
<file path=[Content_Types].xml><?xml version="1.0" encoding="utf-8"?>
<Types xmlns="http://schemas.openxmlformats.org/package/2006/content-types">
  <Default Extension="fntdata" ContentType="application/x-fontdata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62.xml" ContentType="application/vnd.openxmlformats-officedocument.presentationml.notesSlide+xml"/>
  <Override PartName="/ppt/notesSlides/notesSlide63.xml" ContentType="application/vnd.openxmlformats-officedocument.presentationml.notesSlide+xml"/>
  <Override PartName="/ppt/notesSlides/notesSlide64.xml" ContentType="application/vnd.openxmlformats-officedocument.presentationml.notesSlide+xml"/>
  <Override PartName="/ppt/notesSlides/notesSlide6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5"/>
  </p:sldMasterIdLst>
  <p:notesMasterIdLst>
    <p:notesMasterId r:id="rId71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  <p:sldId id="283" r:id="rId33"/>
    <p:sldId id="284" r:id="rId34"/>
    <p:sldId id="285" r:id="rId35"/>
    <p:sldId id="286" r:id="rId36"/>
    <p:sldId id="287" r:id="rId37"/>
    <p:sldId id="288" r:id="rId38"/>
    <p:sldId id="289" r:id="rId39"/>
    <p:sldId id="290" r:id="rId40"/>
    <p:sldId id="291" r:id="rId41"/>
    <p:sldId id="292" r:id="rId42"/>
    <p:sldId id="293" r:id="rId43"/>
    <p:sldId id="294" r:id="rId44"/>
    <p:sldId id="295" r:id="rId45"/>
    <p:sldId id="296" r:id="rId46"/>
    <p:sldId id="297" r:id="rId47"/>
    <p:sldId id="298" r:id="rId48"/>
    <p:sldId id="299" r:id="rId49"/>
    <p:sldId id="300" r:id="rId50"/>
    <p:sldId id="301" r:id="rId51"/>
    <p:sldId id="302" r:id="rId52"/>
    <p:sldId id="303" r:id="rId53"/>
    <p:sldId id="304" r:id="rId54"/>
    <p:sldId id="305" r:id="rId55"/>
    <p:sldId id="306" r:id="rId56"/>
    <p:sldId id="307" r:id="rId57"/>
    <p:sldId id="308" r:id="rId58"/>
    <p:sldId id="309" r:id="rId59"/>
    <p:sldId id="310" r:id="rId60"/>
    <p:sldId id="311" r:id="rId61"/>
    <p:sldId id="312" r:id="rId62"/>
    <p:sldId id="313" r:id="rId63"/>
    <p:sldId id="314" r:id="rId64"/>
    <p:sldId id="315" r:id="rId65"/>
    <p:sldId id="316" r:id="rId66"/>
    <p:sldId id="317" r:id="rId67"/>
    <p:sldId id="318" r:id="rId68"/>
    <p:sldId id="319" r:id="rId69"/>
    <p:sldId id="320" r:id="rId70"/>
  </p:sldIdLst>
  <p:sldSz cx="9144000" cy="5143500" type="screen16x9"/>
  <p:notesSz cx="6858000" cy="9144000"/>
  <p:embeddedFontLst>
    <p:embeddedFont>
      <p:font typeface="Arial Narrow" panose="020B0606020202030204" pitchFamily="34" charset="0"/>
      <p:regular r:id="rId72"/>
      <p:bold r:id="rId73"/>
      <p:italic r:id="rId74"/>
      <p:boldItalic r:id="rId75"/>
    </p:embeddedFont>
    <p:embeddedFont>
      <p:font typeface="Calibri" panose="020F0502020204030204" pitchFamily="34" charset="0"/>
      <p:regular r:id="rId76"/>
      <p:bold r:id="rId77"/>
      <p:italic r:id="rId78"/>
      <p:boldItalic r:id="rId79"/>
    </p:embeddedFont>
    <p:embeddedFont>
      <p:font typeface="Poppins" panose="00000500000000000000" pitchFamily="2" charset="0"/>
      <p:regular r:id="rId80"/>
      <p:bold r:id="rId81"/>
      <p:italic r:id="rId82"/>
      <p:boldItalic r:id="rId83"/>
    </p:embeddedFont>
    <p:embeddedFont>
      <p:font typeface="Quattrocento Sans" panose="020B0502050000020003" pitchFamily="34" charset="0"/>
      <p:regular r:id="rId84"/>
      <p:bold r:id="rId85"/>
      <p:italic r:id="rId86"/>
      <p:boldItalic r:id="rId87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pos="2880">
          <p15:clr>
            <a:srgbClr val="A4A3A4"/>
          </p15:clr>
        </p15:guide>
        <p15:guide id="2" orient="horz" pos="1620">
          <p15:clr>
            <a:srgbClr val="A4A3A4"/>
          </p15:clr>
        </p15:guide>
      </p15:sldGuideLst>
    </p:ext>
    <p:ext uri="GoogleSlidesCustomDataVersion2">
      <go:slidesCustomData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xmlns="" r:id="rId88" roundtripDataSignature="AMtx7mgI9eAEnLfcnX+FcrbQnkJ4MvJR+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DDDF7615-FDB7-45C3-A9BA-B469887B27C9}">
  <a:tblStyle styleId="{DDDF7615-FDB7-45C3-A9BA-B469887B27C9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/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D362A55E-5522-4554-BC2D-3934661F7071}" styleName="Table_1">
    <a:wholeTbl>
      <a:tcTxStyle b="off" i="off">
        <a:font>
          <a:latin typeface="Arial"/>
          <a:ea typeface="Arial"/>
          <a:cs typeface="Arial"/>
        </a:font>
        <a:schemeClr val="dk1"/>
      </a:tcTxStyle>
      <a:tcStyle>
        <a:tcBdr>
          <a:lef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F5E6E6"/>
          </a:solidFill>
        </a:fill>
      </a:tcStyle>
    </a:wholeTbl>
    <a:band1H>
      <a:tcTxStyle b="off" i="off"/>
      <a:tcStyle>
        <a:tcBdr/>
        <a:fill>
          <a:solidFill>
            <a:srgbClr val="EBCACA"/>
          </a:solidFill>
        </a:fill>
      </a:tcStyle>
    </a:band1H>
    <a:band2H>
      <a:tcTxStyle b="off" i="off"/>
      <a:tcStyle>
        <a:tcBdr/>
      </a:tcStyle>
    </a:band2H>
    <a:band1V>
      <a:tcTxStyle b="off" i="off"/>
      <a:tcStyle>
        <a:tcBdr/>
        <a:fill>
          <a:solidFill>
            <a:srgbClr val="EBCACA"/>
          </a:solidFill>
        </a:fill>
      </a:tcStyle>
    </a:band1V>
    <a:band2V>
      <a:tcTxStyle b="off" i="off"/>
      <a:tcStyle>
        <a:tcBdr/>
      </a:tcStyle>
    </a:band2V>
    <a:lastCol>
      <a:tcTxStyle b="on" i="off">
        <a:font>
          <a:latin typeface="Arial"/>
          <a:ea typeface="Arial"/>
          <a:cs typeface="Arial"/>
        </a:font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 i="off">
        <a:font>
          <a:latin typeface="Arial"/>
          <a:ea typeface="Arial"/>
          <a:cs typeface="Arial"/>
        </a:font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chemeClr val="lt1"/>
      </a:tcTxStyle>
      <a:tcStyle>
        <a:tcBdr>
          <a:top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</a:tcBdr>
        <a:fill>
          <a:solidFill>
            <a:schemeClr val="accent1"/>
          </a:solidFill>
        </a:fill>
      </a:tcStyle>
    </a:lastRow>
    <a:seCell>
      <a:tcTxStyle b="off" i="off"/>
      <a:tcStyle>
        <a:tcBdr/>
      </a:tcStyle>
    </a:seCell>
    <a:swCell>
      <a:tcTxStyle b="off" i="off"/>
      <a:tcStyle>
        <a:tcBdr/>
      </a:tcStyle>
    </a:swCell>
    <a:firstRow>
      <a:tcTxStyle b="on" i="off">
        <a:font>
          <a:latin typeface="Arial"/>
          <a:ea typeface="Arial"/>
          <a:cs typeface="Arial"/>
        </a:font>
        <a:schemeClr val="lt1"/>
      </a:tcTxStyle>
      <a:tcStyle>
        <a:tcBdr>
          <a:bottom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</a:tcBdr>
        <a:fill>
          <a:solidFill>
            <a:schemeClr val="accent1"/>
          </a:solidFill>
        </a:fill>
      </a:tcStyle>
    </a:firstRow>
    <a:neCell>
      <a:tcTxStyle b="off" i="off"/>
      <a:tcStyle>
        <a:tcBdr/>
      </a:tcStyle>
    </a:neCell>
    <a:nwCell>
      <a:tcTxStyle b="off" i="off"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1" d="100"/>
          <a:sy n="81" d="100"/>
        </p:scale>
        <p:origin x="860" y="60"/>
      </p:cViewPr>
      <p:guideLst>
        <p:guide pos="2880"/>
        <p:guide orient="horz" pos="162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slide" Target="slides/slide34.xml"/><Relationship Id="rId21" Type="http://schemas.openxmlformats.org/officeDocument/2006/relationships/slide" Target="slides/slide16.xml"/><Relationship Id="rId34" Type="http://schemas.openxmlformats.org/officeDocument/2006/relationships/slide" Target="slides/slide29.xml"/><Relationship Id="rId42" Type="http://schemas.openxmlformats.org/officeDocument/2006/relationships/slide" Target="slides/slide37.xml"/><Relationship Id="rId47" Type="http://schemas.openxmlformats.org/officeDocument/2006/relationships/slide" Target="slides/slide42.xml"/><Relationship Id="rId50" Type="http://schemas.openxmlformats.org/officeDocument/2006/relationships/slide" Target="slides/slide45.xml"/><Relationship Id="rId55" Type="http://schemas.openxmlformats.org/officeDocument/2006/relationships/slide" Target="slides/slide50.xml"/><Relationship Id="rId63" Type="http://schemas.openxmlformats.org/officeDocument/2006/relationships/slide" Target="slides/slide58.xml"/><Relationship Id="rId68" Type="http://schemas.openxmlformats.org/officeDocument/2006/relationships/slide" Target="slides/slide63.xml"/><Relationship Id="rId76" Type="http://schemas.openxmlformats.org/officeDocument/2006/relationships/font" Target="fonts/font5.fntdata"/><Relationship Id="rId84" Type="http://schemas.openxmlformats.org/officeDocument/2006/relationships/font" Target="fonts/font13.fntdata"/><Relationship Id="rId89" Type="http://schemas.openxmlformats.org/officeDocument/2006/relationships/presProps" Target="presProps.xml"/><Relationship Id="rId7" Type="http://schemas.openxmlformats.org/officeDocument/2006/relationships/slide" Target="slides/slide2.xml"/><Relationship Id="rId71" Type="http://schemas.openxmlformats.org/officeDocument/2006/relationships/notesMaster" Target="notesMasters/notesMaster1.xml"/><Relationship Id="rId92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9" Type="http://schemas.openxmlformats.org/officeDocument/2006/relationships/slide" Target="slides/slide24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slide" Target="slides/slide32.xml"/><Relationship Id="rId40" Type="http://schemas.openxmlformats.org/officeDocument/2006/relationships/slide" Target="slides/slide35.xml"/><Relationship Id="rId45" Type="http://schemas.openxmlformats.org/officeDocument/2006/relationships/slide" Target="slides/slide40.xml"/><Relationship Id="rId53" Type="http://schemas.openxmlformats.org/officeDocument/2006/relationships/slide" Target="slides/slide48.xml"/><Relationship Id="rId58" Type="http://schemas.openxmlformats.org/officeDocument/2006/relationships/slide" Target="slides/slide53.xml"/><Relationship Id="rId66" Type="http://schemas.openxmlformats.org/officeDocument/2006/relationships/slide" Target="slides/slide61.xml"/><Relationship Id="rId74" Type="http://schemas.openxmlformats.org/officeDocument/2006/relationships/font" Target="fonts/font3.fntdata"/><Relationship Id="rId79" Type="http://schemas.openxmlformats.org/officeDocument/2006/relationships/font" Target="fonts/font8.fntdata"/><Relationship Id="rId87" Type="http://schemas.openxmlformats.org/officeDocument/2006/relationships/font" Target="fonts/font16.fntdata"/><Relationship Id="rId5" Type="http://schemas.openxmlformats.org/officeDocument/2006/relationships/slideMaster" Target="slideMasters/slideMaster1.xml"/><Relationship Id="rId61" Type="http://schemas.openxmlformats.org/officeDocument/2006/relationships/slide" Target="slides/slide56.xml"/><Relationship Id="rId82" Type="http://schemas.openxmlformats.org/officeDocument/2006/relationships/font" Target="fonts/font11.fntdata"/><Relationship Id="rId90" Type="http://schemas.openxmlformats.org/officeDocument/2006/relationships/viewProps" Target="viewProps.xml"/><Relationship Id="rId19" Type="http://schemas.openxmlformats.org/officeDocument/2006/relationships/slide" Target="slides/slide1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slide" Target="slides/slide30.xml"/><Relationship Id="rId43" Type="http://schemas.openxmlformats.org/officeDocument/2006/relationships/slide" Target="slides/slide38.xml"/><Relationship Id="rId48" Type="http://schemas.openxmlformats.org/officeDocument/2006/relationships/slide" Target="slides/slide43.xml"/><Relationship Id="rId56" Type="http://schemas.openxmlformats.org/officeDocument/2006/relationships/slide" Target="slides/slide51.xml"/><Relationship Id="rId64" Type="http://schemas.openxmlformats.org/officeDocument/2006/relationships/slide" Target="slides/slide59.xml"/><Relationship Id="rId69" Type="http://schemas.openxmlformats.org/officeDocument/2006/relationships/slide" Target="slides/slide64.xml"/><Relationship Id="rId77" Type="http://schemas.openxmlformats.org/officeDocument/2006/relationships/font" Target="fonts/font6.fntdata"/><Relationship Id="rId8" Type="http://schemas.openxmlformats.org/officeDocument/2006/relationships/slide" Target="slides/slide3.xml"/><Relationship Id="rId51" Type="http://schemas.openxmlformats.org/officeDocument/2006/relationships/slide" Target="slides/slide46.xml"/><Relationship Id="rId72" Type="http://schemas.openxmlformats.org/officeDocument/2006/relationships/font" Target="fonts/font1.fntdata"/><Relationship Id="rId80" Type="http://schemas.openxmlformats.org/officeDocument/2006/relationships/font" Target="fonts/font9.fntdata"/><Relationship Id="rId85" Type="http://schemas.openxmlformats.org/officeDocument/2006/relationships/font" Target="fonts/font14.fntdata"/><Relationship Id="rId3" Type="http://schemas.openxmlformats.org/officeDocument/2006/relationships/customXml" Target="../customXml/item3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slide" Target="slides/slide33.xml"/><Relationship Id="rId46" Type="http://schemas.openxmlformats.org/officeDocument/2006/relationships/slide" Target="slides/slide41.xml"/><Relationship Id="rId59" Type="http://schemas.openxmlformats.org/officeDocument/2006/relationships/slide" Target="slides/slide54.xml"/><Relationship Id="rId67" Type="http://schemas.openxmlformats.org/officeDocument/2006/relationships/slide" Target="slides/slide62.xml"/><Relationship Id="rId20" Type="http://schemas.openxmlformats.org/officeDocument/2006/relationships/slide" Target="slides/slide15.xml"/><Relationship Id="rId41" Type="http://schemas.openxmlformats.org/officeDocument/2006/relationships/slide" Target="slides/slide36.xml"/><Relationship Id="rId54" Type="http://schemas.openxmlformats.org/officeDocument/2006/relationships/slide" Target="slides/slide49.xml"/><Relationship Id="rId62" Type="http://schemas.openxmlformats.org/officeDocument/2006/relationships/slide" Target="slides/slide57.xml"/><Relationship Id="rId70" Type="http://schemas.openxmlformats.org/officeDocument/2006/relationships/slide" Target="slides/slide65.xml"/><Relationship Id="rId75" Type="http://schemas.openxmlformats.org/officeDocument/2006/relationships/font" Target="fonts/font4.fntdata"/><Relationship Id="rId83" Type="http://schemas.openxmlformats.org/officeDocument/2006/relationships/font" Target="fonts/font12.fntdata"/><Relationship Id="rId88" Type="http://customschemas.google.com/relationships/presentationmetadata" Target="metadata"/><Relationship Id="rId91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slide" Target="slides/slide31.xml"/><Relationship Id="rId49" Type="http://schemas.openxmlformats.org/officeDocument/2006/relationships/slide" Target="slides/slide44.xml"/><Relationship Id="rId57" Type="http://schemas.openxmlformats.org/officeDocument/2006/relationships/slide" Target="slides/slide52.xml"/><Relationship Id="rId10" Type="http://schemas.openxmlformats.org/officeDocument/2006/relationships/slide" Target="slides/slide5.xml"/><Relationship Id="rId31" Type="http://schemas.openxmlformats.org/officeDocument/2006/relationships/slide" Target="slides/slide26.xml"/><Relationship Id="rId44" Type="http://schemas.openxmlformats.org/officeDocument/2006/relationships/slide" Target="slides/slide39.xml"/><Relationship Id="rId52" Type="http://schemas.openxmlformats.org/officeDocument/2006/relationships/slide" Target="slides/slide47.xml"/><Relationship Id="rId60" Type="http://schemas.openxmlformats.org/officeDocument/2006/relationships/slide" Target="slides/slide55.xml"/><Relationship Id="rId65" Type="http://schemas.openxmlformats.org/officeDocument/2006/relationships/slide" Target="slides/slide60.xml"/><Relationship Id="rId73" Type="http://schemas.openxmlformats.org/officeDocument/2006/relationships/font" Target="fonts/font2.fntdata"/><Relationship Id="rId78" Type="http://schemas.openxmlformats.org/officeDocument/2006/relationships/font" Target="fonts/font7.fntdata"/><Relationship Id="rId81" Type="http://schemas.openxmlformats.org/officeDocument/2006/relationships/font" Target="fonts/font10.fntdata"/><Relationship Id="rId86" Type="http://schemas.openxmlformats.org/officeDocument/2006/relationships/font" Target="fonts/font15.fntdata"/><Relationship Id="rId4" Type="http://schemas.openxmlformats.org/officeDocument/2006/relationships/customXml" Target="../customXml/item4.xml"/><Relationship Id="rId9" Type="http://schemas.openxmlformats.org/officeDocument/2006/relationships/slide" Target="slides/slide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ru-RU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7" name="Google Shape;377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78" name="Google Shape;378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</a:pPr>
            <a:r>
              <a:rPr lang="ru-RU" b="1"/>
              <a:t>Примечания: 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</a:pPr>
            <a:endParaRPr/>
          </a:p>
          <a:p>
            <a:pPr marL="28575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Quattrocento Sans"/>
              <a:buChar char="-"/>
            </a:pPr>
            <a:r>
              <a:rPr lang="ru-RU" sz="90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Как мы узнали в модуле 1, полезно думать и действовать, выходя за пределы границ одного какого-то сектора, так как существует огромное множество взаимосвязей между водным, энергетическим и продовольственным секторами, а также между этими секторами и глобальными проблемами, такими как изменение климата </a:t>
            </a:r>
            <a:endParaRPr/>
          </a:p>
          <a:p>
            <a:pPr marL="28575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Quattrocento Sans"/>
              <a:buChar char="-"/>
            </a:pPr>
            <a:r>
              <a:rPr lang="ru-RU" sz="90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Если мы будем делать так, то сможет снизить и даже избежать зачастую дорогостоящих последствий, возникающих тогда, когда мы думаем исключительно в пределах границ одного сектора</a:t>
            </a:r>
            <a:endParaRPr sz="900">
              <a:solidFill>
                <a:schemeClr val="dk1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  <a:p>
            <a:pPr marL="28575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Quattrocento Sans"/>
              <a:buChar char="-"/>
            </a:pPr>
            <a:r>
              <a:rPr lang="ru-RU" sz="90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Более того, мы сможет использовать дополнительные преимущества, так как существует множество возможностей для синергий</a:t>
            </a:r>
            <a:endParaRPr sz="900">
              <a:solidFill>
                <a:schemeClr val="dk1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  <a:p>
            <a:pPr marL="28575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Quattrocento Sans"/>
              <a:buChar char="-"/>
            </a:pPr>
            <a:r>
              <a:rPr lang="ru-RU" sz="90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Однако использование потенциальных преимуществ подхода нексус часто осложняется, и даже не допускается рядом трудностей, начиная от узости мышления в рамках определенных границ, отсутствия знания и осведомленности и заканчивая отсутствием данных, финансовых структур и т.д.</a:t>
            </a:r>
            <a:endParaRPr sz="900">
              <a:solidFill>
                <a:schemeClr val="dk1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</a:pPr>
            <a:endParaRPr/>
          </a:p>
        </p:txBody>
      </p:sp>
      <p:sp>
        <p:nvSpPr>
          <p:cNvPr id="379" name="Google Shape;379;p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ru-RU"/>
              <a:t>1</a:t>
            </a:fld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2" name="Google Shape;472;g256d1ec2705_0_7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73" name="Google Shape;473;g256d1ec2705_0_7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ru-RU" b="1"/>
              <a:t>Примечания: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latin typeface="Quattrocento Sans"/>
              <a:ea typeface="Quattrocento Sans"/>
              <a:cs typeface="Quattrocento Sans"/>
              <a:sym typeface="Quattrocento Sans"/>
            </a:endParaRPr>
          </a:p>
          <a:p>
            <a:pPr marL="28575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−"/>
            </a:pPr>
            <a:r>
              <a:rPr lang="ru-RU" sz="1800">
                <a:latin typeface="Quattrocento Sans"/>
                <a:ea typeface="Quattrocento Sans"/>
                <a:cs typeface="Quattrocento Sans"/>
                <a:sym typeface="Quattrocento Sans"/>
              </a:rPr>
              <a:t>В предыдущем модуле мы узнали о проблемах, связанных с концепцией Нексус, и о некоторых решениях. Однако, такие решения не должны быть разовыми событиями. Мы узнали, что подход Нексус может играть важную роль в объединении усилий при реализации стратегий развития в целом или в недопущении компромиссов, таких как недостаточная адаптация к изменению климата. Для того, чтобы решения Нексус были более масштабными и для обеспечения устойчивого развития в долгосрочной перспективе, подход Нексус должен быть включен в процессы разработки политик и принятия решений. Таким образом, в данном модуле мы узнаем, как подход ВЭП Нексус может быть </a:t>
            </a:r>
            <a:r>
              <a:rPr lang="ru-RU" sz="1800" b="1">
                <a:latin typeface="Quattrocento Sans"/>
                <a:ea typeface="Quattrocento Sans"/>
                <a:cs typeface="Quattrocento Sans"/>
                <a:sym typeface="Quattrocento Sans"/>
              </a:rPr>
              <a:t>интегрирован и закреплен </a:t>
            </a:r>
            <a:r>
              <a:rPr lang="ru-RU" sz="1800" b="0">
                <a:latin typeface="Quattrocento Sans"/>
                <a:ea typeface="Quattrocento Sans"/>
                <a:cs typeface="Quattrocento Sans"/>
                <a:sym typeface="Quattrocento Sans"/>
              </a:rPr>
              <a:t>в институтах и процессах. </a:t>
            </a:r>
            <a:endParaRPr sz="1800">
              <a:latin typeface="Quattrocento Sans"/>
              <a:ea typeface="Quattrocento Sans"/>
              <a:cs typeface="Quattrocento Sans"/>
              <a:sym typeface="Quattrocento Sans"/>
            </a:endParaRPr>
          </a:p>
          <a:p>
            <a:pPr marL="285750" lvl="0" indent="-171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None/>
            </a:pPr>
            <a:endParaRPr sz="1800">
              <a:latin typeface="Quattrocento Sans"/>
              <a:ea typeface="Quattrocento Sans"/>
              <a:cs typeface="Quattrocento Sans"/>
              <a:sym typeface="Quattrocento Sans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Noto Sans Symbols"/>
              <a:buNone/>
            </a:pPr>
            <a:r>
              <a:rPr lang="ru-RU" sz="1800">
                <a:solidFill>
                  <a:srgbClr val="000000"/>
                </a:solidFill>
              </a:rPr>
              <a:t>Мы узнаем об:</a:t>
            </a:r>
            <a:endParaRPr sz="1800">
              <a:latin typeface="Quattrocento Sans"/>
              <a:ea typeface="Quattrocento Sans"/>
              <a:cs typeface="Quattrocento Sans"/>
              <a:sym typeface="Quattrocento Sans"/>
            </a:endParaRPr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Noto Sans Symbols"/>
              <a:buChar char="−"/>
            </a:pPr>
            <a:r>
              <a:rPr lang="ru-RU" sz="1800" b="1" i="0">
                <a:solidFill>
                  <a:srgbClr val="000000"/>
                </a:solidFill>
              </a:rPr>
              <a:t>Инструментах оценки</a:t>
            </a:r>
            <a:r>
              <a:rPr lang="ru-RU" sz="1800" b="0" i="0">
                <a:solidFill>
                  <a:srgbClr val="000000"/>
                </a:solidFill>
              </a:rPr>
              <a:t>, которые могут помочь нам анализировать секторы ВЭП и влияние интервенций Нексус, как основах для дальнейшего принятия решений</a:t>
            </a:r>
            <a:endParaRPr sz="1800" b="1" i="0">
              <a:solidFill>
                <a:srgbClr val="000000"/>
              </a:solidFill>
            </a:endParaRPr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Noto Sans Symbols"/>
              <a:buChar char="−"/>
            </a:pPr>
            <a:r>
              <a:rPr lang="ru-RU" sz="1800" b="1" i="0">
                <a:solidFill>
                  <a:srgbClr val="000000"/>
                </a:solidFill>
              </a:rPr>
              <a:t>Механизмы управления,</a:t>
            </a:r>
            <a:r>
              <a:rPr lang="ru-RU" sz="1800" b="0" i="0">
                <a:solidFill>
                  <a:srgbClr val="000000"/>
                </a:solidFill>
              </a:rPr>
              <a:t> включая институциональные структуры для содействия в координации между секторами и различными административными уровнями, а также политические инструменты </a:t>
            </a:r>
            <a:endParaRPr sz="1800">
              <a:latin typeface="Quattrocento Sans"/>
              <a:ea typeface="Quattrocento Sans"/>
              <a:cs typeface="Quattrocento Sans"/>
              <a:sym typeface="Quattrocento Sans"/>
            </a:endParaRPr>
          </a:p>
          <a:p>
            <a:pPr marL="285750" lvl="0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Noto Sans Symbols"/>
              <a:buChar char="−"/>
            </a:pPr>
            <a:r>
              <a:rPr lang="ru-RU" sz="6000" b="0">
                <a:solidFill>
                  <a:srgbClr val="000000"/>
                </a:solidFill>
              </a:rPr>
              <a:t>И, наконец, мы узнаем о </a:t>
            </a:r>
            <a:r>
              <a:rPr lang="ru-RU" sz="6000" b="1">
                <a:solidFill>
                  <a:srgbClr val="000000"/>
                </a:solidFill>
              </a:rPr>
              <a:t>финансовых схемах</a:t>
            </a:r>
            <a:r>
              <a:rPr lang="ru-RU" sz="6000" b="0">
                <a:solidFill>
                  <a:srgbClr val="000000"/>
                </a:solidFill>
              </a:rPr>
              <a:t>, которые позволят нам реализовать проекты Нексус</a:t>
            </a:r>
            <a:endParaRPr sz="3600">
              <a:solidFill>
                <a:srgbClr val="000000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endParaRPr sz="3600">
              <a:solidFill>
                <a:srgbClr val="000000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ru-RU" sz="3600">
                <a:solidFill>
                  <a:srgbClr val="000000"/>
                </a:solidFill>
              </a:rPr>
              <a:t>Именно эти три набора инструментов и средств, на наш взгляд, дают важные рычаги для закрепления принципов ВЭП Нексус в политических, финансовых и проектных структурах. </a:t>
            </a:r>
            <a:endParaRPr/>
          </a:p>
          <a:p>
            <a:pPr marL="34290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endParaRPr sz="3600">
              <a:solidFill>
                <a:srgbClr val="000000"/>
              </a:solidFill>
            </a:endParaRPr>
          </a:p>
          <a:p>
            <a:pPr marL="34290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endParaRPr sz="3600">
              <a:solidFill>
                <a:srgbClr val="000000"/>
              </a:solidFill>
            </a:endParaRPr>
          </a:p>
          <a:p>
            <a:pPr marL="34290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endParaRPr sz="3600">
              <a:solidFill>
                <a:srgbClr val="000000"/>
              </a:solidFill>
            </a:endParaRPr>
          </a:p>
          <a:p>
            <a:pPr marL="34290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endParaRPr sz="3600">
              <a:solidFill>
                <a:srgbClr val="000000"/>
              </a:solidFill>
            </a:endParaRPr>
          </a:p>
          <a:p>
            <a:pPr marL="34290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endParaRPr sz="3600">
              <a:solidFill>
                <a:srgbClr val="000000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sp>
        <p:nvSpPr>
          <p:cNvPr id="474" name="Google Shape;474;g256d1ec2705_0_79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ru-RU"/>
              <a:t>10</a:t>
            </a:fld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7" name="Google Shape;497;g256d1ec2705_0_10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98" name="Google Shape;498;g256d1ec2705_0_10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499" name="Google Shape;499;g256d1ec2705_0_10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ru-RU"/>
              <a:t>11</a:t>
            </a:fld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6" name="Google Shape;506;g256d1ec2705_0_1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07" name="Google Shape;507;g256d1ec2705_0_11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508" name="Google Shape;508;g256d1ec2705_0_11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ru-RU"/>
              <a:t>12</a:t>
            </a:fld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6" name="Google Shape;516;g256d1ec2705_0_1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17" name="Google Shape;517;g256d1ec2705_0_13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518" name="Google Shape;518;g256d1ec2705_0_13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ru-RU"/>
              <a:t>13</a:t>
            </a:fld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7" name="Google Shape;527;g256d1ec2705_0_1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28" name="Google Shape;528;g256d1ec2705_0_14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529" name="Google Shape;529;g256d1ec2705_0_14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ru-RU"/>
              <a:t>14</a:t>
            </a:fld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5" name="Google Shape;535;p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36" name="Google Shape;536;p2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</a:pPr>
            <a:r>
              <a:rPr lang="ru-RU" sz="900" b="1">
                <a:solidFill>
                  <a:schemeClr val="dk1"/>
                </a:solidFill>
              </a:rPr>
              <a:t>Примечание: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ru-RU"/>
              <a:t>Прежде, чем мы перейдем к интерактивному упражнению, которое мы подготовили, нам хотелось бы уделить несколько минут ответу на вопросы, которые могут возникнуть у Вас в отношении подходов и инструментов для оценки Нексус</a:t>
            </a:r>
            <a:endParaRPr/>
          </a:p>
        </p:txBody>
      </p:sp>
      <p:sp>
        <p:nvSpPr>
          <p:cNvPr id="537" name="Google Shape;537;p2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ru-RU"/>
              <a:t>15</a:t>
            </a:fld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3" name="Google Shape;543;p7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44" name="Google Shape;544;p7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545" name="Google Shape;545;p7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ru-RU"/>
              <a:t>16</a:t>
            </a:fld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3" name="Google Shape;553;g256d1ec2705_0_16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54" name="Google Shape;554;g256d1ec2705_0_16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555" name="Google Shape;555;g256d1ec2705_0_16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ru-RU"/>
              <a:t>17</a:t>
            </a:fld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" name="Google Shape;563;g256d1ec2705_0_17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64" name="Google Shape;564;g256d1ec2705_0_17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565" name="Google Shape;565;g256d1ec2705_0_17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ru-RU"/>
              <a:t>18</a:t>
            </a:fld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9" name="Google Shape;569;g256d1ec2705_0_27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70" name="Google Shape;570;g256d1ec2705_0_27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571" name="Google Shape;571;g256d1ec2705_0_27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ru-RU"/>
              <a:t>19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4" name="Google Shape;394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95" name="Google Shape;395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ru-RU" sz="1800" b="1"/>
              <a:t>Примечания: 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1"/>
          </a:p>
          <a:p>
            <a:pPr marL="342900" lvl="0" indent="-342900" algn="l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Times New Roman"/>
              <a:buChar char="-"/>
            </a:pPr>
            <a:r>
              <a:rPr lang="ru-RU" sz="4400">
                <a:latin typeface="Calibri"/>
                <a:ea typeface="Calibri"/>
                <a:cs typeface="Calibri"/>
                <a:sym typeface="Calibri"/>
              </a:rPr>
              <a:t>Эти три ключевых цели отражены в трех отдельных главах Модуля II:</a:t>
            </a:r>
            <a:endParaRPr sz="4400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07000"/>
              </a:lnSpc>
              <a:spcBef>
                <a:spcPts val="800"/>
              </a:spcBef>
              <a:spcAft>
                <a:spcPts val="0"/>
              </a:spcAft>
              <a:buSzPts val="1400"/>
              <a:buNone/>
            </a:pPr>
            <a:r>
              <a:rPr lang="ru-RU" sz="4400" u="sng">
                <a:latin typeface="Calibri"/>
                <a:ea typeface="Calibri"/>
                <a:cs typeface="Calibri"/>
                <a:sym typeface="Calibri"/>
              </a:rPr>
              <a:t>Глава 2.1</a:t>
            </a:r>
            <a:endParaRPr sz="4400">
              <a:latin typeface="Calibri"/>
              <a:ea typeface="Calibri"/>
              <a:cs typeface="Calibri"/>
              <a:sym typeface="Calibri"/>
            </a:endParaRPr>
          </a:p>
          <a:p>
            <a:pPr marL="342900" lvl="0" indent="-342900" algn="l" rtl="0">
              <a:lnSpc>
                <a:spcPct val="107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Times New Roman"/>
              <a:buChar char="-"/>
            </a:pPr>
            <a:r>
              <a:rPr lang="ru-RU" sz="4400">
                <a:latin typeface="Calibri"/>
                <a:ea typeface="Calibri"/>
                <a:cs typeface="Calibri"/>
                <a:sym typeface="Calibri"/>
              </a:rPr>
              <a:t>В этой главе мы рассмотрим, как мы можем оценить Нексус</a:t>
            </a:r>
            <a:endParaRPr/>
          </a:p>
          <a:p>
            <a:pPr marL="342900" lvl="0" indent="-342900" algn="l" rtl="0">
              <a:lnSpc>
                <a:spcPct val="107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Times New Roman"/>
              <a:buChar char="-"/>
            </a:pPr>
            <a:r>
              <a:rPr lang="ru-RU" sz="4400">
                <a:latin typeface="Calibri"/>
                <a:ea typeface="Calibri"/>
                <a:cs typeface="Calibri"/>
                <a:sym typeface="Calibri"/>
              </a:rPr>
              <a:t>Мы опишем различные инструменты оценки, которые можно использовать в целях более глубокого понимания существующего контекста Нексус и как он может меняться. Это может быть важной основой для широкого внедрения ВЭП Нексус, например, в политиках и стратегиях.</a:t>
            </a:r>
            <a:endParaRPr sz="4400">
              <a:latin typeface="Calibri"/>
              <a:ea typeface="Calibri"/>
              <a:cs typeface="Calibri"/>
              <a:sym typeface="Calibri"/>
            </a:endParaRPr>
          </a:p>
          <a:p>
            <a:pPr marL="342900" lvl="0" indent="-342900" algn="l" rtl="0">
              <a:lnSpc>
                <a:spcPct val="107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Times New Roman"/>
              <a:buChar char="-"/>
            </a:pPr>
            <a:r>
              <a:rPr lang="ru-RU" sz="4400">
                <a:latin typeface="Calibri"/>
                <a:ea typeface="Calibri"/>
                <a:cs typeface="Calibri"/>
                <a:sym typeface="Calibri"/>
              </a:rPr>
              <a:t>В главе представлен большой спектр существующих инструментов оценки и различные преимущества этих оценок для улучшения межотраслевого сотрудничества, определения межотраслевых решений Нексус и измерения последствий различных политик и проектов в области Нексус. </a:t>
            </a:r>
            <a:endParaRPr sz="4400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07000"/>
              </a:lnSpc>
              <a:spcBef>
                <a:spcPts val="800"/>
              </a:spcBef>
              <a:spcAft>
                <a:spcPts val="0"/>
              </a:spcAft>
              <a:buSzPts val="1400"/>
              <a:buNone/>
            </a:pPr>
            <a:r>
              <a:rPr lang="ru-RU" sz="1800" u="sng">
                <a:latin typeface="Arial"/>
                <a:ea typeface="Arial"/>
                <a:cs typeface="Arial"/>
                <a:sym typeface="Arial"/>
              </a:rPr>
              <a:t>Глава 2.2</a:t>
            </a:r>
            <a:endParaRPr sz="1800">
              <a:latin typeface="Arial"/>
              <a:ea typeface="Arial"/>
              <a:cs typeface="Arial"/>
              <a:sym typeface="Arial"/>
            </a:endParaRPr>
          </a:p>
          <a:p>
            <a:pPr marL="342900" lvl="0" indent="-342900" algn="l" rtl="0">
              <a:lnSpc>
                <a:spcPct val="107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Char char="-"/>
            </a:pPr>
            <a:r>
              <a:rPr lang="ru-RU" sz="1800">
                <a:latin typeface="Arial"/>
                <a:ea typeface="Arial"/>
                <a:cs typeface="Arial"/>
                <a:sym typeface="Arial"/>
              </a:rPr>
              <a:t>Широкое внедрение Нексус должно начинаться на правительственном уровне, которое определяет более широкие рамки для внедрения подхода ВЭП Нексус</a:t>
            </a:r>
            <a:endParaRPr/>
          </a:p>
          <a:p>
            <a:pPr marL="342900" lvl="0" indent="-342900" algn="l" rtl="0">
              <a:lnSpc>
                <a:spcPct val="107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Char char="-"/>
            </a:pPr>
            <a:r>
              <a:rPr lang="ru-RU" sz="1800">
                <a:latin typeface="Arial"/>
                <a:ea typeface="Arial"/>
                <a:cs typeface="Arial"/>
                <a:sym typeface="Arial"/>
              </a:rPr>
              <a:t>Таким образом, Глава 2.2 посвящена этому вопросу</a:t>
            </a:r>
            <a:endParaRPr sz="1800">
              <a:latin typeface="Arial"/>
              <a:ea typeface="Arial"/>
              <a:cs typeface="Arial"/>
              <a:sym typeface="Arial"/>
            </a:endParaRPr>
          </a:p>
          <a:p>
            <a:pPr marL="342900" lvl="0" indent="-342900" algn="l" rtl="0">
              <a:lnSpc>
                <a:spcPct val="107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Char char="-"/>
            </a:pPr>
            <a:r>
              <a:rPr lang="ru-RU" sz="1800">
                <a:latin typeface="Arial"/>
                <a:ea typeface="Arial"/>
                <a:cs typeface="Arial"/>
                <a:sym typeface="Arial"/>
              </a:rPr>
              <a:t>Мы рассмотрим 2 широкие категории инструментов, которые есть у директивных органов для внедрения ВЭП Нексус в их национальном контексте</a:t>
            </a:r>
            <a:endParaRPr sz="1800">
              <a:latin typeface="Arial"/>
              <a:ea typeface="Arial"/>
              <a:cs typeface="Arial"/>
              <a:sym typeface="Arial"/>
            </a:endParaRPr>
          </a:p>
          <a:p>
            <a:pPr marL="342900" lvl="0" indent="-342900" algn="l" rtl="0">
              <a:lnSpc>
                <a:spcPct val="107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Char char="-"/>
            </a:pPr>
            <a:r>
              <a:rPr lang="ru-RU" sz="1800">
                <a:latin typeface="Arial"/>
                <a:ea typeface="Arial"/>
                <a:cs typeface="Arial"/>
                <a:sym typeface="Arial"/>
              </a:rPr>
              <a:t>В первую очередь, сюда входят инструменты для улучшения координации и сотрудничества между различными секторами, а также между различными правительственными уровнями (от национального до локального) в виде различных институциональных точек входа для горизонтального и вертикального координирования политики</a:t>
            </a:r>
            <a:endParaRPr sz="1800">
              <a:latin typeface="Arial"/>
              <a:ea typeface="Arial"/>
              <a:cs typeface="Arial"/>
              <a:sym typeface="Arial"/>
            </a:endParaRPr>
          </a:p>
          <a:p>
            <a:pPr marL="342900" lvl="0" indent="-342900" algn="l" rtl="0">
              <a:lnSpc>
                <a:spcPct val="107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Char char="-"/>
            </a:pPr>
            <a:r>
              <a:rPr lang="ru-RU" sz="1800">
                <a:latin typeface="Arial"/>
                <a:ea typeface="Arial"/>
                <a:cs typeface="Arial"/>
                <a:sym typeface="Arial"/>
              </a:rPr>
              <a:t>Во-вторых, директивные органы также могут предоставлять важные стимулы для институционализации ВЭП-Нексус через политические инструменты, например, в виде законодательных или финансовых инструментов</a:t>
            </a:r>
            <a:endParaRPr sz="1800">
              <a:latin typeface="Arial"/>
              <a:ea typeface="Arial"/>
              <a:cs typeface="Arial"/>
              <a:sym typeface="Arial"/>
            </a:endParaRPr>
          </a:p>
          <a:p>
            <a:pPr marL="342900" lvl="0" indent="-342900" algn="l" rtl="0">
              <a:lnSpc>
                <a:spcPct val="107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Char char="-"/>
            </a:pPr>
            <a:r>
              <a:rPr lang="ru-RU" sz="1800">
                <a:latin typeface="Arial"/>
                <a:ea typeface="Arial"/>
                <a:cs typeface="Arial"/>
                <a:sym typeface="Arial"/>
              </a:rPr>
              <a:t>Таким образом, мы рассмотрим некоторые политические инструменты, которые можно использовать для стимулирования решений Нексус.</a:t>
            </a:r>
            <a:endParaRPr sz="1800"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07000"/>
              </a:lnSpc>
              <a:spcBef>
                <a:spcPts val="800"/>
              </a:spcBef>
              <a:spcAft>
                <a:spcPts val="0"/>
              </a:spcAft>
              <a:buSzPts val="1400"/>
              <a:buNone/>
            </a:pPr>
            <a:r>
              <a:rPr lang="ru-RU" sz="4400" u="sng">
                <a:latin typeface="Calibri"/>
                <a:ea typeface="Calibri"/>
                <a:cs typeface="Calibri"/>
                <a:sym typeface="Calibri"/>
              </a:rPr>
              <a:t>Глава 2.3</a:t>
            </a:r>
            <a:endParaRPr sz="4400">
              <a:latin typeface="Calibri"/>
              <a:ea typeface="Calibri"/>
              <a:cs typeface="Calibri"/>
              <a:sym typeface="Calibri"/>
            </a:endParaRPr>
          </a:p>
          <a:p>
            <a:pPr marL="285750" marR="0" lvl="0" indent="-285750" algn="l" rtl="0">
              <a:lnSpc>
                <a:spcPct val="107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Noto Sans Symbols"/>
              <a:buChar char="-"/>
            </a:pPr>
            <a:r>
              <a:rPr lang="ru-RU" sz="4400">
                <a:latin typeface="Calibri"/>
                <a:ea typeface="Calibri"/>
                <a:cs typeface="Calibri"/>
                <a:sym typeface="Calibri"/>
              </a:rPr>
              <a:t>В конце, мы ближе рассмотрим еще один аспект, являющийся крайне важным для реализации подходов ВЭП Нексус: межотраслевое инвестиционное планирование и финансирование.</a:t>
            </a:r>
            <a:endParaRPr/>
          </a:p>
          <a:p>
            <a:pPr marL="285750" marR="0" lvl="0" indent="-285750" algn="l" rtl="0">
              <a:lnSpc>
                <a:spcPct val="107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Noto Sans Symbols"/>
              <a:buChar char="-"/>
            </a:pPr>
            <a:r>
              <a:rPr lang="ru-RU" sz="4400">
                <a:latin typeface="Calibri"/>
                <a:ea typeface="Calibri"/>
                <a:cs typeface="Calibri"/>
                <a:sym typeface="Calibri"/>
              </a:rPr>
              <a:t>Мы рассмотрим некоторые методы и инструменты, которые могут продемонстрировать </a:t>
            </a:r>
            <a:r>
              <a:rPr lang="ru-RU" sz="4400" b="1">
                <a:latin typeface="Calibri"/>
                <a:ea typeface="Calibri"/>
                <a:cs typeface="Calibri"/>
                <a:sym typeface="Calibri"/>
              </a:rPr>
              <a:t>экономическую добавленную стоимость </a:t>
            </a:r>
            <a:r>
              <a:rPr lang="ru-RU" sz="4400" b="0">
                <a:latin typeface="Calibri"/>
                <a:ea typeface="Calibri"/>
                <a:cs typeface="Calibri"/>
                <a:sym typeface="Calibri"/>
              </a:rPr>
              <a:t>решений Нексус</a:t>
            </a:r>
            <a:r>
              <a:rPr lang="ru-RU" sz="4400" b="0"/>
              <a:t>. </a:t>
            </a:r>
            <a:endParaRPr/>
          </a:p>
          <a:p>
            <a:pPr marL="285750" marR="0" lvl="0" indent="-285750" algn="l" rtl="0">
              <a:lnSpc>
                <a:spcPct val="107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Noto Sans Symbols"/>
              <a:buChar char="-"/>
            </a:pPr>
            <a:r>
              <a:rPr lang="ru-RU" sz="4400" b="0"/>
              <a:t>И, наконец, мы получим представление о том, какие </a:t>
            </a:r>
            <a:r>
              <a:rPr lang="ru-RU" sz="4400" b="1"/>
              <a:t>финансовые схемы </a:t>
            </a:r>
            <a:r>
              <a:rPr lang="ru-RU" sz="4400" b="0"/>
              <a:t>позволяют реализовать решения Нексус, и какие </a:t>
            </a:r>
            <a:r>
              <a:rPr lang="ru-RU" sz="4400" b="1"/>
              <a:t>финансовые источники </a:t>
            </a:r>
            <a:r>
              <a:rPr lang="ru-RU" sz="4400" b="0"/>
              <a:t>существуют для поддержки многоотраслевых программ или проектов. </a:t>
            </a:r>
            <a:endParaRPr sz="18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96" name="Google Shape;396;p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ru-RU"/>
              <a:t>2</a:t>
            </a:fld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0" name="Google Shape;750;g256d1ec2705_0_24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51" name="Google Shape;751;g256d1ec2705_0_24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752" name="Google Shape;752;g256d1ec2705_0_24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ru-RU"/>
              <a:t>20</a:t>
            </a:fld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1" name="Google Shape;761;g256d1ec2705_0_2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62" name="Google Shape;762;g256d1ec2705_0_20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763" name="Google Shape;763;g256d1ec2705_0_20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ru-RU"/>
              <a:t>21</a:t>
            </a:fld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2" name="Google Shape;772;g256d1ec2705_0_2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73" name="Google Shape;773;g256d1ec2705_0_21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774" name="Google Shape;774;g256d1ec2705_0_21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ru-RU"/>
              <a:t>22</a:t>
            </a:fld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2" name="Google Shape;782;g256d1ec2705_0_2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83" name="Google Shape;783;g256d1ec2705_0_22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784" name="Google Shape;784;g256d1ec2705_0_22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ru-RU"/>
              <a:t>23</a:t>
            </a:fld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3" name="Google Shape;793;g256d1ec2705_0_25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94" name="Google Shape;794;g256d1ec2705_0_25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795" name="Google Shape;795;g256d1ec2705_0_25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ru-RU"/>
              <a:t>24</a:t>
            </a:fld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4" name="Google Shape;804;g258c281f73d_0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05" name="Google Shape;805;g258c281f73d_0_1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6" name="Google Shape;806;g258c281f73d_0_1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ru-RU"/>
              <a:t>25</a:t>
            </a:fld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7" name="Google Shape;817;g258c281f73d_0_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18" name="Google Shape;818;g258c281f73d_0_2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9" name="Google Shape;819;g258c281f73d_0_2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ru-RU"/>
              <a:t>26</a:t>
            </a:fld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7" name="Google Shape;827;g258c281f73d_0_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28" name="Google Shape;828;g258c281f73d_0_3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9" name="Google Shape;829;g258c281f73d_0_3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ru-RU"/>
              <a:t>27</a:t>
            </a:fld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0" name="Google Shape;840;g258c281f73d_0_4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41" name="Google Shape;841;g258c281f73d_0_4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2" name="Google Shape;842;g258c281f73d_0_4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ru-RU"/>
              <a:t>28</a:t>
            </a:fld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" name="Google Shape;849;g258c281f73d_0_6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50" name="Google Shape;850;g258c281f73d_0_6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1" name="Google Shape;851;g258c281f73d_0_6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ru-RU"/>
              <a:t>29</a:t>
            </a:fld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1" name="Google Shape;401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02" name="Google Shape;402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ru-RU" b="1"/>
              <a:t>Примечания: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latin typeface="Quattrocento Sans"/>
              <a:ea typeface="Quattrocento Sans"/>
              <a:cs typeface="Quattrocento Sans"/>
              <a:sym typeface="Quattrocento Sans"/>
            </a:endParaRPr>
          </a:p>
          <a:p>
            <a:pPr marL="28575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−"/>
            </a:pPr>
            <a:r>
              <a:rPr lang="ru-RU" sz="1800">
                <a:latin typeface="Quattrocento Sans"/>
                <a:ea typeface="Quattrocento Sans"/>
                <a:cs typeface="Quattrocento Sans"/>
                <a:sym typeface="Quattrocento Sans"/>
              </a:rPr>
              <a:t>В предыдущем модуле мы узнали о проблемах, связанных с концепцией Нексус, и о некоторых решениях. Однако, такие решения не должны быть разовыми событиями. Мы узнали, что подход Нексус может играть важную роль в объединении усилий при реализации стратегий развития в целом или в недопущении компромиссов, таких как недостаточная адаптация к изменению климата. Для того, чтобы решения Нексус были более масштабными и для обеспечения устойчивого развития в долгосрочной перспективе, подход Нексус должен быть включен в процессы разработки политик и принятия решений. Таким образом, в данном модуле мы узнаем, как подход ВЭП Нексус может быть </a:t>
            </a:r>
            <a:r>
              <a:rPr lang="ru-RU" sz="1800" b="1">
                <a:latin typeface="Quattrocento Sans"/>
                <a:ea typeface="Quattrocento Sans"/>
                <a:cs typeface="Quattrocento Sans"/>
                <a:sym typeface="Quattrocento Sans"/>
              </a:rPr>
              <a:t>интегрирован и закреплен </a:t>
            </a:r>
            <a:r>
              <a:rPr lang="ru-RU" sz="1800" b="0">
                <a:latin typeface="Quattrocento Sans"/>
                <a:ea typeface="Quattrocento Sans"/>
                <a:cs typeface="Quattrocento Sans"/>
                <a:sym typeface="Quattrocento Sans"/>
              </a:rPr>
              <a:t>в институтах и процессах. </a:t>
            </a:r>
            <a:endParaRPr sz="1800">
              <a:latin typeface="Quattrocento Sans"/>
              <a:ea typeface="Quattrocento Sans"/>
              <a:cs typeface="Quattrocento Sans"/>
              <a:sym typeface="Quattrocento Sans"/>
            </a:endParaRPr>
          </a:p>
          <a:p>
            <a:pPr marL="285750" lvl="0" indent="-171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None/>
            </a:pPr>
            <a:endParaRPr sz="1800">
              <a:latin typeface="Quattrocento Sans"/>
              <a:ea typeface="Quattrocento Sans"/>
              <a:cs typeface="Quattrocento Sans"/>
              <a:sym typeface="Quattrocento Sans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Noto Sans Symbols"/>
              <a:buNone/>
            </a:pPr>
            <a:r>
              <a:rPr lang="ru-RU" sz="1800">
                <a:solidFill>
                  <a:srgbClr val="000000"/>
                </a:solidFill>
              </a:rPr>
              <a:t>Мы узнаем об:</a:t>
            </a:r>
            <a:endParaRPr sz="1800">
              <a:latin typeface="Quattrocento Sans"/>
              <a:ea typeface="Quattrocento Sans"/>
              <a:cs typeface="Quattrocento Sans"/>
              <a:sym typeface="Quattrocento Sans"/>
            </a:endParaRPr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Noto Sans Symbols"/>
              <a:buChar char="−"/>
            </a:pPr>
            <a:r>
              <a:rPr lang="ru-RU" sz="1800" b="1" i="0">
                <a:solidFill>
                  <a:srgbClr val="000000"/>
                </a:solidFill>
              </a:rPr>
              <a:t>Инструментах оценки</a:t>
            </a:r>
            <a:r>
              <a:rPr lang="ru-RU" sz="1800" b="0" i="0">
                <a:solidFill>
                  <a:srgbClr val="000000"/>
                </a:solidFill>
              </a:rPr>
              <a:t>, которые могут помочь нам анализировать секторы ВЭП и влияние интервенций Нексус, как основах для дальнейшего принятия решений</a:t>
            </a:r>
            <a:endParaRPr sz="1800" b="1" i="0">
              <a:solidFill>
                <a:srgbClr val="000000"/>
              </a:solidFill>
            </a:endParaRPr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Noto Sans Symbols"/>
              <a:buChar char="−"/>
            </a:pPr>
            <a:r>
              <a:rPr lang="ru-RU" sz="1800" b="1" i="0">
                <a:solidFill>
                  <a:srgbClr val="000000"/>
                </a:solidFill>
              </a:rPr>
              <a:t>Механизмы управления,</a:t>
            </a:r>
            <a:r>
              <a:rPr lang="ru-RU" sz="1800" b="0" i="0">
                <a:solidFill>
                  <a:srgbClr val="000000"/>
                </a:solidFill>
              </a:rPr>
              <a:t> включая институциональные структуры для содействия в координации между секторами и различными административными уровнями, а также политические инструменты </a:t>
            </a:r>
            <a:endParaRPr sz="1800">
              <a:latin typeface="Quattrocento Sans"/>
              <a:ea typeface="Quattrocento Sans"/>
              <a:cs typeface="Quattrocento Sans"/>
              <a:sym typeface="Quattrocento Sans"/>
            </a:endParaRPr>
          </a:p>
          <a:p>
            <a:pPr marL="285750" lvl="0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Noto Sans Symbols"/>
              <a:buChar char="−"/>
            </a:pPr>
            <a:r>
              <a:rPr lang="ru-RU" sz="6000" b="0">
                <a:solidFill>
                  <a:srgbClr val="000000"/>
                </a:solidFill>
              </a:rPr>
              <a:t>И, наконец, мы узнаем о </a:t>
            </a:r>
            <a:r>
              <a:rPr lang="ru-RU" sz="6000" b="1">
                <a:solidFill>
                  <a:srgbClr val="000000"/>
                </a:solidFill>
              </a:rPr>
              <a:t>финансовых схемах</a:t>
            </a:r>
            <a:r>
              <a:rPr lang="ru-RU" sz="6000" b="0">
                <a:solidFill>
                  <a:srgbClr val="000000"/>
                </a:solidFill>
              </a:rPr>
              <a:t>, которые позволят нам реализовать проекты Нексус</a:t>
            </a:r>
            <a:endParaRPr sz="3600">
              <a:solidFill>
                <a:srgbClr val="000000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endParaRPr sz="3600">
              <a:solidFill>
                <a:srgbClr val="000000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ru-RU" sz="3600">
                <a:solidFill>
                  <a:srgbClr val="000000"/>
                </a:solidFill>
              </a:rPr>
              <a:t>Именно эти три набора инструментов и средств, на наш взгляд, дают важные рычаги для закрепления принципов ВЭП Нексус в политических, финансовых и проектных структурах. </a:t>
            </a:r>
            <a:endParaRPr/>
          </a:p>
          <a:p>
            <a:pPr marL="34290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endParaRPr sz="3600">
              <a:solidFill>
                <a:srgbClr val="000000"/>
              </a:solidFill>
            </a:endParaRPr>
          </a:p>
          <a:p>
            <a:pPr marL="34290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endParaRPr sz="3600">
              <a:solidFill>
                <a:srgbClr val="000000"/>
              </a:solidFill>
            </a:endParaRPr>
          </a:p>
          <a:p>
            <a:pPr marL="34290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endParaRPr sz="3600">
              <a:solidFill>
                <a:srgbClr val="000000"/>
              </a:solidFill>
            </a:endParaRPr>
          </a:p>
          <a:p>
            <a:pPr marL="34290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endParaRPr sz="3600">
              <a:solidFill>
                <a:srgbClr val="000000"/>
              </a:solidFill>
            </a:endParaRPr>
          </a:p>
          <a:p>
            <a:pPr marL="34290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endParaRPr sz="3600">
              <a:solidFill>
                <a:srgbClr val="000000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sp>
        <p:nvSpPr>
          <p:cNvPr id="403" name="Google Shape;403;p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ru-RU"/>
              <a:t>3</a:t>
            </a:fld>
            <a:endParaRPr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2" name="Google Shape;862;g258c281f73d_0_7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63" name="Google Shape;863;g258c281f73d_0_7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4" name="Google Shape;864;g258c281f73d_0_7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ru-RU"/>
              <a:t>30</a:t>
            </a:fld>
            <a:endParaRPr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2" name="Google Shape;872;g258c281f73d_0_8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73" name="Google Shape;873;g258c281f73d_0_8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4" name="Google Shape;874;g258c281f73d_0_8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ru-RU"/>
              <a:t>31</a:t>
            </a:fld>
            <a:endParaRPr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2" name="Google Shape;882;g258c281f73d_0_9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83" name="Google Shape;883;g258c281f73d_0_9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4" name="Google Shape;884;g258c281f73d_0_9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ru-RU"/>
              <a:t>32</a:t>
            </a:fld>
            <a:endParaRPr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" name="Google Shape;890;g258c281f73d_0_1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91" name="Google Shape;891;g258c281f73d_0_10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2" name="Google Shape;892;g258c281f73d_0_10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ru-RU"/>
              <a:t>33</a:t>
            </a:fld>
            <a:endParaRPr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2" name="Google Shape;902;g258c281f73d_0_1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03" name="Google Shape;903;g258c281f73d_0_11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4" name="Google Shape;904;g258c281f73d_0_11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ru-RU"/>
              <a:t>34</a:t>
            </a:fld>
            <a:endParaRPr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" name="Google Shape;911;g258c281f73d_0_1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12" name="Google Shape;912;g258c281f73d_0_12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3" name="Google Shape;913;g258c281f73d_0_12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ru-RU"/>
              <a:t>35</a:t>
            </a:fld>
            <a:endParaRPr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3" name="Google Shape;923;g258c281f73d_0_1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24" name="Google Shape;924;g258c281f73d_0_13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5" name="Google Shape;925;g258c281f73d_0_13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ru-RU"/>
              <a:t>36</a:t>
            </a:fld>
            <a:endParaRPr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2" name="Google Shape;932;g258c281f73d_0_14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33" name="Google Shape;933;g258c281f73d_0_14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4" name="Google Shape;934;g258c281f73d_0_14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ru-RU"/>
              <a:t>37</a:t>
            </a:fld>
            <a:endParaRPr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5" name="Google Shape;945;g258c281f73d_0_15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46" name="Google Shape;946;g258c281f73d_0_15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7" name="Google Shape;947;g258c281f73d_0_159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ru-RU"/>
              <a:t>38</a:t>
            </a:fld>
            <a:endParaRPr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5" name="Google Shape;955;g258c281f73d_0_16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56" name="Google Shape;956;g258c281f73d_0_16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7" name="Google Shape;957;g258c281f73d_0_169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ru-RU"/>
              <a:t>39</a:t>
            </a:fld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2" name="Google Shape;412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13" name="Google Shape;413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414" name="Google Shape;414;p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ru-RU"/>
              <a:t>4</a:t>
            </a:fld>
            <a:endParaRPr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3" name="Google Shape;963;g256d1ec2705_0_17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64" name="Google Shape;964;g256d1ec2705_0_17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965" name="Google Shape;965;g256d1ec2705_0_17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ru-RU"/>
              <a:t>40</a:t>
            </a:fld>
            <a:endParaRPr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3" name="Google Shape;973;g256d1ec2705_0_49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74" name="Google Shape;974;g256d1ec2705_0_49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975" name="Google Shape;975;g256d1ec2705_0_49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ru-RU"/>
              <a:t>41</a:t>
            </a:fld>
            <a:endParaRPr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2" name="Google Shape;982;p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83" name="Google Shape;983;p2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ru-RU" sz="3600">
                <a:solidFill>
                  <a:schemeClr val="dk1"/>
                </a:solidFill>
              </a:rPr>
              <a:t>Природные ресурсы: каменный и бурый уголь, нефть, озокерит, медь и полиметаллы, висмут, железо, флюорит, фосфорит, соль, молибден, сурьма, ртуть, минеральные краски, строительные материалы и т.п.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latin typeface="Quattrocento Sans"/>
              <a:ea typeface="Quattrocento Sans"/>
              <a:cs typeface="Quattrocento Sans"/>
              <a:sym typeface="Quattrocento Sans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ru-RU" sz="4800"/>
              <a:t>Здесь мы видим диаграмму по число   дех. хоз. И по диаграмму видно что число год за годом увеличивается. Это говорит о том что хоз-ву размельчают и  это будет трудно водникам для дальнейшей работы по распределение воды. Еще основной фактор этовода. 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ru-RU" sz="3200"/>
              <a:t>по прочем сельскохозяйственным предприятием</a:t>
            </a:r>
            <a:r>
              <a:rPr lang="ru-RU" sz="3200">
                <a:latin typeface="Times New Roman"/>
                <a:ea typeface="Times New Roman"/>
                <a:cs typeface="Times New Roman"/>
                <a:sym typeface="Times New Roman"/>
              </a:rPr>
              <a:t>К </a:t>
            </a:r>
            <a:r>
              <a:rPr lang="ru-RU" sz="3200" b="1">
                <a:latin typeface="Times New Roman"/>
                <a:ea typeface="Times New Roman"/>
                <a:cs typeface="Times New Roman"/>
                <a:sym typeface="Times New Roman"/>
              </a:rPr>
              <a:t>сельскохозяйственным предприятиям </a:t>
            </a:r>
            <a:r>
              <a:rPr lang="ru-RU" sz="3200">
                <a:latin typeface="Times New Roman"/>
                <a:ea typeface="Times New Roman"/>
                <a:cs typeface="Times New Roman"/>
                <a:sym typeface="Times New Roman"/>
              </a:rPr>
              <a:t>относятся: ассоциации коллективных дехканских хозяйств, межхозы, арендные предприятия, предприятия, созданные на кооперативах, а также их базы и других производственных формирований </a:t>
            </a:r>
            <a:endParaRPr sz="1800"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sp>
        <p:nvSpPr>
          <p:cNvPr id="984" name="Google Shape;984;p2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ru-RU"/>
              <a:t>42</a:t>
            </a:fld>
            <a:endParaRPr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2" name="Google Shape;992;p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93" name="Google Shape;993;p2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ru-RU" sz="3600">
                <a:solidFill>
                  <a:schemeClr val="dk1"/>
                </a:solidFill>
              </a:rPr>
              <a:t>Природные ресурсы: каменный и бурый уголь, нефть, озокерит, медь и полиметаллы, висмут, железо, флюорит, фосфорит, соль, молибден, сурьма, ртуть, минеральные краски, строительные материалы и т.п.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latin typeface="Quattrocento Sans"/>
              <a:ea typeface="Quattrocento Sans"/>
              <a:cs typeface="Quattrocento Sans"/>
              <a:sym typeface="Quattrocento Sans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ru-RU" sz="4800"/>
              <a:t>Здесь мы видим диаграмму по число   дех. хоз. И по диаграмму видно что число год за годом увеличивается. Это говорит о том что хоз-ву размельчают и  это будет трудно водникам для дальнейшей работы по распределение воды. Еще основной фактор этовода. 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ru-RU" sz="3200"/>
              <a:t>по прочем сельскохозяйственным предприятием</a:t>
            </a:r>
            <a:r>
              <a:rPr lang="ru-RU" sz="3200">
                <a:latin typeface="Times New Roman"/>
                <a:ea typeface="Times New Roman"/>
                <a:cs typeface="Times New Roman"/>
                <a:sym typeface="Times New Roman"/>
              </a:rPr>
              <a:t>К </a:t>
            </a:r>
            <a:r>
              <a:rPr lang="ru-RU" sz="3200" b="1">
                <a:latin typeface="Times New Roman"/>
                <a:ea typeface="Times New Roman"/>
                <a:cs typeface="Times New Roman"/>
                <a:sym typeface="Times New Roman"/>
              </a:rPr>
              <a:t>сельскохозяйственным предприятиям </a:t>
            </a:r>
            <a:r>
              <a:rPr lang="ru-RU" sz="3200">
                <a:latin typeface="Times New Roman"/>
                <a:ea typeface="Times New Roman"/>
                <a:cs typeface="Times New Roman"/>
                <a:sym typeface="Times New Roman"/>
              </a:rPr>
              <a:t>относятся: ассоциации коллективных дехканских хозяйств, межхозы, арендные предприятия, предприятия, созданные на кооперативах, а также их базы и других производственных формирований </a:t>
            </a:r>
            <a:endParaRPr sz="1800"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sp>
        <p:nvSpPr>
          <p:cNvPr id="994" name="Google Shape;994;p2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ru-RU"/>
              <a:t>43</a:t>
            </a:fld>
            <a:endParaRPr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4" name="Google Shape;1004;p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05" name="Google Shape;1005;p2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006" name="Google Shape;1006;p2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ru-RU"/>
              <a:t>44</a:t>
            </a:fld>
            <a:endParaRPr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2" name="Google Shape;1012;g256d1ec2705_0_5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13" name="Google Shape;1013;g256d1ec2705_0_51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014" name="Google Shape;1014;g256d1ec2705_0_51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ru-RU"/>
              <a:t>45</a:t>
            </a:fld>
            <a:endParaRPr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9" name="Google Shape;1019;g256d1ec2705_0_50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20" name="Google Shape;1020;g256d1ec2705_0_50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021" name="Google Shape;1021;g256d1ec2705_0_50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ru-RU"/>
              <a:t>46</a:t>
            </a:fld>
            <a:endParaRPr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0" name="Google Shape;1030;g256d1ec2705_0_5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31" name="Google Shape;1031;g256d1ec2705_0_52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032" name="Google Shape;1032;g256d1ec2705_0_52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ru-RU"/>
              <a:t>47</a:t>
            </a:fld>
            <a:endParaRPr/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0" name="Google Shape;1040;p9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41" name="Google Shape;1041;p9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042" name="Google Shape;1042;p9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ru-RU"/>
              <a:t>48</a:t>
            </a:fld>
            <a:endParaRPr/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6" name="Google Shape;1046;p9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047" name="Google Shape;1047;p9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8" name="Google Shape;418;g256d1ec2705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19" name="Google Shape;419;g256d1ec2705_0_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ru-RU" b="1"/>
              <a:t>Примечания: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latin typeface="Quattrocento Sans"/>
              <a:ea typeface="Quattrocento Sans"/>
              <a:cs typeface="Quattrocento Sans"/>
              <a:sym typeface="Quattrocento Sans"/>
            </a:endParaRPr>
          </a:p>
          <a:p>
            <a:pPr marL="28575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−"/>
            </a:pPr>
            <a:r>
              <a:rPr lang="ru-RU" sz="1800">
                <a:latin typeface="Quattrocento Sans"/>
                <a:ea typeface="Quattrocento Sans"/>
                <a:cs typeface="Quattrocento Sans"/>
                <a:sym typeface="Quattrocento Sans"/>
              </a:rPr>
              <a:t>В предыдущем модуле мы узнали о проблемах, связанных с концепцией Нексус, и о некоторых решениях. Однако, такие решения не должны быть разовыми событиями. Мы узнали, что подход Нексус может играть важную роль в объединении усилий при реализации стратегий развития в целом или в недопущении компромиссов, таких как недостаточная адаптация к изменению климата. Для того, чтобы решения Нексус были более масштабными и для обеспечения устойчивого развития в долгосрочной перспективе, подход Нексус должен быть включен в процессы разработки политик и принятия решений. Таким образом, в данном модуле мы узнаем, как подход ВЭП Нексус может быть </a:t>
            </a:r>
            <a:r>
              <a:rPr lang="ru-RU" sz="1800" b="1">
                <a:latin typeface="Quattrocento Sans"/>
                <a:ea typeface="Quattrocento Sans"/>
                <a:cs typeface="Quattrocento Sans"/>
                <a:sym typeface="Quattrocento Sans"/>
              </a:rPr>
              <a:t>интегрирован и закреплен </a:t>
            </a:r>
            <a:r>
              <a:rPr lang="ru-RU" sz="1800" b="0">
                <a:latin typeface="Quattrocento Sans"/>
                <a:ea typeface="Quattrocento Sans"/>
                <a:cs typeface="Quattrocento Sans"/>
                <a:sym typeface="Quattrocento Sans"/>
              </a:rPr>
              <a:t>в институтах и процессах. </a:t>
            </a:r>
            <a:endParaRPr sz="1800">
              <a:latin typeface="Quattrocento Sans"/>
              <a:ea typeface="Quattrocento Sans"/>
              <a:cs typeface="Quattrocento Sans"/>
              <a:sym typeface="Quattrocento Sans"/>
            </a:endParaRPr>
          </a:p>
          <a:p>
            <a:pPr marL="285750" lvl="0" indent="-171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None/>
            </a:pPr>
            <a:endParaRPr sz="1800">
              <a:latin typeface="Quattrocento Sans"/>
              <a:ea typeface="Quattrocento Sans"/>
              <a:cs typeface="Quattrocento Sans"/>
              <a:sym typeface="Quattrocento Sans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Noto Sans Symbols"/>
              <a:buNone/>
            </a:pPr>
            <a:r>
              <a:rPr lang="ru-RU" sz="1800">
                <a:solidFill>
                  <a:srgbClr val="000000"/>
                </a:solidFill>
              </a:rPr>
              <a:t>Мы узнаем об:</a:t>
            </a:r>
            <a:endParaRPr sz="1800">
              <a:latin typeface="Quattrocento Sans"/>
              <a:ea typeface="Quattrocento Sans"/>
              <a:cs typeface="Quattrocento Sans"/>
              <a:sym typeface="Quattrocento Sans"/>
            </a:endParaRPr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Noto Sans Symbols"/>
              <a:buChar char="−"/>
            </a:pPr>
            <a:r>
              <a:rPr lang="ru-RU" sz="1800" b="1" i="0">
                <a:solidFill>
                  <a:srgbClr val="000000"/>
                </a:solidFill>
              </a:rPr>
              <a:t>Инструментах оценки</a:t>
            </a:r>
            <a:r>
              <a:rPr lang="ru-RU" sz="1800" b="0" i="0">
                <a:solidFill>
                  <a:srgbClr val="000000"/>
                </a:solidFill>
              </a:rPr>
              <a:t>, которые могут помочь нам анализировать секторы ВЭП и влияние интервенций Нексус, как основах для дальнейшего принятия решений</a:t>
            </a:r>
            <a:endParaRPr sz="1800" b="1" i="0">
              <a:solidFill>
                <a:srgbClr val="000000"/>
              </a:solidFill>
            </a:endParaRPr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Noto Sans Symbols"/>
              <a:buChar char="−"/>
            </a:pPr>
            <a:r>
              <a:rPr lang="ru-RU" sz="1800" b="1" i="0">
                <a:solidFill>
                  <a:srgbClr val="000000"/>
                </a:solidFill>
              </a:rPr>
              <a:t>Механизмы управления,</a:t>
            </a:r>
            <a:r>
              <a:rPr lang="ru-RU" sz="1800" b="0" i="0">
                <a:solidFill>
                  <a:srgbClr val="000000"/>
                </a:solidFill>
              </a:rPr>
              <a:t> включая институциональные структуры для содействия в координации между секторами и различными административными уровнями, а также политические инструменты </a:t>
            </a:r>
            <a:endParaRPr sz="1800">
              <a:latin typeface="Quattrocento Sans"/>
              <a:ea typeface="Quattrocento Sans"/>
              <a:cs typeface="Quattrocento Sans"/>
              <a:sym typeface="Quattrocento Sans"/>
            </a:endParaRPr>
          </a:p>
          <a:p>
            <a:pPr marL="285750" lvl="0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Noto Sans Symbols"/>
              <a:buChar char="−"/>
            </a:pPr>
            <a:r>
              <a:rPr lang="ru-RU" sz="6000" b="0">
                <a:solidFill>
                  <a:srgbClr val="000000"/>
                </a:solidFill>
              </a:rPr>
              <a:t>И, наконец, мы узнаем о </a:t>
            </a:r>
            <a:r>
              <a:rPr lang="ru-RU" sz="6000" b="1">
                <a:solidFill>
                  <a:srgbClr val="000000"/>
                </a:solidFill>
              </a:rPr>
              <a:t>финансовых схемах</a:t>
            </a:r>
            <a:r>
              <a:rPr lang="ru-RU" sz="6000" b="0">
                <a:solidFill>
                  <a:srgbClr val="000000"/>
                </a:solidFill>
              </a:rPr>
              <a:t>, которые позволят нам реализовать проекты Нексус</a:t>
            </a:r>
            <a:endParaRPr sz="3600">
              <a:solidFill>
                <a:srgbClr val="000000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endParaRPr sz="3600">
              <a:solidFill>
                <a:srgbClr val="000000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ru-RU" sz="3600">
                <a:solidFill>
                  <a:srgbClr val="000000"/>
                </a:solidFill>
              </a:rPr>
              <a:t>Именно эти три набора инструментов и средств, на наш взгляд, дают важные рычаги для закрепления принципов ВЭП Нексус в политических, финансовых и проектных структурах. </a:t>
            </a:r>
            <a:endParaRPr/>
          </a:p>
          <a:p>
            <a:pPr marL="34290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endParaRPr sz="3600">
              <a:solidFill>
                <a:srgbClr val="000000"/>
              </a:solidFill>
            </a:endParaRPr>
          </a:p>
          <a:p>
            <a:pPr marL="34290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endParaRPr sz="3600">
              <a:solidFill>
                <a:srgbClr val="000000"/>
              </a:solidFill>
            </a:endParaRPr>
          </a:p>
          <a:p>
            <a:pPr marL="34290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endParaRPr sz="3600">
              <a:solidFill>
                <a:srgbClr val="000000"/>
              </a:solidFill>
            </a:endParaRPr>
          </a:p>
          <a:p>
            <a:pPr marL="34290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endParaRPr sz="3600">
              <a:solidFill>
                <a:srgbClr val="000000"/>
              </a:solidFill>
            </a:endParaRPr>
          </a:p>
          <a:p>
            <a:pPr marL="34290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endParaRPr sz="3600">
              <a:solidFill>
                <a:srgbClr val="000000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sp>
        <p:nvSpPr>
          <p:cNvPr id="420" name="Google Shape;420;g256d1ec2705_0_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ru-RU"/>
              <a:t>5</a:t>
            </a:fld>
            <a:endParaRPr/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2" name="Google Shape;1052;g256d1ec2705_0_54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53" name="Google Shape;1053;g256d1ec2705_0_54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054" name="Google Shape;1054;g256d1ec2705_0_54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ru-RU"/>
              <a:t>50</a:t>
            </a:fld>
            <a:endParaRPr/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1" name="Google Shape;1061;g256d1ec2705_0_5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62" name="Google Shape;1062;g256d1ec2705_0_55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063" name="Google Shape;1063;g256d1ec2705_0_55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ru-RU"/>
              <a:t>51</a:t>
            </a:fld>
            <a:endParaRPr/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0" name="Google Shape;1070;g256d1ec2705_0_56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71" name="Google Shape;1071;g256d1ec2705_0_56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072" name="Google Shape;1072;g256d1ec2705_0_56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ru-RU"/>
              <a:t>52</a:t>
            </a:fld>
            <a:endParaRPr/>
          </a:p>
        </p:txBody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8" name="Google Shape;1078;g256d1ec2705_0_57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79" name="Google Shape;1079;g256d1ec2705_0_57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080" name="Google Shape;1080;g256d1ec2705_0_57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ru-RU"/>
              <a:t>53</a:t>
            </a:fld>
            <a:endParaRPr/>
          </a:p>
        </p:txBody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" name="Google Shape;1085;g256d1ec2705_0_58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86" name="Google Shape;1086;g256d1ec2705_0_58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087" name="Google Shape;1087;g256d1ec2705_0_58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ru-RU"/>
              <a:t>54</a:t>
            </a:fld>
            <a:endParaRPr/>
          </a:p>
        </p:txBody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" name="Google Shape;1116;g256d1ec2705_0_6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17" name="Google Shape;1117;g256d1ec2705_0_61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118" name="Google Shape;1118;g256d1ec2705_0_61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ru-RU"/>
              <a:t>55</a:t>
            </a:fld>
            <a:endParaRPr/>
          </a:p>
        </p:txBody>
      </p:sp>
    </p:spTree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3" name="Google Shape;1123;g256d1ec2705_0_6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24" name="Google Shape;1124;g256d1ec2705_0_61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125" name="Google Shape;1125;g256d1ec2705_0_619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ru-RU"/>
              <a:t>56</a:t>
            </a:fld>
            <a:endParaRPr/>
          </a:p>
        </p:txBody>
      </p:sp>
    </p:spTree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1" name="Google Shape;1131;g256d1ec2705_0_6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32" name="Google Shape;1132;g256d1ec2705_0_62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133" name="Google Shape;1133;g256d1ec2705_0_62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ru-RU"/>
              <a:t>57</a:t>
            </a:fld>
            <a:endParaRPr/>
          </a:p>
        </p:txBody>
      </p:sp>
    </p:spTree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9" name="Google Shape;1139;g256d1ec2705_0_6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40" name="Google Shape;1140;g256d1ec2705_0_63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141" name="Google Shape;1141;g256d1ec2705_0_63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ru-RU"/>
              <a:t>58</a:t>
            </a:fld>
            <a:endParaRPr/>
          </a:p>
        </p:txBody>
      </p:sp>
    </p:spTree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3" name="Google Shape;1163;p10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164" name="Google Shape;1164;p10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9" name="Google Shape;429;g256d1ec2705_0_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30" name="Google Shape;430;g256d1ec2705_0_1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ru-RU" b="1"/>
              <a:t>Примечания: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latin typeface="Quattrocento Sans"/>
              <a:ea typeface="Quattrocento Sans"/>
              <a:cs typeface="Quattrocento Sans"/>
              <a:sym typeface="Quattrocento Sans"/>
            </a:endParaRPr>
          </a:p>
          <a:p>
            <a:pPr marL="28575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−"/>
            </a:pPr>
            <a:r>
              <a:rPr lang="ru-RU" sz="1800">
                <a:latin typeface="Quattrocento Sans"/>
                <a:ea typeface="Quattrocento Sans"/>
                <a:cs typeface="Quattrocento Sans"/>
                <a:sym typeface="Quattrocento Sans"/>
              </a:rPr>
              <a:t>В предыдущем модуле мы узнали о проблемах, связанных с концепцией Нексус, и о некоторых решениях. Однако, такие решения не должны быть разовыми событиями. Мы узнали, что подход Нексус может играть важную роль в объединении усилий при реализации стратегий развития в целом или в недопущении компромиссов, таких как недостаточная адаптация к изменению климата. Для того, чтобы решения Нексус были более масштабными и для обеспечения устойчивого развития в долгосрочной перспективе, подход Нексус должен быть включен в процессы разработки политик и принятия решений. Таким образом, в данном модуле мы узнаем, как подход ВЭП Нексус может быть </a:t>
            </a:r>
            <a:r>
              <a:rPr lang="ru-RU" sz="1800" b="1">
                <a:latin typeface="Quattrocento Sans"/>
                <a:ea typeface="Quattrocento Sans"/>
                <a:cs typeface="Quattrocento Sans"/>
                <a:sym typeface="Quattrocento Sans"/>
              </a:rPr>
              <a:t>интегрирован и закреплен </a:t>
            </a:r>
            <a:r>
              <a:rPr lang="ru-RU" sz="1800" b="0">
                <a:latin typeface="Quattrocento Sans"/>
                <a:ea typeface="Quattrocento Sans"/>
                <a:cs typeface="Quattrocento Sans"/>
                <a:sym typeface="Quattrocento Sans"/>
              </a:rPr>
              <a:t>в институтах и процессах. </a:t>
            </a:r>
            <a:endParaRPr sz="1800">
              <a:latin typeface="Quattrocento Sans"/>
              <a:ea typeface="Quattrocento Sans"/>
              <a:cs typeface="Quattrocento Sans"/>
              <a:sym typeface="Quattrocento Sans"/>
            </a:endParaRPr>
          </a:p>
          <a:p>
            <a:pPr marL="285750" lvl="0" indent="-171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None/>
            </a:pPr>
            <a:endParaRPr sz="1800">
              <a:latin typeface="Quattrocento Sans"/>
              <a:ea typeface="Quattrocento Sans"/>
              <a:cs typeface="Quattrocento Sans"/>
              <a:sym typeface="Quattrocento Sans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Noto Sans Symbols"/>
              <a:buNone/>
            </a:pPr>
            <a:r>
              <a:rPr lang="ru-RU" sz="1800">
                <a:solidFill>
                  <a:srgbClr val="000000"/>
                </a:solidFill>
              </a:rPr>
              <a:t>Мы узнаем об:</a:t>
            </a:r>
            <a:endParaRPr sz="1800">
              <a:latin typeface="Quattrocento Sans"/>
              <a:ea typeface="Quattrocento Sans"/>
              <a:cs typeface="Quattrocento Sans"/>
              <a:sym typeface="Quattrocento Sans"/>
            </a:endParaRPr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Noto Sans Symbols"/>
              <a:buChar char="−"/>
            </a:pPr>
            <a:r>
              <a:rPr lang="ru-RU" sz="1800" b="1" i="0">
                <a:solidFill>
                  <a:srgbClr val="000000"/>
                </a:solidFill>
              </a:rPr>
              <a:t>Инструментах оценки</a:t>
            </a:r>
            <a:r>
              <a:rPr lang="ru-RU" sz="1800" b="0" i="0">
                <a:solidFill>
                  <a:srgbClr val="000000"/>
                </a:solidFill>
              </a:rPr>
              <a:t>, которые могут помочь нам анализировать секторы ВЭП и влияние интервенций Нексус, как основах для дальнейшего принятия решений</a:t>
            </a:r>
            <a:endParaRPr sz="1800" b="1" i="0">
              <a:solidFill>
                <a:srgbClr val="000000"/>
              </a:solidFill>
            </a:endParaRPr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Noto Sans Symbols"/>
              <a:buChar char="−"/>
            </a:pPr>
            <a:r>
              <a:rPr lang="ru-RU" sz="1800" b="1" i="0">
                <a:solidFill>
                  <a:srgbClr val="000000"/>
                </a:solidFill>
              </a:rPr>
              <a:t>Механизмы управления,</a:t>
            </a:r>
            <a:r>
              <a:rPr lang="ru-RU" sz="1800" b="0" i="0">
                <a:solidFill>
                  <a:srgbClr val="000000"/>
                </a:solidFill>
              </a:rPr>
              <a:t> включая институциональные структуры для содействия в координации между секторами и различными административными уровнями, а также политические инструменты </a:t>
            </a:r>
            <a:endParaRPr sz="1800">
              <a:latin typeface="Quattrocento Sans"/>
              <a:ea typeface="Quattrocento Sans"/>
              <a:cs typeface="Quattrocento Sans"/>
              <a:sym typeface="Quattrocento Sans"/>
            </a:endParaRPr>
          </a:p>
          <a:p>
            <a:pPr marL="285750" lvl="0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Noto Sans Symbols"/>
              <a:buChar char="−"/>
            </a:pPr>
            <a:r>
              <a:rPr lang="ru-RU" sz="6000" b="0">
                <a:solidFill>
                  <a:srgbClr val="000000"/>
                </a:solidFill>
              </a:rPr>
              <a:t>И, наконец, мы узнаем о </a:t>
            </a:r>
            <a:r>
              <a:rPr lang="ru-RU" sz="6000" b="1">
                <a:solidFill>
                  <a:srgbClr val="000000"/>
                </a:solidFill>
              </a:rPr>
              <a:t>финансовых схемах</a:t>
            </a:r>
            <a:r>
              <a:rPr lang="ru-RU" sz="6000" b="0">
                <a:solidFill>
                  <a:srgbClr val="000000"/>
                </a:solidFill>
              </a:rPr>
              <a:t>, которые позволят нам реализовать проекты Нексус</a:t>
            </a:r>
            <a:endParaRPr sz="3600">
              <a:solidFill>
                <a:srgbClr val="000000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endParaRPr sz="3600">
              <a:solidFill>
                <a:srgbClr val="000000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ru-RU" sz="3600">
                <a:solidFill>
                  <a:srgbClr val="000000"/>
                </a:solidFill>
              </a:rPr>
              <a:t>Именно эти три набора инструментов и средств, на наш взгляд, дают важные рычаги для закрепления принципов ВЭП Нексус в политических, финансовых и проектных структурах. </a:t>
            </a:r>
            <a:endParaRPr/>
          </a:p>
          <a:p>
            <a:pPr marL="34290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endParaRPr sz="3600">
              <a:solidFill>
                <a:srgbClr val="000000"/>
              </a:solidFill>
            </a:endParaRPr>
          </a:p>
          <a:p>
            <a:pPr marL="34290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endParaRPr sz="3600">
              <a:solidFill>
                <a:srgbClr val="000000"/>
              </a:solidFill>
            </a:endParaRPr>
          </a:p>
          <a:p>
            <a:pPr marL="34290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endParaRPr sz="3600">
              <a:solidFill>
                <a:srgbClr val="000000"/>
              </a:solidFill>
            </a:endParaRPr>
          </a:p>
          <a:p>
            <a:pPr marL="34290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endParaRPr sz="3600">
              <a:solidFill>
                <a:srgbClr val="000000"/>
              </a:solidFill>
            </a:endParaRPr>
          </a:p>
          <a:p>
            <a:pPr marL="34290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endParaRPr sz="3600">
              <a:solidFill>
                <a:srgbClr val="000000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sp>
        <p:nvSpPr>
          <p:cNvPr id="431" name="Google Shape;431;g256d1ec2705_0_1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ru-RU"/>
              <a:t>6</a:t>
            </a:fld>
            <a:endParaRPr/>
          </a:p>
        </p:txBody>
      </p:sp>
    </p:spTree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9" name="Google Shape;1169;g256d1ec2705_0_65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70" name="Google Shape;1170;g256d1ec2705_0_65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171" name="Google Shape;1171;g256d1ec2705_0_659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ru-RU"/>
              <a:t>60</a:t>
            </a:fld>
            <a:endParaRPr/>
          </a:p>
        </p:txBody>
      </p:sp>
    </p:spTree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9" name="Google Shape;1179;g256d1ec2705_0_68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80" name="Google Shape;1180;g256d1ec2705_0_68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181" name="Google Shape;1181;g256d1ec2705_0_68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ru-RU"/>
              <a:t>61</a:t>
            </a:fld>
            <a:endParaRPr/>
          </a:p>
        </p:txBody>
      </p:sp>
    </p:spTree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9" name="Google Shape;1189;g256d1ec2705_0_69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90" name="Google Shape;1190;g256d1ec2705_0_69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191" name="Google Shape;1191;g256d1ec2705_0_69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ru-RU"/>
              <a:t>62</a:t>
            </a:fld>
            <a:endParaRPr/>
          </a:p>
        </p:txBody>
      </p:sp>
    </p:spTree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6" name="Google Shape;1196;g256d1ec2705_0_7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97" name="Google Shape;1197;g256d1ec2705_0_71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198" name="Google Shape;1198;g256d1ec2705_0_71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ru-RU"/>
              <a:t>63</a:t>
            </a:fld>
            <a:endParaRPr/>
          </a:p>
        </p:txBody>
      </p:sp>
    </p:spTree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3" name="Google Shape;1203;g256d1ec2705_0_7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204" name="Google Shape;1204;g256d1ec2705_0_71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205" name="Google Shape;1205;g256d1ec2705_0_71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ru-RU"/>
              <a:t>64</a:t>
            </a:fld>
            <a:endParaRPr/>
          </a:p>
        </p:txBody>
      </p:sp>
    </p:spTree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1" name="Google Shape;1211;p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212" name="Google Shape;1212;p2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</a:pPr>
            <a:endParaRPr/>
          </a:p>
        </p:txBody>
      </p:sp>
      <p:sp>
        <p:nvSpPr>
          <p:cNvPr id="1213" name="Google Shape;1213;p2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ru-RU"/>
              <a:t>65</a:t>
            </a:fld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9" name="Google Shape;439;g256d1ec2705_0_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40" name="Google Shape;440;g256d1ec2705_0_2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ru-RU" b="1"/>
              <a:t>Примечания: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latin typeface="Quattrocento Sans"/>
              <a:ea typeface="Quattrocento Sans"/>
              <a:cs typeface="Quattrocento Sans"/>
              <a:sym typeface="Quattrocento Sans"/>
            </a:endParaRPr>
          </a:p>
          <a:p>
            <a:pPr marL="28575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−"/>
            </a:pPr>
            <a:r>
              <a:rPr lang="ru-RU" sz="1800">
                <a:latin typeface="Quattrocento Sans"/>
                <a:ea typeface="Quattrocento Sans"/>
                <a:cs typeface="Quattrocento Sans"/>
                <a:sym typeface="Quattrocento Sans"/>
              </a:rPr>
              <a:t>В предыдущем модуле мы узнали о проблемах, связанных с концепцией Нексус, и о некоторых решениях. Однако, такие решения не должны быть разовыми событиями. Мы узнали, что подход Нексус может играть важную роль в объединении усилий при реализации стратегий развития в целом или в недопущении компромиссов, таких как недостаточная адаптация к изменению климата. Для того, чтобы решения Нексус были более масштабными и для обеспечения устойчивого развития в долгосрочной перспективе, подход Нексус должен быть включен в процессы разработки политик и принятия решений. Таким образом, в данном модуле мы узнаем, как подход ВЭП Нексус может быть </a:t>
            </a:r>
            <a:r>
              <a:rPr lang="ru-RU" sz="1800" b="1">
                <a:latin typeface="Quattrocento Sans"/>
                <a:ea typeface="Quattrocento Sans"/>
                <a:cs typeface="Quattrocento Sans"/>
                <a:sym typeface="Quattrocento Sans"/>
              </a:rPr>
              <a:t>интегрирован и закреплен </a:t>
            </a:r>
            <a:r>
              <a:rPr lang="ru-RU" sz="1800" b="0">
                <a:latin typeface="Quattrocento Sans"/>
                <a:ea typeface="Quattrocento Sans"/>
                <a:cs typeface="Quattrocento Sans"/>
                <a:sym typeface="Quattrocento Sans"/>
              </a:rPr>
              <a:t>в институтах и процессах. </a:t>
            </a:r>
            <a:endParaRPr sz="1800">
              <a:latin typeface="Quattrocento Sans"/>
              <a:ea typeface="Quattrocento Sans"/>
              <a:cs typeface="Quattrocento Sans"/>
              <a:sym typeface="Quattrocento Sans"/>
            </a:endParaRPr>
          </a:p>
          <a:p>
            <a:pPr marL="285750" lvl="0" indent="-171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None/>
            </a:pPr>
            <a:endParaRPr sz="1800">
              <a:latin typeface="Quattrocento Sans"/>
              <a:ea typeface="Quattrocento Sans"/>
              <a:cs typeface="Quattrocento Sans"/>
              <a:sym typeface="Quattrocento Sans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Noto Sans Symbols"/>
              <a:buNone/>
            </a:pPr>
            <a:r>
              <a:rPr lang="ru-RU" sz="1800">
                <a:solidFill>
                  <a:srgbClr val="000000"/>
                </a:solidFill>
              </a:rPr>
              <a:t>Мы узнаем об:</a:t>
            </a:r>
            <a:endParaRPr sz="1800">
              <a:latin typeface="Quattrocento Sans"/>
              <a:ea typeface="Quattrocento Sans"/>
              <a:cs typeface="Quattrocento Sans"/>
              <a:sym typeface="Quattrocento Sans"/>
            </a:endParaRPr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Noto Sans Symbols"/>
              <a:buChar char="−"/>
            </a:pPr>
            <a:r>
              <a:rPr lang="ru-RU" sz="1800" b="1" i="0">
                <a:solidFill>
                  <a:srgbClr val="000000"/>
                </a:solidFill>
              </a:rPr>
              <a:t>Инструментах оценки</a:t>
            </a:r>
            <a:r>
              <a:rPr lang="ru-RU" sz="1800" b="0" i="0">
                <a:solidFill>
                  <a:srgbClr val="000000"/>
                </a:solidFill>
              </a:rPr>
              <a:t>, которые могут помочь нам анализировать секторы ВЭП и влияние интервенций Нексус, как основах для дальнейшего принятия решений</a:t>
            </a:r>
            <a:endParaRPr sz="1800" b="1" i="0">
              <a:solidFill>
                <a:srgbClr val="000000"/>
              </a:solidFill>
            </a:endParaRPr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Noto Sans Symbols"/>
              <a:buChar char="−"/>
            </a:pPr>
            <a:r>
              <a:rPr lang="ru-RU" sz="1800" b="1" i="0">
                <a:solidFill>
                  <a:srgbClr val="000000"/>
                </a:solidFill>
              </a:rPr>
              <a:t>Механизмы управления,</a:t>
            </a:r>
            <a:r>
              <a:rPr lang="ru-RU" sz="1800" b="0" i="0">
                <a:solidFill>
                  <a:srgbClr val="000000"/>
                </a:solidFill>
              </a:rPr>
              <a:t> включая институциональные структуры для содействия в координации между секторами и различными административными уровнями, а также политические инструменты </a:t>
            </a:r>
            <a:endParaRPr sz="1800">
              <a:latin typeface="Quattrocento Sans"/>
              <a:ea typeface="Quattrocento Sans"/>
              <a:cs typeface="Quattrocento Sans"/>
              <a:sym typeface="Quattrocento Sans"/>
            </a:endParaRPr>
          </a:p>
          <a:p>
            <a:pPr marL="285750" lvl="0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Noto Sans Symbols"/>
              <a:buChar char="−"/>
            </a:pPr>
            <a:r>
              <a:rPr lang="ru-RU" sz="6000" b="0">
                <a:solidFill>
                  <a:srgbClr val="000000"/>
                </a:solidFill>
              </a:rPr>
              <a:t>И, наконец, мы узнаем о </a:t>
            </a:r>
            <a:r>
              <a:rPr lang="ru-RU" sz="6000" b="1">
                <a:solidFill>
                  <a:srgbClr val="000000"/>
                </a:solidFill>
              </a:rPr>
              <a:t>финансовых схемах</a:t>
            </a:r>
            <a:r>
              <a:rPr lang="ru-RU" sz="6000" b="0">
                <a:solidFill>
                  <a:srgbClr val="000000"/>
                </a:solidFill>
              </a:rPr>
              <a:t>, которые позволят нам реализовать проекты Нексус</a:t>
            </a:r>
            <a:endParaRPr sz="3600">
              <a:solidFill>
                <a:srgbClr val="000000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endParaRPr sz="3600">
              <a:solidFill>
                <a:srgbClr val="000000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ru-RU" sz="3600">
                <a:solidFill>
                  <a:srgbClr val="000000"/>
                </a:solidFill>
              </a:rPr>
              <a:t>Именно эти три набора инструментов и средств, на наш взгляд, дают важные рычаги для закрепления принципов ВЭП Нексус в политических, финансовых и проектных структурах. </a:t>
            </a:r>
            <a:endParaRPr/>
          </a:p>
          <a:p>
            <a:pPr marL="34290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endParaRPr sz="3600">
              <a:solidFill>
                <a:srgbClr val="000000"/>
              </a:solidFill>
            </a:endParaRPr>
          </a:p>
          <a:p>
            <a:pPr marL="34290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endParaRPr sz="3600">
              <a:solidFill>
                <a:srgbClr val="000000"/>
              </a:solidFill>
            </a:endParaRPr>
          </a:p>
          <a:p>
            <a:pPr marL="34290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endParaRPr sz="3600">
              <a:solidFill>
                <a:srgbClr val="000000"/>
              </a:solidFill>
            </a:endParaRPr>
          </a:p>
          <a:p>
            <a:pPr marL="34290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endParaRPr sz="3600">
              <a:solidFill>
                <a:srgbClr val="000000"/>
              </a:solidFill>
            </a:endParaRPr>
          </a:p>
          <a:p>
            <a:pPr marL="34290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endParaRPr sz="3600">
              <a:solidFill>
                <a:srgbClr val="000000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sp>
        <p:nvSpPr>
          <p:cNvPr id="441" name="Google Shape;441;g256d1ec2705_0_2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ru-RU"/>
              <a:t>7</a:t>
            </a:fld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1" name="Google Shape;451;g256d1ec2705_0_5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52" name="Google Shape;452;g256d1ec2705_0_5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ru-RU" b="1"/>
              <a:t>Примечания: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latin typeface="Quattrocento Sans"/>
              <a:ea typeface="Quattrocento Sans"/>
              <a:cs typeface="Quattrocento Sans"/>
              <a:sym typeface="Quattrocento Sans"/>
            </a:endParaRPr>
          </a:p>
          <a:p>
            <a:pPr marL="28575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−"/>
            </a:pPr>
            <a:r>
              <a:rPr lang="ru-RU" sz="1800">
                <a:latin typeface="Quattrocento Sans"/>
                <a:ea typeface="Quattrocento Sans"/>
                <a:cs typeface="Quattrocento Sans"/>
                <a:sym typeface="Quattrocento Sans"/>
              </a:rPr>
              <a:t>В предыдущем модуле мы узнали о проблемах, связанных с концепцией Нексус, и о некоторых решениях. Однако, такие решения не должны быть разовыми событиями. Мы узнали, что подход Нексус может играть важную роль в объединении усилий при реализации стратегий развития в целом или в недопущении компромиссов, таких как недостаточная адаптация к изменению климата. Для того, чтобы решения Нексус были более масштабными и для обеспечения устойчивого развития в долгосрочной перспективе, подход Нексус должен быть включен в процессы разработки политик и принятия решений. Таким образом, в данном модуле мы узнаем, как подход ВЭП Нексус может быть </a:t>
            </a:r>
            <a:r>
              <a:rPr lang="ru-RU" sz="1800" b="1">
                <a:latin typeface="Quattrocento Sans"/>
                <a:ea typeface="Quattrocento Sans"/>
                <a:cs typeface="Quattrocento Sans"/>
                <a:sym typeface="Quattrocento Sans"/>
              </a:rPr>
              <a:t>интегрирован и закреплен </a:t>
            </a:r>
            <a:r>
              <a:rPr lang="ru-RU" sz="1800" b="0">
                <a:latin typeface="Quattrocento Sans"/>
                <a:ea typeface="Quattrocento Sans"/>
                <a:cs typeface="Quattrocento Sans"/>
                <a:sym typeface="Quattrocento Sans"/>
              </a:rPr>
              <a:t>в институтах и процессах. </a:t>
            </a:r>
            <a:endParaRPr sz="1800">
              <a:latin typeface="Quattrocento Sans"/>
              <a:ea typeface="Quattrocento Sans"/>
              <a:cs typeface="Quattrocento Sans"/>
              <a:sym typeface="Quattrocento Sans"/>
            </a:endParaRPr>
          </a:p>
          <a:p>
            <a:pPr marL="285750" lvl="0" indent="-171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None/>
            </a:pPr>
            <a:endParaRPr sz="1800">
              <a:latin typeface="Quattrocento Sans"/>
              <a:ea typeface="Quattrocento Sans"/>
              <a:cs typeface="Quattrocento Sans"/>
              <a:sym typeface="Quattrocento Sans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Noto Sans Symbols"/>
              <a:buNone/>
            </a:pPr>
            <a:r>
              <a:rPr lang="ru-RU" sz="1800">
                <a:solidFill>
                  <a:srgbClr val="000000"/>
                </a:solidFill>
              </a:rPr>
              <a:t>Мы узнаем об:</a:t>
            </a:r>
            <a:endParaRPr sz="1800">
              <a:latin typeface="Quattrocento Sans"/>
              <a:ea typeface="Quattrocento Sans"/>
              <a:cs typeface="Quattrocento Sans"/>
              <a:sym typeface="Quattrocento Sans"/>
            </a:endParaRPr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Noto Sans Symbols"/>
              <a:buChar char="−"/>
            </a:pPr>
            <a:r>
              <a:rPr lang="ru-RU" sz="1800" b="1" i="0">
                <a:solidFill>
                  <a:srgbClr val="000000"/>
                </a:solidFill>
              </a:rPr>
              <a:t>Инструментах оценки</a:t>
            </a:r>
            <a:r>
              <a:rPr lang="ru-RU" sz="1800" b="0" i="0">
                <a:solidFill>
                  <a:srgbClr val="000000"/>
                </a:solidFill>
              </a:rPr>
              <a:t>, которые могут помочь нам анализировать секторы ВЭП и влияние интервенций Нексус, как основах для дальнейшего принятия решений</a:t>
            </a:r>
            <a:endParaRPr sz="1800" b="1" i="0">
              <a:solidFill>
                <a:srgbClr val="000000"/>
              </a:solidFill>
            </a:endParaRPr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Noto Sans Symbols"/>
              <a:buChar char="−"/>
            </a:pPr>
            <a:r>
              <a:rPr lang="ru-RU" sz="1800" b="1" i="0">
                <a:solidFill>
                  <a:srgbClr val="000000"/>
                </a:solidFill>
              </a:rPr>
              <a:t>Механизмы управления,</a:t>
            </a:r>
            <a:r>
              <a:rPr lang="ru-RU" sz="1800" b="0" i="0">
                <a:solidFill>
                  <a:srgbClr val="000000"/>
                </a:solidFill>
              </a:rPr>
              <a:t> включая институциональные структуры для содействия в координации между секторами и различными административными уровнями, а также политические инструменты </a:t>
            </a:r>
            <a:endParaRPr sz="1800">
              <a:latin typeface="Quattrocento Sans"/>
              <a:ea typeface="Quattrocento Sans"/>
              <a:cs typeface="Quattrocento Sans"/>
              <a:sym typeface="Quattrocento Sans"/>
            </a:endParaRPr>
          </a:p>
          <a:p>
            <a:pPr marL="285750" lvl="0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Noto Sans Symbols"/>
              <a:buChar char="−"/>
            </a:pPr>
            <a:r>
              <a:rPr lang="ru-RU" sz="6000" b="0">
                <a:solidFill>
                  <a:srgbClr val="000000"/>
                </a:solidFill>
              </a:rPr>
              <a:t>И, наконец, мы узнаем о </a:t>
            </a:r>
            <a:r>
              <a:rPr lang="ru-RU" sz="6000" b="1">
                <a:solidFill>
                  <a:srgbClr val="000000"/>
                </a:solidFill>
              </a:rPr>
              <a:t>финансовых схемах</a:t>
            </a:r>
            <a:r>
              <a:rPr lang="ru-RU" sz="6000" b="0">
                <a:solidFill>
                  <a:srgbClr val="000000"/>
                </a:solidFill>
              </a:rPr>
              <a:t>, которые позволят нам реализовать проекты Нексус</a:t>
            </a:r>
            <a:endParaRPr sz="3600">
              <a:solidFill>
                <a:srgbClr val="000000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endParaRPr sz="3600">
              <a:solidFill>
                <a:srgbClr val="000000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ru-RU" sz="3600">
                <a:solidFill>
                  <a:srgbClr val="000000"/>
                </a:solidFill>
              </a:rPr>
              <a:t>Именно эти три набора инструментов и средств, на наш взгляд, дают важные рычаги для закрепления принципов ВЭП Нексус в политических, финансовых и проектных структурах. </a:t>
            </a:r>
            <a:endParaRPr/>
          </a:p>
          <a:p>
            <a:pPr marL="34290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endParaRPr sz="3600">
              <a:solidFill>
                <a:srgbClr val="000000"/>
              </a:solidFill>
            </a:endParaRPr>
          </a:p>
          <a:p>
            <a:pPr marL="34290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endParaRPr sz="3600">
              <a:solidFill>
                <a:srgbClr val="000000"/>
              </a:solidFill>
            </a:endParaRPr>
          </a:p>
          <a:p>
            <a:pPr marL="34290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endParaRPr sz="3600">
              <a:solidFill>
                <a:srgbClr val="000000"/>
              </a:solidFill>
            </a:endParaRPr>
          </a:p>
          <a:p>
            <a:pPr marL="34290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endParaRPr sz="3600">
              <a:solidFill>
                <a:srgbClr val="000000"/>
              </a:solidFill>
            </a:endParaRPr>
          </a:p>
          <a:p>
            <a:pPr marL="34290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endParaRPr sz="3600">
              <a:solidFill>
                <a:srgbClr val="000000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sp>
        <p:nvSpPr>
          <p:cNvPr id="453" name="Google Shape;453;g256d1ec2705_0_5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ru-RU"/>
              <a:t>8</a:t>
            </a:fld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2" name="Google Shape;462;g256d1ec2705_0_6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63" name="Google Shape;463;g256d1ec2705_0_6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ru-RU" b="1"/>
              <a:t>Примечания: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latin typeface="Quattrocento Sans"/>
              <a:ea typeface="Quattrocento Sans"/>
              <a:cs typeface="Quattrocento Sans"/>
              <a:sym typeface="Quattrocento Sans"/>
            </a:endParaRPr>
          </a:p>
          <a:p>
            <a:pPr marL="28575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−"/>
            </a:pPr>
            <a:r>
              <a:rPr lang="ru-RU" sz="1800">
                <a:latin typeface="Quattrocento Sans"/>
                <a:ea typeface="Quattrocento Sans"/>
                <a:cs typeface="Quattrocento Sans"/>
                <a:sym typeface="Quattrocento Sans"/>
              </a:rPr>
              <a:t>В предыдущем модуле мы узнали о проблемах, связанных с концепцией Нексус, и о некоторых решениях. Однако, такие решения не должны быть разовыми событиями. Мы узнали, что подход Нексус может играть важную роль в объединении усилий при реализации стратегий развития в целом или в недопущении компромиссов, таких как недостаточная адаптация к изменению климата. Для того, чтобы решения Нексус были более масштабными и для обеспечения устойчивого развития в долгосрочной перспективе, подход Нексус должен быть включен в процессы разработки политик и принятия решений. Таким образом, в данном модуле мы узнаем, как подход ВЭП Нексус может быть </a:t>
            </a:r>
            <a:r>
              <a:rPr lang="ru-RU" sz="1800" b="1">
                <a:latin typeface="Quattrocento Sans"/>
                <a:ea typeface="Quattrocento Sans"/>
                <a:cs typeface="Quattrocento Sans"/>
                <a:sym typeface="Quattrocento Sans"/>
              </a:rPr>
              <a:t>интегрирован и закреплен </a:t>
            </a:r>
            <a:r>
              <a:rPr lang="ru-RU" sz="1800" b="0">
                <a:latin typeface="Quattrocento Sans"/>
                <a:ea typeface="Quattrocento Sans"/>
                <a:cs typeface="Quattrocento Sans"/>
                <a:sym typeface="Quattrocento Sans"/>
              </a:rPr>
              <a:t>в институтах и процессах. </a:t>
            </a:r>
            <a:endParaRPr sz="1800">
              <a:latin typeface="Quattrocento Sans"/>
              <a:ea typeface="Quattrocento Sans"/>
              <a:cs typeface="Quattrocento Sans"/>
              <a:sym typeface="Quattrocento Sans"/>
            </a:endParaRPr>
          </a:p>
          <a:p>
            <a:pPr marL="285750" lvl="0" indent="-171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None/>
            </a:pPr>
            <a:endParaRPr sz="1800">
              <a:latin typeface="Quattrocento Sans"/>
              <a:ea typeface="Quattrocento Sans"/>
              <a:cs typeface="Quattrocento Sans"/>
              <a:sym typeface="Quattrocento Sans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Noto Sans Symbols"/>
              <a:buNone/>
            </a:pPr>
            <a:r>
              <a:rPr lang="ru-RU" sz="1800">
                <a:solidFill>
                  <a:srgbClr val="000000"/>
                </a:solidFill>
              </a:rPr>
              <a:t>Мы узнаем об:</a:t>
            </a:r>
            <a:endParaRPr sz="1800">
              <a:latin typeface="Quattrocento Sans"/>
              <a:ea typeface="Quattrocento Sans"/>
              <a:cs typeface="Quattrocento Sans"/>
              <a:sym typeface="Quattrocento Sans"/>
            </a:endParaRPr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Noto Sans Symbols"/>
              <a:buChar char="−"/>
            </a:pPr>
            <a:r>
              <a:rPr lang="ru-RU" sz="1800" b="1" i="0">
                <a:solidFill>
                  <a:srgbClr val="000000"/>
                </a:solidFill>
              </a:rPr>
              <a:t>Инструментах оценки</a:t>
            </a:r>
            <a:r>
              <a:rPr lang="ru-RU" sz="1800" b="0" i="0">
                <a:solidFill>
                  <a:srgbClr val="000000"/>
                </a:solidFill>
              </a:rPr>
              <a:t>, которые могут помочь нам анализировать секторы ВЭП и влияние интервенций Нексус, как основах для дальнейшего принятия решений</a:t>
            </a:r>
            <a:endParaRPr sz="1800" b="1" i="0">
              <a:solidFill>
                <a:srgbClr val="000000"/>
              </a:solidFill>
            </a:endParaRPr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Noto Sans Symbols"/>
              <a:buChar char="−"/>
            </a:pPr>
            <a:r>
              <a:rPr lang="ru-RU" sz="1800" b="1" i="0">
                <a:solidFill>
                  <a:srgbClr val="000000"/>
                </a:solidFill>
              </a:rPr>
              <a:t>Механизмы управления,</a:t>
            </a:r>
            <a:r>
              <a:rPr lang="ru-RU" sz="1800" b="0" i="0">
                <a:solidFill>
                  <a:srgbClr val="000000"/>
                </a:solidFill>
              </a:rPr>
              <a:t> включая институциональные структуры для содействия в координации между секторами и различными административными уровнями, а также политические инструменты </a:t>
            </a:r>
            <a:endParaRPr sz="1800">
              <a:latin typeface="Quattrocento Sans"/>
              <a:ea typeface="Quattrocento Sans"/>
              <a:cs typeface="Quattrocento Sans"/>
              <a:sym typeface="Quattrocento Sans"/>
            </a:endParaRPr>
          </a:p>
          <a:p>
            <a:pPr marL="285750" lvl="0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Noto Sans Symbols"/>
              <a:buChar char="−"/>
            </a:pPr>
            <a:r>
              <a:rPr lang="ru-RU" sz="6000" b="0">
                <a:solidFill>
                  <a:srgbClr val="000000"/>
                </a:solidFill>
              </a:rPr>
              <a:t>И, наконец, мы узнаем о </a:t>
            </a:r>
            <a:r>
              <a:rPr lang="ru-RU" sz="6000" b="1">
                <a:solidFill>
                  <a:srgbClr val="000000"/>
                </a:solidFill>
              </a:rPr>
              <a:t>финансовых схемах</a:t>
            </a:r>
            <a:r>
              <a:rPr lang="ru-RU" sz="6000" b="0">
                <a:solidFill>
                  <a:srgbClr val="000000"/>
                </a:solidFill>
              </a:rPr>
              <a:t>, которые позволят нам реализовать проекты Нексус</a:t>
            </a:r>
            <a:endParaRPr sz="3600">
              <a:solidFill>
                <a:srgbClr val="000000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endParaRPr sz="3600">
              <a:solidFill>
                <a:srgbClr val="000000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ru-RU" sz="3600">
                <a:solidFill>
                  <a:srgbClr val="000000"/>
                </a:solidFill>
              </a:rPr>
              <a:t>Именно эти три набора инструментов и средств, на наш взгляд, дают важные рычаги для закрепления принципов ВЭП Нексус в политических, финансовых и проектных структурах. </a:t>
            </a:r>
            <a:endParaRPr/>
          </a:p>
          <a:p>
            <a:pPr marL="34290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endParaRPr sz="3600">
              <a:solidFill>
                <a:srgbClr val="000000"/>
              </a:solidFill>
            </a:endParaRPr>
          </a:p>
          <a:p>
            <a:pPr marL="34290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endParaRPr sz="3600">
              <a:solidFill>
                <a:srgbClr val="000000"/>
              </a:solidFill>
            </a:endParaRPr>
          </a:p>
          <a:p>
            <a:pPr marL="34290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endParaRPr sz="3600">
              <a:solidFill>
                <a:srgbClr val="000000"/>
              </a:solidFill>
            </a:endParaRPr>
          </a:p>
          <a:p>
            <a:pPr marL="34290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endParaRPr sz="3600">
              <a:solidFill>
                <a:srgbClr val="000000"/>
              </a:solidFill>
            </a:endParaRPr>
          </a:p>
          <a:p>
            <a:pPr marL="34290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endParaRPr sz="3600">
              <a:solidFill>
                <a:srgbClr val="000000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sp>
        <p:nvSpPr>
          <p:cNvPr id="464" name="Google Shape;464;g256d1ec2705_0_6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ru-RU"/>
              <a:t>9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6.png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23.png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png"/><Relationship Id="rId5" Type="http://schemas.openxmlformats.org/officeDocument/2006/relationships/image" Target="../media/image8.png"/><Relationship Id="rId4" Type="http://schemas.openxmlformats.org/officeDocument/2006/relationships/image" Target="../media/image23.png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7" Type="http://schemas.openxmlformats.org/officeDocument/2006/relationships/image" Target="../media/image7.png"/><Relationship Id="rId2" Type="http://schemas.openxmlformats.org/officeDocument/2006/relationships/image" Target="../media/image2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8.png"/><Relationship Id="rId5" Type="http://schemas.openxmlformats.org/officeDocument/2006/relationships/image" Target="../media/image26.jpeg"/><Relationship Id="rId4" Type="http://schemas.openxmlformats.org/officeDocument/2006/relationships/image" Target="../media/image25.png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image" Target="../media/image4.png"/><Relationship Id="rId7" Type="http://schemas.openxmlformats.org/officeDocument/2006/relationships/image" Target="../media/image29.png"/><Relationship Id="rId2" Type="http://schemas.openxmlformats.org/officeDocument/2006/relationships/image" Target="../media/image27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28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, colour">
  <p:cSld name="Title, colour"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Google Shape;15;p29" descr="Icon&#10;&#10;Description automatically generated with medium confidence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1382170"/>
            <a:ext cx="9144000" cy="2379160"/>
          </a:xfrm>
          <a:prstGeom prst="rect">
            <a:avLst/>
          </a:prstGeom>
          <a:noFill/>
          <a:ln>
            <a:noFill/>
          </a:ln>
        </p:spPr>
      </p:pic>
      <p:sp>
        <p:nvSpPr>
          <p:cNvPr id="16" name="Google Shape;16;p29"/>
          <p:cNvSpPr txBox="1">
            <a:spLocks noGrp="1"/>
          </p:cNvSpPr>
          <p:nvPr>
            <p:ph type="title"/>
          </p:nvPr>
        </p:nvSpPr>
        <p:spPr>
          <a:xfrm>
            <a:off x="684000" y="2266746"/>
            <a:ext cx="7971711" cy="3600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Arial"/>
              <a:buNone/>
              <a:defRPr sz="2600" b="1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29"/>
          <p:cNvSpPr txBox="1">
            <a:spLocks noGrp="1"/>
          </p:cNvSpPr>
          <p:nvPr>
            <p:ph type="body" idx="1"/>
          </p:nvPr>
        </p:nvSpPr>
        <p:spPr>
          <a:xfrm>
            <a:off x="684000" y="2786091"/>
            <a:ext cx="7970837" cy="3847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>
            <a:lvl1pPr marL="457200" lvl="0" indent="-228600" algn="l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371475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2250"/>
              <a:buChar char="▪"/>
              <a:defRPr/>
            </a:lvl2pPr>
            <a:lvl3pPr marL="1371600" lvl="2" indent="-371475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2250"/>
              <a:buChar char="−"/>
              <a:defRPr/>
            </a:lvl3pPr>
            <a:lvl4pPr marL="1828800" lvl="3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8" name="Google Shape;18;p29"/>
          <p:cNvSpPr txBox="1">
            <a:spLocks noGrp="1"/>
          </p:cNvSpPr>
          <p:nvPr>
            <p:ph type="dt" idx="10"/>
          </p:nvPr>
        </p:nvSpPr>
        <p:spPr>
          <a:xfrm>
            <a:off x="684000" y="4124658"/>
            <a:ext cx="1618490" cy="2159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19" name="Google Shape;19;p29" descr="Logo, company name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920193" y="227045"/>
            <a:ext cx="2040781" cy="796129"/>
          </a:xfrm>
          <a:prstGeom prst="rect">
            <a:avLst/>
          </a:prstGeom>
          <a:noFill/>
          <a:ln>
            <a:noFill/>
          </a:ln>
        </p:spPr>
      </p:pic>
      <p:pic>
        <p:nvPicPr>
          <p:cNvPr id="20" name="Google Shape;20;p29" descr="Text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391798" y="4186040"/>
            <a:ext cx="1097570" cy="432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1" name="Google Shape;21;p29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300488" y="258444"/>
            <a:ext cx="2340383" cy="72286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text slide">
  <p:cSld name="Main text slide"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" name="Google Shape;72;p11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6250630" y="604195"/>
            <a:ext cx="2893370" cy="4326321"/>
          </a:xfrm>
          <a:prstGeom prst="rect">
            <a:avLst/>
          </a:prstGeom>
          <a:noFill/>
          <a:ln>
            <a:noFill/>
          </a:ln>
          <a:effectLst>
            <a:outerShdw blurRad="901700" dist="50800" dir="5400000" sx="88000" sy="88000" algn="ctr" rotWithShape="0">
              <a:schemeClr val="lt1">
                <a:alpha val="50588"/>
              </a:schemeClr>
            </a:outerShdw>
          </a:effectLst>
        </p:spPr>
      </p:pic>
      <p:sp>
        <p:nvSpPr>
          <p:cNvPr id="73" name="Google Shape;73;p111"/>
          <p:cNvSpPr/>
          <p:nvPr/>
        </p:nvSpPr>
        <p:spPr>
          <a:xfrm>
            <a:off x="-9174" y="1"/>
            <a:ext cx="9153174" cy="605789"/>
          </a:xfrm>
          <a:prstGeom prst="rect">
            <a:avLst/>
          </a:prstGeom>
          <a:solidFill>
            <a:srgbClr val="B7CCE8">
              <a:alpha val="69411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</a:pPr>
            <a:endParaRPr sz="105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4" name="Google Shape;74;p111"/>
          <p:cNvSpPr txBox="1">
            <a:spLocks noGrp="1"/>
          </p:cNvSpPr>
          <p:nvPr>
            <p:ph type="title"/>
          </p:nvPr>
        </p:nvSpPr>
        <p:spPr>
          <a:xfrm>
            <a:off x="152400" y="78834"/>
            <a:ext cx="8839200" cy="4355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400" b="1">
                <a:solidFill>
                  <a:srgbClr val="004B81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5" name="Google Shape;75;p111"/>
          <p:cNvSpPr txBox="1">
            <a:spLocks noGrp="1"/>
          </p:cNvSpPr>
          <p:nvPr>
            <p:ph type="body" idx="1"/>
          </p:nvPr>
        </p:nvSpPr>
        <p:spPr>
          <a:xfrm>
            <a:off x="152400" y="753201"/>
            <a:ext cx="8839200" cy="40250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2000"/>
              <a:buNone/>
              <a:defRPr sz="1800" b="1">
                <a:solidFill>
                  <a:srgbClr val="004B81"/>
                </a:solidFill>
                <a:latin typeface="Arial "/>
                <a:ea typeface="Arial "/>
                <a:cs typeface="Arial "/>
                <a:sym typeface="Arial "/>
              </a:defRPr>
            </a:lvl1pPr>
            <a:lvl2pPr marL="914400" lvl="1" indent="-38735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2500"/>
              <a:buChar char="▪"/>
              <a:defRPr sz="1350">
                <a:solidFill>
                  <a:srgbClr val="426697"/>
                </a:solidFill>
                <a:latin typeface="Arial "/>
                <a:ea typeface="Arial "/>
                <a:cs typeface="Arial "/>
                <a:sym typeface="Arial "/>
              </a:defRPr>
            </a:lvl2pPr>
            <a:lvl3pPr marL="1371600" lvl="2" indent="-371475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2250"/>
              <a:buChar char="−"/>
              <a:defRPr sz="1350">
                <a:latin typeface="Arial "/>
                <a:ea typeface="Arial "/>
                <a:cs typeface="Arial "/>
                <a:sym typeface="Arial "/>
              </a:defRPr>
            </a:lvl3pPr>
            <a:lvl4pPr marL="1828800" lvl="3" indent="-31432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350"/>
              <a:buChar char="•"/>
              <a:defRPr sz="1200">
                <a:latin typeface="Arial "/>
                <a:ea typeface="Arial "/>
                <a:cs typeface="Arial "/>
                <a:sym typeface="Arial "/>
              </a:defRPr>
            </a:lvl4pPr>
            <a:lvl5pPr marL="2286000" lvl="4" indent="-31432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350"/>
              <a:buChar char="•"/>
              <a:defRPr sz="1200" i="1">
                <a:latin typeface="Arial "/>
                <a:ea typeface="Arial "/>
                <a:cs typeface="Arial "/>
                <a:sym typeface="Arial "/>
              </a:defRPr>
            </a:lvl5pPr>
            <a:lvl6pPr marL="2743200" lvl="5" indent="-31432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350"/>
              <a:buChar char="•"/>
              <a:defRPr/>
            </a:lvl6pPr>
            <a:lvl7pPr marL="3200400" lvl="6" indent="-31432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350"/>
              <a:buChar char="•"/>
              <a:defRPr/>
            </a:lvl7pPr>
            <a:lvl8pPr marL="3657600" lvl="7" indent="-31432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350"/>
              <a:buChar char="•"/>
              <a:defRPr/>
            </a:lvl8pPr>
            <a:lvl9pPr marL="4114800" lvl="8" indent="-31432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350"/>
              <a:buChar char="•"/>
              <a:defRPr/>
            </a:lvl9pPr>
          </a:lstStyle>
          <a:p>
            <a:endParaRPr/>
          </a:p>
        </p:txBody>
      </p:sp>
      <p:grpSp>
        <p:nvGrpSpPr>
          <p:cNvPr id="76" name="Google Shape;76;p111"/>
          <p:cNvGrpSpPr/>
          <p:nvPr/>
        </p:nvGrpSpPr>
        <p:grpSpPr>
          <a:xfrm>
            <a:off x="-9174" y="4869657"/>
            <a:ext cx="9153174" cy="273844"/>
            <a:chOff x="-12232" y="6492875"/>
            <a:chExt cx="12204232" cy="365125"/>
          </a:xfrm>
        </p:grpSpPr>
        <p:pic>
          <p:nvPicPr>
            <p:cNvPr id="77" name="Google Shape;77;p111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-12232" y="6492875"/>
              <a:ext cx="12204232" cy="365125"/>
            </a:xfrm>
            <a:prstGeom prst="rect">
              <a:avLst/>
            </a:prstGeom>
            <a:noFill/>
            <a:ln>
              <a:noFill/>
            </a:ln>
          </p:spPr>
        </p:pic>
        <p:grpSp>
          <p:nvGrpSpPr>
            <p:cNvPr id="78" name="Google Shape;78;p111"/>
            <p:cNvGrpSpPr/>
            <p:nvPr/>
          </p:nvGrpSpPr>
          <p:grpSpPr>
            <a:xfrm>
              <a:off x="203200" y="6507336"/>
              <a:ext cx="1473200" cy="338554"/>
              <a:chOff x="100964" y="6081281"/>
              <a:chExt cx="1426496" cy="327822"/>
            </a:xfrm>
          </p:grpSpPr>
          <p:pic>
            <p:nvPicPr>
              <p:cNvPr id="79" name="Google Shape;79;p111"/>
              <p:cNvPicPr preferRelativeResize="0"/>
              <p:nvPr/>
            </p:nvPicPr>
            <p:blipFill rotWithShape="1">
              <a:blip r:embed="rId4">
                <a:alphaModFix/>
              </a:blip>
              <a:srcRect/>
              <a:stretch/>
            </p:blipFill>
            <p:spPr>
              <a:xfrm>
                <a:off x="100964" y="6095238"/>
                <a:ext cx="438206" cy="293821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80" name="Google Shape;80;p111"/>
              <p:cNvSpPr txBox="1"/>
              <p:nvPr/>
            </p:nvSpPr>
            <p:spPr>
              <a:xfrm>
                <a:off x="573048" y="6081281"/>
                <a:ext cx="954412" cy="32782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525"/>
                  <a:buFont typeface="Arial"/>
                  <a:buNone/>
                </a:pPr>
                <a:r>
                  <a:rPr lang="ru-RU" sz="525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rPr>
                  <a:t>Funded by the European Union</a:t>
                </a:r>
                <a:endParaRPr sz="525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sp>
        <p:nvSpPr>
          <p:cNvPr id="81" name="Google Shape;81;p111"/>
          <p:cNvSpPr txBox="1">
            <a:spLocks noGrp="1"/>
          </p:cNvSpPr>
          <p:nvPr>
            <p:ph type="sldNum" idx="12"/>
          </p:nvPr>
        </p:nvSpPr>
        <p:spPr>
          <a:xfrm>
            <a:off x="8629650" y="4871172"/>
            <a:ext cx="36195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chemeClr val="lt1"/>
                </a:solidFill>
                <a:latin typeface="Arial "/>
                <a:ea typeface="Arial "/>
                <a:cs typeface="Arial "/>
                <a:sym typeface="Arial 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chemeClr val="lt1"/>
                </a:solidFill>
                <a:latin typeface="Arial "/>
                <a:ea typeface="Arial "/>
                <a:cs typeface="Arial "/>
                <a:sym typeface="Arial 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chemeClr val="lt1"/>
                </a:solidFill>
                <a:latin typeface="Arial "/>
                <a:ea typeface="Arial "/>
                <a:cs typeface="Arial "/>
                <a:sym typeface="Arial 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chemeClr val="lt1"/>
                </a:solidFill>
                <a:latin typeface="Arial "/>
                <a:ea typeface="Arial "/>
                <a:cs typeface="Arial "/>
                <a:sym typeface="Arial 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chemeClr val="lt1"/>
                </a:solidFill>
                <a:latin typeface="Arial "/>
                <a:ea typeface="Arial "/>
                <a:cs typeface="Arial "/>
                <a:sym typeface="Arial 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chemeClr val="lt1"/>
                </a:solidFill>
                <a:latin typeface="Arial "/>
                <a:ea typeface="Arial "/>
                <a:cs typeface="Arial "/>
                <a:sym typeface="Arial 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chemeClr val="lt1"/>
                </a:solidFill>
                <a:latin typeface="Arial "/>
                <a:ea typeface="Arial "/>
                <a:cs typeface="Arial "/>
                <a:sym typeface="Arial 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chemeClr val="lt1"/>
                </a:solidFill>
                <a:latin typeface="Arial "/>
                <a:ea typeface="Arial "/>
                <a:cs typeface="Arial "/>
                <a:sym typeface="Arial 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chemeClr val="lt1"/>
                </a:solidFill>
                <a:latin typeface="Arial "/>
                <a:ea typeface="Arial "/>
                <a:cs typeface="Arial "/>
                <a:sym typeface="Arial 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pic>
        <p:nvPicPr>
          <p:cNvPr id="82" name="Google Shape;82;p111" descr="Bildschirmfoto 2017-10-26 um 23.56.38.png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-9174" y="571501"/>
            <a:ext cx="9153174" cy="34289"/>
          </a:xfrm>
          <a:prstGeom prst="rect">
            <a:avLst/>
          </a:prstGeom>
          <a:noFill/>
          <a:ln>
            <a:noFill/>
          </a:ln>
        </p:spPr>
      </p:pic>
      <p:pic>
        <p:nvPicPr>
          <p:cNvPr id="83" name="Google Shape;83;p111"/>
          <p:cNvPicPr preferRelativeResize="0"/>
          <p:nvPr/>
        </p:nvPicPr>
        <p:blipFill rotWithShape="1">
          <a:blip r:embed="rId6">
            <a:alphaModFix/>
          </a:blip>
          <a:srcRect l="65336" t="10156" r="18870"/>
          <a:stretch/>
        </p:blipFill>
        <p:spPr>
          <a:xfrm>
            <a:off x="-1559719" y="0"/>
            <a:ext cx="1314450" cy="245209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итульный слайд" type="title">
  <p:cSld name="TITLE"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13"/>
          <p:cNvSpPr txBox="1"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6" name="Google Shape;86;p113"/>
          <p:cNvSpPr txBox="1"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>
              <a:lnSpc>
                <a:spcPct val="90000"/>
              </a:lnSpc>
              <a:spcBef>
                <a:spcPts val="42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lnSpc>
                <a:spcPct val="90000"/>
              </a:lnSpc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87" name="Google Shape;87;p113"/>
          <p:cNvSpPr txBox="1">
            <a:spLocks noGrp="1"/>
          </p:cNvSpPr>
          <p:nvPr>
            <p:ph type="dt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8" name="Google Shape;88;p113"/>
          <p:cNvSpPr txBox="1">
            <a:spLocks noGrp="1"/>
          </p:cNvSpPr>
          <p:nvPr>
            <p:ph type="ft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9" name="Google Shape;89;p113"/>
          <p:cNvSpPr txBox="1">
            <a:spLocks noGrp="1"/>
          </p:cNvSpPr>
          <p:nvPr>
            <p:ph type="sldNum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rgbClr val="575756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rgbClr val="575756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rgbClr val="575756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rgbClr val="575756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rgbClr val="575756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rgbClr val="575756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rgbClr val="575756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rgbClr val="575756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rgbClr val="575756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 avec légende" type="picTx">
  <p:cSld name="PICTURE_WITH_CAPTION_TEXT"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14"/>
          <p:cNvSpPr txBox="1"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2" name="Google Shape;92;p114"/>
          <p:cNvSpPr>
            <a:spLocks noGrp="1"/>
          </p:cNvSpPr>
          <p:nvPr>
            <p:ph type="pic" idx="2"/>
          </p:nvPr>
        </p:nvSpPr>
        <p:spPr>
          <a:xfrm>
            <a:off x="3887391" y="740569"/>
            <a:ext cx="4629150" cy="3655219"/>
          </a:xfrm>
          <a:prstGeom prst="rect">
            <a:avLst/>
          </a:prstGeom>
          <a:noFill/>
          <a:ln>
            <a:noFill/>
          </a:ln>
        </p:spPr>
      </p:sp>
      <p:sp>
        <p:nvSpPr>
          <p:cNvPr id="93" name="Google Shape;93;p114"/>
          <p:cNvSpPr txBox="1">
            <a:spLocks noGrp="1"/>
          </p:cNvSpPr>
          <p:nvPr>
            <p:ph type="body" idx="1"/>
          </p:nvPr>
        </p:nvSpPr>
        <p:spPr>
          <a:xfrm>
            <a:off x="629841" y="1543050"/>
            <a:ext cx="2949178" cy="28586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2000"/>
              <a:buNone/>
              <a:defRPr sz="1200"/>
            </a:lvl1pPr>
            <a:lvl2pPr marL="914400" lvl="1" indent="-228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2500"/>
              <a:buNone/>
              <a:defRPr sz="1050"/>
            </a:lvl2pPr>
            <a:lvl3pPr marL="1371600" lvl="2" indent="-228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2250"/>
              <a:buNone/>
              <a:defRPr sz="900"/>
            </a:lvl3pPr>
            <a:lvl4pPr marL="1828800" lvl="3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350"/>
              <a:buNone/>
              <a:defRPr sz="750"/>
            </a:lvl4pPr>
            <a:lvl5pPr marL="2286000" lvl="4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350"/>
              <a:buNone/>
              <a:defRPr sz="750"/>
            </a:lvl5pPr>
            <a:lvl6pPr marL="2743200" lvl="5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350"/>
              <a:buNone/>
              <a:defRPr sz="750"/>
            </a:lvl6pPr>
            <a:lvl7pPr marL="3200400" lvl="6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350"/>
              <a:buNone/>
              <a:defRPr sz="750"/>
            </a:lvl7pPr>
            <a:lvl8pPr marL="3657600" lvl="7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350"/>
              <a:buNone/>
              <a:defRPr sz="750"/>
            </a:lvl8pPr>
            <a:lvl9pPr marL="4114800" lvl="8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350"/>
              <a:buNone/>
              <a:defRPr sz="750"/>
            </a:lvl9pPr>
          </a:lstStyle>
          <a:p>
            <a:endParaRPr/>
          </a:p>
        </p:txBody>
      </p:sp>
      <p:sp>
        <p:nvSpPr>
          <p:cNvPr id="94" name="Google Shape;94;p114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4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5" name="Google Shape;95;p114"/>
          <p:cNvSpPr txBox="1">
            <a:spLocks noGrp="1"/>
          </p:cNvSpPr>
          <p:nvPr>
            <p:ph type="ftr" idx="11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96" name="Google Shape;96;p114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4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rgbClr val="575756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rgbClr val="575756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rgbClr val="575756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rgbClr val="575756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rgbClr val="575756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rgbClr val="575756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rgbClr val="575756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rgbClr val="575756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rgbClr val="575756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Пустой слайд" type="blank">
  <p:cSld name="BLANK"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116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4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9" name="Google Shape;99;p116"/>
          <p:cNvSpPr txBox="1">
            <a:spLocks noGrp="1"/>
          </p:cNvSpPr>
          <p:nvPr>
            <p:ph type="ftr" idx="11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00" name="Google Shape;100;p116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4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rgbClr val="575756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rgbClr val="575756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rgbClr val="575756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rgbClr val="575756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rgbClr val="575756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rgbClr val="575756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rgbClr val="575756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rgbClr val="575756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rgbClr val="575756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2_Title, colour">
  <p:cSld name="2_Title, colour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38"/>
          <p:cNvSpPr>
            <a:spLocks noGrp="1"/>
          </p:cNvSpPr>
          <p:nvPr>
            <p:ph type="pic" idx="2"/>
          </p:nvPr>
        </p:nvSpPr>
        <p:spPr>
          <a:xfrm>
            <a:off x="6579357" y="4023546"/>
            <a:ext cx="1880643" cy="764866"/>
          </a:xfrm>
          <a:prstGeom prst="rect">
            <a:avLst/>
          </a:prstGeom>
          <a:noFill/>
          <a:ln>
            <a:noFill/>
          </a:ln>
        </p:spPr>
      </p:sp>
      <p:pic>
        <p:nvPicPr>
          <p:cNvPr id="103" name="Google Shape;103;p38" descr="Icon&#10;&#10;Description automatically generated with medium confidence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1382170"/>
            <a:ext cx="9144000" cy="2379160"/>
          </a:xfrm>
          <a:prstGeom prst="rect">
            <a:avLst/>
          </a:prstGeom>
          <a:noFill/>
          <a:ln>
            <a:noFill/>
          </a:ln>
        </p:spPr>
      </p:pic>
      <p:sp>
        <p:nvSpPr>
          <p:cNvPr id="104" name="Google Shape;104;p38"/>
          <p:cNvSpPr txBox="1">
            <a:spLocks noGrp="1"/>
          </p:cNvSpPr>
          <p:nvPr>
            <p:ph type="title"/>
          </p:nvPr>
        </p:nvSpPr>
        <p:spPr>
          <a:xfrm>
            <a:off x="684000" y="2266746"/>
            <a:ext cx="7971711" cy="3600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Arial"/>
              <a:buNone/>
              <a:defRPr sz="2600" b="1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5" name="Google Shape;105;p38"/>
          <p:cNvSpPr txBox="1">
            <a:spLocks noGrp="1"/>
          </p:cNvSpPr>
          <p:nvPr>
            <p:ph type="body" idx="1"/>
          </p:nvPr>
        </p:nvSpPr>
        <p:spPr>
          <a:xfrm>
            <a:off x="684000" y="2786091"/>
            <a:ext cx="7970837" cy="3847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>
            <a:lvl1pPr marL="457200" lvl="0" indent="-228600" algn="l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371475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2250"/>
              <a:buChar char="▪"/>
              <a:defRPr/>
            </a:lvl2pPr>
            <a:lvl3pPr marL="1371600" lvl="2" indent="-371475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2250"/>
              <a:buChar char="−"/>
              <a:defRPr/>
            </a:lvl3pPr>
            <a:lvl4pPr marL="1828800" lvl="3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106" name="Google Shape;106;p38" descr="Logo, company name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451736" y="247685"/>
            <a:ext cx="2218949" cy="865634"/>
          </a:xfrm>
          <a:prstGeom prst="rect">
            <a:avLst/>
          </a:prstGeom>
          <a:noFill/>
          <a:ln>
            <a:noFill/>
          </a:ln>
        </p:spPr>
      </p:pic>
      <p:sp>
        <p:nvSpPr>
          <p:cNvPr id="107" name="Google Shape;107;p38"/>
          <p:cNvSpPr txBox="1">
            <a:spLocks noGrp="1"/>
          </p:cNvSpPr>
          <p:nvPr>
            <p:ph type="dt" idx="10"/>
          </p:nvPr>
        </p:nvSpPr>
        <p:spPr>
          <a:xfrm>
            <a:off x="684000" y="4124658"/>
            <a:ext cx="1618490" cy="2159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108" name="Google Shape;108;p38" descr="A picture containing shape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37555" y="123567"/>
            <a:ext cx="1102097" cy="1116630"/>
          </a:xfrm>
          <a:prstGeom prst="rect">
            <a:avLst/>
          </a:prstGeom>
          <a:noFill/>
          <a:ln>
            <a:noFill/>
          </a:ln>
        </p:spPr>
      </p:pic>
      <p:sp>
        <p:nvSpPr>
          <p:cNvPr id="109" name="Google Shape;109;p38"/>
          <p:cNvSpPr>
            <a:spLocks noGrp="1"/>
          </p:cNvSpPr>
          <p:nvPr>
            <p:ph type="pic" idx="3"/>
          </p:nvPr>
        </p:nvSpPr>
        <p:spPr>
          <a:xfrm>
            <a:off x="2034628" y="237175"/>
            <a:ext cx="891654" cy="876144"/>
          </a:xfrm>
          <a:prstGeom prst="rect">
            <a:avLst/>
          </a:prstGeom>
          <a:noFill/>
          <a:ln>
            <a:noFill/>
          </a:ln>
        </p:spPr>
      </p:sp>
      <p:sp>
        <p:nvSpPr>
          <p:cNvPr id="110" name="Google Shape;110;p38"/>
          <p:cNvSpPr>
            <a:spLocks noGrp="1"/>
          </p:cNvSpPr>
          <p:nvPr>
            <p:ph type="pic" idx="4"/>
          </p:nvPr>
        </p:nvSpPr>
        <p:spPr>
          <a:xfrm>
            <a:off x="3099073" y="243810"/>
            <a:ext cx="891654" cy="876144"/>
          </a:xfrm>
          <a:prstGeom prst="rect">
            <a:avLst/>
          </a:prstGeom>
          <a:noFill/>
          <a:ln>
            <a:noFill/>
          </a:ln>
        </p:spPr>
      </p:sp>
      <p:sp>
        <p:nvSpPr>
          <p:cNvPr id="111" name="Google Shape;111;p38"/>
          <p:cNvSpPr>
            <a:spLocks noGrp="1"/>
          </p:cNvSpPr>
          <p:nvPr>
            <p:ph type="pic" idx="5"/>
          </p:nvPr>
        </p:nvSpPr>
        <p:spPr>
          <a:xfrm>
            <a:off x="4163518" y="243810"/>
            <a:ext cx="891654" cy="876144"/>
          </a:xfrm>
          <a:prstGeom prst="rect">
            <a:avLst/>
          </a:prstGeom>
          <a:noFill/>
          <a:ln>
            <a:noFill/>
          </a:ln>
        </p:spPr>
      </p:sp>
      <p:sp>
        <p:nvSpPr>
          <p:cNvPr id="112" name="Google Shape;112;p38"/>
          <p:cNvSpPr>
            <a:spLocks noGrp="1"/>
          </p:cNvSpPr>
          <p:nvPr>
            <p:ph type="pic" idx="6"/>
          </p:nvPr>
        </p:nvSpPr>
        <p:spPr>
          <a:xfrm>
            <a:off x="5227963" y="231767"/>
            <a:ext cx="891654" cy="876144"/>
          </a:xfrm>
          <a:prstGeom prst="rect">
            <a:avLst/>
          </a:prstGeom>
          <a:noFill/>
          <a:ln>
            <a:noFill/>
          </a:ln>
        </p:spPr>
      </p:sp>
      <p:sp>
        <p:nvSpPr>
          <p:cNvPr id="113" name="Google Shape;113;p38"/>
          <p:cNvSpPr>
            <a:spLocks noGrp="1"/>
          </p:cNvSpPr>
          <p:nvPr>
            <p:ph type="pic" idx="7"/>
          </p:nvPr>
        </p:nvSpPr>
        <p:spPr>
          <a:xfrm>
            <a:off x="5381296" y="4023546"/>
            <a:ext cx="863899" cy="780622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  <p:transition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2_Photo title">
  <p:cSld name="2_Photo title">
    <p:bg>
      <p:bgPr>
        <a:solidFill>
          <a:schemeClr val="lt1"/>
        </a:solidFill>
        <a:effectLst/>
      </p:bgPr>
    </p:bg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39"/>
          <p:cNvSpPr>
            <a:spLocks noGrp="1"/>
          </p:cNvSpPr>
          <p:nvPr>
            <p:ph type="pic" idx="2"/>
          </p:nvPr>
        </p:nvSpPr>
        <p:spPr>
          <a:xfrm>
            <a:off x="2" y="1273248"/>
            <a:ext cx="9143998" cy="2607204"/>
          </a:xfrm>
          <a:prstGeom prst="rect">
            <a:avLst/>
          </a:prstGeom>
          <a:noFill/>
          <a:ln>
            <a:noFill/>
          </a:ln>
        </p:spPr>
      </p:sp>
      <p:sp>
        <p:nvSpPr>
          <p:cNvPr id="116" name="Google Shape;116;p39"/>
          <p:cNvSpPr txBox="1">
            <a:spLocks noGrp="1"/>
          </p:cNvSpPr>
          <p:nvPr>
            <p:ph type="title"/>
          </p:nvPr>
        </p:nvSpPr>
        <p:spPr>
          <a:xfrm>
            <a:off x="1" y="2571750"/>
            <a:ext cx="9143998" cy="1308702"/>
          </a:xfrm>
          <a:prstGeom prst="rect">
            <a:avLst/>
          </a:prstGeom>
          <a:solidFill>
            <a:srgbClr val="004C82">
              <a:alpha val="60000"/>
            </a:srgbClr>
          </a:solidFill>
          <a:ln>
            <a:noFill/>
          </a:ln>
        </p:spPr>
        <p:txBody>
          <a:bodyPr spcFirstLastPara="1" wrap="square" lIns="756000" tIns="45700" rIns="91425" bIns="50400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Arial"/>
              <a:buNone/>
              <a:defRPr sz="2600" b="1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7" name="Google Shape;117;p39"/>
          <p:cNvSpPr txBox="1">
            <a:spLocks noGrp="1"/>
          </p:cNvSpPr>
          <p:nvPr>
            <p:ph type="body" idx="1"/>
          </p:nvPr>
        </p:nvSpPr>
        <p:spPr>
          <a:xfrm>
            <a:off x="684000" y="3380582"/>
            <a:ext cx="7970837" cy="3847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>
            <a:lvl1pPr marL="457200" lvl="0" indent="-228600" algn="l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 b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371475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2250"/>
              <a:buChar char="▪"/>
              <a:defRPr/>
            </a:lvl2pPr>
            <a:lvl3pPr marL="1371600" lvl="2" indent="-371475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2250"/>
              <a:buChar char="−"/>
              <a:defRPr/>
            </a:lvl3pPr>
            <a:lvl4pPr marL="1828800" lvl="3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18" name="Google Shape;118;p39"/>
          <p:cNvSpPr txBox="1">
            <a:spLocks noGrp="1"/>
          </p:cNvSpPr>
          <p:nvPr>
            <p:ph type="dt" idx="10"/>
          </p:nvPr>
        </p:nvSpPr>
        <p:spPr>
          <a:xfrm>
            <a:off x="684000" y="4124658"/>
            <a:ext cx="1618490" cy="2159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119" name="Google Shape;119;p3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699848" y="179867"/>
            <a:ext cx="3197359" cy="987554"/>
          </a:xfrm>
          <a:prstGeom prst="rect">
            <a:avLst/>
          </a:prstGeom>
          <a:noFill/>
          <a:ln>
            <a:noFill/>
          </a:ln>
        </p:spPr>
      </p:pic>
      <p:pic>
        <p:nvPicPr>
          <p:cNvPr id="120" name="Google Shape;120;p39" descr="Logo, company name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451736" y="247685"/>
            <a:ext cx="2218949" cy="865634"/>
          </a:xfrm>
          <a:prstGeom prst="rect">
            <a:avLst/>
          </a:prstGeom>
          <a:noFill/>
          <a:ln>
            <a:noFill/>
          </a:ln>
        </p:spPr>
      </p:pic>
      <p:pic>
        <p:nvPicPr>
          <p:cNvPr id="121" name="Google Shape;121;p39" descr="Text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693474" y="4124658"/>
            <a:ext cx="1390256" cy="547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3_Photo title">
  <p:cSld name="3_Photo title">
    <p:bg>
      <p:bgPr>
        <a:solidFill>
          <a:schemeClr val="lt1"/>
        </a:solidFill>
        <a:effectLst/>
      </p:bgPr>
    </p:bg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40"/>
          <p:cNvSpPr>
            <a:spLocks noGrp="1"/>
          </p:cNvSpPr>
          <p:nvPr>
            <p:ph type="pic" idx="2"/>
          </p:nvPr>
        </p:nvSpPr>
        <p:spPr>
          <a:xfrm>
            <a:off x="2" y="1273248"/>
            <a:ext cx="9143998" cy="2607204"/>
          </a:xfrm>
          <a:prstGeom prst="rect">
            <a:avLst/>
          </a:prstGeom>
          <a:noFill/>
          <a:ln>
            <a:noFill/>
          </a:ln>
        </p:spPr>
      </p:sp>
      <p:sp>
        <p:nvSpPr>
          <p:cNvPr id="124" name="Google Shape;124;p40"/>
          <p:cNvSpPr txBox="1">
            <a:spLocks noGrp="1"/>
          </p:cNvSpPr>
          <p:nvPr>
            <p:ph type="title"/>
          </p:nvPr>
        </p:nvSpPr>
        <p:spPr>
          <a:xfrm>
            <a:off x="1" y="2571750"/>
            <a:ext cx="9143998" cy="1308702"/>
          </a:xfrm>
          <a:prstGeom prst="rect">
            <a:avLst/>
          </a:prstGeom>
          <a:solidFill>
            <a:srgbClr val="004C82">
              <a:alpha val="60000"/>
            </a:srgbClr>
          </a:solidFill>
          <a:ln>
            <a:noFill/>
          </a:ln>
        </p:spPr>
        <p:txBody>
          <a:bodyPr spcFirstLastPara="1" wrap="square" lIns="756000" tIns="45700" rIns="91425" bIns="50400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Arial"/>
              <a:buNone/>
              <a:defRPr sz="2600" b="1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5" name="Google Shape;125;p40"/>
          <p:cNvSpPr txBox="1">
            <a:spLocks noGrp="1"/>
          </p:cNvSpPr>
          <p:nvPr>
            <p:ph type="body" idx="1"/>
          </p:nvPr>
        </p:nvSpPr>
        <p:spPr>
          <a:xfrm>
            <a:off x="684000" y="3380582"/>
            <a:ext cx="7970837" cy="3847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>
            <a:lvl1pPr marL="457200" lvl="0" indent="-228600" algn="l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 b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371475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2250"/>
              <a:buChar char="▪"/>
              <a:defRPr/>
            </a:lvl2pPr>
            <a:lvl3pPr marL="1371600" lvl="2" indent="-371475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2250"/>
              <a:buChar char="−"/>
              <a:defRPr/>
            </a:lvl3pPr>
            <a:lvl4pPr marL="1828800" lvl="3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126" name="Google Shape;126;p4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300488" y="285338"/>
            <a:ext cx="2340383" cy="722864"/>
          </a:xfrm>
          <a:prstGeom prst="rect">
            <a:avLst/>
          </a:prstGeom>
          <a:noFill/>
          <a:ln>
            <a:noFill/>
          </a:ln>
        </p:spPr>
      </p:pic>
      <p:pic>
        <p:nvPicPr>
          <p:cNvPr id="127" name="Google Shape;127;p40" descr="Logo, company name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920193" y="227045"/>
            <a:ext cx="2040781" cy="796129"/>
          </a:xfrm>
          <a:prstGeom prst="rect">
            <a:avLst/>
          </a:prstGeom>
          <a:noFill/>
          <a:ln>
            <a:noFill/>
          </a:ln>
        </p:spPr>
      </p:pic>
      <p:sp>
        <p:nvSpPr>
          <p:cNvPr id="128" name="Google Shape;128;p40"/>
          <p:cNvSpPr txBox="1">
            <a:spLocks noGrp="1"/>
          </p:cNvSpPr>
          <p:nvPr>
            <p:ph type="dt" idx="10"/>
          </p:nvPr>
        </p:nvSpPr>
        <p:spPr>
          <a:xfrm>
            <a:off x="684000" y="4124658"/>
            <a:ext cx="1618490" cy="2159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9" name="Google Shape;129;p40"/>
          <p:cNvSpPr>
            <a:spLocks noGrp="1"/>
          </p:cNvSpPr>
          <p:nvPr>
            <p:ph type="pic" idx="3"/>
          </p:nvPr>
        </p:nvSpPr>
        <p:spPr>
          <a:xfrm>
            <a:off x="2805657" y="295848"/>
            <a:ext cx="705014" cy="667137"/>
          </a:xfrm>
          <a:prstGeom prst="rect">
            <a:avLst/>
          </a:prstGeom>
          <a:noFill/>
          <a:ln>
            <a:noFill/>
          </a:ln>
        </p:spPr>
      </p:sp>
      <p:sp>
        <p:nvSpPr>
          <p:cNvPr id="130" name="Google Shape;130;p40"/>
          <p:cNvSpPr>
            <a:spLocks noGrp="1"/>
          </p:cNvSpPr>
          <p:nvPr>
            <p:ph type="pic" idx="4"/>
          </p:nvPr>
        </p:nvSpPr>
        <p:spPr>
          <a:xfrm>
            <a:off x="3783559" y="298701"/>
            <a:ext cx="705014" cy="667137"/>
          </a:xfrm>
          <a:prstGeom prst="rect">
            <a:avLst/>
          </a:prstGeom>
          <a:noFill/>
          <a:ln>
            <a:noFill/>
          </a:ln>
        </p:spPr>
      </p:sp>
      <p:sp>
        <p:nvSpPr>
          <p:cNvPr id="131" name="Google Shape;131;p40"/>
          <p:cNvSpPr>
            <a:spLocks noGrp="1"/>
          </p:cNvSpPr>
          <p:nvPr>
            <p:ph type="pic" idx="5"/>
          </p:nvPr>
        </p:nvSpPr>
        <p:spPr>
          <a:xfrm>
            <a:off x="4761461" y="295848"/>
            <a:ext cx="705014" cy="667137"/>
          </a:xfrm>
          <a:prstGeom prst="rect">
            <a:avLst/>
          </a:prstGeom>
          <a:noFill/>
          <a:ln>
            <a:noFill/>
          </a:ln>
        </p:spPr>
      </p:sp>
      <p:sp>
        <p:nvSpPr>
          <p:cNvPr id="132" name="Google Shape;132;p40"/>
          <p:cNvSpPr>
            <a:spLocks noGrp="1"/>
          </p:cNvSpPr>
          <p:nvPr>
            <p:ph type="pic" idx="6"/>
          </p:nvPr>
        </p:nvSpPr>
        <p:spPr>
          <a:xfrm>
            <a:off x="5739227" y="298700"/>
            <a:ext cx="705014" cy="667137"/>
          </a:xfrm>
          <a:prstGeom prst="rect">
            <a:avLst/>
          </a:prstGeom>
          <a:noFill/>
          <a:ln>
            <a:noFill/>
          </a:ln>
        </p:spPr>
      </p:sp>
      <p:sp>
        <p:nvSpPr>
          <p:cNvPr id="133" name="Google Shape;133;p40"/>
          <p:cNvSpPr>
            <a:spLocks noGrp="1"/>
          </p:cNvSpPr>
          <p:nvPr>
            <p:ph type="pic" idx="7"/>
          </p:nvPr>
        </p:nvSpPr>
        <p:spPr>
          <a:xfrm>
            <a:off x="4224512" y="4120327"/>
            <a:ext cx="704840" cy="628843"/>
          </a:xfrm>
          <a:prstGeom prst="rect">
            <a:avLst/>
          </a:prstGeom>
          <a:noFill/>
          <a:ln>
            <a:noFill/>
          </a:ln>
        </p:spPr>
      </p:sp>
      <p:sp>
        <p:nvSpPr>
          <p:cNvPr id="134" name="Google Shape;134;p40"/>
          <p:cNvSpPr>
            <a:spLocks noGrp="1"/>
          </p:cNvSpPr>
          <p:nvPr>
            <p:ph type="pic" idx="8"/>
          </p:nvPr>
        </p:nvSpPr>
        <p:spPr>
          <a:xfrm>
            <a:off x="5369940" y="4129808"/>
            <a:ext cx="1386193" cy="619362"/>
          </a:xfrm>
          <a:prstGeom prst="rect">
            <a:avLst/>
          </a:prstGeom>
          <a:noFill/>
          <a:ln>
            <a:noFill/>
          </a:ln>
        </p:spPr>
      </p:sp>
      <p:pic>
        <p:nvPicPr>
          <p:cNvPr id="135" name="Google Shape;135;p40" descr="Text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391798" y="4186040"/>
            <a:ext cx="1097570" cy="432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4_Photo title">
  <p:cSld name="4_Photo title">
    <p:bg>
      <p:bgPr>
        <a:solidFill>
          <a:schemeClr val="lt1"/>
        </a:solidFill>
        <a:effectLst/>
      </p:bgPr>
    </p:bg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41"/>
          <p:cNvSpPr>
            <a:spLocks noGrp="1"/>
          </p:cNvSpPr>
          <p:nvPr>
            <p:ph type="pic" idx="2"/>
          </p:nvPr>
        </p:nvSpPr>
        <p:spPr>
          <a:xfrm>
            <a:off x="2" y="1273248"/>
            <a:ext cx="9143998" cy="2607204"/>
          </a:xfrm>
          <a:prstGeom prst="rect">
            <a:avLst/>
          </a:prstGeom>
          <a:noFill/>
          <a:ln>
            <a:noFill/>
          </a:ln>
        </p:spPr>
      </p:sp>
      <p:sp>
        <p:nvSpPr>
          <p:cNvPr id="138" name="Google Shape;138;p41"/>
          <p:cNvSpPr txBox="1">
            <a:spLocks noGrp="1"/>
          </p:cNvSpPr>
          <p:nvPr>
            <p:ph type="title"/>
          </p:nvPr>
        </p:nvSpPr>
        <p:spPr>
          <a:xfrm>
            <a:off x="1" y="2571750"/>
            <a:ext cx="9143998" cy="1308702"/>
          </a:xfrm>
          <a:prstGeom prst="rect">
            <a:avLst/>
          </a:prstGeom>
          <a:solidFill>
            <a:srgbClr val="004C82">
              <a:alpha val="60000"/>
            </a:srgbClr>
          </a:solidFill>
          <a:ln>
            <a:noFill/>
          </a:ln>
        </p:spPr>
        <p:txBody>
          <a:bodyPr spcFirstLastPara="1" wrap="square" lIns="756000" tIns="45700" rIns="91425" bIns="50400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Arial"/>
              <a:buNone/>
              <a:defRPr sz="2600" b="1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9" name="Google Shape;139;p41"/>
          <p:cNvSpPr txBox="1">
            <a:spLocks noGrp="1"/>
          </p:cNvSpPr>
          <p:nvPr>
            <p:ph type="body" idx="1"/>
          </p:nvPr>
        </p:nvSpPr>
        <p:spPr>
          <a:xfrm>
            <a:off x="684000" y="3380582"/>
            <a:ext cx="7970837" cy="3847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>
            <a:lvl1pPr marL="457200" lvl="0" indent="-228600" algn="l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 b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371475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2250"/>
              <a:buChar char="▪"/>
              <a:defRPr/>
            </a:lvl2pPr>
            <a:lvl3pPr marL="1371600" lvl="2" indent="-371475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2250"/>
              <a:buChar char="−"/>
              <a:defRPr/>
            </a:lvl3pPr>
            <a:lvl4pPr marL="1828800" lvl="3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40" name="Google Shape;140;p41"/>
          <p:cNvSpPr txBox="1">
            <a:spLocks noGrp="1"/>
          </p:cNvSpPr>
          <p:nvPr>
            <p:ph type="dt" idx="10"/>
          </p:nvPr>
        </p:nvSpPr>
        <p:spPr>
          <a:xfrm>
            <a:off x="684000" y="4124658"/>
            <a:ext cx="1618490" cy="2159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141" name="Google Shape;141;p41" descr="Logo, company name&#10;&#10;Description automatically generated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6451736" y="247685"/>
            <a:ext cx="2218949" cy="865634"/>
          </a:xfrm>
          <a:prstGeom prst="rect">
            <a:avLst/>
          </a:prstGeom>
          <a:noFill/>
          <a:ln>
            <a:noFill/>
          </a:ln>
        </p:spPr>
      </p:pic>
      <p:pic>
        <p:nvPicPr>
          <p:cNvPr id="142" name="Google Shape;142;p41" descr="A picture containing shape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37555" y="123567"/>
            <a:ext cx="1102097" cy="1116630"/>
          </a:xfrm>
          <a:prstGeom prst="rect">
            <a:avLst/>
          </a:prstGeom>
          <a:noFill/>
          <a:ln>
            <a:noFill/>
          </a:ln>
        </p:spPr>
      </p:pic>
      <p:sp>
        <p:nvSpPr>
          <p:cNvPr id="143" name="Google Shape;143;p41"/>
          <p:cNvSpPr>
            <a:spLocks noGrp="1"/>
          </p:cNvSpPr>
          <p:nvPr>
            <p:ph type="pic" idx="3"/>
          </p:nvPr>
        </p:nvSpPr>
        <p:spPr>
          <a:xfrm>
            <a:off x="2034628" y="237175"/>
            <a:ext cx="891654" cy="876144"/>
          </a:xfrm>
          <a:prstGeom prst="rect">
            <a:avLst/>
          </a:prstGeom>
          <a:noFill/>
          <a:ln>
            <a:noFill/>
          </a:ln>
        </p:spPr>
      </p:sp>
      <p:sp>
        <p:nvSpPr>
          <p:cNvPr id="144" name="Google Shape;144;p41"/>
          <p:cNvSpPr>
            <a:spLocks noGrp="1"/>
          </p:cNvSpPr>
          <p:nvPr>
            <p:ph type="pic" idx="4"/>
          </p:nvPr>
        </p:nvSpPr>
        <p:spPr>
          <a:xfrm>
            <a:off x="3099073" y="243810"/>
            <a:ext cx="891654" cy="876144"/>
          </a:xfrm>
          <a:prstGeom prst="rect">
            <a:avLst/>
          </a:prstGeom>
          <a:noFill/>
          <a:ln>
            <a:noFill/>
          </a:ln>
        </p:spPr>
      </p:sp>
      <p:sp>
        <p:nvSpPr>
          <p:cNvPr id="145" name="Google Shape;145;p41"/>
          <p:cNvSpPr>
            <a:spLocks noGrp="1"/>
          </p:cNvSpPr>
          <p:nvPr>
            <p:ph type="pic" idx="5"/>
          </p:nvPr>
        </p:nvSpPr>
        <p:spPr>
          <a:xfrm>
            <a:off x="4163518" y="243810"/>
            <a:ext cx="891654" cy="876144"/>
          </a:xfrm>
          <a:prstGeom prst="rect">
            <a:avLst/>
          </a:prstGeom>
          <a:noFill/>
          <a:ln>
            <a:noFill/>
          </a:ln>
        </p:spPr>
      </p:sp>
      <p:sp>
        <p:nvSpPr>
          <p:cNvPr id="146" name="Google Shape;146;p41"/>
          <p:cNvSpPr>
            <a:spLocks noGrp="1"/>
          </p:cNvSpPr>
          <p:nvPr>
            <p:ph type="pic" idx="6"/>
          </p:nvPr>
        </p:nvSpPr>
        <p:spPr>
          <a:xfrm>
            <a:off x="5227963" y="231767"/>
            <a:ext cx="891654" cy="876144"/>
          </a:xfrm>
          <a:prstGeom prst="rect">
            <a:avLst/>
          </a:prstGeom>
          <a:noFill/>
          <a:ln>
            <a:noFill/>
          </a:ln>
        </p:spPr>
      </p:sp>
      <p:sp>
        <p:nvSpPr>
          <p:cNvPr id="147" name="Google Shape;147;p41"/>
          <p:cNvSpPr>
            <a:spLocks noGrp="1"/>
          </p:cNvSpPr>
          <p:nvPr>
            <p:ph type="pic" idx="7"/>
          </p:nvPr>
        </p:nvSpPr>
        <p:spPr>
          <a:xfrm>
            <a:off x="6579357" y="4023546"/>
            <a:ext cx="1880643" cy="764866"/>
          </a:xfrm>
          <a:prstGeom prst="rect">
            <a:avLst/>
          </a:prstGeom>
          <a:noFill/>
          <a:ln>
            <a:noFill/>
          </a:ln>
        </p:spPr>
      </p:sp>
      <p:sp>
        <p:nvSpPr>
          <p:cNvPr id="148" name="Google Shape;148;p41"/>
          <p:cNvSpPr>
            <a:spLocks noGrp="1"/>
          </p:cNvSpPr>
          <p:nvPr>
            <p:ph type="pic" idx="8"/>
          </p:nvPr>
        </p:nvSpPr>
        <p:spPr>
          <a:xfrm>
            <a:off x="5381296" y="4023546"/>
            <a:ext cx="863899" cy="780622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  <p:transition>
    <p:fad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hapter start slide, photo">
  <p:cSld name="Chapter start slide, photo"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42"/>
          <p:cNvSpPr>
            <a:spLocks noGrp="1"/>
          </p:cNvSpPr>
          <p:nvPr>
            <p:ph type="pic" idx="2"/>
          </p:nvPr>
        </p:nvSpPr>
        <p:spPr>
          <a:xfrm>
            <a:off x="1" y="0"/>
            <a:ext cx="9144000" cy="5143500"/>
          </a:xfrm>
          <a:prstGeom prst="rect">
            <a:avLst/>
          </a:prstGeom>
          <a:noFill/>
          <a:ln>
            <a:noFill/>
          </a:ln>
        </p:spPr>
      </p:sp>
      <p:cxnSp>
        <p:nvCxnSpPr>
          <p:cNvPr id="151" name="Google Shape;151;p42"/>
          <p:cNvCxnSpPr/>
          <p:nvPr/>
        </p:nvCxnSpPr>
        <p:spPr>
          <a:xfrm>
            <a:off x="4572000" y="933450"/>
            <a:ext cx="0" cy="685800"/>
          </a:xfrm>
          <a:prstGeom prst="straightConnector1">
            <a:avLst/>
          </a:prstGeom>
          <a:noFill/>
          <a:ln w="12700" cap="flat" cmpd="sng">
            <a:solidFill>
              <a:schemeClr val="accent1"/>
            </a:solidFill>
            <a:prstDash val="dash"/>
            <a:miter lim="800000"/>
            <a:headEnd type="none" w="sm" len="sm"/>
            <a:tailEnd type="triangle" w="lg" len="lg"/>
          </a:ln>
        </p:spPr>
      </p:cxnSp>
      <p:sp>
        <p:nvSpPr>
          <p:cNvPr id="152" name="Google Shape;152;p42"/>
          <p:cNvSpPr/>
          <p:nvPr/>
        </p:nvSpPr>
        <p:spPr>
          <a:xfrm rot="5400000">
            <a:off x="-166847" y="421640"/>
            <a:ext cx="211456" cy="45720"/>
          </a:xfrm>
          <a:prstGeom prst="triangle">
            <a:avLst>
              <a:gd name="adj" fmla="val 50000"/>
            </a:avLst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endParaRPr sz="135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3" name="Google Shape;153;p42"/>
          <p:cNvSpPr/>
          <p:nvPr/>
        </p:nvSpPr>
        <p:spPr>
          <a:xfrm>
            <a:off x="4092742" y="128165"/>
            <a:ext cx="1476375" cy="5909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ru-RU"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1. Click on this icon to insert a new photo.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4" name="Google Shape;154;p42"/>
          <p:cNvSpPr/>
          <p:nvPr/>
        </p:nvSpPr>
        <p:spPr>
          <a:xfrm>
            <a:off x="5501862" y="128165"/>
            <a:ext cx="1476375" cy="2585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ru-RU"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2. Reset the slide.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5" name="Google Shape;155;p42"/>
          <p:cNvSpPr/>
          <p:nvPr/>
        </p:nvSpPr>
        <p:spPr>
          <a:xfrm>
            <a:off x="7261861" y="128165"/>
            <a:ext cx="1863194" cy="5909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ru-RU"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3. Where necessary, change the section using the ‘Crop’ function.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6" name="Google Shape;156;p42"/>
          <p:cNvSpPr txBox="1"/>
          <p:nvPr/>
        </p:nvSpPr>
        <p:spPr>
          <a:xfrm>
            <a:off x="-2857397" y="177800"/>
            <a:ext cx="2796278" cy="923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128588" marR="0" lvl="0" indent="-12858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900"/>
              <a:buFont typeface="Arial"/>
              <a:buAutoNum type="arabicPeriod"/>
            </a:pPr>
            <a:r>
              <a:rPr lang="ru-RU" sz="9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Click on image above transparent section.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28588" marR="0" lvl="0" indent="-12858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900"/>
              <a:buFont typeface="Arial"/>
              <a:buAutoNum type="arabicPeriod"/>
            </a:pPr>
            <a:r>
              <a:rPr lang="ru-RU" sz="9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Delete image by pressing the DEL key.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28588" marR="0" lvl="0" indent="-12858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900"/>
              <a:buFont typeface="Arial"/>
              <a:buAutoNum type="arabicPeriod"/>
            </a:pPr>
            <a:r>
              <a:rPr lang="ru-RU" sz="9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Click on small icon in centre of page.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28588" marR="0" lvl="0" indent="-12858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900"/>
              <a:buFont typeface="Arial"/>
              <a:buAutoNum type="arabicPeriod"/>
            </a:pPr>
            <a:r>
              <a:rPr lang="ru-RU" sz="9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Select photo.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28588" marR="0" lvl="0" indent="-12858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900"/>
              <a:buFont typeface="Arial"/>
              <a:buAutoNum type="arabicPeriod"/>
            </a:pPr>
            <a:r>
              <a:rPr lang="ru-RU" sz="9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Select ‘Home / Reset ’.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28588" marR="0" lvl="0" indent="-12858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900"/>
              <a:buFont typeface="Arial"/>
              <a:buAutoNum type="arabicPeriod"/>
            </a:pPr>
            <a:r>
              <a:rPr lang="ru-RU" sz="9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If required, edit the section under ‘Format/Crop ’.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57" name="Google Shape;157;p42" descr="Ein Bild, das Screenshot enthält.&#10;&#10;Automatisch generierte Beschreibung"/>
          <p:cNvPicPr preferRelativeResize="0"/>
          <p:nvPr/>
        </p:nvPicPr>
        <p:blipFill rotWithShape="1">
          <a:blip r:embed="rId2">
            <a:alphaModFix/>
          </a:blip>
          <a:srcRect l="50418" r="36621"/>
          <a:stretch/>
        </p:blipFill>
        <p:spPr>
          <a:xfrm>
            <a:off x="7497546" y="772118"/>
            <a:ext cx="387893" cy="590931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58" name="Google Shape;158;p42"/>
          <p:cNvGrpSpPr/>
          <p:nvPr/>
        </p:nvGrpSpPr>
        <p:grpSpPr>
          <a:xfrm>
            <a:off x="5604594" y="776007"/>
            <a:ext cx="1588101" cy="650246"/>
            <a:chOff x="5604594" y="1459908"/>
            <a:chExt cx="1588101" cy="650246"/>
          </a:xfrm>
        </p:grpSpPr>
        <p:pic>
          <p:nvPicPr>
            <p:cNvPr id="159" name="Google Shape;159;p42" descr="Ein Bild, das Screenshot enthält.&#10;&#10;Automatisch generierte Beschreibung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5604594" y="1459908"/>
              <a:ext cx="1588101" cy="650246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60" name="Google Shape;160;p42"/>
            <p:cNvSpPr/>
            <p:nvPr/>
          </p:nvSpPr>
          <p:spPr>
            <a:xfrm>
              <a:off x="6631396" y="1739890"/>
              <a:ext cx="482357" cy="179961"/>
            </a:xfrm>
            <a:prstGeom prst="rect">
              <a:avLst/>
            </a:prstGeom>
            <a:noFill/>
            <a:ln w="12700" cap="flat" cmpd="sng">
              <a:solidFill>
                <a:srgbClr val="C0000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50"/>
                <a:buFont typeface="Arial"/>
                <a:buNone/>
              </a:pPr>
              <a:endParaRPr sz="135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61" name="Google Shape;161;p42"/>
          <p:cNvSpPr/>
          <p:nvPr/>
        </p:nvSpPr>
        <p:spPr>
          <a:xfrm>
            <a:off x="7530036" y="959758"/>
            <a:ext cx="334720" cy="338137"/>
          </a:xfrm>
          <a:prstGeom prst="rect">
            <a:avLst/>
          </a:prstGeom>
          <a:noFill/>
          <a:ln w="12700" cap="flat" cmpd="sng">
            <a:solidFill>
              <a:srgbClr val="C0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endParaRPr sz="135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2" name="Google Shape;162;p42"/>
          <p:cNvSpPr txBox="1">
            <a:spLocks noGrp="1"/>
          </p:cNvSpPr>
          <p:nvPr>
            <p:ph type="title"/>
          </p:nvPr>
        </p:nvSpPr>
        <p:spPr>
          <a:xfrm>
            <a:off x="0" y="3187350"/>
            <a:ext cx="9144000" cy="1956150"/>
          </a:xfrm>
          <a:prstGeom prst="rect">
            <a:avLst/>
          </a:prstGeom>
          <a:solidFill>
            <a:schemeClr val="lt1">
              <a:alpha val="60000"/>
            </a:schemeClr>
          </a:solidFill>
          <a:ln>
            <a:noFill/>
          </a:ln>
        </p:spPr>
        <p:txBody>
          <a:bodyPr spcFirstLastPara="1" wrap="square" lIns="684000" tIns="432000" rIns="2124000" bIns="792000" anchor="ctr" anchorCtr="0">
            <a:sp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4C82"/>
              </a:buClr>
              <a:buSzPts val="2600"/>
              <a:buFont typeface="Arial"/>
              <a:buNone/>
              <a:defRPr sz="2600" b="1">
                <a:solidFill>
                  <a:srgbClr val="004C8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3" name="Google Shape;163;p42"/>
          <p:cNvSpPr txBox="1">
            <a:spLocks noGrp="1"/>
          </p:cNvSpPr>
          <p:nvPr>
            <p:ph type="body" idx="1"/>
          </p:nvPr>
        </p:nvSpPr>
        <p:spPr>
          <a:xfrm>
            <a:off x="579600" y="4489200"/>
            <a:ext cx="6437019" cy="3847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>
            <a:lvl1pPr marL="457200" lvl="0" indent="-22860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004C82"/>
              </a:buClr>
              <a:buSzPts val="2000"/>
              <a:buNone/>
              <a:defRPr sz="2000">
                <a:solidFill>
                  <a:srgbClr val="004C8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371475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2250"/>
              <a:buChar char="▪"/>
              <a:defRPr/>
            </a:lvl2pPr>
            <a:lvl3pPr marL="1371600" lvl="2" indent="-371475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2250"/>
              <a:buChar char="−"/>
              <a:defRPr/>
            </a:lvl3pPr>
            <a:lvl4pPr marL="1828800" lvl="3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  <p:transition>
    <p:fad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Custom Layout">
  <p:cSld name="1_Custom Layout">
    <p:bg>
      <p:bgPr>
        <a:solidFill>
          <a:schemeClr val="lt1"/>
        </a:solidFill>
        <a:effectLst/>
      </p:bgPr>
    </p:bg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5" name="Google Shape;165;p4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4" y="4423790"/>
            <a:ext cx="9144000" cy="727245"/>
          </a:xfrm>
          <a:prstGeom prst="rect">
            <a:avLst/>
          </a:prstGeom>
          <a:noFill/>
          <a:ln>
            <a:noFill/>
          </a:ln>
        </p:spPr>
      </p:pic>
      <p:sp>
        <p:nvSpPr>
          <p:cNvPr id="166" name="Google Shape;166;p43"/>
          <p:cNvSpPr/>
          <p:nvPr/>
        </p:nvSpPr>
        <p:spPr>
          <a:xfrm>
            <a:off x="572052" y="1534902"/>
            <a:ext cx="4102547" cy="2994624"/>
          </a:xfrm>
          <a:custGeom>
            <a:avLst/>
            <a:gdLst/>
            <a:ahLst/>
            <a:cxnLst/>
            <a:rect l="l" t="t" r="r" b="b"/>
            <a:pathLst>
              <a:path w="2695130" h="1867241" extrusionOk="0">
                <a:moveTo>
                  <a:pt x="1515760" y="1860973"/>
                </a:moveTo>
                <a:cubicBezTo>
                  <a:pt x="1136532" y="1818443"/>
                  <a:pt x="679330" y="1568572"/>
                  <a:pt x="441869" y="1304469"/>
                </a:cubicBezTo>
                <a:cubicBezTo>
                  <a:pt x="161878" y="1040366"/>
                  <a:pt x="-41400" y="520286"/>
                  <a:pt x="7198" y="350320"/>
                </a:cubicBezTo>
                <a:cubicBezTo>
                  <a:pt x="55796" y="180354"/>
                  <a:pt x="314490" y="169020"/>
                  <a:pt x="526931" y="177417"/>
                </a:cubicBezTo>
                <a:cubicBezTo>
                  <a:pt x="739372" y="185814"/>
                  <a:pt x="1026661" y="460350"/>
                  <a:pt x="1281842" y="400701"/>
                </a:cubicBezTo>
                <a:cubicBezTo>
                  <a:pt x="1614996" y="399531"/>
                  <a:pt x="1797521" y="-12130"/>
                  <a:pt x="2026121" y="275"/>
                </a:cubicBezTo>
                <a:cubicBezTo>
                  <a:pt x="2254721" y="12680"/>
                  <a:pt x="2591419" y="504084"/>
                  <a:pt x="2653442" y="730310"/>
                </a:cubicBezTo>
                <a:cubicBezTo>
                  <a:pt x="2715465" y="956536"/>
                  <a:pt x="2719010" y="1209948"/>
                  <a:pt x="2589647" y="1432061"/>
                </a:cubicBezTo>
                <a:cubicBezTo>
                  <a:pt x="2401806" y="1726228"/>
                  <a:pt x="1894988" y="1903503"/>
                  <a:pt x="1515760" y="1860973"/>
                </a:cubicBezTo>
                <a:close/>
              </a:path>
            </a:pathLst>
          </a:custGeom>
          <a:solidFill>
            <a:srgbClr val="ECD65E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endParaRPr sz="135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7" name="Google Shape;167;p43"/>
          <p:cNvSpPr>
            <a:spLocks noGrp="1"/>
          </p:cNvSpPr>
          <p:nvPr>
            <p:ph type="pic" idx="2"/>
          </p:nvPr>
        </p:nvSpPr>
        <p:spPr>
          <a:xfrm>
            <a:off x="582930" y="1485121"/>
            <a:ext cx="4129884" cy="2845154"/>
          </a:xfrm>
          <a:prstGeom prst="rect">
            <a:avLst/>
          </a:prstGeom>
          <a:noFill/>
          <a:ln>
            <a:noFill/>
          </a:ln>
        </p:spPr>
      </p:sp>
      <p:pic>
        <p:nvPicPr>
          <p:cNvPr id="168" name="Google Shape;168;p43" descr="Logo, icon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712814" y="1417321"/>
            <a:ext cx="628062" cy="514349"/>
          </a:xfrm>
          <a:prstGeom prst="rect">
            <a:avLst/>
          </a:prstGeom>
          <a:noFill/>
          <a:ln>
            <a:noFill/>
          </a:ln>
        </p:spPr>
      </p:pic>
      <p:sp>
        <p:nvSpPr>
          <p:cNvPr id="169" name="Google Shape;169;p43"/>
          <p:cNvSpPr txBox="1">
            <a:spLocks noGrp="1"/>
          </p:cNvSpPr>
          <p:nvPr>
            <p:ph type="body" idx="1"/>
          </p:nvPr>
        </p:nvSpPr>
        <p:spPr>
          <a:xfrm>
            <a:off x="5027613" y="1674813"/>
            <a:ext cx="3830637" cy="16748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004C82"/>
              </a:buClr>
              <a:buSzPts val="2000"/>
              <a:buNone/>
              <a:defRPr sz="2000" i="1">
                <a:solidFill>
                  <a:srgbClr val="004C82"/>
                </a:solidFill>
              </a:defRPr>
            </a:lvl1pPr>
            <a:lvl2pPr marL="914400" lvl="1" indent="-371475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2250"/>
              <a:buChar char="▪"/>
              <a:defRPr/>
            </a:lvl2pPr>
            <a:lvl3pPr marL="1371600" lvl="2" indent="-371475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2250"/>
              <a:buChar char="−"/>
              <a:defRPr/>
            </a:lvl3pPr>
            <a:lvl4pPr marL="1828800" lvl="3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70" name="Google Shape;170;p43"/>
          <p:cNvSpPr txBox="1">
            <a:spLocks noGrp="1"/>
          </p:cNvSpPr>
          <p:nvPr>
            <p:ph type="body" idx="3"/>
          </p:nvPr>
        </p:nvSpPr>
        <p:spPr>
          <a:xfrm>
            <a:off x="450000" y="576000"/>
            <a:ext cx="4902835" cy="573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004C82"/>
              </a:buClr>
              <a:buSzPts val="2600"/>
              <a:buNone/>
              <a:defRPr sz="2600" b="1">
                <a:solidFill>
                  <a:srgbClr val="004C8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371475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2250"/>
              <a:buChar char="▪"/>
              <a:defRPr/>
            </a:lvl2pPr>
            <a:lvl3pPr marL="1371600" lvl="2" indent="-371475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2250"/>
              <a:buChar char="−"/>
              <a:defRPr/>
            </a:lvl3pPr>
            <a:lvl4pPr marL="1828800" lvl="3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171" name="Google Shape;171;p4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-4" y="-2214"/>
            <a:ext cx="9144000" cy="727245"/>
          </a:xfrm>
          <a:prstGeom prst="rect">
            <a:avLst/>
          </a:prstGeom>
          <a:noFill/>
          <a:ln>
            <a:noFill/>
          </a:ln>
        </p:spPr>
      </p:pic>
      <p:sp>
        <p:nvSpPr>
          <p:cNvPr id="172" name="Google Shape;172;p43"/>
          <p:cNvSpPr txBox="1"/>
          <p:nvPr/>
        </p:nvSpPr>
        <p:spPr>
          <a:xfrm>
            <a:off x="6957528" y="4754925"/>
            <a:ext cx="2057400" cy="274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fld id="{00000000-1234-1234-1234-123412341234}" type="slidenum">
              <a:rPr lang="ru-RU" sz="1000" b="1" i="0" u="none" strike="noStrike" cap="none">
                <a:solidFill>
                  <a:srgbClr val="575756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000" b="1" i="0" u="none" strike="noStrike" cap="none">
              <a:solidFill>
                <a:srgbClr val="575756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Agenda">
  <p:cSld name="Agenda"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Google Shape;23;p30"/>
          <p:cNvPicPr preferRelativeResize="0"/>
          <p:nvPr/>
        </p:nvPicPr>
        <p:blipFill rotWithShape="1">
          <a:blip r:embed="rId2">
            <a:alphaModFix amt="20000"/>
          </a:blip>
          <a:srcRect/>
          <a:stretch/>
        </p:blipFill>
        <p:spPr>
          <a:xfrm>
            <a:off x="750398" y="-10632"/>
            <a:ext cx="7634859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24" name="Google Shape;24;p30"/>
          <p:cNvSpPr/>
          <p:nvPr/>
        </p:nvSpPr>
        <p:spPr>
          <a:xfrm>
            <a:off x="-12031" y="-10632"/>
            <a:ext cx="9159719" cy="5154133"/>
          </a:xfrm>
          <a:prstGeom prst="rect">
            <a:avLst/>
          </a:prstGeom>
          <a:solidFill>
            <a:srgbClr val="004C82">
              <a:alpha val="9019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endParaRPr sz="135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" name="Google Shape;25;p30"/>
          <p:cNvSpPr txBox="1">
            <a:spLocks noGrp="1"/>
          </p:cNvSpPr>
          <p:nvPr>
            <p:ph type="title"/>
          </p:nvPr>
        </p:nvSpPr>
        <p:spPr>
          <a:xfrm>
            <a:off x="450000" y="576000"/>
            <a:ext cx="8567183" cy="5405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None/>
              <a:defRPr sz="3200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26" name="Google Shape;26;p30" descr="A picture containing text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15719" y="0"/>
            <a:ext cx="9159719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1" orient="horz" pos="2845">
          <p15:clr>
            <a:srgbClr val="FBAE40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Custom Layout">
  <p:cSld name="2_Custom Layout">
    <p:bg>
      <p:bgPr>
        <a:solidFill>
          <a:schemeClr val="lt1"/>
        </a:solidFill>
        <a:effectLst/>
      </p:bgPr>
    </p:bg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44"/>
          <p:cNvSpPr>
            <a:spLocks noGrp="1"/>
          </p:cNvSpPr>
          <p:nvPr>
            <p:ph type="pic" idx="2"/>
          </p:nvPr>
        </p:nvSpPr>
        <p:spPr>
          <a:xfrm>
            <a:off x="0" y="1"/>
            <a:ext cx="9144000" cy="3429000"/>
          </a:xfrm>
          <a:prstGeom prst="rect">
            <a:avLst/>
          </a:prstGeom>
          <a:noFill/>
          <a:ln>
            <a:noFill/>
          </a:ln>
        </p:spPr>
      </p:sp>
      <p:sp>
        <p:nvSpPr>
          <p:cNvPr id="175" name="Google Shape;175;p44"/>
          <p:cNvSpPr txBox="1">
            <a:spLocks noGrp="1"/>
          </p:cNvSpPr>
          <p:nvPr>
            <p:ph type="body" idx="1"/>
          </p:nvPr>
        </p:nvSpPr>
        <p:spPr>
          <a:xfrm>
            <a:off x="904461" y="2885487"/>
            <a:ext cx="4443716" cy="1708485"/>
          </a:xfrm>
          <a:prstGeom prst="rect">
            <a:avLst/>
          </a:prstGeom>
          <a:solidFill>
            <a:srgbClr val="004C82"/>
          </a:solidFill>
          <a:ln>
            <a:noFill/>
          </a:ln>
        </p:spPr>
        <p:txBody>
          <a:bodyPr spcFirstLastPara="1" wrap="square" lIns="180000" tIns="1080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i="1">
                <a:solidFill>
                  <a:schemeClr val="lt1"/>
                </a:solidFill>
              </a:defRPr>
            </a:lvl1pPr>
            <a:lvl2pPr marL="914400" lvl="1" indent="-371475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2250"/>
              <a:buChar char="▪"/>
              <a:defRPr/>
            </a:lvl2pPr>
            <a:lvl3pPr marL="1371600" lvl="2" indent="-371475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2250"/>
              <a:buChar char="−"/>
              <a:defRPr/>
            </a:lvl3pPr>
            <a:lvl4pPr marL="1828800" lvl="3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176" name="Google Shape;176;p4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4416255"/>
            <a:ext cx="9144000" cy="727245"/>
          </a:xfrm>
          <a:prstGeom prst="rect">
            <a:avLst/>
          </a:prstGeom>
          <a:noFill/>
          <a:ln>
            <a:noFill/>
          </a:ln>
        </p:spPr>
      </p:pic>
      <p:sp>
        <p:nvSpPr>
          <p:cNvPr id="177" name="Google Shape;177;p44"/>
          <p:cNvSpPr txBox="1"/>
          <p:nvPr/>
        </p:nvSpPr>
        <p:spPr>
          <a:xfrm>
            <a:off x="6957528" y="4754925"/>
            <a:ext cx="2057400" cy="274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fld id="{00000000-1234-1234-1234-123412341234}" type="slidenum">
              <a:rPr lang="ru-RU" sz="1000" b="1" i="0" u="none" strike="noStrike" cap="none">
                <a:solidFill>
                  <a:srgbClr val="575756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000" b="1" i="0" u="none" strike="noStrike" cap="none">
              <a:solidFill>
                <a:srgbClr val="575756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ransition>
    <p:fad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ntermediate slide, photo">
  <p:cSld name="Intermediate slide, photo"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p45"/>
          <p:cNvSpPr>
            <a:spLocks noGrp="1"/>
          </p:cNvSpPr>
          <p:nvPr>
            <p:ph type="pic" idx="2"/>
          </p:nvPr>
        </p:nvSpPr>
        <p:spPr>
          <a:xfrm>
            <a:off x="0" y="0"/>
            <a:ext cx="9143999" cy="5143500"/>
          </a:xfrm>
          <a:prstGeom prst="rect">
            <a:avLst/>
          </a:prstGeom>
          <a:noFill/>
          <a:ln>
            <a:noFill/>
          </a:ln>
        </p:spPr>
      </p:sp>
      <p:cxnSp>
        <p:nvCxnSpPr>
          <p:cNvPr id="180" name="Google Shape;180;p45"/>
          <p:cNvCxnSpPr/>
          <p:nvPr/>
        </p:nvCxnSpPr>
        <p:spPr>
          <a:xfrm>
            <a:off x="4572000" y="933450"/>
            <a:ext cx="0" cy="685800"/>
          </a:xfrm>
          <a:prstGeom prst="straightConnector1">
            <a:avLst/>
          </a:prstGeom>
          <a:noFill/>
          <a:ln w="12700" cap="flat" cmpd="sng">
            <a:solidFill>
              <a:schemeClr val="accent1"/>
            </a:solidFill>
            <a:prstDash val="dash"/>
            <a:miter lim="800000"/>
            <a:headEnd type="none" w="sm" len="sm"/>
            <a:tailEnd type="triangle" w="lg" len="lg"/>
          </a:ln>
        </p:spPr>
      </p:cxnSp>
      <p:sp>
        <p:nvSpPr>
          <p:cNvPr id="181" name="Google Shape;181;p45"/>
          <p:cNvSpPr txBox="1">
            <a:spLocks noGrp="1"/>
          </p:cNvSpPr>
          <p:nvPr>
            <p:ph type="title"/>
          </p:nvPr>
        </p:nvSpPr>
        <p:spPr>
          <a:xfrm>
            <a:off x="0" y="3337560"/>
            <a:ext cx="9143999" cy="1805940"/>
          </a:xfrm>
          <a:prstGeom prst="rect">
            <a:avLst/>
          </a:prstGeom>
          <a:solidFill>
            <a:schemeClr val="lt1">
              <a:alpha val="60000"/>
            </a:schemeClr>
          </a:solidFill>
          <a:ln>
            <a:noFill/>
          </a:ln>
        </p:spPr>
        <p:txBody>
          <a:bodyPr spcFirstLastPara="1" wrap="square" lIns="900000" tIns="45700" rIns="91425" bIns="54000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4C82"/>
              </a:buClr>
              <a:buSzPts val="2600"/>
              <a:buFont typeface="Arial"/>
              <a:buNone/>
              <a:defRPr sz="2600" b="0">
                <a:solidFill>
                  <a:srgbClr val="004C8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2" name="Google Shape;182;p45"/>
          <p:cNvSpPr/>
          <p:nvPr/>
        </p:nvSpPr>
        <p:spPr>
          <a:xfrm>
            <a:off x="4092742" y="128165"/>
            <a:ext cx="1476375" cy="5909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ru-RU"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1. Click on this icon to insert a new photo.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3" name="Google Shape;183;p45"/>
          <p:cNvSpPr/>
          <p:nvPr/>
        </p:nvSpPr>
        <p:spPr>
          <a:xfrm>
            <a:off x="5501862" y="128165"/>
            <a:ext cx="1476375" cy="2585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ru-RU"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2. Reset the slide.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4" name="Google Shape;184;p45"/>
          <p:cNvSpPr/>
          <p:nvPr/>
        </p:nvSpPr>
        <p:spPr>
          <a:xfrm>
            <a:off x="7261861" y="128165"/>
            <a:ext cx="1863194" cy="5909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ru-RU"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3. Where necessary, change the section using the ‘Crop’ function.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5" name="Google Shape;185;p45"/>
          <p:cNvSpPr txBox="1"/>
          <p:nvPr/>
        </p:nvSpPr>
        <p:spPr>
          <a:xfrm>
            <a:off x="-2857397" y="177800"/>
            <a:ext cx="2796278" cy="923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128588" marR="0" lvl="0" indent="-12858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900"/>
              <a:buFont typeface="Arial"/>
              <a:buAutoNum type="arabicPeriod"/>
            </a:pPr>
            <a:r>
              <a:rPr lang="ru-RU" sz="9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Click on image above transparent section.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28588" marR="0" lvl="0" indent="-12858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900"/>
              <a:buFont typeface="Arial"/>
              <a:buAutoNum type="arabicPeriod"/>
            </a:pPr>
            <a:r>
              <a:rPr lang="ru-RU" sz="9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Delete image by pressing the DEL key.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28588" marR="0" lvl="0" indent="-12858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900"/>
              <a:buFont typeface="Arial"/>
              <a:buAutoNum type="arabicPeriod"/>
            </a:pPr>
            <a:r>
              <a:rPr lang="ru-RU" sz="9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Click on small icon in centre of page.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28588" marR="0" lvl="0" indent="-12858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900"/>
              <a:buFont typeface="Arial"/>
              <a:buAutoNum type="arabicPeriod"/>
            </a:pPr>
            <a:r>
              <a:rPr lang="ru-RU" sz="9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Select photo.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28588" marR="0" lvl="0" indent="-12858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900"/>
              <a:buFont typeface="Arial"/>
              <a:buAutoNum type="arabicPeriod"/>
            </a:pPr>
            <a:r>
              <a:rPr lang="ru-RU" sz="9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Select ‘Home / Reset ’.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28588" marR="0" lvl="0" indent="-12858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900"/>
              <a:buFont typeface="Arial"/>
              <a:buAutoNum type="arabicPeriod"/>
            </a:pPr>
            <a:r>
              <a:rPr lang="ru-RU" sz="9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If required, edit the section under ‘Format/Crop ’.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86" name="Google Shape;186;p45" descr="Ein Bild, das Screenshot enthält.&#10;&#10;Automatisch generierte Beschreibung"/>
          <p:cNvPicPr preferRelativeResize="0"/>
          <p:nvPr/>
        </p:nvPicPr>
        <p:blipFill rotWithShape="1">
          <a:blip r:embed="rId2">
            <a:alphaModFix/>
          </a:blip>
          <a:srcRect l="50418" r="36621"/>
          <a:stretch/>
        </p:blipFill>
        <p:spPr>
          <a:xfrm>
            <a:off x="7497546" y="772118"/>
            <a:ext cx="387893" cy="590931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87" name="Google Shape;187;p45"/>
          <p:cNvGrpSpPr/>
          <p:nvPr/>
        </p:nvGrpSpPr>
        <p:grpSpPr>
          <a:xfrm>
            <a:off x="5604594" y="776007"/>
            <a:ext cx="1588101" cy="650246"/>
            <a:chOff x="5604594" y="1459908"/>
            <a:chExt cx="1588101" cy="650246"/>
          </a:xfrm>
        </p:grpSpPr>
        <p:pic>
          <p:nvPicPr>
            <p:cNvPr id="188" name="Google Shape;188;p45" descr="Ein Bild, das Screenshot enthält.&#10;&#10;Automatisch generierte Beschreibung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5604594" y="1459908"/>
              <a:ext cx="1588101" cy="650246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89" name="Google Shape;189;p45"/>
            <p:cNvSpPr/>
            <p:nvPr/>
          </p:nvSpPr>
          <p:spPr>
            <a:xfrm>
              <a:off x="6631396" y="1739890"/>
              <a:ext cx="482357" cy="179961"/>
            </a:xfrm>
            <a:prstGeom prst="rect">
              <a:avLst/>
            </a:prstGeom>
            <a:noFill/>
            <a:ln w="12700" cap="flat" cmpd="sng">
              <a:solidFill>
                <a:srgbClr val="C0000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50"/>
                <a:buFont typeface="Arial"/>
                <a:buNone/>
              </a:pPr>
              <a:endParaRPr sz="135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90" name="Google Shape;190;p45"/>
          <p:cNvSpPr/>
          <p:nvPr/>
        </p:nvSpPr>
        <p:spPr>
          <a:xfrm>
            <a:off x="7530036" y="959758"/>
            <a:ext cx="334720" cy="338137"/>
          </a:xfrm>
          <a:prstGeom prst="rect">
            <a:avLst/>
          </a:prstGeom>
          <a:noFill/>
          <a:ln w="12700" cap="flat" cmpd="sng">
            <a:solidFill>
              <a:srgbClr val="C0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endParaRPr sz="135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ransition>
    <p:fad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xt slide, with two columns">
  <p:cSld name="Text slide, with two columns"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2" name="Google Shape;192;p4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1" y="4416255"/>
            <a:ext cx="9144000" cy="727245"/>
          </a:xfrm>
          <a:prstGeom prst="rect">
            <a:avLst/>
          </a:prstGeom>
          <a:noFill/>
          <a:ln>
            <a:noFill/>
          </a:ln>
        </p:spPr>
      </p:pic>
      <p:sp>
        <p:nvSpPr>
          <p:cNvPr id="193" name="Google Shape;193;p46"/>
          <p:cNvSpPr txBox="1">
            <a:spLocks noGrp="1"/>
          </p:cNvSpPr>
          <p:nvPr>
            <p:ph type="body" idx="1"/>
          </p:nvPr>
        </p:nvSpPr>
        <p:spPr>
          <a:xfrm>
            <a:off x="449817" y="1188000"/>
            <a:ext cx="4122182" cy="34954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/>
            </a:lvl1pPr>
            <a:lvl2pPr marL="914400" lvl="1" indent="-38735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2500"/>
              <a:buChar char="▪"/>
              <a:defRPr/>
            </a:lvl2pPr>
            <a:lvl3pPr marL="1371600" lvl="2" indent="-371475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2250"/>
              <a:buChar char="−"/>
              <a:defRPr/>
            </a:lvl3pPr>
            <a:lvl4pPr marL="1828800" lvl="3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94" name="Google Shape;194;p46"/>
          <p:cNvSpPr txBox="1">
            <a:spLocks noGrp="1"/>
          </p:cNvSpPr>
          <p:nvPr>
            <p:ph type="body" idx="2"/>
          </p:nvPr>
        </p:nvSpPr>
        <p:spPr>
          <a:xfrm>
            <a:off x="4892746" y="1188000"/>
            <a:ext cx="4122182" cy="34954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/>
            </a:lvl1pPr>
            <a:lvl2pPr marL="914400" lvl="1" indent="-38735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2500"/>
              <a:buChar char="▪"/>
              <a:defRPr/>
            </a:lvl2pPr>
            <a:lvl3pPr marL="1371600" lvl="2" indent="-371475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2250"/>
              <a:buChar char="−"/>
              <a:defRPr/>
            </a:lvl3pPr>
            <a:lvl4pPr marL="1828800" lvl="3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95" name="Google Shape;195;p46"/>
          <p:cNvSpPr txBox="1">
            <a:spLocks noGrp="1"/>
          </p:cNvSpPr>
          <p:nvPr>
            <p:ph type="title"/>
          </p:nvPr>
        </p:nvSpPr>
        <p:spPr>
          <a:xfrm>
            <a:off x="449816" y="576000"/>
            <a:ext cx="8567183" cy="5405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4C82"/>
              </a:buClr>
              <a:buSzPts val="2600"/>
              <a:buFont typeface="Arial"/>
              <a:buNone/>
              <a:defRPr>
                <a:solidFill>
                  <a:srgbClr val="004C8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6" name="Google Shape;196;p46"/>
          <p:cNvSpPr txBox="1">
            <a:spLocks noGrp="1"/>
          </p:cNvSpPr>
          <p:nvPr>
            <p:ph type="sldNum" idx="12"/>
          </p:nvPr>
        </p:nvSpPr>
        <p:spPr>
          <a:xfrm>
            <a:off x="6957528" y="4754925"/>
            <a:ext cx="2057400" cy="274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rgbClr val="575756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rgbClr val="575756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rgbClr val="575756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rgbClr val="575756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rgbClr val="575756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rgbClr val="575756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rgbClr val="575756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rgbClr val="575756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rgbClr val="575756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pic>
        <p:nvPicPr>
          <p:cNvPr id="197" name="Google Shape;197;p4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9144000" cy="72724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1" orient="horz" pos="2845">
          <p15:clr>
            <a:srgbClr val="FBAE40"/>
          </p15:clr>
        </p15:guide>
      </p15:sldGuideLst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ext slide, with two columns">
  <p:cSld name="1_Text slide, with two columns">
    <p:spTree>
      <p:nvGrpSpPr>
        <p:cNvPr id="1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9" name="Google Shape;199;p47" descr="A picture containing text&#10;&#10;Description automatically generated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200" name="Google Shape;200;p47"/>
          <p:cNvSpPr txBox="1">
            <a:spLocks noGrp="1"/>
          </p:cNvSpPr>
          <p:nvPr>
            <p:ph type="body" idx="1"/>
          </p:nvPr>
        </p:nvSpPr>
        <p:spPr>
          <a:xfrm>
            <a:off x="449817" y="1188000"/>
            <a:ext cx="4122182" cy="34954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/>
            </a:lvl1pPr>
            <a:lvl2pPr marL="914400" lvl="1" indent="-38735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2500"/>
              <a:buChar char="▪"/>
              <a:defRPr/>
            </a:lvl2pPr>
            <a:lvl3pPr marL="1371600" lvl="2" indent="-371475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2250"/>
              <a:buChar char="−"/>
              <a:defRPr/>
            </a:lvl3pPr>
            <a:lvl4pPr marL="1828800" lvl="3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01" name="Google Shape;201;p47"/>
          <p:cNvSpPr txBox="1">
            <a:spLocks noGrp="1"/>
          </p:cNvSpPr>
          <p:nvPr>
            <p:ph type="body" idx="2"/>
          </p:nvPr>
        </p:nvSpPr>
        <p:spPr>
          <a:xfrm>
            <a:off x="4892746" y="1188000"/>
            <a:ext cx="4122182" cy="34954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/>
            </a:lvl1pPr>
            <a:lvl2pPr marL="914400" lvl="1" indent="-38735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2500"/>
              <a:buChar char="▪"/>
              <a:defRPr/>
            </a:lvl2pPr>
            <a:lvl3pPr marL="1371600" lvl="2" indent="-371475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2250"/>
              <a:buChar char="−"/>
              <a:defRPr/>
            </a:lvl3pPr>
            <a:lvl4pPr marL="1828800" lvl="3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02" name="Google Shape;202;p47"/>
          <p:cNvSpPr txBox="1">
            <a:spLocks noGrp="1"/>
          </p:cNvSpPr>
          <p:nvPr>
            <p:ph type="title"/>
          </p:nvPr>
        </p:nvSpPr>
        <p:spPr>
          <a:xfrm>
            <a:off x="449816" y="576000"/>
            <a:ext cx="8567183" cy="5405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4C82"/>
              </a:buClr>
              <a:buSzPts val="2600"/>
              <a:buFont typeface="Arial"/>
              <a:buNone/>
              <a:defRPr>
                <a:solidFill>
                  <a:srgbClr val="004C8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3" name="Google Shape;203;p47"/>
          <p:cNvSpPr txBox="1">
            <a:spLocks noGrp="1"/>
          </p:cNvSpPr>
          <p:nvPr>
            <p:ph type="sldNum" idx="12"/>
          </p:nvPr>
        </p:nvSpPr>
        <p:spPr>
          <a:xfrm>
            <a:off x="6957528" y="4754925"/>
            <a:ext cx="2057400" cy="274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rgbClr val="575756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rgbClr val="575756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rgbClr val="575756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rgbClr val="575756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rgbClr val="575756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rgbClr val="575756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rgbClr val="575756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rgbClr val="575756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rgbClr val="575756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1" orient="horz" pos="2845">
          <p15:clr>
            <a:srgbClr val="FBAE40"/>
          </p15:clr>
        </p15:guide>
      </p15:sldGuideLst>
    </p:ext>
  </p:extLs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xt slide, 1 photo">
  <p:cSld name="Text slide, 1 photo"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" name="Google Shape;205;p48" descr="A picture containing text&#10;&#10;Description automatically generated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206" name="Google Shape;206;p48"/>
          <p:cNvSpPr>
            <a:spLocks noGrp="1"/>
          </p:cNvSpPr>
          <p:nvPr>
            <p:ph type="pic" idx="2"/>
          </p:nvPr>
        </p:nvSpPr>
        <p:spPr>
          <a:xfrm>
            <a:off x="5475767" y="408024"/>
            <a:ext cx="3444949" cy="4327452"/>
          </a:xfrm>
          <a:prstGeom prst="rect">
            <a:avLst/>
          </a:prstGeom>
          <a:solidFill>
            <a:schemeClr val="lt2"/>
          </a:solidFill>
          <a:ln>
            <a:noFill/>
          </a:ln>
        </p:spPr>
      </p:sp>
      <p:sp>
        <p:nvSpPr>
          <p:cNvPr id="207" name="Google Shape;207;p48"/>
          <p:cNvSpPr txBox="1">
            <a:spLocks noGrp="1"/>
          </p:cNvSpPr>
          <p:nvPr>
            <p:ph type="body" idx="1"/>
          </p:nvPr>
        </p:nvSpPr>
        <p:spPr>
          <a:xfrm>
            <a:off x="449816" y="1188000"/>
            <a:ext cx="4839634" cy="33991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/>
            </a:lvl1pPr>
            <a:lvl2pPr marL="914400" lvl="1" indent="-38735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2500"/>
              <a:buChar char="▪"/>
              <a:defRPr/>
            </a:lvl2pPr>
            <a:lvl3pPr marL="1371600" lvl="2" indent="-371475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2250"/>
              <a:buChar char="−"/>
              <a:defRPr/>
            </a:lvl3pPr>
            <a:lvl4pPr marL="1828800" lvl="3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08" name="Google Shape;208;p48"/>
          <p:cNvSpPr txBox="1">
            <a:spLocks noGrp="1"/>
          </p:cNvSpPr>
          <p:nvPr>
            <p:ph type="title"/>
          </p:nvPr>
        </p:nvSpPr>
        <p:spPr>
          <a:xfrm>
            <a:off x="449817" y="576000"/>
            <a:ext cx="4839634" cy="5405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4C82"/>
              </a:buClr>
              <a:buSzPts val="2600"/>
              <a:buFont typeface="Arial"/>
              <a:buNone/>
              <a:defRPr>
                <a:solidFill>
                  <a:srgbClr val="004C8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9" name="Google Shape;209;p48"/>
          <p:cNvSpPr txBox="1">
            <a:spLocks noGrp="1"/>
          </p:cNvSpPr>
          <p:nvPr>
            <p:ph type="sldNum" idx="12"/>
          </p:nvPr>
        </p:nvSpPr>
        <p:spPr>
          <a:xfrm>
            <a:off x="6957528" y="4754925"/>
            <a:ext cx="2057400" cy="274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rgbClr val="575756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rgbClr val="575756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rgbClr val="575756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rgbClr val="575756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rgbClr val="575756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rgbClr val="575756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rgbClr val="575756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rgbClr val="575756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rgbClr val="575756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  <p:transition>
    <p:fade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ext slide, 1 photo">
  <p:cSld name="1_Text slide, 1 photo"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p49"/>
          <p:cNvSpPr>
            <a:spLocks noGrp="1"/>
          </p:cNvSpPr>
          <p:nvPr>
            <p:ph type="pic" idx="2"/>
          </p:nvPr>
        </p:nvSpPr>
        <p:spPr>
          <a:xfrm>
            <a:off x="4288221" y="91662"/>
            <a:ext cx="4855775" cy="5051837"/>
          </a:xfrm>
          <a:prstGeom prst="rect">
            <a:avLst/>
          </a:prstGeom>
          <a:noFill/>
          <a:ln>
            <a:noFill/>
          </a:ln>
        </p:spPr>
      </p:sp>
      <p:sp>
        <p:nvSpPr>
          <p:cNvPr id="212" name="Google Shape;212;p49"/>
          <p:cNvSpPr txBox="1">
            <a:spLocks noGrp="1"/>
          </p:cNvSpPr>
          <p:nvPr>
            <p:ph type="body" idx="1"/>
          </p:nvPr>
        </p:nvSpPr>
        <p:spPr>
          <a:xfrm>
            <a:off x="449999" y="1318437"/>
            <a:ext cx="4121996" cy="34587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/>
            </a:lvl1pPr>
            <a:lvl2pPr marL="914400" lvl="1" indent="-38735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2500"/>
              <a:buChar char="▪"/>
              <a:defRPr/>
            </a:lvl2pPr>
            <a:lvl3pPr marL="1371600" lvl="2" indent="-371475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2250"/>
              <a:buChar char="−"/>
              <a:defRPr/>
            </a:lvl3pPr>
            <a:lvl4pPr marL="1828800" lvl="3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13" name="Google Shape;213;p49"/>
          <p:cNvSpPr txBox="1">
            <a:spLocks noGrp="1"/>
          </p:cNvSpPr>
          <p:nvPr>
            <p:ph type="title"/>
          </p:nvPr>
        </p:nvSpPr>
        <p:spPr>
          <a:xfrm>
            <a:off x="450000" y="576000"/>
            <a:ext cx="4664260" cy="5405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4C82"/>
              </a:buClr>
              <a:buSzPts val="2600"/>
              <a:buFont typeface="Arial"/>
              <a:buNone/>
              <a:defRPr>
                <a:solidFill>
                  <a:srgbClr val="004C8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4" name="Google Shape;214;p49"/>
          <p:cNvSpPr txBox="1">
            <a:spLocks noGrp="1"/>
          </p:cNvSpPr>
          <p:nvPr>
            <p:ph type="sldNum" idx="12"/>
          </p:nvPr>
        </p:nvSpPr>
        <p:spPr>
          <a:xfrm>
            <a:off x="8672513" y="4754925"/>
            <a:ext cx="342414" cy="274637"/>
          </a:xfrm>
          <a:prstGeom prst="rect">
            <a:avLst/>
          </a:prstGeom>
          <a:solidFill>
            <a:srgbClr val="FFFFFF">
              <a:alpha val="6000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rgbClr val="575756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rgbClr val="575756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rgbClr val="575756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rgbClr val="575756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rgbClr val="575756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rgbClr val="575756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rgbClr val="575756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rgbClr val="575756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rgbClr val="575756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  <p:transition>
    <p:fade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xt slide, 2 photos, alternative">
  <p:cSld name="Text slide, 2 photos, alternative">
    <p:spTree>
      <p:nvGrpSpPr>
        <p:cNvPr id="1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6" name="Google Shape;216;p5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217" name="Google Shape;217;p50"/>
          <p:cNvSpPr>
            <a:spLocks noGrp="1"/>
          </p:cNvSpPr>
          <p:nvPr>
            <p:ph type="pic" idx="2"/>
          </p:nvPr>
        </p:nvSpPr>
        <p:spPr>
          <a:xfrm>
            <a:off x="5528944" y="576000"/>
            <a:ext cx="3490261" cy="2056988"/>
          </a:xfrm>
          <a:prstGeom prst="rect">
            <a:avLst/>
          </a:prstGeom>
          <a:solidFill>
            <a:schemeClr val="lt2"/>
          </a:solidFill>
          <a:ln>
            <a:noFill/>
          </a:ln>
        </p:spPr>
      </p:sp>
      <p:sp>
        <p:nvSpPr>
          <p:cNvPr id="218" name="Google Shape;218;p50"/>
          <p:cNvSpPr txBox="1">
            <a:spLocks noGrp="1"/>
          </p:cNvSpPr>
          <p:nvPr>
            <p:ph type="body" idx="1"/>
          </p:nvPr>
        </p:nvSpPr>
        <p:spPr>
          <a:xfrm>
            <a:off x="449818" y="1188000"/>
            <a:ext cx="4839634" cy="37133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/>
            </a:lvl1pPr>
            <a:lvl2pPr marL="914400" lvl="1" indent="-38735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2500"/>
              <a:buChar char="▪"/>
              <a:defRPr/>
            </a:lvl2pPr>
            <a:lvl3pPr marL="1371600" lvl="2" indent="-371475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2250"/>
              <a:buChar char="−"/>
              <a:defRPr/>
            </a:lvl3pPr>
            <a:lvl4pPr marL="1828800" lvl="3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19" name="Google Shape;219;p50"/>
          <p:cNvSpPr>
            <a:spLocks noGrp="1"/>
          </p:cNvSpPr>
          <p:nvPr>
            <p:ph type="pic" idx="3"/>
          </p:nvPr>
        </p:nvSpPr>
        <p:spPr>
          <a:xfrm>
            <a:off x="5528944" y="2710274"/>
            <a:ext cx="3490261" cy="2056989"/>
          </a:xfrm>
          <a:prstGeom prst="rect">
            <a:avLst/>
          </a:prstGeom>
          <a:solidFill>
            <a:schemeClr val="lt2"/>
          </a:solidFill>
          <a:ln>
            <a:noFill/>
          </a:ln>
        </p:spPr>
      </p:sp>
      <p:sp>
        <p:nvSpPr>
          <p:cNvPr id="220" name="Google Shape;220;p50"/>
          <p:cNvSpPr txBox="1">
            <a:spLocks noGrp="1"/>
          </p:cNvSpPr>
          <p:nvPr>
            <p:ph type="title"/>
          </p:nvPr>
        </p:nvSpPr>
        <p:spPr>
          <a:xfrm>
            <a:off x="449818" y="576000"/>
            <a:ext cx="4839634" cy="5405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4C82"/>
              </a:buClr>
              <a:buSzPts val="2600"/>
              <a:buFont typeface="Arial"/>
              <a:buNone/>
              <a:defRPr>
                <a:solidFill>
                  <a:srgbClr val="004C8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1" name="Google Shape;221;p50"/>
          <p:cNvSpPr txBox="1">
            <a:spLocks noGrp="1"/>
          </p:cNvSpPr>
          <p:nvPr>
            <p:ph type="sldNum" idx="12"/>
          </p:nvPr>
        </p:nvSpPr>
        <p:spPr>
          <a:xfrm>
            <a:off x="6957528" y="4754925"/>
            <a:ext cx="2057400" cy="274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rgbClr val="575756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rgbClr val="575756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rgbClr val="575756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rgbClr val="575756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rgbClr val="575756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rgbClr val="575756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rgbClr val="575756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rgbClr val="575756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rgbClr val="575756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  <p:transition>
    <p:fade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ext slide, 2 photos, alternative">
  <p:cSld name="1_Text slide, 2 photos, alternative">
    <p:spTree>
      <p:nvGrpSpPr>
        <p:cNvPr id="1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p51"/>
          <p:cNvSpPr>
            <a:spLocks noGrp="1"/>
          </p:cNvSpPr>
          <p:nvPr>
            <p:ph type="pic" idx="2"/>
          </p:nvPr>
        </p:nvSpPr>
        <p:spPr>
          <a:xfrm>
            <a:off x="4277710" y="91662"/>
            <a:ext cx="4866290" cy="2450133"/>
          </a:xfrm>
          <a:prstGeom prst="rect">
            <a:avLst/>
          </a:prstGeom>
          <a:noFill/>
          <a:ln>
            <a:noFill/>
          </a:ln>
        </p:spPr>
      </p:sp>
      <p:sp>
        <p:nvSpPr>
          <p:cNvPr id="224" name="Google Shape;224;p51"/>
          <p:cNvSpPr>
            <a:spLocks noGrp="1"/>
          </p:cNvSpPr>
          <p:nvPr>
            <p:ph type="pic" idx="3"/>
          </p:nvPr>
        </p:nvSpPr>
        <p:spPr>
          <a:xfrm>
            <a:off x="4275770" y="2653609"/>
            <a:ext cx="4868226" cy="2489890"/>
          </a:xfrm>
          <a:prstGeom prst="rect">
            <a:avLst/>
          </a:prstGeom>
          <a:noFill/>
          <a:ln>
            <a:noFill/>
          </a:ln>
        </p:spPr>
      </p:sp>
      <p:sp>
        <p:nvSpPr>
          <p:cNvPr id="225" name="Google Shape;225;p51"/>
          <p:cNvSpPr txBox="1">
            <a:spLocks noGrp="1"/>
          </p:cNvSpPr>
          <p:nvPr>
            <p:ph type="body" idx="1"/>
          </p:nvPr>
        </p:nvSpPr>
        <p:spPr>
          <a:xfrm>
            <a:off x="449818" y="1188000"/>
            <a:ext cx="4121585" cy="37133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/>
            </a:lvl1pPr>
            <a:lvl2pPr marL="914400" lvl="1" indent="-38735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2500"/>
              <a:buChar char="▪"/>
              <a:defRPr/>
            </a:lvl2pPr>
            <a:lvl3pPr marL="1371600" lvl="2" indent="-371475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2250"/>
              <a:buChar char="−"/>
              <a:defRPr/>
            </a:lvl3pPr>
            <a:lvl4pPr marL="1828800" lvl="3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26" name="Google Shape;226;p51"/>
          <p:cNvSpPr txBox="1">
            <a:spLocks noGrp="1"/>
          </p:cNvSpPr>
          <p:nvPr>
            <p:ph type="title"/>
          </p:nvPr>
        </p:nvSpPr>
        <p:spPr>
          <a:xfrm>
            <a:off x="449818" y="576000"/>
            <a:ext cx="4685708" cy="5405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4C82"/>
              </a:buClr>
              <a:buSzPts val="2600"/>
              <a:buFont typeface="Arial"/>
              <a:buNone/>
              <a:defRPr>
                <a:solidFill>
                  <a:srgbClr val="004C8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7" name="Google Shape;227;p51"/>
          <p:cNvSpPr txBox="1">
            <a:spLocks noGrp="1"/>
          </p:cNvSpPr>
          <p:nvPr>
            <p:ph type="sldNum" idx="12"/>
          </p:nvPr>
        </p:nvSpPr>
        <p:spPr>
          <a:xfrm>
            <a:off x="8672513" y="4754925"/>
            <a:ext cx="342414" cy="274637"/>
          </a:xfrm>
          <a:prstGeom prst="rect">
            <a:avLst/>
          </a:prstGeom>
          <a:solidFill>
            <a:srgbClr val="FFFFFF">
              <a:alpha val="6000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rgbClr val="575756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rgbClr val="575756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rgbClr val="575756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rgbClr val="575756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rgbClr val="575756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rgbClr val="575756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rgbClr val="575756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rgbClr val="575756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rgbClr val="575756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  <p:transition>
    <p:fade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xt slide, 2 photos, with two columns">
  <p:cSld name="Text slide, 2 photos, with two columns">
    <p:spTree>
      <p:nvGrpSpPr>
        <p:cNvPr id="1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9" name="Google Shape;229;p52" descr="A picture containing text&#10;&#10;Description automatically generated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230" name="Google Shape;230;p52"/>
          <p:cNvSpPr>
            <a:spLocks noGrp="1"/>
          </p:cNvSpPr>
          <p:nvPr>
            <p:ph type="pic" idx="2"/>
          </p:nvPr>
        </p:nvSpPr>
        <p:spPr>
          <a:xfrm>
            <a:off x="5007935" y="2743532"/>
            <a:ext cx="4002714" cy="2023731"/>
          </a:xfrm>
          <a:prstGeom prst="rect">
            <a:avLst/>
          </a:prstGeom>
          <a:solidFill>
            <a:schemeClr val="lt2"/>
          </a:solidFill>
          <a:ln>
            <a:noFill/>
          </a:ln>
        </p:spPr>
      </p:sp>
      <p:sp>
        <p:nvSpPr>
          <p:cNvPr id="231" name="Google Shape;231;p52"/>
          <p:cNvSpPr>
            <a:spLocks noGrp="1"/>
          </p:cNvSpPr>
          <p:nvPr>
            <p:ph type="pic" idx="3"/>
          </p:nvPr>
        </p:nvSpPr>
        <p:spPr>
          <a:xfrm>
            <a:off x="449816" y="2743532"/>
            <a:ext cx="4005785" cy="2023731"/>
          </a:xfrm>
          <a:prstGeom prst="rect">
            <a:avLst/>
          </a:prstGeom>
          <a:solidFill>
            <a:schemeClr val="lt2"/>
          </a:solidFill>
          <a:ln>
            <a:noFill/>
          </a:ln>
        </p:spPr>
      </p:sp>
      <p:sp>
        <p:nvSpPr>
          <p:cNvPr id="232" name="Google Shape;232;p52"/>
          <p:cNvSpPr txBox="1">
            <a:spLocks noGrp="1"/>
          </p:cNvSpPr>
          <p:nvPr>
            <p:ph type="body" idx="1"/>
          </p:nvPr>
        </p:nvSpPr>
        <p:spPr>
          <a:xfrm>
            <a:off x="449818" y="1188000"/>
            <a:ext cx="4002714" cy="14781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/>
            </a:lvl1pPr>
            <a:lvl2pPr marL="914400" lvl="1" indent="-38735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2500"/>
              <a:buChar char="▪"/>
              <a:defRPr/>
            </a:lvl2pPr>
            <a:lvl3pPr marL="1371600" lvl="2" indent="-371475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2250"/>
              <a:buChar char="−"/>
              <a:defRPr/>
            </a:lvl3pPr>
            <a:lvl4pPr marL="1828800" lvl="3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33" name="Google Shape;233;p52"/>
          <p:cNvSpPr txBox="1">
            <a:spLocks noGrp="1"/>
          </p:cNvSpPr>
          <p:nvPr>
            <p:ph type="title"/>
          </p:nvPr>
        </p:nvSpPr>
        <p:spPr>
          <a:xfrm>
            <a:off x="449816" y="576000"/>
            <a:ext cx="8560833" cy="5405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4C82"/>
              </a:buClr>
              <a:buSzPts val="2600"/>
              <a:buFont typeface="Arial"/>
              <a:buNone/>
              <a:defRPr>
                <a:solidFill>
                  <a:srgbClr val="004C8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4" name="Google Shape;234;p52"/>
          <p:cNvSpPr txBox="1">
            <a:spLocks noGrp="1"/>
          </p:cNvSpPr>
          <p:nvPr>
            <p:ph type="body" idx="4"/>
          </p:nvPr>
        </p:nvSpPr>
        <p:spPr>
          <a:xfrm>
            <a:off x="5007935" y="1188000"/>
            <a:ext cx="4002714" cy="14735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/>
            </a:lvl1pPr>
            <a:lvl2pPr marL="914400" lvl="1" indent="-38735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2500"/>
              <a:buChar char="▪"/>
              <a:defRPr/>
            </a:lvl2pPr>
            <a:lvl3pPr marL="1371600" lvl="2" indent="-371475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2250"/>
              <a:buChar char="−"/>
              <a:defRPr/>
            </a:lvl3pPr>
            <a:lvl4pPr marL="1828800" lvl="3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35" name="Google Shape;235;p52"/>
          <p:cNvSpPr txBox="1">
            <a:spLocks noGrp="1"/>
          </p:cNvSpPr>
          <p:nvPr>
            <p:ph type="sldNum" idx="12"/>
          </p:nvPr>
        </p:nvSpPr>
        <p:spPr>
          <a:xfrm>
            <a:off x="6957528" y="4754925"/>
            <a:ext cx="2057400" cy="274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rgbClr val="575756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rgbClr val="575756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rgbClr val="575756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rgbClr val="575756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rgbClr val="575756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rgbClr val="575756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rgbClr val="575756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rgbClr val="575756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rgbClr val="575756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1" pos="2880">
          <p15:clr>
            <a:srgbClr val="FBAE40"/>
          </p15:clr>
        </p15:guide>
      </p15:sldGuideLst>
    </p:ext>
  </p:extLs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xt slide, 3 photos, with three columns">
  <p:cSld name="Text slide, 3 photos, with three columns">
    <p:spTree>
      <p:nvGrpSpPr>
        <p:cNvPr id="1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7" name="Google Shape;237;p53" descr="A picture containing text&#10;&#10;Description automatically generated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238" name="Google Shape;238;p53"/>
          <p:cNvSpPr>
            <a:spLocks noGrp="1"/>
          </p:cNvSpPr>
          <p:nvPr>
            <p:ph type="pic" idx="2"/>
          </p:nvPr>
        </p:nvSpPr>
        <p:spPr>
          <a:xfrm>
            <a:off x="3460684" y="3094108"/>
            <a:ext cx="2545450" cy="1605600"/>
          </a:xfrm>
          <a:prstGeom prst="rect">
            <a:avLst/>
          </a:prstGeom>
          <a:solidFill>
            <a:schemeClr val="lt2"/>
          </a:solidFill>
          <a:ln>
            <a:noFill/>
          </a:ln>
        </p:spPr>
      </p:sp>
      <p:sp>
        <p:nvSpPr>
          <p:cNvPr id="239" name="Google Shape;239;p53"/>
          <p:cNvSpPr>
            <a:spLocks noGrp="1"/>
          </p:cNvSpPr>
          <p:nvPr>
            <p:ph type="pic" idx="3"/>
          </p:nvPr>
        </p:nvSpPr>
        <p:spPr>
          <a:xfrm>
            <a:off x="436085" y="3094108"/>
            <a:ext cx="2545450" cy="1605600"/>
          </a:xfrm>
          <a:prstGeom prst="rect">
            <a:avLst/>
          </a:prstGeom>
          <a:solidFill>
            <a:schemeClr val="lt2"/>
          </a:solidFill>
          <a:ln>
            <a:noFill/>
          </a:ln>
        </p:spPr>
      </p:sp>
      <p:sp>
        <p:nvSpPr>
          <p:cNvPr id="240" name="Google Shape;240;p53"/>
          <p:cNvSpPr txBox="1">
            <a:spLocks noGrp="1"/>
          </p:cNvSpPr>
          <p:nvPr>
            <p:ph type="body" idx="1"/>
          </p:nvPr>
        </p:nvSpPr>
        <p:spPr>
          <a:xfrm>
            <a:off x="449818" y="1188000"/>
            <a:ext cx="2531717" cy="17691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1pPr>
            <a:lvl2pPr marL="914400" lvl="1" indent="-371475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2250"/>
              <a:buChar char="▪"/>
              <a:defRPr sz="1800"/>
            </a:lvl2pPr>
            <a:lvl3pPr marL="1371600" lvl="2" indent="-355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2000"/>
              <a:buChar char="−"/>
              <a:defRPr sz="1600"/>
            </a:lvl3pPr>
            <a:lvl4pPr marL="1828800" lvl="3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1" name="Google Shape;241;p53"/>
          <p:cNvSpPr txBox="1">
            <a:spLocks noGrp="1"/>
          </p:cNvSpPr>
          <p:nvPr>
            <p:ph type="title"/>
          </p:nvPr>
        </p:nvSpPr>
        <p:spPr>
          <a:xfrm>
            <a:off x="436085" y="576000"/>
            <a:ext cx="8560833" cy="5405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4C82"/>
              </a:buClr>
              <a:buSzPts val="2600"/>
              <a:buFont typeface="Arial"/>
              <a:buNone/>
              <a:defRPr>
                <a:solidFill>
                  <a:srgbClr val="004C8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2" name="Google Shape;242;p53"/>
          <p:cNvSpPr txBox="1">
            <a:spLocks noGrp="1"/>
          </p:cNvSpPr>
          <p:nvPr>
            <p:ph type="body" idx="4"/>
          </p:nvPr>
        </p:nvSpPr>
        <p:spPr>
          <a:xfrm>
            <a:off x="3467551" y="1188000"/>
            <a:ext cx="2531717" cy="17691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1pPr>
            <a:lvl2pPr marL="914400" lvl="1" indent="-371475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2250"/>
              <a:buChar char="▪"/>
              <a:defRPr sz="1800"/>
            </a:lvl2pPr>
            <a:lvl3pPr marL="1371600" lvl="2" indent="-355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2000"/>
              <a:buChar char="−"/>
              <a:defRPr sz="1600"/>
            </a:lvl3pPr>
            <a:lvl4pPr marL="1828800" lvl="3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3" name="Google Shape;243;p53"/>
          <p:cNvSpPr>
            <a:spLocks noGrp="1"/>
          </p:cNvSpPr>
          <p:nvPr>
            <p:ph type="pic" idx="5"/>
          </p:nvPr>
        </p:nvSpPr>
        <p:spPr>
          <a:xfrm>
            <a:off x="6471549" y="3094108"/>
            <a:ext cx="2545451" cy="1605600"/>
          </a:xfrm>
          <a:prstGeom prst="rect">
            <a:avLst/>
          </a:prstGeom>
          <a:solidFill>
            <a:schemeClr val="lt2"/>
          </a:solidFill>
          <a:ln>
            <a:noFill/>
          </a:ln>
        </p:spPr>
      </p:sp>
      <p:sp>
        <p:nvSpPr>
          <p:cNvPr id="244" name="Google Shape;244;p53"/>
          <p:cNvSpPr txBox="1">
            <a:spLocks noGrp="1"/>
          </p:cNvSpPr>
          <p:nvPr>
            <p:ph type="body" idx="6"/>
          </p:nvPr>
        </p:nvSpPr>
        <p:spPr>
          <a:xfrm>
            <a:off x="6485284" y="1188000"/>
            <a:ext cx="2531717" cy="17691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1pPr>
            <a:lvl2pPr marL="914400" lvl="1" indent="-371475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2250"/>
              <a:buChar char="▪"/>
              <a:defRPr sz="1800"/>
            </a:lvl2pPr>
            <a:lvl3pPr marL="1371600" lvl="2" indent="-355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2000"/>
              <a:buChar char="−"/>
              <a:defRPr sz="1600"/>
            </a:lvl3pPr>
            <a:lvl4pPr marL="1828800" lvl="3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5" name="Google Shape;245;p53"/>
          <p:cNvSpPr txBox="1">
            <a:spLocks noGrp="1"/>
          </p:cNvSpPr>
          <p:nvPr>
            <p:ph type="sldNum" idx="12"/>
          </p:nvPr>
        </p:nvSpPr>
        <p:spPr>
          <a:xfrm>
            <a:off x="6957528" y="4754925"/>
            <a:ext cx="2057400" cy="274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rgbClr val="575756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rgbClr val="575756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rgbClr val="575756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rgbClr val="575756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rgbClr val="575756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rgbClr val="575756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rgbClr val="575756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rgbClr val="575756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rgbClr val="575756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1" pos="2880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ntermediate slide, b/w visual">
  <p:cSld name="Intermediate slide, b/w visual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31"/>
          <p:cNvSpPr txBox="1">
            <a:spLocks noGrp="1"/>
          </p:cNvSpPr>
          <p:nvPr>
            <p:ph type="title"/>
          </p:nvPr>
        </p:nvSpPr>
        <p:spPr>
          <a:xfrm>
            <a:off x="835698" y="2381698"/>
            <a:ext cx="7472602" cy="3801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>
            <a:lvl1pPr lvl="0" algn="ctr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Clr>
                <a:srgbClr val="004C82"/>
              </a:buClr>
              <a:buSzPts val="2600"/>
              <a:buFont typeface="Arial"/>
              <a:buNone/>
              <a:defRPr sz="2600" b="0">
                <a:solidFill>
                  <a:srgbClr val="004C8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29" name="Google Shape;29;p3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9144000" cy="727245"/>
          </a:xfrm>
          <a:prstGeom prst="rect">
            <a:avLst/>
          </a:prstGeom>
          <a:noFill/>
          <a:ln>
            <a:noFill/>
          </a:ln>
        </p:spPr>
      </p:pic>
      <p:pic>
        <p:nvPicPr>
          <p:cNvPr id="30" name="Google Shape;30;p3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4416255"/>
            <a:ext cx="9144000" cy="72724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fade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ext slide, 3 photos, with three columns">
  <p:cSld name="1_Text slide, 3 photos, with three columns">
    <p:spTree>
      <p:nvGrpSpPr>
        <p:cNvPr id="1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7" name="Google Shape;247;p54" descr="A picture containing text&#10;&#10;Description automatically generated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248" name="Google Shape;248;p54"/>
          <p:cNvSpPr>
            <a:spLocks noGrp="1"/>
          </p:cNvSpPr>
          <p:nvPr>
            <p:ph type="pic" idx="2"/>
          </p:nvPr>
        </p:nvSpPr>
        <p:spPr>
          <a:xfrm>
            <a:off x="6370056" y="2987366"/>
            <a:ext cx="2556377" cy="1769123"/>
          </a:xfrm>
          <a:prstGeom prst="rect">
            <a:avLst/>
          </a:prstGeom>
          <a:noFill/>
          <a:ln>
            <a:noFill/>
          </a:ln>
        </p:spPr>
      </p:sp>
      <p:sp>
        <p:nvSpPr>
          <p:cNvPr id="249" name="Google Shape;249;p54"/>
          <p:cNvSpPr>
            <a:spLocks noGrp="1"/>
          </p:cNvSpPr>
          <p:nvPr>
            <p:ph type="pic" idx="3"/>
          </p:nvPr>
        </p:nvSpPr>
        <p:spPr>
          <a:xfrm>
            <a:off x="3312567" y="2987367"/>
            <a:ext cx="2556377" cy="1769123"/>
          </a:xfrm>
          <a:prstGeom prst="rect">
            <a:avLst/>
          </a:prstGeom>
          <a:noFill/>
          <a:ln>
            <a:noFill/>
          </a:ln>
        </p:spPr>
      </p:sp>
      <p:sp>
        <p:nvSpPr>
          <p:cNvPr id="250" name="Google Shape;250;p54"/>
          <p:cNvSpPr>
            <a:spLocks noGrp="1"/>
          </p:cNvSpPr>
          <p:nvPr>
            <p:ph type="pic" idx="4"/>
          </p:nvPr>
        </p:nvSpPr>
        <p:spPr>
          <a:xfrm>
            <a:off x="247244" y="2987367"/>
            <a:ext cx="2556377" cy="1769123"/>
          </a:xfrm>
          <a:prstGeom prst="rect">
            <a:avLst/>
          </a:prstGeom>
          <a:noFill/>
          <a:ln>
            <a:noFill/>
          </a:ln>
        </p:spPr>
      </p:sp>
      <p:sp>
        <p:nvSpPr>
          <p:cNvPr id="251" name="Google Shape;251;p54"/>
          <p:cNvSpPr txBox="1">
            <a:spLocks noGrp="1"/>
          </p:cNvSpPr>
          <p:nvPr>
            <p:ph type="body" idx="1"/>
          </p:nvPr>
        </p:nvSpPr>
        <p:spPr>
          <a:xfrm>
            <a:off x="449818" y="1188000"/>
            <a:ext cx="2531717" cy="17691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1pPr>
            <a:lvl2pPr marL="914400" lvl="1" indent="-371475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2250"/>
              <a:buChar char="▪"/>
              <a:defRPr sz="1800"/>
            </a:lvl2pPr>
            <a:lvl3pPr marL="1371600" lvl="2" indent="-355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2000"/>
              <a:buChar char="−"/>
              <a:defRPr sz="1600"/>
            </a:lvl3pPr>
            <a:lvl4pPr marL="1828800" lvl="3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52" name="Google Shape;252;p54"/>
          <p:cNvSpPr txBox="1">
            <a:spLocks noGrp="1"/>
          </p:cNvSpPr>
          <p:nvPr>
            <p:ph type="title"/>
          </p:nvPr>
        </p:nvSpPr>
        <p:spPr>
          <a:xfrm>
            <a:off x="436085" y="576000"/>
            <a:ext cx="8560833" cy="5405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4C82"/>
              </a:buClr>
              <a:buSzPts val="2600"/>
              <a:buFont typeface="Arial"/>
              <a:buNone/>
              <a:defRPr>
                <a:solidFill>
                  <a:srgbClr val="004C8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3" name="Google Shape;253;p54"/>
          <p:cNvSpPr txBox="1">
            <a:spLocks noGrp="1"/>
          </p:cNvSpPr>
          <p:nvPr>
            <p:ph type="body" idx="5"/>
          </p:nvPr>
        </p:nvSpPr>
        <p:spPr>
          <a:xfrm>
            <a:off x="3467551" y="1188000"/>
            <a:ext cx="2531717" cy="17691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1pPr>
            <a:lvl2pPr marL="914400" lvl="1" indent="-371475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2250"/>
              <a:buChar char="▪"/>
              <a:defRPr sz="1800"/>
            </a:lvl2pPr>
            <a:lvl3pPr marL="1371600" lvl="2" indent="-355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2000"/>
              <a:buChar char="−"/>
              <a:defRPr sz="1600"/>
            </a:lvl3pPr>
            <a:lvl4pPr marL="1828800" lvl="3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54" name="Google Shape;254;p54"/>
          <p:cNvSpPr txBox="1">
            <a:spLocks noGrp="1"/>
          </p:cNvSpPr>
          <p:nvPr>
            <p:ph type="body" idx="6"/>
          </p:nvPr>
        </p:nvSpPr>
        <p:spPr>
          <a:xfrm>
            <a:off x="6485284" y="1188000"/>
            <a:ext cx="2531717" cy="17691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1pPr>
            <a:lvl2pPr marL="914400" lvl="1" indent="-371475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2250"/>
              <a:buChar char="▪"/>
              <a:defRPr sz="1800"/>
            </a:lvl2pPr>
            <a:lvl3pPr marL="1371600" lvl="2" indent="-355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2000"/>
              <a:buChar char="−"/>
              <a:defRPr sz="1600"/>
            </a:lvl3pPr>
            <a:lvl4pPr marL="1828800" lvl="3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55" name="Google Shape;255;p54"/>
          <p:cNvSpPr txBox="1">
            <a:spLocks noGrp="1"/>
          </p:cNvSpPr>
          <p:nvPr>
            <p:ph type="sldNum" idx="12"/>
          </p:nvPr>
        </p:nvSpPr>
        <p:spPr>
          <a:xfrm>
            <a:off x="6957528" y="4754925"/>
            <a:ext cx="2057400" cy="274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rgbClr val="575756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rgbClr val="575756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rgbClr val="575756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rgbClr val="575756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rgbClr val="575756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rgbClr val="575756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rgbClr val="575756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rgbClr val="575756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rgbClr val="575756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1" pos="2880">
          <p15:clr>
            <a:srgbClr val="FBAE40"/>
          </p15:clr>
        </p15:guide>
      </p15:sldGuideLst>
    </p:ext>
  </p:extLs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roject slide">
  <p:cSld name="Project slide">
    <p:spTree>
      <p:nvGrpSpPr>
        <p:cNvPr id="1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7" name="Google Shape;257;p55" descr="A picture containing text&#10;&#10;Description automatically generated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258" name="Google Shape;258;p55"/>
          <p:cNvSpPr>
            <a:spLocks noGrp="1"/>
          </p:cNvSpPr>
          <p:nvPr>
            <p:ph type="pic" idx="2"/>
          </p:nvPr>
        </p:nvSpPr>
        <p:spPr>
          <a:xfrm>
            <a:off x="460375" y="3341484"/>
            <a:ext cx="3088941" cy="1411269"/>
          </a:xfrm>
          <a:prstGeom prst="rect">
            <a:avLst/>
          </a:prstGeom>
          <a:solidFill>
            <a:schemeClr val="lt2"/>
          </a:solidFill>
          <a:ln>
            <a:noFill/>
          </a:ln>
        </p:spPr>
      </p:sp>
      <p:sp>
        <p:nvSpPr>
          <p:cNvPr id="259" name="Google Shape;259;p55"/>
          <p:cNvSpPr/>
          <p:nvPr/>
        </p:nvSpPr>
        <p:spPr>
          <a:xfrm>
            <a:off x="460374" y="1199268"/>
            <a:ext cx="3088942" cy="1298105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endParaRPr sz="135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0" name="Google Shape;260;p55"/>
          <p:cNvSpPr/>
          <p:nvPr/>
        </p:nvSpPr>
        <p:spPr>
          <a:xfrm>
            <a:off x="460373" y="2551658"/>
            <a:ext cx="3088941" cy="748755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endParaRPr sz="135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1" name="Google Shape;261;p55"/>
          <p:cNvSpPr txBox="1">
            <a:spLocks noGrp="1"/>
          </p:cNvSpPr>
          <p:nvPr>
            <p:ph type="body" idx="1"/>
          </p:nvPr>
        </p:nvSpPr>
        <p:spPr>
          <a:xfrm>
            <a:off x="460373" y="2551658"/>
            <a:ext cx="3088943" cy="2120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2000" tIns="36000" rIns="72000" bIns="36000" anchor="ctr" anchorCtr="0">
            <a:noAutofit/>
          </a:bodyPr>
          <a:lstStyle>
            <a:lvl1pPr marL="457200" marR="0" lvl="0" indent="-228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sz="1200" b="1">
                <a:solidFill>
                  <a:schemeClr val="lt1"/>
                </a:solidFill>
              </a:defRPr>
            </a:lvl1pPr>
            <a:lvl2pPr marL="914400" lvl="1" indent="-38735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2500"/>
              <a:buChar char="▪"/>
              <a:defRPr/>
            </a:lvl2pPr>
            <a:lvl3pPr marL="1371600" lvl="2" indent="-371475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2250"/>
              <a:buChar char="−"/>
              <a:defRPr/>
            </a:lvl3pPr>
            <a:lvl4pPr marL="1828800" lvl="3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62" name="Google Shape;262;p55"/>
          <p:cNvSpPr txBox="1">
            <a:spLocks noGrp="1"/>
          </p:cNvSpPr>
          <p:nvPr>
            <p:ph type="title"/>
          </p:nvPr>
        </p:nvSpPr>
        <p:spPr>
          <a:xfrm>
            <a:off x="460374" y="576000"/>
            <a:ext cx="4839635" cy="5405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4C82"/>
              </a:buClr>
              <a:buSzPts val="2600"/>
              <a:buFont typeface="Arial"/>
              <a:buNone/>
              <a:defRPr>
                <a:solidFill>
                  <a:srgbClr val="004C8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3" name="Google Shape;263;p55"/>
          <p:cNvSpPr txBox="1">
            <a:spLocks noGrp="1"/>
          </p:cNvSpPr>
          <p:nvPr>
            <p:ph type="body" idx="3"/>
          </p:nvPr>
        </p:nvSpPr>
        <p:spPr>
          <a:xfrm>
            <a:off x="460373" y="2746182"/>
            <a:ext cx="3088943" cy="5542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2000" tIns="45700" rIns="91425" bIns="4570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sz="1100" b="0">
                <a:solidFill>
                  <a:schemeClr val="lt1"/>
                </a:solidFill>
              </a:defRPr>
            </a:lvl1pPr>
            <a:lvl2pPr marL="914400" lvl="1" indent="-371475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2250"/>
              <a:buChar char="▪"/>
              <a:defRPr/>
            </a:lvl2pPr>
            <a:lvl3pPr marL="1371600" lvl="2" indent="-371475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2250"/>
              <a:buChar char="−"/>
              <a:defRPr/>
            </a:lvl3pPr>
            <a:lvl4pPr marL="1828800" lvl="3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64" name="Google Shape;264;p55"/>
          <p:cNvSpPr txBox="1">
            <a:spLocks noGrp="1"/>
          </p:cNvSpPr>
          <p:nvPr>
            <p:ph type="body" idx="4"/>
          </p:nvPr>
        </p:nvSpPr>
        <p:spPr>
          <a:xfrm>
            <a:off x="460374" y="1199907"/>
            <a:ext cx="3088942" cy="2717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2000" tIns="36000" rIns="91425" bIns="36000" anchor="ctr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>
                <a:solidFill>
                  <a:schemeClr val="dk1"/>
                </a:solidFill>
              </a:defRPr>
            </a:lvl1pPr>
            <a:lvl2pPr marL="914400" lvl="1" indent="-371475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2250"/>
              <a:buChar char="▪"/>
              <a:defRPr/>
            </a:lvl2pPr>
            <a:lvl3pPr marL="1371600" lvl="2" indent="-371475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2250"/>
              <a:buChar char="−"/>
              <a:defRPr/>
            </a:lvl3pPr>
            <a:lvl4pPr marL="1828800" lvl="3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65" name="Google Shape;265;p55"/>
          <p:cNvSpPr txBox="1">
            <a:spLocks noGrp="1"/>
          </p:cNvSpPr>
          <p:nvPr>
            <p:ph type="body" idx="5"/>
          </p:nvPr>
        </p:nvSpPr>
        <p:spPr>
          <a:xfrm>
            <a:off x="460373" y="1471705"/>
            <a:ext cx="3088943" cy="10256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2000" tIns="0" rIns="91425" bIns="360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 sz="1100" b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371475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2250"/>
              <a:buChar char="▪"/>
              <a:defRPr/>
            </a:lvl2pPr>
            <a:lvl3pPr marL="1371600" lvl="2" indent="-371475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2250"/>
              <a:buChar char="−"/>
              <a:defRPr/>
            </a:lvl3pPr>
            <a:lvl4pPr marL="1828800" lvl="3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66" name="Google Shape;266;p55"/>
          <p:cNvSpPr txBox="1">
            <a:spLocks noGrp="1"/>
          </p:cNvSpPr>
          <p:nvPr>
            <p:ph type="body" idx="6"/>
          </p:nvPr>
        </p:nvSpPr>
        <p:spPr>
          <a:xfrm>
            <a:off x="4188477" y="1188000"/>
            <a:ext cx="4839635" cy="35647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/>
            </a:lvl1pPr>
            <a:lvl2pPr marL="914400" lvl="1" indent="-38735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2500"/>
              <a:buChar char="▪"/>
              <a:defRPr/>
            </a:lvl2pPr>
            <a:lvl3pPr marL="1371600" lvl="2" indent="-371475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2250"/>
              <a:buChar char="−"/>
              <a:defRPr/>
            </a:lvl3pPr>
            <a:lvl4pPr marL="1828800" lvl="3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67" name="Google Shape;267;p55"/>
          <p:cNvSpPr txBox="1">
            <a:spLocks noGrp="1"/>
          </p:cNvSpPr>
          <p:nvPr>
            <p:ph type="sldNum" idx="12"/>
          </p:nvPr>
        </p:nvSpPr>
        <p:spPr>
          <a:xfrm>
            <a:off x="6957528" y="4754925"/>
            <a:ext cx="2057400" cy="274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rgbClr val="575756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rgbClr val="575756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rgbClr val="575756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rgbClr val="575756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rgbClr val="575756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rgbClr val="575756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rgbClr val="575756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rgbClr val="575756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rgbClr val="575756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  <p:transition>
    <p:fade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Project slide">
  <p:cSld name="1_Project slide">
    <p:spTree>
      <p:nvGrpSpPr>
        <p:cNvPr id="1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Google Shape;269;p56"/>
          <p:cNvSpPr/>
          <p:nvPr/>
        </p:nvSpPr>
        <p:spPr>
          <a:xfrm>
            <a:off x="4304367" y="2615423"/>
            <a:ext cx="4839629" cy="2528077"/>
          </a:xfrm>
          <a:custGeom>
            <a:avLst/>
            <a:gdLst/>
            <a:ahLst/>
            <a:cxnLst/>
            <a:rect l="l" t="t" r="r" b="b"/>
            <a:pathLst>
              <a:path w="4572905" h="2528077" extrusionOk="0">
                <a:moveTo>
                  <a:pt x="0" y="0"/>
                </a:moveTo>
                <a:lnTo>
                  <a:pt x="4572905" y="0"/>
                </a:lnTo>
                <a:lnTo>
                  <a:pt x="4572905" y="2528077"/>
                </a:lnTo>
                <a:lnTo>
                  <a:pt x="2285472" y="2528077"/>
                </a:lnTo>
                <a:cubicBezTo>
                  <a:pt x="1101115" y="2528077"/>
                  <a:pt x="126988" y="1516094"/>
                  <a:pt x="9849" y="219274"/>
                </a:cubicBezTo>
                <a:close/>
              </a:path>
            </a:pathLst>
          </a:custGeom>
          <a:solidFill>
            <a:srgbClr val="A1A1A1"/>
          </a:solidFill>
          <a:ln>
            <a:noFill/>
          </a:ln>
        </p:spPr>
        <p:txBody>
          <a:bodyPr spcFirstLastPara="1" wrap="square" lIns="252000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endParaRPr sz="12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0" name="Google Shape;270;p56"/>
          <p:cNvSpPr txBox="1">
            <a:spLocks noGrp="1"/>
          </p:cNvSpPr>
          <p:nvPr>
            <p:ph type="title"/>
          </p:nvPr>
        </p:nvSpPr>
        <p:spPr>
          <a:xfrm>
            <a:off x="460374" y="576000"/>
            <a:ext cx="4839635" cy="5405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4C82"/>
              </a:buClr>
              <a:buSzPts val="2600"/>
              <a:buFont typeface="Arial"/>
              <a:buNone/>
              <a:defRPr>
                <a:solidFill>
                  <a:srgbClr val="004C8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1" name="Google Shape;271;p56"/>
          <p:cNvSpPr txBox="1">
            <a:spLocks noGrp="1"/>
          </p:cNvSpPr>
          <p:nvPr>
            <p:ph type="body" idx="1"/>
          </p:nvPr>
        </p:nvSpPr>
        <p:spPr>
          <a:xfrm>
            <a:off x="481640" y="1190172"/>
            <a:ext cx="4087492" cy="35647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/>
            </a:lvl1pPr>
            <a:lvl2pPr marL="914400" lvl="1" indent="-38735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2500"/>
              <a:buChar char="▪"/>
              <a:defRPr/>
            </a:lvl2pPr>
            <a:lvl3pPr marL="1371600" lvl="2" indent="-371475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2250"/>
              <a:buChar char="−"/>
              <a:defRPr/>
            </a:lvl3pPr>
            <a:lvl4pPr marL="1828800" lvl="3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72" name="Google Shape;272;p56"/>
          <p:cNvSpPr txBox="1">
            <a:spLocks noGrp="1"/>
          </p:cNvSpPr>
          <p:nvPr>
            <p:ph type="sldNum" idx="12"/>
          </p:nvPr>
        </p:nvSpPr>
        <p:spPr>
          <a:xfrm>
            <a:off x="6957528" y="4754925"/>
            <a:ext cx="2057400" cy="274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rgbClr val="575756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rgbClr val="575756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rgbClr val="575756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rgbClr val="575756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rgbClr val="575756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rgbClr val="575756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rgbClr val="575756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rgbClr val="575756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rgbClr val="575756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sp>
        <p:nvSpPr>
          <p:cNvPr id="273" name="Google Shape;273;p56"/>
          <p:cNvSpPr>
            <a:spLocks noGrp="1"/>
          </p:cNvSpPr>
          <p:nvPr>
            <p:ph type="pic" idx="2"/>
          </p:nvPr>
        </p:nvSpPr>
        <p:spPr>
          <a:xfrm>
            <a:off x="4304367" y="91662"/>
            <a:ext cx="4839634" cy="2450133"/>
          </a:xfrm>
          <a:prstGeom prst="rect">
            <a:avLst/>
          </a:prstGeom>
          <a:noFill/>
          <a:ln>
            <a:noFill/>
          </a:ln>
        </p:spPr>
      </p:sp>
      <p:sp>
        <p:nvSpPr>
          <p:cNvPr id="274" name="Google Shape;274;p56"/>
          <p:cNvSpPr/>
          <p:nvPr/>
        </p:nvSpPr>
        <p:spPr>
          <a:xfrm>
            <a:off x="4653781" y="3897319"/>
            <a:ext cx="4490214" cy="1246181"/>
          </a:xfrm>
          <a:custGeom>
            <a:avLst/>
            <a:gdLst/>
            <a:ahLst/>
            <a:cxnLst/>
            <a:rect l="l" t="t" r="r" b="b"/>
            <a:pathLst>
              <a:path w="4246029" h="1246181" extrusionOk="0">
                <a:moveTo>
                  <a:pt x="0" y="0"/>
                </a:moveTo>
                <a:lnTo>
                  <a:pt x="4246029" y="0"/>
                </a:lnTo>
                <a:lnTo>
                  <a:pt x="4246029" y="1246181"/>
                </a:lnTo>
                <a:lnTo>
                  <a:pt x="1958596" y="1246181"/>
                </a:lnTo>
                <a:cubicBezTo>
                  <a:pt x="1144351" y="1246181"/>
                  <a:pt x="429472" y="767861"/>
                  <a:pt x="24124" y="47508"/>
                </a:cubicBezTo>
                <a:close/>
              </a:path>
            </a:pathLst>
          </a:custGeom>
          <a:solidFill>
            <a:srgbClr val="E2E2E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endParaRPr sz="1200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5" name="Google Shape;275;p56"/>
          <p:cNvSpPr/>
          <p:nvPr/>
        </p:nvSpPr>
        <p:spPr>
          <a:xfrm>
            <a:off x="4549367" y="3843260"/>
            <a:ext cx="4605265" cy="73706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endParaRPr sz="135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6" name="Google Shape;276;p56"/>
          <p:cNvSpPr txBox="1">
            <a:spLocks noGrp="1"/>
          </p:cNvSpPr>
          <p:nvPr>
            <p:ph type="body" idx="3"/>
          </p:nvPr>
        </p:nvSpPr>
        <p:spPr>
          <a:xfrm>
            <a:off x="4653781" y="2615423"/>
            <a:ext cx="4490218" cy="1220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 b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371475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2250"/>
              <a:buChar char="▪"/>
              <a:defRPr/>
            </a:lvl2pPr>
            <a:lvl3pPr marL="1371600" lvl="2" indent="-371475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2250"/>
              <a:buChar char="−"/>
              <a:defRPr/>
            </a:lvl3pPr>
            <a:lvl4pPr marL="1828800" lvl="3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77" name="Google Shape;277;p56"/>
          <p:cNvSpPr txBox="1">
            <a:spLocks noGrp="1"/>
          </p:cNvSpPr>
          <p:nvPr>
            <p:ph type="body" idx="4"/>
          </p:nvPr>
        </p:nvSpPr>
        <p:spPr>
          <a:xfrm>
            <a:off x="4833249" y="3946528"/>
            <a:ext cx="4212915" cy="1147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371475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2250"/>
              <a:buChar char="▪"/>
              <a:defRPr/>
            </a:lvl2pPr>
            <a:lvl3pPr marL="1371600" lvl="2" indent="-371475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2250"/>
              <a:buChar char="−"/>
              <a:defRPr/>
            </a:lvl3pPr>
            <a:lvl4pPr marL="1828800" lvl="3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  <p:transition>
    <p:fade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act 1">
  <p:cSld name="Contact 1">
    <p:spTree>
      <p:nvGrpSpPr>
        <p:cNvPr id="1" name="Shape 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Google Shape;279;p57"/>
          <p:cNvSpPr txBox="1">
            <a:spLocks noGrp="1"/>
          </p:cNvSpPr>
          <p:nvPr>
            <p:ph type="title"/>
          </p:nvPr>
        </p:nvSpPr>
        <p:spPr>
          <a:xfrm>
            <a:off x="449816" y="576000"/>
            <a:ext cx="8342492" cy="5405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4C82"/>
              </a:buClr>
              <a:buSzPts val="2600"/>
              <a:buFont typeface="Arial"/>
              <a:buNone/>
              <a:defRPr>
                <a:solidFill>
                  <a:srgbClr val="004C8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0" name="Google Shape;280;p57"/>
          <p:cNvSpPr txBox="1">
            <a:spLocks noGrp="1"/>
          </p:cNvSpPr>
          <p:nvPr>
            <p:ph type="body" idx="1"/>
          </p:nvPr>
        </p:nvSpPr>
        <p:spPr>
          <a:xfrm>
            <a:off x="2388762" y="2408504"/>
            <a:ext cx="3369561" cy="8247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371475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2250"/>
              <a:buChar char="▪"/>
              <a:defRPr/>
            </a:lvl2pPr>
            <a:lvl3pPr marL="1371600" lvl="2" indent="-371475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2250"/>
              <a:buChar char="−"/>
              <a:defRPr/>
            </a:lvl3pPr>
            <a:lvl4pPr marL="1828800" lvl="3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81" name="Google Shape;281;p57"/>
          <p:cNvSpPr txBox="1">
            <a:spLocks noGrp="1"/>
          </p:cNvSpPr>
          <p:nvPr>
            <p:ph type="body" idx="2"/>
          </p:nvPr>
        </p:nvSpPr>
        <p:spPr>
          <a:xfrm>
            <a:off x="2388762" y="1730646"/>
            <a:ext cx="3369561" cy="1998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004C82"/>
              </a:buClr>
              <a:buSzPts val="1400"/>
              <a:buNone/>
              <a:defRPr sz="1400" b="1">
                <a:solidFill>
                  <a:srgbClr val="004C82"/>
                </a:solidFill>
              </a:defRPr>
            </a:lvl1pPr>
            <a:lvl2pPr marL="914400" lvl="1" indent="-371475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2250"/>
              <a:buChar char="▪"/>
              <a:defRPr/>
            </a:lvl2pPr>
            <a:lvl3pPr marL="1371600" lvl="2" indent="-371475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2250"/>
              <a:buChar char="−"/>
              <a:defRPr/>
            </a:lvl3pPr>
            <a:lvl4pPr marL="1828800" lvl="3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82" name="Google Shape;282;p57"/>
          <p:cNvSpPr txBox="1">
            <a:spLocks noGrp="1"/>
          </p:cNvSpPr>
          <p:nvPr>
            <p:ph type="body" idx="3"/>
          </p:nvPr>
        </p:nvSpPr>
        <p:spPr>
          <a:xfrm>
            <a:off x="2388762" y="2000521"/>
            <a:ext cx="3369561" cy="1998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371475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2250"/>
              <a:buChar char="▪"/>
              <a:defRPr/>
            </a:lvl2pPr>
            <a:lvl3pPr marL="1371600" lvl="2" indent="-371475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2250"/>
              <a:buChar char="−"/>
              <a:defRPr/>
            </a:lvl3pPr>
            <a:lvl4pPr marL="1828800" lvl="3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83" name="Google Shape;283;p57"/>
          <p:cNvSpPr>
            <a:spLocks noGrp="1"/>
          </p:cNvSpPr>
          <p:nvPr>
            <p:ph type="pic" idx="4"/>
          </p:nvPr>
        </p:nvSpPr>
        <p:spPr>
          <a:xfrm>
            <a:off x="449816" y="1568963"/>
            <a:ext cx="1690468" cy="1702892"/>
          </a:xfrm>
          <a:prstGeom prst="ellipse">
            <a:avLst/>
          </a:prstGeom>
          <a:solidFill>
            <a:schemeClr val="lt2"/>
          </a:solidFill>
          <a:ln>
            <a:noFill/>
          </a:ln>
        </p:spPr>
      </p:sp>
      <p:pic>
        <p:nvPicPr>
          <p:cNvPr id="284" name="Google Shape;284;p5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3233"/>
            <a:ext cx="9144000" cy="727245"/>
          </a:xfrm>
          <a:prstGeom prst="rect">
            <a:avLst/>
          </a:prstGeom>
          <a:noFill/>
          <a:ln>
            <a:noFill/>
          </a:ln>
        </p:spPr>
      </p:pic>
      <p:pic>
        <p:nvPicPr>
          <p:cNvPr id="285" name="Google Shape;285;p5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4416255"/>
            <a:ext cx="9144000" cy="727245"/>
          </a:xfrm>
          <a:prstGeom prst="rect">
            <a:avLst/>
          </a:prstGeom>
          <a:noFill/>
          <a:ln>
            <a:noFill/>
          </a:ln>
        </p:spPr>
      </p:pic>
      <p:sp>
        <p:nvSpPr>
          <p:cNvPr id="286" name="Google Shape;286;p57"/>
          <p:cNvSpPr txBox="1"/>
          <p:nvPr/>
        </p:nvSpPr>
        <p:spPr>
          <a:xfrm>
            <a:off x="758811" y="3856523"/>
            <a:ext cx="1475084" cy="2462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ru-RU" sz="1000" b="0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water-energy-food.org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87" name="Google Shape;287;p57" descr="Ein Bild, das Axt, Werkzeug enthält.&#10;&#10;Mit sehr hoher Zuverlässigkeit generierte Beschreibu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619798" y="3897985"/>
            <a:ext cx="290728" cy="236458"/>
          </a:xfrm>
          <a:prstGeom prst="rect">
            <a:avLst/>
          </a:prstGeom>
          <a:noFill/>
          <a:ln>
            <a:noFill/>
          </a:ln>
        </p:spPr>
      </p:pic>
      <p:sp>
        <p:nvSpPr>
          <p:cNvPr id="288" name="Google Shape;288;p57"/>
          <p:cNvSpPr txBox="1"/>
          <p:nvPr/>
        </p:nvSpPr>
        <p:spPr>
          <a:xfrm>
            <a:off x="2922801" y="3868737"/>
            <a:ext cx="1231427" cy="2462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ru-RU" sz="1000" b="0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@NEXUSPlatform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9" name="Google Shape;289;p57"/>
          <p:cNvSpPr txBox="1"/>
          <p:nvPr/>
        </p:nvSpPr>
        <p:spPr>
          <a:xfrm>
            <a:off x="4876991" y="3868737"/>
            <a:ext cx="1612942" cy="2462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ru-RU" sz="1000" b="0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@nexusresourceplatform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90" name="Google Shape;290;p57"/>
          <p:cNvPicPr preferRelativeResize="0"/>
          <p:nvPr/>
        </p:nvPicPr>
        <p:blipFill rotWithShape="1">
          <a:blip r:embed="rId5">
            <a:alphaModFix/>
          </a:blip>
          <a:srcRect l="19375" t="7326" r="20003" b="6654"/>
          <a:stretch/>
        </p:blipFill>
        <p:spPr>
          <a:xfrm>
            <a:off x="4513243" y="3848838"/>
            <a:ext cx="363748" cy="322580"/>
          </a:xfrm>
          <a:prstGeom prst="rect">
            <a:avLst/>
          </a:prstGeom>
          <a:noFill/>
          <a:ln>
            <a:noFill/>
          </a:ln>
        </p:spPr>
      </p:pic>
      <p:pic>
        <p:nvPicPr>
          <p:cNvPr id="291" name="Google Shape;291;p57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427755" y="3846584"/>
            <a:ext cx="321117" cy="32003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fade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act 2">
  <p:cSld name="Contact 2">
    <p:spTree>
      <p:nvGrpSpPr>
        <p:cNvPr id="1" name="Shape 2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" name="Google Shape;293;p58"/>
          <p:cNvSpPr txBox="1">
            <a:spLocks noGrp="1"/>
          </p:cNvSpPr>
          <p:nvPr>
            <p:ph type="body" idx="1"/>
          </p:nvPr>
        </p:nvSpPr>
        <p:spPr>
          <a:xfrm>
            <a:off x="1935203" y="2516728"/>
            <a:ext cx="2570185" cy="7535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371475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2250"/>
              <a:buChar char="▪"/>
              <a:defRPr/>
            </a:lvl2pPr>
            <a:lvl3pPr marL="1371600" lvl="2" indent="-371475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2250"/>
              <a:buChar char="−"/>
              <a:defRPr/>
            </a:lvl3pPr>
            <a:lvl4pPr marL="1828800" lvl="3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94" name="Google Shape;294;p58"/>
          <p:cNvSpPr txBox="1">
            <a:spLocks noGrp="1"/>
          </p:cNvSpPr>
          <p:nvPr>
            <p:ph type="body" idx="2"/>
          </p:nvPr>
        </p:nvSpPr>
        <p:spPr>
          <a:xfrm>
            <a:off x="1935203" y="1838869"/>
            <a:ext cx="2570185" cy="2316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004C82"/>
              </a:buClr>
              <a:buSzPts val="1400"/>
              <a:buNone/>
              <a:defRPr sz="1400" b="1">
                <a:solidFill>
                  <a:srgbClr val="004C82"/>
                </a:solidFill>
              </a:defRPr>
            </a:lvl1pPr>
            <a:lvl2pPr marL="914400" lvl="1" indent="-371475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2250"/>
              <a:buChar char="▪"/>
              <a:defRPr/>
            </a:lvl2pPr>
            <a:lvl3pPr marL="1371600" lvl="2" indent="-371475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2250"/>
              <a:buChar char="−"/>
              <a:defRPr/>
            </a:lvl3pPr>
            <a:lvl4pPr marL="1828800" lvl="3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95" name="Google Shape;295;p58"/>
          <p:cNvSpPr txBox="1">
            <a:spLocks noGrp="1"/>
          </p:cNvSpPr>
          <p:nvPr>
            <p:ph type="body" idx="3"/>
          </p:nvPr>
        </p:nvSpPr>
        <p:spPr>
          <a:xfrm>
            <a:off x="1935203" y="2081986"/>
            <a:ext cx="2570185" cy="2316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371475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2250"/>
              <a:buChar char="▪"/>
              <a:defRPr/>
            </a:lvl2pPr>
            <a:lvl3pPr marL="1371600" lvl="2" indent="-371475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2250"/>
              <a:buChar char="−"/>
              <a:defRPr/>
            </a:lvl3pPr>
            <a:lvl4pPr marL="1828800" lvl="3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96" name="Google Shape;296;p58"/>
          <p:cNvSpPr>
            <a:spLocks noGrp="1"/>
          </p:cNvSpPr>
          <p:nvPr>
            <p:ph type="pic" idx="4"/>
          </p:nvPr>
        </p:nvSpPr>
        <p:spPr>
          <a:xfrm>
            <a:off x="245654" y="1708531"/>
            <a:ext cx="1509244" cy="1556665"/>
          </a:xfrm>
          <a:prstGeom prst="ellipse">
            <a:avLst/>
          </a:prstGeom>
          <a:solidFill>
            <a:schemeClr val="lt2"/>
          </a:solidFill>
          <a:ln>
            <a:noFill/>
          </a:ln>
        </p:spPr>
      </p:sp>
      <p:sp>
        <p:nvSpPr>
          <p:cNvPr id="297" name="Google Shape;297;p58"/>
          <p:cNvSpPr txBox="1">
            <a:spLocks noGrp="1"/>
          </p:cNvSpPr>
          <p:nvPr>
            <p:ph type="body" idx="5"/>
          </p:nvPr>
        </p:nvSpPr>
        <p:spPr>
          <a:xfrm>
            <a:off x="6375242" y="2516728"/>
            <a:ext cx="2671574" cy="7535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371475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2250"/>
              <a:buChar char="▪"/>
              <a:defRPr/>
            </a:lvl2pPr>
            <a:lvl3pPr marL="1371600" lvl="2" indent="-371475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2250"/>
              <a:buChar char="−"/>
              <a:defRPr/>
            </a:lvl3pPr>
            <a:lvl4pPr marL="1828800" lvl="3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98" name="Google Shape;298;p58"/>
          <p:cNvSpPr txBox="1">
            <a:spLocks noGrp="1"/>
          </p:cNvSpPr>
          <p:nvPr>
            <p:ph type="body" idx="6"/>
          </p:nvPr>
        </p:nvSpPr>
        <p:spPr>
          <a:xfrm>
            <a:off x="6375242" y="1838870"/>
            <a:ext cx="2671574" cy="2431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004C82"/>
              </a:buClr>
              <a:buSzPts val="1400"/>
              <a:buNone/>
              <a:defRPr sz="1400" b="1">
                <a:solidFill>
                  <a:srgbClr val="004C82"/>
                </a:solidFill>
              </a:defRPr>
            </a:lvl1pPr>
            <a:lvl2pPr marL="914400" lvl="1" indent="-371475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2250"/>
              <a:buChar char="▪"/>
              <a:defRPr/>
            </a:lvl2pPr>
            <a:lvl3pPr marL="1371600" lvl="2" indent="-371475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2250"/>
              <a:buChar char="−"/>
              <a:defRPr/>
            </a:lvl3pPr>
            <a:lvl4pPr marL="1828800" lvl="3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99" name="Google Shape;299;p58"/>
          <p:cNvSpPr txBox="1">
            <a:spLocks noGrp="1"/>
          </p:cNvSpPr>
          <p:nvPr>
            <p:ph type="body" idx="7"/>
          </p:nvPr>
        </p:nvSpPr>
        <p:spPr>
          <a:xfrm>
            <a:off x="6375242" y="2093473"/>
            <a:ext cx="2671574" cy="2201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371475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2250"/>
              <a:buChar char="▪"/>
              <a:defRPr/>
            </a:lvl2pPr>
            <a:lvl3pPr marL="1371600" lvl="2" indent="-371475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2250"/>
              <a:buChar char="−"/>
              <a:defRPr/>
            </a:lvl3pPr>
            <a:lvl4pPr marL="1828800" lvl="3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00" name="Google Shape;300;p58"/>
          <p:cNvSpPr>
            <a:spLocks noGrp="1"/>
          </p:cNvSpPr>
          <p:nvPr>
            <p:ph type="pic" idx="8"/>
          </p:nvPr>
        </p:nvSpPr>
        <p:spPr>
          <a:xfrm>
            <a:off x="4695632" y="1718873"/>
            <a:ext cx="1509244" cy="1556665"/>
          </a:xfrm>
          <a:prstGeom prst="ellipse">
            <a:avLst/>
          </a:prstGeom>
          <a:solidFill>
            <a:schemeClr val="lt2"/>
          </a:solidFill>
          <a:ln>
            <a:noFill/>
          </a:ln>
        </p:spPr>
      </p:sp>
      <p:sp>
        <p:nvSpPr>
          <p:cNvPr id="301" name="Google Shape;301;p58"/>
          <p:cNvSpPr txBox="1">
            <a:spLocks noGrp="1"/>
          </p:cNvSpPr>
          <p:nvPr>
            <p:ph type="title"/>
          </p:nvPr>
        </p:nvSpPr>
        <p:spPr>
          <a:xfrm>
            <a:off x="449816" y="576000"/>
            <a:ext cx="8464411" cy="5405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4C82"/>
              </a:buClr>
              <a:buSzPts val="2600"/>
              <a:buFont typeface="Arial"/>
              <a:buNone/>
              <a:defRPr>
                <a:solidFill>
                  <a:srgbClr val="004C8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2" name="Google Shape;302;p58"/>
          <p:cNvSpPr txBox="1"/>
          <p:nvPr/>
        </p:nvSpPr>
        <p:spPr>
          <a:xfrm>
            <a:off x="758811" y="3856523"/>
            <a:ext cx="1475084" cy="2462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ru-RU" sz="1000" b="0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water-energy-food.org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03" name="Google Shape;303;p58" descr="Ein Bild, das Axt, Werkzeug enthält.&#10;&#10;Mit sehr hoher Zuverlässigkeit generierte Beschreibu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619798" y="3897985"/>
            <a:ext cx="290728" cy="236458"/>
          </a:xfrm>
          <a:prstGeom prst="rect">
            <a:avLst/>
          </a:prstGeom>
          <a:noFill/>
          <a:ln>
            <a:noFill/>
          </a:ln>
        </p:spPr>
      </p:pic>
      <p:sp>
        <p:nvSpPr>
          <p:cNvPr id="304" name="Google Shape;304;p58"/>
          <p:cNvSpPr txBox="1"/>
          <p:nvPr/>
        </p:nvSpPr>
        <p:spPr>
          <a:xfrm>
            <a:off x="2922801" y="3868737"/>
            <a:ext cx="1231427" cy="2462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ru-RU" sz="1000" b="0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@NEXUSPlatform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5" name="Google Shape;305;p58"/>
          <p:cNvSpPr txBox="1"/>
          <p:nvPr/>
        </p:nvSpPr>
        <p:spPr>
          <a:xfrm>
            <a:off x="4876991" y="3868737"/>
            <a:ext cx="1612942" cy="2462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ru-RU" sz="1000" b="0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@nexusresourceplatform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06" name="Google Shape;306;p58"/>
          <p:cNvPicPr preferRelativeResize="0"/>
          <p:nvPr/>
        </p:nvPicPr>
        <p:blipFill rotWithShape="1">
          <a:blip r:embed="rId3">
            <a:alphaModFix/>
          </a:blip>
          <a:srcRect l="19375" t="7326" r="20003" b="6654"/>
          <a:stretch/>
        </p:blipFill>
        <p:spPr>
          <a:xfrm>
            <a:off x="4513243" y="3848838"/>
            <a:ext cx="363748" cy="322580"/>
          </a:xfrm>
          <a:prstGeom prst="rect">
            <a:avLst/>
          </a:prstGeom>
          <a:noFill/>
          <a:ln>
            <a:noFill/>
          </a:ln>
        </p:spPr>
      </p:pic>
      <p:pic>
        <p:nvPicPr>
          <p:cNvPr id="307" name="Google Shape;307;p5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27755" y="3846584"/>
            <a:ext cx="321117" cy="320030"/>
          </a:xfrm>
          <a:prstGeom prst="rect">
            <a:avLst/>
          </a:prstGeom>
          <a:noFill/>
          <a:ln>
            <a:noFill/>
          </a:ln>
        </p:spPr>
      </p:pic>
      <p:pic>
        <p:nvPicPr>
          <p:cNvPr id="308" name="Google Shape;308;p58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0" y="2128"/>
            <a:ext cx="9144000" cy="727245"/>
          </a:xfrm>
          <a:prstGeom prst="rect">
            <a:avLst/>
          </a:prstGeom>
          <a:noFill/>
          <a:ln>
            <a:noFill/>
          </a:ln>
        </p:spPr>
      </p:pic>
      <p:pic>
        <p:nvPicPr>
          <p:cNvPr id="309" name="Google Shape;309;p58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0" y="4416255"/>
            <a:ext cx="9144000" cy="72724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fade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act 3">
  <p:cSld name="Contact 3">
    <p:spTree>
      <p:nvGrpSpPr>
        <p:cNvPr id="1" name="Shape 3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" name="Google Shape;311;p59"/>
          <p:cNvSpPr txBox="1">
            <a:spLocks noGrp="1"/>
          </p:cNvSpPr>
          <p:nvPr>
            <p:ph type="title"/>
          </p:nvPr>
        </p:nvSpPr>
        <p:spPr>
          <a:xfrm>
            <a:off x="449816" y="576000"/>
            <a:ext cx="8560833" cy="5405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4C82"/>
              </a:buClr>
              <a:buSzPts val="2600"/>
              <a:buFont typeface="Arial"/>
              <a:buNone/>
              <a:defRPr>
                <a:solidFill>
                  <a:srgbClr val="004C8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2" name="Google Shape;312;p59"/>
          <p:cNvSpPr txBox="1">
            <a:spLocks noGrp="1"/>
          </p:cNvSpPr>
          <p:nvPr>
            <p:ph type="body" idx="1"/>
          </p:nvPr>
        </p:nvSpPr>
        <p:spPr>
          <a:xfrm>
            <a:off x="449816" y="3149814"/>
            <a:ext cx="2608495" cy="6358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1pPr>
            <a:lvl2pPr marL="914400" lvl="1" indent="-371475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2250"/>
              <a:buChar char="▪"/>
              <a:defRPr/>
            </a:lvl2pPr>
            <a:lvl3pPr marL="1371600" lvl="2" indent="-371475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2250"/>
              <a:buChar char="−"/>
              <a:defRPr/>
            </a:lvl3pPr>
            <a:lvl4pPr marL="1828800" lvl="3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13" name="Google Shape;313;p59"/>
          <p:cNvSpPr txBox="1">
            <a:spLocks noGrp="1"/>
          </p:cNvSpPr>
          <p:nvPr>
            <p:ph type="body" idx="2"/>
          </p:nvPr>
        </p:nvSpPr>
        <p:spPr>
          <a:xfrm>
            <a:off x="449816" y="2684249"/>
            <a:ext cx="2608495" cy="2188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004C82"/>
              </a:buClr>
              <a:buSzPts val="1200"/>
              <a:buNone/>
              <a:defRPr sz="1200" b="1">
                <a:solidFill>
                  <a:srgbClr val="004C82"/>
                </a:solidFill>
              </a:defRPr>
            </a:lvl1pPr>
            <a:lvl2pPr marL="914400" lvl="1" indent="-371475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2250"/>
              <a:buChar char="▪"/>
              <a:defRPr/>
            </a:lvl2pPr>
            <a:lvl3pPr marL="1371600" lvl="2" indent="-371475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2250"/>
              <a:buChar char="−"/>
              <a:defRPr/>
            </a:lvl3pPr>
            <a:lvl4pPr marL="1828800" lvl="3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14" name="Google Shape;314;p59"/>
          <p:cNvSpPr txBox="1">
            <a:spLocks noGrp="1"/>
          </p:cNvSpPr>
          <p:nvPr>
            <p:ph type="body" idx="3"/>
          </p:nvPr>
        </p:nvSpPr>
        <p:spPr>
          <a:xfrm>
            <a:off x="449816" y="2903127"/>
            <a:ext cx="2608495" cy="2038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1pPr>
            <a:lvl2pPr marL="914400" lvl="1" indent="-371475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2250"/>
              <a:buChar char="▪"/>
              <a:defRPr/>
            </a:lvl2pPr>
            <a:lvl3pPr marL="1371600" lvl="2" indent="-371475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2250"/>
              <a:buChar char="−"/>
              <a:defRPr/>
            </a:lvl3pPr>
            <a:lvl4pPr marL="1828800" lvl="3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15" name="Google Shape;315;p59"/>
          <p:cNvSpPr>
            <a:spLocks noGrp="1"/>
          </p:cNvSpPr>
          <p:nvPr>
            <p:ph type="pic" idx="4"/>
          </p:nvPr>
        </p:nvSpPr>
        <p:spPr>
          <a:xfrm>
            <a:off x="1079568" y="1333148"/>
            <a:ext cx="1170260" cy="1179178"/>
          </a:xfrm>
          <a:prstGeom prst="ellipse">
            <a:avLst/>
          </a:prstGeom>
          <a:solidFill>
            <a:schemeClr val="lt2"/>
          </a:solidFill>
          <a:ln>
            <a:noFill/>
          </a:ln>
        </p:spPr>
      </p:sp>
      <p:sp>
        <p:nvSpPr>
          <p:cNvPr id="316" name="Google Shape;316;p59"/>
          <p:cNvSpPr txBox="1">
            <a:spLocks noGrp="1"/>
          </p:cNvSpPr>
          <p:nvPr>
            <p:ph type="body" idx="5"/>
          </p:nvPr>
        </p:nvSpPr>
        <p:spPr>
          <a:xfrm>
            <a:off x="3348457" y="3149814"/>
            <a:ext cx="2608495" cy="6358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1pPr>
            <a:lvl2pPr marL="914400" lvl="1" indent="-371475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2250"/>
              <a:buChar char="▪"/>
              <a:defRPr/>
            </a:lvl2pPr>
            <a:lvl3pPr marL="1371600" lvl="2" indent="-371475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2250"/>
              <a:buChar char="−"/>
              <a:defRPr/>
            </a:lvl3pPr>
            <a:lvl4pPr marL="1828800" lvl="3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17" name="Google Shape;317;p59"/>
          <p:cNvSpPr txBox="1">
            <a:spLocks noGrp="1"/>
          </p:cNvSpPr>
          <p:nvPr>
            <p:ph type="body" idx="6"/>
          </p:nvPr>
        </p:nvSpPr>
        <p:spPr>
          <a:xfrm>
            <a:off x="3348457" y="2682594"/>
            <a:ext cx="2608495" cy="2080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004C82"/>
              </a:buClr>
              <a:buSzPts val="1200"/>
              <a:buNone/>
              <a:defRPr sz="1200" b="1">
                <a:solidFill>
                  <a:srgbClr val="004C82"/>
                </a:solidFill>
              </a:defRPr>
            </a:lvl1pPr>
            <a:lvl2pPr marL="914400" lvl="1" indent="-371475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2250"/>
              <a:buChar char="▪"/>
              <a:defRPr/>
            </a:lvl2pPr>
            <a:lvl3pPr marL="1371600" lvl="2" indent="-371475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2250"/>
              <a:buChar char="−"/>
              <a:defRPr/>
            </a:lvl3pPr>
            <a:lvl4pPr marL="1828800" lvl="3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18" name="Google Shape;318;p59"/>
          <p:cNvSpPr txBox="1">
            <a:spLocks noGrp="1"/>
          </p:cNvSpPr>
          <p:nvPr>
            <p:ph type="body" idx="7"/>
          </p:nvPr>
        </p:nvSpPr>
        <p:spPr>
          <a:xfrm>
            <a:off x="3348457" y="2916203"/>
            <a:ext cx="2608495" cy="1907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1pPr>
            <a:lvl2pPr marL="914400" lvl="1" indent="-371475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2250"/>
              <a:buChar char="▪"/>
              <a:defRPr/>
            </a:lvl2pPr>
            <a:lvl3pPr marL="1371600" lvl="2" indent="-371475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2250"/>
              <a:buChar char="−"/>
              <a:defRPr/>
            </a:lvl3pPr>
            <a:lvl4pPr marL="1828800" lvl="3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19" name="Google Shape;319;p59"/>
          <p:cNvSpPr>
            <a:spLocks noGrp="1"/>
          </p:cNvSpPr>
          <p:nvPr>
            <p:ph type="pic" idx="8"/>
          </p:nvPr>
        </p:nvSpPr>
        <p:spPr>
          <a:xfrm>
            <a:off x="3978209" y="1333148"/>
            <a:ext cx="1170260" cy="1179178"/>
          </a:xfrm>
          <a:prstGeom prst="ellipse">
            <a:avLst/>
          </a:prstGeom>
          <a:solidFill>
            <a:schemeClr val="lt2"/>
          </a:solidFill>
          <a:ln>
            <a:noFill/>
          </a:ln>
        </p:spPr>
      </p:sp>
      <p:sp>
        <p:nvSpPr>
          <p:cNvPr id="320" name="Google Shape;320;p59"/>
          <p:cNvSpPr txBox="1">
            <a:spLocks noGrp="1"/>
          </p:cNvSpPr>
          <p:nvPr>
            <p:ph type="body" idx="9"/>
          </p:nvPr>
        </p:nvSpPr>
        <p:spPr>
          <a:xfrm>
            <a:off x="6247098" y="3149813"/>
            <a:ext cx="2608495" cy="6358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1pPr>
            <a:lvl2pPr marL="914400" lvl="1" indent="-371475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2250"/>
              <a:buChar char="▪"/>
              <a:defRPr/>
            </a:lvl2pPr>
            <a:lvl3pPr marL="1371600" lvl="2" indent="-371475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2250"/>
              <a:buChar char="−"/>
              <a:defRPr/>
            </a:lvl3pPr>
            <a:lvl4pPr marL="1828800" lvl="3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21" name="Google Shape;321;p59"/>
          <p:cNvSpPr txBox="1">
            <a:spLocks noGrp="1"/>
          </p:cNvSpPr>
          <p:nvPr>
            <p:ph type="body" idx="13"/>
          </p:nvPr>
        </p:nvSpPr>
        <p:spPr>
          <a:xfrm>
            <a:off x="6247098" y="2682594"/>
            <a:ext cx="2608495" cy="2080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004C82"/>
              </a:buClr>
              <a:buSzPts val="1200"/>
              <a:buNone/>
              <a:defRPr sz="1200" b="1">
                <a:solidFill>
                  <a:srgbClr val="004C82"/>
                </a:solidFill>
              </a:defRPr>
            </a:lvl1pPr>
            <a:lvl2pPr marL="914400" lvl="1" indent="-371475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2250"/>
              <a:buChar char="▪"/>
              <a:defRPr/>
            </a:lvl2pPr>
            <a:lvl3pPr marL="1371600" lvl="2" indent="-371475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2250"/>
              <a:buChar char="−"/>
              <a:defRPr/>
            </a:lvl3pPr>
            <a:lvl4pPr marL="1828800" lvl="3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22" name="Google Shape;322;p59"/>
          <p:cNvSpPr txBox="1">
            <a:spLocks noGrp="1"/>
          </p:cNvSpPr>
          <p:nvPr>
            <p:ph type="body" idx="14"/>
          </p:nvPr>
        </p:nvSpPr>
        <p:spPr>
          <a:xfrm>
            <a:off x="6247098" y="2930719"/>
            <a:ext cx="2608495" cy="1762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1pPr>
            <a:lvl2pPr marL="914400" lvl="1" indent="-371475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2250"/>
              <a:buChar char="▪"/>
              <a:defRPr/>
            </a:lvl2pPr>
            <a:lvl3pPr marL="1371600" lvl="2" indent="-371475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2250"/>
              <a:buChar char="−"/>
              <a:defRPr/>
            </a:lvl3pPr>
            <a:lvl4pPr marL="1828800" lvl="3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23" name="Google Shape;323;p59"/>
          <p:cNvSpPr>
            <a:spLocks noGrp="1"/>
          </p:cNvSpPr>
          <p:nvPr>
            <p:ph type="pic" idx="15"/>
          </p:nvPr>
        </p:nvSpPr>
        <p:spPr>
          <a:xfrm>
            <a:off x="6823569" y="1333148"/>
            <a:ext cx="1170260" cy="1179178"/>
          </a:xfrm>
          <a:prstGeom prst="ellipse">
            <a:avLst/>
          </a:prstGeom>
          <a:solidFill>
            <a:schemeClr val="lt2"/>
          </a:solidFill>
          <a:ln>
            <a:noFill/>
          </a:ln>
        </p:spPr>
      </p:sp>
      <p:sp>
        <p:nvSpPr>
          <p:cNvPr id="324" name="Google Shape;324;p59"/>
          <p:cNvSpPr txBox="1"/>
          <p:nvPr/>
        </p:nvSpPr>
        <p:spPr>
          <a:xfrm>
            <a:off x="825637" y="4148962"/>
            <a:ext cx="1475084" cy="2462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ru-RU" sz="1000" b="0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water-energy-food.org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25" name="Google Shape;325;p59" descr="Ein Bild, das Axt, Werkzeug enthält.&#10;&#10;Mit sehr hoher Zuverlässigkeit generierte Beschreibu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686624" y="4190424"/>
            <a:ext cx="290728" cy="236458"/>
          </a:xfrm>
          <a:prstGeom prst="rect">
            <a:avLst/>
          </a:prstGeom>
          <a:noFill/>
          <a:ln>
            <a:noFill/>
          </a:ln>
        </p:spPr>
      </p:pic>
      <p:sp>
        <p:nvSpPr>
          <p:cNvPr id="326" name="Google Shape;326;p59"/>
          <p:cNvSpPr txBox="1"/>
          <p:nvPr/>
        </p:nvSpPr>
        <p:spPr>
          <a:xfrm>
            <a:off x="2989627" y="4161176"/>
            <a:ext cx="1231427" cy="2462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ru-RU" sz="1000" b="0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@NEXUSPlatform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7" name="Google Shape;327;p59"/>
          <p:cNvSpPr txBox="1"/>
          <p:nvPr/>
        </p:nvSpPr>
        <p:spPr>
          <a:xfrm>
            <a:off x="4943817" y="4161176"/>
            <a:ext cx="1612942" cy="2462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ru-RU" sz="1000" b="0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@nexusresourceplatform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28" name="Google Shape;328;p59"/>
          <p:cNvPicPr preferRelativeResize="0"/>
          <p:nvPr/>
        </p:nvPicPr>
        <p:blipFill rotWithShape="1">
          <a:blip r:embed="rId3">
            <a:alphaModFix/>
          </a:blip>
          <a:srcRect l="19375" t="7326" r="20003" b="6654"/>
          <a:stretch/>
        </p:blipFill>
        <p:spPr>
          <a:xfrm>
            <a:off x="4580069" y="4141277"/>
            <a:ext cx="363748" cy="322580"/>
          </a:xfrm>
          <a:prstGeom prst="rect">
            <a:avLst/>
          </a:prstGeom>
          <a:noFill/>
          <a:ln>
            <a:noFill/>
          </a:ln>
        </p:spPr>
      </p:pic>
      <p:pic>
        <p:nvPicPr>
          <p:cNvPr id="329" name="Google Shape;329;p5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76561" y="4106852"/>
            <a:ext cx="321117" cy="320030"/>
          </a:xfrm>
          <a:prstGeom prst="rect">
            <a:avLst/>
          </a:prstGeom>
          <a:noFill/>
          <a:ln>
            <a:noFill/>
          </a:ln>
        </p:spPr>
      </p:pic>
      <p:pic>
        <p:nvPicPr>
          <p:cNvPr id="330" name="Google Shape;330;p59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0" y="4425911"/>
            <a:ext cx="9144000" cy="727245"/>
          </a:xfrm>
          <a:prstGeom prst="rect">
            <a:avLst/>
          </a:prstGeom>
          <a:noFill/>
          <a:ln>
            <a:noFill/>
          </a:ln>
        </p:spPr>
      </p:pic>
      <p:pic>
        <p:nvPicPr>
          <p:cNvPr id="331" name="Google Shape;331;p59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0" y="0"/>
            <a:ext cx="9144000" cy="72724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fade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Contact 1">
  <p:cSld name="1_Contact 1">
    <p:spTree>
      <p:nvGrpSpPr>
        <p:cNvPr id="1" name="Shape 3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3" name="Google Shape;333;p60"/>
          <p:cNvPicPr preferRelativeResize="0"/>
          <p:nvPr/>
        </p:nvPicPr>
        <p:blipFill rotWithShape="1">
          <a:blip r:embed="rId2">
            <a:alphaModFix/>
          </a:blip>
          <a:srcRect l="19375" t="7326" r="20003" b="6654"/>
          <a:stretch/>
        </p:blipFill>
        <p:spPr>
          <a:xfrm>
            <a:off x="847007" y="3274639"/>
            <a:ext cx="741539" cy="657614"/>
          </a:xfrm>
          <a:prstGeom prst="rect">
            <a:avLst/>
          </a:prstGeom>
          <a:noFill/>
          <a:ln>
            <a:noFill/>
          </a:ln>
        </p:spPr>
      </p:pic>
      <p:pic>
        <p:nvPicPr>
          <p:cNvPr id="334" name="Google Shape;334;p6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08568" y="1004931"/>
            <a:ext cx="664604" cy="662355"/>
          </a:xfrm>
          <a:prstGeom prst="rect">
            <a:avLst/>
          </a:prstGeom>
          <a:noFill/>
          <a:ln>
            <a:noFill/>
          </a:ln>
        </p:spPr>
      </p:pic>
      <p:sp>
        <p:nvSpPr>
          <p:cNvPr id="335" name="Google Shape;335;p60"/>
          <p:cNvSpPr txBox="1"/>
          <p:nvPr/>
        </p:nvSpPr>
        <p:spPr>
          <a:xfrm>
            <a:off x="1855652" y="985019"/>
            <a:ext cx="2477321" cy="6617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ru-RU" sz="1600" b="0" i="0" u="none" strike="noStrike" cap="none">
                <a:solidFill>
                  <a:srgbClr val="004C82"/>
                </a:solidFill>
                <a:latin typeface="Arial"/>
                <a:ea typeface="Arial"/>
                <a:cs typeface="Arial"/>
                <a:sym typeface="Arial"/>
              </a:rPr>
              <a:t>VISIT US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ru-RU" sz="1600" b="1" i="0" u="none" strike="noStrike" cap="none">
                <a:solidFill>
                  <a:srgbClr val="004C82"/>
                </a:solidFill>
                <a:latin typeface="Arial"/>
                <a:ea typeface="Arial"/>
                <a:cs typeface="Arial"/>
                <a:sym typeface="Arial"/>
              </a:rPr>
              <a:t>water-energy-food.org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6" name="Google Shape;336;p60"/>
          <p:cNvSpPr txBox="1"/>
          <p:nvPr/>
        </p:nvSpPr>
        <p:spPr>
          <a:xfrm>
            <a:off x="1855652" y="2126890"/>
            <a:ext cx="2119490" cy="6617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ru-RU" sz="1600" b="0" i="0" u="none" strike="noStrike" cap="none">
                <a:solidFill>
                  <a:srgbClr val="004C82"/>
                </a:solidFill>
                <a:latin typeface="Arial"/>
                <a:ea typeface="Arial"/>
                <a:cs typeface="Arial"/>
                <a:sym typeface="Arial"/>
              </a:rPr>
              <a:t>FOLLOW US</a:t>
            </a:r>
            <a:endParaRPr sz="1400" b="0" i="0" u="none" strike="noStrike" cap="none">
              <a:solidFill>
                <a:srgbClr val="004C82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ru-RU" sz="1600" b="1" i="0" u="none" strike="noStrike" cap="none">
                <a:solidFill>
                  <a:srgbClr val="004C82"/>
                </a:solidFill>
                <a:latin typeface="Arial"/>
                <a:ea typeface="Arial"/>
                <a:cs typeface="Arial"/>
                <a:sym typeface="Arial"/>
              </a:rPr>
              <a:t>@NEXUSPlatform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37" name="Google Shape;337;p60" descr="Logo, company name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48800" y="2096754"/>
            <a:ext cx="741539" cy="775167"/>
          </a:xfrm>
          <a:prstGeom prst="rect">
            <a:avLst/>
          </a:prstGeom>
          <a:noFill/>
          <a:ln>
            <a:noFill/>
          </a:ln>
        </p:spPr>
      </p:pic>
      <p:sp>
        <p:nvSpPr>
          <p:cNvPr id="338" name="Google Shape;338;p60"/>
          <p:cNvSpPr txBox="1"/>
          <p:nvPr/>
        </p:nvSpPr>
        <p:spPr>
          <a:xfrm>
            <a:off x="1855652" y="3270533"/>
            <a:ext cx="2774772" cy="6617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ru-RU" sz="1600" b="0" i="0" u="none" strike="noStrike" cap="none">
                <a:solidFill>
                  <a:srgbClr val="004C82"/>
                </a:solidFill>
                <a:latin typeface="Arial"/>
                <a:ea typeface="Arial"/>
                <a:cs typeface="Arial"/>
                <a:sym typeface="Arial"/>
              </a:rPr>
              <a:t>LIKE US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ru-RU" sz="1600" b="1" i="0" u="none" strike="noStrike" cap="none">
                <a:solidFill>
                  <a:srgbClr val="004C82"/>
                </a:solidFill>
                <a:latin typeface="Arial"/>
                <a:ea typeface="Arial"/>
                <a:cs typeface="Arial"/>
                <a:sym typeface="Arial"/>
              </a:rPr>
              <a:t>@nexusresourceplatform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339" name="Google Shape;339;p60"/>
          <p:cNvCxnSpPr/>
          <p:nvPr/>
        </p:nvCxnSpPr>
        <p:spPr>
          <a:xfrm>
            <a:off x="1930083" y="2438172"/>
            <a:ext cx="3146668" cy="0"/>
          </a:xfrm>
          <a:prstGeom prst="straightConnector1">
            <a:avLst/>
          </a:prstGeom>
          <a:noFill/>
          <a:ln w="12700" cap="flat" cmpd="sng">
            <a:solidFill>
              <a:srgbClr val="F4971A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340" name="Google Shape;340;p60"/>
          <p:cNvCxnSpPr/>
          <p:nvPr/>
        </p:nvCxnSpPr>
        <p:spPr>
          <a:xfrm>
            <a:off x="1930083" y="1293576"/>
            <a:ext cx="3146668" cy="0"/>
          </a:xfrm>
          <a:prstGeom prst="straightConnector1">
            <a:avLst/>
          </a:prstGeom>
          <a:noFill/>
          <a:ln w="12700" cap="flat" cmpd="sng">
            <a:solidFill>
              <a:srgbClr val="F4971A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341" name="Google Shape;341;p60"/>
          <p:cNvCxnSpPr/>
          <p:nvPr/>
        </p:nvCxnSpPr>
        <p:spPr>
          <a:xfrm>
            <a:off x="1930083" y="3572630"/>
            <a:ext cx="3146668" cy="0"/>
          </a:xfrm>
          <a:prstGeom prst="straightConnector1">
            <a:avLst/>
          </a:prstGeom>
          <a:noFill/>
          <a:ln w="12700" cap="flat" cmpd="sng">
            <a:solidFill>
              <a:srgbClr val="F4971A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342" name="Google Shape;342;p60" descr="Icon&#10;&#10;Description automatically generated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5239086" y="815509"/>
            <a:ext cx="3790638" cy="3833519"/>
          </a:xfrm>
          <a:prstGeom prst="rect">
            <a:avLst/>
          </a:prstGeom>
          <a:noFill/>
          <a:ln>
            <a:noFill/>
          </a:ln>
        </p:spPr>
      </p:pic>
      <p:pic>
        <p:nvPicPr>
          <p:cNvPr id="343" name="Google Shape;343;p60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0" y="4421645"/>
            <a:ext cx="9144000" cy="727245"/>
          </a:xfrm>
          <a:prstGeom prst="rect">
            <a:avLst/>
          </a:prstGeom>
          <a:noFill/>
          <a:ln>
            <a:noFill/>
          </a:ln>
        </p:spPr>
      </p:pic>
      <p:pic>
        <p:nvPicPr>
          <p:cNvPr id="344" name="Google Shape;344;p60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0" y="0"/>
            <a:ext cx="9144000" cy="72724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fade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ly headline">
  <p:cSld name="Only headline">
    <p:spTree>
      <p:nvGrpSpPr>
        <p:cNvPr id="1" name="Shape 3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6" name="Google Shape;346;p6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4416255"/>
            <a:ext cx="9144000" cy="727245"/>
          </a:xfrm>
          <a:prstGeom prst="rect">
            <a:avLst/>
          </a:prstGeom>
          <a:noFill/>
          <a:ln>
            <a:noFill/>
          </a:ln>
        </p:spPr>
      </p:pic>
      <p:sp>
        <p:nvSpPr>
          <p:cNvPr id="347" name="Google Shape;347;p61"/>
          <p:cNvSpPr txBox="1">
            <a:spLocks noGrp="1"/>
          </p:cNvSpPr>
          <p:nvPr>
            <p:ph type="title"/>
          </p:nvPr>
        </p:nvSpPr>
        <p:spPr>
          <a:xfrm>
            <a:off x="429938" y="576000"/>
            <a:ext cx="8567183" cy="5405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4C82"/>
              </a:buClr>
              <a:buSzPts val="2600"/>
              <a:buFont typeface="Arial"/>
              <a:buNone/>
              <a:defRPr>
                <a:solidFill>
                  <a:srgbClr val="004C8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348" name="Google Shape;348;p6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9144000" cy="727245"/>
          </a:xfrm>
          <a:prstGeom prst="rect">
            <a:avLst/>
          </a:prstGeom>
          <a:noFill/>
          <a:ln>
            <a:noFill/>
          </a:ln>
        </p:spPr>
      </p:pic>
      <p:sp>
        <p:nvSpPr>
          <p:cNvPr id="349" name="Google Shape;349;p61"/>
          <p:cNvSpPr txBox="1">
            <a:spLocks noGrp="1"/>
          </p:cNvSpPr>
          <p:nvPr>
            <p:ph type="sldNum" idx="12"/>
          </p:nvPr>
        </p:nvSpPr>
        <p:spPr>
          <a:xfrm>
            <a:off x="6957528" y="4754925"/>
            <a:ext cx="2057400" cy="274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rgbClr val="575756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rgbClr val="575756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rgbClr val="575756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rgbClr val="575756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rgbClr val="575756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rgbClr val="575756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rgbClr val="575756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rgbClr val="575756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rgbClr val="575756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1" orient="horz" pos="2845">
          <p15:clr>
            <a:srgbClr val="FBAE40"/>
          </p15:clr>
        </p15:guide>
      </p15:sldGuideLst>
    </p:ext>
  </p:extLs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ly headline, alternative">
  <p:cSld name="Only headline, alternative">
    <p:spTree>
      <p:nvGrpSpPr>
        <p:cNvPr id="1" name="Shape 3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1" name="Google Shape;351;p6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4416255"/>
            <a:ext cx="9144000" cy="727245"/>
          </a:xfrm>
          <a:prstGeom prst="rect">
            <a:avLst/>
          </a:prstGeom>
          <a:noFill/>
          <a:ln>
            <a:noFill/>
          </a:ln>
        </p:spPr>
      </p:pic>
      <p:sp>
        <p:nvSpPr>
          <p:cNvPr id="352" name="Google Shape;352;p62"/>
          <p:cNvSpPr txBox="1">
            <a:spLocks noGrp="1"/>
          </p:cNvSpPr>
          <p:nvPr>
            <p:ph type="title"/>
          </p:nvPr>
        </p:nvSpPr>
        <p:spPr>
          <a:xfrm>
            <a:off x="449816" y="576000"/>
            <a:ext cx="8555583" cy="5405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4C82"/>
              </a:buClr>
              <a:buSzPts val="2600"/>
              <a:buFont typeface="Arial"/>
              <a:buNone/>
              <a:defRPr>
                <a:solidFill>
                  <a:srgbClr val="004C8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353" name="Google Shape;353;p6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9144000" cy="727245"/>
          </a:xfrm>
          <a:prstGeom prst="rect">
            <a:avLst/>
          </a:prstGeom>
          <a:noFill/>
          <a:ln>
            <a:noFill/>
          </a:ln>
        </p:spPr>
      </p:pic>
      <p:sp>
        <p:nvSpPr>
          <p:cNvPr id="354" name="Google Shape;354;p62"/>
          <p:cNvSpPr txBox="1">
            <a:spLocks noGrp="1"/>
          </p:cNvSpPr>
          <p:nvPr>
            <p:ph type="sldNum" idx="12"/>
          </p:nvPr>
        </p:nvSpPr>
        <p:spPr>
          <a:xfrm>
            <a:off x="6957528" y="4754925"/>
            <a:ext cx="2057400" cy="274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rgbClr val="575756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rgbClr val="575756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rgbClr val="575756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rgbClr val="575756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rgbClr val="575756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rgbClr val="575756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rgbClr val="575756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rgbClr val="575756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rgbClr val="575756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1" orient="horz" pos="2845">
          <p15:clr>
            <a:srgbClr val="FBAE40"/>
          </p15:clr>
        </p15:guide>
      </p15:sldGuideLst>
    </p:ext>
  </p:extLs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ublication details">
  <p:cSld name="Publication details">
    <p:spTree>
      <p:nvGrpSpPr>
        <p:cNvPr id="1" name="Shape 3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6" name="Google Shape;356;p63"/>
          <p:cNvSpPr txBox="1">
            <a:spLocks noGrp="1"/>
          </p:cNvSpPr>
          <p:nvPr>
            <p:ph type="body" idx="1"/>
          </p:nvPr>
        </p:nvSpPr>
        <p:spPr>
          <a:xfrm>
            <a:off x="449817" y="39756"/>
            <a:ext cx="4324497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>
            <a:lvl1pPr marL="457200" marR="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C82"/>
              </a:buClr>
              <a:buSzPts val="700"/>
              <a:buFont typeface="Calibri"/>
              <a:buNone/>
              <a:defRPr sz="700" b="1">
                <a:solidFill>
                  <a:srgbClr val="004C8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371475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2250"/>
              <a:buChar char="▪"/>
              <a:defRPr/>
            </a:lvl2pPr>
            <a:lvl3pPr marL="1371600" lvl="2" indent="-371475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2250"/>
              <a:buChar char="−"/>
              <a:defRPr/>
            </a:lvl3pPr>
            <a:lvl4pPr marL="1828800" lvl="3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57" name="Google Shape;357;p63"/>
          <p:cNvSpPr/>
          <p:nvPr/>
        </p:nvSpPr>
        <p:spPr>
          <a:xfrm>
            <a:off x="449817" y="818687"/>
            <a:ext cx="3214511" cy="20774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Calibri"/>
              <a:buNone/>
            </a:pPr>
            <a:r>
              <a:rPr lang="ru-RU" sz="11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The Nexus Regional Dialogues Programme is funded by the European Union and the German Federal Ministry for Economic Cooperation and Development.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Calibri"/>
              <a:buNone/>
            </a:pPr>
            <a:br>
              <a:rPr lang="ru-RU" sz="11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ru-RU" sz="1100" b="1" i="0" u="none" strike="noStrike" cap="none">
                <a:solidFill>
                  <a:srgbClr val="004C82"/>
                </a:solidFill>
                <a:latin typeface="Calibri"/>
                <a:ea typeface="Calibri"/>
                <a:cs typeface="Calibri"/>
                <a:sym typeface="Calibri"/>
              </a:rPr>
              <a:t>Published by: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Calibri"/>
              <a:buNone/>
            </a:pPr>
            <a:r>
              <a:rPr lang="ru-RU" sz="11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Nexus Regional Dialogues Programme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1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Calibri"/>
              <a:buNone/>
            </a:pPr>
            <a:r>
              <a:rPr lang="ru-RU" sz="11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c/o Deutsche Gesellschaft für Internationale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Calibri"/>
              <a:buNone/>
            </a:pPr>
            <a:r>
              <a:rPr lang="ru-RU" sz="11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Zusammenarbeit (GIZ) GmbH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1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Calibri"/>
              <a:buNone/>
            </a:pPr>
            <a:r>
              <a:rPr lang="ru-RU" sz="11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Registered offices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Calibri"/>
              <a:buNone/>
            </a:pPr>
            <a:r>
              <a:rPr lang="ru-RU" sz="11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Bonn and Eschborn</a:t>
            </a:r>
            <a:endParaRPr sz="11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8" name="Google Shape;358;p63"/>
          <p:cNvSpPr txBox="1">
            <a:spLocks noGrp="1"/>
          </p:cNvSpPr>
          <p:nvPr>
            <p:ph type="body" idx="2"/>
          </p:nvPr>
        </p:nvSpPr>
        <p:spPr>
          <a:xfrm>
            <a:off x="449817" y="3038277"/>
            <a:ext cx="3464422" cy="19301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228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000"/>
              <a:buNone/>
              <a:defRPr sz="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lvl="2" indent="-307975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250"/>
              <a:buChar char="−"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lvl="3" indent="-2921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000000"/>
              </a:buClr>
              <a:buSzPts val="1000"/>
              <a:buChar char="•"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lvl="4" indent="-2921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000000"/>
              </a:buClr>
              <a:buSzPts val="1000"/>
              <a:buChar char="•"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59" name="Google Shape;359;p63"/>
          <p:cNvSpPr txBox="1">
            <a:spLocks noGrp="1"/>
          </p:cNvSpPr>
          <p:nvPr>
            <p:ph type="body" idx="3"/>
          </p:nvPr>
        </p:nvSpPr>
        <p:spPr>
          <a:xfrm>
            <a:off x="4386263" y="818687"/>
            <a:ext cx="3428177" cy="22195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100"/>
              <a:buNone/>
              <a:defRPr sz="11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000"/>
              <a:buNone/>
              <a:defRPr sz="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lvl="2" indent="-307975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250"/>
              <a:buChar char="−"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lvl="3" indent="-2921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000000"/>
              </a:buClr>
              <a:buSzPts val="1000"/>
              <a:buChar char="•"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lvl="4" indent="-2921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000000"/>
              </a:buClr>
              <a:buSzPts val="1000"/>
              <a:buChar char="•"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60" name="Google Shape;360;p63"/>
          <p:cNvSpPr txBox="1">
            <a:spLocks noGrp="1"/>
          </p:cNvSpPr>
          <p:nvPr>
            <p:ph type="body" idx="4"/>
          </p:nvPr>
        </p:nvSpPr>
        <p:spPr>
          <a:xfrm>
            <a:off x="4386262" y="3207008"/>
            <a:ext cx="1547399" cy="2446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spAutoFit/>
          </a:bodyPr>
          <a:lstStyle>
            <a:lvl1pPr marL="457200" lvl="0" indent="-228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100"/>
              <a:buNone/>
              <a:defRPr sz="1100">
                <a:solidFill>
                  <a:srgbClr val="000000"/>
                </a:solidFill>
              </a:defRPr>
            </a:lvl1pPr>
            <a:lvl2pPr marL="914400" lvl="1" indent="-335787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688"/>
              <a:buChar char="▪"/>
              <a:defRPr sz="1350"/>
            </a:lvl2pPr>
            <a:lvl3pPr marL="1371600" lvl="2" indent="-335788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688"/>
              <a:buChar char="−"/>
              <a:defRPr sz="1350"/>
            </a:lvl3pPr>
            <a:lvl4pPr marL="1828800" lvl="3" indent="-31432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Char char="•"/>
              <a:defRPr/>
            </a:lvl4pPr>
            <a:lvl5pPr marL="2286000" lvl="4" indent="-31432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hapter start slide, b/w  ">
  <p:cSld name="Chapter start slide, b/w  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Google Shape;32;p32" descr="A picture containing background pattern&#10;&#10;Description automatically generated"/>
          <p:cNvPicPr preferRelativeResize="0"/>
          <p:nvPr/>
        </p:nvPicPr>
        <p:blipFill rotWithShape="1">
          <a:blip r:embed="rId2">
            <a:alphaModFix/>
          </a:blip>
          <a:srcRect r="12565"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33" name="Google Shape;33;p32"/>
          <p:cNvSpPr/>
          <p:nvPr/>
        </p:nvSpPr>
        <p:spPr>
          <a:xfrm>
            <a:off x="0" y="3268981"/>
            <a:ext cx="9144000" cy="1874520"/>
          </a:xfrm>
          <a:prstGeom prst="rect">
            <a:avLst/>
          </a:prstGeom>
          <a:solidFill>
            <a:schemeClr val="lt1">
              <a:alpha val="6000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endParaRPr sz="135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" name="Google Shape;34;p32"/>
          <p:cNvSpPr txBox="1">
            <a:spLocks noGrp="1"/>
          </p:cNvSpPr>
          <p:nvPr>
            <p:ph type="body" idx="1"/>
          </p:nvPr>
        </p:nvSpPr>
        <p:spPr>
          <a:xfrm>
            <a:off x="581130" y="4489385"/>
            <a:ext cx="6515961" cy="3847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>
            <a:lvl1pPr marL="457200" lvl="0" indent="-228600" algn="l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Clr>
                <a:srgbClr val="004C82"/>
              </a:buClr>
              <a:buSzPts val="2000"/>
              <a:buNone/>
              <a:defRPr sz="2000">
                <a:solidFill>
                  <a:srgbClr val="004C8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371475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2250"/>
              <a:buChar char="▪"/>
              <a:defRPr/>
            </a:lvl2pPr>
            <a:lvl3pPr marL="1371600" lvl="2" indent="-371475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2250"/>
              <a:buChar char="−"/>
              <a:defRPr/>
            </a:lvl3pPr>
            <a:lvl4pPr marL="1828800" lvl="3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5" name="Google Shape;35;p32"/>
          <p:cNvSpPr txBox="1">
            <a:spLocks noGrp="1"/>
          </p:cNvSpPr>
          <p:nvPr>
            <p:ph type="title"/>
          </p:nvPr>
        </p:nvSpPr>
        <p:spPr>
          <a:xfrm>
            <a:off x="581130" y="3520154"/>
            <a:ext cx="6515961" cy="8125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4C82"/>
              </a:buClr>
              <a:buSzPts val="2600"/>
              <a:buFont typeface="Arial"/>
              <a:buNone/>
              <a:defRPr sz="2600" b="1">
                <a:solidFill>
                  <a:srgbClr val="004C8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  <p:transition>
    <p:fade/>
  </p:transition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hoto credits and sources">
  <p:cSld name="Photo credits and sources">
    <p:spTree>
      <p:nvGrpSpPr>
        <p:cNvPr id="1" name="Shape 3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2" name="Google Shape;362;p64"/>
          <p:cNvSpPr txBox="1">
            <a:spLocks noGrp="1"/>
          </p:cNvSpPr>
          <p:nvPr>
            <p:ph type="body" idx="1"/>
          </p:nvPr>
        </p:nvSpPr>
        <p:spPr>
          <a:xfrm>
            <a:off x="450495" y="1106921"/>
            <a:ext cx="7172684" cy="34700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228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000"/>
              <a:buNone/>
              <a:defRPr sz="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lvl="2" indent="-307975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250"/>
              <a:buChar char="−"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lvl="3" indent="-2921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000000"/>
              </a:buClr>
              <a:buSzPts val="1000"/>
              <a:buChar char="•"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lvl="4" indent="-2921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000000"/>
              </a:buClr>
              <a:buSzPts val="1000"/>
              <a:buChar char="•"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63" name="Google Shape;363;p64"/>
          <p:cNvSpPr/>
          <p:nvPr/>
        </p:nvSpPr>
        <p:spPr>
          <a:xfrm>
            <a:off x="777711" y="4901938"/>
            <a:ext cx="1084083" cy="160256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endParaRPr sz="135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4" name="Google Shape;364;p64"/>
          <p:cNvSpPr txBox="1"/>
          <p:nvPr/>
        </p:nvSpPr>
        <p:spPr>
          <a:xfrm>
            <a:off x="449817" y="240212"/>
            <a:ext cx="6765371" cy="5405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72000" bIns="0" anchor="b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4C82"/>
              </a:buClr>
              <a:buSzPts val="1800"/>
              <a:buFont typeface="Arial"/>
              <a:buNone/>
            </a:pPr>
            <a:r>
              <a:rPr lang="ru-RU" sz="1800" b="1" i="0" u="none" strike="noStrike" cap="none">
                <a:solidFill>
                  <a:srgbClr val="004C82"/>
                </a:solidFill>
                <a:latin typeface="Arial"/>
                <a:ea typeface="Arial"/>
                <a:cs typeface="Arial"/>
                <a:sym typeface="Arial"/>
              </a:rPr>
              <a:t>Photo credits/sources</a:t>
            </a:r>
            <a:endParaRPr sz="1800" b="1" i="0" u="none" strike="noStrike" cap="none">
              <a:solidFill>
                <a:srgbClr val="004C82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ransition>
    <p:fade/>
  </p:transition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Closing slide">
  <p:cSld name="Closing slide">
    <p:spTree>
      <p:nvGrpSpPr>
        <p:cNvPr id="1" name="Shape 3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6" name="Google Shape;366;p65" descr="A picture containing background pattern&#10;&#10;Description automatically generated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" y="1008670"/>
            <a:ext cx="9143999" cy="3199083"/>
          </a:xfrm>
          <a:prstGeom prst="rect">
            <a:avLst/>
          </a:prstGeom>
          <a:noFill/>
          <a:ln>
            <a:noFill/>
          </a:ln>
        </p:spPr>
      </p:pic>
      <p:sp>
        <p:nvSpPr>
          <p:cNvPr id="367" name="Google Shape;367;p65"/>
          <p:cNvSpPr/>
          <p:nvPr/>
        </p:nvSpPr>
        <p:spPr>
          <a:xfrm>
            <a:off x="0" y="815009"/>
            <a:ext cx="9144000" cy="4192142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68" name="Google Shape;368;p6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78574" y="87675"/>
            <a:ext cx="2898117" cy="895128"/>
          </a:xfrm>
          <a:prstGeom prst="rect">
            <a:avLst/>
          </a:prstGeom>
          <a:noFill/>
          <a:ln>
            <a:noFill/>
          </a:ln>
        </p:spPr>
      </p:pic>
      <p:pic>
        <p:nvPicPr>
          <p:cNvPr id="369" name="Google Shape;369;p65" descr="Logo, company name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746477" y="119141"/>
            <a:ext cx="2218949" cy="865634"/>
          </a:xfrm>
          <a:prstGeom prst="rect">
            <a:avLst/>
          </a:prstGeom>
          <a:noFill/>
          <a:ln>
            <a:noFill/>
          </a:ln>
        </p:spPr>
      </p:pic>
      <p:pic>
        <p:nvPicPr>
          <p:cNvPr id="370" name="Google Shape;370;p65" descr="Text&#10;&#10;Description automatically generated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7046705" y="4370118"/>
            <a:ext cx="1618491" cy="637033"/>
          </a:xfrm>
          <a:prstGeom prst="rect">
            <a:avLst/>
          </a:prstGeom>
          <a:noFill/>
          <a:ln>
            <a:noFill/>
          </a:ln>
        </p:spPr>
      </p:pic>
      <p:pic>
        <p:nvPicPr>
          <p:cNvPr id="371" name="Google Shape;371;p65" descr="Receiver with solid fill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4042859" y="2832229"/>
            <a:ext cx="278296" cy="300659"/>
          </a:xfrm>
          <a:prstGeom prst="rect">
            <a:avLst/>
          </a:prstGeom>
          <a:noFill/>
          <a:ln>
            <a:noFill/>
          </a:ln>
        </p:spPr>
      </p:pic>
      <p:sp>
        <p:nvSpPr>
          <p:cNvPr id="372" name="Google Shape;372;p65"/>
          <p:cNvSpPr txBox="1">
            <a:spLocks noGrp="1"/>
          </p:cNvSpPr>
          <p:nvPr>
            <p:ph type="body" idx="1"/>
          </p:nvPr>
        </p:nvSpPr>
        <p:spPr>
          <a:xfrm>
            <a:off x="3960591" y="2801320"/>
            <a:ext cx="2908300" cy="11317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marL="914400" lvl="1" indent="-371475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2250"/>
              <a:buChar char="▪"/>
              <a:defRPr/>
            </a:lvl2pPr>
            <a:lvl3pPr marL="1371600" lvl="2" indent="-371475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2250"/>
              <a:buChar char="−"/>
              <a:defRPr/>
            </a:lvl3pPr>
            <a:lvl4pPr marL="1828800" lvl="3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373" name="Google Shape;373;p65" descr="Envelope with solid fill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4025837" y="3241203"/>
            <a:ext cx="332217" cy="332217"/>
          </a:xfrm>
          <a:prstGeom prst="rect">
            <a:avLst/>
          </a:prstGeom>
          <a:noFill/>
          <a:ln>
            <a:noFill/>
          </a:ln>
        </p:spPr>
      </p:pic>
      <p:pic>
        <p:nvPicPr>
          <p:cNvPr id="374" name="Google Shape;374;p65" descr="Internet with solid fill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4009352" y="3636009"/>
            <a:ext cx="365185" cy="365185"/>
          </a:xfrm>
          <a:prstGeom prst="rect">
            <a:avLst/>
          </a:prstGeom>
          <a:noFill/>
          <a:ln>
            <a:noFill/>
          </a:ln>
        </p:spPr>
      </p:pic>
      <p:sp>
        <p:nvSpPr>
          <p:cNvPr id="375" name="Google Shape;375;p65"/>
          <p:cNvSpPr txBox="1">
            <a:spLocks noGrp="1"/>
          </p:cNvSpPr>
          <p:nvPr>
            <p:ph type="body" idx="2"/>
          </p:nvPr>
        </p:nvSpPr>
        <p:spPr>
          <a:xfrm>
            <a:off x="613636" y="2649632"/>
            <a:ext cx="3063875" cy="14933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marL="914400" lvl="1" indent="-371475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2250"/>
              <a:buChar char="▪"/>
              <a:defRPr/>
            </a:lvl2pPr>
            <a:lvl3pPr marL="1371600" lvl="2" indent="-371475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2250"/>
              <a:buChar char="−"/>
              <a:defRPr/>
            </a:lvl3pPr>
            <a:lvl4pPr marL="1828800" lvl="3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tandard text slide, alternative">
  <p:cSld name="Standard text slide, alternative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" name="Google Shape;37;p3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4416255"/>
            <a:ext cx="9144000" cy="727245"/>
          </a:xfrm>
          <a:prstGeom prst="rect">
            <a:avLst/>
          </a:prstGeom>
          <a:noFill/>
          <a:ln>
            <a:noFill/>
          </a:ln>
        </p:spPr>
      </p:pic>
      <p:sp>
        <p:nvSpPr>
          <p:cNvPr id="38" name="Google Shape;38;p34"/>
          <p:cNvSpPr txBox="1">
            <a:spLocks noGrp="1"/>
          </p:cNvSpPr>
          <p:nvPr>
            <p:ph type="body" idx="1"/>
          </p:nvPr>
        </p:nvSpPr>
        <p:spPr>
          <a:xfrm>
            <a:off x="449818" y="1188000"/>
            <a:ext cx="7172684" cy="28398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1pPr>
            <a:lvl2pPr marL="914400" lvl="1" indent="-38735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2500"/>
              <a:buChar char="▪"/>
              <a:defRPr/>
            </a:lvl2pPr>
            <a:lvl3pPr marL="1371600" lvl="2" indent="-371475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2250"/>
              <a:buChar char="−"/>
              <a:defRPr/>
            </a:lvl3pPr>
            <a:lvl4pPr marL="1828800" lvl="3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9" name="Google Shape;39;p34"/>
          <p:cNvSpPr txBox="1">
            <a:spLocks noGrp="1"/>
          </p:cNvSpPr>
          <p:nvPr>
            <p:ph type="title"/>
          </p:nvPr>
        </p:nvSpPr>
        <p:spPr>
          <a:xfrm>
            <a:off x="449816" y="576000"/>
            <a:ext cx="8567183" cy="5405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4C82"/>
              </a:buClr>
              <a:buSzPts val="2600"/>
              <a:buFont typeface="Arial"/>
              <a:buNone/>
              <a:defRPr>
                <a:solidFill>
                  <a:srgbClr val="004C8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40" name="Google Shape;40;p3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9144000" cy="727245"/>
          </a:xfrm>
          <a:prstGeom prst="rect">
            <a:avLst/>
          </a:prstGeom>
          <a:noFill/>
          <a:ln>
            <a:noFill/>
          </a:ln>
        </p:spPr>
      </p:pic>
      <p:sp>
        <p:nvSpPr>
          <p:cNvPr id="41" name="Google Shape;41;p34"/>
          <p:cNvSpPr txBox="1">
            <a:spLocks noGrp="1"/>
          </p:cNvSpPr>
          <p:nvPr>
            <p:ph type="sldNum" idx="12"/>
          </p:nvPr>
        </p:nvSpPr>
        <p:spPr>
          <a:xfrm>
            <a:off x="6957528" y="4754925"/>
            <a:ext cx="2057400" cy="274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rgbClr val="575756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rgbClr val="575756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rgbClr val="575756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rgbClr val="575756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rgbClr val="575756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rgbClr val="575756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rgbClr val="575756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rgbClr val="575756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rgbClr val="575756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Title and Content">
  <p:cSld name="2_Title and Content"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25"/>
          <p:cNvSpPr txBox="1">
            <a:spLocks noGrp="1"/>
          </p:cNvSpPr>
          <p:nvPr>
            <p:ph type="title"/>
          </p:nvPr>
        </p:nvSpPr>
        <p:spPr>
          <a:xfrm>
            <a:off x="628650" y="274638"/>
            <a:ext cx="7886700" cy="993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25"/>
          <p:cNvSpPr txBox="1">
            <a:spLocks noGrp="1"/>
          </p:cNvSpPr>
          <p:nvPr>
            <p:ph type="body" idx="1"/>
          </p:nvPr>
        </p:nvSpPr>
        <p:spPr>
          <a:xfrm>
            <a:off x="360000" y="1182600"/>
            <a:ext cx="8420400" cy="33382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2000"/>
              <a:buNone/>
              <a:defRPr/>
            </a:lvl1pPr>
            <a:lvl2pPr marL="914400" lvl="1" indent="-38735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2500"/>
              <a:buChar char="▪"/>
              <a:defRPr/>
            </a:lvl2pPr>
            <a:lvl3pPr marL="1371600" lvl="2" indent="-371475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2250"/>
              <a:buChar char="−"/>
              <a:defRPr/>
            </a:lvl3pPr>
            <a:lvl4pPr marL="1828800" lvl="3" indent="-31432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350"/>
              <a:buChar char="•"/>
              <a:defRPr/>
            </a:lvl4pPr>
            <a:lvl5pPr marL="2286000" lvl="4" indent="-31432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350"/>
              <a:buChar char="•"/>
              <a:defRPr/>
            </a:lvl5pPr>
            <a:lvl6pPr marL="2743200" lvl="5" indent="-31432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350"/>
              <a:buChar char="•"/>
              <a:defRPr/>
            </a:lvl6pPr>
            <a:lvl7pPr marL="3200400" lvl="6" indent="-31432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350"/>
              <a:buChar char="•"/>
              <a:defRPr/>
            </a:lvl7pPr>
            <a:lvl8pPr marL="3657600" lvl="7" indent="-31432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350"/>
              <a:buChar char="•"/>
              <a:defRPr/>
            </a:lvl8pPr>
            <a:lvl9pPr marL="4114800" lvl="8" indent="-31432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350"/>
              <a:buChar char="•"/>
              <a:defRPr/>
            </a:lvl9pPr>
          </a:lstStyle>
          <a:p>
            <a:endParaRPr/>
          </a:p>
        </p:txBody>
      </p:sp>
      <p:pic>
        <p:nvPicPr>
          <p:cNvPr id="45" name="Google Shape;45;p2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62800" y="4800601"/>
            <a:ext cx="8878842" cy="2697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Объект" type="objOnly">
  <p:cSld name="OBJECT_ONLY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33"/>
          <p:cNvSpPr txBox="1">
            <a:spLocks noGrp="1"/>
          </p:cNvSpPr>
          <p:nvPr>
            <p:ph type="body" idx="1"/>
          </p:nvPr>
        </p:nvSpPr>
        <p:spPr>
          <a:xfrm>
            <a:off x="762000" y="571501"/>
            <a:ext cx="7924800" cy="39933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2000"/>
              <a:buNone/>
              <a:defRPr/>
            </a:lvl1pPr>
            <a:lvl2pPr marL="914400" lvl="1" indent="-38735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2500"/>
              <a:buChar char="▪"/>
              <a:defRPr/>
            </a:lvl2pPr>
            <a:lvl3pPr marL="1371600" lvl="2" indent="-371475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2250"/>
              <a:buChar char="−"/>
              <a:defRPr/>
            </a:lvl3pPr>
            <a:lvl4pPr marL="1828800" lvl="3" indent="-31432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350"/>
              <a:buChar char="•"/>
              <a:defRPr/>
            </a:lvl4pPr>
            <a:lvl5pPr marL="2286000" lvl="4" indent="-31432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350"/>
              <a:buChar char="•"/>
              <a:defRPr/>
            </a:lvl5pPr>
            <a:lvl6pPr marL="2743200" lvl="5" indent="-31432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350"/>
              <a:buChar char="•"/>
              <a:defRPr/>
            </a:lvl6pPr>
            <a:lvl7pPr marL="3200400" lvl="6" indent="-31432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350"/>
              <a:buChar char="•"/>
              <a:defRPr/>
            </a:lvl7pPr>
            <a:lvl8pPr marL="3657600" lvl="7" indent="-31432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350"/>
              <a:buChar char="•"/>
              <a:defRPr/>
            </a:lvl8pPr>
            <a:lvl9pPr marL="4114800" lvl="8" indent="-31432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350"/>
              <a:buChar char="•"/>
              <a:defRPr/>
            </a:lvl9pPr>
          </a:lstStyle>
          <a:p>
            <a:endParaRPr/>
          </a:p>
        </p:txBody>
      </p:sp>
      <p:sp>
        <p:nvSpPr>
          <p:cNvPr id="48" name="Google Shape;48;p33"/>
          <p:cNvSpPr txBox="1">
            <a:spLocks noGrp="1"/>
          </p:cNvSpPr>
          <p:nvPr>
            <p:ph type="dt" idx="10"/>
          </p:nvPr>
        </p:nvSpPr>
        <p:spPr>
          <a:xfrm>
            <a:off x="2438401" y="4686301"/>
            <a:ext cx="2130425" cy="355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33"/>
          <p:cNvSpPr txBox="1">
            <a:spLocks noGrp="1"/>
          </p:cNvSpPr>
          <p:nvPr>
            <p:ph type="ftr" idx="11"/>
          </p:nvPr>
        </p:nvSpPr>
        <p:spPr>
          <a:xfrm>
            <a:off x="5791200" y="4686301"/>
            <a:ext cx="2897188" cy="355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0" name="Google Shape;50;p33"/>
          <p:cNvSpPr txBox="1">
            <a:spLocks noGrp="1"/>
          </p:cNvSpPr>
          <p:nvPr>
            <p:ph type="sldNum" idx="12"/>
          </p:nvPr>
        </p:nvSpPr>
        <p:spPr>
          <a:xfrm>
            <a:off x="84139" y="4681537"/>
            <a:ext cx="587375" cy="3667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rgbClr val="575756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rgbClr val="575756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rgbClr val="575756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rgbClr val="575756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rgbClr val="575756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rgbClr val="575756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rgbClr val="575756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rgbClr val="575756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rgbClr val="575756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  <p:transition spd="slow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объект" type="obj">
  <p:cSld name="OBJECT"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35"/>
          <p:cNvSpPr txBox="1">
            <a:spLocks noGrp="1"/>
          </p:cNvSpPr>
          <p:nvPr>
            <p:ph type="title"/>
          </p:nvPr>
        </p:nvSpPr>
        <p:spPr>
          <a:xfrm>
            <a:off x="628650" y="274638"/>
            <a:ext cx="7886700" cy="993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35"/>
          <p:cNvSpPr txBox="1">
            <a:spLocks noGrp="1"/>
          </p:cNvSpPr>
          <p:nvPr>
            <p:ph type="body" idx="1"/>
          </p:nvPr>
        </p:nvSpPr>
        <p:spPr>
          <a:xfrm>
            <a:off x="628650" y="1370013"/>
            <a:ext cx="7886700" cy="32623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2000"/>
              <a:buNone/>
              <a:defRPr/>
            </a:lvl1pPr>
            <a:lvl2pPr marL="914400" lvl="1" indent="-38735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2500"/>
              <a:buChar char="▪"/>
              <a:defRPr/>
            </a:lvl2pPr>
            <a:lvl3pPr marL="1371600" lvl="2" indent="-371475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2250"/>
              <a:buChar char="−"/>
              <a:defRPr/>
            </a:lvl3pPr>
            <a:lvl4pPr marL="1828800" lvl="3" indent="-31432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350"/>
              <a:buChar char="•"/>
              <a:defRPr/>
            </a:lvl4pPr>
            <a:lvl5pPr marL="2286000" lvl="4" indent="-31432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350"/>
              <a:buChar char="•"/>
              <a:defRPr/>
            </a:lvl5pPr>
            <a:lvl6pPr marL="2743200" lvl="5" indent="-31432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350"/>
              <a:buChar char="•"/>
              <a:defRPr/>
            </a:lvl6pPr>
            <a:lvl7pPr marL="3200400" lvl="6" indent="-31432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350"/>
              <a:buChar char="•"/>
              <a:defRPr/>
            </a:lvl7pPr>
            <a:lvl8pPr marL="3657600" lvl="7" indent="-31432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350"/>
              <a:buChar char="•"/>
              <a:defRPr/>
            </a:lvl8pPr>
            <a:lvl9pPr marL="4114800" lvl="8" indent="-31432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350"/>
              <a:buChar char="•"/>
              <a:defRPr/>
            </a:lvl9pPr>
          </a:lstStyle>
          <a:p>
            <a:endParaRPr/>
          </a:p>
        </p:txBody>
      </p:sp>
      <p:sp>
        <p:nvSpPr>
          <p:cNvPr id="54" name="Google Shape;54;p35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4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" name="Google Shape;55;p35"/>
          <p:cNvSpPr txBox="1">
            <a:spLocks noGrp="1"/>
          </p:cNvSpPr>
          <p:nvPr>
            <p:ph type="ftr" idx="11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6" name="Google Shape;56;p35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4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rgbClr val="575756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rgbClr val="575756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rgbClr val="575756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rgbClr val="575756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rgbClr val="575756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rgbClr val="575756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rgbClr val="575756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rgbClr val="575756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rgbClr val="575756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1_Title, colour">
  <p:cSld name="1_Title, colour"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" name="Google Shape;58;p37" descr="Icon&#10;&#10;Description automatically generated with medium confidence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1382170"/>
            <a:ext cx="9144000" cy="2379160"/>
          </a:xfrm>
          <a:prstGeom prst="rect">
            <a:avLst/>
          </a:prstGeom>
          <a:noFill/>
          <a:ln>
            <a:noFill/>
          </a:ln>
        </p:spPr>
      </p:pic>
      <p:sp>
        <p:nvSpPr>
          <p:cNvPr id="59" name="Google Shape;59;p37"/>
          <p:cNvSpPr txBox="1">
            <a:spLocks noGrp="1"/>
          </p:cNvSpPr>
          <p:nvPr>
            <p:ph type="title"/>
          </p:nvPr>
        </p:nvSpPr>
        <p:spPr>
          <a:xfrm>
            <a:off x="684000" y="2266746"/>
            <a:ext cx="7971711" cy="3600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Arial"/>
              <a:buNone/>
              <a:defRPr sz="2600" b="1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37"/>
          <p:cNvSpPr txBox="1">
            <a:spLocks noGrp="1"/>
          </p:cNvSpPr>
          <p:nvPr>
            <p:ph type="body" idx="1"/>
          </p:nvPr>
        </p:nvSpPr>
        <p:spPr>
          <a:xfrm>
            <a:off x="684000" y="2786091"/>
            <a:ext cx="7970837" cy="3847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>
            <a:lvl1pPr marL="457200" lvl="0" indent="-228600" algn="l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371475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2250"/>
              <a:buChar char="▪"/>
              <a:defRPr/>
            </a:lvl2pPr>
            <a:lvl3pPr marL="1371600" lvl="2" indent="-371475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2250"/>
              <a:buChar char="−"/>
              <a:defRPr/>
            </a:lvl3pPr>
            <a:lvl4pPr marL="1828800" lvl="3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61" name="Google Shape;61;p3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00488" y="285338"/>
            <a:ext cx="2340383" cy="722864"/>
          </a:xfrm>
          <a:prstGeom prst="rect">
            <a:avLst/>
          </a:prstGeom>
          <a:noFill/>
          <a:ln>
            <a:noFill/>
          </a:ln>
        </p:spPr>
      </p:pic>
      <p:pic>
        <p:nvPicPr>
          <p:cNvPr id="62" name="Google Shape;62;p37" descr="Logo, company name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920193" y="227045"/>
            <a:ext cx="2040781" cy="796129"/>
          </a:xfrm>
          <a:prstGeom prst="rect">
            <a:avLst/>
          </a:prstGeom>
          <a:noFill/>
          <a:ln>
            <a:noFill/>
          </a:ln>
        </p:spPr>
      </p:pic>
      <p:sp>
        <p:nvSpPr>
          <p:cNvPr id="63" name="Google Shape;63;p37"/>
          <p:cNvSpPr txBox="1">
            <a:spLocks noGrp="1"/>
          </p:cNvSpPr>
          <p:nvPr>
            <p:ph type="dt" idx="10"/>
          </p:nvPr>
        </p:nvSpPr>
        <p:spPr>
          <a:xfrm>
            <a:off x="684000" y="4124658"/>
            <a:ext cx="1618490" cy="2159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37"/>
          <p:cNvSpPr>
            <a:spLocks noGrp="1"/>
          </p:cNvSpPr>
          <p:nvPr>
            <p:ph type="pic" idx="2"/>
          </p:nvPr>
        </p:nvSpPr>
        <p:spPr>
          <a:xfrm>
            <a:off x="2805657" y="295848"/>
            <a:ext cx="705014" cy="667137"/>
          </a:xfrm>
          <a:prstGeom prst="rect">
            <a:avLst/>
          </a:prstGeom>
          <a:noFill/>
          <a:ln>
            <a:noFill/>
          </a:ln>
        </p:spPr>
      </p:sp>
      <p:sp>
        <p:nvSpPr>
          <p:cNvPr id="65" name="Google Shape;65;p37"/>
          <p:cNvSpPr>
            <a:spLocks noGrp="1"/>
          </p:cNvSpPr>
          <p:nvPr>
            <p:ph type="pic" idx="3"/>
          </p:nvPr>
        </p:nvSpPr>
        <p:spPr>
          <a:xfrm>
            <a:off x="3783559" y="298701"/>
            <a:ext cx="705014" cy="667137"/>
          </a:xfrm>
          <a:prstGeom prst="rect">
            <a:avLst/>
          </a:prstGeom>
          <a:noFill/>
          <a:ln>
            <a:noFill/>
          </a:ln>
        </p:spPr>
      </p:sp>
      <p:sp>
        <p:nvSpPr>
          <p:cNvPr id="66" name="Google Shape;66;p37"/>
          <p:cNvSpPr>
            <a:spLocks noGrp="1"/>
          </p:cNvSpPr>
          <p:nvPr>
            <p:ph type="pic" idx="4"/>
          </p:nvPr>
        </p:nvSpPr>
        <p:spPr>
          <a:xfrm>
            <a:off x="4761461" y="295848"/>
            <a:ext cx="705014" cy="667137"/>
          </a:xfrm>
          <a:prstGeom prst="rect">
            <a:avLst/>
          </a:prstGeom>
          <a:noFill/>
          <a:ln>
            <a:noFill/>
          </a:ln>
        </p:spPr>
      </p:sp>
      <p:sp>
        <p:nvSpPr>
          <p:cNvPr id="67" name="Google Shape;67;p37"/>
          <p:cNvSpPr>
            <a:spLocks noGrp="1"/>
          </p:cNvSpPr>
          <p:nvPr>
            <p:ph type="pic" idx="5"/>
          </p:nvPr>
        </p:nvSpPr>
        <p:spPr>
          <a:xfrm>
            <a:off x="5739227" y="298700"/>
            <a:ext cx="705014" cy="667137"/>
          </a:xfrm>
          <a:prstGeom prst="rect">
            <a:avLst/>
          </a:prstGeom>
          <a:noFill/>
          <a:ln>
            <a:noFill/>
          </a:ln>
        </p:spPr>
      </p:sp>
      <p:sp>
        <p:nvSpPr>
          <p:cNvPr id="68" name="Google Shape;68;p37"/>
          <p:cNvSpPr>
            <a:spLocks noGrp="1"/>
          </p:cNvSpPr>
          <p:nvPr>
            <p:ph type="pic" idx="6"/>
          </p:nvPr>
        </p:nvSpPr>
        <p:spPr>
          <a:xfrm>
            <a:off x="4224512" y="4120327"/>
            <a:ext cx="704840" cy="628843"/>
          </a:xfrm>
          <a:prstGeom prst="rect">
            <a:avLst/>
          </a:prstGeom>
          <a:noFill/>
          <a:ln>
            <a:noFill/>
          </a:ln>
        </p:spPr>
      </p:sp>
      <p:sp>
        <p:nvSpPr>
          <p:cNvPr id="69" name="Google Shape;69;p37"/>
          <p:cNvSpPr>
            <a:spLocks noGrp="1"/>
          </p:cNvSpPr>
          <p:nvPr>
            <p:ph type="pic" idx="7"/>
          </p:nvPr>
        </p:nvSpPr>
        <p:spPr>
          <a:xfrm>
            <a:off x="5369940" y="4129808"/>
            <a:ext cx="1386193" cy="619362"/>
          </a:xfrm>
          <a:prstGeom prst="rect">
            <a:avLst/>
          </a:prstGeom>
          <a:noFill/>
          <a:ln>
            <a:noFill/>
          </a:ln>
        </p:spPr>
      </p:sp>
      <p:pic>
        <p:nvPicPr>
          <p:cNvPr id="70" name="Google Shape;70;p37" descr="Text&#10;&#10;Description automatically generated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7391798" y="4186040"/>
            <a:ext cx="1097570" cy="432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41" Type="http://schemas.openxmlformats.org/officeDocument/2006/relationships/slideLayout" Target="../slideLayouts/slideLayout4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8"/>
          <p:cNvSpPr txBox="1">
            <a:spLocks noGrp="1"/>
          </p:cNvSpPr>
          <p:nvPr>
            <p:ph type="title"/>
          </p:nvPr>
        </p:nvSpPr>
        <p:spPr>
          <a:xfrm>
            <a:off x="628650" y="274638"/>
            <a:ext cx="7886700" cy="993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None/>
              <a:defRPr sz="2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" name="Google Shape;11;p28"/>
          <p:cNvSpPr txBox="1">
            <a:spLocks noGrp="1"/>
          </p:cNvSpPr>
          <p:nvPr>
            <p:ph type="body" idx="1"/>
          </p:nvPr>
        </p:nvSpPr>
        <p:spPr>
          <a:xfrm>
            <a:off x="628650" y="1370013"/>
            <a:ext cx="7886700" cy="32623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735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F4971A"/>
              </a:buClr>
              <a:buSzPts val="2500"/>
              <a:buFont typeface="Noto Sans Symbols"/>
              <a:buChar char="▪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71475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F4971A"/>
              </a:buClr>
              <a:buSzPts val="2250"/>
              <a:buFont typeface="Noto Sans Symbols"/>
              <a:buChar char="−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2" name="Google Shape;12;p28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4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rgbClr val="575756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rgbClr val="575756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rgbClr val="575756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rgbClr val="575756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rgbClr val="575756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rgbClr val="575756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rgbClr val="575756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rgbClr val="575756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rgbClr val="575756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sp>
        <p:nvSpPr>
          <p:cNvPr id="13" name="Google Shape;13;p28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4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575756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  <p:sldLayoutId id="2147483668" r:id="rId20"/>
    <p:sldLayoutId id="2147483669" r:id="rId21"/>
    <p:sldLayoutId id="2147483670" r:id="rId22"/>
    <p:sldLayoutId id="2147483671" r:id="rId23"/>
    <p:sldLayoutId id="2147483672" r:id="rId24"/>
    <p:sldLayoutId id="2147483673" r:id="rId25"/>
    <p:sldLayoutId id="2147483674" r:id="rId26"/>
    <p:sldLayoutId id="2147483675" r:id="rId27"/>
    <p:sldLayoutId id="2147483676" r:id="rId28"/>
    <p:sldLayoutId id="2147483677" r:id="rId29"/>
    <p:sldLayoutId id="2147483678" r:id="rId30"/>
    <p:sldLayoutId id="2147483679" r:id="rId31"/>
    <p:sldLayoutId id="2147483680" r:id="rId32"/>
    <p:sldLayoutId id="2147483681" r:id="rId33"/>
    <p:sldLayoutId id="2147483682" r:id="rId34"/>
    <p:sldLayoutId id="2147483683" r:id="rId35"/>
    <p:sldLayoutId id="2147483684" r:id="rId36"/>
    <p:sldLayoutId id="2147483685" r:id="rId37"/>
    <p:sldLayoutId id="2147483686" r:id="rId38"/>
    <p:sldLayoutId id="2147483687" r:id="rId39"/>
    <p:sldLayoutId id="2147483688" r:id="rId40"/>
    <p:sldLayoutId id="2147483689" r:id="rId41"/>
  </p:sldLayoutIdLst>
  <p:transition>
    <p:fade/>
  </p:transition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78">
          <p15:clr>
            <a:srgbClr val="F26B43"/>
          </p15:clr>
        </p15:guide>
        <p15:guide id="2" orient="horz" pos="3162">
          <p15:clr>
            <a:srgbClr val="F26B43"/>
          </p15:clr>
        </p15:guide>
        <p15:guide id="3" pos="5680">
          <p15:clr>
            <a:srgbClr val="F26B43"/>
          </p15:clr>
        </p15:guide>
        <p15:guide id="4" pos="77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7" Type="http://schemas.openxmlformats.org/officeDocument/2006/relationships/image" Target="../media/image3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7" Type="http://schemas.openxmlformats.org/officeDocument/2006/relationships/image" Target="../media/image4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46.jpeg"/><Relationship Id="rId5" Type="http://schemas.openxmlformats.org/officeDocument/2006/relationships/image" Target="../media/image45.jpeg"/><Relationship Id="rId4" Type="http://schemas.openxmlformats.org/officeDocument/2006/relationships/image" Target="../media/image4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57.jpeg"/><Relationship Id="rId4" Type="http://schemas.openxmlformats.org/officeDocument/2006/relationships/image" Target="../media/image56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62.jpeg"/><Relationship Id="rId5" Type="http://schemas.openxmlformats.org/officeDocument/2006/relationships/image" Target="../media/image61.jpeg"/><Relationship Id="rId4" Type="http://schemas.openxmlformats.org/officeDocument/2006/relationships/image" Target="../media/image60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66.jpeg"/><Relationship Id="rId5" Type="http://schemas.openxmlformats.org/officeDocument/2006/relationships/image" Target="../media/image65.jpeg"/><Relationship Id="rId4" Type="http://schemas.openxmlformats.org/officeDocument/2006/relationships/image" Target="../media/image64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70.jpeg"/><Relationship Id="rId5" Type="http://schemas.openxmlformats.org/officeDocument/2006/relationships/image" Target="../media/image69.jpeg"/><Relationship Id="rId4" Type="http://schemas.openxmlformats.org/officeDocument/2006/relationships/image" Target="../media/image68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74.jpeg"/><Relationship Id="rId5" Type="http://schemas.openxmlformats.org/officeDocument/2006/relationships/image" Target="../media/image73.jpeg"/><Relationship Id="rId4" Type="http://schemas.openxmlformats.org/officeDocument/2006/relationships/image" Target="../media/image72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78.jpeg"/><Relationship Id="rId5" Type="http://schemas.openxmlformats.org/officeDocument/2006/relationships/image" Target="../media/image77.jpeg"/><Relationship Id="rId4" Type="http://schemas.openxmlformats.org/officeDocument/2006/relationships/image" Target="../media/image76.jpe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80.pn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86.jpeg"/><Relationship Id="rId3" Type="http://schemas.openxmlformats.org/officeDocument/2006/relationships/image" Target="../media/image81.jpeg"/><Relationship Id="rId7" Type="http://schemas.openxmlformats.org/officeDocument/2006/relationships/image" Target="../media/image85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84.jpeg"/><Relationship Id="rId5" Type="http://schemas.openxmlformats.org/officeDocument/2006/relationships/image" Target="../media/image83.jpeg"/><Relationship Id="rId4" Type="http://schemas.openxmlformats.org/officeDocument/2006/relationships/image" Target="../media/image82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7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89.png"/><Relationship Id="rId4" Type="http://schemas.openxmlformats.org/officeDocument/2006/relationships/image" Target="../media/image8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7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0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1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2.jpe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8.jpeg"/><Relationship Id="rId3" Type="http://schemas.openxmlformats.org/officeDocument/2006/relationships/image" Target="../media/image93.jpeg"/><Relationship Id="rId7" Type="http://schemas.openxmlformats.org/officeDocument/2006/relationships/image" Target="../media/image97.jpe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96.jpeg"/><Relationship Id="rId5" Type="http://schemas.openxmlformats.org/officeDocument/2006/relationships/image" Target="../media/image95.jpeg"/><Relationship Id="rId4" Type="http://schemas.openxmlformats.org/officeDocument/2006/relationships/image" Target="../media/image94.jpe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9.jpe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9.jpe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01.jpeg"/><Relationship Id="rId4" Type="http://schemas.openxmlformats.org/officeDocument/2006/relationships/image" Target="../media/image100.jpe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2.jpe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3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0.jpe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04.jpeg"/><Relationship Id="rId4" Type="http://schemas.openxmlformats.org/officeDocument/2006/relationships/image" Target="../media/image103.jpe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5.jpe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3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6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08.png"/><Relationship Id="rId4" Type="http://schemas.openxmlformats.org/officeDocument/2006/relationships/image" Target="../media/image107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9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10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1.gif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3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2.pn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9.jpe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3.jpe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3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3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4.jpe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16.jpeg"/><Relationship Id="rId4" Type="http://schemas.openxmlformats.org/officeDocument/2006/relationships/image" Target="../media/image115.jpeg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3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4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7.png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8.png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19.pn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0.png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3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1.png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3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2.png"/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3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3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3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3.png"/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3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4.png"/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3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3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5.png"/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6.png"/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28.png"/><Relationship Id="rId4" Type="http://schemas.openxmlformats.org/officeDocument/2006/relationships/image" Target="../media/image127.jpeg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9.png"/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30.png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2.xml"/><Relationship Id="rId1" Type="http://schemas.openxmlformats.org/officeDocument/2006/relationships/slideLayout" Target="../slideLayouts/slideLayout3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1.gif"/><Relationship Id="rId2" Type="http://schemas.openxmlformats.org/officeDocument/2006/relationships/notesSlide" Target="../notesSlides/notesSlide63.xml"/><Relationship Id="rId1" Type="http://schemas.openxmlformats.org/officeDocument/2006/relationships/slideLayout" Target="../slideLayouts/slideLayout3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2.png"/><Relationship Id="rId2" Type="http://schemas.openxmlformats.org/officeDocument/2006/relationships/notesSlide" Target="../notesSlides/notesSlide64.xml"/><Relationship Id="rId1" Type="http://schemas.openxmlformats.org/officeDocument/2006/relationships/slideLayout" Target="../slideLayouts/slideLayout3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7" Type="http://schemas.openxmlformats.org/officeDocument/2006/relationships/image" Target="../media/image31.png"/><Relationship Id="rId2" Type="http://schemas.openxmlformats.org/officeDocument/2006/relationships/notesSlide" Target="../notesSlides/notesSlide65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1" name="Google Shape;381;p1"/>
          <p:cNvSpPr txBox="1">
            <a:spLocks noGrp="1"/>
          </p:cNvSpPr>
          <p:nvPr>
            <p:ph type="title"/>
          </p:nvPr>
        </p:nvSpPr>
        <p:spPr>
          <a:xfrm>
            <a:off x="684000" y="2040551"/>
            <a:ext cx="7971600" cy="81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Arial"/>
              <a:buNone/>
            </a:pPr>
            <a:r>
              <a:rPr lang="ru-RU"/>
              <a:t>Модуль  III – Демонстрационные проекты ВЭП Нексус</a:t>
            </a:r>
            <a:endParaRPr/>
          </a:p>
        </p:txBody>
      </p:sp>
      <p:sp>
        <p:nvSpPr>
          <p:cNvPr id="382" name="Google Shape;382;p1"/>
          <p:cNvSpPr txBox="1">
            <a:spLocks noGrp="1"/>
          </p:cNvSpPr>
          <p:nvPr>
            <p:ph type="body" idx="1"/>
          </p:nvPr>
        </p:nvSpPr>
        <p:spPr>
          <a:xfrm>
            <a:off x="684000" y="2786091"/>
            <a:ext cx="7970700" cy="38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lvl="0" indent="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</a:pPr>
            <a:r>
              <a:rPr lang="ru-RU"/>
              <a:t> </a:t>
            </a:r>
            <a:endParaRPr/>
          </a:p>
        </p:txBody>
      </p:sp>
      <p:sp>
        <p:nvSpPr>
          <p:cNvPr id="383" name="Google Shape;383;p1"/>
          <p:cNvSpPr txBox="1">
            <a:spLocks noGrp="1"/>
          </p:cNvSpPr>
          <p:nvPr>
            <p:ph type="dt" idx="10"/>
          </p:nvPr>
        </p:nvSpPr>
        <p:spPr>
          <a:xfrm>
            <a:off x="521547" y="4124658"/>
            <a:ext cx="1780800" cy="20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ru-RU"/>
              <a:t>30 June 2023</a:t>
            </a:r>
            <a:endParaRPr/>
          </a:p>
        </p:txBody>
      </p:sp>
      <p:sp>
        <p:nvSpPr>
          <p:cNvPr id="384" name="Google Shape;384;p1"/>
          <p:cNvSpPr/>
          <p:nvPr/>
        </p:nvSpPr>
        <p:spPr>
          <a:xfrm>
            <a:off x="1147200" y="228125"/>
            <a:ext cx="7810500" cy="7740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85" name="Google Shape;385;p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249800" y="279550"/>
            <a:ext cx="1111500" cy="703037"/>
          </a:xfrm>
          <a:prstGeom prst="rect">
            <a:avLst/>
          </a:prstGeom>
          <a:noFill/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386" name="Google Shape;386;p1"/>
          <p:cNvSpPr/>
          <p:nvPr/>
        </p:nvSpPr>
        <p:spPr>
          <a:xfrm>
            <a:off x="2583275" y="3920875"/>
            <a:ext cx="6072300" cy="9525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7" name="Google Shape;387;p1"/>
          <p:cNvSpPr txBox="1"/>
          <p:nvPr/>
        </p:nvSpPr>
        <p:spPr>
          <a:xfrm>
            <a:off x="7495824" y="4060451"/>
            <a:ext cx="1111500" cy="20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</a:pPr>
            <a:r>
              <a:rPr lang="ru-RU" sz="700" b="0" i="0" u="none" strike="noStrike" cap="none">
                <a:solidFill>
                  <a:srgbClr val="2C2B2A"/>
                </a:solidFill>
                <a:latin typeface="Calibri"/>
                <a:ea typeface="Calibri"/>
                <a:cs typeface="Calibri"/>
                <a:sym typeface="Calibri"/>
              </a:rPr>
              <a:t>Developed by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88" name="Google Shape;388;p1" descr="Giz Logo - LogoDix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623178" y="4060439"/>
            <a:ext cx="2948557" cy="895317"/>
          </a:xfrm>
          <a:prstGeom prst="rect">
            <a:avLst/>
          </a:prstGeom>
          <a:noFill/>
          <a:ln>
            <a:noFill/>
          </a:ln>
        </p:spPr>
      </p:pic>
      <p:pic>
        <p:nvPicPr>
          <p:cNvPr id="389" name="Google Shape;389;p1" descr="adelphi - HABITABLE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7521134" y="4366384"/>
            <a:ext cx="1339801" cy="533827"/>
          </a:xfrm>
          <a:prstGeom prst="rect">
            <a:avLst/>
          </a:prstGeom>
          <a:noFill/>
          <a:ln>
            <a:noFill/>
          </a:ln>
        </p:spPr>
      </p:pic>
      <p:pic>
        <p:nvPicPr>
          <p:cNvPr id="390" name="Google Shape;390;p1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6677025" y="4329174"/>
            <a:ext cx="569777" cy="569778"/>
          </a:xfrm>
          <a:prstGeom prst="rect">
            <a:avLst/>
          </a:prstGeom>
          <a:noFill/>
          <a:ln>
            <a:noFill/>
          </a:ln>
        </p:spPr>
      </p:pic>
      <p:pic>
        <p:nvPicPr>
          <p:cNvPr id="391" name="Google Shape;391;p1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4992166" y="4329174"/>
            <a:ext cx="1474279" cy="608249"/>
          </a:xfrm>
          <a:prstGeom prst="rect">
            <a:avLst/>
          </a:prstGeom>
          <a:noFill/>
          <a:ln>
            <a:noFill/>
          </a:ln>
        </p:spPr>
      </p:pic>
      <p:sp>
        <p:nvSpPr>
          <p:cNvPr id="392" name="Google Shape;392;p1"/>
          <p:cNvSpPr txBox="1"/>
          <p:nvPr/>
        </p:nvSpPr>
        <p:spPr>
          <a:xfrm>
            <a:off x="6177848" y="4060450"/>
            <a:ext cx="1339800" cy="20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</a:pPr>
            <a:r>
              <a:rPr lang="ru-RU" sz="700" b="0" i="0" u="none" strike="noStrike" cap="none">
                <a:solidFill>
                  <a:srgbClr val="2C2B2A"/>
                </a:solidFill>
                <a:latin typeface="Calibri"/>
                <a:ea typeface="Calibri"/>
                <a:cs typeface="Calibri"/>
                <a:sym typeface="Calibri"/>
              </a:rPr>
              <a:t>Adapted to Central Asia by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ransition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6" name="Google Shape;476;g256d1ec2705_0_79"/>
          <p:cNvSpPr txBox="1">
            <a:spLocks noGrp="1"/>
          </p:cNvSpPr>
          <p:nvPr>
            <p:ph type="title"/>
          </p:nvPr>
        </p:nvSpPr>
        <p:spPr>
          <a:xfrm>
            <a:off x="881400" y="297825"/>
            <a:ext cx="7554900" cy="62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None/>
            </a:pPr>
            <a:r>
              <a:rPr lang="ru-RU" sz="1925" b="1">
                <a:solidFill>
                  <a:srgbClr val="004B81"/>
                </a:solidFill>
              </a:rPr>
              <a:t>Состав ила Руслового водохранилища позволяет выпускать разную продукцию </a:t>
            </a:r>
            <a:endParaRPr sz="2500" b="1">
              <a:solidFill>
                <a:srgbClr val="004B81"/>
              </a:solidFill>
            </a:endParaRPr>
          </a:p>
        </p:txBody>
      </p:sp>
      <p:sp>
        <p:nvSpPr>
          <p:cNvPr id="477" name="Google Shape;477;g256d1ec2705_0_79"/>
          <p:cNvSpPr/>
          <p:nvPr/>
        </p:nvSpPr>
        <p:spPr>
          <a:xfrm>
            <a:off x="7730102" y="3172968"/>
            <a:ext cx="277800" cy="258900"/>
          </a:xfrm>
          <a:prstGeom prst="mathPlus">
            <a:avLst>
              <a:gd name="adj1" fmla="val 23520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endParaRPr sz="135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8" name="Google Shape;478;g256d1ec2705_0_79"/>
          <p:cNvSpPr/>
          <p:nvPr/>
        </p:nvSpPr>
        <p:spPr>
          <a:xfrm>
            <a:off x="7404904" y="3043520"/>
            <a:ext cx="155100" cy="258900"/>
          </a:xfrm>
          <a:prstGeom prst="mathMinus">
            <a:avLst>
              <a:gd name="adj1" fmla="val 23520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endParaRPr sz="135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9" name="Google Shape;479;g256d1ec2705_0_79"/>
          <p:cNvSpPr txBox="1"/>
          <p:nvPr/>
        </p:nvSpPr>
        <p:spPr>
          <a:xfrm>
            <a:off x="216525" y="915814"/>
            <a:ext cx="1773900" cy="24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ru-RU" sz="10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1. </a:t>
            </a:r>
            <a:r>
              <a:rPr lang="ru-RU" sz="1000" b="1" i="0" u="sng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Микроудобрения</a:t>
            </a:r>
            <a:endParaRPr sz="1000" b="1" i="0" u="sng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80" name="Google Shape;480;g256d1ec2705_0_7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22240" y="1143929"/>
            <a:ext cx="1844022" cy="630991"/>
          </a:xfrm>
          <a:prstGeom prst="rect">
            <a:avLst/>
          </a:prstGeom>
          <a:noFill/>
          <a:ln>
            <a:noFill/>
          </a:ln>
        </p:spPr>
      </p:pic>
      <p:sp>
        <p:nvSpPr>
          <p:cNvPr id="481" name="Google Shape;481;g256d1ec2705_0_79"/>
          <p:cNvSpPr/>
          <p:nvPr/>
        </p:nvSpPr>
        <p:spPr>
          <a:xfrm>
            <a:off x="181414" y="1911556"/>
            <a:ext cx="1844100" cy="114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ru-RU"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Микроудобрения – это содержащая полезные вещества подкормка для растений, которая отлично усваивается благодаря маленькой дозировке (микроэлементам). </a:t>
            </a:r>
            <a:endParaRPr sz="10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2" name="Google Shape;482;g256d1ec2705_0_79"/>
          <p:cNvSpPr/>
          <p:nvPr/>
        </p:nvSpPr>
        <p:spPr>
          <a:xfrm>
            <a:off x="238725" y="3172975"/>
            <a:ext cx="1729500" cy="47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ru-RU" sz="1000" b="1" i="0" u="sng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5.Озеленение городов, </a:t>
            </a:r>
            <a:r>
              <a:rPr lang="ru-RU" sz="788" b="0" i="0" u="none" strike="noStrike" cap="none">
                <a:solidFill>
                  <a:srgbClr val="777777"/>
                </a:solidFill>
                <a:latin typeface="Poppins"/>
                <a:ea typeface="Poppins"/>
                <a:cs typeface="Poppins"/>
                <a:sym typeface="Poppins"/>
              </a:rPr>
              <a:t>создание лесопитомников, садов, теплиц, клумб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3" name="Google Shape;483;g256d1ec2705_0_79"/>
          <p:cNvSpPr/>
          <p:nvPr/>
        </p:nvSpPr>
        <p:spPr>
          <a:xfrm>
            <a:off x="181415" y="3634564"/>
            <a:ext cx="1844100" cy="99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ru-RU"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Высококачественный экологически чистый грунт, не содержащий вредных веществ и в том, числе водорастворимых  солей, но богатый микроэлементами</a:t>
            </a:r>
            <a:endParaRPr sz="10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4" name="Google Shape;484;g256d1ec2705_0_79"/>
          <p:cNvSpPr/>
          <p:nvPr/>
        </p:nvSpPr>
        <p:spPr>
          <a:xfrm flipH="1">
            <a:off x="2028725" y="786475"/>
            <a:ext cx="2621400" cy="238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ru-RU" sz="1000" b="1" i="0" u="sng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2 .Кобальтовые </a:t>
            </a:r>
            <a:endParaRPr sz="10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ru-RU" sz="1000" b="1" i="0" u="sng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и кобальтсодержащие удобрения</a:t>
            </a:r>
            <a:r>
              <a:rPr lang="ru-RU" sz="10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ru-RU"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положительно влияют на урожайность и качество семян клевера, конопли, винограда и других плодово-ягодных культур, огурцов, томатов, лука, капусты, салата. Но особенно чувствительны к таким удобрениям бобовые культуры. Применять кобальтовые удобрения следует в первую очередь для посевов люцерны, клевера, гороха, гречихи, сои, свеклы, льна, ячменя, ржи озимой и для винограда. При этом норма расхода кобальта составляет 100 – 300 г/га</a:t>
            </a:r>
            <a:endParaRPr sz="10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5" name="Google Shape;485;g256d1ec2705_0_79"/>
          <p:cNvSpPr/>
          <p:nvPr/>
        </p:nvSpPr>
        <p:spPr>
          <a:xfrm>
            <a:off x="4686400" y="2757000"/>
            <a:ext cx="2129400" cy="238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ru-RU" sz="1000" b="1" i="0" u="sng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5.Для улучшения эксплуата-ционных свойств дороги</a:t>
            </a:r>
            <a:r>
              <a:rPr lang="ru-RU"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sz="1000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ru-RU"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Стабилизация грунта для увеличения срока службы дороги. Процесс стабилизации заключается в перемешивании измельченного грунта с вяжущими составляющими. Ими могут быть цементы, битумы или другие вещества с аналогичными свойствами. Полученному слою задают нужный профиль и уплотняют катками.</a:t>
            </a:r>
            <a:endParaRPr sz="10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6" name="Google Shape;486;g256d1ec2705_0_79"/>
          <p:cNvSpPr/>
          <p:nvPr/>
        </p:nvSpPr>
        <p:spPr>
          <a:xfrm>
            <a:off x="4712609" y="923630"/>
            <a:ext cx="1729500" cy="23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ru-RU" sz="1000" b="1" i="0" u="sng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3.Вермикультивирование</a:t>
            </a:r>
            <a:endParaRPr sz="10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87" name="Google Shape;487;g256d1ec2705_0_79" descr="Пришло время заняться вермикультивированием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792825" y="1306900"/>
            <a:ext cx="1844000" cy="680875"/>
          </a:xfrm>
          <a:prstGeom prst="rect">
            <a:avLst/>
          </a:prstGeom>
          <a:noFill/>
          <a:ln>
            <a:noFill/>
          </a:ln>
        </p:spPr>
      </p:pic>
      <p:sp>
        <p:nvSpPr>
          <p:cNvPr id="488" name="Google Shape;488;g256d1ec2705_0_79"/>
          <p:cNvSpPr/>
          <p:nvPr/>
        </p:nvSpPr>
        <p:spPr>
          <a:xfrm>
            <a:off x="4650125" y="1911550"/>
            <a:ext cx="2129400" cy="99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ru-RU"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На удобренной биогумусом почве можно вырастить чистую продукцию и увеличить урожайность участка в 2-3 и более раз</a:t>
            </a:r>
            <a:endParaRPr sz="10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89" name="Google Shape;489;g256d1ec2705_0_79" descr="Бизнес производство кирпича: мини-завод в домашних условиях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2052800" y="3130525"/>
            <a:ext cx="2436950" cy="804300"/>
          </a:xfrm>
          <a:prstGeom prst="rect">
            <a:avLst/>
          </a:prstGeom>
          <a:noFill/>
          <a:ln>
            <a:noFill/>
          </a:ln>
        </p:spPr>
      </p:pic>
      <p:sp>
        <p:nvSpPr>
          <p:cNvPr id="490" name="Google Shape;490;g256d1ec2705_0_79"/>
          <p:cNvSpPr/>
          <p:nvPr/>
        </p:nvSpPr>
        <p:spPr>
          <a:xfrm>
            <a:off x="2052807" y="3984244"/>
            <a:ext cx="2201100" cy="23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ru-RU" sz="1000" b="1" i="0" u="sng" strike="noStrike" cap="none">
                <a:solidFill>
                  <a:srgbClr val="555555"/>
                </a:solidFill>
                <a:latin typeface="Arial"/>
                <a:ea typeface="Arial"/>
                <a:cs typeface="Arial"/>
                <a:sym typeface="Arial"/>
              </a:rPr>
              <a:t>6. </a:t>
            </a:r>
            <a:r>
              <a:rPr lang="ru-RU" sz="1000" b="1" i="0" u="sng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Производство кирпичей </a:t>
            </a:r>
            <a:endParaRPr sz="10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91" name="Google Shape;491;g256d1ec2705_0_79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2120950" y="4214950"/>
            <a:ext cx="2436950" cy="804300"/>
          </a:xfrm>
          <a:prstGeom prst="rect">
            <a:avLst/>
          </a:prstGeom>
          <a:noFill/>
          <a:ln>
            <a:noFill/>
          </a:ln>
        </p:spPr>
      </p:pic>
      <p:sp>
        <p:nvSpPr>
          <p:cNvPr id="492" name="Google Shape;492;g256d1ec2705_0_79"/>
          <p:cNvSpPr/>
          <p:nvPr/>
        </p:nvSpPr>
        <p:spPr>
          <a:xfrm>
            <a:off x="6875250" y="912075"/>
            <a:ext cx="2129400" cy="25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ru-RU" sz="1000" b="1" i="0" u="sng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4. Рекультивация земель -</a:t>
            </a:r>
            <a:endParaRPr sz="10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93" name="Google Shape;493;g256d1ec2705_0_79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6875250" y="1170975"/>
            <a:ext cx="2064550" cy="804301"/>
          </a:xfrm>
          <a:prstGeom prst="rect">
            <a:avLst/>
          </a:prstGeom>
          <a:noFill/>
          <a:ln w="9525" cap="flat" cmpd="sng">
            <a:solidFill>
              <a:srgbClr val="7F7F7F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494" name="Google Shape;494;g256d1ec2705_0_79"/>
          <p:cNvSpPr/>
          <p:nvPr/>
        </p:nvSpPr>
        <p:spPr>
          <a:xfrm>
            <a:off x="6852075" y="2029425"/>
            <a:ext cx="2201100" cy="144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ru-RU"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Рекультивация-комплекс мероприятий по восстановлению нарушенных человеком в процессе природопользования и иной антропогенной деятельности свойств почв- земель для последующего их использования и улучшения экологического состояния.</a:t>
            </a:r>
            <a:endParaRPr sz="10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95" name="Google Shape;495;g256d1ec2705_0_79"/>
          <p:cNvSpPr/>
          <p:nvPr/>
        </p:nvSpPr>
        <p:spPr>
          <a:xfrm flipH="1">
            <a:off x="6852075" y="3472125"/>
            <a:ext cx="2201100" cy="143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ru-RU"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6</a:t>
            </a:r>
            <a:r>
              <a:rPr lang="ru-RU"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r>
              <a:rPr lang="ru-RU" sz="1000" b="1" i="0" u="sng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Мелкий заполнитель для бетона</a:t>
            </a:r>
            <a:r>
              <a:rPr lang="ru-RU"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подбирается по составу зерен, наличию глинистых и пылевидных частиц, радиационно-гигиеническим показателям, петрографическому составу. Также учитывается коэффициент водопоглощения, плотность, прочность исходного материала на сжатие.</a:t>
            </a:r>
            <a:endParaRPr sz="10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ransition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" name="Google Shape;501;g256d1ec2705_0_105"/>
          <p:cNvSpPr txBox="1">
            <a:spLocks noGrp="1"/>
          </p:cNvSpPr>
          <p:nvPr>
            <p:ph type="title"/>
          </p:nvPr>
        </p:nvSpPr>
        <p:spPr>
          <a:xfrm>
            <a:off x="228600" y="567834"/>
            <a:ext cx="8839200" cy="43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</a:pPr>
            <a:r>
              <a:rPr lang="ru-RU" sz="2225" b="1">
                <a:solidFill>
                  <a:srgbClr val="004B81"/>
                </a:solidFill>
              </a:rPr>
              <a:t>Лабораторные опыты показали положительные результаты  </a:t>
            </a:r>
            <a:endParaRPr sz="3100" b="1">
              <a:solidFill>
                <a:srgbClr val="004B81"/>
              </a:solidFill>
            </a:endParaRPr>
          </a:p>
        </p:txBody>
      </p:sp>
      <p:sp>
        <p:nvSpPr>
          <p:cNvPr id="502" name="Google Shape;502;g256d1ec2705_0_105"/>
          <p:cNvSpPr txBox="1"/>
          <p:nvPr/>
        </p:nvSpPr>
        <p:spPr>
          <a:xfrm>
            <a:off x="228600" y="1096500"/>
            <a:ext cx="8686800" cy="5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lang="ru-RU"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После 4-х месяцев работы, ученые произвели жженный кирпич и облицовочную плитку из ила Руслового водохранилища на основании природного состава ила без добавления реактивов.</a:t>
            </a:r>
            <a:endParaRPr sz="1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503" name="Google Shape;503;g256d1ec2705_0_10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18875" y="1776126"/>
            <a:ext cx="4048126" cy="2686049"/>
          </a:xfrm>
          <a:prstGeom prst="rect">
            <a:avLst/>
          </a:prstGeom>
          <a:noFill/>
          <a:ln>
            <a:noFill/>
          </a:ln>
        </p:spPr>
      </p:pic>
      <p:pic>
        <p:nvPicPr>
          <p:cNvPr id="504" name="Google Shape;504;g256d1ec2705_0_10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697075" y="1743700"/>
            <a:ext cx="4145900" cy="27509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0" name="Google Shape;510;g256d1ec2705_0_114"/>
          <p:cNvSpPr txBox="1">
            <a:spLocks noGrp="1"/>
          </p:cNvSpPr>
          <p:nvPr>
            <p:ph type="title"/>
          </p:nvPr>
        </p:nvSpPr>
        <p:spPr>
          <a:xfrm>
            <a:off x="346200" y="149642"/>
            <a:ext cx="8993400" cy="5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</a:pPr>
            <a:r>
              <a:rPr lang="ru-RU" sz="2225" b="1"/>
              <a:t>Если только песок и глина</a:t>
            </a:r>
            <a:endParaRPr sz="3100" b="1"/>
          </a:p>
        </p:txBody>
      </p:sp>
      <p:sp>
        <p:nvSpPr>
          <p:cNvPr id="511" name="Google Shape;511;g256d1ec2705_0_114"/>
          <p:cNvSpPr txBox="1"/>
          <p:nvPr/>
        </p:nvSpPr>
        <p:spPr>
          <a:xfrm>
            <a:off x="346200" y="709800"/>
            <a:ext cx="8451600" cy="5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lang="ru-RU" sz="15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Наносы Руслового водохранилища содержат от 30 – 85% песка и глины, подходящего качества для строительной отрасли (бетон, щебень, стекло, гравий итд.)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2" name="Google Shape;512;g256d1ec2705_0_114"/>
          <p:cNvSpPr txBox="1"/>
          <p:nvPr/>
        </p:nvSpPr>
        <p:spPr>
          <a:xfrm>
            <a:off x="166050" y="1269950"/>
            <a:ext cx="5517300" cy="363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171450" marR="0" lvl="0" indent="-165100" algn="just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75"/>
              <a:buFont typeface="Arial"/>
              <a:buChar char="•"/>
            </a:pPr>
            <a:r>
              <a:rPr lang="ru-RU" sz="1475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Строительная отрасль Узбекистана растет более чем на 4% в год;</a:t>
            </a:r>
            <a:endParaRPr sz="13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71450" marR="0" lvl="0" indent="-165100" algn="just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000000"/>
              </a:buClr>
              <a:buSzPts val="1475"/>
              <a:buFont typeface="Arial"/>
              <a:buChar char="•"/>
            </a:pPr>
            <a:r>
              <a:rPr lang="ru-RU" sz="1475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Спрос на цемент растет на 10% в год;</a:t>
            </a:r>
            <a:endParaRPr sz="13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71450" marR="0" lvl="0" indent="-165100" algn="just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000000"/>
              </a:buClr>
              <a:buSzPts val="1475"/>
              <a:buFont typeface="Arial"/>
              <a:buChar char="•"/>
            </a:pPr>
            <a:r>
              <a:rPr lang="ru-RU" sz="1475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Только в Узбекистане и Туркменистане требуется не менее 22 млн м3 песка в год;</a:t>
            </a:r>
            <a:endParaRPr sz="13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71450" marR="0" lvl="0" indent="-165100" algn="just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000000"/>
              </a:buClr>
              <a:buSzPts val="1475"/>
              <a:buFont typeface="Arial"/>
              <a:buChar char="•"/>
            </a:pPr>
            <a:r>
              <a:rPr lang="ru-RU" sz="1475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В 2020 году, Узбекистан импортировал песок на сумму 656,000 долларов в частности из Китая, Кыргызстана, России, Ирана</a:t>
            </a:r>
            <a:r>
              <a:rPr lang="ru-RU" sz="1475"/>
              <a:t>;</a:t>
            </a:r>
            <a:r>
              <a:rPr lang="ru-RU" sz="1475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sz="13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71450" marR="0" lvl="0" indent="-165100" algn="just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000000"/>
              </a:buClr>
              <a:buSzPts val="1475"/>
              <a:buFont typeface="Arial"/>
              <a:buChar char="•"/>
            </a:pPr>
            <a:r>
              <a:rPr lang="ru-RU" sz="1475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Центральная Азия, в 2020 году импортировала песок на 3,8 млн USD (2,27 млн USD в Казахстане) из Китая, Турции, России, Италии, Ирана, Нидерландов и др.</a:t>
            </a:r>
            <a:endParaRPr sz="1475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71450" marR="0" lvl="0" indent="-165100" algn="just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000000"/>
              </a:buClr>
              <a:buSzPts val="1475"/>
              <a:buFont typeface="Arial"/>
              <a:buChar char="•"/>
            </a:pPr>
            <a:r>
              <a:rPr lang="ru-RU" sz="1475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!!! Мировой спрос на песок непрерывно растет: 3,2 млрд тонн в 2020 году до 4,6 млрд тонн в 2060г. из-за потребности в инфраструктуре для растущего населения и темпов урбанизации.</a:t>
            </a:r>
            <a:endParaRPr sz="13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3" name="Google Shape;513;g256d1ec2705_0_114"/>
          <p:cNvSpPr txBox="1"/>
          <p:nvPr/>
        </p:nvSpPr>
        <p:spPr>
          <a:xfrm>
            <a:off x="5813650" y="4103175"/>
            <a:ext cx="3067500" cy="87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r>
              <a:rPr lang="ru-RU" sz="13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При производстве бетона песок и цемент используются в пропорции 1:1.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</a:pPr>
            <a:endParaRPr sz="105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514" name="Google Shape;514;g256d1ec2705_0_11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813643" y="1411960"/>
            <a:ext cx="3022558" cy="259806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0" name="Google Shape;520;g256d1ec2705_0_131"/>
          <p:cNvSpPr txBox="1">
            <a:spLocks noGrp="1"/>
          </p:cNvSpPr>
          <p:nvPr>
            <p:ph type="title"/>
          </p:nvPr>
        </p:nvSpPr>
        <p:spPr>
          <a:xfrm>
            <a:off x="323550" y="281225"/>
            <a:ext cx="8640600" cy="71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marL="0" lvl="0" indent="0" algn="just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154073"/>
              <a:buNone/>
            </a:pPr>
            <a:r>
              <a:rPr lang="ru-RU" sz="1875" b="1">
                <a:solidFill>
                  <a:schemeClr val="dk1"/>
                </a:solidFill>
              </a:rPr>
              <a:t>Стоимость работ по очистке ила в стратегических точках в объеме </a:t>
            </a:r>
            <a:r>
              <a:rPr lang="ru-RU" sz="1875" b="1">
                <a:solidFill>
                  <a:srgbClr val="FF9900"/>
                </a:solidFill>
              </a:rPr>
              <a:t>1 -2 млн м3</a:t>
            </a:r>
            <a:r>
              <a:rPr lang="ru-RU" sz="1875" b="1">
                <a:solidFill>
                  <a:srgbClr val="FF0000"/>
                </a:solidFill>
              </a:rPr>
              <a:t> </a:t>
            </a:r>
            <a:r>
              <a:rPr lang="ru-RU" sz="1875" b="1">
                <a:solidFill>
                  <a:schemeClr val="dk1"/>
                </a:solidFill>
              </a:rPr>
              <a:t>в год в течении 5 лет составит </a:t>
            </a:r>
            <a:r>
              <a:rPr lang="ru-RU" sz="2100" b="1">
                <a:solidFill>
                  <a:schemeClr val="dk1"/>
                </a:solidFill>
              </a:rPr>
              <a:t> от 2.7 до 4.7 миллиона долларов в год </a:t>
            </a:r>
            <a:endParaRPr sz="1875" b="1">
              <a:solidFill>
                <a:schemeClr val="dk1"/>
              </a:solidFill>
            </a:endParaRPr>
          </a:p>
        </p:txBody>
      </p:sp>
      <p:sp>
        <p:nvSpPr>
          <p:cNvPr id="521" name="Google Shape;521;g256d1ec2705_0_131"/>
          <p:cNvSpPr txBox="1">
            <a:spLocks noGrp="1"/>
          </p:cNvSpPr>
          <p:nvPr>
            <p:ph type="body" idx="4294967295"/>
          </p:nvPr>
        </p:nvSpPr>
        <p:spPr>
          <a:xfrm>
            <a:off x="323550" y="997025"/>
            <a:ext cx="8496900" cy="136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2500" lnSpcReduction="20000"/>
          </a:bodyPr>
          <a:lstStyle/>
          <a:p>
            <a:pPr marL="0" lvl="0" indent="0" algn="just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ct val="160160"/>
              <a:buNone/>
            </a:pPr>
            <a:r>
              <a:rPr lang="ru-RU" sz="1350">
                <a:latin typeface="Arial"/>
                <a:ea typeface="Arial"/>
                <a:cs typeface="Arial"/>
                <a:sym typeface="Arial"/>
              </a:rPr>
              <a:t>Затраты порядка 2 долларов США на добычу 1м3 отложений</a:t>
            </a:r>
            <a:endParaRPr sz="1350">
              <a:latin typeface="Arial"/>
              <a:ea typeface="Arial"/>
              <a:cs typeface="Arial"/>
              <a:sym typeface="Arial"/>
            </a:endParaRPr>
          </a:p>
          <a:p>
            <a:pPr marL="0" lvl="0" indent="0" algn="just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ct val="160160"/>
              <a:buNone/>
            </a:pPr>
            <a:r>
              <a:rPr lang="ru-RU" sz="1350">
                <a:latin typeface="Arial"/>
                <a:ea typeface="Arial"/>
                <a:cs typeface="Arial"/>
                <a:sym typeface="Arial"/>
              </a:rPr>
              <a:t>стоимость строительства закрытого хранилища на 2 млн тонн = 19 USD за м3 (опыт Нидерландов и США)</a:t>
            </a:r>
            <a:endParaRPr sz="1350">
              <a:latin typeface="Arial"/>
              <a:ea typeface="Arial"/>
              <a:cs typeface="Arial"/>
              <a:sym typeface="Arial"/>
            </a:endParaRPr>
          </a:p>
          <a:p>
            <a:pPr marL="0" lvl="0" indent="0" algn="just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ct val="160160"/>
              <a:buNone/>
            </a:pPr>
            <a:r>
              <a:rPr lang="ru-RU" sz="1350">
                <a:latin typeface="Arial"/>
                <a:ea typeface="Arial"/>
                <a:cs typeface="Arial"/>
                <a:sym typeface="Arial"/>
              </a:rPr>
              <a:t>При сроке службы 50 лет хранилище емкостью 2 млн тонн эксплуатационные расходы составят 742 000 долларов США в год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marL="0" lvl="0" indent="0" algn="just" rtl="0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SzPct val="160160"/>
              <a:buNone/>
            </a:pPr>
            <a:r>
              <a:rPr lang="ru-RU" sz="1350">
                <a:latin typeface="Arial"/>
                <a:ea typeface="Arial"/>
                <a:cs typeface="Arial"/>
                <a:sym typeface="Arial"/>
              </a:rPr>
              <a:t>Прибыль от продажи </a:t>
            </a:r>
            <a:r>
              <a:rPr lang="ru-RU" sz="1350" u="sng">
                <a:latin typeface="Arial"/>
                <a:ea typeface="Arial"/>
                <a:cs typeface="Arial"/>
                <a:sym typeface="Arial"/>
              </a:rPr>
              <a:t>песка и глины </a:t>
            </a:r>
            <a:r>
              <a:rPr lang="ru-RU" sz="1350">
                <a:latin typeface="Arial"/>
                <a:ea typeface="Arial"/>
                <a:cs typeface="Arial"/>
                <a:sym typeface="Arial"/>
              </a:rPr>
              <a:t>= от 1,5 до 3 миллионов долларов США в год на этапе ремонтных дноуглубительных работ</a:t>
            </a:r>
            <a:endParaRPr sz="135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22" name="Google Shape;522;g256d1ec2705_0_131"/>
          <p:cNvSpPr txBox="1"/>
          <p:nvPr/>
        </p:nvSpPr>
        <p:spPr>
          <a:xfrm>
            <a:off x="62550" y="4369500"/>
            <a:ext cx="4457700" cy="32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57175" marR="0" lvl="0" indent="-25717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Noto Sans Symbols"/>
              <a:buChar char="🡪"/>
            </a:pPr>
            <a:r>
              <a:rPr lang="ru-RU" sz="15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Итого, необходимо 2.7 - 4.7 млн USD в год</a:t>
            </a:r>
            <a:endParaRPr sz="15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523" name="Google Shape;523;g256d1ec2705_0_13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48250" y="2342811"/>
            <a:ext cx="3486300" cy="1981800"/>
          </a:xfrm>
          <a:prstGeom prst="rect">
            <a:avLst/>
          </a:prstGeom>
          <a:noFill/>
          <a:ln>
            <a:noFill/>
          </a:ln>
        </p:spPr>
      </p:pic>
      <p:sp>
        <p:nvSpPr>
          <p:cNvPr id="524" name="Google Shape;524;g256d1ec2705_0_131"/>
          <p:cNvSpPr/>
          <p:nvPr/>
        </p:nvSpPr>
        <p:spPr>
          <a:xfrm>
            <a:off x="4681375" y="4267603"/>
            <a:ext cx="4543500" cy="78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lang="ru-RU" sz="15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🡪 если 30% отложений продавать для строительной отрасли, дноуглубительные работы можно возместить</a:t>
            </a:r>
            <a:endParaRPr sz="15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525" name="Google Shape;525;g256d1ec2705_0_13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807091" y="2301411"/>
            <a:ext cx="3036000" cy="1924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1" name="Google Shape;531;g256d1ec2705_0_142"/>
          <p:cNvSpPr txBox="1">
            <a:spLocks noGrp="1"/>
          </p:cNvSpPr>
          <p:nvPr>
            <p:ph type="title"/>
          </p:nvPr>
        </p:nvSpPr>
        <p:spPr>
          <a:xfrm>
            <a:off x="2532700" y="461725"/>
            <a:ext cx="3409500" cy="43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</a:pPr>
            <a:r>
              <a:rPr lang="ru-RU" sz="2525" b="1"/>
              <a:t>Выводы</a:t>
            </a:r>
            <a:endParaRPr sz="3400" b="1"/>
          </a:p>
        </p:txBody>
      </p:sp>
      <p:sp>
        <p:nvSpPr>
          <p:cNvPr id="532" name="Google Shape;532;g256d1ec2705_0_142"/>
          <p:cNvSpPr txBox="1">
            <a:spLocks noGrp="1"/>
          </p:cNvSpPr>
          <p:nvPr>
            <p:ph type="body" idx="4294967295"/>
          </p:nvPr>
        </p:nvSpPr>
        <p:spPr>
          <a:xfrm>
            <a:off x="152400" y="742950"/>
            <a:ext cx="5676900" cy="402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2000"/>
              <a:buNone/>
            </a:pPr>
            <a:endParaRPr b="0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just" rtl="0">
              <a:lnSpc>
                <a:spcPct val="107000"/>
              </a:lnSpc>
              <a:spcBef>
                <a:spcPts val="600"/>
              </a:spcBef>
              <a:spcAft>
                <a:spcPts val="0"/>
              </a:spcAft>
              <a:buSzPts val="2000"/>
              <a:buNone/>
            </a:pPr>
            <a:r>
              <a:rPr lang="ru-RU" sz="1500">
                <a:latin typeface="Arial"/>
                <a:ea typeface="Arial"/>
                <a:cs typeface="Arial"/>
                <a:sym typeface="Arial"/>
              </a:rPr>
              <a:t>Заиление водных сооружений является ПРОБЛЕМОЙ для людей, бюджета, экономики и ВЭП безопасности</a:t>
            </a:r>
            <a:endParaRPr/>
          </a:p>
          <a:p>
            <a:pPr marL="0" lvl="0" indent="0" algn="just" rtl="0">
              <a:lnSpc>
                <a:spcPct val="107000"/>
              </a:lnSpc>
              <a:spcBef>
                <a:spcPts val="1200"/>
              </a:spcBef>
              <a:spcAft>
                <a:spcPts val="0"/>
              </a:spcAft>
              <a:buSzPts val="2000"/>
              <a:buNone/>
            </a:pPr>
            <a:r>
              <a:rPr lang="ru-RU" sz="1500">
                <a:latin typeface="Arial"/>
                <a:ea typeface="Arial"/>
                <a:cs typeface="Arial"/>
                <a:sym typeface="Arial"/>
              </a:rPr>
              <a:t>Наносы на ТМГУ имеют «хорошее» качество = возможность использования после выемки</a:t>
            </a:r>
            <a:endParaRPr/>
          </a:p>
          <a:p>
            <a:pPr marL="0" lvl="0" indent="0" algn="just" rtl="0">
              <a:lnSpc>
                <a:spcPct val="107000"/>
              </a:lnSpc>
              <a:spcBef>
                <a:spcPts val="1200"/>
              </a:spcBef>
              <a:spcAft>
                <a:spcPts val="0"/>
              </a:spcAft>
              <a:buSzPts val="2000"/>
              <a:buNone/>
            </a:pPr>
            <a:r>
              <a:rPr lang="ru-RU" sz="1500">
                <a:latin typeface="Arial"/>
                <a:ea typeface="Arial"/>
                <a:cs typeface="Arial"/>
                <a:sym typeface="Arial"/>
              </a:rPr>
              <a:t>1,5 миллиардов куб.метров наносов = богатый РЕСУРС для БИЗНЕС использования</a:t>
            </a:r>
            <a:endParaRPr/>
          </a:p>
          <a:p>
            <a:pPr marL="0" lvl="0" indent="0" algn="just" rtl="0">
              <a:lnSpc>
                <a:spcPct val="107000"/>
              </a:lnSpc>
              <a:spcBef>
                <a:spcPts val="1200"/>
              </a:spcBef>
              <a:spcAft>
                <a:spcPts val="0"/>
              </a:spcAft>
              <a:buSzPts val="2000"/>
              <a:buNone/>
            </a:pPr>
            <a:r>
              <a:rPr lang="ru-RU" sz="1500">
                <a:latin typeface="Arial"/>
                <a:ea typeface="Arial"/>
                <a:cs typeface="Arial"/>
                <a:sym typeface="Arial"/>
              </a:rPr>
              <a:t>Привлечение бизнеса поможет государству сократить/прекратить бюджетные затраты на очистку наносов + рабочие места, ВВП, налоги</a:t>
            </a:r>
            <a:endParaRPr/>
          </a:p>
          <a:p>
            <a:pPr marL="0" lvl="0" indent="0" algn="just" rtl="0">
              <a:lnSpc>
                <a:spcPct val="107000"/>
              </a:lnSpc>
              <a:spcBef>
                <a:spcPts val="1200"/>
              </a:spcBef>
              <a:spcAft>
                <a:spcPts val="600"/>
              </a:spcAft>
              <a:buSzPts val="2000"/>
              <a:buNone/>
            </a:pPr>
            <a:r>
              <a:rPr lang="ru-RU" sz="1500">
                <a:latin typeface="Arial"/>
                <a:ea typeface="Arial"/>
                <a:cs typeface="Arial"/>
                <a:sym typeface="Arial"/>
              </a:rPr>
              <a:t>Механизм взаимовыгодного партнерства государства с бизнесом и с соседями необходим</a:t>
            </a:r>
            <a:endParaRPr/>
          </a:p>
        </p:txBody>
      </p:sp>
      <p:pic>
        <p:nvPicPr>
          <p:cNvPr id="533" name="Google Shape;533;g256d1ec2705_0_14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129337" y="742950"/>
            <a:ext cx="2500313" cy="3657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9" name="Google Shape;539;p2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996282" y="2518347"/>
            <a:ext cx="3930361" cy="6154441"/>
          </a:xfrm>
          <a:prstGeom prst="rect">
            <a:avLst/>
          </a:prstGeom>
          <a:noFill/>
          <a:ln>
            <a:noFill/>
          </a:ln>
        </p:spPr>
      </p:pic>
      <p:sp>
        <p:nvSpPr>
          <p:cNvPr id="540" name="Google Shape;540;p26"/>
          <p:cNvSpPr txBox="1">
            <a:spLocks noGrp="1"/>
          </p:cNvSpPr>
          <p:nvPr>
            <p:ph type="sldNum" idx="12"/>
          </p:nvPr>
        </p:nvSpPr>
        <p:spPr>
          <a:xfrm>
            <a:off x="6957528" y="4754925"/>
            <a:ext cx="2057400" cy="274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fld id="{00000000-1234-1234-1234-123412341234}" type="slidenum">
              <a:rPr lang="ru-RU"/>
              <a:t>15</a:t>
            </a:fld>
            <a:endParaRPr/>
          </a:p>
        </p:txBody>
      </p:sp>
      <p:sp>
        <p:nvSpPr>
          <p:cNvPr id="541" name="Google Shape;541;p26"/>
          <p:cNvSpPr/>
          <p:nvPr/>
        </p:nvSpPr>
        <p:spPr>
          <a:xfrm>
            <a:off x="1529828" y="1456468"/>
            <a:ext cx="3810267" cy="1874520"/>
          </a:xfrm>
          <a:prstGeom prst="wedgeEllipseCallout">
            <a:avLst>
              <a:gd name="adj1" fmla="val 70096"/>
              <a:gd name="adj2" fmla="val 44939"/>
            </a:avLst>
          </a:prstGeom>
          <a:solidFill>
            <a:srgbClr val="004C82">
              <a:alpha val="4000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ru-RU"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Вопросы?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ransition>
    <p:fad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7" name="Google Shape;547;p76"/>
          <p:cNvSpPr txBox="1">
            <a:spLocks noGrp="1"/>
          </p:cNvSpPr>
          <p:nvPr>
            <p:ph type="body" idx="1"/>
          </p:nvPr>
        </p:nvSpPr>
        <p:spPr>
          <a:xfrm>
            <a:off x="531569" y="3750566"/>
            <a:ext cx="7642200" cy="18466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lvl="0" indent="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</a:pPr>
            <a:r>
              <a:rPr lang="ru-RU"/>
              <a:t>Демо проект: Повышение энергоэффективности насосных станций в Согдийской области Республики Таджикистан для обеспечения водной-энергетической-продовольственной безопасности</a:t>
            </a:r>
            <a:endParaRPr/>
          </a:p>
          <a:p>
            <a:pPr marL="0" lvl="0" indent="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</a:pPr>
            <a:endParaRPr/>
          </a:p>
          <a:p>
            <a:pPr marL="0" lvl="0" indent="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004C82"/>
              </a:buClr>
              <a:buSzPts val="2000"/>
              <a:buNone/>
            </a:pPr>
            <a:r>
              <a:rPr lang="ru-RU"/>
              <a:t> </a:t>
            </a:r>
            <a:endParaRPr/>
          </a:p>
        </p:txBody>
      </p:sp>
      <p:sp>
        <p:nvSpPr>
          <p:cNvPr id="548" name="Google Shape;548;p76"/>
          <p:cNvSpPr txBox="1"/>
          <p:nvPr/>
        </p:nvSpPr>
        <p:spPr>
          <a:xfrm>
            <a:off x="2286000" y="2419406"/>
            <a:ext cx="4572000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ru-RU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 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49" name="Google Shape;549;p76"/>
          <p:cNvSpPr txBox="1"/>
          <p:nvPr/>
        </p:nvSpPr>
        <p:spPr>
          <a:xfrm>
            <a:off x="2286000" y="2419406"/>
            <a:ext cx="4572000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ru-RU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 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50" name="Google Shape;550;p76"/>
          <p:cNvSpPr txBox="1"/>
          <p:nvPr/>
        </p:nvSpPr>
        <p:spPr>
          <a:xfrm>
            <a:off x="2286000" y="2419406"/>
            <a:ext cx="4572000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ru-RU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 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51" name="Google Shape;551;p76"/>
          <p:cNvSpPr txBox="1"/>
          <p:nvPr/>
        </p:nvSpPr>
        <p:spPr>
          <a:xfrm>
            <a:off x="2286000" y="2419406"/>
            <a:ext cx="4572000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ru-RU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 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ransition>
    <p:fad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7" name="Google Shape;557;g256d1ec2705_0_160"/>
          <p:cNvSpPr txBox="1">
            <a:spLocks noGrp="1"/>
          </p:cNvSpPr>
          <p:nvPr>
            <p:ph type="title"/>
          </p:nvPr>
        </p:nvSpPr>
        <p:spPr>
          <a:xfrm>
            <a:off x="667512" y="262475"/>
            <a:ext cx="7946136" cy="48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50" tIns="34275" rIns="68550" bIns="34275" anchor="ctr" anchorCtr="0">
            <a:normAutofit fontScale="90000"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ct val="111111"/>
              <a:buNone/>
            </a:pPr>
            <a:r>
              <a:rPr lang="ru-RU" sz="2400" b="1">
                <a:solidFill>
                  <a:srgbClr val="004B81"/>
                </a:solidFill>
              </a:rPr>
              <a:t>Задачи демо проекта Нексус </a:t>
            </a:r>
            <a:br>
              <a:rPr lang="ru-RU" sz="2400" b="1">
                <a:solidFill>
                  <a:srgbClr val="004B81"/>
                </a:solidFill>
              </a:rPr>
            </a:br>
            <a:r>
              <a:rPr lang="ru-RU" sz="2400" b="1">
                <a:solidFill>
                  <a:srgbClr val="004B81"/>
                </a:solidFill>
              </a:rPr>
              <a:t>в Республике Таджикистан, Согдийская область</a:t>
            </a:r>
            <a:endParaRPr sz="3200" b="1">
              <a:solidFill>
                <a:srgbClr val="004B81"/>
              </a:solidFill>
            </a:endParaRPr>
          </a:p>
        </p:txBody>
      </p:sp>
      <p:sp>
        <p:nvSpPr>
          <p:cNvPr id="558" name="Google Shape;558;g256d1ec2705_0_160"/>
          <p:cNvSpPr txBox="1">
            <a:spLocks noGrp="1"/>
          </p:cNvSpPr>
          <p:nvPr>
            <p:ph type="body" idx="4294967295"/>
          </p:nvPr>
        </p:nvSpPr>
        <p:spPr>
          <a:xfrm>
            <a:off x="2893625" y="967675"/>
            <a:ext cx="5553600" cy="367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50" tIns="34275" rIns="68550" bIns="34275" anchor="t" anchorCtr="0">
            <a:noAutofit/>
          </a:bodyPr>
          <a:lstStyle/>
          <a:p>
            <a:pPr marL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2000"/>
              <a:buNone/>
            </a:pPr>
            <a:r>
              <a:rPr lang="ru-RU" sz="1800">
                <a:latin typeface="Arial"/>
                <a:ea typeface="Arial"/>
                <a:cs typeface="Arial"/>
                <a:sym typeface="Arial"/>
              </a:rPr>
              <a:t>Задача 1: социально-экономический анализ</a:t>
            </a:r>
            <a:endParaRPr sz="1800">
              <a:latin typeface="Arial"/>
              <a:ea typeface="Arial"/>
              <a:cs typeface="Arial"/>
              <a:sym typeface="Arial"/>
            </a:endParaRPr>
          </a:p>
          <a:p>
            <a:pPr marL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2000"/>
              <a:buNone/>
            </a:pPr>
            <a:endParaRPr sz="1800">
              <a:latin typeface="Arial"/>
              <a:ea typeface="Arial"/>
              <a:cs typeface="Arial"/>
              <a:sym typeface="Arial"/>
            </a:endParaRPr>
          </a:p>
          <a:p>
            <a:pPr marL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2000"/>
              <a:buNone/>
            </a:pPr>
            <a:r>
              <a:rPr lang="ru-RU" sz="1800">
                <a:latin typeface="Arial"/>
                <a:ea typeface="Arial"/>
                <a:cs typeface="Arial"/>
                <a:sym typeface="Arial"/>
              </a:rPr>
              <a:t>Задача 2. общий аудит системы мониторинга  энергопотребления на 173 насосных станциях, выявить проблемы</a:t>
            </a:r>
            <a:endParaRPr/>
          </a:p>
          <a:p>
            <a:pPr marL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2000"/>
              <a:buNone/>
            </a:pPr>
            <a:endParaRPr sz="1800">
              <a:latin typeface="Arial"/>
              <a:ea typeface="Arial"/>
              <a:cs typeface="Arial"/>
              <a:sym typeface="Arial"/>
            </a:endParaRPr>
          </a:p>
          <a:p>
            <a:pPr marL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2000"/>
              <a:buNone/>
            </a:pPr>
            <a:r>
              <a:rPr lang="ru-RU" sz="1800">
                <a:latin typeface="Arial"/>
                <a:ea typeface="Arial"/>
                <a:cs typeface="Arial"/>
                <a:sym typeface="Arial"/>
              </a:rPr>
              <a:t>Задача 3. определение необходимых технических решений, имеющих потенциал привлечения инвестиции  для повышения энергоэффективности насосных станций </a:t>
            </a:r>
            <a:endParaRPr sz="1800"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559" name="Google Shape;559;g256d1ec2705_0_16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221528" y="967682"/>
            <a:ext cx="1514270" cy="1135703"/>
          </a:xfrm>
          <a:prstGeom prst="rect">
            <a:avLst/>
          </a:prstGeom>
          <a:noFill/>
          <a:ln>
            <a:noFill/>
          </a:ln>
        </p:spPr>
      </p:pic>
      <p:pic>
        <p:nvPicPr>
          <p:cNvPr id="560" name="Google Shape;560;g256d1ec2705_0_16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223628" y="2237553"/>
            <a:ext cx="1510065" cy="1132549"/>
          </a:xfrm>
          <a:prstGeom prst="rect">
            <a:avLst/>
          </a:prstGeom>
          <a:noFill/>
          <a:ln>
            <a:noFill/>
          </a:ln>
        </p:spPr>
      </p:pic>
      <p:pic>
        <p:nvPicPr>
          <p:cNvPr id="561" name="Google Shape;561;g256d1ec2705_0_160" descr="D:\Агентство\Трастовый фонд ЕБРР-Ольга-Масрур\Новый проект ЕАБР кредит 21.02.2018\Новая концепция машины и насосы 23.09.2019\ТЭО\Фото Зафарабад\ГНС-1\20210522_090855.jpg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226178" y="3504273"/>
            <a:ext cx="1504950" cy="112871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7" name="Google Shape;567;g256d1ec2705_0_170"/>
          <p:cNvPicPr preferRelativeResize="0"/>
          <p:nvPr/>
        </p:nvPicPr>
        <p:blipFill rotWithShape="1">
          <a:blip r:embed="rId3">
            <a:alphaModFix/>
          </a:blip>
          <a:srcRect l="17721" t="11360" r="612" b="8640"/>
          <a:stretch/>
        </p:blipFill>
        <p:spPr>
          <a:xfrm>
            <a:off x="1143000" y="705038"/>
            <a:ext cx="6858000" cy="38576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" name="Google Shape;573;g256d1ec2705_0_275"/>
          <p:cNvSpPr/>
          <p:nvPr/>
        </p:nvSpPr>
        <p:spPr>
          <a:xfrm>
            <a:off x="6858580" y="2767643"/>
            <a:ext cx="994200" cy="1834200"/>
          </a:xfrm>
          <a:prstGeom prst="roundRect">
            <a:avLst>
              <a:gd name="adj" fmla="val 16667"/>
            </a:avLst>
          </a:prstGeom>
          <a:solidFill>
            <a:srgbClr val="D6E3BC"/>
          </a:solidFill>
          <a:ln w="25400" cap="flat" cmpd="sng">
            <a:solidFill>
              <a:srgbClr val="EAF1DD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8550" tIns="34275" rIns="68550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75"/>
              <a:buFont typeface="Arial"/>
              <a:buNone/>
            </a:pPr>
            <a:endParaRPr sz="675" b="1" i="0" u="none" strike="noStrike" cap="none">
              <a:solidFill>
                <a:srgbClr val="00B05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74" name="Google Shape;574;g256d1ec2705_0_275"/>
          <p:cNvSpPr/>
          <p:nvPr/>
        </p:nvSpPr>
        <p:spPr>
          <a:xfrm>
            <a:off x="1685077" y="1132406"/>
            <a:ext cx="2862300" cy="342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0000" dir="5400000" rotWithShape="0">
              <a:srgbClr val="000000">
                <a:alpha val="36862"/>
              </a:srgbClr>
            </a:outerShdw>
          </a:effectLst>
        </p:spPr>
        <p:txBody>
          <a:bodyPr spcFirstLastPara="1" wrap="square" lIns="68550" tIns="34275" rIns="68550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endParaRPr sz="135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75" name="Google Shape;575;g256d1ec2705_0_275"/>
          <p:cNvSpPr/>
          <p:nvPr/>
        </p:nvSpPr>
        <p:spPr>
          <a:xfrm>
            <a:off x="1706511" y="1131754"/>
            <a:ext cx="2835000" cy="27000"/>
          </a:xfrm>
          <a:prstGeom prst="rect">
            <a:avLst/>
          </a:prstGeom>
          <a:solidFill>
            <a:schemeClr val="accent1"/>
          </a:solidFill>
          <a:ln w="2540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8550" tIns="34275" rIns="68550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endParaRPr sz="135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76" name="Google Shape;576;g256d1ec2705_0_275"/>
          <p:cNvSpPr/>
          <p:nvPr/>
        </p:nvSpPr>
        <p:spPr>
          <a:xfrm>
            <a:off x="2943096" y="2057316"/>
            <a:ext cx="3529500" cy="1332300"/>
          </a:xfrm>
          <a:prstGeom prst="roundRect">
            <a:avLst>
              <a:gd name="adj" fmla="val 16667"/>
            </a:avLst>
          </a:prstGeom>
          <a:solidFill>
            <a:srgbClr val="D6E3BC"/>
          </a:solidFill>
          <a:ln w="25400" cap="flat" cmpd="sng">
            <a:solidFill>
              <a:srgbClr val="EAF1DD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8550" tIns="34275" rIns="68550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75"/>
              <a:buFont typeface="Arial"/>
              <a:buNone/>
            </a:pPr>
            <a:endParaRPr sz="675" b="1" i="0" u="none" strike="noStrike" cap="none">
              <a:solidFill>
                <a:srgbClr val="00B05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77" name="Google Shape;577;g256d1ec2705_0_275"/>
          <p:cNvSpPr/>
          <p:nvPr/>
        </p:nvSpPr>
        <p:spPr>
          <a:xfrm>
            <a:off x="3057719" y="4744846"/>
            <a:ext cx="4563000" cy="342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rgbClr val="C2D59B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0000" dir="5400000" rotWithShape="0">
              <a:srgbClr val="000000">
                <a:alpha val="36862"/>
              </a:srgbClr>
            </a:outerShdw>
          </a:effectLst>
        </p:spPr>
        <p:txBody>
          <a:bodyPr spcFirstLastPara="1" wrap="square" lIns="68550" tIns="34275" rIns="68550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endParaRPr sz="1350" b="0" i="0" u="none" strike="noStrike" cap="none">
              <a:solidFill>
                <a:srgbClr val="DAE5F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78" name="Google Shape;578;g256d1ec2705_0_275"/>
          <p:cNvSpPr/>
          <p:nvPr/>
        </p:nvSpPr>
        <p:spPr>
          <a:xfrm rot="5400000">
            <a:off x="5325846" y="2493990"/>
            <a:ext cx="27000" cy="4563000"/>
          </a:xfrm>
          <a:prstGeom prst="rect">
            <a:avLst/>
          </a:prstGeom>
          <a:solidFill>
            <a:srgbClr val="92CCDC"/>
          </a:solidFill>
          <a:ln w="25400" cap="flat" cmpd="sng">
            <a:solidFill>
              <a:srgbClr val="92CCD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8550" tIns="34275" rIns="68550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endParaRPr sz="135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79" name="Google Shape;579;g256d1ec2705_0_275"/>
          <p:cNvSpPr/>
          <p:nvPr/>
        </p:nvSpPr>
        <p:spPr>
          <a:xfrm>
            <a:off x="3116234" y="3619927"/>
            <a:ext cx="3529500" cy="1092900"/>
          </a:xfrm>
          <a:prstGeom prst="roundRect">
            <a:avLst>
              <a:gd name="adj" fmla="val 16667"/>
            </a:avLst>
          </a:prstGeom>
          <a:solidFill>
            <a:srgbClr val="D6E3BC"/>
          </a:solidFill>
          <a:ln w="25400" cap="flat" cmpd="sng">
            <a:solidFill>
              <a:srgbClr val="EAF1DD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8550" tIns="34275" rIns="68550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75"/>
              <a:buFont typeface="Arial"/>
              <a:buNone/>
            </a:pPr>
            <a:endParaRPr sz="675" b="1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580" name="Google Shape;580;g256d1ec2705_0_275"/>
          <p:cNvCxnSpPr/>
          <p:nvPr/>
        </p:nvCxnSpPr>
        <p:spPr>
          <a:xfrm rot="10800000">
            <a:off x="2516893" y="1900464"/>
            <a:ext cx="213600" cy="2154600"/>
          </a:xfrm>
          <a:prstGeom prst="straightConnector1">
            <a:avLst/>
          </a:prstGeom>
          <a:noFill/>
          <a:ln w="38100" cap="flat" cmpd="sng">
            <a:solidFill>
              <a:srgbClr val="FF0000"/>
            </a:solidFill>
            <a:prstDash val="dot"/>
            <a:round/>
            <a:headEnd type="none" w="sm" len="sm"/>
            <a:tailEnd type="stealth" w="med" len="med"/>
          </a:ln>
          <a:effectLst>
            <a:outerShdw blurRad="40000" dist="23000" dir="5400000" rotWithShape="0">
              <a:srgbClr val="000000">
                <a:alpha val="34509"/>
              </a:srgbClr>
            </a:outerShdw>
          </a:effectLst>
        </p:spPr>
      </p:cxnSp>
      <p:sp>
        <p:nvSpPr>
          <p:cNvPr id="581" name="Google Shape;581;g256d1ec2705_0_275"/>
          <p:cNvSpPr/>
          <p:nvPr/>
        </p:nvSpPr>
        <p:spPr>
          <a:xfrm rot="5400000">
            <a:off x="6366134" y="2170794"/>
            <a:ext cx="670500" cy="270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0000" dir="5400000" rotWithShape="0">
              <a:srgbClr val="000000">
                <a:alpha val="36862"/>
              </a:srgbClr>
            </a:outerShdw>
          </a:effectLst>
        </p:spPr>
        <p:txBody>
          <a:bodyPr spcFirstLastPara="1" wrap="square" lIns="68550" tIns="34275" rIns="68550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endParaRPr sz="135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82" name="Google Shape;582;g256d1ec2705_0_275"/>
          <p:cNvSpPr/>
          <p:nvPr/>
        </p:nvSpPr>
        <p:spPr>
          <a:xfrm rot="5400000">
            <a:off x="2586570" y="4431980"/>
            <a:ext cx="898200" cy="441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0000" dir="5400000" rotWithShape="0">
              <a:srgbClr val="000000">
                <a:alpha val="36862"/>
              </a:srgbClr>
            </a:outerShdw>
          </a:effectLst>
        </p:spPr>
        <p:txBody>
          <a:bodyPr spcFirstLastPara="1" wrap="square" lIns="68550" tIns="34275" rIns="68550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endParaRPr sz="135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83" name="Google Shape;583;g256d1ec2705_0_275"/>
          <p:cNvSpPr/>
          <p:nvPr/>
        </p:nvSpPr>
        <p:spPr>
          <a:xfrm rot="5400000">
            <a:off x="1510402" y="4727728"/>
            <a:ext cx="324000" cy="342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0000" dir="5400000" rotWithShape="0">
              <a:srgbClr val="000000">
                <a:alpha val="36862"/>
              </a:srgbClr>
            </a:outerShdw>
          </a:effectLst>
        </p:spPr>
        <p:txBody>
          <a:bodyPr spcFirstLastPara="1" wrap="square" lIns="68550" tIns="34275" rIns="68550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endParaRPr sz="135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84" name="Google Shape;584;g256d1ec2705_0_275"/>
          <p:cNvSpPr/>
          <p:nvPr/>
        </p:nvSpPr>
        <p:spPr>
          <a:xfrm rot="8487067">
            <a:off x="2475138" y="3274058"/>
            <a:ext cx="266214" cy="34155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0000" dir="5400000" rotWithShape="0">
              <a:srgbClr val="000000">
                <a:alpha val="36862"/>
              </a:srgbClr>
            </a:outerShdw>
          </a:effectLst>
        </p:spPr>
        <p:txBody>
          <a:bodyPr spcFirstLastPara="1" wrap="square" lIns="68550" tIns="34275" rIns="68550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endParaRPr sz="135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85" name="Google Shape;585;g256d1ec2705_0_275"/>
          <p:cNvSpPr/>
          <p:nvPr/>
        </p:nvSpPr>
        <p:spPr>
          <a:xfrm rot="2393776">
            <a:off x="2557476" y="3185238"/>
            <a:ext cx="412535" cy="45364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0000" dir="5400000" rotWithShape="0">
              <a:srgbClr val="000000">
                <a:alpha val="36862"/>
              </a:srgbClr>
            </a:outerShdw>
          </a:effectLst>
        </p:spPr>
        <p:txBody>
          <a:bodyPr spcFirstLastPara="1" wrap="square" lIns="68550" tIns="34275" rIns="68550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endParaRPr sz="135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86" name="Google Shape;586;g256d1ec2705_0_275"/>
          <p:cNvSpPr/>
          <p:nvPr/>
        </p:nvSpPr>
        <p:spPr>
          <a:xfrm rot="-2299310">
            <a:off x="6295067" y="3318897"/>
            <a:ext cx="381242" cy="3439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0000" dir="5400000" rotWithShape="0">
              <a:srgbClr val="000000">
                <a:alpha val="36862"/>
              </a:srgbClr>
            </a:outerShdw>
          </a:effectLst>
        </p:spPr>
        <p:txBody>
          <a:bodyPr spcFirstLastPara="1" wrap="square" lIns="68550" tIns="34275" rIns="68550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endParaRPr sz="135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87" name="Google Shape;587;g256d1ec2705_0_275"/>
          <p:cNvSpPr/>
          <p:nvPr/>
        </p:nvSpPr>
        <p:spPr>
          <a:xfrm flipH="1">
            <a:off x="4065888" y="4558438"/>
            <a:ext cx="34200" cy="195000"/>
          </a:xfrm>
          <a:prstGeom prst="rect">
            <a:avLst/>
          </a:prstGeom>
          <a:solidFill>
            <a:schemeClr val="dk2"/>
          </a:solidFill>
          <a:ln w="952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0000" dir="5400000" rotWithShape="0">
              <a:srgbClr val="000000">
                <a:alpha val="36862"/>
              </a:srgbClr>
            </a:outerShdw>
          </a:effectLst>
        </p:spPr>
        <p:txBody>
          <a:bodyPr spcFirstLastPara="1" wrap="square" lIns="68550" tIns="34275" rIns="68550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endParaRPr sz="135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88" name="Google Shape;588;g256d1ec2705_0_275"/>
          <p:cNvSpPr/>
          <p:nvPr/>
        </p:nvSpPr>
        <p:spPr>
          <a:xfrm>
            <a:off x="4061852" y="3432269"/>
            <a:ext cx="34200" cy="10080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rgbClr val="974806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0000" dir="5400000" rotWithShape="0">
              <a:srgbClr val="000000">
                <a:alpha val="36862"/>
              </a:srgbClr>
            </a:outerShdw>
          </a:effectLst>
        </p:spPr>
        <p:txBody>
          <a:bodyPr spcFirstLastPara="1" wrap="square" lIns="68550" tIns="34275" rIns="68550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endParaRPr sz="135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89" name="Google Shape;589;g256d1ec2705_0_275"/>
          <p:cNvSpPr/>
          <p:nvPr/>
        </p:nvSpPr>
        <p:spPr>
          <a:xfrm flipH="1">
            <a:off x="5537123" y="4549757"/>
            <a:ext cx="34200" cy="195000"/>
          </a:xfrm>
          <a:prstGeom prst="rect">
            <a:avLst/>
          </a:prstGeom>
          <a:solidFill>
            <a:schemeClr val="dk2"/>
          </a:solidFill>
          <a:ln w="952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0000" dir="5400000" rotWithShape="0">
              <a:srgbClr val="000000">
                <a:alpha val="36862"/>
              </a:srgbClr>
            </a:outerShdw>
          </a:effectLst>
        </p:spPr>
        <p:txBody>
          <a:bodyPr spcFirstLastPara="1" wrap="square" lIns="68550" tIns="34275" rIns="68550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endParaRPr sz="135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90" name="Google Shape;590;g256d1ec2705_0_275"/>
          <p:cNvSpPr/>
          <p:nvPr/>
        </p:nvSpPr>
        <p:spPr>
          <a:xfrm>
            <a:off x="5524017" y="3432269"/>
            <a:ext cx="34200" cy="10080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rgbClr val="974806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0000" dir="5400000" rotWithShape="0">
              <a:srgbClr val="000000">
                <a:alpha val="36862"/>
              </a:srgbClr>
            </a:outerShdw>
          </a:effectLst>
        </p:spPr>
        <p:txBody>
          <a:bodyPr spcFirstLastPara="1" wrap="square" lIns="68550" tIns="34275" rIns="68550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endParaRPr sz="135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91" name="Google Shape;591;g256d1ec2705_0_275"/>
          <p:cNvSpPr/>
          <p:nvPr/>
        </p:nvSpPr>
        <p:spPr>
          <a:xfrm rot="8361117">
            <a:off x="1612105" y="2063555"/>
            <a:ext cx="757586" cy="34264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rgbClr val="974806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0000" dir="5400000" rotWithShape="0">
              <a:srgbClr val="000000">
                <a:alpha val="36862"/>
              </a:srgbClr>
            </a:outerShdw>
          </a:effectLst>
        </p:spPr>
        <p:txBody>
          <a:bodyPr spcFirstLastPara="1" wrap="square" lIns="68550" tIns="34275" rIns="68550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endParaRPr sz="135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92" name="Google Shape;592;g256d1ec2705_0_275"/>
          <p:cNvSpPr/>
          <p:nvPr/>
        </p:nvSpPr>
        <p:spPr>
          <a:xfrm>
            <a:off x="5766132" y="2535448"/>
            <a:ext cx="34200" cy="5400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rgbClr val="974806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0000" dir="5400000" rotWithShape="0">
              <a:srgbClr val="000000">
                <a:alpha val="36862"/>
              </a:srgbClr>
            </a:outerShdw>
          </a:effectLst>
        </p:spPr>
        <p:txBody>
          <a:bodyPr spcFirstLastPara="1" wrap="square" lIns="68550" tIns="34275" rIns="68550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endParaRPr sz="135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93" name="Google Shape;593;g256d1ec2705_0_275"/>
          <p:cNvSpPr/>
          <p:nvPr/>
        </p:nvSpPr>
        <p:spPr>
          <a:xfrm flipH="1">
            <a:off x="5770345" y="3368367"/>
            <a:ext cx="34200" cy="804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0000" dir="5400000" rotWithShape="0">
              <a:srgbClr val="000000">
                <a:alpha val="36862"/>
              </a:srgbClr>
            </a:outerShdw>
          </a:effectLst>
        </p:spPr>
        <p:txBody>
          <a:bodyPr spcFirstLastPara="1" wrap="square" lIns="68550" tIns="34275" rIns="68550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endParaRPr sz="135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94" name="Google Shape;594;g256d1ec2705_0_275"/>
          <p:cNvSpPr/>
          <p:nvPr/>
        </p:nvSpPr>
        <p:spPr>
          <a:xfrm flipH="1">
            <a:off x="1673211" y="246133"/>
            <a:ext cx="34200" cy="3894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rgbClr val="974806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0000" dir="5400000" rotWithShape="0">
              <a:srgbClr val="000000">
                <a:alpha val="36862"/>
              </a:srgbClr>
            </a:outerShdw>
          </a:effectLst>
        </p:spPr>
        <p:txBody>
          <a:bodyPr spcFirstLastPara="1" wrap="square" lIns="68550" tIns="34275" rIns="68550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endParaRPr sz="135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95" name="Google Shape;595;g256d1ec2705_0_275"/>
          <p:cNvSpPr/>
          <p:nvPr/>
        </p:nvSpPr>
        <p:spPr>
          <a:xfrm>
            <a:off x="6688240" y="2537204"/>
            <a:ext cx="1238700" cy="342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0000" dir="5400000" rotWithShape="0">
              <a:srgbClr val="000000">
                <a:alpha val="36862"/>
              </a:srgbClr>
            </a:outerShdw>
          </a:effectLst>
        </p:spPr>
        <p:txBody>
          <a:bodyPr spcFirstLastPara="1" wrap="square" lIns="68550" tIns="34275" rIns="68550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endParaRPr sz="135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96" name="Google Shape;596;g256d1ec2705_0_275"/>
          <p:cNvSpPr/>
          <p:nvPr/>
        </p:nvSpPr>
        <p:spPr>
          <a:xfrm flipH="1">
            <a:off x="1658445" y="954073"/>
            <a:ext cx="34200" cy="8430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0000" dir="5400000" rotWithShape="0">
              <a:srgbClr val="000000">
                <a:alpha val="36862"/>
              </a:srgbClr>
            </a:outerShdw>
          </a:effectLst>
        </p:spPr>
        <p:txBody>
          <a:bodyPr spcFirstLastPara="1" wrap="square" lIns="68550" tIns="34275" rIns="68550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endParaRPr sz="135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97" name="Google Shape;597;g256d1ec2705_0_275"/>
          <p:cNvSpPr/>
          <p:nvPr/>
        </p:nvSpPr>
        <p:spPr>
          <a:xfrm rot="5400000">
            <a:off x="6692814" y="2488784"/>
            <a:ext cx="35400" cy="51000"/>
          </a:xfrm>
          <a:prstGeom prst="chevron">
            <a:avLst>
              <a:gd name="adj" fmla="val 50000"/>
            </a:avLst>
          </a:prstGeom>
          <a:solidFill>
            <a:schemeClr val="accent1"/>
          </a:solidFill>
          <a:ln w="25400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8550" tIns="34275" rIns="68550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endParaRPr sz="135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98" name="Google Shape;598;g256d1ec2705_0_275"/>
          <p:cNvSpPr/>
          <p:nvPr/>
        </p:nvSpPr>
        <p:spPr>
          <a:xfrm>
            <a:off x="2567012" y="4020750"/>
            <a:ext cx="542400" cy="232175"/>
          </a:xfrm>
          <a:prstGeom prst="flowChartProcess">
            <a:avLst/>
          </a:prstGeom>
          <a:solidFill>
            <a:srgbClr val="DDD9C3"/>
          </a:solidFill>
          <a:ln w="254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8550" tIns="34275" rIns="68550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Arial"/>
              <a:buNone/>
            </a:pPr>
            <a:r>
              <a:rPr lang="ru-RU" sz="7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ДВГНС</a:t>
            </a:r>
            <a:endParaRPr sz="45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99" name="Google Shape;599;g256d1ec2705_0_275"/>
          <p:cNvSpPr/>
          <p:nvPr/>
        </p:nvSpPr>
        <p:spPr>
          <a:xfrm rot="-1006316">
            <a:off x="1658414" y="1890490"/>
            <a:ext cx="634177" cy="34166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0000" dir="5400000" rotWithShape="0">
              <a:srgbClr val="000000">
                <a:alpha val="36862"/>
              </a:srgbClr>
            </a:outerShdw>
          </a:effectLst>
        </p:spPr>
        <p:txBody>
          <a:bodyPr spcFirstLastPara="1" wrap="square" lIns="68550" tIns="34275" rIns="68550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endParaRPr sz="135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00" name="Google Shape;600;g256d1ec2705_0_275"/>
          <p:cNvSpPr/>
          <p:nvPr/>
        </p:nvSpPr>
        <p:spPr>
          <a:xfrm>
            <a:off x="2092168" y="3599848"/>
            <a:ext cx="409608" cy="137594"/>
          </a:xfrm>
          <a:prstGeom prst="flowChartProcess">
            <a:avLst/>
          </a:prstGeom>
          <a:solidFill>
            <a:srgbClr val="DDD9C3"/>
          </a:solidFill>
          <a:ln w="254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8550" tIns="34275" rIns="68550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75"/>
              <a:buFont typeface="Arial"/>
              <a:buNone/>
            </a:pPr>
            <a:r>
              <a:rPr lang="ru-RU" sz="67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ГНС-3А</a:t>
            </a:r>
            <a:endParaRPr sz="45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01" name="Google Shape;601;g256d1ec2705_0_275"/>
          <p:cNvSpPr/>
          <p:nvPr/>
        </p:nvSpPr>
        <p:spPr>
          <a:xfrm>
            <a:off x="2541091" y="1803764"/>
            <a:ext cx="5373000" cy="357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0000" dir="5400000" rotWithShape="0">
              <a:srgbClr val="000000">
                <a:alpha val="36862"/>
              </a:srgbClr>
            </a:outerShdw>
          </a:effectLst>
        </p:spPr>
        <p:txBody>
          <a:bodyPr spcFirstLastPara="1" wrap="square" lIns="68550" tIns="34275" rIns="68550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endParaRPr sz="135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02" name="Google Shape;602;g256d1ec2705_0_275"/>
          <p:cNvSpPr txBox="1">
            <a:spLocks noGrp="1"/>
          </p:cNvSpPr>
          <p:nvPr>
            <p:ph type="subTitle" idx="4294967295"/>
          </p:nvPr>
        </p:nvSpPr>
        <p:spPr>
          <a:xfrm>
            <a:off x="3613145" y="64091"/>
            <a:ext cx="973800" cy="19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50" tIns="34275" rIns="68550" bIns="34275" anchor="t" anchorCtr="0">
            <a:normAutofit fontScale="55000" lnSpcReduction="20000"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r>
              <a:rPr lang="ru-RU" sz="2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Канал 4МК</a:t>
            </a:r>
            <a:endParaRPr sz="2000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03" name="Google Shape;603;g256d1ec2705_0_275"/>
          <p:cNvSpPr txBox="1"/>
          <p:nvPr/>
        </p:nvSpPr>
        <p:spPr>
          <a:xfrm>
            <a:off x="3679189" y="981421"/>
            <a:ext cx="885300" cy="19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50" tIns="34275" rIns="68550" bIns="34275" anchor="t" anchorCtr="0">
            <a:normAutofit fontScale="40000" lnSpcReduction="20000"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None/>
            </a:pPr>
            <a:r>
              <a:rPr lang="ru-RU" sz="2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Канал 3МК</a:t>
            </a:r>
            <a:endParaRPr sz="2400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04" name="Google Shape;604;g256d1ec2705_0_275"/>
          <p:cNvSpPr txBox="1"/>
          <p:nvPr/>
        </p:nvSpPr>
        <p:spPr>
          <a:xfrm>
            <a:off x="3699502" y="1636013"/>
            <a:ext cx="973800" cy="19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50" tIns="34275" rIns="68550" bIns="34275" anchor="t" anchorCtr="0">
            <a:normAutofit fontScale="40000" lnSpcReduction="20000"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None/>
            </a:pPr>
            <a:r>
              <a:rPr lang="ru-RU" sz="2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Канал ТМ-2</a:t>
            </a:r>
            <a:endParaRPr sz="105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05" name="Google Shape;605;g256d1ec2705_0_275"/>
          <p:cNvSpPr txBox="1"/>
          <p:nvPr/>
        </p:nvSpPr>
        <p:spPr>
          <a:xfrm>
            <a:off x="3118727" y="3245300"/>
            <a:ext cx="973800" cy="19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50" tIns="34275" rIns="68550" bIns="34275" anchor="t" anchorCtr="0">
            <a:normAutofit fontScale="40000" lnSpcReduction="20000"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None/>
            </a:pPr>
            <a:r>
              <a:rPr lang="ru-RU" sz="2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Канал ТМ-1</a:t>
            </a:r>
            <a:endParaRPr sz="105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06" name="Google Shape;606;g256d1ec2705_0_275"/>
          <p:cNvSpPr txBox="1"/>
          <p:nvPr/>
        </p:nvSpPr>
        <p:spPr>
          <a:xfrm>
            <a:off x="6952929" y="2382935"/>
            <a:ext cx="973800" cy="19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50" tIns="34275" rIns="68550" bIns="34275" anchor="t" anchorCtr="0">
            <a:normAutofit fontScale="40000" lnSpcReduction="20000"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None/>
            </a:pPr>
            <a:r>
              <a:rPr lang="ru-RU" sz="2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Канал ТМ-4</a:t>
            </a:r>
            <a:endParaRPr sz="105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07" name="Google Shape;607;g256d1ec2705_0_275"/>
          <p:cNvSpPr/>
          <p:nvPr/>
        </p:nvSpPr>
        <p:spPr>
          <a:xfrm rot="5400000">
            <a:off x="446540" y="3011127"/>
            <a:ext cx="2457300" cy="342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rgbClr val="974806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0000" dir="5400000" rotWithShape="0">
              <a:srgbClr val="000000">
                <a:alpha val="36862"/>
              </a:srgbClr>
            </a:outerShdw>
          </a:effectLst>
        </p:spPr>
        <p:txBody>
          <a:bodyPr spcFirstLastPara="1" wrap="square" lIns="68550" tIns="34275" rIns="68550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endParaRPr sz="135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08" name="Google Shape;608;g256d1ec2705_0_275"/>
          <p:cNvSpPr/>
          <p:nvPr/>
        </p:nvSpPr>
        <p:spPr>
          <a:xfrm rot="5400000">
            <a:off x="2936219" y="3554351"/>
            <a:ext cx="193800" cy="393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rgbClr val="974806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0000" dir="5400000" rotWithShape="0">
              <a:srgbClr val="000000">
                <a:alpha val="36862"/>
              </a:srgbClr>
            </a:outerShdw>
          </a:effectLst>
        </p:spPr>
        <p:txBody>
          <a:bodyPr spcFirstLastPara="1" wrap="square" lIns="68550" tIns="34275" rIns="68550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endParaRPr sz="135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09" name="Google Shape;609;g256d1ec2705_0_275"/>
          <p:cNvSpPr/>
          <p:nvPr/>
        </p:nvSpPr>
        <p:spPr>
          <a:xfrm>
            <a:off x="3153285" y="3432268"/>
            <a:ext cx="3189000" cy="375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0000" dir="5400000" rotWithShape="0">
              <a:srgbClr val="000000">
                <a:alpha val="36862"/>
              </a:srgbClr>
            </a:outerShdw>
          </a:effectLst>
        </p:spPr>
        <p:txBody>
          <a:bodyPr spcFirstLastPara="1" wrap="square" lIns="68550" tIns="34275" rIns="68550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endParaRPr sz="135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10" name="Google Shape;610;g256d1ec2705_0_275"/>
          <p:cNvSpPr/>
          <p:nvPr/>
        </p:nvSpPr>
        <p:spPr>
          <a:xfrm>
            <a:off x="1663978" y="220082"/>
            <a:ext cx="2862000" cy="405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0000" dir="5400000" rotWithShape="0">
              <a:srgbClr val="000000">
                <a:alpha val="36862"/>
              </a:srgbClr>
            </a:outerShdw>
          </a:effectLst>
        </p:spPr>
        <p:txBody>
          <a:bodyPr spcFirstLastPara="1" wrap="square" lIns="68550" tIns="34275" rIns="68550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endParaRPr sz="135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11" name="Google Shape;611;g256d1ec2705_0_275"/>
          <p:cNvSpPr/>
          <p:nvPr/>
        </p:nvSpPr>
        <p:spPr>
          <a:xfrm rot="5400000">
            <a:off x="1709363" y="4573168"/>
            <a:ext cx="674700" cy="342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rgbClr val="C2D59B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0000" dir="5400000" rotWithShape="0">
              <a:srgbClr val="000000">
                <a:alpha val="36862"/>
              </a:srgbClr>
            </a:outerShdw>
          </a:effectLst>
        </p:spPr>
        <p:txBody>
          <a:bodyPr spcFirstLastPara="1" wrap="square" lIns="68550" tIns="34275" rIns="68550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endParaRPr sz="1350" b="0" i="0" u="none" strike="noStrike" cap="none">
              <a:solidFill>
                <a:srgbClr val="DAE5F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12" name="Google Shape;612;g256d1ec2705_0_275"/>
          <p:cNvSpPr/>
          <p:nvPr/>
        </p:nvSpPr>
        <p:spPr>
          <a:xfrm>
            <a:off x="1068813" y="4906864"/>
            <a:ext cx="6783900" cy="112800"/>
          </a:xfrm>
          <a:prstGeom prst="rect">
            <a:avLst/>
          </a:prstGeom>
          <a:solidFill>
            <a:srgbClr val="DAEEF3"/>
          </a:solidFill>
          <a:ln w="9525" cap="flat" cmpd="sng">
            <a:solidFill>
              <a:srgbClr val="538CD5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0000" dir="5400000" rotWithShape="0">
              <a:srgbClr val="000000">
                <a:alpha val="36862"/>
              </a:srgbClr>
            </a:outerShdw>
          </a:effectLst>
        </p:spPr>
        <p:txBody>
          <a:bodyPr spcFirstLastPara="1" wrap="square" lIns="68550" tIns="34275" rIns="68550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endParaRPr sz="135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13" name="Google Shape;613;g256d1ec2705_0_275"/>
          <p:cNvSpPr/>
          <p:nvPr/>
        </p:nvSpPr>
        <p:spPr>
          <a:xfrm>
            <a:off x="1752372" y="3864604"/>
            <a:ext cx="588600" cy="381000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25400" cap="flat" cmpd="sng">
            <a:solidFill>
              <a:srgbClr val="C2D59B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8550" tIns="34275" rIns="68550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75"/>
              <a:buFont typeface="Arial"/>
              <a:buNone/>
            </a:pPr>
            <a:r>
              <a:rPr lang="ru-RU" sz="675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Зона орошения </a:t>
            </a:r>
            <a:endParaRPr sz="675" b="1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14" name="Google Shape;614;g256d1ec2705_0_275"/>
          <p:cNvSpPr/>
          <p:nvPr/>
        </p:nvSpPr>
        <p:spPr>
          <a:xfrm>
            <a:off x="2081932" y="4468827"/>
            <a:ext cx="448800" cy="372300"/>
          </a:xfrm>
          <a:prstGeom prst="upArrowCallout">
            <a:avLst>
              <a:gd name="adj1" fmla="val 25000"/>
              <a:gd name="adj2" fmla="val 25000"/>
              <a:gd name="adj3" fmla="val 25000"/>
              <a:gd name="adj4" fmla="val 64977"/>
            </a:avLst>
          </a:prstGeom>
          <a:solidFill>
            <a:srgbClr val="DDD9C3"/>
          </a:solidFill>
          <a:ln w="254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8550" tIns="34275" rIns="68550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lang="ru-RU" sz="9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КВ-1</a:t>
            </a:r>
            <a:endParaRPr sz="1200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615" name="Google Shape;615;g256d1ec2705_0_275"/>
          <p:cNvCxnSpPr>
            <a:stCxn id="614" idx="0"/>
          </p:cNvCxnSpPr>
          <p:nvPr/>
        </p:nvCxnSpPr>
        <p:spPr>
          <a:xfrm rot="10800000" flipH="1">
            <a:off x="2306332" y="3477027"/>
            <a:ext cx="574500" cy="991800"/>
          </a:xfrm>
          <a:prstGeom prst="straightConnector1">
            <a:avLst/>
          </a:prstGeom>
          <a:noFill/>
          <a:ln w="38100" cap="flat" cmpd="sng">
            <a:solidFill>
              <a:srgbClr val="4A7DBA"/>
            </a:solidFill>
            <a:prstDash val="dot"/>
            <a:round/>
            <a:headEnd type="none" w="sm" len="sm"/>
            <a:tailEnd type="stealth" w="med" len="med"/>
          </a:ln>
        </p:spPr>
      </p:cxnSp>
      <p:cxnSp>
        <p:nvCxnSpPr>
          <p:cNvPr id="616" name="Google Shape;616;g256d1ec2705_0_275"/>
          <p:cNvCxnSpPr/>
          <p:nvPr/>
        </p:nvCxnSpPr>
        <p:spPr>
          <a:xfrm flipH="1">
            <a:off x="2010838" y="2933308"/>
            <a:ext cx="2700" cy="896700"/>
          </a:xfrm>
          <a:prstGeom prst="straightConnector1">
            <a:avLst/>
          </a:prstGeom>
          <a:noFill/>
          <a:ln w="19050" cap="flat" cmpd="sng">
            <a:solidFill>
              <a:schemeClr val="accent1"/>
            </a:solidFill>
            <a:prstDash val="solid"/>
            <a:round/>
            <a:headEnd type="none" w="sm" len="sm"/>
            <a:tailEnd type="stealth" w="med" len="med"/>
          </a:ln>
          <a:effectLst>
            <a:outerShdw blurRad="40000" dist="23000" dir="5400000" rotWithShape="0">
              <a:srgbClr val="000000">
                <a:alpha val="34509"/>
              </a:srgbClr>
            </a:outerShdw>
          </a:effectLst>
        </p:spPr>
      </p:cxnSp>
      <p:sp>
        <p:nvSpPr>
          <p:cNvPr id="617" name="Google Shape;617;g256d1ec2705_0_275"/>
          <p:cNvSpPr/>
          <p:nvPr/>
        </p:nvSpPr>
        <p:spPr>
          <a:xfrm rot="5995558">
            <a:off x="1486281" y="2578729"/>
            <a:ext cx="1493252" cy="52083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rgbClr val="974806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0000" dir="5400000" rotWithShape="0">
              <a:srgbClr val="000000">
                <a:alpha val="36862"/>
              </a:srgbClr>
            </a:outerShdw>
          </a:effectLst>
        </p:spPr>
        <p:txBody>
          <a:bodyPr spcFirstLastPara="1" wrap="square" lIns="68550" tIns="34275" rIns="68550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endParaRPr sz="135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18" name="Google Shape;618;g256d1ec2705_0_275"/>
          <p:cNvSpPr/>
          <p:nvPr/>
        </p:nvSpPr>
        <p:spPr>
          <a:xfrm>
            <a:off x="6688241" y="2580970"/>
            <a:ext cx="34200" cy="3003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rgbClr val="974806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0000" dir="5400000" rotWithShape="0">
              <a:srgbClr val="000000">
                <a:alpha val="36862"/>
              </a:srgbClr>
            </a:outerShdw>
          </a:effectLst>
        </p:spPr>
        <p:txBody>
          <a:bodyPr spcFirstLastPara="1" wrap="square" lIns="68550" tIns="34275" rIns="68550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endParaRPr sz="135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19" name="Google Shape;619;g256d1ec2705_0_275"/>
          <p:cNvSpPr/>
          <p:nvPr/>
        </p:nvSpPr>
        <p:spPr>
          <a:xfrm>
            <a:off x="2890954" y="3319405"/>
            <a:ext cx="284400" cy="1578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0000" dir="5400000" rotWithShape="0">
              <a:srgbClr val="000000">
                <a:alpha val="36862"/>
              </a:srgbClr>
            </a:outerShdw>
          </a:effectLst>
        </p:spPr>
        <p:txBody>
          <a:bodyPr spcFirstLastPara="1" wrap="square" lIns="68550" tIns="34275" rIns="68550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endParaRPr sz="135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20" name="Google Shape;620;g256d1ec2705_0_275"/>
          <p:cNvSpPr/>
          <p:nvPr/>
        </p:nvSpPr>
        <p:spPr>
          <a:xfrm>
            <a:off x="1658356" y="4590211"/>
            <a:ext cx="27000" cy="324000"/>
          </a:xfrm>
          <a:prstGeom prst="rect">
            <a:avLst/>
          </a:prstGeom>
          <a:solidFill>
            <a:schemeClr val="accent1"/>
          </a:solidFill>
          <a:ln w="2540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8550" tIns="34275" rIns="68550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endParaRPr sz="135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21" name="Google Shape;621;g256d1ec2705_0_275"/>
          <p:cNvSpPr/>
          <p:nvPr/>
        </p:nvSpPr>
        <p:spPr>
          <a:xfrm>
            <a:off x="3024499" y="4001638"/>
            <a:ext cx="27000" cy="904800"/>
          </a:xfrm>
          <a:prstGeom prst="rect">
            <a:avLst/>
          </a:prstGeom>
          <a:solidFill>
            <a:schemeClr val="accent1"/>
          </a:solidFill>
          <a:ln w="2540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8550" tIns="34275" rIns="68550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endParaRPr sz="135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22" name="Google Shape;622;g256d1ec2705_0_275"/>
          <p:cNvSpPr/>
          <p:nvPr/>
        </p:nvSpPr>
        <p:spPr>
          <a:xfrm>
            <a:off x="1665290" y="3218064"/>
            <a:ext cx="27000" cy="999000"/>
          </a:xfrm>
          <a:prstGeom prst="rect">
            <a:avLst/>
          </a:prstGeom>
          <a:solidFill>
            <a:srgbClr val="974806"/>
          </a:solidFill>
          <a:ln w="25400" cap="flat" cmpd="sng">
            <a:solidFill>
              <a:srgbClr val="97480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8550" tIns="34275" rIns="68550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endParaRPr sz="135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23" name="Google Shape;623;g256d1ec2705_0_275"/>
          <p:cNvSpPr/>
          <p:nvPr/>
        </p:nvSpPr>
        <p:spPr>
          <a:xfrm>
            <a:off x="1454803" y="4210625"/>
            <a:ext cx="448800" cy="372300"/>
          </a:xfrm>
          <a:prstGeom prst="upArrowCallout">
            <a:avLst>
              <a:gd name="adj1" fmla="val 25000"/>
              <a:gd name="adj2" fmla="val 25000"/>
              <a:gd name="adj3" fmla="val 25000"/>
              <a:gd name="adj4" fmla="val 64977"/>
            </a:avLst>
          </a:prstGeom>
          <a:solidFill>
            <a:srgbClr val="DDD9C3"/>
          </a:solidFill>
          <a:ln w="254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8550" tIns="34275" rIns="68550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lang="ru-RU" sz="9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КНС-1</a:t>
            </a:r>
            <a:endParaRPr sz="1200" b="1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24" name="Google Shape;624;g256d1ec2705_0_275"/>
          <p:cNvSpPr/>
          <p:nvPr/>
        </p:nvSpPr>
        <p:spPr>
          <a:xfrm>
            <a:off x="3022123" y="3486409"/>
            <a:ext cx="27000" cy="162000"/>
          </a:xfrm>
          <a:prstGeom prst="rect">
            <a:avLst/>
          </a:prstGeom>
          <a:solidFill>
            <a:srgbClr val="974806"/>
          </a:solidFill>
          <a:ln w="25400" cap="flat" cmpd="sng">
            <a:solidFill>
              <a:srgbClr val="97480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8550" tIns="34275" rIns="68550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endParaRPr sz="135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25" name="Google Shape;625;g256d1ec2705_0_275"/>
          <p:cNvSpPr/>
          <p:nvPr/>
        </p:nvSpPr>
        <p:spPr>
          <a:xfrm>
            <a:off x="2811163" y="3629425"/>
            <a:ext cx="576300" cy="372300"/>
          </a:xfrm>
          <a:prstGeom prst="upArrowCallout">
            <a:avLst>
              <a:gd name="adj1" fmla="val 25000"/>
              <a:gd name="adj2" fmla="val 25000"/>
              <a:gd name="adj3" fmla="val 25000"/>
              <a:gd name="adj4" fmla="val 64977"/>
            </a:avLst>
          </a:prstGeom>
          <a:solidFill>
            <a:srgbClr val="DDD9C3"/>
          </a:solidFill>
          <a:ln w="254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8550" tIns="34275" rIns="68550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lang="ru-RU" sz="9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ГНС-1</a:t>
            </a:r>
            <a:endParaRPr sz="1200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26" name="Google Shape;626;g256d1ec2705_0_275"/>
          <p:cNvSpPr/>
          <p:nvPr/>
        </p:nvSpPr>
        <p:spPr>
          <a:xfrm rot="-5400000">
            <a:off x="6692722" y="2578131"/>
            <a:ext cx="34200" cy="53400"/>
          </a:xfrm>
          <a:prstGeom prst="chevron">
            <a:avLst>
              <a:gd name="adj" fmla="val 50000"/>
            </a:avLst>
          </a:prstGeom>
          <a:solidFill>
            <a:schemeClr val="accent1"/>
          </a:solidFill>
          <a:ln w="25400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8550" tIns="34275" rIns="68550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endParaRPr sz="135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27" name="Google Shape;627;g256d1ec2705_0_275"/>
          <p:cNvSpPr/>
          <p:nvPr/>
        </p:nvSpPr>
        <p:spPr>
          <a:xfrm>
            <a:off x="1662501" y="2587641"/>
            <a:ext cx="27000" cy="243000"/>
          </a:xfrm>
          <a:prstGeom prst="rect">
            <a:avLst/>
          </a:prstGeom>
          <a:solidFill>
            <a:srgbClr val="974806"/>
          </a:solidFill>
          <a:ln w="25400" cap="flat" cmpd="sng">
            <a:solidFill>
              <a:srgbClr val="97480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8550" tIns="34275" rIns="68550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endParaRPr sz="135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28" name="Google Shape;628;g256d1ec2705_0_275"/>
          <p:cNvSpPr/>
          <p:nvPr/>
        </p:nvSpPr>
        <p:spPr>
          <a:xfrm>
            <a:off x="1447893" y="2832200"/>
            <a:ext cx="448800" cy="372300"/>
          </a:xfrm>
          <a:prstGeom prst="upArrowCallout">
            <a:avLst>
              <a:gd name="adj1" fmla="val 25000"/>
              <a:gd name="adj2" fmla="val 25000"/>
              <a:gd name="adj3" fmla="val 25000"/>
              <a:gd name="adj4" fmla="val 64977"/>
            </a:avLst>
          </a:prstGeom>
          <a:solidFill>
            <a:srgbClr val="DDD9C3"/>
          </a:solidFill>
          <a:ln w="254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8550" tIns="34275" rIns="68550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lang="ru-RU" sz="9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КНС-2</a:t>
            </a:r>
            <a:endParaRPr sz="1200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29" name="Google Shape;629;g256d1ec2705_0_275"/>
          <p:cNvSpPr/>
          <p:nvPr/>
        </p:nvSpPr>
        <p:spPr>
          <a:xfrm>
            <a:off x="3175339" y="3435011"/>
            <a:ext cx="3159000" cy="27000"/>
          </a:xfrm>
          <a:prstGeom prst="rect">
            <a:avLst/>
          </a:prstGeom>
          <a:solidFill>
            <a:schemeClr val="accent1"/>
          </a:solidFill>
          <a:ln w="2540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8550" tIns="34275" rIns="68550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endParaRPr sz="135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30" name="Google Shape;630;g256d1ec2705_0_275"/>
          <p:cNvSpPr/>
          <p:nvPr/>
        </p:nvSpPr>
        <p:spPr>
          <a:xfrm rot="-2284464">
            <a:off x="2468268" y="3281580"/>
            <a:ext cx="279722" cy="26943"/>
          </a:xfrm>
          <a:prstGeom prst="rect">
            <a:avLst/>
          </a:prstGeom>
          <a:solidFill>
            <a:schemeClr val="accent1"/>
          </a:solidFill>
          <a:ln w="2540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8550" tIns="34275" rIns="68550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endParaRPr sz="135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31" name="Google Shape;631;g256d1ec2705_0_275"/>
          <p:cNvSpPr/>
          <p:nvPr/>
        </p:nvSpPr>
        <p:spPr>
          <a:xfrm>
            <a:off x="2068076" y="3204404"/>
            <a:ext cx="448800" cy="372300"/>
          </a:xfrm>
          <a:prstGeom prst="upArrowCallout">
            <a:avLst>
              <a:gd name="adj1" fmla="val 25000"/>
              <a:gd name="adj2" fmla="val 25000"/>
              <a:gd name="adj3" fmla="val 25000"/>
              <a:gd name="adj4" fmla="val 64977"/>
            </a:avLst>
          </a:prstGeom>
          <a:solidFill>
            <a:srgbClr val="DDD9C3"/>
          </a:solidFill>
          <a:ln w="254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8550" tIns="34275" rIns="68550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lang="ru-RU" sz="9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ГНС-3</a:t>
            </a:r>
            <a:endParaRPr sz="1200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32" name="Google Shape;632;g256d1ec2705_0_275"/>
          <p:cNvSpPr/>
          <p:nvPr/>
        </p:nvSpPr>
        <p:spPr>
          <a:xfrm rot="-3015744">
            <a:off x="2771635" y="3055437"/>
            <a:ext cx="32381" cy="356378"/>
          </a:xfrm>
          <a:prstGeom prst="rect">
            <a:avLst/>
          </a:prstGeom>
          <a:solidFill>
            <a:schemeClr val="accent1"/>
          </a:solidFill>
          <a:ln w="2540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8550" tIns="34275" rIns="68550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endParaRPr sz="135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33" name="Google Shape;633;g256d1ec2705_0_275"/>
          <p:cNvSpPr/>
          <p:nvPr/>
        </p:nvSpPr>
        <p:spPr>
          <a:xfrm>
            <a:off x="2905941" y="3333858"/>
            <a:ext cx="262200" cy="141300"/>
          </a:xfrm>
          <a:prstGeom prst="rect">
            <a:avLst/>
          </a:prstGeom>
          <a:solidFill>
            <a:schemeClr val="accent1"/>
          </a:solidFill>
          <a:ln w="2540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8550" tIns="34275" rIns="68550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endParaRPr sz="135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34" name="Google Shape;634;g256d1ec2705_0_275"/>
          <p:cNvSpPr/>
          <p:nvPr/>
        </p:nvSpPr>
        <p:spPr>
          <a:xfrm rot="-2284785">
            <a:off x="6303790" y="3332915"/>
            <a:ext cx="323952" cy="26943"/>
          </a:xfrm>
          <a:prstGeom prst="rect">
            <a:avLst/>
          </a:prstGeom>
          <a:solidFill>
            <a:schemeClr val="accent1"/>
          </a:solidFill>
          <a:ln w="2540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8550" tIns="34275" rIns="68550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endParaRPr sz="135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35" name="Google Shape;635;g256d1ec2705_0_275"/>
          <p:cNvSpPr/>
          <p:nvPr/>
        </p:nvSpPr>
        <p:spPr>
          <a:xfrm>
            <a:off x="1665061" y="3869050"/>
            <a:ext cx="675900" cy="381000"/>
          </a:xfrm>
          <a:prstGeom prst="roundRect">
            <a:avLst>
              <a:gd name="adj" fmla="val 16667"/>
            </a:avLst>
          </a:prstGeom>
          <a:solidFill>
            <a:srgbClr val="D6E3BC"/>
          </a:solidFill>
          <a:ln w="25400" cap="flat" cmpd="sng">
            <a:solidFill>
              <a:srgbClr val="C2D59B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8550" tIns="34275" rIns="68550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75"/>
              <a:buFont typeface="Arial"/>
              <a:buNone/>
            </a:pPr>
            <a:r>
              <a:rPr lang="ru-RU" sz="675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Зона орошения </a:t>
            </a:r>
            <a:endParaRPr sz="675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36" name="Google Shape;636;g256d1ec2705_0_275"/>
          <p:cNvSpPr/>
          <p:nvPr/>
        </p:nvSpPr>
        <p:spPr>
          <a:xfrm rot="4390715">
            <a:off x="1981189" y="1605484"/>
            <a:ext cx="26953" cy="594008"/>
          </a:xfrm>
          <a:prstGeom prst="rect">
            <a:avLst/>
          </a:prstGeom>
          <a:solidFill>
            <a:schemeClr val="dk1"/>
          </a:solidFill>
          <a:ln w="254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8550" tIns="34275" rIns="68550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endParaRPr sz="135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37" name="Google Shape;637;g256d1ec2705_0_275"/>
          <p:cNvSpPr/>
          <p:nvPr/>
        </p:nvSpPr>
        <p:spPr>
          <a:xfrm rot="2889291">
            <a:off x="2000247" y="1668154"/>
            <a:ext cx="26982" cy="779903"/>
          </a:xfrm>
          <a:prstGeom prst="rect">
            <a:avLst/>
          </a:prstGeom>
          <a:solidFill>
            <a:srgbClr val="974806"/>
          </a:solidFill>
          <a:ln w="25400" cap="flat" cmpd="sng">
            <a:solidFill>
              <a:srgbClr val="97480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8550" tIns="34275" rIns="68550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endParaRPr sz="135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38" name="Google Shape;638;g256d1ec2705_0_275"/>
          <p:cNvSpPr/>
          <p:nvPr/>
        </p:nvSpPr>
        <p:spPr>
          <a:xfrm>
            <a:off x="2276832" y="1742736"/>
            <a:ext cx="284400" cy="1578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0000" dir="5400000" rotWithShape="0">
              <a:srgbClr val="000000">
                <a:alpha val="36862"/>
              </a:srgbClr>
            </a:outerShdw>
          </a:effectLst>
        </p:spPr>
        <p:txBody>
          <a:bodyPr spcFirstLastPara="1" wrap="square" lIns="68550" tIns="34275" rIns="68550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endParaRPr sz="135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39" name="Google Shape;639;g256d1ec2705_0_275"/>
          <p:cNvSpPr/>
          <p:nvPr/>
        </p:nvSpPr>
        <p:spPr>
          <a:xfrm>
            <a:off x="1419471" y="4150781"/>
            <a:ext cx="200070" cy="196614"/>
          </a:xfrm>
          <a:prstGeom prst="lightningBolt">
            <a:avLst/>
          </a:prstGeom>
          <a:solidFill>
            <a:srgbClr val="FFFF00"/>
          </a:solidFill>
          <a:ln w="2540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8550" tIns="34275" rIns="68550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endParaRPr sz="135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40" name="Google Shape;640;g256d1ec2705_0_275"/>
          <p:cNvSpPr/>
          <p:nvPr/>
        </p:nvSpPr>
        <p:spPr>
          <a:xfrm>
            <a:off x="2769621" y="3576122"/>
            <a:ext cx="200070" cy="196614"/>
          </a:xfrm>
          <a:prstGeom prst="lightningBolt">
            <a:avLst/>
          </a:prstGeom>
          <a:solidFill>
            <a:srgbClr val="FFFF00"/>
          </a:solidFill>
          <a:ln w="2540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8550" tIns="34275" rIns="68550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endParaRPr sz="135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641" name="Google Shape;641;g256d1ec2705_0_275"/>
          <p:cNvCxnSpPr/>
          <p:nvPr/>
        </p:nvCxnSpPr>
        <p:spPr>
          <a:xfrm>
            <a:off x="3890808" y="3486409"/>
            <a:ext cx="0" cy="251100"/>
          </a:xfrm>
          <a:prstGeom prst="straightConnector1">
            <a:avLst/>
          </a:prstGeom>
          <a:noFill/>
          <a:ln w="9525" cap="flat" cmpd="sng">
            <a:solidFill>
              <a:srgbClr val="00B050"/>
            </a:solidFill>
            <a:prstDash val="solid"/>
            <a:round/>
            <a:headEnd type="none" w="sm" len="sm"/>
            <a:tailEnd type="stealth" w="med" len="med"/>
          </a:ln>
        </p:spPr>
      </p:cxnSp>
      <p:cxnSp>
        <p:nvCxnSpPr>
          <p:cNvPr id="642" name="Google Shape;642;g256d1ec2705_0_275"/>
          <p:cNvCxnSpPr/>
          <p:nvPr/>
        </p:nvCxnSpPr>
        <p:spPr>
          <a:xfrm>
            <a:off x="4273070" y="3486409"/>
            <a:ext cx="0" cy="251100"/>
          </a:xfrm>
          <a:prstGeom prst="straightConnector1">
            <a:avLst/>
          </a:prstGeom>
          <a:noFill/>
          <a:ln w="9525" cap="flat" cmpd="sng">
            <a:solidFill>
              <a:srgbClr val="00B050"/>
            </a:solidFill>
            <a:prstDash val="solid"/>
            <a:round/>
            <a:headEnd type="none" w="sm" len="sm"/>
            <a:tailEnd type="stealth" w="med" len="med"/>
          </a:ln>
        </p:spPr>
      </p:cxnSp>
      <p:cxnSp>
        <p:nvCxnSpPr>
          <p:cNvPr id="643" name="Google Shape;643;g256d1ec2705_0_275"/>
          <p:cNvCxnSpPr/>
          <p:nvPr/>
        </p:nvCxnSpPr>
        <p:spPr>
          <a:xfrm>
            <a:off x="5361909" y="3486409"/>
            <a:ext cx="0" cy="251100"/>
          </a:xfrm>
          <a:prstGeom prst="straightConnector1">
            <a:avLst/>
          </a:prstGeom>
          <a:noFill/>
          <a:ln w="9525" cap="flat" cmpd="sng">
            <a:solidFill>
              <a:srgbClr val="00B050"/>
            </a:solidFill>
            <a:prstDash val="solid"/>
            <a:round/>
            <a:headEnd type="none" w="sm" len="sm"/>
            <a:tailEnd type="stealth" w="med" len="med"/>
          </a:ln>
        </p:spPr>
      </p:cxnSp>
      <p:cxnSp>
        <p:nvCxnSpPr>
          <p:cNvPr id="644" name="Google Shape;644;g256d1ec2705_0_275"/>
          <p:cNvCxnSpPr/>
          <p:nvPr/>
        </p:nvCxnSpPr>
        <p:spPr>
          <a:xfrm>
            <a:off x="3633717" y="3486409"/>
            <a:ext cx="0" cy="251100"/>
          </a:xfrm>
          <a:prstGeom prst="straightConnector1">
            <a:avLst/>
          </a:prstGeom>
          <a:noFill/>
          <a:ln w="9525" cap="flat" cmpd="sng">
            <a:solidFill>
              <a:srgbClr val="00B050"/>
            </a:solidFill>
            <a:prstDash val="solid"/>
            <a:round/>
            <a:headEnd type="none" w="sm" len="sm"/>
            <a:tailEnd type="stealth" w="med" len="med"/>
          </a:ln>
        </p:spPr>
      </p:cxnSp>
      <p:cxnSp>
        <p:nvCxnSpPr>
          <p:cNvPr id="645" name="Google Shape;645;g256d1ec2705_0_275"/>
          <p:cNvCxnSpPr/>
          <p:nvPr/>
        </p:nvCxnSpPr>
        <p:spPr>
          <a:xfrm>
            <a:off x="4977398" y="3481049"/>
            <a:ext cx="0" cy="251100"/>
          </a:xfrm>
          <a:prstGeom prst="straightConnector1">
            <a:avLst/>
          </a:prstGeom>
          <a:noFill/>
          <a:ln w="9525" cap="flat" cmpd="sng">
            <a:solidFill>
              <a:srgbClr val="00B050"/>
            </a:solidFill>
            <a:prstDash val="solid"/>
            <a:round/>
            <a:headEnd type="none" w="sm" len="sm"/>
            <a:tailEnd type="stealth" w="med" len="med"/>
          </a:ln>
        </p:spPr>
      </p:cxnSp>
      <p:cxnSp>
        <p:nvCxnSpPr>
          <p:cNvPr id="646" name="Google Shape;646;g256d1ec2705_0_275"/>
          <p:cNvCxnSpPr/>
          <p:nvPr/>
        </p:nvCxnSpPr>
        <p:spPr>
          <a:xfrm>
            <a:off x="4605825" y="3481049"/>
            <a:ext cx="0" cy="251100"/>
          </a:xfrm>
          <a:prstGeom prst="straightConnector1">
            <a:avLst/>
          </a:prstGeom>
          <a:noFill/>
          <a:ln w="9525" cap="flat" cmpd="sng">
            <a:solidFill>
              <a:srgbClr val="00B050"/>
            </a:solidFill>
            <a:prstDash val="solid"/>
            <a:round/>
            <a:headEnd type="none" w="sm" len="sm"/>
            <a:tailEnd type="stealth" w="med" len="med"/>
          </a:ln>
        </p:spPr>
      </p:cxnSp>
      <p:cxnSp>
        <p:nvCxnSpPr>
          <p:cNvPr id="647" name="Google Shape;647;g256d1ec2705_0_275"/>
          <p:cNvCxnSpPr/>
          <p:nvPr/>
        </p:nvCxnSpPr>
        <p:spPr>
          <a:xfrm>
            <a:off x="5785238" y="3487108"/>
            <a:ext cx="0" cy="251100"/>
          </a:xfrm>
          <a:prstGeom prst="straightConnector1">
            <a:avLst/>
          </a:prstGeom>
          <a:noFill/>
          <a:ln w="9525" cap="flat" cmpd="sng">
            <a:solidFill>
              <a:srgbClr val="00B050"/>
            </a:solidFill>
            <a:prstDash val="solid"/>
            <a:round/>
            <a:headEnd type="none" w="sm" len="sm"/>
            <a:tailEnd type="stealth" w="med" len="med"/>
          </a:ln>
        </p:spPr>
      </p:cxnSp>
      <p:cxnSp>
        <p:nvCxnSpPr>
          <p:cNvPr id="648" name="Google Shape;648;g256d1ec2705_0_275"/>
          <p:cNvCxnSpPr/>
          <p:nvPr/>
        </p:nvCxnSpPr>
        <p:spPr>
          <a:xfrm>
            <a:off x="6489566" y="3481748"/>
            <a:ext cx="0" cy="251100"/>
          </a:xfrm>
          <a:prstGeom prst="straightConnector1">
            <a:avLst/>
          </a:prstGeom>
          <a:noFill/>
          <a:ln w="9525" cap="flat" cmpd="sng">
            <a:solidFill>
              <a:srgbClr val="00B050"/>
            </a:solidFill>
            <a:prstDash val="solid"/>
            <a:round/>
            <a:headEnd type="none" w="sm" len="sm"/>
            <a:tailEnd type="stealth" w="med" len="med"/>
          </a:ln>
        </p:spPr>
      </p:cxnSp>
      <p:cxnSp>
        <p:nvCxnSpPr>
          <p:cNvPr id="649" name="Google Shape;649;g256d1ec2705_0_275"/>
          <p:cNvCxnSpPr/>
          <p:nvPr/>
        </p:nvCxnSpPr>
        <p:spPr>
          <a:xfrm>
            <a:off x="6117993" y="3481748"/>
            <a:ext cx="0" cy="251100"/>
          </a:xfrm>
          <a:prstGeom prst="straightConnector1">
            <a:avLst/>
          </a:prstGeom>
          <a:noFill/>
          <a:ln w="9525" cap="flat" cmpd="sng">
            <a:solidFill>
              <a:srgbClr val="00B050"/>
            </a:solidFill>
            <a:prstDash val="solid"/>
            <a:round/>
            <a:headEnd type="none" w="sm" len="sm"/>
            <a:tailEnd type="stealth" w="med" len="med"/>
          </a:ln>
        </p:spPr>
      </p:cxnSp>
      <p:sp>
        <p:nvSpPr>
          <p:cNvPr id="650" name="Google Shape;650;g256d1ec2705_0_275"/>
          <p:cNvSpPr/>
          <p:nvPr/>
        </p:nvSpPr>
        <p:spPr>
          <a:xfrm>
            <a:off x="1419471" y="2746625"/>
            <a:ext cx="200070" cy="196614"/>
          </a:xfrm>
          <a:prstGeom prst="lightningBolt">
            <a:avLst/>
          </a:prstGeom>
          <a:solidFill>
            <a:srgbClr val="FFFF00"/>
          </a:solidFill>
          <a:ln w="2540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8550" tIns="34275" rIns="68550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endParaRPr sz="135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651" name="Google Shape;651;g256d1ec2705_0_275"/>
          <p:cNvCxnSpPr/>
          <p:nvPr/>
        </p:nvCxnSpPr>
        <p:spPr>
          <a:xfrm>
            <a:off x="3363687" y="3486409"/>
            <a:ext cx="0" cy="251100"/>
          </a:xfrm>
          <a:prstGeom prst="straightConnector1">
            <a:avLst/>
          </a:prstGeom>
          <a:noFill/>
          <a:ln w="9525" cap="flat" cmpd="sng">
            <a:solidFill>
              <a:srgbClr val="00B050"/>
            </a:solidFill>
            <a:prstDash val="solid"/>
            <a:round/>
            <a:headEnd type="none" w="sm" len="sm"/>
            <a:tailEnd type="stealth" w="med" len="med"/>
          </a:ln>
        </p:spPr>
      </p:cxnSp>
      <p:sp>
        <p:nvSpPr>
          <p:cNvPr id="652" name="Google Shape;652;g256d1ec2705_0_275"/>
          <p:cNvSpPr/>
          <p:nvPr/>
        </p:nvSpPr>
        <p:spPr>
          <a:xfrm>
            <a:off x="1661740" y="951636"/>
            <a:ext cx="27000" cy="840300"/>
          </a:xfrm>
          <a:prstGeom prst="rect">
            <a:avLst/>
          </a:prstGeom>
          <a:solidFill>
            <a:schemeClr val="accent1"/>
          </a:solidFill>
          <a:ln w="2540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8550" tIns="34275" rIns="68550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endParaRPr sz="135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53" name="Google Shape;653;g256d1ec2705_0_275"/>
          <p:cNvSpPr/>
          <p:nvPr/>
        </p:nvSpPr>
        <p:spPr>
          <a:xfrm>
            <a:off x="1662897" y="1804676"/>
            <a:ext cx="27000" cy="405000"/>
          </a:xfrm>
          <a:prstGeom prst="rect">
            <a:avLst/>
          </a:prstGeom>
          <a:solidFill>
            <a:srgbClr val="974806"/>
          </a:solidFill>
          <a:ln w="25400" cap="flat" cmpd="sng">
            <a:solidFill>
              <a:srgbClr val="97480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8550" tIns="34275" rIns="68550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endParaRPr sz="135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54" name="Google Shape;654;g256d1ec2705_0_275"/>
          <p:cNvSpPr/>
          <p:nvPr/>
        </p:nvSpPr>
        <p:spPr>
          <a:xfrm>
            <a:off x="1460615" y="2205999"/>
            <a:ext cx="448800" cy="372300"/>
          </a:xfrm>
          <a:prstGeom prst="upArrowCallout">
            <a:avLst>
              <a:gd name="adj1" fmla="val 25000"/>
              <a:gd name="adj2" fmla="val 25000"/>
              <a:gd name="adj3" fmla="val 25000"/>
              <a:gd name="adj4" fmla="val 64977"/>
            </a:avLst>
          </a:prstGeom>
          <a:solidFill>
            <a:srgbClr val="DDD9C3"/>
          </a:solidFill>
          <a:ln w="254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8550" tIns="34275" rIns="68550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lang="ru-RU" sz="9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КНС-3</a:t>
            </a:r>
            <a:endParaRPr sz="1200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55" name="Google Shape;655;g256d1ec2705_0_275"/>
          <p:cNvSpPr/>
          <p:nvPr/>
        </p:nvSpPr>
        <p:spPr>
          <a:xfrm>
            <a:off x="1419471" y="2152559"/>
            <a:ext cx="200070" cy="196614"/>
          </a:xfrm>
          <a:prstGeom prst="lightningBolt">
            <a:avLst/>
          </a:prstGeom>
          <a:solidFill>
            <a:srgbClr val="FFFF00"/>
          </a:solidFill>
          <a:ln w="2540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8550" tIns="34275" rIns="68550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endParaRPr sz="135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56" name="Google Shape;656;g256d1ec2705_0_275"/>
          <p:cNvSpPr/>
          <p:nvPr/>
        </p:nvSpPr>
        <p:spPr>
          <a:xfrm>
            <a:off x="2423962" y="1906865"/>
            <a:ext cx="27000" cy="864000"/>
          </a:xfrm>
          <a:prstGeom prst="rect">
            <a:avLst/>
          </a:prstGeom>
          <a:solidFill>
            <a:srgbClr val="974806"/>
          </a:solidFill>
          <a:ln w="25400" cap="flat" cmpd="sng">
            <a:solidFill>
              <a:srgbClr val="97480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8550" tIns="34275" rIns="68550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endParaRPr sz="135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57" name="Google Shape;657;g256d1ec2705_0_275"/>
          <p:cNvSpPr/>
          <p:nvPr/>
        </p:nvSpPr>
        <p:spPr>
          <a:xfrm>
            <a:off x="2206879" y="2754142"/>
            <a:ext cx="448800" cy="372300"/>
          </a:xfrm>
          <a:prstGeom prst="upArrowCallout">
            <a:avLst>
              <a:gd name="adj1" fmla="val 25000"/>
              <a:gd name="adj2" fmla="val 25000"/>
              <a:gd name="adj3" fmla="val 25000"/>
              <a:gd name="adj4" fmla="val 64977"/>
            </a:avLst>
          </a:prstGeom>
          <a:solidFill>
            <a:srgbClr val="DDD9C3"/>
          </a:solidFill>
          <a:ln w="254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8550" tIns="34275" rIns="68550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lang="ru-RU" sz="9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ГНС-2</a:t>
            </a:r>
            <a:endParaRPr sz="1200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58" name="Google Shape;658;g256d1ec2705_0_275"/>
          <p:cNvSpPr/>
          <p:nvPr/>
        </p:nvSpPr>
        <p:spPr>
          <a:xfrm>
            <a:off x="2175555" y="2638613"/>
            <a:ext cx="200070" cy="196614"/>
          </a:xfrm>
          <a:prstGeom prst="lightningBolt">
            <a:avLst/>
          </a:prstGeom>
          <a:solidFill>
            <a:srgbClr val="FFFF00"/>
          </a:solidFill>
          <a:ln w="2540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8550" tIns="34275" rIns="68550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endParaRPr sz="135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59" name="Google Shape;659;g256d1ec2705_0_275"/>
          <p:cNvSpPr/>
          <p:nvPr/>
        </p:nvSpPr>
        <p:spPr>
          <a:xfrm>
            <a:off x="2033168" y="4268841"/>
            <a:ext cx="27000" cy="648000"/>
          </a:xfrm>
          <a:prstGeom prst="rect">
            <a:avLst/>
          </a:prstGeom>
          <a:solidFill>
            <a:srgbClr val="92CCDC"/>
          </a:solidFill>
          <a:ln w="25400" cap="flat" cmpd="sng">
            <a:solidFill>
              <a:srgbClr val="92CCD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8550" tIns="34275" rIns="68550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endParaRPr sz="135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60" name="Google Shape;660;g256d1ec2705_0_275"/>
          <p:cNvSpPr/>
          <p:nvPr/>
        </p:nvSpPr>
        <p:spPr>
          <a:xfrm>
            <a:off x="1081415" y="4933865"/>
            <a:ext cx="6771300" cy="75300"/>
          </a:xfrm>
          <a:prstGeom prst="rect">
            <a:avLst/>
          </a:prstGeom>
          <a:solidFill>
            <a:schemeClr val="accent1"/>
          </a:solidFill>
          <a:ln w="2540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8550" tIns="34275" rIns="68550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endParaRPr sz="135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61" name="Google Shape;661;g256d1ec2705_0_275"/>
          <p:cNvSpPr/>
          <p:nvPr/>
        </p:nvSpPr>
        <p:spPr>
          <a:xfrm>
            <a:off x="4069443" y="3471543"/>
            <a:ext cx="27000" cy="891000"/>
          </a:xfrm>
          <a:prstGeom prst="rect">
            <a:avLst/>
          </a:prstGeom>
          <a:solidFill>
            <a:srgbClr val="974806"/>
          </a:solidFill>
          <a:ln w="25400" cap="flat" cmpd="sng">
            <a:solidFill>
              <a:srgbClr val="97480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8550" tIns="34275" rIns="68550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endParaRPr sz="135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62" name="Google Shape;662;g256d1ec2705_0_275"/>
          <p:cNvSpPr/>
          <p:nvPr/>
        </p:nvSpPr>
        <p:spPr>
          <a:xfrm>
            <a:off x="3857972" y="4359567"/>
            <a:ext cx="450000" cy="372300"/>
          </a:xfrm>
          <a:prstGeom prst="upArrowCallout">
            <a:avLst>
              <a:gd name="adj1" fmla="val 25000"/>
              <a:gd name="adj2" fmla="val 25000"/>
              <a:gd name="adj3" fmla="val 25000"/>
              <a:gd name="adj4" fmla="val 64977"/>
            </a:avLst>
          </a:prstGeom>
          <a:solidFill>
            <a:srgbClr val="DDD9C3"/>
          </a:solidFill>
          <a:ln w="254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8550" tIns="34275" rIns="68550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75"/>
              <a:buFont typeface="Arial"/>
              <a:buNone/>
            </a:pPr>
            <a:r>
              <a:rPr lang="ru-RU" sz="675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Ленинабадский</a:t>
            </a:r>
            <a:endParaRPr sz="1050" b="1" i="0" u="none" strike="noStrike" cap="none">
              <a:solidFill>
                <a:srgbClr val="595959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"/>
              <a:buFont typeface="Arial"/>
              <a:buNone/>
            </a:pPr>
            <a:endParaRPr sz="100" b="1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63" name="Google Shape;663;g256d1ec2705_0_275"/>
          <p:cNvSpPr/>
          <p:nvPr/>
        </p:nvSpPr>
        <p:spPr>
          <a:xfrm>
            <a:off x="4135744" y="4278200"/>
            <a:ext cx="200070" cy="196614"/>
          </a:xfrm>
          <a:prstGeom prst="lightningBolt">
            <a:avLst/>
          </a:prstGeom>
          <a:solidFill>
            <a:srgbClr val="FFFF00"/>
          </a:solidFill>
          <a:ln w="2540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8550" tIns="34275" rIns="68550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endParaRPr sz="135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64" name="Google Shape;664;g256d1ec2705_0_275"/>
          <p:cNvSpPr/>
          <p:nvPr/>
        </p:nvSpPr>
        <p:spPr>
          <a:xfrm>
            <a:off x="5537033" y="3470809"/>
            <a:ext cx="27000" cy="891000"/>
          </a:xfrm>
          <a:prstGeom prst="rect">
            <a:avLst/>
          </a:prstGeom>
          <a:solidFill>
            <a:srgbClr val="974806"/>
          </a:solidFill>
          <a:ln w="25400" cap="flat" cmpd="sng">
            <a:solidFill>
              <a:srgbClr val="97480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8550" tIns="34275" rIns="68550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endParaRPr sz="135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65" name="Google Shape;665;g256d1ec2705_0_275"/>
          <p:cNvSpPr/>
          <p:nvPr/>
        </p:nvSpPr>
        <p:spPr>
          <a:xfrm>
            <a:off x="5329207" y="4361005"/>
            <a:ext cx="450000" cy="372300"/>
          </a:xfrm>
          <a:prstGeom prst="upArrowCallout">
            <a:avLst>
              <a:gd name="adj1" fmla="val 25000"/>
              <a:gd name="adj2" fmla="val 25000"/>
              <a:gd name="adj3" fmla="val 25000"/>
              <a:gd name="adj4" fmla="val 64977"/>
            </a:avLst>
          </a:prstGeom>
          <a:solidFill>
            <a:srgbClr val="DDD9C3"/>
          </a:solidFill>
          <a:ln w="254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8550" tIns="34275" rIns="68550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75"/>
              <a:buFont typeface="Arial"/>
              <a:buNone/>
            </a:pPr>
            <a:r>
              <a:rPr lang="ru-RU" sz="675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40-СОЛАГИ</a:t>
            </a:r>
            <a:endParaRPr sz="1050" b="1" i="0" u="none" strike="noStrike" cap="none">
              <a:solidFill>
                <a:srgbClr val="595959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"/>
              <a:buFont typeface="Arial"/>
              <a:buNone/>
            </a:pPr>
            <a:endParaRPr sz="100" b="1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66" name="Google Shape;666;g256d1ec2705_0_275"/>
          <p:cNvSpPr/>
          <p:nvPr/>
        </p:nvSpPr>
        <p:spPr>
          <a:xfrm>
            <a:off x="5647912" y="4312799"/>
            <a:ext cx="200070" cy="196614"/>
          </a:xfrm>
          <a:prstGeom prst="lightningBolt">
            <a:avLst/>
          </a:prstGeom>
          <a:solidFill>
            <a:srgbClr val="FFFF00"/>
          </a:solidFill>
          <a:ln w="2540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8550" tIns="34275" rIns="68550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endParaRPr sz="135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67" name="Google Shape;667;g256d1ec2705_0_275"/>
          <p:cNvSpPr/>
          <p:nvPr/>
        </p:nvSpPr>
        <p:spPr>
          <a:xfrm>
            <a:off x="2293542" y="1749206"/>
            <a:ext cx="262200" cy="141300"/>
          </a:xfrm>
          <a:prstGeom prst="rect">
            <a:avLst/>
          </a:prstGeom>
          <a:solidFill>
            <a:schemeClr val="accent1"/>
          </a:solidFill>
          <a:ln w="2540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8550" tIns="34275" rIns="68550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endParaRPr sz="135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68" name="Google Shape;668;g256d1ec2705_0_275"/>
          <p:cNvSpPr/>
          <p:nvPr/>
        </p:nvSpPr>
        <p:spPr>
          <a:xfrm>
            <a:off x="2565041" y="1807470"/>
            <a:ext cx="5346000" cy="27000"/>
          </a:xfrm>
          <a:prstGeom prst="rect">
            <a:avLst/>
          </a:prstGeom>
          <a:solidFill>
            <a:schemeClr val="accent1"/>
          </a:solidFill>
          <a:ln w="2540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8550" tIns="34275" rIns="68550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endParaRPr sz="135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669" name="Google Shape;669;g256d1ec2705_0_275"/>
          <p:cNvCxnSpPr/>
          <p:nvPr/>
        </p:nvCxnSpPr>
        <p:spPr>
          <a:xfrm>
            <a:off x="3767235" y="1895738"/>
            <a:ext cx="0" cy="251100"/>
          </a:xfrm>
          <a:prstGeom prst="straightConnector1">
            <a:avLst/>
          </a:prstGeom>
          <a:noFill/>
          <a:ln w="9525" cap="flat" cmpd="sng">
            <a:solidFill>
              <a:srgbClr val="00B050"/>
            </a:solidFill>
            <a:prstDash val="solid"/>
            <a:round/>
            <a:headEnd type="none" w="sm" len="sm"/>
            <a:tailEnd type="stealth" w="med" len="med"/>
          </a:ln>
        </p:spPr>
      </p:cxnSp>
      <p:cxnSp>
        <p:nvCxnSpPr>
          <p:cNvPr id="670" name="Google Shape;670;g256d1ec2705_0_275"/>
          <p:cNvCxnSpPr/>
          <p:nvPr/>
        </p:nvCxnSpPr>
        <p:spPr>
          <a:xfrm>
            <a:off x="4149497" y="1895738"/>
            <a:ext cx="0" cy="251100"/>
          </a:xfrm>
          <a:prstGeom prst="straightConnector1">
            <a:avLst/>
          </a:prstGeom>
          <a:noFill/>
          <a:ln w="9525" cap="flat" cmpd="sng">
            <a:solidFill>
              <a:srgbClr val="00B050"/>
            </a:solidFill>
            <a:prstDash val="solid"/>
            <a:round/>
            <a:headEnd type="none" w="sm" len="sm"/>
            <a:tailEnd type="stealth" w="med" len="med"/>
          </a:ln>
        </p:spPr>
      </p:cxnSp>
      <p:cxnSp>
        <p:nvCxnSpPr>
          <p:cNvPr id="671" name="Google Shape;671;g256d1ec2705_0_275"/>
          <p:cNvCxnSpPr/>
          <p:nvPr/>
        </p:nvCxnSpPr>
        <p:spPr>
          <a:xfrm>
            <a:off x="5238336" y="1895738"/>
            <a:ext cx="0" cy="251100"/>
          </a:xfrm>
          <a:prstGeom prst="straightConnector1">
            <a:avLst/>
          </a:prstGeom>
          <a:noFill/>
          <a:ln w="9525" cap="flat" cmpd="sng">
            <a:solidFill>
              <a:srgbClr val="00B050"/>
            </a:solidFill>
            <a:prstDash val="solid"/>
            <a:round/>
            <a:headEnd type="none" w="sm" len="sm"/>
            <a:tailEnd type="stealth" w="med" len="med"/>
          </a:ln>
        </p:spPr>
      </p:cxnSp>
      <p:cxnSp>
        <p:nvCxnSpPr>
          <p:cNvPr id="672" name="Google Shape;672;g256d1ec2705_0_275"/>
          <p:cNvCxnSpPr/>
          <p:nvPr/>
        </p:nvCxnSpPr>
        <p:spPr>
          <a:xfrm>
            <a:off x="3510143" y="1895738"/>
            <a:ext cx="0" cy="251100"/>
          </a:xfrm>
          <a:prstGeom prst="straightConnector1">
            <a:avLst/>
          </a:prstGeom>
          <a:noFill/>
          <a:ln w="9525" cap="flat" cmpd="sng">
            <a:solidFill>
              <a:srgbClr val="00B050"/>
            </a:solidFill>
            <a:prstDash val="solid"/>
            <a:round/>
            <a:headEnd type="none" w="sm" len="sm"/>
            <a:tailEnd type="stealth" w="med" len="med"/>
          </a:ln>
        </p:spPr>
      </p:cxnSp>
      <p:cxnSp>
        <p:nvCxnSpPr>
          <p:cNvPr id="673" name="Google Shape;673;g256d1ec2705_0_275"/>
          <p:cNvCxnSpPr/>
          <p:nvPr/>
        </p:nvCxnSpPr>
        <p:spPr>
          <a:xfrm>
            <a:off x="4853825" y="1890379"/>
            <a:ext cx="0" cy="251100"/>
          </a:xfrm>
          <a:prstGeom prst="straightConnector1">
            <a:avLst/>
          </a:prstGeom>
          <a:noFill/>
          <a:ln w="9525" cap="flat" cmpd="sng">
            <a:solidFill>
              <a:srgbClr val="00B050"/>
            </a:solidFill>
            <a:prstDash val="solid"/>
            <a:round/>
            <a:headEnd type="none" w="sm" len="sm"/>
            <a:tailEnd type="stealth" w="med" len="med"/>
          </a:ln>
        </p:spPr>
      </p:cxnSp>
      <p:cxnSp>
        <p:nvCxnSpPr>
          <p:cNvPr id="674" name="Google Shape;674;g256d1ec2705_0_275"/>
          <p:cNvCxnSpPr/>
          <p:nvPr/>
        </p:nvCxnSpPr>
        <p:spPr>
          <a:xfrm>
            <a:off x="4482252" y="1890379"/>
            <a:ext cx="0" cy="251100"/>
          </a:xfrm>
          <a:prstGeom prst="straightConnector1">
            <a:avLst/>
          </a:prstGeom>
          <a:noFill/>
          <a:ln w="9525" cap="flat" cmpd="sng">
            <a:solidFill>
              <a:srgbClr val="00B050"/>
            </a:solidFill>
            <a:prstDash val="solid"/>
            <a:round/>
            <a:headEnd type="none" w="sm" len="sm"/>
            <a:tailEnd type="stealth" w="med" len="med"/>
          </a:ln>
        </p:spPr>
      </p:cxnSp>
      <p:cxnSp>
        <p:nvCxnSpPr>
          <p:cNvPr id="675" name="Google Shape;675;g256d1ec2705_0_275"/>
          <p:cNvCxnSpPr/>
          <p:nvPr/>
        </p:nvCxnSpPr>
        <p:spPr>
          <a:xfrm>
            <a:off x="5661665" y="1896437"/>
            <a:ext cx="0" cy="251100"/>
          </a:xfrm>
          <a:prstGeom prst="straightConnector1">
            <a:avLst/>
          </a:prstGeom>
          <a:noFill/>
          <a:ln w="9525" cap="flat" cmpd="sng">
            <a:solidFill>
              <a:srgbClr val="00B050"/>
            </a:solidFill>
            <a:prstDash val="solid"/>
            <a:round/>
            <a:headEnd type="none" w="sm" len="sm"/>
            <a:tailEnd type="stealth" w="med" len="med"/>
          </a:ln>
        </p:spPr>
      </p:cxnSp>
      <p:cxnSp>
        <p:nvCxnSpPr>
          <p:cNvPr id="676" name="Google Shape;676;g256d1ec2705_0_275"/>
          <p:cNvCxnSpPr/>
          <p:nvPr/>
        </p:nvCxnSpPr>
        <p:spPr>
          <a:xfrm>
            <a:off x="6365993" y="1891078"/>
            <a:ext cx="0" cy="251100"/>
          </a:xfrm>
          <a:prstGeom prst="straightConnector1">
            <a:avLst/>
          </a:prstGeom>
          <a:noFill/>
          <a:ln w="9525" cap="flat" cmpd="sng">
            <a:solidFill>
              <a:srgbClr val="00B050"/>
            </a:solidFill>
            <a:prstDash val="solid"/>
            <a:round/>
            <a:headEnd type="none" w="sm" len="sm"/>
            <a:tailEnd type="stealth" w="med" len="med"/>
          </a:ln>
        </p:spPr>
      </p:cxnSp>
      <p:cxnSp>
        <p:nvCxnSpPr>
          <p:cNvPr id="677" name="Google Shape;677;g256d1ec2705_0_275"/>
          <p:cNvCxnSpPr/>
          <p:nvPr/>
        </p:nvCxnSpPr>
        <p:spPr>
          <a:xfrm>
            <a:off x="5994420" y="1891078"/>
            <a:ext cx="0" cy="251100"/>
          </a:xfrm>
          <a:prstGeom prst="straightConnector1">
            <a:avLst/>
          </a:prstGeom>
          <a:noFill/>
          <a:ln w="9525" cap="flat" cmpd="sng">
            <a:solidFill>
              <a:srgbClr val="00B050"/>
            </a:solidFill>
            <a:prstDash val="solid"/>
            <a:round/>
            <a:headEnd type="none" w="sm" len="sm"/>
            <a:tailEnd type="stealth" w="med" len="med"/>
          </a:ln>
        </p:spPr>
      </p:cxnSp>
      <p:cxnSp>
        <p:nvCxnSpPr>
          <p:cNvPr id="678" name="Google Shape;678;g256d1ec2705_0_275"/>
          <p:cNvCxnSpPr/>
          <p:nvPr/>
        </p:nvCxnSpPr>
        <p:spPr>
          <a:xfrm>
            <a:off x="3240114" y="1895738"/>
            <a:ext cx="0" cy="251100"/>
          </a:xfrm>
          <a:prstGeom prst="straightConnector1">
            <a:avLst/>
          </a:prstGeom>
          <a:noFill/>
          <a:ln w="9525" cap="flat" cmpd="sng">
            <a:solidFill>
              <a:srgbClr val="00B050"/>
            </a:solidFill>
            <a:prstDash val="solid"/>
            <a:round/>
            <a:headEnd type="none" w="sm" len="sm"/>
            <a:tailEnd type="stealth" w="med" len="med"/>
          </a:ln>
        </p:spPr>
      </p:cxnSp>
      <p:sp>
        <p:nvSpPr>
          <p:cNvPr id="679" name="Google Shape;679;g256d1ec2705_0_275"/>
          <p:cNvSpPr/>
          <p:nvPr/>
        </p:nvSpPr>
        <p:spPr>
          <a:xfrm>
            <a:off x="5766131" y="2532017"/>
            <a:ext cx="27000" cy="540000"/>
          </a:xfrm>
          <a:prstGeom prst="rect">
            <a:avLst/>
          </a:prstGeom>
          <a:solidFill>
            <a:srgbClr val="974806"/>
          </a:solidFill>
          <a:ln w="25400" cap="flat" cmpd="sng">
            <a:solidFill>
              <a:srgbClr val="97480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8550" tIns="34275" rIns="68550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endParaRPr sz="135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80" name="Google Shape;680;g256d1ec2705_0_275"/>
          <p:cNvSpPr/>
          <p:nvPr/>
        </p:nvSpPr>
        <p:spPr>
          <a:xfrm>
            <a:off x="5558305" y="3035654"/>
            <a:ext cx="450000" cy="372300"/>
          </a:xfrm>
          <a:prstGeom prst="upArrowCallout">
            <a:avLst>
              <a:gd name="adj1" fmla="val 25000"/>
              <a:gd name="adj2" fmla="val 25000"/>
              <a:gd name="adj3" fmla="val 25000"/>
              <a:gd name="adj4" fmla="val 64977"/>
            </a:avLst>
          </a:prstGeom>
          <a:solidFill>
            <a:srgbClr val="DDD9C3"/>
          </a:solidFill>
          <a:ln w="254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8550" tIns="34275" rIns="68550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75"/>
              <a:buFont typeface="Arial"/>
              <a:buNone/>
            </a:pPr>
            <a:r>
              <a:rPr lang="ru-RU" sz="675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ПАХТАКОР</a:t>
            </a:r>
            <a:endParaRPr sz="1050" b="1" i="0" u="none" strike="noStrike" cap="none">
              <a:solidFill>
                <a:srgbClr val="595959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"/>
              <a:buFont typeface="Arial"/>
              <a:buNone/>
            </a:pPr>
            <a:endParaRPr sz="100" b="1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81" name="Google Shape;681;g256d1ec2705_0_275"/>
          <p:cNvSpPr/>
          <p:nvPr/>
        </p:nvSpPr>
        <p:spPr>
          <a:xfrm>
            <a:off x="5809930" y="2962649"/>
            <a:ext cx="200070" cy="196614"/>
          </a:xfrm>
          <a:prstGeom prst="lightningBolt">
            <a:avLst/>
          </a:prstGeom>
          <a:solidFill>
            <a:srgbClr val="FFFF00"/>
          </a:solidFill>
          <a:ln w="2540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8550" tIns="34275" rIns="68550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endParaRPr sz="135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82" name="Google Shape;682;g256d1ec2705_0_275"/>
          <p:cNvSpPr/>
          <p:nvPr/>
        </p:nvSpPr>
        <p:spPr>
          <a:xfrm>
            <a:off x="6694241" y="2614020"/>
            <a:ext cx="24300" cy="270000"/>
          </a:xfrm>
          <a:prstGeom prst="rect">
            <a:avLst/>
          </a:prstGeom>
          <a:solidFill>
            <a:srgbClr val="974806"/>
          </a:solidFill>
          <a:ln w="25400" cap="flat" cmpd="sng">
            <a:solidFill>
              <a:srgbClr val="97480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8550" tIns="34275" rIns="68550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endParaRPr sz="135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83" name="Google Shape;683;g256d1ec2705_0_275"/>
          <p:cNvSpPr/>
          <p:nvPr/>
        </p:nvSpPr>
        <p:spPr>
          <a:xfrm>
            <a:off x="6480924" y="2872118"/>
            <a:ext cx="448800" cy="372300"/>
          </a:xfrm>
          <a:prstGeom prst="upArrowCallout">
            <a:avLst>
              <a:gd name="adj1" fmla="val 25000"/>
              <a:gd name="adj2" fmla="val 25000"/>
              <a:gd name="adj3" fmla="val 25000"/>
              <a:gd name="adj4" fmla="val 64977"/>
            </a:avLst>
          </a:prstGeom>
          <a:solidFill>
            <a:srgbClr val="DDD9C3"/>
          </a:solidFill>
          <a:ln w="254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8550" tIns="34275" rIns="68550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lang="ru-RU" sz="9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ГНС-4</a:t>
            </a:r>
            <a:endParaRPr sz="1200" b="1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84" name="Google Shape;684;g256d1ec2705_0_275"/>
          <p:cNvSpPr/>
          <p:nvPr/>
        </p:nvSpPr>
        <p:spPr>
          <a:xfrm>
            <a:off x="6728032" y="2800631"/>
            <a:ext cx="200070" cy="196614"/>
          </a:xfrm>
          <a:prstGeom prst="lightningBolt">
            <a:avLst/>
          </a:prstGeom>
          <a:solidFill>
            <a:srgbClr val="FFFF00"/>
          </a:solidFill>
          <a:ln w="2540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8550" tIns="34275" rIns="68550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endParaRPr sz="135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85" name="Google Shape;685;g256d1ec2705_0_275"/>
          <p:cNvSpPr/>
          <p:nvPr/>
        </p:nvSpPr>
        <p:spPr>
          <a:xfrm>
            <a:off x="6693768" y="2537203"/>
            <a:ext cx="1215000" cy="27000"/>
          </a:xfrm>
          <a:prstGeom prst="rect">
            <a:avLst/>
          </a:prstGeom>
          <a:solidFill>
            <a:schemeClr val="accent1"/>
          </a:solidFill>
          <a:ln w="2540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8550" tIns="34275" rIns="68550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endParaRPr sz="135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86" name="Google Shape;686;g256d1ec2705_0_275"/>
          <p:cNvSpPr/>
          <p:nvPr/>
        </p:nvSpPr>
        <p:spPr>
          <a:xfrm>
            <a:off x="1679017" y="263278"/>
            <a:ext cx="27000" cy="405000"/>
          </a:xfrm>
          <a:prstGeom prst="rect">
            <a:avLst/>
          </a:prstGeom>
          <a:solidFill>
            <a:srgbClr val="974806"/>
          </a:solidFill>
          <a:ln w="25400" cap="flat" cmpd="sng">
            <a:solidFill>
              <a:srgbClr val="97480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8550" tIns="34275" rIns="68550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endParaRPr sz="135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87" name="Google Shape;687;g256d1ec2705_0_275"/>
          <p:cNvSpPr/>
          <p:nvPr/>
        </p:nvSpPr>
        <p:spPr>
          <a:xfrm>
            <a:off x="1456602" y="572963"/>
            <a:ext cx="448800" cy="372300"/>
          </a:xfrm>
          <a:prstGeom prst="upArrowCallout">
            <a:avLst>
              <a:gd name="adj1" fmla="val 25000"/>
              <a:gd name="adj2" fmla="val 25000"/>
              <a:gd name="adj3" fmla="val 25000"/>
              <a:gd name="adj4" fmla="val 64977"/>
            </a:avLst>
          </a:prstGeom>
          <a:solidFill>
            <a:srgbClr val="DDD9C3"/>
          </a:solidFill>
          <a:ln w="254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8550" tIns="34275" rIns="68550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lang="ru-RU" sz="9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КНС-4</a:t>
            </a:r>
            <a:endParaRPr sz="1200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88" name="Google Shape;688;g256d1ec2705_0_275"/>
          <p:cNvSpPr/>
          <p:nvPr/>
        </p:nvSpPr>
        <p:spPr>
          <a:xfrm>
            <a:off x="1419471" y="478373"/>
            <a:ext cx="200070" cy="196614"/>
          </a:xfrm>
          <a:prstGeom prst="lightningBolt">
            <a:avLst/>
          </a:prstGeom>
          <a:solidFill>
            <a:srgbClr val="FFFF00"/>
          </a:solidFill>
          <a:ln w="2540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8550" tIns="34275" rIns="68550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endParaRPr sz="135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89" name="Google Shape;689;g256d1ec2705_0_275"/>
          <p:cNvSpPr/>
          <p:nvPr/>
        </p:nvSpPr>
        <p:spPr>
          <a:xfrm>
            <a:off x="1674754" y="225462"/>
            <a:ext cx="2862000" cy="27000"/>
          </a:xfrm>
          <a:prstGeom prst="rect">
            <a:avLst/>
          </a:prstGeom>
          <a:solidFill>
            <a:schemeClr val="accent1"/>
          </a:solidFill>
          <a:ln w="2540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8550" tIns="34275" rIns="68550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endParaRPr sz="135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90" name="Google Shape;690;g256d1ec2705_0_275"/>
          <p:cNvSpPr/>
          <p:nvPr/>
        </p:nvSpPr>
        <p:spPr>
          <a:xfrm rot="10800000">
            <a:off x="5954778" y="113732"/>
            <a:ext cx="326400" cy="244200"/>
          </a:xfrm>
          <a:prstGeom prst="downArrowCallout">
            <a:avLst>
              <a:gd name="adj1" fmla="val 25000"/>
              <a:gd name="adj2" fmla="val 25000"/>
              <a:gd name="adj3" fmla="val 25000"/>
              <a:gd name="adj4" fmla="val 64977"/>
            </a:avLst>
          </a:prstGeom>
          <a:solidFill>
            <a:srgbClr val="DDD9C3"/>
          </a:solidFill>
          <a:ln w="254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8550" tIns="34275" rIns="68550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endParaRPr sz="1350" b="1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91" name="Google Shape;691;g256d1ec2705_0_275"/>
          <p:cNvSpPr txBox="1"/>
          <p:nvPr/>
        </p:nvSpPr>
        <p:spPr>
          <a:xfrm>
            <a:off x="6347313" y="151350"/>
            <a:ext cx="1190400" cy="22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50" tIns="34275" rIns="68550" bIns="3427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Arial"/>
              <a:buNone/>
            </a:pPr>
            <a:r>
              <a:rPr lang="ru-RU" sz="7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Насосные станции</a:t>
            </a:r>
            <a:endParaRPr sz="105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92" name="Google Shape;692;g256d1ec2705_0_275"/>
          <p:cNvSpPr/>
          <p:nvPr/>
        </p:nvSpPr>
        <p:spPr>
          <a:xfrm>
            <a:off x="5954787" y="458594"/>
            <a:ext cx="326400" cy="34200"/>
          </a:xfrm>
          <a:prstGeom prst="rect">
            <a:avLst/>
          </a:prstGeom>
          <a:solidFill>
            <a:schemeClr val="accent1"/>
          </a:solidFill>
          <a:ln w="952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0000" dir="5400000" rotWithShape="0">
              <a:srgbClr val="000000">
                <a:alpha val="36862"/>
              </a:srgbClr>
            </a:outerShdw>
          </a:effectLst>
        </p:spPr>
        <p:txBody>
          <a:bodyPr spcFirstLastPara="1" wrap="square" lIns="68550" tIns="34275" rIns="68550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endParaRPr sz="135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93" name="Google Shape;693;g256d1ec2705_0_275"/>
          <p:cNvSpPr/>
          <p:nvPr/>
        </p:nvSpPr>
        <p:spPr>
          <a:xfrm>
            <a:off x="5956201" y="593469"/>
            <a:ext cx="324000" cy="34200"/>
          </a:xfrm>
          <a:prstGeom prst="rect">
            <a:avLst/>
          </a:prstGeom>
          <a:solidFill>
            <a:srgbClr val="974806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0000" dir="5400000" rotWithShape="0">
              <a:srgbClr val="000000">
                <a:alpha val="36862"/>
              </a:srgbClr>
            </a:outerShdw>
          </a:effectLst>
        </p:spPr>
        <p:txBody>
          <a:bodyPr spcFirstLastPara="1" wrap="square" lIns="68550" tIns="34275" rIns="68550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endParaRPr sz="135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94" name="Google Shape;694;g256d1ec2705_0_275"/>
          <p:cNvSpPr/>
          <p:nvPr/>
        </p:nvSpPr>
        <p:spPr>
          <a:xfrm>
            <a:off x="5997059" y="749267"/>
            <a:ext cx="326400" cy="34200"/>
          </a:xfrm>
          <a:prstGeom prst="rect">
            <a:avLst/>
          </a:prstGeom>
          <a:solidFill>
            <a:srgbClr val="DAE5F1"/>
          </a:solidFill>
          <a:ln w="952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0000" dir="5400000" rotWithShape="0">
              <a:srgbClr val="000000">
                <a:alpha val="36862"/>
              </a:srgbClr>
            </a:outerShdw>
          </a:effectLst>
        </p:spPr>
        <p:txBody>
          <a:bodyPr spcFirstLastPara="1" wrap="square" lIns="68550" tIns="34275" rIns="68550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endParaRPr sz="1350" b="0" i="0" u="none" strike="noStrike" cap="none">
              <a:solidFill>
                <a:srgbClr val="DAE5F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695" name="Google Shape;695;g256d1ec2705_0_275"/>
          <p:cNvCxnSpPr/>
          <p:nvPr/>
        </p:nvCxnSpPr>
        <p:spPr>
          <a:xfrm rot="10800000" flipH="1">
            <a:off x="6034950" y="1129479"/>
            <a:ext cx="324000" cy="3300"/>
          </a:xfrm>
          <a:prstGeom prst="straightConnector1">
            <a:avLst/>
          </a:prstGeom>
          <a:noFill/>
          <a:ln w="38100" cap="flat" cmpd="sng">
            <a:solidFill>
              <a:srgbClr val="FF0000"/>
            </a:solidFill>
            <a:prstDash val="dot"/>
            <a:round/>
            <a:headEnd type="none" w="sm" len="sm"/>
            <a:tailEnd type="stealth" w="med" len="med"/>
          </a:ln>
          <a:effectLst>
            <a:outerShdw blurRad="40000" dist="23000" dir="5400000" rotWithShape="0">
              <a:srgbClr val="000000">
                <a:alpha val="34509"/>
              </a:srgbClr>
            </a:outerShdw>
          </a:effectLst>
        </p:spPr>
      </p:cxnSp>
      <p:sp>
        <p:nvSpPr>
          <p:cNvPr id="696" name="Google Shape;696;g256d1ec2705_0_275"/>
          <p:cNvSpPr/>
          <p:nvPr/>
        </p:nvSpPr>
        <p:spPr>
          <a:xfrm>
            <a:off x="6001703" y="1246413"/>
            <a:ext cx="317100" cy="34200"/>
          </a:xfrm>
          <a:prstGeom prst="rect">
            <a:avLst/>
          </a:prstGeom>
          <a:solidFill>
            <a:schemeClr val="dk1"/>
          </a:solidFill>
          <a:ln w="952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0000" dir="5400000" rotWithShape="0">
              <a:srgbClr val="000000">
                <a:alpha val="36862"/>
              </a:srgbClr>
            </a:outerShdw>
          </a:effectLst>
        </p:spPr>
        <p:txBody>
          <a:bodyPr spcFirstLastPara="1" wrap="square" lIns="68550" tIns="34275" rIns="68550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endParaRPr sz="135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97" name="Google Shape;697;g256d1ec2705_0_275"/>
          <p:cNvSpPr txBox="1"/>
          <p:nvPr/>
        </p:nvSpPr>
        <p:spPr>
          <a:xfrm>
            <a:off x="6369263" y="351725"/>
            <a:ext cx="1482300" cy="15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50" tIns="34275" rIns="68550" bIns="3427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Arial"/>
              <a:buNone/>
            </a:pPr>
            <a:r>
              <a:rPr lang="ru-RU" sz="7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Каналы</a:t>
            </a:r>
            <a:endParaRPr sz="105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98" name="Google Shape;698;g256d1ec2705_0_275"/>
          <p:cNvSpPr txBox="1"/>
          <p:nvPr/>
        </p:nvSpPr>
        <p:spPr>
          <a:xfrm>
            <a:off x="6388911" y="531150"/>
            <a:ext cx="1443000" cy="13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50" tIns="34275" rIns="68550" bIns="3427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Arial"/>
              <a:buNone/>
            </a:pPr>
            <a:r>
              <a:rPr lang="ru-RU" sz="7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Напорный трубопровод</a:t>
            </a:r>
            <a:endParaRPr sz="105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99" name="Google Shape;699;g256d1ec2705_0_275"/>
          <p:cNvSpPr txBox="1"/>
          <p:nvPr/>
        </p:nvSpPr>
        <p:spPr>
          <a:xfrm>
            <a:off x="6388913" y="697069"/>
            <a:ext cx="1443000" cy="15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50" tIns="34275" rIns="68550" bIns="3427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Arial"/>
              <a:buNone/>
            </a:pPr>
            <a:r>
              <a:rPr lang="ru-RU" sz="7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Дренажный коллектор</a:t>
            </a:r>
            <a:endParaRPr sz="105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00" name="Google Shape;700;g256d1ec2705_0_275"/>
          <p:cNvSpPr txBox="1"/>
          <p:nvPr/>
        </p:nvSpPr>
        <p:spPr>
          <a:xfrm>
            <a:off x="6451532" y="1219742"/>
            <a:ext cx="885300" cy="15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50" tIns="34275" rIns="68550" bIns="3427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Arial"/>
              <a:buNone/>
            </a:pPr>
            <a:endParaRPr sz="75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01" name="Google Shape;701;g256d1ec2705_0_275"/>
          <p:cNvSpPr txBox="1"/>
          <p:nvPr/>
        </p:nvSpPr>
        <p:spPr>
          <a:xfrm>
            <a:off x="6428078" y="1181257"/>
            <a:ext cx="1655400" cy="15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50" tIns="34275" rIns="68550" bIns="3427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Arial"/>
              <a:buNone/>
            </a:pPr>
            <a:r>
              <a:rPr lang="ru-RU" sz="7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Подпитка из КНС 3 трубопровод</a:t>
            </a:r>
            <a:endParaRPr sz="105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702" name="Google Shape;702;g256d1ec2705_0_275"/>
          <p:cNvCxnSpPr/>
          <p:nvPr/>
        </p:nvCxnSpPr>
        <p:spPr>
          <a:xfrm>
            <a:off x="5973225" y="934812"/>
            <a:ext cx="374100" cy="0"/>
          </a:xfrm>
          <a:prstGeom prst="straightConnector1">
            <a:avLst/>
          </a:prstGeom>
          <a:noFill/>
          <a:ln w="38100" cap="flat" cmpd="sng">
            <a:solidFill>
              <a:srgbClr val="4A7DBA"/>
            </a:solidFill>
            <a:prstDash val="dot"/>
            <a:round/>
            <a:headEnd type="none" w="sm" len="sm"/>
            <a:tailEnd type="stealth" w="med" len="med"/>
          </a:ln>
        </p:spPr>
      </p:cxnSp>
      <p:sp>
        <p:nvSpPr>
          <p:cNvPr id="703" name="Google Shape;703;g256d1ec2705_0_275"/>
          <p:cNvSpPr txBox="1"/>
          <p:nvPr/>
        </p:nvSpPr>
        <p:spPr>
          <a:xfrm>
            <a:off x="6337308" y="829342"/>
            <a:ext cx="1546200" cy="13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50" tIns="34275" rIns="68550" bIns="3427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Arial"/>
              <a:buNone/>
            </a:pPr>
            <a:r>
              <a:rPr lang="ru-RU" sz="7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Существующий трубопровод</a:t>
            </a:r>
            <a:endParaRPr sz="105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04" name="Google Shape;704;g256d1ec2705_0_275"/>
          <p:cNvSpPr/>
          <p:nvPr/>
        </p:nvSpPr>
        <p:spPr>
          <a:xfrm>
            <a:off x="6055109" y="1575197"/>
            <a:ext cx="210300" cy="153000"/>
          </a:xfrm>
          <a:prstGeom prst="roundRect">
            <a:avLst>
              <a:gd name="adj" fmla="val 16667"/>
            </a:avLst>
          </a:prstGeom>
          <a:solidFill>
            <a:srgbClr val="D6E3BC"/>
          </a:solidFill>
          <a:ln w="25400" cap="flat" cmpd="sng">
            <a:solidFill>
              <a:srgbClr val="C2D59B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8550" tIns="34275" rIns="68550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75"/>
              <a:buFont typeface="Arial"/>
              <a:buNone/>
            </a:pPr>
            <a:endParaRPr sz="675" b="1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05" name="Google Shape;705;g256d1ec2705_0_275"/>
          <p:cNvSpPr txBox="1"/>
          <p:nvPr/>
        </p:nvSpPr>
        <p:spPr>
          <a:xfrm>
            <a:off x="6400314" y="1536377"/>
            <a:ext cx="885300" cy="15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50" tIns="34275" rIns="68550" bIns="3427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75"/>
              <a:buFont typeface="Arial"/>
              <a:buNone/>
            </a:pPr>
            <a:r>
              <a:rPr lang="ru-RU" sz="675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Зона орошения </a:t>
            </a:r>
            <a:endParaRPr sz="105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135"/>
              </a:spcBef>
              <a:spcAft>
                <a:spcPts val="0"/>
              </a:spcAft>
              <a:buClr>
                <a:srgbClr val="000000"/>
              </a:buClr>
              <a:buSzPts val="675"/>
              <a:buFont typeface="Arial"/>
              <a:buNone/>
            </a:pPr>
            <a:endParaRPr sz="675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06" name="Google Shape;706;g256d1ec2705_0_275"/>
          <p:cNvSpPr/>
          <p:nvPr/>
        </p:nvSpPr>
        <p:spPr>
          <a:xfrm rot="10800000">
            <a:off x="6077712" y="1375900"/>
            <a:ext cx="224400" cy="120000"/>
          </a:xfrm>
          <a:prstGeom prst="rect">
            <a:avLst/>
          </a:prstGeom>
          <a:solidFill>
            <a:schemeClr val="accent1"/>
          </a:solidFill>
          <a:ln w="952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0000" dir="5400000" rotWithShape="0">
              <a:srgbClr val="000000">
                <a:alpha val="36862"/>
              </a:srgbClr>
            </a:outerShdw>
          </a:effectLst>
        </p:spPr>
        <p:txBody>
          <a:bodyPr spcFirstLastPara="1" wrap="square" lIns="68550" tIns="34275" rIns="68550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endParaRPr sz="135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07" name="Google Shape;707;g256d1ec2705_0_275"/>
          <p:cNvSpPr txBox="1"/>
          <p:nvPr/>
        </p:nvSpPr>
        <p:spPr>
          <a:xfrm>
            <a:off x="6451528" y="1364239"/>
            <a:ext cx="1190400" cy="14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50" tIns="34275" rIns="68550" bIns="3427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75"/>
              <a:buFont typeface="Arial"/>
              <a:buNone/>
            </a:pPr>
            <a:r>
              <a:rPr lang="ru-RU" sz="675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Напорный бассейн</a:t>
            </a:r>
            <a:endParaRPr sz="105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08" name="Google Shape;708;g256d1ec2705_0_275"/>
          <p:cNvSpPr txBox="1"/>
          <p:nvPr/>
        </p:nvSpPr>
        <p:spPr>
          <a:xfrm>
            <a:off x="6385349" y="998287"/>
            <a:ext cx="1940700" cy="15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50" tIns="34275" rIns="68550" bIns="3427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Arial"/>
              <a:buNone/>
            </a:pPr>
            <a:r>
              <a:rPr lang="ru-RU" sz="7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Напорный трубопровод (нерабочий)</a:t>
            </a:r>
            <a:endParaRPr sz="105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15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Arial"/>
              <a:buNone/>
            </a:pPr>
            <a:endParaRPr sz="75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09" name="Google Shape;709;g256d1ec2705_0_275"/>
          <p:cNvSpPr txBox="1"/>
          <p:nvPr/>
        </p:nvSpPr>
        <p:spPr>
          <a:xfrm>
            <a:off x="6620463" y="4562800"/>
            <a:ext cx="1443000" cy="19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50" tIns="34275" rIns="68550" bIns="3427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lang="ru-RU" sz="9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Дренажный коллектор</a:t>
            </a:r>
            <a:endParaRPr sz="105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10" name="Google Shape;710;g256d1ec2705_0_275"/>
          <p:cNvSpPr/>
          <p:nvPr/>
        </p:nvSpPr>
        <p:spPr>
          <a:xfrm>
            <a:off x="5742131" y="2511588"/>
            <a:ext cx="594000" cy="270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0000" dir="5400000" rotWithShape="0">
              <a:srgbClr val="000000">
                <a:alpha val="36862"/>
              </a:srgbClr>
            </a:outerShdw>
          </a:effectLst>
        </p:spPr>
        <p:txBody>
          <a:bodyPr spcFirstLastPara="1" wrap="square" lIns="68550" tIns="34275" rIns="68550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endParaRPr sz="135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11" name="Google Shape;711;g256d1ec2705_0_275"/>
          <p:cNvSpPr/>
          <p:nvPr/>
        </p:nvSpPr>
        <p:spPr>
          <a:xfrm flipH="1">
            <a:off x="5765078" y="2517419"/>
            <a:ext cx="621000" cy="27000"/>
          </a:xfrm>
          <a:prstGeom prst="rect">
            <a:avLst/>
          </a:prstGeom>
          <a:solidFill>
            <a:schemeClr val="accent1"/>
          </a:solidFill>
          <a:ln w="2540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8550" tIns="34275" rIns="68550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endParaRPr sz="135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712" name="Google Shape;712;g256d1ec2705_0_275"/>
          <p:cNvCxnSpPr/>
          <p:nvPr/>
        </p:nvCxnSpPr>
        <p:spPr>
          <a:xfrm>
            <a:off x="5954684" y="2589213"/>
            <a:ext cx="0" cy="135000"/>
          </a:xfrm>
          <a:prstGeom prst="straightConnector1">
            <a:avLst/>
          </a:prstGeom>
          <a:noFill/>
          <a:ln w="9525" cap="flat" cmpd="sng">
            <a:solidFill>
              <a:srgbClr val="00B050"/>
            </a:solidFill>
            <a:prstDash val="solid"/>
            <a:round/>
            <a:headEnd type="none" w="sm" len="sm"/>
            <a:tailEnd type="stealth" w="med" len="med"/>
          </a:ln>
        </p:spPr>
      </p:cxnSp>
      <p:cxnSp>
        <p:nvCxnSpPr>
          <p:cNvPr id="713" name="Google Shape;713;g256d1ec2705_0_275"/>
          <p:cNvCxnSpPr/>
          <p:nvPr/>
        </p:nvCxnSpPr>
        <p:spPr>
          <a:xfrm>
            <a:off x="6302762" y="2583854"/>
            <a:ext cx="0" cy="135000"/>
          </a:xfrm>
          <a:prstGeom prst="straightConnector1">
            <a:avLst/>
          </a:prstGeom>
          <a:noFill/>
          <a:ln w="9525" cap="flat" cmpd="sng">
            <a:solidFill>
              <a:srgbClr val="00B050"/>
            </a:solidFill>
            <a:prstDash val="solid"/>
            <a:round/>
            <a:headEnd type="none" w="sm" len="sm"/>
            <a:tailEnd type="stealth" w="med" len="med"/>
          </a:ln>
        </p:spPr>
      </p:cxnSp>
      <p:cxnSp>
        <p:nvCxnSpPr>
          <p:cNvPr id="714" name="Google Shape;714;g256d1ec2705_0_275"/>
          <p:cNvCxnSpPr/>
          <p:nvPr/>
        </p:nvCxnSpPr>
        <p:spPr>
          <a:xfrm>
            <a:off x="6118220" y="2583854"/>
            <a:ext cx="0" cy="135000"/>
          </a:xfrm>
          <a:prstGeom prst="straightConnector1">
            <a:avLst/>
          </a:prstGeom>
          <a:noFill/>
          <a:ln w="9525" cap="flat" cmpd="sng">
            <a:solidFill>
              <a:srgbClr val="00B050"/>
            </a:solidFill>
            <a:prstDash val="solid"/>
            <a:round/>
            <a:headEnd type="none" w="sm" len="sm"/>
            <a:tailEnd type="stealth" w="med" len="med"/>
          </a:ln>
        </p:spPr>
      </p:cxnSp>
      <p:cxnSp>
        <p:nvCxnSpPr>
          <p:cNvPr id="715" name="Google Shape;715;g256d1ec2705_0_275"/>
          <p:cNvCxnSpPr/>
          <p:nvPr/>
        </p:nvCxnSpPr>
        <p:spPr>
          <a:xfrm>
            <a:off x="6996121" y="2643081"/>
            <a:ext cx="0" cy="251100"/>
          </a:xfrm>
          <a:prstGeom prst="straightConnector1">
            <a:avLst/>
          </a:prstGeom>
          <a:noFill/>
          <a:ln w="9525" cap="flat" cmpd="sng">
            <a:solidFill>
              <a:srgbClr val="00B050"/>
            </a:solidFill>
            <a:prstDash val="solid"/>
            <a:round/>
            <a:headEnd type="none" w="sm" len="sm"/>
            <a:tailEnd type="stealth" w="med" len="med"/>
          </a:ln>
        </p:spPr>
      </p:cxnSp>
      <p:cxnSp>
        <p:nvCxnSpPr>
          <p:cNvPr id="716" name="Google Shape;716;g256d1ec2705_0_275"/>
          <p:cNvCxnSpPr/>
          <p:nvPr/>
        </p:nvCxnSpPr>
        <p:spPr>
          <a:xfrm>
            <a:off x="7700449" y="2637722"/>
            <a:ext cx="0" cy="251100"/>
          </a:xfrm>
          <a:prstGeom prst="straightConnector1">
            <a:avLst/>
          </a:prstGeom>
          <a:noFill/>
          <a:ln w="9525" cap="flat" cmpd="sng">
            <a:solidFill>
              <a:srgbClr val="00B050"/>
            </a:solidFill>
            <a:prstDash val="solid"/>
            <a:round/>
            <a:headEnd type="none" w="sm" len="sm"/>
            <a:tailEnd type="stealth" w="med" len="med"/>
          </a:ln>
        </p:spPr>
      </p:cxnSp>
      <p:cxnSp>
        <p:nvCxnSpPr>
          <p:cNvPr id="717" name="Google Shape;717;g256d1ec2705_0_275"/>
          <p:cNvCxnSpPr/>
          <p:nvPr/>
        </p:nvCxnSpPr>
        <p:spPr>
          <a:xfrm>
            <a:off x="7328876" y="2637722"/>
            <a:ext cx="0" cy="251100"/>
          </a:xfrm>
          <a:prstGeom prst="straightConnector1">
            <a:avLst/>
          </a:prstGeom>
          <a:noFill/>
          <a:ln w="9525" cap="flat" cmpd="sng">
            <a:solidFill>
              <a:srgbClr val="00B050"/>
            </a:solidFill>
            <a:prstDash val="solid"/>
            <a:round/>
            <a:headEnd type="none" w="sm" len="sm"/>
            <a:tailEnd type="stealth" w="med" len="med"/>
          </a:ln>
        </p:spPr>
      </p:cxnSp>
      <p:sp>
        <p:nvSpPr>
          <p:cNvPr id="718" name="Google Shape;718;g256d1ec2705_0_275"/>
          <p:cNvSpPr/>
          <p:nvPr/>
        </p:nvSpPr>
        <p:spPr>
          <a:xfrm>
            <a:off x="6948715" y="1962199"/>
            <a:ext cx="836100" cy="436800"/>
          </a:xfrm>
          <a:prstGeom prst="roundRect">
            <a:avLst>
              <a:gd name="adj" fmla="val 16667"/>
            </a:avLst>
          </a:prstGeom>
          <a:solidFill>
            <a:srgbClr val="D6E3BC"/>
          </a:solidFill>
          <a:ln w="25400" cap="flat" cmpd="sng">
            <a:solidFill>
              <a:srgbClr val="EAF1DD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8550" tIns="34275" rIns="68550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75"/>
              <a:buFont typeface="Arial"/>
              <a:buNone/>
            </a:pPr>
            <a:endParaRPr sz="675" b="1" i="0" u="none" strike="noStrike" cap="none">
              <a:solidFill>
                <a:srgbClr val="00B05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719" name="Google Shape;719;g256d1ec2705_0_275"/>
          <p:cNvCxnSpPr/>
          <p:nvPr/>
        </p:nvCxnSpPr>
        <p:spPr>
          <a:xfrm>
            <a:off x="7110421" y="1828522"/>
            <a:ext cx="0" cy="251100"/>
          </a:xfrm>
          <a:prstGeom prst="straightConnector1">
            <a:avLst/>
          </a:prstGeom>
          <a:noFill/>
          <a:ln w="9525" cap="flat" cmpd="sng">
            <a:solidFill>
              <a:srgbClr val="00B050"/>
            </a:solidFill>
            <a:prstDash val="solid"/>
            <a:round/>
            <a:headEnd type="none" w="sm" len="sm"/>
            <a:tailEnd type="stealth" w="med" len="med"/>
          </a:ln>
        </p:spPr>
      </p:cxnSp>
      <p:cxnSp>
        <p:nvCxnSpPr>
          <p:cNvPr id="720" name="Google Shape;720;g256d1ec2705_0_275"/>
          <p:cNvCxnSpPr/>
          <p:nvPr/>
        </p:nvCxnSpPr>
        <p:spPr>
          <a:xfrm>
            <a:off x="7360130" y="1828522"/>
            <a:ext cx="0" cy="251100"/>
          </a:xfrm>
          <a:prstGeom prst="straightConnector1">
            <a:avLst/>
          </a:prstGeom>
          <a:noFill/>
          <a:ln w="9525" cap="flat" cmpd="sng">
            <a:solidFill>
              <a:srgbClr val="00B050"/>
            </a:solidFill>
            <a:prstDash val="solid"/>
            <a:round/>
            <a:headEnd type="none" w="sm" len="sm"/>
            <a:tailEnd type="stealth" w="med" len="med"/>
          </a:ln>
        </p:spPr>
      </p:cxnSp>
      <p:cxnSp>
        <p:nvCxnSpPr>
          <p:cNvPr id="721" name="Google Shape;721;g256d1ec2705_0_275"/>
          <p:cNvCxnSpPr/>
          <p:nvPr/>
        </p:nvCxnSpPr>
        <p:spPr>
          <a:xfrm>
            <a:off x="7576155" y="1828522"/>
            <a:ext cx="0" cy="251100"/>
          </a:xfrm>
          <a:prstGeom prst="straightConnector1">
            <a:avLst/>
          </a:prstGeom>
          <a:noFill/>
          <a:ln w="9525" cap="flat" cmpd="sng">
            <a:solidFill>
              <a:srgbClr val="00B050"/>
            </a:solidFill>
            <a:prstDash val="solid"/>
            <a:round/>
            <a:headEnd type="none" w="sm" len="sm"/>
            <a:tailEnd type="stealth" w="med" len="med"/>
          </a:ln>
        </p:spPr>
      </p:cxnSp>
      <p:sp>
        <p:nvSpPr>
          <p:cNvPr id="722" name="Google Shape;722;g256d1ec2705_0_275"/>
          <p:cNvSpPr txBox="1"/>
          <p:nvPr/>
        </p:nvSpPr>
        <p:spPr>
          <a:xfrm>
            <a:off x="7068286" y="3235513"/>
            <a:ext cx="743100" cy="23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50" tIns="34275" rIns="68550" bIns="3427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</a:pPr>
            <a:r>
              <a:rPr lang="ru-RU" sz="10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L-</a:t>
            </a:r>
            <a:r>
              <a:rPr lang="ru-RU"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6,9 км</a:t>
            </a:r>
            <a:endParaRPr sz="105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23" name="Google Shape;723;g256d1ec2705_0_275"/>
          <p:cNvSpPr/>
          <p:nvPr/>
        </p:nvSpPr>
        <p:spPr>
          <a:xfrm>
            <a:off x="7077288" y="2932303"/>
            <a:ext cx="642300" cy="32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50" tIns="34275" rIns="68550" bIns="3427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</a:pPr>
            <a:r>
              <a:rPr lang="ru-RU" sz="10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Q- 4 м</a:t>
            </a:r>
            <a:r>
              <a:rPr lang="ru-RU" sz="1050" b="0" i="0" u="none" strike="noStrike" cap="none" baseline="30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3</a:t>
            </a:r>
            <a:r>
              <a:rPr lang="ru-RU" sz="10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/с</a:t>
            </a:r>
            <a:endParaRPr sz="105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24" name="Google Shape;724;g256d1ec2705_0_275"/>
          <p:cNvSpPr txBox="1"/>
          <p:nvPr/>
        </p:nvSpPr>
        <p:spPr>
          <a:xfrm>
            <a:off x="6964664" y="3539025"/>
            <a:ext cx="836100" cy="23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50" tIns="34275" rIns="68550" bIns="3427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</a:pPr>
            <a:r>
              <a:rPr lang="ru-RU" sz="10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S- 1030 га</a:t>
            </a:r>
            <a:endParaRPr sz="105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25" name="Google Shape;725;g256d1ec2705_0_275"/>
          <p:cNvSpPr txBox="1"/>
          <p:nvPr/>
        </p:nvSpPr>
        <p:spPr>
          <a:xfrm>
            <a:off x="4410313" y="4079575"/>
            <a:ext cx="836100" cy="23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50" tIns="34275" rIns="68550" bIns="3427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</a:pPr>
            <a:r>
              <a:rPr lang="ru-RU" sz="10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S-12267 га</a:t>
            </a:r>
            <a:endParaRPr sz="105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26" name="Google Shape;726;g256d1ec2705_0_275"/>
          <p:cNvSpPr/>
          <p:nvPr/>
        </p:nvSpPr>
        <p:spPr>
          <a:xfrm>
            <a:off x="4086912" y="3591800"/>
            <a:ext cx="743100" cy="23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50" tIns="34275" rIns="68550" bIns="3427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</a:pPr>
            <a:r>
              <a:rPr lang="ru-RU" sz="10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Q-12м</a:t>
            </a:r>
            <a:r>
              <a:rPr lang="ru-RU" sz="1050" b="0" i="0" u="none" strike="noStrike" cap="none" baseline="30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3</a:t>
            </a:r>
            <a:r>
              <a:rPr lang="ru-RU" sz="10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/с</a:t>
            </a:r>
            <a:endParaRPr sz="105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27" name="Google Shape;727;g256d1ec2705_0_275"/>
          <p:cNvSpPr txBox="1"/>
          <p:nvPr/>
        </p:nvSpPr>
        <p:spPr>
          <a:xfrm>
            <a:off x="4762563" y="3591800"/>
            <a:ext cx="743100" cy="23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50" tIns="34275" rIns="68550" bIns="3427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</a:pPr>
            <a:r>
              <a:rPr lang="ru-RU" sz="10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L-45,7 км</a:t>
            </a:r>
            <a:endParaRPr sz="105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28" name="Google Shape;728;g256d1ec2705_0_275"/>
          <p:cNvSpPr txBox="1"/>
          <p:nvPr/>
        </p:nvSpPr>
        <p:spPr>
          <a:xfrm>
            <a:off x="4066883" y="2684625"/>
            <a:ext cx="994200" cy="23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50" tIns="34275" rIns="68550" bIns="3427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</a:pPr>
            <a:r>
              <a:rPr lang="ru-RU" sz="10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S-23200 га</a:t>
            </a:r>
            <a:endParaRPr sz="105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29" name="Google Shape;729;g256d1ec2705_0_275"/>
          <p:cNvSpPr txBox="1"/>
          <p:nvPr/>
        </p:nvSpPr>
        <p:spPr>
          <a:xfrm>
            <a:off x="3765238" y="2131375"/>
            <a:ext cx="743100" cy="23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50" tIns="34275" rIns="68550" bIns="3427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</a:pPr>
            <a:r>
              <a:rPr lang="ru-RU" sz="10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L-61,3 км</a:t>
            </a:r>
            <a:endParaRPr sz="105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30" name="Google Shape;730;g256d1ec2705_0_275"/>
          <p:cNvSpPr/>
          <p:nvPr/>
        </p:nvSpPr>
        <p:spPr>
          <a:xfrm>
            <a:off x="4607712" y="2125150"/>
            <a:ext cx="836100" cy="23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50" tIns="34275" rIns="68550" bIns="3427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</a:pPr>
            <a:r>
              <a:rPr lang="ru-RU" sz="10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Q-36 м</a:t>
            </a:r>
            <a:r>
              <a:rPr lang="ru-RU" sz="1050" b="0" i="0" u="none" strike="noStrike" cap="none" baseline="30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3</a:t>
            </a:r>
            <a:r>
              <a:rPr lang="ru-RU" sz="10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/с</a:t>
            </a:r>
            <a:endParaRPr sz="105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31" name="Google Shape;731;g256d1ec2705_0_275"/>
          <p:cNvSpPr/>
          <p:nvPr/>
        </p:nvSpPr>
        <p:spPr>
          <a:xfrm>
            <a:off x="3930863" y="3209900"/>
            <a:ext cx="1546200" cy="21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50" tIns="34275" rIns="68550" bIns="3427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75"/>
              <a:buFont typeface="Arial"/>
              <a:buNone/>
            </a:pPr>
            <a:r>
              <a:rPr lang="ru-RU" sz="975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Кл-во затворов 102/142</a:t>
            </a:r>
            <a:endParaRPr sz="975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32" name="Google Shape;732;g256d1ec2705_0_275"/>
          <p:cNvSpPr/>
          <p:nvPr/>
        </p:nvSpPr>
        <p:spPr>
          <a:xfrm>
            <a:off x="4512762" y="1611050"/>
            <a:ext cx="1546200" cy="21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50" tIns="34275" rIns="68550" bIns="3427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75"/>
              <a:buFont typeface="Arial"/>
              <a:buNone/>
            </a:pPr>
            <a:r>
              <a:rPr lang="ru-RU" sz="975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Кл-во затворов 88/121</a:t>
            </a:r>
            <a:endParaRPr sz="975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33" name="Google Shape;733;g256d1ec2705_0_275"/>
          <p:cNvSpPr txBox="1"/>
          <p:nvPr/>
        </p:nvSpPr>
        <p:spPr>
          <a:xfrm>
            <a:off x="3356613" y="3794025"/>
            <a:ext cx="598800" cy="20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50" tIns="34275" rIns="68550" bIns="3427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lang="ru-RU" sz="900" b="0" i="0" u="none" strike="noStrike" cap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36 м3/с</a:t>
            </a:r>
            <a:endParaRPr sz="105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34" name="Google Shape;734;g256d1ec2705_0_275"/>
          <p:cNvSpPr txBox="1"/>
          <p:nvPr/>
        </p:nvSpPr>
        <p:spPr>
          <a:xfrm>
            <a:off x="2548960" y="4252175"/>
            <a:ext cx="542400" cy="20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50" tIns="34275" rIns="68550" bIns="3427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lang="ru-RU" sz="900" b="0" i="0" u="none" strike="noStrike" cap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8 м3/с</a:t>
            </a:r>
            <a:endParaRPr sz="105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35" name="Google Shape;735;g256d1ec2705_0_275"/>
          <p:cNvSpPr txBox="1"/>
          <p:nvPr/>
        </p:nvSpPr>
        <p:spPr>
          <a:xfrm>
            <a:off x="2553586" y="4636825"/>
            <a:ext cx="542400" cy="20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50" tIns="34275" rIns="68550" bIns="3427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lang="ru-RU" sz="900" b="0" i="0" u="none" strike="noStrike" cap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4 м3/с</a:t>
            </a:r>
            <a:endParaRPr sz="105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36" name="Google Shape;736;g256d1ec2705_0_275"/>
          <p:cNvSpPr txBox="1"/>
          <p:nvPr/>
        </p:nvSpPr>
        <p:spPr>
          <a:xfrm>
            <a:off x="1691503" y="3250465"/>
            <a:ext cx="542400" cy="34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50" tIns="34275" rIns="68550" bIns="3427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lang="ru-RU" sz="900" b="0" i="0" u="none" strike="noStrike" cap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6.4 м3/с</a:t>
            </a:r>
            <a:endParaRPr sz="105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37" name="Google Shape;737;g256d1ec2705_0_275"/>
          <p:cNvSpPr txBox="1"/>
          <p:nvPr/>
        </p:nvSpPr>
        <p:spPr>
          <a:xfrm>
            <a:off x="1728103" y="3534452"/>
            <a:ext cx="542400" cy="34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50" tIns="34275" rIns="68550" bIns="3427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lang="ru-RU" sz="900" b="0" i="0" u="none" strike="noStrike" cap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4,5 м3/с</a:t>
            </a:r>
            <a:endParaRPr sz="105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38" name="Google Shape;738;g256d1ec2705_0_275"/>
          <p:cNvSpPr txBox="1"/>
          <p:nvPr/>
        </p:nvSpPr>
        <p:spPr>
          <a:xfrm>
            <a:off x="1815289" y="2692625"/>
            <a:ext cx="576300" cy="20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50" tIns="34275" rIns="68550" bIns="3427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lang="ru-RU" sz="900" b="0" i="0" u="none" strike="noStrike" cap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24 м3/с</a:t>
            </a:r>
            <a:endParaRPr sz="105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39" name="Google Shape;739;g256d1ec2705_0_275"/>
          <p:cNvSpPr txBox="1"/>
          <p:nvPr/>
        </p:nvSpPr>
        <p:spPr>
          <a:xfrm>
            <a:off x="3309689" y="4528825"/>
            <a:ext cx="642300" cy="20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50" tIns="34275" rIns="68550" bIns="3427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lang="ru-RU" sz="900" b="0" i="0" u="none" strike="noStrike" cap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2,4 м3/с</a:t>
            </a:r>
            <a:endParaRPr sz="105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40" name="Google Shape;740;g256d1ec2705_0_275"/>
          <p:cNvSpPr txBox="1"/>
          <p:nvPr/>
        </p:nvSpPr>
        <p:spPr>
          <a:xfrm>
            <a:off x="4728614" y="4528825"/>
            <a:ext cx="574500" cy="20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50" tIns="34275" rIns="68550" bIns="3427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lang="ru-RU" sz="900" b="0" i="0" u="none" strike="noStrike" cap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6 м3/с</a:t>
            </a:r>
            <a:endParaRPr sz="105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41" name="Google Shape;741;g256d1ec2705_0_275"/>
          <p:cNvSpPr txBox="1"/>
          <p:nvPr/>
        </p:nvSpPr>
        <p:spPr>
          <a:xfrm>
            <a:off x="5126961" y="2881488"/>
            <a:ext cx="617100" cy="20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50" tIns="34275" rIns="68550" bIns="3427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lang="ru-RU" sz="900" b="0" i="0" u="none" strike="noStrike" cap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1,5 м3/с</a:t>
            </a:r>
            <a:endParaRPr sz="105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42" name="Google Shape;742;g256d1ec2705_0_275"/>
          <p:cNvSpPr txBox="1"/>
          <p:nvPr/>
        </p:nvSpPr>
        <p:spPr>
          <a:xfrm>
            <a:off x="6063988" y="3016650"/>
            <a:ext cx="513600" cy="34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50" tIns="34275" rIns="68550" bIns="3427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lang="ru-RU" sz="900" b="0" i="0" u="none" strike="noStrike" cap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2,4 м3/с</a:t>
            </a:r>
            <a:endParaRPr sz="105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43" name="Google Shape;743;g256d1ec2705_0_275"/>
          <p:cNvSpPr txBox="1"/>
          <p:nvPr/>
        </p:nvSpPr>
        <p:spPr>
          <a:xfrm>
            <a:off x="817953" y="4350092"/>
            <a:ext cx="601500" cy="20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50" tIns="34275" rIns="68550" bIns="3427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lang="ru-RU" sz="900" b="0" i="0" u="none" strike="noStrike" cap="non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21,2 м3/с</a:t>
            </a:r>
            <a:endParaRPr sz="105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44" name="Google Shape;744;g256d1ec2705_0_275"/>
          <p:cNvSpPr txBox="1"/>
          <p:nvPr/>
        </p:nvSpPr>
        <p:spPr>
          <a:xfrm>
            <a:off x="831491" y="2957013"/>
            <a:ext cx="743100" cy="20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50" tIns="34275" rIns="68550" bIns="3427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lang="ru-RU" sz="900" b="0" i="0" u="none" strike="noStrike" cap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21,2 м3/с</a:t>
            </a:r>
            <a:endParaRPr sz="105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45" name="Google Shape;745;g256d1ec2705_0_275"/>
          <p:cNvSpPr txBox="1"/>
          <p:nvPr/>
        </p:nvSpPr>
        <p:spPr>
          <a:xfrm>
            <a:off x="779590" y="2338850"/>
            <a:ext cx="743100" cy="20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50" tIns="34275" rIns="68550" bIns="3427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lang="ru-RU" sz="900" b="0" i="0" u="none" strike="noStrike" cap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21,2 м3/с</a:t>
            </a:r>
            <a:endParaRPr sz="105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46" name="Google Shape;746;g256d1ec2705_0_275"/>
          <p:cNvSpPr txBox="1"/>
          <p:nvPr/>
        </p:nvSpPr>
        <p:spPr>
          <a:xfrm>
            <a:off x="892539" y="669625"/>
            <a:ext cx="621000" cy="20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50" tIns="34275" rIns="68550" bIns="3427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lang="ru-RU" sz="900" b="0" i="0" u="none" strike="noStrike" cap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6,4 м3/с</a:t>
            </a:r>
            <a:endParaRPr sz="105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47" name="Google Shape;747;g256d1ec2705_0_275"/>
          <p:cNvSpPr txBox="1"/>
          <p:nvPr/>
        </p:nvSpPr>
        <p:spPr>
          <a:xfrm>
            <a:off x="3093657" y="370361"/>
            <a:ext cx="675900" cy="39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50" tIns="34275" rIns="68550" bIns="3427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</a:pPr>
            <a:r>
              <a:rPr lang="ru-RU" sz="10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S-1373 га</a:t>
            </a:r>
            <a:endParaRPr sz="105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48" name="Google Shape;748;g256d1ec2705_0_275"/>
          <p:cNvSpPr txBox="1"/>
          <p:nvPr/>
        </p:nvSpPr>
        <p:spPr>
          <a:xfrm>
            <a:off x="3106509" y="1234457"/>
            <a:ext cx="675900" cy="39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50" tIns="34275" rIns="68550" bIns="3427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</a:pPr>
            <a:r>
              <a:rPr lang="ru-RU" sz="10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S-2300 га</a:t>
            </a:r>
            <a:endParaRPr sz="105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98" name="Google Shape;398;p5"/>
          <p:cNvGraphicFramePr/>
          <p:nvPr/>
        </p:nvGraphicFramePr>
        <p:xfrm>
          <a:off x="209019" y="91529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{DDDF7615-FDB7-45C3-A9BA-B469887B27C9}</a:tableStyleId>
              </a:tblPr>
              <a:tblGrid>
                <a:gridCol w="21317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6764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03235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ru-RU" sz="1400" b="0" u="none" strike="noStrike" cap="none">
                          <a:solidFill>
                            <a:srgbClr val="003B59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Глава 3.1:</a:t>
                      </a:r>
                      <a:endParaRPr sz="1400" u="none" strike="noStrike" cap="none">
                        <a:solidFill>
                          <a:srgbClr val="003B59"/>
                        </a:solidFill>
                      </a:endParaRPr>
                    </a:p>
                  </a:txBody>
                  <a:tcPr marL="91450" marR="91450" marT="324000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4971A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7AD2FF"/>
                        </a:buClr>
                        <a:buSzPts val="1400"/>
                        <a:buFont typeface="Noto Sans Symbols"/>
                        <a:buNone/>
                      </a:pPr>
                      <a:r>
                        <a:rPr lang="ru-RU" sz="1400" b="1" i="0" u="none" strike="noStrike" cap="none">
                          <a:solidFill>
                            <a:srgbClr val="003B59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Демо проект на Туямуюнском гидроузле (Узбекистан-Туркменистан): Выгоды частного сектора для решения государственных нужд</a:t>
                      </a:r>
                      <a:endParaRPr sz="1400" b="1" i="0" u="none" strike="noStrike" cap="none">
                        <a:solidFill>
                          <a:srgbClr val="003B59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4C82"/>
                        </a:buClr>
                        <a:buSzPts val="1400"/>
                        <a:buFont typeface="Noto Sans Symbols"/>
                        <a:buNone/>
                      </a:pPr>
                      <a:endParaRPr sz="1400" b="0" u="none" strike="noStrike" cap="none">
                        <a:solidFill>
                          <a:srgbClr val="003B59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108000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4971A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5242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4C82"/>
                        </a:buClr>
                        <a:buSzPts val="1400"/>
                        <a:buFont typeface="Arial"/>
                        <a:buNone/>
                      </a:pPr>
                      <a:r>
                        <a:rPr lang="ru-RU" sz="1400" u="none" strike="noStrike" cap="none">
                          <a:solidFill>
                            <a:srgbClr val="003B59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Глава 3.2:</a:t>
                      </a:r>
                      <a:endParaRPr sz="1400" u="none" strike="noStrike" cap="none">
                        <a:solidFill>
                          <a:srgbClr val="003B59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324000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4971A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4971A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7AD2FF"/>
                        </a:buClr>
                        <a:buSzPts val="1400"/>
                        <a:buFont typeface="Noto Sans Symbols"/>
                        <a:buNone/>
                      </a:pPr>
                      <a:r>
                        <a:rPr lang="ru-RU" sz="1400" b="1" i="0" u="none" strike="noStrike" cap="none">
                          <a:solidFill>
                            <a:srgbClr val="003B59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Демо проект: Повышение энергоэффективности насосных станций в Согдийской области Республики Таджикистан </a:t>
                      </a:r>
                      <a:endParaRPr/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7AD2FF"/>
                        </a:buClr>
                        <a:buSzPts val="1400"/>
                        <a:buFont typeface="Noto Sans Symbols"/>
                        <a:buNone/>
                      </a:pPr>
                      <a:endParaRPr sz="1400" u="none" strike="noStrike" cap="none">
                        <a:solidFill>
                          <a:srgbClr val="003B59"/>
                        </a:solidFill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4971A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4971A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5242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4C82"/>
                        </a:buClr>
                        <a:buSzPts val="1400"/>
                        <a:buFont typeface="Arial"/>
                        <a:buNone/>
                      </a:pPr>
                      <a:r>
                        <a:rPr lang="ru-RU" sz="1400" b="0" u="none" strike="noStrike" cap="none">
                          <a:solidFill>
                            <a:srgbClr val="003B59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Глава 3.3: </a:t>
                      </a:r>
                      <a:endParaRPr sz="1400" u="none" strike="noStrike" cap="none">
                        <a:solidFill>
                          <a:srgbClr val="003B59"/>
                        </a:solidFill>
                      </a:endParaRPr>
                    </a:p>
                  </a:txBody>
                  <a:tcPr marL="91450" marR="91450" marT="324000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4971A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4971A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7AD2FF"/>
                        </a:buClr>
                        <a:buSzPts val="1400"/>
                        <a:buFont typeface="Noto Sans Symbols"/>
                        <a:buNone/>
                      </a:pPr>
                      <a:r>
                        <a:rPr lang="ru-RU" sz="1400" b="1" i="0" u="none" strike="noStrike" cap="none">
                          <a:solidFill>
                            <a:srgbClr val="003B59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Нексус Пример в бассейне реки Сенегал </a:t>
                      </a:r>
                      <a:endParaRPr/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7AD2FF"/>
                        </a:buClr>
                        <a:buSzPts val="1400"/>
                        <a:buFont typeface="Noto Sans Symbols"/>
                        <a:buNone/>
                      </a:pPr>
                      <a:endParaRPr sz="1400" b="0" u="none" strike="noStrike" cap="none">
                        <a:solidFill>
                          <a:srgbClr val="003B59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4971A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4971A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399" name="Google Shape;399;p5"/>
          <p:cNvSpPr txBox="1">
            <a:spLocks noGrp="1"/>
          </p:cNvSpPr>
          <p:nvPr>
            <p:ph type="title"/>
          </p:nvPr>
        </p:nvSpPr>
        <p:spPr>
          <a:xfrm>
            <a:off x="450000" y="359762"/>
            <a:ext cx="8567183" cy="5405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4C82"/>
              </a:buClr>
              <a:buSzPts val="2800"/>
              <a:buFont typeface="Arial"/>
              <a:buNone/>
            </a:pPr>
            <a:r>
              <a:rPr lang="ru-RU" sz="2800">
                <a:solidFill>
                  <a:srgbClr val="004C82"/>
                </a:solidFill>
              </a:rPr>
              <a:t>Содержание</a:t>
            </a:r>
            <a:endParaRPr sz="2800">
              <a:solidFill>
                <a:srgbClr val="004C82"/>
              </a:solidFill>
            </a:endParaRPr>
          </a:p>
        </p:txBody>
      </p:sp>
    </p:spTree>
  </p:cSld>
  <p:clrMapOvr>
    <a:masterClrMapping/>
  </p:clrMapOvr>
  <p:transition>
    <p:fad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54" name="Google Shape;754;g256d1ec2705_0_244" descr="D:\Агентство\Трастовый фонд ЕБРР-Ольга-Масрур\Новый проект ЕАБР кредит 21.02.2018\Новая концепция машины и насосы 23.09.2019\ТЭО\Фото Зафарабад\ГНС-1\20210522_090255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068625" y="1091850"/>
            <a:ext cx="2470301" cy="1773756"/>
          </a:xfrm>
          <a:prstGeom prst="rect">
            <a:avLst/>
          </a:prstGeom>
          <a:noFill/>
          <a:ln>
            <a:noFill/>
          </a:ln>
        </p:spPr>
      </p:pic>
      <p:pic>
        <p:nvPicPr>
          <p:cNvPr id="755" name="Google Shape;755;g256d1ec2705_0_244" descr="D:\Агентство\Трастовый фонд ЕБРР-Ольга-Масрур\Новый проект ЕАБР кредит 21.02.2018\Новая концепция машины и насосы 23.09.2019\ТЭО\Фото Зафарабад\ГНС-1\20210522_090855.jp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687250" y="1110600"/>
            <a:ext cx="2574099" cy="1773525"/>
          </a:xfrm>
          <a:prstGeom prst="rect">
            <a:avLst/>
          </a:prstGeom>
          <a:noFill/>
          <a:ln>
            <a:noFill/>
          </a:ln>
        </p:spPr>
      </p:pic>
      <p:pic>
        <p:nvPicPr>
          <p:cNvPr id="756" name="Google Shape;756;g256d1ec2705_0_244" descr="D:\Агентство\Трастовый фонд ЕБРР-Ольга-Масрур\Новый проект ЕАБР кредит 21.02.2018\Новая концепция машины и насосы 23.09.2019\ТЭО\Фото Зафарабад\ГНС-1\20210522_093945.jpg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2068475" y="3047450"/>
            <a:ext cx="2470290" cy="1773525"/>
          </a:xfrm>
          <a:prstGeom prst="rect">
            <a:avLst/>
          </a:prstGeom>
          <a:noFill/>
          <a:ln>
            <a:noFill/>
          </a:ln>
        </p:spPr>
      </p:pic>
      <p:pic>
        <p:nvPicPr>
          <p:cNvPr id="757" name="Google Shape;757;g256d1ec2705_0_244" descr="D:\Агентство\Трастовый фонд ЕБРР-Ольга-Масрур\Новый проект ЕАБР кредит 21.02.2018\Новая концепция машины и насосы 23.09.2019\ТЭО\Фото Зафарабад\  Напорный труб от ГНС-1 (1).jpg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4687250" y="3010175"/>
            <a:ext cx="2574100" cy="1848071"/>
          </a:xfrm>
          <a:prstGeom prst="rect">
            <a:avLst/>
          </a:prstGeom>
          <a:noFill/>
          <a:ln>
            <a:noFill/>
          </a:ln>
        </p:spPr>
      </p:pic>
      <p:sp>
        <p:nvSpPr>
          <p:cNvPr id="758" name="Google Shape;758;g256d1ec2705_0_244"/>
          <p:cNvSpPr/>
          <p:nvPr/>
        </p:nvSpPr>
        <p:spPr>
          <a:xfrm>
            <a:off x="2068475" y="657450"/>
            <a:ext cx="5193000" cy="434400"/>
          </a:xfrm>
          <a:prstGeom prst="rect">
            <a:avLst/>
          </a:prstGeom>
          <a:solidFill>
            <a:srgbClr val="FF9900"/>
          </a:solidFill>
          <a:ln w="25400" cap="flat" cmpd="sng">
            <a:solidFill>
              <a:srgbClr val="FF99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8550" tIns="34275" rIns="68550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43"/>
              <a:buFont typeface="Arial"/>
              <a:buNone/>
            </a:pPr>
            <a:endParaRPr sz="1143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59" name="Google Shape;759;g256d1ec2705_0_244"/>
          <p:cNvSpPr txBox="1"/>
          <p:nvPr/>
        </p:nvSpPr>
        <p:spPr>
          <a:xfrm>
            <a:off x="2771075" y="636150"/>
            <a:ext cx="3787800" cy="47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rPr lang="ru-RU" sz="19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Насосная станция ГНС-1</a:t>
            </a:r>
            <a:endParaRPr sz="19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5" name="Google Shape;765;g256d1ec2705_0_204"/>
          <p:cNvPicPr preferRelativeResize="0"/>
          <p:nvPr/>
        </p:nvPicPr>
        <p:blipFill rotWithShape="1">
          <a:blip r:embed="rId3">
            <a:alphaModFix/>
          </a:blip>
          <a:srcRect l="3013" t="8734" r="18281"/>
          <a:stretch/>
        </p:blipFill>
        <p:spPr>
          <a:xfrm>
            <a:off x="1707625" y="2979575"/>
            <a:ext cx="2870299" cy="1791725"/>
          </a:xfrm>
          <a:prstGeom prst="rect">
            <a:avLst/>
          </a:prstGeom>
          <a:noFill/>
          <a:ln>
            <a:noFill/>
          </a:ln>
        </p:spPr>
      </p:pic>
      <p:pic>
        <p:nvPicPr>
          <p:cNvPr id="766" name="Google Shape;766;g256d1ec2705_0_204" descr="C:\Users\User\Desktop\Новая папка\20210807_105032.jpg"/>
          <p:cNvPicPr preferRelativeResize="0"/>
          <p:nvPr/>
        </p:nvPicPr>
        <p:blipFill rotWithShape="1">
          <a:blip r:embed="rId4">
            <a:alphaModFix/>
          </a:blip>
          <a:srcRect l="16967" t="3261" r="53058" b="8593"/>
          <a:stretch/>
        </p:blipFill>
        <p:spPr>
          <a:xfrm rot="5400000">
            <a:off x="5195187" y="589201"/>
            <a:ext cx="1778751" cy="2762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67" name="Google Shape;767;g256d1ec2705_0_204" descr="C:\Users\User\Desktop\Новая папка (2)\20210807_105947.jpg"/>
          <p:cNvPicPr preferRelativeResize="0"/>
          <p:nvPr/>
        </p:nvPicPr>
        <p:blipFill rotWithShape="1">
          <a:blip r:embed="rId5">
            <a:alphaModFix/>
          </a:blip>
          <a:srcRect r="11948"/>
          <a:stretch/>
        </p:blipFill>
        <p:spPr>
          <a:xfrm>
            <a:off x="4703175" y="2993200"/>
            <a:ext cx="2762776" cy="1764942"/>
          </a:xfrm>
          <a:prstGeom prst="rect">
            <a:avLst/>
          </a:prstGeom>
          <a:noFill/>
          <a:ln>
            <a:noFill/>
          </a:ln>
        </p:spPr>
      </p:pic>
      <p:pic>
        <p:nvPicPr>
          <p:cNvPr id="768" name="Google Shape;768;g256d1ec2705_0_204" descr="C:\Users\User\Desktop\Новая папка\20210807_105803.jpg"/>
          <p:cNvPicPr preferRelativeResize="0"/>
          <p:nvPr/>
        </p:nvPicPr>
        <p:blipFill rotWithShape="1">
          <a:blip r:embed="rId6">
            <a:alphaModFix/>
          </a:blip>
          <a:srcRect l="9983" r="51587" b="-1234"/>
          <a:stretch/>
        </p:blipFill>
        <p:spPr>
          <a:xfrm rot="5400000">
            <a:off x="2225638" y="542363"/>
            <a:ext cx="1782475" cy="2856500"/>
          </a:xfrm>
          <a:prstGeom prst="rect">
            <a:avLst/>
          </a:prstGeom>
          <a:noFill/>
          <a:ln>
            <a:noFill/>
          </a:ln>
        </p:spPr>
      </p:pic>
      <p:sp>
        <p:nvSpPr>
          <p:cNvPr id="769" name="Google Shape;769;g256d1ec2705_0_204"/>
          <p:cNvSpPr/>
          <p:nvPr/>
        </p:nvSpPr>
        <p:spPr>
          <a:xfrm>
            <a:off x="1707625" y="660125"/>
            <a:ext cx="5758200" cy="434400"/>
          </a:xfrm>
          <a:prstGeom prst="rect">
            <a:avLst/>
          </a:prstGeom>
          <a:solidFill>
            <a:srgbClr val="FF9900"/>
          </a:solidFill>
          <a:ln w="25400" cap="flat" cmpd="sng">
            <a:solidFill>
              <a:srgbClr val="FF99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8550" tIns="34275" rIns="68550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43"/>
              <a:buFont typeface="Arial"/>
              <a:buNone/>
            </a:pPr>
            <a:endParaRPr sz="1143" b="0" i="0" u="none" strike="noStrike" cap="none">
              <a:solidFill>
                <a:srgbClr val="FF99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70" name="Google Shape;770;g256d1ec2705_0_204"/>
          <p:cNvSpPr txBox="1">
            <a:spLocks noGrp="1"/>
          </p:cNvSpPr>
          <p:nvPr>
            <p:ph type="ctrTitle" idx="4294967295"/>
          </p:nvPr>
        </p:nvSpPr>
        <p:spPr>
          <a:xfrm>
            <a:off x="1707625" y="558750"/>
            <a:ext cx="5836200" cy="71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50" tIns="34275" rIns="68550" bIns="34275" anchor="ctr" anchorCtr="0">
            <a:normAutofit fontScale="90000"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69230"/>
              <a:buFont typeface="Arial"/>
              <a:buNone/>
            </a:pPr>
            <a:r>
              <a:rPr lang="ru-RU">
                <a:solidFill>
                  <a:schemeClr val="lt1"/>
                </a:solidFill>
              </a:rPr>
              <a:t>Аштская насосная станция-1 (</a:t>
            </a:r>
            <a:r>
              <a:rPr lang="ru-RU" sz="26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АНС -1)</a:t>
            </a:r>
            <a:endParaRPr sz="2600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76" name="Google Shape;776;g256d1ec2705_0_215" descr="C:\Users\User\Desktop\Новая папка (3)\20210813_174021.jpg"/>
          <p:cNvPicPr preferRelativeResize="0"/>
          <p:nvPr/>
        </p:nvPicPr>
        <p:blipFill rotWithShape="1">
          <a:blip r:embed="rId3">
            <a:alphaModFix/>
          </a:blip>
          <a:srcRect l="6859" r="5749"/>
          <a:stretch/>
        </p:blipFill>
        <p:spPr>
          <a:xfrm>
            <a:off x="1723162" y="1112450"/>
            <a:ext cx="2745351" cy="1767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77" name="Google Shape;777;g256d1ec2705_0_215" descr="C:\Users\User\Desktop\Новая папка (3)\20210813_173959.jpg"/>
          <p:cNvPicPr preferRelativeResize="0"/>
          <p:nvPr/>
        </p:nvPicPr>
        <p:blipFill rotWithShape="1">
          <a:blip r:embed="rId4">
            <a:alphaModFix/>
          </a:blip>
          <a:srcRect l="25145" r="39269" b="5168"/>
          <a:stretch/>
        </p:blipFill>
        <p:spPr>
          <a:xfrm rot="5400000">
            <a:off x="2205375" y="2491012"/>
            <a:ext cx="1780899" cy="2794275"/>
          </a:xfrm>
          <a:prstGeom prst="rect">
            <a:avLst/>
          </a:prstGeom>
          <a:noFill/>
          <a:ln>
            <a:noFill/>
          </a:ln>
        </p:spPr>
      </p:pic>
      <p:pic>
        <p:nvPicPr>
          <p:cNvPr id="778" name="Google Shape;778;g256d1ec2705_0_215" descr="C:\Users\User\Desktop\Новая папка (3)\20210813_174127.jpg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652127" y="3017049"/>
            <a:ext cx="2731574" cy="1742222"/>
          </a:xfrm>
          <a:prstGeom prst="rect">
            <a:avLst/>
          </a:prstGeom>
          <a:noFill/>
          <a:ln>
            <a:noFill/>
          </a:ln>
        </p:spPr>
      </p:pic>
      <p:pic>
        <p:nvPicPr>
          <p:cNvPr id="779" name="Google Shape;779;g256d1ec2705_0_215" descr="C:\Users\User\Desktop\Новая папка (3)\20210813_174750.jpg"/>
          <p:cNvPicPr preferRelativeResize="0"/>
          <p:nvPr/>
        </p:nvPicPr>
        <p:blipFill rotWithShape="1">
          <a:blip r:embed="rId6">
            <a:alphaModFix/>
          </a:blip>
          <a:srcRect l="27939" t="18578" r="49211" b="21473"/>
          <a:stretch/>
        </p:blipFill>
        <p:spPr>
          <a:xfrm rot="5400000">
            <a:off x="5130050" y="639887"/>
            <a:ext cx="1775725" cy="2731575"/>
          </a:xfrm>
          <a:prstGeom prst="rect">
            <a:avLst/>
          </a:prstGeom>
          <a:noFill/>
          <a:ln>
            <a:noFill/>
          </a:ln>
        </p:spPr>
      </p:pic>
      <p:sp>
        <p:nvSpPr>
          <p:cNvPr id="780" name="Google Shape;780;g256d1ec2705_0_215"/>
          <p:cNvSpPr/>
          <p:nvPr/>
        </p:nvSpPr>
        <p:spPr>
          <a:xfrm>
            <a:off x="1741650" y="678050"/>
            <a:ext cx="5660700" cy="434400"/>
          </a:xfrm>
          <a:prstGeom prst="rect">
            <a:avLst/>
          </a:prstGeom>
          <a:solidFill>
            <a:srgbClr val="FF9900"/>
          </a:solidFill>
          <a:ln w="25400" cap="flat" cmpd="sng">
            <a:solidFill>
              <a:srgbClr val="FF99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8550" tIns="34275" rIns="68550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175"/>
              <a:buFont typeface="Arial"/>
              <a:buNone/>
            </a:pPr>
            <a:r>
              <a:rPr lang="ru-RU" sz="3175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ДЕХМОЙ-1</a:t>
            </a:r>
            <a:endParaRPr sz="3175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6" name="Google Shape;786;g256d1ec2705_0_225"/>
          <p:cNvSpPr/>
          <p:nvPr/>
        </p:nvSpPr>
        <p:spPr>
          <a:xfrm>
            <a:off x="1867525" y="692750"/>
            <a:ext cx="5627100" cy="434400"/>
          </a:xfrm>
          <a:prstGeom prst="rect">
            <a:avLst/>
          </a:prstGeom>
          <a:solidFill>
            <a:srgbClr val="FF9900"/>
          </a:solidFill>
          <a:ln w="25400" cap="flat" cmpd="sng">
            <a:solidFill>
              <a:srgbClr val="FF99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8550" tIns="34275" rIns="68550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43"/>
              <a:buFont typeface="Arial"/>
              <a:buNone/>
            </a:pPr>
            <a:endParaRPr sz="1143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87" name="Google Shape;787;g256d1ec2705_0_225"/>
          <p:cNvSpPr txBox="1">
            <a:spLocks noGrp="1"/>
          </p:cNvSpPr>
          <p:nvPr>
            <p:ph type="ctrTitle" idx="4294967295"/>
          </p:nvPr>
        </p:nvSpPr>
        <p:spPr>
          <a:xfrm>
            <a:off x="2201950" y="740672"/>
            <a:ext cx="5940600" cy="43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50" tIns="34275" rIns="68550" bIns="34275" anchor="ctr" anchorCtr="0">
            <a:norm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rial"/>
              <a:buNone/>
            </a:pPr>
            <a:r>
              <a:rPr lang="ru-RU" sz="26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Электросчетк н.ст КНС-1,2,3,4 </a:t>
            </a:r>
            <a:endParaRPr sz="2600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788" name="Google Shape;788;g256d1ec2705_0_22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794825" y="1175075"/>
            <a:ext cx="2699650" cy="1769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789" name="Google Shape;789;g256d1ec2705_0_22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867525" y="1150450"/>
            <a:ext cx="2755775" cy="1769055"/>
          </a:xfrm>
          <a:prstGeom prst="rect">
            <a:avLst/>
          </a:prstGeom>
          <a:noFill/>
          <a:ln>
            <a:noFill/>
          </a:ln>
        </p:spPr>
      </p:pic>
      <p:pic>
        <p:nvPicPr>
          <p:cNvPr id="790" name="Google Shape;790;g256d1ec2705_0_225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867525" y="3063729"/>
            <a:ext cx="2755775" cy="1719796"/>
          </a:xfrm>
          <a:prstGeom prst="rect">
            <a:avLst/>
          </a:prstGeom>
          <a:noFill/>
          <a:ln>
            <a:noFill/>
          </a:ln>
        </p:spPr>
      </p:pic>
      <p:pic>
        <p:nvPicPr>
          <p:cNvPr id="791" name="Google Shape;791;g256d1ec2705_0_225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4794825" y="3063725"/>
            <a:ext cx="2699650" cy="1719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97" name="Google Shape;797;g256d1ec2705_0_25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990062" y="1102275"/>
            <a:ext cx="2453724" cy="1789249"/>
          </a:xfrm>
          <a:prstGeom prst="rect">
            <a:avLst/>
          </a:prstGeom>
          <a:noFill/>
          <a:ln>
            <a:noFill/>
          </a:ln>
        </p:spPr>
      </p:pic>
      <p:pic>
        <p:nvPicPr>
          <p:cNvPr id="798" name="Google Shape;798;g256d1ec2705_0_25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572010" y="1102275"/>
            <a:ext cx="2442315" cy="1789249"/>
          </a:xfrm>
          <a:prstGeom prst="rect">
            <a:avLst/>
          </a:prstGeom>
          <a:noFill/>
          <a:ln>
            <a:noFill/>
          </a:ln>
        </p:spPr>
      </p:pic>
      <p:pic>
        <p:nvPicPr>
          <p:cNvPr id="799" name="Google Shape;799;g256d1ec2705_0_255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990050" y="3001700"/>
            <a:ext cx="2453726" cy="1776468"/>
          </a:xfrm>
          <a:prstGeom prst="rect">
            <a:avLst/>
          </a:prstGeom>
          <a:noFill/>
          <a:ln>
            <a:noFill/>
          </a:ln>
        </p:spPr>
      </p:pic>
      <p:pic>
        <p:nvPicPr>
          <p:cNvPr id="800" name="Google Shape;800;g256d1ec2705_0_255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4572000" y="3005830"/>
            <a:ext cx="2442325" cy="1768208"/>
          </a:xfrm>
          <a:prstGeom prst="rect">
            <a:avLst/>
          </a:prstGeom>
          <a:noFill/>
          <a:ln>
            <a:noFill/>
          </a:ln>
        </p:spPr>
      </p:pic>
      <p:sp>
        <p:nvSpPr>
          <p:cNvPr id="801" name="Google Shape;801;g256d1ec2705_0_255"/>
          <p:cNvSpPr/>
          <p:nvPr/>
        </p:nvSpPr>
        <p:spPr>
          <a:xfrm>
            <a:off x="1990050" y="646575"/>
            <a:ext cx="5024400" cy="434400"/>
          </a:xfrm>
          <a:prstGeom prst="rect">
            <a:avLst/>
          </a:prstGeom>
          <a:solidFill>
            <a:srgbClr val="FF9900"/>
          </a:solidFill>
          <a:ln w="25400" cap="flat" cmpd="sng">
            <a:solidFill>
              <a:srgbClr val="FF99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8550" tIns="34275" rIns="68550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43"/>
              <a:buFont typeface="Arial"/>
              <a:buNone/>
            </a:pPr>
            <a:endParaRPr sz="1143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02" name="Google Shape;802;g256d1ec2705_0_255"/>
          <p:cNvSpPr txBox="1"/>
          <p:nvPr/>
        </p:nvSpPr>
        <p:spPr>
          <a:xfrm>
            <a:off x="2678100" y="625275"/>
            <a:ext cx="3787800" cy="44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rPr lang="ru-RU" sz="19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Канал ТМ 2</a:t>
            </a:r>
            <a:endParaRPr sz="23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" name="Google Shape;808;g258c281f73d_0_10"/>
          <p:cNvSpPr txBox="1">
            <a:spLocks noGrp="1"/>
          </p:cNvSpPr>
          <p:nvPr>
            <p:ph type="title"/>
          </p:nvPr>
        </p:nvSpPr>
        <p:spPr>
          <a:xfrm>
            <a:off x="486375" y="586900"/>
            <a:ext cx="8378400" cy="4002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750" b="1">
                <a:solidFill>
                  <a:srgbClr val="11497B"/>
                </a:solidFill>
              </a:rPr>
              <a:t>ОПТИМИЗАЦИЯ </a:t>
            </a:r>
            <a:r>
              <a:rPr lang="ru-RU" sz="2000" b="1">
                <a:solidFill>
                  <a:srgbClr val="11497B"/>
                </a:solidFill>
              </a:rPr>
              <a:t>I</a:t>
            </a:r>
            <a:r>
              <a:rPr lang="ru-RU" sz="1750" b="1">
                <a:solidFill>
                  <a:srgbClr val="11497B"/>
                </a:solidFill>
              </a:rPr>
              <a:t> Проведение энергоаудита на насосной станции ГНС-1</a:t>
            </a:r>
            <a:endParaRPr sz="3000"/>
          </a:p>
        </p:txBody>
      </p:sp>
      <p:sp>
        <p:nvSpPr>
          <p:cNvPr id="809" name="Google Shape;809;g258c281f73d_0_10"/>
          <p:cNvSpPr txBox="1">
            <a:spLocks noGrp="1"/>
          </p:cNvSpPr>
          <p:nvPr>
            <p:ph type="body" idx="4294967295"/>
          </p:nvPr>
        </p:nvSpPr>
        <p:spPr>
          <a:xfrm>
            <a:off x="380926" y="956200"/>
            <a:ext cx="8378400" cy="107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228600" algn="l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</a:pPr>
            <a:r>
              <a:rPr lang="ru-RU" sz="1500">
                <a:latin typeface="Arial"/>
                <a:ea typeface="Arial"/>
                <a:cs typeface="Arial"/>
                <a:sym typeface="Arial"/>
              </a:rPr>
              <a:t>Дата проведения -  22.09.2021</a:t>
            </a:r>
            <a:endParaRPr sz="2100">
              <a:latin typeface="Arial"/>
              <a:ea typeface="Arial"/>
              <a:cs typeface="Arial"/>
              <a:sym typeface="Arial"/>
            </a:endParaRPr>
          </a:p>
          <a:p>
            <a:pPr marL="457200" lvl="0" indent="-228600" algn="l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</a:pPr>
            <a:r>
              <a:rPr lang="ru-RU" sz="1500">
                <a:latin typeface="Arial"/>
                <a:ea typeface="Arial"/>
                <a:cs typeface="Arial"/>
                <a:sym typeface="Arial"/>
              </a:rPr>
              <a:t>Цель -  определение полного КПД и фактического расхода/подачи воды каждого работающего насосного агрегата</a:t>
            </a:r>
            <a:endParaRPr sz="1500">
              <a:latin typeface="Arial"/>
              <a:ea typeface="Arial"/>
              <a:cs typeface="Arial"/>
              <a:sym typeface="Arial"/>
            </a:endParaRPr>
          </a:p>
          <a:p>
            <a:pPr marL="457200" lvl="0" indent="-228600" algn="l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</a:pPr>
            <a:r>
              <a:rPr lang="ru-RU" sz="1500">
                <a:latin typeface="Arial"/>
                <a:ea typeface="Arial"/>
                <a:cs typeface="Arial"/>
                <a:sym typeface="Arial"/>
              </a:rPr>
              <a:t>Энергоаудит был проведен на работающих насосных агрегатах №1 и №2</a:t>
            </a:r>
            <a:endParaRPr sz="1500">
              <a:latin typeface="Arial"/>
              <a:ea typeface="Arial"/>
              <a:cs typeface="Arial"/>
              <a:sym typeface="Arial"/>
            </a:endParaRPr>
          </a:p>
          <a:p>
            <a:pPr marL="0" lvl="0" indent="357187" algn="l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</a:pPr>
            <a:endParaRPr sz="10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10" name="Google Shape;810;g258c281f73d_0_10"/>
          <p:cNvSpPr/>
          <p:nvPr/>
        </p:nvSpPr>
        <p:spPr>
          <a:xfrm>
            <a:off x="233415" y="2026299"/>
            <a:ext cx="2890500" cy="2520300"/>
          </a:xfrm>
          <a:prstGeom prst="rect">
            <a:avLst/>
          </a:prstGeom>
          <a:solidFill>
            <a:schemeClr val="lt1"/>
          </a:solidFill>
          <a:ln w="41275" cap="rnd" cmpd="sng">
            <a:solidFill>
              <a:srgbClr val="F4971A">
                <a:alpha val="66670"/>
              </a:srgb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11" name="Google Shape;811;g258c281f73d_0_10"/>
          <p:cNvSpPr txBox="1"/>
          <p:nvPr/>
        </p:nvSpPr>
        <p:spPr>
          <a:xfrm>
            <a:off x="243636" y="2367963"/>
            <a:ext cx="2880300" cy="197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b="1" i="0" u="none" strike="noStrike" cap="none">
                <a:solidFill>
                  <a:srgbClr val="000000"/>
                </a:solidFill>
              </a:rPr>
              <a:t>Nexus </a:t>
            </a:r>
            <a:endParaRPr/>
          </a:p>
          <a:p>
            <a:pPr marL="179387" marR="0" lvl="0" indent="-179387" algn="just" rtl="0">
              <a:lnSpc>
                <a:spcPct val="107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1050"/>
              <a:buAutoNum type="arabicPeriod"/>
            </a:pPr>
            <a:r>
              <a:rPr lang="ru-RU" sz="1050" i="0" u="none" strike="noStrike" cap="none">
                <a:solidFill>
                  <a:srgbClr val="000000"/>
                </a:solidFill>
              </a:rPr>
              <a:t>Бахром Гафорзода — Эксперт по мелиорации и ирригации</a:t>
            </a:r>
            <a:endParaRPr/>
          </a:p>
          <a:p>
            <a:pPr marL="179387" marR="0" lvl="0" indent="-179387" algn="just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AutoNum type="arabicPeriod"/>
            </a:pPr>
            <a:r>
              <a:rPr lang="ru-RU" sz="1050" i="0" u="none" strike="noStrike" cap="none">
                <a:solidFill>
                  <a:srgbClr val="000000"/>
                </a:solidFill>
              </a:rPr>
              <a:t>Абдунаби Бобоев — Инженер-гидротехник</a:t>
            </a:r>
            <a:endParaRPr/>
          </a:p>
          <a:p>
            <a:pPr marL="179387" marR="0" lvl="0" indent="-179387" algn="just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AutoNum type="arabicPeriod"/>
            </a:pPr>
            <a:r>
              <a:rPr lang="ru-RU" sz="1050" i="0" u="none" strike="noStrike" cap="none">
                <a:solidFill>
                  <a:srgbClr val="000000"/>
                </a:solidFill>
              </a:rPr>
              <a:t>Хаджиев Халим — Эксперт по ГТС</a:t>
            </a:r>
            <a:endParaRPr/>
          </a:p>
          <a:p>
            <a:pPr marL="179387" marR="0" lvl="0" indent="-179387" algn="just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AutoNum type="arabicPeriod"/>
            </a:pPr>
            <a:r>
              <a:rPr lang="ru-RU" sz="1050" i="0" u="none" strike="noStrike" cap="none">
                <a:solidFill>
                  <a:srgbClr val="000000"/>
                </a:solidFill>
              </a:rPr>
              <a:t>Юнусов Холназар — Эксперт по энергетике</a:t>
            </a:r>
            <a:endParaRPr/>
          </a:p>
          <a:p>
            <a:pPr marL="179387" marR="0" lvl="0" indent="-179387" algn="just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AutoNum type="arabicPeriod"/>
            </a:pPr>
            <a:r>
              <a:rPr lang="ru-RU" sz="1050" i="0" u="none" strike="noStrike" cap="none">
                <a:solidFill>
                  <a:srgbClr val="000000"/>
                </a:solidFill>
              </a:rPr>
              <a:t>Джалолзода Джамол — Эксперт по экономике водного хозяйства </a:t>
            </a:r>
            <a:endParaRPr/>
          </a:p>
        </p:txBody>
      </p:sp>
      <p:sp>
        <p:nvSpPr>
          <p:cNvPr id="812" name="Google Shape;812;g258c281f73d_0_10"/>
          <p:cNvSpPr/>
          <p:nvPr/>
        </p:nvSpPr>
        <p:spPr>
          <a:xfrm>
            <a:off x="3297561" y="2026299"/>
            <a:ext cx="2880300" cy="2520300"/>
          </a:xfrm>
          <a:prstGeom prst="rect">
            <a:avLst/>
          </a:prstGeom>
          <a:solidFill>
            <a:schemeClr val="lt1"/>
          </a:solidFill>
          <a:ln w="41275" cap="rnd" cmpd="sng">
            <a:solidFill>
              <a:srgbClr val="F4971A">
                <a:alpha val="66670"/>
              </a:srgb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13" name="Google Shape;813;g258c281f73d_0_10"/>
          <p:cNvSpPr txBox="1"/>
          <p:nvPr/>
        </p:nvSpPr>
        <p:spPr>
          <a:xfrm>
            <a:off x="3297561" y="2367963"/>
            <a:ext cx="2880300" cy="214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400" b="1" i="0" u="none" strike="noStrike" cap="none">
                <a:solidFill>
                  <a:srgbClr val="000000"/>
                </a:solidFill>
              </a:rPr>
              <a:t>Grundfos:</a:t>
            </a:r>
            <a:endParaRPr/>
          </a:p>
          <a:p>
            <a:pPr marL="179387" marR="0" lvl="0" indent="-179387" algn="just" rtl="0">
              <a:lnSpc>
                <a:spcPct val="107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1050"/>
              <a:buAutoNum type="arabicPeriod"/>
            </a:pPr>
            <a:r>
              <a:rPr lang="ru-RU" sz="1050" i="0" u="none" strike="noStrike" cap="none">
                <a:solidFill>
                  <a:srgbClr val="000000"/>
                </a:solidFill>
              </a:rPr>
              <a:t>Суслин Дамир – Руководитель отдела сервиса в Центральной Азии</a:t>
            </a:r>
            <a:endParaRPr/>
          </a:p>
          <a:p>
            <a:pPr marL="179387" marR="0" lvl="0" indent="-179387" algn="just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AutoNum type="arabicPeriod"/>
            </a:pPr>
            <a:r>
              <a:rPr lang="ru-RU" sz="1050" i="0" u="none" strike="noStrike" cap="none">
                <a:solidFill>
                  <a:srgbClr val="000000"/>
                </a:solidFill>
              </a:rPr>
              <a:t>Понкратьев Владимир – Сервис инженер</a:t>
            </a:r>
            <a:endParaRPr/>
          </a:p>
          <a:p>
            <a:pPr marL="179387" marR="0" lvl="0" indent="-179387" algn="just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AutoNum type="arabicPeriod"/>
            </a:pPr>
            <a:r>
              <a:rPr lang="ru-RU" sz="1050" i="0" u="none" strike="noStrike" cap="none">
                <a:solidFill>
                  <a:srgbClr val="000000"/>
                </a:solidFill>
              </a:rPr>
              <a:t>Пиров Хуршед – Менеджер по продажам компании Grundfos в Таджикистане</a:t>
            </a:r>
            <a:endParaRPr/>
          </a:p>
          <a:p>
            <a:pPr marL="179387" marR="0" lvl="0" indent="-179387" algn="just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AutoNum type="arabicPeriod"/>
            </a:pPr>
            <a:r>
              <a:rPr lang="ru-RU" sz="1050" i="0" u="none" strike="noStrike" cap="none">
                <a:solidFill>
                  <a:srgbClr val="000000"/>
                </a:solidFill>
              </a:rPr>
              <a:t>Абдулхаев Далер – Руководитель сервис центра</a:t>
            </a:r>
            <a:endParaRPr/>
          </a:p>
          <a:p>
            <a:pPr marL="179387" marR="0" lvl="0" indent="-179387" algn="just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AutoNum type="arabicPeriod"/>
            </a:pPr>
            <a:r>
              <a:rPr lang="ru-RU" sz="1050" i="0" u="none" strike="noStrike" cap="none">
                <a:solidFill>
                  <a:srgbClr val="000000"/>
                </a:solidFill>
              </a:rPr>
              <a:t>Парпиев Абдулхамид – Сервис инженер</a:t>
            </a:r>
            <a:endParaRPr/>
          </a:p>
        </p:txBody>
      </p:sp>
      <p:sp>
        <p:nvSpPr>
          <p:cNvPr id="814" name="Google Shape;814;g258c281f73d_0_10"/>
          <p:cNvSpPr/>
          <p:nvPr/>
        </p:nvSpPr>
        <p:spPr>
          <a:xfrm>
            <a:off x="6356587" y="2026299"/>
            <a:ext cx="2579400" cy="2520300"/>
          </a:xfrm>
          <a:prstGeom prst="rect">
            <a:avLst/>
          </a:prstGeom>
          <a:solidFill>
            <a:schemeClr val="lt1"/>
          </a:solidFill>
          <a:ln w="41275" cap="rnd" cmpd="sng">
            <a:solidFill>
              <a:srgbClr val="F4971A">
                <a:alpha val="66670"/>
              </a:srgb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15" name="Google Shape;815;g258c281f73d_0_10"/>
          <p:cNvSpPr txBox="1"/>
          <p:nvPr/>
        </p:nvSpPr>
        <p:spPr>
          <a:xfrm>
            <a:off x="6351479" y="2079663"/>
            <a:ext cx="2586900" cy="243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400" b="1" i="0" u="none" strike="noStrike" cap="none">
                <a:solidFill>
                  <a:srgbClr val="000000"/>
                </a:solidFill>
              </a:rPr>
              <a:t>Государственное управление мелиорации и ирригации:</a:t>
            </a:r>
            <a:endParaRPr/>
          </a:p>
          <a:p>
            <a:pPr marL="179387" marR="0" lvl="0" indent="-179387" algn="just" rtl="0">
              <a:lnSpc>
                <a:spcPct val="107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1050"/>
              <a:buAutoNum type="arabicPeriod"/>
            </a:pPr>
            <a:r>
              <a:rPr lang="ru-RU" sz="1050" i="0" u="none" strike="noStrike" cap="none">
                <a:solidFill>
                  <a:srgbClr val="000000"/>
                </a:solidFill>
              </a:rPr>
              <a:t>Мансуров Ибодулло — Начальник Государственного управления мелиорации  и ирригации Зафарабадского района </a:t>
            </a:r>
            <a:endParaRPr/>
          </a:p>
          <a:p>
            <a:pPr marL="179387" marR="0" lvl="0" indent="-179387" algn="just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AutoNum type="arabicPeriod"/>
            </a:pPr>
            <a:r>
              <a:rPr lang="ru-RU" sz="1050" i="0" u="none" strike="noStrike" cap="none">
                <a:solidFill>
                  <a:srgbClr val="000000"/>
                </a:solidFill>
              </a:rPr>
              <a:t>Шарипов Фируз — Главный энергетик Государственного управления мелиорации  и ирригации Зафарабадского района  </a:t>
            </a:r>
            <a:endParaRPr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1" name="Google Shape;821;g258c281f73d_0_22"/>
          <p:cNvSpPr txBox="1">
            <a:spLocks noGrp="1"/>
          </p:cNvSpPr>
          <p:nvPr>
            <p:ph type="title"/>
          </p:nvPr>
        </p:nvSpPr>
        <p:spPr>
          <a:xfrm>
            <a:off x="486375" y="586900"/>
            <a:ext cx="8378400" cy="4002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750" b="1">
                <a:solidFill>
                  <a:srgbClr val="004C82"/>
                </a:solidFill>
              </a:rPr>
              <a:t>ОПТИМИЗАЦИЯ </a:t>
            </a:r>
            <a:r>
              <a:rPr lang="ru-RU" sz="2000" b="1">
                <a:solidFill>
                  <a:srgbClr val="004C82"/>
                </a:solidFill>
              </a:rPr>
              <a:t>I</a:t>
            </a:r>
            <a:r>
              <a:rPr lang="ru-RU" sz="1750" b="1">
                <a:solidFill>
                  <a:srgbClr val="004C82"/>
                </a:solidFill>
              </a:rPr>
              <a:t> Проведение энергоаудита на насосной станции ГНС-1</a:t>
            </a:r>
            <a:endParaRPr sz="3000">
              <a:solidFill>
                <a:srgbClr val="004C82"/>
              </a:solidFill>
            </a:endParaRPr>
          </a:p>
        </p:txBody>
      </p:sp>
      <p:sp>
        <p:nvSpPr>
          <p:cNvPr id="822" name="Google Shape;822;g258c281f73d_0_22"/>
          <p:cNvSpPr txBox="1"/>
          <p:nvPr/>
        </p:nvSpPr>
        <p:spPr>
          <a:xfrm>
            <a:off x="486375" y="987100"/>
            <a:ext cx="3000000" cy="37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350" b="1">
                <a:solidFill>
                  <a:srgbClr val="11497B"/>
                </a:solidFill>
              </a:rPr>
              <a:t>Метод проведения энергоаудита</a:t>
            </a:r>
            <a:endParaRPr sz="1350" b="1">
              <a:solidFill>
                <a:srgbClr val="11497B"/>
              </a:solidFill>
            </a:endParaRPr>
          </a:p>
        </p:txBody>
      </p:sp>
      <p:sp>
        <p:nvSpPr>
          <p:cNvPr id="823" name="Google Shape;823;g258c281f73d_0_22"/>
          <p:cNvSpPr txBox="1">
            <a:spLocks noGrp="1"/>
          </p:cNvSpPr>
          <p:nvPr>
            <p:ph type="body" idx="4294967295"/>
          </p:nvPr>
        </p:nvSpPr>
        <p:spPr>
          <a:xfrm>
            <a:off x="486375" y="1358800"/>
            <a:ext cx="3180900" cy="329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SzPts val="1838"/>
              <a:buNone/>
            </a:pPr>
            <a:r>
              <a:rPr lang="ru-RU" sz="1120">
                <a:latin typeface="Arial"/>
                <a:ea typeface="Arial"/>
                <a:cs typeface="Arial"/>
                <a:sym typeface="Arial"/>
              </a:rPr>
              <a:t>По причине большого диаметра труб и отсутствия врезок для замеров давления было невозможно проведение стандартного энергоаудита с применением ультразвукового расходомера и датчиков давления. Поэтому, энергоаудит был проведен при помощи Памптермаграфии</a:t>
            </a:r>
            <a:endParaRPr sz="1120"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70000"/>
              </a:lnSpc>
              <a:spcBef>
                <a:spcPts val="600"/>
              </a:spcBef>
              <a:spcAft>
                <a:spcPts val="0"/>
              </a:spcAft>
              <a:buSzPts val="1838"/>
              <a:buNone/>
            </a:pPr>
            <a:r>
              <a:rPr lang="ru-RU" sz="1120">
                <a:latin typeface="Arial"/>
                <a:ea typeface="Arial"/>
                <a:cs typeface="Arial"/>
                <a:sym typeface="Arial"/>
              </a:rPr>
              <a:t>При проведении аудита было использовано следующее оборудование:</a:t>
            </a:r>
            <a:endParaRPr sz="1800">
              <a:latin typeface="Arial"/>
              <a:ea typeface="Arial"/>
              <a:cs typeface="Arial"/>
              <a:sym typeface="Arial"/>
            </a:endParaRPr>
          </a:p>
          <a:p>
            <a:pPr marL="457200" lvl="0" indent="-224652" algn="l" rtl="0">
              <a:lnSpc>
                <a:spcPct val="70000"/>
              </a:lnSpc>
              <a:spcBef>
                <a:spcPts val="600"/>
              </a:spcBef>
              <a:spcAft>
                <a:spcPts val="0"/>
              </a:spcAft>
              <a:buSzPts val="1938"/>
              <a:buChar char="-"/>
            </a:pPr>
            <a:r>
              <a:rPr lang="ru-RU" sz="1120" i="1">
                <a:latin typeface="Arial"/>
                <a:ea typeface="Arial"/>
                <a:cs typeface="Arial"/>
                <a:sym typeface="Arial"/>
              </a:rPr>
              <a:t>Высокоточные температурные датчики с разрешением до 0,001 К</a:t>
            </a:r>
            <a:endParaRPr sz="1800">
              <a:latin typeface="Arial"/>
              <a:ea typeface="Arial"/>
              <a:cs typeface="Arial"/>
              <a:sym typeface="Arial"/>
            </a:endParaRPr>
          </a:p>
          <a:p>
            <a:pPr marL="457200" lvl="0" indent="-224652" algn="l" rtl="0">
              <a:lnSpc>
                <a:spcPct val="70000"/>
              </a:lnSpc>
              <a:spcBef>
                <a:spcPts val="600"/>
              </a:spcBef>
              <a:spcAft>
                <a:spcPts val="0"/>
              </a:spcAft>
              <a:buSzPts val="1938"/>
              <a:buChar char="-"/>
            </a:pPr>
            <a:r>
              <a:rPr lang="ru-RU" sz="1120" i="1">
                <a:latin typeface="Arial"/>
                <a:ea typeface="Arial"/>
                <a:cs typeface="Arial"/>
                <a:sym typeface="Arial"/>
              </a:rPr>
              <a:t>Отметки высот по GPS</a:t>
            </a:r>
            <a:endParaRPr sz="1800">
              <a:latin typeface="Arial"/>
              <a:ea typeface="Arial"/>
              <a:cs typeface="Arial"/>
              <a:sym typeface="Arial"/>
            </a:endParaRPr>
          </a:p>
          <a:p>
            <a:pPr marL="457200" lvl="0" indent="-224652" algn="l" rtl="0">
              <a:lnSpc>
                <a:spcPct val="70000"/>
              </a:lnSpc>
              <a:spcBef>
                <a:spcPts val="600"/>
              </a:spcBef>
              <a:spcAft>
                <a:spcPts val="0"/>
              </a:spcAft>
              <a:buSzPts val="1938"/>
              <a:buChar char="-"/>
            </a:pPr>
            <a:r>
              <a:rPr lang="ru-RU" sz="1120" i="1">
                <a:latin typeface="Arial"/>
                <a:ea typeface="Arial"/>
                <a:cs typeface="Arial"/>
                <a:sym typeface="Arial"/>
              </a:rPr>
              <a:t>Измерительные токовые клещи &gt;1000В</a:t>
            </a:r>
            <a:endParaRPr sz="1120" i="1"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70000"/>
              </a:lnSpc>
              <a:spcBef>
                <a:spcPts val="600"/>
              </a:spcBef>
              <a:spcAft>
                <a:spcPts val="0"/>
              </a:spcAft>
              <a:buSzPts val="1838"/>
              <a:buNone/>
            </a:pPr>
            <a:r>
              <a:rPr lang="ru-RU" sz="1120">
                <a:latin typeface="Arial"/>
                <a:ea typeface="Arial"/>
                <a:cs typeface="Arial"/>
                <a:sym typeface="Arial"/>
              </a:rPr>
              <a:t>Длительность замеров на каждом насосном агрегате и общем напорном трубопроводе составила не менее часа для каждого замера, так как насосы работают в одном и том же режиме, без переменного расхода.</a:t>
            </a:r>
            <a:endParaRPr sz="1120"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70000"/>
              </a:lnSpc>
              <a:spcBef>
                <a:spcPts val="600"/>
              </a:spcBef>
              <a:spcAft>
                <a:spcPts val="600"/>
              </a:spcAft>
              <a:buSzPts val="1838"/>
              <a:buNone/>
            </a:pPr>
            <a:endParaRPr sz="1205"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824" name="Google Shape;824;g258c281f73d_0_2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899879" y="2852642"/>
            <a:ext cx="5049873" cy="1780080"/>
          </a:xfrm>
          <a:prstGeom prst="rect">
            <a:avLst/>
          </a:prstGeom>
          <a:noFill/>
          <a:ln>
            <a:noFill/>
          </a:ln>
        </p:spPr>
      </p:pic>
      <p:pic>
        <p:nvPicPr>
          <p:cNvPr id="825" name="Google Shape;825;g258c281f73d_0_22" descr="Diagram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899879" y="1239415"/>
            <a:ext cx="5008024" cy="153996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1" name="Google Shape;831;g258c281f73d_0_33"/>
          <p:cNvSpPr txBox="1">
            <a:spLocks noGrp="1"/>
          </p:cNvSpPr>
          <p:nvPr>
            <p:ph type="title"/>
          </p:nvPr>
        </p:nvSpPr>
        <p:spPr>
          <a:xfrm>
            <a:off x="462300" y="442350"/>
            <a:ext cx="8378400" cy="4002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750" b="1">
                <a:solidFill>
                  <a:srgbClr val="004C82"/>
                </a:solidFill>
              </a:rPr>
              <a:t>ОПТИМИЗАЦИЯ </a:t>
            </a:r>
            <a:r>
              <a:rPr lang="ru-RU" sz="2000" b="1">
                <a:solidFill>
                  <a:srgbClr val="004C82"/>
                </a:solidFill>
              </a:rPr>
              <a:t>I</a:t>
            </a:r>
            <a:r>
              <a:rPr lang="ru-RU" sz="1750" b="1">
                <a:solidFill>
                  <a:srgbClr val="004C82"/>
                </a:solidFill>
              </a:rPr>
              <a:t> Проведение энергоаудита на насосной станции ГНС-1</a:t>
            </a:r>
            <a:endParaRPr sz="3000">
              <a:solidFill>
                <a:srgbClr val="004C82"/>
              </a:solidFill>
            </a:endParaRPr>
          </a:p>
        </p:txBody>
      </p:sp>
      <p:pic>
        <p:nvPicPr>
          <p:cNvPr id="832" name="Google Shape;832;g258c281f73d_0_33" descr="Изображение выглядит как внешний&#10;&#10;Автоматически созданное описание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272477" y="1242855"/>
            <a:ext cx="2468894" cy="1851670"/>
          </a:xfrm>
          <a:prstGeom prst="rect">
            <a:avLst/>
          </a:prstGeom>
          <a:noFill/>
          <a:ln>
            <a:noFill/>
          </a:ln>
        </p:spPr>
      </p:pic>
      <p:pic>
        <p:nvPicPr>
          <p:cNvPr id="833" name="Google Shape;833;g258c281f73d_0_33" descr="Изображение выглядит как внешний, вода, небо, здание&#10;&#10;Автоматически созданное описание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89789" y="1234334"/>
            <a:ext cx="2468894" cy="1851670"/>
          </a:xfrm>
          <a:prstGeom prst="rect">
            <a:avLst/>
          </a:prstGeom>
          <a:noFill/>
          <a:ln>
            <a:noFill/>
          </a:ln>
        </p:spPr>
      </p:pic>
      <p:pic>
        <p:nvPicPr>
          <p:cNvPr id="834" name="Google Shape;834;g258c281f73d_0_33" descr="Изображение выглядит как трава, внешний, здание&#10;&#10;Автоматически созданное описание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5855165" y="1234335"/>
            <a:ext cx="2468893" cy="1851670"/>
          </a:xfrm>
          <a:prstGeom prst="rect">
            <a:avLst/>
          </a:prstGeom>
          <a:noFill/>
          <a:ln>
            <a:noFill/>
          </a:ln>
        </p:spPr>
      </p:pic>
      <p:pic>
        <p:nvPicPr>
          <p:cNvPr id="835" name="Google Shape;835;g258c281f73d_0_33" descr="Изображение выглядит как здание, пол, мебель&#10;&#10;Автоматически созданное описание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3272478" y="3167998"/>
            <a:ext cx="2468893" cy="1851670"/>
          </a:xfrm>
          <a:prstGeom prst="rect">
            <a:avLst/>
          </a:prstGeom>
          <a:noFill/>
          <a:ln>
            <a:noFill/>
          </a:ln>
        </p:spPr>
      </p:pic>
      <p:pic>
        <p:nvPicPr>
          <p:cNvPr id="836" name="Google Shape;836;g258c281f73d_0_33" descr="Изображение выглядит как старый, наружный объект&#10;&#10;Автоматически созданное описание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689789" y="3162449"/>
            <a:ext cx="2468893" cy="1851670"/>
          </a:xfrm>
          <a:prstGeom prst="rect">
            <a:avLst/>
          </a:prstGeom>
          <a:noFill/>
          <a:ln>
            <a:noFill/>
          </a:ln>
        </p:spPr>
      </p:pic>
      <p:pic>
        <p:nvPicPr>
          <p:cNvPr id="837" name="Google Shape;837;g258c281f73d_0_33" descr="Изображение выглядит как внутренний, старый, устройство, грязный&#10;&#10;Автоматически созданное описание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5853743" y="3162449"/>
            <a:ext cx="2468894" cy="1851670"/>
          </a:xfrm>
          <a:prstGeom prst="rect">
            <a:avLst/>
          </a:prstGeom>
          <a:noFill/>
          <a:ln>
            <a:noFill/>
          </a:ln>
        </p:spPr>
      </p:pic>
      <p:sp>
        <p:nvSpPr>
          <p:cNvPr id="838" name="Google Shape;838;g258c281f73d_0_33"/>
          <p:cNvSpPr txBox="1">
            <a:spLocks noGrp="1"/>
          </p:cNvSpPr>
          <p:nvPr>
            <p:ph type="title"/>
          </p:nvPr>
        </p:nvSpPr>
        <p:spPr>
          <a:xfrm>
            <a:off x="628659" y="842561"/>
            <a:ext cx="7886700" cy="4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</a:pPr>
            <a:r>
              <a:rPr lang="ru-RU" sz="1800" b="1">
                <a:solidFill>
                  <a:srgbClr val="11497B"/>
                </a:solidFill>
              </a:rPr>
              <a:t>Насосная станция ГНС-1</a:t>
            </a:r>
            <a:endParaRPr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4" name="Google Shape;844;g258c281f73d_0_46"/>
          <p:cNvSpPr txBox="1">
            <a:spLocks noGrp="1"/>
          </p:cNvSpPr>
          <p:nvPr>
            <p:ph type="title"/>
          </p:nvPr>
        </p:nvSpPr>
        <p:spPr>
          <a:xfrm>
            <a:off x="418800" y="505825"/>
            <a:ext cx="8378400" cy="4002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750" b="1">
                <a:solidFill>
                  <a:srgbClr val="004C82"/>
                </a:solidFill>
              </a:rPr>
              <a:t>ОПТИМИЗАЦИЯ </a:t>
            </a:r>
            <a:r>
              <a:rPr lang="ru-RU" sz="2000" b="1">
                <a:solidFill>
                  <a:srgbClr val="004C82"/>
                </a:solidFill>
              </a:rPr>
              <a:t>I</a:t>
            </a:r>
            <a:r>
              <a:rPr lang="ru-RU" sz="1750" b="1">
                <a:solidFill>
                  <a:srgbClr val="004C82"/>
                </a:solidFill>
              </a:rPr>
              <a:t> Проведение энергоаудита на насосной станции ГНС-1</a:t>
            </a:r>
            <a:endParaRPr sz="3000">
              <a:solidFill>
                <a:srgbClr val="004C82"/>
              </a:solidFill>
            </a:endParaRPr>
          </a:p>
        </p:txBody>
      </p:sp>
      <p:sp>
        <p:nvSpPr>
          <p:cNvPr id="845" name="Google Shape;845;g258c281f73d_0_46"/>
          <p:cNvSpPr txBox="1">
            <a:spLocks noGrp="1"/>
          </p:cNvSpPr>
          <p:nvPr>
            <p:ph type="title"/>
          </p:nvPr>
        </p:nvSpPr>
        <p:spPr>
          <a:xfrm>
            <a:off x="664650" y="906032"/>
            <a:ext cx="7886700" cy="4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</a:pPr>
            <a:r>
              <a:rPr lang="ru-RU" sz="1800" b="1">
                <a:solidFill>
                  <a:srgbClr val="11497B"/>
                </a:solidFill>
              </a:rPr>
              <a:t>Насосная станция ГНС-1</a:t>
            </a:r>
            <a:endParaRPr/>
          </a:p>
        </p:txBody>
      </p:sp>
      <p:pic>
        <p:nvPicPr>
          <p:cNvPr id="846" name="Google Shape;846;g258c281f73d_0_46" descr="D:\Агентство\Трастовый фонд ЕБРР-Ольга-Масрур\Новый проект ЕАБР кредит 21.02.2018\Новая концепция машины и насосы 23.09.2019\ТЭО\Фото Зафарабад\ГНС-1\20210522_093945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608000" y="1551812"/>
            <a:ext cx="4176464" cy="3281431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847" name="Google Shape;847;g258c281f73d_0_46"/>
          <p:cNvGraphicFramePr/>
          <p:nvPr/>
        </p:nvGraphicFramePr>
        <p:xfrm>
          <a:off x="359528" y="1551812"/>
          <a:ext cx="3000000" cy="3000000"/>
        </p:xfrm>
        <a:graphic>
          <a:graphicData uri="http://schemas.openxmlformats.org/drawingml/2006/table">
            <a:tbl>
              <a:tblPr>
                <a:noFill/>
                <a:tableStyleId>{DDDF7615-FDB7-45C3-A9BA-B469887B27C9}</a:tableStyleId>
              </a:tblPr>
              <a:tblGrid>
                <a:gridCol w="21602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72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6567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200" b="1" i="0" u="none" strike="noStrike" cap="none">
                          <a:solidFill>
                            <a:srgbClr val="FFFFFF"/>
                          </a:solidFill>
                        </a:rPr>
                        <a:t>Марка насосных агрегатов</a:t>
                      </a:r>
                      <a:endParaRPr/>
                    </a:p>
                  </a:txBody>
                  <a:tcPr marL="6350" marR="6350" marT="635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44546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200" i="0" u="none" strike="noStrike" cap="none">
                          <a:solidFill>
                            <a:srgbClr val="000000"/>
                          </a:solidFill>
                        </a:rPr>
                        <a:t>52В-11 (1200В-6,3/100)</a:t>
                      </a:r>
                      <a:endParaRPr/>
                    </a:p>
                  </a:txBody>
                  <a:tcPr marL="6350" marR="6350" marT="635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567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200" b="1" i="0" u="none" strike="noStrike" cap="none">
                          <a:solidFill>
                            <a:srgbClr val="FFFFFF"/>
                          </a:solidFill>
                        </a:rPr>
                        <a:t>Тип насоса</a:t>
                      </a:r>
                      <a:endParaRPr/>
                    </a:p>
                  </a:txBody>
                  <a:tcPr marL="6350" marR="6350" marT="635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44546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200" i="0" u="none" strike="noStrike" cap="none">
                          <a:solidFill>
                            <a:srgbClr val="000000"/>
                          </a:solidFill>
                        </a:rPr>
                        <a:t>Центробежный вертикальный </a:t>
                      </a:r>
                      <a:endParaRPr/>
                    </a:p>
                  </a:txBody>
                  <a:tcPr marL="6350" marR="6350" marT="635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567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200" b="1" i="0" u="none" strike="noStrike" cap="none">
                          <a:solidFill>
                            <a:srgbClr val="FFFFFF"/>
                          </a:solidFill>
                        </a:rPr>
                        <a:t>Количество</a:t>
                      </a:r>
                      <a:endParaRPr/>
                    </a:p>
                  </a:txBody>
                  <a:tcPr marL="6350" marR="6350" marT="635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44546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200" i="0" u="none" strike="noStrike" cap="none">
                          <a:solidFill>
                            <a:srgbClr val="000000"/>
                          </a:solidFill>
                        </a:rPr>
                        <a:t>6</a:t>
                      </a:r>
                      <a:endParaRPr/>
                    </a:p>
                  </a:txBody>
                  <a:tcPr marL="6350" marR="6350" marT="635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567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200" b="1" i="0" u="none" strike="noStrike" cap="none">
                          <a:solidFill>
                            <a:srgbClr val="FFFFFF"/>
                          </a:solidFill>
                        </a:rPr>
                        <a:t>Год ввода в эксплуатацию</a:t>
                      </a:r>
                      <a:endParaRPr/>
                    </a:p>
                  </a:txBody>
                  <a:tcPr marL="6350" marR="6350" marT="635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44546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200" i="0" u="none" strike="noStrike" cap="none">
                          <a:solidFill>
                            <a:srgbClr val="000000"/>
                          </a:solidFill>
                        </a:rPr>
                        <a:t>1962</a:t>
                      </a:r>
                      <a:endParaRPr/>
                    </a:p>
                  </a:txBody>
                  <a:tcPr marL="6350" marR="6350" marT="635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6567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200" b="1" i="0" u="none" strike="noStrike" cap="none">
                          <a:solidFill>
                            <a:srgbClr val="FFFFFF"/>
                          </a:solidFill>
                        </a:rPr>
                        <a:t>Номинальный расход</a:t>
                      </a:r>
                      <a:endParaRPr/>
                    </a:p>
                  </a:txBody>
                  <a:tcPr marL="6350" marR="6350" marT="635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44546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200" i="0" u="none" strike="noStrike" cap="none">
                          <a:solidFill>
                            <a:srgbClr val="000000"/>
                          </a:solidFill>
                        </a:rPr>
                        <a:t>6,3 м3/с</a:t>
                      </a:r>
                      <a:endParaRPr/>
                    </a:p>
                  </a:txBody>
                  <a:tcPr marL="6350" marR="6350" marT="635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6567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200" b="1" i="0" u="none" strike="noStrike" cap="none">
                          <a:solidFill>
                            <a:srgbClr val="FFFFFF"/>
                          </a:solidFill>
                        </a:rPr>
                        <a:t>Номинальный напор</a:t>
                      </a:r>
                      <a:endParaRPr/>
                    </a:p>
                  </a:txBody>
                  <a:tcPr marL="6350" marR="6350" marT="635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44546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200" i="0" u="none" strike="noStrike" cap="none">
                          <a:solidFill>
                            <a:srgbClr val="000000"/>
                          </a:solidFill>
                        </a:rPr>
                        <a:t>100 м</a:t>
                      </a:r>
                      <a:endParaRPr/>
                    </a:p>
                  </a:txBody>
                  <a:tcPr marL="6350" marR="6350" marT="635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6567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200" b="1" i="0" u="none" strike="noStrike" cap="none">
                          <a:solidFill>
                            <a:srgbClr val="FFFFFF"/>
                          </a:solidFill>
                        </a:rPr>
                        <a:t>Мощность электродвигателя</a:t>
                      </a:r>
                      <a:endParaRPr/>
                    </a:p>
                  </a:txBody>
                  <a:tcPr marL="6350" marR="6350" marT="635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44546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200" i="0" u="none" strike="noStrike" cap="none">
                          <a:solidFill>
                            <a:srgbClr val="000000"/>
                          </a:solidFill>
                        </a:rPr>
                        <a:t>7 500 кВт</a:t>
                      </a:r>
                      <a:endParaRPr/>
                    </a:p>
                  </a:txBody>
                  <a:tcPr marL="6350" marR="6350" marT="635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72172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200" b="1" i="0" u="none" strike="noStrike" cap="none">
                          <a:solidFill>
                            <a:srgbClr val="FFFFFF"/>
                          </a:solidFill>
                        </a:rPr>
                        <a:t>Фактическое потребление электроэнергии за 2020 год </a:t>
                      </a:r>
                      <a:endParaRPr/>
                    </a:p>
                  </a:txBody>
                  <a:tcPr marL="6350" marR="6350" marT="635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44546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200" i="0" u="none" strike="noStrike" cap="none">
                          <a:solidFill>
                            <a:srgbClr val="000000"/>
                          </a:solidFill>
                        </a:rPr>
                        <a:t>91 млн. кВт*ч</a:t>
                      </a:r>
                      <a:endParaRPr/>
                    </a:p>
                  </a:txBody>
                  <a:tcPr marL="6350" marR="6350" marT="635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3" name="Google Shape;853;g258c281f73d_0_62"/>
          <p:cNvSpPr txBox="1">
            <a:spLocks noGrp="1"/>
          </p:cNvSpPr>
          <p:nvPr>
            <p:ph type="title"/>
          </p:nvPr>
        </p:nvSpPr>
        <p:spPr>
          <a:xfrm>
            <a:off x="382800" y="438825"/>
            <a:ext cx="8378400" cy="4002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750" b="1">
                <a:solidFill>
                  <a:srgbClr val="004C82"/>
                </a:solidFill>
              </a:rPr>
              <a:t>ОПТИМИЗАЦИЯ </a:t>
            </a:r>
            <a:r>
              <a:rPr lang="ru-RU" sz="2000" b="1">
                <a:solidFill>
                  <a:srgbClr val="004C82"/>
                </a:solidFill>
              </a:rPr>
              <a:t>I</a:t>
            </a:r>
            <a:r>
              <a:rPr lang="ru-RU" sz="1750" b="1">
                <a:solidFill>
                  <a:srgbClr val="004C82"/>
                </a:solidFill>
              </a:rPr>
              <a:t> Проведение энергоаудита на насосной станции ГНС-1</a:t>
            </a:r>
            <a:endParaRPr sz="3000">
              <a:solidFill>
                <a:srgbClr val="004C82"/>
              </a:solidFill>
            </a:endParaRPr>
          </a:p>
        </p:txBody>
      </p:sp>
      <p:pic>
        <p:nvPicPr>
          <p:cNvPr id="854" name="Google Shape;854;g258c281f73d_0_62" descr="Изображение выглядит как зеленый, старый, зубчатая передача, грязный&#10;&#10;Автоматически созданное описание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5400000">
            <a:off x="5977976" y="1629757"/>
            <a:ext cx="3411842" cy="2558882"/>
          </a:xfrm>
          <a:prstGeom prst="rect">
            <a:avLst/>
          </a:prstGeom>
          <a:noFill/>
          <a:ln>
            <a:noFill/>
          </a:ln>
        </p:spPr>
      </p:pic>
      <p:sp>
        <p:nvSpPr>
          <p:cNvPr id="855" name="Google Shape;855;g258c281f73d_0_62"/>
          <p:cNvSpPr txBox="1"/>
          <p:nvPr/>
        </p:nvSpPr>
        <p:spPr>
          <a:xfrm>
            <a:off x="414885" y="4696756"/>
            <a:ext cx="2431200" cy="3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Характеристика насоса</a:t>
            </a:r>
            <a:endParaRPr/>
          </a:p>
        </p:txBody>
      </p:sp>
      <p:sp>
        <p:nvSpPr>
          <p:cNvPr id="856" name="Google Shape;856;g258c281f73d_0_62"/>
          <p:cNvSpPr txBox="1"/>
          <p:nvPr/>
        </p:nvSpPr>
        <p:spPr>
          <a:xfrm>
            <a:off x="3804012" y="4711883"/>
            <a:ext cx="2431200" cy="3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Чертеж насоса</a:t>
            </a:r>
            <a:endParaRPr/>
          </a:p>
        </p:txBody>
      </p:sp>
      <p:sp>
        <p:nvSpPr>
          <p:cNvPr id="857" name="Google Shape;857;g258c281f73d_0_62"/>
          <p:cNvSpPr txBox="1"/>
          <p:nvPr/>
        </p:nvSpPr>
        <p:spPr>
          <a:xfrm>
            <a:off x="6522348" y="4696756"/>
            <a:ext cx="2431200" cy="3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Фото насоса</a:t>
            </a:r>
            <a:endParaRPr/>
          </a:p>
        </p:txBody>
      </p:sp>
      <p:pic>
        <p:nvPicPr>
          <p:cNvPr id="858" name="Google Shape;858;g258c281f73d_0_6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525242" y="1075468"/>
            <a:ext cx="2558883" cy="3667454"/>
          </a:xfrm>
          <a:prstGeom prst="rect">
            <a:avLst/>
          </a:prstGeom>
          <a:noFill/>
          <a:ln>
            <a:noFill/>
          </a:ln>
        </p:spPr>
      </p:pic>
      <p:pic>
        <p:nvPicPr>
          <p:cNvPr id="859" name="Google Shape;859;g258c281f73d_0_62" descr="Chart&#10;&#10;Description automatically generated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73647" y="1361543"/>
            <a:ext cx="3795291" cy="3077009"/>
          </a:xfrm>
          <a:prstGeom prst="rect">
            <a:avLst/>
          </a:prstGeom>
          <a:noFill/>
          <a:ln>
            <a:noFill/>
          </a:ln>
        </p:spPr>
      </p:pic>
      <p:sp>
        <p:nvSpPr>
          <p:cNvPr id="860" name="Google Shape;860;g258c281f73d_0_62"/>
          <p:cNvSpPr txBox="1">
            <a:spLocks noGrp="1"/>
          </p:cNvSpPr>
          <p:nvPr>
            <p:ph type="title"/>
          </p:nvPr>
        </p:nvSpPr>
        <p:spPr>
          <a:xfrm>
            <a:off x="628654" y="839020"/>
            <a:ext cx="7886700" cy="4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</a:pPr>
            <a:r>
              <a:rPr lang="ru-RU" sz="1600" b="1">
                <a:solidFill>
                  <a:srgbClr val="11497B"/>
                </a:solidFill>
              </a:rPr>
              <a:t>Насос 52В-11 (1200В-6,3/100)</a:t>
            </a:r>
            <a:endParaRPr b="1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5" name="Google Shape;405;p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1" y="1550745"/>
            <a:ext cx="2508767" cy="3009132"/>
          </a:xfrm>
          <a:prstGeom prst="rect">
            <a:avLst/>
          </a:prstGeom>
          <a:noFill/>
          <a:ln>
            <a:noFill/>
          </a:ln>
        </p:spPr>
      </p:pic>
      <p:sp>
        <p:nvSpPr>
          <p:cNvPr id="406" name="Google Shape;406;p3"/>
          <p:cNvSpPr txBox="1">
            <a:spLocks noGrp="1"/>
          </p:cNvSpPr>
          <p:nvPr>
            <p:ph type="title"/>
          </p:nvPr>
        </p:nvSpPr>
        <p:spPr>
          <a:xfrm>
            <a:off x="396347" y="616901"/>
            <a:ext cx="7472602" cy="4724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lvl="0" indent="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004C82"/>
              </a:buClr>
              <a:buSzPts val="2600"/>
              <a:buFont typeface="Arial"/>
              <a:buNone/>
            </a:pPr>
            <a:r>
              <a:rPr lang="ru-RU" b="1"/>
              <a:t>О чем этот модуль?</a:t>
            </a:r>
            <a:endParaRPr/>
          </a:p>
        </p:txBody>
      </p:sp>
      <p:sp>
        <p:nvSpPr>
          <p:cNvPr id="407" name="Google Shape;407;p3"/>
          <p:cNvSpPr/>
          <p:nvPr/>
        </p:nvSpPr>
        <p:spPr>
          <a:xfrm>
            <a:off x="933124" y="1427777"/>
            <a:ext cx="642515" cy="626069"/>
          </a:xfrm>
          <a:prstGeom prst="ellipse">
            <a:avLst/>
          </a:prstGeom>
          <a:blipFill rotWithShape="1">
            <a:blip r:embed="rId4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endParaRPr sz="135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8" name="Google Shape;408;p3"/>
          <p:cNvSpPr/>
          <p:nvPr/>
        </p:nvSpPr>
        <p:spPr>
          <a:xfrm>
            <a:off x="7730102" y="3172968"/>
            <a:ext cx="277693" cy="258896"/>
          </a:xfrm>
          <a:prstGeom prst="mathPlus">
            <a:avLst>
              <a:gd name="adj1" fmla="val 23520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endParaRPr sz="135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9" name="Google Shape;409;p3"/>
          <p:cNvSpPr/>
          <p:nvPr/>
        </p:nvSpPr>
        <p:spPr>
          <a:xfrm>
            <a:off x="7404904" y="3043520"/>
            <a:ext cx="155141" cy="258896"/>
          </a:xfrm>
          <a:prstGeom prst="mathMinus">
            <a:avLst>
              <a:gd name="adj1" fmla="val 23520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endParaRPr sz="135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0" name="Google Shape;410;p3"/>
          <p:cNvSpPr txBox="1"/>
          <p:nvPr/>
        </p:nvSpPr>
        <p:spPr>
          <a:xfrm>
            <a:off x="1639569" y="1534276"/>
            <a:ext cx="7167600" cy="18975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73050" marR="0" lvl="1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4971A"/>
              </a:buClr>
              <a:buSzPts val="2500"/>
              <a:buFont typeface="Noto Sans Symbols"/>
              <a:buNone/>
            </a:pPr>
            <a:r>
              <a:rPr lang="ru-RU"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Представить практические результаты применения подхода Нексус по задачам, запрошенным национальными партнерами</a:t>
            </a:r>
            <a:endParaRPr/>
          </a:p>
          <a:p>
            <a:pPr marL="273050" marR="0" lvl="1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4971A"/>
              </a:buClr>
              <a:buSzPts val="2500"/>
              <a:buFont typeface="Noto Sans Symbols"/>
              <a:buNone/>
            </a:pPr>
            <a:endParaRPr sz="20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73050" marR="0" lvl="1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4971A"/>
              </a:buClr>
              <a:buSzPts val="2500"/>
              <a:buFont typeface="Noto Sans Symbols"/>
              <a:buNone/>
            </a:pPr>
            <a:r>
              <a:rPr lang="ru-RU"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Представить дополнительную экономическую стоимость проектов Нексус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73050" marR="0" lvl="1" indent="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F4971A"/>
              </a:buClr>
              <a:buSzPts val="2500"/>
              <a:buFont typeface="Noto Sans Symbols"/>
              <a:buNone/>
            </a:pPr>
            <a:endParaRPr sz="20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endParaRPr sz="20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ransition>
    <p:fade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6" name="Google Shape;866;g258c281f73d_0_76"/>
          <p:cNvSpPr txBox="1">
            <a:spLocks noGrp="1"/>
          </p:cNvSpPr>
          <p:nvPr>
            <p:ph type="title"/>
          </p:nvPr>
        </p:nvSpPr>
        <p:spPr>
          <a:xfrm>
            <a:off x="382800" y="438825"/>
            <a:ext cx="8378400" cy="4002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750" b="1">
                <a:solidFill>
                  <a:srgbClr val="004C82"/>
                </a:solidFill>
              </a:rPr>
              <a:t>ОПТИМИЗАЦИЯ </a:t>
            </a:r>
            <a:r>
              <a:rPr lang="ru-RU" sz="2000" b="1">
                <a:solidFill>
                  <a:srgbClr val="004C82"/>
                </a:solidFill>
              </a:rPr>
              <a:t>I</a:t>
            </a:r>
            <a:r>
              <a:rPr lang="ru-RU" sz="1750" b="1">
                <a:solidFill>
                  <a:srgbClr val="004C82"/>
                </a:solidFill>
              </a:rPr>
              <a:t> Проведение энергоаудита на насосной станции ГНС-1</a:t>
            </a:r>
            <a:endParaRPr sz="3000">
              <a:solidFill>
                <a:srgbClr val="004C82"/>
              </a:solidFill>
            </a:endParaRPr>
          </a:p>
        </p:txBody>
      </p:sp>
      <p:sp>
        <p:nvSpPr>
          <p:cNvPr id="867" name="Google Shape;867;g258c281f73d_0_76"/>
          <p:cNvSpPr txBox="1">
            <a:spLocks noGrp="1"/>
          </p:cNvSpPr>
          <p:nvPr>
            <p:ph type="title"/>
          </p:nvPr>
        </p:nvSpPr>
        <p:spPr>
          <a:xfrm>
            <a:off x="382810" y="839015"/>
            <a:ext cx="3294300" cy="64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</a:pPr>
            <a:r>
              <a:rPr lang="ru-RU" sz="1800" b="1">
                <a:solidFill>
                  <a:srgbClr val="11497B"/>
                </a:solidFill>
              </a:rPr>
              <a:t>Результаты замеров</a:t>
            </a:r>
            <a:br>
              <a:rPr lang="ru-RU" sz="1800" b="1">
                <a:solidFill>
                  <a:srgbClr val="11497B"/>
                </a:solidFill>
              </a:rPr>
            </a:br>
            <a:r>
              <a:rPr lang="ru-RU" sz="1800">
                <a:solidFill>
                  <a:srgbClr val="11497B"/>
                </a:solidFill>
              </a:rPr>
              <a:t>Насосный агрегат №1</a:t>
            </a:r>
            <a:endParaRPr/>
          </a:p>
        </p:txBody>
      </p:sp>
      <p:graphicFrame>
        <p:nvGraphicFramePr>
          <p:cNvPr id="868" name="Google Shape;868;g258c281f73d_0_76"/>
          <p:cNvGraphicFramePr/>
          <p:nvPr/>
        </p:nvGraphicFramePr>
        <p:xfrm>
          <a:off x="276230" y="1701273"/>
          <a:ext cx="3000000" cy="3000000"/>
        </p:xfrm>
        <a:graphic>
          <a:graphicData uri="http://schemas.openxmlformats.org/drawingml/2006/table">
            <a:tbl>
              <a:tblPr>
                <a:noFill/>
                <a:tableStyleId>{DDDF7615-FDB7-45C3-A9BA-B469887B27C9}</a:tableStyleId>
              </a:tblPr>
              <a:tblGrid>
                <a:gridCol w="10619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191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172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9375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200" b="1" i="0" u="none" strike="noStrike" cap="none">
                          <a:solidFill>
                            <a:srgbClr val="FFFFFF"/>
                          </a:solidFill>
                        </a:rPr>
                        <a:t>Параметр </a:t>
                      </a:r>
                      <a:endParaRPr/>
                    </a:p>
                  </a:txBody>
                  <a:tcPr marL="6350" marR="6350" marT="635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44546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200" b="1" i="0" u="none" strike="noStrike" cap="none">
                          <a:solidFill>
                            <a:srgbClr val="000000"/>
                          </a:solidFill>
                        </a:rPr>
                        <a:t>Паспортные </a:t>
                      </a:r>
                      <a:endParaRPr/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200" b="1" i="0" u="none" strike="noStrike" cap="none">
                          <a:solidFill>
                            <a:srgbClr val="000000"/>
                          </a:solidFill>
                        </a:rPr>
                        <a:t>данные</a:t>
                      </a:r>
                      <a:endParaRPr/>
                    </a:p>
                  </a:txBody>
                  <a:tcPr marL="6350" marR="6350" marT="635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200" b="1" i="0" u="none" strike="noStrike" cap="none">
                          <a:solidFill>
                            <a:srgbClr val="000000"/>
                          </a:solidFill>
                        </a:rPr>
                        <a:t>Данные, </a:t>
                      </a:r>
                      <a:endParaRPr/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200" b="1" i="0" u="none" strike="noStrike" cap="none">
                          <a:solidFill>
                            <a:srgbClr val="000000"/>
                          </a:solidFill>
                        </a:rPr>
                        <a:t>полученные </a:t>
                      </a:r>
                      <a:endParaRPr/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200" b="1" i="0" u="none" strike="noStrike" cap="none">
                          <a:solidFill>
                            <a:srgbClr val="000000"/>
                          </a:solidFill>
                        </a:rPr>
                        <a:t>при замерах</a:t>
                      </a:r>
                      <a:endParaRPr/>
                    </a:p>
                  </a:txBody>
                  <a:tcPr marL="6350" marR="6350" marT="635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7E6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01150">
                <a:tc row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200" i="0" u="none" strike="noStrike" cap="none">
                          <a:solidFill>
                            <a:srgbClr val="FFFFFF"/>
                          </a:solidFill>
                        </a:rPr>
                        <a:t>Расход</a:t>
                      </a:r>
                      <a:endParaRPr/>
                    </a:p>
                  </a:txBody>
                  <a:tcPr marL="6350" marR="6350" marT="635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44546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200" i="0" u="none" strike="noStrike" cap="none">
                          <a:solidFill>
                            <a:srgbClr val="000000"/>
                          </a:solidFill>
                        </a:rPr>
                        <a:t>22 680 м3/ч </a:t>
                      </a:r>
                      <a:endParaRPr/>
                    </a:p>
                  </a:txBody>
                  <a:tcPr marL="6350" marR="6350" marT="635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200" b="1" i="0" u="none" strike="noStrike" cap="none">
                          <a:solidFill>
                            <a:srgbClr val="000000"/>
                          </a:solidFill>
                        </a:rPr>
                        <a:t>13 000 м3/ч        </a:t>
                      </a:r>
                      <a:endParaRPr/>
                    </a:p>
                  </a:txBody>
                  <a:tcPr marL="6350" marR="6350" marT="635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0115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200" i="0" u="none" strike="noStrike" cap="none">
                          <a:solidFill>
                            <a:srgbClr val="000000"/>
                          </a:solidFill>
                        </a:rPr>
                        <a:t>(6,3 м3/с)</a:t>
                      </a:r>
                      <a:endParaRPr/>
                    </a:p>
                  </a:txBody>
                  <a:tcPr marL="6350" marR="6350" marT="635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200" b="1" i="0" u="none" strike="noStrike" cap="none">
                          <a:solidFill>
                            <a:srgbClr val="000000"/>
                          </a:solidFill>
                        </a:rPr>
                        <a:t>(3,6 м3/с)</a:t>
                      </a:r>
                      <a:endParaRPr/>
                    </a:p>
                  </a:txBody>
                  <a:tcPr marL="6350" marR="6350" marT="635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0115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200" i="0" u="none" strike="noStrike" cap="none">
                          <a:solidFill>
                            <a:srgbClr val="FFFFFF"/>
                          </a:solidFill>
                        </a:rPr>
                        <a:t>Напор</a:t>
                      </a:r>
                      <a:endParaRPr/>
                    </a:p>
                  </a:txBody>
                  <a:tcPr marL="6350" marR="6350" marT="635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44546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200" i="0" u="none" strike="noStrike" cap="none">
                          <a:solidFill>
                            <a:srgbClr val="000000"/>
                          </a:solidFill>
                        </a:rPr>
                        <a:t>100 м</a:t>
                      </a:r>
                      <a:endParaRPr/>
                    </a:p>
                  </a:txBody>
                  <a:tcPr marL="6350" marR="6350" marT="635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200" b="1" i="0" u="none" strike="noStrike" cap="none">
                          <a:solidFill>
                            <a:srgbClr val="000000"/>
                          </a:solidFill>
                        </a:rPr>
                        <a:t>113 м</a:t>
                      </a:r>
                      <a:endParaRPr/>
                    </a:p>
                  </a:txBody>
                  <a:tcPr marL="6350" marR="6350" marT="635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0115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200" i="0" u="none" strike="noStrike" cap="none">
                          <a:solidFill>
                            <a:srgbClr val="FFFFFF"/>
                          </a:solidFill>
                        </a:rPr>
                        <a:t>КПД</a:t>
                      </a:r>
                      <a:endParaRPr/>
                    </a:p>
                  </a:txBody>
                  <a:tcPr marL="6350" marR="6350" marT="635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44546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200" i="0" u="none" strike="noStrike" cap="none">
                          <a:solidFill>
                            <a:srgbClr val="000000"/>
                          </a:solidFill>
                        </a:rPr>
                        <a:t>Не менее 85%</a:t>
                      </a:r>
                      <a:endParaRPr/>
                    </a:p>
                  </a:txBody>
                  <a:tcPr marL="6350" marR="6350" marT="635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200" b="1" i="0" u="none" strike="noStrike" cap="none">
                          <a:solidFill>
                            <a:srgbClr val="000000"/>
                          </a:solidFill>
                        </a:rPr>
                        <a:t>68%</a:t>
                      </a:r>
                      <a:endParaRPr/>
                    </a:p>
                  </a:txBody>
                  <a:tcPr marL="6350" marR="6350" marT="635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965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200" i="0" u="none" strike="noStrike" cap="none">
                          <a:solidFill>
                            <a:srgbClr val="FFFFFF"/>
                          </a:solidFill>
                        </a:rPr>
                        <a:t>Потребляемая мощность</a:t>
                      </a:r>
                      <a:endParaRPr/>
                    </a:p>
                  </a:txBody>
                  <a:tcPr marL="6350" marR="6350" marT="635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44546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200" i="0" u="none" strike="noStrike" cap="none">
                          <a:solidFill>
                            <a:srgbClr val="000000"/>
                          </a:solidFill>
                        </a:rPr>
                        <a:t>не менее 7 000 кВт</a:t>
                      </a:r>
                      <a:endParaRPr/>
                    </a:p>
                  </a:txBody>
                  <a:tcPr marL="6350" marR="6350" marT="635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200" b="1" i="0" u="none" strike="noStrike" cap="none">
                          <a:solidFill>
                            <a:srgbClr val="000000"/>
                          </a:solidFill>
                        </a:rPr>
                        <a:t>5 700 кВт*</a:t>
                      </a:r>
                      <a:endParaRPr/>
                    </a:p>
                  </a:txBody>
                  <a:tcPr marL="6350" marR="6350" marT="635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pic>
        <p:nvPicPr>
          <p:cNvPr id="869" name="Google Shape;869;g258c281f73d_0_76" descr="Chart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139952" y="587878"/>
            <a:ext cx="4968551" cy="3856078"/>
          </a:xfrm>
          <a:prstGeom prst="rect">
            <a:avLst/>
          </a:prstGeom>
          <a:noFill/>
          <a:ln>
            <a:noFill/>
          </a:ln>
        </p:spPr>
      </p:pic>
      <p:sp>
        <p:nvSpPr>
          <p:cNvPr id="870" name="Google Shape;870;g258c281f73d_0_76"/>
          <p:cNvSpPr txBox="1"/>
          <p:nvPr/>
        </p:nvSpPr>
        <p:spPr>
          <a:xfrm>
            <a:off x="260694" y="4179546"/>
            <a:ext cx="8622600" cy="64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ru-RU" sz="1200" i="0" u="none" strike="noStrike" cap="none">
                <a:solidFill>
                  <a:srgbClr val="11497B"/>
                </a:solidFill>
              </a:rPr>
              <a:t>* При расчёте потребляемой активной составляющей мощности cos ф был принят за 0,87</a:t>
            </a:r>
            <a:endParaRPr sz="1200" i="0" u="none" strike="noStrike" cap="none">
              <a:solidFill>
                <a:srgbClr val="11497B"/>
              </a:solidFill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6" name="Google Shape;876;g258c281f73d_0_86"/>
          <p:cNvSpPr txBox="1">
            <a:spLocks noGrp="1"/>
          </p:cNvSpPr>
          <p:nvPr>
            <p:ph type="title"/>
          </p:nvPr>
        </p:nvSpPr>
        <p:spPr>
          <a:xfrm>
            <a:off x="382800" y="438825"/>
            <a:ext cx="8378400" cy="4002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750" b="1">
                <a:solidFill>
                  <a:srgbClr val="004C82"/>
                </a:solidFill>
              </a:rPr>
              <a:t>ОПТИМИЗАЦИЯ </a:t>
            </a:r>
            <a:r>
              <a:rPr lang="ru-RU" sz="2000" b="1">
                <a:solidFill>
                  <a:srgbClr val="004C82"/>
                </a:solidFill>
              </a:rPr>
              <a:t>I</a:t>
            </a:r>
            <a:r>
              <a:rPr lang="ru-RU" sz="1750" b="1">
                <a:solidFill>
                  <a:srgbClr val="004C82"/>
                </a:solidFill>
              </a:rPr>
              <a:t> Проведение энергоаудита на насосной станции ГНС-1</a:t>
            </a:r>
            <a:endParaRPr sz="3000">
              <a:solidFill>
                <a:srgbClr val="004C82"/>
              </a:solidFill>
            </a:endParaRPr>
          </a:p>
        </p:txBody>
      </p:sp>
      <p:sp>
        <p:nvSpPr>
          <p:cNvPr id="877" name="Google Shape;877;g258c281f73d_0_86"/>
          <p:cNvSpPr txBox="1">
            <a:spLocks noGrp="1"/>
          </p:cNvSpPr>
          <p:nvPr>
            <p:ph type="body" idx="4294967295"/>
          </p:nvPr>
        </p:nvSpPr>
        <p:spPr>
          <a:xfrm>
            <a:off x="218437" y="1213796"/>
            <a:ext cx="8783700" cy="140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32500" lnSpcReduction="20000"/>
          </a:bodyPr>
          <a:lstStyle/>
          <a:p>
            <a:pPr marL="0" lvl="0" indent="0" algn="just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50000"/>
              <a:buNone/>
            </a:pPr>
            <a:r>
              <a:rPr lang="ru-RU" sz="4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Из-за поломки электродвигателя на насосной станции ГНС-1 </a:t>
            </a:r>
            <a:r>
              <a:rPr lang="ru-RU" sz="40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в рабочем состоянии 5 насосов из 6 установленных</a:t>
            </a:r>
            <a:r>
              <a:rPr lang="ru-RU" sz="4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. </a:t>
            </a:r>
            <a:endParaRPr sz="4000">
              <a:latin typeface="Arial"/>
              <a:ea typeface="Arial"/>
              <a:cs typeface="Arial"/>
              <a:sym typeface="Arial"/>
            </a:endParaRPr>
          </a:p>
          <a:p>
            <a:pPr marL="0" lvl="0" indent="0" algn="just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50000"/>
              <a:buNone/>
            </a:pPr>
            <a:r>
              <a:rPr lang="ru-RU" sz="4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Регулировка потребления электроэнергии и расхода/подачи воды производится путём </a:t>
            </a:r>
            <a:r>
              <a:rPr lang="ru-RU" sz="40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прикрытия напорной задвижки</a:t>
            </a:r>
            <a:r>
              <a:rPr lang="ru-RU" sz="4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. Это продлевает срок службы электродвигателей, однако, приводит к снижению общего КПД станции, перерасходу электроэнергии, а также к меньшей подаче воды. </a:t>
            </a:r>
            <a:endParaRPr sz="4000">
              <a:latin typeface="Arial"/>
              <a:ea typeface="Arial"/>
              <a:cs typeface="Arial"/>
              <a:sym typeface="Arial"/>
            </a:endParaRPr>
          </a:p>
          <a:p>
            <a:pPr marL="0" lvl="0" indent="0" algn="just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50000"/>
              <a:buNone/>
            </a:pPr>
            <a:r>
              <a:rPr lang="ru-RU" sz="4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В этой связи, средний КПД работающих насосов составил 69%, но </a:t>
            </a:r>
            <a:r>
              <a:rPr lang="ru-RU" sz="40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общий КПД </a:t>
            </a:r>
            <a:r>
              <a:rPr lang="ru-RU" sz="4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станции</a:t>
            </a:r>
            <a:r>
              <a:rPr lang="ru-RU" sz="40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 не превышает 58%</a:t>
            </a:r>
            <a:r>
              <a:rPr lang="ru-RU" sz="4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. </a:t>
            </a:r>
            <a:endParaRPr sz="4000">
              <a:latin typeface="Arial"/>
              <a:ea typeface="Arial"/>
              <a:cs typeface="Arial"/>
              <a:sym typeface="Arial"/>
            </a:endParaRPr>
          </a:p>
          <a:p>
            <a:pPr marL="0" lvl="0" indent="0" algn="just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50000"/>
              <a:buNone/>
            </a:pPr>
            <a:r>
              <a:rPr lang="ru-RU" sz="4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Корректный подбор нового оборудования и его эксплуатация </a:t>
            </a:r>
            <a:r>
              <a:rPr lang="ru-RU" sz="40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повысят КПД станции до 82% и снизят энергопотребление на 30%</a:t>
            </a:r>
            <a:r>
              <a:rPr lang="ru-RU" sz="4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. </a:t>
            </a:r>
            <a:endParaRPr sz="4000"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ct val="100000"/>
              <a:buNone/>
            </a:pPr>
            <a:endParaRPr/>
          </a:p>
        </p:txBody>
      </p:sp>
      <p:pic>
        <p:nvPicPr>
          <p:cNvPr id="878" name="Google Shape;878;g258c281f73d_0_8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179472" y="2518559"/>
            <a:ext cx="3822657" cy="1905737"/>
          </a:xfrm>
          <a:prstGeom prst="rect">
            <a:avLst/>
          </a:prstGeom>
          <a:noFill/>
          <a:ln>
            <a:noFill/>
          </a:ln>
        </p:spPr>
      </p:pic>
      <p:sp>
        <p:nvSpPr>
          <p:cNvPr id="879" name="Google Shape;879;g258c281f73d_0_86"/>
          <p:cNvSpPr txBox="1"/>
          <p:nvPr/>
        </p:nvSpPr>
        <p:spPr>
          <a:xfrm>
            <a:off x="218423" y="839025"/>
            <a:ext cx="3156300" cy="37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ru-RU" sz="1600" b="1" i="0" u="none" strike="noStrike" cap="none">
                <a:solidFill>
                  <a:srgbClr val="11497B"/>
                </a:solidFill>
              </a:rPr>
              <a:t>Выводы и предложения:</a:t>
            </a:r>
            <a:endParaRPr sz="1600" b="1" i="0" u="none" strike="noStrike" cap="none">
              <a:solidFill>
                <a:srgbClr val="FF0000"/>
              </a:solidFill>
            </a:endParaRPr>
          </a:p>
        </p:txBody>
      </p:sp>
      <p:graphicFrame>
        <p:nvGraphicFramePr>
          <p:cNvPr id="880" name="Google Shape;880;g258c281f73d_0_86"/>
          <p:cNvGraphicFramePr/>
          <p:nvPr/>
        </p:nvGraphicFramePr>
        <p:xfrm>
          <a:off x="122254" y="2510946"/>
          <a:ext cx="3000000" cy="3000000"/>
        </p:xfrm>
        <a:graphic>
          <a:graphicData uri="http://schemas.openxmlformats.org/drawingml/2006/table">
            <a:tbl>
              <a:tblPr>
                <a:noFill/>
                <a:tableStyleId>{DDDF7615-FDB7-45C3-A9BA-B469887B27C9}</a:tableStyleId>
              </a:tblPr>
              <a:tblGrid>
                <a:gridCol w="12961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288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241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8012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8284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200" b="1" i="0" u="none" strike="noStrike" cap="none">
                          <a:solidFill>
                            <a:srgbClr val="FFFFFF"/>
                          </a:solidFill>
                        </a:rPr>
                        <a:t>Параметр </a:t>
                      </a:r>
                      <a:endParaRPr/>
                    </a:p>
                  </a:txBody>
                  <a:tcPr marL="6350" marR="6350" marT="635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44546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200" b="1" i="0" u="none" strike="noStrike" cap="none">
                          <a:solidFill>
                            <a:srgbClr val="000000"/>
                          </a:solidFill>
                        </a:rPr>
                        <a:t>Существующее оборудование</a:t>
                      </a:r>
                      <a:endParaRPr/>
                    </a:p>
                  </a:txBody>
                  <a:tcPr marL="6350" marR="6350" marT="635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200" b="1" i="0" u="none" strike="noStrike" cap="none">
                          <a:solidFill>
                            <a:srgbClr val="000000"/>
                          </a:solidFill>
                        </a:rPr>
                        <a:t>Новое оборудование</a:t>
                      </a:r>
                      <a:endParaRPr/>
                    </a:p>
                  </a:txBody>
                  <a:tcPr marL="6350" marR="6350" marT="635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200" b="1" i="0" u="none" strike="noStrike" cap="none">
                          <a:solidFill>
                            <a:srgbClr val="000000"/>
                          </a:solidFill>
                        </a:rPr>
                        <a:t>Экономия</a:t>
                      </a:r>
                      <a:endParaRPr/>
                    </a:p>
                  </a:txBody>
                  <a:tcPr marL="6350" marR="6350" marT="635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7E6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5467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200" i="0" u="none" strike="noStrike" cap="none">
                          <a:solidFill>
                            <a:srgbClr val="FFFFFF"/>
                          </a:solidFill>
                        </a:rPr>
                        <a:t>КПД станции</a:t>
                      </a:r>
                      <a:endParaRPr/>
                    </a:p>
                  </a:txBody>
                  <a:tcPr marL="6350" marR="6350" marT="635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44546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200" i="0" u="none" strike="noStrike" cap="none">
                          <a:solidFill>
                            <a:srgbClr val="000000"/>
                          </a:solidFill>
                        </a:rPr>
                        <a:t>58%</a:t>
                      </a:r>
                      <a:endParaRPr/>
                    </a:p>
                  </a:txBody>
                  <a:tcPr marL="6350" marR="6350" marT="635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200" i="0" u="none" strike="noStrike" cap="none">
                          <a:solidFill>
                            <a:srgbClr val="000000"/>
                          </a:solidFill>
                        </a:rPr>
                        <a:t>82%</a:t>
                      </a:r>
                      <a:endParaRPr/>
                    </a:p>
                  </a:txBody>
                  <a:tcPr marL="6350" marR="6350" marT="635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200" b="1" i="0" u="none" strike="noStrike" cap="none">
                          <a:solidFill>
                            <a:srgbClr val="000000"/>
                          </a:solidFill>
                        </a:rPr>
                        <a:t>30%</a:t>
                      </a:r>
                      <a:endParaRPr/>
                    </a:p>
                  </a:txBody>
                  <a:tcPr marL="6350" marR="6350" marT="635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040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200" i="0" u="none" strike="noStrike" cap="none">
                          <a:solidFill>
                            <a:srgbClr val="FFFFFF"/>
                          </a:solidFill>
                        </a:rPr>
                        <a:t>Потребление электроэнергии за 2020 год</a:t>
                      </a:r>
                      <a:endParaRPr/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200" i="0" u="none" strike="noStrike" cap="none">
                          <a:solidFill>
                            <a:srgbClr val="FFFFFF"/>
                          </a:solidFill>
                        </a:rPr>
                        <a:t> (тыс. кВт*ч)</a:t>
                      </a:r>
                      <a:endParaRPr/>
                    </a:p>
                  </a:txBody>
                  <a:tcPr marL="6350" marR="6350" marT="635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44546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200" i="0" u="none" strike="noStrike" cap="none">
                          <a:solidFill>
                            <a:srgbClr val="000000"/>
                          </a:solidFill>
                        </a:rPr>
                        <a:t>91 000</a:t>
                      </a:r>
                      <a:endParaRPr/>
                    </a:p>
                  </a:txBody>
                  <a:tcPr marL="6350" marR="6350" marT="635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200" i="0" u="none" strike="noStrike" cap="none">
                          <a:solidFill>
                            <a:srgbClr val="000000"/>
                          </a:solidFill>
                        </a:rPr>
                        <a:t>63 700</a:t>
                      </a:r>
                      <a:endParaRPr/>
                    </a:p>
                  </a:txBody>
                  <a:tcPr marL="6350" marR="6350" marT="635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200" b="1" i="0" u="none" strike="noStrike" cap="none">
                          <a:solidFill>
                            <a:srgbClr val="000000"/>
                          </a:solidFill>
                        </a:rPr>
                        <a:t>27 300</a:t>
                      </a:r>
                      <a:endParaRPr/>
                    </a:p>
                  </a:txBody>
                  <a:tcPr marL="6350" marR="6350" marT="635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6" name="Google Shape;886;g258c281f73d_0_96"/>
          <p:cNvSpPr txBox="1">
            <a:spLocks noGrp="1"/>
          </p:cNvSpPr>
          <p:nvPr>
            <p:ph type="title"/>
          </p:nvPr>
        </p:nvSpPr>
        <p:spPr>
          <a:xfrm>
            <a:off x="382800" y="499050"/>
            <a:ext cx="8378400" cy="4002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750" b="1">
                <a:solidFill>
                  <a:srgbClr val="004C82"/>
                </a:solidFill>
              </a:rPr>
              <a:t>ОПТИМИЗАЦИЯ </a:t>
            </a:r>
            <a:r>
              <a:rPr lang="ru-RU" sz="2000" b="1">
                <a:solidFill>
                  <a:srgbClr val="004C82"/>
                </a:solidFill>
              </a:rPr>
              <a:t>I</a:t>
            </a:r>
            <a:r>
              <a:rPr lang="ru-RU" sz="1750" b="1">
                <a:solidFill>
                  <a:srgbClr val="004C82"/>
                </a:solidFill>
              </a:rPr>
              <a:t> Проведение энергоаудита на насосной станции ГНС-1</a:t>
            </a:r>
            <a:endParaRPr sz="3000">
              <a:solidFill>
                <a:srgbClr val="004C82"/>
              </a:solidFill>
            </a:endParaRPr>
          </a:p>
        </p:txBody>
      </p:sp>
      <p:graphicFrame>
        <p:nvGraphicFramePr>
          <p:cNvPr id="887" name="Google Shape;887;g258c281f73d_0_96"/>
          <p:cNvGraphicFramePr/>
          <p:nvPr/>
        </p:nvGraphicFramePr>
        <p:xfrm>
          <a:off x="285272" y="987574"/>
          <a:ext cx="3000000" cy="3000000"/>
        </p:xfrm>
        <a:graphic>
          <a:graphicData uri="http://schemas.openxmlformats.org/drawingml/2006/table">
            <a:tbl>
              <a:tblPr>
                <a:noFill/>
                <a:tableStyleId>{DDDF7615-FDB7-45C3-A9BA-B469887B27C9}</a:tableStyleId>
              </a:tblPr>
              <a:tblGrid>
                <a:gridCol w="16490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80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241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925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200" b="1" i="0" u="none" strike="noStrike" cap="none">
                          <a:solidFill>
                            <a:srgbClr val="FFFFFF"/>
                          </a:solidFill>
                        </a:rPr>
                        <a:t>Марка насосных агрегатов</a:t>
                      </a:r>
                      <a:endParaRPr/>
                    </a:p>
                  </a:txBody>
                  <a:tcPr marL="6350" marR="6350" marT="635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44546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200" u="none" strike="noStrike" cap="none">
                          <a:solidFill>
                            <a:schemeClr val="dk1"/>
                          </a:solidFill>
                        </a:rPr>
                        <a:t>16НДН</a:t>
                      </a:r>
                      <a:endParaRPr/>
                    </a:p>
                  </a:txBody>
                  <a:tcPr marL="6350" marR="6350" marT="635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Arial"/>
                        <a:buNone/>
                      </a:pPr>
                      <a:r>
                        <a:rPr lang="ru-RU" sz="1200" u="none" strike="noStrike" cap="none">
                          <a:solidFill>
                            <a:schemeClr val="dk1"/>
                          </a:solidFill>
                        </a:rPr>
                        <a:t>14НДС</a:t>
                      </a:r>
                      <a:endParaRPr/>
                    </a:p>
                  </a:txBody>
                  <a:tcPr marL="6350" marR="6350" marT="635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925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200" b="1" i="0" u="none" strike="noStrike" cap="none">
                          <a:solidFill>
                            <a:srgbClr val="FFFFFF"/>
                          </a:solidFill>
                        </a:rPr>
                        <a:t>Тип</a:t>
                      </a:r>
                      <a:endParaRPr/>
                    </a:p>
                  </a:txBody>
                  <a:tcPr marL="6350" marR="6350" marT="635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44546A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200" u="none" strike="noStrike" cap="none">
                          <a:solidFill>
                            <a:schemeClr val="dk1"/>
                          </a:solidFill>
                        </a:rPr>
                        <a:t>Центробежные насосы </a:t>
                      </a:r>
                      <a:endParaRPr/>
                    </a:p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200" u="none" strike="noStrike" cap="none">
                          <a:solidFill>
                            <a:schemeClr val="dk1"/>
                          </a:solidFill>
                        </a:rPr>
                        <a:t>двухстороннего входа</a:t>
                      </a:r>
                      <a:endParaRPr/>
                    </a:p>
                  </a:txBody>
                  <a:tcPr marL="6350" marR="6350" marT="635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925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200" b="1" i="0" u="none" strike="noStrike" cap="none">
                          <a:solidFill>
                            <a:srgbClr val="FFFFFF"/>
                          </a:solidFill>
                        </a:rPr>
                        <a:t>Количество</a:t>
                      </a:r>
                      <a:endParaRPr/>
                    </a:p>
                  </a:txBody>
                  <a:tcPr marL="6350" marR="6350" marT="635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44546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200" i="0" u="none" strike="noStrike" cap="none">
                          <a:solidFill>
                            <a:srgbClr val="000000"/>
                          </a:solidFill>
                        </a:rPr>
                        <a:t>2</a:t>
                      </a:r>
                      <a:endParaRPr/>
                    </a:p>
                  </a:txBody>
                  <a:tcPr marL="6350" marR="6350" marT="635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200" i="0" u="none" strike="noStrike" cap="none">
                          <a:solidFill>
                            <a:srgbClr val="000000"/>
                          </a:solidFill>
                        </a:rPr>
                        <a:t>3</a:t>
                      </a:r>
                      <a:endParaRPr/>
                    </a:p>
                  </a:txBody>
                  <a:tcPr marL="6350" marR="6350" marT="635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925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200" b="1" i="0" u="none" strike="noStrike" cap="none">
                          <a:solidFill>
                            <a:srgbClr val="FFFFFF"/>
                          </a:solidFill>
                        </a:rPr>
                        <a:t>Год ввода в эксплуатацию</a:t>
                      </a:r>
                      <a:endParaRPr/>
                    </a:p>
                  </a:txBody>
                  <a:tcPr marL="6350" marR="6350" marT="635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44546A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200" i="0" u="none" strike="noStrike" cap="none">
                          <a:solidFill>
                            <a:srgbClr val="000000"/>
                          </a:solidFill>
                        </a:rPr>
                        <a:t>1975</a:t>
                      </a:r>
                      <a:endParaRPr/>
                    </a:p>
                  </a:txBody>
                  <a:tcPr marL="6350" marR="6350" marT="635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925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200" b="1" i="0" u="none" strike="noStrike" cap="none">
                          <a:solidFill>
                            <a:srgbClr val="FFFFFF"/>
                          </a:solidFill>
                        </a:rPr>
                        <a:t>Номинальный расход</a:t>
                      </a:r>
                      <a:endParaRPr/>
                    </a:p>
                  </a:txBody>
                  <a:tcPr marL="6350" marR="6350" marT="635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44546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200" i="0" u="none" strike="noStrike" cap="none">
                          <a:solidFill>
                            <a:srgbClr val="000000"/>
                          </a:solidFill>
                        </a:rPr>
                        <a:t>0,35 м3/с</a:t>
                      </a:r>
                      <a:endParaRPr/>
                    </a:p>
                  </a:txBody>
                  <a:tcPr marL="6350" marR="6350" marT="635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200" i="0" u="none" strike="noStrike" cap="none">
                          <a:solidFill>
                            <a:srgbClr val="000000"/>
                          </a:solidFill>
                        </a:rPr>
                        <a:t>0,45 м3/с</a:t>
                      </a:r>
                      <a:endParaRPr/>
                    </a:p>
                  </a:txBody>
                  <a:tcPr marL="6350" marR="6350" marT="635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925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200" b="1" i="0" u="none" strike="noStrike" cap="none">
                          <a:solidFill>
                            <a:srgbClr val="FFFFFF"/>
                          </a:solidFill>
                        </a:rPr>
                        <a:t>Номинальный напор</a:t>
                      </a:r>
                      <a:endParaRPr/>
                    </a:p>
                  </a:txBody>
                  <a:tcPr marL="6350" marR="6350" marT="635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44546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200" i="0" u="none" strike="noStrike" cap="none">
                          <a:solidFill>
                            <a:srgbClr val="000000"/>
                          </a:solidFill>
                        </a:rPr>
                        <a:t>13 м</a:t>
                      </a:r>
                      <a:endParaRPr/>
                    </a:p>
                  </a:txBody>
                  <a:tcPr marL="6350" marR="6350" marT="635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200" i="0" u="none" strike="noStrike" cap="none">
                          <a:solidFill>
                            <a:srgbClr val="000000"/>
                          </a:solidFill>
                        </a:rPr>
                        <a:t>90 м</a:t>
                      </a:r>
                      <a:endParaRPr/>
                    </a:p>
                  </a:txBody>
                  <a:tcPr marL="6350" marR="6350" marT="635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925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200" b="1" i="0" u="none" strike="noStrike" cap="none">
                          <a:solidFill>
                            <a:srgbClr val="FFFFFF"/>
                          </a:solidFill>
                        </a:rPr>
                        <a:t>Мощность электродвигателя</a:t>
                      </a:r>
                      <a:endParaRPr/>
                    </a:p>
                  </a:txBody>
                  <a:tcPr marL="6350" marR="6350" marT="635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44546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200" i="0" u="none" strike="noStrike" cap="none">
                          <a:solidFill>
                            <a:srgbClr val="000000"/>
                          </a:solidFill>
                        </a:rPr>
                        <a:t>55 кВт</a:t>
                      </a:r>
                      <a:endParaRPr/>
                    </a:p>
                  </a:txBody>
                  <a:tcPr marL="6350" marR="6350" marT="635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200" i="0" u="none" strike="noStrike" cap="none">
                          <a:solidFill>
                            <a:srgbClr val="000000"/>
                          </a:solidFill>
                        </a:rPr>
                        <a:t>630 кВт</a:t>
                      </a:r>
                      <a:endParaRPr/>
                    </a:p>
                  </a:txBody>
                  <a:tcPr marL="6350" marR="6350" marT="635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74852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200" b="1" i="0" u="none" strike="noStrike" cap="none">
                          <a:solidFill>
                            <a:srgbClr val="FFFFFF"/>
                          </a:solidFill>
                        </a:rPr>
                        <a:t>Потребление электроэнергии за 2020 год </a:t>
                      </a:r>
                      <a:endParaRPr/>
                    </a:p>
                  </a:txBody>
                  <a:tcPr marL="6350" marR="6350" marT="635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44546A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200" u="none" strike="noStrike" cap="none">
                          <a:solidFill>
                            <a:schemeClr val="dk1"/>
                          </a:solidFill>
                        </a:rPr>
                        <a:t>1 808 470 кВт*ч </a:t>
                      </a:r>
                      <a:endParaRPr sz="1200" u="none" strike="noStrike" cap="none">
                        <a:solidFill>
                          <a:schemeClr val="dk1"/>
                        </a:solidFill>
                      </a:endParaRPr>
                    </a:p>
                  </a:txBody>
                  <a:tcPr marL="6350" marR="6350" marT="635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pic>
        <p:nvPicPr>
          <p:cNvPr id="888" name="Google Shape;888;g258c281f73d_0_96" descr="A picture containing grass, outdoor, sky, building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770344" y="1071583"/>
            <a:ext cx="4121626" cy="325711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4" name="Google Shape;894;g258c281f73d_0_104"/>
          <p:cNvSpPr txBox="1">
            <a:spLocks noGrp="1"/>
          </p:cNvSpPr>
          <p:nvPr>
            <p:ph type="title"/>
          </p:nvPr>
        </p:nvSpPr>
        <p:spPr>
          <a:xfrm>
            <a:off x="382800" y="499050"/>
            <a:ext cx="8378400" cy="4002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750" b="1">
                <a:solidFill>
                  <a:srgbClr val="004C82"/>
                </a:solidFill>
              </a:rPr>
              <a:t>ОПТИМИЗАЦИЯ </a:t>
            </a:r>
            <a:r>
              <a:rPr lang="ru-RU" sz="2000" b="1">
                <a:solidFill>
                  <a:srgbClr val="004C82"/>
                </a:solidFill>
              </a:rPr>
              <a:t>I</a:t>
            </a:r>
            <a:r>
              <a:rPr lang="ru-RU" sz="1750" b="1">
                <a:solidFill>
                  <a:srgbClr val="004C82"/>
                </a:solidFill>
              </a:rPr>
              <a:t> Проведение энергоаудита на насосной станции ГНС-1</a:t>
            </a:r>
            <a:endParaRPr sz="3000">
              <a:solidFill>
                <a:srgbClr val="004C82"/>
              </a:solidFill>
            </a:endParaRPr>
          </a:p>
        </p:txBody>
      </p:sp>
      <p:pic>
        <p:nvPicPr>
          <p:cNvPr id="895" name="Google Shape;895;g258c281f73d_0_10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334053" y="899256"/>
            <a:ext cx="2467405" cy="1850554"/>
          </a:xfrm>
          <a:prstGeom prst="rect">
            <a:avLst/>
          </a:prstGeom>
          <a:noFill/>
          <a:ln>
            <a:noFill/>
          </a:ln>
        </p:spPr>
      </p:pic>
      <p:pic>
        <p:nvPicPr>
          <p:cNvPr id="896" name="Google Shape;896;g258c281f73d_0_104" descr="Изображение выглядит как здание, внутренний, старый, грязный&#10;&#10;Автоматически созданное описание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02750" y="906330"/>
            <a:ext cx="2468893" cy="1851670"/>
          </a:xfrm>
          <a:prstGeom prst="rect">
            <a:avLst/>
          </a:prstGeom>
          <a:noFill/>
          <a:ln>
            <a:noFill/>
          </a:ln>
        </p:spPr>
      </p:pic>
      <p:pic>
        <p:nvPicPr>
          <p:cNvPr id="897" name="Google Shape;897;g258c281f73d_0_104"/>
          <p:cNvPicPr preferRelativeResize="0"/>
          <p:nvPr/>
        </p:nvPicPr>
        <p:blipFill rotWithShape="1">
          <a:blip r:embed="rId5">
            <a:alphaModFix/>
          </a:blip>
          <a:srcRect l="21821" r="31381"/>
          <a:stretch/>
        </p:blipFill>
        <p:spPr>
          <a:xfrm rot="5400000">
            <a:off x="6172357" y="609525"/>
            <a:ext cx="1850555" cy="2467405"/>
          </a:xfrm>
          <a:prstGeom prst="rect">
            <a:avLst/>
          </a:prstGeom>
          <a:noFill/>
          <a:ln>
            <a:noFill/>
          </a:ln>
        </p:spPr>
      </p:pic>
      <p:pic>
        <p:nvPicPr>
          <p:cNvPr id="898" name="Google Shape;898;g258c281f73d_0_104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3334052" y="2822737"/>
            <a:ext cx="2481081" cy="1850554"/>
          </a:xfrm>
          <a:prstGeom prst="rect">
            <a:avLst/>
          </a:prstGeom>
          <a:noFill/>
          <a:ln>
            <a:noFill/>
          </a:ln>
        </p:spPr>
      </p:pic>
      <p:pic>
        <p:nvPicPr>
          <p:cNvPr id="899" name="Google Shape;899;g258c281f73d_0_104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836173" y="2834712"/>
            <a:ext cx="2435472" cy="1826603"/>
          </a:xfrm>
          <a:prstGeom prst="rect">
            <a:avLst/>
          </a:prstGeom>
          <a:noFill/>
          <a:ln>
            <a:noFill/>
          </a:ln>
        </p:spPr>
      </p:pic>
      <p:pic>
        <p:nvPicPr>
          <p:cNvPr id="900" name="Google Shape;900;g258c281f73d_0_104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5873839" y="2822737"/>
            <a:ext cx="2467405" cy="185055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6" name="Google Shape;906;g258c281f73d_0_116"/>
          <p:cNvSpPr txBox="1">
            <a:spLocks noGrp="1"/>
          </p:cNvSpPr>
          <p:nvPr>
            <p:ph type="title"/>
          </p:nvPr>
        </p:nvSpPr>
        <p:spPr>
          <a:xfrm>
            <a:off x="382800" y="499050"/>
            <a:ext cx="8378400" cy="4002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750" b="1">
                <a:solidFill>
                  <a:srgbClr val="004C82"/>
                </a:solidFill>
              </a:rPr>
              <a:t>ОПТИМИЗАЦИЯ </a:t>
            </a:r>
            <a:r>
              <a:rPr lang="ru-RU" sz="2000" b="1">
                <a:solidFill>
                  <a:srgbClr val="004C82"/>
                </a:solidFill>
              </a:rPr>
              <a:t>I</a:t>
            </a:r>
            <a:r>
              <a:rPr lang="ru-RU" sz="1750" b="1">
                <a:solidFill>
                  <a:srgbClr val="004C82"/>
                </a:solidFill>
              </a:rPr>
              <a:t> Проведение энергоаудита на насосной станции ГНС-1</a:t>
            </a:r>
            <a:endParaRPr sz="3000">
              <a:solidFill>
                <a:srgbClr val="004C82"/>
              </a:solidFill>
            </a:endParaRPr>
          </a:p>
        </p:txBody>
      </p:sp>
      <p:graphicFrame>
        <p:nvGraphicFramePr>
          <p:cNvPr id="907" name="Google Shape;907;g258c281f73d_0_116"/>
          <p:cNvGraphicFramePr/>
          <p:nvPr/>
        </p:nvGraphicFramePr>
        <p:xfrm>
          <a:off x="390785" y="1489026"/>
          <a:ext cx="3000000" cy="3000000"/>
        </p:xfrm>
        <a:graphic>
          <a:graphicData uri="http://schemas.openxmlformats.org/drawingml/2006/table">
            <a:tbl>
              <a:tblPr>
                <a:noFill/>
                <a:tableStyleId>{DDDF7615-FDB7-45C3-A9BA-B469887B27C9}</a:tableStyleId>
              </a:tblPr>
              <a:tblGrid>
                <a:gridCol w="11455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795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282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93967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200" b="1" i="0" u="none" strike="noStrike" cap="none">
                          <a:solidFill>
                            <a:srgbClr val="FFFFFF"/>
                          </a:solidFill>
                        </a:rPr>
                        <a:t>Параметр </a:t>
                      </a:r>
                      <a:endParaRPr/>
                    </a:p>
                  </a:txBody>
                  <a:tcPr marL="6350" marR="6350" marT="635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44546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200" b="1" i="0" u="none" strike="noStrike" cap="none">
                          <a:solidFill>
                            <a:srgbClr val="000000"/>
                          </a:solidFill>
                        </a:rPr>
                        <a:t>Паспортные </a:t>
                      </a:r>
                      <a:endParaRPr/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200" b="1" i="0" u="none" strike="noStrike" cap="none">
                          <a:solidFill>
                            <a:srgbClr val="000000"/>
                          </a:solidFill>
                        </a:rPr>
                        <a:t>данные</a:t>
                      </a:r>
                      <a:endParaRPr/>
                    </a:p>
                  </a:txBody>
                  <a:tcPr marL="6350" marR="6350" marT="635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200" b="1" i="0" u="none" strike="noStrike" cap="none">
                          <a:solidFill>
                            <a:srgbClr val="000000"/>
                          </a:solidFill>
                        </a:rPr>
                        <a:t>Данные, </a:t>
                      </a:r>
                      <a:endParaRPr/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200" b="1" i="0" u="none" strike="noStrike" cap="none">
                          <a:solidFill>
                            <a:srgbClr val="000000"/>
                          </a:solidFill>
                        </a:rPr>
                        <a:t>полученные </a:t>
                      </a:r>
                      <a:endParaRPr/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200" b="1" i="0" u="none" strike="noStrike" cap="none">
                          <a:solidFill>
                            <a:srgbClr val="000000"/>
                          </a:solidFill>
                        </a:rPr>
                        <a:t>при замерах</a:t>
                      </a:r>
                      <a:endParaRPr/>
                    </a:p>
                  </a:txBody>
                  <a:tcPr marL="6350" marR="6350" marT="635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7E6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01150">
                <a:tc row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200" i="0" u="none" strike="noStrike" cap="none">
                          <a:solidFill>
                            <a:srgbClr val="FFFFFF"/>
                          </a:solidFill>
                        </a:rPr>
                        <a:t>Расход</a:t>
                      </a:r>
                      <a:endParaRPr/>
                    </a:p>
                  </a:txBody>
                  <a:tcPr marL="6350" marR="6350" marT="635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44546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200" i="0" u="none" strike="noStrike" cap="none">
                          <a:solidFill>
                            <a:srgbClr val="000000"/>
                          </a:solidFill>
                        </a:rPr>
                        <a:t>1 250 м3/ч </a:t>
                      </a:r>
                      <a:endParaRPr/>
                    </a:p>
                  </a:txBody>
                  <a:tcPr marL="6350" marR="6350" marT="635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200" b="1" i="0" u="none" strike="noStrike" cap="none">
                          <a:solidFill>
                            <a:srgbClr val="000000"/>
                          </a:solidFill>
                        </a:rPr>
                        <a:t>580 м3/ч        </a:t>
                      </a:r>
                      <a:endParaRPr/>
                    </a:p>
                  </a:txBody>
                  <a:tcPr marL="6350" marR="6350" marT="635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0115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ru-RU" sz="1200" i="0" u="none" strike="noStrike" cap="none">
                          <a:solidFill>
                            <a:srgbClr val="000000"/>
                          </a:solidFill>
                        </a:rPr>
                        <a:t>(0,35 м3/с)</a:t>
                      </a:r>
                      <a:endParaRPr/>
                    </a:p>
                  </a:txBody>
                  <a:tcPr marL="6350" marR="6350" marT="635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200" b="1" i="0" u="none" strike="noStrike" cap="none">
                          <a:solidFill>
                            <a:srgbClr val="000000"/>
                          </a:solidFill>
                        </a:rPr>
                        <a:t>(0,162 м3/с)</a:t>
                      </a:r>
                      <a:endParaRPr/>
                    </a:p>
                  </a:txBody>
                  <a:tcPr marL="6350" marR="6350" marT="635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0115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200" i="0" u="none" strike="noStrike" cap="none">
                          <a:solidFill>
                            <a:srgbClr val="FFFFFF"/>
                          </a:solidFill>
                        </a:rPr>
                        <a:t>Напор</a:t>
                      </a:r>
                      <a:endParaRPr/>
                    </a:p>
                  </a:txBody>
                  <a:tcPr marL="6350" marR="6350" marT="635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44546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200" i="0" u="none" strike="noStrike" cap="none">
                          <a:solidFill>
                            <a:srgbClr val="000000"/>
                          </a:solidFill>
                        </a:rPr>
                        <a:t>13 м</a:t>
                      </a:r>
                      <a:endParaRPr/>
                    </a:p>
                  </a:txBody>
                  <a:tcPr marL="6350" marR="6350" marT="635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200" b="1" i="0" u="none" strike="noStrike" cap="none">
                          <a:solidFill>
                            <a:srgbClr val="000000"/>
                          </a:solidFill>
                        </a:rPr>
                        <a:t>8 м</a:t>
                      </a:r>
                      <a:endParaRPr/>
                    </a:p>
                  </a:txBody>
                  <a:tcPr marL="6350" marR="6350" marT="635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0115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200" i="0" u="none" strike="noStrike" cap="none">
                          <a:solidFill>
                            <a:srgbClr val="FFFFFF"/>
                          </a:solidFill>
                        </a:rPr>
                        <a:t>КПД</a:t>
                      </a:r>
                      <a:endParaRPr/>
                    </a:p>
                  </a:txBody>
                  <a:tcPr marL="6350" marR="6350" marT="635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44546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200" i="0" u="none" strike="noStrike" cap="none">
                          <a:solidFill>
                            <a:srgbClr val="000000"/>
                          </a:solidFill>
                        </a:rPr>
                        <a:t>83%</a:t>
                      </a:r>
                      <a:endParaRPr/>
                    </a:p>
                  </a:txBody>
                  <a:tcPr marL="6350" marR="6350" marT="635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600" b="1" i="0" u="sng" strike="noStrike" cap="none">
                          <a:solidFill>
                            <a:srgbClr val="FF0000"/>
                          </a:solidFill>
                        </a:rPr>
                        <a:t>32%</a:t>
                      </a:r>
                      <a:endParaRPr/>
                    </a:p>
                  </a:txBody>
                  <a:tcPr marL="6350" marR="6350" marT="635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0515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200" i="0" u="none" strike="noStrike" cap="none">
                          <a:solidFill>
                            <a:srgbClr val="FFFFFF"/>
                          </a:solidFill>
                        </a:rPr>
                        <a:t>Потребляемая мощность</a:t>
                      </a:r>
                      <a:endParaRPr/>
                    </a:p>
                  </a:txBody>
                  <a:tcPr marL="6350" marR="6350" marT="635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44546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200" i="0" u="none" strike="noStrike" cap="none">
                          <a:solidFill>
                            <a:srgbClr val="000000"/>
                          </a:solidFill>
                        </a:rPr>
                        <a:t>50 кВт</a:t>
                      </a:r>
                      <a:endParaRPr/>
                    </a:p>
                  </a:txBody>
                  <a:tcPr marL="6350" marR="6350" marT="635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200" b="1" i="0" u="none" strike="noStrike" cap="none">
                          <a:solidFill>
                            <a:srgbClr val="000000"/>
                          </a:solidFill>
                        </a:rPr>
                        <a:t>40 кВт</a:t>
                      </a:r>
                      <a:endParaRPr/>
                    </a:p>
                  </a:txBody>
                  <a:tcPr marL="6350" marR="6350" marT="635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pic>
        <p:nvPicPr>
          <p:cNvPr id="908" name="Google Shape;908;g258c281f73d_0_116" descr="Изображение выглядит как грязный, земля, внутренний, старый&#10;&#10;Автоматически созданное описание"/>
          <p:cNvPicPr preferRelativeResize="0"/>
          <p:nvPr/>
        </p:nvPicPr>
        <p:blipFill rotWithShape="1">
          <a:blip r:embed="rId3">
            <a:alphaModFix/>
          </a:blip>
          <a:srcRect l="39500" t="27602" b="10798"/>
          <a:stretch/>
        </p:blipFill>
        <p:spPr>
          <a:xfrm>
            <a:off x="4765693" y="1469721"/>
            <a:ext cx="4091769" cy="3124588"/>
          </a:xfrm>
          <a:prstGeom prst="rect">
            <a:avLst/>
          </a:prstGeom>
          <a:noFill/>
          <a:ln>
            <a:noFill/>
          </a:ln>
        </p:spPr>
      </p:pic>
      <p:sp>
        <p:nvSpPr>
          <p:cNvPr id="909" name="Google Shape;909;g258c281f73d_0_116"/>
          <p:cNvSpPr txBox="1"/>
          <p:nvPr/>
        </p:nvSpPr>
        <p:spPr>
          <a:xfrm>
            <a:off x="1763688" y="899238"/>
            <a:ext cx="5448600" cy="36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ru-RU" sz="1800" b="1" i="0" u="none" strike="noStrike" cap="none">
                <a:solidFill>
                  <a:srgbClr val="11497B"/>
                </a:solidFill>
              </a:rPr>
              <a:t>Результаты замеров - </a:t>
            </a:r>
            <a:r>
              <a:rPr lang="ru-RU" sz="1800" i="0" u="none" strike="noStrike" cap="none">
                <a:solidFill>
                  <a:srgbClr val="11497B"/>
                </a:solidFill>
              </a:rPr>
              <a:t>Насос 16НДН </a:t>
            </a:r>
            <a:endParaRPr sz="1800" i="0" u="none" strike="noStrike" cap="none">
              <a:solidFill>
                <a:srgbClr val="11497B"/>
              </a:solidFill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5" name="Google Shape;915;g258c281f73d_0_125"/>
          <p:cNvSpPr txBox="1">
            <a:spLocks noGrp="1"/>
          </p:cNvSpPr>
          <p:nvPr>
            <p:ph type="title"/>
          </p:nvPr>
        </p:nvSpPr>
        <p:spPr>
          <a:xfrm>
            <a:off x="382800" y="489675"/>
            <a:ext cx="8378400" cy="4002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750" b="1">
                <a:solidFill>
                  <a:srgbClr val="004C82"/>
                </a:solidFill>
              </a:rPr>
              <a:t>ОПТИМИЗАЦИЯ </a:t>
            </a:r>
            <a:r>
              <a:rPr lang="ru-RU" sz="2000" b="1">
                <a:solidFill>
                  <a:srgbClr val="004C82"/>
                </a:solidFill>
              </a:rPr>
              <a:t>I</a:t>
            </a:r>
            <a:r>
              <a:rPr lang="ru-RU" sz="1750" b="1">
                <a:solidFill>
                  <a:srgbClr val="004C82"/>
                </a:solidFill>
              </a:rPr>
              <a:t> Проведение энергоаудита на насосной станции ГНС-1</a:t>
            </a:r>
            <a:endParaRPr sz="3000">
              <a:solidFill>
                <a:srgbClr val="004C82"/>
              </a:solidFill>
            </a:endParaRPr>
          </a:p>
        </p:txBody>
      </p:sp>
      <p:pic>
        <p:nvPicPr>
          <p:cNvPr id="916" name="Google Shape;916;g258c281f73d_0_125" descr="Изображение выглядит как грязный, земля, внутренний, старый&#10;&#10;Автоматически созданное описание"/>
          <p:cNvPicPr preferRelativeResize="0"/>
          <p:nvPr/>
        </p:nvPicPr>
        <p:blipFill rotWithShape="1">
          <a:blip r:embed="rId3">
            <a:alphaModFix/>
          </a:blip>
          <a:srcRect l="39500" t="27602" b="10798"/>
          <a:stretch/>
        </p:blipFill>
        <p:spPr>
          <a:xfrm>
            <a:off x="5886583" y="1491630"/>
            <a:ext cx="3166930" cy="2418356"/>
          </a:xfrm>
          <a:prstGeom prst="rect">
            <a:avLst/>
          </a:prstGeom>
          <a:noFill/>
          <a:ln>
            <a:noFill/>
          </a:ln>
        </p:spPr>
      </p:pic>
      <p:pic>
        <p:nvPicPr>
          <p:cNvPr id="917" name="Google Shape;917;g258c281f73d_0_125"/>
          <p:cNvPicPr preferRelativeResize="0"/>
          <p:nvPr/>
        </p:nvPicPr>
        <p:blipFill rotWithShape="1">
          <a:blip r:embed="rId4">
            <a:alphaModFix/>
          </a:blip>
          <a:srcRect t="3800" r="40080" b="71000"/>
          <a:stretch/>
        </p:blipFill>
        <p:spPr>
          <a:xfrm>
            <a:off x="2623767" y="1645394"/>
            <a:ext cx="3278390" cy="1949818"/>
          </a:xfrm>
          <a:prstGeom prst="rect">
            <a:avLst/>
          </a:prstGeom>
          <a:noFill/>
          <a:ln>
            <a:noFill/>
          </a:ln>
        </p:spPr>
      </p:pic>
      <p:sp>
        <p:nvSpPr>
          <p:cNvPr id="918" name="Google Shape;918;g258c281f73d_0_125"/>
          <p:cNvSpPr txBox="1"/>
          <p:nvPr/>
        </p:nvSpPr>
        <p:spPr>
          <a:xfrm>
            <a:off x="628650" y="4350717"/>
            <a:ext cx="2431200" cy="3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Характеристика насоса</a:t>
            </a:r>
            <a:endParaRPr/>
          </a:p>
        </p:txBody>
      </p:sp>
      <p:sp>
        <p:nvSpPr>
          <p:cNvPr id="919" name="Google Shape;919;g258c281f73d_0_125"/>
          <p:cNvSpPr txBox="1"/>
          <p:nvPr/>
        </p:nvSpPr>
        <p:spPr>
          <a:xfrm>
            <a:off x="3356409" y="4350717"/>
            <a:ext cx="2431200" cy="3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Чертеж насоса</a:t>
            </a:r>
            <a:endParaRPr/>
          </a:p>
        </p:txBody>
      </p:sp>
      <p:sp>
        <p:nvSpPr>
          <p:cNvPr id="920" name="Google Shape;920;g258c281f73d_0_125"/>
          <p:cNvSpPr txBox="1"/>
          <p:nvPr/>
        </p:nvSpPr>
        <p:spPr>
          <a:xfrm>
            <a:off x="6245274" y="4350716"/>
            <a:ext cx="2431200" cy="3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Фото насоса</a:t>
            </a:r>
            <a:endParaRPr/>
          </a:p>
        </p:txBody>
      </p:sp>
      <p:pic>
        <p:nvPicPr>
          <p:cNvPr id="921" name="Google Shape;921;g258c281f73d_0_125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22242" y="882750"/>
            <a:ext cx="2928564" cy="347510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7" name="Google Shape;927;g258c281f73d_0_137"/>
          <p:cNvSpPr txBox="1">
            <a:spLocks noGrp="1"/>
          </p:cNvSpPr>
          <p:nvPr>
            <p:ph type="title"/>
          </p:nvPr>
        </p:nvSpPr>
        <p:spPr>
          <a:xfrm>
            <a:off x="382800" y="489675"/>
            <a:ext cx="8378400" cy="4002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750" b="1">
                <a:solidFill>
                  <a:srgbClr val="004C82"/>
                </a:solidFill>
              </a:rPr>
              <a:t>ОПТИМИЗАЦИЯ </a:t>
            </a:r>
            <a:r>
              <a:rPr lang="ru-RU" sz="2000" b="1">
                <a:solidFill>
                  <a:srgbClr val="004C82"/>
                </a:solidFill>
              </a:rPr>
              <a:t>I</a:t>
            </a:r>
            <a:r>
              <a:rPr lang="ru-RU" sz="1750" b="1">
                <a:solidFill>
                  <a:srgbClr val="004C82"/>
                </a:solidFill>
              </a:rPr>
              <a:t> Проведение энергоаудита на насосной станции ГНС-1</a:t>
            </a:r>
            <a:endParaRPr sz="3000">
              <a:solidFill>
                <a:srgbClr val="004C82"/>
              </a:solidFill>
            </a:endParaRPr>
          </a:p>
        </p:txBody>
      </p:sp>
      <p:sp>
        <p:nvSpPr>
          <p:cNvPr id="928" name="Google Shape;928;g258c281f73d_0_137"/>
          <p:cNvSpPr txBox="1"/>
          <p:nvPr/>
        </p:nvSpPr>
        <p:spPr>
          <a:xfrm>
            <a:off x="2615724" y="998875"/>
            <a:ext cx="4469100" cy="47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ru-RU" sz="1800" b="1" i="0" u="none" strike="noStrike" cap="none">
                <a:solidFill>
                  <a:srgbClr val="11497B"/>
                </a:solidFill>
              </a:rPr>
              <a:t>Результаты замеров - </a:t>
            </a:r>
            <a:r>
              <a:rPr lang="ru-RU" sz="1800" i="0" u="none" strike="noStrike" cap="none">
                <a:solidFill>
                  <a:srgbClr val="11497B"/>
                </a:solidFill>
              </a:rPr>
              <a:t>Насос 14НДС </a:t>
            </a:r>
            <a:endParaRPr sz="1800" i="0" u="none" strike="noStrike" cap="none">
              <a:solidFill>
                <a:srgbClr val="11497B"/>
              </a:solidFill>
            </a:endParaRPr>
          </a:p>
        </p:txBody>
      </p:sp>
      <p:graphicFrame>
        <p:nvGraphicFramePr>
          <p:cNvPr id="929" name="Google Shape;929;g258c281f73d_0_137"/>
          <p:cNvGraphicFramePr/>
          <p:nvPr/>
        </p:nvGraphicFramePr>
        <p:xfrm>
          <a:off x="240351" y="1803202"/>
          <a:ext cx="3000000" cy="3000000"/>
        </p:xfrm>
        <a:graphic>
          <a:graphicData uri="http://schemas.openxmlformats.org/drawingml/2006/table">
            <a:tbl>
              <a:tblPr>
                <a:noFill/>
                <a:tableStyleId>{DDDF7615-FDB7-45C3-A9BA-B469887B27C9}</a:tableStyleId>
              </a:tblPr>
              <a:tblGrid>
                <a:gridCol w="11455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795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282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93967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200" b="1" i="0" u="none" strike="noStrike" cap="none">
                          <a:solidFill>
                            <a:srgbClr val="FFFFFF"/>
                          </a:solidFill>
                        </a:rPr>
                        <a:t>Параметр </a:t>
                      </a:r>
                      <a:endParaRPr/>
                    </a:p>
                  </a:txBody>
                  <a:tcPr marL="6350" marR="6350" marT="635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44546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200" b="1" i="0" u="none" strike="noStrike" cap="none">
                          <a:solidFill>
                            <a:srgbClr val="000000"/>
                          </a:solidFill>
                        </a:rPr>
                        <a:t>Паспортные </a:t>
                      </a:r>
                      <a:endParaRPr/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200" b="1" i="0" u="none" strike="noStrike" cap="none">
                          <a:solidFill>
                            <a:srgbClr val="000000"/>
                          </a:solidFill>
                        </a:rPr>
                        <a:t>данные</a:t>
                      </a:r>
                      <a:endParaRPr/>
                    </a:p>
                  </a:txBody>
                  <a:tcPr marL="6350" marR="6350" marT="635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200" b="1" i="0" u="none" strike="noStrike" cap="none">
                          <a:solidFill>
                            <a:srgbClr val="000000"/>
                          </a:solidFill>
                        </a:rPr>
                        <a:t>Данные, </a:t>
                      </a:r>
                      <a:endParaRPr/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200" b="1" i="0" u="none" strike="noStrike" cap="none">
                          <a:solidFill>
                            <a:srgbClr val="000000"/>
                          </a:solidFill>
                        </a:rPr>
                        <a:t>полученные </a:t>
                      </a:r>
                      <a:endParaRPr/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200" b="1" i="0" u="none" strike="noStrike" cap="none">
                          <a:solidFill>
                            <a:srgbClr val="000000"/>
                          </a:solidFill>
                        </a:rPr>
                        <a:t>при замерах</a:t>
                      </a:r>
                      <a:endParaRPr/>
                    </a:p>
                  </a:txBody>
                  <a:tcPr marL="6350" marR="6350" marT="635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7E6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01150">
                <a:tc row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200" i="0" u="none" strike="noStrike" cap="none">
                          <a:solidFill>
                            <a:srgbClr val="FFFFFF"/>
                          </a:solidFill>
                        </a:rPr>
                        <a:t>Расход</a:t>
                      </a:r>
                      <a:endParaRPr/>
                    </a:p>
                  </a:txBody>
                  <a:tcPr marL="6350" marR="6350" marT="635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44546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200" i="0" u="none" strike="noStrike" cap="none">
                          <a:solidFill>
                            <a:srgbClr val="000000"/>
                          </a:solidFill>
                        </a:rPr>
                        <a:t>1 600 м3/ч </a:t>
                      </a:r>
                      <a:endParaRPr/>
                    </a:p>
                  </a:txBody>
                  <a:tcPr marL="6350" marR="6350" marT="635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200" b="1" i="0" u="none" strike="noStrike" cap="none">
                          <a:solidFill>
                            <a:srgbClr val="000000"/>
                          </a:solidFill>
                        </a:rPr>
                        <a:t>880 м3/ч        </a:t>
                      </a:r>
                      <a:endParaRPr/>
                    </a:p>
                  </a:txBody>
                  <a:tcPr marL="6350" marR="6350" marT="635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0115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ru-RU" sz="1200" i="0" u="none" strike="noStrike" cap="none">
                          <a:solidFill>
                            <a:srgbClr val="000000"/>
                          </a:solidFill>
                        </a:rPr>
                        <a:t>(0,45 м3/с)</a:t>
                      </a:r>
                      <a:endParaRPr/>
                    </a:p>
                  </a:txBody>
                  <a:tcPr marL="6350" marR="6350" marT="635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200" b="1" i="0" u="none" strike="noStrike" cap="none">
                          <a:solidFill>
                            <a:srgbClr val="000000"/>
                          </a:solidFill>
                        </a:rPr>
                        <a:t>(0,245 м3/с)</a:t>
                      </a:r>
                      <a:endParaRPr/>
                    </a:p>
                  </a:txBody>
                  <a:tcPr marL="6350" marR="6350" marT="635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0115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200" i="0" u="none" strike="noStrike" cap="none">
                          <a:solidFill>
                            <a:srgbClr val="FFFFFF"/>
                          </a:solidFill>
                        </a:rPr>
                        <a:t>Напор</a:t>
                      </a:r>
                      <a:endParaRPr/>
                    </a:p>
                  </a:txBody>
                  <a:tcPr marL="6350" marR="6350" marT="635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44546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200" i="0" u="none" strike="noStrike" cap="none">
                          <a:solidFill>
                            <a:srgbClr val="000000"/>
                          </a:solidFill>
                        </a:rPr>
                        <a:t>90 м</a:t>
                      </a:r>
                      <a:endParaRPr/>
                    </a:p>
                  </a:txBody>
                  <a:tcPr marL="6350" marR="6350" marT="635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200" b="1" i="0" u="none" strike="noStrike" cap="none">
                          <a:solidFill>
                            <a:srgbClr val="000000"/>
                          </a:solidFill>
                        </a:rPr>
                        <a:t>89 м</a:t>
                      </a:r>
                      <a:endParaRPr/>
                    </a:p>
                  </a:txBody>
                  <a:tcPr marL="6350" marR="6350" marT="635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0115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200" i="0" u="none" strike="noStrike" cap="none">
                          <a:solidFill>
                            <a:srgbClr val="FFFFFF"/>
                          </a:solidFill>
                        </a:rPr>
                        <a:t>КПД</a:t>
                      </a:r>
                      <a:endParaRPr/>
                    </a:p>
                  </a:txBody>
                  <a:tcPr marL="6350" marR="6350" marT="635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44546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200" i="0" u="none" strike="noStrike" cap="none">
                          <a:solidFill>
                            <a:srgbClr val="000000"/>
                          </a:solidFill>
                        </a:rPr>
                        <a:t>82%</a:t>
                      </a:r>
                      <a:endParaRPr/>
                    </a:p>
                  </a:txBody>
                  <a:tcPr marL="6350" marR="6350" marT="635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600" b="1" i="0" u="sng" strike="noStrike" cap="none">
                          <a:solidFill>
                            <a:srgbClr val="FF0000"/>
                          </a:solidFill>
                        </a:rPr>
                        <a:t>44%</a:t>
                      </a:r>
                      <a:endParaRPr/>
                    </a:p>
                  </a:txBody>
                  <a:tcPr marL="6350" marR="6350" marT="635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0515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200" i="0" u="none" strike="noStrike" cap="none">
                          <a:solidFill>
                            <a:srgbClr val="FFFFFF"/>
                          </a:solidFill>
                        </a:rPr>
                        <a:t>Потребляемая мощность</a:t>
                      </a:r>
                      <a:endParaRPr/>
                    </a:p>
                  </a:txBody>
                  <a:tcPr marL="6350" marR="6350" marT="635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44546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200" i="0" u="none" strike="noStrike" cap="none">
                          <a:solidFill>
                            <a:srgbClr val="000000"/>
                          </a:solidFill>
                        </a:rPr>
                        <a:t>520 кВт</a:t>
                      </a:r>
                      <a:endParaRPr/>
                    </a:p>
                  </a:txBody>
                  <a:tcPr marL="6350" marR="6350" marT="635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200" b="1" i="0" u="none" strike="noStrike" cap="none">
                          <a:solidFill>
                            <a:srgbClr val="000000"/>
                          </a:solidFill>
                        </a:rPr>
                        <a:t>480 кВт</a:t>
                      </a:r>
                      <a:endParaRPr/>
                    </a:p>
                  </a:txBody>
                  <a:tcPr marL="6350" marR="6350" marT="635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pic>
        <p:nvPicPr>
          <p:cNvPr id="930" name="Google Shape;930;g258c281f73d_0_137" descr="A picture containing old, dirty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720869" y="1580956"/>
            <a:ext cx="4194829" cy="314612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6" name="Google Shape;936;g258c281f73d_0_146"/>
          <p:cNvSpPr txBox="1">
            <a:spLocks noGrp="1"/>
          </p:cNvSpPr>
          <p:nvPr>
            <p:ph type="title"/>
          </p:nvPr>
        </p:nvSpPr>
        <p:spPr>
          <a:xfrm>
            <a:off x="382800" y="489675"/>
            <a:ext cx="8378400" cy="4002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750" b="1">
                <a:solidFill>
                  <a:srgbClr val="004C82"/>
                </a:solidFill>
              </a:rPr>
              <a:t>ОПТИМИЗАЦИЯ </a:t>
            </a:r>
            <a:r>
              <a:rPr lang="ru-RU" sz="2000" b="1">
                <a:solidFill>
                  <a:srgbClr val="004C82"/>
                </a:solidFill>
              </a:rPr>
              <a:t>I</a:t>
            </a:r>
            <a:r>
              <a:rPr lang="ru-RU" sz="1750" b="1">
                <a:solidFill>
                  <a:srgbClr val="004C82"/>
                </a:solidFill>
              </a:rPr>
              <a:t> Проведение энергоаудита на насосной станции ГНС-1</a:t>
            </a:r>
            <a:endParaRPr sz="3000">
              <a:solidFill>
                <a:srgbClr val="004C82"/>
              </a:solidFill>
            </a:endParaRPr>
          </a:p>
        </p:txBody>
      </p:sp>
      <p:pic>
        <p:nvPicPr>
          <p:cNvPr id="937" name="Google Shape;937;g258c281f73d_0_146"/>
          <p:cNvPicPr preferRelativeResize="0"/>
          <p:nvPr/>
        </p:nvPicPr>
        <p:blipFill rotWithShape="1">
          <a:blip r:embed="rId3">
            <a:alphaModFix/>
          </a:blip>
          <a:srcRect t="3800" r="40080" b="71000"/>
          <a:stretch/>
        </p:blipFill>
        <p:spPr>
          <a:xfrm>
            <a:off x="2587242" y="1801994"/>
            <a:ext cx="3278390" cy="1949818"/>
          </a:xfrm>
          <a:prstGeom prst="rect">
            <a:avLst/>
          </a:prstGeom>
          <a:noFill/>
          <a:ln>
            <a:noFill/>
          </a:ln>
        </p:spPr>
      </p:pic>
      <p:sp>
        <p:nvSpPr>
          <p:cNvPr id="938" name="Google Shape;938;g258c281f73d_0_146"/>
          <p:cNvSpPr txBox="1">
            <a:spLocks noGrp="1"/>
          </p:cNvSpPr>
          <p:nvPr>
            <p:ph type="title"/>
          </p:nvPr>
        </p:nvSpPr>
        <p:spPr>
          <a:xfrm>
            <a:off x="592119" y="889863"/>
            <a:ext cx="7886700" cy="4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</a:pPr>
            <a:r>
              <a:rPr lang="ru-RU" sz="1800" b="1">
                <a:solidFill>
                  <a:srgbClr val="11497B"/>
                </a:solidFill>
              </a:rPr>
              <a:t>Насос 14НДС (1Д1600-90)</a:t>
            </a:r>
            <a:endParaRPr b="1"/>
          </a:p>
        </p:txBody>
      </p:sp>
      <p:sp>
        <p:nvSpPr>
          <p:cNvPr id="939" name="Google Shape;939;g258c281f73d_0_146"/>
          <p:cNvSpPr txBox="1"/>
          <p:nvPr/>
        </p:nvSpPr>
        <p:spPr>
          <a:xfrm>
            <a:off x="650538" y="4459117"/>
            <a:ext cx="2431200" cy="3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Характеристика насоса</a:t>
            </a:r>
            <a:endParaRPr/>
          </a:p>
        </p:txBody>
      </p:sp>
      <p:sp>
        <p:nvSpPr>
          <p:cNvPr id="940" name="Google Shape;940;g258c281f73d_0_146"/>
          <p:cNvSpPr txBox="1"/>
          <p:nvPr/>
        </p:nvSpPr>
        <p:spPr>
          <a:xfrm>
            <a:off x="3319884" y="4399217"/>
            <a:ext cx="2431200" cy="3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Чертеж насоса</a:t>
            </a:r>
            <a:endParaRPr/>
          </a:p>
        </p:txBody>
      </p:sp>
      <p:sp>
        <p:nvSpPr>
          <p:cNvPr id="941" name="Google Shape;941;g258c281f73d_0_146"/>
          <p:cNvSpPr txBox="1"/>
          <p:nvPr/>
        </p:nvSpPr>
        <p:spPr>
          <a:xfrm>
            <a:off x="6256924" y="4380416"/>
            <a:ext cx="2431200" cy="3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Фото насоса</a:t>
            </a:r>
            <a:endParaRPr/>
          </a:p>
        </p:txBody>
      </p:sp>
      <p:pic>
        <p:nvPicPr>
          <p:cNvPr id="942" name="Google Shape;942;g258c281f73d_0_146"/>
          <p:cNvPicPr preferRelativeResize="0"/>
          <p:nvPr/>
        </p:nvPicPr>
        <p:blipFill rotWithShape="1">
          <a:blip r:embed="rId4">
            <a:alphaModFix/>
          </a:blip>
          <a:srcRect t="11676"/>
          <a:stretch/>
        </p:blipFill>
        <p:spPr>
          <a:xfrm>
            <a:off x="382794" y="968573"/>
            <a:ext cx="2701582" cy="3411844"/>
          </a:xfrm>
          <a:prstGeom prst="rect">
            <a:avLst/>
          </a:prstGeom>
          <a:noFill/>
          <a:ln>
            <a:noFill/>
          </a:ln>
        </p:spPr>
      </p:pic>
      <p:pic>
        <p:nvPicPr>
          <p:cNvPr id="943" name="Google Shape;943;g258c281f73d_0_146" descr="Изображение выглядит как грязный, старый, сломан&#10;&#10;Автоматически созданное описание"/>
          <p:cNvPicPr preferRelativeResize="0"/>
          <p:nvPr/>
        </p:nvPicPr>
        <p:blipFill rotWithShape="1">
          <a:blip r:embed="rId5">
            <a:alphaModFix/>
          </a:blip>
          <a:srcRect l="23749" t="23399" r="6950" b="7998"/>
          <a:stretch/>
        </p:blipFill>
        <p:spPr>
          <a:xfrm>
            <a:off x="5759611" y="1648230"/>
            <a:ext cx="3257378" cy="241835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9" name="Google Shape;949;g258c281f73d_0_159"/>
          <p:cNvSpPr txBox="1">
            <a:spLocks noGrp="1"/>
          </p:cNvSpPr>
          <p:nvPr>
            <p:ph type="title"/>
          </p:nvPr>
        </p:nvSpPr>
        <p:spPr>
          <a:xfrm>
            <a:off x="382800" y="489675"/>
            <a:ext cx="8378400" cy="4002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750" b="1">
                <a:solidFill>
                  <a:srgbClr val="004C82"/>
                </a:solidFill>
              </a:rPr>
              <a:t>ОПТИМИЗАЦИЯ </a:t>
            </a:r>
            <a:r>
              <a:rPr lang="ru-RU" sz="2000" b="1">
                <a:solidFill>
                  <a:srgbClr val="004C82"/>
                </a:solidFill>
              </a:rPr>
              <a:t>I</a:t>
            </a:r>
            <a:r>
              <a:rPr lang="ru-RU" sz="1750" b="1">
                <a:solidFill>
                  <a:srgbClr val="004C82"/>
                </a:solidFill>
              </a:rPr>
              <a:t> Проведение энергоаудита на насосной станции ГНС-1</a:t>
            </a:r>
            <a:endParaRPr sz="3000">
              <a:solidFill>
                <a:srgbClr val="004C82"/>
              </a:solidFill>
            </a:endParaRPr>
          </a:p>
        </p:txBody>
      </p:sp>
      <p:sp>
        <p:nvSpPr>
          <p:cNvPr id="950" name="Google Shape;950;g258c281f73d_0_159"/>
          <p:cNvSpPr txBox="1">
            <a:spLocks noGrp="1"/>
          </p:cNvSpPr>
          <p:nvPr>
            <p:ph type="body" idx="4294967295"/>
          </p:nvPr>
        </p:nvSpPr>
        <p:spPr>
          <a:xfrm>
            <a:off x="233292" y="1212377"/>
            <a:ext cx="8783700" cy="151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just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2000"/>
              <a:buNone/>
            </a:pPr>
            <a:r>
              <a:rPr lang="ru-RU" sz="1200">
                <a:latin typeface="Arial"/>
                <a:ea typeface="Arial"/>
                <a:cs typeface="Arial"/>
                <a:sym typeface="Arial"/>
              </a:rPr>
              <a:t>На данной станции эксплуатирующий персонал не производит регулировку насосов путём прикрытия напорной задвижки, поэтому </a:t>
            </a:r>
            <a:r>
              <a:rPr lang="ru-RU" sz="12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общий КПД станции равен среднему КПД работающих насосов</a:t>
            </a:r>
            <a:r>
              <a:rPr lang="ru-RU" sz="1200">
                <a:latin typeface="Arial"/>
                <a:ea typeface="Arial"/>
                <a:cs typeface="Arial"/>
                <a:sym typeface="Arial"/>
              </a:rPr>
              <a:t>. </a:t>
            </a:r>
            <a:endParaRPr sz="1200">
              <a:latin typeface="Arial"/>
              <a:ea typeface="Arial"/>
              <a:cs typeface="Arial"/>
              <a:sym typeface="Arial"/>
            </a:endParaRPr>
          </a:p>
          <a:p>
            <a:pPr marL="0" lvl="0" indent="0" algn="just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2000"/>
              <a:buNone/>
            </a:pPr>
            <a:r>
              <a:rPr lang="ru-RU" sz="1200">
                <a:latin typeface="Arial"/>
                <a:ea typeface="Arial"/>
                <a:cs typeface="Arial"/>
                <a:sym typeface="Arial"/>
              </a:rPr>
              <a:t>Существующий </a:t>
            </a:r>
            <a:r>
              <a:rPr lang="ru-RU" sz="12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уровень КПД не превышает 43%</a:t>
            </a:r>
            <a:r>
              <a:rPr lang="ru-RU" sz="1200">
                <a:latin typeface="Arial"/>
                <a:ea typeface="Arial"/>
                <a:cs typeface="Arial"/>
                <a:sym typeface="Arial"/>
              </a:rPr>
              <a:t>. Уровень обусловлен сильным износом существующих насосов.</a:t>
            </a:r>
            <a:endParaRPr sz="1200">
              <a:latin typeface="Arial"/>
              <a:ea typeface="Arial"/>
              <a:cs typeface="Arial"/>
              <a:sym typeface="Arial"/>
            </a:endParaRPr>
          </a:p>
          <a:p>
            <a:pPr marL="0" lvl="0" indent="0" algn="just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2000"/>
              <a:buNone/>
            </a:pPr>
            <a:r>
              <a:rPr lang="ru-RU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Корректный подбор нового оборудования и его эксплуатация </a:t>
            </a:r>
            <a:r>
              <a:rPr lang="ru-RU" sz="12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повысят КПД станции до 80% и снизят энергопотребление на 46%</a:t>
            </a:r>
            <a:r>
              <a:rPr lang="ru-RU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. </a:t>
            </a:r>
            <a:endParaRPr sz="1200">
              <a:latin typeface="Arial"/>
              <a:ea typeface="Arial"/>
              <a:cs typeface="Arial"/>
              <a:sym typeface="Arial"/>
            </a:endParaRPr>
          </a:p>
        </p:txBody>
      </p:sp>
      <p:graphicFrame>
        <p:nvGraphicFramePr>
          <p:cNvPr id="951" name="Google Shape;951;g258c281f73d_0_159"/>
          <p:cNvGraphicFramePr/>
          <p:nvPr/>
        </p:nvGraphicFramePr>
        <p:xfrm>
          <a:off x="316380" y="2459598"/>
          <a:ext cx="3000000" cy="3000000"/>
        </p:xfrm>
        <a:graphic>
          <a:graphicData uri="http://schemas.openxmlformats.org/drawingml/2006/table">
            <a:tbl>
              <a:tblPr>
                <a:noFill/>
                <a:tableStyleId>{DDDF7615-FDB7-45C3-A9BA-B469887B27C9}</a:tableStyleId>
              </a:tblPr>
              <a:tblGrid>
                <a:gridCol w="12961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288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241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8012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8284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200" b="1" i="0" u="none" strike="noStrike" cap="none">
                          <a:solidFill>
                            <a:srgbClr val="FFFFFF"/>
                          </a:solidFill>
                        </a:rPr>
                        <a:t>Параметр </a:t>
                      </a:r>
                      <a:endParaRPr/>
                    </a:p>
                  </a:txBody>
                  <a:tcPr marL="6350" marR="6350" marT="635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44546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200" b="1" i="0" u="none" strike="noStrike" cap="none">
                          <a:solidFill>
                            <a:srgbClr val="000000"/>
                          </a:solidFill>
                        </a:rPr>
                        <a:t>Существующее оборудование</a:t>
                      </a:r>
                      <a:endParaRPr/>
                    </a:p>
                  </a:txBody>
                  <a:tcPr marL="6350" marR="6350" marT="635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200" b="1" i="0" u="none" strike="noStrike" cap="none">
                          <a:solidFill>
                            <a:srgbClr val="000000"/>
                          </a:solidFill>
                        </a:rPr>
                        <a:t>Новое оборудование</a:t>
                      </a:r>
                      <a:endParaRPr/>
                    </a:p>
                  </a:txBody>
                  <a:tcPr marL="6350" marR="6350" marT="635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200" b="1" i="0" u="none" strike="noStrike" cap="none">
                          <a:solidFill>
                            <a:srgbClr val="000000"/>
                          </a:solidFill>
                        </a:rPr>
                        <a:t>Экономия</a:t>
                      </a:r>
                      <a:endParaRPr/>
                    </a:p>
                  </a:txBody>
                  <a:tcPr marL="6350" marR="6350" marT="635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7E6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5467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200" i="0" u="none" strike="noStrike" cap="none">
                          <a:solidFill>
                            <a:srgbClr val="FFFFFF"/>
                          </a:solidFill>
                        </a:rPr>
                        <a:t>КПД станции</a:t>
                      </a:r>
                      <a:endParaRPr/>
                    </a:p>
                  </a:txBody>
                  <a:tcPr marL="6350" marR="6350" marT="635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44546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200" i="0" u="none" strike="noStrike" cap="none">
                          <a:solidFill>
                            <a:srgbClr val="000000"/>
                          </a:solidFill>
                        </a:rPr>
                        <a:t>43%</a:t>
                      </a:r>
                      <a:endParaRPr/>
                    </a:p>
                  </a:txBody>
                  <a:tcPr marL="6350" marR="6350" marT="635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200" i="0" u="none" strike="noStrike" cap="none">
                          <a:solidFill>
                            <a:srgbClr val="000000"/>
                          </a:solidFill>
                        </a:rPr>
                        <a:t>80%</a:t>
                      </a:r>
                      <a:endParaRPr/>
                    </a:p>
                  </a:txBody>
                  <a:tcPr marL="6350" marR="6350" marT="635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200" b="1" i="0" u="sng" strike="noStrike" cap="none">
                          <a:solidFill>
                            <a:srgbClr val="7F7F7F"/>
                          </a:solidFill>
                        </a:rPr>
                        <a:t>46%</a:t>
                      </a:r>
                      <a:endParaRPr/>
                    </a:p>
                  </a:txBody>
                  <a:tcPr marL="6350" marR="6350" marT="635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040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200" i="0" u="none" strike="noStrike" cap="none">
                          <a:solidFill>
                            <a:srgbClr val="FFFFFF"/>
                          </a:solidFill>
                        </a:rPr>
                        <a:t>Потребление электроэнергии за 2020 год</a:t>
                      </a:r>
                      <a:endParaRPr/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200" i="0" u="none" strike="noStrike" cap="none">
                          <a:solidFill>
                            <a:srgbClr val="FFFFFF"/>
                          </a:solidFill>
                        </a:rPr>
                        <a:t> (кВт*ч)</a:t>
                      </a:r>
                      <a:endParaRPr/>
                    </a:p>
                  </a:txBody>
                  <a:tcPr marL="6350" marR="6350" marT="635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44546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200" u="none" strike="noStrike" cap="none">
                          <a:solidFill>
                            <a:schemeClr val="dk1"/>
                          </a:solidFill>
                        </a:rPr>
                        <a:t>1 808 470</a:t>
                      </a:r>
                      <a:endParaRPr sz="1200" i="0" u="none" strike="noStrike" cap="none">
                        <a:solidFill>
                          <a:srgbClr val="000000"/>
                        </a:solidFill>
                      </a:endParaRPr>
                    </a:p>
                  </a:txBody>
                  <a:tcPr marL="6350" marR="6350" marT="635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200" i="0" u="none" strike="noStrike" cap="none">
                          <a:solidFill>
                            <a:srgbClr val="000000"/>
                          </a:solidFill>
                        </a:rPr>
                        <a:t>972 052</a:t>
                      </a:r>
                      <a:endParaRPr/>
                    </a:p>
                  </a:txBody>
                  <a:tcPr marL="6350" marR="6350" marT="635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200" b="1" i="0" u="sng" strike="noStrike" cap="none">
                          <a:solidFill>
                            <a:srgbClr val="7F7F7F"/>
                          </a:solidFill>
                        </a:rPr>
                        <a:t>836 418</a:t>
                      </a:r>
                      <a:endParaRPr/>
                    </a:p>
                  </a:txBody>
                  <a:tcPr marL="6350" marR="6350" marT="635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952" name="Google Shape;952;g258c281f73d_0_159" descr="A pipe coming out of a body of water&#10;&#10;Description automatically generated with low confidenc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348238" y="2240444"/>
            <a:ext cx="3608016" cy="2706012"/>
          </a:xfrm>
          <a:prstGeom prst="rect">
            <a:avLst/>
          </a:prstGeom>
          <a:noFill/>
          <a:ln>
            <a:noFill/>
          </a:ln>
        </p:spPr>
      </p:pic>
      <p:sp>
        <p:nvSpPr>
          <p:cNvPr id="953" name="Google Shape;953;g258c281f73d_0_159"/>
          <p:cNvSpPr txBox="1"/>
          <p:nvPr/>
        </p:nvSpPr>
        <p:spPr>
          <a:xfrm>
            <a:off x="316376" y="837675"/>
            <a:ext cx="2934300" cy="37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ru-RU" sz="1600" b="1" i="0" u="none" strike="noStrike" cap="none">
                <a:solidFill>
                  <a:srgbClr val="11497B"/>
                </a:solidFill>
              </a:rPr>
              <a:t>Выводы и предложения:</a:t>
            </a:r>
            <a:endParaRPr sz="1600" b="1" i="0" u="none" strike="noStrike" cap="none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9" name="Google Shape;959;g258c281f73d_0_169"/>
          <p:cNvSpPr txBox="1">
            <a:spLocks noGrp="1"/>
          </p:cNvSpPr>
          <p:nvPr>
            <p:ph type="title"/>
          </p:nvPr>
        </p:nvSpPr>
        <p:spPr>
          <a:xfrm>
            <a:off x="382800" y="489675"/>
            <a:ext cx="8378400" cy="4002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750" b="1">
                <a:solidFill>
                  <a:srgbClr val="004C82"/>
                </a:solidFill>
              </a:rPr>
              <a:t>ОПТИМИЗАЦИЯ </a:t>
            </a:r>
            <a:r>
              <a:rPr lang="ru-RU" sz="2000" b="1">
                <a:solidFill>
                  <a:srgbClr val="004C82"/>
                </a:solidFill>
              </a:rPr>
              <a:t>I</a:t>
            </a:r>
            <a:r>
              <a:rPr lang="ru-RU" sz="1750" b="1">
                <a:solidFill>
                  <a:srgbClr val="004C82"/>
                </a:solidFill>
              </a:rPr>
              <a:t> Проведение энергоаудита на насосной станции ГНС-1</a:t>
            </a:r>
            <a:endParaRPr sz="3000">
              <a:solidFill>
                <a:srgbClr val="004C82"/>
              </a:solidFill>
            </a:endParaRPr>
          </a:p>
        </p:txBody>
      </p:sp>
      <p:graphicFrame>
        <p:nvGraphicFramePr>
          <p:cNvPr id="960" name="Google Shape;960;g258c281f73d_0_169"/>
          <p:cNvGraphicFramePr/>
          <p:nvPr/>
        </p:nvGraphicFramePr>
        <p:xfrm>
          <a:off x="619477" y="1855418"/>
          <a:ext cx="3000000" cy="3000000"/>
        </p:xfrm>
        <a:graphic>
          <a:graphicData uri="http://schemas.openxmlformats.org/drawingml/2006/table">
            <a:tbl>
              <a:tblPr>
                <a:noFill/>
                <a:tableStyleId>{DDDF7615-FDB7-45C3-A9BA-B469887B27C9}</a:tableStyleId>
              </a:tblPr>
              <a:tblGrid>
                <a:gridCol w="13467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101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444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7577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4292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10862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24825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549825">
                <a:tc gridSpan="4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200" b="1" i="0" u="none" strike="noStrike" cap="none">
                          <a:solidFill>
                            <a:srgbClr val="000000"/>
                          </a:solidFill>
                        </a:rPr>
                        <a:t>Оценка фактической </a:t>
                      </a:r>
                      <a:endParaRPr/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200" b="1" i="0" u="none" strike="noStrike" cap="none">
                          <a:solidFill>
                            <a:srgbClr val="000000"/>
                          </a:solidFill>
                        </a:rPr>
                        <a:t>работы насосных станций  за 2020 год</a:t>
                      </a:r>
                      <a:endParaRPr/>
                    </a:p>
                  </a:txBody>
                  <a:tcPr marL="3775" marR="3775" marT="3775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DDDD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200" b="1" i="0" u="none" strike="noStrike" cap="none">
                          <a:solidFill>
                            <a:srgbClr val="000000"/>
                          </a:solidFill>
                        </a:rPr>
                        <a:t>Оценка работы насосов Grundfos </a:t>
                      </a:r>
                      <a:endParaRPr/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200" b="1" i="0" u="none" strike="noStrike" cap="none">
                          <a:solidFill>
                            <a:srgbClr val="000000"/>
                          </a:solidFill>
                        </a:rPr>
                        <a:t>при корректном подборе оборудования</a:t>
                      </a:r>
                      <a:endParaRPr/>
                    </a:p>
                  </a:txBody>
                  <a:tcPr marL="3775" marR="3775" marT="3775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DDDD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2965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000" b="1" i="0" u="none" strike="noStrike" cap="none">
                          <a:solidFill>
                            <a:srgbClr val="000000"/>
                          </a:solidFill>
                        </a:rPr>
                        <a:t>Название объекта</a:t>
                      </a:r>
                      <a:endParaRPr/>
                    </a:p>
                  </a:txBody>
                  <a:tcPr marL="3775" marR="3775" marT="3775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6DCE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000" b="1" i="0" u="none" strike="noStrike" cap="none">
                          <a:solidFill>
                            <a:srgbClr val="000000"/>
                          </a:solidFill>
                        </a:rPr>
                        <a:t>Производство воды в 2020 году </a:t>
                      </a:r>
                      <a:br>
                        <a:rPr lang="ru-RU" sz="1000" b="1" i="0" u="none" strike="noStrike" cap="none">
                          <a:solidFill>
                            <a:srgbClr val="000000"/>
                          </a:solidFill>
                        </a:rPr>
                      </a:br>
                      <a:r>
                        <a:rPr lang="ru-RU" sz="1000" b="1" i="0" u="none" strike="noStrike" cap="none">
                          <a:solidFill>
                            <a:srgbClr val="000000"/>
                          </a:solidFill>
                        </a:rPr>
                        <a:t>(тыс. м3)</a:t>
                      </a:r>
                      <a:endParaRPr/>
                    </a:p>
                  </a:txBody>
                  <a:tcPr marL="3775" marR="3775" marT="3775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6DCE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000" b="1" i="0" u="none" strike="noStrike" cap="none">
                          <a:solidFill>
                            <a:srgbClr val="000000"/>
                          </a:solidFill>
                        </a:rPr>
                        <a:t>Потребление электроэнергии за 2020 год</a:t>
                      </a:r>
                      <a:br>
                        <a:rPr lang="ru-RU" sz="1000" b="1" i="0" u="none" strike="noStrike" cap="none">
                          <a:solidFill>
                            <a:srgbClr val="000000"/>
                          </a:solidFill>
                        </a:rPr>
                      </a:br>
                      <a:r>
                        <a:rPr lang="ru-RU" sz="1000" b="1" i="0" u="none" strike="noStrike" cap="none">
                          <a:solidFill>
                            <a:srgbClr val="000000"/>
                          </a:solidFill>
                        </a:rPr>
                        <a:t>(тыс. кВт*ч)</a:t>
                      </a:r>
                      <a:endParaRPr/>
                    </a:p>
                  </a:txBody>
                  <a:tcPr marL="3775" marR="3775" marT="3775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6DCE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000" b="1" i="0" u="none" strike="noStrike" cap="none">
                          <a:solidFill>
                            <a:srgbClr val="000000"/>
                          </a:solidFill>
                        </a:rPr>
                        <a:t>Удельное потребление электроэнергии за 2020 год </a:t>
                      </a:r>
                      <a:br>
                        <a:rPr lang="ru-RU" sz="1000" b="1" i="0" u="none" strike="noStrike" cap="none">
                          <a:solidFill>
                            <a:srgbClr val="000000"/>
                          </a:solidFill>
                        </a:rPr>
                      </a:br>
                      <a:r>
                        <a:rPr lang="ru-RU" sz="1000" b="1" i="0" u="none" strike="noStrike" cap="none">
                          <a:solidFill>
                            <a:srgbClr val="000000"/>
                          </a:solidFill>
                        </a:rPr>
                        <a:t>(кВт*ч/м3)</a:t>
                      </a:r>
                      <a:endParaRPr/>
                    </a:p>
                  </a:txBody>
                  <a:tcPr marL="3775" marR="3775" marT="3775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6DCE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000" b="1" i="0" u="none" strike="noStrike" cap="none">
                          <a:solidFill>
                            <a:srgbClr val="FFFFFF"/>
                          </a:solidFill>
                        </a:rPr>
                        <a:t>Производство воды в 2020 году </a:t>
                      </a:r>
                      <a:br>
                        <a:rPr lang="ru-RU" sz="1000" b="1" i="0" u="none" strike="noStrike" cap="none">
                          <a:solidFill>
                            <a:srgbClr val="FFFFFF"/>
                          </a:solidFill>
                        </a:rPr>
                      </a:br>
                      <a:r>
                        <a:rPr lang="ru-RU" sz="1000" b="1" i="0" u="none" strike="noStrike" cap="none">
                          <a:solidFill>
                            <a:srgbClr val="FFFFFF"/>
                          </a:solidFill>
                        </a:rPr>
                        <a:t>(тыс. м3)</a:t>
                      </a:r>
                      <a:endParaRPr/>
                    </a:p>
                  </a:txBody>
                  <a:tcPr marL="3775" marR="3775" marT="3775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66820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000" b="1" i="0" u="none" strike="noStrike" cap="none">
                          <a:solidFill>
                            <a:srgbClr val="FFFFFF"/>
                          </a:solidFill>
                        </a:rPr>
                        <a:t>Потребление электроэнергии за 2020 год</a:t>
                      </a:r>
                      <a:br>
                        <a:rPr lang="ru-RU" sz="1000" b="1" i="0" u="none" strike="noStrike" cap="none">
                          <a:solidFill>
                            <a:srgbClr val="FFFFFF"/>
                          </a:solidFill>
                        </a:rPr>
                      </a:br>
                      <a:r>
                        <a:rPr lang="ru-RU" sz="1000" b="1" i="0" u="none" strike="noStrike" cap="none">
                          <a:solidFill>
                            <a:srgbClr val="FFFFFF"/>
                          </a:solidFill>
                        </a:rPr>
                        <a:t>(тыс. кВт*ч)</a:t>
                      </a:r>
                      <a:endParaRPr/>
                    </a:p>
                  </a:txBody>
                  <a:tcPr marL="3775" marR="3775" marT="3775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66820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000" b="1" i="0" u="none" strike="noStrike" cap="none">
                          <a:solidFill>
                            <a:srgbClr val="FFFFFF"/>
                          </a:solidFill>
                        </a:rPr>
                        <a:t>Удельное потребление электро энергии за 2020 год </a:t>
                      </a:r>
                      <a:br>
                        <a:rPr lang="ru-RU" sz="1000" b="1" i="0" u="none" strike="noStrike" cap="none">
                          <a:solidFill>
                            <a:srgbClr val="FFFFFF"/>
                          </a:solidFill>
                        </a:rPr>
                      </a:br>
                      <a:r>
                        <a:rPr lang="ru-RU" sz="1000" b="1" i="0" u="none" strike="noStrike" cap="none">
                          <a:solidFill>
                            <a:srgbClr val="FFFFFF"/>
                          </a:solidFill>
                        </a:rPr>
                        <a:t>(кВт*ч/м3)</a:t>
                      </a:r>
                      <a:endParaRPr/>
                    </a:p>
                  </a:txBody>
                  <a:tcPr marL="3775" marR="3775" marT="3775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66820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300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200" b="1" i="0" u="none" strike="noStrike" cap="none">
                          <a:solidFill>
                            <a:srgbClr val="000000"/>
                          </a:solidFill>
                        </a:rPr>
                        <a:t>Итого по Согдийской области:</a:t>
                      </a:r>
                      <a:endParaRPr/>
                    </a:p>
                  </a:txBody>
                  <a:tcPr marL="3775" marR="3775" marT="3775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200" b="1" i="0" u="none" strike="noStrike" cap="none">
                          <a:solidFill>
                            <a:schemeClr val="dk1"/>
                          </a:solidFill>
                        </a:rPr>
                        <a:t>1 983 861</a:t>
                      </a:r>
                      <a:endParaRPr/>
                    </a:p>
                  </a:txBody>
                  <a:tcPr marL="3800" marR="3800" marT="3800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200" b="1" i="0" u="none" strike="noStrike" cap="none">
                          <a:solidFill>
                            <a:schemeClr val="dk1"/>
                          </a:solidFill>
                        </a:rPr>
                        <a:t>859 408</a:t>
                      </a:r>
                      <a:endParaRPr/>
                    </a:p>
                  </a:txBody>
                  <a:tcPr marL="3800" marR="3800" marT="3800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200" b="1" i="0" u="none" strike="noStrike" cap="none">
                          <a:solidFill>
                            <a:schemeClr val="dk1"/>
                          </a:solidFill>
                        </a:rPr>
                        <a:t>0,43</a:t>
                      </a:r>
                      <a:endParaRPr/>
                    </a:p>
                  </a:txBody>
                  <a:tcPr marL="3800" marR="3800" marT="3800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200" b="1" i="0" u="none" strike="noStrike" cap="none">
                          <a:solidFill>
                            <a:schemeClr val="dk1"/>
                          </a:solidFill>
                        </a:rPr>
                        <a:t>1 983 861</a:t>
                      </a:r>
                      <a:endParaRPr/>
                    </a:p>
                  </a:txBody>
                  <a:tcPr marL="3775" marR="3775" marT="3775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200" b="1" i="0" u="none" strike="noStrike" cap="none">
                          <a:solidFill>
                            <a:srgbClr val="FF0000"/>
                          </a:solidFill>
                        </a:rPr>
                        <a:t>515 645</a:t>
                      </a:r>
                      <a:endParaRPr/>
                    </a:p>
                  </a:txBody>
                  <a:tcPr marL="3775" marR="3775" marT="3775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200" b="1" i="0" u="none" strike="noStrike" cap="none">
                          <a:solidFill>
                            <a:srgbClr val="FF0000"/>
                          </a:solidFill>
                        </a:rPr>
                        <a:t>0,26</a:t>
                      </a:r>
                      <a:endParaRPr/>
                    </a:p>
                  </a:txBody>
                  <a:tcPr marL="3775" marR="3775" marT="3775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9E1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961" name="Google Shape;961;g258c281f73d_0_169"/>
          <p:cNvSpPr txBox="1">
            <a:spLocks noGrp="1"/>
          </p:cNvSpPr>
          <p:nvPr>
            <p:ph type="title"/>
          </p:nvPr>
        </p:nvSpPr>
        <p:spPr>
          <a:xfrm>
            <a:off x="483875" y="1124800"/>
            <a:ext cx="8130900" cy="48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</a:pPr>
            <a:r>
              <a:rPr lang="ru-RU" sz="1400" b="1">
                <a:solidFill>
                  <a:srgbClr val="11497B"/>
                </a:solidFill>
              </a:rPr>
              <a:t>Возможность экономии электроэнергии при адаптации под </a:t>
            </a:r>
            <a:r>
              <a:rPr lang="ru-RU" sz="1600" b="1">
                <a:solidFill>
                  <a:srgbClr val="FF0000"/>
                </a:solidFill>
              </a:rPr>
              <a:t>фактические параметры</a:t>
            </a:r>
            <a:r>
              <a:rPr lang="ru-RU" sz="1400" b="1">
                <a:solidFill>
                  <a:srgbClr val="11497B"/>
                </a:solidFill>
              </a:rPr>
              <a:t> работы ирригационных станций предварительно оценена в </a:t>
            </a:r>
            <a:r>
              <a:rPr lang="ru-RU" sz="1400" b="1">
                <a:solidFill>
                  <a:srgbClr val="FF0000"/>
                </a:solidFill>
              </a:rPr>
              <a:t>37% - 40%.</a:t>
            </a:r>
            <a:endParaRPr sz="1400" b="1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6" name="Google Shape;416;p4"/>
          <p:cNvSpPr txBox="1">
            <a:spLocks noGrp="1"/>
          </p:cNvSpPr>
          <p:nvPr>
            <p:ph type="body" idx="1"/>
          </p:nvPr>
        </p:nvSpPr>
        <p:spPr>
          <a:xfrm>
            <a:off x="562594" y="3843716"/>
            <a:ext cx="7642292" cy="9694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lvl="0" indent="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004C82"/>
              </a:buClr>
              <a:buSzPts val="2000"/>
              <a:buNone/>
            </a:pPr>
            <a:r>
              <a:rPr lang="ru-RU"/>
              <a:t>Демо проект на Туямуюнском гидроузле </a:t>
            </a:r>
            <a:r>
              <a:rPr lang="ru-RU">
                <a:solidFill>
                  <a:srgbClr val="004B81"/>
                </a:solidFill>
                <a:latin typeface="Arial"/>
                <a:ea typeface="Arial"/>
                <a:cs typeface="Arial"/>
                <a:sym typeface="Arial"/>
              </a:rPr>
              <a:t>(Узбекистан-Туркменистан)</a:t>
            </a:r>
            <a:r>
              <a:rPr lang="ru-RU"/>
              <a:t>: </a:t>
            </a:r>
            <a:r>
              <a:rPr lang="ru-RU">
                <a:solidFill>
                  <a:srgbClr val="004B81"/>
                </a:solidFill>
                <a:latin typeface="Arial"/>
                <a:ea typeface="Arial"/>
                <a:cs typeface="Arial"/>
                <a:sym typeface="Arial"/>
              </a:rPr>
              <a:t>Выгоды частного сектора для решения государственных нужд</a:t>
            </a:r>
            <a:endParaRPr/>
          </a:p>
        </p:txBody>
      </p:sp>
    </p:spTree>
  </p:cSld>
  <p:clrMapOvr>
    <a:masterClrMapping/>
  </p:clrMapOvr>
  <p:transition>
    <p:fade/>
  </p:transition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7" name="Google Shape;967;g256d1ec2705_0_176"/>
          <p:cNvSpPr txBox="1"/>
          <p:nvPr/>
        </p:nvSpPr>
        <p:spPr>
          <a:xfrm>
            <a:off x="2578450" y="1170100"/>
            <a:ext cx="6253200" cy="3548400"/>
          </a:xfrm>
          <a:prstGeom prst="rect">
            <a:avLst/>
          </a:prstGeom>
          <a:solidFill>
            <a:schemeClr val="lt1">
              <a:alpha val="65490"/>
            </a:schemeClr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214311" marR="0" lvl="0" indent="-214311" algn="l" rtl="0">
              <a:lnSpc>
                <a:spcPct val="107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</a:pPr>
            <a:r>
              <a:rPr lang="ru-RU"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Около 70% рабочего времени сотрудников уходит на сбор и передачу информации. </a:t>
            </a:r>
            <a:endParaRPr/>
          </a:p>
          <a:p>
            <a:pPr marL="214311" marR="0" lvl="0" indent="-214311" algn="l" rtl="0">
              <a:lnSpc>
                <a:spcPct val="107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</a:pPr>
            <a:r>
              <a:rPr lang="ru-RU"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Учет ведется на бумажных носителях. Записи бывают нечеткими. </a:t>
            </a:r>
            <a:endParaRPr/>
          </a:p>
          <a:p>
            <a:pPr marL="214311" marR="0" lvl="0" indent="-214311" algn="l" rtl="0">
              <a:lnSpc>
                <a:spcPct val="107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</a:pPr>
            <a:r>
              <a:rPr lang="ru-RU"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Точность учета не гарантируется.</a:t>
            </a:r>
            <a:endParaRPr/>
          </a:p>
          <a:p>
            <a:pPr marL="214311" marR="0" lvl="0" indent="-214311" algn="l" rtl="0">
              <a:lnSpc>
                <a:spcPct val="107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</a:pPr>
            <a:r>
              <a:rPr lang="ru-RU"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Выделенный лимит эл.энергии на потребление насосными станциями часто не соблюдается… наблюдается дефицит электроэнергии. </a:t>
            </a:r>
            <a:endParaRPr sz="16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14311" marR="0" lvl="0" indent="-214311" algn="l" rtl="0">
              <a:lnSpc>
                <a:spcPct val="107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</a:pPr>
            <a:r>
              <a:rPr lang="ru-RU"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Вследствие дефицита электроэнергии некоторые зоны машинного орошения не обеспечиваются необходимым количеством воды</a:t>
            </a:r>
            <a:endParaRPr sz="16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14311" marR="0" lvl="0" indent="-214311" algn="l" rtl="0">
              <a:lnSpc>
                <a:spcPct val="107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</a:pPr>
            <a:r>
              <a:rPr lang="ru-RU"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Перерасход электроэнергии приводит к увеличению затрат и дополнительной нагрузке на энергосистему.</a:t>
            </a:r>
            <a:endParaRPr sz="16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34541" marR="0" lvl="0" indent="0" algn="just" rtl="0">
              <a:lnSpc>
                <a:spcPct val="100000"/>
              </a:lnSpc>
              <a:spcBef>
                <a:spcPts val="1750"/>
              </a:spcBef>
              <a:spcAft>
                <a:spcPts val="0"/>
              </a:spcAft>
              <a:buClr>
                <a:srgbClr val="090603"/>
              </a:buClr>
              <a:buSzPts val="1800"/>
              <a:buFont typeface="Arial"/>
              <a:buNone/>
            </a:pPr>
            <a:endParaRPr sz="1800" b="1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134541" marR="0" lvl="0" indent="0" algn="just" rtl="0">
              <a:lnSpc>
                <a:spcPct val="100000"/>
              </a:lnSpc>
              <a:spcBef>
                <a:spcPts val="1750"/>
              </a:spcBef>
              <a:spcAft>
                <a:spcPts val="0"/>
              </a:spcAft>
              <a:buClr>
                <a:srgbClr val="090603"/>
              </a:buClr>
              <a:buSzPts val="1800"/>
              <a:buFont typeface="Arial"/>
              <a:buNone/>
            </a:pPr>
            <a:endParaRPr sz="1800" b="1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968" name="Google Shape;968;g256d1ec2705_0_176"/>
          <p:cNvPicPr preferRelativeResize="0"/>
          <p:nvPr/>
        </p:nvPicPr>
        <p:blipFill rotWithShape="1">
          <a:blip r:embed="rId3">
            <a:alphaModFix/>
          </a:blip>
          <a:srcRect l="8068" r="8659"/>
          <a:stretch/>
        </p:blipFill>
        <p:spPr>
          <a:xfrm>
            <a:off x="808219" y="2176230"/>
            <a:ext cx="1276541" cy="1080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69" name="Google Shape;969;g256d1ec2705_0_17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08214" y="1044151"/>
            <a:ext cx="1276541" cy="923622"/>
          </a:xfrm>
          <a:prstGeom prst="rect">
            <a:avLst/>
          </a:prstGeom>
          <a:noFill/>
          <a:ln>
            <a:noFill/>
          </a:ln>
        </p:spPr>
      </p:pic>
      <p:pic>
        <p:nvPicPr>
          <p:cNvPr id="970" name="Google Shape;970;g256d1ec2705_0_176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820206" y="3465487"/>
            <a:ext cx="1252561" cy="1045592"/>
          </a:xfrm>
          <a:prstGeom prst="rect">
            <a:avLst/>
          </a:prstGeom>
          <a:noFill/>
          <a:ln>
            <a:noFill/>
          </a:ln>
        </p:spPr>
      </p:pic>
      <p:sp>
        <p:nvSpPr>
          <p:cNvPr id="971" name="Google Shape;971;g256d1ec2705_0_176"/>
          <p:cNvSpPr txBox="1"/>
          <p:nvPr/>
        </p:nvSpPr>
        <p:spPr>
          <a:xfrm>
            <a:off x="193404" y="554916"/>
            <a:ext cx="8823600" cy="44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</a:pPr>
            <a:r>
              <a:rPr lang="ru-RU" sz="2300" b="1" i="0" u="none" strike="noStrike" cap="none">
                <a:solidFill>
                  <a:srgbClr val="004B81"/>
                </a:solidFill>
                <a:latin typeface="Arial"/>
                <a:ea typeface="Arial"/>
                <a:cs typeface="Arial"/>
                <a:sym typeface="Arial"/>
              </a:rPr>
              <a:t>Основные проблемы учета и контроля потребления </a:t>
            </a:r>
            <a:endParaRPr sz="1400" b="0" i="0" u="none" strike="noStrike" cap="none">
              <a:solidFill>
                <a:srgbClr val="004B8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7" name="Google Shape;977;g256d1ec2705_0_494"/>
          <p:cNvSpPr txBox="1"/>
          <p:nvPr/>
        </p:nvSpPr>
        <p:spPr>
          <a:xfrm>
            <a:off x="332975" y="481775"/>
            <a:ext cx="8444700" cy="52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6200" tIns="76200" rIns="76200" bIns="76200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ru-RU" sz="2600" b="1" i="0" u="none" strike="noStrike" cap="none">
                <a:solidFill>
                  <a:srgbClr val="004B81"/>
                </a:solidFill>
                <a:latin typeface="Arial"/>
                <a:ea typeface="Arial"/>
                <a:cs typeface="Arial"/>
                <a:sym typeface="Arial"/>
              </a:rPr>
              <a:t>Предлагаемое решение - </a:t>
            </a:r>
            <a:r>
              <a:rPr lang="ru-RU" sz="2600" b="1" i="0" u="none" strike="noStrike" cap="none">
                <a:solidFill>
                  <a:srgbClr val="004B81"/>
                </a:solidFill>
                <a:latin typeface="Calibri"/>
                <a:ea typeface="Calibri"/>
                <a:cs typeface="Calibri"/>
                <a:sym typeface="Calibri"/>
              </a:rPr>
              <a:t>внедрения АСМПЭ-НС</a:t>
            </a:r>
            <a:endParaRPr sz="2000" b="0" i="0" u="none" strike="noStrike" cap="none">
              <a:solidFill>
                <a:srgbClr val="004B8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978" name="Google Shape;978;g256d1ec2705_0_49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53788" y="1005571"/>
            <a:ext cx="2977532" cy="2160240"/>
          </a:xfrm>
          <a:prstGeom prst="rect">
            <a:avLst/>
          </a:prstGeom>
          <a:noFill/>
          <a:ln>
            <a:noFill/>
          </a:ln>
        </p:spPr>
      </p:pic>
      <p:sp>
        <p:nvSpPr>
          <p:cNvPr id="979" name="Google Shape;979;g256d1ec2705_0_494"/>
          <p:cNvSpPr txBox="1"/>
          <p:nvPr/>
        </p:nvSpPr>
        <p:spPr>
          <a:xfrm>
            <a:off x="3830950" y="1005575"/>
            <a:ext cx="4946700" cy="36625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136525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4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Ожидаемые результаты от внедрения:</a:t>
            </a:r>
            <a:endParaRPr/>
          </a:p>
          <a:p>
            <a:pPr marL="457200" marR="0" lvl="0" indent="-320675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50"/>
              <a:buFont typeface="Arial"/>
              <a:buChar char="●"/>
            </a:pPr>
            <a:r>
              <a:rPr lang="ru-RU" sz="14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Точный учет энергопотребления каждой насосной станцией. Исключение неэффективного или нецелевого использования электроэнергии </a:t>
            </a:r>
            <a:endParaRPr/>
          </a:p>
          <a:p>
            <a:pPr marL="457200" marR="0" lvl="0" indent="-320675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50"/>
              <a:buFont typeface="Arial"/>
              <a:buChar char="●"/>
            </a:pPr>
            <a:r>
              <a:rPr lang="ru-RU" sz="14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Понимание эффективности работы насосных агрегатов исходя из плановых показателей (объем потребления электроэнергии, объем подъема воды)   </a:t>
            </a:r>
            <a:endParaRPr/>
          </a:p>
          <a:p>
            <a:pPr marL="457200" marR="0" lvl="0" indent="-320675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50"/>
              <a:buFont typeface="Arial"/>
              <a:buChar char="●"/>
            </a:pPr>
            <a:r>
              <a:rPr lang="ru-RU" sz="14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Сокращение расхода потребления электроэнергии на 1% в год (758 544,00 сомони)</a:t>
            </a: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320675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50"/>
              <a:buFont typeface="Arial"/>
              <a:buChar char="●"/>
            </a:pPr>
            <a:r>
              <a:rPr lang="ru-RU" sz="14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Снижение трудовых затрат</a:t>
            </a: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320675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50"/>
              <a:buFont typeface="Arial"/>
              <a:buChar char="●"/>
            </a:pPr>
            <a:r>
              <a:rPr lang="ru-RU" sz="14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Повышение оперативности принятия решений за счет оперативного обеспечения информацией  </a:t>
            </a: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320675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50"/>
              <a:buFont typeface="Arial"/>
              <a:buChar char="●"/>
            </a:pPr>
            <a:r>
              <a:rPr lang="ru-RU" sz="14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Вклад в развития информационной системы управления ирригацией и национальной водной информационной системы</a:t>
            </a:r>
            <a:endParaRPr sz="16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980" name="Google Shape;980;g256d1ec2705_0_49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19375" y="3304950"/>
            <a:ext cx="2685000" cy="1766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6" name="Google Shape;986;p22"/>
          <p:cNvSpPr txBox="1">
            <a:spLocks noGrp="1"/>
          </p:cNvSpPr>
          <p:nvPr>
            <p:ph type="title"/>
          </p:nvPr>
        </p:nvSpPr>
        <p:spPr>
          <a:xfrm>
            <a:off x="305400" y="526656"/>
            <a:ext cx="8533200" cy="3450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None/>
            </a:pPr>
            <a:r>
              <a:rPr lang="ru-RU" sz="1825" b="1">
                <a:solidFill>
                  <a:srgbClr val="004B81"/>
                </a:solidFill>
              </a:rPr>
              <a:t>РеспубликаТаджикистан: Нексус характеристики</a:t>
            </a:r>
            <a:endParaRPr b="1"/>
          </a:p>
        </p:txBody>
      </p:sp>
      <p:sp>
        <p:nvSpPr>
          <p:cNvPr id="987" name="Google Shape;987;p22"/>
          <p:cNvSpPr/>
          <p:nvPr/>
        </p:nvSpPr>
        <p:spPr>
          <a:xfrm>
            <a:off x="7730102" y="3172968"/>
            <a:ext cx="277800" cy="258900"/>
          </a:xfrm>
          <a:prstGeom prst="mathPlus">
            <a:avLst>
              <a:gd name="adj1" fmla="val 23520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endParaRPr sz="135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88" name="Google Shape;988;p22"/>
          <p:cNvSpPr/>
          <p:nvPr/>
        </p:nvSpPr>
        <p:spPr>
          <a:xfrm>
            <a:off x="7404904" y="3043520"/>
            <a:ext cx="155100" cy="258900"/>
          </a:xfrm>
          <a:prstGeom prst="mathMinus">
            <a:avLst>
              <a:gd name="adj1" fmla="val 23520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endParaRPr sz="135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89" name="Google Shape;989;p22"/>
          <p:cNvSpPr txBox="1"/>
          <p:nvPr/>
        </p:nvSpPr>
        <p:spPr>
          <a:xfrm>
            <a:off x="3291841" y="835576"/>
            <a:ext cx="5751576" cy="42421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14311" marR="0" lvl="0" indent="-214311" algn="l" rtl="0">
              <a:lnSpc>
                <a:spcPct val="107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</a:pPr>
            <a:r>
              <a:rPr lang="ru-RU"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Из -за горного ландшафта более 50% орошаемых земель напрямую зависят от насосных станции (около 400 крупных и мелких)</a:t>
            </a:r>
            <a:endParaRPr sz="1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14311" marR="0" lvl="0" indent="-214311" algn="l" rtl="0">
              <a:lnSpc>
                <a:spcPct val="107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</a:pPr>
            <a:r>
              <a:rPr lang="ru-RU"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Сельское хозяйство - основной потребитель воды и энерго ресурсов. Сектор потребляет: около 90% водных ресурсов, выделенных в рамках лимита. Насосные станции потребляют 10% эл.энергии (около 1,5 млрд. кВт/час в год)</a:t>
            </a:r>
            <a:endParaRPr/>
          </a:p>
          <a:p>
            <a:pPr marL="214311" marR="0" lvl="0" indent="-214311" algn="l" rtl="0">
              <a:lnSpc>
                <a:spcPct val="107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</a:pPr>
            <a:r>
              <a:rPr lang="ru-RU"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Спец тариф на эл.энергию для насосных станций в ирригационный период = 7,87 за 1 кВт/час. Для остальных потребителей = 55,14 дирам за 1кВт/час (без учета НДС)</a:t>
            </a:r>
            <a:endParaRPr/>
          </a:p>
          <a:p>
            <a:pPr marL="214311" marR="0" lvl="0" indent="-214311" algn="l" rtl="0">
              <a:lnSpc>
                <a:spcPct val="107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</a:pPr>
            <a:r>
              <a:rPr lang="ru-RU"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Ежегодный счет за эл.потребление насосными станциями около 120 млн.сомони. Собирается 29% (около 35 млн.)</a:t>
            </a:r>
            <a:endParaRPr sz="1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14311" marR="0" lvl="0" indent="-214311" algn="l" rtl="0">
              <a:lnSpc>
                <a:spcPct val="107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</a:pPr>
            <a:r>
              <a:rPr lang="ru-RU"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в 2022 году долги за эл.энергию достигли 456,9 млн сомони (около 40 млн. евро) </a:t>
            </a:r>
            <a:endParaRPr/>
          </a:p>
          <a:p>
            <a:pPr marL="214311" marR="0" lvl="0" indent="-214311" algn="l" rtl="0">
              <a:lnSpc>
                <a:spcPct val="107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</a:pPr>
            <a:r>
              <a:rPr lang="ru-RU"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Частичное списание долгов: в 2014 году 242,8 млн. сомони, в 2018 году - 72 млн. сомони. </a:t>
            </a:r>
            <a:endParaRPr/>
          </a:p>
        </p:txBody>
      </p:sp>
      <p:pic>
        <p:nvPicPr>
          <p:cNvPr id="990" name="Google Shape;990;p22" descr="ТОП-10 - главные новости дня: 4 апреля 2014 года | Новости Таджикистана  ASIA-Plus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75183" y="1162725"/>
            <a:ext cx="3016657" cy="226914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fade/>
  </p:transition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6" name="Google Shape;996;p23"/>
          <p:cNvSpPr txBox="1">
            <a:spLocks noGrp="1"/>
          </p:cNvSpPr>
          <p:nvPr>
            <p:ph type="title"/>
          </p:nvPr>
        </p:nvSpPr>
        <p:spPr>
          <a:xfrm>
            <a:off x="305400" y="618096"/>
            <a:ext cx="8533200" cy="3450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None/>
            </a:pPr>
            <a:r>
              <a:rPr lang="ru-RU" sz="1825" b="1">
                <a:solidFill>
                  <a:srgbClr val="004B81"/>
                </a:solidFill>
              </a:rPr>
              <a:t>Согдийская область – Нексус характеристики</a:t>
            </a:r>
            <a:endParaRPr b="1"/>
          </a:p>
        </p:txBody>
      </p:sp>
      <p:sp>
        <p:nvSpPr>
          <p:cNvPr id="997" name="Google Shape;997;p23"/>
          <p:cNvSpPr/>
          <p:nvPr/>
        </p:nvSpPr>
        <p:spPr>
          <a:xfrm>
            <a:off x="7730102" y="3172968"/>
            <a:ext cx="277800" cy="258900"/>
          </a:xfrm>
          <a:prstGeom prst="mathPlus">
            <a:avLst>
              <a:gd name="adj1" fmla="val 23520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endParaRPr sz="135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98" name="Google Shape;998;p23"/>
          <p:cNvSpPr/>
          <p:nvPr/>
        </p:nvSpPr>
        <p:spPr>
          <a:xfrm>
            <a:off x="7404904" y="3043520"/>
            <a:ext cx="155100" cy="258900"/>
          </a:xfrm>
          <a:prstGeom prst="mathMinus">
            <a:avLst>
              <a:gd name="adj1" fmla="val 23520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endParaRPr sz="135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99" name="Google Shape;999;p23"/>
          <p:cNvSpPr txBox="1"/>
          <p:nvPr/>
        </p:nvSpPr>
        <p:spPr>
          <a:xfrm>
            <a:off x="4493225" y="1162725"/>
            <a:ext cx="4523700" cy="33200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14311" marR="0" lvl="0" indent="-214311" algn="l" rtl="0">
              <a:lnSpc>
                <a:spcPct val="107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•"/>
            </a:pPr>
            <a:r>
              <a:rPr lang="ru-RU"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Горная территория, 25,2 тыс. км2, 10 районов</a:t>
            </a:r>
            <a:endParaRPr/>
          </a:p>
          <a:p>
            <a:pPr marL="214311" marR="0" lvl="0" indent="-214311" algn="l" rtl="0">
              <a:lnSpc>
                <a:spcPct val="107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•"/>
            </a:pPr>
            <a:r>
              <a:rPr lang="ru-RU"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&gt; 2,7 млн. жителей (75% сел.население, 65 174 фермерских хоз-в)</a:t>
            </a:r>
            <a:endParaRPr/>
          </a:p>
          <a:p>
            <a:pPr marL="214311" marR="0" lvl="0" indent="-214311" algn="l" rtl="0">
              <a:lnSpc>
                <a:spcPct val="107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•"/>
            </a:pPr>
            <a:r>
              <a:rPr lang="ru-RU"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Доходы: 71% растениеводство, 29% животно-водство, 0,1% рыбоводство </a:t>
            </a:r>
            <a:endParaRPr/>
          </a:p>
          <a:p>
            <a:pPr marL="214311" marR="0" lvl="0" indent="-214311" algn="l" rtl="0">
              <a:lnSpc>
                <a:spcPct val="107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•"/>
            </a:pPr>
            <a:r>
              <a:rPr lang="ru-RU"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Общая орошаемая площадь 288922 га, 75% в зоне машинного орошения</a:t>
            </a:r>
            <a:endParaRPr/>
          </a:p>
          <a:p>
            <a:pPr marL="214311" marR="0" lvl="0" indent="-214311" algn="l" rtl="0">
              <a:lnSpc>
                <a:spcPct val="107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•"/>
            </a:pPr>
            <a:r>
              <a:rPr lang="ru-RU"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173 гос.насосных  станций, 643 насосных агрегатов общей производительностью 698,4 м3/сек. 35 трансформаторных  подстанций  установленной мощностью 145,75 тыс.кв.</a:t>
            </a:r>
            <a:endParaRPr sz="1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7000"/>
              </a:lnSpc>
              <a:spcBef>
                <a:spcPts val="60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00" name="Google Shape;1000;p23"/>
          <p:cNvSpPr txBox="1"/>
          <p:nvPr/>
        </p:nvSpPr>
        <p:spPr>
          <a:xfrm>
            <a:off x="0" y="3891525"/>
            <a:ext cx="4572000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ru-RU" sz="1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По данным Таджикгипроводхоза общую орошаемую площадь области можно довести до 500000 гектаров.</a:t>
            </a:r>
            <a:endParaRPr/>
          </a:p>
        </p:txBody>
      </p:sp>
      <p:pic>
        <p:nvPicPr>
          <p:cNvPr id="1001" name="Google Shape;1001;p23" descr="Согдийская область на карте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02089" y="1036302"/>
            <a:ext cx="2834215" cy="2148036"/>
          </a:xfrm>
          <a:prstGeom prst="rect">
            <a:avLst/>
          </a:prstGeom>
          <a:noFill/>
          <a:ln>
            <a:noFill/>
          </a:ln>
        </p:spPr>
      </p:pic>
      <p:pic>
        <p:nvPicPr>
          <p:cNvPr id="1002" name="Google Shape;1002;p2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973831" y="2466394"/>
            <a:ext cx="2124945" cy="143588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fade/>
  </p:transition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8" name="Google Shape;1008;p24"/>
          <p:cNvSpPr txBox="1"/>
          <p:nvPr/>
        </p:nvSpPr>
        <p:spPr>
          <a:xfrm>
            <a:off x="2860412" y="1170100"/>
            <a:ext cx="5971238" cy="3548400"/>
          </a:xfrm>
          <a:prstGeom prst="rect">
            <a:avLst/>
          </a:prstGeom>
          <a:solidFill>
            <a:schemeClr val="lt1">
              <a:alpha val="65490"/>
            </a:schemeClr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214311" marR="0" lvl="0" indent="-214311" algn="l" rtl="0">
              <a:lnSpc>
                <a:spcPct val="107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</a:pPr>
            <a:r>
              <a:rPr lang="ru-RU"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Потребляют около 1 млрд. кВт/час в год (67% от общего потребления по республике)</a:t>
            </a:r>
            <a:endParaRPr/>
          </a:p>
          <a:p>
            <a:pPr marL="214311" marR="0" lvl="0" indent="-214311" algn="l" rtl="0">
              <a:lnSpc>
                <a:spcPct val="107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</a:pPr>
            <a:r>
              <a:rPr lang="ru-RU"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Средний КПД изученных станций 50%. Причина - высокая степень изношенности существующих насосов</a:t>
            </a:r>
            <a:endParaRPr/>
          </a:p>
          <a:p>
            <a:pPr marL="214311" marR="0" lvl="0" indent="-214311" algn="l" rtl="0">
              <a:lnSpc>
                <a:spcPct val="107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•"/>
            </a:pPr>
            <a:r>
              <a:rPr lang="ru-RU"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67 насосных станции (из 167) нуждаются в </a:t>
            </a:r>
            <a:r>
              <a:rPr lang="ru-RU" sz="1600" b="0" i="0" u="sng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полной </a:t>
            </a:r>
            <a:r>
              <a:rPr lang="ru-RU"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замене оборудования. </a:t>
            </a:r>
            <a:endParaRPr/>
          </a:p>
          <a:p>
            <a:pPr marL="214311" marR="0" lvl="0" indent="-214311" algn="l" rtl="0">
              <a:lnSpc>
                <a:spcPct val="107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•"/>
            </a:pPr>
            <a:r>
              <a:rPr lang="ru-RU"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Из-за этого в 2020 году обеспечено водой для ирригации 72% орошаемых земель</a:t>
            </a:r>
            <a:endParaRPr/>
          </a:p>
          <a:p>
            <a:pPr marL="214311" marR="0" lvl="0" indent="-214311" algn="l" rtl="0">
              <a:lnSpc>
                <a:spcPct val="107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•"/>
            </a:pPr>
            <a:r>
              <a:rPr lang="ru-RU"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79,3% </a:t>
            </a:r>
            <a:r>
              <a:rPr lang="ru-RU"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долга за потребление эл.энергии насосными станциями приходится на Согдийскую область. </a:t>
            </a:r>
            <a:endParaRPr/>
          </a:p>
          <a:p>
            <a:pPr marL="214311" marR="0" lvl="0" indent="-214311" algn="l" rtl="0">
              <a:lnSpc>
                <a:spcPct val="107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•"/>
            </a:pPr>
            <a:r>
              <a:rPr lang="ru-RU"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При соответствующей замене и адаптации под фактические параметры работы станций, возможность экономии электроэнергии возможна 37% - 40%.</a:t>
            </a:r>
            <a:endParaRPr/>
          </a:p>
          <a:p>
            <a:pPr marL="214311" marR="0" lvl="0" indent="-125411" algn="l" rtl="0">
              <a:lnSpc>
                <a:spcPct val="107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6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2286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endParaRPr sz="16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2286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endParaRPr sz="1800" b="1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134541" marR="0" lvl="0" indent="0" algn="just" rtl="0">
              <a:lnSpc>
                <a:spcPct val="100000"/>
              </a:lnSpc>
              <a:spcBef>
                <a:spcPts val="1750"/>
              </a:spcBef>
              <a:spcAft>
                <a:spcPts val="0"/>
              </a:spcAft>
              <a:buClr>
                <a:srgbClr val="090603"/>
              </a:buClr>
              <a:buSzPts val="1800"/>
              <a:buFont typeface="Arial"/>
              <a:buNone/>
            </a:pPr>
            <a:endParaRPr sz="1800" b="1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009" name="Google Shape;1009;p24"/>
          <p:cNvSpPr txBox="1"/>
          <p:nvPr/>
        </p:nvSpPr>
        <p:spPr>
          <a:xfrm>
            <a:off x="193404" y="554916"/>
            <a:ext cx="8823600" cy="8001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</a:pPr>
            <a:r>
              <a:rPr lang="ru-RU" sz="2300" b="1" i="0" u="none" strike="noStrike" cap="none">
                <a:solidFill>
                  <a:srgbClr val="004B81"/>
                </a:solidFill>
                <a:latin typeface="Arial"/>
                <a:ea typeface="Arial"/>
                <a:cs typeface="Arial"/>
                <a:sym typeface="Arial"/>
              </a:rPr>
              <a:t>Основные вопросы насосных станций и агрегатов Согдийской области</a:t>
            </a:r>
            <a:endParaRPr sz="1400" b="0" i="0" u="none" strike="noStrike" cap="none">
              <a:solidFill>
                <a:srgbClr val="004B8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010" name="Google Shape;1010;p2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5562" y="1577162"/>
            <a:ext cx="2814850" cy="1989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6" name="Google Shape;1016;g256d1ec2705_0_516"/>
          <p:cNvSpPr/>
          <p:nvPr/>
        </p:nvSpPr>
        <p:spPr>
          <a:xfrm>
            <a:off x="-150" y="486425"/>
            <a:ext cx="9144000" cy="36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ru-RU" sz="1800" b="1" i="0" u="none" strike="noStrike" cap="none">
                <a:solidFill>
                  <a:srgbClr val="004B8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Предварительная</a:t>
            </a:r>
            <a:r>
              <a:rPr lang="ru-RU" sz="1350" b="0" i="0" u="none" strike="noStrike" cap="none">
                <a:solidFill>
                  <a:srgbClr val="004B8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ru-RU" sz="1800" b="1" i="0" u="none" strike="noStrike" cap="none">
                <a:solidFill>
                  <a:srgbClr val="004B8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стоимость</a:t>
            </a:r>
            <a:r>
              <a:rPr lang="ru-RU" sz="1350" b="0" i="0" u="none" strike="noStrike" cap="none">
                <a:solidFill>
                  <a:srgbClr val="004B8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ru-RU" sz="1800" b="1" i="0" u="none" strike="noStrike" cap="none">
                <a:solidFill>
                  <a:srgbClr val="004B8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замены</a:t>
            </a:r>
            <a:r>
              <a:rPr lang="ru-RU" sz="1350" b="0" i="0" u="none" strike="noStrike" cap="none">
                <a:solidFill>
                  <a:srgbClr val="004B8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ru-RU" sz="1800" b="1" i="0" u="none" strike="noStrike" cap="none">
                <a:solidFill>
                  <a:srgbClr val="004B8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насосно-силовых</a:t>
            </a:r>
            <a:r>
              <a:rPr lang="ru-RU" sz="1350" b="0" i="0" u="none" strike="noStrike" cap="none">
                <a:solidFill>
                  <a:srgbClr val="004B8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ru-RU" sz="1800" b="1" i="0" u="none" strike="noStrike" cap="none">
                <a:solidFill>
                  <a:srgbClr val="004B8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агрегатов</a:t>
            </a:r>
            <a:r>
              <a:rPr lang="ru-RU" sz="1350" b="0" i="0" u="none" strike="noStrike" cap="none">
                <a:solidFill>
                  <a:srgbClr val="004B8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ru-RU" sz="1800" b="1" i="0" u="none" strike="noStrike" cap="none">
                <a:solidFill>
                  <a:srgbClr val="004B8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в ГНС-1 и ГНС-2</a:t>
            </a:r>
            <a:endParaRPr sz="1700" b="0" i="0" u="none" strike="noStrike" cap="none">
              <a:solidFill>
                <a:srgbClr val="004B8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aphicFrame>
        <p:nvGraphicFramePr>
          <p:cNvPr id="1017" name="Google Shape;1017;g256d1ec2705_0_516"/>
          <p:cNvGraphicFramePr/>
          <p:nvPr/>
        </p:nvGraphicFramePr>
        <p:xfrm>
          <a:off x="402337" y="923544"/>
          <a:ext cx="3000000" cy="3000000"/>
        </p:xfrm>
        <a:graphic>
          <a:graphicData uri="http://schemas.openxmlformats.org/drawingml/2006/table">
            <a:tbl>
              <a:tblPr firstRow="1" firstCol="1" bandRow="1">
                <a:noFill/>
                <a:tableStyleId>{D362A55E-5522-4554-BC2D-3934661F7071}</a:tableStyleId>
              </a:tblPr>
              <a:tblGrid>
                <a:gridCol w="7861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439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443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6122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3387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3387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73387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58995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61090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800575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1000725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</a:tblGrid>
              <a:tr h="1392150">
                <a:tc row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ru-RU" sz="900" b="1" u="none" strike="noStrike" cap="non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Наименование страны производителя</a:t>
                      </a:r>
                      <a:endParaRPr sz="1400" b="1" u="none" strike="noStrike" cap="none">
                        <a:solidFill>
                          <a:schemeClr val="dk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51425" marR="51425" marT="0" marB="0" anchor="ctr">
                    <a:solidFill>
                      <a:srgbClr val="F9CB9C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ru-RU" sz="900" b="1" u="none" strike="noStrike" cap="non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 Насосная станция</a:t>
                      </a:r>
                      <a:endParaRPr sz="1400" b="1" u="none" strike="noStrike" cap="none">
                        <a:solidFill>
                          <a:schemeClr val="dk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51425" marR="51425" marT="0" marB="0" anchor="ctr"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ru-RU" sz="900" b="1" u="none" strike="noStrike" cap="non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Кол-во агрегатов </a:t>
                      </a:r>
                      <a:endParaRPr sz="1400" b="1" u="none" strike="noStrike" cap="none">
                        <a:solidFill>
                          <a:schemeClr val="dk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51425" marR="51425" marT="0" marB="0" anchor="ctr">
                    <a:solidFill>
                      <a:srgbClr val="F9CB9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ru-RU" sz="900" b="1" u="none" strike="noStrike" cap="non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Стоимость  одного комплекта </a:t>
                      </a:r>
                      <a:endParaRPr sz="1400" b="1" u="none" strike="noStrike" cap="none">
                        <a:solidFill>
                          <a:schemeClr val="dk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51425" marR="51425" marT="0" marB="0" anchor="ctr"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ru-RU" sz="900" b="1" u="none" strike="noStrike" cap="non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Итого </a:t>
                      </a:r>
                      <a:endParaRPr sz="1400" b="1" u="none" strike="noStrike" cap="none">
                        <a:solidFill>
                          <a:schemeClr val="dk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51425" marR="51425" marT="0" marB="0" anchor="ctr">
                    <a:solidFill>
                      <a:srgbClr val="F9CB9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ru-RU" sz="900" b="1" u="none" strike="noStrike" cap="non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Другие расходы </a:t>
                      </a:r>
                      <a:endParaRPr sz="1400" b="1" u="none" strike="noStrike" cap="none">
                        <a:solidFill>
                          <a:schemeClr val="dk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51425" marR="51425" marT="0" marB="0" anchor="ctr"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ru-RU" sz="900" b="1" u="none" strike="noStrike" cap="non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Всего</a:t>
                      </a:r>
                      <a:endParaRPr sz="1400" b="1" u="none" strike="noStrike" cap="none">
                        <a:solidFill>
                          <a:schemeClr val="dk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51425" marR="51425" marT="0" marB="0" anchor="ctr">
                    <a:solidFill>
                      <a:srgbClr val="F9CB9C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ru-RU" sz="900" b="1" u="none" strike="noStrike" cap="non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Отчисление на амортизацию, текущий и капитальный ремонт  </a:t>
                      </a:r>
                      <a:endParaRPr sz="1400" b="1" u="none" strike="noStrike" cap="none">
                        <a:solidFill>
                          <a:schemeClr val="dk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51425" marR="51425" marT="0" marB="0" anchor="ctr">
                    <a:solidFill>
                      <a:srgbClr val="FF99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ru-RU" sz="900" b="1" u="none" strike="noStrike" cap="non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Всего восстановительных работ </a:t>
                      </a:r>
                      <a:endParaRPr sz="1400" b="1" u="none" strike="noStrike" cap="none">
                        <a:solidFill>
                          <a:schemeClr val="dk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51425" marR="51425" marT="0" marB="0" anchor="ctr">
                    <a:solidFill>
                      <a:srgbClr val="F9CB9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ru-RU" sz="900" b="1" u="none" strike="noStrike" cap="non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Срок окупаемости  </a:t>
                      </a:r>
                      <a:endParaRPr sz="1400" b="1" u="none" strike="noStrike" cap="none">
                        <a:solidFill>
                          <a:schemeClr val="dk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51425" marR="51425" marT="0" marB="0" anchor="ctr">
                    <a:solidFill>
                      <a:srgbClr val="B6D7A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0242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ru-RU" sz="900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шт</a:t>
                      </a:r>
                      <a:endParaRPr sz="14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51425" marR="51425" marT="0" marB="0" anchor="ctr">
                    <a:solidFill>
                      <a:srgbClr val="F9CB9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ru-RU" sz="900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Доллар США</a:t>
                      </a:r>
                      <a:endParaRPr sz="14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51425" marR="51425" marT="0" marB="0" anchor="ctr">
                    <a:solidFill>
                      <a:srgbClr val="F9CB9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ru-RU" sz="900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Доллар США</a:t>
                      </a:r>
                      <a:endParaRPr sz="14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51425" marR="51425" marT="0" marB="0" anchor="ctr">
                    <a:solidFill>
                      <a:srgbClr val="F9CB9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ru-RU" sz="900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Доллар США</a:t>
                      </a:r>
                      <a:endParaRPr sz="14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51425" marR="51425" marT="0" marB="0" anchor="ctr">
                    <a:solidFill>
                      <a:srgbClr val="F9CB9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ru-RU" sz="900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Доллар США</a:t>
                      </a:r>
                      <a:endParaRPr sz="14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51425" marR="51425" marT="0" marB="0" anchor="ctr">
                    <a:solidFill>
                      <a:srgbClr val="F9CB9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ru-RU" sz="900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%</a:t>
                      </a:r>
                      <a:endParaRPr sz="14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51425" marR="51425" marT="0" marB="0" anchor="ctr">
                    <a:solidFill>
                      <a:srgbClr val="F9CB9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ru-RU" sz="900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Доллар США</a:t>
                      </a:r>
                      <a:endParaRPr sz="14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51425" marR="51425" marT="0" marB="0" anchor="ctr">
                    <a:solidFill>
                      <a:srgbClr val="F9CB9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ru-RU" sz="900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Доллар США</a:t>
                      </a:r>
                      <a:endParaRPr sz="14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51425" marR="51425" marT="0" marB="0" anchor="ctr">
                    <a:solidFill>
                      <a:srgbClr val="F9CB9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ru-RU" sz="900" b="1" u="none" strike="noStrike" cap="none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год</a:t>
                      </a:r>
                      <a:endParaRPr sz="1400" b="1" u="none" strike="noStrike" cap="none">
                        <a:solidFill>
                          <a:srgbClr val="FF0000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51425" marR="51425" marT="0" marB="0" anchor="ctr">
                    <a:solidFill>
                      <a:srgbClr val="B6D7A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02150">
                <a:tc rowSpan="3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ru-RU" sz="900" b="1" u="none" strike="noStrike" cap="none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Австрия</a:t>
                      </a:r>
                      <a:endParaRPr sz="1400" b="1" u="none" strike="noStrike" cap="none">
                        <a:solidFill>
                          <a:srgbClr val="FF0000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51425" marR="51425" marT="0" marB="0" anchor="ctr">
                    <a:solidFill>
                      <a:srgbClr val="F9CB9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ru-RU" sz="900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ГНС-1</a:t>
                      </a:r>
                      <a:endParaRPr sz="14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51425" marR="51425" marT="0" marB="0" anchor="ctr">
                    <a:solidFill>
                      <a:srgbClr val="FCE5C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ru-RU" sz="900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6</a:t>
                      </a:r>
                      <a:endParaRPr sz="14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51425" marR="51425" marT="0" marB="0" anchor="ctr">
                    <a:solidFill>
                      <a:srgbClr val="FCE5C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ru-RU" sz="900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1600000</a:t>
                      </a:r>
                      <a:endParaRPr sz="14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51425" marR="51425" marT="0" marB="0" anchor="ctr">
                    <a:solidFill>
                      <a:srgbClr val="FCE5C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ru-RU" sz="900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9600000</a:t>
                      </a:r>
                      <a:endParaRPr sz="14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51425" marR="51425" marT="0" marB="0" anchor="ctr">
                    <a:solidFill>
                      <a:srgbClr val="FCE5C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ru-RU" sz="900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3643379</a:t>
                      </a:r>
                      <a:endParaRPr sz="14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51425" marR="51425" marT="0" marB="0" anchor="ctr">
                    <a:solidFill>
                      <a:srgbClr val="FCE5C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ru-RU" sz="900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13243379</a:t>
                      </a:r>
                      <a:endParaRPr sz="14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51425" marR="51425" marT="0" marB="0" anchor="ctr">
                    <a:solidFill>
                      <a:srgbClr val="FCE5C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ru-RU" sz="900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4</a:t>
                      </a:r>
                      <a:endParaRPr sz="14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51425" marR="51425" marT="0" marB="0" anchor="ctr">
                    <a:solidFill>
                      <a:srgbClr val="FCE5C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ru-RU" sz="900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529735</a:t>
                      </a:r>
                      <a:endParaRPr sz="14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51425" marR="51425" marT="0" marB="0" anchor="ctr">
                    <a:solidFill>
                      <a:srgbClr val="FCE5C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ru-RU" sz="900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13773114</a:t>
                      </a:r>
                      <a:endParaRPr sz="14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51425" marR="51425" marT="0" marB="0" anchor="ctr">
                    <a:solidFill>
                      <a:srgbClr val="FCE5CD"/>
                    </a:solidFill>
                  </a:tcPr>
                </a:tc>
                <a:tc rowSpan="3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ru-RU" sz="900" b="0" i="0" u="none" strike="noStrike" cap="none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9,36</a:t>
                      </a:r>
                      <a:endParaRPr sz="900" b="0" i="0" u="none" strike="noStrike" cap="none">
                        <a:solidFill>
                          <a:srgbClr val="FF0000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51425" marR="51425" marT="0" marB="0" anchor="ctr">
                    <a:solidFill>
                      <a:srgbClr val="B6D7A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0215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ru-RU" sz="900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ГНС-2</a:t>
                      </a:r>
                      <a:endParaRPr sz="14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51425" marR="51425" marT="0" marB="0" anchor="ctr">
                    <a:solidFill>
                      <a:srgbClr val="F9CB9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ru-RU" sz="900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4</a:t>
                      </a:r>
                      <a:endParaRPr sz="14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51425" marR="51425" marT="0" marB="0" anchor="ctr">
                    <a:solidFill>
                      <a:srgbClr val="F9CB9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ru-RU" sz="900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1600000</a:t>
                      </a:r>
                      <a:endParaRPr sz="14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51425" marR="51425" marT="0" marB="0" anchor="ctr">
                    <a:solidFill>
                      <a:srgbClr val="F9CB9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ru-RU" sz="900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6400000</a:t>
                      </a:r>
                      <a:endParaRPr sz="14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51425" marR="51425" marT="0" marB="0" anchor="ctr">
                    <a:solidFill>
                      <a:srgbClr val="F9CB9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ru-RU" sz="900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3171871</a:t>
                      </a:r>
                      <a:endParaRPr sz="14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51425" marR="51425" marT="0" marB="0" anchor="ctr">
                    <a:solidFill>
                      <a:srgbClr val="F9CB9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ru-RU" sz="900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9571871</a:t>
                      </a:r>
                      <a:endParaRPr sz="14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51425" marR="51425" marT="0" marB="0" anchor="ctr">
                    <a:solidFill>
                      <a:srgbClr val="F9CB9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ru-RU" sz="900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4</a:t>
                      </a:r>
                      <a:endParaRPr sz="14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51425" marR="51425" marT="0" marB="0" anchor="ctr">
                    <a:solidFill>
                      <a:srgbClr val="F9CB9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ru-RU" sz="900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382874</a:t>
                      </a:r>
                      <a:endParaRPr sz="14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51425" marR="51425" marT="0" marB="0" anchor="ctr">
                    <a:solidFill>
                      <a:srgbClr val="F9CB9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ru-RU" sz="900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9954745</a:t>
                      </a:r>
                      <a:endParaRPr sz="14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51425" marR="51425" marT="0" marB="0" anchor="ctr">
                    <a:solidFill>
                      <a:srgbClr val="F9CB9C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0215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ru-RU" sz="900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Итого </a:t>
                      </a:r>
                      <a:endParaRPr sz="14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51425" marR="51425" marT="0" marB="0" anchor="ctr">
                    <a:solidFill>
                      <a:srgbClr val="F9CB9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ru-RU" sz="900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10</a:t>
                      </a:r>
                      <a:endParaRPr sz="14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51425" marR="51425" marT="0" marB="0" anchor="ctr">
                    <a:solidFill>
                      <a:srgbClr val="FCE5C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ru-RU" sz="900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16000000</a:t>
                      </a:r>
                      <a:endParaRPr sz="14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51425" marR="51425" marT="0" marB="0" anchor="ctr">
                    <a:solidFill>
                      <a:srgbClr val="FCE5C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ru-RU" sz="900" u="none" strike="noStrike" cap="none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16 000 000</a:t>
                      </a:r>
                      <a:endParaRPr sz="1400" u="none" strike="noStrike" cap="none">
                        <a:solidFill>
                          <a:srgbClr val="FF0000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51425" marR="51425" marT="0" marB="0" anchor="ctr">
                    <a:solidFill>
                      <a:srgbClr val="F9CB9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ru-RU" sz="900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4485250</a:t>
                      </a:r>
                      <a:endParaRPr sz="14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51425" marR="51425" marT="0" marB="0" anchor="ctr">
                    <a:solidFill>
                      <a:srgbClr val="FCE5C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ru-RU" sz="900" b="0" i="0" u="none" strike="noStrike" cap="none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22 815 250</a:t>
                      </a:r>
                      <a:endParaRPr sz="900" b="0" i="0" u="none" strike="noStrike" cap="none">
                        <a:solidFill>
                          <a:srgbClr val="FF0000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51425" marR="51425" marT="0" marB="0" anchor="ctr">
                    <a:solidFill>
                      <a:srgbClr val="F9CB9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ru-RU" sz="900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4</a:t>
                      </a:r>
                      <a:endParaRPr sz="14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51425" marR="51425" marT="0" marB="0" anchor="ctr">
                    <a:solidFill>
                      <a:srgbClr val="FCE5C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ru-RU" sz="900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912609</a:t>
                      </a:r>
                      <a:endParaRPr sz="14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51425" marR="51425" marT="0" marB="0" anchor="ctr">
                    <a:solidFill>
                      <a:srgbClr val="FCE5C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ru-RU" sz="900" b="0" i="0" u="none" strike="noStrike" cap="none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23 727 859</a:t>
                      </a:r>
                      <a:endParaRPr sz="900" b="0" i="0" u="none" strike="noStrike" cap="none">
                        <a:solidFill>
                          <a:srgbClr val="FF0000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51425" marR="51425" marT="0" marB="0" anchor="ctr">
                    <a:solidFill>
                      <a:srgbClr val="F9CB9C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28225">
                <a:tc rowSpan="3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ru-RU" sz="900" b="1" u="none" strike="noStrike" cap="none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Китай </a:t>
                      </a:r>
                      <a:endParaRPr sz="1400" b="1" u="none" strike="noStrike" cap="none">
                        <a:solidFill>
                          <a:srgbClr val="FF0000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51425" marR="51425" marT="0" marB="0" anchor="ctr">
                    <a:solidFill>
                      <a:srgbClr val="F9CB9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ru-RU" sz="900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ГНС-1</a:t>
                      </a:r>
                      <a:endParaRPr sz="14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51425" marR="51425" marT="0" marB="0" anchor="ctr">
                    <a:solidFill>
                      <a:srgbClr val="F9CB9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ru-RU" sz="900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6</a:t>
                      </a:r>
                      <a:endParaRPr sz="14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51425" marR="51425" marT="0" marB="0" anchor="ctr">
                    <a:solidFill>
                      <a:srgbClr val="F9CB9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ru-RU" sz="900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1333000</a:t>
                      </a:r>
                      <a:endParaRPr sz="14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51425" marR="51425" marT="0" marB="0" anchor="ctr">
                    <a:solidFill>
                      <a:srgbClr val="F9CB9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ru-RU" sz="900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7998000</a:t>
                      </a:r>
                      <a:endParaRPr sz="14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51425" marR="51425" marT="0" marB="0" anchor="ctr">
                    <a:solidFill>
                      <a:srgbClr val="F9CB9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ru-RU" sz="900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2305379</a:t>
                      </a:r>
                      <a:endParaRPr sz="14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51425" marR="51425" marT="0" marB="0" anchor="ctr">
                    <a:solidFill>
                      <a:srgbClr val="F9CB9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ru-RU" sz="900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10303379</a:t>
                      </a:r>
                      <a:endParaRPr sz="14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51425" marR="51425" marT="0" marB="0" anchor="ctr">
                    <a:solidFill>
                      <a:srgbClr val="F9CB9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ru-RU" sz="900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4</a:t>
                      </a:r>
                      <a:endParaRPr sz="14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51425" marR="51425" marT="0" marB="0" anchor="ctr">
                    <a:solidFill>
                      <a:srgbClr val="F9CB9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ru-RU" sz="900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412135</a:t>
                      </a:r>
                      <a:endParaRPr sz="14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51425" marR="51425" marT="0" marB="0" anchor="ctr">
                    <a:solidFill>
                      <a:srgbClr val="F9CB9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ru-RU" sz="900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10715514</a:t>
                      </a:r>
                      <a:endParaRPr sz="14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51425" marR="51425" marT="0" marB="0" anchor="ctr">
                    <a:solidFill>
                      <a:srgbClr val="F9CB9C"/>
                    </a:solidFill>
                  </a:tcPr>
                </a:tc>
                <a:tc rowSpan="3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ru-RU" sz="900" b="1" u="none" strike="noStrike" cap="none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8,57</a:t>
                      </a:r>
                      <a:endParaRPr sz="1400" b="1" u="none" strike="noStrike" cap="none">
                        <a:solidFill>
                          <a:srgbClr val="FF0000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51425" marR="51425" marT="0" marB="0" anchor="ctr">
                    <a:solidFill>
                      <a:srgbClr val="B6D7A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0215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ru-RU" sz="900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ГНС-2</a:t>
                      </a:r>
                      <a:endParaRPr sz="14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51425" marR="51425" marT="0" marB="0" anchor="ctr">
                    <a:solidFill>
                      <a:srgbClr val="FCE5C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ru-RU" sz="900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4</a:t>
                      </a:r>
                      <a:endParaRPr sz="14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51425" marR="51425" marT="0" marB="0" anchor="ctr">
                    <a:solidFill>
                      <a:srgbClr val="FCE5C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ru-RU" sz="900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1333000</a:t>
                      </a:r>
                      <a:endParaRPr sz="14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51425" marR="51425" marT="0" marB="0" anchor="ctr">
                    <a:solidFill>
                      <a:srgbClr val="FCE5C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ru-RU" sz="900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5332000</a:t>
                      </a:r>
                      <a:endParaRPr sz="14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51425" marR="51425" marT="0" marB="0" anchor="ctr">
                    <a:solidFill>
                      <a:srgbClr val="FCE5C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ru-RU" sz="900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2179871</a:t>
                      </a:r>
                      <a:endParaRPr sz="14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51425" marR="51425" marT="0" marB="0" anchor="ctr">
                    <a:solidFill>
                      <a:srgbClr val="FCE5C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ru-RU" sz="900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7511871</a:t>
                      </a:r>
                      <a:endParaRPr sz="14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51425" marR="51425" marT="0" marB="0" anchor="ctr">
                    <a:solidFill>
                      <a:srgbClr val="FCE5C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ru-RU" sz="900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4</a:t>
                      </a:r>
                      <a:endParaRPr sz="14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51425" marR="51425" marT="0" marB="0" anchor="ctr">
                    <a:solidFill>
                      <a:srgbClr val="FCE5C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ru-RU" sz="900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300475</a:t>
                      </a:r>
                      <a:endParaRPr sz="14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51425" marR="51425" marT="0" marB="0" anchor="ctr">
                    <a:solidFill>
                      <a:srgbClr val="FCE5C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ru-RU" sz="900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7812346</a:t>
                      </a:r>
                      <a:endParaRPr sz="14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51425" marR="51425" marT="0" marB="0" anchor="ctr">
                    <a:solidFill>
                      <a:srgbClr val="FCE5CD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0215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ru-RU" sz="900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Итого </a:t>
                      </a:r>
                      <a:endParaRPr sz="14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51425" marR="51425" marT="0" marB="0" anchor="ctr">
                    <a:solidFill>
                      <a:srgbClr val="F9CB9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ru-RU" sz="900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10</a:t>
                      </a:r>
                      <a:endParaRPr sz="14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51425" marR="51425" marT="0" marB="0" anchor="ctr">
                    <a:solidFill>
                      <a:srgbClr val="F9CB9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ru-RU" sz="900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1333000</a:t>
                      </a:r>
                      <a:endParaRPr sz="14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51425" marR="51425" marT="0" marB="0" anchor="ctr">
                    <a:solidFill>
                      <a:srgbClr val="F9CB9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ru-RU" sz="900" u="none" strike="noStrike" cap="none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13 330 000</a:t>
                      </a:r>
                      <a:endParaRPr sz="1400" u="none" strike="noStrike" cap="none">
                        <a:solidFill>
                          <a:srgbClr val="FF0000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51425" marR="51425" marT="0" marB="0" anchor="ctr">
                    <a:solidFill>
                      <a:srgbClr val="F9CB9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ru-RU" sz="900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4485250</a:t>
                      </a:r>
                      <a:endParaRPr sz="14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51425" marR="51425" marT="0" marB="0" anchor="ctr">
                    <a:solidFill>
                      <a:srgbClr val="F9CB9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ru-RU" sz="900" b="0" i="0" u="none" strike="noStrike" cap="none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17 815 250</a:t>
                      </a:r>
                      <a:endParaRPr sz="900" b="0" i="0" u="none" strike="noStrike" cap="none">
                        <a:solidFill>
                          <a:srgbClr val="FF0000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51425" marR="51425" marT="0" marB="0" anchor="ctr">
                    <a:solidFill>
                      <a:srgbClr val="F9CB9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ru-RU" sz="900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4</a:t>
                      </a:r>
                      <a:endParaRPr sz="14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51425" marR="51425" marT="0" marB="0" anchor="ctr">
                    <a:solidFill>
                      <a:srgbClr val="F9CB9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ru-RU" sz="900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712610</a:t>
                      </a:r>
                      <a:endParaRPr sz="14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51425" marR="51425" marT="0" marB="0" anchor="ctr">
                    <a:solidFill>
                      <a:srgbClr val="F9CB9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ru-RU" sz="900" b="0" i="0" u="none" strike="noStrike" cap="none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18 527 860</a:t>
                      </a:r>
                      <a:endParaRPr sz="900" b="0" i="0" u="none" strike="noStrike" cap="none">
                        <a:solidFill>
                          <a:srgbClr val="FF0000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51425" marR="51425" marT="0" marB="0" anchor="ctr">
                    <a:solidFill>
                      <a:srgbClr val="F9CB9C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3" name="Google Shape;1023;g256d1ec2705_0_505" descr="D:\Агентство\Трастовый фонд ЕБРР-Ольга-Масрур\Новый проект ЕАБР кредит 21.02.2018\Новая концепция машины и насосы 23.09.2019\ТЭО\Фото Зафарабад\ГНС-1\20210522_090255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97550" y="1314963"/>
            <a:ext cx="1408803" cy="1002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4" name="Google Shape;1024;g256d1ec2705_0_505" descr="D:\Агентство\Трастовый фонд ЕБРР-Ольга-Масрур\Новый проект ЕАБР кредит 21.02.2018\Новая концепция машины и насосы 23.09.2019\ТЭО\Фото Зафарабад\ГНС-1\20210522_090855.jp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97550" y="2571875"/>
            <a:ext cx="1408826" cy="1002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5" name="Google Shape;1025;g256d1ec2705_0_505" descr="D:\Агентство\Трастовый фонд ЕБРР-Ольга-Масрур\Новый проект ЕАБР кредит 21.02.2018\Новая концепция машины и насосы 23.09.2019\ТЭО\Фото Зафарабад\ГНС-1\20210522_093945.jpg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11026" y="3828738"/>
            <a:ext cx="1581849" cy="1129764"/>
          </a:xfrm>
          <a:prstGeom prst="rect">
            <a:avLst/>
          </a:prstGeom>
          <a:noFill/>
          <a:ln>
            <a:noFill/>
          </a:ln>
        </p:spPr>
      </p:pic>
      <p:sp>
        <p:nvSpPr>
          <p:cNvPr id="1026" name="Google Shape;1026;g256d1ec2705_0_505"/>
          <p:cNvSpPr/>
          <p:nvPr/>
        </p:nvSpPr>
        <p:spPr>
          <a:xfrm>
            <a:off x="497550" y="351525"/>
            <a:ext cx="7979700" cy="78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lang="ru-RU" sz="1500" b="1" i="0" u="none" strike="noStrike" cap="none">
                <a:solidFill>
                  <a:srgbClr val="FF9900"/>
                </a:solidFill>
                <a:latin typeface="Arial"/>
                <a:ea typeface="Arial"/>
                <a:cs typeface="Arial"/>
                <a:sym typeface="Arial"/>
              </a:rPr>
              <a:t>№2. Инвестиционное предложение</a:t>
            </a:r>
            <a:endParaRPr sz="1400" b="0" i="0" u="none" strike="noStrike" cap="none">
              <a:solidFill>
                <a:srgbClr val="FF99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lang="ru-RU" sz="1500" b="1" i="0" u="none" strike="noStrike" cap="none">
                <a:solidFill>
                  <a:srgbClr val="004B81"/>
                </a:solidFill>
                <a:latin typeface="Arial"/>
                <a:ea typeface="Arial"/>
                <a:cs typeface="Arial"/>
                <a:sym typeface="Arial"/>
              </a:rPr>
              <a:t>Модернизации Голодностепских насосных станции в Согдийской области с использованием энергосберегающих технологий</a:t>
            </a:r>
            <a:endParaRPr sz="1500" b="0" i="0" u="none" strike="noStrike" cap="none">
              <a:solidFill>
                <a:srgbClr val="004B8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27" name="Google Shape;1027;g256d1ec2705_0_505"/>
          <p:cNvSpPr/>
          <p:nvPr/>
        </p:nvSpPr>
        <p:spPr>
          <a:xfrm>
            <a:off x="1992875" y="1422675"/>
            <a:ext cx="6898800" cy="359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marR="0" lvl="0" indent="-30797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50"/>
              <a:buFont typeface="Arial"/>
              <a:buChar char="●"/>
            </a:pPr>
            <a:r>
              <a:rPr lang="ru-RU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Экономия </a:t>
            </a:r>
            <a:r>
              <a:rPr lang="ru-RU" sz="1400" b="0" i="0" u="none" strike="noStrike" cap="none">
                <a:solidFill>
                  <a:srgbClr val="FF9900"/>
                </a:solidFill>
                <a:latin typeface="Arial"/>
                <a:ea typeface="Arial"/>
                <a:cs typeface="Arial"/>
                <a:sym typeface="Arial"/>
              </a:rPr>
              <a:t>43,2 млн. кВт/ч электроэнергии в год. </a:t>
            </a:r>
            <a:endParaRPr sz="1600" b="0" i="0" u="none" strike="noStrike" cap="none">
              <a:solidFill>
                <a:srgbClr val="FF99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30797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50"/>
              <a:buFont typeface="Arial"/>
              <a:buChar char="●"/>
            </a:pPr>
            <a:r>
              <a:rPr lang="ru-RU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если сэкономленную электроэнергию продать по тарифу для других потребителей (</a:t>
            </a:r>
            <a:r>
              <a:rPr lang="ru-RU"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55,14 дирам за 1кВт/час, без учета НДС), </a:t>
            </a:r>
            <a:r>
              <a:rPr lang="ru-RU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полученная сумма составит </a:t>
            </a:r>
            <a:r>
              <a:rPr lang="ru-RU" sz="1400" b="0" i="0" u="none" strike="noStrike" cap="none">
                <a:solidFill>
                  <a:srgbClr val="FF9900"/>
                </a:solidFill>
                <a:latin typeface="Arial"/>
                <a:ea typeface="Arial"/>
                <a:cs typeface="Arial"/>
                <a:sym typeface="Arial"/>
              </a:rPr>
              <a:t>23,82 млн. сомони (2 млн.евро) – </a:t>
            </a:r>
            <a:r>
              <a:rPr lang="ru-RU"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возможная выгода </a:t>
            </a:r>
            <a:r>
              <a:rPr lang="ru-RU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ОАХК «Барки Точик»)</a:t>
            </a:r>
            <a:endParaRPr sz="16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30797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50"/>
              <a:buFont typeface="Arial"/>
              <a:buChar char="●"/>
            </a:pPr>
            <a:r>
              <a:rPr lang="ru-RU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Ежегодные сэкономленные средства за электроэнергию по системе АМИ в порядке </a:t>
            </a:r>
            <a:r>
              <a:rPr lang="ru-RU" sz="1400" b="0" i="0" u="none" strike="noStrike" cap="none">
                <a:solidFill>
                  <a:srgbClr val="FF9900"/>
                </a:solidFill>
                <a:latin typeface="Arial"/>
                <a:ea typeface="Arial"/>
                <a:cs typeface="Arial"/>
                <a:sym typeface="Arial"/>
              </a:rPr>
              <a:t>3,4 млн. сомони</a:t>
            </a:r>
            <a:r>
              <a:rPr lang="ru-RU" sz="1400" b="0" i="0" u="none" strike="noStrike" cap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ru-RU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могут быть направлены на устойчивое содержания и эксплуатации ирригационно-дренажных систем в данном районе. </a:t>
            </a:r>
            <a:endParaRPr sz="16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30797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50"/>
              <a:buFont typeface="Arial"/>
              <a:buChar char="●"/>
            </a:pPr>
            <a:r>
              <a:rPr lang="ru-RU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За счет улучшения водоподачи и повышения производства  с/х культур, дехканские хозяйства смогут полностью оплачивать существующий тариф </a:t>
            </a:r>
            <a:r>
              <a:rPr lang="ru-RU" sz="1400" b="0" i="0" u="none" strike="noStrike" cap="none">
                <a:solidFill>
                  <a:srgbClr val="FF9900"/>
                </a:solidFill>
                <a:latin typeface="Arial"/>
                <a:ea typeface="Arial"/>
                <a:cs typeface="Arial"/>
                <a:sym typeface="Arial"/>
              </a:rPr>
              <a:t>2 дирама (с учетом НДС) за 1 м</a:t>
            </a:r>
            <a:r>
              <a:rPr lang="ru-RU" sz="1400" b="0" i="0" u="none" strike="noStrike" cap="none" baseline="30000">
                <a:solidFill>
                  <a:srgbClr val="FF9900"/>
                </a:solidFill>
                <a:latin typeface="Arial"/>
                <a:ea typeface="Arial"/>
                <a:cs typeface="Arial"/>
                <a:sym typeface="Arial"/>
              </a:rPr>
              <a:t>3</a:t>
            </a:r>
            <a:r>
              <a:rPr lang="ru-RU" sz="1400" b="0" i="0" u="none" strike="noStrike" cap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ru-RU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воды.  </a:t>
            </a:r>
            <a:endParaRPr sz="16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30797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50"/>
              <a:buFont typeface="Arial"/>
              <a:buChar char="●"/>
            </a:pPr>
            <a:r>
              <a:rPr lang="ru-RU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реальная себестоимость воды снижется с </a:t>
            </a:r>
            <a:r>
              <a:rPr lang="ru-RU" sz="1400" b="0" i="0" u="none" strike="noStrike" cap="none">
                <a:solidFill>
                  <a:srgbClr val="FF9900"/>
                </a:solidFill>
                <a:latin typeface="Arial"/>
                <a:ea typeface="Arial"/>
                <a:cs typeface="Arial"/>
                <a:sym typeface="Arial"/>
              </a:rPr>
              <a:t>8-10 дирама за 1 м</a:t>
            </a:r>
            <a:r>
              <a:rPr lang="ru-RU" sz="1400" b="0" i="0" u="none" strike="noStrike" cap="none" baseline="30000">
                <a:solidFill>
                  <a:srgbClr val="FF9900"/>
                </a:solidFill>
                <a:latin typeface="Arial"/>
                <a:ea typeface="Arial"/>
                <a:cs typeface="Arial"/>
                <a:sym typeface="Arial"/>
              </a:rPr>
              <a:t>3</a:t>
            </a:r>
            <a:r>
              <a:rPr lang="ru-RU" sz="1400" b="0" i="0" u="none" strike="noStrike" cap="none">
                <a:solidFill>
                  <a:srgbClr val="FF9900"/>
                </a:solidFill>
                <a:latin typeface="Arial"/>
                <a:ea typeface="Arial"/>
                <a:cs typeface="Arial"/>
                <a:sym typeface="Arial"/>
              </a:rPr>
              <a:t> воды до 5-6 дирамов за 1 м</a:t>
            </a:r>
            <a:r>
              <a:rPr lang="ru-RU" sz="1400" b="0" i="0" u="none" strike="noStrike" cap="none" baseline="30000">
                <a:solidFill>
                  <a:srgbClr val="FF9900"/>
                </a:solidFill>
                <a:latin typeface="Arial"/>
                <a:ea typeface="Arial"/>
                <a:cs typeface="Arial"/>
                <a:sym typeface="Arial"/>
              </a:rPr>
              <a:t>3</a:t>
            </a:r>
            <a:r>
              <a:rPr lang="ru-RU" sz="1400" b="0" i="0" u="none" strike="noStrike" cap="none">
                <a:solidFill>
                  <a:srgbClr val="FF9900"/>
                </a:solidFill>
                <a:latin typeface="Arial"/>
                <a:ea typeface="Arial"/>
                <a:cs typeface="Arial"/>
                <a:sym typeface="Arial"/>
              </a:rPr>
              <a:t> воды</a:t>
            </a:r>
            <a:r>
              <a:rPr lang="ru-RU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и, без увеличения тарифа, фермеры закроют все счета и прошлые долги.</a:t>
            </a:r>
            <a:endParaRPr sz="16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28" name="Google Shape;1028;g256d1ec2705_0_505"/>
          <p:cNvSpPr/>
          <p:nvPr/>
        </p:nvSpPr>
        <p:spPr>
          <a:xfrm>
            <a:off x="2131380" y="1136319"/>
            <a:ext cx="5184600" cy="210300"/>
          </a:xfrm>
          <a:prstGeom prst="rect">
            <a:avLst/>
          </a:prstGeom>
          <a:solidFill>
            <a:srgbClr val="FF9900"/>
          </a:solidFill>
          <a:ln w="25400" cap="flat" cmpd="sng">
            <a:solidFill>
              <a:srgbClr val="FF99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r>
              <a:rPr lang="ru-RU" sz="135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Ожидаемая экономическая эффективность:</a:t>
            </a:r>
            <a:endParaRPr sz="105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" name="Google Shape;1034;g256d1ec2705_0_524"/>
          <p:cNvSpPr/>
          <p:nvPr/>
        </p:nvSpPr>
        <p:spPr>
          <a:xfrm>
            <a:off x="1316150" y="1198988"/>
            <a:ext cx="67062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</a:pPr>
            <a:r>
              <a:rPr lang="ru-RU" sz="2100" b="1" i="0" u="none" strike="noStrike" cap="none">
                <a:solidFill>
                  <a:srgbClr val="004B81"/>
                </a:solidFill>
                <a:latin typeface="Arial"/>
                <a:ea typeface="Arial"/>
                <a:cs typeface="Arial"/>
                <a:sym typeface="Arial"/>
              </a:rPr>
              <a:t>Статус представления инвестиционной заявки</a:t>
            </a:r>
            <a:endParaRPr sz="2100" b="0" i="0" u="none" strike="noStrike" cap="none">
              <a:solidFill>
                <a:srgbClr val="004B8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35" name="Google Shape;1035;g256d1ec2705_0_524"/>
          <p:cNvSpPr/>
          <p:nvPr/>
        </p:nvSpPr>
        <p:spPr>
          <a:xfrm>
            <a:off x="292650" y="1722875"/>
            <a:ext cx="8558700" cy="313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14311" marR="0" lvl="0" indent="-21431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Char char="●"/>
            </a:pPr>
            <a:r>
              <a:rPr lang="ru-RU"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31 января 2023 года - инвестиционная заявка на льготный кредит подана со стороны Министерства Финансов Таджикистана в ЕАБР </a:t>
            </a:r>
            <a:endParaRPr sz="16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14311" marR="0" lvl="0" indent="-21431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Char char="●"/>
            </a:pPr>
            <a:r>
              <a:rPr lang="ru-RU"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Запланирован проект ЕАБР «Поддержка потенциала орошаемого земледелия в Республике Таджикистан» на общую сумму 32,0 млн. долларов США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741760" marR="0" lvl="0" indent="-20716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Char char="▪"/>
            </a:pPr>
            <a:r>
              <a:rPr lang="ru-RU"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Проект включает модернизацию ГНС-1 и ГНС-2 на сумму 26,49 млн. долларов США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741760" marR="0" lvl="0" indent="-20716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Char char="▪"/>
            </a:pPr>
            <a:r>
              <a:rPr lang="ru-RU"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Закупка машин и механизмов на сумму 4,47 млн. долларов США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741760" marR="0" lvl="0" indent="-20716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Char char="▪"/>
            </a:pPr>
            <a:r>
              <a:rPr lang="ru-RU"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Управление проектом 1,04 млн. долларов США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741760" marR="0" lvl="0" indent="-20716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Char char="▪"/>
            </a:pPr>
            <a:r>
              <a:rPr lang="ru-RU"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Срок реализации 5 лет.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14311" marR="0" lvl="0" indent="-21431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Char char="●"/>
            </a:pPr>
            <a:r>
              <a:rPr lang="ru-RU"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Условия предоставления льготного кредита: 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741760" marR="0" lvl="0" indent="-20716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Char char="▪"/>
            </a:pPr>
            <a:r>
              <a:rPr lang="ru-RU"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Инвестиционный кредит на 20 лет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741760" marR="0" lvl="0" indent="-20716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Char char="▪"/>
            </a:pPr>
            <a:r>
              <a:rPr lang="ru-RU"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Льготный период 8 лет.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741760" marR="0" lvl="0" indent="-20716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Char char="▪"/>
            </a:pPr>
            <a:r>
              <a:rPr lang="ru-RU"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Процентная ставка - 1,0 % годовых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036" name="Google Shape;1036;g256d1ec2705_0_524"/>
          <p:cNvGrpSpPr/>
          <p:nvPr/>
        </p:nvGrpSpPr>
        <p:grpSpPr>
          <a:xfrm>
            <a:off x="871125" y="192025"/>
            <a:ext cx="7482375" cy="976576"/>
            <a:chOff x="-614020" y="770161"/>
            <a:chExt cx="9976500" cy="755700"/>
          </a:xfrm>
        </p:grpSpPr>
        <p:sp>
          <p:nvSpPr>
            <p:cNvPr id="1037" name="Google Shape;1037;g256d1ec2705_0_524"/>
            <p:cNvSpPr/>
            <p:nvPr/>
          </p:nvSpPr>
          <p:spPr>
            <a:xfrm>
              <a:off x="-614020" y="770161"/>
              <a:ext cx="9976500" cy="755700"/>
            </a:xfrm>
            <a:prstGeom prst="roundRect">
              <a:avLst>
                <a:gd name="adj" fmla="val 16667"/>
              </a:avLst>
            </a:prstGeom>
            <a:solidFill>
              <a:srgbClr val="FF9900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38" name="Google Shape;1038;g256d1ec2705_0_524"/>
            <p:cNvSpPr txBox="1"/>
            <p:nvPr/>
          </p:nvSpPr>
          <p:spPr>
            <a:xfrm>
              <a:off x="-324256" y="770161"/>
              <a:ext cx="9485100" cy="681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4275" tIns="54275" rIns="54275" bIns="5427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25"/>
                <a:buFont typeface="Arial"/>
                <a:buNone/>
              </a:pPr>
              <a:r>
                <a:rPr lang="ru-RU" sz="1425" b="1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Модернизации Голодностепских насосных станции в Зафарабадском районе Согдийской области с использованием энергосберегающих технологий  </a:t>
              </a:r>
              <a:endParaRPr sz="1425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" name="Google Shape;1044;p92"/>
          <p:cNvSpPr txBox="1">
            <a:spLocks noGrp="1"/>
          </p:cNvSpPr>
          <p:nvPr>
            <p:ph type="body" idx="1"/>
          </p:nvPr>
        </p:nvSpPr>
        <p:spPr>
          <a:xfrm>
            <a:off x="562594" y="3843716"/>
            <a:ext cx="7642292" cy="5385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457200" lvl="0" indent="-228600" algn="ctr" rtl="0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SzPts val="2000"/>
              <a:buNone/>
            </a:pPr>
            <a:r>
              <a:rPr lang="ru-RU"/>
              <a:t>Нексус Пример в бассейне реки Сенегал </a:t>
            </a:r>
            <a:endParaRPr/>
          </a:p>
        </p:txBody>
      </p:sp>
    </p:spTree>
  </p:cSld>
  <p:clrMapOvr>
    <a:masterClrMapping/>
  </p:clrMapOvr>
  <p:transition>
    <p:fade/>
  </p:transition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9" name="Google Shape;1049;p93"/>
          <p:cNvPicPr preferRelativeResize="0"/>
          <p:nvPr/>
        </p:nvPicPr>
        <p:blipFill rotWithShape="1">
          <a:blip r:embed="rId3">
            <a:alphaModFix/>
          </a:blip>
          <a:srcRect r="255"/>
          <a:stretch/>
        </p:blipFill>
        <p:spPr>
          <a:xfrm>
            <a:off x="53550" y="0"/>
            <a:ext cx="9090451" cy="5143149"/>
          </a:xfrm>
          <a:prstGeom prst="rect">
            <a:avLst/>
          </a:prstGeom>
          <a:noFill/>
          <a:ln>
            <a:noFill/>
          </a:ln>
        </p:spPr>
      </p:pic>
      <p:sp>
        <p:nvSpPr>
          <p:cNvPr id="1050" name="Google Shape;1050;p93"/>
          <p:cNvSpPr/>
          <p:nvPr/>
        </p:nvSpPr>
        <p:spPr>
          <a:xfrm>
            <a:off x="5667295" y="54427"/>
            <a:ext cx="2158514" cy="7386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</a:pPr>
            <a:r>
              <a:rPr lang="ru-RU" sz="2100" b="1" i="0" u="none" strike="noStrike" cap="none">
                <a:solidFill>
                  <a:srgbClr val="FF9900"/>
                </a:solidFill>
                <a:latin typeface="Arial Narrow"/>
                <a:ea typeface="Arial Narrow"/>
                <a:cs typeface="Arial Narrow"/>
                <a:sym typeface="Arial Narrow"/>
              </a:rPr>
              <a:t>Бассейн реки Сенегал</a:t>
            </a:r>
            <a:endParaRPr sz="1400" b="0" i="0" u="none" strike="noStrike" cap="none">
              <a:solidFill>
                <a:srgbClr val="FF99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ransition spd="slow"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2" name="Google Shape;422;g256d1ec2705_0_0"/>
          <p:cNvSpPr txBox="1">
            <a:spLocks noGrp="1"/>
          </p:cNvSpPr>
          <p:nvPr>
            <p:ph type="title"/>
          </p:nvPr>
        </p:nvSpPr>
        <p:spPr>
          <a:xfrm>
            <a:off x="305400" y="564825"/>
            <a:ext cx="8533200" cy="59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None/>
            </a:pPr>
            <a:r>
              <a:rPr lang="ru-RU" sz="1825" b="1">
                <a:solidFill>
                  <a:srgbClr val="004B81"/>
                </a:solidFill>
              </a:rPr>
              <a:t>Туямунский гидроузел (ТМГУ ) – стратегический объект в нижнем течении р.Амударья </a:t>
            </a:r>
            <a:endParaRPr b="1"/>
          </a:p>
        </p:txBody>
      </p:sp>
      <p:sp>
        <p:nvSpPr>
          <p:cNvPr id="423" name="Google Shape;423;g256d1ec2705_0_0"/>
          <p:cNvSpPr/>
          <p:nvPr/>
        </p:nvSpPr>
        <p:spPr>
          <a:xfrm>
            <a:off x="7730102" y="3172968"/>
            <a:ext cx="277800" cy="258900"/>
          </a:xfrm>
          <a:prstGeom prst="mathPlus">
            <a:avLst>
              <a:gd name="adj1" fmla="val 23520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endParaRPr sz="135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4" name="Google Shape;424;g256d1ec2705_0_0"/>
          <p:cNvSpPr/>
          <p:nvPr/>
        </p:nvSpPr>
        <p:spPr>
          <a:xfrm>
            <a:off x="7404904" y="3043520"/>
            <a:ext cx="155100" cy="258900"/>
          </a:xfrm>
          <a:prstGeom prst="mathMinus">
            <a:avLst>
              <a:gd name="adj1" fmla="val 23520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endParaRPr sz="135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25" name="Google Shape;425;g256d1ec2705_0_0" descr="F:\ТМГУ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17125" y="1116400"/>
            <a:ext cx="3862700" cy="2785200"/>
          </a:xfrm>
          <a:prstGeom prst="rect">
            <a:avLst/>
          </a:prstGeom>
          <a:noFill/>
          <a:ln>
            <a:noFill/>
          </a:ln>
        </p:spPr>
      </p:pic>
      <p:sp>
        <p:nvSpPr>
          <p:cNvPr id="426" name="Google Shape;426;g256d1ec2705_0_0"/>
          <p:cNvSpPr txBox="1"/>
          <p:nvPr/>
        </p:nvSpPr>
        <p:spPr>
          <a:xfrm>
            <a:off x="4493225" y="1162725"/>
            <a:ext cx="4523700" cy="278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ru-RU" sz="1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Технические характеристики</a:t>
            </a:r>
            <a:r>
              <a:rPr lang="ru-RU"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:</a:t>
            </a:r>
            <a:endParaRPr sz="1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14311" marR="0" lvl="0" indent="-214311" algn="l" rtl="0">
              <a:lnSpc>
                <a:spcPct val="107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•"/>
            </a:pPr>
            <a:r>
              <a:rPr lang="ru-RU" sz="1400" b="1" i="0" u="none" strike="noStrike" cap="none">
                <a:solidFill>
                  <a:srgbClr val="FF9900"/>
                </a:solidFill>
                <a:latin typeface="Arial"/>
                <a:ea typeface="Arial"/>
                <a:cs typeface="Arial"/>
                <a:sym typeface="Arial"/>
              </a:rPr>
              <a:t>4</a:t>
            </a:r>
            <a:r>
              <a:rPr lang="ru-RU" sz="1400" b="0" i="0" u="none" strike="noStrike" cap="none">
                <a:solidFill>
                  <a:srgbClr val="426697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ru-RU"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водохранилища,</a:t>
            </a:r>
            <a:r>
              <a:rPr lang="ru-RU" sz="1400" b="0" i="0" u="none" strike="noStrike" cap="none">
                <a:solidFill>
                  <a:srgbClr val="426697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ru-RU" sz="1400" b="1" i="0" u="none" strike="noStrike" cap="none">
                <a:solidFill>
                  <a:srgbClr val="FF9900"/>
                </a:solidFill>
                <a:latin typeface="Arial"/>
                <a:ea typeface="Arial"/>
                <a:cs typeface="Arial"/>
                <a:sym typeface="Arial"/>
              </a:rPr>
              <a:t>30</a:t>
            </a:r>
            <a:r>
              <a:rPr lang="ru-RU" sz="1400" b="0" i="0" u="none" strike="noStrike" cap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ru-RU"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ключевых гидротехнических сооружений;</a:t>
            </a:r>
            <a:endParaRPr sz="1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14311" marR="0" lvl="0" indent="-214311" algn="l" rtl="0">
              <a:lnSpc>
                <a:spcPct val="107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•"/>
            </a:pPr>
            <a:r>
              <a:rPr lang="ru-RU"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общий объем </a:t>
            </a:r>
            <a:r>
              <a:rPr lang="ru-RU" sz="1400" b="1" i="0" u="none" strike="noStrike" cap="none">
                <a:solidFill>
                  <a:srgbClr val="F4971A"/>
                </a:solidFill>
                <a:latin typeface="Arial"/>
                <a:ea typeface="Arial"/>
                <a:cs typeface="Arial"/>
                <a:sym typeface="Arial"/>
              </a:rPr>
              <a:t>7,8 млрд. м3; </a:t>
            </a:r>
            <a:endParaRPr sz="1400" b="1" i="0" u="none" strike="noStrike" cap="none">
              <a:solidFill>
                <a:srgbClr val="F4971A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14311" marR="0" lvl="0" indent="-214311" algn="l" rtl="0">
              <a:lnSpc>
                <a:spcPct val="107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•"/>
            </a:pPr>
            <a:r>
              <a:rPr lang="ru-RU"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площадь зеркала </a:t>
            </a:r>
            <a:r>
              <a:rPr lang="ru-RU" sz="1400" b="1" i="0" u="none" strike="noStrike" cap="none">
                <a:solidFill>
                  <a:srgbClr val="FF9900"/>
                </a:solidFill>
                <a:latin typeface="Arial"/>
                <a:ea typeface="Arial"/>
                <a:cs typeface="Arial"/>
                <a:sym typeface="Arial"/>
              </a:rPr>
              <a:t>650,1 км2;</a:t>
            </a:r>
            <a:endParaRPr sz="1400" b="1" i="0" u="none" strike="noStrike" cap="none">
              <a:solidFill>
                <a:srgbClr val="FF99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14311" marR="0" lvl="0" indent="-214311" algn="l" rtl="0">
              <a:lnSpc>
                <a:spcPct val="107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</a:pPr>
            <a:r>
              <a:rPr lang="ru-RU"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включает: русловую ГЭС, водозаборные, каналы, водосбросные плотины и подстанции;</a:t>
            </a:r>
            <a:endParaRPr sz="1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14311" marR="0" lvl="0" indent="-214311" algn="l" rtl="0">
              <a:lnSpc>
                <a:spcPct val="107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•"/>
            </a:pPr>
            <a:r>
              <a:rPr lang="ru-RU"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Электростанция мощностью 150 МВт имеет шесть турбин. Потенциал</a:t>
            </a:r>
            <a:r>
              <a:rPr lang="ru-RU" sz="1400" b="0" i="0" u="none" strike="noStrike" cap="none">
                <a:solidFill>
                  <a:srgbClr val="426697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ru-RU" sz="1400" b="1" i="0" u="none" strike="noStrike" cap="none">
                <a:solidFill>
                  <a:srgbClr val="FF9900"/>
                </a:solidFill>
                <a:latin typeface="Arial"/>
                <a:ea typeface="Arial"/>
                <a:cs typeface="Arial"/>
                <a:sym typeface="Arial"/>
              </a:rPr>
              <a:t>1 млрд кВт/ч</a:t>
            </a:r>
            <a:r>
              <a:rPr lang="ru-RU" sz="1400" b="0" i="0" u="none" strike="noStrike" cap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ru-RU"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в год электроэнергии.</a:t>
            </a:r>
            <a:endParaRPr sz="1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7" name="Google Shape;427;g256d1ec2705_0_0"/>
          <p:cNvSpPr txBox="1"/>
          <p:nvPr/>
        </p:nvSpPr>
        <p:spPr>
          <a:xfrm>
            <a:off x="305400" y="3901603"/>
            <a:ext cx="8801100" cy="82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ru-RU"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Обеспечивает:</a:t>
            </a:r>
            <a:r>
              <a:rPr lang="ru-RU" sz="1500" b="0" i="0" u="none" strike="noStrike" cap="none">
                <a:solidFill>
                  <a:srgbClr val="426697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ru-RU" sz="1400" b="1" i="0" u="none" strike="noStrike" cap="none">
                <a:solidFill>
                  <a:srgbClr val="FF9900"/>
                </a:solidFill>
                <a:latin typeface="Arial"/>
                <a:ea typeface="Arial"/>
                <a:cs typeface="Arial"/>
                <a:sym typeface="Arial"/>
              </a:rPr>
              <a:t>5 млн.жителей </a:t>
            </a:r>
            <a:r>
              <a:rPr lang="ru-RU"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в Хорезмской области и Республике Каракалпакстан (Узбекистан), и в Дашогузском велаяте (Туркменистан):</a:t>
            </a:r>
            <a:r>
              <a:rPr lang="ru-RU" sz="1400" b="0" i="0" u="none" strike="noStrike" cap="none">
                <a:solidFill>
                  <a:srgbClr val="426697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ru-RU" sz="1400" b="1" i="0" u="none" strike="noStrike" cap="none">
                <a:solidFill>
                  <a:srgbClr val="FF9900"/>
                </a:solidFill>
                <a:latin typeface="Arial"/>
                <a:ea typeface="Arial"/>
                <a:cs typeface="Arial"/>
                <a:sym typeface="Arial"/>
              </a:rPr>
              <a:t>Питьевая вода. </a:t>
            </a:r>
            <a:r>
              <a:rPr lang="ru-RU"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Ирригация</a:t>
            </a:r>
            <a:r>
              <a:rPr lang="ru-RU" sz="1400" b="0" i="0" u="none" strike="noStrike" cap="none">
                <a:solidFill>
                  <a:srgbClr val="426697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ru-RU" sz="1400" b="1" i="0" u="none" strike="noStrike" cap="none">
                <a:solidFill>
                  <a:srgbClr val="FF9900"/>
                </a:solidFill>
                <a:latin typeface="Arial"/>
                <a:ea typeface="Arial"/>
                <a:cs typeface="Arial"/>
                <a:sym typeface="Arial"/>
              </a:rPr>
              <a:t>1 205 000 га.</a:t>
            </a:r>
            <a:r>
              <a:rPr lang="ru-RU" sz="1400" b="1" i="0" u="none" strike="noStrike" cap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ru-RU"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Электроэнергия</a:t>
            </a:r>
            <a:r>
              <a:rPr lang="ru-RU" sz="1400" b="0" i="0" u="none" strike="noStrike" cap="none">
                <a:solidFill>
                  <a:srgbClr val="426697"/>
                </a:solidFill>
                <a:latin typeface="Arial"/>
                <a:ea typeface="Arial"/>
                <a:cs typeface="Arial"/>
                <a:sym typeface="Arial"/>
              </a:rPr>
              <a:t>  </a:t>
            </a:r>
            <a:r>
              <a:rPr lang="ru-RU" sz="1400" b="1" i="0" u="none" strike="noStrike" cap="none">
                <a:solidFill>
                  <a:srgbClr val="FF9900"/>
                </a:solidFill>
                <a:latin typeface="Arial"/>
                <a:ea typeface="Arial"/>
                <a:cs typeface="Arial"/>
                <a:sym typeface="Arial"/>
              </a:rPr>
              <a:t>450 млн кВт\часов в год</a:t>
            </a:r>
            <a:endParaRPr sz="1400" b="0" i="0" u="none" strike="noStrike" cap="none">
              <a:solidFill>
                <a:srgbClr val="FF99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ransition>
    <p:fade/>
  </p:transition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6" name="Google Shape;1056;g256d1ec2705_0_544"/>
          <p:cNvSpPr txBox="1">
            <a:spLocks noGrp="1"/>
          </p:cNvSpPr>
          <p:nvPr>
            <p:ph type="title"/>
          </p:nvPr>
        </p:nvSpPr>
        <p:spPr>
          <a:xfrm>
            <a:off x="968677" y="709415"/>
            <a:ext cx="7290900" cy="43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</a:pPr>
            <a:r>
              <a:rPr lang="ru-RU" sz="2800" b="1">
                <a:solidFill>
                  <a:srgbClr val="004B81"/>
                </a:solidFill>
              </a:rPr>
              <a:t>Информация по бассейну реки Сенегал</a:t>
            </a:r>
            <a:endParaRPr sz="3300" b="1">
              <a:solidFill>
                <a:srgbClr val="004B81"/>
              </a:solidFill>
            </a:endParaRPr>
          </a:p>
        </p:txBody>
      </p:sp>
      <p:sp>
        <p:nvSpPr>
          <p:cNvPr id="1057" name="Google Shape;1057;g256d1ec2705_0_544"/>
          <p:cNvSpPr/>
          <p:nvPr/>
        </p:nvSpPr>
        <p:spPr>
          <a:xfrm>
            <a:off x="322625" y="1272750"/>
            <a:ext cx="5195100" cy="327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marR="0" lvl="0" indent="-34766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75"/>
              <a:buFont typeface="Arial"/>
              <a:buChar char="●"/>
            </a:pPr>
            <a:r>
              <a:rPr lang="ru-RU" sz="1875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Площадь бассейна: </a:t>
            </a:r>
            <a:r>
              <a:rPr lang="ru-RU" sz="1875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300 000 км2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34766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75"/>
              <a:buFont typeface="Arial"/>
              <a:buChar char="●"/>
            </a:pPr>
            <a:r>
              <a:rPr lang="ru-RU" sz="1875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Длина реки: </a:t>
            </a:r>
            <a:r>
              <a:rPr lang="ru-RU" sz="1875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1 800 км, включая три основные притока (Бафинг, Бакойе и Фалеме)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34766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75"/>
              <a:buFont typeface="Arial"/>
              <a:buChar char="●"/>
            </a:pPr>
            <a:r>
              <a:rPr lang="ru-RU" sz="1875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Ежегодный сток: </a:t>
            </a:r>
            <a:r>
              <a:rPr lang="ru-RU" sz="1875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в среднем 28 км3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34766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75"/>
              <a:buFont typeface="Arial"/>
              <a:buChar char="●"/>
            </a:pPr>
            <a:r>
              <a:rPr lang="ru-RU" sz="1875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4 прибрежных государства: </a:t>
            </a:r>
            <a:r>
              <a:rPr lang="ru-RU" sz="1875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Гвинея, Мали, Мавритания и Сенегал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34766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75"/>
              <a:buFont typeface="Arial"/>
              <a:buChar char="●"/>
            </a:pPr>
            <a:r>
              <a:rPr lang="ru-RU" sz="1875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Население: </a:t>
            </a:r>
            <a:r>
              <a:rPr lang="ru-RU" sz="1875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12 млн в бассейне                                                    (35 млн в 4-х странах)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34766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75"/>
              <a:buFont typeface="Arial"/>
              <a:buChar char="●"/>
            </a:pPr>
            <a:r>
              <a:rPr lang="ru-RU" sz="1875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Площадь орошаемых земель: </a:t>
            </a:r>
            <a:r>
              <a:rPr lang="ru-RU" sz="1875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375000 га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058" name="Google Shape;1058;g256d1ec2705_0_54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683475" y="1211086"/>
            <a:ext cx="2650849" cy="1767226"/>
          </a:xfrm>
          <a:prstGeom prst="rect">
            <a:avLst/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1059" name="Google Shape;1059;g256d1ec2705_0_54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683477" y="3135973"/>
            <a:ext cx="2650849" cy="1767233"/>
          </a:xfrm>
          <a:prstGeom prst="rect">
            <a:avLst/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pic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5" name="Google Shape;1065;g256d1ec2705_0_557"/>
          <p:cNvSpPr txBox="1">
            <a:spLocks noGrp="1"/>
          </p:cNvSpPr>
          <p:nvPr>
            <p:ph type="body" idx="4294967295"/>
          </p:nvPr>
        </p:nvSpPr>
        <p:spPr>
          <a:xfrm>
            <a:off x="312275" y="2875050"/>
            <a:ext cx="4179600" cy="1775400"/>
          </a:xfrm>
          <a:prstGeom prst="rect">
            <a:avLst/>
          </a:prstGeom>
          <a:noFill/>
          <a:ln w="9525" cap="flat" cmpd="sng">
            <a:solidFill>
              <a:srgbClr val="00B05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2000"/>
              <a:buNone/>
            </a:pPr>
            <a:r>
              <a:rPr lang="ru-RU" sz="1500" b="1" u="sng">
                <a:solidFill>
                  <a:srgbClr val="00B050"/>
                </a:solidFill>
                <a:latin typeface="Arial"/>
                <a:ea typeface="Arial"/>
                <a:cs typeface="Arial"/>
                <a:sym typeface="Arial"/>
              </a:rPr>
              <a:t>Для стран в нижнем течении:</a:t>
            </a:r>
            <a:endParaRPr>
              <a:solidFill>
                <a:srgbClr val="00B05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2000"/>
              <a:buNone/>
            </a:pPr>
            <a:r>
              <a:rPr lang="ru-RU" sz="1500" b="1">
                <a:solidFill>
                  <a:srgbClr val="00B050"/>
                </a:solidFill>
                <a:latin typeface="Arial"/>
                <a:ea typeface="Arial"/>
                <a:cs typeface="Arial"/>
                <a:sym typeface="Arial"/>
              </a:rPr>
              <a:t>Мавритания: </a:t>
            </a:r>
            <a:r>
              <a:rPr lang="ru-RU" sz="15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питьевая вода, объединение энергосистем, защита прибрежных зон, ирригация;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2000"/>
              <a:buNone/>
            </a:pPr>
            <a:r>
              <a:rPr lang="ru-RU" sz="1500" b="1">
                <a:solidFill>
                  <a:srgbClr val="00B050"/>
                </a:solidFill>
                <a:latin typeface="Arial"/>
                <a:ea typeface="Arial"/>
                <a:cs typeface="Arial"/>
                <a:sym typeface="Arial"/>
              </a:rPr>
              <a:t>Сенегал:</a:t>
            </a:r>
            <a:r>
              <a:rPr lang="ru-RU" sz="1500" b="1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ru-RU" sz="15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ирригация, энергетика, объединение энергосистем, питьевая вода, защита прибрежных зон от морской воды.</a:t>
            </a:r>
            <a:endParaRPr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66" name="Google Shape;1066;g256d1ec2705_0_557"/>
          <p:cNvSpPr txBox="1"/>
          <p:nvPr/>
        </p:nvSpPr>
        <p:spPr>
          <a:xfrm>
            <a:off x="1957775" y="523250"/>
            <a:ext cx="4947000" cy="44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80"/>
              <a:buFont typeface="Noto Sans Symbols"/>
              <a:buNone/>
            </a:pPr>
            <a:r>
              <a:rPr lang="ru-RU" sz="2700" b="1" i="0" u="none" strike="noStrike" cap="none">
                <a:solidFill>
                  <a:srgbClr val="004B81"/>
                </a:solidFill>
                <a:latin typeface="Arial"/>
                <a:ea typeface="Arial"/>
                <a:cs typeface="Arial"/>
                <a:sym typeface="Arial"/>
              </a:rPr>
              <a:t>Приоритеты стран бассейна</a:t>
            </a:r>
            <a:endParaRPr sz="2000" b="0" i="0" u="none" strike="noStrike" cap="none">
              <a:solidFill>
                <a:srgbClr val="004B8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67" name="Google Shape;1067;g256d1ec2705_0_557"/>
          <p:cNvSpPr txBox="1"/>
          <p:nvPr/>
        </p:nvSpPr>
        <p:spPr>
          <a:xfrm>
            <a:off x="312175" y="1040900"/>
            <a:ext cx="4179600" cy="1710600"/>
          </a:xfrm>
          <a:prstGeom prst="rect">
            <a:avLst/>
          </a:prstGeom>
          <a:noFill/>
          <a:ln w="9525" cap="flat" cmpd="sng">
            <a:solidFill>
              <a:srgbClr val="FF99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Noto Sans Symbols"/>
              <a:buNone/>
            </a:pPr>
            <a:r>
              <a:rPr lang="ru-RU" sz="1500" b="1" i="0" u="sng" strike="noStrike" cap="none">
                <a:solidFill>
                  <a:srgbClr val="FF9900"/>
                </a:solidFill>
                <a:latin typeface="Arial"/>
                <a:ea typeface="Arial"/>
                <a:cs typeface="Arial"/>
                <a:sym typeface="Arial"/>
              </a:rPr>
              <a:t>Для стран в верхнем течении:</a:t>
            </a:r>
            <a:endParaRPr sz="1400" b="0" i="0" u="none" strike="noStrike" cap="none">
              <a:solidFill>
                <a:srgbClr val="FF99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832"/>
              </a:spcBef>
              <a:spcAft>
                <a:spcPts val="0"/>
              </a:spcAft>
              <a:buClr>
                <a:schemeClr val="dk1"/>
              </a:buClr>
              <a:buSzPts val="1200"/>
              <a:buFont typeface="Noto Sans Symbols"/>
              <a:buNone/>
            </a:pPr>
            <a:r>
              <a:rPr lang="ru-RU" sz="1500" b="1" i="0" u="none" strike="noStrike" cap="none">
                <a:solidFill>
                  <a:srgbClr val="FF9900"/>
                </a:solidFill>
                <a:latin typeface="Arial"/>
                <a:ea typeface="Arial"/>
                <a:cs typeface="Arial"/>
                <a:sym typeface="Arial"/>
              </a:rPr>
              <a:t>Гвинея:</a:t>
            </a:r>
            <a:r>
              <a:rPr lang="ru-RU" sz="1500" b="1" i="0" u="none" strike="noStrike" cap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ru-RU" sz="15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энергетика, инвестиционные партнеры, объединение энергосистем, защита верхней части бассейна;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832"/>
              </a:spcBef>
              <a:spcAft>
                <a:spcPts val="0"/>
              </a:spcAft>
              <a:buClr>
                <a:schemeClr val="dk1"/>
              </a:buClr>
              <a:buSzPts val="1200"/>
              <a:buFont typeface="Noto Sans Symbols"/>
              <a:buNone/>
            </a:pPr>
            <a:r>
              <a:rPr lang="ru-RU" sz="1500" b="1" i="0" u="none" strike="noStrike" cap="none">
                <a:solidFill>
                  <a:srgbClr val="FF9900"/>
                </a:solidFill>
                <a:latin typeface="Arial"/>
                <a:ea typeface="Arial"/>
                <a:cs typeface="Arial"/>
                <a:sym typeface="Arial"/>
              </a:rPr>
              <a:t>Мали</a:t>
            </a:r>
            <a:r>
              <a:rPr lang="ru-RU" sz="15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ru-RU" sz="15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(не имеет выхода к морю): энергетика, навигация, объединение энергосистем, инвестиции.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068" name="Google Shape;1068;g256d1ec2705_0_557" descr="C:\Users\user\Desktop\Сенегал\Материалы по Сенегалу\карты\image001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821170" y="1040900"/>
            <a:ext cx="3974055" cy="3609550"/>
          </a:xfrm>
          <a:prstGeom prst="rect">
            <a:avLst/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pic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4" name="Google Shape;1074;g256d1ec2705_0_566"/>
          <p:cNvSpPr/>
          <p:nvPr/>
        </p:nvSpPr>
        <p:spPr>
          <a:xfrm>
            <a:off x="1524150" y="1311300"/>
            <a:ext cx="6095700" cy="252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14311" marR="0" lvl="0" indent="-18891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Char char="▪"/>
            </a:pPr>
            <a:r>
              <a:rPr lang="ru-RU" sz="1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Часто повторяющаяся засуха</a:t>
            </a:r>
            <a:endParaRPr sz="10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14311" marR="0" lvl="0" indent="-188911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Char char="▪"/>
            </a:pPr>
            <a:r>
              <a:rPr lang="ru-RU" sz="1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Нехватка воды для ирригации</a:t>
            </a:r>
            <a:endParaRPr sz="10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14311" marR="0" lvl="0" indent="-188911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Char char="▪"/>
            </a:pPr>
            <a:r>
              <a:rPr lang="ru-RU" sz="1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Дефицит электроэнергии</a:t>
            </a:r>
            <a:endParaRPr sz="10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14311" marR="0" lvl="0" indent="-188911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Char char="▪"/>
            </a:pPr>
            <a:r>
              <a:rPr lang="ru-RU" sz="1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Общая история и французское колониальное наследие</a:t>
            </a:r>
            <a:endParaRPr sz="10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14311" marR="0" lvl="0" indent="-188911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Char char="▪"/>
            </a:pPr>
            <a:r>
              <a:rPr lang="ru-RU" sz="1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Культурная и языковая общность</a:t>
            </a:r>
            <a:endParaRPr sz="10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14311" marR="0" lvl="0" indent="-188911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Char char="▪"/>
            </a:pPr>
            <a:r>
              <a:rPr lang="ru-RU" sz="1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Схожесть истоков правовых систем</a:t>
            </a:r>
            <a:endParaRPr sz="10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14311" marR="0" lvl="0" indent="-188911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Char char="▪"/>
            </a:pPr>
            <a:r>
              <a:rPr lang="ru-RU" sz="1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Внутрирегиональная торговля</a:t>
            </a:r>
            <a:endParaRPr sz="10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75" name="Google Shape;1075;g256d1ec2705_0_566"/>
          <p:cNvSpPr/>
          <p:nvPr/>
        </p:nvSpPr>
        <p:spPr>
          <a:xfrm>
            <a:off x="266700" y="490200"/>
            <a:ext cx="8610600" cy="82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Arial"/>
              <a:buNone/>
            </a:pPr>
            <a:r>
              <a:rPr lang="ru-RU" sz="2500" b="1" i="0" u="none" strike="noStrike" cap="none">
                <a:solidFill>
                  <a:srgbClr val="004B81"/>
                </a:solidFill>
                <a:latin typeface="Arial"/>
                <a:ea typeface="Arial"/>
                <a:cs typeface="Arial"/>
                <a:sym typeface="Arial"/>
              </a:rPr>
              <a:t>Ключевые факторы, способствующие трансграничному сотрудничеству</a:t>
            </a:r>
            <a:endParaRPr sz="2100" b="0" i="0" u="none" strike="noStrike" cap="none">
              <a:solidFill>
                <a:srgbClr val="004B8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076" name="Google Shape;1076;g256d1ec2705_0_56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94500" y="3946025"/>
            <a:ext cx="6580603" cy="6836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82" name="Google Shape;1082;g256d1ec2705_0_574" descr="http://studbooks.net/imag_/32/170239/image011.png"/>
          <p:cNvPicPr preferRelativeResize="0"/>
          <p:nvPr/>
        </p:nvPicPr>
        <p:blipFill rotWithShape="1">
          <a:blip r:embed="rId3">
            <a:alphaModFix/>
          </a:blip>
          <a:srcRect b="970"/>
          <a:stretch/>
        </p:blipFill>
        <p:spPr>
          <a:xfrm>
            <a:off x="1285100" y="1312300"/>
            <a:ext cx="6726825" cy="3353525"/>
          </a:xfrm>
          <a:prstGeom prst="rect">
            <a:avLst/>
          </a:prstGeom>
          <a:noFill/>
          <a:ln>
            <a:noFill/>
          </a:ln>
        </p:spPr>
      </p:pic>
      <p:sp>
        <p:nvSpPr>
          <p:cNvPr id="1083" name="Google Shape;1083;g256d1ec2705_0_574"/>
          <p:cNvSpPr/>
          <p:nvPr/>
        </p:nvSpPr>
        <p:spPr>
          <a:xfrm>
            <a:off x="239825" y="513000"/>
            <a:ext cx="8496600" cy="73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</a:pPr>
            <a:r>
              <a:rPr lang="ru-RU" sz="2100" b="1" i="0" u="none" strike="noStrike" cap="none">
                <a:solidFill>
                  <a:srgbClr val="004B81"/>
                </a:solidFill>
                <a:latin typeface="Arial"/>
                <a:ea typeface="Arial"/>
                <a:cs typeface="Arial"/>
                <a:sym typeface="Arial"/>
              </a:rPr>
              <a:t>Организация по развитию бассейна реки Сенегал </a:t>
            </a:r>
            <a:endParaRPr sz="2100" b="1" i="0" u="none" strike="noStrike" cap="none">
              <a:solidFill>
                <a:srgbClr val="004B8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</a:pPr>
            <a:r>
              <a:rPr lang="ru-RU" sz="2100" b="1" i="0" u="none" strike="noStrike" cap="none">
                <a:solidFill>
                  <a:srgbClr val="004B81"/>
                </a:solidFill>
                <a:latin typeface="Arial"/>
                <a:ea typeface="Arial"/>
                <a:cs typeface="Arial"/>
                <a:sym typeface="Arial"/>
              </a:rPr>
              <a:t>(Organisation pour la mise en valeur du fleuve Sénégal (OMVS )</a:t>
            </a:r>
            <a:endParaRPr sz="2100" b="1" i="0" u="none" strike="noStrike" cap="none">
              <a:solidFill>
                <a:srgbClr val="004B8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9" name="Google Shape;1089;g256d1ec2705_0_581"/>
          <p:cNvSpPr/>
          <p:nvPr/>
        </p:nvSpPr>
        <p:spPr>
          <a:xfrm>
            <a:off x="122250" y="307425"/>
            <a:ext cx="4450200" cy="41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</a:pPr>
            <a:r>
              <a:rPr lang="ru-RU" sz="2700" b="1" i="0" u="none" strike="noStrike" cap="none">
                <a:solidFill>
                  <a:srgbClr val="004B81"/>
                </a:solidFill>
                <a:latin typeface="Arial"/>
                <a:ea typeface="Arial"/>
                <a:cs typeface="Arial"/>
                <a:sym typeface="Arial"/>
              </a:rPr>
              <a:t>История создания OMVS </a:t>
            </a:r>
            <a:endParaRPr sz="2000" b="0" i="0" u="none" strike="noStrike" cap="none">
              <a:solidFill>
                <a:srgbClr val="004B8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090" name="Google Shape;1090;g256d1ec2705_0_581"/>
          <p:cNvGrpSpPr/>
          <p:nvPr/>
        </p:nvGrpSpPr>
        <p:grpSpPr>
          <a:xfrm>
            <a:off x="198475" y="898475"/>
            <a:ext cx="8724222" cy="3346543"/>
            <a:chOff x="0" y="0"/>
            <a:chExt cx="7037933" cy="3600369"/>
          </a:xfrm>
        </p:grpSpPr>
        <p:sp>
          <p:nvSpPr>
            <p:cNvPr id="1091" name="Google Shape;1091;g256d1ec2705_0_581"/>
            <p:cNvSpPr/>
            <p:nvPr/>
          </p:nvSpPr>
          <p:spPr>
            <a:xfrm>
              <a:off x="0" y="0"/>
              <a:ext cx="5419200" cy="648000"/>
            </a:xfrm>
            <a:prstGeom prst="roundRect">
              <a:avLst>
                <a:gd name="adj" fmla="val 10000"/>
              </a:avLst>
            </a:prstGeom>
            <a:gradFill>
              <a:gsLst>
                <a:gs pos="0">
                  <a:srgbClr val="97C4FF"/>
                </a:gs>
                <a:gs pos="35000">
                  <a:srgbClr val="B8D6FD"/>
                </a:gs>
                <a:gs pos="100000">
                  <a:srgbClr val="E3EDFF"/>
                </a:gs>
              </a:gsLst>
              <a:lin ang="16200038" scaled="0"/>
            </a:gradFill>
            <a:ln>
              <a:noFill/>
            </a:ln>
            <a:effectLst>
              <a:outerShdw blurRad="40000" dist="20000" dir="5400000" rotWithShape="0">
                <a:srgbClr val="000000">
                  <a:alpha val="37647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92" name="Google Shape;1092;g256d1ec2705_0_581"/>
            <p:cNvSpPr txBox="1"/>
            <p:nvPr/>
          </p:nvSpPr>
          <p:spPr>
            <a:xfrm>
              <a:off x="18978" y="18989"/>
              <a:ext cx="4831500" cy="610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76200" tIns="76200" rIns="76200" bIns="76200" anchor="ctr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000"/>
                <a:buFont typeface="Arial"/>
                <a:buNone/>
              </a:pPr>
              <a:r>
                <a:rPr lang="ru-RU" sz="13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В 1934 г. совместными усилиями Сенегала, Мавритании и Мали была создана исследовательская миссия по развитию реки Сенегал (MEAF)</a:t>
              </a:r>
              <a:endParaRPr sz="13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93" name="Google Shape;1093;g256d1ec2705_0_581"/>
            <p:cNvSpPr/>
            <p:nvPr/>
          </p:nvSpPr>
          <p:spPr>
            <a:xfrm>
              <a:off x="404683" y="738092"/>
              <a:ext cx="5419200" cy="648000"/>
            </a:xfrm>
            <a:prstGeom prst="roundRect">
              <a:avLst>
                <a:gd name="adj" fmla="val 10000"/>
              </a:avLst>
            </a:prstGeom>
            <a:gradFill>
              <a:gsLst>
                <a:gs pos="0">
                  <a:srgbClr val="95FFB6"/>
                </a:gs>
                <a:gs pos="35000">
                  <a:srgbClr val="B5FFCD"/>
                </a:gs>
                <a:gs pos="100000">
                  <a:srgbClr val="E0FFEB"/>
                </a:gs>
              </a:gsLst>
              <a:lin ang="16200038" scaled="0"/>
            </a:gradFill>
            <a:ln>
              <a:noFill/>
            </a:ln>
            <a:effectLst>
              <a:outerShdw blurRad="40000" dist="20000" dir="5400000" rotWithShape="0">
                <a:srgbClr val="000000">
                  <a:alpha val="37647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94" name="Google Shape;1094;g256d1ec2705_0_581"/>
            <p:cNvSpPr txBox="1"/>
            <p:nvPr/>
          </p:nvSpPr>
          <p:spPr>
            <a:xfrm>
              <a:off x="423665" y="757074"/>
              <a:ext cx="4777500" cy="610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76200" tIns="76200" rIns="76200" bIns="76200" anchor="ctr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000"/>
                <a:buFont typeface="Arial"/>
                <a:buNone/>
              </a:pPr>
              <a:r>
                <a:rPr lang="ru-RU" sz="13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В 1938 г. она была преобразована в миссию по развитию реки Сенегал (MAS).</a:t>
              </a:r>
              <a:endParaRPr sz="13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95" name="Google Shape;1095;g256d1ec2705_0_581"/>
            <p:cNvSpPr/>
            <p:nvPr/>
          </p:nvSpPr>
          <p:spPr>
            <a:xfrm>
              <a:off x="809366" y="1476184"/>
              <a:ext cx="5419200" cy="648000"/>
            </a:xfrm>
            <a:prstGeom prst="roundRect">
              <a:avLst>
                <a:gd name="adj" fmla="val 10000"/>
              </a:avLst>
            </a:prstGeom>
            <a:gradFill>
              <a:gsLst>
                <a:gs pos="0">
                  <a:srgbClr val="B2FF99"/>
                </a:gs>
                <a:gs pos="35000">
                  <a:srgbClr val="CAFFB7"/>
                </a:gs>
                <a:gs pos="100000">
                  <a:srgbClr val="E9FFE2"/>
                </a:gs>
              </a:gsLst>
              <a:lin ang="16200038" scaled="0"/>
            </a:gradFill>
            <a:ln>
              <a:noFill/>
            </a:ln>
            <a:effectLst>
              <a:outerShdw blurRad="40000" dist="20000" dir="5400000" rotWithShape="0">
                <a:srgbClr val="000000">
                  <a:alpha val="37647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96" name="Google Shape;1096;g256d1ec2705_0_581"/>
            <p:cNvSpPr txBox="1"/>
            <p:nvPr/>
          </p:nvSpPr>
          <p:spPr>
            <a:xfrm>
              <a:off x="828348" y="1495166"/>
              <a:ext cx="4555200" cy="610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76200" tIns="76200" rIns="76200" bIns="76200" anchor="ctr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000"/>
                <a:buFont typeface="Arial"/>
                <a:buNone/>
              </a:pPr>
              <a:r>
                <a:rPr lang="ru-RU" sz="13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В 1959 г., после деколонизации указанных государств MAS стала органом по освоению реки трех, уже независимых, государств</a:t>
              </a:r>
              <a:endParaRPr sz="13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97" name="Google Shape;1097;g256d1ec2705_0_581"/>
            <p:cNvSpPr/>
            <p:nvPr/>
          </p:nvSpPr>
          <p:spPr>
            <a:xfrm>
              <a:off x="1214050" y="2214276"/>
              <a:ext cx="5419200" cy="648000"/>
            </a:xfrm>
            <a:prstGeom prst="roundRect">
              <a:avLst>
                <a:gd name="adj" fmla="val 10000"/>
              </a:avLst>
            </a:prstGeom>
            <a:gradFill>
              <a:gsLst>
                <a:gs pos="0">
                  <a:srgbClr val="EEE2B8"/>
                </a:gs>
                <a:gs pos="35000">
                  <a:srgbClr val="F3EACB"/>
                </a:gs>
                <a:gs pos="100000">
                  <a:srgbClr val="FAF6EC"/>
                </a:gs>
              </a:gsLst>
              <a:lin ang="16200038" scaled="0"/>
            </a:gradFill>
            <a:ln>
              <a:noFill/>
            </a:ln>
            <a:effectLst>
              <a:outerShdw blurRad="40000" dist="20000" dir="5400000" rotWithShape="0">
                <a:srgbClr val="000000">
                  <a:alpha val="37647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98" name="Google Shape;1098;g256d1ec2705_0_581"/>
            <p:cNvSpPr txBox="1"/>
            <p:nvPr/>
          </p:nvSpPr>
          <p:spPr>
            <a:xfrm>
              <a:off x="1233039" y="2233271"/>
              <a:ext cx="4900800" cy="610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76200" tIns="76200" rIns="76200" bIns="76200" anchor="ctr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000"/>
                <a:buFont typeface="Arial"/>
                <a:buNone/>
              </a:pPr>
              <a:r>
                <a:rPr lang="ru-RU" sz="13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В 1963 г. был создан межгосударственный комитет, к данному проекту присоединилась и Гвинея</a:t>
              </a:r>
              <a:endParaRPr sz="13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99" name="Google Shape;1099;g256d1ec2705_0_581"/>
            <p:cNvSpPr/>
            <p:nvPr/>
          </p:nvSpPr>
          <p:spPr>
            <a:xfrm>
              <a:off x="1618733" y="2952369"/>
              <a:ext cx="5419200" cy="648000"/>
            </a:xfrm>
            <a:prstGeom prst="roundRect">
              <a:avLst>
                <a:gd name="adj" fmla="val 10000"/>
              </a:avLst>
            </a:prstGeom>
            <a:gradFill>
              <a:gsLst>
                <a:gs pos="0">
                  <a:srgbClr val="DADADA"/>
                </a:gs>
                <a:gs pos="35000">
                  <a:srgbClr val="E4E4E4"/>
                </a:gs>
                <a:gs pos="100000">
                  <a:srgbClr val="F4F4F4"/>
                </a:gs>
              </a:gsLst>
              <a:lin ang="16200038" scaled="0"/>
            </a:gradFill>
            <a:ln>
              <a:noFill/>
            </a:ln>
            <a:effectLst>
              <a:outerShdw blurRad="40000" dist="20000" dir="5400000" rotWithShape="0">
                <a:srgbClr val="000000">
                  <a:alpha val="37647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00" name="Google Shape;1100;g256d1ec2705_0_581"/>
            <p:cNvSpPr txBox="1"/>
            <p:nvPr/>
          </p:nvSpPr>
          <p:spPr>
            <a:xfrm>
              <a:off x="1637715" y="2971351"/>
              <a:ext cx="4555200" cy="610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76200" tIns="76200" rIns="76200" bIns="76200" anchor="ctr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000"/>
                <a:buFont typeface="Arial"/>
                <a:buNone/>
              </a:pPr>
              <a:r>
                <a:rPr lang="ru-RU" sz="13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В 1968 г. была создана Организация прибрежных государств реки Сенегал в Лабе (Гвинея)</a:t>
              </a:r>
              <a:endParaRPr sz="13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01" name="Google Shape;1101;g256d1ec2705_0_581"/>
            <p:cNvSpPr/>
            <p:nvPr/>
          </p:nvSpPr>
          <p:spPr>
            <a:xfrm>
              <a:off x="4997985" y="473459"/>
              <a:ext cx="421200" cy="421200"/>
            </a:xfrm>
            <a:prstGeom prst="downArrow">
              <a:avLst>
                <a:gd name="adj1" fmla="val 55000"/>
                <a:gd name="adj2" fmla="val 45000"/>
              </a:avLst>
            </a:prstGeom>
            <a:solidFill>
              <a:srgbClr val="535353"/>
            </a:solidFill>
            <a:ln w="9525" cap="flat" cmpd="sng">
              <a:solidFill>
                <a:srgbClr val="CAD5E4">
                  <a:alpha val="89411"/>
                </a:srgbClr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02" name="Google Shape;1102;g256d1ec2705_0_581"/>
            <p:cNvSpPr txBox="1"/>
            <p:nvPr/>
          </p:nvSpPr>
          <p:spPr>
            <a:xfrm>
              <a:off x="5092767" y="473459"/>
              <a:ext cx="231600" cy="317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25400" tIns="25400" rIns="25400" bIns="2540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000"/>
                <a:buFont typeface="Arial"/>
                <a:buNone/>
              </a:pPr>
              <a:endParaRPr sz="2000" b="0" i="0" u="none" strike="noStrike" cap="none">
                <a:solidFill>
                  <a:srgbClr val="000000"/>
                </a:solidFill>
                <a:latin typeface="Arial Narrow"/>
                <a:ea typeface="Arial Narrow"/>
                <a:cs typeface="Arial Narrow"/>
                <a:sym typeface="Arial Narrow"/>
              </a:endParaRPr>
            </a:p>
          </p:txBody>
        </p:sp>
        <p:sp>
          <p:nvSpPr>
            <p:cNvPr id="1103" name="Google Shape;1103;g256d1ec2705_0_581"/>
            <p:cNvSpPr/>
            <p:nvPr/>
          </p:nvSpPr>
          <p:spPr>
            <a:xfrm>
              <a:off x="5402669" y="1211551"/>
              <a:ext cx="421200" cy="421200"/>
            </a:xfrm>
            <a:prstGeom prst="downArrow">
              <a:avLst>
                <a:gd name="adj1" fmla="val 55000"/>
                <a:gd name="adj2" fmla="val 45000"/>
              </a:avLst>
            </a:prstGeom>
            <a:solidFill>
              <a:srgbClr val="535353"/>
            </a:solidFill>
            <a:ln w="9525" cap="flat" cmpd="sng">
              <a:solidFill>
                <a:srgbClr val="CAD5E4">
                  <a:alpha val="89411"/>
                </a:srgbClr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04" name="Google Shape;1104;g256d1ec2705_0_581"/>
            <p:cNvSpPr txBox="1"/>
            <p:nvPr/>
          </p:nvSpPr>
          <p:spPr>
            <a:xfrm>
              <a:off x="5497451" y="1211551"/>
              <a:ext cx="231600" cy="317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25400" tIns="25400" rIns="25400" bIns="2540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000"/>
                <a:buFont typeface="Arial"/>
                <a:buNone/>
              </a:pPr>
              <a:endParaRPr sz="2000" b="0" i="0" u="none" strike="noStrike" cap="none">
                <a:solidFill>
                  <a:srgbClr val="000000"/>
                </a:solidFill>
                <a:latin typeface="Arial Narrow"/>
                <a:ea typeface="Arial Narrow"/>
                <a:cs typeface="Arial Narrow"/>
                <a:sym typeface="Arial Narrow"/>
              </a:endParaRPr>
            </a:p>
          </p:txBody>
        </p:sp>
        <p:sp>
          <p:nvSpPr>
            <p:cNvPr id="1105" name="Google Shape;1105;g256d1ec2705_0_581"/>
            <p:cNvSpPr/>
            <p:nvPr/>
          </p:nvSpPr>
          <p:spPr>
            <a:xfrm>
              <a:off x="5807352" y="1938842"/>
              <a:ext cx="421200" cy="421200"/>
            </a:xfrm>
            <a:prstGeom prst="downArrow">
              <a:avLst>
                <a:gd name="adj1" fmla="val 55000"/>
                <a:gd name="adj2" fmla="val 45000"/>
              </a:avLst>
            </a:prstGeom>
            <a:solidFill>
              <a:srgbClr val="535353"/>
            </a:solidFill>
            <a:ln w="9525" cap="flat" cmpd="sng">
              <a:solidFill>
                <a:srgbClr val="CAD5E4">
                  <a:alpha val="89411"/>
                </a:srgbClr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06" name="Google Shape;1106;g256d1ec2705_0_581"/>
            <p:cNvSpPr txBox="1"/>
            <p:nvPr/>
          </p:nvSpPr>
          <p:spPr>
            <a:xfrm>
              <a:off x="5902134" y="1938842"/>
              <a:ext cx="231600" cy="317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25400" tIns="25400" rIns="25400" bIns="2540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000"/>
                <a:buFont typeface="Arial"/>
                <a:buNone/>
              </a:pPr>
              <a:endParaRPr sz="2000" b="0" i="0" u="none" strike="noStrike" cap="none">
                <a:solidFill>
                  <a:srgbClr val="000000"/>
                </a:solidFill>
                <a:latin typeface="Arial Narrow"/>
                <a:ea typeface="Arial Narrow"/>
                <a:cs typeface="Arial Narrow"/>
                <a:sym typeface="Arial Narrow"/>
              </a:endParaRPr>
            </a:p>
          </p:txBody>
        </p:sp>
        <p:sp>
          <p:nvSpPr>
            <p:cNvPr id="1107" name="Google Shape;1107;g256d1ec2705_0_581"/>
            <p:cNvSpPr/>
            <p:nvPr/>
          </p:nvSpPr>
          <p:spPr>
            <a:xfrm>
              <a:off x="6212035" y="2684135"/>
              <a:ext cx="421200" cy="421200"/>
            </a:xfrm>
            <a:prstGeom prst="downArrow">
              <a:avLst>
                <a:gd name="adj1" fmla="val 55000"/>
                <a:gd name="adj2" fmla="val 45000"/>
              </a:avLst>
            </a:prstGeom>
            <a:solidFill>
              <a:srgbClr val="535353"/>
            </a:solidFill>
            <a:ln w="9525" cap="flat" cmpd="sng">
              <a:solidFill>
                <a:srgbClr val="CAD5E4">
                  <a:alpha val="89411"/>
                </a:srgbClr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08" name="Google Shape;1108;g256d1ec2705_0_581"/>
            <p:cNvSpPr txBox="1"/>
            <p:nvPr/>
          </p:nvSpPr>
          <p:spPr>
            <a:xfrm>
              <a:off x="6306817" y="2684135"/>
              <a:ext cx="231600" cy="317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25400" tIns="25400" rIns="25400" bIns="2540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000"/>
                <a:buFont typeface="Arial"/>
                <a:buNone/>
              </a:pPr>
              <a:endParaRPr sz="2000" b="0" i="0" u="none" strike="noStrike" cap="none">
                <a:solidFill>
                  <a:srgbClr val="000000"/>
                </a:solidFill>
                <a:latin typeface="Arial Narrow"/>
                <a:ea typeface="Arial Narrow"/>
                <a:cs typeface="Arial Narrow"/>
                <a:sym typeface="Arial Narrow"/>
              </a:endParaRPr>
            </a:p>
          </p:txBody>
        </p:sp>
      </p:grpSp>
      <p:grpSp>
        <p:nvGrpSpPr>
          <p:cNvPr id="1109" name="Google Shape;1109;g256d1ec2705_0_581"/>
          <p:cNvGrpSpPr/>
          <p:nvPr/>
        </p:nvGrpSpPr>
        <p:grpSpPr>
          <a:xfrm>
            <a:off x="2885549" y="4337783"/>
            <a:ext cx="6131172" cy="550627"/>
            <a:chOff x="1618733" y="2952369"/>
            <a:chExt cx="7225895" cy="864000"/>
          </a:xfrm>
        </p:grpSpPr>
        <p:sp>
          <p:nvSpPr>
            <p:cNvPr id="1110" name="Google Shape;1110;g256d1ec2705_0_581"/>
            <p:cNvSpPr/>
            <p:nvPr/>
          </p:nvSpPr>
          <p:spPr>
            <a:xfrm>
              <a:off x="1618733" y="2952369"/>
              <a:ext cx="7225800" cy="864000"/>
            </a:xfrm>
            <a:prstGeom prst="roundRect">
              <a:avLst>
                <a:gd name="adj" fmla="val 10000"/>
              </a:avLst>
            </a:prstGeom>
            <a:gradFill>
              <a:gsLst>
                <a:gs pos="0">
                  <a:srgbClr val="E0A6A7"/>
                </a:gs>
                <a:gs pos="35000">
                  <a:srgbClr val="E7C3C3"/>
                </a:gs>
                <a:gs pos="100000">
                  <a:srgbClr val="F6E8E8"/>
                </a:gs>
              </a:gsLst>
              <a:lin ang="16200038" scaled="0"/>
            </a:gradFill>
            <a:ln>
              <a:noFill/>
            </a:ln>
            <a:effectLst>
              <a:outerShdw blurRad="40000" dist="20000" dir="5400000" rotWithShape="0">
                <a:srgbClr val="000000">
                  <a:alpha val="37647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11" name="Google Shape;1111;g256d1ec2705_0_581"/>
            <p:cNvSpPr/>
            <p:nvPr/>
          </p:nvSpPr>
          <p:spPr>
            <a:xfrm>
              <a:off x="1644028" y="2977669"/>
              <a:ext cx="7200600" cy="667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7150" tIns="57150" rIns="57150" bIns="57150" anchor="ctr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00"/>
                <a:buFont typeface="Arial"/>
                <a:buNone/>
              </a:pPr>
              <a:r>
                <a:rPr lang="ru-RU" sz="13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В 1972 г. данная организация была переименована в Организацию по развитию бассейна реки Сенегал.</a:t>
              </a:r>
              <a:endParaRPr sz="13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112" name="Google Shape;1112;g256d1ec2705_0_581"/>
          <p:cNvGrpSpPr/>
          <p:nvPr/>
        </p:nvGrpSpPr>
        <p:grpSpPr>
          <a:xfrm>
            <a:off x="8322734" y="4038025"/>
            <a:ext cx="599789" cy="421200"/>
            <a:chOff x="8282714" y="3578847"/>
            <a:chExt cx="561600" cy="561600"/>
          </a:xfrm>
        </p:grpSpPr>
        <p:sp>
          <p:nvSpPr>
            <p:cNvPr id="1113" name="Google Shape;1113;g256d1ec2705_0_581"/>
            <p:cNvSpPr/>
            <p:nvPr/>
          </p:nvSpPr>
          <p:spPr>
            <a:xfrm>
              <a:off x="8282714" y="3578847"/>
              <a:ext cx="561600" cy="561600"/>
            </a:xfrm>
            <a:prstGeom prst="downArrow">
              <a:avLst>
                <a:gd name="adj1" fmla="val 55000"/>
                <a:gd name="adj2" fmla="val 45000"/>
              </a:avLst>
            </a:prstGeom>
            <a:solidFill>
              <a:srgbClr val="535353"/>
            </a:solidFill>
            <a:ln w="9525" cap="flat" cmpd="sng">
              <a:solidFill>
                <a:srgbClr val="C4CFDE">
                  <a:alpha val="89411"/>
                </a:srgbClr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14" name="Google Shape;1114;g256d1ec2705_0_581"/>
            <p:cNvSpPr/>
            <p:nvPr/>
          </p:nvSpPr>
          <p:spPr>
            <a:xfrm>
              <a:off x="8409090" y="3578847"/>
              <a:ext cx="309000" cy="422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9050" tIns="19050" rIns="19050" bIns="1905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500"/>
                <a:buFont typeface="Arial"/>
                <a:buNone/>
              </a:pPr>
              <a:endParaRPr sz="1500" b="0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endParaRPr>
            </a:p>
          </p:txBody>
        </p:sp>
      </p:grp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0" name="Google Shape;1120;g256d1ec2705_0_612"/>
          <p:cNvSpPr/>
          <p:nvPr/>
        </p:nvSpPr>
        <p:spPr>
          <a:xfrm>
            <a:off x="2414850" y="383675"/>
            <a:ext cx="4314300" cy="41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Arial"/>
              <a:buNone/>
            </a:pPr>
            <a:r>
              <a:rPr lang="ru-RU" sz="2500" b="1" i="0" u="none" strike="noStrike" cap="none">
                <a:solidFill>
                  <a:srgbClr val="004B81"/>
                </a:solidFill>
                <a:latin typeface="Arial"/>
                <a:ea typeface="Arial"/>
                <a:cs typeface="Arial"/>
                <a:sym typeface="Arial"/>
              </a:rPr>
              <a:t>Правовые основы OMVS  </a:t>
            </a:r>
            <a:endParaRPr sz="1800" b="0" i="0" u="none" strike="noStrike" cap="none">
              <a:solidFill>
                <a:srgbClr val="004B8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21" name="Google Shape;1121;g256d1ec2705_0_612"/>
          <p:cNvSpPr/>
          <p:nvPr/>
        </p:nvSpPr>
        <p:spPr>
          <a:xfrm>
            <a:off x="277200" y="871625"/>
            <a:ext cx="8672400" cy="376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50"/>
              <a:buFont typeface="Arial"/>
              <a:buNone/>
            </a:pPr>
            <a:r>
              <a:rPr lang="ru-RU" sz="15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Конвенция о создании OMVS от 11 марта 1972 года в Нуакшоте главами государств Мали, Мавритании и Сенегала, которая определили основные задачи, цели создания организации и полномочия ее органов.</a:t>
            </a:r>
            <a:endParaRPr sz="13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50"/>
              <a:buFont typeface="Arial"/>
              <a:buNone/>
            </a:pPr>
            <a:endParaRPr sz="155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50"/>
              <a:buFont typeface="Arial"/>
              <a:buNone/>
            </a:pPr>
            <a:r>
              <a:rPr lang="ru-RU" sz="15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Конвенция о правовом статусе реки Сенегал, подписанная 11 марта 1972 года. Данная </a:t>
            </a:r>
            <a:r>
              <a:rPr lang="ru-RU" sz="155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конвенция гарантирует свободу судоходства и равенство в использовании ресурсов реки </a:t>
            </a:r>
            <a:r>
              <a:rPr lang="ru-RU" sz="15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Сенегал, в том числе и ее притоков, которые объявлены Конвенцией «международными водами», пролегающими по территории Республики Мали, Республики Мавритания и Республики Сенегал.</a:t>
            </a:r>
            <a:endParaRPr sz="13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50"/>
              <a:buFont typeface="Arial"/>
              <a:buNone/>
            </a:pPr>
            <a:endParaRPr sz="155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50"/>
              <a:buFont typeface="Arial"/>
              <a:buNone/>
            </a:pPr>
            <a:r>
              <a:rPr lang="ru-RU" sz="15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Конвенция о правовом статусе общих работ, подписанная 21 декабря 1978 года главами государств и правительств Мали, Мавритании и Сенегала.</a:t>
            </a:r>
            <a:endParaRPr sz="13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50"/>
              <a:buFont typeface="Arial"/>
              <a:buNone/>
            </a:pPr>
            <a:endParaRPr sz="155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50"/>
              <a:buFont typeface="Arial"/>
              <a:buNone/>
            </a:pPr>
            <a:r>
              <a:rPr lang="ru-RU" sz="15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Конвенция о финансировании общих работ, подписанная 12 мая 1982 г. в Бамако, предусматривает финансирование мероприятий по программе OMVS (посредством вкладов, кредитов, субсидий).</a:t>
            </a:r>
            <a:endParaRPr sz="13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7" name="Google Shape;1127;g256d1ec2705_0_619"/>
          <p:cNvSpPr/>
          <p:nvPr/>
        </p:nvSpPr>
        <p:spPr>
          <a:xfrm>
            <a:off x="2123375" y="413775"/>
            <a:ext cx="4423200" cy="41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Arial"/>
              <a:buNone/>
            </a:pPr>
            <a:r>
              <a:rPr lang="ru-RU" sz="2500" b="1" i="0" u="none" strike="noStrike" cap="none">
                <a:solidFill>
                  <a:srgbClr val="004B81"/>
                </a:solidFill>
                <a:latin typeface="Arial"/>
                <a:ea typeface="Arial"/>
                <a:cs typeface="Arial"/>
                <a:sym typeface="Arial"/>
              </a:rPr>
              <a:t>Правовые основы OMVS  </a:t>
            </a:r>
            <a:endParaRPr sz="1800" b="0" i="0" u="none" strike="noStrike" cap="none">
              <a:solidFill>
                <a:srgbClr val="004B8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</a:pPr>
            <a:endParaRPr sz="2100" b="1" i="0" u="none" strike="noStrike" cap="none">
              <a:solidFill>
                <a:srgbClr val="0033CC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  <p:sp>
        <p:nvSpPr>
          <p:cNvPr id="1128" name="Google Shape;1128;g256d1ec2705_0_619"/>
          <p:cNvSpPr/>
          <p:nvPr/>
        </p:nvSpPr>
        <p:spPr>
          <a:xfrm>
            <a:off x="457225" y="891375"/>
            <a:ext cx="8506800" cy="227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594000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50"/>
              <a:buFont typeface="Arial"/>
              <a:buNone/>
            </a:pPr>
            <a:r>
              <a:rPr lang="ru-RU" sz="15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Вышерассмотренные конвенции были дополнены </a:t>
            </a:r>
            <a:r>
              <a:rPr lang="ru-RU" sz="155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Уставом вод реки Сенегал</a:t>
            </a:r>
            <a:r>
              <a:rPr lang="ru-RU" sz="15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, принятым в мае 2002 г., целями которого являются:</a:t>
            </a:r>
            <a:endParaRPr sz="13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327025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rgbClr val="000000"/>
              </a:buClr>
              <a:buSzPts val="1550"/>
              <a:buFont typeface="Arial"/>
              <a:buChar char="●"/>
            </a:pPr>
            <a:r>
              <a:rPr lang="ru-RU" sz="15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определить принципы и методы </a:t>
            </a:r>
            <a:r>
              <a:rPr lang="ru-RU" sz="1550" b="0" i="0" u="none" strike="noStrike" cap="none">
                <a:solidFill>
                  <a:srgbClr val="FF9900"/>
                </a:solidFill>
                <a:latin typeface="Arial"/>
                <a:ea typeface="Arial"/>
                <a:cs typeface="Arial"/>
                <a:sym typeface="Arial"/>
              </a:rPr>
              <a:t>распределения воды между различными секторами </a:t>
            </a:r>
            <a:r>
              <a:rPr lang="ru-RU" sz="15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ее использования</a:t>
            </a:r>
            <a:r>
              <a:rPr lang="ru-RU" sz="155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;</a:t>
            </a:r>
            <a:endParaRPr sz="13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32702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50"/>
              <a:buFont typeface="Arial"/>
              <a:buChar char="●"/>
            </a:pPr>
            <a:r>
              <a:rPr lang="ru-RU" sz="15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определить процедуры </a:t>
            </a:r>
            <a:r>
              <a:rPr lang="ru-RU" sz="1550" b="0" i="0" u="none" strike="noStrike" cap="none">
                <a:solidFill>
                  <a:srgbClr val="FF9900"/>
                </a:solidFill>
                <a:latin typeface="Arial"/>
                <a:ea typeface="Arial"/>
                <a:cs typeface="Arial"/>
                <a:sym typeface="Arial"/>
              </a:rPr>
              <a:t>рассмотрения и утверждения проектов</a:t>
            </a:r>
            <a:r>
              <a:rPr lang="ru-RU" sz="1550" b="0" i="0" u="none" strike="noStrike" cap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ru-RU" sz="15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для новых пользователей водных ресурсов</a:t>
            </a:r>
            <a:r>
              <a:rPr lang="ru-RU" sz="155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;</a:t>
            </a:r>
            <a:endParaRPr sz="13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32702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50"/>
              <a:buFont typeface="Arial"/>
              <a:buChar char="●"/>
            </a:pPr>
            <a:r>
              <a:rPr lang="ru-RU" sz="15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определить правила, касающиеся </a:t>
            </a:r>
            <a:r>
              <a:rPr lang="ru-RU" sz="1550" b="0" i="0" u="none" strike="noStrike" cap="none">
                <a:solidFill>
                  <a:srgbClr val="FF9900"/>
                </a:solidFill>
                <a:latin typeface="Arial"/>
                <a:ea typeface="Arial"/>
                <a:cs typeface="Arial"/>
                <a:sym typeface="Arial"/>
              </a:rPr>
              <a:t>охраны и защиты окружающей среды;</a:t>
            </a:r>
            <a:endParaRPr sz="1300" b="0" i="0" u="none" strike="noStrike" cap="none">
              <a:solidFill>
                <a:srgbClr val="FF99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32702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50"/>
              <a:buFont typeface="Arial"/>
              <a:buChar char="●"/>
            </a:pPr>
            <a:r>
              <a:rPr lang="ru-RU" sz="15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определить объем и условия</a:t>
            </a:r>
            <a:r>
              <a:rPr lang="ru-RU" sz="155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ru-RU" sz="1550" b="0" i="0" u="none" strike="noStrike" cap="none">
                <a:solidFill>
                  <a:srgbClr val="FF9900"/>
                </a:solidFill>
                <a:latin typeface="Arial"/>
                <a:ea typeface="Arial"/>
                <a:cs typeface="Arial"/>
                <a:sym typeface="Arial"/>
              </a:rPr>
              <a:t>участия водопользователей в процессе принятия решений </a:t>
            </a:r>
            <a:r>
              <a:rPr lang="ru-RU" sz="15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по управлению ресурсами бассейна</a:t>
            </a:r>
            <a:r>
              <a:rPr lang="ru-RU" sz="155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endParaRPr sz="13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129" name="Google Shape;1129;g256d1ec2705_0_619"/>
          <p:cNvPicPr preferRelativeResize="0"/>
          <p:nvPr/>
        </p:nvPicPr>
        <p:blipFill rotWithShape="1">
          <a:blip r:embed="rId3">
            <a:alphaModFix/>
          </a:blip>
          <a:srcRect t="25409" b="3987"/>
          <a:stretch/>
        </p:blipFill>
        <p:spPr>
          <a:xfrm>
            <a:off x="521500" y="3232575"/>
            <a:ext cx="8100998" cy="13557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5" name="Google Shape;1135;g256d1ec2705_0_627"/>
          <p:cNvSpPr/>
          <p:nvPr/>
        </p:nvSpPr>
        <p:spPr>
          <a:xfrm>
            <a:off x="396150" y="1033125"/>
            <a:ext cx="8538000" cy="215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567000" bIns="45700" anchor="t" anchorCtr="0">
            <a:noAutofit/>
          </a:bodyPr>
          <a:lstStyle/>
          <a:p>
            <a:pPr marL="457200" marR="0" lvl="0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●"/>
            </a:pPr>
            <a:r>
              <a:rPr lang="ru-RU"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Совместное управление водными ресурсами бассейна реки Сенегал </a:t>
            </a:r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●"/>
            </a:pPr>
            <a:r>
              <a:rPr lang="ru-RU"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Совместное управление общих инфраструктур и активов</a:t>
            </a:r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●"/>
            </a:pPr>
            <a:r>
              <a:rPr lang="ru-RU"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Совместное финансирование </a:t>
            </a:r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●"/>
            </a:pPr>
            <a:r>
              <a:rPr lang="ru-RU"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Принятие решение только консенсусом</a:t>
            </a:r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●"/>
            </a:pPr>
            <a:r>
              <a:rPr lang="ru-RU"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Реализация проектов с учетом интересов стран верховий и стран низовий</a:t>
            </a:r>
            <a:endParaRPr sz="10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3302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 Narrow"/>
              <a:buChar char="●"/>
            </a:pPr>
            <a:r>
              <a:rPr lang="ru-RU"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Соглашения, лежащие в основе OMVS, определяют международный статус реки Сенегал и ее притоков, равно как и соответствующей инфраструктуры как </a:t>
            </a:r>
            <a:r>
              <a:rPr lang="ru-RU"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«общей и неделимой собственности государств-членов»</a:t>
            </a:r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36" name="Google Shape;1136;g256d1ec2705_0_627"/>
          <p:cNvSpPr/>
          <p:nvPr/>
        </p:nvSpPr>
        <p:spPr>
          <a:xfrm>
            <a:off x="1140201" y="617625"/>
            <a:ext cx="6543600" cy="41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</a:pPr>
            <a:r>
              <a:rPr lang="ru-RU" sz="2100" b="1" i="0" u="none" strike="noStrike" cap="none">
                <a:solidFill>
                  <a:srgbClr val="004B81"/>
                </a:solidFill>
                <a:latin typeface="Arial"/>
                <a:ea typeface="Arial"/>
                <a:cs typeface="Arial"/>
                <a:sym typeface="Arial"/>
              </a:rPr>
              <a:t>Основные принципы сотрудничества в OMVS </a:t>
            </a:r>
            <a:endParaRPr sz="1400" b="0" i="0" u="none" strike="noStrike" cap="none">
              <a:solidFill>
                <a:srgbClr val="004B8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137" name="Google Shape;1137;g256d1ec2705_0_627"/>
          <p:cNvPicPr preferRelativeResize="0"/>
          <p:nvPr/>
        </p:nvPicPr>
        <p:blipFill rotWithShape="1">
          <a:blip r:embed="rId3">
            <a:alphaModFix/>
          </a:blip>
          <a:srcRect t="38723" b="34065"/>
          <a:stretch/>
        </p:blipFill>
        <p:spPr>
          <a:xfrm>
            <a:off x="521494" y="3052979"/>
            <a:ext cx="8101012" cy="146957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43" name="Google Shape;1143;g256d1ec2705_0_635"/>
          <p:cNvCxnSpPr/>
          <p:nvPr/>
        </p:nvCxnSpPr>
        <p:spPr>
          <a:xfrm>
            <a:off x="2786098" y="3536781"/>
            <a:ext cx="628500" cy="0"/>
          </a:xfrm>
          <a:prstGeom prst="straightConnector1">
            <a:avLst/>
          </a:prstGeom>
          <a:noFill/>
          <a:ln w="57150" cap="flat" cmpd="sng">
            <a:solidFill>
              <a:srgbClr val="FF9900">
                <a:alpha val="60000"/>
              </a:srgbClr>
            </a:solidFill>
            <a:prstDash val="solid"/>
            <a:round/>
            <a:headEnd type="none" w="sm" len="sm"/>
            <a:tailEnd type="triangle" w="med" len="med"/>
          </a:ln>
        </p:spPr>
      </p:cxnSp>
      <p:cxnSp>
        <p:nvCxnSpPr>
          <p:cNvPr id="1144" name="Google Shape;1144;g256d1ec2705_0_635"/>
          <p:cNvCxnSpPr/>
          <p:nvPr/>
        </p:nvCxnSpPr>
        <p:spPr>
          <a:xfrm rot="10800000">
            <a:off x="5758129" y="3258806"/>
            <a:ext cx="616200" cy="0"/>
          </a:xfrm>
          <a:prstGeom prst="straightConnector1">
            <a:avLst/>
          </a:prstGeom>
          <a:noFill/>
          <a:ln w="57150" cap="flat" cmpd="sng">
            <a:solidFill>
              <a:srgbClr val="FF9900">
                <a:alpha val="60000"/>
              </a:srgbClr>
            </a:solidFill>
            <a:prstDash val="solid"/>
            <a:round/>
            <a:headEnd type="none" w="sm" len="sm"/>
            <a:tailEnd type="triangle" w="med" len="med"/>
          </a:ln>
        </p:spPr>
      </p:cxnSp>
      <p:cxnSp>
        <p:nvCxnSpPr>
          <p:cNvPr id="1145" name="Google Shape;1145;g256d1ec2705_0_635"/>
          <p:cNvCxnSpPr/>
          <p:nvPr/>
        </p:nvCxnSpPr>
        <p:spPr>
          <a:xfrm>
            <a:off x="5787780" y="3536771"/>
            <a:ext cx="628500" cy="0"/>
          </a:xfrm>
          <a:prstGeom prst="straightConnector1">
            <a:avLst/>
          </a:prstGeom>
          <a:noFill/>
          <a:ln w="57150" cap="flat" cmpd="sng">
            <a:solidFill>
              <a:srgbClr val="FF9900">
                <a:alpha val="60000"/>
              </a:srgbClr>
            </a:solidFill>
            <a:prstDash val="solid"/>
            <a:round/>
            <a:headEnd type="none" w="sm" len="sm"/>
            <a:tailEnd type="triangle" w="med" len="med"/>
          </a:ln>
        </p:spPr>
      </p:cxnSp>
      <p:cxnSp>
        <p:nvCxnSpPr>
          <p:cNvPr id="1146" name="Google Shape;1146;g256d1ec2705_0_635"/>
          <p:cNvCxnSpPr/>
          <p:nvPr/>
        </p:nvCxnSpPr>
        <p:spPr>
          <a:xfrm>
            <a:off x="5527109" y="3768702"/>
            <a:ext cx="747900" cy="459000"/>
          </a:xfrm>
          <a:prstGeom prst="straightConnector1">
            <a:avLst/>
          </a:prstGeom>
          <a:noFill/>
          <a:ln w="57150" cap="flat" cmpd="sng">
            <a:solidFill>
              <a:srgbClr val="FF9900">
                <a:alpha val="60000"/>
              </a:srgbClr>
            </a:solidFill>
            <a:prstDash val="solid"/>
            <a:round/>
            <a:headEnd type="none" w="sm" len="sm"/>
            <a:tailEnd type="triangle" w="med" len="med"/>
          </a:ln>
        </p:spPr>
      </p:cxnSp>
      <p:cxnSp>
        <p:nvCxnSpPr>
          <p:cNvPr id="1147" name="Google Shape;1147;g256d1ec2705_0_635"/>
          <p:cNvCxnSpPr/>
          <p:nvPr/>
        </p:nvCxnSpPr>
        <p:spPr>
          <a:xfrm flipH="1">
            <a:off x="2969445" y="3759617"/>
            <a:ext cx="845400" cy="491400"/>
          </a:xfrm>
          <a:prstGeom prst="straightConnector1">
            <a:avLst/>
          </a:prstGeom>
          <a:noFill/>
          <a:ln w="57150" cap="flat" cmpd="sng">
            <a:solidFill>
              <a:srgbClr val="FF9900">
                <a:alpha val="60000"/>
              </a:srgbClr>
            </a:solidFill>
            <a:prstDash val="solid"/>
            <a:round/>
            <a:headEnd type="none" w="sm" len="sm"/>
            <a:tailEnd type="triangle" w="med" len="med"/>
          </a:ln>
        </p:spPr>
      </p:cxnSp>
      <p:cxnSp>
        <p:nvCxnSpPr>
          <p:cNvPr id="1148" name="Google Shape;1148;g256d1ec2705_0_635"/>
          <p:cNvCxnSpPr/>
          <p:nvPr/>
        </p:nvCxnSpPr>
        <p:spPr>
          <a:xfrm>
            <a:off x="4558971" y="2748317"/>
            <a:ext cx="0" cy="405000"/>
          </a:xfrm>
          <a:prstGeom prst="straightConnector1">
            <a:avLst/>
          </a:prstGeom>
          <a:noFill/>
          <a:ln w="57150" cap="flat" cmpd="sng">
            <a:solidFill>
              <a:srgbClr val="FF9900">
                <a:alpha val="60000"/>
              </a:srgbClr>
            </a:solidFill>
            <a:prstDash val="solid"/>
            <a:round/>
            <a:headEnd type="none" w="sm" len="sm"/>
            <a:tailEnd type="triangle" w="med" len="med"/>
          </a:ln>
        </p:spPr>
      </p:cxnSp>
      <p:cxnSp>
        <p:nvCxnSpPr>
          <p:cNvPr id="1149" name="Google Shape;1149;g256d1ec2705_0_635"/>
          <p:cNvCxnSpPr/>
          <p:nvPr/>
        </p:nvCxnSpPr>
        <p:spPr>
          <a:xfrm>
            <a:off x="4558968" y="3684529"/>
            <a:ext cx="0" cy="405000"/>
          </a:xfrm>
          <a:prstGeom prst="straightConnector1">
            <a:avLst/>
          </a:prstGeom>
          <a:noFill/>
          <a:ln w="57150" cap="flat" cmpd="sng">
            <a:solidFill>
              <a:srgbClr val="FF9900">
                <a:alpha val="60000"/>
              </a:srgbClr>
            </a:solidFill>
            <a:prstDash val="solid"/>
            <a:round/>
            <a:headEnd type="none" w="sm" len="sm"/>
            <a:tailEnd type="triangle" w="med" len="med"/>
          </a:ln>
        </p:spPr>
      </p:cxnSp>
      <p:cxnSp>
        <p:nvCxnSpPr>
          <p:cNvPr id="1150" name="Google Shape;1150;g256d1ec2705_0_635"/>
          <p:cNvCxnSpPr/>
          <p:nvPr/>
        </p:nvCxnSpPr>
        <p:spPr>
          <a:xfrm>
            <a:off x="4583437" y="1778552"/>
            <a:ext cx="0" cy="405000"/>
          </a:xfrm>
          <a:prstGeom prst="straightConnector1">
            <a:avLst/>
          </a:prstGeom>
          <a:noFill/>
          <a:ln w="57150" cap="flat" cmpd="sng">
            <a:solidFill>
              <a:srgbClr val="FF9900">
                <a:alpha val="60000"/>
              </a:srgbClr>
            </a:solidFill>
            <a:prstDash val="solid"/>
            <a:round/>
            <a:headEnd type="none" w="sm" len="sm"/>
            <a:tailEnd type="triangle" w="med" len="med"/>
          </a:ln>
        </p:spPr>
      </p:cxnSp>
      <p:sp>
        <p:nvSpPr>
          <p:cNvPr id="1151" name="Google Shape;1151;g256d1ec2705_0_635"/>
          <p:cNvSpPr/>
          <p:nvPr/>
        </p:nvSpPr>
        <p:spPr>
          <a:xfrm>
            <a:off x="1370850" y="566675"/>
            <a:ext cx="66027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Arial"/>
              <a:buNone/>
            </a:pPr>
            <a:r>
              <a:rPr lang="ru-RU" sz="2500" b="1" i="0" u="none" strike="noStrike" cap="none">
                <a:solidFill>
                  <a:srgbClr val="004B81"/>
                </a:solidFill>
                <a:latin typeface="Arial"/>
                <a:ea typeface="Arial"/>
                <a:cs typeface="Arial"/>
                <a:sym typeface="Arial"/>
              </a:rPr>
              <a:t>Институциональная структура OMVS </a:t>
            </a:r>
            <a:endParaRPr sz="1500" b="0" i="0" u="none" strike="noStrike" cap="none">
              <a:solidFill>
                <a:srgbClr val="004B8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52" name="Google Shape;1152;g256d1ec2705_0_635"/>
          <p:cNvSpPr/>
          <p:nvPr/>
        </p:nvSpPr>
        <p:spPr>
          <a:xfrm>
            <a:off x="3301170" y="1270625"/>
            <a:ext cx="2564400" cy="461700"/>
          </a:xfrm>
          <a:prstGeom prst="roundRect">
            <a:avLst>
              <a:gd name="adj" fmla="val 16667"/>
            </a:avLst>
          </a:prstGeom>
          <a:solidFill>
            <a:srgbClr val="F9CB9C"/>
          </a:solidFill>
          <a:ln w="25400" cap="flat" cmpd="sng">
            <a:solidFill>
              <a:srgbClr val="FF99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ru-RU"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Совещание</a:t>
            </a:r>
            <a:endParaRPr sz="10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ru-RU"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Глав государств и Правительств</a:t>
            </a:r>
            <a:endParaRPr sz="10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53" name="Google Shape;1153;g256d1ec2705_0_635"/>
          <p:cNvSpPr/>
          <p:nvPr/>
        </p:nvSpPr>
        <p:spPr>
          <a:xfrm>
            <a:off x="3390002" y="2179359"/>
            <a:ext cx="2564400" cy="491400"/>
          </a:xfrm>
          <a:prstGeom prst="roundRect">
            <a:avLst>
              <a:gd name="adj" fmla="val 16667"/>
            </a:avLst>
          </a:prstGeom>
          <a:solidFill>
            <a:srgbClr val="F9CB9C"/>
          </a:solidFill>
          <a:ln w="25400" cap="flat" cmpd="sng">
            <a:solidFill>
              <a:srgbClr val="FF99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50"/>
              <a:buFont typeface="Arial"/>
              <a:buNone/>
            </a:pPr>
            <a:r>
              <a:rPr lang="ru-RU" sz="16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Совет Министров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54" name="Google Shape;1154;g256d1ec2705_0_635"/>
          <p:cNvSpPr/>
          <p:nvPr/>
        </p:nvSpPr>
        <p:spPr>
          <a:xfrm>
            <a:off x="3390016" y="3117780"/>
            <a:ext cx="2364000" cy="546000"/>
          </a:xfrm>
          <a:prstGeom prst="roundRect">
            <a:avLst>
              <a:gd name="adj" fmla="val 16667"/>
            </a:avLst>
          </a:prstGeom>
          <a:solidFill>
            <a:srgbClr val="F9CB9C"/>
          </a:solidFill>
          <a:ln w="25400" cap="flat" cmpd="sng">
            <a:solidFill>
              <a:srgbClr val="FF99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ru-RU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Верховный Комиссариат OMVS</a:t>
            </a:r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55" name="Google Shape;1155;g256d1ec2705_0_635"/>
          <p:cNvSpPr/>
          <p:nvPr/>
        </p:nvSpPr>
        <p:spPr>
          <a:xfrm>
            <a:off x="422053" y="3138530"/>
            <a:ext cx="2364000" cy="491400"/>
          </a:xfrm>
          <a:prstGeom prst="roundRect">
            <a:avLst>
              <a:gd name="adj" fmla="val 16667"/>
            </a:avLst>
          </a:prstGeom>
          <a:solidFill>
            <a:srgbClr val="F9CB9C"/>
          </a:solidFill>
          <a:ln w="25400" cap="flat" cmpd="sng">
            <a:solidFill>
              <a:srgbClr val="FF99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ru-RU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Бассейновый Комитет</a:t>
            </a:r>
            <a:endParaRPr sz="1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56" name="Google Shape;1156;g256d1ec2705_0_635"/>
          <p:cNvSpPr/>
          <p:nvPr/>
        </p:nvSpPr>
        <p:spPr>
          <a:xfrm>
            <a:off x="6357979" y="3138529"/>
            <a:ext cx="2364000" cy="546000"/>
          </a:xfrm>
          <a:prstGeom prst="roundRect">
            <a:avLst>
              <a:gd name="adj" fmla="val 16667"/>
            </a:avLst>
          </a:prstGeom>
          <a:solidFill>
            <a:srgbClr val="F9CB9C"/>
          </a:solidFill>
          <a:ln w="25400" cap="flat" cmpd="sng">
            <a:solidFill>
              <a:srgbClr val="FF99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ru-RU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Постоянная водная комиссия</a:t>
            </a:r>
            <a:endParaRPr sz="1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57" name="Google Shape;1157;g256d1ec2705_0_635"/>
          <p:cNvSpPr/>
          <p:nvPr/>
        </p:nvSpPr>
        <p:spPr>
          <a:xfrm>
            <a:off x="3301170" y="4110275"/>
            <a:ext cx="2452800" cy="461700"/>
          </a:xfrm>
          <a:prstGeom prst="roundRect">
            <a:avLst>
              <a:gd name="adj" fmla="val 16667"/>
            </a:avLst>
          </a:prstGeom>
          <a:solidFill>
            <a:srgbClr val="F9CB9C"/>
          </a:solidFill>
          <a:ln w="25400" cap="flat" cmpd="sng">
            <a:solidFill>
              <a:srgbClr val="FF99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ru-RU"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SOGEM / Агентство по управлению плотины Манантали</a:t>
            </a:r>
            <a:endParaRPr sz="10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58" name="Google Shape;1158;g256d1ec2705_0_635"/>
          <p:cNvSpPr/>
          <p:nvPr/>
        </p:nvSpPr>
        <p:spPr>
          <a:xfrm>
            <a:off x="422025" y="4110275"/>
            <a:ext cx="2364000" cy="459000"/>
          </a:xfrm>
          <a:prstGeom prst="roundRect">
            <a:avLst>
              <a:gd name="adj" fmla="val 16667"/>
            </a:avLst>
          </a:prstGeom>
          <a:solidFill>
            <a:srgbClr val="F9CB9C"/>
          </a:solidFill>
          <a:ln w="25400" cap="flat" cmpd="sng">
            <a:solidFill>
              <a:srgbClr val="FF99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ru-RU"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SOGED / Агентство по управлению плотины Диама</a:t>
            </a:r>
            <a:endParaRPr sz="11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59" name="Google Shape;1159;g256d1ec2705_0_635"/>
          <p:cNvSpPr/>
          <p:nvPr/>
        </p:nvSpPr>
        <p:spPr>
          <a:xfrm>
            <a:off x="6357979" y="4089525"/>
            <a:ext cx="2364000" cy="491400"/>
          </a:xfrm>
          <a:prstGeom prst="roundRect">
            <a:avLst>
              <a:gd name="adj" fmla="val 16667"/>
            </a:avLst>
          </a:prstGeom>
          <a:solidFill>
            <a:srgbClr val="F9CB9C"/>
          </a:solidFill>
          <a:ln w="25400" cap="flat" cmpd="sng">
            <a:solidFill>
              <a:srgbClr val="FF99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ru-RU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SOGENAV / Агентство по управлению навигацией</a:t>
            </a:r>
            <a:endParaRPr sz="1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160" name="Google Shape;1160;g256d1ec2705_0_635"/>
          <p:cNvCxnSpPr/>
          <p:nvPr/>
        </p:nvCxnSpPr>
        <p:spPr>
          <a:xfrm>
            <a:off x="5727935" y="2706311"/>
            <a:ext cx="747900" cy="459000"/>
          </a:xfrm>
          <a:prstGeom prst="straightConnector1">
            <a:avLst/>
          </a:prstGeom>
          <a:noFill/>
          <a:ln w="57150" cap="flat" cmpd="sng">
            <a:solidFill>
              <a:srgbClr val="FF9900">
                <a:alpha val="60000"/>
              </a:srgbClr>
            </a:solidFill>
            <a:prstDash val="solid"/>
            <a:round/>
            <a:headEnd type="none" w="sm" len="sm"/>
            <a:tailEnd type="triangle" w="med" len="med"/>
          </a:ln>
        </p:spPr>
      </p:cxnSp>
      <p:cxnSp>
        <p:nvCxnSpPr>
          <p:cNvPr id="1161" name="Google Shape;1161;g256d1ec2705_0_635"/>
          <p:cNvCxnSpPr/>
          <p:nvPr/>
        </p:nvCxnSpPr>
        <p:spPr>
          <a:xfrm rot="10800000">
            <a:off x="2792179" y="3319834"/>
            <a:ext cx="616200" cy="0"/>
          </a:xfrm>
          <a:prstGeom prst="straightConnector1">
            <a:avLst/>
          </a:prstGeom>
          <a:noFill/>
          <a:ln w="57150" cap="flat" cmpd="sng">
            <a:solidFill>
              <a:srgbClr val="FF9900">
                <a:alpha val="60000"/>
              </a:srgbClr>
            </a:solidFill>
            <a:prstDash val="solid"/>
            <a:round/>
            <a:headEnd type="none" w="sm" len="sm"/>
            <a:tailEnd type="triangle" w="med" len="med"/>
          </a:ln>
        </p:spPr>
      </p:cxnSp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6" name="Google Shape;1166;p103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4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ru-RU"/>
              <a:t>01.07.2023</a:t>
            </a:r>
            <a:endParaRPr/>
          </a:p>
        </p:txBody>
      </p:sp>
      <p:pic>
        <p:nvPicPr>
          <p:cNvPr id="1167" name="Google Shape;1167;p103"/>
          <p:cNvPicPr preferRelativeResize="0"/>
          <p:nvPr/>
        </p:nvPicPr>
        <p:blipFill rotWithShape="1">
          <a:blip r:embed="rId3">
            <a:alphaModFix/>
          </a:blip>
          <a:srcRect t="645" r="596"/>
          <a:stretch/>
        </p:blipFill>
        <p:spPr>
          <a:xfrm>
            <a:off x="0" y="0"/>
            <a:ext cx="9143999" cy="51434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3" name="Google Shape;433;g256d1ec2705_0_15"/>
          <p:cNvSpPr txBox="1">
            <a:spLocks noGrp="1"/>
          </p:cNvSpPr>
          <p:nvPr>
            <p:ph type="title"/>
          </p:nvPr>
        </p:nvSpPr>
        <p:spPr>
          <a:xfrm>
            <a:off x="305400" y="564825"/>
            <a:ext cx="8533200" cy="70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None/>
            </a:pPr>
            <a:r>
              <a:rPr lang="ru-RU" b="1">
                <a:solidFill>
                  <a:srgbClr val="004B81"/>
                </a:solidFill>
              </a:rPr>
              <a:t>Тренд заиления Руслового водохранилища</a:t>
            </a:r>
            <a:endParaRPr b="1">
              <a:solidFill>
                <a:srgbClr val="004B81"/>
              </a:solidFill>
            </a:endParaRPr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None/>
            </a:pPr>
            <a:endParaRPr sz="1825" b="1">
              <a:solidFill>
                <a:srgbClr val="004B81"/>
              </a:solidFill>
            </a:endParaRPr>
          </a:p>
        </p:txBody>
      </p:sp>
      <p:sp>
        <p:nvSpPr>
          <p:cNvPr id="434" name="Google Shape;434;g256d1ec2705_0_15"/>
          <p:cNvSpPr/>
          <p:nvPr/>
        </p:nvSpPr>
        <p:spPr>
          <a:xfrm>
            <a:off x="7730102" y="3172968"/>
            <a:ext cx="277800" cy="258900"/>
          </a:xfrm>
          <a:prstGeom prst="mathPlus">
            <a:avLst>
              <a:gd name="adj1" fmla="val 23520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endParaRPr sz="135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5" name="Google Shape;435;g256d1ec2705_0_15"/>
          <p:cNvSpPr/>
          <p:nvPr/>
        </p:nvSpPr>
        <p:spPr>
          <a:xfrm>
            <a:off x="7404904" y="3043520"/>
            <a:ext cx="155100" cy="258900"/>
          </a:xfrm>
          <a:prstGeom prst="mathMinus">
            <a:avLst>
              <a:gd name="adj1" fmla="val 23520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endParaRPr sz="135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36" name="Google Shape;436;g256d1ec2705_0_1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05050" y="955750"/>
            <a:ext cx="5911449" cy="3711776"/>
          </a:xfrm>
          <a:prstGeom prst="rect">
            <a:avLst/>
          </a:prstGeom>
          <a:noFill/>
          <a:ln>
            <a:noFill/>
          </a:ln>
        </p:spPr>
      </p:pic>
      <p:sp>
        <p:nvSpPr>
          <p:cNvPr id="437" name="Google Shape;437;g256d1ec2705_0_15"/>
          <p:cNvSpPr txBox="1"/>
          <p:nvPr/>
        </p:nvSpPr>
        <p:spPr>
          <a:xfrm>
            <a:off x="6225150" y="1321976"/>
            <a:ext cx="2514600" cy="318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lang="ru-RU"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2021г. Полная емкость снизилась до</a:t>
            </a:r>
            <a:r>
              <a:rPr lang="ru-RU" sz="1500" b="0" i="0" u="none" strike="noStrike" cap="none">
                <a:solidFill>
                  <a:srgbClr val="426697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ru-RU" sz="1500" b="1" i="0" u="none" strike="noStrike" cap="none">
                <a:solidFill>
                  <a:srgbClr val="FF9900"/>
                </a:solidFill>
                <a:latin typeface="Arial"/>
                <a:ea typeface="Arial"/>
                <a:cs typeface="Arial"/>
                <a:sym typeface="Arial"/>
              </a:rPr>
              <a:t>863 млн.м3 </a:t>
            </a:r>
            <a:endParaRPr sz="1050" b="1" i="0" u="none" strike="noStrike" cap="none">
              <a:solidFill>
                <a:srgbClr val="FF99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lang="ru-RU" sz="1500" b="1" i="0" u="none" strike="noStrike" cap="none">
                <a:solidFill>
                  <a:srgbClr val="FF9900"/>
                </a:solidFill>
                <a:latin typeface="Arial"/>
                <a:ea typeface="Arial"/>
                <a:cs typeface="Arial"/>
                <a:sym typeface="Arial"/>
              </a:rPr>
              <a:t>(с 2340 млн.м3), </a:t>
            </a:r>
            <a:endParaRPr sz="1400" b="1" i="0" u="none" strike="noStrike" cap="none">
              <a:solidFill>
                <a:srgbClr val="FF99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endParaRPr sz="1500" b="0" i="0" u="none" strike="noStrike" cap="none">
              <a:solidFill>
                <a:srgbClr val="426697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lang="ru-RU"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Заиление достигло</a:t>
            </a:r>
            <a:r>
              <a:rPr lang="ru-RU" sz="1500" b="0" i="0" u="none" strike="noStrike" cap="none">
                <a:solidFill>
                  <a:srgbClr val="426697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ru-RU" sz="1500" b="1" i="0" u="none" strike="noStrike" cap="none">
                <a:solidFill>
                  <a:srgbClr val="FF9900"/>
                </a:solidFill>
                <a:latin typeface="Arial"/>
                <a:ea typeface="Arial"/>
                <a:cs typeface="Arial"/>
                <a:sym typeface="Arial"/>
              </a:rPr>
              <a:t>70%. </a:t>
            </a:r>
            <a:endParaRPr sz="1400" b="1" i="0" u="none" strike="noStrike" cap="none">
              <a:solidFill>
                <a:srgbClr val="FF99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endParaRPr sz="1500" b="0" i="0" u="none" strike="noStrike" cap="none">
              <a:solidFill>
                <a:srgbClr val="426697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lang="ru-RU"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Располагаемые водные ресурсы, с учетом поправок –</a:t>
            </a:r>
            <a:r>
              <a:rPr lang="ru-RU" sz="1500" b="0" i="0" u="none" strike="noStrike" cap="none">
                <a:solidFill>
                  <a:srgbClr val="426697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ru-RU" sz="1500" b="1" i="0" u="none" strike="noStrike" cap="none">
                <a:solidFill>
                  <a:srgbClr val="FF9900"/>
                </a:solidFill>
                <a:latin typeface="Arial"/>
                <a:ea typeface="Arial"/>
                <a:cs typeface="Arial"/>
                <a:sym typeface="Arial"/>
              </a:rPr>
              <a:t>680 млн м3</a:t>
            </a:r>
            <a:endParaRPr sz="1400" b="1" i="0" u="none" strike="noStrike" cap="none">
              <a:solidFill>
                <a:srgbClr val="FF99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endParaRPr sz="1500" b="0" i="0" u="none" strike="noStrike" cap="none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lang="ru-RU"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Прогноз заиления до 2040 не актуален</a:t>
            </a:r>
            <a:endParaRPr sz="1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</a:pPr>
            <a:endParaRPr sz="105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</a:pPr>
            <a:endParaRPr sz="105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ransition>
    <p:fade/>
  </p:transition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3" name="Google Shape;1173;g256d1ec2705_0_659"/>
          <p:cNvSpPr/>
          <p:nvPr/>
        </p:nvSpPr>
        <p:spPr>
          <a:xfrm>
            <a:off x="2247551" y="433300"/>
            <a:ext cx="41844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ru-RU" sz="2400" b="1" i="0" u="none" strike="noStrike" cap="none">
                <a:solidFill>
                  <a:srgbClr val="004B81"/>
                </a:solidFill>
                <a:latin typeface="Arial"/>
                <a:ea typeface="Arial"/>
                <a:cs typeface="Arial"/>
                <a:sym typeface="Arial"/>
              </a:rPr>
              <a:t>Плотина Диама (Diama)</a:t>
            </a:r>
            <a:endParaRPr sz="2400" b="1" i="0" u="none" strike="noStrike" cap="none">
              <a:solidFill>
                <a:srgbClr val="004B8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174" name="Google Shape;1174;g256d1ec2705_0_65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876226" y="895000"/>
            <a:ext cx="3746275" cy="24808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75" name="Google Shape;1175;g256d1ec2705_0_659"/>
          <p:cNvPicPr preferRelativeResize="0"/>
          <p:nvPr/>
        </p:nvPicPr>
        <p:blipFill rotWithShape="1">
          <a:blip r:embed="rId4">
            <a:alphaModFix/>
          </a:blip>
          <a:srcRect l="4307" t="8483" r="7062"/>
          <a:stretch/>
        </p:blipFill>
        <p:spPr>
          <a:xfrm>
            <a:off x="6794675" y="3375875"/>
            <a:ext cx="1827825" cy="1258306"/>
          </a:xfrm>
          <a:prstGeom prst="rect">
            <a:avLst/>
          </a:prstGeom>
          <a:noFill/>
          <a:ln>
            <a:noFill/>
          </a:ln>
        </p:spPr>
      </p:pic>
      <p:pic>
        <p:nvPicPr>
          <p:cNvPr id="1176" name="Google Shape;1176;g256d1ec2705_0_659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876225" y="3375875"/>
            <a:ext cx="1918450" cy="1258300"/>
          </a:xfrm>
          <a:prstGeom prst="rect">
            <a:avLst/>
          </a:prstGeom>
          <a:noFill/>
          <a:ln>
            <a:noFill/>
          </a:ln>
        </p:spPr>
      </p:pic>
      <p:sp>
        <p:nvSpPr>
          <p:cNvPr id="1177" name="Google Shape;1177;g256d1ec2705_0_659"/>
          <p:cNvSpPr/>
          <p:nvPr/>
        </p:nvSpPr>
        <p:spPr>
          <a:xfrm>
            <a:off x="270875" y="895000"/>
            <a:ext cx="4367100" cy="397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marR="0" lvl="0" indent="-3365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Char char="●"/>
            </a:pPr>
            <a:r>
              <a:rPr lang="ru-RU" sz="1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Год строительства  - 1986 г.</a:t>
            </a:r>
            <a:endParaRPr sz="13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endParaRPr sz="13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3365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Char char="●"/>
            </a:pPr>
            <a:r>
              <a:rPr lang="ru-RU" sz="1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Орошаемая площадь – 120 тыс.га</a:t>
            </a:r>
            <a:endParaRPr sz="17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endParaRPr sz="17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3365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Char char="●"/>
            </a:pPr>
            <a:r>
              <a:rPr lang="ru-RU" sz="1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Обеспечение водой г.Дакар,                    г.Сент-луи, г.Нуакшот и других населенных пунктов</a:t>
            </a:r>
            <a:endParaRPr sz="17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endParaRPr sz="17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3365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Char char="●"/>
            </a:pPr>
            <a:r>
              <a:rPr lang="ru-RU" sz="1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Создает необходимый уровень воды для оросительных каналов</a:t>
            </a:r>
            <a:endParaRPr sz="13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endParaRPr sz="17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3365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Char char="●"/>
            </a:pPr>
            <a:r>
              <a:rPr lang="ru-RU" sz="1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Защита от морской воды</a:t>
            </a:r>
            <a:endParaRPr sz="13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endParaRPr sz="17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3365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Char char="●"/>
            </a:pPr>
            <a:r>
              <a:rPr lang="ru-RU" sz="1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Навигация и транспорт</a:t>
            </a:r>
            <a:endParaRPr sz="13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3" name="Google Shape;1183;g256d1ec2705_0_687"/>
          <p:cNvSpPr/>
          <p:nvPr/>
        </p:nvSpPr>
        <p:spPr>
          <a:xfrm>
            <a:off x="2315100" y="447450"/>
            <a:ext cx="45138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</a:pPr>
            <a:r>
              <a:rPr lang="ru-RU" sz="2600" b="1" i="0" u="none" strike="noStrike" cap="none">
                <a:solidFill>
                  <a:srgbClr val="004B81"/>
                </a:solidFill>
                <a:latin typeface="Arial Narrow"/>
                <a:ea typeface="Arial Narrow"/>
                <a:cs typeface="Arial Narrow"/>
                <a:sym typeface="Arial Narrow"/>
              </a:rPr>
              <a:t>Плотина Манатали (Manatali)</a:t>
            </a:r>
            <a:endParaRPr sz="1600" b="0" i="0" u="none" strike="noStrike" cap="none">
              <a:solidFill>
                <a:srgbClr val="004B8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84" name="Google Shape;1184;g256d1ec2705_0_687"/>
          <p:cNvSpPr/>
          <p:nvPr/>
        </p:nvSpPr>
        <p:spPr>
          <a:xfrm>
            <a:off x="1626550" y="909138"/>
            <a:ext cx="72237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ru-RU" sz="1800" b="0" i="0" u="none" strike="noStrike" cap="none">
                <a:solidFill>
                  <a:srgbClr val="FF9900"/>
                </a:solidFill>
                <a:latin typeface="Arial"/>
                <a:ea typeface="Arial"/>
                <a:cs typeface="Arial"/>
                <a:sym typeface="Arial"/>
              </a:rPr>
              <a:t>Дешёвая электроэнергия и возможность регулирования воды</a:t>
            </a:r>
            <a:endParaRPr sz="1800" b="0" i="0" u="none" strike="noStrike" cap="none">
              <a:solidFill>
                <a:srgbClr val="FF99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85" name="Google Shape;1185;g256d1ec2705_0_687"/>
          <p:cNvSpPr/>
          <p:nvPr/>
        </p:nvSpPr>
        <p:spPr>
          <a:xfrm>
            <a:off x="374375" y="1278450"/>
            <a:ext cx="4294800" cy="33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marR="0" lvl="0" indent="-3238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Char char="●"/>
            </a:pPr>
            <a:r>
              <a:rPr lang="ru-RU"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Год строительства  - 1988 г.</a:t>
            </a:r>
            <a:endParaRPr sz="11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endParaRPr sz="15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3238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Char char="●"/>
            </a:pPr>
            <a:r>
              <a:rPr lang="ru-RU"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Объем водохранилища – 11,3 км</a:t>
            </a:r>
            <a:r>
              <a:rPr lang="ru-RU" sz="1500" b="0" i="0" u="none" strike="noStrike" cap="none" baseline="30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3</a:t>
            </a:r>
            <a:endParaRPr sz="11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endParaRPr sz="15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3238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Char char="●"/>
            </a:pPr>
            <a:r>
              <a:rPr lang="ru-RU"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Орошаемая площадь – 135 тыс.га</a:t>
            </a:r>
            <a:endParaRPr sz="11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endParaRPr sz="15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3238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Char char="●"/>
            </a:pPr>
            <a:r>
              <a:rPr lang="ru-RU"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Предотвращение риска наводнения</a:t>
            </a:r>
            <a:endParaRPr sz="11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endParaRPr sz="15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3238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Char char="●"/>
            </a:pPr>
            <a:r>
              <a:rPr lang="ru-RU"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Выработка электроэнергии – 200 МВт</a:t>
            </a:r>
            <a:endParaRPr sz="11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endParaRPr sz="15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3238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Char char="●"/>
            </a:pPr>
            <a:r>
              <a:rPr lang="ru-RU"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Распределение электроэнергии:</a:t>
            </a:r>
            <a:endParaRPr sz="11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3238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Char char="●"/>
            </a:pPr>
            <a:r>
              <a:rPr lang="ru-RU"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Мали – 104 МВт (52%)</a:t>
            </a:r>
            <a:endParaRPr sz="11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3238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Char char="●"/>
            </a:pPr>
            <a:r>
              <a:rPr lang="ru-RU"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Мавритания – 30 МВт (15%)</a:t>
            </a:r>
            <a:endParaRPr sz="11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3238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Char char="●"/>
            </a:pPr>
            <a:r>
              <a:rPr lang="ru-RU"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Сенегал – 66 МВт (33%)</a:t>
            </a:r>
            <a:endParaRPr sz="11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186" name="Google Shape;1186;g256d1ec2705_0_68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118725" y="1290087"/>
            <a:ext cx="3503774" cy="2563324"/>
          </a:xfrm>
          <a:prstGeom prst="rect">
            <a:avLst/>
          </a:prstGeom>
          <a:noFill/>
          <a:ln>
            <a:noFill/>
          </a:ln>
        </p:spPr>
      </p:pic>
      <p:pic>
        <p:nvPicPr>
          <p:cNvPr id="1187" name="Google Shape;1187;g256d1ec2705_0_687"/>
          <p:cNvPicPr preferRelativeResize="0"/>
          <p:nvPr/>
        </p:nvPicPr>
        <p:blipFill rotWithShape="1">
          <a:blip r:embed="rId4">
            <a:alphaModFix/>
          </a:blip>
          <a:srcRect l="12732" t="35453" r="10796" b="33856"/>
          <a:stretch/>
        </p:blipFill>
        <p:spPr>
          <a:xfrm>
            <a:off x="5118725" y="3870475"/>
            <a:ext cx="3503775" cy="93733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3" name="Google Shape;1193;g256d1ec2705_0_697"/>
          <p:cNvSpPr/>
          <p:nvPr/>
        </p:nvSpPr>
        <p:spPr>
          <a:xfrm>
            <a:off x="412500" y="1172850"/>
            <a:ext cx="8319000" cy="344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marR="0" lvl="0" indent="-33655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Char char="●"/>
            </a:pPr>
            <a:r>
              <a:rPr lang="ru-RU" sz="1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При расчете распределения экономического бремени (фр. Clé de repartition), государства-члены OMVS использовали экономическую модель, разделяющую инфраструктурные затраты и выгоды, </a:t>
            </a:r>
            <a:r>
              <a:rPr lang="ru-RU" sz="17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получаемые каждой из стран</a:t>
            </a:r>
            <a:r>
              <a:rPr lang="ru-RU" sz="1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endParaRPr sz="13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33655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Char char="●"/>
            </a:pPr>
            <a:r>
              <a:rPr lang="ru-RU" sz="1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Затраты ложатся на соответствующие сектора экономики и страны </a:t>
            </a:r>
            <a:r>
              <a:rPr lang="ru-RU" sz="17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согласно получаемым выгодам</a:t>
            </a:r>
            <a:r>
              <a:rPr lang="ru-RU" sz="1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. </a:t>
            </a:r>
            <a:endParaRPr sz="13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33655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Char char="●"/>
            </a:pPr>
            <a:r>
              <a:rPr lang="ru-RU" sz="1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Процедура </a:t>
            </a:r>
            <a:r>
              <a:rPr lang="ru-RU" sz="17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не лишена сложностей</a:t>
            </a:r>
            <a:r>
              <a:rPr lang="ru-RU" sz="1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, так как общие затраты не могут быть отнесены непосредственно на конкретную страну или целевое назначение и должны быть распределены тем или иным образом. </a:t>
            </a:r>
            <a:endParaRPr sz="13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33655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Char char="●"/>
            </a:pPr>
            <a:r>
              <a:rPr lang="ru-RU" sz="1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Метод, используемый при распределении затрат среди различных секторов и стран, основывается </a:t>
            </a:r>
            <a:r>
              <a:rPr lang="ru-RU" sz="17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на скорректированных делимых затратах </a:t>
            </a:r>
            <a:r>
              <a:rPr lang="ru-RU" sz="1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и распределении оставшихся издержек/выгод на основе принципов справедливости и экономической эффективности.</a:t>
            </a:r>
            <a:endParaRPr sz="13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94" name="Google Shape;1194;g256d1ec2705_0_697"/>
          <p:cNvSpPr/>
          <p:nvPr/>
        </p:nvSpPr>
        <p:spPr>
          <a:xfrm>
            <a:off x="2030225" y="608350"/>
            <a:ext cx="5040000" cy="41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ru-RU" sz="2800" b="1" i="0" u="none" strike="noStrike" cap="none">
                <a:solidFill>
                  <a:srgbClr val="004B81"/>
                </a:solidFill>
                <a:latin typeface="Arial Narrow"/>
                <a:ea typeface="Arial Narrow"/>
                <a:cs typeface="Arial Narrow"/>
                <a:sym typeface="Arial Narrow"/>
              </a:rPr>
              <a:t>Распределение затрат и выгод</a:t>
            </a:r>
            <a:endParaRPr sz="2800" b="1" i="0" u="none" strike="noStrike" cap="none">
              <a:solidFill>
                <a:srgbClr val="004B81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0" name="Google Shape;1200;g256d1ec2705_0_710"/>
          <p:cNvSpPr txBox="1">
            <a:spLocks noGrp="1"/>
          </p:cNvSpPr>
          <p:nvPr>
            <p:ph type="title"/>
          </p:nvPr>
        </p:nvSpPr>
        <p:spPr>
          <a:xfrm>
            <a:off x="1073723" y="611998"/>
            <a:ext cx="7472700" cy="45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</a:pPr>
            <a:r>
              <a:rPr lang="ru-RU" b="1">
                <a:solidFill>
                  <a:srgbClr val="004B81"/>
                </a:solidFill>
              </a:rPr>
              <a:t>Бассейн Аральского моря</a:t>
            </a:r>
            <a:endParaRPr sz="3100">
              <a:solidFill>
                <a:srgbClr val="004B81"/>
              </a:solidFill>
            </a:endParaRPr>
          </a:p>
        </p:txBody>
      </p:sp>
      <p:pic>
        <p:nvPicPr>
          <p:cNvPr id="1201" name="Google Shape;1201;g256d1ec2705_0_710" descr="C:\Users\user\Desktop\vod-res-bam-r.gif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133725" y="1064400"/>
            <a:ext cx="5285976" cy="3566399"/>
          </a:xfrm>
          <a:prstGeom prst="rect">
            <a:avLst/>
          </a:prstGeom>
          <a:noFill/>
          <a:ln w="952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</p:pic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7" name="Google Shape;1207;g256d1ec2705_0_716"/>
          <p:cNvSpPr/>
          <p:nvPr/>
        </p:nvSpPr>
        <p:spPr>
          <a:xfrm>
            <a:off x="266150" y="569650"/>
            <a:ext cx="8333400" cy="64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Arial"/>
              <a:buNone/>
            </a:pPr>
            <a:r>
              <a:rPr lang="ru-RU" sz="2500" b="1" i="0" u="none" strike="noStrike" cap="none">
                <a:solidFill>
                  <a:srgbClr val="004B81"/>
                </a:solidFill>
                <a:latin typeface="Arial Narrow"/>
                <a:ea typeface="Arial Narrow"/>
                <a:cs typeface="Arial Narrow"/>
                <a:sym typeface="Arial Narrow"/>
              </a:rPr>
              <a:t>Выводы опыта бассейна реки Сенегал для Центральной Азии</a:t>
            </a:r>
            <a:endParaRPr sz="1800" b="0" i="0" u="none" strike="noStrike" cap="none">
              <a:solidFill>
                <a:srgbClr val="004B8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08" name="Google Shape;1208;g256d1ec2705_0_716"/>
          <p:cNvSpPr/>
          <p:nvPr/>
        </p:nvSpPr>
        <p:spPr>
          <a:xfrm>
            <a:off x="521544" y="892750"/>
            <a:ext cx="8100900" cy="1937100"/>
          </a:xfrm>
          <a:prstGeom prst="rect">
            <a:avLst/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567000" bIns="45700" anchor="t" anchorCtr="0">
            <a:noAutofit/>
          </a:bodyPr>
          <a:lstStyle/>
          <a:p>
            <a:pPr marL="336947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75"/>
              <a:buFont typeface="Noto Sans Symbols"/>
              <a:buNone/>
            </a:pPr>
            <a:endParaRPr sz="675" b="0" i="0" u="none" strike="noStrike" cap="none">
              <a:solidFill>
                <a:schemeClr val="lt1"/>
              </a:solidFill>
              <a:latin typeface="Arial Narrow"/>
              <a:ea typeface="Arial Narrow"/>
              <a:cs typeface="Arial Narrow"/>
              <a:sym typeface="Arial Narrow"/>
            </a:endParaRPr>
          </a:p>
          <a:p>
            <a:pPr marL="457200" marR="0" lvl="0" indent="-34290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●"/>
            </a:pPr>
            <a:r>
              <a:rPr lang="ru-RU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Совместное управление водными ресурсами выгодно</a:t>
            </a:r>
            <a:endParaRPr sz="1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●"/>
            </a:pPr>
            <a:r>
              <a:rPr lang="ru-RU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Принятие решение с учетом интересов всех стран региона возможно</a:t>
            </a:r>
            <a:endParaRPr sz="1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●"/>
            </a:pPr>
            <a:r>
              <a:rPr lang="ru-RU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Принятие правовых документов на основе международного водного права гарантирует их выполнение</a:t>
            </a:r>
            <a:endParaRPr sz="1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●"/>
            </a:pPr>
            <a:r>
              <a:rPr lang="ru-RU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Тесное сотрудничество в рамках региональных организаций необходимо</a:t>
            </a:r>
            <a:endParaRPr sz="1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●"/>
            </a:pPr>
            <a:r>
              <a:rPr lang="ru-RU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Механизм совместного финансирования открывает двери необходимым финансовым средствам</a:t>
            </a:r>
            <a:endParaRPr sz="1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209" name="Google Shape;1209;g256d1ec2705_0_716" descr="D:\Transmit\фото для презентации\flags.wmf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44439" y="3902651"/>
            <a:ext cx="8055111" cy="94161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5" name="Google Shape;1215;p27"/>
          <p:cNvSpPr txBox="1">
            <a:spLocks noGrp="1"/>
          </p:cNvSpPr>
          <p:nvPr>
            <p:ph type="dt" idx="10"/>
          </p:nvPr>
        </p:nvSpPr>
        <p:spPr>
          <a:xfrm>
            <a:off x="453813" y="4229722"/>
            <a:ext cx="1848677" cy="2406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ru-RU"/>
              <a:t>30 June 2023</a:t>
            </a:r>
            <a:endParaRPr/>
          </a:p>
        </p:txBody>
      </p:sp>
      <p:sp>
        <p:nvSpPr>
          <p:cNvPr id="1216" name="Google Shape;1216;p27"/>
          <p:cNvSpPr txBox="1"/>
          <p:nvPr/>
        </p:nvSpPr>
        <p:spPr>
          <a:xfrm>
            <a:off x="684000" y="2182942"/>
            <a:ext cx="4542564" cy="3829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Arial"/>
              <a:buNone/>
            </a:pPr>
            <a:r>
              <a:rPr lang="ru-RU" sz="26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Спасибо за ваше время!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17" name="Google Shape;1217;p27"/>
          <p:cNvSpPr/>
          <p:nvPr/>
        </p:nvSpPr>
        <p:spPr>
          <a:xfrm>
            <a:off x="2392775" y="3979500"/>
            <a:ext cx="6462300" cy="8793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18" name="Google Shape;1218;p27"/>
          <p:cNvSpPr txBox="1"/>
          <p:nvPr/>
        </p:nvSpPr>
        <p:spPr>
          <a:xfrm>
            <a:off x="7495824" y="4060451"/>
            <a:ext cx="1111500" cy="20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</a:pPr>
            <a:r>
              <a:rPr lang="ru-RU" sz="700" b="0" i="0" u="none" strike="noStrike" cap="none">
                <a:solidFill>
                  <a:srgbClr val="2C2B2A"/>
                </a:solidFill>
                <a:latin typeface="Calibri"/>
                <a:ea typeface="Calibri"/>
                <a:cs typeface="Calibri"/>
                <a:sym typeface="Calibri"/>
              </a:rPr>
              <a:t>Developed by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219" name="Google Shape;1219;p27" descr="Giz Logo - LogoDix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623178" y="4060439"/>
            <a:ext cx="2948557" cy="895317"/>
          </a:xfrm>
          <a:prstGeom prst="rect">
            <a:avLst/>
          </a:prstGeom>
          <a:noFill/>
          <a:ln>
            <a:noFill/>
          </a:ln>
        </p:spPr>
      </p:pic>
      <p:pic>
        <p:nvPicPr>
          <p:cNvPr id="1220" name="Google Shape;1220;p27" descr="adelphi - HABITABLE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521134" y="4366384"/>
            <a:ext cx="1339801" cy="533827"/>
          </a:xfrm>
          <a:prstGeom prst="rect">
            <a:avLst/>
          </a:prstGeom>
          <a:noFill/>
          <a:ln>
            <a:noFill/>
          </a:ln>
        </p:spPr>
      </p:pic>
      <p:pic>
        <p:nvPicPr>
          <p:cNvPr id="1221" name="Google Shape;1221;p27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677025" y="4329174"/>
            <a:ext cx="569777" cy="569778"/>
          </a:xfrm>
          <a:prstGeom prst="rect">
            <a:avLst/>
          </a:prstGeom>
          <a:noFill/>
          <a:ln>
            <a:noFill/>
          </a:ln>
        </p:spPr>
      </p:pic>
      <p:pic>
        <p:nvPicPr>
          <p:cNvPr id="1222" name="Google Shape;1222;p27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4992166" y="4329174"/>
            <a:ext cx="1474279" cy="608249"/>
          </a:xfrm>
          <a:prstGeom prst="rect">
            <a:avLst/>
          </a:prstGeom>
          <a:noFill/>
          <a:ln>
            <a:noFill/>
          </a:ln>
        </p:spPr>
      </p:pic>
      <p:sp>
        <p:nvSpPr>
          <p:cNvPr id="1223" name="Google Shape;1223;p27"/>
          <p:cNvSpPr txBox="1"/>
          <p:nvPr/>
        </p:nvSpPr>
        <p:spPr>
          <a:xfrm>
            <a:off x="6177848" y="4060450"/>
            <a:ext cx="1339800" cy="20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</a:pPr>
            <a:r>
              <a:rPr lang="ru-RU" sz="700" b="0" i="0" u="none" strike="noStrike" cap="none">
                <a:solidFill>
                  <a:srgbClr val="2C2B2A"/>
                </a:solidFill>
                <a:latin typeface="Calibri"/>
                <a:ea typeface="Calibri"/>
                <a:cs typeface="Calibri"/>
                <a:sym typeface="Calibri"/>
              </a:rPr>
              <a:t>Adapted to Central Asia by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24" name="Google Shape;1224;p27"/>
          <p:cNvSpPr/>
          <p:nvPr/>
        </p:nvSpPr>
        <p:spPr>
          <a:xfrm>
            <a:off x="1147200" y="228125"/>
            <a:ext cx="7810500" cy="7740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225" name="Google Shape;1225;p27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1249800" y="279550"/>
            <a:ext cx="1111500" cy="703037"/>
          </a:xfrm>
          <a:prstGeom prst="rect">
            <a:avLst/>
          </a:prstGeom>
          <a:noFill/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</p:pic>
    </p:spTree>
  </p:cSld>
  <p:clrMapOvr>
    <a:masterClrMapping/>
  </p:clrMapOvr>
  <p:transition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3" name="Google Shape;443;g256d1ec2705_0_27"/>
          <p:cNvSpPr txBox="1">
            <a:spLocks noGrp="1"/>
          </p:cNvSpPr>
          <p:nvPr>
            <p:ph type="title"/>
          </p:nvPr>
        </p:nvSpPr>
        <p:spPr>
          <a:xfrm>
            <a:off x="388200" y="418875"/>
            <a:ext cx="8533200" cy="62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None/>
            </a:pPr>
            <a:r>
              <a:rPr lang="ru-RU" sz="1925" b="1">
                <a:solidFill>
                  <a:srgbClr val="004B81"/>
                </a:solidFill>
              </a:rPr>
              <a:t>Экономические показатели потерь за счет заиления составили $USD76 млн. в 2021г.</a:t>
            </a:r>
            <a:endParaRPr sz="2025" b="1">
              <a:solidFill>
                <a:srgbClr val="004B81"/>
              </a:solidFill>
            </a:endParaRPr>
          </a:p>
        </p:txBody>
      </p:sp>
      <p:sp>
        <p:nvSpPr>
          <p:cNvPr id="444" name="Google Shape;444;g256d1ec2705_0_27"/>
          <p:cNvSpPr/>
          <p:nvPr/>
        </p:nvSpPr>
        <p:spPr>
          <a:xfrm>
            <a:off x="7730102" y="3172968"/>
            <a:ext cx="277800" cy="258900"/>
          </a:xfrm>
          <a:prstGeom prst="mathPlus">
            <a:avLst>
              <a:gd name="adj1" fmla="val 23520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endParaRPr sz="135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5" name="Google Shape;445;g256d1ec2705_0_27"/>
          <p:cNvSpPr/>
          <p:nvPr/>
        </p:nvSpPr>
        <p:spPr>
          <a:xfrm>
            <a:off x="7404904" y="3043520"/>
            <a:ext cx="155100" cy="258900"/>
          </a:xfrm>
          <a:prstGeom prst="mathMinus">
            <a:avLst>
              <a:gd name="adj1" fmla="val 23520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endParaRPr sz="135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6" name="Google Shape;446;g256d1ec2705_0_27"/>
          <p:cNvSpPr txBox="1"/>
          <p:nvPr/>
        </p:nvSpPr>
        <p:spPr>
          <a:xfrm>
            <a:off x="284425" y="1044675"/>
            <a:ext cx="5564700" cy="397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</a:pPr>
            <a:r>
              <a:rPr lang="ru-RU" sz="1050" b="1" i="0" u="sng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ИРРИГАЦИЯ</a:t>
            </a:r>
            <a:r>
              <a:rPr lang="ru-RU" sz="105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Площадь с нехваткой воды = 76690 га</a:t>
            </a:r>
            <a:r>
              <a:rPr lang="ru-RU" sz="10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; </a:t>
            </a:r>
            <a:endParaRPr sz="105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</a:pPr>
            <a:r>
              <a:rPr lang="ru-RU" sz="1050" b="1" i="0" u="sng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ХЛОПОК </a:t>
            </a:r>
            <a:r>
              <a:rPr lang="ru-RU" sz="10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(</a:t>
            </a:r>
            <a:r>
              <a:rPr lang="ru-RU" sz="1050" b="0" i="1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Wall Street Journal</a:t>
            </a:r>
            <a:r>
              <a:rPr lang="ru-RU" sz="10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)</a:t>
            </a:r>
            <a:r>
              <a:rPr lang="ru-RU" sz="105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: </a:t>
            </a:r>
            <a:endParaRPr sz="1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</a:pPr>
            <a:r>
              <a:rPr lang="ru-RU" sz="105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2021</a:t>
            </a:r>
            <a:r>
              <a:rPr lang="ru-RU" sz="10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год всего хлопок-сырец-3,4 млн.т; с 1 га потери (хлопок) -10 -15 центнера; </a:t>
            </a:r>
            <a:endParaRPr sz="1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</a:pPr>
            <a:r>
              <a:rPr lang="ru-RU" sz="10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Всего волокно - 25307,7 т (с 1т сырца-330 кг, фунт волокна–1.05 USD в 2021г.)</a:t>
            </a:r>
            <a:r>
              <a:rPr lang="ru-RU" sz="105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sz="1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</a:pPr>
            <a:r>
              <a:rPr lang="ru-RU" sz="10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Финансовые потери - </a:t>
            </a:r>
            <a:r>
              <a:rPr lang="ru-RU" sz="105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59,051 млн. USD в 2021г. </a:t>
            </a:r>
            <a:endParaRPr sz="1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</a:pPr>
            <a:r>
              <a:rPr lang="ru-RU" sz="10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С</a:t>
            </a:r>
            <a:r>
              <a:rPr lang="ru-RU" sz="105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р.</a:t>
            </a:r>
            <a:r>
              <a:rPr lang="ru-RU" sz="10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цена за посл.10 лет (1 фунт - 0,65 USD); Финансовые потери - </a:t>
            </a:r>
            <a:r>
              <a:rPr lang="ru-RU" sz="105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36,556 млн. USD</a:t>
            </a:r>
            <a:r>
              <a:rPr lang="ru-RU" sz="10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	</a:t>
            </a:r>
            <a:endParaRPr sz="1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</a:pPr>
            <a:r>
              <a:rPr lang="ru-RU" sz="1050" b="1" i="0" u="sng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РИС:</a:t>
            </a:r>
            <a:r>
              <a:rPr lang="ru-RU" sz="105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sz="1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</a:pPr>
            <a:r>
              <a:rPr lang="ru-RU" sz="105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Узбекистан: 2021 </a:t>
            </a:r>
            <a:r>
              <a:rPr lang="ru-RU" sz="10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год, рис-сырец (шалы): Каракалпакстан- 44000га и Хорезм - 30000га</a:t>
            </a:r>
            <a:endParaRPr sz="1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</a:pPr>
            <a:r>
              <a:rPr lang="ru-RU" sz="10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Валовый сбор всего по плану:  226000 +141091=376091 т. - </a:t>
            </a:r>
            <a:r>
              <a:rPr lang="ru-RU" sz="105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330115 USD</a:t>
            </a:r>
            <a:r>
              <a:rPr lang="ru-RU" sz="10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		</a:t>
            </a:r>
            <a:endParaRPr sz="1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</a:pPr>
            <a:r>
              <a:rPr lang="ru-RU" sz="105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Туркменистан: </a:t>
            </a:r>
            <a:r>
              <a:rPr lang="ru-RU" sz="10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Посевная площадь риса в Дашогузском велояте - 8100га, Лебапском - 10200га ; </a:t>
            </a:r>
            <a:endParaRPr sz="1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</a:pPr>
            <a:r>
              <a:rPr lang="ru-RU" sz="10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Валовый сбор: 35000 + 47400 = 82400т – </a:t>
            </a:r>
            <a:r>
              <a:rPr lang="ru-RU" sz="105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271096 USD</a:t>
            </a:r>
            <a:endParaRPr sz="105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</a:pPr>
            <a:r>
              <a:rPr lang="ru-RU" sz="105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Всего по рису: 601211 USD</a:t>
            </a:r>
            <a:endParaRPr sz="105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</a:pPr>
            <a:endParaRPr sz="1050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</a:pPr>
            <a:r>
              <a:rPr lang="ru-RU" sz="1050" b="1" i="0" u="sng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ЭНЕРГЕТИКА </a:t>
            </a:r>
            <a:r>
              <a:rPr lang="ru-RU" sz="105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– финансовые потери ~ от 5,5 до 16 млн. USD в год в зависимости от водности года с учетом заиления полезной ёмкости Руслового водохранилища</a:t>
            </a:r>
            <a:endParaRPr sz="1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</a:pPr>
            <a:r>
              <a:rPr lang="ru-RU" sz="10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Мощность Туямуюнской ГЭС -150 МВт, </a:t>
            </a:r>
            <a:r>
              <a:rPr lang="ru-RU" sz="105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проектная выработка энергии – 830 млн кВт час в год; </a:t>
            </a:r>
            <a:endParaRPr sz="1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</a:pPr>
            <a:r>
              <a:rPr lang="ru-RU" sz="10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6 агрегатов по 25 МВт; расч. напор 16,4 м; треб.расход 179 м3/с.</a:t>
            </a:r>
            <a:endParaRPr sz="1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7" name="Google Shape;447;g256d1ec2705_0_27"/>
          <p:cNvSpPr txBox="1"/>
          <p:nvPr/>
        </p:nvSpPr>
        <p:spPr>
          <a:xfrm>
            <a:off x="5951700" y="949450"/>
            <a:ext cx="3017400" cy="92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ru-RU" sz="1200" b="1" i="0" u="none" strike="noStrike" cap="none">
                <a:solidFill>
                  <a:srgbClr val="FF9900"/>
                </a:solidFill>
                <a:latin typeface="Arial"/>
                <a:ea typeface="Arial"/>
                <a:cs typeface="Arial"/>
                <a:sym typeface="Arial"/>
              </a:rPr>
              <a:t>≈ 37 млн $</a:t>
            </a:r>
            <a:r>
              <a:rPr lang="ru-RU" sz="1200" b="0" i="0" u="none" strike="noStrike" cap="none">
                <a:solidFill>
                  <a:srgbClr val="FF9900"/>
                </a:solidFill>
                <a:latin typeface="Arial"/>
                <a:ea typeface="Arial"/>
                <a:cs typeface="Arial"/>
                <a:sym typeface="Arial"/>
              </a:rPr>
              <a:t> (убытки, связанные с сельским хозяйством)</a:t>
            </a:r>
            <a:endParaRPr sz="1200" b="0" i="0" u="none" strike="noStrike" cap="none">
              <a:solidFill>
                <a:srgbClr val="FF99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-RU" sz="1200" b="1" i="0" u="none" strike="noStrike" cap="none">
                <a:solidFill>
                  <a:srgbClr val="FF9900"/>
                </a:solidFill>
                <a:latin typeface="Arial"/>
                <a:ea typeface="Arial"/>
                <a:cs typeface="Arial"/>
                <a:sym typeface="Arial"/>
              </a:rPr>
              <a:t>≈ 6-16 млн $ </a:t>
            </a:r>
            <a:r>
              <a:rPr lang="ru-RU" sz="1200" b="0" i="0" u="none" strike="noStrike" cap="none">
                <a:solidFill>
                  <a:srgbClr val="FF9900"/>
                </a:solidFill>
                <a:latin typeface="Arial"/>
                <a:ea typeface="Arial"/>
                <a:cs typeface="Arial"/>
                <a:sym typeface="Arial"/>
              </a:rPr>
              <a:t>(убытки, связанные с работой ГЭС)</a:t>
            </a:r>
            <a:endParaRPr sz="1200" b="0" i="0" u="none" strike="noStrike" cap="none">
              <a:solidFill>
                <a:srgbClr val="FF99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8" name="Google Shape;448;g256d1ec2705_0_27"/>
          <p:cNvSpPr txBox="1"/>
          <p:nvPr/>
        </p:nvSpPr>
        <p:spPr>
          <a:xfrm>
            <a:off x="5951700" y="1949275"/>
            <a:ext cx="3061500" cy="738900"/>
          </a:xfrm>
          <a:prstGeom prst="rect">
            <a:avLst/>
          </a:prstGeom>
          <a:noFill/>
          <a:ln w="9525" cap="flat" cmpd="sng">
            <a:solidFill>
              <a:srgbClr val="004B8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ru-RU" sz="1200" b="1" i="0" u="none" strike="noStrike" cap="none">
                <a:solidFill>
                  <a:srgbClr val="FF9900"/>
                </a:solidFill>
                <a:latin typeface="Arial"/>
                <a:ea typeface="Arial"/>
                <a:cs typeface="Arial"/>
                <a:sym typeface="Arial"/>
              </a:rPr>
              <a:t>В 2021 году:</a:t>
            </a:r>
            <a:endParaRPr sz="1200" b="1" i="0" u="none" strike="noStrike" cap="none">
              <a:solidFill>
                <a:srgbClr val="FF99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ru-RU" sz="1200" b="0" i="0" u="none" strike="noStrike" cap="none">
                <a:solidFill>
                  <a:srgbClr val="FF9900"/>
                </a:solidFill>
                <a:latin typeface="Arial"/>
                <a:ea typeface="Arial"/>
                <a:cs typeface="Arial"/>
                <a:sym typeface="Arial"/>
              </a:rPr>
              <a:t>Ущерб сельскому хозяйству </a:t>
            </a:r>
            <a:r>
              <a:rPr lang="ru-RU" sz="1200" b="1" i="0" u="none" strike="noStrike" cap="none">
                <a:solidFill>
                  <a:srgbClr val="FF9900"/>
                </a:solidFill>
                <a:latin typeface="Arial"/>
                <a:ea typeface="Arial"/>
                <a:cs typeface="Arial"/>
                <a:sym typeface="Arial"/>
              </a:rPr>
              <a:t>≈ 59 млн $</a:t>
            </a:r>
            <a:endParaRPr sz="1200" b="1" i="0" u="none" strike="noStrike" cap="none">
              <a:solidFill>
                <a:srgbClr val="FF99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ru-RU" sz="1200" b="0" i="0" u="none" strike="noStrike" cap="none">
                <a:solidFill>
                  <a:srgbClr val="FF9900"/>
                </a:solidFill>
                <a:latin typeface="Arial"/>
                <a:ea typeface="Arial"/>
                <a:cs typeface="Arial"/>
                <a:sym typeface="Arial"/>
              </a:rPr>
              <a:t>Потери энергии </a:t>
            </a:r>
            <a:r>
              <a:rPr lang="ru-RU" sz="1200" b="1" i="0" u="none" strike="noStrike" cap="none">
                <a:solidFill>
                  <a:srgbClr val="FF9900"/>
                </a:solidFill>
                <a:latin typeface="Arial"/>
                <a:ea typeface="Arial"/>
                <a:cs typeface="Arial"/>
                <a:sym typeface="Arial"/>
              </a:rPr>
              <a:t>≈ 16 млн $</a:t>
            </a:r>
            <a:endParaRPr sz="1200" b="1" i="0" u="none" strike="noStrike" cap="none">
              <a:solidFill>
                <a:srgbClr val="FF99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9" name="Google Shape;449;g256d1ec2705_0_27"/>
          <p:cNvSpPr txBox="1"/>
          <p:nvPr/>
        </p:nvSpPr>
        <p:spPr>
          <a:xfrm>
            <a:off x="5951700" y="2932425"/>
            <a:ext cx="3165000" cy="203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ru-RU" sz="12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Социальные и экологические потери</a:t>
            </a:r>
            <a:endParaRPr sz="12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endParaRPr sz="12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9900"/>
              </a:buClr>
              <a:buSzPts val="1200"/>
              <a:buFont typeface="Arial"/>
              <a:buChar char="●"/>
            </a:pPr>
            <a:r>
              <a:rPr lang="ru-RU" sz="1200" b="0" i="0" u="none" strike="noStrike" cap="none">
                <a:solidFill>
                  <a:srgbClr val="FF9900"/>
                </a:solidFill>
                <a:latin typeface="Arial"/>
                <a:ea typeface="Arial"/>
                <a:cs typeface="Arial"/>
                <a:sym typeface="Arial"/>
              </a:rPr>
              <a:t>Потеря сельскохозяйственных угодий и водоснабжения приводит к ухудшению условий жизни</a:t>
            </a:r>
            <a:endParaRPr sz="1200" b="0" i="0" u="none" strike="noStrike" cap="none">
              <a:solidFill>
                <a:srgbClr val="FF99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9900"/>
              </a:buClr>
              <a:buSzPts val="1200"/>
              <a:buFont typeface="Arial"/>
              <a:buChar char="●"/>
            </a:pPr>
            <a:r>
              <a:rPr lang="ru-RU" sz="1200" b="0" i="0" u="none" strike="noStrike" cap="none">
                <a:solidFill>
                  <a:srgbClr val="FF9900"/>
                </a:solidFill>
                <a:latin typeface="Arial"/>
                <a:ea typeface="Arial"/>
                <a:cs typeface="Arial"/>
                <a:sym typeface="Arial"/>
              </a:rPr>
              <a:t>Экологические проблемы (ухудшение экологии рек, качества воды, среды обитания)</a:t>
            </a:r>
            <a:endParaRPr sz="1200" b="0" i="0" u="none" strike="noStrike" cap="none">
              <a:solidFill>
                <a:srgbClr val="FF99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9900"/>
              </a:buClr>
              <a:buSzPts val="1200"/>
              <a:buFont typeface="Arial"/>
              <a:buChar char="●"/>
            </a:pPr>
            <a:r>
              <a:rPr lang="ru-RU" sz="1200" b="0" i="0" u="none" strike="noStrike" cap="none">
                <a:solidFill>
                  <a:srgbClr val="FF9900"/>
                </a:solidFill>
                <a:latin typeface="Arial"/>
                <a:ea typeface="Arial"/>
                <a:cs typeface="Arial"/>
                <a:sym typeface="Arial"/>
              </a:rPr>
              <a:t>Безопасность людей и инфраструктуры</a:t>
            </a:r>
            <a:endParaRPr sz="1200" b="0" i="0" u="none" strike="noStrike" cap="none">
              <a:solidFill>
                <a:srgbClr val="FF99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ransition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5" name="Google Shape;455;g256d1ec2705_0_53"/>
          <p:cNvSpPr txBox="1">
            <a:spLocks noGrp="1"/>
          </p:cNvSpPr>
          <p:nvPr>
            <p:ph type="title"/>
          </p:nvPr>
        </p:nvSpPr>
        <p:spPr>
          <a:xfrm>
            <a:off x="360500" y="501675"/>
            <a:ext cx="8533200" cy="6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None/>
            </a:pPr>
            <a:r>
              <a:rPr lang="ru-RU" sz="2125" b="1">
                <a:solidFill>
                  <a:srgbClr val="004B81"/>
                </a:solidFill>
              </a:rPr>
              <a:t>Наносы представляют собой природный сырьевой ресурс (не отход)</a:t>
            </a:r>
            <a:endParaRPr sz="2325" b="1">
              <a:solidFill>
                <a:srgbClr val="004B81"/>
              </a:solidFill>
            </a:endParaRPr>
          </a:p>
        </p:txBody>
      </p:sp>
      <p:sp>
        <p:nvSpPr>
          <p:cNvPr id="456" name="Google Shape;456;g256d1ec2705_0_53"/>
          <p:cNvSpPr/>
          <p:nvPr/>
        </p:nvSpPr>
        <p:spPr>
          <a:xfrm>
            <a:off x="7730102" y="3172968"/>
            <a:ext cx="277800" cy="258900"/>
          </a:xfrm>
          <a:prstGeom prst="mathPlus">
            <a:avLst>
              <a:gd name="adj1" fmla="val 23520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endParaRPr sz="135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7" name="Google Shape;457;g256d1ec2705_0_53"/>
          <p:cNvSpPr/>
          <p:nvPr/>
        </p:nvSpPr>
        <p:spPr>
          <a:xfrm>
            <a:off x="7404904" y="3043520"/>
            <a:ext cx="155100" cy="258900"/>
          </a:xfrm>
          <a:prstGeom prst="mathMinus">
            <a:avLst>
              <a:gd name="adj1" fmla="val 23520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endParaRPr sz="135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8" name="Google Shape;458;g256d1ec2705_0_53"/>
          <p:cNvSpPr txBox="1"/>
          <p:nvPr/>
        </p:nvSpPr>
        <p:spPr>
          <a:xfrm>
            <a:off x="332900" y="1182675"/>
            <a:ext cx="8588400" cy="71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lang="ru-RU"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В Русловом водохранилище содержится </a:t>
            </a:r>
            <a:r>
              <a:rPr lang="ru-RU" sz="1500" b="1" i="0" u="none" strike="noStrike" cap="none">
                <a:solidFill>
                  <a:srgbClr val="FF9900"/>
                </a:solidFill>
                <a:latin typeface="Arial"/>
                <a:ea typeface="Arial"/>
                <a:cs typeface="Arial"/>
                <a:sym typeface="Arial"/>
              </a:rPr>
              <a:t>1.5 миллиардов кубических метров ила, </a:t>
            </a:r>
            <a:r>
              <a:rPr lang="ru-RU"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которые представляют перспективные сырьевые ресурсы. </a:t>
            </a:r>
            <a:endParaRPr sz="1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</a:pPr>
            <a:endParaRPr sz="105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59" name="Google Shape;459;g256d1ec2705_0_5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63700" y="1868050"/>
            <a:ext cx="2470550" cy="2802326"/>
          </a:xfrm>
          <a:prstGeom prst="rect">
            <a:avLst/>
          </a:prstGeom>
          <a:noFill/>
          <a:ln>
            <a:noFill/>
          </a:ln>
        </p:spPr>
      </p:pic>
      <p:pic>
        <p:nvPicPr>
          <p:cNvPr id="460" name="Google Shape;460;g256d1ec2705_0_5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878848" y="1868051"/>
            <a:ext cx="4631526" cy="28023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6" name="Google Shape;466;g256d1ec2705_0_67"/>
          <p:cNvSpPr txBox="1">
            <a:spLocks noGrp="1"/>
          </p:cNvSpPr>
          <p:nvPr>
            <p:ph type="title"/>
          </p:nvPr>
        </p:nvSpPr>
        <p:spPr>
          <a:xfrm>
            <a:off x="391550" y="553450"/>
            <a:ext cx="8533200" cy="7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None/>
            </a:pPr>
            <a:r>
              <a:rPr lang="ru-RU" sz="2300" b="1">
                <a:solidFill>
                  <a:srgbClr val="004B81"/>
                </a:solidFill>
              </a:rPr>
              <a:t>Лабораторные исследования показали пригодный состав ила </a:t>
            </a:r>
            <a:endParaRPr sz="2300" b="1">
              <a:solidFill>
                <a:srgbClr val="004B81"/>
              </a:solidFill>
            </a:endParaRPr>
          </a:p>
        </p:txBody>
      </p:sp>
      <p:sp>
        <p:nvSpPr>
          <p:cNvPr id="467" name="Google Shape;467;g256d1ec2705_0_67"/>
          <p:cNvSpPr/>
          <p:nvPr/>
        </p:nvSpPr>
        <p:spPr>
          <a:xfrm>
            <a:off x="7730102" y="3172968"/>
            <a:ext cx="277800" cy="258900"/>
          </a:xfrm>
          <a:prstGeom prst="mathPlus">
            <a:avLst>
              <a:gd name="adj1" fmla="val 23520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endParaRPr sz="135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68" name="Google Shape;468;g256d1ec2705_0_67"/>
          <p:cNvSpPr/>
          <p:nvPr/>
        </p:nvSpPr>
        <p:spPr>
          <a:xfrm>
            <a:off x="7404904" y="3043520"/>
            <a:ext cx="155100" cy="258900"/>
          </a:xfrm>
          <a:prstGeom prst="mathMinus">
            <a:avLst>
              <a:gd name="adj1" fmla="val 23520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endParaRPr sz="135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69" name="Google Shape;469;g256d1ec2705_0_6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46450" y="1283050"/>
            <a:ext cx="4405022" cy="3164949"/>
          </a:xfrm>
          <a:prstGeom prst="rect">
            <a:avLst/>
          </a:prstGeom>
          <a:noFill/>
          <a:ln>
            <a:noFill/>
          </a:ln>
        </p:spPr>
      </p:pic>
      <p:sp>
        <p:nvSpPr>
          <p:cNvPr id="470" name="Google Shape;470;g256d1ec2705_0_67"/>
          <p:cNvSpPr txBox="1"/>
          <p:nvPr/>
        </p:nvSpPr>
        <p:spPr>
          <a:xfrm>
            <a:off x="4940450" y="1283050"/>
            <a:ext cx="3984300" cy="355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lang="ru-RU"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В наличии все важные микроэлементы: железо, медь, бор, магний, цинк, марганец, кобальт, молибден</a:t>
            </a:r>
            <a:endParaRPr sz="1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endParaRPr sz="15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lang="ru-RU"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Сопоставление ПДК и фактического содержания тяжелых металлов доказало безопасность ила. </a:t>
            </a:r>
            <a:endParaRPr sz="1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endParaRPr sz="15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lang="ru-RU"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Почва не засолена, что является большим плюсом, особенно в условиях низовья Амударьи</a:t>
            </a:r>
            <a:endParaRPr sz="1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endParaRPr sz="15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lang="ru-RU"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Вода очень высокого качества и пригодна для питьевых и иных целей по санитарным нормам </a:t>
            </a:r>
            <a:endParaRPr sz="1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ransition>
    <p:fade/>
  </p:transition>
</p:sld>
</file>

<file path=ppt/theme/theme1.xml><?xml version="1.0" encoding="utf-8"?>
<a:theme xmlns:a="http://schemas.openxmlformats.org/drawingml/2006/main" name="Master English">
  <a:themeElements>
    <a:clrScheme name="Benutzerdefiniert 47">
      <a:dk1>
        <a:srgbClr val="000000"/>
      </a:dk1>
      <a:lt1>
        <a:srgbClr val="FFFFFF"/>
      </a:lt1>
      <a:dk2>
        <a:srgbClr val="6F6F6F"/>
      </a:dk2>
      <a:lt2>
        <a:srgbClr val="E6E6E6"/>
      </a:lt2>
      <a:accent1>
        <a:srgbClr val="C80F0F"/>
      </a:accent1>
      <a:accent2>
        <a:srgbClr val="89AE10"/>
      </a:accent2>
      <a:accent3>
        <a:srgbClr val="FDC400"/>
      </a:accent3>
      <a:accent4>
        <a:srgbClr val="F8E946"/>
      </a:accent4>
      <a:accent5>
        <a:srgbClr val="0077B2"/>
      </a:accent5>
      <a:accent6>
        <a:srgbClr val="AAAAAA"/>
      </a:accent6>
      <a:hlink>
        <a:srgbClr val="C80F0F"/>
      </a:hlink>
      <a:folHlink>
        <a:srgbClr val="C80F0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1143128A551F1C4CBFF7CAFCF3CC6CF4" ma:contentTypeVersion="18" ma:contentTypeDescription="Ein neues Dokument erstellen." ma:contentTypeScope="" ma:versionID="bfae3a220be069536cb9eab573339852">
  <xsd:schema xmlns:xsd="http://www.w3.org/2001/XMLSchema" xmlns:xs="http://www.w3.org/2001/XMLSchema" xmlns:p="http://schemas.microsoft.com/office/2006/metadata/properties" xmlns:ns2="cf63e47e-96be-43a7-9c4e-0a5012f8609c" xmlns:ns3="c223a77a-1bdc-44bd-8349-8f51de15cd10" xmlns:ns4="484c8c59-755d-4516-b8d2-1621b38262b4" targetNamespace="http://schemas.microsoft.com/office/2006/metadata/properties" ma:root="true" ma:fieldsID="0648ca16b2e296f4568a5a6d9bbb677b" ns2:_="" ns3:_="" ns4:_="">
    <xsd:import namespace="cf63e47e-96be-43a7-9c4e-0a5012f8609c"/>
    <xsd:import namespace="c223a77a-1bdc-44bd-8349-8f51de15cd10"/>
    <xsd:import namespace="484c8c59-755d-4516-b8d2-1621b38262b4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3:_dlc_DocId" minOccurs="0"/>
                <xsd:element ref="ns3:_dlc_DocIdUrl" minOccurs="0"/>
                <xsd:element ref="ns3:_dlc_DocIdPersistId" minOccurs="0"/>
                <xsd:element ref="ns2:MediaServiceLocation" minOccurs="0"/>
                <xsd:element ref="ns2:MediaLengthInSeconds" minOccurs="0"/>
                <xsd:element ref="ns2:lcf76f155ced4ddcb4097134ff3c332f" minOccurs="0"/>
                <xsd:element ref="ns4:TaxCatchAll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f63e47e-96be-43a7-9c4e-0a5012f8609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22" nillable="true" ma:displayName="Location" ma:internalName="MediaServiceLocation" ma:readOnly="true">
      <xsd:simpleType>
        <xsd:restriction base="dms:Text"/>
      </xsd:simpleType>
    </xsd:element>
    <xsd:element name="MediaLengthInSeconds" ma:index="23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5" nillable="true" ma:taxonomy="true" ma:internalName="lcf76f155ced4ddcb4097134ff3c332f" ma:taxonomyFieldName="MediaServiceImageTags" ma:displayName="Bildmarkierungen" ma:readOnly="false" ma:fieldId="{5cf76f15-5ced-4ddc-b409-7134ff3c332f}" ma:taxonomyMulti="true" ma:sspId="0aed264e-563a-469a-8ebe-271e849ec10c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7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223a77a-1bdc-44bd-8349-8f51de15cd10" elementFormDefault="qualified">
    <xsd:import namespace="http://schemas.microsoft.com/office/2006/documentManagement/types"/>
    <xsd:import namespace="http://schemas.microsoft.com/office/infopath/2007/PartnerControls"/>
    <xsd:element name="SharedWithUsers" ma:index="17" nillable="true" ma:displayName="Freigegeben für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Freigegeben für - Details" ma:internalName="SharedWithDetails" ma:readOnly="true">
      <xsd:simpleType>
        <xsd:restriction base="dms:Note">
          <xsd:maxLength value="255"/>
        </xsd:restriction>
      </xsd:simpleType>
    </xsd:element>
    <xsd:element name="_dlc_DocId" ma:index="19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20" nillable="true" ma:displayName="Dokument-ID" ma:description="Permanenter Hyperlink zu diesem Dok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21" nillable="true" ma:displayName="Persist ID" ma:description="Keep ID on add." ma:hidden="true" ma:internalName="_dlc_DocIdPersistId" ma:readOnly="true">
      <xsd:simpleType>
        <xsd:restriction base="dms:Boolea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84c8c59-755d-4516-b8d2-1621b38262b4" elementFormDefault="qualified">
    <xsd:import namespace="http://schemas.microsoft.com/office/2006/documentManagement/types"/>
    <xsd:import namespace="http://schemas.microsoft.com/office/infopath/2007/PartnerControls"/>
    <xsd:element name="TaxCatchAll" ma:index="26" nillable="true" ma:displayName="Taxonomy Catch All Column" ma:hidden="true" ma:list="{e2ed7d0d-cb9c-4162-80c7-ac0440346501}" ma:internalName="TaxCatchAll" ma:showField="CatchAllData" ma:web="c223a77a-1bdc-44bd-8349-8f51de15cd10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altstyp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dlc_DocId xmlns="c223a77a-1bdc-44bd-8349-8f51de15cd10">SRFTFS2Y63PY-545973155-39401</_dlc_DocId>
    <lcf76f155ced4ddcb4097134ff3c332f xmlns="cf63e47e-96be-43a7-9c4e-0a5012f8609c">
      <Terms xmlns="http://schemas.microsoft.com/office/infopath/2007/PartnerControls"/>
    </lcf76f155ced4ddcb4097134ff3c332f>
    <TaxCatchAll xmlns="484c8c59-755d-4516-b8d2-1621b38262b4" xsi:nil="true"/>
    <_dlc_DocIdUrl xmlns="c223a77a-1bdc-44bd-8349-8f51de15cd10">
      <Url>https://gizonline.sharepoint.com/sites/WaterPolicy-InnovationforResilienceWaPo-RE/_layouts/15/DocIdRedir.aspx?ID=SRFTFS2Y63PY-545973155-39401</Url>
      <Description>SRFTFS2Y63PY-545973155-39401</Description>
    </_dlc_DocIdUrl>
  </documentManagement>
</p:properties>
</file>

<file path=customXml/item3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Version=16.0.0.0, Culture=neutral, PublicKeyToken=71e9bce111e9429c</Assembly>
    <Class>Microsoft.Office.DocumentManagement.Internal.DocIdHandler</Class>
    <Data/>
    <Filter/>
  </Receiver>
</spe:Receivers>
</file>

<file path=customXml/item4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2EC0A925-9434-4E59-975F-865B50623761}">
  <ds:schemaRefs>
    <ds:schemaRef ds:uri="484c8c59-755d-4516-b8d2-1621b38262b4"/>
    <ds:schemaRef ds:uri="c223a77a-1bdc-44bd-8349-8f51de15cd10"/>
    <ds:schemaRef ds:uri="cf63e47e-96be-43a7-9c4e-0a5012f8609c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2.xml><?xml version="1.0" encoding="utf-8"?>
<ds:datastoreItem xmlns:ds="http://schemas.openxmlformats.org/officeDocument/2006/customXml" ds:itemID="{42FFF53F-75EE-4E13-91F3-1318BB8FAB0F}">
  <ds:schemaRefs>
    <ds:schemaRef ds:uri="http://schemas.openxmlformats.org/package/2006/metadata/core-properties"/>
    <ds:schemaRef ds:uri="http://purl.org/dc/terms/"/>
    <ds:schemaRef ds:uri="http://www.w3.org/XML/1998/namespace"/>
    <ds:schemaRef ds:uri="484c8c59-755d-4516-b8d2-1621b38262b4"/>
    <ds:schemaRef ds:uri="http://schemas.microsoft.com/office/2006/documentManagement/types"/>
    <ds:schemaRef ds:uri="http://purl.org/dc/dcmitype/"/>
    <ds:schemaRef ds:uri="http://purl.org/dc/elements/1.1/"/>
    <ds:schemaRef ds:uri="cf63e47e-96be-43a7-9c4e-0a5012f8609c"/>
    <ds:schemaRef ds:uri="http://schemas.microsoft.com/office/infopath/2007/PartnerControls"/>
    <ds:schemaRef ds:uri="c223a77a-1bdc-44bd-8349-8f51de15cd10"/>
    <ds:schemaRef ds:uri="http://schemas.microsoft.com/office/2006/metadata/properties"/>
  </ds:schemaRefs>
</ds:datastoreItem>
</file>

<file path=customXml/itemProps3.xml><?xml version="1.0" encoding="utf-8"?>
<ds:datastoreItem xmlns:ds="http://schemas.openxmlformats.org/officeDocument/2006/customXml" ds:itemID="{28E22BA6-731E-4992-8182-5FAB014F5C38}">
  <ds:schemaRefs>
    <ds:schemaRef ds:uri="http://schemas.microsoft.com/sharepoint/events"/>
  </ds:schemaRefs>
</ds:datastoreItem>
</file>

<file path=customXml/itemProps4.xml><?xml version="1.0" encoding="utf-8"?>
<ds:datastoreItem xmlns:ds="http://schemas.openxmlformats.org/officeDocument/2006/customXml" ds:itemID="{96026845-462F-4E35-AF5B-90D9EEBC547B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6600</Words>
  <Application>Microsoft Office PowerPoint</Application>
  <PresentationFormat>On-screen Show (16:9)</PresentationFormat>
  <Paragraphs>840</Paragraphs>
  <Slides>65</Slides>
  <Notes>65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65</vt:i4>
      </vt:variant>
    </vt:vector>
  </HeadingPairs>
  <TitlesOfParts>
    <vt:vector size="74" baseType="lpstr">
      <vt:lpstr>Poppins</vt:lpstr>
      <vt:lpstr>Calibri</vt:lpstr>
      <vt:lpstr>Arial </vt:lpstr>
      <vt:lpstr>Noto Sans Symbols</vt:lpstr>
      <vt:lpstr>Times New Roman</vt:lpstr>
      <vt:lpstr>Arial Narrow</vt:lpstr>
      <vt:lpstr>Arial</vt:lpstr>
      <vt:lpstr>Quattrocento Sans</vt:lpstr>
      <vt:lpstr>Master English</vt:lpstr>
      <vt:lpstr>Модуль  III – Демонстрационные проекты ВЭП Нексус</vt:lpstr>
      <vt:lpstr>Содержание</vt:lpstr>
      <vt:lpstr>О чем этот модуль?</vt:lpstr>
      <vt:lpstr>PowerPoint Presentation</vt:lpstr>
      <vt:lpstr>Туямунский гидроузел (ТМГУ ) – стратегический объект в нижнем течении р.Амударья </vt:lpstr>
      <vt:lpstr>Тренд заиления Руслового водохранилища </vt:lpstr>
      <vt:lpstr>Экономические показатели потерь за счет заиления составили $USD76 млн. в 2021г.</vt:lpstr>
      <vt:lpstr>Наносы представляют собой природный сырьевой ресурс (не отход)</vt:lpstr>
      <vt:lpstr>Лабораторные исследования показали пригодный состав ила </vt:lpstr>
      <vt:lpstr>Состав ила Руслового водохранилища позволяет выпускать разную продукцию </vt:lpstr>
      <vt:lpstr>Лабораторные опыты показали положительные результаты  </vt:lpstr>
      <vt:lpstr>Если только песок и глина</vt:lpstr>
      <vt:lpstr>Стоимость работ по очистке ила в стратегических точках в объеме 1 -2 млн м3 в год в течении 5 лет составит  от 2.7 до 4.7 миллиона долларов в год </vt:lpstr>
      <vt:lpstr>Выводы</vt:lpstr>
      <vt:lpstr>PowerPoint Presentation</vt:lpstr>
      <vt:lpstr>PowerPoint Presentation</vt:lpstr>
      <vt:lpstr>Задачи демо проекта Нексус  в Республике Таджикистан, Согдийская область</vt:lpstr>
      <vt:lpstr>PowerPoint Presentation</vt:lpstr>
      <vt:lpstr>PowerPoint Presentation</vt:lpstr>
      <vt:lpstr>PowerPoint Presentation</vt:lpstr>
      <vt:lpstr>Аштская насосная станция-1 (АНС -1)</vt:lpstr>
      <vt:lpstr>PowerPoint Presentation</vt:lpstr>
      <vt:lpstr>Электросчетк н.ст КНС-1,2,3,4 </vt:lpstr>
      <vt:lpstr>PowerPoint Presentation</vt:lpstr>
      <vt:lpstr>ОПТИМИЗАЦИЯ I Проведение энергоаудита на насосной станции ГНС-1</vt:lpstr>
      <vt:lpstr>ОПТИМИЗАЦИЯ I Проведение энергоаудита на насосной станции ГНС-1</vt:lpstr>
      <vt:lpstr>ОПТИМИЗАЦИЯ I Проведение энергоаудита на насосной станции ГНС-1</vt:lpstr>
      <vt:lpstr>ОПТИМИЗАЦИЯ I Проведение энергоаудита на насосной станции ГНС-1</vt:lpstr>
      <vt:lpstr>ОПТИМИЗАЦИЯ I Проведение энергоаудита на насосной станции ГНС-1</vt:lpstr>
      <vt:lpstr>ОПТИМИЗАЦИЯ I Проведение энергоаудита на насосной станции ГНС-1</vt:lpstr>
      <vt:lpstr>ОПТИМИЗАЦИЯ I Проведение энергоаудита на насосной станции ГНС-1</vt:lpstr>
      <vt:lpstr>ОПТИМИЗАЦИЯ I Проведение энергоаудита на насосной станции ГНС-1</vt:lpstr>
      <vt:lpstr>ОПТИМИЗАЦИЯ I Проведение энергоаудита на насосной станции ГНС-1</vt:lpstr>
      <vt:lpstr>ОПТИМИЗАЦИЯ I Проведение энергоаудита на насосной станции ГНС-1</vt:lpstr>
      <vt:lpstr>ОПТИМИЗАЦИЯ I Проведение энергоаудита на насосной станции ГНС-1</vt:lpstr>
      <vt:lpstr>ОПТИМИЗАЦИЯ I Проведение энергоаудита на насосной станции ГНС-1</vt:lpstr>
      <vt:lpstr>ОПТИМИЗАЦИЯ I Проведение энергоаудита на насосной станции ГНС-1</vt:lpstr>
      <vt:lpstr>ОПТИМИЗАЦИЯ I Проведение энергоаудита на насосной станции ГНС-1</vt:lpstr>
      <vt:lpstr>ОПТИМИЗАЦИЯ I Проведение энергоаудита на насосной станции ГНС-1</vt:lpstr>
      <vt:lpstr>PowerPoint Presentation</vt:lpstr>
      <vt:lpstr>PowerPoint Presentation</vt:lpstr>
      <vt:lpstr>РеспубликаТаджикистан: Нексус характеристики</vt:lpstr>
      <vt:lpstr>Согдийская область – Нексус характеристики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Информация по бассейну реки Сенегал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Бассейн Аральского моря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Модуль  III – Демонстрационные проекты ВЭП Нексус</dc:title>
  <dc:creator>Bauer, Vanessa GIZ</dc:creator>
  <cp:lastModifiedBy>Irati Fernandez Marquinez</cp:lastModifiedBy>
  <cp:revision>1</cp:revision>
  <dcterms:created xsi:type="dcterms:W3CDTF">2017-09-14T11:33:37Z</dcterms:created>
  <dcterms:modified xsi:type="dcterms:W3CDTF">2023-07-24T09:04:41Z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0x0101001143128A551F1C4CBFF7CAFCF3CC6CF4</vt:lpwstr>
  </property>
  <property fmtid="{D5CDD505-2E9C-101B-9397-08002B2CF9AE}" pid="3" name="_dlc_DocIdItemGuid">
    <vt:lpwstr>c92233e5-ba40-4758-9a46-655d114ebf46</vt:lpwstr>
  </property>
  <property fmtid="{D5CDD505-2E9C-101B-9397-08002B2CF9AE}" pid="4" name="MediaServiceImageTags">
    <vt:lpwstr/>
  </property>
  <property fmtid="{D5CDD505-2E9C-101B-9397-08002B2CF9AE}" pid="5" name="Final_ProofreadbyCarececo">
    <vt:lpwstr>Final_Proofread by Carececo</vt:lpwstr>
  </property>
</Properties>
</file>