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8"/>
  </p:notesMasterIdLst>
  <p:handoutMasterIdLst>
    <p:handoutMasterId r:id="rId49"/>
  </p:handoutMasterIdLst>
  <p:sldIdLst>
    <p:sldId id="738" r:id="rId6"/>
    <p:sldId id="821" r:id="rId7"/>
    <p:sldId id="847" r:id="rId8"/>
    <p:sldId id="782" r:id="rId9"/>
    <p:sldId id="858" r:id="rId10"/>
    <p:sldId id="785" r:id="rId11"/>
    <p:sldId id="808" r:id="rId12"/>
    <p:sldId id="809" r:id="rId13"/>
    <p:sldId id="810" r:id="rId14"/>
    <p:sldId id="829" r:id="rId15"/>
    <p:sldId id="789" r:id="rId16"/>
    <p:sldId id="807" r:id="rId17"/>
    <p:sldId id="823" r:id="rId18"/>
    <p:sldId id="824" r:id="rId19"/>
    <p:sldId id="794" r:id="rId20"/>
    <p:sldId id="812" r:id="rId21"/>
    <p:sldId id="843" r:id="rId22"/>
    <p:sldId id="835" r:id="rId23"/>
    <p:sldId id="841" r:id="rId24"/>
    <p:sldId id="842" r:id="rId25"/>
    <p:sldId id="790" r:id="rId26"/>
    <p:sldId id="832" r:id="rId27"/>
    <p:sldId id="827" r:id="rId28"/>
    <p:sldId id="857" r:id="rId29"/>
    <p:sldId id="856" r:id="rId30"/>
    <p:sldId id="818" r:id="rId31"/>
    <p:sldId id="831" r:id="rId32"/>
    <p:sldId id="833" r:id="rId33"/>
    <p:sldId id="848" r:id="rId34"/>
    <p:sldId id="826" r:id="rId35"/>
    <p:sldId id="850" r:id="rId36"/>
    <p:sldId id="849" r:id="rId37"/>
    <p:sldId id="855" r:id="rId38"/>
    <p:sldId id="828" r:id="rId39"/>
    <p:sldId id="851" r:id="rId40"/>
    <p:sldId id="852" r:id="rId41"/>
    <p:sldId id="854" r:id="rId42"/>
    <p:sldId id="853" r:id="rId43"/>
    <p:sldId id="786" r:id="rId44"/>
    <p:sldId id="760" r:id="rId45"/>
    <p:sldId id="762" r:id="rId46"/>
    <p:sldId id="656" r:id="rId4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11F02B2-EB98-43D1-9AA7-4F904AEBDD61}">
          <p14:sldIdLst>
            <p14:sldId id="738"/>
            <p14:sldId id="821"/>
            <p14:sldId id="847"/>
            <p14:sldId id="782"/>
            <p14:sldId id="858"/>
            <p14:sldId id="785"/>
            <p14:sldId id="808"/>
            <p14:sldId id="809"/>
            <p14:sldId id="810"/>
            <p14:sldId id="829"/>
            <p14:sldId id="789"/>
            <p14:sldId id="807"/>
            <p14:sldId id="823"/>
            <p14:sldId id="824"/>
            <p14:sldId id="794"/>
            <p14:sldId id="812"/>
            <p14:sldId id="843"/>
            <p14:sldId id="835"/>
            <p14:sldId id="841"/>
            <p14:sldId id="842"/>
            <p14:sldId id="790"/>
            <p14:sldId id="832"/>
            <p14:sldId id="827"/>
            <p14:sldId id="857"/>
            <p14:sldId id="856"/>
            <p14:sldId id="818"/>
            <p14:sldId id="831"/>
            <p14:sldId id="833"/>
            <p14:sldId id="848"/>
            <p14:sldId id="826"/>
            <p14:sldId id="850"/>
            <p14:sldId id="849"/>
            <p14:sldId id="855"/>
            <p14:sldId id="828"/>
            <p14:sldId id="851"/>
            <p14:sldId id="852"/>
            <p14:sldId id="854"/>
            <p14:sldId id="853"/>
            <p14:sldId id="786"/>
            <p14:sldId id="760"/>
            <p14:sldId id="762"/>
            <p14:sldId id="656"/>
          </p14:sldIdLst>
        </p14:section>
      </p14:sectionLst>
    </p:ex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bine Blumstein" initials="SB" lastIdx="29" clrIdx="6">
    <p:extLst>
      <p:ext uri="{19B8F6BF-5375-455C-9EA6-DF929625EA0E}">
        <p15:presenceInfo xmlns:p15="http://schemas.microsoft.com/office/powerpoint/2012/main" userId="7c8c8f6a3fce4c19" providerId="Windows Liv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emmling" initials="s" lastIdx="1"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Bilgram, Stephanie GIZ" initials="BSG" lastIdx="67" clrIdx="8">
    <p:extLst>
      <p:ext uri="{19B8F6BF-5375-455C-9EA6-DF929625EA0E}">
        <p15:presenceInfo xmlns:p15="http://schemas.microsoft.com/office/powerpoint/2012/main" userId="S::stephanie.bilgram@giz.de::7eaf3b4c-b72a-4433-a624-c860e2d7022b"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Sander, Irene GIZ" initials="SIG" lastIdx="11" clrIdx="9">
    <p:extLst>
      <p:ext uri="{19B8F6BF-5375-455C-9EA6-DF929625EA0E}">
        <p15:presenceInfo xmlns:p15="http://schemas.microsoft.com/office/powerpoint/2012/main" userId="S::irene.sander@giz.de::e6e6df08-ceec-47fc-8925-d831651b7002"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11" name="Rodriguez Gomez Cornejo, Maria Ana Otilia GIZ" initials="RG" lastIdx="1" clrIdx="10">
    <p:extLst>
      <p:ext uri="{19B8F6BF-5375-455C-9EA6-DF929625EA0E}">
        <p15:presenceInfo xmlns:p15="http://schemas.microsoft.com/office/powerpoint/2012/main" userId="S::maria.rodriguez@giz.de::aaf2c7c3-6e3d-46b5-8fb8-587080f3d819" providerId="AD"/>
      </p:ext>
    </p:extLst>
  </p:cmAuthor>
  <p:cmAuthor id="5" name="Annika (adelphi)" initials="A(" lastIdx="57" clrIdx="4">
    <p:extLst>
      <p:ext uri="{19B8F6BF-5375-455C-9EA6-DF929625EA0E}">
        <p15:presenceInfo xmlns:p15="http://schemas.microsoft.com/office/powerpoint/2012/main" userId="S-1-5-21-1761227572-3249661292-4128413540-1209" providerId="AD"/>
      </p:ext>
    </p:extLst>
  </p:cmAuthor>
  <p:cmAuthor id="12" name="Annika (adelphi)" initials="A( [2]" lastIdx="3" clrIdx="11">
    <p:extLst>
      <p:ext uri="{19B8F6BF-5375-455C-9EA6-DF929625EA0E}">
        <p15:presenceInfo xmlns:p15="http://schemas.microsoft.com/office/powerpoint/2012/main" userId="S::kramer_adelphi.de#ext#@gizonline.onmicrosoft.com::86e1d055-13a6-47d0-9379-b35e84b912bb" providerId="AD"/>
      </p:ext>
    </p:extLst>
  </p:cmAuthor>
  <p:cmAuthor id="6" name="Lilly Aufdembrinke - adelphi" initials="LA-a" lastIdx="36" clrIdx="5">
    <p:extLst>
      <p:ext uri="{19B8F6BF-5375-455C-9EA6-DF929625EA0E}">
        <p15:presenceInfo xmlns:p15="http://schemas.microsoft.com/office/powerpoint/2012/main" userId="S-1-5-21-1761227572-3249661292-4128413540-5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5FF"/>
    <a:srgbClr val="F4971A"/>
    <a:srgbClr val="FFFFFF"/>
    <a:srgbClr val="E0AAAA"/>
    <a:srgbClr val="79A12C"/>
    <a:srgbClr val="648574"/>
    <a:srgbClr val="004C82"/>
    <a:srgbClr val="CCCE61"/>
    <a:srgbClr val="EF988B"/>
    <a:srgbClr val="4FB8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A33C96-D39F-409B-AD94-E883B7165241}" v="4" dt="2022-09-14T07:41:35.41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onora" userId="17fcc923-fc16-4ae3-be90-1ba8220b4999" providerId="ADAL" clId="{63A33C96-D39F-409B-AD94-E883B7165241}"/>
    <pc:docChg chg="addSld delSld modSld modSection">
      <pc:chgData name="Eleonora" userId="17fcc923-fc16-4ae3-be90-1ba8220b4999" providerId="ADAL" clId="{63A33C96-D39F-409B-AD94-E883B7165241}" dt="2022-09-14T07:41:35.419" v="3" actId="47"/>
      <pc:docMkLst>
        <pc:docMk/>
      </pc:docMkLst>
      <pc:sldChg chg="del">
        <pc:chgData name="Eleonora" userId="17fcc923-fc16-4ae3-be90-1ba8220b4999" providerId="ADAL" clId="{63A33C96-D39F-409B-AD94-E883B7165241}" dt="2022-09-14T07:41:35.419" v="3" actId="47"/>
        <pc:sldMkLst>
          <pc:docMk/>
          <pc:sldMk cId="1946729247" sldId="675"/>
        </pc:sldMkLst>
      </pc:sldChg>
      <pc:sldChg chg="modSp add mod modNotesTx">
        <pc:chgData name="Eleonora" userId="17fcc923-fc16-4ae3-be90-1ba8220b4999" providerId="ADAL" clId="{63A33C96-D39F-409B-AD94-E883B7165241}" dt="2022-09-14T07:41:30.713" v="2" actId="20577"/>
        <pc:sldMkLst>
          <pc:docMk/>
          <pc:sldMk cId="2339177345" sldId="738"/>
        </pc:sldMkLst>
        <pc:spChg chg="mod">
          <ac:chgData name="Eleonora" userId="17fcc923-fc16-4ae3-be90-1ba8220b4999" providerId="ADAL" clId="{63A33C96-D39F-409B-AD94-E883B7165241}" dt="2022-09-14T07:41:27.708" v="1"/>
          <ac:spMkLst>
            <pc:docMk/>
            <pc:sldMk cId="2339177345" sldId="738"/>
            <ac:spMk id="5" creationId="{DA4B6E36-91F3-4E87-8523-5E8819651E12}"/>
          </ac:spMkLst>
        </pc:spChg>
      </pc:sldChg>
    </pc:docChg>
  </pc:docChgLst>
  <pc:docChgLst>
    <pc:chgData name="Beatriz Quintanero" userId="fb1192c7f8507cca" providerId="LiveId" clId="{80020279-2B9D-47CE-8730-E95B7486D22A}"/>
    <pc:docChg chg="modSld modMainMaster">
      <pc:chgData name="Beatriz Quintanero" userId="fb1192c7f8507cca" providerId="LiveId" clId="{80020279-2B9D-47CE-8730-E95B7486D22A}" dt="2022-05-01T11:05:16.243" v="540" actId="6549"/>
      <pc:docMkLst>
        <pc:docMk/>
      </pc:docMkLst>
      <pc:sldChg chg="modNotesTx">
        <pc:chgData name="Beatriz Quintanero" userId="fb1192c7f8507cca" providerId="LiveId" clId="{80020279-2B9D-47CE-8730-E95B7486D22A}" dt="2022-04-30T11:33:36.160" v="0" actId="20577"/>
        <pc:sldMkLst>
          <pc:docMk/>
          <pc:sldMk cId="1530920418" sldId="785"/>
        </pc:sldMkLst>
      </pc:sldChg>
      <pc:sldChg chg="modNotesTx">
        <pc:chgData name="Beatriz Quintanero" userId="fb1192c7f8507cca" providerId="LiveId" clId="{80020279-2B9D-47CE-8730-E95B7486D22A}" dt="2022-04-30T11:34:39.483" v="17"/>
        <pc:sldMkLst>
          <pc:docMk/>
          <pc:sldMk cId="1260670236" sldId="789"/>
        </pc:sldMkLst>
      </pc:sldChg>
      <pc:sldChg chg="modSp mod modNotesTx">
        <pc:chgData name="Beatriz Quintanero" userId="fb1192c7f8507cca" providerId="LiveId" clId="{80020279-2B9D-47CE-8730-E95B7486D22A}" dt="2022-04-30T12:07:49.908" v="528" actId="20577"/>
        <pc:sldMkLst>
          <pc:docMk/>
          <pc:sldMk cId="711759552" sldId="790"/>
        </pc:sldMkLst>
        <pc:spChg chg="mod">
          <ac:chgData name="Beatriz Quintanero" userId="fb1192c7f8507cca" providerId="LiveId" clId="{80020279-2B9D-47CE-8730-E95B7486D22A}" dt="2022-04-30T12:07:49.908" v="528" actId="20577"/>
          <ac:spMkLst>
            <pc:docMk/>
            <pc:sldMk cId="711759552" sldId="790"/>
            <ac:spMk id="2" creationId="{C52B5B4F-15D5-449E-9531-639A31AC08CC}"/>
          </ac:spMkLst>
        </pc:spChg>
      </pc:sldChg>
      <pc:sldChg chg="modNotesTx">
        <pc:chgData name="Beatriz Quintanero" userId="fb1192c7f8507cca" providerId="LiveId" clId="{80020279-2B9D-47CE-8730-E95B7486D22A}" dt="2022-04-30T11:35:00.969" v="46" actId="6549"/>
        <pc:sldMkLst>
          <pc:docMk/>
          <pc:sldMk cId="3597999043" sldId="807"/>
        </pc:sldMkLst>
      </pc:sldChg>
      <pc:sldChg chg="modNotesTx">
        <pc:chgData name="Beatriz Quintanero" userId="fb1192c7f8507cca" providerId="LiveId" clId="{80020279-2B9D-47CE-8730-E95B7486D22A}" dt="2022-04-30T11:34:06.613" v="3" actId="2"/>
        <pc:sldMkLst>
          <pc:docMk/>
          <pc:sldMk cId="479926149" sldId="810"/>
        </pc:sldMkLst>
      </pc:sldChg>
      <pc:sldChg chg="modNotesTx">
        <pc:chgData name="Beatriz Quintanero" userId="fb1192c7f8507cca" providerId="LiveId" clId="{80020279-2B9D-47CE-8730-E95B7486D22A}" dt="2022-05-01T11:05:16.243" v="540" actId="6549"/>
        <pc:sldMkLst>
          <pc:docMk/>
          <pc:sldMk cId="1541287354" sldId="821"/>
        </pc:sldMkLst>
      </pc:sldChg>
      <pc:sldChg chg="modSp mod modNotesTx">
        <pc:chgData name="Beatriz Quintanero" userId="fb1192c7f8507cca" providerId="LiveId" clId="{80020279-2B9D-47CE-8730-E95B7486D22A}" dt="2022-04-30T11:38:08.490" v="121" actId="2"/>
        <pc:sldMkLst>
          <pc:docMk/>
          <pc:sldMk cId="1910063910" sldId="827"/>
        </pc:sldMkLst>
        <pc:spChg chg="mod">
          <ac:chgData name="Beatriz Quintanero" userId="fb1192c7f8507cca" providerId="LiveId" clId="{80020279-2B9D-47CE-8730-E95B7486D22A}" dt="2022-04-30T11:38:05.576" v="120" actId="2"/>
          <ac:spMkLst>
            <pc:docMk/>
            <pc:sldMk cId="1910063910" sldId="827"/>
            <ac:spMk id="15" creationId="{61EF37B7-6BCC-433B-A2B2-7141BB1C0AE1}"/>
          </ac:spMkLst>
        </pc:spChg>
      </pc:sldChg>
      <pc:sldChg chg="modNotesTx">
        <pc:chgData name="Beatriz Quintanero" userId="fb1192c7f8507cca" providerId="LiveId" clId="{80020279-2B9D-47CE-8730-E95B7486D22A}" dt="2022-04-30T11:39:18.143" v="124" actId="20577"/>
        <pc:sldMkLst>
          <pc:docMk/>
          <pc:sldMk cId="840690563" sldId="828"/>
        </pc:sldMkLst>
      </pc:sldChg>
      <pc:sldChg chg="modSp mod">
        <pc:chgData name="Beatriz Quintanero" userId="fb1192c7f8507cca" providerId="LiveId" clId="{80020279-2B9D-47CE-8730-E95B7486D22A}" dt="2022-04-30T12:07:53.884" v="530" actId="20577"/>
        <pc:sldMkLst>
          <pc:docMk/>
          <pc:sldMk cId="3865178994" sldId="832"/>
        </pc:sldMkLst>
        <pc:spChg chg="mod">
          <ac:chgData name="Beatriz Quintanero" userId="fb1192c7f8507cca" providerId="LiveId" clId="{80020279-2B9D-47CE-8730-E95B7486D22A}" dt="2022-04-30T12:07:53.884" v="530" actId="20577"/>
          <ac:spMkLst>
            <pc:docMk/>
            <pc:sldMk cId="3865178994" sldId="832"/>
            <ac:spMk id="2" creationId="{C52B5B4F-15D5-449E-9531-639A31AC08CC}"/>
          </ac:spMkLst>
        </pc:spChg>
      </pc:sldChg>
      <pc:sldChg chg="modNotesTx">
        <pc:chgData name="Beatriz Quintanero" userId="fb1192c7f8507cca" providerId="LiveId" clId="{80020279-2B9D-47CE-8730-E95B7486D22A}" dt="2022-04-30T12:07:45.644" v="526" actId="20577"/>
        <pc:sldMkLst>
          <pc:docMk/>
          <pc:sldMk cId="1590404985" sldId="835"/>
        </pc:sldMkLst>
      </pc:sldChg>
      <pc:sldChg chg="modNotesTx">
        <pc:chgData name="Beatriz Quintanero" userId="fb1192c7f8507cca" providerId="LiveId" clId="{80020279-2B9D-47CE-8730-E95B7486D22A}" dt="2022-04-30T11:37:26.829" v="103"/>
        <pc:sldMkLst>
          <pc:docMk/>
          <pc:sldMk cId="1769418583" sldId="841"/>
        </pc:sldMkLst>
      </pc:sldChg>
      <pc:sldChg chg="modNotes">
        <pc:chgData name="Beatriz Quintanero" userId="fb1192c7f8507cca" providerId="LiveId" clId="{80020279-2B9D-47CE-8730-E95B7486D22A}" dt="2022-04-30T11:38:47.703" v="122"/>
        <pc:sldMkLst>
          <pc:docMk/>
          <pc:sldMk cId="3481815097" sldId="849"/>
        </pc:sldMkLst>
      </pc:sldChg>
      <pc:sldChg chg="modSp mod modNotesTx">
        <pc:chgData name="Beatriz Quintanero" userId="fb1192c7f8507cca" providerId="LiveId" clId="{80020279-2B9D-47CE-8730-E95B7486D22A}" dt="2022-04-30T11:39:25.255" v="127" actId="2"/>
        <pc:sldMkLst>
          <pc:docMk/>
          <pc:sldMk cId="3194483896" sldId="854"/>
        </pc:sldMkLst>
        <pc:spChg chg="mod">
          <ac:chgData name="Beatriz Quintanero" userId="fb1192c7f8507cca" providerId="LiveId" clId="{80020279-2B9D-47CE-8730-E95B7486D22A}" dt="2022-04-30T11:39:22.966" v="125" actId="2"/>
          <ac:spMkLst>
            <pc:docMk/>
            <pc:sldMk cId="3194483896" sldId="854"/>
            <ac:spMk id="2" creationId="{84556D86-12CD-4BF9-BC04-60CBD6DE1E04}"/>
          </ac:spMkLst>
        </pc:spChg>
        <pc:spChg chg="mod">
          <ac:chgData name="Beatriz Quintanero" userId="fb1192c7f8507cca" providerId="LiveId" clId="{80020279-2B9D-47CE-8730-E95B7486D22A}" dt="2022-04-30T11:39:24.376" v="126" actId="2"/>
          <ac:spMkLst>
            <pc:docMk/>
            <pc:sldMk cId="3194483896" sldId="854"/>
            <ac:spMk id="7" creationId="{211E89DC-0BAF-40A7-939C-B59C53D6F972}"/>
          </ac:spMkLst>
        </pc:spChg>
      </pc:sldChg>
      <pc:sldChg chg="modNotesTx">
        <pc:chgData name="Beatriz Quintanero" userId="fb1192c7f8507cca" providerId="LiveId" clId="{80020279-2B9D-47CE-8730-E95B7486D22A}" dt="2022-04-30T11:39:13.742" v="123" actId="20577"/>
        <pc:sldMkLst>
          <pc:docMk/>
          <pc:sldMk cId="3536526054" sldId="855"/>
        </pc:sldMkLst>
      </pc:sldChg>
      <pc:sldMasterChg chg="modSldLayout">
        <pc:chgData name="Beatriz Quintanero" userId="fb1192c7f8507cca" providerId="LiveId" clId="{80020279-2B9D-47CE-8730-E95B7486D22A}" dt="2022-04-30T11:49:28.199" v="524" actId="20577"/>
        <pc:sldMasterMkLst>
          <pc:docMk/>
          <pc:sldMasterMk cId="4039776046" sldId="2147483648"/>
        </pc:sldMasterMkLst>
        <pc:sldLayoutChg chg="modSp mod">
          <pc:chgData name="Beatriz Quintanero" userId="fb1192c7f8507cca" providerId="LiveId" clId="{80020279-2B9D-47CE-8730-E95B7486D22A}" dt="2022-04-30T11:48:00.194" v="515" actId="1076"/>
          <pc:sldLayoutMkLst>
            <pc:docMk/>
            <pc:sldMasterMk cId="4039776046" sldId="2147483648"/>
            <pc:sldLayoutMk cId="2628188471" sldId="2147483822"/>
          </pc:sldLayoutMkLst>
          <pc:spChg chg="mod">
            <ac:chgData name="Beatriz Quintanero" userId="fb1192c7f8507cca" providerId="LiveId" clId="{80020279-2B9D-47CE-8730-E95B7486D22A}" dt="2022-04-30T11:46:53.922" v="508"/>
            <ac:spMkLst>
              <pc:docMk/>
              <pc:sldMasterMk cId="4039776046" sldId="2147483648"/>
              <pc:sldLayoutMk cId="2628188471" sldId="2147483822"/>
              <ac:spMk id="29" creationId="{DF731E94-BC4E-4147-8280-79F13CCEF08B}"/>
            </ac:spMkLst>
          </pc:spChg>
          <pc:spChg chg="mod">
            <ac:chgData name="Beatriz Quintanero" userId="fb1192c7f8507cca" providerId="LiveId" clId="{80020279-2B9D-47CE-8730-E95B7486D22A}" dt="2022-04-30T11:47:05.880" v="509"/>
            <ac:spMkLst>
              <pc:docMk/>
              <pc:sldMasterMk cId="4039776046" sldId="2147483648"/>
              <pc:sldLayoutMk cId="2628188471" sldId="2147483822"/>
              <ac:spMk id="30" creationId="{6B919EA4-50E9-46C9-AC5A-76AC20E25106}"/>
            </ac:spMkLst>
          </pc:spChg>
          <pc:spChg chg="mod">
            <ac:chgData name="Beatriz Quintanero" userId="fb1192c7f8507cca" providerId="LiveId" clId="{80020279-2B9D-47CE-8730-E95B7486D22A}" dt="2022-04-30T11:47:13.686" v="510"/>
            <ac:spMkLst>
              <pc:docMk/>
              <pc:sldMasterMk cId="4039776046" sldId="2147483648"/>
              <pc:sldLayoutMk cId="2628188471" sldId="2147483822"/>
              <ac:spMk id="31" creationId="{36FCB48E-A225-433E-9552-1EC05D2E90CB}"/>
            </ac:spMkLst>
          </pc:spChg>
          <pc:spChg chg="mod">
            <ac:chgData name="Beatriz Quintanero" userId="fb1192c7f8507cca" providerId="LiveId" clId="{80020279-2B9D-47CE-8730-E95B7486D22A}" dt="2022-04-30T11:47:52.509" v="513"/>
            <ac:spMkLst>
              <pc:docMk/>
              <pc:sldMasterMk cId="4039776046" sldId="2147483648"/>
              <pc:sldLayoutMk cId="2628188471" sldId="2147483822"/>
              <ac:spMk id="32" creationId="{308DC210-80AE-4E96-8C9E-08E1D0F3C4B1}"/>
            </ac:spMkLst>
          </pc:spChg>
          <pc:grpChg chg="mod">
            <ac:chgData name="Beatriz Quintanero" userId="fb1192c7f8507cca" providerId="LiveId" clId="{80020279-2B9D-47CE-8730-E95B7486D22A}" dt="2022-04-30T11:48:00.194" v="515" actId="1076"/>
            <ac:grpSpMkLst>
              <pc:docMk/>
              <pc:sldMasterMk cId="4039776046" sldId="2147483648"/>
              <pc:sldLayoutMk cId="2628188471" sldId="2147483822"/>
              <ac:grpSpMk id="33" creationId="{71BF95A1-C507-454F-AD5B-C1AE17A76F07}"/>
            </ac:grpSpMkLst>
          </pc:grpChg>
          <pc:picChg chg="mod">
            <ac:chgData name="Beatriz Quintanero" userId="fb1192c7f8507cca" providerId="LiveId" clId="{80020279-2B9D-47CE-8730-E95B7486D22A}" dt="2022-04-30T11:47:58.257" v="514" actId="1076"/>
            <ac:picMkLst>
              <pc:docMk/>
              <pc:sldMasterMk cId="4039776046" sldId="2147483648"/>
              <pc:sldLayoutMk cId="2628188471" sldId="2147483822"/>
              <ac:picMk id="23" creationId="{AFC53F5D-C099-4AB8-BEA0-0C0599C54F28}"/>
            </ac:picMkLst>
          </pc:picChg>
        </pc:sldLayoutChg>
        <pc:sldLayoutChg chg="modSp mod">
          <pc:chgData name="Beatriz Quintanero" userId="fb1192c7f8507cca" providerId="LiveId" clId="{80020279-2B9D-47CE-8730-E95B7486D22A}" dt="2022-04-30T11:45:46.741" v="507" actId="6549"/>
          <pc:sldLayoutMkLst>
            <pc:docMk/>
            <pc:sldMasterMk cId="4039776046" sldId="2147483648"/>
            <pc:sldLayoutMk cId="1405406117" sldId="2147483843"/>
          </pc:sldLayoutMkLst>
          <pc:spChg chg="mod">
            <ac:chgData name="Beatriz Quintanero" userId="fb1192c7f8507cca" providerId="LiveId" clId="{80020279-2B9D-47CE-8730-E95B7486D22A}" dt="2022-04-30T11:45:25.937" v="450" actId="20577"/>
            <ac:spMkLst>
              <pc:docMk/>
              <pc:sldMasterMk cId="4039776046" sldId="2147483648"/>
              <pc:sldLayoutMk cId="1405406117" sldId="2147483843"/>
              <ac:spMk id="16" creationId="{3B6C23A5-1B72-42F2-B92F-DC68B632F6B0}"/>
            </ac:spMkLst>
          </pc:spChg>
          <pc:spChg chg="mod">
            <ac:chgData name="Beatriz Quintanero" userId="fb1192c7f8507cca" providerId="LiveId" clId="{80020279-2B9D-47CE-8730-E95B7486D22A}" dt="2022-04-30T11:45:34.262" v="472" actId="20577"/>
            <ac:spMkLst>
              <pc:docMk/>
              <pc:sldMasterMk cId="4039776046" sldId="2147483648"/>
              <pc:sldLayoutMk cId="1405406117" sldId="2147483843"/>
              <ac:spMk id="20" creationId="{85761457-A63B-46F2-99C5-E217A1E0A705}"/>
            </ac:spMkLst>
          </pc:spChg>
          <pc:spChg chg="mod">
            <ac:chgData name="Beatriz Quintanero" userId="fb1192c7f8507cca" providerId="LiveId" clId="{80020279-2B9D-47CE-8730-E95B7486D22A}" dt="2022-04-30T11:45:46.741" v="507" actId="6549"/>
            <ac:spMkLst>
              <pc:docMk/>
              <pc:sldMasterMk cId="4039776046" sldId="2147483648"/>
              <pc:sldLayoutMk cId="1405406117" sldId="2147483843"/>
              <ac:spMk id="21" creationId="{CB52D947-0416-4964-B28D-129580E47725}"/>
            </ac:spMkLst>
          </pc:spChg>
          <pc:spChg chg="mod">
            <ac:chgData name="Beatriz Quintanero" userId="fb1192c7f8507cca" providerId="LiveId" clId="{80020279-2B9D-47CE-8730-E95B7486D22A}" dt="2022-04-30T11:45:28.488" v="454" actId="20577"/>
            <ac:spMkLst>
              <pc:docMk/>
              <pc:sldMasterMk cId="4039776046" sldId="2147483648"/>
              <pc:sldLayoutMk cId="1405406117" sldId="2147483843"/>
              <ac:spMk id="35" creationId="{FC763A8F-9E6C-4EEB-90DC-0F65B80379CA}"/>
            </ac:spMkLst>
          </pc:spChg>
        </pc:sldLayoutChg>
        <pc:sldLayoutChg chg="modSp mod">
          <pc:chgData name="Beatriz Quintanero" userId="fb1192c7f8507cca" providerId="LiveId" clId="{80020279-2B9D-47CE-8730-E95B7486D22A}" dt="2022-04-30T11:44:45.367" v="401"/>
          <pc:sldLayoutMkLst>
            <pc:docMk/>
            <pc:sldMasterMk cId="4039776046" sldId="2147483648"/>
            <pc:sldLayoutMk cId="4060150698" sldId="2147483846"/>
          </pc:sldLayoutMkLst>
          <pc:spChg chg="mod">
            <ac:chgData name="Beatriz Quintanero" userId="fb1192c7f8507cca" providerId="LiveId" clId="{80020279-2B9D-47CE-8730-E95B7486D22A}" dt="2022-04-30T11:44:05.348" v="337" actId="20577"/>
            <ac:spMkLst>
              <pc:docMk/>
              <pc:sldMasterMk cId="4039776046" sldId="2147483648"/>
              <pc:sldLayoutMk cId="4060150698" sldId="2147483846"/>
              <ac:spMk id="16" creationId="{3B6C23A5-1B72-42F2-B92F-DC68B632F6B0}"/>
            </ac:spMkLst>
          </pc:spChg>
          <pc:spChg chg="mod">
            <ac:chgData name="Beatriz Quintanero" userId="fb1192c7f8507cca" providerId="LiveId" clId="{80020279-2B9D-47CE-8730-E95B7486D22A}" dt="2022-04-30T11:44:13.572" v="355" actId="20577"/>
            <ac:spMkLst>
              <pc:docMk/>
              <pc:sldMasterMk cId="4039776046" sldId="2147483648"/>
              <pc:sldLayoutMk cId="4060150698" sldId="2147483846"/>
              <ac:spMk id="20" creationId="{85761457-A63B-46F2-99C5-E217A1E0A705}"/>
            </ac:spMkLst>
          </pc:spChg>
          <pc:spChg chg="mod">
            <ac:chgData name="Beatriz Quintanero" userId="fb1192c7f8507cca" providerId="LiveId" clId="{80020279-2B9D-47CE-8730-E95B7486D22A}" dt="2022-04-30T11:44:38.184" v="399" actId="20577"/>
            <ac:spMkLst>
              <pc:docMk/>
              <pc:sldMasterMk cId="4039776046" sldId="2147483648"/>
              <pc:sldLayoutMk cId="4060150698" sldId="2147483846"/>
              <ac:spMk id="21" creationId="{CB52D947-0416-4964-B28D-129580E47725}"/>
            </ac:spMkLst>
          </pc:spChg>
          <pc:spChg chg="mod">
            <ac:chgData name="Beatriz Quintanero" userId="fb1192c7f8507cca" providerId="LiveId" clId="{80020279-2B9D-47CE-8730-E95B7486D22A}" dt="2022-04-30T11:44:18.757" v="356"/>
            <ac:spMkLst>
              <pc:docMk/>
              <pc:sldMasterMk cId="4039776046" sldId="2147483648"/>
              <pc:sldLayoutMk cId="4060150698" sldId="2147483846"/>
              <ac:spMk id="24" creationId="{37C5BE72-A50D-4E1F-A698-7239B19ED5FF}"/>
            </ac:spMkLst>
          </pc:spChg>
          <pc:spChg chg="mod">
            <ac:chgData name="Beatriz Quintanero" userId="fb1192c7f8507cca" providerId="LiveId" clId="{80020279-2B9D-47CE-8730-E95B7486D22A}" dt="2022-04-30T11:44:43.403" v="400"/>
            <ac:spMkLst>
              <pc:docMk/>
              <pc:sldMasterMk cId="4039776046" sldId="2147483648"/>
              <pc:sldLayoutMk cId="4060150698" sldId="2147483846"/>
              <ac:spMk id="25" creationId="{BBC5F177-59CC-4E2C-8920-EF6014FA21D0}"/>
            </ac:spMkLst>
          </pc:spChg>
          <pc:spChg chg="mod">
            <ac:chgData name="Beatriz Quintanero" userId="fb1192c7f8507cca" providerId="LiveId" clId="{80020279-2B9D-47CE-8730-E95B7486D22A}" dt="2022-04-30T11:44:20.659" v="357"/>
            <ac:spMkLst>
              <pc:docMk/>
              <pc:sldMasterMk cId="4039776046" sldId="2147483648"/>
              <pc:sldLayoutMk cId="4060150698" sldId="2147483846"/>
              <ac:spMk id="38" creationId="{12DC0B08-9C2F-4A20-8D25-AB673DE13DB5}"/>
            </ac:spMkLst>
          </pc:spChg>
          <pc:spChg chg="mod">
            <ac:chgData name="Beatriz Quintanero" userId="fb1192c7f8507cca" providerId="LiveId" clId="{80020279-2B9D-47CE-8730-E95B7486D22A}" dt="2022-04-30T11:44:45.367" v="401"/>
            <ac:spMkLst>
              <pc:docMk/>
              <pc:sldMasterMk cId="4039776046" sldId="2147483648"/>
              <pc:sldLayoutMk cId="4060150698" sldId="2147483846"/>
              <ac:spMk id="39" creationId="{7DB1B252-5879-4206-BDF8-0A22178C0420}"/>
            </ac:spMkLst>
          </pc:spChg>
        </pc:sldLayoutChg>
        <pc:sldLayoutChg chg="modSp mod">
          <pc:chgData name="Beatriz Quintanero" userId="fb1192c7f8507cca" providerId="LiveId" clId="{80020279-2B9D-47CE-8730-E95B7486D22A}" dt="2022-04-30T11:45:19.583" v="449" actId="20577"/>
          <pc:sldLayoutMkLst>
            <pc:docMk/>
            <pc:sldMasterMk cId="4039776046" sldId="2147483648"/>
            <pc:sldLayoutMk cId="1419690712" sldId="2147483847"/>
          </pc:sldLayoutMkLst>
          <pc:spChg chg="mod">
            <ac:chgData name="Beatriz Quintanero" userId="fb1192c7f8507cca" providerId="LiveId" clId="{80020279-2B9D-47CE-8730-E95B7486D22A}" dt="2022-04-30T11:45:05.238" v="439" actId="20577"/>
            <ac:spMkLst>
              <pc:docMk/>
              <pc:sldMasterMk cId="4039776046" sldId="2147483648"/>
              <pc:sldLayoutMk cId="1419690712" sldId="2147483847"/>
              <ac:spMk id="32" creationId="{45476593-F938-4100-B13C-38D8379BF2AB}"/>
            </ac:spMkLst>
          </pc:spChg>
          <pc:spChg chg="mod">
            <ac:chgData name="Beatriz Quintanero" userId="fb1192c7f8507cca" providerId="LiveId" clId="{80020279-2B9D-47CE-8730-E95B7486D22A}" dt="2022-04-30T11:44:52.279" v="402"/>
            <ac:spMkLst>
              <pc:docMk/>
              <pc:sldMasterMk cId="4039776046" sldId="2147483648"/>
              <pc:sldLayoutMk cId="1419690712" sldId="2147483847"/>
              <ac:spMk id="33" creationId="{01D00CFF-DFE3-4530-913B-A7058396109E}"/>
            </ac:spMkLst>
          </pc:spChg>
          <pc:spChg chg="mod">
            <ac:chgData name="Beatriz Quintanero" userId="fb1192c7f8507cca" providerId="LiveId" clId="{80020279-2B9D-47CE-8730-E95B7486D22A}" dt="2022-04-30T11:45:14.451" v="444" actId="20577"/>
            <ac:spMkLst>
              <pc:docMk/>
              <pc:sldMasterMk cId="4039776046" sldId="2147483648"/>
              <pc:sldLayoutMk cId="1419690712" sldId="2147483847"/>
              <ac:spMk id="34" creationId="{E73BDD7E-D6A6-482B-9D61-5276F4F49979}"/>
            </ac:spMkLst>
          </pc:spChg>
          <pc:spChg chg="mod">
            <ac:chgData name="Beatriz Quintanero" userId="fb1192c7f8507cca" providerId="LiveId" clId="{80020279-2B9D-47CE-8730-E95B7486D22A}" dt="2022-04-30T11:45:10.946" v="440"/>
            <ac:spMkLst>
              <pc:docMk/>
              <pc:sldMasterMk cId="4039776046" sldId="2147483648"/>
              <pc:sldLayoutMk cId="1419690712" sldId="2147483847"/>
              <ac:spMk id="54" creationId="{1183BB15-4C0C-49C5-B0B2-4418E3FD55EC}"/>
            </ac:spMkLst>
          </pc:spChg>
          <pc:spChg chg="mod">
            <ac:chgData name="Beatriz Quintanero" userId="fb1192c7f8507cca" providerId="LiveId" clId="{80020279-2B9D-47CE-8730-E95B7486D22A}" dt="2022-04-30T11:44:54.346" v="403"/>
            <ac:spMkLst>
              <pc:docMk/>
              <pc:sldMasterMk cId="4039776046" sldId="2147483648"/>
              <pc:sldLayoutMk cId="1419690712" sldId="2147483847"/>
              <ac:spMk id="55" creationId="{0C6CA511-61C0-47B0-A071-DE194172414D}"/>
            </ac:spMkLst>
          </pc:spChg>
          <pc:spChg chg="mod">
            <ac:chgData name="Beatriz Quintanero" userId="fb1192c7f8507cca" providerId="LiveId" clId="{80020279-2B9D-47CE-8730-E95B7486D22A}" dt="2022-04-30T11:45:17.475" v="448" actId="20577"/>
            <ac:spMkLst>
              <pc:docMk/>
              <pc:sldMasterMk cId="4039776046" sldId="2147483648"/>
              <pc:sldLayoutMk cId="1419690712" sldId="2147483847"/>
              <ac:spMk id="56" creationId="{B0EA41BA-7C5A-4545-A1DA-71964B045D1C}"/>
            </ac:spMkLst>
          </pc:spChg>
          <pc:spChg chg="mod">
            <ac:chgData name="Beatriz Quintanero" userId="fb1192c7f8507cca" providerId="LiveId" clId="{80020279-2B9D-47CE-8730-E95B7486D22A}" dt="2022-04-30T11:45:19.583" v="449" actId="20577"/>
            <ac:spMkLst>
              <pc:docMk/>
              <pc:sldMasterMk cId="4039776046" sldId="2147483648"/>
              <pc:sldLayoutMk cId="1419690712" sldId="2147483847"/>
              <ac:spMk id="58" creationId="{2DD72F4F-E3F2-49DC-BBAE-681D615ED495}"/>
            </ac:spMkLst>
          </pc:spChg>
        </pc:sldLayoutChg>
        <pc:sldLayoutChg chg="modSp mod">
          <pc:chgData name="Beatriz Quintanero" userId="fb1192c7f8507cca" providerId="LiveId" clId="{80020279-2B9D-47CE-8730-E95B7486D22A}" dt="2022-04-30T11:49:28.199" v="524" actId="20577"/>
          <pc:sldLayoutMkLst>
            <pc:docMk/>
            <pc:sldMasterMk cId="4039776046" sldId="2147483648"/>
            <pc:sldLayoutMk cId="439145365" sldId="2147483856"/>
          </pc:sldLayoutMkLst>
          <pc:spChg chg="mod">
            <ac:chgData name="Beatriz Quintanero" userId="fb1192c7f8507cca" providerId="LiveId" clId="{80020279-2B9D-47CE-8730-E95B7486D22A}" dt="2022-04-30T11:49:28.199" v="524" actId="20577"/>
            <ac:spMkLst>
              <pc:docMk/>
              <pc:sldMasterMk cId="4039776046" sldId="2147483648"/>
              <pc:sldLayoutMk cId="439145365" sldId="2147483856"/>
              <ac:spMk id="12" creationId="{7C271A97-CC1D-481E-9972-CE4AD69C28AD}"/>
            </ac:spMkLst>
          </pc:spChg>
        </pc:sldLayoutChg>
        <pc:sldLayoutChg chg="modSp mod">
          <pc:chgData name="Beatriz Quintanero" userId="fb1192c7f8507cca" providerId="LiveId" clId="{80020279-2B9D-47CE-8730-E95B7486D22A}" dt="2022-04-30T11:42:51.032" v="256" actId="20577"/>
          <pc:sldLayoutMkLst>
            <pc:docMk/>
            <pc:sldMasterMk cId="4039776046" sldId="2147483648"/>
            <pc:sldLayoutMk cId="3435594303" sldId="2147483857"/>
          </pc:sldLayoutMkLst>
          <pc:spChg chg="mod">
            <ac:chgData name="Beatriz Quintanero" userId="fb1192c7f8507cca" providerId="LiveId" clId="{80020279-2B9D-47CE-8730-E95B7486D22A}" dt="2022-04-30T11:42:39.587" v="252" actId="790"/>
            <ac:spMkLst>
              <pc:docMk/>
              <pc:sldMasterMk cId="4039776046" sldId="2147483648"/>
              <pc:sldLayoutMk cId="3435594303" sldId="2147483857"/>
              <ac:spMk id="10" creationId="{8EF3C373-F3E5-423E-B3C3-C5E1BD203F77}"/>
            </ac:spMkLst>
          </pc:spChg>
          <pc:spChg chg="mod">
            <ac:chgData name="Beatriz Quintanero" userId="fb1192c7f8507cca" providerId="LiveId" clId="{80020279-2B9D-47CE-8730-E95B7486D22A}" dt="2022-04-30T11:42:51.032" v="256" actId="20577"/>
            <ac:spMkLst>
              <pc:docMk/>
              <pc:sldMasterMk cId="4039776046" sldId="2147483648"/>
              <pc:sldLayoutMk cId="3435594303" sldId="2147483857"/>
              <ac:spMk id="15" creationId="{790F769E-F4C9-44EF-9773-070A28E48EFF}"/>
            </ac:spMkLst>
          </pc:spChg>
        </pc:sldLayoutChg>
        <pc:sldLayoutChg chg="modSp mod">
          <pc:chgData name="Beatriz Quintanero" userId="fb1192c7f8507cca" providerId="LiveId" clId="{80020279-2B9D-47CE-8730-E95B7486D22A}" dt="2022-04-30T11:43:58.643" v="336" actId="20577"/>
          <pc:sldLayoutMkLst>
            <pc:docMk/>
            <pc:sldMasterMk cId="4039776046" sldId="2147483648"/>
            <pc:sldLayoutMk cId="556484587" sldId="2147483863"/>
          </pc:sldLayoutMkLst>
          <pc:spChg chg="mod">
            <ac:chgData name="Beatriz Quintanero" userId="fb1192c7f8507cca" providerId="LiveId" clId="{80020279-2B9D-47CE-8730-E95B7486D22A}" dt="2022-04-30T11:43:42.887" v="322" actId="6549"/>
            <ac:spMkLst>
              <pc:docMk/>
              <pc:sldMasterMk cId="4039776046" sldId="2147483648"/>
              <pc:sldLayoutMk cId="556484587" sldId="2147483863"/>
              <ac:spMk id="6" creationId="{018DABB9-5C21-46A2-B88A-DAD56B61611A}"/>
            </ac:spMkLst>
          </pc:spChg>
          <pc:spChg chg="mod">
            <ac:chgData name="Beatriz Quintanero" userId="fb1192c7f8507cca" providerId="LiveId" clId="{80020279-2B9D-47CE-8730-E95B7486D22A}" dt="2022-04-30T11:43:52.022" v="329" actId="20577"/>
            <ac:spMkLst>
              <pc:docMk/>
              <pc:sldMasterMk cId="4039776046" sldId="2147483648"/>
              <pc:sldLayoutMk cId="556484587" sldId="2147483863"/>
              <ac:spMk id="33" creationId="{048AD719-8D75-41A5-97C0-3DAB1E57749D}"/>
            </ac:spMkLst>
          </pc:spChg>
          <pc:spChg chg="mod">
            <ac:chgData name="Beatriz Quintanero" userId="fb1192c7f8507cca" providerId="LiveId" clId="{80020279-2B9D-47CE-8730-E95B7486D22A}" dt="2022-04-30T11:43:58.643" v="336" actId="20577"/>
            <ac:spMkLst>
              <pc:docMk/>
              <pc:sldMasterMk cId="4039776046" sldId="2147483648"/>
              <pc:sldLayoutMk cId="556484587" sldId="2147483863"/>
              <ac:spMk id="37" creationId="{59A1FABF-73EB-4D9F-B9A5-04C670EB763C}"/>
            </ac:spMkLst>
          </pc:spChg>
        </pc:sldLayoutChg>
        <pc:sldLayoutChg chg="modSp mod">
          <pc:chgData name="Beatriz Quintanero" userId="fb1192c7f8507cca" providerId="LiveId" clId="{80020279-2B9D-47CE-8730-E95B7486D22A}" dt="2022-04-30T11:48:53.642" v="522"/>
          <pc:sldLayoutMkLst>
            <pc:docMk/>
            <pc:sldMasterMk cId="4039776046" sldId="2147483648"/>
            <pc:sldLayoutMk cId="3376477628" sldId="2147483872"/>
          </pc:sldLayoutMkLst>
          <pc:spChg chg="mod">
            <ac:chgData name="Beatriz Quintanero" userId="fb1192c7f8507cca" providerId="LiveId" clId="{80020279-2B9D-47CE-8730-E95B7486D22A}" dt="2022-04-30T11:48:36.512" v="518"/>
            <ac:spMkLst>
              <pc:docMk/>
              <pc:sldMasterMk cId="4039776046" sldId="2147483648"/>
              <pc:sldLayoutMk cId="3376477628" sldId="2147483872"/>
              <ac:spMk id="5" creationId="{9F7BA8E3-98FB-477B-AD93-010D6400CBA9}"/>
            </ac:spMkLst>
          </pc:spChg>
          <pc:spChg chg="mod">
            <ac:chgData name="Beatriz Quintanero" userId="fb1192c7f8507cca" providerId="LiveId" clId="{80020279-2B9D-47CE-8730-E95B7486D22A}" dt="2022-04-30T11:48:53.642" v="522"/>
            <ac:spMkLst>
              <pc:docMk/>
              <pc:sldMasterMk cId="4039776046" sldId="2147483648"/>
              <pc:sldLayoutMk cId="3376477628" sldId="2147483872"/>
              <ac:spMk id="8" creationId="{F6A6477A-933F-4D63-899D-1B6C78D1F037}"/>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F4A48-1F7F-4243-8E70-1DC4C5DA836C}" type="doc">
      <dgm:prSet loTypeId="urn:microsoft.com/office/officeart/2005/8/layout/orgChart1" loCatId="hierarchy" qsTypeId="urn:microsoft.com/office/officeart/2005/8/quickstyle/simple1" qsCatId="simple" csTypeId="urn:microsoft.com/office/officeart/2005/8/colors/accent5_5" csCatId="accent5" phldr="1"/>
      <dgm:spPr/>
      <dgm:t>
        <a:bodyPr/>
        <a:lstStyle/>
        <a:p>
          <a:endParaRPr lang="de-DE"/>
        </a:p>
      </dgm:t>
    </dgm:pt>
    <dgm:pt modelId="{494CC604-88B1-4D45-AB0C-ABAA76B019BC}">
      <dgm:prSet phldrT="[Text]" custT="1"/>
      <dgm:spPr>
        <a:solidFill>
          <a:srgbClr val="004C82">
            <a:alpha val="80000"/>
          </a:srgbClr>
        </a:solidFill>
      </dgm:spPr>
      <dgm:t>
        <a:bodyPr/>
        <a:lstStyle/>
        <a:p>
          <a:r>
            <a:rPr lang="es-ES" sz="1200" b="1"/>
            <a:t>Alcalde</a:t>
          </a:r>
        </a:p>
      </dgm:t>
    </dgm:pt>
    <dgm:pt modelId="{DD4D9723-A8C0-4B29-9BC6-055393BB12B5}" type="parTrans" cxnId="{587B1CC0-1D81-4155-8D01-29002873735B}">
      <dgm:prSet/>
      <dgm:spPr/>
      <dgm:t>
        <a:bodyPr/>
        <a:lstStyle/>
        <a:p>
          <a:endParaRPr lang="de-DE"/>
        </a:p>
      </dgm:t>
    </dgm:pt>
    <dgm:pt modelId="{018DAAB8-C8E4-4F47-BABB-F0877BBE08F5}" type="sibTrans" cxnId="{587B1CC0-1D81-4155-8D01-29002873735B}">
      <dgm:prSet/>
      <dgm:spPr/>
      <dgm:t>
        <a:bodyPr/>
        <a:lstStyle/>
        <a:p>
          <a:endParaRPr lang="de-DE"/>
        </a:p>
      </dgm:t>
    </dgm:pt>
    <dgm:pt modelId="{56AAD6E0-BC94-4068-97AD-B084D7B570D1}" type="asst">
      <dgm:prSet phldrT="[Text]"/>
      <dgm:spPr>
        <a:solidFill>
          <a:srgbClr val="004C82">
            <a:alpha val="90000"/>
          </a:srgbClr>
        </a:solidFill>
      </dgm:spPr>
      <dgm:t>
        <a:bodyPr/>
        <a:lstStyle/>
        <a:p>
          <a:r>
            <a:rPr lang="es-ES"/>
            <a:t>Ayuntamiento</a:t>
          </a:r>
        </a:p>
      </dgm:t>
    </dgm:pt>
    <dgm:pt modelId="{F5C9EEAB-FC65-46B0-BD43-3C126DA4C575}" type="parTrans" cxnId="{E928DECC-F040-481C-B2C1-DF637C552C75}">
      <dgm:prSet/>
      <dgm:spPr/>
      <dgm:t>
        <a:bodyPr/>
        <a:lstStyle/>
        <a:p>
          <a:endParaRPr lang="de-DE"/>
        </a:p>
      </dgm:t>
    </dgm:pt>
    <dgm:pt modelId="{687900B1-B76E-4A64-9E80-19ACB4BC5148}" type="sibTrans" cxnId="{E928DECC-F040-481C-B2C1-DF637C552C75}">
      <dgm:prSet/>
      <dgm:spPr/>
      <dgm:t>
        <a:bodyPr/>
        <a:lstStyle/>
        <a:p>
          <a:endParaRPr lang="de-DE"/>
        </a:p>
      </dgm:t>
    </dgm:pt>
    <dgm:pt modelId="{0C070262-AB49-472D-9A86-85A011344868}">
      <dgm:prSet phldrT="[Text]"/>
      <dgm:spPr>
        <a:solidFill>
          <a:srgbClr val="004C82">
            <a:alpha val="70000"/>
          </a:srgbClr>
        </a:solidFill>
      </dgm:spPr>
      <dgm:t>
        <a:bodyPr/>
        <a:lstStyle/>
        <a:p>
          <a:r>
            <a:rPr lang="es-ES" noProof="0"/>
            <a:t>Departamento de Obras Públicas</a:t>
          </a:r>
        </a:p>
      </dgm:t>
    </dgm:pt>
    <dgm:pt modelId="{E1AB918A-8C46-4DDE-9A89-409C5B297D90}" type="parTrans" cxnId="{8FC68774-2BA0-4374-9ED1-F66B2D0141F4}">
      <dgm:prSet/>
      <dgm:spPr/>
      <dgm:t>
        <a:bodyPr/>
        <a:lstStyle/>
        <a:p>
          <a:endParaRPr lang="de-DE"/>
        </a:p>
      </dgm:t>
    </dgm:pt>
    <dgm:pt modelId="{4E9BB4C2-2947-418E-A7FA-0BFFDB3216A8}" type="sibTrans" cxnId="{8FC68774-2BA0-4374-9ED1-F66B2D0141F4}">
      <dgm:prSet/>
      <dgm:spPr/>
      <dgm:t>
        <a:bodyPr/>
        <a:lstStyle/>
        <a:p>
          <a:endParaRPr lang="de-DE"/>
        </a:p>
      </dgm:t>
    </dgm:pt>
    <dgm:pt modelId="{1AE435F6-E4CA-4655-B8CC-D1180BBE133D}">
      <dgm:prSet phldrT="[Text]"/>
      <dgm:spPr>
        <a:solidFill>
          <a:srgbClr val="004C82">
            <a:alpha val="70000"/>
          </a:srgbClr>
        </a:solidFill>
      </dgm:spPr>
      <dgm:t>
        <a:bodyPr/>
        <a:lstStyle/>
        <a:p>
          <a:r>
            <a:rPr lang="es-ES" noProof="0"/>
            <a:t>Departamento de Edificación y Construcción</a:t>
          </a:r>
        </a:p>
      </dgm:t>
    </dgm:pt>
    <dgm:pt modelId="{D46B5B78-453D-44D4-8C47-4A9A7B48F4E1}" type="parTrans" cxnId="{B9C8E48E-5842-48C2-A3D1-D9598411A415}">
      <dgm:prSet/>
      <dgm:spPr/>
      <dgm:t>
        <a:bodyPr/>
        <a:lstStyle/>
        <a:p>
          <a:endParaRPr lang="de-DE"/>
        </a:p>
      </dgm:t>
    </dgm:pt>
    <dgm:pt modelId="{3E4E9408-B5C2-4ED9-9461-C95FFB54467D}" type="sibTrans" cxnId="{B9C8E48E-5842-48C2-A3D1-D9598411A415}">
      <dgm:prSet/>
      <dgm:spPr/>
      <dgm:t>
        <a:bodyPr/>
        <a:lstStyle/>
        <a:p>
          <a:endParaRPr lang="de-DE"/>
        </a:p>
      </dgm:t>
    </dgm:pt>
    <dgm:pt modelId="{222AB913-E417-402D-9F73-D3203868855A}">
      <dgm:prSet phldrT="[Text]"/>
      <dgm:spPr>
        <a:solidFill>
          <a:srgbClr val="004C82">
            <a:alpha val="70000"/>
          </a:srgbClr>
        </a:solidFill>
      </dgm:spPr>
      <dgm:t>
        <a:bodyPr/>
        <a:lstStyle/>
        <a:p>
          <a:r>
            <a:rPr lang="es-ES" noProof="0"/>
            <a:t>Departamento de Salud</a:t>
          </a:r>
        </a:p>
      </dgm:t>
    </dgm:pt>
    <dgm:pt modelId="{3454EFA2-1E88-428C-A03E-E63999FFF9D3}" type="parTrans" cxnId="{7554C58F-2888-4144-8257-D037C69A9605}">
      <dgm:prSet/>
      <dgm:spPr/>
      <dgm:t>
        <a:bodyPr/>
        <a:lstStyle/>
        <a:p>
          <a:endParaRPr lang="de-DE"/>
        </a:p>
      </dgm:t>
    </dgm:pt>
    <dgm:pt modelId="{FA30DF3C-B445-4A90-A742-B112107FD69D}" type="sibTrans" cxnId="{7554C58F-2888-4144-8257-D037C69A9605}">
      <dgm:prSet/>
      <dgm:spPr/>
      <dgm:t>
        <a:bodyPr/>
        <a:lstStyle/>
        <a:p>
          <a:endParaRPr lang="de-DE"/>
        </a:p>
      </dgm:t>
    </dgm:pt>
    <dgm:pt modelId="{1C33E6B0-B644-44DE-B492-537C347CF4B2}">
      <dgm:prSet phldrT="[Text]"/>
      <dgm:spPr>
        <a:solidFill>
          <a:srgbClr val="004C82">
            <a:alpha val="70000"/>
          </a:srgbClr>
        </a:solidFill>
      </dgm:spPr>
      <dgm:t>
        <a:bodyPr/>
        <a:lstStyle/>
        <a:p>
          <a:r>
            <a:rPr lang="es-ES" noProof="0"/>
            <a:t>Departamento de Medioambiente y Recursos Naturales</a:t>
          </a:r>
        </a:p>
      </dgm:t>
    </dgm:pt>
    <dgm:pt modelId="{7763BDDC-FBC8-415C-9786-EB264D1C78EF}" type="parTrans" cxnId="{CAA4B24D-3CF9-4B72-AB83-0AB00F50A2E8}">
      <dgm:prSet/>
      <dgm:spPr/>
      <dgm:t>
        <a:bodyPr/>
        <a:lstStyle/>
        <a:p>
          <a:endParaRPr lang="de-DE"/>
        </a:p>
      </dgm:t>
    </dgm:pt>
    <dgm:pt modelId="{2DD7EECF-C342-429F-A479-A97EAABAEAF0}" type="sibTrans" cxnId="{CAA4B24D-3CF9-4B72-AB83-0AB00F50A2E8}">
      <dgm:prSet/>
      <dgm:spPr/>
      <dgm:t>
        <a:bodyPr/>
        <a:lstStyle/>
        <a:p>
          <a:endParaRPr lang="de-DE"/>
        </a:p>
      </dgm:t>
    </dgm:pt>
    <dgm:pt modelId="{AA845505-DD57-4DF1-B68C-97FEB3CE8CE6}">
      <dgm:prSet phldrT="[Text]"/>
      <dgm:spPr>
        <a:solidFill>
          <a:srgbClr val="004C82">
            <a:alpha val="70000"/>
          </a:srgbClr>
        </a:solidFill>
      </dgm:spPr>
      <dgm:t>
        <a:bodyPr/>
        <a:lstStyle/>
        <a:p>
          <a:r>
            <a:rPr lang="es-ES" noProof="0"/>
            <a:t>Departamento de Economía y Trabajo</a:t>
          </a:r>
        </a:p>
      </dgm:t>
    </dgm:pt>
    <dgm:pt modelId="{FB35352D-C5E8-4F76-B466-610A3A444DF1}" type="parTrans" cxnId="{B7052F3D-28CC-4153-AA66-D0E4A22998DC}">
      <dgm:prSet/>
      <dgm:spPr/>
      <dgm:t>
        <a:bodyPr/>
        <a:lstStyle/>
        <a:p>
          <a:endParaRPr lang="de-DE"/>
        </a:p>
      </dgm:t>
    </dgm:pt>
    <dgm:pt modelId="{6DF3E7CE-F736-4CE8-BDAD-D8815C5B77F0}" type="sibTrans" cxnId="{B7052F3D-28CC-4153-AA66-D0E4A22998DC}">
      <dgm:prSet/>
      <dgm:spPr/>
      <dgm:t>
        <a:bodyPr/>
        <a:lstStyle/>
        <a:p>
          <a:endParaRPr lang="de-DE"/>
        </a:p>
      </dgm:t>
    </dgm:pt>
    <dgm:pt modelId="{51057E97-1936-4D9A-9B18-3FA154360B7C}">
      <dgm:prSet phldrT="[Text]"/>
      <dgm:spPr>
        <a:solidFill>
          <a:srgbClr val="004C82">
            <a:alpha val="50000"/>
          </a:srgbClr>
        </a:solidFill>
      </dgm:spPr>
      <dgm:t>
        <a:bodyPr/>
        <a:lstStyle/>
        <a:p>
          <a:r>
            <a:rPr lang="es-ES" noProof="0"/>
            <a:t> Suministro de agua </a:t>
          </a:r>
        </a:p>
      </dgm:t>
    </dgm:pt>
    <dgm:pt modelId="{58563DF0-6C3F-464C-9F8A-2E24E764076F}" type="parTrans" cxnId="{B3616D8B-CFEF-4D28-9A33-8471E8723D3E}">
      <dgm:prSet/>
      <dgm:spPr/>
      <dgm:t>
        <a:bodyPr/>
        <a:lstStyle/>
        <a:p>
          <a:endParaRPr lang="de-DE"/>
        </a:p>
      </dgm:t>
    </dgm:pt>
    <dgm:pt modelId="{FDA5802F-2069-4BCE-BF4A-792C9F1C0EB0}" type="sibTrans" cxnId="{B3616D8B-CFEF-4D28-9A33-8471E8723D3E}">
      <dgm:prSet/>
      <dgm:spPr/>
      <dgm:t>
        <a:bodyPr/>
        <a:lstStyle/>
        <a:p>
          <a:endParaRPr lang="de-DE"/>
        </a:p>
      </dgm:t>
    </dgm:pt>
    <dgm:pt modelId="{096B5102-C238-40A8-B3D2-53A53D219DBA}">
      <dgm:prSet phldrT="[Text]"/>
      <dgm:spPr>
        <a:solidFill>
          <a:srgbClr val="004C82">
            <a:alpha val="50000"/>
          </a:srgbClr>
        </a:solidFill>
      </dgm:spPr>
      <dgm:t>
        <a:bodyPr/>
        <a:lstStyle/>
        <a:p>
          <a:r>
            <a:rPr lang="es-ES" noProof="0"/>
            <a:t>Aguas residuales</a:t>
          </a:r>
        </a:p>
      </dgm:t>
    </dgm:pt>
    <dgm:pt modelId="{E097030D-EC68-49DB-ACCB-D2153ACC31FC}" type="parTrans" cxnId="{875E791C-47A7-40D2-98C5-36FF3AE89AE0}">
      <dgm:prSet/>
      <dgm:spPr/>
      <dgm:t>
        <a:bodyPr/>
        <a:lstStyle/>
        <a:p>
          <a:endParaRPr lang="de-DE"/>
        </a:p>
      </dgm:t>
    </dgm:pt>
    <dgm:pt modelId="{449D5D30-A8B5-4CD9-B485-F49AC2504A2D}" type="sibTrans" cxnId="{875E791C-47A7-40D2-98C5-36FF3AE89AE0}">
      <dgm:prSet/>
      <dgm:spPr/>
      <dgm:t>
        <a:bodyPr/>
        <a:lstStyle/>
        <a:p>
          <a:endParaRPr lang="de-DE"/>
        </a:p>
      </dgm:t>
    </dgm:pt>
    <dgm:pt modelId="{A62EF001-E50D-46D6-AD63-2F62DB8A7456}">
      <dgm:prSet phldrT="[Text]"/>
      <dgm:spPr>
        <a:solidFill>
          <a:srgbClr val="004C82">
            <a:alpha val="50000"/>
          </a:srgbClr>
        </a:solidFill>
      </dgm:spPr>
      <dgm:t>
        <a:bodyPr/>
        <a:lstStyle/>
        <a:p>
          <a:r>
            <a:rPr lang="es-ES"/>
            <a:t>Planificación urbana</a:t>
          </a:r>
        </a:p>
      </dgm:t>
    </dgm:pt>
    <dgm:pt modelId="{547B7007-DD92-4C08-BCA3-61702792CBFE}" type="parTrans" cxnId="{C84DBCB0-D4B0-4B1F-B353-11C8D09A2A6D}">
      <dgm:prSet/>
      <dgm:spPr/>
      <dgm:t>
        <a:bodyPr/>
        <a:lstStyle/>
        <a:p>
          <a:endParaRPr lang="de-DE"/>
        </a:p>
      </dgm:t>
    </dgm:pt>
    <dgm:pt modelId="{DFDA37D6-E9EE-455F-BDD1-1674630D03FB}" type="sibTrans" cxnId="{C84DBCB0-D4B0-4B1F-B353-11C8D09A2A6D}">
      <dgm:prSet/>
      <dgm:spPr/>
      <dgm:t>
        <a:bodyPr/>
        <a:lstStyle/>
        <a:p>
          <a:endParaRPr lang="de-DE"/>
        </a:p>
      </dgm:t>
    </dgm:pt>
    <dgm:pt modelId="{C736B212-5140-4239-8FEB-174FA5434B76}">
      <dgm:prSet phldrT="[Text]"/>
      <dgm:spPr>
        <a:solidFill>
          <a:srgbClr val="004C82">
            <a:alpha val="50000"/>
          </a:srgbClr>
        </a:solidFill>
      </dgm:spPr>
      <dgm:t>
        <a:bodyPr/>
        <a:lstStyle/>
        <a:p>
          <a:r>
            <a:rPr lang="es-ES"/>
            <a:t>Tráfico</a:t>
          </a:r>
        </a:p>
      </dgm:t>
    </dgm:pt>
    <dgm:pt modelId="{01FD7C0F-3D6B-4AA4-B65B-BE91AAE48988}" type="parTrans" cxnId="{2FA0CBDB-D14D-4E90-9861-48E8143D92AD}">
      <dgm:prSet/>
      <dgm:spPr/>
      <dgm:t>
        <a:bodyPr/>
        <a:lstStyle/>
        <a:p>
          <a:endParaRPr lang="de-DE"/>
        </a:p>
      </dgm:t>
    </dgm:pt>
    <dgm:pt modelId="{F2107B8B-DC0C-4D90-AC6A-2530763A5BF4}" type="sibTrans" cxnId="{2FA0CBDB-D14D-4E90-9861-48E8143D92AD}">
      <dgm:prSet/>
      <dgm:spPr/>
      <dgm:t>
        <a:bodyPr/>
        <a:lstStyle/>
        <a:p>
          <a:endParaRPr lang="de-DE"/>
        </a:p>
      </dgm:t>
    </dgm:pt>
    <dgm:pt modelId="{A373049D-9017-47D7-AADB-145EF4251936}">
      <dgm:prSet phldrT="[Text]"/>
      <dgm:spPr>
        <a:solidFill>
          <a:srgbClr val="004C82">
            <a:alpha val="50000"/>
          </a:srgbClr>
        </a:solidFill>
      </dgm:spPr>
      <dgm:t>
        <a:bodyPr/>
        <a:lstStyle/>
        <a:p>
          <a:r>
            <a:rPr lang="es-ES"/>
            <a:t>Energía</a:t>
          </a:r>
        </a:p>
      </dgm:t>
    </dgm:pt>
    <dgm:pt modelId="{D83D9651-7804-4B5C-A892-EE34F4879DCB}" type="parTrans" cxnId="{92CC5CE4-63A4-4FA2-98EC-DD8BC4E440BD}">
      <dgm:prSet/>
      <dgm:spPr/>
      <dgm:t>
        <a:bodyPr/>
        <a:lstStyle/>
        <a:p>
          <a:endParaRPr lang="de-DE"/>
        </a:p>
      </dgm:t>
    </dgm:pt>
    <dgm:pt modelId="{8AC0AF80-30DC-4E24-B92C-AE12EE2C2D1F}" type="sibTrans" cxnId="{92CC5CE4-63A4-4FA2-98EC-DD8BC4E440BD}">
      <dgm:prSet/>
      <dgm:spPr/>
      <dgm:t>
        <a:bodyPr/>
        <a:lstStyle/>
        <a:p>
          <a:endParaRPr lang="de-DE"/>
        </a:p>
      </dgm:t>
    </dgm:pt>
    <dgm:pt modelId="{624A867D-3948-4084-A8D4-3C9E845B1DFD}" type="pres">
      <dgm:prSet presAssocID="{FA9F4A48-1F7F-4243-8E70-1DC4C5DA836C}" presName="hierChild1" presStyleCnt="0">
        <dgm:presLayoutVars>
          <dgm:orgChart val="1"/>
          <dgm:chPref val="1"/>
          <dgm:dir/>
          <dgm:animOne val="branch"/>
          <dgm:animLvl val="lvl"/>
          <dgm:resizeHandles/>
        </dgm:presLayoutVars>
      </dgm:prSet>
      <dgm:spPr/>
    </dgm:pt>
    <dgm:pt modelId="{7515F698-A4C0-4D97-A799-7914F662304E}" type="pres">
      <dgm:prSet presAssocID="{494CC604-88B1-4D45-AB0C-ABAA76B019BC}" presName="hierRoot1" presStyleCnt="0">
        <dgm:presLayoutVars>
          <dgm:hierBranch val="init"/>
        </dgm:presLayoutVars>
      </dgm:prSet>
      <dgm:spPr/>
    </dgm:pt>
    <dgm:pt modelId="{7B93A79E-B9D3-406F-92BE-707B67E1ADC6}" type="pres">
      <dgm:prSet presAssocID="{494CC604-88B1-4D45-AB0C-ABAA76B019BC}" presName="rootComposite1" presStyleCnt="0"/>
      <dgm:spPr/>
    </dgm:pt>
    <dgm:pt modelId="{26B33701-6BD9-4211-862E-F1385C4744A4}" type="pres">
      <dgm:prSet presAssocID="{494CC604-88B1-4D45-AB0C-ABAA76B019BC}" presName="rootText1" presStyleLbl="node0" presStyleIdx="0" presStyleCnt="1" custScaleX="79239" custScaleY="86643" custLinFactNeighborX="0" custLinFactNeighborY="-20874">
        <dgm:presLayoutVars>
          <dgm:chPref val="3"/>
        </dgm:presLayoutVars>
      </dgm:prSet>
      <dgm:spPr/>
    </dgm:pt>
    <dgm:pt modelId="{146275D6-DAB6-4DE1-A906-F91AFA283CEE}" type="pres">
      <dgm:prSet presAssocID="{494CC604-88B1-4D45-AB0C-ABAA76B019BC}" presName="rootConnector1" presStyleLbl="node1" presStyleIdx="0" presStyleCnt="0"/>
      <dgm:spPr/>
    </dgm:pt>
    <dgm:pt modelId="{F864FF17-3A87-4BBA-A2C4-738E0DCD100E}" type="pres">
      <dgm:prSet presAssocID="{494CC604-88B1-4D45-AB0C-ABAA76B019BC}" presName="hierChild2" presStyleCnt="0"/>
      <dgm:spPr/>
    </dgm:pt>
    <dgm:pt modelId="{EB622A4C-0246-4EAC-ADC5-F919E74A7FDD}" type="pres">
      <dgm:prSet presAssocID="{E1AB918A-8C46-4DDE-9A89-409C5B297D90}" presName="Name37" presStyleLbl="parChTrans1D2" presStyleIdx="0" presStyleCnt="6"/>
      <dgm:spPr/>
    </dgm:pt>
    <dgm:pt modelId="{168AAD58-56ED-4CB7-BF89-681943B22AFA}" type="pres">
      <dgm:prSet presAssocID="{0C070262-AB49-472D-9A86-85A011344868}" presName="hierRoot2" presStyleCnt="0">
        <dgm:presLayoutVars>
          <dgm:hierBranch val="init"/>
        </dgm:presLayoutVars>
      </dgm:prSet>
      <dgm:spPr/>
    </dgm:pt>
    <dgm:pt modelId="{21A6A08D-DE04-4BC2-8C12-BAB40B0A8880}" type="pres">
      <dgm:prSet presAssocID="{0C070262-AB49-472D-9A86-85A011344868}" presName="rootComposite" presStyleCnt="0"/>
      <dgm:spPr/>
    </dgm:pt>
    <dgm:pt modelId="{DAE65C8A-B312-499B-BB7B-30DF73CC8494}" type="pres">
      <dgm:prSet presAssocID="{0C070262-AB49-472D-9A86-85A011344868}" presName="rootText" presStyleLbl="node2" presStyleIdx="0" presStyleCnt="5" custLinFactNeighborX="4384" custLinFactNeighborY="-41910">
        <dgm:presLayoutVars>
          <dgm:chPref val="3"/>
        </dgm:presLayoutVars>
      </dgm:prSet>
      <dgm:spPr/>
    </dgm:pt>
    <dgm:pt modelId="{4BF3148D-1E19-4D4C-800C-7629A088225F}" type="pres">
      <dgm:prSet presAssocID="{0C070262-AB49-472D-9A86-85A011344868}" presName="rootConnector" presStyleLbl="node2" presStyleIdx="0" presStyleCnt="5"/>
      <dgm:spPr/>
    </dgm:pt>
    <dgm:pt modelId="{7D044DD5-CFFC-4101-9AF1-D169DAB9F917}" type="pres">
      <dgm:prSet presAssocID="{0C070262-AB49-472D-9A86-85A011344868}" presName="hierChild4" presStyleCnt="0"/>
      <dgm:spPr/>
    </dgm:pt>
    <dgm:pt modelId="{2E554EEB-EABD-4955-B300-A0AC9F9D431B}" type="pres">
      <dgm:prSet presAssocID="{58563DF0-6C3F-464C-9F8A-2E24E764076F}" presName="Name37" presStyleLbl="parChTrans1D3" presStyleIdx="0" presStyleCnt="5"/>
      <dgm:spPr/>
    </dgm:pt>
    <dgm:pt modelId="{A4ABB2D8-47CF-4FC0-8DC4-8F8E33E45ADC}" type="pres">
      <dgm:prSet presAssocID="{51057E97-1936-4D9A-9B18-3FA154360B7C}" presName="hierRoot2" presStyleCnt="0">
        <dgm:presLayoutVars>
          <dgm:hierBranch val="init"/>
        </dgm:presLayoutVars>
      </dgm:prSet>
      <dgm:spPr/>
    </dgm:pt>
    <dgm:pt modelId="{B264ECDB-CE6E-4D2B-900D-82F4859E0963}" type="pres">
      <dgm:prSet presAssocID="{51057E97-1936-4D9A-9B18-3FA154360B7C}" presName="rootComposite" presStyleCnt="0"/>
      <dgm:spPr/>
    </dgm:pt>
    <dgm:pt modelId="{C7B62FDB-08EB-489B-A26E-F8762EA3076A}" type="pres">
      <dgm:prSet presAssocID="{51057E97-1936-4D9A-9B18-3FA154360B7C}" presName="rootText" presStyleLbl="node3" presStyleIdx="0" presStyleCnt="5" custScaleX="52838" custScaleY="63180" custLinFactNeighborX="4384" custLinFactNeighborY="-41910">
        <dgm:presLayoutVars>
          <dgm:chPref val="3"/>
        </dgm:presLayoutVars>
      </dgm:prSet>
      <dgm:spPr/>
    </dgm:pt>
    <dgm:pt modelId="{100B8AF6-E86D-4BD1-A8F3-8D1E30898D50}" type="pres">
      <dgm:prSet presAssocID="{51057E97-1936-4D9A-9B18-3FA154360B7C}" presName="rootConnector" presStyleLbl="node3" presStyleIdx="0" presStyleCnt="5"/>
      <dgm:spPr/>
    </dgm:pt>
    <dgm:pt modelId="{3EDF4E5E-7FDE-40EA-AFE9-1E3374B7BD6F}" type="pres">
      <dgm:prSet presAssocID="{51057E97-1936-4D9A-9B18-3FA154360B7C}" presName="hierChild4" presStyleCnt="0"/>
      <dgm:spPr/>
    </dgm:pt>
    <dgm:pt modelId="{4339D2BF-222D-44FC-965C-864B9C34944D}" type="pres">
      <dgm:prSet presAssocID="{51057E97-1936-4D9A-9B18-3FA154360B7C}" presName="hierChild5" presStyleCnt="0"/>
      <dgm:spPr/>
    </dgm:pt>
    <dgm:pt modelId="{053E2934-4B0A-4149-BA41-4032D547E1DF}" type="pres">
      <dgm:prSet presAssocID="{E097030D-EC68-49DB-ACCB-D2153ACC31FC}" presName="Name37" presStyleLbl="parChTrans1D3" presStyleIdx="1" presStyleCnt="5"/>
      <dgm:spPr/>
    </dgm:pt>
    <dgm:pt modelId="{B205D177-F96F-45D6-B518-E121024029FE}" type="pres">
      <dgm:prSet presAssocID="{096B5102-C238-40A8-B3D2-53A53D219DBA}" presName="hierRoot2" presStyleCnt="0">
        <dgm:presLayoutVars>
          <dgm:hierBranch val="init"/>
        </dgm:presLayoutVars>
      </dgm:prSet>
      <dgm:spPr/>
    </dgm:pt>
    <dgm:pt modelId="{CA4C3561-7714-49FC-A782-B0D0504718CA}" type="pres">
      <dgm:prSet presAssocID="{096B5102-C238-40A8-B3D2-53A53D219DBA}" presName="rootComposite" presStyleCnt="0"/>
      <dgm:spPr/>
    </dgm:pt>
    <dgm:pt modelId="{3FCA060F-2670-49FC-B524-F90140B9F9D8}" type="pres">
      <dgm:prSet presAssocID="{096B5102-C238-40A8-B3D2-53A53D219DBA}" presName="rootText" presStyleLbl="node3" presStyleIdx="1" presStyleCnt="5" custScaleX="52838" custScaleY="51837" custLinFactNeighborX="4384" custLinFactNeighborY="-41910">
        <dgm:presLayoutVars>
          <dgm:chPref val="3"/>
        </dgm:presLayoutVars>
      </dgm:prSet>
      <dgm:spPr/>
    </dgm:pt>
    <dgm:pt modelId="{16FB62B4-6013-450B-B19B-055BC48004D0}" type="pres">
      <dgm:prSet presAssocID="{096B5102-C238-40A8-B3D2-53A53D219DBA}" presName="rootConnector" presStyleLbl="node3" presStyleIdx="1" presStyleCnt="5"/>
      <dgm:spPr/>
    </dgm:pt>
    <dgm:pt modelId="{2F3FB740-F2CB-4B5F-960D-61D6C0D73784}" type="pres">
      <dgm:prSet presAssocID="{096B5102-C238-40A8-B3D2-53A53D219DBA}" presName="hierChild4" presStyleCnt="0"/>
      <dgm:spPr/>
    </dgm:pt>
    <dgm:pt modelId="{BC3D08D5-1E93-4CB5-9382-4075449093F5}" type="pres">
      <dgm:prSet presAssocID="{096B5102-C238-40A8-B3D2-53A53D219DBA}" presName="hierChild5" presStyleCnt="0"/>
      <dgm:spPr/>
    </dgm:pt>
    <dgm:pt modelId="{2B178942-0EA3-47E4-85D7-6492230A7251}" type="pres">
      <dgm:prSet presAssocID="{0C070262-AB49-472D-9A86-85A011344868}" presName="hierChild5" presStyleCnt="0"/>
      <dgm:spPr/>
    </dgm:pt>
    <dgm:pt modelId="{39D28C3B-B15B-4E3A-82F7-4C1678CEBDA9}" type="pres">
      <dgm:prSet presAssocID="{D46B5B78-453D-44D4-8C47-4A9A7B48F4E1}" presName="Name37" presStyleLbl="parChTrans1D2" presStyleIdx="1" presStyleCnt="6"/>
      <dgm:spPr/>
    </dgm:pt>
    <dgm:pt modelId="{7A59A05C-4E9B-4E64-BA59-62F6C9C45021}" type="pres">
      <dgm:prSet presAssocID="{1AE435F6-E4CA-4655-B8CC-D1180BBE133D}" presName="hierRoot2" presStyleCnt="0">
        <dgm:presLayoutVars>
          <dgm:hierBranch val="init"/>
        </dgm:presLayoutVars>
      </dgm:prSet>
      <dgm:spPr/>
    </dgm:pt>
    <dgm:pt modelId="{4A4356B2-52E6-41B6-BDA7-D1CFB14F3A82}" type="pres">
      <dgm:prSet presAssocID="{1AE435F6-E4CA-4655-B8CC-D1180BBE133D}" presName="rootComposite" presStyleCnt="0"/>
      <dgm:spPr/>
    </dgm:pt>
    <dgm:pt modelId="{9B73E44E-F7BE-44D7-91BB-833EFA8CEC12}" type="pres">
      <dgm:prSet presAssocID="{1AE435F6-E4CA-4655-B8CC-D1180BBE133D}" presName="rootText" presStyleLbl="node2" presStyleIdx="1" presStyleCnt="5" custLinFactNeighborX="4384" custLinFactNeighborY="-41910">
        <dgm:presLayoutVars>
          <dgm:chPref val="3"/>
        </dgm:presLayoutVars>
      </dgm:prSet>
      <dgm:spPr/>
    </dgm:pt>
    <dgm:pt modelId="{AFFE4823-EEC1-4934-B4A9-9ACA37F15BDB}" type="pres">
      <dgm:prSet presAssocID="{1AE435F6-E4CA-4655-B8CC-D1180BBE133D}" presName="rootConnector" presStyleLbl="node2" presStyleIdx="1" presStyleCnt="5"/>
      <dgm:spPr/>
    </dgm:pt>
    <dgm:pt modelId="{AD6A1592-734A-4218-A8CD-C2599DE36327}" type="pres">
      <dgm:prSet presAssocID="{1AE435F6-E4CA-4655-B8CC-D1180BBE133D}" presName="hierChild4" presStyleCnt="0"/>
      <dgm:spPr/>
    </dgm:pt>
    <dgm:pt modelId="{4CB2E660-3353-4664-943C-5A372009E080}" type="pres">
      <dgm:prSet presAssocID="{547B7007-DD92-4C08-BCA3-61702792CBFE}" presName="Name37" presStyleLbl="parChTrans1D3" presStyleIdx="2" presStyleCnt="5"/>
      <dgm:spPr/>
    </dgm:pt>
    <dgm:pt modelId="{2594CCCC-5814-47ED-AA39-E15CBBD48243}" type="pres">
      <dgm:prSet presAssocID="{A62EF001-E50D-46D6-AD63-2F62DB8A7456}" presName="hierRoot2" presStyleCnt="0">
        <dgm:presLayoutVars>
          <dgm:hierBranch val="init"/>
        </dgm:presLayoutVars>
      </dgm:prSet>
      <dgm:spPr/>
    </dgm:pt>
    <dgm:pt modelId="{34820DF4-35A2-469A-8A2D-A159391EE14D}" type="pres">
      <dgm:prSet presAssocID="{A62EF001-E50D-46D6-AD63-2F62DB8A7456}" presName="rootComposite" presStyleCnt="0"/>
      <dgm:spPr/>
    </dgm:pt>
    <dgm:pt modelId="{6A6F06CD-7512-4E55-A032-D7383AEB213B}" type="pres">
      <dgm:prSet presAssocID="{A62EF001-E50D-46D6-AD63-2F62DB8A7456}" presName="rootText" presStyleLbl="node3" presStyleIdx="2" presStyleCnt="5" custScaleX="58420" custScaleY="63180" custLinFactNeighborY="-41910">
        <dgm:presLayoutVars>
          <dgm:chPref val="3"/>
        </dgm:presLayoutVars>
      </dgm:prSet>
      <dgm:spPr/>
    </dgm:pt>
    <dgm:pt modelId="{817C6DF6-25AC-47B8-918C-6D945CB9D8B1}" type="pres">
      <dgm:prSet presAssocID="{A62EF001-E50D-46D6-AD63-2F62DB8A7456}" presName="rootConnector" presStyleLbl="node3" presStyleIdx="2" presStyleCnt="5"/>
      <dgm:spPr/>
    </dgm:pt>
    <dgm:pt modelId="{06388C21-B639-4C48-8583-A1CF6C7D8119}" type="pres">
      <dgm:prSet presAssocID="{A62EF001-E50D-46D6-AD63-2F62DB8A7456}" presName="hierChild4" presStyleCnt="0"/>
      <dgm:spPr/>
    </dgm:pt>
    <dgm:pt modelId="{CA5A80F0-8FA4-4898-A07F-A66122DCC8B7}" type="pres">
      <dgm:prSet presAssocID="{A62EF001-E50D-46D6-AD63-2F62DB8A7456}" presName="hierChild5" presStyleCnt="0"/>
      <dgm:spPr/>
    </dgm:pt>
    <dgm:pt modelId="{764D1FA6-DDB7-4564-B191-C157C4D281FE}" type="pres">
      <dgm:prSet presAssocID="{01FD7C0F-3D6B-4AA4-B65B-BE91AAE48988}" presName="Name37" presStyleLbl="parChTrans1D3" presStyleIdx="3" presStyleCnt="5"/>
      <dgm:spPr/>
    </dgm:pt>
    <dgm:pt modelId="{74B2F3A2-E0AC-49CA-9DDD-DDC7571B08E4}" type="pres">
      <dgm:prSet presAssocID="{C736B212-5140-4239-8FEB-174FA5434B76}" presName="hierRoot2" presStyleCnt="0">
        <dgm:presLayoutVars>
          <dgm:hierBranch val="init"/>
        </dgm:presLayoutVars>
      </dgm:prSet>
      <dgm:spPr/>
    </dgm:pt>
    <dgm:pt modelId="{49EA8546-6A29-4CD5-B896-EC4A2BF2CFC1}" type="pres">
      <dgm:prSet presAssocID="{C736B212-5140-4239-8FEB-174FA5434B76}" presName="rootComposite" presStyleCnt="0"/>
      <dgm:spPr/>
    </dgm:pt>
    <dgm:pt modelId="{EBA8FBA2-6BAE-4A27-A45D-87F0D50C44BD}" type="pres">
      <dgm:prSet presAssocID="{C736B212-5140-4239-8FEB-174FA5434B76}" presName="rootText" presStyleLbl="node3" presStyleIdx="3" presStyleCnt="5" custScaleX="57692" custScaleY="60833" custLinFactNeighborY="-41910">
        <dgm:presLayoutVars>
          <dgm:chPref val="3"/>
        </dgm:presLayoutVars>
      </dgm:prSet>
      <dgm:spPr/>
    </dgm:pt>
    <dgm:pt modelId="{4982ED24-3861-4ADA-B3EA-1C3786FD1A73}" type="pres">
      <dgm:prSet presAssocID="{C736B212-5140-4239-8FEB-174FA5434B76}" presName="rootConnector" presStyleLbl="node3" presStyleIdx="3" presStyleCnt="5"/>
      <dgm:spPr/>
    </dgm:pt>
    <dgm:pt modelId="{C1C7D18B-9A56-44D5-BDA7-FE0CBA905BFC}" type="pres">
      <dgm:prSet presAssocID="{C736B212-5140-4239-8FEB-174FA5434B76}" presName="hierChild4" presStyleCnt="0"/>
      <dgm:spPr/>
    </dgm:pt>
    <dgm:pt modelId="{0BFC47CA-19AE-4D34-AF4E-E5FD98A4D3D7}" type="pres">
      <dgm:prSet presAssocID="{C736B212-5140-4239-8FEB-174FA5434B76}" presName="hierChild5" presStyleCnt="0"/>
      <dgm:spPr/>
    </dgm:pt>
    <dgm:pt modelId="{6615F2FC-AB16-4DCA-A764-48548F55ADB6}" type="pres">
      <dgm:prSet presAssocID="{1AE435F6-E4CA-4655-B8CC-D1180BBE133D}" presName="hierChild5" presStyleCnt="0"/>
      <dgm:spPr/>
    </dgm:pt>
    <dgm:pt modelId="{8C5D0788-8492-4CD0-8108-996C8A22E65E}" type="pres">
      <dgm:prSet presAssocID="{3454EFA2-1E88-428C-A03E-E63999FFF9D3}" presName="Name37" presStyleLbl="parChTrans1D2" presStyleIdx="2" presStyleCnt="6"/>
      <dgm:spPr/>
    </dgm:pt>
    <dgm:pt modelId="{0694AA17-AE06-401A-8C8F-D9E43AF76E7F}" type="pres">
      <dgm:prSet presAssocID="{222AB913-E417-402D-9F73-D3203868855A}" presName="hierRoot2" presStyleCnt="0">
        <dgm:presLayoutVars>
          <dgm:hierBranch val="init"/>
        </dgm:presLayoutVars>
      </dgm:prSet>
      <dgm:spPr/>
    </dgm:pt>
    <dgm:pt modelId="{D642729C-111F-4FA1-90F2-A51DE2A9A951}" type="pres">
      <dgm:prSet presAssocID="{222AB913-E417-402D-9F73-D3203868855A}" presName="rootComposite" presStyleCnt="0"/>
      <dgm:spPr/>
    </dgm:pt>
    <dgm:pt modelId="{14DE66A7-4972-442C-9F5C-BA5B1C636868}" type="pres">
      <dgm:prSet presAssocID="{222AB913-E417-402D-9F73-D3203868855A}" presName="rootText" presStyleLbl="node2" presStyleIdx="2" presStyleCnt="5" custLinFactNeighborY="-41910">
        <dgm:presLayoutVars>
          <dgm:chPref val="3"/>
        </dgm:presLayoutVars>
      </dgm:prSet>
      <dgm:spPr/>
    </dgm:pt>
    <dgm:pt modelId="{130E386D-CA1A-4CE2-ADFB-266405227B98}" type="pres">
      <dgm:prSet presAssocID="{222AB913-E417-402D-9F73-D3203868855A}" presName="rootConnector" presStyleLbl="node2" presStyleIdx="2" presStyleCnt="5"/>
      <dgm:spPr/>
    </dgm:pt>
    <dgm:pt modelId="{2F46152C-5CA2-47C2-826A-87414CCCF3DA}" type="pres">
      <dgm:prSet presAssocID="{222AB913-E417-402D-9F73-D3203868855A}" presName="hierChild4" presStyleCnt="0"/>
      <dgm:spPr/>
    </dgm:pt>
    <dgm:pt modelId="{F7639427-4DF1-421C-A560-44E2A7D36934}" type="pres">
      <dgm:prSet presAssocID="{222AB913-E417-402D-9F73-D3203868855A}" presName="hierChild5" presStyleCnt="0"/>
      <dgm:spPr/>
    </dgm:pt>
    <dgm:pt modelId="{711AFAB9-52FB-4D52-8695-D27BE3B7665C}" type="pres">
      <dgm:prSet presAssocID="{7763BDDC-FBC8-415C-9786-EB264D1C78EF}" presName="Name37" presStyleLbl="parChTrans1D2" presStyleIdx="3" presStyleCnt="6"/>
      <dgm:spPr/>
    </dgm:pt>
    <dgm:pt modelId="{10829F7F-5ED8-475D-A0DF-B282B512FFE0}" type="pres">
      <dgm:prSet presAssocID="{1C33E6B0-B644-44DE-B492-537C347CF4B2}" presName="hierRoot2" presStyleCnt="0">
        <dgm:presLayoutVars>
          <dgm:hierBranch val="init"/>
        </dgm:presLayoutVars>
      </dgm:prSet>
      <dgm:spPr/>
    </dgm:pt>
    <dgm:pt modelId="{DBAC825E-C7D9-4CDF-AB76-C7FB12C3C073}" type="pres">
      <dgm:prSet presAssocID="{1C33E6B0-B644-44DE-B492-537C347CF4B2}" presName="rootComposite" presStyleCnt="0"/>
      <dgm:spPr/>
    </dgm:pt>
    <dgm:pt modelId="{EC5FC5F3-2878-4768-AE74-9B5036580BCE}" type="pres">
      <dgm:prSet presAssocID="{1C33E6B0-B644-44DE-B492-537C347CF4B2}" presName="rootText" presStyleLbl="node2" presStyleIdx="3" presStyleCnt="5" custLinFactNeighborY="-41910">
        <dgm:presLayoutVars>
          <dgm:chPref val="3"/>
        </dgm:presLayoutVars>
      </dgm:prSet>
      <dgm:spPr/>
    </dgm:pt>
    <dgm:pt modelId="{C4AFE9AE-CCF2-48F7-8419-2D780238C1CD}" type="pres">
      <dgm:prSet presAssocID="{1C33E6B0-B644-44DE-B492-537C347CF4B2}" presName="rootConnector" presStyleLbl="node2" presStyleIdx="3" presStyleCnt="5"/>
      <dgm:spPr/>
    </dgm:pt>
    <dgm:pt modelId="{BB7074AC-6A38-418A-8621-7BF2314EBF42}" type="pres">
      <dgm:prSet presAssocID="{1C33E6B0-B644-44DE-B492-537C347CF4B2}" presName="hierChild4" presStyleCnt="0"/>
      <dgm:spPr/>
    </dgm:pt>
    <dgm:pt modelId="{ADD502BA-0B3B-4AE9-BBA3-001A98DC5533}" type="pres">
      <dgm:prSet presAssocID="{1C33E6B0-B644-44DE-B492-537C347CF4B2}" presName="hierChild5" presStyleCnt="0"/>
      <dgm:spPr/>
    </dgm:pt>
    <dgm:pt modelId="{F48923D0-0054-48AD-AA40-63FD073752EA}" type="pres">
      <dgm:prSet presAssocID="{FB35352D-C5E8-4F76-B466-610A3A444DF1}" presName="Name37" presStyleLbl="parChTrans1D2" presStyleIdx="4" presStyleCnt="6"/>
      <dgm:spPr/>
    </dgm:pt>
    <dgm:pt modelId="{A2C147C9-E55E-4F8E-A960-3032502B3FF6}" type="pres">
      <dgm:prSet presAssocID="{AA845505-DD57-4DF1-B68C-97FEB3CE8CE6}" presName="hierRoot2" presStyleCnt="0">
        <dgm:presLayoutVars>
          <dgm:hierBranch val="init"/>
        </dgm:presLayoutVars>
      </dgm:prSet>
      <dgm:spPr/>
    </dgm:pt>
    <dgm:pt modelId="{077193E3-A674-4029-8065-6E1D662D20B4}" type="pres">
      <dgm:prSet presAssocID="{AA845505-DD57-4DF1-B68C-97FEB3CE8CE6}" presName="rootComposite" presStyleCnt="0"/>
      <dgm:spPr/>
    </dgm:pt>
    <dgm:pt modelId="{BE3B11DB-8058-4E2F-9425-8D44DCA195FB}" type="pres">
      <dgm:prSet presAssocID="{AA845505-DD57-4DF1-B68C-97FEB3CE8CE6}" presName="rootText" presStyleLbl="node2" presStyleIdx="4" presStyleCnt="5" custLinFactNeighborY="-41910">
        <dgm:presLayoutVars>
          <dgm:chPref val="3"/>
        </dgm:presLayoutVars>
      </dgm:prSet>
      <dgm:spPr/>
    </dgm:pt>
    <dgm:pt modelId="{19EF869E-F029-4A8C-91C2-CAEEF4BA98B6}" type="pres">
      <dgm:prSet presAssocID="{AA845505-DD57-4DF1-B68C-97FEB3CE8CE6}" presName="rootConnector" presStyleLbl="node2" presStyleIdx="4" presStyleCnt="5"/>
      <dgm:spPr/>
    </dgm:pt>
    <dgm:pt modelId="{3B47E6DF-0659-4FB6-BC46-189961ABD5FD}" type="pres">
      <dgm:prSet presAssocID="{AA845505-DD57-4DF1-B68C-97FEB3CE8CE6}" presName="hierChild4" presStyleCnt="0"/>
      <dgm:spPr/>
    </dgm:pt>
    <dgm:pt modelId="{03637420-08E0-447A-9A35-2B88FF310336}" type="pres">
      <dgm:prSet presAssocID="{D83D9651-7804-4B5C-A892-EE34F4879DCB}" presName="Name37" presStyleLbl="parChTrans1D3" presStyleIdx="4" presStyleCnt="5"/>
      <dgm:spPr/>
    </dgm:pt>
    <dgm:pt modelId="{FC484D10-EE32-4189-A6C2-ED69FD0D010A}" type="pres">
      <dgm:prSet presAssocID="{A373049D-9017-47D7-AADB-145EF4251936}" presName="hierRoot2" presStyleCnt="0">
        <dgm:presLayoutVars>
          <dgm:hierBranch val="init"/>
        </dgm:presLayoutVars>
      </dgm:prSet>
      <dgm:spPr/>
    </dgm:pt>
    <dgm:pt modelId="{530F0A32-2B95-47C9-BAF4-0D025878ACF7}" type="pres">
      <dgm:prSet presAssocID="{A373049D-9017-47D7-AADB-145EF4251936}" presName="rootComposite" presStyleCnt="0"/>
      <dgm:spPr/>
    </dgm:pt>
    <dgm:pt modelId="{2030D03D-05DC-481D-A879-9065262AA87C}" type="pres">
      <dgm:prSet presAssocID="{A373049D-9017-47D7-AADB-145EF4251936}" presName="rootText" presStyleLbl="node3" presStyleIdx="4" presStyleCnt="5" custScaleX="68025" custScaleY="55426" custLinFactNeighborY="-41910">
        <dgm:presLayoutVars>
          <dgm:chPref val="3"/>
        </dgm:presLayoutVars>
      </dgm:prSet>
      <dgm:spPr/>
    </dgm:pt>
    <dgm:pt modelId="{C7367485-672A-4C09-9704-959546EFDD1A}" type="pres">
      <dgm:prSet presAssocID="{A373049D-9017-47D7-AADB-145EF4251936}" presName="rootConnector" presStyleLbl="node3" presStyleIdx="4" presStyleCnt="5"/>
      <dgm:spPr/>
    </dgm:pt>
    <dgm:pt modelId="{3DE1D6F3-5A62-4D45-BF33-73B328787C7A}" type="pres">
      <dgm:prSet presAssocID="{A373049D-9017-47D7-AADB-145EF4251936}" presName="hierChild4" presStyleCnt="0"/>
      <dgm:spPr/>
    </dgm:pt>
    <dgm:pt modelId="{8DC6D576-909E-48D1-8EFF-F6DD71BA963B}" type="pres">
      <dgm:prSet presAssocID="{A373049D-9017-47D7-AADB-145EF4251936}" presName="hierChild5" presStyleCnt="0"/>
      <dgm:spPr/>
    </dgm:pt>
    <dgm:pt modelId="{C0C2D8CF-9451-4FFB-92E0-D0CAB0EE17A1}" type="pres">
      <dgm:prSet presAssocID="{AA845505-DD57-4DF1-B68C-97FEB3CE8CE6}" presName="hierChild5" presStyleCnt="0"/>
      <dgm:spPr/>
    </dgm:pt>
    <dgm:pt modelId="{034FCC1E-AA88-42D8-B2CA-CCA4238A9F13}" type="pres">
      <dgm:prSet presAssocID="{494CC604-88B1-4D45-AB0C-ABAA76B019BC}" presName="hierChild3" presStyleCnt="0"/>
      <dgm:spPr/>
    </dgm:pt>
    <dgm:pt modelId="{DCEDDDDC-DFB4-4F88-9311-0F38ACD922E9}" type="pres">
      <dgm:prSet presAssocID="{F5C9EEAB-FC65-46B0-BD43-3C126DA4C575}" presName="Name111" presStyleLbl="parChTrans1D2" presStyleIdx="5" presStyleCnt="6"/>
      <dgm:spPr/>
    </dgm:pt>
    <dgm:pt modelId="{6494FBEC-A54D-468E-9971-9AD05289DAF2}" type="pres">
      <dgm:prSet presAssocID="{56AAD6E0-BC94-4068-97AD-B084D7B570D1}" presName="hierRoot3" presStyleCnt="0">
        <dgm:presLayoutVars>
          <dgm:hierBranch val="init"/>
        </dgm:presLayoutVars>
      </dgm:prSet>
      <dgm:spPr/>
    </dgm:pt>
    <dgm:pt modelId="{BFC41F9A-690C-41B8-8B13-4ACD35D9518D}" type="pres">
      <dgm:prSet presAssocID="{56AAD6E0-BC94-4068-97AD-B084D7B570D1}" presName="rootComposite3" presStyleCnt="0"/>
      <dgm:spPr/>
    </dgm:pt>
    <dgm:pt modelId="{5E641313-A12E-4A8A-934E-B53B77C16008}" type="pres">
      <dgm:prSet presAssocID="{56AAD6E0-BC94-4068-97AD-B084D7B570D1}" presName="rootText3" presStyleLbl="asst1" presStyleIdx="0" presStyleCnt="1" custScaleY="67521" custLinFactNeighborY="-41910">
        <dgm:presLayoutVars>
          <dgm:chPref val="3"/>
        </dgm:presLayoutVars>
      </dgm:prSet>
      <dgm:spPr/>
    </dgm:pt>
    <dgm:pt modelId="{1DBDE344-F31A-41BD-BF7F-499C71F29DAC}" type="pres">
      <dgm:prSet presAssocID="{56AAD6E0-BC94-4068-97AD-B084D7B570D1}" presName="rootConnector3" presStyleLbl="asst1" presStyleIdx="0" presStyleCnt="1"/>
      <dgm:spPr/>
    </dgm:pt>
    <dgm:pt modelId="{E8B29BC8-8024-4A41-AE6C-15A5B4F64751}" type="pres">
      <dgm:prSet presAssocID="{56AAD6E0-BC94-4068-97AD-B084D7B570D1}" presName="hierChild6" presStyleCnt="0"/>
      <dgm:spPr/>
    </dgm:pt>
    <dgm:pt modelId="{D2976893-3212-4A58-8653-54C4B66FDED9}" type="pres">
      <dgm:prSet presAssocID="{56AAD6E0-BC94-4068-97AD-B084D7B570D1}" presName="hierChild7" presStyleCnt="0"/>
      <dgm:spPr/>
    </dgm:pt>
  </dgm:ptLst>
  <dgm:cxnLst>
    <dgm:cxn modelId="{A18B6506-F36B-4520-96BE-8947320E9CC0}" type="presOf" srcId="{E1AB918A-8C46-4DDE-9A89-409C5B297D90}" destId="{EB622A4C-0246-4EAC-ADC5-F919E74A7FDD}" srcOrd="0" destOrd="0" presId="urn:microsoft.com/office/officeart/2005/8/layout/orgChart1"/>
    <dgm:cxn modelId="{1A228C0F-A890-43A3-8398-0932D706D904}" type="presOf" srcId="{AA845505-DD57-4DF1-B68C-97FEB3CE8CE6}" destId="{BE3B11DB-8058-4E2F-9425-8D44DCA195FB}" srcOrd="0" destOrd="0" presId="urn:microsoft.com/office/officeart/2005/8/layout/orgChart1"/>
    <dgm:cxn modelId="{8C5FEA15-9AF9-4765-A91F-C23CE4D5A5BD}" type="presOf" srcId="{0C070262-AB49-472D-9A86-85A011344868}" destId="{4BF3148D-1E19-4D4C-800C-7629A088225F}" srcOrd="1" destOrd="0" presId="urn:microsoft.com/office/officeart/2005/8/layout/orgChart1"/>
    <dgm:cxn modelId="{1FE71719-84A8-4B24-94F3-F6B52408A45D}" type="presOf" srcId="{A373049D-9017-47D7-AADB-145EF4251936}" destId="{2030D03D-05DC-481D-A879-9065262AA87C}" srcOrd="0" destOrd="0" presId="urn:microsoft.com/office/officeart/2005/8/layout/orgChart1"/>
    <dgm:cxn modelId="{2B51121A-4E18-4EE4-95E7-74DA5938AA28}" type="presOf" srcId="{E097030D-EC68-49DB-ACCB-D2153ACC31FC}" destId="{053E2934-4B0A-4149-BA41-4032D547E1DF}" srcOrd="0" destOrd="0" presId="urn:microsoft.com/office/officeart/2005/8/layout/orgChart1"/>
    <dgm:cxn modelId="{875E791C-47A7-40D2-98C5-36FF3AE89AE0}" srcId="{0C070262-AB49-472D-9A86-85A011344868}" destId="{096B5102-C238-40A8-B3D2-53A53D219DBA}" srcOrd="1" destOrd="0" parTransId="{E097030D-EC68-49DB-ACCB-D2153ACC31FC}" sibTransId="{449D5D30-A8B5-4CD9-B485-F49AC2504A2D}"/>
    <dgm:cxn modelId="{49B7D122-70CF-4A44-9E35-ECBE8C0B041E}" type="presOf" srcId="{58563DF0-6C3F-464C-9F8A-2E24E764076F}" destId="{2E554EEB-EABD-4955-B300-A0AC9F9D431B}" srcOrd="0" destOrd="0" presId="urn:microsoft.com/office/officeart/2005/8/layout/orgChart1"/>
    <dgm:cxn modelId="{2AE8BF2D-C359-4927-AAF6-C8753526BAFB}" type="presOf" srcId="{56AAD6E0-BC94-4068-97AD-B084D7B570D1}" destId="{1DBDE344-F31A-41BD-BF7F-499C71F29DAC}" srcOrd="1" destOrd="0" presId="urn:microsoft.com/office/officeart/2005/8/layout/orgChart1"/>
    <dgm:cxn modelId="{A571B33B-7A74-4E63-8726-576EF8EBBD01}" type="presOf" srcId="{D46B5B78-453D-44D4-8C47-4A9A7B48F4E1}" destId="{39D28C3B-B15B-4E3A-82F7-4C1678CEBDA9}" srcOrd="0" destOrd="0" presId="urn:microsoft.com/office/officeart/2005/8/layout/orgChart1"/>
    <dgm:cxn modelId="{B7052F3D-28CC-4153-AA66-D0E4A22998DC}" srcId="{494CC604-88B1-4D45-AB0C-ABAA76B019BC}" destId="{AA845505-DD57-4DF1-B68C-97FEB3CE8CE6}" srcOrd="5" destOrd="0" parTransId="{FB35352D-C5E8-4F76-B466-610A3A444DF1}" sibTransId="{6DF3E7CE-F736-4CE8-BDAD-D8815C5B77F0}"/>
    <dgm:cxn modelId="{A5FE073F-AF02-4C67-8E1A-E454436A4A8A}" type="presOf" srcId="{222AB913-E417-402D-9F73-D3203868855A}" destId="{130E386D-CA1A-4CE2-ADFB-266405227B98}" srcOrd="1" destOrd="0" presId="urn:microsoft.com/office/officeart/2005/8/layout/orgChart1"/>
    <dgm:cxn modelId="{276CBA40-D537-4687-84B3-C3E4D14A9519}" type="presOf" srcId="{A373049D-9017-47D7-AADB-145EF4251936}" destId="{C7367485-672A-4C09-9704-959546EFDD1A}" srcOrd="1" destOrd="0" presId="urn:microsoft.com/office/officeart/2005/8/layout/orgChart1"/>
    <dgm:cxn modelId="{52CBD85D-A9B9-4974-A42D-9F8A062C9F50}" type="presOf" srcId="{7763BDDC-FBC8-415C-9786-EB264D1C78EF}" destId="{711AFAB9-52FB-4D52-8695-D27BE3B7665C}" srcOrd="0" destOrd="0" presId="urn:microsoft.com/office/officeart/2005/8/layout/orgChart1"/>
    <dgm:cxn modelId="{04438262-6953-4E09-8961-18FDF9CA49D4}" type="presOf" srcId="{AA845505-DD57-4DF1-B68C-97FEB3CE8CE6}" destId="{19EF869E-F029-4A8C-91C2-CAEEF4BA98B6}" srcOrd="1" destOrd="0" presId="urn:microsoft.com/office/officeart/2005/8/layout/orgChart1"/>
    <dgm:cxn modelId="{96FD0B43-E541-4D74-8BEB-1D7288C2B3CB}" type="presOf" srcId="{FA9F4A48-1F7F-4243-8E70-1DC4C5DA836C}" destId="{624A867D-3948-4084-A8D4-3C9E845B1DFD}" srcOrd="0" destOrd="0" presId="urn:microsoft.com/office/officeart/2005/8/layout/orgChart1"/>
    <dgm:cxn modelId="{98092A64-9CDE-417A-A891-9FC7633EB9AC}" type="presOf" srcId="{1AE435F6-E4CA-4655-B8CC-D1180BBE133D}" destId="{9B73E44E-F7BE-44D7-91BB-833EFA8CEC12}" srcOrd="0" destOrd="0" presId="urn:microsoft.com/office/officeart/2005/8/layout/orgChart1"/>
    <dgm:cxn modelId="{68EFE368-5017-4054-A8B5-D2A902D6CC89}" type="presOf" srcId="{222AB913-E417-402D-9F73-D3203868855A}" destId="{14DE66A7-4972-442C-9F5C-BA5B1C636868}" srcOrd="0" destOrd="0" presId="urn:microsoft.com/office/officeart/2005/8/layout/orgChart1"/>
    <dgm:cxn modelId="{73A52A6C-8E9D-44B1-9433-102E47D31209}" type="presOf" srcId="{51057E97-1936-4D9A-9B18-3FA154360B7C}" destId="{100B8AF6-E86D-4BD1-A8F3-8D1E30898D50}" srcOrd="1" destOrd="0" presId="urn:microsoft.com/office/officeart/2005/8/layout/orgChart1"/>
    <dgm:cxn modelId="{CAA4B24D-3CF9-4B72-AB83-0AB00F50A2E8}" srcId="{494CC604-88B1-4D45-AB0C-ABAA76B019BC}" destId="{1C33E6B0-B644-44DE-B492-537C347CF4B2}" srcOrd="4" destOrd="0" parTransId="{7763BDDC-FBC8-415C-9786-EB264D1C78EF}" sibTransId="{2DD7EECF-C342-429F-A479-A97EAABAEAF0}"/>
    <dgm:cxn modelId="{90163E72-251F-4B52-B932-F59817DF64FD}" type="presOf" srcId="{0C070262-AB49-472D-9A86-85A011344868}" destId="{DAE65C8A-B312-499B-BB7B-30DF73CC8494}" srcOrd="0" destOrd="0" presId="urn:microsoft.com/office/officeart/2005/8/layout/orgChart1"/>
    <dgm:cxn modelId="{8FC68774-2BA0-4374-9ED1-F66B2D0141F4}" srcId="{494CC604-88B1-4D45-AB0C-ABAA76B019BC}" destId="{0C070262-AB49-472D-9A86-85A011344868}" srcOrd="1" destOrd="0" parTransId="{E1AB918A-8C46-4DDE-9A89-409C5B297D90}" sibTransId="{4E9BB4C2-2947-418E-A7FA-0BFFDB3216A8}"/>
    <dgm:cxn modelId="{E943AD76-967B-4897-AE72-C5870B266EE4}" type="presOf" srcId="{C736B212-5140-4239-8FEB-174FA5434B76}" destId="{4982ED24-3861-4ADA-B3EA-1C3786FD1A73}" srcOrd="1" destOrd="0" presId="urn:microsoft.com/office/officeart/2005/8/layout/orgChart1"/>
    <dgm:cxn modelId="{EA129685-5AD4-43E1-A337-97DCABFCFD3F}" type="presOf" srcId="{096B5102-C238-40A8-B3D2-53A53D219DBA}" destId="{3FCA060F-2670-49FC-B524-F90140B9F9D8}" srcOrd="0" destOrd="0" presId="urn:microsoft.com/office/officeart/2005/8/layout/orgChart1"/>
    <dgm:cxn modelId="{B3616D8B-CFEF-4D28-9A33-8471E8723D3E}" srcId="{0C070262-AB49-472D-9A86-85A011344868}" destId="{51057E97-1936-4D9A-9B18-3FA154360B7C}" srcOrd="0" destOrd="0" parTransId="{58563DF0-6C3F-464C-9F8A-2E24E764076F}" sibTransId="{FDA5802F-2069-4BCE-BF4A-792C9F1C0EB0}"/>
    <dgm:cxn modelId="{0167988B-2E51-4C65-9337-1F8A480B0F41}" type="presOf" srcId="{F5C9EEAB-FC65-46B0-BD43-3C126DA4C575}" destId="{DCEDDDDC-DFB4-4F88-9311-0F38ACD922E9}" srcOrd="0" destOrd="0" presId="urn:microsoft.com/office/officeart/2005/8/layout/orgChart1"/>
    <dgm:cxn modelId="{B9C8E48E-5842-48C2-A3D1-D9598411A415}" srcId="{494CC604-88B1-4D45-AB0C-ABAA76B019BC}" destId="{1AE435F6-E4CA-4655-B8CC-D1180BBE133D}" srcOrd="2" destOrd="0" parTransId="{D46B5B78-453D-44D4-8C47-4A9A7B48F4E1}" sibTransId="{3E4E9408-B5C2-4ED9-9461-C95FFB54467D}"/>
    <dgm:cxn modelId="{7554C58F-2888-4144-8257-D037C69A9605}" srcId="{494CC604-88B1-4D45-AB0C-ABAA76B019BC}" destId="{222AB913-E417-402D-9F73-D3203868855A}" srcOrd="3" destOrd="0" parTransId="{3454EFA2-1E88-428C-A03E-E63999FFF9D3}" sibTransId="{FA30DF3C-B445-4A90-A742-B112107FD69D}"/>
    <dgm:cxn modelId="{21EC6190-F30F-4698-98B6-17E555DEC9B5}" type="presOf" srcId="{C736B212-5140-4239-8FEB-174FA5434B76}" destId="{EBA8FBA2-6BAE-4A27-A45D-87F0D50C44BD}" srcOrd="0" destOrd="0" presId="urn:microsoft.com/office/officeart/2005/8/layout/orgChart1"/>
    <dgm:cxn modelId="{ADCDCBA4-10CD-44E1-9EA4-872C2A1069AE}" type="presOf" srcId="{D83D9651-7804-4B5C-A892-EE34F4879DCB}" destId="{03637420-08E0-447A-9A35-2B88FF310336}" srcOrd="0" destOrd="0" presId="urn:microsoft.com/office/officeart/2005/8/layout/orgChart1"/>
    <dgm:cxn modelId="{00AE5CAA-DDE6-4A86-A91C-D15082914808}" type="presOf" srcId="{51057E97-1936-4D9A-9B18-3FA154360B7C}" destId="{C7B62FDB-08EB-489B-A26E-F8762EA3076A}" srcOrd="0" destOrd="0" presId="urn:microsoft.com/office/officeart/2005/8/layout/orgChart1"/>
    <dgm:cxn modelId="{C84DBCB0-D4B0-4B1F-B353-11C8D09A2A6D}" srcId="{1AE435F6-E4CA-4655-B8CC-D1180BBE133D}" destId="{A62EF001-E50D-46D6-AD63-2F62DB8A7456}" srcOrd="0" destOrd="0" parTransId="{547B7007-DD92-4C08-BCA3-61702792CBFE}" sibTransId="{DFDA37D6-E9EE-455F-BDD1-1674630D03FB}"/>
    <dgm:cxn modelId="{5A2524B5-9036-469B-9D64-6ABDAE281EBF}" type="presOf" srcId="{56AAD6E0-BC94-4068-97AD-B084D7B570D1}" destId="{5E641313-A12E-4A8A-934E-B53B77C16008}" srcOrd="0" destOrd="0" presId="urn:microsoft.com/office/officeart/2005/8/layout/orgChart1"/>
    <dgm:cxn modelId="{312885BA-7401-436B-8686-F4F871421E72}" type="presOf" srcId="{A62EF001-E50D-46D6-AD63-2F62DB8A7456}" destId="{817C6DF6-25AC-47B8-918C-6D945CB9D8B1}" srcOrd="1" destOrd="0" presId="urn:microsoft.com/office/officeart/2005/8/layout/orgChart1"/>
    <dgm:cxn modelId="{0D39BDBA-CA82-4731-89F0-F6F1C35F3271}" type="presOf" srcId="{FB35352D-C5E8-4F76-B466-610A3A444DF1}" destId="{F48923D0-0054-48AD-AA40-63FD073752EA}" srcOrd="0" destOrd="0" presId="urn:microsoft.com/office/officeart/2005/8/layout/orgChart1"/>
    <dgm:cxn modelId="{09E67DBF-F116-4DC5-902C-70D41CDE58A3}" type="presOf" srcId="{01FD7C0F-3D6B-4AA4-B65B-BE91AAE48988}" destId="{764D1FA6-DDB7-4564-B191-C157C4D281FE}" srcOrd="0" destOrd="0" presId="urn:microsoft.com/office/officeart/2005/8/layout/orgChart1"/>
    <dgm:cxn modelId="{587B1CC0-1D81-4155-8D01-29002873735B}" srcId="{FA9F4A48-1F7F-4243-8E70-1DC4C5DA836C}" destId="{494CC604-88B1-4D45-AB0C-ABAA76B019BC}" srcOrd="0" destOrd="0" parTransId="{DD4D9723-A8C0-4B29-9BC6-055393BB12B5}" sibTransId="{018DAAB8-C8E4-4F47-BABB-F0877BBE08F5}"/>
    <dgm:cxn modelId="{B55B21C1-B801-417A-B2A0-D6E98041C009}" type="presOf" srcId="{096B5102-C238-40A8-B3D2-53A53D219DBA}" destId="{16FB62B4-6013-450B-B19B-055BC48004D0}" srcOrd="1" destOrd="0" presId="urn:microsoft.com/office/officeart/2005/8/layout/orgChart1"/>
    <dgm:cxn modelId="{7879A8C1-1D0F-4EE4-B24A-0DB37F6A370D}" type="presOf" srcId="{1C33E6B0-B644-44DE-B492-537C347CF4B2}" destId="{EC5FC5F3-2878-4768-AE74-9B5036580BCE}" srcOrd="0" destOrd="0" presId="urn:microsoft.com/office/officeart/2005/8/layout/orgChart1"/>
    <dgm:cxn modelId="{E928DECC-F040-481C-B2C1-DF637C552C75}" srcId="{494CC604-88B1-4D45-AB0C-ABAA76B019BC}" destId="{56AAD6E0-BC94-4068-97AD-B084D7B570D1}" srcOrd="0" destOrd="0" parTransId="{F5C9EEAB-FC65-46B0-BD43-3C126DA4C575}" sibTransId="{687900B1-B76E-4A64-9E80-19ACB4BC5148}"/>
    <dgm:cxn modelId="{2FA0CBDB-D14D-4E90-9861-48E8143D92AD}" srcId="{1AE435F6-E4CA-4655-B8CC-D1180BBE133D}" destId="{C736B212-5140-4239-8FEB-174FA5434B76}" srcOrd="1" destOrd="0" parTransId="{01FD7C0F-3D6B-4AA4-B65B-BE91AAE48988}" sibTransId="{F2107B8B-DC0C-4D90-AC6A-2530763A5BF4}"/>
    <dgm:cxn modelId="{9030DADC-59C9-4A79-823C-E25336C1E7F9}" type="presOf" srcId="{494CC604-88B1-4D45-AB0C-ABAA76B019BC}" destId="{26B33701-6BD9-4211-862E-F1385C4744A4}" srcOrd="0" destOrd="0" presId="urn:microsoft.com/office/officeart/2005/8/layout/orgChart1"/>
    <dgm:cxn modelId="{F1B358DD-C0E0-44B1-89F3-85DBB2B6F778}" type="presOf" srcId="{547B7007-DD92-4C08-BCA3-61702792CBFE}" destId="{4CB2E660-3353-4664-943C-5A372009E080}" srcOrd="0" destOrd="0" presId="urn:microsoft.com/office/officeart/2005/8/layout/orgChart1"/>
    <dgm:cxn modelId="{71C83BDF-AD20-46E8-BEB2-4465D1DCF3F8}" type="presOf" srcId="{3454EFA2-1E88-428C-A03E-E63999FFF9D3}" destId="{8C5D0788-8492-4CD0-8108-996C8A22E65E}" srcOrd="0" destOrd="0" presId="urn:microsoft.com/office/officeart/2005/8/layout/orgChart1"/>
    <dgm:cxn modelId="{84B876E0-A684-4F39-BBF7-3AD1C45C5101}" type="presOf" srcId="{494CC604-88B1-4D45-AB0C-ABAA76B019BC}" destId="{146275D6-DAB6-4DE1-A906-F91AFA283CEE}" srcOrd="1" destOrd="0" presId="urn:microsoft.com/office/officeart/2005/8/layout/orgChart1"/>
    <dgm:cxn modelId="{9ED4DAE0-4C81-490E-9831-ADF98437191A}" type="presOf" srcId="{1AE435F6-E4CA-4655-B8CC-D1180BBE133D}" destId="{AFFE4823-EEC1-4934-B4A9-9ACA37F15BDB}" srcOrd="1" destOrd="0" presId="urn:microsoft.com/office/officeart/2005/8/layout/orgChart1"/>
    <dgm:cxn modelId="{5B54A4E1-0BD0-489C-9B06-5FD31292598B}" type="presOf" srcId="{1C33E6B0-B644-44DE-B492-537C347CF4B2}" destId="{C4AFE9AE-CCF2-48F7-8419-2D780238C1CD}" srcOrd="1" destOrd="0" presId="urn:microsoft.com/office/officeart/2005/8/layout/orgChart1"/>
    <dgm:cxn modelId="{0449CCE3-F4A7-4FF2-9859-75F561DEE64E}" type="presOf" srcId="{A62EF001-E50D-46D6-AD63-2F62DB8A7456}" destId="{6A6F06CD-7512-4E55-A032-D7383AEB213B}" srcOrd="0" destOrd="0" presId="urn:microsoft.com/office/officeart/2005/8/layout/orgChart1"/>
    <dgm:cxn modelId="{92CC5CE4-63A4-4FA2-98EC-DD8BC4E440BD}" srcId="{AA845505-DD57-4DF1-B68C-97FEB3CE8CE6}" destId="{A373049D-9017-47D7-AADB-145EF4251936}" srcOrd="0" destOrd="0" parTransId="{D83D9651-7804-4B5C-A892-EE34F4879DCB}" sibTransId="{8AC0AF80-30DC-4E24-B92C-AE12EE2C2D1F}"/>
    <dgm:cxn modelId="{E10F0476-D4E7-41A2-85C2-17E5BBD3586A}" type="presParOf" srcId="{624A867D-3948-4084-A8D4-3C9E845B1DFD}" destId="{7515F698-A4C0-4D97-A799-7914F662304E}" srcOrd="0" destOrd="0" presId="urn:microsoft.com/office/officeart/2005/8/layout/orgChart1"/>
    <dgm:cxn modelId="{EEADC812-41B9-4621-B1EC-4DD3B3C32606}" type="presParOf" srcId="{7515F698-A4C0-4D97-A799-7914F662304E}" destId="{7B93A79E-B9D3-406F-92BE-707B67E1ADC6}" srcOrd="0" destOrd="0" presId="urn:microsoft.com/office/officeart/2005/8/layout/orgChart1"/>
    <dgm:cxn modelId="{C3E0AA41-9D87-410B-B1BA-EE1C4B077BE1}" type="presParOf" srcId="{7B93A79E-B9D3-406F-92BE-707B67E1ADC6}" destId="{26B33701-6BD9-4211-862E-F1385C4744A4}" srcOrd="0" destOrd="0" presId="urn:microsoft.com/office/officeart/2005/8/layout/orgChart1"/>
    <dgm:cxn modelId="{FEE6CD64-CAE2-4ABF-AF45-4D918C6FA9C0}" type="presParOf" srcId="{7B93A79E-B9D3-406F-92BE-707B67E1ADC6}" destId="{146275D6-DAB6-4DE1-A906-F91AFA283CEE}" srcOrd="1" destOrd="0" presId="urn:microsoft.com/office/officeart/2005/8/layout/orgChart1"/>
    <dgm:cxn modelId="{646187D2-3CE5-4091-A4B9-8A111724AD61}" type="presParOf" srcId="{7515F698-A4C0-4D97-A799-7914F662304E}" destId="{F864FF17-3A87-4BBA-A2C4-738E0DCD100E}" srcOrd="1" destOrd="0" presId="urn:microsoft.com/office/officeart/2005/8/layout/orgChart1"/>
    <dgm:cxn modelId="{6DED9992-7EEF-4E03-8C35-C85CC5E67A12}" type="presParOf" srcId="{F864FF17-3A87-4BBA-A2C4-738E0DCD100E}" destId="{EB622A4C-0246-4EAC-ADC5-F919E74A7FDD}" srcOrd="0" destOrd="0" presId="urn:microsoft.com/office/officeart/2005/8/layout/orgChart1"/>
    <dgm:cxn modelId="{34B17C70-0794-43AA-98D8-27AAD68BF97D}" type="presParOf" srcId="{F864FF17-3A87-4BBA-A2C4-738E0DCD100E}" destId="{168AAD58-56ED-4CB7-BF89-681943B22AFA}" srcOrd="1" destOrd="0" presId="urn:microsoft.com/office/officeart/2005/8/layout/orgChart1"/>
    <dgm:cxn modelId="{AFAA0B22-691D-49F7-BDDA-9E3BBE248EF6}" type="presParOf" srcId="{168AAD58-56ED-4CB7-BF89-681943B22AFA}" destId="{21A6A08D-DE04-4BC2-8C12-BAB40B0A8880}" srcOrd="0" destOrd="0" presId="urn:microsoft.com/office/officeart/2005/8/layout/orgChart1"/>
    <dgm:cxn modelId="{B195D91F-438D-42DD-A4BB-FEC575116CBB}" type="presParOf" srcId="{21A6A08D-DE04-4BC2-8C12-BAB40B0A8880}" destId="{DAE65C8A-B312-499B-BB7B-30DF73CC8494}" srcOrd="0" destOrd="0" presId="urn:microsoft.com/office/officeart/2005/8/layout/orgChart1"/>
    <dgm:cxn modelId="{391EA9A8-A269-40E6-B5E6-A70D73EB5C3B}" type="presParOf" srcId="{21A6A08D-DE04-4BC2-8C12-BAB40B0A8880}" destId="{4BF3148D-1E19-4D4C-800C-7629A088225F}" srcOrd="1" destOrd="0" presId="urn:microsoft.com/office/officeart/2005/8/layout/orgChart1"/>
    <dgm:cxn modelId="{0BF44CAB-C3F4-4C8E-8900-A2879EA08C4A}" type="presParOf" srcId="{168AAD58-56ED-4CB7-BF89-681943B22AFA}" destId="{7D044DD5-CFFC-4101-9AF1-D169DAB9F917}" srcOrd="1" destOrd="0" presId="urn:microsoft.com/office/officeart/2005/8/layout/orgChart1"/>
    <dgm:cxn modelId="{20513582-DF6F-4877-87DC-4916D7F6F9F8}" type="presParOf" srcId="{7D044DD5-CFFC-4101-9AF1-D169DAB9F917}" destId="{2E554EEB-EABD-4955-B300-A0AC9F9D431B}" srcOrd="0" destOrd="0" presId="urn:microsoft.com/office/officeart/2005/8/layout/orgChart1"/>
    <dgm:cxn modelId="{141A5A6E-16E4-4705-8FB4-A45A34E25EF4}" type="presParOf" srcId="{7D044DD5-CFFC-4101-9AF1-D169DAB9F917}" destId="{A4ABB2D8-47CF-4FC0-8DC4-8F8E33E45ADC}" srcOrd="1" destOrd="0" presId="urn:microsoft.com/office/officeart/2005/8/layout/orgChart1"/>
    <dgm:cxn modelId="{C3885CDF-E86C-465B-B35D-6F4F8E9B6D52}" type="presParOf" srcId="{A4ABB2D8-47CF-4FC0-8DC4-8F8E33E45ADC}" destId="{B264ECDB-CE6E-4D2B-900D-82F4859E0963}" srcOrd="0" destOrd="0" presId="urn:microsoft.com/office/officeart/2005/8/layout/orgChart1"/>
    <dgm:cxn modelId="{4484C6B7-74C5-41A0-AFC9-E0E355B9FB20}" type="presParOf" srcId="{B264ECDB-CE6E-4D2B-900D-82F4859E0963}" destId="{C7B62FDB-08EB-489B-A26E-F8762EA3076A}" srcOrd="0" destOrd="0" presId="urn:microsoft.com/office/officeart/2005/8/layout/orgChart1"/>
    <dgm:cxn modelId="{3EF65B51-B26C-48E9-BD68-4E38F1AA6A4B}" type="presParOf" srcId="{B264ECDB-CE6E-4D2B-900D-82F4859E0963}" destId="{100B8AF6-E86D-4BD1-A8F3-8D1E30898D50}" srcOrd="1" destOrd="0" presId="urn:microsoft.com/office/officeart/2005/8/layout/orgChart1"/>
    <dgm:cxn modelId="{588EAB54-21D1-4FCD-8F47-F786D19D105D}" type="presParOf" srcId="{A4ABB2D8-47CF-4FC0-8DC4-8F8E33E45ADC}" destId="{3EDF4E5E-7FDE-40EA-AFE9-1E3374B7BD6F}" srcOrd="1" destOrd="0" presId="urn:microsoft.com/office/officeart/2005/8/layout/orgChart1"/>
    <dgm:cxn modelId="{7ED07B3D-6A3F-4F85-A412-FC307AC584E4}" type="presParOf" srcId="{A4ABB2D8-47CF-4FC0-8DC4-8F8E33E45ADC}" destId="{4339D2BF-222D-44FC-965C-864B9C34944D}" srcOrd="2" destOrd="0" presId="urn:microsoft.com/office/officeart/2005/8/layout/orgChart1"/>
    <dgm:cxn modelId="{51053FA7-F9B6-4021-AA19-4877C2976C02}" type="presParOf" srcId="{7D044DD5-CFFC-4101-9AF1-D169DAB9F917}" destId="{053E2934-4B0A-4149-BA41-4032D547E1DF}" srcOrd="2" destOrd="0" presId="urn:microsoft.com/office/officeart/2005/8/layout/orgChart1"/>
    <dgm:cxn modelId="{D288ABDB-313B-41BC-8D5C-5B77652D0B4F}" type="presParOf" srcId="{7D044DD5-CFFC-4101-9AF1-D169DAB9F917}" destId="{B205D177-F96F-45D6-B518-E121024029FE}" srcOrd="3" destOrd="0" presId="urn:microsoft.com/office/officeart/2005/8/layout/orgChart1"/>
    <dgm:cxn modelId="{21BB46FE-9805-4E9C-8CEE-CA129AA2D730}" type="presParOf" srcId="{B205D177-F96F-45D6-B518-E121024029FE}" destId="{CA4C3561-7714-49FC-A782-B0D0504718CA}" srcOrd="0" destOrd="0" presId="urn:microsoft.com/office/officeart/2005/8/layout/orgChart1"/>
    <dgm:cxn modelId="{BD3A72CC-6ACF-444E-90B4-314990EA4D3C}" type="presParOf" srcId="{CA4C3561-7714-49FC-A782-B0D0504718CA}" destId="{3FCA060F-2670-49FC-B524-F90140B9F9D8}" srcOrd="0" destOrd="0" presId="urn:microsoft.com/office/officeart/2005/8/layout/orgChart1"/>
    <dgm:cxn modelId="{3AB1A4C7-F267-42F7-A2FF-BA567980B322}" type="presParOf" srcId="{CA4C3561-7714-49FC-A782-B0D0504718CA}" destId="{16FB62B4-6013-450B-B19B-055BC48004D0}" srcOrd="1" destOrd="0" presId="urn:microsoft.com/office/officeart/2005/8/layout/orgChart1"/>
    <dgm:cxn modelId="{D1969BBF-0DC2-4C0D-A001-849E07B57E18}" type="presParOf" srcId="{B205D177-F96F-45D6-B518-E121024029FE}" destId="{2F3FB740-F2CB-4B5F-960D-61D6C0D73784}" srcOrd="1" destOrd="0" presId="urn:microsoft.com/office/officeart/2005/8/layout/orgChart1"/>
    <dgm:cxn modelId="{AFEF1FF0-3752-4117-8653-A935DE9A9B9F}" type="presParOf" srcId="{B205D177-F96F-45D6-B518-E121024029FE}" destId="{BC3D08D5-1E93-4CB5-9382-4075449093F5}" srcOrd="2" destOrd="0" presId="urn:microsoft.com/office/officeart/2005/8/layout/orgChart1"/>
    <dgm:cxn modelId="{FF3BD0F6-D9BE-479D-AA44-E0EEAA5E1F63}" type="presParOf" srcId="{168AAD58-56ED-4CB7-BF89-681943B22AFA}" destId="{2B178942-0EA3-47E4-85D7-6492230A7251}" srcOrd="2" destOrd="0" presId="urn:microsoft.com/office/officeart/2005/8/layout/orgChart1"/>
    <dgm:cxn modelId="{D24EE8A4-DC38-4EA4-9453-4685732C7DAD}" type="presParOf" srcId="{F864FF17-3A87-4BBA-A2C4-738E0DCD100E}" destId="{39D28C3B-B15B-4E3A-82F7-4C1678CEBDA9}" srcOrd="2" destOrd="0" presId="urn:microsoft.com/office/officeart/2005/8/layout/orgChart1"/>
    <dgm:cxn modelId="{6C098102-EB25-4723-B9BA-52C9C2A1E7E2}" type="presParOf" srcId="{F864FF17-3A87-4BBA-A2C4-738E0DCD100E}" destId="{7A59A05C-4E9B-4E64-BA59-62F6C9C45021}" srcOrd="3" destOrd="0" presId="urn:microsoft.com/office/officeart/2005/8/layout/orgChart1"/>
    <dgm:cxn modelId="{4E466F22-E02A-45E6-874A-6F42135A5C0E}" type="presParOf" srcId="{7A59A05C-4E9B-4E64-BA59-62F6C9C45021}" destId="{4A4356B2-52E6-41B6-BDA7-D1CFB14F3A82}" srcOrd="0" destOrd="0" presId="urn:microsoft.com/office/officeart/2005/8/layout/orgChart1"/>
    <dgm:cxn modelId="{16C4B980-B9A5-4B6D-A711-662A4D9C84F0}" type="presParOf" srcId="{4A4356B2-52E6-41B6-BDA7-D1CFB14F3A82}" destId="{9B73E44E-F7BE-44D7-91BB-833EFA8CEC12}" srcOrd="0" destOrd="0" presId="urn:microsoft.com/office/officeart/2005/8/layout/orgChart1"/>
    <dgm:cxn modelId="{0401F54C-AF6D-45AA-A04A-2E98DA7CF50E}" type="presParOf" srcId="{4A4356B2-52E6-41B6-BDA7-D1CFB14F3A82}" destId="{AFFE4823-EEC1-4934-B4A9-9ACA37F15BDB}" srcOrd="1" destOrd="0" presId="urn:microsoft.com/office/officeart/2005/8/layout/orgChart1"/>
    <dgm:cxn modelId="{59E3FCC8-5F0E-4392-8BD2-41E216437669}" type="presParOf" srcId="{7A59A05C-4E9B-4E64-BA59-62F6C9C45021}" destId="{AD6A1592-734A-4218-A8CD-C2599DE36327}" srcOrd="1" destOrd="0" presId="urn:microsoft.com/office/officeart/2005/8/layout/orgChart1"/>
    <dgm:cxn modelId="{2CC52790-85DE-4C87-B613-5B52D33C57A1}" type="presParOf" srcId="{AD6A1592-734A-4218-A8CD-C2599DE36327}" destId="{4CB2E660-3353-4664-943C-5A372009E080}" srcOrd="0" destOrd="0" presId="urn:microsoft.com/office/officeart/2005/8/layout/orgChart1"/>
    <dgm:cxn modelId="{95D0D4E0-AD41-42D6-AB44-C05274D7B025}" type="presParOf" srcId="{AD6A1592-734A-4218-A8CD-C2599DE36327}" destId="{2594CCCC-5814-47ED-AA39-E15CBBD48243}" srcOrd="1" destOrd="0" presId="urn:microsoft.com/office/officeart/2005/8/layout/orgChart1"/>
    <dgm:cxn modelId="{8BE5F3DB-DD5D-4304-8CBE-D5188B9B7B08}" type="presParOf" srcId="{2594CCCC-5814-47ED-AA39-E15CBBD48243}" destId="{34820DF4-35A2-469A-8A2D-A159391EE14D}" srcOrd="0" destOrd="0" presId="urn:microsoft.com/office/officeart/2005/8/layout/orgChart1"/>
    <dgm:cxn modelId="{89A657F4-E507-4B7E-8810-2BE6B3E3EE0F}" type="presParOf" srcId="{34820DF4-35A2-469A-8A2D-A159391EE14D}" destId="{6A6F06CD-7512-4E55-A032-D7383AEB213B}" srcOrd="0" destOrd="0" presId="urn:microsoft.com/office/officeart/2005/8/layout/orgChart1"/>
    <dgm:cxn modelId="{340BDB11-3655-4DE3-A66E-BE92DBF66E96}" type="presParOf" srcId="{34820DF4-35A2-469A-8A2D-A159391EE14D}" destId="{817C6DF6-25AC-47B8-918C-6D945CB9D8B1}" srcOrd="1" destOrd="0" presId="urn:microsoft.com/office/officeart/2005/8/layout/orgChart1"/>
    <dgm:cxn modelId="{7BC1128C-224E-446C-A78A-78D486222957}" type="presParOf" srcId="{2594CCCC-5814-47ED-AA39-E15CBBD48243}" destId="{06388C21-B639-4C48-8583-A1CF6C7D8119}" srcOrd="1" destOrd="0" presId="urn:microsoft.com/office/officeart/2005/8/layout/orgChart1"/>
    <dgm:cxn modelId="{88BD3756-A1D7-4C4B-8F90-37A910EF9C14}" type="presParOf" srcId="{2594CCCC-5814-47ED-AA39-E15CBBD48243}" destId="{CA5A80F0-8FA4-4898-A07F-A66122DCC8B7}" srcOrd="2" destOrd="0" presId="urn:microsoft.com/office/officeart/2005/8/layout/orgChart1"/>
    <dgm:cxn modelId="{6EABA0D2-C71D-40E9-B367-71FBF5CBD5FF}" type="presParOf" srcId="{AD6A1592-734A-4218-A8CD-C2599DE36327}" destId="{764D1FA6-DDB7-4564-B191-C157C4D281FE}" srcOrd="2" destOrd="0" presId="urn:microsoft.com/office/officeart/2005/8/layout/orgChart1"/>
    <dgm:cxn modelId="{F2A79F15-D298-4412-A759-0EBBC043A94B}" type="presParOf" srcId="{AD6A1592-734A-4218-A8CD-C2599DE36327}" destId="{74B2F3A2-E0AC-49CA-9DDD-DDC7571B08E4}" srcOrd="3" destOrd="0" presId="urn:microsoft.com/office/officeart/2005/8/layout/orgChart1"/>
    <dgm:cxn modelId="{F96D0FE0-AD87-4298-BF44-50C47FAFA297}" type="presParOf" srcId="{74B2F3A2-E0AC-49CA-9DDD-DDC7571B08E4}" destId="{49EA8546-6A29-4CD5-B896-EC4A2BF2CFC1}" srcOrd="0" destOrd="0" presId="urn:microsoft.com/office/officeart/2005/8/layout/orgChart1"/>
    <dgm:cxn modelId="{04C9C7BD-47B1-451C-9866-C4ECE2285124}" type="presParOf" srcId="{49EA8546-6A29-4CD5-B896-EC4A2BF2CFC1}" destId="{EBA8FBA2-6BAE-4A27-A45D-87F0D50C44BD}" srcOrd="0" destOrd="0" presId="urn:microsoft.com/office/officeart/2005/8/layout/orgChart1"/>
    <dgm:cxn modelId="{5B776365-8B76-44BE-A8E3-8DD47ACB2022}" type="presParOf" srcId="{49EA8546-6A29-4CD5-B896-EC4A2BF2CFC1}" destId="{4982ED24-3861-4ADA-B3EA-1C3786FD1A73}" srcOrd="1" destOrd="0" presId="urn:microsoft.com/office/officeart/2005/8/layout/orgChart1"/>
    <dgm:cxn modelId="{3EBC3FFC-5133-4E92-A94F-83723272D77B}" type="presParOf" srcId="{74B2F3A2-E0AC-49CA-9DDD-DDC7571B08E4}" destId="{C1C7D18B-9A56-44D5-BDA7-FE0CBA905BFC}" srcOrd="1" destOrd="0" presId="urn:microsoft.com/office/officeart/2005/8/layout/orgChart1"/>
    <dgm:cxn modelId="{8E1307E3-97A2-4CED-88DC-25D6F83B6E3B}" type="presParOf" srcId="{74B2F3A2-E0AC-49CA-9DDD-DDC7571B08E4}" destId="{0BFC47CA-19AE-4D34-AF4E-E5FD98A4D3D7}" srcOrd="2" destOrd="0" presId="urn:microsoft.com/office/officeart/2005/8/layout/orgChart1"/>
    <dgm:cxn modelId="{FB2F4E93-D72D-4040-8402-3DB80FC07A88}" type="presParOf" srcId="{7A59A05C-4E9B-4E64-BA59-62F6C9C45021}" destId="{6615F2FC-AB16-4DCA-A764-48548F55ADB6}" srcOrd="2" destOrd="0" presId="urn:microsoft.com/office/officeart/2005/8/layout/orgChart1"/>
    <dgm:cxn modelId="{D73CD184-819F-4857-B6E2-5292E9D697B7}" type="presParOf" srcId="{F864FF17-3A87-4BBA-A2C4-738E0DCD100E}" destId="{8C5D0788-8492-4CD0-8108-996C8A22E65E}" srcOrd="4" destOrd="0" presId="urn:microsoft.com/office/officeart/2005/8/layout/orgChart1"/>
    <dgm:cxn modelId="{F9980930-BC9C-4B0F-8BC7-5F7BCFA2A5B1}" type="presParOf" srcId="{F864FF17-3A87-4BBA-A2C4-738E0DCD100E}" destId="{0694AA17-AE06-401A-8C8F-D9E43AF76E7F}" srcOrd="5" destOrd="0" presId="urn:microsoft.com/office/officeart/2005/8/layout/orgChart1"/>
    <dgm:cxn modelId="{B7C34AFB-8417-4982-B83F-3A0CD599D70B}" type="presParOf" srcId="{0694AA17-AE06-401A-8C8F-D9E43AF76E7F}" destId="{D642729C-111F-4FA1-90F2-A51DE2A9A951}" srcOrd="0" destOrd="0" presId="urn:microsoft.com/office/officeart/2005/8/layout/orgChart1"/>
    <dgm:cxn modelId="{5EA03AE9-093A-4F98-836C-E58154EB783A}" type="presParOf" srcId="{D642729C-111F-4FA1-90F2-A51DE2A9A951}" destId="{14DE66A7-4972-442C-9F5C-BA5B1C636868}" srcOrd="0" destOrd="0" presId="urn:microsoft.com/office/officeart/2005/8/layout/orgChart1"/>
    <dgm:cxn modelId="{250724C1-EE54-4D60-9A20-8D071FED8A30}" type="presParOf" srcId="{D642729C-111F-4FA1-90F2-A51DE2A9A951}" destId="{130E386D-CA1A-4CE2-ADFB-266405227B98}" srcOrd="1" destOrd="0" presId="urn:microsoft.com/office/officeart/2005/8/layout/orgChart1"/>
    <dgm:cxn modelId="{C5F85029-C86C-4BD3-89BD-211F0999DC3A}" type="presParOf" srcId="{0694AA17-AE06-401A-8C8F-D9E43AF76E7F}" destId="{2F46152C-5CA2-47C2-826A-87414CCCF3DA}" srcOrd="1" destOrd="0" presId="urn:microsoft.com/office/officeart/2005/8/layout/orgChart1"/>
    <dgm:cxn modelId="{C0A8A31E-9CEC-4788-AD16-03EC73FFBEA5}" type="presParOf" srcId="{0694AA17-AE06-401A-8C8F-D9E43AF76E7F}" destId="{F7639427-4DF1-421C-A560-44E2A7D36934}" srcOrd="2" destOrd="0" presId="urn:microsoft.com/office/officeart/2005/8/layout/orgChart1"/>
    <dgm:cxn modelId="{06BFB7CA-7143-47C1-B880-756C81120B1B}" type="presParOf" srcId="{F864FF17-3A87-4BBA-A2C4-738E0DCD100E}" destId="{711AFAB9-52FB-4D52-8695-D27BE3B7665C}" srcOrd="6" destOrd="0" presId="urn:microsoft.com/office/officeart/2005/8/layout/orgChart1"/>
    <dgm:cxn modelId="{7A22CED2-2C89-4CAF-A4F1-FE90C361E089}" type="presParOf" srcId="{F864FF17-3A87-4BBA-A2C4-738E0DCD100E}" destId="{10829F7F-5ED8-475D-A0DF-B282B512FFE0}" srcOrd="7" destOrd="0" presId="urn:microsoft.com/office/officeart/2005/8/layout/orgChart1"/>
    <dgm:cxn modelId="{57505B70-656B-4EDC-BFD0-2A1EFBFB7F2A}" type="presParOf" srcId="{10829F7F-5ED8-475D-A0DF-B282B512FFE0}" destId="{DBAC825E-C7D9-4CDF-AB76-C7FB12C3C073}" srcOrd="0" destOrd="0" presId="urn:microsoft.com/office/officeart/2005/8/layout/orgChart1"/>
    <dgm:cxn modelId="{E3058ED5-60D3-4DC2-A333-1A5A8C78D83B}" type="presParOf" srcId="{DBAC825E-C7D9-4CDF-AB76-C7FB12C3C073}" destId="{EC5FC5F3-2878-4768-AE74-9B5036580BCE}" srcOrd="0" destOrd="0" presId="urn:microsoft.com/office/officeart/2005/8/layout/orgChart1"/>
    <dgm:cxn modelId="{F087F80D-2C0D-4491-897F-3BAA51A6B646}" type="presParOf" srcId="{DBAC825E-C7D9-4CDF-AB76-C7FB12C3C073}" destId="{C4AFE9AE-CCF2-48F7-8419-2D780238C1CD}" srcOrd="1" destOrd="0" presId="urn:microsoft.com/office/officeart/2005/8/layout/orgChart1"/>
    <dgm:cxn modelId="{17A1C2FA-2AB9-4436-B3E6-EA4CF9A0F305}" type="presParOf" srcId="{10829F7F-5ED8-475D-A0DF-B282B512FFE0}" destId="{BB7074AC-6A38-418A-8621-7BF2314EBF42}" srcOrd="1" destOrd="0" presId="urn:microsoft.com/office/officeart/2005/8/layout/orgChart1"/>
    <dgm:cxn modelId="{62D418A7-6EA1-4D1B-A83F-7C1A2DA0A588}" type="presParOf" srcId="{10829F7F-5ED8-475D-A0DF-B282B512FFE0}" destId="{ADD502BA-0B3B-4AE9-BBA3-001A98DC5533}" srcOrd="2" destOrd="0" presId="urn:microsoft.com/office/officeart/2005/8/layout/orgChart1"/>
    <dgm:cxn modelId="{B08F049E-109A-4673-8B95-94A0BBD89DCE}" type="presParOf" srcId="{F864FF17-3A87-4BBA-A2C4-738E0DCD100E}" destId="{F48923D0-0054-48AD-AA40-63FD073752EA}" srcOrd="8" destOrd="0" presId="urn:microsoft.com/office/officeart/2005/8/layout/orgChart1"/>
    <dgm:cxn modelId="{6B1DA052-EA85-4961-94EE-CC84EE532A4C}" type="presParOf" srcId="{F864FF17-3A87-4BBA-A2C4-738E0DCD100E}" destId="{A2C147C9-E55E-4F8E-A960-3032502B3FF6}" srcOrd="9" destOrd="0" presId="urn:microsoft.com/office/officeart/2005/8/layout/orgChart1"/>
    <dgm:cxn modelId="{A67870B0-3CE7-413D-93DD-3836590A8A76}" type="presParOf" srcId="{A2C147C9-E55E-4F8E-A960-3032502B3FF6}" destId="{077193E3-A674-4029-8065-6E1D662D20B4}" srcOrd="0" destOrd="0" presId="urn:microsoft.com/office/officeart/2005/8/layout/orgChart1"/>
    <dgm:cxn modelId="{38C97C27-9CA1-4A84-85EF-99B662034261}" type="presParOf" srcId="{077193E3-A674-4029-8065-6E1D662D20B4}" destId="{BE3B11DB-8058-4E2F-9425-8D44DCA195FB}" srcOrd="0" destOrd="0" presId="urn:microsoft.com/office/officeart/2005/8/layout/orgChart1"/>
    <dgm:cxn modelId="{880599D5-9A10-48F3-9AB6-4B3E30FF976C}" type="presParOf" srcId="{077193E3-A674-4029-8065-6E1D662D20B4}" destId="{19EF869E-F029-4A8C-91C2-CAEEF4BA98B6}" srcOrd="1" destOrd="0" presId="urn:microsoft.com/office/officeart/2005/8/layout/orgChart1"/>
    <dgm:cxn modelId="{43FF3EC6-5DEA-427D-A675-8820C9499651}" type="presParOf" srcId="{A2C147C9-E55E-4F8E-A960-3032502B3FF6}" destId="{3B47E6DF-0659-4FB6-BC46-189961ABD5FD}" srcOrd="1" destOrd="0" presId="urn:microsoft.com/office/officeart/2005/8/layout/orgChart1"/>
    <dgm:cxn modelId="{B0EFF616-DB98-4A1F-8D9E-909738C20D92}" type="presParOf" srcId="{3B47E6DF-0659-4FB6-BC46-189961ABD5FD}" destId="{03637420-08E0-447A-9A35-2B88FF310336}" srcOrd="0" destOrd="0" presId="urn:microsoft.com/office/officeart/2005/8/layout/orgChart1"/>
    <dgm:cxn modelId="{658C9DC3-D8B0-4933-8AAF-7C673BBC77D4}" type="presParOf" srcId="{3B47E6DF-0659-4FB6-BC46-189961ABD5FD}" destId="{FC484D10-EE32-4189-A6C2-ED69FD0D010A}" srcOrd="1" destOrd="0" presId="urn:microsoft.com/office/officeart/2005/8/layout/orgChart1"/>
    <dgm:cxn modelId="{0F91C6BF-69E2-49A1-BF81-7C82275095D9}" type="presParOf" srcId="{FC484D10-EE32-4189-A6C2-ED69FD0D010A}" destId="{530F0A32-2B95-47C9-BAF4-0D025878ACF7}" srcOrd="0" destOrd="0" presId="urn:microsoft.com/office/officeart/2005/8/layout/orgChart1"/>
    <dgm:cxn modelId="{BF97FF84-A7FF-4D3D-90D9-EC72347ED96F}" type="presParOf" srcId="{530F0A32-2B95-47C9-BAF4-0D025878ACF7}" destId="{2030D03D-05DC-481D-A879-9065262AA87C}" srcOrd="0" destOrd="0" presId="urn:microsoft.com/office/officeart/2005/8/layout/orgChart1"/>
    <dgm:cxn modelId="{7A92BD99-557E-4D2B-ADFC-AC26EE9E4618}" type="presParOf" srcId="{530F0A32-2B95-47C9-BAF4-0D025878ACF7}" destId="{C7367485-672A-4C09-9704-959546EFDD1A}" srcOrd="1" destOrd="0" presId="urn:microsoft.com/office/officeart/2005/8/layout/orgChart1"/>
    <dgm:cxn modelId="{B9064B70-80CB-42E9-B39D-C8DA37EF7918}" type="presParOf" srcId="{FC484D10-EE32-4189-A6C2-ED69FD0D010A}" destId="{3DE1D6F3-5A62-4D45-BF33-73B328787C7A}" srcOrd="1" destOrd="0" presId="urn:microsoft.com/office/officeart/2005/8/layout/orgChart1"/>
    <dgm:cxn modelId="{2975F62E-B74D-4E1A-AEA7-11BEE3E80096}" type="presParOf" srcId="{FC484D10-EE32-4189-A6C2-ED69FD0D010A}" destId="{8DC6D576-909E-48D1-8EFF-F6DD71BA963B}" srcOrd="2" destOrd="0" presId="urn:microsoft.com/office/officeart/2005/8/layout/orgChart1"/>
    <dgm:cxn modelId="{67E9844F-8ABC-4044-A1D1-BEC928C4A3D4}" type="presParOf" srcId="{A2C147C9-E55E-4F8E-A960-3032502B3FF6}" destId="{C0C2D8CF-9451-4FFB-92E0-D0CAB0EE17A1}" srcOrd="2" destOrd="0" presId="urn:microsoft.com/office/officeart/2005/8/layout/orgChart1"/>
    <dgm:cxn modelId="{92BEC0A5-AF47-4EBA-BD6C-CBE4410F0AD9}" type="presParOf" srcId="{7515F698-A4C0-4D97-A799-7914F662304E}" destId="{034FCC1E-AA88-42D8-B2CA-CCA4238A9F13}" srcOrd="2" destOrd="0" presId="urn:microsoft.com/office/officeart/2005/8/layout/orgChart1"/>
    <dgm:cxn modelId="{9239FA6F-96C4-4E20-9408-2D61840D10AF}" type="presParOf" srcId="{034FCC1E-AA88-42D8-B2CA-CCA4238A9F13}" destId="{DCEDDDDC-DFB4-4F88-9311-0F38ACD922E9}" srcOrd="0" destOrd="0" presId="urn:microsoft.com/office/officeart/2005/8/layout/orgChart1"/>
    <dgm:cxn modelId="{0E994638-F49C-4C56-859D-F457AF7CA70B}" type="presParOf" srcId="{034FCC1E-AA88-42D8-B2CA-CCA4238A9F13}" destId="{6494FBEC-A54D-468E-9971-9AD05289DAF2}" srcOrd="1" destOrd="0" presId="urn:microsoft.com/office/officeart/2005/8/layout/orgChart1"/>
    <dgm:cxn modelId="{DC2AA83D-596A-48B1-A5FA-EA5D78564025}" type="presParOf" srcId="{6494FBEC-A54D-468E-9971-9AD05289DAF2}" destId="{BFC41F9A-690C-41B8-8B13-4ACD35D9518D}" srcOrd="0" destOrd="0" presId="urn:microsoft.com/office/officeart/2005/8/layout/orgChart1"/>
    <dgm:cxn modelId="{29B09A03-1BDB-4842-86E0-C22467AA1942}" type="presParOf" srcId="{BFC41F9A-690C-41B8-8B13-4ACD35D9518D}" destId="{5E641313-A12E-4A8A-934E-B53B77C16008}" srcOrd="0" destOrd="0" presId="urn:microsoft.com/office/officeart/2005/8/layout/orgChart1"/>
    <dgm:cxn modelId="{E375940B-E354-4FBE-B1BF-6620A0D99F1E}" type="presParOf" srcId="{BFC41F9A-690C-41B8-8B13-4ACD35D9518D}" destId="{1DBDE344-F31A-41BD-BF7F-499C71F29DAC}" srcOrd="1" destOrd="0" presId="urn:microsoft.com/office/officeart/2005/8/layout/orgChart1"/>
    <dgm:cxn modelId="{E29EE69E-7081-4A54-8A03-DD21ACC6D43D}" type="presParOf" srcId="{6494FBEC-A54D-468E-9971-9AD05289DAF2}" destId="{E8B29BC8-8024-4A41-AE6C-15A5B4F64751}" srcOrd="1" destOrd="0" presId="urn:microsoft.com/office/officeart/2005/8/layout/orgChart1"/>
    <dgm:cxn modelId="{EAC66624-51BB-452D-9EF6-1AF5B4E40A1F}" type="presParOf" srcId="{6494FBEC-A54D-468E-9971-9AD05289DAF2}" destId="{D2976893-3212-4A58-8653-54C4B66FDED9}"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59207A-BABA-4B19-BCF0-9A2F02DBC0A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164AB5D2-C8E6-4E69-A2D8-5344E3A2431D}">
      <dgm:prSet phldrT="[Text]" custT="1"/>
      <dgm:spPr>
        <a:solidFill>
          <a:srgbClr val="004C82"/>
        </a:solidFill>
      </dgm:spPr>
      <dgm:t>
        <a:bodyPr/>
        <a:lstStyle/>
        <a:p>
          <a:r>
            <a:rPr lang="es-ES" sz="1500" noProof="0">
              <a:solidFill>
                <a:prstClr val="white"/>
              </a:solidFill>
              <a:latin typeface="Arial"/>
              <a:ea typeface="+mn-ea"/>
              <a:cs typeface="+mn-cs"/>
            </a:rPr>
            <a:t>Entre diferentes sistemas administrativos</a:t>
          </a:r>
        </a:p>
      </dgm:t>
    </dgm:pt>
    <dgm:pt modelId="{DA119340-5385-4674-B0B7-249C0A9AE417}" type="parTrans" cxnId="{0D0B0A2B-7969-4A9F-AB6C-1D396E1A0446}">
      <dgm:prSet/>
      <dgm:spPr/>
      <dgm:t>
        <a:bodyPr/>
        <a:lstStyle/>
        <a:p>
          <a:endParaRPr lang="de-DE"/>
        </a:p>
      </dgm:t>
    </dgm:pt>
    <dgm:pt modelId="{5D3E0892-4FEC-4526-ABC8-E6FCE4DC9CFB}" type="sibTrans" cxnId="{0D0B0A2B-7969-4A9F-AB6C-1D396E1A0446}">
      <dgm:prSet/>
      <dgm:spPr/>
      <dgm:t>
        <a:bodyPr/>
        <a:lstStyle/>
        <a:p>
          <a:endParaRPr lang="de-DE"/>
        </a:p>
      </dgm:t>
    </dgm:pt>
    <dgm:pt modelId="{792058D8-CAB1-47FB-8DAB-D34C01CE775E}">
      <dgm:prSet phldrT="[Text]"/>
      <dgm:spPr>
        <a:solidFill>
          <a:srgbClr val="004C82">
            <a:alpha val="60000"/>
          </a:srgbClr>
        </a:solidFill>
      </dgm:spPr>
      <dgm:t>
        <a:bodyPr/>
        <a:lstStyle/>
        <a:p>
          <a:pPr>
            <a:buFont typeface="Arial" panose="020B0604020202020204" pitchFamily="34" charset="0"/>
            <a:buChar char="•"/>
          </a:pPr>
          <a:r>
            <a:rPr lang="es-ES" noProof="0">
              <a:solidFill>
                <a:schemeClr val="bg1"/>
              </a:solidFill>
              <a:latin typeface="+mj-lt"/>
              <a:ea typeface="+mn-ea"/>
              <a:cs typeface="+mn-cs"/>
            </a:rPr>
            <a:t>Comisiones/grupos de trabajo interministeriales/municipales</a:t>
          </a:r>
        </a:p>
      </dgm:t>
    </dgm:pt>
    <dgm:pt modelId="{6AED2B27-F7E2-4D5C-8ACF-A6AE5DD3A0D4}" type="parTrans" cxnId="{12F41B32-C02D-4B56-A94A-DCFAEDFC7CE6}">
      <dgm:prSet/>
      <dgm:spPr/>
      <dgm:t>
        <a:bodyPr/>
        <a:lstStyle/>
        <a:p>
          <a:endParaRPr lang="de-DE"/>
        </a:p>
      </dgm:t>
    </dgm:pt>
    <dgm:pt modelId="{2AC7C0FF-C407-4A1A-9056-179D2885E70C}" type="sibTrans" cxnId="{12F41B32-C02D-4B56-A94A-DCFAEDFC7CE6}">
      <dgm:prSet/>
      <dgm:spPr/>
      <dgm:t>
        <a:bodyPr/>
        <a:lstStyle/>
        <a:p>
          <a:endParaRPr lang="de-DE"/>
        </a:p>
      </dgm:t>
    </dgm:pt>
    <dgm:pt modelId="{2E657C40-691A-46E5-B467-E5D96A82059C}">
      <dgm:prSet phldrT="[Text]" custT="1"/>
      <dgm:spPr>
        <a:solidFill>
          <a:srgbClr val="004C82"/>
        </a:solidFill>
      </dgm:spPr>
      <dgm:t>
        <a:bodyPr/>
        <a:lstStyle/>
        <a:p>
          <a:r>
            <a:rPr lang="es-ES" sz="1500" noProof="0">
              <a:solidFill>
                <a:prstClr val="white"/>
              </a:solidFill>
              <a:latin typeface="Arial"/>
              <a:ea typeface="+mn-ea"/>
              <a:cs typeface="+mn-cs"/>
            </a:rPr>
            <a:t>Entre las administraciones y los actores externos</a:t>
          </a:r>
        </a:p>
      </dgm:t>
    </dgm:pt>
    <dgm:pt modelId="{188B6247-5F20-4829-9B7F-632D4020B944}" type="parTrans" cxnId="{F3A990F7-081E-4D08-9394-FF67B9205587}">
      <dgm:prSet/>
      <dgm:spPr/>
      <dgm:t>
        <a:bodyPr/>
        <a:lstStyle/>
        <a:p>
          <a:endParaRPr lang="de-DE"/>
        </a:p>
      </dgm:t>
    </dgm:pt>
    <dgm:pt modelId="{0546DD57-CD28-4C3A-B6A5-2A827ADF2861}" type="sibTrans" cxnId="{F3A990F7-081E-4D08-9394-FF67B9205587}">
      <dgm:prSet/>
      <dgm:spPr/>
      <dgm:t>
        <a:bodyPr/>
        <a:lstStyle/>
        <a:p>
          <a:endParaRPr lang="de-DE"/>
        </a:p>
      </dgm:t>
    </dgm:pt>
    <dgm:pt modelId="{B35C1518-99E7-4F5F-B827-E67670C6B658}">
      <dgm:prSet phldrT="[Text]"/>
      <dgm:spPr>
        <a:solidFill>
          <a:srgbClr val="004C82">
            <a:alpha val="60000"/>
          </a:srgbClr>
        </a:solidFill>
      </dgm:spPr>
      <dgm:t>
        <a:bodyPr/>
        <a:lstStyle/>
        <a:p>
          <a:pPr>
            <a:buChar char="•"/>
          </a:pPr>
          <a:r>
            <a:rPr lang="es-ES" noProof="0">
              <a:solidFill>
                <a:schemeClr val="bg1"/>
              </a:solidFill>
              <a:latin typeface="+mj-lt"/>
              <a:ea typeface="+mn-ea"/>
              <a:cs typeface="+mn-cs"/>
            </a:rPr>
            <a:t>Procesos de consulta pública</a:t>
          </a:r>
        </a:p>
      </dgm:t>
    </dgm:pt>
    <dgm:pt modelId="{08C09886-CB0C-4883-8252-51999FAF5682}" type="parTrans" cxnId="{0CF504C4-1662-422E-8B3A-9E00CC05CA6A}">
      <dgm:prSet/>
      <dgm:spPr/>
      <dgm:t>
        <a:bodyPr/>
        <a:lstStyle/>
        <a:p>
          <a:endParaRPr lang="de-DE"/>
        </a:p>
      </dgm:t>
    </dgm:pt>
    <dgm:pt modelId="{015E4F19-B1FD-424B-91C0-78DE0F94A982}" type="sibTrans" cxnId="{0CF504C4-1662-422E-8B3A-9E00CC05CA6A}">
      <dgm:prSet/>
      <dgm:spPr/>
      <dgm:t>
        <a:bodyPr/>
        <a:lstStyle/>
        <a:p>
          <a:endParaRPr lang="de-DE"/>
        </a:p>
      </dgm:t>
    </dgm:pt>
    <dgm:pt modelId="{C88AAD4E-42EC-44CB-BF23-28243D3D38FB}">
      <dgm:prSet phldrT="[Text]"/>
      <dgm:spPr>
        <a:solidFill>
          <a:srgbClr val="004C82">
            <a:alpha val="60000"/>
          </a:srgbClr>
        </a:solidFill>
      </dgm:spPr>
      <dgm:t>
        <a:bodyPr/>
        <a:lstStyle/>
        <a:p>
          <a:r>
            <a:rPr lang="es-ES" noProof="0">
              <a:solidFill>
                <a:schemeClr val="bg1"/>
              </a:solidFill>
              <a:latin typeface="+mn-lt"/>
            </a:rPr>
            <a:t>Grupos de trabajo interdepartamentales</a:t>
          </a:r>
        </a:p>
      </dgm:t>
    </dgm:pt>
    <dgm:pt modelId="{22A56B79-1A8A-46E4-B36C-781382669412}" type="sibTrans" cxnId="{9F1D4120-BCBC-4C6C-8AC4-BD552259020E}">
      <dgm:prSet/>
      <dgm:spPr/>
      <dgm:t>
        <a:bodyPr/>
        <a:lstStyle/>
        <a:p>
          <a:endParaRPr lang="de-DE"/>
        </a:p>
      </dgm:t>
    </dgm:pt>
    <dgm:pt modelId="{3585BA5F-4F53-4E80-AA27-2A2E0E2ADEC6}" type="parTrans" cxnId="{9F1D4120-BCBC-4C6C-8AC4-BD552259020E}">
      <dgm:prSet/>
      <dgm:spPr/>
      <dgm:t>
        <a:bodyPr/>
        <a:lstStyle/>
        <a:p>
          <a:endParaRPr lang="de-DE"/>
        </a:p>
      </dgm:t>
    </dgm:pt>
    <dgm:pt modelId="{CDF90023-C559-4187-8821-5110C2800E2F}">
      <dgm:prSet phldrT="[Text]" custT="1"/>
      <dgm:spPr>
        <a:solidFill>
          <a:srgbClr val="004C82"/>
        </a:solidFill>
      </dgm:spPr>
      <dgm:t>
        <a:bodyPr/>
        <a:lstStyle/>
        <a:p>
          <a:pPr marL="0" lvl="0" indent="0" algn="ctr" defTabSz="666750">
            <a:lnSpc>
              <a:spcPct val="90000"/>
            </a:lnSpc>
            <a:spcBef>
              <a:spcPct val="0"/>
            </a:spcBef>
            <a:spcAft>
              <a:spcPct val="35000"/>
            </a:spcAft>
            <a:buNone/>
          </a:pPr>
          <a:r>
            <a:rPr lang="es-ES" sz="1500">
              <a:solidFill>
                <a:prstClr val="white"/>
              </a:solidFill>
              <a:latin typeface="Arial"/>
              <a:ea typeface="+mn-ea"/>
              <a:cs typeface="+mn-cs"/>
            </a:rPr>
            <a:t>Entre unidades de un mismo sistema administrativo</a:t>
          </a:r>
        </a:p>
      </dgm:t>
    </dgm:pt>
    <dgm:pt modelId="{D5AF0663-74A3-4787-B95C-6C8E78C1398C}" type="sibTrans" cxnId="{6683DAA5-0AC8-41A3-A6FF-65824BC9D47F}">
      <dgm:prSet/>
      <dgm:spPr/>
      <dgm:t>
        <a:bodyPr/>
        <a:lstStyle/>
        <a:p>
          <a:endParaRPr lang="de-DE"/>
        </a:p>
      </dgm:t>
    </dgm:pt>
    <dgm:pt modelId="{A2A838EA-55DD-4ED4-BE9B-22205AB6368C}" type="parTrans" cxnId="{6683DAA5-0AC8-41A3-A6FF-65824BC9D47F}">
      <dgm:prSet/>
      <dgm:spPr/>
      <dgm:t>
        <a:bodyPr/>
        <a:lstStyle/>
        <a:p>
          <a:endParaRPr lang="de-DE"/>
        </a:p>
      </dgm:t>
    </dgm:pt>
    <dgm:pt modelId="{E377DC53-8EF8-4FF7-AE49-534D95D47965}">
      <dgm:prSet/>
      <dgm:spPr>
        <a:solidFill>
          <a:srgbClr val="004C82">
            <a:alpha val="60000"/>
          </a:srgbClr>
        </a:solidFill>
      </dgm:spPr>
      <dgm:t>
        <a:bodyPr/>
        <a:lstStyle/>
        <a:p>
          <a:r>
            <a:rPr lang="es-ES" noProof="0">
              <a:solidFill>
                <a:schemeClr val="bg1"/>
              </a:solidFill>
              <a:latin typeface="+mn-lt"/>
            </a:rPr>
            <a:t>Fusión de departamentos sectoriales</a:t>
          </a:r>
        </a:p>
      </dgm:t>
    </dgm:pt>
    <dgm:pt modelId="{8D210C01-157A-4CDC-9C8A-825440430C0A}" type="parTrans" cxnId="{CBC0EC6B-240E-4DDF-96CA-02E73F137B39}">
      <dgm:prSet/>
      <dgm:spPr/>
      <dgm:t>
        <a:bodyPr/>
        <a:lstStyle/>
        <a:p>
          <a:endParaRPr lang="de-DE"/>
        </a:p>
      </dgm:t>
    </dgm:pt>
    <dgm:pt modelId="{D291F575-A6FC-48AE-9B76-939533793CE1}" type="sibTrans" cxnId="{CBC0EC6B-240E-4DDF-96CA-02E73F137B39}">
      <dgm:prSet/>
      <dgm:spPr/>
      <dgm:t>
        <a:bodyPr/>
        <a:lstStyle/>
        <a:p>
          <a:endParaRPr lang="de-DE"/>
        </a:p>
      </dgm:t>
    </dgm:pt>
    <dgm:pt modelId="{6CE445CD-603A-409A-B9BA-ACC05CEAE1D6}">
      <dgm:prSet/>
      <dgm:spPr>
        <a:solidFill>
          <a:srgbClr val="004C82">
            <a:alpha val="60000"/>
          </a:srgbClr>
        </a:solidFill>
      </dgm:spPr>
      <dgm:t>
        <a:bodyPr/>
        <a:lstStyle/>
        <a:p>
          <a:r>
            <a:rPr lang="es-ES" noProof="0">
              <a:solidFill>
                <a:schemeClr val="bg1"/>
              </a:solidFill>
              <a:latin typeface="+mn-lt"/>
            </a:rPr>
            <a:t>Comités directivos, grupos de trabajo</a:t>
          </a:r>
        </a:p>
      </dgm:t>
    </dgm:pt>
    <dgm:pt modelId="{297167FE-FF11-432B-BE94-336EA8F161C4}" type="parTrans" cxnId="{2F30DF28-E9E8-4E05-97A6-B1117B14A351}">
      <dgm:prSet/>
      <dgm:spPr/>
      <dgm:t>
        <a:bodyPr/>
        <a:lstStyle/>
        <a:p>
          <a:endParaRPr lang="de-DE"/>
        </a:p>
      </dgm:t>
    </dgm:pt>
    <dgm:pt modelId="{0F39E971-8F51-4719-85C3-1BD1C23FAE4D}" type="sibTrans" cxnId="{2F30DF28-E9E8-4E05-97A6-B1117B14A351}">
      <dgm:prSet/>
      <dgm:spPr/>
      <dgm:t>
        <a:bodyPr/>
        <a:lstStyle/>
        <a:p>
          <a:endParaRPr lang="de-DE"/>
        </a:p>
      </dgm:t>
    </dgm:pt>
    <dgm:pt modelId="{980FB93E-867F-47E8-91B9-E1A95A2F23AA}">
      <dgm:prSet/>
      <dgm:spPr>
        <a:solidFill>
          <a:srgbClr val="004C82">
            <a:alpha val="60000"/>
          </a:srgbClr>
        </a:solidFill>
      </dgm:spPr>
      <dgm:t>
        <a:bodyPr/>
        <a:lstStyle/>
        <a:p>
          <a:r>
            <a:rPr lang="es-ES" noProof="0">
              <a:solidFill>
                <a:schemeClr val="bg1"/>
              </a:solidFill>
              <a:latin typeface="+mj-lt"/>
              <a:ea typeface="+mn-ea"/>
              <a:cs typeface="+mn-cs"/>
            </a:rPr>
            <a:t>Comisiones de cuencas fluviales </a:t>
          </a:r>
        </a:p>
      </dgm:t>
    </dgm:pt>
    <dgm:pt modelId="{10EC0F55-04A6-4442-9302-E85BF31C3521}" type="parTrans" cxnId="{A0EE6F65-D050-4329-A151-CCC24E3A66CC}">
      <dgm:prSet/>
      <dgm:spPr/>
      <dgm:t>
        <a:bodyPr/>
        <a:lstStyle/>
        <a:p>
          <a:endParaRPr lang="de-DE"/>
        </a:p>
      </dgm:t>
    </dgm:pt>
    <dgm:pt modelId="{96D895B5-D1BC-4BDD-9D30-96435060D5AD}" type="sibTrans" cxnId="{A0EE6F65-D050-4329-A151-CCC24E3A66CC}">
      <dgm:prSet/>
      <dgm:spPr/>
      <dgm:t>
        <a:bodyPr/>
        <a:lstStyle/>
        <a:p>
          <a:endParaRPr lang="de-DE"/>
        </a:p>
      </dgm:t>
    </dgm:pt>
    <dgm:pt modelId="{6CE52501-F7E8-4B41-BE02-A83DA69CBFE9}">
      <dgm:prSet/>
      <dgm:spPr>
        <a:solidFill>
          <a:srgbClr val="004C82">
            <a:alpha val="60000"/>
          </a:srgbClr>
        </a:solidFill>
      </dgm:spPr>
      <dgm:t>
        <a:bodyPr/>
        <a:lstStyle/>
        <a:p>
          <a:endParaRPr lang="en-US" noProof="0">
            <a:solidFill>
              <a:schemeClr val="bg1"/>
            </a:solidFill>
            <a:latin typeface="+mj-lt"/>
            <a:ea typeface="+mn-ea"/>
            <a:cs typeface="+mn-cs"/>
          </a:endParaRPr>
        </a:p>
      </dgm:t>
    </dgm:pt>
    <dgm:pt modelId="{1D6088ED-1E6E-4247-A26B-6BAD076EA231}" type="parTrans" cxnId="{79A788A0-6CFE-4DE9-9127-8D33CE7A650F}">
      <dgm:prSet/>
      <dgm:spPr/>
      <dgm:t>
        <a:bodyPr/>
        <a:lstStyle/>
        <a:p>
          <a:endParaRPr lang="de-DE"/>
        </a:p>
      </dgm:t>
    </dgm:pt>
    <dgm:pt modelId="{6C3854A5-D33F-4B6A-A8E3-7938470F3610}" type="sibTrans" cxnId="{79A788A0-6CFE-4DE9-9127-8D33CE7A650F}">
      <dgm:prSet/>
      <dgm:spPr/>
      <dgm:t>
        <a:bodyPr/>
        <a:lstStyle/>
        <a:p>
          <a:endParaRPr lang="de-DE"/>
        </a:p>
      </dgm:t>
    </dgm:pt>
    <dgm:pt modelId="{BC1D1CB0-2FA6-4873-8504-4505B287AB1C}">
      <dgm:prSet phldrT="[Text]"/>
      <dgm:spPr>
        <a:solidFill>
          <a:srgbClr val="004C82">
            <a:alpha val="60000"/>
          </a:srgbClr>
        </a:solidFill>
      </dgm:spPr>
      <dgm:t>
        <a:bodyPr/>
        <a:lstStyle/>
        <a:p>
          <a:pPr>
            <a:buFont typeface="Arial" panose="020B0604020202020204" pitchFamily="34" charset="0"/>
            <a:buChar char="•"/>
          </a:pPr>
          <a:r>
            <a:rPr lang="es-ES" noProof="0">
              <a:solidFill>
                <a:schemeClr val="bg1"/>
              </a:solidFill>
              <a:latin typeface="+mj-lt"/>
              <a:ea typeface="+mn-ea"/>
              <a:cs typeface="+mn-cs"/>
            </a:rPr>
            <a:t>Organizaciones/agencias puente que facilitan la coordinación</a:t>
          </a:r>
        </a:p>
      </dgm:t>
    </dgm:pt>
    <dgm:pt modelId="{FB4CB3C8-8EB5-4A93-B8E9-9400F3DA6647}" type="parTrans" cxnId="{3866B626-CAC9-44E5-A146-D5526312D5C2}">
      <dgm:prSet/>
      <dgm:spPr/>
    </dgm:pt>
    <dgm:pt modelId="{B24D8702-1C0B-435B-8C9D-5A7A9BB60F41}" type="sibTrans" cxnId="{3866B626-CAC9-44E5-A146-D5526312D5C2}">
      <dgm:prSet/>
      <dgm:spPr/>
    </dgm:pt>
    <dgm:pt modelId="{8E8C66DB-EC0E-4B98-833F-2E1D04C9116F}">
      <dgm:prSet phldrT="[Text]"/>
      <dgm:spPr>
        <a:solidFill>
          <a:srgbClr val="004C82">
            <a:alpha val="60000"/>
          </a:srgbClr>
        </a:solidFill>
      </dgm:spPr>
      <dgm:t>
        <a:bodyPr/>
        <a:lstStyle/>
        <a:p>
          <a:pPr>
            <a:buChar char="•"/>
          </a:pPr>
          <a:r>
            <a:rPr lang="es-ES" noProof="0">
              <a:solidFill>
                <a:schemeClr val="bg1"/>
              </a:solidFill>
              <a:latin typeface="+mj-lt"/>
              <a:ea typeface="+mn-ea"/>
              <a:cs typeface="+mn-cs"/>
            </a:rPr>
            <a:t>Redes público-privadas, procesos multilaterales</a:t>
          </a:r>
        </a:p>
      </dgm:t>
    </dgm:pt>
    <dgm:pt modelId="{788D6DFD-9EED-4568-98CC-0140B91BF2BE}" type="parTrans" cxnId="{26BBBFE8-BD39-417D-B79C-DC6B67250ED6}">
      <dgm:prSet/>
      <dgm:spPr/>
    </dgm:pt>
    <dgm:pt modelId="{373A8ED2-1494-4DF4-B1D0-4BA96C5296EC}" type="sibTrans" cxnId="{26BBBFE8-BD39-417D-B79C-DC6B67250ED6}">
      <dgm:prSet/>
      <dgm:spPr/>
    </dgm:pt>
    <dgm:pt modelId="{F218FB63-11E0-4A4C-B1FE-70DBD6151F3E}" type="pres">
      <dgm:prSet presAssocID="{A759207A-BABA-4B19-BCF0-9A2F02DBC0AB}" presName="Name0" presStyleCnt="0">
        <dgm:presLayoutVars>
          <dgm:dir/>
          <dgm:animLvl val="lvl"/>
          <dgm:resizeHandles val="exact"/>
        </dgm:presLayoutVars>
      </dgm:prSet>
      <dgm:spPr/>
    </dgm:pt>
    <dgm:pt modelId="{5FDCEC37-9C30-46BC-8800-B08DAC7FC615}" type="pres">
      <dgm:prSet presAssocID="{CDF90023-C559-4187-8821-5110C2800E2F}" presName="linNode" presStyleCnt="0"/>
      <dgm:spPr/>
    </dgm:pt>
    <dgm:pt modelId="{99E6FC09-B5C7-42B3-9405-B88C004D6EFB}" type="pres">
      <dgm:prSet presAssocID="{CDF90023-C559-4187-8821-5110C2800E2F}" presName="parentText" presStyleLbl="node1" presStyleIdx="0" presStyleCnt="3">
        <dgm:presLayoutVars>
          <dgm:chMax val="1"/>
          <dgm:bulletEnabled val="1"/>
        </dgm:presLayoutVars>
      </dgm:prSet>
      <dgm:spPr/>
    </dgm:pt>
    <dgm:pt modelId="{04DC2B79-1795-4793-AD19-85673D1F36A1}" type="pres">
      <dgm:prSet presAssocID="{CDF90023-C559-4187-8821-5110C2800E2F}" presName="descendantText" presStyleLbl="alignAccFollowNode1" presStyleIdx="0" presStyleCnt="3" custLinFactNeighborX="1090" custLinFactNeighborY="0">
        <dgm:presLayoutVars>
          <dgm:bulletEnabled val="1"/>
        </dgm:presLayoutVars>
      </dgm:prSet>
      <dgm:spPr/>
    </dgm:pt>
    <dgm:pt modelId="{33D1F01C-532D-4BD6-A8A6-A3701AEF1DF2}" type="pres">
      <dgm:prSet presAssocID="{D5AF0663-74A3-4787-B95C-6C8E78C1398C}" presName="sp" presStyleCnt="0"/>
      <dgm:spPr/>
    </dgm:pt>
    <dgm:pt modelId="{0F82961F-91AC-484A-BB22-2F53BE3CA7FF}" type="pres">
      <dgm:prSet presAssocID="{164AB5D2-C8E6-4E69-A2D8-5344E3A2431D}" presName="linNode" presStyleCnt="0"/>
      <dgm:spPr/>
    </dgm:pt>
    <dgm:pt modelId="{850012B4-05F3-416F-9A52-57E3D2135E8C}" type="pres">
      <dgm:prSet presAssocID="{164AB5D2-C8E6-4E69-A2D8-5344E3A2431D}" presName="parentText" presStyleLbl="node1" presStyleIdx="1" presStyleCnt="3" custLinFactNeighborY="556">
        <dgm:presLayoutVars>
          <dgm:chMax val="1"/>
          <dgm:bulletEnabled val="1"/>
        </dgm:presLayoutVars>
      </dgm:prSet>
      <dgm:spPr/>
    </dgm:pt>
    <dgm:pt modelId="{9C591705-BBF3-461E-BBC5-5F2067EC51C6}" type="pres">
      <dgm:prSet presAssocID="{164AB5D2-C8E6-4E69-A2D8-5344E3A2431D}" presName="descendantText" presStyleLbl="alignAccFollowNode1" presStyleIdx="1" presStyleCnt="3">
        <dgm:presLayoutVars>
          <dgm:bulletEnabled val="1"/>
        </dgm:presLayoutVars>
      </dgm:prSet>
      <dgm:spPr/>
    </dgm:pt>
    <dgm:pt modelId="{93BCB9DE-6886-4F4E-B540-7E7A95CF6ABD}" type="pres">
      <dgm:prSet presAssocID="{5D3E0892-4FEC-4526-ABC8-E6FCE4DC9CFB}" presName="sp" presStyleCnt="0"/>
      <dgm:spPr/>
    </dgm:pt>
    <dgm:pt modelId="{CA1C0646-A9E5-43F1-ABB2-1EE2C4D01107}" type="pres">
      <dgm:prSet presAssocID="{2E657C40-691A-46E5-B467-E5D96A82059C}" presName="linNode" presStyleCnt="0"/>
      <dgm:spPr/>
    </dgm:pt>
    <dgm:pt modelId="{6F8F9CA3-D726-4467-9204-20117BBE6900}" type="pres">
      <dgm:prSet presAssocID="{2E657C40-691A-46E5-B467-E5D96A82059C}" presName="parentText" presStyleLbl="node1" presStyleIdx="2" presStyleCnt="3">
        <dgm:presLayoutVars>
          <dgm:chMax val="1"/>
          <dgm:bulletEnabled val="1"/>
        </dgm:presLayoutVars>
      </dgm:prSet>
      <dgm:spPr/>
    </dgm:pt>
    <dgm:pt modelId="{C47AD3F3-2C8E-47BA-BF6B-B1FC91C0DD0A}" type="pres">
      <dgm:prSet presAssocID="{2E657C40-691A-46E5-B467-E5D96A82059C}" presName="descendantText" presStyleLbl="alignAccFollowNode1" presStyleIdx="2" presStyleCnt="3">
        <dgm:presLayoutVars>
          <dgm:bulletEnabled val="1"/>
        </dgm:presLayoutVars>
      </dgm:prSet>
      <dgm:spPr/>
    </dgm:pt>
  </dgm:ptLst>
  <dgm:cxnLst>
    <dgm:cxn modelId="{0EFBA61A-0D24-46D2-9AA7-06BE790DE697}" type="presOf" srcId="{BC1D1CB0-2FA6-4873-8504-4505B287AB1C}" destId="{9C591705-BBF3-461E-BBC5-5F2067EC51C6}" srcOrd="0" destOrd="1" presId="urn:microsoft.com/office/officeart/2005/8/layout/vList5"/>
    <dgm:cxn modelId="{9F1D4120-BCBC-4C6C-8AC4-BD552259020E}" srcId="{CDF90023-C559-4187-8821-5110C2800E2F}" destId="{C88AAD4E-42EC-44CB-BF23-28243D3D38FB}" srcOrd="0" destOrd="0" parTransId="{3585BA5F-4F53-4E80-AA27-2A2E0E2ADEC6}" sibTransId="{22A56B79-1A8A-46E4-B36C-781382669412}"/>
    <dgm:cxn modelId="{477CBA24-AE80-4810-98D8-C41A2775C20E}" type="presOf" srcId="{A759207A-BABA-4B19-BCF0-9A2F02DBC0AB}" destId="{F218FB63-11E0-4A4C-B1FE-70DBD6151F3E}" srcOrd="0" destOrd="0" presId="urn:microsoft.com/office/officeart/2005/8/layout/vList5"/>
    <dgm:cxn modelId="{3866B626-CAC9-44E5-A146-D5526312D5C2}" srcId="{164AB5D2-C8E6-4E69-A2D8-5344E3A2431D}" destId="{BC1D1CB0-2FA6-4873-8504-4505B287AB1C}" srcOrd="1" destOrd="0" parTransId="{FB4CB3C8-8EB5-4A93-B8E9-9400F3DA6647}" sibTransId="{B24D8702-1C0B-435B-8C9D-5A7A9BB60F41}"/>
    <dgm:cxn modelId="{2F30DF28-E9E8-4E05-97A6-B1117B14A351}" srcId="{CDF90023-C559-4187-8821-5110C2800E2F}" destId="{6CE445CD-603A-409A-B9BA-ACC05CEAE1D6}" srcOrd="2" destOrd="0" parTransId="{297167FE-FF11-432B-BE94-336EA8F161C4}" sibTransId="{0F39E971-8F51-4719-85C3-1BD1C23FAE4D}"/>
    <dgm:cxn modelId="{0D0B0A2B-7969-4A9F-AB6C-1D396E1A0446}" srcId="{A759207A-BABA-4B19-BCF0-9A2F02DBC0AB}" destId="{164AB5D2-C8E6-4E69-A2D8-5344E3A2431D}" srcOrd="1" destOrd="0" parTransId="{DA119340-5385-4674-B0B7-249C0A9AE417}" sibTransId="{5D3E0892-4FEC-4526-ABC8-E6FCE4DC9CFB}"/>
    <dgm:cxn modelId="{12F41B32-C02D-4B56-A94A-DCFAEDFC7CE6}" srcId="{164AB5D2-C8E6-4E69-A2D8-5344E3A2431D}" destId="{792058D8-CAB1-47FB-8DAB-D34C01CE775E}" srcOrd="0" destOrd="0" parTransId="{6AED2B27-F7E2-4D5C-8ACF-A6AE5DD3A0D4}" sibTransId="{2AC7C0FF-C407-4A1A-9056-179D2885E70C}"/>
    <dgm:cxn modelId="{17AB515F-9605-4531-8A02-5D207270D317}" type="presOf" srcId="{980FB93E-867F-47E8-91B9-E1A95A2F23AA}" destId="{9C591705-BBF3-461E-BBC5-5F2067EC51C6}" srcOrd="0" destOrd="2" presId="urn:microsoft.com/office/officeart/2005/8/layout/vList5"/>
    <dgm:cxn modelId="{53706F61-024E-4FC1-8A41-672C33900873}" type="presOf" srcId="{8E8C66DB-EC0E-4B98-833F-2E1D04C9116F}" destId="{C47AD3F3-2C8E-47BA-BF6B-B1FC91C0DD0A}" srcOrd="0" destOrd="1" presId="urn:microsoft.com/office/officeart/2005/8/layout/vList5"/>
    <dgm:cxn modelId="{A0EE6F65-D050-4329-A151-CCC24E3A66CC}" srcId="{164AB5D2-C8E6-4E69-A2D8-5344E3A2431D}" destId="{980FB93E-867F-47E8-91B9-E1A95A2F23AA}" srcOrd="2" destOrd="0" parTransId="{10EC0F55-04A6-4442-9302-E85BF31C3521}" sibTransId="{96D895B5-D1BC-4BDD-9D30-96435060D5AD}"/>
    <dgm:cxn modelId="{CBC0EC6B-240E-4DDF-96CA-02E73F137B39}" srcId="{CDF90023-C559-4187-8821-5110C2800E2F}" destId="{E377DC53-8EF8-4FF7-AE49-534D95D47965}" srcOrd="1" destOrd="0" parTransId="{8D210C01-157A-4CDC-9C8A-825440430C0A}" sibTransId="{D291F575-A6FC-48AE-9B76-939533793CE1}"/>
    <dgm:cxn modelId="{3E4AD970-9BC5-49BE-A392-E11991A7C188}" type="presOf" srcId="{CDF90023-C559-4187-8821-5110C2800E2F}" destId="{99E6FC09-B5C7-42B3-9405-B88C004D6EFB}" srcOrd="0" destOrd="0" presId="urn:microsoft.com/office/officeart/2005/8/layout/vList5"/>
    <dgm:cxn modelId="{95902A83-4940-4336-9FD1-3796C72BAC57}" type="presOf" srcId="{6CE52501-F7E8-4B41-BE02-A83DA69CBFE9}" destId="{C47AD3F3-2C8E-47BA-BF6B-B1FC91C0DD0A}" srcOrd="0" destOrd="2" presId="urn:microsoft.com/office/officeart/2005/8/layout/vList5"/>
    <dgm:cxn modelId="{275A108D-F590-412D-9665-589AA914C477}" type="presOf" srcId="{C88AAD4E-42EC-44CB-BF23-28243D3D38FB}" destId="{04DC2B79-1795-4793-AD19-85673D1F36A1}" srcOrd="0" destOrd="0" presId="urn:microsoft.com/office/officeart/2005/8/layout/vList5"/>
    <dgm:cxn modelId="{9DA83196-27A5-4E40-A179-EF424A26F49C}" type="presOf" srcId="{E377DC53-8EF8-4FF7-AE49-534D95D47965}" destId="{04DC2B79-1795-4793-AD19-85673D1F36A1}" srcOrd="0" destOrd="1" presId="urn:microsoft.com/office/officeart/2005/8/layout/vList5"/>
    <dgm:cxn modelId="{79A788A0-6CFE-4DE9-9127-8D33CE7A650F}" srcId="{2E657C40-691A-46E5-B467-E5D96A82059C}" destId="{6CE52501-F7E8-4B41-BE02-A83DA69CBFE9}" srcOrd="2" destOrd="0" parTransId="{1D6088ED-1E6E-4247-A26B-6BAD076EA231}" sibTransId="{6C3854A5-D33F-4B6A-A8E3-7938470F3610}"/>
    <dgm:cxn modelId="{6683DAA5-0AC8-41A3-A6FF-65824BC9D47F}" srcId="{A759207A-BABA-4B19-BCF0-9A2F02DBC0AB}" destId="{CDF90023-C559-4187-8821-5110C2800E2F}" srcOrd="0" destOrd="0" parTransId="{A2A838EA-55DD-4ED4-BE9B-22205AB6368C}" sibTransId="{D5AF0663-74A3-4787-B95C-6C8E78C1398C}"/>
    <dgm:cxn modelId="{C9A08BB8-B823-4759-BCF7-7F43235286A7}" type="presOf" srcId="{6CE445CD-603A-409A-B9BA-ACC05CEAE1D6}" destId="{04DC2B79-1795-4793-AD19-85673D1F36A1}" srcOrd="0" destOrd="2" presId="urn:microsoft.com/office/officeart/2005/8/layout/vList5"/>
    <dgm:cxn modelId="{A5C8E2BF-ACB2-49C3-8349-ACB921B3BE15}" type="presOf" srcId="{164AB5D2-C8E6-4E69-A2D8-5344E3A2431D}" destId="{850012B4-05F3-416F-9A52-57E3D2135E8C}" srcOrd="0" destOrd="0" presId="urn:microsoft.com/office/officeart/2005/8/layout/vList5"/>
    <dgm:cxn modelId="{0CF504C4-1662-422E-8B3A-9E00CC05CA6A}" srcId="{2E657C40-691A-46E5-B467-E5D96A82059C}" destId="{B35C1518-99E7-4F5F-B827-E67670C6B658}" srcOrd="0" destOrd="0" parTransId="{08C09886-CB0C-4883-8252-51999FAF5682}" sibTransId="{015E4F19-B1FD-424B-91C0-78DE0F94A982}"/>
    <dgm:cxn modelId="{FF65ECE7-7A60-473E-8FE4-00CCBFA59095}" type="presOf" srcId="{792058D8-CAB1-47FB-8DAB-D34C01CE775E}" destId="{9C591705-BBF3-461E-BBC5-5F2067EC51C6}" srcOrd="0" destOrd="0" presId="urn:microsoft.com/office/officeart/2005/8/layout/vList5"/>
    <dgm:cxn modelId="{26BBBFE8-BD39-417D-B79C-DC6B67250ED6}" srcId="{2E657C40-691A-46E5-B467-E5D96A82059C}" destId="{8E8C66DB-EC0E-4B98-833F-2E1D04C9116F}" srcOrd="1" destOrd="0" parTransId="{788D6DFD-9EED-4568-98CC-0140B91BF2BE}" sibTransId="{373A8ED2-1494-4DF4-B1D0-4BA96C5296EC}"/>
    <dgm:cxn modelId="{EC50D3EC-976D-487C-838A-FCA1280FA6AF}" type="presOf" srcId="{B35C1518-99E7-4F5F-B827-E67670C6B658}" destId="{C47AD3F3-2C8E-47BA-BF6B-B1FC91C0DD0A}" srcOrd="0" destOrd="0" presId="urn:microsoft.com/office/officeart/2005/8/layout/vList5"/>
    <dgm:cxn modelId="{871A60ED-42D1-47F6-B768-5991A66C460A}" type="presOf" srcId="{2E657C40-691A-46E5-B467-E5D96A82059C}" destId="{6F8F9CA3-D726-4467-9204-20117BBE6900}" srcOrd="0" destOrd="0" presId="urn:microsoft.com/office/officeart/2005/8/layout/vList5"/>
    <dgm:cxn modelId="{F3A990F7-081E-4D08-9394-FF67B9205587}" srcId="{A759207A-BABA-4B19-BCF0-9A2F02DBC0AB}" destId="{2E657C40-691A-46E5-B467-E5D96A82059C}" srcOrd="2" destOrd="0" parTransId="{188B6247-5F20-4829-9B7F-632D4020B944}" sibTransId="{0546DD57-CD28-4C3A-B6A5-2A827ADF2861}"/>
    <dgm:cxn modelId="{4441B6E5-1692-45B3-8F3A-F3E103F77010}" type="presParOf" srcId="{F218FB63-11E0-4A4C-B1FE-70DBD6151F3E}" destId="{5FDCEC37-9C30-46BC-8800-B08DAC7FC615}" srcOrd="0" destOrd="0" presId="urn:microsoft.com/office/officeart/2005/8/layout/vList5"/>
    <dgm:cxn modelId="{B4368CF8-7966-4BA1-B576-CFB3086A9538}" type="presParOf" srcId="{5FDCEC37-9C30-46BC-8800-B08DAC7FC615}" destId="{99E6FC09-B5C7-42B3-9405-B88C004D6EFB}" srcOrd="0" destOrd="0" presId="urn:microsoft.com/office/officeart/2005/8/layout/vList5"/>
    <dgm:cxn modelId="{F06EB180-16CD-4C10-AEEA-0A1780910A2F}" type="presParOf" srcId="{5FDCEC37-9C30-46BC-8800-B08DAC7FC615}" destId="{04DC2B79-1795-4793-AD19-85673D1F36A1}" srcOrd="1" destOrd="0" presId="urn:microsoft.com/office/officeart/2005/8/layout/vList5"/>
    <dgm:cxn modelId="{53BFA9EA-52A6-40B7-8341-6BB0C57F5F90}" type="presParOf" srcId="{F218FB63-11E0-4A4C-B1FE-70DBD6151F3E}" destId="{33D1F01C-532D-4BD6-A8A6-A3701AEF1DF2}" srcOrd="1" destOrd="0" presId="urn:microsoft.com/office/officeart/2005/8/layout/vList5"/>
    <dgm:cxn modelId="{7789675F-70DC-480A-8652-E1B465313DB6}" type="presParOf" srcId="{F218FB63-11E0-4A4C-B1FE-70DBD6151F3E}" destId="{0F82961F-91AC-484A-BB22-2F53BE3CA7FF}" srcOrd="2" destOrd="0" presId="urn:microsoft.com/office/officeart/2005/8/layout/vList5"/>
    <dgm:cxn modelId="{DF76274F-57A1-4D57-962A-F1F344D7693F}" type="presParOf" srcId="{0F82961F-91AC-484A-BB22-2F53BE3CA7FF}" destId="{850012B4-05F3-416F-9A52-57E3D2135E8C}" srcOrd="0" destOrd="0" presId="urn:microsoft.com/office/officeart/2005/8/layout/vList5"/>
    <dgm:cxn modelId="{D8E6B58D-AB2D-4CAE-864D-D25B32E7975D}" type="presParOf" srcId="{0F82961F-91AC-484A-BB22-2F53BE3CA7FF}" destId="{9C591705-BBF3-461E-BBC5-5F2067EC51C6}" srcOrd="1" destOrd="0" presId="urn:microsoft.com/office/officeart/2005/8/layout/vList5"/>
    <dgm:cxn modelId="{19CF0DCB-A408-4458-AE49-56E1B4936427}" type="presParOf" srcId="{F218FB63-11E0-4A4C-B1FE-70DBD6151F3E}" destId="{93BCB9DE-6886-4F4E-B540-7E7A95CF6ABD}" srcOrd="3" destOrd="0" presId="urn:microsoft.com/office/officeart/2005/8/layout/vList5"/>
    <dgm:cxn modelId="{E0A879CD-453A-4350-B98E-E09677BC1838}" type="presParOf" srcId="{F218FB63-11E0-4A4C-B1FE-70DBD6151F3E}" destId="{CA1C0646-A9E5-43F1-ABB2-1EE2C4D01107}" srcOrd="4" destOrd="0" presId="urn:microsoft.com/office/officeart/2005/8/layout/vList5"/>
    <dgm:cxn modelId="{FDFAD7DB-CB50-4360-98A1-53959496601E}" type="presParOf" srcId="{CA1C0646-A9E5-43F1-ABB2-1EE2C4D01107}" destId="{6F8F9CA3-D726-4467-9204-20117BBE6900}" srcOrd="0" destOrd="0" presId="urn:microsoft.com/office/officeart/2005/8/layout/vList5"/>
    <dgm:cxn modelId="{FCB156AF-AC37-4162-BAB1-21E09BDD16D3}" type="presParOf" srcId="{CA1C0646-A9E5-43F1-ABB2-1EE2C4D01107}" destId="{C47AD3F3-2C8E-47BA-BF6B-B1FC91C0DD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11303C-374B-48C9-A51F-09602DC93B7D}"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de-DE"/>
        </a:p>
      </dgm:t>
    </dgm:pt>
    <dgm:pt modelId="{58B248E3-434F-405C-9768-57785D2B30D6}">
      <dgm:prSet phldrT="[Text]" custT="1"/>
      <dgm:spPr>
        <a:solidFill>
          <a:srgbClr val="F4971A">
            <a:alpha val="69804"/>
          </a:srgbClr>
        </a:solidFill>
        <a:ln>
          <a:noFill/>
        </a:ln>
      </dgm:spPr>
      <dgm:t>
        <a:bodyPr/>
        <a:lstStyle/>
        <a:p>
          <a:r>
            <a:rPr lang="es-ES" sz="900" b="1"/>
            <a:t>Fase 4:</a:t>
          </a:r>
        </a:p>
        <a:p>
          <a:r>
            <a:rPr lang="es-ES" sz="900" b="1"/>
            <a:t>Monitoreo y evaluación </a:t>
          </a:r>
        </a:p>
      </dgm:t>
    </dgm:pt>
    <dgm:pt modelId="{D1E9F802-3D47-4B6D-8994-36B018074CFC}" type="parTrans" cxnId="{40262C65-321B-40CC-A2C4-8FFA69563CAA}">
      <dgm:prSet/>
      <dgm:spPr/>
      <dgm:t>
        <a:bodyPr/>
        <a:lstStyle/>
        <a:p>
          <a:endParaRPr lang="de-DE"/>
        </a:p>
      </dgm:t>
    </dgm:pt>
    <dgm:pt modelId="{5DD6C5BC-E981-43F8-AE4E-823D9E723E41}" type="sibTrans" cxnId="{40262C65-321B-40CC-A2C4-8FFA69563CAA}">
      <dgm:prSet/>
      <dgm:spPr/>
      <dgm:t>
        <a:bodyPr/>
        <a:lstStyle/>
        <a:p>
          <a:endParaRPr lang="de-DE"/>
        </a:p>
      </dgm:t>
    </dgm:pt>
    <dgm:pt modelId="{83A45F08-9954-44BA-B6E8-23E2C339A7DA}">
      <dgm:prSet phldrT="[Text]" custT="1"/>
      <dgm:spPr>
        <a:solidFill>
          <a:srgbClr val="F4971A">
            <a:alpha val="80000"/>
          </a:srgbClr>
        </a:solidFill>
        <a:ln>
          <a:solidFill>
            <a:srgbClr val="F4971A"/>
          </a:solidFill>
        </a:ln>
      </dgm:spPr>
      <dgm:t>
        <a:bodyPr/>
        <a:lstStyle/>
        <a:p>
          <a:endParaRPr lang="de-DE" sz="800">
            <a:solidFill>
              <a:schemeClr val="bg1"/>
            </a:solidFill>
          </a:endParaRPr>
        </a:p>
      </dgm:t>
    </dgm:pt>
    <dgm:pt modelId="{E60C1155-D5B2-4D7F-8226-E9DF469F7E66}" type="parTrans" cxnId="{BB2023EB-04BA-41BF-8D84-34D699DEBEE9}">
      <dgm:prSet/>
      <dgm:spPr/>
      <dgm:t>
        <a:bodyPr/>
        <a:lstStyle/>
        <a:p>
          <a:endParaRPr lang="de-DE"/>
        </a:p>
      </dgm:t>
    </dgm:pt>
    <dgm:pt modelId="{9E2D1B61-5A0D-4E07-A065-D8C1B0D88E53}" type="sibTrans" cxnId="{BB2023EB-04BA-41BF-8D84-34D699DEBEE9}">
      <dgm:prSet/>
      <dgm:spPr/>
      <dgm:t>
        <a:bodyPr/>
        <a:lstStyle/>
        <a:p>
          <a:endParaRPr lang="de-DE"/>
        </a:p>
      </dgm:t>
    </dgm:pt>
    <dgm:pt modelId="{D66653F8-8AA7-4CB7-A4B9-5AFC73C156CD}">
      <dgm:prSet phldrT="[Text]" custT="1"/>
      <dgm:spPr>
        <a:solidFill>
          <a:srgbClr val="004C82">
            <a:alpha val="69804"/>
          </a:srgbClr>
        </a:solidFill>
        <a:ln>
          <a:noFill/>
        </a:ln>
      </dgm:spPr>
      <dgm:t>
        <a:bodyPr/>
        <a:lstStyle/>
        <a:p>
          <a:r>
            <a:rPr lang="es-ES" sz="900" b="1"/>
            <a:t>Fase 1:</a:t>
          </a:r>
        </a:p>
        <a:p>
          <a:r>
            <a:rPr lang="es-ES" sz="900" b="1"/>
            <a:t>Diagnóstico</a:t>
          </a:r>
        </a:p>
      </dgm:t>
    </dgm:pt>
    <dgm:pt modelId="{DCBCFCAF-C0B7-4B7D-9E53-714A8B6050A0}" type="parTrans" cxnId="{0C91DF43-9A51-4185-B35F-1CAAB6505D59}">
      <dgm:prSet/>
      <dgm:spPr/>
      <dgm:t>
        <a:bodyPr/>
        <a:lstStyle/>
        <a:p>
          <a:endParaRPr lang="de-DE"/>
        </a:p>
      </dgm:t>
    </dgm:pt>
    <dgm:pt modelId="{85775DE1-87E9-404F-883B-3D319C950783}" type="sibTrans" cxnId="{0C91DF43-9A51-4185-B35F-1CAAB6505D59}">
      <dgm:prSet/>
      <dgm:spPr/>
      <dgm:t>
        <a:bodyPr/>
        <a:lstStyle/>
        <a:p>
          <a:endParaRPr lang="de-DE"/>
        </a:p>
      </dgm:t>
    </dgm:pt>
    <dgm:pt modelId="{F0F14EEE-EB86-4CCA-8905-F7EBDBE0EA93}">
      <dgm:prSet phldrT="[Text]" custT="1"/>
      <dgm:spPr>
        <a:solidFill>
          <a:srgbClr val="004C82">
            <a:alpha val="80000"/>
          </a:srgbClr>
        </a:solidFill>
        <a:ln>
          <a:solidFill>
            <a:srgbClr val="004C82"/>
          </a:solidFill>
        </a:ln>
      </dgm:spPr>
      <dgm:t>
        <a:bodyPr/>
        <a:lstStyle/>
        <a:p>
          <a:r>
            <a:rPr lang="es-ES" sz="1000" noProof="0">
              <a:solidFill>
                <a:schemeClr val="bg1"/>
              </a:solidFill>
            </a:rPr>
            <a:t>Identificación de problemas, causas e impactos</a:t>
          </a:r>
        </a:p>
      </dgm:t>
    </dgm:pt>
    <dgm:pt modelId="{E395F82B-C550-43B7-A69A-7B40DEBF8C45}" type="parTrans" cxnId="{0266E19D-921E-4FBA-AAEE-F4D7F6FEFB9B}">
      <dgm:prSet/>
      <dgm:spPr/>
      <dgm:t>
        <a:bodyPr/>
        <a:lstStyle/>
        <a:p>
          <a:endParaRPr lang="de-DE"/>
        </a:p>
      </dgm:t>
    </dgm:pt>
    <dgm:pt modelId="{7B81FB89-A964-4A16-A916-1F3D28777028}" type="sibTrans" cxnId="{0266E19D-921E-4FBA-AAEE-F4D7F6FEFB9B}">
      <dgm:prSet/>
      <dgm:spPr/>
      <dgm:t>
        <a:bodyPr/>
        <a:lstStyle/>
        <a:p>
          <a:endParaRPr lang="de-DE"/>
        </a:p>
      </dgm:t>
    </dgm:pt>
    <dgm:pt modelId="{923D195F-E184-49BA-BE05-5441DFA52C71}">
      <dgm:prSet phldrT="[Text]" custT="1"/>
      <dgm:spPr>
        <a:solidFill>
          <a:srgbClr val="79A12C">
            <a:alpha val="69804"/>
          </a:srgbClr>
        </a:solidFill>
        <a:ln>
          <a:noFill/>
        </a:ln>
      </dgm:spPr>
      <dgm:t>
        <a:bodyPr/>
        <a:lstStyle/>
        <a:p>
          <a:r>
            <a:rPr lang="es-ES" sz="900" b="1" noProof="0"/>
            <a:t>Fase 3: </a:t>
          </a:r>
        </a:p>
        <a:p>
          <a:r>
            <a:rPr lang="es-ES" sz="900" b="1" noProof="0"/>
            <a:t>Planificación e implementación</a:t>
          </a:r>
        </a:p>
      </dgm:t>
    </dgm:pt>
    <dgm:pt modelId="{4BBC9234-3771-4206-A4DB-2BBBEF51DB98}" type="parTrans" cxnId="{63839DE5-F611-46A1-A246-216C604E3323}">
      <dgm:prSet/>
      <dgm:spPr/>
      <dgm:t>
        <a:bodyPr/>
        <a:lstStyle/>
        <a:p>
          <a:endParaRPr lang="de-DE"/>
        </a:p>
      </dgm:t>
    </dgm:pt>
    <dgm:pt modelId="{693A60BE-5EDB-4E41-AD67-4159A1C3832D}" type="sibTrans" cxnId="{63839DE5-F611-46A1-A246-216C604E3323}">
      <dgm:prSet/>
      <dgm:spPr/>
      <dgm:t>
        <a:bodyPr/>
        <a:lstStyle/>
        <a:p>
          <a:endParaRPr lang="de-DE"/>
        </a:p>
      </dgm:t>
    </dgm:pt>
    <dgm:pt modelId="{FA114A3E-3930-4E06-A91E-179EAC98E4CA}">
      <dgm:prSet phldrT="[Text]" custT="1"/>
      <dgm:spPr>
        <a:solidFill>
          <a:srgbClr val="79A12C">
            <a:alpha val="80000"/>
          </a:srgbClr>
        </a:solidFill>
        <a:ln>
          <a:solidFill>
            <a:srgbClr val="79A12C"/>
          </a:solidFill>
        </a:ln>
      </dgm:spPr>
      <dgm:t>
        <a:bodyPr/>
        <a:lstStyle/>
        <a:p>
          <a:r>
            <a:rPr lang="es-ES" sz="1000">
              <a:solidFill>
                <a:schemeClr val="bg1"/>
              </a:solidFill>
            </a:rPr>
            <a:t>Elaboración y aplicación de un plan de acción</a:t>
          </a:r>
        </a:p>
      </dgm:t>
    </dgm:pt>
    <dgm:pt modelId="{2A673AA8-5320-4B80-AC14-ED3D5FEA378F}" type="parTrans" cxnId="{E941F486-BB28-4CE7-9996-59F40E2BF8DD}">
      <dgm:prSet/>
      <dgm:spPr/>
      <dgm:t>
        <a:bodyPr/>
        <a:lstStyle/>
        <a:p>
          <a:endParaRPr lang="de-DE"/>
        </a:p>
      </dgm:t>
    </dgm:pt>
    <dgm:pt modelId="{E2ADB48E-A4C8-4A47-ABF9-2F1F161EDF47}" type="sibTrans" cxnId="{E941F486-BB28-4CE7-9996-59F40E2BF8DD}">
      <dgm:prSet/>
      <dgm:spPr/>
      <dgm:t>
        <a:bodyPr/>
        <a:lstStyle/>
        <a:p>
          <a:endParaRPr lang="de-DE"/>
        </a:p>
      </dgm:t>
    </dgm:pt>
    <dgm:pt modelId="{0D3599CE-3239-4EB2-B77E-82E984F7111E}">
      <dgm:prSet custT="1"/>
      <dgm:spPr>
        <a:solidFill>
          <a:srgbClr val="004C82">
            <a:alpha val="80000"/>
          </a:srgbClr>
        </a:solidFill>
        <a:ln>
          <a:solidFill>
            <a:srgbClr val="004C82"/>
          </a:solidFill>
        </a:ln>
      </dgm:spPr>
      <dgm:t>
        <a:bodyPr/>
        <a:lstStyle/>
        <a:p>
          <a:r>
            <a:rPr lang="es-ES" sz="1000" noProof="0">
              <a:solidFill>
                <a:schemeClr val="bg1"/>
              </a:solidFill>
            </a:rPr>
            <a:t>Identificación de los puntos de entrada</a:t>
          </a:r>
        </a:p>
      </dgm:t>
    </dgm:pt>
    <dgm:pt modelId="{931626F6-1C9D-42CF-9699-27FE3753D5BB}" type="parTrans" cxnId="{E763CFF7-0C59-4759-A6E1-60BDC30CB5C3}">
      <dgm:prSet/>
      <dgm:spPr/>
      <dgm:t>
        <a:bodyPr/>
        <a:lstStyle/>
        <a:p>
          <a:endParaRPr lang="de-DE"/>
        </a:p>
      </dgm:t>
    </dgm:pt>
    <dgm:pt modelId="{1923CD95-E363-453D-9D8B-4F2593FD29DE}" type="sibTrans" cxnId="{E763CFF7-0C59-4759-A6E1-60BDC30CB5C3}">
      <dgm:prSet/>
      <dgm:spPr/>
      <dgm:t>
        <a:bodyPr/>
        <a:lstStyle/>
        <a:p>
          <a:endParaRPr lang="de-DE"/>
        </a:p>
      </dgm:t>
    </dgm:pt>
    <dgm:pt modelId="{06A83BC4-24CA-4614-AE3A-613EB0D2DBEF}">
      <dgm:prSet custT="1"/>
      <dgm:spPr>
        <a:solidFill>
          <a:srgbClr val="F4971A">
            <a:alpha val="80000"/>
          </a:srgbClr>
        </a:solidFill>
      </dgm:spPr>
      <dgm:t>
        <a:bodyPr/>
        <a:lstStyle/>
        <a:p>
          <a:r>
            <a:rPr lang="es-ES" sz="1000">
              <a:solidFill>
                <a:schemeClr val="bg1"/>
              </a:solidFill>
            </a:rPr>
            <a:t>Desarrollo de un sistema de monitoreo</a:t>
          </a:r>
        </a:p>
      </dgm:t>
    </dgm:pt>
    <dgm:pt modelId="{6DDD4DB9-B7CC-4225-9FCE-4831C6AF210A}" type="parTrans" cxnId="{AC8070A2-7606-48F3-983F-116DE734F4F3}">
      <dgm:prSet/>
      <dgm:spPr/>
      <dgm:t>
        <a:bodyPr/>
        <a:lstStyle/>
        <a:p>
          <a:endParaRPr lang="de-DE"/>
        </a:p>
      </dgm:t>
    </dgm:pt>
    <dgm:pt modelId="{6675DB9B-15DA-421D-A165-8787190B8DFD}" type="sibTrans" cxnId="{AC8070A2-7606-48F3-983F-116DE734F4F3}">
      <dgm:prSet/>
      <dgm:spPr/>
      <dgm:t>
        <a:bodyPr/>
        <a:lstStyle/>
        <a:p>
          <a:endParaRPr lang="de-DE"/>
        </a:p>
      </dgm:t>
    </dgm:pt>
    <dgm:pt modelId="{21A93D3A-E64C-4B47-AA33-D978ED6AFBA0}">
      <dgm:prSet custT="1"/>
      <dgm:spPr>
        <a:solidFill>
          <a:srgbClr val="F4971A">
            <a:alpha val="80000"/>
          </a:srgbClr>
        </a:solidFill>
      </dgm:spPr>
      <dgm:t>
        <a:bodyPr/>
        <a:lstStyle/>
        <a:p>
          <a:r>
            <a:rPr lang="es-ES" sz="1000">
              <a:solidFill>
                <a:schemeClr val="bg1"/>
              </a:solidFill>
            </a:rPr>
            <a:t>Elaboración de un sistema de evaluación a posteriori</a:t>
          </a:r>
        </a:p>
      </dgm:t>
    </dgm:pt>
    <dgm:pt modelId="{61D7DD3A-9CEB-46F7-A0A6-C032207EA001}" type="parTrans" cxnId="{0F4777D8-3A5E-4AE7-8A45-78DDC0E43C81}">
      <dgm:prSet/>
      <dgm:spPr/>
      <dgm:t>
        <a:bodyPr/>
        <a:lstStyle/>
        <a:p>
          <a:endParaRPr lang="de-DE"/>
        </a:p>
      </dgm:t>
    </dgm:pt>
    <dgm:pt modelId="{8D9E0753-D9DE-4D63-B87F-8B51B801A84F}" type="sibTrans" cxnId="{0F4777D8-3A5E-4AE7-8A45-78DDC0E43C81}">
      <dgm:prSet/>
      <dgm:spPr/>
      <dgm:t>
        <a:bodyPr/>
        <a:lstStyle/>
        <a:p>
          <a:endParaRPr lang="de-DE"/>
        </a:p>
      </dgm:t>
    </dgm:pt>
    <dgm:pt modelId="{37DED29B-BD39-4E9E-B493-B7220AE020AD}">
      <dgm:prSet phldrT="[Text]" custT="1"/>
      <dgm:spPr>
        <a:solidFill>
          <a:srgbClr val="648574">
            <a:alpha val="69804"/>
          </a:srgbClr>
        </a:solidFill>
        <a:ln>
          <a:noFill/>
        </a:ln>
      </dgm:spPr>
      <dgm:t>
        <a:bodyPr/>
        <a:lstStyle/>
        <a:p>
          <a:r>
            <a:rPr lang="es-ES" sz="900" b="1" i="0" noProof="0"/>
            <a:t>Fase 2:</a:t>
          </a:r>
        </a:p>
        <a:p>
          <a:r>
            <a:rPr lang="es-ES" sz="900" b="1" i="0" noProof="0"/>
            <a:t>Formulación</a:t>
          </a:r>
        </a:p>
      </dgm:t>
    </dgm:pt>
    <dgm:pt modelId="{56B9C6AE-BC5A-4098-829A-28C06252F0A4}" type="sibTrans" cxnId="{F8D0CC5C-ABFD-443D-BE09-854B128225C4}">
      <dgm:prSet/>
      <dgm:spPr/>
      <dgm:t>
        <a:bodyPr/>
        <a:lstStyle/>
        <a:p>
          <a:endParaRPr lang="de-DE"/>
        </a:p>
      </dgm:t>
    </dgm:pt>
    <dgm:pt modelId="{2A655A46-52AA-42C4-B886-E69361205DAB}" type="parTrans" cxnId="{F8D0CC5C-ABFD-443D-BE09-854B128225C4}">
      <dgm:prSet/>
      <dgm:spPr/>
      <dgm:t>
        <a:bodyPr/>
        <a:lstStyle/>
        <a:p>
          <a:endParaRPr lang="de-DE"/>
        </a:p>
      </dgm:t>
    </dgm:pt>
    <dgm:pt modelId="{7F0A4F11-BBBE-49C8-8F14-52F8C1EB3645}">
      <dgm:prSet phldrT="[Text]" custT="1"/>
      <dgm:spPr>
        <a:solidFill>
          <a:srgbClr val="648574">
            <a:alpha val="80000"/>
          </a:srgbClr>
        </a:solidFill>
        <a:ln>
          <a:solidFill>
            <a:srgbClr val="648574"/>
          </a:solidFill>
        </a:ln>
      </dgm:spPr>
      <dgm:t>
        <a:bodyPr/>
        <a:lstStyle/>
        <a:p>
          <a:pPr>
            <a:buFont typeface="Arial" panose="020B0604020202020204" pitchFamily="34" charset="0"/>
            <a:buChar char="•"/>
          </a:pPr>
          <a:r>
            <a:rPr lang="es-ES" sz="850" noProof="0">
              <a:solidFill>
                <a:schemeClr val="bg1"/>
              </a:solidFill>
            </a:rPr>
            <a:t> Elaboración de una visión conjunta y definición de objetivos y metas</a:t>
          </a:r>
        </a:p>
      </dgm:t>
    </dgm:pt>
    <dgm:pt modelId="{B3DB0A6E-96DE-4FA7-9127-47B7DDBC1382}" type="sibTrans" cxnId="{D2F766B7-0879-4514-BA07-57F03CD5466A}">
      <dgm:prSet/>
      <dgm:spPr/>
      <dgm:t>
        <a:bodyPr/>
        <a:lstStyle/>
        <a:p>
          <a:endParaRPr lang="de-DE"/>
        </a:p>
      </dgm:t>
    </dgm:pt>
    <dgm:pt modelId="{BBF734E6-624F-4601-B7A2-BB3A0DA6514B}" type="parTrans" cxnId="{D2F766B7-0879-4514-BA07-57F03CD5466A}">
      <dgm:prSet/>
      <dgm:spPr/>
      <dgm:t>
        <a:bodyPr/>
        <a:lstStyle/>
        <a:p>
          <a:endParaRPr lang="de-DE"/>
        </a:p>
      </dgm:t>
    </dgm:pt>
    <dgm:pt modelId="{E2B2D224-D92F-4C56-BBE0-2C5336BBD444}">
      <dgm:prSet phldrT="[Text]" custT="1"/>
      <dgm:spPr>
        <a:solidFill>
          <a:srgbClr val="648574">
            <a:alpha val="80000"/>
          </a:srgbClr>
        </a:solidFill>
        <a:ln>
          <a:solidFill>
            <a:srgbClr val="648574"/>
          </a:solidFill>
        </a:ln>
      </dgm:spPr>
      <dgm:t>
        <a:bodyPr/>
        <a:lstStyle/>
        <a:p>
          <a:pPr>
            <a:buFont typeface="Arial" panose="020B0604020202020204" pitchFamily="34" charset="0"/>
            <a:buChar char="•"/>
          </a:pPr>
          <a:r>
            <a:rPr lang="es-ES" sz="850" noProof="0">
              <a:solidFill>
                <a:schemeClr val="bg1"/>
              </a:solidFill>
            </a:rPr>
            <a:t>Identificación de medidas</a:t>
          </a:r>
        </a:p>
      </dgm:t>
    </dgm:pt>
    <dgm:pt modelId="{3E17963D-60DB-4280-AB37-B58FDE20D5D7}" type="sibTrans" cxnId="{70A346CA-0A2C-4164-99D1-DB228982A611}">
      <dgm:prSet/>
      <dgm:spPr/>
      <dgm:t>
        <a:bodyPr/>
        <a:lstStyle/>
        <a:p>
          <a:endParaRPr lang="de-DE"/>
        </a:p>
      </dgm:t>
    </dgm:pt>
    <dgm:pt modelId="{35AFB777-E526-4D70-A753-5EE90632C7E0}" type="parTrans" cxnId="{70A346CA-0A2C-4164-99D1-DB228982A611}">
      <dgm:prSet/>
      <dgm:spPr/>
      <dgm:t>
        <a:bodyPr/>
        <a:lstStyle/>
        <a:p>
          <a:endParaRPr lang="de-DE"/>
        </a:p>
      </dgm:t>
    </dgm:pt>
    <dgm:pt modelId="{922F3B1B-C3AB-4E7A-BA7A-1C12E00FB79A}">
      <dgm:prSet phldrT="[Text]" custT="1"/>
      <dgm:spPr>
        <a:solidFill>
          <a:srgbClr val="648574">
            <a:alpha val="80000"/>
          </a:srgbClr>
        </a:solidFill>
        <a:ln>
          <a:solidFill>
            <a:srgbClr val="648574"/>
          </a:solidFill>
        </a:ln>
      </dgm:spPr>
      <dgm:t>
        <a:bodyPr/>
        <a:lstStyle/>
        <a:p>
          <a:pPr>
            <a:buFont typeface="Arial" panose="020B0604020202020204" pitchFamily="34" charset="0"/>
            <a:buChar char="•"/>
          </a:pPr>
          <a:r>
            <a:rPr lang="es-ES" sz="850" noProof="0">
              <a:solidFill>
                <a:schemeClr val="bg1"/>
              </a:solidFill>
            </a:rPr>
            <a:t>Evaluación de alternativas </a:t>
          </a:r>
        </a:p>
      </dgm:t>
    </dgm:pt>
    <dgm:pt modelId="{49651E28-0025-4516-A12E-B863D5A29613}" type="sibTrans" cxnId="{02EBFF64-7C55-419D-A7A1-3316622C6E92}">
      <dgm:prSet/>
      <dgm:spPr/>
      <dgm:t>
        <a:bodyPr/>
        <a:lstStyle/>
        <a:p>
          <a:endParaRPr lang="de-DE"/>
        </a:p>
      </dgm:t>
    </dgm:pt>
    <dgm:pt modelId="{52350CA1-FD20-40DF-9480-CCB1E28E53AA}" type="parTrans" cxnId="{02EBFF64-7C55-419D-A7A1-3316622C6E92}">
      <dgm:prSet/>
      <dgm:spPr/>
      <dgm:t>
        <a:bodyPr/>
        <a:lstStyle/>
        <a:p>
          <a:endParaRPr lang="de-DE"/>
        </a:p>
      </dgm:t>
    </dgm:pt>
    <dgm:pt modelId="{8DA0B83F-BE4A-40B9-A470-66EBC965B3C2}" type="pres">
      <dgm:prSet presAssocID="{1011303C-374B-48C9-A51F-09602DC93B7D}" presName="cycleMatrixDiagram" presStyleCnt="0">
        <dgm:presLayoutVars>
          <dgm:chMax val="1"/>
          <dgm:dir/>
          <dgm:animLvl val="lvl"/>
          <dgm:resizeHandles val="exact"/>
        </dgm:presLayoutVars>
      </dgm:prSet>
      <dgm:spPr/>
    </dgm:pt>
    <dgm:pt modelId="{54680174-3F84-4004-A0CC-C523AA9005D9}" type="pres">
      <dgm:prSet presAssocID="{1011303C-374B-48C9-A51F-09602DC93B7D}" presName="children" presStyleCnt="0"/>
      <dgm:spPr/>
    </dgm:pt>
    <dgm:pt modelId="{00B077B7-1803-458D-A1C5-073BFC71F66F}" type="pres">
      <dgm:prSet presAssocID="{1011303C-374B-48C9-A51F-09602DC93B7D}" presName="child1group" presStyleCnt="0"/>
      <dgm:spPr/>
    </dgm:pt>
    <dgm:pt modelId="{7C29F424-27F4-48D8-BF68-F8728BB73219}" type="pres">
      <dgm:prSet presAssocID="{1011303C-374B-48C9-A51F-09602DC93B7D}" presName="child1" presStyleLbl="bgAcc1" presStyleIdx="0" presStyleCnt="4" custLinFactNeighborX="-15503" custLinFactNeighborY="1943"/>
      <dgm:spPr/>
    </dgm:pt>
    <dgm:pt modelId="{A1304C39-23A2-4CCC-947E-C0C485D98522}" type="pres">
      <dgm:prSet presAssocID="{1011303C-374B-48C9-A51F-09602DC93B7D}" presName="child1Text" presStyleLbl="bgAcc1" presStyleIdx="0" presStyleCnt="4">
        <dgm:presLayoutVars>
          <dgm:bulletEnabled val="1"/>
        </dgm:presLayoutVars>
      </dgm:prSet>
      <dgm:spPr/>
    </dgm:pt>
    <dgm:pt modelId="{97FC397B-612C-443C-B0DA-B1AA5829BAF9}" type="pres">
      <dgm:prSet presAssocID="{1011303C-374B-48C9-A51F-09602DC93B7D}" presName="child2group" presStyleCnt="0"/>
      <dgm:spPr/>
    </dgm:pt>
    <dgm:pt modelId="{3DB3BF0F-3F1A-4915-82DA-20666DEA40D1}" type="pres">
      <dgm:prSet presAssocID="{1011303C-374B-48C9-A51F-09602DC93B7D}" presName="child2" presStyleLbl="bgAcc1" presStyleIdx="1" presStyleCnt="4" custLinFactNeighborX="13396" custLinFactNeighborY="2107"/>
      <dgm:spPr/>
    </dgm:pt>
    <dgm:pt modelId="{86EA96E3-3E6C-42EA-89FC-09881F987AEC}" type="pres">
      <dgm:prSet presAssocID="{1011303C-374B-48C9-A51F-09602DC93B7D}" presName="child2Text" presStyleLbl="bgAcc1" presStyleIdx="1" presStyleCnt="4">
        <dgm:presLayoutVars>
          <dgm:bulletEnabled val="1"/>
        </dgm:presLayoutVars>
      </dgm:prSet>
      <dgm:spPr/>
    </dgm:pt>
    <dgm:pt modelId="{AD4CB932-7BE3-4AA0-B677-A9E4AD19F05C}" type="pres">
      <dgm:prSet presAssocID="{1011303C-374B-48C9-A51F-09602DC93B7D}" presName="child3group" presStyleCnt="0"/>
      <dgm:spPr/>
    </dgm:pt>
    <dgm:pt modelId="{0187697B-F1D4-4852-B162-6577BEDE46F0}" type="pres">
      <dgm:prSet presAssocID="{1011303C-374B-48C9-A51F-09602DC93B7D}" presName="child3" presStyleLbl="bgAcc1" presStyleIdx="2" presStyleCnt="4" custScaleY="130568" custLinFactNeighborX="13396" custLinFactNeighborY="-14246"/>
      <dgm:spPr/>
    </dgm:pt>
    <dgm:pt modelId="{550CA165-F43C-45EF-97D2-863C72757A0E}" type="pres">
      <dgm:prSet presAssocID="{1011303C-374B-48C9-A51F-09602DC93B7D}" presName="child3Text" presStyleLbl="bgAcc1" presStyleIdx="2" presStyleCnt="4">
        <dgm:presLayoutVars>
          <dgm:bulletEnabled val="1"/>
        </dgm:presLayoutVars>
      </dgm:prSet>
      <dgm:spPr/>
    </dgm:pt>
    <dgm:pt modelId="{3F678ACD-A3DC-4663-BBE2-F2DD6B57CB40}" type="pres">
      <dgm:prSet presAssocID="{1011303C-374B-48C9-A51F-09602DC93B7D}" presName="child4group" presStyleCnt="0"/>
      <dgm:spPr/>
    </dgm:pt>
    <dgm:pt modelId="{5FB3D35E-52D9-4362-9A1D-5396C0FBBC6C}" type="pres">
      <dgm:prSet presAssocID="{1011303C-374B-48C9-A51F-09602DC93B7D}" presName="child4" presStyleLbl="bgAcc1" presStyleIdx="3" presStyleCnt="4" custLinFactNeighborX="-15457" custLinFactNeighborY="-1755"/>
      <dgm:spPr/>
    </dgm:pt>
    <dgm:pt modelId="{2507A02E-CE01-451B-9173-FE232CB3DD4D}" type="pres">
      <dgm:prSet presAssocID="{1011303C-374B-48C9-A51F-09602DC93B7D}" presName="child4Text" presStyleLbl="bgAcc1" presStyleIdx="3" presStyleCnt="4">
        <dgm:presLayoutVars>
          <dgm:bulletEnabled val="1"/>
        </dgm:presLayoutVars>
      </dgm:prSet>
      <dgm:spPr/>
    </dgm:pt>
    <dgm:pt modelId="{51DF74A7-C38B-4882-AB70-1BA0EC6EEEDD}" type="pres">
      <dgm:prSet presAssocID="{1011303C-374B-48C9-A51F-09602DC93B7D}" presName="childPlaceholder" presStyleCnt="0"/>
      <dgm:spPr/>
    </dgm:pt>
    <dgm:pt modelId="{A9BA70EC-DB87-46F1-98B1-329777E966CB}" type="pres">
      <dgm:prSet presAssocID="{1011303C-374B-48C9-A51F-09602DC93B7D}" presName="circle" presStyleCnt="0"/>
      <dgm:spPr/>
    </dgm:pt>
    <dgm:pt modelId="{3948BA54-7CB0-4235-A15B-A6956D16D4E8}" type="pres">
      <dgm:prSet presAssocID="{1011303C-374B-48C9-A51F-09602DC93B7D}" presName="quadrant1" presStyleLbl="node1" presStyleIdx="0" presStyleCnt="4">
        <dgm:presLayoutVars>
          <dgm:chMax val="1"/>
          <dgm:bulletEnabled val="1"/>
        </dgm:presLayoutVars>
      </dgm:prSet>
      <dgm:spPr/>
    </dgm:pt>
    <dgm:pt modelId="{34B3774C-2227-4C11-9322-4CD6A9385EEB}" type="pres">
      <dgm:prSet presAssocID="{1011303C-374B-48C9-A51F-09602DC93B7D}" presName="quadrant2" presStyleLbl="node1" presStyleIdx="1" presStyleCnt="4">
        <dgm:presLayoutVars>
          <dgm:chMax val="1"/>
          <dgm:bulletEnabled val="1"/>
        </dgm:presLayoutVars>
      </dgm:prSet>
      <dgm:spPr/>
    </dgm:pt>
    <dgm:pt modelId="{79C605FB-8877-47CB-ACBD-9CFC0FEAACC8}" type="pres">
      <dgm:prSet presAssocID="{1011303C-374B-48C9-A51F-09602DC93B7D}" presName="quadrant3" presStyleLbl="node1" presStyleIdx="2" presStyleCnt="4">
        <dgm:presLayoutVars>
          <dgm:chMax val="1"/>
          <dgm:bulletEnabled val="1"/>
        </dgm:presLayoutVars>
      </dgm:prSet>
      <dgm:spPr/>
    </dgm:pt>
    <dgm:pt modelId="{0CFBC619-8671-43FD-B951-5DF2DB168C98}" type="pres">
      <dgm:prSet presAssocID="{1011303C-374B-48C9-A51F-09602DC93B7D}" presName="quadrant4" presStyleLbl="node1" presStyleIdx="3" presStyleCnt="4">
        <dgm:presLayoutVars>
          <dgm:chMax val="1"/>
          <dgm:bulletEnabled val="1"/>
        </dgm:presLayoutVars>
      </dgm:prSet>
      <dgm:spPr/>
    </dgm:pt>
    <dgm:pt modelId="{47964B39-8123-47DF-A53B-43F1EFF7C6F3}" type="pres">
      <dgm:prSet presAssocID="{1011303C-374B-48C9-A51F-09602DC93B7D}" presName="quadrantPlaceholder" presStyleCnt="0"/>
      <dgm:spPr/>
    </dgm:pt>
    <dgm:pt modelId="{52682CE6-A194-4199-BB2A-2B954B317313}" type="pres">
      <dgm:prSet presAssocID="{1011303C-374B-48C9-A51F-09602DC93B7D}" presName="center1" presStyleLbl="fgShp" presStyleIdx="0" presStyleCnt="2"/>
      <dgm:spPr/>
    </dgm:pt>
    <dgm:pt modelId="{079A8625-23D0-4D20-A96A-4CB062317750}" type="pres">
      <dgm:prSet presAssocID="{1011303C-374B-48C9-A51F-09602DC93B7D}" presName="center2" presStyleLbl="fgShp" presStyleIdx="1" presStyleCnt="2"/>
      <dgm:spPr/>
    </dgm:pt>
  </dgm:ptLst>
  <dgm:cxnLst>
    <dgm:cxn modelId="{A487900C-8DEE-4A03-ACD0-375908CC348D}" type="presOf" srcId="{7F0A4F11-BBBE-49C8-8F14-52F8C1EB3645}" destId="{0187697B-F1D4-4852-B162-6577BEDE46F0}" srcOrd="0" destOrd="0" presId="urn:microsoft.com/office/officeart/2005/8/layout/cycle4"/>
    <dgm:cxn modelId="{946CCA0E-F493-44A1-AB83-6B93726485F6}" type="presOf" srcId="{83A45F08-9954-44BA-B6E8-23E2C339A7DA}" destId="{A1304C39-23A2-4CCC-947E-C0C485D98522}" srcOrd="1" destOrd="0" presId="urn:microsoft.com/office/officeart/2005/8/layout/cycle4"/>
    <dgm:cxn modelId="{0C8ACE0E-974F-4CC5-99B2-1BF9D732B0E0}" type="presOf" srcId="{1011303C-374B-48C9-A51F-09602DC93B7D}" destId="{8DA0B83F-BE4A-40B9-A470-66EBC965B3C2}" srcOrd="0" destOrd="0" presId="urn:microsoft.com/office/officeart/2005/8/layout/cycle4"/>
    <dgm:cxn modelId="{EB4A5B2B-9270-4D7D-B167-55EEAC46992E}" type="presOf" srcId="{923D195F-E184-49BA-BE05-5441DFA52C71}" destId="{0CFBC619-8671-43FD-B951-5DF2DB168C98}" srcOrd="0" destOrd="0" presId="urn:microsoft.com/office/officeart/2005/8/layout/cycle4"/>
    <dgm:cxn modelId="{CA4B8532-D6F5-4F78-BAC0-2648BBFA2FCE}" type="presOf" srcId="{922F3B1B-C3AB-4E7A-BA7A-1C12E00FB79A}" destId="{550CA165-F43C-45EF-97D2-863C72757A0E}" srcOrd="1" destOrd="2" presId="urn:microsoft.com/office/officeart/2005/8/layout/cycle4"/>
    <dgm:cxn modelId="{5E9BAB37-812F-4D62-9FD5-EB6A5E0F8347}" type="presOf" srcId="{E2B2D224-D92F-4C56-BBE0-2C5336BBD444}" destId="{550CA165-F43C-45EF-97D2-863C72757A0E}" srcOrd="1" destOrd="1" presId="urn:microsoft.com/office/officeart/2005/8/layout/cycle4"/>
    <dgm:cxn modelId="{ABBC233D-7A6A-4026-9F86-786E18EC2B3A}" type="presOf" srcId="{7F0A4F11-BBBE-49C8-8F14-52F8C1EB3645}" destId="{550CA165-F43C-45EF-97D2-863C72757A0E}" srcOrd="1" destOrd="0" presId="urn:microsoft.com/office/officeart/2005/8/layout/cycle4"/>
    <dgm:cxn modelId="{B4DA583F-67A5-40D4-86A2-686FECAD8546}" type="presOf" srcId="{21A93D3A-E64C-4B47-AA33-D978ED6AFBA0}" destId="{7C29F424-27F4-48D8-BF68-F8728BB73219}" srcOrd="0" destOrd="2" presId="urn:microsoft.com/office/officeart/2005/8/layout/cycle4"/>
    <dgm:cxn modelId="{F8D0CC5C-ABFD-443D-BE09-854B128225C4}" srcId="{1011303C-374B-48C9-A51F-09602DC93B7D}" destId="{37DED29B-BD39-4E9E-B493-B7220AE020AD}" srcOrd="2" destOrd="0" parTransId="{2A655A46-52AA-42C4-B886-E69361205DAB}" sibTransId="{56B9C6AE-BC5A-4098-829A-28C06252F0A4}"/>
    <dgm:cxn modelId="{0C91DF43-9A51-4185-B35F-1CAAB6505D59}" srcId="{1011303C-374B-48C9-A51F-09602DC93B7D}" destId="{D66653F8-8AA7-4CB7-A4B9-5AFC73C156CD}" srcOrd="1" destOrd="0" parTransId="{DCBCFCAF-C0B7-4B7D-9E53-714A8B6050A0}" sibTransId="{85775DE1-87E9-404F-883B-3D319C950783}"/>
    <dgm:cxn modelId="{02EBFF64-7C55-419D-A7A1-3316622C6E92}" srcId="{37DED29B-BD39-4E9E-B493-B7220AE020AD}" destId="{922F3B1B-C3AB-4E7A-BA7A-1C12E00FB79A}" srcOrd="2" destOrd="0" parTransId="{52350CA1-FD20-40DF-9480-CCB1E28E53AA}" sibTransId="{49651E28-0025-4516-A12E-B863D5A29613}"/>
    <dgm:cxn modelId="{40262C65-321B-40CC-A2C4-8FFA69563CAA}" srcId="{1011303C-374B-48C9-A51F-09602DC93B7D}" destId="{58B248E3-434F-405C-9768-57785D2B30D6}" srcOrd="0" destOrd="0" parTransId="{D1E9F802-3D47-4B6D-8994-36B018074CFC}" sibTransId="{5DD6C5BC-E981-43F8-AE4E-823D9E723E41}"/>
    <dgm:cxn modelId="{6DCC324E-B4D9-402B-896D-0B6737CE880A}" type="presOf" srcId="{83A45F08-9954-44BA-B6E8-23E2C339A7DA}" destId="{7C29F424-27F4-48D8-BF68-F8728BB73219}" srcOrd="0" destOrd="0" presId="urn:microsoft.com/office/officeart/2005/8/layout/cycle4"/>
    <dgm:cxn modelId="{EFBF3F4F-1B74-4014-8B59-5203E5817581}" type="presOf" srcId="{F0F14EEE-EB86-4CCA-8905-F7EBDBE0EA93}" destId="{3DB3BF0F-3F1A-4915-82DA-20666DEA40D1}" srcOrd="0" destOrd="0" presId="urn:microsoft.com/office/officeart/2005/8/layout/cycle4"/>
    <dgm:cxn modelId="{ABA13473-B790-4751-8095-C48D45B4858B}" type="presOf" srcId="{58B248E3-434F-405C-9768-57785D2B30D6}" destId="{3948BA54-7CB0-4235-A15B-A6956D16D4E8}" srcOrd="0" destOrd="0" presId="urn:microsoft.com/office/officeart/2005/8/layout/cycle4"/>
    <dgm:cxn modelId="{54706453-D973-44D9-B68B-4D13D4C91C88}" type="presOf" srcId="{37DED29B-BD39-4E9E-B493-B7220AE020AD}" destId="{79C605FB-8877-47CB-ACBD-9CFC0FEAACC8}" srcOrd="0" destOrd="0" presId="urn:microsoft.com/office/officeart/2005/8/layout/cycle4"/>
    <dgm:cxn modelId="{E941F486-BB28-4CE7-9996-59F40E2BF8DD}" srcId="{923D195F-E184-49BA-BE05-5441DFA52C71}" destId="{FA114A3E-3930-4E06-A91E-179EAC98E4CA}" srcOrd="0" destOrd="0" parTransId="{2A673AA8-5320-4B80-AC14-ED3D5FEA378F}" sibTransId="{E2ADB48E-A4C8-4A47-ABF9-2F1F161EDF47}"/>
    <dgm:cxn modelId="{5B99EF8D-AE53-4AA4-B9EF-27BA5F3F3970}" type="presOf" srcId="{FA114A3E-3930-4E06-A91E-179EAC98E4CA}" destId="{2507A02E-CE01-451B-9173-FE232CB3DD4D}" srcOrd="1" destOrd="0" presId="urn:microsoft.com/office/officeart/2005/8/layout/cycle4"/>
    <dgm:cxn modelId="{ED1D2E9C-EC08-4541-8B52-1F792CFA51F0}" type="presOf" srcId="{FA114A3E-3930-4E06-A91E-179EAC98E4CA}" destId="{5FB3D35E-52D9-4362-9A1D-5396C0FBBC6C}" srcOrd="0" destOrd="0" presId="urn:microsoft.com/office/officeart/2005/8/layout/cycle4"/>
    <dgm:cxn modelId="{0266E19D-921E-4FBA-AAEE-F4D7F6FEFB9B}" srcId="{D66653F8-8AA7-4CB7-A4B9-5AFC73C156CD}" destId="{F0F14EEE-EB86-4CCA-8905-F7EBDBE0EA93}" srcOrd="0" destOrd="0" parTransId="{E395F82B-C550-43B7-A69A-7B40DEBF8C45}" sibTransId="{7B81FB89-A964-4A16-A916-1F3D28777028}"/>
    <dgm:cxn modelId="{6A98F7A1-88B3-4556-902A-45B0B245D128}" type="presOf" srcId="{D66653F8-8AA7-4CB7-A4B9-5AFC73C156CD}" destId="{34B3774C-2227-4C11-9322-4CD6A9385EEB}" srcOrd="0" destOrd="0" presId="urn:microsoft.com/office/officeart/2005/8/layout/cycle4"/>
    <dgm:cxn modelId="{AC8070A2-7606-48F3-983F-116DE734F4F3}" srcId="{58B248E3-434F-405C-9768-57785D2B30D6}" destId="{06A83BC4-24CA-4614-AE3A-613EB0D2DBEF}" srcOrd="1" destOrd="0" parTransId="{6DDD4DB9-B7CC-4225-9FCE-4831C6AF210A}" sibTransId="{6675DB9B-15DA-421D-A165-8787190B8DFD}"/>
    <dgm:cxn modelId="{E408B9A8-C2AF-405D-8E5D-C60CC8775287}" type="presOf" srcId="{21A93D3A-E64C-4B47-AA33-D978ED6AFBA0}" destId="{A1304C39-23A2-4CCC-947E-C0C485D98522}" srcOrd="1" destOrd="2" presId="urn:microsoft.com/office/officeart/2005/8/layout/cycle4"/>
    <dgm:cxn modelId="{C9B5C5A8-BA98-4C2B-9738-2067CDCB600A}" type="presOf" srcId="{F0F14EEE-EB86-4CCA-8905-F7EBDBE0EA93}" destId="{86EA96E3-3E6C-42EA-89FC-09881F987AEC}" srcOrd="1" destOrd="0" presId="urn:microsoft.com/office/officeart/2005/8/layout/cycle4"/>
    <dgm:cxn modelId="{82D111B1-CA89-40C8-A4DC-D16916EB0A1B}" type="presOf" srcId="{0D3599CE-3239-4EB2-B77E-82E984F7111E}" destId="{3DB3BF0F-3F1A-4915-82DA-20666DEA40D1}" srcOrd="0" destOrd="1" presId="urn:microsoft.com/office/officeart/2005/8/layout/cycle4"/>
    <dgm:cxn modelId="{D228FFB2-D2B2-4FCB-BC6E-068E444F7E84}" type="presOf" srcId="{E2B2D224-D92F-4C56-BBE0-2C5336BBD444}" destId="{0187697B-F1D4-4852-B162-6577BEDE46F0}" srcOrd="0" destOrd="1" presId="urn:microsoft.com/office/officeart/2005/8/layout/cycle4"/>
    <dgm:cxn modelId="{D2F766B7-0879-4514-BA07-57F03CD5466A}" srcId="{37DED29B-BD39-4E9E-B493-B7220AE020AD}" destId="{7F0A4F11-BBBE-49C8-8F14-52F8C1EB3645}" srcOrd="0" destOrd="0" parTransId="{BBF734E6-624F-4601-B7A2-BB3A0DA6514B}" sibTransId="{B3DB0A6E-96DE-4FA7-9127-47B7DDBC1382}"/>
    <dgm:cxn modelId="{99D22BBA-AE72-42B1-8D6E-49188A65117E}" type="presOf" srcId="{06A83BC4-24CA-4614-AE3A-613EB0D2DBEF}" destId="{A1304C39-23A2-4CCC-947E-C0C485D98522}" srcOrd="1" destOrd="1" presId="urn:microsoft.com/office/officeart/2005/8/layout/cycle4"/>
    <dgm:cxn modelId="{0B2210C7-DE02-4312-AA6C-36FBE6D6B789}" type="presOf" srcId="{0D3599CE-3239-4EB2-B77E-82E984F7111E}" destId="{86EA96E3-3E6C-42EA-89FC-09881F987AEC}" srcOrd="1" destOrd="1" presId="urn:microsoft.com/office/officeart/2005/8/layout/cycle4"/>
    <dgm:cxn modelId="{70A346CA-0A2C-4164-99D1-DB228982A611}" srcId="{37DED29B-BD39-4E9E-B493-B7220AE020AD}" destId="{E2B2D224-D92F-4C56-BBE0-2C5336BBD444}" srcOrd="1" destOrd="0" parTransId="{35AFB777-E526-4D70-A753-5EE90632C7E0}" sibTransId="{3E17963D-60DB-4280-AB37-B58FDE20D5D7}"/>
    <dgm:cxn modelId="{2B1DB3D5-CEAC-4860-B362-882231B35B54}" type="presOf" srcId="{922F3B1B-C3AB-4E7A-BA7A-1C12E00FB79A}" destId="{0187697B-F1D4-4852-B162-6577BEDE46F0}" srcOrd="0" destOrd="2" presId="urn:microsoft.com/office/officeart/2005/8/layout/cycle4"/>
    <dgm:cxn modelId="{0F4777D8-3A5E-4AE7-8A45-78DDC0E43C81}" srcId="{58B248E3-434F-405C-9768-57785D2B30D6}" destId="{21A93D3A-E64C-4B47-AA33-D978ED6AFBA0}" srcOrd="2" destOrd="0" parTransId="{61D7DD3A-9CEB-46F7-A0A6-C032207EA001}" sibTransId="{8D9E0753-D9DE-4D63-B87F-8B51B801A84F}"/>
    <dgm:cxn modelId="{63839DE5-F611-46A1-A246-216C604E3323}" srcId="{1011303C-374B-48C9-A51F-09602DC93B7D}" destId="{923D195F-E184-49BA-BE05-5441DFA52C71}" srcOrd="3" destOrd="0" parTransId="{4BBC9234-3771-4206-A4DB-2BBBEF51DB98}" sibTransId="{693A60BE-5EDB-4E41-AD67-4159A1C3832D}"/>
    <dgm:cxn modelId="{BB2023EB-04BA-41BF-8D84-34D699DEBEE9}" srcId="{58B248E3-434F-405C-9768-57785D2B30D6}" destId="{83A45F08-9954-44BA-B6E8-23E2C339A7DA}" srcOrd="0" destOrd="0" parTransId="{E60C1155-D5B2-4D7F-8226-E9DF469F7E66}" sibTransId="{9E2D1B61-5A0D-4E07-A065-D8C1B0D88E53}"/>
    <dgm:cxn modelId="{0BA9C9F0-D51A-4245-9025-E968E56D23FE}" type="presOf" srcId="{06A83BC4-24CA-4614-AE3A-613EB0D2DBEF}" destId="{7C29F424-27F4-48D8-BF68-F8728BB73219}" srcOrd="0" destOrd="1" presId="urn:microsoft.com/office/officeart/2005/8/layout/cycle4"/>
    <dgm:cxn modelId="{E763CFF7-0C59-4759-A6E1-60BDC30CB5C3}" srcId="{D66653F8-8AA7-4CB7-A4B9-5AFC73C156CD}" destId="{0D3599CE-3239-4EB2-B77E-82E984F7111E}" srcOrd="1" destOrd="0" parTransId="{931626F6-1C9D-42CF-9699-27FE3753D5BB}" sibTransId="{1923CD95-E363-453D-9D8B-4F2593FD29DE}"/>
    <dgm:cxn modelId="{BA933EB2-3A03-4FE8-B751-233DB94E6A76}" type="presParOf" srcId="{8DA0B83F-BE4A-40B9-A470-66EBC965B3C2}" destId="{54680174-3F84-4004-A0CC-C523AA9005D9}" srcOrd="0" destOrd="0" presId="urn:microsoft.com/office/officeart/2005/8/layout/cycle4"/>
    <dgm:cxn modelId="{39CA13E8-9727-40A3-935C-F89A66F9369B}" type="presParOf" srcId="{54680174-3F84-4004-A0CC-C523AA9005D9}" destId="{00B077B7-1803-458D-A1C5-073BFC71F66F}" srcOrd="0" destOrd="0" presId="urn:microsoft.com/office/officeart/2005/8/layout/cycle4"/>
    <dgm:cxn modelId="{3928B47E-8D6A-48E0-BB02-C25CEEA97E8C}" type="presParOf" srcId="{00B077B7-1803-458D-A1C5-073BFC71F66F}" destId="{7C29F424-27F4-48D8-BF68-F8728BB73219}" srcOrd="0" destOrd="0" presId="urn:microsoft.com/office/officeart/2005/8/layout/cycle4"/>
    <dgm:cxn modelId="{633AB52E-AFB6-4330-ABA2-5C4183D5B04A}" type="presParOf" srcId="{00B077B7-1803-458D-A1C5-073BFC71F66F}" destId="{A1304C39-23A2-4CCC-947E-C0C485D98522}" srcOrd="1" destOrd="0" presId="urn:microsoft.com/office/officeart/2005/8/layout/cycle4"/>
    <dgm:cxn modelId="{1BC5529B-CA3F-4388-8A68-3988CCF1142A}" type="presParOf" srcId="{54680174-3F84-4004-A0CC-C523AA9005D9}" destId="{97FC397B-612C-443C-B0DA-B1AA5829BAF9}" srcOrd="1" destOrd="0" presId="urn:microsoft.com/office/officeart/2005/8/layout/cycle4"/>
    <dgm:cxn modelId="{560A3F2F-04E9-4B95-A6D6-19C935AE5D94}" type="presParOf" srcId="{97FC397B-612C-443C-B0DA-B1AA5829BAF9}" destId="{3DB3BF0F-3F1A-4915-82DA-20666DEA40D1}" srcOrd="0" destOrd="0" presId="urn:microsoft.com/office/officeart/2005/8/layout/cycle4"/>
    <dgm:cxn modelId="{577E5FD5-23BC-47DF-A274-C4FF3C88F145}" type="presParOf" srcId="{97FC397B-612C-443C-B0DA-B1AA5829BAF9}" destId="{86EA96E3-3E6C-42EA-89FC-09881F987AEC}" srcOrd="1" destOrd="0" presId="urn:microsoft.com/office/officeart/2005/8/layout/cycle4"/>
    <dgm:cxn modelId="{FB7B8182-FA9E-4736-A15E-18D30F42C53A}" type="presParOf" srcId="{54680174-3F84-4004-A0CC-C523AA9005D9}" destId="{AD4CB932-7BE3-4AA0-B677-A9E4AD19F05C}" srcOrd="2" destOrd="0" presId="urn:microsoft.com/office/officeart/2005/8/layout/cycle4"/>
    <dgm:cxn modelId="{68790BAF-B73D-43F3-AA2D-D7BDAA1A7D87}" type="presParOf" srcId="{AD4CB932-7BE3-4AA0-B677-A9E4AD19F05C}" destId="{0187697B-F1D4-4852-B162-6577BEDE46F0}" srcOrd="0" destOrd="0" presId="urn:microsoft.com/office/officeart/2005/8/layout/cycle4"/>
    <dgm:cxn modelId="{13992569-B707-474D-868D-FDA54CF95A06}" type="presParOf" srcId="{AD4CB932-7BE3-4AA0-B677-A9E4AD19F05C}" destId="{550CA165-F43C-45EF-97D2-863C72757A0E}" srcOrd="1" destOrd="0" presId="urn:microsoft.com/office/officeart/2005/8/layout/cycle4"/>
    <dgm:cxn modelId="{02730A4C-9104-4A99-BDFE-BCC1736A1808}" type="presParOf" srcId="{54680174-3F84-4004-A0CC-C523AA9005D9}" destId="{3F678ACD-A3DC-4663-BBE2-F2DD6B57CB40}" srcOrd="3" destOrd="0" presId="urn:microsoft.com/office/officeart/2005/8/layout/cycle4"/>
    <dgm:cxn modelId="{29C609AF-7B89-42FC-A737-CEE6CC38E18D}" type="presParOf" srcId="{3F678ACD-A3DC-4663-BBE2-F2DD6B57CB40}" destId="{5FB3D35E-52D9-4362-9A1D-5396C0FBBC6C}" srcOrd="0" destOrd="0" presId="urn:microsoft.com/office/officeart/2005/8/layout/cycle4"/>
    <dgm:cxn modelId="{36FC5E13-7D32-4D12-82CC-37B7AC630940}" type="presParOf" srcId="{3F678ACD-A3DC-4663-BBE2-F2DD6B57CB40}" destId="{2507A02E-CE01-451B-9173-FE232CB3DD4D}" srcOrd="1" destOrd="0" presId="urn:microsoft.com/office/officeart/2005/8/layout/cycle4"/>
    <dgm:cxn modelId="{0DF67F8C-B807-45A4-AF37-CA3CA381CA36}" type="presParOf" srcId="{54680174-3F84-4004-A0CC-C523AA9005D9}" destId="{51DF74A7-C38B-4882-AB70-1BA0EC6EEEDD}" srcOrd="4" destOrd="0" presId="urn:microsoft.com/office/officeart/2005/8/layout/cycle4"/>
    <dgm:cxn modelId="{AC6E5CB3-485F-4F3A-BF07-8F2ED532B2F2}" type="presParOf" srcId="{8DA0B83F-BE4A-40B9-A470-66EBC965B3C2}" destId="{A9BA70EC-DB87-46F1-98B1-329777E966CB}" srcOrd="1" destOrd="0" presId="urn:microsoft.com/office/officeart/2005/8/layout/cycle4"/>
    <dgm:cxn modelId="{20FC391F-D0FB-433D-83F4-FC8DCB7D1E31}" type="presParOf" srcId="{A9BA70EC-DB87-46F1-98B1-329777E966CB}" destId="{3948BA54-7CB0-4235-A15B-A6956D16D4E8}" srcOrd="0" destOrd="0" presId="urn:microsoft.com/office/officeart/2005/8/layout/cycle4"/>
    <dgm:cxn modelId="{EF047AE1-FB0E-4B2C-9497-F2360273776A}" type="presParOf" srcId="{A9BA70EC-DB87-46F1-98B1-329777E966CB}" destId="{34B3774C-2227-4C11-9322-4CD6A9385EEB}" srcOrd="1" destOrd="0" presId="urn:microsoft.com/office/officeart/2005/8/layout/cycle4"/>
    <dgm:cxn modelId="{EAE39FB7-EBFA-4D3A-8163-210433C137CE}" type="presParOf" srcId="{A9BA70EC-DB87-46F1-98B1-329777E966CB}" destId="{79C605FB-8877-47CB-ACBD-9CFC0FEAACC8}" srcOrd="2" destOrd="0" presId="urn:microsoft.com/office/officeart/2005/8/layout/cycle4"/>
    <dgm:cxn modelId="{835EB203-4076-4A3B-98C4-63E5FBA90320}" type="presParOf" srcId="{A9BA70EC-DB87-46F1-98B1-329777E966CB}" destId="{0CFBC619-8671-43FD-B951-5DF2DB168C98}" srcOrd="3" destOrd="0" presId="urn:microsoft.com/office/officeart/2005/8/layout/cycle4"/>
    <dgm:cxn modelId="{7AA78096-9493-4975-8681-DAAA148D9F0B}" type="presParOf" srcId="{A9BA70EC-DB87-46F1-98B1-329777E966CB}" destId="{47964B39-8123-47DF-A53B-43F1EFF7C6F3}" srcOrd="4" destOrd="0" presId="urn:microsoft.com/office/officeart/2005/8/layout/cycle4"/>
    <dgm:cxn modelId="{B8ABE9C6-52AD-450C-8204-B5DAC636C8B8}" type="presParOf" srcId="{8DA0B83F-BE4A-40B9-A470-66EBC965B3C2}" destId="{52682CE6-A194-4199-BB2A-2B954B317313}" srcOrd="2" destOrd="0" presId="urn:microsoft.com/office/officeart/2005/8/layout/cycle4"/>
    <dgm:cxn modelId="{3F84552F-4473-41F2-9254-4A2130C2D78D}" type="presParOf" srcId="{8DA0B83F-BE4A-40B9-A470-66EBC965B3C2}" destId="{079A8625-23D0-4D20-A96A-4CB06231775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DB9EAC-7022-4484-9A4F-D374AC6ACE7D}" type="doc">
      <dgm:prSet loTypeId="urn:microsoft.com/office/officeart/2005/8/layout/vList2" loCatId="list" qsTypeId="urn:microsoft.com/office/officeart/2005/8/quickstyle/simple2" qsCatId="simple" csTypeId="urn:microsoft.com/office/officeart/2005/8/colors/accent5_3" csCatId="accent5" phldr="1"/>
      <dgm:spPr/>
      <dgm:t>
        <a:bodyPr/>
        <a:lstStyle/>
        <a:p>
          <a:endParaRPr lang="de-DE"/>
        </a:p>
      </dgm:t>
    </dgm:pt>
    <dgm:pt modelId="{37F3ED6B-954E-4C52-BF7C-495E10B85255}">
      <dgm:prSet custT="1"/>
      <dgm:spPr/>
      <dgm:t>
        <a:bodyPr/>
        <a:lstStyle/>
        <a:p>
          <a:r>
            <a:rPr lang="es-ES" sz="1600"/>
            <a:t>Oposición de un actor políticamente más poderoso </a:t>
          </a:r>
        </a:p>
        <a:p>
          <a:r>
            <a:rPr lang="es-ES" sz="1200" i="1">
              <a:sym typeface="Wingdings" panose="05000000000000000000" pitchFamily="2" charset="2"/>
            </a:rPr>
            <a:t></a:t>
          </a:r>
          <a:r>
            <a:rPr lang="es-ES" sz="1200" i="1"/>
            <a:t> Establecer normas jurídicamente vinculantes para la coordinación  </a:t>
          </a:r>
        </a:p>
      </dgm:t>
    </dgm:pt>
    <dgm:pt modelId="{2594AF02-5078-4EDC-B4C2-564B2CE84BEA}" type="parTrans" cxnId="{46E20DD7-596C-400F-B786-85926341F28B}">
      <dgm:prSet/>
      <dgm:spPr/>
      <dgm:t>
        <a:bodyPr/>
        <a:lstStyle/>
        <a:p>
          <a:endParaRPr lang="de-DE" sz="1600"/>
        </a:p>
      </dgm:t>
    </dgm:pt>
    <dgm:pt modelId="{32192508-032C-4D15-848C-86784DCFF9B4}" type="sibTrans" cxnId="{46E20DD7-596C-400F-B786-85926341F28B}">
      <dgm:prSet/>
      <dgm:spPr/>
      <dgm:t>
        <a:bodyPr/>
        <a:lstStyle/>
        <a:p>
          <a:endParaRPr lang="de-DE" sz="1600"/>
        </a:p>
      </dgm:t>
    </dgm:pt>
    <dgm:pt modelId="{2DF61FE2-7FA0-43BE-B62C-86BD11A08B31}">
      <dgm:prSet custT="1"/>
      <dgm:spPr/>
      <dgm:t>
        <a:bodyPr/>
        <a:lstStyle/>
        <a:p>
          <a:r>
            <a:rPr lang="es-ES" sz="1600"/>
            <a:t>Resistencia a los cambios administrativos</a:t>
          </a:r>
        </a:p>
        <a:p>
          <a:r>
            <a:rPr lang="es-ES" sz="1200" i="1">
              <a:sym typeface="Wingdings" panose="05000000000000000000" pitchFamily="2" charset="2"/>
            </a:rPr>
            <a:t></a:t>
          </a:r>
          <a:r>
            <a:rPr lang="es-ES" sz="1200" i="1"/>
            <a:t> Hacer que la gente entienda por qué es necesario el cambio (comunicación, intercambio, formación)   </a:t>
          </a:r>
        </a:p>
      </dgm:t>
    </dgm:pt>
    <dgm:pt modelId="{B86B8C0D-B619-4431-9256-12234DBBC156}" type="parTrans" cxnId="{5D76B2AF-A850-4704-B8CA-5BF2220CC1C0}">
      <dgm:prSet/>
      <dgm:spPr/>
      <dgm:t>
        <a:bodyPr/>
        <a:lstStyle/>
        <a:p>
          <a:endParaRPr lang="de-DE" sz="1600"/>
        </a:p>
      </dgm:t>
    </dgm:pt>
    <dgm:pt modelId="{71264EE2-6366-47A7-AE30-26CEF4C518CE}" type="sibTrans" cxnId="{5D76B2AF-A850-4704-B8CA-5BF2220CC1C0}">
      <dgm:prSet/>
      <dgm:spPr/>
      <dgm:t>
        <a:bodyPr/>
        <a:lstStyle/>
        <a:p>
          <a:endParaRPr lang="de-DE" sz="1600"/>
        </a:p>
      </dgm:t>
    </dgm:pt>
    <dgm:pt modelId="{FC572854-EB80-4782-B241-898C6DCA708A}">
      <dgm:prSet custT="1"/>
      <dgm:spPr/>
      <dgm:t>
        <a:bodyPr/>
        <a:lstStyle/>
        <a:p>
          <a:r>
            <a:rPr lang="es-ES" sz="1600" noProof="0"/>
            <a:t>Falta de capacidades humanas y financieras</a:t>
          </a:r>
        </a:p>
        <a:p>
          <a:r>
            <a:rPr lang="es-ES" sz="1200" i="1" noProof="0">
              <a:sym typeface="Wingdings" panose="05000000000000000000" pitchFamily="2" charset="2"/>
            </a:rPr>
            <a:t></a:t>
          </a:r>
          <a:r>
            <a:rPr lang="es-ES" sz="1200" i="1" noProof="0"/>
            <a:t> Cambiar los marcos financieros (aumentar la financiación, compartir los recursos)  </a:t>
          </a:r>
        </a:p>
      </dgm:t>
    </dgm:pt>
    <dgm:pt modelId="{79301605-178A-4D53-920D-9BC8E80BC96C}" type="parTrans" cxnId="{0B7F4F93-6208-4953-9DAA-D8617C81225F}">
      <dgm:prSet/>
      <dgm:spPr/>
      <dgm:t>
        <a:bodyPr/>
        <a:lstStyle/>
        <a:p>
          <a:endParaRPr lang="de-DE" sz="1600"/>
        </a:p>
      </dgm:t>
    </dgm:pt>
    <dgm:pt modelId="{A153A1EB-EF53-4739-ADD0-D5AFBBD63D80}" type="sibTrans" cxnId="{0B7F4F93-6208-4953-9DAA-D8617C81225F}">
      <dgm:prSet/>
      <dgm:spPr/>
      <dgm:t>
        <a:bodyPr/>
        <a:lstStyle/>
        <a:p>
          <a:endParaRPr lang="de-DE" sz="1600"/>
        </a:p>
      </dgm:t>
    </dgm:pt>
    <dgm:pt modelId="{41BF5EF1-D923-408C-AE70-8874249C68A0}">
      <dgm:prSet custT="1"/>
      <dgm:spPr/>
      <dgm:t>
        <a:bodyPr/>
        <a:lstStyle/>
        <a:p>
          <a:r>
            <a:rPr lang="es-ES" sz="1600" noProof="0"/>
            <a:t>Datos/información limitados para una toma de decisiones fundada</a:t>
          </a:r>
        </a:p>
        <a:p>
          <a:r>
            <a:rPr lang="es-ES" sz="1200" i="1" noProof="0">
              <a:sym typeface="Wingdings" panose="05000000000000000000" pitchFamily="2" charset="2"/>
            </a:rPr>
            <a:t></a:t>
          </a:r>
          <a:r>
            <a:rPr lang="es-ES" sz="1200" i="1" noProof="0"/>
            <a:t> Organizar capacitaciones interdisciplinarias, consultar a expertos, crear consejos consultivos científicos</a:t>
          </a:r>
        </a:p>
      </dgm:t>
    </dgm:pt>
    <dgm:pt modelId="{9BDF083B-0824-4717-AA54-EEC0F3C08E78}" type="parTrans" cxnId="{4FF927BB-3CFE-40F5-AC4C-629F5D3FF28E}">
      <dgm:prSet/>
      <dgm:spPr/>
      <dgm:t>
        <a:bodyPr/>
        <a:lstStyle/>
        <a:p>
          <a:endParaRPr lang="de-DE" sz="1600"/>
        </a:p>
      </dgm:t>
    </dgm:pt>
    <dgm:pt modelId="{C69CF14C-CF7C-407C-953F-DD5920D63065}" type="sibTrans" cxnId="{4FF927BB-3CFE-40F5-AC4C-629F5D3FF28E}">
      <dgm:prSet/>
      <dgm:spPr/>
      <dgm:t>
        <a:bodyPr/>
        <a:lstStyle/>
        <a:p>
          <a:endParaRPr lang="de-DE" sz="1600"/>
        </a:p>
      </dgm:t>
    </dgm:pt>
    <dgm:pt modelId="{6BA9659E-0043-4F82-9F51-F56696AD8F90}" type="pres">
      <dgm:prSet presAssocID="{92DB9EAC-7022-4484-9A4F-D374AC6ACE7D}" presName="linear" presStyleCnt="0">
        <dgm:presLayoutVars>
          <dgm:animLvl val="lvl"/>
          <dgm:resizeHandles val="exact"/>
        </dgm:presLayoutVars>
      </dgm:prSet>
      <dgm:spPr/>
    </dgm:pt>
    <dgm:pt modelId="{0B9861FB-67B3-4E5E-B31D-EDA810F94696}" type="pres">
      <dgm:prSet presAssocID="{37F3ED6B-954E-4C52-BF7C-495E10B85255}" presName="parentText" presStyleLbl="node1" presStyleIdx="0" presStyleCnt="4">
        <dgm:presLayoutVars>
          <dgm:chMax val="0"/>
          <dgm:bulletEnabled val="1"/>
        </dgm:presLayoutVars>
      </dgm:prSet>
      <dgm:spPr/>
    </dgm:pt>
    <dgm:pt modelId="{50DBE02D-E44F-4B00-A334-E054062C457D}" type="pres">
      <dgm:prSet presAssocID="{32192508-032C-4D15-848C-86784DCFF9B4}" presName="spacer" presStyleCnt="0"/>
      <dgm:spPr/>
    </dgm:pt>
    <dgm:pt modelId="{0726FFF7-1085-413B-ADAE-C902D911781D}" type="pres">
      <dgm:prSet presAssocID="{2DF61FE2-7FA0-43BE-B62C-86BD11A08B31}" presName="parentText" presStyleLbl="node1" presStyleIdx="1" presStyleCnt="4">
        <dgm:presLayoutVars>
          <dgm:chMax val="0"/>
          <dgm:bulletEnabled val="1"/>
        </dgm:presLayoutVars>
      </dgm:prSet>
      <dgm:spPr/>
    </dgm:pt>
    <dgm:pt modelId="{009813E8-D83A-4BB1-824D-780E6B809B7F}" type="pres">
      <dgm:prSet presAssocID="{71264EE2-6366-47A7-AE30-26CEF4C518CE}" presName="spacer" presStyleCnt="0"/>
      <dgm:spPr/>
    </dgm:pt>
    <dgm:pt modelId="{ABFABB56-14C1-4F3B-9023-10836E37001B}" type="pres">
      <dgm:prSet presAssocID="{FC572854-EB80-4782-B241-898C6DCA708A}" presName="parentText" presStyleLbl="node1" presStyleIdx="2" presStyleCnt="4">
        <dgm:presLayoutVars>
          <dgm:chMax val="0"/>
          <dgm:bulletEnabled val="1"/>
        </dgm:presLayoutVars>
      </dgm:prSet>
      <dgm:spPr/>
    </dgm:pt>
    <dgm:pt modelId="{B45BF38C-389E-4177-ABA5-FD65433BF6A9}" type="pres">
      <dgm:prSet presAssocID="{A153A1EB-EF53-4739-ADD0-D5AFBBD63D80}" presName="spacer" presStyleCnt="0"/>
      <dgm:spPr/>
    </dgm:pt>
    <dgm:pt modelId="{707F58A9-8B41-43A0-8CB0-52357044DB3A}" type="pres">
      <dgm:prSet presAssocID="{41BF5EF1-D923-408C-AE70-8874249C68A0}" presName="parentText" presStyleLbl="node1" presStyleIdx="3" presStyleCnt="4" custLinFactNeighborY="-19126">
        <dgm:presLayoutVars>
          <dgm:chMax val="0"/>
          <dgm:bulletEnabled val="1"/>
        </dgm:presLayoutVars>
      </dgm:prSet>
      <dgm:spPr/>
    </dgm:pt>
  </dgm:ptLst>
  <dgm:cxnLst>
    <dgm:cxn modelId="{E2B3B11A-240C-4E27-9F55-8E0D0D6DFCA9}" type="presOf" srcId="{37F3ED6B-954E-4C52-BF7C-495E10B85255}" destId="{0B9861FB-67B3-4E5E-B31D-EDA810F94696}" srcOrd="0" destOrd="0" presId="urn:microsoft.com/office/officeart/2005/8/layout/vList2"/>
    <dgm:cxn modelId="{CF931D20-A0C5-4393-9BDC-BE39D22093BC}" type="presOf" srcId="{2DF61FE2-7FA0-43BE-B62C-86BD11A08B31}" destId="{0726FFF7-1085-413B-ADAE-C902D911781D}" srcOrd="0" destOrd="0" presId="urn:microsoft.com/office/officeart/2005/8/layout/vList2"/>
    <dgm:cxn modelId="{A2773830-1F1C-4CB4-AB11-AE1AB916CE28}" type="presOf" srcId="{41BF5EF1-D923-408C-AE70-8874249C68A0}" destId="{707F58A9-8B41-43A0-8CB0-52357044DB3A}" srcOrd="0" destOrd="0" presId="urn:microsoft.com/office/officeart/2005/8/layout/vList2"/>
    <dgm:cxn modelId="{0B7F4F93-6208-4953-9DAA-D8617C81225F}" srcId="{92DB9EAC-7022-4484-9A4F-D374AC6ACE7D}" destId="{FC572854-EB80-4782-B241-898C6DCA708A}" srcOrd="2" destOrd="0" parTransId="{79301605-178A-4D53-920D-9BC8E80BC96C}" sibTransId="{A153A1EB-EF53-4739-ADD0-D5AFBBD63D80}"/>
    <dgm:cxn modelId="{498D159F-22DA-4983-BAA6-AA58D51652F5}" type="presOf" srcId="{FC572854-EB80-4782-B241-898C6DCA708A}" destId="{ABFABB56-14C1-4F3B-9023-10836E37001B}" srcOrd="0" destOrd="0" presId="urn:microsoft.com/office/officeart/2005/8/layout/vList2"/>
    <dgm:cxn modelId="{5D76B2AF-A850-4704-B8CA-5BF2220CC1C0}" srcId="{92DB9EAC-7022-4484-9A4F-D374AC6ACE7D}" destId="{2DF61FE2-7FA0-43BE-B62C-86BD11A08B31}" srcOrd="1" destOrd="0" parTransId="{B86B8C0D-B619-4431-9256-12234DBBC156}" sibTransId="{71264EE2-6366-47A7-AE30-26CEF4C518CE}"/>
    <dgm:cxn modelId="{4FF927BB-3CFE-40F5-AC4C-629F5D3FF28E}" srcId="{92DB9EAC-7022-4484-9A4F-D374AC6ACE7D}" destId="{41BF5EF1-D923-408C-AE70-8874249C68A0}" srcOrd="3" destOrd="0" parTransId="{9BDF083B-0824-4717-AA54-EEC0F3C08E78}" sibTransId="{C69CF14C-CF7C-407C-953F-DD5920D63065}"/>
    <dgm:cxn modelId="{46E20DD7-596C-400F-B786-85926341F28B}" srcId="{92DB9EAC-7022-4484-9A4F-D374AC6ACE7D}" destId="{37F3ED6B-954E-4C52-BF7C-495E10B85255}" srcOrd="0" destOrd="0" parTransId="{2594AF02-5078-4EDC-B4C2-564B2CE84BEA}" sibTransId="{32192508-032C-4D15-848C-86784DCFF9B4}"/>
    <dgm:cxn modelId="{E34574EE-E5A7-4C37-BF13-C1032B9D633D}" type="presOf" srcId="{92DB9EAC-7022-4484-9A4F-D374AC6ACE7D}" destId="{6BA9659E-0043-4F82-9F51-F56696AD8F90}" srcOrd="0" destOrd="0" presId="urn:microsoft.com/office/officeart/2005/8/layout/vList2"/>
    <dgm:cxn modelId="{82C22C65-D0ED-4947-A1A2-D69EE3EC8F75}" type="presParOf" srcId="{6BA9659E-0043-4F82-9F51-F56696AD8F90}" destId="{0B9861FB-67B3-4E5E-B31D-EDA810F94696}" srcOrd="0" destOrd="0" presId="urn:microsoft.com/office/officeart/2005/8/layout/vList2"/>
    <dgm:cxn modelId="{364AF83A-0369-441E-92F9-99992C6273B8}" type="presParOf" srcId="{6BA9659E-0043-4F82-9F51-F56696AD8F90}" destId="{50DBE02D-E44F-4B00-A334-E054062C457D}" srcOrd="1" destOrd="0" presId="urn:microsoft.com/office/officeart/2005/8/layout/vList2"/>
    <dgm:cxn modelId="{FCFC5489-CB48-415D-B66A-50F2FF504D94}" type="presParOf" srcId="{6BA9659E-0043-4F82-9F51-F56696AD8F90}" destId="{0726FFF7-1085-413B-ADAE-C902D911781D}" srcOrd="2" destOrd="0" presId="urn:microsoft.com/office/officeart/2005/8/layout/vList2"/>
    <dgm:cxn modelId="{400A154C-5B24-4A4A-8BAA-CB19E6E02045}" type="presParOf" srcId="{6BA9659E-0043-4F82-9F51-F56696AD8F90}" destId="{009813E8-D83A-4BB1-824D-780E6B809B7F}" srcOrd="3" destOrd="0" presId="urn:microsoft.com/office/officeart/2005/8/layout/vList2"/>
    <dgm:cxn modelId="{23BE5DBE-DC4E-4CF7-940F-D275AC635B22}" type="presParOf" srcId="{6BA9659E-0043-4F82-9F51-F56696AD8F90}" destId="{ABFABB56-14C1-4F3B-9023-10836E37001B}" srcOrd="4" destOrd="0" presId="urn:microsoft.com/office/officeart/2005/8/layout/vList2"/>
    <dgm:cxn modelId="{43A9CBB5-B310-4FC7-8718-618D4121487A}" type="presParOf" srcId="{6BA9659E-0043-4F82-9F51-F56696AD8F90}" destId="{B45BF38C-389E-4177-ABA5-FD65433BF6A9}" srcOrd="5" destOrd="0" presId="urn:microsoft.com/office/officeart/2005/8/layout/vList2"/>
    <dgm:cxn modelId="{68A079ED-F483-4D6D-A5D9-A55682CCBB4A}" type="presParOf" srcId="{6BA9659E-0043-4F82-9F51-F56696AD8F90}" destId="{707F58A9-8B41-43A0-8CB0-52357044DB3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DDDDC-DFB4-4F88-9311-0F38ACD922E9}">
      <dsp:nvSpPr>
        <dsp:cNvPr id="0" name=""/>
        <dsp:cNvSpPr/>
      </dsp:nvSpPr>
      <dsp:spPr>
        <a:xfrm>
          <a:off x="2815300" y="775877"/>
          <a:ext cx="104992" cy="354794"/>
        </a:xfrm>
        <a:custGeom>
          <a:avLst/>
          <a:gdLst/>
          <a:ahLst/>
          <a:cxnLst/>
          <a:rect l="0" t="0" r="0" b="0"/>
          <a:pathLst>
            <a:path>
              <a:moveTo>
                <a:pt x="104992" y="0"/>
              </a:moveTo>
              <a:lnTo>
                <a:pt x="104992" y="354794"/>
              </a:lnTo>
              <a:lnTo>
                <a:pt x="0" y="354794"/>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637420-08E0-447A-9A35-2B88FF310336}">
      <dsp:nvSpPr>
        <dsp:cNvPr id="0" name=""/>
        <dsp:cNvSpPr/>
      </dsp:nvSpPr>
      <dsp:spPr>
        <a:xfrm>
          <a:off x="4940150" y="2090604"/>
          <a:ext cx="149989" cy="348540"/>
        </a:xfrm>
        <a:custGeom>
          <a:avLst/>
          <a:gdLst/>
          <a:ahLst/>
          <a:cxnLst/>
          <a:rect l="0" t="0" r="0" b="0"/>
          <a:pathLst>
            <a:path>
              <a:moveTo>
                <a:pt x="0" y="0"/>
              </a:moveTo>
              <a:lnTo>
                <a:pt x="0" y="348540"/>
              </a:lnTo>
              <a:lnTo>
                <a:pt x="149989" y="348540"/>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8923D0-0054-48AD-AA40-63FD073752EA}">
      <dsp:nvSpPr>
        <dsp:cNvPr id="0" name=""/>
        <dsp:cNvSpPr/>
      </dsp:nvSpPr>
      <dsp:spPr>
        <a:xfrm>
          <a:off x="2920292" y="775877"/>
          <a:ext cx="2419829" cy="814762"/>
        </a:xfrm>
        <a:custGeom>
          <a:avLst/>
          <a:gdLst/>
          <a:ahLst/>
          <a:cxnLst/>
          <a:rect l="0" t="0" r="0" b="0"/>
          <a:pathLst>
            <a:path>
              <a:moveTo>
                <a:pt x="0" y="0"/>
              </a:moveTo>
              <a:lnTo>
                <a:pt x="0" y="709769"/>
              </a:lnTo>
              <a:lnTo>
                <a:pt x="2419829" y="709769"/>
              </a:lnTo>
              <a:lnTo>
                <a:pt x="2419829"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1AFAB9-52FB-4D52-8695-D27BE3B7665C}">
      <dsp:nvSpPr>
        <dsp:cNvPr id="0" name=""/>
        <dsp:cNvSpPr/>
      </dsp:nvSpPr>
      <dsp:spPr>
        <a:xfrm>
          <a:off x="2920292" y="775877"/>
          <a:ext cx="1209914" cy="814762"/>
        </a:xfrm>
        <a:custGeom>
          <a:avLst/>
          <a:gdLst/>
          <a:ahLst/>
          <a:cxnLst/>
          <a:rect l="0" t="0" r="0" b="0"/>
          <a:pathLst>
            <a:path>
              <a:moveTo>
                <a:pt x="0" y="0"/>
              </a:moveTo>
              <a:lnTo>
                <a:pt x="0" y="709769"/>
              </a:lnTo>
              <a:lnTo>
                <a:pt x="1209914" y="709769"/>
              </a:lnTo>
              <a:lnTo>
                <a:pt x="1209914"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5D0788-8492-4CD0-8108-996C8A22E65E}">
      <dsp:nvSpPr>
        <dsp:cNvPr id="0" name=""/>
        <dsp:cNvSpPr/>
      </dsp:nvSpPr>
      <dsp:spPr>
        <a:xfrm>
          <a:off x="2874573" y="775877"/>
          <a:ext cx="91440" cy="814762"/>
        </a:xfrm>
        <a:custGeom>
          <a:avLst/>
          <a:gdLst/>
          <a:ahLst/>
          <a:cxnLst/>
          <a:rect l="0" t="0" r="0" b="0"/>
          <a:pathLst>
            <a:path>
              <a:moveTo>
                <a:pt x="45720" y="0"/>
              </a:moveTo>
              <a:lnTo>
                <a:pt x="45720"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4D1FA6-DDB7-4564-B191-C157C4D281FE}">
      <dsp:nvSpPr>
        <dsp:cNvPr id="0" name=""/>
        <dsp:cNvSpPr/>
      </dsp:nvSpPr>
      <dsp:spPr>
        <a:xfrm>
          <a:off x="1354243" y="2090604"/>
          <a:ext cx="106152" cy="887919"/>
        </a:xfrm>
        <a:custGeom>
          <a:avLst/>
          <a:gdLst/>
          <a:ahLst/>
          <a:cxnLst/>
          <a:rect l="0" t="0" r="0" b="0"/>
          <a:pathLst>
            <a:path>
              <a:moveTo>
                <a:pt x="0" y="0"/>
              </a:moveTo>
              <a:lnTo>
                <a:pt x="0" y="887919"/>
              </a:lnTo>
              <a:lnTo>
                <a:pt x="106152" y="887919"/>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2E660-3353-4664-943C-5A372009E080}">
      <dsp:nvSpPr>
        <dsp:cNvPr id="0" name=""/>
        <dsp:cNvSpPr/>
      </dsp:nvSpPr>
      <dsp:spPr>
        <a:xfrm>
          <a:off x="1354243" y="2090604"/>
          <a:ext cx="106152" cy="367924"/>
        </a:xfrm>
        <a:custGeom>
          <a:avLst/>
          <a:gdLst/>
          <a:ahLst/>
          <a:cxnLst/>
          <a:rect l="0" t="0" r="0" b="0"/>
          <a:pathLst>
            <a:path>
              <a:moveTo>
                <a:pt x="0" y="0"/>
              </a:moveTo>
              <a:lnTo>
                <a:pt x="0" y="367924"/>
              </a:lnTo>
              <a:lnTo>
                <a:pt x="106152" y="367924"/>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D28C3B-B15B-4E3A-82F7-4C1678CEBDA9}">
      <dsp:nvSpPr>
        <dsp:cNvPr id="0" name=""/>
        <dsp:cNvSpPr/>
      </dsp:nvSpPr>
      <dsp:spPr>
        <a:xfrm>
          <a:off x="1754215" y="775877"/>
          <a:ext cx="1166077" cy="814762"/>
        </a:xfrm>
        <a:custGeom>
          <a:avLst/>
          <a:gdLst/>
          <a:ahLst/>
          <a:cxnLst/>
          <a:rect l="0" t="0" r="0" b="0"/>
          <a:pathLst>
            <a:path>
              <a:moveTo>
                <a:pt x="1166077" y="0"/>
              </a:moveTo>
              <a:lnTo>
                <a:pt x="1166077" y="709769"/>
              </a:lnTo>
              <a:lnTo>
                <a:pt x="0" y="709769"/>
              </a:lnTo>
              <a:lnTo>
                <a:pt x="0"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E2934-4B0A-4149-BA41-4032D547E1DF}">
      <dsp:nvSpPr>
        <dsp:cNvPr id="0" name=""/>
        <dsp:cNvSpPr/>
      </dsp:nvSpPr>
      <dsp:spPr>
        <a:xfrm>
          <a:off x="144328" y="2090604"/>
          <a:ext cx="149989" cy="865431"/>
        </a:xfrm>
        <a:custGeom>
          <a:avLst/>
          <a:gdLst/>
          <a:ahLst/>
          <a:cxnLst/>
          <a:rect l="0" t="0" r="0" b="0"/>
          <a:pathLst>
            <a:path>
              <a:moveTo>
                <a:pt x="0" y="0"/>
              </a:moveTo>
              <a:lnTo>
                <a:pt x="0" y="865431"/>
              </a:lnTo>
              <a:lnTo>
                <a:pt x="149989" y="865431"/>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54EEB-EABD-4955-B300-A0AC9F9D431B}">
      <dsp:nvSpPr>
        <dsp:cNvPr id="0" name=""/>
        <dsp:cNvSpPr/>
      </dsp:nvSpPr>
      <dsp:spPr>
        <a:xfrm>
          <a:off x="144328" y="2090604"/>
          <a:ext cx="149989" cy="367924"/>
        </a:xfrm>
        <a:custGeom>
          <a:avLst/>
          <a:gdLst/>
          <a:ahLst/>
          <a:cxnLst/>
          <a:rect l="0" t="0" r="0" b="0"/>
          <a:pathLst>
            <a:path>
              <a:moveTo>
                <a:pt x="0" y="0"/>
              </a:moveTo>
              <a:lnTo>
                <a:pt x="0" y="367924"/>
              </a:lnTo>
              <a:lnTo>
                <a:pt x="149989" y="367924"/>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22A4C-0246-4EAC-ADC5-F919E74A7FDD}">
      <dsp:nvSpPr>
        <dsp:cNvPr id="0" name=""/>
        <dsp:cNvSpPr/>
      </dsp:nvSpPr>
      <dsp:spPr>
        <a:xfrm>
          <a:off x="544300" y="775877"/>
          <a:ext cx="2375992" cy="814762"/>
        </a:xfrm>
        <a:custGeom>
          <a:avLst/>
          <a:gdLst/>
          <a:ahLst/>
          <a:cxnLst/>
          <a:rect l="0" t="0" r="0" b="0"/>
          <a:pathLst>
            <a:path>
              <a:moveTo>
                <a:pt x="2375992" y="0"/>
              </a:moveTo>
              <a:lnTo>
                <a:pt x="2375992" y="709769"/>
              </a:lnTo>
              <a:lnTo>
                <a:pt x="0" y="709769"/>
              </a:lnTo>
              <a:lnTo>
                <a:pt x="0" y="81476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B33701-6BD9-4211-862E-F1385C4744A4}">
      <dsp:nvSpPr>
        <dsp:cNvPr id="0" name=""/>
        <dsp:cNvSpPr/>
      </dsp:nvSpPr>
      <dsp:spPr>
        <a:xfrm>
          <a:off x="2524125" y="342692"/>
          <a:ext cx="792334" cy="433184"/>
        </a:xfrm>
        <a:prstGeom prst="rect">
          <a:avLst/>
        </a:prstGeom>
        <a:solidFill>
          <a:srgbClr val="004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a:t>Alcalde</a:t>
          </a:r>
        </a:p>
      </dsp:txBody>
      <dsp:txXfrm>
        <a:off x="2524125" y="342692"/>
        <a:ext cx="792334" cy="433184"/>
      </dsp:txXfrm>
    </dsp:sp>
    <dsp:sp modelId="{DAE65C8A-B312-499B-BB7B-30DF73CC8494}">
      <dsp:nvSpPr>
        <dsp:cNvPr id="0" name=""/>
        <dsp:cNvSpPr/>
      </dsp:nvSpPr>
      <dsp:spPr>
        <a:xfrm>
          <a:off x="44335"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noProof="0"/>
            <a:t>Departamento de Obras Públicas</a:t>
          </a:r>
        </a:p>
      </dsp:txBody>
      <dsp:txXfrm>
        <a:off x="44335" y="1590639"/>
        <a:ext cx="999929" cy="499964"/>
      </dsp:txXfrm>
    </dsp:sp>
    <dsp:sp modelId="{C7B62FDB-08EB-489B-A26E-F8762EA3076A}">
      <dsp:nvSpPr>
        <dsp:cNvPr id="0" name=""/>
        <dsp:cNvSpPr/>
      </dsp:nvSpPr>
      <dsp:spPr>
        <a:xfrm>
          <a:off x="294318" y="2300589"/>
          <a:ext cx="528342" cy="315877"/>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noProof="0"/>
            <a:t> Suministro de agua </a:t>
          </a:r>
        </a:p>
      </dsp:txBody>
      <dsp:txXfrm>
        <a:off x="294318" y="2300589"/>
        <a:ext cx="528342" cy="315877"/>
      </dsp:txXfrm>
    </dsp:sp>
    <dsp:sp modelId="{3FCA060F-2670-49FC-B524-F90140B9F9D8}">
      <dsp:nvSpPr>
        <dsp:cNvPr id="0" name=""/>
        <dsp:cNvSpPr/>
      </dsp:nvSpPr>
      <dsp:spPr>
        <a:xfrm>
          <a:off x="294318" y="2826452"/>
          <a:ext cx="528342" cy="259166"/>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noProof="0"/>
            <a:t>Aguas residuales</a:t>
          </a:r>
        </a:p>
      </dsp:txBody>
      <dsp:txXfrm>
        <a:off x="294318" y="2826452"/>
        <a:ext cx="528342" cy="259166"/>
      </dsp:txXfrm>
    </dsp:sp>
    <dsp:sp modelId="{9B73E44E-F7BE-44D7-91BB-833EFA8CEC12}">
      <dsp:nvSpPr>
        <dsp:cNvPr id="0" name=""/>
        <dsp:cNvSpPr/>
      </dsp:nvSpPr>
      <dsp:spPr>
        <a:xfrm>
          <a:off x="1254250"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noProof="0"/>
            <a:t>Departamento de Edificación y Construcción</a:t>
          </a:r>
        </a:p>
      </dsp:txBody>
      <dsp:txXfrm>
        <a:off x="1254250" y="1590639"/>
        <a:ext cx="999929" cy="499964"/>
      </dsp:txXfrm>
    </dsp:sp>
    <dsp:sp modelId="{6A6F06CD-7512-4E55-A032-D7383AEB213B}">
      <dsp:nvSpPr>
        <dsp:cNvPr id="0" name=""/>
        <dsp:cNvSpPr/>
      </dsp:nvSpPr>
      <dsp:spPr>
        <a:xfrm>
          <a:off x="1460396" y="2300589"/>
          <a:ext cx="584158" cy="315877"/>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a:t>Planificación urbana</a:t>
          </a:r>
        </a:p>
      </dsp:txBody>
      <dsp:txXfrm>
        <a:off x="1460396" y="2300589"/>
        <a:ext cx="584158" cy="315877"/>
      </dsp:txXfrm>
    </dsp:sp>
    <dsp:sp modelId="{EBA8FBA2-6BAE-4A27-A45D-87F0D50C44BD}">
      <dsp:nvSpPr>
        <dsp:cNvPr id="0" name=""/>
        <dsp:cNvSpPr/>
      </dsp:nvSpPr>
      <dsp:spPr>
        <a:xfrm>
          <a:off x="1460396" y="2826452"/>
          <a:ext cx="576879" cy="304143"/>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a:t>Tráfico</a:t>
          </a:r>
        </a:p>
      </dsp:txBody>
      <dsp:txXfrm>
        <a:off x="1460396" y="2826452"/>
        <a:ext cx="576879" cy="304143"/>
      </dsp:txXfrm>
    </dsp:sp>
    <dsp:sp modelId="{14DE66A7-4972-442C-9F5C-BA5B1C636868}">
      <dsp:nvSpPr>
        <dsp:cNvPr id="0" name=""/>
        <dsp:cNvSpPr/>
      </dsp:nvSpPr>
      <dsp:spPr>
        <a:xfrm>
          <a:off x="2420328"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noProof="0"/>
            <a:t>Departamento de Salud</a:t>
          </a:r>
        </a:p>
      </dsp:txBody>
      <dsp:txXfrm>
        <a:off x="2420328" y="1590639"/>
        <a:ext cx="999929" cy="499964"/>
      </dsp:txXfrm>
    </dsp:sp>
    <dsp:sp modelId="{EC5FC5F3-2878-4768-AE74-9B5036580BCE}">
      <dsp:nvSpPr>
        <dsp:cNvPr id="0" name=""/>
        <dsp:cNvSpPr/>
      </dsp:nvSpPr>
      <dsp:spPr>
        <a:xfrm>
          <a:off x="3630242"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noProof="0"/>
            <a:t>Departamento de Medioambiente y Recursos Naturales</a:t>
          </a:r>
        </a:p>
      </dsp:txBody>
      <dsp:txXfrm>
        <a:off x="3630242" y="1590639"/>
        <a:ext cx="999929" cy="499964"/>
      </dsp:txXfrm>
    </dsp:sp>
    <dsp:sp modelId="{BE3B11DB-8058-4E2F-9425-8D44DCA195FB}">
      <dsp:nvSpPr>
        <dsp:cNvPr id="0" name=""/>
        <dsp:cNvSpPr/>
      </dsp:nvSpPr>
      <dsp:spPr>
        <a:xfrm>
          <a:off x="4840157" y="1590639"/>
          <a:ext cx="999929" cy="499964"/>
        </a:xfrm>
        <a:prstGeom prst="rect">
          <a:avLst/>
        </a:prstGeom>
        <a:solidFill>
          <a:srgbClr val="004C8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noProof="0"/>
            <a:t>Departamento de Economía y Trabajo</a:t>
          </a:r>
        </a:p>
      </dsp:txBody>
      <dsp:txXfrm>
        <a:off x="4840157" y="1590639"/>
        <a:ext cx="999929" cy="499964"/>
      </dsp:txXfrm>
    </dsp:sp>
    <dsp:sp modelId="{2030D03D-05DC-481D-A879-9065262AA87C}">
      <dsp:nvSpPr>
        <dsp:cNvPr id="0" name=""/>
        <dsp:cNvSpPr/>
      </dsp:nvSpPr>
      <dsp:spPr>
        <a:xfrm>
          <a:off x="5090139" y="2300589"/>
          <a:ext cx="680201" cy="277110"/>
        </a:xfrm>
        <a:prstGeom prst="rect">
          <a:avLst/>
        </a:prstGeom>
        <a:solidFill>
          <a:srgbClr val="004C8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a:t>Energía</a:t>
          </a:r>
        </a:p>
      </dsp:txBody>
      <dsp:txXfrm>
        <a:off x="5090139" y="2300589"/>
        <a:ext cx="680201" cy="277110"/>
      </dsp:txXfrm>
    </dsp:sp>
    <dsp:sp modelId="{5E641313-A12E-4A8A-934E-B53B77C16008}">
      <dsp:nvSpPr>
        <dsp:cNvPr id="0" name=""/>
        <dsp:cNvSpPr/>
      </dsp:nvSpPr>
      <dsp:spPr>
        <a:xfrm>
          <a:off x="1815370" y="961881"/>
          <a:ext cx="999929" cy="337581"/>
        </a:xfrm>
        <a:prstGeom prst="rect">
          <a:avLst/>
        </a:prstGeom>
        <a:solidFill>
          <a:srgbClr val="004C8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ES" sz="800" kern="1200"/>
            <a:t>Ayuntamiento</a:t>
          </a:r>
        </a:p>
      </dsp:txBody>
      <dsp:txXfrm>
        <a:off x="1815370" y="961881"/>
        <a:ext cx="999929" cy="337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C2B79-1795-4793-AD19-85673D1F36A1}">
      <dsp:nvSpPr>
        <dsp:cNvPr id="0" name=""/>
        <dsp:cNvSpPr/>
      </dsp:nvSpPr>
      <dsp:spPr>
        <a:xfrm rot="5400000">
          <a:off x="4384295" y="-1717075"/>
          <a:ext cx="883866" cy="4542333"/>
        </a:xfrm>
        <a:prstGeom prst="round2SameRect">
          <a:avLst/>
        </a:prstGeom>
        <a:solidFill>
          <a:srgbClr val="004C82">
            <a:alpha val="6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noProof="0">
              <a:solidFill>
                <a:schemeClr val="bg1"/>
              </a:solidFill>
              <a:latin typeface="+mn-lt"/>
            </a:rPr>
            <a:t>Grupos de trabajo interdepartamentales</a:t>
          </a:r>
        </a:p>
        <a:p>
          <a:pPr marL="114300" lvl="1" indent="-114300" algn="l" defTabSz="533400">
            <a:lnSpc>
              <a:spcPct val="90000"/>
            </a:lnSpc>
            <a:spcBef>
              <a:spcPct val="0"/>
            </a:spcBef>
            <a:spcAft>
              <a:spcPct val="15000"/>
            </a:spcAft>
            <a:buChar char="•"/>
          </a:pPr>
          <a:r>
            <a:rPr lang="es-ES" sz="1200" kern="1200" noProof="0">
              <a:solidFill>
                <a:schemeClr val="bg1"/>
              </a:solidFill>
              <a:latin typeface="+mn-lt"/>
            </a:rPr>
            <a:t>Fusión de departamentos sectoriales</a:t>
          </a:r>
        </a:p>
        <a:p>
          <a:pPr marL="114300" lvl="1" indent="-114300" algn="l" defTabSz="533400">
            <a:lnSpc>
              <a:spcPct val="90000"/>
            </a:lnSpc>
            <a:spcBef>
              <a:spcPct val="0"/>
            </a:spcBef>
            <a:spcAft>
              <a:spcPct val="15000"/>
            </a:spcAft>
            <a:buChar char="•"/>
          </a:pPr>
          <a:r>
            <a:rPr lang="es-ES" sz="1200" kern="1200" noProof="0">
              <a:solidFill>
                <a:schemeClr val="bg1"/>
              </a:solidFill>
              <a:latin typeface="+mn-lt"/>
            </a:rPr>
            <a:t>Comités directivos, grupos de trabajo</a:t>
          </a:r>
        </a:p>
      </dsp:txBody>
      <dsp:txXfrm rot="-5400000">
        <a:off x="2555062" y="155305"/>
        <a:ext cx="4499186" cy="797572"/>
      </dsp:txXfrm>
    </dsp:sp>
    <dsp:sp modelId="{99E6FC09-B5C7-42B3-9405-B88C004D6EFB}">
      <dsp:nvSpPr>
        <dsp:cNvPr id="0" name=""/>
        <dsp:cNvSpPr/>
      </dsp:nvSpPr>
      <dsp:spPr>
        <a:xfrm>
          <a:off x="0" y="1673"/>
          <a:ext cx="2555062" cy="1104833"/>
        </a:xfrm>
        <a:prstGeom prst="round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S" sz="1500" kern="1200">
              <a:solidFill>
                <a:prstClr val="white"/>
              </a:solidFill>
              <a:latin typeface="Arial"/>
              <a:ea typeface="+mn-ea"/>
              <a:cs typeface="+mn-cs"/>
            </a:rPr>
            <a:t>Entre unidades de un mismo sistema administrativo</a:t>
          </a:r>
        </a:p>
      </dsp:txBody>
      <dsp:txXfrm>
        <a:off x="53934" y="55607"/>
        <a:ext cx="2447194" cy="996965"/>
      </dsp:txXfrm>
    </dsp:sp>
    <dsp:sp modelId="{9C591705-BBF3-461E-BBC5-5F2067EC51C6}">
      <dsp:nvSpPr>
        <dsp:cNvPr id="0" name=""/>
        <dsp:cNvSpPr/>
      </dsp:nvSpPr>
      <dsp:spPr>
        <a:xfrm rot="5400000">
          <a:off x="4384295" y="-557000"/>
          <a:ext cx="883866" cy="4542333"/>
        </a:xfrm>
        <a:prstGeom prst="round2SameRect">
          <a:avLst/>
        </a:prstGeom>
        <a:solidFill>
          <a:srgbClr val="004C82">
            <a:alpha val="6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s-ES" sz="1200" kern="1200" noProof="0">
              <a:solidFill>
                <a:schemeClr val="bg1"/>
              </a:solidFill>
              <a:latin typeface="+mj-lt"/>
              <a:ea typeface="+mn-ea"/>
              <a:cs typeface="+mn-cs"/>
            </a:rPr>
            <a:t>Comisiones/grupos de trabajo interministeriales/municipales</a:t>
          </a:r>
        </a:p>
        <a:p>
          <a:pPr marL="114300" lvl="1" indent="-114300" algn="l" defTabSz="533400">
            <a:lnSpc>
              <a:spcPct val="90000"/>
            </a:lnSpc>
            <a:spcBef>
              <a:spcPct val="0"/>
            </a:spcBef>
            <a:spcAft>
              <a:spcPct val="15000"/>
            </a:spcAft>
            <a:buFont typeface="Arial" panose="020B0604020202020204" pitchFamily="34" charset="0"/>
            <a:buChar char="•"/>
          </a:pPr>
          <a:r>
            <a:rPr lang="es-ES" sz="1200" kern="1200" noProof="0">
              <a:solidFill>
                <a:schemeClr val="bg1"/>
              </a:solidFill>
              <a:latin typeface="+mj-lt"/>
              <a:ea typeface="+mn-ea"/>
              <a:cs typeface="+mn-cs"/>
            </a:rPr>
            <a:t>Organizaciones/agencias puente que facilitan la coordinación</a:t>
          </a:r>
        </a:p>
        <a:p>
          <a:pPr marL="114300" lvl="1" indent="-114300" algn="l" defTabSz="533400">
            <a:lnSpc>
              <a:spcPct val="90000"/>
            </a:lnSpc>
            <a:spcBef>
              <a:spcPct val="0"/>
            </a:spcBef>
            <a:spcAft>
              <a:spcPct val="15000"/>
            </a:spcAft>
            <a:buChar char="•"/>
          </a:pPr>
          <a:r>
            <a:rPr lang="es-ES" sz="1200" kern="1200" noProof="0">
              <a:solidFill>
                <a:schemeClr val="bg1"/>
              </a:solidFill>
              <a:latin typeface="+mj-lt"/>
              <a:ea typeface="+mn-ea"/>
              <a:cs typeface="+mn-cs"/>
            </a:rPr>
            <a:t>Comisiones de cuencas fluviales </a:t>
          </a:r>
        </a:p>
      </dsp:txBody>
      <dsp:txXfrm rot="-5400000">
        <a:off x="2555062" y="1315380"/>
        <a:ext cx="4499186" cy="797572"/>
      </dsp:txXfrm>
    </dsp:sp>
    <dsp:sp modelId="{850012B4-05F3-416F-9A52-57E3D2135E8C}">
      <dsp:nvSpPr>
        <dsp:cNvPr id="0" name=""/>
        <dsp:cNvSpPr/>
      </dsp:nvSpPr>
      <dsp:spPr>
        <a:xfrm>
          <a:off x="0" y="1167892"/>
          <a:ext cx="2555062" cy="1104833"/>
        </a:xfrm>
        <a:prstGeom prst="round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S" sz="1500" kern="1200" noProof="0">
              <a:solidFill>
                <a:prstClr val="white"/>
              </a:solidFill>
              <a:latin typeface="Arial"/>
              <a:ea typeface="+mn-ea"/>
              <a:cs typeface="+mn-cs"/>
            </a:rPr>
            <a:t>Entre diferentes sistemas administrativos</a:t>
          </a:r>
        </a:p>
      </dsp:txBody>
      <dsp:txXfrm>
        <a:off x="53934" y="1221826"/>
        <a:ext cx="2447194" cy="996965"/>
      </dsp:txXfrm>
    </dsp:sp>
    <dsp:sp modelId="{C47AD3F3-2C8E-47BA-BF6B-B1FC91C0DD0A}">
      <dsp:nvSpPr>
        <dsp:cNvPr id="0" name=""/>
        <dsp:cNvSpPr/>
      </dsp:nvSpPr>
      <dsp:spPr>
        <a:xfrm rot="5400000">
          <a:off x="4384295" y="603074"/>
          <a:ext cx="883866" cy="4542333"/>
        </a:xfrm>
        <a:prstGeom prst="round2SameRect">
          <a:avLst/>
        </a:prstGeom>
        <a:solidFill>
          <a:srgbClr val="004C82">
            <a:alpha val="6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S" sz="1200" kern="1200" noProof="0">
              <a:solidFill>
                <a:schemeClr val="bg1"/>
              </a:solidFill>
              <a:latin typeface="+mj-lt"/>
              <a:ea typeface="+mn-ea"/>
              <a:cs typeface="+mn-cs"/>
            </a:rPr>
            <a:t>Procesos de consulta pública</a:t>
          </a:r>
        </a:p>
        <a:p>
          <a:pPr marL="114300" lvl="1" indent="-114300" algn="l" defTabSz="533400">
            <a:lnSpc>
              <a:spcPct val="90000"/>
            </a:lnSpc>
            <a:spcBef>
              <a:spcPct val="0"/>
            </a:spcBef>
            <a:spcAft>
              <a:spcPct val="15000"/>
            </a:spcAft>
            <a:buChar char="•"/>
          </a:pPr>
          <a:r>
            <a:rPr lang="es-ES" sz="1200" kern="1200" noProof="0">
              <a:solidFill>
                <a:schemeClr val="bg1"/>
              </a:solidFill>
              <a:latin typeface="+mj-lt"/>
              <a:ea typeface="+mn-ea"/>
              <a:cs typeface="+mn-cs"/>
            </a:rPr>
            <a:t>Redes público-privadas, procesos multilaterales</a:t>
          </a:r>
        </a:p>
        <a:p>
          <a:pPr marL="114300" lvl="1" indent="-114300" algn="l" defTabSz="533400">
            <a:lnSpc>
              <a:spcPct val="90000"/>
            </a:lnSpc>
            <a:spcBef>
              <a:spcPct val="0"/>
            </a:spcBef>
            <a:spcAft>
              <a:spcPct val="15000"/>
            </a:spcAft>
            <a:buChar char="•"/>
          </a:pPr>
          <a:endParaRPr lang="en-US" sz="1200" kern="1200" noProof="0">
            <a:solidFill>
              <a:schemeClr val="bg1"/>
            </a:solidFill>
            <a:latin typeface="+mj-lt"/>
            <a:ea typeface="+mn-ea"/>
            <a:cs typeface="+mn-cs"/>
          </a:endParaRPr>
        </a:p>
      </dsp:txBody>
      <dsp:txXfrm rot="-5400000">
        <a:off x="2555062" y="2475455"/>
        <a:ext cx="4499186" cy="797572"/>
      </dsp:txXfrm>
    </dsp:sp>
    <dsp:sp modelId="{6F8F9CA3-D726-4467-9204-20117BBE6900}">
      <dsp:nvSpPr>
        <dsp:cNvPr id="0" name=""/>
        <dsp:cNvSpPr/>
      </dsp:nvSpPr>
      <dsp:spPr>
        <a:xfrm>
          <a:off x="0" y="2321824"/>
          <a:ext cx="2555062" cy="1104833"/>
        </a:xfrm>
        <a:prstGeom prst="round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S" sz="1500" kern="1200" noProof="0">
              <a:solidFill>
                <a:prstClr val="white"/>
              </a:solidFill>
              <a:latin typeface="Arial"/>
              <a:ea typeface="+mn-ea"/>
              <a:cs typeface="+mn-cs"/>
            </a:rPr>
            <a:t>Entre las administraciones y los actores externos</a:t>
          </a:r>
        </a:p>
      </dsp:txBody>
      <dsp:txXfrm>
        <a:off x="53934" y="2375758"/>
        <a:ext cx="2447194" cy="996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7697B-F1D4-4852-B162-6577BEDE46F0}">
      <dsp:nvSpPr>
        <dsp:cNvPr id="0" name=""/>
        <dsp:cNvSpPr/>
      </dsp:nvSpPr>
      <dsp:spPr>
        <a:xfrm>
          <a:off x="3621768" y="2122902"/>
          <a:ext cx="1828535" cy="1546547"/>
        </a:xfrm>
        <a:prstGeom prst="roundRect">
          <a:avLst>
            <a:gd name="adj" fmla="val 10000"/>
          </a:avLst>
        </a:prstGeom>
        <a:solidFill>
          <a:srgbClr val="648574">
            <a:alpha val="80000"/>
          </a:srgbClr>
        </a:solidFill>
        <a:ln w="12700" cap="flat" cmpd="sng" algn="ctr">
          <a:solidFill>
            <a:srgbClr val="64857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377825">
            <a:lnSpc>
              <a:spcPct val="90000"/>
            </a:lnSpc>
            <a:spcBef>
              <a:spcPct val="0"/>
            </a:spcBef>
            <a:spcAft>
              <a:spcPct val="15000"/>
            </a:spcAft>
            <a:buFont typeface="Arial" panose="020B0604020202020204" pitchFamily="34" charset="0"/>
            <a:buChar char="•"/>
          </a:pPr>
          <a:r>
            <a:rPr lang="es-ES" sz="850" kern="1200" noProof="0">
              <a:solidFill>
                <a:schemeClr val="bg1"/>
              </a:solidFill>
            </a:rPr>
            <a:t> Elaboración de una visión conjunta y definición de objetivos y metas</a:t>
          </a:r>
        </a:p>
        <a:p>
          <a:pPr marL="57150" lvl="1" indent="-57150" algn="l" defTabSz="377825">
            <a:lnSpc>
              <a:spcPct val="90000"/>
            </a:lnSpc>
            <a:spcBef>
              <a:spcPct val="0"/>
            </a:spcBef>
            <a:spcAft>
              <a:spcPct val="15000"/>
            </a:spcAft>
            <a:buFont typeface="Arial" panose="020B0604020202020204" pitchFamily="34" charset="0"/>
            <a:buChar char="•"/>
          </a:pPr>
          <a:r>
            <a:rPr lang="es-ES" sz="850" kern="1200" noProof="0">
              <a:solidFill>
                <a:schemeClr val="bg1"/>
              </a:solidFill>
            </a:rPr>
            <a:t>Identificación de medidas</a:t>
          </a:r>
        </a:p>
        <a:p>
          <a:pPr marL="57150" lvl="1" indent="-57150" algn="l" defTabSz="377825">
            <a:lnSpc>
              <a:spcPct val="90000"/>
            </a:lnSpc>
            <a:spcBef>
              <a:spcPct val="0"/>
            </a:spcBef>
            <a:spcAft>
              <a:spcPct val="15000"/>
            </a:spcAft>
            <a:buFont typeface="Arial" panose="020B0604020202020204" pitchFamily="34" charset="0"/>
            <a:buChar char="•"/>
          </a:pPr>
          <a:r>
            <a:rPr lang="es-ES" sz="850" kern="1200" noProof="0">
              <a:solidFill>
                <a:schemeClr val="bg1"/>
              </a:solidFill>
            </a:rPr>
            <a:t>Evaluación de alternativas </a:t>
          </a:r>
        </a:p>
      </dsp:txBody>
      <dsp:txXfrm>
        <a:off x="4204301" y="2543512"/>
        <a:ext cx="1212028" cy="1091964"/>
      </dsp:txXfrm>
    </dsp:sp>
    <dsp:sp modelId="{5FB3D35E-52D9-4362-9A1D-5396C0FBBC6C}">
      <dsp:nvSpPr>
        <dsp:cNvPr id="0" name=""/>
        <dsp:cNvSpPr/>
      </dsp:nvSpPr>
      <dsp:spPr>
        <a:xfrm>
          <a:off x="110781" y="2451891"/>
          <a:ext cx="1828535" cy="1184476"/>
        </a:xfrm>
        <a:prstGeom prst="roundRect">
          <a:avLst>
            <a:gd name="adj" fmla="val 10000"/>
          </a:avLst>
        </a:prstGeom>
        <a:solidFill>
          <a:srgbClr val="79A12C">
            <a:alpha val="80000"/>
          </a:srgbClr>
        </a:solidFill>
        <a:ln w="12700" cap="flat" cmpd="sng" algn="ctr">
          <a:solidFill>
            <a:srgbClr val="79A12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ES" sz="1000" kern="1200">
              <a:solidFill>
                <a:schemeClr val="bg1"/>
              </a:solidFill>
            </a:rPr>
            <a:t>Elaboración y aplicación de un plan de acción</a:t>
          </a:r>
        </a:p>
      </dsp:txBody>
      <dsp:txXfrm>
        <a:off x="136800" y="2774029"/>
        <a:ext cx="1227936" cy="836319"/>
      </dsp:txXfrm>
    </dsp:sp>
    <dsp:sp modelId="{3DB3BF0F-3F1A-4915-82DA-20666DEA40D1}">
      <dsp:nvSpPr>
        <dsp:cNvPr id="0" name=""/>
        <dsp:cNvSpPr/>
      </dsp:nvSpPr>
      <dsp:spPr>
        <a:xfrm>
          <a:off x="3621768" y="-19376"/>
          <a:ext cx="1828535" cy="1184476"/>
        </a:xfrm>
        <a:prstGeom prst="roundRect">
          <a:avLst>
            <a:gd name="adj" fmla="val 10000"/>
          </a:avLst>
        </a:prstGeom>
        <a:solidFill>
          <a:srgbClr val="004C82">
            <a:alpha val="80000"/>
          </a:srgb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ES" sz="1000" kern="1200" noProof="0">
              <a:solidFill>
                <a:schemeClr val="bg1"/>
              </a:solidFill>
            </a:rPr>
            <a:t>Identificación de problemas, causas e impactos</a:t>
          </a:r>
        </a:p>
        <a:p>
          <a:pPr marL="57150" lvl="1" indent="-57150" algn="l" defTabSz="444500">
            <a:lnSpc>
              <a:spcPct val="90000"/>
            </a:lnSpc>
            <a:spcBef>
              <a:spcPct val="0"/>
            </a:spcBef>
            <a:spcAft>
              <a:spcPct val="15000"/>
            </a:spcAft>
            <a:buChar char="•"/>
          </a:pPr>
          <a:r>
            <a:rPr lang="es-ES" sz="1000" kern="1200" noProof="0">
              <a:solidFill>
                <a:schemeClr val="bg1"/>
              </a:solidFill>
            </a:rPr>
            <a:t>Identificación de los puntos de entrada</a:t>
          </a:r>
        </a:p>
      </dsp:txBody>
      <dsp:txXfrm>
        <a:off x="4196347" y="6643"/>
        <a:ext cx="1227936" cy="836319"/>
      </dsp:txXfrm>
    </dsp:sp>
    <dsp:sp modelId="{7C29F424-27F4-48D8-BF68-F8728BB73219}">
      <dsp:nvSpPr>
        <dsp:cNvPr id="0" name=""/>
        <dsp:cNvSpPr/>
      </dsp:nvSpPr>
      <dsp:spPr>
        <a:xfrm>
          <a:off x="109940" y="-21319"/>
          <a:ext cx="1828535" cy="1184476"/>
        </a:xfrm>
        <a:prstGeom prst="roundRect">
          <a:avLst>
            <a:gd name="adj" fmla="val 10000"/>
          </a:avLst>
        </a:prstGeom>
        <a:solidFill>
          <a:srgbClr val="F4971A">
            <a:alpha val="80000"/>
          </a:srgbClr>
        </a:solidFill>
        <a:ln w="12700" cap="flat" cmpd="sng" algn="ctr">
          <a:solidFill>
            <a:srgbClr val="F4971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57150" lvl="1" indent="-57150" algn="l" defTabSz="355600">
            <a:lnSpc>
              <a:spcPct val="90000"/>
            </a:lnSpc>
            <a:spcBef>
              <a:spcPct val="0"/>
            </a:spcBef>
            <a:spcAft>
              <a:spcPct val="15000"/>
            </a:spcAft>
            <a:buChar char="•"/>
          </a:pPr>
          <a:endParaRPr lang="de-DE" sz="800" kern="1200">
            <a:solidFill>
              <a:schemeClr val="bg1"/>
            </a:solidFill>
          </a:endParaRPr>
        </a:p>
        <a:p>
          <a:pPr marL="57150" lvl="1" indent="-57150" algn="l" defTabSz="444500">
            <a:lnSpc>
              <a:spcPct val="90000"/>
            </a:lnSpc>
            <a:spcBef>
              <a:spcPct val="0"/>
            </a:spcBef>
            <a:spcAft>
              <a:spcPct val="15000"/>
            </a:spcAft>
            <a:buChar char="•"/>
          </a:pPr>
          <a:r>
            <a:rPr lang="es-ES" sz="1000" kern="1200">
              <a:solidFill>
                <a:schemeClr val="bg1"/>
              </a:solidFill>
            </a:rPr>
            <a:t>Desarrollo de un sistema de monitoreo</a:t>
          </a:r>
        </a:p>
        <a:p>
          <a:pPr marL="57150" lvl="1" indent="-57150" algn="l" defTabSz="444500">
            <a:lnSpc>
              <a:spcPct val="90000"/>
            </a:lnSpc>
            <a:spcBef>
              <a:spcPct val="0"/>
            </a:spcBef>
            <a:spcAft>
              <a:spcPct val="15000"/>
            </a:spcAft>
            <a:buChar char="•"/>
          </a:pPr>
          <a:r>
            <a:rPr lang="es-ES" sz="1000" kern="1200">
              <a:solidFill>
                <a:schemeClr val="bg1"/>
              </a:solidFill>
            </a:rPr>
            <a:t>Elaboración de un sistema de evaluación a posteriori</a:t>
          </a:r>
        </a:p>
      </dsp:txBody>
      <dsp:txXfrm>
        <a:off x="135959" y="4700"/>
        <a:ext cx="1227936" cy="836319"/>
      </dsp:txXfrm>
    </dsp:sp>
    <dsp:sp modelId="{3948BA54-7CB0-4235-A15B-A6956D16D4E8}">
      <dsp:nvSpPr>
        <dsp:cNvPr id="0" name=""/>
        <dsp:cNvSpPr/>
      </dsp:nvSpPr>
      <dsp:spPr>
        <a:xfrm>
          <a:off x="1159626" y="257169"/>
          <a:ext cx="1602744" cy="1602744"/>
        </a:xfrm>
        <a:prstGeom prst="pieWedge">
          <a:avLst/>
        </a:prstGeom>
        <a:solidFill>
          <a:srgbClr val="F4971A">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b="1" kern="1200"/>
            <a:t>Fase 4:</a:t>
          </a:r>
        </a:p>
        <a:p>
          <a:pPr marL="0" lvl="0" indent="0" algn="ctr" defTabSz="400050">
            <a:lnSpc>
              <a:spcPct val="90000"/>
            </a:lnSpc>
            <a:spcBef>
              <a:spcPct val="0"/>
            </a:spcBef>
            <a:spcAft>
              <a:spcPct val="35000"/>
            </a:spcAft>
            <a:buNone/>
          </a:pPr>
          <a:r>
            <a:rPr lang="es-ES" sz="900" b="1" kern="1200"/>
            <a:t>Monitoreo y evaluación </a:t>
          </a:r>
        </a:p>
      </dsp:txBody>
      <dsp:txXfrm>
        <a:off x="1629059" y="726602"/>
        <a:ext cx="1133311" cy="1133311"/>
      </dsp:txXfrm>
    </dsp:sp>
    <dsp:sp modelId="{34B3774C-2227-4C11-9322-4CD6A9385EEB}">
      <dsp:nvSpPr>
        <dsp:cNvPr id="0" name=""/>
        <dsp:cNvSpPr/>
      </dsp:nvSpPr>
      <dsp:spPr>
        <a:xfrm rot="5400000">
          <a:off x="2836400" y="257169"/>
          <a:ext cx="1602744" cy="1602744"/>
        </a:xfrm>
        <a:prstGeom prst="pieWedge">
          <a:avLst/>
        </a:prstGeom>
        <a:solidFill>
          <a:srgbClr val="004C82">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b="1" kern="1200"/>
            <a:t>Fase 1:</a:t>
          </a:r>
        </a:p>
        <a:p>
          <a:pPr marL="0" lvl="0" indent="0" algn="ctr" defTabSz="400050">
            <a:lnSpc>
              <a:spcPct val="90000"/>
            </a:lnSpc>
            <a:spcBef>
              <a:spcPct val="0"/>
            </a:spcBef>
            <a:spcAft>
              <a:spcPct val="35000"/>
            </a:spcAft>
            <a:buNone/>
          </a:pPr>
          <a:r>
            <a:rPr lang="es-ES" sz="900" b="1" kern="1200"/>
            <a:t>Diagnóstico</a:t>
          </a:r>
        </a:p>
      </dsp:txBody>
      <dsp:txXfrm rot="-5400000">
        <a:off x="2836400" y="726602"/>
        <a:ext cx="1133311" cy="1133311"/>
      </dsp:txXfrm>
    </dsp:sp>
    <dsp:sp modelId="{79C605FB-8877-47CB-ACBD-9CFC0FEAACC8}">
      <dsp:nvSpPr>
        <dsp:cNvPr id="0" name=""/>
        <dsp:cNvSpPr/>
      </dsp:nvSpPr>
      <dsp:spPr>
        <a:xfrm rot="10800000">
          <a:off x="2836400" y="1933943"/>
          <a:ext cx="1602744" cy="1602744"/>
        </a:xfrm>
        <a:prstGeom prst="pieWedge">
          <a:avLst/>
        </a:prstGeom>
        <a:solidFill>
          <a:srgbClr val="648574">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b="1" i="0" kern="1200" noProof="0"/>
            <a:t>Fase 2:</a:t>
          </a:r>
        </a:p>
        <a:p>
          <a:pPr marL="0" lvl="0" indent="0" algn="ctr" defTabSz="400050">
            <a:lnSpc>
              <a:spcPct val="90000"/>
            </a:lnSpc>
            <a:spcBef>
              <a:spcPct val="0"/>
            </a:spcBef>
            <a:spcAft>
              <a:spcPct val="35000"/>
            </a:spcAft>
            <a:buNone/>
          </a:pPr>
          <a:r>
            <a:rPr lang="es-ES" sz="900" b="1" i="0" kern="1200" noProof="0"/>
            <a:t>Formulación</a:t>
          </a:r>
        </a:p>
      </dsp:txBody>
      <dsp:txXfrm rot="10800000">
        <a:off x="2836400" y="1933943"/>
        <a:ext cx="1133311" cy="1133311"/>
      </dsp:txXfrm>
    </dsp:sp>
    <dsp:sp modelId="{0CFBC619-8671-43FD-B951-5DF2DB168C98}">
      <dsp:nvSpPr>
        <dsp:cNvPr id="0" name=""/>
        <dsp:cNvSpPr/>
      </dsp:nvSpPr>
      <dsp:spPr>
        <a:xfrm rot="16200000">
          <a:off x="1159626" y="1933943"/>
          <a:ext cx="1602744" cy="1602744"/>
        </a:xfrm>
        <a:prstGeom prst="pieWedge">
          <a:avLst/>
        </a:prstGeom>
        <a:solidFill>
          <a:srgbClr val="79A12C">
            <a:alpha val="6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ES" sz="900" b="1" kern="1200" noProof="0"/>
            <a:t>Fase 3: </a:t>
          </a:r>
        </a:p>
        <a:p>
          <a:pPr marL="0" lvl="0" indent="0" algn="ctr" defTabSz="400050">
            <a:lnSpc>
              <a:spcPct val="90000"/>
            </a:lnSpc>
            <a:spcBef>
              <a:spcPct val="0"/>
            </a:spcBef>
            <a:spcAft>
              <a:spcPct val="35000"/>
            </a:spcAft>
            <a:buNone/>
          </a:pPr>
          <a:r>
            <a:rPr lang="es-ES" sz="900" b="1" kern="1200" noProof="0"/>
            <a:t>Planificación e implementación</a:t>
          </a:r>
        </a:p>
      </dsp:txBody>
      <dsp:txXfrm rot="5400000">
        <a:off x="1629059" y="1933943"/>
        <a:ext cx="1133311" cy="1133311"/>
      </dsp:txXfrm>
    </dsp:sp>
    <dsp:sp modelId="{52682CE6-A194-4199-BB2A-2B954B317313}">
      <dsp:nvSpPr>
        <dsp:cNvPr id="0" name=""/>
        <dsp:cNvSpPr/>
      </dsp:nvSpPr>
      <dsp:spPr>
        <a:xfrm>
          <a:off x="2522699" y="1563794"/>
          <a:ext cx="553372" cy="48119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A8625-23D0-4D20-A96A-4CB062317750}">
      <dsp:nvSpPr>
        <dsp:cNvPr id="0" name=""/>
        <dsp:cNvSpPr/>
      </dsp:nvSpPr>
      <dsp:spPr>
        <a:xfrm rot="10800000">
          <a:off x="2522699" y="1748868"/>
          <a:ext cx="553372" cy="48119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861FB-67B3-4E5E-B31D-EDA810F94696}">
      <dsp:nvSpPr>
        <dsp:cNvPr id="0" name=""/>
        <dsp:cNvSpPr/>
      </dsp:nvSpPr>
      <dsp:spPr>
        <a:xfrm>
          <a:off x="0" y="54226"/>
          <a:ext cx="7365210" cy="730080"/>
        </a:xfrm>
        <a:prstGeom prst="roundRect">
          <a:avLst/>
        </a:prstGeom>
        <a:solidFill>
          <a:schemeClr val="accent5">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t>Oposición de un actor políticamente más poderoso </a:t>
          </a:r>
        </a:p>
        <a:p>
          <a:pPr marL="0" lvl="0" indent="0" algn="l" defTabSz="711200">
            <a:lnSpc>
              <a:spcPct val="90000"/>
            </a:lnSpc>
            <a:spcBef>
              <a:spcPct val="0"/>
            </a:spcBef>
            <a:spcAft>
              <a:spcPct val="35000"/>
            </a:spcAft>
            <a:buNone/>
          </a:pPr>
          <a:r>
            <a:rPr lang="es-ES" sz="1200" i="1" kern="1200">
              <a:sym typeface="Wingdings" panose="05000000000000000000" pitchFamily="2" charset="2"/>
            </a:rPr>
            <a:t></a:t>
          </a:r>
          <a:r>
            <a:rPr lang="es-ES" sz="1200" i="1" kern="1200"/>
            <a:t> Establecer normas jurídicamente vinculantes para la coordinación  </a:t>
          </a:r>
        </a:p>
      </dsp:txBody>
      <dsp:txXfrm>
        <a:off x="35640" y="89866"/>
        <a:ext cx="7293930" cy="658800"/>
      </dsp:txXfrm>
    </dsp:sp>
    <dsp:sp modelId="{0726FFF7-1085-413B-ADAE-C902D911781D}">
      <dsp:nvSpPr>
        <dsp:cNvPr id="0" name=""/>
        <dsp:cNvSpPr/>
      </dsp:nvSpPr>
      <dsp:spPr>
        <a:xfrm>
          <a:off x="0" y="896626"/>
          <a:ext cx="7365210" cy="730080"/>
        </a:xfrm>
        <a:prstGeom prst="roundRect">
          <a:avLst/>
        </a:prstGeom>
        <a:solidFill>
          <a:schemeClr val="accent5">
            <a:shade val="80000"/>
            <a:hueOff val="240595"/>
            <a:satOff val="-21301"/>
            <a:lumOff val="1262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t>Resistencia a los cambios administrativos</a:t>
          </a:r>
        </a:p>
        <a:p>
          <a:pPr marL="0" lvl="0" indent="0" algn="l" defTabSz="711200">
            <a:lnSpc>
              <a:spcPct val="90000"/>
            </a:lnSpc>
            <a:spcBef>
              <a:spcPct val="0"/>
            </a:spcBef>
            <a:spcAft>
              <a:spcPct val="35000"/>
            </a:spcAft>
            <a:buNone/>
          </a:pPr>
          <a:r>
            <a:rPr lang="es-ES" sz="1200" i="1" kern="1200">
              <a:sym typeface="Wingdings" panose="05000000000000000000" pitchFamily="2" charset="2"/>
            </a:rPr>
            <a:t></a:t>
          </a:r>
          <a:r>
            <a:rPr lang="es-ES" sz="1200" i="1" kern="1200"/>
            <a:t> Hacer que la gente entienda por qué es necesario el cambio (comunicación, intercambio, formación)   </a:t>
          </a:r>
        </a:p>
      </dsp:txBody>
      <dsp:txXfrm>
        <a:off x="35640" y="932266"/>
        <a:ext cx="7293930" cy="658800"/>
      </dsp:txXfrm>
    </dsp:sp>
    <dsp:sp modelId="{ABFABB56-14C1-4F3B-9023-10836E37001B}">
      <dsp:nvSpPr>
        <dsp:cNvPr id="0" name=""/>
        <dsp:cNvSpPr/>
      </dsp:nvSpPr>
      <dsp:spPr>
        <a:xfrm>
          <a:off x="0" y="1739026"/>
          <a:ext cx="7365210" cy="730080"/>
        </a:xfrm>
        <a:prstGeom prst="roundRect">
          <a:avLst/>
        </a:prstGeom>
        <a:solidFill>
          <a:schemeClr val="accent5">
            <a:shade val="80000"/>
            <a:hueOff val="481190"/>
            <a:satOff val="-42602"/>
            <a:lumOff val="252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a:t>Falta de capacidades humanas y financieras</a:t>
          </a:r>
        </a:p>
        <a:p>
          <a:pPr marL="0" lvl="0" indent="0" algn="l" defTabSz="711200">
            <a:lnSpc>
              <a:spcPct val="90000"/>
            </a:lnSpc>
            <a:spcBef>
              <a:spcPct val="0"/>
            </a:spcBef>
            <a:spcAft>
              <a:spcPct val="35000"/>
            </a:spcAft>
            <a:buNone/>
          </a:pPr>
          <a:r>
            <a:rPr lang="es-ES" sz="1200" i="1" kern="1200" noProof="0">
              <a:sym typeface="Wingdings" panose="05000000000000000000" pitchFamily="2" charset="2"/>
            </a:rPr>
            <a:t></a:t>
          </a:r>
          <a:r>
            <a:rPr lang="es-ES" sz="1200" i="1" kern="1200" noProof="0"/>
            <a:t> Cambiar los marcos financieros (aumentar la financiación, compartir los recursos)  </a:t>
          </a:r>
        </a:p>
      </dsp:txBody>
      <dsp:txXfrm>
        <a:off x="35640" y="1774666"/>
        <a:ext cx="7293930" cy="658800"/>
      </dsp:txXfrm>
    </dsp:sp>
    <dsp:sp modelId="{707F58A9-8B41-43A0-8CB0-52357044DB3A}">
      <dsp:nvSpPr>
        <dsp:cNvPr id="0" name=""/>
        <dsp:cNvSpPr/>
      </dsp:nvSpPr>
      <dsp:spPr>
        <a:xfrm>
          <a:off x="0" y="2559944"/>
          <a:ext cx="7365210" cy="730080"/>
        </a:xfrm>
        <a:prstGeom prst="roundRect">
          <a:avLst/>
        </a:prstGeom>
        <a:solidFill>
          <a:schemeClr val="accent5">
            <a:shade val="80000"/>
            <a:hueOff val="721784"/>
            <a:satOff val="-63903"/>
            <a:lumOff val="378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a:t>Datos/información limitados para una toma de decisiones fundada</a:t>
          </a:r>
        </a:p>
        <a:p>
          <a:pPr marL="0" lvl="0" indent="0" algn="l" defTabSz="711200">
            <a:lnSpc>
              <a:spcPct val="90000"/>
            </a:lnSpc>
            <a:spcBef>
              <a:spcPct val="0"/>
            </a:spcBef>
            <a:spcAft>
              <a:spcPct val="35000"/>
            </a:spcAft>
            <a:buNone/>
          </a:pPr>
          <a:r>
            <a:rPr lang="es-ES" sz="1200" i="1" kern="1200" noProof="0">
              <a:sym typeface="Wingdings" panose="05000000000000000000" pitchFamily="2" charset="2"/>
            </a:rPr>
            <a:t></a:t>
          </a:r>
          <a:r>
            <a:rPr lang="es-ES" sz="1200" i="1" kern="1200" noProof="0"/>
            <a:t> Organizar capacitaciones interdisciplinarias, consultar a expertos, crear consejos consultivos científicos</a:t>
          </a:r>
        </a:p>
      </dsp:txBody>
      <dsp:txXfrm>
        <a:off x="35640" y="2595584"/>
        <a:ext cx="7293930" cy="6588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delphi.de/en/system/files/mediathek/bilder/Nexus%20in%20Germany_0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alepa.ca.gov/climate-action/%23cat"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pacinst.org/video/the-future-of-californias-water-energy-climate-nexus/" TargetMode="External"/><Relationship Id="rId4" Type="http://schemas.openxmlformats.org/officeDocument/2006/relationships/hyperlink" Target="https://www.capradio.org/articles/2013/10/07/californias-water-supply-a-700-mile-journe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olsoz.fu-berlin.de/polwiss/forschung/systeme/ffu/files/working_paper_accelerators_of_global_energy_transition_4.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s-ES" sz="1100" b="1">
                <a:effectLst/>
                <a:latin typeface="Calibri" panose="020F0502020204030204" pitchFamily="34" charset="0"/>
                <a:ea typeface="Calibri" panose="020F0502020204030204" pitchFamily="34" charset="0"/>
                <a:cs typeface="Times New Roman" panose="02020603050405020304" pitchFamily="18" charset="0"/>
              </a:rPr>
              <a:t>Notas: </a:t>
            </a:r>
          </a:p>
          <a:p>
            <a:pPr>
              <a:lnSpc>
                <a:spcPct val="107000"/>
              </a:lnSpc>
              <a:spcAft>
                <a:spcPts val="800"/>
              </a:spcAft>
            </a:pP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Por lo tanto, debemos garantizar la comunicación y la cooperación entre los responsables de la toma de decisiones de los diferentes sectores (coordinación horizontal), así como entre las diferentes administraciones a nivel nacional, regional y local (coordinación vertical) </a:t>
            </a:r>
          </a:p>
          <a:p>
            <a:pPr marL="342900" lvl="0" indent="-342900">
              <a:lnSpc>
                <a:spcPct val="107000"/>
              </a:lnSpc>
              <a:spcAft>
                <a:spcPts val="800"/>
              </a:spcAft>
              <a:buFont typeface="Times New Roman" panose="02020603050405020304" pitchFamily="18" charset="0"/>
              <a:buChar char="-"/>
              <a:tabLst>
                <a:tab pos="4572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Veamos ahora los diferentes grados de coordinación y cómo se traducen en la gestión de los </a:t>
            </a:r>
            <a:r>
              <a:rPr lang="es-ES" sz="110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trade-offs</a:t>
            </a: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del Nexo WEF y los conflictos que pueden surgir de estos </a:t>
            </a:r>
          </a:p>
          <a:p>
            <a:pPr marL="342900" lvl="0" indent="-342900">
              <a:lnSpc>
                <a:spcPct val="107000"/>
              </a:lnSpc>
              <a:spcAft>
                <a:spcPts val="800"/>
              </a:spcAft>
              <a:buFont typeface="Times New Roman" panose="02020603050405020304" pitchFamily="18" charset="0"/>
              <a:buChar char="-"/>
              <a:tabLst>
                <a:tab pos="4572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Podemos distinguir entre diferentes tipos de coordinación, que en realidad deben entenderse como una escala entre la «ausencia de coordinación» y la «coordinación conjunta y estratégica», que reflejan diferentes resultados en cuanto al tratamiento de los </a:t>
            </a:r>
            <a:r>
              <a:rPr lang="es-ES" sz="110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trade-offs</a:t>
            </a: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del WEF y el potencial de conflictos resultante </a:t>
            </a:r>
          </a:p>
          <a:p>
            <a:pPr marL="342900" lvl="0" indent="-342900">
              <a:lnSpc>
                <a:spcPct val="107000"/>
              </a:lnSpc>
              <a:spcAft>
                <a:spcPts val="800"/>
              </a:spcAft>
              <a:buFont typeface="Times New Roman" panose="02020603050405020304" pitchFamily="18" charset="0"/>
              <a:buChar char="-"/>
              <a:tabLst>
                <a:tab pos="4572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Veamos los diferentes niveles de coordinación:</a:t>
            </a:r>
          </a:p>
          <a:p>
            <a:pPr marL="342900" lvl="0" indent="-342900">
              <a:lnSpc>
                <a:spcPct val="107000"/>
              </a:lnSpc>
              <a:spcAft>
                <a:spcPts val="800"/>
              </a:spcAft>
              <a:buFont typeface="+mj-lt"/>
              <a:buAutoNum type="arabicPeriod"/>
              <a:tabLst>
                <a:tab pos="457200" algn="l"/>
              </a:tabLst>
            </a:pPr>
            <a:r>
              <a:rPr lang="es-ES" sz="11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Ausencia de coordinación</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Decisiones tomadas en un sector/nivel sin informar o buscar el consentimiento de otros sectores/niveles afectados </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se consideran los </a:t>
            </a:r>
            <a:r>
              <a:rPr lang="es-ES" sz="110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trade-offs</a:t>
            </a: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que puedan surgir de decisiones administrativas de otros agentes sectoriales, lo que probablemente creará conflictos (y costes para remediar los impactos de estas consecuencias)</a:t>
            </a:r>
          </a:p>
          <a:p>
            <a:pPr marL="342900" lvl="0" indent="-342900">
              <a:lnSpc>
                <a:spcPct val="107000"/>
              </a:lnSpc>
              <a:spcAft>
                <a:spcPts val="800"/>
              </a:spcAft>
              <a:buFont typeface="+mj-lt"/>
              <a:buAutoNum type="arabicPeriod" startAt="2"/>
              <a:tabLst>
                <a:tab pos="457200" algn="l"/>
              </a:tabLst>
            </a:pPr>
            <a:r>
              <a:rPr lang="es-ES" sz="11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Coordinación negativa</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Las decisiones tomadas por un sector tienen en cuenta las repercusiones y las interacciones con otros sectores en los que podrían surgir conflictos o en los que se verían afectadas las competencias de otro sector (por ejemplo, un ministerio)</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Esto puede lograrse incluyen una proceso de información y consulta de las administraciones de otros sectores</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Hay muchos ejemplos, algunos de ellos ya se han mencionado en la ronda de preguntas anterior</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Este enfoque es la forma más común de coordinación, aunque todavía no está suficientemente desarrollado en muchos contextos de gobernanza</a:t>
            </a:r>
          </a:p>
          <a:p>
            <a:pPr marL="342900" lvl="0" indent="-342900">
              <a:lnSpc>
                <a:spcPct val="107000"/>
              </a:lnSpc>
              <a:spcAft>
                <a:spcPts val="800"/>
              </a:spcAft>
              <a:buFont typeface="+mj-lt"/>
              <a:buAutoNum type="arabicPeriod" startAt="3"/>
              <a:tabLst>
                <a:tab pos="457200" algn="l"/>
              </a:tabLst>
            </a:pPr>
            <a:r>
              <a:rPr lang="es-ES" sz="11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Coordinación positiva </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Este tipo de coordinación pretende ir más allá de la mera prevención de conflictos y </a:t>
            </a:r>
            <a:r>
              <a:rPr lang="es-ES" sz="110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trade-offs</a:t>
            </a: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 busca soluciones que beneficien a todos los sectores/niveles implicados</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aplicación de soluciones compartidas requiere una coordinación más intensa que el intercambio de información/consulta, por ejemplo, una cooperación más a largo plazo a través de formas de colaboración institucionalizadas (por ejemplo, grupos de trabajo o comisiones conjuntas), así como una verdadera voluntad de negociar y asumir compromisos </a:t>
            </a:r>
          </a:p>
          <a:p>
            <a:pPr marL="114300" lvl="0" indent="0">
              <a:lnSpc>
                <a:spcPct val="107000"/>
              </a:lnSpc>
              <a:spcAft>
                <a:spcPts val="800"/>
              </a:spcAft>
              <a:buFont typeface="Times New Roman" panose="02020603050405020304" pitchFamily="18" charset="0"/>
              <a:buNone/>
              <a:tabLst>
                <a:tab pos="914400" algn="l"/>
              </a:tabLst>
            </a:pPr>
            <a:r>
              <a:rPr lang="es-ES" sz="11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Coordinación estratégica</a:t>
            </a:r>
          </a:p>
          <a:p>
            <a:pPr>
              <a:lnSpc>
                <a:spcPct val="107000"/>
              </a:lnSpc>
              <a:spcAft>
                <a:spcPts val="800"/>
              </a:spcAft>
            </a:pPr>
            <a:r>
              <a:rPr lang="es-ES" sz="11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Este es un enfoque mucho menos común, sin embargo, ha ganado en importancia en los últimos años</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Describe una forma de planificación con visión de futuro y basada en un enfoque de planificación intersectorial para lograr objetivos políticos estratégicos conjuntos </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Este enfoque se utiliza a menudo para objetivos de desarrollo social más amplios o también para cuestiones medioambientales que son intrínsecamente intersectoriales </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Por ejemplo, muchos planes nacionales de desarrollo o estrategias relacionadas con el clima se elaboran a través de este tipo de coordinación estratégica: establecen objetivos políticos globales (por ejemplo, la reducción de las emisiones de GEI), implican de forma proactiva a todos los sectores relevantes que son necesarios para alcanzar estos objetivos e identifican y coordinan conjuntamente las actividades </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comparación con los otros tipos de coordinación, este enfoque implica a los diferentes actores sectoriales desde el principio del proceso, en lugar de hacerlo a posteriori</a:t>
            </a:r>
          </a:p>
          <a:p>
            <a:pPr marL="742950" lvl="1" indent="-285750">
              <a:lnSpc>
                <a:spcPct val="107000"/>
              </a:lnSpc>
              <a:spcAft>
                <a:spcPts val="800"/>
              </a:spcAft>
              <a:buFont typeface="Times New Roman" panose="02020603050405020304" pitchFamily="18" charset="0"/>
              <a:buChar char="-"/>
              <a:tabLst>
                <a:tab pos="914400" algn="l"/>
              </a:tabLst>
            </a:pPr>
            <a:r>
              <a:rPr lang="es-ES"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Son buenos ejemplos de planificación, ya que suelen implicar a varios sectores nacionales a distintos niveles en el proceso de formulación, donde se toman en consideración la coordinación y la alineación de políticas y acciones para un objetivo global (como la adaptación efectiva al cambio climático)</a:t>
            </a:r>
          </a:p>
          <a:p>
            <a:pPr marL="514350" lvl="1" indent="-171450">
              <a:buFontTx/>
              <a:buChar char="-"/>
            </a:pPr>
            <a:endParaRPr lang="en-US" sz="90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u="sng" noProof="0">
                <a:solidFill>
                  <a:schemeClr val="tx1"/>
                </a:solidFill>
              </a:rPr>
              <a:t>Hay que tener en cuenta: </a:t>
            </a:r>
            <a:r>
              <a:rPr lang="es-ES" sz="900" noProof="0">
                <a:solidFill>
                  <a:schemeClr val="tx1"/>
                </a:solidFill>
              </a:rPr>
              <a:t>Cuanto mayor sea el grado de coordinación, más exhaustivo será el planteamiento de la planificación y, por tanto, suele requerir más recursos humanos y técnicos, así como tiempo.</a:t>
            </a:r>
          </a:p>
          <a:p>
            <a:pPr marL="0" indent="0">
              <a:buFontTx/>
              <a:buNone/>
            </a:pPr>
            <a:endParaRPr lang="en-US" noProof="0">
              <a:solidFill>
                <a:schemeClr val="tx1"/>
              </a:solidFill>
            </a:endParaRPr>
          </a:p>
          <a:p>
            <a:endParaRPr lang="en-US" noProof="0">
              <a:solidFill>
                <a:schemeClr val="tx1"/>
              </a:solidFill>
            </a:endParaRPr>
          </a:p>
          <a:p>
            <a:r>
              <a:rPr lang="es-ES" b="1" noProof="0">
                <a:solidFill>
                  <a:schemeClr val="tx1"/>
                </a:solidFill>
              </a:rPr>
              <a:t>Fuentes: </a:t>
            </a:r>
          </a:p>
          <a:p>
            <a:endParaRPr lang="en-US" b="1"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solidFill>
                  <a:schemeClr val="tx1"/>
                </a:solidFill>
              </a:rPr>
              <a:t>Blumstein et al. (2017). Coordination of Sectoral Interest in the Nexus Between Water, Energy and Agriculture. Mechanisms and Interest in Germany. Disponible en: </a:t>
            </a:r>
            <a:r>
              <a:rPr lang="es-ES" sz="18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https://www.adelphi.de/en/system/files/mediathek/bilder/Nexus%20in%20Germany_03.pdf</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1800" noProof="0">
                <a:solidFill>
                  <a:schemeClr val="tx1"/>
                </a:solidFill>
                <a:effectLst/>
                <a:latin typeface="Calibri" panose="020F0502020204030204" pitchFamily="34" charset="0"/>
              </a:rPr>
              <a:t>Peters, G.P. (2018). The challenge of policy coordination. Policy Design and Practice, 1:1, 1-11, https://doi.org/10.1080/25741292.2018.1437946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4400" noProof="0">
                <a:solidFill>
                  <a:schemeClr val="tx1"/>
                </a:solidFill>
              </a:rPr>
              <a:t>Scharpf, F. W. (1994). Games Real Actors Could Play: Positive and Negative Coordination in Embedded Negotiations.” Journal of Theoretical Politics 6: 27–53</a:t>
            </a:r>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403726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noProof="0"/>
          </a:p>
          <a:p>
            <a:pPr marL="171450" indent="-171450">
              <a:buFontTx/>
              <a:buChar char="-"/>
            </a:pPr>
            <a:r>
              <a:rPr lang="es-ES" noProof="0"/>
              <a:t>Veamos los instrumentos de los que disponen los responsables políticos para lograr la coordinación horizontal, tanto de coordinación positiva como negativa. </a:t>
            </a:r>
          </a:p>
          <a:p>
            <a:pPr marL="171450" indent="-171450">
              <a:buFontTx/>
              <a:buChar char="-"/>
            </a:pPr>
            <a:r>
              <a:rPr lang="es-ES" noProof="0"/>
              <a:t>Son múltiples los instrumentos y mecanismos que se han empleado en los distintos niveles de gobierno para garantizar la coordinación tanto dentro de un sistema administrativo como entre distintos sistemas administrativos, y también entre las administraciones y los actores externos. </a:t>
            </a:r>
          </a:p>
          <a:p>
            <a:pPr marL="171450" indent="-171450">
              <a:buFontTx/>
              <a:buChar char="-"/>
            </a:pPr>
            <a:r>
              <a:rPr lang="es-ES" noProof="0"/>
              <a:t>También hay que tener en cuenta que la mayoría de estos instrumentos contemplan tanto la cooperación horizontal como la vertical en cierta medida y que los casos expuestos en esta diapositiva son solo ejemplos</a:t>
            </a:r>
          </a:p>
          <a:p>
            <a:pPr marL="171450" indent="-171450">
              <a:buFontTx/>
              <a:buChar char="-"/>
            </a:pPr>
            <a:endParaRPr lang="en-US" noProof="0"/>
          </a:p>
          <a:p>
            <a:pPr marL="0" indent="0">
              <a:buFontTx/>
              <a:buNone/>
            </a:pPr>
            <a:r>
              <a:rPr lang="es-ES" b="1" noProof="0"/>
              <a:t>1. Entre unidades de un mismo sistema administrativo (por ejemplo, diferentes departamentos de un mismo ministerio)</a:t>
            </a:r>
          </a:p>
          <a:p>
            <a:pPr marL="0" indent="0">
              <a:buFontTx/>
              <a:buNone/>
            </a:pPr>
            <a:r>
              <a:rPr lang="es-ES" b="0" u="sng" noProof="0"/>
              <a:t>Grupos de trabajo interdepartamentales </a:t>
            </a:r>
          </a:p>
          <a:p>
            <a:pPr marL="171450" indent="-171450">
              <a:buFont typeface="Arial" panose="020B0604020202020204" pitchFamily="34" charset="0"/>
              <a:buChar char="•"/>
            </a:pPr>
            <a:r>
              <a:rPr lang="es-ES" sz="900" b="0" i="0" u="none" strike="noStrike" baseline="0" noProof="0">
                <a:solidFill>
                  <a:schemeClr val="tx1"/>
                </a:solidFill>
                <a:latin typeface="Arial" panose="020B0604020202020204" pitchFamily="34" charset="0"/>
                <a:ea typeface="+mn-ea"/>
                <a:cs typeface="+mn-cs"/>
              </a:rPr>
              <a:t>Instrumento muy común para la colaboración intersectorial</a:t>
            </a:r>
          </a:p>
          <a:p>
            <a:pPr marL="171450" indent="-171450">
              <a:buFont typeface="Arial" panose="020B0604020202020204" pitchFamily="34" charset="0"/>
              <a:buChar char="•"/>
            </a:pPr>
            <a:r>
              <a:rPr lang="es-ES" sz="900" b="0" i="0" u="none" strike="noStrike" baseline="0" noProof="0">
                <a:solidFill>
                  <a:schemeClr val="tx1"/>
                </a:solidFill>
                <a:latin typeface="Arial" panose="020B0604020202020204" pitchFamily="34" charset="0"/>
                <a:ea typeface="+mn-ea"/>
                <a:cs typeface="+mn-cs"/>
              </a:rPr>
              <a:t>Incluye grupos de trabajo institucionalizados, tanto ad hoc como a largo plazo</a:t>
            </a:r>
          </a:p>
          <a:p>
            <a:pPr marL="171450" indent="-171450">
              <a:buFont typeface="Arial" panose="020B0604020202020204" pitchFamily="34" charset="0"/>
              <a:buChar char="•"/>
            </a:pPr>
            <a:r>
              <a:rPr lang="es-ES" sz="900" b="0" i="0" u="none" strike="noStrike" baseline="0" noProof="0">
                <a:solidFill>
                  <a:schemeClr val="tx1"/>
                </a:solidFill>
                <a:latin typeface="Arial" panose="020B0604020202020204" pitchFamily="34" charset="0"/>
                <a:ea typeface="+mn-ea"/>
                <a:cs typeface="+mn-cs"/>
              </a:rPr>
              <a:t>Expertos de varios departamentos se reúnen para debatir proyectos y procesos políticos concretos, sus implicaciones para otros departamentos, posibles sinergias, etc.</a:t>
            </a:r>
          </a:p>
          <a:p>
            <a:pPr marL="171450" indent="-171450">
              <a:buFontTx/>
              <a:buChar char="-"/>
            </a:pPr>
            <a:endParaRPr lang="en-US" sz="900" b="0" i="0" u="none" strike="noStrike" kern="1200" baseline="0" noProof="0">
              <a:solidFill>
                <a:schemeClr val="tx1"/>
              </a:solidFill>
              <a:latin typeface="Arial" panose="020B0604020202020204" pitchFamily="34" charset="0"/>
              <a:ea typeface="+mn-ea"/>
              <a:cs typeface="+mn-cs"/>
            </a:endParaRPr>
          </a:p>
          <a:p>
            <a:pPr marL="0" indent="0">
              <a:buFontTx/>
              <a:buNone/>
            </a:pPr>
            <a:r>
              <a:rPr lang="es-ES" sz="900" b="0" i="0" u="sng" strike="noStrike" baseline="0" noProof="0">
                <a:solidFill>
                  <a:schemeClr val="tx1"/>
                </a:solidFill>
                <a:latin typeface="Arial" panose="020B0604020202020204" pitchFamily="34" charset="0"/>
                <a:ea typeface="+mn-ea"/>
                <a:cs typeface="+mn-cs"/>
              </a:rPr>
              <a:t>Fusión de departamentos sectoriales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i="0" u="none" strike="noStrike" baseline="0" noProof="0">
                <a:solidFill>
                  <a:schemeClr val="tx1"/>
                </a:solidFill>
                <a:latin typeface="Arial" panose="020B0604020202020204" pitchFamily="34" charset="0"/>
                <a:ea typeface="+mn-ea"/>
                <a:cs typeface="+mn-cs"/>
              </a:rPr>
              <a:t>Si hay muchos asuntos que se solapan entre dos (o más) departamentos, puede valer la pena fusionar dichos departamentos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a:t>Esta forma de fusión puede favorecer los </a:t>
            </a:r>
            <a:r>
              <a:rPr lang="es-ES" sz="900" b="0" i="0" u="none" strike="noStrike" baseline="0" noProof="0">
                <a:solidFill>
                  <a:schemeClr val="tx1"/>
                </a:solidFill>
                <a:latin typeface="Arial" panose="020B0604020202020204" pitchFamily="34" charset="0"/>
                <a:ea typeface="+mn-ea"/>
                <a:cs typeface="+mn-cs"/>
              </a:rPr>
              <a:t>intercambios </a:t>
            </a:r>
            <a:r>
              <a:rPr lang="es-ES" noProof="0"/>
              <a:t>a largo plazo </a:t>
            </a:r>
            <a:r>
              <a:rPr lang="es-ES" sz="900" b="0" i="0" u="none" strike="noStrike" baseline="0" noProof="0">
                <a:solidFill>
                  <a:schemeClr val="tx1"/>
                </a:solidFill>
                <a:latin typeface="Arial" panose="020B0604020202020204" pitchFamily="34" charset="0"/>
                <a:ea typeface="+mn-ea"/>
                <a:cs typeface="+mn-cs"/>
              </a:rPr>
              <a:t>entre disciplinas, la comprensión mutua de otros puntos de vista profesionales y las formas de pensar interdisciplinarias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900" b="0" i="0" u="none" strike="noStrike" kern="1200" baseline="0" noProof="0">
              <a:solidFill>
                <a:schemeClr val="tx1"/>
              </a:solidFill>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900" b="0" i="0" u="sng" strike="noStrike" baseline="0" noProof="0">
                <a:solidFill>
                  <a:schemeClr val="tx1"/>
                </a:solidFill>
                <a:latin typeface="Arial" panose="020B0604020202020204" pitchFamily="34" charset="0"/>
                <a:ea typeface="+mn-ea"/>
                <a:cs typeface="+mn-cs"/>
              </a:rPr>
              <a:t>Comités directivos / grupos de trabajo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i="0" u="none" strike="noStrike" baseline="0" noProof="0">
                <a:solidFill>
                  <a:schemeClr val="tx1"/>
                </a:solidFill>
                <a:latin typeface="Arial" panose="020B0604020202020204" pitchFamily="34" charset="0"/>
                <a:ea typeface="+mn-ea"/>
                <a:cs typeface="+mn-cs"/>
              </a:rPr>
              <a:t>Muy similares a los grupos de trabajo interdepartamentales, pero normalmente se crean temporalmente para un proyecto específico</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i="0" u="none" strike="noStrike" kern="1200" baseline="0" noProof="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00" b="0" noProof="0"/>
              <a:t>Para evitar </a:t>
            </a:r>
            <a:r>
              <a:rPr lang="es-ES" sz="900" b="0" i="1" noProof="0"/>
              <a:t>trade-offs </a:t>
            </a:r>
            <a:r>
              <a:rPr lang="es-ES" sz="900" b="0" noProof="0"/>
              <a:t>y generar sinergias entre sectores, las administraciones también necesitan coordinar sus actividades con los actores externos a sus estructuras administrativas, estos pueden ser otras unidades administrativas (como otro ministerio o una ciudad o municipio vecino) pero también otros grupos de actores/partes interesadas, por ejemplo, la sociedad en general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noProof="0"/>
          </a:p>
          <a:p>
            <a:pPr marL="0" marR="0" lvl="0" indent="0" algn="l" defTabSz="914400" rtl="0" eaLnBrk="1" fontAlgn="auto" latinLnBrk="0" hangingPunct="1">
              <a:lnSpc>
                <a:spcPct val="100000"/>
              </a:lnSpc>
              <a:spcBef>
                <a:spcPts val="0"/>
              </a:spcBef>
              <a:spcAft>
                <a:spcPts val="0"/>
              </a:spcAft>
              <a:buClrTx/>
              <a:buSzTx/>
              <a:buFontTx/>
              <a:buNone/>
              <a:tabLst/>
              <a:defRPr/>
            </a:pPr>
            <a:r>
              <a:rPr lang="es-ES" sz="900" b="1" i="0" u="none" strike="noStrike" baseline="0" noProof="0">
                <a:solidFill>
                  <a:schemeClr val="tx1"/>
                </a:solidFill>
                <a:latin typeface="Arial" panose="020B0604020202020204" pitchFamily="34" charset="0"/>
                <a:ea typeface="+mn-ea"/>
                <a:cs typeface="+mn-cs"/>
              </a:rPr>
              <a:t>2. Entre sistemas administrativos diferentes (por ejemplo, dos ministerios diferentes o dos ciudades)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noProof="0"/>
          </a:p>
          <a:p>
            <a:pPr marL="0" marR="0" indent="0" algn="l" defTabSz="914400" rtl="0" eaLnBrk="1" fontAlgn="auto" latinLnBrk="0" hangingPunct="1">
              <a:lnSpc>
                <a:spcPct val="100000"/>
              </a:lnSpc>
              <a:spcBef>
                <a:spcPts val="0"/>
              </a:spcBef>
              <a:spcAft>
                <a:spcPts val="0"/>
              </a:spcAft>
              <a:buClrTx/>
              <a:buSzTx/>
              <a:buFontTx/>
              <a:buNone/>
              <a:tabLst/>
              <a:defRPr/>
            </a:pPr>
            <a:r>
              <a:rPr lang="es-ES" sz="900" b="0" i="0" u="sng" strike="noStrike" baseline="0" noProof="0">
                <a:solidFill>
                  <a:schemeClr val="tx1"/>
                </a:solidFill>
                <a:latin typeface="Arial" panose="020B0604020202020204" pitchFamily="34" charset="0"/>
                <a:ea typeface="+mn-ea"/>
                <a:cs typeface="+mn-cs"/>
              </a:rPr>
              <a:t>Comisiones o grupos de trabajo interministeriales/municipales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a:t>El objetivo principal de estas comisiones o grupos de trabajo es coordinar los intereses conjuntos en relación a cuestiones específicas (como los recursos compartidos o una iniciativa política nacional que les afecte)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a:t>Estos organismos también se utilizan para coordinar los intereses conjuntos con los niveles políticos superiores. Por lo tanto, también actúan como instrumento de coordinación vertical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a:p>
          <a:p>
            <a:pPr lvl="0">
              <a:buFont typeface="Arial" panose="020B0604020202020204" pitchFamily="34" charset="0"/>
              <a:buNone/>
            </a:pPr>
            <a:r>
              <a:rPr lang="es-ES" u="sng">
                <a:latin typeface="Arial"/>
                <a:cs typeface="Arial"/>
              </a:rPr>
              <a:t>Organizaciones/agencias puente que facilitan la coordinación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i="0" noProof="0">
                <a:solidFill>
                  <a:schemeClr val="tx1"/>
                </a:solidFill>
                <a:effectLst/>
                <a:latin typeface="Arial" panose="020B0604020202020204" pitchFamily="34" charset="0"/>
                <a:ea typeface="+mn-ea"/>
                <a:cs typeface="+mn-cs"/>
              </a:rPr>
              <a:t>Las organizaciones puente son instituciones que vinculan y facilitan las interacciones entre diversos actores o diferentes sistemas administrativos.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i="0" noProof="0">
                <a:solidFill>
                  <a:schemeClr val="tx1"/>
                </a:solidFill>
                <a:effectLst/>
                <a:latin typeface="Arial" panose="020B0604020202020204" pitchFamily="34" charset="0"/>
                <a:ea typeface="+mn-ea"/>
                <a:cs typeface="+mn-cs"/>
              </a:rPr>
              <a:t>Con respecto al Nexo, podrían ser, por ejemplo, las comisiones existentes para el desarrollo sostenible o la adaptación al cambio climático que podrían ayudar a reunir a los diferentes sistemas administrativos de los sectores WEF para lograr los objetivos comunes de desarrollo sostenible y resiliencia climática. También los ministerios inherentemente intersectoriales, como los responsables de medioambiente o planificación, suelen estar en buena posición para la coordinación intersectorial.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noProof="0"/>
              <a:t>El papel de la organización puente podría ser asumido, por ejemplo, por las organizaciones/comisiones de cuencas de ríos multinacionales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a:p>
          <a:p>
            <a:pPr marL="0" marR="0" indent="0" algn="l" defTabSz="914400" rtl="0" eaLnBrk="1" fontAlgn="auto" latinLnBrk="0" hangingPunct="1">
              <a:lnSpc>
                <a:spcPct val="100000"/>
              </a:lnSpc>
              <a:spcBef>
                <a:spcPts val="0"/>
              </a:spcBef>
              <a:spcAft>
                <a:spcPts val="0"/>
              </a:spcAft>
              <a:buClrTx/>
              <a:buSzTx/>
              <a:buFontTx/>
              <a:buNone/>
              <a:tabLst/>
              <a:defRPr/>
            </a:pPr>
            <a:r>
              <a:rPr lang="es-ES" b="0" u="sng" noProof="0"/>
              <a:t>Comisiones de cuencas fluviales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a:t>Dado que los sistemas de recursos naturales (como las cuencas fluviales o lacustres) suelen cruzar las fronteras administrativas, su uso y protección requiere una coordinación interadministrativa. También pueden apoyar la coordinación horizontal entre sectores si incluyen administraciones de otros sectores distintos al del agua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a:t>Suele haber también actores regionales (por ejemplo, provinciales) y nacionales (por ejemplo, el Ministerio del agua) implicados. Las comisiones de cuenca suelen actuar, por tanto, como instrumento de coordinación vertical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a:p>
          <a:p>
            <a:pPr marL="0" marR="0" indent="0" algn="l" defTabSz="914400" rtl="0" eaLnBrk="1" fontAlgn="auto" latinLnBrk="0" hangingPunct="1">
              <a:lnSpc>
                <a:spcPct val="100000"/>
              </a:lnSpc>
              <a:spcBef>
                <a:spcPts val="0"/>
              </a:spcBef>
              <a:spcAft>
                <a:spcPts val="0"/>
              </a:spcAft>
              <a:buClrTx/>
              <a:buSzTx/>
              <a:buFontTx/>
              <a:buNone/>
              <a:tabLst/>
              <a:defRPr/>
            </a:pPr>
            <a:r>
              <a:rPr lang="es-ES" b="1" noProof="0"/>
              <a:t>3. Entre las administraciones y los actores externos</a:t>
            </a:r>
          </a:p>
          <a:p>
            <a:pPr marL="0" marR="0" indent="0" algn="l" defTabSz="914400" rtl="0" eaLnBrk="1" fontAlgn="auto" latinLnBrk="0" hangingPunct="1">
              <a:lnSpc>
                <a:spcPct val="100000"/>
              </a:lnSpc>
              <a:spcBef>
                <a:spcPts val="0"/>
              </a:spcBef>
              <a:spcAft>
                <a:spcPts val="0"/>
              </a:spcAft>
              <a:buClrTx/>
              <a:buSzTx/>
              <a:buFontTx/>
              <a:buNone/>
              <a:tabLst/>
              <a:defRPr/>
            </a:pPr>
            <a:r>
              <a:rPr lang="es-ES" b="0" u="sng" noProof="0"/>
              <a:t>Procesos de consulta pública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a:t>El compromiso con la sociedad en general, incluidos los grupos de la sociedad civil, los grupos de intereses especiales y los expertos, también suele ser necesario para la coordinación de políticas</a:t>
            </a:r>
          </a:p>
          <a:p>
            <a:pPr marL="171450" indent="-171450" defTabSz="914400">
              <a:buFont typeface="Arial" panose="020B0604020202020204" pitchFamily="34" charset="0"/>
              <a:buChar char="•"/>
              <a:defRPr/>
            </a:pPr>
            <a:r>
              <a:rPr lang="es-ES" b="0" noProof="0">
                <a:latin typeface="Arial"/>
                <a:cs typeface="Arial"/>
                <a:sym typeface="Wingdings" panose="05000000000000000000" pitchFamily="2" charset="2"/>
              </a:rPr>
              <a:t>Proporcionan información sobre qué miembros de la sociedad se verían afectados por diferentes actividades y proyectos políticos. Esto</a:t>
            </a:r>
            <a:r>
              <a:rPr lang="es-ES">
                <a:latin typeface="Arial"/>
                <a:cs typeface="Arial"/>
                <a:sym typeface="Wingdings" panose="05000000000000000000" pitchFamily="2" charset="2"/>
              </a:rPr>
              <a:t> ayuda a</a:t>
            </a:r>
            <a:r>
              <a:rPr lang="es-ES" b="0" noProof="0">
                <a:latin typeface="Arial"/>
                <a:cs typeface="Arial"/>
                <a:sym typeface="Wingdings" panose="05000000000000000000" pitchFamily="2" charset="2"/>
              </a:rPr>
              <a:t> darse cuenta de los diferentes sectores y</a:t>
            </a:r>
            <a:r>
              <a:rPr lang="es-ES">
                <a:latin typeface="Arial"/>
                <a:cs typeface="Arial"/>
                <a:sym typeface="Wingdings" panose="05000000000000000000" pitchFamily="2" charset="2"/>
              </a:rPr>
              <a:t> grupos de interés</a:t>
            </a:r>
            <a:r>
              <a:rPr lang="es-ES" b="0" noProof="0">
                <a:latin typeface="Arial"/>
                <a:cs typeface="Arial"/>
                <a:sym typeface="Wingdings" panose="05000000000000000000" pitchFamily="2" charset="2"/>
              </a:rPr>
              <a:t> </a:t>
            </a:r>
            <a:r>
              <a:rPr lang="es-ES">
                <a:latin typeface="Arial"/>
                <a:cs typeface="Arial"/>
                <a:sym typeface="Wingdings" panose="05000000000000000000" pitchFamily="2" charset="2"/>
              </a:rPr>
              <a:t>que realmente </a:t>
            </a:r>
            <a:r>
              <a:rPr lang="es-ES" b="0" noProof="0">
                <a:latin typeface="Arial"/>
                <a:cs typeface="Arial"/>
                <a:sym typeface="Wingdings" panose="05000000000000000000" pitchFamily="2" charset="2"/>
              </a:rPr>
              <a:t>tienen que ser coordinados dentro del sistema administrativo</a:t>
            </a:r>
          </a:p>
          <a:p>
            <a:pPr marL="171450" indent="-171450" defTabSz="914400">
              <a:buFont typeface="Arial" panose="020B0604020202020204" pitchFamily="34" charset="0"/>
              <a:buChar char="•"/>
              <a:defRPr/>
            </a:pPr>
            <a:r>
              <a:rPr lang="es-ES">
                <a:latin typeface="Arial"/>
                <a:cs typeface="Arial"/>
                <a:sym typeface="Wingdings" panose="05000000000000000000" pitchFamily="2" charset="2"/>
              </a:rPr>
              <a:t>También facilitan la</a:t>
            </a:r>
            <a:r>
              <a:rPr lang="es-ES" b="0" noProof="0">
                <a:latin typeface="Arial"/>
                <a:cs typeface="Arial"/>
                <a:sym typeface="Wingdings" panose="05000000000000000000" pitchFamily="2" charset="2"/>
              </a:rPr>
              <a:t> aplicación de las decisiones administrativas; la realización de consultas tempranas podría evitar la oposición de la sociedad. Por lo tanto, también pueden clasificarse parcialmente como coordinación vertical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noProof="0"/>
          </a:p>
          <a:p>
            <a:pPr marL="0" marR="0" indent="0" algn="l" defTabSz="914400" rtl="0" eaLnBrk="1" fontAlgn="auto" latinLnBrk="0" hangingPunct="1">
              <a:lnSpc>
                <a:spcPct val="100000"/>
              </a:lnSpc>
              <a:spcBef>
                <a:spcPts val="0"/>
              </a:spcBef>
              <a:spcAft>
                <a:spcPts val="0"/>
              </a:spcAft>
              <a:buClrTx/>
              <a:buSzTx/>
              <a:buFontTx/>
              <a:buNone/>
              <a:tabLst/>
              <a:defRPr/>
            </a:pPr>
            <a:r>
              <a:rPr lang="es-ES" b="0" u="sng" noProof="0"/>
              <a:t>Redes público-privadas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a:t>Colaboración voluntaria entre las administraciones públicas y los actores privados (como empresas, organizaciones de investigación, ONG, etc.) que cubren un tema específico o se organizan en función de un límite geográfico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a:t>Son una forma de coordinación relativamente nueva que normalmente solo existe a niveles de gobierno inferiores (por ejemplo, municipios)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a:t>La coordinación se garantiza mediante la negociación y el intercambio, sin que el agente público imponga un control directo</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b="0" noProof="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b="1" noProof="0"/>
              <a:t>Fuentes:</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GIZ (2017), ‘The Urban Nexus Guide - Module 3: Strengthening Horizontal and Vertical Governance Structures’, [presentación Powerpoint].</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328662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es-ES" b="1" noProof="0"/>
              <a:t>Notas:</a:t>
            </a:r>
          </a:p>
          <a:p>
            <a:pPr marL="0" indent="0">
              <a:buFontTx/>
              <a:buNone/>
            </a:pPr>
            <a:endParaRPr lang="en-US" noProof="0"/>
          </a:p>
          <a:p>
            <a:pPr marL="171450" indent="-171450">
              <a:buFontTx/>
              <a:buChar char="-"/>
            </a:pPr>
            <a:r>
              <a:rPr lang="es-ES" noProof="0"/>
              <a:t>La coordinación vertical entre los distintos niveles de gobierno es, en muchos casos, aún más limitada que la coordinación horizontal y, cuando existe, suele ser una interacción de arriba a abajo</a:t>
            </a:r>
          </a:p>
          <a:p>
            <a:pPr marL="171450" indent="-171450">
              <a:buFontTx/>
              <a:buChar char="-"/>
            </a:pPr>
            <a:r>
              <a:rPr lang="es-ES" noProof="0"/>
              <a:t>Esta coordinación se realiza a través de diferentes mecanismos. Los que se enumeran en esta diapositiva son, de nuevo, solo algunos de los ejemplos disponibles (estos ejemplos suelen tener nombres diferentes en distintos contextos nacionales).</a:t>
            </a:r>
          </a:p>
          <a:p>
            <a:pPr marL="0" indent="0">
              <a:buFontTx/>
              <a:buNone/>
            </a:pPr>
            <a:endParaRPr lang="en-US" noProof="0"/>
          </a:p>
          <a:p>
            <a:pPr marL="0" indent="0">
              <a:buFontTx/>
              <a:buNone/>
            </a:pPr>
            <a:r>
              <a:rPr lang="es-ES" u="sng" noProof="0"/>
              <a:t>Los procesos de diálogo y las consultas pueden servir como un sólido mecanismo de integración vertical:</a:t>
            </a:r>
          </a:p>
          <a:p>
            <a:pPr marL="171450" indent="-171450">
              <a:buFont typeface="Arial" panose="020B0604020202020204" pitchFamily="34" charset="0"/>
              <a:buChar char="•"/>
            </a:pPr>
            <a:r>
              <a:rPr lang="es-ES" noProof="0"/>
              <a:t>Establecer relaciones y confianza entre los actores nacionales y locales</a:t>
            </a:r>
          </a:p>
          <a:p>
            <a:pPr marL="171450" indent="-171450">
              <a:buFont typeface="Arial" panose="020B0604020202020204" pitchFamily="34" charset="0"/>
              <a:buChar char="•"/>
            </a:pPr>
            <a:r>
              <a:rPr lang="es-ES" noProof="0"/>
              <a:t>Aclarar los mandatos, las políticas y los acuerdos institucionales</a:t>
            </a:r>
          </a:p>
          <a:p>
            <a:pPr marL="171450" indent="-171450">
              <a:buFont typeface="Arial" panose="020B0604020202020204" pitchFamily="34" charset="0"/>
              <a:buChar char="•"/>
            </a:pPr>
            <a:r>
              <a:rPr lang="es-ES" noProof="0"/>
              <a:t>Identificar las oportunidades y los obstáculos para la aplicación de los objetivos y las políticas nacionales de desarrollo a nivel local</a:t>
            </a:r>
          </a:p>
          <a:p>
            <a:pPr marL="171450" indent="-171450">
              <a:buFont typeface="Arial" panose="020B0604020202020204" pitchFamily="34" charset="0"/>
              <a:buChar char="•"/>
            </a:pPr>
            <a:r>
              <a:rPr lang="es-ES" noProof="0"/>
              <a:t>Facilitar la representación coordinada de los intereses desde el nivel local al nacional</a:t>
            </a:r>
          </a:p>
          <a:p>
            <a:pPr marL="171450" indent="-171450">
              <a:buFont typeface="Arial" panose="020B0604020202020204" pitchFamily="34" charset="0"/>
              <a:buChar char="•"/>
            </a:pPr>
            <a:endParaRPr lang="en-US" noProof="0"/>
          </a:p>
          <a:p>
            <a:pPr marL="0" indent="0">
              <a:buFont typeface="Arial" panose="020B0604020202020204" pitchFamily="34" charset="0"/>
              <a:buNone/>
            </a:pPr>
            <a:r>
              <a:rPr lang="es-ES" u="sng" noProof="0"/>
              <a:t>Conferencias de ministerios nacionales y regionales: </a:t>
            </a:r>
          </a:p>
          <a:p>
            <a:pPr marL="171450" indent="-171450">
              <a:buFontTx/>
              <a:buChar char="-"/>
            </a:pPr>
            <a:r>
              <a:rPr lang="es-ES" b="0" noProof="0"/>
              <a:t>En Alemania son un instrumento de coordinación horizontal y vertical</a:t>
            </a:r>
          </a:p>
          <a:p>
            <a:pPr marL="171450" indent="-171450">
              <a:buFontTx/>
              <a:buChar char="-"/>
            </a:pPr>
            <a:r>
              <a:rPr lang="es-ES" b="0" noProof="0"/>
              <a:t>Los ministros de los Estados federados o </a:t>
            </a:r>
            <a:r>
              <a:rPr lang="es-ES" b="0" i="1" noProof="0"/>
              <a:t>Länder</a:t>
            </a:r>
            <a:r>
              <a:rPr lang="es-ES" b="0" noProof="0"/>
              <a:t> los utilizan para coordinar los distintos intereses y representar conjuntamente sus intereses a nivel nacional </a:t>
            </a:r>
          </a:p>
          <a:p>
            <a:pPr marL="171450" indent="-171450">
              <a:buFont typeface="Arial" panose="020B0604020202020204" pitchFamily="34" charset="0"/>
              <a:buChar char="•"/>
            </a:pPr>
            <a:endParaRPr lang="en-US" u="sng" noProof="0"/>
          </a:p>
          <a:p>
            <a:pPr marL="0" indent="0">
              <a:buFontTx/>
              <a:buNone/>
            </a:pPr>
            <a:endParaRPr lang="en-US" noProof="0"/>
          </a:p>
          <a:p>
            <a:pPr marL="0" marR="0" lvl="0" indent="0" algn="l" defTabSz="457200" rtl="0" eaLnBrk="1" fontAlgn="auto" latinLnBrk="0" hangingPunct="1">
              <a:lnSpc>
                <a:spcPct val="100000"/>
              </a:lnSpc>
              <a:spcBef>
                <a:spcPts val="0"/>
              </a:spcBef>
              <a:spcAft>
                <a:spcPts val="0"/>
              </a:spcAft>
              <a:buClrTx/>
              <a:buSzTx/>
              <a:buFontTx/>
              <a:buNone/>
              <a:tabLst/>
              <a:defRPr/>
            </a:pPr>
            <a:r>
              <a:rPr lang="es-ES" b="1" noProof="0"/>
              <a:t>Fuentes: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457200" rtl="0" eaLnBrk="1" fontAlgn="auto" latinLnBrk="0" hangingPunct="1">
              <a:lnSpc>
                <a:spcPct val="100000"/>
              </a:lnSpc>
              <a:spcBef>
                <a:spcPts val="0"/>
              </a:spcBef>
              <a:spcAft>
                <a:spcPts val="0"/>
              </a:spcAft>
              <a:buClrTx/>
              <a:buSzTx/>
              <a:buFontTx/>
              <a:buNone/>
              <a:tabLst/>
              <a:defRPr/>
            </a:pPr>
            <a:r>
              <a:rPr lang="es-ES" noProof="0"/>
              <a:t>GIZ (2017), ‘The Urban Nexus Guide - Module 3: Strengthening Horizontal and Vertical Governance Structures’, [presentación Powerpoint].</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99950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800" b="1" noProof="0">
                <a:solidFill>
                  <a:schemeClr val="tx1"/>
                </a:solidFill>
                <a:latin typeface="Arial" panose="020B0604020202020204" pitchFamily="34" charset="0"/>
                <a:ea typeface="+mn-ea"/>
                <a:cs typeface="+mn-cs"/>
              </a:rPr>
              <a:t>Notas: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kern="1200" noProof="0">
              <a:solidFill>
                <a:schemeClr val="tx1"/>
              </a:solidFill>
              <a:latin typeface="Arial" panose="020B06040202020202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S" sz="800" noProof="0">
                <a:solidFill>
                  <a:schemeClr val="tx1"/>
                </a:solidFill>
                <a:latin typeface="Arial" panose="020B0604020202020204" pitchFamily="34" charset="0"/>
                <a:ea typeface="+mn-ea"/>
                <a:cs typeface="+mn-cs"/>
              </a:rPr>
              <a:t>Veamos ahora algunos estudios de casos reales. Empecemos por ver cómo los expertos y otros profesionales científicos pueden facilitar la coordinación intersectorial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S" sz="800" b="0" noProof="0"/>
              <a:t>En muchos países, la participación de las partes interesadas y de los expertos es una práctica habitual en los procesos de planificación legislativa y de otras políticas</a:t>
            </a:r>
          </a:p>
          <a:p>
            <a:pPr marL="171450" indent="-171450" defTabSz="914400">
              <a:buFontTx/>
              <a:buChar char="-"/>
              <a:defRPr/>
            </a:pPr>
            <a:r>
              <a:rPr lang="es-ES" sz="800">
                <a:latin typeface="Arial"/>
                <a:cs typeface="Arial"/>
              </a:rPr>
              <a:t>Como se ha señalado anteriormente, la participación de expertos puede facilitar tanto la coordinación horizontal como la vertical, en particular en lo que se refiere a la identificación de los sectores y actores que realmente deben ser incluidos en los procesos de coordinación (ya que los temas Nexo son a menudo muy complejos) y para ayudar a identificar posibles soluciones </a:t>
            </a:r>
          </a:p>
          <a:p>
            <a:pPr marL="171450" indent="-171450" defTabSz="914400">
              <a:buFontTx/>
              <a:buChar char="-"/>
              <a:defRPr/>
            </a:pPr>
            <a:r>
              <a:rPr lang="es-ES" sz="800" b="0" noProof="0"/>
              <a:t>En el caso de Alemania, descrito en este ejemplo, existen, por ejemplo, un gran número de </a:t>
            </a:r>
            <a:r>
              <a:rPr lang="es-ES" sz="800" b="0" u="sng" noProof="0"/>
              <a:t>comisiones consultivas y consejos de expertos </a:t>
            </a:r>
            <a:r>
              <a:rPr lang="es-ES" sz="800" b="0" noProof="0"/>
              <a:t>que, en calidad de grupos independientes, aportan sus conocimientos científicos y asesoran a diversos ministerios y otros organismos gubernamentales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S" sz="800" b="0" noProof="0"/>
              <a:t>Además, las </a:t>
            </a:r>
            <a:r>
              <a:rPr lang="es-ES" sz="800" b="0" u="sng" noProof="0"/>
              <a:t>audiencias de expertos </a:t>
            </a:r>
            <a:r>
              <a:rPr lang="es-ES" sz="800" b="0" noProof="0"/>
              <a:t>en las comisiones parlamentarias son una herramienta comúnmente utilizada cuando se formulan o revisan leyes federales y estatales (a menudo requeridas por ley)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S" sz="800" b="0" noProof="0"/>
              <a:t>Las audiencias públicas de expertos se celebran principalmente cuando una ley es muy compleja y se trata de piezas legislativas políticamente controvertidas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b="0" noProof="0"/>
          </a:p>
          <a:p>
            <a:pPr marL="171450" indent="-171450">
              <a:buFont typeface="Symbol" panose="05050102010706020507" pitchFamily="18" charset="2"/>
              <a:buChar char="-"/>
            </a:pPr>
            <a:endParaRPr lang="en-US" sz="800" b="0" i="0" u="none" strike="noStrike" kern="1200" baseline="0" noProof="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s-ES" sz="800" b="1" i="0" u="none" strike="noStrike" baseline="0" noProof="0">
                <a:solidFill>
                  <a:schemeClr val="tx1"/>
                </a:solidFill>
                <a:latin typeface="Arial" panose="020B0604020202020204" pitchFamily="34" charset="0"/>
                <a:ea typeface="+mn-ea"/>
                <a:cs typeface="+mn-cs"/>
              </a:rPr>
              <a:t>Fuente:</a:t>
            </a:r>
          </a:p>
          <a:p>
            <a:pPr marL="0" indent="0">
              <a:buFont typeface="Symbol" panose="05050102010706020507" pitchFamily="18" charset="2"/>
              <a:buNone/>
            </a:pPr>
            <a:endParaRPr lang="en-US" sz="800" b="0" i="0" u="none" strike="noStrike" kern="1200" baseline="0" noProof="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s-ES" sz="800" b="0" i="0" u="none" strike="noStrike" baseline="0" noProof="0">
                <a:solidFill>
                  <a:schemeClr val="tx1"/>
                </a:solidFill>
                <a:latin typeface="Arial"/>
                <a:cs typeface="Arial"/>
              </a:rPr>
              <a:t>Blumstein, Sabine; Annika Kramer and Alexander Carius 2017: Coordination of Sectoral Interests in the Nexus between Water, Energy and Agriculture . Mechanisms and Interests in Germany. Eschborn, Alemania: Deutsche Gesellschaft für Internationale Zusammenarbeit (GIZ) GmbH.</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08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800" b="1" noProof="0">
                <a:solidFill>
                  <a:schemeClr val="tx1"/>
                </a:solidFill>
                <a:latin typeface="Arial" panose="020B0604020202020204" pitchFamily="34" charset="0"/>
                <a:ea typeface="+mn-ea"/>
                <a:cs typeface="+mn-cs"/>
              </a:rPr>
              <a:t>Notas: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b="1" kern="1200" noProof="0">
              <a:solidFill>
                <a:schemeClr val="tx1"/>
              </a:solidFill>
              <a:latin typeface="Arial" panose="020B06040202020202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S" sz="800" b="0" noProof="0">
                <a:solidFill>
                  <a:schemeClr val="tx1"/>
                </a:solidFill>
                <a:latin typeface="Arial" panose="020B0604020202020204" pitchFamily="34" charset="0"/>
                <a:ea typeface="+mn-ea"/>
                <a:cs typeface="+mn-cs"/>
              </a:rPr>
              <a:t>Hay varias razones y beneficios que justifican estos mecanismos de consulta: </a:t>
            </a:r>
          </a:p>
          <a:p>
            <a:pPr marL="514350" lvl="1" indent="-171450" defTabSz="914400">
              <a:buFontTx/>
              <a:buChar char="-"/>
              <a:defRPr/>
            </a:pPr>
            <a:r>
              <a:rPr lang="es-ES" sz="800" b="0" noProof="0">
                <a:latin typeface="Arial"/>
                <a:cs typeface="Arial"/>
              </a:rPr>
              <a:t>Pueden ayudar a revelar las repercusiones y las interacciones intersectoriales, a menudo complejas, de las </a:t>
            </a:r>
            <a:r>
              <a:rPr lang="es-ES" sz="800">
                <a:latin typeface="Arial"/>
                <a:cs typeface="Arial"/>
              </a:rPr>
              <a:t> </a:t>
            </a:r>
            <a:r>
              <a:rPr lang="es-ES" sz="800" b="0" noProof="0">
                <a:latin typeface="Arial"/>
                <a:cs typeface="Arial"/>
              </a:rPr>
              <a:t>medidas</a:t>
            </a:r>
            <a:r>
              <a:rPr lang="es-ES" sz="800">
                <a:latin typeface="Arial"/>
                <a:cs typeface="Arial"/>
              </a:rPr>
              <a:t> p</a:t>
            </a:r>
            <a:r>
              <a:rPr lang="es-ES" sz="800" b="0" noProof="0">
                <a:latin typeface="Arial"/>
                <a:cs typeface="Arial"/>
              </a:rPr>
              <a:t>planificadas que no han sido previstas anteriormente por los responsables políticos, y a abordarlas de forma proactiva</a:t>
            </a:r>
            <a:r>
              <a:rPr lang="es-ES" sz="800">
                <a:latin typeface="Arial"/>
                <a:cs typeface="Arial"/>
              </a:rPr>
              <a:t> </a:t>
            </a:r>
          </a:p>
          <a:p>
            <a:pPr marL="514350" lvl="1" indent="-171450" defTabSz="914400">
              <a:buFontTx/>
              <a:buChar char="-"/>
              <a:defRPr/>
            </a:pPr>
            <a:r>
              <a:rPr lang="es-ES" sz="800" b="0" noProof="0">
                <a:latin typeface="Arial"/>
                <a:cs typeface="Arial"/>
                <a:sym typeface="Wingdings" panose="05000000000000000000" pitchFamily="2" charset="2"/>
              </a:rPr>
              <a:t>Proporcionan información sobre </a:t>
            </a:r>
            <a:r>
              <a:rPr lang="es-ES" sz="800">
                <a:latin typeface="Arial"/>
                <a:cs typeface="Arial"/>
                <a:sym typeface="Wingdings" panose="05000000000000000000" pitchFamily="2" charset="2"/>
              </a:rPr>
              <a:t>los sectores</a:t>
            </a:r>
            <a:r>
              <a:rPr lang="es-ES" sz="800" b="0" noProof="0">
                <a:latin typeface="Arial"/>
                <a:cs typeface="Arial"/>
                <a:sym typeface="Wingdings" panose="05000000000000000000" pitchFamily="2" charset="2"/>
              </a:rPr>
              <a:t> </a:t>
            </a:r>
            <a:r>
              <a:rPr lang="es-ES" sz="800">
                <a:latin typeface="Arial"/>
                <a:cs typeface="Arial"/>
                <a:sym typeface="Wingdings" panose="05000000000000000000" pitchFamily="2" charset="2"/>
              </a:rPr>
              <a:t>y los </a:t>
            </a:r>
            <a:r>
              <a:rPr lang="es-ES" sz="800" b="0" noProof="0">
                <a:latin typeface="Arial"/>
                <a:cs typeface="Arial"/>
                <a:sym typeface="Wingdings" panose="05000000000000000000" pitchFamily="2" charset="2"/>
              </a:rPr>
              <a:t>miembros de la sociedad que se verían afectados por las diferentes actividades y proyectos políticos</a:t>
            </a:r>
            <a:r>
              <a:rPr lang="es-ES" sz="800">
                <a:latin typeface="Arial"/>
                <a:cs typeface="Arial"/>
                <a:sym typeface="Wingdings" panose="05000000000000000000" pitchFamily="2" charset="2"/>
              </a:rPr>
              <a:t> (y que, por tanto, deberían participar en el proceso de coordinación)</a:t>
            </a:r>
          </a:p>
          <a:p>
            <a:pPr marL="514350" marR="0" lvl="1" indent="-171450" algn="l" defTabSz="914400" rtl="0" eaLnBrk="1" fontAlgn="auto" latinLnBrk="0" hangingPunct="1">
              <a:lnSpc>
                <a:spcPct val="100000"/>
              </a:lnSpc>
              <a:spcBef>
                <a:spcPts val="0"/>
              </a:spcBef>
              <a:spcAft>
                <a:spcPts val="0"/>
              </a:spcAft>
              <a:buClrTx/>
              <a:buSzTx/>
              <a:buFontTx/>
              <a:buChar char="-"/>
              <a:tabLst/>
              <a:defRPr/>
            </a:pPr>
            <a:r>
              <a:rPr lang="es-ES" sz="800" b="0" i="0" u="none" strike="noStrike" baseline="0" noProof="0">
                <a:solidFill>
                  <a:schemeClr val="tx1"/>
                </a:solidFill>
                <a:latin typeface="Arial" panose="020B0604020202020204" pitchFamily="34" charset="0"/>
                <a:ea typeface="+mn-ea"/>
                <a:cs typeface="+mn-cs"/>
                <a:sym typeface="Wingdings" panose="05000000000000000000" pitchFamily="2" charset="2"/>
              </a:rPr>
              <a:t>Por último, también contribuyen a </a:t>
            </a:r>
            <a:r>
              <a:rPr lang="es-ES" noProof="0">
                <a:solidFill>
                  <a:prstClr val="black"/>
                </a:solidFill>
              </a:rPr>
              <a:t>aumentar la concienciación y el debate público (ya que estos debates suelen ser seguidos de cerca por los respectivos grupos de interés y, a veces, también por la sociedad en general) y, por tanto, aumentan la legitimidad del proceso parlamentario</a:t>
            </a:r>
          </a:p>
          <a:p>
            <a:pPr marL="0" indent="0">
              <a:buFont typeface="Symbol" panose="05050102010706020507" pitchFamily="18" charset="2"/>
              <a:buNone/>
            </a:pPr>
            <a:endParaRPr lang="en-US" sz="800" b="0" i="0" u="none" strike="noStrike" kern="1200" baseline="0" noProof="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endParaRPr lang="en-US" sz="800" b="0" i="0" u="none" strike="noStrike" kern="1200" baseline="0" noProof="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s-ES" sz="800" b="1" i="0" u="none" strike="noStrike" baseline="0" noProof="0">
                <a:solidFill>
                  <a:schemeClr val="tx1"/>
                </a:solidFill>
                <a:latin typeface="Arial" panose="020B0604020202020204" pitchFamily="34" charset="0"/>
                <a:ea typeface="+mn-ea"/>
                <a:cs typeface="+mn-cs"/>
              </a:rPr>
              <a:t>Fuentes:</a:t>
            </a:r>
          </a:p>
          <a:p>
            <a:pPr marL="0" indent="0">
              <a:buFont typeface="Symbol" panose="05050102010706020507" pitchFamily="18" charset="2"/>
              <a:buNone/>
            </a:pPr>
            <a:endParaRPr lang="en-US" sz="800" b="0" i="0" u="none" strike="noStrike" kern="1200" baseline="0" noProof="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s-ES" sz="800" b="0" i="0" u="none" strike="noStrike" baseline="0" noProof="0">
                <a:solidFill>
                  <a:schemeClr val="tx1"/>
                </a:solidFill>
                <a:latin typeface="Arial"/>
                <a:cs typeface="Arial"/>
              </a:rPr>
              <a:t>Blumstein, Sabine; Annika Kramer and Alexander Carius 2017: Coordination of Sectoral Interests in the Nexus between Water, Energy and Agriculture . Mechanisms and Interests in Germany. Eschborn, Alemania: Deutsche Gesellschaft für Internationale Zusammenarbeit (GIZ) GmbH.</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765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b="1" noProof="0">
              <a:latin typeface="Arial"/>
              <a:cs typeface="Arial" panose="020B0604020202020204" pitchFamily="34" charset="0"/>
            </a:endParaRPr>
          </a:p>
          <a:p>
            <a:r>
              <a:rPr lang="es-ES" noProof="0">
                <a:latin typeface="Arial"/>
                <a:cs typeface="Arial"/>
              </a:rPr>
              <a:t>- El proyecto «Nexo urbano» (Urban Nexus) de la GIZ representa un ejemplo de un proceso de consulta. Este se desarrolló entre 2013-2014 para desarrollar la «Aplicación del enfoque NEXUS en ciudades y regiones metropolitanas»</a:t>
            </a:r>
          </a:p>
          <a:p>
            <a:r>
              <a:rPr lang="es-ES" noProof="0">
                <a:latin typeface="Arial"/>
                <a:ea typeface="Open Sans"/>
                <a:cs typeface="Arial"/>
              </a:rPr>
              <a:t>- Dentro de este proyecto se llevaron a cabo diferentes diálogos a nivel nacional y local en las regiones del proyecto, con el objetivo de:</a:t>
            </a:r>
            <a:r>
              <a:rPr lang="es-ES" noProof="0">
                <a:solidFill>
                  <a:srgbClr val="333333"/>
                </a:solidFill>
                <a:latin typeface="Open Sans"/>
                <a:ea typeface="Open Sans"/>
                <a:cs typeface="Open Sans"/>
              </a:rPr>
              <a:t> </a:t>
            </a:r>
          </a:p>
          <a:p>
            <a:pPr marL="171450" indent="-171450">
              <a:buFontTx/>
              <a:buChar char="-"/>
            </a:pPr>
            <a:endParaRPr lang="en-US" noProof="0"/>
          </a:p>
          <a:p>
            <a:pPr marL="615950" lvl="1" indent="-342900">
              <a:buFont typeface="Arial" panose="020B0604020202020204" pitchFamily="34" charset="0"/>
              <a:buChar char="•"/>
            </a:pPr>
            <a:r>
              <a:rPr lang="es-ES" noProof="0">
                <a:latin typeface="Arial"/>
                <a:cs typeface="Arial"/>
              </a:rPr>
              <a:t>Establecer relaciones y confianza entre los actores nacionales y locales.</a:t>
            </a:r>
          </a:p>
          <a:p>
            <a:pPr marL="615950" lvl="1" indent="-342900">
              <a:buFont typeface="Arial" panose="020B0604020202020204" pitchFamily="34" charset="0"/>
              <a:buChar char="•"/>
            </a:pPr>
            <a:r>
              <a:rPr lang="es-ES" noProof="0">
                <a:latin typeface="Arial"/>
                <a:cs typeface="Arial"/>
              </a:rPr>
              <a:t>Aclarar los mandatos, las políticas y los acuerdos institucionales a varios niveles, lo que es especialmente importante debido a la fragmentación de la elaboración de políticas en los sectores WEF</a:t>
            </a:r>
          </a:p>
          <a:p>
            <a:pPr marL="615950" lvl="1" indent="-342900">
              <a:buFont typeface="Arial" panose="020B0604020202020204" pitchFamily="34" charset="0"/>
              <a:buChar char="•"/>
            </a:pPr>
            <a:r>
              <a:rPr lang="es-ES" noProof="0">
                <a:latin typeface="Arial"/>
                <a:cs typeface="Arial"/>
              </a:rPr>
              <a:t>Identificar las oportunidades y los obstáculos para la aplicación de los objetivos y las políticas nacionales de desarrollo a nivel local y subnacional. </a:t>
            </a:r>
          </a:p>
          <a:p>
            <a:pPr marL="615950" lvl="1" indent="-342900">
              <a:buFont typeface="Arial" panose="020B0604020202020204" pitchFamily="34" charset="0"/>
              <a:buChar char="•"/>
            </a:pPr>
            <a:r>
              <a:rPr lang="es-ES" noProof="0">
                <a:latin typeface="Arial"/>
                <a:cs typeface="Arial"/>
              </a:rPr>
              <a:t>Facilitar la representación coordinada de los intereses desde el nivel local al nacional. </a:t>
            </a:r>
          </a:p>
          <a:p>
            <a:pPr marL="615950" lvl="1" indent="-342900">
              <a:buFont typeface="Arial" panose="020B0604020202020204" pitchFamily="34" charset="0"/>
              <a:buChar char="•"/>
            </a:pPr>
            <a:endParaRPr lang="en-US" noProof="0"/>
          </a:p>
          <a:p>
            <a:pPr marL="0" lvl="0" indent="-69850">
              <a:buFont typeface="Arial" panose="020B0604020202020204" pitchFamily="34" charset="0"/>
              <a:buNone/>
            </a:pPr>
            <a:r>
              <a:rPr lang="es-ES" noProof="0">
                <a:latin typeface="Arial"/>
                <a:cs typeface="Arial"/>
              </a:rPr>
              <a:t>- Aunque los beneficios de los procesos de diálogo son evidentes, hay que tener en cuenta que alcanzar el consenso entre las diferentes partes interesadas suele ser un proceso difícil y que requiere mucho tiempo</a:t>
            </a:r>
          </a:p>
          <a:p>
            <a:endParaRPr lang="en-US" noProof="0"/>
          </a:p>
          <a:p>
            <a:r>
              <a:rPr lang="es-ES" b="1" noProof="0">
                <a:latin typeface="Arial"/>
                <a:cs typeface="Arial"/>
              </a:rPr>
              <a:t>Fuentes: </a:t>
            </a:r>
          </a:p>
          <a:p>
            <a:r>
              <a:rPr lang="es-ES" b="0" noProof="0">
                <a:latin typeface="Arial"/>
                <a:cs typeface="Arial"/>
              </a:rPr>
              <a:t>GIZ (2017) Urban Nexus Training.</a:t>
            </a:r>
            <a:r>
              <a:rPr lang="es-ES" noProof="0">
                <a:latin typeface="Arial"/>
                <a:cs typeface="Arial"/>
              </a:rPr>
              <a:t> </a:t>
            </a:r>
          </a:p>
          <a:p>
            <a:endParaRPr lang="en-US" b="0" noProof="0"/>
          </a:p>
          <a:p>
            <a:r>
              <a:rPr lang="es-ES" noProof="0">
                <a:latin typeface="Arial"/>
                <a:cs typeface="Arial"/>
              </a:rPr>
              <a:t>Bellfield, H. (2015) Water, Energy and Food Security Nexus in Latin America and the Caribbean. Global Canopy Programme.</a:t>
            </a:r>
          </a:p>
          <a:p>
            <a:endParaRPr lang="en-US" b="1" noProof="0"/>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1960966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sz="800" b="1" noProof="0"/>
              <a:t>Notas: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kern="1200" noProof="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800" noProof="0">
                <a:solidFill>
                  <a:schemeClr val="tx1"/>
                </a:solidFill>
                <a:latin typeface="Arial"/>
                <a:ea typeface="+mn-ea"/>
                <a:cs typeface="Arial"/>
              </a:rPr>
              <a:t>Como hemos mencionado al principio, existe un enfoque global para la coordinación que suele denominarse «planificación estratégica»</a:t>
            </a:r>
          </a:p>
          <a:p>
            <a:pPr marL="171450" indent="-171450">
              <a:buFont typeface="Symbol" panose="05050102010706020507" pitchFamily="18" charset="2"/>
              <a:buChar char="-"/>
            </a:pPr>
            <a:r>
              <a:rPr lang="es-ES" sz="800" noProof="0">
                <a:latin typeface="Arial"/>
                <a:cs typeface="Arial"/>
              </a:rPr>
              <a:t>Para recapitular: Las planificaciones estratégicas son tipos de planificación política intersectorial que trazan objetivos políticos a largo plazo que van más allá de un sector específico y, por lo tanto, también se desarrollan a través de un proceso más amplio que incluye múltiples sectores y también una consulta más amplia a las partes interesadas</a:t>
            </a:r>
          </a:p>
          <a:p>
            <a:pPr marL="171450" indent="-171450">
              <a:buFont typeface="Symbol" panose="05050102010706020507" pitchFamily="18" charset="2"/>
              <a:buChar char="-"/>
            </a:pPr>
            <a:r>
              <a:rPr lang="es-ES" sz="800" noProof="0">
                <a:latin typeface="Arial"/>
                <a:cs typeface="Arial"/>
              </a:rPr>
              <a:t>La ventaja desde la perspectiva Nexo es que incluye el punto de mira de los diferentes sectores en el proceso de planificación política desde el principio y eso permite identificar no solo los posibles </a:t>
            </a:r>
            <a:r>
              <a:rPr lang="es-ES" sz="800" i="1" noProof="0">
                <a:latin typeface="Arial"/>
                <a:cs typeface="Arial"/>
              </a:rPr>
              <a:t>trade-offs</a:t>
            </a:r>
            <a:r>
              <a:rPr lang="es-ES" sz="800" noProof="0">
                <a:latin typeface="Arial"/>
                <a:cs typeface="Arial"/>
              </a:rPr>
              <a:t>, sino también las sinergias en una fase temprana</a:t>
            </a:r>
          </a:p>
          <a:p>
            <a:pPr marL="171450" indent="-171450">
              <a:buFont typeface="Symbol" panose="05050102010706020507" pitchFamily="18" charset="2"/>
              <a:buChar char="-"/>
            </a:pPr>
            <a:r>
              <a:rPr lang="es-ES" sz="800" noProof="0">
                <a:latin typeface="Arial"/>
                <a:cs typeface="Arial"/>
              </a:rPr>
              <a:t>El reto es que la planificación estratégica suele llevar mucho más tiempo y es un proceso más complejo, ya que hay que incluir a un mayor número de partes interesadas con objetivos, valores, etc. diferentes y a veces incluso opuestos. </a:t>
            </a:r>
          </a:p>
          <a:p>
            <a:pPr marL="171450" indent="-171450">
              <a:buFont typeface="Symbol" panose="05050102010706020507" pitchFamily="18" charset="2"/>
              <a:buChar char="-"/>
            </a:pPr>
            <a:r>
              <a:rPr lang="es-ES" sz="800" noProof="0">
                <a:latin typeface="Arial"/>
                <a:cs typeface="Arial"/>
              </a:rPr>
              <a:t>A menudo, los Planes de Desarrollo nacionales y también las Políticas y Estrategias sobre el Cambio Climático se elaboran mediante este tipo de planificación</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sz="800" kern="1200">
              <a:solidFill>
                <a:schemeClr val="tx1"/>
              </a:solidFill>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2144542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b="1" noProof="0">
              <a:latin typeface="Arial"/>
              <a:cs typeface="Arial"/>
            </a:endParaRPr>
          </a:p>
          <a:p>
            <a:r>
              <a:rPr lang="es-ES">
                <a:latin typeface="Arial"/>
                <a:cs typeface="Arial"/>
              </a:rPr>
              <a:t>Con esta diapositiva queremos destacar algunos pasos generales que hay que dar para el diseño de los </a:t>
            </a:r>
            <a:r>
              <a:rPr lang="es-ES" b="1">
                <a:latin typeface="Arial"/>
                <a:cs typeface="Arial"/>
              </a:rPr>
              <a:t>procesos políticos y los proyectos </a:t>
            </a:r>
            <a:r>
              <a:rPr lang="es-ES">
                <a:latin typeface="Arial"/>
                <a:cs typeface="Arial"/>
              </a:rPr>
              <a:t>Nexo</a:t>
            </a:r>
            <a:r>
              <a:rPr lang="es-ES" b="0">
                <a:latin typeface="Arial"/>
                <a:cs typeface="Arial"/>
              </a:rPr>
              <a:t> [basados en el enfoque del ciclo político general, pero centrándose en el compromiso intersectorial]</a:t>
            </a:r>
          </a:p>
          <a:p>
            <a:endParaRPr lang="en-US" b="0" noProof="0">
              <a:latin typeface="Arial"/>
              <a:cs typeface="Arial"/>
            </a:endParaRPr>
          </a:p>
          <a:p>
            <a:pPr marL="0" indent="0">
              <a:buFont typeface="Arial" panose="020B0604020202020204" pitchFamily="34" charset="0"/>
              <a:buNone/>
            </a:pPr>
            <a:r>
              <a:rPr lang="es-ES" b="1" noProof="0"/>
              <a:t>Fase 1: Diagnóstico</a:t>
            </a:r>
          </a:p>
          <a:p>
            <a:pPr marL="171450" indent="-171450">
              <a:buFont typeface="Arial" panose="020B0604020202020204" pitchFamily="34" charset="0"/>
              <a:buChar char="–"/>
            </a:pPr>
            <a:r>
              <a:rPr lang="es-ES" b="0" noProof="0"/>
              <a:t>Recopilar información sobre el problema que se va a tratar y asegurarse de que se comprenden bien sus causas e impactos en todos los sectores</a:t>
            </a:r>
          </a:p>
          <a:p>
            <a:pPr marL="171450" indent="-171450">
              <a:buFont typeface="Arial" panose="020B0604020202020204" pitchFamily="34" charset="0"/>
              <a:buChar char="–"/>
            </a:pPr>
            <a:r>
              <a:rPr lang="es-ES" b="0" noProof="0"/>
              <a:t>Dentro del diagnóstico se pueden utilizar diferentes métodos - como mapeos/consultas con las partes interesadas, exámenes documentales, encuestas, análisis de coherencia política, etc. [En el módulo 2.2 se describen varias evaluaciones específicas de Nexo.]</a:t>
            </a:r>
          </a:p>
          <a:p>
            <a:pPr marL="171450" indent="-171450">
              <a:buFont typeface="Arial" panose="020B0604020202020204" pitchFamily="34" charset="0"/>
              <a:buChar char="–"/>
            </a:pPr>
            <a:r>
              <a:rPr lang="es-ES" b="0" noProof="0"/>
              <a:t>Para cualquier enfoque es importante tener en cuenta los aspectos socioeconómicos, medioambientales, institucionales y normativos </a:t>
            </a:r>
          </a:p>
          <a:p>
            <a:pPr marL="171450" indent="-171450">
              <a:buFont typeface="Arial" panose="020B0604020202020204" pitchFamily="34" charset="0"/>
              <a:buChar char="–"/>
            </a:pPr>
            <a:r>
              <a:rPr lang="es-ES" b="0" noProof="0"/>
              <a:t>Por último, identificar posibles puntos de entrada para soluciones y considerar los diferentes puntos de vista de los sectores WEF y otras partes interesadas clave </a:t>
            </a:r>
          </a:p>
          <a:p>
            <a:pPr marL="0" indent="0">
              <a:buFont typeface="Arial" panose="020B0604020202020204" pitchFamily="34" charset="0"/>
              <a:buNone/>
            </a:pPr>
            <a:endParaRPr lang="en-US" sz="800" noProof="0">
              <a:solidFill>
                <a:schemeClr val="bg1"/>
              </a:solidFill>
            </a:endParaRPr>
          </a:p>
          <a:p>
            <a:pPr marL="0" lvl="0" indent="0">
              <a:buFont typeface="Arial" panose="020B0604020202020204" pitchFamily="34" charset="0"/>
              <a:buNone/>
            </a:pPr>
            <a:r>
              <a:rPr lang="es-ES" sz="800" b="1" noProof="0">
                <a:solidFill>
                  <a:schemeClr val="bg1"/>
                </a:solidFill>
                <a:latin typeface="Arial"/>
                <a:cs typeface="Arial"/>
              </a:rPr>
              <a:t>Fase 2: Formulación</a:t>
            </a:r>
          </a:p>
          <a:p>
            <a:pPr marL="171450" lvl="0" indent="-171450">
              <a:buFont typeface="Arial" panose="020B0604020202020204" pitchFamily="34" charset="0"/>
              <a:buChar char="–"/>
            </a:pPr>
            <a:r>
              <a:rPr lang="es-ES" sz="700">
                <a:solidFill>
                  <a:schemeClr val="bg1"/>
                </a:solidFill>
              </a:rPr>
              <a:t>Se centra en la desarrollo de una visión conjunta</a:t>
            </a:r>
          </a:p>
          <a:p>
            <a:pPr marL="171450" lvl="0" indent="-171450">
              <a:buFont typeface="Arial" panose="020B0604020202020204" pitchFamily="34" charset="0"/>
              <a:buChar char="–"/>
            </a:pPr>
            <a:r>
              <a:rPr lang="es-ES" sz="700">
                <a:solidFill>
                  <a:schemeClr val="bg1"/>
                </a:solidFill>
              </a:rPr>
              <a:t>Mediante métodos participativos para definir posteriormente objetivos y metas concretas que sean coherentes con los problemas identificados anteriormente</a:t>
            </a:r>
          </a:p>
          <a:p>
            <a:pPr marL="171450" lvl="0" indent="-171450">
              <a:buFont typeface="Arial" panose="020B0604020202020204" pitchFamily="34" charset="0"/>
              <a:buChar char="–"/>
            </a:pPr>
            <a:r>
              <a:rPr lang="es-ES" sz="700">
                <a:solidFill>
                  <a:schemeClr val="bg1"/>
                </a:solidFill>
              </a:rPr>
              <a:t>También propone la identificación de un conjunto de medidas y su evaluación previa mediante el uso de metodologías y herramientas </a:t>
            </a:r>
          </a:p>
          <a:p>
            <a:pPr marL="171450" lvl="0" indent="-171450">
              <a:buFont typeface="Arial" panose="020B0604020202020204" pitchFamily="34" charset="0"/>
              <a:buChar char="–"/>
            </a:pPr>
            <a:r>
              <a:rPr lang="es-ES" sz="700">
                <a:solidFill>
                  <a:schemeClr val="bg1"/>
                </a:solidFill>
              </a:rPr>
              <a:t>Así, se pueden probar los beneficios e impactos potenciales de estas medidas y evaluar las distintas alternativas </a:t>
            </a:r>
          </a:p>
          <a:p>
            <a:pPr marL="171450" lvl="0" indent="-171450">
              <a:buFont typeface="Arial" panose="020B0604020202020204" pitchFamily="34" charset="0"/>
              <a:buChar char="–"/>
            </a:pPr>
            <a:r>
              <a:rPr lang="es-ES" sz="700">
                <a:solidFill>
                  <a:schemeClr val="bg1"/>
                </a:solidFill>
              </a:rPr>
              <a:t>La adopción del enfoque Nexo en esta fase permite la selección de soluciones acordadas por todos los sectores y partes interesadas</a:t>
            </a:r>
          </a:p>
          <a:p>
            <a:pPr marL="171450" lvl="0" indent="-171450">
              <a:buFont typeface="Arial" panose="020B0604020202020204" pitchFamily="34" charset="0"/>
              <a:buChar char="–"/>
            </a:pPr>
            <a:endParaRPr lang="en-US" sz="700" noProof="0">
              <a:solidFill>
                <a:schemeClr val="bg1"/>
              </a:solidFill>
            </a:endParaRPr>
          </a:p>
          <a:p>
            <a:pPr marL="0" lvl="0" indent="0">
              <a:buFont typeface="Arial" panose="020B0604020202020204" pitchFamily="34" charset="0"/>
              <a:buNone/>
            </a:pPr>
            <a:r>
              <a:rPr lang="es-ES" sz="700" noProof="0">
                <a:solidFill>
                  <a:schemeClr val="bg1"/>
                </a:solidFill>
              </a:rPr>
              <a:t>Es </a:t>
            </a:r>
            <a:r>
              <a:rPr lang="es-ES" sz="700" b="1" noProof="0">
                <a:solidFill>
                  <a:schemeClr val="bg1"/>
                </a:solidFill>
              </a:rPr>
              <a:t>especialmente importante involucrar a las partes interesadas </a:t>
            </a:r>
            <a:r>
              <a:rPr lang="es-ES" sz="700" noProof="0">
                <a:solidFill>
                  <a:schemeClr val="bg1"/>
                </a:solidFill>
              </a:rPr>
              <a:t>(por ejemplo, oficinas gubernamentales, sociedad civil, expertos, actores privados) en las fases 1 y 2 del proceso para garantizar una buena comprensión del problema que se va a abordar, para identificar posibles efectos secundarios y para ayudar a aumentar el apoyo a la medida política/proyecto. </a:t>
            </a:r>
          </a:p>
          <a:p>
            <a:pPr marL="0" lvl="0" indent="0">
              <a:buFont typeface="Arial" panose="020B0604020202020204" pitchFamily="34" charset="0"/>
              <a:buNone/>
            </a:pPr>
            <a:endParaRPr lang="en-US" sz="800" noProof="0">
              <a:solidFill>
                <a:schemeClr val="bg1"/>
              </a:solidFill>
            </a:endParaRPr>
          </a:p>
          <a:p>
            <a:pPr marL="0" lvl="0" indent="0">
              <a:buFont typeface="Arial" panose="020B0604020202020204" pitchFamily="34" charset="0"/>
              <a:buNone/>
            </a:pPr>
            <a:r>
              <a:rPr lang="es-ES" sz="800" b="1" noProof="0">
                <a:solidFill>
                  <a:schemeClr val="bg1"/>
                </a:solidFill>
              </a:rPr>
              <a:t>Fase 3: Planificación e implementación</a:t>
            </a:r>
          </a:p>
          <a:p>
            <a:pPr marL="171450" lvl="0" indent="-171450">
              <a:buFont typeface="Arial" panose="020B0604020202020204" pitchFamily="34" charset="0"/>
              <a:buChar char="–"/>
            </a:pPr>
            <a:r>
              <a:rPr lang="es-ES" sz="800" noProof="0">
                <a:solidFill>
                  <a:schemeClr val="bg1"/>
                </a:solidFill>
              </a:rPr>
              <a:t>En esta fase, las medidas seleccionadas deben traducirse en un plan de acción que defina claramente las responsabilidades, los aspectos operativos (por ejemplo, el desarrollo de la capacidad técnica) y los mecanismos institucionales, de coordinación y financiación</a:t>
            </a:r>
          </a:p>
          <a:p>
            <a:pPr marL="171450" lvl="0" indent="-171450">
              <a:buFont typeface="Arial" panose="020B0604020202020204" pitchFamily="34" charset="0"/>
              <a:buChar char="–"/>
            </a:pPr>
            <a:r>
              <a:rPr lang="es-ES" sz="800" noProof="0">
                <a:solidFill>
                  <a:schemeClr val="bg1"/>
                </a:solidFill>
              </a:rPr>
              <a:t>El objetivo de este fase es garantizar la sostenibilidad de la acción y reducir la incertidumbre sobre su aplicación</a:t>
            </a:r>
          </a:p>
          <a:p>
            <a:pPr marL="171450" lvl="0" indent="-171450">
              <a:buFont typeface="Arial" panose="020B0604020202020204" pitchFamily="34" charset="0"/>
              <a:buChar char="–"/>
            </a:pPr>
            <a:r>
              <a:rPr lang="es-ES" sz="800" noProof="0">
                <a:solidFill>
                  <a:schemeClr val="bg1"/>
                </a:solidFill>
              </a:rPr>
              <a:t>Los aspectos de gobernanza del Nexo son especialmente importantes en esta fase, ya que el éxito de la implementación de las acciones dependerá del nivel de comunicación, compromiso y coordinación constante entre los diferentes actores sectoriales e institucionales</a:t>
            </a:r>
          </a:p>
          <a:p>
            <a:pPr marL="0" lvl="0" indent="0">
              <a:buFont typeface="Arial" panose="020B0604020202020204" pitchFamily="34" charset="0"/>
              <a:buNone/>
            </a:pPr>
            <a:endParaRPr lang="en-US" sz="800" noProof="0">
              <a:solidFill>
                <a:schemeClr val="bg1"/>
              </a:solidFill>
              <a:cs typeface="Arial"/>
            </a:endParaRPr>
          </a:p>
          <a:p>
            <a:r>
              <a:rPr lang="es-ES" sz="800" b="1">
                <a:solidFill>
                  <a:schemeClr val="bg1"/>
                </a:solidFill>
                <a:latin typeface="Arial"/>
                <a:cs typeface="Arial"/>
              </a:rPr>
              <a:t>Fase 4: Monitoreo y evaluación</a:t>
            </a:r>
          </a:p>
          <a:p>
            <a:pPr marL="171450" indent="-171450">
              <a:buChar char="–"/>
            </a:pPr>
            <a:r>
              <a:rPr lang="es-ES" sz="800">
                <a:solidFill>
                  <a:schemeClr val="bg1"/>
                </a:solidFill>
                <a:latin typeface="Arial"/>
                <a:cs typeface="Arial"/>
              </a:rPr>
              <a:t>Establecer un sistema de monitoreo que, mediante indicadores específicos, permita hacer un seguimiento del grado de aplicación de la medida (teniendo en cuenta sus aspectos intersectoriales)</a:t>
            </a:r>
          </a:p>
          <a:p>
            <a:pPr marL="171450" indent="-171450">
              <a:buChar char="–"/>
            </a:pPr>
            <a:r>
              <a:rPr lang="es-ES" sz="800">
                <a:solidFill>
                  <a:schemeClr val="bg1"/>
                </a:solidFill>
                <a:latin typeface="Arial"/>
                <a:cs typeface="Arial"/>
              </a:rPr>
              <a:t>Esta fase es esencial, ya que garantiza la verificación y la transparencia del cumplimiento de los objetivos y las metas propuestas</a:t>
            </a:r>
          </a:p>
          <a:p>
            <a:pPr marL="171450" indent="-171450">
              <a:buChar char="–"/>
            </a:pPr>
            <a:r>
              <a:rPr lang="es-ES" sz="800">
                <a:solidFill>
                  <a:schemeClr val="bg1"/>
                </a:solidFill>
                <a:latin typeface="Arial"/>
                <a:cs typeface="Arial"/>
              </a:rPr>
              <a:t>Si la implementación se retrasa o no se pueden aplicar determinadas medidas, habrá que tomar medidas correctivas </a:t>
            </a:r>
          </a:p>
          <a:p>
            <a:endParaRPr lang="en-US" noProof="0">
              <a:latin typeface="Arial"/>
              <a:cs typeface="Arial"/>
            </a:endParaRPr>
          </a:p>
          <a:p>
            <a:r>
              <a:rPr lang="es-ES" b="1" noProof="0">
                <a:latin typeface="Arial"/>
                <a:cs typeface="Arial"/>
              </a:rPr>
              <a:t>Fuentes: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u="none" strike="noStrike" kern="1200" baseline="0" noProof="0">
              <a:solidFill>
                <a:schemeClr val="tx1"/>
              </a:solidFill>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b="0" i="0" u="none" strike="noStrike" baseline="0" noProof="0">
                <a:solidFill>
                  <a:schemeClr val="tx1"/>
                </a:solidFill>
                <a:latin typeface="Arial"/>
                <a:cs typeface="Arial"/>
              </a:rPr>
              <a:t>Naranjo &amp; Willaarts (2020), 'Guía metodológica: Diseño de acciones con enfoque del Nexo entre agua, energía y alimentación para países de América Latina y el Caribe', en Recursos naturales y desarrollo, número 197.</a:t>
            </a:r>
          </a:p>
          <a:p>
            <a:endParaRPr lang="en-US" noProof="0">
              <a:latin typeface="Arial"/>
              <a:cs typeface="Arial"/>
            </a:endParaRPr>
          </a:p>
          <a:p>
            <a:r>
              <a:rPr lang="es-ES" u="sng" noProof="0">
                <a:latin typeface="Arial"/>
                <a:cs typeface="Arial"/>
              </a:rPr>
              <a:t>Imagen de referencia:</a:t>
            </a:r>
          </a:p>
          <a:p>
            <a:endParaRPr lang="en-US" noProof="0"/>
          </a:p>
          <a:p>
            <a:r>
              <a:rPr lang="es-ES" sz="900" b="0" i="0" u="none" strike="noStrike" baseline="0" noProof="0">
                <a:solidFill>
                  <a:schemeClr val="tx1"/>
                </a:solidFill>
                <a:latin typeface="Arial"/>
                <a:cs typeface="Arial"/>
              </a:rPr>
              <a:t>Naranjo &amp; Willaarts (2020), 'Guía metodológica: Diseño de acciones con enfoque del Nexo entre agua, energía y alimentación para países de América Latina y el Caribe', en Recursos naturales y desarrollo, número 197.</a:t>
            </a:r>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3422532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noProof="0"/>
          </a:p>
          <a:p>
            <a:pPr marL="171450" indent="-171450">
              <a:buFontTx/>
              <a:buChar char="-"/>
            </a:pPr>
            <a:r>
              <a:rPr lang="es-ES" noProof="0"/>
              <a:t>Sin embargo, la implementación de la coordinación horizontal y vertical no es tan fácil</a:t>
            </a:r>
          </a:p>
          <a:p>
            <a:pPr marL="171450" indent="-171450">
              <a:buFontTx/>
              <a:buChar char="-"/>
            </a:pPr>
            <a:r>
              <a:rPr lang="es-ES" noProof="0"/>
              <a:t>Hay una serie de factores que pueden dificultar la coordinación o incluso impedirla por completo </a:t>
            </a:r>
          </a:p>
          <a:p>
            <a:pPr marL="171450" indent="-171450">
              <a:buFontTx/>
              <a:buChar char="-"/>
            </a:pPr>
            <a:r>
              <a:rPr lang="es-ES" noProof="0"/>
              <a:t>En el módulo 1 ya hemos mencionado algunos retos generales para la aplicación del Nexo WEF</a:t>
            </a:r>
          </a:p>
          <a:p>
            <a:pPr marL="171450" indent="-171450">
              <a:buFontTx/>
              <a:buChar char="-"/>
            </a:pPr>
            <a:r>
              <a:rPr lang="es-ES" noProof="0"/>
              <a:t>Al analizar la coordinación política horizontal y vertical, podemos incluir los siguientes factores adicionales</a:t>
            </a:r>
          </a:p>
          <a:p>
            <a:pPr marL="171450" indent="-171450">
              <a:buFontTx/>
              <a:buChar char="-"/>
            </a:pPr>
            <a:r>
              <a:rPr lang="es-ES" u="sng" noProof="0"/>
              <a:t>Relaciones de poder: </a:t>
            </a:r>
          </a:p>
          <a:p>
            <a:pPr marL="514350" lvl="1" indent="-171450">
              <a:buFontTx/>
              <a:buChar char="-"/>
            </a:pPr>
            <a:r>
              <a:rPr lang="es-ES" noProof="0">
                <a:latin typeface="+mn-lt"/>
              </a:rPr>
              <a:t>Algunos </a:t>
            </a:r>
            <a:r>
              <a:rPr lang="es-ES" b="0" noProof="0">
                <a:latin typeface="+mn-lt"/>
              </a:rPr>
              <a:t>ámbitos políticos </a:t>
            </a:r>
            <a:r>
              <a:rPr lang="es-ES" noProof="0">
                <a:latin typeface="+mn-lt"/>
              </a:rPr>
              <a:t>se consideran más importantes que otros (porque, por ejemplo, son más relevantes desde el punto de vista económico o financiero)</a:t>
            </a:r>
          </a:p>
          <a:p>
            <a:pPr marL="514350" lvl="1" indent="-171450">
              <a:buFontTx/>
              <a:buChar char="-"/>
            </a:pPr>
            <a:r>
              <a:rPr lang="es-ES" noProof="0">
                <a:latin typeface="+mn-lt"/>
              </a:rPr>
              <a:t>Suelen ser más poderosos y estar mejor dotados económicamente que los demás, y tienden a sentirse menos inclinados a compartir sus competencias y recursos para adoptar enfoques coordinados</a:t>
            </a:r>
          </a:p>
          <a:p>
            <a:pPr marL="514350" lvl="1" indent="-171450">
              <a:buFontTx/>
              <a:buChar char="-"/>
            </a:pPr>
            <a:r>
              <a:rPr lang="es-ES" noProof="0"/>
              <a:t>Si un ministerio o departamento más «poderoso» no está interesado en la colaboración (por ejemplo, porque no ve ningún beneficio para su propio sector), puede dificultar que se inicie la colaboración </a:t>
            </a:r>
          </a:p>
          <a:p>
            <a:pPr marL="342900" lvl="1" indent="0">
              <a:buFontTx/>
              <a:buNone/>
            </a:pPr>
            <a:r>
              <a:rPr lang="es-ES" b="1" noProof="0">
                <a:sym typeface="Wingdings" panose="05000000000000000000" pitchFamily="2" charset="2"/>
              </a:rPr>
              <a:t></a:t>
            </a:r>
            <a:r>
              <a:rPr lang="es-ES" noProof="0"/>
              <a:t> Pero hay formas de superar estos obstáculos, por ejemplo, si una autoridad de nivel superior exige la colaboración o cuando hay normas de procedimiento jurídicamente vinculantes que obligan a los departamentos sectoriales a cooperar en determinados contextos (lo ideal sería que también definieran los procesos) </a:t>
            </a:r>
          </a:p>
          <a:p>
            <a:pPr marL="171450" lvl="0" indent="-171450">
              <a:buFontTx/>
              <a:buChar char="-"/>
            </a:pPr>
            <a:r>
              <a:rPr lang="es-ES" u="sng" noProof="0"/>
              <a:t>Cambios administrativos: </a:t>
            </a:r>
          </a:p>
          <a:p>
            <a:pPr marL="514350" lvl="1" indent="-171450">
              <a:buFontTx/>
              <a:buChar char="-"/>
            </a:pPr>
            <a:r>
              <a:rPr lang="es-ES" noProof="0"/>
              <a:t>Las </a:t>
            </a:r>
            <a:r>
              <a:rPr lang="es-ES" b="0" noProof="0"/>
              <a:t>unidades administrativas </a:t>
            </a:r>
            <a:r>
              <a:rPr lang="es-ES" noProof="0"/>
              <a:t>tienden a trabajar de forma independiente y fragmentada y normalmente funcionan de forma bastante jerárquica, lo que simplifica los procesos administrativos internos</a:t>
            </a:r>
          </a:p>
          <a:p>
            <a:pPr marL="514350" lvl="1" indent="-171450">
              <a:buFontTx/>
              <a:buChar char="-"/>
            </a:pPr>
            <a:r>
              <a:rPr lang="es-ES" noProof="0"/>
              <a:t>Los cambios en estas estructuras se consideran a menudo perturbadores y causan cargas de trabajo adicionales</a:t>
            </a:r>
          </a:p>
          <a:p>
            <a:pPr marL="342900" lvl="1" indent="0">
              <a:buFontTx/>
              <a:buNone/>
            </a:pPr>
            <a:r>
              <a:rPr lang="es-ES" b="1" noProof="0">
                <a:sym typeface="Wingdings" panose="05000000000000000000" pitchFamily="2" charset="2"/>
              </a:rPr>
              <a:t></a:t>
            </a:r>
            <a:r>
              <a:rPr lang="es-ES" noProof="0"/>
              <a:t> Integrar a las personas: los debates e intercambios interdepartamentales pueden contribuir a una mejor comprensión de las interconexiones y hacer que las personas apoyen más los cambios administrativos, además de ayudar a establecer relaciones personales que faciliten la coordinación intersectorial; también la formación y un liderazgo sólido facilitan y apoyan estos procesos</a:t>
            </a:r>
          </a:p>
          <a:p>
            <a:pPr marL="171450" lvl="1" indent="-171450" algn="l" defTabSz="685800" rtl="0" eaLnBrk="1" latinLnBrk="0" hangingPunct="1">
              <a:buFontTx/>
              <a:buChar char="-"/>
            </a:pPr>
            <a:r>
              <a:rPr lang="es-ES" sz="900" u="sng" noProof="0">
                <a:solidFill>
                  <a:schemeClr val="tx1"/>
                </a:solidFill>
                <a:latin typeface="Arial" panose="020B0604020202020204" pitchFamily="34" charset="0"/>
                <a:ea typeface="+mn-ea"/>
                <a:cs typeface="+mn-cs"/>
              </a:rPr>
              <a:t>Falta de capacidades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s-ES" noProof="0"/>
              <a:t>A menudo es simplemente la falta de capacidades humanas, técnicas o también financieras lo que impide la coordinación; por ejemplo, si un departamento sectorial no puede participar en los procesos de coordinación o no puede recopilar los datos necesarios porque no tiene suficiente personal (cualificado) para hacerlo</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s-ES" noProof="0"/>
              <a:t>Modificar los marcos financieros existentes (buscar formas de aumentar la financiación); compartir los recursos disponibles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u="sng" noProof="0"/>
              <a:t>Datos e información limitados</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s-ES" b="0" i="0" u="none" noProof="0">
                <a:latin typeface="+mn-lt"/>
              </a:rPr>
              <a:t>Los datos, la información y los sistemas de seguimiento están poco desarrollados en algunos países y, por tanto, su utilidad es limitada para la toma de decisiones intersectoriales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s-ES" b="0" i="0" u="none" noProof="0">
                <a:latin typeface="+mn-lt"/>
              </a:rPr>
              <a:t>Además, los enfoques del Nexo WEF podrían requerir datos adicionales y la armonización de los datos entre los diferentes sectores </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s-ES" b="0" i="0" u="none" noProof="0">
                <a:latin typeface="+mn-lt"/>
                <a:sym typeface="Wingdings" panose="05000000000000000000" pitchFamily="2" charset="2"/>
              </a:rPr>
              <a:t>Mejorar las capacidades mediante formaciones interdisciplinarias; incluir a expertos en la toma de decisiones para comprender mejor las implicaciones intersectoriales y ayudar a revelar posibles fuentes de datos e información que se puedan utilizar</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s-ES" noProof="0">
                <a:solidFill>
                  <a:prstClr val="black"/>
                </a:solidFill>
              </a:rPr>
              <a:t>Establecer consejos consultivos científicos que informen a los ministerios y otras unidades gubernamentales</a:t>
            </a: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noProof="0">
              <a:solidFill>
                <a:prstClr val="black"/>
              </a:solidFill>
            </a:endParaRPr>
          </a:p>
          <a:p>
            <a:pPr marL="514350" marR="0" lvl="1"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b="0" i="0" u="none" noProof="0">
              <a:latin typeface="+mn-lt"/>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b="0" i="0" u="none" noProof="0">
              <a:latin typeface="+mn-lt"/>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b="0" i="0" u="none" noProof="0">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de-DE" u="sng"/>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2982286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Notes: </a:t>
            </a:r>
          </a:p>
          <a:p>
            <a:endParaRPr lang="en-US" noProof="0"/>
          </a:p>
          <a:p>
            <a:pPr marL="171450" indent="-171450">
              <a:buFontTx/>
              <a:buChar char="-"/>
            </a:pPr>
            <a:r>
              <a:rPr lang="es-ES" noProof="0">
                <a:latin typeface="Arial"/>
                <a:cs typeface="Arial"/>
              </a:rPr>
              <a:t>Ahora, reflexionemos un poco sobre esto y compartan sus experiencias personales al respecto</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noProof="0">
                <a:latin typeface="Arial"/>
                <a:cs typeface="Arial"/>
              </a:rPr>
              <a:t>¿Qué obstáculos ve en su país para la coordinación horizontal y vertical?</a:t>
            </a:r>
            <a:endParaRPr lang="en-US" noProof="0"/>
          </a:p>
          <a:p>
            <a:pPr marL="171450" indent="-171450">
              <a:buFontTx/>
              <a:buChar char="-"/>
            </a:pPr>
            <a:endParaRPr lang="en-US" noProof="0"/>
          </a:p>
          <a:p>
            <a:pPr marL="171450" indent="-171450">
              <a:buFontTx/>
              <a:buChar char="-"/>
            </a:pPr>
            <a:endParaRPr lang="en-US" noProof="0"/>
          </a:p>
          <a:p>
            <a:pPr marL="171450" indent="-171450">
              <a:buFontTx/>
              <a:buChar cha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400528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ts val="1200"/>
              </a:lnSpc>
              <a:spcBef>
                <a:spcPts val="600"/>
              </a:spcBef>
              <a:spcAft>
                <a:spcPts val="600"/>
              </a:spcAft>
            </a:pPr>
            <a:r>
              <a:rPr lang="es-ES" sz="900" b="1" noProof="0">
                <a:effectLst/>
                <a:latin typeface="Arial" panose="020B0604020202020204" pitchFamily="34" charset="0"/>
                <a:ea typeface="Arial" panose="020B0604020202020204" pitchFamily="34" charset="0"/>
                <a:cs typeface="Times New Roman" panose="02020603050405020304" pitchFamily="18" charset="0"/>
              </a:rPr>
              <a:t>Notas:</a:t>
            </a:r>
          </a:p>
          <a:p>
            <a:pPr algn="just">
              <a:lnSpc>
                <a:spcPts val="1200"/>
              </a:lnSpc>
              <a:spcBef>
                <a:spcPts val="600"/>
              </a:spcBef>
              <a:spcAft>
                <a:spcPts val="600"/>
              </a:spcAft>
            </a:pPr>
            <a:endParaRPr lang="en-US" sz="900" noProof="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600"/>
              </a:spcAft>
            </a:pPr>
            <a:r>
              <a:rPr lang="es-ES" sz="900" noProof="0">
                <a:effectLst/>
                <a:latin typeface="Arial" panose="020B0604020202020204" pitchFamily="34" charset="0"/>
                <a:ea typeface="Arial" panose="020B0604020202020204" pitchFamily="34" charset="0"/>
                <a:cs typeface="Times New Roman" panose="02020603050405020304" pitchFamily="18" charset="0"/>
              </a:rPr>
              <a:t>[Introducción - ajuste los nombres al contexto local]</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Volvamos con la Sra. </a:t>
            </a:r>
            <a:r>
              <a:rPr lang="es-ES" sz="900" i="1" noProof="0">
                <a:effectLst/>
                <a:latin typeface="Arial" panose="020B0604020202020204" pitchFamily="34" charset="0"/>
                <a:ea typeface="Arial" panose="020B0604020202020204" pitchFamily="34" charset="0"/>
                <a:cs typeface="Times New Roman" panose="02020603050405020304" pitchFamily="18" charset="0"/>
              </a:rPr>
              <a:t>García</a:t>
            </a:r>
            <a:r>
              <a:rPr lang="es-ES" sz="900" noProof="0">
                <a:effectLst/>
                <a:latin typeface="Arial" panose="020B0604020202020204" pitchFamily="34" charset="0"/>
                <a:ea typeface="Arial" panose="020B0604020202020204" pitchFamily="34" charset="0"/>
                <a:cs typeface="Times New Roman" panose="02020603050405020304" pitchFamily="18" charset="0"/>
              </a:rPr>
              <a:t>. </a:t>
            </a:r>
          </a:p>
          <a:p>
            <a:pPr marL="34290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a:ea typeface="Arial" panose="020B0604020202020204" pitchFamily="34" charset="0"/>
                <a:cs typeface="Arial"/>
              </a:rPr>
              <a:t>Recuerdan que es la jefa de la administración de la ciudad de </a:t>
            </a:r>
            <a:r>
              <a:rPr lang="es-ES" sz="900" i="1" noProof="0">
                <a:effectLst/>
                <a:latin typeface="Arial"/>
                <a:ea typeface="Arial" panose="020B0604020202020204" pitchFamily="34" charset="0"/>
                <a:cs typeface="Arial"/>
              </a:rPr>
              <a:t>Mostanova y </a:t>
            </a:r>
            <a:r>
              <a:rPr lang="es-ES" noProof="0">
                <a:latin typeface="Arial"/>
                <a:ea typeface="Arial" panose="020B0604020202020204" pitchFamily="34" charset="0"/>
                <a:cs typeface="Arial"/>
              </a:rPr>
              <a:t>que es</a:t>
            </a:r>
            <a:r>
              <a:rPr lang="es-ES" sz="900" noProof="0">
                <a:effectLst/>
                <a:latin typeface="Arial"/>
                <a:ea typeface="Arial" panose="020B0604020202020204" pitchFamily="34" charset="0"/>
                <a:cs typeface="Arial"/>
              </a:rPr>
              <a:t> responsable del suministro eléctrico.</a:t>
            </a:r>
            <a:r>
              <a:rPr lang="es-ES" noProof="0">
                <a:latin typeface="Arial"/>
                <a:ea typeface="Arial" panose="020B0604020202020204" pitchFamily="34" charset="0"/>
                <a:cs typeface="Arial"/>
              </a:rPr>
              <a:t> </a:t>
            </a:r>
          </a:p>
          <a:p>
            <a:pPr marL="34290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a:ea typeface="Arial" panose="020B0604020202020204" pitchFamily="34" charset="0"/>
                <a:cs typeface="Arial"/>
              </a:rPr>
              <a:t>Sabemos que su propuesta de aprovechar el potencial de la energía solar para el suministro eléctrico de la ciudad ha suscitado la preocupación de sus colegas responsables.</a:t>
            </a:r>
            <a:r>
              <a:rPr lang="es-ES" noProof="0">
                <a:latin typeface="Arial"/>
                <a:ea typeface="Arial" panose="020B0604020202020204" pitchFamily="34" charset="0"/>
                <a:cs typeface="Arial"/>
              </a:rPr>
              <a:t>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Para participar mejor en las discusiones con sus colegas, ha decidido hacer una evaluación exhaustiva que permita demostrar los posibles beneficios de su solución. </a:t>
            </a:r>
          </a:p>
          <a:p>
            <a:pPr marL="34290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a:ea typeface="Arial" panose="020B0604020202020204" pitchFamily="34" charset="0"/>
                <a:cs typeface="Arial"/>
              </a:rPr>
              <a:t>Sin embargo, para hacer este tipo de evaluación necesitaría colaborar con sus colegas del departamento responsable del agua y la agricultura porque necesitaría datos de ellos para hacer la evaluación, pero también para entender mejor los posibles </a:t>
            </a:r>
            <a:r>
              <a:rPr lang="es-ES" sz="900" i="1" noProof="0">
                <a:effectLst/>
                <a:latin typeface="Arial"/>
                <a:ea typeface="Arial" panose="020B0604020202020204" pitchFamily="34" charset="0"/>
                <a:cs typeface="Arial"/>
              </a:rPr>
              <a:t>trade-offs</a:t>
            </a:r>
            <a:r>
              <a:rPr lang="es-ES" noProof="0">
                <a:latin typeface="Arial"/>
                <a:ea typeface="Arial" panose="020B0604020202020204" pitchFamily="34" charset="0"/>
                <a:cs typeface="Arial"/>
              </a:rPr>
              <a:t> (sacrificios o compensaciones de índole negativo) y analizar mejor las soluciones. </a:t>
            </a:r>
          </a:p>
          <a:p>
            <a:pPr marL="342900" indent="-342900" algn="just">
              <a:lnSpc>
                <a:spcPts val="1200"/>
              </a:lnSpc>
              <a:spcBef>
                <a:spcPts val="600"/>
              </a:spcBef>
              <a:spcAft>
                <a:spcPts val="600"/>
              </a:spcAft>
              <a:buFont typeface="Symbol" panose="05050102010706020507" pitchFamily="18" charset="2"/>
              <a:buChar char=""/>
              <a:tabLst>
                <a:tab pos="457200" algn="l"/>
              </a:tabLst>
            </a:pPr>
            <a:r>
              <a:rPr lang="es-ES" noProof="0">
                <a:latin typeface="Arial"/>
                <a:ea typeface="Arial" panose="020B0604020202020204" pitchFamily="34" charset="0"/>
                <a:cs typeface="Arial"/>
              </a:rPr>
              <a:t>Y, por supuesto, </a:t>
            </a:r>
            <a:r>
              <a:rPr lang="es-ES" sz="900" noProof="0">
                <a:effectLst/>
                <a:latin typeface="Arial"/>
                <a:ea typeface="Arial" panose="020B0604020202020204" pitchFamily="34" charset="0"/>
                <a:cs typeface="Arial"/>
              </a:rPr>
              <a:t>también espera evitar conflictos futuros mediante este enfoque.</a:t>
            </a:r>
            <a:r>
              <a:rPr lang="es-ES" noProof="0">
                <a:latin typeface="Arial"/>
                <a:ea typeface="Arial" panose="020B0604020202020204" pitchFamily="34" charset="0"/>
                <a:cs typeface="Arial"/>
              </a:rPr>
              <a:t> </a:t>
            </a:r>
          </a:p>
          <a:p>
            <a:pPr marL="34290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a:ea typeface="Arial" panose="020B0604020202020204" pitchFamily="34" charset="0"/>
                <a:cs typeface="Arial"/>
              </a:rPr>
              <a:t>Como </a:t>
            </a:r>
            <a:r>
              <a:rPr lang="es-ES" noProof="0">
                <a:latin typeface="Arial"/>
                <a:ea typeface="Arial" panose="020B0604020202020204" pitchFamily="34" charset="0"/>
                <a:cs typeface="Arial"/>
              </a:rPr>
              <a:t> </a:t>
            </a:r>
            <a:r>
              <a:rPr lang="es-ES" sz="900" noProof="0">
                <a:effectLst/>
                <a:latin typeface="Arial"/>
                <a:ea typeface="Arial" panose="020B0604020202020204" pitchFamily="34" charset="0"/>
                <a:cs typeface="Arial"/>
              </a:rPr>
              <a:t>hasta ahora no se había reunido con sus colegas de los departamentos de agricultura y agua de forma regular, está pensado en desarrollar estructuras institucionales para trabajar con ellos de forma regular, sabiendo que probablemente será un proceso más largo.</a:t>
            </a:r>
            <a:r>
              <a:rPr lang="es-ES" noProof="0">
                <a:latin typeface="Arial"/>
                <a:ea typeface="Arial" panose="020B0604020202020204" pitchFamily="34" charset="0"/>
                <a:cs typeface="Arial"/>
              </a:rPr>
              <a:t> </a:t>
            </a:r>
          </a:p>
          <a:p>
            <a:pPr marL="0" lvl="0" indent="0" algn="just">
              <a:lnSpc>
                <a:spcPts val="1200"/>
              </a:lnSpc>
              <a:spcBef>
                <a:spcPts val="600"/>
              </a:spcBef>
              <a:spcAft>
                <a:spcPts val="600"/>
              </a:spcAft>
              <a:buFont typeface="Symbol" panose="05050102010706020507" pitchFamily="18" charset="2"/>
              <a:buNone/>
              <a:tabLst>
                <a:tab pos="457200" algn="l"/>
              </a:tabLst>
            </a:pPr>
            <a:endParaRPr lang="en-US" sz="900" noProof="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Este ejemplo de Mostanova nos lleva directamente al tema de esta formación, que es el de las estructuras institucionales que pueden ayudar a facilitar la colaboración y coordinación intersectorial para un mejor trabajo institucional </a:t>
            </a:r>
          </a:p>
          <a:p>
            <a:pPr algn="just">
              <a:lnSpc>
                <a:spcPts val="1200"/>
              </a:lnSpc>
              <a:spcBef>
                <a:spcPts val="600"/>
              </a:spcBef>
              <a:spcAft>
                <a:spcPts val="600"/>
              </a:spcAft>
            </a:pPr>
            <a:r>
              <a:rPr lang="es-ES" sz="900" noProof="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99072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417079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900" b="1" noProof="0">
                <a:solidFill>
                  <a:schemeClr val="tx1"/>
                </a:solidFill>
                <a:latin typeface="Arial" panose="020B0604020202020204" pitchFamily="34" charset="0"/>
                <a:ea typeface="+mn-ea"/>
                <a:cs typeface="+mn-cs"/>
              </a:rPr>
              <a:t>Notas: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noProof="0">
                <a:solidFill>
                  <a:schemeClr val="tx1"/>
                </a:solidFill>
                <a:latin typeface="Arial" panose="020B0604020202020204" pitchFamily="34" charset="0"/>
                <a:ea typeface="+mn-ea"/>
                <a:cs typeface="+mn-cs"/>
              </a:rPr>
              <a:t>Veamos ahora algunos ejemplos de estructuras institucionales para la coordinación del Nexo WEF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noProof="0">
                <a:solidFill>
                  <a:schemeClr val="tx1"/>
                </a:solidFill>
                <a:latin typeface="Arial" panose="020B0604020202020204" pitchFamily="34" charset="0"/>
                <a:ea typeface="+mn-ea"/>
                <a:cs typeface="+mn-cs"/>
              </a:rPr>
              <a:t>El caso que presentamos tiene como protagonista la coordinación intersectorial a nivel del estado de California, EE. UU.</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noProof="0">
                <a:solidFill>
                  <a:schemeClr val="tx1"/>
                </a:solidFill>
                <a:latin typeface="Arial" panose="020B0604020202020204" pitchFamily="34" charset="0"/>
                <a:ea typeface="+mn-ea"/>
                <a:cs typeface="+mn-cs"/>
              </a:rPr>
              <a:t>California es un estado de EE. UU. con relativa escasez de agua</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noProof="0">
                <a:solidFill>
                  <a:schemeClr val="tx1"/>
                </a:solidFill>
                <a:latin typeface="Arial" panose="020B0604020202020204" pitchFamily="34" charset="0"/>
                <a:ea typeface="+mn-ea"/>
                <a:cs typeface="+mn-cs"/>
              </a:rPr>
              <a:t>También consume grandes cantidades de energía (debido al clima y para el suministro de agua)</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noProof="0">
                <a:solidFill>
                  <a:schemeClr val="tx1"/>
                </a:solidFill>
                <a:latin typeface="Arial" panose="020B0604020202020204" pitchFamily="34" charset="0"/>
                <a:ea typeface="+mn-ea"/>
                <a:cs typeface="+mn-cs"/>
              </a:rPr>
              <a:t>el 20 % de la energía actual se utiliza en el sector del agua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noProof="0">
                <a:solidFill>
                  <a:schemeClr val="tx1"/>
                </a:solidFill>
                <a:latin typeface="Arial" panose="020B0604020202020204" pitchFamily="34" charset="0"/>
                <a:ea typeface="+mn-ea"/>
                <a:cs typeface="+mn-cs"/>
              </a:rPr>
              <a:t>Dado que el agua es un recurso escaso que, además, consume cada vez más energía (bombeo, transporte a larga distancia, crecimiento demográfico, etc.), ha aumentado la concienciación y la motivación para mejorar la coordinación entre ambos sectores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noProof="0">
                <a:solidFill>
                  <a:schemeClr val="tx1"/>
                </a:solidFill>
                <a:latin typeface="Arial" panose="020B0604020202020204" pitchFamily="34" charset="0"/>
                <a:ea typeface="+mn-ea"/>
                <a:cs typeface="+mn-cs"/>
              </a:rPr>
              <a:t>Debido a que en el pasado ha habido pocos incentivos para que las empresas de suministro de agua conserven la energía (ya que se limitaban a trasladar los costes adicionales a los consumidores), el estado de California aprobó varias políticas para reducir el consumo de energía en el sector del agua y, además, para reducir las emisiones de GEI</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noProof="0">
                <a:solidFill>
                  <a:schemeClr val="tx1"/>
                </a:solidFill>
                <a:latin typeface="Arial" panose="020B0604020202020204" pitchFamily="34" charset="0"/>
                <a:ea typeface="+mn-ea"/>
                <a:cs typeface="+mn-cs"/>
              </a:rPr>
              <a:t>Un mecanismo organizativo que se ha establecido para coordinar las diferentes actividades es el Equipo Agua-Energía (WET, por sus siglas en inglés) dentro del Equipo de Acción Climática (CAT, por sus siglas en inglés)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noProof="0">
                <a:solidFill>
                  <a:schemeClr val="tx1"/>
                </a:solidFill>
                <a:latin typeface="Arial" panose="020B0604020202020204" pitchFamily="34" charset="0"/>
                <a:ea typeface="+mn-ea"/>
                <a:cs typeface="+mn-cs"/>
              </a:rPr>
              <a:t>Se trata de una institución intersectorial de ámbito estatal encargada de integrar las distintas normativas a escala regional mediante, por ejemplo, la planificación, la investigación y el análisis de datos conjunto, y la coordinación de la financiación de proyectos regionales con el objetivo general de:</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sz="900" noProof="0">
                <a:solidFill>
                  <a:schemeClr val="tx1"/>
                </a:solidFill>
                <a:latin typeface="Arial" panose="020B0604020202020204" pitchFamily="34" charset="0"/>
                <a:ea typeface="+mn-ea"/>
                <a:cs typeface="+mn-cs"/>
              </a:rPr>
              <a:t>conseguir grandes ahorros y eficiencias de agua y energía</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sz="900" noProof="0">
                <a:solidFill>
                  <a:schemeClr val="tx1"/>
                </a:solidFill>
                <a:latin typeface="Arial" panose="020B0604020202020204" pitchFamily="34" charset="0"/>
                <a:ea typeface="+mn-ea"/>
                <a:cs typeface="+mn-cs"/>
              </a:rPr>
              <a:t>reducir las emisiones de GEI</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sz="900" noProof="0">
                <a:solidFill>
                  <a:schemeClr val="tx1"/>
                </a:solidFill>
                <a:latin typeface="Arial" panose="020B0604020202020204" pitchFamily="34" charset="0"/>
                <a:ea typeface="+mn-ea"/>
                <a:cs typeface="+mn-cs"/>
              </a:rPr>
              <a:t>reducir o eliminar los riesgos derivados de los cambios en las condiciones hidrológicas y oceánicas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noProof="0">
                <a:solidFill>
                  <a:schemeClr val="tx1"/>
                </a:solidFill>
                <a:latin typeface="Arial" panose="020B0604020202020204" pitchFamily="34"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b="1" noProof="0">
                <a:solidFill>
                  <a:schemeClr val="tx1"/>
                </a:solidFill>
                <a:latin typeface="Arial" panose="020B0604020202020204" pitchFamily="34" charset="0"/>
                <a:ea typeface="+mn-ea"/>
                <a:cs typeface="+mn-cs"/>
              </a:rPr>
              <a:t>Fuentes: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kern="120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b="0" i="0" noProof="0">
                <a:solidFill>
                  <a:schemeClr val="tx1"/>
                </a:solidFill>
                <a:effectLst/>
                <a:latin typeface="Arial" panose="020B0604020202020204" pitchFamily="34" charset="0"/>
                <a:ea typeface="+mn-ea"/>
                <a:cs typeface="+mn-cs"/>
              </a:rPr>
              <a:t>Huber-Lee &amp; Handly (2019), 'The water-energy nexus: comparing how Los Angeles and Beijing integrate policies across sectors', SEI policy brief. Stockholm Environment Institute, US Center, Davis, CA.</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i="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noProof="0">
                <a:solidFill>
                  <a:schemeClr val="tx1"/>
                </a:solidFill>
                <a:latin typeface="Arial" panose="020B0604020202020204" pitchFamily="34" charset="0"/>
                <a:ea typeface="+mn-ea"/>
                <a:cs typeface="+mn-cs"/>
              </a:rPr>
              <a:t>Information on the website of the California Environmental Protection Agency (CalEPA): </a:t>
            </a:r>
            <a:r>
              <a:rPr lang="es-ES" sz="1800" noProof="0">
                <a:solidFill>
                  <a:schemeClr val="tx1"/>
                </a:solidFill>
                <a:effectLst/>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https://calepa.ca.gov/climate-action/#cat</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i="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b="0" i="0" noProof="0">
                <a:solidFill>
                  <a:schemeClr val="tx1"/>
                </a:solidFill>
                <a:effectLst/>
                <a:latin typeface="Arial" panose="020B0604020202020204" pitchFamily="34" charset="0"/>
                <a:ea typeface="+mn-ea"/>
                <a:cs typeface="+mn-cs"/>
              </a:rPr>
              <a:t>Foto: Capradio, California‘s Water Supply, A 700 Mile Journey, 7 October 2013, Disponible en: </a:t>
            </a:r>
            <a:r>
              <a:rPr lang="es-ES" sz="1800" noProof="0">
                <a:solidFill>
                  <a:schemeClr val="tx1"/>
                </a:solidFill>
                <a:effectLst/>
                <a:latin typeface="Calibri" panose="020F0502020204030204" pitchFamily="34" charset="0"/>
                <a:ea typeface="+mn-ea"/>
                <a:cs typeface="+mn-cs"/>
                <a:hlinkClick r:id="rId4">
                  <a:extLst>
                    <a:ext uri="{A12FA001-AC4F-418D-AE19-62706E023703}">
                      <ahyp:hlinkClr xmlns:ahyp="http://schemas.microsoft.com/office/drawing/2018/hyperlinkcolor" val="tx"/>
                    </a:ext>
                  </a:extLst>
                </a:hlinkClick>
              </a:rPr>
              <a:t>https://www.capradio.org/articles/2013/10/07/californias-water-supply-a-700-mile-journey/</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solidFill>
                  <a:schemeClr val="tx1"/>
                </a:solidFill>
              </a:rPr>
              <a:t>Sixt, G.N.; Strambo, C.; Zhang, J.; Chow, N.; Liu, J.; Han, G. Assessing the Level of Inter-Sectoral Policy Integration for Governance in the Water–Energy Nexus: A Comparative Study of Los Angeles and Beijing. </a:t>
            </a:r>
            <a:r>
              <a:rPr lang="es-ES" i="1" noProof="0">
                <a:solidFill>
                  <a:schemeClr val="tx1"/>
                </a:solidFill>
              </a:rPr>
              <a:t>Sustainability</a:t>
            </a:r>
            <a:r>
              <a:rPr lang="es-ES" noProof="0">
                <a:solidFill>
                  <a:schemeClr val="tx1"/>
                </a:solidFill>
              </a:rPr>
              <a:t> </a:t>
            </a:r>
            <a:r>
              <a:rPr lang="es-ES" b="1" noProof="0">
                <a:solidFill>
                  <a:schemeClr val="tx1"/>
                </a:solidFill>
              </a:rPr>
              <a:t>2020</a:t>
            </a:r>
            <a:r>
              <a:rPr lang="es-ES" noProof="0">
                <a:solidFill>
                  <a:schemeClr val="tx1"/>
                </a:solidFill>
              </a:rPr>
              <a:t>, </a:t>
            </a:r>
            <a:r>
              <a:rPr lang="es-ES" i="1" noProof="0">
                <a:solidFill>
                  <a:schemeClr val="tx1"/>
                </a:solidFill>
              </a:rPr>
              <a:t>12</a:t>
            </a:r>
            <a:r>
              <a:rPr lang="es-ES" noProof="0">
                <a:solidFill>
                  <a:schemeClr val="tx1"/>
                </a:solidFill>
              </a:rPr>
              <a:t>, 7220. https://doi.org/10.3390/su12177220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800" noProof="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1800" noProof="0">
                <a:solidFill>
                  <a:schemeClr val="tx1"/>
                </a:solidFill>
                <a:effectLst/>
                <a:latin typeface="Calibri" panose="020F0502020204030204" pitchFamily="34" charset="0"/>
              </a:rPr>
              <a:t>Webinar „</a:t>
            </a:r>
            <a:r>
              <a:rPr lang="es-ES" sz="4400" b="0" i="0" noProof="0">
                <a:solidFill>
                  <a:schemeClr val="tx1"/>
                </a:solidFill>
                <a:effectLst/>
                <a:latin typeface="Montserrat" panose="020B0604020202020204" pitchFamily="2" charset="0"/>
              </a:rPr>
              <a:t>The Future of California’s Water Energy Climate Nexus”, Pacific Institute, 29 September 2021: </a:t>
            </a:r>
            <a:r>
              <a:rPr lang="es-ES" sz="1800" noProof="0">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https://pacinst.org/video/the-future-of-californias-water-energy-climate-nexus/</a:t>
            </a:r>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1725488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900" b="1" noProof="0">
                <a:solidFill>
                  <a:schemeClr val="tx1"/>
                </a:solidFill>
                <a:latin typeface="Arial" panose="020B0604020202020204" pitchFamily="34" charset="0"/>
                <a:ea typeface="+mn-ea"/>
                <a:cs typeface="+mn-cs"/>
              </a:rPr>
              <a:t>Notas: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1" kern="1200" noProof="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sz="900" noProof="0">
                <a:solidFill>
                  <a:schemeClr val="tx1"/>
                </a:solidFill>
                <a:latin typeface="Arial" panose="020B0604020202020204" pitchFamily="34" charset="0"/>
                <a:ea typeface="+mn-ea"/>
                <a:cs typeface="+mn-cs"/>
              </a:rPr>
              <a:t>El CAT y sus diferentes subgrupos de trabajo están compuestos por miembros de aproximadamente 20 organismos estatales diferentes, que representan a diversos sectores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sz="900" noProof="0">
                <a:solidFill>
                  <a:schemeClr val="tx1"/>
                </a:solidFill>
                <a:latin typeface="Arial" panose="020B0604020202020204" pitchFamily="34" charset="0"/>
                <a:ea typeface="+mn-ea"/>
                <a:cs typeface="+mn-cs"/>
              </a:rPr>
              <a:t>En esta diapositiva se enumeran algunos de estos organismos y departamentos estatales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sz="900" noProof="0">
                <a:solidFill>
                  <a:schemeClr val="tx1"/>
                </a:solidFill>
                <a:latin typeface="Arial" panose="020B0604020202020204" pitchFamily="34" charset="0"/>
                <a:ea typeface="+mn-ea"/>
                <a:cs typeface="+mn-cs"/>
              </a:rPr>
              <a:t>Este ejemplo muestra que el equipo WET-CAT es principalmente una institución que facilita la coordinación horizontal entre diferentes sectores, incluyendo la agricultura, la energía y el agua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sz="900" noProof="0">
                <a:solidFill>
                  <a:schemeClr val="tx1"/>
                </a:solidFill>
                <a:latin typeface="Arial" panose="020B0604020202020204" pitchFamily="34" charset="0"/>
                <a:ea typeface="+mn-ea"/>
                <a:cs typeface="+mn-cs"/>
              </a:rPr>
              <a:t>Sin embargo, la coordinación vertical también se aborda en cierta medida, como se puede ver en la representación de los servicios de agua  </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noProof="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noProof="0">
                <a:solidFill>
                  <a:schemeClr val="tx1"/>
                </a:solidFill>
                <a:latin typeface="Arial" panose="020B0604020202020204" pitchFamily="34" charset="0"/>
                <a:ea typeface="+mn-ea"/>
                <a:cs typeface="+mn-cs"/>
              </a:rPr>
              <a:t>[Lamentablemente, no hay mucha información disponible sobre los procedimientos de trabajo del CAT y el WET. El CAT parece reunirse con regularidad (una vez al mes aproximadamente), pero hay poca información adicional disponible]</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sz="1800">
              <a:effectLst/>
              <a:latin typeface="Calibri" panose="020F050202020403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383590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b="1" noProof="0"/>
          </a:p>
          <a:p>
            <a:pPr marL="171450" indent="-171450">
              <a:buFontTx/>
              <a:buChar char="-"/>
            </a:pPr>
            <a:r>
              <a:rPr lang="es-ES" noProof="0"/>
              <a:t>El siguiente ejemplo de coordinación del Nexo WEF es el de la Comunidad de Desarrollo del África Austral (SADC, por sus siglas en inglés)</a:t>
            </a:r>
          </a:p>
          <a:p>
            <a:pPr marL="171450" indent="-171450">
              <a:buFontTx/>
              <a:buChar char="-"/>
            </a:pPr>
            <a:r>
              <a:rPr lang="es-ES" noProof="0"/>
              <a:t>La región de la SADC se enfrenta a una serie de retos de desarrollo relacionados con los sectores del agua, la energía y la alimentación</a:t>
            </a:r>
          </a:p>
          <a:p>
            <a:pPr marL="171450" indent="-171450">
              <a:buFontTx/>
              <a:buChar char="-"/>
            </a:pPr>
            <a:endParaRPr lang="en-US" noProof="0"/>
          </a:p>
          <a:p>
            <a:pPr marL="0" indent="0">
              <a:buFontTx/>
              <a:buNone/>
            </a:pPr>
            <a:r>
              <a:rPr lang="es-ES" b="1" noProof="0"/>
              <a:t>Seguridad del agua</a:t>
            </a:r>
          </a:p>
          <a:p>
            <a:pPr marL="171450" indent="-171450">
              <a:buFontTx/>
              <a:buChar char="-"/>
            </a:pPr>
            <a:r>
              <a:rPr lang="es-ES" noProof="0"/>
              <a:t>Aunque la disponibilidad de agua </a:t>
            </a:r>
            <a:r>
              <a:rPr lang="es-ES"/>
              <a:t>en la región es generalmente buena, solo el 60 % de la población tiene acceso a agua potable, y solo el 40 % a instalaciones de saneamiento seguras</a:t>
            </a:r>
          </a:p>
          <a:p>
            <a:pPr marL="171450" indent="-171450">
              <a:buFontTx/>
              <a:buChar char="-"/>
            </a:pPr>
            <a:r>
              <a:rPr lang="es-ES"/>
              <a:t>La distribución del agua en la zona varía significativamente, desde aproximadamente 300 mm/año (Namibia) hasta 1530 mm/año (República Democrática del Congo).</a:t>
            </a:r>
          </a:p>
          <a:p>
            <a:pPr marL="171450" indent="-171450">
              <a:buFontTx/>
              <a:buChar char="-"/>
            </a:pPr>
            <a:r>
              <a:rPr lang="es-ES"/>
              <a:t>La capacidad regional de almacenamiento total de agua es muy limitada (14 % de los recursos hídricos renovables anuales disponibles)</a:t>
            </a:r>
          </a:p>
          <a:p>
            <a:pPr marL="171450" indent="-171450">
              <a:buFontTx/>
              <a:buChar char="-"/>
            </a:pPr>
            <a:r>
              <a:rPr lang="es-ES"/>
              <a:t>La eficacia en el aprovechamiento y la utilización de los recursos hídricos de la región es importante para lograr un desarrollo económico resistente al clima en la región</a:t>
            </a:r>
          </a:p>
          <a:p>
            <a:pPr marL="171450" indent="-171450">
              <a:buFontTx/>
              <a:buChar char="-"/>
            </a:pPr>
            <a:endParaRPr lang="en-US" noProof="0"/>
          </a:p>
          <a:p>
            <a:pPr marL="0" indent="0">
              <a:buFontTx/>
              <a:buNone/>
            </a:pPr>
            <a:r>
              <a:rPr lang="es-ES" b="1" noProof="0"/>
              <a:t>Seguridad energética</a:t>
            </a:r>
          </a:p>
          <a:p>
            <a:pPr marL="171450" indent="-171450">
              <a:buFontTx/>
              <a:buChar char="-"/>
            </a:pPr>
            <a:r>
              <a:rPr lang="es-ES"/>
              <a:t>Solo el 48 % (75 % urbano y 32 % rural) de la población total de la región tiene acceso a electricidad</a:t>
            </a:r>
          </a:p>
          <a:p>
            <a:pPr marL="171450" indent="-171450">
              <a:buFontTx/>
              <a:buChar char="-"/>
            </a:pPr>
            <a:r>
              <a:rPr lang="es-ES"/>
              <a:t>La mayor parte de la electricidad (62 %) se genera a partir del carbón, seguida de la energía hidroeléctrica (21 %). El resto procede de tecnologías de energía renovable de mediana escala (solar y eólica) y de centrales eléctricas de gas, así como de una central nuclear (en Sudáfrica)</a:t>
            </a:r>
          </a:p>
          <a:p>
            <a:pPr marL="171450" indent="-171450">
              <a:buFontTx/>
              <a:buChar char="-"/>
            </a:pPr>
            <a:r>
              <a:rPr lang="es-ES"/>
              <a:t>El potencial hidroeléctrico global de la región de la SADC se estima en aproximadamente en 1080 teravatios hora al año (TWh/año), aunque la capacidad utilizada actualmente es inferior a 31 TWh/año (SARDC 2016).</a:t>
            </a:r>
          </a:p>
          <a:p>
            <a:pPr marL="0" indent="0">
              <a:buFontTx/>
              <a:buNone/>
            </a:pPr>
            <a:endParaRPr lang="en-US" noProof="0"/>
          </a:p>
          <a:p>
            <a:pPr marL="0" indent="0">
              <a:buFontTx/>
              <a:buNone/>
            </a:pPr>
            <a:r>
              <a:rPr lang="es-ES" b="1" noProof="0"/>
              <a:t>Seguridad alimentaria </a:t>
            </a:r>
          </a:p>
          <a:p>
            <a:pPr marL="171450" indent="-171450">
              <a:buFontTx/>
              <a:buChar char="-"/>
            </a:pPr>
            <a:r>
              <a:rPr lang="es-ES"/>
              <a:t>La seguridad del agua para el sector agrícola es el principal reto de la región para alcanzar la seguridad alimentaria, ya que el sector agrícola es muy vulnerable a los impactos del cambio climático (sequías e inundaciones) </a:t>
            </a:r>
          </a:p>
          <a:p>
            <a:pPr marL="171450" indent="-171450">
              <a:buFontTx/>
              <a:buChar char="-"/>
            </a:pPr>
            <a:r>
              <a:rPr lang="es-ES"/>
              <a:t>Más del 90 % de las actividades agrícolas en la región de la SADC dependen de la agricultura de secano (aunque hay abundancia de agua)</a:t>
            </a:r>
          </a:p>
          <a:p>
            <a:r>
              <a:rPr lang="es-ES"/>
              <a:t>- el 77 % de los recursos de agua dulce se destina a las actividades agrícolas (pero solo se ha desarrollado el 7 % del potencial de riego de la región)</a:t>
            </a:r>
          </a:p>
          <a:p>
            <a:endParaRPr lang="en-US" noProof="0"/>
          </a:p>
          <a:p>
            <a:pPr marL="171450" indent="-171450">
              <a:buFontTx/>
              <a:buChar char="-"/>
            </a:pPr>
            <a:r>
              <a:rPr lang="es-ES" noProof="0"/>
              <a:t>La SADC ha elaborado una </a:t>
            </a:r>
            <a:r>
              <a:rPr lang="es-ES" b="1" noProof="0"/>
              <a:t>serie de políticas para apoyar el desarrollo de los tres sectores WEF</a:t>
            </a:r>
            <a:r>
              <a:rPr lang="es-ES" noProof="0"/>
              <a:t>, pero a </a:t>
            </a:r>
            <a:r>
              <a:rPr lang="es-ES" b="1" noProof="0"/>
              <a:t>menudo no</a:t>
            </a:r>
            <a:r>
              <a:rPr lang="es-ES" noProof="0"/>
              <a:t> están </a:t>
            </a:r>
            <a:r>
              <a:rPr lang="es-ES" b="1" noProof="0"/>
              <a:t>alineadas y a veces incluso se contradicen entre sí</a:t>
            </a:r>
          </a:p>
          <a:p>
            <a:pPr marL="171450" indent="-171450">
              <a:buFontTx/>
              <a:buChar char="-"/>
            </a:pPr>
            <a:endParaRPr lang="en-US" noProof="0"/>
          </a:p>
          <a:p>
            <a:pPr marL="171450" indent="-171450">
              <a:buFontTx/>
              <a:buChar char="-"/>
            </a:pPr>
            <a:endParaRPr lang="en-US" noProof="0"/>
          </a:p>
          <a:p>
            <a:r>
              <a:rPr lang="es-ES" b="1" noProof="0"/>
              <a:t>Fuentes: </a:t>
            </a:r>
          </a:p>
          <a:p>
            <a:endParaRPr lang="en-US" noProof="0"/>
          </a:p>
          <a:p>
            <a:r>
              <a:rPr lang="es-ES" noProof="0"/>
              <a:t>SADC (2019). Proposed SADC Water-Energy-Food (WEF) Nexus Framework. Diciembre de 2019, Gaborone, Botsuana.</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u="sng" noProof="0"/>
              <a:t>Créditos de las fotos: </a:t>
            </a:r>
            <a:r>
              <a:rPr lang="es-ES" noProof="0"/>
              <a:t>Africa Prime News, 2018. Disponible en: </a:t>
            </a:r>
            <a:r>
              <a:rPr lang="es-ES" sz="900"/>
              <a:t>https://africaprimenews.com/2018/03/26/development/sadc-council-of-ministers-underway-in-south-africa/ </a:t>
            </a:r>
          </a:p>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2468598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a:t>Notas: </a:t>
            </a:r>
          </a:p>
          <a:p>
            <a:endParaRPr lang="de-DE"/>
          </a:p>
          <a:p>
            <a:pPr marL="171450" indent="-171450">
              <a:buFontTx/>
              <a:buChar char="-"/>
            </a:pPr>
            <a:r>
              <a:rPr lang="es-ES" noProof="0"/>
              <a:t>Al igual que otras organizaciones regionales de desarrollo, la arquitectura de la SADC se centra en los sectores, estos tienen </a:t>
            </a:r>
            <a:r>
              <a:rPr lang="es-ES" b="1" noProof="0"/>
              <a:t>una coordinación intersectorial y un reconocimiento limitados de las interrelaciones entre agua, energía y alimentos/suelo</a:t>
            </a:r>
          </a:p>
          <a:p>
            <a:pPr marL="171450" indent="-171450">
              <a:buFontTx/>
              <a:buChar char="-"/>
            </a:pPr>
            <a:r>
              <a:rPr lang="es-ES" b="0" noProof="0"/>
              <a:t>En general, los retos de la coordinación del WEF incluyen: </a:t>
            </a:r>
          </a:p>
          <a:p>
            <a:pPr marL="171450" indent="-171450">
              <a:buFont typeface="Wingdings" panose="05000000000000000000" pitchFamily="2" charset="2"/>
              <a:buChar char="Ø"/>
            </a:pPr>
            <a:r>
              <a:rPr lang="es-ES" b="1"/>
              <a:t>Coordinación inadecuada de los tres sectores a nivel político y de toma de decisiones: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noProof="0"/>
              <a:t>Una evaluación Nexo de las políticas regionales que realizó la SADC ha revelado que existe una coherencia limitada entre las políticas, los planes y las estrategias de los tres sectores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noProof="0"/>
              <a:t>Un ejemplo es el </a:t>
            </a:r>
            <a:r>
              <a:rPr lang="es-ES"/>
              <a:t>Plan Maestro de Desarrollo de la Infraestructura Regional (RIDMP, por sus siglas en inglés), en el que se fijaron objetivos para los diferentes sectores (agricultura, agua, energía) sin considerar adecuadamente los recursos disponibles de agua, suelo y energía de la región y sin tener en cuenta los planes de los otros sectores</a:t>
            </a:r>
          </a:p>
          <a:p>
            <a:pPr marL="171450" indent="-171450">
              <a:buFontTx/>
              <a:buChar char="-"/>
            </a:pPr>
            <a:r>
              <a:rPr lang="es-ES"/>
              <a:t>Las estructuras de gobernanza de la SADC también están dominadas en gran medida por las orientaciones sectoriales: los Comités Técnicos Regionales de Agua, Energía y Agricultura siguen las líneas de sus respectivos dirigentes sectoriales, así como de los respectivos ministerios.</a:t>
            </a:r>
          </a:p>
          <a:p>
            <a:pPr marL="171450" indent="-171450">
              <a:buFontTx/>
              <a:buChar char="-"/>
            </a:pPr>
            <a:endParaRPr lang="en-US" noProof="0"/>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b="1"/>
              <a:t>Ausencia de una estructura formal que facilite la coordinación de las unidades responsables de los sectores WEF dentro de la Secretaría de la SADC</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b="1"/>
              <a:t>Hay </a:t>
            </a:r>
            <a:r>
              <a:rPr lang="es-ES"/>
              <a:t>dos Direcciones dependientes de la Secretaría Ejecutiva Adjunta que se ocupan de las cuestiones relacionadas con el agua, la energía y la seguridad alimentaria</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a:t>Una es la Dirección de Infraestructuras (responsable del agua y la energía), y otra es la Dirección de Alimentación, Agricultura y Recursos Naturales (FANR, por sus siglas en inglés)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a:t>Cada Dirección trabaja por separado con las organizaciones subsidiarias de la SADC, los socios y las partes interesadas, sin una coordinación adecuada</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a:t>Cada Dirección informa a sus estructuras de grupo correspondientes de la estructura de gobierno principal de los Comités Técnicos de la SADC y estos a su vez al Consejo de Ministros para la toma final de decisiones (órgano decisorio superior de la SADC)</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ES" b="1"/>
              <a:t>Escasa coordinación de los programas por parte de las entidades ejecutoras regionales y otros socios</a:t>
            </a:r>
          </a:p>
          <a:p>
            <a:pPr marL="171450" indent="-171450">
              <a:buFontTx/>
              <a:buChar char="-"/>
            </a:pPr>
            <a:r>
              <a:rPr lang="es-ES" noProof="0"/>
              <a:t>La SADC </a:t>
            </a:r>
            <a:r>
              <a:rPr lang="es-ES"/>
              <a:t>cuenta con entidades subsidiarias regionales que apoyan la ejecución de los programas</a:t>
            </a:r>
          </a:p>
          <a:p>
            <a:pPr marL="171450" indent="-171450">
              <a:buFontTx/>
              <a:buChar char="-"/>
            </a:pPr>
            <a:r>
              <a:rPr lang="es-ES"/>
              <a:t>Sin embargo, la coordinación de sus programas se realiza a través de las respectivas unidades sectoriales de la secretaría de la SADC</a:t>
            </a:r>
          </a:p>
          <a:p>
            <a:pPr marL="171450" indent="-171450">
              <a:buFontTx/>
              <a:buChar char="-"/>
            </a:pPr>
            <a:r>
              <a:rPr lang="es-ES"/>
              <a:t>No existe un mecanismo claro para coordinar los programas de dichas entidades desde la perspectiva del Nexo WEF</a:t>
            </a:r>
          </a:p>
          <a:p>
            <a:endParaRPr lang="de-DE"/>
          </a:p>
          <a:p>
            <a:endParaRPr lang="de-DE"/>
          </a:p>
          <a:p>
            <a:r>
              <a:rPr lang="es-ES" b="1" noProof="0"/>
              <a:t>Fuentes: </a:t>
            </a:r>
          </a:p>
          <a:p>
            <a:endParaRPr lang="en-US" noProof="0"/>
          </a:p>
          <a:p>
            <a:r>
              <a:rPr lang="es-ES" noProof="0"/>
              <a:t>SADC (2019). Proposed SADC Water-Energy-Food (WEF) Nexus Framework. Diciembre de 2019, Gaborone, Botsuana.</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24</a:t>
            </a:fld>
            <a:endParaRPr lang="en-GB"/>
          </a:p>
        </p:txBody>
      </p:sp>
    </p:spTree>
    <p:extLst>
      <p:ext uri="{BB962C8B-B14F-4D97-AF65-F5344CB8AC3E}">
        <p14:creationId xmlns:p14="http://schemas.microsoft.com/office/powerpoint/2010/main" val="2216173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b="1" noProof="0"/>
          </a:p>
          <a:p>
            <a:pPr marL="171450" indent="-171450">
              <a:buFontTx/>
              <a:buChar char="-"/>
            </a:pPr>
            <a:r>
              <a:rPr lang="es-ES" noProof="0"/>
              <a:t>Para hacer frente a estos desafíos de coordinación, la SADC ha comenzado a desarrollar un Marco para el Nexo WEF de la SADC que se representa gráficamente en esta diapositiva </a:t>
            </a:r>
          </a:p>
          <a:p>
            <a:pPr marL="171450" indent="-171450">
              <a:buFontTx/>
              <a:buChar char="-"/>
            </a:pPr>
            <a:r>
              <a:rPr lang="es-ES" noProof="0"/>
              <a:t>El objetivo general es mejorar la coordinación entre las políticas, estrategias y programas del Nexo WEF </a:t>
            </a:r>
          </a:p>
          <a:p>
            <a:pPr marL="171450" indent="-171450">
              <a:buFontTx/>
              <a:buChar char="-"/>
            </a:pPr>
            <a:r>
              <a:rPr lang="es-ES"/>
              <a:t>Se espera que el Marco Regional del Nexo de la SADC logre la alineación/coherencia entre las políticas de agua, energía y alimentos; facilite la coordinación institucional; alinee las estrategias/objetivos/programas de desarrollo de los tres sectores; gestione los </a:t>
            </a:r>
            <a:r>
              <a:rPr lang="es-ES" i="1"/>
              <a:t>trade-offs</a:t>
            </a:r>
            <a:r>
              <a:rPr lang="es-ES"/>
              <a:t> y promueva las inversiones del Nexo en la región. </a:t>
            </a:r>
          </a:p>
          <a:p>
            <a:pPr marL="0" indent="0">
              <a:buFontTx/>
              <a:buNone/>
            </a:pPr>
            <a:r>
              <a:rPr lang="es-ES" sz="900" b="1"/>
              <a:t>Se espera que el Marco contribuya a la coordinación de los tres sectores a diferentes niveles: </a:t>
            </a:r>
          </a:p>
          <a:p>
            <a:pPr marL="171450" indent="-171450" algn="l">
              <a:buClr>
                <a:srgbClr val="F4971A"/>
              </a:buClr>
              <a:buFont typeface="Wingdings" panose="05000000000000000000" pitchFamily="2" charset="2"/>
              <a:buChar char="Ø"/>
            </a:pPr>
            <a:r>
              <a:rPr lang="es-ES" sz="900" b="1" i="1"/>
              <a:t>A nivel político y de toma de decisiones (es decir, a nivel ministerial)</a:t>
            </a:r>
          </a:p>
          <a:p>
            <a:pPr marL="171450" indent="-171450" algn="l">
              <a:buClr>
                <a:srgbClr val="F4971A"/>
              </a:buClr>
              <a:buFontTx/>
              <a:buChar char="-"/>
            </a:pPr>
            <a:r>
              <a:rPr lang="es-ES"/>
              <a:t>Mediante la creación de </a:t>
            </a:r>
            <a:r>
              <a:rPr lang="es-ES" i="0"/>
              <a:t>un </a:t>
            </a:r>
            <a:r>
              <a:rPr lang="es-ES" i="1"/>
              <a:t>Comité ministerial conjunto del WEF </a:t>
            </a:r>
            <a:r>
              <a:rPr lang="es-ES"/>
              <a:t>en la estructura de gobierno de la SADC</a:t>
            </a:r>
          </a:p>
          <a:p>
            <a:pPr marL="171450" indent="-171450" algn="l">
              <a:buClr>
                <a:srgbClr val="F4971A"/>
              </a:buClr>
              <a:buFontTx/>
              <a:buChar char="-"/>
            </a:pPr>
            <a:r>
              <a:rPr lang="es-ES"/>
              <a:t>Se espera que la reunión proporcione orientación política sobre los enfoques del Nexo WEF en la región y sobre la aplicación del Marco del Nexo</a:t>
            </a:r>
          </a:p>
          <a:p>
            <a:pPr marL="171450" indent="-171450" algn="l">
              <a:buClr>
                <a:srgbClr val="F4971A"/>
              </a:buClr>
              <a:buFont typeface="Wingdings" panose="05000000000000000000" pitchFamily="2" charset="2"/>
              <a:buChar char="Ø"/>
            </a:pPr>
            <a:r>
              <a:rPr lang="es-ES" sz="900" b="1" i="1"/>
              <a:t> A nivel técnico regional</a:t>
            </a:r>
          </a:p>
          <a:p>
            <a:pPr marL="0" indent="0" algn="l">
              <a:buClr>
                <a:srgbClr val="F4971A"/>
              </a:buClr>
              <a:buFont typeface="Wingdings" panose="05000000000000000000" pitchFamily="2" charset="2"/>
              <a:buNone/>
            </a:pPr>
            <a:r>
              <a:rPr lang="es-ES" sz="900" b="1" i="1"/>
              <a:t>- </a:t>
            </a:r>
            <a:r>
              <a:rPr lang="es-ES" sz="900" b="0" i="0"/>
              <a:t>A través de un </a:t>
            </a:r>
            <a:r>
              <a:rPr lang="es-ES" sz="900" b="0" i="1"/>
              <a:t>Comité ministerial conjunto del WEF</a:t>
            </a:r>
            <a:r>
              <a:rPr lang="es-ES" i="1"/>
              <a:t> </a:t>
            </a:r>
            <a:r>
              <a:rPr lang="es-ES"/>
              <a:t>que garantice el desarrollo de los planes y programas para lograr la seguridad hídrica, energética y alimentaria, así como su aplicación de forma integrada</a:t>
            </a:r>
          </a:p>
          <a:p>
            <a:pPr marL="171450" indent="-171450" algn="l">
              <a:buClr>
                <a:srgbClr val="F4971A"/>
              </a:buClr>
              <a:buFont typeface="Wingdings" panose="05000000000000000000" pitchFamily="2" charset="2"/>
              <a:buChar char="Ø"/>
            </a:pPr>
            <a:r>
              <a:rPr lang="es-ES" sz="900" b="1" i="1"/>
              <a:t>En la Secretaría de la SADC </a:t>
            </a:r>
          </a:p>
          <a:p>
            <a:pPr marL="171450" indent="-171450" algn="l">
              <a:buClr>
                <a:srgbClr val="F4971A"/>
              </a:buClr>
              <a:buFontTx/>
              <a:buChar char="-"/>
            </a:pPr>
            <a:r>
              <a:rPr lang="es-ES" sz="900" b="0" i="0"/>
              <a:t>Mediante la </a:t>
            </a:r>
            <a:r>
              <a:rPr lang="es-ES"/>
              <a:t>mejora de la coordinación de las unidades responsables de los sectores WEF en la Secretaría de la SADC, a través de la creación de un </a:t>
            </a:r>
            <a:r>
              <a:rPr lang="es-ES" i="1"/>
              <a:t>Grupo de Trabajo del WEF de la SADC</a:t>
            </a:r>
          </a:p>
          <a:p>
            <a:pPr marL="171450" marR="0" lvl="0" indent="-171450" algn="l" defTabSz="685800" rtl="0" eaLnBrk="1" fontAlgn="auto" latinLnBrk="0" hangingPunct="1">
              <a:lnSpc>
                <a:spcPct val="100000"/>
              </a:lnSpc>
              <a:spcBef>
                <a:spcPts val="0"/>
              </a:spcBef>
              <a:spcAft>
                <a:spcPts val="0"/>
              </a:spcAft>
              <a:buClr>
                <a:srgbClr val="F4971A"/>
              </a:buClr>
              <a:buSzTx/>
              <a:buFontTx/>
              <a:buChar char="-"/>
              <a:tabLst/>
              <a:defRPr/>
            </a:pPr>
            <a:r>
              <a:rPr lang="es-ES" noProof="0"/>
              <a:t>El grupo de trabajo se basa en las experiencias de coordinación intersectorial existentes, como las reuniones conjuntas de los Ministros de Agua y Energía de la SADC, que están bien establecidas entre los dos sectores </a:t>
            </a:r>
          </a:p>
          <a:p>
            <a:pPr marL="171450" indent="-171450" algn="l">
              <a:buClr>
                <a:srgbClr val="F4971A"/>
              </a:buClr>
              <a:buFont typeface="Wingdings" panose="05000000000000000000" pitchFamily="2" charset="2"/>
              <a:buChar char="Ø"/>
            </a:pPr>
            <a:r>
              <a:rPr lang="es-ES" sz="900" b="1" i="1"/>
              <a:t>Con las entidades regionales de ejecución y otros socios</a:t>
            </a:r>
          </a:p>
          <a:p>
            <a:pPr marL="171450" indent="-171450" algn="l">
              <a:buClr>
                <a:srgbClr val="F4971A"/>
              </a:buClr>
              <a:buFontTx/>
              <a:buChar char="-"/>
            </a:pPr>
            <a:r>
              <a:rPr lang="es-ES" sz="900" b="0" i="0"/>
              <a:t>También a través del Grupo de Trabajo del WEF</a:t>
            </a:r>
          </a:p>
          <a:p>
            <a:pPr marL="171450" indent="-171450" algn="l">
              <a:buClr>
                <a:srgbClr val="F4971A"/>
              </a:buClr>
              <a:buFontTx/>
              <a:buChar char="-"/>
            </a:pPr>
            <a:r>
              <a:rPr lang="es-ES"/>
              <a:t>La Secretaría de la SADC, a través del Grupo de Trabajo, proporcionará orientación y apoyo técnico (incluida la herramienta de selección de proyectos del Nexo WEF) a las entidades subsidiarias regionales y a otros socios</a:t>
            </a:r>
          </a:p>
          <a:p>
            <a:pPr marL="171450" indent="-171450" algn="l">
              <a:buClr>
                <a:srgbClr val="F4971A"/>
              </a:buClr>
              <a:buFontTx/>
              <a:buChar char="-"/>
            </a:pPr>
            <a:r>
              <a:rPr lang="es-ES"/>
              <a:t>Esta orientación abarcará la forma de integrar el enfoque del Nexo WEF en los programas y alinearlo con la agenda de desarrollo de la SADC. </a:t>
            </a:r>
          </a:p>
          <a:p>
            <a:pPr marL="171450" indent="-171450" algn="l">
              <a:buClr>
                <a:srgbClr val="F4971A"/>
              </a:buClr>
              <a:buFontTx/>
              <a:buChar char="-"/>
            </a:pPr>
            <a:r>
              <a:rPr lang="es-ES"/>
              <a:t>También proporcionará a los estados miembros directrices, herramientas e información, reforzará sus capacidades y fomentará el intercambio de experiencias</a:t>
            </a:r>
          </a:p>
          <a:p>
            <a:pPr marL="171450" indent="-171450" algn="l">
              <a:buClr>
                <a:srgbClr val="F4971A"/>
              </a:buClr>
              <a:buFont typeface="Wingdings" panose="05000000000000000000" pitchFamily="2" charset="2"/>
              <a:buChar char="Ø"/>
            </a:pPr>
            <a:r>
              <a:rPr lang="es-ES" sz="900" b="1" i="1"/>
              <a:t>Fortalecimiento de las plataformas regionales multilaterales</a:t>
            </a:r>
          </a:p>
          <a:p>
            <a:pPr marL="171450" indent="-171450">
              <a:buFontTx/>
              <a:buChar char="-"/>
            </a:pPr>
            <a:r>
              <a:rPr lang="es-ES" noProof="0"/>
              <a:t>Mediante la </a:t>
            </a:r>
            <a:r>
              <a:rPr lang="es-ES"/>
              <a:t>creación de un </a:t>
            </a:r>
            <a:r>
              <a:rPr lang="es-ES" i="1"/>
              <a:t>Foro multilateral </a:t>
            </a:r>
            <a:r>
              <a:rPr lang="es-ES"/>
              <a:t>regional de la SADC sobre el Nexo WEF que ofrezca una representación equilibrada de los sectores del agua, la energía y la agricultura </a:t>
            </a:r>
          </a:p>
          <a:p>
            <a:pPr marL="171450" indent="-171450">
              <a:buFontTx/>
              <a:buChar char="-"/>
            </a:pPr>
            <a:r>
              <a:rPr lang="es-ES"/>
              <a:t>Se basará en el diálogo ya existente entre las partes interesadas del sector del agua (que se ampliará para incluir a las partes interesadas del sector energético y agrícola)</a:t>
            </a:r>
          </a:p>
          <a:p>
            <a:pPr marL="171450" indent="-171450">
              <a:buFontTx/>
              <a:buChar char="-"/>
            </a:pPr>
            <a:endParaRPr lang="en-US" noProof="0"/>
          </a:p>
          <a:p>
            <a:endParaRPr lang="en-US" noProof="0"/>
          </a:p>
          <a:p>
            <a:r>
              <a:rPr lang="es-ES" b="1" noProof="0"/>
              <a:t>Fuentes: </a:t>
            </a:r>
          </a:p>
          <a:p>
            <a:endParaRPr lang="en-US" noProof="0"/>
          </a:p>
          <a:p>
            <a:r>
              <a:rPr lang="es-ES" noProof="0"/>
              <a:t>SADC (2019). Proposed SADC Water-Energy-Food (WEF) Nexus Framework. Diciembre de 2019, Gaborone, Botsuana.</a:t>
            </a:r>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196498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noProof="0"/>
          </a:p>
          <a:p>
            <a:pPr marL="171450" indent="-171450">
              <a:buFont typeface="Symbol" panose="05050102010706020507" pitchFamily="18" charset="2"/>
              <a:buChar char="-"/>
            </a:pPr>
            <a:r>
              <a:rPr lang="es-ES" noProof="0"/>
              <a:t>Hay muchos ejemplos diferentes de este tipo de enfoque de planificación estratégica, que suele emplearse para temas más complejos como el cambio climático (adaptación), la sostenibilidad o también el agua (que por su propia naturaleza es un tema complejo y transversal)</a:t>
            </a:r>
          </a:p>
          <a:p>
            <a:pPr marL="171450" indent="-171450">
              <a:buFont typeface="Symbol" panose="05050102010706020507" pitchFamily="18" charset="2"/>
              <a:buChar char="-"/>
            </a:pPr>
            <a:r>
              <a:rPr lang="es-ES" noProof="0"/>
              <a:t>Este ejemplo presenta la Estrategia Nacional del Agua 2016-2025 de Jordania, que es un </a:t>
            </a:r>
            <a:r>
              <a:rPr lang="es-ES" b="1" noProof="0"/>
              <a:t>documento</a:t>
            </a:r>
            <a:r>
              <a:rPr lang="es-ES" noProof="0"/>
              <a:t> </a:t>
            </a:r>
            <a:r>
              <a:rPr lang="es-ES" b="1" noProof="0"/>
              <a:t>nacional</a:t>
            </a:r>
            <a:r>
              <a:rPr lang="es-ES" noProof="0"/>
              <a:t> </a:t>
            </a:r>
            <a:r>
              <a:rPr lang="es-ES" b="1" noProof="0"/>
              <a:t>intersectorial</a:t>
            </a:r>
            <a:r>
              <a:rPr lang="es-ES" noProof="0"/>
              <a:t> del Ministerio de Agua y Riego</a:t>
            </a:r>
          </a:p>
          <a:p>
            <a:pPr marL="171450" indent="-171450">
              <a:buFont typeface="Symbol" panose="05050102010706020507" pitchFamily="18" charset="2"/>
              <a:buChar char="-"/>
            </a:pPr>
            <a:r>
              <a:rPr lang="es-ES" noProof="0"/>
              <a:t>La estrategia se desarrolló para satisfacer la creciente demanda de agua y también puede considerarse una respuesta a la crisis de los refugiados sirios, que aumentó la demanda nacional de agua en más de un 21 %</a:t>
            </a:r>
          </a:p>
          <a:p>
            <a:pPr marL="171450" indent="-171450">
              <a:buFont typeface="Symbol" panose="05050102010706020507" pitchFamily="18" charset="2"/>
              <a:buChar char="-"/>
            </a:pPr>
            <a:r>
              <a:rPr lang="es-ES" noProof="0"/>
              <a:t>El objetivo principal de la Estrategia Nacional del Agua de Jordania es lograr una gestión sostenible del agua y el saneamiento para todos los ciudadanos del país</a:t>
            </a:r>
          </a:p>
          <a:p>
            <a:pPr marL="171450" indent="-171450">
              <a:buFont typeface="Symbol" panose="05050102010706020507" pitchFamily="18" charset="2"/>
              <a:buChar char="-"/>
            </a:pPr>
            <a:r>
              <a:rPr lang="es-ES" noProof="0"/>
              <a:t>La novedad de esta estrategia consiste en que no solo se aborda la cuestión del agua desde el punto de vista del suministro, sino que se contempla en el contexto de la producción de alimentos y el sector energético</a:t>
            </a:r>
            <a:r>
              <a:rPr lang="es-ES" noProof="0">
                <a:sym typeface="Wingdings" panose="05000000000000000000" pitchFamily="2" charset="2"/>
              </a:rPr>
              <a:t></a:t>
            </a:r>
            <a:r>
              <a:rPr lang="es-ES" noProof="0"/>
              <a:t> , asimismo </a:t>
            </a:r>
            <a:r>
              <a:rPr lang="es-ES" sz="900" b="0" i="0" noProof="0">
                <a:solidFill>
                  <a:schemeClr val="tx1"/>
                </a:solidFill>
                <a:effectLst/>
                <a:latin typeface="Arial" panose="020B0604020202020204" pitchFamily="34" charset="0"/>
                <a:ea typeface="+mn-ea"/>
                <a:cs typeface="+mn-cs"/>
              </a:rPr>
              <a:t>destaca explícitamente </a:t>
            </a:r>
            <a:r>
              <a:rPr lang="es-ES" noProof="0"/>
              <a:t>la necesidad de </a:t>
            </a:r>
            <a:r>
              <a:rPr lang="es-ES" sz="900" b="0" i="0" noProof="0">
                <a:solidFill>
                  <a:schemeClr val="tx1"/>
                </a:solidFill>
                <a:effectLst/>
                <a:latin typeface="Arial" panose="020B0604020202020204" pitchFamily="34" charset="0"/>
                <a:ea typeface="+mn-ea"/>
                <a:cs typeface="+mn-cs"/>
              </a:rPr>
              <a:t>comprender mejor el Nexo entre agua, alimentos y energía </a:t>
            </a:r>
          </a:p>
          <a:p>
            <a:pPr marL="171450" indent="-171450">
              <a:buFont typeface="Symbol" panose="05050102010706020507" pitchFamily="18" charset="2"/>
              <a:buChar char="-"/>
            </a:pPr>
            <a:r>
              <a:rPr lang="es-ES" sz="900" b="0" i="0" noProof="0">
                <a:solidFill>
                  <a:schemeClr val="tx1"/>
                </a:solidFill>
                <a:effectLst/>
                <a:latin typeface="Arial" panose="020B0604020202020204" pitchFamily="34" charset="0"/>
                <a:ea typeface="+mn-ea"/>
                <a:cs typeface="+mn-cs"/>
              </a:rPr>
              <a:t>Por lo tanto, la Estrategia Nacional del Agua se apropia de los enfoques, conceptos y métodos de los sectores que necesitan agua para armonizar las demandas de agua</a:t>
            </a:r>
          </a:p>
          <a:p>
            <a:pPr marL="171450" indent="-171450">
              <a:buFont typeface="Symbol" panose="05050102010706020507" pitchFamily="18" charset="2"/>
              <a:buChar char="-"/>
            </a:pPr>
            <a:r>
              <a:rPr lang="es-ES" sz="900" b="0" i="0" noProof="0">
                <a:solidFill>
                  <a:schemeClr val="tx1"/>
                </a:solidFill>
                <a:effectLst/>
                <a:latin typeface="Arial" panose="020B0604020202020204" pitchFamily="34" charset="0"/>
                <a:ea typeface="+mn-ea"/>
                <a:cs typeface="+mn-cs"/>
              </a:rPr>
              <a:t>Esto incluye:</a:t>
            </a:r>
          </a:p>
          <a:p>
            <a:pPr marL="571500" lvl="1" indent="-228600">
              <a:buFont typeface="+mj-lt"/>
              <a:buAutoNum type="arabicPeriod"/>
            </a:pPr>
            <a:r>
              <a:rPr lang="es-ES" sz="900" b="0" i="0" noProof="0">
                <a:solidFill>
                  <a:schemeClr val="tx1"/>
                </a:solidFill>
                <a:effectLst/>
                <a:latin typeface="Arial" panose="020B0604020202020204" pitchFamily="34" charset="0"/>
                <a:ea typeface="+mn-ea"/>
                <a:cs typeface="+mn-cs"/>
              </a:rPr>
              <a:t>Actividades para que el uso de los recursos hídricos en la agricultura sea más sostenible y productivo (por ejemplo, intervenciones prácticas, desarrollo de nuevas asociaciones, mayor participación de las partes interesadas y reformas)</a:t>
            </a:r>
          </a:p>
          <a:p>
            <a:pPr marL="571500" lvl="1" indent="-228600">
              <a:buFont typeface="+mj-lt"/>
              <a:buAutoNum type="arabicPeriod"/>
            </a:pPr>
            <a:r>
              <a:rPr lang="es-ES" sz="900" b="0" i="0" noProof="0">
                <a:solidFill>
                  <a:schemeClr val="tx1"/>
                </a:solidFill>
                <a:effectLst/>
                <a:latin typeface="Arial" panose="020B0604020202020204" pitchFamily="34" charset="0"/>
                <a:ea typeface="+mn-ea"/>
                <a:cs typeface="+mn-cs"/>
              </a:rPr>
              <a:t>Actividades para mejorar el uso de la energía en el sector del agua (por ejemplo, ampliar la cuota de energía solar y reducir el consumo total de energía)</a:t>
            </a:r>
          </a:p>
          <a:p>
            <a:pPr marL="571500" lvl="1" indent="-228600">
              <a:buFont typeface="+mj-lt"/>
              <a:buAutoNum type="arabicPeriod"/>
            </a:pPr>
            <a:r>
              <a:rPr lang="es-ES" sz="900" b="0" i="0" noProof="0">
                <a:solidFill>
                  <a:schemeClr val="tx1"/>
                </a:solidFill>
                <a:effectLst/>
                <a:latin typeface="Arial" panose="020B0604020202020204" pitchFamily="34" charset="0"/>
                <a:ea typeface="+mn-ea"/>
                <a:cs typeface="+mn-cs"/>
              </a:rPr>
              <a:t>Actividades para aumentar la resiliencia de los medios de vida ante amenazas y crisis (por ejemplo, evaluaciones, seguimiento y desarrollo de capacidades para la financiación del clima)</a:t>
            </a:r>
          </a:p>
          <a:p>
            <a:pPr marL="571500" lvl="1" indent="-228600">
              <a:buFont typeface="+mj-lt"/>
              <a:buAutoNum type="arabicPeriod"/>
            </a:pPr>
            <a:r>
              <a:rPr lang="es-ES" sz="900" b="0" i="0" noProof="0">
                <a:solidFill>
                  <a:schemeClr val="tx1"/>
                </a:solidFill>
                <a:effectLst/>
                <a:latin typeface="Arial" panose="020B0604020202020204" pitchFamily="34" charset="0"/>
                <a:ea typeface="+mn-ea"/>
                <a:cs typeface="+mn-cs"/>
              </a:rPr>
              <a:t>Actividades para mejorar la gobernanza del agua (por ejemplo, reformulando estructuras, marcos y leyes existentes)</a:t>
            </a:r>
          </a:p>
          <a:p>
            <a:pPr marL="0" lvl="0" indent="0">
              <a:buFont typeface="+mj-lt"/>
              <a:buNone/>
            </a:pPr>
            <a:endParaRPr lang="en-US" b="0" i="0" kern="1200" noProof="0">
              <a:solidFill>
                <a:schemeClr val="tx1"/>
              </a:solidFill>
              <a:effectLst/>
              <a:latin typeface="Arial" panose="020B0604020202020204" pitchFamily="34" charset="0"/>
              <a:ea typeface="+mn-ea"/>
              <a:cs typeface="+mn-cs"/>
            </a:endParaRPr>
          </a:p>
          <a:p>
            <a:pPr marL="171450" lvl="0" indent="-171450">
              <a:buFontTx/>
              <a:buChar char="-"/>
            </a:pPr>
            <a:r>
              <a:rPr lang="es-ES" b="0" i="0" noProof="0">
                <a:solidFill>
                  <a:schemeClr val="tx1"/>
                </a:solidFill>
                <a:effectLst/>
                <a:latin typeface="Arial" panose="020B0604020202020204" pitchFamily="34" charset="0"/>
                <a:ea typeface="+mn-ea"/>
                <a:cs typeface="+mn-cs"/>
              </a:rPr>
              <a:t>Ahora bien, este enfoque estratégico requiere un grado relativamente alto de coordinación intersectorial, pero también una planificación participativa, que integre a los distintos actores ajenos a las instituciones gubernamentales</a:t>
            </a:r>
          </a:p>
          <a:p>
            <a:pPr marL="171450" lvl="0" indent="-171450">
              <a:buFontTx/>
              <a:buChar char="-"/>
            </a:pPr>
            <a:r>
              <a:rPr lang="es-ES" b="0" i="0" noProof="0">
                <a:solidFill>
                  <a:schemeClr val="tx1"/>
                </a:solidFill>
                <a:effectLst/>
                <a:latin typeface="Arial" panose="020B0604020202020204" pitchFamily="34" charset="0"/>
                <a:ea typeface="+mn-ea"/>
                <a:cs typeface="+mn-cs"/>
              </a:rPr>
              <a:t>En las dos últimas diapositivas veremos dos ejemplos de cómo la sociedad en general y los profesionales externos pueden participar en los procesos de planificación.</a:t>
            </a:r>
          </a:p>
          <a:p>
            <a:pPr marL="0" lvl="0" indent="0">
              <a:buFont typeface="+mj-lt"/>
              <a:buNone/>
            </a:pPr>
            <a:endParaRPr lang="en-US" b="0" i="0" kern="1200" noProof="0">
              <a:solidFill>
                <a:schemeClr val="tx1"/>
              </a:solidFill>
              <a:effectLst/>
              <a:latin typeface="Arial" panose="020B0604020202020204" pitchFamily="34" charset="0"/>
              <a:ea typeface="+mn-ea"/>
              <a:cs typeface="+mn-cs"/>
            </a:endParaRPr>
          </a:p>
          <a:p>
            <a:pPr marL="0" lvl="0" indent="0">
              <a:buFont typeface="+mj-lt"/>
              <a:buNone/>
            </a:pPr>
            <a:endParaRPr lang="en-US" b="1" noProof="0"/>
          </a:p>
          <a:p>
            <a:pPr marL="0" indent="0">
              <a:buFont typeface="Symbol" panose="05050102010706020507" pitchFamily="18" charset="2"/>
              <a:buNone/>
            </a:pPr>
            <a:r>
              <a:rPr lang="es-ES" b="1" noProof="0"/>
              <a:t>Fuentes:</a:t>
            </a:r>
          </a:p>
          <a:p>
            <a:endParaRPr lang="en-US" noProof="0"/>
          </a:p>
          <a:p>
            <a:r>
              <a:rPr lang="es-ES" noProof="0"/>
              <a:t>FAO, ‘National Water Strategy of Jordan, 2016-2025‘, disponible en: https://www.fao.org/faolex/results/details/en/c/LEX-FAOC156264/</a:t>
            </a:r>
          </a:p>
          <a:p>
            <a:endParaRPr lang="en-US" noProof="0"/>
          </a:p>
          <a:p>
            <a:r>
              <a:rPr lang="es-ES" noProof="0"/>
              <a:t>Ministry of Water and Irrigation (2016), ‘National Water Strategy 2016-2025‘, Jordania.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Who‘s Who in Jordan‘s Energy, Water &amp; Environment (EWE) 2022</a:t>
            </a:r>
            <a:r>
              <a:rPr lang="es-ES" sz="900" noProof="0">
                <a:solidFill>
                  <a:schemeClr val="tx1"/>
                </a:solidFill>
                <a:latin typeface="Arial" panose="020B0604020202020204" pitchFamily="34" charset="0"/>
                <a:ea typeface="+mn-ea"/>
                <a:cs typeface="+mn-cs"/>
              </a:rPr>
              <a:t>, ‘The Ministry of Water and Irrigation’, disponible en: </a:t>
            </a:r>
            <a:r>
              <a:rPr lang="es-ES" noProof="0"/>
              <a:t>https://www.jordanewe.com/about-sector/ministry-water-and-irrigation</a:t>
            </a:r>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65834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noProof="0"/>
          </a:p>
          <a:p>
            <a:pPr>
              <a:lnSpc>
                <a:spcPct val="107000"/>
              </a:lnSpc>
              <a:spcAft>
                <a:spcPts val="800"/>
              </a:spcAft>
            </a:pPr>
            <a:r>
              <a:rPr lang="es-ES" sz="1800" noProof="0">
                <a:effectLst/>
                <a:latin typeface="Calibri" panose="020F0502020204030204" pitchFamily="34" charset="0"/>
                <a:ea typeface="Calibri" panose="020F0502020204030204" pitchFamily="34" charset="0"/>
                <a:cs typeface="Times New Roman" panose="02020603050405020304" pitchFamily="18" charset="0"/>
              </a:rPr>
              <a:t>- Más allá de los instrumentos que podemos utilizar para facilitar una mejor comunicación y coordinación entre los distintos sectores y niveles jerárquicos dentro del aparato gubernamental, hay un </a:t>
            </a:r>
            <a:r>
              <a:rPr lang="es-ES" sz="1800" b="1" noProof="0">
                <a:effectLst/>
                <a:latin typeface="Calibri" panose="020F0502020204030204" pitchFamily="34" charset="0"/>
                <a:ea typeface="Calibri" panose="020F0502020204030204" pitchFamily="34" charset="0"/>
                <a:cs typeface="Times New Roman" panose="02020603050405020304" pitchFamily="18" charset="0"/>
              </a:rPr>
              <a:t>segundo conjunto de herramientas que podemos utilizar para facilitar la integración del Nexo WEF, por ejemplo, instrumentos políticos para incentivar</a:t>
            </a:r>
            <a:r>
              <a:rPr lang="es-ES" sz="1800" noProof="0">
                <a:effectLst/>
                <a:latin typeface="Calibri" panose="020F0502020204030204" pitchFamily="34" charset="0"/>
                <a:ea typeface="Calibri" panose="020F0502020204030204" pitchFamily="34" charset="0"/>
                <a:cs typeface="Times New Roman" panose="02020603050405020304" pitchFamily="18" charset="0"/>
              </a:rPr>
              <a:t> la coordinación del Nexo WEF</a:t>
            </a:r>
          </a:p>
          <a:p>
            <a:pPr>
              <a:lnSpc>
                <a:spcPct val="107000"/>
              </a:lnSpc>
              <a:spcAft>
                <a:spcPts val="800"/>
              </a:spcAft>
            </a:pPr>
            <a:r>
              <a:rPr lang="es-ES" sz="1800" noProof="0">
                <a:effectLst/>
                <a:latin typeface="Calibri" panose="020F0502020204030204" pitchFamily="34" charset="0"/>
                <a:ea typeface="Calibri" panose="020F0502020204030204" pitchFamily="34" charset="0"/>
                <a:cs typeface="Times New Roman" panose="02020603050405020304" pitchFamily="18" charset="0"/>
              </a:rPr>
              <a:t>- Queremos examinar especialmente los instrumentos políticos que pueden incentivar un </a:t>
            </a:r>
            <a:r>
              <a:rPr lang="es-ES" sz="1800" b="1" noProof="0">
                <a:effectLst/>
                <a:latin typeface="Calibri" panose="020F0502020204030204" pitchFamily="34" charset="0"/>
                <a:ea typeface="Calibri" panose="020F0502020204030204" pitchFamily="34" charset="0"/>
                <a:cs typeface="Times New Roman" panose="02020603050405020304" pitchFamily="18" charset="0"/>
              </a:rPr>
              <a:t>uso más eficiente de </a:t>
            </a:r>
            <a:r>
              <a:rPr lang="es-ES" sz="1800" noProof="0">
                <a:effectLst/>
                <a:latin typeface="Calibri" panose="020F0502020204030204" pitchFamily="34" charset="0"/>
                <a:ea typeface="Calibri" panose="020F0502020204030204" pitchFamily="34" charset="0"/>
                <a:cs typeface="Times New Roman" panose="02020603050405020304" pitchFamily="18" charset="0"/>
              </a:rPr>
              <a:t>los recursos </a:t>
            </a:r>
            <a:r>
              <a:rPr lang="es-ES" sz="1800" b="1" noProof="0">
                <a:effectLst/>
                <a:latin typeface="Calibri" panose="020F0502020204030204" pitchFamily="34" charset="0"/>
                <a:ea typeface="Calibri" panose="020F0502020204030204" pitchFamily="34" charset="0"/>
                <a:cs typeface="Times New Roman" panose="02020603050405020304" pitchFamily="18" charset="0"/>
              </a:rPr>
              <a:t>hídricos, energéticos y terrestres </a:t>
            </a:r>
            <a:r>
              <a:rPr lang="es-ES" sz="1800" noProof="0">
                <a:effectLst/>
                <a:latin typeface="Calibri" panose="020F0502020204030204" pitchFamily="34" charset="0"/>
                <a:ea typeface="Calibri" panose="020F0502020204030204" pitchFamily="34" charset="0"/>
                <a:cs typeface="Times New Roman" panose="02020603050405020304" pitchFamily="18" charset="0"/>
              </a:rPr>
              <a:t>, ya que se trata de un componente clave del enfoque del Nexo WEF </a:t>
            </a:r>
          </a:p>
          <a:p>
            <a:pPr>
              <a:lnSpc>
                <a:spcPct val="107000"/>
              </a:lnSpc>
              <a:spcAft>
                <a:spcPts val="800"/>
              </a:spcAft>
            </a:pPr>
            <a:r>
              <a:rPr lang="es-ES" sz="1800" noProof="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3373017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noProof="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noProof="0"/>
              <a:t>Los instrumentos políticos de apoyo a la eficiencia de los recursos no se refieren únicamente a las medidas reglamentarias de «mando y control», sino a un espectro mucho más amplio de instrumentos.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noProof="0"/>
              <a:t>Hay diferentes formas de agrupar estos instrumentos.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noProof="0"/>
              <a:t>Esta </a:t>
            </a:r>
            <a:r>
              <a:rPr lang="es-ES" b="1" i="0" noProof="0"/>
              <a:t>ilustración presenta una forma de agrupar los instrumentos políticos </a:t>
            </a:r>
            <a:r>
              <a:rPr lang="es-ES" noProof="0"/>
              <a:t>para la eficiencia de los recursos.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noProof="0"/>
              <a:t>Distingue entre instrumentos reguladores, financieros (económicos) y de comunicación/promoción.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noProof="0"/>
              <a:t>Los instrumentos enumerados en cada sección son solo ejemplos y podrían completarse con muchos otros</a:t>
            </a:r>
          </a:p>
          <a:p>
            <a:pPr marL="171450" indent="-171450" defTabSz="914400">
              <a:buFontTx/>
              <a:buChar char="-"/>
              <a:defRPr/>
            </a:pPr>
            <a:r>
              <a:rPr lang="es-ES" noProof="0">
                <a:latin typeface="Arial"/>
                <a:cs typeface="Arial"/>
              </a:rPr>
              <a:t>En este módulo, nos centramos en los instrumentos reguladores y económicos, ya que son los más importantes en el marco del Nexo WEF. Vamos a analizarlos con más detalle .... </a:t>
            </a:r>
          </a:p>
          <a:p>
            <a:endParaRPr lang="en-US" noProof="0"/>
          </a:p>
          <a:p>
            <a:endParaRPr lang="en-US" noProof="0"/>
          </a:p>
          <a:p>
            <a:r>
              <a:rPr lang="es-ES" b="1" noProof="0"/>
              <a:t>Fuentes: </a:t>
            </a:r>
          </a:p>
          <a:p>
            <a:endParaRPr lang="en-US" noProof="0"/>
          </a:p>
          <a:p>
            <a:r>
              <a:rPr lang="es-ES"/>
              <a:t>GIZ (2017) The Urban Nexus Guide. Module 3.1</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2202763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t>Notas:</a:t>
            </a:r>
          </a:p>
          <a:p>
            <a:endParaRPr lang="en-US"/>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a:t>Los instrumentos reguladores comprenden </a:t>
            </a:r>
            <a:r>
              <a:rPr lang="es-ES" sz="900" b="1"/>
              <a:t>normas y objetivos fijados por las autoridades públicas</a:t>
            </a:r>
            <a:r>
              <a:rPr lang="es-ES" sz="900"/>
              <a:t> («mando») que se aplican mediante procedimientos de cumplimiento («control»). Los instrumentos normativos incluyen </a:t>
            </a:r>
            <a:r>
              <a:rPr lang="es-ES" sz="900" b="1"/>
              <a:t>leyes jurídicamente vinculantes, directivas y documentos de orientación técnica</a:t>
            </a:r>
            <a:r>
              <a:rPr lang="es-ES" sz="90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a:t>Algunos ejemplos son: </a:t>
            </a:r>
          </a:p>
          <a:p>
            <a:endParaRPr lang="en-US"/>
          </a:p>
          <a:p>
            <a:pPr marL="171450" indent="-171450">
              <a:buFont typeface="Arial" panose="020B0604020202020204" pitchFamily="34" charset="0"/>
              <a:buChar char="–"/>
            </a:pPr>
            <a:r>
              <a:rPr lang="es-ES"/>
              <a:t>Normas de contratación: especificar las normas de contratación para la adquisición de bienes y servicios por parte del sector público (por ejemplo, equipos de oficina energéticamente eficientes)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t>Normas tecnológicas: especificar qué tipo de tecnología debe utilizarse (por ejemplo, prescribir o prohibir determinadas tecnologías)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t>Normas para la construcción: especificar los requisitos de eficiencia energética para los distintos tipos de edificios (por ejemplo, aumentar el aislamiento, reducir las necesidades de calefacción y refrigeración)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t>Aguas residuales: especificar la normativa para las aguas residuales vertidas a las aguas superficiales y las plantas de tratamiento municipales </a:t>
            </a:r>
          </a:p>
          <a:p>
            <a:pPr marL="0" indent="0">
              <a:buFont typeface="Arial" panose="020B0604020202020204" pitchFamily="34" charset="0"/>
              <a:buNone/>
            </a:pPr>
            <a:endParaRPr lang="en-US"/>
          </a:p>
          <a:p>
            <a:pPr marL="0" indent="0">
              <a:buFont typeface="Arial" panose="020B0604020202020204" pitchFamily="34" charset="0"/>
              <a:buNone/>
            </a:pPr>
            <a:r>
              <a:rPr lang="es-ES" b="1"/>
              <a:t>Fuentes:</a:t>
            </a:r>
          </a:p>
          <a:p>
            <a:pPr marL="0" indent="0">
              <a:buFont typeface="Arial" panose="020B0604020202020204" pitchFamily="34" charset="0"/>
              <a:buNone/>
            </a:pPr>
            <a:endParaRPr lang="en-US"/>
          </a:p>
          <a:p>
            <a:r>
              <a:rPr lang="es-ES">
                <a:latin typeface="Arial"/>
                <a:cs typeface="Arial"/>
              </a:rPr>
              <a:t>GIZ (2017) The Urban Nexus Guide. Module 3.1</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311473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s-ES" b="1" noProof="0"/>
              <a:t>Notas: </a:t>
            </a:r>
          </a:p>
          <a:p>
            <a:pPr marL="0" indent="0">
              <a:buNone/>
            </a:pPr>
            <a:endParaRPr lang="en-US" noProof="0"/>
          </a:p>
          <a:p>
            <a:pPr marL="171450" indent="-171450">
              <a:buFontTx/>
              <a:buChar char="-"/>
            </a:pPr>
            <a:r>
              <a:rPr lang="es-ES" noProof="0"/>
              <a:t>La siguiente presentación está compuesta del capítulo 2.2, que se divide en tres subcapítulos:</a:t>
            </a:r>
          </a:p>
          <a:p>
            <a:pPr marL="514350" lvl="1" indent="-171450" algn="l" defTabSz="685800" rtl="0" eaLnBrk="1" latinLnBrk="0" hangingPunct="1">
              <a:buFont typeface="Wingdings" panose="05000000000000000000" pitchFamily="2" charset="2"/>
              <a:buChar char="§"/>
            </a:pPr>
            <a:r>
              <a:rPr lang="es-ES" sz="900" b="0" noProof="0">
                <a:solidFill>
                  <a:srgbClr val="004C82"/>
                </a:solidFill>
                <a:latin typeface="Arial" panose="020B0604020202020204" pitchFamily="34" charset="0"/>
                <a:ea typeface="+mn-ea"/>
                <a:cs typeface="+mn-cs"/>
              </a:rPr>
              <a:t>Coordinación política horizontal y vertical </a:t>
            </a:r>
          </a:p>
          <a:p>
            <a:pPr marL="514350" lvl="1" indent="-171450" algn="l" defTabSz="685800" rtl="0" eaLnBrk="1" latinLnBrk="0" hangingPunct="1">
              <a:buFont typeface="Wingdings" panose="05000000000000000000" pitchFamily="2" charset="2"/>
              <a:buChar char="§"/>
            </a:pPr>
            <a:r>
              <a:rPr lang="es-ES" sz="900" b="0" noProof="0">
                <a:solidFill>
                  <a:srgbClr val="004C82"/>
                </a:solidFill>
                <a:latin typeface="Arial" panose="020B0604020202020204" pitchFamily="34" charset="0"/>
                <a:ea typeface="+mn-ea"/>
                <a:cs typeface="+mn-cs"/>
              </a:rPr>
              <a:t>Instrumentos políticos para incentivar los enfoques Nexo</a:t>
            </a:r>
          </a:p>
          <a:p>
            <a:pPr marL="514350" lvl="1" indent="-171450" algn="l" defTabSz="685800" rtl="0" eaLnBrk="1" latinLnBrk="0" hangingPunct="1">
              <a:buFont typeface="Wingdings" panose="05000000000000000000" pitchFamily="2" charset="2"/>
              <a:buChar char="§"/>
            </a:pPr>
            <a:r>
              <a:rPr lang="es-ES" sz="900" b="0" noProof="0">
                <a:solidFill>
                  <a:srgbClr val="004C82"/>
                </a:solidFill>
                <a:latin typeface="Arial" panose="020B0604020202020204" pitchFamily="34" charset="0"/>
                <a:ea typeface="+mn-ea"/>
                <a:cs typeface="+mn-cs"/>
              </a:rPr>
              <a:t>Ejercicio interactivo: análisis de políticas</a:t>
            </a: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937694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pPr marL="171450" indent="-171450">
              <a:buFontTx/>
              <a:buChar char="-"/>
            </a:pPr>
            <a:endParaRPr lang="en-US" b="0" i="0" noProof="0">
              <a:solidFill>
                <a:srgbClr val="202122"/>
              </a:solidFill>
              <a:effectLst/>
              <a:latin typeface="Arial" panose="020B0604020202020204" pitchFamily="34" charset="0"/>
            </a:endParaRPr>
          </a:p>
          <a:p>
            <a:pPr marL="171450" indent="-171450">
              <a:buFontTx/>
              <a:buChar char="-"/>
            </a:pPr>
            <a:r>
              <a:rPr lang="es-ES" b="0" i="0" noProof="0">
                <a:solidFill>
                  <a:srgbClr val="202122"/>
                </a:solidFill>
                <a:effectLst/>
                <a:latin typeface="Arial" panose="020B0604020202020204" pitchFamily="34" charset="0"/>
              </a:rPr>
              <a:t>Veamos un ejemplo de normas de construcción ecológica en Israel</a:t>
            </a:r>
          </a:p>
          <a:p>
            <a:pPr marL="171450" indent="-171450">
              <a:buFontTx/>
              <a:buChar char="-"/>
            </a:pPr>
            <a:r>
              <a:rPr lang="es-ES" b="0" i="0" noProof="0">
                <a:solidFill>
                  <a:srgbClr val="202122"/>
                </a:solidFill>
                <a:effectLst/>
                <a:latin typeface="Arial" panose="020B0604020202020204" pitchFamily="34" charset="0"/>
              </a:rPr>
              <a:t>Las normas de construcción ecológica son un conjunto de reglas que establecen requisitos mínimos para los edificios ecológicos, una herramienta que se utiliza hoy en día en muchos países para incentivar la eficiencia de los recursos en el sector de la construcción/vivienda</a:t>
            </a:r>
          </a:p>
          <a:p>
            <a:pPr marL="171450" indent="-171450">
              <a:buFontTx/>
              <a:buChar char="-"/>
            </a:pPr>
            <a:endParaRPr lang="en-US" b="0" i="0" noProof="0">
              <a:solidFill>
                <a:srgbClr val="202122"/>
              </a:solidFill>
              <a:effectLst/>
              <a:latin typeface="Arial" panose="020B0604020202020204" pitchFamily="34" charset="0"/>
            </a:endParaRPr>
          </a:p>
          <a:p>
            <a:pPr marL="171450" indent="-171450">
              <a:buFontTx/>
              <a:buChar char="-"/>
            </a:pPr>
            <a:r>
              <a:rPr lang="es-ES" b="0" i="0" noProof="0">
                <a:solidFill>
                  <a:srgbClr val="202122"/>
                </a:solidFill>
                <a:effectLst/>
                <a:latin typeface="Arial" panose="020B0604020202020204" pitchFamily="34" charset="0"/>
              </a:rPr>
              <a:t>Hay tres normas principales de construcción ecológica en Israel: </a:t>
            </a:r>
          </a:p>
          <a:p>
            <a:pPr marL="228600" indent="-228600">
              <a:buFontTx/>
              <a:buAutoNum type="arabicParenR"/>
            </a:pPr>
            <a:r>
              <a:rPr lang="es-ES" b="1" i="0" noProof="0">
                <a:solidFill>
                  <a:srgbClr val="202122"/>
                </a:solidFill>
                <a:effectLst/>
                <a:latin typeface="Arial" panose="020B0604020202020204" pitchFamily="34" charset="0"/>
              </a:rPr>
              <a:t>Norma de construcción sostenible: </a:t>
            </a:r>
          </a:p>
          <a:p>
            <a:pPr marL="171450" indent="-171450">
              <a:buFontTx/>
              <a:buChar char="-"/>
            </a:pPr>
            <a:r>
              <a:rPr lang="es-ES" b="0" i="0" noProof="0">
                <a:solidFill>
                  <a:srgbClr val="202122"/>
                </a:solidFill>
                <a:effectLst/>
                <a:latin typeface="Arial" panose="020B0604020202020204" pitchFamily="34" charset="0"/>
              </a:rPr>
              <a:t>Norma voluntaria introducida en 2005 que establece criterios para los edificios ecológicos, incluidos los relativos a la energía, el suelo, el agua, los residuos, el </a:t>
            </a:r>
            <a:r>
              <a:rPr lang="es-ES" noProof="0"/>
              <a:t>transporte, la gestión de las obras y la innovación en el diseño y la construcción </a:t>
            </a:r>
          </a:p>
          <a:p>
            <a:pPr marL="171450" indent="-171450">
              <a:buFontTx/>
              <a:buChar char="-"/>
            </a:pPr>
            <a:r>
              <a:rPr lang="es-ES" b="0" i="0" noProof="0">
                <a:solidFill>
                  <a:srgbClr val="202122"/>
                </a:solidFill>
                <a:effectLst/>
                <a:latin typeface="Arial" panose="020B0604020202020204" pitchFamily="34" charset="0"/>
              </a:rPr>
              <a:t>Se considera que un edificio es «verde» si cumple con los requisitos mínimos de cada una de las categorías, así como otras condiciones previas para minimizar la «huella ambiental» del edificio</a:t>
            </a:r>
          </a:p>
          <a:p>
            <a:pPr marL="171450" indent="-171450">
              <a:buFontTx/>
              <a:buChar char="-"/>
            </a:pPr>
            <a:r>
              <a:rPr lang="es-ES" b="0" i="0" noProof="0">
                <a:solidFill>
                  <a:srgbClr val="202122"/>
                </a:solidFill>
                <a:effectLst/>
                <a:latin typeface="Arial" panose="020B0604020202020204" pitchFamily="34" charset="0"/>
              </a:rPr>
              <a:t>Además, se pueden alcanzar cinco niveles de certificación </a:t>
            </a:r>
          </a:p>
          <a:p>
            <a:pPr marL="171450" indent="-171450">
              <a:buFontTx/>
              <a:buChar char="-"/>
            </a:pPr>
            <a:r>
              <a:rPr lang="es-ES" b="0" i="0" noProof="0">
                <a:solidFill>
                  <a:srgbClr val="202122"/>
                </a:solidFill>
                <a:effectLst/>
                <a:latin typeface="Arial" panose="020B0604020202020204" pitchFamily="34" charset="0"/>
              </a:rPr>
              <a:t>Varios municipios israelíes utilizan actualmente la norma como parte obligatoria de su proceso de concesión de licencias de construcción. La norma será obligatoria en todo el país en 2022</a:t>
            </a:r>
          </a:p>
          <a:p>
            <a:pPr marL="171450" indent="-171450">
              <a:buFontTx/>
              <a:buChar char="-"/>
            </a:pPr>
            <a:endParaRPr lang="en-US" b="0" i="0" noProof="0">
              <a:solidFill>
                <a:srgbClr val="202122"/>
              </a:solidFill>
              <a:effectLst/>
              <a:latin typeface="Arial" panose="020B0604020202020204" pitchFamily="34" charset="0"/>
            </a:endParaRPr>
          </a:p>
          <a:p>
            <a:pPr marL="0" indent="0">
              <a:buFontTx/>
              <a:buNone/>
            </a:pPr>
            <a:r>
              <a:rPr lang="es-ES" b="1" i="0" noProof="0">
                <a:solidFill>
                  <a:srgbClr val="202122"/>
                </a:solidFill>
                <a:effectLst/>
                <a:latin typeface="Arial" panose="020B0604020202020204" pitchFamily="34" charset="0"/>
              </a:rPr>
              <a:t>2) Norma de calificación energética de los edificios: </a:t>
            </a:r>
          </a:p>
          <a:p>
            <a:pPr marL="171450" indent="-171450">
              <a:buFontTx/>
              <a:buChar char="-"/>
            </a:pPr>
            <a:r>
              <a:rPr lang="es-ES" b="0" i="0" noProof="0">
                <a:solidFill>
                  <a:srgbClr val="202122"/>
                </a:solidFill>
                <a:effectLst/>
                <a:latin typeface="Arial" panose="020B0604020202020204" pitchFamily="34" charset="0"/>
              </a:rPr>
              <a:t>D</a:t>
            </a:r>
            <a:r>
              <a:rPr lang="es-ES" b="0" i="0" noProof="0">
                <a:solidFill>
                  <a:srgbClr val="595959"/>
                </a:solidFill>
                <a:effectLst/>
                <a:latin typeface="Rubik"/>
              </a:rPr>
              <a:t>efine los criterios de calificación de los edificios de viviendas y de oficinas en función de su consumo energético</a:t>
            </a:r>
          </a:p>
          <a:p>
            <a:pPr marL="171450" indent="-171450">
              <a:buFontTx/>
              <a:buChar char="-"/>
            </a:pPr>
            <a:r>
              <a:rPr lang="es-ES" b="0" i="0" noProof="0">
                <a:solidFill>
                  <a:srgbClr val="595959"/>
                </a:solidFill>
                <a:effectLst/>
                <a:latin typeface="Rubik"/>
              </a:rPr>
              <a:t>Hasta ahora, se trata de una norma voluntaria</a:t>
            </a:r>
          </a:p>
          <a:p>
            <a:pPr marL="0" indent="0">
              <a:buFontTx/>
              <a:buNone/>
            </a:pPr>
            <a:endParaRPr lang="en-US" b="0" i="0" noProof="0">
              <a:solidFill>
                <a:srgbClr val="202122"/>
              </a:solidFill>
              <a:effectLst/>
              <a:latin typeface="Arial" panose="020B0604020202020204" pitchFamily="34" charset="0"/>
            </a:endParaRPr>
          </a:p>
          <a:p>
            <a:pPr marL="0" indent="0">
              <a:buFontTx/>
              <a:buNone/>
            </a:pPr>
            <a:r>
              <a:rPr lang="es-ES" b="1" i="0" noProof="0">
                <a:solidFill>
                  <a:srgbClr val="202122"/>
                </a:solidFill>
                <a:effectLst/>
                <a:latin typeface="Arial" panose="020B0604020202020204" pitchFamily="34" charset="0"/>
              </a:rPr>
              <a:t>3) Norma de aislamiento térmico de los edificios: </a:t>
            </a:r>
          </a:p>
          <a:p>
            <a:pPr marL="171450" indent="-171450">
              <a:buFontTx/>
              <a:buChar char="-"/>
            </a:pPr>
            <a:r>
              <a:rPr lang="es-ES" b="0" i="0" noProof="0">
                <a:solidFill>
                  <a:srgbClr val="595959"/>
                </a:solidFill>
                <a:effectLst/>
                <a:latin typeface="Rubik"/>
              </a:rPr>
              <a:t>Establece requisitos mínimos para el aislamiento térmico de los edificios que se utilizan para pernoctaciones prolongadas (como los edificios de viviendas y los hoteles)</a:t>
            </a:r>
          </a:p>
          <a:p>
            <a:pPr marL="171450" indent="-171450">
              <a:buFontTx/>
              <a:buChar char="-"/>
            </a:pPr>
            <a:r>
              <a:rPr lang="es-ES" b="0" i="0" noProof="0">
                <a:solidFill>
                  <a:srgbClr val="595959"/>
                </a:solidFill>
                <a:effectLst/>
                <a:latin typeface="Rubik"/>
              </a:rPr>
              <a:t>La norma es obligatoria para todos los edificios</a:t>
            </a:r>
          </a:p>
          <a:p>
            <a:pPr marL="171450" indent="-171450">
              <a:buFontTx/>
              <a:buChar char="-"/>
            </a:pPr>
            <a:endParaRPr lang="en-US" b="0" i="0" noProof="0">
              <a:solidFill>
                <a:srgbClr val="202122"/>
              </a:solidFill>
              <a:effectLst/>
              <a:latin typeface="Arial" panose="020B0604020202020204" pitchFamily="34" charset="0"/>
            </a:endParaRPr>
          </a:p>
          <a:p>
            <a:pPr marL="0" indent="0">
              <a:buFontTx/>
              <a:buNone/>
            </a:pPr>
            <a:r>
              <a:rPr lang="es-ES" b="0" i="0" noProof="0">
                <a:solidFill>
                  <a:srgbClr val="202122"/>
                </a:solidFill>
                <a:effectLst/>
                <a:latin typeface="Arial" panose="020B0604020202020204" pitchFamily="34" charset="0"/>
              </a:rPr>
              <a:t>- Las normas son revisadas periódicamente por el Consejo Israelí de Construcción Ecológica, una organización sin ánimo de lucro formada por empresas, el sector público y el mundo académico </a:t>
            </a:r>
          </a:p>
          <a:p>
            <a:pPr marL="0" indent="0">
              <a:buFontTx/>
              <a:buNone/>
            </a:pPr>
            <a:endParaRPr lang="en-US" noProof="0"/>
          </a:p>
          <a:p>
            <a:endParaRPr lang="en-US" noProof="0"/>
          </a:p>
          <a:p>
            <a:r>
              <a:rPr lang="es-ES" b="1" noProof="0"/>
              <a:t>Fuentes: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Green Buiding Standard information provided on the website of the Ministry of Environmental Protection: https://www.gov.il/en/departments/guides/standards_in_israel</a:t>
            </a:r>
          </a:p>
          <a:p>
            <a:endParaRPr lang="en-US" noProof="0"/>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1783562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3374019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t>Notas:</a:t>
            </a: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a:latin typeface="Calibri"/>
                <a:cs typeface="Calibri"/>
              </a:rPr>
              <a:t>Entre los instrumentos financieros se encuentran las tarifas, los impuestos, las subvenciones y otros instrumentos que puedan </a:t>
            </a:r>
            <a:r>
              <a:rPr lang="es-ES" sz="900" b="1">
                <a:latin typeface="Calibri"/>
                <a:cs typeface="Calibri"/>
              </a:rPr>
              <a:t>reflejar mejor el impacto medioambiental </a:t>
            </a:r>
            <a:r>
              <a:rPr lang="es-ES" sz="900">
                <a:latin typeface="Calibri"/>
                <a:cs typeface="Calibri"/>
              </a:rPr>
              <a:t>(externalidades) </a:t>
            </a:r>
            <a:r>
              <a:rPr lang="es-ES" sz="900" b="1">
                <a:latin typeface="Calibri"/>
                <a:cs typeface="Calibri"/>
              </a:rPr>
              <a:t>y la escasez de recursos en los precios</a:t>
            </a:r>
            <a:r>
              <a:rPr lang="es-ES" sz="900">
                <a:latin typeface="Calibri"/>
                <a:cs typeface="Calibri"/>
              </a:rPr>
              <a:t> para que los productores y los consumidores puedan responder adecuadamente. </a:t>
            </a:r>
          </a:p>
          <a:p>
            <a:endParaRPr lang="en-US"/>
          </a:p>
          <a:p>
            <a:endParaRPr lang="en-US"/>
          </a:p>
          <a:p>
            <a:pPr>
              <a:defRPr/>
            </a:pPr>
            <a:r>
              <a:rPr lang="es-ES" b="1">
                <a:latin typeface="Arial"/>
                <a:cs typeface="Arial"/>
              </a:rPr>
              <a:t>Tarifas / Tasas por uso:</a:t>
            </a:r>
          </a:p>
          <a:p>
            <a:pPr>
              <a:defRPr/>
            </a:pPr>
            <a:r>
              <a:rPr lang="es-ES">
                <a:latin typeface="Arial"/>
                <a:cs typeface="Arial"/>
              </a:rPr>
              <a:t>- Las autoridades públicas cobran tasas por los diferentes servicios que prestan (por ejemplo, eliminación de efluentes, suministro de agua)</a:t>
            </a:r>
          </a:p>
          <a:p>
            <a:pPr>
              <a:defRPr/>
            </a:pPr>
            <a:r>
              <a:rPr lang="es-ES">
                <a:latin typeface="Arial"/>
                <a:cs typeface="Arial"/>
              </a:rPr>
              <a:t>- Estas se cobran a las empresas y a los consumidores particulares</a:t>
            </a:r>
          </a:p>
          <a:p>
            <a:r>
              <a:rPr lang="es-ES">
                <a:latin typeface="Arial"/>
                <a:cs typeface="Arial"/>
              </a:rPr>
              <a:t>- Al igual que los impuestos y otros instrumentos económicos, las tarifas pretenden fijar un precio por un servicio que fomente la eficiencia de los recursos </a:t>
            </a:r>
          </a:p>
          <a:p>
            <a:r>
              <a:rPr lang="es-ES">
                <a:latin typeface="Arial"/>
                <a:cs typeface="Arial"/>
              </a:rPr>
              <a:t>- Estos se utilizan para financiar servicios gubernamentales o pagar por la protección de un bien medioambiental </a:t>
            </a:r>
          </a:p>
          <a:p>
            <a:r>
              <a:rPr lang="es-ES">
                <a:latin typeface="Arial"/>
                <a:cs typeface="Arial"/>
              </a:rPr>
              <a:t>- Puede fomentar la responsabilidad pública: las tasas por uso pueden hacer que los consumidores sean conscientes de los costes del servicio que reciben y que, a su vez, la administración pública mejore la eficacia de sus prestaciones y servicios</a:t>
            </a:r>
          </a:p>
          <a:p>
            <a:r>
              <a:rPr lang="es-ES">
                <a:latin typeface="Arial"/>
                <a:cs typeface="Arial"/>
              </a:rPr>
              <a:t>-</a:t>
            </a:r>
          </a:p>
          <a:p>
            <a:pPr>
              <a:defRPr/>
            </a:pPr>
            <a:r>
              <a:rPr lang="es-ES" b="1">
                <a:latin typeface="Arial"/>
                <a:cs typeface="Arial"/>
              </a:rPr>
              <a:t>Impuestos medioambientales: </a:t>
            </a:r>
          </a:p>
          <a:p>
            <a:pPr>
              <a:defRPr/>
            </a:pPr>
            <a:r>
              <a:rPr lang="es-ES">
                <a:latin typeface="Arial"/>
                <a:cs typeface="Arial"/>
              </a:rPr>
              <a:t>- Los impuestos medioambientales, se basan en unidades físicas (o una representación de la misma) que tienen un impacto negativo específico demostrado sobre el medioambiente</a:t>
            </a:r>
          </a:p>
          <a:p>
            <a:pPr>
              <a:defRPr/>
            </a:pPr>
            <a:r>
              <a:rPr lang="es-ES">
                <a:latin typeface="Arial"/>
                <a:cs typeface="Arial"/>
              </a:rPr>
              <a:t>- Se distinguen varios subconjuntos de impuestos medioambientales: impuestos sobre la energía, impuestos de circulación, impuestos sobre la contaminación e impuestos sobre los recursos</a:t>
            </a:r>
          </a:p>
          <a:p>
            <a:pPr>
              <a:defRPr/>
            </a:pPr>
            <a:r>
              <a:rPr lang="es-ES">
                <a:latin typeface="Arial"/>
                <a:cs typeface="Arial"/>
              </a:rPr>
              <a:t>- Al internalizar los costes medioambientales (por ejemplo, las actividades que suponen una carga para el medioambiente serán gravadas, mientras que las actividades que contribuyen a la preservación del medioambiente obtendrán una exención fiscal), los impuestos proporcionan incentivos para integrar las preocupaciones medioambientales en las actividades económicas y minimizar los impactos medioambientales negativos. </a:t>
            </a:r>
          </a:p>
          <a:p>
            <a:pPr marL="0" indent="0">
              <a:buFontTx/>
              <a:buNone/>
            </a:pPr>
            <a:endParaRPr lang="en-US">
              <a:cs typeface="Arial"/>
            </a:endParaRPr>
          </a:p>
          <a:p>
            <a:r>
              <a:rPr lang="es-ES" b="1">
                <a:latin typeface="Arial"/>
                <a:cs typeface="Arial"/>
              </a:rPr>
              <a:t>Subvenciones: </a:t>
            </a:r>
          </a:p>
          <a:p>
            <a:pPr marL="171450" indent="-171450">
              <a:buFontTx/>
              <a:buChar char="-"/>
            </a:pPr>
            <a:r>
              <a:rPr lang="es-ES">
                <a:latin typeface="Arial"/>
                <a:cs typeface="Arial"/>
              </a:rPr>
              <a:t>Financiación de actividades que utilicen los recursos medioambientales de forma más eficiente (las desgravaciones fiscales mencionadas podrían ser una forma de subvención, pero también los pagos directos)</a:t>
            </a:r>
          </a:p>
          <a:p>
            <a:pPr marL="171450" indent="-171450">
              <a:buFontTx/>
              <a:buChar char="-"/>
            </a:pPr>
            <a:r>
              <a:rPr lang="es-ES"/>
              <a:t>Exenciones del IVA para coches eléctricos, tarifas fijas de alimentación para la generación de energía renovable, créditos fiscales para las inversiones de interés medioambiental o concesión de préstamos o subvenciones en condiciones más favorables para apoyar la conservación de los recursos </a:t>
            </a:r>
          </a:p>
          <a:p>
            <a:endParaRPr lang="en-US">
              <a:latin typeface="Arial"/>
              <a:cs typeface="Arial"/>
            </a:endParaRPr>
          </a:p>
          <a:p>
            <a:endParaRPr lang="en-US">
              <a:cs typeface="Arial"/>
            </a:endParaRPr>
          </a:p>
          <a:p>
            <a:endParaRPr lang="en-US">
              <a:cs typeface="Arial"/>
            </a:endParaRPr>
          </a:p>
          <a:p>
            <a:endParaRPr lang="en-US">
              <a:cs typeface="Arial"/>
            </a:endParaRPr>
          </a:p>
          <a:p>
            <a:pPr marL="0" indent="0">
              <a:buFont typeface="Arial" panose="020B0604020202020204" pitchFamily="34" charset="0"/>
              <a:buNone/>
            </a:pPr>
            <a:r>
              <a:rPr lang="es-ES" b="1"/>
              <a:t>Fuentes:</a:t>
            </a:r>
          </a:p>
          <a:p>
            <a:pPr marL="0" indent="0">
              <a:buFont typeface="Arial" panose="020B0604020202020204" pitchFamily="34" charset="0"/>
              <a:buNone/>
            </a:pPr>
            <a:endParaRPr lang="en-US"/>
          </a:p>
          <a:p>
            <a:r>
              <a:rPr lang="es-ES">
                <a:latin typeface="Arial"/>
                <a:cs typeface="Arial"/>
              </a:rPr>
              <a:t>GIZ (2017) The Urban Nexus Guide. Módulo 3.1</a:t>
            </a:r>
          </a:p>
          <a:p>
            <a:endParaRPr lang="en-US">
              <a:cs typeface="Arial"/>
            </a:endParaRPr>
          </a:p>
          <a:p>
            <a:r>
              <a:rPr lang="es-ES">
                <a:latin typeface="Arial"/>
                <a:cs typeface="Arial"/>
              </a:rPr>
              <a:t>OECD (2017). Policy Instruments for the Environment Database Brochure. Disponible en: https://www.oecd.org/environment/tools-evaluation/PINE_database_brochure.pdf  </a:t>
            </a:r>
          </a:p>
          <a:p>
            <a:pPr marL="171450" indent="-171450">
              <a:buFont typeface="Arial" panose="020B0604020202020204" pitchFamily="34" charset="0"/>
              <a:buChar char="–"/>
            </a:pPr>
            <a:endParaRPr lang="en-US">
              <a:cs typeface="Arial" panose="020B0604020202020204" pitchFamily="34" charset="0"/>
            </a:endParaRPr>
          </a:p>
          <a:p>
            <a:pPr marL="171450" indent="-171450">
              <a:buFont typeface="Arial" panose="020B0604020202020204" pitchFamily="34" charset="0"/>
              <a:buChar char="–"/>
            </a:pP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1832987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noProof="0"/>
              <a:t>Notas: </a:t>
            </a:r>
          </a:p>
          <a:p>
            <a:pPr marL="171450" indent="-171450">
              <a:buFontTx/>
              <a:buChar char="-"/>
            </a:pPr>
            <a:r>
              <a:rPr lang="es-ES">
                <a:latin typeface="Arial"/>
                <a:cs typeface="Arial"/>
              </a:rPr>
              <a:t>Pasamos</a:t>
            </a:r>
            <a:r>
              <a:rPr lang="es-ES" noProof="0">
                <a:latin typeface="Arial"/>
                <a:cs typeface="Arial"/>
              </a:rPr>
              <a:t> ahora a un ejemplo </a:t>
            </a:r>
            <a:r>
              <a:rPr lang="es-ES">
                <a:latin typeface="Arial"/>
                <a:cs typeface="Arial"/>
              </a:rPr>
              <a:t>de instrumento financiero para</a:t>
            </a:r>
            <a:r>
              <a:rPr lang="es-ES" noProof="0">
                <a:latin typeface="Arial"/>
                <a:cs typeface="Arial"/>
              </a:rPr>
              <a:t> incentivar la eficiencia de los recursos </a:t>
            </a:r>
            <a:r>
              <a:rPr lang="es-ES">
                <a:latin typeface="Arial"/>
                <a:cs typeface="Arial"/>
              </a:rPr>
              <a:t>en</a:t>
            </a:r>
            <a:r>
              <a:rPr lang="es-ES" noProof="0">
                <a:latin typeface="Arial"/>
                <a:cs typeface="Arial"/>
              </a:rPr>
              <a:t> los Países Bajos</a:t>
            </a:r>
          </a:p>
          <a:p>
            <a:pPr marL="171450" indent="-171450">
              <a:buFontTx/>
              <a:buChar char="-"/>
            </a:pPr>
            <a:r>
              <a:rPr lang="es-ES" noProof="0"/>
              <a:t>En los Países Bajos, la eficiencia del uso del agua en la industria ha aumentado considerablemente en las últimas décadas.</a:t>
            </a:r>
          </a:p>
          <a:p>
            <a:pPr marL="171450" indent="-171450">
              <a:buFontTx/>
              <a:buChar char="-"/>
            </a:pPr>
            <a:r>
              <a:rPr lang="es-ES" noProof="0"/>
              <a:t>Este proceso se apoya en tres tasas por uso específicas que recaudan las empresas locales de suministro de agua (1) y las autoridades locales del agua (también llamadas "juntas del agua") (2,3)</a:t>
            </a:r>
          </a:p>
          <a:p>
            <a:pPr marL="171450" indent="-171450">
              <a:buFontTx/>
              <a:buChar char="-"/>
            </a:pPr>
            <a:endParaRPr lang="en-US" noProof="0"/>
          </a:p>
          <a:p>
            <a:pPr marL="0" indent="0">
              <a:buFontTx/>
              <a:buNone/>
            </a:pPr>
            <a:r>
              <a:rPr lang="es-ES" noProof="0"/>
              <a:t>1) </a:t>
            </a:r>
            <a:r>
              <a:rPr lang="es-ES" b="1" noProof="0"/>
              <a:t>Tasa de suministro de agua </a:t>
            </a:r>
          </a:p>
          <a:p>
            <a:pPr marL="171450" indent="-171450">
              <a:buFontTx/>
              <a:buChar char="-"/>
            </a:pPr>
            <a:r>
              <a:rPr lang="es-ES" noProof="0"/>
              <a:t>- Se cobra por el suministro de agua potable que proporcionan las empresas locales de abastecimiento de agua</a:t>
            </a:r>
          </a:p>
          <a:p>
            <a:pPr marL="171450" indent="-171450">
              <a:buFontTx/>
              <a:buChar char="-"/>
            </a:pPr>
            <a:r>
              <a:rPr lang="es-ES" noProof="0"/>
              <a:t>Las empresas de suministro de agua tienen que pagar un impuesto en función de la cantidad de agua subterránea extraída (esto ha provocado un aumento del precio del agua) </a:t>
            </a:r>
          </a:p>
          <a:p>
            <a:pPr marL="171450" indent="-171450">
              <a:buFontTx/>
              <a:buChar char="-"/>
            </a:pPr>
            <a:endParaRPr lang="en-US" noProof="0"/>
          </a:p>
          <a:p>
            <a:pPr marL="0" indent="0">
              <a:buFontTx/>
              <a:buNone/>
            </a:pPr>
            <a:r>
              <a:rPr lang="es-ES" noProof="0"/>
              <a:t>2) </a:t>
            </a:r>
            <a:r>
              <a:rPr lang="es-ES" b="1" noProof="0"/>
              <a:t>Tasa por el tratamiento de aguas residuales</a:t>
            </a:r>
          </a:p>
          <a:p>
            <a:pPr marL="514350" lvl="1" indent="-171450">
              <a:buFontTx/>
              <a:buChar char="-"/>
            </a:pPr>
            <a:r>
              <a:rPr lang="es-ES" noProof="0"/>
              <a:t>Se cobra en función de la cantidad de contaminación que una empresa/hogar vierta en la red de alcantarillado</a:t>
            </a:r>
          </a:p>
          <a:p>
            <a:pPr marL="514350" lvl="1" indent="-171450">
              <a:buFontTx/>
              <a:buChar char="-"/>
            </a:pPr>
            <a:r>
              <a:rPr lang="es-ES" noProof="0"/>
              <a:t>La tasa se basa en una unidad de contaminación basada en la cantidad media de residuos vertidos al año</a:t>
            </a:r>
          </a:p>
          <a:p>
            <a:pPr marL="514350" lvl="1" indent="-171450">
              <a:buFontTx/>
              <a:buChar char="-"/>
            </a:pPr>
            <a:r>
              <a:rPr lang="es-ES" noProof="0"/>
              <a:t>En 2012, la tasa media fue de 53,51 euros por unidad </a:t>
            </a:r>
          </a:p>
          <a:p>
            <a:pPr marL="0" lvl="0" indent="0">
              <a:buFontTx/>
              <a:buNone/>
            </a:pPr>
            <a:r>
              <a:rPr lang="es-ES" noProof="0"/>
              <a:t>3) </a:t>
            </a:r>
            <a:r>
              <a:rPr lang="es-ES" b="1" noProof="0"/>
              <a:t>Tasa de contaminación</a:t>
            </a:r>
          </a:p>
          <a:p>
            <a:pPr marL="514350" lvl="1" indent="-171450">
              <a:buFontTx/>
              <a:buChar char="-"/>
            </a:pPr>
            <a:r>
              <a:rPr lang="es-ES" noProof="0"/>
              <a:t>Se cobra por los vertidos directos a las aguas superficiales</a:t>
            </a:r>
          </a:p>
          <a:p>
            <a:pPr marL="514350" lvl="1" indent="-171450">
              <a:buFontTx/>
              <a:buChar char="-"/>
            </a:pPr>
            <a:r>
              <a:rPr lang="es-ES" noProof="0"/>
              <a:t>Se basa en la cantidad de vertidos que una empresa/hogar vierte en las aguas superficiales</a:t>
            </a:r>
          </a:p>
          <a:p>
            <a:pPr marL="0" lvl="0" indent="0">
              <a:buFontTx/>
              <a:buNone/>
            </a:pPr>
            <a:endParaRPr lang="en-US" noProof="0"/>
          </a:p>
          <a:p>
            <a:pPr marL="0" lvl="0" indent="0">
              <a:buFontTx/>
              <a:buNone/>
            </a:pPr>
            <a:r>
              <a:rPr lang="es-ES" u="sng" noProof="0"/>
              <a:t>Información adicional: </a:t>
            </a:r>
          </a:p>
          <a:p>
            <a:pPr marL="514350" lvl="1" indent="-171450">
              <a:buFontTx/>
              <a:buChar char="-"/>
            </a:pPr>
            <a:endParaRPr lang="en-US" noProof="0"/>
          </a:p>
          <a:p>
            <a:pPr marL="0" lvl="0" indent="0">
              <a:buFontTx/>
              <a:buNone/>
            </a:pPr>
            <a:r>
              <a:rPr lang="es-ES" noProof="0"/>
              <a:t>- Las empresas de suministro de agua en los Países Bajos no tratan las aguas residuales; esto es responsabilidad de las autoridades locales del agua (Juntas de agua)</a:t>
            </a:r>
          </a:p>
          <a:p>
            <a:pPr marL="0" lvl="0" indent="0">
              <a:buFontTx/>
              <a:buNone/>
            </a:pPr>
            <a:r>
              <a:rPr lang="es-ES" noProof="0"/>
              <a:t>- Existe una tasa adicional para cubrir los costes de las infraestructuras de protección del agua, como los diques, que también recaudan las autoridades locales del agua </a:t>
            </a:r>
          </a:p>
          <a:p>
            <a:endParaRPr lang="en-US" noProof="0"/>
          </a:p>
          <a:p>
            <a:r>
              <a:rPr lang="es-ES" b="1" noProof="0"/>
              <a:t>Fuentes: </a:t>
            </a:r>
          </a:p>
          <a:p>
            <a:endParaRPr lang="en-US" b="0" noProof="0"/>
          </a:p>
          <a:p>
            <a:r>
              <a:rPr lang="es-ES" b="0" noProof="0">
                <a:latin typeface="Arial"/>
                <a:cs typeface="Arial"/>
              </a:rPr>
              <a:t>Brears, R.C. (2018). The Green Economy and the Water-Energy-Food Nexus. Palgrave Macmillan. Disponible en: https://refubium.fu-berlin.de/bitstream/handle/fub188/17904/pp715-water-energy-food-nexus.pdf?sequence=1&amp;isAllowed=y&amp;save=y</a:t>
            </a:r>
            <a:r>
              <a:rPr lang="es-ES">
                <a:latin typeface="Arial"/>
                <a:cs typeface="Arial"/>
              </a:rPr>
              <a:t> </a:t>
            </a:r>
          </a:p>
          <a:p>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t>Vollebergh, H. and Dijk, J. (2016). Taxes and fees of regional water authorities in the Netherlands. Disponible en: </a:t>
            </a:r>
            <a:r>
              <a:rPr lang="es-ES" sz="1800" noProof="0">
                <a:effectLst/>
                <a:latin typeface="Calibri" panose="020F0502020204030204" pitchFamily="34" charset="0"/>
                <a:ea typeface="Calibri" panose="020F0502020204030204" pitchFamily="34" charset="0"/>
                <a:cs typeface="Times New Roman" panose="02020603050405020304" pitchFamily="18" charset="0"/>
              </a:rPr>
              <a:t>https://ieep.eu/uploads/articles/attachments/97385961-1e5d-4967-bed5-51a6e57a9cfb/NL%20Water%20Taxes%20Fees%20final.pdf?v=63680923242</a:t>
            </a:r>
          </a:p>
        </p:txBody>
      </p:sp>
      <p:sp>
        <p:nvSpPr>
          <p:cNvPr id="4" name="Slide Number Placeholder 3"/>
          <p:cNvSpPr>
            <a:spLocks noGrp="1"/>
          </p:cNvSpPr>
          <p:nvPr>
            <p:ph type="sldNum" sz="quarter" idx="5"/>
          </p:nvPr>
        </p:nvSpPr>
        <p:spPr/>
        <p:txBody>
          <a:bodyPr/>
          <a:lstStyle/>
          <a:p>
            <a:fld id="{4045F879-0589-40D4-B0E5-B74D0CAD5C6C}" type="slidenum">
              <a:rPr lang="en-GB" smtClean="0"/>
              <a:pPr/>
              <a:t>33</a:t>
            </a:fld>
            <a:endParaRPr lang="en-GB"/>
          </a:p>
        </p:txBody>
      </p:sp>
    </p:spTree>
    <p:extLst>
      <p:ext uri="{BB962C8B-B14F-4D97-AF65-F5344CB8AC3E}">
        <p14:creationId xmlns:p14="http://schemas.microsoft.com/office/powerpoint/2010/main" val="1580740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pPr marL="0" indent="0">
              <a:lnSpc>
                <a:spcPct val="107000"/>
              </a:lnSpc>
              <a:spcAft>
                <a:spcPts val="800"/>
              </a:spcAft>
              <a:buFontTx/>
              <a:buNone/>
            </a:pP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defRPr/>
            </a:pPr>
            <a:r>
              <a:rPr lang="es-ES">
                <a:solidFill>
                  <a:prstClr val="black"/>
                </a:solidFill>
              </a:rPr>
              <a:t>Resultados: </a:t>
            </a:r>
          </a:p>
          <a:p>
            <a:pPr marL="273050" marR="0" lvl="0" indent="-342900" algn="l" defTabSz="685800" rtl="0" eaLnBrk="1" fontAlgn="auto" latinLnBrk="0" hangingPunct="1">
              <a:lnSpc>
                <a:spcPct val="90000"/>
              </a:lnSpc>
              <a:spcBef>
                <a:spcPts val="600"/>
              </a:spcBef>
              <a:spcAft>
                <a:spcPts val="0"/>
              </a:spcAft>
              <a:buClr>
                <a:srgbClr val="F4971A"/>
              </a:buClr>
              <a:buSzPct val="125000"/>
              <a:buFont typeface="Arial" panose="020B0604020202020204" pitchFamily="34" charset="0"/>
              <a:buChar char="–"/>
              <a:tabLst/>
              <a:defRPr/>
            </a:pPr>
            <a:r>
              <a:rPr lang="es-ES">
                <a:solidFill>
                  <a:prstClr val="black"/>
                </a:solidFill>
              </a:rPr>
              <a:t>El uso de las aguas subterráneas por parte de la industria ha caído un 20 % entre 1976 y 2012</a:t>
            </a:r>
          </a:p>
          <a:p>
            <a:pPr marL="273050" marR="0" lvl="0" indent="-342900" algn="l" defTabSz="685800" rtl="0" eaLnBrk="1" fontAlgn="auto" latinLnBrk="0" hangingPunct="1">
              <a:lnSpc>
                <a:spcPct val="90000"/>
              </a:lnSpc>
              <a:spcBef>
                <a:spcPts val="600"/>
              </a:spcBef>
              <a:spcAft>
                <a:spcPts val="0"/>
              </a:spcAft>
              <a:buClr>
                <a:srgbClr val="F4971A"/>
              </a:buClr>
              <a:buSzPct val="125000"/>
              <a:buFont typeface="Arial" panose="020B0604020202020204" pitchFamily="34" charset="0"/>
              <a:buChar char="–"/>
              <a:tabLst/>
              <a:defRPr/>
            </a:pPr>
            <a:r>
              <a:rPr lang="es-ES">
                <a:solidFill>
                  <a:prstClr val="black"/>
                </a:solidFill>
              </a:rPr>
              <a:t>Los costes de la energía han disminuido </a:t>
            </a:r>
          </a:p>
          <a:p>
            <a:pPr marL="273050" lvl="0" indent="-342900">
              <a:buFont typeface="Arial" panose="020B0604020202020204" pitchFamily="34" charset="0"/>
              <a:buChar char="–"/>
              <a:defRPr/>
            </a:pPr>
            <a:r>
              <a:rPr lang="es-ES">
                <a:solidFill>
                  <a:prstClr val="black"/>
                </a:solidFill>
              </a:rPr>
              <a:t>Las plantas industriales han aumentado el tratamiento del agua in situ</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indent="0">
              <a:lnSpc>
                <a:spcPct val="107000"/>
              </a:lnSpc>
              <a:spcAft>
                <a:spcPts val="800"/>
              </a:spcAft>
              <a:buFontTx/>
              <a:buNone/>
            </a:pP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b="1" noProof="0">
                <a:effectLst/>
                <a:latin typeface="Calibri" panose="020F0502020204030204" pitchFamily="34" charset="0"/>
                <a:ea typeface="Calibri" panose="020F0502020204030204" pitchFamily="34" charset="0"/>
                <a:cs typeface="Times New Roman" panose="02020603050405020304" pitchFamily="18" charset="0"/>
              </a:rPr>
              <a:t>Fuentes: </a:t>
            </a:r>
          </a:p>
          <a:p>
            <a:pPr>
              <a:lnSpc>
                <a:spcPct val="107000"/>
              </a:lnSpc>
              <a:spcAft>
                <a:spcPts val="800"/>
              </a:spcAft>
            </a:pP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noProof="0">
                <a:effectLst/>
                <a:latin typeface="Calibri" panose="020F0502020204030204" pitchFamily="34" charset="0"/>
                <a:ea typeface="Calibri" panose="020F0502020204030204" pitchFamily="34" charset="0"/>
                <a:cs typeface="Times New Roman" panose="02020603050405020304" pitchFamily="18" charset="0"/>
              </a:rPr>
              <a:t>Brears, R.C. (2018). The Green Economy and the Water-Energy-Food Nexus. Palgrave Macmillan. Disponible en: https://refubium.fu-berlin.de/bitstream/handle/fub188/17904/pp715-water-energy-food-nexus.pdf?sequence=1&amp;isAllowed=y&amp;save=y </a:t>
            </a:r>
          </a:p>
          <a:p>
            <a:pPr>
              <a:lnSpc>
                <a:spcPct val="107000"/>
              </a:lnSpc>
              <a:spcAft>
                <a:spcPts val="800"/>
              </a:spcAft>
            </a:pP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noProof="0">
                <a:effectLst/>
                <a:latin typeface="Calibri" panose="020F0502020204030204" pitchFamily="34" charset="0"/>
                <a:ea typeface="Calibri" panose="020F0502020204030204" pitchFamily="34" charset="0"/>
                <a:cs typeface="Times New Roman" panose="02020603050405020304" pitchFamily="18" charset="0"/>
              </a:rPr>
              <a:t>Vollebergh, H. and Dijk, J. (2016). Taxes and fees of regional water authorities in the Netherlands. Disponible en: https://ieep.eu/uploads/articles/attachments/97385961-1e5d-4967-bed5-51a6e57a9cfb/NL%20Water%20Taxes%20Fees%20final.pdf?v=63680923242</a:t>
            </a:r>
          </a:p>
          <a:p>
            <a:endParaRPr lang="en-US" b="0" noProof="0"/>
          </a:p>
          <a:p>
            <a:endParaRPr lang="en-US" b="0" noProof="0"/>
          </a:p>
          <a:p>
            <a:endParaRPr lang="de-DE" b="0"/>
          </a:p>
        </p:txBody>
      </p:sp>
      <p:sp>
        <p:nvSpPr>
          <p:cNvPr id="4" name="Foliennummernplatzhalter 3"/>
          <p:cNvSpPr>
            <a:spLocks noGrp="1"/>
          </p:cNvSpPr>
          <p:nvPr>
            <p:ph type="sldNum" sz="quarter" idx="5"/>
          </p:nvPr>
        </p:nvSpPr>
        <p:spPr/>
        <p:txBody>
          <a:bodyPr/>
          <a:lstStyle/>
          <a:p>
            <a:fld id="{4045F879-0589-40D4-B0E5-B74D0CAD5C6C}" type="slidenum">
              <a:rPr lang="en-GB" smtClean="0"/>
              <a:pPr/>
              <a:t>34</a:t>
            </a:fld>
            <a:endParaRPr lang="en-GB"/>
          </a:p>
        </p:txBody>
      </p:sp>
    </p:spTree>
    <p:extLst>
      <p:ext uri="{BB962C8B-B14F-4D97-AF65-F5344CB8AC3E}">
        <p14:creationId xmlns:p14="http://schemas.microsoft.com/office/powerpoint/2010/main" val="759314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35</a:t>
            </a:fld>
            <a:endParaRPr lang="en-GB"/>
          </a:p>
        </p:txBody>
      </p:sp>
    </p:spTree>
    <p:extLst>
      <p:ext uri="{BB962C8B-B14F-4D97-AF65-F5344CB8AC3E}">
        <p14:creationId xmlns:p14="http://schemas.microsoft.com/office/powerpoint/2010/main" val="4136209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t>Notas:</a:t>
            </a:r>
          </a:p>
          <a:p>
            <a:endParaRPr lang="en-US" b="1"/>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a:latin typeface="+mn-lt"/>
              </a:rPr>
              <a:t>Los instrumentos de promoción incluyen una serie de herramientas no vinculantes y voluntarias, como, por ejemplo, el etiquetado ecológico, las campañas de sensibilización y educación. Todos ellos tienen como objetivo </a:t>
            </a:r>
            <a:r>
              <a:rPr lang="es-ES" sz="900" b="1">
                <a:latin typeface="+mn-lt"/>
              </a:rPr>
              <a:t>proporcionar información y aumentar la concienciación sobre la eficiencia de los recursos</a:t>
            </a:r>
            <a:r>
              <a:rPr lang="es-ES" sz="900">
                <a:latin typeface="+mn-lt"/>
              </a:rPr>
              <a:t>. </a:t>
            </a:r>
          </a:p>
          <a:p>
            <a:endParaRPr lang="en-US" b="1"/>
          </a:p>
          <a:p>
            <a:r>
              <a:rPr lang="es-ES" b="1"/>
              <a:t>Etiquetado ecológico:</a:t>
            </a:r>
          </a:p>
          <a:p>
            <a:pPr marL="171450" indent="-171450">
              <a:buFontTx/>
              <a:buChar char="-"/>
            </a:pPr>
            <a:r>
              <a:rPr lang="es-ES"/>
              <a:t>En los últimos años se ha producido una explosión en el número de programas de etiquetado ecológico </a:t>
            </a:r>
          </a:p>
          <a:p>
            <a:pPr marL="171450" indent="-171450">
              <a:buFontTx/>
              <a:buChar char="-"/>
            </a:pPr>
            <a:r>
              <a:rPr lang="es-ES" sz="900"/>
              <a:t>Estos ofrecen información en la etiqueta sobre el comportamiento medioambiental de un producto o servicio (por ejemplo, en relación con la eficiencia energética)</a:t>
            </a:r>
          </a:p>
          <a:p>
            <a:pPr marL="171450" indent="-171450">
              <a:buFontTx/>
              <a:buChar char="-"/>
            </a:pPr>
            <a:r>
              <a:rPr lang="es-ES" b="0" i="0">
                <a:solidFill>
                  <a:srgbClr val="202122"/>
                </a:solidFill>
                <a:effectLst/>
                <a:latin typeface="Arial" panose="020B0604020202020204" pitchFamily="34" charset="0"/>
              </a:rPr>
              <a:t>Algunas etiquetas cuantifican la contaminación o el consumo de energía mediante índices o unidades de medida, mientras que otras declaran el cumplimiento de un conjunto de prácticas o requisitos mínimos de eficiencia energética o de reducción de daños al medioambiente</a:t>
            </a:r>
          </a:p>
          <a:p>
            <a:pPr marL="0" indent="0">
              <a:buFontTx/>
              <a:buNone/>
            </a:pPr>
            <a:endParaRPr lang="en-US"/>
          </a:p>
          <a:p>
            <a:pPr marL="0" indent="0">
              <a:buFontTx/>
              <a:buNone/>
            </a:pPr>
            <a:r>
              <a:rPr lang="es-ES" b="1"/>
              <a:t>Acuerdos voluntarios: </a:t>
            </a:r>
          </a:p>
          <a:p>
            <a:pPr marL="171450" indent="-171450">
              <a:buFontTx/>
              <a:buChar char="-"/>
            </a:pPr>
            <a:r>
              <a:rPr lang="es-ES" b="0"/>
              <a:t>Los acuerdos voluntarios abarcan desde iniciativas en las que las partes participantes fijan sus propios objetivos, así como el monitoreo y la presentación de informes, hasta iniciativas en las que se establecen contratos específicos</a:t>
            </a:r>
          </a:p>
          <a:p>
            <a:pPr marL="171450" indent="-171450">
              <a:buFontTx/>
              <a:buChar char="-"/>
            </a:pPr>
            <a:r>
              <a:rPr lang="es-ES" b="0"/>
              <a:t>Se pueden distinguir diferentes tipos de acuerdos: 1) Compromisos unilaterales de la industria, 2) Acuerdos entre la industria y las autoridades públicas (generalmente consisten en objetivos de sostenibilidad que deben cumplirse en un plazo determinado) y 3) Acuerdos voluntarios de las autoridades públicas (la autoridad pública o la organización internacional desarrolla un código voluntario, directrices, etc., y se invita a las empresas a participar en ellos. </a:t>
            </a:r>
          </a:p>
          <a:p>
            <a:pPr marL="171450" indent="-171450">
              <a:buFontTx/>
              <a:buChar char="-"/>
            </a:pPr>
            <a:endParaRPr lang="en-US" b="0"/>
          </a:p>
          <a:p>
            <a:pPr marL="0" indent="0">
              <a:buFontTx/>
              <a:buNone/>
            </a:pPr>
            <a:endParaRPr lang="en-US"/>
          </a:p>
          <a:p>
            <a:pPr marL="0" indent="0">
              <a:buFontTx/>
              <a:buNone/>
            </a:pPr>
            <a:r>
              <a:rPr lang="es-ES" b="1"/>
              <a:t>Campañas de sensibilización:</a:t>
            </a:r>
          </a:p>
          <a:p>
            <a:pPr marL="0" indent="0">
              <a:buFontTx/>
              <a:buNone/>
            </a:pPr>
            <a:endParaRPr lang="en-US"/>
          </a:p>
          <a:p>
            <a:pPr marL="0" indent="0">
              <a:buFontTx/>
              <a:buNone/>
            </a:pPr>
            <a:r>
              <a:rPr lang="es-ES" b="1"/>
              <a:t>Educación/Formación:</a:t>
            </a:r>
          </a:p>
          <a:p>
            <a:pPr marL="171450" indent="-171450">
              <a:buFontTx/>
              <a:buChar char="-"/>
            </a:pPr>
            <a:r>
              <a:rPr lang="es-ES" b="0"/>
              <a:t>Tienen como objetivo desarrollar capacidades en materia de eficiencia de los recursos mediante programas de educación y formación desde la perspectiva de las diferentes disciplinas y los diferentes niveles de educación</a:t>
            </a:r>
          </a:p>
          <a:p>
            <a:pPr marL="171450" indent="-171450">
              <a:buFontTx/>
              <a:buChar char="-"/>
            </a:pPr>
            <a:r>
              <a:rPr lang="es-ES" b="0"/>
              <a:t>La integración del tema de la eficiencia de los recursos en los planes de estudio y la formación profesional puede producirse en diferentes etapas de la educación/formación (desde la educación primaria hasta la superior, así como fuera del contexto escolar) y puede realizarse de muchas maneras diferentes</a:t>
            </a:r>
          </a:p>
          <a:p>
            <a:pPr marL="171450" indent="-171450">
              <a:buFontTx/>
              <a:buChar char="-"/>
            </a:pPr>
            <a:r>
              <a:rPr lang="es-ES" b="0"/>
              <a:t>Puede suponer un incremento de costes en los planes educativos</a:t>
            </a:r>
          </a:p>
          <a:p>
            <a:pPr marL="171450" indent="-171450">
              <a:buFontTx/>
              <a:buChar char="-"/>
            </a:pPr>
            <a:r>
              <a:rPr lang="es-ES" b="0"/>
              <a:t>No obstante, existen diversas opciones para compartir los costes (por ejemplo, mediante el compromiso del sector empresarial)</a:t>
            </a:r>
          </a:p>
          <a:p>
            <a:endParaRPr lang="en-US">
              <a:cs typeface="Arial"/>
            </a:endParaRPr>
          </a:p>
          <a:p>
            <a:endParaRPr lang="en-US">
              <a:cs typeface="Arial"/>
            </a:endParaRPr>
          </a:p>
          <a:p>
            <a:endParaRPr lang="en-US">
              <a:cs typeface="Arial"/>
            </a:endParaRPr>
          </a:p>
          <a:p>
            <a:pPr marL="0" indent="0">
              <a:buFont typeface="Arial" panose="020B0604020202020204" pitchFamily="34" charset="0"/>
              <a:buNone/>
            </a:pPr>
            <a:r>
              <a:rPr lang="es-ES" b="1"/>
              <a:t>Fuentes:</a:t>
            </a:r>
          </a:p>
          <a:p>
            <a:pPr marL="0" indent="0">
              <a:buFont typeface="Arial" panose="020B0604020202020204" pitchFamily="34" charset="0"/>
              <a:buNone/>
            </a:pPr>
            <a:endParaRPr lang="en-US"/>
          </a:p>
          <a:p>
            <a:r>
              <a:rPr lang="es-ES">
                <a:latin typeface="Arial"/>
                <a:cs typeface="Arial"/>
              </a:rPr>
              <a:t>GIZ (2017) The Urban Nexus Guide. Módulo 3.1</a:t>
            </a:r>
          </a:p>
          <a:p>
            <a:endParaRPr lang="en-US">
              <a:cs typeface="Arial" panose="020B0604020202020204" pitchFamily="34" charset="0"/>
            </a:endParaRPr>
          </a:p>
          <a:p>
            <a:pPr marL="171450" indent="-171450">
              <a:buFont typeface="Arial" panose="020B0604020202020204" pitchFamily="34" charset="0"/>
              <a:buChar char="–"/>
            </a:pPr>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4045F879-0589-40D4-B0E5-B74D0CAD5C6C}" type="slidenum">
              <a:rPr lang="en-GB" smtClean="0"/>
              <a:pPr/>
              <a:t>36</a:t>
            </a:fld>
            <a:endParaRPr lang="en-GB"/>
          </a:p>
        </p:txBody>
      </p:sp>
    </p:spTree>
    <p:extLst>
      <p:ext uri="{BB962C8B-B14F-4D97-AF65-F5344CB8AC3E}">
        <p14:creationId xmlns:p14="http://schemas.microsoft.com/office/powerpoint/2010/main" val="2109799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a:t>Notas: </a:t>
            </a:r>
          </a:p>
          <a:p>
            <a:endParaRPr lang="de-DE"/>
          </a:p>
          <a:p>
            <a:endParaRPr lang="de-DE"/>
          </a:p>
          <a:p>
            <a:endParaRPr lang="de-DE"/>
          </a:p>
          <a:p>
            <a:endParaRPr lang="de-DE"/>
          </a:p>
          <a:p>
            <a:r>
              <a:rPr lang="es-ES" b="1"/>
              <a:t>Fuentes: </a:t>
            </a:r>
          </a:p>
          <a:p>
            <a:endParaRPr lang="de-DE"/>
          </a:p>
          <a:p>
            <a:pPr marL="0" marR="0" lvl="0" indent="0" algn="l" defTabSz="685800" rtl="0" eaLnBrk="1" fontAlgn="auto" latinLnBrk="0" hangingPunct="1">
              <a:lnSpc>
                <a:spcPct val="100000"/>
              </a:lnSpc>
              <a:spcBef>
                <a:spcPts val="0"/>
              </a:spcBef>
              <a:spcAft>
                <a:spcPts val="0"/>
              </a:spcAft>
              <a:buClrTx/>
              <a:buSzTx/>
              <a:buFontTx/>
              <a:buNone/>
              <a:tabLst/>
              <a:defRPr/>
            </a:pPr>
            <a:r>
              <a:rPr lang="es-ES"/>
              <a:t>Página web de los Eco Awards Namibia: https://ecoawards-namibia.org/about-us</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37</a:t>
            </a:fld>
            <a:endParaRPr lang="en-GB"/>
          </a:p>
        </p:txBody>
      </p:sp>
    </p:spTree>
    <p:extLst>
      <p:ext uri="{BB962C8B-B14F-4D97-AF65-F5344CB8AC3E}">
        <p14:creationId xmlns:p14="http://schemas.microsoft.com/office/powerpoint/2010/main" val="2427416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38</a:t>
            </a:fld>
            <a:endParaRPr lang="en-GB"/>
          </a:p>
        </p:txBody>
      </p:sp>
    </p:spTree>
    <p:extLst>
      <p:ext uri="{BB962C8B-B14F-4D97-AF65-F5344CB8AC3E}">
        <p14:creationId xmlns:p14="http://schemas.microsoft.com/office/powerpoint/2010/main" val="714063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900" b="1" noProof="0">
                <a:solidFill>
                  <a:schemeClr val="tx1"/>
                </a:solidFill>
              </a:rPr>
              <a:t>Notas:</a:t>
            </a:r>
          </a:p>
          <a:p>
            <a:endParaRPr lang="en-US" noProof="0"/>
          </a:p>
          <a:p>
            <a:r>
              <a:rPr lang="es-ES" noProof="0"/>
              <a:t>Antes de pasar al ejercicio interactivo que hemos preparado, nos gustaría dedicar algo de tiempo a responder a las preguntas que hayan podido surgir, hasta el momento, respecto al capítulo 2.2.  </a:t>
            </a:r>
          </a:p>
        </p:txBody>
      </p:sp>
      <p:sp>
        <p:nvSpPr>
          <p:cNvPr id="4" name="Foliennummernplatzhalter 3"/>
          <p:cNvSpPr>
            <a:spLocks noGrp="1"/>
          </p:cNvSpPr>
          <p:nvPr>
            <p:ph type="sldNum" sz="quarter" idx="5"/>
          </p:nvPr>
        </p:nvSpPr>
        <p:spPr/>
        <p:txBody>
          <a:bodyPr/>
          <a:lstStyle/>
          <a:p>
            <a:fld id="{4045F879-0589-40D4-B0E5-B74D0CAD5C6C}" type="slidenum">
              <a:rPr lang="en-GB" smtClean="0"/>
              <a:pPr/>
              <a:t>39</a:t>
            </a:fld>
            <a:endParaRPr lang="en-GB"/>
          </a:p>
        </p:txBody>
      </p:sp>
    </p:spTree>
    <p:extLst>
      <p:ext uri="{BB962C8B-B14F-4D97-AF65-F5344CB8AC3E}">
        <p14:creationId xmlns:p14="http://schemas.microsoft.com/office/powerpoint/2010/main" val="189867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2907959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900" b="1" noProof="0">
                <a:solidFill>
                  <a:schemeClr val="tx1"/>
                </a:solidFill>
              </a:rPr>
              <a:t>Notas: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noProof="0">
                <a:solidFill>
                  <a:schemeClr val="tx1"/>
                </a:solidFill>
              </a:rPr>
              <a:t>A continuación, pasaremos a la parte más interactiva de la formación. Vamos a realizar un ejercicio en el que compartiremos nuestras experiencias personales sobre las políticas relevantes para el Nexo WEF. Igualmente desarrollaremos ideas propias sobre cómo podrían desarrollarse este tipo de políticas.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5279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noProof="0"/>
          </a:p>
          <a:p>
            <a:pPr marL="171450" indent="-171450">
              <a:buFont typeface="Symbol" panose="05050102010706020507" pitchFamily="18" charset="2"/>
              <a:buChar char="-"/>
            </a:pPr>
            <a:r>
              <a:rPr lang="es-ES" noProof="0"/>
              <a:t>Consulte las instrucciones en la documentación de apoyo que se le ha sido entregada.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3016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42</a:t>
            </a:fld>
            <a:endParaRPr lang="en-GB"/>
          </a:p>
        </p:txBody>
      </p:sp>
    </p:spTree>
    <p:extLst>
      <p:ext uri="{BB962C8B-B14F-4D97-AF65-F5344CB8AC3E}">
        <p14:creationId xmlns:p14="http://schemas.microsoft.com/office/powerpoint/2010/main" val="103687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a:latin typeface="Calibri"/>
                <a:cs typeface="Calibri"/>
              </a:rPr>
              <a:t>Notas: </a:t>
            </a:r>
          </a:p>
          <a:p>
            <a:endParaRPr lang="en-US">
              <a:latin typeface="Calibri"/>
              <a:cs typeface="Calibri"/>
            </a:endParaRPr>
          </a:p>
          <a:p>
            <a:r>
              <a:rPr lang="es-ES">
                <a:latin typeface="Calibri"/>
                <a:cs typeface="Calibri"/>
              </a:rPr>
              <a:t>- Si no hay coordinación, no se revelan los </a:t>
            </a:r>
            <a:r>
              <a:rPr lang="es-ES" i="1">
                <a:latin typeface="Calibri"/>
                <a:cs typeface="Calibri"/>
              </a:rPr>
              <a:t>trade-offs</a:t>
            </a:r>
            <a:r>
              <a:rPr lang="es-ES">
                <a:latin typeface="Calibri"/>
                <a:cs typeface="Calibri"/>
              </a:rPr>
              <a:t> entre los diferentes sectores, lo que da lugar a externalidades no deseadas, que causan costes adicionales y a menudo dan lugar a conflictos entre los diferentes actores/partes interesadas</a:t>
            </a:r>
          </a:p>
          <a:p>
            <a:r>
              <a:rPr lang="es-ES">
                <a:latin typeface="Calibri"/>
                <a:cs typeface="Calibri"/>
              </a:rPr>
              <a:t>- El caso que se presenta en esta diapositiva demuestra justamente esto mediante el ejemplo de una decisión tomada en el sector agrícola relativa al uso bombas de energía solar para mejorar el acceso a los recursos hídricos para que los agricultores rieguen sus cultivos (tecnología de menor coste, respetuosa con el medioambiente y fácil)</a:t>
            </a:r>
          </a:p>
          <a:p>
            <a:r>
              <a:rPr lang="es-ES">
                <a:latin typeface="Calibri"/>
                <a:cs typeface="Calibri"/>
              </a:rPr>
              <a:t>- Sin embargo, esta decisión se toma sin consultar a las partes interesadas de los sectores del agua, la energía y el medioambiente, lo que provoca una serie de consecuencias imprevistas...</a:t>
            </a: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205689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noProof="0"/>
          </a:p>
          <a:p>
            <a:r>
              <a:rPr lang="es-ES" sz="900" noProof="0">
                <a:latin typeface="Arial"/>
                <a:cs typeface="Arial"/>
                <a:sym typeface="Wingdings" panose="05000000000000000000" pitchFamily="2" charset="2"/>
              </a:rPr>
              <a:t>- La gestión de sectores del Nexo WEF altamente interconectados de </a:t>
            </a:r>
            <a:r>
              <a:rPr lang="es-ES" sz="900" b="0" noProof="0">
                <a:latin typeface="Arial"/>
                <a:cs typeface="Arial"/>
                <a:sym typeface="Wingdings" panose="05000000000000000000" pitchFamily="2" charset="2"/>
              </a:rPr>
              <a:t>requiere </a:t>
            </a:r>
            <a:r>
              <a:rPr lang="es-ES" sz="900" noProof="0">
                <a:latin typeface="Arial"/>
                <a:cs typeface="Arial"/>
                <a:sym typeface="Wingdings" panose="05000000000000000000" pitchFamily="2" charset="2"/>
              </a:rPr>
              <a:t>una </a:t>
            </a:r>
            <a:r>
              <a:rPr lang="es-ES" sz="900" b="0" noProof="0">
                <a:latin typeface="Arial"/>
                <a:cs typeface="Arial"/>
                <a:sym typeface="Wingdings" panose="05000000000000000000" pitchFamily="2" charset="2"/>
              </a:rPr>
              <a:t>coordinación</a:t>
            </a:r>
            <a:r>
              <a:rPr lang="es-ES" sz="900" b="1" noProof="0">
                <a:latin typeface="Arial"/>
                <a:cs typeface="Arial"/>
                <a:sym typeface="Wingdings" panose="05000000000000000000" pitchFamily="2" charset="2"/>
              </a:rPr>
              <a:t> </a:t>
            </a:r>
            <a:r>
              <a:rPr lang="es-ES" sz="900" noProof="0">
                <a:latin typeface="Arial"/>
                <a:cs typeface="Arial"/>
                <a:sym typeface="Wingdings" panose="05000000000000000000" pitchFamily="2" charset="2"/>
              </a:rPr>
              <a:t>entre los </a:t>
            </a:r>
            <a:r>
              <a:rPr lang="es-ES" sz="900" i="1" noProof="0">
                <a:latin typeface="Arial"/>
                <a:cs typeface="Arial"/>
                <a:sym typeface="Wingdings" panose="05000000000000000000" pitchFamily="2" charset="2"/>
              </a:rPr>
              <a:t>diferentes departamentos sectoriales </a:t>
            </a:r>
            <a:r>
              <a:rPr lang="es-ES" sz="900" noProof="0">
                <a:latin typeface="Arial"/>
                <a:cs typeface="Arial"/>
                <a:sym typeface="Wingdings" panose="05000000000000000000" pitchFamily="2" charset="2"/>
              </a:rPr>
              <a:t>(coordinación horizontal), así como entre los </a:t>
            </a:r>
            <a:r>
              <a:rPr lang="es-ES" sz="900" i="1" noProof="0">
                <a:latin typeface="Arial"/>
                <a:cs typeface="Arial"/>
                <a:sym typeface="Wingdings" panose="05000000000000000000" pitchFamily="2" charset="2"/>
              </a:rPr>
              <a:t>diferentes niveles políticos </a:t>
            </a:r>
            <a:r>
              <a:rPr lang="es-ES" sz="900" noProof="0">
                <a:latin typeface="Arial"/>
                <a:cs typeface="Arial"/>
                <a:sym typeface="Wingdings" panose="05000000000000000000" pitchFamily="2" charset="2"/>
              </a:rPr>
              <a:t>(coordinación vertical), con el fin de:</a:t>
            </a:r>
            <a:r>
              <a:rPr lang="es-ES" noProof="0">
                <a:latin typeface="Arial"/>
                <a:cs typeface="Arial"/>
                <a:sym typeface="Wingdings" panose="05000000000000000000" pitchFamily="2" charset="2"/>
              </a:rPr>
              <a:t> </a:t>
            </a:r>
          </a:p>
          <a:p>
            <a:endParaRPr lang="en-US" sz="900" noProof="0">
              <a:sym typeface="Wingdings" panose="05000000000000000000" pitchFamily="2" charset="2"/>
            </a:endParaRPr>
          </a:p>
          <a:p>
            <a:pPr marL="296151" indent="-296151">
              <a:buFont typeface="Arial" panose="020B0604020202020204" pitchFamily="34" charset="0"/>
              <a:buChar char="•"/>
            </a:pPr>
            <a:r>
              <a:rPr lang="es-ES" sz="900" noProof="0"/>
              <a:t>evitar o al menos mitigar los mencionados efectos negativos que un sector puede causar a otros</a:t>
            </a:r>
          </a:p>
          <a:p>
            <a:pPr marL="296151" indent="-296151">
              <a:buFont typeface="Arial" panose="020B0604020202020204" pitchFamily="34" charset="0"/>
              <a:buChar char="•"/>
            </a:pPr>
            <a:r>
              <a:rPr lang="es-ES" noProof="0">
                <a:solidFill>
                  <a:prstClr val="black"/>
                </a:solidFill>
              </a:rPr>
              <a:t>identificar y coordinar sinergias con otros sectores </a:t>
            </a:r>
          </a:p>
          <a:p>
            <a:pPr marL="296151" indent="-296151">
              <a:buFont typeface="Arial" panose="020B0604020202020204" pitchFamily="34" charset="0"/>
              <a:buChar char="•"/>
            </a:pPr>
            <a:r>
              <a:rPr lang="es-ES" sz="900" noProof="0"/>
              <a:t>reducir costes</a:t>
            </a:r>
          </a:p>
          <a:p>
            <a:pPr marL="296151" indent="-296151">
              <a:buFont typeface="Arial" panose="020B0604020202020204" pitchFamily="34" charset="0"/>
              <a:buChar char="•"/>
            </a:pPr>
            <a:r>
              <a:rPr lang="es-ES" sz="900" noProof="0"/>
              <a:t>hacer que las políticas sean más coherentes</a:t>
            </a:r>
          </a:p>
          <a:p>
            <a:pPr marL="296151" marR="0" lvl="0" indent="-296151"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a:solidFill>
                  <a:prstClr val="black"/>
                </a:solidFill>
              </a:rPr>
              <a:t>proporcionar marcos para resolver posibles conflictos </a:t>
            </a:r>
          </a:p>
          <a:p>
            <a:pPr marL="296151" indent="-296151">
              <a:buFont typeface="Arial" panose="020B0604020202020204" pitchFamily="34" charset="0"/>
              <a:buChar char="•"/>
            </a:pPr>
            <a:endParaRPr lang="en-US" sz="900" noProof="0">
              <a:sym typeface="Wingdings" panose="05000000000000000000" pitchFamily="2" charset="2"/>
            </a:endParaRPr>
          </a:p>
          <a:p>
            <a:pPr marL="171450" indent="-171450">
              <a:buFontTx/>
              <a:buChar char="-"/>
            </a:pPr>
            <a:r>
              <a:rPr lang="es-ES" sz="900" noProof="0"/>
              <a:t>¿Qué podemos hacer para aumentar la coordinación entre los distintos sectores y niveles políticos? ¿Y cuáles son los mecanismos e instrumentos de gobernanza que necesitamos para lograrlo?</a:t>
            </a:r>
          </a:p>
          <a:p>
            <a:pPr marL="171450" indent="-171450">
              <a:buFontTx/>
              <a:buChar char="-"/>
            </a:pPr>
            <a:r>
              <a:rPr lang="es-ES" sz="900" noProof="0"/>
              <a:t>Aunque la literatura científica sigue siendo muy limitada a la hora de dar respuestas a estas cuestiones de gobernanza, intentaremos arrojar algo de luz sobre los enfoques prácticos.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352376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noProof="0"/>
          </a:p>
          <a:p>
            <a:pPr marL="171450" indent="-171450">
              <a:buFontTx/>
              <a:buChar char="-"/>
            </a:pPr>
            <a:r>
              <a:rPr lang="es-ES" sz="900" noProof="0">
                <a:latin typeface="Arial"/>
                <a:cs typeface="Arial"/>
              </a:rPr>
              <a:t>En el módulo 1 debatimos las interrelaciones entre los sectores del agua, la energía y la alimentación y destacamos la necesidad de trabajar más allá de las fronteras sectoriales. Pero si observamos la mayoría de las estructuras políticas o administrativas de todo el mundo, encontramos que en la mayoría de los sistemas de gobernanza esta necesidad de integrar las políticas y las actividades entre sectores no se refleja realmente en las </a:t>
            </a:r>
            <a:r>
              <a:rPr lang="es-ES" noProof="0">
                <a:latin typeface="Arial"/>
                <a:cs typeface="Arial"/>
              </a:rPr>
              <a:t>estructuras institucionales</a:t>
            </a:r>
          </a:p>
          <a:p>
            <a:pPr marL="171450" indent="-171450">
              <a:buFontTx/>
              <a:buChar char="-"/>
            </a:pPr>
            <a:endParaRPr lang="en-US" sz="900" noProof="0"/>
          </a:p>
          <a:p>
            <a:pPr marL="171450" indent="-171450">
              <a:buFontTx/>
              <a:buChar char="-"/>
            </a:pPr>
            <a:r>
              <a:rPr lang="es-ES" sz="900" noProof="0">
                <a:latin typeface="Arial"/>
                <a:cs typeface="Arial"/>
              </a:rPr>
              <a:t>En esta diapositiva vemos un organigrama muy simplificado de una ciudad, que ilustra que las administraciones municipales suelen estar organizadas por sectores, al igual que las administraciones nacionales y estatales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sz="900" noProof="0">
                <a:latin typeface="Arial"/>
                <a:cs typeface="Arial"/>
              </a:rPr>
              <a:t>Y hay razones muy legítimas </a:t>
            </a:r>
            <a:r>
              <a:rPr lang="es-ES" sz="1800" noProof="0">
                <a:effectLst/>
                <a:latin typeface="Segoe UI"/>
                <a:cs typeface="Segoe UI"/>
              </a:rPr>
              <a:t>para estas estructuras sectoriales, ya que permiten la especialización y dan importancia a la relevancia de los temas sectoriales</a:t>
            </a:r>
          </a:p>
          <a:p>
            <a:pPr marL="171450" indent="-171450">
              <a:buFontTx/>
              <a:buChar char="-"/>
            </a:pPr>
            <a:r>
              <a:rPr lang="es-ES" sz="900" noProof="0">
                <a:latin typeface="Arial"/>
                <a:cs typeface="Arial"/>
                <a:sym typeface="Wingdings" panose="05000000000000000000" pitchFamily="2" charset="2"/>
              </a:rPr>
              <a:t>Sin embargo, la gestión de temas muy interconectados (como los que abarcan el agua, la energía, los alimentos y el suelo) </a:t>
            </a:r>
            <a:r>
              <a:rPr lang="es-ES" sz="900" b="1" noProof="0">
                <a:latin typeface="Arial"/>
                <a:cs typeface="Arial"/>
                <a:sym typeface="Wingdings" panose="05000000000000000000" pitchFamily="2" charset="2"/>
              </a:rPr>
              <a:t>requiere la coordinación </a:t>
            </a:r>
            <a:r>
              <a:rPr lang="es-ES" sz="900" noProof="0">
                <a:latin typeface="Arial"/>
                <a:cs typeface="Arial"/>
                <a:sym typeface="Wingdings" panose="05000000000000000000" pitchFamily="2" charset="2"/>
              </a:rPr>
              <a:t>entre los distintos departamentos sectoriales  , este tipo de coordinación se denomina coordinación horizontal</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61380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solidFill>
                  <a:schemeClr val="tx1"/>
                </a:solidFill>
              </a:rPr>
              <a:t>Notas: </a:t>
            </a:r>
          </a:p>
          <a:p>
            <a:endParaRPr lang="en-US" b="1" noProof="0">
              <a:solidFill>
                <a:schemeClr val="tx1"/>
              </a:solidFill>
            </a:endParaRPr>
          </a:p>
          <a:p>
            <a:pPr marL="171450" indent="-171450">
              <a:buFontTx/>
              <a:buChar char="-"/>
            </a:pPr>
            <a:r>
              <a:rPr lang="es-ES" sz="900" noProof="0">
                <a:solidFill>
                  <a:schemeClr val="tx1"/>
                </a:solidFill>
              </a:rPr>
              <a:t>Sin embargo, la gobernanza horizontal</a:t>
            </a:r>
            <a:r>
              <a:rPr lang="es-ES" sz="900" baseline="0" noProof="0">
                <a:solidFill>
                  <a:schemeClr val="tx1"/>
                </a:solidFill>
              </a:rPr>
              <a:t> no es suficiente. La gestión de las interrelaciones entre sectores también requiere la cooperación entre distintos niveles de gobierno (gobernanza vertical).</a:t>
            </a:r>
          </a:p>
          <a:p>
            <a:pPr marL="171450" indent="-171450">
              <a:buFontTx/>
              <a:buChar char="-"/>
            </a:pPr>
            <a:r>
              <a:rPr lang="es-ES" sz="900" baseline="0" noProof="0">
                <a:solidFill>
                  <a:schemeClr val="tx1"/>
                </a:solidFill>
              </a:rPr>
              <a:t>Si procede de un país con organización federal, es posible que conozca bien los diferentes mandatos y responsabilidades que se reparten entre el nivel nacional y el estatal.</a:t>
            </a:r>
          </a:p>
          <a:p>
            <a:pPr marL="171450" indent="-171450">
              <a:buFontTx/>
              <a:buChar char="-"/>
            </a:pPr>
            <a:r>
              <a:rPr lang="es-ES" sz="900" baseline="0" noProof="0">
                <a:solidFill>
                  <a:schemeClr val="tx1"/>
                </a:solidFill>
              </a:rPr>
              <a:t>Pero incluso en los países más centralizados encontramos un cierto nivel de distribución de tareas y responsabilidades entre los distintos niveles políticos.</a:t>
            </a:r>
          </a:p>
          <a:p>
            <a:pPr marL="171450" indent="-171450">
              <a:buFontTx/>
              <a:buChar char="-"/>
            </a:pPr>
            <a:r>
              <a:rPr lang="es-ES" sz="900" baseline="0" noProof="0">
                <a:solidFill>
                  <a:schemeClr val="tx1"/>
                </a:solidFill>
              </a:rPr>
              <a:t>Por ejemplo, en el caso del agua encontramos que en muchos países existe cierto grado de regulación a nivel nacional en lo que respecta a las normas generales de uso y protección de los recursos hídricos, mientras que los servicios de agua y aguas residuales suelen estar regulados a nivel estatal o municipal.</a:t>
            </a:r>
          </a:p>
          <a:p>
            <a:pPr marL="171450" indent="-171450">
              <a:buFontTx/>
              <a:buChar char="-"/>
            </a:pPr>
            <a:r>
              <a:rPr lang="es-ES" sz="900" baseline="0" noProof="0">
                <a:solidFill>
                  <a:schemeClr val="tx1"/>
                </a:solidFill>
              </a:rPr>
              <a:t>Y este reparto de responsabilidades y establecimiento de normas no solo se da en el ámbito del agua, sino también en el de la alimentación, la energía, el medioambiente y otros</a:t>
            </a:r>
          </a:p>
          <a:p>
            <a:pPr marL="171450" indent="-171450">
              <a:buFontTx/>
              <a:buChar char="-"/>
            </a:pPr>
            <a:r>
              <a:rPr lang="es-ES" sz="900" baseline="0" noProof="0">
                <a:solidFill>
                  <a:schemeClr val="tx1"/>
                </a:solidFill>
              </a:rPr>
              <a:t>En cualquier nivel de gobernanza (regional, nacional, estatal/provincial o municipal/local) es necesario considerar las implicaciones de las normas, regulaciones e instrumentos para otros sectores en las distintas niveles.</a:t>
            </a:r>
          </a:p>
          <a:p>
            <a:pPr marL="171450" indent="-171450">
              <a:buFontTx/>
              <a:buChar char="-"/>
            </a:pPr>
            <a:r>
              <a:rPr lang="es-ES" sz="900" noProof="0">
                <a:solidFill>
                  <a:schemeClr val="tx1"/>
                </a:solidFill>
              </a:rPr>
              <a:t>Así que</a:t>
            </a:r>
            <a:r>
              <a:rPr lang="es-ES" sz="900" baseline="0" noProof="0">
                <a:solidFill>
                  <a:schemeClr val="tx1"/>
                </a:solidFill>
              </a:rPr>
              <a:t> si observamos este cubo simplificado para ilustrar la red de los diferentes departamentos sectoriales, los diferentes niveles de gobierno y los diferentes actores que deben participar, vemos que no es fácil establecer una coordinación eficaz entre la estructura de gobernanza multinivel y multisectorial.</a:t>
            </a:r>
          </a:p>
          <a:p>
            <a:endParaRPr lang="en-US" noProof="0">
              <a:solidFill>
                <a:schemeClr val="tx1"/>
              </a:solidFill>
            </a:endParaRPr>
          </a:p>
          <a:p>
            <a:endParaRPr lang="en-US" noProof="0">
              <a:solidFill>
                <a:schemeClr val="tx1"/>
              </a:solidFill>
            </a:endParaRPr>
          </a:p>
          <a:p>
            <a:r>
              <a:rPr lang="es-ES" b="1" noProof="0">
                <a:solidFill>
                  <a:schemeClr val="tx1"/>
                </a:solidFill>
              </a:rPr>
              <a:t>Fuentes: </a:t>
            </a:r>
          </a:p>
          <a:p>
            <a:endParaRPr lang="en-US" noProof="0">
              <a:solidFill>
                <a:schemeClr val="tx1"/>
              </a:solidFill>
            </a:endParaRPr>
          </a:p>
          <a:p>
            <a:r>
              <a:rPr lang="es-ES" noProof="0">
                <a:solidFill>
                  <a:schemeClr val="tx1"/>
                </a:solidFill>
              </a:rPr>
              <a:t>Jänicke, M. (2013). Accelerators of Global Energy Transition: Horizontal and Vertical Reinforcement in Multi-Level Climate Governance. IASS Working Paper. Disponible en: </a:t>
            </a:r>
            <a:r>
              <a:rPr lang="es-ES" sz="1800" noProof="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https://www.polsoz.fu-berlin.de/polwiss/forschung/systeme/ffu/files/working_paper_accelerators_of_global_energy_transition_4.pdf</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85392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noProof="0"/>
          </a:p>
          <a:p>
            <a:pPr marL="171450" indent="-171450">
              <a:buFontTx/>
              <a:buChar char="-"/>
            </a:pPr>
            <a:r>
              <a:rPr lang="es-ES" noProof="0">
                <a:latin typeface="Arial"/>
                <a:cs typeface="Arial"/>
              </a:rPr>
              <a:t>Antes de abordar esta pregunta, nos gustaría reflexionar sobre esta cuestión en su contexto profesional/regional y le pedimos que responda a esta pregunta a través de Mentimeter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noProof="0">
                <a:latin typeface="Arial"/>
                <a:cs typeface="Arial"/>
              </a:rPr>
              <a:t>«¿Qué instrumentos y mecanismos conoce para lograr la coordinación política horizontal y/o tiene constancia de ellos en su propio contexto regional?»</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s-ES" noProof="0">
                <a:latin typeface="Arial"/>
                <a:cs typeface="Arial"/>
              </a:rPr>
              <a:t>Por ejemplo, ¿qué herramientas/mecanismos utiliza en su contexto profesional para coordinarse con colegas de otros departamentos?</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s-ES" noProof="0">
                <a:latin typeface="Arial"/>
                <a:cs typeface="Arial"/>
              </a:rPr>
              <a:t>¿O qué instrumentos financieros o reguladores existen en su sector para considerar las interrelaciones con otros sectores o sus repercusiones?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a:defRPr/>
            </a:pPr>
            <a:r>
              <a:rPr lang="es-ES" u="sng" noProof="0">
                <a:latin typeface="Arial"/>
                <a:cs typeface="Arial"/>
              </a:rPr>
              <a:t>Información adicional: </a:t>
            </a: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noProof="0">
                <a:latin typeface="Arial"/>
                <a:cs typeface="Arial"/>
              </a:rPr>
              <a:t>Es posible que las preguntas para guiar a los participantes deban ajustarse a sus antecedentes específicos para ayudarles a comprender mejor las posibles respuestas que podrían dar.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noProof="0">
                <a:latin typeface="Arial"/>
                <a:cs typeface="Arial"/>
              </a:rPr>
              <a:t>Recopile las respuestas y, en la medida de lo posible, establezca conexiones con las aportaciones que se abordarán más adelante o con los aspectos que ya se han tratado en los capítulos anteriores</a:t>
            </a:r>
          </a:p>
          <a:p>
            <a:pPr marL="171450" indent="-171450">
              <a:buFontTx/>
              <a:buChar char="-"/>
            </a:pPr>
            <a:endParaRPr lang="en-US" noProof="0"/>
          </a:p>
          <a:p>
            <a:pPr marL="171450" indent="-171450">
              <a:buFontTx/>
              <a:buChar char="-"/>
            </a:pPr>
            <a:endParaRPr lang="en-US" noProof="0"/>
          </a:p>
          <a:p>
            <a:pPr marL="171450" indent="-171450">
              <a:buFontTx/>
              <a:buChar cha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346146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Nombre</a:t>
            </a: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del </a:t>
            </a:r>
            <a:r>
              <a:rPr kumimoji="0" lang="en-GB" sz="1200" b="1"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país</a:t>
            </a:r>
            <a:endPar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Descripción</a:t>
            </a: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del </a:t>
            </a:r>
            <a:r>
              <a:rPr kumimoji="0" lang="en-GB" sz="1200" b="1"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proyecto</a:t>
            </a: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Nombre</a:t>
            </a: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del socio</a:t>
            </a:r>
            <a:b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Volumen: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Contribución</a:t>
            </a: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r-FR" sz="1200" b="0"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pública</a:t>
            </a: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err="1"/>
              <a:t>Contacto</a:t>
            </a:r>
            <a:endParaRPr lang="en-GB"/>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err="1"/>
              <a:t>Nombre</a:t>
            </a:r>
            <a:r>
              <a:rPr lang="en-GB"/>
              <a:t> y </a:t>
            </a:r>
            <a:r>
              <a:rPr lang="en-GB" err="1"/>
              <a:t>apellidos</a:t>
            </a:r>
            <a:endParaRPr lang="en-GB"/>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err="1"/>
              <a:t>Función</a:t>
            </a:r>
            <a:r>
              <a:rPr lang="en-GB"/>
              <a:t>, </a:t>
            </a:r>
            <a:r>
              <a:rPr lang="en-GB" err="1"/>
              <a:t>dirección</a:t>
            </a:r>
            <a:endParaRPr lang="en-GB"/>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Foto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err="1"/>
              <a:t>Nombre</a:t>
            </a:r>
            <a:r>
              <a:rPr lang="en-GB"/>
              <a:t> y </a:t>
            </a:r>
            <a:r>
              <a:rPr lang="en-GB" err="1"/>
              <a:t>apellidos</a:t>
            </a:r>
            <a:endParaRPr lang="en-GB"/>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err="1"/>
              <a:t>Función</a:t>
            </a:r>
            <a:r>
              <a:rPr lang="en-GB"/>
              <a:t>, </a:t>
            </a:r>
            <a:r>
              <a:rPr lang="en-GB" err="1"/>
              <a:t>dirección</a:t>
            </a:r>
            <a:endParaRPr lang="en-GB"/>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Foto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err="1"/>
              <a:t>Nombre</a:t>
            </a:r>
            <a:r>
              <a:rPr lang="en-GB"/>
              <a:t> y </a:t>
            </a:r>
            <a:r>
              <a:rPr lang="en-GB" err="1"/>
              <a:t>apellidos</a:t>
            </a:r>
            <a:endParaRPr lang="en-GB"/>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err="1"/>
              <a:t>Función</a:t>
            </a:r>
            <a:r>
              <a:rPr lang="en-GB"/>
              <a:t>, </a:t>
            </a:r>
            <a:r>
              <a:rPr lang="en-GB" err="1"/>
              <a:t>dirección</a:t>
            </a:r>
            <a:endParaRPr lang="en-GB"/>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Foto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err="1"/>
              <a:t>Contacto</a:t>
            </a:r>
            <a:endParaRPr lang="en-GB"/>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err="1"/>
              <a:t>Contacto</a:t>
            </a:r>
            <a:endParaRPr lang="en-GB"/>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err="1"/>
              <a:t>Nombre</a:t>
            </a:r>
            <a:r>
              <a:rPr lang="en-GB"/>
              <a:t> y </a:t>
            </a:r>
            <a:r>
              <a:rPr lang="en-GB" err="1"/>
              <a:t>apellidos</a:t>
            </a:r>
            <a:endParaRPr lang="en-GB"/>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err="1"/>
              <a:t>Función</a:t>
            </a:r>
            <a:r>
              <a:rPr lang="en-GB"/>
              <a:t>, </a:t>
            </a:r>
            <a:r>
              <a:rPr lang="en-GB" err="1"/>
              <a:t>dirección</a:t>
            </a:r>
            <a:endParaRPr lang="en-GB"/>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err="1"/>
              <a:t>Nombre</a:t>
            </a:r>
            <a:r>
              <a:rPr lang="en-GB"/>
              <a:t> y </a:t>
            </a:r>
            <a:r>
              <a:rPr lang="en-GB" err="1"/>
              <a:t>apellidos</a:t>
            </a:r>
            <a:endParaRPr lang="en-GB"/>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err="1"/>
              <a:t>Función</a:t>
            </a:r>
            <a:r>
              <a:rPr lang="en-GB"/>
              <a:t>, </a:t>
            </a:r>
            <a:r>
              <a:rPr lang="en-GB" err="1"/>
              <a:t>dirección</a:t>
            </a:r>
            <a:endParaRPr lang="en-GB"/>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err="1"/>
              <a:t>Nombre</a:t>
            </a:r>
            <a:r>
              <a:rPr lang="en-GB"/>
              <a:t> y </a:t>
            </a:r>
            <a:r>
              <a:rPr lang="en-GB" err="1"/>
              <a:t>apellidos</a:t>
            </a:r>
            <a:endParaRPr lang="en-GB"/>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err="1"/>
              <a:t>Función</a:t>
            </a:r>
            <a:r>
              <a:rPr lang="en-GB"/>
              <a:t>, </a:t>
            </a:r>
            <a:r>
              <a:rPr lang="en-GB" err="1"/>
              <a:t>dirección</a:t>
            </a:r>
            <a:endParaRPr lang="en-GB"/>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VISÍTENOS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SÍGANOS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SÍGANOS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a:ln>
                  <a:noFill/>
                </a:ln>
                <a:solidFill>
                  <a:srgbClr val="C80F0F"/>
                </a:solidFill>
                <a:effectLst/>
                <a:uLnTx/>
                <a:uFillTx/>
                <a:latin typeface="+mn-lt"/>
                <a:ea typeface="+mn-ea"/>
                <a:cs typeface="+mn-cs"/>
              </a:rPr>
              <a:t>Nota para los detalles de la publicación: por favor, adapte/borre los textos de los marcadores de posición (nombre del proyecto/programa, dirección, correo electrónico, etc.) según sea necesario. Borre el marcador de posición del socio de cooperación si no es apropiado.(Esta nota no es visible en el modo de presentación y tampoco se imprimirá).</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191882"/>
          </a:xfrm>
          <a:prstGeom prst="rect">
            <a:avLst/>
          </a:prstGeom>
        </p:spPr>
        <p:txBody>
          <a:bodyPr wrap="square" lIns="0" tIns="0">
            <a:spAutoFit/>
          </a:bodyPr>
          <a:lstStyle/>
          <a:p>
            <a:pPr>
              <a:lnSpc>
                <a:spcPct val="107000"/>
              </a:lnSpc>
              <a:spcAft>
                <a:spcPts val="1000"/>
              </a:spcAft>
            </a:pPr>
            <a:r>
              <a:rPr kumimoji="0" lang="es-ES" sz="1000" b="0" i="0" u="none" strike="noStrike" kern="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rPr>
              <a:t>El Programa de Diálogos Regionales sobre el Nexo está financiado por la Unión Europea y el Ministerio Federal de Cooperación Económica y Desarrollo de Alemania.</a:t>
            </a:r>
            <a:endParaRPr kumimoji="0" lang="de-DE" sz="1000" b="0" i="0" u="none" strike="noStrike" kern="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es-ES"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Publicado</a:t>
            </a: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 por: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Oficinas registradas</a:t>
            </a:r>
            <a:b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y Eschborn, Alemania</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Créditos de fotos / fuentes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a:t>
            </a:r>
            <a:r>
              <a:rPr kumimoji="0" lang="es-ES" sz="1200" b="0" i="0" u="none" strike="noStrike" kern="1200" cap="none" spc="0" normalizeH="0" baseline="0" noProof="0">
                <a:ln>
                  <a:noFill/>
                </a:ln>
                <a:solidFill>
                  <a:prstClr val="black"/>
                </a:solidFill>
                <a:effectLst/>
                <a:uLnTx/>
                <a:uFillTx/>
                <a:latin typeface="+mn-lt"/>
                <a:ea typeface="+mn-ea"/>
                <a:cs typeface="+mn-cs"/>
              </a:rPr>
              <a:t>Pulse este icono para insertar una nueva foto.</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4247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 Reinicie la diapositiva.</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757130"/>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a:t>
            </a:r>
            <a:r>
              <a:rPr kumimoji="0" lang="es-ES" sz="1200" b="0" i="0" u="none" strike="noStrike" kern="1200" cap="none" spc="0" normalizeH="0" baseline="0" noProof="0">
                <a:ln>
                  <a:noFill/>
                </a:ln>
                <a:solidFill>
                  <a:prstClr val="black"/>
                </a:solidFill>
                <a:effectLst/>
                <a:uLnTx/>
                <a:uFillTx/>
                <a:latin typeface="+mn-lt"/>
                <a:ea typeface="+mn-ea"/>
                <a:cs typeface="+mn-cs"/>
              </a:rPr>
              <a:t>Si es necesario, modifique la sección utilizando la función "Recortar".</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13219208" y="177799"/>
            <a:ext cx="12935585" cy="923330"/>
          </a:xfrm>
          <a:prstGeom prst="rect">
            <a:avLst/>
          </a:prstGeom>
          <a:noFill/>
        </p:spPr>
        <p:txBody>
          <a:bodyPr wrap="squar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Haga clic en la imagen sobre la sección transparente.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Borre la imagen pulsando la tecla DEL.</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Haga clic en el icono pequeño del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Seleccione la foto.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Seleccione 'Inicio / Restablecer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Si es necesario, edite la sección en 'Formato/Corte '.</a:t>
            </a:r>
            <a:endParaRPr lang="en-GB" sz="900" b="0">
              <a:solidFill>
                <a:schemeClr val="bg1">
                  <a:lumMod val="50000"/>
                </a:schemeClr>
              </a:solidFill>
            </a:endParaRP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503449" y="1025720"/>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569117" y="924971"/>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73.sv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75.sv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7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jpeg"/><Relationship Id="rId21" Type="http://schemas.openxmlformats.org/officeDocument/2006/relationships/image" Target="../media/image54.sv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5" Type="http://schemas.openxmlformats.org/officeDocument/2006/relationships/image" Target="../media/image58.svg"/><Relationship Id="rId2" Type="http://schemas.openxmlformats.org/officeDocument/2006/relationships/notesSlide" Target="../notesSlides/notesSlide2.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39.jpe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jpeg"/><Relationship Id="rId15" Type="http://schemas.openxmlformats.org/officeDocument/2006/relationships/image" Target="../media/image48.svg"/><Relationship Id="rId23" Type="http://schemas.openxmlformats.org/officeDocument/2006/relationships/image" Target="../media/image56.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82.svg"/><Relationship Id="rId5" Type="http://schemas.openxmlformats.org/officeDocument/2006/relationships/image" Target="../media/image27.png"/><Relationship Id="rId10" Type="http://schemas.openxmlformats.org/officeDocument/2006/relationships/image" Target="../media/image86.svg"/><Relationship Id="rId4" Type="http://schemas.openxmlformats.org/officeDocument/2006/relationships/image" Target="../media/image81.svg"/><Relationship Id="rId9" Type="http://schemas.openxmlformats.org/officeDocument/2006/relationships/image" Target="../media/image8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hyperlink" Target="https://thenounproject.com/term/recycling-bin/40414" TargetMode="External"/><Relationship Id="rId7" Type="http://schemas.openxmlformats.org/officeDocument/2006/relationships/hyperlink" Target="https://thenounproject.com/term/awareness/30176"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92.png"/><Relationship Id="rId5" Type="http://schemas.openxmlformats.org/officeDocument/2006/relationships/hyperlink" Target="https://thenounproject.com/term/business-agreement/843332" TargetMode="External"/><Relationship Id="rId10" Type="http://schemas.openxmlformats.org/officeDocument/2006/relationships/image" Target="../media/image94.png"/><Relationship Id="rId4" Type="http://schemas.openxmlformats.org/officeDocument/2006/relationships/image" Target="../media/image91.png"/><Relationship Id="rId9" Type="http://schemas.openxmlformats.org/officeDocument/2006/relationships/hyperlink" Target="https://thenounproject.com/term/teacher/160313"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hyperlink" Target="https://ecoawards-namibia.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63.svg"/><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05114" y="4124658"/>
            <a:ext cx="1897376" cy="238998"/>
          </a:xfrm>
        </p:spPr>
        <p:txBody>
          <a:bodyPr/>
          <a:lstStyle/>
          <a:p>
            <a:fld id="{6FE78462-EC25-4D6F-859E-EAAB761FF960}" type="datetime4">
              <a:rPr lang="en-GB" smtClean="0"/>
              <a:pPr/>
              <a:t>14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1680433"/>
            <a:ext cx="7971711" cy="1532727"/>
          </a:xfrm>
        </p:spPr>
        <p:txBody>
          <a:bodyPr/>
          <a:lstStyle/>
          <a:p>
            <a:r>
              <a:rPr lang="es-ES"/>
              <a:t>Módulo II - Instituciones, procesos y herramientas para institucionalizar el Nexo entre Agua, Energía y Seguridad Alimentaria (WEF, por sus siglas en inglés)</a:t>
            </a:r>
          </a:p>
        </p:txBody>
      </p:sp>
      <p:pic>
        <p:nvPicPr>
          <p:cNvPr id="14" name="Picture Placeholder 29" descr="Icon&#10;&#10;Description automatically generated">
            <a:extLst>
              <a:ext uri="{FF2B5EF4-FFF2-40B4-BE49-F238E27FC236}">
                <a16:creationId xmlns:a16="http://schemas.microsoft.com/office/drawing/2014/main" id="{B34E507A-D77A-4FBA-96D1-09132000EAD9}"/>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EDBBC8D1-D25F-4567-967F-678DC340B466}"/>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F3A18B27-9954-4137-BE17-2E0C62586B3F}"/>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FFD789-1D00-46AF-BA1F-44BD310BE1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11EA227D-0417-4518-8E3B-4171F4AB3558}"/>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feil: nach rechts 11">
            <a:extLst>
              <a:ext uri="{FF2B5EF4-FFF2-40B4-BE49-F238E27FC236}">
                <a16:creationId xmlns:a16="http://schemas.microsoft.com/office/drawing/2014/main" id="{B77BA669-34DB-40D5-B480-1D51351B5449}"/>
              </a:ext>
            </a:extLst>
          </p:cNvPr>
          <p:cNvSpPr/>
          <p:nvPr/>
        </p:nvSpPr>
        <p:spPr>
          <a:xfrm>
            <a:off x="210775" y="1418447"/>
            <a:ext cx="8398388" cy="229195"/>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7B93D48E-D9D0-4E42-BD6E-DDCCEDDD5687}"/>
              </a:ext>
            </a:extLst>
          </p:cNvPr>
          <p:cNvSpPr/>
          <p:nvPr/>
        </p:nvSpPr>
        <p:spPr>
          <a:xfrm>
            <a:off x="215007" y="1967505"/>
            <a:ext cx="8567183" cy="385170"/>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a:extLst>
              <a:ext uri="{FF2B5EF4-FFF2-40B4-BE49-F238E27FC236}">
                <a16:creationId xmlns:a16="http://schemas.microsoft.com/office/drawing/2014/main" id="{E9C49E2E-0F7F-4018-982B-5ECD31266C64}"/>
              </a:ext>
            </a:extLst>
          </p:cNvPr>
          <p:cNvSpPr>
            <a:spLocks noGrp="1"/>
          </p:cNvSpPr>
          <p:nvPr>
            <p:ph type="title"/>
          </p:nvPr>
        </p:nvSpPr>
        <p:spPr/>
        <p:txBody>
          <a:bodyPr>
            <a:normAutofit/>
          </a:bodyPr>
          <a:lstStyle/>
          <a:p>
            <a:r>
              <a:rPr lang="es-ES"/>
              <a:t>Proceso de coordinación del Nexo WEF</a:t>
            </a:r>
          </a:p>
        </p:txBody>
      </p:sp>
      <p:sp>
        <p:nvSpPr>
          <p:cNvPr id="5" name="Foliennummernplatzhalter 4">
            <a:extLst>
              <a:ext uri="{FF2B5EF4-FFF2-40B4-BE49-F238E27FC236}">
                <a16:creationId xmlns:a16="http://schemas.microsoft.com/office/drawing/2014/main" id="{5D7364B0-819C-4A96-8C4F-CFB5E30B2D14}"/>
              </a:ext>
            </a:extLst>
          </p:cNvPr>
          <p:cNvSpPr>
            <a:spLocks noGrp="1"/>
          </p:cNvSpPr>
          <p:nvPr>
            <p:ph type="sldNum" sz="quarter" idx="16"/>
          </p:nvPr>
        </p:nvSpPr>
        <p:spPr/>
        <p:txBody>
          <a:bodyPr/>
          <a:lstStyle/>
          <a:p>
            <a:fld id="{CF23C0C3-F0EC-4AF0-84C8-08554CFEDD03}" type="slidenum">
              <a:rPr lang="en-GB" smtClean="0"/>
              <a:t>10</a:t>
            </a:fld>
            <a:endParaRPr lang="en-GB"/>
          </a:p>
        </p:txBody>
      </p:sp>
      <p:graphicFrame>
        <p:nvGraphicFramePr>
          <p:cNvPr id="8" name="Table 5">
            <a:extLst>
              <a:ext uri="{FF2B5EF4-FFF2-40B4-BE49-F238E27FC236}">
                <a16:creationId xmlns:a16="http://schemas.microsoft.com/office/drawing/2014/main" id="{4B1C151A-15B7-4C76-9D2F-B0BA08B35217}"/>
              </a:ext>
            </a:extLst>
          </p:cNvPr>
          <p:cNvGraphicFramePr>
            <a:graphicFrameLocks noGrp="1"/>
          </p:cNvGraphicFramePr>
          <p:nvPr>
            <p:extLst>
              <p:ext uri="{D42A27DB-BD31-4B8C-83A1-F6EECF244321}">
                <p14:modId xmlns:p14="http://schemas.microsoft.com/office/powerpoint/2010/main" val="1816543110"/>
              </p:ext>
            </p:extLst>
          </p:nvPr>
        </p:nvGraphicFramePr>
        <p:xfrm>
          <a:off x="447745" y="1967505"/>
          <a:ext cx="8003188" cy="2615258"/>
        </p:xfrm>
        <a:graphic>
          <a:graphicData uri="http://schemas.openxmlformats.org/drawingml/2006/table">
            <a:tbl>
              <a:tblPr firstRow="1" bandRow="1">
                <a:tableStyleId>{7DF18680-E054-41AD-8BC1-D1AEF772440D}</a:tableStyleId>
              </a:tblPr>
              <a:tblGrid>
                <a:gridCol w="2000797">
                  <a:extLst>
                    <a:ext uri="{9D8B030D-6E8A-4147-A177-3AD203B41FA5}">
                      <a16:colId xmlns:a16="http://schemas.microsoft.com/office/drawing/2014/main" val="1765623563"/>
                    </a:ext>
                  </a:extLst>
                </a:gridCol>
                <a:gridCol w="2000797">
                  <a:extLst>
                    <a:ext uri="{9D8B030D-6E8A-4147-A177-3AD203B41FA5}">
                      <a16:colId xmlns:a16="http://schemas.microsoft.com/office/drawing/2014/main" val="2093717809"/>
                    </a:ext>
                  </a:extLst>
                </a:gridCol>
                <a:gridCol w="2000797">
                  <a:extLst>
                    <a:ext uri="{9D8B030D-6E8A-4147-A177-3AD203B41FA5}">
                      <a16:colId xmlns:a16="http://schemas.microsoft.com/office/drawing/2014/main" val="3341827491"/>
                    </a:ext>
                  </a:extLst>
                </a:gridCol>
                <a:gridCol w="2000797">
                  <a:extLst>
                    <a:ext uri="{9D8B030D-6E8A-4147-A177-3AD203B41FA5}">
                      <a16:colId xmlns:a16="http://schemas.microsoft.com/office/drawing/2014/main" val="1773865221"/>
                    </a:ext>
                  </a:extLst>
                </a:gridCol>
              </a:tblGrid>
              <a:tr h="526420">
                <a:tc>
                  <a:txBody>
                    <a:bodyPr/>
                    <a:lstStyle/>
                    <a:p>
                      <a:pPr algn="ctr"/>
                      <a:r>
                        <a:rPr lang="es-ES" sz="1200">
                          <a:latin typeface="+mj-lt"/>
                          <a:cs typeface="Calibri" panose="020F0502020204030204" pitchFamily="34" charset="0"/>
                        </a:rPr>
                        <a:t>Ausencia de coordinación</a:t>
                      </a:r>
                    </a:p>
                  </a:txBody>
                  <a:tcPr marL="136649" marR="136649" marT="107598" marB="68325">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s-ES" sz="1200">
                          <a:latin typeface="+mj-lt"/>
                          <a:cs typeface="Calibri" panose="020F0502020204030204" pitchFamily="34" charset="0"/>
                        </a:rPr>
                        <a:t>   Coordinación negativa</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s-ES" sz="1200">
                          <a:latin typeface="+mj-lt"/>
                          <a:cs typeface="Calibri" panose="020F0502020204030204" pitchFamily="34" charset="0"/>
                        </a:rPr>
                        <a:t>    Coordinación positiva</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s-ES" sz="1200">
                          <a:latin typeface="+mj-lt"/>
                          <a:cs typeface="Calibri" panose="020F0502020204030204" pitchFamily="34" charset="0"/>
                        </a:rPr>
                        <a:t>  Coordinación estratégica</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extLst>
                  <a:ext uri="{0D108BD9-81ED-4DB2-BD59-A6C34878D82A}">
                    <a16:rowId xmlns:a16="http://schemas.microsoft.com/office/drawing/2014/main" val="3605022253"/>
                  </a:ext>
                </a:extLst>
              </a:tr>
              <a:tr h="2073575">
                <a:tc>
                  <a:txBody>
                    <a:bodyPr/>
                    <a:lstStyle/>
                    <a:p>
                      <a:pPr marL="285750" indent="-285750" algn="l">
                        <a:buClr>
                          <a:srgbClr val="F4971A"/>
                        </a:buClr>
                        <a:buFont typeface="Wingdings" panose="05000000000000000000" pitchFamily="2" charset="2"/>
                        <a:buChar char="§"/>
                      </a:pPr>
                      <a:r>
                        <a:rPr lang="es-ES" sz="1200">
                          <a:latin typeface="+mj-lt"/>
                          <a:cs typeface="Calibri" panose="020F0502020204030204" pitchFamily="34" charset="0"/>
                        </a:rPr>
                        <a:t>Decisiones tomadas en un sector/nivel</a:t>
                      </a:r>
                    </a:p>
                    <a:p>
                      <a:pPr marL="285750" indent="-285750" algn="l">
                        <a:buClr>
                          <a:srgbClr val="F4971A"/>
                        </a:buClr>
                        <a:buFont typeface="Wingdings" panose="05000000000000000000" pitchFamily="2" charset="2"/>
                        <a:buChar char="§"/>
                      </a:pPr>
                      <a:r>
                        <a:rPr lang="es-ES" sz="1200" b="1">
                          <a:latin typeface="+mj-lt"/>
                          <a:cs typeface="Calibri" panose="020F0502020204030204" pitchFamily="34" charset="0"/>
                        </a:rPr>
                        <a:t>No hay coordinación </a:t>
                      </a:r>
                      <a:r>
                        <a:rPr lang="es-ES" sz="1200">
                          <a:latin typeface="+mj-lt"/>
                          <a:cs typeface="Calibri" panose="020F0502020204030204" pitchFamily="34" charset="0"/>
                        </a:rPr>
                        <a:t>con otros sectores/niveles</a:t>
                      </a:r>
                    </a:p>
                  </a:txBody>
                  <a:tcPr marL="136649" marR="136649" marT="68325" marB="68325">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indent="-285750" algn="l">
                        <a:buClr>
                          <a:srgbClr val="F4971A"/>
                        </a:buClr>
                        <a:buFont typeface="Wingdings" panose="05000000000000000000" pitchFamily="2" charset="2"/>
                        <a:buChar char="§"/>
                      </a:pPr>
                      <a:r>
                        <a:rPr lang="es-ES" sz="1200">
                          <a:latin typeface="+mj-lt"/>
                          <a:cs typeface="Calibri" panose="020F0502020204030204" pitchFamily="34" charset="0"/>
                        </a:rPr>
                        <a:t>Decisión tomada en un sector/nivel</a:t>
                      </a:r>
                    </a:p>
                    <a:p>
                      <a:pPr marL="285750" indent="-285750" algn="l">
                        <a:buClr>
                          <a:srgbClr val="F4971A"/>
                        </a:buClr>
                        <a:buFont typeface="Wingdings" panose="05000000000000000000" pitchFamily="2" charset="2"/>
                        <a:buChar char="§"/>
                      </a:pPr>
                      <a:r>
                        <a:rPr lang="es-ES" sz="1200" b="1">
                          <a:latin typeface="+mj-lt"/>
                          <a:cs typeface="Calibri" panose="020F0502020204030204" pitchFamily="34" charset="0"/>
                        </a:rPr>
                        <a:t>Informar/consultar a </a:t>
                      </a:r>
                      <a:r>
                        <a:rPr lang="es-ES" sz="1200">
                          <a:latin typeface="+mj-lt"/>
                          <a:cs typeface="Calibri" panose="020F0502020204030204" pitchFamily="34" charset="0"/>
                        </a:rPr>
                        <a:t>otros sectores para evitar conflictos </a:t>
                      </a:r>
                    </a:p>
                    <a:p>
                      <a:pPr marL="0" indent="0" algn="l" rtl="0">
                        <a:buClr>
                          <a:srgbClr val="F4971A"/>
                        </a:buClr>
                        <a:buFont typeface="Wingdings" panose="05000000000000000000" pitchFamily="2" charset="2"/>
                        <a:buNone/>
                      </a:pPr>
                      <a:endParaRPr lang="en-GB" sz="120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s-ES" sz="1200">
                          <a:latin typeface="+mj-lt"/>
                          <a:cs typeface="Calibri" panose="020F0502020204030204" pitchFamily="34" charset="0"/>
                        </a:rPr>
                        <a:t>Buscar soluciones conjuntas que beneficien a todos los sectores/niveles</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s-ES" sz="1200">
                          <a:latin typeface="+mj-lt"/>
                          <a:cs typeface="Calibri" panose="020F0502020204030204" pitchFamily="34" charset="0"/>
                        </a:rPr>
                        <a:t>Requiere una </a:t>
                      </a:r>
                      <a:r>
                        <a:rPr lang="es-ES" sz="1200" b="1">
                          <a:latin typeface="+mj-lt"/>
                          <a:cs typeface="Calibri" panose="020F0502020204030204" pitchFamily="34" charset="0"/>
                        </a:rPr>
                        <a:t>coordinación/cooperación </a:t>
                      </a:r>
                      <a:r>
                        <a:rPr lang="es-ES" sz="1200">
                          <a:latin typeface="+mj-lt"/>
                          <a:cs typeface="Calibri" panose="020F0502020204030204" pitchFamily="34" charset="0"/>
                        </a:rPr>
                        <a:t>más </a:t>
                      </a:r>
                      <a:r>
                        <a:rPr lang="es-ES" sz="1200" b="1">
                          <a:latin typeface="+mj-lt"/>
                          <a:cs typeface="Calibri" panose="020F0502020204030204" pitchFamily="34" charset="0"/>
                        </a:rPr>
                        <a:t>intensa</a:t>
                      </a: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s-ES" sz="1200">
                          <a:latin typeface="+mj-lt"/>
                          <a:cs typeface="Calibri" panose="020F0502020204030204" pitchFamily="34" charset="0"/>
                        </a:rPr>
                        <a:t>Enfoque global: coordinación para lograr objetivos políticos estratégicos conjuntos</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r>
                        <a:rPr lang="es-ES" sz="1200">
                          <a:latin typeface="+mj-lt"/>
                          <a:cs typeface="Calibri" panose="020F0502020204030204" pitchFamily="34" charset="0"/>
                        </a:rPr>
                        <a:t>Implicación de </a:t>
                      </a:r>
                      <a:r>
                        <a:rPr lang="es-ES" sz="1200" b="1">
                          <a:latin typeface="+mj-lt"/>
                          <a:cs typeface="Calibri" panose="020F0502020204030204" pitchFamily="34" charset="0"/>
                        </a:rPr>
                        <a:t>los diferentes actores sectoriales desde el</a:t>
                      </a:r>
                      <a:r>
                        <a:rPr lang="es-ES" sz="1200">
                          <a:latin typeface="+mj-lt"/>
                          <a:cs typeface="Calibri" panose="020F0502020204030204" pitchFamily="34" charset="0"/>
                        </a:rPr>
                        <a:t> </a:t>
                      </a:r>
                      <a:r>
                        <a:rPr lang="es-ES" sz="1200" b="1">
                          <a:latin typeface="+mj-lt"/>
                          <a:cs typeface="Calibri" panose="020F0502020204030204" pitchFamily="34" charset="0"/>
                        </a:rPr>
                        <a:t>principio </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endParaRPr lang="en-GB" sz="120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1777976"/>
                  </a:ext>
                </a:extLst>
              </a:tr>
            </a:tbl>
          </a:graphicData>
        </a:graphic>
      </p:graphicFrame>
      <p:sp>
        <p:nvSpPr>
          <p:cNvPr id="9" name="Rechteck: abgerundete Ecken 8">
            <a:extLst>
              <a:ext uri="{FF2B5EF4-FFF2-40B4-BE49-F238E27FC236}">
                <a16:creationId xmlns:a16="http://schemas.microsoft.com/office/drawing/2014/main" id="{B93D72FA-6886-4206-9696-8B7D3CE04A45}"/>
              </a:ext>
            </a:extLst>
          </p:cNvPr>
          <p:cNvSpPr/>
          <p:nvPr/>
        </p:nvSpPr>
        <p:spPr>
          <a:xfrm>
            <a:off x="1514545" y="1116545"/>
            <a:ext cx="1190555" cy="658844"/>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i="1"/>
              <a:t>Trade-offs</a:t>
            </a:r>
          </a:p>
          <a:p>
            <a:pPr algn="ctr"/>
            <a:r>
              <a:rPr lang="es-ES" sz="1050"/>
              <a:t>Externalidades</a:t>
            </a:r>
          </a:p>
          <a:p>
            <a:pPr algn="ctr"/>
            <a:r>
              <a:rPr lang="es-ES" sz="1050"/>
              <a:t>Conflictos </a:t>
            </a:r>
          </a:p>
        </p:txBody>
      </p:sp>
      <p:sp>
        <p:nvSpPr>
          <p:cNvPr id="10" name="Rechteck: abgerundete Ecken 9">
            <a:extLst>
              <a:ext uri="{FF2B5EF4-FFF2-40B4-BE49-F238E27FC236}">
                <a16:creationId xmlns:a16="http://schemas.microsoft.com/office/drawing/2014/main" id="{E6F96127-2440-46EA-9570-85D22C253FBB}"/>
              </a:ext>
            </a:extLst>
          </p:cNvPr>
          <p:cNvSpPr/>
          <p:nvPr/>
        </p:nvSpPr>
        <p:spPr>
          <a:xfrm>
            <a:off x="3640759"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a:t>Minimizar/evitar </a:t>
            </a:r>
            <a:r>
              <a:rPr lang="es-ES" sz="1050" i="1"/>
              <a:t>trade-offs</a:t>
            </a:r>
            <a:r>
              <a:rPr lang="es-ES" sz="1050"/>
              <a:t> y conflictos</a:t>
            </a:r>
          </a:p>
        </p:txBody>
      </p:sp>
      <p:sp>
        <p:nvSpPr>
          <p:cNvPr id="11" name="Rechteck: abgerundete Ecken 10">
            <a:extLst>
              <a:ext uri="{FF2B5EF4-FFF2-40B4-BE49-F238E27FC236}">
                <a16:creationId xmlns:a16="http://schemas.microsoft.com/office/drawing/2014/main" id="{A05E9626-7BC1-446B-81C5-B8B032151E6E}"/>
              </a:ext>
            </a:extLst>
          </p:cNvPr>
          <p:cNvSpPr/>
          <p:nvPr/>
        </p:nvSpPr>
        <p:spPr>
          <a:xfrm>
            <a:off x="5766973"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a:t>Utilizar las sinergias</a:t>
            </a:r>
          </a:p>
        </p:txBody>
      </p:sp>
      <p:pic>
        <p:nvPicPr>
          <p:cNvPr id="3" name="Grafik 2" descr="Prost mit einfarbiger Füllung">
            <a:extLst>
              <a:ext uri="{FF2B5EF4-FFF2-40B4-BE49-F238E27FC236}">
                <a16:creationId xmlns:a16="http://schemas.microsoft.com/office/drawing/2014/main" id="{7C3A7D88-9213-4FD5-8C6E-6279088A6613}"/>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590" y="2047232"/>
            <a:ext cx="385170" cy="385170"/>
          </a:xfrm>
          <a:prstGeom prst="rect">
            <a:avLst/>
          </a:prstGeom>
        </p:spPr>
      </p:pic>
      <p:pic>
        <p:nvPicPr>
          <p:cNvPr id="13" name="Grafik 12" descr="Prost mit einfarbiger Füllung">
            <a:extLst>
              <a:ext uri="{FF2B5EF4-FFF2-40B4-BE49-F238E27FC236}">
                <a16:creationId xmlns:a16="http://schemas.microsoft.com/office/drawing/2014/main" id="{ABA734E8-057D-4BA9-8EE3-6A34BEB5E11E}"/>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5498" y="2046799"/>
            <a:ext cx="385170" cy="385170"/>
          </a:xfrm>
          <a:prstGeom prst="rect">
            <a:avLst/>
          </a:prstGeom>
        </p:spPr>
      </p:pic>
      <p:pic>
        <p:nvPicPr>
          <p:cNvPr id="14" name="Grafik 13" descr="Prost mit einfarbiger Füllung">
            <a:extLst>
              <a:ext uri="{FF2B5EF4-FFF2-40B4-BE49-F238E27FC236}">
                <a16:creationId xmlns:a16="http://schemas.microsoft.com/office/drawing/2014/main" id="{4A5F700A-69C2-44AC-B043-CFC699CCF880}"/>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9585" y="2046800"/>
            <a:ext cx="385169" cy="385169"/>
          </a:xfrm>
          <a:prstGeom prst="rect">
            <a:avLst/>
          </a:prstGeom>
        </p:spPr>
      </p:pic>
      <p:pic>
        <p:nvPicPr>
          <p:cNvPr id="15" name="Grafik 14" descr="Prost mit einfarbiger Füllung">
            <a:extLst>
              <a:ext uri="{FF2B5EF4-FFF2-40B4-BE49-F238E27FC236}">
                <a16:creationId xmlns:a16="http://schemas.microsoft.com/office/drawing/2014/main" id="{8B8548BA-0D88-440A-800B-27AA3975EB5D}"/>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6302" y="2066159"/>
            <a:ext cx="385170" cy="385170"/>
          </a:xfrm>
          <a:prstGeom prst="rect">
            <a:avLst/>
          </a:prstGeom>
        </p:spPr>
      </p:pic>
      <p:pic>
        <p:nvPicPr>
          <p:cNvPr id="16" name="Grafik 15" descr="Ziel Silhouette">
            <a:extLst>
              <a:ext uri="{FF2B5EF4-FFF2-40B4-BE49-F238E27FC236}">
                <a16:creationId xmlns:a16="http://schemas.microsoft.com/office/drawing/2014/main" id="{4EB88528-2143-46A5-A53D-B762773C98ED}"/>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37970" y="1964440"/>
            <a:ext cx="287003" cy="287003"/>
          </a:xfrm>
          <a:prstGeom prst="rect">
            <a:avLst/>
          </a:prstGeom>
        </p:spPr>
      </p:pic>
      <p:pic>
        <p:nvPicPr>
          <p:cNvPr id="22" name="Grafik 21" descr="Schließen mit einfarbiger Füllung">
            <a:extLst>
              <a:ext uri="{FF2B5EF4-FFF2-40B4-BE49-F238E27FC236}">
                <a16:creationId xmlns:a16="http://schemas.microsoft.com/office/drawing/2014/main" id="{3E38948F-4BC9-4AEB-8E82-47506D2B0C0B}"/>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5914" y="1997094"/>
            <a:ext cx="232691" cy="232691"/>
          </a:xfrm>
          <a:prstGeom prst="rect">
            <a:avLst/>
          </a:prstGeom>
        </p:spPr>
      </p:pic>
      <p:pic>
        <p:nvPicPr>
          <p:cNvPr id="26" name="Grafik 25" descr="Hinzufügen mit einfarbiger Füllung">
            <a:extLst>
              <a:ext uri="{FF2B5EF4-FFF2-40B4-BE49-F238E27FC236}">
                <a16:creationId xmlns:a16="http://schemas.microsoft.com/office/drawing/2014/main" id="{E1565C12-0B79-4D32-A05A-92A49F8D6E9B}"/>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83340" y="1971499"/>
            <a:ext cx="287002" cy="287002"/>
          </a:xfrm>
          <a:prstGeom prst="rect">
            <a:avLst/>
          </a:prstGeom>
        </p:spPr>
      </p:pic>
      <p:cxnSp>
        <p:nvCxnSpPr>
          <p:cNvPr id="30" name="Gerader Verbinder 29">
            <a:extLst>
              <a:ext uri="{FF2B5EF4-FFF2-40B4-BE49-F238E27FC236}">
                <a16:creationId xmlns:a16="http://schemas.microsoft.com/office/drawing/2014/main" id="{0273981E-FB43-4423-8CAD-D809F0C3B702}"/>
              </a:ext>
            </a:extLst>
          </p:cNvPr>
          <p:cNvCxnSpPr/>
          <p:nvPr/>
        </p:nvCxnSpPr>
        <p:spPr>
          <a:xfrm>
            <a:off x="2829389" y="2107941"/>
            <a:ext cx="1825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88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5CDEFF-01AC-4245-8DB8-B6DD9140E55C}"/>
              </a:ext>
            </a:extLst>
          </p:cNvPr>
          <p:cNvSpPr>
            <a:spLocks noGrp="1"/>
          </p:cNvSpPr>
          <p:nvPr>
            <p:ph type="title"/>
          </p:nvPr>
        </p:nvSpPr>
        <p:spPr/>
        <p:txBody>
          <a:bodyPr>
            <a:normAutofit fontScale="90000"/>
          </a:bodyPr>
          <a:lstStyle/>
          <a:p>
            <a:r>
              <a:rPr lang="es-ES"/>
              <a:t>Tipo I: Coordinación horizontal para la gobernanza de WEF</a:t>
            </a:r>
          </a:p>
        </p:txBody>
      </p:sp>
      <p:sp>
        <p:nvSpPr>
          <p:cNvPr id="4" name="Foliennummernplatzhalter 3">
            <a:extLst>
              <a:ext uri="{FF2B5EF4-FFF2-40B4-BE49-F238E27FC236}">
                <a16:creationId xmlns:a16="http://schemas.microsoft.com/office/drawing/2014/main" id="{FB9AD4E1-C872-414F-B489-D85FDBA4B3CD}"/>
              </a:ext>
            </a:extLst>
          </p:cNvPr>
          <p:cNvSpPr>
            <a:spLocks noGrp="1"/>
          </p:cNvSpPr>
          <p:nvPr>
            <p:ph type="sldNum" sz="quarter" idx="16"/>
          </p:nvPr>
        </p:nvSpPr>
        <p:spPr/>
        <p:txBody>
          <a:bodyPr/>
          <a:lstStyle/>
          <a:p>
            <a:fld id="{CF23C0C3-F0EC-4AF0-84C8-08554CFEDD03}" type="slidenum">
              <a:rPr lang="en-GB" smtClean="0"/>
              <a:t>11</a:t>
            </a:fld>
            <a:endParaRPr lang="en-GB"/>
          </a:p>
        </p:txBody>
      </p:sp>
      <p:graphicFrame>
        <p:nvGraphicFramePr>
          <p:cNvPr id="5" name="Diagramm 4">
            <a:extLst>
              <a:ext uri="{FF2B5EF4-FFF2-40B4-BE49-F238E27FC236}">
                <a16:creationId xmlns:a16="http://schemas.microsoft.com/office/drawing/2014/main" id="{7B0FCCE3-16F9-460E-A604-ACBF5C730E0D}"/>
              </a:ext>
            </a:extLst>
          </p:cNvPr>
          <p:cNvGraphicFramePr/>
          <p:nvPr>
            <p:extLst>
              <p:ext uri="{D42A27DB-BD31-4B8C-83A1-F6EECF244321}">
                <p14:modId xmlns:p14="http://schemas.microsoft.com/office/powerpoint/2010/main" val="791575267"/>
              </p:ext>
            </p:extLst>
          </p:nvPr>
        </p:nvGraphicFramePr>
        <p:xfrm>
          <a:off x="449816" y="1139168"/>
          <a:ext cx="7097396" cy="342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06702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670EB-2B69-4F3F-A9FC-E0BF2B18F0C3}"/>
              </a:ext>
            </a:extLst>
          </p:cNvPr>
          <p:cNvSpPr>
            <a:spLocks noGrp="1"/>
          </p:cNvSpPr>
          <p:nvPr>
            <p:ph type="title"/>
          </p:nvPr>
        </p:nvSpPr>
        <p:spPr/>
        <p:txBody>
          <a:bodyPr>
            <a:normAutofit/>
          </a:bodyPr>
          <a:lstStyle/>
          <a:p>
            <a:r>
              <a:rPr lang="es-ES"/>
              <a:t>Tipo II: Coordinación vertical para el Nexo WEF</a:t>
            </a:r>
          </a:p>
        </p:txBody>
      </p:sp>
      <p:sp>
        <p:nvSpPr>
          <p:cNvPr id="3" name="Textplatzhalter 2">
            <a:extLst>
              <a:ext uri="{FF2B5EF4-FFF2-40B4-BE49-F238E27FC236}">
                <a16:creationId xmlns:a16="http://schemas.microsoft.com/office/drawing/2014/main" id="{E385569D-6237-4A80-BDFD-5F77164C37AF}"/>
              </a:ext>
            </a:extLst>
          </p:cNvPr>
          <p:cNvSpPr>
            <a:spLocks noGrp="1"/>
          </p:cNvSpPr>
          <p:nvPr>
            <p:ph type="body" sz="quarter" idx="10"/>
          </p:nvPr>
        </p:nvSpPr>
        <p:spPr/>
        <p:txBody>
          <a:bodyPr>
            <a:normAutofit lnSpcReduction="10000"/>
          </a:bodyPr>
          <a:lstStyle/>
          <a:p>
            <a:r>
              <a:rPr lang="es-ES"/>
              <a:t>La coordinación entre los distintos niveles de gobierno se realiza a través de diferentes instrumentos institucionales. Por ejemplo, a través de:  </a:t>
            </a:r>
          </a:p>
          <a:p>
            <a:endParaRPr lang="en-US" sz="1050"/>
          </a:p>
          <a:p>
            <a:pPr marL="615950" lvl="1" indent="-342900"/>
            <a:r>
              <a:rPr lang="es-ES"/>
              <a:t>Procesos de diálogo y consultas</a:t>
            </a:r>
          </a:p>
          <a:p>
            <a:pPr marL="615950" lvl="1" indent="-342900"/>
            <a:r>
              <a:rPr lang="es-ES"/>
              <a:t>Conferencias de ministerios nacionales y regionales (a menudo de carácter sectorial)</a:t>
            </a:r>
          </a:p>
          <a:p>
            <a:pPr marL="615950" lvl="1" indent="-342900"/>
            <a:r>
              <a:rPr lang="es-ES"/>
              <a:t>Grupos de trabajo entre los niveles de gobierno local-regional-nacional</a:t>
            </a:r>
          </a:p>
          <a:p>
            <a:endParaRPr lang="de-DE"/>
          </a:p>
        </p:txBody>
      </p:sp>
      <p:sp>
        <p:nvSpPr>
          <p:cNvPr id="4" name="Foliennummernplatzhalter 3">
            <a:extLst>
              <a:ext uri="{FF2B5EF4-FFF2-40B4-BE49-F238E27FC236}">
                <a16:creationId xmlns:a16="http://schemas.microsoft.com/office/drawing/2014/main" id="{ED65D4A6-5A4C-462A-B195-4FEC77E09695}"/>
              </a:ext>
            </a:extLst>
          </p:cNvPr>
          <p:cNvSpPr>
            <a:spLocks noGrp="1"/>
          </p:cNvSpPr>
          <p:nvPr>
            <p:ph type="sldNum" sz="quarter" idx="16"/>
          </p:nvPr>
        </p:nvSpPr>
        <p:spPr/>
        <p:txBody>
          <a:bodyPr/>
          <a:lstStyle/>
          <a:p>
            <a:fld id="{CF23C0C3-F0EC-4AF0-84C8-08554CFEDD03}" type="slidenum">
              <a:rPr lang="en-GB" smtClean="0"/>
              <a:t>12</a:t>
            </a:fld>
            <a:endParaRPr lang="en-GB"/>
          </a:p>
        </p:txBody>
      </p:sp>
      <p:grpSp>
        <p:nvGrpSpPr>
          <p:cNvPr id="5" name="Gruppieren 4">
            <a:extLst>
              <a:ext uri="{FF2B5EF4-FFF2-40B4-BE49-F238E27FC236}">
                <a16:creationId xmlns:a16="http://schemas.microsoft.com/office/drawing/2014/main" id="{0A49D949-CA19-44AD-8902-15F58A8E121B}"/>
              </a:ext>
            </a:extLst>
          </p:cNvPr>
          <p:cNvGrpSpPr/>
          <p:nvPr/>
        </p:nvGrpSpPr>
        <p:grpSpPr>
          <a:xfrm>
            <a:off x="4985527" y="1188000"/>
            <a:ext cx="3285640" cy="3706813"/>
            <a:chOff x="4516005" y="893918"/>
            <a:chExt cx="4286632" cy="5065121"/>
          </a:xfrm>
        </p:grpSpPr>
        <p:sp>
          <p:nvSpPr>
            <p:cNvPr id="29" name="Textfeld 28">
              <a:extLst>
                <a:ext uri="{FF2B5EF4-FFF2-40B4-BE49-F238E27FC236}">
                  <a16:creationId xmlns:a16="http://schemas.microsoft.com/office/drawing/2014/main" id="{07F2FA4F-0A40-4878-A83F-BF2BAB9014A5}"/>
                </a:ext>
              </a:extLst>
            </p:cNvPr>
            <p:cNvSpPr txBox="1"/>
            <p:nvPr/>
          </p:nvSpPr>
          <p:spPr>
            <a:xfrm>
              <a:off x="5175165" y="1929622"/>
              <a:ext cx="2780370" cy="717140"/>
            </a:xfrm>
            <a:prstGeom prst="rect">
              <a:avLst/>
            </a:prstGeom>
            <a:solidFill>
              <a:srgbClr val="004C82"/>
            </a:solidFill>
          </p:spPr>
          <p:txBody>
            <a:bodyPr wrap="square" rtlCol="0">
              <a:spAutoFit/>
            </a:bodyPr>
            <a:lstStyle/>
            <a:p>
              <a:pPr algn="ctr"/>
              <a:r>
                <a:rPr lang="es-ES" sz="1600" b="1">
                  <a:solidFill>
                    <a:schemeClr val="bg1"/>
                  </a:solidFill>
                </a:rPr>
                <a:t>Gobierno provincial</a:t>
              </a:r>
            </a:p>
          </p:txBody>
        </p:sp>
        <p:grpSp>
          <p:nvGrpSpPr>
            <p:cNvPr id="7" name="Gruppieren 6">
              <a:extLst>
                <a:ext uri="{FF2B5EF4-FFF2-40B4-BE49-F238E27FC236}">
                  <a16:creationId xmlns:a16="http://schemas.microsoft.com/office/drawing/2014/main" id="{C4EC17F4-0100-4417-A11F-F7FD7996A165}"/>
                </a:ext>
              </a:extLst>
            </p:cNvPr>
            <p:cNvGrpSpPr/>
            <p:nvPr/>
          </p:nvGrpSpPr>
          <p:grpSpPr>
            <a:xfrm>
              <a:off x="5175165" y="3991528"/>
              <a:ext cx="2705100" cy="656444"/>
              <a:chOff x="3943350" y="1619250"/>
              <a:chExt cx="2705100" cy="800100"/>
            </a:xfrm>
          </p:grpSpPr>
          <p:sp>
            <p:nvSpPr>
              <p:cNvPr id="26" name="Rechteck 25">
                <a:extLst>
                  <a:ext uri="{FF2B5EF4-FFF2-40B4-BE49-F238E27FC236}">
                    <a16:creationId xmlns:a16="http://schemas.microsoft.com/office/drawing/2014/main" id="{7D2C564F-559F-4F70-A53A-287A1CBD97F2}"/>
                  </a:ext>
                </a:extLst>
              </p:cNvPr>
              <p:cNvSpPr/>
              <p:nvPr/>
            </p:nvSpPr>
            <p:spPr>
              <a:xfrm>
                <a:off x="3943350" y="1619250"/>
                <a:ext cx="2703412"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7" name="Textfeld 26">
                <a:extLst>
                  <a:ext uri="{FF2B5EF4-FFF2-40B4-BE49-F238E27FC236}">
                    <a16:creationId xmlns:a16="http://schemas.microsoft.com/office/drawing/2014/main" id="{1C2C8DEE-0A4F-4B25-888B-7235DDA2AF73}"/>
                  </a:ext>
                </a:extLst>
              </p:cNvPr>
              <p:cNvSpPr txBox="1"/>
              <p:nvPr/>
            </p:nvSpPr>
            <p:spPr>
              <a:xfrm>
                <a:off x="3943350" y="1706020"/>
                <a:ext cx="2705100" cy="506046"/>
              </a:xfrm>
              <a:prstGeom prst="rect">
                <a:avLst/>
              </a:prstGeom>
              <a:noFill/>
            </p:spPr>
            <p:txBody>
              <a:bodyPr wrap="square" rtlCol="0">
                <a:spAutoFit/>
              </a:bodyPr>
              <a:lstStyle/>
              <a:p>
                <a:pPr algn="ctr"/>
                <a:r>
                  <a:rPr lang="es-ES" sz="1600" b="1">
                    <a:solidFill>
                      <a:schemeClr val="bg1"/>
                    </a:solidFill>
                  </a:rPr>
                  <a:t>Ciudad/Municipio</a:t>
                </a:r>
              </a:p>
            </p:txBody>
          </p:sp>
        </p:grpSp>
        <p:grpSp>
          <p:nvGrpSpPr>
            <p:cNvPr id="10" name="Gruppieren 9">
              <a:extLst>
                <a:ext uri="{FF2B5EF4-FFF2-40B4-BE49-F238E27FC236}">
                  <a16:creationId xmlns:a16="http://schemas.microsoft.com/office/drawing/2014/main" id="{85C34516-6CB0-4764-9BFE-E616555C3245}"/>
                </a:ext>
              </a:extLst>
            </p:cNvPr>
            <p:cNvGrpSpPr/>
            <p:nvPr/>
          </p:nvGrpSpPr>
          <p:grpSpPr>
            <a:xfrm>
              <a:off x="6921281" y="5193344"/>
              <a:ext cx="1881356" cy="765695"/>
              <a:chOff x="4271337" y="1486091"/>
              <a:chExt cx="2608344" cy="933259"/>
            </a:xfrm>
          </p:grpSpPr>
          <p:sp>
            <p:nvSpPr>
              <p:cNvPr id="24" name="Rechteck 23">
                <a:extLst>
                  <a:ext uri="{FF2B5EF4-FFF2-40B4-BE49-F238E27FC236}">
                    <a16:creationId xmlns:a16="http://schemas.microsoft.com/office/drawing/2014/main" id="{65E5DE9E-D52A-4BFC-B292-8321B6184C6D}"/>
                  </a:ext>
                </a:extLst>
              </p:cNvPr>
              <p:cNvSpPr/>
              <p:nvPr/>
            </p:nvSpPr>
            <p:spPr>
              <a:xfrm>
                <a:off x="4271337" y="1486091"/>
                <a:ext cx="2608344" cy="933259"/>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5" name="Textfeld 24">
                <a:extLst>
                  <a:ext uri="{FF2B5EF4-FFF2-40B4-BE49-F238E27FC236}">
                    <a16:creationId xmlns:a16="http://schemas.microsoft.com/office/drawing/2014/main" id="{3FEC902F-B9A9-4793-91AF-22B29A801671}"/>
                  </a:ext>
                </a:extLst>
              </p:cNvPr>
              <p:cNvSpPr txBox="1"/>
              <p:nvPr/>
            </p:nvSpPr>
            <p:spPr>
              <a:xfrm>
                <a:off x="4353588" y="1516331"/>
                <a:ext cx="2413300" cy="506045"/>
              </a:xfrm>
              <a:prstGeom prst="rect">
                <a:avLst/>
              </a:prstGeom>
              <a:noFill/>
            </p:spPr>
            <p:txBody>
              <a:bodyPr wrap="square" rtlCol="0">
                <a:spAutoFit/>
              </a:bodyPr>
              <a:lstStyle/>
              <a:p>
                <a:pPr algn="ctr"/>
                <a:r>
                  <a:rPr lang="es-ES" sz="1600" b="1">
                    <a:solidFill>
                      <a:schemeClr val="bg1"/>
                    </a:solidFill>
                  </a:rPr>
                  <a:t>Sector público</a:t>
                </a:r>
              </a:p>
            </p:txBody>
          </p:sp>
        </p:grpSp>
        <p:grpSp>
          <p:nvGrpSpPr>
            <p:cNvPr id="11" name="Gruppieren 10">
              <a:extLst>
                <a:ext uri="{FF2B5EF4-FFF2-40B4-BE49-F238E27FC236}">
                  <a16:creationId xmlns:a16="http://schemas.microsoft.com/office/drawing/2014/main" id="{6FE398B2-358C-4703-B3DC-1BA408171FAA}"/>
                </a:ext>
              </a:extLst>
            </p:cNvPr>
            <p:cNvGrpSpPr/>
            <p:nvPr/>
          </p:nvGrpSpPr>
          <p:grpSpPr>
            <a:xfrm>
              <a:off x="4516005" y="5218156"/>
              <a:ext cx="1799999" cy="740883"/>
              <a:chOff x="3943324" y="1516333"/>
              <a:chExt cx="2705097" cy="903017"/>
            </a:xfrm>
          </p:grpSpPr>
          <p:sp>
            <p:nvSpPr>
              <p:cNvPr id="22" name="Rechteck 21">
                <a:extLst>
                  <a:ext uri="{FF2B5EF4-FFF2-40B4-BE49-F238E27FC236}">
                    <a16:creationId xmlns:a16="http://schemas.microsoft.com/office/drawing/2014/main" id="{AAB33599-86ED-4498-8AC1-CE8E2AB4A9D4}"/>
                  </a:ext>
                </a:extLst>
              </p:cNvPr>
              <p:cNvSpPr/>
              <p:nvPr/>
            </p:nvSpPr>
            <p:spPr>
              <a:xfrm>
                <a:off x="3943350" y="1516333"/>
                <a:ext cx="2682053" cy="903017"/>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3" name="Textfeld 22">
                <a:extLst>
                  <a:ext uri="{FF2B5EF4-FFF2-40B4-BE49-F238E27FC236}">
                    <a16:creationId xmlns:a16="http://schemas.microsoft.com/office/drawing/2014/main" id="{1D17758F-8230-4AA8-8589-168A0030AB4C}"/>
                  </a:ext>
                </a:extLst>
              </p:cNvPr>
              <p:cNvSpPr txBox="1"/>
              <p:nvPr/>
            </p:nvSpPr>
            <p:spPr>
              <a:xfrm>
                <a:off x="3943324" y="1671438"/>
                <a:ext cx="2705097" cy="563850"/>
              </a:xfrm>
              <a:prstGeom prst="rect">
                <a:avLst/>
              </a:prstGeom>
              <a:noFill/>
            </p:spPr>
            <p:txBody>
              <a:bodyPr wrap="square" rtlCol="0">
                <a:spAutoFit/>
              </a:bodyPr>
              <a:lstStyle/>
              <a:p>
                <a:pPr algn="ctr"/>
                <a:r>
                  <a:rPr lang="es-ES" sz="1600" b="1">
                    <a:solidFill>
                      <a:schemeClr val="bg1"/>
                    </a:solidFill>
                  </a:rPr>
                  <a:t>Empresas</a:t>
                </a:r>
              </a:p>
            </p:txBody>
          </p:sp>
        </p:grpSp>
        <p:cxnSp>
          <p:nvCxnSpPr>
            <p:cNvPr id="12" name="Verbinder: gewinkelt 54">
              <a:extLst>
                <a:ext uri="{FF2B5EF4-FFF2-40B4-BE49-F238E27FC236}">
                  <a16:creationId xmlns:a16="http://schemas.microsoft.com/office/drawing/2014/main" id="{7DE88054-0B54-4A7B-AE4C-041E14F091B1}"/>
                </a:ext>
              </a:extLst>
            </p:cNvPr>
            <p:cNvCxnSpPr>
              <a:cxnSpLocks/>
              <a:stCxn id="26" idx="2"/>
              <a:endCxn id="22" idx="0"/>
            </p:cNvCxnSpPr>
            <p:nvPr/>
          </p:nvCxnSpPr>
          <p:spPr>
            <a:xfrm rot="5400000">
              <a:off x="5682520" y="4373804"/>
              <a:ext cx="570185" cy="1118517"/>
            </a:xfrm>
            <a:prstGeom prst="bentConnector3">
              <a:avLst>
                <a:gd name="adj1" fmla="val 50000"/>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Gewinkelte Verbindung 26">
              <a:extLst>
                <a:ext uri="{FF2B5EF4-FFF2-40B4-BE49-F238E27FC236}">
                  <a16:creationId xmlns:a16="http://schemas.microsoft.com/office/drawing/2014/main" id="{4C2B37BC-1772-4D3B-81DD-992FB11C0A53}"/>
                </a:ext>
              </a:extLst>
            </p:cNvPr>
            <p:cNvCxnSpPr>
              <a:cxnSpLocks/>
              <a:endCxn id="24" idx="0"/>
            </p:cNvCxnSpPr>
            <p:nvPr/>
          </p:nvCxnSpPr>
          <p:spPr>
            <a:xfrm>
              <a:off x="6526871" y="4975285"/>
              <a:ext cx="1335089" cy="218060"/>
            </a:xfrm>
            <a:prstGeom prst="bentConnector2">
              <a:avLst/>
            </a:prstGeom>
            <a:ln w="25400" cap="rnd" cmpd="sng">
              <a:solidFill>
                <a:srgbClr val="004C82">
                  <a:alpha val="60000"/>
                </a:srgbClr>
              </a:solidFill>
              <a:prstDash val="soli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14" name="Gruppieren 13">
              <a:extLst>
                <a:ext uri="{FF2B5EF4-FFF2-40B4-BE49-F238E27FC236}">
                  <a16:creationId xmlns:a16="http://schemas.microsoft.com/office/drawing/2014/main" id="{130D2CF4-E5DD-42F6-AF1C-B9643EB7ECE0}"/>
                </a:ext>
              </a:extLst>
            </p:cNvPr>
            <p:cNvGrpSpPr/>
            <p:nvPr/>
          </p:nvGrpSpPr>
          <p:grpSpPr>
            <a:xfrm>
              <a:off x="5058519" y="2979692"/>
              <a:ext cx="2858919" cy="631669"/>
              <a:chOff x="3827701" y="1524000"/>
              <a:chExt cx="2725499" cy="800100"/>
            </a:xfrm>
          </p:grpSpPr>
          <p:sp>
            <p:nvSpPr>
              <p:cNvPr id="20" name="Rechteck 19">
                <a:extLst>
                  <a:ext uri="{FF2B5EF4-FFF2-40B4-BE49-F238E27FC236}">
                    <a16:creationId xmlns:a16="http://schemas.microsoft.com/office/drawing/2014/main" id="{795597F0-EB21-422D-9289-BF377718DB4A}"/>
                  </a:ext>
                </a:extLst>
              </p:cNvPr>
              <p:cNvSpPr/>
              <p:nvPr/>
            </p:nvSpPr>
            <p:spPr>
              <a:xfrm>
                <a:off x="3943350" y="1524000"/>
                <a:ext cx="2609850"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21" name="Textfeld 20">
                <a:extLst>
                  <a:ext uri="{FF2B5EF4-FFF2-40B4-BE49-F238E27FC236}">
                    <a16:creationId xmlns:a16="http://schemas.microsoft.com/office/drawing/2014/main" id="{6B1E5F1D-A98F-43CD-AE23-5FA232ABD372}"/>
                  </a:ext>
                </a:extLst>
              </p:cNvPr>
              <p:cNvSpPr txBox="1"/>
              <p:nvPr/>
            </p:nvSpPr>
            <p:spPr>
              <a:xfrm>
                <a:off x="3827701" y="1588951"/>
                <a:ext cx="2705100" cy="525893"/>
              </a:xfrm>
              <a:prstGeom prst="rect">
                <a:avLst/>
              </a:prstGeom>
              <a:noFill/>
            </p:spPr>
            <p:txBody>
              <a:bodyPr wrap="square" rtlCol="0">
                <a:spAutoFit/>
              </a:bodyPr>
              <a:lstStyle/>
              <a:p>
                <a:pPr algn="ctr"/>
                <a:r>
                  <a:rPr lang="es-ES" sz="1600" b="1">
                    <a:solidFill>
                      <a:schemeClr val="bg1"/>
                    </a:solidFill>
                  </a:rPr>
                  <a:t>Distrito</a:t>
                </a:r>
              </a:p>
            </p:txBody>
          </p:sp>
        </p:grpSp>
        <p:cxnSp>
          <p:nvCxnSpPr>
            <p:cNvPr id="15" name="Gerader Verbinder 38">
              <a:extLst>
                <a:ext uri="{FF2B5EF4-FFF2-40B4-BE49-F238E27FC236}">
                  <a16:creationId xmlns:a16="http://schemas.microsoft.com/office/drawing/2014/main" id="{B5994005-CBBD-4642-B342-618747306AFA}"/>
                </a:ext>
              </a:extLst>
            </p:cNvPr>
            <p:cNvCxnSpPr>
              <a:cxnSpLocks/>
            </p:cNvCxnSpPr>
            <p:nvPr/>
          </p:nvCxnSpPr>
          <p:spPr>
            <a:xfrm>
              <a:off x="6498676" y="3611360"/>
              <a:ext cx="475" cy="357469"/>
            </a:xfrm>
            <a:prstGeom prst="line">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6" name="Gruppieren 15">
              <a:extLst>
                <a:ext uri="{FF2B5EF4-FFF2-40B4-BE49-F238E27FC236}">
                  <a16:creationId xmlns:a16="http://schemas.microsoft.com/office/drawing/2014/main" id="{BDEACEEE-A372-49CD-9CE2-8C5C32E72C02}"/>
                </a:ext>
              </a:extLst>
            </p:cNvPr>
            <p:cNvGrpSpPr/>
            <p:nvPr/>
          </p:nvGrpSpPr>
          <p:grpSpPr>
            <a:xfrm>
              <a:off x="5179829" y="893918"/>
              <a:ext cx="2742272" cy="792360"/>
              <a:chOff x="3943350" y="1523117"/>
              <a:chExt cx="2531422" cy="800983"/>
            </a:xfrm>
          </p:grpSpPr>
          <p:sp>
            <p:nvSpPr>
              <p:cNvPr id="18" name="Rechteck 17">
                <a:extLst>
                  <a:ext uri="{FF2B5EF4-FFF2-40B4-BE49-F238E27FC236}">
                    <a16:creationId xmlns:a16="http://schemas.microsoft.com/office/drawing/2014/main" id="{A5C28CA9-C55C-489F-85AD-321A52BE2519}"/>
                  </a:ext>
                </a:extLst>
              </p:cNvPr>
              <p:cNvSpPr/>
              <p:nvPr/>
            </p:nvSpPr>
            <p:spPr>
              <a:xfrm>
                <a:off x="3943350" y="1524000"/>
                <a:ext cx="2531422" cy="800100"/>
              </a:xfrm>
              <a:prstGeom prst="rect">
                <a:avLst/>
              </a:prstGeom>
              <a:solidFill>
                <a:srgbClr val="004C82"/>
              </a:solidFill>
              <a:ln w="25400" cap="flat" cmpd="sng" algn="ctr">
                <a:solidFill>
                  <a:prstClr val="white">
                    <a:hueOff val="0"/>
                    <a:satOff val="0"/>
                    <a:lumOff val="0"/>
                    <a:alphaOff val="0"/>
                  </a:prstClr>
                </a:solidFill>
                <a:prstDash val="solid"/>
              </a:ln>
              <a:effectLst/>
            </p:spPr>
            <p:txBody>
              <a:bodyPr spcFirstLastPara="0" vert="horz" wrap="square" lIns="11430" tIns="11430" rIns="11430" bIns="11430" numCol="1" spcCol="1270" anchor="ctr" anchorCtr="0">
                <a:noAutofit/>
              </a:bodyPr>
              <a:lstStyle/>
              <a:p>
                <a:endParaRPr lang="en-GB" sz="1800" b="1"/>
              </a:p>
            </p:txBody>
          </p:sp>
          <p:sp>
            <p:nvSpPr>
              <p:cNvPr id="19" name="Textfeld 18">
                <a:extLst>
                  <a:ext uri="{FF2B5EF4-FFF2-40B4-BE49-F238E27FC236}">
                    <a16:creationId xmlns:a16="http://schemas.microsoft.com/office/drawing/2014/main" id="{405C737B-8CBC-4E97-8262-D07672F937F3}"/>
                  </a:ext>
                </a:extLst>
              </p:cNvPr>
              <p:cNvSpPr txBox="1"/>
              <p:nvPr/>
            </p:nvSpPr>
            <p:spPr>
              <a:xfrm>
                <a:off x="3943350" y="1523117"/>
                <a:ext cx="2497108" cy="419704"/>
              </a:xfrm>
              <a:prstGeom prst="rect">
                <a:avLst/>
              </a:prstGeom>
              <a:noFill/>
            </p:spPr>
            <p:txBody>
              <a:bodyPr wrap="square" rtlCol="0">
                <a:spAutoFit/>
              </a:bodyPr>
              <a:lstStyle/>
              <a:p>
                <a:pPr algn="ctr"/>
                <a:r>
                  <a:rPr lang="es-ES" sz="1600" b="1">
                    <a:solidFill>
                      <a:schemeClr val="bg1"/>
                    </a:solidFill>
                  </a:rPr>
                  <a:t>Gobierno nacional</a:t>
                </a:r>
              </a:p>
            </p:txBody>
          </p:sp>
        </p:grpSp>
        <p:cxnSp>
          <p:nvCxnSpPr>
            <p:cNvPr id="17" name="Gerade Verbindung mit Pfeil 16">
              <a:extLst>
                <a:ext uri="{FF2B5EF4-FFF2-40B4-BE49-F238E27FC236}">
                  <a16:creationId xmlns:a16="http://schemas.microsoft.com/office/drawing/2014/main" id="{63295BBE-A000-4A0F-8D52-1443C9CEEFE6}"/>
                </a:ext>
              </a:extLst>
            </p:cNvPr>
            <p:cNvCxnSpPr>
              <a:cxnSpLocks/>
            </p:cNvCxnSpPr>
            <p:nvPr/>
          </p:nvCxnSpPr>
          <p:spPr>
            <a:xfrm flipV="1">
              <a:off x="8181965" y="1128982"/>
              <a:ext cx="0" cy="3518990"/>
            </a:xfrm>
            <a:prstGeom prst="straightConnector1">
              <a:avLst/>
            </a:prstGeom>
            <a:ln w="57150">
              <a:solidFill>
                <a:srgbClr val="004C82">
                  <a:alpha val="60000"/>
                </a:srgbClr>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56" name="Gerader Verbinder 35">
              <a:extLst>
                <a:ext uri="{FF2B5EF4-FFF2-40B4-BE49-F238E27FC236}">
                  <a16:creationId xmlns:a16="http://schemas.microsoft.com/office/drawing/2014/main" id="{83987899-170E-4FBC-A19A-0ACD60F39E9E}"/>
                </a:ext>
              </a:extLst>
            </p:cNvPr>
            <p:cNvCxnSpPr>
              <a:cxnSpLocks/>
            </p:cNvCxnSpPr>
            <p:nvPr/>
          </p:nvCxnSpPr>
          <p:spPr>
            <a:xfrm>
              <a:off x="6521669" y="1570383"/>
              <a:ext cx="1856" cy="394342"/>
            </a:xfrm>
            <a:prstGeom prst="line">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Gerader Verbinder 38">
              <a:extLst>
                <a:ext uri="{FF2B5EF4-FFF2-40B4-BE49-F238E27FC236}">
                  <a16:creationId xmlns:a16="http://schemas.microsoft.com/office/drawing/2014/main" id="{37487360-214B-4F74-A0BD-A975E6F29855}"/>
                </a:ext>
              </a:extLst>
            </p:cNvPr>
            <p:cNvCxnSpPr>
              <a:cxnSpLocks/>
            </p:cNvCxnSpPr>
            <p:nvPr/>
          </p:nvCxnSpPr>
          <p:spPr>
            <a:xfrm>
              <a:off x="6498201" y="2691966"/>
              <a:ext cx="476" cy="357469"/>
            </a:xfrm>
            <a:prstGeom prst="line">
              <a:avLst/>
            </a:prstGeom>
            <a:ln w="25400" cap="rnd">
              <a:solidFill>
                <a:srgbClr val="004C82">
                  <a:alpha val="60000"/>
                </a:srgb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5" name="Textfeld 54">
            <a:extLst>
              <a:ext uri="{FF2B5EF4-FFF2-40B4-BE49-F238E27FC236}">
                <a16:creationId xmlns:a16="http://schemas.microsoft.com/office/drawing/2014/main" id="{1A783FD1-FC0E-466F-AA35-928794268575}"/>
              </a:ext>
            </a:extLst>
          </p:cNvPr>
          <p:cNvSpPr txBox="1"/>
          <p:nvPr/>
        </p:nvSpPr>
        <p:spPr>
          <a:xfrm rot="16200000">
            <a:off x="6363031" y="2737524"/>
            <a:ext cx="4059504" cy="276999"/>
          </a:xfrm>
          <a:prstGeom prst="rect">
            <a:avLst/>
          </a:prstGeom>
          <a:noFill/>
        </p:spPr>
        <p:txBody>
          <a:bodyPr wrap="square" rtlCol="0">
            <a:spAutoFit/>
          </a:bodyPr>
          <a:lstStyle/>
          <a:p>
            <a:pPr algn="ctr"/>
            <a:r>
              <a:rPr lang="es-ES" sz="1200" b="1">
                <a:solidFill>
                  <a:srgbClr val="004C82"/>
                </a:solidFill>
              </a:rPr>
              <a:t>Coordinación vertical entre los distintos niveles/actores</a:t>
            </a:r>
          </a:p>
        </p:txBody>
      </p:sp>
      <p:sp>
        <p:nvSpPr>
          <p:cNvPr id="58" name="Textfeld 57">
            <a:extLst>
              <a:ext uri="{FF2B5EF4-FFF2-40B4-BE49-F238E27FC236}">
                <a16:creationId xmlns:a16="http://schemas.microsoft.com/office/drawing/2014/main" id="{51255880-3BA4-4340-A7BC-BA89BCA1FCD0}"/>
              </a:ext>
            </a:extLst>
          </p:cNvPr>
          <p:cNvSpPr txBox="1"/>
          <p:nvPr/>
        </p:nvSpPr>
        <p:spPr>
          <a:xfrm rot="16200000">
            <a:off x="7998833" y="3787622"/>
            <a:ext cx="1725433" cy="261610"/>
          </a:xfrm>
          <a:prstGeom prst="rect">
            <a:avLst/>
          </a:prstGeom>
          <a:noFill/>
        </p:spPr>
        <p:txBody>
          <a:bodyPr wrap="square">
            <a:spAutoFit/>
          </a:bodyPr>
          <a:lstStyle/>
          <a:p>
            <a:pPr>
              <a:defRPr/>
            </a:pPr>
            <a:r>
              <a:rPr lang="es-ES" sz="1100">
                <a:cs typeface="Arial" panose="020B0604020202020204" pitchFamily="34" charset="0"/>
              </a:rPr>
              <a:t>Fuente: GIZ, 2017</a:t>
            </a:r>
          </a:p>
        </p:txBody>
      </p:sp>
    </p:spTree>
    <p:extLst>
      <p:ext uri="{BB962C8B-B14F-4D97-AF65-F5344CB8AC3E}">
        <p14:creationId xmlns:p14="http://schemas.microsoft.com/office/powerpoint/2010/main" val="35979990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s-ES" sz="1800"/>
              <a:t>Mecanismos de consulta en Alemania: consejos consultivos y audiencias de expertos</a:t>
            </a:r>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818" y="1548000"/>
            <a:ext cx="5637831" cy="3365733"/>
          </a:xfrm>
        </p:spPr>
        <p:txBody>
          <a:bodyPr>
            <a:normAutofit lnSpcReduction="10000"/>
          </a:bodyPr>
          <a:lstStyle/>
          <a:p>
            <a:endParaRPr lang="en-US"/>
          </a:p>
          <a:p>
            <a:r>
              <a:rPr lang="es-ES"/>
              <a:t>Consejos consultivos:</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kumimoji="0" lang="es-ES" sz="2000" b="0" i="0" u="none" strike="noStrike" cap="none" normalizeH="0" baseline="0">
                <a:ln>
                  <a:noFill/>
                </a:ln>
                <a:solidFill>
                  <a:prstClr val="black"/>
                </a:solidFill>
                <a:effectLst/>
                <a:uLnTx/>
                <a:uFillTx/>
                <a:latin typeface="Calibri" panose="020F0502020204030204" pitchFamily="34" charset="0"/>
                <a:ea typeface="+mn-ea"/>
                <a:cs typeface="Calibri" panose="020F0502020204030204" pitchFamily="34" charset="0"/>
              </a:rPr>
              <a:t>proporcionan conocimientos científicos y asesoramiento a los ministerios y otros organismos</a:t>
            </a:r>
            <a:r>
              <a:rPr lang="es-ES">
                <a:solidFill>
                  <a:prstClr val="black"/>
                </a:solidFill>
              </a:rPr>
              <a:t> gubernamentales</a:t>
            </a:r>
          </a:p>
          <a:p>
            <a:r>
              <a:rPr lang="es-ES"/>
              <a:t>Audiencias de expertos:</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es-ES">
                <a:solidFill>
                  <a:prstClr val="black"/>
                </a:solidFill>
              </a:rPr>
              <a:t>proporcionan asesoramiento experto en las reuniones de las comisiones parlamentarias cuando se formulan o revisan nuevas leyes (especialmente en asuntos complejos y controvertidos) </a:t>
            </a:r>
          </a:p>
          <a:p>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a:xfrm>
            <a:off x="449816" y="576000"/>
            <a:ext cx="8567183" cy="540544"/>
          </a:xfrm>
        </p:spPr>
        <p:txBody>
          <a:bodyPr>
            <a:normAutofit/>
          </a:bodyPr>
          <a:lstStyle/>
          <a:p>
            <a:r>
              <a:rPr lang="es-ES"/>
              <a:t>Ejemplo: Coordinación para la gobernanza de WEF</a:t>
            </a:r>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pic>
        <p:nvPicPr>
          <p:cNvPr id="7" name="Grafik 6" descr="Kundenbewertung RNL">
            <a:extLst>
              <a:ext uri="{FF2B5EF4-FFF2-40B4-BE49-F238E27FC236}">
                <a16:creationId xmlns:a16="http://schemas.microsoft.com/office/drawing/2014/main" id="{17D06419-9AFA-4E7F-9D7A-C6B5D3468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4289" y="1909526"/>
            <a:ext cx="2394437" cy="2394437"/>
          </a:xfrm>
          <a:prstGeom prst="rect">
            <a:avLst/>
          </a:prstGeom>
        </p:spPr>
      </p:pic>
    </p:spTree>
    <p:extLst>
      <p:ext uri="{BB962C8B-B14F-4D97-AF65-F5344CB8AC3E}">
        <p14:creationId xmlns:p14="http://schemas.microsoft.com/office/powerpoint/2010/main" val="20155568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s-ES" sz="1800"/>
              <a:t>Mecanismos de consulta en Alemania: consejos consultivos y audiencias de expertos</a:t>
            </a:r>
          </a:p>
          <a:p>
            <a:r>
              <a:rPr lang="es-ES" sz="1800">
                <a:solidFill>
                  <a:schemeClr val="tx1"/>
                </a:solidFill>
              </a:rPr>
              <a:t>Razones y beneficios:</a:t>
            </a:r>
          </a:p>
          <a:p>
            <a:endParaRPr lang="en-US" sz="1800"/>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2227154" y="1777767"/>
            <a:ext cx="6037544" cy="3365733"/>
          </a:xfrm>
        </p:spPr>
        <p:txBody>
          <a:bodyPr vert="horz" lIns="91440" tIns="45720" rIns="91440" bIns="45720" rtlCol="0" anchor="t">
            <a:normAutofit/>
          </a:bodyPr>
          <a:lstStyle/>
          <a:p>
            <a:pPr marL="615950" lvl="1" indent="-342900">
              <a:defRPr/>
            </a:pPr>
            <a:endParaRPr kumimoji="0" lang="en-US"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a:p>
            <a:pPr marL="615950" lvl="1" indent="-342900">
              <a:defRPr/>
            </a:pPr>
            <a:r>
              <a:rPr lang="es-ES">
                <a:latin typeface="Calibri"/>
                <a:cs typeface="Calibri"/>
              </a:rPr>
              <a:t>detectar</a:t>
            </a:r>
            <a:r>
              <a:rPr kumimoji="0" lang="es-ES" b="0" i="0" u="none" strike="noStrike" cap="none" normalizeH="0" baseline="0">
                <a:ln>
                  <a:noFill/>
                </a:ln>
                <a:effectLst/>
                <a:uLnTx/>
                <a:uFillTx/>
                <a:latin typeface="Calibri"/>
                <a:cs typeface="Calibri"/>
              </a:rPr>
              <a:t> las repercusiones y las interacciones sectoriales, a menudo complejas, de las medidas previstas</a:t>
            </a:r>
            <a:r>
              <a:rPr lang="es-ES">
                <a:latin typeface="Calibri"/>
                <a:cs typeface="Calibri"/>
              </a:rPr>
              <a:t> </a:t>
            </a:r>
          </a:p>
          <a:p>
            <a:pPr marL="615950" lvl="1" indent="-342900">
              <a:defRPr/>
            </a:pPr>
            <a:r>
              <a:rPr kumimoji="0" lang="es-ES" b="0" i="0" u="none" strike="noStrike" cap="none" normalizeH="0" baseline="0">
                <a:ln>
                  <a:noFill/>
                </a:ln>
                <a:effectLst/>
                <a:uLnTx/>
                <a:uFillTx/>
                <a:latin typeface="Calibri"/>
                <a:cs typeface="Calibri"/>
              </a:rPr>
              <a:t>proporcionar información sobre las diferentes repercusiones de Nexo en</a:t>
            </a:r>
            <a:r>
              <a:rPr lang="es-ES">
                <a:latin typeface="Calibri"/>
                <a:cs typeface="Calibri"/>
              </a:rPr>
              <a:t> los sectores y </a:t>
            </a:r>
            <a:r>
              <a:rPr kumimoji="0" lang="es-ES" b="0" i="0" u="none" strike="noStrike" cap="none" normalizeH="0" baseline="0">
                <a:ln>
                  <a:noFill/>
                </a:ln>
                <a:effectLst/>
                <a:uLnTx/>
                <a:uFillTx/>
                <a:latin typeface="Calibri"/>
                <a:cs typeface="Calibri"/>
              </a:rPr>
              <a:t>grupos sociales</a:t>
            </a:r>
          </a:p>
          <a:p>
            <a:pPr marL="615950" lvl="1" indent="-342900">
              <a:defRPr/>
            </a:pPr>
            <a:r>
              <a:rPr lang="es-ES">
                <a:latin typeface="Calibri"/>
                <a:cs typeface="Calibri"/>
              </a:rPr>
              <a:t>aumentar la concienciación y el debate público y, por tanto, la legitimidad del proceso parlamentario</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endParaRPr kumimoji="0" lang="en-US" sz="2000" b="0" i="0" u="none" strike="noStrike" kern="1200" cap="none" spc="0" normalizeH="0" baseline="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a:xfrm>
            <a:off x="447745" y="565139"/>
            <a:ext cx="8567183" cy="540544"/>
          </a:xfrm>
        </p:spPr>
        <p:txBody>
          <a:bodyPr>
            <a:normAutofit/>
          </a:bodyPr>
          <a:lstStyle/>
          <a:p>
            <a:r>
              <a:rPr lang="es-ES"/>
              <a:t>Ejemplo: Coordinación para la gobernanza de WEF</a:t>
            </a:r>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pic>
        <p:nvPicPr>
          <p:cNvPr id="8" name="Grafik 7" descr="Checkliste">
            <a:extLst>
              <a:ext uri="{FF2B5EF4-FFF2-40B4-BE49-F238E27FC236}">
                <a16:creationId xmlns:a16="http://schemas.microsoft.com/office/drawing/2014/main" id="{CFBA0479-8E71-42F2-AD31-17EC35FA3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042" y="2056063"/>
            <a:ext cx="2253764" cy="2253764"/>
          </a:xfrm>
          <a:prstGeom prst="rect">
            <a:avLst/>
          </a:prstGeom>
        </p:spPr>
      </p:pic>
    </p:spTree>
    <p:extLst>
      <p:ext uri="{BB962C8B-B14F-4D97-AF65-F5344CB8AC3E}">
        <p14:creationId xmlns:p14="http://schemas.microsoft.com/office/powerpoint/2010/main" val="15275251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533BDA7-3F42-480A-BD8D-81C388CC9ACA}"/>
              </a:ext>
            </a:extLst>
          </p:cNvPr>
          <p:cNvSpPr>
            <a:spLocks noGrp="1"/>
          </p:cNvSpPr>
          <p:nvPr>
            <p:ph type="body" sz="quarter" idx="14"/>
          </p:nvPr>
        </p:nvSpPr>
        <p:spPr/>
        <p:txBody>
          <a:bodyPr/>
          <a:lstStyle/>
          <a:p>
            <a:r>
              <a:rPr lang="es-ES"/>
              <a:t>Procesos de diálogo y consultas</a:t>
            </a:r>
          </a:p>
          <a:p>
            <a:endParaRPr lang="de-DE"/>
          </a:p>
        </p:txBody>
      </p:sp>
      <p:sp>
        <p:nvSpPr>
          <p:cNvPr id="2" name="Textplatzhalter 1">
            <a:extLst>
              <a:ext uri="{FF2B5EF4-FFF2-40B4-BE49-F238E27FC236}">
                <a16:creationId xmlns:a16="http://schemas.microsoft.com/office/drawing/2014/main" id="{664C87F4-577B-4877-86F4-43059A0898BA}"/>
              </a:ext>
            </a:extLst>
          </p:cNvPr>
          <p:cNvSpPr>
            <a:spLocks noGrp="1"/>
          </p:cNvSpPr>
          <p:nvPr>
            <p:ph type="body" sz="quarter" idx="13"/>
          </p:nvPr>
        </p:nvSpPr>
        <p:spPr>
          <a:xfrm>
            <a:off x="449817" y="1548000"/>
            <a:ext cx="6507711" cy="3365733"/>
          </a:xfrm>
        </p:spPr>
        <p:txBody>
          <a:bodyPr>
            <a:normAutofit lnSpcReduction="10000"/>
          </a:bodyPr>
          <a:lstStyle/>
          <a:p>
            <a:r>
              <a:rPr lang="es-ES"/>
              <a:t>Diálogos nacionales/locales en el proyecto Nexo urbano (Urban Nexus) de la GIZ (2013-2014), con el objetivo de: </a:t>
            </a:r>
          </a:p>
          <a:p>
            <a:pPr marL="615950" lvl="1" indent="-342900"/>
            <a:r>
              <a:rPr lang="es-ES"/>
              <a:t>Establecer relaciones y confianza entre los actores nacionales y locales</a:t>
            </a:r>
          </a:p>
          <a:p>
            <a:pPr marL="615950" lvl="1" indent="-342900"/>
            <a:r>
              <a:rPr lang="es-ES"/>
              <a:t>Aclarar los mandatos, las políticas y los acuerdos institucionales</a:t>
            </a:r>
          </a:p>
          <a:p>
            <a:pPr marL="615950" lvl="1" indent="-342900"/>
            <a:r>
              <a:rPr lang="es-ES"/>
              <a:t>Identificar las oportunidades y los obstáculos para la aplicación de los objetivos y las políticas nacionales de desarrollo a nivel local y subnacional</a:t>
            </a:r>
          </a:p>
          <a:p>
            <a:pPr marL="615950" lvl="1" indent="-342900"/>
            <a:r>
              <a:rPr lang="es-ES"/>
              <a:t>Facilitar la representación coordinada de los intereses desde el nivel local al nacional</a:t>
            </a:r>
          </a:p>
        </p:txBody>
      </p:sp>
      <p:sp>
        <p:nvSpPr>
          <p:cNvPr id="3" name="Titel 2">
            <a:extLst>
              <a:ext uri="{FF2B5EF4-FFF2-40B4-BE49-F238E27FC236}">
                <a16:creationId xmlns:a16="http://schemas.microsoft.com/office/drawing/2014/main" id="{B27EDE16-9FC8-454C-9382-5D322EB52247}"/>
              </a:ext>
            </a:extLst>
          </p:cNvPr>
          <p:cNvSpPr>
            <a:spLocks noGrp="1"/>
          </p:cNvSpPr>
          <p:nvPr>
            <p:ph type="title"/>
          </p:nvPr>
        </p:nvSpPr>
        <p:spPr/>
        <p:txBody>
          <a:bodyPr>
            <a:normAutofit/>
          </a:bodyPr>
          <a:lstStyle/>
          <a:p>
            <a:r>
              <a:rPr lang="es-ES"/>
              <a:t>Ejemplo: Coordinación para la gobernanza de WEF</a:t>
            </a:r>
          </a:p>
        </p:txBody>
      </p:sp>
      <p:sp>
        <p:nvSpPr>
          <p:cNvPr id="4" name="Foliennummernplatzhalter 3">
            <a:extLst>
              <a:ext uri="{FF2B5EF4-FFF2-40B4-BE49-F238E27FC236}">
                <a16:creationId xmlns:a16="http://schemas.microsoft.com/office/drawing/2014/main" id="{767BBEED-1B04-4AAE-B88A-57431151D617}"/>
              </a:ext>
            </a:extLst>
          </p:cNvPr>
          <p:cNvSpPr>
            <a:spLocks noGrp="1"/>
          </p:cNvSpPr>
          <p:nvPr>
            <p:ph type="sldNum" sz="quarter" idx="16"/>
          </p:nvPr>
        </p:nvSpPr>
        <p:spPr/>
        <p:txBody>
          <a:bodyPr/>
          <a:lstStyle/>
          <a:p>
            <a:fld id="{CF23C0C3-F0EC-4AF0-84C8-08554CFEDD03}" type="slidenum">
              <a:rPr lang="en-GB" smtClean="0"/>
              <a:t>15</a:t>
            </a:fld>
            <a:endParaRPr lang="en-GB"/>
          </a:p>
        </p:txBody>
      </p:sp>
      <p:pic>
        <p:nvPicPr>
          <p:cNvPr id="6" name="Grafik 5" descr="Kundenbewertung RNL">
            <a:extLst>
              <a:ext uri="{FF2B5EF4-FFF2-40B4-BE49-F238E27FC236}">
                <a16:creationId xmlns:a16="http://schemas.microsoft.com/office/drawing/2014/main" id="{6F6C7F74-DCC0-4F74-8EB1-219433CF4E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91" y="1530021"/>
            <a:ext cx="1990254" cy="1990254"/>
          </a:xfrm>
          <a:prstGeom prst="rect">
            <a:avLst/>
          </a:prstGeom>
        </p:spPr>
      </p:pic>
    </p:spTree>
    <p:extLst>
      <p:ext uri="{BB962C8B-B14F-4D97-AF65-F5344CB8AC3E}">
        <p14:creationId xmlns:p14="http://schemas.microsoft.com/office/powerpoint/2010/main" val="30916307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s-ES"/>
              <a:t>Enfoque de planificación estratégica</a:t>
            </a:r>
          </a:p>
          <a:p>
            <a:endParaRPr lang="de-DE"/>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263" y="1724524"/>
            <a:ext cx="7172683" cy="3365733"/>
          </a:xfrm>
        </p:spPr>
        <p:txBody>
          <a:bodyPr/>
          <a:lstStyle/>
          <a:p>
            <a:pPr marL="615950" lvl="1" indent="-342900"/>
            <a:r>
              <a:rPr lang="es-ES"/>
              <a:t>Definir objetivos políticos a largo plazo que vayan más allá de los sectores individuales</a:t>
            </a:r>
          </a:p>
          <a:p>
            <a:pPr marL="615950" lvl="1" indent="-342900"/>
            <a:endParaRPr lang="es-ES"/>
          </a:p>
          <a:p>
            <a:pPr marL="615950" lvl="1" indent="-342900"/>
            <a:r>
              <a:rPr lang="es-ES"/>
              <a:t>Uso de marcos de desarrollo estratégico, declaraciones de visión o planes estratégicos transversales a largo plazo</a:t>
            </a:r>
          </a:p>
          <a:p>
            <a:pPr marL="615950" lvl="1" indent="-342900"/>
            <a:endParaRPr lang="es-ES"/>
          </a:p>
          <a:p>
            <a:pPr marL="615950" lvl="1" indent="-342900"/>
            <a:r>
              <a:rPr lang="es-ES"/>
              <a:t>A menudo sobre la base de una amplia consulta pública</a:t>
            </a:r>
          </a:p>
          <a:p>
            <a:endParaRPr lang="de-DE"/>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a:bodyPr>
          <a:lstStyle/>
          <a:p>
            <a:r>
              <a:rPr lang="es-ES"/>
              <a:t>Ejemplo: Coordinación para la gobernanza de WEF</a:t>
            </a:r>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16</a:t>
            </a:fld>
            <a:endParaRPr lang="en-GB"/>
          </a:p>
        </p:txBody>
      </p:sp>
    </p:spTree>
    <p:extLst>
      <p:ext uri="{BB962C8B-B14F-4D97-AF65-F5344CB8AC3E}">
        <p14:creationId xmlns:p14="http://schemas.microsoft.com/office/powerpoint/2010/main" val="863425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11CB6-F41C-43B3-874D-ACE804976C08}"/>
              </a:ext>
            </a:extLst>
          </p:cNvPr>
          <p:cNvSpPr>
            <a:spLocks noGrp="1"/>
          </p:cNvSpPr>
          <p:nvPr>
            <p:ph type="title"/>
          </p:nvPr>
        </p:nvSpPr>
        <p:spPr/>
        <p:txBody>
          <a:bodyPr>
            <a:normAutofit/>
          </a:bodyPr>
          <a:lstStyle/>
          <a:p>
            <a:r>
              <a:rPr lang="es-ES"/>
              <a:t>El proceso para una colaboración Nexo</a:t>
            </a:r>
          </a:p>
        </p:txBody>
      </p:sp>
      <p:sp>
        <p:nvSpPr>
          <p:cNvPr id="4" name="Foliennummernplatzhalter 3">
            <a:extLst>
              <a:ext uri="{FF2B5EF4-FFF2-40B4-BE49-F238E27FC236}">
                <a16:creationId xmlns:a16="http://schemas.microsoft.com/office/drawing/2014/main" id="{D29CD8B9-903F-48A1-9FF1-F2E2CDD7A595}"/>
              </a:ext>
            </a:extLst>
          </p:cNvPr>
          <p:cNvSpPr>
            <a:spLocks noGrp="1"/>
          </p:cNvSpPr>
          <p:nvPr>
            <p:ph type="sldNum" sz="quarter" idx="16"/>
          </p:nvPr>
        </p:nvSpPr>
        <p:spPr/>
        <p:txBody>
          <a:bodyPr/>
          <a:lstStyle/>
          <a:p>
            <a:fld id="{CF23C0C3-F0EC-4AF0-84C8-08554CFEDD03}" type="slidenum">
              <a:rPr lang="en-GB" smtClean="0"/>
              <a:t>17</a:t>
            </a:fld>
            <a:endParaRPr lang="en-GB"/>
          </a:p>
        </p:txBody>
      </p:sp>
      <p:grpSp>
        <p:nvGrpSpPr>
          <p:cNvPr id="17" name="Gruppieren 16">
            <a:extLst>
              <a:ext uri="{FF2B5EF4-FFF2-40B4-BE49-F238E27FC236}">
                <a16:creationId xmlns:a16="http://schemas.microsoft.com/office/drawing/2014/main" id="{58A29100-7972-4C12-B382-D5E7E4856E2C}"/>
              </a:ext>
            </a:extLst>
          </p:cNvPr>
          <p:cNvGrpSpPr/>
          <p:nvPr/>
        </p:nvGrpSpPr>
        <p:grpSpPr>
          <a:xfrm>
            <a:off x="1507220" y="1073936"/>
            <a:ext cx="5598771" cy="3793857"/>
            <a:chOff x="4440280" y="1116543"/>
            <a:chExt cx="4322421" cy="3450957"/>
          </a:xfrm>
        </p:grpSpPr>
        <p:graphicFrame>
          <p:nvGraphicFramePr>
            <p:cNvPr id="5" name="Diagramm 4">
              <a:extLst>
                <a:ext uri="{FF2B5EF4-FFF2-40B4-BE49-F238E27FC236}">
                  <a16:creationId xmlns:a16="http://schemas.microsoft.com/office/drawing/2014/main" id="{D979515F-11F6-493B-A95C-BACE9F5D5F81}"/>
                </a:ext>
              </a:extLst>
            </p:cNvPr>
            <p:cNvGraphicFramePr/>
            <p:nvPr>
              <p:extLst>
                <p:ext uri="{D42A27DB-BD31-4B8C-83A1-F6EECF244321}">
                  <p14:modId xmlns:p14="http://schemas.microsoft.com/office/powerpoint/2010/main" val="2304957283"/>
                </p:ext>
              </p:extLst>
            </p:nvPr>
          </p:nvGraphicFramePr>
          <p:xfrm>
            <a:off x="4440280" y="1116543"/>
            <a:ext cx="4322421" cy="3450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gende: mit Pfeil nach unten 6">
              <a:extLst>
                <a:ext uri="{FF2B5EF4-FFF2-40B4-BE49-F238E27FC236}">
                  <a16:creationId xmlns:a16="http://schemas.microsoft.com/office/drawing/2014/main" id="{4720994E-BAD3-4727-AE55-8342CCD5A3A3}"/>
                </a:ext>
              </a:extLst>
            </p:cNvPr>
            <p:cNvSpPr/>
            <p:nvPr/>
          </p:nvSpPr>
          <p:spPr>
            <a:xfrm>
              <a:off x="7016920" y="2734662"/>
              <a:ext cx="1067105" cy="323244"/>
            </a:xfrm>
            <a:prstGeom prst="down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a:solidFill>
                    <a:schemeClr val="tx1"/>
                  </a:solidFill>
                </a:rPr>
                <a:t>Evaluación de la fase 1</a:t>
              </a:r>
            </a:p>
          </p:txBody>
        </p:sp>
        <p:sp>
          <p:nvSpPr>
            <p:cNvPr id="8" name="Legende: mit Pfeil nach unten 7">
              <a:extLst>
                <a:ext uri="{FF2B5EF4-FFF2-40B4-BE49-F238E27FC236}">
                  <a16:creationId xmlns:a16="http://schemas.microsoft.com/office/drawing/2014/main" id="{DDC634AE-2DD1-4701-A8BC-4146F35B4496}"/>
                </a:ext>
              </a:extLst>
            </p:cNvPr>
            <p:cNvSpPr/>
            <p:nvPr/>
          </p:nvSpPr>
          <p:spPr>
            <a:xfrm rot="16200000">
              <a:off x="6122896" y="1707007"/>
              <a:ext cx="1067105" cy="323244"/>
            </a:xfrm>
            <a:prstGeom prst="down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a:solidFill>
                    <a:schemeClr val="tx1"/>
                  </a:solidFill>
                </a:rPr>
                <a:t>Evaluación de la fase 4</a:t>
              </a:r>
            </a:p>
          </p:txBody>
        </p:sp>
        <p:sp>
          <p:nvSpPr>
            <p:cNvPr id="12" name="Legende: mit Pfeil nach unten 11">
              <a:extLst>
                <a:ext uri="{FF2B5EF4-FFF2-40B4-BE49-F238E27FC236}">
                  <a16:creationId xmlns:a16="http://schemas.microsoft.com/office/drawing/2014/main" id="{5D220683-C3FD-4F14-A782-D3957B12BF29}"/>
                </a:ext>
              </a:extLst>
            </p:cNvPr>
            <p:cNvSpPr/>
            <p:nvPr/>
          </p:nvSpPr>
          <p:spPr>
            <a:xfrm rot="5400000">
              <a:off x="6018405" y="3622608"/>
              <a:ext cx="1067105" cy="323244"/>
            </a:xfrm>
            <a:prstGeom prst="down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 sz="700">
                  <a:solidFill>
                    <a:schemeClr val="tx1"/>
                  </a:solidFill>
                </a:rPr>
                <a:t>Evaluación de la fase 2</a:t>
              </a:r>
            </a:p>
          </p:txBody>
        </p:sp>
        <p:sp>
          <p:nvSpPr>
            <p:cNvPr id="13" name="Legende: mit Pfeil nach oben 12">
              <a:extLst>
                <a:ext uri="{FF2B5EF4-FFF2-40B4-BE49-F238E27FC236}">
                  <a16:creationId xmlns:a16="http://schemas.microsoft.com/office/drawing/2014/main" id="{6FBD77BF-6E22-4C71-A576-DEE53CE37246}"/>
                </a:ext>
              </a:extLst>
            </p:cNvPr>
            <p:cNvSpPr/>
            <p:nvPr/>
          </p:nvSpPr>
          <p:spPr>
            <a:xfrm>
              <a:off x="5106209" y="2612490"/>
              <a:ext cx="1067105" cy="323244"/>
            </a:xfrm>
            <a:prstGeom prst="upArrowCallou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a:solidFill>
                    <a:schemeClr val="tx1"/>
                  </a:solidFill>
                </a:rPr>
                <a:t>Evaluación de la fase 3</a:t>
              </a:r>
            </a:p>
          </p:txBody>
        </p:sp>
        <p:sp>
          <p:nvSpPr>
            <p:cNvPr id="14" name="Ellipse 13">
              <a:extLst>
                <a:ext uri="{FF2B5EF4-FFF2-40B4-BE49-F238E27FC236}">
                  <a16:creationId xmlns:a16="http://schemas.microsoft.com/office/drawing/2014/main" id="{080E3E23-BA9A-4AEE-A4A4-5718B3ECA5B5}"/>
                </a:ext>
              </a:extLst>
            </p:cNvPr>
            <p:cNvSpPr/>
            <p:nvPr/>
          </p:nvSpPr>
          <p:spPr>
            <a:xfrm>
              <a:off x="6265190" y="2515149"/>
              <a:ext cx="672600" cy="653746"/>
            </a:xfrm>
            <a:prstGeom prst="ellipse">
              <a:avLst/>
            </a:prstGeom>
            <a:solidFill>
              <a:srgbClr val="E0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a:t>Ciclo de acción del enfoque del Nexo</a:t>
              </a:r>
            </a:p>
          </p:txBody>
        </p:sp>
      </p:grpSp>
      <p:sp>
        <p:nvSpPr>
          <p:cNvPr id="24" name="Textfeld 23">
            <a:extLst>
              <a:ext uri="{FF2B5EF4-FFF2-40B4-BE49-F238E27FC236}">
                <a16:creationId xmlns:a16="http://schemas.microsoft.com/office/drawing/2014/main" id="{C74ADF1E-A3E5-4BE5-B3FD-99DF80A5AAC4}"/>
              </a:ext>
            </a:extLst>
          </p:cNvPr>
          <p:cNvSpPr txBox="1"/>
          <p:nvPr/>
        </p:nvSpPr>
        <p:spPr>
          <a:xfrm>
            <a:off x="6764655" y="4743390"/>
            <a:ext cx="1889709" cy="338554"/>
          </a:xfrm>
          <a:prstGeom prst="rect">
            <a:avLst/>
          </a:prstGeom>
          <a:noFill/>
        </p:spPr>
        <p:txBody>
          <a:bodyPr wrap="square" lIns="91440" tIns="45720" rIns="91440" bIns="45720" rtlCol="0" anchor="t">
            <a:spAutoFit/>
          </a:bodyPr>
          <a:lstStyle/>
          <a:p>
            <a:r>
              <a:rPr lang="es-ES" sz="800"/>
              <a:t>Fuente: Adaptado de Naranjo &amp; Willaarts, 2020</a:t>
            </a:r>
          </a:p>
        </p:txBody>
      </p:sp>
      <p:sp>
        <p:nvSpPr>
          <p:cNvPr id="3" name="Rechteck: abgerundete Ecken 2">
            <a:extLst>
              <a:ext uri="{FF2B5EF4-FFF2-40B4-BE49-F238E27FC236}">
                <a16:creationId xmlns:a16="http://schemas.microsoft.com/office/drawing/2014/main" id="{219CFB19-8705-4214-9B7D-949FAD03C805}"/>
              </a:ext>
            </a:extLst>
          </p:cNvPr>
          <p:cNvSpPr/>
          <p:nvPr/>
        </p:nvSpPr>
        <p:spPr>
          <a:xfrm>
            <a:off x="7160811" y="2304889"/>
            <a:ext cx="1801368" cy="1052761"/>
          </a:xfrm>
          <a:prstGeom prst="roundRect">
            <a:avLst/>
          </a:prstGeom>
          <a:solidFill>
            <a:schemeClr val="accent4">
              <a:lumMod val="75000"/>
            </a:schemeClr>
          </a:solidFill>
          <a:ln>
            <a:solidFill>
              <a:schemeClr val="accent1">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CC1ED68E-296A-411F-A300-69A329722093}"/>
              </a:ext>
            </a:extLst>
          </p:cNvPr>
          <p:cNvSpPr txBox="1"/>
          <p:nvPr/>
        </p:nvSpPr>
        <p:spPr>
          <a:xfrm>
            <a:off x="7193545" y="2602257"/>
            <a:ext cx="1694467" cy="461665"/>
          </a:xfrm>
          <a:prstGeom prst="rect">
            <a:avLst/>
          </a:prstGeom>
          <a:noFill/>
        </p:spPr>
        <p:txBody>
          <a:bodyPr wrap="square" rtlCol="0">
            <a:spAutoFit/>
          </a:bodyPr>
          <a:lstStyle/>
          <a:p>
            <a:pPr algn="ctr"/>
            <a:r>
              <a:rPr lang="es-ES" sz="1200" b="1">
                <a:solidFill>
                  <a:srgbClr val="FFFFFF"/>
                </a:solidFill>
              </a:rPr>
              <a:t>Participación de los actores</a:t>
            </a:r>
          </a:p>
        </p:txBody>
      </p:sp>
      <p:cxnSp>
        <p:nvCxnSpPr>
          <p:cNvPr id="11" name="Verbinder: gewinkelt 10">
            <a:extLst>
              <a:ext uri="{FF2B5EF4-FFF2-40B4-BE49-F238E27FC236}">
                <a16:creationId xmlns:a16="http://schemas.microsoft.com/office/drawing/2014/main" id="{061B5E9E-7251-4E54-A6AD-407410A79D53}"/>
              </a:ext>
            </a:extLst>
          </p:cNvPr>
          <p:cNvCxnSpPr>
            <a:stCxn id="3" idx="0"/>
          </p:cNvCxnSpPr>
          <p:nvPr/>
        </p:nvCxnSpPr>
        <p:spPr>
          <a:xfrm rot="16200000" flipV="1">
            <a:off x="7065303" y="1308697"/>
            <a:ext cx="695545" cy="1296840"/>
          </a:xfrm>
          <a:prstGeom prst="bentConnector2">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155F8F44-821B-4368-83C5-6B68A278AC36}"/>
              </a:ext>
            </a:extLst>
          </p:cNvPr>
          <p:cNvCxnSpPr>
            <a:cxnSpLocks/>
          </p:cNvCxnSpPr>
          <p:nvPr/>
        </p:nvCxnSpPr>
        <p:spPr>
          <a:xfrm rot="5400000">
            <a:off x="6980512" y="3141794"/>
            <a:ext cx="865127" cy="1296840"/>
          </a:xfrm>
          <a:prstGeom prst="bentConnector2">
            <a:avLst/>
          </a:prstGeom>
          <a:ln w="127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711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6929E-2E4D-4D34-9B6E-C952A4C07DA5}"/>
              </a:ext>
            </a:extLst>
          </p:cNvPr>
          <p:cNvSpPr>
            <a:spLocks noGrp="1"/>
          </p:cNvSpPr>
          <p:nvPr>
            <p:ph type="title"/>
          </p:nvPr>
        </p:nvSpPr>
        <p:spPr>
          <a:xfrm>
            <a:off x="449817" y="576000"/>
            <a:ext cx="8565112" cy="540544"/>
          </a:xfrm>
        </p:spPr>
        <p:txBody>
          <a:bodyPr>
            <a:normAutofit fontScale="90000"/>
          </a:bodyPr>
          <a:lstStyle/>
          <a:p>
            <a:r>
              <a:rPr lang="es-ES"/>
              <a:t>Desafíos para realizar la coordinación horizontal y vertical</a:t>
            </a:r>
          </a:p>
        </p:txBody>
      </p:sp>
      <p:sp>
        <p:nvSpPr>
          <p:cNvPr id="4" name="Foliennummernplatzhalter 3">
            <a:extLst>
              <a:ext uri="{FF2B5EF4-FFF2-40B4-BE49-F238E27FC236}">
                <a16:creationId xmlns:a16="http://schemas.microsoft.com/office/drawing/2014/main" id="{352D8672-A059-41FF-974F-191240C6082A}"/>
              </a:ext>
            </a:extLst>
          </p:cNvPr>
          <p:cNvSpPr>
            <a:spLocks noGrp="1"/>
          </p:cNvSpPr>
          <p:nvPr>
            <p:ph type="sldNum" sz="quarter" idx="16"/>
          </p:nvPr>
        </p:nvSpPr>
        <p:spPr/>
        <p:txBody>
          <a:bodyPr/>
          <a:lstStyle/>
          <a:p>
            <a:fld id="{CF23C0C3-F0EC-4AF0-84C8-08554CFEDD03}" type="slidenum">
              <a:rPr lang="en-GB" smtClean="0"/>
              <a:t>18</a:t>
            </a:fld>
            <a:endParaRPr lang="en-GB"/>
          </a:p>
        </p:txBody>
      </p:sp>
      <p:graphicFrame>
        <p:nvGraphicFramePr>
          <p:cNvPr id="9" name="Diagramm 8">
            <a:extLst>
              <a:ext uri="{FF2B5EF4-FFF2-40B4-BE49-F238E27FC236}">
                <a16:creationId xmlns:a16="http://schemas.microsoft.com/office/drawing/2014/main" id="{094DE64D-06AE-4EF8-A00A-549D76468F59}"/>
              </a:ext>
            </a:extLst>
          </p:cNvPr>
          <p:cNvGraphicFramePr/>
          <p:nvPr>
            <p:extLst>
              <p:ext uri="{D42A27DB-BD31-4B8C-83A1-F6EECF244321}">
                <p14:modId xmlns:p14="http://schemas.microsoft.com/office/powerpoint/2010/main" val="1489067492"/>
              </p:ext>
            </p:extLst>
          </p:nvPr>
        </p:nvGraphicFramePr>
        <p:xfrm>
          <a:off x="449817" y="1252868"/>
          <a:ext cx="7365210" cy="336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4049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188000"/>
            <a:ext cx="7114380" cy="2839832"/>
          </a:xfrm>
        </p:spPr>
        <p:txBody>
          <a:bodyPr/>
          <a:lstStyle/>
          <a:p>
            <a:pPr algn="ctr"/>
            <a:endParaRPr lang="de-DE" sz="2400"/>
          </a:p>
          <a:p>
            <a:pPr algn="ctr"/>
            <a:r>
              <a:rPr lang="es-ES" sz="2400">
                <a:latin typeface="Arial"/>
                <a:cs typeface="Arial"/>
              </a:rPr>
              <a:t>¿Qué obstáculos ve en su país para la coordinación horizontal y vertical?</a:t>
            </a:r>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es-ES"/>
              <a:t>¡Momento de reflexión!</a:t>
            </a:r>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19</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Tree>
    <p:extLst>
      <p:ext uri="{BB962C8B-B14F-4D97-AF65-F5344CB8AC3E}">
        <p14:creationId xmlns:p14="http://schemas.microsoft.com/office/powerpoint/2010/main" val="17694185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a:extLst>
              <a:ext uri="{FF2B5EF4-FFF2-40B4-BE49-F238E27FC236}">
                <a16:creationId xmlns:a16="http://schemas.microsoft.com/office/drawing/2014/main" id="{E6E18066-5039-42B2-B02E-B0E0937EF8B1}"/>
              </a:ext>
            </a:extLst>
          </p:cNvPr>
          <p:cNvSpPr/>
          <p:nvPr/>
        </p:nvSpPr>
        <p:spPr>
          <a:xfrm>
            <a:off x="4060536" y="3268704"/>
            <a:ext cx="1859166" cy="1704289"/>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7" name="Grafik 6">
            <a:extLst>
              <a:ext uri="{FF2B5EF4-FFF2-40B4-BE49-F238E27FC236}">
                <a16:creationId xmlns:a16="http://schemas.microsoft.com/office/drawing/2014/main" id="{DD03D0E0-37E0-43C1-B65B-5491394BF0E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03409" y="1561255"/>
            <a:ext cx="4012176" cy="3009132"/>
          </a:xfrm>
          <a:prstGeom prst="rect">
            <a:avLst/>
          </a:prstGeom>
        </p:spPr>
      </p:pic>
      <p:pic>
        <p:nvPicPr>
          <p:cNvPr id="53" name="Picture 12" descr="Icon&#10;&#10;Description automatically generated">
            <a:extLst>
              <a:ext uri="{FF2B5EF4-FFF2-40B4-BE49-F238E27FC236}">
                <a16:creationId xmlns:a16="http://schemas.microsoft.com/office/drawing/2014/main" id="{48B732D3-5209-4AFC-9E15-BB9B05CF6E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04904" y="4487823"/>
            <a:ext cx="530352" cy="530352"/>
          </a:xfrm>
          <a:prstGeom prst="rect">
            <a:avLst/>
          </a:prstGeom>
        </p:spPr>
      </p:pic>
      <p:pic>
        <p:nvPicPr>
          <p:cNvPr id="55" name="Picture 16" descr="Icon&#10;&#10;Description automatically generated">
            <a:extLst>
              <a:ext uri="{FF2B5EF4-FFF2-40B4-BE49-F238E27FC236}">
                <a16:creationId xmlns:a16="http://schemas.microsoft.com/office/drawing/2014/main" id="{4905B4BD-C3C0-4275-A203-FDABAE4F4E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25818" y="3906548"/>
            <a:ext cx="530352" cy="530352"/>
          </a:xfrm>
          <a:prstGeom prst="rect">
            <a:avLst/>
          </a:prstGeom>
        </p:spPr>
      </p:pic>
      <p:pic>
        <p:nvPicPr>
          <p:cNvPr id="54" name="Picture 14" descr="Icon, circle&#10;&#10;Description automatically generated with medium confidence">
            <a:extLst>
              <a:ext uri="{FF2B5EF4-FFF2-40B4-BE49-F238E27FC236}">
                <a16:creationId xmlns:a16="http://schemas.microsoft.com/office/drawing/2014/main" id="{4B389BF9-11CC-4D19-8A2A-887C061F6E9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688183" y="3909717"/>
            <a:ext cx="527304" cy="530352"/>
          </a:xfrm>
          <a:prstGeom prst="rect">
            <a:avLst/>
          </a:prstGeom>
        </p:spPr>
      </p:pic>
      <p:sp>
        <p:nvSpPr>
          <p:cNvPr id="2" name="Titel 1">
            <a:extLst>
              <a:ext uri="{FF2B5EF4-FFF2-40B4-BE49-F238E27FC236}">
                <a16:creationId xmlns:a16="http://schemas.microsoft.com/office/drawing/2014/main" id="{788DB913-A403-4770-B72F-C1DB8088EDAC}"/>
              </a:ext>
            </a:extLst>
          </p:cNvPr>
          <p:cNvSpPr>
            <a:spLocks noGrp="1"/>
          </p:cNvSpPr>
          <p:nvPr>
            <p:ph type="title"/>
          </p:nvPr>
        </p:nvSpPr>
        <p:spPr>
          <a:xfrm>
            <a:off x="396347" y="616901"/>
            <a:ext cx="7472602" cy="472437"/>
          </a:xfrm>
        </p:spPr>
        <p:txBody>
          <a:bodyPr/>
          <a:lstStyle/>
          <a:p>
            <a:pPr algn="l"/>
            <a:r>
              <a:rPr lang="es-ES" b="1"/>
              <a:t>Volvamos con la Sra. García...</a:t>
            </a:r>
          </a:p>
        </p:txBody>
      </p:sp>
      <p:sp>
        <p:nvSpPr>
          <p:cNvPr id="5" name="Ellipse 4">
            <a:extLst>
              <a:ext uri="{FF2B5EF4-FFF2-40B4-BE49-F238E27FC236}">
                <a16:creationId xmlns:a16="http://schemas.microsoft.com/office/drawing/2014/main" id="{290F0B86-4370-4895-B686-E244BB8717DA}"/>
              </a:ext>
            </a:extLst>
          </p:cNvPr>
          <p:cNvSpPr/>
          <p:nvPr/>
        </p:nvSpPr>
        <p:spPr>
          <a:xfrm>
            <a:off x="-2178037" y="1108621"/>
            <a:ext cx="12158038" cy="5415862"/>
          </a:xfrm>
          <a:prstGeom prst="ellipse">
            <a:avLst/>
          </a:prstGeom>
          <a:solidFill>
            <a:srgbClr val="F4971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4971A"/>
              </a:solidFill>
            </a:endParaRPr>
          </a:p>
        </p:txBody>
      </p:sp>
      <p:pic>
        <p:nvPicPr>
          <p:cNvPr id="4" name="Grafik 3" descr="Schulgebäude">
            <a:extLst>
              <a:ext uri="{FF2B5EF4-FFF2-40B4-BE49-F238E27FC236}">
                <a16:creationId xmlns:a16="http://schemas.microsoft.com/office/drawing/2014/main" id="{9C046012-6D63-44B3-8EAB-09CDD7FB5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3421" y="636184"/>
            <a:ext cx="2606176" cy="2606176"/>
          </a:xfrm>
          <a:prstGeom prst="rect">
            <a:avLst/>
          </a:prstGeom>
        </p:spPr>
      </p:pic>
      <p:sp>
        <p:nvSpPr>
          <p:cNvPr id="23" name="Ellipse 22">
            <a:extLst>
              <a:ext uri="{FF2B5EF4-FFF2-40B4-BE49-F238E27FC236}">
                <a16:creationId xmlns:a16="http://schemas.microsoft.com/office/drawing/2014/main" id="{85B70D7F-65E9-4EC5-885B-BB4C65545C7B}"/>
              </a:ext>
            </a:extLst>
          </p:cNvPr>
          <p:cNvSpPr/>
          <p:nvPr/>
        </p:nvSpPr>
        <p:spPr>
          <a:xfrm>
            <a:off x="1254900" y="1329164"/>
            <a:ext cx="786411" cy="786411"/>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CA7EFA05-7222-40B3-8947-8FB9DFDC6DAF}"/>
              </a:ext>
            </a:extLst>
          </p:cNvPr>
          <p:cNvSpPr/>
          <p:nvPr/>
        </p:nvSpPr>
        <p:spPr>
          <a:xfrm>
            <a:off x="6632771" y="1646127"/>
            <a:ext cx="786411" cy="786411"/>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a:extLst>
              <a:ext uri="{FF2B5EF4-FFF2-40B4-BE49-F238E27FC236}">
                <a16:creationId xmlns:a16="http://schemas.microsoft.com/office/drawing/2014/main" id="{83C6F175-3858-4A09-AA35-58809D85A604}"/>
              </a:ext>
            </a:extLst>
          </p:cNvPr>
          <p:cNvSpPr/>
          <p:nvPr/>
        </p:nvSpPr>
        <p:spPr>
          <a:xfrm>
            <a:off x="2814742" y="3055311"/>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a:extLst>
              <a:ext uri="{FF2B5EF4-FFF2-40B4-BE49-F238E27FC236}">
                <a16:creationId xmlns:a16="http://schemas.microsoft.com/office/drawing/2014/main" id="{AB4F47F5-A2D0-46EF-BD0D-F908F69B0738}"/>
              </a:ext>
            </a:extLst>
          </p:cNvPr>
          <p:cNvSpPr/>
          <p:nvPr/>
        </p:nvSpPr>
        <p:spPr>
          <a:xfrm>
            <a:off x="5293402" y="1640645"/>
            <a:ext cx="786411" cy="786411"/>
          </a:xfrm>
          <a:prstGeom prst="ellipse">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A5C1AE32-92FA-4196-866D-72562E68E5A2}"/>
              </a:ext>
            </a:extLst>
          </p:cNvPr>
          <p:cNvSpPr/>
          <p:nvPr/>
        </p:nvSpPr>
        <p:spPr>
          <a:xfrm>
            <a:off x="7327447" y="3629744"/>
            <a:ext cx="786411" cy="786411"/>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7" name="Grafik 56" descr="Chat">
            <a:extLst>
              <a:ext uri="{FF2B5EF4-FFF2-40B4-BE49-F238E27FC236}">
                <a16:creationId xmlns:a16="http://schemas.microsoft.com/office/drawing/2014/main" id="{7DB10BFA-67E8-4DBC-A3AE-8C38A23CFD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63452" y="2832820"/>
            <a:ext cx="914400" cy="914400"/>
          </a:xfrm>
          <a:prstGeom prst="rect">
            <a:avLst/>
          </a:prstGeom>
        </p:spPr>
      </p:pic>
      <p:sp>
        <p:nvSpPr>
          <p:cNvPr id="58" name="Additionszeichen 57">
            <a:extLst>
              <a:ext uri="{FF2B5EF4-FFF2-40B4-BE49-F238E27FC236}">
                <a16:creationId xmlns:a16="http://schemas.microsoft.com/office/drawing/2014/main" id="{38F76B03-FCA0-4DAF-9841-C789E78E2B17}"/>
              </a:ext>
            </a:extLst>
          </p:cNvPr>
          <p:cNvSpPr/>
          <p:nvPr/>
        </p:nvSpPr>
        <p:spPr>
          <a:xfrm>
            <a:off x="7730102" y="3172968"/>
            <a:ext cx="277693" cy="2588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Minuszeichen 59">
            <a:extLst>
              <a:ext uri="{FF2B5EF4-FFF2-40B4-BE49-F238E27FC236}">
                <a16:creationId xmlns:a16="http://schemas.microsoft.com/office/drawing/2014/main" id="{E6857B46-CE93-4346-BF1B-E807A357D9A5}"/>
              </a:ext>
            </a:extLst>
          </p:cNvPr>
          <p:cNvSpPr/>
          <p:nvPr/>
        </p:nvSpPr>
        <p:spPr>
          <a:xfrm>
            <a:off x="7404904" y="3043520"/>
            <a:ext cx="155141" cy="2588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Gleich 69">
            <a:extLst>
              <a:ext uri="{FF2B5EF4-FFF2-40B4-BE49-F238E27FC236}">
                <a16:creationId xmlns:a16="http://schemas.microsoft.com/office/drawing/2014/main" id="{C8D8D57F-CAF1-4199-B9F4-9387105BDFB6}"/>
              </a:ext>
            </a:extLst>
          </p:cNvPr>
          <p:cNvSpPr/>
          <p:nvPr/>
        </p:nvSpPr>
        <p:spPr>
          <a:xfrm>
            <a:off x="6141011" y="1901090"/>
            <a:ext cx="424543" cy="344151"/>
          </a:xfrm>
          <a:prstGeom prst="mathEqual">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81" name="Grafik 80" descr="Pfeil: Kurve im Uhrzeigersinn">
            <a:extLst>
              <a:ext uri="{FF2B5EF4-FFF2-40B4-BE49-F238E27FC236}">
                <a16:creationId xmlns:a16="http://schemas.microsoft.com/office/drawing/2014/main" id="{3CF33A7D-BD17-4557-953F-A298F18181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323545">
            <a:off x="7582397" y="1993511"/>
            <a:ext cx="914400" cy="914400"/>
          </a:xfrm>
          <a:prstGeom prst="rect">
            <a:avLst/>
          </a:prstGeom>
        </p:spPr>
      </p:pic>
      <p:pic>
        <p:nvPicPr>
          <p:cNvPr id="89" name="Grafik 88" descr="Pfeil: Kurve im Uhrzeigersinn">
            <a:extLst>
              <a:ext uri="{FF2B5EF4-FFF2-40B4-BE49-F238E27FC236}">
                <a16:creationId xmlns:a16="http://schemas.microsoft.com/office/drawing/2014/main" id="{5812220A-4FBD-424F-A7FE-0163EDA0106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789096">
            <a:off x="5590556" y="4094217"/>
            <a:ext cx="914400" cy="914400"/>
          </a:xfrm>
          <a:prstGeom prst="rect">
            <a:avLst/>
          </a:prstGeom>
        </p:spPr>
      </p:pic>
      <p:pic>
        <p:nvPicPr>
          <p:cNvPr id="96" name="Grafik 95" descr="Blitzschlag">
            <a:extLst>
              <a:ext uri="{FF2B5EF4-FFF2-40B4-BE49-F238E27FC236}">
                <a16:creationId xmlns:a16="http://schemas.microsoft.com/office/drawing/2014/main" id="{7AB318C3-AF06-4B89-8F6C-A0232AD6A5F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483619" y="3268704"/>
            <a:ext cx="517972" cy="517972"/>
          </a:xfrm>
          <a:prstGeom prst="rect">
            <a:avLst/>
          </a:prstGeom>
        </p:spPr>
      </p:pic>
      <p:sp>
        <p:nvSpPr>
          <p:cNvPr id="97" name="Ellipse 96">
            <a:extLst>
              <a:ext uri="{FF2B5EF4-FFF2-40B4-BE49-F238E27FC236}">
                <a16:creationId xmlns:a16="http://schemas.microsoft.com/office/drawing/2014/main" id="{F6454D6A-C2D6-48CC-83CC-3B29D1C48581}"/>
              </a:ext>
            </a:extLst>
          </p:cNvPr>
          <p:cNvSpPr/>
          <p:nvPr/>
        </p:nvSpPr>
        <p:spPr>
          <a:xfrm>
            <a:off x="4629091" y="3665285"/>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8" name="Grafik 97" descr="Händedruck">
            <a:extLst>
              <a:ext uri="{FF2B5EF4-FFF2-40B4-BE49-F238E27FC236}">
                <a16:creationId xmlns:a16="http://schemas.microsoft.com/office/drawing/2014/main" id="{33CC49AD-9E40-4A6D-8A79-D805D5AD4C4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07293" y="4342988"/>
            <a:ext cx="630005" cy="630005"/>
          </a:xfrm>
          <a:prstGeom prst="rect">
            <a:avLst/>
          </a:prstGeom>
        </p:spPr>
      </p:pic>
      <p:pic>
        <p:nvPicPr>
          <p:cNvPr id="10" name="Grafik 9" descr="Pfeil: Leichte Kurve">
            <a:extLst>
              <a:ext uri="{FF2B5EF4-FFF2-40B4-BE49-F238E27FC236}">
                <a16:creationId xmlns:a16="http://schemas.microsoft.com/office/drawing/2014/main" id="{B6296DD3-008D-4BB3-A124-50432381972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2374294">
            <a:off x="1779705" y="2827570"/>
            <a:ext cx="914400" cy="914400"/>
          </a:xfrm>
          <a:prstGeom prst="rect">
            <a:avLst/>
          </a:prstGeom>
        </p:spPr>
      </p:pic>
      <p:pic>
        <p:nvPicPr>
          <p:cNvPr id="40" name="Grafik 39" descr="Pfeil: Leichte Kurve">
            <a:extLst>
              <a:ext uri="{FF2B5EF4-FFF2-40B4-BE49-F238E27FC236}">
                <a16:creationId xmlns:a16="http://schemas.microsoft.com/office/drawing/2014/main" id="{E49980F8-97C5-4C96-8A47-56EA31706E1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256126">
            <a:off x="4086895" y="2517157"/>
            <a:ext cx="914400" cy="914400"/>
          </a:xfrm>
          <a:prstGeom prst="rect">
            <a:avLst/>
          </a:prstGeom>
        </p:spPr>
      </p:pic>
      <p:pic>
        <p:nvPicPr>
          <p:cNvPr id="6" name="Grafik 5" descr="Fragezeichen">
            <a:extLst>
              <a:ext uri="{FF2B5EF4-FFF2-40B4-BE49-F238E27FC236}">
                <a16:creationId xmlns:a16="http://schemas.microsoft.com/office/drawing/2014/main" id="{59A6E9BC-6D40-4983-812C-863F4E90125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08221" y="3251317"/>
            <a:ext cx="655231" cy="655231"/>
          </a:xfrm>
          <a:prstGeom prst="rect">
            <a:avLst/>
          </a:prstGeom>
        </p:spPr>
      </p:pic>
      <p:pic>
        <p:nvPicPr>
          <p:cNvPr id="27" name="Grafik 26" descr="Fragezeichen">
            <a:extLst>
              <a:ext uri="{FF2B5EF4-FFF2-40B4-BE49-F238E27FC236}">
                <a16:creationId xmlns:a16="http://schemas.microsoft.com/office/drawing/2014/main" id="{6FCC3976-D706-468B-83D0-ED7721EB094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947399" y="1759134"/>
            <a:ext cx="655231" cy="655231"/>
          </a:xfrm>
          <a:prstGeom prst="rect">
            <a:avLst/>
          </a:prstGeom>
        </p:spPr>
      </p:pic>
      <p:pic>
        <p:nvPicPr>
          <p:cNvPr id="28" name="Grafik 27" descr="Fragezeichen">
            <a:extLst>
              <a:ext uri="{FF2B5EF4-FFF2-40B4-BE49-F238E27FC236}">
                <a16:creationId xmlns:a16="http://schemas.microsoft.com/office/drawing/2014/main" id="{749BDCED-4041-4B03-8DE3-B658AB31609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177852" y="3251317"/>
            <a:ext cx="655231" cy="655231"/>
          </a:xfrm>
          <a:prstGeom prst="rect">
            <a:avLst/>
          </a:prstGeom>
        </p:spPr>
      </p:pic>
      <p:pic>
        <p:nvPicPr>
          <p:cNvPr id="29" name="Grafik 28" descr="Fragezeichen">
            <a:extLst>
              <a:ext uri="{FF2B5EF4-FFF2-40B4-BE49-F238E27FC236}">
                <a16:creationId xmlns:a16="http://schemas.microsoft.com/office/drawing/2014/main" id="{75E98097-D408-4D20-879E-4CFB2CC19C5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786242" y="4375856"/>
            <a:ext cx="655231" cy="655231"/>
          </a:xfrm>
          <a:prstGeom prst="rect">
            <a:avLst/>
          </a:prstGeom>
        </p:spPr>
      </p:pic>
      <p:pic>
        <p:nvPicPr>
          <p:cNvPr id="30" name="Grafik 29" descr="Fragezeichen">
            <a:extLst>
              <a:ext uri="{FF2B5EF4-FFF2-40B4-BE49-F238E27FC236}">
                <a16:creationId xmlns:a16="http://schemas.microsoft.com/office/drawing/2014/main" id="{C735CF5B-E335-4EB1-9731-3118D6BE5D2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246844" y="3559615"/>
            <a:ext cx="655231" cy="655231"/>
          </a:xfrm>
          <a:prstGeom prst="rect">
            <a:avLst/>
          </a:prstGeom>
        </p:spPr>
      </p:pic>
    </p:spTree>
    <p:extLst>
      <p:ext uri="{BB962C8B-B14F-4D97-AF65-F5344CB8AC3E}">
        <p14:creationId xmlns:p14="http://schemas.microsoft.com/office/powerpoint/2010/main" val="15412873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BF7A9-A102-4004-9560-B365FD94F5AD}"/>
              </a:ext>
            </a:extLst>
          </p:cNvPr>
          <p:cNvSpPr>
            <a:spLocks noGrp="1"/>
          </p:cNvSpPr>
          <p:nvPr>
            <p:ph type="body" sz="quarter" idx="10"/>
          </p:nvPr>
        </p:nvSpPr>
        <p:spPr>
          <a:xfrm>
            <a:off x="581130" y="4489385"/>
            <a:ext cx="6515961" cy="384721"/>
          </a:xfrm>
        </p:spPr>
        <p:txBody>
          <a:bodyPr/>
          <a:lstStyle/>
          <a:p>
            <a:r>
              <a:rPr lang="es-ES"/>
              <a:t>Capítulo 2.2: Gobernanza en Nexo</a:t>
            </a:r>
          </a:p>
        </p:txBody>
      </p:sp>
      <p:sp>
        <p:nvSpPr>
          <p:cNvPr id="3" name="Titel 2">
            <a:extLst>
              <a:ext uri="{FF2B5EF4-FFF2-40B4-BE49-F238E27FC236}">
                <a16:creationId xmlns:a16="http://schemas.microsoft.com/office/drawing/2014/main" id="{A4AA85EF-460F-45E0-83B9-0BD15FA4A672}"/>
              </a:ext>
            </a:extLst>
          </p:cNvPr>
          <p:cNvSpPr>
            <a:spLocks noGrp="1"/>
          </p:cNvSpPr>
          <p:nvPr>
            <p:ph type="title"/>
          </p:nvPr>
        </p:nvSpPr>
        <p:spPr>
          <a:xfrm>
            <a:off x="581129" y="3700203"/>
            <a:ext cx="7540405" cy="452432"/>
          </a:xfrm>
        </p:spPr>
        <p:txBody>
          <a:bodyPr/>
          <a:lstStyle/>
          <a:p>
            <a:r>
              <a:rPr lang="es-ES"/>
              <a:t>Estudios de caso de coordinación de políticas</a:t>
            </a:r>
          </a:p>
        </p:txBody>
      </p:sp>
    </p:spTree>
    <p:extLst>
      <p:ext uri="{BB962C8B-B14F-4D97-AF65-F5344CB8AC3E}">
        <p14:creationId xmlns:p14="http://schemas.microsoft.com/office/powerpoint/2010/main" val="18895277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a:xfrm>
            <a:off x="449263" y="1188000"/>
            <a:ext cx="8567737" cy="270565"/>
          </a:xfrm>
        </p:spPr>
        <p:txBody>
          <a:bodyPr/>
          <a:lstStyle/>
          <a:p>
            <a:r>
              <a:rPr lang="es-ES"/>
              <a:t>Coordinación del Nexo agua-energía en California</a:t>
            </a:r>
          </a:p>
          <a:p>
            <a:endParaRPr lang="de-DE"/>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816" y="1548001"/>
            <a:ext cx="5600255" cy="3321179"/>
          </a:xfrm>
        </p:spPr>
        <p:txBody>
          <a:bodyPr>
            <a:normAutofit fontScale="92500" lnSpcReduction="10000"/>
          </a:bodyPr>
          <a:lstStyle/>
          <a:p>
            <a:pPr marL="615950" lvl="1" indent="-342900"/>
            <a:r>
              <a:rPr lang="es-ES"/>
              <a:t>California aprobó varias políticas para reducir el consumo energético del sector del agua y disminuir las emisiones de GEI</a:t>
            </a:r>
          </a:p>
          <a:p>
            <a:pPr marL="615950" lvl="1" indent="-342900"/>
            <a:r>
              <a:rPr lang="es-ES"/>
              <a:t>El Equipo Intersectorial Agua-Energía (WET, por sus siglas en inglés) dentro del Equipo de Acción Climática (CAT, por sus siglas en inglés) se creó para: </a:t>
            </a:r>
          </a:p>
          <a:p>
            <a:pPr marL="879475" lvl="2" indent="-342900"/>
            <a:r>
              <a:rPr lang="es-ES"/>
              <a:t>conseguir grandes ahorros y eficiencias de agua y energía</a:t>
            </a:r>
          </a:p>
          <a:p>
            <a:pPr marL="879475" lvl="2" indent="-342900"/>
            <a:r>
              <a:rPr lang="es-ES"/>
              <a:t>reducir las emisiones de GEI</a:t>
            </a:r>
          </a:p>
          <a:p>
            <a:pPr marL="879475" lvl="2" indent="-342900"/>
            <a:r>
              <a:rPr lang="es-ES"/>
              <a:t>reducir o eliminar los riesgos derivados de los cambios en las condiciones hidrológicas y oceánicas</a:t>
            </a:r>
          </a:p>
          <a:p>
            <a:pPr marL="615950" lvl="1" indent="-342900"/>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fontScale="90000"/>
          </a:bodyPr>
          <a:lstStyle/>
          <a:p>
            <a:r>
              <a:rPr lang="es-ES"/>
              <a:t>Estudios de caso: Coordinación para la gobernanza de WEF</a:t>
            </a:r>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21</a:t>
            </a:fld>
            <a:endParaRPr lang="en-GB"/>
          </a:p>
        </p:txBody>
      </p:sp>
      <p:pic>
        <p:nvPicPr>
          <p:cNvPr id="7" name="Grafik 6">
            <a:extLst>
              <a:ext uri="{FF2B5EF4-FFF2-40B4-BE49-F238E27FC236}">
                <a16:creationId xmlns:a16="http://schemas.microsoft.com/office/drawing/2014/main" id="{D9F5ACBD-B81C-40AE-B9AC-680A2A9BFE09}"/>
              </a:ext>
            </a:extLst>
          </p:cNvPr>
          <p:cNvPicPr>
            <a:picLocks noChangeAspect="1"/>
          </p:cNvPicPr>
          <p:nvPr/>
        </p:nvPicPr>
        <p:blipFill rotWithShape="1">
          <a:blip r:embed="rId3"/>
          <a:srcRect l="9453"/>
          <a:stretch/>
        </p:blipFill>
        <p:spPr>
          <a:xfrm>
            <a:off x="6050071" y="1654090"/>
            <a:ext cx="2907160" cy="2349864"/>
          </a:xfrm>
          <a:prstGeom prst="rect">
            <a:avLst/>
          </a:prstGeom>
        </p:spPr>
      </p:pic>
      <p:sp>
        <p:nvSpPr>
          <p:cNvPr id="8" name="Textfeld 7">
            <a:extLst>
              <a:ext uri="{FF2B5EF4-FFF2-40B4-BE49-F238E27FC236}">
                <a16:creationId xmlns:a16="http://schemas.microsoft.com/office/drawing/2014/main" id="{EB9F4FB4-761E-47AD-BF57-3F3580952B56}"/>
              </a:ext>
            </a:extLst>
          </p:cNvPr>
          <p:cNvSpPr txBox="1"/>
          <p:nvPr/>
        </p:nvSpPr>
        <p:spPr>
          <a:xfrm>
            <a:off x="6050070" y="4003954"/>
            <a:ext cx="2907159" cy="600164"/>
          </a:xfrm>
          <a:prstGeom prst="rect">
            <a:avLst/>
          </a:prstGeom>
          <a:noFill/>
        </p:spPr>
        <p:txBody>
          <a:bodyPr wrap="square" rtlCol="0">
            <a:spAutoFit/>
          </a:bodyPr>
          <a:lstStyle/>
          <a:p>
            <a:r>
              <a:rPr lang="es-ES" sz="1100">
                <a:latin typeface="Calibri" panose="020F0502020204030204" pitchFamily="34" charset="0"/>
                <a:cs typeface="Calibri" panose="020F0502020204030204" pitchFamily="34" charset="0"/>
              </a:rPr>
              <a:t>Planta de bombeo de agua Chrisman en Grapevine, California. EE. UU. Fuente: Foto de Amy Quinton</a:t>
            </a:r>
          </a:p>
        </p:txBody>
      </p:sp>
    </p:spTree>
    <p:extLst>
      <p:ext uri="{BB962C8B-B14F-4D97-AF65-F5344CB8AC3E}">
        <p14:creationId xmlns:p14="http://schemas.microsoft.com/office/powerpoint/2010/main" val="7117595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a:xfrm>
            <a:off x="449263" y="1188000"/>
            <a:ext cx="8567737" cy="270565"/>
          </a:xfrm>
        </p:spPr>
        <p:txBody>
          <a:bodyPr/>
          <a:lstStyle/>
          <a:p>
            <a:r>
              <a:rPr lang="es-ES"/>
              <a:t>Coordinación del Nexo agua-energía en California</a:t>
            </a:r>
          </a:p>
          <a:p>
            <a:endParaRPr lang="de-DE"/>
          </a:p>
        </p:txBody>
      </p:sp>
      <p:sp>
        <p:nvSpPr>
          <p:cNvPr id="3" name="Textplatzhalter 2">
            <a:extLst>
              <a:ext uri="{FF2B5EF4-FFF2-40B4-BE49-F238E27FC236}">
                <a16:creationId xmlns:a16="http://schemas.microsoft.com/office/drawing/2014/main" id="{D68D0437-ADC0-4C8D-90FC-896F661227CF}"/>
              </a:ext>
            </a:extLst>
          </p:cNvPr>
          <p:cNvSpPr>
            <a:spLocks noGrp="1"/>
          </p:cNvSpPr>
          <p:nvPr>
            <p:ph type="body" sz="quarter" idx="13"/>
          </p:nvPr>
        </p:nvSpPr>
        <p:spPr>
          <a:xfrm>
            <a:off x="449816" y="1548001"/>
            <a:ext cx="5600255" cy="3321179"/>
          </a:xfrm>
        </p:spPr>
        <p:txBody>
          <a:bodyPr>
            <a:normAutofit fontScale="92500" lnSpcReduction="10000"/>
          </a:bodyPr>
          <a:lstStyle/>
          <a:p>
            <a:pPr marL="615950" lvl="1" indent="-342900"/>
            <a:r>
              <a:rPr lang="es-ES"/>
              <a:t>El Equipo Intersectorial Agua-Energía (WET, por sus siglas en inglés) dentro del Equipo de Acción Climática (CAT, por sus siglas en inglés) está formado por una serie de organismos estatales: </a:t>
            </a:r>
          </a:p>
          <a:p>
            <a:pPr marL="879475" lvl="2" indent="-342900"/>
            <a:r>
              <a:rPr lang="es-ES"/>
              <a:t>Agencia de Protección del Medioambiente de California</a:t>
            </a:r>
          </a:p>
          <a:p>
            <a:pPr marL="879475" lvl="2" indent="-342900"/>
            <a:r>
              <a:rPr lang="es-ES"/>
              <a:t>Agencia de Transporte empresarial y Vivienda</a:t>
            </a:r>
          </a:p>
          <a:p>
            <a:pPr marL="879475" lvl="2" indent="-342900"/>
            <a:r>
              <a:rPr lang="es-ES"/>
              <a:t>Agencia de Salud y Servicios Humanos</a:t>
            </a:r>
          </a:p>
          <a:p>
            <a:pPr marL="879475" lvl="2" indent="-342900"/>
            <a:r>
              <a:rPr lang="es-ES"/>
              <a:t>Departamento de Alimentación y Agricultura</a:t>
            </a:r>
          </a:p>
          <a:p>
            <a:pPr marL="879475" lvl="2" indent="-342900"/>
            <a:r>
              <a:rPr lang="es-ES"/>
              <a:t>Comisión de Energía</a:t>
            </a:r>
          </a:p>
          <a:p>
            <a:pPr marL="879475" lvl="2" indent="-342900"/>
            <a:r>
              <a:rPr lang="es-ES"/>
              <a:t>Comisión de Servicios Públicos </a:t>
            </a:r>
          </a:p>
          <a:p>
            <a:pPr marL="879475" lvl="2" indent="-342900"/>
            <a:r>
              <a:rPr lang="es-ES"/>
              <a:t>Junta Estatal de Control de los Recursos Hídricos ...</a:t>
            </a:r>
          </a:p>
          <a:p>
            <a:pPr marL="615950" lvl="1" indent="-342900"/>
            <a:endParaRPr lang="en-US"/>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fontScale="90000"/>
          </a:bodyPr>
          <a:lstStyle/>
          <a:p>
            <a:r>
              <a:rPr lang="es-ES"/>
              <a:t>Estudios de caso: Coordinación para la gobernanza de WEF</a:t>
            </a:r>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22</a:t>
            </a:fld>
            <a:endParaRPr lang="en-GB"/>
          </a:p>
        </p:txBody>
      </p:sp>
      <p:pic>
        <p:nvPicPr>
          <p:cNvPr id="7" name="Grafik 6">
            <a:extLst>
              <a:ext uri="{FF2B5EF4-FFF2-40B4-BE49-F238E27FC236}">
                <a16:creationId xmlns:a16="http://schemas.microsoft.com/office/drawing/2014/main" id="{D9F5ACBD-B81C-40AE-B9AC-680A2A9BFE09}"/>
              </a:ext>
            </a:extLst>
          </p:cNvPr>
          <p:cNvPicPr>
            <a:picLocks noChangeAspect="1"/>
          </p:cNvPicPr>
          <p:nvPr/>
        </p:nvPicPr>
        <p:blipFill rotWithShape="1">
          <a:blip r:embed="rId3"/>
          <a:srcRect l="9453"/>
          <a:stretch/>
        </p:blipFill>
        <p:spPr>
          <a:xfrm>
            <a:off x="6050071" y="1589792"/>
            <a:ext cx="2907160" cy="2349864"/>
          </a:xfrm>
          <a:prstGeom prst="rect">
            <a:avLst/>
          </a:prstGeom>
        </p:spPr>
      </p:pic>
      <p:sp>
        <p:nvSpPr>
          <p:cNvPr id="8" name="Textfeld 7">
            <a:extLst>
              <a:ext uri="{FF2B5EF4-FFF2-40B4-BE49-F238E27FC236}">
                <a16:creationId xmlns:a16="http://schemas.microsoft.com/office/drawing/2014/main" id="{EB9F4FB4-761E-47AD-BF57-3F3580952B56}"/>
              </a:ext>
            </a:extLst>
          </p:cNvPr>
          <p:cNvSpPr txBox="1"/>
          <p:nvPr/>
        </p:nvSpPr>
        <p:spPr>
          <a:xfrm>
            <a:off x="6050071" y="4004608"/>
            <a:ext cx="2907159" cy="600164"/>
          </a:xfrm>
          <a:prstGeom prst="rect">
            <a:avLst/>
          </a:prstGeom>
          <a:noFill/>
        </p:spPr>
        <p:txBody>
          <a:bodyPr wrap="square" rtlCol="0">
            <a:spAutoFit/>
          </a:bodyPr>
          <a:lstStyle/>
          <a:p>
            <a:r>
              <a:rPr lang="es-ES" sz="1100">
                <a:latin typeface="Calibri" panose="020F0502020204030204" pitchFamily="34" charset="0"/>
                <a:cs typeface="Calibri" panose="020F0502020204030204" pitchFamily="34" charset="0"/>
              </a:rPr>
              <a:t>Planta de bombeo de agua Chrisman en Grapevine, California. EE. UU. Fuente: Foto de Amy Quinton</a:t>
            </a:r>
          </a:p>
        </p:txBody>
      </p:sp>
    </p:spTree>
    <p:extLst>
      <p:ext uri="{BB962C8B-B14F-4D97-AF65-F5344CB8AC3E}">
        <p14:creationId xmlns:p14="http://schemas.microsoft.com/office/powerpoint/2010/main" val="38651789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s-ES"/>
              <a:t>Comunidad para el Desarrollo del África Austral (SADC) </a:t>
            </a:r>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fontScale="90000"/>
          </a:bodyPr>
          <a:lstStyle/>
          <a:p>
            <a:r>
              <a:rPr lang="es-ES"/>
              <a:t>Estudios de caso: Coordinación para la gobernanza de WEF</a:t>
            </a:r>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23</a:t>
            </a:fld>
            <a:endParaRPr lang="en-GB"/>
          </a:p>
        </p:txBody>
      </p:sp>
      <p:sp>
        <p:nvSpPr>
          <p:cNvPr id="8" name="Textplatzhalter 4">
            <a:extLst>
              <a:ext uri="{FF2B5EF4-FFF2-40B4-BE49-F238E27FC236}">
                <a16:creationId xmlns:a16="http://schemas.microsoft.com/office/drawing/2014/main" id="{0CCFF24E-CD65-44F5-817C-4AB53B265ED6}"/>
              </a:ext>
            </a:extLst>
          </p:cNvPr>
          <p:cNvSpPr>
            <a:spLocks noGrp="1"/>
          </p:cNvSpPr>
          <p:nvPr/>
        </p:nvSpPr>
        <p:spPr bwMode="gray">
          <a:xfrm>
            <a:off x="389493" y="1580155"/>
            <a:ext cx="2531717" cy="1769123"/>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600"/>
              </a:spcBef>
              <a:buFont typeface="Arial" panose="020B0604020202020204" pitchFamily="34" charset="0"/>
              <a:buNone/>
              <a:defRPr lang="de-DE" sz="18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18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6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600" b="1">
                <a:latin typeface="Calibri"/>
                <a:cs typeface="Calibri"/>
              </a:rPr>
              <a:t>Seguridad del agua</a:t>
            </a:r>
            <a:r>
              <a:rPr lang="es-ES" sz="1600">
                <a:latin typeface="Calibri"/>
                <a:cs typeface="Calibri"/>
              </a:rPr>
              <a:t>: </a:t>
            </a:r>
          </a:p>
          <a:p>
            <a:pPr marL="285750" indent="-285750">
              <a:buClr>
                <a:srgbClr val="F5903D"/>
              </a:buClr>
              <a:buFont typeface="Wingdings" panose="05000000000000000000" pitchFamily="2" charset="2"/>
              <a:buChar char="§"/>
            </a:pPr>
            <a:r>
              <a:rPr lang="es-ES" sz="1600">
                <a:latin typeface="Calibri"/>
                <a:cs typeface="Calibri"/>
              </a:rPr>
              <a:t>solo el 60 % de la población tiene acceso a agua potable; solo el 40 % a instalaciones de saneamiento</a:t>
            </a:r>
          </a:p>
          <a:p>
            <a:endParaRPr lang="de-DE"/>
          </a:p>
        </p:txBody>
      </p:sp>
      <p:sp>
        <p:nvSpPr>
          <p:cNvPr id="9" name="Textplatzhalter 6">
            <a:extLst>
              <a:ext uri="{FF2B5EF4-FFF2-40B4-BE49-F238E27FC236}">
                <a16:creationId xmlns:a16="http://schemas.microsoft.com/office/drawing/2014/main" id="{A42A15C0-EC5A-4161-B825-2A9902DCB7BE}"/>
              </a:ext>
            </a:extLst>
          </p:cNvPr>
          <p:cNvSpPr>
            <a:spLocks noGrp="1"/>
          </p:cNvSpPr>
          <p:nvPr/>
        </p:nvSpPr>
        <p:spPr bwMode="gray">
          <a:xfrm>
            <a:off x="389491" y="3070938"/>
            <a:ext cx="2531717" cy="1769123"/>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600"/>
              </a:spcBef>
              <a:buFont typeface="Arial" panose="020B0604020202020204" pitchFamily="34" charset="0"/>
              <a:buNone/>
              <a:defRPr lang="de-DE" sz="18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18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6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600" b="1"/>
              <a:t>Seguridad energética: </a:t>
            </a:r>
          </a:p>
          <a:p>
            <a:pPr marL="285750" indent="-285750">
              <a:buClr>
                <a:srgbClr val="F5903D"/>
              </a:buClr>
              <a:buFont typeface="Wingdings" panose="05000000000000000000" pitchFamily="2" charset="2"/>
              <a:buChar char="§"/>
            </a:pPr>
            <a:r>
              <a:rPr lang="es-ES" sz="1600"/>
              <a:t>Más del 50 % de la población no tiene acceso a la electricidad</a:t>
            </a:r>
          </a:p>
          <a:p>
            <a:pPr marL="285750" indent="-285750">
              <a:buClr>
                <a:srgbClr val="F5903D"/>
              </a:buClr>
              <a:buFont typeface="Wingdings" panose="05000000000000000000" pitchFamily="2" charset="2"/>
              <a:buChar char="§"/>
            </a:pPr>
            <a:r>
              <a:rPr lang="es-ES" sz="1600"/>
              <a:t>El potencial hidroeléctrico está en gran medida sin explotar </a:t>
            </a:r>
          </a:p>
          <a:p>
            <a:endParaRPr lang="de-DE"/>
          </a:p>
        </p:txBody>
      </p:sp>
      <p:sp>
        <p:nvSpPr>
          <p:cNvPr id="10" name="Textplatzhalter 7">
            <a:extLst>
              <a:ext uri="{FF2B5EF4-FFF2-40B4-BE49-F238E27FC236}">
                <a16:creationId xmlns:a16="http://schemas.microsoft.com/office/drawing/2014/main" id="{1A25B84F-0355-47B5-AF67-97C2D7205398}"/>
              </a:ext>
            </a:extLst>
          </p:cNvPr>
          <p:cNvSpPr>
            <a:spLocks noGrp="1"/>
          </p:cNvSpPr>
          <p:nvPr/>
        </p:nvSpPr>
        <p:spPr bwMode="gray">
          <a:xfrm>
            <a:off x="6222790" y="2130421"/>
            <a:ext cx="2531717" cy="1769123"/>
          </a:xfrm>
          <a:prstGeom prst="rect">
            <a:avLst/>
          </a:prstGeom>
        </p:spPr>
        <p:txBody>
          <a:bodyPr vert="horz" lIns="91440" tIns="45720" rIns="91440" bIns="45720" rtlCol="0">
            <a:normAutofit fontScale="77500" lnSpcReduction="20000"/>
          </a:bodyPr>
          <a:lstStyle>
            <a:lvl1pPr marL="0" indent="0" algn="l" defTabSz="685800" rtl="0" eaLnBrk="1" latinLnBrk="0" hangingPunct="1">
              <a:lnSpc>
                <a:spcPct val="90000"/>
              </a:lnSpc>
              <a:spcBef>
                <a:spcPts val="600"/>
              </a:spcBef>
              <a:buFont typeface="Arial" panose="020B0604020202020204" pitchFamily="34" charset="0"/>
              <a:buNone/>
              <a:defRPr lang="de-DE" sz="18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18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6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b="1"/>
              <a:t>Agricultura y seguridad alimentaria: </a:t>
            </a:r>
          </a:p>
          <a:p>
            <a:pPr marL="285750" indent="-285750">
              <a:buClr>
                <a:srgbClr val="F4971A"/>
              </a:buClr>
              <a:buFont typeface="Wingdings" panose="05000000000000000000" pitchFamily="2" charset="2"/>
              <a:buChar char="§"/>
            </a:pPr>
            <a:r>
              <a:rPr lang="es-ES"/>
              <a:t>La producción de alimentos es muy vulnerable a las sequías e inundaciones</a:t>
            </a:r>
          </a:p>
          <a:p>
            <a:pPr marL="285750" indent="-285750">
              <a:buClr>
                <a:srgbClr val="F4971A"/>
              </a:buClr>
              <a:buFont typeface="Wingdings" panose="05000000000000000000" pitchFamily="2" charset="2"/>
              <a:buChar char="§"/>
            </a:pPr>
            <a:r>
              <a:rPr lang="es-ES"/>
              <a:t>La agricultura consume más del 70 % de los recursos hídricos asignados</a:t>
            </a:r>
          </a:p>
        </p:txBody>
      </p:sp>
      <p:pic>
        <p:nvPicPr>
          <p:cNvPr id="14" name="Grafik 13">
            <a:extLst>
              <a:ext uri="{FF2B5EF4-FFF2-40B4-BE49-F238E27FC236}">
                <a16:creationId xmlns:a16="http://schemas.microsoft.com/office/drawing/2014/main" id="{F74D5DCA-CDDA-43BD-8AA0-889E6B7B349B}"/>
              </a:ext>
            </a:extLst>
          </p:cNvPr>
          <p:cNvPicPr>
            <a:picLocks noChangeAspect="1"/>
          </p:cNvPicPr>
          <p:nvPr/>
        </p:nvPicPr>
        <p:blipFill>
          <a:blip r:embed="rId3"/>
          <a:stretch>
            <a:fillRect/>
          </a:stretch>
        </p:blipFill>
        <p:spPr>
          <a:xfrm>
            <a:off x="2884224" y="1486870"/>
            <a:ext cx="3092839" cy="3239749"/>
          </a:xfrm>
          <a:prstGeom prst="rect">
            <a:avLst/>
          </a:prstGeom>
        </p:spPr>
      </p:pic>
      <p:sp>
        <p:nvSpPr>
          <p:cNvPr id="15" name="Textfeld 14">
            <a:extLst>
              <a:ext uri="{FF2B5EF4-FFF2-40B4-BE49-F238E27FC236}">
                <a16:creationId xmlns:a16="http://schemas.microsoft.com/office/drawing/2014/main" id="{61EF37B7-6BCC-433B-A2B2-7141BB1C0AE1}"/>
              </a:ext>
            </a:extLst>
          </p:cNvPr>
          <p:cNvSpPr txBox="1"/>
          <p:nvPr/>
        </p:nvSpPr>
        <p:spPr>
          <a:xfrm>
            <a:off x="4733131" y="4571401"/>
            <a:ext cx="2057399" cy="215444"/>
          </a:xfrm>
          <a:prstGeom prst="rect">
            <a:avLst/>
          </a:prstGeom>
          <a:noFill/>
        </p:spPr>
        <p:txBody>
          <a:bodyPr wrap="square" rtlCol="0">
            <a:spAutoFit/>
          </a:bodyPr>
          <a:lstStyle/>
          <a:p>
            <a:pPr algn="l"/>
            <a:r>
              <a:rPr lang="es-ES" sz="800"/>
              <a:t>Fuente: Africa Prime News 2018</a:t>
            </a:r>
          </a:p>
        </p:txBody>
      </p:sp>
    </p:spTree>
    <p:extLst>
      <p:ext uri="{BB962C8B-B14F-4D97-AF65-F5344CB8AC3E}">
        <p14:creationId xmlns:p14="http://schemas.microsoft.com/office/powerpoint/2010/main" val="191006391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FE65BC8-08D9-43A9-B1B3-00D927DA091A}"/>
              </a:ext>
            </a:extLst>
          </p:cNvPr>
          <p:cNvSpPr>
            <a:spLocks noGrp="1"/>
          </p:cNvSpPr>
          <p:nvPr>
            <p:ph type="body" sz="quarter" idx="14"/>
          </p:nvPr>
        </p:nvSpPr>
        <p:spPr/>
        <p:txBody>
          <a:bodyPr/>
          <a:lstStyle/>
          <a:p>
            <a:r>
              <a:rPr lang="es-ES"/>
              <a:t>SADC - Retos de coordinación</a:t>
            </a:r>
          </a:p>
        </p:txBody>
      </p:sp>
      <p:sp>
        <p:nvSpPr>
          <p:cNvPr id="3" name="Textplatzhalter 2">
            <a:extLst>
              <a:ext uri="{FF2B5EF4-FFF2-40B4-BE49-F238E27FC236}">
                <a16:creationId xmlns:a16="http://schemas.microsoft.com/office/drawing/2014/main" id="{46193776-C0AD-4530-87BF-0BFB412765B2}"/>
              </a:ext>
            </a:extLst>
          </p:cNvPr>
          <p:cNvSpPr>
            <a:spLocks noGrp="1"/>
          </p:cNvSpPr>
          <p:nvPr>
            <p:ph type="body" sz="quarter" idx="13"/>
          </p:nvPr>
        </p:nvSpPr>
        <p:spPr/>
        <p:txBody>
          <a:bodyPr/>
          <a:lstStyle/>
          <a:p>
            <a:pPr marL="342900" indent="-342900">
              <a:buClr>
                <a:srgbClr val="F4971A"/>
              </a:buClr>
              <a:buFont typeface="Wingdings" panose="05000000000000000000" pitchFamily="2" charset="2"/>
              <a:buChar char="Ø"/>
            </a:pPr>
            <a:r>
              <a:rPr lang="es-ES" b="1"/>
              <a:t>Coordinación inadecuada de los tres sectores </a:t>
            </a:r>
            <a:r>
              <a:rPr lang="es-ES"/>
              <a:t>a nivel político y de toma de decisiones</a:t>
            </a:r>
          </a:p>
          <a:p>
            <a:pPr marL="615950" lvl="1" indent="-342900">
              <a:buFont typeface="Arial" panose="020B0604020202020204" pitchFamily="34" charset="0"/>
              <a:buChar char="•"/>
            </a:pPr>
            <a:r>
              <a:rPr lang="es-ES"/>
              <a:t>Coherencia limitada entre políticas, planes y estrategias</a:t>
            </a:r>
          </a:p>
          <a:p>
            <a:pPr marL="615950" lvl="1" indent="-342900">
              <a:buFont typeface="Arial" panose="020B0604020202020204" pitchFamily="34" charset="0"/>
              <a:buChar char="•"/>
            </a:pPr>
            <a:r>
              <a:rPr lang="es-ES"/>
              <a:t>La estructura de gobernanza de la SADC está dominada por las orientaciones sectoriales</a:t>
            </a:r>
          </a:p>
          <a:p>
            <a:pPr marL="342900" indent="-342900">
              <a:buClr>
                <a:srgbClr val="F4971A"/>
              </a:buClr>
              <a:buFont typeface="Wingdings" panose="05000000000000000000" pitchFamily="2" charset="2"/>
              <a:buChar char="Ø"/>
            </a:pPr>
            <a:r>
              <a:rPr lang="es-ES" b="1"/>
              <a:t>Ausencia de una estructura formal que facilite la coordinación </a:t>
            </a:r>
            <a:r>
              <a:rPr lang="es-ES"/>
              <a:t>de las unidades responsables de los sectores WEF </a:t>
            </a:r>
            <a:r>
              <a:rPr lang="es-ES" b="1"/>
              <a:t>dentro de la Secretaría de la SADC</a:t>
            </a:r>
          </a:p>
          <a:p>
            <a:pPr marL="342900" indent="-342900">
              <a:buClr>
                <a:srgbClr val="F4971A"/>
              </a:buClr>
              <a:buFont typeface="Wingdings" panose="05000000000000000000" pitchFamily="2" charset="2"/>
              <a:buChar char="Ø"/>
            </a:pPr>
            <a:r>
              <a:rPr lang="es-ES" b="1"/>
              <a:t>Escasa coordinación de los programas </a:t>
            </a:r>
            <a:r>
              <a:rPr lang="es-ES"/>
              <a:t>por parte de las entidades ejecutoras regionales y otros socios</a:t>
            </a:r>
          </a:p>
        </p:txBody>
      </p:sp>
      <p:sp>
        <p:nvSpPr>
          <p:cNvPr id="4" name="Titel 3">
            <a:extLst>
              <a:ext uri="{FF2B5EF4-FFF2-40B4-BE49-F238E27FC236}">
                <a16:creationId xmlns:a16="http://schemas.microsoft.com/office/drawing/2014/main" id="{4F9C43E9-83D1-443A-915C-A10D27286A98}"/>
              </a:ext>
            </a:extLst>
          </p:cNvPr>
          <p:cNvSpPr>
            <a:spLocks noGrp="1"/>
          </p:cNvSpPr>
          <p:nvPr>
            <p:ph type="title"/>
          </p:nvPr>
        </p:nvSpPr>
        <p:spPr/>
        <p:txBody>
          <a:bodyPr>
            <a:normAutofit fontScale="90000"/>
          </a:bodyPr>
          <a:lstStyle/>
          <a:p>
            <a:r>
              <a:rPr lang="es-ES"/>
              <a:t>Estudios de caso: Coordinación para la gobernanza de WEF</a:t>
            </a:r>
          </a:p>
        </p:txBody>
      </p:sp>
      <p:sp>
        <p:nvSpPr>
          <p:cNvPr id="5" name="Foliennummernplatzhalter 4">
            <a:extLst>
              <a:ext uri="{FF2B5EF4-FFF2-40B4-BE49-F238E27FC236}">
                <a16:creationId xmlns:a16="http://schemas.microsoft.com/office/drawing/2014/main" id="{D64CAA59-D966-41DE-9947-017657095C05}"/>
              </a:ext>
            </a:extLst>
          </p:cNvPr>
          <p:cNvSpPr>
            <a:spLocks noGrp="1"/>
          </p:cNvSpPr>
          <p:nvPr>
            <p:ph type="sldNum" sz="quarter" idx="16"/>
          </p:nvPr>
        </p:nvSpPr>
        <p:spPr/>
        <p:txBody>
          <a:bodyPr/>
          <a:lstStyle/>
          <a:p>
            <a:fld id="{CF23C0C3-F0EC-4AF0-84C8-08554CFEDD03}" type="slidenum">
              <a:rPr lang="en-GB" smtClean="0"/>
              <a:t>24</a:t>
            </a:fld>
            <a:endParaRPr lang="en-GB"/>
          </a:p>
        </p:txBody>
      </p:sp>
    </p:spTree>
    <p:extLst>
      <p:ext uri="{BB962C8B-B14F-4D97-AF65-F5344CB8AC3E}">
        <p14:creationId xmlns:p14="http://schemas.microsoft.com/office/powerpoint/2010/main" val="326907963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52B5B4F-15D5-449E-9531-639A31AC08CC}"/>
              </a:ext>
            </a:extLst>
          </p:cNvPr>
          <p:cNvSpPr>
            <a:spLocks noGrp="1"/>
          </p:cNvSpPr>
          <p:nvPr>
            <p:ph type="body" sz="quarter" idx="14"/>
          </p:nvPr>
        </p:nvSpPr>
        <p:spPr/>
        <p:txBody>
          <a:bodyPr/>
          <a:lstStyle/>
          <a:p>
            <a:r>
              <a:rPr lang="es-ES"/>
              <a:t>Marco del Nexo WEF de la SADC</a:t>
            </a:r>
          </a:p>
        </p:txBody>
      </p:sp>
      <p:sp>
        <p:nvSpPr>
          <p:cNvPr id="4" name="Titel 3">
            <a:extLst>
              <a:ext uri="{FF2B5EF4-FFF2-40B4-BE49-F238E27FC236}">
                <a16:creationId xmlns:a16="http://schemas.microsoft.com/office/drawing/2014/main" id="{783EE226-AA77-4ABA-9D0D-D7A40B1970FC}"/>
              </a:ext>
            </a:extLst>
          </p:cNvPr>
          <p:cNvSpPr>
            <a:spLocks noGrp="1"/>
          </p:cNvSpPr>
          <p:nvPr>
            <p:ph type="title"/>
          </p:nvPr>
        </p:nvSpPr>
        <p:spPr/>
        <p:txBody>
          <a:bodyPr>
            <a:normAutofit fontScale="90000"/>
          </a:bodyPr>
          <a:lstStyle/>
          <a:p>
            <a:r>
              <a:rPr lang="es-ES"/>
              <a:t>Estudios de caso: Coordinación para la gobernanza de WEF</a:t>
            </a:r>
          </a:p>
        </p:txBody>
      </p:sp>
      <p:sp>
        <p:nvSpPr>
          <p:cNvPr id="5" name="Foliennummernplatzhalter 4">
            <a:extLst>
              <a:ext uri="{FF2B5EF4-FFF2-40B4-BE49-F238E27FC236}">
                <a16:creationId xmlns:a16="http://schemas.microsoft.com/office/drawing/2014/main" id="{9ADB07CE-48B6-4766-B3A7-C2B279327B36}"/>
              </a:ext>
            </a:extLst>
          </p:cNvPr>
          <p:cNvSpPr>
            <a:spLocks noGrp="1"/>
          </p:cNvSpPr>
          <p:nvPr>
            <p:ph type="sldNum" sz="quarter" idx="16"/>
          </p:nvPr>
        </p:nvSpPr>
        <p:spPr/>
        <p:txBody>
          <a:bodyPr/>
          <a:lstStyle/>
          <a:p>
            <a:fld id="{CF23C0C3-F0EC-4AF0-84C8-08554CFEDD03}" type="slidenum">
              <a:rPr lang="en-GB" smtClean="0"/>
              <a:t>25</a:t>
            </a:fld>
            <a:endParaRPr lang="en-GB"/>
          </a:p>
        </p:txBody>
      </p:sp>
      <p:sp>
        <p:nvSpPr>
          <p:cNvPr id="6" name="Ellipse 5">
            <a:extLst>
              <a:ext uri="{FF2B5EF4-FFF2-40B4-BE49-F238E27FC236}">
                <a16:creationId xmlns:a16="http://schemas.microsoft.com/office/drawing/2014/main" id="{D7577210-7854-4C52-8645-D710962029D0}"/>
              </a:ext>
            </a:extLst>
          </p:cNvPr>
          <p:cNvSpPr/>
          <p:nvPr/>
        </p:nvSpPr>
        <p:spPr>
          <a:xfrm>
            <a:off x="6638925" y="2790825"/>
            <a:ext cx="1000125" cy="1038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976E39A-0AB6-46B8-997D-01A392740FF7}"/>
              </a:ext>
            </a:extLst>
          </p:cNvPr>
          <p:cNvSpPr txBox="1"/>
          <p:nvPr/>
        </p:nvSpPr>
        <p:spPr>
          <a:xfrm>
            <a:off x="444174" y="1745944"/>
            <a:ext cx="3128683" cy="1938992"/>
          </a:xfrm>
          <a:prstGeom prst="rect">
            <a:avLst/>
          </a:prstGeom>
          <a:noFill/>
        </p:spPr>
        <p:txBody>
          <a:bodyPr wrap="square" rtlCol="0">
            <a:spAutoFit/>
          </a:bodyPr>
          <a:lstStyle/>
          <a:p>
            <a:pPr algn="l"/>
            <a:r>
              <a:rPr lang="es-ES" sz="1200" b="1"/>
              <a:t>Se espera que el marco contribuya a la coordinación de los tres sectores:</a:t>
            </a:r>
          </a:p>
          <a:p>
            <a:pPr marL="171450" indent="-171450" algn="l">
              <a:buClr>
                <a:srgbClr val="F4971A"/>
              </a:buClr>
              <a:buFont typeface="Wingdings" panose="05000000000000000000" pitchFamily="2" charset="2"/>
              <a:buChar char="Ø"/>
            </a:pPr>
            <a:r>
              <a:rPr lang="es-ES" sz="1200"/>
              <a:t>A nivel político y de toma de decisiones (es decir, a nivel ministerial)</a:t>
            </a:r>
          </a:p>
          <a:p>
            <a:pPr marL="171450" indent="-171450" algn="l">
              <a:buClr>
                <a:srgbClr val="F4971A"/>
              </a:buClr>
              <a:buFont typeface="Wingdings" panose="05000000000000000000" pitchFamily="2" charset="2"/>
              <a:buChar char="Ø"/>
            </a:pPr>
            <a:r>
              <a:rPr lang="es-ES" sz="1200"/>
              <a:t> A nivel técnico regional</a:t>
            </a:r>
          </a:p>
          <a:p>
            <a:pPr marL="171450" indent="-171450" algn="l">
              <a:buClr>
                <a:srgbClr val="F4971A"/>
              </a:buClr>
              <a:buFont typeface="Wingdings" panose="05000000000000000000" pitchFamily="2" charset="2"/>
              <a:buChar char="Ø"/>
            </a:pPr>
            <a:r>
              <a:rPr lang="es-ES" sz="1200"/>
              <a:t>En la Secretaría de la SADC </a:t>
            </a:r>
          </a:p>
          <a:p>
            <a:pPr marL="171450" indent="-171450" algn="l">
              <a:buClr>
                <a:srgbClr val="F4971A"/>
              </a:buClr>
              <a:buFont typeface="Wingdings" panose="05000000000000000000" pitchFamily="2" charset="2"/>
              <a:buChar char="Ø"/>
            </a:pPr>
            <a:r>
              <a:rPr lang="es-ES" sz="1200"/>
              <a:t>Con las entidades regionales de ejecución y otros socios</a:t>
            </a:r>
          </a:p>
          <a:p>
            <a:pPr marL="171450" indent="-171450" algn="l">
              <a:buClr>
                <a:srgbClr val="F4971A"/>
              </a:buClr>
              <a:buFont typeface="Wingdings" panose="05000000000000000000" pitchFamily="2" charset="2"/>
              <a:buChar char="Ø"/>
            </a:pPr>
            <a:r>
              <a:rPr lang="es-ES" sz="1200"/>
              <a:t>Fortalecimiento de las plataformas regionales multilaterales</a:t>
            </a:r>
          </a:p>
        </p:txBody>
      </p:sp>
      <p:grpSp>
        <p:nvGrpSpPr>
          <p:cNvPr id="9" name="Gruppieren 8">
            <a:extLst>
              <a:ext uri="{FF2B5EF4-FFF2-40B4-BE49-F238E27FC236}">
                <a16:creationId xmlns:a16="http://schemas.microsoft.com/office/drawing/2014/main" id="{77E6C4DA-A845-42CE-8A5C-829F87A8CCE8}"/>
              </a:ext>
            </a:extLst>
          </p:cNvPr>
          <p:cNvGrpSpPr/>
          <p:nvPr/>
        </p:nvGrpSpPr>
        <p:grpSpPr>
          <a:xfrm>
            <a:off x="3222299" y="1188000"/>
            <a:ext cx="5567688" cy="3669119"/>
            <a:chOff x="3222299" y="1188000"/>
            <a:chExt cx="5567688" cy="3669119"/>
          </a:xfrm>
        </p:grpSpPr>
        <p:pic>
          <p:nvPicPr>
            <p:cNvPr id="7" name="Grafik 6">
              <a:extLst>
                <a:ext uri="{FF2B5EF4-FFF2-40B4-BE49-F238E27FC236}">
                  <a16:creationId xmlns:a16="http://schemas.microsoft.com/office/drawing/2014/main" id="{443308A4-1C7F-4FA9-9B7B-5962407DB7D7}"/>
                </a:ext>
              </a:extLst>
            </p:cNvPr>
            <p:cNvPicPr>
              <a:picLocks noChangeAspect="1"/>
            </p:cNvPicPr>
            <p:nvPr/>
          </p:nvPicPr>
          <p:blipFill rotWithShape="1">
            <a:blip r:embed="rId3"/>
            <a:srcRect/>
            <a:stretch/>
          </p:blipFill>
          <p:spPr>
            <a:xfrm>
              <a:off x="3222299" y="1188000"/>
              <a:ext cx="5567688" cy="3597663"/>
            </a:xfrm>
            <a:prstGeom prst="rect">
              <a:avLst/>
            </a:prstGeom>
          </p:spPr>
        </p:pic>
        <p:sp>
          <p:nvSpPr>
            <p:cNvPr id="8" name="Rechteck 7">
              <a:extLst>
                <a:ext uri="{FF2B5EF4-FFF2-40B4-BE49-F238E27FC236}">
                  <a16:creationId xmlns:a16="http://schemas.microsoft.com/office/drawing/2014/main" id="{E16ADC11-8334-4D5D-B7E9-3F45EF823B46}"/>
                </a:ext>
              </a:extLst>
            </p:cNvPr>
            <p:cNvSpPr/>
            <p:nvPr/>
          </p:nvSpPr>
          <p:spPr>
            <a:xfrm>
              <a:off x="3600450" y="4754925"/>
              <a:ext cx="1943100" cy="10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18674133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71AACA2-7FAA-4068-B356-3584DB8657A1}"/>
              </a:ext>
            </a:extLst>
          </p:cNvPr>
          <p:cNvSpPr>
            <a:spLocks noGrp="1"/>
          </p:cNvSpPr>
          <p:nvPr>
            <p:ph type="body" sz="quarter" idx="14"/>
          </p:nvPr>
        </p:nvSpPr>
        <p:spPr/>
        <p:txBody>
          <a:bodyPr/>
          <a:lstStyle/>
          <a:p>
            <a:r>
              <a:rPr lang="es-ES"/>
              <a:t>Enfoque de planificación estratégica</a:t>
            </a:r>
          </a:p>
          <a:p>
            <a:endParaRPr lang="en-US"/>
          </a:p>
        </p:txBody>
      </p:sp>
      <p:sp>
        <p:nvSpPr>
          <p:cNvPr id="3" name="Textplatzhalter 2">
            <a:extLst>
              <a:ext uri="{FF2B5EF4-FFF2-40B4-BE49-F238E27FC236}">
                <a16:creationId xmlns:a16="http://schemas.microsoft.com/office/drawing/2014/main" id="{93703148-AFA5-45CC-BD8F-5194C61AC95C}"/>
              </a:ext>
            </a:extLst>
          </p:cNvPr>
          <p:cNvSpPr>
            <a:spLocks noGrp="1"/>
          </p:cNvSpPr>
          <p:nvPr>
            <p:ph type="body" sz="quarter" idx="13"/>
          </p:nvPr>
        </p:nvSpPr>
        <p:spPr>
          <a:xfrm>
            <a:off x="449817" y="1548001"/>
            <a:ext cx="5445205" cy="3077340"/>
          </a:xfrm>
        </p:spPr>
        <p:txBody>
          <a:bodyPr>
            <a:normAutofit fontScale="85000" lnSpcReduction="20000"/>
          </a:bodyPr>
          <a:lstStyle/>
          <a:p>
            <a:r>
              <a:rPr lang="es-ES"/>
              <a:t>Ejemplo de la Estrategia Nacional del Agua de Jordania, 2016-2025:</a:t>
            </a:r>
          </a:p>
          <a:p>
            <a:pPr marL="615950" lvl="1" indent="-342900"/>
            <a:r>
              <a:rPr lang="es-ES"/>
              <a:t>La Estrategia Nacional del Agua de Jordania tiene como objetivo lograr una gestión sostenible del agua y el saneamiento para todos los ciudadanos del país</a:t>
            </a:r>
          </a:p>
          <a:p>
            <a:pPr marL="615950" lvl="1" indent="-342900"/>
            <a:endParaRPr lang="es-ES"/>
          </a:p>
          <a:p>
            <a:pPr marL="615950" lvl="1" indent="-342900"/>
            <a:r>
              <a:rPr lang="es-ES"/>
              <a:t>Debido a su carácter intersectorial, también reconoce el papel del agua para la producción de alimentos y la generación de energía</a:t>
            </a:r>
          </a:p>
          <a:p>
            <a:pPr marL="879475" lvl="2" indent="-342900"/>
            <a:r>
              <a:rPr lang="es-ES"/>
              <a:t>La estrategia se apropia de los enfoques y métodos de los sectores relacionados con el agua </a:t>
            </a:r>
          </a:p>
          <a:p>
            <a:pPr marL="879475" lvl="2" indent="-342900"/>
            <a:r>
              <a:rPr lang="es-ES"/>
              <a:t>Incluye actividades para </a:t>
            </a:r>
            <a:r>
              <a:rPr lang="es-ES" sz="1700">
                <a:solidFill>
                  <a:srgbClr val="F4971A"/>
                </a:solidFill>
              </a:rPr>
              <a:t>(1) </a:t>
            </a:r>
            <a:r>
              <a:rPr lang="es-ES"/>
              <a:t>mejorar el uso sostenible del agua en la agricultura, </a:t>
            </a:r>
            <a:r>
              <a:rPr lang="es-ES" sz="1700">
                <a:solidFill>
                  <a:srgbClr val="F4971A"/>
                </a:solidFill>
              </a:rPr>
              <a:t>(2)</a:t>
            </a:r>
            <a:r>
              <a:rPr lang="es-ES"/>
              <a:t> ampliar la cuota de energía alternativa, </a:t>
            </a:r>
            <a:r>
              <a:rPr lang="es-ES" sz="1700">
                <a:solidFill>
                  <a:srgbClr val="F4971A"/>
                </a:solidFill>
              </a:rPr>
              <a:t>(3)</a:t>
            </a:r>
            <a:r>
              <a:rPr lang="es-ES"/>
              <a:t> aumentar la resiliencia de los medios de vida, </a:t>
            </a:r>
            <a:r>
              <a:rPr lang="es-ES" sz="1700">
                <a:solidFill>
                  <a:srgbClr val="F4971A"/>
                </a:solidFill>
              </a:rPr>
              <a:t>(4)</a:t>
            </a:r>
            <a:r>
              <a:rPr lang="es-ES"/>
              <a:t> reforzar la gobernanza holística del agua</a:t>
            </a:r>
          </a:p>
          <a:p>
            <a:endParaRPr lang="en-US"/>
          </a:p>
        </p:txBody>
      </p:sp>
      <p:sp>
        <p:nvSpPr>
          <p:cNvPr id="4" name="Titel 3">
            <a:extLst>
              <a:ext uri="{FF2B5EF4-FFF2-40B4-BE49-F238E27FC236}">
                <a16:creationId xmlns:a16="http://schemas.microsoft.com/office/drawing/2014/main" id="{03C3A36A-7F95-405B-9832-B69A296BDBEC}"/>
              </a:ext>
            </a:extLst>
          </p:cNvPr>
          <p:cNvSpPr>
            <a:spLocks noGrp="1"/>
          </p:cNvSpPr>
          <p:nvPr>
            <p:ph type="title"/>
          </p:nvPr>
        </p:nvSpPr>
        <p:spPr/>
        <p:txBody>
          <a:bodyPr>
            <a:normAutofit fontScale="90000"/>
          </a:bodyPr>
          <a:lstStyle/>
          <a:p>
            <a:r>
              <a:rPr lang="es-ES"/>
              <a:t>Estudios de caso: Coordinación para la gobernanza de WEF</a:t>
            </a:r>
          </a:p>
        </p:txBody>
      </p:sp>
      <p:sp>
        <p:nvSpPr>
          <p:cNvPr id="5" name="Foliennummernplatzhalter 4">
            <a:extLst>
              <a:ext uri="{FF2B5EF4-FFF2-40B4-BE49-F238E27FC236}">
                <a16:creationId xmlns:a16="http://schemas.microsoft.com/office/drawing/2014/main" id="{F1D10F38-AA4A-49C8-B439-E325FD371C9B}"/>
              </a:ext>
            </a:extLst>
          </p:cNvPr>
          <p:cNvSpPr>
            <a:spLocks noGrp="1"/>
          </p:cNvSpPr>
          <p:nvPr>
            <p:ph type="sldNum" sz="quarter" idx="16"/>
          </p:nvPr>
        </p:nvSpPr>
        <p:spPr/>
        <p:txBody>
          <a:bodyPr/>
          <a:lstStyle/>
          <a:p>
            <a:fld id="{CF23C0C3-F0EC-4AF0-84C8-08554CFEDD03}" type="slidenum">
              <a:rPr lang="en-GB" smtClean="0"/>
              <a:t>26</a:t>
            </a:fld>
            <a:endParaRPr lang="en-GB"/>
          </a:p>
        </p:txBody>
      </p:sp>
      <p:pic>
        <p:nvPicPr>
          <p:cNvPr id="7" name="Grafik 6">
            <a:extLst>
              <a:ext uri="{FF2B5EF4-FFF2-40B4-BE49-F238E27FC236}">
                <a16:creationId xmlns:a16="http://schemas.microsoft.com/office/drawing/2014/main" id="{E90E1703-19DD-4E83-A6F3-FF2F173455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895022" y="2007033"/>
            <a:ext cx="3119905" cy="1894509"/>
          </a:xfrm>
          <a:prstGeom prst="rect">
            <a:avLst/>
          </a:prstGeom>
        </p:spPr>
      </p:pic>
      <p:sp>
        <p:nvSpPr>
          <p:cNvPr id="9" name="Textfeld 8">
            <a:extLst>
              <a:ext uri="{FF2B5EF4-FFF2-40B4-BE49-F238E27FC236}">
                <a16:creationId xmlns:a16="http://schemas.microsoft.com/office/drawing/2014/main" id="{1C114D7C-0FE7-4F95-AD45-C0CE711E1EC9}"/>
              </a:ext>
            </a:extLst>
          </p:cNvPr>
          <p:cNvSpPr txBox="1"/>
          <p:nvPr/>
        </p:nvSpPr>
        <p:spPr>
          <a:xfrm>
            <a:off x="5895022" y="3960235"/>
            <a:ext cx="2924902" cy="246221"/>
          </a:xfrm>
          <a:prstGeom prst="rect">
            <a:avLst/>
          </a:prstGeom>
          <a:noFill/>
        </p:spPr>
        <p:txBody>
          <a:bodyPr wrap="square" rtlCol="0">
            <a:spAutoFit/>
          </a:bodyPr>
          <a:lstStyle/>
          <a:p>
            <a:r>
              <a:rPr lang="es-ES" sz="1000"/>
              <a:t>Fuente: Ministerio de Agua y Riego de Jordania, 2016</a:t>
            </a:r>
          </a:p>
        </p:txBody>
      </p:sp>
    </p:spTree>
    <p:extLst>
      <p:ext uri="{BB962C8B-B14F-4D97-AF65-F5344CB8AC3E}">
        <p14:creationId xmlns:p14="http://schemas.microsoft.com/office/powerpoint/2010/main" val="424860102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BF7A9-A102-4004-9560-B365FD94F5AD}"/>
              </a:ext>
            </a:extLst>
          </p:cNvPr>
          <p:cNvSpPr>
            <a:spLocks noGrp="1"/>
          </p:cNvSpPr>
          <p:nvPr>
            <p:ph type="body" sz="quarter" idx="10"/>
          </p:nvPr>
        </p:nvSpPr>
        <p:spPr>
          <a:xfrm>
            <a:off x="581130" y="4489385"/>
            <a:ext cx="6515961" cy="384721"/>
          </a:xfrm>
        </p:spPr>
        <p:txBody>
          <a:bodyPr/>
          <a:lstStyle/>
          <a:p>
            <a:r>
              <a:rPr lang="es-ES"/>
              <a:t>Capítulo 2.2: Gobernanza en Nexo</a:t>
            </a:r>
          </a:p>
        </p:txBody>
      </p:sp>
      <p:sp>
        <p:nvSpPr>
          <p:cNvPr id="3" name="Titel 2">
            <a:extLst>
              <a:ext uri="{FF2B5EF4-FFF2-40B4-BE49-F238E27FC236}">
                <a16:creationId xmlns:a16="http://schemas.microsoft.com/office/drawing/2014/main" id="{A4AA85EF-460F-45E0-83B9-0BD15FA4A672}"/>
              </a:ext>
            </a:extLst>
          </p:cNvPr>
          <p:cNvSpPr>
            <a:spLocks noGrp="1"/>
          </p:cNvSpPr>
          <p:nvPr>
            <p:ph type="title"/>
          </p:nvPr>
        </p:nvSpPr>
        <p:spPr>
          <a:xfrm>
            <a:off x="581130" y="3520154"/>
            <a:ext cx="7023630" cy="812530"/>
          </a:xfrm>
        </p:spPr>
        <p:txBody>
          <a:bodyPr/>
          <a:lstStyle/>
          <a:p>
            <a:r>
              <a:rPr lang="es-ES"/>
              <a:t>Instrumentos políticos para incentivar la eficiencia de los recursos</a:t>
            </a:r>
          </a:p>
        </p:txBody>
      </p:sp>
    </p:spTree>
    <p:extLst>
      <p:ext uri="{BB962C8B-B14F-4D97-AF65-F5344CB8AC3E}">
        <p14:creationId xmlns:p14="http://schemas.microsoft.com/office/powerpoint/2010/main" val="30010598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leichschenkliges Dreieck 25">
            <a:extLst>
              <a:ext uri="{FF2B5EF4-FFF2-40B4-BE49-F238E27FC236}">
                <a16:creationId xmlns:a16="http://schemas.microsoft.com/office/drawing/2014/main" id="{69D006D5-D647-4EDF-8505-7783487EEE1A}"/>
              </a:ext>
            </a:extLst>
          </p:cNvPr>
          <p:cNvSpPr/>
          <p:nvPr/>
        </p:nvSpPr>
        <p:spPr>
          <a:xfrm>
            <a:off x="3329667" y="2201636"/>
            <a:ext cx="2588083" cy="1510393"/>
          </a:xfrm>
          <a:prstGeom prst="triangle">
            <a:avLst/>
          </a:prstGeom>
          <a:ln w="38100">
            <a:solidFill>
              <a:srgbClr val="F4971A"/>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 name="Titel 1">
            <a:extLst>
              <a:ext uri="{FF2B5EF4-FFF2-40B4-BE49-F238E27FC236}">
                <a16:creationId xmlns:a16="http://schemas.microsoft.com/office/drawing/2014/main" id="{44F3D11B-30C2-4794-AC51-AD7D9F85E203}"/>
              </a:ext>
            </a:extLst>
          </p:cNvPr>
          <p:cNvSpPr>
            <a:spLocks noGrp="1"/>
          </p:cNvSpPr>
          <p:nvPr>
            <p:ph type="title"/>
          </p:nvPr>
        </p:nvSpPr>
        <p:spPr>
          <a:xfrm>
            <a:off x="449816" y="703264"/>
            <a:ext cx="8567183" cy="540544"/>
          </a:xfrm>
        </p:spPr>
        <p:txBody>
          <a:bodyPr>
            <a:normAutofit fontScale="90000"/>
          </a:bodyPr>
          <a:lstStyle/>
          <a:p>
            <a:r>
              <a:rPr lang="es-ES"/>
              <a:t>Instrumentos políticos para incentivar la eficiencia de los recursos   </a:t>
            </a:r>
          </a:p>
        </p:txBody>
      </p:sp>
      <p:sp>
        <p:nvSpPr>
          <p:cNvPr id="22" name="Gleichschenkliges Dreieck 21">
            <a:extLst>
              <a:ext uri="{FF2B5EF4-FFF2-40B4-BE49-F238E27FC236}">
                <a16:creationId xmlns:a16="http://schemas.microsoft.com/office/drawing/2014/main" id="{54BB500D-C259-44C9-85F5-A9475A3FA286}"/>
              </a:ext>
            </a:extLst>
          </p:cNvPr>
          <p:cNvSpPr/>
          <p:nvPr/>
        </p:nvSpPr>
        <p:spPr>
          <a:xfrm>
            <a:off x="3978728" y="2201636"/>
            <a:ext cx="1298121" cy="751114"/>
          </a:xfrm>
          <a:prstGeom prst="triangl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100">
                <a:latin typeface="Calibri" panose="020F0502020204030204" pitchFamily="34" charset="0"/>
                <a:cs typeface="Calibri" panose="020F0502020204030204" pitchFamily="34" charset="0"/>
              </a:rPr>
              <a:t>Estado</a:t>
            </a:r>
          </a:p>
        </p:txBody>
      </p:sp>
      <p:sp>
        <p:nvSpPr>
          <p:cNvPr id="23" name="Gleichschenkliges Dreieck 22">
            <a:extLst>
              <a:ext uri="{FF2B5EF4-FFF2-40B4-BE49-F238E27FC236}">
                <a16:creationId xmlns:a16="http://schemas.microsoft.com/office/drawing/2014/main" id="{7448CA4B-03EA-49FE-A99D-E999821524A1}"/>
              </a:ext>
            </a:extLst>
          </p:cNvPr>
          <p:cNvSpPr/>
          <p:nvPr/>
        </p:nvSpPr>
        <p:spPr>
          <a:xfrm>
            <a:off x="4619629" y="2960915"/>
            <a:ext cx="1404258" cy="751114"/>
          </a:xfrm>
          <a:prstGeom prst="triangl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100">
                <a:solidFill>
                  <a:schemeClr val="tx1"/>
                </a:solidFill>
                <a:latin typeface="Calibri" panose="020F0502020204030204" pitchFamily="34" charset="0"/>
                <a:cs typeface="Calibri" panose="020F0502020204030204" pitchFamily="34" charset="0"/>
              </a:rPr>
              <a:t>Sociedad</a:t>
            </a:r>
          </a:p>
        </p:txBody>
      </p:sp>
      <p:sp>
        <p:nvSpPr>
          <p:cNvPr id="24" name="Gleichschenkliges Dreieck 23">
            <a:extLst>
              <a:ext uri="{FF2B5EF4-FFF2-40B4-BE49-F238E27FC236}">
                <a16:creationId xmlns:a16="http://schemas.microsoft.com/office/drawing/2014/main" id="{1ED7562F-6A0A-4858-B44E-9582DA765064}"/>
              </a:ext>
            </a:extLst>
          </p:cNvPr>
          <p:cNvSpPr/>
          <p:nvPr/>
        </p:nvSpPr>
        <p:spPr>
          <a:xfrm>
            <a:off x="3329667" y="2960915"/>
            <a:ext cx="1404258" cy="751114"/>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100">
                <a:latin typeface="Calibri" panose="020F0502020204030204" pitchFamily="34" charset="0"/>
                <a:cs typeface="Calibri" panose="020F0502020204030204" pitchFamily="34" charset="0"/>
              </a:rPr>
              <a:t>Mercado</a:t>
            </a:r>
          </a:p>
        </p:txBody>
      </p:sp>
      <p:sp>
        <p:nvSpPr>
          <p:cNvPr id="25" name="Textfeld 24">
            <a:extLst>
              <a:ext uri="{FF2B5EF4-FFF2-40B4-BE49-F238E27FC236}">
                <a16:creationId xmlns:a16="http://schemas.microsoft.com/office/drawing/2014/main" id="{53F16538-0485-4A79-9D91-03A52F0F0BF1}"/>
              </a:ext>
            </a:extLst>
          </p:cNvPr>
          <p:cNvSpPr txBox="1"/>
          <p:nvPr/>
        </p:nvSpPr>
        <p:spPr>
          <a:xfrm>
            <a:off x="4110042" y="2922815"/>
            <a:ext cx="1057274" cy="430887"/>
          </a:xfrm>
          <a:prstGeom prst="rect">
            <a:avLst/>
          </a:prstGeom>
          <a:noFill/>
        </p:spPr>
        <p:txBody>
          <a:bodyPr wrap="square" rtlCol="0">
            <a:spAutoFit/>
          </a:bodyPr>
          <a:lstStyle/>
          <a:p>
            <a:pPr algn="ctr"/>
            <a:r>
              <a:rPr lang="es-ES" sz="1100" b="1">
                <a:latin typeface="Calibri" panose="020F0502020204030204" pitchFamily="34" charset="0"/>
                <a:cs typeface="Calibri" panose="020F0502020204030204" pitchFamily="34" charset="0"/>
              </a:rPr>
              <a:t>Instrumentos políticos</a:t>
            </a:r>
          </a:p>
        </p:txBody>
      </p:sp>
      <p:sp>
        <p:nvSpPr>
          <p:cNvPr id="29" name="Rechteck 28">
            <a:extLst>
              <a:ext uri="{FF2B5EF4-FFF2-40B4-BE49-F238E27FC236}">
                <a16:creationId xmlns:a16="http://schemas.microsoft.com/office/drawing/2014/main" id="{C7A6CBB9-89AD-48F2-887B-0265F69B4386}"/>
              </a:ext>
            </a:extLst>
          </p:cNvPr>
          <p:cNvSpPr/>
          <p:nvPr/>
        </p:nvSpPr>
        <p:spPr>
          <a:xfrm>
            <a:off x="3386989" y="1183879"/>
            <a:ext cx="2553452" cy="950421"/>
          </a:xfrm>
          <a:prstGeom prst="rect">
            <a:avLst/>
          </a:prstGeom>
          <a:ln>
            <a:solidFill>
              <a:srgbClr val="F4971A"/>
            </a:solidFill>
          </a:ln>
        </p:spPr>
        <p:style>
          <a:lnRef idx="2">
            <a:schemeClr val="accent3"/>
          </a:lnRef>
          <a:fillRef idx="1">
            <a:schemeClr val="lt1"/>
          </a:fillRef>
          <a:effectRef idx="0">
            <a:schemeClr val="accent3"/>
          </a:effectRef>
          <a:fontRef idx="minor">
            <a:schemeClr val="dk1"/>
          </a:fontRef>
        </p:style>
        <p:txBody>
          <a:bodyPr rtlCol="0" anchor="t"/>
          <a:lstStyle>
            <a:defPPr>
              <a:defRPr lang="de-DE"/>
            </a:defPPr>
            <a:lvl1pPr marL="0" algn="l" defTabSz="521437" rtl="0" eaLnBrk="1" latinLnBrk="0" hangingPunct="1">
              <a:defRPr sz="2100" kern="1200">
                <a:solidFill>
                  <a:schemeClr val="dk1"/>
                </a:solidFill>
                <a:latin typeface="+mn-lt"/>
                <a:ea typeface="+mn-ea"/>
                <a:cs typeface="+mn-cs"/>
              </a:defRPr>
            </a:lvl1pPr>
            <a:lvl2pPr marL="521437" algn="l" defTabSz="521437" rtl="0" eaLnBrk="1" latinLnBrk="0" hangingPunct="1">
              <a:defRPr sz="2100" kern="1200">
                <a:solidFill>
                  <a:schemeClr val="dk1"/>
                </a:solidFill>
                <a:latin typeface="+mn-lt"/>
                <a:ea typeface="+mn-ea"/>
                <a:cs typeface="+mn-cs"/>
              </a:defRPr>
            </a:lvl2pPr>
            <a:lvl3pPr marL="1042873" algn="l" defTabSz="521437" rtl="0" eaLnBrk="1" latinLnBrk="0" hangingPunct="1">
              <a:defRPr sz="2100" kern="1200">
                <a:solidFill>
                  <a:schemeClr val="dk1"/>
                </a:solidFill>
                <a:latin typeface="+mn-lt"/>
                <a:ea typeface="+mn-ea"/>
                <a:cs typeface="+mn-cs"/>
              </a:defRPr>
            </a:lvl3pPr>
            <a:lvl4pPr marL="1564310" algn="l" defTabSz="521437" rtl="0" eaLnBrk="1" latinLnBrk="0" hangingPunct="1">
              <a:defRPr sz="2100" kern="1200">
                <a:solidFill>
                  <a:schemeClr val="dk1"/>
                </a:solidFill>
                <a:latin typeface="+mn-lt"/>
                <a:ea typeface="+mn-ea"/>
                <a:cs typeface="+mn-cs"/>
              </a:defRPr>
            </a:lvl4pPr>
            <a:lvl5pPr marL="2085746" algn="l" defTabSz="521437" rtl="0" eaLnBrk="1" latinLnBrk="0" hangingPunct="1">
              <a:defRPr sz="2100" kern="1200">
                <a:solidFill>
                  <a:schemeClr val="dk1"/>
                </a:solidFill>
                <a:latin typeface="+mn-lt"/>
                <a:ea typeface="+mn-ea"/>
                <a:cs typeface="+mn-cs"/>
              </a:defRPr>
            </a:lvl5pPr>
            <a:lvl6pPr marL="2607183" algn="l" defTabSz="521437" rtl="0" eaLnBrk="1" latinLnBrk="0" hangingPunct="1">
              <a:defRPr sz="2100" kern="1200">
                <a:solidFill>
                  <a:schemeClr val="dk1"/>
                </a:solidFill>
                <a:latin typeface="+mn-lt"/>
                <a:ea typeface="+mn-ea"/>
                <a:cs typeface="+mn-cs"/>
              </a:defRPr>
            </a:lvl6pPr>
            <a:lvl7pPr marL="3128620" algn="l" defTabSz="521437" rtl="0" eaLnBrk="1" latinLnBrk="0" hangingPunct="1">
              <a:defRPr sz="2100" kern="1200">
                <a:solidFill>
                  <a:schemeClr val="dk1"/>
                </a:solidFill>
                <a:latin typeface="+mn-lt"/>
                <a:ea typeface="+mn-ea"/>
                <a:cs typeface="+mn-cs"/>
              </a:defRPr>
            </a:lvl7pPr>
            <a:lvl8pPr marL="3650056" algn="l" defTabSz="521437" rtl="0" eaLnBrk="1" latinLnBrk="0" hangingPunct="1">
              <a:defRPr sz="2100" kern="1200">
                <a:solidFill>
                  <a:schemeClr val="dk1"/>
                </a:solidFill>
                <a:latin typeface="+mn-lt"/>
                <a:ea typeface="+mn-ea"/>
                <a:cs typeface="+mn-cs"/>
              </a:defRPr>
            </a:lvl8pPr>
            <a:lvl9pPr marL="4171493" algn="l" defTabSz="521437" rtl="0" eaLnBrk="1" latinLnBrk="0" hangingPunct="1">
              <a:defRPr sz="2100" kern="1200">
                <a:solidFill>
                  <a:schemeClr val="dk1"/>
                </a:solidFill>
                <a:latin typeface="+mn-lt"/>
                <a:ea typeface="+mn-ea"/>
                <a:cs typeface="+mn-cs"/>
              </a:defRPr>
            </a:lvl9pPr>
          </a:lstStyle>
          <a:p>
            <a:pPr algn="ctr"/>
            <a:r>
              <a:rPr lang="es-ES" sz="1200" b="1">
                <a:latin typeface="Calibri" panose="020F0502020204030204" pitchFamily="34" charset="0"/>
                <a:cs typeface="Calibri" panose="020F0502020204030204" pitchFamily="34" charset="0"/>
              </a:rPr>
              <a:t>Instrumentos reguladores</a:t>
            </a:r>
          </a:p>
          <a:p>
            <a:pPr marL="171450" indent="-171450">
              <a:buClr>
                <a:srgbClr val="F4971A"/>
              </a:buClr>
              <a:buFont typeface="Wingdings" panose="05000000000000000000" pitchFamily="2" charset="2"/>
              <a:buChar char="§"/>
            </a:pPr>
            <a:r>
              <a:rPr lang="es-ES" sz="1200">
                <a:latin typeface="Calibri" panose="020F0502020204030204" pitchFamily="34" charset="0"/>
                <a:cs typeface="Calibri" panose="020F0502020204030204" pitchFamily="34" charset="0"/>
              </a:rPr>
              <a:t>Normas para las aguas residuales</a:t>
            </a:r>
          </a:p>
          <a:p>
            <a:pPr marL="171450" indent="-171450">
              <a:buClr>
                <a:srgbClr val="F4971A"/>
              </a:buClr>
              <a:buFont typeface="Wingdings" panose="05000000000000000000" pitchFamily="2" charset="2"/>
              <a:buChar char="§"/>
            </a:pPr>
            <a:r>
              <a:rPr lang="es-ES" sz="1200">
                <a:latin typeface="Calibri" panose="020F0502020204030204" pitchFamily="34" charset="0"/>
                <a:cs typeface="Calibri" panose="020F0502020204030204" pitchFamily="34" charset="0"/>
              </a:rPr>
              <a:t>Normas para la construcción</a:t>
            </a:r>
          </a:p>
          <a:p>
            <a:pPr marL="171450" indent="-171450">
              <a:buClr>
                <a:srgbClr val="F4971A"/>
              </a:buClr>
              <a:buFont typeface="Wingdings" panose="05000000000000000000" pitchFamily="2" charset="2"/>
              <a:buChar char="§"/>
            </a:pPr>
            <a:r>
              <a:rPr lang="es-ES" sz="1200">
                <a:latin typeface="Calibri" panose="020F0502020204030204" pitchFamily="34" charset="0"/>
                <a:cs typeface="Calibri" panose="020F0502020204030204" pitchFamily="34" charset="0"/>
              </a:rPr>
              <a:t>Normas para el uso del suelo</a:t>
            </a:r>
          </a:p>
        </p:txBody>
      </p:sp>
      <p:sp>
        <p:nvSpPr>
          <p:cNvPr id="30" name="Rechteck 29">
            <a:extLst>
              <a:ext uri="{FF2B5EF4-FFF2-40B4-BE49-F238E27FC236}">
                <a16:creationId xmlns:a16="http://schemas.microsoft.com/office/drawing/2014/main" id="{CD78E04A-D8BA-40CA-AAAD-5E9A608A271E}"/>
              </a:ext>
            </a:extLst>
          </p:cNvPr>
          <p:cNvSpPr/>
          <p:nvPr/>
        </p:nvSpPr>
        <p:spPr>
          <a:xfrm>
            <a:off x="449817" y="3422254"/>
            <a:ext cx="2770318" cy="950421"/>
          </a:xfrm>
          <a:prstGeom prst="rect">
            <a:avLst/>
          </a:prstGeom>
          <a:ln>
            <a:solidFill>
              <a:srgbClr val="F4971A"/>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t"/>
          <a:lstStyle>
            <a:defPPr>
              <a:defRPr lang="de-DE"/>
            </a:defPPr>
            <a:lvl1pPr marL="0" algn="l" defTabSz="521437" rtl="0" eaLnBrk="1" latinLnBrk="0" hangingPunct="1">
              <a:defRPr sz="2100" kern="1200">
                <a:solidFill>
                  <a:schemeClr val="dk1"/>
                </a:solidFill>
                <a:latin typeface="+mn-lt"/>
                <a:ea typeface="+mn-ea"/>
                <a:cs typeface="+mn-cs"/>
              </a:defRPr>
            </a:lvl1pPr>
            <a:lvl2pPr marL="521437" algn="l" defTabSz="521437" rtl="0" eaLnBrk="1" latinLnBrk="0" hangingPunct="1">
              <a:defRPr sz="2100" kern="1200">
                <a:solidFill>
                  <a:schemeClr val="dk1"/>
                </a:solidFill>
                <a:latin typeface="+mn-lt"/>
                <a:ea typeface="+mn-ea"/>
                <a:cs typeface="+mn-cs"/>
              </a:defRPr>
            </a:lvl2pPr>
            <a:lvl3pPr marL="1042873" algn="l" defTabSz="521437" rtl="0" eaLnBrk="1" latinLnBrk="0" hangingPunct="1">
              <a:defRPr sz="2100" kern="1200">
                <a:solidFill>
                  <a:schemeClr val="dk1"/>
                </a:solidFill>
                <a:latin typeface="+mn-lt"/>
                <a:ea typeface="+mn-ea"/>
                <a:cs typeface="+mn-cs"/>
              </a:defRPr>
            </a:lvl3pPr>
            <a:lvl4pPr marL="1564310" algn="l" defTabSz="521437" rtl="0" eaLnBrk="1" latinLnBrk="0" hangingPunct="1">
              <a:defRPr sz="2100" kern="1200">
                <a:solidFill>
                  <a:schemeClr val="dk1"/>
                </a:solidFill>
                <a:latin typeface="+mn-lt"/>
                <a:ea typeface="+mn-ea"/>
                <a:cs typeface="+mn-cs"/>
              </a:defRPr>
            </a:lvl4pPr>
            <a:lvl5pPr marL="2085746" algn="l" defTabSz="521437" rtl="0" eaLnBrk="1" latinLnBrk="0" hangingPunct="1">
              <a:defRPr sz="2100" kern="1200">
                <a:solidFill>
                  <a:schemeClr val="dk1"/>
                </a:solidFill>
                <a:latin typeface="+mn-lt"/>
                <a:ea typeface="+mn-ea"/>
                <a:cs typeface="+mn-cs"/>
              </a:defRPr>
            </a:lvl5pPr>
            <a:lvl6pPr marL="2607183" algn="l" defTabSz="521437" rtl="0" eaLnBrk="1" latinLnBrk="0" hangingPunct="1">
              <a:defRPr sz="2100" kern="1200">
                <a:solidFill>
                  <a:schemeClr val="dk1"/>
                </a:solidFill>
                <a:latin typeface="+mn-lt"/>
                <a:ea typeface="+mn-ea"/>
                <a:cs typeface="+mn-cs"/>
              </a:defRPr>
            </a:lvl6pPr>
            <a:lvl7pPr marL="3128620" algn="l" defTabSz="521437" rtl="0" eaLnBrk="1" latinLnBrk="0" hangingPunct="1">
              <a:defRPr sz="2100" kern="1200">
                <a:solidFill>
                  <a:schemeClr val="dk1"/>
                </a:solidFill>
                <a:latin typeface="+mn-lt"/>
                <a:ea typeface="+mn-ea"/>
                <a:cs typeface="+mn-cs"/>
              </a:defRPr>
            </a:lvl7pPr>
            <a:lvl8pPr marL="3650056" algn="l" defTabSz="521437" rtl="0" eaLnBrk="1" latinLnBrk="0" hangingPunct="1">
              <a:defRPr sz="2100" kern="1200">
                <a:solidFill>
                  <a:schemeClr val="dk1"/>
                </a:solidFill>
                <a:latin typeface="+mn-lt"/>
                <a:ea typeface="+mn-ea"/>
                <a:cs typeface="+mn-cs"/>
              </a:defRPr>
            </a:lvl8pPr>
            <a:lvl9pPr marL="4171493" algn="l" defTabSz="521437" rtl="0" eaLnBrk="1" latinLnBrk="0" hangingPunct="1">
              <a:defRPr sz="2100" kern="1200">
                <a:solidFill>
                  <a:schemeClr val="dk1"/>
                </a:solidFill>
                <a:latin typeface="+mn-lt"/>
                <a:ea typeface="+mn-ea"/>
                <a:cs typeface="+mn-cs"/>
              </a:defRPr>
            </a:lvl9pPr>
          </a:lstStyle>
          <a:p>
            <a:pPr algn="ctr"/>
            <a:r>
              <a:rPr lang="es-ES" sz="1200" b="1">
                <a:latin typeface="Calibri"/>
                <a:cs typeface="Calibri"/>
              </a:rPr>
              <a:t>Instrumentos financieros</a:t>
            </a:r>
          </a:p>
          <a:p>
            <a:pPr marL="171450" indent="-171450">
              <a:buClr>
                <a:srgbClr val="F4971A"/>
              </a:buClr>
              <a:buFont typeface="Wingdings" panose="05000000000000000000" pitchFamily="2" charset="2"/>
              <a:buChar char="§"/>
            </a:pPr>
            <a:r>
              <a:rPr lang="es-ES" sz="1200">
                <a:latin typeface="Calibri"/>
                <a:cs typeface="Calibri"/>
              </a:rPr>
              <a:t>Tarifas de suministro de agua y energía</a:t>
            </a:r>
          </a:p>
          <a:p>
            <a:pPr marL="171450" indent="-171450">
              <a:buClr>
                <a:srgbClr val="F4971A"/>
              </a:buClr>
              <a:buFont typeface="Wingdings" panose="05000000000000000000" pitchFamily="2" charset="2"/>
              <a:buChar char="§"/>
            </a:pPr>
            <a:r>
              <a:rPr lang="es-ES" sz="1200">
                <a:latin typeface="Calibri" panose="020F0502020204030204" pitchFamily="34" charset="0"/>
                <a:cs typeface="Calibri" panose="020F0502020204030204" pitchFamily="34" charset="0"/>
              </a:rPr>
              <a:t>Impuestos</a:t>
            </a:r>
          </a:p>
          <a:p>
            <a:pPr marL="171450" indent="-171450">
              <a:buClr>
                <a:srgbClr val="F4971A"/>
              </a:buClr>
              <a:buFont typeface="Wingdings" panose="05000000000000000000" pitchFamily="2" charset="2"/>
              <a:buChar char="§"/>
            </a:pPr>
            <a:r>
              <a:rPr lang="es-ES" sz="1200">
                <a:latin typeface="Calibri" panose="020F0502020204030204" pitchFamily="34" charset="0"/>
                <a:cs typeface="Calibri" panose="020F0502020204030204" pitchFamily="34" charset="0"/>
              </a:rPr>
              <a:t>Subvenciones</a:t>
            </a:r>
          </a:p>
          <a:p>
            <a:pPr marL="171450" indent="-171450">
              <a:buClr>
                <a:srgbClr val="F4971A"/>
              </a:buClr>
              <a:buFont typeface="Wingdings" panose="05000000000000000000" pitchFamily="2" charset="2"/>
              <a:buChar char="§"/>
            </a:pPr>
            <a:endParaRPr lang="en-US" sz="1200">
              <a:latin typeface="Calibri" panose="020F0502020204030204" pitchFamily="34" charset="0"/>
              <a:cs typeface="Calibri" panose="020F0502020204030204" pitchFamily="34" charset="0"/>
            </a:endParaRPr>
          </a:p>
        </p:txBody>
      </p:sp>
      <p:sp>
        <p:nvSpPr>
          <p:cNvPr id="31" name="Rechteck 30">
            <a:extLst>
              <a:ext uri="{FF2B5EF4-FFF2-40B4-BE49-F238E27FC236}">
                <a16:creationId xmlns:a16="http://schemas.microsoft.com/office/drawing/2014/main" id="{DA1A40EC-3191-4886-B167-8F0D973B1EC3}"/>
              </a:ext>
            </a:extLst>
          </p:cNvPr>
          <p:cNvSpPr/>
          <p:nvPr/>
        </p:nvSpPr>
        <p:spPr>
          <a:xfrm>
            <a:off x="6027282" y="3422254"/>
            <a:ext cx="2348889" cy="950421"/>
          </a:xfrm>
          <a:prstGeom prst="rect">
            <a:avLst/>
          </a:prstGeom>
          <a:ln>
            <a:solidFill>
              <a:srgbClr val="F4971A"/>
            </a:solidFill>
          </a:ln>
        </p:spPr>
        <p:style>
          <a:lnRef idx="2">
            <a:schemeClr val="accent3"/>
          </a:lnRef>
          <a:fillRef idx="1">
            <a:schemeClr val="lt1"/>
          </a:fillRef>
          <a:effectRef idx="0">
            <a:schemeClr val="accent3"/>
          </a:effectRef>
          <a:fontRef idx="minor">
            <a:schemeClr val="dk1"/>
          </a:fontRef>
        </p:style>
        <p:txBody>
          <a:bodyPr rtlCol="0" anchor="t"/>
          <a:lstStyle>
            <a:defPPr>
              <a:defRPr lang="de-DE"/>
            </a:defPPr>
            <a:lvl1pPr marL="0" algn="l" defTabSz="521437" rtl="0" eaLnBrk="1" latinLnBrk="0" hangingPunct="1">
              <a:defRPr sz="2100" kern="1200">
                <a:solidFill>
                  <a:schemeClr val="dk1"/>
                </a:solidFill>
                <a:latin typeface="+mn-lt"/>
                <a:ea typeface="+mn-ea"/>
                <a:cs typeface="+mn-cs"/>
              </a:defRPr>
            </a:lvl1pPr>
            <a:lvl2pPr marL="521437" algn="l" defTabSz="521437" rtl="0" eaLnBrk="1" latinLnBrk="0" hangingPunct="1">
              <a:defRPr sz="2100" kern="1200">
                <a:solidFill>
                  <a:schemeClr val="dk1"/>
                </a:solidFill>
                <a:latin typeface="+mn-lt"/>
                <a:ea typeface="+mn-ea"/>
                <a:cs typeface="+mn-cs"/>
              </a:defRPr>
            </a:lvl2pPr>
            <a:lvl3pPr marL="1042873" algn="l" defTabSz="521437" rtl="0" eaLnBrk="1" latinLnBrk="0" hangingPunct="1">
              <a:defRPr sz="2100" kern="1200">
                <a:solidFill>
                  <a:schemeClr val="dk1"/>
                </a:solidFill>
                <a:latin typeface="+mn-lt"/>
                <a:ea typeface="+mn-ea"/>
                <a:cs typeface="+mn-cs"/>
              </a:defRPr>
            </a:lvl3pPr>
            <a:lvl4pPr marL="1564310" algn="l" defTabSz="521437" rtl="0" eaLnBrk="1" latinLnBrk="0" hangingPunct="1">
              <a:defRPr sz="2100" kern="1200">
                <a:solidFill>
                  <a:schemeClr val="dk1"/>
                </a:solidFill>
                <a:latin typeface="+mn-lt"/>
                <a:ea typeface="+mn-ea"/>
                <a:cs typeface="+mn-cs"/>
              </a:defRPr>
            </a:lvl4pPr>
            <a:lvl5pPr marL="2085746" algn="l" defTabSz="521437" rtl="0" eaLnBrk="1" latinLnBrk="0" hangingPunct="1">
              <a:defRPr sz="2100" kern="1200">
                <a:solidFill>
                  <a:schemeClr val="dk1"/>
                </a:solidFill>
                <a:latin typeface="+mn-lt"/>
                <a:ea typeface="+mn-ea"/>
                <a:cs typeface="+mn-cs"/>
              </a:defRPr>
            </a:lvl5pPr>
            <a:lvl6pPr marL="2607183" algn="l" defTabSz="521437" rtl="0" eaLnBrk="1" latinLnBrk="0" hangingPunct="1">
              <a:defRPr sz="2100" kern="1200">
                <a:solidFill>
                  <a:schemeClr val="dk1"/>
                </a:solidFill>
                <a:latin typeface="+mn-lt"/>
                <a:ea typeface="+mn-ea"/>
                <a:cs typeface="+mn-cs"/>
              </a:defRPr>
            </a:lvl6pPr>
            <a:lvl7pPr marL="3128620" algn="l" defTabSz="521437" rtl="0" eaLnBrk="1" latinLnBrk="0" hangingPunct="1">
              <a:defRPr sz="2100" kern="1200">
                <a:solidFill>
                  <a:schemeClr val="dk1"/>
                </a:solidFill>
                <a:latin typeface="+mn-lt"/>
                <a:ea typeface="+mn-ea"/>
                <a:cs typeface="+mn-cs"/>
              </a:defRPr>
            </a:lvl7pPr>
            <a:lvl8pPr marL="3650056" algn="l" defTabSz="521437" rtl="0" eaLnBrk="1" latinLnBrk="0" hangingPunct="1">
              <a:defRPr sz="2100" kern="1200">
                <a:solidFill>
                  <a:schemeClr val="dk1"/>
                </a:solidFill>
                <a:latin typeface="+mn-lt"/>
                <a:ea typeface="+mn-ea"/>
                <a:cs typeface="+mn-cs"/>
              </a:defRPr>
            </a:lvl8pPr>
            <a:lvl9pPr marL="4171493" algn="l" defTabSz="521437" rtl="0" eaLnBrk="1" latinLnBrk="0" hangingPunct="1">
              <a:defRPr sz="2100" kern="1200">
                <a:solidFill>
                  <a:schemeClr val="dk1"/>
                </a:solidFill>
                <a:latin typeface="+mn-lt"/>
                <a:ea typeface="+mn-ea"/>
                <a:cs typeface="+mn-cs"/>
              </a:defRPr>
            </a:lvl9pPr>
          </a:lstStyle>
          <a:p>
            <a:pPr algn="ctr"/>
            <a:r>
              <a:rPr lang="es-ES" sz="1200" b="1">
                <a:latin typeface="Calibri" panose="020F0502020204030204" pitchFamily="34" charset="0"/>
                <a:cs typeface="Calibri" panose="020F0502020204030204" pitchFamily="34" charset="0"/>
              </a:rPr>
              <a:t>Instrumentos de comunicación/promoción</a:t>
            </a:r>
          </a:p>
          <a:p>
            <a:pPr marL="171450" indent="-171450">
              <a:buClr>
                <a:srgbClr val="F4971A"/>
              </a:buClr>
              <a:buFont typeface="Wingdings" panose="05000000000000000000" pitchFamily="2" charset="2"/>
              <a:buChar char="§"/>
            </a:pPr>
            <a:r>
              <a:rPr lang="es-ES" sz="1200">
                <a:latin typeface="Calibri" panose="020F0502020204030204" pitchFamily="34" charset="0"/>
                <a:cs typeface="Calibri" panose="020F0502020204030204" pitchFamily="34" charset="0"/>
              </a:rPr>
              <a:t>Etiquetado ecológico</a:t>
            </a:r>
          </a:p>
          <a:p>
            <a:pPr marL="171450" indent="-171450">
              <a:buClr>
                <a:srgbClr val="F4971A"/>
              </a:buClr>
              <a:buFont typeface="Wingdings" panose="05000000000000000000" pitchFamily="2" charset="2"/>
              <a:buChar char="§"/>
            </a:pPr>
            <a:r>
              <a:rPr lang="es-ES" sz="1200">
                <a:latin typeface="Calibri" panose="020F0502020204030204" pitchFamily="34" charset="0"/>
                <a:cs typeface="Calibri" panose="020F0502020204030204" pitchFamily="34" charset="0"/>
              </a:rPr>
              <a:t>Acuerdos voluntarios</a:t>
            </a:r>
          </a:p>
          <a:p>
            <a:pPr marL="171450" indent="-171450">
              <a:buClr>
                <a:srgbClr val="F4971A"/>
              </a:buClr>
              <a:buFont typeface="Wingdings" panose="05000000000000000000" pitchFamily="2" charset="2"/>
              <a:buChar char="§"/>
            </a:pPr>
            <a:r>
              <a:rPr lang="es-ES" sz="1200">
                <a:latin typeface="Calibri" panose="020F0502020204030204" pitchFamily="34" charset="0"/>
                <a:cs typeface="Calibri" panose="020F0502020204030204" pitchFamily="34" charset="0"/>
              </a:rPr>
              <a:t>Campañas de sensibilización </a:t>
            </a:r>
          </a:p>
          <a:p>
            <a:pPr marL="171450" indent="-171450">
              <a:buFont typeface="Wingdings" panose="05000000000000000000" pitchFamily="2" charset="2"/>
              <a:buChar char="§"/>
            </a:pPr>
            <a:endParaRPr lang="en-US" sz="1200">
              <a:latin typeface="Calibri" panose="020F0502020204030204" pitchFamily="34" charset="0"/>
              <a:cs typeface="Calibri" panose="020F0502020204030204" pitchFamily="34" charset="0"/>
            </a:endParaRPr>
          </a:p>
          <a:p>
            <a:pPr marL="171450" indent="-171450">
              <a:buClr>
                <a:srgbClr val="F4971A"/>
              </a:buClr>
              <a:buFont typeface="Wingdings" panose="05000000000000000000" pitchFamily="2" charset="2"/>
              <a:buChar char="§"/>
            </a:pPr>
            <a:endParaRPr lang="en-US" sz="1200">
              <a:latin typeface="Calibri" panose="020F0502020204030204" pitchFamily="34" charset="0"/>
              <a:cs typeface="Calibri" panose="020F0502020204030204" pitchFamily="34" charset="0"/>
            </a:endParaRPr>
          </a:p>
        </p:txBody>
      </p:sp>
      <p:sp>
        <p:nvSpPr>
          <p:cNvPr id="11" name="TextBox 14">
            <a:extLst>
              <a:ext uri="{FF2B5EF4-FFF2-40B4-BE49-F238E27FC236}">
                <a16:creationId xmlns:a16="http://schemas.microsoft.com/office/drawing/2014/main" id="{9B241D36-BB0D-43CD-AE5E-F5FDE1B9007F}"/>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s-ES" sz="1000"/>
              <a:t>Fuente: Basado en GIZ, 2017</a:t>
            </a:r>
          </a:p>
        </p:txBody>
      </p:sp>
    </p:spTree>
    <p:extLst>
      <p:ext uri="{BB962C8B-B14F-4D97-AF65-F5344CB8AC3E}">
        <p14:creationId xmlns:p14="http://schemas.microsoft.com/office/powerpoint/2010/main" val="41799831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259E1-89AD-49CF-ABAC-72DF71E9F5AE}"/>
              </a:ext>
            </a:extLst>
          </p:cNvPr>
          <p:cNvSpPr>
            <a:spLocks noGrp="1"/>
          </p:cNvSpPr>
          <p:nvPr>
            <p:ph type="body" sz="quarter" idx="13"/>
          </p:nvPr>
        </p:nvSpPr>
        <p:spPr>
          <a:xfrm>
            <a:off x="449817" y="1188000"/>
            <a:ext cx="7771469" cy="2839832"/>
          </a:xfrm>
        </p:spPr>
        <p:txBody>
          <a:bodyPr/>
          <a:lstStyle/>
          <a:p>
            <a:r>
              <a:rPr lang="es-ES" sz="1400"/>
              <a:t>Los instrumentos reguladores comprenden </a:t>
            </a:r>
            <a:r>
              <a:rPr lang="es-ES" sz="1400" b="1"/>
              <a:t>normas y objetivos fijados por las autoridades públicas</a:t>
            </a:r>
            <a:r>
              <a:rPr lang="es-ES" sz="1400"/>
              <a:t> («mando») que se aplican mediante procedimientos de cumplimiento («control»). Los instrumentos normativos incluyen </a:t>
            </a:r>
            <a:r>
              <a:rPr lang="es-ES" sz="1400" b="1"/>
              <a:t>leyes jurídicamente vinculantes, directivas y documentos de orientación técnica</a:t>
            </a:r>
            <a:r>
              <a:rPr lang="es-ES" sz="1400"/>
              <a:t>. </a:t>
            </a:r>
          </a:p>
          <a:p>
            <a:endParaRPr lang="en-US"/>
          </a:p>
        </p:txBody>
      </p:sp>
      <p:sp>
        <p:nvSpPr>
          <p:cNvPr id="3" name="Title 2">
            <a:extLst>
              <a:ext uri="{FF2B5EF4-FFF2-40B4-BE49-F238E27FC236}">
                <a16:creationId xmlns:a16="http://schemas.microsoft.com/office/drawing/2014/main" id="{3EB2416A-6DFD-4CC0-AFDF-9BC52204F809}"/>
              </a:ext>
            </a:extLst>
          </p:cNvPr>
          <p:cNvSpPr>
            <a:spLocks noGrp="1"/>
          </p:cNvSpPr>
          <p:nvPr>
            <p:ph type="title"/>
          </p:nvPr>
        </p:nvSpPr>
        <p:spPr/>
        <p:txBody>
          <a:bodyPr/>
          <a:lstStyle/>
          <a:p>
            <a:r>
              <a:rPr lang="es-ES"/>
              <a:t>Instrumentos reguladores </a:t>
            </a:r>
          </a:p>
        </p:txBody>
      </p:sp>
      <p:sp>
        <p:nvSpPr>
          <p:cNvPr id="4" name="Slide Number Placeholder 3">
            <a:extLst>
              <a:ext uri="{FF2B5EF4-FFF2-40B4-BE49-F238E27FC236}">
                <a16:creationId xmlns:a16="http://schemas.microsoft.com/office/drawing/2014/main" id="{D1CD9EAA-688F-4242-85AF-5E9D0E5231EA}"/>
              </a:ext>
            </a:extLst>
          </p:cNvPr>
          <p:cNvSpPr>
            <a:spLocks noGrp="1"/>
          </p:cNvSpPr>
          <p:nvPr>
            <p:ph type="sldNum" sz="quarter" idx="16"/>
          </p:nvPr>
        </p:nvSpPr>
        <p:spPr>
          <a:xfrm>
            <a:off x="6959599" y="4754925"/>
            <a:ext cx="2057400" cy="274637"/>
          </a:xfrm>
        </p:spPr>
        <p:txBody>
          <a:bodyPr/>
          <a:lstStyle/>
          <a:p>
            <a:fld id="{CF23C0C3-F0EC-4AF0-84C8-08554CFEDD03}" type="slidenum">
              <a:rPr lang="en-GB" smtClean="0"/>
              <a:t>29</a:t>
            </a:fld>
            <a:endParaRPr lang="en-GB"/>
          </a:p>
        </p:txBody>
      </p:sp>
      <p:graphicFrame>
        <p:nvGraphicFramePr>
          <p:cNvPr id="6" name="Table 5">
            <a:extLst>
              <a:ext uri="{FF2B5EF4-FFF2-40B4-BE49-F238E27FC236}">
                <a16:creationId xmlns:a16="http://schemas.microsoft.com/office/drawing/2014/main" id="{05779AE4-0F4D-4973-992D-DACA0FC69592}"/>
              </a:ext>
            </a:extLst>
          </p:cNvPr>
          <p:cNvGraphicFramePr>
            <a:graphicFrameLocks noGrp="1"/>
          </p:cNvGraphicFramePr>
          <p:nvPr>
            <p:extLst>
              <p:ext uri="{D42A27DB-BD31-4B8C-83A1-F6EECF244321}">
                <p14:modId xmlns:p14="http://schemas.microsoft.com/office/powerpoint/2010/main" val="1910858920"/>
              </p:ext>
            </p:extLst>
          </p:nvPr>
        </p:nvGraphicFramePr>
        <p:xfrm>
          <a:off x="449816" y="1847160"/>
          <a:ext cx="8389383" cy="2720340"/>
        </p:xfrm>
        <a:graphic>
          <a:graphicData uri="http://schemas.openxmlformats.org/drawingml/2006/table">
            <a:tbl>
              <a:tblPr firstRow="1" bandRow="1">
                <a:tableStyleId>{F5AB1C69-6EDB-4FF4-983F-18BD219EF322}</a:tableStyleId>
              </a:tblPr>
              <a:tblGrid>
                <a:gridCol w="616984">
                  <a:extLst>
                    <a:ext uri="{9D8B030D-6E8A-4147-A177-3AD203B41FA5}">
                      <a16:colId xmlns:a16="http://schemas.microsoft.com/office/drawing/2014/main" val="3839745007"/>
                    </a:ext>
                  </a:extLst>
                </a:gridCol>
                <a:gridCol w="1933575">
                  <a:extLst>
                    <a:ext uri="{9D8B030D-6E8A-4147-A177-3AD203B41FA5}">
                      <a16:colId xmlns:a16="http://schemas.microsoft.com/office/drawing/2014/main" val="1565411166"/>
                    </a:ext>
                  </a:extLst>
                </a:gridCol>
                <a:gridCol w="5838824">
                  <a:extLst>
                    <a:ext uri="{9D8B030D-6E8A-4147-A177-3AD203B41FA5}">
                      <a16:colId xmlns:a16="http://schemas.microsoft.com/office/drawing/2014/main" val="3360527337"/>
                    </a:ext>
                  </a:extLst>
                </a:gridCol>
              </a:tblGrid>
              <a:tr h="272933">
                <a:tc gridSpan="2">
                  <a:txBody>
                    <a:bodyPr/>
                    <a:lstStyle/>
                    <a:p>
                      <a:pPr algn="ctr"/>
                      <a:r>
                        <a:rPr lang="es-ES"/>
                        <a:t>Tipo</a:t>
                      </a:r>
                    </a:p>
                  </a:txBody>
                  <a:tcPr>
                    <a:solidFill>
                      <a:srgbClr val="F4971A"/>
                    </a:solidFill>
                  </a:tcPr>
                </a:tc>
                <a:tc hMerge="1">
                  <a:txBody>
                    <a:bodyPr/>
                    <a:lstStyle/>
                    <a:p>
                      <a:endParaRPr lang="en-US"/>
                    </a:p>
                  </a:txBody>
                  <a:tcPr>
                    <a:solidFill>
                      <a:srgbClr val="F4971A"/>
                    </a:solidFill>
                  </a:tcPr>
                </a:tc>
                <a:tc>
                  <a:txBody>
                    <a:bodyPr/>
                    <a:lstStyle/>
                    <a:p>
                      <a:r>
                        <a:rPr lang="es-ES"/>
                        <a:t>Descripción</a:t>
                      </a:r>
                    </a:p>
                  </a:txBody>
                  <a:tcPr>
                    <a:solidFill>
                      <a:srgbClr val="F4971A"/>
                    </a:solidFill>
                  </a:tcPr>
                </a:tc>
                <a:extLst>
                  <a:ext uri="{0D108BD9-81ED-4DB2-BD59-A6C34878D82A}">
                    <a16:rowId xmlns:a16="http://schemas.microsoft.com/office/drawing/2014/main" val="6528383"/>
                  </a:ext>
                </a:extLst>
              </a:tr>
              <a:tr h="650841">
                <a:tc>
                  <a:txBody>
                    <a:bodyPr/>
                    <a:lstStyle/>
                    <a:p>
                      <a:endParaRPr lang="en-US"/>
                    </a:p>
                  </a:txBody>
                  <a:tcPr/>
                </a:tc>
                <a:tc>
                  <a:txBody>
                    <a:bodyPr/>
                    <a:lstStyle/>
                    <a:p>
                      <a:r>
                        <a:rPr lang="es-ES"/>
                        <a:t>Normas de contratación</a:t>
                      </a:r>
                    </a:p>
                  </a:txBody>
                  <a:tcPr/>
                </a:tc>
                <a:tc>
                  <a:txBody>
                    <a:bodyPr/>
                    <a:lstStyle/>
                    <a:p>
                      <a:pPr marL="285750" indent="-285750">
                        <a:buFont typeface="Arial" panose="020B0604020202020204" pitchFamily="34" charset="0"/>
                        <a:buChar char="•"/>
                      </a:pPr>
                      <a:r>
                        <a:rPr lang="es-ES"/>
                        <a:t>Especificar las normas de contratación para la adquisición de bienes y servicios por parte del sector público (por ejemplo, equipos de oficina energéticamente eficientes)</a:t>
                      </a:r>
                    </a:p>
                  </a:txBody>
                  <a:tcPr/>
                </a:tc>
                <a:extLst>
                  <a:ext uri="{0D108BD9-81ED-4DB2-BD59-A6C34878D82A}">
                    <a16:rowId xmlns:a16="http://schemas.microsoft.com/office/drawing/2014/main" val="153430285"/>
                  </a:ext>
                </a:extLst>
              </a:tr>
              <a:tr h="461887">
                <a:tc>
                  <a:txBody>
                    <a:bodyPr/>
                    <a:lstStyle/>
                    <a:p>
                      <a:endParaRPr lang="en-US"/>
                    </a:p>
                  </a:txBody>
                  <a:tcPr/>
                </a:tc>
                <a:tc>
                  <a:txBody>
                    <a:bodyPr/>
                    <a:lstStyle/>
                    <a:p>
                      <a:r>
                        <a:rPr lang="es-ES"/>
                        <a:t>Normas tecnológicas</a:t>
                      </a:r>
                    </a:p>
                  </a:txBody>
                  <a:tcPr/>
                </a:tc>
                <a:tc>
                  <a:txBody>
                    <a:bodyPr/>
                    <a:lstStyle/>
                    <a:p>
                      <a:pPr marL="285750" indent="-285750">
                        <a:buFont typeface="Arial" panose="020B0604020202020204" pitchFamily="34" charset="0"/>
                        <a:buChar char="•"/>
                      </a:pPr>
                      <a:r>
                        <a:rPr lang="es-ES"/>
                        <a:t>Especificar qué tipo de tecnología debe utilizarse (por ejemplo, prescribir o prohibir determinadas tecnologías)</a:t>
                      </a:r>
                    </a:p>
                  </a:txBody>
                  <a:tcPr/>
                </a:tc>
                <a:extLst>
                  <a:ext uri="{0D108BD9-81ED-4DB2-BD59-A6C34878D82A}">
                    <a16:rowId xmlns:a16="http://schemas.microsoft.com/office/drawing/2014/main" val="2782305658"/>
                  </a:ext>
                </a:extLst>
              </a:tr>
              <a:tr h="650841">
                <a:tc>
                  <a:txBody>
                    <a:bodyPr/>
                    <a:lstStyle/>
                    <a:p>
                      <a:endParaRPr lang="en-US"/>
                    </a:p>
                  </a:txBody>
                  <a:tcPr/>
                </a:tc>
                <a:tc>
                  <a:txBody>
                    <a:bodyPr/>
                    <a:lstStyle/>
                    <a:p>
                      <a:r>
                        <a:rPr lang="es-ES"/>
                        <a:t>Normas para la construcción</a:t>
                      </a:r>
                    </a:p>
                  </a:txBody>
                  <a:tcPr/>
                </a:tc>
                <a:tc>
                  <a:txBody>
                    <a:bodyPr/>
                    <a:lstStyle/>
                    <a:p>
                      <a:pPr marL="285750" indent="-285750">
                        <a:buFont typeface="Arial" panose="020B0604020202020204" pitchFamily="34" charset="0"/>
                        <a:buChar char="•"/>
                      </a:pPr>
                      <a:r>
                        <a:rPr lang="es-ES"/>
                        <a:t>Especificar los requisitos de eficiencia energética para los distintos tipos de edificios (por ejemplo, aumentar el aislamiento, reducir las necesidades de calefacción y refrigeración)</a:t>
                      </a:r>
                    </a:p>
                  </a:txBody>
                  <a:tcPr/>
                </a:tc>
                <a:extLst>
                  <a:ext uri="{0D108BD9-81ED-4DB2-BD59-A6C34878D82A}">
                    <a16:rowId xmlns:a16="http://schemas.microsoft.com/office/drawing/2014/main" val="1255354993"/>
                  </a:ext>
                </a:extLst>
              </a:tr>
              <a:tr h="461887">
                <a:tc>
                  <a:txBody>
                    <a:bodyPr/>
                    <a:lstStyle/>
                    <a:p>
                      <a:endParaRPr lang="en-US"/>
                    </a:p>
                  </a:txBody>
                  <a:tcPr/>
                </a:tc>
                <a:tc>
                  <a:txBody>
                    <a:bodyPr/>
                    <a:lstStyle/>
                    <a:p>
                      <a:r>
                        <a:rPr lang="es-ES"/>
                        <a:t>Normas para las aguas residuales </a:t>
                      </a:r>
                    </a:p>
                  </a:txBody>
                  <a:tcPr/>
                </a:tc>
                <a:tc>
                  <a:txBody>
                    <a:bodyPr/>
                    <a:lstStyle/>
                    <a:p>
                      <a:pPr marL="285750" indent="-285750">
                        <a:buFont typeface="Arial" panose="020B0604020202020204" pitchFamily="34" charset="0"/>
                        <a:buChar char="•"/>
                      </a:pPr>
                      <a:r>
                        <a:rPr lang="es-ES"/>
                        <a:t>Especificar la normativa para las aguas residuales vertidas a las aguas superficiales y las plantas de tratamiento municipales </a:t>
                      </a:r>
                    </a:p>
                  </a:txBody>
                  <a:tcPr/>
                </a:tc>
                <a:extLst>
                  <a:ext uri="{0D108BD9-81ED-4DB2-BD59-A6C34878D82A}">
                    <a16:rowId xmlns:a16="http://schemas.microsoft.com/office/drawing/2014/main" val="965165489"/>
                  </a:ext>
                </a:extLst>
              </a:tr>
            </a:tbl>
          </a:graphicData>
        </a:graphic>
      </p:graphicFrame>
      <p:pic>
        <p:nvPicPr>
          <p:cNvPr id="8" name="Graphic 7" descr="List">
            <a:extLst>
              <a:ext uri="{FF2B5EF4-FFF2-40B4-BE49-F238E27FC236}">
                <a16:creationId xmlns:a16="http://schemas.microsoft.com/office/drawing/2014/main" id="{601951D4-0DD0-41E0-8D24-61D07AD27CAD}"/>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905" y="2331123"/>
            <a:ext cx="457200" cy="457200"/>
          </a:xfrm>
          <a:prstGeom prst="rect">
            <a:avLst/>
          </a:prstGeom>
        </p:spPr>
      </p:pic>
      <p:pic>
        <p:nvPicPr>
          <p:cNvPr id="10" name="Graphic 9" descr="Internet">
            <a:extLst>
              <a:ext uri="{FF2B5EF4-FFF2-40B4-BE49-F238E27FC236}">
                <a16:creationId xmlns:a16="http://schemas.microsoft.com/office/drawing/2014/main" id="{FECC39D0-87F4-4D3C-A9D9-4DECB4A445D4}"/>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905" y="2999450"/>
            <a:ext cx="457200" cy="457200"/>
          </a:xfrm>
          <a:prstGeom prst="rect">
            <a:avLst/>
          </a:prstGeom>
        </p:spPr>
      </p:pic>
      <p:pic>
        <p:nvPicPr>
          <p:cNvPr id="12" name="Graphic 11" descr="Tools">
            <a:extLst>
              <a:ext uri="{FF2B5EF4-FFF2-40B4-BE49-F238E27FC236}">
                <a16:creationId xmlns:a16="http://schemas.microsoft.com/office/drawing/2014/main" id="{D4560375-2A35-4DCB-90CF-9EFE71E02D3B}"/>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1420" y="3558629"/>
            <a:ext cx="370789" cy="370789"/>
          </a:xfrm>
          <a:prstGeom prst="rect">
            <a:avLst/>
          </a:prstGeom>
        </p:spPr>
      </p:pic>
      <p:pic>
        <p:nvPicPr>
          <p:cNvPr id="14" name="Graphic 13" descr="Wave">
            <a:extLst>
              <a:ext uri="{FF2B5EF4-FFF2-40B4-BE49-F238E27FC236}">
                <a16:creationId xmlns:a16="http://schemas.microsoft.com/office/drawing/2014/main" id="{722040C4-E3A4-4F8B-BE97-76E63C7A10B3}"/>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420" y="4197844"/>
            <a:ext cx="370789" cy="370789"/>
          </a:xfrm>
          <a:prstGeom prst="rect">
            <a:avLst/>
          </a:prstGeom>
        </p:spPr>
      </p:pic>
      <p:sp>
        <p:nvSpPr>
          <p:cNvPr id="11" name="TextBox 14">
            <a:extLst>
              <a:ext uri="{FF2B5EF4-FFF2-40B4-BE49-F238E27FC236}">
                <a16:creationId xmlns:a16="http://schemas.microsoft.com/office/drawing/2014/main" id="{B15B2596-52D9-467B-8300-B5FFE949ADBF}"/>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s-ES" sz="1000"/>
              <a:t>Fuente: Basado en GIZ, 2017</a:t>
            </a:r>
          </a:p>
        </p:txBody>
      </p:sp>
    </p:spTree>
    <p:extLst>
      <p:ext uri="{BB962C8B-B14F-4D97-AF65-F5344CB8AC3E}">
        <p14:creationId xmlns:p14="http://schemas.microsoft.com/office/powerpoint/2010/main" val="22879167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026621108"/>
              </p:ext>
            </p:extLst>
          </p:nvPr>
        </p:nvGraphicFramePr>
        <p:xfrm>
          <a:off x="126817" y="846272"/>
          <a:ext cx="8951899" cy="4238040"/>
        </p:xfrm>
        <a:graphic>
          <a:graphicData uri="http://schemas.openxmlformats.org/drawingml/2006/table">
            <a:tbl>
              <a:tblPr firstRow="1" bandRow="1">
                <a:tableStyleId>{5C22544A-7EE6-4342-B048-85BDC9FD1C3A}</a:tableStyleId>
              </a:tblPr>
              <a:tblGrid>
                <a:gridCol w="2166522">
                  <a:extLst>
                    <a:ext uri="{9D8B030D-6E8A-4147-A177-3AD203B41FA5}">
                      <a16:colId xmlns:a16="http://schemas.microsoft.com/office/drawing/2014/main" val="1827523324"/>
                    </a:ext>
                  </a:extLst>
                </a:gridCol>
                <a:gridCol w="6785377">
                  <a:extLst>
                    <a:ext uri="{9D8B030D-6E8A-4147-A177-3AD203B41FA5}">
                      <a16:colId xmlns:a16="http://schemas.microsoft.com/office/drawing/2014/main" val="2519275813"/>
                    </a:ext>
                  </a:extLst>
                </a:gridCol>
              </a:tblGrid>
              <a:tr h="1220919">
                <a:tc>
                  <a:txBody>
                    <a:bodyPr/>
                    <a:lstStyle/>
                    <a:p>
                      <a:pPr algn="ctr">
                        <a:spcBef>
                          <a:spcPts val="600"/>
                        </a:spcBef>
                      </a:pPr>
                      <a:r>
                        <a:rPr lang="es-ES" sz="1600" b="0">
                          <a:solidFill>
                            <a:srgbClr val="97D5FF"/>
                          </a:solidFill>
                          <a:latin typeface="+mn-lt"/>
                          <a:ea typeface="+mn-ea"/>
                          <a:cs typeface="Calibri" panose="020F0502020204030204" pitchFamily="34" charset="0"/>
                        </a:rPr>
                        <a:t>Capítulo 2.1:</a:t>
                      </a:r>
                    </a:p>
                  </a:txBody>
                  <a:tcPr marT="32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s-ES" sz="1600" b="1">
                          <a:solidFill>
                            <a:srgbClr val="97D5FF"/>
                          </a:solidFill>
                          <a:latin typeface="+mn-lt"/>
                          <a:ea typeface="+mn-ea"/>
                          <a:cs typeface="+mn-cs"/>
                        </a:rPr>
                        <a:t>Evaluación de Nexo: herramientas de evaluación para apoyar la toma de decisiones</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Análisis del contexto del Nexo WEF</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Evaluación del impacto de los cambios</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Evaluación de las intervenciones específicas de Nexo</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Ejercicio interactivo: selección de indicadores Nexo</a:t>
                      </a:r>
                    </a:p>
                  </a:txBody>
                  <a:tcPr marT="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978454">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s-ES" sz="1600">
                          <a:solidFill>
                            <a:srgbClr val="004C82"/>
                          </a:solidFill>
                          <a:latin typeface="+mn-lt"/>
                          <a:ea typeface="+mn-ea"/>
                          <a:cs typeface="Calibri" panose="020F0502020204030204" pitchFamily="34" charset="0"/>
                        </a:rPr>
                        <a:t>Capítulo 2.2:</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s-ES" sz="1600" b="1">
                          <a:solidFill>
                            <a:srgbClr val="004C82"/>
                          </a:solidFill>
                          <a:latin typeface="+mn-lt"/>
                          <a:ea typeface="+mn-ea"/>
                          <a:cs typeface="+mn-cs"/>
                        </a:rPr>
                        <a:t>Gobernanza en Nexo</a:t>
                      </a:r>
                    </a:p>
                    <a:p>
                      <a:pPr marL="171450" indent="-171450" algn="l" defTabSz="685800" rtl="0" eaLnBrk="1" latinLnBrk="0" hangingPunct="1">
                        <a:buFont typeface="Wingdings" panose="05000000000000000000" pitchFamily="2" charset="2"/>
                        <a:buChar char="§"/>
                      </a:pPr>
                      <a:r>
                        <a:rPr lang="es-ES" sz="1600" b="0">
                          <a:solidFill>
                            <a:srgbClr val="004C82"/>
                          </a:solidFill>
                          <a:latin typeface="+mn-lt"/>
                          <a:ea typeface="+mn-ea"/>
                          <a:cs typeface="+mn-cs"/>
                        </a:rPr>
                        <a:t>Coordinación política horizontal y vertical </a:t>
                      </a:r>
                    </a:p>
                    <a:p>
                      <a:pPr marL="171450" indent="-171450" algn="l" defTabSz="685800" rtl="0" eaLnBrk="1" latinLnBrk="0" hangingPunct="1">
                        <a:buFont typeface="Wingdings" panose="05000000000000000000" pitchFamily="2" charset="2"/>
                        <a:buChar char="§"/>
                      </a:pPr>
                      <a:r>
                        <a:rPr lang="es-ES" sz="1600" b="0">
                          <a:solidFill>
                            <a:srgbClr val="004C82"/>
                          </a:solidFill>
                          <a:latin typeface="+mn-lt"/>
                          <a:ea typeface="+mn-ea"/>
                          <a:cs typeface="+mn-cs"/>
                        </a:rPr>
                        <a:t>Estudios de caso de coordinación de políticas</a:t>
                      </a:r>
                    </a:p>
                    <a:p>
                      <a:pPr marL="171450" indent="-171450" algn="l" defTabSz="685800" rtl="0" eaLnBrk="1" latinLnBrk="0" hangingPunct="1">
                        <a:buFont typeface="Wingdings" panose="05000000000000000000" pitchFamily="2" charset="2"/>
                        <a:buChar char="§"/>
                      </a:pPr>
                      <a:r>
                        <a:rPr lang="es-ES" sz="1600" b="0">
                          <a:solidFill>
                            <a:srgbClr val="004C82"/>
                          </a:solidFill>
                          <a:latin typeface="+mn-lt"/>
                          <a:ea typeface="+mn-ea"/>
                          <a:cs typeface="+mn-cs"/>
                        </a:rPr>
                        <a:t>Instrumentos políticos para incentivar la eficiencia de los recursos</a:t>
                      </a:r>
                    </a:p>
                    <a:p>
                      <a:pPr marL="171450" indent="-171450" algn="l" defTabSz="685800" rtl="0" eaLnBrk="1" latinLnBrk="0" hangingPunct="1">
                        <a:buFont typeface="Wingdings" panose="05000000000000000000" pitchFamily="2" charset="2"/>
                        <a:buChar char="§"/>
                      </a:pPr>
                      <a:r>
                        <a:rPr lang="es-ES" sz="1600" b="0">
                          <a:solidFill>
                            <a:srgbClr val="004C82"/>
                          </a:solidFill>
                          <a:latin typeface="+mn-lt"/>
                          <a:ea typeface="+mn-ea"/>
                          <a:cs typeface="+mn-cs"/>
                        </a:rPr>
                        <a:t>Ejercicio interactivo: análisis de políticas</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83956">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s-ES" sz="1600" b="0">
                          <a:solidFill>
                            <a:srgbClr val="97D5FF"/>
                          </a:solidFill>
                          <a:latin typeface="+mn-lt"/>
                          <a:ea typeface="+mn-ea"/>
                          <a:cs typeface="+mn-cs"/>
                        </a:rPr>
                        <a:t>Capítulo 2.3: </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s-ES" sz="1600" b="1">
                          <a:solidFill>
                            <a:srgbClr val="97D5FF"/>
                          </a:solidFill>
                          <a:latin typeface="+mn-lt"/>
                          <a:ea typeface="+mn-ea"/>
                          <a:cs typeface="+mn-cs"/>
                        </a:rPr>
                        <a:t>Planificación y financiación de inversiones intersectoriales</a:t>
                      </a:r>
                    </a:p>
                    <a:p>
                      <a:pPr marL="285750" indent="-285750">
                        <a:buFont typeface="Wingdings" panose="05000000000000000000" pitchFamily="2" charset="2"/>
                        <a:buChar char="§"/>
                      </a:pPr>
                      <a:r>
                        <a:rPr lang="es-ES" sz="1600" b="0">
                          <a:solidFill>
                            <a:srgbClr val="97D5FF"/>
                          </a:solidFill>
                          <a:latin typeface="+mn-lt"/>
                          <a:ea typeface="+mn-ea"/>
                          <a:cs typeface="+mn-cs"/>
                        </a:rPr>
                        <a:t>Introducción y definiciones</a:t>
                      </a:r>
                    </a:p>
                    <a:p>
                      <a:pPr marL="285750" indent="-285750">
                        <a:buFont typeface="Wingdings" panose="05000000000000000000" pitchFamily="2" charset="2"/>
                        <a:buChar char="§"/>
                      </a:pPr>
                      <a:r>
                        <a:rPr lang="es-ES" sz="1600" b="0">
                          <a:solidFill>
                            <a:srgbClr val="97D5FF"/>
                          </a:solidFill>
                          <a:latin typeface="+mn-lt"/>
                          <a:ea typeface="+mn-ea"/>
                          <a:cs typeface="+mn-cs"/>
                        </a:rPr>
                        <a:t>Cómo demostrar el valor económico añadido de las soluciones Nexo</a:t>
                      </a:r>
                    </a:p>
                    <a:p>
                      <a:pPr marL="285750" indent="-285750">
                        <a:buFont typeface="Wingdings" panose="05000000000000000000" pitchFamily="2" charset="2"/>
                        <a:buChar char="§"/>
                      </a:pPr>
                      <a:r>
                        <a:rPr lang="es-ES" sz="1600" b="0">
                          <a:solidFill>
                            <a:srgbClr val="97D5FF"/>
                          </a:solidFill>
                          <a:latin typeface="+mn-lt"/>
                          <a:ea typeface="+mn-ea"/>
                          <a:cs typeface="+mn-cs"/>
                        </a:rPr>
                        <a:t>Movilización de la financiación para aplicar las soluciones Nexo</a:t>
                      </a:r>
                    </a:p>
                    <a:p>
                      <a:pPr marL="285750" indent="-2857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Ejercicio interactivo: presentación de su proyecto Nexo</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458082686"/>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422320"/>
            <a:ext cx="8567183" cy="540544"/>
          </a:xfrm>
        </p:spPr>
        <p:txBody>
          <a:bodyPr>
            <a:normAutofit/>
          </a:bodyPr>
          <a:lstStyle/>
          <a:p>
            <a:r>
              <a:rPr lang="es-ES" sz="2800">
                <a:solidFill>
                  <a:srgbClr val="004C82"/>
                </a:solidFill>
              </a:rPr>
              <a:t>Contenido</a:t>
            </a:r>
          </a:p>
        </p:txBody>
      </p:sp>
    </p:spTree>
    <p:extLst>
      <p:ext uri="{BB962C8B-B14F-4D97-AF65-F5344CB8AC3E}">
        <p14:creationId xmlns:p14="http://schemas.microsoft.com/office/powerpoint/2010/main" val="9233536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40913DD-20F2-4E2C-8533-6A930922E8C2}"/>
              </a:ext>
            </a:extLst>
          </p:cNvPr>
          <p:cNvSpPr>
            <a:spLocks noGrp="1"/>
          </p:cNvSpPr>
          <p:nvPr>
            <p:ph type="body" sz="quarter" idx="13"/>
          </p:nvPr>
        </p:nvSpPr>
        <p:spPr>
          <a:xfrm>
            <a:off x="449817" y="1548000"/>
            <a:ext cx="7932183" cy="3365733"/>
          </a:xfrm>
        </p:spPr>
        <p:txBody>
          <a:bodyPr>
            <a:normAutofit/>
          </a:bodyPr>
          <a:lstStyle/>
          <a:p>
            <a:r>
              <a:rPr lang="es-ES"/>
              <a:t>3 normas de construcción ecológica claves: </a:t>
            </a:r>
          </a:p>
          <a:p>
            <a:pPr marL="730250" lvl="1" indent="-457200">
              <a:buSzPct val="100000"/>
              <a:buFont typeface="+mj-lt"/>
              <a:buAutoNum type="arabicPeriod"/>
            </a:pPr>
            <a:r>
              <a:rPr lang="es-ES" i="1"/>
              <a:t>Construcción sostenible: </a:t>
            </a:r>
            <a:r>
              <a:rPr lang="es-ES"/>
              <a:t>normas voluntarias (serán obligatorias en 2022) que incluyen criterios para la energía, el suelo, el agua, los residuos, el transporte, la gestión de las obras, así como la innovación para el diseño y la construcción </a:t>
            </a:r>
          </a:p>
          <a:p>
            <a:pPr marL="730250" lvl="1" indent="-457200">
              <a:buSzPct val="100000"/>
              <a:buFont typeface="+mj-lt"/>
              <a:buAutoNum type="arabicPeriod"/>
            </a:pPr>
            <a:r>
              <a:rPr lang="es-ES" i="1"/>
              <a:t>Calificación energética de los edificios</a:t>
            </a:r>
            <a:r>
              <a:rPr lang="es-ES"/>
              <a:t>: define los criterios de calificación de los edificios residenciales y comerciales en función de su consumo de energía</a:t>
            </a:r>
          </a:p>
          <a:p>
            <a:pPr marL="730250" lvl="1" indent="-457200">
              <a:buSzPct val="100000"/>
              <a:buFont typeface="+mj-lt"/>
              <a:buAutoNum type="arabicPeriod"/>
            </a:pPr>
            <a:r>
              <a:rPr lang="es-ES" i="1"/>
              <a:t>Aislamiento térmico de los edificios: </a:t>
            </a:r>
            <a:r>
              <a:rPr lang="es-ES"/>
              <a:t>establece los requisitos mínimos de aislamiento térmico </a:t>
            </a:r>
          </a:p>
        </p:txBody>
      </p:sp>
      <p:sp>
        <p:nvSpPr>
          <p:cNvPr id="3" name="Titel 2">
            <a:extLst>
              <a:ext uri="{FF2B5EF4-FFF2-40B4-BE49-F238E27FC236}">
                <a16:creationId xmlns:a16="http://schemas.microsoft.com/office/drawing/2014/main" id="{6C770060-7120-4F11-B977-AB16C7C30A26}"/>
              </a:ext>
            </a:extLst>
          </p:cNvPr>
          <p:cNvSpPr>
            <a:spLocks noGrp="1"/>
          </p:cNvSpPr>
          <p:nvPr>
            <p:ph type="title"/>
          </p:nvPr>
        </p:nvSpPr>
        <p:spPr>
          <a:xfrm>
            <a:off x="449817" y="699825"/>
            <a:ext cx="8567183" cy="540544"/>
          </a:xfrm>
        </p:spPr>
        <p:txBody>
          <a:bodyPr>
            <a:normAutofit fontScale="90000"/>
          </a:bodyPr>
          <a:lstStyle/>
          <a:p>
            <a:br>
              <a:rPr lang="es-ES"/>
            </a:br>
            <a:r>
              <a:rPr lang="es-ES"/>
              <a:t>Instrumentos reguladores: normas de construcción ecológica en Israel </a:t>
            </a:r>
            <a:br>
              <a:rPr lang="es-ES"/>
            </a:br>
            <a:endParaRPr lang="es-ES"/>
          </a:p>
        </p:txBody>
      </p:sp>
      <p:sp>
        <p:nvSpPr>
          <p:cNvPr id="4" name="Foliennummernplatzhalter 3">
            <a:extLst>
              <a:ext uri="{FF2B5EF4-FFF2-40B4-BE49-F238E27FC236}">
                <a16:creationId xmlns:a16="http://schemas.microsoft.com/office/drawing/2014/main" id="{983658E4-BC65-49AB-8FD7-3DA4A2F75DA0}"/>
              </a:ext>
            </a:extLst>
          </p:cNvPr>
          <p:cNvSpPr>
            <a:spLocks noGrp="1"/>
          </p:cNvSpPr>
          <p:nvPr>
            <p:ph type="sldNum" sz="quarter" idx="16"/>
          </p:nvPr>
        </p:nvSpPr>
        <p:spPr/>
        <p:txBody>
          <a:bodyPr/>
          <a:lstStyle/>
          <a:p>
            <a:fld id="{CF23C0C3-F0EC-4AF0-84C8-08554CFEDD03}" type="slidenum">
              <a:rPr lang="en-GB" smtClean="0"/>
              <a:t>30</a:t>
            </a:fld>
            <a:endParaRPr lang="en-GB"/>
          </a:p>
        </p:txBody>
      </p:sp>
    </p:spTree>
    <p:extLst>
      <p:ext uri="{BB962C8B-B14F-4D97-AF65-F5344CB8AC3E}">
        <p14:creationId xmlns:p14="http://schemas.microsoft.com/office/powerpoint/2010/main" val="367912483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092B0AD-7120-4D8C-A9E2-6868ED9D4140}"/>
              </a:ext>
            </a:extLst>
          </p:cNvPr>
          <p:cNvSpPr>
            <a:spLocks noGrp="1"/>
          </p:cNvSpPr>
          <p:nvPr>
            <p:ph type="title"/>
          </p:nvPr>
        </p:nvSpPr>
        <p:spPr/>
        <p:txBody>
          <a:bodyPr>
            <a:normAutofit fontScale="90000"/>
          </a:bodyPr>
          <a:lstStyle/>
          <a:p>
            <a:r>
              <a:rPr lang="es-ES"/>
              <a:t>Puntos fuertes y débiles de los instrumentos de regulación</a:t>
            </a:r>
          </a:p>
        </p:txBody>
      </p:sp>
      <p:sp>
        <p:nvSpPr>
          <p:cNvPr id="5" name="Foliennummernplatzhalter 4">
            <a:extLst>
              <a:ext uri="{FF2B5EF4-FFF2-40B4-BE49-F238E27FC236}">
                <a16:creationId xmlns:a16="http://schemas.microsoft.com/office/drawing/2014/main" id="{A1A969AD-20E5-43CB-8B6C-04E2965EE0FC}"/>
              </a:ext>
            </a:extLst>
          </p:cNvPr>
          <p:cNvSpPr>
            <a:spLocks noGrp="1"/>
          </p:cNvSpPr>
          <p:nvPr>
            <p:ph type="sldNum" sz="quarter" idx="16"/>
          </p:nvPr>
        </p:nvSpPr>
        <p:spPr/>
        <p:txBody>
          <a:bodyPr/>
          <a:lstStyle/>
          <a:p>
            <a:fld id="{CF23C0C3-F0EC-4AF0-84C8-08554CFEDD03}" type="slidenum">
              <a:rPr lang="en-GB" smtClean="0"/>
              <a:t>31</a:t>
            </a:fld>
            <a:endParaRPr lang="en-GB"/>
          </a:p>
        </p:txBody>
      </p:sp>
      <p:graphicFrame>
        <p:nvGraphicFramePr>
          <p:cNvPr id="7" name="Table 5">
            <a:extLst>
              <a:ext uri="{FF2B5EF4-FFF2-40B4-BE49-F238E27FC236}">
                <a16:creationId xmlns:a16="http://schemas.microsoft.com/office/drawing/2014/main" id="{4F0398C2-3480-48EB-B751-8B2A3446AEDB}"/>
              </a:ext>
            </a:extLst>
          </p:cNvPr>
          <p:cNvGraphicFramePr>
            <a:graphicFrameLocks noGrp="1"/>
          </p:cNvGraphicFramePr>
          <p:nvPr>
            <p:extLst>
              <p:ext uri="{D42A27DB-BD31-4B8C-83A1-F6EECF244321}">
                <p14:modId xmlns:p14="http://schemas.microsoft.com/office/powerpoint/2010/main" val="86944279"/>
              </p:ext>
            </p:extLst>
          </p:nvPr>
        </p:nvGraphicFramePr>
        <p:xfrm>
          <a:off x="449816" y="1116544"/>
          <a:ext cx="7984609" cy="3281638"/>
        </p:xfrm>
        <a:graphic>
          <a:graphicData uri="http://schemas.openxmlformats.org/drawingml/2006/table">
            <a:tbl>
              <a:tblPr firstRow="1" bandRow="1">
                <a:tableStyleId>{F5AB1C69-6EDB-4FF4-983F-18BD219EF322}</a:tableStyleId>
              </a:tblPr>
              <a:tblGrid>
                <a:gridCol w="3909747">
                  <a:extLst>
                    <a:ext uri="{9D8B030D-6E8A-4147-A177-3AD203B41FA5}">
                      <a16:colId xmlns:a16="http://schemas.microsoft.com/office/drawing/2014/main" val="3839745007"/>
                    </a:ext>
                  </a:extLst>
                </a:gridCol>
                <a:gridCol w="4074862">
                  <a:extLst>
                    <a:ext uri="{9D8B030D-6E8A-4147-A177-3AD203B41FA5}">
                      <a16:colId xmlns:a16="http://schemas.microsoft.com/office/drawing/2014/main" val="3360527337"/>
                    </a:ext>
                  </a:extLst>
                </a:gridCol>
              </a:tblGrid>
              <a:tr h="401278">
                <a:tc>
                  <a:txBody>
                    <a:bodyPr/>
                    <a:lstStyle/>
                    <a:p>
                      <a:pPr algn="l"/>
                      <a:r>
                        <a:rPr lang="es-ES">
                          <a:solidFill>
                            <a:srgbClr val="F4971A"/>
                          </a:solidFill>
                        </a:rPr>
                        <a:t>Puntos fuertes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r>
                        <a:rPr lang="es-ES">
                          <a:solidFill>
                            <a:srgbClr val="F4971A"/>
                          </a:solidFill>
                        </a:rPr>
                        <a:t>Puntos débiles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6528383"/>
                  </a:ext>
                </a:extLst>
              </a:tr>
              <a:tr h="593672">
                <a:tc>
                  <a:txBody>
                    <a:bodyPr/>
                    <a:lstStyle/>
                    <a:p>
                      <a:r>
                        <a:rPr lang="es-ES" sz="1100" b="1" noProof="0"/>
                        <a:t>Alta eficacia y seguridad en la consecución de los objetivos</a:t>
                      </a:r>
                    </a:p>
                    <a:p>
                      <a:pPr marL="342900" indent="-342900">
                        <a:buFont typeface="Arial" panose="020B0604020202020204" pitchFamily="34" charset="0"/>
                        <a:buChar char="•"/>
                      </a:pPr>
                      <a:r>
                        <a:rPr lang="es-ES" sz="1100" b="0" i="0" noProof="0"/>
                        <a:t>Si las reglas y normas se aplican, es muy probable que se logren los objetivos</a:t>
                      </a:r>
                    </a:p>
                  </a:txBody>
                  <a:tcPr>
                    <a:lnL w="12700" cap="flat" cmpd="sng" algn="ctr">
                      <a:solidFill>
                        <a:schemeClr val="bg1"/>
                      </a:solidFill>
                      <a:prstDash val="solid"/>
                      <a:round/>
                      <a:headEnd type="none" w="med" len="med"/>
                      <a:tailEnd type="none" w="med" len="med"/>
                    </a:lnL>
                  </a:tcPr>
                </a:tc>
                <a:tc>
                  <a:txBody>
                    <a:bodyPr/>
                    <a:lstStyle/>
                    <a:p>
                      <a:r>
                        <a:rPr lang="es-ES" sz="1100" b="1" noProof="0"/>
                        <a:t>Ineficacia económica</a:t>
                      </a:r>
                    </a:p>
                    <a:p>
                      <a:pPr marL="285750" indent="-285750">
                        <a:buFont typeface="Arial" panose="020B0604020202020204" pitchFamily="34" charset="0"/>
                        <a:buChar char="•"/>
                      </a:pPr>
                      <a:r>
                        <a:rPr lang="es-ES" sz="1100" b="0" noProof="0"/>
                        <a:t>En muchos países, los instrumentos de regulación son responsabilidad del Estado nacional o federal</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3430285"/>
                  </a:ext>
                </a:extLst>
              </a:tr>
              <a:tr h="758580">
                <a:tc>
                  <a:txBody>
                    <a:bodyPr/>
                    <a:lstStyle/>
                    <a:p>
                      <a:r>
                        <a:rPr lang="es-ES" sz="1100" b="1" i="0" noProof="0"/>
                        <a:t>Relativamente fácil de implantar </a:t>
                      </a:r>
                    </a:p>
                    <a:p>
                      <a:pPr marL="342900" indent="-342900">
                        <a:buFont typeface="Arial" panose="020B0604020202020204" pitchFamily="34" charset="0"/>
                        <a:buChar char="•"/>
                      </a:pPr>
                      <a:r>
                        <a:rPr lang="es-ES" sz="1100" b="0" i="0" noProof="0"/>
                        <a:t>En principio, pueden formularse y promulgarse fácilmente (sin embargo, a menudo se enfrentan a las presiones de poderosos grupos de interés)</a:t>
                      </a:r>
                    </a:p>
                  </a:txBody>
                  <a:tcPr>
                    <a:lnL w="12700" cap="flat" cmpd="sng" algn="ctr">
                      <a:solidFill>
                        <a:schemeClr val="bg1"/>
                      </a:solidFill>
                      <a:prstDash val="solid"/>
                      <a:round/>
                      <a:headEnd type="none" w="med" len="med"/>
                      <a:tailEnd type="none" w="med" len="med"/>
                    </a:lnL>
                  </a:tcPr>
                </a:tc>
                <a:tc>
                  <a:txBody>
                    <a:bodyPr/>
                    <a:lstStyle/>
                    <a:p>
                      <a:r>
                        <a:rPr lang="es-ES" sz="1100" b="1" noProof="0"/>
                        <a:t>Bajo incentivo a la innovación</a:t>
                      </a:r>
                    </a:p>
                    <a:p>
                      <a:pPr marL="285750" indent="-285750">
                        <a:buFont typeface="Arial" panose="020B0604020202020204" pitchFamily="34" charset="0"/>
                        <a:buChar char="•"/>
                      </a:pPr>
                      <a:r>
                        <a:rPr lang="es-ES" sz="1100" b="0" noProof="0"/>
                        <a:t>No ofrece incentivos para mejorar más allá de las normas (no innovación)</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82305658"/>
                  </a:ext>
                </a:extLst>
              </a:tr>
              <a:tr h="593672">
                <a:tc>
                  <a:txBody>
                    <a:bodyPr/>
                    <a:lstStyle/>
                    <a:p>
                      <a:r>
                        <a:rPr lang="es-ES" sz="1100" b="1" i="0" noProof="0"/>
                        <a:t>Amplia experiencia disponible</a:t>
                      </a:r>
                    </a:p>
                    <a:p>
                      <a:pPr marL="285750" indent="-285750">
                        <a:buFont typeface="Arial" panose="020B0604020202020204" pitchFamily="34" charset="0"/>
                        <a:buChar char="•"/>
                      </a:pPr>
                      <a:r>
                        <a:rPr lang="es-ES" sz="1100" b="0" i="0" noProof="0"/>
                        <a:t>Un largo historial de experiencias con instrumentos de regulación disponibles de los que se puede aprender</a:t>
                      </a:r>
                    </a:p>
                  </a:txBody>
                  <a:tcPr>
                    <a:lnL w="12700" cap="flat" cmpd="sng" algn="ctr">
                      <a:solidFill>
                        <a:schemeClr val="bg1"/>
                      </a:solidFill>
                      <a:prstDash val="solid"/>
                      <a:round/>
                      <a:headEnd type="none" w="med" len="med"/>
                      <a:tailEnd type="none" w="med" len="med"/>
                    </a:lnL>
                  </a:tcPr>
                </a:tc>
                <a:tc>
                  <a:txBody>
                    <a:bodyPr/>
                    <a:lstStyle/>
                    <a:p>
                      <a:r>
                        <a:rPr lang="es-ES" sz="1100" b="1" noProof="0"/>
                        <a:t>Impacto en la competitividad internacional</a:t>
                      </a:r>
                    </a:p>
                    <a:p>
                      <a:pPr marL="285750" indent="-285750">
                        <a:buFont typeface="Arial" panose="020B0604020202020204" pitchFamily="34" charset="0"/>
                        <a:buChar char="•"/>
                      </a:pPr>
                      <a:r>
                        <a:rPr lang="es-ES" sz="1100" b="0" noProof="0"/>
                        <a:t>Las normativas pueden ser más estricta que en la comparación regional/global y, por tanto, reducir la competitividad de las industrias nacionales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55354993"/>
                  </a:ext>
                </a:extLst>
              </a:tr>
              <a:tr h="593672">
                <a:tc>
                  <a:txBody>
                    <a:bodyPr/>
                    <a:lstStyle/>
                    <a:p>
                      <a:r>
                        <a:rPr lang="es-ES" sz="1100" b="1" i="0" noProof="0"/>
                        <a:t>Independencia de las condiciones del mercado</a:t>
                      </a:r>
                    </a:p>
                    <a:p>
                      <a:pPr marL="342900" indent="-342900">
                        <a:buFont typeface="Arial" panose="020B0604020202020204" pitchFamily="34" charset="0"/>
                        <a:buChar char="•"/>
                      </a:pPr>
                      <a:r>
                        <a:rPr lang="es-ES" sz="1100" b="0" i="0" noProof="0"/>
                        <a:t>No se necesitan infraestructuras de apoyo como los sistemas de pago fiscales</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lang="es-ES" sz="1100" b="1" noProof="0"/>
                        <a:t>Propenso a la corrupción</a:t>
                      </a:r>
                    </a:p>
                    <a:p>
                      <a:pPr marL="285750" indent="-285750">
                        <a:buFont typeface="Arial" panose="020B0604020202020204" pitchFamily="34" charset="0"/>
                        <a:buChar char="•"/>
                      </a:pPr>
                      <a:r>
                        <a:rPr lang="es-ES" sz="1100" b="0" noProof="0"/>
                        <a:t>Si la corrupción es generalizada, se puede eludir la normativa</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5165489"/>
                  </a:ext>
                </a:extLst>
              </a:tr>
            </a:tbl>
          </a:graphicData>
        </a:graphic>
      </p:graphicFrame>
      <p:sp>
        <p:nvSpPr>
          <p:cNvPr id="8" name="TextBox 14">
            <a:extLst>
              <a:ext uri="{FF2B5EF4-FFF2-40B4-BE49-F238E27FC236}">
                <a16:creationId xmlns:a16="http://schemas.microsoft.com/office/drawing/2014/main" id="{A6D18EFF-DE58-4017-BC9C-F8FDE231ED28}"/>
              </a:ext>
            </a:extLst>
          </p:cNvPr>
          <p:cNvSpPr txBox="1"/>
          <p:nvPr/>
        </p:nvSpPr>
        <p:spPr>
          <a:xfrm>
            <a:off x="6637138" y="4475380"/>
            <a:ext cx="1797287" cy="246221"/>
          </a:xfrm>
          <a:prstGeom prst="rect">
            <a:avLst/>
          </a:prstGeom>
          <a:noFill/>
        </p:spPr>
        <p:txBody>
          <a:bodyPr wrap="none" lIns="91440" tIns="45720" rIns="91440" bIns="45720" rtlCol="0" anchor="t">
            <a:spAutoFit/>
          </a:bodyPr>
          <a:lstStyle/>
          <a:p>
            <a:r>
              <a:rPr lang="es-ES" sz="1000"/>
              <a:t>Fuente: Basado en GIZ, 2017</a:t>
            </a:r>
          </a:p>
        </p:txBody>
      </p:sp>
    </p:spTree>
    <p:extLst>
      <p:ext uri="{BB962C8B-B14F-4D97-AF65-F5344CB8AC3E}">
        <p14:creationId xmlns:p14="http://schemas.microsoft.com/office/powerpoint/2010/main" val="426713376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259E1-89AD-49CF-ABAC-72DF71E9F5AE}"/>
              </a:ext>
            </a:extLst>
          </p:cNvPr>
          <p:cNvSpPr>
            <a:spLocks noGrp="1"/>
          </p:cNvSpPr>
          <p:nvPr>
            <p:ph type="body" sz="quarter" idx="13"/>
          </p:nvPr>
        </p:nvSpPr>
        <p:spPr>
          <a:xfrm>
            <a:off x="449817" y="1188000"/>
            <a:ext cx="8016695" cy="2839832"/>
          </a:xfrm>
        </p:spPr>
        <p:txBody>
          <a:bodyPr vert="horz" lIns="91440" tIns="45720" rIns="91440" bIns="45720" rtlCol="0" anchor="t">
            <a:normAutofit/>
          </a:bodyPr>
          <a:lstStyle/>
          <a:p>
            <a:r>
              <a:rPr lang="es-ES" sz="1300">
                <a:latin typeface="+mj-lt"/>
                <a:cs typeface="Calibri"/>
              </a:rPr>
              <a:t>Entre los instrumentos financieros se encuentran tarifas, impuestos, subvenciones y otros instrumentos que pueden </a:t>
            </a:r>
            <a:r>
              <a:rPr lang="es-ES" sz="1300" b="1">
                <a:latin typeface="+mj-lt"/>
                <a:cs typeface="Calibri"/>
              </a:rPr>
              <a:t>reflejar mejor el impacto medioambiental </a:t>
            </a:r>
            <a:r>
              <a:rPr lang="es-ES" sz="1300">
                <a:latin typeface="+mj-lt"/>
                <a:cs typeface="Calibri"/>
              </a:rPr>
              <a:t>(externalidades) </a:t>
            </a:r>
            <a:r>
              <a:rPr lang="es-ES" sz="1300" b="1">
                <a:latin typeface="+mj-lt"/>
                <a:cs typeface="Calibri"/>
              </a:rPr>
              <a:t>y la escasez de recursos en los precios</a:t>
            </a:r>
            <a:r>
              <a:rPr lang="es-ES" sz="1300">
                <a:latin typeface="+mj-lt"/>
                <a:cs typeface="Calibri"/>
              </a:rPr>
              <a:t> para que los productores y los consumidores puedan responder adecuadamente. </a:t>
            </a:r>
          </a:p>
          <a:p>
            <a:endParaRPr lang="en-US" sz="1300"/>
          </a:p>
          <a:p>
            <a:endParaRPr lang="en-US" sz="1300"/>
          </a:p>
        </p:txBody>
      </p:sp>
      <p:sp>
        <p:nvSpPr>
          <p:cNvPr id="3" name="Title 2">
            <a:extLst>
              <a:ext uri="{FF2B5EF4-FFF2-40B4-BE49-F238E27FC236}">
                <a16:creationId xmlns:a16="http://schemas.microsoft.com/office/drawing/2014/main" id="{3EB2416A-6DFD-4CC0-AFDF-9BC52204F809}"/>
              </a:ext>
            </a:extLst>
          </p:cNvPr>
          <p:cNvSpPr>
            <a:spLocks noGrp="1"/>
          </p:cNvSpPr>
          <p:nvPr>
            <p:ph type="title"/>
          </p:nvPr>
        </p:nvSpPr>
        <p:spPr/>
        <p:txBody>
          <a:bodyPr/>
          <a:lstStyle/>
          <a:p>
            <a:r>
              <a:rPr lang="es-ES"/>
              <a:t>Instrumentos financieros </a:t>
            </a:r>
          </a:p>
        </p:txBody>
      </p:sp>
      <p:sp>
        <p:nvSpPr>
          <p:cNvPr id="4" name="Slide Number Placeholder 3">
            <a:extLst>
              <a:ext uri="{FF2B5EF4-FFF2-40B4-BE49-F238E27FC236}">
                <a16:creationId xmlns:a16="http://schemas.microsoft.com/office/drawing/2014/main" id="{D1CD9EAA-688F-4242-85AF-5E9D0E5231EA}"/>
              </a:ext>
            </a:extLst>
          </p:cNvPr>
          <p:cNvSpPr>
            <a:spLocks noGrp="1"/>
          </p:cNvSpPr>
          <p:nvPr>
            <p:ph type="sldNum" sz="quarter" idx="16"/>
          </p:nvPr>
        </p:nvSpPr>
        <p:spPr>
          <a:xfrm>
            <a:off x="6959599" y="4754925"/>
            <a:ext cx="2057400" cy="274637"/>
          </a:xfrm>
        </p:spPr>
        <p:txBody>
          <a:bodyPr/>
          <a:lstStyle/>
          <a:p>
            <a:fld id="{CF23C0C3-F0EC-4AF0-84C8-08554CFEDD03}" type="slidenum">
              <a:rPr lang="en-GB" smtClean="0"/>
              <a:t>32</a:t>
            </a:fld>
            <a:endParaRPr lang="en-GB"/>
          </a:p>
        </p:txBody>
      </p:sp>
      <p:graphicFrame>
        <p:nvGraphicFramePr>
          <p:cNvPr id="6" name="Table 5">
            <a:extLst>
              <a:ext uri="{FF2B5EF4-FFF2-40B4-BE49-F238E27FC236}">
                <a16:creationId xmlns:a16="http://schemas.microsoft.com/office/drawing/2014/main" id="{05779AE4-0F4D-4973-992D-DACA0FC69592}"/>
              </a:ext>
            </a:extLst>
          </p:cNvPr>
          <p:cNvGraphicFramePr>
            <a:graphicFrameLocks noGrp="1"/>
          </p:cNvGraphicFramePr>
          <p:nvPr>
            <p:extLst>
              <p:ext uri="{D42A27DB-BD31-4B8C-83A1-F6EECF244321}">
                <p14:modId xmlns:p14="http://schemas.microsoft.com/office/powerpoint/2010/main" val="955737404"/>
              </p:ext>
            </p:extLst>
          </p:nvPr>
        </p:nvGraphicFramePr>
        <p:xfrm>
          <a:off x="449816" y="1902158"/>
          <a:ext cx="7984609" cy="2565066"/>
        </p:xfrm>
        <a:graphic>
          <a:graphicData uri="http://schemas.openxmlformats.org/drawingml/2006/table">
            <a:tbl>
              <a:tblPr firstRow="1" bandRow="1">
                <a:tableStyleId>{F5AB1C69-6EDB-4FF4-983F-18BD219EF322}</a:tableStyleId>
              </a:tblPr>
              <a:tblGrid>
                <a:gridCol w="757192">
                  <a:extLst>
                    <a:ext uri="{9D8B030D-6E8A-4147-A177-3AD203B41FA5}">
                      <a16:colId xmlns:a16="http://schemas.microsoft.com/office/drawing/2014/main" val="3839745007"/>
                    </a:ext>
                  </a:extLst>
                </a:gridCol>
                <a:gridCol w="1621917">
                  <a:extLst>
                    <a:ext uri="{9D8B030D-6E8A-4147-A177-3AD203B41FA5}">
                      <a16:colId xmlns:a16="http://schemas.microsoft.com/office/drawing/2014/main" val="1565411166"/>
                    </a:ext>
                  </a:extLst>
                </a:gridCol>
                <a:gridCol w="5605500">
                  <a:extLst>
                    <a:ext uri="{9D8B030D-6E8A-4147-A177-3AD203B41FA5}">
                      <a16:colId xmlns:a16="http://schemas.microsoft.com/office/drawing/2014/main" val="3360527337"/>
                    </a:ext>
                  </a:extLst>
                </a:gridCol>
              </a:tblGrid>
              <a:tr h="343772">
                <a:tc gridSpan="2">
                  <a:txBody>
                    <a:bodyPr/>
                    <a:lstStyle/>
                    <a:p>
                      <a:pPr algn="ctr"/>
                      <a:r>
                        <a:rPr lang="es-ES"/>
                        <a:t>Tipo</a:t>
                      </a:r>
                    </a:p>
                  </a:txBody>
                  <a:tcPr>
                    <a:solidFill>
                      <a:srgbClr val="F4971A"/>
                    </a:solidFill>
                  </a:tcPr>
                </a:tc>
                <a:tc hMerge="1">
                  <a:txBody>
                    <a:bodyPr/>
                    <a:lstStyle/>
                    <a:p>
                      <a:endParaRPr lang="en-US"/>
                    </a:p>
                  </a:txBody>
                  <a:tcPr>
                    <a:solidFill>
                      <a:srgbClr val="F4971A"/>
                    </a:solidFill>
                  </a:tcPr>
                </a:tc>
                <a:tc>
                  <a:txBody>
                    <a:bodyPr/>
                    <a:lstStyle/>
                    <a:p>
                      <a:r>
                        <a:rPr lang="es-ES"/>
                        <a:t>Descripción</a:t>
                      </a:r>
                    </a:p>
                  </a:txBody>
                  <a:tcPr>
                    <a:solidFill>
                      <a:srgbClr val="F4971A"/>
                    </a:solidFill>
                  </a:tcPr>
                </a:tc>
                <a:extLst>
                  <a:ext uri="{0D108BD9-81ED-4DB2-BD59-A6C34878D82A}">
                    <a16:rowId xmlns:a16="http://schemas.microsoft.com/office/drawing/2014/main" val="6528383"/>
                  </a:ext>
                </a:extLst>
              </a:tr>
              <a:tr h="581768">
                <a:tc>
                  <a:txBody>
                    <a:bodyPr/>
                    <a:lstStyle/>
                    <a:p>
                      <a:endParaRPr lang="en-US"/>
                    </a:p>
                  </a:txBody>
                  <a:tcPr/>
                </a:tc>
                <a:tc>
                  <a:txBody>
                    <a:bodyPr/>
                    <a:lstStyle/>
                    <a:p>
                      <a:r>
                        <a:rPr lang="es-ES"/>
                        <a:t>Tarifas / Tasas por uso</a:t>
                      </a:r>
                    </a:p>
                  </a:txBody>
                  <a:tcPr/>
                </a:tc>
                <a:tc>
                  <a:txBody>
                    <a:bodyPr/>
                    <a:lstStyle/>
                    <a:p>
                      <a:pPr marL="285750" lvl="0" indent="-285750" algn="l">
                        <a:lnSpc>
                          <a:spcPct val="100000"/>
                        </a:lnSpc>
                        <a:spcBef>
                          <a:spcPts val="0"/>
                        </a:spcBef>
                        <a:spcAft>
                          <a:spcPts val="0"/>
                        </a:spcAft>
                        <a:buFont typeface="Arial" panose="020B0604020202020204" pitchFamily="34" charset="0"/>
                        <a:buChar char="•"/>
                      </a:pPr>
                      <a:r>
                        <a:rPr lang="es-ES" sz="1350" b="0" i="0" u="none" strike="noStrike" noProof="0">
                          <a:latin typeface="Arial"/>
                        </a:rPr>
                        <a:t>Recaudación de las autoridades públicas por servicios prestados (por ejemplo, suministro de agua, eliminación de residuos)</a:t>
                      </a:r>
                    </a:p>
                  </a:txBody>
                  <a:tcPr/>
                </a:tc>
                <a:extLst>
                  <a:ext uri="{0D108BD9-81ED-4DB2-BD59-A6C34878D82A}">
                    <a16:rowId xmlns:a16="http://schemas.microsoft.com/office/drawing/2014/main" val="153430285"/>
                  </a:ext>
                </a:extLst>
              </a:tr>
              <a:tr h="819763">
                <a:tc>
                  <a:txBody>
                    <a:bodyPr/>
                    <a:lstStyle/>
                    <a:p>
                      <a:endParaRPr lang="en-US"/>
                    </a:p>
                  </a:txBody>
                  <a:tcPr/>
                </a:tc>
                <a:tc>
                  <a:txBody>
                    <a:bodyPr/>
                    <a:lstStyle/>
                    <a:p>
                      <a:r>
                        <a:rPr lang="es-ES"/>
                        <a:t>Impuestos medioambientales</a:t>
                      </a:r>
                    </a:p>
                  </a:txBody>
                  <a:tcPr/>
                </a:tc>
                <a:tc>
                  <a:txBody>
                    <a:bodyPr/>
                    <a:lstStyle/>
                    <a:p>
                      <a:pPr marL="285750" lvl="0" indent="-285750" algn="l">
                        <a:lnSpc>
                          <a:spcPct val="100000"/>
                        </a:lnSpc>
                        <a:spcBef>
                          <a:spcPts val="0"/>
                        </a:spcBef>
                        <a:spcAft>
                          <a:spcPts val="0"/>
                        </a:spcAft>
                        <a:buFont typeface="Arial" panose="020B0604020202020204" pitchFamily="34" charset="0"/>
                        <a:buChar char="•"/>
                      </a:pPr>
                      <a:r>
                        <a:rPr lang="es-ES" sz="1350" b="0" i="0" u="none" strike="noStrike" noProof="0">
                          <a:latin typeface="Arial"/>
                        </a:rPr>
                        <a:t>Impuesto sobre una unidad física de algo que tiene un impacto negativo específico en el medioambiente (por ejemplo, el impuesto sobre los residuos aumenta los costes de eliminación de estos)</a:t>
                      </a:r>
                    </a:p>
                  </a:txBody>
                  <a:tcPr/>
                </a:tc>
                <a:extLst>
                  <a:ext uri="{0D108BD9-81ED-4DB2-BD59-A6C34878D82A}">
                    <a16:rowId xmlns:a16="http://schemas.microsoft.com/office/drawing/2014/main" val="2782305658"/>
                  </a:ext>
                </a:extLst>
              </a:tr>
              <a:tr h="819763">
                <a:tc>
                  <a:txBody>
                    <a:bodyPr/>
                    <a:lstStyle/>
                    <a:p>
                      <a:endParaRPr lang="en-US"/>
                    </a:p>
                  </a:txBody>
                  <a:tcPr/>
                </a:tc>
                <a:tc>
                  <a:txBody>
                    <a:bodyPr/>
                    <a:lstStyle/>
                    <a:p>
                      <a:r>
                        <a:rPr lang="es-ES"/>
                        <a:t>Subvenciones</a:t>
                      </a:r>
                    </a:p>
                  </a:txBody>
                  <a:tcPr/>
                </a:tc>
                <a:tc>
                  <a:txBody>
                    <a:bodyPr/>
                    <a:lstStyle/>
                    <a:p>
                      <a:pPr marL="285750" lvl="0" indent="-285750" algn="l">
                        <a:lnSpc>
                          <a:spcPct val="100000"/>
                        </a:lnSpc>
                        <a:spcBef>
                          <a:spcPts val="0"/>
                        </a:spcBef>
                        <a:spcAft>
                          <a:spcPts val="0"/>
                        </a:spcAft>
                        <a:buFont typeface="Arial" panose="020B0604020202020204" pitchFamily="34" charset="0"/>
                        <a:buChar char="•"/>
                      </a:pPr>
                      <a:r>
                        <a:rPr lang="es-ES" sz="1350" b="0" i="0" u="none" strike="noStrike" noProof="0">
                          <a:latin typeface="Arial"/>
                        </a:rPr>
                        <a:t>Financiación destinada a promover la eficiencia de los recursos o reducir el uso de algo que tiene un impacto medioambiental negativo (por ejemplo, exenciones del IVA en los coches eléctricos)</a:t>
                      </a:r>
                    </a:p>
                  </a:txBody>
                  <a:tcPr/>
                </a:tc>
                <a:extLst>
                  <a:ext uri="{0D108BD9-81ED-4DB2-BD59-A6C34878D82A}">
                    <a16:rowId xmlns:a16="http://schemas.microsoft.com/office/drawing/2014/main" val="1255354993"/>
                  </a:ext>
                </a:extLst>
              </a:tr>
            </a:tbl>
          </a:graphicData>
        </a:graphic>
      </p:graphicFrame>
      <p:pic>
        <p:nvPicPr>
          <p:cNvPr id="5" name="Grafik 6">
            <a:extLst>
              <a:ext uri="{FF2B5EF4-FFF2-40B4-BE49-F238E27FC236}">
                <a16:creationId xmlns:a16="http://schemas.microsoft.com/office/drawing/2014/main" id="{01605234-5961-435D-096A-B3A930A3FD98}"/>
              </a:ext>
            </a:extLst>
          </p:cNvPr>
          <p:cNvPicPr>
            <a:picLocks noChangeAspect="1"/>
          </p:cNvPicPr>
          <p:nvPr/>
        </p:nvPicPr>
        <p:blipFill>
          <a:blip r:embed="rId3"/>
          <a:stretch>
            <a:fillRect/>
          </a:stretch>
        </p:blipFill>
        <p:spPr>
          <a:xfrm>
            <a:off x="596385" y="2293836"/>
            <a:ext cx="485469" cy="485469"/>
          </a:xfrm>
          <a:prstGeom prst="rect">
            <a:avLst/>
          </a:prstGeom>
        </p:spPr>
      </p:pic>
      <p:pic>
        <p:nvPicPr>
          <p:cNvPr id="7" name="Grafik 8">
            <a:extLst>
              <a:ext uri="{FF2B5EF4-FFF2-40B4-BE49-F238E27FC236}">
                <a16:creationId xmlns:a16="http://schemas.microsoft.com/office/drawing/2014/main" id="{681CBF27-6ADB-EC74-5A91-80F7D2205ECB}"/>
              </a:ext>
            </a:extLst>
          </p:cNvPr>
          <p:cNvPicPr>
            <a:picLocks noChangeAspect="1"/>
          </p:cNvPicPr>
          <p:nvPr/>
        </p:nvPicPr>
        <p:blipFill>
          <a:blip r:embed="rId4"/>
          <a:stretch>
            <a:fillRect/>
          </a:stretch>
        </p:blipFill>
        <p:spPr>
          <a:xfrm>
            <a:off x="612212" y="3063936"/>
            <a:ext cx="455663" cy="455971"/>
          </a:xfrm>
          <a:prstGeom prst="rect">
            <a:avLst/>
          </a:prstGeom>
        </p:spPr>
      </p:pic>
      <p:pic>
        <p:nvPicPr>
          <p:cNvPr id="9" name="Grafik 10" descr="Ein Bild, das Waffe enthält.&#10;&#10;Beschreibung automatisch generiert.">
            <a:extLst>
              <a:ext uri="{FF2B5EF4-FFF2-40B4-BE49-F238E27FC236}">
                <a16:creationId xmlns:a16="http://schemas.microsoft.com/office/drawing/2014/main" id="{25190E83-0EC6-3578-7727-C1265CF91698}"/>
              </a:ext>
            </a:extLst>
          </p:cNvPr>
          <p:cNvPicPr>
            <a:picLocks noChangeAspect="1"/>
          </p:cNvPicPr>
          <p:nvPr/>
        </p:nvPicPr>
        <p:blipFill>
          <a:blip r:embed="rId5"/>
          <a:stretch>
            <a:fillRect/>
          </a:stretch>
        </p:blipFill>
        <p:spPr>
          <a:xfrm>
            <a:off x="612209" y="3837191"/>
            <a:ext cx="453820" cy="444603"/>
          </a:xfrm>
          <a:prstGeom prst="rect">
            <a:avLst/>
          </a:prstGeom>
        </p:spPr>
      </p:pic>
      <p:sp>
        <p:nvSpPr>
          <p:cNvPr id="12" name="TextBox 14">
            <a:extLst>
              <a:ext uri="{FF2B5EF4-FFF2-40B4-BE49-F238E27FC236}">
                <a16:creationId xmlns:a16="http://schemas.microsoft.com/office/drawing/2014/main" id="{D1AF2B7D-45FF-4930-A959-0F6CBFC1360C}"/>
              </a:ext>
            </a:extLst>
          </p:cNvPr>
          <p:cNvSpPr txBox="1"/>
          <p:nvPr/>
        </p:nvSpPr>
        <p:spPr>
          <a:xfrm>
            <a:off x="6483005" y="4751855"/>
            <a:ext cx="1797287" cy="246221"/>
          </a:xfrm>
          <a:prstGeom prst="rect">
            <a:avLst/>
          </a:prstGeom>
          <a:noFill/>
        </p:spPr>
        <p:txBody>
          <a:bodyPr wrap="none" lIns="91440" tIns="45720" rIns="91440" bIns="45720" rtlCol="0" anchor="t">
            <a:spAutoFit/>
          </a:bodyPr>
          <a:lstStyle/>
          <a:p>
            <a:r>
              <a:rPr lang="es-ES" sz="1000"/>
              <a:t>Fuente: Basado en GIZ, 2017</a:t>
            </a:r>
          </a:p>
        </p:txBody>
      </p:sp>
    </p:spTree>
    <p:extLst>
      <p:ext uri="{BB962C8B-B14F-4D97-AF65-F5344CB8AC3E}">
        <p14:creationId xmlns:p14="http://schemas.microsoft.com/office/powerpoint/2010/main" val="348181509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910121-4E80-4C18-9261-02D6A8EB59A0}"/>
              </a:ext>
            </a:extLst>
          </p:cNvPr>
          <p:cNvSpPr>
            <a:spLocks noGrp="1"/>
          </p:cNvSpPr>
          <p:nvPr>
            <p:ph type="body" sz="quarter" idx="13"/>
          </p:nvPr>
        </p:nvSpPr>
        <p:spPr>
          <a:xfrm>
            <a:off x="449818" y="1334556"/>
            <a:ext cx="3924369" cy="3288750"/>
          </a:xfrm>
        </p:spPr>
        <p:txBody>
          <a:bodyPr>
            <a:normAutofit fontScale="92500" lnSpcReduction="10000"/>
          </a:bodyPr>
          <a:lstStyle/>
          <a:p>
            <a:pPr marL="0" lvl="1" indent="0">
              <a:buNone/>
              <a:defRPr/>
            </a:pPr>
            <a:r>
              <a:rPr lang="es-ES">
                <a:solidFill>
                  <a:prstClr val="black"/>
                </a:solidFill>
              </a:rPr>
              <a:t>Principales tasas del agua en los Países Bajos: </a:t>
            </a:r>
          </a:p>
          <a:p>
            <a:pPr marL="615950" lvl="1" indent="-342900">
              <a:defRPr/>
            </a:pPr>
            <a:r>
              <a:rPr lang="es-ES" i="1">
                <a:solidFill>
                  <a:prstClr val="black"/>
                </a:solidFill>
              </a:rPr>
              <a:t>Tasa de suministro: por el suministro de agua potable </a:t>
            </a:r>
          </a:p>
          <a:p>
            <a:pPr marL="615950" lvl="1" indent="-342900">
              <a:defRPr/>
            </a:pPr>
            <a:r>
              <a:rPr lang="es-ES" i="1">
                <a:solidFill>
                  <a:prstClr val="black"/>
                </a:solidFill>
              </a:rPr>
              <a:t>Tasa por el tratamiento de aguas residuales: </a:t>
            </a:r>
            <a:r>
              <a:rPr lang="es-ES">
                <a:solidFill>
                  <a:prstClr val="black"/>
                </a:solidFill>
              </a:rPr>
              <a:t>en función de la cantidad de residuos que una empresa/hogar vierta en la red de alcantarillado </a:t>
            </a:r>
          </a:p>
          <a:p>
            <a:pPr marL="615950" lvl="1" indent="-342900">
              <a:defRPr/>
            </a:pPr>
            <a:r>
              <a:rPr lang="es-ES" i="1">
                <a:solidFill>
                  <a:prstClr val="black"/>
                </a:solidFill>
              </a:rPr>
              <a:t>Tasa de contaminación: </a:t>
            </a:r>
            <a:r>
              <a:rPr lang="es-ES">
                <a:solidFill>
                  <a:prstClr val="black"/>
                </a:solidFill>
              </a:rPr>
              <a:t>por los vertidos directos a las aguas superficiales </a:t>
            </a:r>
          </a:p>
          <a:p>
            <a:endParaRPr lang="en-US"/>
          </a:p>
        </p:txBody>
      </p:sp>
      <p:sp>
        <p:nvSpPr>
          <p:cNvPr id="3" name="Title 2">
            <a:extLst>
              <a:ext uri="{FF2B5EF4-FFF2-40B4-BE49-F238E27FC236}">
                <a16:creationId xmlns:a16="http://schemas.microsoft.com/office/drawing/2014/main" id="{F13D1E08-8CBF-4129-B533-68CB35179E45}"/>
              </a:ext>
            </a:extLst>
          </p:cNvPr>
          <p:cNvSpPr>
            <a:spLocks noGrp="1"/>
          </p:cNvSpPr>
          <p:nvPr>
            <p:ph type="title"/>
          </p:nvPr>
        </p:nvSpPr>
        <p:spPr>
          <a:xfrm>
            <a:off x="449816" y="662393"/>
            <a:ext cx="8567183" cy="540544"/>
          </a:xfrm>
        </p:spPr>
        <p:txBody>
          <a:bodyPr>
            <a:normAutofit fontScale="90000"/>
          </a:bodyPr>
          <a:lstStyle/>
          <a:p>
            <a:r>
              <a:rPr lang="es-ES"/>
              <a:t>Instrumentos financieros: Tasas del agua en los Países Bajos </a:t>
            </a:r>
          </a:p>
        </p:txBody>
      </p:sp>
      <p:sp>
        <p:nvSpPr>
          <p:cNvPr id="4" name="Slide Number Placeholder 3">
            <a:extLst>
              <a:ext uri="{FF2B5EF4-FFF2-40B4-BE49-F238E27FC236}">
                <a16:creationId xmlns:a16="http://schemas.microsoft.com/office/drawing/2014/main" id="{7C986AF5-8FC3-479B-B59F-5F53C5ED3062}"/>
              </a:ext>
            </a:extLst>
          </p:cNvPr>
          <p:cNvSpPr>
            <a:spLocks noGrp="1"/>
          </p:cNvSpPr>
          <p:nvPr>
            <p:ph type="sldNum" sz="quarter" idx="16"/>
          </p:nvPr>
        </p:nvSpPr>
        <p:spPr/>
        <p:txBody>
          <a:bodyPr/>
          <a:lstStyle/>
          <a:p>
            <a:fld id="{CF23C0C3-F0EC-4AF0-84C8-08554CFEDD03}" type="slidenum">
              <a:rPr lang="en-GB" smtClean="0"/>
              <a:t>33</a:t>
            </a:fld>
            <a:endParaRPr lang="en-GB"/>
          </a:p>
        </p:txBody>
      </p:sp>
      <p:pic>
        <p:nvPicPr>
          <p:cNvPr id="5" name="Grafik 6">
            <a:extLst>
              <a:ext uri="{FF2B5EF4-FFF2-40B4-BE49-F238E27FC236}">
                <a16:creationId xmlns:a16="http://schemas.microsoft.com/office/drawing/2014/main" id="{74D92386-8830-4337-848F-239612AF11EC}"/>
              </a:ext>
            </a:extLst>
          </p:cNvPr>
          <p:cNvPicPr>
            <a:picLocks noChangeAspect="1"/>
          </p:cNvPicPr>
          <p:nvPr/>
        </p:nvPicPr>
        <p:blipFill rotWithShape="1">
          <a:blip r:embed="rId3"/>
          <a:srcRect l="5047" r="4114"/>
          <a:stretch/>
        </p:blipFill>
        <p:spPr>
          <a:xfrm>
            <a:off x="4519128" y="1876215"/>
            <a:ext cx="4278800" cy="2521080"/>
          </a:xfrm>
          <a:prstGeom prst="rect">
            <a:avLst/>
          </a:prstGeom>
        </p:spPr>
      </p:pic>
      <p:sp>
        <p:nvSpPr>
          <p:cNvPr id="6" name="Textfeld 7">
            <a:extLst>
              <a:ext uri="{FF2B5EF4-FFF2-40B4-BE49-F238E27FC236}">
                <a16:creationId xmlns:a16="http://schemas.microsoft.com/office/drawing/2014/main" id="{DA471EAA-1D5D-42CB-A24B-1328A8AE48A3}"/>
              </a:ext>
            </a:extLst>
          </p:cNvPr>
          <p:cNvSpPr txBox="1"/>
          <p:nvPr/>
        </p:nvSpPr>
        <p:spPr>
          <a:xfrm>
            <a:off x="4769814" y="1474174"/>
            <a:ext cx="3851910" cy="400110"/>
          </a:xfrm>
          <a:prstGeom prst="rect">
            <a:avLst/>
          </a:prstGeom>
          <a:noFill/>
        </p:spPr>
        <p:txBody>
          <a:bodyPr wrap="square" rtlCol="0">
            <a:spAutoFit/>
          </a:bodyPr>
          <a:lstStyle/>
          <a:p>
            <a:pPr algn="l"/>
            <a:r>
              <a:rPr lang="es-ES" sz="1000" b="1"/>
              <a:t>Coste, producción y tratamiento de aguas residuales en los Países Bajos, 1975-2008</a:t>
            </a:r>
          </a:p>
        </p:txBody>
      </p:sp>
    </p:spTree>
    <p:extLst>
      <p:ext uri="{BB962C8B-B14F-4D97-AF65-F5344CB8AC3E}">
        <p14:creationId xmlns:p14="http://schemas.microsoft.com/office/powerpoint/2010/main" val="353652605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40913DD-20F2-4E2C-8533-6A930922E8C2}"/>
              </a:ext>
            </a:extLst>
          </p:cNvPr>
          <p:cNvSpPr>
            <a:spLocks noGrp="1"/>
          </p:cNvSpPr>
          <p:nvPr>
            <p:ph type="body" sz="quarter" idx="13"/>
          </p:nvPr>
        </p:nvSpPr>
        <p:spPr>
          <a:xfrm>
            <a:off x="449816" y="1426125"/>
            <a:ext cx="7172684" cy="2839832"/>
          </a:xfrm>
        </p:spPr>
        <p:txBody>
          <a:bodyPr/>
          <a:lstStyle/>
          <a:p>
            <a:pPr marL="342900" indent="-342900">
              <a:defRPr/>
            </a:pPr>
            <a:r>
              <a:rPr lang="es-ES">
                <a:solidFill>
                  <a:prstClr val="black"/>
                </a:solidFill>
              </a:rPr>
              <a:t>Resultados: </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r>
              <a:rPr lang="es-ES">
                <a:solidFill>
                  <a:prstClr val="black"/>
                </a:solidFill>
              </a:rPr>
              <a:t>El uso de las aguas subterráneas por parte de la industria ha caído un 20 % entre 1976 y 2012</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endParaRPr lang="es-ES">
              <a:solidFill>
                <a:prstClr val="black"/>
              </a:solidFill>
            </a:endParaRP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r>
              <a:rPr lang="es-ES">
                <a:solidFill>
                  <a:prstClr val="black"/>
                </a:solidFill>
              </a:rPr>
              <a:t>Los costes de la energía han disminuido </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endParaRPr lang="es-ES">
              <a:solidFill>
                <a:prstClr val="black"/>
              </a:solidFill>
            </a:endParaRPr>
          </a:p>
          <a:p>
            <a:pPr marL="615950" lvl="1" indent="-342900">
              <a:buFont typeface="Wingdings" panose="05000000000000000000" pitchFamily="2" charset="2"/>
              <a:buChar char="ü"/>
              <a:defRPr/>
            </a:pPr>
            <a:r>
              <a:rPr lang="es-ES">
                <a:solidFill>
                  <a:prstClr val="black"/>
                </a:solidFill>
              </a:rPr>
              <a:t>Las plantas industriales han aumentado el tratamiento del agua in situ</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ü"/>
              <a:tabLst/>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endParaRPr lang="de-DE"/>
          </a:p>
        </p:txBody>
      </p:sp>
      <p:sp>
        <p:nvSpPr>
          <p:cNvPr id="3" name="Titel 2">
            <a:extLst>
              <a:ext uri="{FF2B5EF4-FFF2-40B4-BE49-F238E27FC236}">
                <a16:creationId xmlns:a16="http://schemas.microsoft.com/office/drawing/2014/main" id="{6C770060-7120-4F11-B977-AB16C7C30A26}"/>
              </a:ext>
            </a:extLst>
          </p:cNvPr>
          <p:cNvSpPr>
            <a:spLocks noGrp="1"/>
          </p:cNvSpPr>
          <p:nvPr>
            <p:ph type="title"/>
          </p:nvPr>
        </p:nvSpPr>
        <p:spPr>
          <a:xfrm>
            <a:off x="449816" y="673406"/>
            <a:ext cx="8567183" cy="540544"/>
          </a:xfrm>
        </p:spPr>
        <p:txBody>
          <a:bodyPr>
            <a:normAutofit fontScale="90000"/>
          </a:bodyPr>
          <a:lstStyle/>
          <a:p>
            <a:r>
              <a:rPr lang="es-ES"/>
              <a:t>Instrumentos financieros: Tasas del agua en los Países Bajos </a:t>
            </a:r>
          </a:p>
        </p:txBody>
      </p:sp>
      <p:sp>
        <p:nvSpPr>
          <p:cNvPr id="4" name="Foliennummernplatzhalter 3">
            <a:extLst>
              <a:ext uri="{FF2B5EF4-FFF2-40B4-BE49-F238E27FC236}">
                <a16:creationId xmlns:a16="http://schemas.microsoft.com/office/drawing/2014/main" id="{983658E4-BC65-49AB-8FD7-3DA4A2F75DA0}"/>
              </a:ext>
            </a:extLst>
          </p:cNvPr>
          <p:cNvSpPr>
            <a:spLocks noGrp="1"/>
          </p:cNvSpPr>
          <p:nvPr>
            <p:ph type="sldNum" sz="quarter" idx="16"/>
          </p:nvPr>
        </p:nvSpPr>
        <p:spPr/>
        <p:txBody>
          <a:bodyPr/>
          <a:lstStyle/>
          <a:p>
            <a:fld id="{CF23C0C3-F0EC-4AF0-84C8-08554CFEDD03}" type="slidenum">
              <a:rPr lang="en-GB" smtClean="0"/>
              <a:t>34</a:t>
            </a:fld>
            <a:endParaRPr lang="en-GB"/>
          </a:p>
        </p:txBody>
      </p:sp>
    </p:spTree>
    <p:extLst>
      <p:ext uri="{BB962C8B-B14F-4D97-AF65-F5344CB8AC3E}">
        <p14:creationId xmlns:p14="http://schemas.microsoft.com/office/powerpoint/2010/main" val="84069056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092B0AD-7120-4D8C-A9E2-6868ED9D4140}"/>
              </a:ext>
            </a:extLst>
          </p:cNvPr>
          <p:cNvSpPr>
            <a:spLocks noGrp="1"/>
          </p:cNvSpPr>
          <p:nvPr>
            <p:ph type="title"/>
          </p:nvPr>
        </p:nvSpPr>
        <p:spPr/>
        <p:txBody>
          <a:bodyPr>
            <a:normAutofit fontScale="90000"/>
          </a:bodyPr>
          <a:lstStyle/>
          <a:p>
            <a:r>
              <a:rPr lang="es-ES"/>
              <a:t>Puntos fuertes y débiles de los instrumentos financieros</a:t>
            </a:r>
          </a:p>
        </p:txBody>
      </p:sp>
      <p:sp>
        <p:nvSpPr>
          <p:cNvPr id="5" name="Foliennummernplatzhalter 4">
            <a:extLst>
              <a:ext uri="{FF2B5EF4-FFF2-40B4-BE49-F238E27FC236}">
                <a16:creationId xmlns:a16="http://schemas.microsoft.com/office/drawing/2014/main" id="{A1A969AD-20E5-43CB-8B6C-04E2965EE0FC}"/>
              </a:ext>
            </a:extLst>
          </p:cNvPr>
          <p:cNvSpPr>
            <a:spLocks noGrp="1"/>
          </p:cNvSpPr>
          <p:nvPr>
            <p:ph type="sldNum" sz="quarter" idx="16"/>
          </p:nvPr>
        </p:nvSpPr>
        <p:spPr/>
        <p:txBody>
          <a:bodyPr/>
          <a:lstStyle/>
          <a:p>
            <a:fld id="{CF23C0C3-F0EC-4AF0-84C8-08554CFEDD03}" type="slidenum">
              <a:rPr lang="en-GB" smtClean="0"/>
              <a:t>35</a:t>
            </a:fld>
            <a:endParaRPr lang="en-GB"/>
          </a:p>
        </p:txBody>
      </p:sp>
      <p:graphicFrame>
        <p:nvGraphicFramePr>
          <p:cNvPr id="7" name="Table 5">
            <a:extLst>
              <a:ext uri="{FF2B5EF4-FFF2-40B4-BE49-F238E27FC236}">
                <a16:creationId xmlns:a16="http://schemas.microsoft.com/office/drawing/2014/main" id="{4F0398C2-3480-48EB-B751-8B2A3446AEDB}"/>
              </a:ext>
            </a:extLst>
          </p:cNvPr>
          <p:cNvGraphicFramePr>
            <a:graphicFrameLocks noGrp="1"/>
          </p:cNvGraphicFramePr>
          <p:nvPr>
            <p:extLst>
              <p:ext uri="{D42A27DB-BD31-4B8C-83A1-F6EECF244321}">
                <p14:modId xmlns:p14="http://schemas.microsoft.com/office/powerpoint/2010/main" val="2716733516"/>
              </p:ext>
            </p:extLst>
          </p:nvPr>
        </p:nvGraphicFramePr>
        <p:xfrm>
          <a:off x="449816" y="1012549"/>
          <a:ext cx="8393545" cy="3589020"/>
        </p:xfrm>
        <a:graphic>
          <a:graphicData uri="http://schemas.openxmlformats.org/drawingml/2006/table">
            <a:tbl>
              <a:tblPr firstRow="1" bandRow="1">
                <a:tableStyleId>{F5AB1C69-6EDB-4FF4-983F-18BD219EF322}</a:tableStyleId>
              </a:tblPr>
              <a:tblGrid>
                <a:gridCol w="4231120">
                  <a:extLst>
                    <a:ext uri="{9D8B030D-6E8A-4147-A177-3AD203B41FA5}">
                      <a16:colId xmlns:a16="http://schemas.microsoft.com/office/drawing/2014/main" val="3839745007"/>
                    </a:ext>
                  </a:extLst>
                </a:gridCol>
                <a:gridCol w="4162425">
                  <a:extLst>
                    <a:ext uri="{9D8B030D-6E8A-4147-A177-3AD203B41FA5}">
                      <a16:colId xmlns:a16="http://schemas.microsoft.com/office/drawing/2014/main" val="3360527337"/>
                    </a:ext>
                  </a:extLst>
                </a:gridCol>
              </a:tblGrid>
              <a:tr h="255361">
                <a:tc>
                  <a:txBody>
                    <a:bodyPr/>
                    <a:lstStyle/>
                    <a:p>
                      <a:pPr algn="l"/>
                      <a:r>
                        <a:rPr lang="es-ES">
                          <a:solidFill>
                            <a:srgbClr val="F4971A"/>
                          </a:solidFill>
                        </a:rPr>
                        <a:t>Puntos fuertes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r>
                        <a:rPr lang="es-ES">
                          <a:solidFill>
                            <a:srgbClr val="F4971A"/>
                          </a:solidFill>
                        </a:rPr>
                        <a:t>Puntos débiles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6528383"/>
                  </a:ext>
                </a:extLst>
              </a:tr>
              <a:tr h="1230973">
                <a:tc>
                  <a:txBody>
                    <a:bodyPr/>
                    <a:lstStyle/>
                    <a:p>
                      <a:r>
                        <a:rPr lang="es-ES" sz="1100" b="1" i="0" noProof="0"/>
                        <a:t>Incentivos fuertes para la eficiencia de los recursos</a:t>
                      </a:r>
                    </a:p>
                    <a:p>
                      <a:pPr marL="285750" indent="-285750">
                        <a:buFont typeface="Arial" panose="020B0604020202020204" pitchFamily="34" charset="0"/>
                        <a:buChar char="•"/>
                      </a:pPr>
                      <a:r>
                        <a:rPr lang="es-ES" sz="1100" b="0" i="0" noProof="0"/>
                        <a:t>A través de los mecanismos de precios, los instrumentos económicos abordan los intereses financieros del grupo meta</a:t>
                      </a:r>
                    </a:p>
                  </a:txBody>
                  <a:tcPr>
                    <a:lnL w="12700" cap="flat" cmpd="sng" algn="ctr">
                      <a:solidFill>
                        <a:schemeClr val="bg1"/>
                      </a:solidFill>
                      <a:prstDash val="solid"/>
                      <a:round/>
                      <a:headEnd type="none" w="med" len="med"/>
                      <a:tailEnd type="none" w="med" len="med"/>
                    </a:lnL>
                  </a:tcPr>
                </a:tc>
                <a:tc>
                  <a:txBody>
                    <a:bodyPr/>
                    <a:lstStyle/>
                    <a:p>
                      <a:r>
                        <a:rPr lang="es-ES" sz="1100" b="1" noProof="0"/>
                        <a:t>Consideraciones sociales</a:t>
                      </a:r>
                    </a:p>
                    <a:p>
                      <a:pPr marL="285750" indent="-285750">
                        <a:buFont typeface="Arial" panose="020B0604020202020204" pitchFamily="34" charset="0"/>
                        <a:buChar char="•"/>
                      </a:pPr>
                      <a:r>
                        <a:rPr lang="es-ES" sz="1100" b="0" noProof="0"/>
                        <a:t>Las tasas/tarifas pueden suscitar preocupaciones sobre la accesibilidad de los servicios para los pobres (el cobro de tasas para cubrir costes puede afectar a los pobres de forma desproporcionada)</a:t>
                      </a:r>
                    </a:p>
                    <a:p>
                      <a:pPr marL="285750" indent="-285750">
                        <a:buFont typeface="Arial" panose="020B0604020202020204" pitchFamily="34" charset="0"/>
                        <a:buChar char="•"/>
                      </a:pPr>
                      <a:r>
                        <a:rPr lang="es-ES" sz="1100" b="0" noProof="0"/>
                        <a:t>Cobrar tasas más bajas puede resultar insuficiente para cubrir los costes reales o para alcanzar mejoras en la eficiencia de los recursos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3430285"/>
                  </a:ext>
                </a:extLst>
              </a:tr>
              <a:tr h="942873">
                <a:tc>
                  <a:txBody>
                    <a:bodyPr/>
                    <a:lstStyle/>
                    <a:p>
                      <a:r>
                        <a:rPr lang="es-ES" sz="1100" b="1" i="0" noProof="0"/>
                        <a:t>Promover actividades de eficiencia de recursos a largo plazo</a:t>
                      </a:r>
                    </a:p>
                    <a:p>
                      <a:pPr marL="285750" indent="-285750">
                        <a:buFont typeface="Arial" panose="020B0604020202020204" pitchFamily="34" charset="0"/>
                        <a:buChar char="•"/>
                      </a:pPr>
                      <a:r>
                        <a:rPr lang="es-ES" sz="1100" b="0" i="0" noProof="0"/>
                        <a:t>Los instrumentos económicos incentivan la inversión en investigación y nuevas tecnologías para garantizar los beneficios económicos a largo plazo </a:t>
                      </a:r>
                    </a:p>
                  </a:txBody>
                  <a:tcPr>
                    <a:lnL w="12700" cap="flat" cmpd="sng" algn="ctr">
                      <a:solidFill>
                        <a:schemeClr val="bg1"/>
                      </a:solidFill>
                      <a:prstDash val="solid"/>
                      <a:round/>
                      <a:headEnd type="none" w="med" len="med"/>
                      <a:tailEnd type="none" w="med" len="med"/>
                    </a:lnL>
                  </a:tcPr>
                </a:tc>
                <a:tc>
                  <a:txBody>
                    <a:bodyPr/>
                    <a:lstStyle/>
                    <a:p>
                      <a:r>
                        <a:rPr lang="es-ES" sz="1100" b="1" noProof="0"/>
                        <a:t>Lagunas informativas e influencia política</a:t>
                      </a:r>
                    </a:p>
                    <a:p>
                      <a:pPr marL="285750" indent="-285750">
                        <a:buFont typeface="Arial" panose="020B0604020202020204" pitchFamily="34" charset="0"/>
                        <a:buChar char="•"/>
                      </a:pPr>
                      <a:r>
                        <a:rPr lang="es-ES" sz="1100" b="0" noProof="0"/>
                        <a:t>Para que los instrumentos alcancen su objetivo, debe incluirse el mayor número posible de actores</a:t>
                      </a:r>
                    </a:p>
                    <a:p>
                      <a:pPr marL="285750" indent="-285750">
                        <a:buFont typeface="Arial" panose="020B0604020202020204" pitchFamily="34" charset="0"/>
                        <a:buChar char="•"/>
                      </a:pPr>
                      <a:r>
                        <a:rPr lang="es-ES" sz="1100" b="0" noProof="0"/>
                        <a:t>Esto puede verse obstaculizado por la falta de datos y la resistencia de grupos de presión influyentes que pretenden excluir a determinadas industrias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82305658"/>
                  </a:ext>
                </a:extLst>
              </a:tr>
              <a:tr h="654773">
                <a:tc>
                  <a:txBody>
                    <a:bodyPr/>
                    <a:lstStyle/>
                    <a:p>
                      <a:r>
                        <a:rPr lang="es-ES" sz="1100" b="1" i="0" noProof="0"/>
                        <a:t>Movilización de ingresos</a:t>
                      </a:r>
                    </a:p>
                    <a:p>
                      <a:pPr marL="285750" indent="-285750">
                        <a:buFont typeface="Arial" panose="020B0604020202020204" pitchFamily="34" charset="0"/>
                        <a:buChar char="•"/>
                      </a:pPr>
                      <a:r>
                        <a:rPr lang="es-ES" sz="1100" b="0" i="0" noProof="0"/>
                        <a:t>Los impuestos y tarifas medioambientales movilizan los ingresos del gobierno y alinean los objetivos ambientales y económicos</a:t>
                      </a:r>
                    </a:p>
                  </a:txBody>
                  <a:tcPr>
                    <a:lnL w="12700" cap="flat" cmpd="sng" algn="ctr">
                      <a:solidFill>
                        <a:schemeClr val="bg1"/>
                      </a:solidFill>
                      <a:prstDash val="solid"/>
                      <a:round/>
                      <a:headEnd type="none" w="med" len="med"/>
                      <a:tailEnd type="none" w="med" len="med"/>
                    </a:lnL>
                  </a:tcPr>
                </a:tc>
                <a:tc>
                  <a:txBody>
                    <a:bodyPr/>
                    <a:lstStyle/>
                    <a:p>
                      <a:endParaRPr lang="en-US" sz="1100" b="0" noProof="0"/>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55354993"/>
                  </a:ext>
                </a:extLst>
              </a:tr>
            </a:tbl>
          </a:graphicData>
        </a:graphic>
      </p:graphicFrame>
      <p:sp>
        <p:nvSpPr>
          <p:cNvPr id="6" name="TextBox 14">
            <a:extLst>
              <a:ext uri="{FF2B5EF4-FFF2-40B4-BE49-F238E27FC236}">
                <a16:creationId xmlns:a16="http://schemas.microsoft.com/office/drawing/2014/main" id="{8A13DA61-F892-49F3-96AA-F71F82E1960D}"/>
              </a:ext>
            </a:extLst>
          </p:cNvPr>
          <p:cNvSpPr txBox="1"/>
          <p:nvPr/>
        </p:nvSpPr>
        <p:spPr>
          <a:xfrm>
            <a:off x="6957528" y="4646022"/>
            <a:ext cx="1797287" cy="246221"/>
          </a:xfrm>
          <a:prstGeom prst="rect">
            <a:avLst/>
          </a:prstGeom>
          <a:noFill/>
        </p:spPr>
        <p:txBody>
          <a:bodyPr wrap="none" lIns="91440" tIns="45720" rIns="91440" bIns="45720" rtlCol="0" anchor="t">
            <a:spAutoFit/>
          </a:bodyPr>
          <a:lstStyle/>
          <a:p>
            <a:r>
              <a:rPr lang="es-ES" sz="1000"/>
              <a:t>Fuente: Basado en GIZ, 2017</a:t>
            </a:r>
          </a:p>
        </p:txBody>
      </p:sp>
    </p:spTree>
    <p:extLst>
      <p:ext uri="{BB962C8B-B14F-4D97-AF65-F5344CB8AC3E}">
        <p14:creationId xmlns:p14="http://schemas.microsoft.com/office/powerpoint/2010/main" val="6271944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259E1-89AD-49CF-ABAC-72DF71E9F5AE}"/>
              </a:ext>
            </a:extLst>
          </p:cNvPr>
          <p:cNvSpPr>
            <a:spLocks noGrp="1"/>
          </p:cNvSpPr>
          <p:nvPr>
            <p:ph type="body" sz="quarter" idx="13"/>
          </p:nvPr>
        </p:nvSpPr>
        <p:spPr>
          <a:xfrm>
            <a:off x="449817" y="1188000"/>
            <a:ext cx="8195255" cy="2839832"/>
          </a:xfrm>
        </p:spPr>
        <p:txBody>
          <a:bodyPr vert="horz" lIns="91440" tIns="45720" rIns="91440" bIns="45720" rtlCol="0" anchor="t">
            <a:normAutofit/>
          </a:bodyPr>
          <a:lstStyle/>
          <a:p>
            <a:pPr marL="0" indent="0">
              <a:buNone/>
            </a:pPr>
            <a:r>
              <a:rPr lang="es-ES" sz="1300">
                <a:latin typeface="+mn-lt"/>
              </a:rPr>
              <a:t>Los instrumentos de promoción incluyen una serie de herramientas no vinculantes y voluntarias, como, p. e., el etiquetado ecológico, las campañas de sensibilización y educación. Estos tienen como objetivo </a:t>
            </a:r>
            <a:r>
              <a:rPr lang="es-ES" sz="1300" b="1">
                <a:latin typeface="+mn-lt"/>
              </a:rPr>
              <a:t>proporcionar información y aumentar la concienciación sobre la eficiencia de los recursos</a:t>
            </a:r>
            <a:r>
              <a:rPr lang="es-ES" sz="1300">
                <a:latin typeface="+mn-lt"/>
              </a:rPr>
              <a:t>. </a:t>
            </a:r>
          </a:p>
          <a:p>
            <a:endParaRPr lang="en-US" sz="1300"/>
          </a:p>
          <a:p>
            <a:endParaRPr lang="en-US" sz="1300"/>
          </a:p>
        </p:txBody>
      </p:sp>
      <p:sp>
        <p:nvSpPr>
          <p:cNvPr id="3" name="Title 2">
            <a:extLst>
              <a:ext uri="{FF2B5EF4-FFF2-40B4-BE49-F238E27FC236}">
                <a16:creationId xmlns:a16="http://schemas.microsoft.com/office/drawing/2014/main" id="{3EB2416A-6DFD-4CC0-AFDF-9BC52204F809}"/>
              </a:ext>
            </a:extLst>
          </p:cNvPr>
          <p:cNvSpPr>
            <a:spLocks noGrp="1"/>
          </p:cNvSpPr>
          <p:nvPr>
            <p:ph type="title"/>
          </p:nvPr>
        </p:nvSpPr>
        <p:spPr/>
        <p:txBody>
          <a:bodyPr/>
          <a:lstStyle/>
          <a:p>
            <a:r>
              <a:rPr lang="es-ES"/>
              <a:t>Instrumentos de promoción </a:t>
            </a:r>
          </a:p>
        </p:txBody>
      </p:sp>
      <p:sp>
        <p:nvSpPr>
          <p:cNvPr id="4" name="Slide Number Placeholder 3">
            <a:extLst>
              <a:ext uri="{FF2B5EF4-FFF2-40B4-BE49-F238E27FC236}">
                <a16:creationId xmlns:a16="http://schemas.microsoft.com/office/drawing/2014/main" id="{D1CD9EAA-688F-4242-85AF-5E9D0E5231EA}"/>
              </a:ext>
            </a:extLst>
          </p:cNvPr>
          <p:cNvSpPr>
            <a:spLocks noGrp="1"/>
          </p:cNvSpPr>
          <p:nvPr>
            <p:ph type="sldNum" sz="quarter" idx="16"/>
          </p:nvPr>
        </p:nvSpPr>
        <p:spPr>
          <a:xfrm>
            <a:off x="6959599" y="4754925"/>
            <a:ext cx="2057400" cy="274637"/>
          </a:xfrm>
        </p:spPr>
        <p:txBody>
          <a:bodyPr/>
          <a:lstStyle/>
          <a:p>
            <a:fld id="{CF23C0C3-F0EC-4AF0-84C8-08554CFEDD03}" type="slidenum">
              <a:rPr lang="en-GB" smtClean="0"/>
              <a:t>36</a:t>
            </a:fld>
            <a:endParaRPr lang="en-GB"/>
          </a:p>
        </p:txBody>
      </p:sp>
      <p:graphicFrame>
        <p:nvGraphicFramePr>
          <p:cNvPr id="6" name="Table 5">
            <a:extLst>
              <a:ext uri="{FF2B5EF4-FFF2-40B4-BE49-F238E27FC236}">
                <a16:creationId xmlns:a16="http://schemas.microsoft.com/office/drawing/2014/main" id="{05779AE4-0F4D-4973-992D-DACA0FC69592}"/>
              </a:ext>
            </a:extLst>
          </p:cNvPr>
          <p:cNvGraphicFramePr>
            <a:graphicFrameLocks noGrp="1"/>
          </p:cNvGraphicFramePr>
          <p:nvPr>
            <p:extLst>
              <p:ext uri="{D42A27DB-BD31-4B8C-83A1-F6EECF244321}">
                <p14:modId xmlns:p14="http://schemas.microsoft.com/office/powerpoint/2010/main" val="1656459722"/>
              </p:ext>
            </p:extLst>
          </p:nvPr>
        </p:nvGraphicFramePr>
        <p:xfrm>
          <a:off x="548240" y="1801324"/>
          <a:ext cx="8370334" cy="2796540"/>
        </p:xfrm>
        <a:graphic>
          <a:graphicData uri="http://schemas.openxmlformats.org/drawingml/2006/table">
            <a:tbl>
              <a:tblPr firstRow="1" bandRow="1">
                <a:tableStyleId>{F5AB1C69-6EDB-4FF4-983F-18BD219EF322}</a:tableStyleId>
              </a:tblPr>
              <a:tblGrid>
                <a:gridCol w="674134">
                  <a:extLst>
                    <a:ext uri="{9D8B030D-6E8A-4147-A177-3AD203B41FA5}">
                      <a16:colId xmlns:a16="http://schemas.microsoft.com/office/drawing/2014/main" val="3839745007"/>
                    </a:ext>
                  </a:extLst>
                </a:gridCol>
                <a:gridCol w="1314450">
                  <a:extLst>
                    <a:ext uri="{9D8B030D-6E8A-4147-A177-3AD203B41FA5}">
                      <a16:colId xmlns:a16="http://schemas.microsoft.com/office/drawing/2014/main" val="1565411166"/>
                    </a:ext>
                  </a:extLst>
                </a:gridCol>
                <a:gridCol w="6381750">
                  <a:extLst>
                    <a:ext uri="{9D8B030D-6E8A-4147-A177-3AD203B41FA5}">
                      <a16:colId xmlns:a16="http://schemas.microsoft.com/office/drawing/2014/main" val="3360527337"/>
                    </a:ext>
                  </a:extLst>
                </a:gridCol>
              </a:tblGrid>
              <a:tr h="267417">
                <a:tc gridSpan="2">
                  <a:txBody>
                    <a:bodyPr/>
                    <a:lstStyle/>
                    <a:p>
                      <a:pPr algn="ctr"/>
                      <a:r>
                        <a:rPr lang="es-ES"/>
                        <a:t>Tipo</a:t>
                      </a:r>
                    </a:p>
                  </a:txBody>
                  <a:tcPr>
                    <a:solidFill>
                      <a:srgbClr val="F4971A"/>
                    </a:solidFill>
                  </a:tcPr>
                </a:tc>
                <a:tc hMerge="1">
                  <a:txBody>
                    <a:bodyPr/>
                    <a:lstStyle/>
                    <a:p>
                      <a:endParaRPr lang="en-US"/>
                    </a:p>
                  </a:txBody>
                  <a:tcPr>
                    <a:solidFill>
                      <a:srgbClr val="F4971A"/>
                    </a:solidFill>
                  </a:tcPr>
                </a:tc>
                <a:tc>
                  <a:txBody>
                    <a:bodyPr/>
                    <a:lstStyle/>
                    <a:p>
                      <a:r>
                        <a:rPr lang="es-ES"/>
                        <a:t>Descripción</a:t>
                      </a:r>
                    </a:p>
                  </a:txBody>
                  <a:tcPr>
                    <a:solidFill>
                      <a:srgbClr val="F4971A"/>
                    </a:solidFill>
                  </a:tcPr>
                </a:tc>
                <a:extLst>
                  <a:ext uri="{0D108BD9-81ED-4DB2-BD59-A6C34878D82A}">
                    <a16:rowId xmlns:a16="http://schemas.microsoft.com/office/drawing/2014/main" val="6528383"/>
                  </a:ext>
                </a:extLst>
              </a:tr>
              <a:tr h="466266">
                <a:tc>
                  <a:txBody>
                    <a:bodyPr/>
                    <a:lstStyle/>
                    <a:p>
                      <a:endParaRPr lang="en-US"/>
                    </a:p>
                  </a:txBody>
                  <a:tcPr/>
                </a:tc>
                <a:tc>
                  <a:txBody>
                    <a:bodyPr/>
                    <a:lstStyle/>
                    <a:p>
                      <a:r>
                        <a:rPr lang="es-ES"/>
                        <a:t>Etiquetado ecológico</a:t>
                      </a:r>
                    </a:p>
                  </a:txBody>
                  <a:tcPr/>
                </a:tc>
                <a:tc>
                  <a:txBody>
                    <a:bodyPr/>
                    <a:lstStyle/>
                    <a:p>
                      <a:pPr marL="285750" lvl="0" indent="-285750">
                        <a:buFont typeface="Arial" panose="020B0604020202020204" pitchFamily="34" charset="0"/>
                        <a:buChar char="•"/>
                      </a:pPr>
                      <a:r>
                        <a:rPr lang="es-ES" sz="1400"/>
                        <a:t>Información en la etiqueta sobre el comportamiento medioambiental de un producto o servicio (por ejemplo, en relación con la eficiencia energética)</a:t>
                      </a:r>
                    </a:p>
                  </a:txBody>
                  <a:tcPr/>
                </a:tc>
                <a:extLst>
                  <a:ext uri="{0D108BD9-81ED-4DB2-BD59-A6C34878D82A}">
                    <a16:rowId xmlns:a16="http://schemas.microsoft.com/office/drawing/2014/main" val="153430285"/>
                  </a:ext>
                </a:extLst>
              </a:tr>
              <a:tr h="658258">
                <a:tc>
                  <a:txBody>
                    <a:bodyPr/>
                    <a:lstStyle/>
                    <a:p>
                      <a:endParaRPr lang="en-US"/>
                    </a:p>
                  </a:txBody>
                  <a:tcPr/>
                </a:tc>
                <a:tc>
                  <a:txBody>
                    <a:bodyPr/>
                    <a:lstStyle/>
                    <a:p>
                      <a:r>
                        <a:rPr lang="es-ES"/>
                        <a:t>Acuerdos voluntarios</a:t>
                      </a:r>
                    </a:p>
                  </a:txBody>
                  <a:tcPr/>
                </a:tc>
                <a:tc>
                  <a:txBody>
                    <a:bodyPr/>
                    <a:lstStyle/>
                    <a:p>
                      <a:pPr marL="285750" lvl="0" indent="-285750">
                        <a:buFont typeface="Arial" panose="020B0604020202020204" pitchFamily="34" charset="0"/>
                        <a:buChar char="•"/>
                      </a:pPr>
                      <a:r>
                        <a:rPr lang="es-ES" sz="1400"/>
                        <a:t>Acuerdos que animan a los actores públicos o privados a mejorar la eficiencia de sus recursos más allá de la legislación medioambiental existente</a:t>
                      </a:r>
                    </a:p>
                  </a:txBody>
                  <a:tcPr/>
                </a:tc>
                <a:extLst>
                  <a:ext uri="{0D108BD9-81ED-4DB2-BD59-A6C34878D82A}">
                    <a16:rowId xmlns:a16="http://schemas.microsoft.com/office/drawing/2014/main" val="2782305658"/>
                  </a:ext>
                </a:extLst>
              </a:tr>
              <a:tr h="466266">
                <a:tc>
                  <a:txBody>
                    <a:bodyPr/>
                    <a:lstStyle/>
                    <a:p>
                      <a:endParaRPr lang="en-US"/>
                    </a:p>
                  </a:txBody>
                  <a:tcPr/>
                </a:tc>
                <a:tc>
                  <a:txBody>
                    <a:bodyPr/>
                    <a:lstStyle/>
                    <a:p>
                      <a:r>
                        <a:rPr lang="es-ES"/>
                        <a:t>Campañas de sensibilización</a:t>
                      </a:r>
                    </a:p>
                  </a:txBody>
                  <a:tcPr/>
                </a:tc>
                <a:tc>
                  <a:txBody>
                    <a:bodyPr/>
                    <a:lstStyle/>
                    <a:p>
                      <a:pPr marL="285750" lvl="0" indent="-285750">
                        <a:buFont typeface="Arial" panose="020B0604020202020204" pitchFamily="34" charset="0"/>
                        <a:buChar char="•"/>
                      </a:pPr>
                      <a:r>
                        <a:rPr lang="es-ES" sz="1400"/>
                        <a:t>Actividades destinadas a aumentar la atención sobre la eficiencia de los recursos entre un grupo específico de personas o el público en general</a:t>
                      </a:r>
                    </a:p>
                  </a:txBody>
                  <a:tcPr/>
                </a:tc>
                <a:extLst>
                  <a:ext uri="{0D108BD9-81ED-4DB2-BD59-A6C34878D82A}">
                    <a16:rowId xmlns:a16="http://schemas.microsoft.com/office/drawing/2014/main" val="1255354993"/>
                  </a:ext>
                </a:extLst>
              </a:tr>
              <a:tr h="658258">
                <a:tc>
                  <a:txBody>
                    <a:bodyPr/>
                    <a:lstStyle/>
                    <a:p>
                      <a:endParaRPr lang="en-US"/>
                    </a:p>
                  </a:txBody>
                  <a:tcPr/>
                </a:tc>
                <a:tc>
                  <a:txBody>
                    <a:bodyPr/>
                    <a:lstStyle/>
                    <a:p>
                      <a:r>
                        <a:rPr lang="es-ES"/>
                        <a:t>Educación/</a:t>
                      </a:r>
                      <a:br>
                        <a:rPr lang="es-ES"/>
                      </a:br>
                      <a:r>
                        <a:rPr lang="es-ES"/>
                        <a:t>formación</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a:t>Medidas que sensibilizan sobre las oportunidades de protección del medioambiente y los beneficios económicos que se pueden conseguir con medidas de eficiencia de los recursos </a:t>
                      </a:r>
                    </a:p>
                  </a:txBody>
                  <a:tcPr/>
                </a:tc>
                <a:extLst>
                  <a:ext uri="{0D108BD9-81ED-4DB2-BD59-A6C34878D82A}">
                    <a16:rowId xmlns:a16="http://schemas.microsoft.com/office/drawing/2014/main" val="3836082074"/>
                  </a:ext>
                </a:extLst>
              </a:tr>
            </a:tbl>
          </a:graphicData>
        </a:graphic>
      </p:graphicFrame>
      <p:sp>
        <p:nvSpPr>
          <p:cNvPr id="15" name="TextBox 14">
            <a:extLst>
              <a:ext uri="{FF2B5EF4-FFF2-40B4-BE49-F238E27FC236}">
                <a16:creationId xmlns:a16="http://schemas.microsoft.com/office/drawing/2014/main" id="{40D52B1C-2135-4F1E-ADFC-6A1CFDA650E3}"/>
              </a:ext>
            </a:extLst>
          </p:cNvPr>
          <p:cNvSpPr txBox="1"/>
          <p:nvPr/>
        </p:nvSpPr>
        <p:spPr>
          <a:xfrm>
            <a:off x="7171620" y="4619474"/>
            <a:ext cx="1845377" cy="246221"/>
          </a:xfrm>
          <a:prstGeom prst="rect">
            <a:avLst/>
          </a:prstGeom>
          <a:noFill/>
        </p:spPr>
        <p:txBody>
          <a:bodyPr wrap="none" lIns="91440" tIns="45720" rIns="91440" bIns="45720" rtlCol="0" anchor="t">
            <a:spAutoFit/>
          </a:bodyPr>
          <a:lstStyle/>
          <a:p>
            <a:r>
              <a:rPr lang="es-ES" sz="1000"/>
              <a:t>Fuente: basado en GIZ, 2017</a:t>
            </a:r>
          </a:p>
        </p:txBody>
      </p:sp>
      <p:pic>
        <p:nvPicPr>
          <p:cNvPr id="10" name="Picture 2" descr="https://d30y9cdsu7xlg0.cloudfront.net/png/40414-200.png">
            <a:hlinkClick r:id="rId3" tooltip="recycling bin"/>
            <a:extLst>
              <a:ext uri="{FF2B5EF4-FFF2-40B4-BE49-F238E27FC236}">
                <a16:creationId xmlns:a16="http://schemas.microsoft.com/office/drawing/2014/main" id="{AC9F6B0E-210F-4F28-BB61-6B34A2992B0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16200000">
            <a:off x="530455" y="2048560"/>
            <a:ext cx="626728" cy="591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30y9cdsu7xlg0.cloudfront.net/png/843332-200.png">
            <a:hlinkClick r:id="rId5" tooltip="Business agreement"/>
            <a:extLst>
              <a:ext uri="{FF2B5EF4-FFF2-40B4-BE49-F238E27FC236}">
                <a16:creationId xmlns:a16="http://schemas.microsoft.com/office/drawing/2014/main" id="{82F57B59-CFC5-4BCC-91E4-546CD74E2F46}"/>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66642" y="2788194"/>
            <a:ext cx="445249" cy="422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d30y9cdsu7xlg0.cloudfront.net/png/30176-200.png">
            <a:hlinkClick r:id="rId7" tooltip="Awareness"/>
            <a:extLst>
              <a:ext uri="{FF2B5EF4-FFF2-40B4-BE49-F238E27FC236}">
                <a16:creationId xmlns:a16="http://schemas.microsoft.com/office/drawing/2014/main" id="{F8B184A6-25C4-4B45-8D1F-A694F66737FD}"/>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76905" y="3282065"/>
            <a:ext cx="624722" cy="6247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d30y9cdsu7xlg0.cloudfront.net/png/160313-200.png">
            <a:hlinkClick r:id="rId9" tooltip="Teacher"/>
            <a:extLst>
              <a:ext uri="{FF2B5EF4-FFF2-40B4-BE49-F238E27FC236}">
                <a16:creationId xmlns:a16="http://schemas.microsoft.com/office/drawing/2014/main" id="{6386B781-3133-4B20-A741-ABFCF326AF62}"/>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666642" y="3987804"/>
            <a:ext cx="497239" cy="49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30865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556D86-12CD-4BF9-BC04-60CBD6DE1E04}"/>
              </a:ext>
            </a:extLst>
          </p:cNvPr>
          <p:cNvSpPr>
            <a:spLocks noGrp="1"/>
          </p:cNvSpPr>
          <p:nvPr>
            <p:ph type="body" sz="quarter" idx="13"/>
          </p:nvPr>
        </p:nvSpPr>
        <p:spPr>
          <a:xfrm>
            <a:off x="449816" y="1557917"/>
            <a:ext cx="5913912" cy="3197008"/>
          </a:xfrm>
        </p:spPr>
        <p:txBody>
          <a:bodyPr>
            <a:normAutofit/>
          </a:bodyPr>
          <a:lstStyle/>
          <a:p>
            <a:pPr marL="342900" indent="-342900">
              <a:buClr>
                <a:srgbClr val="F4971A"/>
              </a:buClr>
              <a:buFont typeface="Wingdings" panose="05000000000000000000" pitchFamily="2" charset="2"/>
              <a:buChar char="§"/>
            </a:pPr>
            <a:r>
              <a:rPr lang="es-ES" b="1"/>
              <a:t>Eco Awards Namibia </a:t>
            </a:r>
            <a:r>
              <a:rPr lang="es-ES"/>
              <a:t>es </a:t>
            </a:r>
            <a:r>
              <a:rPr lang="es-ES" b="1"/>
              <a:t>un programa de certificación de turismo </a:t>
            </a:r>
            <a:r>
              <a:rPr lang="es-ES"/>
              <a:t>sostenible</a:t>
            </a:r>
          </a:p>
          <a:p>
            <a:pPr marL="342900" indent="-342900">
              <a:buClr>
                <a:srgbClr val="F4971A"/>
              </a:buClr>
              <a:buFont typeface="Wingdings" panose="05000000000000000000" pitchFamily="2" charset="2"/>
              <a:buChar char="§"/>
            </a:pPr>
            <a:endParaRPr lang="es-ES"/>
          </a:p>
          <a:p>
            <a:pPr marL="342900" indent="-342900">
              <a:buClr>
                <a:srgbClr val="F4971A"/>
              </a:buClr>
              <a:buFont typeface="Wingdings" panose="05000000000000000000" pitchFamily="2" charset="2"/>
              <a:buChar char="§"/>
            </a:pPr>
            <a:r>
              <a:rPr lang="es-ES"/>
              <a:t>El programa promueve el </a:t>
            </a:r>
            <a:r>
              <a:rPr lang="es-ES" b="1"/>
              <a:t>uso sostenible de los recursos</a:t>
            </a:r>
            <a:r>
              <a:rPr lang="es-ES"/>
              <a:t> (incluidos el agua, la energía y el suelo) mediante la reducción, el reciclaje y la reutilización</a:t>
            </a:r>
          </a:p>
          <a:p>
            <a:pPr marL="342900" indent="-342900">
              <a:buClr>
                <a:srgbClr val="F4971A"/>
              </a:buClr>
              <a:buFont typeface="Wingdings" panose="05000000000000000000" pitchFamily="2" charset="2"/>
              <a:buChar char="§"/>
            </a:pPr>
            <a:endParaRPr lang="es-ES"/>
          </a:p>
          <a:p>
            <a:pPr marL="342900" indent="-342900">
              <a:buClr>
                <a:srgbClr val="F4971A"/>
              </a:buClr>
              <a:buFont typeface="Wingdings" panose="05000000000000000000" pitchFamily="2" charset="2"/>
              <a:buChar char="§"/>
            </a:pPr>
            <a:r>
              <a:rPr lang="es-ES"/>
              <a:t>Se basa en un </a:t>
            </a:r>
            <a:r>
              <a:rPr lang="es-ES" b="1"/>
              <a:t>sistema de puntuación </a:t>
            </a:r>
            <a:r>
              <a:rPr lang="es-ES"/>
              <a:t>por el que los operadores reciben hasta cinco «flores ecológicas» en función de su prestaciones </a:t>
            </a:r>
          </a:p>
        </p:txBody>
      </p:sp>
      <p:sp>
        <p:nvSpPr>
          <p:cNvPr id="3" name="Titel 2">
            <a:extLst>
              <a:ext uri="{FF2B5EF4-FFF2-40B4-BE49-F238E27FC236}">
                <a16:creationId xmlns:a16="http://schemas.microsoft.com/office/drawing/2014/main" id="{07878664-7F90-426C-9BB5-75F9470CCCDB}"/>
              </a:ext>
            </a:extLst>
          </p:cNvPr>
          <p:cNvSpPr>
            <a:spLocks noGrp="1"/>
          </p:cNvSpPr>
          <p:nvPr>
            <p:ph type="title"/>
          </p:nvPr>
        </p:nvSpPr>
        <p:spPr/>
        <p:txBody>
          <a:bodyPr>
            <a:normAutofit fontScale="90000"/>
          </a:bodyPr>
          <a:lstStyle/>
          <a:p>
            <a:r>
              <a:rPr lang="es-ES"/>
              <a:t>Instrumentos de promoción: </a:t>
            </a:r>
            <a:br>
              <a:rPr lang="es-ES"/>
            </a:br>
            <a:r>
              <a:rPr lang="es-ES"/>
              <a:t>Premios ecológicos en Namibia </a:t>
            </a:r>
          </a:p>
        </p:txBody>
      </p:sp>
      <p:sp>
        <p:nvSpPr>
          <p:cNvPr id="4" name="Foliennummernplatzhalter 3">
            <a:extLst>
              <a:ext uri="{FF2B5EF4-FFF2-40B4-BE49-F238E27FC236}">
                <a16:creationId xmlns:a16="http://schemas.microsoft.com/office/drawing/2014/main" id="{FEC589BE-59E2-42B3-94FD-8AB52DA8961B}"/>
              </a:ext>
            </a:extLst>
          </p:cNvPr>
          <p:cNvSpPr>
            <a:spLocks noGrp="1"/>
          </p:cNvSpPr>
          <p:nvPr>
            <p:ph type="sldNum" sz="quarter" idx="16"/>
          </p:nvPr>
        </p:nvSpPr>
        <p:spPr/>
        <p:txBody>
          <a:bodyPr/>
          <a:lstStyle/>
          <a:p>
            <a:fld id="{CF23C0C3-F0EC-4AF0-84C8-08554CFEDD03}" type="slidenum">
              <a:rPr lang="en-GB" smtClean="0"/>
              <a:t>37</a:t>
            </a:fld>
            <a:endParaRPr lang="en-GB"/>
          </a:p>
        </p:txBody>
      </p:sp>
      <p:pic>
        <p:nvPicPr>
          <p:cNvPr id="6" name="Grafik 5">
            <a:extLst>
              <a:ext uri="{FF2B5EF4-FFF2-40B4-BE49-F238E27FC236}">
                <a16:creationId xmlns:a16="http://schemas.microsoft.com/office/drawing/2014/main" id="{A1F7C6E8-548A-4346-B026-4D90F1C55A01}"/>
              </a:ext>
            </a:extLst>
          </p:cNvPr>
          <p:cNvPicPr>
            <a:picLocks noChangeAspect="1"/>
          </p:cNvPicPr>
          <p:nvPr/>
        </p:nvPicPr>
        <p:blipFill>
          <a:blip r:embed="rId3"/>
          <a:stretch>
            <a:fillRect/>
          </a:stretch>
        </p:blipFill>
        <p:spPr>
          <a:xfrm>
            <a:off x="6607049" y="1504801"/>
            <a:ext cx="1981477" cy="2133898"/>
          </a:xfrm>
          <a:prstGeom prst="rect">
            <a:avLst/>
          </a:prstGeom>
        </p:spPr>
      </p:pic>
      <p:sp>
        <p:nvSpPr>
          <p:cNvPr id="7" name="Textfeld 6">
            <a:extLst>
              <a:ext uri="{FF2B5EF4-FFF2-40B4-BE49-F238E27FC236}">
                <a16:creationId xmlns:a16="http://schemas.microsoft.com/office/drawing/2014/main" id="{211E89DC-0BAF-40A7-939C-B59C53D6F972}"/>
              </a:ext>
            </a:extLst>
          </p:cNvPr>
          <p:cNvSpPr txBox="1"/>
          <p:nvPr/>
        </p:nvSpPr>
        <p:spPr>
          <a:xfrm>
            <a:off x="6607049" y="3681867"/>
            <a:ext cx="2087133" cy="369332"/>
          </a:xfrm>
          <a:prstGeom prst="rect">
            <a:avLst/>
          </a:prstGeom>
          <a:noFill/>
        </p:spPr>
        <p:txBody>
          <a:bodyPr wrap="square" rtlCol="0">
            <a:spAutoFit/>
          </a:bodyPr>
          <a:lstStyle/>
          <a:p>
            <a:pPr algn="l"/>
            <a:r>
              <a:rPr lang="es-ES" sz="900"/>
              <a:t>Eco Awards Namibia: </a:t>
            </a:r>
            <a:r>
              <a:rPr lang="es-ES" sz="900">
                <a:hlinkClick r:id="rId4"/>
              </a:rPr>
              <a:t>https://ecoawards-namibia.org/</a:t>
            </a:r>
            <a:r>
              <a:rPr lang="es-ES" sz="900"/>
              <a:t> </a:t>
            </a:r>
          </a:p>
        </p:txBody>
      </p:sp>
    </p:spTree>
    <p:extLst>
      <p:ext uri="{BB962C8B-B14F-4D97-AF65-F5344CB8AC3E}">
        <p14:creationId xmlns:p14="http://schemas.microsoft.com/office/powerpoint/2010/main" val="319448389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092B0AD-7120-4D8C-A9E2-6868ED9D4140}"/>
              </a:ext>
            </a:extLst>
          </p:cNvPr>
          <p:cNvSpPr>
            <a:spLocks noGrp="1"/>
          </p:cNvSpPr>
          <p:nvPr>
            <p:ph type="title"/>
          </p:nvPr>
        </p:nvSpPr>
        <p:spPr/>
        <p:txBody>
          <a:bodyPr>
            <a:normAutofit fontScale="90000"/>
          </a:bodyPr>
          <a:lstStyle/>
          <a:p>
            <a:r>
              <a:rPr lang="es-ES"/>
              <a:t>Puntos fuertes y débiles de los instrumentos de promoción</a:t>
            </a:r>
          </a:p>
        </p:txBody>
      </p:sp>
      <p:sp>
        <p:nvSpPr>
          <p:cNvPr id="5" name="Foliennummernplatzhalter 4">
            <a:extLst>
              <a:ext uri="{FF2B5EF4-FFF2-40B4-BE49-F238E27FC236}">
                <a16:creationId xmlns:a16="http://schemas.microsoft.com/office/drawing/2014/main" id="{A1A969AD-20E5-43CB-8B6C-04E2965EE0FC}"/>
              </a:ext>
            </a:extLst>
          </p:cNvPr>
          <p:cNvSpPr>
            <a:spLocks noGrp="1"/>
          </p:cNvSpPr>
          <p:nvPr>
            <p:ph type="sldNum" sz="quarter" idx="16"/>
          </p:nvPr>
        </p:nvSpPr>
        <p:spPr/>
        <p:txBody>
          <a:bodyPr/>
          <a:lstStyle/>
          <a:p>
            <a:fld id="{CF23C0C3-F0EC-4AF0-84C8-08554CFEDD03}" type="slidenum">
              <a:rPr lang="en-GB" smtClean="0"/>
              <a:t>38</a:t>
            </a:fld>
            <a:endParaRPr lang="en-GB"/>
          </a:p>
        </p:txBody>
      </p:sp>
      <p:graphicFrame>
        <p:nvGraphicFramePr>
          <p:cNvPr id="7" name="Table 5">
            <a:extLst>
              <a:ext uri="{FF2B5EF4-FFF2-40B4-BE49-F238E27FC236}">
                <a16:creationId xmlns:a16="http://schemas.microsoft.com/office/drawing/2014/main" id="{4F0398C2-3480-48EB-B751-8B2A3446AEDB}"/>
              </a:ext>
            </a:extLst>
          </p:cNvPr>
          <p:cNvGraphicFramePr>
            <a:graphicFrameLocks noGrp="1"/>
          </p:cNvGraphicFramePr>
          <p:nvPr>
            <p:extLst>
              <p:ext uri="{D42A27DB-BD31-4B8C-83A1-F6EECF244321}">
                <p14:modId xmlns:p14="http://schemas.microsoft.com/office/powerpoint/2010/main" val="329238070"/>
              </p:ext>
            </p:extLst>
          </p:nvPr>
        </p:nvGraphicFramePr>
        <p:xfrm>
          <a:off x="485835" y="1096374"/>
          <a:ext cx="8172329" cy="3421380"/>
        </p:xfrm>
        <a:graphic>
          <a:graphicData uri="http://schemas.openxmlformats.org/drawingml/2006/table">
            <a:tbl>
              <a:tblPr firstRow="1" bandRow="1">
                <a:tableStyleId>{F5AB1C69-6EDB-4FF4-983F-18BD219EF322}</a:tableStyleId>
              </a:tblPr>
              <a:tblGrid>
                <a:gridCol w="4162304">
                  <a:extLst>
                    <a:ext uri="{9D8B030D-6E8A-4147-A177-3AD203B41FA5}">
                      <a16:colId xmlns:a16="http://schemas.microsoft.com/office/drawing/2014/main" val="3839745007"/>
                    </a:ext>
                  </a:extLst>
                </a:gridCol>
                <a:gridCol w="4010025">
                  <a:extLst>
                    <a:ext uri="{9D8B030D-6E8A-4147-A177-3AD203B41FA5}">
                      <a16:colId xmlns:a16="http://schemas.microsoft.com/office/drawing/2014/main" val="3360527337"/>
                    </a:ext>
                  </a:extLst>
                </a:gridCol>
              </a:tblGrid>
              <a:tr h="253838">
                <a:tc>
                  <a:txBody>
                    <a:bodyPr/>
                    <a:lstStyle/>
                    <a:p>
                      <a:pPr algn="l"/>
                      <a:r>
                        <a:rPr lang="es-ES">
                          <a:solidFill>
                            <a:srgbClr val="F4971A"/>
                          </a:solidFill>
                        </a:rPr>
                        <a:t>Puntos fuertes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r>
                        <a:rPr lang="es-ES">
                          <a:solidFill>
                            <a:srgbClr val="F4971A"/>
                          </a:solidFill>
                        </a:rPr>
                        <a:t>Puntos débiles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6528383"/>
                  </a:ext>
                </a:extLst>
              </a:tr>
              <a:tr h="794058">
                <a:tc>
                  <a:txBody>
                    <a:bodyPr/>
                    <a:lstStyle/>
                    <a:p>
                      <a:r>
                        <a:rPr lang="es-ES" sz="1100" b="1" i="0" noProof="0"/>
                        <a:t>Mayor conciencia medioambiental</a:t>
                      </a:r>
                    </a:p>
                    <a:p>
                      <a:pPr marL="171450" indent="-171450">
                        <a:buFont typeface="Arial" panose="020B0604020202020204" pitchFamily="34" charset="0"/>
                        <a:buChar char="•"/>
                      </a:pPr>
                      <a:r>
                        <a:rPr lang="es-ES" sz="1100" b="0" i="0" noProof="0"/>
                        <a:t>La educación, las campañas y la visibilidad de las etiquetas ecológicas sensibilizan al público y a los consumidores sobre los problemas medioambientales</a:t>
                      </a:r>
                    </a:p>
                  </a:txBody>
                  <a:tcPr>
                    <a:lnL w="12700" cap="flat" cmpd="sng" algn="ctr">
                      <a:solidFill>
                        <a:schemeClr val="bg1"/>
                      </a:solidFill>
                      <a:prstDash val="solid"/>
                      <a:round/>
                      <a:headEnd type="none" w="med" len="med"/>
                      <a:tailEnd type="none" w="med" len="med"/>
                    </a:lnL>
                  </a:tcPr>
                </a:tc>
                <a:tc>
                  <a:txBody>
                    <a:bodyPr/>
                    <a:lstStyle/>
                    <a:p>
                      <a:r>
                        <a:rPr lang="es-ES" sz="1100" b="1" noProof="0"/>
                        <a:t>Incentivo a la participación</a:t>
                      </a:r>
                    </a:p>
                    <a:p>
                      <a:pPr marL="171450" indent="-171450">
                        <a:buFont typeface="Arial" panose="020B0604020202020204" pitchFamily="34" charset="0"/>
                        <a:buChar char="•"/>
                      </a:pPr>
                      <a:r>
                        <a:rPr lang="es-ES" sz="1100" b="0" noProof="0"/>
                        <a:t>Los incentivos para participar en actividades voluntarias no vinculantes pueden ser débiles (dependiendo de cuestiones como la aceptación entre el público en general o los empleadores)</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3430285"/>
                  </a:ext>
                </a:extLst>
              </a:tr>
              <a:tr h="937248">
                <a:tc>
                  <a:txBody>
                    <a:bodyPr/>
                    <a:lstStyle/>
                    <a:p>
                      <a:r>
                        <a:rPr lang="es-ES" sz="1100" b="1" i="0" noProof="0"/>
                        <a:t>Eficacia a largo plazo</a:t>
                      </a:r>
                    </a:p>
                    <a:p>
                      <a:pPr marL="171450" indent="-171450">
                        <a:buFont typeface="Arial" panose="020B0604020202020204" pitchFamily="34" charset="0"/>
                        <a:buChar char="•"/>
                      </a:pPr>
                      <a:r>
                        <a:rPr lang="es-ES" sz="1100" b="0" i="0" noProof="0"/>
                        <a:t>Cambiar el comportamiento de la sociedad a través de la educación y la formación (incluidas las campañas de sensibilización y el etiquetado ecológico) es un medio eficaz de crear capacidades a largo plazo para implementar la eficiencia de los recursos en la producción y el consumo</a:t>
                      </a:r>
                    </a:p>
                  </a:txBody>
                  <a:tcPr>
                    <a:lnL w="12700" cap="flat" cmpd="sng" algn="ctr">
                      <a:solidFill>
                        <a:schemeClr val="bg1"/>
                      </a:solidFill>
                      <a:prstDash val="solid"/>
                      <a:round/>
                      <a:headEnd type="none" w="med" len="med"/>
                      <a:tailEnd type="none" w="med" len="med"/>
                    </a:lnL>
                  </a:tcPr>
                </a:tc>
                <a:tc>
                  <a:txBody>
                    <a:bodyPr/>
                    <a:lstStyle/>
                    <a:p>
                      <a:r>
                        <a:rPr lang="es-ES" sz="1100" b="1" noProof="0"/>
                        <a:t>Nivel de educación</a:t>
                      </a:r>
                    </a:p>
                    <a:p>
                      <a:pPr marL="171450" indent="-171450">
                        <a:buFont typeface="Arial" panose="020B0604020202020204" pitchFamily="34" charset="0"/>
                        <a:buChar char="•"/>
                      </a:pPr>
                      <a:r>
                        <a:rPr lang="es-ES" sz="1100" b="0" noProof="0"/>
                        <a:t>Instrumentos como las campañas de concienciación, la formación o el etiquetado ecológico pueden verse perjudicados por un bajo nivel educativo(especialmente el nivel de alfabetización)</a:t>
                      </a: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82305658"/>
                  </a:ext>
                </a:extLst>
              </a:tr>
              <a:tr h="937248">
                <a:tc>
                  <a:txBody>
                    <a:bodyPr/>
                    <a:lstStyle/>
                    <a:p>
                      <a:r>
                        <a:rPr lang="es-ES" sz="1100" b="1" i="0" noProof="0"/>
                        <a:t>Fomentar actitudes proactivas y de prevención</a:t>
                      </a:r>
                    </a:p>
                    <a:p>
                      <a:pPr marL="171450" indent="-171450">
                        <a:buFont typeface="Arial" panose="020B0604020202020204" pitchFamily="34" charset="0"/>
                        <a:buChar char="•"/>
                      </a:pPr>
                      <a:r>
                        <a:rPr lang="es-ES" sz="1100" b="0" i="0" noProof="0"/>
                        <a:t>Los acuerdos voluntarios y la educación pueden hacer que la sociedad y las empresas pasen de una mentalidad reaccionaria (por ejemplo, las tecnologías finales) a un comportamiento más proactivo (por ejemplo, los métodos de producción eficientes en cuanto a recursos)</a:t>
                      </a:r>
                    </a:p>
                  </a:txBody>
                  <a:tcPr>
                    <a:lnL w="12700" cap="flat" cmpd="sng" algn="ctr">
                      <a:solidFill>
                        <a:schemeClr val="bg1"/>
                      </a:solidFill>
                      <a:prstDash val="solid"/>
                      <a:round/>
                      <a:headEnd type="none" w="med" len="med"/>
                      <a:tailEnd type="none" w="med" len="med"/>
                    </a:lnL>
                  </a:tcPr>
                </a:tc>
                <a:tc>
                  <a:txBody>
                    <a:bodyPr/>
                    <a:lstStyle/>
                    <a:p>
                      <a:endParaRPr lang="en-US" sz="1100" b="0" noProof="0"/>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255354993"/>
                  </a:ext>
                </a:extLst>
              </a:tr>
            </a:tbl>
          </a:graphicData>
        </a:graphic>
      </p:graphicFrame>
      <p:sp>
        <p:nvSpPr>
          <p:cNvPr id="6" name="TextBox 14">
            <a:extLst>
              <a:ext uri="{FF2B5EF4-FFF2-40B4-BE49-F238E27FC236}">
                <a16:creationId xmlns:a16="http://schemas.microsoft.com/office/drawing/2014/main" id="{640E37A2-92D4-4B26-B930-BA458120E246}"/>
              </a:ext>
            </a:extLst>
          </p:cNvPr>
          <p:cNvSpPr txBox="1"/>
          <p:nvPr/>
        </p:nvSpPr>
        <p:spPr>
          <a:xfrm>
            <a:off x="6860877" y="4577387"/>
            <a:ext cx="1797287" cy="246221"/>
          </a:xfrm>
          <a:prstGeom prst="rect">
            <a:avLst/>
          </a:prstGeom>
          <a:noFill/>
        </p:spPr>
        <p:txBody>
          <a:bodyPr wrap="none" lIns="91440" tIns="45720" rIns="91440" bIns="45720" rtlCol="0" anchor="t">
            <a:spAutoFit/>
          </a:bodyPr>
          <a:lstStyle/>
          <a:p>
            <a:r>
              <a:rPr lang="es-ES" sz="1000"/>
              <a:t>Fuente: Basado en GIZ, 2017</a:t>
            </a:r>
          </a:p>
        </p:txBody>
      </p:sp>
    </p:spTree>
    <p:extLst>
      <p:ext uri="{BB962C8B-B14F-4D97-AF65-F5344CB8AC3E}">
        <p14:creationId xmlns:p14="http://schemas.microsoft.com/office/powerpoint/2010/main" val="189693337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F5012B-E004-4D05-B5DC-CD4AC5AD173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85106" y="2379829"/>
            <a:ext cx="8390613" cy="6292960"/>
          </a:xfrm>
          <a:prstGeom prst="rect">
            <a:avLst/>
          </a:prstGeom>
        </p:spPr>
      </p:pic>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227651" cy="540544"/>
          </a:xfrm>
        </p:spPr>
        <p:txBody>
          <a:bodyPr>
            <a:normAutofit fontScale="90000"/>
          </a:bodyPr>
          <a:lstStyle/>
          <a:p>
            <a:pPr algn="ctr"/>
            <a:r>
              <a:rPr lang="es-ES"/>
              <a:t>Preguntas y respuestas sobre la gobernanza en Nexo</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39</a:t>
            </a:fld>
            <a:endParaRPr lang="en-GB"/>
          </a:p>
        </p:txBody>
      </p:sp>
      <p:sp>
        <p:nvSpPr>
          <p:cNvPr id="2" name="Sprechblase: oval 1">
            <a:extLst>
              <a:ext uri="{FF2B5EF4-FFF2-40B4-BE49-F238E27FC236}">
                <a16:creationId xmlns:a16="http://schemas.microsoft.com/office/drawing/2014/main" id="{B287A7FA-C983-4472-BFFF-D6D9AC071CA2}"/>
              </a:ext>
            </a:extLst>
          </p:cNvPr>
          <p:cNvSpPr/>
          <p:nvPr/>
        </p:nvSpPr>
        <p:spPr>
          <a:xfrm>
            <a:off x="1529829" y="1456468"/>
            <a:ext cx="3636532" cy="1874520"/>
          </a:xfrm>
          <a:prstGeom prst="wedgeEllipseCallout">
            <a:avLst>
              <a:gd name="adj1" fmla="val 70096"/>
              <a:gd name="adj2" fmla="val 44939"/>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t>¿Alguna pregunta sobre el capítulo 2.2?</a:t>
            </a:r>
          </a:p>
        </p:txBody>
      </p:sp>
    </p:spTree>
    <p:extLst>
      <p:ext uri="{BB962C8B-B14F-4D97-AF65-F5344CB8AC3E}">
        <p14:creationId xmlns:p14="http://schemas.microsoft.com/office/powerpoint/2010/main" val="17618413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BF7A9-A102-4004-9560-B365FD94F5AD}"/>
              </a:ext>
            </a:extLst>
          </p:cNvPr>
          <p:cNvSpPr>
            <a:spLocks noGrp="1"/>
          </p:cNvSpPr>
          <p:nvPr>
            <p:ph type="body" sz="quarter" idx="10"/>
          </p:nvPr>
        </p:nvSpPr>
        <p:spPr>
          <a:xfrm>
            <a:off x="581130" y="4489385"/>
            <a:ext cx="6515961" cy="384721"/>
          </a:xfrm>
        </p:spPr>
        <p:txBody>
          <a:bodyPr/>
          <a:lstStyle/>
          <a:p>
            <a:r>
              <a:rPr lang="es-ES"/>
              <a:t>Capítulo 2.2: Gobernanza en Nexo</a:t>
            </a:r>
          </a:p>
        </p:txBody>
      </p:sp>
      <p:sp>
        <p:nvSpPr>
          <p:cNvPr id="3" name="Titel 2">
            <a:extLst>
              <a:ext uri="{FF2B5EF4-FFF2-40B4-BE49-F238E27FC236}">
                <a16:creationId xmlns:a16="http://schemas.microsoft.com/office/drawing/2014/main" id="{A4AA85EF-460F-45E0-83B9-0BD15FA4A672}"/>
              </a:ext>
            </a:extLst>
          </p:cNvPr>
          <p:cNvSpPr>
            <a:spLocks noGrp="1"/>
          </p:cNvSpPr>
          <p:nvPr>
            <p:ph type="title"/>
          </p:nvPr>
        </p:nvSpPr>
        <p:spPr>
          <a:xfrm>
            <a:off x="581130" y="3700203"/>
            <a:ext cx="7023630" cy="452432"/>
          </a:xfrm>
        </p:spPr>
        <p:txBody>
          <a:bodyPr/>
          <a:lstStyle/>
          <a:p>
            <a:r>
              <a:rPr lang="es-ES"/>
              <a:t>Coordinación política horizontal y vertical</a:t>
            </a:r>
          </a:p>
        </p:txBody>
      </p:sp>
    </p:spTree>
    <p:extLst>
      <p:ext uri="{BB962C8B-B14F-4D97-AF65-F5344CB8AC3E}">
        <p14:creationId xmlns:p14="http://schemas.microsoft.com/office/powerpoint/2010/main" val="351240843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6473D-AA58-4CA8-93C2-B84FDE559DAE}"/>
              </a:ext>
            </a:extLst>
          </p:cNvPr>
          <p:cNvSpPr>
            <a:spLocks noGrp="1"/>
          </p:cNvSpPr>
          <p:nvPr>
            <p:ph type="body" sz="quarter" idx="10"/>
          </p:nvPr>
        </p:nvSpPr>
        <p:spPr>
          <a:xfrm>
            <a:off x="581130" y="4489385"/>
            <a:ext cx="6515961" cy="384721"/>
          </a:xfrm>
        </p:spPr>
        <p:txBody>
          <a:bodyPr/>
          <a:lstStyle/>
          <a:p>
            <a:r>
              <a:rPr lang="es-ES"/>
              <a:t>Capítulo 2.2: Gobernanza en Nexo</a:t>
            </a:r>
          </a:p>
        </p:txBody>
      </p:sp>
      <p:sp>
        <p:nvSpPr>
          <p:cNvPr id="3" name="Titel 2">
            <a:extLst>
              <a:ext uri="{FF2B5EF4-FFF2-40B4-BE49-F238E27FC236}">
                <a16:creationId xmlns:a16="http://schemas.microsoft.com/office/drawing/2014/main" id="{50F331F9-0DAC-4301-9E09-3602204AAADF}"/>
              </a:ext>
            </a:extLst>
          </p:cNvPr>
          <p:cNvSpPr>
            <a:spLocks noGrp="1"/>
          </p:cNvSpPr>
          <p:nvPr>
            <p:ph type="title"/>
          </p:nvPr>
        </p:nvSpPr>
        <p:spPr>
          <a:xfrm>
            <a:off x="581130" y="3686354"/>
            <a:ext cx="6515961" cy="480131"/>
          </a:xfrm>
        </p:spPr>
        <p:txBody>
          <a:bodyPr/>
          <a:lstStyle/>
          <a:p>
            <a:r>
              <a:rPr lang="es-ES" sz="2800">
                <a:latin typeface="Calibri" panose="020F0502020204030204" pitchFamily="34" charset="0"/>
                <a:cs typeface="Calibri" panose="020F0502020204030204" pitchFamily="34" charset="0"/>
              </a:rPr>
              <a:t>Ejercicio interactivo: Análisis de políticas</a:t>
            </a:r>
          </a:p>
        </p:txBody>
      </p:sp>
    </p:spTree>
    <p:extLst>
      <p:ext uri="{BB962C8B-B14F-4D97-AF65-F5344CB8AC3E}">
        <p14:creationId xmlns:p14="http://schemas.microsoft.com/office/powerpoint/2010/main" val="400892384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84F95B-2421-4B42-862A-577A6366A109}"/>
              </a:ext>
            </a:extLst>
          </p:cNvPr>
          <p:cNvSpPr>
            <a:spLocks noGrp="1"/>
          </p:cNvSpPr>
          <p:nvPr>
            <p:ph type="body" sz="quarter" idx="13"/>
          </p:nvPr>
        </p:nvSpPr>
        <p:spPr/>
        <p:txBody>
          <a:bodyPr>
            <a:normAutofit fontScale="85000" lnSpcReduction="10000"/>
          </a:bodyPr>
          <a:lstStyle/>
          <a:p>
            <a:pPr lvl="1">
              <a:lnSpc>
                <a:spcPct val="110000"/>
              </a:lnSpc>
            </a:pPr>
            <a:r>
              <a:rPr lang="es-ES" sz="1900" u="sng"/>
              <a:t>Objetivo:</a:t>
            </a:r>
            <a:r>
              <a:rPr lang="es-ES" sz="1900"/>
              <a:t> Reflexionar sobre las políticas e instrumentos que regulan el uso de los recursos en los sectores WEF dentro de su contexto nacional y desarrollar ideas para abordarlos.</a:t>
            </a:r>
          </a:p>
          <a:p>
            <a:pPr lvl="1">
              <a:lnSpc>
                <a:spcPct val="110000"/>
              </a:lnSpc>
            </a:pPr>
            <a:endParaRPr lang="en-US" sz="1900"/>
          </a:p>
          <a:p>
            <a:pPr lvl="1">
              <a:lnSpc>
                <a:spcPct val="110000"/>
              </a:lnSpc>
            </a:pPr>
            <a:r>
              <a:rPr lang="es-ES" sz="1900" u="sng"/>
              <a:t>Tarea:</a:t>
            </a:r>
            <a:r>
              <a:rPr lang="es-ES" sz="1900"/>
              <a:t> Divídanse en grupos de 3 a 5 personas (preferentemente de la misma nacionalidad) y lean las instrucciones de trabajo de la documentación de apoyo.</a:t>
            </a:r>
          </a:p>
          <a:p>
            <a:pPr lvl="1">
              <a:lnSpc>
                <a:spcPct val="110000"/>
              </a:lnSpc>
            </a:pPr>
            <a:endParaRPr lang="en-US" sz="1900"/>
          </a:p>
          <a:p>
            <a:pPr lvl="1">
              <a:lnSpc>
                <a:spcPct val="110000"/>
              </a:lnSpc>
            </a:pPr>
            <a:r>
              <a:rPr lang="es-ES" sz="1900" u="sng"/>
              <a:t>Plazo de tiempo:</a:t>
            </a:r>
            <a:r>
              <a:rPr lang="es-ES" sz="1900"/>
              <a:t> Disponen de 30 minutos para leer las instrucciones y debatir en grupo, seguidos de 5 minutos de presentación en el pleno. </a:t>
            </a:r>
          </a:p>
          <a:p>
            <a:pPr lvl="1"/>
            <a:endParaRPr lang="en-US"/>
          </a:p>
          <a:p>
            <a:pPr lvl="1"/>
            <a:endParaRPr lang="en-US"/>
          </a:p>
          <a:p>
            <a:endParaRPr lang="de-DE"/>
          </a:p>
        </p:txBody>
      </p:sp>
      <p:sp>
        <p:nvSpPr>
          <p:cNvPr id="3" name="Titel 2">
            <a:extLst>
              <a:ext uri="{FF2B5EF4-FFF2-40B4-BE49-F238E27FC236}">
                <a16:creationId xmlns:a16="http://schemas.microsoft.com/office/drawing/2014/main" id="{C113CE7E-00F0-4056-A744-217014FAEE9F}"/>
              </a:ext>
            </a:extLst>
          </p:cNvPr>
          <p:cNvSpPr>
            <a:spLocks noGrp="1"/>
          </p:cNvSpPr>
          <p:nvPr>
            <p:ph type="title"/>
          </p:nvPr>
        </p:nvSpPr>
        <p:spPr/>
        <p:txBody>
          <a:bodyPr/>
          <a:lstStyle/>
          <a:p>
            <a:r>
              <a:rPr lang="es-ES"/>
              <a:t>Análisis de políticas del Nexo WEF </a:t>
            </a:r>
          </a:p>
        </p:txBody>
      </p:sp>
      <p:sp>
        <p:nvSpPr>
          <p:cNvPr id="4" name="Foliennummernplatzhalter 3">
            <a:extLst>
              <a:ext uri="{FF2B5EF4-FFF2-40B4-BE49-F238E27FC236}">
                <a16:creationId xmlns:a16="http://schemas.microsoft.com/office/drawing/2014/main" id="{04FC85D8-ABE9-4CAE-AFDE-BCC15AA01631}"/>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spTree>
    <p:extLst>
      <p:ext uri="{BB962C8B-B14F-4D97-AF65-F5344CB8AC3E}">
        <p14:creationId xmlns:p14="http://schemas.microsoft.com/office/powerpoint/2010/main" val="164731735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797593-F46B-4E3D-8D8F-9412EC3CD6D1}"/>
              </a:ext>
            </a:extLst>
          </p:cNvPr>
          <p:cNvSpPr>
            <a:spLocks noGrp="1"/>
          </p:cNvSpPr>
          <p:nvPr>
            <p:ph type="body" sz="quarter" idx="10"/>
          </p:nvPr>
        </p:nvSpPr>
        <p:spPr>
          <a:xfrm>
            <a:off x="613636" y="2672210"/>
            <a:ext cx="3063875" cy="1493324"/>
          </a:xfrm>
        </p:spPr>
        <p:txBody>
          <a:bodyPr>
            <a:normAutofit fontScale="55000" lnSpcReduction="20000"/>
          </a:bodyPr>
          <a:lstStyle/>
          <a:p>
            <a:pPr lvl="0"/>
            <a:r>
              <a:rPr lang="es-ES" b="1" noProof="0">
                <a:solidFill>
                  <a:srgbClr val="004C82"/>
                </a:solidFill>
              </a:rPr>
              <a:t>Secretaría de Nexo Global</a:t>
            </a:r>
            <a:br>
              <a:rPr lang="es-ES" b="1" noProof="0">
                <a:solidFill>
                  <a:srgbClr val="004C82"/>
                </a:solidFill>
              </a:rPr>
            </a:br>
            <a:r>
              <a:rPr lang="es-ES" b="1" noProof="0">
                <a:solidFill>
                  <a:srgbClr val="004C82"/>
                </a:solidFill>
              </a:rPr>
              <a:t>(GNS, por sus siglas en inglés)</a:t>
            </a:r>
          </a:p>
          <a:p>
            <a:pPr lvl="0"/>
            <a:r>
              <a:rPr lang="es-ES" noProof="0"/>
              <a:t>c/o Deutsche Gesellschaft für Internationale</a:t>
            </a:r>
          </a:p>
          <a:p>
            <a:pPr lvl="0"/>
            <a:r>
              <a:rPr lang="es-ES" noProof="0"/>
              <a:t>Zusammenarbeit (GIZ) GmbH</a:t>
            </a:r>
          </a:p>
          <a:p>
            <a:pPr lvl="0"/>
            <a:r>
              <a:rPr lang="es-ES" noProof="0"/>
              <a:t>Dag-Hammarskjöld-Weg 1-5</a:t>
            </a:r>
          </a:p>
          <a:p>
            <a:pPr lvl="0"/>
            <a:r>
              <a:rPr lang="es-ES" noProof="0"/>
              <a:t>65760 Eschborn</a:t>
            </a:r>
          </a:p>
          <a:p>
            <a:pPr lvl="0"/>
            <a:r>
              <a:rPr lang="es-ES" noProof="0"/>
              <a:t>Alemania</a:t>
            </a:r>
          </a:p>
          <a:p>
            <a:endParaRPr lang="en-GB"/>
          </a:p>
        </p:txBody>
      </p:sp>
      <p:sp>
        <p:nvSpPr>
          <p:cNvPr id="7" name="Text Placeholder 6">
            <a:extLst>
              <a:ext uri="{FF2B5EF4-FFF2-40B4-BE49-F238E27FC236}">
                <a16:creationId xmlns:a16="http://schemas.microsoft.com/office/drawing/2014/main" id="{B9A958DA-465E-4130-8DB6-3136925981B6}"/>
              </a:ext>
            </a:extLst>
          </p:cNvPr>
          <p:cNvSpPr>
            <a:spLocks noGrp="1"/>
          </p:cNvSpPr>
          <p:nvPr>
            <p:ph type="body" sz="quarter" idx="11"/>
          </p:nvPr>
        </p:nvSpPr>
        <p:spPr>
          <a:xfrm>
            <a:off x="3960591" y="2810933"/>
            <a:ext cx="2908300" cy="1219200"/>
          </a:xfrm>
        </p:spPr>
        <p:txBody>
          <a:bodyPr>
            <a:normAutofit fontScale="70000" lnSpcReduction="20000"/>
          </a:bodyPr>
          <a:lstStyle/>
          <a:p>
            <a:pPr marL="0" marR="0" lvl="0" indent="0" defTabSz="554400" eaLnBrk="1" fontAlgn="auto" latinLnBrk="0" hangingPunct="1">
              <a:lnSpc>
                <a:spcPct val="120000"/>
              </a:lnSpc>
              <a:spcBef>
                <a:spcPts val="0"/>
              </a:spcBef>
              <a:spcAft>
                <a:spcPts val="0"/>
              </a:spcAft>
              <a:buClrTx/>
              <a:buSzTx/>
              <a:buFontTx/>
              <a:buNone/>
              <a:tabLst/>
              <a:defRPr/>
            </a:pPr>
            <a:r>
              <a:rPr kumimoji="0" lang="es-ES" sz="2000" b="0" i="0" u="none" strike="noStrike" cap="none" normalizeH="0" baseline="0" noProof="0">
                <a:ln>
                  <a:noFill/>
                </a:ln>
                <a:solidFill>
                  <a:prstClr val="black"/>
                </a:solidFill>
                <a:effectLst/>
                <a:uLnTx/>
                <a:uFillTx/>
                <a:latin typeface="Calibri" panose="020F0502020204030204" pitchFamily="34" charset="0"/>
                <a:cs typeface="Calibri" panose="020F0502020204030204" pitchFamily="34" charset="0"/>
              </a:rPr>
              <a:t>	+49 6196 79-7222 </a:t>
            </a:r>
          </a:p>
          <a:p>
            <a:pPr marL="0" marR="0" lvl="0" indent="0" defTabSz="554400" eaLnBrk="1" fontAlgn="auto" latinLnBrk="0" hangingPunct="1">
              <a:lnSpc>
                <a:spcPct val="12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554400" eaLnBrk="1" fontAlgn="auto" latinLnBrk="0" hangingPunct="1">
              <a:lnSpc>
                <a:spcPct val="120000"/>
              </a:lnSpc>
              <a:spcBef>
                <a:spcPts val="0"/>
              </a:spcBef>
              <a:spcAft>
                <a:spcPts val="0"/>
              </a:spcAft>
              <a:buClrTx/>
              <a:buSzTx/>
              <a:buFontTx/>
              <a:buNone/>
              <a:tabLst/>
              <a:defRPr/>
            </a:pPr>
            <a:r>
              <a:rPr kumimoji="0" lang="es-ES" sz="2000" b="0" i="0" u="none" strike="noStrike" cap="none" normalizeH="0" baseline="0" noProof="0">
                <a:ln>
                  <a:noFill/>
                </a:ln>
                <a:solidFill>
                  <a:prstClr val="black"/>
                </a:solidFill>
                <a:effectLst/>
                <a:uLnTx/>
                <a:uFillTx/>
                <a:latin typeface="Calibri" panose="020F0502020204030204" pitchFamily="34" charset="0"/>
                <a:cs typeface="Calibri" panose="020F0502020204030204" pitchFamily="34" charset="0"/>
              </a:rPr>
              <a:t>	nexus@giz.de </a:t>
            </a:r>
          </a:p>
          <a:p>
            <a:pPr marL="0" marR="0" lvl="0" indent="0" defTabSz="554400" eaLnBrk="1" fontAlgn="auto" latinLnBrk="0" hangingPunct="1">
              <a:lnSpc>
                <a:spcPct val="12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554400" eaLnBrk="1" fontAlgn="auto" latinLnBrk="0" hangingPunct="1">
              <a:lnSpc>
                <a:spcPct val="120000"/>
              </a:lnSpc>
              <a:spcBef>
                <a:spcPts val="0"/>
              </a:spcBef>
              <a:spcAft>
                <a:spcPts val="0"/>
              </a:spcAft>
              <a:buClrTx/>
              <a:buSzTx/>
              <a:buFontTx/>
              <a:buNone/>
              <a:tabLst/>
              <a:defRPr/>
            </a:pPr>
            <a:r>
              <a:rPr kumimoji="0" lang="es-ES" sz="2000" b="0" i="0" u="none" strike="noStrike" cap="none" normalizeH="0" baseline="0" noProof="0">
                <a:ln>
                  <a:noFill/>
                </a:ln>
                <a:solidFill>
                  <a:prstClr val="black"/>
                </a:solidFill>
                <a:effectLst/>
                <a:uLnTx/>
                <a:uFillTx/>
                <a:latin typeface="Calibri" panose="020F0502020204030204" pitchFamily="34" charset="0"/>
                <a:cs typeface="Calibri" panose="020F0502020204030204" pitchFamily="34" charset="0"/>
              </a:rPr>
              <a:t>	www.water-energy-food.org</a:t>
            </a:r>
          </a:p>
          <a:p>
            <a:endParaRPr lang="en-GB"/>
          </a:p>
        </p:txBody>
      </p:sp>
      <p:sp>
        <p:nvSpPr>
          <p:cNvPr id="4" name="Titel 6">
            <a:extLst>
              <a:ext uri="{FF2B5EF4-FFF2-40B4-BE49-F238E27FC236}">
                <a16:creationId xmlns:a16="http://schemas.microsoft.com/office/drawing/2014/main" id="{95F324E1-28F4-4BD4-9FC8-69C0650D5D42}"/>
              </a:ext>
            </a:extLst>
          </p:cNvPr>
          <p:cNvSpPr txBox="1">
            <a:spLocks/>
          </p:cNvSpPr>
          <p:nvPr/>
        </p:nvSpPr>
        <p:spPr bwMode="gray">
          <a:xfrm>
            <a:off x="613635" y="1610980"/>
            <a:ext cx="5546095" cy="382920"/>
          </a:xfrm>
          <a:prstGeom prst="rect">
            <a:avLst/>
          </a:prstGeom>
        </p:spPr>
        <p:txBody>
          <a:bodyPr/>
          <a:lst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a:lstStyle>
          <a:p>
            <a:r>
              <a:rPr lang="es-ES">
                <a:solidFill>
                  <a:schemeClr val="bg1"/>
                </a:solidFill>
              </a:rPr>
              <a:t>¡Muchas gracias por su atención!</a:t>
            </a:r>
          </a:p>
        </p:txBody>
      </p:sp>
    </p:spTree>
    <p:extLst>
      <p:ext uri="{BB962C8B-B14F-4D97-AF65-F5344CB8AC3E}">
        <p14:creationId xmlns:p14="http://schemas.microsoft.com/office/powerpoint/2010/main" val="30845418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88665B9-9D3A-41FA-A1B0-2D84D5CDF63F}"/>
              </a:ext>
            </a:extLst>
          </p:cNvPr>
          <p:cNvSpPr>
            <a:spLocks noGrp="1"/>
          </p:cNvSpPr>
          <p:nvPr>
            <p:ph type="title"/>
          </p:nvPr>
        </p:nvSpPr>
        <p:spPr/>
        <p:txBody>
          <a:bodyPr/>
          <a:lstStyle/>
          <a:p>
            <a:r>
              <a:rPr lang="es-ES"/>
              <a:t>Si no hay coordinación </a:t>
            </a:r>
          </a:p>
        </p:txBody>
      </p:sp>
      <p:sp>
        <p:nvSpPr>
          <p:cNvPr id="4" name="Foliennummernplatzhalter 3">
            <a:extLst>
              <a:ext uri="{FF2B5EF4-FFF2-40B4-BE49-F238E27FC236}">
                <a16:creationId xmlns:a16="http://schemas.microsoft.com/office/drawing/2014/main" id="{D59BB0B8-EEA5-474E-9773-D1D0C9E866B4}"/>
              </a:ext>
            </a:extLst>
          </p:cNvPr>
          <p:cNvSpPr>
            <a:spLocks noGrp="1"/>
          </p:cNvSpPr>
          <p:nvPr>
            <p:ph type="sldNum" sz="quarter" idx="16"/>
          </p:nvPr>
        </p:nvSpPr>
        <p:spPr/>
        <p:txBody>
          <a:bodyPr/>
          <a:lstStyle/>
          <a:p>
            <a:fld id="{CF23C0C3-F0EC-4AF0-84C8-08554CFEDD03}" type="slidenum">
              <a:rPr lang="en-GB" smtClean="0"/>
              <a:t>5</a:t>
            </a:fld>
            <a:endParaRPr lang="en-GB"/>
          </a:p>
        </p:txBody>
      </p:sp>
      <p:sp>
        <p:nvSpPr>
          <p:cNvPr id="5" name="Pfeil: nach rechts 4">
            <a:extLst>
              <a:ext uri="{FF2B5EF4-FFF2-40B4-BE49-F238E27FC236}">
                <a16:creationId xmlns:a16="http://schemas.microsoft.com/office/drawing/2014/main" id="{20056DA5-6AFE-44CD-80A9-A10DC7D1AEFE}"/>
              </a:ext>
            </a:extLst>
          </p:cNvPr>
          <p:cNvSpPr/>
          <p:nvPr/>
        </p:nvSpPr>
        <p:spPr>
          <a:xfrm>
            <a:off x="210775" y="1418447"/>
            <a:ext cx="8398388" cy="229195"/>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BF4EA50C-2366-41E1-A045-E5105A117D07}"/>
              </a:ext>
            </a:extLst>
          </p:cNvPr>
          <p:cNvSpPr/>
          <p:nvPr/>
        </p:nvSpPr>
        <p:spPr>
          <a:xfrm>
            <a:off x="215007" y="1967505"/>
            <a:ext cx="8567183" cy="385170"/>
          </a:xfrm>
          <a:prstGeom prst="rightArrow">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liennummernplatzhalter 4">
            <a:extLst>
              <a:ext uri="{FF2B5EF4-FFF2-40B4-BE49-F238E27FC236}">
                <a16:creationId xmlns:a16="http://schemas.microsoft.com/office/drawing/2014/main" id="{3CFEE0CC-A383-4BC5-AE48-578F03489982}"/>
              </a:ext>
            </a:extLst>
          </p:cNvPr>
          <p:cNvSpPr txBox="1">
            <a:spLocks/>
          </p:cNvSpPr>
          <p:nvPr/>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5</a:t>
            </a:fld>
            <a:endParaRPr lang="en-GB"/>
          </a:p>
        </p:txBody>
      </p:sp>
      <p:graphicFrame>
        <p:nvGraphicFramePr>
          <p:cNvPr id="9" name="Table 5">
            <a:extLst>
              <a:ext uri="{FF2B5EF4-FFF2-40B4-BE49-F238E27FC236}">
                <a16:creationId xmlns:a16="http://schemas.microsoft.com/office/drawing/2014/main" id="{ECCBED74-3A63-4965-85B3-6F5704ADCC3F}"/>
              </a:ext>
            </a:extLst>
          </p:cNvPr>
          <p:cNvGraphicFramePr>
            <a:graphicFrameLocks noGrp="1"/>
          </p:cNvGraphicFramePr>
          <p:nvPr>
            <p:extLst>
              <p:ext uri="{D42A27DB-BD31-4B8C-83A1-F6EECF244321}">
                <p14:modId xmlns:p14="http://schemas.microsoft.com/office/powerpoint/2010/main" val="898222523"/>
              </p:ext>
            </p:extLst>
          </p:nvPr>
        </p:nvGraphicFramePr>
        <p:xfrm>
          <a:off x="361810" y="1967509"/>
          <a:ext cx="7972636" cy="2507133"/>
        </p:xfrm>
        <a:graphic>
          <a:graphicData uri="http://schemas.openxmlformats.org/drawingml/2006/table">
            <a:tbl>
              <a:tblPr firstRow="1" bandRow="1">
                <a:tableStyleId>{7DF18680-E054-41AD-8BC1-D1AEF772440D}</a:tableStyleId>
              </a:tblPr>
              <a:tblGrid>
                <a:gridCol w="1993159">
                  <a:extLst>
                    <a:ext uri="{9D8B030D-6E8A-4147-A177-3AD203B41FA5}">
                      <a16:colId xmlns:a16="http://schemas.microsoft.com/office/drawing/2014/main" val="1765623563"/>
                    </a:ext>
                  </a:extLst>
                </a:gridCol>
                <a:gridCol w="1845556">
                  <a:extLst>
                    <a:ext uri="{9D8B030D-6E8A-4147-A177-3AD203B41FA5}">
                      <a16:colId xmlns:a16="http://schemas.microsoft.com/office/drawing/2014/main" val="2093717809"/>
                    </a:ext>
                  </a:extLst>
                </a:gridCol>
                <a:gridCol w="2381250">
                  <a:extLst>
                    <a:ext uri="{9D8B030D-6E8A-4147-A177-3AD203B41FA5}">
                      <a16:colId xmlns:a16="http://schemas.microsoft.com/office/drawing/2014/main" val="3341827491"/>
                    </a:ext>
                  </a:extLst>
                </a:gridCol>
                <a:gridCol w="1752671">
                  <a:extLst>
                    <a:ext uri="{9D8B030D-6E8A-4147-A177-3AD203B41FA5}">
                      <a16:colId xmlns:a16="http://schemas.microsoft.com/office/drawing/2014/main" val="1773865221"/>
                    </a:ext>
                  </a:extLst>
                </a:gridCol>
              </a:tblGrid>
              <a:tr h="342747">
                <a:tc>
                  <a:txBody>
                    <a:bodyPr/>
                    <a:lstStyle/>
                    <a:p>
                      <a:pPr algn="ctr"/>
                      <a:r>
                        <a:rPr lang="es-ES" sz="1200">
                          <a:latin typeface="+mj-lt"/>
                          <a:cs typeface="Calibri" panose="020F0502020204030204" pitchFamily="34" charset="0"/>
                        </a:rPr>
                        <a:t>Agricultura</a:t>
                      </a:r>
                    </a:p>
                  </a:txBody>
                  <a:tcPr marL="136649" marR="136649" marT="107598" marB="68325">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s-ES" sz="1200">
                          <a:latin typeface="+mj-lt"/>
                          <a:cs typeface="Calibri" panose="020F0502020204030204" pitchFamily="34" charset="0"/>
                        </a:rPr>
                        <a:t>Agua </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s-ES" sz="1200">
                          <a:latin typeface="+mj-lt"/>
                          <a:cs typeface="Calibri" panose="020F0502020204030204" pitchFamily="34" charset="0"/>
                        </a:rPr>
                        <a:t>Medioambiente</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tc>
                  <a:txBody>
                    <a:bodyPr/>
                    <a:lstStyle/>
                    <a:p>
                      <a:pPr algn="ctr"/>
                      <a:r>
                        <a:rPr lang="es-ES" sz="1200">
                          <a:latin typeface="+mj-lt"/>
                          <a:cs typeface="Calibri" panose="020F0502020204030204" pitchFamily="34" charset="0"/>
                        </a:rPr>
                        <a:t>Energía</a:t>
                      </a:r>
                    </a:p>
                  </a:txBody>
                  <a:tcPr marL="136649" marR="136649" marT="107598"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004C82"/>
                    </a:solidFill>
                  </a:tcPr>
                </a:tc>
                <a:extLst>
                  <a:ext uri="{0D108BD9-81ED-4DB2-BD59-A6C34878D82A}">
                    <a16:rowId xmlns:a16="http://schemas.microsoft.com/office/drawing/2014/main" val="3605022253"/>
                  </a:ext>
                </a:extLst>
              </a:tr>
              <a:tr h="2052195">
                <a:tc>
                  <a:txBody>
                    <a:bodyPr/>
                    <a:lstStyle/>
                    <a:p>
                      <a:pPr marL="285750" indent="-285750" algn="l">
                        <a:buClr>
                          <a:srgbClr val="F4971A"/>
                        </a:buClr>
                        <a:buFont typeface="Wingdings" panose="05000000000000000000" pitchFamily="2" charset="2"/>
                        <a:buChar char="§"/>
                      </a:pPr>
                      <a:r>
                        <a:rPr lang="es-ES" sz="1200">
                          <a:latin typeface="+mj-lt"/>
                          <a:cs typeface="Calibri" panose="020F0502020204030204" pitchFamily="34" charset="0"/>
                        </a:rPr>
                        <a:t>Decisión de utilizar </a:t>
                      </a:r>
                      <a:r>
                        <a:rPr lang="es-ES" sz="1200" b="1">
                          <a:latin typeface="+mj-lt"/>
                          <a:cs typeface="Calibri" panose="020F0502020204030204" pitchFamily="34" charset="0"/>
                        </a:rPr>
                        <a:t>bombas de energía solar para la </a:t>
                      </a:r>
                      <a:r>
                        <a:rPr lang="es-ES" sz="1200" b="0">
                          <a:latin typeface="+mj-lt"/>
                          <a:cs typeface="Calibri" panose="020F0502020204030204" pitchFamily="34" charset="0"/>
                        </a:rPr>
                        <a:t>extracción de</a:t>
                      </a:r>
                      <a:r>
                        <a:rPr lang="es-ES" sz="1200">
                          <a:latin typeface="+mj-lt"/>
                          <a:cs typeface="Calibri" panose="020F0502020204030204" pitchFamily="34" charset="0"/>
                        </a:rPr>
                        <a:t> </a:t>
                      </a:r>
                      <a:r>
                        <a:rPr lang="es-ES" sz="1200" b="1">
                          <a:latin typeface="+mj-lt"/>
                          <a:cs typeface="Calibri" panose="020F0502020204030204" pitchFamily="34" charset="0"/>
                        </a:rPr>
                        <a:t>aguas subterráneas </a:t>
                      </a:r>
                      <a:r>
                        <a:rPr lang="es-ES" sz="1200">
                          <a:latin typeface="+mj-lt"/>
                          <a:cs typeface="Calibri" panose="020F0502020204030204" pitchFamily="34" charset="0"/>
                        </a:rPr>
                        <a:t>con el fin de mejorar y ampliar la producción agrícola</a:t>
                      </a:r>
                    </a:p>
                    <a:p>
                      <a:pPr marL="285750" indent="-285750" algn="l">
                        <a:buClr>
                          <a:srgbClr val="F4971A"/>
                        </a:buClr>
                        <a:buFont typeface="Wingdings" panose="05000000000000000000" pitchFamily="2" charset="2"/>
                        <a:buChar char="§"/>
                      </a:pPr>
                      <a:r>
                        <a:rPr lang="es-ES" sz="1200">
                          <a:latin typeface="+mj-lt"/>
                          <a:cs typeface="Calibri" panose="020F0502020204030204" pitchFamily="34" charset="0"/>
                        </a:rPr>
                        <a:t>No se consulta a otros sectores</a:t>
                      </a:r>
                    </a:p>
                  </a:txBody>
                  <a:tcPr marL="136649" marR="136649" marT="68325" marB="68325">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indent="-285750" algn="l">
                        <a:buClr>
                          <a:srgbClr val="F4971A"/>
                        </a:buClr>
                        <a:buFont typeface="Wingdings" panose="05000000000000000000" pitchFamily="2" charset="2"/>
                        <a:buChar char="§"/>
                      </a:pPr>
                      <a:r>
                        <a:rPr lang="es-ES" sz="1200" b="0">
                          <a:latin typeface="+mj-lt"/>
                          <a:cs typeface="Calibri" panose="020F0502020204030204" pitchFamily="34" charset="0"/>
                        </a:rPr>
                        <a:t>Aumento de la cantidad de agua extraída</a:t>
                      </a:r>
                    </a:p>
                    <a:p>
                      <a:pPr marL="285750" indent="-285750" algn="l">
                        <a:buClr>
                          <a:srgbClr val="F4971A"/>
                        </a:buClr>
                        <a:buFont typeface="Wingdings" panose="05000000000000000000" pitchFamily="2" charset="2"/>
                        <a:buChar char="Ø"/>
                      </a:pPr>
                      <a:r>
                        <a:rPr lang="es-ES" sz="1200" b="1">
                          <a:latin typeface="+mj-lt"/>
                          <a:cs typeface="Calibri"/>
                        </a:rPr>
                        <a:t>Disminución del suministro de agua potable y saneamiento          </a:t>
                      </a:r>
                      <a:r>
                        <a:rPr lang="es-ES" sz="1200">
                          <a:latin typeface="+mj-lt"/>
                          <a:cs typeface="Calibri"/>
                        </a:rPr>
                        <a:t>(amplificada por el período de sequía)</a:t>
                      </a:r>
                    </a:p>
                    <a:p>
                      <a:pPr marL="0" indent="0" algn="l" rtl="0">
                        <a:buClr>
                          <a:srgbClr val="F4971A"/>
                        </a:buClr>
                        <a:buFont typeface="Wingdings" panose="05000000000000000000" pitchFamily="2" charset="2"/>
                        <a:buNone/>
                      </a:pPr>
                      <a:endParaRPr lang="en-GB" sz="120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r>
                        <a:rPr lang="es-ES" sz="1200" b="1">
                          <a:latin typeface="+mj-lt"/>
                          <a:cs typeface="Calibri"/>
                        </a:rPr>
                        <a:t>Aumenta la contaminación del agua</a:t>
                      </a:r>
                    </a:p>
                    <a:p>
                      <a:pPr marL="285750" marR="0" lvl="0" indent="-285750" algn="l" rtl="0" eaLnBrk="1" fontAlgn="auto" latinLnBrk="0" hangingPunct="1">
                        <a:lnSpc>
                          <a:spcPct val="100000"/>
                        </a:lnSpc>
                        <a:spcBef>
                          <a:spcPts val="0"/>
                        </a:spcBef>
                        <a:spcAft>
                          <a:spcPts val="0"/>
                        </a:spcAft>
                        <a:buClr>
                          <a:srgbClr val="F4971A"/>
                        </a:buClr>
                        <a:buSzTx/>
                        <a:buFont typeface="Wingdings" panose="05000000000000000000" pitchFamily="2" charset="2"/>
                        <a:buChar char="§"/>
                      </a:pPr>
                      <a:r>
                        <a:rPr lang="es-ES" sz="1200" b="0">
                          <a:latin typeface="+mj-lt"/>
                          <a:cs typeface="Calibri"/>
                        </a:rPr>
                        <a:t>El sector del agua vuelve a utilizar los recursos hídricos superficiales (provocando costes adicionales)</a:t>
                      </a:r>
                    </a:p>
                    <a:p>
                      <a:pPr marL="285750" marR="0" lvl="0" indent="-285750" algn="l" rtl="0" eaLnBrk="1" fontAlgn="auto" latinLnBrk="0" hangingPunct="1">
                        <a:lnSpc>
                          <a:spcPct val="100000"/>
                        </a:lnSpc>
                        <a:spcBef>
                          <a:spcPts val="0"/>
                        </a:spcBef>
                        <a:spcAft>
                          <a:spcPts val="0"/>
                        </a:spcAft>
                        <a:buClr>
                          <a:srgbClr val="F4971A"/>
                        </a:buClr>
                        <a:buSzTx/>
                        <a:buFont typeface="Wingdings" panose="05000000000000000000" pitchFamily="2" charset="2"/>
                        <a:buChar char="Ø"/>
                      </a:pPr>
                      <a:r>
                        <a:rPr lang="es-ES" sz="1200" b="0">
                          <a:latin typeface="+mj-lt"/>
                          <a:cs typeface="Calibri"/>
                        </a:rPr>
                        <a:t>La extracción se produce aguas arriba de los principales embalses hidroeléctricos</a:t>
                      </a: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r>
                        <a:rPr lang="es-ES" sz="1200">
                          <a:latin typeface="+mj-lt"/>
                          <a:cs typeface="Calibri" panose="020F0502020204030204" pitchFamily="34" charset="0"/>
                        </a:rPr>
                        <a:t>Descenso de los niveles de agua en los embalses</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r>
                        <a:rPr lang="es-ES" sz="1200" b="1">
                          <a:latin typeface="+mj-lt"/>
                          <a:cs typeface="Calibri" panose="020F0502020204030204" pitchFamily="34" charset="0"/>
                        </a:rPr>
                        <a:t>Disminución de la producción de electricidad</a:t>
                      </a: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Ø"/>
                        <a:tabLst/>
                        <a:defRPr/>
                      </a:pPr>
                      <a:endParaRPr lang="en-GB" sz="1200" b="1">
                        <a:latin typeface="+mj-lt"/>
                        <a:cs typeface="Calibri" panose="020F0502020204030204" pitchFamily="34" charset="0"/>
                      </a:endParaRPr>
                    </a:p>
                    <a:p>
                      <a:pPr marL="285750" marR="0" lvl="0" indent="-285750" algn="l" defTabSz="685800" rtl="0" eaLnBrk="1" fontAlgn="auto" latinLnBrk="0" hangingPunct="1">
                        <a:lnSpc>
                          <a:spcPct val="100000"/>
                        </a:lnSpc>
                        <a:spcBef>
                          <a:spcPts val="0"/>
                        </a:spcBef>
                        <a:spcAft>
                          <a:spcPts val="0"/>
                        </a:spcAft>
                        <a:buClr>
                          <a:srgbClr val="F4971A"/>
                        </a:buClr>
                        <a:buSzTx/>
                        <a:buFont typeface="Wingdings" panose="05000000000000000000" pitchFamily="2" charset="2"/>
                        <a:buChar char="§"/>
                        <a:tabLst/>
                        <a:defRPr/>
                      </a:pPr>
                      <a:endParaRPr lang="en-GB" sz="1200">
                        <a:latin typeface="+mj-lt"/>
                        <a:cs typeface="Calibri" panose="020F0502020204030204" pitchFamily="34" charset="0"/>
                      </a:endParaRPr>
                    </a:p>
                  </a:txBody>
                  <a:tcPr marL="136649" marR="136649" marT="68325" marB="683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1777976"/>
                  </a:ext>
                </a:extLst>
              </a:tr>
            </a:tbl>
          </a:graphicData>
        </a:graphic>
      </p:graphicFrame>
      <p:sp>
        <p:nvSpPr>
          <p:cNvPr id="10" name="Rechteck: abgerundete Ecken 9">
            <a:extLst>
              <a:ext uri="{FF2B5EF4-FFF2-40B4-BE49-F238E27FC236}">
                <a16:creationId xmlns:a16="http://schemas.microsoft.com/office/drawing/2014/main" id="{9B52C004-F52B-41BD-9B66-BAAB525EF0E6}"/>
              </a:ext>
            </a:extLst>
          </p:cNvPr>
          <p:cNvSpPr/>
          <p:nvPr/>
        </p:nvSpPr>
        <p:spPr>
          <a:xfrm>
            <a:off x="1514545" y="1116545"/>
            <a:ext cx="1190555" cy="658844"/>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i="1"/>
              <a:t>Trade-offs</a:t>
            </a:r>
          </a:p>
        </p:txBody>
      </p:sp>
      <p:sp>
        <p:nvSpPr>
          <p:cNvPr id="11" name="Rechteck: abgerundete Ecken 10">
            <a:extLst>
              <a:ext uri="{FF2B5EF4-FFF2-40B4-BE49-F238E27FC236}">
                <a16:creationId xmlns:a16="http://schemas.microsoft.com/office/drawing/2014/main" id="{CBFBAE21-5DDA-4FB0-BCA5-029A11F13EEE}"/>
              </a:ext>
            </a:extLst>
          </p:cNvPr>
          <p:cNvSpPr/>
          <p:nvPr/>
        </p:nvSpPr>
        <p:spPr>
          <a:xfrm>
            <a:off x="3640759" y="1116545"/>
            <a:ext cx="1288688"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a:t>Externalidades</a:t>
            </a:r>
          </a:p>
        </p:txBody>
      </p:sp>
      <p:sp>
        <p:nvSpPr>
          <p:cNvPr id="12" name="Rechteck: abgerundete Ecken 11">
            <a:extLst>
              <a:ext uri="{FF2B5EF4-FFF2-40B4-BE49-F238E27FC236}">
                <a16:creationId xmlns:a16="http://schemas.microsoft.com/office/drawing/2014/main" id="{65927A03-E875-4F2C-A5F3-D76795FA8C05}"/>
              </a:ext>
            </a:extLst>
          </p:cNvPr>
          <p:cNvSpPr/>
          <p:nvPr/>
        </p:nvSpPr>
        <p:spPr>
          <a:xfrm>
            <a:off x="5766973" y="1116545"/>
            <a:ext cx="1190555" cy="658842"/>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a:t>Conflictos</a:t>
            </a:r>
          </a:p>
        </p:txBody>
      </p:sp>
    </p:spTree>
    <p:extLst>
      <p:ext uri="{BB962C8B-B14F-4D97-AF65-F5344CB8AC3E}">
        <p14:creationId xmlns:p14="http://schemas.microsoft.com/office/powerpoint/2010/main" val="25781521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234E27F-69BE-48B5-922D-2996BEEC7981}"/>
              </a:ext>
            </a:extLst>
          </p:cNvPr>
          <p:cNvSpPr>
            <a:spLocks noGrp="1"/>
          </p:cNvSpPr>
          <p:nvPr>
            <p:ph type="body" sz="quarter" idx="13"/>
          </p:nvPr>
        </p:nvSpPr>
        <p:spPr/>
        <p:txBody>
          <a:bodyPr/>
          <a:lstStyle/>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kumimoji="0" lang="es-ES" sz="2000" b="0"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La gestión de los sectores de Nexo WEF requiere una coordinación horizontal y vertical para:</a:t>
            </a:r>
          </a:p>
          <a:p>
            <a:pPr marL="879475" lvl="2" indent="-342900">
              <a:defRPr/>
            </a:pPr>
            <a:r>
              <a:rPr kumimoji="0" lang="es-ES" b="0"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evitar o al menos mitigar los mencionados </a:t>
            </a:r>
            <a:r>
              <a:rPr kumimoji="0" lang="es-ES" b="1"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efectos negativos </a:t>
            </a:r>
            <a:r>
              <a:rPr kumimoji="0" lang="es-ES" b="0"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que un sector puede causar a otros</a:t>
            </a:r>
          </a:p>
          <a:p>
            <a:pPr marL="879475" lvl="2" indent="-342900">
              <a:defRPr/>
            </a:pPr>
            <a:r>
              <a:rPr kumimoji="0" lang="es-ES"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identificar y coordinar </a:t>
            </a:r>
            <a:r>
              <a:rPr kumimoji="0" lang="es-ES" b="1"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sinergias</a:t>
            </a:r>
            <a:r>
              <a:rPr kumimoji="0" lang="es-ES"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con otros sectores</a:t>
            </a:r>
            <a:r>
              <a:rPr kumimoji="0" lang="es-ES" b="0"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p>
          <a:p>
            <a:pPr marL="879475" lvl="2" indent="-342900">
              <a:defRPr/>
            </a:pPr>
            <a:r>
              <a:rPr kumimoji="0" lang="es-ES" b="0"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reducir </a:t>
            </a:r>
            <a:r>
              <a:rPr kumimoji="0" lang="es-ES" b="1"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costes</a:t>
            </a:r>
          </a:p>
          <a:p>
            <a:pPr marL="879475" lvl="2" indent="-342900">
              <a:defRPr/>
            </a:pPr>
            <a:r>
              <a:rPr kumimoji="0" lang="es-ES" b="0"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hacer que las políticas sean más </a:t>
            </a:r>
            <a:r>
              <a:rPr kumimoji="0" lang="es-ES" b="1"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coherentes</a:t>
            </a:r>
          </a:p>
          <a:p>
            <a:pPr marL="879475" lvl="2" indent="-342900">
              <a:defRPr/>
            </a:pPr>
            <a:r>
              <a:rPr kumimoji="0" lang="es-ES" b="0"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proporcionar marcos para </a:t>
            </a:r>
            <a:r>
              <a:rPr kumimoji="0" lang="es-ES" b="1" i="0" u="none" strike="noStrike" cap="none"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resolver posibles conflictos </a:t>
            </a:r>
          </a:p>
          <a:p>
            <a:pPr marL="615950" marR="0" lvl="1" indent="-34290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endParaRPr lang="de-DE"/>
          </a:p>
        </p:txBody>
      </p:sp>
      <p:sp>
        <p:nvSpPr>
          <p:cNvPr id="3" name="Titel 2">
            <a:extLst>
              <a:ext uri="{FF2B5EF4-FFF2-40B4-BE49-F238E27FC236}">
                <a16:creationId xmlns:a16="http://schemas.microsoft.com/office/drawing/2014/main" id="{949A09AA-6380-4028-8345-78353E25C856}"/>
              </a:ext>
            </a:extLst>
          </p:cNvPr>
          <p:cNvSpPr>
            <a:spLocks noGrp="1"/>
          </p:cNvSpPr>
          <p:nvPr>
            <p:ph type="title"/>
          </p:nvPr>
        </p:nvSpPr>
        <p:spPr>
          <a:xfrm>
            <a:off x="449816" y="527874"/>
            <a:ext cx="8567183" cy="540544"/>
          </a:xfrm>
        </p:spPr>
        <p:txBody>
          <a:bodyPr>
            <a:normAutofit/>
          </a:bodyPr>
          <a:lstStyle/>
          <a:p>
            <a:r>
              <a:rPr lang="es-ES"/>
              <a:t>Objetivos de la coordinación  </a:t>
            </a:r>
          </a:p>
        </p:txBody>
      </p:sp>
      <p:sp>
        <p:nvSpPr>
          <p:cNvPr id="4" name="Foliennummernplatzhalter 3">
            <a:extLst>
              <a:ext uri="{FF2B5EF4-FFF2-40B4-BE49-F238E27FC236}">
                <a16:creationId xmlns:a16="http://schemas.microsoft.com/office/drawing/2014/main" id="{BF732AA5-CA6E-4F40-8539-B3FBCA32B80D}"/>
              </a:ext>
            </a:extLst>
          </p:cNvPr>
          <p:cNvSpPr>
            <a:spLocks noGrp="1"/>
          </p:cNvSpPr>
          <p:nvPr>
            <p:ph type="sldNum" sz="quarter" idx="16"/>
          </p:nvPr>
        </p:nvSpPr>
        <p:spPr/>
        <p:txBody>
          <a:bodyPr/>
          <a:lstStyle/>
          <a:p>
            <a:fld id="{CF23C0C3-F0EC-4AF0-84C8-08554CFEDD03}" type="slidenum">
              <a:rPr lang="en-GB" smtClean="0"/>
              <a:t>6</a:t>
            </a:fld>
            <a:endParaRPr lang="en-GB"/>
          </a:p>
        </p:txBody>
      </p:sp>
    </p:spTree>
    <p:extLst>
      <p:ext uri="{BB962C8B-B14F-4D97-AF65-F5344CB8AC3E}">
        <p14:creationId xmlns:p14="http://schemas.microsoft.com/office/powerpoint/2010/main" val="15309204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D8244C5-DF01-4845-A2BB-A53EE26EEEA3}"/>
              </a:ext>
            </a:extLst>
          </p:cNvPr>
          <p:cNvSpPr>
            <a:spLocks noGrp="1"/>
          </p:cNvSpPr>
          <p:nvPr>
            <p:ph type="title"/>
          </p:nvPr>
        </p:nvSpPr>
        <p:spPr>
          <a:xfrm>
            <a:off x="282176" y="530280"/>
            <a:ext cx="8567183" cy="540544"/>
          </a:xfrm>
        </p:spPr>
        <p:txBody>
          <a:bodyPr>
            <a:normAutofit fontScale="90000"/>
          </a:bodyPr>
          <a:lstStyle/>
          <a:p>
            <a:r>
              <a:rPr lang="es-ES"/>
              <a:t>Organización sectorial de los sistemas administrativos </a:t>
            </a:r>
          </a:p>
        </p:txBody>
      </p:sp>
      <p:sp>
        <p:nvSpPr>
          <p:cNvPr id="4" name="Foliennummernplatzhalter 3">
            <a:extLst>
              <a:ext uri="{FF2B5EF4-FFF2-40B4-BE49-F238E27FC236}">
                <a16:creationId xmlns:a16="http://schemas.microsoft.com/office/drawing/2014/main" id="{9C09C8AF-CBA0-47F9-ABB1-C5160561E5D5}"/>
              </a:ext>
            </a:extLst>
          </p:cNvPr>
          <p:cNvSpPr>
            <a:spLocks noGrp="1"/>
          </p:cNvSpPr>
          <p:nvPr>
            <p:ph type="sldNum" sz="quarter" idx="16"/>
          </p:nvPr>
        </p:nvSpPr>
        <p:spPr>
          <a:xfrm>
            <a:off x="6949296" y="4777050"/>
            <a:ext cx="2057400" cy="274637"/>
          </a:xfrm>
        </p:spPr>
        <p:txBody>
          <a:bodyPr/>
          <a:lstStyle/>
          <a:p>
            <a:fld id="{CF23C0C3-F0EC-4AF0-84C8-08554CFEDD03}" type="slidenum">
              <a:rPr lang="en-GB" smtClean="0"/>
              <a:t>7</a:t>
            </a:fld>
            <a:endParaRPr lang="en-GB"/>
          </a:p>
        </p:txBody>
      </p:sp>
      <p:graphicFrame>
        <p:nvGraphicFramePr>
          <p:cNvPr id="5" name="Inhaltsplatzhalter 8">
            <a:extLst>
              <a:ext uri="{FF2B5EF4-FFF2-40B4-BE49-F238E27FC236}">
                <a16:creationId xmlns:a16="http://schemas.microsoft.com/office/drawing/2014/main" id="{5EF508FB-505C-4EF7-8A07-60F3802C12B4}"/>
              </a:ext>
            </a:extLst>
          </p:cNvPr>
          <p:cNvGraphicFramePr>
            <a:graphicFrameLocks/>
          </p:cNvGraphicFramePr>
          <p:nvPr>
            <p:extLst>
              <p:ext uri="{D42A27DB-BD31-4B8C-83A1-F6EECF244321}">
                <p14:modId xmlns:p14="http://schemas.microsoft.com/office/powerpoint/2010/main" val="2530117287"/>
              </p:ext>
            </p:extLst>
          </p:nvPr>
        </p:nvGraphicFramePr>
        <p:xfrm>
          <a:off x="1108710" y="991192"/>
          <a:ext cx="5840586" cy="3787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e 5">
            <a:extLst>
              <a:ext uri="{FF2B5EF4-FFF2-40B4-BE49-F238E27FC236}">
                <a16:creationId xmlns:a16="http://schemas.microsoft.com/office/drawing/2014/main" id="{F662D4E8-B295-45D7-B45F-78EE58553992}"/>
              </a:ext>
            </a:extLst>
          </p:cNvPr>
          <p:cNvSpPr/>
          <p:nvPr/>
        </p:nvSpPr>
        <p:spPr>
          <a:xfrm rot="16200000">
            <a:off x="3683128" y="-574809"/>
            <a:ext cx="711008" cy="6832460"/>
          </a:xfrm>
          <a:prstGeom prst="ellipse">
            <a:avLst/>
          </a:prstGeom>
          <a:noFill/>
          <a:ln w="38100">
            <a:solidFill>
              <a:srgbClr val="F4971A"/>
            </a:solid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endParaRPr lang="de-DE" sz="2200">
              <a:solidFill>
                <a:srgbClr val="00CC00"/>
              </a:solidFill>
              <a:latin typeface="DINOT-Bold"/>
              <a:cs typeface="DINOT-Bold"/>
            </a:endParaRPr>
          </a:p>
        </p:txBody>
      </p:sp>
      <p:sp>
        <p:nvSpPr>
          <p:cNvPr id="7" name="Textfeld 6">
            <a:extLst>
              <a:ext uri="{FF2B5EF4-FFF2-40B4-BE49-F238E27FC236}">
                <a16:creationId xmlns:a16="http://schemas.microsoft.com/office/drawing/2014/main" id="{7FD76E50-8541-4A44-BE33-5596A9258AA8}"/>
              </a:ext>
            </a:extLst>
          </p:cNvPr>
          <p:cNvSpPr txBox="1"/>
          <p:nvPr/>
        </p:nvSpPr>
        <p:spPr>
          <a:xfrm>
            <a:off x="3124593" y="4078029"/>
            <a:ext cx="6019407" cy="523220"/>
          </a:xfrm>
          <a:prstGeom prst="rect">
            <a:avLst/>
          </a:prstGeom>
          <a:noFill/>
        </p:spPr>
        <p:txBody>
          <a:bodyPr wrap="square" rtlCol="0">
            <a:spAutoFit/>
          </a:bodyPr>
          <a:lstStyle/>
          <a:p>
            <a:pPr algn="ctr"/>
            <a:r>
              <a:rPr lang="es-ES" sz="1400" b="1">
                <a:solidFill>
                  <a:srgbClr val="F4971A"/>
                </a:solidFill>
              </a:rPr>
              <a:t>La gobernanza de Nexo requiere una coordinación horizontal entre sectores</a:t>
            </a:r>
          </a:p>
        </p:txBody>
      </p:sp>
      <p:cxnSp>
        <p:nvCxnSpPr>
          <p:cNvPr id="8" name="Gerade Verbindung mit Pfeil 7">
            <a:extLst>
              <a:ext uri="{FF2B5EF4-FFF2-40B4-BE49-F238E27FC236}">
                <a16:creationId xmlns:a16="http://schemas.microsoft.com/office/drawing/2014/main" id="{BC31FD1A-9138-4D30-BC06-7224E3B7E8EF}"/>
              </a:ext>
            </a:extLst>
          </p:cNvPr>
          <p:cNvCxnSpPr>
            <a:cxnSpLocks/>
          </p:cNvCxnSpPr>
          <p:nvPr/>
        </p:nvCxnSpPr>
        <p:spPr>
          <a:xfrm flipH="1">
            <a:off x="3124593" y="4612017"/>
            <a:ext cx="5882104" cy="0"/>
          </a:xfrm>
          <a:prstGeom prst="straightConnector1">
            <a:avLst/>
          </a:prstGeom>
          <a:ln w="57150">
            <a:solidFill>
              <a:srgbClr val="F4971A">
                <a:alpha val="60000"/>
              </a:srgbClr>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605442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9727BCA-FA9C-4E30-87A4-5F60C8946881}"/>
              </a:ext>
            </a:extLst>
          </p:cNvPr>
          <p:cNvSpPr>
            <a:spLocks noGrp="1"/>
          </p:cNvSpPr>
          <p:nvPr>
            <p:ph type="body" sz="quarter" idx="13"/>
          </p:nvPr>
        </p:nvSpPr>
        <p:spPr>
          <a:xfrm>
            <a:off x="449818" y="1188000"/>
            <a:ext cx="7172684" cy="1383750"/>
          </a:xfrm>
        </p:spPr>
        <p:txBody>
          <a:bodyPr/>
          <a:lstStyle/>
          <a:p>
            <a:r>
              <a:rPr lang="es-ES"/>
              <a:t>El enfoque del Nexo WEF requiere una coordinación política en dos dimensiones diferentes: </a:t>
            </a:r>
          </a:p>
          <a:p>
            <a:pPr marL="457200" indent="-457200">
              <a:buClr>
                <a:srgbClr val="F4971A"/>
              </a:buClr>
              <a:buFont typeface="+mj-lt"/>
              <a:buAutoNum type="arabicPeriod"/>
            </a:pPr>
            <a:r>
              <a:rPr lang="es-ES"/>
              <a:t>Coordinación horizontal entre los distintos sectores</a:t>
            </a:r>
          </a:p>
          <a:p>
            <a:pPr marL="457200" indent="-457200">
              <a:buClr>
                <a:srgbClr val="F4971A"/>
              </a:buClr>
              <a:buFont typeface="+mj-lt"/>
              <a:buAutoNum type="arabicPeriod"/>
            </a:pPr>
            <a:r>
              <a:rPr lang="es-ES"/>
              <a:t>Coordinación vertical entre los distintos niveles</a:t>
            </a:r>
          </a:p>
        </p:txBody>
      </p:sp>
      <p:sp>
        <p:nvSpPr>
          <p:cNvPr id="3" name="Titel 2">
            <a:extLst>
              <a:ext uri="{FF2B5EF4-FFF2-40B4-BE49-F238E27FC236}">
                <a16:creationId xmlns:a16="http://schemas.microsoft.com/office/drawing/2014/main" id="{2ABDD0D2-AF60-4916-AEC8-DCABB88C9464}"/>
              </a:ext>
            </a:extLst>
          </p:cNvPr>
          <p:cNvSpPr>
            <a:spLocks noGrp="1"/>
          </p:cNvSpPr>
          <p:nvPr>
            <p:ph type="title"/>
          </p:nvPr>
        </p:nvSpPr>
        <p:spPr>
          <a:xfrm>
            <a:off x="449816" y="632315"/>
            <a:ext cx="8567183" cy="540544"/>
          </a:xfrm>
        </p:spPr>
        <p:txBody>
          <a:bodyPr>
            <a:normAutofit fontScale="90000"/>
          </a:bodyPr>
          <a:lstStyle/>
          <a:p>
            <a:r>
              <a:rPr lang="es-ES"/>
              <a:t>Coordinación entre los distintos sectores y niveles administrativos </a:t>
            </a:r>
          </a:p>
        </p:txBody>
      </p:sp>
      <p:sp>
        <p:nvSpPr>
          <p:cNvPr id="4" name="Foliennummernplatzhalter 3">
            <a:extLst>
              <a:ext uri="{FF2B5EF4-FFF2-40B4-BE49-F238E27FC236}">
                <a16:creationId xmlns:a16="http://schemas.microsoft.com/office/drawing/2014/main" id="{AFDB9EEA-BF8C-4291-8A1B-78436C870C24}"/>
              </a:ext>
            </a:extLst>
          </p:cNvPr>
          <p:cNvSpPr>
            <a:spLocks noGrp="1"/>
          </p:cNvSpPr>
          <p:nvPr>
            <p:ph type="sldNum" sz="quarter" idx="16"/>
          </p:nvPr>
        </p:nvSpPr>
        <p:spPr/>
        <p:txBody>
          <a:bodyPr/>
          <a:lstStyle/>
          <a:p>
            <a:fld id="{CF23C0C3-F0EC-4AF0-84C8-08554CFEDD03}" type="slidenum">
              <a:rPr lang="en-GB" smtClean="0"/>
              <a:t>8</a:t>
            </a:fld>
            <a:endParaRPr lang="en-GB"/>
          </a:p>
        </p:txBody>
      </p:sp>
      <p:grpSp>
        <p:nvGrpSpPr>
          <p:cNvPr id="9" name="Gruppieren 8">
            <a:extLst>
              <a:ext uri="{FF2B5EF4-FFF2-40B4-BE49-F238E27FC236}">
                <a16:creationId xmlns:a16="http://schemas.microsoft.com/office/drawing/2014/main" id="{269880FD-8491-46A0-8D14-1E6C1394C631}"/>
              </a:ext>
            </a:extLst>
          </p:cNvPr>
          <p:cNvGrpSpPr/>
          <p:nvPr/>
        </p:nvGrpSpPr>
        <p:grpSpPr>
          <a:xfrm>
            <a:off x="3022875" y="2181225"/>
            <a:ext cx="5526519" cy="2600158"/>
            <a:chOff x="1118916" y="1766524"/>
            <a:chExt cx="8110401" cy="4859613"/>
          </a:xfrm>
        </p:grpSpPr>
        <p:sp>
          <p:nvSpPr>
            <p:cNvPr id="10" name="Würfel 16">
              <a:extLst>
                <a:ext uri="{FF2B5EF4-FFF2-40B4-BE49-F238E27FC236}">
                  <a16:creationId xmlns:a16="http://schemas.microsoft.com/office/drawing/2014/main" id="{130DF046-61C0-4A9C-8D13-F568F5C8A499}"/>
                </a:ext>
              </a:extLst>
            </p:cNvPr>
            <p:cNvSpPr/>
            <p:nvPr/>
          </p:nvSpPr>
          <p:spPr>
            <a:xfrm>
              <a:off x="6450594" y="324446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1" name="Würfel 64">
              <a:extLst>
                <a:ext uri="{FF2B5EF4-FFF2-40B4-BE49-F238E27FC236}">
                  <a16:creationId xmlns:a16="http://schemas.microsoft.com/office/drawing/2014/main" id="{5C4D262D-46B5-4C60-BAC4-25AD604182A6}"/>
                </a:ext>
              </a:extLst>
            </p:cNvPr>
            <p:cNvSpPr/>
            <p:nvPr/>
          </p:nvSpPr>
          <p:spPr>
            <a:xfrm>
              <a:off x="5794131" y="3196163"/>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2" name="Würfel 10">
              <a:extLst>
                <a:ext uri="{FF2B5EF4-FFF2-40B4-BE49-F238E27FC236}">
                  <a16:creationId xmlns:a16="http://schemas.microsoft.com/office/drawing/2014/main" id="{2B862C44-C7F2-438B-8518-443F25EDD86F}"/>
                </a:ext>
              </a:extLst>
            </p:cNvPr>
            <p:cNvSpPr/>
            <p:nvPr/>
          </p:nvSpPr>
          <p:spPr>
            <a:xfrm>
              <a:off x="3726732" y="453394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3" name="Würfel 11">
              <a:extLst>
                <a:ext uri="{FF2B5EF4-FFF2-40B4-BE49-F238E27FC236}">
                  <a16:creationId xmlns:a16="http://schemas.microsoft.com/office/drawing/2014/main" id="{2028BB4F-5E23-479B-83F3-668733ED61E5}"/>
                </a:ext>
              </a:extLst>
            </p:cNvPr>
            <p:cNvSpPr/>
            <p:nvPr/>
          </p:nvSpPr>
          <p:spPr>
            <a:xfrm>
              <a:off x="5075130" y="453394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4" name="Würfel 13">
              <a:extLst>
                <a:ext uri="{FF2B5EF4-FFF2-40B4-BE49-F238E27FC236}">
                  <a16:creationId xmlns:a16="http://schemas.microsoft.com/office/drawing/2014/main" id="{AD170C81-98E9-4F02-994B-58B268E1BD3D}"/>
                </a:ext>
              </a:extLst>
            </p:cNvPr>
            <p:cNvSpPr/>
            <p:nvPr/>
          </p:nvSpPr>
          <p:spPr>
            <a:xfrm>
              <a:off x="6451778" y="453394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5" name="Würfel 14">
              <a:extLst>
                <a:ext uri="{FF2B5EF4-FFF2-40B4-BE49-F238E27FC236}">
                  <a16:creationId xmlns:a16="http://schemas.microsoft.com/office/drawing/2014/main" id="{F3B818B9-100E-469B-8EAA-3AC9A1BF4662}"/>
                </a:ext>
              </a:extLst>
            </p:cNvPr>
            <p:cNvSpPr/>
            <p:nvPr/>
          </p:nvSpPr>
          <p:spPr>
            <a:xfrm>
              <a:off x="3726732" y="3898675"/>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6" name="Würfel 15">
              <a:extLst>
                <a:ext uri="{FF2B5EF4-FFF2-40B4-BE49-F238E27FC236}">
                  <a16:creationId xmlns:a16="http://schemas.microsoft.com/office/drawing/2014/main" id="{510093D6-BE82-4F15-9EEB-4BFCB15EF07A}"/>
                </a:ext>
              </a:extLst>
            </p:cNvPr>
            <p:cNvSpPr/>
            <p:nvPr/>
          </p:nvSpPr>
          <p:spPr>
            <a:xfrm>
              <a:off x="5075130" y="3898675"/>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7" name="Würfel 16">
              <a:extLst>
                <a:ext uri="{FF2B5EF4-FFF2-40B4-BE49-F238E27FC236}">
                  <a16:creationId xmlns:a16="http://schemas.microsoft.com/office/drawing/2014/main" id="{41070050-A9BC-4F14-8F4F-A426F3999505}"/>
                </a:ext>
              </a:extLst>
            </p:cNvPr>
            <p:cNvSpPr/>
            <p:nvPr/>
          </p:nvSpPr>
          <p:spPr>
            <a:xfrm>
              <a:off x="6451778" y="3898675"/>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8" name="Würfel 17">
              <a:extLst>
                <a:ext uri="{FF2B5EF4-FFF2-40B4-BE49-F238E27FC236}">
                  <a16:creationId xmlns:a16="http://schemas.microsoft.com/office/drawing/2014/main" id="{DB47429C-A55C-476D-9E9C-7C8ED3102474}"/>
                </a:ext>
              </a:extLst>
            </p:cNvPr>
            <p:cNvSpPr/>
            <p:nvPr/>
          </p:nvSpPr>
          <p:spPr>
            <a:xfrm>
              <a:off x="3726732" y="324485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19" name="Würfel 18">
              <a:extLst>
                <a:ext uri="{FF2B5EF4-FFF2-40B4-BE49-F238E27FC236}">
                  <a16:creationId xmlns:a16="http://schemas.microsoft.com/office/drawing/2014/main" id="{6C99C1E0-DFB5-4D74-A18F-EC7A55D522BF}"/>
                </a:ext>
              </a:extLst>
            </p:cNvPr>
            <p:cNvSpPr/>
            <p:nvPr/>
          </p:nvSpPr>
          <p:spPr>
            <a:xfrm>
              <a:off x="5075130" y="324485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0" name="Würfel 19">
              <a:extLst>
                <a:ext uri="{FF2B5EF4-FFF2-40B4-BE49-F238E27FC236}">
                  <a16:creationId xmlns:a16="http://schemas.microsoft.com/office/drawing/2014/main" id="{E4C177BF-AE62-4CEB-B03E-098E10F43F9C}"/>
                </a:ext>
              </a:extLst>
            </p:cNvPr>
            <p:cNvSpPr/>
            <p:nvPr/>
          </p:nvSpPr>
          <p:spPr>
            <a:xfrm>
              <a:off x="6451778" y="324485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1" name="Würfel 20">
              <a:extLst>
                <a:ext uri="{FF2B5EF4-FFF2-40B4-BE49-F238E27FC236}">
                  <a16:creationId xmlns:a16="http://schemas.microsoft.com/office/drawing/2014/main" id="{0492F75C-E8F8-48A3-A77D-3044C2984632}"/>
                </a:ext>
              </a:extLst>
            </p:cNvPr>
            <p:cNvSpPr/>
            <p:nvPr/>
          </p:nvSpPr>
          <p:spPr>
            <a:xfrm>
              <a:off x="3726732" y="2628269"/>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2" name="Würfel 21">
              <a:extLst>
                <a:ext uri="{FF2B5EF4-FFF2-40B4-BE49-F238E27FC236}">
                  <a16:creationId xmlns:a16="http://schemas.microsoft.com/office/drawing/2014/main" id="{0C4FD5AE-1821-43A3-BFCB-A2B0E5D9B458}"/>
                </a:ext>
              </a:extLst>
            </p:cNvPr>
            <p:cNvSpPr/>
            <p:nvPr/>
          </p:nvSpPr>
          <p:spPr>
            <a:xfrm>
              <a:off x="5075130" y="262826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3" name="Würfel 26">
              <a:extLst>
                <a:ext uri="{FF2B5EF4-FFF2-40B4-BE49-F238E27FC236}">
                  <a16:creationId xmlns:a16="http://schemas.microsoft.com/office/drawing/2014/main" id="{EFA906E2-46BA-4FD5-B17A-915D90FE3183}"/>
                </a:ext>
              </a:extLst>
            </p:cNvPr>
            <p:cNvSpPr/>
            <p:nvPr/>
          </p:nvSpPr>
          <p:spPr>
            <a:xfrm>
              <a:off x="3508043" y="473547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4" name="Würfel 27">
              <a:extLst>
                <a:ext uri="{FF2B5EF4-FFF2-40B4-BE49-F238E27FC236}">
                  <a16:creationId xmlns:a16="http://schemas.microsoft.com/office/drawing/2014/main" id="{1512F02B-60CE-44DF-9B28-2C223118ED68}"/>
                </a:ext>
              </a:extLst>
            </p:cNvPr>
            <p:cNvSpPr/>
            <p:nvPr/>
          </p:nvSpPr>
          <p:spPr>
            <a:xfrm>
              <a:off x="4856436" y="473547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5" name="Würfel 28">
              <a:extLst>
                <a:ext uri="{FF2B5EF4-FFF2-40B4-BE49-F238E27FC236}">
                  <a16:creationId xmlns:a16="http://schemas.microsoft.com/office/drawing/2014/main" id="{5D984E62-197F-4C4B-A120-535C74CBCE66}"/>
                </a:ext>
              </a:extLst>
            </p:cNvPr>
            <p:cNvSpPr/>
            <p:nvPr/>
          </p:nvSpPr>
          <p:spPr>
            <a:xfrm>
              <a:off x="6233088" y="473547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6" name="Würfel 29">
              <a:extLst>
                <a:ext uri="{FF2B5EF4-FFF2-40B4-BE49-F238E27FC236}">
                  <a16:creationId xmlns:a16="http://schemas.microsoft.com/office/drawing/2014/main" id="{B6FCF4C1-5335-4B7B-B697-BE62F52C5780}"/>
                </a:ext>
              </a:extLst>
            </p:cNvPr>
            <p:cNvSpPr/>
            <p:nvPr/>
          </p:nvSpPr>
          <p:spPr>
            <a:xfrm>
              <a:off x="3508043" y="410019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7" name="Würfel 30">
              <a:extLst>
                <a:ext uri="{FF2B5EF4-FFF2-40B4-BE49-F238E27FC236}">
                  <a16:creationId xmlns:a16="http://schemas.microsoft.com/office/drawing/2014/main" id="{ED4BF3DA-8498-40B6-B471-BBE703A7AAD5}"/>
                </a:ext>
              </a:extLst>
            </p:cNvPr>
            <p:cNvSpPr/>
            <p:nvPr/>
          </p:nvSpPr>
          <p:spPr>
            <a:xfrm>
              <a:off x="4856436" y="410019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8" name="Würfel 31">
              <a:extLst>
                <a:ext uri="{FF2B5EF4-FFF2-40B4-BE49-F238E27FC236}">
                  <a16:creationId xmlns:a16="http://schemas.microsoft.com/office/drawing/2014/main" id="{273AB923-D835-443E-B0ED-69F0CDCC7BCD}"/>
                </a:ext>
              </a:extLst>
            </p:cNvPr>
            <p:cNvSpPr/>
            <p:nvPr/>
          </p:nvSpPr>
          <p:spPr>
            <a:xfrm>
              <a:off x="6233088" y="4100198"/>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29" name="Würfel 32">
              <a:extLst>
                <a:ext uri="{FF2B5EF4-FFF2-40B4-BE49-F238E27FC236}">
                  <a16:creationId xmlns:a16="http://schemas.microsoft.com/office/drawing/2014/main" id="{1AD3EF03-EF13-422F-9CB2-585548ED6B43}"/>
                </a:ext>
              </a:extLst>
            </p:cNvPr>
            <p:cNvSpPr/>
            <p:nvPr/>
          </p:nvSpPr>
          <p:spPr>
            <a:xfrm>
              <a:off x="3508043" y="344638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0" name="Würfel 33">
              <a:extLst>
                <a:ext uri="{FF2B5EF4-FFF2-40B4-BE49-F238E27FC236}">
                  <a16:creationId xmlns:a16="http://schemas.microsoft.com/office/drawing/2014/main" id="{C4397DC5-2C8E-4040-AC42-7DF7102BA8FB}"/>
                </a:ext>
              </a:extLst>
            </p:cNvPr>
            <p:cNvSpPr/>
            <p:nvPr/>
          </p:nvSpPr>
          <p:spPr>
            <a:xfrm>
              <a:off x="4856436" y="344638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1" name="Würfel 34">
              <a:extLst>
                <a:ext uri="{FF2B5EF4-FFF2-40B4-BE49-F238E27FC236}">
                  <a16:creationId xmlns:a16="http://schemas.microsoft.com/office/drawing/2014/main" id="{26F3F404-F2AD-407C-9BF2-E9B0E108C935}"/>
                </a:ext>
              </a:extLst>
            </p:cNvPr>
            <p:cNvSpPr/>
            <p:nvPr/>
          </p:nvSpPr>
          <p:spPr>
            <a:xfrm>
              <a:off x="6233088" y="344638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2" name="Würfel 35">
              <a:extLst>
                <a:ext uri="{FF2B5EF4-FFF2-40B4-BE49-F238E27FC236}">
                  <a16:creationId xmlns:a16="http://schemas.microsoft.com/office/drawing/2014/main" id="{B87BB5AD-B90C-4B75-B521-991F9F2E9B8E}"/>
                </a:ext>
              </a:extLst>
            </p:cNvPr>
            <p:cNvSpPr/>
            <p:nvPr/>
          </p:nvSpPr>
          <p:spPr>
            <a:xfrm>
              <a:off x="3508043" y="281860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3" name="Würfel 36">
              <a:extLst>
                <a:ext uri="{FF2B5EF4-FFF2-40B4-BE49-F238E27FC236}">
                  <a16:creationId xmlns:a16="http://schemas.microsoft.com/office/drawing/2014/main" id="{0ED4293C-CFF9-4D38-8FD8-13EAD29F8E7D}"/>
                </a:ext>
              </a:extLst>
            </p:cNvPr>
            <p:cNvSpPr/>
            <p:nvPr/>
          </p:nvSpPr>
          <p:spPr>
            <a:xfrm>
              <a:off x="4856436" y="281860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4" name="Würfel 41">
              <a:extLst>
                <a:ext uri="{FF2B5EF4-FFF2-40B4-BE49-F238E27FC236}">
                  <a16:creationId xmlns:a16="http://schemas.microsoft.com/office/drawing/2014/main" id="{B7C21657-A40A-4A52-9999-9BAF57DAF3AF}"/>
                </a:ext>
              </a:extLst>
            </p:cNvPr>
            <p:cNvSpPr/>
            <p:nvPr/>
          </p:nvSpPr>
          <p:spPr>
            <a:xfrm>
              <a:off x="3288962" y="493794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5" name="Würfel 42">
              <a:extLst>
                <a:ext uri="{FF2B5EF4-FFF2-40B4-BE49-F238E27FC236}">
                  <a16:creationId xmlns:a16="http://schemas.microsoft.com/office/drawing/2014/main" id="{6458CDAA-582B-4C64-9BDB-322E70FEFB2C}"/>
                </a:ext>
              </a:extLst>
            </p:cNvPr>
            <p:cNvSpPr/>
            <p:nvPr/>
          </p:nvSpPr>
          <p:spPr>
            <a:xfrm>
              <a:off x="4637356" y="493794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6" name="Würfel 43">
              <a:extLst>
                <a:ext uri="{FF2B5EF4-FFF2-40B4-BE49-F238E27FC236}">
                  <a16:creationId xmlns:a16="http://schemas.microsoft.com/office/drawing/2014/main" id="{1EFE98F3-BD75-4C3F-A1F6-65F07779F37D}"/>
                </a:ext>
              </a:extLst>
            </p:cNvPr>
            <p:cNvSpPr/>
            <p:nvPr/>
          </p:nvSpPr>
          <p:spPr>
            <a:xfrm>
              <a:off x="6014007" y="493794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7" name="Würfel 44">
              <a:extLst>
                <a:ext uri="{FF2B5EF4-FFF2-40B4-BE49-F238E27FC236}">
                  <a16:creationId xmlns:a16="http://schemas.microsoft.com/office/drawing/2014/main" id="{D77821E7-D6B5-42BD-8E63-68BE67C49380}"/>
                </a:ext>
              </a:extLst>
            </p:cNvPr>
            <p:cNvSpPr/>
            <p:nvPr/>
          </p:nvSpPr>
          <p:spPr>
            <a:xfrm>
              <a:off x="3288962" y="430266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8" name="Würfel 45">
              <a:extLst>
                <a:ext uri="{FF2B5EF4-FFF2-40B4-BE49-F238E27FC236}">
                  <a16:creationId xmlns:a16="http://schemas.microsoft.com/office/drawing/2014/main" id="{FFD724CF-7BE6-4F31-BD5D-C52387BCE415}"/>
                </a:ext>
              </a:extLst>
            </p:cNvPr>
            <p:cNvSpPr/>
            <p:nvPr/>
          </p:nvSpPr>
          <p:spPr>
            <a:xfrm>
              <a:off x="4637356" y="4302668"/>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39" name="Würfel 46">
              <a:extLst>
                <a:ext uri="{FF2B5EF4-FFF2-40B4-BE49-F238E27FC236}">
                  <a16:creationId xmlns:a16="http://schemas.microsoft.com/office/drawing/2014/main" id="{8A802F29-3817-455B-8A29-067F4E916FD3}"/>
                </a:ext>
              </a:extLst>
            </p:cNvPr>
            <p:cNvSpPr/>
            <p:nvPr/>
          </p:nvSpPr>
          <p:spPr>
            <a:xfrm>
              <a:off x="6014007" y="4302668"/>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0" name="Würfel 47">
              <a:extLst>
                <a:ext uri="{FF2B5EF4-FFF2-40B4-BE49-F238E27FC236}">
                  <a16:creationId xmlns:a16="http://schemas.microsoft.com/office/drawing/2014/main" id="{F40C6631-4DC0-45CE-A622-DBAB49EB6635}"/>
                </a:ext>
              </a:extLst>
            </p:cNvPr>
            <p:cNvSpPr/>
            <p:nvPr/>
          </p:nvSpPr>
          <p:spPr>
            <a:xfrm>
              <a:off x="3288962" y="364885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1" name="Würfel 48">
              <a:extLst>
                <a:ext uri="{FF2B5EF4-FFF2-40B4-BE49-F238E27FC236}">
                  <a16:creationId xmlns:a16="http://schemas.microsoft.com/office/drawing/2014/main" id="{DAF405D3-547B-4EC7-A931-E34D17BCE8DD}"/>
                </a:ext>
              </a:extLst>
            </p:cNvPr>
            <p:cNvSpPr/>
            <p:nvPr/>
          </p:nvSpPr>
          <p:spPr>
            <a:xfrm>
              <a:off x="4637356" y="364885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2" name="Würfel 49">
              <a:extLst>
                <a:ext uri="{FF2B5EF4-FFF2-40B4-BE49-F238E27FC236}">
                  <a16:creationId xmlns:a16="http://schemas.microsoft.com/office/drawing/2014/main" id="{DE45BBE0-C2ED-438F-8413-FF379D475EFA}"/>
                </a:ext>
              </a:extLst>
            </p:cNvPr>
            <p:cNvSpPr/>
            <p:nvPr/>
          </p:nvSpPr>
          <p:spPr>
            <a:xfrm>
              <a:off x="6014007" y="3648852"/>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3" name="Würfel 50">
              <a:extLst>
                <a:ext uri="{FF2B5EF4-FFF2-40B4-BE49-F238E27FC236}">
                  <a16:creationId xmlns:a16="http://schemas.microsoft.com/office/drawing/2014/main" id="{902AEB22-F0FE-462F-9665-F4908E2FA033}"/>
                </a:ext>
              </a:extLst>
            </p:cNvPr>
            <p:cNvSpPr/>
            <p:nvPr/>
          </p:nvSpPr>
          <p:spPr>
            <a:xfrm>
              <a:off x="3288962" y="3017903"/>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4" name="Würfel 51">
              <a:extLst>
                <a:ext uri="{FF2B5EF4-FFF2-40B4-BE49-F238E27FC236}">
                  <a16:creationId xmlns:a16="http://schemas.microsoft.com/office/drawing/2014/main" id="{55452638-2C19-458C-AFA5-2A2BCC93B0F3}"/>
                </a:ext>
              </a:extLst>
            </p:cNvPr>
            <p:cNvSpPr/>
            <p:nvPr/>
          </p:nvSpPr>
          <p:spPr>
            <a:xfrm>
              <a:off x="4637356" y="301790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5" name="Würfel 56">
              <a:extLst>
                <a:ext uri="{FF2B5EF4-FFF2-40B4-BE49-F238E27FC236}">
                  <a16:creationId xmlns:a16="http://schemas.microsoft.com/office/drawing/2014/main" id="{C6EA26C3-1433-47C5-B1EB-319573082CB6}"/>
                </a:ext>
              </a:extLst>
            </p:cNvPr>
            <p:cNvSpPr/>
            <p:nvPr/>
          </p:nvSpPr>
          <p:spPr>
            <a:xfrm>
              <a:off x="3070269" y="513946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6" name="Würfel 57">
              <a:extLst>
                <a:ext uri="{FF2B5EF4-FFF2-40B4-BE49-F238E27FC236}">
                  <a16:creationId xmlns:a16="http://schemas.microsoft.com/office/drawing/2014/main" id="{634B1564-C01B-495F-B2BB-AB9726FB0814}"/>
                </a:ext>
              </a:extLst>
            </p:cNvPr>
            <p:cNvSpPr/>
            <p:nvPr/>
          </p:nvSpPr>
          <p:spPr>
            <a:xfrm>
              <a:off x="4418666" y="5139461"/>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7" name="Würfel 58">
              <a:extLst>
                <a:ext uri="{FF2B5EF4-FFF2-40B4-BE49-F238E27FC236}">
                  <a16:creationId xmlns:a16="http://schemas.microsoft.com/office/drawing/2014/main" id="{4F2590DC-72E7-4915-AED6-989D171875F4}"/>
                </a:ext>
              </a:extLst>
            </p:cNvPr>
            <p:cNvSpPr/>
            <p:nvPr/>
          </p:nvSpPr>
          <p:spPr>
            <a:xfrm>
              <a:off x="5795318" y="513946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8" name="Würfel 59">
              <a:extLst>
                <a:ext uri="{FF2B5EF4-FFF2-40B4-BE49-F238E27FC236}">
                  <a16:creationId xmlns:a16="http://schemas.microsoft.com/office/drawing/2014/main" id="{0E744F99-B311-4529-8981-4D7583C4A59C}"/>
                </a:ext>
              </a:extLst>
            </p:cNvPr>
            <p:cNvSpPr/>
            <p:nvPr/>
          </p:nvSpPr>
          <p:spPr>
            <a:xfrm>
              <a:off x="3070269" y="450419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49" name="Würfel 60">
              <a:extLst>
                <a:ext uri="{FF2B5EF4-FFF2-40B4-BE49-F238E27FC236}">
                  <a16:creationId xmlns:a16="http://schemas.microsoft.com/office/drawing/2014/main" id="{58B1D4BC-1BD0-4225-98C5-D8E64F1A5D0C}"/>
                </a:ext>
              </a:extLst>
            </p:cNvPr>
            <p:cNvSpPr/>
            <p:nvPr/>
          </p:nvSpPr>
          <p:spPr>
            <a:xfrm>
              <a:off x="4418666" y="450419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0" name="Würfel 61">
              <a:extLst>
                <a:ext uri="{FF2B5EF4-FFF2-40B4-BE49-F238E27FC236}">
                  <a16:creationId xmlns:a16="http://schemas.microsoft.com/office/drawing/2014/main" id="{2191EBB3-A77A-4983-A712-6FBA8830D531}"/>
                </a:ext>
              </a:extLst>
            </p:cNvPr>
            <p:cNvSpPr/>
            <p:nvPr/>
          </p:nvSpPr>
          <p:spPr>
            <a:xfrm>
              <a:off x="5795318" y="4504193"/>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1" name="Würfel 62">
              <a:extLst>
                <a:ext uri="{FF2B5EF4-FFF2-40B4-BE49-F238E27FC236}">
                  <a16:creationId xmlns:a16="http://schemas.microsoft.com/office/drawing/2014/main" id="{CB43E9AE-5A54-46C3-A829-6E1B4DDAD4D1}"/>
                </a:ext>
              </a:extLst>
            </p:cNvPr>
            <p:cNvSpPr/>
            <p:nvPr/>
          </p:nvSpPr>
          <p:spPr>
            <a:xfrm>
              <a:off x="3070269" y="385037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2" name="Würfel 63">
              <a:extLst>
                <a:ext uri="{FF2B5EF4-FFF2-40B4-BE49-F238E27FC236}">
                  <a16:creationId xmlns:a16="http://schemas.microsoft.com/office/drawing/2014/main" id="{96A95ADC-4B93-4C97-8F93-2CBCD184059E}"/>
                </a:ext>
              </a:extLst>
            </p:cNvPr>
            <p:cNvSpPr/>
            <p:nvPr/>
          </p:nvSpPr>
          <p:spPr>
            <a:xfrm>
              <a:off x="4418666" y="3850377"/>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3" name="Würfel 64">
              <a:extLst>
                <a:ext uri="{FF2B5EF4-FFF2-40B4-BE49-F238E27FC236}">
                  <a16:creationId xmlns:a16="http://schemas.microsoft.com/office/drawing/2014/main" id="{D83E22D1-C3F9-4B77-AC32-D0CC0232B40A}"/>
                </a:ext>
              </a:extLst>
            </p:cNvPr>
            <p:cNvSpPr/>
            <p:nvPr/>
          </p:nvSpPr>
          <p:spPr>
            <a:xfrm>
              <a:off x="5795318" y="385037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4" name="Würfel 65">
              <a:extLst>
                <a:ext uri="{FF2B5EF4-FFF2-40B4-BE49-F238E27FC236}">
                  <a16:creationId xmlns:a16="http://schemas.microsoft.com/office/drawing/2014/main" id="{C8AA044B-5028-4EEE-89DA-8BEEF3E03CC6}"/>
                </a:ext>
              </a:extLst>
            </p:cNvPr>
            <p:cNvSpPr/>
            <p:nvPr/>
          </p:nvSpPr>
          <p:spPr>
            <a:xfrm>
              <a:off x="3070269" y="3191121"/>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5" name="Würfel 66">
              <a:extLst>
                <a:ext uri="{FF2B5EF4-FFF2-40B4-BE49-F238E27FC236}">
                  <a16:creationId xmlns:a16="http://schemas.microsoft.com/office/drawing/2014/main" id="{B9A77E12-AA06-48FF-9CD8-E6E5A9316E39}"/>
                </a:ext>
              </a:extLst>
            </p:cNvPr>
            <p:cNvSpPr/>
            <p:nvPr/>
          </p:nvSpPr>
          <p:spPr>
            <a:xfrm>
              <a:off x="4418666" y="3191121"/>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6" name="Würfel 67">
              <a:extLst>
                <a:ext uri="{FF2B5EF4-FFF2-40B4-BE49-F238E27FC236}">
                  <a16:creationId xmlns:a16="http://schemas.microsoft.com/office/drawing/2014/main" id="{6EA669DC-9406-4DAE-80E0-B774D4749638}"/>
                </a:ext>
              </a:extLst>
            </p:cNvPr>
            <p:cNvSpPr/>
            <p:nvPr/>
          </p:nvSpPr>
          <p:spPr>
            <a:xfrm>
              <a:off x="6439668" y="2644209"/>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7" name="Textfeld 56">
              <a:extLst>
                <a:ext uri="{FF2B5EF4-FFF2-40B4-BE49-F238E27FC236}">
                  <a16:creationId xmlns:a16="http://schemas.microsoft.com/office/drawing/2014/main" id="{EFE8D6CF-A770-4CB2-9D3D-7582786848AF}"/>
                </a:ext>
              </a:extLst>
            </p:cNvPr>
            <p:cNvSpPr txBox="1"/>
            <p:nvPr/>
          </p:nvSpPr>
          <p:spPr>
            <a:xfrm>
              <a:off x="1118916" y="1868187"/>
              <a:ext cx="1893506" cy="2353857"/>
            </a:xfrm>
            <a:prstGeom prst="rect">
              <a:avLst/>
            </a:prstGeom>
            <a:noFill/>
          </p:spPr>
          <p:txBody>
            <a:bodyPr wrap="square" lIns="104261" tIns="52131" rIns="104261" bIns="52131" rtlCol="0">
              <a:spAutoFit/>
            </a:bodyPr>
            <a:lstStyle/>
            <a:p>
              <a:pPr algn="r">
                <a:spcBef>
                  <a:spcPts val="600"/>
                </a:spcBef>
                <a:spcAft>
                  <a:spcPts val="1200"/>
                </a:spcAft>
              </a:pPr>
              <a:endParaRPr lang="en-US" sz="1400" b="1">
                <a:latin typeface="Calibri" panose="020F0502020204030204" pitchFamily="34" charset="0"/>
                <a:cs typeface="Calibri" panose="020F0502020204030204" pitchFamily="34" charset="0"/>
              </a:endParaRPr>
            </a:p>
            <a:p>
              <a:pPr algn="r">
                <a:spcBef>
                  <a:spcPts val="600"/>
                </a:spcBef>
                <a:spcAft>
                  <a:spcPts val="1200"/>
                </a:spcAft>
              </a:pPr>
              <a:r>
                <a:rPr lang="es-ES" sz="1200" b="1"/>
                <a:t>Nivel</a:t>
              </a:r>
            </a:p>
            <a:p>
              <a:pPr algn="r">
                <a:spcBef>
                  <a:spcPts val="600"/>
                </a:spcBef>
                <a:spcAft>
                  <a:spcPts val="1200"/>
                </a:spcAft>
              </a:pPr>
              <a:endParaRPr lang="en-US" sz="1700"/>
            </a:p>
          </p:txBody>
        </p:sp>
        <p:sp>
          <p:nvSpPr>
            <p:cNvPr id="58" name="Würfel 67">
              <a:extLst>
                <a:ext uri="{FF2B5EF4-FFF2-40B4-BE49-F238E27FC236}">
                  <a16:creationId xmlns:a16="http://schemas.microsoft.com/office/drawing/2014/main" id="{0EEC6111-B42C-4CFB-979F-07C395D3A103}"/>
                </a:ext>
              </a:extLst>
            </p:cNvPr>
            <p:cNvSpPr/>
            <p:nvPr/>
          </p:nvSpPr>
          <p:spPr>
            <a:xfrm>
              <a:off x="6220910" y="281860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59" name="Würfel 67">
              <a:extLst>
                <a:ext uri="{FF2B5EF4-FFF2-40B4-BE49-F238E27FC236}">
                  <a16:creationId xmlns:a16="http://schemas.microsoft.com/office/drawing/2014/main" id="{6800E47F-12C9-4E32-87BA-98E8B4783E00}"/>
                </a:ext>
              </a:extLst>
            </p:cNvPr>
            <p:cNvSpPr/>
            <p:nvPr/>
          </p:nvSpPr>
          <p:spPr>
            <a:xfrm>
              <a:off x="6009660" y="3010355"/>
              <a:ext cx="1599265" cy="873497"/>
            </a:xfrm>
            <a:prstGeom prst="cube">
              <a:avLst>
                <a:gd name="adj" fmla="val 23651"/>
              </a:avLst>
            </a:prstGeom>
            <a:solidFill>
              <a:srgbClr val="FBB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sp>
          <p:nvSpPr>
            <p:cNvPr id="60" name="Würfel 67">
              <a:extLst>
                <a:ext uri="{FF2B5EF4-FFF2-40B4-BE49-F238E27FC236}">
                  <a16:creationId xmlns:a16="http://schemas.microsoft.com/office/drawing/2014/main" id="{45B9AE2F-C94B-44A5-AF7A-743455F0BAED}"/>
                </a:ext>
              </a:extLst>
            </p:cNvPr>
            <p:cNvSpPr/>
            <p:nvPr/>
          </p:nvSpPr>
          <p:spPr>
            <a:xfrm>
              <a:off x="5789784" y="3181217"/>
              <a:ext cx="1599265" cy="873497"/>
            </a:xfrm>
            <a:prstGeom prst="cube">
              <a:avLst>
                <a:gd name="adj" fmla="val 23651"/>
              </a:avLst>
            </a:prstGeom>
            <a:solidFill>
              <a:srgbClr val="4BBC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61" tIns="52131" rIns="104261" bIns="52131" rtlCol="0" anchor="ctr"/>
            <a:lstStyle/>
            <a:p>
              <a:pPr algn="ctr"/>
              <a:endParaRPr lang="en-US" sz="1300"/>
            </a:p>
          </p:txBody>
        </p:sp>
        <p:cxnSp>
          <p:nvCxnSpPr>
            <p:cNvPr id="61" name="Gerade Verbindung mit Pfeil 60">
              <a:extLst>
                <a:ext uri="{FF2B5EF4-FFF2-40B4-BE49-F238E27FC236}">
                  <a16:creationId xmlns:a16="http://schemas.microsoft.com/office/drawing/2014/main" id="{BB4D15A4-EB21-444E-85CE-03E19098CC2D}"/>
                </a:ext>
              </a:extLst>
            </p:cNvPr>
            <p:cNvCxnSpPr/>
            <p:nvPr/>
          </p:nvCxnSpPr>
          <p:spPr>
            <a:xfrm>
              <a:off x="4637356" y="3695478"/>
              <a:ext cx="0" cy="2004084"/>
            </a:xfrm>
            <a:prstGeom prst="straightConnector1">
              <a:avLst/>
            </a:prstGeom>
            <a:ln w="412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62" name="Gerade Verbindung mit Pfeil 61">
              <a:extLst>
                <a:ext uri="{FF2B5EF4-FFF2-40B4-BE49-F238E27FC236}">
                  <a16:creationId xmlns:a16="http://schemas.microsoft.com/office/drawing/2014/main" id="{998EE6FE-3FC6-4DA5-8126-A9E1F5380E39}"/>
                </a:ext>
              </a:extLst>
            </p:cNvPr>
            <p:cNvCxnSpPr>
              <a:cxnSpLocks/>
            </p:cNvCxnSpPr>
            <p:nvPr/>
          </p:nvCxnSpPr>
          <p:spPr>
            <a:xfrm flipH="1">
              <a:off x="7225485" y="4409236"/>
              <a:ext cx="743544" cy="704025"/>
            </a:xfrm>
            <a:prstGeom prst="straightConnector1">
              <a:avLst/>
            </a:prstGeom>
            <a:ln w="41275">
              <a:headEnd type="triangle"/>
              <a:tailEnd type="triangle"/>
            </a:ln>
          </p:spPr>
          <p:style>
            <a:lnRef idx="1">
              <a:schemeClr val="accent2"/>
            </a:lnRef>
            <a:fillRef idx="0">
              <a:schemeClr val="accent2"/>
            </a:fillRef>
            <a:effectRef idx="0">
              <a:schemeClr val="accent2"/>
            </a:effectRef>
            <a:fontRef idx="minor">
              <a:schemeClr val="tx1"/>
            </a:fontRef>
          </p:style>
        </p:cxnSp>
        <p:sp>
          <p:nvSpPr>
            <p:cNvPr id="63" name="Textfeld 62">
              <a:extLst>
                <a:ext uri="{FF2B5EF4-FFF2-40B4-BE49-F238E27FC236}">
                  <a16:creationId xmlns:a16="http://schemas.microsoft.com/office/drawing/2014/main" id="{ADC0755E-199A-4342-A260-C2D46B3E15A4}"/>
                </a:ext>
              </a:extLst>
            </p:cNvPr>
            <p:cNvSpPr txBox="1"/>
            <p:nvPr/>
          </p:nvSpPr>
          <p:spPr>
            <a:xfrm rot="16200000">
              <a:off x="3620341" y="5097483"/>
              <a:ext cx="2566576" cy="459383"/>
            </a:xfrm>
            <a:prstGeom prst="rect">
              <a:avLst/>
            </a:prstGeom>
            <a:noFill/>
          </p:spPr>
          <p:txBody>
            <a:bodyPr wrap="square" lIns="104261" tIns="52131" rIns="104261" bIns="52131" rtlCol="0">
              <a:spAutoFit/>
            </a:bodyPr>
            <a:lstStyle/>
            <a:p>
              <a:pPr algn="ctr"/>
              <a:r>
                <a:rPr lang="es-ES" b="1">
                  <a:ln w="19050">
                    <a:noFill/>
                  </a:ln>
                  <a:solidFill>
                    <a:srgbClr val="C00000"/>
                  </a:solidFill>
                </a:rPr>
                <a:t>vertical</a:t>
              </a:r>
            </a:p>
          </p:txBody>
        </p:sp>
        <p:sp>
          <p:nvSpPr>
            <p:cNvPr id="64" name="Textfeld 63">
              <a:extLst>
                <a:ext uri="{FF2B5EF4-FFF2-40B4-BE49-F238E27FC236}">
                  <a16:creationId xmlns:a16="http://schemas.microsoft.com/office/drawing/2014/main" id="{D8B8472E-B3DD-4577-B4E5-36E05D7D3AAF}"/>
                </a:ext>
              </a:extLst>
            </p:cNvPr>
            <p:cNvSpPr txBox="1"/>
            <p:nvPr/>
          </p:nvSpPr>
          <p:spPr>
            <a:xfrm rot="18929049">
              <a:off x="6889205" y="4952450"/>
              <a:ext cx="1522880" cy="585041"/>
            </a:xfrm>
            <a:prstGeom prst="rect">
              <a:avLst/>
            </a:prstGeom>
            <a:noFill/>
          </p:spPr>
          <p:txBody>
            <a:bodyPr wrap="none" lIns="104261" tIns="52131" rIns="104261" bIns="52131" rtlCol="0">
              <a:spAutoFit/>
            </a:bodyPr>
            <a:lstStyle/>
            <a:p>
              <a:r>
                <a:rPr lang="es-ES" b="1" i="1">
                  <a:ln w="19050">
                    <a:noFill/>
                  </a:ln>
                  <a:solidFill>
                    <a:srgbClr val="C00000"/>
                  </a:solidFill>
                </a:rPr>
                <a:t>horizontal</a:t>
              </a:r>
            </a:p>
          </p:txBody>
        </p:sp>
        <p:pic>
          <p:nvPicPr>
            <p:cNvPr id="65" name="Grafik 64">
              <a:extLst>
                <a:ext uri="{FF2B5EF4-FFF2-40B4-BE49-F238E27FC236}">
                  <a16:creationId xmlns:a16="http://schemas.microsoft.com/office/drawing/2014/main" id="{ED36304C-3A79-4E26-B0D4-411C2700145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001506">
              <a:off x="5421070" y="4182026"/>
              <a:ext cx="938550" cy="1021733"/>
            </a:xfrm>
            <a:prstGeom prst="rect">
              <a:avLst/>
            </a:prstGeom>
          </p:spPr>
        </p:pic>
        <p:pic>
          <p:nvPicPr>
            <p:cNvPr id="68" name="Grafik 67">
              <a:extLst>
                <a:ext uri="{FF2B5EF4-FFF2-40B4-BE49-F238E27FC236}">
                  <a16:creationId xmlns:a16="http://schemas.microsoft.com/office/drawing/2014/main" id="{DAB3A668-4873-4F4A-AA38-D58E864DF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93374" y="1766524"/>
              <a:ext cx="1339347" cy="1534208"/>
            </a:xfrm>
            <a:prstGeom prst="rect">
              <a:avLst/>
            </a:prstGeom>
          </p:spPr>
        </p:pic>
        <p:sp>
          <p:nvSpPr>
            <p:cNvPr id="69" name="Textfeld 68">
              <a:extLst>
                <a:ext uri="{FF2B5EF4-FFF2-40B4-BE49-F238E27FC236}">
                  <a16:creationId xmlns:a16="http://schemas.microsoft.com/office/drawing/2014/main" id="{9C09C930-6088-4E74-99BE-F9AF8C6F6CA4}"/>
                </a:ext>
              </a:extLst>
            </p:cNvPr>
            <p:cNvSpPr txBox="1"/>
            <p:nvPr/>
          </p:nvSpPr>
          <p:spPr>
            <a:xfrm rot="2380783">
              <a:off x="7294986" y="6151576"/>
              <a:ext cx="1562789" cy="474561"/>
            </a:xfrm>
            <a:prstGeom prst="rect">
              <a:avLst/>
            </a:prstGeom>
            <a:noFill/>
          </p:spPr>
          <p:txBody>
            <a:bodyPr wrap="square" rtlCol="0">
              <a:spAutoFit/>
            </a:bodyPr>
            <a:lstStyle/>
            <a:p>
              <a:r>
                <a:rPr lang="es-ES" sz="1050">
                  <a:latin typeface="+mj-lt"/>
                  <a:cs typeface="Calibri" panose="020F0502020204030204" pitchFamily="34" charset="0"/>
                </a:rPr>
                <a:t>Agua</a:t>
              </a:r>
            </a:p>
          </p:txBody>
        </p:sp>
        <p:sp>
          <p:nvSpPr>
            <p:cNvPr id="70" name="Textfeld 69">
              <a:extLst>
                <a:ext uri="{FF2B5EF4-FFF2-40B4-BE49-F238E27FC236}">
                  <a16:creationId xmlns:a16="http://schemas.microsoft.com/office/drawing/2014/main" id="{E2C22401-473F-4FC7-A694-F546A75BA1E1}"/>
                </a:ext>
              </a:extLst>
            </p:cNvPr>
            <p:cNvSpPr txBox="1"/>
            <p:nvPr/>
          </p:nvSpPr>
          <p:spPr>
            <a:xfrm rot="2380783">
              <a:off x="7469494" y="5951922"/>
              <a:ext cx="1562789" cy="474561"/>
            </a:xfrm>
            <a:prstGeom prst="rect">
              <a:avLst/>
            </a:prstGeom>
            <a:noFill/>
          </p:spPr>
          <p:txBody>
            <a:bodyPr wrap="square" rtlCol="0">
              <a:spAutoFit/>
            </a:bodyPr>
            <a:lstStyle/>
            <a:p>
              <a:r>
                <a:rPr lang="es-ES" sz="1050">
                  <a:latin typeface="+mj-lt"/>
                  <a:cs typeface="Calibri" panose="020F0502020204030204" pitchFamily="34" charset="0"/>
                </a:rPr>
                <a:t>Energía</a:t>
              </a:r>
            </a:p>
          </p:txBody>
        </p:sp>
        <p:sp>
          <p:nvSpPr>
            <p:cNvPr id="71" name="Textfeld 70">
              <a:extLst>
                <a:ext uri="{FF2B5EF4-FFF2-40B4-BE49-F238E27FC236}">
                  <a16:creationId xmlns:a16="http://schemas.microsoft.com/office/drawing/2014/main" id="{89429EBF-0F27-4156-9DC9-65A7BEAB3948}"/>
                </a:ext>
              </a:extLst>
            </p:cNvPr>
            <p:cNvSpPr txBox="1"/>
            <p:nvPr/>
          </p:nvSpPr>
          <p:spPr>
            <a:xfrm rot="2380783">
              <a:off x="7666528" y="5787127"/>
              <a:ext cx="1562789" cy="474561"/>
            </a:xfrm>
            <a:prstGeom prst="rect">
              <a:avLst/>
            </a:prstGeom>
            <a:noFill/>
          </p:spPr>
          <p:txBody>
            <a:bodyPr wrap="square" rtlCol="0">
              <a:spAutoFit/>
            </a:bodyPr>
            <a:lstStyle/>
            <a:p>
              <a:r>
                <a:rPr lang="es-ES" sz="1050">
                  <a:latin typeface="+mj-lt"/>
                  <a:cs typeface="Calibri" panose="020F0502020204030204" pitchFamily="34" charset="0"/>
                </a:rPr>
                <a:t>Alimentos</a:t>
              </a:r>
            </a:p>
          </p:txBody>
        </p:sp>
      </p:grpSp>
      <p:sp>
        <p:nvSpPr>
          <p:cNvPr id="72" name="Textfeld 71">
            <a:extLst>
              <a:ext uri="{FF2B5EF4-FFF2-40B4-BE49-F238E27FC236}">
                <a16:creationId xmlns:a16="http://schemas.microsoft.com/office/drawing/2014/main" id="{ED302332-2D19-49C7-A333-D9262C54E405}"/>
              </a:ext>
            </a:extLst>
          </p:cNvPr>
          <p:cNvSpPr txBox="1"/>
          <p:nvPr/>
        </p:nvSpPr>
        <p:spPr>
          <a:xfrm>
            <a:off x="4417774" y="4662199"/>
            <a:ext cx="3027465" cy="215444"/>
          </a:xfrm>
          <a:prstGeom prst="rect">
            <a:avLst/>
          </a:prstGeom>
          <a:noFill/>
        </p:spPr>
        <p:txBody>
          <a:bodyPr wrap="square" rtlCol="0">
            <a:spAutoFit/>
          </a:bodyPr>
          <a:lstStyle/>
          <a:p>
            <a:pPr algn="l"/>
            <a:r>
              <a:rPr lang="es-ES" sz="800">
                <a:cs typeface="Calibri" panose="020F0502020204030204" pitchFamily="34" charset="0"/>
              </a:rPr>
              <a:t>Fuente: Gráfica basada en Jänicke, 2013</a:t>
            </a:r>
          </a:p>
        </p:txBody>
      </p:sp>
      <p:sp>
        <p:nvSpPr>
          <p:cNvPr id="73" name="Rechteck 72">
            <a:extLst>
              <a:ext uri="{FF2B5EF4-FFF2-40B4-BE49-F238E27FC236}">
                <a16:creationId xmlns:a16="http://schemas.microsoft.com/office/drawing/2014/main" id="{2F519E35-C543-4F3B-923E-E61794CFAA06}"/>
              </a:ext>
            </a:extLst>
          </p:cNvPr>
          <p:cNvSpPr/>
          <p:nvPr/>
        </p:nvSpPr>
        <p:spPr>
          <a:xfrm>
            <a:off x="2611773" y="2925419"/>
            <a:ext cx="1673329" cy="1661993"/>
          </a:xfrm>
          <a:prstGeom prst="rect">
            <a:avLst/>
          </a:prstGeom>
        </p:spPr>
        <p:txBody>
          <a:bodyPr wrap="square">
            <a:spAutoFit/>
          </a:bodyPr>
          <a:lstStyle/>
          <a:p>
            <a:pPr algn="r">
              <a:spcBef>
                <a:spcPts val="600"/>
              </a:spcBef>
              <a:spcAft>
                <a:spcPts val="1800"/>
              </a:spcAft>
            </a:pPr>
            <a:r>
              <a:rPr lang="es-ES" sz="1050">
                <a:latin typeface="+mj-lt"/>
                <a:cs typeface="Calibri" panose="020F0502020204030204" pitchFamily="34" charset="0"/>
              </a:rPr>
              <a:t>Regional</a:t>
            </a:r>
          </a:p>
          <a:p>
            <a:pPr algn="r">
              <a:spcBef>
                <a:spcPts val="600"/>
              </a:spcBef>
              <a:spcAft>
                <a:spcPts val="1800"/>
              </a:spcAft>
            </a:pPr>
            <a:r>
              <a:rPr lang="es-ES" sz="1050">
                <a:latin typeface="+mj-lt"/>
                <a:cs typeface="Calibri" panose="020F0502020204030204" pitchFamily="34" charset="0"/>
              </a:rPr>
              <a:t>Nacional</a:t>
            </a:r>
          </a:p>
          <a:p>
            <a:pPr algn="r">
              <a:spcBef>
                <a:spcPts val="600"/>
              </a:spcBef>
              <a:spcAft>
                <a:spcPts val="1800"/>
              </a:spcAft>
            </a:pPr>
            <a:r>
              <a:rPr lang="es-ES" sz="1050">
                <a:latin typeface="+mj-lt"/>
                <a:cs typeface="Calibri" panose="020F0502020204030204" pitchFamily="34" charset="0"/>
              </a:rPr>
              <a:t>Estatal/provincial</a:t>
            </a:r>
          </a:p>
          <a:p>
            <a:pPr algn="r">
              <a:spcBef>
                <a:spcPts val="600"/>
              </a:spcBef>
              <a:spcAft>
                <a:spcPts val="600"/>
              </a:spcAft>
            </a:pPr>
            <a:r>
              <a:rPr lang="es-ES" sz="1050">
                <a:latin typeface="+mj-lt"/>
                <a:cs typeface="Calibri" panose="020F0502020204030204" pitchFamily="34" charset="0"/>
              </a:rPr>
              <a:t>Municipal/local</a:t>
            </a:r>
          </a:p>
        </p:txBody>
      </p:sp>
      <p:sp>
        <p:nvSpPr>
          <p:cNvPr id="74" name="Textfeld 73">
            <a:extLst>
              <a:ext uri="{FF2B5EF4-FFF2-40B4-BE49-F238E27FC236}">
                <a16:creationId xmlns:a16="http://schemas.microsoft.com/office/drawing/2014/main" id="{46A11E33-D55F-4C72-BDD2-656E97D2D4D5}"/>
              </a:ext>
            </a:extLst>
          </p:cNvPr>
          <p:cNvSpPr txBox="1"/>
          <p:nvPr/>
        </p:nvSpPr>
        <p:spPr>
          <a:xfrm>
            <a:off x="7885520" y="3904886"/>
            <a:ext cx="861297" cy="276999"/>
          </a:xfrm>
          <a:prstGeom prst="rect">
            <a:avLst/>
          </a:prstGeom>
          <a:noFill/>
        </p:spPr>
        <p:txBody>
          <a:bodyPr wrap="square" rtlCol="0">
            <a:spAutoFit/>
          </a:bodyPr>
          <a:lstStyle/>
          <a:p>
            <a:pPr algn="l"/>
            <a:r>
              <a:rPr lang="es-ES" sz="1200" b="1"/>
              <a:t>Sector</a:t>
            </a:r>
          </a:p>
        </p:txBody>
      </p:sp>
    </p:spTree>
    <p:extLst>
      <p:ext uri="{BB962C8B-B14F-4D97-AF65-F5344CB8AC3E}">
        <p14:creationId xmlns:p14="http://schemas.microsoft.com/office/powerpoint/2010/main" val="15148441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188000"/>
            <a:ext cx="7114380" cy="2839832"/>
          </a:xfrm>
        </p:spPr>
        <p:txBody>
          <a:bodyPr/>
          <a:lstStyle/>
          <a:p>
            <a:pPr algn="ctr"/>
            <a:endParaRPr lang="de-DE" sz="2400"/>
          </a:p>
          <a:p>
            <a:pPr algn="ctr"/>
            <a:r>
              <a:rPr lang="es-ES" sz="2400"/>
              <a:t>¿Qué instrumentos y mecanismos conoce para lograr la coordinación política horizontal y/o tiene constancia de ellos en su propio contexto regional? </a:t>
            </a:r>
          </a:p>
          <a:p>
            <a:pPr algn="ctr"/>
            <a:endParaRPr lang="de-DE"/>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es-ES"/>
              <a:t>¡Momento de reflexión!</a:t>
            </a:r>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9</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
        <p:nvSpPr>
          <p:cNvPr id="6" name="Ellipse 5">
            <a:extLst>
              <a:ext uri="{FF2B5EF4-FFF2-40B4-BE49-F238E27FC236}">
                <a16:creationId xmlns:a16="http://schemas.microsoft.com/office/drawing/2014/main" id="{08DE6AA1-7057-4132-A06F-F4344B44F3F4}"/>
              </a:ext>
            </a:extLst>
          </p:cNvPr>
          <p:cNvSpPr/>
          <p:nvPr/>
        </p:nvSpPr>
        <p:spPr>
          <a:xfrm>
            <a:off x="7564198" y="1935164"/>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9926149"/>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SRFTFS2Y63PY-545973155-19240</_dlc_DocId>
    <_dlc_DocIdUrl xmlns="c223a77a-1bdc-44bd-8349-8f51de15cd10">
      <Url>https://gizonline.sharepoint.com/sites/WaterPolicy-InnovationforResilienceWaPo-RE/_layouts/15/DocIdRedir.aspx?ID=SRFTFS2Y63PY-545973155-19240</Url>
      <Description>SRFTFS2Y63PY-545973155-19240</Description>
    </_dlc_DocIdUrl>
  </documentManagement>
</p:properties>
</file>

<file path=customXml/itemProps1.xml><?xml version="1.0" encoding="utf-8"?>
<ds:datastoreItem xmlns:ds="http://schemas.openxmlformats.org/officeDocument/2006/customXml" ds:itemID="{C0CF1A2C-E408-4361-B564-62508BD9AF63}">
  <ds:schemaRefs>
    <ds:schemaRef ds:uri="http://schemas.microsoft.com/sharepoint/events"/>
  </ds:schemaRefs>
</ds:datastoreItem>
</file>

<file path=customXml/itemProps2.xml><?xml version="1.0" encoding="utf-8"?>
<ds:datastoreItem xmlns:ds="http://schemas.openxmlformats.org/officeDocument/2006/customXml" ds:itemID="{D850A715-4AF8-4854-9CFC-F45956F80582}"/>
</file>

<file path=customXml/itemProps3.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4.xml><?xml version="1.0" encoding="utf-8"?>
<ds:datastoreItem xmlns:ds="http://schemas.openxmlformats.org/officeDocument/2006/customXml" ds:itemID="{18D4901E-F10A-4BD7-8AAD-2473AF9297E2}">
  <ds:schemaRefs>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42</Slides>
  <Notes>42</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Master English</vt:lpstr>
      <vt:lpstr>Módulo II - Instituciones, procesos y herramientas para institucionalizar el Nexo entre Agua, Energía y Seguridad Alimentaria (WEF, por sus siglas en inglés)</vt:lpstr>
      <vt:lpstr>Volvamos con la Sra. García...</vt:lpstr>
      <vt:lpstr>Contenido</vt:lpstr>
      <vt:lpstr>Coordinación política horizontal y vertical</vt:lpstr>
      <vt:lpstr>Si no hay coordinación </vt:lpstr>
      <vt:lpstr>Objetivos de la coordinación  </vt:lpstr>
      <vt:lpstr>Organización sectorial de los sistemas administrativos </vt:lpstr>
      <vt:lpstr>Coordinación entre los distintos sectores y niveles administrativos </vt:lpstr>
      <vt:lpstr>¡Momento de reflexión!</vt:lpstr>
      <vt:lpstr>Proceso de coordinación del Nexo WEF</vt:lpstr>
      <vt:lpstr>Tipo I: Coordinación horizontal para la gobernanza de WEF</vt:lpstr>
      <vt:lpstr>Tipo II: Coordinación vertical para el Nexo WEF</vt:lpstr>
      <vt:lpstr>Ejemplo: Coordinación para la gobernanza de WEF</vt:lpstr>
      <vt:lpstr>Ejemplo: Coordinación para la gobernanza de WEF</vt:lpstr>
      <vt:lpstr>Ejemplo: Coordinación para la gobernanza de WEF</vt:lpstr>
      <vt:lpstr>Ejemplo: Coordinación para la gobernanza de WEF</vt:lpstr>
      <vt:lpstr>El proceso para una colaboración Nexo</vt:lpstr>
      <vt:lpstr>Desafíos para realizar la coordinación horizontal y vertical</vt:lpstr>
      <vt:lpstr>¡Momento de reflexión!</vt:lpstr>
      <vt:lpstr>Estudios de caso de coordinación de políticas</vt:lpstr>
      <vt:lpstr>Estudios de caso: Coordinación para la gobernanza de WEF</vt:lpstr>
      <vt:lpstr>Estudios de caso: Coordinación para la gobernanza de WEF</vt:lpstr>
      <vt:lpstr>Estudios de caso: Coordinación para la gobernanza de WEF</vt:lpstr>
      <vt:lpstr>Estudios de caso: Coordinación para la gobernanza de WEF</vt:lpstr>
      <vt:lpstr>Estudios de caso: Coordinación para la gobernanza de WEF</vt:lpstr>
      <vt:lpstr>Estudios de caso: Coordinación para la gobernanza de WEF</vt:lpstr>
      <vt:lpstr>Instrumentos políticos para incentivar la eficiencia de los recursos</vt:lpstr>
      <vt:lpstr>Instrumentos políticos para incentivar la eficiencia de los recursos   </vt:lpstr>
      <vt:lpstr>Instrumentos reguladores </vt:lpstr>
      <vt:lpstr> Instrumentos reguladores: normas de construcción ecológica en Israel  </vt:lpstr>
      <vt:lpstr>Puntos fuertes y débiles de los instrumentos de regulación</vt:lpstr>
      <vt:lpstr>Instrumentos financieros </vt:lpstr>
      <vt:lpstr>Instrumentos financieros: Tasas del agua en los Países Bajos </vt:lpstr>
      <vt:lpstr>Instrumentos financieros: Tasas del agua en los Países Bajos </vt:lpstr>
      <vt:lpstr>Puntos fuertes y débiles de los instrumentos financieros</vt:lpstr>
      <vt:lpstr>Instrumentos de promoción </vt:lpstr>
      <vt:lpstr>Instrumentos de promoción:  Premios ecológicos en Namibia </vt:lpstr>
      <vt:lpstr>Puntos fuertes y débiles de los instrumentos de promoción</vt:lpstr>
      <vt:lpstr>Preguntas y respuestas sobre la gobernanza en Nexo</vt:lpstr>
      <vt:lpstr>Ejercicio interactivo: Análisis de políticas</vt:lpstr>
      <vt:lpstr>Análisis de políticas del Nexo WEF </vt:lpstr>
      <vt:lpstr>PowerPoint Presentation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1</cp:revision>
  <dcterms:created xsi:type="dcterms:W3CDTF">2017-09-14T11:33:37Z</dcterms:created>
  <dcterms:modified xsi:type="dcterms:W3CDTF">2022-09-14T07:41:39Z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03fefce1-9590-4dc7-9102-7370f93f7836</vt:lpwstr>
  </property>
  <property fmtid="{D5CDD505-2E9C-101B-9397-08002B2CF9AE}" pid="4" name="MediaServiceImageTags">
    <vt:lpwstr/>
  </property>
</Properties>
</file>