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953" r:id="rId6"/>
    <p:sldMasterId id="2147483991" r:id="rId7"/>
  </p:sldMasterIdLst>
  <p:notesMasterIdLst>
    <p:notesMasterId r:id="rId49"/>
  </p:notesMasterIdLst>
  <p:handoutMasterIdLst>
    <p:handoutMasterId r:id="rId50"/>
  </p:handoutMasterIdLst>
  <p:sldIdLst>
    <p:sldId id="738" r:id="rId8"/>
    <p:sldId id="877" r:id="rId9"/>
    <p:sldId id="805" r:id="rId10"/>
    <p:sldId id="879" r:id="rId11"/>
    <p:sldId id="869" r:id="rId12"/>
    <p:sldId id="878" r:id="rId13"/>
    <p:sldId id="815" r:id="rId14"/>
    <p:sldId id="857" r:id="rId15"/>
    <p:sldId id="846" r:id="rId16"/>
    <p:sldId id="870" r:id="rId17"/>
    <p:sldId id="840" r:id="rId18"/>
    <p:sldId id="845" r:id="rId19"/>
    <p:sldId id="868" r:id="rId20"/>
    <p:sldId id="810" r:id="rId21"/>
    <p:sldId id="871" r:id="rId22"/>
    <p:sldId id="788" r:id="rId23"/>
    <p:sldId id="847" r:id="rId24"/>
    <p:sldId id="977" r:id="rId25"/>
    <p:sldId id="991" r:id="rId26"/>
    <p:sldId id="979" r:id="rId27"/>
    <p:sldId id="862" r:id="rId28"/>
    <p:sldId id="850" r:id="rId29"/>
    <p:sldId id="851" r:id="rId30"/>
    <p:sldId id="852" r:id="rId31"/>
    <p:sldId id="873" r:id="rId32"/>
    <p:sldId id="812" r:id="rId33"/>
    <p:sldId id="825" r:id="rId34"/>
    <p:sldId id="826" r:id="rId35"/>
    <p:sldId id="827" r:id="rId36"/>
    <p:sldId id="835" r:id="rId37"/>
    <p:sldId id="874" r:id="rId38"/>
    <p:sldId id="786" r:id="rId39"/>
    <p:sldId id="973" r:id="rId40"/>
    <p:sldId id="978" r:id="rId41"/>
    <p:sldId id="976" r:id="rId42"/>
    <p:sldId id="974" r:id="rId43"/>
    <p:sldId id="975" r:id="rId44"/>
    <p:sldId id="872" r:id="rId45"/>
    <p:sldId id="803" r:id="rId46"/>
    <p:sldId id="876" r:id="rId47"/>
    <p:sldId id="656" r:id="rId48"/>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bine Blumstein" initials="SB" lastIdx="2" clrIdx="6">
    <p:extLst>
      <p:ext uri="{19B8F6BF-5375-455C-9EA6-DF929625EA0E}">
        <p15:presenceInfo xmlns:p15="http://schemas.microsoft.com/office/powerpoint/2012/main" userId="7c8c8f6a3fce4c19" providerId="Windows Live"/>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 " initials="" lastIdx="73" clrIdx="7">
    <p:extLst>
      <p:ext uri="{19B8F6BF-5375-455C-9EA6-DF929625EA0E}">
        <p15:presenceInfo xmlns:p15="http://schemas.microsoft.com/office/powerpoint/2012/main" userId="S-1-5-21-1761227572-3249661292-4128413540-1247"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9" name="Bilgram, Stephanie GIZ" initials="BSG" lastIdx="38" clrIdx="8">
    <p:extLst>
      <p:ext uri="{19B8F6BF-5375-455C-9EA6-DF929625EA0E}">
        <p15:presenceInfo xmlns:p15="http://schemas.microsoft.com/office/powerpoint/2012/main" userId="S::stephanie.bilgram@giz.de::7eaf3b4c-b72a-4433-a624-c860e2d7022b"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10" name="Sander, Irene GIZ" initials="SIG" lastIdx="12" clrIdx="9">
    <p:extLst>
      <p:ext uri="{19B8F6BF-5375-455C-9EA6-DF929625EA0E}">
        <p15:presenceInfo xmlns:p15="http://schemas.microsoft.com/office/powerpoint/2012/main" userId="S::irene.sander@giz.de::e6e6df08-ceec-47fc-8925-d831651b7002"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11" name="Lilly Aufdembrinke" initials="LA" lastIdx="3" clrIdx="10">
    <p:extLst>
      <p:ext uri="{19B8F6BF-5375-455C-9EA6-DF929625EA0E}">
        <p15:presenceInfo xmlns:p15="http://schemas.microsoft.com/office/powerpoint/2012/main" userId="S::aufdembrinke_adelphi.de#ext#@gizonline.onmicrosoft.com::452e99f9-345d-4af9-8393-7c3002635e4d" providerId="AD"/>
      </p:ext>
    </p:extLst>
  </p:cmAuthor>
  <p:cmAuthor id="5" name="Annika (adelphi)" initials="A(" lastIdx="54" clrIdx="4">
    <p:extLst>
      <p:ext uri="{19B8F6BF-5375-455C-9EA6-DF929625EA0E}">
        <p15:presenceInfo xmlns:p15="http://schemas.microsoft.com/office/powerpoint/2012/main" userId="S-1-5-21-1761227572-3249661292-4128413540-1209" providerId="AD"/>
      </p:ext>
    </p:extLst>
  </p:cmAuthor>
  <p:cmAuthor id="12" name="aufdembrinke@adelphi.de" initials="a" lastIdx="2" clrIdx="11">
    <p:extLst>
      <p:ext uri="{19B8F6BF-5375-455C-9EA6-DF929625EA0E}">
        <p15:presenceInfo xmlns:p15="http://schemas.microsoft.com/office/powerpoint/2012/main" userId="aufdembrinke@adelphi.de" providerId="None"/>
      </p:ext>
    </p:extLst>
  </p:cmAuthor>
  <p:cmAuthor id="6" name="Lilly Aufdembrinke - adelphi" initials="LA-a" lastIdx="63" clrIdx="5">
    <p:extLst>
      <p:ext uri="{19B8F6BF-5375-455C-9EA6-DF929625EA0E}">
        <p15:presenceInfo xmlns:p15="http://schemas.microsoft.com/office/powerpoint/2012/main" userId="S-1-5-21-1761227572-3249661292-4128413540-54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5FF"/>
    <a:srgbClr val="F4971A"/>
    <a:srgbClr val="004C82"/>
    <a:srgbClr val="F6B33C"/>
    <a:srgbClr val="EDD95C"/>
    <a:srgbClr val="79A12C"/>
    <a:srgbClr val="5F8475"/>
    <a:srgbClr val="517F7A"/>
    <a:srgbClr val="77A656"/>
    <a:srgbClr val="E8D95A"/>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EE843E-4E40-4D5C-929B-8A0EC46A4BB4}" v="4" dt="2022-09-14T07:43:22.98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880"/>
        <p:guide orient="horz" pos="162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gram, Stephanie GIZ" userId="7eaf3b4c-b72a-4433-a624-c860e2d7022b" providerId="ADAL" clId="{5C3FEE2F-30F9-418C-B5BB-91C5FDD13C74}"/>
    <pc:docChg chg="undo custSel addSld delSld modSld">
      <pc:chgData name="Bilgram, Stephanie GIZ" userId="7eaf3b4c-b72a-4433-a624-c860e2d7022b" providerId="ADAL" clId="{5C3FEE2F-30F9-418C-B5BB-91C5FDD13C74}" dt="2022-07-14T07:16:54.299" v="119" actId="14100"/>
      <pc:docMkLst>
        <pc:docMk/>
      </pc:docMkLst>
      <pc:sldChg chg="modSp add mod">
        <pc:chgData name="Bilgram, Stephanie GIZ" userId="7eaf3b4c-b72a-4433-a624-c860e2d7022b" providerId="ADAL" clId="{5C3FEE2F-30F9-418C-B5BB-91C5FDD13C74}" dt="2022-07-14T07:16:54.299" v="119" actId="14100"/>
        <pc:sldMkLst>
          <pc:docMk/>
          <pc:sldMk cId="4143613303" sldId="876"/>
        </pc:sldMkLst>
        <pc:spChg chg="mod">
          <ac:chgData name="Bilgram, Stephanie GIZ" userId="7eaf3b4c-b72a-4433-a624-c860e2d7022b" providerId="ADAL" clId="{5C3FEE2F-30F9-418C-B5BB-91C5FDD13C74}" dt="2022-07-14T07:16:54.299" v="119" actId="14100"/>
          <ac:spMkLst>
            <pc:docMk/>
            <pc:sldMk cId="4143613303" sldId="876"/>
            <ac:spMk id="2" creationId="{3B49E9FA-5DA8-4657-9651-3A52AF886F89}"/>
          </ac:spMkLst>
        </pc:spChg>
        <pc:spChg chg="mod">
          <ac:chgData name="Bilgram, Stephanie GIZ" userId="7eaf3b4c-b72a-4433-a624-c860e2d7022b" providerId="ADAL" clId="{5C3FEE2F-30F9-418C-B5BB-91C5FDD13C74}" dt="2022-07-14T07:16:43.384" v="117" actId="27636"/>
          <ac:spMkLst>
            <pc:docMk/>
            <pc:sldMk cId="4143613303" sldId="876"/>
            <ac:spMk id="3" creationId="{3DFD1747-C67F-488E-A11B-B3D7D996A23C}"/>
          </ac:spMkLst>
        </pc:spChg>
        <pc:spChg chg="mod">
          <ac:chgData name="Bilgram, Stephanie GIZ" userId="7eaf3b4c-b72a-4433-a624-c860e2d7022b" providerId="ADAL" clId="{5C3FEE2F-30F9-418C-B5BB-91C5FDD13C74}" dt="2022-07-14T07:16:48" v="118" actId="1076"/>
          <ac:spMkLst>
            <pc:docMk/>
            <pc:sldMk cId="4143613303" sldId="876"/>
            <ac:spMk id="6" creationId="{2EC0456E-19C9-4591-98D8-9338B93BAE26}"/>
          </ac:spMkLst>
        </pc:spChg>
      </pc:sldChg>
      <pc:sldChg chg="modSp add mod">
        <pc:chgData name="Bilgram, Stephanie GIZ" userId="7eaf3b4c-b72a-4433-a624-c860e2d7022b" providerId="ADAL" clId="{5C3FEE2F-30F9-418C-B5BB-91C5FDD13C74}" dt="2022-07-14T07:04:32.661" v="36"/>
        <pc:sldMkLst>
          <pc:docMk/>
          <pc:sldMk cId="2953107765" sldId="973"/>
        </pc:sldMkLst>
        <pc:spChg chg="mod">
          <ac:chgData name="Bilgram, Stephanie GIZ" userId="7eaf3b4c-b72a-4433-a624-c860e2d7022b" providerId="ADAL" clId="{5C3FEE2F-30F9-418C-B5BB-91C5FDD13C74}" dt="2022-07-14T07:04:32.661" v="36"/>
          <ac:spMkLst>
            <pc:docMk/>
            <pc:sldMk cId="2953107765" sldId="973"/>
            <ac:spMk id="3" creationId="{6C9045F7-FBB0-4DED-80BB-209CDBF9EEF9}"/>
          </ac:spMkLst>
        </pc:spChg>
      </pc:sldChg>
      <pc:sldChg chg="modSp add mod modNotesTx">
        <pc:chgData name="Bilgram, Stephanie GIZ" userId="7eaf3b4c-b72a-4433-a624-c860e2d7022b" providerId="ADAL" clId="{5C3FEE2F-30F9-418C-B5BB-91C5FDD13C74}" dt="2022-07-14T07:13:55.826" v="95" actId="113"/>
        <pc:sldMkLst>
          <pc:docMk/>
          <pc:sldMk cId="3157414757" sldId="974"/>
        </pc:sldMkLst>
        <pc:spChg chg="mod">
          <ac:chgData name="Bilgram, Stephanie GIZ" userId="7eaf3b4c-b72a-4433-a624-c860e2d7022b" providerId="ADAL" clId="{5C3FEE2F-30F9-418C-B5BB-91C5FDD13C74}" dt="2022-07-14T07:12:29.415" v="84" actId="27636"/>
          <ac:spMkLst>
            <pc:docMk/>
            <pc:sldMk cId="3157414757" sldId="974"/>
            <ac:spMk id="3" creationId="{19DB9310-4575-4553-9668-2FB885879BF0}"/>
          </ac:spMkLst>
        </pc:spChg>
        <pc:spChg chg="mod">
          <ac:chgData name="Bilgram, Stephanie GIZ" userId="7eaf3b4c-b72a-4433-a624-c860e2d7022b" providerId="ADAL" clId="{5C3FEE2F-30F9-418C-B5BB-91C5FDD13C74}" dt="2022-07-14T07:12:39.363" v="87"/>
          <ac:spMkLst>
            <pc:docMk/>
            <pc:sldMk cId="3157414757" sldId="974"/>
            <ac:spMk id="11" creationId="{AA5564CD-A6A1-4A2C-8F7B-356679039C21}"/>
          </ac:spMkLst>
        </pc:spChg>
        <pc:graphicFrameChg chg="mod">
          <ac:chgData name="Bilgram, Stephanie GIZ" userId="7eaf3b4c-b72a-4433-a624-c860e2d7022b" providerId="ADAL" clId="{5C3FEE2F-30F9-418C-B5BB-91C5FDD13C74}" dt="2022-07-14T07:13:35.773" v="92"/>
          <ac:graphicFrameMkLst>
            <pc:docMk/>
            <pc:sldMk cId="3157414757" sldId="974"/>
            <ac:graphicFrameMk id="6" creationId="{6DD7A587-8144-4754-B6D9-B89723B52066}"/>
          </ac:graphicFrameMkLst>
        </pc:graphicFrameChg>
        <pc:graphicFrameChg chg="mod">
          <ac:chgData name="Bilgram, Stephanie GIZ" userId="7eaf3b4c-b72a-4433-a624-c860e2d7022b" providerId="ADAL" clId="{5C3FEE2F-30F9-418C-B5BB-91C5FDD13C74}" dt="2022-07-14T07:13:20.989" v="91"/>
          <ac:graphicFrameMkLst>
            <pc:docMk/>
            <pc:sldMk cId="3157414757" sldId="974"/>
            <ac:graphicFrameMk id="7" creationId="{5B297260-EEA7-4256-9FBB-94066B89DD6E}"/>
          </ac:graphicFrameMkLst>
        </pc:graphicFrameChg>
        <pc:graphicFrameChg chg="mod">
          <ac:chgData name="Bilgram, Stephanie GIZ" userId="7eaf3b4c-b72a-4433-a624-c860e2d7022b" providerId="ADAL" clId="{5C3FEE2F-30F9-418C-B5BB-91C5FDD13C74}" dt="2022-07-14T07:13:13.283" v="90"/>
          <ac:graphicFrameMkLst>
            <pc:docMk/>
            <pc:sldMk cId="3157414757" sldId="974"/>
            <ac:graphicFrameMk id="8" creationId="{DD114680-6530-40C2-BD6D-B02D185F4616}"/>
          </ac:graphicFrameMkLst>
        </pc:graphicFrameChg>
        <pc:graphicFrameChg chg="mod">
          <ac:chgData name="Bilgram, Stephanie GIZ" userId="7eaf3b4c-b72a-4433-a624-c860e2d7022b" providerId="ADAL" clId="{5C3FEE2F-30F9-418C-B5BB-91C5FDD13C74}" dt="2022-07-14T07:13:42.545" v="93"/>
          <ac:graphicFrameMkLst>
            <pc:docMk/>
            <pc:sldMk cId="3157414757" sldId="974"/>
            <ac:graphicFrameMk id="12" creationId="{159ADFE7-2D56-4C99-A0D0-D575C5CFB4B7}"/>
          </ac:graphicFrameMkLst>
        </pc:graphicFrameChg>
      </pc:sldChg>
      <pc:sldChg chg="modSp add mod modNotesTx">
        <pc:chgData name="Bilgram, Stephanie GIZ" userId="7eaf3b4c-b72a-4433-a624-c860e2d7022b" providerId="ADAL" clId="{5C3FEE2F-30F9-418C-B5BB-91C5FDD13C74}" dt="2022-07-14T07:15:08.643" v="104"/>
        <pc:sldMkLst>
          <pc:docMk/>
          <pc:sldMk cId="281552199" sldId="975"/>
        </pc:sldMkLst>
        <pc:spChg chg="mod">
          <ac:chgData name="Bilgram, Stephanie GIZ" userId="7eaf3b4c-b72a-4433-a624-c860e2d7022b" providerId="ADAL" clId="{5C3FEE2F-30F9-418C-B5BB-91C5FDD13C74}" dt="2022-07-14T07:14:07.074" v="96"/>
          <ac:spMkLst>
            <pc:docMk/>
            <pc:sldMk cId="281552199" sldId="975"/>
            <ac:spMk id="3" creationId="{19DB9310-4575-4553-9668-2FB885879BF0}"/>
          </ac:spMkLst>
        </pc:spChg>
        <pc:spChg chg="mod">
          <ac:chgData name="Bilgram, Stephanie GIZ" userId="7eaf3b4c-b72a-4433-a624-c860e2d7022b" providerId="ADAL" clId="{5C3FEE2F-30F9-418C-B5BB-91C5FDD13C74}" dt="2022-07-14T07:14:13.136" v="97"/>
          <ac:spMkLst>
            <pc:docMk/>
            <pc:sldMk cId="281552199" sldId="975"/>
            <ac:spMk id="5" creationId="{CF5E9A17-6FF5-447A-A608-DCC4EE6A550E}"/>
          </ac:spMkLst>
        </pc:spChg>
        <pc:graphicFrameChg chg="mod">
          <ac:chgData name="Bilgram, Stephanie GIZ" userId="7eaf3b4c-b72a-4433-a624-c860e2d7022b" providerId="ADAL" clId="{5C3FEE2F-30F9-418C-B5BB-91C5FDD13C74}" dt="2022-07-14T07:14:59.672" v="103"/>
          <ac:graphicFrameMkLst>
            <pc:docMk/>
            <pc:sldMk cId="281552199" sldId="975"/>
            <ac:graphicFrameMk id="6" creationId="{F33DD81B-637D-497A-82FE-816E1D3C672C}"/>
          </ac:graphicFrameMkLst>
        </pc:graphicFrameChg>
        <pc:graphicFrameChg chg="mod">
          <ac:chgData name="Bilgram, Stephanie GIZ" userId="7eaf3b4c-b72a-4433-a624-c860e2d7022b" providerId="ADAL" clId="{5C3FEE2F-30F9-418C-B5BB-91C5FDD13C74}" dt="2022-07-14T07:14:52.476" v="102"/>
          <ac:graphicFrameMkLst>
            <pc:docMk/>
            <pc:sldMk cId="281552199" sldId="975"/>
            <ac:graphicFrameMk id="7" creationId="{DB4F2CEA-1B18-46DF-9D12-0EBEB129030B}"/>
          </ac:graphicFrameMkLst>
        </pc:graphicFrameChg>
        <pc:graphicFrameChg chg="mod">
          <ac:chgData name="Bilgram, Stephanie GIZ" userId="7eaf3b4c-b72a-4433-a624-c860e2d7022b" providerId="ADAL" clId="{5C3FEE2F-30F9-418C-B5BB-91C5FDD13C74}" dt="2022-07-14T07:14:44.912" v="101"/>
          <ac:graphicFrameMkLst>
            <pc:docMk/>
            <pc:sldMk cId="281552199" sldId="975"/>
            <ac:graphicFrameMk id="8" creationId="{153F5636-97EA-4DC4-AF24-63F5FA5EABC7}"/>
          </ac:graphicFrameMkLst>
        </pc:graphicFrameChg>
      </pc:sldChg>
      <pc:sldChg chg="modSp add mod modNotesTx">
        <pc:chgData name="Bilgram, Stephanie GIZ" userId="7eaf3b4c-b72a-4433-a624-c860e2d7022b" providerId="ADAL" clId="{5C3FEE2F-30F9-418C-B5BB-91C5FDD13C74}" dt="2022-07-14T07:12:13.669" v="82" actId="20577"/>
        <pc:sldMkLst>
          <pc:docMk/>
          <pc:sldMk cId="58210974" sldId="976"/>
        </pc:sldMkLst>
        <pc:spChg chg="mod">
          <ac:chgData name="Bilgram, Stephanie GIZ" userId="7eaf3b4c-b72a-4433-a624-c860e2d7022b" providerId="ADAL" clId="{5C3FEE2F-30F9-418C-B5BB-91C5FDD13C74}" dt="2022-07-14T07:09:21.273" v="53"/>
          <ac:spMkLst>
            <pc:docMk/>
            <pc:sldMk cId="58210974" sldId="976"/>
            <ac:spMk id="3" creationId="{19DB9310-4575-4553-9668-2FB885879BF0}"/>
          </ac:spMkLst>
        </pc:spChg>
        <pc:spChg chg="mod">
          <ac:chgData name="Bilgram, Stephanie GIZ" userId="7eaf3b4c-b72a-4433-a624-c860e2d7022b" providerId="ADAL" clId="{5C3FEE2F-30F9-418C-B5BB-91C5FDD13C74}" dt="2022-07-14T07:09:29.881" v="54"/>
          <ac:spMkLst>
            <pc:docMk/>
            <pc:sldMk cId="58210974" sldId="976"/>
            <ac:spMk id="6" creationId="{CD44623E-4FB9-421A-8327-8ABBFCF80B09}"/>
          </ac:spMkLst>
        </pc:spChg>
        <pc:graphicFrameChg chg="mod modGraphic">
          <ac:chgData name="Bilgram, Stephanie GIZ" userId="7eaf3b4c-b72a-4433-a624-c860e2d7022b" providerId="ADAL" clId="{5C3FEE2F-30F9-418C-B5BB-91C5FDD13C74}" dt="2022-07-14T07:12:13.669" v="82" actId="20577"/>
          <ac:graphicFrameMkLst>
            <pc:docMk/>
            <pc:sldMk cId="58210974" sldId="976"/>
            <ac:graphicFrameMk id="5" creationId="{2E6289CA-2C32-486A-8FAF-3A828D31B0C7}"/>
          </ac:graphicFrameMkLst>
        </pc:graphicFrameChg>
      </pc:sldChg>
      <pc:sldChg chg="add">
        <pc:chgData name="Bilgram, Stephanie GIZ" userId="7eaf3b4c-b72a-4433-a624-c860e2d7022b" providerId="ADAL" clId="{5C3FEE2F-30F9-418C-B5BB-91C5FDD13C74}" dt="2022-07-14T06:59:07.584" v="0"/>
        <pc:sldMkLst>
          <pc:docMk/>
          <pc:sldMk cId="4229082875" sldId="977"/>
        </pc:sldMkLst>
      </pc:sldChg>
      <pc:sldChg chg="modSp add mod">
        <pc:chgData name="Bilgram, Stephanie GIZ" userId="7eaf3b4c-b72a-4433-a624-c860e2d7022b" providerId="ADAL" clId="{5C3FEE2F-30F9-418C-B5BB-91C5FDD13C74}" dt="2022-07-14T07:05:50.916" v="45"/>
        <pc:sldMkLst>
          <pc:docMk/>
          <pc:sldMk cId="2792087830" sldId="978"/>
        </pc:sldMkLst>
        <pc:spChg chg="mod">
          <ac:chgData name="Bilgram, Stephanie GIZ" userId="7eaf3b4c-b72a-4433-a624-c860e2d7022b" providerId="ADAL" clId="{5C3FEE2F-30F9-418C-B5BB-91C5FDD13C74}" dt="2022-07-14T07:04:58.515" v="39"/>
          <ac:spMkLst>
            <pc:docMk/>
            <pc:sldMk cId="2792087830" sldId="978"/>
            <ac:spMk id="3" creationId="{19DB9310-4575-4553-9668-2FB885879BF0}"/>
          </ac:spMkLst>
        </pc:spChg>
        <pc:spChg chg="mod">
          <ac:chgData name="Bilgram, Stephanie GIZ" userId="7eaf3b4c-b72a-4433-a624-c860e2d7022b" providerId="ADAL" clId="{5C3FEE2F-30F9-418C-B5BB-91C5FDD13C74}" dt="2022-07-14T07:04:48.777" v="38" actId="6549"/>
          <ac:spMkLst>
            <pc:docMk/>
            <pc:sldMk cId="2792087830" sldId="978"/>
            <ac:spMk id="6" creationId="{CD44623E-4FB9-421A-8327-8ABBFCF80B09}"/>
          </ac:spMkLst>
        </pc:spChg>
        <pc:spChg chg="mod">
          <ac:chgData name="Bilgram, Stephanie GIZ" userId="7eaf3b4c-b72a-4433-a624-c860e2d7022b" providerId="ADAL" clId="{5C3FEE2F-30F9-418C-B5BB-91C5FDD13C74}" dt="2022-07-14T07:05:50.916" v="45"/>
          <ac:spMkLst>
            <pc:docMk/>
            <pc:sldMk cId="2792087830" sldId="978"/>
            <ac:spMk id="8" creationId="{B846A1E9-9B73-4B07-905B-4E54F1F50D42}"/>
          </ac:spMkLst>
        </pc:spChg>
        <pc:spChg chg="mod">
          <ac:chgData name="Bilgram, Stephanie GIZ" userId="7eaf3b4c-b72a-4433-a624-c860e2d7022b" providerId="ADAL" clId="{5C3FEE2F-30F9-418C-B5BB-91C5FDD13C74}" dt="2022-07-14T07:05:05.803" v="40"/>
          <ac:spMkLst>
            <pc:docMk/>
            <pc:sldMk cId="2792087830" sldId="978"/>
            <ac:spMk id="11" creationId="{1F752CBF-7189-42B1-9FCF-357B0A364ED4}"/>
          </ac:spMkLst>
        </pc:spChg>
        <pc:spChg chg="mod">
          <ac:chgData name="Bilgram, Stephanie GIZ" userId="7eaf3b4c-b72a-4433-a624-c860e2d7022b" providerId="ADAL" clId="{5C3FEE2F-30F9-418C-B5BB-91C5FDD13C74}" dt="2022-07-14T07:05:12.698" v="41"/>
          <ac:spMkLst>
            <pc:docMk/>
            <pc:sldMk cId="2792087830" sldId="978"/>
            <ac:spMk id="14" creationId="{820C41DB-30AB-4306-B089-117B6BBEFB50}"/>
          </ac:spMkLst>
        </pc:spChg>
        <pc:spChg chg="mod">
          <ac:chgData name="Bilgram, Stephanie GIZ" userId="7eaf3b4c-b72a-4433-a624-c860e2d7022b" providerId="ADAL" clId="{5C3FEE2F-30F9-418C-B5BB-91C5FDD13C74}" dt="2022-07-14T07:05:27.939" v="42"/>
          <ac:spMkLst>
            <pc:docMk/>
            <pc:sldMk cId="2792087830" sldId="978"/>
            <ac:spMk id="19" creationId="{1397B32D-89D0-43B7-99E1-FB099808FFCD}"/>
          </ac:spMkLst>
        </pc:spChg>
        <pc:spChg chg="mod">
          <ac:chgData name="Bilgram, Stephanie GIZ" userId="7eaf3b4c-b72a-4433-a624-c860e2d7022b" providerId="ADAL" clId="{5C3FEE2F-30F9-418C-B5BB-91C5FDD13C74}" dt="2022-07-14T07:05:35.034" v="43"/>
          <ac:spMkLst>
            <pc:docMk/>
            <pc:sldMk cId="2792087830" sldId="978"/>
            <ac:spMk id="20" creationId="{19C1FE3A-6F32-4CE0-BAEE-6F2ED828F21F}"/>
          </ac:spMkLst>
        </pc:spChg>
        <pc:spChg chg="mod">
          <ac:chgData name="Bilgram, Stephanie GIZ" userId="7eaf3b4c-b72a-4433-a624-c860e2d7022b" providerId="ADAL" clId="{5C3FEE2F-30F9-418C-B5BB-91C5FDD13C74}" dt="2022-07-14T07:05:42.035" v="44"/>
          <ac:spMkLst>
            <pc:docMk/>
            <pc:sldMk cId="2792087830" sldId="978"/>
            <ac:spMk id="27" creationId="{99DEC902-E81E-4CC3-86C9-C2B1CCD9CC1D}"/>
          </ac:spMkLst>
        </pc:spChg>
      </pc:sldChg>
      <pc:sldChg chg="modSp add mod modNotesTx">
        <pc:chgData name="Bilgram, Stephanie GIZ" userId="7eaf3b4c-b72a-4433-a624-c860e2d7022b" providerId="ADAL" clId="{5C3FEE2F-30F9-418C-B5BB-91C5FDD13C74}" dt="2022-07-14T07:03:48.776" v="34"/>
        <pc:sldMkLst>
          <pc:docMk/>
          <pc:sldMk cId="2340847880" sldId="979"/>
        </pc:sldMkLst>
        <pc:spChg chg="mod">
          <ac:chgData name="Bilgram, Stephanie GIZ" userId="7eaf3b4c-b72a-4433-a624-c860e2d7022b" providerId="ADAL" clId="{5C3FEE2F-30F9-418C-B5BB-91C5FDD13C74}" dt="2022-07-14T07:03:48.776" v="34"/>
          <ac:spMkLst>
            <pc:docMk/>
            <pc:sldMk cId="2340847880" sldId="979"/>
            <ac:spMk id="10" creationId="{AEBBAEBF-2BC7-4C9F-A704-7834F868DBF1}"/>
          </ac:spMkLst>
        </pc:spChg>
        <pc:spChg chg="mod">
          <ac:chgData name="Bilgram, Stephanie GIZ" userId="7eaf3b4c-b72a-4433-a624-c860e2d7022b" providerId="ADAL" clId="{5C3FEE2F-30F9-418C-B5BB-91C5FDD13C74}" dt="2022-07-14T07:03:40.582" v="33" actId="6549"/>
          <ac:spMkLst>
            <pc:docMk/>
            <pc:sldMk cId="2340847880" sldId="979"/>
            <ac:spMk id="29" creationId="{14D911C9-223A-480C-80F6-15C4A2C60A60}"/>
          </ac:spMkLst>
        </pc:spChg>
        <pc:graphicFrameChg chg="mod modGraphic">
          <ac:chgData name="Bilgram, Stephanie GIZ" userId="7eaf3b4c-b72a-4433-a624-c860e2d7022b" providerId="ADAL" clId="{5C3FEE2F-30F9-418C-B5BB-91C5FDD13C74}" dt="2022-07-14T07:03:27.491" v="31" actId="20577"/>
          <ac:graphicFrameMkLst>
            <pc:docMk/>
            <pc:sldMk cId="2340847880" sldId="979"/>
            <ac:graphicFrameMk id="26" creationId="{F17FAC65-3E29-488A-AAFE-93E0246EFE2D}"/>
          </ac:graphicFrameMkLst>
        </pc:graphicFrameChg>
        <pc:graphicFrameChg chg="mod">
          <ac:chgData name="Bilgram, Stephanie GIZ" userId="7eaf3b4c-b72a-4433-a624-c860e2d7022b" providerId="ADAL" clId="{5C3FEE2F-30F9-418C-B5BB-91C5FDD13C74}" dt="2022-07-14T07:03:05.286" v="15"/>
          <ac:graphicFrameMkLst>
            <pc:docMk/>
            <pc:sldMk cId="2340847880" sldId="979"/>
            <ac:graphicFrameMk id="27" creationId="{D6A52588-C263-4CE0-9515-40F0227DD146}"/>
          </ac:graphicFrameMkLst>
        </pc:graphicFrameChg>
        <pc:graphicFrameChg chg="mod">
          <ac:chgData name="Bilgram, Stephanie GIZ" userId="7eaf3b4c-b72a-4433-a624-c860e2d7022b" providerId="ADAL" clId="{5C3FEE2F-30F9-418C-B5BB-91C5FDD13C74}" dt="2022-07-14T07:02:54.287" v="14"/>
          <ac:graphicFrameMkLst>
            <pc:docMk/>
            <pc:sldMk cId="2340847880" sldId="979"/>
            <ac:graphicFrameMk id="28" creationId="{474B6705-1430-4E9B-A74F-D8AE2386CAEF}"/>
          </ac:graphicFrameMkLst>
        </pc:graphicFrameChg>
      </pc:sldChg>
      <pc:sldChg chg="add modNotesTx">
        <pc:chgData name="Bilgram, Stephanie GIZ" userId="7eaf3b4c-b72a-4433-a624-c860e2d7022b" providerId="ADAL" clId="{5C3FEE2F-30F9-418C-B5BB-91C5FDD13C74}" dt="2022-07-14T06:59:14.106" v="3" actId="6549"/>
        <pc:sldMkLst>
          <pc:docMk/>
          <pc:sldMk cId="3099512994" sldId="991"/>
        </pc:sldMkLst>
      </pc:sldChg>
      <pc:sldChg chg="add del">
        <pc:chgData name="Bilgram, Stephanie GIZ" userId="7eaf3b4c-b72a-4433-a624-c860e2d7022b" providerId="ADAL" clId="{5C3FEE2F-30F9-418C-B5BB-91C5FDD13C74}" dt="2022-07-14T06:59:39.902" v="5"/>
        <pc:sldMkLst>
          <pc:docMk/>
          <pc:sldMk cId="781151403" sldId="992"/>
        </pc:sldMkLst>
      </pc:sldChg>
      <pc:sldChg chg="add del">
        <pc:chgData name="Bilgram, Stephanie GIZ" userId="7eaf3b4c-b72a-4433-a624-c860e2d7022b" providerId="ADAL" clId="{5C3FEE2F-30F9-418C-B5BB-91C5FDD13C74}" dt="2022-07-14T06:59:39.902" v="5"/>
        <pc:sldMkLst>
          <pc:docMk/>
          <pc:sldMk cId="4131978895" sldId="993"/>
        </pc:sldMkLst>
      </pc:sldChg>
    </pc:docChg>
  </pc:docChgLst>
  <pc:docChgLst>
    <pc:chgData name="Eleonora" userId="17fcc923-fc16-4ae3-be90-1ba8220b4999" providerId="ADAL" clId="{BCEE843E-4E40-4D5C-929B-8A0EC46A4BB4}"/>
    <pc:docChg chg="addSld delSld modSld">
      <pc:chgData name="Eleonora" userId="17fcc923-fc16-4ae3-be90-1ba8220b4999" providerId="ADAL" clId="{BCEE843E-4E40-4D5C-929B-8A0EC46A4BB4}" dt="2022-09-14T07:43:22.988" v="2" actId="47"/>
      <pc:docMkLst>
        <pc:docMk/>
      </pc:docMkLst>
      <pc:sldChg chg="del">
        <pc:chgData name="Eleonora" userId="17fcc923-fc16-4ae3-be90-1ba8220b4999" providerId="ADAL" clId="{BCEE843E-4E40-4D5C-929B-8A0EC46A4BB4}" dt="2022-09-14T07:43:22.988" v="2" actId="47"/>
        <pc:sldMkLst>
          <pc:docMk/>
          <pc:sldMk cId="1946729247" sldId="675"/>
        </pc:sldMkLst>
      </pc:sldChg>
      <pc:sldChg chg="add modNotesTx">
        <pc:chgData name="Eleonora" userId="17fcc923-fc16-4ae3-be90-1ba8220b4999" providerId="ADAL" clId="{BCEE843E-4E40-4D5C-929B-8A0EC46A4BB4}" dt="2022-09-14T07:43:15.855" v="1"/>
        <pc:sldMkLst>
          <pc:docMk/>
          <pc:sldMk cId="2339177345" sldId="738"/>
        </pc:sldMkLst>
      </pc:sldChg>
    </pc:docChg>
  </pc:docChgLst>
  <pc:docChgLst>
    <pc:chgData name="Beatriz Quintanero" userId="fb1192c7f8507cca" providerId="LiveId" clId="{11AE7FB7-A45A-4C09-9DA6-6FD20C533AA9}"/>
    <pc:docChg chg="custSel modSld">
      <pc:chgData name="Beatriz Quintanero" userId="fb1192c7f8507cca" providerId="LiveId" clId="{11AE7FB7-A45A-4C09-9DA6-6FD20C533AA9}" dt="2022-05-09T10:36:13.599" v="188" actId="6549"/>
      <pc:docMkLst>
        <pc:docMk/>
      </pc:docMkLst>
      <pc:sldChg chg="modNotes modNotesTx">
        <pc:chgData name="Beatriz Quintanero" userId="fb1192c7f8507cca" providerId="LiveId" clId="{11AE7FB7-A45A-4C09-9DA6-6FD20C533AA9}" dt="2022-05-09T10:35:44.615" v="186" actId="20577"/>
        <pc:sldMkLst>
          <pc:docMk/>
          <pc:sldMk cId="2706477536" sldId="812"/>
        </pc:sldMkLst>
      </pc:sldChg>
      <pc:sldChg chg="modNotes">
        <pc:chgData name="Beatriz Quintanero" userId="fb1192c7f8507cca" providerId="LiveId" clId="{11AE7FB7-A45A-4C09-9DA6-6FD20C533AA9}" dt="2022-05-09T10:16:49.171" v="16"/>
        <pc:sldMkLst>
          <pc:docMk/>
          <pc:sldMk cId="1957492942" sldId="815"/>
        </pc:sldMkLst>
      </pc:sldChg>
      <pc:sldChg chg="modNotes">
        <pc:chgData name="Beatriz Quintanero" userId="fb1192c7f8507cca" providerId="LiveId" clId="{11AE7FB7-A45A-4C09-9DA6-6FD20C533AA9}" dt="2022-05-09T10:16:49.171" v="16"/>
        <pc:sldMkLst>
          <pc:docMk/>
          <pc:sldMk cId="1993486846" sldId="825"/>
        </pc:sldMkLst>
      </pc:sldChg>
      <pc:sldChg chg="modNotes">
        <pc:chgData name="Beatriz Quintanero" userId="fb1192c7f8507cca" providerId="LiveId" clId="{11AE7FB7-A45A-4C09-9DA6-6FD20C533AA9}" dt="2022-05-09T10:16:49.171" v="16"/>
        <pc:sldMkLst>
          <pc:docMk/>
          <pc:sldMk cId="4275058169" sldId="826"/>
        </pc:sldMkLst>
      </pc:sldChg>
      <pc:sldChg chg="modNotes">
        <pc:chgData name="Beatriz Quintanero" userId="fb1192c7f8507cca" providerId="LiveId" clId="{11AE7FB7-A45A-4C09-9DA6-6FD20C533AA9}" dt="2022-05-09T10:16:49.171" v="16"/>
        <pc:sldMkLst>
          <pc:docMk/>
          <pc:sldMk cId="603993917" sldId="827"/>
        </pc:sldMkLst>
      </pc:sldChg>
      <pc:sldChg chg="modNotes modNotesTx">
        <pc:chgData name="Beatriz Quintanero" userId="fb1192c7f8507cca" providerId="LiveId" clId="{11AE7FB7-A45A-4C09-9DA6-6FD20C533AA9}" dt="2022-05-09T10:36:13.599" v="188" actId="6549"/>
        <pc:sldMkLst>
          <pc:docMk/>
          <pc:sldMk cId="3370280954" sldId="835"/>
        </pc:sldMkLst>
      </pc:sldChg>
      <pc:sldChg chg="modSp mod modNotes modNotesTx">
        <pc:chgData name="Beatriz Quintanero" userId="fb1192c7f8507cca" providerId="LiveId" clId="{11AE7FB7-A45A-4C09-9DA6-6FD20C533AA9}" dt="2022-05-09T10:33:14.007" v="175" actId="20577"/>
        <pc:sldMkLst>
          <pc:docMk/>
          <pc:sldMk cId="2263490182" sldId="840"/>
        </pc:sldMkLst>
        <pc:graphicFrameChg chg="modGraphic">
          <ac:chgData name="Beatriz Quintanero" userId="fb1192c7f8507cca" providerId="LiveId" clId="{11AE7FB7-A45A-4C09-9DA6-6FD20C533AA9}" dt="2022-05-09T10:18:11.346" v="44" actId="2"/>
          <ac:graphicFrameMkLst>
            <pc:docMk/>
            <pc:sldMk cId="2263490182" sldId="840"/>
            <ac:graphicFrameMk id="6" creationId="{4F322B49-6CB5-4B9A-AA5C-87ACFFAC0BE6}"/>
          </ac:graphicFrameMkLst>
        </pc:graphicFrameChg>
      </pc:sldChg>
      <pc:sldChg chg="modNotes modNotesTx">
        <pc:chgData name="Beatriz Quintanero" userId="fb1192c7f8507cca" providerId="LiveId" clId="{11AE7FB7-A45A-4C09-9DA6-6FD20C533AA9}" dt="2022-05-09T10:33:40.360" v="178" actId="20577"/>
        <pc:sldMkLst>
          <pc:docMk/>
          <pc:sldMk cId="289235172" sldId="845"/>
        </pc:sldMkLst>
      </pc:sldChg>
      <pc:sldChg chg="modNotesTx">
        <pc:chgData name="Beatriz Quintanero" userId="fb1192c7f8507cca" providerId="LiveId" clId="{11AE7FB7-A45A-4C09-9DA6-6FD20C533AA9}" dt="2022-05-09T10:17:47.494" v="41" actId="20577"/>
        <pc:sldMkLst>
          <pc:docMk/>
          <pc:sldMk cId="1153615737" sldId="846"/>
        </pc:sldMkLst>
      </pc:sldChg>
      <pc:sldChg chg="modNotes modNotesTx">
        <pc:chgData name="Beatriz Quintanero" userId="fb1192c7f8507cca" providerId="LiveId" clId="{11AE7FB7-A45A-4C09-9DA6-6FD20C533AA9}" dt="2022-05-09T10:29:16.429" v="108" actId="20577"/>
        <pc:sldMkLst>
          <pc:docMk/>
          <pc:sldMk cId="3124103886" sldId="850"/>
        </pc:sldMkLst>
      </pc:sldChg>
      <pc:sldChg chg="modNotesTx">
        <pc:chgData name="Beatriz Quintanero" userId="fb1192c7f8507cca" providerId="LiveId" clId="{11AE7FB7-A45A-4C09-9DA6-6FD20C533AA9}" dt="2022-05-09T10:29:45.125" v="131" actId="20577"/>
        <pc:sldMkLst>
          <pc:docMk/>
          <pc:sldMk cId="3274096914" sldId="851"/>
        </pc:sldMkLst>
      </pc:sldChg>
      <pc:sldChg chg="modNotes modNotesTx">
        <pc:chgData name="Beatriz Quintanero" userId="fb1192c7f8507cca" providerId="LiveId" clId="{11AE7FB7-A45A-4C09-9DA6-6FD20C533AA9}" dt="2022-05-09T10:29:58.424" v="137" actId="2"/>
        <pc:sldMkLst>
          <pc:docMk/>
          <pc:sldMk cId="3552061969" sldId="852"/>
        </pc:sldMkLst>
      </pc:sldChg>
      <pc:sldChg chg="modNotesTx">
        <pc:chgData name="Beatriz Quintanero" userId="fb1192c7f8507cca" providerId="LiveId" clId="{11AE7FB7-A45A-4C09-9DA6-6FD20C533AA9}" dt="2022-05-09T10:32:38.765" v="174" actId="6549"/>
        <pc:sldMkLst>
          <pc:docMk/>
          <pc:sldMk cId="3892892742" sldId="857"/>
        </pc:sldMkLst>
      </pc:sldChg>
      <pc:sldChg chg="modNotesTx">
        <pc:chgData name="Beatriz Quintanero" userId="fb1192c7f8507cca" providerId="LiveId" clId="{11AE7FB7-A45A-4C09-9DA6-6FD20C533AA9}" dt="2022-05-09T10:18:57.967" v="61" actId="20577"/>
        <pc:sldMkLst>
          <pc:docMk/>
          <pc:sldMk cId="3088093099" sldId="862"/>
        </pc:sldMkLst>
      </pc:sldChg>
      <pc:sldChg chg="modNotes modNotesTx">
        <pc:chgData name="Beatriz Quintanero" userId="fb1192c7f8507cca" providerId="LiveId" clId="{11AE7FB7-A45A-4C09-9DA6-6FD20C533AA9}" dt="2022-05-09T10:30:27.486" v="149" actId="20577"/>
        <pc:sldMkLst>
          <pc:docMk/>
          <pc:sldMk cId="1870745282" sldId="873"/>
        </pc:sldMkLst>
      </pc:sldChg>
      <pc:sldChg chg="modNotesTx">
        <pc:chgData name="Beatriz Quintanero" userId="fb1192c7f8507cca" providerId="LiveId" clId="{11AE7FB7-A45A-4C09-9DA6-6FD20C533AA9}" dt="2022-05-09T10:16:21.375" v="15" actId="20577"/>
        <pc:sldMkLst>
          <pc:docMk/>
          <pc:sldMk cId="1908933991" sldId="87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436ED-EA0C-4F12-87DE-792F1396DE4A}" type="doc">
      <dgm:prSet loTypeId="urn:microsoft.com/office/officeart/2005/8/layout/process4" loCatId="list" qsTypeId="urn:microsoft.com/office/officeart/2005/8/quickstyle/simple1" qsCatId="simple" csTypeId="urn:microsoft.com/office/officeart/2005/8/colors/accent3_2" csCatId="accent3" phldr="1"/>
      <dgm:spPr/>
      <dgm:t>
        <a:bodyPr/>
        <a:lstStyle/>
        <a:p>
          <a:endParaRPr lang="de-DE"/>
        </a:p>
      </dgm:t>
    </dgm:pt>
    <dgm:pt modelId="{B848BE19-A8D7-4F26-A0AF-CCB419CC00C8}">
      <dgm:prSet phldrT="[Text]" custT="1"/>
      <dgm:spPr>
        <a:solidFill>
          <a:srgbClr val="F4971A"/>
        </a:solidFill>
      </dgm:spPr>
      <dgm:t>
        <a:bodyPr/>
        <a:lstStyle/>
        <a:p>
          <a:r>
            <a:rPr lang="es-ES" sz="1200"/>
            <a:t>1. Selección previa y elegibilidad WEF</a:t>
          </a:r>
        </a:p>
      </dgm:t>
    </dgm:pt>
    <dgm:pt modelId="{C4CFA80D-D2F6-48A7-A845-490BF351AA7D}" type="parTrans" cxnId="{A022F125-07EB-4CF9-83B2-E1A1BDC59914}">
      <dgm:prSet/>
      <dgm:spPr/>
      <dgm:t>
        <a:bodyPr/>
        <a:lstStyle/>
        <a:p>
          <a:endParaRPr lang="de-DE"/>
        </a:p>
      </dgm:t>
    </dgm:pt>
    <dgm:pt modelId="{04861723-BCE0-466A-9AAB-ED3727071758}" type="sibTrans" cxnId="{A022F125-07EB-4CF9-83B2-E1A1BDC59914}">
      <dgm:prSet/>
      <dgm:spPr/>
      <dgm:t>
        <a:bodyPr/>
        <a:lstStyle/>
        <a:p>
          <a:endParaRPr lang="de-DE"/>
        </a:p>
      </dgm:t>
    </dgm:pt>
    <dgm:pt modelId="{2507017B-69B5-4004-9F7D-62C0EA3DF706}">
      <dgm:prSet phldrT="[Text]" custT="1"/>
      <dgm:spPr/>
      <dgm:t>
        <a:bodyPr/>
        <a:lstStyle/>
        <a:p>
          <a:r>
            <a:rPr lang="es-ES" sz="800" noProof="0"/>
            <a:t>Criterios básicos de elegibilidad y evaluación de los factores de riesgo</a:t>
          </a:r>
        </a:p>
      </dgm:t>
    </dgm:pt>
    <dgm:pt modelId="{B60F2C5A-51D3-431F-9550-3FF11DA2DCFB}" type="parTrans" cxnId="{3B7326BF-6823-42EB-87EF-DEE3D294E934}">
      <dgm:prSet/>
      <dgm:spPr/>
      <dgm:t>
        <a:bodyPr/>
        <a:lstStyle/>
        <a:p>
          <a:endParaRPr lang="de-DE"/>
        </a:p>
      </dgm:t>
    </dgm:pt>
    <dgm:pt modelId="{810395A8-FCDD-46DF-9D7A-051D7AF40203}" type="sibTrans" cxnId="{3B7326BF-6823-42EB-87EF-DEE3D294E934}">
      <dgm:prSet/>
      <dgm:spPr/>
      <dgm:t>
        <a:bodyPr/>
        <a:lstStyle/>
        <a:p>
          <a:endParaRPr lang="de-DE"/>
        </a:p>
      </dgm:t>
    </dgm:pt>
    <dgm:pt modelId="{7BAFA634-90B5-44B3-9C00-FE3F873AF904}">
      <dgm:prSet phldrT="[Text]" custT="1"/>
      <dgm:spPr>
        <a:solidFill>
          <a:srgbClr val="F4971A"/>
        </a:solidFill>
      </dgm:spPr>
      <dgm:t>
        <a:bodyPr/>
        <a:lstStyle/>
        <a:p>
          <a:r>
            <a:rPr lang="es-ES" sz="1200"/>
            <a:t>2. Parámetros para que un proyecto pueda ser calificado como proyecto WEF  </a:t>
          </a:r>
        </a:p>
      </dgm:t>
    </dgm:pt>
    <dgm:pt modelId="{631C7816-AC78-488F-9DAD-E4A6DCD957DA}" type="parTrans" cxnId="{783F7A0C-A921-4176-842E-9D86ABC6624F}">
      <dgm:prSet/>
      <dgm:spPr/>
      <dgm:t>
        <a:bodyPr/>
        <a:lstStyle/>
        <a:p>
          <a:endParaRPr lang="de-DE"/>
        </a:p>
      </dgm:t>
    </dgm:pt>
    <dgm:pt modelId="{A3990AEF-D183-4ED7-886C-896370F947E7}" type="sibTrans" cxnId="{783F7A0C-A921-4176-842E-9D86ABC6624F}">
      <dgm:prSet/>
      <dgm:spPr/>
      <dgm:t>
        <a:bodyPr/>
        <a:lstStyle/>
        <a:p>
          <a:endParaRPr lang="de-DE"/>
        </a:p>
      </dgm:t>
    </dgm:pt>
    <dgm:pt modelId="{1F816AFD-2B4C-4761-B659-3D8CA75DF347}">
      <dgm:prSet phldrT="[Text]" custT="1"/>
      <dgm:spPr/>
      <dgm:t>
        <a:bodyPr/>
        <a:lstStyle/>
        <a:p>
          <a:r>
            <a:rPr lang="es-ES" sz="800" noProof="0"/>
            <a:t>Criterios de selección  </a:t>
          </a:r>
        </a:p>
        <a:p>
          <a:r>
            <a:rPr lang="es-ES" sz="800" noProof="0"/>
            <a:t>(elegibilidad en relación con la seguridad WEF y la eficiencia en el uso de los recursos)</a:t>
          </a:r>
        </a:p>
      </dgm:t>
    </dgm:pt>
    <dgm:pt modelId="{2B5901C0-659F-4FA3-A871-28CAF924A764}" type="parTrans" cxnId="{0EDFD10F-4C90-4F64-80F7-B2361F9B0CEE}">
      <dgm:prSet/>
      <dgm:spPr/>
      <dgm:t>
        <a:bodyPr/>
        <a:lstStyle/>
        <a:p>
          <a:endParaRPr lang="de-DE"/>
        </a:p>
      </dgm:t>
    </dgm:pt>
    <dgm:pt modelId="{5868CCED-0BE8-4CF9-AFEA-0CA022807EC9}" type="sibTrans" cxnId="{0EDFD10F-4C90-4F64-80F7-B2361F9B0CEE}">
      <dgm:prSet/>
      <dgm:spPr/>
      <dgm:t>
        <a:bodyPr/>
        <a:lstStyle/>
        <a:p>
          <a:endParaRPr lang="de-DE"/>
        </a:p>
      </dgm:t>
    </dgm:pt>
    <dgm:pt modelId="{E25563CE-CF18-4D22-AFAD-8488CD186490}">
      <dgm:prSet phldrT="[Text]" custT="1"/>
      <dgm:spPr>
        <a:solidFill>
          <a:srgbClr val="F4971A"/>
        </a:solidFill>
      </dgm:spPr>
      <dgm:t>
        <a:bodyPr/>
        <a:lstStyle/>
        <a:p>
          <a:r>
            <a:rPr lang="es-ES" sz="1200"/>
            <a:t>3. Selección y puntuación de un proyecto Nexo</a:t>
          </a:r>
        </a:p>
      </dgm:t>
    </dgm:pt>
    <dgm:pt modelId="{2E40AA23-31D8-444D-837C-366BA1005E31}" type="parTrans" cxnId="{7BDB238A-D8F7-42E9-8E40-5F17E6C62D24}">
      <dgm:prSet/>
      <dgm:spPr/>
      <dgm:t>
        <a:bodyPr/>
        <a:lstStyle/>
        <a:p>
          <a:endParaRPr lang="de-DE"/>
        </a:p>
      </dgm:t>
    </dgm:pt>
    <dgm:pt modelId="{0D0F7285-0BA6-4A65-8750-AB62A07C36C5}" type="sibTrans" cxnId="{7BDB238A-D8F7-42E9-8E40-5F17E6C62D24}">
      <dgm:prSet/>
      <dgm:spPr/>
      <dgm:t>
        <a:bodyPr/>
        <a:lstStyle/>
        <a:p>
          <a:endParaRPr lang="de-DE"/>
        </a:p>
      </dgm:t>
    </dgm:pt>
    <dgm:pt modelId="{5D207792-9B71-4D4E-858F-B77C417C8674}">
      <dgm:prSet phldrT="[Text]" custT="1"/>
      <dgm:spPr/>
      <dgm:t>
        <a:bodyPr/>
        <a:lstStyle/>
        <a:p>
          <a:r>
            <a:rPr lang="es-ES" sz="800" noProof="0"/>
            <a:t>Indicadores de selección </a:t>
          </a:r>
        </a:p>
        <a:p>
          <a:r>
            <a:rPr lang="es-ES" sz="800" noProof="0"/>
            <a:t>(3.1 Aspectos de seguridad, medioambiente, cambio climático y género del WEF; 3.2 Instituciones, gobernanza, normativa y administración; 3.3 Innovación, adicionalidad, sostenibilidad comercial, escalabilidad y transferibilidad)</a:t>
          </a:r>
        </a:p>
      </dgm:t>
    </dgm:pt>
    <dgm:pt modelId="{9F66A836-AD2C-4210-B827-7626AC22B78A}" type="parTrans" cxnId="{4E69D9E4-3B6C-4E2E-A451-7CB717EDBB7B}">
      <dgm:prSet/>
      <dgm:spPr/>
      <dgm:t>
        <a:bodyPr/>
        <a:lstStyle/>
        <a:p>
          <a:endParaRPr lang="de-DE"/>
        </a:p>
      </dgm:t>
    </dgm:pt>
    <dgm:pt modelId="{49C7D041-1256-42AC-8EE9-F18B437F67EF}" type="sibTrans" cxnId="{4E69D9E4-3B6C-4E2E-A451-7CB717EDBB7B}">
      <dgm:prSet/>
      <dgm:spPr/>
      <dgm:t>
        <a:bodyPr/>
        <a:lstStyle/>
        <a:p>
          <a:endParaRPr lang="de-DE"/>
        </a:p>
      </dgm:t>
    </dgm:pt>
    <dgm:pt modelId="{A539EDFB-20E8-4853-B6AD-B7DC3E3729A8}">
      <dgm:prSet phldrT="[Text]" custT="1"/>
      <dgm:spPr>
        <a:solidFill>
          <a:srgbClr val="F4971A"/>
        </a:solidFill>
      </dgm:spPr>
      <dgm:t>
        <a:bodyPr/>
        <a:lstStyle/>
        <a:p>
          <a:r>
            <a:rPr lang="es-ES" sz="1200" noProof="0"/>
            <a:t>4. Clasificación de los proyectos del WEF</a:t>
          </a:r>
        </a:p>
      </dgm:t>
    </dgm:pt>
    <dgm:pt modelId="{776F913E-AF8E-4F80-BC16-2A98992051F0}" type="parTrans" cxnId="{D69C290A-C9C6-43E3-BABC-1681A2BDD4FA}">
      <dgm:prSet/>
      <dgm:spPr/>
      <dgm:t>
        <a:bodyPr/>
        <a:lstStyle/>
        <a:p>
          <a:endParaRPr lang="de-DE"/>
        </a:p>
      </dgm:t>
    </dgm:pt>
    <dgm:pt modelId="{CAB0CFB3-5396-4646-916F-60BB70E00D6F}" type="sibTrans" cxnId="{D69C290A-C9C6-43E3-BABC-1681A2BDD4FA}">
      <dgm:prSet/>
      <dgm:spPr/>
      <dgm:t>
        <a:bodyPr/>
        <a:lstStyle/>
        <a:p>
          <a:endParaRPr lang="de-DE"/>
        </a:p>
      </dgm:t>
    </dgm:pt>
    <dgm:pt modelId="{FE5DC28A-67BC-4E30-8522-D2780995F75C}" type="pres">
      <dgm:prSet presAssocID="{214436ED-EA0C-4F12-87DE-792F1396DE4A}" presName="Name0" presStyleCnt="0">
        <dgm:presLayoutVars>
          <dgm:dir/>
          <dgm:animLvl val="lvl"/>
          <dgm:resizeHandles val="exact"/>
        </dgm:presLayoutVars>
      </dgm:prSet>
      <dgm:spPr/>
    </dgm:pt>
    <dgm:pt modelId="{CCB18FB1-B84B-4E32-980E-4111F3FEA885}" type="pres">
      <dgm:prSet presAssocID="{A539EDFB-20E8-4853-B6AD-B7DC3E3729A8}" presName="boxAndChildren" presStyleCnt="0"/>
      <dgm:spPr/>
    </dgm:pt>
    <dgm:pt modelId="{2623476A-048D-4E50-9486-D14497084A40}" type="pres">
      <dgm:prSet presAssocID="{A539EDFB-20E8-4853-B6AD-B7DC3E3729A8}" presName="parentTextBox" presStyleLbl="node1" presStyleIdx="0" presStyleCnt="4"/>
      <dgm:spPr/>
    </dgm:pt>
    <dgm:pt modelId="{1F9A52AF-6795-4364-AE50-3A9B4433B759}" type="pres">
      <dgm:prSet presAssocID="{0D0F7285-0BA6-4A65-8750-AB62A07C36C5}" presName="sp" presStyleCnt="0"/>
      <dgm:spPr/>
    </dgm:pt>
    <dgm:pt modelId="{60D308C4-8A12-4C1E-9E69-37CC13DAEBA0}" type="pres">
      <dgm:prSet presAssocID="{E25563CE-CF18-4D22-AFAD-8488CD186490}" presName="arrowAndChildren" presStyleCnt="0"/>
      <dgm:spPr/>
    </dgm:pt>
    <dgm:pt modelId="{3532B307-3B83-483A-9786-0E46734164C2}" type="pres">
      <dgm:prSet presAssocID="{E25563CE-CF18-4D22-AFAD-8488CD186490}" presName="parentTextArrow" presStyleLbl="node1" presStyleIdx="0" presStyleCnt="4"/>
      <dgm:spPr/>
    </dgm:pt>
    <dgm:pt modelId="{F745D2B3-5F9B-4212-877C-22FE57B0CB18}" type="pres">
      <dgm:prSet presAssocID="{E25563CE-CF18-4D22-AFAD-8488CD186490}" presName="arrow" presStyleLbl="node1" presStyleIdx="1" presStyleCnt="4" custScaleY="187530" custLinFactNeighborX="-7" custLinFactNeighborY="898"/>
      <dgm:spPr/>
    </dgm:pt>
    <dgm:pt modelId="{69BBB045-B588-4372-92A0-7B2A869B2A81}" type="pres">
      <dgm:prSet presAssocID="{E25563CE-CF18-4D22-AFAD-8488CD186490}" presName="descendantArrow" presStyleCnt="0"/>
      <dgm:spPr/>
    </dgm:pt>
    <dgm:pt modelId="{06BC9EBC-DBA4-400B-9E55-C3C6031A5744}" type="pres">
      <dgm:prSet presAssocID="{5D207792-9B71-4D4E-858F-B77C417C8674}" presName="childTextArrow" presStyleLbl="fgAccFollowNode1" presStyleIdx="0" presStyleCnt="3" custScaleY="259273" custLinFactNeighborX="-7" custLinFactNeighborY="-1154">
        <dgm:presLayoutVars>
          <dgm:bulletEnabled val="1"/>
        </dgm:presLayoutVars>
      </dgm:prSet>
      <dgm:spPr/>
    </dgm:pt>
    <dgm:pt modelId="{925EE708-D6EA-45BD-8BB1-8387F113CFAE}" type="pres">
      <dgm:prSet presAssocID="{A3990AEF-D183-4ED7-886C-896370F947E7}" presName="sp" presStyleCnt="0"/>
      <dgm:spPr/>
    </dgm:pt>
    <dgm:pt modelId="{890B372E-6D53-452B-BCF7-0D8053641CDA}" type="pres">
      <dgm:prSet presAssocID="{7BAFA634-90B5-44B3-9C00-FE3F873AF904}" presName="arrowAndChildren" presStyleCnt="0"/>
      <dgm:spPr/>
    </dgm:pt>
    <dgm:pt modelId="{19A1D247-FD88-4E0D-97D9-8CC431D17B2E}" type="pres">
      <dgm:prSet presAssocID="{7BAFA634-90B5-44B3-9C00-FE3F873AF904}" presName="parentTextArrow" presStyleLbl="node1" presStyleIdx="1" presStyleCnt="4"/>
      <dgm:spPr/>
    </dgm:pt>
    <dgm:pt modelId="{DCAFD3A4-E644-4E9B-B760-796629A0AC21}" type="pres">
      <dgm:prSet presAssocID="{7BAFA634-90B5-44B3-9C00-FE3F873AF904}" presName="arrow" presStyleLbl="node1" presStyleIdx="2" presStyleCnt="4" custScaleY="159113" custLinFactNeighborX="-8"/>
      <dgm:spPr/>
    </dgm:pt>
    <dgm:pt modelId="{6DE973CC-5B48-4A83-9184-F5C11E6BDCBA}" type="pres">
      <dgm:prSet presAssocID="{7BAFA634-90B5-44B3-9C00-FE3F873AF904}" presName="descendantArrow" presStyleCnt="0"/>
      <dgm:spPr/>
    </dgm:pt>
    <dgm:pt modelId="{4B759F4B-3938-445E-9E98-97FBCE4C73D2}" type="pres">
      <dgm:prSet presAssocID="{1F816AFD-2B4C-4761-B659-3D8CA75DF347}" presName="childTextArrow" presStyleLbl="fgAccFollowNode1" presStyleIdx="1" presStyleCnt="3" custScaleY="200491">
        <dgm:presLayoutVars>
          <dgm:bulletEnabled val="1"/>
        </dgm:presLayoutVars>
      </dgm:prSet>
      <dgm:spPr/>
    </dgm:pt>
    <dgm:pt modelId="{B3EA0B2C-3BBE-4211-9C16-D10E102FCCD8}" type="pres">
      <dgm:prSet presAssocID="{04861723-BCE0-466A-9AAB-ED3727071758}" presName="sp" presStyleCnt="0"/>
      <dgm:spPr/>
    </dgm:pt>
    <dgm:pt modelId="{92A25FBF-303A-44EF-9BEA-8ADEE5832104}" type="pres">
      <dgm:prSet presAssocID="{B848BE19-A8D7-4F26-A0AF-CCB419CC00C8}" presName="arrowAndChildren" presStyleCnt="0"/>
      <dgm:spPr/>
    </dgm:pt>
    <dgm:pt modelId="{3CC92853-77CA-4061-A1A2-DFB098CC3B01}" type="pres">
      <dgm:prSet presAssocID="{B848BE19-A8D7-4F26-A0AF-CCB419CC00C8}" presName="parentTextArrow" presStyleLbl="node1" presStyleIdx="2" presStyleCnt="4"/>
      <dgm:spPr/>
    </dgm:pt>
    <dgm:pt modelId="{E9812155-A380-4682-BB87-B9194EEF8FDF}" type="pres">
      <dgm:prSet presAssocID="{B848BE19-A8D7-4F26-A0AF-CCB419CC00C8}" presName="arrow" presStyleLbl="node1" presStyleIdx="3" presStyleCnt="4" custLinFactNeighborX="-1872" custLinFactNeighborY="-2281"/>
      <dgm:spPr/>
    </dgm:pt>
    <dgm:pt modelId="{3C249BDA-59E7-4F2D-A909-651DC6275167}" type="pres">
      <dgm:prSet presAssocID="{B848BE19-A8D7-4F26-A0AF-CCB419CC00C8}" presName="descendantArrow" presStyleCnt="0"/>
      <dgm:spPr/>
    </dgm:pt>
    <dgm:pt modelId="{4055834A-BE5A-4AF4-88E0-C8CA4CEE1DBE}" type="pres">
      <dgm:prSet presAssocID="{2507017B-69B5-4004-9F7D-62C0EA3DF706}" presName="childTextArrow" presStyleLbl="fgAccFollowNode1" presStyleIdx="2" presStyleCnt="3">
        <dgm:presLayoutVars>
          <dgm:bulletEnabled val="1"/>
        </dgm:presLayoutVars>
      </dgm:prSet>
      <dgm:spPr/>
    </dgm:pt>
  </dgm:ptLst>
  <dgm:cxnLst>
    <dgm:cxn modelId="{D69C290A-C9C6-43E3-BABC-1681A2BDD4FA}" srcId="{214436ED-EA0C-4F12-87DE-792F1396DE4A}" destId="{A539EDFB-20E8-4853-B6AD-B7DC3E3729A8}" srcOrd="3" destOrd="0" parTransId="{776F913E-AF8E-4F80-BC16-2A98992051F0}" sibTransId="{CAB0CFB3-5396-4646-916F-60BB70E00D6F}"/>
    <dgm:cxn modelId="{783F7A0C-A921-4176-842E-9D86ABC6624F}" srcId="{214436ED-EA0C-4F12-87DE-792F1396DE4A}" destId="{7BAFA634-90B5-44B3-9C00-FE3F873AF904}" srcOrd="1" destOrd="0" parTransId="{631C7816-AC78-488F-9DAD-E4A6DCD957DA}" sibTransId="{A3990AEF-D183-4ED7-886C-896370F947E7}"/>
    <dgm:cxn modelId="{0EDFD10F-4C90-4F64-80F7-B2361F9B0CEE}" srcId="{7BAFA634-90B5-44B3-9C00-FE3F873AF904}" destId="{1F816AFD-2B4C-4761-B659-3D8CA75DF347}" srcOrd="0" destOrd="0" parTransId="{2B5901C0-659F-4FA3-A871-28CAF924A764}" sibTransId="{5868CCED-0BE8-4CF9-AFEA-0CA022807EC9}"/>
    <dgm:cxn modelId="{A022F125-07EB-4CF9-83B2-E1A1BDC59914}" srcId="{214436ED-EA0C-4F12-87DE-792F1396DE4A}" destId="{B848BE19-A8D7-4F26-A0AF-CCB419CC00C8}" srcOrd="0" destOrd="0" parTransId="{C4CFA80D-D2F6-48A7-A845-490BF351AA7D}" sibTransId="{04861723-BCE0-466A-9AAB-ED3727071758}"/>
    <dgm:cxn modelId="{086A3C29-616C-4E17-B993-6BC45D41827A}" type="presOf" srcId="{2507017B-69B5-4004-9F7D-62C0EA3DF706}" destId="{4055834A-BE5A-4AF4-88E0-C8CA4CEE1DBE}" srcOrd="0" destOrd="0" presId="urn:microsoft.com/office/officeart/2005/8/layout/process4"/>
    <dgm:cxn modelId="{9715B24F-2FF7-45C0-BC49-CEA4000F3A31}" type="presOf" srcId="{1F816AFD-2B4C-4761-B659-3D8CA75DF347}" destId="{4B759F4B-3938-445E-9E98-97FBCE4C73D2}" srcOrd="0" destOrd="0" presId="urn:microsoft.com/office/officeart/2005/8/layout/process4"/>
    <dgm:cxn modelId="{50241D7D-1127-4617-99E0-2043629DEFFD}" type="presOf" srcId="{E25563CE-CF18-4D22-AFAD-8488CD186490}" destId="{F745D2B3-5F9B-4212-877C-22FE57B0CB18}" srcOrd="1" destOrd="0" presId="urn:microsoft.com/office/officeart/2005/8/layout/process4"/>
    <dgm:cxn modelId="{CF179A81-3019-4F30-A113-8E0880B3AB60}" type="presOf" srcId="{B848BE19-A8D7-4F26-A0AF-CCB419CC00C8}" destId="{3CC92853-77CA-4061-A1A2-DFB098CC3B01}" srcOrd="0" destOrd="0" presId="urn:microsoft.com/office/officeart/2005/8/layout/process4"/>
    <dgm:cxn modelId="{7BDB238A-D8F7-42E9-8E40-5F17E6C62D24}" srcId="{214436ED-EA0C-4F12-87DE-792F1396DE4A}" destId="{E25563CE-CF18-4D22-AFAD-8488CD186490}" srcOrd="2" destOrd="0" parTransId="{2E40AA23-31D8-444D-837C-366BA1005E31}" sibTransId="{0D0F7285-0BA6-4A65-8750-AB62A07C36C5}"/>
    <dgm:cxn modelId="{DF465290-1D4D-44CC-93E8-AEC4DE5C0610}" type="presOf" srcId="{7BAFA634-90B5-44B3-9C00-FE3F873AF904}" destId="{DCAFD3A4-E644-4E9B-B760-796629A0AC21}" srcOrd="1" destOrd="0" presId="urn:microsoft.com/office/officeart/2005/8/layout/process4"/>
    <dgm:cxn modelId="{EC511391-7944-4A2D-B106-9E5A33DFD60E}" type="presOf" srcId="{214436ED-EA0C-4F12-87DE-792F1396DE4A}" destId="{FE5DC28A-67BC-4E30-8522-D2780995F75C}" srcOrd="0" destOrd="0" presId="urn:microsoft.com/office/officeart/2005/8/layout/process4"/>
    <dgm:cxn modelId="{3B7326BF-6823-42EB-87EF-DEE3D294E934}" srcId="{B848BE19-A8D7-4F26-A0AF-CCB419CC00C8}" destId="{2507017B-69B5-4004-9F7D-62C0EA3DF706}" srcOrd="0" destOrd="0" parTransId="{B60F2C5A-51D3-431F-9550-3FF11DA2DCFB}" sibTransId="{810395A8-FCDD-46DF-9D7A-051D7AF40203}"/>
    <dgm:cxn modelId="{761215C5-C713-4A89-8F0A-366901A11D4E}" type="presOf" srcId="{7BAFA634-90B5-44B3-9C00-FE3F873AF904}" destId="{19A1D247-FD88-4E0D-97D9-8CC431D17B2E}" srcOrd="0" destOrd="0" presId="urn:microsoft.com/office/officeart/2005/8/layout/process4"/>
    <dgm:cxn modelId="{E95E40D3-DCF9-4723-A326-79E860669BFC}" type="presOf" srcId="{B848BE19-A8D7-4F26-A0AF-CCB419CC00C8}" destId="{E9812155-A380-4682-BB87-B9194EEF8FDF}" srcOrd="1" destOrd="0" presId="urn:microsoft.com/office/officeart/2005/8/layout/process4"/>
    <dgm:cxn modelId="{C2084FE1-C6E5-4D30-8D63-C925F280649B}" type="presOf" srcId="{A539EDFB-20E8-4853-B6AD-B7DC3E3729A8}" destId="{2623476A-048D-4E50-9486-D14497084A40}" srcOrd="0" destOrd="0" presId="urn:microsoft.com/office/officeart/2005/8/layout/process4"/>
    <dgm:cxn modelId="{4E69D9E4-3B6C-4E2E-A451-7CB717EDBB7B}" srcId="{E25563CE-CF18-4D22-AFAD-8488CD186490}" destId="{5D207792-9B71-4D4E-858F-B77C417C8674}" srcOrd="0" destOrd="0" parTransId="{9F66A836-AD2C-4210-B827-7626AC22B78A}" sibTransId="{49C7D041-1256-42AC-8EE9-F18B437F67EF}"/>
    <dgm:cxn modelId="{815B1CEA-D2D0-493E-82EA-C33013B5D41E}" type="presOf" srcId="{5D207792-9B71-4D4E-858F-B77C417C8674}" destId="{06BC9EBC-DBA4-400B-9E55-C3C6031A5744}" srcOrd="0" destOrd="0" presId="urn:microsoft.com/office/officeart/2005/8/layout/process4"/>
    <dgm:cxn modelId="{D50966F0-F70E-4ACB-BA8A-79D9EEBE5C92}" type="presOf" srcId="{E25563CE-CF18-4D22-AFAD-8488CD186490}" destId="{3532B307-3B83-483A-9786-0E46734164C2}" srcOrd="0" destOrd="0" presId="urn:microsoft.com/office/officeart/2005/8/layout/process4"/>
    <dgm:cxn modelId="{6528C991-789F-4208-9F81-47732327B452}" type="presParOf" srcId="{FE5DC28A-67BC-4E30-8522-D2780995F75C}" destId="{CCB18FB1-B84B-4E32-980E-4111F3FEA885}" srcOrd="0" destOrd="0" presId="urn:microsoft.com/office/officeart/2005/8/layout/process4"/>
    <dgm:cxn modelId="{17A4BB21-B9AD-4AF4-BB22-8E7171A803B8}" type="presParOf" srcId="{CCB18FB1-B84B-4E32-980E-4111F3FEA885}" destId="{2623476A-048D-4E50-9486-D14497084A40}" srcOrd="0" destOrd="0" presId="urn:microsoft.com/office/officeart/2005/8/layout/process4"/>
    <dgm:cxn modelId="{592741DB-07AF-4332-B278-C62F735FA0B9}" type="presParOf" srcId="{FE5DC28A-67BC-4E30-8522-D2780995F75C}" destId="{1F9A52AF-6795-4364-AE50-3A9B4433B759}" srcOrd="1" destOrd="0" presId="urn:microsoft.com/office/officeart/2005/8/layout/process4"/>
    <dgm:cxn modelId="{1735AB21-2B11-4F9A-ABC8-C2043394A904}" type="presParOf" srcId="{FE5DC28A-67BC-4E30-8522-D2780995F75C}" destId="{60D308C4-8A12-4C1E-9E69-37CC13DAEBA0}" srcOrd="2" destOrd="0" presId="urn:microsoft.com/office/officeart/2005/8/layout/process4"/>
    <dgm:cxn modelId="{93FA0357-06DD-403D-9B0B-B996F96634F2}" type="presParOf" srcId="{60D308C4-8A12-4C1E-9E69-37CC13DAEBA0}" destId="{3532B307-3B83-483A-9786-0E46734164C2}" srcOrd="0" destOrd="0" presId="urn:microsoft.com/office/officeart/2005/8/layout/process4"/>
    <dgm:cxn modelId="{B5F7283C-768C-4F53-89C6-701431AFA133}" type="presParOf" srcId="{60D308C4-8A12-4C1E-9E69-37CC13DAEBA0}" destId="{F745D2B3-5F9B-4212-877C-22FE57B0CB18}" srcOrd="1" destOrd="0" presId="urn:microsoft.com/office/officeart/2005/8/layout/process4"/>
    <dgm:cxn modelId="{5C3095DC-59AB-458B-84A3-09C548A5CDEA}" type="presParOf" srcId="{60D308C4-8A12-4C1E-9E69-37CC13DAEBA0}" destId="{69BBB045-B588-4372-92A0-7B2A869B2A81}" srcOrd="2" destOrd="0" presId="urn:microsoft.com/office/officeart/2005/8/layout/process4"/>
    <dgm:cxn modelId="{87327F90-28AA-4F0C-9A76-851785BC4661}" type="presParOf" srcId="{69BBB045-B588-4372-92A0-7B2A869B2A81}" destId="{06BC9EBC-DBA4-400B-9E55-C3C6031A5744}" srcOrd="0" destOrd="0" presId="urn:microsoft.com/office/officeart/2005/8/layout/process4"/>
    <dgm:cxn modelId="{33AC008E-4344-448F-9331-05FF592DCD30}" type="presParOf" srcId="{FE5DC28A-67BC-4E30-8522-D2780995F75C}" destId="{925EE708-D6EA-45BD-8BB1-8387F113CFAE}" srcOrd="3" destOrd="0" presId="urn:microsoft.com/office/officeart/2005/8/layout/process4"/>
    <dgm:cxn modelId="{FEEB25FE-4108-4C55-A6D5-52AFEFAA55B5}" type="presParOf" srcId="{FE5DC28A-67BC-4E30-8522-D2780995F75C}" destId="{890B372E-6D53-452B-BCF7-0D8053641CDA}" srcOrd="4" destOrd="0" presId="urn:microsoft.com/office/officeart/2005/8/layout/process4"/>
    <dgm:cxn modelId="{B26D9554-0713-4E38-9253-B482D8C87125}" type="presParOf" srcId="{890B372E-6D53-452B-BCF7-0D8053641CDA}" destId="{19A1D247-FD88-4E0D-97D9-8CC431D17B2E}" srcOrd="0" destOrd="0" presId="urn:microsoft.com/office/officeart/2005/8/layout/process4"/>
    <dgm:cxn modelId="{355E77F1-DB41-4809-A56F-0BE1BD4FF9A3}" type="presParOf" srcId="{890B372E-6D53-452B-BCF7-0D8053641CDA}" destId="{DCAFD3A4-E644-4E9B-B760-796629A0AC21}" srcOrd="1" destOrd="0" presId="urn:microsoft.com/office/officeart/2005/8/layout/process4"/>
    <dgm:cxn modelId="{508E0D4B-DF2D-490D-A18F-4BBBF77933C7}" type="presParOf" srcId="{890B372E-6D53-452B-BCF7-0D8053641CDA}" destId="{6DE973CC-5B48-4A83-9184-F5C11E6BDCBA}" srcOrd="2" destOrd="0" presId="urn:microsoft.com/office/officeart/2005/8/layout/process4"/>
    <dgm:cxn modelId="{EC3DBD0F-BBBF-4BFE-A4D7-8DF28F79BB09}" type="presParOf" srcId="{6DE973CC-5B48-4A83-9184-F5C11E6BDCBA}" destId="{4B759F4B-3938-445E-9E98-97FBCE4C73D2}" srcOrd="0" destOrd="0" presId="urn:microsoft.com/office/officeart/2005/8/layout/process4"/>
    <dgm:cxn modelId="{CBC12E3D-3256-4A80-926F-621BF7F6890A}" type="presParOf" srcId="{FE5DC28A-67BC-4E30-8522-D2780995F75C}" destId="{B3EA0B2C-3BBE-4211-9C16-D10E102FCCD8}" srcOrd="5" destOrd="0" presId="urn:microsoft.com/office/officeart/2005/8/layout/process4"/>
    <dgm:cxn modelId="{91F3FCDD-B5EB-4759-B354-BAEB8E9E2621}" type="presParOf" srcId="{FE5DC28A-67BC-4E30-8522-D2780995F75C}" destId="{92A25FBF-303A-44EF-9BEA-8ADEE5832104}" srcOrd="6" destOrd="0" presId="urn:microsoft.com/office/officeart/2005/8/layout/process4"/>
    <dgm:cxn modelId="{18C9E5C0-4EAC-492E-9269-0A111CD8B44E}" type="presParOf" srcId="{92A25FBF-303A-44EF-9BEA-8ADEE5832104}" destId="{3CC92853-77CA-4061-A1A2-DFB098CC3B01}" srcOrd="0" destOrd="0" presId="urn:microsoft.com/office/officeart/2005/8/layout/process4"/>
    <dgm:cxn modelId="{1D5D8204-40B1-4EF6-B128-FBB7B37638BA}" type="presParOf" srcId="{92A25FBF-303A-44EF-9BEA-8ADEE5832104}" destId="{E9812155-A380-4682-BB87-B9194EEF8FDF}" srcOrd="1" destOrd="0" presId="urn:microsoft.com/office/officeart/2005/8/layout/process4"/>
    <dgm:cxn modelId="{E85B9C27-A147-40DC-BC04-EB480DF5B428}" type="presParOf" srcId="{92A25FBF-303A-44EF-9BEA-8ADEE5832104}" destId="{3C249BDA-59E7-4F2D-A909-651DC6275167}" srcOrd="2" destOrd="0" presId="urn:microsoft.com/office/officeart/2005/8/layout/process4"/>
    <dgm:cxn modelId="{8C613E74-5233-4C46-8C4D-7C42AC2C375F}" type="presParOf" srcId="{3C249BDA-59E7-4F2D-A909-651DC6275167}" destId="{4055834A-BE5A-4AF4-88E0-C8CA4CEE1DB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CA1562-352F-43F0-8868-DDF0D52BE710}" type="doc">
      <dgm:prSet loTypeId="urn:microsoft.com/office/officeart/2005/8/layout/hList9" loCatId="list" qsTypeId="urn:microsoft.com/office/officeart/2005/8/quickstyle/simple1" qsCatId="simple" csTypeId="urn:microsoft.com/office/officeart/2005/8/colors/accent1_3" csCatId="accent1" phldr="1"/>
      <dgm:spPr/>
      <dgm:t>
        <a:bodyPr/>
        <a:lstStyle/>
        <a:p>
          <a:endParaRPr lang="de-DE"/>
        </a:p>
      </dgm:t>
    </dgm:pt>
    <dgm:pt modelId="{B37A68AE-1EC1-4EFE-842F-FB32F9CF057A}">
      <dgm:prSet phldrT="[Text]"/>
      <dgm:spPr>
        <a:solidFill>
          <a:srgbClr val="79A12C"/>
        </a:solidFill>
      </dgm:spPr>
      <dgm:t>
        <a:bodyPr/>
        <a:lstStyle/>
        <a:p>
          <a:r>
            <a:rPr lang="es-ES" b="1" noProof="0"/>
            <a:t>Ventajas del enfoque Nexo para movilizar financiación</a:t>
          </a:r>
        </a:p>
      </dgm:t>
    </dgm:pt>
    <dgm:pt modelId="{CBAA7C40-1C22-4403-9B25-6453108E1028}" type="parTrans" cxnId="{8D5A4CFC-4476-4A95-B110-353CACB904D6}">
      <dgm:prSet/>
      <dgm:spPr/>
      <dgm:t>
        <a:bodyPr/>
        <a:lstStyle/>
        <a:p>
          <a:endParaRPr lang="de-DE"/>
        </a:p>
      </dgm:t>
    </dgm:pt>
    <dgm:pt modelId="{F4E439FE-31DF-409E-9E59-0B7792E6C7D1}" type="sibTrans" cxnId="{8D5A4CFC-4476-4A95-B110-353CACB904D6}">
      <dgm:prSet/>
      <dgm:spPr/>
      <dgm:t>
        <a:bodyPr/>
        <a:lstStyle/>
        <a:p>
          <a:endParaRPr lang="de-DE"/>
        </a:p>
      </dgm:t>
    </dgm:pt>
    <dgm:pt modelId="{96391B10-A625-42ED-BD31-C5EFE28A70C9}">
      <dgm:prSet phldrT="[Text]" custT="1"/>
      <dgm:spPr>
        <a:solidFill>
          <a:srgbClr val="79A12C">
            <a:alpha val="60000"/>
          </a:srgbClr>
        </a:solidFill>
      </dgm:spPr>
      <dgm:t>
        <a:bodyPr/>
        <a:lstStyle/>
        <a:p>
          <a:r>
            <a:rPr lang="es-ES" sz="1800" b="1">
              <a:latin typeface="Calibri" panose="020F0502020204030204" pitchFamily="34" charset="0"/>
            </a:rPr>
            <a:t>Abre nuevas oportunidades de financiación</a:t>
          </a:r>
        </a:p>
        <a:p>
          <a:r>
            <a:rPr lang="es-ES" sz="1800" b="0">
              <a:latin typeface="Calibri" panose="020F0502020204030204" pitchFamily="34" charset="0"/>
            </a:rPr>
            <a:t>Hace el mejor uso económico de los recursos financieros disponibles</a:t>
          </a:r>
        </a:p>
      </dgm:t>
    </dgm:pt>
    <dgm:pt modelId="{021E325D-7E02-4926-99ED-1AD6EA5A3171}" type="parTrans" cxnId="{5AFCF780-52CB-4064-99FF-74853FF7FD5C}">
      <dgm:prSet/>
      <dgm:spPr/>
      <dgm:t>
        <a:bodyPr/>
        <a:lstStyle/>
        <a:p>
          <a:endParaRPr lang="de-DE"/>
        </a:p>
      </dgm:t>
    </dgm:pt>
    <dgm:pt modelId="{9E973A61-436E-44CB-8208-1DEE07A7FC14}" type="sibTrans" cxnId="{5AFCF780-52CB-4064-99FF-74853FF7FD5C}">
      <dgm:prSet/>
      <dgm:spPr/>
      <dgm:t>
        <a:bodyPr/>
        <a:lstStyle/>
        <a:p>
          <a:endParaRPr lang="de-DE"/>
        </a:p>
      </dgm:t>
    </dgm:pt>
    <dgm:pt modelId="{0248C167-02E9-4F7A-871C-A5F3B1A48E2D}">
      <dgm:prSet phldrT="[Text]" custT="1"/>
      <dgm:spPr>
        <a:solidFill>
          <a:srgbClr val="79A12C">
            <a:alpha val="4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800" b="1" noProof="0">
              <a:latin typeface="Calibri" panose="020F0502020204030204" pitchFamily="34" charset="0"/>
            </a:rPr>
            <a:t>Impulsa la implementación de soluciones ambientalmente sostenibles Y financiables</a:t>
          </a:r>
        </a:p>
        <a:p>
          <a:pPr marL="0" marR="0" indent="0" defTabSz="914400" eaLnBrk="1" fontAlgn="auto" latinLnBrk="0" hangingPunct="1">
            <a:lnSpc>
              <a:spcPct val="100000"/>
            </a:lnSpc>
            <a:spcBef>
              <a:spcPts val="0"/>
            </a:spcBef>
            <a:spcAft>
              <a:spcPts val="0"/>
            </a:spcAft>
            <a:buClrTx/>
            <a:buSzTx/>
            <a:buFontTx/>
            <a:buNone/>
            <a:tabLst/>
            <a:defRPr/>
          </a:pPr>
          <a:r>
            <a:rPr lang="es-ES" sz="1800" b="0" noProof="0">
              <a:latin typeface="Calibri" panose="020F0502020204030204" pitchFamily="34" charset="0"/>
            </a:rPr>
            <a:t>Economías de escala</a:t>
          </a:r>
        </a:p>
      </dgm:t>
    </dgm:pt>
    <dgm:pt modelId="{92C0B900-24BE-4D8B-A298-3C43250DF16C}" type="sibTrans" cxnId="{099B44A6-728F-4DA4-AF1F-A66B392AC570}">
      <dgm:prSet/>
      <dgm:spPr/>
      <dgm:t>
        <a:bodyPr/>
        <a:lstStyle/>
        <a:p>
          <a:endParaRPr lang="de-DE"/>
        </a:p>
      </dgm:t>
    </dgm:pt>
    <dgm:pt modelId="{E6C57086-3690-4128-95D6-33FEBC4355FE}" type="parTrans" cxnId="{099B44A6-728F-4DA4-AF1F-A66B392AC570}">
      <dgm:prSet/>
      <dgm:spPr/>
      <dgm:t>
        <a:bodyPr/>
        <a:lstStyle/>
        <a:p>
          <a:endParaRPr lang="de-DE"/>
        </a:p>
      </dgm:t>
    </dgm:pt>
    <dgm:pt modelId="{86AE450C-989B-4950-9B7A-51A15D4632C4}">
      <dgm:prSet phldrT="[Text]" custT="1"/>
      <dgm:spPr>
        <a:noFill/>
      </dgm:spPr>
      <dgm:t>
        <a:bodyPr/>
        <a:lstStyle/>
        <a:p>
          <a:endParaRPr lang="de-DE" sz="1800" b="1">
            <a:latin typeface="Calibri" panose="020F0502020204030204" pitchFamily="34" charset="0"/>
          </a:endParaRPr>
        </a:p>
      </dgm:t>
    </dgm:pt>
    <dgm:pt modelId="{8277561E-B667-457C-8002-6EE8128261CE}" type="sibTrans" cxnId="{C63F66F2-8B25-4AE0-AF68-A9940C4D534F}">
      <dgm:prSet/>
      <dgm:spPr/>
      <dgm:t>
        <a:bodyPr/>
        <a:lstStyle/>
        <a:p>
          <a:endParaRPr lang="de-DE"/>
        </a:p>
      </dgm:t>
    </dgm:pt>
    <dgm:pt modelId="{93B7C0DA-D001-4296-A16B-CE6B81FB92D8}" type="parTrans" cxnId="{C63F66F2-8B25-4AE0-AF68-A9940C4D534F}">
      <dgm:prSet/>
      <dgm:spPr/>
      <dgm:t>
        <a:bodyPr/>
        <a:lstStyle/>
        <a:p>
          <a:endParaRPr lang="de-DE"/>
        </a:p>
      </dgm:t>
    </dgm:pt>
    <dgm:pt modelId="{87157A25-96D1-4C37-A3A0-E3BB34F08AF5}">
      <dgm:prSet phldrT="[Text]" custT="1"/>
      <dgm:spPr>
        <a:solidFill>
          <a:srgbClr val="79A12C">
            <a:alpha val="6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800" b="1" noProof="0">
              <a:latin typeface="Calibri" panose="020F0502020204030204" pitchFamily="34" charset="0"/>
              <a:cs typeface="Calibri" panose="020F0502020204030204" pitchFamily="34" charset="0"/>
            </a:rPr>
            <a:t>Mejora la coherencia y reduce los riesgos de las inversiones</a:t>
          </a:r>
          <a:br>
            <a:rPr lang="es-ES" sz="1800" b="1" noProof="0">
              <a:latin typeface="Calibri" panose="020F0502020204030204" pitchFamily="34" charset="0"/>
              <a:cs typeface="Calibri" panose="020F0502020204030204" pitchFamily="34" charset="0"/>
            </a:rPr>
          </a:br>
          <a:r>
            <a:rPr lang="es-ES" sz="1800" b="0" noProof="0">
              <a:latin typeface="Calibri" panose="020F0502020204030204" pitchFamily="34" charset="0"/>
              <a:cs typeface="Calibri" panose="020F0502020204030204" pitchFamily="34" charset="0"/>
            </a:rPr>
            <a:t>Coordinación y sostenibilidad a largo plazo</a:t>
          </a:r>
        </a:p>
      </dgm:t>
    </dgm:pt>
    <dgm:pt modelId="{F859C453-9DC0-4A85-9ED3-BC9ADCF77282}" type="sibTrans" cxnId="{454A80D9-1629-450A-A380-672B8F7BF6A1}">
      <dgm:prSet/>
      <dgm:spPr/>
      <dgm:t>
        <a:bodyPr/>
        <a:lstStyle/>
        <a:p>
          <a:endParaRPr lang="de-DE"/>
        </a:p>
      </dgm:t>
    </dgm:pt>
    <dgm:pt modelId="{C262090D-87EB-4B63-A2EA-BB7640CF2D3D}" type="parTrans" cxnId="{454A80D9-1629-450A-A380-672B8F7BF6A1}">
      <dgm:prSet/>
      <dgm:spPr/>
      <dgm:t>
        <a:bodyPr/>
        <a:lstStyle/>
        <a:p>
          <a:endParaRPr lang="de-DE"/>
        </a:p>
      </dgm:t>
    </dgm:pt>
    <dgm:pt modelId="{20917347-2C3F-4BCC-9A69-89788D6EA6C8}" type="pres">
      <dgm:prSet presAssocID="{34CA1562-352F-43F0-8868-DDF0D52BE710}" presName="list" presStyleCnt="0">
        <dgm:presLayoutVars>
          <dgm:dir/>
          <dgm:animLvl val="lvl"/>
        </dgm:presLayoutVars>
      </dgm:prSet>
      <dgm:spPr/>
    </dgm:pt>
    <dgm:pt modelId="{200418EF-1272-4B76-9926-0ACF5E919B6F}" type="pres">
      <dgm:prSet presAssocID="{B37A68AE-1EC1-4EFE-842F-FB32F9CF057A}" presName="posSpace" presStyleCnt="0"/>
      <dgm:spPr/>
    </dgm:pt>
    <dgm:pt modelId="{BCD148FF-F5FA-4859-A5B0-02D946F09C3F}" type="pres">
      <dgm:prSet presAssocID="{B37A68AE-1EC1-4EFE-842F-FB32F9CF057A}" presName="vertFlow" presStyleCnt="0"/>
      <dgm:spPr/>
    </dgm:pt>
    <dgm:pt modelId="{431DAE3E-826D-4786-8AAA-822C547DCEDD}" type="pres">
      <dgm:prSet presAssocID="{B37A68AE-1EC1-4EFE-842F-FB32F9CF057A}" presName="topSpace" presStyleCnt="0"/>
      <dgm:spPr/>
    </dgm:pt>
    <dgm:pt modelId="{7018AA1B-FD52-4397-9ECC-4BA5EBB2A780}" type="pres">
      <dgm:prSet presAssocID="{B37A68AE-1EC1-4EFE-842F-FB32F9CF057A}" presName="firstComp" presStyleCnt="0"/>
      <dgm:spPr/>
    </dgm:pt>
    <dgm:pt modelId="{195B7580-B2A9-4052-A60A-E06B29DB7710}" type="pres">
      <dgm:prSet presAssocID="{B37A68AE-1EC1-4EFE-842F-FB32F9CF057A}" presName="firstChild" presStyleLbl="bgAccFollowNode1" presStyleIdx="0" presStyleCnt="4" custScaleX="207889"/>
      <dgm:spPr/>
    </dgm:pt>
    <dgm:pt modelId="{43A11F2D-A11F-4B8E-B0A4-F8C49E5FF4A0}" type="pres">
      <dgm:prSet presAssocID="{B37A68AE-1EC1-4EFE-842F-FB32F9CF057A}" presName="firstChildTx" presStyleLbl="bgAccFollowNode1" presStyleIdx="0" presStyleCnt="4">
        <dgm:presLayoutVars>
          <dgm:bulletEnabled val="1"/>
        </dgm:presLayoutVars>
      </dgm:prSet>
      <dgm:spPr/>
    </dgm:pt>
    <dgm:pt modelId="{0F380A8A-9402-4433-ADF9-FC154E24B451}" type="pres">
      <dgm:prSet presAssocID="{0248C167-02E9-4F7A-871C-A5F3B1A48E2D}" presName="comp" presStyleCnt="0"/>
      <dgm:spPr/>
    </dgm:pt>
    <dgm:pt modelId="{5060288C-D141-4333-8E08-795E5D9802FC}" type="pres">
      <dgm:prSet presAssocID="{0248C167-02E9-4F7A-871C-A5F3B1A48E2D}" presName="child" presStyleLbl="bgAccFollowNode1" presStyleIdx="1" presStyleCnt="4" custScaleX="207889"/>
      <dgm:spPr/>
    </dgm:pt>
    <dgm:pt modelId="{5C57C7F2-51E6-48CA-8CAC-109FD0DE2B23}" type="pres">
      <dgm:prSet presAssocID="{0248C167-02E9-4F7A-871C-A5F3B1A48E2D}" presName="childTx" presStyleLbl="bgAccFollowNode1" presStyleIdx="1" presStyleCnt="4">
        <dgm:presLayoutVars>
          <dgm:bulletEnabled val="1"/>
        </dgm:presLayoutVars>
      </dgm:prSet>
      <dgm:spPr/>
    </dgm:pt>
    <dgm:pt modelId="{17D49A25-6461-4426-B52D-1EE19DBFCC94}" type="pres">
      <dgm:prSet presAssocID="{87157A25-96D1-4C37-A3A0-E3BB34F08AF5}" presName="comp" presStyleCnt="0"/>
      <dgm:spPr/>
    </dgm:pt>
    <dgm:pt modelId="{8AB05266-F897-4862-BCE9-681B0882662E}" type="pres">
      <dgm:prSet presAssocID="{87157A25-96D1-4C37-A3A0-E3BB34F08AF5}" presName="child" presStyleLbl="bgAccFollowNode1" presStyleIdx="2" presStyleCnt="4" custScaleX="207889"/>
      <dgm:spPr/>
    </dgm:pt>
    <dgm:pt modelId="{393C6737-CD8C-406D-B09A-B622210B0CD8}" type="pres">
      <dgm:prSet presAssocID="{87157A25-96D1-4C37-A3A0-E3BB34F08AF5}" presName="childTx" presStyleLbl="bgAccFollowNode1" presStyleIdx="2" presStyleCnt="4">
        <dgm:presLayoutVars>
          <dgm:bulletEnabled val="1"/>
        </dgm:presLayoutVars>
      </dgm:prSet>
      <dgm:spPr/>
    </dgm:pt>
    <dgm:pt modelId="{4F067274-76CD-443B-B20F-80E76CF6F65B}" type="pres">
      <dgm:prSet presAssocID="{86AE450C-989B-4950-9B7A-51A15D4632C4}" presName="comp" presStyleCnt="0"/>
      <dgm:spPr/>
    </dgm:pt>
    <dgm:pt modelId="{842B3C12-EAB8-442D-AAAA-9863A39DD709}" type="pres">
      <dgm:prSet presAssocID="{86AE450C-989B-4950-9B7A-51A15D4632C4}" presName="child" presStyleLbl="bgAccFollowNode1" presStyleIdx="3" presStyleCnt="4" custScaleX="207889"/>
      <dgm:spPr/>
    </dgm:pt>
    <dgm:pt modelId="{4641D99B-416C-45C3-B583-3617BDCCBFD0}" type="pres">
      <dgm:prSet presAssocID="{86AE450C-989B-4950-9B7A-51A15D4632C4}" presName="childTx" presStyleLbl="bgAccFollowNode1" presStyleIdx="3" presStyleCnt="4">
        <dgm:presLayoutVars>
          <dgm:bulletEnabled val="1"/>
        </dgm:presLayoutVars>
      </dgm:prSet>
      <dgm:spPr/>
    </dgm:pt>
    <dgm:pt modelId="{C9B20235-09DB-484E-B556-8A58DA3B2175}" type="pres">
      <dgm:prSet presAssocID="{B37A68AE-1EC1-4EFE-842F-FB32F9CF057A}" presName="negSpace" presStyleCnt="0"/>
      <dgm:spPr/>
    </dgm:pt>
    <dgm:pt modelId="{62A37AF3-56FC-4386-89D9-25308F4406EB}" type="pres">
      <dgm:prSet presAssocID="{B37A68AE-1EC1-4EFE-842F-FB32F9CF057A}" presName="circle" presStyleLbl="node1" presStyleIdx="0" presStyleCnt="1" custScaleX="193894" custScaleY="193112" custLinFactX="-100000" custLinFactNeighborX="-188629" custLinFactNeighborY="-108"/>
      <dgm:spPr/>
    </dgm:pt>
  </dgm:ptLst>
  <dgm:cxnLst>
    <dgm:cxn modelId="{D3326B00-4E74-4350-8ED6-48AF11D1CF01}" type="presOf" srcId="{96391B10-A625-42ED-BD31-C5EFE28A70C9}" destId="{195B7580-B2A9-4052-A60A-E06B29DB7710}" srcOrd="0" destOrd="0" presId="urn:microsoft.com/office/officeart/2005/8/layout/hList9"/>
    <dgm:cxn modelId="{EEA51D1B-99C9-4014-BCA2-B9FF590A27C2}" type="presOf" srcId="{0248C167-02E9-4F7A-871C-A5F3B1A48E2D}" destId="{5060288C-D141-4333-8E08-795E5D9802FC}" srcOrd="0" destOrd="0" presId="urn:microsoft.com/office/officeart/2005/8/layout/hList9"/>
    <dgm:cxn modelId="{65F03125-4222-4B22-9D98-7A3E180FCF47}" type="presOf" srcId="{34CA1562-352F-43F0-8868-DDF0D52BE710}" destId="{20917347-2C3F-4BCC-9A69-89788D6EA6C8}" srcOrd="0" destOrd="0" presId="urn:microsoft.com/office/officeart/2005/8/layout/hList9"/>
    <dgm:cxn modelId="{71112D26-7994-49B5-8A00-3DE1111481C5}" type="presOf" srcId="{87157A25-96D1-4C37-A3A0-E3BB34F08AF5}" destId="{8AB05266-F897-4862-BCE9-681B0882662E}" srcOrd="0" destOrd="0" presId="urn:microsoft.com/office/officeart/2005/8/layout/hList9"/>
    <dgm:cxn modelId="{4460CB40-35C9-49C6-9F4A-B750C898A983}" type="presOf" srcId="{0248C167-02E9-4F7A-871C-A5F3B1A48E2D}" destId="{5C57C7F2-51E6-48CA-8CAC-109FD0DE2B23}" srcOrd="1" destOrd="0" presId="urn:microsoft.com/office/officeart/2005/8/layout/hList9"/>
    <dgm:cxn modelId="{5AFCF780-52CB-4064-99FF-74853FF7FD5C}" srcId="{B37A68AE-1EC1-4EFE-842F-FB32F9CF057A}" destId="{96391B10-A625-42ED-BD31-C5EFE28A70C9}" srcOrd="0" destOrd="0" parTransId="{021E325D-7E02-4926-99ED-1AD6EA5A3171}" sibTransId="{9E973A61-436E-44CB-8208-1DEE07A7FC14}"/>
    <dgm:cxn modelId="{D97CAF90-462E-4E79-A90B-78C9DBB9F059}" type="presOf" srcId="{B37A68AE-1EC1-4EFE-842F-FB32F9CF057A}" destId="{62A37AF3-56FC-4386-89D9-25308F4406EB}" srcOrd="0" destOrd="0" presId="urn:microsoft.com/office/officeart/2005/8/layout/hList9"/>
    <dgm:cxn modelId="{DE3FBE90-FB99-487B-89D8-139361CC446F}" type="presOf" srcId="{87157A25-96D1-4C37-A3A0-E3BB34F08AF5}" destId="{393C6737-CD8C-406D-B09A-B622210B0CD8}" srcOrd="1" destOrd="0" presId="urn:microsoft.com/office/officeart/2005/8/layout/hList9"/>
    <dgm:cxn modelId="{3BC55297-B65C-4AC3-88DA-D1DB71168DA3}" type="presOf" srcId="{86AE450C-989B-4950-9B7A-51A15D4632C4}" destId="{842B3C12-EAB8-442D-AAAA-9863A39DD709}" srcOrd="0" destOrd="0" presId="urn:microsoft.com/office/officeart/2005/8/layout/hList9"/>
    <dgm:cxn modelId="{3960FE9D-4F21-4264-9151-BF102F2D09A0}" type="presOf" srcId="{96391B10-A625-42ED-BD31-C5EFE28A70C9}" destId="{43A11F2D-A11F-4B8E-B0A4-F8C49E5FF4A0}" srcOrd="1" destOrd="0" presId="urn:microsoft.com/office/officeart/2005/8/layout/hList9"/>
    <dgm:cxn modelId="{099B44A6-728F-4DA4-AF1F-A66B392AC570}" srcId="{B37A68AE-1EC1-4EFE-842F-FB32F9CF057A}" destId="{0248C167-02E9-4F7A-871C-A5F3B1A48E2D}" srcOrd="1" destOrd="0" parTransId="{E6C57086-3690-4128-95D6-33FEBC4355FE}" sibTransId="{92C0B900-24BE-4D8B-A298-3C43250DF16C}"/>
    <dgm:cxn modelId="{454A80D9-1629-450A-A380-672B8F7BF6A1}" srcId="{B37A68AE-1EC1-4EFE-842F-FB32F9CF057A}" destId="{87157A25-96D1-4C37-A3A0-E3BB34F08AF5}" srcOrd="2" destOrd="0" parTransId="{C262090D-87EB-4B63-A2EA-BB7640CF2D3D}" sibTransId="{F859C453-9DC0-4A85-9ED3-BC9ADCF77282}"/>
    <dgm:cxn modelId="{8D3C2CEC-1E0C-426C-B410-4C3E6FC8720A}" type="presOf" srcId="{86AE450C-989B-4950-9B7A-51A15D4632C4}" destId="{4641D99B-416C-45C3-B583-3617BDCCBFD0}" srcOrd="1" destOrd="0" presId="urn:microsoft.com/office/officeart/2005/8/layout/hList9"/>
    <dgm:cxn modelId="{C63F66F2-8B25-4AE0-AF68-A9940C4D534F}" srcId="{B37A68AE-1EC1-4EFE-842F-FB32F9CF057A}" destId="{86AE450C-989B-4950-9B7A-51A15D4632C4}" srcOrd="3" destOrd="0" parTransId="{93B7C0DA-D001-4296-A16B-CE6B81FB92D8}" sibTransId="{8277561E-B667-457C-8002-6EE8128261CE}"/>
    <dgm:cxn modelId="{8D5A4CFC-4476-4A95-B110-353CACB904D6}" srcId="{34CA1562-352F-43F0-8868-DDF0D52BE710}" destId="{B37A68AE-1EC1-4EFE-842F-FB32F9CF057A}" srcOrd="0" destOrd="0" parTransId="{CBAA7C40-1C22-4403-9B25-6453108E1028}" sibTransId="{F4E439FE-31DF-409E-9E59-0B7792E6C7D1}"/>
    <dgm:cxn modelId="{56AB4478-8EDB-468A-B248-BDC6B4FEC642}" type="presParOf" srcId="{20917347-2C3F-4BCC-9A69-89788D6EA6C8}" destId="{200418EF-1272-4B76-9926-0ACF5E919B6F}" srcOrd="0" destOrd="0" presId="urn:microsoft.com/office/officeart/2005/8/layout/hList9"/>
    <dgm:cxn modelId="{ACEE5512-52DD-49DE-8667-2FCAB7DEBAD4}" type="presParOf" srcId="{20917347-2C3F-4BCC-9A69-89788D6EA6C8}" destId="{BCD148FF-F5FA-4859-A5B0-02D946F09C3F}" srcOrd="1" destOrd="0" presId="urn:microsoft.com/office/officeart/2005/8/layout/hList9"/>
    <dgm:cxn modelId="{90D4B1BA-16F5-4B2A-8900-9524BEDFAD07}" type="presParOf" srcId="{BCD148FF-F5FA-4859-A5B0-02D946F09C3F}" destId="{431DAE3E-826D-4786-8AAA-822C547DCEDD}" srcOrd="0" destOrd="0" presId="urn:microsoft.com/office/officeart/2005/8/layout/hList9"/>
    <dgm:cxn modelId="{2FE7B51F-7192-4F1C-B7EB-AA51C59E31F0}" type="presParOf" srcId="{BCD148FF-F5FA-4859-A5B0-02D946F09C3F}" destId="{7018AA1B-FD52-4397-9ECC-4BA5EBB2A780}" srcOrd="1" destOrd="0" presId="urn:microsoft.com/office/officeart/2005/8/layout/hList9"/>
    <dgm:cxn modelId="{F0FBE8ED-A325-43C4-A573-F41FCB25DDC5}" type="presParOf" srcId="{7018AA1B-FD52-4397-9ECC-4BA5EBB2A780}" destId="{195B7580-B2A9-4052-A60A-E06B29DB7710}" srcOrd="0" destOrd="0" presId="urn:microsoft.com/office/officeart/2005/8/layout/hList9"/>
    <dgm:cxn modelId="{79740BEA-BADE-41FC-B0ED-8EB1DD511091}" type="presParOf" srcId="{7018AA1B-FD52-4397-9ECC-4BA5EBB2A780}" destId="{43A11F2D-A11F-4B8E-B0A4-F8C49E5FF4A0}" srcOrd="1" destOrd="0" presId="urn:microsoft.com/office/officeart/2005/8/layout/hList9"/>
    <dgm:cxn modelId="{8FD80854-5A29-4740-9307-EF4E01C2AD9A}" type="presParOf" srcId="{BCD148FF-F5FA-4859-A5B0-02D946F09C3F}" destId="{0F380A8A-9402-4433-ADF9-FC154E24B451}" srcOrd="2" destOrd="0" presId="urn:microsoft.com/office/officeart/2005/8/layout/hList9"/>
    <dgm:cxn modelId="{48459C24-5B86-49D3-85B3-B081C574E7D2}" type="presParOf" srcId="{0F380A8A-9402-4433-ADF9-FC154E24B451}" destId="{5060288C-D141-4333-8E08-795E5D9802FC}" srcOrd="0" destOrd="0" presId="urn:microsoft.com/office/officeart/2005/8/layout/hList9"/>
    <dgm:cxn modelId="{A4E6E939-5CBE-4DAB-BFCF-DCD29BDDB2AB}" type="presParOf" srcId="{0F380A8A-9402-4433-ADF9-FC154E24B451}" destId="{5C57C7F2-51E6-48CA-8CAC-109FD0DE2B23}" srcOrd="1" destOrd="0" presId="urn:microsoft.com/office/officeart/2005/8/layout/hList9"/>
    <dgm:cxn modelId="{B680432C-8DCF-4D1C-BB3D-AFDD21141135}" type="presParOf" srcId="{BCD148FF-F5FA-4859-A5B0-02D946F09C3F}" destId="{17D49A25-6461-4426-B52D-1EE19DBFCC94}" srcOrd="3" destOrd="0" presId="urn:microsoft.com/office/officeart/2005/8/layout/hList9"/>
    <dgm:cxn modelId="{E775335B-BF51-4EA3-974E-F7B243A5FFD4}" type="presParOf" srcId="{17D49A25-6461-4426-B52D-1EE19DBFCC94}" destId="{8AB05266-F897-4862-BCE9-681B0882662E}" srcOrd="0" destOrd="0" presId="urn:microsoft.com/office/officeart/2005/8/layout/hList9"/>
    <dgm:cxn modelId="{05CBD17A-FD7B-488E-B46C-5831621EE30D}" type="presParOf" srcId="{17D49A25-6461-4426-B52D-1EE19DBFCC94}" destId="{393C6737-CD8C-406D-B09A-B622210B0CD8}" srcOrd="1" destOrd="0" presId="urn:microsoft.com/office/officeart/2005/8/layout/hList9"/>
    <dgm:cxn modelId="{09A42D7B-06C7-484A-983E-B21F253B7ED8}" type="presParOf" srcId="{BCD148FF-F5FA-4859-A5B0-02D946F09C3F}" destId="{4F067274-76CD-443B-B20F-80E76CF6F65B}" srcOrd="4" destOrd="0" presId="urn:microsoft.com/office/officeart/2005/8/layout/hList9"/>
    <dgm:cxn modelId="{3183374F-959C-419D-BFA1-B0B4E1A0D79B}" type="presParOf" srcId="{4F067274-76CD-443B-B20F-80E76CF6F65B}" destId="{842B3C12-EAB8-442D-AAAA-9863A39DD709}" srcOrd="0" destOrd="0" presId="urn:microsoft.com/office/officeart/2005/8/layout/hList9"/>
    <dgm:cxn modelId="{78629990-7BED-4A0B-B5D6-F534B354AA12}" type="presParOf" srcId="{4F067274-76CD-443B-B20F-80E76CF6F65B}" destId="{4641D99B-416C-45C3-B583-3617BDCCBFD0}" srcOrd="1" destOrd="0" presId="urn:microsoft.com/office/officeart/2005/8/layout/hList9"/>
    <dgm:cxn modelId="{FD308A75-CE9C-47B0-BED6-476CF3E81CDE}" type="presParOf" srcId="{20917347-2C3F-4BCC-9A69-89788D6EA6C8}" destId="{C9B20235-09DB-484E-B556-8A58DA3B2175}" srcOrd="2" destOrd="0" presId="urn:microsoft.com/office/officeart/2005/8/layout/hList9"/>
    <dgm:cxn modelId="{B81C801B-2308-4B6B-8041-36A88D909AD7}" type="presParOf" srcId="{20917347-2C3F-4BCC-9A69-89788D6EA6C8}" destId="{62A37AF3-56FC-4386-89D9-25308F4406EB}" srcOrd="3"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BDC542-D6FB-43F1-86F4-BE4C1F163686}" type="doc">
      <dgm:prSet loTypeId="urn:microsoft.com/office/officeart/2005/8/layout/gear1" loCatId="relationship" qsTypeId="urn:microsoft.com/office/officeart/2005/8/quickstyle/simple1" qsCatId="simple" csTypeId="urn:microsoft.com/office/officeart/2005/8/colors/colorful2" csCatId="colorful" phldr="1"/>
      <dgm:spPr/>
    </dgm:pt>
    <dgm:pt modelId="{199F01AB-50AF-49D7-801F-21473ACC83A4}">
      <dgm:prSet phldrT="[Text]" custT="1"/>
      <dgm:spPr/>
      <dgm:t>
        <a:bodyPr/>
        <a:lstStyle/>
        <a:p>
          <a:r>
            <a:rPr lang="es-ES" sz="1400" b="1" noProof="0"/>
            <a:t>Acceso a la financia-</a:t>
          </a:r>
          <a:r>
            <a:rPr lang="es-ES" sz="1400" b="1" noProof="0" err="1"/>
            <a:t>ción</a:t>
          </a:r>
          <a:r>
            <a:rPr lang="es-ES" sz="1400" b="1" noProof="0"/>
            <a:t> para el clima</a:t>
          </a:r>
        </a:p>
      </dgm:t>
    </dgm:pt>
    <dgm:pt modelId="{1692B6FA-D2F1-48F7-B955-8CF43781CAB5}" type="parTrans" cxnId="{903B0902-93CB-4D8D-B895-61AB73BFECB5}">
      <dgm:prSet/>
      <dgm:spPr/>
      <dgm:t>
        <a:bodyPr/>
        <a:lstStyle/>
        <a:p>
          <a:endParaRPr lang="de-DE"/>
        </a:p>
      </dgm:t>
    </dgm:pt>
    <dgm:pt modelId="{DC6CFA1E-1D89-49DE-824A-6937FAC57ADC}" type="sibTrans" cxnId="{903B0902-93CB-4D8D-B895-61AB73BFECB5}">
      <dgm:prSet/>
      <dgm:spPr/>
      <dgm:t>
        <a:bodyPr/>
        <a:lstStyle/>
        <a:p>
          <a:endParaRPr lang="de-DE"/>
        </a:p>
      </dgm:t>
    </dgm:pt>
    <dgm:pt modelId="{281463A2-DA72-4DA1-BEDA-0A7B17032762}">
      <dgm:prSet phldrT="[Text]" custT="1"/>
      <dgm:spPr/>
      <dgm:t>
        <a:bodyPr/>
        <a:lstStyle/>
        <a:p>
          <a:r>
            <a:rPr lang="es-ES" sz="1400" b="1" noProof="0"/>
            <a:t>Criterios de sosteni-bilidad</a:t>
          </a:r>
        </a:p>
      </dgm:t>
    </dgm:pt>
    <dgm:pt modelId="{FB257AF8-299B-4BF5-A8E5-C8F69EE94E69}" type="parTrans" cxnId="{23385255-E9CB-4B5E-AEC5-6083CA082CD6}">
      <dgm:prSet/>
      <dgm:spPr/>
      <dgm:t>
        <a:bodyPr/>
        <a:lstStyle/>
        <a:p>
          <a:endParaRPr lang="de-DE"/>
        </a:p>
      </dgm:t>
    </dgm:pt>
    <dgm:pt modelId="{DE368F15-00FB-462C-9403-DE38F5BB76FB}" type="sibTrans" cxnId="{23385255-E9CB-4B5E-AEC5-6083CA082CD6}">
      <dgm:prSet/>
      <dgm:spPr/>
      <dgm:t>
        <a:bodyPr/>
        <a:lstStyle/>
        <a:p>
          <a:endParaRPr lang="de-DE"/>
        </a:p>
      </dgm:t>
    </dgm:pt>
    <dgm:pt modelId="{1B04E199-5786-4682-B997-F394D08B0CC2}">
      <dgm:prSet phldrT="[Text]" custT="1"/>
      <dgm:spPr/>
      <dgm:t>
        <a:bodyPr/>
        <a:lstStyle/>
        <a:p>
          <a:r>
            <a:rPr lang="es-ES" sz="1400" b="1"/>
            <a:t>Soporte técnico</a:t>
          </a:r>
        </a:p>
      </dgm:t>
    </dgm:pt>
    <dgm:pt modelId="{208FA1FC-7EFD-4101-8B2D-67AEA73FF8F7}" type="parTrans" cxnId="{4BC7250E-0648-4F83-9BD1-4F61A828F017}">
      <dgm:prSet/>
      <dgm:spPr/>
      <dgm:t>
        <a:bodyPr/>
        <a:lstStyle/>
        <a:p>
          <a:endParaRPr lang="de-DE"/>
        </a:p>
      </dgm:t>
    </dgm:pt>
    <dgm:pt modelId="{66AD98AA-3B8C-4E01-BABB-C506536625DA}" type="sibTrans" cxnId="{4BC7250E-0648-4F83-9BD1-4F61A828F017}">
      <dgm:prSet/>
      <dgm:spPr/>
      <dgm:t>
        <a:bodyPr/>
        <a:lstStyle/>
        <a:p>
          <a:endParaRPr lang="de-DE"/>
        </a:p>
      </dgm:t>
    </dgm:pt>
    <dgm:pt modelId="{73D8467D-C72B-4767-A8BA-7B50CDFDD90F}" type="pres">
      <dgm:prSet presAssocID="{E7BDC542-D6FB-43F1-86F4-BE4C1F163686}" presName="composite" presStyleCnt="0">
        <dgm:presLayoutVars>
          <dgm:chMax val="3"/>
          <dgm:animLvl val="lvl"/>
          <dgm:resizeHandles val="exact"/>
        </dgm:presLayoutVars>
      </dgm:prSet>
      <dgm:spPr/>
    </dgm:pt>
    <dgm:pt modelId="{F29CDDCC-4355-44E1-B61D-A455469D5551}" type="pres">
      <dgm:prSet presAssocID="{199F01AB-50AF-49D7-801F-21473ACC83A4}" presName="gear1" presStyleLbl="node1" presStyleIdx="0" presStyleCnt="3" custScaleX="90801" custScaleY="81764">
        <dgm:presLayoutVars>
          <dgm:chMax val="1"/>
          <dgm:bulletEnabled val="1"/>
        </dgm:presLayoutVars>
      </dgm:prSet>
      <dgm:spPr/>
    </dgm:pt>
    <dgm:pt modelId="{14E35EED-79A1-4E6A-98CE-D233D8E7223D}" type="pres">
      <dgm:prSet presAssocID="{199F01AB-50AF-49D7-801F-21473ACC83A4}" presName="gear1srcNode" presStyleLbl="node1" presStyleIdx="0" presStyleCnt="3"/>
      <dgm:spPr/>
    </dgm:pt>
    <dgm:pt modelId="{40DDE7BF-8BFD-403D-8913-1040753C46B9}" type="pres">
      <dgm:prSet presAssocID="{199F01AB-50AF-49D7-801F-21473ACC83A4}" presName="gear1dstNode" presStyleLbl="node1" presStyleIdx="0" presStyleCnt="3"/>
      <dgm:spPr/>
    </dgm:pt>
    <dgm:pt modelId="{766E861D-7BEE-4D38-8C60-E6205940E7C5}" type="pres">
      <dgm:prSet presAssocID="{281463A2-DA72-4DA1-BEDA-0A7B17032762}" presName="gear2" presStyleLbl="node1" presStyleIdx="1" presStyleCnt="3" custScaleX="106659" custLinFactNeighborX="-1864" custLinFactNeighborY="4113">
        <dgm:presLayoutVars>
          <dgm:chMax val="1"/>
          <dgm:bulletEnabled val="1"/>
        </dgm:presLayoutVars>
      </dgm:prSet>
      <dgm:spPr/>
    </dgm:pt>
    <dgm:pt modelId="{325EECBE-87DE-4580-A0E2-E69F6BD3F2B0}" type="pres">
      <dgm:prSet presAssocID="{281463A2-DA72-4DA1-BEDA-0A7B17032762}" presName="gear2srcNode" presStyleLbl="node1" presStyleIdx="1" presStyleCnt="3"/>
      <dgm:spPr/>
    </dgm:pt>
    <dgm:pt modelId="{866945CD-7ABB-425D-9121-3F026F15F95C}" type="pres">
      <dgm:prSet presAssocID="{281463A2-DA72-4DA1-BEDA-0A7B17032762}" presName="gear2dstNode" presStyleLbl="node1" presStyleIdx="1" presStyleCnt="3"/>
      <dgm:spPr/>
    </dgm:pt>
    <dgm:pt modelId="{55A8B63D-3F40-47C0-8D7A-FC13DCA6C838}" type="pres">
      <dgm:prSet presAssocID="{1B04E199-5786-4682-B997-F394D08B0CC2}" presName="gear3" presStyleLbl="node1" presStyleIdx="2" presStyleCnt="3" custScaleX="102796" custScaleY="106551"/>
      <dgm:spPr/>
    </dgm:pt>
    <dgm:pt modelId="{28F4738C-59B3-40CD-9E88-3765ECFF203D}" type="pres">
      <dgm:prSet presAssocID="{1B04E199-5786-4682-B997-F394D08B0CC2}" presName="gear3tx" presStyleLbl="node1" presStyleIdx="2" presStyleCnt="3">
        <dgm:presLayoutVars>
          <dgm:chMax val="1"/>
          <dgm:bulletEnabled val="1"/>
        </dgm:presLayoutVars>
      </dgm:prSet>
      <dgm:spPr/>
    </dgm:pt>
    <dgm:pt modelId="{80262DDB-197E-4C36-84C2-9BCC101F4811}" type="pres">
      <dgm:prSet presAssocID="{1B04E199-5786-4682-B997-F394D08B0CC2}" presName="gear3srcNode" presStyleLbl="node1" presStyleIdx="2" presStyleCnt="3"/>
      <dgm:spPr/>
    </dgm:pt>
    <dgm:pt modelId="{FBE44B00-BDEB-464D-BEC2-3EBDF6938935}" type="pres">
      <dgm:prSet presAssocID="{1B04E199-5786-4682-B997-F394D08B0CC2}" presName="gear3dstNode" presStyleLbl="node1" presStyleIdx="2" presStyleCnt="3"/>
      <dgm:spPr/>
    </dgm:pt>
    <dgm:pt modelId="{7099B5EB-6443-4070-9825-5CE81318C2D6}" type="pres">
      <dgm:prSet presAssocID="{DC6CFA1E-1D89-49DE-824A-6937FAC57ADC}" presName="connector1" presStyleLbl="sibTrans2D1" presStyleIdx="0" presStyleCnt="3" custLinFactNeighborX="-7799" custLinFactNeighborY="3420"/>
      <dgm:spPr/>
    </dgm:pt>
    <dgm:pt modelId="{D296276E-C909-4A4E-AA54-4DF12A35CD0D}" type="pres">
      <dgm:prSet presAssocID="{DE368F15-00FB-462C-9403-DE38F5BB76FB}" presName="connector2" presStyleLbl="sibTrans2D1" presStyleIdx="1" presStyleCnt="3"/>
      <dgm:spPr/>
    </dgm:pt>
    <dgm:pt modelId="{133178F8-25BD-456C-855A-A2F40CDC8CE8}" type="pres">
      <dgm:prSet presAssocID="{66AD98AA-3B8C-4E01-BABB-C506536625DA}" presName="connector3" presStyleLbl="sibTrans2D1" presStyleIdx="2" presStyleCnt="3"/>
      <dgm:spPr/>
    </dgm:pt>
  </dgm:ptLst>
  <dgm:cxnLst>
    <dgm:cxn modelId="{903B0902-93CB-4D8D-B895-61AB73BFECB5}" srcId="{E7BDC542-D6FB-43F1-86F4-BE4C1F163686}" destId="{199F01AB-50AF-49D7-801F-21473ACC83A4}" srcOrd="0" destOrd="0" parTransId="{1692B6FA-D2F1-48F7-B955-8CF43781CAB5}" sibTransId="{DC6CFA1E-1D89-49DE-824A-6937FAC57ADC}"/>
    <dgm:cxn modelId="{CAFDD20B-7FCA-4AF3-85AC-E58DEC1B5C3C}" type="presOf" srcId="{199F01AB-50AF-49D7-801F-21473ACC83A4}" destId="{40DDE7BF-8BFD-403D-8913-1040753C46B9}" srcOrd="2" destOrd="0" presId="urn:microsoft.com/office/officeart/2005/8/layout/gear1"/>
    <dgm:cxn modelId="{4BC7250E-0648-4F83-9BD1-4F61A828F017}" srcId="{E7BDC542-D6FB-43F1-86F4-BE4C1F163686}" destId="{1B04E199-5786-4682-B997-F394D08B0CC2}" srcOrd="2" destOrd="0" parTransId="{208FA1FC-7EFD-4101-8B2D-67AEA73FF8F7}" sibTransId="{66AD98AA-3B8C-4E01-BABB-C506536625DA}"/>
    <dgm:cxn modelId="{00C5C93B-2A2D-4687-B4C4-EC947EA1BABD}" type="presOf" srcId="{199F01AB-50AF-49D7-801F-21473ACC83A4}" destId="{14E35EED-79A1-4E6A-98CE-D233D8E7223D}" srcOrd="1" destOrd="0" presId="urn:microsoft.com/office/officeart/2005/8/layout/gear1"/>
    <dgm:cxn modelId="{0AA4FC3E-2E5B-4C19-8EF1-6BCF9054DD1E}" type="presOf" srcId="{281463A2-DA72-4DA1-BEDA-0A7B17032762}" destId="{766E861D-7BEE-4D38-8C60-E6205940E7C5}" srcOrd="0" destOrd="0" presId="urn:microsoft.com/office/officeart/2005/8/layout/gear1"/>
    <dgm:cxn modelId="{E9717743-D38F-4E63-8341-750CF1263D15}" type="presOf" srcId="{DC6CFA1E-1D89-49DE-824A-6937FAC57ADC}" destId="{7099B5EB-6443-4070-9825-5CE81318C2D6}" srcOrd="0" destOrd="0" presId="urn:microsoft.com/office/officeart/2005/8/layout/gear1"/>
    <dgm:cxn modelId="{8BE0A753-F39A-4050-85D4-71D55D117FB0}" type="presOf" srcId="{E7BDC542-D6FB-43F1-86F4-BE4C1F163686}" destId="{73D8467D-C72B-4767-A8BA-7B50CDFDD90F}" srcOrd="0" destOrd="0" presId="urn:microsoft.com/office/officeart/2005/8/layout/gear1"/>
    <dgm:cxn modelId="{23385255-E9CB-4B5E-AEC5-6083CA082CD6}" srcId="{E7BDC542-D6FB-43F1-86F4-BE4C1F163686}" destId="{281463A2-DA72-4DA1-BEDA-0A7B17032762}" srcOrd="1" destOrd="0" parTransId="{FB257AF8-299B-4BF5-A8E5-C8F69EE94E69}" sibTransId="{DE368F15-00FB-462C-9403-DE38F5BB76FB}"/>
    <dgm:cxn modelId="{C50C707A-2AB9-4532-8E7D-4CF4549580A8}" type="presOf" srcId="{DE368F15-00FB-462C-9403-DE38F5BB76FB}" destId="{D296276E-C909-4A4E-AA54-4DF12A35CD0D}" srcOrd="0" destOrd="0" presId="urn:microsoft.com/office/officeart/2005/8/layout/gear1"/>
    <dgm:cxn modelId="{2DC9097B-0B05-4190-87AC-7E62F5AAFEB0}" type="presOf" srcId="{1B04E199-5786-4682-B997-F394D08B0CC2}" destId="{28F4738C-59B3-40CD-9E88-3765ECFF203D}" srcOrd="1" destOrd="0" presId="urn:microsoft.com/office/officeart/2005/8/layout/gear1"/>
    <dgm:cxn modelId="{86C11D91-3074-4A44-99F3-16B83EB26F8D}" type="presOf" srcId="{281463A2-DA72-4DA1-BEDA-0A7B17032762}" destId="{325EECBE-87DE-4580-A0E2-E69F6BD3F2B0}" srcOrd="1" destOrd="0" presId="urn:microsoft.com/office/officeart/2005/8/layout/gear1"/>
    <dgm:cxn modelId="{06DADEA0-B1F5-40D0-A48C-C6EDC3891184}" type="presOf" srcId="{1B04E199-5786-4682-B997-F394D08B0CC2}" destId="{FBE44B00-BDEB-464D-BEC2-3EBDF6938935}" srcOrd="3" destOrd="0" presId="urn:microsoft.com/office/officeart/2005/8/layout/gear1"/>
    <dgm:cxn modelId="{F8BBB4BA-468E-49EE-886F-8E3E38C89959}" type="presOf" srcId="{199F01AB-50AF-49D7-801F-21473ACC83A4}" destId="{F29CDDCC-4355-44E1-B61D-A455469D5551}" srcOrd="0" destOrd="0" presId="urn:microsoft.com/office/officeart/2005/8/layout/gear1"/>
    <dgm:cxn modelId="{C9AAD0CA-0863-4F91-A31F-514CE13D23F0}" type="presOf" srcId="{1B04E199-5786-4682-B997-F394D08B0CC2}" destId="{55A8B63D-3F40-47C0-8D7A-FC13DCA6C838}" srcOrd="0" destOrd="0" presId="urn:microsoft.com/office/officeart/2005/8/layout/gear1"/>
    <dgm:cxn modelId="{6625C0F3-2158-4A4A-86DA-A10F00081DC3}" type="presOf" srcId="{1B04E199-5786-4682-B997-F394D08B0CC2}" destId="{80262DDB-197E-4C36-84C2-9BCC101F4811}" srcOrd="2" destOrd="0" presId="urn:microsoft.com/office/officeart/2005/8/layout/gear1"/>
    <dgm:cxn modelId="{C182FEF9-CB1F-4D0C-BD26-AB0B074FA8F4}" type="presOf" srcId="{281463A2-DA72-4DA1-BEDA-0A7B17032762}" destId="{866945CD-7ABB-425D-9121-3F026F15F95C}" srcOrd="2" destOrd="0" presId="urn:microsoft.com/office/officeart/2005/8/layout/gear1"/>
    <dgm:cxn modelId="{E4DBA6FC-EFDA-4351-AA6F-9939D9D010C0}" type="presOf" srcId="{66AD98AA-3B8C-4E01-BABB-C506536625DA}" destId="{133178F8-25BD-456C-855A-A2F40CDC8CE8}" srcOrd="0" destOrd="0" presId="urn:microsoft.com/office/officeart/2005/8/layout/gear1"/>
    <dgm:cxn modelId="{510FBF65-6095-4D32-AAD7-C1B35A1CED55}" type="presParOf" srcId="{73D8467D-C72B-4767-A8BA-7B50CDFDD90F}" destId="{F29CDDCC-4355-44E1-B61D-A455469D5551}" srcOrd="0" destOrd="0" presId="urn:microsoft.com/office/officeart/2005/8/layout/gear1"/>
    <dgm:cxn modelId="{69D18B84-ACC7-434E-8AE2-CE1FF7180643}" type="presParOf" srcId="{73D8467D-C72B-4767-A8BA-7B50CDFDD90F}" destId="{14E35EED-79A1-4E6A-98CE-D233D8E7223D}" srcOrd="1" destOrd="0" presId="urn:microsoft.com/office/officeart/2005/8/layout/gear1"/>
    <dgm:cxn modelId="{8EB9E848-020A-4939-A0B7-B634E7BC25FA}" type="presParOf" srcId="{73D8467D-C72B-4767-A8BA-7B50CDFDD90F}" destId="{40DDE7BF-8BFD-403D-8913-1040753C46B9}" srcOrd="2" destOrd="0" presId="urn:microsoft.com/office/officeart/2005/8/layout/gear1"/>
    <dgm:cxn modelId="{A6CED005-1E3B-429E-99F3-D7D5843B4360}" type="presParOf" srcId="{73D8467D-C72B-4767-A8BA-7B50CDFDD90F}" destId="{766E861D-7BEE-4D38-8C60-E6205940E7C5}" srcOrd="3" destOrd="0" presId="urn:microsoft.com/office/officeart/2005/8/layout/gear1"/>
    <dgm:cxn modelId="{306B7E45-5A72-410E-9A29-E2CEBA7E95B0}" type="presParOf" srcId="{73D8467D-C72B-4767-A8BA-7B50CDFDD90F}" destId="{325EECBE-87DE-4580-A0E2-E69F6BD3F2B0}" srcOrd="4" destOrd="0" presId="urn:microsoft.com/office/officeart/2005/8/layout/gear1"/>
    <dgm:cxn modelId="{F81F5821-7D2B-41F3-A617-617F2A29941E}" type="presParOf" srcId="{73D8467D-C72B-4767-A8BA-7B50CDFDD90F}" destId="{866945CD-7ABB-425D-9121-3F026F15F95C}" srcOrd="5" destOrd="0" presId="urn:microsoft.com/office/officeart/2005/8/layout/gear1"/>
    <dgm:cxn modelId="{583427A7-40AF-4260-B54A-8999051A117F}" type="presParOf" srcId="{73D8467D-C72B-4767-A8BA-7B50CDFDD90F}" destId="{55A8B63D-3F40-47C0-8D7A-FC13DCA6C838}" srcOrd="6" destOrd="0" presId="urn:microsoft.com/office/officeart/2005/8/layout/gear1"/>
    <dgm:cxn modelId="{29BE50D1-BBEC-4003-96E7-EDE109D3F212}" type="presParOf" srcId="{73D8467D-C72B-4767-A8BA-7B50CDFDD90F}" destId="{28F4738C-59B3-40CD-9E88-3765ECFF203D}" srcOrd="7" destOrd="0" presId="urn:microsoft.com/office/officeart/2005/8/layout/gear1"/>
    <dgm:cxn modelId="{B35A429C-D3A3-407B-81D8-2BAB0B605A24}" type="presParOf" srcId="{73D8467D-C72B-4767-A8BA-7B50CDFDD90F}" destId="{80262DDB-197E-4C36-84C2-9BCC101F4811}" srcOrd="8" destOrd="0" presId="urn:microsoft.com/office/officeart/2005/8/layout/gear1"/>
    <dgm:cxn modelId="{B2545514-0E9F-414C-A41C-3D1AB3A138B6}" type="presParOf" srcId="{73D8467D-C72B-4767-A8BA-7B50CDFDD90F}" destId="{FBE44B00-BDEB-464D-BEC2-3EBDF6938935}" srcOrd="9" destOrd="0" presId="urn:microsoft.com/office/officeart/2005/8/layout/gear1"/>
    <dgm:cxn modelId="{B8DC43B5-7080-423B-B7D1-7F0E0B85336C}" type="presParOf" srcId="{73D8467D-C72B-4767-A8BA-7B50CDFDD90F}" destId="{7099B5EB-6443-4070-9825-5CE81318C2D6}" srcOrd="10" destOrd="0" presId="urn:microsoft.com/office/officeart/2005/8/layout/gear1"/>
    <dgm:cxn modelId="{5FD5E515-0D22-4ACE-B6D0-1FE9BBD26147}" type="presParOf" srcId="{73D8467D-C72B-4767-A8BA-7B50CDFDD90F}" destId="{D296276E-C909-4A4E-AA54-4DF12A35CD0D}" srcOrd="11" destOrd="0" presId="urn:microsoft.com/office/officeart/2005/8/layout/gear1"/>
    <dgm:cxn modelId="{CDC3AC23-127D-4B86-9DBE-E5292EAA9207}" type="presParOf" srcId="{73D8467D-C72B-4767-A8BA-7B50CDFDD90F}" destId="{133178F8-25BD-456C-855A-A2F40CDC8CE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DDCE56-55D0-403E-A6A8-C3DC1289F3E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1B26F30-EC45-4959-A522-069B7FBE372A}">
      <dgm:prSet phldrT="[Text]"/>
      <dgm:spPr>
        <a:solidFill>
          <a:srgbClr val="004C82"/>
        </a:solidFill>
      </dgm:spPr>
      <dgm:t>
        <a:bodyPr/>
        <a:lstStyle/>
        <a:p>
          <a:r>
            <a:rPr lang="es-ES" noProof="0"/>
            <a:t>Mitigación del cambio climático</a:t>
          </a:r>
        </a:p>
      </dgm:t>
    </dgm:pt>
    <dgm:pt modelId="{1925AB67-7B88-4DDB-91FC-5E7DDA38BAA4}" type="parTrans" cxnId="{E4286558-437E-4B5F-BDEB-7F791019EFA0}">
      <dgm:prSet/>
      <dgm:spPr/>
      <dgm:t>
        <a:bodyPr/>
        <a:lstStyle/>
        <a:p>
          <a:endParaRPr lang="de-DE"/>
        </a:p>
      </dgm:t>
    </dgm:pt>
    <dgm:pt modelId="{E6BF7CB8-31FA-4288-955B-92D2FC2EE9AA}" type="sibTrans" cxnId="{E4286558-437E-4B5F-BDEB-7F791019EFA0}">
      <dgm:prSet/>
      <dgm:spPr>
        <a:solidFill>
          <a:srgbClr val="004C82"/>
        </a:solidFill>
        <a:ln>
          <a:solidFill>
            <a:srgbClr val="004C82"/>
          </a:solidFill>
        </a:ln>
      </dgm:spPr>
      <dgm:t>
        <a:bodyPr/>
        <a:lstStyle/>
        <a:p>
          <a:endParaRPr lang="de-DE"/>
        </a:p>
      </dgm:t>
    </dgm:pt>
    <dgm:pt modelId="{42AC5F97-F6C6-4AEE-A896-12FCEDCF568C}">
      <dgm:prSet phldrT="[Text]"/>
      <dgm:spPr>
        <a:solidFill>
          <a:srgbClr val="004C82">
            <a:alpha val="89804"/>
          </a:srgbClr>
        </a:solidFill>
      </dgm:spPr>
      <dgm:t>
        <a:bodyPr/>
        <a:lstStyle/>
        <a:p>
          <a:r>
            <a:rPr lang="es-ES"/>
            <a:t>Adaptación al cambio climático</a:t>
          </a:r>
        </a:p>
      </dgm:t>
    </dgm:pt>
    <dgm:pt modelId="{0BBDB574-1D87-4721-9F33-E70BE8294072}" type="parTrans" cxnId="{A8957277-E486-43CE-B872-2A2F9C96F87F}">
      <dgm:prSet/>
      <dgm:spPr/>
      <dgm:t>
        <a:bodyPr/>
        <a:lstStyle/>
        <a:p>
          <a:endParaRPr lang="de-DE"/>
        </a:p>
      </dgm:t>
    </dgm:pt>
    <dgm:pt modelId="{B95277EA-C0EC-42FA-9C01-722B2D86C206}" type="sibTrans" cxnId="{A8957277-E486-43CE-B872-2A2F9C96F87F}">
      <dgm:prSet/>
      <dgm:spPr/>
      <dgm:t>
        <a:bodyPr/>
        <a:lstStyle/>
        <a:p>
          <a:endParaRPr lang="de-DE"/>
        </a:p>
      </dgm:t>
    </dgm:pt>
    <dgm:pt modelId="{BBADA729-6B1C-4E00-B51D-26B1F2C2EFB9}">
      <dgm:prSet phldrT="[Text]"/>
      <dgm:spPr>
        <a:solidFill>
          <a:srgbClr val="004C82">
            <a:alpha val="80000"/>
          </a:srgbClr>
        </a:solidFill>
      </dgm:spPr>
      <dgm:t>
        <a:bodyPr/>
        <a:lstStyle/>
        <a:p>
          <a:r>
            <a:rPr lang="es-ES" noProof="0"/>
            <a:t>Uso sostenible y protección de los recursos hídricos y marinos</a:t>
          </a:r>
        </a:p>
      </dgm:t>
    </dgm:pt>
    <dgm:pt modelId="{863F0948-4385-48B2-BAA4-4F73D5D09C2D}" type="parTrans" cxnId="{CE4D3ED5-9C49-4908-A00A-D29A3D198923}">
      <dgm:prSet/>
      <dgm:spPr/>
      <dgm:t>
        <a:bodyPr/>
        <a:lstStyle/>
        <a:p>
          <a:endParaRPr lang="de-DE"/>
        </a:p>
      </dgm:t>
    </dgm:pt>
    <dgm:pt modelId="{E3FEE672-76C3-4C8C-97D0-F05CFE1935C6}" type="sibTrans" cxnId="{CE4D3ED5-9C49-4908-A00A-D29A3D198923}">
      <dgm:prSet/>
      <dgm:spPr/>
      <dgm:t>
        <a:bodyPr/>
        <a:lstStyle/>
        <a:p>
          <a:endParaRPr lang="de-DE"/>
        </a:p>
      </dgm:t>
    </dgm:pt>
    <dgm:pt modelId="{7216896B-6D7B-4B84-840C-BD31B2B77BE4}">
      <dgm:prSet phldrT="[Text]"/>
      <dgm:spPr>
        <a:solidFill>
          <a:srgbClr val="004C82">
            <a:alpha val="69804"/>
          </a:srgbClr>
        </a:solidFill>
      </dgm:spPr>
      <dgm:t>
        <a:bodyPr/>
        <a:lstStyle/>
        <a:p>
          <a:r>
            <a:rPr lang="es-ES" noProof="0"/>
            <a:t>Transición a una economía circular, prevención de residuos y reciclaje</a:t>
          </a:r>
        </a:p>
      </dgm:t>
    </dgm:pt>
    <dgm:pt modelId="{B4982D9C-365F-4EE2-A184-461B98962132}" type="parTrans" cxnId="{5ED88D3C-E514-4690-BB34-E2A29AEAB278}">
      <dgm:prSet/>
      <dgm:spPr/>
      <dgm:t>
        <a:bodyPr/>
        <a:lstStyle/>
        <a:p>
          <a:endParaRPr lang="de-DE"/>
        </a:p>
      </dgm:t>
    </dgm:pt>
    <dgm:pt modelId="{4F0E144D-F253-468C-BC35-22842D6ABBCE}" type="sibTrans" cxnId="{5ED88D3C-E514-4690-BB34-E2A29AEAB278}">
      <dgm:prSet/>
      <dgm:spPr/>
      <dgm:t>
        <a:bodyPr/>
        <a:lstStyle/>
        <a:p>
          <a:endParaRPr lang="de-DE"/>
        </a:p>
      </dgm:t>
    </dgm:pt>
    <dgm:pt modelId="{F66A0884-EBD5-4354-A6F5-7809F5B08BE6}">
      <dgm:prSet phldrT="[Text]"/>
      <dgm:spPr>
        <a:solidFill>
          <a:srgbClr val="004C82">
            <a:alpha val="60000"/>
          </a:srgbClr>
        </a:solidFill>
      </dgm:spPr>
      <dgm:t>
        <a:bodyPr/>
        <a:lstStyle/>
        <a:p>
          <a:r>
            <a:rPr lang="es-ES"/>
            <a:t>Prevención y control de la contaminación</a:t>
          </a:r>
        </a:p>
      </dgm:t>
    </dgm:pt>
    <dgm:pt modelId="{CC50E61F-BC68-4F56-8C56-5356FACDE581}" type="parTrans" cxnId="{65E05175-29F4-4528-9135-781186051C54}">
      <dgm:prSet/>
      <dgm:spPr/>
      <dgm:t>
        <a:bodyPr/>
        <a:lstStyle/>
        <a:p>
          <a:endParaRPr lang="de-DE"/>
        </a:p>
      </dgm:t>
    </dgm:pt>
    <dgm:pt modelId="{9430ADCA-F11F-44E8-A4D6-3A69C9397592}" type="sibTrans" cxnId="{65E05175-29F4-4528-9135-781186051C54}">
      <dgm:prSet/>
      <dgm:spPr/>
      <dgm:t>
        <a:bodyPr/>
        <a:lstStyle/>
        <a:p>
          <a:endParaRPr lang="de-DE"/>
        </a:p>
      </dgm:t>
    </dgm:pt>
    <dgm:pt modelId="{A7E76578-F0BF-4EF1-8553-6B78CFBCFF92}">
      <dgm:prSet phldrT="[Text]"/>
      <dgm:spPr>
        <a:solidFill>
          <a:srgbClr val="004C82">
            <a:alpha val="50196"/>
          </a:srgbClr>
        </a:solidFill>
      </dgm:spPr>
      <dgm:t>
        <a:bodyPr/>
        <a:lstStyle/>
        <a:p>
          <a:r>
            <a:rPr lang="es-ES" noProof="0"/>
            <a:t>Protección de ecosistemas sanos</a:t>
          </a:r>
        </a:p>
      </dgm:t>
    </dgm:pt>
    <dgm:pt modelId="{86285C73-2D4A-4278-A64A-7F89370FFFE9}" type="parTrans" cxnId="{EFFB4CC7-32ED-4C97-AB29-5F960EEE1C8B}">
      <dgm:prSet/>
      <dgm:spPr/>
      <dgm:t>
        <a:bodyPr/>
        <a:lstStyle/>
        <a:p>
          <a:endParaRPr lang="de-DE"/>
        </a:p>
      </dgm:t>
    </dgm:pt>
    <dgm:pt modelId="{3D68300C-76CC-4684-9AD2-E8A622C27F12}" type="sibTrans" cxnId="{EFFB4CC7-32ED-4C97-AB29-5F960EEE1C8B}">
      <dgm:prSet/>
      <dgm:spPr/>
      <dgm:t>
        <a:bodyPr/>
        <a:lstStyle/>
        <a:p>
          <a:endParaRPr lang="de-DE"/>
        </a:p>
      </dgm:t>
    </dgm:pt>
    <dgm:pt modelId="{C098D514-EAD7-4BBF-A6E7-303643E99A1D}" type="pres">
      <dgm:prSet presAssocID="{75DDCE56-55D0-403E-A6A8-C3DC1289F3EF}" presName="Name0" presStyleCnt="0">
        <dgm:presLayoutVars>
          <dgm:chMax val="7"/>
          <dgm:chPref val="7"/>
          <dgm:dir/>
        </dgm:presLayoutVars>
      </dgm:prSet>
      <dgm:spPr/>
    </dgm:pt>
    <dgm:pt modelId="{C091015A-F6B0-4D09-9280-5E8C7DE3556E}" type="pres">
      <dgm:prSet presAssocID="{75DDCE56-55D0-403E-A6A8-C3DC1289F3EF}" presName="Name1" presStyleCnt="0"/>
      <dgm:spPr/>
    </dgm:pt>
    <dgm:pt modelId="{6D74F5CA-970F-4FC5-A385-3E492D1A322E}" type="pres">
      <dgm:prSet presAssocID="{75DDCE56-55D0-403E-A6A8-C3DC1289F3EF}" presName="cycle" presStyleCnt="0"/>
      <dgm:spPr/>
    </dgm:pt>
    <dgm:pt modelId="{4D3AD8AA-E3B0-4522-AF3A-BD269803E9CB}" type="pres">
      <dgm:prSet presAssocID="{75DDCE56-55D0-403E-A6A8-C3DC1289F3EF}" presName="srcNode" presStyleLbl="node1" presStyleIdx="0" presStyleCnt="6"/>
      <dgm:spPr/>
    </dgm:pt>
    <dgm:pt modelId="{D7759694-5721-492C-A911-3BF4D095530B}" type="pres">
      <dgm:prSet presAssocID="{75DDCE56-55D0-403E-A6A8-C3DC1289F3EF}" presName="conn" presStyleLbl="parChTrans1D2" presStyleIdx="0" presStyleCnt="1"/>
      <dgm:spPr/>
    </dgm:pt>
    <dgm:pt modelId="{44CC2BDD-1271-4C00-944B-32439CBA799D}" type="pres">
      <dgm:prSet presAssocID="{75DDCE56-55D0-403E-A6A8-C3DC1289F3EF}" presName="extraNode" presStyleLbl="node1" presStyleIdx="0" presStyleCnt="6"/>
      <dgm:spPr/>
    </dgm:pt>
    <dgm:pt modelId="{60B29712-13BF-4E51-B482-C976781D1F92}" type="pres">
      <dgm:prSet presAssocID="{75DDCE56-55D0-403E-A6A8-C3DC1289F3EF}" presName="dstNode" presStyleLbl="node1" presStyleIdx="0" presStyleCnt="6"/>
      <dgm:spPr/>
    </dgm:pt>
    <dgm:pt modelId="{531929AF-9946-4777-96C0-2398C0F2CE7C}" type="pres">
      <dgm:prSet presAssocID="{F1B26F30-EC45-4959-A522-069B7FBE372A}" presName="text_1" presStyleLbl="node1" presStyleIdx="0" presStyleCnt="6">
        <dgm:presLayoutVars>
          <dgm:bulletEnabled val="1"/>
        </dgm:presLayoutVars>
      </dgm:prSet>
      <dgm:spPr/>
    </dgm:pt>
    <dgm:pt modelId="{F2903AA4-39E7-4EE7-892B-6BB61641E879}" type="pres">
      <dgm:prSet presAssocID="{F1B26F30-EC45-4959-A522-069B7FBE372A}" presName="accent_1" presStyleCnt="0"/>
      <dgm:spPr/>
    </dgm:pt>
    <dgm:pt modelId="{8CB8FE37-B962-4D43-A9AA-6C9AEBF6F522}" type="pres">
      <dgm:prSet presAssocID="{F1B26F30-EC45-4959-A522-069B7FBE372A}" presName="accentRepeatNode" presStyleLbl="solidFgAcc1" presStyleIdx="0" presStyleCnt="6"/>
      <dgm:spPr>
        <a:solidFill>
          <a:schemeClr val="bg2">
            <a:lumMod val="90000"/>
          </a:schemeClr>
        </a:solidFill>
        <a:ln>
          <a:solidFill>
            <a:srgbClr val="004C82"/>
          </a:solidFill>
        </a:ln>
      </dgm:spPr>
    </dgm:pt>
    <dgm:pt modelId="{D9205EAA-3B25-4523-B4D2-5CA5743CBB1F}" type="pres">
      <dgm:prSet presAssocID="{42AC5F97-F6C6-4AEE-A896-12FCEDCF568C}" presName="text_2" presStyleLbl="node1" presStyleIdx="1" presStyleCnt="6">
        <dgm:presLayoutVars>
          <dgm:bulletEnabled val="1"/>
        </dgm:presLayoutVars>
      </dgm:prSet>
      <dgm:spPr/>
    </dgm:pt>
    <dgm:pt modelId="{4136CD91-605D-41BE-822C-1B241582E5FD}" type="pres">
      <dgm:prSet presAssocID="{42AC5F97-F6C6-4AEE-A896-12FCEDCF568C}" presName="accent_2" presStyleCnt="0"/>
      <dgm:spPr/>
    </dgm:pt>
    <dgm:pt modelId="{70453355-7B22-4611-BA96-AD085F85A4A5}" type="pres">
      <dgm:prSet presAssocID="{42AC5F97-F6C6-4AEE-A896-12FCEDCF568C}" presName="accentRepeatNode" presStyleLbl="solidFgAcc1" presStyleIdx="1" presStyleCnt="6"/>
      <dgm:spPr>
        <a:solidFill>
          <a:schemeClr val="bg2">
            <a:lumMod val="90000"/>
          </a:schemeClr>
        </a:solidFill>
        <a:ln>
          <a:solidFill>
            <a:srgbClr val="004C82"/>
          </a:solidFill>
        </a:ln>
      </dgm:spPr>
    </dgm:pt>
    <dgm:pt modelId="{9676BC90-B8DB-42D9-8C0F-46510E321134}" type="pres">
      <dgm:prSet presAssocID="{BBADA729-6B1C-4E00-B51D-26B1F2C2EFB9}" presName="text_3" presStyleLbl="node1" presStyleIdx="2" presStyleCnt="6">
        <dgm:presLayoutVars>
          <dgm:bulletEnabled val="1"/>
        </dgm:presLayoutVars>
      </dgm:prSet>
      <dgm:spPr/>
    </dgm:pt>
    <dgm:pt modelId="{EE3618BD-D863-49EE-98BD-EA5059AB58EA}" type="pres">
      <dgm:prSet presAssocID="{BBADA729-6B1C-4E00-B51D-26B1F2C2EFB9}" presName="accent_3" presStyleCnt="0"/>
      <dgm:spPr/>
    </dgm:pt>
    <dgm:pt modelId="{851F7725-5BB6-493A-82CB-264EFE0E0511}" type="pres">
      <dgm:prSet presAssocID="{BBADA729-6B1C-4E00-B51D-26B1F2C2EFB9}" presName="accentRepeatNode" presStyleLbl="solidFgAcc1" presStyleIdx="2" presStyleCnt="6"/>
      <dgm:spPr>
        <a:solidFill>
          <a:schemeClr val="bg2">
            <a:lumMod val="90000"/>
          </a:schemeClr>
        </a:solidFill>
        <a:ln>
          <a:solidFill>
            <a:srgbClr val="004C82"/>
          </a:solidFill>
        </a:ln>
      </dgm:spPr>
    </dgm:pt>
    <dgm:pt modelId="{5BAF6F84-073F-42B3-87A1-C93BB710B5A4}" type="pres">
      <dgm:prSet presAssocID="{7216896B-6D7B-4B84-840C-BD31B2B77BE4}" presName="text_4" presStyleLbl="node1" presStyleIdx="3" presStyleCnt="6">
        <dgm:presLayoutVars>
          <dgm:bulletEnabled val="1"/>
        </dgm:presLayoutVars>
      </dgm:prSet>
      <dgm:spPr/>
    </dgm:pt>
    <dgm:pt modelId="{DB6D1730-221E-49E3-BBFC-1A6210BD14C5}" type="pres">
      <dgm:prSet presAssocID="{7216896B-6D7B-4B84-840C-BD31B2B77BE4}" presName="accent_4" presStyleCnt="0"/>
      <dgm:spPr/>
    </dgm:pt>
    <dgm:pt modelId="{1C157F85-1752-4D13-AD18-DF18C35BCC29}" type="pres">
      <dgm:prSet presAssocID="{7216896B-6D7B-4B84-840C-BD31B2B77BE4}" presName="accentRepeatNode" presStyleLbl="solidFgAcc1" presStyleIdx="3" presStyleCnt="6"/>
      <dgm:spPr>
        <a:solidFill>
          <a:schemeClr val="bg2">
            <a:lumMod val="90000"/>
          </a:schemeClr>
        </a:solidFill>
        <a:ln>
          <a:solidFill>
            <a:srgbClr val="004C82"/>
          </a:solidFill>
        </a:ln>
      </dgm:spPr>
    </dgm:pt>
    <dgm:pt modelId="{59FA1DC8-5A88-49BF-B0B3-926248C326F6}" type="pres">
      <dgm:prSet presAssocID="{F66A0884-EBD5-4354-A6F5-7809F5B08BE6}" presName="text_5" presStyleLbl="node1" presStyleIdx="4" presStyleCnt="6">
        <dgm:presLayoutVars>
          <dgm:bulletEnabled val="1"/>
        </dgm:presLayoutVars>
      </dgm:prSet>
      <dgm:spPr/>
    </dgm:pt>
    <dgm:pt modelId="{A60BCD53-4697-4EBA-AD61-C591C9B825EC}" type="pres">
      <dgm:prSet presAssocID="{F66A0884-EBD5-4354-A6F5-7809F5B08BE6}" presName="accent_5" presStyleCnt="0"/>
      <dgm:spPr/>
    </dgm:pt>
    <dgm:pt modelId="{DED180BD-BFCD-4DE8-BD84-B6709ABAB4C5}" type="pres">
      <dgm:prSet presAssocID="{F66A0884-EBD5-4354-A6F5-7809F5B08BE6}" presName="accentRepeatNode" presStyleLbl="solidFgAcc1" presStyleIdx="4" presStyleCnt="6"/>
      <dgm:spPr>
        <a:solidFill>
          <a:schemeClr val="bg2">
            <a:lumMod val="90000"/>
          </a:schemeClr>
        </a:solidFill>
        <a:ln>
          <a:solidFill>
            <a:srgbClr val="004C82"/>
          </a:solidFill>
        </a:ln>
      </dgm:spPr>
    </dgm:pt>
    <dgm:pt modelId="{ABF15648-5770-44F8-8494-8FBE18DD29BE}" type="pres">
      <dgm:prSet presAssocID="{A7E76578-F0BF-4EF1-8553-6B78CFBCFF92}" presName="text_6" presStyleLbl="node1" presStyleIdx="5" presStyleCnt="6">
        <dgm:presLayoutVars>
          <dgm:bulletEnabled val="1"/>
        </dgm:presLayoutVars>
      </dgm:prSet>
      <dgm:spPr/>
    </dgm:pt>
    <dgm:pt modelId="{607BA3A2-9B85-4E5D-9E0A-64EA31B93A9B}" type="pres">
      <dgm:prSet presAssocID="{A7E76578-F0BF-4EF1-8553-6B78CFBCFF92}" presName="accent_6" presStyleCnt="0"/>
      <dgm:spPr/>
    </dgm:pt>
    <dgm:pt modelId="{DF61BA0D-4A00-4A3A-9B01-597FD4021115}" type="pres">
      <dgm:prSet presAssocID="{A7E76578-F0BF-4EF1-8553-6B78CFBCFF92}" presName="accentRepeatNode" presStyleLbl="solidFgAcc1" presStyleIdx="5" presStyleCnt="6"/>
      <dgm:spPr>
        <a:solidFill>
          <a:schemeClr val="bg2">
            <a:lumMod val="90000"/>
          </a:schemeClr>
        </a:solidFill>
        <a:ln>
          <a:solidFill>
            <a:srgbClr val="004C82"/>
          </a:solidFill>
        </a:ln>
      </dgm:spPr>
    </dgm:pt>
  </dgm:ptLst>
  <dgm:cxnLst>
    <dgm:cxn modelId="{64BA0103-F806-4ABE-8908-6E876E1E9DDC}" type="presOf" srcId="{7216896B-6D7B-4B84-840C-BD31B2B77BE4}" destId="{5BAF6F84-073F-42B3-87A1-C93BB710B5A4}" srcOrd="0" destOrd="0" presId="urn:microsoft.com/office/officeart/2008/layout/VerticalCurvedList"/>
    <dgm:cxn modelId="{90C1C631-F4D3-434C-910C-C27BA7A92B8F}" type="presOf" srcId="{F1B26F30-EC45-4959-A522-069B7FBE372A}" destId="{531929AF-9946-4777-96C0-2398C0F2CE7C}" srcOrd="0" destOrd="0" presId="urn:microsoft.com/office/officeart/2008/layout/VerticalCurvedList"/>
    <dgm:cxn modelId="{5ED88D3C-E514-4690-BB34-E2A29AEAB278}" srcId="{75DDCE56-55D0-403E-A6A8-C3DC1289F3EF}" destId="{7216896B-6D7B-4B84-840C-BD31B2B77BE4}" srcOrd="3" destOrd="0" parTransId="{B4982D9C-365F-4EE2-A184-461B98962132}" sibTransId="{4F0E144D-F253-468C-BC35-22842D6ABBCE}"/>
    <dgm:cxn modelId="{BF3EF762-A3E0-4C4C-AB2E-6A9250D2E884}" type="presOf" srcId="{A7E76578-F0BF-4EF1-8553-6B78CFBCFF92}" destId="{ABF15648-5770-44F8-8494-8FBE18DD29BE}" srcOrd="0" destOrd="0" presId="urn:microsoft.com/office/officeart/2008/layout/VerticalCurvedList"/>
    <dgm:cxn modelId="{65E05175-29F4-4528-9135-781186051C54}" srcId="{75DDCE56-55D0-403E-A6A8-C3DC1289F3EF}" destId="{F66A0884-EBD5-4354-A6F5-7809F5B08BE6}" srcOrd="4" destOrd="0" parTransId="{CC50E61F-BC68-4F56-8C56-5356FACDE581}" sibTransId="{9430ADCA-F11F-44E8-A4D6-3A69C9397592}"/>
    <dgm:cxn modelId="{4C474676-0D26-4CDE-8E54-4C885F24036F}" type="presOf" srcId="{75DDCE56-55D0-403E-A6A8-C3DC1289F3EF}" destId="{C098D514-EAD7-4BBF-A6E7-303643E99A1D}" srcOrd="0" destOrd="0" presId="urn:microsoft.com/office/officeart/2008/layout/VerticalCurvedList"/>
    <dgm:cxn modelId="{A8957277-E486-43CE-B872-2A2F9C96F87F}" srcId="{75DDCE56-55D0-403E-A6A8-C3DC1289F3EF}" destId="{42AC5F97-F6C6-4AEE-A896-12FCEDCF568C}" srcOrd="1" destOrd="0" parTransId="{0BBDB574-1D87-4721-9F33-E70BE8294072}" sibTransId="{B95277EA-C0EC-42FA-9C01-722B2D86C206}"/>
    <dgm:cxn modelId="{E4286558-437E-4B5F-BDEB-7F791019EFA0}" srcId="{75DDCE56-55D0-403E-A6A8-C3DC1289F3EF}" destId="{F1B26F30-EC45-4959-A522-069B7FBE372A}" srcOrd="0" destOrd="0" parTransId="{1925AB67-7B88-4DDB-91FC-5E7DDA38BAA4}" sibTransId="{E6BF7CB8-31FA-4288-955B-92D2FC2EE9AA}"/>
    <dgm:cxn modelId="{D73F8D58-E5BE-4D65-82BE-07FAF7DB1299}" type="presOf" srcId="{E6BF7CB8-31FA-4288-955B-92D2FC2EE9AA}" destId="{D7759694-5721-492C-A911-3BF4D095530B}" srcOrd="0" destOrd="0" presId="urn:microsoft.com/office/officeart/2008/layout/VerticalCurvedList"/>
    <dgm:cxn modelId="{BCED50B6-4C4D-4505-B41E-FE67915DC543}" type="presOf" srcId="{F66A0884-EBD5-4354-A6F5-7809F5B08BE6}" destId="{59FA1DC8-5A88-49BF-B0B3-926248C326F6}" srcOrd="0" destOrd="0" presId="urn:microsoft.com/office/officeart/2008/layout/VerticalCurvedList"/>
    <dgm:cxn modelId="{EFFB4CC7-32ED-4C97-AB29-5F960EEE1C8B}" srcId="{75DDCE56-55D0-403E-A6A8-C3DC1289F3EF}" destId="{A7E76578-F0BF-4EF1-8553-6B78CFBCFF92}" srcOrd="5" destOrd="0" parTransId="{86285C73-2D4A-4278-A64A-7F89370FFFE9}" sibTransId="{3D68300C-76CC-4684-9AD2-E8A622C27F12}"/>
    <dgm:cxn modelId="{7E510DC9-AA3E-4E71-90FF-1BD8687C691B}" type="presOf" srcId="{BBADA729-6B1C-4E00-B51D-26B1F2C2EFB9}" destId="{9676BC90-B8DB-42D9-8C0F-46510E321134}" srcOrd="0" destOrd="0" presId="urn:microsoft.com/office/officeart/2008/layout/VerticalCurvedList"/>
    <dgm:cxn modelId="{CE4D3ED5-9C49-4908-A00A-D29A3D198923}" srcId="{75DDCE56-55D0-403E-A6A8-C3DC1289F3EF}" destId="{BBADA729-6B1C-4E00-B51D-26B1F2C2EFB9}" srcOrd="2" destOrd="0" parTransId="{863F0948-4385-48B2-BAA4-4F73D5D09C2D}" sibTransId="{E3FEE672-76C3-4C8C-97D0-F05CFE1935C6}"/>
    <dgm:cxn modelId="{181B96FD-69E1-4EE8-B870-EEB54F42ED4C}" type="presOf" srcId="{42AC5F97-F6C6-4AEE-A896-12FCEDCF568C}" destId="{D9205EAA-3B25-4523-B4D2-5CA5743CBB1F}" srcOrd="0" destOrd="0" presId="urn:microsoft.com/office/officeart/2008/layout/VerticalCurvedList"/>
    <dgm:cxn modelId="{AE6178B5-6CAB-4DEB-BBDA-D5C0CDA4544D}" type="presParOf" srcId="{C098D514-EAD7-4BBF-A6E7-303643E99A1D}" destId="{C091015A-F6B0-4D09-9280-5E8C7DE3556E}" srcOrd="0" destOrd="0" presId="urn:microsoft.com/office/officeart/2008/layout/VerticalCurvedList"/>
    <dgm:cxn modelId="{E285DFEF-7099-4596-9717-EE26B69020B9}" type="presParOf" srcId="{C091015A-F6B0-4D09-9280-5E8C7DE3556E}" destId="{6D74F5CA-970F-4FC5-A385-3E492D1A322E}" srcOrd="0" destOrd="0" presId="urn:microsoft.com/office/officeart/2008/layout/VerticalCurvedList"/>
    <dgm:cxn modelId="{3B3A2ABE-D5BF-40A1-8437-5EDC90E32A38}" type="presParOf" srcId="{6D74F5CA-970F-4FC5-A385-3E492D1A322E}" destId="{4D3AD8AA-E3B0-4522-AF3A-BD269803E9CB}" srcOrd="0" destOrd="0" presId="urn:microsoft.com/office/officeart/2008/layout/VerticalCurvedList"/>
    <dgm:cxn modelId="{0855FF0E-259C-48E6-A6F8-816DC04B7DEC}" type="presParOf" srcId="{6D74F5CA-970F-4FC5-A385-3E492D1A322E}" destId="{D7759694-5721-492C-A911-3BF4D095530B}" srcOrd="1" destOrd="0" presId="urn:microsoft.com/office/officeart/2008/layout/VerticalCurvedList"/>
    <dgm:cxn modelId="{D3A14567-FCBC-4C80-91A1-E3CD6471EFAD}" type="presParOf" srcId="{6D74F5CA-970F-4FC5-A385-3E492D1A322E}" destId="{44CC2BDD-1271-4C00-944B-32439CBA799D}" srcOrd="2" destOrd="0" presId="urn:microsoft.com/office/officeart/2008/layout/VerticalCurvedList"/>
    <dgm:cxn modelId="{52E34B85-1E93-4608-8B34-1456A95818A7}" type="presParOf" srcId="{6D74F5CA-970F-4FC5-A385-3E492D1A322E}" destId="{60B29712-13BF-4E51-B482-C976781D1F92}" srcOrd="3" destOrd="0" presId="urn:microsoft.com/office/officeart/2008/layout/VerticalCurvedList"/>
    <dgm:cxn modelId="{A64AE01E-E4CA-46C1-AB34-16EC302A7450}" type="presParOf" srcId="{C091015A-F6B0-4D09-9280-5E8C7DE3556E}" destId="{531929AF-9946-4777-96C0-2398C0F2CE7C}" srcOrd="1" destOrd="0" presId="urn:microsoft.com/office/officeart/2008/layout/VerticalCurvedList"/>
    <dgm:cxn modelId="{13429AD9-3C9C-4301-A6B1-AECB98EC7775}" type="presParOf" srcId="{C091015A-F6B0-4D09-9280-5E8C7DE3556E}" destId="{F2903AA4-39E7-4EE7-892B-6BB61641E879}" srcOrd="2" destOrd="0" presId="urn:microsoft.com/office/officeart/2008/layout/VerticalCurvedList"/>
    <dgm:cxn modelId="{05CE098E-6C07-4AE1-A5A1-F0E22FD5F9B1}" type="presParOf" srcId="{F2903AA4-39E7-4EE7-892B-6BB61641E879}" destId="{8CB8FE37-B962-4D43-A9AA-6C9AEBF6F522}" srcOrd="0" destOrd="0" presId="urn:microsoft.com/office/officeart/2008/layout/VerticalCurvedList"/>
    <dgm:cxn modelId="{A39E879B-CD7E-4E6F-BD4E-5EA4294E7730}" type="presParOf" srcId="{C091015A-F6B0-4D09-9280-5E8C7DE3556E}" destId="{D9205EAA-3B25-4523-B4D2-5CA5743CBB1F}" srcOrd="3" destOrd="0" presId="urn:microsoft.com/office/officeart/2008/layout/VerticalCurvedList"/>
    <dgm:cxn modelId="{59664826-BB81-452F-A74D-540D8055D8EB}" type="presParOf" srcId="{C091015A-F6B0-4D09-9280-5E8C7DE3556E}" destId="{4136CD91-605D-41BE-822C-1B241582E5FD}" srcOrd="4" destOrd="0" presId="urn:microsoft.com/office/officeart/2008/layout/VerticalCurvedList"/>
    <dgm:cxn modelId="{F6F5B443-E5BE-4994-8E46-8CB7BDE391C4}" type="presParOf" srcId="{4136CD91-605D-41BE-822C-1B241582E5FD}" destId="{70453355-7B22-4611-BA96-AD085F85A4A5}" srcOrd="0" destOrd="0" presId="urn:microsoft.com/office/officeart/2008/layout/VerticalCurvedList"/>
    <dgm:cxn modelId="{FF51BDF2-8B37-4129-A303-124DA685A3E4}" type="presParOf" srcId="{C091015A-F6B0-4D09-9280-5E8C7DE3556E}" destId="{9676BC90-B8DB-42D9-8C0F-46510E321134}" srcOrd="5" destOrd="0" presId="urn:microsoft.com/office/officeart/2008/layout/VerticalCurvedList"/>
    <dgm:cxn modelId="{68DBE9E0-7778-4EA8-A809-0528251CCFC7}" type="presParOf" srcId="{C091015A-F6B0-4D09-9280-5E8C7DE3556E}" destId="{EE3618BD-D863-49EE-98BD-EA5059AB58EA}" srcOrd="6" destOrd="0" presId="urn:microsoft.com/office/officeart/2008/layout/VerticalCurvedList"/>
    <dgm:cxn modelId="{C705F72E-B8A2-4DB2-BE8A-8F65F590380B}" type="presParOf" srcId="{EE3618BD-D863-49EE-98BD-EA5059AB58EA}" destId="{851F7725-5BB6-493A-82CB-264EFE0E0511}" srcOrd="0" destOrd="0" presId="urn:microsoft.com/office/officeart/2008/layout/VerticalCurvedList"/>
    <dgm:cxn modelId="{E48BA41F-BD78-402B-BAAB-281BB4B02761}" type="presParOf" srcId="{C091015A-F6B0-4D09-9280-5E8C7DE3556E}" destId="{5BAF6F84-073F-42B3-87A1-C93BB710B5A4}" srcOrd="7" destOrd="0" presId="urn:microsoft.com/office/officeart/2008/layout/VerticalCurvedList"/>
    <dgm:cxn modelId="{0CB2E2C5-D29A-4F34-B364-D3C578570331}" type="presParOf" srcId="{C091015A-F6B0-4D09-9280-5E8C7DE3556E}" destId="{DB6D1730-221E-49E3-BBFC-1A6210BD14C5}" srcOrd="8" destOrd="0" presId="urn:microsoft.com/office/officeart/2008/layout/VerticalCurvedList"/>
    <dgm:cxn modelId="{CF30266F-FED3-45CF-AA97-4247CDB060F0}" type="presParOf" srcId="{DB6D1730-221E-49E3-BBFC-1A6210BD14C5}" destId="{1C157F85-1752-4D13-AD18-DF18C35BCC29}" srcOrd="0" destOrd="0" presId="urn:microsoft.com/office/officeart/2008/layout/VerticalCurvedList"/>
    <dgm:cxn modelId="{095C951E-501F-4372-8595-7EA276D886AE}" type="presParOf" srcId="{C091015A-F6B0-4D09-9280-5E8C7DE3556E}" destId="{59FA1DC8-5A88-49BF-B0B3-926248C326F6}" srcOrd="9" destOrd="0" presId="urn:microsoft.com/office/officeart/2008/layout/VerticalCurvedList"/>
    <dgm:cxn modelId="{B93952D0-3758-444C-ADFE-3DC382C548CF}" type="presParOf" srcId="{C091015A-F6B0-4D09-9280-5E8C7DE3556E}" destId="{A60BCD53-4697-4EBA-AD61-C591C9B825EC}" srcOrd="10" destOrd="0" presId="urn:microsoft.com/office/officeart/2008/layout/VerticalCurvedList"/>
    <dgm:cxn modelId="{008E9475-3941-4FF3-8C26-F734EA874A15}" type="presParOf" srcId="{A60BCD53-4697-4EBA-AD61-C591C9B825EC}" destId="{DED180BD-BFCD-4DE8-BD84-B6709ABAB4C5}" srcOrd="0" destOrd="0" presId="urn:microsoft.com/office/officeart/2008/layout/VerticalCurvedList"/>
    <dgm:cxn modelId="{3206F864-2124-497B-9048-7B294843FEBA}" type="presParOf" srcId="{C091015A-F6B0-4D09-9280-5E8C7DE3556E}" destId="{ABF15648-5770-44F8-8494-8FBE18DD29BE}" srcOrd="11" destOrd="0" presId="urn:microsoft.com/office/officeart/2008/layout/VerticalCurvedList"/>
    <dgm:cxn modelId="{1E53D4AC-523A-4167-95B8-DB4B4DBDFF0D}" type="presParOf" srcId="{C091015A-F6B0-4D09-9280-5E8C7DE3556E}" destId="{607BA3A2-9B85-4E5D-9E0A-64EA31B93A9B}" srcOrd="12" destOrd="0" presId="urn:microsoft.com/office/officeart/2008/layout/VerticalCurvedList"/>
    <dgm:cxn modelId="{3CCB0276-3BA8-4CE5-9963-47631430C86B}" type="presParOf" srcId="{607BA3A2-9B85-4E5D-9E0A-64EA31B93A9B}" destId="{DF61BA0D-4A00-4A3A-9B01-597FD40211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DDCE56-55D0-403E-A6A8-C3DC1289F3EF}"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de-DE"/>
        </a:p>
      </dgm:t>
    </dgm:pt>
    <dgm:pt modelId="{F1B26F30-EC45-4959-A522-069B7FBE372A}">
      <dgm:prSet phldrT="[Text]"/>
      <dgm:spPr>
        <a:solidFill>
          <a:srgbClr val="79A12C">
            <a:alpha val="90000"/>
          </a:srgbClr>
        </a:solidFill>
      </dgm:spPr>
      <dgm:t>
        <a:bodyPr/>
        <a:lstStyle/>
        <a:p>
          <a:pPr>
            <a:buFont typeface="Symbol" panose="05050102010706020507" pitchFamily="18" charset="2"/>
            <a:buChar char="-"/>
          </a:pPr>
          <a:r>
            <a:rPr lang="es-ES" b="0"/>
            <a:t>Potencial de impacto</a:t>
          </a:r>
        </a:p>
      </dgm:t>
    </dgm:pt>
    <dgm:pt modelId="{1925AB67-7B88-4DDB-91FC-5E7DDA38BAA4}" type="parTrans" cxnId="{E4286558-437E-4B5F-BDEB-7F791019EFA0}">
      <dgm:prSet/>
      <dgm:spPr/>
      <dgm:t>
        <a:bodyPr/>
        <a:lstStyle/>
        <a:p>
          <a:endParaRPr lang="de-DE"/>
        </a:p>
      </dgm:t>
    </dgm:pt>
    <dgm:pt modelId="{E6BF7CB8-31FA-4288-955B-92D2FC2EE9AA}" type="sibTrans" cxnId="{E4286558-437E-4B5F-BDEB-7F791019EFA0}">
      <dgm:prSet/>
      <dgm:spPr>
        <a:solidFill>
          <a:srgbClr val="79A12C"/>
        </a:solidFill>
      </dgm:spPr>
      <dgm:t>
        <a:bodyPr/>
        <a:lstStyle/>
        <a:p>
          <a:endParaRPr lang="de-DE"/>
        </a:p>
      </dgm:t>
    </dgm:pt>
    <dgm:pt modelId="{42AC5F97-F6C6-4AEE-A896-12FCEDCF568C}">
      <dgm:prSet phldrT="[Text]"/>
      <dgm:spPr>
        <a:solidFill>
          <a:srgbClr val="79A12C">
            <a:alpha val="82000"/>
          </a:srgbClr>
        </a:solidFill>
      </dgm:spPr>
      <dgm:t>
        <a:bodyPr/>
        <a:lstStyle/>
        <a:p>
          <a:pPr>
            <a:buFont typeface="Symbol" panose="05050102010706020507" pitchFamily="18" charset="2"/>
            <a:buChar char="-"/>
          </a:pPr>
          <a:r>
            <a:rPr lang="es-ES" b="0"/>
            <a:t>Potencial de cambio de paradigma</a:t>
          </a:r>
        </a:p>
      </dgm:t>
    </dgm:pt>
    <dgm:pt modelId="{0BBDB574-1D87-4721-9F33-E70BE8294072}" type="parTrans" cxnId="{A8957277-E486-43CE-B872-2A2F9C96F87F}">
      <dgm:prSet/>
      <dgm:spPr/>
      <dgm:t>
        <a:bodyPr/>
        <a:lstStyle/>
        <a:p>
          <a:endParaRPr lang="de-DE"/>
        </a:p>
      </dgm:t>
    </dgm:pt>
    <dgm:pt modelId="{B95277EA-C0EC-42FA-9C01-722B2D86C206}" type="sibTrans" cxnId="{A8957277-E486-43CE-B872-2A2F9C96F87F}">
      <dgm:prSet/>
      <dgm:spPr/>
      <dgm:t>
        <a:bodyPr/>
        <a:lstStyle/>
        <a:p>
          <a:endParaRPr lang="de-DE"/>
        </a:p>
      </dgm:t>
    </dgm:pt>
    <dgm:pt modelId="{BBADA729-6B1C-4E00-B51D-26B1F2C2EFB9}">
      <dgm:prSet phldrT="[Text]"/>
      <dgm:spPr>
        <a:solidFill>
          <a:srgbClr val="79A12C">
            <a:alpha val="74000"/>
          </a:srgbClr>
        </a:solidFill>
      </dgm:spPr>
      <dgm:t>
        <a:bodyPr/>
        <a:lstStyle/>
        <a:p>
          <a:r>
            <a:rPr lang="es-ES" b="0"/>
            <a:t>Potencial de desarrollo sostenible</a:t>
          </a:r>
        </a:p>
      </dgm:t>
    </dgm:pt>
    <dgm:pt modelId="{863F0948-4385-48B2-BAA4-4F73D5D09C2D}" type="parTrans" cxnId="{CE4D3ED5-9C49-4908-A00A-D29A3D198923}">
      <dgm:prSet/>
      <dgm:spPr/>
      <dgm:t>
        <a:bodyPr/>
        <a:lstStyle/>
        <a:p>
          <a:endParaRPr lang="de-DE"/>
        </a:p>
      </dgm:t>
    </dgm:pt>
    <dgm:pt modelId="{E3FEE672-76C3-4C8C-97D0-F05CFE1935C6}" type="sibTrans" cxnId="{CE4D3ED5-9C49-4908-A00A-D29A3D198923}">
      <dgm:prSet/>
      <dgm:spPr/>
      <dgm:t>
        <a:bodyPr/>
        <a:lstStyle/>
        <a:p>
          <a:endParaRPr lang="de-DE"/>
        </a:p>
      </dgm:t>
    </dgm:pt>
    <dgm:pt modelId="{7216896B-6D7B-4B84-840C-BD31B2B77BE4}">
      <dgm:prSet phldrT="[Text]"/>
      <dgm:spPr>
        <a:solidFill>
          <a:srgbClr val="79A12C">
            <a:alpha val="66000"/>
          </a:srgbClr>
        </a:solidFill>
      </dgm:spPr>
      <dgm:t>
        <a:bodyPr/>
        <a:lstStyle/>
        <a:p>
          <a:r>
            <a:rPr lang="es-ES" b="0"/>
            <a:t>Respuesta a las necesidades de los destinatarios</a:t>
          </a:r>
        </a:p>
      </dgm:t>
    </dgm:pt>
    <dgm:pt modelId="{B4982D9C-365F-4EE2-A184-461B98962132}" type="parTrans" cxnId="{5ED88D3C-E514-4690-BB34-E2A29AEAB278}">
      <dgm:prSet/>
      <dgm:spPr/>
      <dgm:t>
        <a:bodyPr/>
        <a:lstStyle/>
        <a:p>
          <a:endParaRPr lang="de-DE"/>
        </a:p>
      </dgm:t>
    </dgm:pt>
    <dgm:pt modelId="{4F0E144D-F253-468C-BC35-22842D6ABBCE}" type="sibTrans" cxnId="{5ED88D3C-E514-4690-BB34-E2A29AEAB278}">
      <dgm:prSet/>
      <dgm:spPr/>
      <dgm:t>
        <a:bodyPr/>
        <a:lstStyle/>
        <a:p>
          <a:endParaRPr lang="de-DE"/>
        </a:p>
      </dgm:t>
    </dgm:pt>
    <dgm:pt modelId="{F66A0884-EBD5-4354-A6F5-7809F5B08BE6}">
      <dgm:prSet phldrT="[Text]"/>
      <dgm:spPr>
        <a:solidFill>
          <a:srgbClr val="79A12C">
            <a:alpha val="58000"/>
          </a:srgbClr>
        </a:solidFill>
      </dgm:spPr>
      <dgm:t>
        <a:bodyPr/>
        <a:lstStyle/>
        <a:p>
          <a:r>
            <a:rPr lang="es-ES" b="0"/>
            <a:t>Promover que los países asuman la propiedad de la financiación</a:t>
          </a:r>
        </a:p>
      </dgm:t>
    </dgm:pt>
    <dgm:pt modelId="{CC50E61F-BC68-4F56-8C56-5356FACDE581}" type="parTrans" cxnId="{65E05175-29F4-4528-9135-781186051C54}">
      <dgm:prSet/>
      <dgm:spPr/>
      <dgm:t>
        <a:bodyPr/>
        <a:lstStyle/>
        <a:p>
          <a:endParaRPr lang="de-DE"/>
        </a:p>
      </dgm:t>
    </dgm:pt>
    <dgm:pt modelId="{9430ADCA-F11F-44E8-A4D6-3A69C9397592}" type="sibTrans" cxnId="{65E05175-29F4-4528-9135-781186051C54}">
      <dgm:prSet/>
      <dgm:spPr/>
      <dgm:t>
        <a:bodyPr/>
        <a:lstStyle/>
        <a:p>
          <a:endParaRPr lang="de-DE"/>
        </a:p>
      </dgm:t>
    </dgm:pt>
    <dgm:pt modelId="{A7E76578-F0BF-4EF1-8553-6B78CFBCFF92}">
      <dgm:prSet phldrT="[Text]"/>
      <dgm:spPr>
        <a:solidFill>
          <a:srgbClr val="79A12C">
            <a:alpha val="50000"/>
          </a:srgbClr>
        </a:solidFill>
      </dgm:spPr>
      <dgm:t>
        <a:bodyPr/>
        <a:lstStyle/>
        <a:p>
          <a:r>
            <a:rPr lang="es-ES" b="0"/>
            <a:t>Eficiencia y eficacia</a:t>
          </a:r>
        </a:p>
      </dgm:t>
    </dgm:pt>
    <dgm:pt modelId="{86285C73-2D4A-4278-A64A-7F89370FFFE9}" type="parTrans" cxnId="{EFFB4CC7-32ED-4C97-AB29-5F960EEE1C8B}">
      <dgm:prSet/>
      <dgm:spPr/>
      <dgm:t>
        <a:bodyPr/>
        <a:lstStyle/>
        <a:p>
          <a:endParaRPr lang="de-DE"/>
        </a:p>
      </dgm:t>
    </dgm:pt>
    <dgm:pt modelId="{3D68300C-76CC-4684-9AD2-E8A622C27F12}" type="sibTrans" cxnId="{EFFB4CC7-32ED-4C97-AB29-5F960EEE1C8B}">
      <dgm:prSet/>
      <dgm:spPr/>
      <dgm:t>
        <a:bodyPr/>
        <a:lstStyle/>
        <a:p>
          <a:endParaRPr lang="de-DE"/>
        </a:p>
      </dgm:t>
    </dgm:pt>
    <dgm:pt modelId="{C098D514-EAD7-4BBF-A6E7-303643E99A1D}" type="pres">
      <dgm:prSet presAssocID="{75DDCE56-55D0-403E-A6A8-C3DC1289F3EF}" presName="Name0" presStyleCnt="0">
        <dgm:presLayoutVars>
          <dgm:chMax val="7"/>
          <dgm:chPref val="7"/>
          <dgm:dir/>
        </dgm:presLayoutVars>
      </dgm:prSet>
      <dgm:spPr/>
    </dgm:pt>
    <dgm:pt modelId="{C091015A-F6B0-4D09-9280-5E8C7DE3556E}" type="pres">
      <dgm:prSet presAssocID="{75DDCE56-55D0-403E-A6A8-C3DC1289F3EF}" presName="Name1" presStyleCnt="0"/>
      <dgm:spPr/>
    </dgm:pt>
    <dgm:pt modelId="{6D74F5CA-970F-4FC5-A385-3E492D1A322E}" type="pres">
      <dgm:prSet presAssocID="{75DDCE56-55D0-403E-A6A8-C3DC1289F3EF}" presName="cycle" presStyleCnt="0"/>
      <dgm:spPr/>
    </dgm:pt>
    <dgm:pt modelId="{4D3AD8AA-E3B0-4522-AF3A-BD269803E9CB}" type="pres">
      <dgm:prSet presAssocID="{75DDCE56-55D0-403E-A6A8-C3DC1289F3EF}" presName="srcNode" presStyleLbl="node1" presStyleIdx="0" presStyleCnt="6"/>
      <dgm:spPr/>
    </dgm:pt>
    <dgm:pt modelId="{D7759694-5721-492C-A911-3BF4D095530B}" type="pres">
      <dgm:prSet presAssocID="{75DDCE56-55D0-403E-A6A8-C3DC1289F3EF}" presName="conn" presStyleLbl="parChTrans1D2" presStyleIdx="0" presStyleCnt="1"/>
      <dgm:spPr/>
    </dgm:pt>
    <dgm:pt modelId="{44CC2BDD-1271-4C00-944B-32439CBA799D}" type="pres">
      <dgm:prSet presAssocID="{75DDCE56-55D0-403E-A6A8-C3DC1289F3EF}" presName="extraNode" presStyleLbl="node1" presStyleIdx="0" presStyleCnt="6"/>
      <dgm:spPr/>
    </dgm:pt>
    <dgm:pt modelId="{60B29712-13BF-4E51-B482-C976781D1F92}" type="pres">
      <dgm:prSet presAssocID="{75DDCE56-55D0-403E-A6A8-C3DC1289F3EF}" presName="dstNode" presStyleLbl="node1" presStyleIdx="0" presStyleCnt="6"/>
      <dgm:spPr/>
    </dgm:pt>
    <dgm:pt modelId="{531929AF-9946-4777-96C0-2398C0F2CE7C}" type="pres">
      <dgm:prSet presAssocID="{F1B26F30-EC45-4959-A522-069B7FBE372A}" presName="text_1" presStyleLbl="node1" presStyleIdx="0" presStyleCnt="6">
        <dgm:presLayoutVars>
          <dgm:bulletEnabled val="1"/>
        </dgm:presLayoutVars>
      </dgm:prSet>
      <dgm:spPr/>
    </dgm:pt>
    <dgm:pt modelId="{F2903AA4-39E7-4EE7-892B-6BB61641E879}" type="pres">
      <dgm:prSet presAssocID="{F1B26F30-EC45-4959-A522-069B7FBE372A}" presName="accent_1" presStyleCnt="0"/>
      <dgm:spPr/>
    </dgm:pt>
    <dgm:pt modelId="{8CB8FE37-B962-4D43-A9AA-6C9AEBF6F522}" type="pres">
      <dgm:prSet presAssocID="{F1B26F30-EC45-4959-A522-069B7FBE372A}" presName="accentRepeatNode" presStyleLbl="solidFgAcc1" presStyleIdx="0" presStyleCnt="6"/>
      <dgm:spPr>
        <a:solidFill>
          <a:schemeClr val="bg2">
            <a:lumMod val="90000"/>
          </a:schemeClr>
        </a:solidFill>
      </dgm:spPr>
    </dgm:pt>
    <dgm:pt modelId="{D9205EAA-3B25-4523-B4D2-5CA5743CBB1F}" type="pres">
      <dgm:prSet presAssocID="{42AC5F97-F6C6-4AEE-A896-12FCEDCF568C}" presName="text_2" presStyleLbl="node1" presStyleIdx="1" presStyleCnt="6">
        <dgm:presLayoutVars>
          <dgm:bulletEnabled val="1"/>
        </dgm:presLayoutVars>
      </dgm:prSet>
      <dgm:spPr/>
    </dgm:pt>
    <dgm:pt modelId="{4136CD91-605D-41BE-822C-1B241582E5FD}" type="pres">
      <dgm:prSet presAssocID="{42AC5F97-F6C6-4AEE-A896-12FCEDCF568C}" presName="accent_2" presStyleCnt="0"/>
      <dgm:spPr/>
    </dgm:pt>
    <dgm:pt modelId="{70453355-7B22-4611-BA96-AD085F85A4A5}" type="pres">
      <dgm:prSet presAssocID="{42AC5F97-F6C6-4AEE-A896-12FCEDCF568C}" presName="accentRepeatNode" presStyleLbl="solidFgAcc1" presStyleIdx="1" presStyleCnt="6"/>
      <dgm:spPr>
        <a:solidFill>
          <a:schemeClr val="bg2">
            <a:lumMod val="90000"/>
          </a:schemeClr>
        </a:solidFill>
      </dgm:spPr>
    </dgm:pt>
    <dgm:pt modelId="{9676BC90-B8DB-42D9-8C0F-46510E321134}" type="pres">
      <dgm:prSet presAssocID="{BBADA729-6B1C-4E00-B51D-26B1F2C2EFB9}" presName="text_3" presStyleLbl="node1" presStyleIdx="2" presStyleCnt="6">
        <dgm:presLayoutVars>
          <dgm:bulletEnabled val="1"/>
        </dgm:presLayoutVars>
      </dgm:prSet>
      <dgm:spPr/>
    </dgm:pt>
    <dgm:pt modelId="{EE3618BD-D863-49EE-98BD-EA5059AB58EA}" type="pres">
      <dgm:prSet presAssocID="{BBADA729-6B1C-4E00-B51D-26B1F2C2EFB9}" presName="accent_3" presStyleCnt="0"/>
      <dgm:spPr/>
    </dgm:pt>
    <dgm:pt modelId="{851F7725-5BB6-493A-82CB-264EFE0E0511}" type="pres">
      <dgm:prSet presAssocID="{BBADA729-6B1C-4E00-B51D-26B1F2C2EFB9}" presName="accentRepeatNode" presStyleLbl="solidFgAcc1" presStyleIdx="2" presStyleCnt="6"/>
      <dgm:spPr>
        <a:solidFill>
          <a:schemeClr val="bg2">
            <a:lumMod val="90000"/>
          </a:schemeClr>
        </a:solidFill>
      </dgm:spPr>
    </dgm:pt>
    <dgm:pt modelId="{5BAF6F84-073F-42B3-87A1-C93BB710B5A4}" type="pres">
      <dgm:prSet presAssocID="{7216896B-6D7B-4B84-840C-BD31B2B77BE4}" presName="text_4" presStyleLbl="node1" presStyleIdx="3" presStyleCnt="6">
        <dgm:presLayoutVars>
          <dgm:bulletEnabled val="1"/>
        </dgm:presLayoutVars>
      </dgm:prSet>
      <dgm:spPr/>
    </dgm:pt>
    <dgm:pt modelId="{DB6D1730-221E-49E3-BBFC-1A6210BD14C5}" type="pres">
      <dgm:prSet presAssocID="{7216896B-6D7B-4B84-840C-BD31B2B77BE4}" presName="accent_4" presStyleCnt="0"/>
      <dgm:spPr/>
    </dgm:pt>
    <dgm:pt modelId="{1C157F85-1752-4D13-AD18-DF18C35BCC29}" type="pres">
      <dgm:prSet presAssocID="{7216896B-6D7B-4B84-840C-BD31B2B77BE4}" presName="accentRepeatNode" presStyleLbl="solidFgAcc1" presStyleIdx="3" presStyleCnt="6"/>
      <dgm:spPr>
        <a:solidFill>
          <a:schemeClr val="bg2">
            <a:lumMod val="90000"/>
          </a:schemeClr>
        </a:solidFill>
      </dgm:spPr>
    </dgm:pt>
    <dgm:pt modelId="{59FA1DC8-5A88-49BF-B0B3-926248C326F6}" type="pres">
      <dgm:prSet presAssocID="{F66A0884-EBD5-4354-A6F5-7809F5B08BE6}" presName="text_5" presStyleLbl="node1" presStyleIdx="4" presStyleCnt="6">
        <dgm:presLayoutVars>
          <dgm:bulletEnabled val="1"/>
        </dgm:presLayoutVars>
      </dgm:prSet>
      <dgm:spPr/>
    </dgm:pt>
    <dgm:pt modelId="{A60BCD53-4697-4EBA-AD61-C591C9B825EC}" type="pres">
      <dgm:prSet presAssocID="{F66A0884-EBD5-4354-A6F5-7809F5B08BE6}" presName="accent_5" presStyleCnt="0"/>
      <dgm:spPr/>
    </dgm:pt>
    <dgm:pt modelId="{DED180BD-BFCD-4DE8-BD84-B6709ABAB4C5}" type="pres">
      <dgm:prSet presAssocID="{F66A0884-EBD5-4354-A6F5-7809F5B08BE6}" presName="accentRepeatNode" presStyleLbl="solidFgAcc1" presStyleIdx="4" presStyleCnt="6"/>
      <dgm:spPr>
        <a:solidFill>
          <a:schemeClr val="bg2">
            <a:lumMod val="90000"/>
          </a:schemeClr>
        </a:solidFill>
      </dgm:spPr>
    </dgm:pt>
    <dgm:pt modelId="{ABF15648-5770-44F8-8494-8FBE18DD29BE}" type="pres">
      <dgm:prSet presAssocID="{A7E76578-F0BF-4EF1-8553-6B78CFBCFF92}" presName="text_6" presStyleLbl="node1" presStyleIdx="5" presStyleCnt="6">
        <dgm:presLayoutVars>
          <dgm:bulletEnabled val="1"/>
        </dgm:presLayoutVars>
      </dgm:prSet>
      <dgm:spPr/>
    </dgm:pt>
    <dgm:pt modelId="{607BA3A2-9B85-4E5D-9E0A-64EA31B93A9B}" type="pres">
      <dgm:prSet presAssocID="{A7E76578-F0BF-4EF1-8553-6B78CFBCFF92}" presName="accent_6" presStyleCnt="0"/>
      <dgm:spPr/>
    </dgm:pt>
    <dgm:pt modelId="{DF61BA0D-4A00-4A3A-9B01-597FD4021115}" type="pres">
      <dgm:prSet presAssocID="{A7E76578-F0BF-4EF1-8553-6B78CFBCFF92}" presName="accentRepeatNode" presStyleLbl="solidFgAcc1" presStyleIdx="5" presStyleCnt="6"/>
      <dgm:spPr>
        <a:solidFill>
          <a:schemeClr val="bg2">
            <a:lumMod val="90000"/>
          </a:schemeClr>
        </a:solidFill>
      </dgm:spPr>
    </dgm:pt>
  </dgm:ptLst>
  <dgm:cxnLst>
    <dgm:cxn modelId="{64BA0103-F806-4ABE-8908-6E876E1E9DDC}" type="presOf" srcId="{7216896B-6D7B-4B84-840C-BD31B2B77BE4}" destId="{5BAF6F84-073F-42B3-87A1-C93BB710B5A4}" srcOrd="0" destOrd="0" presId="urn:microsoft.com/office/officeart/2008/layout/VerticalCurvedList"/>
    <dgm:cxn modelId="{90C1C631-F4D3-434C-910C-C27BA7A92B8F}" type="presOf" srcId="{F1B26F30-EC45-4959-A522-069B7FBE372A}" destId="{531929AF-9946-4777-96C0-2398C0F2CE7C}" srcOrd="0" destOrd="0" presId="urn:microsoft.com/office/officeart/2008/layout/VerticalCurvedList"/>
    <dgm:cxn modelId="{5ED88D3C-E514-4690-BB34-E2A29AEAB278}" srcId="{75DDCE56-55D0-403E-A6A8-C3DC1289F3EF}" destId="{7216896B-6D7B-4B84-840C-BD31B2B77BE4}" srcOrd="3" destOrd="0" parTransId="{B4982D9C-365F-4EE2-A184-461B98962132}" sibTransId="{4F0E144D-F253-468C-BC35-22842D6ABBCE}"/>
    <dgm:cxn modelId="{BF3EF762-A3E0-4C4C-AB2E-6A9250D2E884}" type="presOf" srcId="{A7E76578-F0BF-4EF1-8553-6B78CFBCFF92}" destId="{ABF15648-5770-44F8-8494-8FBE18DD29BE}" srcOrd="0" destOrd="0" presId="urn:microsoft.com/office/officeart/2008/layout/VerticalCurvedList"/>
    <dgm:cxn modelId="{65E05175-29F4-4528-9135-781186051C54}" srcId="{75DDCE56-55D0-403E-A6A8-C3DC1289F3EF}" destId="{F66A0884-EBD5-4354-A6F5-7809F5B08BE6}" srcOrd="4" destOrd="0" parTransId="{CC50E61F-BC68-4F56-8C56-5356FACDE581}" sibTransId="{9430ADCA-F11F-44E8-A4D6-3A69C9397592}"/>
    <dgm:cxn modelId="{4C474676-0D26-4CDE-8E54-4C885F24036F}" type="presOf" srcId="{75DDCE56-55D0-403E-A6A8-C3DC1289F3EF}" destId="{C098D514-EAD7-4BBF-A6E7-303643E99A1D}" srcOrd="0" destOrd="0" presId="urn:microsoft.com/office/officeart/2008/layout/VerticalCurvedList"/>
    <dgm:cxn modelId="{A8957277-E486-43CE-B872-2A2F9C96F87F}" srcId="{75DDCE56-55D0-403E-A6A8-C3DC1289F3EF}" destId="{42AC5F97-F6C6-4AEE-A896-12FCEDCF568C}" srcOrd="1" destOrd="0" parTransId="{0BBDB574-1D87-4721-9F33-E70BE8294072}" sibTransId="{B95277EA-C0EC-42FA-9C01-722B2D86C206}"/>
    <dgm:cxn modelId="{E4286558-437E-4B5F-BDEB-7F791019EFA0}" srcId="{75DDCE56-55D0-403E-A6A8-C3DC1289F3EF}" destId="{F1B26F30-EC45-4959-A522-069B7FBE372A}" srcOrd="0" destOrd="0" parTransId="{1925AB67-7B88-4DDB-91FC-5E7DDA38BAA4}" sibTransId="{E6BF7CB8-31FA-4288-955B-92D2FC2EE9AA}"/>
    <dgm:cxn modelId="{D73F8D58-E5BE-4D65-82BE-07FAF7DB1299}" type="presOf" srcId="{E6BF7CB8-31FA-4288-955B-92D2FC2EE9AA}" destId="{D7759694-5721-492C-A911-3BF4D095530B}" srcOrd="0" destOrd="0" presId="urn:microsoft.com/office/officeart/2008/layout/VerticalCurvedList"/>
    <dgm:cxn modelId="{BCED50B6-4C4D-4505-B41E-FE67915DC543}" type="presOf" srcId="{F66A0884-EBD5-4354-A6F5-7809F5B08BE6}" destId="{59FA1DC8-5A88-49BF-B0B3-926248C326F6}" srcOrd="0" destOrd="0" presId="urn:microsoft.com/office/officeart/2008/layout/VerticalCurvedList"/>
    <dgm:cxn modelId="{EFFB4CC7-32ED-4C97-AB29-5F960EEE1C8B}" srcId="{75DDCE56-55D0-403E-A6A8-C3DC1289F3EF}" destId="{A7E76578-F0BF-4EF1-8553-6B78CFBCFF92}" srcOrd="5" destOrd="0" parTransId="{86285C73-2D4A-4278-A64A-7F89370FFFE9}" sibTransId="{3D68300C-76CC-4684-9AD2-E8A622C27F12}"/>
    <dgm:cxn modelId="{7E510DC9-AA3E-4E71-90FF-1BD8687C691B}" type="presOf" srcId="{BBADA729-6B1C-4E00-B51D-26B1F2C2EFB9}" destId="{9676BC90-B8DB-42D9-8C0F-46510E321134}" srcOrd="0" destOrd="0" presId="urn:microsoft.com/office/officeart/2008/layout/VerticalCurvedList"/>
    <dgm:cxn modelId="{CE4D3ED5-9C49-4908-A00A-D29A3D198923}" srcId="{75DDCE56-55D0-403E-A6A8-C3DC1289F3EF}" destId="{BBADA729-6B1C-4E00-B51D-26B1F2C2EFB9}" srcOrd="2" destOrd="0" parTransId="{863F0948-4385-48B2-BAA4-4F73D5D09C2D}" sibTransId="{E3FEE672-76C3-4C8C-97D0-F05CFE1935C6}"/>
    <dgm:cxn modelId="{181B96FD-69E1-4EE8-B870-EEB54F42ED4C}" type="presOf" srcId="{42AC5F97-F6C6-4AEE-A896-12FCEDCF568C}" destId="{D9205EAA-3B25-4523-B4D2-5CA5743CBB1F}" srcOrd="0" destOrd="0" presId="urn:microsoft.com/office/officeart/2008/layout/VerticalCurvedList"/>
    <dgm:cxn modelId="{AE6178B5-6CAB-4DEB-BBDA-D5C0CDA4544D}" type="presParOf" srcId="{C098D514-EAD7-4BBF-A6E7-303643E99A1D}" destId="{C091015A-F6B0-4D09-9280-5E8C7DE3556E}" srcOrd="0" destOrd="0" presId="urn:microsoft.com/office/officeart/2008/layout/VerticalCurvedList"/>
    <dgm:cxn modelId="{E285DFEF-7099-4596-9717-EE26B69020B9}" type="presParOf" srcId="{C091015A-F6B0-4D09-9280-5E8C7DE3556E}" destId="{6D74F5CA-970F-4FC5-A385-3E492D1A322E}" srcOrd="0" destOrd="0" presId="urn:microsoft.com/office/officeart/2008/layout/VerticalCurvedList"/>
    <dgm:cxn modelId="{3B3A2ABE-D5BF-40A1-8437-5EDC90E32A38}" type="presParOf" srcId="{6D74F5CA-970F-4FC5-A385-3E492D1A322E}" destId="{4D3AD8AA-E3B0-4522-AF3A-BD269803E9CB}" srcOrd="0" destOrd="0" presId="urn:microsoft.com/office/officeart/2008/layout/VerticalCurvedList"/>
    <dgm:cxn modelId="{0855FF0E-259C-48E6-A6F8-816DC04B7DEC}" type="presParOf" srcId="{6D74F5CA-970F-4FC5-A385-3E492D1A322E}" destId="{D7759694-5721-492C-A911-3BF4D095530B}" srcOrd="1" destOrd="0" presId="urn:microsoft.com/office/officeart/2008/layout/VerticalCurvedList"/>
    <dgm:cxn modelId="{D3A14567-FCBC-4C80-91A1-E3CD6471EFAD}" type="presParOf" srcId="{6D74F5CA-970F-4FC5-A385-3E492D1A322E}" destId="{44CC2BDD-1271-4C00-944B-32439CBA799D}" srcOrd="2" destOrd="0" presId="urn:microsoft.com/office/officeart/2008/layout/VerticalCurvedList"/>
    <dgm:cxn modelId="{52E34B85-1E93-4608-8B34-1456A95818A7}" type="presParOf" srcId="{6D74F5CA-970F-4FC5-A385-3E492D1A322E}" destId="{60B29712-13BF-4E51-B482-C976781D1F92}" srcOrd="3" destOrd="0" presId="urn:microsoft.com/office/officeart/2008/layout/VerticalCurvedList"/>
    <dgm:cxn modelId="{A64AE01E-E4CA-46C1-AB34-16EC302A7450}" type="presParOf" srcId="{C091015A-F6B0-4D09-9280-5E8C7DE3556E}" destId="{531929AF-9946-4777-96C0-2398C0F2CE7C}" srcOrd="1" destOrd="0" presId="urn:microsoft.com/office/officeart/2008/layout/VerticalCurvedList"/>
    <dgm:cxn modelId="{13429AD9-3C9C-4301-A6B1-AECB98EC7775}" type="presParOf" srcId="{C091015A-F6B0-4D09-9280-5E8C7DE3556E}" destId="{F2903AA4-39E7-4EE7-892B-6BB61641E879}" srcOrd="2" destOrd="0" presId="urn:microsoft.com/office/officeart/2008/layout/VerticalCurvedList"/>
    <dgm:cxn modelId="{05CE098E-6C07-4AE1-A5A1-F0E22FD5F9B1}" type="presParOf" srcId="{F2903AA4-39E7-4EE7-892B-6BB61641E879}" destId="{8CB8FE37-B962-4D43-A9AA-6C9AEBF6F522}" srcOrd="0" destOrd="0" presId="urn:microsoft.com/office/officeart/2008/layout/VerticalCurvedList"/>
    <dgm:cxn modelId="{A39E879B-CD7E-4E6F-BD4E-5EA4294E7730}" type="presParOf" srcId="{C091015A-F6B0-4D09-9280-5E8C7DE3556E}" destId="{D9205EAA-3B25-4523-B4D2-5CA5743CBB1F}" srcOrd="3" destOrd="0" presId="urn:microsoft.com/office/officeart/2008/layout/VerticalCurvedList"/>
    <dgm:cxn modelId="{59664826-BB81-452F-A74D-540D8055D8EB}" type="presParOf" srcId="{C091015A-F6B0-4D09-9280-5E8C7DE3556E}" destId="{4136CD91-605D-41BE-822C-1B241582E5FD}" srcOrd="4" destOrd="0" presId="urn:microsoft.com/office/officeart/2008/layout/VerticalCurvedList"/>
    <dgm:cxn modelId="{F6F5B443-E5BE-4994-8E46-8CB7BDE391C4}" type="presParOf" srcId="{4136CD91-605D-41BE-822C-1B241582E5FD}" destId="{70453355-7B22-4611-BA96-AD085F85A4A5}" srcOrd="0" destOrd="0" presId="urn:microsoft.com/office/officeart/2008/layout/VerticalCurvedList"/>
    <dgm:cxn modelId="{FF51BDF2-8B37-4129-A303-124DA685A3E4}" type="presParOf" srcId="{C091015A-F6B0-4D09-9280-5E8C7DE3556E}" destId="{9676BC90-B8DB-42D9-8C0F-46510E321134}" srcOrd="5" destOrd="0" presId="urn:microsoft.com/office/officeart/2008/layout/VerticalCurvedList"/>
    <dgm:cxn modelId="{68DBE9E0-7778-4EA8-A809-0528251CCFC7}" type="presParOf" srcId="{C091015A-F6B0-4D09-9280-5E8C7DE3556E}" destId="{EE3618BD-D863-49EE-98BD-EA5059AB58EA}" srcOrd="6" destOrd="0" presId="urn:microsoft.com/office/officeart/2008/layout/VerticalCurvedList"/>
    <dgm:cxn modelId="{C705F72E-B8A2-4DB2-BE8A-8F65F590380B}" type="presParOf" srcId="{EE3618BD-D863-49EE-98BD-EA5059AB58EA}" destId="{851F7725-5BB6-493A-82CB-264EFE0E0511}" srcOrd="0" destOrd="0" presId="urn:microsoft.com/office/officeart/2008/layout/VerticalCurvedList"/>
    <dgm:cxn modelId="{E48BA41F-BD78-402B-BAAB-281BB4B02761}" type="presParOf" srcId="{C091015A-F6B0-4D09-9280-5E8C7DE3556E}" destId="{5BAF6F84-073F-42B3-87A1-C93BB710B5A4}" srcOrd="7" destOrd="0" presId="urn:microsoft.com/office/officeart/2008/layout/VerticalCurvedList"/>
    <dgm:cxn modelId="{0CB2E2C5-D29A-4F34-B364-D3C578570331}" type="presParOf" srcId="{C091015A-F6B0-4D09-9280-5E8C7DE3556E}" destId="{DB6D1730-221E-49E3-BBFC-1A6210BD14C5}" srcOrd="8" destOrd="0" presId="urn:microsoft.com/office/officeart/2008/layout/VerticalCurvedList"/>
    <dgm:cxn modelId="{CF30266F-FED3-45CF-AA97-4247CDB060F0}" type="presParOf" srcId="{DB6D1730-221E-49E3-BBFC-1A6210BD14C5}" destId="{1C157F85-1752-4D13-AD18-DF18C35BCC29}" srcOrd="0" destOrd="0" presId="urn:microsoft.com/office/officeart/2008/layout/VerticalCurvedList"/>
    <dgm:cxn modelId="{095C951E-501F-4372-8595-7EA276D886AE}" type="presParOf" srcId="{C091015A-F6B0-4D09-9280-5E8C7DE3556E}" destId="{59FA1DC8-5A88-49BF-B0B3-926248C326F6}" srcOrd="9" destOrd="0" presId="urn:microsoft.com/office/officeart/2008/layout/VerticalCurvedList"/>
    <dgm:cxn modelId="{B93952D0-3758-444C-ADFE-3DC382C548CF}" type="presParOf" srcId="{C091015A-F6B0-4D09-9280-5E8C7DE3556E}" destId="{A60BCD53-4697-4EBA-AD61-C591C9B825EC}" srcOrd="10" destOrd="0" presId="urn:microsoft.com/office/officeart/2008/layout/VerticalCurvedList"/>
    <dgm:cxn modelId="{008E9475-3941-4FF3-8C26-F734EA874A15}" type="presParOf" srcId="{A60BCD53-4697-4EBA-AD61-C591C9B825EC}" destId="{DED180BD-BFCD-4DE8-BD84-B6709ABAB4C5}" srcOrd="0" destOrd="0" presId="urn:microsoft.com/office/officeart/2008/layout/VerticalCurvedList"/>
    <dgm:cxn modelId="{3206F864-2124-497B-9048-7B294843FEBA}" type="presParOf" srcId="{C091015A-F6B0-4D09-9280-5E8C7DE3556E}" destId="{ABF15648-5770-44F8-8494-8FBE18DD29BE}" srcOrd="11" destOrd="0" presId="urn:microsoft.com/office/officeart/2008/layout/VerticalCurvedList"/>
    <dgm:cxn modelId="{1E53D4AC-523A-4167-95B8-DB4B4DBDFF0D}" type="presParOf" srcId="{C091015A-F6B0-4D09-9280-5E8C7DE3556E}" destId="{607BA3A2-9B85-4E5D-9E0A-64EA31B93A9B}" srcOrd="12" destOrd="0" presId="urn:microsoft.com/office/officeart/2008/layout/VerticalCurvedList"/>
    <dgm:cxn modelId="{3CCB0276-3BA8-4CE5-9963-47631430C86B}" type="presParOf" srcId="{607BA3A2-9B85-4E5D-9E0A-64EA31B93A9B}" destId="{DF61BA0D-4A00-4A3A-9B01-597FD40211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3476A-048D-4E50-9486-D14497084A40}">
      <dsp:nvSpPr>
        <dsp:cNvPr id="0" name=""/>
        <dsp:cNvSpPr/>
      </dsp:nvSpPr>
      <dsp:spPr>
        <a:xfrm>
          <a:off x="0" y="2632531"/>
          <a:ext cx="8565112" cy="385546"/>
        </a:xfrm>
        <a:prstGeom prst="rect">
          <a:avLst/>
        </a:prstGeom>
        <a:solidFill>
          <a:srgbClr val="F497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kern="1200" noProof="0"/>
            <a:t>4. Clasificación de los proyectos del WEF</a:t>
          </a:r>
        </a:p>
      </dsp:txBody>
      <dsp:txXfrm>
        <a:off x="0" y="2632531"/>
        <a:ext cx="8565112" cy="385546"/>
      </dsp:txXfrm>
    </dsp:sp>
    <dsp:sp modelId="{F745D2B3-5F9B-4212-877C-22FE57B0CB18}">
      <dsp:nvSpPr>
        <dsp:cNvPr id="0" name=""/>
        <dsp:cNvSpPr/>
      </dsp:nvSpPr>
      <dsp:spPr>
        <a:xfrm rot="10800000">
          <a:off x="0" y="1531642"/>
          <a:ext cx="8565112" cy="1111997"/>
        </a:xfrm>
        <a:prstGeom prst="upArrowCallout">
          <a:avLst/>
        </a:prstGeom>
        <a:solidFill>
          <a:srgbClr val="F497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kern="1200"/>
            <a:t>3. Selección y puntuación de un proyecto Nexo</a:t>
          </a:r>
        </a:p>
      </dsp:txBody>
      <dsp:txXfrm rot="-10800000">
        <a:off x="0" y="1531642"/>
        <a:ext cx="8565112" cy="390311"/>
      </dsp:txXfrm>
    </dsp:sp>
    <dsp:sp modelId="{06BC9EBC-DBA4-400B-9E55-C3C6031A5744}">
      <dsp:nvSpPr>
        <dsp:cNvPr id="0" name=""/>
        <dsp:cNvSpPr/>
      </dsp:nvSpPr>
      <dsp:spPr>
        <a:xfrm>
          <a:off x="3583" y="1850723"/>
          <a:ext cx="8556747" cy="45968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s-ES" sz="800" kern="1200" noProof="0"/>
            <a:t>Indicadores de selección </a:t>
          </a:r>
        </a:p>
        <a:p>
          <a:pPr marL="0" lvl="0" indent="0" algn="ctr" defTabSz="355600">
            <a:lnSpc>
              <a:spcPct val="90000"/>
            </a:lnSpc>
            <a:spcBef>
              <a:spcPct val="0"/>
            </a:spcBef>
            <a:spcAft>
              <a:spcPct val="35000"/>
            </a:spcAft>
            <a:buNone/>
          </a:pPr>
          <a:r>
            <a:rPr lang="es-ES" sz="800" kern="1200" noProof="0"/>
            <a:t>(3.1 Aspectos de seguridad, medioambiente, cambio climático y género del WEF; 3.2 Instituciones, gobernanza, normativa y administración; 3.3 Innovación, adicionalidad, sostenibilidad comercial, escalabilidad y transferibilidad)</a:t>
          </a:r>
        </a:p>
      </dsp:txBody>
      <dsp:txXfrm>
        <a:off x="3583" y="1850723"/>
        <a:ext cx="8556747" cy="459686"/>
      </dsp:txXfrm>
    </dsp:sp>
    <dsp:sp modelId="{DCAFD3A4-E644-4E9B-B760-796629A0AC21}">
      <dsp:nvSpPr>
        <dsp:cNvPr id="0" name=""/>
        <dsp:cNvSpPr/>
      </dsp:nvSpPr>
      <dsp:spPr>
        <a:xfrm rot="10800000">
          <a:off x="0" y="588607"/>
          <a:ext cx="8565112" cy="943492"/>
        </a:xfrm>
        <a:prstGeom prst="upArrowCallout">
          <a:avLst/>
        </a:prstGeom>
        <a:solidFill>
          <a:srgbClr val="F497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kern="1200"/>
            <a:t>2. Parámetros para que un proyecto pueda ser calificado como proyecto WEF  </a:t>
          </a:r>
        </a:p>
      </dsp:txBody>
      <dsp:txXfrm rot="-10800000">
        <a:off x="0" y="588607"/>
        <a:ext cx="8565112" cy="331166"/>
      </dsp:txXfrm>
    </dsp:sp>
    <dsp:sp modelId="{4B759F4B-3938-445E-9E98-97FBCE4C73D2}">
      <dsp:nvSpPr>
        <dsp:cNvPr id="0" name=""/>
        <dsp:cNvSpPr/>
      </dsp:nvSpPr>
      <dsp:spPr>
        <a:xfrm>
          <a:off x="0" y="882917"/>
          <a:ext cx="8565112" cy="355466"/>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s-ES" sz="800" kern="1200" noProof="0"/>
            <a:t>Criterios de selección  </a:t>
          </a:r>
        </a:p>
        <a:p>
          <a:pPr marL="0" lvl="0" indent="0" algn="ctr" defTabSz="355600">
            <a:lnSpc>
              <a:spcPct val="90000"/>
            </a:lnSpc>
            <a:spcBef>
              <a:spcPct val="0"/>
            </a:spcBef>
            <a:spcAft>
              <a:spcPct val="35000"/>
            </a:spcAft>
            <a:buNone/>
          </a:pPr>
          <a:r>
            <a:rPr lang="es-ES" sz="800" kern="1200" noProof="0"/>
            <a:t>(elegibilidad en relación con la seguridad WEF y la eficiencia en el uso de los recursos)</a:t>
          </a:r>
        </a:p>
      </dsp:txBody>
      <dsp:txXfrm>
        <a:off x="0" y="882917"/>
        <a:ext cx="8565112" cy="355466"/>
      </dsp:txXfrm>
    </dsp:sp>
    <dsp:sp modelId="{E9812155-A380-4682-BB87-B9194EEF8FDF}">
      <dsp:nvSpPr>
        <dsp:cNvPr id="0" name=""/>
        <dsp:cNvSpPr/>
      </dsp:nvSpPr>
      <dsp:spPr>
        <a:xfrm rot="10800000">
          <a:off x="0" y="0"/>
          <a:ext cx="8565112" cy="592970"/>
        </a:xfrm>
        <a:prstGeom prst="upArrowCallout">
          <a:avLst/>
        </a:prstGeom>
        <a:solidFill>
          <a:srgbClr val="F4971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kern="1200"/>
            <a:t>1. Selección previa y elegibilidad WEF</a:t>
          </a:r>
        </a:p>
      </dsp:txBody>
      <dsp:txXfrm rot="-10800000">
        <a:off x="0" y="0"/>
        <a:ext cx="8565112" cy="208132"/>
      </dsp:txXfrm>
    </dsp:sp>
    <dsp:sp modelId="{4055834A-BE5A-4AF4-88E0-C8CA4CEE1DBE}">
      <dsp:nvSpPr>
        <dsp:cNvPr id="0" name=""/>
        <dsp:cNvSpPr/>
      </dsp:nvSpPr>
      <dsp:spPr>
        <a:xfrm>
          <a:off x="0" y="209553"/>
          <a:ext cx="8565112" cy="17729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s-ES" sz="800" kern="1200" noProof="0"/>
            <a:t>Criterios básicos de elegibilidad y evaluación de los factores de riesgo</a:t>
          </a:r>
        </a:p>
      </dsp:txBody>
      <dsp:txXfrm>
        <a:off x="0" y="209553"/>
        <a:ext cx="8565112" cy="177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B7580-B2A9-4052-A60A-E06B29DB7710}">
      <dsp:nvSpPr>
        <dsp:cNvPr id="0" name=""/>
        <dsp:cNvSpPr/>
      </dsp:nvSpPr>
      <dsp:spPr>
        <a:xfrm>
          <a:off x="1935443" y="375022"/>
          <a:ext cx="6061475" cy="935494"/>
        </a:xfrm>
        <a:prstGeom prst="rect">
          <a:avLst/>
        </a:prstGeom>
        <a:solidFill>
          <a:srgbClr val="79A12C">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s-ES" sz="1800" b="1" kern="1200">
              <a:latin typeface="Calibri" panose="020F0502020204030204" pitchFamily="34" charset="0"/>
            </a:rPr>
            <a:t>Abre nuevas oportunidades de financiación</a:t>
          </a:r>
        </a:p>
        <a:p>
          <a:pPr marL="0" lvl="0" indent="0" algn="l" defTabSz="800100">
            <a:lnSpc>
              <a:spcPct val="90000"/>
            </a:lnSpc>
            <a:spcBef>
              <a:spcPct val="0"/>
            </a:spcBef>
            <a:spcAft>
              <a:spcPct val="35000"/>
            </a:spcAft>
            <a:buNone/>
          </a:pPr>
          <a:r>
            <a:rPr lang="es-ES" sz="1800" b="0" kern="1200">
              <a:latin typeface="Calibri" panose="020F0502020204030204" pitchFamily="34" charset="0"/>
            </a:rPr>
            <a:t>Hace el mejor uso económico de los recursos financieros disponibles</a:t>
          </a:r>
        </a:p>
      </dsp:txBody>
      <dsp:txXfrm>
        <a:off x="2905279" y="375022"/>
        <a:ext cx="5091639" cy="935494"/>
      </dsp:txXfrm>
    </dsp:sp>
    <dsp:sp modelId="{5060288C-D141-4333-8E08-795E5D9802FC}">
      <dsp:nvSpPr>
        <dsp:cNvPr id="0" name=""/>
        <dsp:cNvSpPr/>
      </dsp:nvSpPr>
      <dsp:spPr>
        <a:xfrm>
          <a:off x="1935443" y="1310516"/>
          <a:ext cx="6061475" cy="935494"/>
        </a:xfrm>
        <a:prstGeom prst="rect">
          <a:avLst/>
        </a:prstGeom>
        <a:solidFill>
          <a:srgbClr val="79A12C">
            <a:alpha val="4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S" sz="1800" b="1" kern="1200" noProof="0">
              <a:latin typeface="Calibri" panose="020F0502020204030204" pitchFamily="34" charset="0"/>
            </a:rPr>
            <a:t>Impulsa la implementación de soluciones ambientalmente sostenibles Y financiables</a:t>
          </a:r>
        </a:p>
        <a:p>
          <a:pPr marL="0" marR="0" lvl="0" indent="0" algn="l" defTabSz="914400" eaLnBrk="1" fontAlgn="auto" latinLnBrk="0" hangingPunct="1">
            <a:lnSpc>
              <a:spcPct val="100000"/>
            </a:lnSpc>
            <a:spcBef>
              <a:spcPct val="0"/>
            </a:spcBef>
            <a:spcAft>
              <a:spcPts val="0"/>
            </a:spcAft>
            <a:buClrTx/>
            <a:buSzTx/>
            <a:buFontTx/>
            <a:buNone/>
            <a:tabLst/>
            <a:defRPr/>
          </a:pPr>
          <a:r>
            <a:rPr lang="es-ES" sz="1800" b="0" kern="1200" noProof="0">
              <a:latin typeface="Calibri" panose="020F0502020204030204" pitchFamily="34" charset="0"/>
            </a:rPr>
            <a:t>Economías de escala</a:t>
          </a:r>
        </a:p>
      </dsp:txBody>
      <dsp:txXfrm>
        <a:off x="2905279" y="1310516"/>
        <a:ext cx="5091639" cy="935494"/>
      </dsp:txXfrm>
    </dsp:sp>
    <dsp:sp modelId="{8AB05266-F897-4862-BCE9-681B0882662E}">
      <dsp:nvSpPr>
        <dsp:cNvPr id="0" name=""/>
        <dsp:cNvSpPr/>
      </dsp:nvSpPr>
      <dsp:spPr>
        <a:xfrm>
          <a:off x="1935443" y="2246011"/>
          <a:ext cx="6061475" cy="935494"/>
        </a:xfrm>
        <a:prstGeom prst="rect">
          <a:avLst/>
        </a:prstGeom>
        <a:solidFill>
          <a:srgbClr val="79A12C">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S" sz="1800" b="1" kern="1200" noProof="0">
              <a:latin typeface="Calibri" panose="020F0502020204030204" pitchFamily="34" charset="0"/>
              <a:cs typeface="Calibri" panose="020F0502020204030204" pitchFamily="34" charset="0"/>
            </a:rPr>
            <a:t>Mejora la coherencia y reduce los riesgos de las inversiones</a:t>
          </a:r>
          <a:br>
            <a:rPr lang="es-ES" sz="1800" b="1" kern="1200" noProof="0">
              <a:latin typeface="Calibri" panose="020F0502020204030204" pitchFamily="34" charset="0"/>
              <a:cs typeface="Calibri" panose="020F0502020204030204" pitchFamily="34" charset="0"/>
            </a:rPr>
          </a:br>
          <a:r>
            <a:rPr lang="es-ES" sz="1800" b="0" kern="1200" noProof="0">
              <a:latin typeface="Calibri" panose="020F0502020204030204" pitchFamily="34" charset="0"/>
              <a:cs typeface="Calibri" panose="020F0502020204030204" pitchFamily="34" charset="0"/>
            </a:rPr>
            <a:t>Coordinación y sostenibilidad a largo plazo</a:t>
          </a:r>
        </a:p>
      </dsp:txBody>
      <dsp:txXfrm>
        <a:off x="2905279" y="2246011"/>
        <a:ext cx="5091639" cy="935494"/>
      </dsp:txXfrm>
    </dsp:sp>
    <dsp:sp modelId="{842B3C12-EAB8-442D-AAAA-9863A39DD709}">
      <dsp:nvSpPr>
        <dsp:cNvPr id="0" name=""/>
        <dsp:cNvSpPr/>
      </dsp:nvSpPr>
      <dsp:spPr>
        <a:xfrm>
          <a:off x="1935443" y="3181505"/>
          <a:ext cx="6061475" cy="935494"/>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endParaRPr lang="de-DE" sz="1800" b="1" kern="1200">
            <a:latin typeface="Calibri" panose="020F0502020204030204" pitchFamily="34" charset="0"/>
          </a:endParaRPr>
        </a:p>
      </dsp:txBody>
      <dsp:txXfrm>
        <a:off x="2905279" y="3181505"/>
        <a:ext cx="5091639" cy="935494"/>
      </dsp:txXfrm>
    </dsp:sp>
    <dsp:sp modelId="{62A37AF3-56FC-4386-89D9-25308F4406EB}">
      <dsp:nvSpPr>
        <dsp:cNvPr id="0" name=""/>
        <dsp:cNvSpPr/>
      </dsp:nvSpPr>
      <dsp:spPr>
        <a:xfrm>
          <a:off x="854747" y="1"/>
          <a:ext cx="1812961" cy="1805649"/>
        </a:xfrm>
        <a:prstGeom prst="ellipse">
          <a:avLst/>
        </a:prstGeom>
        <a:solidFill>
          <a:srgbClr val="79A1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s-ES" sz="1700" b="1" kern="1200" noProof="0"/>
            <a:t>Ventajas del enfoque Nexo para movilizar financiación</a:t>
          </a:r>
        </a:p>
      </dsp:txBody>
      <dsp:txXfrm>
        <a:off x="1120249" y="264432"/>
        <a:ext cx="1281957" cy="1276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CDDCC-4355-44E1-B61D-A455469D5551}">
      <dsp:nvSpPr>
        <dsp:cNvPr id="0" name=""/>
        <dsp:cNvSpPr/>
      </dsp:nvSpPr>
      <dsp:spPr>
        <a:xfrm>
          <a:off x="2723371" y="1987832"/>
          <a:ext cx="1706487" cy="1692325"/>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noProof="0"/>
            <a:t>Acceso a la financia-</a:t>
          </a:r>
          <a:r>
            <a:rPr lang="es-ES" sz="1400" b="1" kern="1200" noProof="0" err="1"/>
            <a:t>ción</a:t>
          </a:r>
          <a:r>
            <a:rPr lang="es-ES" sz="1400" b="1" kern="1200" noProof="0"/>
            <a:t> para el clima</a:t>
          </a:r>
        </a:p>
      </dsp:txBody>
      <dsp:txXfrm>
        <a:off x="3065392" y="2384251"/>
        <a:ext cx="1022445" cy="869890"/>
      </dsp:txXfrm>
    </dsp:sp>
    <dsp:sp modelId="{766E861D-7BEE-4D38-8C60-E6205940E7C5}">
      <dsp:nvSpPr>
        <dsp:cNvPr id="0" name=""/>
        <dsp:cNvSpPr/>
      </dsp:nvSpPr>
      <dsp:spPr>
        <a:xfrm>
          <a:off x="1354523" y="1371805"/>
          <a:ext cx="1605523" cy="1505286"/>
        </a:xfrm>
        <a:prstGeom prst="gear6">
          <a:avLst/>
        </a:prstGeom>
        <a:solidFill>
          <a:schemeClr val="accent2">
            <a:hueOff val="-827043"/>
            <a:satOff val="8419"/>
            <a:lumOff val="6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noProof="0"/>
            <a:t>Criterios de sosteni-bilidad</a:t>
          </a:r>
        </a:p>
      </dsp:txBody>
      <dsp:txXfrm>
        <a:off x="1748054" y="1753056"/>
        <a:ext cx="818461" cy="742784"/>
      </dsp:txXfrm>
    </dsp:sp>
    <dsp:sp modelId="{55A8B63D-3F40-47C0-8D7A-FC13DCA6C838}">
      <dsp:nvSpPr>
        <dsp:cNvPr id="0" name=""/>
        <dsp:cNvSpPr/>
      </dsp:nvSpPr>
      <dsp:spPr>
        <a:xfrm rot="20700000">
          <a:off x="2265331" y="212953"/>
          <a:ext cx="1495839" cy="1591763"/>
        </a:xfrm>
        <a:prstGeom prst="gear6">
          <a:avLst/>
        </a:prstGeom>
        <a:solidFill>
          <a:schemeClr val="accent2">
            <a:hueOff val="-1654086"/>
            <a:satOff val="16839"/>
            <a:lumOff val="1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a:t>Soporte técnico</a:t>
          </a:r>
        </a:p>
      </dsp:txBody>
      <dsp:txXfrm rot="-20700000">
        <a:off x="2587723" y="567763"/>
        <a:ext cx="851055" cy="882143"/>
      </dsp:txXfrm>
    </dsp:sp>
    <dsp:sp modelId="{7099B5EB-6443-4070-9825-5CE81318C2D6}">
      <dsp:nvSpPr>
        <dsp:cNvPr id="0" name=""/>
        <dsp:cNvSpPr/>
      </dsp:nvSpPr>
      <dsp:spPr>
        <a:xfrm>
          <a:off x="2266486" y="1580041"/>
          <a:ext cx="2649304" cy="2649304"/>
        </a:xfrm>
        <a:prstGeom prst="circularArrow">
          <a:avLst>
            <a:gd name="adj1" fmla="val 4688"/>
            <a:gd name="adj2" fmla="val 299029"/>
            <a:gd name="adj3" fmla="val 2505065"/>
            <a:gd name="adj4" fmla="val 15885400"/>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96276E-C909-4A4E-AA54-4DF12A35CD0D}">
      <dsp:nvSpPr>
        <dsp:cNvPr id="0" name=""/>
        <dsp:cNvSpPr/>
      </dsp:nvSpPr>
      <dsp:spPr>
        <a:xfrm>
          <a:off x="1166117" y="978680"/>
          <a:ext cx="1924884" cy="1924884"/>
        </a:xfrm>
        <a:prstGeom prst="leftCircularArrow">
          <a:avLst>
            <a:gd name="adj1" fmla="val 6452"/>
            <a:gd name="adj2" fmla="val 429999"/>
            <a:gd name="adj3" fmla="val 10489124"/>
            <a:gd name="adj4" fmla="val 14837806"/>
            <a:gd name="adj5" fmla="val 7527"/>
          </a:avLst>
        </a:prstGeom>
        <a:solidFill>
          <a:schemeClr val="accent2">
            <a:hueOff val="-827043"/>
            <a:satOff val="8419"/>
            <a:lumOff val="6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3178F8-25BD-456C-855A-A2F40CDC8CE8}">
      <dsp:nvSpPr>
        <dsp:cNvPr id="0" name=""/>
        <dsp:cNvSpPr/>
      </dsp:nvSpPr>
      <dsp:spPr>
        <a:xfrm>
          <a:off x="1934661" y="-49803"/>
          <a:ext cx="2075413" cy="2075413"/>
        </a:xfrm>
        <a:prstGeom prst="circularArrow">
          <a:avLst>
            <a:gd name="adj1" fmla="val 5984"/>
            <a:gd name="adj2" fmla="val 394124"/>
            <a:gd name="adj3" fmla="val 13313824"/>
            <a:gd name="adj4" fmla="val 10508221"/>
            <a:gd name="adj5" fmla="val 6981"/>
          </a:avLst>
        </a:prstGeom>
        <a:solidFill>
          <a:schemeClr val="accent2">
            <a:hueOff val="-1654086"/>
            <a:satOff val="16839"/>
            <a:lumOff val="1235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59694-5721-492C-A911-3BF4D095530B}">
      <dsp:nvSpPr>
        <dsp:cNvPr id="0" name=""/>
        <dsp:cNvSpPr/>
      </dsp:nvSpPr>
      <dsp:spPr>
        <a:xfrm>
          <a:off x="-2582026" y="-398483"/>
          <a:ext cx="3082337" cy="3082337"/>
        </a:xfrm>
        <a:prstGeom prst="blockArc">
          <a:avLst>
            <a:gd name="adj1" fmla="val 18900000"/>
            <a:gd name="adj2" fmla="val 2700000"/>
            <a:gd name="adj3" fmla="val 701"/>
          </a:avLst>
        </a:prstGeom>
        <a:solidFill>
          <a:srgbClr val="004C82"/>
        </a:solidFill>
        <a:ln w="12700" cap="flat" cmpd="sng" algn="ctr">
          <a:solidFill>
            <a:srgbClr val="004C82"/>
          </a:solidFill>
          <a:prstDash val="solid"/>
          <a:miter lim="800000"/>
        </a:ln>
        <a:effectLst/>
      </dsp:spPr>
      <dsp:style>
        <a:lnRef idx="2">
          <a:scrgbClr r="0" g="0" b="0"/>
        </a:lnRef>
        <a:fillRef idx="0">
          <a:scrgbClr r="0" g="0" b="0"/>
        </a:fillRef>
        <a:effectRef idx="0">
          <a:scrgbClr r="0" g="0" b="0"/>
        </a:effectRef>
        <a:fontRef idx="minor"/>
      </dsp:style>
    </dsp:sp>
    <dsp:sp modelId="{531929AF-9946-4777-96C0-2398C0F2CE7C}">
      <dsp:nvSpPr>
        <dsp:cNvPr id="0" name=""/>
        <dsp:cNvSpPr/>
      </dsp:nvSpPr>
      <dsp:spPr>
        <a:xfrm>
          <a:off x="188415" y="120347"/>
          <a:ext cx="5360851" cy="240603"/>
        </a:xfrm>
        <a:prstGeom prst="rect">
          <a:avLst/>
        </a:prstGeom>
        <a:solidFill>
          <a:srgbClr val="004C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979"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noProof="0"/>
            <a:t>Mitigación del cambio climático</a:t>
          </a:r>
        </a:p>
      </dsp:txBody>
      <dsp:txXfrm>
        <a:off x="188415" y="120347"/>
        <a:ext cx="5360851" cy="240603"/>
      </dsp:txXfrm>
    </dsp:sp>
    <dsp:sp modelId="{8CB8FE37-B962-4D43-A9AA-6C9AEBF6F522}">
      <dsp:nvSpPr>
        <dsp:cNvPr id="0" name=""/>
        <dsp:cNvSpPr/>
      </dsp:nvSpPr>
      <dsp:spPr>
        <a:xfrm>
          <a:off x="38038" y="90272"/>
          <a:ext cx="300754" cy="300754"/>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 modelId="{D9205EAA-3B25-4523-B4D2-5CA5743CBB1F}">
      <dsp:nvSpPr>
        <dsp:cNvPr id="0" name=""/>
        <dsp:cNvSpPr/>
      </dsp:nvSpPr>
      <dsp:spPr>
        <a:xfrm>
          <a:off x="386328" y="481207"/>
          <a:ext cx="5162938" cy="240603"/>
        </a:xfrm>
        <a:prstGeom prst="rect">
          <a:avLst/>
        </a:prstGeom>
        <a:solidFill>
          <a:srgbClr val="004C82">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979"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a:t>Adaptación al cambio climático</a:t>
          </a:r>
        </a:p>
      </dsp:txBody>
      <dsp:txXfrm>
        <a:off x="386328" y="481207"/>
        <a:ext cx="5162938" cy="240603"/>
      </dsp:txXfrm>
    </dsp:sp>
    <dsp:sp modelId="{70453355-7B22-4611-BA96-AD085F85A4A5}">
      <dsp:nvSpPr>
        <dsp:cNvPr id="0" name=""/>
        <dsp:cNvSpPr/>
      </dsp:nvSpPr>
      <dsp:spPr>
        <a:xfrm>
          <a:off x="235951" y="451132"/>
          <a:ext cx="300754" cy="300754"/>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 modelId="{9676BC90-B8DB-42D9-8C0F-46510E321134}">
      <dsp:nvSpPr>
        <dsp:cNvPr id="0" name=""/>
        <dsp:cNvSpPr/>
      </dsp:nvSpPr>
      <dsp:spPr>
        <a:xfrm>
          <a:off x="476829" y="842067"/>
          <a:ext cx="5072437" cy="240603"/>
        </a:xfrm>
        <a:prstGeom prst="rect">
          <a:avLst/>
        </a:prstGeom>
        <a:solidFill>
          <a:srgbClr val="004C82">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979"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noProof="0"/>
            <a:t>Uso sostenible y protección de los recursos hídricos y marinos</a:t>
          </a:r>
        </a:p>
      </dsp:txBody>
      <dsp:txXfrm>
        <a:off x="476829" y="842067"/>
        <a:ext cx="5072437" cy="240603"/>
      </dsp:txXfrm>
    </dsp:sp>
    <dsp:sp modelId="{851F7725-5BB6-493A-82CB-264EFE0E0511}">
      <dsp:nvSpPr>
        <dsp:cNvPr id="0" name=""/>
        <dsp:cNvSpPr/>
      </dsp:nvSpPr>
      <dsp:spPr>
        <a:xfrm>
          <a:off x="326451" y="811991"/>
          <a:ext cx="300754" cy="300754"/>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 modelId="{5BAF6F84-073F-42B3-87A1-C93BB710B5A4}">
      <dsp:nvSpPr>
        <dsp:cNvPr id="0" name=""/>
        <dsp:cNvSpPr/>
      </dsp:nvSpPr>
      <dsp:spPr>
        <a:xfrm>
          <a:off x="476829" y="1202698"/>
          <a:ext cx="5072437" cy="240603"/>
        </a:xfrm>
        <a:prstGeom prst="rect">
          <a:avLst/>
        </a:prstGeom>
        <a:solidFill>
          <a:srgbClr val="004C82">
            <a:alpha val="6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979"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noProof="0"/>
            <a:t>Transición a una economía circular, prevención de residuos y reciclaje</a:t>
          </a:r>
        </a:p>
      </dsp:txBody>
      <dsp:txXfrm>
        <a:off x="476829" y="1202698"/>
        <a:ext cx="5072437" cy="240603"/>
      </dsp:txXfrm>
    </dsp:sp>
    <dsp:sp modelId="{1C157F85-1752-4D13-AD18-DF18C35BCC29}">
      <dsp:nvSpPr>
        <dsp:cNvPr id="0" name=""/>
        <dsp:cNvSpPr/>
      </dsp:nvSpPr>
      <dsp:spPr>
        <a:xfrm>
          <a:off x="326451" y="1172623"/>
          <a:ext cx="300754" cy="300754"/>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 modelId="{59FA1DC8-5A88-49BF-B0B3-926248C326F6}">
      <dsp:nvSpPr>
        <dsp:cNvPr id="0" name=""/>
        <dsp:cNvSpPr/>
      </dsp:nvSpPr>
      <dsp:spPr>
        <a:xfrm>
          <a:off x="386328" y="1563558"/>
          <a:ext cx="5162938" cy="240603"/>
        </a:xfrm>
        <a:prstGeom prst="rect">
          <a:avLst/>
        </a:prstGeom>
        <a:solidFill>
          <a:srgbClr val="004C82">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979"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a:t>Prevención y control de la contaminación</a:t>
          </a:r>
        </a:p>
      </dsp:txBody>
      <dsp:txXfrm>
        <a:off x="386328" y="1563558"/>
        <a:ext cx="5162938" cy="240603"/>
      </dsp:txXfrm>
    </dsp:sp>
    <dsp:sp modelId="{DED180BD-BFCD-4DE8-BD84-B6709ABAB4C5}">
      <dsp:nvSpPr>
        <dsp:cNvPr id="0" name=""/>
        <dsp:cNvSpPr/>
      </dsp:nvSpPr>
      <dsp:spPr>
        <a:xfrm>
          <a:off x="235951" y="1533483"/>
          <a:ext cx="300754" cy="300754"/>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 modelId="{ABF15648-5770-44F8-8494-8FBE18DD29BE}">
      <dsp:nvSpPr>
        <dsp:cNvPr id="0" name=""/>
        <dsp:cNvSpPr/>
      </dsp:nvSpPr>
      <dsp:spPr>
        <a:xfrm>
          <a:off x="188415" y="1924418"/>
          <a:ext cx="5360851" cy="240603"/>
        </a:xfrm>
        <a:prstGeom prst="rect">
          <a:avLst/>
        </a:prstGeom>
        <a:solidFill>
          <a:srgbClr val="004C82">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979"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noProof="0"/>
            <a:t>Protección de ecosistemas sanos</a:t>
          </a:r>
        </a:p>
      </dsp:txBody>
      <dsp:txXfrm>
        <a:off x="188415" y="1924418"/>
        <a:ext cx="5360851" cy="240603"/>
      </dsp:txXfrm>
    </dsp:sp>
    <dsp:sp modelId="{DF61BA0D-4A00-4A3A-9B01-597FD4021115}">
      <dsp:nvSpPr>
        <dsp:cNvPr id="0" name=""/>
        <dsp:cNvSpPr/>
      </dsp:nvSpPr>
      <dsp:spPr>
        <a:xfrm>
          <a:off x="38038" y="1894343"/>
          <a:ext cx="300754" cy="300754"/>
        </a:xfrm>
        <a:prstGeom prst="ellipse">
          <a:avLst/>
        </a:prstGeom>
        <a:solidFill>
          <a:schemeClr val="bg2">
            <a:lumMod val="90000"/>
          </a:schemeClr>
        </a:solidFill>
        <a:ln w="12700" cap="flat" cmpd="sng" algn="ctr">
          <a:solidFill>
            <a:srgbClr val="004C8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59694-5721-492C-A911-3BF4D095530B}">
      <dsp:nvSpPr>
        <dsp:cNvPr id="0" name=""/>
        <dsp:cNvSpPr/>
      </dsp:nvSpPr>
      <dsp:spPr>
        <a:xfrm>
          <a:off x="-2923703" y="-450427"/>
          <a:ext cx="3488225" cy="3488225"/>
        </a:xfrm>
        <a:prstGeom prst="blockArc">
          <a:avLst>
            <a:gd name="adj1" fmla="val 18900000"/>
            <a:gd name="adj2" fmla="val 2700000"/>
            <a:gd name="adj3" fmla="val 619"/>
          </a:avLst>
        </a:prstGeom>
        <a:solidFill>
          <a:srgbClr val="79A12C"/>
        </a:solid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1929AF-9946-4777-96C0-2398C0F2CE7C}">
      <dsp:nvSpPr>
        <dsp:cNvPr id="0" name=""/>
        <dsp:cNvSpPr/>
      </dsp:nvSpPr>
      <dsp:spPr>
        <a:xfrm>
          <a:off x="212124" y="136250"/>
          <a:ext cx="3749121" cy="272398"/>
        </a:xfrm>
        <a:prstGeom prst="rect">
          <a:avLst/>
        </a:prstGeom>
        <a:solidFill>
          <a:srgbClr val="79A12C">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22860" rIns="22860" bIns="22860" numCol="1" spcCol="1270" anchor="ctr" anchorCtr="0">
          <a:noAutofit/>
        </a:bodyPr>
        <a:lstStyle/>
        <a:p>
          <a:pPr marL="0" lvl="0" indent="0" algn="l" defTabSz="400050">
            <a:lnSpc>
              <a:spcPct val="90000"/>
            </a:lnSpc>
            <a:spcBef>
              <a:spcPct val="0"/>
            </a:spcBef>
            <a:spcAft>
              <a:spcPct val="35000"/>
            </a:spcAft>
            <a:buFont typeface="Symbol" panose="05050102010706020507" pitchFamily="18" charset="2"/>
            <a:buNone/>
          </a:pPr>
          <a:r>
            <a:rPr lang="es-ES" sz="900" b="0" kern="1200"/>
            <a:t>Potencial de impacto</a:t>
          </a:r>
        </a:p>
      </dsp:txBody>
      <dsp:txXfrm>
        <a:off x="212124" y="136250"/>
        <a:ext cx="3749121" cy="272398"/>
      </dsp:txXfrm>
    </dsp:sp>
    <dsp:sp modelId="{8CB8FE37-B962-4D43-A9AA-6C9AEBF6F522}">
      <dsp:nvSpPr>
        <dsp:cNvPr id="0" name=""/>
        <dsp:cNvSpPr/>
      </dsp:nvSpPr>
      <dsp:spPr>
        <a:xfrm>
          <a:off x="41875" y="102201"/>
          <a:ext cx="340497" cy="340497"/>
        </a:xfrm>
        <a:prstGeom prst="ellipse">
          <a:avLst/>
        </a:prstGeom>
        <a:solidFill>
          <a:schemeClr val="bg2">
            <a:lumMod val="9000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205EAA-3B25-4523-B4D2-5CA5743CBB1F}">
      <dsp:nvSpPr>
        <dsp:cNvPr id="0" name=""/>
        <dsp:cNvSpPr/>
      </dsp:nvSpPr>
      <dsp:spPr>
        <a:xfrm>
          <a:off x="436190" y="544796"/>
          <a:ext cx="3525054" cy="272398"/>
        </a:xfrm>
        <a:prstGeom prst="rect">
          <a:avLst/>
        </a:prstGeom>
        <a:solidFill>
          <a:srgbClr val="79A12C">
            <a:alpha val="8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22860" rIns="22860" bIns="22860" numCol="1" spcCol="1270" anchor="ctr" anchorCtr="0">
          <a:noAutofit/>
        </a:bodyPr>
        <a:lstStyle/>
        <a:p>
          <a:pPr marL="0" lvl="0" indent="0" algn="l" defTabSz="400050">
            <a:lnSpc>
              <a:spcPct val="90000"/>
            </a:lnSpc>
            <a:spcBef>
              <a:spcPct val="0"/>
            </a:spcBef>
            <a:spcAft>
              <a:spcPct val="35000"/>
            </a:spcAft>
            <a:buFont typeface="Symbol" panose="05050102010706020507" pitchFamily="18" charset="2"/>
            <a:buNone/>
          </a:pPr>
          <a:r>
            <a:rPr lang="es-ES" sz="900" b="0" kern="1200"/>
            <a:t>Potencial de cambio de paradigma</a:t>
          </a:r>
        </a:p>
      </dsp:txBody>
      <dsp:txXfrm>
        <a:off x="436190" y="544796"/>
        <a:ext cx="3525054" cy="272398"/>
      </dsp:txXfrm>
    </dsp:sp>
    <dsp:sp modelId="{70453355-7B22-4611-BA96-AD085F85A4A5}">
      <dsp:nvSpPr>
        <dsp:cNvPr id="0" name=""/>
        <dsp:cNvSpPr/>
      </dsp:nvSpPr>
      <dsp:spPr>
        <a:xfrm>
          <a:off x="265941" y="510746"/>
          <a:ext cx="340497" cy="340497"/>
        </a:xfrm>
        <a:prstGeom prst="ellipse">
          <a:avLst/>
        </a:prstGeom>
        <a:solidFill>
          <a:schemeClr val="bg2">
            <a:lumMod val="90000"/>
          </a:schemeClr>
        </a:solidFill>
        <a:ln w="12700" cap="flat" cmpd="sng" algn="ctr">
          <a:solidFill>
            <a:schemeClr val="accent2">
              <a:alpha val="90000"/>
              <a:hueOff val="0"/>
              <a:satOff val="0"/>
              <a:lumOff val="0"/>
              <a:alphaOff val="-8000"/>
            </a:schemeClr>
          </a:solidFill>
          <a:prstDash val="solid"/>
          <a:miter lim="800000"/>
        </a:ln>
        <a:effectLst/>
      </dsp:spPr>
      <dsp:style>
        <a:lnRef idx="2">
          <a:scrgbClr r="0" g="0" b="0"/>
        </a:lnRef>
        <a:fillRef idx="1">
          <a:scrgbClr r="0" g="0" b="0"/>
        </a:fillRef>
        <a:effectRef idx="0">
          <a:scrgbClr r="0" g="0" b="0"/>
        </a:effectRef>
        <a:fontRef idx="minor"/>
      </dsp:style>
    </dsp:sp>
    <dsp:sp modelId="{9676BC90-B8DB-42D9-8C0F-46510E321134}">
      <dsp:nvSpPr>
        <dsp:cNvPr id="0" name=""/>
        <dsp:cNvSpPr/>
      </dsp:nvSpPr>
      <dsp:spPr>
        <a:xfrm>
          <a:off x="538650" y="953342"/>
          <a:ext cx="3422594" cy="272398"/>
        </a:xfrm>
        <a:prstGeom prst="rect">
          <a:avLst/>
        </a:prstGeom>
        <a:solidFill>
          <a:srgbClr val="79A12C">
            <a:alpha val="7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22860" rIns="22860" bIns="22860" numCol="1" spcCol="1270" anchor="ctr" anchorCtr="0">
          <a:noAutofit/>
        </a:bodyPr>
        <a:lstStyle/>
        <a:p>
          <a:pPr marL="0" lvl="0" indent="0" algn="l" defTabSz="400050">
            <a:lnSpc>
              <a:spcPct val="90000"/>
            </a:lnSpc>
            <a:spcBef>
              <a:spcPct val="0"/>
            </a:spcBef>
            <a:spcAft>
              <a:spcPct val="35000"/>
            </a:spcAft>
            <a:buNone/>
          </a:pPr>
          <a:r>
            <a:rPr lang="es-ES" sz="900" b="0" kern="1200"/>
            <a:t>Potencial de desarrollo sostenible</a:t>
          </a:r>
        </a:p>
      </dsp:txBody>
      <dsp:txXfrm>
        <a:off x="538650" y="953342"/>
        <a:ext cx="3422594" cy="272398"/>
      </dsp:txXfrm>
    </dsp:sp>
    <dsp:sp modelId="{851F7725-5BB6-493A-82CB-264EFE0E0511}">
      <dsp:nvSpPr>
        <dsp:cNvPr id="0" name=""/>
        <dsp:cNvSpPr/>
      </dsp:nvSpPr>
      <dsp:spPr>
        <a:xfrm>
          <a:off x="368401" y="919292"/>
          <a:ext cx="340497" cy="340497"/>
        </a:xfrm>
        <a:prstGeom prst="ellipse">
          <a:avLst/>
        </a:prstGeom>
        <a:solidFill>
          <a:schemeClr val="bg2">
            <a:lumMod val="90000"/>
          </a:schemeClr>
        </a:solidFill>
        <a:ln w="12700" cap="flat" cmpd="sng" algn="ctr">
          <a:solidFill>
            <a:schemeClr val="accent2">
              <a:alpha val="90000"/>
              <a:hueOff val="0"/>
              <a:satOff val="0"/>
              <a:lumOff val="0"/>
              <a:alphaOff val="-16000"/>
            </a:schemeClr>
          </a:solidFill>
          <a:prstDash val="solid"/>
          <a:miter lim="800000"/>
        </a:ln>
        <a:effectLst/>
      </dsp:spPr>
      <dsp:style>
        <a:lnRef idx="2">
          <a:scrgbClr r="0" g="0" b="0"/>
        </a:lnRef>
        <a:fillRef idx="1">
          <a:scrgbClr r="0" g="0" b="0"/>
        </a:fillRef>
        <a:effectRef idx="0">
          <a:scrgbClr r="0" g="0" b="0"/>
        </a:effectRef>
        <a:fontRef idx="minor"/>
      </dsp:style>
    </dsp:sp>
    <dsp:sp modelId="{5BAF6F84-073F-42B3-87A1-C93BB710B5A4}">
      <dsp:nvSpPr>
        <dsp:cNvPr id="0" name=""/>
        <dsp:cNvSpPr/>
      </dsp:nvSpPr>
      <dsp:spPr>
        <a:xfrm>
          <a:off x="538650" y="1361629"/>
          <a:ext cx="3422594" cy="272398"/>
        </a:xfrm>
        <a:prstGeom prst="rect">
          <a:avLst/>
        </a:prstGeom>
        <a:solidFill>
          <a:srgbClr val="79A12C">
            <a:alpha val="66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22860" rIns="22860" bIns="22860" numCol="1" spcCol="1270" anchor="ctr" anchorCtr="0">
          <a:noAutofit/>
        </a:bodyPr>
        <a:lstStyle/>
        <a:p>
          <a:pPr marL="0" lvl="0" indent="0" algn="l" defTabSz="400050">
            <a:lnSpc>
              <a:spcPct val="90000"/>
            </a:lnSpc>
            <a:spcBef>
              <a:spcPct val="0"/>
            </a:spcBef>
            <a:spcAft>
              <a:spcPct val="35000"/>
            </a:spcAft>
            <a:buNone/>
          </a:pPr>
          <a:r>
            <a:rPr lang="es-ES" sz="900" b="0" kern="1200"/>
            <a:t>Respuesta a las necesidades de los destinatarios</a:t>
          </a:r>
        </a:p>
      </dsp:txBody>
      <dsp:txXfrm>
        <a:off x="538650" y="1361629"/>
        <a:ext cx="3422594" cy="272398"/>
      </dsp:txXfrm>
    </dsp:sp>
    <dsp:sp modelId="{1C157F85-1752-4D13-AD18-DF18C35BCC29}">
      <dsp:nvSpPr>
        <dsp:cNvPr id="0" name=""/>
        <dsp:cNvSpPr/>
      </dsp:nvSpPr>
      <dsp:spPr>
        <a:xfrm>
          <a:off x="368401" y="1327579"/>
          <a:ext cx="340497" cy="340497"/>
        </a:xfrm>
        <a:prstGeom prst="ellipse">
          <a:avLst/>
        </a:prstGeom>
        <a:solidFill>
          <a:schemeClr val="bg2">
            <a:lumMod val="90000"/>
          </a:schemeClr>
        </a:solidFill>
        <a:ln w="12700" cap="flat" cmpd="sng" algn="ctr">
          <a:solidFill>
            <a:schemeClr val="accent2">
              <a:alpha val="90000"/>
              <a:hueOff val="0"/>
              <a:satOff val="0"/>
              <a:lumOff val="0"/>
              <a:alphaOff val="-24000"/>
            </a:schemeClr>
          </a:solidFill>
          <a:prstDash val="solid"/>
          <a:miter lim="800000"/>
        </a:ln>
        <a:effectLst/>
      </dsp:spPr>
      <dsp:style>
        <a:lnRef idx="2">
          <a:scrgbClr r="0" g="0" b="0"/>
        </a:lnRef>
        <a:fillRef idx="1">
          <a:scrgbClr r="0" g="0" b="0"/>
        </a:fillRef>
        <a:effectRef idx="0">
          <a:scrgbClr r="0" g="0" b="0"/>
        </a:effectRef>
        <a:fontRef idx="minor"/>
      </dsp:style>
    </dsp:sp>
    <dsp:sp modelId="{59FA1DC8-5A88-49BF-B0B3-926248C326F6}">
      <dsp:nvSpPr>
        <dsp:cNvPr id="0" name=""/>
        <dsp:cNvSpPr/>
      </dsp:nvSpPr>
      <dsp:spPr>
        <a:xfrm>
          <a:off x="436190" y="1770175"/>
          <a:ext cx="3525054" cy="272398"/>
        </a:xfrm>
        <a:prstGeom prst="rect">
          <a:avLst/>
        </a:prstGeom>
        <a:solidFill>
          <a:srgbClr val="79A12C">
            <a:alpha val="5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22860" rIns="22860" bIns="22860" numCol="1" spcCol="1270" anchor="ctr" anchorCtr="0">
          <a:noAutofit/>
        </a:bodyPr>
        <a:lstStyle/>
        <a:p>
          <a:pPr marL="0" lvl="0" indent="0" algn="l" defTabSz="400050">
            <a:lnSpc>
              <a:spcPct val="90000"/>
            </a:lnSpc>
            <a:spcBef>
              <a:spcPct val="0"/>
            </a:spcBef>
            <a:spcAft>
              <a:spcPct val="35000"/>
            </a:spcAft>
            <a:buNone/>
          </a:pPr>
          <a:r>
            <a:rPr lang="es-ES" sz="900" b="0" kern="1200"/>
            <a:t>Promover que los países asuman la propiedad de la financiación</a:t>
          </a:r>
        </a:p>
      </dsp:txBody>
      <dsp:txXfrm>
        <a:off x="436190" y="1770175"/>
        <a:ext cx="3525054" cy="272398"/>
      </dsp:txXfrm>
    </dsp:sp>
    <dsp:sp modelId="{DED180BD-BFCD-4DE8-BD84-B6709ABAB4C5}">
      <dsp:nvSpPr>
        <dsp:cNvPr id="0" name=""/>
        <dsp:cNvSpPr/>
      </dsp:nvSpPr>
      <dsp:spPr>
        <a:xfrm>
          <a:off x="265941" y="1736125"/>
          <a:ext cx="340497" cy="340497"/>
        </a:xfrm>
        <a:prstGeom prst="ellipse">
          <a:avLst/>
        </a:prstGeom>
        <a:solidFill>
          <a:schemeClr val="bg2">
            <a:lumMod val="90000"/>
          </a:schemeClr>
        </a:solidFill>
        <a:ln w="12700" cap="flat" cmpd="sng" algn="ctr">
          <a:solidFill>
            <a:schemeClr val="accent2">
              <a:alpha val="90000"/>
              <a:hueOff val="0"/>
              <a:satOff val="0"/>
              <a:lumOff val="0"/>
              <a:alphaOff val="-32000"/>
            </a:schemeClr>
          </a:solidFill>
          <a:prstDash val="solid"/>
          <a:miter lim="800000"/>
        </a:ln>
        <a:effectLst/>
      </dsp:spPr>
      <dsp:style>
        <a:lnRef idx="2">
          <a:scrgbClr r="0" g="0" b="0"/>
        </a:lnRef>
        <a:fillRef idx="1">
          <a:scrgbClr r="0" g="0" b="0"/>
        </a:fillRef>
        <a:effectRef idx="0">
          <a:scrgbClr r="0" g="0" b="0"/>
        </a:effectRef>
        <a:fontRef idx="minor"/>
      </dsp:style>
    </dsp:sp>
    <dsp:sp modelId="{ABF15648-5770-44F8-8494-8FBE18DD29BE}">
      <dsp:nvSpPr>
        <dsp:cNvPr id="0" name=""/>
        <dsp:cNvSpPr/>
      </dsp:nvSpPr>
      <dsp:spPr>
        <a:xfrm>
          <a:off x="212124" y="2178720"/>
          <a:ext cx="3749121" cy="272398"/>
        </a:xfrm>
        <a:prstGeom prst="rect">
          <a:avLst/>
        </a:prstGeom>
        <a:solidFill>
          <a:srgbClr val="79A12C">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216" tIns="22860" rIns="22860" bIns="22860" numCol="1" spcCol="1270" anchor="ctr" anchorCtr="0">
          <a:noAutofit/>
        </a:bodyPr>
        <a:lstStyle/>
        <a:p>
          <a:pPr marL="0" lvl="0" indent="0" algn="l" defTabSz="400050">
            <a:lnSpc>
              <a:spcPct val="90000"/>
            </a:lnSpc>
            <a:spcBef>
              <a:spcPct val="0"/>
            </a:spcBef>
            <a:spcAft>
              <a:spcPct val="35000"/>
            </a:spcAft>
            <a:buNone/>
          </a:pPr>
          <a:r>
            <a:rPr lang="es-ES" sz="900" b="0" kern="1200"/>
            <a:t>Eficiencia y eficacia</a:t>
          </a:r>
        </a:p>
      </dsp:txBody>
      <dsp:txXfrm>
        <a:off x="212124" y="2178720"/>
        <a:ext cx="3749121" cy="272398"/>
      </dsp:txXfrm>
    </dsp:sp>
    <dsp:sp modelId="{DF61BA0D-4A00-4A3A-9B01-597FD4021115}">
      <dsp:nvSpPr>
        <dsp:cNvPr id="0" name=""/>
        <dsp:cNvSpPr/>
      </dsp:nvSpPr>
      <dsp:spPr>
        <a:xfrm>
          <a:off x="41875" y="2144670"/>
          <a:ext cx="340497" cy="340497"/>
        </a:xfrm>
        <a:prstGeom prst="ellipse">
          <a:avLst/>
        </a:prstGeom>
        <a:solidFill>
          <a:schemeClr val="bg2">
            <a:lumMod val="9000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14/09/2022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14/09/2022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p.net/en/info/about-us"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ifc.org/wps/wcm/connect/corp_ext_content/ifc_external_corporate_site/about+ifc_new" TargetMode="External"/><Relationship Id="rId5" Type="http://schemas.openxmlformats.org/officeDocument/2006/relationships/hyperlink" Target="https://www.globalreporting.org/standards/" TargetMode="External"/><Relationship Id="rId4" Type="http://schemas.openxmlformats.org/officeDocument/2006/relationships/hyperlink" Target="https://www.cdp.net/en/info/about-us/what-we-do"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ao.org/3/a-i4951e.pdf"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oecd.org/water/Policy-Paper-Financing-Water-Investing-in-Sustainable-Growth.pdf" TargetMode="External"/><Relationship Id="rId4" Type="http://schemas.openxmlformats.org/officeDocument/2006/relationships/hyperlink" Target="https://iea.blob.core.windows.net/assets/ef8ffa01-9958-49f5-9b3b-7842e30f6177/WEI2020.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b="0" i="0" u="none" noProof="0">
                <a:solidFill>
                  <a:schemeClr val="tx1"/>
                </a:solidFill>
                <a:effectLst/>
                <a:latin typeface="Arial" panose="020B0604020202020204" pitchFamily="34" charset="0"/>
                <a:ea typeface="+mn-ea"/>
                <a:cs typeface="+mn-cs"/>
              </a:rPr>
              <a:t>Después de haber presentado las </a:t>
            </a:r>
            <a:r>
              <a:rPr lang="es-ES" sz="900" b="1" i="0" u="none" strike="noStrike" noProof="0">
                <a:solidFill>
                  <a:schemeClr val="tx1"/>
                </a:solidFill>
                <a:effectLst/>
                <a:latin typeface="Arial" panose="020B0604020202020204" pitchFamily="34" charset="0"/>
                <a:ea typeface="+mn-ea"/>
                <a:cs typeface="+mn-cs"/>
              </a:rPr>
              <a:t>herramientas de evaluación </a:t>
            </a:r>
            <a:r>
              <a:rPr lang="es-ES" sz="900" b="0" i="0" u="none" strike="noStrike" noProof="0">
                <a:solidFill>
                  <a:schemeClr val="tx1"/>
                </a:solidFill>
                <a:effectLst/>
                <a:latin typeface="Arial" panose="020B0604020202020204" pitchFamily="34" charset="0"/>
                <a:ea typeface="+mn-ea"/>
                <a:cs typeface="+mn-cs"/>
              </a:rPr>
              <a:t>que ayudan a analizar los sectores WEF y los impactos de las intervenciones del Nexo y los </a:t>
            </a:r>
            <a:r>
              <a:rPr lang="es-ES" sz="900" b="1" i="0" u="none" strike="noStrike" noProof="0">
                <a:solidFill>
                  <a:schemeClr val="tx1"/>
                </a:solidFill>
                <a:effectLst/>
                <a:latin typeface="Arial" panose="020B0604020202020204" pitchFamily="34" charset="0"/>
                <a:ea typeface="+mn-ea"/>
                <a:cs typeface="+mn-cs"/>
              </a:rPr>
              <a:t>instrumentos de gobernanza </a:t>
            </a:r>
            <a:r>
              <a:rPr lang="es-ES" sz="900" b="0" i="0" u="none" strike="noStrike" noProof="0">
                <a:solidFill>
                  <a:schemeClr val="tx1"/>
                </a:solidFill>
                <a:effectLst/>
                <a:latin typeface="Arial" panose="020B0604020202020204" pitchFamily="34" charset="0"/>
                <a:ea typeface="+mn-ea"/>
                <a:cs typeface="+mn-cs"/>
              </a:rPr>
              <a:t>que facilitan la coordinación entre los sectores y los diferentes niveles administrativos, ahora analizaremos con más detalle otro aspecto que es crucial para la aplicación del enfoque del Nexo WEF: </a:t>
            </a:r>
            <a:r>
              <a:rPr lang="es-ES" sz="900" b="1" i="0" u="none" strike="noStrike" noProof="0">
                <a:solidFill>
                  <a:schemeClr val="tx1"/>
                </a:solidFill>
                <a:effectLst/>
                <a:latin typeface="Arial" panose="020B0604020202020204" pitchFamily="34" charset="0"/>
                <a:ea typeface="+mn-ea"/>
                <a:cs typeface="+mn-cs"/>
              </a:rPr>
              <a:t>la planificación y la financiación de las inversiones intersectoriales</a:t>
            </a:r>
            <a:r>
              <a:rPr lang="es-ES" sz="900" b="0" i="0" u="none" strike="noStrike" noProof="0">
                <a:solidFill>
                  <a:schemeClr val="tx1"/>
                </a:solidFill>
                <a:effectLst/>
                <a:latin typeface="Arial" panose="020B0604020202020204" pitchFamily="34" charset="0"/>
                <a:ea typeface="+mn-ea"/>
                <a:cs typeface="+mn-cs"/>
              </a:rPr>
              <a:t>. </a:t>
            </a:r>
            <a:r>
              <a:rPr lang="es-ES" sz="900" b="0" i="0" noProof="0">
                <a:solidFill>
                  <a:schemeClr val="tx1"/>
                </a:solidFill>
                <a:effectLst/>
                <a:latin typeface="Arial" panose="020B0604020202020204" pitchFamily="34" charset="0"/>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noProof="0"/>
          </a:p>
          <a:p>
            <a:pPr marL="0" marR="0" lvl="0" indent="0" algn="l" defTabSz="685800" rtl="0" eaLnBrk="1" fontAlgn="auto" latinLnBrk="0" hangingPunct="1">
              <a:lnSpc>
                <a:spcPct val="100000"/>
              </a:lnSpc>
              <a:spcBef>
                <a:spcPts val="0"/>
              </a:spcBef>
              <a:spcAft>
                <a:spcPts val="0"/>
              </a:spcAft>
              <a:buClrTx/>
              <a:buSzTx/>
              <a:buFontTx/>
              <a:buNone/>
              <a:tabLst/>
              <a:defRPr/>
            </a:pPr>
            <a:endParaRPr lang="en-GB"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a:p>
        </p:txBody>
      </p:sp>
    </p:spTree>
    <p:extLst>
      <p:ext uri="{BB962C8B-B14F-4D97-AF65-F5344CB8AC3E}">
        <p14:creationId xmlns:p14="http://schemas.microsoft.com/office/powerpoint/2010/main" val="340363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endParaRPr lang="en-US" b="0" noProof="0"/>
          </a:p>
          <a:p>
            <a:r>
              <a:rPr lang="es-ES" noProof="0"/>
              <a:t>Una vez establecidas estas definiciones, nos gustaría examinar</a:t>
            </a:r>
            <a:r>
              <a:rPr lang="es-ES" b="0" noProof="0"/>
              <a:t> más detenidamente cómo </a:t>
            </a:r>
            <a:r>
              <a:rPr lang="es-ES" noProof="0"/>
              <a:t>demostrar el </a:t>
            </a:r>
            <a:r>
              <a:rPr lang="es-ES" b="1" noProof="0"/>
              <a:t>valor económico añadido </a:t>
            </a:r>
            <a:r>
              <a:rPr lang="es-ES" noProof="0"/>
              <a:t>de las soluciones Nexo</a:t>
            </a:r>
            <a:r>
              <a:rPr lang="es-ES" b="0" noProof="0"/>
              <a:t>. </a:t>
            </a:r>
            <a:r>
              <a:rPr lang="es-ES" noProof="0"/>
              <a:t>De </a:t>
            </a:r>
            <a:r>
              <a:rPr lang="es-ES" b="0" noProof="0"/>
              <a:t>hecho</a:t>
            </a:r>
            <a:r>
              <a:rPr lang="es-ES" noProof="0"/>
              <a:t>, las soluciones</a:t>
            </a:r>
            <a:r>
              <a:rPr lang="es-ES" b="0" noProof="0"/>
              <a:t> Nexo </a:t>
            </a:r>
            <a:r>
              <a:rPr lang="es-ES" noProof="0"/>
              <a:t>no solo deber ser innovadoras y apoyar el desarrollo sostenible, sino que también deben ser económicamente viables para ser atractivas para los inversores. A continuación, presentaremos diferentes métodos que pueden utilizarse para evaluar y demostrar su valor económico añadido. </a:t>
            </a:r>
          </a:p>
          <a:p>
            <a:endParaRPr lang="de-DE"/>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2989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 </a:t>
            </a:r>
          </a:p>
          <a:p>
            <a:endParaRPr lang="en-US" noProof="0"/>
          </a:p>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b="1" noProof="0"/>
              <a:t>Análisis coste-beneficio de las soluciones Nexo (CBA, por sus siglas en inglés)</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s-ES" u="sng" noProof="0"/>
              <a:t>Descripción: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El análisis coste beneficio (CBA, por sus siglas en inglés) es una herramienta común que puede utilizarse en contextos del Nexo para evaluar la </a:t>
            </a:r>
            <a:r>
              <a:rPr lang="es-ES" b="1" u="sng" noProof="0"/>
              <a:t>eficiencia económica</a:t>
            </a:r>
            <a:r>
              <a:rPr lang="es-ES" u="none" noProof="0"/>
              <a:t> de las soluciones Nexo (CMNUCC, 2012)</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Básicamente, sopesa los costes frente a los beneficios (expresados en términos monetarios) y determina así si los beneficios prevalecen sobre los costes o no (CMNUCC, 2002)</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La aplicación del CBA es especialmente útil en la fase de preparación de los proyectos para priorizar las soluciones Nexo (FAO y PNUD, 2020)</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La ventaja de este enfoque es que su análisis se basa totalmente en una única métrica </a:t>
            </a:r>
            <a:r>
              <a:rPr lang="es-ES" u="none" noProof="0">
                <a:sym typeface="Wingdings" panose="05000000000000000000" pitchFamily="2" charset="2"/>
              </a:rPr>
              <a:t></a:t>
            </a:r>
            <a:r>
              <a:rPr lang="es-ES" u="none" noProof="0"/>
              <a:t> se pueden comparar muchos costes y beneficios diferentes (CMNUCC, 2012)</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Pasos para evaluar las soluciones Nexo con un análisis CBA (CMNUCC, 2012):</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u="none" noProof="0"/>
              <a:t>Acordar soluciones y medidas de Nexo</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u="none" noProof="0"/>
              <a:t>Definir una línea de base y una línea de proyecto para comparar económicamente los escenarios con y sin soluciones Nexo </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u="none" noProof="0"/>
              <a:t>Recopilar los costes y los beneficios durante períodos de tiempo específicos</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u="none" noProof="0"/>
              <a:t>Comparación final de los dos parámetros (costes y beneficios)</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Para llegar a la conclusión de si la solución Nexo es </a:t>
            </a:r>
            <a:r>
              <a:rPr lang="es-ES" b="1" u="sng" noProof="0"/>
              <a:t>económicamente eficiente </a:t>
            </a:r>
            <a:r>
              <a:rPr lang="es-ES" u="none" noProof="0"/>
              <a:t>o no, el análisis CBA proporciona tres indicadores que ayuda a los responsables en su toma de decisiones</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u="none" noProof="0"/>
              <a:t>El valor actual neto (NPV, por sus siglas en inglés): expresa la diferencia entre el valor actual del beneficio y de los costes </a:t>
            </a:r>
            <a:r>
              <a:rPr lang="es-ES" u="none" noProof="0">
                <a:sym typeface="Wingdings" panose="05000000000000000000" pitchFamily="2" charset="2"/>
              </a:rPr>
              <a:t></a:t>
            </a:r>
            <a:r>
              <a:rPr lang="es-ES" u="none" noProof="0"/>
              <a:t> La solución será aceptable cuando el valor NPV sea superior a cero</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u="none" noProof="0"/>
              <a:t>La relación coste-beneficio (BCR, por sus siglas en inglés): muestra la rentabilidad global de un proyecto (expresada por la relación entre el valor actual de los beneficios y el de los costes) </a:t>
            </a:r>
            <a:r>
              <a:rPr lang="es-ES" u="none" noProof="0">
                <a:sym typeface="Wingdings" panose="05000000000000000000" pitchFamily="2" charset="2"/>
              </a:rPr>
              <a:t></a:t>
            </a:r>
            <a:r>
              <a:rPr lang="es-ES" u="none" noProof="0"/>
              <a:t> La solución será aceptable cuando el valor BCR sea superior a cero</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u="none" noProof="0"/>
              <a:t>La tasa interna de rendimiento (IRR, por sus siglas en inglés): describe la tasa de descuento que pone a cero el valor actual neto (NPV, por sus siglas en inglés) </a:t>
            </a:r>
            <a:r>
              <a:rPr lang="es-ES" u="none" noProof="0">
                <a:sym typeface="Wingdings" panose="05000000000000000000" pitchFamily="2" charset="2"/>
              </a:rPr>
              <a:t></a:t>
            </a:r>
            <a:r>
              <a:rPr lang="es-ES" u="none" noProof="0"/>
              <a:t> Cuanto mayor sea la tasa interna de rendimiento más conveniente/rentable será la solución Nexo </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s-ES" u="sng" noProof="0"/>
              <a:t>Retos: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El método es bastante teórico</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Podría ser difícil de aplicar en la práctica debido a (a) el tiempo necesario para realizar el análisis y (b) los datos que pudieran faltar o no pudieran ser comparables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Es difícil asignar un valor monetario a, por ejemplo, los bienes y servicios medioambientales </a:t>
            </a:r>
            <a:r>
              <a:rPr lang="es-ES" u="none" noProof="0">
                <a:sym typeface="Wingdings" panose="05000000000000000000" pitchFamily="2" charset="2"/>
              </a:rPr>
              <a:t></a:t>
            </a:r>
            <a:r>
              <a:rPr lang="es-ES" u="none" noProof="0"/>
              <a:t> Esto influye en la precisión del análisis (CMNUCC, 2012)</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s-ES" u="none" noProof="0"/>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s-ES" u="sng" noProof="0"/>
              <a:t>El análisis CBA en la práctica: Ejemplo de Kenia</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s-ES" i="1" u="none" noProof="0"/>
              <a:t>Fuente: </a:t>
            </a:r>
            <a:r>
              <a:rPr lang="es-ES" sz="900" b="0" i="1" u="none" strike="noStrike" baseline="0" noProof="0">
                <a:solidFill>
                  <a:schemeClr val="tx1"/>
                </a:solidFill>
                <a:latin typeface="Arial" panose="020B0604020202020204" pitchFamily="34" charset="0"/>
                <a:ea typeface="+mn-ea"/>
                <a:cs typeface="+mn-cs"/>
              </a:rPr>
              <a:t>FAO Y PNUD, 2020</a:t>
            </a:r>
          </a:p>
          <a:p>
            <a:pPr marL="171450" indent="-171450">
              <a:buFont typeface="Symbol" panose="05050102010706020507" pitchFamily="18" charset="2"/>
              <a:buChar char="-"/>
            </a:pPr>
            <a:r>
              <a:rPr lang="es-ES" sz="900" b="0" i="0" u="none" strike="noStrike" baseline="0" noProof="0">
                <a:solidFill>
                  <a:schemeClr val="tx1"/>
                </a:solidFill>
                <a:latin typeface="Arial" panose="020B0604020202020204" pitchFamily="34" charset="0"/>
                <a:ea typeface="+mn-ea"/>
                <a:cs typeface="+mn-cs"/>
              </a:rPr>
              <a:t>La investigación llevó a cabo un análisis CBA y analizó «[...] la rentabilidad financiera y económica de las medidas de adaptación de la agricultura (conservación del suelo y del agua y la agrosilvicultura)» (FAO y PNUD, 2020: 1)</a:t>
            </a:r>
          </a:p>
          <a:p>
            <a:pPr marL="171450" indent="-171450">
              <a:buFont typeface="Symbol" panose="05050102010706020507" pitchFamily="18" charset="2"/>
              <a:buChar char="-"/>
            </a:pPr>
            <a:r>
              <a:rPr lang="es-ES" noProof="0"/>
              <a:t>Los resultados confirman que la solución Nexo analizada añade un valor económico en forma de beneficios netos positivos en la explotación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Además, también generó beneficios externos (públicos) como la reducción de las emisiones de CO2, o la disminución de la sedimentación de los embalses</a:t>
            </a:r>
          </a:p>
          <a:p>
            <a:pPr marL="171450" indent="-171450">
              <a:buFont typeface="Symbol" panose="05050102010706020507" pitchFamily="18" charset="2"/>
              <a:buChar char="-"/>
            </a:pPr>
            <a:r>
              <a:rPr lang="es-ES" sz="900" b="0" i="0" u="none" strike="noStrike" baseline="0" noProof="0">
                <a:solidFill>
                  <a:schemeClr val="tx1"/>
                </a:solidFill>
                <a:latin typeface="Arial" panose="020B0604020202020204" pitchFamily="34" charset="0"/>
                <a:ea typeface="+mn-ea"/>
                <a:cs typeface="+mn-cs"/>
              </a:rPr>
              <a:t>Pero la rentabilidad económica por sí sola </a:t>
            </a:r>
            <a:r>
              <a:rPr lang="es-ES" sz="900" b="0" i="0" u="sng" strike="noStrike" baseline="0" noProof="0">
                <a:solidFill>
                  <a:schemeClr val="tx1"/>
                </a:solidFill>
                <a:latin typeface="Arial" panose="020B0604020202020204" pitchFamily="34" charset="0"/>
                <a:ea typeface="+mn-ea"/>
                <a:cs typeface="+mn-cs"/>
              </a:rPr>
              <a:t>no es </a:t>
            </a:r>
            <a:r>
              <a:rPr lang="es-ES" sz="900" b="0" i="0" u="none" strike="noStrike" baseline="0" noProof="0">
                <a:solidFill>
                  <a:schemeClr val="tx1"/>
                </a:solidFill>
                <a:latin typeface="Arial" panose="020B0604020202020204" pitchFamily="34" charset="0"/>
                <a:ea typeface="+mn-ea"/>
                <a:cs typeface="+mn-cs"/>
              </a:rPr>
              <a:t>suficiente para garantizar el éxito de las soluciones Nexo </a:t>
            </a:r>
          </a:p>
          <a:p>
            <a:pPr marL="171450" indent="-171450">
              <a:buFont typeface="Symbol" panose="05050102010706020507" pitchFamily="18" charset="2"/>
              <a:buChar char="-"/>
            </a:pPr>
            <a:r>
              <a:rPr lang="es-ES" sz="900" b="0" i="0" u="none" strike="noStrike" baseline="0" noProof="0">
                <a:solidFill>
                  <a:schemeClr val="tx1"/>
                </a:solidFill>
                <a:latin typeface="Arial" panose="020B0604020202020204" pitchFamily="34" charset="0"/>
                <a:ea typeface="+mn-ea"/>
                <a:cs typeface="+mn-cs"/>
              </a:rPr>
              <a:t>En el caso de Kenia, las medidas de adaptación necesitan más apoyo gubernamental para ser adoptadas</a:t>
            </a:r>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lang="en-US" noProof="0"/>
          </a:p>
          <a:p>
            <a:pPr marL="228600" marR="0" lvl="0" indent="-228600" algn="l" defTabSz="685800" rtl="0" eaLnBrk="1" fontAlgn="auto" latinLnBrk="0" hangingPunct="1">
              <a:lnSpc>
                <a:spcPct val="100000"/>
              </a:lnSpc>
              <a:spcBef>
                <a:spcPts val="0"/>
              </a:spcBef>
              <a:spcAft>
                <a:spcPts val="0"/>
              </a:spcAft>
              <a:buClrTx/>
              <a:buSzTx/>
              <a:buFont typeface="+mj-lt"/>
              <a:buAutoNum type="arabicPeriod" startAt="3"/>
              <a:tabLst/>
              <a:defRPr/>
            </a:pPr>
            <a:r>
              <a:rPr lang="es-ES" b="1" noProof="0"/>
              <a:t>Análisis de costo-efectividad de las soluciones Nexo (CEA, por sus siglas en inglés)</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s-ES" u="sng" noProof="0"/>
              <a:t>Descripción: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Un análisis de costo-efectividad (CEA, por sus siglas en inglés) será útil sobre todo a la hora de decidir la estrategia preferida para resolver los </a:t>
            </a:r>
            <a:r>
              <a:rPr lang="es-ES" i="1" u="none" noProof="0"/>
              <a:t>trade-offs</a:t>
            </a:r>
            <a:r>
              <a:rPr lang="es-ES" u="none" noProof="0"/>
              <a:t> no previstos (Altamirano et al., 2018)</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Los costes se valoran en términos monetarios y los beneficios se cuantifican en unidades «físicas»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Permite calcular los costes de las diferentes opciones que logran el mismo objetivo, produciendo una clasificación en términos de costes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Pasos para evaluar los </a:t>
            </a:r>
            <a:r>
              <a:rPr lang="es-ES" i="1" u="none" noProof="0"/>
              <a:t>trade-offs</a:t>
            </a:r>
            <a:r>
              <a:rPr lang="es-ES" u="none" noProof="0"/>
              <a:t> (y sinergias) con un análisis de costo-efectividad (CMNUCC, 2012):</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u="none" noProof="0"/>
              <a:t>Acordar medidas para resolver los </a:t>
            </a:r>
            <a:r>
              <a:rPr lang="es-ES" i="1" u="none" noProof="0"/>
              <a:t>trade-offs</a:t>
            </a:r>
            <a:r>
              <a:rPr lang="es-ES" u="none" noProof="0"/>
              <a:t> </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u="none" noProof="0"/>
              <a:t>Establecer una línea de base (para evaluar si la medida se ha cumplido) </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u="none" noProof="0"/>
              <a:t>Cuantificar los costes asociados (similar al análisis CBA)</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u="none" noProof="0"/>
              <a:t>Determinar la efectividad de la solución </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u="none" noProof="0"/>
              <a:t>Comparación final: ¿qué medida es la más rentable?</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s-ES" u="sng" noProof="0"/>
              <a:t>Retos: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Se puede aplicar a casos con múltiples objetivos o criterios, pero solo si son cuantificables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El </a:t>
            </a:r>
            <a:r>
              <a:rPr lang="es-ES" sz="900" b="0" i="0" u="none" strike="noStrike" baseline="0" noProof="0">
                <a:solidFill>
                  <a:schemeClr val="tx1"/>
                </a:solidFill>
                <a:latin typeface="Arial" panose="020B0604020202020204" pitchFamily="34" charset="0"/>
                <a:ea typeface="+mn-ea"/>
                <a:cs typeface="+mn-cs"/>
              </a:rPr>
              <a:t>enfoque del análisis de costo-efectividad (CEA, por sus siglas en inglés) excluye otras dimensiones como la equidad, la viabilidad o los beneficios colaterales </a:t>
            </a:r>
            <a:r>
              <a:rPr lang="es-ES" u="none" noProof="0"/>
              <a:t>(CMNUCC, 2012)</a:t>
            </a:r>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lang="en-US" noProof="0"/>
          </a:p>
          <a:p>
            <a:endParaRPr lang="en-US" noProof="0"/>
          </a:p>
          <a:p>
            <a:r>
              <a:rPr lang="es-ES" b="1" noProof="0"/>
              <a:t>Fuentes: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kern="1200" noProof="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b="0" i="0" noProof="0">
                <a:solidFill>
                  <a:schemeClr val="tx1"/>
                </a:solidFill>
                <a:effectLst/>
                <a:latin typeface="Arial" panose="020B0604020202020204" pitchFamily="34" charset="0"/>
                <a:ea typeface="+mn-ea"/>
                <a:cs typeface="+mn-cs"/>
              </a:rPr>
              <a:t>Altamirano, M. A., van </a:t>
            </a:r>
            <a:r>
              <a:rPr lang="es-ES" sz="900" b="0" i="0" noProof="0" err="1">
                <a:solidFill>
                  <a:schemeClr val="tx1"/>
                </a:solidFill>
                <a:effectLst/>
                <a:latin typeface="Arial" panose="020B0604020202020204" pitchFamily="34" charset="0"/>
                <a:ea typeface="+mn-ea"/>
                <a:cs typeface="+mn-cs"/>
              </a:rPr>
              <a:t>Bodegom</a:t>
            </a:r>
            <a:r>
              <a:rPr lang="es-ES" sz="900" b="0" i="0" noProof="0">
                <a:solidFill>
                  <a:schemeClr val="tx1"/>
                </a:solidFill>
                <a:effectLst/>
                <a:latin typeface="Arial" panose="020B0604020202020204" pitchFamily="34" charset="0"/>
                <a:ea typeface="+mn-ea"/>
                <a:cs typeface="+mn-cs"/>
              </a:rPr>
              <a:t>, A. J., van der Linden, N., de </a:t>
            </a:r>
            <a:r>
              <a:rPr lang="es-ES" sz="900" b="0" i="0" noProof="0" err="1">
                <a:solidFill>
                  <a:schemeClr val="tx1"/>
                </a:solidFill>
                <a:effectLst/>
                <a:latin typeface="Arial" panose="020B0604020202020204" pitchFamily="34" charset="0"/>
                <a:ea typeface="+mn-ea"/>
                <a:cs typeface="+mn-cs"/>
              </a:rPr>
              <a:t>Rijke</a:t>
            </a:r>
            <a:r>
              <a:rPr lang="es-ES" sz="900" b="0" i="0" noProof="0">
                <a:solidFill>
                  <a:schemeClr val="tx1"/>
                </a:solidFill>
                <a:effectLst/>
                <a:latin typeface="Arial" panose="020B0604020202020204" pitchFamily="34" charset="0"/>
                <a:ea typeface="+mn-ea"/>
                <a:cs typeface="+mn-cs"/>
              </a:rPr>
              <a:t>, H., </a:t>
            </a:r>
            <a:r>
              <a:rPr lang="es-ES" sz="900" b="0" i="0" noProof="0" err="1">
                <a:solidFill>
                  <a:schemeClr val="tx1"/>
                </a:solidFill>
                <a:effectLst/>
                <a:latin typeface="Arial" panose="020B0604020202020204" pitchFamily="34" charset="0"/>
                <a:ea typeface="+mn-ea"/>
                <a:cs typeface="+mn-cs"/>
              </a:rPr>
              <a:t>Verhagen</a:t>
            </a:r>
            <a:r>
              <a:rPr lang="es-ES" sz="900" b="0" i="0" noProof="0">
                <a:solidFill>
                  <a:schemeClr val="tx1"/>
                </a:solidFill>
                <a:effectLst/>
                <a:latin typeface="Arial" panose="020B0604020202020204" pitchFamily="34" charset="0"/>
                <a:ea typeface="+mn-ea"/>
                <a:cs typeface="+mn-cs"/>
              </a:rPr>
              <a:t>, A., </a:t>
            </a:r>
            <a:r>
              <a:rPr lang="es-ES" sz="900" b="0" i="0" noProof="0" err="1">
                <a:solidFill>
                  <a:schemeClr val="tx1"/>
                </a:solidFill>
                <a:effectLst/>
                <a:latin typeface="Arial" panose="020B0604020202020204" pitchFamily="34" charset="0"/>
                <a:ea typeface="+mn-ea"/>
                <a:cs typeface="+mn-cs"/>
              </a:rPr>
              <a:t>Bucx</a:t>
            </a:r>
            <a:r>
              <a:rPr lang="es-ES" sz="900" b="0" i="0" noProof="0">
                <a:solidFill>
                  <a:schemeClr val="tx1"/>
                </a:solidFill>
                <a:effectLst/>
                <a:latin typeface="Arial" panose="020B0604020202020204" pitchFamily="34" charset="0"/>
                <a:ea typeface="+mn-ea"/>
                <a:cs typeface="+mn-cs"/>
              </a:rPr>
              <a:t>, T., ... &amp; van der </a:t>
            </a:r>
            <a:r>
              <a:rPr lang="es-ES" sz="900" b="0" i="0" noProof="0" err="1">
                <a:solidFill>
                  <a:schemeClr val="tx1"/>
                </a:solidFill>
                <a:effectLst/>
                <a:latin typeface="Arial" panose="020B0604020202020204" pitchFamily="34" charset="0"/>
                <a:ea typeface="+mn-ea"/>
                <a:cs typeface="+mn-cs"/>
              </a:rPr>
              <a:t>Zwaan</a:t>
            </a:r>
            <a:r>
              <a:rPr lang="es-ES" sz="900" b="0" i="0" noProof="0">
                <a:solidFill>
                  <a:schemeClr val="tx1"/>
                </a:solidFill>
                <a:effectLst/>
                <a:latin typeface="Arial" panose="020B0604020202020204" pitchFamily="34" charset="0"/>
                <a:ea typeface="+mn-ea"/>
                <a:cs typeface="+mn-cs"/>
              </a:rPr>
              <a:t>, B. (2018), ‘</a:t>
            </a:r>
            <a:r>
              <a:rPr lang="es-ES" sz="900" b="0" i="1" noProof="0" err="1">
                <a:solidFill>
                  <a:schemeClr val="tx1"/>
                </a:solidFill>
                <a:effectLst/>
                <a:latin typeface="Arial" panose="020B0604020202020204" pitchFamily="34" charset="0"/>
                <a:ea typeface="+mn-ea"/>
                <a:cs typeface="+mn-cs"/>
              </a:rPr>
              <a:t>Operationalizing</a:t>
            </a:r>
            <a:r>
              <a:rPr lang="es-ES" sz="900" b="0" i="1" noProof="0">
                <a:solidFill>
                  <a:schemeClr val="tx1"/>
                </a:solidFill>
                <a:effectLst/>
                <a:latin typeface="Arial" panose="020B0604020202020204" pitchFamily="34" charset="0"/>
                <a:ea typeface="+mn-ea"/>
                <a:cs typeface="+mn-cs"/>
              </a:rPr>
              <a:t> the WEF nexus: </a:t>
            </a:r>
            <a:r>
              <a:rPr lang="es-ES" sz="900" b="0" i="1" noProof="0" err="1">
                <a:solidFill>
                  <a:schemeClr val="tx1"/>
                </a:solidFill>
                <a:effectLst/>
                <a:latin typeface="Arial" panose="020B0604020202020204" pitchFamily="34" charset="0"/>
                <a:ea typeface="+mn-ea"/>
                <a:cs typeface="+mn-cs"/>
              </a:rPr>
              <a:t>quantifying</a:t>
            </a:r>
            <a:r>
              <a:rPr lang="es-ES" sz="900" b="0" i="1" noProof="0">
                <a:solidFill>
                  <a:schemeClr val="tx1"/>
                </a:solidFill>
                <a:effectLst/>
                <a:latin typeface="Arial" panose="020B0604020202020204" pitchFamily="34" charset="0"/>
                <a:ea typeface="+mn-ea"/>
                <a:cs typeface="+mn-cs"/>
              </a:rPr>
              <a:t> the trade-offs and </a:t>
            </a:r>
            <a:r>
              <a:rPr lang="es-ES" sz="900" b="0" i="1" noProof="0" err="1">
                <a:solidFill>
                  <a:schemeClr val="tx1"/>
                </a:solidFill>
                <a:effectLst/>
                <a:latin typeface="Arial" panose="020B0604020202020204" pitchFamily="34" charset="0"/>
                <a:ea typeface="+mn-ea"/>
                <a:cs typeface="+mn-cs"/>
              </a:rPr>
              <a:t>synergies</a:t>
            </a:r>
            <a:r>
              <a:rPr lang="es-ES" sz="900" b="0" i="1" noProof="0">
                <a:solidFill>
                  <a:schemeClr val="tx1"/>
                </a:solidFill>
                <a:effectLst/>
                <a:latin typeface="Arial" panose="020B0604020202020204" pitchFamily="34" charset="0"/>
                <a:ea typeface="+mn-ea"/>
                <a:cs typeface="+mn-cs"/>
              </a:rPr>
              <a:t> </a:t>
            </a:r>
            <a:r>
              <a:rPr lang="es-ES" sz="900" b="0" i="1" noProof="0" err="1">
                <a:solidFill>
                  <a:schemeClr val="tx1"/>
                </a:solidFill>
                <a:effectLst/>
                <a:latin typeface="Arial" panose="020B0604020202020204" pitchFamily="34" charset="0"/>
                <a:ea typeface="+mn-ea"/>
                <a:cs typeface="+mn-cs"/>
              </a:rPr>
              <a:t>between</a:t>
            </a:r>
            <a:r>
              <a:rPr lang="es-ES" sz="900" b="0" i="1" noProof="0">
                <a:solidFill>
                  <a:schemeClr val="tx1"/>
                </a:solidFill>
                <a:effectLst/>
                <a:latin typeface="Arial" panose="020B0604020202020204" pitchFamily="34" charset="0"/>
                <a:ea typeface="+mn-ea"/>
                <a:cs typeface="+mn-cs"/>
              </a:rPr>
              <a:t> the water, energy and food </a:t>
            </a:r>
            <a:r>
              <a:rPr lang="es-ES" sz="900" b="0" i="1" noProof="0" err="1">
                <a:solidFill>
                  <a:schemeClr val="tx1"/>
                </a:solidFill>
                <a:effectLst/>
                <a:latin typeface="Arial" panose="020B0604020202020204" pitchFamily="34" charset="0"/>
                <a:ea typeface="+mn-ea"/>
                <a:cs typeface="+mn-cs"/>
              </a:rPr>
              <a:t>sectors</a:t>
            </a:r>
            <a:r>
              <a:rPr lang="es-ES" sz="900" b="0" i="1" noProof="0">
                <a:solidFill>
                  <a:schemeClr val="tx1"/>
                </a:solidFill>
                <a:effectLst/>
                <a:latin typeface="Arial" panose="020B0604020202020204" pitchFamily="34" charset="0"/>
                <a:ea typeface="+mn-ea"/>
                <a:cs typeface="+mn-cs"/>
              </a:rPr>
              <a:t>‘, Dutch Climate Solutions </a:t>
            </a:r>
            <a:r>
              <a:rPr lang="es-ES" sz="900" b="0" i="1" noProof="0" err="1">
                <a:solidFill>
                  <a:schemeClr val="tx1"/>
                </a:solidFill>
                <a:effectLst/>
                <a:latin typeface="Arial" panose="020B0604020202020204" pitchFamily="34" charset="0"/>
                <a:ea typeface="+mn-ea"/>
                <a:cs typeface="+mn-cs"/>
              </a:rPr>
              <a:t>research</a:t>
            </a:r>
            <a:r>
              <a:rPr lang="es-ES" sz="900" b="0" i="1" noProof="0">
                <a:solidFill>
                  <a:schemeClr val="tx1"/>
                </a:solidFill>
                <a:effectLst/>
                <a:latin typeface="Arial" panose="020B0604020202020204" pitchFamily="34" charset="0"/>
                <a:ea typeface="+mn-ea"/>
                <a:cs typeface="+mn-cs"/>
              </a:rPr>
              <a:t> </a:t>
            </a:r>
            <a:r>
              <a:rPr lang="es-ES" sz="900" b="0" i="1" noProof="0" err="1">
                <a:solidFill>
                  <a:schemeClr val="tx1"/>
                </a:solidFill>
                <a:effectLst/>
                <a:latin typeface="Arial" panose="020B0604020202020204" pitchFamily="34" charset="0"/>
                <a:ea typeface="+mn-ea"/>
                <a:cs typeface="+mn-cs"/>
              </a:rPr>
              <a:t>programme</a:t>
            </a:r>
            <a:r>
              <a:rPr lang="es-ES" sz="900" b="0" i="0" noProof="0">
                <a:solidFill>
                  <a:schemeClr val="tx1"/>
                </a:solidFill>
                <a:effectLst/>
                <a:latin typeface="Arial" panose="020B0604020202020204" pitchFamily="34" charset="0"/>
                <a:ea typeface="+mn-ea"/>
                <a:cs typeface="+mn-cs"/>
              </a:rPr>
              <a:t> (No. E--18-036). ECN.</a:t>
            </a:r>
          </a:p>
          <a:p>
            <a:endParaRPr lang="en-US" b="0"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b="0" i="0" u="none" strike="noStrike" baseline="0" noProof="0">
                <a:solidFill>
                  <a:schemeClr val="tx1"/>
                </a:solidFill>
                <a:latin typeface="Arial" panose="020B0604020202020204" pitchFamily="34" charset="0"/>
                <a:ea typeface="+mn-ea"/>
                <a:cs typeface="+mn-cs"/>
              </a:rPr>
              <a:t>CliFiT training materials [PowerPointPresentation], ‘</a:t>
            </a:r>
            <a:r>
              <a:rPr lang="es-ES" i="0" u="none" noProof="0"/>
              <a:t>Project Pipeline Development’.</a:t>
            </a:r>
          </a:p>
          <a:p>
            <a:endParaRPr lang="en-US" sz="900" b="0" i="0" u="none" strike="noStrike" kern="1200" baseline="0" noProof="0">
              <a:solidFill>
                <a:schemeClr val="tx1"/>
              </a:solidFill>
              <a:latin typeface="Arial" panose="020B0604020202020204" pitchFamily="34" charset="0"/>
              <a:ea typeface="+mn-ea"/>
              <a:cs typeface="+mn-cs"/>
            </a:endParaRPr>
          </a:p>
          <a:p>
            <a:r>
              <a:rPr lang="es-ES" sz="900" b="0" i="0" u="none" strike="noStrike" baseline="0" noProof="0">
                <a:solidFill>
                  <a:schemeClr val="tx1"/>
                </a:solidFill>
                <a:latin typeface="Arial" panose="020B0604020202020204" pitchFamily="34" charset="0"/>
                <a:ea typeface="+mn-ea"/>
                <a:cs typeface="+mn-cs"/>
              </a:rPr>
              <a:t>FAO &amp; UNDP (2020), ‘</a:t>
            </a:r>
            <a:r>
              <a:rPr lang="es-ES" sz="900" b="0" i="1" u="none" strike="noStrike" baseline="0" noProof="0" err="1">
                <a:solidFill>
                  <a:schemeClr val="tx1"/>
                </a:solidFill>
                <a:latin typeface="Arial" panose="020B0604020202020204" pitchFamily="34" charset="0"/>
                <a:ea typeface="+mn-ea"/>
                <a:cs typeface="+mn-cs"/>
              </a:rPr>
              <a:t>Assessing</a:t>
            </a:r>
            <a:r>
              <a:rPr lang="es-ES" sz="900" b="0" i="1" u="none" strike="noStrike" baseline="0" noProof="0">
                <a:solidFill>
                  <a:schemeClr val="tx1"/>
                </a:solidFill>
                <a:latin typeface="Arial" panose="020B0604020202020204" pitchFamily="34" charset="0"/>
                <a:ea typeface="+mn-ea"/>
                <a:cs typeface="+mn-cs"/>
              </a:rPr>
              <a:t> </a:t>
            </a:r>
            <a:r>
              <a:rPr lang="es-ES" sz="900" b="0" i="1" u="none" strike="noStrike" baseline="0" noProof="0" err="1">
                <a:solidFill>
                  <a:schemeClr val="tx1"/>
                </a:solidFill>
                <a:latin typeface="Arial" panose="020B0604020202020204" pitchFamily="34" charset="0"/>
                <a:ea typeface="+mn-ea"/>
                <a:cs typeface="+mn-cs"/>
              </a:rPr>
              <a:t>agroforestry</a:t>
            </a:r>
            <a:r>
              <a:rPr lang="es-ES" sz="900" b="0" i="1" u="none" strike="noStrike" baseline="0" noProof="0">
                <a:solidFill>
                  <a:schemeClr val="tx1"/>
                </a:solidFill>
                <a:latin typeface="Arial" panose="020B0604020202020204" pitchFamily="34" charset="0"/>
                <a:ea typeface="+mn-ea"/>
                <a:cs typeface="+mn-cs"/>
              </a:rPr>
              <a:t> </a:t>
            </a:r>
            <a:r>
              <a:rPr lang="es-ES" sz="900" b="0" i="1" u="none" strike="noStrike" baseline="0" noProof="0" err="1">
                <a:solidFill>
                  <a:schemeClr val="tx1"/>
                </a:solidFill>
                <a:latin typeface="Arial" panose="020B0604020202020204" pitchFamily="34" charset="0"/>
                <a:ea typeface="+mn-ea"/>
                <a:cs typeface="+mn-cs"/>
              </a:rPr>
              <a:t>practices</a:t>
            </a:r>
            <a:r>
              <a:rPr lang="es-ES" sz="900" b="0" i="1" u="none" strike="noStrike" baseline="0" noProof="0">
                <a:solidFill>
                  <a:schemeClr val="tx1"/>
                </a:solidFill>
                <a:latin typeface="Arial" panose="020B0604020202020204" pitchFamily="34" charset="0"/>
                <a:ea typeface="+mn-ea"/>
                <a:cs typeface="+mn-cs"/>
              </a:rPr>
              <a:t> and </a:t>
            </a:r>
            <a:r>
              <a:rPr lang="es-ES" sz="900" b="0" i="1" u="none" strike="noStrike" baseline="0" noProof="0" err="1">
                <a:solidFill>
                  <a:schemeClr val="tx1"/>
                </a:solidFill>
                <a:latin typeface="Arial" panose="020B0604020202020204" pitchFamily="34" charset="0"/>
                <a:ea typeface="+mn-ea"/>
                <a:cs typeface="+mn-cs"/>
              </a:rPr>
              <a:t>soil</a:t>
            </a:r>
            <a:r>
              <a:rPr lang="es-ES" sz="900" b="0" i="1" u="none" strike="noStrike" baseline="0" noProof="0">
                <a:solidFill>
                  <a:schemeClr val="tx1"/>
                </a:solidFill>
                <a:latin typeface="Arial" panose="020B0604020202020204" pitchFamily="34" charset="0"/>
                <a:ea typeface="+mn-ea"/>
                <a:cs typeface="+mn-cs"/>
              </a:rPr>
              <a:t> and water </a:t>
            </a:r>
            <a:r>
              <a:rPr lang="es-ES" sz="900" b="0" i="1" u="none" strike="noStrike" baseline="0" noProof="0" err="1">
                <a:solidFill>
                  <a:schemeClr val="tx1"/>
                </a:solidFill>
                <a:latin typeface="Arial" panose="020B0604020202020204" pitchFamily="34" charset="0"/>
                <a:ea typeface="+mn-ea"/>
                <a:cs typeface="+mn-cs"/>
              </a:rPr>
              <a:t>conservation</a:t>
            </a:r>
            <a:r>
              <a:rPr lang="es-ES" sz="900" b="0" i="1" u="none" strike="noStrike" baseline="0" noProof="0">
                <a:solidFill>
                  <a:schemeClr val="tx1"/>
                </a:solidFill>
                <a:latin typeface="Arial" panose="020B0604020202020204" pitchFamily="34" charset="0"/>
                <a:ea typeface="+mn-ea"/>
                <a:cs typeface="+mn-cs"/>
              </a:rPr>
              <a:t> for </a:t>
            </a:r>
            <a:r>
              <a:rPr lang="es-ES" sz="900" b="0" i="1" u="none" strike="noStrike" baseline="0" noProof="0" err="1">
                <a:solidFill>
                  <a:schemeClr val="tx1"/>
                </a:solidFill>
                <a:latin typeface="Arial" panose="020B0604020202020204" pitchFamily="34" charset="0"/>
                <a:ea typeface="+mn-ea"/>
                <a:cs typeface="+mn-cs"/>
              </a:rPr>
              <a:t>climate</a:t>
            </a:r>
            <a:r>
              <a:rPr lang="es-ES" sz="900" b="0" i="1" u="none" strike="noStrike" baseline="0" noProof="0">
                <a:solidFill>
                  <a:schemeClr val="tx1"/>
                </a:solidFill>
                <a:latin typeface="Arial" panose="020B0604020202020204" pitchFamily="34" charset="0"/>
                <a:ea typeface="+mn-ea"/>
                <a:cs typeface="+mn-cs"/>
              </a:rPr>
              <a:t> </a:t>
            </a:r>
            <a:r>
              <a:rPr lang="es-ES" sz="900" b="0" i="1" u="none" strike="noStrike" baseline="0" noProof="0" err="1">
                <a:solidFill>
                  <a:schemeClr val="tx1"/>
                </a:solidFill>
                <a:latin typeface="Arial" panose="020B0604020202020204" pitchFamily="34" charset="0"/>
                <a:ea typeface="+mn-ea"/>
                <a:cs typeface="+mn-cs"/>
              </a:rPr>
              <a:t>change</a:t>
            </a:r>
            <a:r>
              <a:rPr lang="es-ES" sz="900" b="0" i="1" u="none" strike="noStrike" baseline="0" noProof="0">
                <a:solidFill>
                  <a:schemeClr val="tx1"/>
                </a:solidFill>
                <a:latin typeface="Arial" panose="020B0604020202020204" pitchFamily="34" charset="0"/>
                <a:ea typeface="+mn-ea"/>
                <a:cs typeface="+mn-cs"/>
              </a:rPr>
              <a:t> </a:t>
            </a:r>
            <a:r>
              <a:rPr lang="es-ES" sz="900" b="0" i="1" u="none" strike="noStrike" baseline="0" noProof="0" err="1">
                <a:solidFill>
                  <a:schemeClr val="tx1"/>
                </a:solidFill>
                <a:latin typeface="Arial" panose="020B0604020202020204" pitchFamily="34" charset="0"/>
                <a:ea typeface="+mn-ea"/>
                <a:cs typeface="+mn-cs"/>
              </a:rPr>
              <a:t>adaptation</a:t>
            </a:r>
            <a:r>
              <a:rPr lang="es-ES" sz="900" b="0" i="1" u="none" strike="noStrike" baseline="0" noProof="0">
                <a:solidFill>
                  <a:schemeClr val="tx1"/>
                </a:solidFill>
                <a:latin typeface="Arial" panose="020B0604020202020204" pitchFamily="34" charset="0"/>
                <a:ea typeface="+mn-ea"/>
                <a:cs typeface="+mn-cs"/>
              </a:rPr>
              <a:t> in </a:t>
            </a:r>
            <a:r>
              <a:rPr lang="es-ES" sz="900" b="0" i="1" u="none" strike="noStrike" baseline="0" noProof="0" err="1">
                <a:solidFill>
                  <a:schemeClr val="tx1"/>
                </a:solidFill>
                <a:latin typeface="Arial" panose="020B0604020202020204" pitchFamily="34" charset="0"/>
                <a:ea typeface="+mn-ea"/>
                <a:cs typeface="+mn-cs"/>
              </a:rPr>
              <a:t>Kenya</a:t>
            </a:r>
            <a:r>
              <a:rPr lang="es-ES" sz="900" b="0" i="1" u="none" strike="noStrike" baseline="0" noProof="0">
                <a:solidFill>
                  <a:schemeClr val="tx1"/>
                </a:solidFill>
                <a:latin typeface="Arial" panose="020B0604020202020204" pitchFamily="34" charset="0"/>
                <a:ea typeface="+mn-ea"/>
                <a:cs typeface="+mn-cs"/>
              </a:rPr>
              <a:t>: A </a:t>
            </a:r>
            <a:r>
              <a:rPr lang="es-ES" sz="900" b="0" i="1" u="none" strike="noStrike" baseline="0" noProof="0" err="1">
                <a:solidFill>
                  <a:schemeClr val="tx1"/>
                </a:solidFill>
                <a:latin typeface="Arial" panose="020B0604020202020204" pitchFamily="34" charset="0"/>
                <a:ea typeface="+mn-ea"/>
                <a:cs typeface="+mn-cs"/>
              </a:rPr>
              <a:t>cost-benefit</a:t>
            </a:r>
            <a:r>
              <a:rPr lang="es-ES" sz="900" b="0" i="1" u="none" strike="noStrike" baseline="0" noProof="0">
                <a:solidFill>
                  <a:schemeClr val="tx1"/>
                </a:solidFill>
                <a:latin typeface="Arial" panose="020B0604020202020204" pitchFamily="34" charset="0"/>
                <a:ea typeface="+mn-ea"/>
                <a:cs typeface="+mn-cs"/>
              </a:rPr>
              <a:t> </a:t>
            </a:r>
            <a:r>
              <a:rPr lang="es-ES" sz="900" b="0" i="1" u="none" strike="noStrike" baseline="0" noProof="0" err="1">
                <a:solidFill>
                  <a:schemeClr val="tx1"/>
                </a:solidFill>
                <a:latin typeface="Arial" panose="020B0604020202020204" pitchFamily="34" charset="0"/>
                <a:ea typeface="+mn-ea"/>
                <a:cs typeface="+mn-cs"/>
              </a:rPr>
              <a:t>analysis</a:t>
            </a:r>
            <a:r>
              <a:rPr lang="es-ES" sz="900" b="0" i="1" u="none" strike="noStrike" baseline="0" noProof="0">
                <a:solidFill>
                  <a:schemeClr val="tx1"/>
                </a:solidFill>
                <a:latin typeface="Arial" panose="020B0604020202020204" pitchFamily="34" charset="0"/>
                <a:ea typeface="+mn-ea"/>
                <a:cs typeface="+mn-cs"/>
              </a:rPr>
              <a:t>’, Rome, FAO.</a:t>
            </a:r>
          </a:p>
          <a:p>
            <a:endParaRPr lang="en-US" sz="900" b="0" i="1" u="none" strike="noStrike" kern="1200" baseline="0" noProof="0">
              <a:solidFill>
                <a:schemeClr val="tx1"/>
              </a:solidFill>
              <a:latin typeface="Arial" panose="020B0604020202020204" pitchFamily="34" charset="0"/>
              <a:ea typeface="+mn-ea"/>
              <a:cs typeface="+mn-cs"/>
            </a:endParaRPr>
          </a:p>
          <a:p>
            <a:r>
              <a:rPr lang="es-ES" sz="900" b="0" i="0" u="none" strike="noStrike" baseline="0" noProof="0">
                <a:solidFill>
                  <a:schemeClr val="tx1"/>
                </a:solidFill>
                <a:latin typeface="Arial" panose="020B0604020202020204" pitchFamily="34" charset="0"/>
                <a:ea typeface="+mn-ea"/>
                <a:cs typeface="+mn-cs"/>
              </a:rPr>
              <a:t>UNFCCC (2012), ‘</a:t>
            </a:r>
            <a:r>
              <a:rPr lang="es-ES" sz="900" b="0" i="1" u="none" strike="noStrike" baseline="0" noProof="0" err="1">
                <a:solidFill>
                  <a:schemeClr val="tx1"/>
                </a:solidFill>
                <a:latin typeface="Arial" panose="020B0604020202020204" pitchFamily="34" charset="0"/>
                <a:ea typeface="+mn-ea"/>
                <a:cs typeface="+mn-cs"/>
              </a:rPr>
              <a:t>Assessing</a:t>
            </a:r>
            <a:r>
              <a:rPr lang="es-ES" sz="900" b="0" i="1" u="none" strike="noStrike" baseline="0" noProof="0">
                <a:solidFill>
                  <a:schemeClr val="tx1"/>
                </a:solidFill>
                <a:latin typeface="Arial" panose="020B0604020202020204" pitchFamily="34" charset="0"/>
                <a:ea typeface="+mn-ea"/>
                <a:cs typeface="+mn-cs"/>
              </a:rPr>
              <a:t> the </a:t>
            </a:r>
            <a:r>
              <a:rPr lang="es-ES" sz="900" b="0" i="1" u="none" strike="noStrike" baseline="0" noProof="0" err="1">
                <a:solidFill>
                  <a:schemeClr val="tx1"/>
                </a:solidFill>
                <a:latin typeface="Arial" panose="020B0604020202020204" pitchFamily="34" charset="0"/>
                <a:ea typeface="+mn-ea"/>
                <a:cs typeface="+mn-cs"/>
              </a:rPr>
              <a:t>costs</a:t>
            </a:r>
            <a:r>
              <a:rPr lang="es-ES" sz="900" b="0" i="1" u="none" strike="noStrike" baseline="0" noProof="0">
                <a:solidFill>
                  <a:schemeClr val="tx1"/>
                </a:solidFill>
                <a:latin typeface="Arial" panose="020B0604020202020204" pitchFamily="34" charset="0"/>
                <a:ea typeface="+mn-ea"/>
                <a:cs typeface="+mn-cs"/>
              </a:rPr>
              <a:t> and </a:t>
            </a:r>
            <a:r>
              <a:rPr lang="es-ES" sz="900" b="0" i="1" u="none" strike="noStrike" baseline="0" noProof="0" err="1">
                <a:solidFill>
                  <a:schemeClr val="tx1"/>
                </a:solidFill>
                <a:latin typeface="Arial" panose="020B0604020202020204" pitchFamily="34" charset="0"/>
                <a:ea typeface="+mn-ea"/>
                <a:cs typeface="+mn-cs"/>
              </a:rPr>
              <a:t>benefits</a:t>
            </a:r>
            <a:r>
              <a:rPr lang="es-ES" sz="900" b="0" i="1" u="none" strike="noStrike" baseline="0" noProof="0">
                <a:solidFill>
                  <a:schemeClr val="tx1"/>
                </a:solidFill>
                <a:latin typeface="Arial" panose="020B0604020202020204" pitchFamily="34" charset="0"/>
                <a:ea typeface="+mn-ea"/>
                <a:cs typeface="+mn-cs"/>
              </a:rPr>
              <a:t> of </a:t>
            </a:r>
            <a:r>
              <a:rPr lang="es-ES" sz="900" b="0" i="1" u="none" strike="noStrike" baseline="0" noProof="0" err="1">
                <a:solidFill>
                  <a:schemeClr val="tx1"/>
                </a:solidFill>
                <a:latin typeface="Arial" panose="020B0604020202020204" pitchFamily="34" charset="0"/>
                <a:ea typeface="+mn-ea"/>
                <a:cs typeface="+mn-cs"/>
              </a:rPr>
              <a:t>adaptation</a:t>
            </a:r>
            <a:r>
              <a:rPr lang="es-ES" sz="900" b="0" i="1" u="none" strike="noStrike" baseline="0" noProof="0">
                <a:solidFill>
                  <a:schemeClr val="tx1"/>
                </a:solidFill>
                <a:latin typeface="Arial" panose="020B0604020202020204" pitchFamily="34" charset="0"/>
                <a:ea typeface="+mn-ea"/>
                <a:cs typeface="+mn-cs"/>
              </a:rPr>
              <a:t> </a:t>
            </a:r>
            <a:r>
              <a:rPr lang="es-ES" sz="900" b="0" i="1" u="none" strike="noStrike" baseline="0" noProof="0" err="1">
                <a:solidFill>
                  <a:schemeClr val="tx1"/>
                </a:solidFill>
                <a:latin typeface="Arial" panose="020B0604020202020204" pitchFamily="34" charset="0"/>
                <a:ea typeface="+mn-ea"/>
                <a:cs typeface="+mn-cs"/>
              </a:rPr>
              <a:t>options</a:t>
            </a:r>
            <a:r>
              <a:rPr lang="es-ES" sz="900" b="0" i="1" u="none" strike="noStrike" baseline="0" noProof="0">
                <a:solidFill>
                  <a:schemeClr val="tx1"/>
                </a:solidFill>
                <a:latin typeface="Arial" panose="020B0604020202020204" pitchFamily="34" charset="0"/>
                <a:ea typeface="+mn-ea"/>
                <a:cs typeface="+mn-cs"/>
              </a:rPr>
              <a:t>: </a:t>
            </a:r>
            <a:r>
              <a:rPr lang="es-ES" sz="900" b="0" i="1" u="none" strike="noStrike" baseline="0" noProof="0" err="1">
                <a:solidFill>
                  <a:schemeClr val="tx1"/>
                </a:solidFill>
                <a:latin typeface="Arial" panose="020B0604020202020204" pitchFamily="34" charset="0"/>
                <a:ea typeface="+mn-ea"/>
                <a:cs typeface="+mn-cs"/>
              </a:rPr>
              <a:t>An</a:t>
            </a:r>
            <a:r>
              <a:rPr lang="es-ES" sz="900" b="0" i="1" u="none" strike="noStrike" baseline="0" noProof="0">
                <a:solidFill>
                  <a:schemeClr val="tx1"/>
                </a:solidFill>
                <a:latin typeface="Arial" panose="020B0604020202020204" pitchFamily="34" charset="0"/>
                <a:ea typeface="+mn-ea"/>
                <a:cs typeface="+mn-cs"/>
              </a:rPr>
              <a:t> </a:t>
            </a:r>
            <a:r>
              <a:rPr lang="es-ES" sz="900" b="0" i="1" u="none" strike="noStrike" baseline="0" noProof="0" err="1">
                <a:solidFill>
                  <a:schemeClr val="tx1"/>
                </a:solidFill>
                <a:latin typeface="Arial" panose="020B0604020202020204" pitchFamily="34" charset="0"/>
                <a:ea typeface="+mn-ea"/>
                <a:cs typeface="+mn-cs"/>
              </a:rPr>
              <a:t>overview</a:t>
            </a:r>
            <a:r>
              <a:rPr lang="es-ES" sz="900" b="0" i="1" u="none" strike="noStrike" baseline="0" noProof="0">
                <a:solidFill>
                  <a:schemeClr val="tx1"/>
                </a:solidFill>
                <a:latin typeface="Arial" panose="020B0604020202020204" pitchFamily="34" charset="0"/>
                <a:ea typeface="+mn-ea"/>
                <a:cs typeface="+mn-cs"/>
              </a:rPr>
              <a:t> of </a:t>
            </a:r>
            <a:r>
              <a:rPr lang="es-ES" sz="900" b="0" i="1" u="none" strike="noStrike" baseline="0" noProof="0" err="1">
                <a:solidFill>
                  <a:schemeClr val="tx1"/>
                </a:solidFill>
                <a:latin typeface="Arial" panose="020B0604020202020204" pitchFamily="34" charset="0"/>
                <a:ea typeface="+mn-ea"/>
                <a:cs typeface="+mn-cs"/>
              </a:rPr>
              <a:t>approaches</a:t>
            </a:r>
            <a:r>
              <a:rPr lang="es-ES" sz="900" b="0" i="0" u="none" strike="noStrike" baseline="0" noProof="0">
                <a:solidFill>
                  <a:schemeClr val="tx1"/>
                </a:solidFill>
                <a:latin typeface="Arial" panose="020B0604020202020204" pitchFamily="34" charset="0"/>
                <a:ea typeface="+mn-ea"/>
                <a:cs typeface="+mn-cs"/>
              </a:rPr>
              <a:t>’, The Nairobi Work </a:t>
            </a:r>
            <a:r>
              <a:rPr lang="es-ES" sz="900" b="0" i="0" u="none" strike="noStrike" baseline="0" noProof="0" err="1">
                <a:solidFill>
                  <a:schemeClr val="tx1"/>
                </a:solidFill>
                <a:latin typeface="Arial" panose="020B0604020202020204" pitchFamily="34" charset="0"/>
                <a:ea typeface="+mn-ea"/>
                <a:cs typeface="+mn-cs"/>
              </a:rPr>
              <a:t>Programme</a:t>
            </a:r>
            <a:r>
              <a:rPr lang="es-ES" sz="900" b="0" i="0" u="none" strike="noStrike" baseline="0" noProof="0">
                <a:solidFill>
                  <a:schemeClr val="tx1"/>
                </a:solidFill>
                <a:latin typeface="Arial" panose="020B0604020202020204" pitchFamily="34" charset="0"/>
                <a:ea typeface="+mn-ea"/>
                <a:cs typeface="+mn-cs"/>
              </a:rPr>
              <a:t> on Impacts, </a:t>
            </a:r>
            <a:r>
              <a:rPr lang="es-ES" sz="900" b="0" i="0" u="none" strike="noStrike" baseline="0" noProof="0" err="1">
                <a:solidFill>
                  <a:schemeClr val="tx1"/>
                </a:solidFill>
                <a:latin typeface="Arial" panose="020B0604020202020204" pitchFamily="34" charset="0"/>
                <a:ea typeface="+mn-ea"/>
                <a:cs typeface="+mn-cs"/>
              </a:rPr>
              <a:t>Vulnerability</a:t>
            </a:r>
            <a:r>
              <a:rPr lang="es-ES" sz="900" b="0" i="0" u="none" strike="noStrike" baseline="0" noProof="0">
                <a:solidFill>
                  <a:schemeClr val="tx1"/>
                </a:solidFill>
                <a:latin typeface="Arial" panose="020B0604020202020204" pitchFamily="34" charset="0"/>
                <a:ea typeface="+mn-ea"/>
                <a:cs typeface="+mn-cs"/>
              </a:rPr>
              <a:t> and Adaptation to Climate Change, UNFCCC </a:t>
            </a:r>
            <a:r>
              <a:rPr lang="es-ES" sz="900" b="0" i="0" u="none" strike="noStrike" baseline="0" noProof="0" err="1">
                <a:solidFill>
                  <a:schemeClr val="tx1"/>
                </a:solidFill>
                <a:latin typeface="Arial" panose="020B0604020202020204" pitchFamily="34" charset="0"/>
                <a:ea typeface="+mn-ea"/>
                <a:cs typeface="+mn-cs"/>
              </a:rPr>
              <a:t>Secretariat</a:t>
            </a:r>
            <a:r>
              <a:rPr lang="es-ES" sz="900" b="0" i="0" u="none" strike="noStrike" baseline="0" noProof="0">
                <a:solidFill>
                  <a:schemeClr val="tx1"/>
                </a:solidFill>
                <a:latin typeface="Arial" panose="020B0604020202020204" pitchFamily="34" charset="0"/>
                <a:ea typeface="+mn-ea"/>
                <a:cs typeface="+mn-cs"/>
              </a:rPr>
              <a:t>, Bonn, </a:t>
            </a:r>
            <a:r>
              <a:rPr lang="es-ES" sz="900" b="0" i="0" u="none" strike="noStrike" baseline="0" noProof="0" err="1">
                <a:solidFill>
                  <a:schemeClr val="tx1"/>
                </a:solidFill>
                <a:latin typeface="Arial" panose="020B0604020202020204" pitchFamily="34" charset="0"/>
                <a:ea typeface="+mn-ea"/>
                <a:cs typeface="+mn-cs"/>
              </a:rPr>
              <a:t>Germany</a:t>
            </a:r>
            <a:r>
              <a:rPr lang="es-ES" sz="900" b="0" i="0" u="none" strike="noStrike" baseline="0" noProof="0">
                <a:solidFill>
                  <a:schemeClr val="tx1"/>
                </a:solidFill>
                <a:latin typeface="Arial" panose="020B0604020202020204" pitchFamily="34" charset="0"/>
                <a:ea typeface="+mn-ea"/>
                <a:cs typeface="+mn-cs"/>
              </a:rPr>
              <a:t>.</a:t>
            </a:r>
          </a:p>
          <a:p>
            <a:endParaRPr lang="en-US" b="0" noProof="0"/>
          </a:p>
          <a:p>
            <a:r>
              <a:rPr lang="es-ES" b="0" noProof="0"/>
              <a:t>UNFCCC (2002), ‘</a:t>
            </a:r>
            <a:r>
              <a:rPr lang="es-ES" b="0" noProof="0" err="1"/>
              <a:t>Annotated</a:t>
            </a:r>
            <a:r>
              <a:rPr lang="es-ES" b="0" noProof="0"/>
              <a:t> </a:t>
            </a:r>
            <a:r>
              <a:rPr lang="es-ES" b="0" noProof="0" err="1"/>
              <a:t>guidelines</a:t>
            </a:r>
            <a:r>
              <a:rPr lang="es-ES" b="0" noProof="0"/>
              <a:t> for the </a:t>
            </a:r>
            <a:r>
              <a:rPr lang="es-ES" b="0" noProof="0" err="1"/>
              <a:t>preparation</a:t>
            </a:r>
            <a:r>
              <a:rPr lang="es-ES" b="0" noProof="0"/>
              <a:t> of </a:t>
            </a:r>
            <a:r>
              <a:rPr lang="es-ES" b="0" noProof="0" err="1"/>
              <a:t>national</a:t>
            </a:r>
            <a:r>
              <a:rPr lang="es-ES" b="0" noProof="0"/>
              <a:t> </a:t>
            </a:r>
            <a:r>
              <a:rPr lang="es-ES" b="0" noProof="0" err="1"/>
              <a:t>adaptation</a:t>
            </a:r>
            <a:r>
              <a:rPr lang="es-ES" b="0" noProof="0"/>
              <a:t> </a:t>
            </a:r>
            <a:r>
              <a:rPr lang="es-ES" b="0" noProof="0" err="1"/>
              <a:t>programmes</a:t>
            </a:r>
            <a:r>
              <a:rPr lang="es-ES" b="0" noProof="0"/>
              <a:t> of </a:t>
            </a:r>
            <a:r>
              <a:rPr lang="es-ES" b="0" noProof="0" err="1"/>
              <a:t>action</a:t>
            </a:r>
            <a:r>
              <a:rPr lang="es-ES" b="0" noProof="0"/>
              <a:t>’, </a:t>
            </a:r>
            <a:r>
              <a:rPr lang="es-ES" b="0" noProof="0" err="1"/>
              <a:t>Least</a:t>
            </a:r>
            <a:r>
              <a:rPr lang="es-ES" b="0" noProof="0"/>
              <a:t> Developed Countries Expert Group, disponible en: https://unfccc.int/resource/docs/publications/annguid_e.pdf</a:t>
            </a:r>
          </a:p>
          <a:p>
            <a:endParaRPr lang="en-US" b="1" noProof="0"/>
          </a:p>
          <a:p>
            <a:r>
              <a:rPr lang="es-ES" b="1" noProof="0"/>
              <a:t>Lectura principal: </a:t>
            </a:r>
          </a:p>
          <a:p>
            <a:endParaRPr lang="en-US" b="1" noProof="0"/>
          </a:p>
          <a:p>
            <a:r>
              <a:rPr lang="es-ES" sz="900" b="0" i="0" u="none" strike="noStrike" baseline="0" noProof="0">
                <a:solidFill>
                  <a:schemeClr val="tx1"/>
                </a:solidFill>
                <a:latin typeface="Arial" panose="020B0604020202020204" pitchFamily="34" charset="0"/>
                <a:ea typeface="+mn-ea"/>
                <a:cs typeface="+mn-cs"/>
              </a:rPr>
              <a:t>FAO &amp; UNDP (2020), ‘</a:t>
            </a:r>
            <a:r>
              <a:rPr lang="es-ES" sz="900" b="0" i="1" u="none" strike="noStrike" baseline="0" noProof="0" err="1">
                <a:solidFill>
                  <a:schemeClr val="tx1"/>
                </a:solidFill>
                <a:latin typeface="Arial" panose="020B0604020202020204" pitchFamily="34" charset="0"/>
                <a:ea typeface="+mn-ea"/>
                <a:cs typeface="+mn-cs"/>
              </a:rPr>
              <a:t>Assessing</a:t>
            </a:r>
            <a:r>
              <a:rPr lang="es-ES" sz="900" b="0" i="1" u="none" strike="noStrike" baseline="0" noProof="0">
                <a:solidFill>
                  <a:schemeClr val="tx1"/>
                </a:solidFill>
                <a:latin typeface="Arial" panose="020B0604020202020204" pitchFamily="34" charset="0"/>
                <a:ea typeface="+mn-ea"/>
                <a:cs typeface="+mn-cs"/>
              </a:rPr>
              <a:t> </a:t>
            </a:r>
            <a:r>
              <a:rPr lang="es-ES" sz="900" b="0" i="1" u="none" strike="noStrike" baseline="0" noProof="0" err="1">
                <a:solidFill>
                  <a:schemeClr val="tx1"/>
                </a:solidFill>
                <a:latin typeface="Arial" panose="020B0604020202020204" pitchFamily="34" charset="0"/>
                <a:ea typeface="+mn-ea"/>
                <a:cs typeface="+mn-cs"/>
              </a:rPr>
              <a:t>agroforestry</a:t>
            </a:r>
            <a:r>
              <a:rPr lang="es-ES" sz="900" b="0" i="1" u="none" strike="noStrike" baseline="0" noProof="0">
                <a:solidFill>
                  <a:schemeClr val="tx1"/>
                </a:solidFill>
                <a:latin typeface="Arial" panose="020B0604020202020204" pitchFamily="34" charset="0"/>
                <a:ea typeface="+mn-ea"/>
                <a:cs typeface="+mn-cs"/>
              </a:rPr>
              <a:t> </a:t>
            </a:r>
            <a:r>
              <a:rPr lang="es-ES" sz="900" b="0" i="1" u="none" strike="noStrike" baseline="0" noProof="0" err="1">
                <a:solidFill>
                  <a:schemeClr val="tx1"/>
                </a:solidFill>
                <a:latin typeface="Arial" panose="020B0604020202020204" pitchFamily="34" charset="0"/>
                <a:ea typeface="+mn-ea"/>
                <a:cs typeface="+mn-cs"/>
              </a:rPr>
              <a:t>practices</a:t>
            </a:r>
            <a:r>
              <a:rPr lang="es-ES" sz="900" b="0" i="1" u="none" strike="noStrike" baseline="0" noProof="0">
                <a:solidFill>
                  <a:schemeClr val="tx1"/>
                </a:solidFill>
                <a:latin typeface="Arial" panose="020B0604020202020204" pitchFamily="34" charset="0"/>
                <a:ea typeface="+mn-ea"/>
                <a:cs typeface="+mn-cs"/>
              </a:rPr>
              <a:t> and </a:t>
            </a:r>
            <a:r>
              <a:rPr lang="es-ES" sz="900" b="0" i="1" u="none" strike="noStrike" baseline="0" noProof="0" err="1">
                <a:solidFill>
                  <a:schemeClr val="tx1"/>
                </a:solidFill>
                <a:latin typeface="Arial" panose="020B0604020202020204" pitchFamily="34" charset="0"/>
                <a:ea typeface="+mn-ea"/>
                <a:cs typeface="+mn-cs"/>
              </a:rPr>
              <a:t>soil</a:t>
            </a:r>
            <a:r>
              <a:rPr lang="es-ES" sz="900" b="0" i="1" u="none" strike="noStrike" baseline="0" noProof="0">
                <a:solidFill>
                  <a:schemeClr val="tx1"/>
                </a:solidFill>
                <a:latin typeface="Arial" panose="020B0604020202020204" pitchFamily="34" charset="0"/>
                <a:ea typeface="+mn-ea"/>
                <a:cs typeface="+mn-cs"/>
              </a:rPr>
              <a:t> and water </a:t>
            </a:r>
            <a:r>
              <a:rPr lang="es-ES" sz="900" b="0" i="1" u="none" strike="noStrike" baseline="0" noProof="0" err="1">
                <a:solidFill>
                  <a:schemeClr val="tx1"/>
                </a:solidFill>
                <a:latin typeface="Arial" panose="020B0604020202020204" pitchFamily="34" charset="0"/>
                <a:ea typeface="+mn-ea"/>
                <a:cs typeface="+mn-cs"/>
              </a:rPr>
              <a:t>conservation</a:t>
            </a:r>
            <a:r>
              <a:rPr lang="es-ES" sz="900" b="0" i="1" u="none" strike="noStrike" baseline="0" noProof="0">
                <a:solidFill>
                  <a:schemeClr val="tx1"/>
                </a:solidFill>
                <a:latin typeface="Arial" panose="020B0604020202020204" pitchFamily="34" charset="0"/>
                <a:ea typeface="+mn-ea"/>
                <a:cs typeface="+mn-cs"/>
              </a:rPr>
              <a:t> for </a:t>
            </a:r>
            <a:r>
              <a:rPr lang="es-ES" sz="900" b="0" i="1" u="none" strike="noStrike" baseline="0" noProof="0" err="1">
                <a:solidFill>
                  <a:schemeClr val="tx1"/>
                </a:solidFill>
                <a:latin typeface="Arial" panose="020B0604020202020204" pitchFamily="34" charset="0"/>
                <a:ea typeface="+mn-ea"/>
                <a:cs typeface="+mn-cs"/>
              </a:rPr>
              <a:t>climate</a:t>
            </a:r>
            <a:r>
              <a:rPr lang="es-ES" sz="900" b="0" i="1" u="none" strike="noStrike" baseline="0" noProof="0">
                <a:solidFill>
                  <a:schemeClr val="tx1"/>
                </a:solidFill>
                <a:latin typeface="Arial" panose="020B0604020202020204" pitchFamily="34" charset="0"/>
                <a:ea typeface="+mn-ea"/>
                <a:cs typeface="+mn-cs"/>
              </a:rPr>
              <a:t> </a:t>
            </a:r>
            <a:r>
              <a:rPr lang="es-ES" sz="900" b="0" i="1" u="none" strike="noStrike" baseline="0" noProof="0" err="1">
                <a:solidFill>
                  <a:schemeClr val="tx1"/>
                </a:solidFill>
                <a:latin typeface="Arial" panose="020B0604020202020204" pitchFamily="34" charset="0"/>
                <a:ea typeface="+mn-ea"/>
                <a:cs typeface="+mn-cs"/>
              </a:rPr>
              <a:t>change</a:t>
            </a:r>
            <a:r>
              <a:rPr lang="es-ES" sz="900" b="0" i="1" u="none" strike="noStrike" baseline="0" noProof="0">
                <a:solidFill>
                  <a:schemeClr val="tx1"/>
                </a:solidFill>
                <a:latin typeface="Arial" panose="020B0604020202020204" pitchFamily="34" charset="0"/>
                <a:ea typeface="+mn-ea"/>
                <a:cs typeface="+mn-cs"/>
              </a:rPr>
              <a:t> </a:t>
            </a:r>
            <a:r>
              <a:rPr lang="es-ES" sz="900" b="0" i="1" u="none" strike="noStrike" baseline="0" noProof="0" err="1">
                <a:solidFill>
                  <a:schemeClr val="tx1"/>
                </a:solidFill>
                <a:latin typeface="Arial" panose="020B0604020202020204" pitchFamily="34" charset="0"/>
                <a:ea typeface="+mn-ea"/>
                <a:cs typeface="+mn-cs"/>
              </a:rPr>
              <a:t>adaptation</a:t>
            </a:r>
            <a:r>
              <a:rPr lang="es-ES" sz="900" b="0" i="1" u="none" strike="noStrike" baseline="0" noProof="0">
                <a:solidFill>
                  <a:schemeClr val="tx1"/>
                </a:solidFill>
                <a:latin typeface="Arial" panose="020B0604020202020204" pitchFamily="34" charset="0"/>
                <a:ea typeface="+mn-ea"/>
                <a:cs typeface="+mn-cs"/>
              </a:rPr>
              <a:t> in </a:t>
            </a:r>
            <a:r>
              <a:rPr lang="es-ES" sz="900" b="0" i="1" u="none" strike="noStrike" baseline="0" noProof="0" err="1">
                <a:solidFill>
                  <a:schemeClr val="tx1"/>
                </a:solidFill>
                <a:latin typeface="Arial" panose="020B0604020202020204" pitchFamily="34" charset="0"/>
                <a:ea typeface="+mn-ea"/>
                <a:cs typeface="+mn-cs"/>
              </a:rPr>
              <a:t>Kenya</a:t>
            </a:r>
            <a:r>
              <a:rPr lang="es-ES" sz="900" b="0" i="1" u="none" strike="noStrike" baseline="0" noProof="0">
                <a:solidFill>
                  <a:schemeClr val="tx1"/>
                </a:solidFill>
                <a:latin typeface="Arial" panose="020B0604020202020204" pitchFamily="34" charset="0"/>
                <a:ea typeface="+mn-ea"/>
                <a:cs typeface="+mn-cs"/>
              </a:rPr>
              <a:t>: A </a:t>
            </a:r>
            <a:r>
              <a:rPr lang="es-ES" sz="900" b="0" i="1" u="none" strike="noStrike" baseline="0" noProof="0" err="1">
                <a:solidFill>
                  <a:schemeClr val="tx1"/>
                </a:solidFill>
                <a:latin typeface="Arial" panose="020B0604020202020204" pitchFamily="34" charset="0"/>
                <a:ea typeface="+mn-ea"/>
                <a:cs typeface="+mn-cs"/>
              </a:rPr>
              <a:t>cost-benefit</a:t>
            </a:r>
            <a:r>
              <a:rPr lang="es-ES" sz="900" b="0" i="1" u="none" strike="noStrike" baseline="0" noProof="0">
                <a:solidFill>
                  <a:schemeClr val="tx1"/>
                </a:solidFill>
                <a:latin typeface="Arial" panose="020B0604020202020204" pitchFamily="34" charset="0"/>
                <a:ea typeface="+mn-ea"/>
                <a:cs typeface="+mn-cs"/>
              </a:rPr>
              <a:t> </a:t>
            </a:r>
            <a:r>
              <a:rPr lang="es-ES" sz="900" b="0" i="1" u="none" strike="noStrike" baseline="0" noProof="0" err="1">
                <a:solidFill>
                  <a:schemeClr val="tx1"/>
                </a:solidFill>
                <a:latin typeface="Arial" panose="020B0604020202020204" pitchFamily="34" charset="0"/>
                <a:ea typeface="+mn-ea"/>
                <a:cs typeface="+mn-cs"/>
              </a:rPr>
              <a:t>analysis</a:t>
            </a:r>
            <a:r>
              <a:rPr lang="es-ES" sz="900" b="0" i="1" u="none" strike="noStrike" baseline="0" noProof="0">
                <a:solidFill>
                  <a:schemeClr val="tx1"/>
                </a:solidFill>
                <a:latin typeface="Arial" panose="020B0604020202020204" pitchFamily="34" charset="0"/>
                <a:ea typeface="+mn-ea"/>
                <a:cs typeface="+mn-cs"/>
              </a:rPr>
              <a:t>’, Rome, FAO.</a:t>
            </a:r>
          </a:p>
          <a:p>
            <a:endParaRPr lang="en-US" sz="900" b="0" i="1" u="none" strike="noStrike" kern="1200" baseline="0" noProof="0">
              <a:solidFill>
                <a:schemeClr val="tx1"/>
              </a:solidFill>
              <a:latin typeface="Arial" panose="020B0604020202020204" pitchFamily="34" charset="0"/>
              <a:ea typeface="+mn-ea"/>
              <a:cs typeface="+mn-cs"/>
            </a:endParaRPr>
          </a:p>
          <a:p>
            <a:r>
              <a:rPr lang="es-ES" sz="900" b="0" i="0" u="none" strike="noStrike" baseline="0" noProof="0">
                <a:solidFill>
                  <a:schemeClr val="tx1"/>
                </a:solidFill>
                <a:latin typeface="Arial" panose="020B0604020202020204" pitchFamily="34" charset="0"/>
                <a:ea typeface="+mn-ea"/>
                <a:cs typeface="+mn-cs"/>
              </a:rPr>
              <a:t>UNFCCC (2012), ‘</a:t>
            </a:r>
            <a:r>
              <a:rPr lang="es-ES" sz="900" b="0" i="1" u="none" strike="noStrike" baseline="0" noProof="0" err="1">
                <a:solidFill>
                  <a:schemeClr val="tx1"/>
                </a:solidFill>
                <a:latin typeface="Arial" panose="020B0604020202020204" pitchFamily="34" charset="0"/>
                <a:ea typeface="+mn-ea"/>
                <a:cs typeface="+mn-cs"/>
              </a:rPr>
              <a:t>Assessing</a:t>
            </a:r>
            <a:r>
              <a:rPr lang="es-ES" sz="900" b="0" i="1" u="none" strike="noStrike" baseline="0" noProof="0">
                <a:solidFill>
                  <a:schemeClr val="tx1"/>
                </a:solidFill>
                <a:latin typeface="Arial" panose="020B0604020202020204" pitchFamily="34" charset="0"/>
                <a:ea typeface="+mn-ea"/>
                <a:cs typeface="+mn-cs"/>
              </a:rPr>
              <a:t> the </a:t>
            </a:r>
            <a:r>
              <a:rPr lang="es-ES" sz="900" b="0" i="1" u="none" strike="noStrike" baseline="0" noProof="0" err="1">
                <a:solidFill>
                  <a:schemeClr val="tx1"/>
                </a:solidFill>
                <a:latin typeface="Arial" panose="020B0604020202020204" pitchFamily="34" charset="0"/>
                <a:ea typeface="+mn-ea"/>
                <a:cs typeface="+mn-cs"/>
              </a:rPr>
              <a:t>costs</a:t>
            </a:r>
            <a:r>
              <a:rPr lang="es-ES" sz="900" b="0" i="1" u="none" strike="noStrike" baseline="0" noProof="0">
                <a:solidFill>
                  <a:schemeClr val="tx1"/>
                </a:solidFill>
                <a:latin typeface="Arial" panose="020B0604020202020204" pitchFamily="34" charset="0"/>
                <a:ea typeface="+mn-ea"/>
                <a:cs typeface="+mn-cs"/>
              </a:rPr>
              <a:t> and </a:t>
            </a:r>
            <a:r>
              <a:rPr lang="es-ES" sz="900" b="0" i="1" u="none" strike="noStrike" baseline="0" noProof="0" err="1">
                <a:solidFill>
                  <a:schemeClr val="tx1"/>
                </a:solidFill>
                <a:latin typeface="Arial" panose="020B0604020202020204" pitchFamily="34" charset="0"/>
                <a:ea typeface="+mn-ea"/>
                <a:cs typeface="+mn-cs"/>
              </a:rPr>
              <a:t>benefits</a:t>
            </a:r>
            <a:r>
              <a:rPr lang="es-ES" sz="900" b="0" i="1" u="none" strike="noStrike" baseline="0" noProof="0">
                <a:solidFill>
                  <a:schemeClr val="tx1"/>
                </a:solidFill>
                <a:latin typeface="Arial" panose="020B0604020202020204" pitchFamily="34" charset="0"/>
                <a:ea typeface="+mn-ea"/>
                <a:cs typeface="+mn-cs"/>
              </a:rPr>
              <a:t> of </a:t>
            </a:r>
            <a:r>
              <a:rPr lang="es-ES" sz="900" b="0" i="1" u="none" strike="noStrike" baseline="0" noProof="0" err="1">
                <a:solidFill>
                  <a:schemeClr val="tx1"/>
                </a:solidFill>
                <a:latin typeface="Arial" panose="020B0604020202020204" pitchFamily="34" charset="0"/>
                <a:ea typeface="+mn-ea"/>
                <a:cs typeface="+mn-cs"/>
              </a:rPr>
              <a:t>adaptation</a:t>
            </a:r>
            <a:r>
              <a:rPr lang="es-ES" sz="900" b="0" i="1" u="none" strike="noStrike" baseline="0" noProof="0">
                <a:solidFill>
                  <a:schemeClr val="tx1"/>
                </a:solidFill>
                <a:latin typeface="Arial" panose="020B0604020202020204" pitchFamily="34" charset="0"/>
                <a:ea typeface="+mn-ea"/>
                <a:cs typeface="+mn-cs"/>
              </a:rPr>
              <a:t> </a:t>
            </a:r>
            <a:r>
              <a:rPr lang="es-ES" sz="900" b="0" i="1" u="none" strike="noStrike" baseline="0" noProof="0" err="1">
                <a:solidFill>
                  <a:schemeClr val="tx1"/>
                </a:solidFill>
                <a:latin typeface="Arial" panose="020B0604020202020204" pitchFamily="34" charset="0"/>
                <a:ea typeface="+mn-ea"/>
                <a:cs typeface="+mn-cs"/>
              </a:rPr>
              <a:t>options</a:t>
            </a:r>
            <a:r>
              <a:rPr lang="es-ES" sz="900" b="0" i="1" u="none" strike="noStrike" baseline="0" noProof="0">
                <a:solidFill>
                  <a:schemeClr val="tx1"/>
                </a:solidFill>
                <a:latin typeface="Arial" panose="020B0604020202020204" pitchFamily="34" charset="0"/>
                <a:ea typeface="+mn-ea"/>
                <a:cs typeface="+mn-cs"/>
              </a:rPr>
              <a:t>: </a:t>
            </a:r>
            <a:r>
              <a:rPr lang="es-ES" sz="900" b="0" i="1" u="none" strike="noStrike" baseline="0" noProof="0" err="1">
                <a:solidFill>
                  <a:schemeClr val="tx1"/>
                </a:solidFill>
                <a:latin typeface="Arial" panose="020B0604020202020204" pitchFamily="34" charset="0"/>
                <a:ea typeface="+mn-ea"/>
                <a:cs typeface="+mn-cs"/>
              </a:rPr>
              <a:t>An</a:t>
            </a:r>
            <a:r>
              <a:rPr lang="es-ES" sz="900" b="0" i="1" u="none" strike="noStrike" baseline="0" noProof="0">
                <a:solidFill>
                  <a:schemeClr val="tx1"/>
                </a:solidFill>
                <a:latin typeface="Arial" panose="020B0604020202020204" pitchFamily="34" charset="0"/>
                <a:ea typeface="+mn-ea"/>
                <a:cs typeface="+mn-cs"/>
              </a:rPr>
              <a:t> </a:t>
            </a:r>
            <a:r>
              <a:rPr lang="es-ES" sz="900" b="0" i="1" u="none" strike="noStrike" baseline="0" noProof="0" err="1">
                <a:solidFill>
                  <a:schemeClr val="tx1"/>
                </a:solidFill>
                <a:latin typeface="Arial" panose="020B0604020202020204" pitchFamily="34" charset="0"/>
                <a:ea typeface="+mn-ea"/>
                <a:cs typeface="+mn-cs"/>
              </a:rPr>
              <a:t>overview</a:t>
            </a:r>
            <a:r>
              <a:rPr lang="es-ES" sz="900" b="0" i="1" u="none" strike="noStrike" baseline="0" noProof="0">
                <a:solidFill>
                  <a:schemeClr val="tx1"/>
                </a:solidFill>
                <a:latin typeface="Arial" panose="020B0604020202020204" pitchFamily="34" charset="0"/>
                <a:ea typeface="+mn-ea"/>
                <a:cs typeface="+mn-cs"/>
              </a:rPr>
              <a:t> of </a:t>
            </a:r>
            <a:r>
              <a:rPr lang="es-ES" sz="900" b="0" i="1" u="none" strike="noStrike" baseline="0" noProof="0" err="1">
                <a:solidFill>
                  <a:schemeClr val="tx1"/>
                </a:solidFill>
                <a:latin typeface="Arial" panose="020B0604020202020204" pitchFamily="34" charset="0"/>
                <a:ea typeface="+mn-ea"/>
                <a:cs typeface="+mn-cs"/>
              </a:rPr>
              <a:t>approaches</a:t>
            </a:r>
            <a:r>
              <a:rPr lang="es-ES" sz="900" b="0" i="0" u="none" strike="noStrike" baseline="0" noProof="0">
                <a:solidFill>
                  <a:schemeClr val="tx1"/>
                </a:solidFill>
                <a:latin typeface="Arial" panose="020B0604020202020204" pitchFamily="34" charset="0"/>
                <a:ea typeface="+mn-ea"/>
                <a:cs typeface="+mn-cs"/>
              </a:rPr>
              <a:t>’, The Nairobi Work </a:t>
            </a:r>
            <a:r>
              <a:rPr lang="es-ES" sz="900" b="0" i="0" u="none" strike="noStrike" baseline="0" noProof="0" err="1">
                <a:solidFill>
                  <a:schemeClr val="tx1"/>
                </a:solidFill>
                <a:latin typeface="Arial" panose="020B0604020202020204" pitchFamily="34" charset="0"/>
                <a:ea typeface="+mn-ea"/>
                <a:cs typeface="+mn-cs"/>
              </a:rPr>
              <a:t>Programme</a:t>
            </a:r>
            <a:r>
              <a:rPr lang="es-ES" sz="900" b="0" i="0" u="none" strike="noStrike" baseline="0" noProof="0">
                <a:solidFill>
                  <a:schemeClr val="tx1"/>
                </a:solidFill>
                <a:latin typeface="Arial" panose="020B0604020202020204" pitchFamily="34" charset="0"/>
                <a:ea typeface="+mn-ea"/>
                <a:cs typeface="+mn-cs"/>
              </a:rPr>
              <a:t> on Impacts, </a:t>
            </a:r>
            <a:r>
              <a:rPr lang="es-ES" sz="900" b="0" i="0" u="none" strike="noStrike" baseline="0" noProof="0" err="1">
                <a:solidFill>
                  <a:schemeClr val="tx1"/>
                </a:solidFill>
                <a:latin typeface="Arial" panose="020B0604020202020204" pitchFamily="34" charset="0"/>
                <a:ea typeface="+mn-ea"/>
                <a:cs typeface="+mn-cs"/>
              </a:rPr>
              <a:t>Vulnerability</a:t>
            </a:r>
            <a:r>
              <a:rPr lang="es-ES" sz="900" b="0" i="0" u="none" strike="noStrike" baseline="0" noProof="0">
                <a:solidFill>
                  <a:schemeClr val="tx1"/>
                </a:solidFill>
                <a:latin typeface="Arial" panose="020B0604020202020204" pitchFamily="34" charset="0"/>
                <a:ea typeface="+mn-ea"/>
                <a:cs typeface="+mn-cs"/>
              </a:rPr>
              <a:t> and Adaptation to Climate Change, UNFCCC </a:t>
            </a:r>
            <a:r>
              <a:rPr lang="es-ES" sz="900" b="0" i="0" u="none" strike="noStrike" baseline="0" noProof="0" err="1">
                <a:solidFill>
                  <a:schemeClr val="tx1"/>
                </a:solidFill>
                <a:latin typeface="Arial" panose="020B0604020202020204" pitchFamily="34" charset="0"/>
                <a:ea typeface="+mn-ea"/>
                <a:cs typeface="+mn-cs"/>
              </a:rPr>
              <a:t>Secretariat</a:t>
            </a:r>
            <a:r>
              <a:rPr lang="es-ES" sz="900" b="0" i="0" u="none" strike="noStrike" baseline="0" noProof="0">
                <a:solidFill>
                  <a:schemeClr val="tx1"/>
                </a:solidFill>
                <a:latin typeface="Arial" panose="020B0604020202020204" pitchFamily="34" charset="0"/>
                <a:ea typeface="+mn-ea"/>
                <a:cs typeface="+mn-cs"/>
              </a:rPr>
              <a:t>, Bonn, </a:t>
            </a:r>
            <a:r>
              <a:rPr lang="es-ES" sz="900" b="0" i="0" u="none" strike="noStrike" baseline="0" noProof="0" err="1">
                <a:solidFill>
                  <a:schemeClr val="tx1"/>
                </a:solidFill>
                <a:latin typeface="Arial" panose="020B0604020202020204" pitchFamily="34" charset="0"/>
                <a:ea typeface="+mn-ea"/>
                <a:cs typeface="+mn-cs"/>
              </a:rPr>
              <a:t>Germany</a:t>
            </a:r>
            <a:r>
              <a:rPr lang="es-ES" sz="900" b="0" i="0" u="none" strike="noStrike" baseline="0" noProof="0">
                <a:solidFill>
                  <a:schemeClr val="tx1"/>
                </a:solidFill>
                <a:latin typeface="Arial" panose="020B0604020202020204" pitchFamily="34" charset="0"/>
                <a:ea typeface="+mn-ea"/>
                <a:cs typeface="+mn-cs"/>
              </a:rPr>
              <a:t>.</a:t>
            </a:r>
          </a:p>
          <a:p>
            <a:endParaRPr lang="de-DE" b="1"/>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a:p>
        </p:txBody>
      </p:sp>
    </p:spTree>
    <p:extLst>
      <p:ext uri="{BB962C8B-B14F-4D97-AF65-F5344CB8AC3E}">
        <p14:creationId xmlns:p14="http://schemas.microsoft.com/office/powerpoint/2010/main" val="95341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 </a:t>
            </a:r>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s-ES" b="1" noProof="0"/>
              <a:t>3. Análisis multicriterio de las soluciones Nexo (MCA, por sus siglas en inglés)</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s-ES" u="sng" noProof="0"/>
              <a:t>Descripción: </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s-ES" i="1" u="none" noProof="0"/>
              <a:t>Fuente: CMNUCC, 2012</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Como su nombre indica, el análisis multicriterio (MCA, por sus siglas en inglés) tiene como objetivo evaluar las soluciones Nexo a través de una amplia gama de criterios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Estos criterios pueden ser de naturaleza económica (por ejemplo, beneficio monetario, coste-efectividad), pero también se pueden </a:t>
            </a:r>
            <a:r>
              <a:rPr lang="es-ES" u="none" noProof="0" err="1"/>
              <a:t>refierer</a:t>
            </a:r>
            <a:r>
              <a:rPr lang="es-ES" u="none" noProof="0"/>
              <a:t> a los beneficios ambientales, sociales, culturales (y otros) que no pueden ser </a:t>
            </a:r>
            <a:r>
              <a:rPr lang="es-ES" u="sng" noProof="0"/>
              <a:t>cuantificados</a:t>
            </a:r>
            <a:r>
              <a:rPr lang="es-ES" u="none" noProof="0"/>
              <a:t> y valorados (por ejemplo, la preservación de la biodiversidad)</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Además, a cada criterio se le asigna una ponderación </a:t>
            </a:r>
            <a:r>
              <a:rPr lang="es-ES" u="none" noProof="0">
                <a:sym typeface="Wingdings" panose="05000000000000000000" pitchFamily="2" charset="2"/>
              </a:rPr>
              <a:t></a:t>
            </a:r>
            <a:r>
              <a:rPr lang="es-ES" u="none" noProof="0"/>
              <a:t> Esta puede ser monetaria, pero también se pueden conceder valores cualitativos y baremos (todas las unidades se estandarizan para la comparación final, por ejemplo, mediante una escala de 0 a 1)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La puntuación global de una solución propuesta se compone de las ponderaciones añadidas para cada uno de los criterios a los que contribuye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La clasificación resultante de las soluciones ayuda a priorizar/seleccionar la más adecuada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Los pasos para evaluar las soluciones de Nexo con un análisis MCA incluyen:</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u="none" noProof="0"/>
              <a:t>Acordar una solución Nexo</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u="none" noProof="0"/>
              <a:t>Definir el conjunto de criterios</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u="none" noProof="0"/>
              <a:t>Yuxtaponer las soluciones con los criterios</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u="none" noProof="0"/>
              <a:t>Aplicar la ponderación de los criterios en la solución Nexo (para reflejar las prioridades)</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u="none" noProof="0"/>
              <a:t>Clasificar las soluciones Nexo</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El análisis MCA puede utilizarse como complemento de los análisis CBA o CEA, especialmente cuando es necesario evaluar otros criterios distintos de los económicos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s-ES" u="none"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u="sng" noProof="0"/>
              <a:t>Retos:</a:t>
            </a:r>
          </a:p>
          <a:p>
            <a:pPr marL="171450" indent="-171450">
              <a:buFont typeface="Symbol" panose="05050102010706020507" pitchFamily="18" charset="2"/>
              <a:buChar char="-"/>
            </a:pPr>
            <a:r>
              <a:rPr lang="es-ES" sz="900" b="0" i="0" u="none" strike="noStrike" baseline="0" noProof="0">
                <a:solidFill>
                  <a:schemeClr val="tx1"/>
                </a:solidFill>
                <a:latin typeface="Arial" panose="020B0604020202020204" pitchFamily="34" charset="0"/>
                <a:ea typeface="+mn-ea"/>
                <a:cs typeface="+mn-cs"/>
                <a:sym typeface="Wingdings" panose="05000000000000000000" pitchFamily="2" charset="2"/>
              </a:rPr>
              <a:t>El enfoque del análisis MCA no se basa únicamente en criterios económicos  Sino que representa múltiples criterios </a:t>
            </a:r>
          </a:p>
          <a:p>
            <a:pPr marL="171450" indent="-171450">
              <a:buFont typeface="Symbol" panose="05050102010706020507" pitchFamily="18" charset="2"/>
              <a:buChar char="-"/>
            </a:pPr>
            <a:r>
              <a:rPr lang="es-ES" noProof="0"/>
              <a:t>Por lo tanto, puede ser un reto llegar a un acuerdo sobre los criterios y su ponderación (independientemente de si son cuantitativos o cualitativos)</a:t>
            </a:r>
          </a:p>
          <a:p>
            <a:r>
              <a:rPr lang="es-ES" sz="900" b="0" i="0" u="none" strike="noStrike" baseline="0" noProof="0">
                <a:solidFill>
                  <a:schemeClr val="tx1"/>
                </a:solidFill>
                <a:latin typeface="Arial" panose="020B0604020202020204" pitchFamily="34" charset="0"/>
                <a:ea typeface="+mn-ea"/>
                <a:cs typeface="+mn-cs"/>
                <a:sym typeface="Wingdings" panose="05000000000000000000" pitchFamily="2" charset="2"/>
              </a:rPr>
              <a:t> Sin embargo, el análisis MCA es un importante enfoque de evaluación que proporciona una clasificación sobre las soluciones Nexo y, por lo tanto, apoya la toma de decisiones sobre la priorización de los proyectos de inversión. </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b="1" u="sng" noProof="0"/>
              <a:t>En general:</a:t>
            </a:r>
            <a:r>
              <a:rPr lang="es-ES" noProof="0"/>
              <a:t> </a:t>
            </a:r>
            <a:r>
              <a:rPr lang="es-ES" sz="900" noProof="0">
                <a:solidFill>
                  <a:schemeClr val="tx1"/>
                </a:solidFill>
                <a:latin typeface="Arial" panose="020B0604020202020204" pitchFamily="34" charset="0"/>
                <a:ea typeface="+mn-ea"/>
                <a:cs typeface="+mn-cs"/>
              </a:rPr>
              <a:t>la disponibilidad de los datos parece ser un factor determinante a la hora de elegir el análisis. En la práctica, las decisiones políticas probablemente determinarán la selección y el establecimiento de prioridades. </a:t>
            </a:r>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lang="en-US" noProof="0"/>
          </a:p>
          <a:p>
            <a:pPr marL="228600" marR="0" lvl="0" indent="-228600" algn="l" defTabSz="685800" rtl="0" eaLnBrk="1" fontAlgn="auto" latinLnBrk="0" hangingPunct="1">
              <a:lnSpc>
                <a:spcPct val="100000"/>
              </a:lnSpc>
              <a:spcBef>
                <a:spcPts val="0"/>
              </a:spcBef>
              <a:spcAft>
                <a:spcPts val="0"/>
              </a:spcAft>
              <a:buClrTx/>
              <a:buSzTx/>
              <a:buFont typeface="+mj-lt"/>
              <a:buAutoNum type="arabicPeriod" startAt="4"/>
              <a:tabLst/>
              <a:defRPr/>
            </a:pPr>
            <a:r>
              <a:rPr lang="es-ES" b="1" noProof="0"/>
              <a:t>Presentación del caso de negocio de las soluciones Nexo</a:t>
            </a: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s-ES" u="sng" noProof="0"/>
              <a:t>Descripción: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Los casos de negocio se emplean para evaluar si una inversión en una acción determinada (aquí: solución Nexo) debe llevarse a cabo o no </a:t>
            </a:r>
            <a:r>
              <a:rPr lang="es-ES" noProof="0"/>
              <a:t>(Crawford &amp; </a:t>
            </a:r>
            <a:r>
              <a:rPr lang="es-ES" noProof="0" err="1"/>
              <a:t>Church</a:t>
            </a:r>
            <a:r>
              <a:rPr lang="es-ES" noProof="0"/>
              <a:t>, 2019)</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Para ello, se evalúan los riesgos y costes previstos de una solución Nexo frente a los rendimientos previstos de la inversión </a:t>
            </a:r>
            <a:r>
              <a:rPr lang="es-ES" noProof="0"/>
              <a:t>(Crawford &amp; </a:t>
            </a:r>
            <a:r>
              <a:rPr lang="es-ES" noProof="0" err="1"/>
              <a:t>Church</a:t>
            </a:r>
            <a:r>
              <a:rPr lang="es-ES" noProof="0"/>
              <a:t>, 2019)</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El carácter de los casos de negocio varía mucho en función de la entidad que los realiza (por ejemplo, empresas o bancos), su tamaño y las soluciones abordadas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u="none" noProof="0"/>
              <a:t>No obstante, existen vías modelo sobre cómo desarrollar un caso de negocio para soluciones Nexo que abarcan los siguientes pasos (REEEP y FAO, 2014):</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b="1" u="none" noProof="0"/>
              <a:t>Establecer una lógica empresarial: </a:t>
            </a:r>
            <a:r>
              <a:rPr lang="es-ES" u="none" noProof="0"/>
              <a:t>evaluación de los costes de los riesgos (por ejemplo, mediante análisis CBA/CEA) y análisis de las oportunidades para hacer frente a estos riesgos o para generar directamente un aumento de los ingresos</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b="1" u="none" noProof="0"/>
              <a:t>Especificar las modalidades de inversión </a:t>
            </a:r>
            <a:r>
              <a:rPr lang="es-ES" b="0" u="none" noProof="0"/>
              <a:t>(</a:t>
            </a:r>
            <a:r>
              <a:rPr lang="es-ES" u="none" noProof="0"/>
              <a:t>por ejemplo, inversiones estratégicas en infraestructuras, tecnología o asociaciones; medidas de eficiencia; proyectos piloto a gran escala, etc.)</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 b="1" u="none" noProof="0"/>
              <a:t>Describir la propuesta de valor </a:t>
            </a:r>
            <a:r>
              <a:rPr lang="es-ES" b="0" u="none" noProof="0"/>
              <a:t>(por ejemplo, costes evitados; aumento de los ingresos; rendimiento y beneficios de la inversión; acceso al capital a través de asociaciones; innovación financiera, etc.)</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u="sng" noProof="0"/>
              <a:t>Retos: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Las soluciones Nexo están muy relacionadas con las medidas de adaptación al cambio climático. Pero la organización de las inversiones en adaptación ha sido a menudo un reto debido a los riesgos desconocidos, los altos costes de las acciones y los rendimientos inciertos de las inversiones asociadas al cambio climático (Crawford &amp; </a:t>
            </a:r>
            <a:r>
              <a:rPr lang="es-ES" noProof="0" err="1"/>
              <a:t>Church</a:t>
            </a:r>
            <a:r>
              <a:rPr lang="es-ES" noProof="0"/>
              <a:t>, 2019)</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Los casos de negocio suelen desarrollarse a escala local </a:t>
            </a:r>
            <a:r>
              <a:rPr lang="es-ES" noProof="0">
                <a:sym typeface="Wingdings" panose="05000000000000000000" pitchFamily="2" charset="2"/>
              </a:rPr>
              <a:t></a:t>
            </a:r>
            <a:r>
              <a:rPr lang="es-ES" noProof="0"/>
              <a:t> Esto limita la gama de soluciones Nexo para las que tiene sentido desarrollar un caso de negocio adecuado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Llevar a cabo un análisis integral para el caso de negocio lleva mucho tiempo </a:t>
            </a:r>
            <a:r>
              <a:rPr lang="es-ES" noProof="0">
                <a:sym typeface="Wingdings" panose="05000000000000000000" pitchFamily="2" charset="2"/>
              </a:rPr>
              <a:t></a:t>
            </a:r>
            <a:r>
              <a:rPr lang="es-ES" noProof="0"/>
              <a:t> Falta de capacidad para realizarlo</a:t>
            </a:r>
            <a:r>
              <a:rPr lang="es-ES" u="none" noProof="0"/>
              <a:t> (REEEP &amp; FAO, 2014)</a:t>
            </a:r>
          </a:p>
          <a:p>
            <a:endParaRPr lang="en-US" noProof="0"/>
          </a:p>
          <a:p>
            <a:endParaRPr lang="en-US" noProof="0"/>
          </a:p>
          <a:p>
            <a:r>
              <a:rPr lang="es-ES" b="1" noProof="0"/>
              <a:t>Fuentes:</a:t>
            </a:r>
          </a:p>
          <a:p>
            <a:endParaRPr lang="en-US" b="0" noProof="0"/>
          </a:p>
          <a:p>
            <a:r>
              <a:rPr lang="es-ES" noProof="0"/>
              <a:t>Crawford, A. &amp; </a:t>
            </a:r>
            <a:r>
              <a:rPr lang="es-ES" noProof="0" err="1"/>
              <a:t>Church</a:t>
            </a:r>
            <a:r>
              <a:rPr lang="es-ES" noProof="0"/>
              <a:t>, C. (2019), ‘</a:t>
            </a:r>
            <a:r>
              <a:rPr lang="es-ES" noProof="0" err="1"/>
              <a:t>Engaging</a:t>
            </a:r>
            <a:r>
              <a:rPr lang="es-ES" noProof="0"/>
              <a:t> the </a:t>
            </a:r>
            <a:r>
              <a:rPr lang="es-ES" noProof="0" err="1"/>
              <a:t>private</a:t>
            </a:r>
            <a:r>
              <a:rPr lang="es-ES" noProof="0"/>
              <a:t> sector in National Adaptation </a:t>
            </a:r>
            <a:r>
              <a:rPr lang="es-ES" noProof="0" err="1"/>
              <a:t>Planning</a:t>
            </a:r>
            <a:r>
              <a:rPr lang="es-ES" noProof="0"/>
              <a:t> </a:t>
            </a:r>
            <a:r>
              <a:rPr lang="es-ES" noProof="0" err="1"/>
              <a:t>Processes</a:t>
            </a:r>
            <a:r>
              <a:rPr lang="es-ES" noProof="0"/>
              <a:t>’, Winnipeg, </a:t>
            </a:r>
            <a:r>
              <a:rPr lang="es-ES" noProof="0" err="1"/>
              <a:t>Canada</a:t>
            </a:r>
            <a:r>
              <a:rPr lang="es-ES" noProof="0"/>
              <a:t>: International Institute for Sustainable Development. </a:t>
            </a:r>
            <a:r>
              <a:rPr lang="es-ES" noProof="0" err="1"/>
              <a:t>Retrieved</a:t>
            </a:r>
            <a:r>
              <a:rPr lang="es-ES" noProof="0"/>
              <a:t> </a:t>
            </a:r>
            <a:r>
              <a:rPr lang="es-ES" noProof="0" err="1"/>
              <a:t>from</a:t>
            </a:r>
            <a:r>
              <a:rPr lang="es-ES" noProof="0"/>
              <a:t> www.napglobalnetwork.org</a:t>
            </a:r>
          </a:p>
          <a:p>
            <a:endParaRPr lang="en-US" sz="900" b="0" i="0" kern="1200" noProof="0">
              <a:solidFill>
                <a:schemeClr val="tx1"/>
              </a:solidFill>
              <a:effectLst/>
              <a:latin typeface="Arial" panose="020B0604020202020204" pitchFamily="34" charset="0"/>
              <a:ea typeface="+mn-ea"/>
              <a:cs typeface="+mn-cs"/>
            </a:endParaRPr>
          </a:p>
          <a:p>
            <a:r>
              <a:rPr lang="es-ES" sz="900" b="0" i="0" noProof="0">
                <a:solidFill>
                  <a:schemeClr val="tx1"/>
                </a:solidFill>
                <a:effectLst/>
                <a:latin typeface="Arial" panose="020B0604020202020204" pitchFamily="34" charset="0"/>
                <a:ea typeface="+mn-ea"/>
                <a:cs typeface="+mn-cs"/>
              </a:rPr>
              <a:t>The </a:t>
            </a:r>
            <a:r>
              <a:rPr lang="es-ES" sz="900" b="0" i="0" noProof="0" err="1">
                <a:solidFill>
                  <a:schemeClr val="tx1"/>
                </a:solidFill>
                <a:effectLst/>
                <a:latin typeface="Arial" panose="020B0604020202020204" pitchFamily="34" charset="0"/>
                <a:ea typeface="+mn-ea"/>
                <a:cs typeface="+mn-cs"/>
              </a:rPr>
              <a:t>Renewable</a:t>
            </a:r>
            <a:r>
              <a:rPr lang="es-ES" sz="900" b="0" i="0" noProof="0">
                <a:solidFill>
                  <a:schemeClr val="tx1"/>
                </a:solidFill>
                <a:effectLst/>
                <a:latin typeface="Arial" panose="020B0604020202020204" pitchFamily="34" charset="0"/>
                <a:ea typeface="+mn-ea"/>
                <a:cs typeface="+mn-cs"/>
              </a:rPr>
              <a:t> Energy &amp; Energy </a:t>
            </a:r>
            <a:r>
              <a:rPr lang="es-ES" sz="900" b="0" i="0" noProof="0" err="1">
                <a:solidFill>
                  <a:schemeClr val="tx1"/>
                </a:solidFill>
                <a:effectLst/>
                <a:latin typeface="Arial" panose="020B0604020202020204" pitchFamily="34" charset="0"/>
                <a:ea typeface="+mn-ea"/>
                <a:cs typeface="+mn-cs"/>
              </a:rPr>
              <a:t>Efficiency</a:t>
            </a:r>
            <a:r>
              <a:rPr lang="es-ES" sz="900" b="0" i="0" noProof="0">
                <a:solidFill>
                  <a:schemeClr val="tx1"/>
                </a:solidFill>
                <a:effectLst/>
                <a:latin typeface="Arial" panose="020B0604020202020204" pitchFamily="34" charset="0"/>
                <a:ea typeface="+mn-ea"/>
                <a:cs typeface="+mn-cs"/>
              </a:rPr>
              <a:t> </a:t>
            </a:r>
            <a:r>
              <a:rPr lang="es-ES" sz="900" b="0" i="0" noProof="0" err="1">
                <a:solidFill>
                  <a:schemeClr val="tx1"/>
                </a:solidFill>
                <a:effectLst/>
                <a:latin typeface="Arial" panose="020B0604020202020204" pitchFamily="34" charset="0"/>
                <a:ea typeface="+mn-ea"/>
                <a:cs typeface="+mn-cs"/>
              </a:rPr>
              <a:t>Partnership</a:t>
            </a:r>
            <a:r>
              <a:rPr lang="es-ES" sz="900" b="0" i="0" noProof="0">
                <a:solidFill>
                  <a:schemeClr val="tx1"/>
                </a:solidFill>
                <a:effectLst/>
                <a:latin typeface="Arial" panose="020B0604020202020204" pitchFamily="34" charset="0"/>
                <a:ea typeface="+mn-ea"/>
                <a:cs typeface="+mn-cs"/>
              </a:rPr>
              <a:t> (REEEP) &amp; the Food and </a:t>
            </a:r>
            <a:r>
              <a:rPr lang="es-ES" sz="900" b="0" i="0" noProof="0" err="1">
                <a:solidFill>
                  <a:schemeClr val="tx1"/>
                </a:solidFill>
                <a:effectLst/>
                <a:latin typeface="Arial" panose="020B0604020202020204" pitchFamily="34" charset="0"/>
                <a:ea typeface="+mn-ea"/>
                <a:cs typeface="+mn-cs"/>
              </a:rPr>
              <a:t>Agriculture</a:t>
            </a:r>
            <a:r>
              <a:rPr lang="es-ES" sz="900" b="0" i="0" noProof="0">
                <a:solidFill>
                  <a:schemeClr val="tx1"/>
                </a:solidFill>
                <a:effectLst/>
                <a:latin typeface="Arial" panose="020B0604020202020204" pitchFamily="34" charset="0"/>
                <a:ea typeface="+mn-ea"/>
                <a:cs typeface="+mn-cs"/>
              </a:rPr>
              <a:t> </a:t>
            </a:r>
            <a:r>
              <a:rPr lang="es-ES" sz="900" b="0" i="0" noProof="0" err="1">
                <a:solidFill>
                  <a:schemeClr val="tx1"/>
                </a:solidFill>
                <a:effectLst/>
                <a:latin typeface="Arial" panose="020B0604020202020204" pitchFamily="34" charset="0"/>
                <a:ea typeface="+mn-ea"/>
                <a:cs typeface="+mn-cs"/>
              </a:rPr>
              <a:t>Organization</a:t>
            </a:r>
            <a:r>
              <a:rPr lang="es-ES" sz="900" b="0" i="0" noProof="0">
                <a:solidFill>
                  <a:schemeClr val="tx1"/>
                </a:solidFill>
                <a:effectLst/>
                <a:latin typeface="Arial" panose="020B0604020202020204" pitchFamily="34" charset="0"/>
                <a:ea typeface="+mn-ea"/>
                <a:cs typeface="+mn-cs"/>
              </a:rPr>
              <a:t> of the </a:t>
            </a:r>
            <a:r>
              <a:rPr lang="es-ES" sz="900" b="0" i="0" noProof="0" err="1">
                <a:solidFill>
                  <a:schemeClr val="tx1"/>
                </a:solidFill>
                <a:effectLst/>
                <a:latin typeface="Arial" panose="020B0604020202020204" pitchFamily="34" charset="0"/>
                <a:ea typeface="+mn-ea"/>
                <a:cs typeface="+mn-cs"/>
              </a:rPr>
              <a:t>United</a:t>
            </a:r>
            <a:r>
              <a:rPr lang="es-ES" sz="900" b="0" i="0" noProof="0">
                <a:solidFill>
                  <a:schemeClr val="tx1"/>
                </a:solidFill>
                <a:effectLst/>
                <a:latin typeface="Arial" panose="020B0604020202020204" pitchFamily="34" charset="0"/>
                <a:ea typeface="+mn-ea"/>
                <a:cs typeface="+mn-cs"/>
              </a:rPr>
              <a:t> </a:t>
            </a:r>
            <a:r>
              <a:rPr lang="es-ES" sz="900" b="0" i="0" noProof="0" err="1">
                <a:solidFill>
                  <a:schemeClr val="tx1"/>
                </a:solidFill>
                <a:effectLst/>
                <a:latin typeface="Arial" panose="020B0604020202020204" pitchFamily="34" charset="0"/>
                <a:ea typeface="+mn-ea"/>
                <a:cs typeface="+mn-cs"/>
              </a:rPr>
              <a:t>Nations</a:t>
            </a:r>
            <a:r>
              <a:rPr lang="es-ES" sz="900" b="0" i="0" noProof="0">
                <a:solidFill>
                  <a:schemeClr val="tx1"/>
                </a:solidFill>
                <a:effectLst/>
                <a:latin typeface="Arial" panose="020B0604020202020204" pitchFamily="34" charset="0"/>
                <a:ea typeface="+mn-ea"/>
                <a:cs typeface="+mn-cs"/>
              </a:rPr>
              <a:t> (FAO) (2014), ‘Making the Case: How </a:t>
            </a:r>
            <a:r>
              <a:rPr lang="es-ES" sz="900" b="0" i="0" noProof="0" err="1">
                <a:solidFill>
                  <a:schemeClr val="tx1"/>
                </a:solidFill>
                <a:effectLst/>
                <a:latin typeface="Arial" panose="020B0604020202020204" pitchFamily="34" charset="0"/>
                <a:ea typeface="+mn-ea"/>
                <a:cs typeface="+mn-cs"/>
              </a:rPr>
              <a:t>Agrifood</a:t>
            </a:r>
            <a:r>
              <a:rPr lang="es-ES" sz="900" b="0" i="0" noProof="0">
                <a:solidFill>
                  <a:schemeClr val="tx1"/>
                </a:solidFill>
                <a:effectLst/>
                <a:latin typeface="Arial" panose="020B0604020202020204" pitchFamily="34" charset="0"/>
                <a:ea typeface="+mn-ea"/>
                <a:cs typeface="+mn-cs"/>
              </a:rPr>
              <a:t> </a:t>
            </a:r>
            <a:r>
              <a:rPr lang="es-ES" sz="900" b="0" i="0" noProof="0" err="1">
                <a:solidFill>
                  <a:schemeClr val="tx1"/>
                </a:solidFill>
                <a:effectLst/>
                <a:latin typeface="Arial" panose="020B0604020202020204" pitchFamily="34" charset="0"/>
                <a:ea typeface="+mn-ea"/>
                <a:cs typeface="+mn-cs"/>
              </a:rPr>
              <a:t>Firms</a:t>
            </a:r>
            <a:r>
              <a:rPr lang="es-ES" sz="900" b="0" i="0" noProof="0">
                <a:solidFill>
                  <a:schemeClr val="tx1"/>
                </a:solidFill>
                <a:effectLst/>
                <a:latin typeface="Arial" panose="020B0604020202020204" pitchFamily="34" charset="0"/>
                <a:ea typeface="+mn-ea"/>
                <a:cs typeface="+mn-cs"/>
              </a:rPr>
              <a:t> are </a:t>
            </a:r>
            <a:r>
              <a:rPr lang="es-ES" sz="900" b="0" i="0" noProof="0" err="1">
                <a:solidFill>
                  <a:schemeClr val="tx1"/>
                </a:solidFill>
                <a:effectLst/>
                <a:latin typeface="Arial" panose="020B0604020202020204" pitchFamily="34" charset="0"/>
                <a:ea typeface="+mn-ea"/>
                <a:cs typeface="+mn-cs"/>
              </a:rPr>
              <a:t>Building</a:t>
            </a:r>
            <a:r>
              <a:rPr lang="es-ES" sz="900" b="0" i="0" noProof="0">
                <a:solidFill>
                  <a:schemeClr val="tx1"/>
                </a:solidFill>
                <a:effectLst/>
                <a:latin typeface="Arial" panose="020B0604020202020204" pitchFamily="34" charset="0"/>
                <a:ea typeface="+mn-ea"/>
                <a:cs typeface="+mn-cs"/>
              </a:rPr>
              <a:t> New Business Cases in the Water-Energy-Food Nexus’, disponible en: https://www.reeep.org/sites/default/files/REEEP_Making_The_Case.pdf</a:t>
            </a:r>
          </a:p>
          <a:p>
            <a:endParaRPr lang="en-US" sz="900" b="0" i="0" kern="1200" noProof="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 noProof="0"/>
              <a:t>UNECE (2021), ‘</a:t>
            </a:r>
            <a:r>
              <a:rPr lang="es-ES" sz="900" b="0" i="0" u="none" strike="noStrike" baseline="0" noProof="0">
                <a:solidFill>
                  <a:schemeClr val="tx1"/>
                </a:solidFill>
                <a:latin typeface="Arial" panose="020B0604020202020204" pitchFamily="34" charset="0"/>
                <a:ea typeface="+mn-ea"/>
                <a:cs typeface="+mn-cs"/>
              </a:rPr>
              <a:t>Solutions and investments in the water-food-energy-ecosystems nexus: A synthesis of experiences in transboundary </a:t>
            </a:r>
            <a:r>
              <a:rPr lang="es-ES" sz="900" b="0" i="0" u="none" strike="noStrike" baseline="0" noProof="0" err="1">
                <a:solidFill>
                  <a:schemeClr val="tx1"/>
                </a:solidFill>
                <a:latin typeface="Arial" panose="020B0604020202020204" pitchFamily="34" charset="0"/>
                <a:ea typeface="+mn-ea"/>
                <a:cs typeface="+mn-cs"/>
              </a:rPr>
              <a:t>basins</a:t>
            </a:r>
            <a:r>
              <a:rPr lang="es-ES" sz="900" b="0" i="0" u="none" strike="noStrike" baseline="0" noProof="0">
                <a:solidFill>
                  <a:schemeClr val="tx1"/>
                </a:solidFill>
                <a:latin typeface="Arial" panose="020B0604020202020204" pitchFamily="34" charset="0"/>
                <a:ea typeface="+mn-ea"/>
                <a:cs typeface="+mn-cs"/>
              </a:rPr>
              <a:t>’, Geneva.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u="none" strike="noStrike" kern="1200" baseline="0" noProof="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b="0" i="0" u="none" strike="noStrike" baseline="0" noProof="0">
                <a:solidFill>
                  <a:schemeClr val="tx1"/>
                </a:solidFill>
                <a:latin typeface="Arial" panose="020B0604020202020204" pitchFamily="34" charset="0"/>
                <a:ea typeface="+mn-ea"/>
                <a:cs typeface="+mn-cs"/>
              </a:rPr>
              <a:t>UNFCCC (2012), ‘</a:t>
            </a:r>
            <a:r>
              <a:rPr lang="es-ES" sz="900" b="0" i="1" u="none" strike="noStrike" baseline="0" noProof="0" err="1">
                <a:solidFill>
                  <a:schemeClr val="tx1"/>
                </a:solidFill>
                <a:latin typeface="Arial" panose="020B0604020202020204" pitchFamily="34" charset="0"/>
                <a:ea typeface="+mn-ea"/>
                <a:cs typeface="+mn-cs"/>
              </a:rPr>
              <a:t>Assessing</a:t>
            </a:r>
            <a:r>
              <a:rPr lang="es-ES" sz="900" b="0" i="1" u="none" strike="noStrike" baseline="0" noProof="0">
                <a:solidFill>
                  <a:schemeClr val="tx1"/>
                </a:solidFill>
                <a:latin typeface="Arial" panose="020B0604020202020204" pitchFamily="34" charset="0"/>
                <a:ea typeface="+mn-ea"/>
                <a:cs typeface="+mn-cs"/>
              </a:rPr>
              <a:t> the </a:t>
            </a:r>
            <a:r>
              <a:rPr lang="es-ES" sz="900" b="0" i="1" u="none" strike="noStrike" baseline="0" noProof="0" err="1">
                <a:solidFill>
                  <a:schemeClr val="tx1"/>
                </a:solidFill>
                <a:latin typeface="Arial" panose="020B0604020202020204" pitchFamily="34" charset="0"/>
                <a:ea typeface="+mn-ea"/>
                <a:cs typeface="+mn-cs"/>
              </a:rPr>
              <a:t>costs</a:t>
            </a:r>
            <a:r>
              <a:rPr lang="es-ES" sz="900" b="0" i="1" u="none" strike="noStrike" baseline="0" noProof="0">
                <a:solidFill>
                  <a:schemeClr val="tx1"/>
                </a:solidFill>
                <a:latin typeface="Arial" panose="020B0604020202020204" pitchFamily="34" charset="0"/>
                <a:ea typeface="+mn-ea"/>
                <a:cs typeface="+mn-cs"/>
              </a:rPr>
              <a:t> and </a:t>
            </a:r>
            <a:r>
              <a:rPr lang="es-ES" sz="900" b="0" i="1" u="none" strike="noStrike" baseline="0" noProof="0" err="1">
                <a:solidFill>
                  <a:schemeClr val="tx1"/>
                </a:solidFill>
                <a:latin typeface="Arial" panose="020B0604020202020204" pitchFamily="34" charset="0"/>
                <a:ea typeface="+mn-ea"/>
                <a:cs typeface="+mn-cs"/>
              </a:rPr>
              <a:t>benefits</a:t>
            </a:r>
            <a:r>
              <a:rPr lang="es-ES" sz="900" b="0" i="1" u="none" strike="noStrike" baseline="0" noProof="0">
                <a:solidFill>
                  <a:schemeClr val="tx1"/>
                </a:solidFill>
                <a:latin typeface="Arial" panose="020B0604020202020204" pitchFamily="34" charset="0"/>
                <a:ea typeface="+mn-ea"/>
                <a:cs typeface="+mn-cs"/>
              </a:rPr>
              <a:t> of </a:t>
            </a:r>
            <a:r>
              <a:rPr lang="es-ES" sz="900" b="0" i="1" u="none" strike="noStrike" baseline="0" noProof="0" err="1">
                <a:solidFill>
                  <a:schemeClr val="tx1"/>
                </a:solidFill>
                <a:latin typeface="Arial" panose="020B0604020202020204" pitchFamily="34" charset="0"/>
                <a:ea typeface="+mn-ea"/>
                <a:cs typeface="+mn-cs"/>
              </a:rPr>
              <a:t>adaptation</a:t>
            </a:r>
            <a:r>
              <a:rPr lang="es-ES" sz="900" b="0" i="1" u="none" strike="noStrike" baseline="0" noProof="0">
                <a:solidFill>
                  <a:schemeClr val="tx1"/>
                </a:solidFill>
                <a:latin typeface="Arial" panose="020B0604020202020204" pitchFamily="34" charset="0"/>
                <a:ea typeface="+mn-ea"/>
                <a:cs typeface="+mn-cs"/>
              </a:rPr>
              <a:t> </a:t>
            </a:r>
            <a:r>
              <a:rPr lang="es-ES" sz="900" b="0" i="1" u="none" strike="noStrike" baseline="0" noProof="0" err="1">
                <a:solidFill>
                  <a:schemeClr val="tx1"/>
                </a:solidFill>
                <a:latin typeface="Arial" panose="020B0604020202020204" pitchFamily="34" charset="0"/>
                <a:ea typeface="+mn-ea"/>
                <a:cs typeface="+mn-cs"/>
              </a:rPr>
              <a:t>options</a:t>
            </a:r>
            <a:r>
              <a:rPr lang="es-ES" sz="900" b="0" i="1" u="none" strike="noStrike" baseline="0" noProof="0">
                <a:solidFill>
                  <a:schemeClr val="tx1"/>
                </a:solidFill>
                <a:latin typeface="Arial" panose="020B0604020202020204" pitchFamily="34" charset="0"/>
                <a:ea typeface="+mn-ea"/>
                <a:cs typeface="+mn-cs"/>
              </a:rPr>
              <a:t>: </a:t>
            </a:r>
            <a:r>
              <a:rPr lang="es-ES" sz="900" b="0" i="1" u="none" strike="noStrike" baseline="0" noProof="0" err="1">
                <a:solidFill>
                  <a:schemeClr val="tx1"/>
                </a:solidFill>
                <a:latin typeface="Arial" panose="020B0604020202020204" pitchFamily="34" charset="0"/>
                <a:ea typeface="+mn-ea"/>
                <a:cs typeface="+mn-cs"/>
              </a:rPr>
              <a:t>An</a:t>
            </a:r>
            <a:r>
              <a:rPr lang="es-ES" sz="900" b="0" i="1" u="none" strike="noStrike" baseline="0" noProof="0">
                <a:solidFill>
                  <a:schemeClr val="tx1"/>
                </a:solidFill>
                <a:latin typeface="Arial" panose="020B0604020202020204" pitchFamily="34" charset="0"/>
                <a:ea typeface="+mn-ea"/>
                <a:cs typeface="+mn-cs"/>
              </a:rPr>
              <a:t> </a:t>
            </a:r>
            <a:r>
              <a:rPr lang="es-ES" sz="900" b="0" i="1" u="none" strike="noStrike" baseline="0" noProof="0" err="1">
                <a:solidFill>
                  <a:schemeClr val="tx1"/>
                </a:solidFill>
                <a:latin typeface="Arial" panose="020B0604020202020204" pitchFamily="34" charset="0"/>
                <a:ea typeface="+mn-ea"/>
                <a:cs typeface="+mn-cs"/>
              </a:rPr>
              <a:t>overview</a:t>
            </a:r>
            <a:r>
              <a:rPr lang="es-ES" sz="900" b="0" i="1" u="none" strike="noStrike" baseline="0" noProof="0">
                <a:solidFill>
                  <a:schemeClr val="tx1"/>
                </a:solidFill>
                <a:latin typeface="Arial" panose="020B0604020202020204" pitchFamily="34" charset="0"/>
                <a:ea typeface="+mn-ea"/>
                <a:cs typeface="+mn-cs"/>
              </a:rPr>
              <a:t> of </a:t>
            </a:r>
            <a:r>
              <a:rPr lang="es-ES" sz="900" b="0" i="1" u="none" strike="noStrike" baseline="0" noProof="0" err="1">
                <a:solidFill>
                  <a:schemeClr val="tx1"/>
                </a:solidFill>
                <a:latin typeface="Arial" panose="020B0604020202020204" pitchFamily="34" charset="0"/>
                <a:ea typeface="+mn-ea"/>
                <a:cs typeface="+mn-cs"/>
              </a:rPr>
              <a:t>approaches</a:t>
            </a:r>
            <a:r>
              <a:rPr lang="es-ES" sz="900" b="0" i="0" u="none" strike="noStrike" baseline="0" noProof="0">
                <a:solidFill>
                  <a:schemeClr val="tx1"/>
                </a:solidFill>
                <a:latin typeface="Arial" panose="020B0604020202020204" pitchFamily="34" charset="0"/>
                <a:ea typeface="+mn-ea"/>
                <a:cs typeface="+mn-cs"/>
              </a:rPr>
              <a:t>’, The Nairobi Work </a:t>
            </a:r>
            <a:r>
              <a:rPr lang="es-ES" sz="900" b="0" i="0" u="none" strike="noStrike" baseline="0" noProof="0" err="1">
                <a:solidFill>
                  <a:schemeClr val="tx1"/>
                </a:solidFill>
                <a:latin typeface="Arial" panose="020B0604020202020204" pitchFamily="34" charset="0"/>
                <a:ea typeface="+mn-ea"/>
                <a:cs typeface="+mn-cs"/>
              </a:rPr>
              <a:t>Programme</a:t>
            </a:r>
            <a:r>
              <a:rPr lang="es-ES" sz="900" b="0" i="0" u="none" strike="noStrike" baseline="0" noProof="0">
                <a:solidFill>
                  <a:schemeClr val="tx1"/>
                </a:solidFill>
                <a:latin typeface="Arial" panose="020B0604020202020204" pitchFamily="34" charset="0"/>
                <a:ea typeface="+mn-ea"/>
                <a:cs typeface="+mn-cs"/>
              </a:rPr>
              <a:t> on Impacts, </a:t>
            </a:r>
            <a:r>
              <a:rPr lang="es-ES" sz="900" b="0" i="0" u="none" strike="noStrike" baseline="0" noProof="0" err="1">
                <a:solidFill>
                  <a:schemeClr val="tx1"/>
                </a:solidFill>
                <a:latin typeface="Arial" panose="020B0604020202020204" pitchFamily="34" charset="0"/>
                <a:ea typeface="+mn-ea"/>
                <a:cs typeface="+mn-cs"/>
              </a:rPr>
              <a:t>Vulnerability</a:t>
            </a:r>
            <a:r>
              <a:rPr lang="es-ES" sz="900" b="0" i="0" u="none" strike="noStrike" baseline="0" noProof="0">
                <a:solidFill>
                  <a:schemeClr val="tx1"/>
                </a:solidFill>
                <a:latin typeface="Arial" panose="020B0604020202020204" pitchFamily="34" charset="0"/>
                <a:ea typeface="+mn-ea"/>
                <a:cs typeface="+mn-cs"/>
              </a:rPr>
              <a:t> and Adaptation to Climate Change, UNFCCC </a:t>
            </a:r>
            <a:r>
              <a:rPr lang="es-ES" sz="900" b="0" i="0" u="none" strike="noStrike" baseline="0" noProof="0" err="1">
                <a:solidFill>
                  <a:schemeClr val="tx1"/>
                </a:solidFill>
                <a:latin typeface="Arial" panose="020B0604020202020204" pitchFamily="34" charset="0"/>
                <a:ea typeface="+mn-ea"/>
                <a:cs typeface="+mn-cs"/>
              </a:rPr>
              <a:t>Secretariat</a:t>
            </a:r>
            <a:r>
              <a:rPr lang="es-ES" sz="900" b="0" i="0" u="none" strike="noStrike" baseline="0" noProof="0">
                <a:solidFill>
                  <a:schemeClr val="tx1"/>
                </a:solidFill>
                <a:latin typeface="Arial" panose="020B0604020202020204" pitchFamily="34" charset="0"/>
                <a:ea typeface="+mn-ea"/>
                <a:cs typeface="+mn-cs"/>
              </a:rPr>
              <a:t>, Bonn, </a:t>
            </a:r>
            <a:r>
              <a:rPr lang="es-ES" sz="900" b="0" i="0" u="none" strike="noStrike" baseline="0" noProof="0" err="1">
                <a:solidFill>
                  <a:schemeClr val="tx1"/>
                </a:solidFill>
                <a:latin typeface="Arial" panose="020B0604020202020204" pitchFamily="34" charset="0"/>
                <a:ea typeface="+mn-ea"/>
                <a:cs typeface="+mn-cs"/>
              </a:rPr>
              <a:t>Germany</a:t>
            </a:r>
            <a:r>
              <a:rPr lang="es-ES" sz="900" b="0" i="0" u="none" strike="noStrike" baseline="0" noProof="0">
                <a:solidFill>
                  <a:schemeClr val="tx1"/>
                </a:solidFill>
                <a:latin typeface="Arial" panose="020B0604020202020204" pitchFamily="34" charset="0"/>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endParaRPr lang="en-US" b="1" noProof="0"/>
          </a:p>
          <a:p>
            <a:r>
              <a:rPr lang="es-ES" b="1" noProof="0"/>
              <a:t>Lectura adicional: </a:t>
            </a:r>
          </a:p>
          <a:p>
            <a:endParaRPr lang="en-US" sz="900" b="0" i="0" kern="1200" noProof="0">
              <a:solidFill>
                <a:schemeClr val="tx1"/>
              </a:solidFill>
              <a:effectLst/>
              <a:latin typeface="Arial" panose="020B0604020202020204" pitchFamily="34" charset="0"/>
              <a:ea typeface="+mn-ea"/>
              <a:cs typeface="+mn-cs"/>
            </a:endParaRPr>
          </a:p>
          <a:p>
            <a:r>
              <a:rPr lang="es-ES" sz="900" b="0" i="0" noProof="0">
                <a:solidFill>
                  <a:schemeClr val="tx1"/>
                </a:solidFill>
                <a:effectLst/>
                <a:latin typeface="Arial" panose="020B0604020202020204" pitchFamily="34" charset="0"/>
                <a:ea typeface="+mn-ea"/>
                <a:cs typeface="+mn-cs"/>
              </a:rPr>
              <a:t>World Bank Initiative on "</a:t>
            </a:r>
            <a:r>
              <a:rPr lang="es-ES" sz="900" b="0" i="0" noProof="0" err="1">
                <a:solidFill>
                  <a:schemeClr val="tx1"/>
                </a:solidFill>
                <a:effectLst/>
                <a:latin typeface="Arial" panose="020B0604020202020204" pitchFamily="34" charset="0"/>
                <a:ea typeface="+mn-ea"/>
                <a:cs typeface="+mn-cs"/>
              </a:rPr>
              <a:t>Quantifying</a:t>
            </a:r>
            <a:r>
              <a:rPr lang="es-ES" sz="900" b="0" i="0" noProof="0">
                <a:solidFill>
                  <a:schemeClr val="tx1"/>
                </a:solidFill>
                <a:effectLst/>
                <a:latin typeface="Arial" panose="020B0604020202020204" pitchFamily="34" charset="0"/>
                <a:ea typeface="+mn-ea"/>
                <a:cs typeface="+mn-cs"/>
              </a:rPr>
              <a:t> </a:t>
            </a:r>
            <a:r>
              <a:rPr lang="es-ES" sz="900" b="0" i="0" noProof="0" err="1">
                <a:solidFill>
                  <a:schemeClr val="tx1"/>
                </a:solidFill>
                <a:effectLst/>
                <a:latin typeface="Arial" panose="020B0604020202020204" pitchFamily="34" charset="0"/>
                <a:ea typeface="+mn-ea"/>
                <a:cs typeface="+mn-cs"/>
              </a:rPr>
              <a:t>Tradeoffs</a:t>
            </a:r>
            <a:r>
              <a:rPr lang="es-ES" sz="900" b="0" i="0" noProof="0">
                <a:solidFill>
                  <a:schemeClr val="tx1"/>
                </a:solidFill>
                <a:effectLst/>
                <a:latin typeface="Arial" panose="020B0604020202020204" pitchFamily="34" charset="0"/>
                <a:ea typeface="+mn-ea"/>
                <a:cs typeface="+mn-cs"/>
              </a:rPr>
              <a:t> of the Water-Energy Nexus“: https://www.water-energy-food.org//news/nexus-interview-the-world-bank-and-the-water-energy-linkages</a:t>
            </a:r>
          </a:p>
          <a:p>
            <a:endParaRPr lang="en-US" sz="900" b="0" i="0" kern="1200" noProof="0">
              <a:solidFill>
                <a:schemeClr val="tx1"/>
              </a:solidFill>
              <a:effectLst/>
              <a:latin typeface="Arial" panose="020B0604020202020204" pitchFamily="34" charset="0"/>
              <a:ea typeface="+mn-ea"/>
              <a:cs typeface="+mn-cs"/>
            </a:endParaRPr>
          </a:p>
          <a:p>
            <a:r>
              <a:rPr lang="es-ES" sz="900" b="0" i="0" noProof="0" err="1">
                <a:solidFill>
                  <a:schemeClr val="tx1"/>
                </a:solidFill>
                <a:effectLst/>
                <a:latin typeface="Arial" panose="020B0604020202020204" pitchFamily="34" charset="0"/>
                <a:ea typeface="+mn-ea"/>
                <a:cs typeface="+mn-cs"/>
              </a:rPr>
              <a:t>DeLaquil</a:t>
            </a:r>
            <a:r>
              <a:rPr lang="es-ES" sz="900" b="0" i="0" noProof="0">
                <a:solidFill>
                  <a:schemeClr val="tx1"/>
                </a:solidFill>
                <a:effectLst/>
                <a:latin typeface="Arial" panose="020B0604020202020204" pitchFamily="34" charset="0"/>
                <a:ea typeface="+mn-ea"/>
                <a:cs typeface="+mn-cs"/>
              </a:rPr>
              <a:t>, Pat; Delgado </a:t>
            </a:r>
            <a:r>
              <a:rPr lang="es-ES" sz="900" b="0" i="0" noProof="0" err="1">
                <a:solidFill>
                  <a:schemeClr val="tx1"/>
                </a:solidFill>
                <a:effectLst/>
                <a:latin typeface="Arial" panose="020B0604020202020204" pitchFamily="34" charset="0"/>
                <a:ea typeface="+mn-ea"/>
                <a:cs typeface="+mn-cs"/>
              </a:rPr>
              <a:t>Martin,Anna</a:t>
            </a:r>
            <a:r>
              <a:rPr lang="es-ES" sz="900" b="0" i="0" noProof="0">
                <a:solidFill>
                  <a:schemeClr val="tx1"/>
                </a:solidFill>
                <a:effectLst/>
                <a:latin typeface="Arial" panose="020B0604020202020204" pitchFamily="34" charset="0"/>
                <a:ea typeface="+mn-ea"/>
                <a:cs typeface="+mn-cs"/>
              </a:rPr>
              <a:t>; </a:t>
            </a:r>
            <a:r>
              <a:rPr lang="es-ES" sz="900" b="0" i="0" noProof="0" err="1">
                <a:solidFill>
                  <a:schemeClr val="tx1"/>
                </a:solidFill>
                <a:effectLst/>
                <a:latin typeface="Arial" panose="020B0604020202020204" pitchFamily="34" charset="0"/>
                <a:ea typeface="+mn-ea"/>
                <a:cs typeface="+mn-cs"/>
              </a:rPr>
              <a:t>Rodriguez,Diego</a:t>
            </a:r>
            <a:r>
              <a:rPr lang="es-ES" sz="900" b="0" i="0" noProof="0">
                <a:solidFill>
                  <a:schemeClr val="tx1"/>
                </a:solidFill>
                <a:effectLst/>
                <a:latin typeface="Arial" panose="020B0604020202020204" pitchFamily="34" charset="0"/>
                <a:ea typeface="+mn-ea"/>
                <a:cs typeface="+mn-cs"/>
              </a:rPr>
              <a:t> Juan; </a:t>
            </a:r>
            <a:r>
              <a:rPr lang="es-ES" sz="900" b="0" i="0" noProof="0" err="1">
                <a:solidFill>
                  <a:schemeClr val="tx1"/>
                </a:solidFill>
                <a:effectLst/>
                <a:latin typeface="Arial" panose="020B0604020202020204" pitchFamily="34" charset="0"/>
                <a:ea typeface="+mn-ea"/>
                <a:cs typeface="+mn-cs"/>
              </a:rPr>
              <a:t>Sohns,Antonia</a:t>
            </a:r>
            <a:r>
              <a:rPr lang="es-ES" sz="900" b="0" i="0" noProof="0">
                <a:solidFill>
                  <a:schemeClr val="tx1"/>
                </a:solidFill>
                <a:effectLst/>
                <a:latin typeface="Arial" panose="020B0604020202020204" pitchFamily="34" charset="0"/>
                <a:ea typeface="+mn-ea"/>
                <a:cs typeface="+mn-cs"/>
              </a:rPr>
              <a:t> </a:t>
            </a:r>
            <a:r>
              <a:rPr lang="es-ES" sz="900" b="0" i="0" noProof="0" err="1">
                <a:solidFill>
                  <a:schemeClr val="tx1"/>
                </a:solidFill>
                <a:effectLst/>
                <a:latin typeface="Arial" panose="020B0604020202020204" pitchFamily="34" charset="0"/>
                <a:ea typeface="+mn-ea"/>
                <a:cs typeface="+mn-cs"/>
              </a:rPr>
              <a:t>Averill</a:t>
            </a:r>
            <a:r>
              <a:rPr lang="es-ES" sz="900" b="0" i="0" noProof="0">
                <a:solidFill>
                  <a:schemeClr val="tx1"/>
                </a:solidFill>
                <a:effectLst/>
                <a:latin typeface="Arial" panose="020B0604020202020204" pitchFamily="34" charset="0"/>
                <a:ea typeface="+mn-ea"/>
                <a:cs typeface="+mn-cs"/>
              </a:rPr>
              <a:t>. </a:t>
            </a:r>
            <a:r>
              <a:rPr lang="es-ES" sz="900" b="0" i="1" noProof="0" err="1">
                <a:solidFill>
                  <a:schemeClr val="tx1"/>
                </a:solidFill>
                <a:effectLst/>
                <a:latin typeface="Arial" panose="020B0604020202020204" pitchFamily="34" charset="0"/>
                <a:ea typeface="+mn-ea"/>
                <a:cs typeface="+mn-cs"/>
              </a:rPr>
              <a:t>Thirsty</a:t>
            </a:r>
            <a:r>
              <a:rPr lang="es-ES" sz="900" b="0" i="1" noProof="0">
                <a:solidFill>
                  <a:schemeClr val="tx1"/>
                </a:solidFill>
                <a:effectLst/>
                <a:latin typeface="Arial" panose="020B0604020202020204" pitchFamily="34" charset="0"/>
                <a:ea typeface="+mn-ea"/>
                <a:cs typeface="+mn-cs"/>
              </a:rPr>
              <a:t> energy (English). </a:t>
            </a:r>
            <a:r>
              <a:rPr lang="es-ES" sz="900" b="0" i="0" noProof="0">
                <a:solidFill>
                  <a:schemeClr val="tx1"/>
                </a:solidFill>
                <a:effectLst/>
                <a:latin typeface="Arial" panose="020B0604020202020204" pitchFamily="34" charset="0"/>
                <a:ea typeface="+mn-ea"/>
                <a:cs typeface="+mn-cs"/>
              </a:rPr>
              <a:t>Water </a:t>
            </a:r>
            <a:r>
              <a:rPr lang="es-ES" sz="900" b="0" i="0" noProof="0" err="1">
                <a:solidFill>
                  <a:schemeClr val="tx1"/>
                </a:solidFill>
                <a:effectLst/>
                <a:latin typeface="Arial" panose="020B0604020202020204" pitchFamily="34" charset="0"/>
                <a:ea typeface="+mn-ea"/>
                <a:cs typeface="+mn-cs"/>
              </a:rPr>
              <a:t>papers</a:t>
            </a:r>
            <a:r>
              <a:rPr lang="es-ES" sz="900" b="0" i="0" noProof="0">
                <a:solidFill>
                  <a:schemeClr val="tx1"/>
                </a:solidFill>
                <a:effectLst/>
                <a:latin typeface="Arial" panose="020B0604020202020204" pitchFamily="34" charset="0"/>
                <a:ea typeface="+mn-ea"/>
                <a:cs typeface="+mn-cs"/>
              </a:rPr>
              <a:t> Washington, D.C. : World Bank Group. http://documents.worldbank.org/curated/en/835051468168842442/Thirsty-energy</a:t>
            </a:r>
          </a:p>
          <a:p>
            <a:endParaRPr lang="de-DE" b="1"/>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a:p>
        </p:txBody>
      </p:sp>
    </p:spTree>
    <p:extLst>
      <p:ext uri="{BB962C8B-B14F-4D97-AF65-F5344CB8AC3E}">
        <p14:creationId xmlns:p14="http://schemas.microsoft.com/office/powerpoint/2010/main" val="1515653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 </a:t>
            </a:r>
          </a:p>
          <a:p>
            <a:pPr marL="0" indent="0">
              <a:buFont typeface="Symbol" panose="05050102010706020507" pitchFamily="18" charset="2"/>
              <a:buNone/>
            </a:pPr>
            <a:endParaRPr lang="en-US" b="0"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b="0" noProof="0"/>
              <a:t>Esta diapositiva presenta </a:t>
            </a:r>
            <a:r>
              <a:rPr lang="es-ES" sz="900" b="0" noProof="0">
                <a:solidFill>
                  <a:schemeClr val="tx1"/>
                </a:solidFill>
                <a:effectLst/>
                <a:latin typeface="Arial" panose="020B0604020202020204" pitchFamily="34" charset="0"/>
                <a:ea typeface="+mn-ea"/>
                <a:cs typeface="+mn-cs"/>
              </a:rPr>
              <a:t>la caja de herramientas de criterios de selección del Nexo WEF, que puede utilizarse </a:t>
            </a:r>
            <a:r>
              <a:rPr lang="es-ES" b="0" noProof="0"/>
              <a:t>como un conjunto de criterios para los análisis MCA y CBA. </a:t>
            </a:r>
          </a:p>
          <a:p>
            <a:pPr marL="0" indent="0">
              <a:buFont typeface="Symbol" panose="05050102010706020507" pitchFamily="18" charset="2"/>
              <a:buNone/>
            </a:pPr>
            <a:endParaRPr lang="en-US" b="0"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b="1" noProof="0"/>
              <a:t>Caja de herramientas de los criterios de selección del Nexo WEF:</a:t>
            </a:r>
          </a:p>
          <a:p>
            <a:pPr marL="171450" indent="-171450">
              <a:buFont typeface="Symbol" panose="05050102010706020507" pitchFamily="18" charset="2"/>
              <a:buChar char="-"/>
            </a:pPr>
            <a:r>
              <a:rPr lang="es-ES" noProof="0"/>
              <a:t>Esta caja de herramientas de </a:t>
            </a:r>
            <a:r>
              <a:rPr lang="es-ES" sz="900" noProof="0">
                <a:solidFill>
                  <a:schemeClr val="tx1"/>
                </a:solidFill>
                <a:effectLst/>
                <a:latin typeface="Arial" panose="020B0604020202020204" pitchFamily="34" charset="0"/>
                <a:ea typeface="+mn-ea"/>
                <a:cs typeface="+mn-cs"/>
              </a:rPr>
              <a:t>selección de proyectos del Nexo WEF ayuda a los responsables de la toma de decisiones a </a:t>
            </a:r>
            <a:r>
              <a:rPr lang="es-ES" b="0" noProof="0"/>
              <a:t>seleccionar y priorizar entre diferentes proyectos Nexo</a:t>
            </a:r>
          </a:p>
          <a:p>
            <a:pPr marL="171450" indent="-171450">
              <a:buFont typeface="Symbol" panose="05050102010706020507" pitchFamily="18" charset="2"/>
              <a:buChar char="-"/>
            </a:pPr>
            <a:r>
              <a:rPr lang="es-ES" sz="900" noProof="0">
                <a:solidFill>
                  <a:schemeClr val="tx1"/>
                </a:solidFill>
                <a:effectLst/>
                <a:latin typeface="Arial" panose="020B0604020202020204" pitchFamily="34" charset="0"/>
                <a:ea typeface="+mn-ea"/>
                <a:cs typeface="+mn-cs"/>
              </a:rPr>
              <a:t>Abarca múltiples herramientas que ayudan a evaluar los aspectos críticos, garantizar la alta calidad del proyecto (por ejemplo, que no haya consecuencias adversas o imprevistas) y facilitar el progreso de la toma de decisiones clasificando los proyectos y evaluando los aspectos en los que puede ser necesaria más información </a:t>
            </a:r>
          </a:p>
          <a:p>
            <a:pPr marL="171450" indent="-171450">
              <a:buFont typeface="Symbol" panose="05050102010706020507" pitchFamily="18" charset="2"/>
              <a:buChar char="-"/>
            </a:pPr>
            <a:r>
              <a:rPr lang="es-ES" b="0" noProof="0"/>
              <a:t>Grupo objetivo: </a:t>
            </a:r>
            <a:r>
              <a:rPr lang="es-ES" sz="900" noProof="0">
                <a:solidFill>
                  <a:schemeClr val="tx1"/>
                </a:solidFill>
                <a:effectLst/>
                <a:latin typeface="Arial" panose="020B0604020202020204" pitchFamily="34" charset="0"/>
                <a:ea typeface="+mn-ea"/>
                <a:cs typeface="+mn-cs"/>
              </a:rPr>
              <a:t>agencias de ayuda al desarrollo, ONG, bancos de desarrollo y otros actores que proporcionan apoyo (financiero) a los proyectos del Nexo WEF</a:t>
            </a:r>
          </a:p>
          <a:p>
            <a:pPr marL="171450" indent="-171450">
              <a:buFont typeface="Symbol" panose="05050102010706020507" pitchFamily="18" charset="2"/>
              <a:buChar char="-"/>
            </a:pPr>
            <a:r>
              <a:rPr lang="es-ES" sz="900" b="0" noProof="0">
                <a:solidFill>
                  <a:schemeClr val="tx1"/>
                </a:solidFill>
                <a:effectLst/>
                <a:latin typeface="Arial" panose="020B0604020202020204" pitchFamily="34" charset="0"/>
                <a:ea typeface="+mn-ea"/>
                <a:cs typeface="+mn-cs"/>
              </a:rPr>
              <a:t>En concreto, la caja de herramientas de los criterios de selección del Nexo WEF contempla los siguientes pasos:</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AutoNum type="arabicPeriod"/>
              <a:tabLst/>
              <a:defRPr/>
            </a:pPr>
            <a:r>
              <a:rPr lang="es-ES" sz="900" b="1" u="none" noProof="0">
                <a:solidFill>
                  <a:schemeClr val="tx1"/>
                </a:solidFill>
                <a:effectLst/>
                <a:latin typeface="Arial" panose="020B0604020202020204" pitchFamily="34" charset="0"/>
                <a:ea typeface="+mn-ea"/>
                <a:cs typeface="+mn-cs"/>
              </a:rPr>
              <a:t>Selección previa y elegibilidad WEF</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u="none" noProof="0">
                <a:solidFill>
                  <a:schemeClr val="tx1"/>
                </a:solidFill>
                <a:effectLst/>
                <a:latin typeface="Arial" panose="020B0604020202020204" pitchFamily="34" charset="0"/>
                <a:ea typeface="+mn-ea"/>
                <a:cs typeface="+mn-cs"/>
              </a:rPr>
              <a:t>En primer lugar, el proceso de selección previa intenta descartar los proyectos que no son elegibles/aptos según el Nexo WEF y/o que no cumplen con las principales garantías internacionales</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u="none" noProof="0">
                <a:solidFill>
                  <a:schemeClr val="tx1"/>
                </a:solidFill>
                <a:effectLst/>
                <a:latin typeface="Arial" panose="020B0604020202020204" pitchFamily="34" charset="0"/>
                <a:ea typeface="+mn-ea"/>
                <a:cs typeface="+mn-cs"/>
              </a:rPr>
              <a:t>Los criterios básicos de elegibilidad a los que debe responder el proyecto se centran en la experiencia del promotor del proyecto, la viabilidad financiera del mismo, el compromiso de las comunidades locales y la calidad del contacto personal</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u="none" noProof="0">
                <a:solidFill>
                  <a:schemeClr val="tx1"/>
                </a:solidFill>
                <a:effectLst/>
                <a:latin typeface="Arial" panose="020B0604020202020204" pitchFamily="34" charset="0"/>
                <a:ea typeface="+mn-ea"/>
                <a:cs typeface="+mn-cs"/>
              </a:rPr>
              <a:t>En segundo lugar, la evaluación de los posibles factores de riesgo debe tener en cuenta los impactos ambientales negativos o los usuarios terceros, los pueblos indígenas, la biodiversidad y los ecosistemas más amplios, y/o las sinergias negativas del WEF. </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u="none" noProof="0">
                <a:solidFill>
                  <a:schemeClr val="tx1"/>
                </a:solidFill>
                <a:effectLst/>
                <a:latin typeface="Arial" panose="020B0604020202020204" pitchFamily="34" charset="0"/>
                <a:ea typeface="+mn-ea"/>
                <a:cs typeface="+mn-cs"/>
              </a:rPr>
              <a:t>Además, no se debe comprometer ningún elemento WEF por asegurar otro sector WEF </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u="none" noProof="0">
                <a:solidFill>
                  <a:schemeClr val="tx1"/>
                </a:solidFill>
                <a:effectLst/>
                <a:latin typeface="Arial" panose="020B0604020202020204" pitchFamily="34" charset="0"/>
                <a:ea typeface="+mn-ea"/>
                <a:cs typeface="+mn-cs"/>
              </a:rPr>
              <a:t>Si hay impactos o riesgos negativos y si el promotor del proyecto no toma medidas suficientes para mitigarlos, el proyecto debe ser descartado</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startAt="2"/>
              <a:tabLst/>
              <a:defRPr/>
            </a:pPr>
            <a:r>
              <a:rPr lang="es-ES" sz="900" b="1" u="none" noProof="0">
                <a:solidFill>
                  <a:schemeClr val="tx1"/>
                </a:solidFill>
                <a:effectLst/>
                <a:latin typeface="Arial" panose="020B0604020202020204" pitchFamily="34" charset="0"/>
                <a:ea typeface="+mn-ea"/>
                <a:cs typeface="+mn-cs"/>
              </a:rPr>
              <a:t>Parámetros para que un proyecto pueda ser calificado como proyecto WEF </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u="none" noProof="0">
                <a:solidFill>
                  <a:schemeClr val="tx1"/>
                </a:solidFill>
                <a:effectLst/>
                <a:latin typeface="Arial" panose="020B0604020202020204" pitchFamily="34" charset="0"/>
                <a:ea typeface="+mn-ea"/>
                <a:cs typeface="+mn-cs"/>
              </a:rPr>
              <a:t>Un proyecto del Nexo WEF tiene como objetivo crear sinergias entre los tres sectores del WEF</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u="none" noProof="0">
                <a:solidFill>
                  <a:schemeClr val="tx1"/>
                </a:solidFill>
                <a:effectLst/>
                <a:latin typeface="Arial" panose="020B0604020202020204" pitchFamily="34" charset="0"/>
                <a:ea typeface="+mn-ea"/>
                <a:cs typeface="+mn-cs"/>
              </a:rPr>
              <a:t>Por lo tanto, un proyecto WEF debe (1) mejorar un mínimo de dos dimensiones del Nexo WEF (sin afectar negativamente a la tercera dimensión) o (2) mejorar la eficiencia del agua o la energía</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u="none" noProof="0">
                <a:solidFill>
                  <a:schemeClr val="tx1"/>
                </a:solidFill>
                <a:effectLst/>
                <a:latin typeface="Arial" panose="020B0604020202020204" pitchFamily="34" charset="0"/>
                <a:ea typeface="+mn-ea"/>
                <a:cs typeface="+mn-cs"/>
              </a:rPr>
              <a:t>Para evaluar si un proyecto cumple los requisitos de elegibilidad del WEF, se ha desarrollado un sistema de puntuación (mínimo de 3 y máximo de 8 puntos)</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u="none" noProof="0">
                <a:solidFill>
                  <a:schemeClr val="tx1"/>
                </a:solidFill>
                <a:effectLst/>
                <a:latin typeface="Arial" panose="020B0604020202020204" pitchFamily="34" charset="0"/>
                <a:ea typeface="+mn-ea"/>
                <a:cs typeface="+mn-cs"/>
              </a:rPr>
              <a:t>Para que un proyecto sea considerado apto para el Nexo WEF tiene que (1) mejorar al menos un sector del WEF en términos de eficiencia o (2) que como resultado del proyecto al menos dos dimensiones del WEF mejoren simultáneamente</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startAt="3"/>
              <a:tabLst/>
              <a:defRPr/>
            </a:pPr>
            <a:r>
              <a:rPr lang="es-ES" sz="900" b="1" u="none" noProof="0">
                <a:solidFill>
                  <a:schemeClr val="tx1"/>
                </a:solidFill>
                <a:effectLst/>
                <a:latin typeface="Arial" panose="020B0604020202020204" pitchFamily="34" charset="0"/>
                <a:ea typeface="+mn-ea"/>
                <a:cs typeface="+mn-cs"/>
              </a:rPr>
              <a:t>Selección y puntuación de un proyecto Nexo</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u="none" noProof="0">
                <a:solidFill>
                  <a:schemeClr val="tx1"/>
                </a:solidFill>
                <a:effectLst/>
                <a:latin typeface="Arial" panose="020B0604020202020204" pitchFamily="34" charset="0"/>
                <a:ea typeface="+mn-ea"/>
                <a:cs typeface="+mn-cs"/>
              </a:rPr>
              <a:t>En la actualidad, los proyectos del Nexo WEF cualificados se clasifican además en función de varias otras características que pueden hacer que un proyecto sea más, o menos, atractivo</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u="none" noProof="0">
                <a:solidFill>
                  <a:schemeClr val="tx1"/>
                </a:solidFill>
                <a:effectLst/>
                <a:latin typeface="Arial" panose="020B0604020202020204" pitchFamily="34" charset="0"/>
                <a:ea typeface="+mn-ea"/>
                <a:cs typeface="+mn-cs"/>
              </a:rPr>
              <a:t>Las tres categorías de indicadores de selección incluyen:</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u="none" noProof="0">
                <a:solidFill>
                  <a:schemeClr val="tx1"/>
                </a:solidFill>
                <a:effectLst/>
                <a:latin typeface="Arial" panose="020B0604020202020204" pitchFamily="34" charset="0"/>
                <a:ea typeface="+mn-ea"/>
                <a:cs typeface="+mn-cs"/>
              </a:rPr>
              <a:t>3.1 Aspectos de seguridad WEF, medioambientales, de cambio climático y de género (por ejemplo, si el proyecto permite mejorar la adaptación al cambio climático, si las mujeres se ven afectadas positivamente, si el proyecto influye en la restauración o degradación del suelo, etc.)</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u="none" noProof="0">
                <a:solidFill>
                  <a:schemeClr val="tx1"/>
                </a:solidFill>
                <a:effectLst/>
                <a:latin typeface="Arial" panose="020B0604020202020204" pitchFamily="34" charset="0"/>
                <a:ea typeface="+mn-ea"/>
                <a:cs typeface="+mn-cs"/>
              </a:rPr>
              <a:t>3.2 Instituciones, gobernanza, normativa y administración (por ejemplo, en qué medida es probable que el proyecto sea duradero o se amplíe gracias a la atención adecuada a las instituciones, las estructuras de gobernanza, etc.)</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u="none" noProof="0">
                <a:solidFill>
                  <a:schemeClr val="tx1"/>
                </a:solidFill>
                <a:effectLst/>
                <a:latin typeface="Arial" panose="020B0604020202020204" pitchFamily="34" charset="0"/>
                <a:ea typeface="+mn-ea"/>
                <a:cs typeface="+mn-cs"/>
              </a:rPr>
              <a:t>3.3 Innovación, complementariedad, sostenibilidad económica, escalabilidad y transferibilidad (por ejemplo, oportunidades de atraer financiación privada, etc.)</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u="none" noProof="0">
                <a:solidFill>
                  <a:schemeClr val="tx1"/>
                </a:solidFill>
                <a:effectLst/>
                <a:latin typeface="Arial" panose="020B0604020202020204" pitchFamily="34" charset="0"/>
                <a:ea typeface="+mn-ea"/>
                <a:cs typeface="+mn-cs"/>
              </a:rPr>
              <a:t>Con los indicadores de selección se pueden obtener un máximo de 24 puntos, pero una puntuación más alta no implica necesariamente que un determinado proyecto deba ser favorecido sobre otro</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u="none" noProof="0">
                <a:solidFill>
                  <a:schemeClr val="tx1"/>
                </a:solidFill>
                <a:effectLst/>
                <a:latin typeface="Arial" panose="020B0604020202020204" pitchFamily="34" charset="0"/>
                <a:ea typeface="+mn-ea"/>
                <a:cs typeface="+mn-cs"/>
              </a:rPr>
              <a:t>Dependiendo del contexto general, cada característica del proyecto puede tener una ponderación diferente para el evaluador</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u="none" noProof="0">
                <a:solidFill>
                  <a:schemeClr val="tx1"/>
                </a:solidFill>
                <a:effectLst/>
                <a:latin typeface="Arial" panose="020B0604020202020204" pitchFamily="34" charset="0"/>
                <a:ea typeface="+mn-ea"/>
                <a:cs typeface="+mn-cs"/>
              </a:rPr>
              <a:t>Por lo tanto, el conjunto de herramientas de selección se complementa con una hoja/tabla que permite incluir los factores contextuales importantes que hacen que un proyecto sea más «adecuado» en relación con otro (por ejemplo, en un país donde las mujeres tienen tradicionalmente poca participación en la economía, la mejora del equilibrio de género puede considerarse especialmente importante y, por lo tanto, tener más peso)</a:t>
            </a:r>
          </a:p>
          <a:p>
            <a:pPr marL="228600" marR="0" lvl="0" indent="-228600" algn="l" defTabSz="685800" rtl="0" eaLnBrk="1" fontAlgn="auto" latinLnBrk="0" hangingPunct="1">
              <a:lnSpc>
                <a:spcPct val="100000"/>
              </a:lnSpc>
              <a:spcBef>
                <a:spcPts val="0"/>
              </a:spcBef>
              <a:spcAft>
                <a:spcPts val="0"/>
              </a:spcAft>
              <a:buClrTx/>
              <a:buSzTx/>
              <a:buFont typeface="+mj-lt"/>
              <a:buAutoNum type="arabicPeriod" startAt="4"/>
              <a:tabLst/>
              <a:defRPr/>
            </a:pPr>
            <a:r>
              <a:rPr lang="es-ES" sz="900" b="1" u="none" noProof="0">
                <a:solidFill>
                  <a:schemeClr val="tx1"/>
                </a:solidFill>
                <a:effectLst/>
                <a:latin typeface="Arial" panose="020B0604020202020204" pitchFamily="34" charset="0"/>
                <a:ea typeface="+mn-ea"/>
                <a:cs typeface="+mn-cs"/>
              </a:rPr>
              <a:t>Clasificación de los proyectos del WEF</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u="none" noProof="0">
                <a:solidFill>
                  <a:schemeClr val="tx1"/>
                </a:solidFill>
                <a:effectLst/>
                <a:latin typeface="Arial" panose="020B0604020202020204" pitchFamily="34" charset="0"/>
                <a:ea typeface="+mn-ea"/>
                <a:cs typeface="+mn-cs"/>
              </a:rPr>
              <a:t>A partir de la puntuación de los criterios de selección y la ponderación contextual, se establece una clasificación de los proyectos del Nexo WEF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kern="1200" noProof="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endParaRPr lang="en-US" b="0" noProof="0"/>
          </a:p>
          <a:p>
            <a:pPr marL="0" indent="0">
              <a:buFont typeface="Symbol" panose="05050102010706020507" pitchFamily="18" charset="2"/>
              <a:buNone/>
            </a:pPr>
            <a:r>
              <a:rPr lang="es-ES" b="1" noProof="0"/>
              <a:t>Fuentes: </a:t>
            </a:r>
          </a:p>
          <a:p>
            <a:pPr marL="0" indent="0">
              <a:buFont typeface="Symbol" panose="05050102010706020507" pitchFamily="18" charset="2"/>
              <a:buNone/>
            </a:pPr>
            <a:endParaRPr lang="en-US" b="0" noProof="0"/>
          </a:p>
          <a:p>
            <a:pPr marL="0" indent="0">
              <a:buFont typeface="Symbol" panose="05050102010706020507" pitchFamily="18" charset="2"/>
              <a:buNone/>
            </a:pPr>
            <a:r>
              <a:rPr lang="es-ES" b="0" noProof="0"/>
              <a:t>NIA Toolkit, ‘</a:t>
            </a:r>
            <a:r>
              <a:rPr lang="es-ES" b="0" noProof="0" err="1"/>
              <a:t>Pre-selection</a:t>
            </a:r>
            <a:r>
              <a:rPr lang="es-ES" b="0" noProof="0"/>
              <a:t> </a:t>
            </a:r>
            <a:r>
              <a:rPr lang="es-ES" b="0" noProof="0" err="1"/>
              <a:t>background</a:t>
            </a:r>
            <a:r>
              <a:rPr lang="es-ES" b="0" noProof="0"/>
              <a:t> </a:t>
            </a:r>
            <a:r>
              <a:rPr lang="es-ES" b="0" noProof="0" err="1"/>
              <a:t>document</a:t>
            </a:r>
            <a:r>
              <a:rPr lang="es-ES" b="0" noProof="0"/>
              <a:t>’.</a:t>
            </a:r>
          </a:p>
        </p:txBody>
      </p:sp>
      <p:sp>
        <p:nvSpPr>
          <p:cNvPr id="4" name="Foliennummernplatzhalter 3"/>
          <p:cNvSpPr>
            <a:spLocks noGrp="1"/>
          </p:cNvSpPr>
          <p:nvPr>
            <p:ph type="sldNum" sz="quarter" idx="5"/>
          </p:nvPr>
        </p:nvSpPr>
        <p:spPr/>
        <p:txBody>
          <a:bodyPr/>
          <a:lstStyle/>
          <a:p>
            <a:fld id="{4045F879-0589-40D4-B0E5-B74D0CAD5C6C}" type="slidenum">
              <a:rPr lang="en-GB" smtClean="0"/>
              <a:pPr/>
              <a:t>13</a:t>
            </a:fld>
            <a:endParaRPr lang="en-GB"/>
          </a:p>
        </p:txBody>
      </p:sp>
    </p:spTree>
    <p:extLst>
      <p:ext uri="{BB962C8B-B14F-4D97-AF65-F5344CB8AC3E}">
        <p14:creationId xmlns:p14="http://schemas.microsoft.com/office/powerpoint/2010/main" val="680088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 </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noProof="0"/>
              <a:t>Ahora que hemos repasado algunos métodos para demostrar el </a:t>
            </a:r>
            <a:r>
              <a:rPr lang="es-ES" b="1" noProof="0"/>
              <a:t>valor económico añadido </a:t>
            </a:r>
            <a:r>
              <a:rPr lang="es-ES" noProof="0"/>
              <a:t>de las soluciones Nexo, queremos que comparta con nosotros sus experiencias en su contexto profesional/regional: </a:t>
            </a:r>
          </a:p>
          <a:p>
            <a:pPr marL="171450" lvl="0" indent="-171450">
              <a:lnSpc>
                <a:spcPct val="100000"/>
              </a:lnSpc>
              <a:spcBef>
                <a:spcPts val="0"/>
              </a:spcBef>
              <a:buFont typeface="Symbol" panose="05050102010706020507" pitchFamily="18" charset="2"/>
              <a:buChar char="-"/>
              <a:defRPr/>
            </a:pPr>
            <a:r>
              <a:rPr lang="es-ES" sz="900" noProof="0"/>
              <a:t>¿Tiene alguna experiencia con algunos de estos métodos? </a:t>
            </a:r>
          </a:p>
          <a:p>
            <a:pPr marL="171450" lvl="0" indent="-171450">
              <a:lnSpc>
                <a:spcPct val="100000"/>
              </a:lnSpc>
              <a:spcBef>
                <a:spcPts val="0"/>
              </a:spcBef>
              <a:buFont typeface="Symbol" panose="05050102010706020507" pitchFamily="18" charset="2"/>
              <a:buChar char="-"/>
              <a:defRPr/>
            </a:pPr>
            <a:r>
              <a:rPr lang="es-ES" sz="900" noProof="0"/>
              <a:t>¿A qué retos se ha tenido que enfrentar? </a:t>
            </a:r>
          </a:p>
          <a:p>
            <a:pPr marL="171450" lvl="0" indent="-171450">
              <a:lnSpc>
                <a:spcPct val="100000"/>
              </a:lnSpc>
              <a:spcBef>
                <a:spcPts val="0"/>
              </a:spcBef>
              <a:buFont typeface="Symbol" panose="05050102010706020507" pitchFamily="18" charset="2"/>
              <a:buChar char="-"/>
              <a:defRPr/>
            </a:pPr>
            <a:r>
              <a:rPr lang="es-ES" sz="900" noProof="0"/>
              <a:t>¿Le gustaría compartir algunas lecciones aprendidas?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u="sng" noProof="0"/>
              <a:t>Información adicional: </a:t>
            </a:r>
          </a:p>
          <a:p>
            <a:pPr marL="514350" marR="0" lvl="1" indent="-171450" algn="l" defTabSz="685800" rtl="0" eaLnBrk="1" fontAlgn="auto" latinLnBrk="0" hangingPunct="1">
              <a:lnSpc>
                <a:spcPct val="100000"/>
              </a:lnSpc>
              <a:spcBef>
                <a:spcPts val="0"/>
              </a:spcBef>
              <a:spcAft>
                <a:spcPts val="0"/>
              </a:spcAft>
              <a:buClrTx/>
              <a:buSzTx/>
              <a:buFontTx/>
              <a:buChar char="-"/>
              <a:tabLst/>
              <a:defRPr/>
            </a:pPr>
            <a:endParaRPr lang="en-US" noProof="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noProof="0"/>
              <a:t>Es posible que las preguntas para guiar a los participantes deban adaptarse a sus antecedentes específicos para ayudarles a comprender mejor las posibles respuestas que podrían dar.</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noProof="0"/>
              <a:t>Recopile las respuestas y, en la medida de lo posible, establezca conexiones con las aportaciones que se abordarán más adelante o con los aspectos que ya se han tratado en los capítulos anteriores</a:t>
            </a:r>
          </a:p>
          <a:p>
            <a:pPr marL="171450" indent="-171450">
              <a:buFontTx/>
              <a:buChar char="-"/>
            </a:pPr>
            <a:endParaRPr lang="en-US" noProof="0"/>
          </a:p>
          <a:p>
            <a:pPr marL="171450" indent="-171450">
              <a:buFontTx/>
              <a:buChar char="-"/>
            </a:pPr>
            <a:endParaRPr lang="en-US" noProof="0"/>
          </a:p>
          <a:p>
            <a:pPr marL="171450" indent="-171450">
              <a:buFontTx/>
              <a:buChar char="-"/>
            </a:pPr>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14</a:t>
            </a:fld>
            <a:endParaRPr lang="en-GB"/>
          </a:p>
        </p:txBody>
      </p:sp>
    </p:spTree>
    <p:extLst>
      <p:ext uri="{BB962C8B-B14F-4D97-AF65-F5344CB8AC3E}">
        <p14:creationId xmlns:p14="http://schemas.microsoft.com/office/powerpoint/2010/main" val="1346146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endParaRPr lang="en-US" b="0" noProof="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noProof="0"/>
              <a:t>A continuación, después de haber examinado algunos métodos disponibles para identificar algunas intervenciones del Nexo «financiables», vamos a ver cómo se pueden financiar estas soluciones. En el próximo capítulo estudiaremos las oportunidades que existen para movilizar la financiación para implementar las soluciones Nexo.</a:t>
            </a:r>
            <a:r>
              <a:rPr lang="es-ES" b="0" noProof="0"/>
              <a:t> </a:t>
            </a:r>
          </a:p>
          <a:p>
            <a:endParaRPr lang="de-DE"/>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9581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 </a:t>
            </a:r>
          </a:p>
          <a:p>
            <a:endParaRPr lang="en-US" b="1" noProof="0"/>
          </a:p>
          <a:p>
            <a:r>
              <a:rPr lang="es-ES" b="0" noProof="0">
                <a:latin typeface="Arial"/>
                <a:cs typeface="Arial"/>
              </a:rPr>
              <a:t>Los beneficios de adoptar un enfoque Nexo para movilizar la financiación son múltiples:</a:t>
            </a:r>
            <a:r>
              <a:rPr lang="es-ES" noProof="0">
                <a:latin typeface="Arial"/>
                <a:cs typeface="Arial"/>
              </a:rPr>
              <a:t> </a:t>
            </a:r>
          </a:p>
          <a:p>
            <a:endParaRPr lang="en-US" b="0" noProof="0"/>
          </a:p>
          <a:p>
            <a:pPr marL="171450" indent="-171450">
              <a:buFont typeface="Symbol" panose="05050102010706020507" pitchFamily="18" charset="2"/>
              <a:buChar char="-"/>
            </a:pPr>
            <a:r>
              <a:rPr lang="es-ES" b="0" noProof="0">
                <a:latin typeface="Arial"/>
                <a:cs typeface="Arial"/>
              </a:rPr>
              <a:t>Un enfoque Nexo abre </a:t>
            </a:r>
            <a:r>
              <a:rPr lang="es-ES" b="1" noProof="0">
                <a:latin typeface="Arial"/>
                <a:cs typeface="Arial"/>
              </a:rPr>
              <a:t>nuevas oportunidades de financiación. </a:t>
            </a:r>
          </a:p>
          <a:p>
            <a:r>
              <a:rPr lang="es-ES" noProof="0">
                <a:latin typeface="Arial"/>
                <a:cs typeface="Arial"/>
                <a:sym typeface="Wingdings" panose="05000000000000000000" pitchFamily="2" charset="2"/>
              </a:rPr>
              <a:t> El Nexo WEF es un importante estímulo para la cooperación entre los distintos sectores y puede ayudar a</a:t>
            </a:r>
            <a:r>
              <a:rPr lang="es-ES" b="0" noProof="0">
                <a:latin typeface="Arial"/>
                <a:cs typeface="Arial"/>
                <a:sym typeface="Wingdings" panose="05000000000000000000" pitchFamily="2" charset="2"/>
              </a:rPr>
              <a:t> superar las limitaciones financieras. El nivel de inversiones varía entre los distintos componentes del Nexo WEF, y la energía tiende a recibir una mayor proporción de financiación en comparación con otros sectores, por ejemplo, el saneamiento. Estas diferencias entre sectores pueden crear </a:t>
            </a:r>
            <a:r>
              <a:rPr lang="es-ES" b="1" noProof="0">
                <a:latin typeface="Arial"/>
                <a:cs typeface="Arial"/>
                <a:sym typeface="Wingdings" panose="05000000000000000000" pitchFamily="2" charset="2"/>
              </a:rPr>
              <a:t>nuevas oportunidades</a:t>
            </a:r>
            <a:r>
              <a:rPr lang="es-ES" b="0" noProof="0">
                <a:latin typeface="Arial"/>
                <a:cs typeface="Arial"/>
                <a:sym typeface="Wingdings" panose="05000000000000000000" pitchFamily="2" charset="2"/>
              </a:rPr>
              <a:t> para proyectos multisectoriales, por ejemplo, para la gestión del agua, que pueden acceder a la financiación a través de acciones de los sectores energéticos. El enfoque Nexo puede ser útil para </a:t>
            </a:r>
            <a:r>
              <a:rPr lang="es-ES" b="1" noProof="0">
                <a:latin typeface="Arial"/>
                <a:cs typeface="Arial"/>
                <a:sym typeface="Wingdings" panose="05000000000000000000" pitchFamily="2" charset="2"/>
              </a:rPr>
              <a:t>diseñar paquetes integrados de inversiones que permitan hacer el mejor uso económico de los recursos financieros disponibles</a:t>
            </a:r>
            <a:r>
              <a:rPr lang="es-ES" b="0" noProof="0">
                <a:latin typeface="Arial"/>
                <a:cs typeface="Arial"/>
                <a:sym typeface="Wingdings" panose="05000000000000000000" pitchFamily="2" charset="2"/>
              </a:rPr>
              <a:t>. En las siguientes diapositivas veremos, en particular, que el enfoque Nexo brinda oportunidades mejores para la obtención de financiación privada y mixta.</a:t>
            </a:r>
            <a:r>
              <a:rPr lang="es-ES" noProof="0">
                <a:latin typeface="Arial"/>
                <a:cs typeface="Arial"/>
                <a:sym typeface="Wingdings" panose="05000000000000000000" pitchFamily="2" charset="2"/>
              </a:rPr>
              <a:t> </a:t>
            </a:r>
          </a:p>
          <a:p>
            <a:pPr marL="171450" indent="-171450">
              <a:buFontTx/>
              <a:buChar char="-"/>
            </a:pPr>
            <a:endParaRPr lang="en-US" b="0" noProof="0"/>
          </a:p>
          <a:p>
            <a:pPr marL="171450" indent="-171450">
              <a:buFont typeface="Symbol" panose="05050102010706020507" pitchFamily="18" charset="2"/>
              <a:buChar char="-"/>
            </a:pPr>
            <a:r>
              <a:rPr lang="es-ES" b="0" noProof="0">
                <a:latin typeface="Arial"/>
                <a:cs typeface="Arial"/>
              </a:rPr>
              <a:t>Al diseñar soluciones y planificar las inversiones de forma conjunta e intersectorial, los organismos de ejecución pueden impulsar la implementación de soluciones integradas que sean </a:t>
            </a:r>
            <a:r>
              <a:rPr lang="es-ES" noProof="0">
                <a:latin typeface="Arial"/>
                <a:cs typeface="Arial"/>
              </a:rPr>
              <a:t>por un lado </a:t>
            </a:r>
            <a:r>
              <a:rPr lang="es-ES" b="1" noProof="0">
                <a:latin typeface="Arial"/>
                <a:cs typeface="Arial"/>
              </a:rPr>
              <a:t>sostenibles desde el punto de vista medioambiental y «financiables».</a:t>
            </a:r>
            <a:r>
              <a:rPr lang="es-ES" noProof="0">
                <a:latin typeface="Arial"/>
                <a:cs typeface="Arial"/>
              </a:rPr>
              <a:t> </a:t>
            </a:r>
          </a:p>
          <a:p>
            <a:pPr marL="171450" indent="-171450">
              <a:buFont typeface="Wingdings" panose="05000000000000000000" pitchFamily="2" charset="2"/>
              <a:buChar char="à"/>
            </a:pPr>
            <a:r>
              <a:rPr lang="es-ES" b="0" noProof="0">
                <a:latin typeface="Arial"/>
                <a:cs typeface="Arial"/>
              </a:rPr>
              <a:t>Si no se da este tipo de cooperación, los sectores económicos pondrán en marcha sus propias soluciones para resolver los problemas inmediatos sin construir una visión común. Estas soluciones de «silo», es decir aisladas, pueden ser financiables, pero no son necesariamente sostenibles.</a:t>
            </a:r>
            <a:r>
              <a:rPr lang="es-ES" noProof="0">
                <a:latin typeface="Arial"/>
                <a:cs typeface="Arial"/>
              </a:rPr>
              <a:t> </a:t>
            </a:r>
          </a:p>
          <a:p>
            <a:pPr marL="171450" indent="-171450">
              <a:buFont typeface="Wingdings" panose="05000000000000000000" pitchFamily="2" charset="2"/>
              <a:buChar char="à"/>
            </a:pPr>
            <a:r>
              <a:rPr lang="es-ES" b="0" noProof="0">
                <a:latin typeface="Arial"/>
                <a:cs typeface="Arial"/>
              </a:rPr>
              <a:t>Los enfoques intersectoriales también podrían ayudar a conseguir </a:t>
            </a:r>
            <a:r>
              <a:rPr lang="es-ES" b="1" noProof="0">
                <a:latin typeface="Arial"/>
                <a:cs typeface="Arial"/>
              </a:rPr>
              <a:t>economías de escala</a:t>
            </a:r>
            <a:r>
              <a:rPr lang="es-ES" b="0" noProof="0">
                <a:latin typeface="Arial"/>
                <a:cs typeface="Arial"/>
              </a:rPr>
              <a:t> ya que reducen los </a:t>
            </a:r>
            <a:r>
              <a:rPr lang="es-ES" b="0" i="1" noProof="0">
                <a:latin typeface="Arial"/>
                <a:cs typeface="Arial"/>
              </a:rPr>
              <a:t>trade-offs</a:t>
            </a:r>
            <a:r>
              <a:rPr lang="es-ES" b="0" noProof="0">
                <a:latin typeface="Arial"/>
                <a:cs typeface="Arial"/>
              </a:rPr>
              <a:t> y aumentan las sinergias (que podrían reflejarse en un análisis de rentabilidad como el descrito anteriormente), en comparación con las soluciones sectoriales.</a:t>
            </a:r>
            <a:r>
              <a:rPr lang="es-ES" noProof="0">
                <a:latin typeface="Arial"/>
                <a:cs typeface="Arial"/>
              </a:rPr>
              <a:t> </a:t>
            </a:r>
          </a:p>
          <a:p>
            <a:pPr marL="0" indent="0">
              <a:buFontTx/>
              <a:buNone/>
            </a:pPr>
            <a:endParaRPr lang="en-US" b="0" noProof="0"/>
          </a:p>
          <a:p>
            <a:pPr marL="171450" indent="-171450">
              <a:buFontTx/>
              <a:buChar char="-"/>
            </a:pPr>
            <a:r>
              <a:rPr lang="es-ES" b="1" noProof="0">
                <a:latin typeface="Arial"/>
                <a:cs typeface="Arial"/>
              </a:rPr>
              <a:t>La coordinación </a:t>
            </a:r>
            <a:r>
              <a:rPr lang="es-ES" b="0" noProof="0">
                <a:latin typeface="Arial"/>
                <a:cs typeface="Arial"/>
              </a:rPr>
              <a:t>no solo en lo que respecta a los planes de inversión (sino también en términos de planificación integrada a nivel macro, datos y seguimiento, procesos de evaluación de impacto u otros marcos de garantía) es especialmente importante para </a:t>
            </a:r>
            <a:r>
              <a:rPr lang="es-ES" b="1" noProof="0">
                <a:latin typeface="Arial"/>
                <a:cs typeface="Arial"/>
              </a:rPr>
              <a:t>reducir el riesgo de las inversiones </a:t>
            </a:r>
            <a:r>
              <a:rPr lang="es-ES" b="0" noProof="0">
                <a:latin typeface="Arial"/>
                <a:cs typeface="Arial"/>
              </a:rPr>
              <a:t>de ámbito regional.</a:t>
            </a:r>
            <a:r>
              <a:rPr lang="es-ES" noProof="0">
                <a:latin typeface="Arial"/>
                <a:cs typeface="Arial"/>
              </a:rPr>
              <a:t> </a:t>
            </a:r>
          </a:p>
          <a:p>
            <a:pPr marL="171450" indent="-171450">
              <a:buFont typeface="Wingdings" panose="05000000000000000000" pitchFamily="2" charset="2"/>
              <a:buChar char="à"/>
            </a:pPr>
            <a:r>
              <a:rPr lang="es-ES" b="0" noProof="0">
                <a:latin typeface="Arial"/>
                <a:cs typeface="Arial"/>
              </a:rPr>
              <a:t>La voluntad política de cooperar y coordinar, con vistas a garantizar la sostenibilidad a largo plazo, animará a los inversores a participar.</a:t>
            </a:r>
            <a:r>
              <a:rPr lang="es-ES" noProof="0">
                <a:latin typeface="Arial"/>
                <a:cs typeface="Arial"/>
              </a:rPr>
              <a:t> </a:t>
            </a:r>
          </a:p>
          <a:p>
            <a:pPr marL="171450" indent="-171450">
              <a:buFont typeface="Wingdings" panose="05000000000000000000" pitchFamily="2" charset="2"/>
              <a:buChar char="à"/>
              <a:defRPr/>
            </a:pPr>
            <a:r>
              <a:rPr lang="es-ES" b="0" noProof="0">
                <a:latin typeface="Arial"/>
                <a:cs typeface="Arial"/>
              </a:rPr>
              <a:t>Esto también se refleja en el hecho de que </a:t>
            </a:r>
            <a:r>
              <a:rPr lang="es-ES" b="1" noProof="0">
                <a:latin typeface="Arial"/>
                <a:cs typeface="Arial"/>
              </a:rPr>
              <a:t>los proveedores de </a:t>
            </a:r>
            <a:r>
              <a:rPr lang="es-ES" noProof="0">
                <a:latin typeface="Arial"/>
                <a:cs typeface="Arial"/>
              </a:rPr>
              <a:t>financiación se preocupan cada vez más por la </a:t>
            </a:r>
            <a:r>
              <a:rPr lang="es-ES" b="1" noProof="0">
                <a:latin typeface="Arial"/>
                <a:cs typeface="Arial"/>
              </a:rPr>
              <a:t>coherencia intersectorial</a:t>
            </a:r>
            <a:r>
              <a:rPr lang="es-ES" b="0" noProof="0">
                <a:latin typeface="Arial"/>
                <a:cs typeface="Arial"/>
              </a:rPr>
              <a:t>. </a:t>
            </a:r>
            <a:r>
              <a:rPr lang="es-ES" noProof="0">
                <a:latin typeface="Arial"/>
                <a:cs typeface="Arial"/>
              </a:rPr>
              <a:t>Más adelante </a:t>
            </a:r>
            <a:r>
              <a:rPr lang="es-ES" b="0" noProof="0">
                <a:latin typeface="Arial"/>
                <a:cs typeface="Arial"/>
              </a:rPr>
              <a:t>mostraremos </a:t>
            </a:r>
            <a:r>
              <a:rPr lang="es-ES" noProof="0">
                <a:latin typeface="Arial"/>
                <a:cs typeface="Arial"/>
              </a:rPr>
              <a:t>cómo se combinan los </a:t>
            </a:r>
            <a:r>
              <a:rPr lang="es-ES" b="0" noProof="0">
                <a:latin typeface="Arial"/>
                <a:cs typeface="Arial"/>
              </a:rPr>
              <a:t>mecanismos de financiación </a:t>
            </a:r>
            <a:r>
              <a:rPr lang="es-ES" noProof="0">
                <a:latin typeface="Arial"/>
                <a:cs typeface="Arial"/>
              </a:rPr>
              <a:t>con los </a:t>
            </a:r>
            <a:r>
              <a:rPr lang="es-ES" b="1" noProof="0">
                <a:latin typeface="Arial"/>
                <a:cs typeface="Arial"/>
              </a:rPr>
              <a:t>criterios de sostenibilidad</a:t>
            </a:r>
            <a:r>
              <a:rPr lang="es-ES" noProof="0">
                <a:latin typeface="Arial"/>
                <a:cs typeface="Arial"/>
              </a:rPr>
              <a:t>. </a:t>
            </a:r>
          </a:p>
          <a:p>
            <a:pPr marL="0" indent="0">
              <a:buFont typeface="Wingdings" panose="05000000000000000000" pitchFamily="2" charset="2"/>
              <a:buNone/>
            </a:pPr>
            <a:endParaRPr lang="en-US" b="0" noProof="0"/>
          </a:p>
          <a:p>
            <a:pPr>
              <a:buFont typeface="Wingdings" panose="05000000000000000000" pitchFamily="2" charset="2"/>
            </a:pPr>
            <a:endParaRPr lang="en-US" noProof="0">
              <a:latin typeface="Arial"/>
              <a:cs typeface="Arial"/>
            </a:endParaRPr>
          </a:p>
          <a:p>
            <a:pPr marL="342900" indent="-342900">
              <a:buAutoNum type="arabicParenR"/>
            </a:pPr>
            <a:r>
              <a:rPr lang="es-ES" noProof="0">
                <a:latin typeface="Arial"/>
                <a:cs typeface="Arial"/>
              </a:rPr>
              <a:t>¿Cómo puede garantizar el Nexo más financiación para los proyectos sectoriales (especialmente para el sector del agua)? ¿Puede el Nexo aprovechar la financiación de los sectores de la energía y la agroindustria para los proyectos del agua?</a:t>
            </a:r>
          </a:p>
          <a:p>
            <a:pPr marL="342900" indent="-342900">
              <a:buAutoNum type="arabicParenR"/>
            </a:pPr>
            <a:r>
              <a:rPr lang="es-ES" noProof="0">
                <a:latin typeface="Arial"/>
                <a:cs typeface="Arial"/>
              </a:rPr>
              <a:t>¿Cómo ayuda el Nexo a movilizar la financiación para la eficiencia de los recursos?</a:t>
            </a:r>
          </a:p>
          <a:p>
            <a:endParaRPr lang="en-US" noProof="0">
              <a:latin typeface="Arial"/>
              <a:cs typeface="Arial"/>
            </a:endParaRPr>
          </a:p>
          <a:p>
            <a:pPr marL="285750" indent="-285750">
              <a:buFont typeface="Arial"/>
              <a:buChar char="•"/>
            </a:pPr>
            <a:r>
              <a:rPr lang="es-ES" noProof="0">
                <a:latin typeface="Arial"/>
                <a:cs typeface="Arial"/>
              </a:rPr>
              <a:t>Para conseguir financiación para los proyectos del Nexo WEF es importante empezar con una </a:t>
            </a:r>
            <a:r>
              <a:rPr lang="es-ES" b="1" noProof="0">
                <a:latin typeface="Arial"/>
                <a:cs typeface="Arial"/>
              </a:rPr>
              <a:t>base de información fiable</a:t>
            </a:r>
          </a:p>
          <a:p>
            <a:pPr marL="285750" indent="-285750">
              <a:buFont typeface="Arial"/>
              <a:buChar char="•"/>
            </a:pPr>
            <a:r>
              <a:rPr lang="es-ES" noProof="0">
                <a:latin typeface="Arial"/>
                <a:cs typeface="Arial"/>
              </a:rPr>
              <a:t>Esto incluye una visión general de las inversiones previstas, los tipos de proyectos y la financiación asociada a nivel internacional, nacional y local</a:t>
            </a:r>
          </a:p>
          <a:p>
            <a:pPr marL="285750" indent="-285750">
              <a:buFont typeface="Arial"/>
              <a:buChar char="•"/>
            </a:pPr>
            <a:r>
              <a:rPr lang="es-ES" noProof="0">
                <a:latin typeface="Arial"/>
                <a:cs typeface="Arial"/>
              </a:rPr>
              <a:t>A partir de aquí, se pueden maximizar las oportunidades y minimizar los posibles riesgos </a:t>
            </a:r>
          </a:p>
          <a:p>
            <a:pPr marL="285750" indent="-285750">
              <a:buFont typeface="Arial"/>
              <a:buChar char="•"/>
            </a:pPr>
            <a:r>
              <a:rPr lang="es-ES" noProof="0">
                <a:latin typeface="Arial"/>
                <a:cs typeface="Arial"/>
              </a:rPr>
              <a:t>Entre los tres sectores prevalece el diferente nivel de inversiones (por ejemplo, el sector de la energía tiende a recibir una cuota de financiación mayor que el de saneamiento)</a:t>
            </a:r>
          </a:p>
          <a:p>
            <a:pPr marL="285750" indent="-285750">
              <a:buFont typeface="Arial"/>
              <a:buChar char="•"/>
            </a:pPr>
            <a:r>
              <a:rPr lang="es-ES" noProof="0">
                <a:latin typeface="Arial"/>
                <a:cs typeface="Arial"/>
              </a:rPr>
              <a:t>Pero precisamente estas </a:t>
            </a:r>
            <a:r>
              <a:rPr lang="es-ES" b="1" noProof="0">
                <a:latin typeface="Arial"/>
                <a:cs typeface="Arial"/>
              </a:rPr>
              <a:t>diferencias</a:t>
            </a:r>
            <a:r>
              <a:rPr lang="es-ES" noProof="0">
                <a:latin typeface="Arial"/>
                <a:cs typeface="Arial"/>
              </a:rPr>
              <a:t> entre los sectores </a:t>
            </a:r>
            <a:r>
              <a:rPr lang="es-ES" b="1" noProof="0">
                <a:latin typeface="Arial"/>
                <a:cs typeface="Arial"/>
              </a:rPr>
              <a:t>crean oportunidades de financiación nuevas y adicionales </a:t>
            </a:r>
            <a:r>
              <a:rPr lang="es-ES" noProof="0">
                <a:latin typeface="Arial"/>
                <a:cs typeface="Arial"/>
              </a:rPr>
              <a:t> </a:t>
            </a:r>
          </a:p>
          <a:p>
            <a:pPr marL="285750" indent="-285750">
              <a:buFont typeface="Arial"/>
              <a:buChar char="•"/>
            </a:pPr>
            <a:r>
              <a:rPr lang="es-ES" noProof="0">
                <a:latin typeface="Arial"/>
                <a:cs typeface="Arial"/>
              </a:rPr>
              <a:t>Desgraciadamente, en las cuencas transfronterizas, el potencial y la diversificación de las fuentes de financiación no siempre se aprovechan porque suelen estar asociados a riesgos (por ejemplo, acuerdos de cooperación y estructuras institucionales difíciles)</a:t>
            </a:r>
          </a:p>
          <a:p>
            <a:pPr marL="285750" indent="-285750">
              <a:buFont typeface="Arial"/>
              <a:buChar char="•"/>
            </a:pPr>
            <a:r>
              <a:rPr lang="es-ES" noProof="0">
                <a:latin typeface="Arial"/>
                <a:cs typeface="Arial"/>
              </a:rPr>
              <a:t>Para evitar este tipo de problemas, es importante que las instituciones cooperantes proporcionen un </a:t>
            </a:r>
            <a:r>
              <a:rPr lang="es-ES" b="1" noProof="0">
                <a:latin typeface="Arial"/>
                <a:cs typeface="Arial"/>
              </a:rPr>
              <a:t>entorno propicio</a:t>
            </a:r>
            <a:r>
              <a:rPr lang="es-ES" noProof="0">
                <a:latin typeface="Arial"/>
                <a:cs typeface="Arial"/>
              </a:rPr>
              <a:t> con </a:t>
            </a:r>
            <a:r>
              <a:rPr lang="es-ES" b="1" noProof="0">
                <a:latin typeface="Arial"/>
                <a:cs typeface="Arial"/>
              </a:rPr>
              <a:t>capacidades institucionales</a:t>
            </a:r>
            <a:r>
              <a:rPr lang="es-ES" noProof="0">
                <a:latin typeface="Arial"/>
                <a:cs typeface="Arial"/>
              </a:rPr>
              <a:t> fuertes a nivel nacional y local</a:t>
            </a:r>
          </a:p>
          <a:p>
            <a:pPr marL="285750" indent="-285750">
              <a:buFont typeface="Arial"/>
              <a:buChar char="•"/>
            </a:pPr>
            <a:r>
              <a:rPr lang="es-ES" noProof="0">
                <a:latin typeface="Arial"/>
                <a:cs typeface="Arial"/>
              </a:rPr>
              <a:t>Esto es crucial para el éxito del diseño y la gestión de los proyectos intersectoriales </a:t>
            </a:r>
          </a:p>
          <a:p>
            <a:pPr marL="285750" indent="-285750">
              <a:buFont typeface="Arial"/>
              <a:buChar char="•"/>
            </a:pPr>
            <a:r>
              <a:rPr lang="es-ES" noProof="0">
                <a:latin typeface="Arial"/>
                <a:cs typeface="Arial"/>
              </a:rPr>
              <a:t>Además, los proyectos del Nexo WEF pueden contribuir a la </a:t>
            </a:r>
            <a:r>
              <a:rPr lang="es-ES" b="1" noProof="0">
                <a:latin typeface="Arial"/>
                <a:cs typeface="Arial"/>
              </a:rPr>
              <a:t>coherencia intersectorial</a:t>
            </a:r>
            <a:r>
              <a:rPr lang="es-ES" noProof="0">
                <a:latin typeface="Arial"/>
                <a:cs typeface="Arial"/>
              </a:rPr>
              <a:t> y, por tanto, a la obtención de más financiación --&gt; Un número creciente de instituciones financieras internacionales conceden importancia a la coherencia intersectorial y proporcionan financiación en consecuencia (por ejemplo, el Banco Mundial o el Banco Interamericano de Desarrollo)</a:t>
            </a:r>
          </a:p>
          <a:p>
            <a:endParaRPr lang="en-US" noProof="0">
              <a:latin typeface="Arial"/>
              <a:cs typeface="Arial"/>
            </a:endParaRPr>
          </a:p>
          <a:p>
            <a:r>
              <a:rPr lang="es-ES" noProof="0">
                <a:latin typeface="Arial"/>
                <a:cs typeface="Arial"/>
              </a:rPr>
              <a:t>Ejemplos prácticos: los siguientes mecanismos se utilizaron para movilizar financiación (tradicional o innovadora) para proyectos del Nexo WEF</a:t>
            </a:r>
          </a:p>
          <a:p>
            <a:pPr marL="285750" indent="-285750">
              <a:buFont typeface="Arial"/>
              <a:buChar char="•"/>
            </a:pPr>
            <a:r>
              <a:rPr lang="es-ES" noProof="0">
                <a:latin typeface="Arial"/>
                <a:cs typeface="Arial"/>
              </a:rPr>
              <a:t>Cuenca del río </a:t>
            </a:r>
            <a:r>
              <a:rPr lang="es-ES" noProof="0" err="1">
                <a:latin typeface="Arial"/>
                <a:cs typeface="Arial"/>
              </a:rPr>
              <a:t>Zambesi</a:t>
            </a:r>
            <a:r>
              <a:rPr lang="es-ES" noProof="0">
                <a:latin typeface="Arial"/>
                <a:cs typeface="Arial"/>
              </a:rPr>
              <a:t>: realización de un Análisis Multisectorial de Oportunidades de Inversión (MSIOA, por sus siglas en inglés) para evaluar diferentes escenarios de desarrollo de recursos hídricos en términos económicos e ilustrar los beneficios potenciales de la cooperación desde una perspectiva de cuenca nacional y transfronteriza</a:t>
            </a:r>
          </a:p>
          <a:p>
            <a:pPr marL="285750" indent="-285750">
              <a:buFont typeface="Arial"/>
              <a:buChar char="•"/>
            </a:pPr>
            <a:r>
              <a:rPr lang="es-ES" noProof="0">
                <a:latin typeface="Arial"/>
                <a:cs typeface="Arial"/>
              </a:rPr>
              <a:t>Fondo para el Medioambiente Mundial (FMAM o GEF, por sus siglas en inglés) en América Latina y Caribe: incluye un proceso de dos etapas que consiste en el Análisis de Diagnóstico Transfronterizo (ADT o TDA, por sus siglas en inglés) y el Programa de Acción Estratégica (PAE o SAP, por sus siglas en inglés)</a:t>
            </a:r>
          </a:p>
          <a:p>
            <a:pPr lvl="3" indent="-285750">
              <a:buFont typeface="Arial"/>
              <a:buChar char="•"/>
            </a:pPr>
            <a:r>
              <a:rPr lang="es-ES" noProof="0">
                <a:latin typeface="Arial"/>
                <a:cs typeface="Arial"/>
              </a:rPr>
              <a:t>El Análisis de Diagnóstico Transfronterizo (ADT o TDA, por sus siglas en inglés) es un diagnóstico riguroso de los problemas que tiene por objeto determinar las causas fundamentales que deben abordarse</a:t>
            </a:r>
          </a:p>
          <a:p>
            <a:pPr lvl="3" indent="-285750">
              <a:buFont typeface="Arial"/>
              <a:buChar char="•"/>
            </a:pPr>
            <a:r>
              <a:rPr lang="es-ES" noProof="0">
                <a:latin typeface="Arial"/>
                <a:cs typeface="Arial"/>
              </a:rPr>
              <a:t>El Programa de Acción Estratégica (PAE o SAP, por sus siglas en inglés) es un documento que contiene las medidas correctoras necesarias tanto a nivel nacional como transfronterizo (puede adoptarse a nivel ministerial e implementarse a través de comités interministeriales)</a:t>
            </a:r>
          </a:p>
          <a:p>
            <a:pPr lvl="1" indent="-285750">
              <a:buFont typeface="Arial"/>
              <a:buChar char="•"/>
            </a:pPr>
            <a:r>
              <a:rPr lang="es-ES" noProof="0">
                <a:latin typeface="Arial"/>
                <a:cs typeface="Arial"/>
              </a:rPr>
              <a:t>Cuenca del río Sir Daria (Asia Central): priorización de las inversiones en el sector del agua en función de su impacto y rendimiento mediante una planificación integrada de las inversiones combinada con un análisis </a:t>
            </a:r>
            <a:r>
              <a:rPr lang="es-ES" noProof="0" err="1">
                <a:latin typeface="Arial"/>
                <a:cs typeface="Arial"/>
              </a:rPr>
              <a:t>hidroeconómico</a:t>
            </a:r>
            <a:r>
              <a:rPr lang="es-ES" noProof="0">
                <a:latin typeface="Arial"/>
                <a:cs typeface="Arial"/>
              </a:rPr>
              <a:t> sólido (proporciona una base de información fiable para la planificación de las inversiones)</a:t>
            </a:r>
          </a:p>
          <a:p>
            <a:pPr lvl="1" indent="-285750">
              <a:buFont typeface="Arial"/>
              <a:buChar char="•"/>
            </a:pPr>
            <a:r>
              <a:rPr lang="es-ES" noProof="0">
                <a:latin typeface="Arial"/>
                <a:cs typeface="Arial"/>
              </a:rPr>
              <a:t>La planta de tratamiento de aguas residuales (WWTP, por sus siglas en inglés) de As-</a:t>
            </a:r>
            <a:r>
              <a:rPr lang="es-ES" noProof="0" err="1">
                <a:latin typeface="Arial"/>
                <a:cs typeface="Arial"/>
              </a:rPr>
              <a:t>Samra</a:t>
            </a:r>
            <a:r>
              <a:rPr lang="es-ES" noProof="0">
                <a:latin typeface="Arial"/>
                <a:cs typeface="Arial"/>
              </a:rPr>
              <a:t>, en Jordania: es un ejemplo de proyecto Nexo WEF financiado por una asociación público-privada --&gt; Demuestra las ventajas de utilizar la financiación del sector privado junto con una subvención en el marco de un plan conocido como «</a:t>
            </a:r>
            <a:r>
              <a:rPr lang="es-ES" noProof="0" err="1">
                <a:latin typeface="Arial"/>
                <a:cs typeface="Arial"/>
              </a:rPr>
              <a:t>Viability</a:t>
            </a:r>
            <a:r>
              <a:rPr lang="es-ES" noProof="0">
                <a:latin typeface="Arial"/>
                <a:cs typeface="Arial"/>
              </a:rPr>
              <a:t> Gap»</a:t>
            </a:r>
          </a:p>
          <a:p>
            <a:pPr marL="57150" lvl="1"/>
            <a:endParaRPr lang="en-US" noProof="0">
              <a:cs typeface="Arial"/>
            </a:endParaRPr>
          </a:p>
          <a:p>
            <a:endParaRPr lang="en-US" b="1" noProof="0">
              <a:cs typeface="Arial"/>
            </a:endParaRPr>
          </a:p>
          <a:p>
            <a:r>
              <a:rPr lang="es-ES" b="1" noProof="0">
                <a:latin typeface="Arial"/>
                <a:cs typeface="Arial"/>
              </a:rPr>
              <a:t>Fuentes:</a:t>
            </a:r>
          </a:p>
          <a:p>
            <a:endParaRPr lang="en-US" noProof="0"/>
          </a:p>
          <a:p>
            <a:r>
              <a:rPr lang="es-ES" noProof="0">
                <a:latin typeface="Arial"/>
                <a:cs typeface="Arial"/>
              </a:rPr>
              <a:t>UNECE (2021), ‘</a:t>
            </a:r>
            <a:r>
              <a:rPr lang="es-ES" sz="900" b="0" i="0" u="none" strike="noStrike" baseline="0" noProof="0">
                <a:solidFill>
                  <a:schemeClr val="tx1"/>
                </a:solidFill>
                <a:latin typeface="Arial"/>
                <a:cs typeface="Arial"/>
              </a:rPr>
              <a:t>Solutions and investments in the water-food-energy-ecosystems nexus: A synthesis of experiences in transboundary </a:t>
            </a:r>
            <a:r>
              <a:rPr lang="es-ES" sz="900" b="0" i="0" u="none" strike="noStrike" baseline="0" noProof="0" err="1">
                <a:solidFill>
                  <a:schemeClr val="tx1"/>
                </a:solidFill>
                <a:latin typeface="Arial"/>
                <a:cs typeface="Arial"/>
              </a:rPr>
              <a:t>basins</a:t>
            </a:r>
            <a:r>
              <a:rPr lang="es-ES" sz="900" b="0" i="0" u="none" strike="noStrike" baseline="0" noProof="0">
                <a:solidFill>
                  <a:schemeClr val="tx1"/>
                </a:solidFill>
                <a:latin typeface="Arial"/>
                <a:cs typeface="Arial"/>
              </a:rPr>
              <a:t>’, Geneva.</a:t>
            </a:r>
            <a:r>
              <a:rPr lang="es-ES" noProof="0">
                <a:latin typeface="Arial"/>
                <a:cs typeface="Arial"/>
              </a:rPr>
              <a:t> </a:t>
            </a:r>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7994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b="1" noProof="0"/>
              <a:t>Notas: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1" noProof="0"/>
          </a:p>
          <a:p>
            <a:pPr marL="0" lvl="0" indent="0">
              <a:lnSpc>
                <a:spcPct val="70000"/>
              </a:lnSpc>
              <a:spcBef>
                <a:spcPts val="600"/>
              </a:spcBef>
              <a:buClr>
                <a:srgbClr val="F4971A"/>
              </a:buClr>
              <a:buSzPct val="125000"/>
              <a:buFont typeface="Symbol" panose="05050102010706020507" pitchFamily="18" charset="2"/>
              <a:buNone/>
            </a:pPr>
            <a:r>
              <a:rPr lang="es-ES" sz="900" b="0" noProof="0">
                <a:latin typeface="Arial" panose="020B0604020202020204" pitchFamily="34" charset="0"/>
                <a:cs typeface="+mn-cs"/>
              </a:rPr>
              <a:t>Veamos las diferentes fuentes de financiación disponibles: </a:t>
            </a:r>
          </a:p>
          <a:p>
            <a:pPr marL="0" lvl="0" indent="0">
              <a:lnSpc>
                <a:spcPct val="70000"/>
              </a:lnSpc>
              <a:spcBef>
                <a:spcPts val="600"/>
              </a:spcBef>
              <a:buClr>
                <a:srgbClr val="F4971A"/>
              </a:buClr>
              <a:buSzPct val="125000"/>
              <a:buFont typeface="Symbol" panose="05050102010706020507" pitchFamily="18" charset="2"/>
              <a:buNone/>
            </a:pPr>
            <a:endParaRPr lang="en-US" sz="900" b="0" noProof="0">
              <a:latin typeface="Arial" panose="020B0604020202020204" pitchFamily="34" charset="0"/>
              <a:cs typeface="+mn-cs"/>
            </a:endParaRPr>
          </a:p>
          <a:p>
            <a:pPr marL="342900" lvl="0" indent="-342900">
              <a:lnSpc>
                <a:spcPct val="70000"/>
              </a:lnSpc>
              <a:spcBef>
                <a:spcPts val="600"/>
              </a:spcBef>
              <a:buClr>
                <a:srgbClr val="F4971A"/>
              </a:buClr>
              <a:buSzPct val="125000"/>
              <a:buFont typeface="Symbol" panose="05050102010706020507" pitchFamily="18" charset="2"/>
              <a:buChar char="-"/>
            </a:pPr>
            <a:r>
              <a:rPr lang="es-ES" sz="1900" noProof="0">
                <a:latin typeface="Calibri" panose="020F0502020204030204" pitchFamily="34" charset="0"/>
                <a:cs typeface="Calibri" panose="020F0502020204030204" pitchFamily="34" charset="0"/>
              </a:rPr>
              <a:t>La </a:t>
            </a:r>
            <a:r>
              <a:rPr lang="es-ES" sz="1900" b="1" noProof="0">
                <a:latin typeface="Calibri" panose="020F0502020204030204" pitchFamily="34" charset="0"/>
                <a:cs typeface="Calibri" panose="020F0502020204030204" pitchFamily="34" charset="0"/>
              </a:rPr>
              <a:t>financiación pública internacional </a:t>
            </a:r>
            <a:r>
              <a:rPr lang="es-ES" sz="1900" noProof="0">
                <a:latin typeface="Calibri" panose="020F0502020204030204" pitchFamily="34" charset="0"/>
                <a:cs typeface="Calibri" panose="020F0502020204030204" pitchFamily="34" charset="0"/>
              </a:rPr>
              <a:t>suele consistir en préstamos (a largo plazo, con tipos de interés favorables) o de subvenciones; estas últimas se destinan sobre todo a la asistencia técnica, los servicios de asesoramiento y la preparación de proyectos; se pueden ofrecer garantías para reducir el riesgo de los inversores/bancos comerciales. </a:t>
            </a:r>
          </a:p>
          <a:p>
            <a:pPr marL="342900" lvl="0" indent="-342900">
              <a:lnSpc>
                <a:spcPct val="70000"/>
              </a:lnSpc>
              <a:spcBef>
                <a:spcPts val="600"/>
              </a:spcBef>
              <a:buClr>
                <a:srgbClr val="F4971A"/>
              </a:buClr>
              <a:buSzPct val="125000"/>
              <a:buFont typeface="Symbol" panose="05050102010706020507" pitchFamily="18" charset="2"/>
              <a:buChar char="-"/>
            </a:pPr>
            <a:r>
              <a:rPr lang="es-ES" sz="1900" noProof="0">
                <a:latin typeface="Calibri" panose="020F0502020204030204" pitchFamily="34" charset="0"/>
                <a:cs typeface="Calibri" panose="020F0502020204030204" pitchFamily="34" charset="0"/>
              </a:rPr>
              <a:t>La </a:t>
            </a:r>
            <a:r>
              <a:rPr lang="es-ES" sz="1900" b="1" noProof="0">
                <a:latin typeface="Calibri" panose="020F0502020204030204" pitchFamily="34" charset="0"/>
                <a:cs typeface="Calibri" panose="020F0502020204030204" pitchFamily="34" charset="0"/>
              </a:rPr>
              <a:t>financiación pública nacional </a:t>
            </a:r>
            <a:r>
              <a:rPr lang="es-ES" sz="1900" noProof="0">
                <a:latin typeface="Calibri" panose="020F0502020204030204" pitchFamily="34" charset="0"/>
                <a:cs typeface="Calibri" panose="020F0502020204030204" pitchFamily="34" charset="0"/>
              </a:rPr>
              <a:t>puede abarcar desde subvenciones específicas para la acción climática hasta presupuestos públicos generales</a:t>
            </a:r>
          </a:p>
          <a:p>
            <a:pPr marL="342900" lvl="0" indent="-342900">
              <a:lnSpc>
                <a:spcPct val="70000"/>
              </a:lnSpc>
              <a:spcBef>
                <a:spcPts val="600"/>
              </a:spcBef>
              <a:buClr>
                <a:srgbClr val="F4971A"/>
              </a:buClr>
              <a:buSzPct val="125000"/>
              <a:buFont typeface="Symbol" panose="05050102010706020507" pitchFamily="18" charset="2"/>
              <a:buChar char="-"/>
            </a:pPr>
            <a:r>
              <a:rPr lang="es-ES" sz="1900" noProof="0">
                <a:latin typeface="Calibri" panose="020F0502020204030204" pitchFamily="34" charset="0"/>
                <a:cs typeface="Calibri" panose="020F0502020204030204" pitchFamily="34" charset="0"/>
              </a:rPr>
              <a:t>Los instrumentos de</a:t>
            </a:r>
            <a:r>
              <a:rPr lang="es-ES" sz="1900" b="1" noProof="0">
                <a:latin typeface="Calibri" panose="020F0502020204030204" pitchFamily="34" charset="0"/>
                <a:cs typeface="Calibri" panose="020F0502020204030204" pitchFamily="34" charset="0"/>
              </a:rPr>
              <a:t> financiación privada </a:t>
            </a:r>
            <a:r>
              <a:rPr lang="es-ES" sz="1900" noProof="0">
                <a:latin typeface="Calibri" panose="020F0502020204030204" pitchFamily="34" charset="0"/>
                <a:cs typeface="Calibri" panose="020F0502020204030204" pitchFamily="34" charset="0"/>
              </a:rPr>
              <a:t>suelen resumirse en deuda, capital o mixtos, y pueden proporcionarse mediante préstamos, bonos, capital social, capital de riesgo, etc.</a:t>
            </a:r>
          </a:p>
          <a:p>
            <a:pPr marL="342900" lvl="0" indent="-342900">
              <a:lnSpc>
                <a:spcPct val="70000"/>
              </a:lnSpc>
              <a:spcBef>
                <a:spcPts val="600"/>
              </a:spcBef>
              <a:buClr>
                <a:srgbClr val="F4971A"/>
              </a:buClr>
              <a:buSzPct val="125000"/>
              <a:buFont typeface="Symbol" panose="05050102010706020507" pitchFamily="18" charset="2"/>
              <a:buChar char="-"/>
            </a:pPr>
            <a:r>
              <a:rPr lang="es-ES" sz="2000" noProof="0">
                <a:latin typeface="Calibri" panose="020F0502020204030204" pitchFamily="34" charset="0"/>
                <a:cs typeface="Calibri" panose="020F0502020204030204" pitchFamily="34" charset="0"/>
                <a:sym typeface="Roboto Slab"/>
              </a:rPr>
              <a:t>La financiación </a:t>
            </a:r>
            <a:r>
              <a:rPr lang="es-ES" sz="2000" b="1" noProof="0">
                <a:latin typeface="Calibri" panose="020F0502020204030204" pitchFamily="34" charset="0"/>
                <a:cs typeface="Calibri" panose="020F0502020204030204" pitchFamily="34" charset="0"/>
                <a:sym typeface="Roboto Slab"/>
              </a:rPr>
              <a:t>mixta</a:t>
            </a:r>
            <a:r>
              <a:rPr lang="es-ES" sz="2000" noProof="0">
                <a:latin typeface="Calibri" panose="020F0502020204030204" pitchFamily="34" charset="0"/>
                <a:cs typeface="Calibri" panose="020F0502020204030204" pitchFamily="34" charset="0"/>
                <a:sym typeface="Roboto Slab"/>
              </a:rPr>
              <a:t> consiste en el «uso estratégico de la financiación pública para la movilización de financiación adicional hacia el desarrollo sostenible en los países en desarrollo» (OCDE, 2018). </a:t>
            </a:r>
          </a:p>
          <a:p>
            <a:pPr marL="0" lvl="0" indent="0">
              <a:lnSpc>
                <a:spcPct val="70000"/>
              </a:lnSpc>
              <a:spcBef>
                <a:spcPts val="600"/>
              </a:spcBef>
              <a:buClr>
                <a:srgbClr val="F4971A"/>
              </a:buClr>
              <a:buSzPct val="125000"/>
              <a:buFont typeface="Symbol" panose="05050102010706020507" pitchFamily="18" charset="2"/>
              <a:buNone/>
            </a:pPr>
            <a:endParaRPr lang="en-US" sz="1900" noProof="0">
              <a:latin typeface="Calibri" panose="020F0502020204030204" pitchFamily="34" charset="0"/>
              <a:cs typeface="Calibri" panose="020F0502020204030204" pitchFamily="34" charset="0"/>
            </a:endParaRPr>
          </a:p>
          <a:p>
            <a:pPr marL="0" lvl="0" indent="0">
              <a:lnSpc>
                <a:spcPct val="70000"/>
              </a:lnSpc>
              <a:spcBef>
                <a:spcPts val="600"/>
              </a:spcBef>
              <a:buClr>
                <a:srgbClr val="F4971A"/>
              </a:buClr>
              <a:buSzPct val="125000"/>
              <a:buFont typeface="Symbol" panose="05050102010706020507" pitchFamily="18" charset="2"/>
              <a:buNone/>
            </a:pPr>
            <a:r>
              <a:rPr lang="es-ES" sz="1900" b="1" noProof="0">
                <a:latin typeface="Calibri" panose="020F0502020204030204" pitchFamily="34" charset="0"/>
                <a:cs typeface="Calibri" panose="020F0502020204030204" pitchFamily="34" charset="0"/>
              </a:rPr>
              <a:t>Fuentes: </a:t>
            </a:r>
          </a:p>
          <a:p>
            <a:endParaRPr lang="en-US" sz="2000" b="0" i="0" u="none" strike="noStrike" kern="1200" baseline="0" noProof="0">
              <a:solidFill>
                <a:schemeClr val="tx1"/>
              </a:solidFill>
              <a:latin typeface="Arial" panose="020B0604020202020204" pitchFamily="34" charset="0"/>
              <a:ea typeface="+mn-ea"/>
              <a:cs typeface="+mn-cs"/>
            </a:endParaRPr>
          </a:p>
          <a:p>
            <a:r>
              <a:rPr lang="es-ES" sz="2000" b="0" i="0" u="none" strike="noStrike" baseline="0" noProof="0">
                <a:solidFill>
                  <a:schemeClr val="tx1"/>
                </a:solidFill>
                <a:latin typeface="Arial" panose="020B0604020202020204" pitchFamily="34" charset="0"/>
                <a:ea typeface="+mn-ea"/>
                <a:cs typeface="+mn-cs"/>
              </a:rPr>
              <a:t>OECD (2018), ‘</a:t>
            </a:r>
            <a:r>
              <a:rPr lang="es-ES" sz="2000" b="0" i="1" u="none" strike="noStrike" baseline="0" noProof="0">
                <a:solidFill>
                  <a:schemeClr val="tx1"/>
                </a:solidFill>
                <a:latin typeface="Arial" panose="020B0604020202020204" pitchFamily="34" charset="0"/>
                <a:ea typeface="+mn-ea"/>
                <a:cs typeface="+mn-cs"/>
              </a:rPr>
              <a:t>Making Blended Finance Work for the Sustainable Development Goals’</a:t>
            </a:r>
            <a:r>
              <a:rPr lang="es-ES" sz="2000" b="0" i="0" u="none" strike="noStrike" baseline="0" noProof="0">
                <a:solidFill>
                  <a:schemeClr val="tx1"/>
                </a:solidFill>
                <a:latin typeface="Arial" panose="020B0604020202020204" pitchFamily="34" charset="0"/>
                <a:ea typeface="+mn-ea"/>
                <a:cs typeface="+mn-cs"/>
              </a:rPr>
              <a:t>, OECD Publishing, Paris.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17</a:t>
            </a:fld>
            <a:endParaRPr lang="en-GB"/>
          </a:p>
        </p:txBody>
      </p:sp>
    </p:spTree>
    <p:extLst>
      <p:ext uri="{BB962C8B-B14F-4D97-AF65-F5344CB8AC3E}">
        <p14:creationId xmlns:p14="http://schemas.microsoft.com/office/powerpoint/2010/main" val="1857674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b="1" noProof="0"/>
              <a:t>Notas:</a:t>
            </a:r>
          </a:p>
          <a:p>
            <a:pPr marL="0" marR="0" lvl="0" indent="0" algn="l" defTabSz="685800" rtl="0" eaLnBrk="1" fontAlgn="auto" latinLnBrk="0" hangingPunct="1">
              <a:lnSpc>
                <a:spcPct val="100000"/>
              </a:lnSpc>
              <a:spcBef>
                <a:spcPts val="0"/>
              </a:spcBef>
              <a:spcAft>
                <a:spcPts val="0"/>
              </a:spcAft>
              <a:buClrTx/>
              <a:buSzTx/>
              <a:buFontTx/>
              <a:buNone/>
              <a:tabLst/>
              <a:defRPr/>
            </a:pPr>
            <a:r>
              <a:rPr lang="es-ES" b="0" noProof="0"/>
              <a:t>A la hora de evaluar las oportunidades de financiación es necesario analizarlas desde la perspectiva adecuada y planteando las preguntas correctas: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noProof="0"/>
              <a:t> ¿Qué tipo de proyecto estoy desarrollando?</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noProof="0"/>
              <a:t>¿En qué fase del proyecto necesito apoyo?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noProof="0"/>
              <a:t>¿Cumple mi proyecto los requisitos de los fondos disponibles?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noProof="0"/>
              <a:t>¿La envergadura de mi proyecto interesa a las instituciones de financiación?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0" noProof="0"/>
              <a:t>¿Poseo las habilidades y competencias necesarias para solicitar financiación y gestionar una subvención/préstamo y otros tipos de financiación?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b="0"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b="0" noProof="0"/>
              <a:t>Poder responder a estas preguntas es un paso fundamental para posicionar un proyecto en el marco adecuado, presentarlo a las partes interesadas correctas y potenciar los aspectos más importantes del proyecto captando el interés y el compromiso de los donantes. </a:t>
            </a:r>
            <a:endParaRPr lang="en-US" b="0"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18</a:t>
            </a:fld>
            <a:endParaRPr lang="en-GB"/>
          </a:p>
        </p:txBody>
      </p:sp>
    </p:spTree>
    <p:extLst>
      <p:ext uri="{BB962C8B-B14F-4D97-AF65-F5344CB8AC3E}">
        <p14:creationId xmlns:p14="http://schemas.microsoft.com/office/powerpoint/2010/main" val="89963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b="0" noProof="0"/>
              <a:t>De hecho, muchos de los mecanismos de financiación disponibles no se dirigen directamente a los proyectos Nexus, sino que cubren una "parte" de los proyectos. Los elementos </a:t>
            </a:r>
            <a:r>
              <a:rPr lang="es-ES" b="0" noProof="0" err="1"/>
              <a:t>nexus</a:t>
            </a:r>
            <a:r>
              <a:rPr lang="es-ES" b="0" noProof="0"/>
              <a:t> añaden valor a una propuesta de proyecto, pero no siempre este valor se reconoce como "puntuación extra" dentro de los mecanismos de financiación.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b="0"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b="0" noProof="0"/>
              <a:t>Las instituciones financieras como el BID están muy interesadas en el concepto del Nexo y en su validación para financiamiento, por ejemplo viendo las ventajas de SBN.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b="0" noProof="0"/>
          </a:p>
          <a:p>
            <a:pPr marL="0" marR="0" lvl="0" indent="0" algn="l" defTabSz="685800" rtl="0" eaLnBrk="1" fontAlgn="auto" latinLnBrk="0" hangingPunct="1">
              <a:lnSpc>
                <a:spcPct val="100000"/>
              </a:lnSpc>
              <a:spcBef>
                <a:spcPts val="0"/>
              </a:spcBef>
              <a:spcAft>
                <a:spcPts val="0"/>
              </a:spcAft>
              <a:buClrTx/>
              <a:buSzTx/>
              <a:buFontTx/>
              <a:buNone/>
              <a:tabLst/>
              <a:defRPr/>
            </a:pPr>
            <a:r>
              <a:rPr lang="en-US" b="1" noProof="0"/>
              <a:t>Es </a:t>
            </a:r>
            <a:r>
              <a:rPr lang="en-US" b="1" noProof="0" err="1"/>
              <a:t>muy</a:t>
            </a:r>
            <a:r>
              <a:rPr lang="en-US" b="1" noProof="0"/>
              <a:t> </a:t>
            </a:r>
            <a:r>
              <a:rPr lang="en-US" b="1" noProof="0" err="1"/>
              <a:t>dificil</a:t>
            </a:r>
            <a:r>
              <a:rPr lang="en-US" b="1" noProof="0"/>
              <a:t>.</a:t>
            </a:r>
            <a:endParaRPr lang="es-ES" b="1"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19</a:t>
            </a:fld>
            <a:endParaRPr lang="en-GB"/>
          </a:p>
        </p:txBody>
      </p:sp>
    </p:spTree>
    <p:extLst>
      <p:ext uri="{BB962C8B-B14F-4D97-AF65-F5344CB8AC3E}">
        <p14:creationId xmlns:p14="http://schemas.microsoft.com/office/powerpoint/2010/main" val="240453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pPr algn="just">
              <a:lnSpc>
                <a:spcPts val="1200"/>
              </a:lnSpc>
              <a:spcBef>
                <a:spcPts val="600"/>
              </a:spcBef>
              <a:spcAft>
                <a:spcPts val="600"/>
              </a:spcAft>
            </a:pPr>
            <a:endParaRPr lang="en-US" sz="900" noProof="0">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200"/>
              </a:lnSpc>
              <a:spcBef>
                <a:spcPts val="600"/>
              </a:spcBef>
              <a:spcAft>
                <a:spcPts val="600"/>
              </a:spcAft>
            </a:pPr>
            <a:r>
              <a:rPr lang="es-ES" sz="900" noProof="0">
                <a:effectLst/>
                <a:latin typeface="Arial" panose="020B0604020202020204" pitchFamily="34" charset="0"/>
                <a:ea typeface="Arial" panose="020B0604020202020204" pitchFamily="34" charset="0"/>
                <a:cs typeface="Times New Roman" panose="02020603050405020304" pitchFamily="18" charset="0"/>
              </a:rPr>
              <a:t>[Introducción - adapte los nombres al contexto local]</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s-ES" sz="900" noProof="0">
                <a:effectLst/>
                <a:latin typeface="Arial" panose="020B0604020202020204" pitchFamily="34" charset="0"/>
                <a:ea typeface="Arial" panose="020B0604020202020204" pitchFamily="34" charset="0"/>
                <a:cs typeface="Times New Roman" panose="02020603050405020304" pitchFamily="18" charset="0"/>
              </a:rPr>
              <a:t>Volvamos con la Sra. </a:t>
            </a:r>
            <a:r>
              <a:rPr lang="es-ES" sz="900" i="1" noProof="0">
                <a:effectLst/>
                <a:latin typeface="Arial" panose="020B0604020202020204" pitchFamily="34" charset="0"/>
                <a:ea typeface="Arial" panose="020B0604020202020204" pitchFamily="34" charset="0"/>
                <a:cs typeface="Times New Roman" panose="02020603050405020304" pitchFamily="18" charset="0"/>
              </a:rPr>
              <a:t>García</a:t>
            </a:r>
            <a:r>
              <a:rPr lang="es-ES" sz="900" noProof="0">
                <a:effectLst/>
                <a:latin typeface="Arial" panose="020B0604020202020204" pitchFamily="34" charset="0"/>
                <a:ea typeface="Arial" panose="020B0604020202020204" pitchFamily="34" charset="0"/>
                <a:cs typeface="Times New Roman" panose="02020603050405020304" pitchFamily="18" charset="0"/>
              </a:rPr>
              <a:t>.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s-ES" sz="900" noProof="0">
                <a:effectLst/>
                <a:latin typeface="Arial" panose="020B0604020202020204" pitchFamily="34" charset="0"/>
                <a:ea typeface="Arial" panose="020B0604020202020204" pitchFamily="34" charset="0"/>
                <a:cs typeface="Times New Roman" panose="02020603050405020304" pitchFamily="18" charset="0"/>
              </a:rPr>
              <a:t>Recuerdan que es la jefa de la administración de la ciudad de </a:t>
            </a:r>
            <a:r>
              <a:rPr lang="es-ES" sz="900" i="1" noProof="0">
                <a:effectLst/>
                <a:latin typeface="Arial" panose="020B0604020202020204" pitchFamily="34" charset="0"/>
                <a:ea typeface="Arial" panose="020B0604020202020204" pitchFamily="34" charset="0"/>
                <a:cs typeface="Times New Roman" panose="02020603050405020304" pitchFamily="18" charset="0"/>
              </a:rPr>
              <a:t>Mostanova y </a:t>
            </a:r>
            <a:r>
              <a:rPr lang="es-ES" sz="900" noProof="0">
                <a:effectLst/>
                <a:latin typeface="Arial" panose="020B0604020202020204" pitchFamily="34" charset="0"/>
                <a:ea typeface="Arial" panose="020B0604020202020204" pitchFamily="34" charset="0"/>
                <a:cs typeface="Times New Roman" panose="02020603050405020304" pitchFamily="18" charset="0"/>
              </a:rPr>
              <a:t>que es responsable del suministro eléctrico.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s-ES" sz="900" noProof="0">
                <a:effectLst/>
                <a:latin typeface="Arial" panose="020B0604020202020204" pitchFamily="34" charset="0"/>
                <a:ea typeface="Arial" panose="020B0604020202020204" pitchFamily="34" charset="0"/>
                <a:cs typeface="Times New Roman" panose="02020603050405020304" pitchFamily="18" charset="0"/>
              </a:rPr>
              <a:t>Sabemos que su propuesta de aprovechar el potencial de la energía solar para el suministro eléctrico de la ciudad ha suscitado la preocupación de sus colegas responsables de agricultura y recursos hídricos.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s-ES" sz="900" noProof="0">
                <a:effectLst/>
                <a:latin typeface="Arial" panose="020B0604020202020204" pitchFamily="34" charset="0"/>
                <a:ea typeface="Arial" panose="020B0604020202020204" pitchFamily="34" charset="0"/>
                <a:cs typeface="Times New Roman" panose="02020603050405020304" pitchFamily="18" charset="0"/>
              </a:rPr>
              <a:t>Al final, la Sra. García se ha dado cuenta de que su idea de llevar la energía solar a Mostanova va a requerir un mayor intercambio con sus colegas. </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s-ES" sz="900" noProof="0">
                <a:effectLst/>
                <a:latin typeface="Arial" panose="020B0604020202020204" pitchFamily="34" charset="0"/>
                <a:ea typeface="Arial" panose="020B0604020202020204" pitchFamily="34" charset="0"/>
                <a:cs typeface="Times New Roman" panose="02020603050405020304" pitchFamily="18" charset="0"/>
              </a:rPr>
              <a:t>Para estar bien preparada para estos intercambios, la Sra. García necesitará evaluar el Nexo WEF para poder presentar una solución convincente, como el uso combinado del suelo para la agricultura y los paneles solares, como hemos visto en el ejemplo de la agrivoltaica en el módulo I, u otras soluciones, como una regulación más estricta de la extracción de agua subterránea. Así que la Sra. García va a tener que llevar a cabo una evaluación exhaustiva para que, por un lado, sus propuestas resulten convincentes, y por otro, poder demostrar los beneficios potenciales de su solución. Igualmente será de gran ayuda asegurarse de que su actividad no tiene otros efectos secundarios no deseados en los ecosistemas, los medios de vida locales, etc. </a:t>
            </a:r>
          </a:p>
          <a:p>
            <a:pPr marL="342900" marR="0" lvl="0" indent="-342900" algn="just" defTabSz="685800" rtl="0" eaLnBrk="1" fontAlgn="auto" latinLnBrk="0" hangingPunct="1">
              <a:lnSpc>
                <a:spcPts val="1200"/>
              </a:lnSpc>
              <a:spcBef>
                <a:spcPts val="600"/>
              </a:spcBef>
              <a:spcAft>
                <a:spcPts val="600"/>
              </a:spcAft>
              <a:buClrTx/>
              <a:buSzTx/>
              <a:buFont typeface="Symbol" panose="05050102010706020507" pitchFamily="18" charset="2"/>
              <a:buChar char=""/>
              <a:tabLst>
                <a:tab pos="457200" algn="l"/>
              </a:tabLst>
              <a:defRPr/>
            </a:pPr>
            <a:r>
              <a:rPr lang="es-ES" sz="900" noProof="0">
                <a:effectLst/>
                <a:latin typeface="Arial" panose="020B0604020202020204" pitchFamily="34" charset="0"/>
                <a:ea typeface="Arial" panose="020B0604020202020204" pitchFamily="34" charset="0"/>
                <a:cs typeface="Times New Roman" panose="02020603050405020304" pitchFamily="18" charset="0"/>
              </a:rPr>
              <a:t>Además de estas consideraciones sobre los posibles impactos y beneficios de su solución, la Sra. García tendrá que hacerse las siguientes preguntas clave:</a:t>
            </a:r>
          </a:p>
          <a:p>
            <a:pPr marL="685800" marR="0" lvl="1" indent="-342900" algn="just" defTabSz="685800" rtl="0" eaLnBrk="1" fontAlgn="auto" latinLnBrk="0" hangingPunct="1">
              <a:lnSpc>
                <a:spcPts val="1200"/>
              </a:lnSpc>
              <a:spcBef>
                <a:spcPts val="600"/>
              </a:spcBef>
              <a:spcAft>
                <a:spcPts val="600"/>
              </a:spcAft>
              <a:buClrTx/>
              <a:buSzTx/>
              <a:buFont typeface="Symbol" panose="05050102010706020507" pitchFamily="18" charset="2"/>
              <a:buChar char=""/>
              <a:tabLst>
                <a:tab pos="457200" algn="l"/>
              </a:tabLst>
              <a:defRPr/>
            </a:pPr>
            <a:r>
              <a:rPr lang="es-ES" sz="900" noProof="0">
                <a:effectLst/>
                <a:latin typeface="Arial" panose="020B0604020202020204" pitchFamily="34" charset="0"/>
                <a:ea typeface="Arial" panose="020B0604020202020204" pitchFamily="34" charset="0"/>
                <a:cs typeface="Times New Roman" panose="02020603050405020304" pitchFamily="18" charset="0"/>
              </a:rPr>
              <a:t>¿Cuál es el </a:t>
            </a:r>
            <a:r>
              <a:rPr lang="es-ES" sz="900" b="1" noProof="0">
                <a:effectLst/>
                <a:latin typeface="Arial" panose="020B0604020202020204" pitchFamily="34" charset="0"/>
                <a:ea typeface="Arial" panose="020B0604020202020204" pitchFamily="34" charset="0"/>
                <a:cs typeface="Times New Roman" panose="02020603050405020304" pitchFamily="18" charset="0"/>
              </a:rPr>
              <a:t>valor económico añadido</a:t>
            </a:r>
            <a:r>
              <a:rPr lang="es-ES" sz="900" noProof="0">
                <a:effectLst/>
                <a:latin typeface="Arial" panose="020B0604020202020204" pitchFamily="34" charset="0"/>
                <a:ea typeface="Arial" panose="020B0604020202020204" pitchFamily="34" charset="0"/>
                <a:cs typeface="Times New Roman" panose="02020603050405020304" pitchFamily="18" charset="0"/>
              </a:rPr>
              <a:t> de la propuesta de solución del Nexo WEF? ¿Cómo podemos </a:t>
            </a:r>
            <a:r>
              <a:rPr lang="es-ES" sz="900" b="1" noProof="0">
                <a:effectLst/>
                <a:latin typeface="Arial" panose="020B0604020202020204" pitchFamily="34" charset="0"/>
                <a:ea typeface="Arial" panose="020B0604020202020204" pitchFamily="34" charset="0"/>
                <a:cs typeface="Times New Roman" panose="02020603050405020304" pitchFamily="18" charset="0"/>
              </a:rPr>
              <a:t>medir</a:t>
            </a:r>
            <a:r>
              <a:rPr lang="es-ES" sz="900" noProof="0">
                <a:effectLst/>
                <a:latin typeface="Arial" panose="020B0604020202020204" pitchFamily="34" charset="0"/>
                <a:ea typeface="Arial" panose="020B0604020202020204" pitchFamily="34" charset="0"/>
                <a:cs typeface="Times New Roman" panose="02020603050405020304" pitchFamily="18" charset="0"/>
              </a:rPr>
              <a:t> este valor añadido? </a:t>
            </a:r>
          </a:p>
          <a:p>
            <a:pPr marL="685800" marR="0" lvl="1" indent="-342900" algn="just" defTabSz="685800" rtl="0" eaLnBrk="1" fontAlgn="auto" latinLnBrk="0" hangingPunct="1">
              <a:lnSpc>
                <a:spcPts val="1200"/>
              </a:lnSpc>
              <a:spcBef>
                <a:spcPts val="600"/>
              </a:spcBef>
              <a:spcAft>
                <a:spcPts val="600"/>
              </a:spcAft>
              <a:buClrTx/>
              <a:buSzTx/>
              <a:buFont typeface="Symbol" panose="05050102010706020507" pitchFamily="18" charset="2"/>
              <a:buChar char=""/>
              <a:tabLst>
                <a:tab pos="457200" algn="l"/>
              </a:tabLst>
              <a:defRPr/>
            </a:pPr>
            <a:r>
              <a:rPr lang="es-ES" noProof="0"/>
              <a:t>¿Qué </a:t>
            </a:r>
            <a:r>
              <a:rPr lang="es-ES" b="1" noProof="0"/>
              <a:t>fuentes de financiación</a:t>
            </a:r>
            <a:r>
              <a:rPr lang="es-ES" noProof="0"/>
              <a:t> existen para apoyar este tipo de programas o proyectos multisectoriales?</a:t>
            </a:r>
          </a:p>
          <a:p>
            <a:pPr marL="342900" lvl="0" indent="-342900" algn="just">
              <a:lnSpc>
                <a:spcPts val="1200"/>
              </a:lnSpc>
              <a:spcBef>
                <a:spcPts val="600"/>
              </a:spcBef>
              <a:spcAft>
                <a:spcPts val="600"/>
              </a:spcAft>
              <a:buFont typeface="Symbol" panose="05050102010706020507" pitchFamily="18" charset="2"/>
              <a:buChar char=""/>
              <a:tabLst>
                <a:tab pos="457200" algn="l"/>
              </a:tabLst>
            </a:pPr>
            <a:endParaRPr lang="en-US" sz="900" noProof="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s-ES" sz="900" noProof="0">
                <a:effectLst/>
                <a:latin typeface="Arial" panose="020B0604020202020204" pitchFamily="34" charset="0"/>
                <a:ea typeface="Arial" panose="020B0604020202020204" pitchFamily="34" charset="0"/>
                <a:cs typeface="Times New Roman" panose="02020603050405020304" pitchFamily="18" charset="0"/>
              </a:rPr>
              <a:t>-------</a:t>
            </a:r>
          </a:p>
          <a:p>
            <a:pPr marL="342900" lvl="0" indent="-342900" algn="just">
              <a:lnSpc>
                <a:spcPts val="1200"/>
              </a:lnSpc>
              <a:spcBef>
                <a:spcPts val="600"/>
              </a:spcBef>
              <a:spcAft>
                <a:spcPts val="600"/>
              </a:spcAft>
              <a:buFont typeface="Symbol" panose="05050102010706020507" pitchFamily="18" charset="2"/>
              <a:buChar char=""/>
              <a:tabLst>
                <a:tab pos="457200" algn="l"/>
              </a:tabLst>
            </a:pPr>
            <a:r>
              <a:rPr lang="es-ES" sz="900" noProof="0">
                <a:effectLst/>
                <a:latin typeface="Arial" panose="020B0604020202020204" pitchFamily="34" charset="0"/>
                <a:ea typeface="Arial" panose="020B0604020202020204" pitchFamily="34" charset="0"/>
                <a:cs typeface="Times New Roman" panose="02020603050405020304" pitchFamily="18" charset="0"/>
              </a:rPr>
              <a:t>Este ejemplo de Mostanova nos sitúa directamente en el tema de esta parte de la formación, que trata de la planificación y financiación de inversiones intersectoriales.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2543145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b="1" noProof="0"/>
              <a:t>Notas:</a:t>
            </a:r>
          </a:p>
          <a:p>
            <a:pPr marL="0" marR="0" lvl="0" indent="0" algn="l" defTabSz="685800" rtl="0" eaLnBrk="1" fontAlgn="auto" latinLnBrk="0" hangingPunct="1">
              <a:lnSpc>
                <a:spcPct val="100000"/>
              </a:lnSpc>
              <a:spcBef>
                <a:spcPts val="0"/>
              </a:spcBef>
              <a:spcAft>
                <a:spcPts val="0"/>
              </a:spcAft>
              <a:buClrTx/>
              <a:buSzTx/>
              <a:buFontTx/>
              <a:buNone/>
              <a:tabLst/>
              <a:defRPr/>
            </a:pPr>
            <a:r>
              <a:rPr lang="es-ES" b="0" noProof="0"/>
              <a:t>La aplicación de los nexos a menudo implica una cantidad considerable de inversiones que deben utilizarse en los cambios estructurales, el desarrollo de políticas y la creación de capacidades: de hecho, en algunos casos, la presupuestación y el establecimiento de responsabilidades financieras pueden ser una de las cuestiones más difíciles en la puesta en marcha de los proyectos de nexos. La participación del sector privado es crucial para una aplicación eficaz de los nexos, pero para garantizar un compromiso proactivo hay que atraerlo adecuadamente a través de reglamentos sólidos y mecanismos de incentivación. </a:t>
            </a:r>
            <a:endParaRPr lang="en-US" b="0"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20</a:t>
            </a:fld>
            <a:endParaRPr lang="en-GB"/>
          </a:p>
        </p:txBody>
      </p:sp>
    </p:spTree>
    <p:extLst>
      <p:ext uri="{BB962C8B-B14F-4D97-AF65-F5344CB8AC3E}">
        <p14:creationId xmlns:p14="http://schemas.microsoft.com/office/powerpoint/2010/main" val="2840013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endParaRPr lang="en-US" b="0" noProof="0"/>
          </a:p>
          <a:p>
            <a:r>
              <a:rPr lang="es-ES" b="0" noProof="0"/>
              <a:t>Los fondos procedentes de estas fuentes llegan a sus destinatarios a través de las siguientes vías: </a:t>
            </a:r>
          </a:p>
          <a:p>
            <a:endParaRPr lang="en-US" b="0" noProof="0"/>
          </a:p>
          <a:p>
            <a:pPr marL="273050" lvl="0" indent="-342900">
              <a:lnSpc>
                <a:spcPct val="70000"/>
              </a:lnSpc>
              <a:buFont typeface="Symbol" panose="05050102010706020507" pitchFamily="18" charset="2"/>
              <a:buChar char="-"/>
            </a:pPr>
            <a:r>
              <a:rPr lang="es-ES" b="1" noProof="0"/>
              <a:t>Financiación de proyectos específicos:</a:t>
            </a:r>
            <a:r>
              <a:rPr lang="es-ES" noProof="0"/>
              <a:t> financiación de una inversión única y concreta (a nivel de infraestructura o institución);</a:t>
            </a:r>
          </a:p>
          <a:p>
            <a:pPr marL="273050" lvl="0" indent="-342900">
              <a:lnSpc>
                <a:spcPct val="70000"/>
              </a:lnSpc>
              <a:buFont typeface="Symbol" panose="05050102010706020507" pitchFamily="18" charset="2"/>
              <a:buChar char="-"/>
            </a:pPr>
            <a:r>
              <a:rPr lang="es-ES" b="1" noProof="0"/>
              <a:t>Financiación de programas específicos</a:t>
            </a:r>
            <a:r>
              <a:rPr lang="es-ES" noProof="0"/>
              <a:t> (por ejemplo, fondos para el clima): financiación de un conjunto predeterminado de inversiones (a nivel de infraestructura o institución);</a:t>
            </a:r>
          </a:p>
          <a:p>
            <a:pPr marL="273050" lvl="0" indent="-342900">
              <a:lnSpc>
                <a:spcPct val="70000"/>
              </a:lnSpc>
              <a:buFont typeface="Symbol" panose="05050102010706020507" pitchFamily="18" charset="2"/>
              <a:buChar char="-"/>
            </a:pPr>
            <a:r>
              <a:rPr lang="es-ES" b="1" noProof="0"/>
              <a:t>Financiación de programas adaptables:</a:t>
            </a:r>
            <a:r>
              <a:rPr lang="es-ES" noProof="0"/>
              <a:t> financiación de un conjunto de inversiones (a nivel de infraestructura o institución) que no están predeterminadas, pero que tienen una serie de objetivos y resultados comunes; </a:t>
            </a:r>
          </a:p>
          <a:p>
            <a:pPr marL="273050" lvl="0" indent="-342900">
              <a:lnSpc>
                <a:spcPct val="70000"/>
              </a:lnSpc>
              <a:buFont typeface="Symbol" panose="05050102010706020507" pitchFamily="18" charset="2"/>
              <a:buChar char="-"/>
            </a:pPr>
            <a:r>
              <a:rPr lang="es-ES" b="1" noProof="0"/>
              <a:t>Apoyo presupuestario sectorial:</a:t>
            </a:r>
            <a:r>
              <a:rPr lang="es-ES" noProof="0"/>
              <a:t> financiación puesta a disposición de los ministerios competentes o de sus autoridades descentralizadas/distribuidas para que la desembolsen a su discreción; </a:t>
            </a:r>
          </a:p>
          <a:p>
            <a:pPr marL="273050" lvl="0" indent="-342900">
              <a:lnSpc>
                <a:spcPct val="70000"/>
              </a:lnSpc>
              <a:buFont typeface="Symbol" panose="05050102010706020507" pitchFamily="18" charset="2"/>
              <a:buChar char="-"/>
            </a:pPr>
            <a:r>
              <a:rPr lang="es-ES" b="1" noProof="0"/>
              <a:t>Apoyo presupuestario central:</a:t>
            </a:r>
            <a:r>
              <a:rPr lang="es-ES" noProof="0"/>
              <a:t> financiación puesta a disposición de los ministerios que no son competentes (economía y finanzas) y/o de las autoridades descentralizadas/distribuidas para que la desembolsen a su discreción, o líneas de crédito a los bancos nacionales para apoyar proyectos de infraestructura acelerados. </a:t>
            </a:r>
          </a:p>
          <a:p>
            <a:pPr marL="342900" lvl="0" indent="-342900">
              <a:lnSpc>
                <a:spcPct val="70000"/>
              </a:lnSpc>
              <a:spcBef>
                <a:spcPts val="600"/>
              </a:spcBef>
              <a:buClr>
                <a:srgbClr val="F4971A"/>
              </a:buClr>
              <a:buSzPct val="125000"/>
              <a:buFont typeface="Symbol" panose="05050102010706020507" pitchFamily="18" charset="2"/>
              <a:buChar char="-"/>
            </a:pPr>
            <a:endParaRPr lang="en-US" sz="800" noProof="0">
              <a:latin typeface="Calibri" panose="020F0502020204030204" pitchFamily="34" charset="0"/>
              <a:cs typeface="Calibri" panose="020F0502020204030204" pitchFamily="34" charset="0"/>
              <a:sym typeface="Roboto Slab"/>
            </a:endParaRPr>
          </a:p>
          <a:p>
            <a:pPr marL="0" marR="0" lvl="0" indent="0" algn="l" defTabSz="685800" rtl="0" eaLnBrk="1" fontAlgn="auto" latinLnBrk="0" hangingPunct="1">
              <a:lnSpc>
                <a:spcPct val="70000"/>
              </a:lnSpc>
              <a:spcBef>
                <a:spcPts val="600"/>
              </a:spcBef>
              <a:spcAft>
                <a:spcPts val="0"/>
              </a:spcAft>
              <a:buClr>
                <a:srgbClr val="F4971A"/>
              </a:buClr>
              <a:buSzPct val="125000"/>
              <a:buFont typeface="Wingdings" panose="05000000000000000000" pitchFamily="2" charset="2"/>
              <a:buNone/>
              <a:tabLst/>
              <a:defRPr/>
            </a:pPr>
            <a:r>
              <a:rPr lang="es-ES" sz="900" b="0" noProof="0">
                <a:sym typeface="Wingdings" panose="05000000000000000000" pitchFamily="2" charset="2"/>
              </a:rPr>
              <a:t></a:t>
            </a:r>
            <a:r>
              <a:rPr lang="es-ES" sz="900" b="0" noProof="0"/>
              <a:t> La encuesta realizada en 2020 para el estudio de la Comisión Económica para Europa de las Naciones Unidas (CEPE o UNECE, por sus siglas en inglés) sobre Soluciones e Inversiones en el Nexo agua-alimentación-energía-ecosistemas, basada en experiencias en cuencas transfronterizas, muestra que para las soluciones Nexo: </a:t>
            </a:r>
          </a:p>
          <a:p>
            <a:pPr marL="171450" marR="0" lvl="0" indent="-171450" algn="l" defTabSz="685800" rtl="0" eaLnBrk="1" fontAlgn="auto" latinLnBrk="0" hangingPunct="1">
              <a:lnSpc>
                <a:spcPct val="70000"/>
              </a:lnSpc>
              <a:spcBef>
                <a:spcPts val="600"/>
              </a:spcBef>
              <a:spcAft>
                <a:spcPts val="0"/>
              </a:spcAft>
              <a:buClr>
                <a:srgbClr val="F4971A"/>
              </a:buClr>
              <a:buSzPct val="125000"/>
              <a:buFont typeface="Symbol" panose="05050102010706020507" pitchFamily="18" charset="2"/>
              <a:buChar char="-"/>
              <a:tabLst/>
              <a:defRPr/>
            </a:pPr>
            <a:r>
              <a:rPr lang="es-ES" sz="900" b="0" noProof="0"/>
              <a:t>Las vías de ejecución de proyectos específicos (financiados por el Estado, con o sin apoyo de los socios de desarrollo) son las más comunes</a:t>
            </a:r>
          </a:p>
          <a:p>
            <a:pPr marL="171450" marR="0" lvl="0" indent="-171450" algn="l" defTabSz="685800" rtl="0" eaLnBrk="1" fontAlgn="auto" latinLnBrk="0" hangingPunct="1">
              <a:lnSpc>
                <a:spcPct val="70000"/>
              </a:lnSpc>
              <a:spcBef>
                <a:spcPts val="600"/>
              </a:spcBef>
              <a:spcAft>
                <a:spcPts val="0"/>
              </a:spcAft>
              <a:buClr>
                <a:srgbClr val="F4971A"/>
              </a:buClr>
              <a:buSzPct val="125000"/>
              <a:buFont typeface="Symbol" panose="05050102010706020507" pitchFamily="18" charset="2"/>
              <a:buChar char="-"/>
              <a:tabLst/>
              <a:defRPr/>
            </a:pPr>
            <a:r>
              <a:rPr lang="es-ES" sz="900" b="0" noProof="0"/>
              <a:t>Los planes de financiación programática suelen ser diseñados por un sector y, en las regiones menos desarrolladas, contienen requisitos estrictos del donante. Para que las soluciones sean efectivamente «Nexo», los sistemas deben ser más adaptables y «más inteligentes», lo que implica que deben estimular la competencia entre los proyectos elegibles. </a:t>
            </a:r>
          </a:p>
          <a:p>
            <a:pPr marL="171450" marR="0" lvl="0" indent="-171450" algn="l" defTabSz="685800" rtl="0" eaLnBrk="1" fontAlgn="auto" latinLnBrk="0" hangingPunct="1">
              <a:lnSpc>
                <a:spcPct val="70000"/>
              </a:lnSpc>
              <a:spcBef>
                <a:spcPts val="600"/>
              </a:spcBef>
              <a:spcAft>
                <a:spcPts val="0"/>
              </a:spcAft>
              <a:buClr>
                <a:srgbClr val="F4971A"/>
              </a:buClr>
              <a:buSzPct val="125000"/>
              <a:buFont typeface="Symbol" panose="05050102010706020507" pitchFamily="18" charset="2"/>
              <a:buChar char="-"/>
              <a:tabLst/>
              <a:defRPr/>
            </a:pPr>
            <a:r>
              <a:rPr lang="es-ES" sz="900" b="0" noProof="0"/>
              <a:t>Las soluciones en la agricultura y la energía (por ejemplo, la agricultura paisajística, la mejora de la agroindustria, las cadenas de valor agrícolas sostenibles, la energía renovable o la eficiencia energética) constituyen puntos de entrada más probables para las inversiones privadas que podrían abordar directa o indirectamente los problemas del agua y el medioambiente. Sin embargo, este potencial está hasta ahora muy desaprovechado en las cuencas transfronterizas. </a:t>
            </a:r>
          </a:p>
          <a:p>
            <a:pPr marL="171450" marR="0" lvl="0" indent="-171450" algn="l" defTabSz="685800" rtl="0" eaLnBrk="1" fontAlgn="auto" latinLnBrk="0" hangingPunct="1">
              <a:lnSpc>
                <a:spcPct val="70000"/>
              </a:lnSpc>
              <a:spcBef>
                <a:spcPts val="600"/>
              </a:spcBef>
              <a:spcAft>
                <a:spcPts val="0"/>
              </a:spcAft>
              <a:buClr>
                <a:srgbClr val="F4971A"/>
              </a:buClr>
              <a:buSzPct val="125000"/>
              <a:buFont typeface="Symbol" panose="05050102010706020507" pitchFamily="18" charset="2"/>
              <a:buChar char="-"/>
              <a:tabLst/>
              <a:defRPr/>
            </a:pPr>
            <a:endParaRPr lang="en-US" sz="900" b="0" noProof="0"/>
          </a:p>
          <a:p>
            <a:pPr marL="0" marR="0" lvl="0" indent="0" algn="l" defTabSz="685800" rtl="0" eaLnBrk="1" fontAlgn="auto" latinLnBrk="0" hangingPunct="1">
              <a:lnSpc>
                <a:spcPct val="70000"/>
              </a:lnSpc>
              <a:spcBef>
                <a:spcPts val="600"/>
              </a:spcBef>
              <a:spcAft>
                <a:spcPts val="0"/>
              </a:spcAft>
              <a:buClr>
                <a:srgbClr val="F4971A"/>
              </a:buClr>
              <a:buSzPct val="125000"/>
              <a:buFont typeface="Symbol" panose="05050102010706020507" pitchFamily="18" charset="2"/>
              <a:buNone/>
              <a:tabLst/>
              <a:defRPr/>
            </a:pPr>
            <a:r>
              <a:rPr lang="es-ES" sz="900" b="0" noProof="0"/>
              <a:t>Esto nos lleva a las siguientes conclusiones: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b="1" noProof="0"/>
              <a:t>La financiación programática </a:t>
            </a:r>
            <a:r>
              <a:rPr lang="es-ES" sz="900" b="0" noProof="0"/>
              <a:t>es una forma eficaz de movilizar la financiación pública y la financiación privada para las inversiones en infraestructuras (especialmente si es posible una financiación con fondos colectivos), que evita los peligros citados tanto por el sector público como por el privado con respecto a la financiación de las infraestructuras del sector del agua. Además, los sistemas de financiación programática pueden ser más adecuados que las soluciones específicas para cada proyecto </a:t>
            </a:r>
            <a:r>
              <a:rPr lang="es-ES" sz="900" b="1" noProof="0"/>
              <a:t>para ofrecer beneficios múltiples </a:t>
            </a:r>
            <a:r>
              <a:rPr lang="es-ES" sz="900" b="0" noProof="0"/>
              <a:t> desde la perspectiva del Nexo (reduciendo los </a:t>
            </a:r>
            <a:r>
              <a:rPr lang="es-ES" sz="900" b="0" i="1" noProof="0"/>
              <a:t>trade-offs</a:t>
            </a:r>
            <a:r>
              <a:rPr lang="es-ES" sz="900" b="0" noProof="0"/>
              <a:t> y aprovechando las sinergias). En los entornos transfronterizos, en particular, donde los sectores están interconectados a través del agua, estos sistemas pueden permitir a los diferentes sectores diseñar conjuntamente soluciones de Nexo teniendo en cuenta su impacto social y ambiental acumulativo, sin estar limitados por características predefinidas (por ejemplo, sobre el emplazamiento o el tipo de solución) que podrían haber sido decididas previamente por los diferentes sectores de manera descoordinada.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En la actualidad, la financiación pública (incluida la de los donantes) constituye la principal fuente de inversiones Nexo de valor transfronterizo. Sin embargo, </a:t>
            </a:r>
            <a:r>
              <a:rPr lang="es-ES" b="1" noProof="0"/>
              <a:t>el enfoque Nexo también abre oportunidades de financiación del sector</a:t>
            </a:r>
            <a:r>
              <a:rPr lang="es-ES" noProof="0"/>
              <a:t> privado que pueden aprovecharse a través de asociaciones público-privadas, soluciones de financiación mixta, apoyo indirecto (por ejemplo, a través de incentivos fiscales), bonos verdes/azules y financiación con fondos colectivos. También existen oportunidades para </a:t>
            </a:r>
            <a:r>
              <a:rPr lang="es-ES" b="1" noProof="0"/>
              <a:t>diseñar planes innovadores</a:t>
            </a:r>
            <a:r>
              <a:rPr lang="es-ES" noProof="0"/>
              <a:t> (incluyendo modelos basados en los ingresos) que potencien las inversiones privadas tanto para la infraestructura como para las instituciones. Estos planes para proyectos multisectoriales pueden ser cruciales para acceder tanto a los fondos climáticos como medioambientales. Hasta ahora, este potencial apenas se ha utilizado en las cuencas transfronterizas, en las que es necesario involucrar a un gran número de actores.</a:t>
            </a:r>
          </a:p>
          <a:p>
            <a:pPr marL="342900" marR="0" lvl="0" indent="-342900" algn="l" defTabSz="685800" rtl="0" eaLnBrk="1" fontAlgn="auto" latinLnBrk="0" hangingPunct="1">
              <a:lnSpc>
                <a:spcPct val="70000"/>
              </a:lnSpc>
              <a:spcBef>
                <a:spcPts val="600"/>
              </a:spcBef>
              <a:spcAft>
                <a:spcPts val="0"/>
              </a:spcAft>
              <a:buClr>
                <a:srgbClr val="F4971A"/>
              </a:buClr>
              <a:buSzPct val="125000"/>
              <a:buFont typeface="Wingdings" panose="05000000000000000000" pitchFamily="2" charset="2"/>
              <a:buChar char="à"/>
              <a:tabLst/>
              <a:defRPr/>
            </a:pPr>
            <a:endParaRPr lang="en-US" sz="900" b="0" noProof="0">
              <a:latin typeface="Calibri" panose="020F0502020204030204" pitchFamily="34" charset="0"/>
              <a:cs typeface="Calibri" panose="020F0502020204030204" pitchFamily="34" charset="0"/>
              <a:sym typeface="Wingdings" panose="05000000000000000000" pitchFamily="2" charset="2"/>
            </a:endParaRPr>
          </a:p>
          <a:p>
            <a:r>
              <a:rPr lang="es-ES" sz="800" b="1" noProof="0"/>
              <a:t>Fuentes:</a:t>
            </a:r>
          </a:p>
          <a:p>
            <a:endParaRPr lang="en-US" sz="800" noProof="0"/>
          </a:p>
          <a:p>
            <a:r>
              <a:rPr lang="es-ES" sz="800" noProof="0"/>
              <a:t>UNECE (2021), ‘</a:t>
            </a:r>
            <a:r>
              <a:rPr lang="es-ES" sz="800" b="0" i="0" u="none" strike="noStrike" baseline="0" noProof="0">
                <a:solidFill>
                  <a:schemeClr val="tx1"/>
                </a:solidFill>
                <a:latin typeface="Arial" panose="020B0604020202020204" pitchFamily="34" charset="0"/>
                <a:ea typeface="+mn-ea"/>
                <a:cs typeface="+mn-cs"/>
              </a:rPr>
              <a:t>Solutions and investments in the water-food-energy-ecosystems nexus: A synthesis of experiences in transboundary </a:t>
            </a:r>
            <a:r>
              <a:rPr lang="es-ES" sz="800" b="0" i="0" u="none" strike="noStrike" baseline="0" noProof="0" err="1">
                <a:solidFill>
                  <a:schemeClr val="tx1"/>
                </a:solidFill>
                <a:latin typeface="Arial" panose="020B0604020202020204" pitchFamily="34" charset="0"/>
                <a:ea typeface="+mn-ea"/>
                <a:cs typeface="+mn-cs"/>
              </a:rPr>
              <a:t>basins</a:t>
            </a:r>
            <a:r>
              <a:rPr lang="es-ES" sz="800" b="0" i="0" u="none" strike="noStrike" baseline="0" noProof="0">
                <a:solidFill>
                  <a:schemeClr val="tx1"/>
                </a:solidFill>
                <a:latin typeface="Arial" panose="020B0604020202020204" pitchFamily="34" charset="0"/>
                <a:ea typeface="+mn-ea"/>
                <a:cs typeface="+mn-cs"/>
              </a:rPr>
              <a:t>’, Ginebra, Suiza.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21</a:t>
            </a:fld>
            <a:endParaRPr lang="en-GB"/>
          </a:p>
        </p:txBody>
      </p:sp>
    </p:spTree>
    <p:extLst>
      <p:ext uri="{BB962C8B-B14F-4D97-AF65-F5344CB8AC3E}">
        <p14:creationId xmlns:p14="http://schemas.microsoft.com/office/powerpoint/2010/main" val="3947297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es-ES" sz="1100" b="1">
                <a:effectLst/>
                <a:latin typeface="Calibri" panose="020F0502020204030204" pitchFamily="34" charset="0"/>
                <a:ea typeface="Calibri" panose="020F0502020204030204" pitchFamily="34" charset="0"/>
                <a:cs typeface="Times New Roman" panose="02020603050405020304" pitchFamily="18" charset="0"/>
              </a:rPr>
              <a:t>Notas: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100">
                <a:effectLst/>
                <a:latin typeface="Calibri" panose="020F0502020204030204" pitchFamily="34" charset="0"/>
                <a:ea typeface="Calibri" panose="020F0502020204030204" pitchFamily="34" charset="0"/>
                <a:cs typeface="Times New Roman" panose="02020603050405020304" pitchFamily="18" charset="0"/>
              </a:rPr>
              <a:t>[Diapositiva opcional en caso de que el grupo objetivo de la formación esté interesado en la financiación mixta]</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100" b="1" u="sng">
                <a:effectLst/>
                <a:latin typeface="Calibri" panose="020F0502020204030204" pitchFamily="34" charset="0"/>
                <a:ea typeface="Calibri" panose="020F0502020204030204" pitchFamily="34" charset="0"/>
                <a:cs typeface="Times New Roman" panose="02020603050405020304" pitchFamily="18" charset="0"/>
              </a:rPr>
              <a:t>Financiación mixta: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s-ES" sz="1100">
                <a:effectLst/>
                <a:latin typeface="Calibri" panose="020F0502020204030204" pitchFamily="34" charset="0"/>
                <a:ea typeface="Calibri" panose="020F0502020204030204" pitchFamily="34" charset="0"/>
                <a:cs typeface="Times New Roman" panose="02020603050405020304" pitchFamily="18" charset="0"/>
              </a:rPr>
              <a:t>El enfoque de la financiación mixta es relativamente nuevo (OCDE, 2021), pero ya se ha convertido en una gran prioridad para los gobiernos y los actores del desarrollo (GIZ, 2018)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s-ES" sz="1100">
                <a:effectLst/>
                <a:latin typeface="Calibri" panose="020F0502020204030204" pitchFamily="34" charset="0"/>
                <a:ea typeface="Calibri" panose="020F0502020204030204" pitchFamily="34" charset="0"/>
                <a:cs typeface="Times New Roman" panose="02020603050405020304" pitchFamily="18" charset="0"/>
              </a:rPr>
              <a:t>Definición: «La financiación mixta consiste en el uso estratégico de la financiación del desarrollo para la movilización de financiación adicional hacia el desarrollo sostenible en los países en desarrollo» (OCDE, 2018)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s-ES" sz="1100">
                <a:effectLst/>
                <a:latin typeface="Calibri" panose="020F0502020204030204" pitchFamily="34" charset="0"/>
                <a:ea typeface="Calibri" panose="020F0502020204030204" pitchFamily="34" charset="0"/>
                <a:cs typeface="Times New Roman" panose="02020603050405020304" pitchFamily="18" charset="0"/>
              </a:rPr>
              <a:t>La idea que subyace a la financiación mixta es utilizar fondos públicos y filantrópicos/capital comercial para movilizar capital adicional (privado) para proyectos que contribuyan al desarrollo sostenible (GIZ, 2018) </a:t>
            </a:r>
            <a:r>
              <a:rPr lang="es-ES" sz="11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s-ES" sz="1100">
                <a:effectLst/>
                <a:latin typeface="Calibri" panose="020F0502020204030204" pitchFamily="34" charset="0"/>
                <a:ea typeface="Calibri" panose="020F0502020204030204" pitchFamily="34" charset="0"/>
                <a:cs typeface="Times New Roman" panose="02020603050405020304" pitchFamily="18" charset="0"/>
              </a:rPr>
              <a:t> Los inversores se benefician al recibir rendimientos financieros (OCDE, 2021)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s-ES" sz="1100">
                <a:effectLst/>
                <a:latin typeface="Calibri" panose="020F0502020204030204" pitchFamily="34" charset="0"/>
                <a:ea typeface="Calibri" panose="020F0502020204030204" pitchFamily="34" charset="0"/>
                <a:cs typeface="Times New Roman" panose="02020603050405020304" pitchFamily="18" charset="0"/>
              </a:rPr>
              <a:t>En general, su objetivo es aumentar los recursos (financieros) que pueden utilizar los países en desarrollo para complementar sus propias inversiones y las entradas de Ayuda oficial al desarrollo (AOD) </a:t>
            </a:r>
            <a:r>
              <a:rPr lang="es-ES" sz="11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s-ES" sz="1100">
                <a:effectLst/>
                <a:latin typeface="Calibri" panose="020F0502020204030204" pitchFamily="34" charset="0"/>
                <a:ea typeface="Calibri" panose="020F0502020204030204" pitchFamily="34" charset="0"/>
                <a:cs typeface="Times New Roman" panose="02020603050405020304" pitchFamily="18" charset="0"/>
              </a:rPr>
              <a:t> Las brechas de financiación de los ODS pueden cerrarse y el Acuerdo de París puede cumplirse (sitio web de la OCDE)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s-ES" sz="1100">
                <a:effectLst/>
                <a:latin typeface="Calibri" panose="020F0502020204030204" pitchFamily="34" charset="0"/>
                <a:ea typeface="Calibri" panose="020F0502020204030204" pitchFamily="34" charset="0"/>
                <a:cs typeface="Times New Roman" panose="02020603050405020304" pitchFamily="18" charset="0"/>
              </a:rPr>
              <a:t>El enfoque se guía por los cinco Principios de Financiación Mixta (deben garantizar que la financiación mixta se utilice de la manera más eficaz (OCDE, 2018)):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tabLst>
                <a:tab pos="914400" algn="l"/>
              </a:tabLst>
            </a:pPr>
            <a:r>
              <a:rPr lang="es-ES" sz="1100">
                <a:effectLst/>
                <a:latin typeface="Calibri" panose="020F0502020204030204" pitchFamily="34" charset="0"/>
                <a:ea typeface="Calibri" panose="020F0502020204030204" pitchFamily="34" charset="0"/>
                <a:cs typeface="Times New Roman" panose="02020603050405020304" pitchFamily="18" charset="0"/>
              </a:rPr>
              <a:t>Principio 1: vincular el uso de la financiación mixta a una lógica de desarrollo</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tabLst>
                <a:tab pos="914400" algn="l"/>
              </a:tabLst>
            </a:pPr>
            <a:r>
              <a:rPr lang="es-ES" sz="1100">
                <a:effectLst/>
                <a:latin typeface="Calibri" panose="020F0502020204030204" pitchFamily="34" charset="0"/>
                <a:ea typeface="Calibri" panose="020F0502020204030204" pitchFamily="34" charset="0"/>
                <a:cs typeface="Times New Roman" panose="02020603050405020304" pitchFamily="18" charset="0"/>
              </a:rPr>
              <a:t>Principio 2: diseñar la financiación mixta para aumentar la movilización de la financiación comercial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tabLst>
                <a:tab pos="914400" algn="l"/>
              </a:tabLst>
            </a:pPr>
            <a:r>
              <a:rPr lang="es-ES" sz="1100">
                <a:effectLst/>
                <a:latin typeface="Calibri" panose="020F0502020204030204" pitchFamily="34" charset="0"/>
                <a:ea typeface="Calibri" panose="020F0502020204030204" pitchFamily="34" charset="0"/>
                <a:cs typeface="Times New Roman" panose="02020603050405020304" pitchFamily="18" charset="0"/>
              </a:rPr>
              <a:t>Principio 3: adaptar la financiación mixta al contexto local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tabLst>
                <a:tab pos="914400" algn="l"/>
              </a:tabLst>
            </a:pPr>
            <a:r>
              <a:rPr lang="es-ES" sz="1100">
                <a:effectLst/>
                <a:latin typeface="Calibri" panose="020F0502020204030204" pitchFamily="34" charset="0"/>
                <a:ea typeface="Calibri" panose="020F0502020204030204" pitchFamily="34" charset="0"/>
                <a:cs typeface="Times New Roman" panose="02020603050405020304" pitchFamily="18" charset="0"/>
              </a:rPr>
              <a:t>Principio 4: centrarse en una asociación eficaz para la financiación mixta</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tabLst>
                <a:tab pos="914400" algn="l"/>
              </a:tabLst>
            </a:pPr>
            <a:r>
              <a:rPr lang="es-ES" sz="1100">
                <a:effectLst/>
                <a:latin typeface="Calibri" panose="020F0502020204030204" pitchFamily="34" charset="0"/>
                <a:ea typeface="Calibri" panose="020F0502020204030204" pitchFamily="34" charset="0"/>
                <a:cs typeface="Times New Roman" panose="02020603050405020304" pitchFamily="18" charset="0"/>
              </a:rPr>
              <a:t>Principio 5: supervisar la financiación mixta para obtener transparencia y resultados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s-ES" sz="1100">
                <a:effectLst/>
                <a:latin typeface="Calibri" panose="020F0502020204030204" pitchFamily="34" charset="0"/>
                <a:ea typeface="Calibri" panose="020F0502020204030204" pitchFamily="34" charset="0"/>
                <a:cs typeface="Times New Roman" panose="02020603050405020304" pitchFamily="18" charset="0"/>
              </a:rPr>
              <a:t>Los vehículos de financiación mixta suelen ser creados por Instituciones de Financiación del Desarrollo (IFD) o entidades del sector privado (GIZ, 2018)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s-ES" sz="1100">
                <a:effectLst/>
                <a:latin typeface="Calibri" panose="020F0502020204030204" pitchFamily="34" charset="0"/>
                <a:ea typeface="Calibri" panose="020F0502020204030204" pitchFamily="34" charset="0"/>
                <a:cs typeface="Times New Roman" panose="02020603050405020304" pitchFamily="18" charset="0"/>
              </a:rPr>
              <a:t>Pero la lista de actores que pueden participar en la financiación mixta es aún mayor: fundaciones e inversores filantrópicos, actores comerciales, inversores institucionales, bancos comerciales, fondos de capital privado y de capital de riesgo, fondos de cobertura y empresas (OCDE, 2018)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100">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Symbol" panose="05050102010706020507" pitchFamily="18" charset="2"/>
              <a:buNone/>
            </a:pPr>
            <a:endParaRPr lang="en-US" u="none" noProof="0"/>
          </a:p>
          <a:p>
            <a:pPr marL="0" indent="0">
              <a:buFont typeface="Symbol" panose="05050102010706020507" pitchFamily="18" charset="2"/>
              <a:buNone/>
            </a:pPr>
            <a:r>
              <a:rPr lang="es-ES" b="1" u="none" noProof="0"/>
              <a:t>Fuentes: </a:t>
            </a:r>
          </a:p>
          <a:p>
            <a:pPr marL="0" indent="0">
              <a:buFont typeface="Symbol" panose="05050102010706020507" pitchFamily="18" charset="2"/>
              <a:buNone/>
            </a:pPr>
            <a:endParaRPr lang="en-US" u="none"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noProof="0"/>
              <a:t>GIZ (2018), ‘The GIZ Finance Guide: Navigating the world of finance.‘, Eschborn, Alemania.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noProof="0">
              <a:solidFill>
                <a:schemeClr val="bg1">
                  <a:lumMod val="50000"/>
                </a:schemeClr>
              </a:solidFill>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noProof="0">
                <a:solidFill>
                  <a:schemeClr val="bg1">
                    <a:lumMod val="50000"/>
                  </a:schemeClr>
                </a:solidFill>
                <a:cs typeface="Arial" charset="0"/>
              </a:rPr>
              <a:t>Global Networt (2017), ’Financing National Adaptation Plan (NAP)’.</a:t>
            </a:r>
          </a:p>
          <a:p>
            <a:endParaRPr lang="en-US" sz="900" b="0" i="0" u="none" strike="noStrike" kern="1200" baseline="0" noProof="0">
              <a:solidFill>
                <a:schemeClr val="tx1"/>
              </a:solidFill>
              <a:latin typeface="Arial" panose="020B0604020202020204" pitchFamily="34" charset="0"/>
              <a:ea typeface="+mn-ea"/>
              <a:cs typeface="+mn-cs"/>
            </a:endParaRPr>
          </a:p>
          <a:p>
            <a:r>
              <a:rPr lang="es-ES" sz="900" b="0" i="0" u="none" strike="noStrike" baseline="0" noProof="0">
                <a:solidFill>
                  <a:schemeClr val="tx1"/>
                </a:solidFill>
                <a:latin typeface="Arial" panose="020B0604020202020204" pitchFamily="34" charset="0"/>
                <a:ea typeface="+mn-ea"/>
                <a:cs typeface="+mn-cs"/>
              </a:rPr>
              <a:t>OECD (2021), ‘</a:t>
            </a:r>
            <a:r>
              <a:rPr lang="es-ES" sz="900" b="0" i="1" u="none" strike="noStrike" baseline="0" noProof="0">
                <a:solidFill>
                  <a:schemeClr val="tx1"/>
                </a:solidFill>
                <a:latin typeface="Arial" panose="020B0604020202020204" pitchFamily="34" charset="0"/>
                <a:ea typeface="+mn-ea"/>
                <a:cs typeface="+mn-cs"/>
              </a:rPr>
              <a:t>The OECD DAC Blended Finance Guidance’, </a:t>
            </a:r>
            <a:r>
              <a:rPr lang="es-ES" sz="900" b="0" i="0" u="none" strike="noStrike" baseline="0" noProof="0">
                <a:solidFill>
                  <a:schemeClr val="tx1"/>
                </a:solidFill>
                <a:latin typeface="Arial" panose="020B0604020202020204" pitchFamily="34" charset="0"/>
                <a:ea typeface="+mn-ea"/>
                <a:cs typeface="+mn-cs"/>
              </a:rPr>
              <a:t>OECD Publishing, Paris, https://doi.org/10.1787/ded656b4-en</a:t>
            </a:r>
          </a:p>
          <a:p>
            <a:endParaRPr lang="en-US" sz="900" b="0" i="0" u="none" strike="noStrike" kern="1200" baseline="0" noProof="0">
              <a:solidFill>
                <a:schemeClr val="tx1"/>
              </a:solidFill>
              <a:latin typeface="Arial" panose="020B0604020202020204" pitchFamily="34" charset="0"/>
              <a:ea typeface="+mn-ea"/>
              <a:cs typeface="+mn-cs"/>
            </a:endParaRPr>
          </a:p>
          <a:p>
            <a:r>
              <a:rPr lang="es-ES" sz="900" b="0" i="0" u="none" strike="noStrike" baseline="0" noProof="0">
                <a:solidFill>
                  <a:schemeClr val="tx1"/>
                </a:solidFill>
                <a:latin typeface="Arial" panose="020B0604020202020204" pitchFamily="34" charset="0"/>
                <a:ea typeface="+mn-ea"/>
                <a:cs typeface="+mn-cs"/>
              </a:rPr>
              <a:t>OECD (2018), ‘</a:t>
            </a:r>
            <a:r>
              <a:rPr lang="es-ES" sz="900" b="0" i="1" u="none" strike="noStrike" baseline="0" noProof="0">
                <a:solidFill>
                  <a:schemeClr val="tx1"/>
                </a:solidFill>
                <a:latin typeface="Arial" panose="020B0604020202020204" pitchFamily="34" charset="0"/>
                <a:ea typeface="+mn-ea"/>
                <a:cs typeface="+mn-cs"/>
              </a:rPr>
              <a:t>Making Blended Finance Work for the Sustainable Development Goals’</a:t>
            </a:r>
            <a:r>
              <a:rPr lang="es-ES" sz="900" b="0" i="0" u="none" strike="noStrike" baseline="0" noProof="0">
                <a:solidFill>
                  <a:schemeClr val="tx1"/>
                </a:solidFill>
                <a:latin typeface="Arial" panose="020B0604020202020204" pitchFamily="34" charset="0"/>
                <a:ea typeface="+mn-ea"/>
                <a:cs typeface="+mn-cs"/>
              </a:rPr>
              <a:t>, OECD Publishing, París, Francia.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u="none"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u="none" noProof="0"/>
              <a:t>OECD, ‘Blended Finance‘, disponible en: https://www.oecd.org/development/financing-sustainable-development/blended-finance-principles/</a:t>
            </a:r>
          </a:p>
        </p:txBody>
      </p:sp>
      <p:sp>
        <p:nvSpPr>
          <p:cNvPr id="4" name="Foliennummernplatzhalter 3"/>
          <p:cNvSpPr>
            <a:spLocks noGrp="1"/>
          </p:cNvSpPr>
          <p:nvPr>
            <p:ph type="sldNum" sz="quarter" idx="5"/>
          </p:nvPr>
        </p:nvSpPr>
        <p:spPr/>
        <p:txBody>
          <a:bodyPr/>
          <a:lstStyle/>
          <a:p>
            <a:fld id="{4045F879-0589-40D4-B0E5-B74D0CAD5C6C}" type="slidenum">
              <a:rPr lang="en-GB" smtClean="0"/>
              <a:pPr/>
              <a:t>22</a:t>
            </a:fld>
            <a:endParaRPr lang="en-GB"/>
          </a:p>
        </p:txBody>
      </p:sp>
    </p:spTree>
    <p:extLst>
      <p:ext uri="{BB962C8B-B14F-4D97-AF65-F5344CB8AC3E}">
        <p14:creationId xmlns:p14="http://schemas.microsoft.com/office/powerpoint/2010/main" val="4234284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 </a:t>
            </a:r>
          </a:p>
          <a:p>
            <a:pPr marL="0" marR="0" lvl="0" indent="0" algn="l" defTabSz="685800" rtl="0" eaLnBrk="1" fontAlgn="auto" latinLnBrk="0" hangingPunct="1">
              <a:lnSpc>
                <a:spcPct val="100000"/>
              </a:lnSpc>
              <a:spcBef>
                <a:spcPts val="0"/>
              </a:spcBef>
              <a:spcAft>
                <a:spcPts val="0"/>
              </a:spcAft>
              <a:buClrTx/>
              <a:buSzTx/>
              <a:buFontTx/>
              <a:buNone/>
              <a:tabLst/>
              <a:defRPr/>
            </a:pPr>
            <a:r>
              <a:rPr lang="es-ES" noProof="0"/>
              <a:t>Adoptar un enfoque Nexo puede ser un medio estratégico para acceder a la financiación: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b="1" noProof="0"/>
              <a:t>Los proveedores de financiación se preocupan cada vez más por la coherencia intersectorial:</a:t>
            </a:r>
            <a:r>
              <a:rPr lang="es-ES" noProof="0"/>
              <a:t> </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s-ES" noProof="0"/>
              <a:t>Hay ejemplos de instituciones que prestan </a:t>
            </a:r>
            <a:r>
              <a:rPr lang="es-ES" b="1" noProof="0"/>
              <a:t>apoyo técnico </a:t>
            </a:r>
            <a:r>
              <a:rPr lang="es-ES" noProof="0"/>
              <a:t>a los países para priorizar o revisar proyectos, teniendo en cuenta su impacto intersectorial y transfronterizo. Como ya se ha dicho, esto se relaciona con el hecho de que la coordinación es especialmente importante para </a:t>
            </a:r>
            <a:r>
              <a:rPr lang="es-ES" b="1" noProof="0"/>
              <a:t>reducir el riesgo de las inversiones, </a:t>
            </a:r>
            <a:r>
              <a:rPr lang="es-ES" noProof="0"/>
              <a:t>no solo en lo que respecta a los planes de inversión, sino también a la planificación previa, al nivel macro, a la planificación integrada, a los datos y al seguimiento, a los procesos de Evaluación de Impacto Ambiental y de Evaluación Ambiental de Impacto Estratégico, o a otros marcos de salvaguardia social y ambiental.</a:t>
            </a:r>
            <a:r>
              <a:rPr lang="es-ES" b="1" noProof="0"/>
              <a:t> </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s-ES" sz="900" b="0" i="0" noProof="0">
                <a:solidFill>
                  <a:schemeClr val="tx1"/>
                </a:solidFill>
                <a:effectLst/>
                <a:latin typeface="Arial" panose="020B0604020202020204" pitchFamily="34" charset="0"/>
                <a:ea typeface="+mn-ea"/>
                <a:cs typeface="+mn-cs"/>
              </a:rPr>
              <a:t>Criterios de sostenibilidad: </a:t>
            </a:r>
            <a:r>
              <a:rPr lang="es-ES" noProof="0"/>
              <a:t>Los enfoques Nexo cumplen los criterios de sostenibilidad</a:t>
            </a:r>
            <a:r>
              <a:rPr lang="es-ES" sz="900" b="0" i="0" noProof="0">
                <a:solidFill>
                  <a:schemeClr val="tx1"/>
                </a:solidFill>
                <a:effectLst/>
                <a:latin typeface="Arial" panose="020B0604020202020204" pitchFamily="34" charset="0"/>
                <a:ea typeface="+mn-ea"/>
                <a:cs typeface="+mn-cs"/>
              </a:rPr>
              <a:t> que </a:t>
            </a:r>
            <a:r>
              <a:rPr lang="es-ES" noProof="0"/>
              <a:t>animarán a los inversores a participar.</a:t>
            </a:r>
            <a:r>
              <a:rPr lang="es-ES" b="0" noProof="0"/>
              <a:t> A continuación, analizaremos </a:t>
            </a:r>
            <a:r>
              <a:rPr lang="es-ES" sz="900" b="0" i="0" noProof="0">
                <a:solidFill>
                  <a:schemeClr val="tx1"/>
                </a:solidFill>
                <a:effectLst/>
                <a:latin typeface="Arial" panose="020B0604020202020204" pitchFamily="34" charset="0"/>
                <a:ea typeface="+mn-ea"/>
                <a:cs typeface="+mn-cs"/>
              </a:rPr>
              <a:t>la Taxonomía de la UE que es un sistema de clasificación verde que traduce los objetivos climáticos y medioambientales de la UE en </a:t>
            </a:r>
            <a:r>
              <a:rPr lang="es-ES" sz="900" b="1" i="0" noProof="0">
                <a:solidFill>
                  <a:schemeClr val="tx1"/>
                </a:solidFill>
                <a:effectLst/>
                <a:latin typeface="Arial" panose="020B0604020202020204" pitchFamily="34" charset="0"/>
                <a:ea typeface="+mn-ea"/>
                <a:cs typeface="+mn-cs"/>
              </a:rPr>
              <a:t>criterios para actividades económicas específicas con fines de inversión </a:t>
            </a:r>
            <a:r>
              <a:rPr lang="es-ES" sz="900" b="0" i="0" noProof="0">
                <a:solidFill>
                  <a:schemeClr val="tx1"/>
                </a:solidFill>
                <a:effectLst/>
                <a:latin typeface="Arial" panose="020B0604020202020204" pitchFamily="34" charset="0"/>
                <a:ea typeface="+mn-ea"/>
                <a:cs typeface="+mn-cs"/>
              </a:rPr>
              <a:t>y que ayuda a las actividades económicas a acceder a la financiación. </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s-ES" noProof="0"/>
              <a:t>La acción climática y las actividades destinadas a la protección del medioambiente exigen una estrecha coordinación intersectorial y pueden beneficiarse de la perspectiva de cofinanciación de proyectos multisectoriales o de proyectos sectoriales en el marco de un programa coherente entre sectores y países. Existen oportunidades de </a:t>
            </a:r>
            <a:r>
              <a:rPr lang="es-ES" b="1" noProof="0"/>
              <a:t>financiación climática para apoyar proyectos Nexo</a:t>
            </a:r>
            <a:r>
              <a:rPr lang="es-ES" noProof="0"/>
              <a:t>, por ejemplo, a través del Fondo Verde para el Clima (FVC). Asimismo, analizaremos el Fondo Verde para el Clima, que es el mayor fondo para la financiación del clima, establecido para apoyar la adaptación al cambio climático y la mitigación de los países en desarrollo y la aplicación de sus Contribuciones Nacionales Determinadas (CND). Un enfoque Nexo puede ser útil para estudiar el impacto del cambio climático e investigar las medidas políticas de adaptación y mitigación. Por último, como hemos visto antes, existen muchas formas de financiar las soluciones/acciones Nexo, desde mecanismos de financiación tradicionales hasta innovadores. Estas diferentes fuentes pueden convertirse en </a:t>
            </a:r>
            <a:r>
              <a:rPr lang="es-ES" b="1" noProof="0"/>
              <a:t>oportunidades decisivas de cofinanciación para los proyectos del Fondo Verde del Clima</a:t>
            </a:r>
            <a:r>
              <a:rPr lang="es-ES" noProof="0"/>
              <a:t>. </a:t>
            </a:r>
          </a:p>
          <a:p>
            <a:pPr marL="514350" marR="0" lvl="1" indent="-171450" algn="l" defTabSz="685800" rtl="0" eaLnBrk="1" fontAlgn="auto" latinLnBrk="0" hangingPunct="1">
              <a:lnSpc>
                <a:spcPct val="100000"/>
              </a:lnSpc>
              <a:spcBef>
                <a:spcPts val="0"/>
              </a:spcBef>
              <a:spcAft>
                <a:spcPts val="0"/>
              </a:spcAft>
              <a:buClrTx/>
              <a:buSzTx/>
              <a:buFontTx/>
              <a:buChar char="-"/>
              <a:tabLst/>
              <a:defRPr/>
            </a:pPr>
            <a:endParaRPr lang="en-US" noProof="0"/>
          </a:p>
          <a:p>
            <a:r>
              <a:rPr lang="es-ES" sz="900" b="1" noProof="0"/>
              <a:t>Fuentes:</a:t>
            </a:r>
          </a:p>
          <a:p>
            <a:endParaRPr lang="en-US" sz="900" noProof="0"/>
          </a:p>
          <a:p>
            <a:r>
              <a:rPr lang="es-ES" sz="900" noProof="0"/>
              <a:t>UNECE (2021), ‘</a:t>
            </a:r>
            <a:r>
              <a:rPr lang="es-ES" sz="900" b="0" i="0" u="none" strike="noStrike" baseline="0" noProof="0">
                <a:solidFill>
                  <a:schemeClr val="tx1"/>
                </a:solidFill>
                <a:latin typeface="Arial" panose="020B0604020202020204" pitchFamily="34" charset="0"/>
                <a:ea typeface="+mn-ea"/>
                <a:cs typeface="+mn-cs"/>
              </a:rPr>
              <a:t>Solutions and investments in the water-food-energy-ecosystems nexus: A synthesis of experiences in transboundary </a:t>
            </a:r>
            <a:r>
              <a:rPr lang="es-ES" sz="900" b="0" i="0" u="none" strike="noStrike" baseline="0" noProof="0" err="1">
                <a:solidFill>
                  <a:schemeClr val="tx1"/>
                </a:solidFill>
                <a:latin typeface="Arial" panose="020B0604020202020204" pitchFamily="34" charset="0"/>
                <a:ea typeface="+mn-ea"/>
                <a:cs typeface="+mn-cs"/>
              </a:rPr>
              <a:t>basins</a:t>
            </a:r>
            <a:r>
              <a:rPr lang="es-ES" sz="900" b="0" i="0" u="none" strike="noStrike" baseline="0" noProof="0">
                <a:solidFill>
                  <a:schemeClr val="tx1"/>
                </a:solidFill>
                <a:latin typeface="Arial" panose="020B0604020202020204" pitchFamily="34" charset="0"/>
                <a:ea typeface="+mn-ea"/>
                <a:cs typeface="+mn-cs"/>
              </a:rPr>
              <a:t>’, Ginebra, Suiza.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23</a:t>
            </a:fld>
            <a:endParaRPr lang="en-GB"/>
          </a:p>
        </p:txBody>
      </p:sp>
    </p:spTree>
    <p:extLst>
      <p:ext uri="{BB962C8B-B14F-4D97-AF65-F5344CB8AC3E}">
        <p14:creationId xmlns:p14="http://schemas.microsoft.com/office/powerpoint/2010/main" val="2531133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a:t>
            </a:r>
          </a:p>
          <a:p>
            <a:pPr marL="171450" indent="-171450">
              <a:buFont typeface="Symbol" panose="05050102010706020507" pitchFamily="18" charset="2"/>
              <a:buChar char="-"/>
            </a:pPr>
            <a:endParaRPr lang="en-US" sz="900" b="0" i="0" kern="1200" noProof="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es-ES" sz="900" b="0" i="0" noProof="0">
                <a:solidFill>
                  <a:schemeClr val="tx1"/>
                </a:solidFill>
                <a:effectLst/>
                <a:latin typeface="Arial"/>
                <a:cs typeface="Arial"/>
              </a:rPr>
              <a:t>La Taxonomía de la UE es un sistema de clasificación verde que traduce los objetivos climáticos y medioambientales de la UE en </a:t>
            </a:r>
            <a:r>
              <a:rPr lang="es-ES" sz="900" b="1" i="0" noProof="0">
                <a:solidFill>
                  <a:schemeClr val="tx1"/>
                </a:solidFill>
                <a:effectLst/>
                <a:latin typeface="Arial"/>
                <a:cs typeface="Arial"/>
              </a:rPr>
              <a:t>criterios para actividades económicas específicas con fines de inversión</a:t>
            </a:r>
            <a:r>
              <a:rPr lang="es-ES" sz="900" b="0" i="0" noProof="0">
                <a:solidFill>
                  <a:schemeClr val="tx1"/>
                </a:solidFill>
                <a:effectLst/>
                <a:latin typeface="Arial"/>
                <a:cs typeface="Arial"/>
              </a:rPr>
              <a:t>.</a:t>
            </a:r>
            <a:r>
              <a:rPr lang="es-ES" noProof="0">
                <a:latin typeface="Arial"/>
                <a:cs typeface="Arial"/>
              </a:rPr>
              <a:t> </a:t>
            </a:r>
          </a:p>
          <a:p>
            <a:pPr marL="171450" indent="-171450">
              <a:buFont typeface="Symbol" panose="05050102010706020507" pitchFamily="18" charset="2"/>
              <a:buChar char="-"/>
            </a:pPr>
            <a:r>
              <a:rPr lang="es-ES" noProof="0">
                <a:latin typeface="Arial"/>
                <a:cs typeface="Arial"/>
              </a:rPr>
              <a:t>Su objetivo es orientar las inversiones hacia </a:t>
            </a:r>
            <a:r>
              <a:rPr lang="es-ES" sz="900" b="0" i="0" noProof="0">
                <a:solidFill>
                  <a:schemeClr val="tx1"/>
                </a:solidFill>
                <a:effectLst/>
                <a:latin typeface="Arial"/>
                <a:cs typeface="Arial"/>
              </a:rPr>
              <a:t>actividades económicas ambientalmente sostenibles para </a:t>
            </a:r>
            <a:r>
              <a:rPr lang="es-ES" noProof="0">
                <a:latin typeface="Arial"/>
                <a:cs typeface="Arial"/>
              </a:rPr>
              <a:t>permitir el cambio y fomentar la transición hacia la sostenibilidad. </a:t>
            </a:r>
          </a:p>
          <a:p>
            <a:pPr marL="171450" indent="-171450">
              <a:buFont typeface="Symbol" panose="05050102010706020507" pitchFamily="18" charset="2"/>
              <a:buChar char="-"/>
            </a:pPr>
            <a:r>
              <a:rPr lang="es-ES" sz="900" i="0" noProof="0">
                <a:solidFill>
                  <a:schemeClr val="tx1"/>
                </a:solidFill>
                <a:effectLst/>
                <a:latin typeface="Arial"/>
                <a:cs typeface="Arial"/>
              </a:rPr>
              <a:t>La Taxonomía de la UE </a:t>
            </a:r>
            <a:r>
              <a:rPr lang="es-ES" sz="900" b="0" i="0" noProof="0">
                <a:solidFill>
                  <a:schemeClr val="tx1"/>
                </a:solidFill>
                <a:effectLst/>
                <a:latin typeface="Arial"/>
                <a:cs typeface="Arial"/>
              </a:rPr>
              <a:t>reconoce como «verdes», o «ambientalmente sostenibles», las actividades económicas que </a:t>
            </a:r>
            <a:r>
              <a:rPr lang="es-ES" sz="900" b="1" i="0" noProof="0">
                <a:solidFill>
                  <a:schemeClr val="tx1"/>
                </a:solidFill>
                <a:effectLst/>
                <a:latin typeface="Arial"/>
                <a:cs typeface="Arial"/>
              </a:rPr>
              <a:t>contribuyen de manera sustancial </a:t>
            </a:r>
            <a:r>
              <a:rPr lang="es-ES" sz="900" b="0" i="0" noProof="0">
                <a:solidFill>
                  <a:schemeClr val="tx1"/>
                </a:solidFill>
                <a:effectLst/>
                <a:latin typeface="Arial"/>
                <a:cs typeface="Arial"/>
              </a:rPr>
              <a:t>a al menos uno de los objetivos climáticos y medioambientales de la UE (que se muestran en la diapositiva), y que al mismo tiempo </a:t>
            </a:r>
            <a:r>
              <a:rPr lang="es-ES" sz="900" b="1" i="0" noProof="0">
                <a:solidFill>
                  <a:schemeClr val="tx1"/>
                </a:solidFill>
                <a:effectLst/>
                <a:latin typeface="Arial"/>
                <a:cs typeface="Arial"/>
              </a:rPr>
              <a:t>no perjudican significativamente </a:t>
            </a:r>
            <a:r>
              <a:rPr lang="es-ES" sz="900" b="0" i="0" noProof="0">
                <a:solidFill>
                  <a:schemeClr val="tx1"/>
                </a:solidFill>
                <a:effectLst/>
                <a:latin typeface="Arial"/>
                <a:cs typeface="Arial"/>
              </a:rPr>
              <a:t>ninguno de estos objetivos y cumplen unas garantías sociales mínimas.</a:t>
            </a:r>
            <a:r>
              <a:rPr lang="es-ES" noProof="0">
                <a:latin typeface="Arial"/>
                <a:cs typeface="Arial"/>
              </a:rPr>
              <a:t> </a:t>
            </a:r>
          </a:p>
          <a:p>
            <a:pPr marL="0" indent="0">
              <a:buFont typeface="Symbol" panose="05050102010706020507" pitchFamily="18" charset="2"/>
              <a:buNone/>
            </a:pPr>
            <a:endParaRPr lang="en-US" sz="900" b="0" i="0" kern="1200" noProof="0">
              <a:solidFill>
                <a:schemeClr val="tx1"/>
              </a:solidFill>
              <a:effectLst/>
              <a:latin typeface="Arial" panose="020B0604020202020204" pitchFamily="34" charset="0"/>
              <a:ea typeface="+mn-ea"/>
              <a:cs typeface="+mn-cs"/>
              <a:sym typeface="Wingdings" panose="05000000000000000000" pitchFamily="2" charset="2"/>
            </a:endParaRPr>
          </a:p>
          <a:p>
            <a:pPr marL="0" indent="0">
              <a:buFont typeface="Symbol" panose="05050102010706020507" pitchFamily="18" charset="2"/>
              <a:buNone/>
            </a:pPr>
            <a:r>
              <a:rPr lang="es-ES" sz="900" b="1" i="1" noProof="0">
                <a:solidFill>
                  <a:schemeClr val="tx1"/>
                </a:solidFill>
                <a:effectLst/>
                <a:latin typeface="Arial"/>
                <a:cs typeface="Arial"/>
              </a:rPr>
              <a:t>¿Qué significa esto y qué tiene que ver con el enfoque Nexo?</a:t>
            </a:r>
          </a:p>
          <a:p>
            <a:pPr marL="171450" indent="-171450">
              <a:buFont typeface="Symbol" panose="05050102010706020507" pitchFamily="18" charset="2"/>
              <a:buChar char="-"/>
            </a:pPr>
            <a:r>
              <a:rPr lang="es-ES" sz="900" b="0" i="0" noProof="0">
                <a:solidFill>
                  <a:schemeClr val="tx1"/>
                </a:solidFill>
                <a:effectLst/>
                <a:latin typeface="Arial"/>
                <a:cs typeface="Arial"/>
              </a:rPr>
              <a:t>Los criterios técnicos de selección para la «contribución sustancial» a un objetivo medioambiental garantizan que la actividad económica tenga un impacto medioambiental positivo sustancial o reduzca sustancialmente los impactos negativos sobre el medioambiente, por ejemplo, reduciendo sustancialmente los niveles de emisiones de gases de efecto invernadero.</a:t>
            </a:r>
            <a:r>
              <a:rPr lang="es-ES" noProof="0">
                <a:latin typeface="Arial"/>
                <a:cs typeface="Arial"/>
              </a:rPr>
              <a:t>  </a:t>
            </a:r>
          </a:p>
          <a:p>
            <a:pPr marL="171450" indent="-171450">
              <a:buFont typeface="Symbol" panose="05050102010706020507" pitchFamily="18" charset="2"/>
              <a:buChar char="-"/>
            </a:pPr>
            <a:r>
              <a:rPr lang="es-ES" sz="900" b="0" i="0" noProof="0">
                <a:solidFill>
                  <a:schemeClr val="tx1"/>
                </a:solidFill>
                <a:effectLst/>
                <a:latin typeface="Arial"/>
                <a:cs typeface="Arial"/>
              </a:rPr>
              <a:t>Los criterios técnicos de selección para «no causar daños significativos» garantizan que la actividad económica no impida que se alcancen los demás objetivos medioambientales, es decir, que no tenga un impacto negativo significativo sobre ellos.</a:t>
            </a:r>
            <a:r>
              <a:rPr lang="es-ES" noProof="0">
                <a:latin typeface="Arial"/>
                <a:cs typeface="Arial"/>
              </a:rPr>
              <a:t> </a:t>
            </a:r>
          </a:p>
          <a:p>
            <a:r>
              <a:rPr lang="es-ES" sz="900" b="0" i="0" noProof="0">
                <a:solidFill>
                  <a:schemeClr val="tx1"/>
                </a:solidFill>
                <a:effectLst/>
                <a:latin typeface="Arial"/>
                <a:cs typeface="Arial"/>
                <a:sym typeface="Wingdings" panose="05000000000000000000" pitchFamily="2" charset="2"/>
              </a:rPr>
              <a:t> Estos criterios aseguran la coherencia entre los objetivos de la Taxonomía de la UE y garantizan que los avances hacia un objetivo no se realicen a expensas de otro. Los umbrales de rendimiento de estos criterios tienen una base científica y se han desarrollado a partir de un sólida</a:t>
            </a:r>
            <a:r>
              <a:rPr lang="es-ES" noProof="0">
                <a:latin typeface="Arial"/>
                <a:cs typeface="Arial"/>
                <a:sym typeface="Wingdings" panose="05000000000000000000" pitchFamily="2" charset="2"/>
              </a:rPr>
              <a:t> </a:t>
            </a:r>
          </a:p>
          <a:p>
            <a:r>
              <a:rPr lang="es-ES" sz="900" b="0" i="0" noProof="0">
                <a:solidFill>
                  <a:schemeClr val="tx1"/>
                </a:solidFill>
                <a:effectLst/>
                <a:latin typeface="Arial"/>
                <a:cs typeface="Arial"/>
              </a:rPr>
              <a:t>metodología y un proceso inclusivo. Los umbrales identifican los criterios de las actividades económicas que pueden situar a los sectores en una senda coherente con los objetivos climáticos y medioambientales de la UE, basándose en las tecnologías actualmente disponibles.</a:t>
            </a:r>
            <a:r>
              <a:rPr lang="es-ES" noProof="0">
                <a:latin typeface="Arial"/>
                <a:cs typeface="Arial"/>
              </a:rPr>
              <a:t> </a:t>
            </a:r>
          </a:p>
          <a:p>
            <a:r>
              <a:rPr lang="es-ES" sz="900" b="0" i="0" noProof="0">
                <a:solidFill>
                  <a:schemeClr val="tx1"/>
                </a:solidFill>
                <a:effectLst/>
                <a:latin typeface="Arial"/>
                <a:cs typeface="Arial"/>
              </a:rPr>
              <a:t>Por lo tanto, la Taxonomía incorpora la idea de que las actividades económicas deben evitar los </a:t>
            </a:r>
            <a:r>
              <a:rPr lang="es-ES" sz="900" b="0" i="1" noProof="0">
                <a:solidFill>
                  <a:schemeClr val="tx1"/>
                </a:solidFill>
                <a:effectLst/>
                <a:latin typeface="Arial"/>
                <a:cs typeface="Arial"/>
              </a:rPr>
              <a:t>trade-offs</a:t>
            </a:r>
            <a:r>
              <a:rPr lang="es-ES" sz="900" b="0" i="0" noProof="0">
                <a:solidFill>
                  <a:schemeClr val="tx1"/>
                </a:solidFill>
                <a:effectLst/>
                <a:latin typeface="Arial"/>
                <a:cs typeface="Arial"/>
              </a:rPr>
              <a:t> y los impactos negativos sobre otros recursos y sectores, reflejando así un enfoque Nexo.</a:t>
            </a:r>
            <a:r>
              <a:rPr lang="es-ES" noProof="0">
                <a:latin typeface="Arial"/>
                <a:cs typeface="Arial"/>
              </a:rPr>
              <a:t> </a:t>
            </a:r>
          </a:p>
          <a:p>
            <a:pPr marL="0" indent="0">
              <a:buFont typeface="Symbol" panose="05050102010706020507" pitchFamily="18" charset="2"/>
              <a:buNone/>
            </a:pPr>
            <a:endParaRPr lang="en-US" sz="900" b="0" i="0" kern="1200" noProof="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es-ES" sz="900" b="0" i="0" noProof="0">
                <a:solidFill>
                  <a:schemeClr val="tx1"/>
                </a:solidFill>
                <a:effectLst/>
                <a:latin typeface="Arial"/>
                <a:cs typeface="Arial"/>
              </a:rPr>
              <a:t>Uso de la Taxonomía de la UE: además del uso obligatorio para las grandes empresas y para el desarrollo de herramientas de financiación sostenible en la UE, cualquier empresa y promotor de proyectos puede optar por cumplir los criterios de la Taxonomía de la UE con el objetivo de </a:t>
            </a:r>
            <a:r>
              <a:rPr lang="es-ES" sz="900" b="1" i="0" noProof="0">
                <a:solidFill>
                  <a:schemeClr val="tx1"/>
                </a:solidFill>
                <a:effectLst/>
                <a:latin typeface="Arial"/>
                <a:cs typeface="Arial"/>
              </a:rPr>
              <a:t>atraer a los inversores interesados en las oportunidades verdes</a:t>
            </a:r>
            <a:r>
              <a:rPr lang="es-ES" sz="900" b="0" i="0" noProof="0">
                <a:solidFill>
                  <a:schemeClr val="tx1"/>
                </a:solidFill>
                <a:effectLst/>
                <a:latin typeface="Arial"/>
                <a:cs typeface="Arial"/>
              </a:rPr>
              <a:t>. Los inversores pueden optar por utilizar los criterios de la Taxonomía de la UE para </a:t>
            </a:r>
            <a:r>
              <a:rPr lang="es-ES" sz="900" b="1" i="0" noProof="0">
                <a:solidFill>
                  <a:schemeClr val="tx1"/>
                </a:solidFill>
                <a:effectLst/>
                <a:latin typeface="Arial"/>
                <a:cs typeface="Arial"/>
              </a:rPr>
              <a:t>seleccionar e identificar oportunidades de inversión sostenible</a:t>
            </a:r>
            <a:r>
              <a:rPr lang="es-ES" sz="900" b="0" i="0" noProof="0">
                <a:solidFill>
                  <a:schemeClr val="tx1"/>
                </a:solidFill>
                <a:effectLst/>
                <a:latin typeface="Arial"/>
                <a:cs typeface="Arial"/>
              </a:rPr>
              <a:t> con el objetivo de lograr un impacto medioambiental positivo.</a:t>
            </a:r>
            <a:r>
              <a:rPr lang="es-ES" noProof="0">
                <a:latin typeface="Arial"/>
                <a:cs typeface="Arial"/>
              </a:rPr>
              <a:t> </a:t>
            </a:r>
          </a:p>
          <a:p>
            <a:pPr marL="0" indent="0">
              <a:buFont typeface="Symbol" panose="05050102010706020507" pitchFamily="18" charset="2"/>
              <a:buNone/>
            </a:pPr>
            <a:endParaRPr lang="en-US" sz="900" b="0" i="0" kern="1200" noProof="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es-ES" b="0" u="none" noProof="0">
                <a:latin typeface="Arial"/>
                <a:cs typeface="Arial"/>
              </a:rPr>
              <a:t>La Taxonomía de la UE (EU Taxonomy Compass o «brújula») se concentra en los siguientes sectores: silvicultura; actividades de protección y restauración del medioambiente; industria manufacturera; energía; suministro de agua, saneamiento, gestión de residuos y descontaminación; transporte; construcción e inmobiliaria; Información y comunicación; actividades profesionales, científicas y técnicas; actividades financieras y de seguros; educación; actividades sanitarias y de servicios sociales; actividades artísticas, recreativas y de entretenimiento</a:t>
            </a:r>
          </a:p>
          <a:p>
            <a:r>
              <a:rPr lang="es-ES" b="0" u="none" noProof="0">
                <a:latin typeface="Arial"/>
                <a:cs typeface="Arial"/>
                <a:sym typeface="Wingdings" panose="05000000000000000000" pitchFamily="2" charset="2"/>
              </a:rPr>
              <a:t> Por ahora, los sectores incluidos son los que más contribuyen a las emisiones de CO2 (energía, fabricación, transporte, edificios), así como las actividades que permiten su transformación, ya que la Taxonomía pretende aumentar significativamente el potencial que ofrece la financiación verde para apoyar la transición, en particular, para los sectores intensivos en carbono en los que el cambio es urgente.</a:t>
            </a:r>
            <a:r>
              <a:rPr lang="es-ES" noProof="0">
                <a:latin typeface="Arial"/>
                <a:cs typeface="Arial"/>
                <a:sym typeface="Wingdings" panose="05000000000000000000" pitchFamily="2" charset="2"/>
              </a:rPr>
              <a:t> </a:t>
            </a:r>
          </a:p>
          <a:p>
            <a:pPr marL="0" indent="0">
              <a:buFont typeface="Symbol" panose="05050102010706020507" pitchFamily="18" charset="2"/>
              <a:buNone/>
            </a:pPr>
            <a:endParaRPr lang="en-US" b="1" noProof="0"/>
          </a:p>
          <a:p>
            <a:pPr marL="0" indent="0">
              <a:buFont typeface="Symbol" panose="05050102010706020507" pitchFamily="18" charset="2"/>
              <a:buNone/>
            </a:pPr>
            <a:r>
              <a:rPr lang="es-ES" b="1" noProof="0">
                <a:latin typeface="Arial"/>
                <a:cs typeface="Arial"/>
              </a:rPr>
              <a:t>Fuentes: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sz="900" noProof="0">
                <a:latin typeface="Arial"/>
                <a:cs typeface="Arial"/>
              </a:rPr>
              <a:t>European Commission, ‘</a:t>
            </a:r>
            <a:r>
              <a:rPr lang="es-ES" sz="900" b="0" i="0" noProof="0">
                <a:solidFill>
                  <a:schemeClr val="tx1"/>
                </a:solidFill>
                <a:effectLst/>
                <a:latin typeface="Arial"/>
                <a:cs typeface="Arial"/>
              </a:rPr>
              <a:t>EU </a:t>
            </a:r>
            <a:r>
              <a:rPr lang="es-ES" sz="900" b="0" i="0" noProof="0" err="1">
                <a:solidFill>
                  <a:schemeClr val="tx1"/>
                </a:solidFill>
                <a:effectLst/>
                <a:latin typeface="Arial"/>
                <a:cs typeface="Arial"/>
              </a:rPr>
              <a:t>taxonomy</a:t>
            </a:r>
            <a:r>
              <a:rPr lang="es-ES" sz="900" b="0" i="0" noProof="0">
                <a:solidFill>
                  <a:schemeClr val="tx1"/>
                </a:solidFill>
                <a:effectLst/>
                <a:latin typeface="Arial"/>
                <a:cs typeface="Arial"/>
              </a:rPr>
              <a:t> for sustainable activities’, disponible en: https://ec.europa.eu/info/business-economy-euro/banking-and-finance/sustainable-finance/eu-taxonomy-sustainable-activities_en#compass</a:t>
            </a: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a:p>
          <a:p>
            <a:pPr algn="just">
              <a:defRPr/>
            </a:pPr>
            <a:r>
              <a:rPr lang="es-ES" sz="900" noProof="0">
                <a:latin typeface="Arial"/>
                <a:cs typeface="Arial"/>
              </a:rPr>
              <a:t>European </a:t>
            </a:r>
            <a:r>
              <a:rPr lang="es-ES" sz="900" b="0" noProof="0">
                <a:latin typeface="Arial"/>
                <a:cs typeface="Arial"/>
              </a:rPr>
              <a:t>Commission, ‘</a:t>
            </a:r>
            <a:r>
              <a:rPr lang="es-ES" sz="900" b="0" i="0" noProof="0">
                <a:solidFill>
                  <a:schemeClr val="tx1"/>
                </a:solidFill>
                <a:effectLst/>
                <a:latin typeface="Arial"/>
                <a:cs typeface="Arial"/>
              </a:rPr>
              <a:t>EU Taxonomy Compass: Sectors‘, disponible en: </a:t>
            </a:r>
            <a:r>
              <a:rPr lang="es-ES" sz="900" b="0" noProof="0">
                <a:latin typeface="Arial"/>
                <a:cs typeface="Arial"/>
              </a:rPr>
              <a:t>https://ec.europa.eu</a:t>
            </a:r>
            <a:r>
              <a:rPr lang="es-ES" sz="900" noProof="0">
                <a:latin typeface="Arial"/>
                <a:cs typeface="Arial"/>
              </a:rPr>
              <a:t>/sustainable-finance-taxonomy/activities/sectors_en.htm</a:t>
            </a:r>
            <a:r>
              <a:rPr lang="es-ES" noProof="0">
                <a:latin typeface="Arial"/>
                <a:cs typeface="Arial"/>
              </a:rPr>
              <a:t> </a:t>
            </a: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sz="900" noProof="0">
                <a:latin typeface="Arial"/>
                <a:cs typeface="Arial"/>
              </a:rPr>
              <a:t>European Commission ‚FAQ: What is the EU Taxonomy and how will it work in practice?’</a:t>
            </a: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sz="900" b="1" noProof="0">
                <a:latin typeface="Arial"/>
                <a:cs typeface="Arial"/>
              </a:rPr>
              <a:t>Fuentes adicionales:</a:t>
            </a:r>
          </a:p>
          <a:p>
            <a:pPr marL="171450" indent="-171450">
              <a:buFont typeface="Symbol" panose="05050102010706020507" pitchFamily="18" charset="2"/>
              <a:buChar char="-"/>
            </a:pPr>
            <a:r>
              <a:rPr lang="es-ES" b="0" u="none" noProof="0">
                <a:latin typeface="Arial"/>
                <a:cs typeface="Arial"/>
              </a:rPr>
              <a:t>La brújula de la Taxonomía de la UE (EU Taxonomy Compass) es una herramienta visual que representa el contenido de la Taxonomía de la UE</a:t>
            </a:r>
          </a:p>
          <a:p>
            <a:pPr marL="171450" indent="-171450">
              <a:buFont typeface="Symbol" panose="05050102010706020507" pitchFamily="18" charset="2"/>
              <a:buChar char="-"/>
            </a:pPr>
            <a:r>
              <a:rPr lang="es-ES" noProof="0">
                <a:latin typeface="Arial"/>
                <a:cs typeface="Arial"/>
              </a:rPr>
              <a:t>Su objetivo es </a:t>
            </a:r>
            <a:r>
              <a:rPr lang="es-ES" b="1" noProof="0">
                <a:latin typeface="Arial"/>
                <a:cs typeface="Arial"/>
              </a:rPr>
              <a:t>facilitar el acceso a los contenidos de la Taxonomía de la UE</a:t>
            </a:r>
            <a:r>
              <a:rPr lang="es-ES" noProof="0">
                <a:latin typeface="Arial"/>
                <a:cs typeface="Arial"/>
              </a:rPr>
              <a:t> a diversos usuarios. Permite a los usuarios comprobar qué actividades están incluidas en la Taxonomía de la UE (actividades subvencionables por la Taxonomía), a qué objetivos contribuyen sustancialmente y qué criterios deben cumplir.</a:t>
            </a:r>
          </a:p>
          <a:p>
            <a:pPr marL="0" indent="0">
              <a:buFont typeface="Symbol" panose="05050102010706020507" pitchFamily="18" charset="2"/>
              <a:buNone/>
            </a:pPr>
            <a:endParaRPr lang="en-US" sz="900" noProof="0"/>
          </a:p>
          <a:p>
            <a:pPr>
              <a:defRPr/>
            </a:pPr>
            <a:r>
              <a:rPr lang="es-ES" b="0" u="none" noProof="0">
                <a:latin typeface="Arial"/>
                <a:cs typeface="Arial"/>
              </a:rPr>
              <a:t>Para obtener información detallada sobre el conjunto de criterios, véase el documento:</a:t>
            </a:r>
            <a:r>
              <a:rPr lang="es-ES" noProof="0">
                <a:latin typeface="Arial"/>
                <a:cs typeface="Arial"/>
              </a:rPr>
              <a:t> European Commission (2020), ‘Taxonomy Report: Technical Annex’</a:t>
            </a:r>
          </a:p>
          <a:p>
            <a:endParaRPr lang="en-US" noProof="0">
              <a:latin typeface="Arial"/>
              <a:cs typeface="Arial"/>
            </a:endParaRPr>
          </a:p>
          <a:p>
            <a:r>
              <a:rPr lang="es-ES" b="0" u="none" noProof="0">
                <a:latin typeface="Arial"/>
                <a:cs typeface="Arial"/>
              </a:rPr>
              <a:t>Enlace a la EU Taxonomy Compass: </a:t>
            </a:r>
            <a:r>
              <a:rPr lang="es-ES" sz="900" noProof="0">
                <a:latin typeface="Arial"/>
                <a:cs typeface="Arial"/>
              </a:rPr>
              <a:t>European </a:t>
            </a:r>
            <a:r>
              <a:rPr lang="es-ES" sz="900" b="0" noProof="0">
                <a:latin typeface="Arial"/>
                <a:cs typeface="Arial"/>
              </a:rPr>
              <a:t>Commission, ‘</a:t>
            </a:r>
            <a:r>
              <a:rPr lang="es-ES" sz="900" b="0" i="0" noProof="0">
                <a:solidFill>
                  <a:schemeClr val="tx1"/>
                </a:solidFill>
                <a:effectLst/>
                <a:latin typeface="Arial"/>
                <a:cs typeface="Arial"/>
              </a:rPr>
              <a:t>EU Taxonomy Compass‘, disponible en: </a:t>
            </a:r>
            <a:r>
              <a:rPr lang="es-ES" b="0" u="none" noProof="0">
                <a:latin typeface="Arial"/>
                <a:cs typeface="Arial"/>
              </a:rPr>
              <a:t>https://ec.europa.eu/sustainable-finance-taxonomy/tool/index_en.htm</a:t>
            </a:r>
          </a:p>
        </p:txBody>
      </p:sp>
      <p:sp>
        <p:nvSpPr>
          <p:cNvPr id="4" name="Foliennummernplatzhalter 3"/>
          <p:cNvSpPr>
            <a:spLocks noGrp="1"/>
          </p:cNvSpPr>
          <p:nvPr>
            <p:ph type="sldNum" sz="quarter" idx="5"/>
          </p:nvPr>
        </p:nvSpPr>
        <p:spPr/>
        <p:txBody>
          <a:bodyPr/>
          <a:lstStyle/>
          <a:p>
            <a:fld id="{4045F879-0589-40D4-B0E5-B74D0CAD5C6C}" type="slidenum">
              <a:rPr lang="en-GB" smtClean="0"/>
              <a:pPr/>
              <a:t>24</a:t>
            </a:fld>
            <a:endParaRPr lang="en-GB"/>
          </a:p>
        </p:txBody>
      </p:sp>
    </p:spTree>
    <p:extLst>
      <p:ext uri="{BB962C8B-B14F-4D97-AF65-F5344CB8AC3E}">
        <p14:creationId xmlns:p14="http://schemas.microsoft.com/office/powerpoint/2010/main" val="787520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solidFill>
                  <a:schemeClr val="tx1"/>
                </a:solidFill>
                <a:latin typeface="Arial"/>
                <a:cs typeface="Arial"/>
              </a:rPr>
              <a:t>Notas:</a:t>
            </a:r>
          </a:p>
          <a:p>
            <a:endParaRPr lang="en-US" b="0" noProof="0">
              <a:solidFill>
                <a:schemeClr val="tx1"/>
              </a:solidFill>
              <a:latin typeface="Arial"/>
              <a:cs typeface="Arial"/>
            </a:endParaRPr>
          </a:p>
          <a:p>
            <a:r>
              <a:rPr lang="es-ES" b="0" noProof="0">
                <a:solidFill>
                  <a:schemeClr val="tx1"/>
                </a:solidFill>
                <a:latin typeface="Arial"/>
                <a:cs typeface="Arial"/>
              </a:rPr>
              <a:t>Estas diapositivas muestran cómo un enfoque Nexo puede contribuir al cumplimiento de otras normas internacionales. </a:t>
            </a:r>
          </a:p>
          <a:p>
            <a:endParaRPr lang="en-US" b="1" noProof="0">
              <a:solidFill>
                <a:schemeClr val="tx1"/>
              </a:solidFill>
              <a:latin typeface="Arial"/>
              <a:cs typeface="Arial"/>
            </a:endParaRPr>
          </a:p>
          <a:p>
            <a:r>
              <a:rPr lang="es-ES" b="1" noProof="0">
                <a:solidFill>
                  <a:schemeClr val="tx1"/>
                </a:solidFill>
                <a:latin typeface="Arial"/>
                <a:cs typeface="Arial"/>
              </a:rPr>
              <a:t>Global Reporting Initiative (Iniciativa de Reporte Global o GRI por sus siglas en inglés):</a:t>
            </a:r>
          </a:p>
          <a:p>
            <a:pPr marL="171450" indent="-171450">
              <a:buFont typeface="Symbol" panose="05050102010706020507" pitchFamily="18" charset="2"/>
              <a:buChar char="-"/>
            </a:pPr>
            <a:r>
              <a:rPr lang="es-ES" noProof="0">
                <a:solidFill>
                  <a:schemeClr val="tx1"/>
                </a:solidFill>
                <a:latin typeface="Arial"/>
                <a:cs typeface="Arial"/>
              </a:rPr>
              <a:t>Las Normas GRI son un sistema modular de tres normas interconectadas: (1) Normas Temáticas de GRI, (2) Normas Sectoriales de GRI, y (3) Normas Universales de GRI </a:t>
            </a:r>
          </a:p>
          <a:p>
            <a:pPr marL="171450" indent="-171450">
              <a:buFont typeface="Symbol" panose="05050102010706020507" pitchFamily="18" charset="2"/>
              <a:buChar char="-"/>
            </a:pPr>
            <a:r>
              <a:rPr lang="es-ES" noProof="0">
                <a:solidFill>
                  <a:schemeClr val="tx1"/>
                </a:solidFill>
                <a:latin typeface="Arial"/>
                <a:cs typeface="Arial"/>
              </a:rPr>
              <a:t>En conjunto, proporcionan una herramienta para comprender y comunicar el impacto económico, medioambiental y social de las actividades de una organización </a:t>
            </a:r>
          </a:p>
          <a:p>
            <a:pPr marL="171450" indent="-171450">
              <a:buFont typeface="Symbol" panose="05050102010706020507" pitchFamily="18" charset="2"/>
              <a:buChar char="-"/>
            </a:pPr>
            <a:r>
              <a:rPr lang="es-ES" noProof="0">
                <a:solidFill>
                  <a:schemeClr val="tx1"/>
                </a:solidFill>
                <a:latin typeface="Arial"/>
                <a:cs typeface="Arial"/>
              </a:rPr>
              <a:t>Las Normas GRI garantizan la comparabilidad y la credibilidad y, por lo tanto, aumentan la transparencia sobre los impactos que una organización realiza para un desarrollo sostenible</a:t>
            </a:r>
          </a:p>
          <a:p>
            <a:pPr marL="171450" indent="-171450">
              <a:buFont typeface="Symbol" panose="05050102010706020507" pitchFamily="18" charset="2"/>
              <a:buChar char="-"/>
            </a:pPr>
            <a:r>
              <a:rPr lang="es-ES" noProof="0">
                <a:solidFill>
                  <a:schemeClr val="tx1"/>
                </a:solidFill>
                <a:latin typeface="Arial"/>
                <a:cs typeface="Arial"/>
              </a:rPr>
              <a:t>Esta información es muy importante para muchas partes interesadas (por ejemplo, inversores, responsables políticos, mercados de capitales y sociedad civil)</a:t>
            </a:r>
          </a:p>
          <a:p>
            <a:endParaRPr lang="en-US" b="1" noProof="0">
              <a:solidFill>
                <a:schemeClr val="tx1"/>
              </a:solidFill>
              <a:latin typeface="Arial"/>
              <a:cs typeface="Arial"/>
            </a:endParaRPr>
          </a:p>
          <a:p>
            <a:r>
              <a:rPr lang="es-ES" b="1" noProof="0">
                <a:solidFill>
                  <a:schemeClr val="tx1"/>
                </a:solidFill>
                <a:latin typeface="Arial"/>
                <a:cs typeface="Arial"/>
              </a:rPr>
              <a:t>Carbon Disclosure Project (CDP):</a:t>
            </a:r>
          </a:p>
          <a:p>
            <a:pPr marL="171450" indent="-171450">
              <a:buFont typeface="Symbol" panose="05050102010706020507" pitchFamily="18" charset="2"/>
              <a:buChar char="-"/>
            </a:pPr>
            <a:r>
              <a:rPr lang="es-ES" noProof="0">
                <a:solidFill>
                  <a:schemeClr val="tx1"/>
                </a:solidFill>
                <a:latin typeface="Arial"/>
                <a:cs typeface="Arial"/>
              </a:rPr>
              <a:t>El CDP proporciona un sistema de información global para la gestión del impacto ambiental</a:t>
            </a:r>
          </a:p>
          <a:p>
            <a:pPr marL="171450" indent="-171450">
              <a:buFont typeface="Symbol" panose="05050102010706020507" pitchFamily="18" charset="2"/>
              <a:buChar char="-"/>
            </a:pPr>
            <a:r>
              <a:rPr lang="es-ES" noProof="0">
                <a:solidFill>
                  <a:schemeClr val="tx1"/>
                </a:solidFill>
                <a:latin typeface="Arial"/>
                <a:cs typeface="Arial"/>
              </a:rPr>
              <a:t>Está dirigido a inversores, empresas, ciudades, estados y regiones </a:t>
            </a:r>
          </a:p>
          <a:p>
            <a:pPr marL="171450" indent="-171450">
              <a:buFont typeface="Symbol" panose="05050102010706020507" pitchFamily="18" charset="2"/>
              <a:buChar char="-"/>
            </a:pPr>
            <a:r>
              <a:rPr lang="es-ES" noProof="0">
                <a:solidFill>
                  <a:schemeClr val="tx1"/>
                </a:solidFill>
                <a:latin typeface="Arial"/>
                <a:cs typeface="Arial"/>
              </a:rPr>
              <a:t>El CDP es especialmente reconocido entre los actores de la economía mundial --&gt; Representa el estándar de oro de la información medioambiental ya que proporciona el conjunto de datos más amplio y completo sobre la acción de empresas y ciudades</a:t>
            </a:r>
          </a:p>
          <a:p>
            <a:endParaRPr lang="en-US" noProof="0">
              <a:solidFill>
                <a:schemeClr val="tx1"/>
              </a:solidFill>
              <a:latin typeface="Arial"/>
              <a:cs typeface="Arial"/>
            </a:endParaRPr>
          </a:p>
          <a:p>
            <a:r>
              <a:rPr lang="es-ES" b="1" noProof="0">
                <a:solidFill>
                  <a:schemeClr val="tx1"/>
                </a:solidFill>
                <a:latin typeface="Arial"/>
                <a:cs typeface="Arial"/>
              </a:rPr>
              <a:t>Cooperación financiera internacional (International Finance Cooperation, IFC, por sus siglas en inglés):</a:t>
            </a:r>
          </a:p>
          <a:p>
            <a:pPr marL="171450" indent="-171450">
              <a:buFont typeface="Symbol" panose="05050102010706020507" pitchFamily="18" charset="2"/>
              <a:buChar char="-"/>
            </a:pPr>
            <a:r>
              <a:rPr lang="es-ES" noProof="0">
                <a:solidFill>
                  <a:schemeClr val="tx1"/>
                </a:solidFill>
                <a:latin typeface="Arial"/>
                <a:cs typeface="Arial"/>
              </a:rPr>
              <a:t>La IFC (miembro del World Bank Group) representa la mayor institución de desarrollo mundial centrada en el sector privado de los países en desarrollo</a:t>
            </a:r>
          </a:p>
          <a:p>
            <a:pPr marL="171450" indent="-171450">
              <a:buFont typeface="Symbol" panose="05050102010706020507" pitchFamily="18" charset="2"/>
              <a:buChar char="-"/>
            </a:pPr>
            <a:r>
              <a:rPr lang="es-ES" noProof="0">
                <a:solidFill>
                  <a:schemeClr val="tx1"/>
                </a:solidFill>
                <a:latin typeface="Arial"/>
                <a:cs typeface="Arial"/>
              </a:rPr>
              <a:t>Los objetivos centrales de la IFC son (1) impulsar el desarrollo económico y (2) mejorar la vida de las personas fomentando el crecimiento del sector privado en los países en desarrollo</a:t>
            </a:r>
          </a:p>
          <a:p>
            <a:pPr marL="171450" indent="-171450">
              <a:buFont typeface="Symbol" panose="05050102010706020507" pitchFamily="18" charset="2"/>
              <a:buChar char="-"/>
            </a:pPr>
            <a:r>
              <a:rPr lang="es-ES" noProof="0">
                <a:solidFill>
                  <a:schemeClr val="tx1"/>
                </a:solidFill>
                <a:latin typeface="Arial"/>
                <a:cs typeface="Arial"/>
              </a:rPr>
              <a:t>Para ello, la IFC se centra en la creación de nuevos mercados, la movilización de nuevos inversores y el intercambio de conocimientos</a:t>
            </a:r>
          </a:p>
          <a:p>
            <a:endParaRPr lang="en-US" noProof="0">
              <a:solidFill>
                <a:schemeClr val="tx1"/>
              </a:solidFill>
              <a:latin typeface="Arial"/>
              <a:cs typeface="Arial"/>
            </a:endParaRPr>
          </a:p>
          <a:p>
            <a:r>
              <a:rPr lang="es-ES" b="1" noProof="0">
                <a:solidFill>
                  <a:schemeClr val="tx1"/>
                </a:solidFill>
                <a:latin typeface="Arial"/>
                <a:cs typeface="Arial"/>
              </a:rPr>
              <a:t>¿Cómo contribuye el Nexo a dirigirse a otras normas internacionales como GRI, CDP e IFC?</a:t>
            </a:r>
          </a:p>
          <a:p>
            <a:r>
              <a:rPr lang="es-ES" b="1" noProof="0">
                <a:solidFill>
                  <a:schemeClr val="tx1"/>
                </a:solidFill>
                <a:latin typeface="Arial"/>
                <a:cs typeface="Arial"/>
              </a:rPr>
              <a:t>GRI:</a:t>
            </a:r>
          </a:p>
          <a:p>
            <a:pPr marL="171450" indent="-171450">
              <a:buFont typeface="Symbol" panose="05050102010706020507" pitchFamily="18" charset="2"/>
              <a:buChar char="-"/>
            </a:pPr>
            <a:r>
              <a:rPr lang="es-ES" noProof="0">
                <a:solidFill>
                  <a:schemeClr val="tx1"/>
                </a:solidFill>
                <a:latin typeface="Arial"/>
                <a:cs typeface="Arial"/>
              </a:rPr>
              <a:t>En el caso de las Normas GRI, el Nexo tiene efecto por parte de las organizaciones y de los distintos actores </a:t>
            </a:r>
          </a:p>
          <a:p>
            <a:pPr marL="171450" indent="-171450">
              <a:buFont typeface="Symbol" panose="05050102010706020507" pitchFamily="18" charset="2"/>
              <a:buChar char="-"/>
            </a:pPr>
            <a:r>
              <a:rPr lang="es-ES" noProof="0">
                <a:solidFill>
                  <a:schemeClr val="tx1"/>
                </a:solidFill>
                <a:latin typeface="Arial"/>
                <a:cs typeface="Arial"/>
              </a:rPr>
              <a:t>Para las organizaciones: </a:t>
            </a:r>
          </a:p>
          <a:p>
            <a:pPr lvl="1" indent="-171450">
              <a:buFont typeface="Symbol" panose="05050102010706020507" pitchFamily="18" charset="2"/>
              <a:buChar char="-"/>
            </a:pPr>
            <a:r>
              <a:rPr lang="es-ES" noProof="0">
                <a:solidFill>
                  <a:schemeClr val="tx1"/>
                </a:solidFill>
                <a:latin typeface="Arial"/>
                <a:cs typeface="Arial"/>
              </a:rPr>
              <a:t>Dentro del proceso de elaboración de informes, las organizaciones tienen que priorizar los impactos de los que quiere informar, utilizando las Normas GRI.</a:t>
            </a:r>
          </a:p>
          <a:p>
            <a:pPr lvl="1" indent="-171450">
              <a:buFont typeface="Symbol" panose="05050102010706020507" pitchFamily="18" charset="2"/>
              <a:buChar char="-"/>
            </a:pPr>
            <a:r>
              <a:rPr lang="es-ES" noProof="0">
                <a:solidFill>
                  <a:schemeClr val="tx1"/>
                </a:solidFill>
                <a:latin typeface="Arial"/>
                <a:cs typeface="Arial"/>
              </a:rPr>
              <a:t>Para ello, el enfoque Nexo puede facilitar la agrupación de los impactos en temas materiales proporcionando orientación (por ejemplo, el propio Nexo proporciona un conjunto de indicadores que pueden aplicarse a las Normas GRI)</a:t>
            </a:r>
          </a:p>
          <a:p>
            <a:pPr lvl="1" indent="-171450">
              <a:buFont typeface="Symbol" panose="05050102010706020507" pitchFamily="18" charset="2"/>
              <a:buChar char="-"/>
            </a:pPr>
            <a:r>
              <a:rPr lang="es-ES" noProof="0">
                <a:solidFill>
                  <a:schemeClr val="tx1"/>
                </a:solidFill>
                <a:latin typeface="Arial"/>
                <a:cs typeface="Arial"/>
              </a:rPr>
              <a:t>Así, la información recogida a lo largo del proceso de elaboración de informes puede utilizarse para evaluar las políticas y estrategias intersectoriales de Nexo o para orientar la toma de decisiones de una organización</a:t>
            </a:r>
          </a:p>
          <a:p>
            <a:pPr marL="171450" indent="-171450">
              <a:buFont typeface="Symbol" panose="05050102010706020507" pitchFamily="18" charset="2"/>
              <a:buChar char="-"/>
            </a:pPr>
            <a:r>
              <a:rPr lang="es-ES" noProof="0">
                <a:solidFill>
                  <a:schemeClr val="tx1"/>
                </a:solidFill>
                <a:latin typeface="Arial"/>
                <a:cs typeface="Arial"/>
              </a:rPr>
              <a:t>Para los actores: </a:t>
            </a:r>
          </a:p>
          <a:p>
            <a:pPr lvl="1" indent="-171450">
              <a:buFont typeface="Symbol" panose="05050102010706020507" pitchFamily="18" charset="2"/>
              <a:buChar char="-"/>
            </a:pPr>
            <a:r>
              <a:rPr lang="es-ES" noProof="0">
                <a:solidFill>
                  <a:schemeClr val="tx1"/>
                </a:solidFill>
                <a:latin typeface="Arial"/>
                <a:cs typeface="Arial"/>
              </a:rPr>
              <a:t>Por otro lado, los actores o partes interesadas, como los inversores, pueden utilizar la información presentada para evaluar cómo una organización integra el enfoque Nexo en su estrategia </a:t>
            </a:r>
          </a:p>
          <a:p>
            <a:pPr lvl="1" indent="-171450">
              <a:buFont typeface="Symbol" panose="05050102010706020507" pitchFamily="18" charset="2"/>
              <a:buChar char="-"/>
            </a:pPr>
            <a:r>
              <a:rPr lang="es-ES" noProof="0">
                <a:solidFill>
                  <a:schemeClr val="tx1"/>
                </a:solidFill>
                <a:latin typeface="Arial"/>
                <a:cs typeface="Arial"/>
              </a:rPr>
              <a:t>De este modo, pueden identificar posibles riesgos financieros y evaluar el éxito a largo plazo de determinadas actividades </a:t>
            </a:r>
          </a:p>
          <a:p>
            <a:pPr lvl="1" indent="-171450">
              <a:buFont typeface="Symbol" panose="05050102010706020507" pitchFamily="18" charset="2"/>
              <a:buChar char="-"/>
            </a:pPr>
            <a:r>
              <a:rPr lang="es-ES" noProof="0">
                <a:solidFill>
                  <a:schemeClr val="tx1"/>
                </a:solidFill>
                <a:latin typeface="Arial"/>
                <a:cs typeface="Arial"/>
              </a:rPr>
              <a:t>Esto ayuda a mitigar los riesgos e incertidumbres para que los proyectos Nexo sean más atractivos para las inversiones </a:t>
            </a:r>
          </a:p>
          <a:p>
            <a:r>
              <a:rPr lang="es-ES" b="1" noProof="0">
                <a:solidFill>
                  <a:schemeClr val="tx1"/>
                </a:solidFill>
                <a:latin typeface="Arial"/>
                <a:cs typeface="Arial"/>
              </a:rPr>
              <a:t>CDP: </a:t>
            </a:r>
          </a:p>
          <a:p>
            <a:pPr marL="171450" indent="-171450">
              <a:buFont typeface="Symbol" panose="05050102010706020507" pitchFamily="18" charset="2"/>
              <a:buChar char="-"/>
            </a:pPr>
            <a:r>
              <a:rPr lang="es-ES" noProof="0">
                <a:solidFill>
                  <a:schemeClr val="tx1"/>
                </a:solidFill>
                <a:latin typeface="Arial"/>
                <a:cs typeface="Arial"/>
              </a:rPr>
              <a:t>Al igual que el GRI, el CDP aborda temas relevantes para el Nexo, como el cambio climático, la seguridad del agua y la deforestación</a:t>
            </a:r>
          </a:p>
          <a:p>
            <a:pPr marL="171450" indent="-171450">
              <a:buFont typeface="Symbol" panose="05050102010706020507" pitchFamily="18" charset="2"/>
              <a:buChar char="-"/>
            </a:pPr>
            <a:r>
              <a:rPr lang="es-ES" noProof="0">
                <a:solidFill>
                  <a:schemeClr val="tx1"/>
                </a:solidFill>
                <a:latin typeface="Arial"/>
                <a:cs typeface="Arial"/>
              </a:rPr>
              <a:t>Al ayudar a las empresas, ciudades, estados o regiones a medir y gestionar sus riesgos y oportunidades medioambientales, crean un entorno propicio para las inversiones Nexo </a:t>
            </a:r>
          </a:p>
          <a:p>
            <a:pPr marL="171450" indent="-171450">
              <a:buFont typeface="Symbol" panose="05050102010706020507" pitchFamily="18" charset="2"/>
              <a:buChar char="-"/>
            </a:pPr>
            <a:r>
              <a:rPr lang="es-ES" noProof="0">
                <a:solidFill>
                  <a:schemeClr val="tx1"/>
                </a:solidFill>
                <a:latin typeface="Arial"/>
                <a:cs typeface="Arial"/>
              </a:rPr>
              <a:t>Además, el CDP ofrece una puntuación anual de las empresas y ciudades en función de sus actividades a favor de la divulgación y el liderazgo medioambiental </a:t>
            </a:r>
          </a:p>
          <a:p>
            <a:pPr marL="171450" indent="-171450">
              <a:buFont typeface="Symbol" panose="05050102010706020507" pitchFamily="18" charset="2"/>
              <a:buChar char="-"/>
            </a:pPr>
            <a:r>
              <a:rPr lang="es-ES" noProof="0">
                <a:solidFill>
                  <a:schemeClr val="tx1"/>
                </a:solidFill>
                <a:latin typeface="Arial"/>
                <a:cs typeface="Arial"/>
              </a:rPr>
              <a:t>Esto incentiva actividades sobre los temas Nexo y ayuda a identificar futuros socios de proyectos o inversiones </a:t>
            </a:r>
          </a:p>
          <a:p>
            <a:r>
              <a:rPr lang="es-ES" b="1" noProof="0">
                <a:solidFill>
                  <a:schemeClr val="tx1"/>
                </a:solidFill>
                <a:latin typeface="Arial"/>
                <a:cs typeface="Arial"/>
              </a:rPr>
              <a:t>IFC:</a:t>
            </a:r>
          </a:p>
          <a:p>
            <a:pPr marL="171450" indent="-171450">
              <a:buFont typeface="Symbol" panose="05050102010706020507" pitchFamily="18" charset="2"/>
              <a:buChar char="-"/>
            </a:pPr>
            <a:r>
              <a:rPr lang="es-ES" noProof="0">
                <a:solidFill>
                  <a:schemeClr val="tx1"/>
                </a:solidFill>
                <a:latin typeface="Arial"/>
                <a:cs typeface="Arial"/>
              </a:rPr>
              <a:t>Dado que el objetivo de la IFC es reforzar el papel del sector privado invirtiendo en empresas, movilizando capital y asesorando a empresas y gobiernos, es un vehículo importante para aprovechar la financiación del Nexo</a:t>
            </a:r>
          </a:p>
          <a:p>
            <a:pPr marL="171450" indent="-171450">
              <a:buFont typeface="Symbol" panose="05050102010706020507" pitchFamily="18" charset="2"/>
              <a:buChar char="-"/>
            </a:pPr>
            <a:r>
              <a:rPr lang="es-ES" noProof="0">
                <a:solidFill>
                  <a:schemeClr val="tx1"/>
                </a:solidFill>
                <a:latin typeface="Arial"/>
                <a:cs typeface="Arial"/>
              </a:rPr>
              <a:t>Esto significa que la IFC se involucra en una etapa temprana del ciclo de desarrollo del proyecto para generar oportunidades de inversión o crear mercados completamente nuevos </a:t>
            </a:r>
          </a:p>
          <a:p>
            <a:pPr marL="171450" indent="-171450">
              <a:buFont typeface="Symbol" panose="05050102010706020507" pitchFamily="18" charset="2"/>
              <a:buChar char="-"/>
            </a:pPr>
            <a:r>
              <a:rPr lang="es-ES" noProof="0">
                <a:solidFill>
                  <a:schemeClr val="tx1"/>
                </a:solidFill>
                <a:latin typeface="Arial"/>
                <a:cs typeface="Arial"/>
              </a:rPr>
              <a:t>Además, la IFC moviliza más capital privado para fines de desarrollo, lo que puede apoyar la aplicación de la financiación mixta para los proyectos Nexo </a:t>
            </a:r>
          </a:p>
          <a:p>
            <a:endParaRPr lang="en-US" noProof="0">
              <a:solidFill>
                <a:schemeClr val="tx1"/>
              </a:solidFill>
              <a:latin typeface="Arial"/>
              <a:cs typeface="Arial"/>
            </a:endParaRPr>
          </a:p>
          <a:p>
            <a:endParaRPr lang="en-US" noProof="0">
              <a:solidFill>
                <a:schemeClr val="tx1"/>
              </a:solidFill>
              <a:latin typeface="Calibri"/>
              <a:cs typeface="Calibri"/>
            </a:endParaRPr>
          </a:p>
          <a:p>
            <a:r>
              <a:rPr lang="es-ES" b="1" noProof="0">
                <a:solidFill>
                  <a:schemeClr val="tx1"/>
                </a:solidFill>
                <a:latin typeface="Arial"/>
                <a:cs typeface="Arial"/>
              </a:rPr>
              <a:t>Fuentes:</a:t>
            </a:r>
          </a:p>
          <a:p>
            <a:endParaRPr lang="en-US" b="1" noProof="0">
              <a:solidFill>
                <a:schemeClr val="tx1"/>
              </a:solidFill>
              <a:latin typeface="Arial"/>
              <a:cs typeface="Arial"/>
            </a:endParaRPr>
          </a:p>
          <a:p>
            <a:r>
              <a:rPr lang="es-ES" noProof="0">
                <a:solidFill>
                  <a:schemeClr val="tx1"/>
                </a:solidFill>
                <a:latin typeface="Arial"/>
                <a:cs typeface="Arial"/>
              </a:rPr>
              <a:t>Carbon Disclosure Project, 'About us', disponible en: </a:t>
            </a:r>
            <a:r>
              <a:rPr lang="es-ES" noProof="0">
                <a:solidFill>
                  <a:schemeClr val="tx1"/>
                </a:solidFill>
                <a:latin typeface="Arial"/>
                <a:cs typeface="Arial"/>
                <a:hlinkClick r:id="rId3">
                  <a:extLst>
                    <a:ext uri="{A12FA001-AC4F-418D-AE19-62706E023703}">
                      <ahyp:hlinkClr xmlns:ahyp="http://schemas.microsoft.com/office/drawing/2018/hyperlinkcolor" val="tx"/>
                    </a:ext>
                  </a:extLst>
                </a:hlinkClick>
              </a:rPr>
              <a:t>https://www.cdp.net/en/info/about-us</a:t>
            </a:r>
          </a:p>
          <a:p>
            <a:endParaRPr lang="en-US" noProof="0">
              <a:solidFill>
                <a:schemeClr val="tx1"/>
              </a:solidFill>
              <a:latin typeface="Arial"/>
              <a:cs typeface="Arial"/>
            </a:endParaRPr>
          </a:p>
          <a:p>
            <a:r>
              <a:rPr lang="es-ES" noProof="0">
                <a:solidFill>
                  <a:schemeClr val="tx1"/>
                </a:solidFill>
                <a:latin typeface="Arial"/>
                <a:cs typeface="Arial"/>
              </a:rPr>
              <a:t>Carbon Disclosure Project, 'What we do', disponible en: </a:t>
            </a:r>
            <a:r>
              <a:rPr lang="es-ES" noProof="0">
                <a:solidFill>
                  <a:schemeClr val="tx1"/>
                </a:solidFill>
                <a:latin typeface="Arial"/>
                <a:cs typeface="Arial"/>
                <a:hlinkClick r:id="rId4">
                  <a:extLst>
                    <a:ext uri="{A12FA001-AC4F-418D-AE19-62706E023703}">
                      <ahyp:hlinkClr xmlns:ahyp="http://schemas.microsoft.com/office/drawing/2018/hyperlinkcolor" val="tx"/>
                    </a:ext>
                  </a:extLst>
                </a:hlinkClick>
              </a:rPr>
              <a:t>https://www.cdp.net/en/info/about-us/what-we-do</a:t>
            </a:r>
          </a:p>
          <a:p>
            <a:endParaRPr lang="en-US" noProof="0">
              <a:solidFill>
                <a:schemeClr val="tx1"/>
              </a:solidFill>
              <a:latin typeface="Arial"/>
              <a:cs typeface="Arial"/>
            </a:endParaRPr>
          </a:p>
          <a:p>
            <a:r>
              <a:rPr lang="es-ES" noProof="0">
                <a:solidFill>
                  <a:schemeClr val="tx1"/>
                </a:solidFill>
                <a:latin typeface="Arial"/>
                <a:cs typeface="Arial"/>
              </a:rPr>
              <a:t>Global Reporting Initiative, 'A Short Introduction to he GRI Standards', Amsterdam, Países Bajos.</a:t>
            </a:r>
          </a:p>
          <a:p>
            <a:endParaRPr lang="en-US" noProof="0">
              <a:solidFill>
                <a:schemeClr val="tx1"/>
              </a:solidFill>
              <a:latin typeface="Arial"/>
              <a:cs typeface="Arial"/>
            </a:endParaRPr>
          </a:p>
          <a:p>
            <a:r>
              <a:rPr lang="es-ES" noProof="0">
                <a:solidFill>
                  <a:schemeClr val="tx1"/>
                </a:solidFill>
                <a:latin typeface="Arial"/>
                <a:cs typeface="Arial"/>
              </a:rPr>
              <a:t>Global Reporting Initiative, 'Standards', disponible en: </a:t>
            </a:r>
            <a:r>
              <a:rPr lang="es-ES" noProof="0">
                <a:solidFill>
                  <a:schemeClr val="tx1"/>
                </a:solidFill>
                <a:latin typeface="Arial"/>
                <a:cs typeface="Arial"/>
                <a:hlinkClick r:id="rId5">
                  <a:extLst>
                    <a:ext uri="{A12FA001-AC4F-418D-AE19-62706E023703}">
                      <ahyp:hlinkClr xmlns:ahyp="http://schemas.microsoft.com/office/drawing/2018/hyperlinkcolor" val="tx"/>
                    </a:ext>
                  </a:extLst>
                </a:hlinkClick>
              </a:rPr>
              <a:t>https://www.globalreporting.org/standards/</a:t>
            </a:r>
          </a:p>
          <a:p>
            <a:endParaRPr lang="en-US" noProof="0">
              <a:solidFill>
                <a:schemeClr val="tx1"/>
              </a:solidFill>
              <a:latin typeface="Arial"/>
              <a:cs typeface="Arial"/>
            </a:endParaRPr>
          </a:p>
          <a:p>
            <a:r>
              <a:rPr lang="es-ES" noProof="0">
                <a:solidFill>
                  <a:schemeClr val="tx1"/>
                </a:solidFill>
                <a:latin typeface="Arial"/>
                <a:cs typeface="Arial"/>
              </a:rPr>
              <a:t>International Finance Cooperation, 'About IFC', disponible en: </a:t>
            </a:r>
            <a:r>
              <a:rPr lang="es-ES" noProof="0">
                <a:solidFill>
                  <a:schemeClr val="tx1"/>
                </a:solidFill>
                <a:latin typeface="Arial"/>
                <a:cs typeface="Arial"/>
                <a:hlinkClick r:id="rId6">
                  <a:extLst>
                    <a:ext uri="{A12FA001-AC4F-418D-AE19-62706E023703}">
                      <ahyp:hlinkClr xmlns:ahyp="http://schemas.microsoft.com/office/drawing/2018/hyperlinkcolor" val="tx"/>
                    </a:ext>
                  </a:extLst>
                </a:hlinkClick>
              </a:rPr>
              <a:t>https://www.ifc.org/wps/wcm/connect/corp_ext_content/ifc_external_corporate_site/about+ifc_new</a:t>
            </a:r>
          </a:p>
        </p:txBody>
      </p:sp>
      <p:sp>
        <p:nvSpPr>
          <p:cNvPr id="4" name="Foliennummernplatzhalter 3"/>
          <p:cNvSpPr>
            <a:spLocks noGrp="1"/>
          </p:cNvSpPr>
          <p:nvPr>
            <p:ph type="sldNum" sz="quarter" idx="5"/>
          </p:nvPr>
        </p:nvSpPr>
        <p:spPr/>
        <p:txBody>
          <a:bodyPr/>
          <a:lstStyle/>
          <a:p>
            <a:fld id="{4045F879-0589-40D4-B0E5-B74D0CAD5C6C}" type="slidenum">
              <a:rPr lang="en-GB" smtClean="0"/>
              <a:pPr/>
              <a:t>25</a:t>
            </a:fld>
            <a:endParaRPr lang="en-GB"/>
          </a:p>
        </p:txBody>
      </p:sp>
    </p:spTree>
    <p:extLst>
      <p:ext uri="{BB962C8B-B14F-4D97-AF65-F5344CB8AC3E}">
        <p14:creationId xmlns:p14="http://schemas.microsoft.com/office/powerpoint/2010/main" val="947609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noProof="0">
                <a:sym typeface="Wingdings" panose="05000000000000000000" pitchFamily="2" charset="2"/>
              </a:rPr>
              <a:t></a:t>
            </a:r>
            <a:r>
              <a:rPr lang="es-ES" noProof="0"/>
              <a:t> La adopción de un enfoque Nexo puede ser un medio estratégico para que </a:t>
            </a:r>
            <a:r>
              <a:rPr lang="es-ES" b="1" noProof="0"/>
              <a:t>los beneficiarios de la financiación</a:t>
            </a:r>
            <a:r>
              <a:rPr lang="es-ES" noProof="0"/>
              <a:t> accedan a la financiación en general, y a la financiación climática en particular. ¿Cuál es el papel y el potencial de la financiación del clima para lograr un cambio transformador en los países en desarrollo? </a:t>
            </a:r>
          </a:p>
          <a:p>
            <a:endParaRPr lang="en-US" noProof="0"/>
          </a:p>
          <a:p>
            <a:pPr marL="20638" indent="-20638" algn="just">
              <a:buNone/>
              <a:defRPr/>
            </a:pPr>
            <a:r>
              <a:rPr lang="es-ES" sz="900" b="1" i="0" u="sng" noProof="0">
                <a:solidFill>
                  <a:schemeClr val="tx1"/>
                </a:solidFill>
                <a:latin typeface="Arial" panose="020B0604020202020204" pitchFamily="34" charset="0"/>
                <a:ea typeface="+mn-ea"/>
                <a:cs typeface="+mn-cs"/>
              </a:rPr>
              <a:t>Financiación del clima:</a:t>
            </a:r>
          </a:p>
          <a:p>
            <a:pPr marL="171450" indent="-171450" algn="just">
              <a:buFont typeface="Symbol" panose="05050102010706020507" pitchFamily="18" charset="2"/>
              <a:buChar char="-"/>
              <a:defRPr/>
            </a:pPr>
            <a:r>
              <a:rPr lang="es-ES" noProof="0"/>
              <a:t>La financiación del clima «se refiere a los recursos financieros movilizados para financiar acciones que mitiguen y se adapten a los impactos del cambio climático» (Watson &amp; Schalatek, 2020)</a:t>
            </a:r>
          </a:p>
          <a:p>
            <a:pPr marL="171450" indent="-171450" algn="just">
              <a:buFont typeface="Symbol" panose="05050102010706020507" pitchFamily="18" charset="2"/>
              <a:buChar char="-"/>
              <a:defRPr/>
            </a:pPr>
            <a:r>
              <a:rPr lang="es-ES" noProof="0"/>
              <a:t>India es el mayor receptor de Fondos para el Clima (1478 millones de dólares), seguido de Brasil (1179 millones de dólares) y Sudáfrica (648 millones de dólares) (CFU, 2022-02-04)</a:t>
            </a:r>
          </a:p>
          <a:p>
            <a:pPr marL="171450" indent="-171450" algn="just">
              <a:buFont typeface="Symbol" panose="05050102010706020507" pitchFamily="18" charset="2"/>
              <a:buChar char="-"/>
              <a:defRPr/>
            </a:pPr>
            <a:r>
              <a:rPr lang="es-ES" noProof="0"/>
              <a:t>De los 27 Fondos para el Clima, el Fondo Verde para el Clima (GCF) es actualmente el mayor fondo climático, con un presupuesto total de 20 321 millones de dólares (Watson &amp; Schalatek, 2020)</a:t>
            </a:r>
          </a:p>
          <a:p>
            <a:pPr marL="514350" lvl="1" indent="-171450">
              <a:buFont typeface="Symbol" panose="05050102010706020507" pitchFamily="18" charset="2"/>
              <a:buChar char="-"/>
            </a:pPr>
            <a:r>
              <a:rPr lang="es-ES" sz="900" b="0" i="0" noProof="0">
                <a:solidFill>
                  <a:schemeClr val="tx1"/>
                </a:solidFill>
                <a:effectLst/>
                <a:latin typeface="Arial" panose="020B0604020202020204" pitchFamily="34" charset="0"/>
                <a:ea typeface="+mn-ea"/>
                <a:cs typeface="+mn-cs"/>
              </a:rPr>
              <a:t>El Fondo Verde para el Clima, durante el periodo de movilización inicial de recursos (GCF IRM), contribuye con 10 322 millones de dólares</a:t>
            </a:r>
          </a:p>
          <a:p>
            <a:pPr marL="514350" lvl="1" indent="-171450">
              <a:buFont typeface="Symbol" panose="05050102010706020507" pitchFamily="18" charset="2"/>
              <a:buChar char="-"/>
            </a:pPr>
            <a:r>
              <a:rPr lang="es-ES" sz="900" b="0" i="0" noProof="0">
                <a:solidFill>
                  <a:schemeClr val="tx1"/>
                </a:solidFill>
                <a:effectLst/>
                <a:latin typeface="Arial" panose="020B0604020202020204" pitchFamily="34" charset="0"/>
                <a:ea typeface="+mn-ea"/>
                <a:cs typeface="+mn-cs"/>
              </a:rPr>
              <a:t>El primer periodo de reposición (GCF-1) del Fondo Verde para el Clima (GCF -1), iniciado en octubre de 2020, incluye 9 999 millones de dólares </a:t>
            </a:r>
          </a:p>
          <a:p>
            <a:pPr marL="171450" marR="0" lvl="0" indent="-171450" algn="just"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Para hacer uso de la financiación climática existen diferentes canales (Watson &amp; Schalatek, 2020):</a:t>
            </a:r>
          </a:p>
          <a:p>
            <a:pPr marL="571500" lvl="1" indent="-228600" algn="just">
              <a:buFont typeface="+mj-lt"/>
              <a:buAutoNum type="arabicPeriod"/>
              <a:defRPr/>
            </a:pPr>
            <a:r>
              <a:rPr lang="es-ES" b="1" noProof="0"/>
              <a:t>Canales multilaterales:</a:t>
            </a:r>
            <a:r>
              <a:rPr lang="es-ES" noProof="0"/>
              <a:t> los gobiernos de los países en desarrollo tienen más voz y representación en los procesos de toma de decisiones en comparación con las rígidas estructuras de gobernanza dominadas por los países contribuyentes </a:t>
            </a:r>
            <a:r>
              <a:rPr lang="es-ES" noProof="0">
                <a:sym typeface="Wingdings" panose="05000000000000000000" pitchFamily="2" charset="2"/>
              </a:rPr>
              <a:t></a:t>
            </a:r>
            <a:r>
              <a:rPr lang="es-ES" noProof="0"/>
              <a:t> por ejemplo, el Fondo Verde para el Clima</a:t>
            </a:r>
          </a:p>
          <a:p>
            <a:pPr marL="571500" lvl="1" indent="-228600" algn="just">
              <a:buFont typeface="+mj-lt"/>
              <a:buAutoNum type="arabicPeriod"/>
              <a:defRPr/>
            </a:pPr>
            <a:r>
              <a:rPr lang="es-ES" b="1" noProof="0"/>
              <a:t>Canales bilaterales: </a:t>
            </a:r>
            <a:r>
              <a:rPr lang="es-ES" noProof="0"/>
              <a:t>representan una parte importante de la financiación pública para el clima, que es gestionada por agencias de desarrollo/fondos bilaterales especiales para el clima </a:t>
            </a:r>
            <a:r>
              <a:rPr lang="es-ES" noProof="0">
                <a:sym typeface="Wingdings" panose="05000000000000000000" pitchFamily="2" charset="2"/>
              </a:rPr>
              <a:t></a:t>
            </a:r>
            <a:r>
              <a:rPr lang="es-ES" noProof="0"/>
              <a:t> Por ejemplo, la Iniciativa Internacional para la Protección del Clima (IKI, por sus siglas en alemán) de Alemania</a:t>
            </a:r>
          </a:p>
          <a:p>
            <a:pPr marL="571500" lvl="1" indent="-228600" algn="just">
              <a:buFont typeface="+mj-lt"/>
              <a:buAutoNum type="arabicPeriod"/>
              <a:defRPr/>
            </a:pPr>
            <a:r>
              <a:rPr lang="es-ES" b="1" noProof="0"/>
              <a:t>Canales regionales y nacionales y Fondos para el Cambio Climático </a:t>
            </a:r>
            <a:r>
              <a:rPr lang="es-ES" b="0" noProof="0"/>
              <a:t>establecidos por los países en desarrollo y financiados a través de las asignaciones presupuestarias nacionales, el sector privado nacional y la financiación internacional </a:t>
            </a:r>
            <a:r>
              <a:rPr lang="es-ES" b="0" noProof="0">
                <a:sym typeface="Wingdings" panose="05000000000000000000" pitchFamily="2" charset="2"/>
              </a:rPr>
              <a:t></a:t>
            </a:r>
            <a:r>
              <a:rPr lang="es-ES" b="0" noProof="0"/>
              <a:t> Por ejemplo, el Fondo Amazónico de Brasil, el Fondo de Seguros contra Riesgos Catastróficos del Caribe (CCRIF, por sus siglas en inglés) y la Capacidad de Riesgo Africana (ARC, por sus siglas en inglés)</a:t>
            </a:r>
          </a:p>
          <a:p>
            <a:pPr marL="0" indent="0" algn="just">
              <a:buFont typeface="Symbol" panose="05050102010706020507" pitchFamily="18" charset="2"/>
              <a:buNone/>
              <a:defRPr/>
            </a:pPr>
            <a:endParaRPr lang="en-US" b="1" noProof="0"/>
          </a:p>
          <a:p>
            <a:pPr marL="0" indent="0" algn="just">
              <a:buFont typeface="Symbol" panose="05050102010706020507" pitchFamily="18" charset="2"/>
              <a:buNone/>
              <a:defRPr/>
            </a:pPr>
            <a:r>
              <a:rPr lang="es-ES" b="1" noProof="0"/>
              <a:t>Fuentes:</a:t>
            </a:r>
          </a:p>
          <a:p>
            <a:pPr marL="0" indent="0" algn="just">
              <a:buFont typeface="Symbol" panose="05050102010706020507" pitchFamily="18" charset="2"/>
              <a:buNone/>
              <a:defRPr/>
            </a:pPr>
            <a:endParaRPr lang="en-US" i="1" noProof="0"/>
          </a:p>
          <a:p>
            <a:pPr marL="0" indent="0" algn="just">
              <a:buFont typeface="Symbol" panose="05050102010706020507" pitchFamily="18" charset="2"/>
              <a:buNone/>
              <a:defRPr/>
            </a:pPr>
            <a:r>
              <a:rPr lang="es-ES" i="0" noProof="0"/>
              <a:t>Climate Funds Update (CFU) (2022-02-04), ‘CFU – Climate Finance Recipients‘, disponible en: https://public.tableau.com/app/profile/carl.roberts/viz/CFU-Climatefinancerecipients_16068528505010/Recipientsbubblechart</a:t>
            </a:r>
          </a:p>
          <a:p>
            <a:pPr marL="0" indent="0" algn="just">
              <a:buFont typeface="Symbol" panose="05050102010706020507" pitchFamily="18" charset="2"/>
              <a:buNone/>
              <a:defRPr/>
            </a:pPr>
            <a:endParaRPr lang="en-US" b="0" i="0" noProof="0"/>
          </a:p>
          <a:p>
            <a:pPr marL="0" indent="0" algn="just">
              <a:buFont typeface="Symbol" panose="05050102010706020507" pitchFamily="18" charset="2"/>
              <a:buNone/>
              <a:defRPr/>
            </a:pPr>
            <a:r>
              <a:rPr lang="es-ES" b="0" i="0" noProof="0"/>
              <a:t>Watson &amp; Schalatek (2020), ‘The Global Climate Finance Architecture‘, disponible en: https://climatefundsupdate.org/wp-content/uploads/2021/03/CFF2-ENG-2020-Digital.pdf</a:t>
            </a:r>
          </a:p>
          <a:p>
            <a:pPr marL="0" indent="0" algn="just">
              <a:buFont typeface="Symbol" panose="05050102010706020507" pitchFamily="18" charset="2"/>
              <a:buNone/>
              <a:defRPr/>
            </a:pPr>
            <a:endParaRPr lang="en-US" i="1" noProof="0"/>
          </a:p>
          <a:p>
            <a:pPr marL="0" indent="0" algn="just">
              <a:buFont typeface="Symbol" panose="05050102010706020507" pitchFamily="18" charset="2"/>
              <a:buNone/>
              <a:defRPr/>
            </a:pPr>
            <a:r>
              <a:rPr lang="es-ES" i="1" u="sng" noProof="0"/>
              <a:t>Fuentes de imágenes:</a:t>
            </a:r>
          </a:p>
          <a:p>
            <a:pPr marL="0" indent="0" algn="just">
              <a:buFont typeface="Symbol" panose="05050102010706020507" pitchFamily="18" charset="2"/>
              <a:buNone/>
              <a:defRPr/>
            </a:pPr>
            <a:r>
              <a:rPr lang="es-ES" noProof="0"/>
              <a:t>Roberts, C., (Climate Funds Update) (2022-02-04), ‚‘CFU – Status of the Funds: Fund sizes‘, disponible en: https://public.tableau.com/app/profile/carl.roberts/viz/CFU-StatusoftheFunds_16068500780590/Statusofthefunds</a:t>
            </a:r>
          </a:p>
        </p:txBody>
      </p:sp>
      <p:sp>
        <p:nvSpPr>
          <p:cNvPr id="4" name="Foliennummernplatzhalter 3"/>
          <p:cNvSpPr>
            <a:spLocks noGrp="1"/>
          </p:cNvSpPr>
          <p:nvPr>
            <p:ph type="sldNum" sz="quarter" idx="5"/>
          </p:nvPr>
        </p:nvSpPr>
        <p:spPr/>
        <p:txBody>
          <a:bodyPr/>
          <a:lstStyle/>
          <a:p>
            <a:fld id="{4045F879-0589-40D4-B0E5-B74D0CAD5C6C}" type="slidenum">
              <a:rPr lang="en-GB" smtClean="0"/>
              <a:pPr/>
              <a:t>26</a:t>
            </a:fld>
            <a:endParaRPr lang="en-GB"/>
          </a:p>
        </p:txBody>
      </p:sp>
    </p:spTree>
    <p:extLst>
      <p:ext uri="{BB962C8B-B14F-4D97-AF65-F5344CB8AC3E}">
        <p14:creationId xmlns:p14="http://schemas.microsoft.com/office/powerpoint/2010/main" val="1719927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r>
              <a:rPr lang="es-ES" noProof="0"/>
              <a:t>[Esta diapositiva es opcional y puede utilizarse para una formación específica en la región MENA]</a:t>
            </a:r>
          </a:p>
          <a:p>
            <a:pPr marL="0" indent="0" algn="just">
              <a:buFont typeface="Symbol" panose="05050102010706020507" pitchFamily="18" charset="2"/>
              <a:buNone/>
              <a:defRPr/>
            </a:pPr>
            <a:endParaRPr lang="en-US" b="1" noProof="0"/>
          </a:p>
          <a:p>
            <a:pPr marL="0" indent="0" algn="just">
              <a:buFont typeface="Symbol" panose="05050102010706020507" pitchFamily="18" charset="2"/>
              <a:buNone/>
              <a:defRPr/>
            </a:pPr>
            <a:r>
              <a:rPr lang="es-ES" b="1" noProof="0"/>
              <a:t>Fuentes:</a:t>
            </a:r>
          </a:p>
          <a:p>
            <a:pPr marL="0" indent="0" algn="just">
              <a:buFont typeface="Symbol" panose="05050102010706020507" pitchFamily="18" charset="2"/>
              <a:buNone/>
              <a:defRPr/>
            </a:pPr>
            <a:endParaRPr lang="en-US" i="1" noProof="0"/>
          </a:p>
          <a:p>
            <a:pPr marL="0" indent="0" algn="just">
              <a:buFont typeface="Symbol" panose="05050102010706020507" pitchFamily="18" charset="2"/>
              <a:buNone/>
              <a:defRPr/>
            </a:pPr>
            <a:r>
              <a:rPr lang="es-ES" i="1" noProof="0"/>
              <a:t>Fuentes de imágenes:</a:t>
            </a:r>
          </a:p>
          <a:p>
            <a:pPr marL="0" indent="0" algn="just">
              <a:buFont typeface="Symbol" panose="05050102010706020507" pitchFamily="18" charset="2"/>
              <a:buNone/>
              <a:defRPr/>
            </a:pPr>
            <a:endParaRPr lang="en-US" noProof="0"/>
          </a:p>
          <a:p>
            <a:pPr marL="0" indent="0" algn="just">
              <a:buFont typeface="Symbol" panose="05050102010706020507" pitchFamily="18" charset="2"/>
              <a:buNone/>
              <a:defRPr/>
            </a:pPr>
            <a:r>
              <a:rPr lang="es-ES" noProof="0"/>
              <a:t>Roberts, C., (Climate Funds Update) (2022-02-04), ‚‘</a:t>
            </a:r>
            <a:r>
              <a:rPr lang="es-ES" sz="900" b="0" i="0" noProof="0">
                <a:solidFill>
                  <a:schemeClr val="tx1"/>
                </a:solidFill>
                <a:effectLst/>
                <a:latin typeface="Arial" panose="020B0604020202020204" pitchFamily="34" charset="0"/>
                <a:ea typeface="+mn-ea"/>
                <a:cs typeface="+mn-cs"/>
              </a:rPr>
              <a:t>CFU - Recipient countries in the Middle East and North Africa</a:t>
            </a:r>
            <a:r>
              <a:rPr lang="es-ES" noProof="0"/>
              <a:t>‘, disponible en: https://public.tableau.com/app/profile/carl.roberts/viz/CFU-MiddleEastandNorthAfrica_16068533809970/FundsoperatingintheMiddleEastandNorthAfrica</a:t>
            </a:r>
          </a:p>
          <a:p>
            <a:pPr marL="0" indent="0" algn="just">
              <a:buFont typeface="Symbol" panose="05050102010706020507" pitchFamily="18" charset="2"/>
              <a:buNone/>
              <a:defRPr/>
            </a:pPr>
            <a:endParaRPr lang="en-US" noProof="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noProof="0"/>
              <a:t>Roberts, C., (Climate Funds Update) (2022-02-04), ‚‘</a:t>
            </a:r>
            <a:r>
              <a:rPr lang="es-ES" sz="900" b="0" i="0" noProof="0">
                <a:solidFill>
                  <a:schemeClr val="tx1"/>
                </a:solidFill>
                <a:effectLst/>
                <a:latin typeface="Arial" panose="020B0604020202020204" pitchFamily="34" charset="0"/>
                <a:ea typeface="+mn-ea"/>
                <a:cs typeface="+mn-cs"/>
              </a:rPr>
              <a:t>CFU - Funds operating in the Middle East and North Africa</a:t>
            </a:r>
            <a:r>
              <a:rPr lang="es-ES" noProof="0"/>
              <a:t>‘, disponible en: https://public.tableau.com/app/profile/carl.roberts/viz/CFU-MiddleEastandNorthAfrica_16068533809970/FundsoperatingintheMiddleEastandNorthAfrica</a:t>
            </a:r>
          </a:p>
          <a:p>
            <a:pPr marL="0" indent="0" algn="just">
              <a:buFont typeface="Symbol" panose="05050102010706020507" pitchFamily="18" charset="2"/>
              <a:buNone/>
              <a:defRPr/>
            </a:pPr>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27</a:t>
            </a:fld>
            <a:endParaRPr lang="en-GB"/>
          </a:p>
        </p:txBody>
      </p:sp>
    </p:spTree>
    <p:extLst>
      <p:ext uri="{BB962C8B-B14F-4D97-AF65-F5344CB8AC3E}">
        <p14:creationId xmlns:p14="http://schemas.microsoft.com/office/powerpoint/2010/main" val="2943450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r>
              <a:rPr lang="es-ES" noProof="0"/>
              <a:t>[Esta diapositiva es opcional y puede utilizarse para una Formación de formadores en la región de América Latina y Caribe]</a:t>
            </a:r>
          </a:p>
          <a:p>
            <a:pPr marL="0" indent="0" algn="just">
              <a:buFont typeface="Symbol" panose="05050102010706020507" pitchFamily="18" charset="2"/>
              <a:buNone/>
              <a:defRPr/>
            </a:pPr>
            <a:endParaRPr lang="en-US" b="1" noProof="0"/>
          </a:p>
          <a:p>
            <a:pPr marL="0" indent="0" algn="just">
              <a:buFont typeface="Symbol" panose="05050102010706020507" pitchFamily="18" charset="2"/>
              <a:buNone/>
              <a:defRPr/>
            </a:pPr>
            <a:r>
              <a:rPr lang="es-ES" b="1" noProof="0"/>
              <a:t>Fuentes:</a:t>
            </a:r>
          </a:p>
          <a:p>
            <a:pPr marL="0" indent="0" algn="just">
              <a:buFont typeface="Symbol" panose="05050102010706020507" pitchFamily="18" charset="2"/>
              <a:buNone/>
              <a:defRPr/>
            </a:pPr>
            <a:endParaRPr lang="en-US" i="1" noProof="0"/>
          </a:p>
          <a:p>
            <a:pPr marL="0" indent="0" algn="just">
              <a:buFont typeface="Symbol" panose="05050102010706020507" pitchFamily="18" charset="2"/>
              <a:buNone/>
              <a:defRPr/>
            </a:pPr>
            <a:r>
              <a:rPr lang="es-ES" i="1" noProof="0"/>
              <a:t>Fuentes de imágenes:</a:t>
            </a: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noProof="0"/>
              <a:t>Roberts, C., (Climate Funds Update) (2022-02-04), ‚‘</a:t>
            </a:r>
            <a:r>
              <a:rPr lang="es-ES" sz="900" b="0" i="0" noProof="0">
                <a:solidFill>
                  <a:schemeClr val="tx1"/>
                </a:solidFill>
                <a:effectLst/>
                <a:latin typeface="Arial" panose="020B0604020202020204" pitchFamily="34" charset="0"/>
                <a:ea typeface="+mn-ea"/>
                <a:cs typeface="+mn-cs"/>
              </a:rPr>
              <a:t>CFU - Recipient countries in </a:t>
            </a:r>
            <a:r>
              <a:rPr lang="es-ES" noProof="0"/>
              <a:t>Latin America and the Caribbean‘, disponible en: https://public.tableau.com/app/profile/carl.roberts/viz/CFU-LatinAmerica_16068533284360/FundsoperatinginLatinAmericaandtheCaribbean</a:t>
            </a:r>
          </a:p>
          <a:p>
            <a:pPr marL="0" indent="0" algn="just">
              <a:buFont typeface="Symbol" panose="05050102010706020507" pitchFamily="18" charset="2"/>
              <a:buNone/>
              <a:defRPr/>
            </a:pPr>
            <a:endParaRPr lang="en-US" noProof="0"/>
          </a:p>
          <a:p>
            <a:pPr marL="0" indent="0" algn="just">
              <a:buFont typeface="Symbol" panose="05050102010706020507" pitchFamily="18" charset="2"/>
              <a:buNone/>
              <a:defRPr/>
            </a:pPr>
            <a:r>
              <a:rPr lang="es-ES" noProof="0"/>
              <a:t>Roberts, C., (Climate Funds Update) (2022-02-04), ‚‘</a:t>
            </a:r>
            <a:r>
              <a:rPr lang="es-ES" sz="900" b="0" i="0" noProof="0">
                <a:solidFill>
                  <a:schemeClr val="tx1"/>
                </a:solidFill>
                <a:effectLst/>
                <a:latin typeface="Arial" panose="020B0604020202020204" pitchFamily="34" charset="0"/>
                <a:ea typeface="+mn-ea"/>
                <a:cs typeface="+mn-cs"/>
              </a:rPr>
              <a:t>CFU - Funds operating in </a:t>
            </a:r>
            <a:r>
              <a:rPr lang="es-ES" noProof="0"/>
              <a:t>Latin America and the Caribbean‘, disponible en: https://public.tableau.com/app/profile/carl.roberts/viz/CFU-LatinAmerica_16068533284360/FundsoperatinginLatinAmericaandtheCaribbean</a:t>
            </a:r>
          </a:p>
          <a:p>
            <a:pPr marL="0" indent="0" algn="just">
              <a:buFont typeface="Symbol" panose="05050102010706020507" pitchFamily="18" charset="2"/>
              <a:buNone/>
              <a:defRPr/>
            </a:pPr>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28</a:t>
            </a:fld>
            <a:endParaRPr lang="en-GB"/>
          </a:p>
        </p:txBody>
      </p:sp>
    </p:spTree>
    <p:extLst>
      <p:ext uri="{BB962C8B-B14F-4D97-AF65-F5344CB8AC3E}">
        <p14:creationId xmlns:p14="http://schemas.microsoft.com/office/powerpoint/2010/main" val="4140467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r>
              <a:rPr lang="es-ES" noProof="0"/>
              <a:t>[Esta diapositiva es opcional y puede utilizarse para una Formación de formadores en la región del África Subsahariana]</a:t>
            </a:r>
          </a:p>
          <a:p>
            <a:pPr marL="0" indent="0" algn="just">
              <a:buFont typeface="Symbol" panose="05050102010706020507" pitchFamily="18" charset="2"/>
              <a:buNone/>
              <a:defRPr/>
            </a:pPr>
            <a:endParaRPr lang="en-US" b="1" noProof="0"/>
          </a:p>
          <a:p>
            <a:pPr marL="0" indent="0" algn="just">
              <a:buFont typeface="Symbol" panose="05050102010706020507" pitchFamily="18" charset="2"/>
              <a:buNone/>
              <a:defRPr/>
            </a:pPr>
            <a:r>
              <a:rPr lang="es-ES" b="1" noProof="0"/>
              <a:t>Fuentes:</a:t>
            </a:r>
          </a:p>
          <a:p>
            <a:pPr marL="0" indent="0" algn="just">
              <a:buFont typeface="Symbol" panose="05050102010706020507" pitchFamily="18" charset="2"/>
              <a:buNone/>
              <a:defRPr/>
            </a:pPr>
            <a:endParaRPr lang="en-US" i="1" noProof="0"/>
          </a:p>
          <a:p>
            <a:pPr marL="0" indent="0" algn="just">
              <a:buFont typeface="Symbol" panose="05050102010706020507" pitchFamily="18" charset="2"/>
              <a:buNone/>
              <a:defRPr/>
            </a:pPr>
            <a:r>
              <a:rPr lang="es-ES" i="1" noProof="0"/>
              <a:t>Fuentes de imágenes:</a:t>
            </a: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noProof="0"/>
              <a:t>Roberts, C., (Climate Funds Update) (2022-02-04), ‚‘</a:t>
            </a:r>
            <a:r>
              <a:rPr lang="es-ES" sz="900" b="0" i="0" noProof="0">
                <a:solidFill>
                  <a:schemeClr val="tx1"/>
                </a:solidFill>
                <a:effectLst/>
                <a:latin typeface="Arial" panose="020B0604020202020204" pitchFamily="34" charset="0"/>
                <a:ea typeface="+mn-ea"/>
                <a:cs typeface="+mn-cs"/>
              </a:rPr>
              <a:t>CFU - Recipient countries in </a:t>
            </a:r>
            <a:r>
              <a:rPr lang="es-ES" noProof="0"/>
              <a:t>Sub-Saharan Africa‘, disponible en: https://public.tableau.com/app/profile/carl.roberts/viz/CFU-SubSaharanAfrica_16068535483570/FundsoperatinginSub-SaharanAfrica</a:t>
            </a:r>
          </a:p>
          <a:p>
            <a:pPr marL="0" indent="0" algn="just">
              <a:buFont typeface="Symbol" panose="05050102010706020507" pitchFamily="18" charset="2"/>
              <a:buNone/>
              <a:defRPr/>
            </a:pPr>
            <a:endParaRPr lang="en-US" noProof="0"/>
          </a:p>
          <a:p>
            <a:pPr marL="0" indent="0" algn="just">
              <a:buFont typeface="Symbol" panose="05050102010706020507" pitchFamily="18" charset="2"/>
              <a:buNone/>
              <a:defRPr/>
            </a:pPr>
            <a:r>
              <a:rPr lang="es-ES" noProof="0"/>
              <a:t>Roberts, C., (Climate Funds Update) (2022-02-04), ‚‘</a:t>
            </a:r>
            <a:r>
              <a:rPr lang="es-ES" sz="900" b="0" i="0" noProof="0">
                <a:solidFill>
                  <a:schemeClr val="tx1"/>
                </a:solidFill>
                <a:effectLst/>
                <a:latin typeface="Arial" panose="020B0604020202020204" pitchFamily="34" charset="0"/>
                <a:ea typeface="+mn-ea"/>
                <a:cs typeface="+mn-cs"/>
              </a:rPr>
              <a:t>CFU - Funds operating in </a:t>
            </a:r>
            <a:r>
              <a:rPr lang="es-ES" noProof="0"/>
              <a:t>Sub-Saharan Africa‘, disponible en: https://public.tableau.com/app/profile/carl.roberts/viz/CFU-SubSaharanAfrica_16068535483570/FundsoperatinginSub-SaharanAfrica</a:t>
            </a:r>
          </a:p>
        </p:txBody>
      </p:sp>
      <p:sp>
        <p:nvSpPr>
          <p:cNvPr id="4" name="Foliennummernplatzhalter 3"/>
          <p:cNvSpPr>
            <a:spLocks noGrp="1"/>
          </p:cNvSpPr>
          <p:nvPr>
            <p:ph type="sldNum" sz="quarter" idx="5"/>
          </p:nvPr>
        </p:nvSpPr>
        <p:spPr/>
        <p:txBody>
          <a:bodyPr/>
          <a:lstStyle/>
          <a:p>
            <a:fld id="{4045F879-0589-40D4-B0E5-B74D0CAD5C6C}" type="slidenum">
              <a:rPr lang="en-GB" smtClean="0"/>
              <a:pPr/>
              <a:t>29</a:t>
            </a:fld>
            <a:endParaRPr lang="en-GB"/>
          </a:p>
        </p:txBody>
      </p:sp>
    </p:spTree>
    <p:extLst>
      <p:ext uri="{BB962C8B-B14F-4D97-AF65-F5344CB8AC3E}">
        <p14:creationId xmlns:p14="http://schemas.microsoft.com/office/powerpoint/2010/main" val="797137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latin typeface="Arial"/>
                <a:cs typeface="Arial"/>
              </a:rPr>
              <a:t>Notas: </a:t>
            </a:r>
          </a:p>
          <a:p>
            <a:endParaRPr lang="en-US" b="0" noProof="0"/>
          </a:p>
          <a:p>
            <a:r>
              <a:rPr lang="es-ES" noProof="0">
                <a:latin typeface="Arial"/>
                <a:cs typeface="Arial"/>
              </a:rPr>
              <a:t>- Deseamos </a:t>
            </a:r>
            <a:r>
              <a:rPr lang="es-ES" b="0" noProof="0">
                <a:latin typeface="Arial"/>
                <a:cs typeface="Arial"/>
              </a:rPr>
              <a:t>abordar este tema en esta parte de la formación n porque hasta ahora, </a:t>
            </a:r>
            <a:r>
              <a:rPr lang="es-ES" noProof="0">
                <a:latin typeface="Arial"/>
                <a:cs typeface="Arial"/>
              </a:rPr>
              <a:t>«siguen faltando ejemplos convincentes que demuestren el claro valor añadido de los enfoques Nexo en la elaboración de políticas y la planificación de inversiones, en comparación con los enfoques sectoriales tradicionales» </a:t>
            </a:r>
            <a:r>
              <a:rPr lang="es-ES" i="0" noProof="0">
                <a:latin typeface="Arial"/>
                <a:cs typeface="Arial"/>
              </a:rPr>
              <a:t>(UNECE 2021). Esta cuestión también se desprende de las entrevistas y cuestionarios/encuestas que hemos realizado antes de desarrollar esta formación.</a:t>
            </a:r>
            <a:r>
              <a:rPr lang="es-ES" noProof="0">
                <a:latin typeface="Arial"/>
                <a:cs typeface="Arial"/>
              </a:rPr>
              <a:t> </a:t>
            </a:r>
          </a:p>
          <a:p>
            <a:endParaRPr lang="en-US" noProof="0"/>
          </a:p>
          <a:p>
            <a:pPr marL="171450" indent="-171450">
              <a:buFontTx/>
              <a:buChar char="-"/>
            </a:pPr>
            <a:r>
              <a:rPr lang="es-ES" noProof="0">
                <a:latin typeface="Arial"/>
                <a:cs typeface="Arial"/>
              </a:rPr>
              <a:t>Por ello, nos vamos a plantear las siguientes preguntas que nos guiará en esta parte de la formación: </a:t>
            </a:r>
          </a:p>
          <a:p>
            <a:pPr marL="342900" indent="-342900">
              <a:buFont typeface="Arial" panose="020B0604020202020204" pitchFamily="34" charset="0"/>
              <a:buChar char="•"/>
              <a:defRPr/>
            </a:pPr>
            <a:r>
              <a:rPr lang="es-ES" noProof="0">
                <a:latin typeface="Arial"/>
                <a:cs typeface="Arial"/>
                <a:sym typeface="Wingdings" panose="05000000000000000000" pitchFamily="2" charset="2"/>
              </a:rPr>
              <a:t>¿Cómo podemos demostrar el </a:t>
            </a:r>
            <a:r>
              <a:rPr lang="es-ES" b="1" noProof="0">
                <a:latin typeface="Arial"/>
                <a:cs typeface="Arial"/>
                <a:sym typeface="Wingdings" panose="05000000000000000000" pitchFamily="2" charset="2"/>
              </a:rPr>
              <a:t>valor económico añadido </a:t>
            </a:r>
            <a:r>
              <a:rPr lang="es-ES" noProof="0">
                <a:latin typeface="Arial"/>
                <a:cs typeface="Arial"/>
                <a:sym typeface="Wingdings" panose="05000000000000000000" pitchFamily="2" charset="2"/>
              </a:rPr>
              <a:t>de las soluciones Nexo?  Después de haber explicado algunas definiciones, echaremos un vistazo a algunos de los métodos y herramientas que pueden ayudar a evaluar estos aspectos, lo que será particularmente relevante para guiar la planificación de las inversiones y hacer que las inversiones en el Nexo sean «financiables». </a:t>
            </a:r>
          </a:p>
          <a:p>
            <a:pPr marL="342900" indent="-342900">
              <a:buFont typeface="Arial" panose="020B0604020202020204" pitchFamily="34" charset="0"/>
              <a:buChar char="•"/>
            </a:pPr>
            <a:r>
              <a:rPr lang="es-ES" noProof="0">
                <a:latin typeface="Arial"/>
                <a:cs typeface="Arial"/>
              </a:rPr>
              <a:t>¿Qué fuentes de financiación existen para apoyar programas o proyectos multisectoriales?</a:t>
            </a:r>
          </a:p>
          <a:p>
            <a:pPr marL="342900" indent="-342900">
              <a:buFont typeface="Arial" panose="020B0604020202020204" pitchFamily="34" charset="0"/>
              <a:buChar char="•"/>
            </a:pPr>
            <a:r>
              <a:rPr lang="es-ES" noProof="0">
                <a:latin typeface="Arial"/>
                <a:cs typeface="Arial"/>
                <a:sym typeface="Wingdings" panose="05000000000000000000" pitchFamily="2" charset="2"/>
              </a:rPr>
              <a:t>¿Cómo ayuda Nexo a </a:t>
            </a:r>
            <a:r>
              <a:rPr lang="es-ES" b="1" noProof="0">
                <a:latin typeface="Arial"/>
                <a:cs typeface="Arial"/>
                <a:sym typeface="Wingdings" panose="05000000000000000000" pitchFamily="2" charset="2"/>
              </a:rPr>
              <a:t>movilizar la financiación </a:t>
            </a:r>
            <a:r>
              <a:rPr lang="es-ES" noProof="0">
                <a:latin typeface="Arial"/>
                <a:cs typeface="Arial"/>
                <a:sym typeface="Wingdings" panose="05000000000000000000" pitchFamily="2" charset="2"/>
              </a:rPr>
              <a:t>para la eficiencia de los recursos?  Estas dos cuestiones se abordarán en la tercera parte de este capítulo, en la que trataremos de obtener una visión general de los </a:t>
            </a:r>
            <a:r>
              <a:rPr lang="es-ES" b="1" noProof="0">
                <a:latin typeface="Arial"/>
                <a:cs typeface="Arial"/>
                <a:sym typeface="Wingdings" panose="05000000000000000000" pitchFamily="2" charset="2"/>
              </a:rPr>
              <a:t>proveedores y mecanismos/instrumentos financieros</a:t>
            </a:r>
            <a:r>
              <a:rPr lang="es-ES" noProof="0">
                <a:latin typeface="Arial"/>
                <a:cs typeface="Arial"/>
                <a:sym typeface="Wingdings" panose="05000000000000000000" pitchFamily="2" charset="2"/>
              </a:rPr>
              <a:t> que existen y de cómo un enfoque Nexo puede ayudar a movilizar la financiación para aplicar soluciones Nexo. </a:t>
            </a:r>
          </a:p>
          <a:p>
            <a:pPr marL="0" indent="0">
              <a:buFont typeface="Arial" panose="020B0604020202020204" pitchFamily="34" charset="0"/>
              <a:buNone/>
            </a:pPr>
            <a:endParaRPr lang="en-US" noProof="0">
              <a:sym typeface="Wingdings" panose="05000000000000000000" pitchFamily="2" charset="2"/>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noProof="0">
                <a:latin typeface="Arial"/>
                <a:cs typeface="Arial"/>
              </a:rPr>
              <a:t>No existe un esquema fijo para planificar las inversiones Nexo y para acceder a la financiación adecuada, pero una</a:t>
            </a:r>
            <a:r>
              <a:rPr lang="es-ES" b="0" noProof="0">
                <a:latin typeface="Arial"/>
                <a:cs typeface="Arial"/>
              </a:rPr>
              <a:t> condición previa importante, como ya hemos mencionado, es una mayor coherencia a nivel de las acciones políticas y los planes como clave para construir un entendimiento común y una confianza mutua (UNECE, 2021: 47). Además, es necesario reforzar las capacidades de las instituciones, ya que la comprensión del funcionamiento de la financiación de los proyectos multisectoriales puede ser limitada, depende de cómo se estructuren para trabajar entre sectores y, en general, la atención a las soluciones multisectoriales es más bien reciente (CEPE, 2021:67). Sin embargo, si</a:t>
            </a:r>
            <a:r>
              <a:rPr lang="es-ES" noProof="0">
                <a:latin typeface="Arial"/>
                <a:cs typeface="Arial"/>
              </a:rPr>
              <a:t> se da la voluntad política de cooperar y coordinar, esto puede motivar a </a:t>
            </a:r>
            <a:r>
              <a:rPr lang="es-ES" sz="900" b="0" i="0" u="none" strike="noStrike" baseline="0" noProof="0">
                <a:solidFill>
                  <a:schemeClr val="tx1"/>
                </a:solidFill>
                <a:latin typeface="Arial"/>
                <a:cs typeface="Arial"/>
              </a:rPr>
              <a:t>los inversores a comprometerse con los proyectos Nexo y contribuir así a cerrar las brechas financieras.</a:t>
            </a:r>
          </a:p>
          <a:p>
            <a:pPr marL="0" indent="0">
              <a:buFontTx/>
              <a:buNone/>
            </a:pPr>
            <a:endParaRPr lang="en-US" noProof="0">
              <a:cs typeface="Arial"/>
            </a:endParaRPr>
          </a:p>
          <a:p>
            <a:br>
              <a:rPr lang="es-ES" noProof="0"/>
            </a:br>
            <a:endParaRPr lang="es-ES" noProof="0"/>
          </a:p>
          <a:p>
            <a:pPr>
              <a:buFont typeface="Arial" panose="020B0604020202020204" pitchFamily="34" charset="0"/>
            </a:pPr>
            <a:endParaRPr lang="en-US" noProof="0">
              <a:cs typeface="Arial" panose="020B0604020202020204" pitchFamily="34" charset="0"/>
            </a:endParaRPr>
          </a:p>
          <a:p>
            <a:pPr>
              <a:buFont typeface="Arial" panose="020B0604020202020204" pitchFamily="34" charset="0"/>
            </a:pPr>
            <a:endParaRPr lang="de-DE">
              <a:cs typeface="Arial" panose="020B060402020202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2254263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endParaRPr lang="en-US" b="1" noProof="0"/>
          </a:p>
          <a:p>
            <a:pPr marL="171450" indent="-171450">
              <a:buFont typeface="Symbol" panose="05050102010706020507" pitchFamily="18" charset="2"/>
              <a:buChar char="-"/>
            </a:pPr>
            <a:r>
              <a:rPr lang="es-ES" b="0" i="0" noProof="0"/>
              <a:t>Definición: </a:t>
            </a:r>
            <a:r>
              <a:rPr lang="es-ES" b="0" i="1" noProof="0"/>
              <a:t>«El Fondo Verde para el Clima (FVC), creado en 2010, forma parte del mecanismo financiero de la Convención Marco de las Naciones Unidas sobre el Cambio Climático (CMNUCC) y cumple la misma función para el Acuerdo de París. Su objetivo es contribuir de forma ambiciosa a la implementación del Acuerdo de París y sus objetivos de mitigación y adaptación, apoyando el cambio de paradigma en los países en desarrollo hacia vías de desarrollo bajas en carbono y resistentes al clima. El FVC es actualmente </a:t>
            </a:r>
            <a:r>
              <a:rPr lang="es-ES" b="1" i="1" noProof="0"/>
              <a:t>el mayor fondo multilateral del mundo dedicado al clima</a:t>
            </a:r>
            <a:r>
              <a:rPr lang="es-ES" b="0" i="1" noProof="0"/>
              <a:t> y el </a:t>
            </a:r>
            <a:r>
              <a:rPr lang="es-ES" b="1" i="1" noProof="0"/>
              <a:t>principal mecanismo de financiación multilateral</a:t>
            </a:r>
            <a:r>
              <a:rPr lang="es-ES" b="0" i="1" noProof="0"/>
              <a:t> para apoyar a los países en desarrollo a lograr una reducción de sus emisiones de gases de efecto invernadero y una mejora de su capacidad de respuesta al cambio climático» </a:t>
            </a:r>
            <a:r>
              <a:rPr lang="es-ES" b="0" noProof="0"/>
              <a:t>(CFU)</a:t>
            </a:r>
          </a:p>
          <a:p>
            <a:pPr marL="0" indent="0">
              <a:buFont typeface="Symbol" panose="05050102010706020507" pitchFamily="18" charset="2"/>
              <a:buNone/>
            </a:pPr>
            <a:endParaRPr lang="en-US" b="0" noProof="0"/>
          </a:p>
          <a:p>
            <a:pPr marL="171450" indent="-171450">
              <a:buFont typeface="Symbol" panose="05050102010706020507" pitchFamily="18" charset="2"/>
              <a:buChar char="-"/>
            </a:pPr>
            <a:r>
              <a:rPr lang="es-ES" b="0" noProof="0"/>
              <a:t>Lista de criterios de inversión para los proyectos del Fondo Verde del Clima:</a:t>
            </a:r>
          </a:p>
          <a:p>
            <a:pPr marL="514350" lvl="1" indent="-171450">
              <a:buFont typeface="Symbol" panose="05050102010706020507" pitchFamily="18" charset="2"/>
              <a:buChar char="-"/>
            </a:pPr>
            <a:r>
              <a:rPr lang="es-ES" b="0" noProof="0"/>
              <a:t>Potencial de impacto</a:t>
            </a:r>
          </a:p>
          <a:p>
            <a:pPr marL="514350" lvl="1" indent="-171450">
              <a:buFont typeface="Symbol" panose="05050102010706020507" pitchFamily="18" charset="2"/>
              <a:buChar char="-"/>
            </a:pPr>
            <a:r>
              <a:rPr lang="es-ES" b="0" noProof="0"/>
              <a:t>Potencial de cambio de paradigma</a:t>
            </a:r>
          </a:p>
          <a:p>
            <a:pPr marL="514350" lvl="1" indent="-171450">
              <a:buFont typeface="Symbol" panose="05050102010706020507" pitchFamily="18" charset="2"/>
              <a:buChar char="-"/>
            </a:pPr>
            <a:r>
              <a:rPr lang="es-ES" b="0" noProof="0"/>
              <a:t>Potencial de desarrollo sostenible</a:t>
            </a:r>
          </a:p>
          <a:p>
            <a:pPr marL="514350" lvl="1" indent="-171450">
              <a:buFont typeface="Symbol" panose="05050102010706020507" pitchFamily="18" charset="2"/>
              <a:buChar char="-"/>
            </a:pPr>
            <a:r>
              <a:rPr lang="es-ES" b="0" noProof="0"/>
              <a:t>Respuesta a las necesidades de los destinatarios</a:t>
            </a:r>
          </a:p>
          <a:p>
            <a:pPr marL="514350" lvl="1" indent="-171450">
              <a:buFont typeface="Symbol" panose="05050102010706020507" pitchFamily="18" charset="2"/>
              <a:buChar char="-"/>
            </a:pPr>
            <a:r>
              <a:rPr lang="es-ES" b="0" noProof="0"/>
              <a:t>Promover que los países asuman la propiedad de la financiación</a:t>
            </a:r>
          </a:p>
          <a:p>
            <a:pPr marL="514350" lvl="1" indent="-171450">
              <a:buFont typeface="Symbol" panose="05050102010706020507" pitchFamily="18" charset="2"/>
              <a:buChar char="-"/>
            </a:pPr>
            <a:r>
              <a:rPr lang="es-ES" b="0" noProof="0"/>
              <a:t>Eficiencia y eficacia</a:t>
            </a:r>
          </a:p>
          <a:p>
            <a:pPr marL="171450" indent="-171450">
              <a:buFont typeface="Symbol" panose="05050102010706020507" pitchFamily="18" charset="2"/>
              <a:buChar char="-"/>
            </a:pPr>
            <a:r>
              <a:rPr lang="es-ES" b="0" noProof="0"/>
              <a:t>El Fondo Verde del Clima está estructurado de la siguiente manera:</a:t>
            </a:r>
          </a:p>
          <a:p>
            <a:pPr marL="514350" lvl="1" indent="-171450">
              <a:buFont typeface="Symbol" panose="05050102010706020507" pitchFamily="18" charset="2"/>
              <a:buChar char="-"/>
            </a:pPr>
            <a:r>
              <a:rPr lang="es-ES" b="0" noProof="0"/>
              <a:t>En el corazón del Fondo hay una </a:t>
            </a:r>
            <a:r>
              <a:rPr lang="es-ES" b="1" noProof="0"/>
              <a:t>estructura de gobierno equilibrada</a:t>
            </a:r>
          </a:p>
          <a:p>
            <a:pPr marL="514350" lvl="1" indent="-171450">
              <a:buFont typeface="Symbol" panose="05050102010706020507" pitchFamily="18" charset="2"/>
              <a:buChar char="-"/>
            </a:pPr>
            <a:r>
              <a:rPr lang="es-ES" b="0" noProof="0"/>
              <a:t>Que garantiza la toma de decisiones consensuada entre países desarrollados y en desarrollo</a:t>
            </a:r>
          </a:p>
          <a:p>
            <a:pPr marL="514350" lvl="1" indent="-171450">
              <a:buFont typeface="Symbol" panose="05050102010706020507" pitchFamily="18" charset="2"/>
              <a:buChar char="-"/>
            </a:pPr>
            <a:r>
              <a:rPr lang="es-ES" b="0" noProof="0"/>
              <a:t>Los socios de los países en desarrollo reciben la financiación para el clima e incluso la incluyen en sus propios planes de acción nacionales</a:t>
            </a:r>
          </a:p>
          <a:p>
            <a:pPr marL="514350" lvl="1" indent="-171450">
              <a:buFont typeface="Symbol" panose="05050102010706020507" pitchFamily="18" charset="2"/>
              <a:buChar char="-"/>
            </a:pPr>
            <a:r>
              <a:rPr lang="es-ES" b="0" noProof="0"/>
              <a:t>Por lo tanto, el uso del Fondo Verde del Clima va acompañado del establecimiento de Autoridades Nacionales Designadas (NDAs, por sus siglas en inglés) </a:t>
            </a:r>
            <a:r>
              <a:rPr lang="es-ES" b="0" noProof="0">
                <a:sym typeface="Wingdings" panose="05000000000000000000" pitchFamily="2" charset="2"/>
              </a:rPr>
              <a:t></a:t>
            </a:r>
            <a:r>
              <a:rPr lang="es-ES" b="0" noProof="0"/>
              <a:t> Y busca garantizar la coherencia de las propuestas de financiación de los intermediarios nacionales, subnacionales, regionales e internacionales y de las entidades ejecutoras con los planes y estrategias nacionales</a:t>
            </a:r>
          </a:p>
          <a:p>
            <a:pPr marL="171450" indent="-171450">
              <a:buFont typeface="Symbol" panose="05050102010706020507" pitchFamily="18" charset="2"/>
              <a:buChar char="-"/>
            </a:pPr>
            <a:r>
              <a:rPr lang="es-ES" b="0" noProof="0"/>
              <a:t>Para ejecutar los proyectos financiados por el Fondo Verde del Clima, los países pueden trabajar a través de múltiples entidades (internacionales, regionales o nacionales)</a:t>
            </a:r>
          </a:p>
          <a:p>
            <a:pPr marL="0" indent="0">
              <a:buFont typeface="Symbol" panose="05050102010706020507" pitchFamily="18" charset="2"/>
              <a:buNone/>
            </a:pPr>
            <a:endParaRPr lang="en-US" b="0" u="none" noProof="0"/>
          </a:p>
          <a:p>
            <a:pPr marL="0" indent="0">
              <a:buFont typeface="Symbol" panose="05050102010706020507" pitchFamily="18" charset="2"/>
              <a:buNone/>
            </a:pPr>
            <a:endParaRPr lang="en-US" b="1" noProof="0"/>
          </a:p>
          <a:p>
            <a:pPr marL="0" indent="0">
              <a:buFont typeface="Symbol" panose="05050102010706020507" pitchFamily="18" charset="2"/>
              <a:buNone/>
            </a:pPr>
            <a:r>
              <a:rPr lang="es-ES" b="1" noProof="0"/>
              <a:t>Fuentes:</a:t>
            </a:r>
          </a:p>
          <a:p>
            <a:pPr marL="0" indent="0">
              <a:buFont typeface="Symbol" panose="05050102010706020507" pitchFamily="18" charset="2"/>
              <a:buNone/>
            </a:pPr>
            <a:endParaRPr lang="en-US" b="0"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noProof="0"/>
              <a:t>Climate Funds Update (CFU), ‘Green Climate Fund‘, disponible en: https://climatefundsupdate.org/the-funds/green-climate-fund/</a:t>
            </a:r>
          </a:p>
          <a:p>
            <a:pPr marL="0" indent="0">
              <a:buFont typeface="Symbol" panose="05050102010706020507" pitchFamily="18" charset="2"/>
              <a:buNone/>
            </a:pPr>
            <a:endParaRPr lang="en-US" b="0"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sz="900" i="0" noProof="0">
                <a:solidFill>
                  <a:schemeClr val="bg1">
                    <a:lumMod val="50000"/>
                  </a:schemeClr>
                </a:solidFill>
              </a:rPr>
              <a:t>CliFiT Training Materials [PowerPointPresentation], ‘Module 3: </a:t>
            </a:r>
            <a:r>
              <a:rPr lang="es-ES" noProof="0"/>
              <a:t>Project development and the Green Climate Fund (GCF)’.</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i="0"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noProof="0"/>
              <a:t>Fayolle, V. and Odianose, S. (2017), ‘Green Climate Fund Proposal toolkit 2017’, London: Acclimatise and Climate and Development Knowledge Network.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noProof="0">
              <a:cs typeface="Calibri" panose="020F0502020204030204" pitchFamily="34" charset="0"/>
            </a:endParaRP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30</a:t>
            </a:fld>
            <a:endParaRPr lang="en-GB"/>
          </a:p>
        </p:txBody>
      </p:sp>
    </p:spTree>
    <p:extLst>
      <p:ext uri="{BB962C8B-B14F-4D97-AF65-F5344CB8AC3E}">
        <p14:creationId xmlns:p14="http://schemas.microsoft.com/office/powerpoint/2010/main" val="2032973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endParaRPr lang="en-US" noProof="0"/>
          </a:p>
          <a:p>
            <a:r>
              <a:rPr lang="es-ES" b="1" noProof="0"/>
              <a:t>¿Cómo ayuda el enfoque Nexo a cumplir los criterios de inversión del Fondo Verde para el Clima?</a:t>
            </a:r>
          </a:p>
          <a:p>
            <a:endParaRPr lang="en-US" noProof="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b="0" noProof="0"/>
              <a:t>Potencial de impacto: El carácter del Nexo contribuye a reducir las emisiones y a la resiliencia climática</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b="0" noProof="0"/>
              <a:t>Potencial de cambio de paradigma: </a:t>
            </a:r>
            <a:r>
              <a:rPr lang="es-ES" noProof="0"/>
              <a:t>La institucionalización apoya la ampliación de los proyectos y refuerza el desarrollo de políticas y marcos</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b="0" noProof="0">
                <a:solidFill>
                  <a:schemeClr val="lt1"/>
                </a:solidFill>
                <a:latin typeface="Arial" panose="020B0604020202020204" pitchFamily="34" charset="0"/>
                <a:ea typeface="+mn-ea"/>
                <a:cs typeface="+mn-cs"/>
              </a:rPr>
              <a:t>Potencial de desarrollo sostenible: </a:t>
            </a:r>
            <a:r>
              <a:rPr lang="es-ES" noProof="0"/>
              <a:t>Nexo tiene como objetivo el desarrollo sostenible: tanto dentro de los sectores WEF como en lo que respecta a las repercusiones económicas, sociales y de género</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900" b="0" noProof="0">
                <a:solidFill>
                  <a:schemeClr val="lt1"/>
                </a:solidFill>
                <a:latin typeface="Arial" panose="020B0604020202020204" pitchFamily="34" charset="0"/>
                <a:ea typeface="+mn-ea"/>
                <a:cs typeface="+mn-cs"/>
              </a:rPr>
              <a:t>Respuesta a las necesidades de los destinatarios: </a:t>
            </a:r>
            <a:r>
              <a:rPr lang="es-ES" noProof="0"/>
              <a:t>Los proyectos Nexo tienen en cuenta los aspectos contextuales y no comprometen a ningún sector WEF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b="0" noProof="0"/>
              <a:t>Promover que los países asuman la propiedad de la financiación: </a:t>
            </a:r>
            <a:r>
              <a:rPr lang="es-ES" noProof="0"/>
              <a:t>El enfoque Nexo se puede adaptar a las estrategias nacionales/regionales, proporciona orientación sobre la selección, implementación y evaluación, y es un vehículo para reunir a diferentes entidades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b="0" noProof="0"/>
              <a:t>Eficiencia y eficacia: </a:t>
            </a:r>
            <a:r>
              <a:rPr lang="es-ES" noProof="0"/>
              <a:t>El enfoque Nexo puede tener un valor económico añadido en comparación con los enfoques sectoriales</a:t>
            </a:r>
          </a:p>
          <a:p>
            <a:endParaRPr lang="en-US" noProof="0"/>
          </a:p>
          <a:p>
            <a:r>
              <a:rPr lang="es-ES" b="1" noProof="0"/>
              <a:t>Fuentes:</a:t>
            </a:r>
          </a:p>
          <a:p>
            <a:endParaRPr lang="en-US"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i="0" noProof="0">
                <a:solidFill>
                  <a:schemeClr val="bg1">
                    <a:lumMod val="50000"/>
                  </a:schemeClr>
                </a:solidFill>
              </a:rPr>
              <a:t>CliFiT Training </a:t>
            </a:r>
            <a:r>
              <a:rPr lang="es-ES" sz="900" i="0" noProof="0" err="1">
                <a:solidFill>
                  <a:schemeClr val="bg1">
                    <a:lumMod val="50000"/>
                  </a:schemeClr>
                </a:solidFill>
              </a:rPr>
              <a:t>Matrials</a:t>
            </a:r>
            <a:r>
              <a:rPr lang="es-ES" sz="900" i="0" noProof="0">
                <a:solidFill>
                  <a:schemeClr val="bg1">
                    <a:lumMod val="50000"/>
                  </a:schemeClr>
                </a:solidFill>
              </a:rPr>
              <a:t> [PowerPointPresentation], ‘Module 3: </a:t>
            </a:r>
            <a:r>
              <a:rPr lang="es-ES" noProof="0"/>
              <a:t>Project development and the Green Climate Fund (GCF)’.</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31</a:t>
            </a:fld>
            <a:endParaRPr lang="en-GB"/>
          </a:p>
        </p:txBody>
      </p:sp>
    </p:spTree>
    <p:extLst>
      <p:ext uri="{BB962C8B-B14F-4D97-AF65-F5344CB8AC3E}">
        <p14:creationId xmlns:p14="http://schemas.microsoft.com/office/powerpoint/2010/main" val="253910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900" b="1" noProof="0">
                <a:solidFill>
                  <a:schemeClr val="tx1"/>
                </a:solidFill>
              </a:rPr>
              <a:t>Notas:</a:t>
            </a:r>
          </a:p>
          <a:p>
            <a:endParaRPr lang="en-US" noProof="0"/>
          </a:p>
          <a:p>
            <a:r>
              <a:rPr lang="es-ES" noProof="0"/>
              <a:t>Antes de pasar al ejercicio interactivo que hemos preparado, nos gustaría dedicar algo de tiempo a responder a las preguntas que hayan podido surgir, hasta el momento, respecto al capítulo 2.3.  </a:t>
            </a:r>
          </a:p>
        </p:txBody>
      </p:sp>
      <p:sp>
        <p:nvSpPr>
          <p:cNvPr id="4" name="Foliennummernplatzhalter 3"/>
          <p:cNvSpPr>
            <a:spLocks noGrp="1"/>
          </p:cNvSpPr>
          <p:nvPr>
            <p:ph type="sldNum" sz="quarter" idx="5"/>
          </p:nvPr>
        </p:nvSpPr>
        <p:spPr/>
        <p:txBody>
          <a:bodyPr/>
          <a:lstStyle/>
          <a:p>
            <a:fld id="{4045F879-0589-40D4-B0E5-B74D0CAD5C6C}" type="slidenum">
              <a:rPr lang="en-GB" smtClean="0"/>
              <a:pPr/>
              <a:t>32</a:t>
            </a:fld>
            <a:endParaRPr lang="en-GB"/>
          </a:p>
        </p:txBody>
      </p:sp>
    </p:spTree>
    <p:extLst>
      <p:ext uri="{BB962C8B-B14F-4D97-AF65-F5344CB8AC3E}">
        <p14:creationId xmlns:p14="http://schemas.microsoft.com/office/powerpoint/2010/main" val="1898670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a:p>
        </p:txBody>
      </p:sp>
      <p:sp>
        <p:nvSpPr>
          <p:cNvPr id="4" name="Segnaposto numero diapositiva 3"/>
          <p:cNvSpPr>
            <a:spLocks noGrp="1"/>
          </p:cNvSpPr>
          <p:nvPr>
            <p:ph type="sldNum" sz="quarter" idx="5"/>
          </p:nvPr>
        </p:nvSpPr>
        <p:spPr/>
        <p:txBody>
          <a:bodyPr/>
          <a:lstStyle/>
          <a:p>
            <a:fld id="{4045F879-0589-40D4-B0E5-B74D0CAD5C6C}" type="slidenum">
              <a:rPr lang="en-GB" smtClean="0"/>
              <a:pPr/>
              <a:t>34</a:t>
            </a:fld>
            <a:endParaRPr lang="en-GB"/>
          </a:p>
        </p:txBody>
      </p:sp>
    </p:spTree>
    <p:extLst>
      <p:ext uri="{BB962C8B-B14F-4D97-AF65-F5344CB8AC3E}">
        <p14:creationId xmlns:p14="http://schemas.microsoft.com/office/powerpoint/2010/main" val="3432300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s-ES" u="sng"/>
              <a:t>Riesgo de desarrollo: </a:t>
            </a:r>
            <a:r>
              <a:rPr lang="es-ES" u="none"/>
              <a:t>Es el riesgo que corre un inversor inicial de que su dinero invertido en la identificación del emplazamiento, los estudios de viabilidad y las evaluaciones de impacto, la obtención de fondos, los procedimientos de autorización y los acuerdos legales se pierda o se devuelva con importantes retrasos. Entre los factores que impulsan este riesgo se encuentran la falta de viabilidad financiera, la ausencia de viabilidad técnica y la ausencia de procedimientos administrativos, que son largos y costosos.</a:t>
            </a:r>
          </a:p>
          <a:p>
            <a:pPr marL="171450" indent="-171450">
              <a:buFont typeface="Arial" panose="020B0604020202020204" pitchFamily="34" charset="0"/>
              <a:buChar char="•"/>
            </a:pPr>
            <a:endParaRPr lang="es-ES" u="sng"/>
          </a:p>
          <a:p>
            <a:pPr marL="171450" indent="-171450">
              <a:buFont typeface="Arial" panose="020B0604020202020204" pitchFamily="34" charset="0"/>
              <a:buChar char="•"/>
            </a:pPr>
            <a:r>
              <a:rPr lang="es-ES" u="sng"/>
              <a:t>Riesgo de "Off-</a:t>
            </a:r>
            <a:r>
              <a:rPr lang="es-ES" u="sng" err="1"/>
              <a:t>Taker</a:t>
            </a:r>
            <a:r>
              <a:rPr lang="es-ES" u="sng"/>
              <a:t>": </a:t>
            </a:r>
            <a:r>
              <a:rPr lang="es-ES" u="none"/>
              <a:t>La solvencia de los adquirentes de aquellos proyectos con un componente relevante de producción de energía. cuando el comprador de electricidad no paga o retrasa los pagos de la energía al proveedor. Una carga ancla, como las actividades industriales o de transformación, podría reducir los impactos del riesgo.</a:t>
            </a:r>
          </a:p>
          <a:p>
            <a:pPr marL="171450" indent="-171450">
              <a:buFont typeface="Arial" panose="020B0604020202020204" pitchFamily="34" charset="0"/>
              <a:buChar char="•"/>
            </a:pPr>
            <a:endParaRPr lang="es-ES" u="sng"/>
          </a:p>
          <a:p>
            <a:pPr marL="171450" indent="-171450">
              <a:buFont typeface="Arial" panose="020B0604020202020204" pitchFamily="34" charset="0"/>
              <a:buChar char="•"/>
            </a:pPr>
            <a:r>
              <a:rPr lang="es-ES" u="sng"/>
              <a:t>Riesgo de mercado: </a:t>
            </a:r>
            <a:r>
              <a:rPr lang="es-ES" u="none"/>
              <a:t>riesgo derivado de los cambios en los mercados a los que una organización está expuesta. En relación con las actividades agrícolas en puede referirse a la incertidumbre sobre los precios que los productores recibirán por los productos básicos o los precios que deben pagar por los insumos. Para la producción de energía, está relacionado con la cantidad de electricidad que se produce y se vende.</a:t>
            </a:r>
          </a:p>
          <a:p>
            <a:pPr marL="171450" indent="-171450">
              <a:buFont typeface="Arial" panose="020B0604020202020204" pitchFamily="34" charset="0"/>
              <a:buChar char="•"/>
            </a:pPr>
            <a:endParaRPr lang="es-ES" u="sng"/>
          </a:p>
          <a:p>
            <a:pPr marL="171450" indent="-171450">
              <a:buFont typeface="Arial" panose="020B0604020202020204" pitchFamily="34" charset="0"/>
              <a:buChar char="•"/>
            </a:pPr>
            <a:r>
              <a:rPr lang="es-ES" u="sng"/>
              <a:t>Riesgo de liquidez: </a:t>
            </a:r>
            <a:r>
              <a:rPr lang="es-ES" u="none"/>
              <a:t>Se produce cuando el calendario de una inversión no coincide con el de los flujos de caja. Hay diferentes formas de mitigar el riesgo de liquidez. La integración de los usos productivos y el fomento de las actividades generadoras de ingresos constituyen una buena estrategia. Permitirá al consumidor mejorar su propio perfil de liquidez para realizar pagos regulares. Otra forma de mitigar potencialmente este riesgo es pedir a los clientes que realicen pagos fijos, relacionados con el acceso a un determinado servicio prestado (modelo PAYGO, por ejemplo: número de aparatos, energía consumida, acceso a la maquinaria, etc.)</a:t>
            </a:r>
          </a:p>
          <a:p>
            <a:pPr marL="171450" indent="-171450">
              <a:buFont typeface="Arial" panose="020B0604020202020204" pitchFamily="34" charset="0"/>
              <a:buChar char="•"/>
            </a:pPr>
            <a:endParaRPr lang="es-ES" u="sng"/>
          </a:p>
          <a:p>
            <a:pPr marL="171450" indent="-171450">
              <a:buFont typeface="Arial" panose="020B0604020202020204" pitchFamily="34" charset="0"/>
              <a:buChar char="•"/>
            </a:pPr>
            <a:r>
              <a:rPr lang="es-ES" u="sng"/>
              <a:t>Riesgo político-regulatorio</a:t>
            </a:r>
            <a:r>
              <a:rPr lang="es-ES" u="none"/>
              <a:t>: cambios en el régimen fiscal a lo largo de la vida del proyecto. cambios en el régimen fiscal a lo largo de la vida del proyecto. Modificación de los incentivos y los marcos normativos durante la ejecución del proyecto</a:t>
            </a:r>
          </a:p>
          <a:p>
            <a:pPr marL="171450" indent="-171450">
              <a:buFont typeface="Arial" panose="020B0604020202020204" pitchFamily="34" charset="0"/>
              <a:buChar char="•"/>
            </a:pPr>
            <a:endParaRPr lang="es-ES" u="none"/>
          </a:p>
          <a:p>
            <a:pPr marL="171450" indent="-171450">
              <a:buFont typeface="Arial" panose="020B0604020202020204" pitchFamily="34" charset="0"/>
              <a:buChar char="•"/>
            </a:pPr>
            <a:r>
              <a:rPr lang="es-ES" u="sng"/>
              <a:t>Otro riesgo financiero </a:t>
            </a:r>
            <a:r>
              <a:rPr lang="es-ES" u="none"/>
              <a:t>que los inversores y promotores deben tener en cuenta, sobre todo en los países en desarrollo, es el relacionado con la fluctuación del tipo de cambio, que puede afectar en gran medida al coste inicial y al rendimiento de las inversiones.</a:t>
            </a:r>
          </a:p>
        </p:txBody>
      </p:sp>
      <p:sp>
        <p:nvSpPr>
          <p:cNvPr id="4" name="Segnaposto numero diapositiva 3"/>
          <p:cNvSpPr>
            <a:spLocks noGrp="1"/>
          </p:cNvSpPr>
          <p:nvPr>
            <p:ph type="sldNum" sz="quarter" idx="5"/>
          </p:nvPr>
        </p:nvSpPr>
        <p:spPr/>
        <p:txBody>
          <a:bodyPr/>
          <a:lstStyle/>
          <a:p>
            <a:fld id="{4045F879-0589-40D4-B0E5-B74D0CAD5C6C}" type="slidenum">
              <a:rPr lang="en-GB" smtClean="0"/>
              <a:pPr/>
              <a:t>35</a:t>
            </a:fld>
            <a:endParaRPr lang="en-GB"/>
          </a:p>
        </p:txBody>
      </p:sp>
    </p:spTree>
    <p:extLst>
      <p:ext uri="{BB962C8B-B14F-4D97-AF65-F5344CB8AC3E}">
        <p14:creationId xmlns:p14="http://schemas.microsoft.com/office/powerpoint/2010/main" val="2516507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s-ES" sz="1800" b="0" i="0" u="none" strike="noStrike" baseline="0">
                <a:latin typeface="MyriadPro-Semibold"/>
              </a:rPr>
              <a:t>La subvención tiene por objeto reducir los elevados riesgos iniciales y de capital, permitir un mayor impacto socioeconómico o proporcionar asistencia técnica. Suelen utilizarse en el marco de proyectos piloto, de ampliación y en las primeras fases del mercado, en las que los agentes del mercado son plenamente conscientes de cuándo se reducirá o finalizará dicho apoyo. </a:t>
            </a:r>
          </a:p>
          <a:p>
            <a:pPr algn="l"/>
            <a:r>
              <a:rPr lang="es-ES" sz="1800" b="0" i="0" u="none" strike="noStrike" baseline="0">
                <a:latin typeface="MyriadPro-Semibold"/>
              </a:rPr>
              <a:t>Las subvenciones por adelantado pueden utilizarse para operaciones intensivas en capital y de alto riesgo a fin de reducir la exposición al capital y los elevados costes iniciales para el promotor del proyecto. Las subvenciones basadas en resultados proporcionan pagos en determinados hitos (inicio de la operación, cantidad específica de clientes, número de bienes producidos o servicios prestados).</a:t>
            </a:r>
          </a:p>
          <a:p>
            <a:pPr algn="l"/>
            <a:endParaRPr lang="es-ES" sz="1800" b="0" i="0" u="none" strike="noStrike" baseline="0">
              <a:latin typeface="MyriadPro-Semibold"/>
            </a:endParaRPr>
          </a:p>
          <a:p>
            <a:pPr algn="l"/>
            <a:r>
              <a:rPr lang="es-ES" sz="1800" b="0" i="0" u="none" strike="noStrike" baseline="0">
                <a:latin typeface="MyriadPro-Semibold"/>
              </a:rPr>
              <a:t>Las fuentes de capital pueden ser inversores de impacto, inversores ángeles, capital riesgo, empresas de inversión y fondos multilaterales o bilaterales de energía limpia, que dan fondos a cambio de la propiedad parcial de la empresa.</a:t>
            </a:r>
          </a:p>
          <a:p>
            <a:pPr algn="l"/>
            <a:endParaRPr lang="es-ES" sz="1800" b="0" i="0" u="none" strike="noStrike" baseline="0">
              <a:latin typeface="MyriadPro-Semibold"/>
            </a:endParaRPr>
          </a:p>
          <a:p>
            <a:pPr algn="l"/>
            <a:r>
              <a:rPr lang="es-ES" sz="1800" b="0" i="0" u="none" strike="noStrike" baseline="0">
                <a:latin typeface="MyriadPro-Semibold"/>
              </a:rPr>
              <a:t>Las fuentes de deuda son típicamente los bancos comerciales, con un nivel de interés diferente según la naturaleza del proyecto y el tipo de préstamo (deuda junior, deuda subordinada, deuda senior, etc.). Los bancos de desarrollo y las instituciones de desarrollo pueden utilizar fondos dedicados y específicos para proporcionar a los bancos comerciales líneas de crédito para préstamos destinados a financiar proyectos innovadores en segmentos de mercado inmaduros, con tipos de interés más bajos (financiación de préstamos subvencionados)</a:t>
            </a:r>
          </a:p>
          <a:p>
            <a:pPr algn="l"/>
            <a:endParaRPr lang="es-ES" sz="1800" b="0" i="0" u="none" strike="noStrike" baseline="0">
              <a:latin typeface="MyriadPro-Semibold"/>
            </a:endParaRPr>
          </a:p>
          <a:p>
            <a:pPr algn="l"/>
            <a:r>
              <a:rPr lang="es-ES" sz="1800" b="0" i="0" u="none" strike="noStrike" baseline="0">
                <a:latin typeface="MyriadPro-Semibold"/>
              </a:rPr>
              <a:t>La financiación directa puede incluir mecanismos híbridos, como el capital intermedio. La financiación de entresuelo es un híbrido de deuda A menudo no existen opciones de financiación adecuadas en el sistema bancario comercial nacional, y los costes de transacción son elevados para la financiación de proyectos y la financiación de capital que da al prestamista el derecho a convertirse en una participación en el capital de la empresa en caso de incumplimiento. La deuda principal está garantizada por un tipo de interés y un periodo de tiempo determinados. La empresa privada paga regularmente el capital y los intereses a los prestamistas según un calendario establecido. Esto hace que la deuda sea menos arriesgada, pero da un menor rendimiento a los prestamistas.</a:t>
            </a:r>
          </a:p>
        </p:txBody>
      </p:sp>
      <p:sp>
        <p:nvSpPr>
          <p:cNvPr id="4" name="Segnaposto numero diapositiva 3"/>
          <p:cNvSpPr>
            <a:spLocks noGrp="1"/>
          </p:cNvSpPr>
          <p:nvPr>
            <p:ph type="sldNum" sz="quarter" idx="5"/>
          </p:nvPr>
        </p:nvSpPr>
        <p:spPr/>
        <p:txBody>
          <a:bodyPr/>
          <a:lstStyle/>
          <a:p>
            <a:fld id="{4045F879-0589-40D4-B0E5-B74D0CAD5C6C}" type="slidenum">
              <a:rPr lang="en-GB" smtClean="0"/>
              <a:pPr/>
              <a:t>36</a:t>
            </a:fld>
            <a:endParaRPr lang="en-GB"/>
          </a:p>
        </p:txBody>
      </p:sp>
    </p:spTree>
    <p:extLst>
      <p:ext uri="{BB962C8B-B14F-4D97-AF65-F5344CB8AC3E}">
        <p14:creationId xmlns:p14="http://schemas.microsoft.com/office/powerpoint/2010/main" val="1881796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800" b="0" i="0" u="none" strike="noStrike" baseline="0"/>
              <a:t>La financiación de los clientes es sólo una de las acciones que pueden impulsar el desarrollo local y la demanda de servicios, como la electricidad, el riego o los usos productivos de la energía; otros factores son el desarrollo de capacidades, los servicios de apoyo a largo plazo y el suministro de equipos y aparatos. El desarrollo de capacidades debe centrarse en las habilidades técnicas y empresariales que necesitan los empresarios locales, y puede basarse en la formación profesional existente. En algunos contextos, la formación para grupos específicos (mujeres, jóvenes.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800" b="0" i="0" u="none" strike="noStrike" baseline="0"/>
          </a:p>
          <a:p>
            <a:pPr marL="0" marR="0" lvl="0" indent="0" algn="l" defTabSz="685800" rtl="0" eaLnBrk="1" fontAlgn="auto" latinLnBrk="0" hangingPunct="1">
              <a:lnSpc>
                <a:spcPct val="100000"/>
              </a:lnSpc>
              <a:spcBef>
                <a:spcPts val="0"/>
              </a:spcBef>
              <a:spcAft>
                <a:spcPts val="0"/>
              </a:spcAft>
              <a:buClrTx/>
              <a:buSzTx/>
              <a:buFontTx/>
              <a:buNone/>
              <a:tabLst/>
              <a:defRPr/>
            </a:pPr>
            <a:r>
              <a:rPr lang="es-ES" sz="1800" b="0" i="0" u="none" strike="noStrike" baseline="0"/>
              <a:t>Desgraciadamente, el acceso a la financiación que satisface las necesidades de los usuarios finales es actualmente escaso. Sin embargo, algunos países disponen de soluciones tecnológicas innovadoras, en particular el dinero móvil, que pueden contribuir a empoderar a los consumidores de energía, en particular reduciendo los costes iniciales y facilitando los pagos.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800" b="0" i="0" u="none" strike="noStrike" baseline="0"/>
          </a:p>
          <a:p>
            <a:pPr marL="0" marR="0" lvl="0" indent="0" algn="l" defTabSz="685800" rtl="0" eaLnBrk="1" fontAlgn="auto" latinLnBrk="0" hangingPunct="1">
              <a:lnSpc>
                <a:spcPct val="100000"/>
              </a:lnSpc>
              <a:spcBef>
                <a:spcPts val="0"/>
              </a:spcBef>
              <a:spcAft>
                <a:spcPts val="0"/>
              </a:spcAft>
              <a:buClrTx/>
              <a:buSzTx/>
              <a:buFontTx/>
              <a:buNone/>
              <a:tabLst/>
              <a:defRPr/>
            </a:pPr>
            <a:r>
              <a:rPr lang="es-ES" sz="1800" b="0" i="0" u="none" strike="noStrike" baseline="0"/>
              <a:t>Los dos principales canales financieros que pueden utilizarse para facilitar el acceso a la energía son: la colaboración con las IMF para hacer llegar los préstamos a los clientes de las minirredes, y la adopción y optimización de sistemas de modelo de prepago (</a:t>
            </a:r>
            <a:r>
              <a:rPr lang="es-ES" sz="1800" b="0" i="0" u="none" strike="noStrike" baseline="0" err="1"/>
              <a:t>Pay</a:t>
            </a:r>
            <a:r>
              <a:rPr lang="es-ES" sz="1800" b="0" i="0" u="none" strike="noStrike" baseline="0"/>
              <a:t>-as-</a:t>
            </a:r>
            <a:r>
              <a:rPr lang="es-ES" sz="1800" b="0" i="0" u="none" strike="noStrike" baseline="0" err="1"/>
              <a:t>you</a:t>
            </a:r>
            <a:r>
              <a:rPr lang="es-ES" sz="1800" b="0" i="0" u="none" strike="noStrike" baseline="0"/>
              <a:t>-</a:t>
            </a:r>
            <a:r>
              <a:rPr lang="es-ES" sz="1800" b="0" i="0" u="none" strike="noStrike" baseline="0" err="1"/>
              <a:t>go</a:t>
            </a:r>
            <a:r>
              <a:rPr lang="es-ES" sz="1800" b="0" i="0" u="none" strike="noStrike" baseline="0"/>
              <a:t>) como opción de financiación para el usuario final.</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800" b="0" i="0" u="none" strike="noStrike" baseline="0"/>
          </a:p>
          <a:p>
            <a:pPr marL="0" marR="0" lvl="0" indent="0" algn="l" defTabSz="685800" rtl="0" eaLnBrk="1" fontAlgn="auto" latinLnBrk="0" hangingPunct="1">
              <a:lnSpc>
                <a:spcPct val="100000"/>
              </a:lnSpc>
              <a:spcBef>
                <a:spcPts val="0"/>
              </a:spcBef>
              <a:spcAft>
                <a:spcPts val="0"/>
              </a:spcAft>
              <a:buClrTx/>
              <a:buSzTx/>
              <a:buFontTx/>
              <a:buNone/>
              <a:tabLst/>
              <a:defRPr/>
            </a:pPr>
            <a:r>
              <a:rPr lang="es-ES" sz="1800" b="0" i="0" u="none" strike="noStrike" baseline="0"/>
              <a:t>Las opciones de financiación pueden dirigirse tanto al suministro de energía como a la financiación de equipos: (para promover, por ejemplo, el uso productivo de la energía) y el acceso a servicios que puedan aumentar la productividad y los ingresos de los clientes.</a:t>
            </a:r>
          </a:p>
        </p:txBody>
      </p:sp>
      <p:sp>
        <p:nvSpPr>
          <p:cNvPr id="4" name="Segnaposto numero diapositiva 3"/>
          <p:cNvSpPr>
            <a:spLocks noGrp="1"/>
          </p:cNvSpPr>
          <p:nvPr>
            <p:ph type="sldNum" sz="quarter" idx="5"/>
          </p:nvPr>
        </p:nvSpPr>
        <p:spPr/>
        <p:txBody>
          <a:bodyPr/>
          <a:lstStyle/>
          <a:p>
            <a:fld id="{4045F879-0589-40D4-B0E5-B74D0CAD5C6C}" type="slidenum">
              <a:rPr lang="en-GB" smtClean="0"/>
              <a:pPr/>
              <a:t>37</a:t>
            </a:fld>
            <a:endParaRPr lang="en-GB"/>
          </a:p>
        </p:txBody>
      </p:sp>
    </p:spTree>
    <p:extLst>
      <p:ext uri="{BB962C8B-B14F-4D97-AF65-F5344CB8AC3E}">
        <p14:creationId xmlns:p14="http://schemas.microsoft.com/office/powerpoint/2010/main" val="955213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endParaRPr lang="en-US" b="0" noProof="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s-ES" noProof="0"/>
              <a:t>A continuación, después de haber examinado algunos métodos disponibles para identificar algunas intervenciones del Nexo «financiables», vamos a ver cómo se pueden financiar estas soluciones. En el próximo capítulo estudiaremos las oportunidades que existen para movilizar la financiación para implementar las soluciones Nexo.</a:t>
            </a:r>
            <a:r>
              <a:rPr lang="es-ES" b="0" noProof="0"/>
              <a:t> </a:t>
            </a:r>
          </a:p>
          <a:p>
            <a:endParaRPr lang="de-DE"/>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1235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 </a:t>
            </a:r>
          </a:p>
          <a:p>
            <a:endParaRPr lang="en-US" noProof="0"/>
          </a:p>
          <a:p>
            <a:pPr marL="171450" indent="-171450">
              <a:buFont typeface="Symbol" panose="05050102010706020507" pitchFamily="18" charset="2"/>
              <a:buChar char="-"/>
            </a:pPr>
            <a:r>
              <a:rPr lang="es-ES" noProof="0"/>
              <a:t>Consulte las instrucciones en la documentación de apoyo que se le ha sido entregada</a:t>
            </a:r>
          </a:p>
        </p:txBody>
      </p:sp>
      <p:sp>
        <p:nvSpPr>
          <p:cNvPr id="4" name="Foliennummernplatzhalter 3"/>
          <p:cNvSpPr>
            <a:spLocks noGrp="1"/>
          </p:cNvSpPr>
          <p:nvPr>
            <p:ph type="sldNum" sz="quarter" idx="5"/>
          </p:nvPr>
        </p:nvSpPr>
        <p:spPr/>
        <p:txBody>
          <a:bodyPr/>
          <a:lstStyle/>
          <a:p>
            <a:fld id="{4045F879-0589-40D4-B0E5-B74D0CAD5C6C}" type="slidenum">
              <a:rPr lang="en-GB" smtClean="0"/>
              <a:pPr/>
              <a:t>39</a:t>
            </a:fld>
            <a:endParaRPr lang="en-GB"/>
          </a:p>
        </p:txBody>
      </p:sp>
    </p:spTree>
    <p:extLst>
      <p:ext uri="{BB962C8B-B14F-4D97-AF65-F5344CB8AC3E}">
        <p14:creationId xmlns:p14="http://schemas.microsoft.com/office/powerpoint/2010/main" val="729249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41</a:t>
            </a:fld>
            <a:endParaRPr lang="en-GB"/>
          </a:p>
        </p:txBody>
      </p:sp>
    </p:spTree>
    <p:extLst>
      <p:ext uri="{BB962C8B-B14F-4D97-AF65-F5344CB8AC3E}">
        <p14:creationId xmlns:p14="http://schemas.microsoft.com/office/powerpoint/2010/main" val="103687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base"/>
            <a:r>
              <a:rPr lang="es-ES" sz="1800" b="1" i="0" u="none" strike="noStrike" noProof="0">
                <a:solidFill>
                  <a:schemeClr val="tx1"/>
                </a:solidFill>
                <a:effectLst/>
                <a:latin typeface="Arial" panose="020B0604020202020204" pitchFamily="34" charset="0"/>
                <a:ea typeface="+mn-ea"/>
                <a:cs typeface="+mn-cs"/>
              </a:rPr>
              <a:t>Notas: </a:t>
            </a:r>
            <a:r>
              <a:rPr lang="es-ES" sz="1800" b="0" i="0" noProof="0">
                <a:solidFill>
                  <a:schemeClr val="tx1"/>
                </a:solidFill>
                <a:effectLst/>
                <a:latin typeface="Arial" panose="020B0604020202020204" pitchFamily="34" charset="0"/>
                <a:ea typeface="+mn-ea"/>
                <a:cs typeface="+mn-cs"/>
              </a:rPr>
              <a:t>​</a:t>
            </a:r>
          </a:p>
          <a:p>
            <a:pPr rtl="0" fontAlgn="base"/>
            <a:endParaRPr lang="en-US" sz="1800" b="0" i="0" kern="1200" noProof="0">
              <a:solidFill>
                <a:schemeClr val="tx1"/>
              </a:solidFill>
              <a:effectLst/>
              <a:latin typeface="Arial" panose="020B0604020202020204" pitchFamily="34" charset="0"/>
              <a:ea typeface="+mn-ea"/>
              <a:cs typeface="+mn-cs"/>
            </a:endParaRPr>
          </a:p>
          <a:p>
            <a:pPr rtl="0" fontAlgn="base"/>
            <a:r>
              <a:rPr lang="es-ES" sz="1800" b="0" i="0" u="none" strike="noStrike" noProof="0">
                <a:solidFill>
                  <a:schemeClr val="tx1"/>
                </a:solidFill>
                <a:effectLst/>
                <a:latin typeface="Arial" panose="020B0604020202020204" pitchFamily="34" charset="0"/>
                <a:ea typeface="+mn-ea"/>
                <a:cs typeface="+mn-cs"/>
              </a:rPr>
              <a:t>La siguiente presentación está compuesta del capítulo 2.3, que se divide en los siguientes subcapítulos:</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sz="1800" b="0" noProof="0">
                <a:solidFill>
                  <a:schemeClr val="tx1"/>
                </a:solidFill>
                <a:latin typeface="Arial" panose="020B0604020202020204" pitchFamily="34" charset="0"/>
                <a:ea typeface="+mn-ea"/>
                <a:cs typeface="+mn-cs"/>
              </a:rPr>
              <a:t>Tras dar una breve introducción y explicar algunas definiciones</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sz="1800" i="0" u="none" strike="noStrike" noProof="0">
                <a:solidFill>
                  <a:schemeClr val="tx1"/>
                </a:solidFill>
                <a:effectLst/>
                <a:latin typeface="Arial" panose="020B0604020202020204" pitchFamily="34" charset="0"/>
                <a:ea typeface="+mn-ea"/>
                <a:cs typeface="+mn-cs"/>
              </a:rPr>
              <a:t>Veremos algunos de los métodos y herramientas que pueden ayudar a demostrar el </a:t>
            </a:r>
            <a:r>
              <a:rPr lang="es-ES" sz="1800" b="1" i="0" u="none" strike="noStrike" noProof="0">
                <a:solidFill>
                  <a:schemeClr val="tx1"/>
                </a:solidFill>
                <a:effectLst/>
                <a:latin typeface="Arial" panose="020B0604020202020204" pitchFamily="34" charset="0"/>
                <a:ea typeface="+mn-ea"/>
                <a:cs typeface="+mn-cs"/>
              </a:rPr>
              <a:t>valor económico añadido</a:t>
            </a:r>
            <a:r>
              <a:rPr lang="es-ES" sz="1800" i="0" u="none" strike="noStrike" noProof="0">
                <a:solidFill>
                  <a:schemeClr val="tx1"/>
                </a:solidFill>
                <a:effectLst/>
                <a:latin typeface="Arial" panose="020B0604020202020204" pitchFamily="34" charset="0"/>
                <a:ea typeface="+mn-ea"/>
                <a:cs typeface="+mn-cs"/>
              </a:rPr>
              <a:t> de las soluciones Nexo</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sz="1800" b="0" i="0" u="none" strike="noStrike" noProof="0">
                <a:solidFill>
                  <a:schemeClr val="tx1"/>
                </a:solidFill>
                <a:effectLst/>
                <a:latin typeface="Arial" panose="020B0604020202020204" pitchFamily="34" charset="0"/>
                <a:ea typeface="+mn-ea"/>
                <a:cs typeface="+mn-cs"/>
              </a:rPr>
              <a:t>Obtendremos una visión general de cómo </a:t>
            </a:r>
            <a:r>
              <a:rPr lang="es-ES" sz="1800" b="1" i="0" u="none" strike="noStrike" noProof="0">
                <a:solidFill>
                  <a:schemeClr val="tx1"/>
                </a:solidFill>
                <a:effectLst/>
                <a:latin typeface="Arial" panose="020B0604020202020204" pitchFamily="34" charset="0"/>
                <a:ea typeface="+mn-ea"/>
                <a:cs typeface="+mn-cs"/>
              </a:rPr>
              <a:t>mover la financiación</a:t>
            </a:r>
            <a:r>
              <a:rPr lang="es-ES" sz="1800" b="0" i="0" u="none" strike="noStrike" noProof="0">
                <a:solidFill>
                  <a:schemeClr val="tx1"/>
                </a:solidFill>
                <a:effectLst/>
                <a:latin typeface="Arial" panose="020B0604020202020204" pitchFamily="34" charset="0"/>
                <a:ea typeface="+mn-ea"/>
                <a:cs typeface="+mn-cs"/>
              </a:rPr>
              <a:t> para aplicar las soluciones Nexo</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sz="1800" b="0" noProof="0">
                <a:solidFill>
                  <a:schemeClr val="tx1"/>
                </a:solidFill>
                <a:latin typeface="Arial" panose="020B0604020202020204" pitchFamily="34" charset="0"/>
                <a:ea typeface="+mn-ea"/>
                <a:cs typeface="+mn-cs"/>
              </a:rPr>
              <a:t>Ejercicio interactivo: presentación de su proyecto Nexo</a:t>
            </a:r>
          </a:p>
          <a:p>
            <a:pPr>
              <a:buFont typeface="Arial" panose="05000000000000000000" pitchFamily="2" charset="2"/>
              <a:buNone/>
              <a:defRPr/>
            </a:pPr>
            <a:endParaRPr lang="en-US" sz="1800" noProof="0">
              <a:solidFill>
                <a:schemeClr val="tx1"/>
              </a:solidFill>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937694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551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Arial" panose="05000000000000000000" pitchFamily="2" charset="2"/>
              <a:buNone/>
              <a:defRPr/>
            </a:pPr>
            <a:r>
              <a:rPr lang="es-ES" sz="900" noProof="0">
                <a:solidFill>
                  <a:schemeClr val="tx1"/>
                </a:solidFill>
                <a:cs typeface="Arial"/>
              </a:rPr>
              <a:t>Para introducir el tema, veamos algunos datos sobre las inversiones sectoriales en los tres sectores del Nexo WEF:</a:t>
            </a:r>
          </a:p>
          <a:p>
            <a:pPr>
              <a:buFont typeface="Arial" panose="05000000000000000000" pitchFamily="2" charset="2"/>
              <a:defRPr/>
            </a:pPr>
            <a:endParaRPr lang="en-US" sz="900" b="1" noProof="0">
              <a:solidFill>
                <a:schemeClr val="tx1"/>
              </a:solidFill>
              <a:latin typeface="Arial"/>
              <a:cs typeface="Arial"/>
            </a:endParaRPr>
          </a:p>
          <a:p>
            <a:pPr>
              <a:buFont typeface="Arial" panose="05000000000000000000" pitchFamily="2" charset="2"/>
              <a:defRPr/>
            </a:pPr>
            <a:r>
              <a:rPr lang="es-ES" sz="900" b="1" noProof="0">
                <a:solidFill>
                  <a:schemeClr val="tx1"/>
                </a:solidFill>
                <a:latin typeface="Arial"/>
                <a:cs typeface="Arial"/>
              </a:rPr>
              <a:t>Agua</a:t>
            </a:r>
            <a:r>
              <a:rPr lang="es-ES" sz="900" noProof="0">
                <a:solidFill>
                  <a:schemeClr val="tx1"/>
                </a:solidFill>
                <a:latin typeface="Arial"/>
                <a:cs typeface="Arial"/>
              </a:rPr>
              <a:t> (OCDE, 2018): </a:t>
            </a:r>
          </a:p>
          <a:p>
            <a:pPr marL="285750" indent="-285750">
              <a:buFont typeface="Arial"/>
              <a:buChar char="•"/>
              <a:defRPr/>
            </a:pPr>
            <a:r>
              <a:rPr lang="es-ES" sz="900" noProof="0">
                <a:solidFill>
                  <a:schemeClr val="tx1"/>
                </a:solidFill>
                <a:latin typeface="Arial"/>
                <a:cs typeface="Arial"/>
              </a:rPr>
              <a:t>En 2018, el valor de las inversiones para agua potable accesible, segura y asequible supuso unos 0,6 billones de USD</a:t>
            </a:r>
          </a:p>
          <a:p>
            <a:pPr marL="285750" indent="-285750">
              <a:buFont typeface="Arial"/>
              <a:buChar char="•"/>
              <a:defRPr/>
            </a:pPr>
            <a:r>
              <a:rPr lang="es-ES" sz="900" noProof="0">
                <a:solidFill>
                  <a:schemeClr val="tx1"/>
                </a:solidFill>
                <a:latin typeface="Arial"/>
                <a:cs typeface="Arial"/>
              </a:rPr>
              <a:t>Para alcanzar el Objetivo 6 de los ODS (disponibilidad de agua limpia, gestión sostenible y saneamiento), se necesitarán más inversiones en infraestructuras hídricas (por ejemplo, 6,7 billones de USD hasta 2030 y 22,6 billones de USD hasta 2050)</a:t>
            </a:r>
          </a:p>
          <a:p>
            <a:pPr marL="285750" indent="-285750">
              <a:buFont typeface="Arial"/>
              <a:buChar char="•"/>
              <a:defRPr/>
            </a:pPr>
            <a:endParaRPr lang="en-US" sz="900" noProof="0">
              <a:solidFill>
                <a:schemeClr val="tx1"/>
              </a:solidFill>
              <a:latin typeface="Arial"/>
              <a:cs typeface="Arial"/>
            </a:endParaRPr>
          </a:p>
          <a:p>
            <a:pPr>
              <a:defRPr/>
            </a:pPr>
            <a:r>
              <a:rPr lang="es-ES" sz="900" b="1" noProof="0">
                <a:solidFill>
                  <a:schemeClr val="tx1"/>
                </a:solidFill>
                <a:latin typeface="Arial"/>
                <a:cs typeface="Arial"/>
              </a:rPr>
              <a:t>Energía</a:t>
            </a:r>
            <a:r>
              <a:rPr lang="es-ES" sz="900" noProof="0">
                <a:solidFill>
                  <a:schemeClr val="tx1"/>
                </a:solidFill>
                <a:latin typeface="Arial"/>
                <a:cs typeface="Arial"/>
              </a:rPr>
              <a:t> (AIE, 2020):</a:t>
            </a:r>
          </a:p>
          <a:p>
            <a:pPr marL="285750" indent="-285750">
              <a:buFont typeface="Arial"/>
              <a:buChar char="•"/>
              <a:defRPr/>
            </a:pPr>
            <a:r>
              <a:rPr lang="es-ES" sz="900" noProof="0">
                <a:solidFill>
                  <a:schemeClr val="tx1"/>
                </a:solidFill>
                <a:latin typeface="Arial"/>
                <a:cs typeface="Arial"/>
              </a:rPr>
              <a:t>En 2020, se invirtieron unos 1,5 billones de USD en el sector energético</a:t>
            </a:r>
          </a:p>
          <a:p>
            <a:pPr marL="285750" indent="-285750">
              <a:buFont typeface="Arial"/>
              <a:buChar char="•"/>
              <a:defRPr/>
            </a:pPr>
            <a:r>
              <a:rPr lang="es-ES" sz="900" noProof="0">
                <a:solidFill>
                  <a:schemeClr val="tx1"/>
                </a:solidFill>
                <a:latin typeface="Arial"/>
                <a:cs typeface="Arial"/>
              </a:rPr>
              <a:t>Estas inversiones se dirigieron (1) al uso final de la energía y su eficiencia, (2) el sector eléctrico y (3) el suministro de combustible </a:t>
            </a:r>
          </a:p>
          <a:p>
            <a:pPr marL="285750" indent="-285750">
              <a:buFont typeface="Arial"/>
              <a:buChar char="•"/>
              <a:defRPr/>
            </a:pPr>
            <a:r>
              <a:rPr lang="es-ES" sz="900" noProof="0">
                <a:solidFill>
                  <a:schemeClr val="tx1"/>
                </a:solidFill>
                <a:latin typeface="Arial"/>
                <a:cs typeface="Arial"/>
              </a:rPr>
              <a:t>En comparación con el año anterior, el porcentaje global de las inversiones en energía disminuyó un 20 % debido a los confinamientos de la pandemia </a:t>
            </a:r>
            <a:br>
              <a:rPr lang="es-ES" sz="900" noProof="0">
                <a:solidFill>
                  <a:schemeClr val="tx1"/>
                </a:solidFill>
                <a:latin typeface="Arial"/>
                <a:cs typeface="Arial"/>
              </a:rPr>
            </a:br>
            <a:endParaRPr lang="es-ES" sz="900" noProof="0">
              <a:solidFill>
                <a:schemeClr val="tx1"/>
              </a:solidFill>
              <a:latin typeface="Arial"/>
              <a:cs typeface="Arial"/>
            </a:endParaRPr>
          </a:p>
          <a:p>
            <a:pPr>
              <a:defRPr/>
            </a:pPr>
            <a:r>
              <a:rPr lang="es-ES" sz="900" b="1" noProof="0">
                <a:solidFill>
                  <a:schemeClr val="tx1"/>
                </a:solidFill>
                <a:latin typeface="Arial"/>
                <a:cs typeface="Arial"/>
              </a:rPr>
              <a:t>Agricultura y seguridad alimentaria:</a:t>
            </a:r>
          </a:p>
          <a:p>
            <a:pPr marL="285750" indent="-285750">
              <a:buFont typeface="Arial"/>
              <a:buChar char="•"/>
              <a:defRPr/>
            </a:pPr>
            <a:r>
              <a:rPr lang="es-ES" sz="900" noProof="0">
                <a:solidFill>
                  <a:schemeClr val="tx1"/>
                </a:solidFill>
                <a:latin typeface="Arial"/>
                <a:cs typeface="Arial"/>
              </a:rPr>
              <a:t>Antes de la pandemia del COVID-19, la inversión bruta anual media en agricultura se estimaba entre 0,7 y 0,8 billones de USD en el periodo 2016-2030 (FAO et al., 2015)</a:t>
            </a:r>
          </a:p>
          <a:p>
            <a:pPr marL="285750" indent="-285750">
              <a:buFont typeface="Arial"/>
              <a:buChar char="•"/>
              <a:defRPr/>
            </a:pPr>
            <a:r>
              <a:rPr lang="es-ES" sz="900" noProof="0">
                <a:solidFill>
                  <a:schemeClr val="tx1"/>
                </a:solidFill>
                <a:latin typeface="Arial"/>
                <a:cs typeface="Arial"/>
              </a:rPr>
              <a:t>Para cumplir con el primer y segundo objetivo de los ODS hasta 2030 (poner fin a la pobreza y al hambre) se necesitarán inversiones anuales adicionales de alrededor de 0,14 billones de USD (FAO, 2020)</a:t>
            </a:r>
          </a:p>
          <a:p>
            <a:pPr marL="285750" indent="-285750">
              <a:buFont typeface="Arial"/>
              <a:buChar char="•"/>
              <a:defRPr/>
            </a:pPr>
            <a:r>
              <a:rPr lang="es-ES" sz="900" noProof="0">
                <a:solidFill>
                  <a:schemeClr val="tx1"/>
                </a:solidFill>
                <a:latin typeface="Arial"/>
                <a:cs typeface="Arial"/>
              </a:rPr>
              <a:t>Es probable que estas inversiones adicionales se deban incrementar aún más porque existe cierto riesgo de que la pandemia evolucione hacia una crisis alimentaria (FAO, 2020)</a:t>
            </a:r>
            <a:br>
              <a:rPr lang="es-ES" sz="900" noProof="0">
                <a:solidFill>
                  <a:schemeClr val="tx1"/>
                </a:solidFill>
                <a:latin typeface="Arial"/>
                <a:cs typeface="Arial"/>
              </a:rPr>
            </a:br>
            <a:endParaRPr lang="es-ES" sz="900" noProof="0">
              <a:solidFill>
                <a:schemeClr val="tx1"/>
              </a:solidFill>
              <a:latin typeface="Arial"/>
              <a:cs typeface="Arial"/>
            </a:endParaRPr>
          </a:p>
          <a:p>
            <a:pPr>
              <a:defRPr/>
            </a:pPr>
            <a:r>
              <a:rPr lang="es-ES" sz="900" b="1" noProof="0">
                <a:solidFill>
                  <a:schemeClr val="tx1"/>
                </a:solidFill>
                <a:latin typeface="Arial"/>
                <a:cs typeface="Arial"/>
              </a:rPr>
              <a:t>Conclusión:</a:t>
            </a:r>
            <a:r>
              <a:rPr lang="es-ES" sz="900" noProof="0">
                <a:solidFill>
                  <a:schemeClr val="tx1"/>
                </a:solidFill>
                <a:latin typeface="Arial"/>
                <a:cs typeface="Arial"/>
              </a:rPr>
              <a:t> En general, el porcentaje de inversiones varía considerablemente entre los tres sectores de la WEF. En comparación con el agua y la agricultura, el sector energético es el que recibe el mayor número de inversiones. Todos los sectores tienen en común que necesitarán más y mayores porcentajes de inversión en las próximas décadas. Por eso, Nexo ofrece oportunidades: La planificación y financiación de inversiones intersectoriales no solo proporcionan un entorno propicio, sino que también abren posibilidades que no estarían disponibles para un solo sector. </a:t>
            </a:r>
            <a:br>
              <a:rPr lang="es-ES" sz="900" noProof="0">
                <a:solidFill>
                  <a:schemeClr val="tx1"/>
                </a:solidFill>
              </a:rPr>
            </a:br>
            <a:endParaRPr lang="es-ES" sz="900" noProof="0">
              <a:solidFill>
                <a:schemeClr val="tx1"/>
              </a:solidFill>
            </a:endParaRPr>
          </a:p>
          <a:p>
            <a:pPr>
              <a:defRPr/>
            </a:pPr>
            <a:r>
              <a:rPr lang="es-ES" sz="900" b="1" noProof="0">
                <a:solidFill>
                  <a:schemeClr val="tx1"/>
                </a:solidFill>
                <a:latin typeface="Arial"/>
                <a:cs typeface="Arial"/>
              </a:rPr>
              <a:t>Fuentes:</a:t>
            </a:r>
            <a:br>
              <a:rPr lang="es-ES" sz="900" noProof="0">
                <a:solidFill>
                  <a:schemeClr val="tx1"/>
                </a:solidFill>
                <a:latin typeface="Arial"/>
                <a:cs typeface="Arial"/>
              </a:rPr>
            </a:br>
            <a:endParaRPr lang="es-ES" sz="900" noProof="0">
              <a:solidFill>
                <a:schemeClr val="tx1"/>
              </a:solidFill>
              <a:latin typeface="Arial"/>
              <a:cs typeface="Arial"/>
            </a:endParaRPr>
          </a:p>
          <a:p>
            <a:pPr>
              <a:defRPr/>
            </a:pPr>
            <a:r>
              <a:rPr lang="es-ES" sz="900" noProof="0">
                <a:solidFill>
                  <a:schemeClr val="tx1"/>
                </a:solidFill>
                <a:latin typeface="Arial"/>
                <a:cs typeface="Arial"/>
              </a:rPr>
              <a:t>FAO (2020), 'Responsible investment and COVID-19: Addressing impacts, risks and responsible business conduct in agricultural value </a:t>
            </a:r>
            <a:r>
              <a:rPr lang="es-ES" sz="900" noProof="0" err="1">
                <a:solidFill>
                  <a:schemeClr val="tx1"/>
                </a:solidFill>
                <a:latin typeface="Arial"/>
                <a:cs typeface="Arial"/>
              </a:rPr>
              <a:t>chains</a:t>
            </a:r>
            <a:r>
              <a:rPr lang="es-ES" sz="900" noProof="0">
                <a:solidFill>
                  <a:schemeClr val="tx1"/>
                </a:solidFill>
                <a:latin typeface="Arial"/>
                <a:cs typeface="Arial"/>
              </a:rPr>
              <a:t>', Roma, Italia. </a:t>
            </a:r>
          </a:p>
          <a:p>
            <a:pPr>
              <a:defRPr/>
            </a:pPr>
            <a:endParaRPr lang="en-US" sz="900" noProof="0">
              <a:solidFill>
                <a:schemeClr val="tx1"/>
              </a:solidFill>
              <a:cs typeface="Arial" panose="020B0604020202020204" pitchFamily="34" charset="0"/>
            </a:endParaRPr>
          </a:p>
          <a:p>
            <a:pPr>
              <a:buFont typeface="Arial" panose="05000000000000000000" pitchFamily="2" charset="2"/>
              <a:defRPr/>
            </a:pPr>
            <a:r>
              <a:rPr lang="es-ES" sz="900" noProof="0">
                <a:solidFill>
                  <a:schemeClr val="tx1"/>
                </a:solidFill>
                <a:latin typeface="Arial"/>
                <a:cs typeface="Arial"/>
              </a:rPr>
              <a:t>FAO, IFAD &amp; WFP (2015), '</a:t>
            </a:r>
            <a:r>
              <a:rPr lang="es-ES" sz="900" noProof="0" err="1">
                <a:solidFill>
                  <a:schemeClr val="tx1"/>
                </a:solidFill>
                <a:latin typeface="Arial"/>
                <a:cs typeface="Arial"/>
              </a:rPr>
              <a:t>Achieving</a:t>
            </a:r>
            <a:r>
              <a:rPr lang="es-ES" sz="900" noProof="0">
                <a:solidFill>
                  <a:schemeClr val="tx1"/>
                </a:solidFill>
                <a:latin typeface="Arial"/>
                <a:cs typeface="Arial"/>
              </a:rPr>
              <a:t> Zero </a:t>
            </a:r>
            <a:r>
              <a:rPr lang="es-ES" sz="900" noProof="0" err="1">
                <a:solidFill>
                  <a:schemeClr val="tx1"/>
                </a:solidFill>
                <a:latin typeface="Arial"/>
                <a:cs typeface="Arial"/>
              </a:rPr>
              <a:t>Hunger</a:t>
            </a:r>
            <a:r>
              <a:rPr lang="es-ES" sz="900" noProof="0">
                <a:solidFill>
                  <a:schemeClr val="tx1"/>
                </a:solidFill>
                <a:latin typeface="Arial"/>
                <a:cs typeface="Arial"/>
              </a:rPr>
              <a:t>: the </a:t>
            </a:r>
            <a:r>
              <a:rPr lang="es-ES" sz="900" noProof="0" err="1">
                <a:solidFill>
                  <a:schemeClr val="tx1"/>
                </a:solidFill>
                <a:latin typeface="Arial"/>
                <a:cs typeface="Arial"/>
              </a:rPr>
              <a:t>critical</a:t>
            </a:r>
            <a:r>
              <a:rPr lang="es-ES" sz="900" noProof="0">
                <a:solidFill>
                  <a:schemeClr val="tx1"/>
                </a:solidFill>
                <a:latin typeface="Arial"/>
                <a:cs typeface="Arial"/>
              </a:rPr>
              <a:t> role of investments in social </a:t>
            </a:r>
            <a:r>
              <a:rPr lang="es-ES" sz="900" noProof="0" err="1">
                <a:solidFill>
                  <a:schemeClr val="tx1"/>
                </a:solidFill>
                <a:latin typeface="Arial"/>
                <a:cs typeface="Arial"/>
              </a:rPr>
              <a:t>protection</a:t>
            </a:r>
            <a:r>
              <a:rPr lang="es-ES" sz="900" noProof="0">
                <a:solidFill>
                  <a:schemeClr val="tx1"/>
                </a:solidFill>
                <a:latin typeface="Arial"/>
                <a:cs typeface="Arial"/>
              </a:rPr>
              <a:t> and </a:t>
            </a:r>
            <a:r>
              <a:rPr lang="es-ES" sz="900" noProof="0" err="1">
                <a:solidFill>
                  <a:schemeClr val="tx1"/>
                </a:solidFill>
                <a:latin typeface="Arial"/>
                <a:cs typeface="Arial"/>
              </a:rPr>
              <a:t>agriculture</a:t>
            </a:r>
            <a:r>
              <a:rPr lang="es-ES" sz="900" noProof="0">
                <a:solidFill>
                  <a:schemeClr val="tx1"/>
                </a:solidFill>
                <a:latin typeface="Arial"/>
                <a:cs typeface="Arial"/>
              </a:rPr>
              <a:t>', Roma, Italia, FAO. 39 pp., disponible en: </a:t>
            </a:r>
            <a:r>
              <a:rPr lang="es-ES" sz="900" noProof="0">
                <a:solidFill>
                  <a:schemeClr val="tx1"/>
                </a:solidFill>
                <a:latin typeface="Arial"/>
                <a:cs typeface="Arial"/>
                <a:hlinkClick r:id="rId3">
                  <a:extLst>
                    <a:ext uri="{A12FA001-AC4F-418D-AE19-62706E023703}">
                      <ahyp:hlinkClr xmlns:ahyp="http://schemas.microsoft.com/office/drawing/2018/hyperlinkcolor" val="tx"/>
                    </a:ext>
                  </a:extLst>
                </a:hlinkClick>
              </a:rPr>
              <a:t>http://www.fao.org/3/a-i4951e.pdf</a:t>
            </a:r>
          </a:p>
          <a:p>
            <a:pPr>
              <a:buFont typeface="Arial" panose="05000000000000000000" pitchFamily="2" charset="2"/>
              <a:defRPr/>
            </a:pPr>
            <a:endParaRPr lang="en-US" sz="900" noProof="0">
              <a:solidFill>
                <a:schemeClr val="tx1"/>
              </a:solidFill>
              <a:cs typeface="Arial"/>
            </a:endParaRPr>
          </a:p>
          <a:p>
            <a:pPr>
              <a:defRPr/>
            </a:pPr>
            <a:r>
              <a:rPr lang="es-ES" sz="900" noProof="0">
                <a:solidFill>
                  <a:schemeClr val="tx1"/>
                </a:solidFill>
                <a:latin typeface="Arial"/>
                <a:cs typeface="Arial"/>
              </a:rPr>
              <a:t>IEA (2020), ‘World Energy Investment 2020’, disponible en: </a:t>
            </a:r>
            <a:r>
              <a:rPr lang="es-ES" sz="900" noProof="0">
                <a:solidFill>
                  <a:schemeClr val="tx1"/>
                </a:solidFill>
                <a:latin typeface="Arial"/>
                <a:cs typeface="Arial"/>
                <a:hlinkClick r:id="rId4">
                  <a:extLst>
                    <a:ext uri="{A12FA001-AC4F-418D-AE19-62706E023703}">
                      <ahyp:hlinkClr xmlns:ahyp="http://schemas.microsoft.com/office/drawing/2018/hyperlinkcolor" val="tx"/>
                    </a:ext>
                  </a:extLst>
                </a:hlinkClick>
              </a:rPr>
              <a:t>https://iea.blob.core.windows.net/assets/ef8ffa01-9958-49f5-9b3b-7842e30f6177/WEI2020.pdf</a:t>
            </a:r>
            <a:br>
              <a:rPr lang="es-ES" sz="900" noProof="0">
                <a:solidFill>
                  <a:schemeClr val="tx1"/>
                </a:solidFill>
                <a:latin typeface="Arial"/>
                <a:cs typeface="Arial"/>
              </a:rPr>
            </a:br>
            <a:endParaRPr lang="es-ES" sz="900" noProof="0">
              <a:solidFill>
                <a:schemeClr val="tx1"/>
              </a:solidFill>
              <a:latin typeface="Arial"/>
              <a:cs typeface="Arial"/>
            </a:endParaRPr>
          </a:p>
          <a:p>
            <a:pPr>
              <a:defRPr/>
            </a:pPr>
            <a:r>
              <a:rPr lang="es-ES" sz="900" noProof="0">
                <a:solidFill>
                  <a:schemeClr val="tx1"/>
                </a:solidFill>
                <a:latin typeface="Arial"/>
                <a:cs typeface="Arial"/>
              </a:rPr>
              <a:t>OCDE (2018), ‘Financing Water: Investing in Sustainable Growth’, Policy Perspectives: OCDE Environment Policy Paper No. 11, disponible en: </a:t>
            </a:r>
            <a:r>
              <a:rPr lang="es-ES" sz="900" noProof="0">
                <a:solidFill>
                  <a:schemeClr val="tx1"/>
                </a:solidFill>
                <a:latin typeface="Arial"/>
                <a:cs typeface="Arial"/>
                <a:hlinkClick r:id="rId5">
                  <a:extLst>
                    <a:ext uri="{A12FA001-AC4F-418D-AE19-62706E023703}">
                      <ahyp:hlinkClr xmlns:ahyp="http://schemas.microsoft.com/office/drawing/2018/hyperlinkcolor" val="tx"/>
                    </a:ext>
                  </a:extLst>
                </a:hlinkClick>
              </a:rPr>
              <a:t>https://www.oecd.org/water/Policy-Paper-Financing-Water-Investing-in-Sustainable-Growth.pdf</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235541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r>
              <a:rPr lang="es-ES" noProof="0"/>
              <a:t>En primer lugar, comencemos explicando algunos conceptos que utilizamos cuando hablamos de «planificación y financiación de inversiones intersectoriales». </a:t>
            </a:r>
          </a:p>
          <a:p>
            <a:endParaRPr lang="en-US" noProof="0"/>
          </a:p>
          <a:p>
            <a:pPr marL="0" indent="0">
              <a:buFont typeface="Symbol" panose="05050102010706020507" pitchFamily="18" charset="2"/>
              <a:buNone/>
            </a:pPr>
            <a:r>
              <a:rPr lang="es-ES" sz="2600" b="1" noProof="0"/>
              <a:t>Un plan de inversión</a:t>
            </a:r>
          </a:p>
          <a:p>
            <a:pPr marL="387350" lvl="0" indent="-457200">
              <a:buFont typeface="Symbol" panose="05050102010706020507" pitchFamily="18" charset="2"/>
              <a:buChar char="-"/>
            </a:pPr>
            <a:r>
              <a:rPr lang="es-ES" sz="2600" noProof="0"/>
              <a:t>... sirve para alcanzar determinados </a:t>
            </a:r>
            <a:r>
              <a:rPr lang="es-ES" sz="2600" b="1" noProof="0"/>
              <a:t>objetivos</a:t>
            </a:r>
            <a:r>
              <a:rPr lang="es-ES" sz="2600" noProof="0"/>
              <a:t> (por ejemplo, la seguridad WEF) o para implementar una </a:t>
            </a:r>
            <a:r>
              <a:rPr lang="es-ES" sz="2600" b="1" noProof="0"/>
              <a:t>estrategia</a:t>
            </a:r>
            <a:r>
              <a:rPr lang="es-ES" sz="2600" noProof="0"/>
              <a:t> (por ejemplo, la adaptación/mitigación del clima)</a:t>
            </a:r>
          </a:p>
          <a:p>
            <a:pPr marL="387350" marR="0" lvl="0" indent="-4572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sz="2600" noProof="0"/>
              <a:t>... incluye las evaluaciones, los materiales, los datos y las recomendaciones elaboradas en las etapas anteriores </a:t>
            </a:r>
          </a:p>
          <a:p>
            <a:pPr marL="387350" lvl="0" indent="-457200">
              <a:buFont typeface="Symbol" panose="05050102010706020507" pitchFamily="18" charset="2"/>
              <a:buChar char="-"/>
            </a:pPr>
            <a:r>
              <a:rPr lang="es-ES" sz="2600" noProof="0"/>
              <a:t>... es la base sobre la que los organismos de ejecución (a todos los niveles) </a:t>
            </a:r>
            <a:r>
              <a:rPr lang="es-ES" sz="2600" b="1" noProof="0"/>
              <a:t>atraerán las inversiones</a:t>
            </a:r>
            <a:r>
              <a:rPr lang="es-ES" sz="2600" noProof="0"/>
              <a:t> de las instituciones financieras (de diferentes tipos)</a:t>
            </a:r>
          </a:p>
          <a:p>
            <a:pPr marL="387350" lvl="0" indent="-457200">
              <a:buFont typeface="Symbol" panose="05050102010706020507" pitchFamily="18" charset="2"/>
              <a:buChar char="-"/>
            </a:pPr>
            <a:r>
              <a:rPr lang="es-ES" sz="2600" noProof="0"/>
              <a:t>... contiene un amplio abanico </a:t>
            </a:r>
            <a:r>
              <a:rPr lang="es-ES" sz="2600" b="1" noProof="0"/>
              <a:t>de posibles proyectos</a:t>
            </a:r>
            <a:r>
              <a:rPr lang="es-ES" sz="2600" noProof="0"/>
              <a:t>, que requieren </a:t>
            </a:r>
            <a:r>
              <a:rPr lang="es-ES" sz="2600" b="1" noProof="0"/>
              <a:t>una priorización según determinados criterios para un plan de inversión eficaz</a:t>
            </a:r>
          </a:p>
          <a:p>
            <a:pPr marL="0" indent="0">
              <a:buFont typeface="Symbol" panose="05050102010706020507" pitchFamily="18" charset="2"/>
              <a:buNone/>
            </a:pPr>
            <a:endParaRPr lang="en-US" sz="900" b="0" i="0" u="none" strike="noStrike" kern="1200" baseline="0" noProof="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sz="900" noProof="0">
                <a:solidFill>
                  <a:schemeClr val="tx1"/>
                </a:solidFill>
                <a:effectLst/>
                <a:latin typeface="Arial" panose="020B0604020202020204" pitchFamily="34" charset="0"/>
                <a:ea typeface="+mn-ea"/>
                <a:cs typeface="+mn-cs"/>
              </a:rPr>
              <a:t>Normalmente, los planes de inversión suelen ser </a:t>
            </a:r>
            <a:r>
              <a:rPr lang="es-ES" sz="900" b="1" i="1" noProof="0">
                <a:solidFill>
                  <a:schemeClr val="tx1"/>
                </a:solidFill>
                <a:effectLst/>
                <a:latin typeface="Arial" panose="020B0604020202020204" pitchFamily="34" charset="0"/>
                <a:ea typeface="+mn-ea"/>
                <a:cs typeface="+mn-cs"/>
              </a:rPr>
              <a:t>sectoriales</a:t>
            </a:r>
            <a:r>
              <a:rPr lang="es-ES" sz="900" noProof="0">
                <a:solidFill>
                  <a:schemeClr val="tx1"/>
                </a:solidFill>
                <a:effectLst/>
                <a:latin typeface="Arial" panose="020B0604020202020204" pitchFamily="34" charset="0"/>
                <a:ea typeface="+mn-ea"/>
                <a:cs typeface="+mn-cs"/>
              </a:rPr>
              <a:t> , lo que significa que se centran en los resultados de su sector y consideran a los demás sectores como entradas y salidas de su sector. Sin embargo, teniendo en cuenta nuestro </a:t>
            </a:r>
            <a:r>
              <a:rPr lang="es-ES" sz="900" b="1" noProof="0">
                <a:solidFill>
                  <a:schemeClr val="tx1"/>
                </a:solidFill>
                <a:effectLst/>
                <a:latin typeface="Arial" panose="020B0604020202020204" pitchFamily="34" charset="0"/>
                <a:ea typeface="+mn-ea"/>
                <a:cs typeface="+mn-cs"/>
              </a:rPr>
              <a:t>enfoque Nexo</a:t>
            </a:r>
            <a:r>
              <a:rPr lang="es-ES" b="0" noProof="0"/>
              <a:t>: </a:t>
            </a:r>
          </a:p>
          <a:p>
            <a:pPr marL="171450" indent="-171450">
              <a:buFont typeface="Symbol" panose="05050102010706020507" pitchFamily="18" charset="2"/>
              <a:buChar char="-"/>
            </a:pPr>
            <a:r>
              <a:rPr lang="es-ES" sz="900" noProof="0">
                <a:solidFill>
                  <a:schemeClr val="tx1"/>
                </a:solidFill>
                <a:effectLst/>
                <a:latin typeface="Arial" panose="020B0604020202020204" pitchFamily="34" charset="0"/>
                <a:ea typeface="+mn-ea"/>
                <a:cs typeface="+mn-cs"/>
              </a:rPr>
              <a:t>... Es esencial que los sectores se den cuenta de las interrelaciones de los proyectos de agua, energía y alimentos para garantizar la seguridad hídrica, energética y alimentaria y explorar las sinergias (por ejemplo, cuando la energía hidroeléctrica requiere agua y energía como parte del proceso de bombeo, y ofrece oportunidades de mejorar los medios de vida a través de la agricultura y otras áreas transversales como el turismo)</a:t>
            </a:r>
            <a:r>
              <a:rPr lang="es-ES" noProof="0"/>
              <a:t>. Este proceso exige un cambio de paradigma: del pensamiento sectorial hacia un </a:t>
            </a:r>
            <a:r>
              <a:rPr lang="es-ES" sz="900" b="1" noProof="0"/>
              <a:t>pensamiento multipropósito e intersectorial. </a:t>
            </a:r>
          </a:p>
          <a:p>
            <a:pPr marL="171450" indent="-171450">
              <a:buFont typeface="Symbol" panose="05050102010706020507" pitchFamily="18" charset="2"/>
              <a:buChar char="-"/>
            </a:pPr>
            <a:r>
              <a:rPr lang="es-ES" sz="2600" noProof="0"/>
              <a:t>... se necesita </a:t>
            </a:r>
            <a:r>
              <a:rPr lang="es-ES" sz="2600" b="1" noProof="0"/>
              <a:t>una sólida planificación de las inversiones </a:t>
            </a:r>
            <a:r>
              <a:rPr lang="es-ES" sz="2600" noProof="0"/>
              <a:t>para sostener las inversiones y las operaciones de Nexo WEF desde el punto de vista financiero</a:t>
            </a:r>
          </a:p>
          <a:p>
            <a:pPr marL="171450" indent="-171450">
              <a:buFont typeface="Symbol" panose="05050102010706020507" pitchFamily="18" charset="2"/>
              <a:buChar char="-"/>
            </a:pPr>
            <a:r>
              <a:rPr lang="es-ES" sz="2600" noProof="0"/>
              <a:t>... los países necesitan una visión general de las inversiones previstas y de los tipos de proyectos, así como de la financiación asociada a todos los niveles (internacional, nacional y local) para </a:t>
            </a:r>
            <a:r>
              <a:rPr lang="es-ES" sz="2600" b="1" noProof="0"/>
              <a:t>identificar las oportunidades y priorizar las inversiones</a:t>
            </a:r>
            <a:r>
              <a:rPr lang="es-ES" sz="2600" noProof="0"/>
              <a:t>. </a:t>
            </a:r>
          </a:p>
          <a:p>
            <a:pPr marL="0" indent="0">
              <a:buFont typeface="Symbol" panose="05050102010706020507" pitchFamily="18" charset="2"/>
              <a:buNone/>
            </a:pPr>
            <a:endParaRPr lang="en-US" b="1" i="0" noProof="0"/>
          </a:p>
          <a:p>
            <a:pPr marL="0" indent="0">
              <a:buFont typeface="Symbol" panose="05050102010706020507" pitchFamily="18" charset="2"/>
              <a:buNone/>
            </a:pPr>
            <a:r>
              <a:rPr lang="es-ES" b="1" i="0" noProof="0"/>
              <a:t>Fuentes: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sz="900" b="0" i="0" noProof="0">
                <a:solidFill>
                  <a:schemeClr val="tx1"/>
                </a:solidFill>
                <a:effectLst/>
                <a:latin typeface="Arial" panose="020B0604020202020204" pitchFamily="34" charset="0"/>
                <a:ea typeface="+mn-ea"/>
                <a:cs typeface="+mn-cs"/>
              </a:rPr>
              <a:t>Bizikova, L., Roy, D., Venema, H. D., McCandless, M., Swanson, D., Khachtryan, A., ... &amp; Zubrycki, K. (2014), ‘</a:t>
            </a:r>
            <a:r>
              <a:rPr lang="es-ES" sz="900" b="0" i="1" noProof="0">
                <a:solidFill>
                  <a:schemeClr val="tx1"/>
                </a:solidFill>
                <a:effectLst/>
                <a:latin typeface="Arial" panose="020B0604020202020204" pitchFamily="34" charset="0"/>
                <a:ea typeface="+mn-ea"/>
                <a:cs typeface="+mn-cs"/>
              </a:rPr>
              <a:t>Water-energy-food nexus and agricultural investment: a sustainable development guidebook‘</a:t>
            </a:r>
            <a:r>
              <a:rPr lang="es-ES" sz="900" b="0" i="0" noProof="0">
                <a:solidFill>
                  <a:schemeClr val="tx1"/>
                </a:solidFill>
                <a:effectLst/>
                <a:latin typeface="Arial" panose="020B0604020202020204" pitchFamily="34" charset="0"/>
                <a:ea typeface="+mn-ea"/>
                <a:cs typeface="+mn-cs"/>
              </a:rPr>
              <a:t>, International Institute for Sustainable Development (IISD), disponible en: </a:t>
            </a:r>
            <a:r>
              <a:rPr lang="es-ES" noProof="0"/>
              <a:t>https://www.iisd.org/system/files/publications/WEF_guidebook.pdf</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noProof="0"/>
              <a:t>SADC (Draft to be published 2022), </a:t>
            </a:r>
            <a:r>
              <a:rPr lang="es-ES" i="1" noProof="0"/>
              <a:t>Water, Energy, Food Nexus Guidelines. </a:t>
            </a:r>
          </a:p>
          <a:p>
            <a:pPr marL="0" indent="0">
              <a:buFont typeface="Symbol" panose="05050102010706020507" pitchFamily="18" charset="2"/>
              <a:buNone/>
            </a:pPr>
            <a:endParaRPr lang="en-US" noProof="0"/>
          </a:p>
          <a:p>
            <a:pPr marL="0" indent="0">
              <a:buFont typeface="Symbol" panose="05050102010706020507" pitchFamily="18" charset="2"/>
              <a:buNone/>
            </a:pPr>
            <a:endParaRPr lang="en-US" noProof="0"/>
          </a:p>
          <a:p>
            <a:pPr marL="0" indent="0">
              <a:buFont typeface="Symbol" panose="05050102010706020507" pitchFamily="18" charset="2"/>
              <a:buNone/>
            </a:pPr>
            <a:r>
              <a:rPr lang="es-ES" b="1" noProof="0"/>
              <a:t>Información adicional:</a:t>
            </a:r>
          </a:p>
          <a:p>
            <a:pPr marL="0" indent="0">
              <a:buFont typeface="Wingdings" panose="05000000000000000000" pitchFamily="2" charset="2"/>
              <a:buNone/>
            </a:pPr>
            <a:endParaRPr lang="en-US" u="sng" noProof="0"/>
          </a:p>
          <a:p>
            <a:r>
              <a:rPr lang="es-ES" u="sng" noProof="0"/>
              <a:t>¿Qué es la planificación de inversiones?</a:t>
            </a:r>
          </a:p>
          <a:p>
            <a:pPr marL="171450" indent="-171450">
              <a:buFont typeface="Symbol" panose="05050102010706020507" pitchFamily="18" charset="2"/>
              <a:buChar char="-"/>
            </a:pPr>
            <a:r>
              <a:rPr lang="es-ES" sz="900" b="0" i="0" u="none" strike="noStrike" baseline="0" noProof="0">
                <a:solidFill>
                  <a:schemeClr val="tx1"/>
                </a:solidFill>
                <a:latin typeface="Arial" panose="020B0604020202020204" pitchFamily="34" charset="0"/>
                <a:ea typeface="+mn-ea"/>
                <a:cs typeface="+mn-cs"/>
              </a:rPr>
              <a:t>La planificación de inversiones puede entenderse como un proceso que consta de los dos pasos siguientes:</a:t>
            </a:r>
          </a:p>
          <a:p>
            <a:pPr marL="571500" lvl="1" indent="-228600">
              <a:buFont typeface="+mj-lt"/>
              <a:buAutoNum type="arabicPeriod"/>
            </a:pPr>
            <a:r>
              <a:rPr lang="es-ES" sz="900" b="0" i="0" u="none" strike="noStrike" baseline="0" noProof="0">
                <a:solidFill>
                  <a:schemeClr val="tx1"/>
                </a:solidFill>
                <a:latin typeface="Arial" panose="020B0604020202020204" pitchFamily="34" charset="0"/>
                <a:ea typeface="+mn-ea"/>
                <a:cs typeface="+mn-cs"/>
              </a:rPr>
              <a:t>Identificación de los problemas clave actuales y futuros (mediante un proceso de planificación integrado, métodos participativos, análisis, etc.)</a:t>
            </a:r>
          </a:p>
          <a:p>
            <a:pPr marL="571500" lvl="1" indent="-228600">
              <a:buFont typeface="+mj-lt"/>
              <a:buAutoNum type="arabicPeriod"/>
            </a:pPr>
            <a:r>
              <a:rPr lang="es-ES" sz="900" b="0" i="0" u="none" strike="noStrike" baseline="0" noProof="0">
                <a:solidFill>
                  <a:schemeClr val="tx1"/>
                </a:solidFill>
                <a:latin typeface="Arial" panose="020B0604020202020204" pitchFamily="34" charset="0"/>
                <a:ea typeface="+mn-ea"/>
                <a:cs typeface="+mn-cs"/>
              </a:rPr>
              <a:t>Elaboración de medidas para alcanzar un objetivo o aplicar una estrategia (incluyendo recomendaciones y directrices, por ejemplo, sobre proyectos)</a:t>
            </a:r>
          </a:p>
          <a:p>
            <a:pPr marL="171450" indent="-171450">
              <a:buFont typeface="Symbol" panose="05050102010706020507" pitchFamily="18" charset="2"/>
              <a:buChar char="-"/>
            </a:pPr>
            <a:r>
              <a:rPr lang="es-ES" noProof="0"/>
              <a:t>Estos pasos son necesarios para </a:t>
            </a:r>
            <a:r>
              <a:rPr lang="es-ES" sz="900" b="0" i="0" u="none" strike="noStrike" baseline="0" noProof="0">
                <a:solidFill>
                  <a:schemeClr val="tx1"/>
                </a:solidFill>
                <a:latin typeface="Arial" panose="020B0604020202020204" pitchFamily="34" charset="0"/>
                <a:ea typeface="+mn-ea"/>
                <a:cs typeface="+mn-cs"/>
              </a:rPr>
              <a:t>la transición de la fase de planificación del proyecto a la de ejecución del mismo y proporcionan una estructura general en la que se compatibilizan los objetivos y los recursos</a:t>
            </a:r>
            <a:r>
              <a:rPr lang="es-ES" noProof="0"/>
              <a:t> financieros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s-ES" noProof="0"/>
              <a:t>Información basada en: Antea Group (2017), «Plan de inversión multisectorial para la adaptación a los riesgos costeros inducidos por el cambio climático en Benín: informe final», Bélgica.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2436387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noProof="0"/>
              <a:t>Notas:</a:t>
            </a:r>
          </a:p>
          <a:p>
            <a:endParaRPr lang="en-US" b="0"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b="0" noProof="0"/>
              <a:t>La priorización de proyectos es un paso crucial de la planificación de inversiones para </a:t>
            </a:r>
            <a:r>
              <a:rPr lang="es-ES" noProof="0"/>
              <a:t>demostrar el </a:t>
            </a:r>
            <a:r>
              <a:rPr lang="es-ES" b="1" noProof="0"/>
              <a:t>valor añadido</a:t>
            </a:r>
            <a:r>
              <a:rPr lang="es-ES" noProof="0"/>
              <a:t> de las soluciones propuestas, en nuestro caso de las soluciones Nexo. Como los presupuestos públicos son limitados, hay que seleccionar los </a:t>
            </a:r>
            <a:r>
              <a:rPr lang="es-ES" b="1" noProof="0"/>
              <a:t>proyectos más rentables </a:t>
            </a:r>
            <a:r>
              <a:rPr lang="es-ES" noProof="0"/>
              <a:t>que sean factibles de ejecutar en un plazo determinado.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pPr marL="269875" lvl="1" indent="-269875">
              <a:spcBef>
                <a:spcPts val="600"/>
              </a:spcBef>
              <a:spcAft>
                <a:spcPts val="0"/>
              </a:spcAft>
              <a:defRPr/>
            </a:pPr>
            <a:r>
              <a:rPr lang="es-ES" sz="2200" b="0" noProof="0">
                <a:solidFill>
                  <a:schemeClr val="tx1"/>
                </a:solidFill>
                <a:latin typeface="Arial" panose="020B0604020202020204" pitchFamily="34" charset="0"/>
                <a:ea typeface="+mn-ea"/>
                <a:cs typeface="+mn-cs"/>
              </a:rPr>
              <a:t>La priorización ayudará: </a:t>
            </a:r>
          </a:p>
          <a:p>
            <a:pPr marL="233617" lvl="0" indent="-342900">
              <a:spcBef>
                <a:spcPts val="600"/>
              </a:spcBef>
              <a:buFont typeface="Symbol" panose="05050102010706020507" pitchFamily="18" charset="2"/>
              <a:buChar char="-"/>
              <a:defRPr/>
            </a:pPr>
            <a:r>
              <a:rPr lang="es-ES" sz="2200" noProof="0">
                <a:solidFill>
                  <a:schemeClr val="tx1"/>
                </a:solidFill>
                <a:latin typeface="Arial" panose="020B0604020202020204" pitchFamily="34" charset="0"/>
                <a:ea typeface="+mn-ea"/>
                <a:cs typeface="+mn-cs"/>
              </a:rPr>
              <a:t>Como herramienta de comunicación sobre las soluciones Nexo, y por tanto </a:t>
            </a:r>
            <a:r>
              <a:rPr lang="es-ES" sz="900" b="1" noProof="0">
                <a:solidFill>
                  <a:schemeClr val="tx1"/>
                </a:solidFill>
                <a:effectLst/>
                <a:latin typeface="Arial" panose="020B0604020202020204" pitchFamily="34" charset="0"/>
                <a:ea typeface="+mn-ea"/>
                <a:cs typeface="+mn-cs"/>
              </a:rPr>
              <a:t>crear conocimiento y sensibilizar a los responsables de la financiación </a:t>
            </a:r>
            <a:r>
              <a:rPr lang="es-ES" sz="900" noProof="0">
                <a:solidFill>
                  <a:schemeClr val="tx1"/>
                </a:solidFill>
                <a:effectLst/>
                <a:latin typeface="Arial" panose="020B0604020202020204" pitchFamily="34" charset="0"/>
                <a:ea typeface="+mn-ea"/>
                <a:cs typeface="+mn-cs"/>
              </a:rPr>
              <a:t>para que ellos también entiendan las interrelaciones entre el agua, la energía y los alimentos como algo </a:t>
            </a:r>
            <a:r>
              <a:rPr lang="es-ES" sz="900" b="1" noProof="0">
                <a:solidFill>
                  <a:schemeClr val="tx1"/>
                </a:solidFill>
                <a:effectLst/>
                <a:latin typeface="Arial" panose="020B0604020202020204" pitchFamily="34" charset="0"/>
                <a:ea typeface="+mn-ea"/>
                <a:cs typeface="+mn-cs"/>
              </a:rPr>
              <a:t>clave</a:t>
            </a:r>
            <a:r>
              <a:rPr lang="es-ES" sz="900" noProof="0">
                <a:solidFill>
                  <a:schemeClr val="tx1"/>
                </a:solidFill>
                <a:effectLst/>
                <a:latin typeface="Arial" panose="020B0604020202020204" pitchFamily="34" charset="0"/>
                <a:ea typeface="+mn-ea"/>
                <a:cs typeface="+mn-cs"/>
              </a:rPr>
              <a:t> para el desarrollo sostenible y para su toma de decisiones.</a:t>
            </a:r>
          </a:p>
          <a:p>
            <a:pPr marL="233617" lvl="0" indent="-342900">
              <a:spcBef>
                <a:spcPts val="600"/>
              </a:spcBef>
              <a:buFont typeface="Symbol" panose="05050102010706020507" pitchFamily="18" charset="2"/>
              <a:buChar char="-"/>
              <a:defRPr/>
            </a:pPr>
            <a:r>
              <a:rPr lang="es-ES" sz="2200" noProof="0">
                <a:solidFill>
                  <a:schemeClr val="tx1"/>
                </a:solidFill>
                <a:latin typeface="Arial" panose="020B0604020202020204" pitchFamily="34" charset="0"/>
                <a:ea typeface="+mn-ea"/>
                <a:cs typeface="+mn-cs"/>
              </a:rPr>
              <a:t>A los organismos de ejecución (ministerios, sector privado, socios internacionales de desarrollo) en la selección de qué proyecto financiar y a qué nivel. </a:t>
            </a:r>
          </a:p>
          <a:p>
            <a:pPr marL="0" lvl="0" indent="0">
              <a:spcBef>
                <a:spcPts val="600"/>
              </a:spcBef>
              <a:buFont typeface="Symbol" panose="05050102010706020507" pitchFamily="18" charset="2"/>
              <a:buNone/>
              <a:defRPr/>
            </a:pPr>
            <a:endParaRPr lang="en-US" sz="2200" kern="1200" noProof="0">
              <a:solidFill>
                <a:schemeClr val="tx1"/>
              </a:solidFill>
              <a:latin typeface="Arial" panose="020B0604020202020204" pitchFamily="34" charset="0"/>
              <a:ea typeface="+mn-ea"/>
              <a:cs typeface="+mn-cs"/>
            </a:endParaRPr>
          </a:p>
          <a:p>
            <a:pPr marL="0" lvl="0" indent="0">
              <a:spcBef>
                <a:spcPts val="600"/>
              </a:spcBef>
              <a:buFont typeface="Symbol" panose="05050102010706020507" pitchFamily="18" charset="2"/>
              <a:buNone/>
              <a:defRPr/>
            </a:pPr>
            <a:r>
              <a:rPr lang="es-ES" sz="2200" noProof="0">
                <a:solidFill>
                  <a:schemeClr val="tx1"/>
                </a:solidFill>
                <a:latin typeface="Arial" panose="020B0604020202020204" pitchFamily="34" charset="0"/>
                <a:ea typeface="+mn-ea"/>
                <a:cs typeface="+mn-cs"/>
              </a:rPr>
              <a:t>Por eso, en el próximo capítulo veremos algunos métodos que pueden ser útiles para la priorización y selección de soluciones Nexo. En particular, analizaremos:</a:t>
            </a:r>
          </a:p>
          <a:p>
            <a:pPr marL="171450" marR="0" lvl="0" indent="-171450" algn="l" defTabSz="685800" rtl="0" eaLnBrk="1" fontAlgn="auto" latinLnBrk="0" hangingPunct="1">
              <a:lnSpc>
                <a:spcPct val="100000"/>
              </a:lnSpc>
              <a:spcBef>
                <a:spcPts val="600"/>
              </a:spcBef>
              <a:spcAft>
                <a:spcPts val="0"/>
              </a:spcAft>
              <a:buClrTx/>
              <a:buSzTx/>
              <a:buFont typeface="Symbol" panose="05050102010706020507" pitchFamily="18" charset="2"/>
              <a:buChar char="-"/>
              <a:tabLst/>
              <a:defRPr/>
            </a:pPr>
            <a:r>
              <a:rPr lang="es-ES" noProof="0"/>
              <a:t>Análisis coste-beneficio de las soluciones Nexo (CBA, por sus siglas en inglés)</a:t>
            </a:r>
          </a:p>
          <a:p>
            <a:pPr marL="171450" marR="0" lvl="0" indent="-171450" algn="l" defTabSz="685800" rtl="0" eaLnBrk="1" fontAlgn="auto" latinLnBrk="0" hangingPunct="1">
              <a:lnSpc>
                <a:spcPct val="100000"/>
              </a:lnSpc>
              <a:spcBef>
                <a:spcPts val="600"/>
              </a:spcBef>
              <a:spcAft>
                <a:spcPts val="0"/>
              </a:spcAft>
              <a:buClrTx/>
              <a:buSzTx/>
              <a:buFont typeface="Symbol" panose="05050102010706020507" pitchFamily="18" charset="2"/>
              <a:buChar char="-"/>
              <a:tabLst/>
              <a:defRPr/>
            </a:pPr>
            <a:r>
              <a:rPr lang="es-ES" b="0" noProof="0"/>
              <a:t>Análisis multicriterio de las soluciones Nexo (MCA, por sus siglas en inglés)</a:t>
            </a:r>
          </a:p>
          <a:p>
            <a:pPr marL="0" marR="0" lvl="0" indent="0" algn="l" defTabSz="685800" rtl="0" eaLnBrk="1" fontAlgn="auto" latinLnBrk="0" hangingPunct="1">
              <a:lnSpc>
                <a:spcPct val="100000"/>
              </a:lnSpc>
              <a:spcBef>
                <a:spcPts val="600"/>
              </a:spcBef>
              <a:spcAft>
                <a:spcPts val="0"/>
              </a:spcAft>
              <a:buClrTx/>
              <a:buSzTx/>
              <a:buFont typeface="Symbol" panose="05050102010706020507" pitchFamily="18" charset="2"/>
              <a:buNone/>
              <a:tabLst/>
              <a:defRPr/>
            </a:pPr>
            <a:r>
              <a:rPr lang="es-ES" sz="900" noProof="0">
                <a:solidFill>
                  <a:schemeClr val="tx1"/>
                </a:solidFill>
                <a:effectLst/>
                <a:latin typeface="Arial" panose="020B0604020202020204" pitchFamily="34" charset="0"/>
                <a:ea typeface="+mn-ea"/>
                <a:cs typeface="+mn-cs"/>
                <a:sym typeface="Wingdings" panose="05000000000000000000" pitchFamily="2" charset="2"/>
              </a:rPr>
              <a:t> Tenga en cuenta que los criterios presentados en el conjunto de herramientas de la NIA también pueden utilizarse para los análisis CBA y MCA</a:t>
            </a:r>
          </a:p>
          <a:p>
            <a:pPr marL="171450" marR="0" lvl="0" indent="-171450" algn="l" defTabSz="685800" rtl="0" eaLnBrk="1" fontAlgn="auto" latinLnBrk="0" hangingPunct="1">
              <a:lnSpc>
                <a:spcPct val="100000"/>
              </a:lnSpc>
              <a:spcBef>
                <a:spcPts val="600"/>
              </a:spcBef>
              <a:spcAft>
                <a:spcPts val="0"/>
              </a:spcAft>
              <a:buClrTx/>
              <a:buSzTx/>
              <a:buFont typeface="Symbol" panose="05050102010706020507" pitchFamily="18" charset="2"/>
              <a:buChar char="-"/>
              <a:tabLst/>
              <a:defRPr/>
            </a:pPr>
            <a:r>
              <a:rPr lang="es-ES" noProof="0"/>
              <a:t>Criterios de selección</a:t>
            </a:r>
          </a:p>
          <a:p>
            <a:endParaRPr lang="en-US" b="0"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b="1" noProof="0"/>
              <a:t>Fuente: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 sz="1000" noProof="0">
                <a:solidFill>
                  <a:schemeClr val="tx1"/>
                </a:solidFill>
              </a:rPr>
              <a:t>Cities Development Initiative for Asia (CDIA) 2010: City Infrastructure Investment Programming &amp; Prioritisation Toolkit. User Manual: From wish list to short list: prioritising urban infrastructure projects for local development.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noProof="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 sz="1000" b="0" i="0" u="none" strike="noStrike" baseline="0" noProof="0">
                <a:solidFill>
                  <a:schemeClr val="tx1"/>
                </a:solidFill>
                <a:latin typeface="Arial" panose="020B0604020202020204" pitchFamily="34" charset="0"/>
                <a:ea typeface="+mn-ea"/>
                <a:cs typeface="+mn-cs"/>
              </a:rPr>
              <a:t>CliFiT (2014), ‘</a:t>
            </a:r>
            <a:r>
              <a:rPr lang="es-ES" sz="1000" i="0" u="none" noProof="0"/>
              <a:t>Project Pipeline Development’. Training materials. adelphi for CliFiT: https://clifit.org/ </a:t>
            </a:r>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1690515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ES" b="1" u="none" noProof="0"/>
              <a:t>Notas:</a:t>
            </a:r>
          </a:p>
          <a:p>
            <a:endParaRPr lang="en-US" b="0" u="none" noProof="0"/>
          </a:p>
          <a:p>
            <a:r>
              <a:rPr lang="es-ES" b="0" u="none" noProof="0"/>
              <a:t>Ahora la cuestión es: ¿cómo aprovechar las inversiones para el desarrollo sostenible, considerando especialmente los enfoques Nexo como clave?</a:t>
            </a:r>
          </a:p>
          <a:p>
            <a:endParaRPr lang="en-US" b="0" u="none"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sz="900" noProof="0">
                <a:solidFill>
                  <a:schemeClr val="tx1"/>
                </a:solidFill>
                <a:effectLst/>
                <a:latin typeface="Arial" panose="020B0604020202020204" pitchFamily="34" charset="0"/>
                <a:ea typeface="+mn-ea"/>
                <a:cs typeface="+mn-cs"/>
              </a:rPr>
              <a:t>Las intervenciones del Nexo WEF requieren una financiación adecuada para mantener las inversiones del WEF y contribuir a los Objetivos de Desarrollo Sostenible. A la hora de tomar decisiones de inversión, es importante que los organismos de ejecución elaboren planes de recursos financieros sobre cómo acceder a la financiación. Es importante identificar y mapear los principales instrumentos y fuentes de financiación ya existentes y previstos (incluyendo fuentes privadas y públicas, internacionales y locales, bancos de desarrollo regionales) que pueden ser aptos para los proyectos regionales del WEF. Un plan de inversión del Nexo WEF bien concertado y coordinado garantiza el éxito de los proyectos y, en última instancia, la seguridad del WEF. (UNECE 2021)</a:t>
            </a:r>
          </a:p>
          <a:p>
            <a:endParaRPr lang="en-US" b="0" noProof="0"/>
          </a:p>
          <a:p>
            <a:r>
              <a:rPr lang="es-ES" b="0" noProof="0"/>
              <a:t>Echemos un vistazo al concepto </a:t>
            </a:r>
            <a:r>
              <a:rPr lang="es-ES" b="1" noProof="0"/>
              <a:t>«Financiación»: </a:t>
            </a:r>
          </a:p>
          <a:p>
            <a:pPr marL="171450" indent="-171450">
              <a:buFont typeface="Symbol" panose="05050102010706020507" pitchFamily="18" charset="2"/>
              <a:buChar char="-"/>
            </a:pPr>
            <a:r>
              <a:rPr lang="es-ES" noProof="0"/>
              <a:t>... La financiación puede provenir de una gran </a:t>
            </a:r>
            <a:r>
              <a:rPr lang="es-ES" b="1" noProof="0"/>
              <a:t>variedad de fuentes </a:t>
            </a:r>
            <a:r>
              <a:rPr lang="es-ES" noProof="0"/>
              <a:t>(por ejemplo, públicas, privadas, mixtas), con la participación de diferentes tipos de </a:t>
            </a:r>
            <a:r>
              <a:rPr lang="es-ES" b="1" noProof="0"/>
              <a:t>proveedores de </a:t>
            </a:r>
            <a:r>
              <a:rPr lang="es-ES" noProof="0"/>
              <a:t>financiación</a:t>
            </a:r>
          </a:p>
          <a:p>
            <a:pPr marL="171450" indent="-171450">
              <a:buFont typeface="Symbol" panose="05050102010706020507" pitchFamily="18" charset="2"/>
              <a:buChar char="-"/>
            </a:pPr>
            <a:r>
              <a:rPr lang="es-ES" noProof="0"/>
              <a:t>... La financiación se puede presentar de </a:t>
            </a:r>
            <a:r>
              <a:rPr lang="es-ES" b="1" noProof="0"/>
              <a:t>diferentes formas </a:t>
            </a:r>
            <a:r>
              <a:rPr lang="es-ES" noProof="0"/>
              <a:t>(por ejemplo, subvenciones, préstamos, capital, garantías), lo que significa que hay diferentes </a:t>
            </a:r>
            <a:r>
              <a:rPr lang="es-ES" b="1" noProof="0"/>
              <a:t>mecanismos</a:t>
            </a:r>
            <a:r>
              <a:rPr lang="es-ES" noProof="0"/>
              <a:t> para conceder financiación</a:t>
            </a:r>
          </a:p>
          <a:p>
            <a:pPr marL="171450" indent="-171450">
              <a:buFont typeface="Symbol" panose="05050102010706020507" pitchFamily="18" charset="2"/>
              <a:buChar char="-"/>
            </a:pPr>
            <a:r>
              <a:rPr lang="es-ES" noProof="0"/>
              <a:t>... La financiación se distribuye a través de </a:t>
            </a:r>
            <a:r>
              <a:rPr lang="es-ES" b="1" noProof="0"/>
              <a:t>canales locales, nacionales, regionales y/o internacionales</a:t>
            </a:r>
          </a:p>
          <a:p>
            <a:pPr marL="171450" indent="-171450">
              <a:buFont typeface="Symbol" panose="05050102010706020507" pitchFamily="18" charset="2"/>
              <a:buChar char="-"/>
            </a:pPr>
            <a:r>
              <a:rPr lang="es-ES" noProof="0"/>
              <a:t>... a distintos </a:t>
            </a:r>
            <a:r>
              <a:rPr lang="es-ES" b="1" noProof="0"/>
              <a:t>destinatarios</a:t>
            </a:r>
          </a:p>
          <a:p>
            <a:endParaRPr lang="en-US" noProof="0"/>
          </a:p>
          <a:p>
            <a:r>
              <a:rPr lang="es-ES" noProof="0"/>
              <a:t>Así que, en el contexto del Nexo, veremos lo que esto implica dado que: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Las inversiones Nexo tienen un carácter </a:t>
            </a:r>
            <a:r>
              <a:rPr lang="es-ES" b="1" noProof="0"/>
              <a:t>multisectorial</a:t>
            </a:r>
            <a:r>
              <a:rPr lang="es-ES" noProof="0"/>
              <a:t>. El carácter multisectorial de los proyectos Nexo requiere una cooperación intersectorial para desbloquear las inversiones.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b="1" noProof="0"/>
              <a:t>Las oportunidades de financiación nuevas y adicionales </a:t>
            </a:r>
            <a:r>
              <a:rPr lang="es-ES" b="0" noProof="0"/>
              <a:t>se derivan de las diferencias entre los sectores WEF (CEPE, 2021: 47)</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ES" noProof="0"/>
              <a:t>Se utilizan </a:t>
            </a:r>
            <a:r>
              <a:rPr lang="es-ES" b="1" noProof="0"/>
              <a:t>mecanismos </a:t>
            </a:r>
            <a:r>
              <a:rPr lang="es-ES" noProof="0"/>
              <a:t> tradicionales e </a:t>
            </a:r>
            <a:r>
              <a:rPr lang="es-ES" b="1" noProof="0"/>
              <a:t>innovadores </a:t>
            </a:r>
            <a:r>
              <a:rPr lang="es-ES" noProof="0"/>
              <a:t>para financiar los proyectos Nexo. La mayor parte de los recursos financieros son proporcionados por los Estados (incluyendo la financiación de los donantes). Sin embargo, el</a:t>
            </a:r>
            <a:r>
              <a:rPr lang="es-ES" b="0" noProof="0"/>
              <a:t> enfoque Nexo favorece </a:t>
            </a:r>
            <a:r>
              <a:rPr lang="es-ES" b="1" noProof="0"/>
              <a:t>una mayor</a:t>
            </a:r>
            <a:r>
              <a:rPr lang="es-ES" b="0" noProof="0"/>
              <a:t> financiación </a:t>
            </a:r>
            <a:r>
              <a:rPr lang="es-ES" b="1" noProof="0"/>
              <a:t>privada y mixta</a:t>
            </a:r>
            <a:r>
              <a:rPr lang="es-ES" b="0" noProof="0"/>
              <a:t> a través de las denominadas inversiones «verdes»: «En la actualidad, la mayor parte de los recursos financieros utilizados para aplicar las soluciones Nexo proceden de los Estados (incluida la financiación de los donantes), a pesar del amplio reconocimiento de que el enfoque Nexo abre claras oportunidades para una mayor financiación privada y mixta a través de inversiones «verdes» en agricultura, energía, turismo, etc.» (CEPE, 2021: 68)</a:t>
            </a:r>
          </a:p>
          <a:p>
            <a:endParaRPr lang="en-US" noProof="0"/>
          </a:p>
          <a:p>
            <a:r>
              <a:rPr lang="es-ES" b="1" noProof="0"/>
              <a:t>Fuentes:</a:t>
            </a:r>
          </a:p>
          <a:p>
            <a:endParaRPr lang="en-US" b="1" noProof="0"/>
          </a:p>
          <a:p>
            <a:pPr marL="0" marR="0" lvl="0" indent="0" algn="l" defTabSz="685800" rtl="0" eaLnBrk="1" fontAlgn="auto" latinLnBrk="0" hangingPunct="1">
              <a:lnSpc>
                <a:spcPct val="100000"/>
              </a:lnSpc>
              <a:spcBef>
                <a:spcPts val="0"/>
              </a:spcBef>
              <a:spcAft>
                <a:spcPts val="0"/>
              </a:spcAft>
              <a:buClrTx/>
              <a:buSzTx/>
              <a:buFontTx/>
              <a:buNone/>
              <a:tabLst/>
              <a:defRPr/>
            </a:pPr>
            <a:r>
              <a:rPr lang="es-ES" noProof="0"/>
              <a:t>GIZ (2018), ‘The GIZ Finance Guide: Navigating the world of finance.‘, Eschborn, Alemania.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a:p>
            <a:r>
              <a:rPr lang="es-ES" noProof="0"/>
              <a:t>UNECE (2021), ‘</a:t>
            </a:r>
            <a:r>
              <a:rPr lang="es-ES" sz="900" b="0" i="0" u="none" strike="noStrike" baseline="0" noProof="0">
                <a:solidFill>
                  <a:schemeClr val="tx1"/>
                </a:solidFill>
                <a:latin typeface="Arial" panose="020B0604020202020204" pitchFamily="34" charset="0"/>
                <a:ea typeface="+mn-ea"/>
                <a:cs typeface="+mn-cs"/>
              </a:rPr>
              <a:t>Solutions and investments in the water-food-energy-ecosystems nexus: A synthesis of experiences in transboundary </a:t>
            </a:r>
            <a:r>
              <a:rPr lang="es-ES" sz="900" b="0" i="0" u="none" strike="noStrike" baseline="0" noProof="0" err="1">
                <a:solidFill>
                  <a:schemeClr val="tx1"/>
                </a:solidFill>
                <a:latin typeface="Arial" panose="020B0604020202020204" pitchFamily="34" charset="0"/>
                <a:ea typeface="+mn-ea"/>
                <a:cs typeface="+mn-cs"/>
              </a:rPr>
              <a:t>basins</a:t>
            </a:r>
            <a:r>
              <a:rPr lang="es-ES" sz="900" b="0" i="0" u="none" strike="noStrike" baseline="0" noProof="0">
                <a:solidFill>
                  <a:schemeClr val="tx1"/>
                </a:solidFill>
                <a:latin typeface="Arial" panose="020B0604020202020204" pitchFamily="34" charset="0"/>
                <a:ea typeface="+mn-ea"/>
                <a:cs typeface="+mn-cs"/>
              </a:rPr>
              <a:t>’, Ginebra, Suiza. </a:t>
            </a:r>
          </a:p>
          <a:p>
            <a:endParaRPr lang="en-US" noProof="0"/>
          </a:p>
          <a:p>
            <a:endParaRPr lang="en-US" b="1" u="sng" noProof="0"/>
          </a:p>
          <a:p>
            <a:r>
              <a:rPr lang="es-ES" b="1" u="sng" noProof="0"/>
              <a:t>Información adicional:</a:t>
            </a:r>
          </a:p>
          <a:p>
            <a:r>
              <a:rPr lang="es-ES" b="0" i="1" u="none" noProof="0"/>
              <a:t>Se pueden encontrar definiciones más detalladas sobre la financiación en GIZ (2018)</a:t>
            </a:r>
          </a:p>
          <a:p>
            <a:pPr marL="171450" indent="-171450">
              <a:buFont typeface="Symbol" panose="05050102010706020507" pitchFamily="18" charset="2"/>
              <a:buChar char="-"/>
            </a:pPr>
            <a:r>
              <a:rPr lang="es-ES" noProof="0"/>
              <a:t>Las actividades financieras se concentran en tres ejes clave: (1) receptores de la financiación, (2) proveedores de la financiación y (3) instrumentos/mecanismos financieros</a:t>
            </a:r>
          </a:p>
          <a:p>
            <a:pPr marL="171450" lvl="0" indent="-171450">
              <a:buFont typeface="Symbol" panose="05050102010706020507" pitchFamily="18" charset="2"/>
              <a:buChar char="-"/>
            </a:pPr>
            <a:r>
              <a:rPr lang="es-ES" noProof="0"/>
              <a:t>Instrumentos financieros: Contrato financiero entre dos partes, que refleja la modalidad por la que se canaliza la financiación a una entidad receptora/beneficiaria.</a:t>
            </a:r>
          </a:p>
          <a:p>
            <a:pPr marL="171450" lvl="0" indent="-171450">
              <a:buFont typeface="Symbol" panose="05050102010706020507" pitchFamily="18" charset="2"/>
              <a:buChar char="-"/>
            </a:pPr>
            <a:r>
              <a:rPr lang="es-ES" sz="900" b="0" i="0" u="none" strike="noStrike" baseline="0" noProof="0">
                <a:solidFill>
                  <a:schemeClr val="tx1"/>
                </a:solidFill>
                <a:latin typeface="Arial" panose="020B0604020202020204" pitchFamily="34" charset="0"/>
                <a:ea typeface="+mn-ea"/>
                <a:cs typeface="+mn-cs"/>
              </a:rPr>
              <a:t>Proveedores de la financiación: los proveedores de financiación se definen como intermediarios financieros que ponen la financiación a disposición de los beneficiarios/receptores de la misma. Los fondos cedidos podrían proceder de las propias fuentes de los proveedores o de la agregación de fondos de otros agentes del sector financiero.</a:t>
            </a:r>
          </a:p>
          <a:p>
            <a:pPr marL="171450" lvl="0" indent="-171450">
              <a:buFont typeface="Symbol" panose="05050102010706020507" pitchFamily="18" charset="2"/>
              <a:buChar char="-"/>
            </a:pPr>
            <a:r>
              <a:rPr lang="es-ES" sz="900" b="0" i="0" u="none" strike="noStrike" baseline="0" noProof="0">
                <a:solidFill>
                  <a:schemeClr val="tx1"/>
                </a:solidFill>
                <a:latin typeface="Arial" panose="020B0604020202020204" pitchFamily="34" charset="0"/>
                <a:ea typeface="+mn-ea"/>
                <a:cs typeface="+mn-cs"/>
              </a:rPr>
              <a:t>Receptores de la financiación: los receptores de la financiación se definen como entidades que reciben financiación y la destinan a usos productivos.</a:t>
            </a:r>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1590036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31.sv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30.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30440577"/>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808610611"/>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685382082"/>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0692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3694858692"/>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3570204168"/>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33681769"/>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121863661"/>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803810547"/>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26305943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2209886702"/>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357499459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err="1">
                <a:ln>
                  <a:noFill/>
                </a:ln>
                <a:solidFill>
                  <a:srgbClr val="004C82"/>
                </a:solidFill>
                <a:effectLst/>
                <a:uLnTx/>
                <a:uFillTx/>
                <a:latin typeface="Calibri" panose="020F0502020204030204" pitchFamily="34" charset="0"/>
                <a:cs typeface="Calibri" panose="020F0502020204030204" pitchFamily="34" charset="0"/>
              </a:rPr>
              <a:t>Published</a:t>
            </a: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 </a:t>
            </a:r>
            <a:r>
              <a:rPr kumimoji="0" lang="de-DE" sz="1100" b="1" i="0" u="none" strike="noStrike" kern="0" cap="none" spc="0" normalizeH="0" baseline="0" noProof="0" err="1">
                <a:ln>
                  <a:noFill/>
                </a:ln>
                <a:solidFill>
                  <a:srgbClr val="004C82"/>
                </a:solidFill>
                <a:effectLst/>
                <a:uLnTx/>
                <a:uFillTx/>
                <a:latin typeface="Calibri" panose="020F0502020204030204" pitchFamily="34" charset="0"/>
                <a:cs typeface="Calibri" panose="020F0502020204030204" pitchFamily="34" charset="0"/>
              </a:rPr>
              <a:t>by</a:t>
            </a: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a:t>
            </a:r>
            <a:r>
              <a:rPr kumimoji="0" lang="de-DE" sz="1100" b="0" i="0" u="none" strike="noStrike" kern="0" cap="none" spc="0" normalizeH="0" baseline="0" noProof="0" err="1">
                <a:ln>
                  <a:noFill/>
                </a:ln>
                <a:solidFill>
                  <a:prstClr val="black"/>
                </a:solidFill>
                <a:effectLst/>
                <a:uLnTx/>
                <a:uFillTx/>
                <a:latin typeface="Calibri" panose="020F0502020204030204" pitchFamily="34" charset="0"/>
                <a:cs typeface="Calibri" panose="020F0502020204030204" pitchFamily="34" charset="0"/>
              </a:rPr>
              <a:t>offices</a:t>
            </a: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19429205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339183040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388174012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36055532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40111202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28057383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575582329"/>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276058050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360062663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404425883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36599439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228324331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87551333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9756907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65476000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714046770"/>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3821224866"/>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318979172"/>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825229142"/>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95510094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9266694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7570469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67384637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0999022"/>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0944792"/>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48894153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2537074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417909863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50233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54235232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203303787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35547669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700030703"/>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500628092"/>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257970474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348087868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16404449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112200070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85752145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2220608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557074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6974909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1656695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551264895"/>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3937208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71533565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258080587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27917521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23500829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803122254"/>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6865726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76183916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404378829"/>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2829752274"/>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713497195"/>
      </p:ext>
    </p:extLst>
  </p:cSld>
  <p:clrMapOvr>
    <a:masterClrMapping/>
  </p:clrMapOvr>
  <p:transition>
    <p:fade/>
  </p:transition>
  <p:extLst>
    <p:ext uri="{DCECCB84-F9BA-43D5-87BE-67443E8EF086}">
      <p15:sldGuideLst xmlns:p15="http://schemas.microsoft.com/office/powerpoint/2012/main">
        <p15:guide id="2" orient="horz" pos="2845">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26874972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709650359"/>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198431768"/>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61764063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255807047"/>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50683270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152462617"/>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theme" Target="../theme/theme3.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8" Type="http://schemas.openxmlformats.org/officeDocument/2006/relationships/slideLayout" Target="../slideLayouts/slideLayout82.xml"/><Relationship Id="rId3"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14 September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14 September 2022</a:t>
            </a:fld>
            <a:endParaRPr lang="en-GB"/>
          </a:p>
        </p:txBody>
      </p:sp>
    </p:spTree>
    <p:extLst>
      <p:ext uri="{BB962C8B-B14F-4D97-AF65-F5344CB8AC3E}">
        <p14:creationId xmlns:p14="http://schemas.microsoft.com/office/powerpoint/2010/main" val="3649924044"/>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 id="2147483971" r:id="rId18"/>
    <p:sldLayoutId id="2147483972" r:id="rId19"/>
    <p:sldLayoutId id="2147483973" r:id="rId20"/>
    <p:sldLayoutId id="2147483974" r:id="rId21"/>
    <p:sldLayoutId id="2147483975" r:id="rId22"/>
    <p:sldLayoutId id="2147483976" r:id="rId23"/>
    <p:sldLayoutId id="2147483977" r:id="rId24"/>
    <p:sldLayoutId id="2147483978" r:id="rId25"/>
    <p:sldLayoutId id="2147483979" r:id="rId26"/>
    <p:sldLayoutId id="2147483980" r:id="rId27"/>
    <p:sldLayoutId id="2147483981" r:id="rId28"/>
    <p:sldLayoutId id="2147483982" r:id="rId29"/>
    <p:sldLayoutId id="2147483983" r:id="rId30"/>
    <p:sldLayoutId id="2147483984" r:id="rId31"/>
    <p:sldLayoutId id="2147483985" r:id="rId32"/>
    <p:sldLayoutId id="2147483986" r:id="rId33"/>
    <p:sldLayoutId id="2147483987" r:id="rId34"/>
    <p:sldLayoutId id="2147483988" r:id="rId35"/>
    <p:sldLayoutId id="2147483989" r:id="rId36"/>
    <p:sldLayoutId id="214748399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14 September 2022</a:t>
            </a:fld>
            <a:endParaRPr lang="en-GB"/>
          </a:p>
        </p:txBody>
      </p:sp>
    </p:spTree>
    <p:extLst>
      <p:ext uri="{BB962C8B-B14F-4D97-AF65-F5344CB8AC3E}">
        <p14:creationId xmlns:p14="http://schemas.microsoft.com/office/powerpoint/2010/main" val="465187487"/>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 id="2147484014" r:id="rId23"/>
    <p:sldLayoutId id="2147484015" r:id="rId24"/>
    <p:sldLayoutId id="2147484016" r:id="rId25"/>
    <p:sldLayoutId id="2147484017" r:id="rId26"/>
    <p:sldLayoutId id="2147484018" r:id="rId27"/>
    <p:sldLayoutId id="2147484019" r:id="rId28"/>
    <p:sldLayoutId id="2147484020" r:id="rId29"/>
    <p:sldLayoutId id="2147484021" r:id="rId30"/>
    <p:sldLayoutId id="2147484022" r:id="rId31"/>
    <p:sldLayoutId id="2147484023" r:id="rId32"/>
    <p:sldLayoutId id="2147484024" r:id="rId33"/>
    <p:sldLayoutId id="2147484025" r:id="rId34"/>
    <p:sldLayoutId id="2147484026" r:id="rId35"/>
    <p:sldLayoutId id="2147484027" r:id="rId36"/>
    <p:sldLayoutId id="2147484028"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p15:clr>
            <a:srgbClr val="F26B43"/>
          </p15:clr>
        </p15:guide>
        <p15:guide id="5" orient="horz" pos="3162">
          <p15:clr>
            <a:srgbClr val="F26B43"/>
          </p15:clr>
        </p15:guide>
        <p15:guide id="7" pos="5680">
          <p15:clr>
            <a:srgbClr val="F26B43"/>
          </p15:clr>
        </p15:guide>
        <p15:guide id="8" pos="77">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7.sv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8.jpe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17.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52.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3.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43.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05114" y="4124658"/>
            <a:ext cx="1897376" cy="238998"/>
          </a:xfrm>
        </p:spPr>
        <p:txBody>
          <a:bodyPr/>
          <a:lstStyle/>
          <a:p>
            <a:fld id="{6FE78462-EC25-4D6F-859E-EAAB761FF960}" type="datetime4">
              <a:rPr lang="en-GB" smtClean="0"/>
              <a:pPr/>
              <a:t>14 September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1680433"/>
            <a:ext cx="7971711" cy="1532727"/>
          </a:xfrm>
        </p:spPr>
        <p:txBody>
          <a:bodyPr/>
          <a:lstStyle/>
          <a:p>
            <a:r>
              <a:rPr lang="es-ES"/>
              <a:t>Módulo II - Instituciones, procesos y herramientas para institucionalizar el Nexo entre Agua, Energía y Seguridad Alimentaria (WEF, por sus siglas en inglés)</a:t>
            </a:r>
          </a:p>
        </p:txBody>
      </p:sp>
      <p:pic>
        <p:nvPicPr>
          <p:cNvPr id="14" name="Picture Placeholder 29" descr="Icon&#10;&#10;Description automatically generated">
            <a:extLst>
              <a:ext uri="{FF2B5EF4-FFF2-40B4-BE49-F238E27FC236}">
                <a16:creationId xmlns:a16="http://schemas.microsoft.com/office/drawing/2014/main" id="{B34E507A-D77A-4FBA-96D1-09132000EAD9}"/>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EDBBC8D1-D25F-4567-967F-678DC340B466}"/>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18" name="Gruppieren 17">
            <a:extLst>
              <a:ext uri="{FF2B5EF4-FFF2-40B4-BE49-F238E27FC236}">
                <a16:creationId xmlns:a16="http://schemas.microsoft.com/office/drawing/2014/main" id="{F3A18B27-9954-4137-BE17-2E0C62586B3F}"/>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12FFD789-1D00-46AF-BA1F-44BD310BE1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11EA227D-0417-4518-8E3B-4171F4AB3558}"/>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23391773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nvPr>
        </p:nvSpPr>
        <p:spPr>
          <a:xfrm>
            <a:off x="581130" y="4489385"/>
            <a:ext cx="6515961" cy="677108"/>
          </a:xfrm>
        </p:spPr>
        <p:txBody>
          <a:bodyPr/>
          <a:lstStyle/>
          <a:p>
            <a:r>
              <a:rPr lang="es-ES"/>
              <a:t>Capítulo 2.3: Planificación y financiación de inversiones intersectoriales</a:t>
            </a:r>
          </a:p>
        </p:txBody>
      </p:sp>
      <p:sp>
        <p:nvSpPr>
          <p:cNvPr id="3" name="Titel 2">
            <a:extLst>
              <a:ext uri="{FF2B5EF4-FFF2-40B4-BE49-F238E27FC236}">
                <a16:creationId xmlns:a16="http://schemas.microsoft.com/office/drawing/2014/main" id="{AF5F6FCE-AD72-41D6-8F13-7ABCF888E740}"/>
              </a:ext>
            </a:extLst>
          </p:cNvPr>
          <p:cNvSpPr>
            <a:spLocks noGrp="1"/>
          </p:cNvSpPr>
          <p:nvPr>
            <p:ph type="title"/>
          </p:nvPr>
        </p:nvSpPr>
        <p:spPr>
          <a:xfrm>
            <a:off x="581130" y="3520154"/>
            <a:ext cx="6515961" cy="812530"/>
          </a:xfrm>
        </p:spPr>
        <p:txBody>
          <a:bodyPr/>
          <a:lstStyle/>
          <a:p>
            <a:r>
              <a:rPr lang="es-ES"/>
              <a:t>Cómo demostrar el valor económico añadido de las soluciones Nexo</a:t>
            </a:r>
          </a:p>
        </p:txBody>
      </p:sp>
    </p:spTree>
    <p:extLst>
      <p:ext uri="{BB962C8B-B14F-4D97-AF65-F5344CB8AC3E}">
        <p14:creationId xmlns:p14="http://schemas.microsoft.com/office/powerpoint/2010/main" val="40472298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ED7C03D-2A4E-4B2A-9597-459B25ABB963}"/>
              </a:ext>
            </a:extLst>
          </p:cNvPr>
          <p:cNvSpPr>
            <a:spLocks noGrp="1"/>
          </p:cNvSpPr>
          <p:nvPr>
            <p:ph type="title"/>
          </p:nvPr>
        </p:nvSpPr>
        <p:spPr/>
        <p:txBody>
          <a:bodyPr>
            <a:normAutofit fontScale="90000"/>
          </a:bodyPr>
          <a:lstStyle/>
          <a:p>
            <a:r>
              <a:rPr lang="es-ES"/>
              <a:t>Cómo evaluar el valor económico añadido de las soluciones Nexo</a:t>
            </a:r>
          </a:p>
        </p:txBody>
      </p:sp>
      <p:sp>
        <p:nvSpPr>
          <p:cNvPr id="4" name="Foliennummernplatzhalter 3">
            <a:extLst>
              <a:ext uri="{FF2B5EF4-FFF2-40B4-BE49-F238E27FC236}">
                <a16:creationId xmlns:a16="http://schemas.microsoft.com/office/drawing/2014/main" id="{76B51FA8-1E19-4C8B-BC52-82B0AE36F9D9}"/>
              </a:ext>
            </a:extLst>
          </p:cNvPr>
          <p:cNvSpPr>
            <a:spLocks noGrp="1"/>
          </p:cNvSpPr>
          <p:nvPr>
            <p:ph type="sldNum" sz="quarter" idx="16"/>
          </p:nvPr>
        </p:nvSpPr>
        <p:spPr/>
        <p:txBody>
          <a:bodyPr/>
          <a:lstStyle/>
          <a:p>
            <a:fld id="{CF23C0C3-F0EC-4AF0-84C8-08554CFEDD03}" type="slidenum">
              <a:rPr lang="en-GB" smtClean="0"/>
              <a:t>11</a:t>
            </a:fld>
            <a:endParaRPr lang="en-GB"/>
          </a:p>
        </p:txBody>
      </p:sp>
      <p:graphicFrame>
        <p:nvGraphicFramePr>
          <p:cNvPr id="6" name="Tabelle 5">
            <a:extLst>
              <a:ext uri="{FF2B5EF4-FFF2-40B4-BE49-F238E27FC236}">
                <a16:creationId xmlns:a16="http://schemas.microsoft.com/office/drawing/2014/main" id="{4F322B49-6CB5-4B9A-AA5C-87ACFFAC0BE6}"/>
              </a:ext>
            </a:extLst>
          </p:cNvPr>
          <p:cNvGraphicFramePr>
            <a:graphicFrameLocks noGrp="1"/>
          </p:cNvGraphicFramePr>
          <p:nvPr>
            <p:extLst>
              <p:ext uri="{D42A27DB-BD31-4B8C-83A1-F6EECF244321}">
                <p14:modId xmlns:p14="http://schemas.microsoft.com/office/powerpoint/2010/main" val="1196638282"/>
              </p:ext>
            </p:extLst>
          </p:nvPr>
        </p:nvGraphicFramePr>
        <p:xfrm>
          <a:off x="449817" y="1323705"/>
          <a:ext cx="8244366" cy="3022600"/>
        </p:xfrm>
        <a:graphic>
          <a:graphicData uri="http://schemas.openxmlformats.org/drawingml/2006/table">
            <a:tbl>
              <a:tblPr firstRow="1" bandRow="1">
                <a:tableStyleId>{F5AB1C69-6EDB-4FF4-983F-18BD219EF322}</a:tableStyleId>
              </a:tblPr>
              <a:tblGrid>
                <a:gridCol w="2450546">
                  <a:extLst>
                    <a:ext uri="{9D8B030D-6E8A-4147-A177-3AD203B41FA5}">
                      <a16:colId xmlns:a16="http://schemas.microsoft.com/office/drawing/2014/main" val="1745956388"/>
                    </a:ext>
                  </a:extLst>
                </a:gridCol>
                <a:gridCol w="3045698">
                  <a:extLst>
                    <a:ext uri="{9D8B030D-6E8A-4147-A177-3AD203B41FA5}">
                      <a16:colId xmlns:a16="http://schemas.microsoft.com/office/drawing/2014/main" val="277142490"/>
                    </a:ext>
                  </a:extLst>
                </a:gridCol>
                <a:gridCol w="2748122">
                  <a:extLst>
                    <a:ext uri="{9D8B030D-6E8A-4147-A177-3AD203B41FA5}">
                      <a16:colId xmlns:a16="http://schemas.microsoft.com/office/drawing/2014/main" val="2476198150"/>
                    </a:ext>
                  </a:extLst>
                </a:gridCol>
              </a:tblGrid>
              <a:tr h="370840">
                <a:tc>
                  <a:txBody>
                    <a:bodyPr/>
                    <a:lstStyle/>
                    <a:p>
                      <a:r>
                        <a:rPr lang="es-ES" noProof="0">
                          <a:latin typeface="Calibri" panose="020F0502020204030204" pitchFamily="34" charset="0"/>
                          <a:cs typeface="Calibri" panose="020F0502020204030204" pitchFamily="34" charset="0"/>
                        </a:rPr>
                        <a:t>Método</a:t>
                      </a:r>
                    </a:p>
                  </a:txBody>
                  <a:tcPr>
                    <a:solidFill>
                      <a:srgbClr val="F4971A"/>
                    </a:solidFill>
                  </a:tcPr>
                </a:tc>
                <a:tc>
                  <a:txBody>
                    <a:bodyPr/>
                    <a:lstStyle/>
                    <a:p>
                      <a:r>
                        <a:rPr lang="es-ES" noProof="0">
                          <a:latin typeface="Calibri" panose="020F0502020204030204" pitchFamily="34" charset="0"/>
                          <a:cs typeface="Calibri" panose="020F0502020204030204" pitchFamily="34" charset="0"/>
                        </a:rPr>
                        <a:t>Descripción</a:t>
                      </a:r>
                    </a:p>
                  </a:txBody>
                  <a:tcPr>
                    <a:solidFill>
                      <a:srgbClr val="F4971A"/>
                    </a:solidFill>
                  </a:tcPr>
                </a:tc>
                <a:tc>
                  <a:txBody>
                    <a:bodyPr/>
                    <a:lstStyle/>
                    <a:p>
                      <a:r>
                        <a:rPr lang="es-ES" noProof="0">
                          <a:latin typeface="Calibri" panose="020F0502020204030204" pitchFamily="34" charset="0"/>
                          <a:cs typeface="Calibri" panose="020F0502020204030204" pitchFamily="34" charset="0"/>
                        </a:rPr>
                        <a:t>Retos</a:t>
                      </a:r>
                    </a:p>
                  </a:txBody>
                  <a:tcPr>
                    <a:solidFill>
                      <a:srgbClr val="F4971A"/>
                    </a:solidFill>
                  </a:tcPr>
                </a:tc>
                <a:extLst>
                  <a:ext uri="{0D108BD9-81ED-4DB2-BD59-A6C34878D82A}">
                    <a16:rowId xmlns:a16="http://schemas.microsoft.com/office/drawing/2014/main" val="1256879156"/>
                  </a:ext>
                </a:extLst>
              </a:tr>
              <a:tr h="370840">
                <a:tc>
                  <a:txBody>
                    <a:bodyPr/>
                    <a:lstStyle/>
                    <a:p>
                      <a:r>
                        <a:rPr lang="es-ES" noProof="0">
                          <a:latin typeface="Calibri" panose="020F0502020204030204" pitchFamily="34" charset="0"/>
                          <a:cs typeface="Calibri" panose="020F0502020204030204" pitchFamily="34" charset="0"/>
                        </a:rPr>
                        <a:t>Análisis coste-beneficio de las soluciones Nexo (CBA, por sus siglas en inglés)</a:t>
                      </a:r>
                    </a:p>
                  </a:txBody>
                  <a:tcPr/>
                </a:tc>
                <a:tc>
                  <a:txBody>
                    <a:bodyPr/>
                    <a:lstStyle/>
                    <a:p>
                      <a:pPr marL="285750" indent="-285750">
                        <a:buFont typeface="Arial" panose="020B0604020202020204" pitchFamily="34" charset="0"/>
                        <a:buChar char="•"/>
                      </a:pPr>
                      <a:r>
                        <a:rPr lang="es-ES" noProof="0">
                          <a:latin typeface="Calibri" panose="020F0502020204030204" pitchFamily="34" charset="0"/>
                          <a:cs typeface="Calibri" panose="020F0502020204030204" pitchFamily="34" charset="0"/>
                        </a:rPr>
                        <a:t>Evalúa la </a:t>
                      </a:r>
                      <a:r>
                        <a:rPr lang="es-ES" u="none" noProof="0">
                          <a:latin typeface="Calibri" panose="020F0502020204030204" pitchFamily="34" charset="0"/>
                          <a:cs typeface="Calibri" panose="020F0502020204030204" pitchFamily="34" charset="0"/>
                        </a:rPr>
                        <a:t>eficiencia económica de las soluciones Nexo </a:t>
                      </a:r>
                    </a:p>
                    <a:p>
                      <a:pPr marL="285750" indent="-285750">
                        <a:buFont typeface="Arial" panose="020B0604020202020204" pitchFamily="34" charset="0"/>
                        <a:buChar char="•"/>
                      </a:pPr>
                      <a:r>
                        <a:rPr lang="es-ES" u="none" noProof="0">
                          <a:latin typeface="Calibri" panose="020F0502020204030204" pitchFamily="34" charset="0"/>
                          <a:cs typeface="Calibri" panose="020F0502020204030204" pitchFamily="34" charset="0"/>
                        </a:rPr>
                        <a:t>Pondera los costes frente a los beneficios, expresados en valores monetarios</a:t>
                      </a:r>
                    </a:p>
                  </a:txBody>
                  <a:tcPr/>
                </a:tc>
                <a:tc>
                  <a:txBody>
                    <a:bodyPr/>
                    <a:lstStyle/>
                    <a:p>
                      <a:pPr marL="285750" indent="-285750">
                        <a:buFont typeface="Arial" panose="020B0604020202020204" pitchFamily="34" charset="0"/>
                        <a:buChar char="•"/>
                      </a:pPr>
                      <a:r>
                        <a:rPr lang="es-ES" noProof="0">
                          <a:latin typeface="Calibri" panose="020F0502020204030204" pitchFamily="34" charset="0"/>
                          <a:cs typeface="Calibri" panose="020F0502020204030204" pitchFamily="34" charset="0"/>
                        </a:rPr>
                        <a:t>Teórico</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noProof="0">
                          <a:latin typeface="Calibri" panose="020F0502020204030204" pitchFamily="34" charset="0"/>
                          <a:cs typeface="Calibri" panose="020F0502020204030204" pitchFamily="34" charset="0"/>
                        </a:rPr>
                        <a:t>Requiere mucho tiempo</a:t>
                      </a:r>
                    </a:p>
                    <a:p>
                      <a:pPr marL="285750" indent="-285750">
                        <a:buFont typeface="Arial" panose="020B0604020202020204" pitchFamily="34" charset="0"/>
                        <a:buChar char="•"/>
                      </a:pPr>
                      <a:r>
                        <a:rPr lang="es-ES" noProof="0">
                          <a:latin typeface="Calibri" panose="020F0502020204030204" pitchFamily="34" charset="0"/>
                          <a:cs typeface="Calibri" panose="020F0502020204030204" pitchFamily="34" charset="0"/>
                        </a:rPr>
                        <a:t>Falta de datos comparables </a:t>
                      </a:r>
                    </a:p>
                    <a:p>
                      <a:pPr marL="285750" indent="-285750">
                        <a:buFont typeface="Arial" panose="020B0604020202020204" pitchFamily="34" charset="0"/>
                        <a:buChar char="•"/>
                      </a:pPr>
                      <a:r>
                        <a:rPr lang="es-ES" noProof="0">
                          <a:latin typeface="Calibri" panose="020F0502020204030204" pitchFamily="34" charset="0"/>
                          <a:cs typeface="Calibri" panose="020F0502020204030204" pitchFamily="34" charset="0"/>
                        </a:rPr>
                        <a:t>Las estimaciones disminuyen la precisión </a:t>
                      </a:r>
                    </a:p>
                  </a:txBody>
                  <a:tcPr/>
                </a:tc>
                <a:extLst>
                  <a:ext uri="{0D108BD9-81ED-4DB2-BD59-A6C34878D82A}">
                    <a16:rowId xmlns:a16="http://schemas.microsoft.com/office/drawing/2014/main" val="3034266452"/>
                  </a:ext>
                </a:extLst>
              </a:tr>
              <a:tr h="358334">
                <a:tc>
                  <a:txBody>
                    <a:bodyPr/>
                    <a:lstStyle/>
                    <a:p>
                      <a:r>
                        <a:rPr lang="es-ES">
                          <a:latin typeface="Calibri" panose="020F0502020204030204" pitchFamily="34" charset="0"/>
                          <a:cs typeface="Calibri" panose="020F0502020204030204" pitchFamily="34" charset="0"/>
                        </a:rPr>
                        <a:t>Análisis de costo-efectividad de las soluciones Nexo (CEA, por sus siglas en inglés)</a:t>
                      </a:r>
                    </a:p>
                  </a:txBody>
                  <a:tcPr/>
                </a:tc>
                <a:tc>
                  <a:txBody>
                    <a:bodyPr/>
                    <a:lstStyle/>
                    <a:p>
                      <a:pPr marL="285750" indent="-285750">
                        <a:buFont typeface="Arial" panose="020B0604020202020204" pitchFamily="34" charset="0"/>
                        <a:buChar char="•"/>
                      </a:pPr>
                      <a:r>
                        <a:rPr lang="es-ES">
                          <a:latin typeface="Calibri" panose="020F0502020204030204" pitchFamily="34" charset="0"/>
                          <a:cs typeface="Calibri" panose="020F0502020204030204" pitchFamily="34" charset="0"/>
                        </a:rPr>
                        <a:t>Los costes se valoran en términos monetarios y los beneficios se cuantifican en unidades «físicas»</a:t>
                      </a:r>
                    </a:p>
                    <a:p>
                      <a:pPr marL="285750" indent="-285750">
                        <a:buFont typeface="Arial" panose="020B0604020202020204" pitchFamily="34" charset="0"/>
                        <a:buChar char="•"/>
                      </a:pPr>
                      <a:r>
                        <a:rPr lang="es-ES">
                          <a:latin typeface="Calibri" panose="020F0502020204030204" pitchFamily="34" charset="0"/>
                          <a:cs typeface="Calibri" panose="020F0502020204030204" pitchFamily="34" charset="0"/>
                        </a:rPr>
                        <a:t>Cálculo de los costes de las diferentes opciones que logran el mismo objetivo, produciendo una clasificación en términos de costes</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a:latin typeface="Calibri" panose="020F0502020204030204" pitchFamily="34" charset="0"/>
                          <a:cs typeface="Calibri" panose="020F0502020204030204" pitchFamily="34" charset="0"/>
                        </a:rPr>
                        <a:t>Solo permite casos con múltiples objetivos o criterios si son cuantificables (si no, excluye otras dimensiones como la equidad, la viabilidad o los co-beneficios)</a:t>
                      </a:r>
                    </a:p>
                  </a:txBody>
                  <a:tcPr/>
                </a:tc>
                <a:extLst>
                  <a:ext uri="{0D108BD9-81ED-4DB2-BD59-A6C34878D82A}">
                    <a16:rowId xmlns:a16="http://schemas.microsoft.com/office/drawing/2014/main" val="2518503147"/>
                  </a:ext>
                </a:extLst>
              </a:tr>
            </a:tbl>
          </a:graphicData>
        </a:graphic>
      </p:graphicFrame>
    </p:spTree>
    <p:extLst>
      <p:ext uri="{BB962C8B-B14F-4D97-AF65-F5344CB8AC3E}">
        <p14:creationId xmlns:p14="http://schemas.microsoft.com/office/powerpoint/2010/main" val="226349018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ED7C03D-2A4E-4B2A-9597-459B25ABB963}"/>
              </a:ext>
            </a:extLst>
          </p:cNvPr>
          <p:cNvSpPr>
            <a:spLocks noGrp="1"/>
          </p:cNvSpPr>
          <p:nvPr>
            <p:ph type="title"/>
          </p:nvPr>
        </p:nvSpPr>
        <p:spPr/>
        <p:txBody>
          <a:bodyPr>
            <a:normAutofit fontScale="90000"/>
          </a:bodyPr>
          <a:lstStyle/>
          <a:p>
            <a:r>
              <a:rPr lang="es-ES"/>
              <a:t>Cómo evaluar el valor económico añadido de las soluciones Nexo</a:t>
            </a:r>
          </a:p>
        </p:txBody>
      </p:sp>
      <p:sp>
        <p:nvSpPr>
          <p:cNvPr id="4" name="Foliennummernplatzhalter 3">
            <a:extLst>
              <a:ext uri="{FF2B5EF4-FFF2-40B4-BE49-F238E27FC236}">
                <a16:creationId xmlns:a16="http://schemas.microsoft.com/office/drawing/2014/main" id="{76B51FA8-1E19-4C8B-BC52-82B0AE36F9D9}"/>
              </a:ext>
            </a:extLst>
          </p:cNvPr>
          <p:cNvSpPr>
            <a:spLocks noGrp="1"/>
          </p:cNvSpPr>
          <p:nvPr>
            <p:ph type="sldNum" sz="quarter" idx="16"/>
          </p:nvPr>
        </p:nvSpPr>
        <p:spPr/>
        <p:txBody>
          <a:bodyPr/>
          <a:lstStyle/>
          <a:p>
            <a:fld id="{CF23C0C3-F0EC-4AF0-84C8-08554CFEDD03}" type="slidenum">
              <a:rPr lang="en-GB" smtClean="0"/>
              <a:t>12</a:t>
            </a:fld>
            <a:endParaRPr lang="en-GB"/>
          </a:p>
        </p:txBody>
      </p:sp>
      <p:graphicFrame>
        <p:nvGraphicFramePr>
          <p:cNvPr id="6" name="Tabelle 5">
            <a:extLst>
              <a:ext uri="{FF2B5EF4-FFF2-40B4-BE49-F238E27FC236}">
                <a16:creationId xmlns:a16="http://schemas.microsoft.com/office/drawing/2014/main" id="{4F322B49-6CB5-4B9A-AA5C-87ACFFAC0BE6}"/>
              </a:ext>
            </a:extLst>
          </p:cNvPr>
          <p:cNvGraphicFramePr>
            <a:graphicFrameLocks noGrp="1"/>
          </p:cNvGraphicFramePr>
          <p:nvPr>
            <p:extLst>
              <p:ext uri="{D42A27DB-BD31-4B8C-83A1-F6EECF244321}">
                <p14:modId xmlns:p14="http://schemas.microsoft.com/office/powerpoint/2010/main" val="3920926473"/>
              </p:ext>
            </p:extLst>
          </p:nvPr>
        </p:nvGraphicFramePr>
        <p:xfrm>
          <a:off x="304450" y="1207080"/>
          <a:ext cx="8710478" cy="3360420"/>
        </p:xfrm>
        <a:graphic>
          <a:graphicData uri="http://schemas.openxmlformats.org/drawingml/2006/table">
            <a:tbl>
              <a:tblPr firstRow="1" bandRow="1">
                <a:tableStyleId>{F5AB1C69-6EDB-4FF4-983F-18BD219EF322}</a:tableStyleId>
              </a:tblPr>
              <a:tblGrid>
                <a:gridCol w="1400431">
                  <a:extLst>
                    <a:ext uri="{9D8B030D-6E8A-4147-A177-3AD203B41FA5}">
                      <a16:colId xmlns:a16="http://schemas.microsoft.com/office/drawing/2014/main" val="1745956388"/>
                    </a:ext>
                  </a:extLst>
                </a:gridCol>
                <a:gridCol w="4150421">
                  <a:extLst>
                    <a:ext uri="{9D8B030D-6E8A-4147-A177-3AD203B41FA5}">
                      <a16:colId xmlns:a16="http://schemas.microsoft.com/office/drawing/2014/main" val="277142490"/>
                    </a:ext>
                  </a:extLst>
                </a:gridCol>
                <a:gridCol w="3159626">
                  <a:extLst>
                    <a:ext uri="{9D8B030D-6E8A-4147-A177-3AD203B41FA5}">
                      <a16:colId xmlns:a16="http://schemas.microsoft.com/office/drawing/2014/main" val="2476198150"/>
                    </a:ext>
                  </a:extLst>
                </a:gridCol>
              </a:tblGrid>
              <a:tr h="210200">
                <a:tc>
                  <a:txBody>
                    <a:bodyPr/>
                    <a:lstStyle/>
                    <a:p>
                      <a:r>
                        <a:rPr lang="es-ES" noProof="0"/>
                        <a:t>Método</a:t>
                      </a:r>
                    </a:p>
                  </a:txBody>
                  <a:tcPr>
                    <a:solidFill>
                      <a:srgbClr val="F4971A"/>
                    </a:solidFill>
                  </a:tcPr>
                </a:tc>
                <a:tc>
                  <a:txBody>
                    <a:bodyPr/>
                    <a:lstStyle/>
                    <a:p>
                      <a:r>
                        <a:rPr lang="es-ES" noProof="0"/>
                        <a:t>Descripción</a:t>
                      </a:r>
                    </a:p>
                  </a:txBody>
                  <a:tcPr>
                    <a:solidFill>
                      <a:srgbClr val="F4971A"/>
                    </a:solidFill>
                  </a:tcPr>
                </a:tc>
                <a:tc>
                  <a:txBody>
                    <a:bodyPr/>
                    <a:lstStyle/>
                    <a:p>
                      <a:r>
                        <a:rPr lang="es-ES" noProof="0"/>
                        <a:t>Retos</a:t>
                      </a:r>
                    </a:p>
                  </a:txBody>
                  <a:tcPr>
                    <a:solidFill>
                      <a:srgbClr val="F4971A"/>
                    </a:solidFill>
                  </a:tcPr>
                </a:tc>
                <a:extLst>
                  <a:ext uri="{0D108BD9-81ED-4DB2-BD59-A6C34878D82A}">
                    <a16:rowId xmlns:a16="http://schemas.microsoft.com/office/drawing/2014/main" val="1256879156"/>
                  </a:ext>
                </a:extLst>
              </a:tr>
              <a:tr h="1228861">
                <a:tc>
                  <a:txBody>
                    <a:bodyPr/>
                    <a:lstStyle/>
                    <a:p>
                      <a:r>
                        <a:rPr lang="es-ES" noProof="0">
                          <a:latin typeface="Calibri" panose="020F0502020204030204" pitchFamily="34" charset="0"/>
                          <a:cs typeface="Calibri" panose="020F0502020204030204" pitchFamily="34" charset="0"/>
                        </a:rPr>
                        <a:t>Análisis multicriterio de las soluciones Nexo (MCA, por sus siglas en inglés)</a:t>
                      </a:r>
                    </a:p>
                  </a:txBody>
                  <a:tcPr/>
                </a:tc>
                <a:tc>
                  <a:txBody>
                    <a:bodyPr/>
                    <a:lstStyle/>
                    <a:p>
                      <a:pPr marL="285750" indent="-285750">
                        <a:buFont typeface="Arial" panose="020B0604020202020204" pitchFamily="34" charset="0"/>
                        <a:buChar char="•"/>
                      </a:pPr>
                      <a:r>
                        <a:rPr lang="es-ES" noProof="0">
                          <a:latin typeface="Calibri" panose="020F0502020204030204" pitchFamily="34" charset="0"/>
                          <a:cs typeface="Calibri" panose="020F0502020204030204" pitchFamily="34" charset="0"/>
                        </a:rPr>
                        <a:t>Combina los criterios financieros/económicos con criterios técnicos, medioambientales y sociales para evaluar y clasificar las soluciones del Nexo</a:t>
                      </a:r>
                    </a:p>
                    <a:p>
                      <a:pPr marL="285750" indent="-285750">
                        <a:buFont typeface="Arial" panose="020B0604020202020204" pitchFamily="34" charset="0"/>
                        <a:buChar char="•"/>
                      </a:pPr>
                      <a:r>
                        <a:rPr lang="es-ES" noProof="0">
                          <a:latin typeface="Calibri" panose="020F0502020204030204" pitchFamily="34" charset="0"/>
                          <a:cs typeface="Calibri" panose="020F0502020204030204" pitchFamily="34" charset="0"/>
                        </a:rPr>
                        <a:t>A cada criterio se le asigna una ponderación que contribuye a la puntuación de las soluciones</a:t>
                      </a:r>
                    </a:p>
                    <a:p>
                      <a:pPr marL="285750" indent="-285750">
                        <a:buFont typeface="Arial" panose="020B0604020202020204" pitchFamily="34" charset="0"/>
                        <a:buChar char="•"/>
                      </a:pPr>
                      <a:r>
                        <a:rPr lang="es-ES" noProof="0">
                          <a:latin typeface="Calibri" panose="020F0502020204030204" pitchFamily="34" charset="0"/>
                          <a:cs typeface="Calibri" panose="020F0502020204030204" pitchFamily="34" charset="0"/>
                        </a:rPr>
                        <a:t>El análisis MCA puede complementar al análisis CBA </a:t>
                      </a:r>
                    </a:p>
                  </a:txBody>
                  <a:tcPr/>
                </a:tc>
                <a:tc>
                  <a:txBody>
                    <a:bodyPr/>
                    <a:lstStyle/>
                    <a:p>
                      <a:pPr marL="285750" indent="-285750">
                        <a:buFont typeface="Arial" panose="020B0604020202020204" pitchFamily="34" charset="0"/>
                        <a:buChar char="•"/>
                      </a:pPr>
                      <a:r>
                        <a:rPr lang="es-ES" sz="1350" noProof="0">
                          <a:solidFill>
                            <a:schemeClr val="dk1"/>
                          </a:solidFill>
                          <a:latin typeface="Calibri" panose="020F0502020204030204" pitchFamily="34" charset="0"/>
                          <a:ea typeface="+mn-ea"/>
                          <a:cs typeface="Calibri" panose="020F0502020204030204" pitchFamily="34" charset="0"/>
                        </a:rPr>
                        <a:t>No se centra solo en los criterios económicos: es difícil acordar la ponderación de los criterios</a:t>
                      </a:r>
                    </a:p>
                  </a:txBody>
                  <a:tcPr/>
                </a:tc>
                <a:extLst>
                  <a:ext uri="{0D108BD9-81ED-4DB2-BD59-A6C34878D82A}">
                    <a16:rowId xmlns:a16="http://schemas.microsoft.com/office/drawing/2014/main" val="2351252818"/>
                  </a:ext>
                </a:extLst>
              </a:tr>
              <a:tr h="1374385">
                <a:tc>
                  <a:txBody>
                    <a:bodyPr/>
                    <a:lstStyle/>
                    <a:p>
                      <a:r>
                        <a:rPr lang="es-ES" noProof="0">
                          <a:latin typeface="Calibri" panose="020F0502020204030204" pitchFamily="34" charset="0"/>
                          <a:cs typeface="Calibri" panose="020F0502020204030204" pitchFamily="34" charset="0"/>
                        </a:rPr>
                        <a:t>Presentación del caso de negocio de las soluciones Nexo</a:t>
                      </a:r>
                    </a:p>
                  </a:txBody>
                  <a:tcPr/>
                </a:tc>
                <a:tc>
                  <a:txBody>
                    <a:bodyPr/>
                    <a:lstStyle/>
                    <a:p>
                      <a:pPr marL="285750" indent="-285750">
                        <a:buFont typeface="Arial" panose="020B0604020202020204" pitchFamily="34" charset="0"/>
                        <a:buChar char="•"/>
                      </a:pPr>
                      <a:r>
                        <a:rPr lang="es-ES" noProof="0">
                          <a:latin typeface="Calibri" panose="020F0502020204030204" pitchFamily="34" charset="0"/>
                          <a:cs typeface="Calibri" panose="020F0502020204030204" pitchFamily="34" charset="0"/>
                        </a:rPr>
                        <a:t>Evalúa si se debe invertir o no en una solución Nexo </a:t>
                      </a:r>
                    </a:p>
                    <a:p>
                      <a:pPr marL="285750" indent="-285750">
                        <a:buFont typeface="Arial" panose="020B0604020202020204" pitchFamily="34" charset="0"/>
                        <a:buChar char="•"/>
                      </a:pPr>
                      <a:r>
                        <a:rPr lang="es-ES" noProof="0">
                          <a:latin typeface="Calibri" panose="020F0502020204030204" pitchFamily="34" charset="0"/>
                          <a:cs typeface="Calibri" panose="020F0502020204030204" pitchFamily="34" charset="0"/>
                        </a:rPr>
                        <a:t>Se basa en un análisis CBA/CEA: evalúa los riesgos y costes previstos frente a los rendimientos esperados de la inversión </a:t>
                      </a:r>
                    </a:p>
                    <a:p>
                      <a:pPr marL="285750" indent="-285750">
                        <a:buFont typeface="Arial" panose="020B0604020202020204" pitchFamily="34" charset="0"/>
                        <a:buChar char="•"/>
                      </a:pPr>
                      <a:r>
                        <a:rPr lang="es-ES" noProof="0">
                          <a:latin typeface="Calibri" panose="020F0502020204030204" pitchFamily="34" charset="0"/>
                          <a:cs typeface="Calibri" panose="020F0502020204030204" pitchFamily="34" charset="0"/>
                        </a:rPr>
                        <a:t>Pasos para desarrollar un caso de negocio:</a:t>
                      </a:r>
                      <a:br>
                        <a:rPr lang="es-ES" noProof="0">
                          <a:latin typeface="Calibri" panose="020F0502020204030204" pitchFamily="34" charset="0"/>
                          <a:cs typeface="Calibri" panose="020F0502020204030204" pitchFamily="34" charset="0"/>
                        </a:rPr>
                      </a:br>
                      <a:r>
                        <a:rPr lang="es-ES" noProof="0">
                          <a:latin typeface="Calibri" panose="020F0502020204030204" pitchFamily="34" charset="0"/>
                          <a:cs typeface="Calibri" panose="020F0502020204030204" pitchFamily="34" charset="0"/>
                        </a:rPr>
                        <a:t>(1) Establecer la razón de ser del negocio,</a:t>
                      </a:r>
                      <a:br>
                        <a:rPr lang="es-ES" noProof="0">
                          <a:latin typeface="Calibri" panose="020F0502020204030204" pitchFamily="34" charset="0"/>
                          <a:cs typeface="Calibri" panose="020F0502020204030204" pitchFamily="34" charset="0"/>
                        </a:rPr>
                      </a:br>
                      <a:r>
                        <a:rPr lang="es-ES" noProof="0">
                          <a:latin typeface="Calibri" panose="020F0502020204030204" pitchFamily="34" charset="0"/>
                          <a:cs typeface="Calibri" panose="020F0502020204030204" pitchFamily="34" charset="0"/>
                        </a:rPr>
                        <a:t>(2) Especificar los modos de inversión,</a:t>
                      </a:r>
                      <a:br>
                        <a:rPr lang="es-ES" noProof="0">
                          <a:latin typeface="Calibri" panose="020F0502020204030204" pitchFamily="34" charset="0"/>
                          <a:cs typeface="Calibri" panose="020F0502020204030204" pitchFamily="34" charset="0"/>
                        </a:rPr>
                      </a:br>
                      <a:r>
                        <a:rPr lang="es-ES" noProof="0">
                          <a:latin typeface="Calibri" panose="020F0502020204030204" pitchFamily="34" charset="0"/>
                          <a:cs typeface="Calibri" panose="020F0502020204030204" pitchFamily="34" charset="0"/>
                        </a:rPr>
                        <a:t>(3) Preparar la propuesta de valor </a:t>
                      </a:r>
                    </a:p>
                  </a:txBody>
                  <a:tcPr/>
                </a:tc>
                <a:tc>
                  <a:txBody>
                    <a:bodyPr/>
                    <a:lstStyle/>
                    <a:p>
                      <a:pPr marL="285750" indent="-285750">
                        <a:buFont typeface="Arial" panose="020B0604020202020204" pitchFamily="34" charset="0"/>
                        <a:buChar char="•"/>
                      </a:pPr>
                      <a:r>
                        <a:rPr lang="es-ES" noProof="0">
                          <a:latin typeface="Calibri" panose="020F0502020204030204" pitchFamily="34" charset="0"/>
                          <a:cs typeface="Calibri" panose="020F0502020204030204" pitchFamily="34" charset="0"/>
                        </a:rPr>
                        <a:t>Las inversiones suelen estar asociadas a riesgos desconocidos, costes elevados de las acciones y rendimientos inciertos de las inversiones </a:t>
                      </a:r>
                    </a:p>
                    <a:p>
                      <a:pPr marL="285750" indent="-285750">
                        <a:buFont typeface="Arial" panose="020B0604020202020204" pitchFamily="34" charset="0"/>
                        <a:buChar char="•"/>
                      </a:pPr>
                      <a:r>
                        <a:rPr lang="es-ES" noProof="0">
                          <a:latin typeface="Calibri" panose="020F0502020204030204" pitchFamily="34" charset="0"/>
                          <a:cs typeface="Calibri" panose="020F0502020204030204" pitchFamily="34" charset="0"/>
                        </a:rPr>
                        <a:t>Método limitado a escala local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noProof="0">
                          <a:latin typeface="Calibri" panose="020F0502020204030204" pitchFamily="34" charset="0"/>
                          <a:cs typeface="Calibri" panose="020F0502020204030204" pitchFamily="34" charset="0"/>
                        </a:rPr>
                        <a:t>Requiere mucho tiempo</a:t>
                      </a:r>
                    </a:p>
                    <a:p>
                      <a:pPr marL="285750" indent="-285750" algn="l" rtl="0">
                        <a:buFont typeface="Arial" panose="020B0604020202020204" pitchFamily="34" charset="0"/>
                        <a:buChar char="•"/>
                      </a:pPr>
                      <a:endParaRPr lang="es-ES" noProof="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42763378"/>
                  </a:ext>
                </a:extLst>
              </a:tr>
            </a:tbl>
          </a:graphicData>
        </a:graphic>
      </p:graphicFrame>
    </p:spTree>
    <p:extLst>
      <p:ext uri="{BB962C8B-B14F-4D97-AF65-F5344CB8AC3E}">
        <p14:creationId xmlns:p14="http://schemas.microsoft.com/office/powerpoint/2010/main" val="28923517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2B9A8F-0B59-4F0F-8345-A0F85BFE69C7}"/>
              </a:ext>
            </a:extLst>
          </p:cNvPr>
          <p:cNvSpPr>
            <a:spLocks noGrp="1"/>
          </p:cNvSpPr>
          <p:nvPr>
            <p:ph type="body" sz="quarter" idx="14"/>
          </p:nvPr>
        </p:nvSpPr>
        <p:spPr>
          <a:xfrm>
            <a:off x="449816" y="1193345"/>
            <a:ext cx="8567737" cy="270565"/>
          </a:xfrm>
        </p:spPr>
        <p:txBody>
          <a:bodyPr/>
          <a:lstStyle/>
          <a:p>
            <a:r>
              <a:rPr lang="es-ES"/>
              <a:t>Caja de herramientas de los criterios de selección del Nexo WEF</a:t>
            </a:r>
          </a:p>
        </p:txBody>
      </p:sp>
      <p:graphicFrame>
        <p:nvGraphicFramePr>
          <p:cNvPr id="7" name="Diagramm 6">
            <a:extLst>
              <a:ext uri="{FF2B5EF4-FFF2-40B4-BE49-F238E27FC236}">
                <a16:creationId xmlns:a16="http://schemas.microsoft.com/office/drawing/2014/main" id="{AB4209F3-DE27-4458-A5DF-66655C8A412B}"/>
              </a:ext>
            </a:extLst>
          </p:cNvPr>
          <p:cNvGraphicFramePr/>
          <p:nvPr>
            <p:extLst>
              <p:ext uri="{D42A27DB-BD31-4B8C-83A1-F6EECF244321}">
                <p14:modId xmlns:p14="http://schemas.microsoft.com/office/powerpoint/2010/main" val="3986087300"/>
              </p:ext>
            </p:extLst>
          </p:nvPr>
        </p:nvGraphicFramePr>
        <p:xfrm>
          <a:off x="289444" y="1523342"/>
          <a:ext cx="8565112" cy="3019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733999BD-3429-4167-9CC6-B64C94DC40D8}"/>
              </a:ext>
            </a:extLst>
          </p:cNvPr>
          <p:cNvSpPr>
            <a:spLocks noGrp="1"/>
          </p:cNvSpPr>
          <p:nvPr>
            <p:ph type="title"/>
          </p:nvPr>
        </p:nvSpPr>
        <p:spPr/>
        <p:txBody>
          <a:bodyPr>
            <a:normAutofit fontScale="90000"/>
          </a:bodyPr>
          <a:lstStyle/>
          <a:p>
            <a:r>
              <a:rPr lang="es-ES"/>
              <a:t>Cómo evaluar el valor económico añadido de las soluciones Nexo</a:t>
            </a:r>
          </a:p>
        </p:txBody>
      </p:sp>
      <p:sp>
        <p:nvSpPr>
          <p:cNvPr id="5" name="Foliennummernplatzhalter 4">
            <a:extLst>
              <a:ext uri="{FF2B5EF4-FFF2-40B4-BE49-F238E27FC236}">
                <a16:creationId xmlns:a16="http://schemas.microsoft.com/office/drawing/2014/main" id="{79CE1C4D-99D6-4693-8F79-B89AF45AC08D}"/>
              </a:ext>
            </a:extLst>
          </p:cNvPr>
          <p:cNvSpPr>
            <a:spLocks noGrp="1"/>
          </p:cNvSpPr>
          <p:nvPr>
            <p:ph type="sldNum" sz="quarter" idx="16"/>
          </p:nvPr>
        </p:nvSpPr>
        <p:spPr/>
        <p:txBody>
          <a:bodyPr/>
          <a:lstStyle/>
          <a:p>
            <a:fld id="{CF23C0C3-F0EC-4AF0-84C8-08554CFEDD03}" type="slidenum">
              <a:rPr lang="en-GB" smtClean="0"/>
              <a:t>13</a:t>
            </a:fld>
            <a:endParaRPr lang="en-GB"/>
          </a:p>
        </p:txBody>
      </p:sp>
    </p:spTree>
    <p:extLst>
      <p:ext uri="{BB962C8B-B14F-4D97-AF65-F5344CB8AC3E}">
        <p14:creationId xmlns:p14="http://schemas.microsoft.com/office/powerpoint/2010/main" val="349750448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2EC3C3B-27EB-474B-85FB-AE847B6D2AFD}"/>
              </a:ext>
            </a:extLst>
          </p:cNvPr>
          <p:cNvSpPr>
            <a:spLocks noGrp="1"/>
          </p:cNvSpPr>
          <p:nvPr>
            <p:ph type="body" sz="quarter" idx="13"/>
          </p:nvPr>
        </p:nvSpPr>
        <p:spPr>
          <a:xfrm>
            <a:off x="449818" y="1188000"/>
            <a:ext cx="7114380" cy="2839832"/>
          </a:xfrm>
        </p:spPr>
        <p:txBody>
          <a:bodyPr>
            <a:normAutofit/>
          </a:bodyPr>
          <a:lstStyle/>
          <a:p>
            <a:pPr algn="ctr"/>
            <a:endParaRPr lang="de-DE"/>
          </a:p>
          <a:p>
            <a:pPr lvl="0">
              <a:lnSpc>
                <a:spcPct val="100000"/>
              </a:lnSpc>
              <a:spcBef>
                <a:spcPts val="0"/>
              </a:spcBef>
              <a:defRPr/>
            </a:pPr>
            <a:r>
              <a:rPr lang="es-ES"/>
              <a:t>¿Tiene alguna experiencia con algunos de estos métodos en su región/contexto profesional? </a:t>
            </a:r>
          </a:p>
          <a:p>
            <a:pPr lvl="0">
              <a:lnSpc>
                <a:spcPct val="100000"/>
              </a:lnSpc>
              <a:spcBef>
                <a:spcPts val="0"/>
              </a:spcBef>
              <a:defRPr/>
            </a:pPr>
            <a:endParaRPr lang="en-US"/>
          </a:p>
          <a:p>
            <a:pPr lvl="0">
              <a:lnSpc>
                <a:spcPct val="100000"/>
              </a:lnSpc>
              <a:spcBef>
                <a:spcPts val="0"/>
              </a:spcBef>
              <a:defRPr/>
            </a:pPr>
            <a:r>
              <a:rPr lang="es-ES"/>
              <a:t>¿A qué retos se ha tenido que enfrentar? </a:t>
            </a:r>
          </a:p>
          <a:p>
            <a:pPr lvl="0">
              <a:lnSpc>
                <a:spcPct val="100000"/>
              </a:lnSpc>
              <a:spcBef>
                <a:spcPts val="0"/>
              </a:spcBef>
              <a:defRPr/>
            </a:pPr>
            <a:endParaRPr lang="en-US"/>
          </a:p>
          <a:p>
            <a:pPr lvl="0">
              <a:lnSpc>
                <a:spcPct val="100000"/>
              </a:lnSpc>
              <a:spcBef>
                <a:spcPts val="0"/>
              </a:spcBef>
              <a:defRPr/>
            </a:pPr>
            <a:r>
              <a:rPr lang="es-ES"/>
              <a:t>¿Le gustaría compartir algunas lecciones aprendidas?</a:t>
            </a:r>
          </a:p>
        </p:txBody>
      </p:sp>
      <p:sp>
        <p:nvSpPr>
          <p:cNvPr id="3" name="Titel 2">
            <a:extLst>
              <a:ext uri="{FF2B5EF4-FFF2-40B4-BE49-F238E27FC236}">
                <a16:creationId xmlns:a16="http://schemas.microsoft.com/office/drawing/2014/main" id="{29CCF77F-4C95-41ED-919C-0D896B7D6968}"/>
              </a:ext>
            </a:extLst>
          </p:cNvPr>
          <p:cNvSpPr>
            <a:spLocks noGrp="1"/>
          </p:cNvSpPr>
          <p:nvPr>
            <p:ph type="title"/>
          </p:nvPr>
        </p:nvSpPr>
        <p:spPr/>
        <p:txBody>
          <a:bodyPr/>
          <a:lstStyle/>
          <a:p>
            <a:r>
              <a:rPr lang="es-ES"/>
              <a:t>¡Momento de reflexión!</a:t>
            </a:r>
          </a:p>
        </p:txBody>
      </p:sp>
      <p:sp>
        <p:nvSpPr>
          <p:cNvPr id="4" name="Foliennummernplatzhalter 3">
            <a:extLst>
              <a:ext uri="{FF2B5EF4-FFF2-40B4-BE49-F238E27FC236}">
                <a16:creationId xmlns:a16="http://schemas.microsoft.com/office/drawing/2014/main" id="{A26F5DDD-06E6-4BA4-B9FF-2B987B779B7D}"/>
              </a:ext>
            </a:extLst>
          </p:cNvPr>
          <p:cNvSpPr>
            <a:spLocks noGrp="1"/>
          </p:cNvSpPr>
          <p:nvPr>
            <p:ph type="sldNum" sz="quarter" idx="16"/>
          </p:nvPr>
        </p:nvSpPr>
        <p:spPr/>
        <p:txBody>
          <a:bodyPr/>
          <a:lstStyle/>
          <a:p>
            <a:fld id="{CF23C0C3-F0EC-4AF0-84C8-08554CFEDD03}" type="slidenum">
              <a:rPr lang="en-GB" smtClean="0"/>
              <a:t>14</a:t>
            </a:fld>
            <a:endParaRPr lang="en-GB"/>
          </a:p>
        </p:txBody>
      </p:sp>
      <p:pic>
        <p:nvPicPr>
          <p:cNvPr id="5" name="Grafik 4">
            <a:extLst>
              <a:ext uri="{FF2B5EF4-FFF2-40B4-BE49-F238E27FC236}">
                <a16:creationId xmlns:a16="http://schemas.microsoft.com/office/drawing/2014/main" id="{7DEC7EEC-3EB0-40F9-9E3F-9F27F289C89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682147" y="2599082"/>
            <a:ext cx="2321169" cy="2491612"/>
          </a:xfrm>
          <a:prstGeom prst="rect">
            <a:avLst/>
          </a:prstGeom>
        </p:spPr>
      </p:pic>
      <p:sp>
        <p:nvSpPr>
          <p:cNvPr id="6" name="Ellipse 5">
            <a:extLst>
              <a:ext uri="{FF2B5EF4-FFF2-40B4-BE49-F238E27FC236}">
                <a16:creationId xmlns:a16="http://schemas.microsoft.com/office/drawing/2014/main" id="{08DE6AA1-7057-4132-A06F-F4344B44F3F4}"/>
              </a:ext>
            </a:extLst>
          </p:cNvPr>
          <p:cNvSpPr/>
          <p:nvPr/>
        </p:nvSpPr>
        <p:spPr>
          <a:xfrm>
            <a:off x="7564198" y="1935164"/>
            <a:ext cx="492829" cy="482821"/>
          </a:xfrm>
          <a:prstGeom prst="ellipse">
            <a:avLst/>
          </a:prstGeom>
          <a:blipFill>
            <a:blip r:embed="rId4">
              <a:extLst>
                <a:ext uri="{96DAC541-7B7A-43D3-8B79-37D633B846F1}">
                  <asvg:svgBlip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Tree>
    <p:extLst>
      <p:ext uri="{BB962C8B-B14F-4D97-AF65-F5344CB8AC3E}">
        <p14:creationId xmlns:p14="http://schemas.microsoft.com/office/powerpoint/2010/main" val="47992614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nvPr>
        </p:nvSpPr>
        <p:spPr>
          <a:xfrm>
            <a:off x="581130" y="4489385"/>
            <a:ext cx="6515961" cy="677108"/>
          </a:xfrm>
        </p:spPr>
        <p:txBody>
          <a:bodyPr/>
          <a:lstStyle/>
          <a:p>
            <a:r>
              <a:rPr lang="es-ES"/>
              <a:t>Capítulo 2.3: Planificación y financiación de inversiones intersectoriales</a:t>
            </a:r>
          </a:p>
        </p:txBody>
      </p:sp>
      <p:sp>
        <p:nvSpPr>
          <p:cNvPr id="3" name="Titel 2">
            <a:extLst>
              <a:ext uri="{FF2B5EF4-FFF2-40B4-BE49-F238E27FC236}">
                <a16:creationId xmlns:a16="http://schemas.microsoft.com/office/drawing/2014/main" id="{AF5F6FCE-AD72-41D6-8F13-7ABCF888E740}"/>
              </a:ext>
            </a:extLst>
          </p:cNvPr>
          <p:cNvSpPr>
            <a:spLocks noGrp="1"/>
          </p:cNvSpPr>
          <p:nvPr>
            <p:ph type="title"/>
          </p:nvPr>
        </p:nvSpPr>
        <p:spPr>
          <a:xfrm>
            <a:off x="581130" y="3520154"/>
            <a:ext cx="6515961" cy="812530"/>
          </a:xfrm>
        </p:spPr>
        <p:txBody>
          <a:bodyPr/>
          <a:lstStyle/>
          <a:p>
            <a:r>
              <a:rPr lang="es-ES"/>
              <a:t>Movilización de la financiación para implementar las soluciones Nexo</a:t>
            </a:r>
          </a:p>
        </p:txBody>
      </p:sp>
    </p:spTree>
    <p:extLst>
      <p:ext uri="{BB962C8B-B14F-4D97-AF65-F5344CB8AC3E}">
        <p14:creationId xmlns:p14="http://schemas.microsoft.com/office/powerpoint/2010/main" val="203740735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6657337-36C7-490D-9C13-6579F09D436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89528" y="1419193"/>
            <a:ext cx="6858000" cy="5143500"/>
          </a:xfrm>
          <a:prstGeom prst="rect">
            <a:avLst/>
          </a:prstGeom>
        </p:spPr>
      </p:pic>
      <p:sp>
        <p:nvSpPr>
          <p:cNvPr id="4" name="Foliennummernplatzhalter 3">
            <a:extLst>
              <a:ext uri="{FF2B5EF4-FFF2-40B4-BE49-F238E27FC236}">
                <a16:creationId xmlns:a16="http://schemas.microsoft.com/office/drawing/2014/main" id="{784C0FAB-E1D4-41C2-B1BC-8AF215A869E1}"/>
              </a:ext>
            </a:extLst>
          </p:cNvPr>
          <p:cNvSpPr>
            <a:spLocks noGrp="1"/>
          </p:cNvSpPr>
          <p:nvPr>
            <p:ph type="sldNum" sz="quarter" idx="16"/>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F23C0C3-F0EC-4AF0-84C8-08554CFEDD03}" type="slidenum">
              <a:rPr kumimoji="0" lang="en-GB" sz="1000" b="1" i="0" u="none" strike="noStrike" kern="1200" cap="none" spc="0" normalizeH="0" baseline="0" noProof="0" smtClean="0">
                <a:ln>
                  <a:noFill/>
                </a:ln>
                <a:solidFill>
                  <a:srgbClr val="575756"/>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GB" sz="1000" b="1" i="0" u="none" strike="noStrike" kern="1200" cap="none" spc="0" normalizeH="0" baseline="0" noProof="0">
              <a:ln>
                <a:noFill/>
              </a:ln>
              <a:solidFill>
                <a:srgbClr val="575756"/>
              </a:solidFill>
              <a:effectLst/>
              <a:uLnTx/>
              <a:uFillTx/>
              <a:latin typeface="Arial"/>
              <a:ea typeface="+mn-ea"/>
              <a:cs typeface="+mn-cs"/>
            </a:endParaRPr>
          </a:p>
        </p:txBody>
      </p:sp>
      <p:graphicFrame>
        <p:nvGraphicFramePr>
          <p:cNvPr id="5" name="Diagramm 4">
            <a:extLst>
              <a:ext uri="{FF2B5EF4-FFF2-40B4-BE49-F238E27FC236}">
                <a16:creationId xmlns:a16="http://schemas.microsoft.com/office/drawing/2014/main" id="{B7E9EFF6-A645-4136-A238-F55FA3F9BAED}"/>
              </a:ext>
            </a:extLst>
          </p:cNvPr>
          <p:cNvGraphicFramePr/>
          <p:nvPr>
            <p:extLst>
              <p:ext uri="{D42A27DB-BD31-4B8C-83A1-F6EECF244321}">
                <p14:modId xmlns:p14="http://schemas.microsoft.com/office/powerpoint/2010/main" val="1737635325"/>
              </p:ext>
            </p:extLst>
          </p:nvPr>
        </p:nvGraphicFramePr>
        <p:xfrm>
          <a:off x="649941" y="512744"/>
          <a:ext cx="9184341" cy="4118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94841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0056724-0088-4A33-BADD-2139D18B8109}"/>
              </a:ext>
            </a:extLst>
          </p:cNvPr>
          <p:cNvSpPr>
            <a:spLocks noGrp="1"/>
          </p:cNvSpPr>
          <p:nvPr>
            <p:ph type="sldNum" sz="quarter" idx="16"/>
          </p:nvPr>
        </p:nvSpPr>
        <p:spPr/>
        <p:txBody>
          <a:bodyPr/>
          <a:lstStyle/>
          <a:p>
            <a:fld id="{CF23C0C3-F0EC-4AF0-84C8-08554CFEDD03}" type="slidenum">
              <a:rPr lang="en-GB" smtClean="0"/>
              <a:t>17</a:t>
            </a:fld>
            <a:endParaRPr lang="en-GB"/>
          </a:p>
        </p:txBody>
      </p:sp>
      <p:sp>
        <p:nvSpPr>
          <p:cNvPr id="10" name="Titel 3">
            <a:extLst>
              <a:ext uri="{FF2B5EF4-FFF2-40B4-BE49-F238E27FC236}">
                <a16:creationId xmlns:a16="http://schemas.microsoft.com/office/drawing/2014/main" id="{AEBBAEBF-2BC7-4C9F-A704-7834F868DBF1}"/>
              </a:ext>
            </a:extLst>
          </p:cNvPr>
          <p:cNvSpPr>
            <a:spLocks noGrp="1"/>
          </p:cNvSpPr>
          <p:nvPr>
            <p:ph type="title"/>
          </p:nvPr>
        </p:nvSpPr>
        <p:spPr>
          <a:xfrm>
            <a:off x="449816" y="576000"/>
            <a:ext cx="8567183" cy="540544"/>
          </a:xfrm>
        </p:spPr>
        <p:txBody>
          <a:bodyPr>
            <a:normAutofit/>
          </a:bodyPr>
          <a:lstStyle/>
          <a:p>
            <a:r>
              <a:rPr lang="es-ES"/>
              <a:t>Fuentes de financiación</a:t>
            </a:r>
          </a:p>
        </p:txBody>
      </p:sp>
      <p:sp>
        <p:nvSpPr>
          <p:cNvPr id="3" name="Rechteck 2">
            <a:extLst>
              <a:ext uri="{FF2B5EF4-FFF2-40B4-BE49-F238E27FC236}">
                <a16:creationId xmlns:a16="http://schemas.microsoft.com/office/drawing/2014/main" id="{8806306B-98B8-4510-9EDD-2597A3B21318}"/>
              </a:ext>
            </a:extLst>
          </p:cNvPr>
          <p:cNvSpPr/>
          <p:nvPr/>
        </p:nvSpPr>
        <p:spPr>
          <a:xfrm>
            <a:off x="449816" y="1347537"/>
            <a:ext cx="8465584" cy="1198790"/>
          </a:xfrm>
          <a:prstGeom prst="rect">
            <a:avLst/>
          </a:prstGeom>
        </p:spPr>
        <p:txBody>
          <a:bodyPr wrap="square">
            <a:spAutoFit/>
          </a:bodyPr>
          <a:lstStyle/>
          <a:p>
            <a:pPr marL="615950" lvl="1" indent="-342900">
              <a:lnSpc>
                <a:spcPct val="70000"/>
              </a:lnSpc>
              <a:spcBef>
                <a:spcPts val="600"/>
              </a:spcBef>
              <a:buClr>
                <a:srgbClr val="F4971A"/>
              </a:buClr>
              <a:buSzPct val="125000"/>
              <a:buFont typeface="Wingdings" panose="05000000000000000000" pitchFamily="2" charset="2"/>
              <a:buChar char="§"/>
            </a:pPr>
            <a:r>
              <a:rPr lang="es-ES" sz="2000">
                <a:latin typeface="Calibri" panose="020F0502020204030204" pitchFamily="34" charset="0"/>
                <a:cs typeface="Calibri" panose="020F0502020204030204" pitchFamily="34" charset="0"/>
              </a:rPr>
              <a:t>Financiación pública internacional </a:t>
            </a:r>
          </a:p>
          <a:p>
            <a:pPr marL="615950" lvl="1" indent="-342900">
              <a:lnSpc>
                <a:spcPct val="70000"/>
              </a:lnSpc>
              <a:spcBef>
                <a:spcPts val="600"/>
              </a:spcBef>
              <a:buClr>
                <a:srgbClr val="F4971A"/>
              </a:buClr>
              <a:buSzPct val="125000"/>
              <a:buFont typeface="Wingdings" panose="05000000000000000000" pitchFamily="2" charset="2"/>
              <a:buChar char="§"/>
            </a:pPr>
            <a:r>
              <a:rPr lang="es-ES" sz="2000">
                <a:latin typeface="Calibri" panose="020F0502020204030204" pitchFamily="34" charset="0"/>
                <a:cs typeface="Calibri" panose="020F0502020204030204" pitchFamily="34" charset="0"/>
              </a:rPr>
              <a:t>Financiación pública nacional</a:t>
            </a:r>
          </a:p>
          <a:p>
            <a:pPr marL="615950" lvl="1" indent="-342900">
              <a:lnSpc>
                <a:spcPct val="70000"/>
              </a:lnSpc>
              <a:spcBef>
                <a:spcPts val="600"/>
              </a:spcBef>
              <a:buClr>
                <a:srgbClr val="F4971A"/>
              </a:buClr>
              <a:buSzPct val="125000"/>
              <a:buFont typeface="Wingdings" panose="05000000000000000000" pitchFamily="2" charset="2"/>
              <a:buChar char="§"/>
            </a:pPr>
            <a:r>
              <a:rPr lang="es-ES" sz="2000">
                <a:latin typeface="Calibri" panose="020F0502020204030204" pitchFamily="34" charset="0"/>
                <a:cs typeface="Calibri" panose="020F0502020204030204" pitchFamily="34" charset="0"/>
              </a:rPr>
              <a:t>Financiación privada</a:t>
            </a:r>
          </a:p>
          <a:p>
            <a:pPr marL="273050" lvl="1">
              <a:lnSpc>
                <a:spcPct val="70000"/>
              </a:lnSpc>
              <a:spcBef>
                <a:spcPts val="600"/>
              </a:spcBef>
              <a:buClr>
                <a:srgbClr val="F4971A"/>
              </a:buClr>
              <a:buSzPct val="125000"/>
            </a:pPr>
            <a:endParaRPr lang="en-GB" sz="2000">
              <a:latin typeface="Calibri" panose="020F0502020204030204" pitchFamily="34" charset="0"/>
              <a:cs typeface="Calibri" panose="020F0502020204030204" pitchFamily="34" charset="0"/>
              <a:sym typeface="Roboto Slab"/>
            </a:endParaRPr>
          </a:p>
        </p:txBody>
      </p:sp>
      <p:pic>
        <p:nvPicPr>
          <p:cNvPr id="9" name="Grafik 8">
            <a:extLst>
              <a:ext uri="{FF2B5EF4-FFF2-40B4-BE49-F238E27FC236}">
                <a16:creationId xmlns:a16="http://schemas.microsoft.com/office/drawing/2014/main" id="{ED19E3E6-A424-4CB3-B419-5D99D470C734}"/>
              </a:ext>
            </a:extLst>
          </p:cNvPr>
          <p:cNvPicPr>
            <a:picLocks noChangeAspect="1"/>
          </p:cNvPicPr>
          <p:nvPr/>
        </p:nvPicPr>
        <p:blipFill>
          <a:blip r:embed="rId3"/>
          <a:stretch>
            <a:fillRect/>
          </a:stretch>
        </p:blipFill>
        <p:spPr>
          <a:xfrm>
            <a:off x="1465203" y="2384342"/>
            <a:ext cx="6908776" cy="2395102"/>
          </a:xfrm>
          <a:prstGeom prst="rect">
            <a:avLst/>
          </a:prstGeom>
        </p:spPr>
      </p:pic>
      <p:pic>
        <p:nvPicPr>
          <p:cNvPr id="17" name="Picture 7" descr="Icon, circle&#10;&#10;Description automatically generated">
            <a:extLst>
              <a:ext uri="{FF2B5EF4-FFF2-40B4-BE49-F238E27FC236}">
                <a16:creationId xmlns:a16="http://schemas.microsoft.com/office/drawing/2014/main" id="{2765017C-AA1E-4A1B-8D4C-B1984CE28C0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704942" y="1608128"/>
            <a:ext cx="1389541" cy="938199"/>
          </a:xfrm>
          <a:prstGeom prst="rect">
            <a:avLst/>
          </a:prstGeom>
        </p:spPr>
      </p:pic>
      <p:sp>
        <p:nvSpPr>
          <p:cNvPr id="18" name="TextBox 12">
            <a:extLst>
              <a:ext uri="{FF2B5EF4-FFF2-40B4-BE49-F238E27FC236}">
                <a16:creationId xmlns:a16="http://schemas.microsoft.com/office/drawing/2014/main" id="{ECD14720-AD23-49EE-AC2C-8E4B7D500D72}"/>
              </a:ext>
            </a:extLst>
          </p:cNvPr>
          <p:cNvSpPr txBox="1"/>
          <p:nvPr/>
        </p:nvSpPr>
        <p:spPr>
          <a:xfrm>
            <a:off x="5784065" y="1876350"/>
            <a:ext cx="1300111" cy="276999"/>
          </a:xfrm>
          <a:prstGeom prst="rect">
            <a:avLst/>
          </a:prstGeom>
          <a:noFill/>
        </p:spPr>
        <p:txBody>
          <a:bodyPr wrap="square" rtlCol="0">
            <a:spAutoFit/>
          </a:bodyPr>
          <a:lstStyle/>
          <a:p>
            <a:pPr algn="ctr"/>
            <a:r>
              <a:rPr lang="es-ES" sz="1200" b="1">
                <a:solidFill>
                  <a:srgbClr val="575756"/>
                </a:solidFill>
                <a:latin typeface="Calibri" panose="020F0502020204030204" pitchFamily="34" charset="0"/>
                <a:cs typeface="Calibri" panose="020F0502020204030204" pitchFamily="34" charset="0"/>
              </a:rPr>
              <a:t>Financiación mixta</a:t>
            </a:r>
          </a:p>
        </p:txBody>
      </p:sp>
      <p:sp>
        <p:nvSpPr>
          <p:cNvPr id="2" name="Textfeld 1">
            <a:extLst>
              <a:ext uri="{FF2B5EF4-FFF2-40B4-BE49-F238E27FC236}">
                <a16:creationId xmlns:a16="http://schemas.microsoft.com/office/drawing/2014/main" id="{C8358781-7258-4851-9F67-4254B101FA8C}"/>
              </a:ext>
            </a:extLst>
          </p:cNvPr>
          <p:cNvSpPr txBox="1"/>
          <p:nvPr/>
        </p:nvSpPr>
        <p:spPr>
          <a:xfrm>
            <a:off x="5913577" y="4581338"/>
            <a:ext cx="3001823" cy="415498"/>
          </a:xfrm>
          <a:prstGeom prst="rect">
            <a:avLst/>
          </a:prstGeom>
          <a:noFill/>
        </p:spPr>
        <p:txBody>
          <a:bodyPr wrap="square" rtlCol="0">
            <a:spAutoFit/>
          </a:bodyPr>
          <a:lstStyle/>
          <a:p>
            <a:r>
              <a:rPr lang="es-ES" sz="900"/>
              <a:t>Fuente: SEED Climate Finance Toolkit, 2020</a:t>
            </a:r>
          </a:p>
          <a:p>
            <a:pPr algn="l"/>
            <a:endParaRPr lang="de-DE" sz="1200"/>
          </a:p>
        </p:txBody>
      </p:sp>
    </p:spTree>
    <p:extLst>
      <p:ext uri="{BB962C8B-B14F-4D97-AF65-F5344CB8AC3E}">
        <p14:creationId xmlns:p14="http://schemas.microsoft.com/office/powerpoint/2010/main" val="403049678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0056724-0088-4A33-BADD-2139D18B8109}"/>
              </a:ext>
            </a:extLst>
          </p:cNvPr>
          <p:cNvSpPr>
            <a:spLocks noGrp="1"/>
          </p:cNvSpPr>
          <p:nvPr>
            <p:ph type="sldNum" sz="quarter" idx="16"/>
          </p:nvPr>
        </p:nvSpPr>
        <p:spPr/>
        <p:txBody>
          <a:bodyPr/>
          <a:lstStyle/>
          <a:p>
            <a:fld id="{CF23C0C3-F0EC-4AF0-84C8-08554CFEDD03}" type="slidenum">
              <a:rPr lang="en-GB" smtClean="0"/>
              <a:t>18</a:t>
            </a:fld>
            <a:endParaRPr lang="en-GB"/>
          </a:p>
        </p:txBody>
      </p:sp>
      <p:sp>
        <p:nvSpPr>
          <p:cNvPr id="10" name="Titel 3">
            <a:extLst>
              <a:ext uri="{FF2B5EF4-FFF2-40B4-BE49-F238E27FC236}">
                <a16:creationId xmlns:a16="http://schemas.microsoft.com/office/drawing/2014/main" id="{AEBBAEBF-2BC7-4C9F-A704-7834F868DBF1}"/>
              </a:ext>
            </a:extLst>
          </p:cNvPr>
          <p:cNvSpPr>
            <a:spLocks noGrp="1"/>
          </p:cNvSpPr>
          <p:nvPr>
            <p:ph type="title"/>
          </p:nvPr>
        </p:nvSpPr>
        <p:spPr>
          <a:xfrm>
            <a:off x="449816" y="576000"/>
            <a:ext cx="8567183" cy="540544"/>
          </a:xfrm>
        </p:spPr>
        <p:txBody>
          <a:bodyPr>
            <a:normAutofit fontScale="90000"/>
          </a:bodyPr>
          <a:lstStyle/>
          <a:p>
            <a:r>
              <a:rPr lang="es-ES"/>
              <a:t>Características importantes de los mecanismos de financiación</a:t>
            </a:r>
            <a:endParaRPr lang="de-DE"/>
          </a:p>
        </p:txBody>
      </p:sp>
      <p:sp>
        <p:nvSpPr>
          <p:cNvPr id="3" name="Rechteck 2">
            <a:extLst>
              <a:ext uri="{FF2B5EF4-FFF2-40B4-BE49-F238E27FC236}">
                <a16:creationId xmlns:a16="http://schemas.microsoft.com/office/drawing/2014/main" id="{8806306B-98B8-4510-9EDD-2597A3B21318}"/>
              </a:ext>
            </a:extLst>
          </p:cNvPr>
          <p:cNvSpPr/>
          <p:nvPr/>
        </p:nvSpPr>
        <p:spPr>
          <a:xfrm>
            <a:off x="449816" y="1347537"/>
            <a:ext cx="8318614" cy="631391"/>
          </a:xfrm>
          <a:prstGeom prst="rect">
            <a:avLst/>
          </a:prstGeom>
        </p:spPr>
        <p:txBody>
          <a:bodyPr wrap="square">
            <a:spAutoFit/>
          </a:bodyPr>
          <a:lstStyle/>
          <a:p>
            <a:pPr marL="615950" lvl="1" indent="-342900">
              <a:lnSpc>
                <a:spcPct val="70000"/>
              </a:lnSpc>
              <a:spcBef>
                <a:spcPts val="600"/>
              </a:spcBef>
              <a:buClr>
                <a:srgbClr val="F4971A"/>
              </a:buClr>
              <a:buSzPct val="125000"/>
              <a:buFont typeface="Wingdings" panose="05000000000000000000" pitchFamily="2" charset="2"/>
              <a:buChar char="§"/>
            </a:pPr>
            <a:r>
              <a:rPr lang="es-ES" sz="1400">
                <a:latin typeface="Calibri" panose="020F0502020204030204" pitchFamily="34" charset="0"/>
                <a:cs typeface="Calibri" panose="020F0502020204030204" pitchFamily="34" charset="0"/>
              </a:rPr>
              <a:t>A la hora de evaluar la equiparación de fondos es fundamental tener en cuenta algunas características clave de los mecanismos de financiación analizados</a:t>
            </a:r>
          </a:p>
          <a:p>
            <a:pPr marL="615950" lvl="1" indent="-342900">
              <a:lnSpc>
                <a:spcPct val="70000"/>
              </a:lnSpc>
              <a:spcBef>
                <a:spcPts val="600"/>
              </a:spcBef>
              <a:buClr>
                <a:srgbClr val="F4971A"/>
              </a:buClr>
              <a:buSzPct val="125000"/>
              <a:buFont typeface="Wingdings" panose="05000000000000000000" pitchFamily="2" charset="2"/>
              <a:buChar char="§"/>
            </a:pPr>
            <a:endParaRPr lang="es-ES" sz="1400">
              <a:latin typeface="Calibri" panose="020F0502020204030204" pitchFamily="34" charset="0"/>
              <a:cs typeface="Calibri" panose="020F0502020204030204" pitchFamily="34" charset="0"/>
            </a:endParaRPr>
          </a:p>
        </p:txBody>
      </p:sp>
      <p:pic>
        <p:nvPicPr>
          <p:cNvPr id="17" name="Picture 7" descr="Icon, circle&#10;&#10;Description automatically generated">
            <a:extLst>
              <a:ext uri="{FF2B5EF4-FFF2-40B4-BE49-F238E27FC236}">
                <a16:creationId xmlns:a16="http://schemas.microsoft.com/office/drawing/2014/main" id="{2765017C-AA1E-4A1B-8D4C-B1984CE28C0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44309" y="2278229"/>
            <a:ext cx="1389541" cy="938199"/>
          </a:xfrm>
          <a:prstGeom prst="rect">
            <a:avLst/>
          </a:prstGeom>
        </p:spPr>
      </p:pic>
      <p:sp>
        <p:nvSpPr>
          <p:cNvPr id="18" name="TextBox 12">
            <a:extLst>
              <a:ext uri="{FF2B5EF4-FFF2-40B4-BE49-F238E27FC236}">
                <a16:creationId xmlns:a16="http://schemas.microsoft.com/office/drawing/2014/main" id="{ECD14720-AD23-49EE-AC2C-8E4B7D500D72}"/>
              </a:ext>
            </a:extLst>
          </p:cNvPr>
          <p:cNvSpPr txBox="1"/>
          <p:nvPr/>
        </p:nvSpPr>
        <p:spPr>
          <a:xfrm>
            <a:off x="389023" y="2601802"/>
            <a:ext cx="1300111" cy="276999"/>
          </a:xfrm>
          <a:prstGeom prst="rect">
            <a:avLst/>
          </a:prstGeom>
          <a:noFill/>
        </p:spPr>
        <p:txBody>
          <a:bodyPr wrap="square" rtlCol="0">
            <a:spAutoFit/>
          </a:bodyPr>
          <a:lstStyle/>
          <a:p>
            <a:pPr algn="ctr"/>
            <a:r>
              <a:rPr lang="en-GB" sz="1200" b="1" err="1">
                <a:solidFill>
                  <a:srgbClr val="575756"/>
                </a:solidFill>
                <a:latin typeface="Calibri" panose="020F0502020204030204" pitchFamily="34" charset="0"/>
                <a:cs typeface="Calibri" panose="020F0502020204030204" pitchFamily="34" charset="0"/>
              </a:rPr>
              <a:t>Geografía</a:t>
            </a:r>
            <a:endParaRPr lang="en-GB" sz="1200" b="1">
              <a:solidFill>
                <a:srgbClr val="575756"/>
              </a:solidFill>
              <a:latin typeface="Calibri" panose="020F0502020204030204" pitchFamily="34" charset="0"/>
              <a:cs typeface="Calibri" panose="020F0502020204030204" pitchFamily="34" charset="0"/>
            </a:endParaRPr>
          </a:p>
        </p:txBody>
      </p:sp>
      <p:grpSp>
        <p:nvGrpSpPr>
          <p:cNvPr id="11" name="Group 16">
            <a:extLst>
              <a:ext uri="{FF2B5EF4-FFF2-40B4-BE49-F238E27FC236}">
                <a16:creationId xmlns:a16="http://schemas.microsoft.com/office/drawing/2014/main" id="{3B01E299-7584-4E97-B800-86A969B3F068}"/>
              </a:ext>
            </a:extLst>
          </p:cNvPr>
          <p:cNvGrpSpPr/>
          <p:nvPr/>
        </p:nvGrpSpPr>
        <p:grpSpPr>
          <a:xfrm>
            <a:off x="2061217" y="2221847"/>
            <a:ext cx="1447639" cy="1021578"/>
            <a:chOff x="6263058" y="1670559"/>
            <a:chExt cx="2738381" cy="1932436"/>
          </a:xfrm>
        </p:grpSpPr>
        <p:pic>
          <p:nvPicPr>
            <p:cNvPr id="12" name="Picture 14" descr="A picture containing icon&#10;&#10;Description automatically generated">
              <a:extLst>
                <a:ext uri="{FF2B5EF4-FFF2-40B4-BE49-F238E27FC236}">
                  <a16:creationId xmlns:a16="http://schemas.microsoft.com/office/drawing/2014/main" id="{08A804F7-0E77-44EE-81E3-49060CDBDC3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63058" y="1670559"/>
              <a:ext cx="2738381" cy="1932436"/>
            </a:xfrm>
            <a:prstGeom prst="rect">
              <a:avLst/>
            </a:prstGeom>
          </p:spPr>
        </p:pic>
        <p:sp>
          <p:nvSpPr>
            <p:cNvPr id="13" name="TextBox 15">
              <a:extLst>
                <a:ext uri="{FF2B5EF4-FFF2-40B4-BE49-F238E27FC236}">
                  <a16:creationId xmlns:a16="http://schemas.microsoft.com/office/drawing/2014/main" id="{36FBB0F8-2514-4C0A-8FE6-31264AB85D40}"/>
                </a:ext>
              </a:extLst>
            </p:cNvPr>
            <p:cNvSpPr txBox="1"/>
            <p:nvPr/>
          </p:nvSpPr>
          <p:spPr>
            <a:xfrm>
              <a:off x="6464190" y="2226267"/>
              <a:ext cx="2134465" cy="1222612"/>
            </a:xfrm>
            <a:prstGeom prst="rect">
              <a:avLst/>
            </a:prstGeom>
            <a:noFill/>
          </p:spPr>
          <p:txBody>
            <a:bodyPr wrap="square" rtlCol="0">
              <a:spAutoFit/>
            </a:bodyPr>
            <a:lstStyle>
              <a:defPPr>
                <a:defRPr lang="de-DE"/>
              </a:defPPr>
              <a:lvl1pPr algn="ctr">
                <a:defRPr sz="1200" b="1">
                  <a:solidFill>
                    <a:srgbClr val="575756"/>
                  </a:solidFill>
                  <a:latin typeface="Calibri" panose="020F0502020204030204" pitchFamily="34" charset="0"/>
                  <a:cs typeface="Calibri" panose="020F0502020204030204" pitchFamily="34" charset="0"/>
                </a:defRPr>
              </a:lvl1pPr>
            </a:lstStyle>
            <a:p>
              <a:r>
                <a:rPr lang="en-US" err="1"/>
                <a:t>Escala</a:t>
              </a:r>
              <a:r>
                <a:rPr lang="en-US"/>
                <a:t> del </a:t>
              </a:r>
              <a:r>
                <a:rPr lang="en-US" err="1"/>
                <a:t>Fondo</a:t>
              </a:r>
              <a:r>
                <a:rPr lang="en-US"/>
                <a:t> / </a:t>
              </a:r>
              <a:r>
                <a:rPr lang="en-US" err="1"/>
                <a:t>Mecanismo</a:t>
              </a:r>
              <a:endParaRPr lang="en-GB"/>
            </a:p>
          </p:txBody>
        </p:sp>
      </p:grpSp>
      <p:grpSp>
        <p:nvGrpSpPr>
          <p:cNvPr id="14" name="Group 5">
            <a:extLst>
              <a:ext uri="{FF2B5EF4-FFF2-40B4-BE49-F238E27FC236}">
                <a16:creationId xmlns:a16="http://schemas.microsoft.com/office/drawing/2014/main" id="{41394D5A-ECA9-4C9D-920B-954A866BA670}"/>
              </a:ext>
            </a:extLst>
          </p:cNvPr>
          <p:cNvGrpSpPr/>
          <p:nvPr/>
        </p:nvGrpSpPr>
        <p:grpSpPr>
          <a:xfrm>
            <a:off x="3836223" y="2251232"/>
            <a:ext cx="1471075" cy="992193"/>
            <a:chOff x="97809" y="1656673"/>
            <a:chExt cx="2865126" cy="1932436"/>
          </a:xfrm>
        </p:grpSpPr>
        <p:pic>
          <p:nvPicPr>
            <p:cNvPr id="15" name="Picture 4" descr="Shape, icon&#10;&#10;Description automatically generated">
              <a:extLst>
                <a:ext uri="{FF2B5EF4-FFF2-40B4-BE49-F238E27FC236}">
                  <a16:creationId xmlns:a16="http://schemas.microsoft.com/office/drawing/2014/main" id="{A89D60E6-FD03-412E-8248-D63C7DAC1EC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16" name="TextBox 6">
              <a:extLst>
                <a:ext uri="{FF2B5EF4-FFF2-40B4-BE49-F238E27FC236}">
                  <a16:creationId xmlns:a16="http://schemas.microsoft.com/office/drawing/2014/main" id="{8FFE9D76-8EE6-44EC-B364-44FE1E16F785}"/>
                </a:ext>
              </a:extLst>
            </p:cNvPr>
            <p:cNvSpPr txBox="1"/>
            <p:nvPr/>
          </p:nvSpPr>
          <p:spPr>
            <a:xfrm>
              <a:off x="416990" y="1793674"/>
              <a:ext cx="1972099" cy="1258821"/>
            </a:xfrm>
            <a:prstGeom prst="rect">
              <a:avLst/>
            </a:prstGeom>
            <a:noFill/>
          </p:spPr>
          <p:txBody>
            <a:bodyPr wrap="square" rtlCol="0">
              <a:spAutoFit/>
            </a:bodyPr>
            <a:lstStyle/>
            <a:p>
              <a:pPr algn="ctr"/>
              <a:endParaRPr lang="en-GB" sz="1200" b="1">
                <a:solidFill>
                  <a:srgbClr val="004C82"/>
                </a:solidFill>
                <a:latin typeface="Calibri" panose="020F0502020204030204" pitchFamily="34" charset="0"/>
                <a:cs typeface="Calibri" panose="020F0502020204030204" pitchFamily="34" charset="0"/>
              </a:endParaRPr>
            </a:p>
            <a:p>
              <a:pPr algn="ctr"/>
              <a:r>
                <a:rPr lang="en-GB" sz="1200" b="1">
                  <a:solidFill>
                    <a:srgbClr val="004C82"/>
                  </a:solidFill>
                  <a:latin typeface="Calibri" panose="020F0502020204030204" pitchFamily="34" charset="0"/>
                  <a:cs typeface="Calibri" panose="020F0502020204030204" pitchFamily="34" charset="0"/>
                </a:rPr>
                <a:t>Tipo de </a:t>
              </a:r>
              <a:r>
                <a:rPr lang="en-GB" sz="1200" b="1" err="1">
                  <a:solidFill>
                    <a:srgbClr val="004C82"/>
                  </a:solidFill>
                  <a:latin typeface="Calibri" panose="020F0502020204030204" pitchFamily="34" charset="0"/>
                  <a:cs typeface="Calibri" panose="020F0502020204030204" pitchFamily="34" charset="0"/>
                </a:rPr>
                <a:t>financiación</a:t>
              </a:r>
              <a:endParaRPr lang="en-GB" sz="1200" b="1">
                <a:solidFill>
                  <a:srgbClr val="004C82"/>
                </a:solidFill>
                <a:latin typeface="Calibri" panose="020F0502020204030204" pitchFamily="34" charset="0"/>
                <a:cs typeface="Calibri" panose="020F0502020204030204" pitchFamily="34" charset="0"/>
              </a:endParaRPr>
            </a:p>
          </p:txBody>
        </p:sp>
      </p:grpSp>
      <p:pic>
        <p:nvPicPr>
          <p:cNvPr id="19" name="Picture 7" descr="Icon, circle&#10;&#10;Description automatically generated">
            <a:extLst>
              <a:ext uri="{FF2B5EF4-FFF2-40B4-BE49-F238E27FC236}">
                <a16:creationId xmlns:a16="http://schemas.microsoft.com/office/drawing/2014/main" id="{CB0BBC2A-3162-40FE-9925-8F6FF9EDE63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34665" y="2278229"/>
            <a:ext cx="1389541" cy="938199"/>
          </a:xfrm>
          <a:prstGeom prst="rect">
            <a:avLst/>
          </a:prstGeom>
        </p:spPr>
      </p:pic>
      <p:grpSp>
        <p:nvGrpSpPr>
          <p:cNvPr id="20" name="Group 16">
            <a:extLst>
              <a:ext uri="{FF2B5EF4-FFF2-40B4-BE49-F238E27FC236}">
                <a16:creationId xmlns:a16="http://schemas.microsoft.com/office/drawing/2014/main" id="{1E1C2CB8-FF25-4D68-967B-2C5ABE807F8D}"/>
              </a:ext>
            </a:extLst>
          </p:cNvPr>
          <p:cNvGrpSpPr/>
          <p:nvPr/>
        </p:nvGrpSpPr>
        <p:grpSpPr>
          <a:xfrm>
            <a:off x="7351574" y="2236539"/>
            <a:ext cx="1447639" cy="1021578"/>
            <a:chOff x="6263058" y="1698351"/>
            <a:chExt cx="2738381" cy="1932436"/>
          </a:xfrm>
        </p:grpSpPr>
        <p:pic>
          <p:nvPicPr>
            <p:cNvPr id="21" name="Picture 14" descr="A picture containing icon&#10;&#10;Description automatically generated">
              <a:extLst>
                <a:ext uri="{FF2B5EF4-FFF2-40B4-BE49-F238E27FC236}">
                  <a16:creationId xmlns:a16="http://schemas.microsoft.com/office/drawing/2014/main" id="{5D1BF2CA-0582-4277-8381-B5FE91F418D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22" name="TextBox 15">
              <a:extLst>
                <a:ext uri="{FF2B5EF4-FFF2-40B4-BE49-F238E27FC236}">
                  <a16:creationId xmlns:a16="http://schemas.microsoft.com/office/drawing/2014/main" id="{8EF2C5C0-701F-4B0B-B713-CF31ACF9DDA8}"/>
                </a:ext>
              </a:extLst>
            </p:cNvPr>
            <p:cNvSpPr txBox="1"/>
            <p:nvPr/>
          </p:nvSpPr>
          <p:spPr>
            <a:xfrm>
              <a:off x="6427037" y="2242386"/>
              <a:ext cx="2134465" cy="523976"/>
            </a:xfrm>
            <a:prstGeom prst="rect">
              <a:avLst/>
            </a:prstGeom>
            <a:noFill/>
          </p:spPr>
          <p:txBody>
            <a:bodyPr wrap="square" rtlCol="0">
              <a:spAutoFit/>
            </a:bodyPr>
            <a:lstStyle/>
            <a:p>
              <a:pPr algn="ctr"/>
              <a:r>
                <a:rPr lang="en-GB" sz="1200" b="1">
                  <a:solidFill>
                    <a:srgbClr val="79A12C"/>
                  </a:solidFill>
                  <a:latin typeface="Calibri" panose="020F0502020204030204" pitchFamily="34" charset="0"/>
                  <a:cs typeface="Calibri" panose="020F0502020204030204" pitchFamily="34" charset="0"/>
                </a:rPr>
                <a:t> </a:t>
              </a:r>
            </a:p>
          </p:txBody>
        </p:sp>
      </p:grpSp>
      <p:sp>
        <p:nvSpPr>
          <p:cNvPr id="23" name="TextBox 6">
            <a:extLst>
              <a:ext uri="{FF2B5EF4-FFF2-40B4-BE49-F238E27FC236}">
                <a16:creationId xmlns:a16="http://schemas.microsoft.com/office/drawing/2014/main" id="{0A9244C1-2E26-47D2-94D5-140CD5095E20}"/>
              </a:ext>
            </a:extLst>
          </p:cNvPr>
          <p:cNvSpPr txBox="1"/>
          <p:nvPr/>
        </p:nvSpPr>
        <p:spPr>
          <a:xfrm>
            <a:off x="5781474" y="2424162"/>
            <a:ext cx="1095923" cy="646331"/>
          </a:xfrm>
          <a:prstGeom prst="rect">
            <a:avLst/>
          </a:prstGeom>
          <a:noFill/>
        </p:spPr>
        <p:txBody>
          <a:bodyPr wrap="square" rtlCol="0">
            <a:spAutoFit/>
          </a:bodyPr>
          <a:lstStyle/>
          <a:p>
            <a:pPr algn="ctr"/>
            <a:endParaRPr lang="en-GB" sz="1200" b="1">
              <a:solidFill>
                <a:srgbClr val="004C82"/>
              </a:solidFill>
              <a:latin typeface="Calibri" panose="020F0502020204030204" pitchFamily="34" charset="0"/>
              <a:cs typeface="Calibri" panose="020F0502020204030204" pitchFamily="34" charset="0"/>
            </a:endParaRPr>
          </a:p>
          <a:p>
            <a:pPr algn="ctr"/>
            <a:r>
              <a:rPr lang="en-GB" sz="1200" b="1" err="1">
                <a:solidFill>
                  <a:srgbClr val="004C82"/>
                </a:solidFill>
                <a:latin typeface="Calibri" panose="020F0502020204030204" pitchFamily="34" charset="0"/>
                <a:cs typeface="Calibri" panose="020F0502020204030204" pitchFamily="34" charset="0"/>
              </a:rPr>
              <a:t>Beneficiarios</a:t>
            </a:r>
            <a:endParaRPr lang="en-GB" sz="1200" b="1">
              <a:solidFill>
                <a:srgbClr val="004C82"/>
              </a:solidFill>
              <a:latin typeface="Calibri" panose="020F0502020204030204" pitchFamily="34" charset="0"/>
              <a:cs typeface="Calibri" panose="020F0502020204030204" pitchFamily="34" charset="0"/>
            </a:endParaRPr>
          </a:p>
          <a:p>
            <a:pPr algn="ctr"/>
            <a:r>
              <a:rPr lang="en-GB" sz="1200" b="1">
                <a:solidFill>
                  <a:srgbClr val="004C82"/>
                </a:solidFill>
                <a:latin typeface="Calibri" panose="020F0502020204030204" pitchFamily="34" charset="0"/>
                <a:cs typeface="Calibri" panose="020F0502020204030204" pitchFamily="34" charset="0"/>
              </a:rPr>
              <a:t> </a:t>
            </a:r>
          </a:p>
        </p:txBody>
      </p:sp>
      <p:sp>
        <p:nvSpPr>
          <p:cNvPr id="24" name="TextBox 6">
            <a:extLst>
              <a:ext uri="{FF2B5EF4-FFF2-40B4-BE49-F238E27FC236}">
                <a16:creationId xmlns:a16="http://schemas.microsoft.com/office/drawing/2014/main" id="{BD6A1A56-42A6-457C-8E1B-6757A9D10D3C}"/>
              </a:ext>
            </a:extLst>
          </p:cNvPr>
          <p:cNvSpPr txBox="1"/>
          <p:nvPr/>
        </p:nvSpPr>
        <p:spPr>
          <a:xfrm>
            <a:off x="7438261" y="2417135"/>
            <a:ext cx="1095923" cy="461665"/>
          </a:xfrm>
          <a:prstGeom prst="rect">
            <a:avLst/>
          </a:prstGeom>
          <a:noFill/>
        </p:spPr>
        <p:txBody>
          <a:bodyPr wrap="square" rtlCol="0">
            <a:spAutoFit/>
          </a:bodyPr>
          <a:lstStyle/>
          <a:p>
            <a:pPr algn="ctr"/>
            <a:r>
              <a:rPr lang="en-GB" sz="1200" b="1" err="1">
                <a:solidFill>
                  <a:srgbClr val="004C82"/>
                </a:solidFill>
                <a:latin typeface="Calibri" panose="020F0502020204030204" pitchFamily="34" charset="0"/>
                <a:cs typeface="Calibri" panose="020F0502020204030204" pitchFamily="34" charset="0"/>
              </a:rPr>
              <a:t>Tamaño</a:t>
            </a:r>
            <a:r>
              <a:rPr lang="en-GB" sz="1200" b="1">
                <a:solidFill>
                  <a:srgbClr val="004C82"/>
                </a:solidFill>
                <a:latin typeface="Calibri" panose="020F0502020204030204" pitchFamily="34" charset="0"/>
                <a:cs typeface="Calibri" panose="020F0502020204030204" pitchFamily="34" charset="0"/>
              </a:rPr>
              <a:t> de la </a:t>
            </a:r>
            <a:r>
              <a:rPr lang="en-GB" sz="1200" b="1" err="1">
                <a:solidFill>
                  <a:srgbClr val="004C82"/>
                </a:solidFill>
                <a:latin typeface="Calibri" panose="020F0502020204030204" pitchFamily="34" charset="0"/>
                <a:cs typeface="Calibri" panose="020F0502020204030204" pitchFamily="34" charset="0"/>
              </a:rPr>
              <a:t>inversión</a:t>
            </a:r>
            <a:endParaRPr lang="en-GB" sz="1200" b="1">
              <a:solidFill>
                <a:srgbClr val="004C82"/>
              </a:solidFill>
              <a:latin typeface="Calibri" panose="020F0502020204030204" pitchFamily="34" charset="0"/>
              <a:cs typeface="Calibri" panose="020F0502020204030204" pitchFamily="34" charset="0"/>
            </a:endParaRPr>
          </a:p>
        </p:txBody>
      </p:sp>
      <p:sp>
        <p:nvSpPr>
          <p:cNvPr id="25" name="Rechteck 2">
            <a:extLst>
              <a:ext uri="{FF2B5EF4-FFF2-40B4-BE49-F238E27FC236}">
                <a16:creationId xmlns:a16="http://schemas.microsoft.com/office/drawing/2014/main" id="{E7F5AC0C-BA35-4B5C-865C-DCE1250F453A}"/>
              </a:ext>
            </a:extLst>
          </p:cNvPr>
          <p:cNvSpPr/>
          <p:nvPr/>
        </p:nvSpPr>
        <p:spPr>
          <a:xfrm>
            <a:off x="449816" y="3719928"/>
            <a:ext cx="8318614" cy="631391"/>
          </a:xfrm>
          <a:prstGeom prst="rect">
            <a:avLst/>
          </a:prstGeom>
        </p:spPr>
        <p:txBody>
          <a:bodyPr wrap="square">
            <a:spAutoFit/>
          </a:bodyPr>
          <a:lstStyle/>
          <a:p>
            <a:pPr marL="615950" lvl="1" indent="-342900">
              <a:lnSpc>
                <a:spcPct val="70000"/>
              </a:lnSpc>
              <a:spcBef>
                <a:spcPts val="600"/>
              </a:spcBef>
              <a:buClr>
                <a:srgbClr val="F4971A"/>
              </a:buClr>
              <a:buSzPct val="125000"/>
              <a:buFont typeface="Wingdings" panose="05000000000000000000" pitchFamily="2" charset="2"/>
              <a:buChar char="§"/>
            </a:pPr>
            <a:r>
              <a:rPr lang="es-ES" sz="1400">
                <a:latin typeface="Calibri" panose="020F0502020204030204" pitchFamily="34" charset="0"/>
                <a:cs typeface="Calibri" panose="020F0502020204030204" pitchFamily="34" charset="0"/>
              </a:rPr>
              <a:t>Si todas las características anteriores se ajustan a las necesidades de financiación, entonces es razonable profundizar en los mecanismos / facilidades de financiación específicos </a:t>
            </a:r>
          </a:p>
          <a:p>
            <a:pPr marL="615950" lvl="1" indent="-342900">
              <a:lnSpc>
                <a:spcPct val="70000"/>
              </a:lnSpc>
              <a:spcBef>
                <a:spcPts val="600"/>
              </a:spcBef>
              <a:buClr>
                <a:srgbClr val="F4971A"/>
              </a:buClr>
              <a:buSzPct val="125000"/>
              <a:buFont typeface="Wingdings" panose="05000000000000000000" pitchFamily="2" charset="2"/>
              <a:buChar char="§"/>
            </a:pPr>
            <a:endParaRPr lang="es-ES"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908287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0056724-0088-4A33-BADD-2139D18B8109}"/>
              </a:ext>
            </a:extLst>
          </p:cNvPr>
          <p:cNvSpPr>
            <a:spLocks noGrp="1"/>
          </p:cNvSpPr>
          <p:nvPr>
            <p:ph type="sldNum" sz="quarter" idx="16"/>
          </p:nvPr>
        </p:nvSpPr>
        <p:spPr/>
        <p:txBody>
          <a:bodyPr/>
          <a:lstStyle/>
          <a:p>
            <a:fld id="{CF23C0C3-F0EC-4AF0-84C8-08554CFEDD03}" type="slidenum">
              <a:rPr lang="en-GB" smtClean="0"/>
              <a:t>19</a:t>
            </a:fld>
            <a:endParaRPr lang="en-GB"/>
          </a:p>
        </p:txBody>
      </p:sp>
      <p:sp>
        <p:nvSpPr>
          <p:cNvPr id="10" name="Titel 3">
            <a:extLst>
              <a:ext uri="{FF2B5EF4-FFF2-40B4-BE49-F238E27FC236}">
                <a16:creationId xmlns:a16="http://schemas.microsoft.com/office/drawing/2014/main" id="{AEBBAEBF-2BC7-4C9F-A704-7834F868DBF1}"/>
              </a:ext>
            </a:extLst>
          </p:cNvPr>
          <p:cNvSpPr>
            <a:spLocks noGrp="1"/>
          </p:cNvSpPr>
          <p:nvPr>
            <p:ph type="title"/>
          </p:nvPr>
        </p:nvSpPr>
        <p:spPr>
          <a:xfrm>
            <a:off x="449816" y="576000"/>
            <a:ext cx="8567183" cy="540544"/>
          </a:xfrm>
        </p:spPr>
        <p:txBody>
          <a:bodyPr>
            <a:normAutofit/>
          </a:bodyPr>
          <a:lstStyle/>
          <a:p>
            <a:r>
              <a:rPr lang="de-DE"/>
              <a:t>¿El calce perfecto?</a:t>
            </a:r>
          </a:p>
        </p:txBody>
      </p:sp>
      <p:sp>
        <p:nvSpPr>
          <p:cNvPr id="3" name="Rechteck 2">
            <a:extLst>
              <a:ext uri="{FF2B5EF4-FFF2-40B4-BE49-F238E27FC236}">
                <a16:creationId xmlns:a16="http://schemas.microsoft.com/office/drawing/2014/main" id="{8806306B-98B8-4510-9EDD-2597A3B21318}"/>
              </a:ext>
            </a:extLst>
          </p:cNvPr>
          <p:cNvSpPr/>
          <p:nvPr/>
        </p:nvSpPr>
        <p:spPr>
          <a:xfrm>
            <a:off x="449816" y="1347537"/>
            <a:ext cx="8318614" cy="403637"/>
          </a:xfrm>
          <a:prstGeom prst="rect">
            <a:avLst/>
          </a:prstGeom>
        </p:spPr>
        <p:txBody>
          <a:bodyPr wrap="square">
            <a:spAutoFit/>
          </a:bodyPr>
          <a:lstStyle/>
          <a:p>
            <a:pPr marL="615950" lvl="1" indent="-342900">
              <a:lnSpc>
                <a:spcPct val="70000"/>
              </a:lnSpc>
              <a:spcBef>
                <a:spcPts val="600"/>
              </a:spcBef>
              <a:buClr>
                <a:srgbClr val="F4971A"/>
              </a:buClr>
              <a:buSzPct val="125000"/>
              <a:buFont typeface="Wingdings" panose="05000000000000000000" pitchFamily="2" charset="2"/>
              <a:buChar char="§"/>
            </a:pPr>
            <a:r>
              <a:rPr lang="es-ES" sz="1400">
                <a:latin typeface="Calibri" panose="020F0502020204030204" pitchFamily="34" charset="0"/>
                <a:cs typeface="Calibri" panose="020F0502020204030204" pitchFamily="34" charset="0"/>
              </a:rPr>
              <a:t>Sólo una pequeña parte de la variedad de proyectos que necesitan financiación coincidirá con los requisitos de financiación. </a:t>
            </a:r>
          </a:p>
        </p:txBody>
      </p:sp>
      <p:pic>
        <p:nvPicPr>
          <p:cNvPr id="17" name="Picture 7" descr="Icon, circle&#10;&#10;Description automatically generated">
            <a:extLst>
              <a:ext uri="{FF2B5EF4-FFF2-40B4-BE49-F238E27FC236}">
                <a16:creationId xmlns:a16="http://schemas.microsoft.com/office/drawing/2014/main" id="{2765017C-AA1E-4A1B-8D4C-B1984CE28C0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04752" y="1879148"/>
            <a:ext cx="3467248" cy="2341038"/>
          </a:xfrm>
          <a:prstGeom prst="rect">
            <a:avLst/>
          </a:prstGeom>
        </p:spPr>
      </p:pic>
      <p:sp>
        <p:nvSpPr>
          <p:cNvPr id="18" name="TextBox 12">
            <a:extLst>
              <a:ext uri="{FF2B5EF4-FFF2-40B4-BE49-F238E27FC236}">
                <a16:creationId xmlns:a16="http://schemas.microsoft.com/office/drawing/2014/main" id="{ECD14720-AD23-49EE-AC2C-8E4B7D500D72}"/>
              </a:ext>
            </a:extLst>
          </p:cNvPr>
          <p:cNvSpPr txBox="1"/>
          <p:nvPr/>
        </p:nvSpPr>
        <p:spPr>
          <a:xfrm>
            <a:off x="2082360" y="2755360"/>
            <a:ext cx="1300111" cy="830997"/>
          </a:xfrm>
          <a:prstGeom prst="rect">
            <a:avLst/>
          </a:prstGeom>
          <a:noFill/>
        </p:spPr>
        <p:txBody>
          <a:bodyPr wrap="square" rtlCol="0">
            <a:spAutoFit/>
          </a:bodyPr>
          <a:lstStyle/>
          <a:p>
            <a:pPr algn="ctr"/>
            <a:r>
              <a:rPr lang="es-ES" sz="1200">
                <a:solidFill>
                  <a:srgbClr val="575756"/>
                </a:solidFill>
                <a:latin typeface="Calibri" panose="020F0502020204030204" pitchFamily="34" charset="0"/>
                <a:cs typeface="Calibri" panose="020F0502020204030204" pitchFamily="34" charset="0"/>
              </a:rPr>
              <a:t>Multitud de proyectos disponibles para ser financiados</a:t>
            </a:r>
          </a:p>
        </p:txBody>
      </p:sp>
      <p:grpSp>
        <p:nvGrpSpPr>
          <p:cNvPr id="14" name="Group 5">
            <a:extLst>
              <a:ext uri="{FF2B5EF4-FFF2-40B4-BE49-F238E27FC236}">
                <a16:creationId xmlns:a16="http://schemas.microsoft.com/office/drawing/2014/main" id="{41394D5A-ECA9-4C9D-920B-954A866BA670}"/>
              </a:ext>
            </a:extLst>
          </p:cNvPr>
          <p:cNvGrpSpPr/>
          <p:nvPr/>
        </p:nvGrpSpPr>
        <p:grpSpPr>
          <a:xfrm>
            <a:off x="4479501" y="1957184"/>
            <a:ext cx="3325115" cy="2242684"/>
            <a:chOff x="-391600" y="1424314"/>
            <a:chExt cx="2865126" cy="1932436"/>
          </a:xfrm>
        </p:grpSpPr>
        <p:pic>
          <p:nvPicPr>
            <p:cNvPr id="15" name="Picture 4" descr="Shape, icon&#10;&#10;Description automatically generated">
              <a:extLst>
                <a:ext uri="{FF2B5EF4-FFF2-40B4-BE49-F238E27FC236}">
                  <a16:creationId xmlns:a16="http://schemas.microsoft.com/office/drawing/2014/main" id="{A89D60E6-FD03-412E-8248-D63C7DAC1EC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91600" y="1424314"/>
              <a:ext cx="2865126" cy="1932436"/>
            </a:xfrm>
            <a:prstGeom prst="rect">
              <a:avLst/>
            </a:prstGeom>
          </p:spPr>
        </p:pic>
        <p:sp>
          <p:nvSpPr>
            <p:cNvPr id="16" name="TextBox 6">
              <a:extLst>
                <a:ext uri="{FF2B5EF4-FFF2-40B4-BE49-F238E27FC236}">
                  <a16:creationId xmlns:a16="http://schemas.microsoft.com/office/drawing/2014/main" id="{8FFE9D76-8EE6-44EC-B364-44FE1E16F785}"/>
                </a:ext>
              </a:extLst>
            </p:cNvPr>
            <p:cNvSpPr txBox="1"/>
            <p:nvPr/>
          </p:nvSpPr>
          <p:spPr>
            <a:xfrm>
              <a:off x="416990" y="1793674"/>
              <a:ext cx="1972099" cy="1352517"/>
            </a:xfrm>
            <a:prstGeom prst="rect">
              <a:avLst/>
            </a:prstGeom>
            <a:noFill/>
          </p:spPr>
          <p:txBody>
            <a:bodyPr wrap="square" rtlCol="0">
              <a:spAutoFit/>
            </a:bodyPr>
            <a:lstStyle/>
            <a:p>
              <a:pPr algn="ctr"/>
              <a:endParaRPr lang="es-ES" sz="1200">
                <a:solidFill>
                  <a:srgbClr val="004C82"/>
                </a:solidFill>
                <a:latin typeface="Calibri" panose="020F0502020204030204" pitchFamily="34" charset="0"/>
                <a:cs typeface="Calibri" panose="020F0502020204030204" pitchFamily="34" charset="0"/>
              </a:endParaRPr>
            </a:p>
            <a:p>
              <a:pPr algn="ctr"/>
              <a:r>
                <a:rPr lang="es-ES" sz="1200">
                  <a:solidFill>
                    <a:srgbClr val="004C82"/>
                  </a:solidFill>
                  <a:latin typeface="Calibri" panose="020F0502020204030204" pitchFamily="34" charset="0"/>
                  <a:cs typeface="Calibri" panose="020F0502020204030204" pitchFamily="34" charset="0"/>
                </a:rPr>
                <a:t>Tipo de financiación</a:t>
              </a:r>
            </a:p>
            <a:p>
              <a:pPr algn="ctr"/>
              <a:r>
                <a:rPr lang="es-ES" sz="1200">
                  <a:solidFill>
                    <a:srgbClr val="004C82"/>
                  </a:solidFill>
                  <a:latin typeface="Calibri" panose="020F0502020204030204" pitchFamily="34" charset="0"/>
                  <a:cs typeface="Calibri" panose="020F0502020204030204" pitchFamily="34" charset="0"/>
                </a:rPr>
                <a:t>Geografía</a:t>
              </a:r>
            </a:p>
            <a:p>
              <a:pPr algn="ctr"/>
              <a:r>
                <a:rPr lang="es-ES" sz="1200">
                  <a:solidFill>
                    <a:srgbClr val="004C82"/>
                  </a:solidFill>
                  <a:latin typeface="Calibri" panose="020F0502020204030204" pitchFamily="34" charset="0"/>
                  <a:cs typeface="Calibri" panose="020F0502020204030204" pitchFamily="34" charset="0"/>
                </a:rPr>
                <a:t>Escala</a:t>
              </a:r>
            </a:p>
            <a:p>
              <a:pPr algn="ctr"/>
              <a:r>
                <a:rPr lang="es-ES" sz="1200">
                  <a:solidFill>
                    <a:srgbClr val="004C82"/>
                  </a:solidFill>
                  <a:latin typeface="Calibri" panose="020F0502020204030204" pitchFamily="34" charset="0"/>
                  <a:cs typeface="Calibri" panose="020F0502020204030204" pitchFamily="34" charset="0"/>
                </a:rPr>
                <a:t>Tamaño de la inversión</a:t>
              </a:r>
            </a:p>
            <a:p>
              <a:pPr algn="ctr"/>
              <a:r>
                <a:rPr lang="es-ES" sz="1200">
                  <a:solidFill>
                    <a:srgbClr val="004C82"/>
                  </a:solidFill>
                  <a:latin typeface="Calibri" panose="020F0502020204030204" pitchFamily="34" charset="0"/>
                  <a:cs typeface="Calibri" panose="020F0502020204030204" pitchFamily="34" charset="0"/>
                </a:rPr>
                <a:t>Beneficiarios</a:t>
              </a:r>
            </a:p>
            <a:p>
              <a:pPr algn="ctr"/>
              <a:endParaRPr lang="es-ES" sz="1200">
                <a:solidFill>
                  <a:srgbClr val="004C82"/>
                </a:solidFill>
                <a:latin typeface="Calibri" panose="020F0502020204030204" pitchFamily="34" charset="0"/>
                <a:cs typeface="Calibri" panose="020F0502020204030204" pitchFamily="34" charset="0"/>
              </a:endParaRPr>
            </a:p>
            <a:p>
              <a:pPr algn="ctr"/>
              <a:r>
                <a:rPr lang="es-ES" sz="1200">
                  <a:solidFill>
                    <a:srgbClr val="004C82"/>
                  </a:solidFill>
                  <a:latin typeface="Calibri" panose="020F0502020204030204" pitchFamily="34" charset="0"/>
                  <a:cs typeface="Calibri" panose="020F0502020204030204" pitchFamily="34" charset="0"/>
                </a:rPr>
                <a:t> </a:t>
              </a:r>
            </a:p>
          </p:txBody>
        </p:sp>
      </p:grpSp>
      <p:grpSp>
        <p:nvGrpSpPr>
          <p:cNvPr id="11" name="Group 16">
            <a:extLst>
              <a:ext uri="{FF2B5EF4-FFF2-40B4-BE49-F238E27FC236}">
                <a16:creationId xmlns:a16="http://schemas.microsoft.com/office/drawing/2014/main" id="{3B01E299-7584-4E97-B800-86A969B3F068}"/>
              </a:ext>
            </a:extLst>
          </p:cNvPr>
          <p:cNvGrpSpPr/>
          <p:nvPr/>
        </p:nvGrpSpPr>
        <p:grpSpPr>
          <a:xfrm>
            <a:off x="3614074" y="3049667"/>
            <a:ext cx="1730854" cy="1221439"/>
            <a:chOff x="6263058" y="1670559"/>
            <a:chExt cx="2738381" cy="1932436"/>
          </a:xfrm>
          <a:noFill/>
        </p:grpSpPr>
        <p:pic>
          <p:nvPicPr>
            <p:cNvPr id="12" name="Picture 14" descr="A picture containing icon&#10;&#10;Description automatically generated">
              <a:extLst>
                <a:ext uri="{FF2B5EF4-FFF2-40B4-BE49-F238E27FC236}">
                  <a16:creationId xmlns:a16="http://schemas.microsoft.com/office/drawing/2014/main" id="{08A804F7-0E77-44EE-81E3-49060CDBDC3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263058" y="1670559"/>
              <a:ext cx="2738381" cy="1932436"/>
            </a:xfrm>
            <a:prstGeom prst="rect">
              <a:avLst/>
            </a:prstGeom>
            <a:grpFill/>
          </p:spPr>
        </p:pic>
        <p:sp>
          <p:nvSpPr>
            <p:cNvPr id="13" name="TextBox 15">
              <a:extLst>
                <a:ext uri="{FF2B5EF4-FFF2-40B4-BE49-F238E27FC236}">
                  <a16:creationId xmlns:a16="http://schemas.microsoft.com/office/drawing/2014/main" id="{36FBB0F8-2514-4C0A-8FE6-31264AB85D40}"/>
                </a:ext>
              </a:extLst>
            </p:cNvPr>
            <p:cNvSpPr txBox="1"/>
            <p:nvPr/>
          </p:nvSpPr>
          <p:spPr>
            <a:xfrm>
              <a:off x="6313280" y="2337962"/>
              <a:ext cx="2134466" cy="1022559"/>
            </a:xfrm>
            <a:prstGeom prst="rect">
              <a:avLst/>
            </a:prstGeom>
            <a:grpFill/>
          </p:spPr>
          <p:txBody>
            <a:bodyPr wrap="square" rtlCol="0">
              <a:spAutoFit/>
            </a:bodyPr>
            <a:lstStyle>
              <a:defPPr>
                <a:defRPr lang="de-DE"/>
              </a:defPPr>
              <a:lvl1pPr algn="ctr">
                <a:defRPr sz="1200" b="1">
                  <a:solidFill>
                    <a:srgbClr val="575756"/>
                  </a:solidFill>
                  <a:latin typeface="Calibri" panose="020F0502020204030204" pitchFamily="34" charset="0"/>
                  <a:cs typeface="Calibri" panose="020F0502020204030204" pitchFamily="34" charset="0"/>
                </a:defRPr>
              </a:lvl1pPr>
            </a:lstStyle>
            <a:p>
              <a:r>
                <a:rPr lang="en-US">
                  <a:solidFill>
                    <a:schemeClr val="accent1">
                      <a:lumMod val="50000"/>
                    </a:schemeClr>
                  </a:solidFill>
                </a:rPr>
                <a:t>Zona de </a:t>
              </a:r>
              <a:r>
                <a:rPr lang="en-US" err="1">
                  <a:solidFill>
                    <a:schemeClr val="accent1">
                      <a:lumMod val="50000"/>
                    </a:schemeClr>
                  </a:solidFill>
                </a:rPr>
                <a:t>correspondencia</a:t>
              </a:r>
              <a:endParaRPr lang="en-US">
                <a:solidFill>
                  <a:schemeClr val="accent1">
                    <a:lumMod val="50000"/>
                  </a:schemeClr>
                </a:solidFill>
              </a:endParaRPr>
            </a:p>
            <a:p>
              <a:r>
                <a:rPr lang="en-US">
                  <a:solidFill>
                    <a:schemeClr val="accent1">
                      <a:lumMod val="50000"/>
                    </a:schemeClr>
                  </a:solidFill>
                </a:rPr>
                <a:t> </a:t>
              </a:r>
            </a:p>
          </p:txBody>
        </p:sp>
      </p:grpSp>
    </p:spTree>
    <p:extLst>
      <p:ext uri="{BB962C8B-B14F-4D97-AF65-F5344CB8AC3E}">
        <p14:creationId xmlns:p14="http://schemas.microsoft.com/office/powerpoint/2010/main" val="309951299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E6FAF7-392E-4E86-8B57-16381BA368C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3"/>
          <a:stretch/>
        </p:blipFill>
        <p:spPr>
          <a:xfrm>
            <a:off x="6281058" y="3100207"/>
            <a:ext cx="2383972" cy="2043293"/>
          </a:xfrm>
          <a:prstGeom prst="rect">
            <a:avLst/>
          </a:prstGeom>
        </p:spPr>
      </p:pic>
      <p:sp>
        <p:nvSpPr>
          <p:cNvPr id="4" name="Foliennummernplatzhalter 3">
            <a:extLst>
              <a:ext uri="{FF2B5EF4-FFF2-40B4-BE49-F238E27FC236}">
                <a16:creationId xmlns:a16="http://schemas.microsoft.com/office/drawing/2014/main" id="{080A28BA-B1D4-456A-9CFF-7CBB9B1AB1A3}"/>
              </a:ext>
            </a:extLst>
          </p:cNvPr>
          <p:cNvSpPr>
            <a:spLocks noGrp="1"/>
          </p:cNvSpPr>
          <p:nvPr>
            <p:ph type="sldNum" sz="quarter" idx="16"/>
          </p:nvPr>
        </p:nvSpPr>
        <p:spPr/>
        <p:txBody>
          <a:bodyPr/>
          <a:lstStyle/>
          <a:p>
            <a:fld id="{CF23C0C3-F0EC-4AF0-84C8-08554CFEDD03}" type="slidenum">
              <a:rPr lang="en-GB" smtClean="0"/>
              <a:t>2</a:t>
            </a:fld>
            <a:endParaRPr lang="en-GB"/>
          </a:p>
        </p:txBody>
      </p:sp>
      <p:sp>
        <p:nvSpPr>
          <p:cNvPr id="6" name="Denkblase: wolkenförmig 5">
            <a:extLst>
              <a:ext uri="{FF2B5EF4-FFF2-40B4-BE49-F238E27FC236}">
                <a16:creationId xmlns:a16="http://schemas.microsoft.com/office/drawing/2014/main" id="{D3403E75-7715-4649-A419-4DAF3CF1E8D0}"/>
              </a:ext>
            </a:extLst>
          </p:cNvPr>
          <p:cNvSpPr/>
          <p:nvPr/>
        </p:nvSpPr>
        <p:spPr>
          <a:xfrm>
            <a:off x="180794" y="1963712"/>
            <a:ext cx="3611717" cy="2685354"/>
          </a:xfrm>
          <a:prstGeom prst="cloudCallout">
            <a:avLst>
              <a:gd name="adj1" fmla="val 107149"/>
              <a:gd name="adj2" fmla="val 10077"/>
            </a:avLst>
          </a:prstGeom>
          <a:solidFill>
            <a:srgbClr val="004C82">
              <a:alpha val="69804"/>
            </a:srgbClr>
          </a:solid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s-ES" sz="1800" b="1"/>
              <a:t>¿Cuál es el valor económico añadido de la propuesta de solución del Nexo WEF? ¿Cómo podemos medir este valor añadido? </a:t>
            </a:r>
          </a:p>
        </p:txBody>
      </p:sp>
      <p:sp>
        <p:nvSpPr>
          <p:cNvPr id="7" name="Titel 1">
            <a:extLst>
              <a:ext uri="{FF2B5EF4-FFF2-40B4-BE49-F238E27FC236}">
                <a16:creationId xmlns:a16="http://schemas.microsoft.com/office/drawing/2014/main" id="{889AE01A-4CAC-4767-957D-712D073D33AB}"/>
              </a:ext>
            </a:extLst>
          </p:cNvPr>
          <p:cNvSpPr>
            <a:spLocks noGrp="1"/>
          </p:cNvSpPr>
          <p:nvPr>
            <p:ph type="title"/>
          </p:nvPr>
        </p:nvSpPr>
        <p:spPr>
          <a:xfrm>
            <a:off x="396347" y="616901"/>
            <a:ext cx="7472602" cy="472437"/>
          </a:xfrm>
        </p:spPr>
        <p:txBody>
          <a:bodyPr/>
          <a:lstStyle/>
          <a:p>
            <a:pPr algn="l"/>
            <a:r>
              <a:rPr lang="es-ES" b="1"/>
              <a:t>Volvamos con la Sra. García...</a:t>
            </a:r>
          </a:p>
        </p:txBody>
      </p:sp>
      <p:sp>
        <p:nvSpPr>
          <p:cNvPr id="9" name="Denkblase: wolkenförmig 5">
            <a:extLst>
              <a:ext uri="{FF2B5EF4-FFF2-40B4-BE49-F238E27FC236}">
                <a16:creationId xmlns:a16="http://schemas.microsoft.com/office/drawing/2014/main" id="{85B856CB-DF1F-4FAF-B65D-1E0753EDAAB6}"/>
              </a:ext>
            </a:extLst>
          </p:cNvPr>
          <p:cNvSpPr/>
          <p:nvPr/>
        </p:nvSpPr>
        <p:spPr>
          <a:xfrm>
            <a:off x="4071913" y="892311"/>
            <a:ext cx="4675740" cy="2043293"/>
          </a:xfrm>
          <a:prstGeom prst="cloudCallout">
            <a:avLst>
              <a:gd name="adj1" fmla="val 17521"/>
              <a:gd name="adj2" fmla="val 83599"/>
            </a:avLst>
          </a:prstGeom>
          <a:solidFill>
            <a:srgbClr val="004C82">
              <a:alpha val="69804"/>
            </a:srgbClr>
          </a:solid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ES" sz="1800" b="1"/>
              <a:t>¿Qué fuentes de financiación existen para apoyar este tipo de programas o proyectos multisectoriales? </a:t>
            </a:r>
          </a:p>
        </p:txBody>
      </p:sp>
    </p:spTree>
    <p:extLst>
      <p:ext uri="{BB962C8B-B14F-4D97-AF65-F5344CB8AC3E}">
        <p14:creationId xmlns:p14="http://schemas.microsoft.com/office/powerpoint/2010/main" val="176017409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3">
            <a:extLst>
              <a:ext uri="{FF2B5EF4-FFF2-40B4-BE49-F238E27FC236}">
                <a16:creationId xmlns:a16="http://schemas.microsoft.com/office/drawing/2014/main" id="{AEBBAEBF-2BC7-4C9F-A704-7834F868DBF1}"/>
              </a:ext>
            </a:extLst>
          </p:cNvPr>
          <p:cNvSpPr>
            <a:spLocks noGrp="1"/>
          </p:cNvSpPr>
          <p:nvPr>
            <p:ph type="title"/>
          </p:nvPr>
        </p:nvSpPr>
        <p:spPr>
          <a:xfrm>
            <a:off x="449816" y="576000"/>
            <a:ext cx="8567183" cy="540544"/>
          </a:xfrm>
        </p:spPr>
        <p:txBody>
          <a:bodyPr>
            <a:normAutofit/>
          </a:bodyPr>
          <a:lstStyle/>
          <a:p>
            <a:r>
              <a:rPr lang="es-ES"/>
              <a:t>Diferentes etapas de la financiación de proyectos</a:t>
            </a:r>
            <a:endParaRPr lang="de-DE"/>
          </a:p>
        </p:txBody>
      </p:sp>
      <p:sp>
        <p:nvSpPr>
          <p:cNvPr id="5" name="CasellaDiTesto 4">
            <a:extLst>
              <a:ext uri="{FF2B5EF4-FFF2-40B4-BE49-F238E27FC236}">
                <a16:creationId xmlns:a16="http://schemas.microsoft.com/office/drawing/2014/main" id="{55EB65E0-9B56-4F01-B70B-82C33DE31769}"/>
              </a:ext>
            </a:extLst>
          </p:cNvPr>
          <p:cNvSpPr txBox="1"/>
          <p:nvPr/>
        </p:nvSpPr>
        <p:spPr>
          <a:xfrm>
            <a:off x="8318810" y="3541"/>
            <a:ext cx="837242" cy="461665"/>
          </a:xfrm>
          <a:prstGeom prst="rect">
            <a:avLst/>
          </a:prstGeom>
          <a:solidFill>
            <a:schemeClr val="accent3"/>
          </a:solidFill>
        </p:spPr>
        <p:txBody>
          <a:bodyPr wrap="square" rtlCol="0">
            <a:spAutoFit/>
          </a:bodyPr>
          <a:lstStyle/>
          <a:p>
            <a:pPr algn="l"/>
            <a:r>
              <a:rPr lang="it-IT" sz="2400" b="1"/>
              <a:t>R4A</a:t>
            </a:r>
          </a:p>
        </p:txBody>
      </p:sp>
      <p:graphicFrame>
        <p:nvGraphicFramePr>
          <p:cNvPr id="26" name="Tabella 25">
            <a:extLst>
              <a:ext uri="{FF2B5EF4-FFF2-40B4-BE49-F238E27FC236}">
                <a16:creationId xmlns:a16="http://schemas.microsoft.com/office/drawing/2014/main" id="{F17FAC65-3E29-488A-AAFE-93E0246EFE2D}"/>
              </a:ext>
            </a:extLst>
          </p:cNvPr>
          <p:cNvGraphicFramePr>
            <a:graphicFrameLocks noGrp="1"/>
          </p:cNvGraphicFramePr>
          <p:nvPr>
            <p:extLst>
              <p:ext uri="{D42A27DB-BD31-4B8C-83A1-F6EECF244321}">
                <p14:modId xmlns:p14="http://schemas.microsoft.com/office/powerpoint/2010/main" val="989383790"/>
              </p:ext>
            </p:extLst>
          </p:nvPr>
        </p:nvGraphicFramePr>
        <p:xfrm>
          <a:off x="849759" y="2032628"/>
          <a:ext cx="2107260" cy="2488231"/>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567697">
                <a:tc>
                  <a:txBody>
                    <a:bodyPr/>
                    <a:lstStyle/>
                    <a:p>
                      <a:pPr algn="ctr"/>
                      <a:r>
                        <a:rPr lang="en-GB" sz="1200" b="0" noProof="0"/>
                        <a:t>A.T. y </a:t>
                      </a:r>
                      <a:r>
                        <a:rPr lang="en-GB" sz="1200" b="0" noProof="0" err="1"/>
                        <a:t>piloto</a:t>
                      </a:r>
                      <a:endParaRPr lang="en-GB" sz="1200" b="0" noProof="0"/>
                    </a:p>
                  </a:txBody>
                  <a:tcPr anchor="ctr">
                    <a:solidFill>
                      <a:srgbClr val="F6B33C"/>
                    </a:solidFill>
                  </a:tcPr>
                </a:tc>
                <a:extLst>
                  <a:ext uri="{0D108BD9-81ED-4DB2-BD59-A6C34878D82A}">
                    <a16:rowId xmlns:a16="http://schemas.microsoft.com/office/drawing/2014/main" val="963261849"/>
                  </a:ext>
                </a:extLst>
              </a:tr>
              <a:tr h="1920534">
                <a:tc>
                  <a:txBody>
                    <a:bodyPr/>
                    <a:lstStyle/>
                    <a:p>
                      <a:pPr marL="0" indent="0">
                        <a:buFont typeface="Arial" panose="020B0604020202020204" pitchFamily="34" charset="0"/>
                        <a:buNone/>
                      </a:pPr>
                      <a:r>
                        <a:rPr lang="es-ES" sz="1100"/>
                        <a:t>En esta fase es más habitual encontrar ejemplos de proyectos financiados con subvenciones parciales/completas para la ejecución de proyectos piloto o de actividades de asistencia técnica y desarrollo de capacidades.</a:t>
                      </a:r>
                    </a:p>
                  </a:txBody>
                  <a:tcPr anchor="ctr"/>
                </a:tc>
                <a:extLst>
                  <a:ext uri="{0D108BD9-81ED-4DB2-BD59-A6C34878D82A}">
                    <a16:rowId xmlns:a16="http://schemas.microsoft.com/office/drawing/2014/main" val="1500509961"/>
                  </a:ext>
                </a:extLst>
              </a:tr>
            </a:tbl>
          </a:graphicData>
        </a:graphic>
      </p:graphicFrame>
      <p:graphicFrame>
        <p:nvGraphicFramePr>
          <p:cNvPr id="27" name="Tabella 26">
            <a:extLst>
              <a:ext uri="{FF2B5EF4-FFF2-40B4-BE49-F238E27FC236}">
                <a16:creationId xmlns:a16="http://schemas.microsoft.com/office/drawing/2014/main" id="{D6A52588-C263-4CE0-9515-40F0227DD146}"/>
              </a:ext>
            </a:extLst>
          </p:cNvPr>
          <p:cNvGraphicFramePr>
            <a:graphicFrameLocks noGrp="1"/>
          </p:cNvGraphicFramePr>
          <p:nvPr>
            <p:extLst>
              <p:ext uri="{D42A27DB-BD31-4B8C-83A1-F6EECF244321}">
                <p14:modId xmlns:p14="http://schemas.microsoft.com/office/powerpoint/2010/main" val="2604060318"/>
              </p:ext>
            </p:extLst>
          </p:nvPr>
        </p:nvGraphicFramePr>
        <p:xfrm>
          <a:off x="3597226" y="2034602"/>
          <a:ext cx="2107260" cy="2686534"/>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583414">
                <a:tc>
                  <a:txBody>
                    <a:bodyPr/>
                    <a:lstStyle/>
                    <a:p>
                      <a:pPr algn="ctr"/>
                      <a:r>
                        <a:rPr lang="en-GB" sz="1200" b="0" noProof="0"/>
                        <a:t>Desarrollo </a:t>
                      </a:r>
                    </a:p>
                  </a:txBody>
                  <a:tcPr anchor="ctr">
                    <a:solidFill>
                      <a:srgbClr val="F6B33C"/>
                    </a:solidFill>
                  </a:tcPr>
                </a:tc>
                <a:extLst>
                  <a:ext uri="{0D108BD9-81ED-4DB2-BD59-A6C34878D82A}">
                    <a16:rowId xmlns:a16="http://schemas.microsoft.com/office/drawing/2014/main" val="963261849"/>
                  </a:ext>
                </a:extLst>
              </a:tr>
              <a:tr h="1898739">
                <a:tc>
                  <a:txBody>
                    <a:bodyPr/>
                    <a:lstStyle/>
                    <a:p>
                      <a:pPr marL="0" indent="0">
                        <a:buFont typeface="Arial" panose="020B0604020202020204" pitchFamily="34" charset="0"/>
                        <a:buNone/>
                      </a:pPr>
                      <a:r>
                        <a:rPr lang="es-ES" sz="1100" kern="1200">
                          <a:solidFill>
                            <a:schemeClr val="dk1"/>
                          </a:solidFill>
                          <a:latin typeface="+mn-lt"/>
                          <a:ea typeface="+mn-ea"/>
                          <a:cs typeface="+mn-cs"/>
                        </a:rPr>
                        <a:t>En esta fase, los instrumentos de financiación suelen dirigirse al desarrollo de análisis y estudios de viabilidad, al aumento del número de proyectos financiables con la provisión de financiación en la fase inicial y/o a la participación de las partes interesadas para acelerar el proceso hasta el cierre financiero. </a:t>
                      </a:r>
                      <a:endParaRPr lang="en-US" sz="1100" kern="1200">
                        <a:solidFill>
                          <a:schemeClr val="dk1"/>
                        </a:solidFill>
                        <a:latin typeface="+mn-lt"/>
                        <a:ea typeface="+mn-ea"/>
                        <a:cs typeface="+mn-cs"/>
                      </a:endParaRPr>
                    </a:p>
                  </a:txBody>
                  <a:tcPr anchor="ctr"/>
                </a:tc>
                <a:extLst>
                  <a:ext uri="{0D108BD9-81ED-4DB2-BD59-A6C34878D82A}">
                    <a16:rowId xmlns:a16="http://schemas.microsoft.com/office/drawing/2014/main" val="1500509961"/>
                  </a:ext>
                </a:extLst>
              </a:tr>
            </a:tbl>
          </a:graphicData>
        </a:graphic>
      </p:graphicFrame>
      <p:graphicFrame>
        <p:nvGraphicFramePr>
          <p:cNvPr id="28" name="Tabella 27">
            <a:extLst>
              <a:ext uri="{FF2B5EF4-FFF2-40B4-BE49-F238E27FC236}">
                <a16:creationId xmlns:a16="http://schemas.microsoft.com/office/drawing/2014/main" id="{474B6705-1430-4E9B-A74F-D8AE2386CAEF}"/>
              </a:ext>
            </a:extLst>
          </p:cNvPr>
          <p:cNvGraphicFramePr>
            <a:graphicFrameLocks noGrp="1"/>
          </p:cNvGraphicFramePr>
          <p:nvPr>
            <p:extLst>
              <p:ext uri="{D42A27DB-BD31-4B8C-83A1-F6EECF244321}">
                <p14:modId xmlns:p14="http://schemas.microsoft.com/office/powerpoint/2010/main" val="2977659645"/>
              </p:ext>
            </p:extLst>
          </p:nvPr>
        </p:nvGraphicFramePr>
        <p:xfrm>
          <a:off x="6344694" y="2032628"/>
          <a:ext cx="2107260" cy="3154687"/>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548647">
                <a:tc>
                  <a:txBody>
                    <a:bodyPr/>
                    <a:lstStyle/>
                    <a:p>
                      <a:pPr algn="ctr"/>
                      <a:r>
                        <a:rPr lang="de-DE" sz="1200" b="0"/>
                        <a:t>Implementation</a:t>
                      </a:r>
                    </a:p>
                  </a:txBody>
                  <a:tcPr anchor="ctr">
                    <a:solidFill>
                      <a:srgbClr val="F6B33C"/>
                    </a:solidFill>
                  </a:tcPr>
                </a:tc>
                <a:extLst>
                  <a:ext uri="{0D108BD9-81ED-4DB2-BD59-A6C34878D82A}">
                    <a16:rowId xmlns:a16="http://schemas.microsoft.com/office/drawing/2014/main" val="963261849"/>
                  </a:ext>
                </a:extLst>
              </a:tr>
              <a:tr h="1410808">
                <a:tc>
                  <a:txBody>
                    <a:bodyPr/>
                    <a:lstStyle/>
                    <a:p>
                      <a:pPr marL="0" indent="0">
                        <a:buFont typeface="Arial" panose="020B0604020202020204" pitchFamily="34" charset="0"/>
                        <a:buNone/>
                      </a:pPr>
                      <a:r>
                        <a:rPr lang="es-ES" sz="1100" kern="1200">
                          <a:solidFill>
                            <a:schemeClr val="dk1"/>
                          </a:solidFill>
                          <a:latin typeface="+mn-lt"/>
                          <a:ea typeface="+mn-ea"/>
                          <a:cs typeface="+mn-cs"/>
                        </a:rPr>
                        <a:t>Esta fase suele ser financiada por los principales donantes y fondos a través de sistemas de financiación en condiciones favorables o mixtos (financiación basada en resultados, préstamos, instrumentos de capital, etc.). Por supuesto, depende de la escala del proyecto. En caso de ejecución de un proyecto pequeño, también puede financiarse mediante subvenciones totales o parciales. </a:t>
                      </a:r>
                      <a:endParaRPr lang="en-US" sz="1100"/>
                    </a:p>
                  </a:txBody>
                  <a:tcPr anchor="ctr"/>
                </a:tc>
                <a:extLst>
                  <a:ext uri="{0D108BD9-81ED-4DB2-BD59-A6C34878D82A}">
                    <a16:rowId xmlns:a16="http://schemas.microsoft.com/office/drawing/2014/main" val="1500509961"/>
                  </a:ext>
                </a:extLst>
              </a:tr>
            </a:tbl>
          </a:graphicData>
        </a:graphic>
      </p:graphicFrame>
      <p:sp>
        <p:nvSpPr>
          <p:cNvPr id="29" name="CasellaDiTesto 28">
            <a:extLst>
              <a:ext uri="{FF2B5EF4-FFF2-40B4-BE49-F238E27FC236}">
                <a16:creationId xmlns:a16="http://schemas.microsoft.com/office/drawing/2014/main" id="{14D911C9-223A-480C-80F6-15C4A2C60A60}"/>
              </a:ext>
            </a:extLst>
          </p:cNvPr>
          <p:cNvSpPr txBox="1"/>
          <p:nvPr/>
        </p:nvSpPr>
        <p:spPr>
          <a:xfrm>
            <a:off x="127000" y="1201631"/>
            <a:ext cx="8889999" cy="830997"/>
          </a:xfrm>
          <a:prstGeom prst="rect">
            <a:avLst/>
          </a:prstGeom>
          <a:noFill/>
        </p:spPr>
        <p:txBody>
          <a:bodyPr wrap="square" rtlCol="0">
            <a:spAutoFit/>
          </a:bodyPr>
          <a:lstStyle/>
          <a:p>
            <a:r>
              <a:rPr lang="es-ES" sz="1200" b="0" i="0" u="none" strike="noStrike" baseline="0"/>
              <a:t>Para convertir el concepto de un proyecto en acción, hay que definir una estructura financiera sostenible, que depende en gran medida de varios factores, como el tipo de promotor, el país de intervención, el tipo de modelo de negocio, los actores implicados, las autoridades implicadas, etc. Para cada una de las fases del proyecto, algunos instrumentos o mecanismos de financiación son más eficaces (o más comunes) que otros. </a:t>
            </a:r>
            <a:endParaRPr lang="en-US" sz="1200" b="0" i="0" u="none" strike="noStrike" baseline="0"/>
          </a:p>
        </p:txBody>
      </p:sp>
    </p:spTree>
    <p:extLst>
      <p:ext uri="{BB962C8B-B14F-4D97-AF65-F5344CB8AC3E}">
        <p14:creationId xmlns:p14="http://schemas.microsoft.com/office/powerpoint/2010/main" val="234084788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4F3E9A0C-7235-4458-A081-4DB9D028FFD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273775" y="3048104"/>
            <a:ext cx="2361095" cy="2095396"/>
          </a:xfrm>
          <a:prstGeom prst="rect">
            <a:avLst/>
          </a:prstGeom>
        </p:spPr>
      </p:pic>
      <p:sp>
        <p:nvSpPr>
          <p:cNvPr id="2" name="Textplatzhalter 1">
            <a:extLst>
              <a:ext uri="{FF2B5EF4-FFF2-40B4-BE49-F238E27FC236}">
                <a16:creationId xmlns:a16="http://schemas.microsoft.com/office/drawing/2014/main" id="{81500862-E81B-4B0F-A2A3-045D19DEBB0B}"/>
              </a:ext>
            </a:extLst>
          </p:cNvPr>
          <p:cNvSpPr>
            <a:spLocks noGrp="1"/>
          </p:cNvSpPr>
          <p:nvPr>
            <p:ph type="body" sz="quarter" idx="13"/>
          </p:nvPr>
        </p:nvSpPr>
        <p:spPr/>
        <p:txBody>
          <a:bodyPr>
            <a:normAutofit/>
          </a:bodyPr>
          <a:lstStyle/>
          <a:p>
            <a:pPr marL="615950" lvl="1" indent="-342900">
              <a:lnSpc>
                <a:spcPct val="70000"/>
              </a:lnSpc>
            </a:pPr>
            <a:r>
              <a:rPr lang="es-ES"/>
              <a:t>Financiación de proyectos específicos</a:t>
            </a:r>
          </a:p>
          <a:p>
            <a:pPr marL="615950" lvl="1" indent="-342900">
              <a:lnSpc>
                <a:spcPct val="70000"/>
              </a:lnSpc>
            </a:pPr>
            <a:r>
              <a:rPr lang="es-ES"/>
              <a:t>Financiación de programas específicos (por ejemplo, fondos para el clima) </a:t>
            </a:r>
          </a:p>
          <a:p>
            <a:pPr marL="615950" lvl="1" indent="-342900">
              <a:lnSpc>
                <a:spcPct val="70000"/>
              </a:lnSpc>
            </a:pPr>
            <a:r>
              <a:rPr lang="es-ES"/>
              <a:t>Financiación de programas adaptables</a:t>
            </a:r>
          </a:p>
          <a:p>
            <a:pPr marL="615950" lvl="1" indent="-342900">
              <a:lnSpc>
                <a:spcPct val="70000"/>
              </a:lnSpc>
            </a:pPr>
            <a:r>
              <a:rPr lang="es-ES"/>
              <a:t>Apoyo presupuestario sectorial</a:t>
            </a:r>
          </a:p>
          <a:p>
            <a:pPr marL="615950" lvl="1" indent="-342900">
              <a:lnSpc>
                <a:spcPct val="70000"/>
              </a:lnSpc>
            </a:pPr>
            <a:r>
              <a:rPr lang="es-ES"/>
              <a:t>Apoyo presupuestario central</a:t>
            </a:r>
          </a:p>
          <a:p>
            <a:pPr marL="615950" lvl="1" indent="-342900">
              <a:lnSpc>
                <a:spcPct val="70000"/>
              </a:lnSpc>
            </a:pPr>
            <a:endParaRPr lang="en-US"/>
          </a:p>
          <a:p>
            <a:pPr marL="615950" lvl="1" indent="-342900">
              <a:lnSpc>
                <a:spcPct val="70000"/>
              </a:lnSpc>
            </a:pPr>
            <a:endParaRPr lang="en-US"/>
          </a:p>
        </p:txBody>
      </p:sp>
      <p:sp>
        <p:nvSpPr>
          <p:cNvPr id="3" name="Titel 2">
            <a:extLst>
              <a:ext uri="{FF2B5EF4-FFF2-40B4-BE49-F238E27FC236}">
                <a16:creationId xmlns:a16="http://schemas.microsoft.com/office/drawing/2014/main" id="{1C9BA35E-9567-4BC1-BF6E-FC09A3045CF4}"/>
              </a:ext>
            </a:extLst>
          </p:cNvPr>
          <p:cNvSpPr>
            <a:spLocks noGrp="1"/>
          </p:cNvSpPr>
          <p:nvPr>
            <p:ph type="title"/>
          </p:nvPr>
        </p:nvSpPr>
        <p:spPr/>
        <p:txBody>
          <a:bodyPr/>
          <a:lstStyle/>
          <a:p>
            <a:r>
              <a:rPr lang="es-ES"/>
              <a:t>Vías para acceder a la financiación</a:t>
            </a:r>
          </a:p>
        </p:txBody>
      </p:sp>
      <p:sp>
        <p:nvSpPr>
          <p:cNvPr id="4" name="Foliennummernplatzhalter 3">
            <a:extLst>
              <a:ext uri="{FF2B5EF4-FFF2-40B4-BE49-F238E27FC236}">
                <a16:creationId xmlns:a16="http://schemas.microsoft.com/office/drawing/2014/main" id="{B346EA77-F893-47FB-9004-087EF7869EBB}"/>
              </a:ext>
            </a:extLst>
          </p:cNvPr>
          <p:cNvSpPr>
            <a:spLocks noGrp="1"/>
          </p:cNvSpPr>
          <p:nvPr>
            <p:ph type="sldNum" sz="quarter" idx="16"/>
          </p:nvPr>
        </p:nvSpPr>
        <p:spPr/>
        <p:txBody>
          <a:bodyPr/>
          <a:lstStyle/>
          <a:p>
            <a:fld id="{CF23C0C3-F0EC-4AF0-84C8-08554CFEDD03}" type="slidenum">
              <a:rPr lang="en-GB" smtClean="0"/>
              <a:t>21</a:t>
            </a:fld>
            <a:endParaRPr lang="en-GB"/>
          </a:p>
        </p:txBody>
      </p:sp>
      <p:grpSp>
        <p:nvGrpSpPr>
          <p:cNvPr id="6" name="Group 5">
            <a:extLst>
              <a:ext uri="{FF2B5EF4-FFF2-40B4-BE49-F238E27FC236}">
                <a16:creationId xmlns:a16="http://schemas.microsoft.com/office/drawing/2014/main" id="{44B191ED-47CA-48FF-9BC8-0F22F9ECC2CE}"/>
              </a:ext>
            </a:extLst>
          </p:cNvPr>
          <p:cNvGrpSpPr/>
          <p:nvPr/>
        </p:nvGrpSpPr>
        <p:grpSpPr>
          <a:xfrm>
            <a:off x="2396281" y="2858655"/>
            <a:ext cx="2865126" cy="1932436"/>
            <a:chOff x="97809" y="1656673"/>
            <a:chExt cx="2865126" cy="1932436"/>
          </a:xfrm>
        </p:grpSpPr>
        <p:pic>
          <p:nvPicPr>
            <p:cNvPr id="7" name="Picture 4" descr="Shape, icon&#10;&#10;Description automatically generated">
              <a:extLst>
                <a:ext uri="{FF2B5EF4-FFF2-40B4-BE49-F238E27FC236}">
                  <a16:creationId xmlns:a16="http://schemas.microsoft.com/office/drawing/2014/main" id="{93451D45-A8EC-45B5-AC19-C0A91B03D8A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8" name="TextBox 6">
              <a:extLst>
                <a:ext uri="{FF2B5EF4-FFF2-40B4-BE49-F238E27FC236}">
                  <a16:creationId xmlns:a16="http://schemas.microsoft.com/office/drawing/2014/main" id="{1DBD1A03-A681-464D-8A33-EF9BF45885E6}"/>
                </a:ext>
              </a:extLst>
            </p:cNvPr>
            <p:cNvSpPr txBox="1"/>
            <p:nvPr/>
          </p:nvSpPr>
          <p:spPr>
            <a:xfrm>
              <a:off x="450000" y="2242484"/>
              <a:ext cx="2134464" cy="646331"/>
            </a:xfrm>
            <a:prstGeom prst="rect">
              <a:avLst/>
            </a:prstGeom>
            <a:noFill/>
          </p:spPr>
          <p:txBody>
            <a:bodyPr wrap="square" rtlCol="0">
              <a:spAutoFit/>
            </a:bodyPr>
            <a:lstStyle/>
            <a:p>
              <a:pPr algn="ctr"/>
              <a:endParaRPr lang="en-GB" sz="1200" b="1">
                <a:solidFill>
                  <a:srgbClr val="004C82"/>
                </a:solidFill>
                <a:latin typeface="Calibri" panose="020F0502020204030204" pitchFamily="34" charset="0"/>
                <a:cs typeface="Calibri" panose="020F0502020204030204" pitchFamily="34" charset="0"/>
              </a:endParaRPr>
            </a:p>
            <a:p>
              <a:pPr algn="ctr"/>
              <a:r>
                <a:rPr lang="es-ES" sz="1200" b="1">
                  <a:solidFill>
                    <a:srgbClr val="004C82"/>
                  </a:solidFill>
                  <a:latin typeface="Calibri" panose="020F0502020204030204" pitchFamily="34" charset="0"/>
                  <a:cs typeface="Calibri" panose="020F0502020204030204" pitchFamily="34" charset="0"/>
                </a:rPr>
                <a:t>Financiación programática</a:t>
              </a:r>
            </a:p>
            <a:p>
              <a:pPr algn="ctr"/>
              <a:r>
                <a:rPr lang="es-ES" sz="1200" b="1">
                  <a:solidFill>
                    <a:srgbClr val="004C82"/>
                  </a:solidFill>
                  <a:latin typeface="Calibri" panose="020F0502020204030204" pitchFamily="34" charset="0"/>
                  <a:cs typeface="Calibri" panose="020F0502020204030204" pitchFamily="34" charset="0"/>
                </a:rPr>
                <a:t> </a:t>
              </a:r>
            </a:p>
          </p:txBody>
        </p:sp>
      </p:grpSp>
      <p:grpSp>
        <p:nvGrpSpPr>
          <p:cNvPr id="9" name="Group 16">
            <a:extLst>
              <a:ext uri="{FF2B5EF4-FFF2-40B4-BE49-F238E27FC236}">
                <a16:creationId xmlns:a16="http://schemas.microsoft.com/office/drawing/2014/main" id="{C39E92E9-0FBF-4BB9-BD71-C01EE5519E67}"/>
              </a:ext>
            </a:extLst>
          </p:cNvPr>
          <p:cNvGrpSpPr/>
          <p:nvPr/>
        </p:nvGrpSpPr>
        <p:grpSpPr>
          <a:xfrm>
            <a:off x="5353854" y="1892437"/>
            <a:ext cx="2738381" cy="1932436"/>
            <a:chOff x="6263058" y="1698351"/>
            <a:chExt cx="2738381" cy="1932436"/>
          </a:xfrm>
        </p:grpSpPr>
        <p:pic>
          <p:nvPicPr>
            <p:cNvPr id="10" name="Picture 14" descr="A picture containing icon&#10;&#10;Description automatically generated">
              <a:extLst>
                <a:ext uri="{FF2B5EF4-FFF2-40B4-BE49-F238E27FC236}">
                  <a16:creationId xmlns:a16="http://schemas.microsoft.com/office/drawing/2014/main" id="{10B5FDF2-F3E0-4690-9FE1-283217DE82C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11" name="TextBox 15">
              <a:extLst>
                <a:ext uri="{FF2B5EF4-FFF2-40B4-BE49-F238E27FC236}">
                  <a16:creationId xmlns:a16="http://schemas.microsoft.com/office/drawing/2014/main" id="{24FB3515-3072-4155-B7B8-1B02774316CD}"/>
                </a:ext>
              </a:extLst>
            </p:cNvPr>
            <p:cNvSpPr txBox="1"/>
            <p:nvPr/>
          </p:nvSpPr>
          <p:spPr>
            <a:xfrm>
              <a:off x="6427037" y="2242387"/>
              <a:ext cx="2134464" cy="646331"/>
            </a:xfrm>
            <a:prstGeom prst="rect">
              <a:avLst/>
            </a:prstGeom>
            <a:noFill/>
          </p:spPr>
          <p:txBody>
            <a:bodyPr wrap="square" rtlCol="0">
              <a:spAutoFit/>
            </a:bodyPr>
            <a:lstStyle/>
            <a:p>
              <a:pPr algn="ctr"/>
              <a:r>
                <a:rPr lang="es-ES" sz="1200" b="1">
                  <a:solidFill>
                    <a:srgbClr val="79A12C"/>
                  </a:solidFill>
                  <a:latin typeface="Calibri" panose="020F0502020204030204" pitchFamily="34" charset="0"/>
                  <a:cs typeface="Calibri" panose="020F0502020204030204" pitchFamily="34" charset="0"/>
                </a:rPr>
                <a:t>Oportunidades de financiación del sector privado</a:t>
              </a:r>
            </a:p>
            <a:p>
              <a:pPr algn="ctr"/>
              <a:r>
                <a:rPr lang="es-ES" sz="1200" b="1">
                  <a:solidFill>
                    <a:srgbClr val="79A12C"/>
                  </a:solidFill>
                  <a:latin typeface="Calibri" panose="020F0502020204030204" pitchFamily="34" charset="0"/>
                  <a:cs typeface="Calibri" panose="020F0502020204030204" pitchFamily="34" charset="0"/>
                </a:rPr>
                <a:t> </a:t>
              </a:r>
            </a:p>
          </p:txBody>
        </p:sp>
      </p:grpSp>
    </p:spTree>
    <p:extLst>
      <p:ext uri="{BB962C8B-B14F-4D97-AF65-F5344CB8AC3E}">
        <p14:creationId xmlns:p14="http://schemas.microsoft.com/office/powerpoint/2010/main" val="308809309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21F7A18-DBAE-42A0-BC9D-55A609884908}"/>
              </a:ext>
            </a:extLst>
          </p:cNvPr>
          <p:cNvSpPr>
            <a:spLocks noGrp="1"/>
          </p:cNvSpPr>
          <p:nvPr>
            <p:ph type="body" sz="quarter" idx="13"/>
          </p:nvPr>
        </p:nvSpPr>
        <p:spPr>
          <a:xfrm>
            <a:off x="449818" y="1187999"/>
            <a:ext cx="7172684" cy="3468083"/>
          </a:xfrm>
        </p:spPr>
        <p:txBody>
          <a:bodyPr>
            <a:normAutofit fontScale="77500" lnSpcReduction="20000"/>
          </a:bodyPr>
          <a:lstStyle/>
          <a:p>
            <a:pPr lvl="0">
              <a:lnSpc>
                <a:spcPct val="100000"/>
              </a:lnSpc>
              <a:spcBef>
                <a:spcPts val="750"/>
              </a:spcBef>
              <a:buSzPts val="1800"/>
            </a:pPr>
            <a:r>
              <a:rPr lang="es-ES" sz="1600" b="1">
                <a:ea typeface="Roboto"/>
                <a:sym typeface="Roboto"/>
              </a:rPr>
              <a:t>Objetivos:</a:t>
            </a:r>
          </a:p>
          <a:p>
            <a:pPr marL="615950" lvl="1" indent="-342900"/>
            <a:r>
              <a:rPr lang="es-ES" sz="1600">
                <a:sym typeface="Roboto"/>
              </a:rPr>
              <a:t>¡Reforzar la participación del sector privado en la financiación del clima!</a:t>
            </a:r>
          </a:p>
          <a:p>
            <a:pPr marL="615950" lvl="1" indent="-342900"/>
            <a:r>
              <a:rPr lang="es-ES" sz="1600">
                <a:sym typeface="Roboto"/>
              </a:rPr>
              <a:t>¡Maximizar el impacto de la financiación pública!</a:t>
            </a:r>
          </a:p>
          <a:p>
            <a:pPr lvl="1" indent="0">
              <a:buNone/>
            </a:pPr>
            <a:endParaRPr lang="en-GB" sz="1600">
              <a:solidFill>
                <a:prstClr val="black"/>
              </a:solidFill>
              <a:ea typeface="Roboto"/>
              <a:sym typeface="Roboto"/>
            </a:endParaRPr>
          </a:p>
          <a:p>
            <a:pPr lvl="0">
              <a:lnSpc>
                <a:spcPct val="100000"/>
              </a:lnSpc>
              <a:spcBef>
                <a:spcPts val="750"/>
              </a:spcBef>
              <a:buSzPts val="1800"/>
            </a:pPr>
            <a:r>
              <a:rPr lang="es-ES" sz="1600" b="1">
                <a:ea typeface="Roboto"/>
                <a:sym typeface="Roboto"/>
              </a:rPr>
              <a:t>Meta:</a:t>
            </a:r>
          </a:p>
          <a:p>
            <a:pPr marL="615950" lvl="1" indent="-342900"/>
            <a:r>
              <a:rPr lang="es-ES" sz="1600">
                <a:sym typeface="Roboto"/>
              </a:rPr>
              <a:t>Movilizar financiación adicional para el clima procedente de inversores privados</a:t>
            </a:r>
          </a:p>
          <a:p>
            <a:pPr marL="615950" lvl="1" indent="-342900"/>
            <a:r>
              <a:rPr lang="es-ES" sz="1600">
                <a:sym typeface="Roboto"/>
              </a:rPr>
              <a:t>Apoyar al sector privado local</a:t>
            </a:r>
          </a:p>
          <a:p>
            <a:pPr marL="615950" lvl="1" indent="-342900"/>
            <a:r>
              <a:rPr lang="es-ES" sz="1600">
                <a:sym typeface="Roboto"/>
              </a:rPr>
              <a:t>Potenciar el impacto mediante instrumentos innovadores</a:t>
            </a:r>
          </a:p>
          <a:p>
            <a:pPr marL="615950" lvl="1" indent="-342900"/>
            <a:r>
              <a:rPr lang="es-ES" sz="1600">
                <a:sym typeface="Roboto"/>
              </a:rPr>
              <a:t>Proporcionar un enlace entre las subvenciones y la financiación de los donantes hacia enfoques financieramente autosuficientes</a:t>
            </a:r>
          </a:p>
          <a:p>
            <a:pPr marL="615950" lvl="1" indent="-342900"/>
            <a:endParaRPr lang="en-GB" sz="1600">
              <a:solidFill>
                <a:prstClr val="black"/>
              </a:solidFill>
              <a:ea typeface="Roboto"/>
              <a:sym typeface="Roboto"/>
            </a:endParaRPr>
          </a:p>
          <a:p>
            <a:pPr lvl="0">
              <a:lnSpc>
                <a:spcPct val="100000"/>
              </a:lnSpc>
              <a:spcBef>
                <a:spcPts val="0"/>
              </a:spcBef>
            </a:pPr>
            <a:r>
              <a:rPr lang="es-ES" sz="1600" b="1">
                <a:ea typeface="Roboto"/>
                <a:sym typeface="Roboto"/>
              </a:rPr>
              <a:t>Mecanismo: </a:t>
            </a:r>
            <a:r>
              <a:rPr lang="es-ES" sz="1600">
                <a:ea typeface="Roboto"/>
                <a:sym typeface="Roboto"/>
              </a:rPr>
              <a:t>P</a:t>
            </a:r>
            <a:r>
              <a:rPr lang="es-ES" sz="1600">
                <a:solidFill>
                  <a:prstClr val="black"/>
                </a:solidFill>
                <a:ea typeface="Roboto"/>
                <a:sym typeface="Roboto"/>
              </a:rPr>
              <a:t>articipación de los proveedores públicos e internacionales de financiación del clima</a:t>
            </a:r>
          </a:p>
          <a:p>
            <a:pPr marL="615950" lvl="1" indent="-342900"/>
            <a:r>
              <a:rPr lang="es-ES" sz="1600">
                <a:sym typeface="Calibri"/>
              </a:rPr>
              <a:t>Aumentar </a:t>
            </a:r>
            <a:r>
              <a:rPr lang="es-ES" sz="1600"/>
              <a:t>la probabilidad de que los proyectos obtengan financiación comercial</a:t>
            </a:r>
          </a:p>
          <a:p>
            <a:pPr marL="615950" lvl="1" indent="-342900"/>
            <a:r>
              <a:rPr lang="es-ES" sz="1600">
                <a:sym typeface="Calibri"/>
              </a:rPr>
              <a:t>Disminuir las barreras del mercado desligando la participación de los bancos (por ejemplo, mediante garantías)</a:t>
            </a:r>
          </a:p>
          <a:p>
            <a:pPr marL="615950" lvl="1" indent="-342900"/>
            <a:r>
              <a:rPr lang="es-ES" sz="1600">
                <a:sym typeface="Calibri"/>
              </a:rPr>
              <a:t>Permitir periodos de inversión/proyecto más largos (más de 20 años)</a:t>
            </a:r>
          </a:p>
        </p:txBody>
      </p:sp>
      <p:sp>
        <p:nvSpPr>
          <p:cNvPr id="4" name="Titel 3">
            <a:extLst>
              <a:ext uri="{FF2B5EF4-FFF2-40B4-BE49-F238E27FC236}">
                <a16:creationId xmlns:a16="http://schemas.microsoft.com/office/drawing/2014/main" id="{4A9103B5-7785-4548-88A9-A500B8B8B2D7}"/>
              </a:ext>
            </a:extLst>
          </p:cNvPr>
          <p:cNvSpPr>
            <a:spLocks noGrp="1"/>
          </p:cNvSpPr>
          <p:nvPr>
            <p:ph type="title"/>
          </p:nvPr>
        </p:nvSpPr>
        <p:spPr/>
        <p:txBody>
          <a:bodyPr>
            <a:normAutofit fontScale="90000"/>
          </a:bodyPr>
          <a:lstStyle/>
          <a:p>
            <a:r>
              <a:rPr lang="es-ES"/>
              <a:t>Oportunidades relacionadas con la financiación mixta</a:t>
            </a:r>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22</a:t>
            </a:fld>
            <a:endParaRPr lang="en-GB"/>
          </a:p>
        </p:txBody>
      </p:sp>
    </p:spTree>
    <p:extLst>
      <p:ext uri="{BB962C8B-B14F-4D97-AF65-F5344CB8AC3E}">
        <p14:creationId xmlns:p14="http://schemas.microsoft.com/office/powerpoint/2010/main" val="312410388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765CDAF6-F87C-4CCF-8F5B-322C24A30C1A}"/>
              </a:ext>
            </a:extLst>
          </p:cNvPr>
          <p:cNvSpPr>
            <a:spLocks noGrp="1"/>
          </p:cNvSpPr>
          <p:nvPr>
            <p:ph type="body" sz="quarter" idx="13"/>
          </p:nvPr>
        </p:nvSpPr>
        <p:spPr>
          <a:xfrm>
            <a:off x="449816" y="1591055"/>
            <a:ext cx="3446323" cy="2710602"/>
          </a:xfrm>
        </p:spPr>
        <p:txBody>
          <a:bodyPr>
            <a:normAutofit/>
          </a:bodyPr>
          <a:lstStyle/>
          <a:p>
            <a:pPr lvl="1" indent="0">
              <a:lnSpc>
                <a:spcPct val="100000"/>
              </a:lnSpc>
              <a:buNone/>
            </a:pPr>
            <a:r>
              <a:rPr lang="es-ES">
                <a:solidFill>
                  <a:srgbClr val="004C82"/>
                </a:solidFill>
                <a:latin typeface="+mj-lt"/>
                <a:ea typeface="+mj-ea"/>
                <a:cs typeface="+mj-cs"/>
              </a:rPr>
              <a:t>Los proveedores de financiación se preocupan cada vez más por la</a:t>
            </a:r>
            <a:r>
              <a:rPr lang="es-ES" b="1">
                <a:solidFill>
                  <a:srgbClr val="F4971A"/>
                </a:solidFill>
                <a:latin typeface="+mj-lt"/>
                <a:ea typeface="+mj-ea"/>
                <a:cs typeface="Arial" charset="0"/>
              </a:rPr>
              <a:t> coherencia intersectorial </a:t>
            </a:r>
          </a:p>
        </p:txBody>
      </p:sp>
      <p:sp>
        <p:nvSpPr>
          <p:cNvPr id="4" name="Titel 3">
            <a:extLst>
              <a:ext uri="{FF2B5EF4-FFF2-40B4-BE49-F238E27FC236}">
                <a16:creationId xmlns:a16="http://schemas.microsoft.com/office/drawing/2014/main" id="{4A9103B5-7785-4548-88A9-A500B8B8B2D7}"/>
              </a:ext>
            </a:extLst>
          </p:cNvPr>
          <p:cNvSpPr>
            <a:spLocks noGrp="1"/>
          </p:cNvSpPr>
          <p:nvPr>
            <p:ph type="title"/>
          </p:nvPr>
        </p:nvSpPr>
        <p:spPr/>
        <p:txBody>
          <a:bodyPr>
            <a:normAutofit fontScale="90000"/>
          </a:bodyPr>
          <a:lstStyle/>
          <a:p>
            <a:r>
              <a:rPr lang="es-ES"/>
              <a:t>Nexo como medio estratégico para acceder a la financiación</a:t>
            </a:r>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23</a:t>
            </a:fld>
            <a:endParaRPr lang="en-GB"/>
          </a:p>
        </p:txBody>
      </p:sp>
      <p:graphicFrame>
        <p:nvGraphicFramePr>
          <p:cNvPr id="3" name="Diagramm 2">
            <a:extLst>
              <a:ext uri="{FF2B5EF4-FFF2-40B4-BE49-F238E27FC236}">
                <a16:creationId xmlns:a16="http://schemas.microsoft.com/office/drawing/2014/main" id="{E190CA19-4881-4622-891A-5115A3D50C61}"/>
              </a:ext>
            </a:extLst>
          </p:cNvPr>
          <p:cNvGraphicFramePr/>
          <p:nvPr>
            <p:extLst>
              <p:ext uri="{D42A27DB-BD31-4B8C-83A1-F6EECF244321}">
                <p14:modId xmlns:p14="http://schemas.microsoft.com/office/powerpoint/2010/main" val="610493919"/>
              </p:ext>
            </p:extLst>
          </p:nvPr>
        </p:nvGraphicFramePr>
        <p:xfrm>
          <a:off x="2910178" y="991709"/>
          <a:ext cx="5574917" cy="376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409691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6EAD97D-2037-4FB0-A95C-BC209702DD0D}"/>
              </a:ext>
            </a:extLst>
          </p:cNvPr>
          <p:cNvSpPr>
            <a:spLocks noGrp="1"/>
          </p:cNvSpPr>
          <p:nvPr>
            <p:ph type="body" sz="quarter" idx="13"/>
          </p:nvPr>
        </p:nvSpPr>
        <p:spPr>
          <a:xfrm>
            <a:off x="449818" y="1282263"/>
            <a:ext cx="8478242" cy="2942266"/>
          </a:xfrm>
        </p:spPr>
        <p:txBody>
          <a:bodyPr>
            <a:normAutofit/>
          </a:bodyPr>
          <a:lstStyle/>
          <a:p>
            <a:pPr marL="615950" lvl="1" indent="-342900">
              <a:lnSpc>
                <a:spcPct val="70000"/>
              </a:lnSpc>
            </a:pPr>
            <a:r>
              <a:rPr lang="es-ES"/>
              <a:t>Sistema de clasificación verde para orientar las inversiones hacia </a:t>
            </a:r>
            <a:r>
              <a:rPr lang="es-ES" b="1"/>
              <a:t>actividades económicas ambientalmente sostenibles</a:t>
            </a:r>
          </a:p>
          <a:p>
            <a:pPr marL="615950" lvl="1" indent="-342900">
              <a:lnSpc>
                <a:spcPct val="70000"/>
              </a:lnSpc>
            </a:pPr>
            <a:r>
              <a:rPr lang="es-ES"/>
              <a:t>Hacer una </a:t>
            </a:r>
            <a:r>
              <a:rPr lang="es-ES" b="1"/>
              <a:t>contribución sostenible </a:t>
            </a:r>
            <a:r>
              <a:rPr lang="es-ES"/>
              <a:t>Y </a:t>
            </a:r>
            <a:r>
              <a:rPr lang="es-ES" b="1"/>
              <a:t>no perjudicar significativamente</a:t>
            </a:r>
            <a:r>
              <a:rPr lang="es-ES"/>
              <a:t> a los objetivos medioambientales de la UE:</a:t>
            </a:r>
          </a:p>
          <a:p>
            <a:endParaRPr lang="en-US"/>
          </a:p>
        </p:txBody>
      </p:sp>
      <p:sp>
        <p:nvSpPr>
          <p:cNvPr id="4" name="Titel 3">
            <a:extLst>
              <a:ext uri="{FF2B5EF4-FFF2-40B4-BE49-F238E27FC236}">
                <a16:creationId xmlns:a16="http://schemas.microsoft.com/office/drawing/2014/main" id="{6366EE15-3CB4-4F57-A097-6D4C695B5910}"/>
              </a:ext>
            </a:extLst>
          </p:cNvPr>
          <p:cNvSpPr>
            <a:spLocks noGrp="1"/>
          </p:cNvSpPr>
          <p:nvPr>
            <p:ph type="title"/>
          </p:nvPr>
        </p:nvSpPr>
        <p:spPr/>
        <p:txBody>
          <a:bodyPr>
            <a:normAutofit/>
          </a:bodyPr>
          <a:lstStyle/>
          <a:p>
            <a:r>
              <a:rPr lang="es-ES"/>
              <a:t>Criterios de sostenibilidad: Taxonomía de la UE</a:t>
            </a:r>
          </a:p>
        </p:txBody>
      </p:sp>
      <p:sp>
        <p:nvSpPr>
          <p:cNvPr id="5" name="Foliennummernplatzhalter 4">
            <a:extLst>
              <a:ext uri="{FF2B5EF4-FFF2-40B4-BE49-F238E27FC236}">
                <a16:creationId xmlns:a16="http://schemas.microsoft.com/office/drawing/2014/main" id="{C2ED2401-C38A-44D4-B20E-8E9E4EBEBA64}"/>
              </a:ext>
            </a:extLst>
          </p:cNvPr>
          <p:cNvSpPr>
            <a:spLocks noGrp="1"/>
          </p:cNvSpPr>
          <p:nvPr>
            <p:ph type="sldNum" sz="quarter" idx="16"/>
          </p:nvPr>
        </p:nvSpPr>
        <p:spPr/>
        <p:txBody>
          <a:bodyPr/>
          <a:lstStyle/>
          <a:p>
            <a:fld id="{CF23C0C3-F0EC-4AF0-84C8-08554CFEDD03}" type="slidenum">
              <a:rPr lang="en-GB" smtClean="0"/>
              <a:t>24</a:t>
            </a:fld>
            <a:endParaRPr lang="en-GB"/>
          </a:p>
        </p:txBody>
      </p:sp>
      <p:graphicFrame>
        <p:nvGraphicFramePr>
          <p:cNvPr id="9" name="Diagramm 8">
            <a:extLst>
              <a:ext uri="{FF2B5EF4-FFF2-40B4-BE49-F238E27FC236}">
                <a16:creationId xmlns:a16="http://schemas.microsoft.com/office/drawing/2014/main" id="{4949DAAB-3E52-4ABC-BE5F-950692BF153F}"/>
              </a:ext>
            </a:extLst>
          </p:cNvPr>
          <p:cNvGraphicFramePr/>
          <p:nvPr>
            <p:extLst>
              <p:ext uri="{D42A27DB-BD31-4B8C-83A1-F6EECF244321}">
                <p14:modId xmlns:p14="http://schemas.microsoft.com/office/powerpoint/2010/main" val="3042624774"/>
              </p:ext>
            </p:extLst>
          </p:nvPr>
        </p:nvGraphicFramePr>
        <p:xfrm>
          <a:off x="1134836" y="2282130"/>
          <a:ext cx="5576362" cy="2285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feld 12">
            <a:extLst>
              <a:ext uri="{FF2B5EF4-FFF2-40B4-BE49-F238E27FC236}">
                <a16:creationId xmlns:a16="http://schemas.microsoft.com/office/drawing/2014/main" id="{7CEE5A4D-9491-4C5B-B8B2-0B7F96FDA7BB}"/>
              </a:ext>
            </a:extLst>
          </p:cNvPr>
          <p:cNvSpPr txBox="1"/>
          <p:nvPr/>
        </p:nvSpPr>
        <p:spPr>
          <a:xfrm>
            <a:off x="2579219" y="4452084"/>
            <a:ext cx="4508145" cy="230832"/>
          </a:xfrm>
          <a:prstGeom prst="rect">
            <a:avLst/>
          </a:prstGeom>
          <a:noFill/>
        </p:spPr>
        <p:txBody>
          <a:bodyPr wrap="square" rtlCol="0">
            <a:spAutoFit/>
          </a:bodyPr>
          <a:lstStyle/>
          <a:p>
            <a:r>
              <a:rPr lang="es-ES" sz="900">
                <a:latin typeface="Arial" panose="020B0604020202020204" pitchFamily="34" charset="0"/>
                <a:cs typeface="Calibri" panose="020F0502020204030204" pitchFamily="34" charset="0"/>
              </a:rPr>
              <a:t>Fuente: ilustración propia basada en el sitio web oficial de la Comisión Europea</a:t>
            </a:r>
          </a:p>
        </p:txBody>
      </p:sp>
    </p:spTree>
    <p:extLst>
      <p:ext uri="{BB962C8B-B14F-4D97-AF65-F5344CB8AC3E}">
        <p14:creationId xmlns:p14="http://schemas.microsoft.com/office/powerpoint/2010/main" val="355206196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2B3AE70-859E-477B-8276-F5D33A695B87}"/>
              </a:ext>
            </a:extLst>
          </p:cNvPr>
          <p:cNvSpPr>
            <a:spLocks noGrp="1"/>
          </p:cNvSpPr>
          <p:nvPr>
            <p:ph type="title"/>
          </p:nvPr>
        </p:nvSpPr>
        <p:spPr/>
        <p:txBody>
          <a:bodyPr>
            <a:normAutofit/>
          </a:bodyPr>
          <a:lstStyle/>
          <a:p>
            <a:r>
              <a:rPr lang="es-ES"/>
              <a:t>Criterios de sostenibilidad: normas internacionales</a:t>
            </a:r>
          </a:p>
        </p:txBody>
      </p:sp>
      <p:sp>
        <p:nvSpPr>
          <p:cNvPr id="4" name="Foliennummernplatzhalter 3">
            <a:extLst>
              <a:ext uri="{FF2B5EF4-FFF2-40B4-BE49-F238E27FC236}">
                <a16:creationId xmlns:a16="http://schemas.microsoft.com/office/drawing/2014/main" id="{6C385847-DDDC-4872-82BF-DCB0458B9E47}"/>
              </a:ext>
            </a:extLst>
          </p:cNvPr>
          <p:cNvSpPr>
            <a:spLocks noGrp="1"/>
          </p:cNvSpPr>
          <p:nvPr>
            <p:ph type="sldNum" sz="quarter" idx="16"/>
          </p:nvPr>
        </p:nvSpPr>
        <p:spPr/>
        <p:txBody>
          <a:bodyPr/>
          <a:lstStyle/>
          <a:p>
            <a:fld id="{CF23C0C3-F0EC-4AF0-84C8-08554CFEDD03}" type="slidenum">
              <a:rPr lang="en-GB" smtClean="0"/>
              <a:t>25</a:t>
            </a:fld>
            <a:endParaRPr lang="en-GB"/>
          </a:p>
        </p:txBody>
      </p:sp>
      <p:sp>
        <p:nvSpPr>
          <p:cNvPr id="23" name="Rectangle 22">
            <a:extLst>
              <a:ext uri="{FF2B5EF4-FFF2-40B4-BE49-F238E27FC236}">
                <a16:creationId xmlns:a16="http://schemas.microsoft.com/office/drawing/2014/main" id="{73FFD62F-7A40-4221-9B4C-A6FCC961257E}"/>
              </a:ext>
            </a:extLst>
          </p:cNvPr>
          <p:cNvSpPr/>
          <p:nvPr/>
        </p:nvSpPr>
        <p:spPr>
          <a:xfrm>
            <a:off x="416519" y="1189945"/>
            <a:ext cx="2863220" cy="1446575"/>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200" b="1">
                <a:solidFill>
                  <a:srgbClr val="004C82"/>
                </a:solidFill>
                <a:latin typeface="Calibri" panose="020F0502020204030204" pitchFamily="34" charset="0"/>
                <a:cs typeface="Calibri" panose="020F0502020204030204" pitchFamily="34" charset="0"/>
              </a:rPr>
              <a:t>Global Reporting Initiative</a:t>
            </a:r>
          </a:p>
          <a:p>
            <a:pPr marL="171450" indent="-171450">
              <a:lnSpc>
                <a:spcPct val="107000"/>
              </a:lnSpc>
              <a:spcAft>
                <a:spcPts val="800"/>
              </a:spcAft>
              <a:buFont typeface="Arial" panose="020B0604020202020204" pitchFamily="34" charset="0"/>
              <a:buChar char="•"/>
            </a:pPr>
            <a:r>
              <a:rPr lang="es-ES" sz="1200">
                <a:solidFill>
                  <a:srgbClr val="004C82"/>
                </a:solidFill>
                <a:latin typeface="Calibri" panose="020F0502020204030204" pitchFamily="34" charset="0"/>
                <a:cs typeface="Calibri" panose="020F0502020204030204" pitchFamily="34" charset="0"/>
              </a:rPr>
              <a:t>Para las organizaciones y los distintos actores</a:t>
            </a:r>
          </a:p>
          <a:p>
            <a:pPr marL="171450" indent="-171450">
              <a:lnSpc>
                <a:spcPct val="107000"/>
              </a:lnSpc>
              <a:spcAft>
                <a:spcPts val="800"/>
              </a:spcAft>
              <a:buFont typeface="Arial" panose="020B0604020202020204" pitchFamily="34" charset="0"/>
              <a:buChar char="•"/>
            </a:pPr>
            <a:r>
              <a:rPr lang="es-ES" sz="1200">
                <a:solidFill>
                  <a:srgbClr val="004C82"/>
                </a:solidFill>
                <a:latin typeface="Calibri" panose="020F0502020204030204" pitchFamily="34" charset="0"/>
                <a:cs typeface="Calibri" panose="020F0502020204030204" pitchFamily="34" charset="0"/>
              </a:rPr>
              <a:t>Informa de las repercusiones económi- cas, medioambientales y sociales de las actividades de la organización </a:t>
            </a:r>
          </a:p>
        </p:txBody>
      </p:sp>
      <p:sp>
        <p:nvSpPr>
          <p:cNvPr id="26" name="Rectangle 20">
            <a:extLst>
              <a:ext uri="{FF2B5EF4-FFF2-40B4-BE49-F238E27FC236}">
                <a16:creationId xmlns:a16="http://schemas.microsoft.com/office/drawing/2014/main" id="{821BA662-0C5C-43E4-B9EC-75F094247FCF}"/>
              </a:ext>
            </a:extLst>
          </p:cNvPr>
          <p:cNvSpPr/>
          <p:nvPr/>
        </p:nvSpPr>
        <p:spPr>
          <a:xfrm>
            <a:off x="3279739" y="1191987"/>
            <a:ext cx="2824092" cy="1444534"/>
          </a:xfrm>
          <a:prstGeom prst="rect">
            <a:avLst/>
          </a:prstGeom>
          <a:solidFill>
            <a:srgbClr val="F6B33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200" b="1">
                <a:solidFill>
                  <a:srgbClr val="575756"/>
                </a:solidFill>
                <a:latin typeface="Calibri" panose="020F0502020204030204" pitchFamily="34" charset="0"/>
                <a:cs typeface="Calibri" panose="020F0502020204030204" pitchFamily="34" charset="0"/>
              </a:rPr>
              <a:t>Carbon Disclosure Project</a:t>
            </a:r>
          </a:p>
          <a:p>
            <a:pPr marL="171450" indent="-171450">
              <a:lnSpc>
                <a:spcPct val="107000"/>
              </a:lnSpc>
              <a:spcAft>
                <a:spcPts val="800"/>
              </a:spcAft>
              <a:buFont typeface="Arial" panose="020B0604020202020204" pitchFamily="34" charset="0"/>
              <a:buChar char="•"/>
            </a:pPr>
            <a:r>
              <a:rPr lang="es-ES" sz="1200">
                <a:solidFill>
                  <a:srgbClr val="575756"/>
                </a:solidFill>
                <a:latin typeface="Calibri" panose="020F0502020204030204" pitchFamily="34" charset="0"/>
                <a:cs typeface="Calibri" panose="020F0502020204030204" pitchFamily="34" charset="0"/>
              </a:rPr>
              <a:t>Para inversores, empresas, ciudades, estados y regiones</a:t>
            </a:r>
          </a:p>
          <a:p>
            <a:pPr marL="171450" indent="-171450">
              <a:lnSpc>
                <a:spcPct val="107000"/>
              </a:lnSpc>
              <a:spcAft>
                <a:spcPts val="800"/>
              </a:spcAft>
              <a:buFont typeface="Arial" panose="020B0604020202020204" pitchFamily="34" charset="0"/>
              <a:buChar char="•"/>
            </a:pPr>
            <a:r>
              <a:rPr lang="es-ES" sz="1200">
                <a:solidFill>
                  <a:srgbClr val="575756"/>
                </a:solidFill>
                <a:latin typeface="Calibri" panose="020F0502020204030204" pitchFamily="34" charset="0"/>
                <a:cs typeface="Calibri" panose="020F0502020204030204" pitchFamily="34" charset="0"/>
              </a:rPr>
              <a:t>Proporciona un sistema de información global para la gestión del impacto ambiental</a:t>
            </a:r>
          </a:p>
          <a:p>
            <a:pPr algn="ctr">
              <a:lnSpc>
                <a:spcPct val="107000"/>
              </a:lnSpc>
              <a:spcAft>
                <a:spcPts val="800"/>
              </a:spcAft>
            </a:pPr>
            <a:endParaRPr lang="en-GB" sz="1100">
              <a:effectLst/>
              <a:ea typeface="Calibri" panose="020F0502020204030204" pitchFamily="34" charset="0"/>
              <a:cs typeface="Times New Roman" panose="02020603050405020304" pitchFamily="18" charset="0"/>
            </a:endParaRPr>
          </a:p>
        </p:txBody>
      </p:sp>
      <p:sp>
        <p:nvSpPr>
          <p:cNvPr id="29" name="Rectangle 16">
            <a:extLst>
              <a:ext uri="{FF2B5EF4-FFF2-40B4-BE49-F238E27FC236}">
                <a16:creationId xmlns:a16="http://schemas.microsoft.com/office/drawing/2014/main" id="{9534D330-32D0-457E-9713-13058603D922}"/>
              </a:ext>
            </a:extLst>
          </p:cNvPr>
          <p:cNvSpPr/>
          <p:nvPr/>
        </p:nvSpPr>
        <p:spPr>
          <a:xfrm>
            <a:off x="6127028" y="1181621"/>
            <a:ext cx="2513754" cy="1446575"/>
          </a:xfrm>
          <a:prstGeom prst="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200" b="1">
                <a:solidFill>
                  <a:srgbClr val="79A12C"/>
                </a:solidFill>
                <a:latin typeface="Calibri" panose="020F0502020204030204" pitchFamily="34" charset="0"/>
                <a:cs typeface="Calibri" panose="020F0502020204030204" pitchFamily="34" charset="0"/>
              </a:rPr>
              <a:t>Cooperación financiera internacional</a:t>
            </a:r>
          </a:p>
          <a:p>
            <a:pPr marL="171450" indent="-171450">
              <a:lnSpc>
                <a:spcPct val="107000"/>
              </a:lnSpc>
              <a:spcAft>
                <a:spcPts val="800"/>
              </a:spcAft>
              <a:buFont typeface="Arial" panose="020B0604020202020204" pitchFamily="34" charset="0"/>
              <a:buChar char="•"/>
            </a:pPr>
            <a:r>
              <a:rPr lang="es-ES" sz="1200">
                <a:solidFill>
                  <a:srgbClr val="79A12C"/>
                </a:solidFill>
                <a:latin typeface="Calibri" panose="020F0502020204030204" pitchFamily="34" charset="0"/>
                <a:cs typeface="Calibri" panose="020F0502020204030204" pitchFamily="34" charset="0"/>
              </a:rPr>
              <a:t>Para los países en desarrollo</a:t>
            </a:r>
          </a:p>
          <a:p>
            <a:pPr marL="171450" indent="-171450">
              <a:lnSpc>
                <a:spcPct val="107000"/>
              </a:lnSpc>
              <a:spcAft>
                <a:spcPts val="800"/>
              </a:spcAft>
              <a:buFont typeface="Arial" panose="020B0604020202020204" pitchFamily="34" charset="0"/>
              <a:buChar char="•"/>
            </a:pPr>
            <a:r>
              <a:rPr lang="es-ES" sz="1200">
                <a:solidFill>
                  <a:srgbClr val="79A12C"/>
                </a:solidFill>
                <a:latin typeface="Calibri" panose="020F0502020204030204" pitchFamily="34" charset="0"/>
                <a:cs typeface="Calibri" panose="020F0502020204030204" pitchFamily="34" charset="0"/>
              </a:rPr>
              <a:t>Crea nuevos mercados, moviliza a otros inversores y comparte experiencias</a:t>
            </a:r>
          </a:p>
          <a:p>
            <a:pPr marL="171450" indent="-171450">
              <a:lnSpc>
                <a:spcPct val="107000"/>
              </a:lnSpc>
              <a:spcAft>
                <a:spcPts val="800"/>
              </a:spcAft>
              <a:buFont typeface="Arial" panose="020B0604020202020204" pitchFamily="34" charset="0"/>
              <a:buChar char="•"/>
            </a:pPr>
            <a:endParaRPr lang="en-GB" sz="1200">
              <a:solidFill>
                <a:srgbClr val="79A12C"/>
              </a:solidFill>
              <a:latin typeface="Calibri" panose="020F0502020204030204" pitchFamily="34" charset="0"/>
              <a:cs typeface="Calibri" panose="020F0502020204030204" pitchFamily="34" charset="0"/>
            </a:endParaRPr>
          </a:p>
          <a:p>
            <a:pPr marL="171450" indent="-171450">
              <a:lnSpc>
                <a:spcPct val="107000"/>
              </a:lnSpc>
              <a:spcAft>
                <a:spcPts val="800"/>
              </a:spcAft>
              <a:buFont typeface="Arial" panose="020B0604020202020204" pitchFamily="34" charset="0"/>
              <a:buChar char="•"/>
            </a:pPr>
            <a:endParaRPr lang="en-GB" sz="1200" b="1">
              <a:solidFill>
                <a:srgbClr val="79A12C"/>
              </a:solidFill>
              <a:latin typeface="Calibri" panose="020F0502020204030204" pitchFamily="34" charset="0"/>
              <a:cs typeface="Calibri" panose="020F0502020204030204" pitchFamily="34" charset="0"/>
            </a:endParaRPr>
          </a:p>
          <a:p>
            <a:pPr>
              <a:lnSpc>
                <a:spcPct val="107000"/>
              </a:lnSpc>
              <a:spcAft>
                <a:spcPts val="800"/>
              </a:spcAft>
            </a:pPr>
            <a:endParaRPr lang="en-GB" sz="1200" b="1">
              <a:solidFill>
                <a:srgbClr val="79A12C"/>
              </a:solidFill>
              <a:latin typeface="Calibri" panose="020F0502020204030204" pitchFamily="34" charset="0"/>
              <a:cs typeface="Calibri" panose="020F0502020204030204" pitchFamily="34" charset="0"/>
            </a:endParaRPr>
          </a:p>
          <a:p>
            <a:pPr>
              <a:lnSpc>
                <a:spcPct val="107000"/>
              </a:lnSpc>
              <a:spcAft>
                <a:spcPts val="800"/>
              </a:spcAft>
            </a:pPr>
            <a:r>
              <a:rPr lang="es-ES" sz="1200">
                <a:solidFill>
                  <a:srgbClr val="000000"/>
                </a:solidFill>
                <a:effectLst/>
                <a:ea typeface="Calibri" panose="020F0502020204030204" pitchFamily="34" charset="0"/>
                <a:cs typeface="Calibri" panose="020F0502020204030204" pitchFamily="34" charset="0"/>
              </a:rPr>
              <a:t> </a:t>
            </a:r>
          </a:p>
        </p:txBody>
      </p:sp>
      <p:grpSp>
        <p:nvGrpSpPr>
          <p:cNvPr id="43" name="Gruppieren 42">
            <a:extLst>
              <a:ext uri="{FF2B5EF4-FFF2-40B4-BE49-F238E27FC236}">
                <a16:creationId xmlns:a16="http://schemas.microsoft.com/office/drawing/2014/main" id="{ABC09741-A2CE-4B1F-AE63-7792DA9F8D49}"/>
              </a:ext>
            </a:extLst>
          </p:cNvPr>
          <p:cNvGrpSpPr/>
          <p:nvPr/>
        </p:nvGrpSpPr>
        <p:grpSpPr>
          <a:xfrm>
            <a:off x="416519" y="2890240"/>
            <a:ext cx="8201066" cy="1591547"/>
            <a:chOff x="416519" y="3009353"/>
            <a:chExt cx="8201066" cy="1591547"/>
          </a:xfrm>
        </p:grpSpPr>
        <p:sp>
          <p:nvSpPr>
            <p:cNvPr id="37" name="Rectangle 22">
              <a:extLst>
                <a:ext uri="{FF2B5EF4-FFF2-40B4-BE49-F238E27FC236}">
                  <a16:creationId xmlns:a16="http://schemas.microsoft.com/office/drawing/2014/main" id="{C6BDC292-CFF6-4C08-9338-1F3A547574EA}"/>
                </a:ext>
              </a:extLst>
            </p:cNvPr>
            <p:cNvSpPr/>
            <p:nvPr/>
          </p:nvSpPr>
          <p:spPr>
            <a:xfrm>
              <a:off x="416521" y="3284451"/>
              <a:ext cx="2863218" cy="1316449"/>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es-ES" sz="1200">
                  <a:solidFill>
                    <a:srgbClr val="004C82"/>
                  </a:solidFill>
                  <a:latin typeface="Calibri" panose="020F0502020204030204" pitchFamily="34" charset="0"/>
                  <a:cs typeface="Calibri" panose="020F0502020204030204" pitchFamily="34" charset="0"/>
                </a:rPr>
                <a:t>Para las organizaciones: Nexo proporciona la priorización de los impactos sobre los que informar</a:t>
              </a:r>
            </a:p>
            <a:p>
              <a:pPr marL="171450" indent="-171450">
                <a:lnSpc>
                  <a:spcPct val="107000"/>
                </a:lnSpc>
                <a:spcAft>
                  <a:spcPts val="800"/>
                </a:spcAft>
                <a:buFont typeface="Arial" panose="020B0604020202020204" pitchFamily="34" charset="0"/>
                <a:buChar char="•"/>
              </a:pPr>
              <a:r>
                <a:rPr lang="es-ES" sz="1200">
                  <a:solidFill>
                    <a:srgbClr val="004C82"/>
                  </a:solidFill>
                  <a:latin typeface="Calibri" panose="020F0502020204030204" pitchFamily="34" charset="0"/>
                  <a:cs typeface="Calibri" panose="020F0502020204030204" pitchFamily="34" charset="0"/>
                </a:rPr>
                <a:t>Para los actores: la identificación de los riesgos crea un entorno propicio para las inversiones en Nexo </a:t>
              </a:r>
            </a:p>
          </p:txBody>
        </p:sp>
        <p:sp>
          <p:nvSpPr>
            <p:cNvPr id="38" name="Rectangle 20">
              <a:extLst>
                <a:ext uri="{FF2B5EF4-FFF2-40B4-BE49-F238E27FC236}">
                  <a16:creationId xmlns:a16="http://schemas.microsoft.com/office/drawing/2014/main" id="{FA94B12D-1035-49AF-9AC7-F03F19F777EF}"/>
                </a:ext>
              </a:extLst>
            </p:cNvPr>
            <p:cNvSpPr/>
            <p:nvPr/>
          </p:nvSpPr>
          <p:spPr>
            <a:xfrm>
              <a:off x="3266464" y="3284451"/>
              <a:ext cx="2845226" cy="1314088"/>
            </a:xfrm>
            <a:prstGeom prst="rect">
              <a:avLst/>
            </a:prstGeom>
            <a:solidFill>
              <a:srgbClr val="F6B33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es-ES" sz="1200">
                  <a:solidFill>
                    <a:srgbClr val="575756"/>
                  </a:solidFill>
                  <a:latin typeface="Calibri" panose="020F0502020204030204" pitchFamily="34" charset="0"/>
                  <a:cs typeface="Calibri" panose="020F0502020204030204" pitchFamily="34" charset="0"/>
                </a:rPr>
                <a:t>La gestión de riesgos crea un entorno propicio para las inversiones en Nexo </a:t>
              </a:r>
            </a:p>
            <a:p>
              <a:pPr marL="171450" indent="-171450">
                <a:lnSpc>
                  <a:spcPct val="107000"/>
                </a:lnSpc>
                <a:spcAft>
                  <a:spcPts val="800"/>
                </a:spcAft>
                <a:buFont typeface="Arial" panose="020B0604020202020204" pitchFamily="34" charset="0"/>
                <a:buChar char="•"/>
              </a:pPr>
              <a:r>
                <a:rPr lang="es-ES" sz="1200">
                  <a:solidFill>
                    <a:srgbClr val="575756"/>
                  </a:solidFill>
                  <a:latin typeface="Calibri" panose="020F0502020204030204" pitchFamily="34" charset="0"/>
                  <a:cs typeface="Calibri" panose="020F0502020204030204" pitchFamily="34" charset="0"/>
                </a:rPr>
                <a:t>La puntuación de las empresas y ciudades incentiva las acciones de Nexo e identifica a los futuros socios</a:t>
              </a:r>
            </a:p>
          </p:txBody>
        </p:sp>
        <p:sp>
          <p:nvSpPr>
            <p:cNvPr id="39" name="Rectangle 16">
              <a:extLst>
                <a:ext uri="{FF2B5EF4-FFF2-40B4-BE49-F238E27FC236}">
                  <a16:creationId xmlns:a16="http://schemas.microsoft.com/office/drawing/2014/main" id="{8C6B94C2-5062-4299-9363-BC85BC03BE29}"/>
                </a:ext>
              </a:extLst>
            </p:cNvPr>
            <p:cNvSpPr/>
            <p:nvPr/>
          </p:nvSpPr>
          <p:spPr>
            <a:xfrm>
              <a:off x="6103831" y="3277022"/>
              <a:ext cx="2513753" cy="1314088"/>
            </a:xfrm>
            <a:prstGeom prst="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es-ES" sz="1200">
                  <a:solidFill>
                    <a:srgbClr val="79A12C"/>
                  </a:solidFill>
                  <a:latin typeface="Calibri" panose="020F0502020204030204" pitchFamily="34" charset="0"/>
                  <a:cs typeface="Calibri" panose="020F0502020204030204" pitchFamily="34" charset="0"/>
                </a:rPr>
                <a:t>Importante vehículo para aprovechar la financiación de Nexo mediante el fortalecimiento del sector privado </a:t>
              </a:r>
            </a:p>
            <a:p>
              <a:pPr marL="171450" indent="-171450">
                <a:lnSpc>
                  <a:spcPct val="107000"/>
                </a:lnSpc>
                <a:spcAft>
                  <a:spcPts val="800"/>
                </a:spcAft>
                <a:buFont typeface="Arial" panose="020B0604020202020204" pitchFamily="34" charset="0"/>
                <a:buChar char="•"/>
              </a:pPr>
              <a:r>
                <a:rPr lang="es-ES" sz="1200">
                  <a:solidFill>
                    <a:srgbClr val="79A12C"/>
                  </a:solidFill>
                  <a:latin typeface="Calibri" panose="020F0502020204030204" pitchFamily="34" charset="0"/>
                  <a:cs typeface="Calibri" panose="020F0502020204030204" pitchFamily="34" charset="0"/>
                </a:rPr>
                <a:t>Apoya la aplicación de la financiación mixta</a:t>
              </a:r>
            </a:p>
          </p:txBody>
        </p:sp>
        <p:sp>
          <p:nvSpPr>
            <p:cNvPr id="41" name="Rectangle 22">
              <a:extLst>
                <a:ext uri="{FF2B5EF4-FFF2-40B4-BE49-F238E27FC236}">
                  <a16:creationId xmlns:a16="http://schemas.microsoft.com/office/drawing/2014/main" id="{36B99712-6A2B-418C-B02F-7CE25623E9A8}"/>
                </a:ext>
              </a:extLst>
            </p:cNvPr>
            <p:cNvSpPr/>
            <p:nvPr/>
          </p:nvSpPr>
          <p:spPr>
            <a:xfrm>
              <a:off x="416519" y="3009353"/>
              <a:ext cx="8201066" cy="274637"/>
            </a:xfrm>
            <a:prstGeom prst="rect">
              <a:avLst/>
            </a:prstGeom>
            <a:solidFill>
              <a:srgbClr val="5F847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200" b="1">
                  <a:solidFill>
                    <a:srgbClr val="004C82"/>
                  </a:solidFill>
                  <a:latin typeface="Calibri" panose="020F0502020204030204" pitchFamily="34" charset="0"/>
                  <a:cs typeface="Calibri" panose="020F0502020204030204" pitchFamily="34" charset="0"/>
                </a:rPr>
                <a:t>Desde la perspectiva de Nexo:</a:t>
              </a:r>
            </a:p>
          </p:txBody>
        </p:sp>
      </p:grpSp>
      <p:sp>
        <p:nvSpPr>
          <p:cNvPr id="47" name="Pfeil: nach unten 46">
            <a:extLst>
              <a:ext uri="{FF2B5EF4-FFF2-40B4-BE49-F238E27FC236}">
                <a16:creationId xmlns:a16="http://schemas.microsoft.com/office/drawing/2014/main" id="{9E88BCB7-800E-45F9-8644-4F0878F94226}"/>
              </a:ext>
            </a:extLst>
          </p:cNvPr>
          <p:cNvSpPr/>
          <p:nvPr/>
        </p:nvSpPr>
        <p:spPr>
          <a:xfrm>
            <a:off x="1440148" y="2629767"/>
            <a:ext cx="553741" cy="260012"/>
          </a:xfrm>
          <a:prstGeom prst="downArrow">
            <a:avLst/>
          </a:prstGeom>
          <a:solidFill>
            <a:srgbClr val="004C82">
              <a:alpha val="20000"/>
            </a:srgbClr>
          </a:solid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Pfeil: nach unten 47">
            <a:extLst>
              <a:ext uri="{FF2B5EF4-FFF2-40B4-BE49-F238E27FC236}">
                <a16:creationId xmlns:a16="http://schemas.microsoft.com/office/drawing/2014/main" id="{74CC319C-0EAE-4F65-803B-97F61079C336}"/>
              </a:ext>
            </a:extLst>
          </p:cNvPr>
          <p:cNvSpPr/>
          <p:nvPr/>
        </p:nvSpPr>
        <p:spPr>
          <a:xfrm>
            <a:off x="7095162" y="2645473"/>
            <a:ext cx="553741" cy="260012"/>
          </a:xfrm>
          <a:prstGeom prst="downArrow">
            <a:avLst/>
          </a:prstGeom>
          <a:solidFill>
            <a:srgbClr val="79A12C">
              <a:alpha val="20000"/>
            </a:srgbClr>
          </a:solid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Pfeil: nach unten 48">
            <a:extLst>
              <a:ext uri="{FF2B5EF4-FFF2-40B4-BE49-F238E27FC236}">
                <a16:creationId xmlns:a16="http://schemas.microsoft.com/office/drawing/2014/main" id="{BCE45698-67E2-4B42-8640-00E788D29E83}"/>
              </a:ext>
            </a:extLst>
          </p:cNvPr>
          <p:cNvSpPr/>
          <p:nvPr/>
        </p:nvSpPr>
        <p:spPr>
          <a:xfrm>
            <a:off x="4293722" y="2641853"/>
            <a:ext cx="553741" cy="260012"/>
          </a:xfrm>
          <a:prstGeom prst="downArrow">
            <a:avLst/>
          </a:prstGeom>
          <a:solidFill>
            <a:srgbClr val="F6B33C">
              <a:alpha val="20000"/>
            </a:srgbClr>
          </a:solidFill>
          <a:ln>
            <a:solidFill>
              <a:srgbClr val="F6B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7074528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8B5CB2-BBF0-4081-9FCD-D4B94889F5C9}"/>
              </a:ext>
            </a:extLst>
          </p:cNvPr>
          <p:cNvSpPr>
            <a:spLocks noGrp="1"/>
          </p:cNvSpPr>
          <p:nvPr>
            <p:ph type="body" sz="quarter" idx="13"/>
          </p:nvPr>
        </p:nvSpPr>
        <p:spPr>
          <a:xfrm>
            <a:off x="449818" y="1227907"/>
            <a:ext cx="4122182" cy="3495469"/>
          </a:xfrm>
        </p:spPr>
        <p:txBody>
          <a:bodyPr>
            <a:normAutofit lnSpcReduction="10000"/>
          </a:bodyPr>
          <a:lstStyle/>
          <a:p>
            <a:r>
              <a:rPr lang="es-ES" b="1"/>
              <a:t>Financiación del clima </a:t>
            </a:r>
          </a:p>
          <a:p>
            <a:r>
              <a:rPr lang="es-ES" sz="1800"/>
              <a:t>«</a:t>
            </a:r>
            <a:r>
              <a:rPr lang="es-ES" sz="1800" i="1"/>
              <a:t>Se refiere a los recursos financieros movilizados para financiar acciones que mitiguen y se adapten a los impactos del cambio climático» </a:t>
            </a:r>
            <a:r>
              <a:rPr lang="es-ES" sz="1800"/>
              <a:t>(Watson &amp; Schalatek, 2020)</a:t>
            </a:r>
          </a:p>
          <a:p>
            <a:endParaRPr lang="en-US" sz="1800"/>
          </a:p>
          <a:p>
            <a:r>
              <a:rPr lang="es-ES" sz="1800"/>
              <a:t>Canales de financiación:</a:t>
            </a:r>
          </a:p>
          <a:p>
            <a:pPr marL="615950" lvl="1" indent="-342900"/>
            <a:r>
              <a:rPr lang="es-ES" sz="1800"/>
              <a:t>Canales multilaterales</a:t>
            </a:r>
          </a:p>
          <a:p>
            <a:pPr marL="615950" lvl="1" indent="-342900"/>
            <a:r>
              <a:rPr lang="es-ES" sz="1800"/>
              <a:t>Canales bilaterales</a:t>
            </a:r>
          </a:p>
          <a:p>
            <a:pPr marL="615950" lvl="1" indent="-342900"/>
            <a:r>
              <a:rPr lang="es-ES" sz="1800"/>
              <a:t>Canales regionales y nacionales y Fondos para el Cambio Climático</a:t>
            </a:r>
          </a:p>
        </p:txBody>
      </p:sp>
      <p:sp>
        <p:nvSpPr>
          <p:cNvPr id="4" name="Titel 3">
            <a:extLst>
              <a:ext uri="{FF2B5EF4-FFF2-40B4-BE49-F238E27FC236}">
                <a16:creationId xmlns:a16="http://schemas.microsoft.com/office/drawing/2014/main" id="{4A9103B5-7785-4548-88A9-A500B8B8B2D7}"/>
              </a:ext>
            </a:extLst>
          </p:cNvPr>
          <p:cNvSpPr>
            <a:spLocks noGrp="1"/>
          </p:cNvSpPr>
          <p:nvPr>
            <p:ph type="title"/>
          </p:nvPr>
        </p:nvSpPr>
        <p:spPr>
          <a:xfrm>
            <a:off x="449816" y="647456"/>
            <a:ext cx="8567183" cy="540544"/>
          </a:xfrm>
        </p:spPr>
        <p:txBody>
          <a:bodyPr>
            <a:normAutofit fontScale="90000"/>
          </a:bodyPr>
          <a:lstStyle/>
          <a:p>
            <a:r>
              <a:rPr lang="es-ES"/>
              <a:t>Nexo como medio estratégico para acceder a la financiación climática</a:t>
            </a:r>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26</a:t>
            </a:fld>
            <a:endParaRPr lang="en-GB"/>
          </a:p>
        </p:txBody>
      </p:sp>
      <p:sp>
        <p:nvSpPr>
          <p:cNvPr id="14" name="Textfeld 13">
            <a:extLst>
              <a:ext uri="{FF2B5EF4-FFF2-40B4-BE49-F238E27FC236}">
                <a16:creationId xmlns:a16="http://schemas.microsoft.com/office/drawing/2014/main" id="{CFB95D6D-D944-4BB8-8C67-05C0C48CB3D3}"/>
              </a:ext>
            </a:extLst>
          </p:cNvPr>
          <p:cNvSpPr txBox="1"/>
          <p:nvPr/>
        </p:nvSpPr>
        <p:spPr>
          <a:xfrm>
            <a:off x="5369905" y="4457035"/>
            <a:ext cx="3472425" cy="246221"/>
          </a:xfrm>
          <a:prstGeom prst="rect">
            <a:avLst/>
          </a:prstGeom>
          <a:noFill/>
        </p:spPr>
        <p:txBody>
          <a:bodyPr wrap="none" rtlCol="0">
            <a:spAutoFit/>
          </a:bodyPr>
          <a:lstStyle/>
          <a:p>
            <a:pPr algn="l"/>
            <a:r>
              <a:rPr lang="es-ES" sz="1000"/>
              <a:t>Fuente: complementado después de Roberts (CFU), 2022</a:t>
            </a:r>
          </a:p>
        </p:txBody>
      </p:sp>
      <p:grpSp>
        <p:nvGrpSpPr>
          <p:cNvPr id="31" name="Gruppieren 30">
            <a:extLst>
              <a:ext uri="{FF2B5EF4-FFF2-40B4-BE49-F238E27FC236}">
                <a16:creationId xmlns:a16="http://schemas.microsoft.com/office/drawing/2014/main" id="{4040A9DC-EE80-4A2B-A6A5-9B663601C913}"/>
              </a:ext>
            </a:extLst>
          </p:cNvPr>
          <p:cNvGrpSpPr/>
          <p:nvPr/>
        </p:nvGrpSpPr>
        <p:grpSpPr>
          <a:xfrm>
            <a:off x="4828958" y="1244603"/>
            <a:ext cx="4025658" cy="2922402"/>
            <a:chOff x="4882395" y="1188000"/>
            <a:chExt cx="4025658" cy="2922402"/>
          </a:xfrm>
        </p:grpSpPr>
        <p:pic>
          <p:nvPicPr>
            <p:cNvPr id="32" name="Grafik 31">
              <a:extLst>
                <a:ext uri="{FF2B5EF4-FFF2-40B4-BE49-F238E27FC236}">
                  <a16:creationId xmlns:a16="http://schemas.microsoft.com/office/drawing/2014/main" id="{A91D785F-3BB4-4C52-9EB2-77E61679FD1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882395" y="1188000"/>
              <a:ext cx="4025658" cy="2922402"/>
            </a:xfrm>
            <a:prstGeom prst="rect">
              <a:avLst/>
            </a:prstGeom>
          </p:spPr>
        </p:pic>
        <p:sp>
          <p:nvSpPr>
            <p:cNvPr id="33" name="Textfeld 32">
              <a:extLst>
                <a:ext uri="{FF2B5EF4-FFF2-40B4-BE49-F238E27FC236}">
                  <a16:creationId xmlns:a16="http://schemas.microsoft.com/office/drawing/2014/main" id="{E1ED6B3E-BA2E-4DFE-B70A-9176AE714EEF}"/>
                </a:ext>
              </a:extLst>
            </p:cNvPr>
            <p:cNvSpPr txBox="1"/>
            <p:nvPr/>
          </p:nvSpPr>
          <p:spPr>
            <a:xfrm>
              <a:off x="6664357" y="1835889"/>
              <a:ext cx="346570" cy="184666"/>
            </a:xfrm>
            <a:prstGeom prst="rect">
              <a:avLst/>
            </a:prstGeom>
            <a:noFill/>
          </p:spPr>
          <p:txBody>
            <a:bodyPr wrap="none" rtlCol="0">
              <a:spAutoFit/>
            </a:bodyPr>
            <a:lstStyle/>
            <a:p>
              <a:pPr algn="l"/>
              <a:r>
                <a:rPr lang="es-ES" sz="600">
                  <a:solidFill>
                    <a:schemeClr val="bg1"/>
                  </a:solidFill>
                  <a:latin typeface="Calibri" panose="020F0502020204030204" pitchFamily="34" charset="0"/>
                  <a:cs typeface="Calibri" panose="020F0502020204030204" pitchFamily="34" charset="0"/>
                </a:rPr>
                <a:t>Fund</a:t>
              </a:r>
            </a:p>
          </p:txBody>
        </p:sp>
        <p:sp>
          <p:nvSpPr>
            <p:cNvPr id="34" name="Textfeld 33">
              <a:extLst>
                <a:ext uri="{FF2B5EF4-FFF2-40B4-BE49-F238E27FC236}">
                  <a16:creationId xmlns:a16="http://schemas.microsoft.com/office/drawing/2014/main" id="{5A732244-8E6D-49D4-BDC3-B72CE480A19B}"/>
                </a:ext>
              </a:extLst>
            </p:cNvPr>
            <p:cNvSpPr txBox="1"/>
            <p:nvPr/>
          </p:nvSpPr>
          <p:spPr>
            <a:xfrm>
              <a:off x="7079028" y="1534633"/>
              <a:ext cx="716863" cy="184666"/>
            </a:xfrm>
            <a:prstGeom prst="rect">
              <a:avLst/>
            </a:prstGeom>
            <a:noFill/>
          </p:spPr>
          <p:txBody>
            <a:bodyPr wrap="none" rtlCol="0">
              <a:spAutoFit/>
            </a:bodyPr>
            <a:lstStyle/>
            <a:p>
              <a:pPr algn="l"/>
              <a:r>
                <a:rPr lang="es-ES" sz="600">
                  <a:latin typeface="Calibri" panose="020F0502020204030204" pitchFamily="34" charset="0"/>
                  <a:cs typeface="Calibri" panose="020F0502020204030204" pitchFamily="34" charset="0"/>
                </a:rPr>
                <a:t>Change Alliance </a:t>
              </a:r>
            </a:p>
          </p:txBody>
        </p:sp>
        <p:sp>
          <p:nvSpPr>
            <p:cNvPr id="35" name="Textfeld 34">
              <a:extLst>
                <a:ext uri="{FF2B5EF4-FFF2-40B4-BE49-F238E27FC236}">
                  <a16:creationId xmlns:a16="http://schemas.microsoft.com/office/drawing/2014/main" id="{881C9CA4-F845-460A-ADD1-D4672A7C3058}"/>
                </a:ext>
              </a:extLst>
            </p:cNvPr>
            <p:cNvSpPr txBox="1"/>
            <p:nvPr/>
          </p:nvSpPr>
          <p:spPr>
            <a:xfrm>
              <a:off x="8237156" y="2315721"/>
              <a:ext cx="647298" cy="276999"/>
            </a:xfrm>
            <a:prstGeom prst="rect">
              <a:avLst/>
            </a:prstGeom>
            <a:noFill/>
          </p:spPr>
          <p:txBody>
            <a:bodyPr wrap="square" rtlCol="0">
              <a:spAutoFit/>
            </a:bodyPr>
            <a:lstStyle/>
            <a:p>
              <a:pPr algn="ctr"/>
              <a:r>
                <a:rPr lang="es-ES" sz="600">
                  <a:solidFill>
                    <a:schemeClr val="bg1"/>
                  </a:solidFill>
                  <a:latin typeface="Candara" panose="020E0502030303020204" pitchFamily="34" charset="0"/>
                  <a:cs typeface="Calibri" panose="020F0502020204030204" pitchFamily="34" charset="0"/>
                </a:rPr>
                <a:t>Environment Facility 5</a:t>
              </a:r>
            </a:p>
          </p:txBody>
        </p:sp>
        <p:sp>
          <p:nvSpPr>
            <p:cNvPr id="36" name="Textfeld 35">
              <a:extLst>
                <a:ext uri="{FF2B5EF4-FFF2-40B4-BE49-F238E27FC236}">
                  <a16:creationId xmlns:a16="http://schemas.microsoft.com/office/drawing/2014/main" id="{D2857317-31E5-4D25-B4E5-9122A4EAE16D}"/>
                </a:ext>
              </a:extLst>
            </p:cNvPr>
            <p:cNvSpPr txBox="1"/>
            <p:nvPr/>
          </p:nvSpPr>
          <p:spPr>
            <a:xfrm>
              <a:off x="8286887" y="2881415"/>
              <a:ext cx="547835" cy="276999"/>
            </a:xfrm>
            <a:prstGeom prst="rect">
              <a:avLst/>
            </a:prstGeom>
            <a:noFill/>
          </p:spPr>
          <p:txBody>
            <a:bodyPr wrap="square" rtlCol="0">
              <a:spAutoFit/>
            </a:bodyPr>
            <a:lstStyle/>
            <a:p>
              <a:pPr algn="ctr"/>
              <a:r>
                <a:rPr lang="es-ES" sz="600">
                  <a:latin typeface="Calibri" panose="020F0502020204030204" pitchFamily="34" charset="0"/>
                  <a:cs typeface="Calibri" panose="020F0502020204030204" pitchFamily="34" charset="0"/>
                </a:rPr>
                <a:t>for Climate Resilience</a:t>
              </a:r>
            </a:p>
          </p:txBody>
        </p:sp>
        <p:sp>
          <p:nvSpPr>
            <p:cNvPr id="37" name="Textfeld 36">
              <a:extLst>
                <a:ext uri="{FF2B5EF4-FFF2-40B4-BE49-F238E27FC236}">
                  <a16:creationId xmlns:a16="http://schemas.microsoft.com/office/drawing/2014/main" id="{25A2B965-924A-4647-8434-6A7074D081F8}"/>
                </a:ext>
              </a:extLst>
            </p:cNvPr>
            <p:cNvSpPr txBox="1"/>
            <p:nvPr/>
          </p:nvSpPr>
          <p:spPr>
            <a:xfrm>
              <a:off x="7882430" y="3222444"/>
              <a:ext cx="647298" cy="276999"/>
            </a:xfrm>
            <a:prstGeom prst="rect">
              <a:avLst/>
            </a:prstGeom>
            <a:noFill/>
          </p:spPr>
          <p:txBody>
            <a:bodyPr wrap="square" rtlCol="0">
              <a:spAutoFit/>
            </a:bodyPr>
            <a:lstStyle/>
            <a:p>
              <a:pPr algn="ctr"/>
              <a:r>
                <a:rPr lang="es-ES" sz="600">
                  <a:latin typeface="Candara" panose="020E0502030303020204" pitchFamily="34" charset="0"/>
                  <a:cs typeface="Calibri" panose="020F0502020204030204" pitchFamily="34" charset="0"/>
                </a:rPr>
                <a:t>Environment Facility 6</a:t>
              </a:r>
            </a:p>
          </p:txBody>
        </p:sp>
        <p:sp>
          <p:nvSpPr>
            <p:cNvPr id="38" name="Textfeld 37">
              <a:extLst>
                <a:ext uri="{FF2B5EF4-FFF2-40B4-BE49-F238E27FC236}">
                  <a16:creationId xmlns:a16="http://schemas.microsoft.com/office/drawing/2014/main" id="{22038DA3-2EDE-4B6E-9CEF-642EEDB76A11}"/>
                </a:ext>
              </a:extLst>
            </p:cNvPr>
            <p:cNvSpPr txBox="1"/>
            <p:nvPr/>
          </p:nvSpPr>
          <p:spPr>
            <a:xfrm>
              <a:off x="7424394" y="3424202"/>
              <a:ext cx="647298" cy="276999"/>
            </a:xfrm>
            <a:prstGeom prst="rect">
              <a:avLst/>
            </a:prstGeom>
            <a:noFill/>
          </p:spPr>
          <p:txBody>
            <a:bodyPr wrap="square" rtlCol="0">
              <a:spAutoFit/>
            </a:bodyPr>
            <a:lstStyle/>
            <a:p>
              <a:pPr algn="ctr"/>
              <a:r>
                <a:rPr lang="es-ES" sz="600">
                  <a:solidFill>
                    <a:schemeClr val="bg1"/>
                  </a:solidFill>
                  <a:latin typeface="Candara" panose="020E0502030303020204" pitchFamily="34" charset="0"/>
                  <a:cs typeface="Calibri" panose="020F0502020204030204" pitchFamily="34" charset="0"/>
                </a:rPr>
                <a:t>Environment Facility 4 </a:t>
              </a:r>
            </a:p>
          </p:txBody>
        </p:sp>
      </p:grpSp>
    </p:spTree>
    <p:extLst>
      <p:ext uri="{BB962C8B-B14F-4D97-AF65-F5344CB8AC3E}">
        <p14:creationId xmlns:p14="http://schemas.microsoft.com/office/powerpoint/2010/main" val="270647753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8B5CB2-BBF0-4081-9FCD-D4B94889F5C9}"/>
              </a:ext>
            </a:extLst>
          </p:cNvPr>
          <p:cNvSpPr>
            <a:spLocks noGrp="1"/>
          </p:cNvSpPr>
          <p:nvPr>
            <p:ph type="body" sz="quarter" idx="13"/>
          </p:nvPr>
        </p:nvSpPr>
        <p:spPr/>
        <p:txBody>
          <a:bodyPr/>
          <a:lstStyle/>
          <a:p>
            <a:r>
              <a:rPr lang="es-ES" b="1"/>
              <a:t>Financiación del clima en la región MENA </a:t>
            </a:r>
            <a:br>
              <a:rPr lang="es-ES" b="1"/>
            </a:br>
            <a:r>
              <a:rPr lang="es-ES"/>
              <a:t>Países receptores</a:t>
            </a:r>
          </a:p>
        </p:txBody>
      </p:sp>
      <p:sp>
        <p:nvSpPr>
          <p:cNvPr id="3" name="Textplatzhalter 2">
            <a:extLst>
              <a:ext uri="{FF2B5EF4-FFF2-40B4-BE49-F238E27FC236}">
                <a16:creationId xmlns:a16="http://schemas.microsoft.com/office/drawing/2014/main" id="{521F7A18-DBAE-42A0-BC9D-55A609884908}"/>
              </a:ext>
            </a:extLst>
          </p:cNvPr>
          <p:cNvSpPr>
            <a:spLocks noGrp="1"/>
          </p:cNvSpPr>
          <p:nvPr>
            <p:ph type="body" sz="quarter" idx="14"/>
          </p:nvPr>
        </p:nvSpPr>
        <p:spPr>
          <a:xfrm>
            <a:off x="4892746" y="1188000"/>
            <a:ext cx="4122182" cy="3495469"/>
          </a:xfrm>
        </p:spPr>
        <p:txBody>
          <a:bodyPr/>
          <a:lstStyle/>
          <a:p>
            <a:r>
              <a:rPr lang="es-ES"/>
              <a:t>Fondos operacionales</a:t>
            </a:r>
          </a:p>
          <a:p>
            <a:endParaRPr lang="en-US"/>
          </a:p>
        </p:txBody>
      </p:sp>
      <p:sp>
        <p:nvSpPr>
          <p:cNvPr id="4" name="Titel 3">
            <a:extLst>
              <a:ext uri="{FF2B5EF4-FFF2-40B4-BE49-F238E27FC236}">
                <a16:creationId xmlns:a16="http://schemas.microsoft.com/office/drawing/2014/main" id="{4A9103B5-7785-4548-88A9-A500B8B8B2D7}"/>
              </a:ext>
            </a:extLst>
          </p:cNvPr>
          <p:cNvSpPr>
            <a:spLocks noGrp="1"/>
          </p:cNvSpPr>
          <p:nvPr>
            <p:ph type="title"/>
          </p:nvPr>
        </p:nvSpPr>
        <p:spPr/>
        <p:txBody>
          <a:bodyPr>
            <a:normAutofit fontScale="90000"/>
          </a:bodyPr>
          <a:lstStyle/>
          <a:p>
            <a:r>
              <a:rPr lang="es-ES"/>
              <a:t>Nexo como medio estratégico para acceder a la financiación climática</a:t>
            </a:r>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27</a:t>
            </a:fld>
            <a:endParaRPr lang="en-GB"/>
          </a:p>
        </p:txBody>
      </p:sp>
      <p:sp>
        <p:nvSpPr>
          <p:cNvPr id="14" name="Textfeld 13">
            <a:extLst>
              <a:ext uri="{FF2B5EF4-FFF2-40B4-BE49-F238E27FC236}">
                <a16:creationId xmlns:a16="http://schemas.microsoft.com/office/drawing/2014/main" id="{CFB95D6D-D944-4BB8-8C67-05C0C48CB3D3}"/>
              </a:ext>
            </a:extLst>
          </p:cNvPr>
          <p:cNvSpPr txBox="1"/>
          <p:nvPr/>
        </p:nvSpPr>
        <p:spPr>
          <a:xfrm>
            <a:off x="6832920" y="4263928"/>
            <a:ext cx="2182008" cy="276999"/>
          </a:xfrm>
          <a:prstGeom prst="rect">
            <a:avLst/>
          </a:prstGeom>
          <a:noFill/>
        </p:spPr>
        <p:txBody>
          <a:bodyPr wrap="none" rtlCol="0">
            <a:spAutoFit/>
          </a:bodyPr>
          <a:lstStyle/>
          <a:p>
            <a:pPr algn="l"/>
            <a:r>
              <a:rPr lang="es-ES" sz="1200"/>
              <a:t>Fuente: Roberts (CFU), 2022</a:t>
            </a:r>
          </a:p>
        </p:txBody>
      </p:sp>
      <p:sp>
        <p:nvSpPr>
          <p:cNvPr id="21" name="Textfeld 20">
            <a:extLst>
              <a:ext uri="{FF2B5EF4-FFF2-40B4-BE49-F238E27FC236}">
                <a16:creationId xmlns:a16="http://schemas.microsoft.com/office/drawing/2014/main" id="{405C6184-C2E8-40CD-81CE-968D8EA7A28C}"/>
              </a:ext>
            </a:extLst>
          </p:cNvPr>
          <p:cNvSpPr txBox="1"/>
          <p:nvPr/>
        </p:nvSpPr>
        <p:spPr>
          <a:xfrm>
            <a:off x="2550365" y="4263927"/>
            <a:ext cx="2182008" cy="276999"/>
          </a:xfrm>
          <a:prstGeom prst="rect">
            <a:avLst/>
          </a:prstGeom>
          <a:noFill/>
        </p:spPr>
        <p:txBody>
          <a:bodyPr wrap="none" rtlCol="0">
            <a:spAutoFit/>
          </a:bodyPr>
          <a:lstStyle/>
          <a:p>
            <a:pPr algn="l"/>
            <a:r>
              <a:rPr lang="es-ES" sz="1200"/>
              <a:t>Fuente: Roberts (CFU), 2022</a:t>
            </a:r>
          </a:p>
        </p:txBody>
      </p:sp>
      <p:pic>
        <p:nvPicPr>
          <p:cNvPr id="10" name="Grafik 9">
            <a:extLst>
              <a:ext uri="{FF2B5EF4-FFF2-40B4-BE49-F238E27FC236}">
                <a16:creationId xmlns:a16="http://schemas.microsoft.com/office/drawing/2014/main" id="{8F43EAE0-518C-4E40-87B8-71FE6CA180B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9050" y="2203576"/>
            <a:ext cx="4198440" cy="1671460"/>
          </a:xfrm>
          <a:prstGeom prst="rect">
            <a:avLst/>
          </a:prstGeom>
        </p:spPr>
      </p:pic>
      <p:grpSp>
        <p:nvGrpSpPr>
          <p:cNvPr id="16" name="Group 8">
            <a:extLst>
              <a:ext uri="{FF2B5EF4-FFF2-40B4-BE49-F238E27FC236}">
                <a16:creationId xmlns:a16="http://schemas.microsoft.com/office/drawing/2014/main" id="{C240F471-AA1D-4909-8595-D719E207C45D}"/>
              </a:ext>
            </a:extLst>
          </p:cNvPr>
          <p:cNvGrpSpPr/>
          <p:nvPr/>
        </p:nvGrpSpPr>
        <p:grpSpPr>
          <a:xfrm>
            <a:off x="4944209" y="1750080"/>
            <a:ext cx="3749974" cy="2371307"/>
            <a:chOff x="4944209" y="1750080"/>
            <a:chExt cx="3749974" cy="2371307"/>
          </a:xfrm>
        </p:grpSpPr>
        <p:pic>
          <p:nvPicPr>
            <p:cNvPr id="17" name="Grafik 16">
              <a:extLst>
                <a:ext uri="{FF2B5EF4-FFF2-40B4-BE49-F238E27FC236}">
                  <a16:creationId xmlns:a16="http://schemas.microsoft.com/office/drawing/2014/main" id="{B96F420C-D00A-4271-B62D-D871B8C470A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44209" y="1750080"/>
              <a:ext cx="3749974" cy="2371307"/>
            </a:xfrm>
            <a:prstGeom prst="rect">
              <a:avLst/>
            </a:prstGeom>
          </p:spPr>
        </p:pic>
        <p:sp>
          <p:nvSpPr>
            <p:cNvPr id="18" name="TextBox 5">
              <a:extLst>
                <a:ext uri="{FF2B5EF4-FFF2-40B4-BE49-F238E27FC236}">
                  <a16:creationId xmlns:a16="http://schemas.microsoft.com/office/drawing/2014/main" id="{6320ADE1-79CA-409A-8177-F0ACB9F57364}"/>
                </a:ext>
              </a:extLst>
            </p:cNvPr>
            <p:cNvSpPr txBox="1"/>
            <p:nvPr/>
          </p:nvSpPr>
          <p:spPr>
            <a:xfrm>
              <a:off x="6522019" y="2082625"/>
              <a:ext cx="594354" cy="276999"/>
            </a:xfrm>
            <a:prstGeom prst="rect">
              <a:avLst/>
            </a:prstGeom>
            <a:noFill/>
          </p:spPr>
          <p:txBody>
            <a:bodyPr wrap="square" rtlCol="0">
              <a:spAutoFit/>
            </a:bodyPr>
            <a:lstStyle/>
            <a:p>
              <a:pPr algn="ctr"/>
              <a:r>
                <a:rPr lang="es-ES" sz="600">
                  <a:latin typeface="Calibri" panose="020F0502020204030204" pitchFamily="34" charset="0"/>
                  <a:cs typeface="Calibri" panose="020F0502020204030204" pitchFamily="34" charset="0"/>
                </a:rPr>
                <a:t>Environment Facility (4)</a:t>
              </a:r>
            </a:p>
          </p:txBody>
        </p:sp>
        <p:sp>
          <p:nvSpPr>
            <p:cNvPr id="19" name="TextBox 10">
              <a:extLst>
                <a:ext uri="{FF2B5EF4-FFF2-40B4-BE49-F238E27FC236}">
                  <a16:creationId xmlns:a16="http://schemas.microsoft.com/office/drawing/2014/main" id="{8CC28911-9579-481D-8C75-8518367589AC}"/>
                </a:ext>
              </a:extLst>
            </p:cNvPr>
            <p:cNvSpPr txBox="1"/>
            <p:nvPr/>
          </p:nvSpPr>
          <p:spPr>
            <a:xfrm>
              <a:off x="6950235" y="1977976"/>
              <a:ext cx="594354" cy="369332"/>
            </a:xfrm>
            <a:prstGeom prst="rect">
              <a:avLst/>
            </a:prstGeom>
            <a:noFill/>
          </p:spPr>
          <p:txBody>
            <a:bodyPr wrap="square" rtlCol="0">
              <a:spAutoFit/>
            </a:bodyPr>
            <a:lstStyle/>
            <a:p>
              <a:pPr algn="ctr"/>
              <a:r>
                <a:rPr lang="es-ES" sz="600">
                  <a:latin typeface="Calibri" panose="020F0502020204030204" pitchFamily="34" charset="0"/>
                  <a:cs typeface="Calibri" panose="020F0502020204030204" pitchFamily="34" charset="0"/>
                </a:rPr>
                <a:t>Developed Countries Fund</a:t>
              </a:r>
            </a:p>
          </p:txBody>
        </p:sp>
        <p:sp>
          <p:nvSpPr>
            <p:cNvPr id="20" name="TextBox 11">
              <a:extLst>
                <a:ext uri="{FF2B5EF4-FFF2-40B4-BE49-F238E27FC236}">
                  <a16:creationId xmlns:a16="http://schemas.microsoft.com/office/drawing/2014/main" id="{DD305683-EF2E-438D-8E6F-DD23F999D141}"/>
                </a:ext>
              </a:extLst>
            </p:cNvPr>
            <p:cNvSpPr txBox="1"/>
            <p:nvPr/>
          </p:nvSpPr>
          <p:spPr>
            <a:xfrm>
              <a:off x="6832920" y="2424922"/>
              <a:ext cx="594354" cy="276999"/>
            </a:xfrm>
            <a:prstGeom prst="rect">
              <a:avLst/>
            </a:prstGeom>
            <a:noFill/>
          </p:spPr>
          <p:txBody>
            <a:bodyPr wrap="square" rtlCol="0">
              <a:spAutoFit/>
            </a:bodyPr>
            <a:lstStyle/>
            <a:p>
              <a:pPr algn="ctr"/>
              <a:r>
                <a:rPr lang="es-ES" sz="600">
                  <a:latin typeface="Calibri" panose="020F0502020204030204" pitchFamily="34" charset="0"/>
                  <a:cs typeface="Calibri" panose="020F0502020204030204" pitchFamily="34" charset="0"/>
                </a:rPr>
                <a:t>Environment Facility (5)</a:t>
              </a:r>
            </a:p>
          </p:txBody>
        </p:sp>
        <p:sp>
          <p:nvSpPr>
            <p:cNvPr id="22" name="TextBox 12">
              <a:extLst>
                <a:ext uri="{FF2B5EF4-FFF2-40B4-BE49-F238E27FC236}">
                  <a16:creationId xmlns:a16="http://schemas.microsoft.com/office/drawing/2014/main" id="{05D32F08-0396-4BF2-9845-E8D0AC61A820}"/>
                </a:ext>
              </a:extLst>
            </p:cNvPr>
            <p:cNvSpPr txBox="1"/>
            <p:nvPr/>
          </p:nvSpPr>
          <p:spPr>
            <a:xfrm>
              <a:off x="7329570" y="2214967"/>
              <a:ext cx="594354" cy="276999"/>
            </a:xfrm>
            <a:prstGeom prst="rect">
              <a:avLst/>
            </a:prstGeom>
            <a:noFill/>
          </p:spPr>
          <p:txBody>
            <a:bodyPr wrap="square" rtlCol="0">
              <a:spAutoFit/>
            </a:bodyPr>
            <a:lstStyle/>
            <a:p>
              <a:pPr algn="ctr"/>
              <a:r>
                <a:rPr lang="es-ES" sz="600">
                  <a:latin typeface="Calibri" panose="020F0502020204030204" pitchFamily="34" charset="0"/>
                  <a:cs typeface="Calibri" panose="020F0502020204030204" pitchFamily="34" charset="0"/>
                </a:rPr>
                <a:t>Environment Facility (7)</a:t>
              </a:r>
            </a:p>
          </p:txBody>
        </p:sp>
        <p:sp>
          <p:nvSpPr>
            <p:cNvPr id="23" name="TextBox 7">
              <a:extLst>
                <a:ext uri="{FF2B5EF4-FFF2-40B4-BE49-F238E27FC236}">
                  <a16:creationId xmlns:a16="http://schemas.microsoft.com/office/drawing/2014/main" id="{6A438C14-DFFF-47B6-AF17-7BA7BB20EA60}"/>
                </a:ext>
              </a:extLst>
            </p:cNvPr>
            <p:cNvSpPr txBox="1"/>
            <p:nvPr/>
          </p:nvSpPr>
          <p:spPr>
            <a:xfrm>
              <a:off x="7757786" y="2283196"/>
              <a:ext cx="496650" cy="369332"/>
            </a:xfrm>
            <a:prstGeom prst="rect">
              <a:avLst/>
            </a:prstGeom>
            <a:noFill/>
          </p:spPr>
          <p:txBody>
            <a:bodyPr wrap="square" rtlCol="0">
              <a:spAutoFit/>
            </a:bodyPr>
            <a:lstStyle/>
            <a:p>
              <a:pPr algn="ctr"/>
              <a:r>
                <a:rPr lang="es-ES" sz="600">
                  <a:latin typeface="Calibri" panose="020F0502020204030204" pitchFamily="34" charset="0"/>
                  <a:cs typeface="Calibri" panose="020F0502020204030204" pitchFamily="34" charset="0"/>
                </a:rPr>
                <a:t>Climate Change Fund</a:t>
              </a:r>
            </a:p>
          </p:txBody>
        </p:sp>
      </p:grpSp>
    </p:spTree>
    <p:extLst>
      <p:ext uri="{BB962C8B-B14F-4D97-AF65-F5344CB8AC3E}">
        <p14:creationId xmlns:p14="http://schemas.microsoft.com/office/powerpoint/2010/main" val="199348684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8B5CB2-BBF0-4081-9FCD-D4B94889F5C9}"/>
              </a:ext>
            </a:extLst>
          </p:cNvPr>
          <p:cNvSpPr>
            <a:spLocks noGrp="1"/>
          </p:cNvSpPr>
          <p:nvPr>
            <p:ph type="body" sz="quarter" idx="13"/>
          </p:nvPr>
        </p:nvSpPr>
        <p:spPr/>
        <p:txBody>
          <a:bodyPr/>
          <a:lstStyle/>
          <a:p>
            <a:r>
              <a:rPr lang="es-ES" b="1"/>
              <a:t>Financiación del clima en América Latina y el Caribe</a:t>
            </a:r>
          </a:p>
          <a:p>
            <a:r>
              <a:rPr lang="es-ES"/>
              <a:t>Países receptores</a:t>
            </a:r>
          </a:p>
        </p:txBody>
      </p:sp>
      <p:sp>
        <p:nvSpPr>
          <p:cNvPr id="3" name="Textplatzhalter 2">
            <a:extLst>
              <a:ext uri="{FF2B5EF4-FFF2-40B4-BE49-F238E27FC236}">
                <a16:creationId xmlns:a16="http://schemas.microsoft.com/office/drawing/2014/main" id="{521F7A18-DBAE-42A0-BC9D-55A609884908}"/>
              </a:ext>
            </a:extLst>
          </p:cNvPr>
          <p:cNvSpPr>
            <a:spLocks noGrp="1"/>
          </p:cNvSpPr>
          <p:nvPr>
            <p:ph type="body" sz="quarter" idx="14"/>
          </p:nvPr>
        </p:nvSpPr>
        <p:spPr>
          <a:xfrm>
            <a:off x="4896437" y="1178621"/>
            <a:ext cx="4122182" cy="3495469"/>
          </a:xfrm>
        </p:spPr>
        <p:txBody>
          <a:bodyPr/>
          <a:lstStyle/>
          <a:p>
            <a:r>
              <a:rPr lang="es-ES"/>
              <a:t>Fondos operacionales</a:t>
            </a:r>
          </a:p>
        </p:txBody>
      </p:sp>
      <p:sp>
        <p:nvSpPr>
          <p:cNvPr id="4" name="Titel 3">
            <a:extLst>
              <a:ext uri="{FF2B5EF4-FFF2-40B4-BE49-F238E27FC236}">
                <a16:creationId xmlns:a16="http://schemas.microsoft.com/office/drawing/2014/main" id="{4A9103B5-7785-4548-88A9-A500B8B8B2D7}"/>
              </a:ext>
            </a:extLst>
          </p:cNvPr>
          <p:cNvSpPr>
            <a:spLocks noGrp="1"/>
          </p:cNvSpPr>
          <p:nvPr>
            <p:ph type="title"/>
          </p:nvPr>
        </p:nvSpPr>
        <p:spPr/>
        <p:txBody>
          <a:bodyPr>
            <a:normAutofit fontScale="90000"/>
          </a:bodyPr>
          <a:lstStyle/>
          <a:p>
            <a:r>
              <a:rPr lang="es-ES"/>
              <a:t>Nexo como medio estratégico para acceder a la financiación climática</a:t>
            </a:r>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28</a:t>
            </a:fld>
            <a:endParaRPr lang="en-GB"/>
          </a:p>
        </p:txBody>
      </p:sp>
      <p:sp>
        <p:nvSpPr>
          <p:cNvPr id="14" name="Textfeld 13">
            <a:extLst>
              <a:ext uri="{FF2B5EF4-FFF2-40B4-BE49-F238E27FC236}">
                <a16:creationId xmlns:a16="http://schemas.microsoft.com/office/drawing/2014/main" id="{CFB95D6D-D944-4BB8-8C67-05C0C48CB3D3}"/>
              </a:ext>
            </a:extLst>
          </p:cNvPr>
          <p:cNvSpPr txBox="1"/>
          <p:nvPr/>
        </p:nvSpPr>
        <p:spPr>
          <a:xfrm>
            <a:off x="6512175" y="4593256"/>
            <a:ext cx="2182008" cy="276999"/>
          </a:xfrm>
          <a:prstGeom prst="rect">
            <a:avLst/>
          </a:prstGeom>
          <a:noFill/>
        </p:spPr>
        <p:txBody>
          <a:bodyPr wrap="none" rtlCol="0">
            <a:spAutoFit/>
          </a:bodyPr>
          <a:lstStyle/>
          <a:p>
            <a:pPr algn="l"/>
            <a:r>
              <a:rPr lang="es-ES" sz="1200"/>
              <a:t>Fuente: Roberts (CFU), 2022</a:t>
            </a:r>
          </a:p>
        </p:txBody>
      </p:sp>
      <p:sp>
        <p:nvSpPr>
          <p:cNvPr id="21" name="Textfeld 20">
            <a:extLst>
              <a:ext uri="{FF2B5EF4-FFF2-40B4-BE49-F238E27FC236}">
                <a16:creationId xmlns:a16="http://schemas.microsoft.com/office/drawing/2014/main" id="{405C6184-C2E8-40CD-81CE-968D8EA7A28C}"/>
              </a:ext>
            </a:extLst>
          </p:cNvPr>
          <p:cNvSpPr txBox="1"/>
          <p:nvPr/>
        </p:nvSpPr>
        <p:spPr>
          <a:xfrm>
            <a:off x="2360550" y="4329760"/>
            <a:ext cx="2182008" cy="276999"/>
          </a:xfrm>
          <a:prstGeom prst="rect">
            <a:avLst/>
          </a:prstGeom>
          <a:noFill/>
        </p:spPr>
        <p:txBody>
          <a:bodyPr wrap="none" rtlCol="0">
            <a:spAutoFit/>
          </a:bodyPr>
          <a:lstStyle/>
          <a:p>
            <a:pPr algn="l"/>
            <a:r>
              <a:rPr lang="es-ES" sz="1200"/>
              <a:t>Fuente: Roberts (CFU), 2022</a:t>
            </a:r>
          </a:p>
        </p:txBody>
      </p:sp>
      <p:pic>
        <p:nvPicPr>
          <p:cNvPr id="11" name="Grafik 10">
            <a:extLst>
              <a:ext uri="{FF2B5EF4-FFF2-40B4-BE49-F238E27FC236}">
                <a16:creationId xmlns:a16="http://schemas.microsoft.com/office/drawing/2014/main" id="{960A6B6D-B674-4CD1-B34B-83FFE4CBE62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9257" y="2210243"/>
            <a:ext cx="4063301" cy="1613543"/>
          </a:xfrm>
          <a:prstGeom prst="rect">
            <a:avLst/>
          </a:prstGeom>
        </p:spPr>
      </p:pic>
      <p:grpSp>
        <p:nvGrpSpPr>
          <p:cNvPr id="15" name="Group 8">
            <a:extLst>
              <a:ext uri="{FF2B5EF4-FFF2-40B4-BE49-F238E27FC236}">
                <a16:creationId xmlns:a16="http://schemas.microsoft.com/office/drawing/2014/main" id="{50430A1E-4D6F-4E01-B94F-66C93CDD20C6}"/>
              </a:ext>
            </a:extLst>
          </p:cNvPr>
          <p:cNvGrpSpPr/>
          <p:nvPr/>
        </p:nvGrpSpPr>
        <p:grpSpPr>
          <a:xfrm>
            <a:off x="5033868" y="1565767"/>
            <a:ext cx="3630875" cy="2902493"/>
            <a:chOff x="5033868" y="1565767"/>
            <a:chExt cx="3630875" cy="2902493"/>
          </a:xfrm>
        </p:grpSpPr>
        <p:pic>
          <p:nvPicPr>
            <p:cNvPr id="16" name="Grafik 15">
              <a:extLst>
                <a:ext uri="{FF2B5EF4-FFF2-40B4-BE49-F238E27FC236}">
                  <a16:creationId xmlns:a16="http://schemas.microsoft.com/office/drawing/2014/main" id="{A31E6385-A4D9-4ADB-A073-0B9606CD250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033868" y="1565767"/>
              <a:ext cx="3630875" cy="2902493"/>
            </a:xfrm>
            <a:prstGeom prst="rect">
              <a:avLst/>
            </a:prstGeom>
          </p:spPr>
        </p:pic>
        <p:sp>
          <p:nvSpPr>
            <p:cNvPr id="17" name="TextBox 5">
              <a:extLst>
                <a:ext uri="{FF2B5EF4-FFF2-40B4-BE49-F238E27FC236}">
                  <a16:creationId xmlns:a16="http://schemas.microsoft.com/office/drawing/2014/main" id="{73790B27-C07C-43A6-B136-59590587DA37}"/>
                </a:ext>
              </a:extLst>
            </p:cNvPr>
            <p:cNvSpPr txBox="1"/>
            <p:nvPr/>
          </p:nvSpPr>
          <p:spPr>
            <a:xfrm>
              <a:off x="7499214" y="2294745"/>
              <a:ext cx="524132" cy="277005"/>
            </a:xfrm>
            <a:prstGeom prst="rect">
              <a:avLst/>
            </a:prstGeom>
            <a:noFill/>
          </p:spPr>
          <p:txBody>
            <a:bodyPr wrap="square" rtlCol="0">
              <a:spAutoFit/>
            </a:bodyPr>
            <a:lstStyle/>
            <a:p>
              <a:pPr algn="ctr"/>
              <a:r>
                <a:rPr lang="es-ES" sz="600" b="1">
                  <a:solidFill>
                    <a:schemeClr val="bg1"/>
                  </a:solidFill>
                  <a:latin typeface="Calibri" panose="020F0502020204030204" pitchFamily="34" charset="0"/>
                  <a:cs typeface="Calibri" panose="020F0502020204030204" pitchFamily="34" charset="0"/>
                </a:rPr>
                <a:t>Climate Resilience</a:t>
              </a:r>
            </a:p>
          </p:txBody>
        </p:sp>
        <p:sp>
          <p:nvSpPr>
            <p:cNvPr id="18" name="TextBox 6">
              <a:extLst>
                <a:ext uri="{FF2B5EF4-FFF2-40B4-BE49-F238E27FC236}">
                  <a16:creationId xmlns:a16="http://schemas.microsoft.com/office/drawing/2014/main" id="{33CF2261-B69F-427A-AA02-A6F75087D5D9}"/>
                </a:ext>
              </a:extLst>
            </p:cNvPr>
            <p:cNvSpPr txBox="1"/>
            <p:nvPr/>
          </p:nvSpPr>
          <p:spPr>
            <a:xfrm>
              <a:off x="8023346" y="2678400"/>
              <a:ext cx="460382" cy="184666"/>
            </a:xfrm>
            <a:prstGeom prst="rect">
              <a:avLst/>
            </a:prstGeom>
            <a:noFill/>
          </p:spPr>
          <p:txBody>
            <a:bodyPr wrap="none" rtlCol="0">
              <a:spAutoFit/>
            </a:bodyPr>
            <a:lstStyle/>
            <a:p>
              <a:pPr algn="ctr"/>
              <a:r>
                <a:rPr lang="es-ES" sz="600">
                  <a:latin typeface="Calibri" panose="020F0502020204030204" pitchFamily="34" charset="0"/>
                  <a:cs typeface="Calibri" panose="020F0502020204030204" pitchFamily="34" charset="0"/>
                </a:rPr>
                <a:t>Program</a:t>
              </a:r>
            </a:p>
          </p:txBody>
        </p:sp>
        <p:sp>
          <p:nvSpPr>
            <p:cNvPr id="19" name="TextBox 11">
              <a:extLst>
                <a:ext uri="{FF2B5EF4-FFF2-40B4-BE49-F238E27FC236}">
                  <a16:creationId xmlns:a16="http://schemas.microsoft.com/office/drawing/2014/main" id="{F81997CA-744D-46CD-829B-7CEBF859CCC7}"/>
                </a:ext>
              </a:extLst>
            </p:cNvPr>
            <p:cNvSpPr txBox="1"/>
            <p:nvPr/>
          </p:nvSpPr>
          <p:spPr>
            <a:xfrm>
              <a:off x="7810183" y="3603755"/>
              <a:ext cx="594354" cy="276999"/>
            </a:xfrm>
            <a:prstGeom prst="rect">
              <a:avLst/>
            </a:prstGeom>
            <a:noFill/>
          </p:spPr>
          <p:txBody>
            <a:bodyPr wrap="square" rtlCol="0">
              <a:spAutoFit/>
            </a:bodyPr>
            <a:lstStyle/>
            <a:p>
              <a:pPr algn="ctr"/>
              <a:r>
                <a:rPr lang="es-ES" sz="600">
                  <a:latin typeface="Calibri" panose="020F0502020204030204" pitchFamily="34" charset="0"/>
                  <a:cs typeface="Calibri" panose="020F0502020204030204" pitchFamily="34" charset="0"/>
                </a:rPr>
                <a:t>Environment Facility (6)</a:t>
              </a:r>
            </a:p>
          </p:txBody>
        </p:sp>
      </p:grpSp>
    </p:spTree>
    <p:extLst>
      <p:ext uri="{BB962C8B-B14F-4D97-AF65-F5344CB8AC3E}">
        <p14:creationId xmlns:p14="http://schemas.microsoft.com/office/powerpoint/2010/main" val="427505816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8B5CB2-BBF0-4081-9FCD-D4B94889F5C9}"/>
              </a:ext>
            </a:extLst>
          </p:cNvPr>
          <p:cNvSpPr>
            <a:spLocks noGrp="1"/>
          </p:cNvSpPr>
          <p:nvPr>
            <p:ph type="body" sz="quarter" idx="13"/>
          </p:nvPr>
        </p:nvSpPr>
        <p:spPr>
          <a:xfrm>
            <a:off x="449817" y="1188000"/>
            <a:ext cx="4122182" cy="3495469"/>
          </a:xfrm>
        </p:spPr>
        <p:txBody>
          <a:bodyPr/>
          <a:lstStyle/>
          <a:p>
            <a:r>
              <a:rPr lang="es-ES" b="1"/>
              <a:t>Fondos para el clima en el África subsahariana</a:t>
            </a:r>
          </a:p>
          <a:p>
            <a:r>
              <a:rPr lang="es-ES"/>
              <a:t>Países receptores</a:t>
            </a:r>
          </a:p>
        </p:txBody>
      </p:sp>
      <p:sp>
        <p:nvSpPr>
          <p:cNvPr id="3" name="Textplatzhalter 2">
            <a:extLst>
              <a:ext uri="{FF2B5EF4-FFF2-40B4-BE49-F238E27FC236}">
                <a16:creationId xmlns:a16="http://schemas.microsoft.com/office/drawing/2014/main" id="{521F7A18-DBAE-42A0-BC9D-55A609884908}"/>
              </a:ext>
            </a:extLst>
          </p:cNvPr>
          <p:cNvSpPr>
            <a:spLocks noGrp="1"/>
          </p:cNvSpPr>
          <p:nvPr>
            <p:ph type="body" sz="quarter" idx="14"/>
          </p:nvPr>
        </p:nvSpPr>
        <p:spPr>
          <a:xfrm>
            <a:off x="4896437" y="1178621"/>
            <a:ext cx="4122182" cy="3495469"/>
          </a:xfrm>
        </p:spPr>
        <p:txBody>
          <a:bodyPr/>
          <a:lstStyle/>
          <a:p>
            <a:r>
              <a:rPr lang="es-ES"/>
              <a:t>Fondos operacionales</a:t>
            </a:r>
          </a:p>
        </p:txBody>
      </p:sp>
      <p:sp>
        <p:nvSpPr>
          <p:cNvPr id="4" name="Titel 3">
            <a:extLst>
              <a:ext uri="{FF2B5EF4-FFF2-40B4-BE49-F238E27FC236}">
                <a16:creationId xmlns:a16="http://schemas.microsoft.com/office/drawing/2014/main" id="{4A9103B5-7785-4548-88A9-A500B8B8B2D7}"/>
              </a:ext>
            </a:extLst>
          </p:cNvPr>
          <p:cNvSpPr>
            <a:spLocks noGrp="1"/>
          </p:cNvSpPr>
          <p:nvPr>
            <p:ph type="title"/>
          </p:nvPr>
        </p:nvSpPr>
        <p:spPr>
          <a:xfrm>
            <a:off x="449816" y="576000"/>
            <a:ext cx="8567183" cy="540544"/>
          </a:xfrm>
        </p:spPr>
        <p:txBody>
          <a:bodyPr>
            <a:normAutofit fontScale="90000"/>
          </a:bodyPr>
          <a:lstStyle/>
          <a:p>
            <a:r>
              <a:rPr lang="es-ES"/>
              <a:t>Nexo como medio estratégico para acceder a la financiación climática</a:t>
            </a:r>
          </a:p>
        </p:txBody>
      </p:sp>
      <p:sp>
        <p:nvSpPr>
          <p:cNvPr id="5" name="Foliennummernplatzhalter 4">
            <a:extLst>
              <a:ext uri="{FF2B5EF4-FFF2-40B4-BE49-F238E27FC236}">
                <a16:creationId xmlns:a16="http://schemas.microsoft.com/office/drawing/2014/main" id="{E1DD6C86-6B43-494D-B183-3FAD800C17A7}"/>
              </a:ext>
            </a:extLst>
          </p:cNvPr>
          <p:cNvSpPr>
            <a:spLocks noGrp="1"/>
          </p:cNvSpPr>
          <p:nvPr>
            <p:ph type="sldNum" sz="quarter" idx="16"/>
          </p:nvPr>
        </p:nvSpPr>
        <p:spPr/>
        <p:txBody>
          <a:bodyPr/>
          <a:lstStyle/>
          <a:p>
            <a:fld id="{CF23C0C3-F0EC-4AF0-84C8-08554CFEDD03}" type="slidenum">
              <a:rPr lang="en-GB" smtClean="0"/>
              <a:t>29</a:t>
            </a:fld>
            <a:endParaRPr lang="en-GB"/>
          </a:p>
        </p:txBody>
      </p:sp>
      <p:sp>
        <p:nvSpPr>
          <p:cNvPr id="14" name="Textfeld 13">
            <a:extLst>
              <a:ext uri="{FF2B5EF4-FFF2-40B4-BE49-F238E27FC236}">
                <a16:creationId xmlns:a16="http://schemas.microsoft.com/office/drawing/2014/main" id="{CFB95D6D-D944-4BB8-8C67-05C0C48CB3D3}"/>
              </a:ext>
            </a:extLst>
          </p:cNvPr>
          <p:cNvSpPr txBox="1"/>
          <p:nvPr/>
        </p:nvSpPr>
        <p:spPr>
          <a:xfrm>
            <a:off x="6512175" y="4593256"/>
            <a:ext cx="2182008" cy="276999"/>
          </a:xfrm>
          <a:prstGeom prst="rect">
            <a:avLst/>
          </a:prstGeom>
          <a:noFill/>
        </p:spPr>
        <p:txBody>
          <a:bodyPr wrap="none" rtlCol="0">
            <a:spAutoFit/>
          </a:bodyPr>
          <a:lstStyle/>
          <a:p>
            <a:pPr algn="l"/>
            <a:r>
              <a:rPr lang="es-ES" sz="1200"/>
              <a:t>Fuente: Roberts (CFU), 2022</a:t>
            </a:r>
          </a:p>
        </p:txBody>
      </p:sp>
      <p:sp>
        <p:nvSpPr>
          <p:cNvPr id="21" name="Textfeld 20">
            <a:extLst>
              <a:ext uri="{FF2B5EF4-FFF2-40B4-BE49-F238E27FC236}">
                <a16:creationId xmlns:a16="http://schemas.microsoft.com/office/drawing/2014/main" id="{405C6184-C2E8-40CD-81CE-968D8EA7A28C}"/>
              </a:ext>
            </a:extLst>
          </p:cNvPr>
          <p:cNvSpPr txBox="1"/>
          <p:nvPr/>
        </p:nvSpPr>
        <p:spPr>
          <a:xfrm>
            <a:off x="2389991" y="4592606"/>
            <a:ext cx="2182008" cy="276999"/>
          </a:xfrm>
          <a:prstGeom prst="rect">
            <a:avLst/>
          </a:prstGeom>
          <a:noFill/>
        </p:spPr>
        <p:txBody>
          <a:bodyPr wrap="none" rtlCol="0">
            <a:spAutoFit/>
          </a:bodyPr>
          <a:lstStyle/>
          <a:p>
            <a:pPr algn="l"/>
            <a:r>
              <a:rPr lang="es-ES" sz="1200"/>
              <a:t>Fuente: Roberts (CFU), 2022</a:t>
            </a:r>
          </a:p>
        </p:txBody>
      </p:sp>
      <p:grpSp>
        <p:nvGrpSpPr>
          <p:cNvPr id="15" name="Gruppieren 14">
            <a:extLst>
              <a:ext uri="{FF2B5EF4-FFF2-40B4-BE49-F238E27FC236}">
                <a16:creationId xmlns:a16="http://schemas.microsoft.com/office/drawing/2014/main" id="{101CC36A-331D-42D4-9176-A78A72A62FE4}"/>
              </a:ext>
            </a:extLst>
          </p:cNvPr>
          <p:cNvGrpSpPr/>
          <p:nvPr/>
        </p:nvGrpSpPr>
        <p:grpSpPr>
          <a:xfrm>
            <a:off x="449816" y="2161954"/>
            <a:ext cx="4196174" cy="2024048"/>
            <a:chOff x="449816" y="2169042"/>
            <a:chExt cx="4196174" cy="2024048"/>
          </a:xfrm>
        </p:grpSpPr>
        <p:pic>
          <p:nvPicPr>
            <p:cNvPr id="7" name="Grafik 6">
              <a:extLst>
                <a:ext uri="{FF2B5EF4-FFF2-40B4-BE49-F238E27FC236}">
                  <a16:creationId xmlns:a16="http://schemas.microsoft.com/office/drawing/2014/main" id="{E88EFE63-1868-4401-9193-9EFECC09AFD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49816" y="2169042"/>
              <a:ext cx="4196174" cy="2024048"/>
            </a:xfrm>
            <a:prstGeom prst="rect">
              <a:avLst/>
            </a:prstGeom>
          </p:spPr>
        </p:pic>
        <p:pic>
          <p:nvPicPr>
            <p:cNvPr id="13" name="Grafik 12">
              <a:extLst>
                <a:ext uri="{FF2B5EF4-FFF2-40B4-BE49-F238E27FC236}">
                  <a16:creationId xmlns:a16="http://schemas.microsoft.com/office/drawing/2014/main" id="{0DE6B3A5-6632-424C-BCCC-65CCBB5A8929}"/>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389863" y="3809216"/>
              <a:ext cx="1127491" cy="383874"/>
            </a:xfrm>
            <a:prstGeom prst="rect">
              <a:avLst/>
            </a:prstGeom>
          </p:spPr>
        </p:pic>
      </p:grpSp>
      <p:grpSp>
        <p:nvGrpSpPr>
          <p:cNvPr id="24" name="Group 5">
            <a:extLst>
              <a:ext uri="{FF2B5EF4-FFF2-40B4-BE49-F238E27FC236}">
                <a16:creationId xmlns:a16="http://schemas.microsoft.com/office/drawing/2014/main" id="{CBC09D0F-5764-4C12-91C6-9D7D6618AB90}"/>
              </a:ext>
            </a:extLst>
          </p:cNvPr>
          <p:cNvGrpSpPr/>
          <p:nvPr/>
        </p:nvGrpSpPr>
        <p:grpSpPr>
          <a:xfrm>
            <a:off x="5047929" y="1491076"/>
            <a:ext cx="3646254" cy="3021345"/>
            <a:chOff x="5047929" y="1491076"/>
            <a:chExt cx="3646254" cy="3021345"/>
          </a:xfrm>
        </p:grpSpPr>
        <p:pic>
          <p:nvPicPr>
            <p:cNvPr id="25" name="Grafik 24">
              <a:extLst>
                <a:ext uri="{FF2B5EF4-FFF2-40B4-BE49-F238E27FC236}">
                  <a16:creationId xmlns:a16="http://schemas.microsoft.com/office/drawing/2014/main" id="{D019DBBB-F2AA-437F-8AEB-83EB9E95C8A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47929" y="1491076"/>
              <a:ext cx="3646254" cy="3021345"/>
            </a:xfrm>
            <a:prstGeom prst="rect">
              <a:avLst/>
            </a:prstGeom>
          </p:spPr>
        </p:pic>
        <p:sp>
          <p:nvSpPr>
            <p:cNvPr id="26" name="TextBox 11">
              <a:extLst>
                <a:ext uri="{FF2B5EF4-FFF2-40B4-BE49-F238E27FC236}">
                  <a16:creationId xmlns:a16="http://schemas.microsoft.com/office/drawing/2014/main" id="{45E1C12C-2251-4C7E-A0EE-AA75E708D2D4}"/>
                </a:ext>
              </a:extLst>
            </p:cNvPr>
            <p:cNvSpPr txBox="1"/>
            <p:nvPr/>
          </p:nvSpPr>
          <p:spPr>
            <a:xfrm>
              <a:off x="7465145" y="4235422"/>
              <a:ext cx="594354" cy="276999"/>
            </a:xfrm>
            <a:prstGeom prst="rect">
              <a:avLst/>
            </a:prstGeom>
            <a:noFill/>
          </p:spPr>
          <p:txBody>
            <a:bodyPr wrap="square" rtlCol="0">
              <a:spAutoFit/>
            </a:bodyPr>
            <a:lstStyle/>
            <a:p>
              <a:pPr algn="ctr"/>
              <a:r>
                <a:rPr lang="es-ES" sz="600">
                  <a:solidFill>
                    <a:schemeClr val="bg1"/>
                  </a:solidFill>
                  <a:latin typeface="Calibri" panose="020F0502020204030204" pitchFamily="34" charset="0"/>
                  <a:cs typeface="Calibri" panose="020F0502020204030204" pitchFamily="34" charset="0"/>
                </a:rPr>
                <a:t>Environment Facility (7)</a:t>
              </a:r>
            </a:p>
          </p:txBody>
        </p:sp>
        <p:sp>
          <p:nvSpPr>
            <p:cNvPr id="27" name="TextBox 15">
              <a:extLst>
                <a:ext uri="{FF2B5EF4-FFF2-40B4-BE49-F238E27FC236}">
                  <a16:creationId xmlns:a16="http://schemas.microsoft.com/office/drawing/2014/main" id="{0C5EADE4-F192-407F-BB01-2144313826A7}"/>
                </a:ext>
              </a:extLst>
            </p:cNvPr>
            <p:cNvSpPr txBox="1"/>
            <p:nvPr/>
          </p:nvSpPr>
          <p:spPr>
            <a:xfrm>
              <a:off x="7756037" y="3802128"/>
              <a:ext cx="460382" cy="184666"/>
            </a:xfrm>
            <a:prstGeom prst="rect">
              <a:avLst/>
            </a:prstGeom>
            <a:noFill/>
          </p:spPr>
          <p:txBody>
            <a:bodyPr wrap="none" rtlCol="0">
              <a:spAutoFit/>
            </a:bodyPr>
            <a:lstStyle/>
            <a:p>
              <a:pPr algn="ctr"/>
              <a:r>
                <a:rPr lang="es-ES" sz="600">
                  <a:latin typeface="Calibri" panose="020F0502020204030204" pitchFamily="34" charset="0"/>
                  <a:cs typeface="Calibri" panose="020F0502020204030204" pitchFamily="34" charset="0"/>
                </a:rPr>
                <a:t>Program</a:t>
              </a:r>
            </a:p>
          </p:txBody>
        </p:sp>
        <p:sp>
          <p:nvSpPr>
            <p:cNvPr id="28" name="TextBox 17">
              <a:extLst>
                <a:ext uri="{FF2B5EF4-FFF2-40B4-BE49-F238E27FC236}">
                  <a16:creationId xmlns:a16="http://schemas.microsoft.com/office/drawing/2014/main" id="{EC258E18-831B-4307-A78D-D25DEDCA24C7}"/>
                </a:ext>
              </a:extLst>
            </p:cNvPr>
            <p:cNvSpPr txBox="1"/>
            <p:nvPr/>
          </p:nvSpPr>
          <p:spPr>
            <a:xfrm>
              <a:off x="7990272" y="3289096"/>
              <a:ext cx="608544" cy="276999"/>
            </a:xfrm>
            <a:prstGeom prst="rect">
              <a:avLst/>
            </a:prstGeom>
            <a:noFill/>
          </p:spPr>
          <p:txBody>
            <a:bodyPr wrap="square" rtlCol="0">
              <a:spAutoFit/>
            </a:bodyPr>
            <a:lstStyle/>
            <a:p>
              <a:pPr algn="ctr"/>
              <a:r>
                <a:rPr lang="es-ES" sz="600">
                  <a:solidFill>
                    <a:schemeClr val="bg1"/>
                  </a:solidFill>
                  <a:latin typeface="Calibri" panose="020F0502020204030204" pitchFamily="34" charset="0"/>
                  <a:cs typeface="Calibri" panose="020F0502020204030204" pitchFamily="34" charset="0"/>
                </a:rPr>
                <a:t>for Climate Resilience</a:t>
              </a:r>
            </a:p>
          </p:txBody>
        </p:sp>
        <p:sp>
          <p:nvSpPr>
            <p:cNvPr id="29" name="TextBox 18">
              <a:extLst>
                <a:ext uri="{FF2B5EF4-FFF2-40B4-BE49-F238E27FC236}">
                  <a16:creationId xmlns:a16="http://schemas.microsoft.com/office/drawing/2014/main" id="{48277ED4-5F70-4551-A04E-F61C32D5D97D}"/>
                </a:ext>
              </a:extLst>
            </p:cNvPr>
            <p:cNvSpPr txBox="1"/>
            <p:nvPr/>
          </p:nvSpPr>
          <p:spPr>
            <a:xfrm>
              <a:off x="7959023" y="2711721"/>
              <a:ext cx="525282" cy="276999"/>
            </a:xfrm>
            <a:prstGeom prst="rect">
              <a:avLst/>
            </a:prstGeom>
            <a:noFill/>
          </p:spPr>
          <p:txBody>
            <a:bodyPr wrap="square" rtlCol="0">
              <a:spAutoFit/>
            </a:bodyPr>
            <a:lstStyle/>
            <a:p>
              <a:pPr algn="ctr"/>
              <a:r>
                <a:rPr lang="es-ES" sz="600">
                  <a:latin typeface="Calibri" panose="020F0502020204030204" pitchFamily="34" charset="0"/>
                  <a:cs typeface="Calibri" panose="020F0502020204030204" pitchFamily="34" charset="0"/>
                </a:rPr>
                <a:t>Energy Program</a:t>
              </a:r>
            </a:p>
          </p:txBody>
        </p:sp>
        <p:sp>
          <p:nvSpPr>
            <p:cNvPr id="30" name="TextBox 19">
              <a:extLst>
                <a:ext uri="{FF2B5EF4-FFF2-40B4-BE49-F238E27FC236}">
                  <a16:creationId xmlns:a16="http://schemas.microsoft.com/office/drawing/2014/main" id="{A7851BF7-50F4-419F-97F9-325D31D1DEE8}"/>
                </a:ext>
              </a:extLst>
            </p:cNvPr>
            <p:cNvSpPr txBox="1"/>
            <p:nvPr/>
          </p:nvSpPr>
          <p:spPr>
            <a:xfrm>
              <a:off x="6792986" y="2382111"/>
              <a:ext cx="525282" cy="276999"/>
            </a:xfrm>
            <a:prstGeom prst="rect">
              <a:avLst/>
            </a:prstGeom>
            <a:noFill/>
          </p:spPr>
          <p:txBody>
            <a:bodyPr wrap="square" rtlCol="0">
              <a:spAutoFit/>
            </a:bodyPr>
            <a:lstStyle/>
            <a:p>
              <a:pPr algn="ctr"/>
              <a:r>
                <a:rPr lang="es-ES" sz="600">
                  <a:latin typeface="Calibri" panose="020F0502020204030204" pitchFamily="34" charset="0"/>
                  <a:cs typeface="Calibri" panose="020F0502020204030204" pitchFamily="34" charset="0"/>
                </a:rPr>
                <a:t>Change Alliance</a:t>
              </a:r>
            </a:p>
          </p:txBody>
        </p:sp>
        <p:sp>
          <p:nvSpPr>
            <p:cNvPr id="31" name="TextBox 21">
              <a:extLst>
                <a:ext uri="{FF2B5EF4-FFF2-40B4-BE49-F238E27FC236}">
                  <a16:creationId xmlns:a16="http://schemas.microsoft.com/office/drawing/2014/main" id="{C0D78A7B-EB90-443A-A64E-5FF6D15C9939}"/>
                </a:ext>
              </a:extLst>
            </p:cNvPr>
            <p:cNvSpPr txBox="1"/>
            <p:nvPr/>
          </p:nvSpPr>
          <p:spPr>
            <a:xfrm>
              <a:off x="6214998" y="2047446"/>
              <a:ext cx="594354" cy="276999"/>
            </a:xfrm>
            <a:prstGeom prst="rect">
              <a:avLst/>
            </a:prstGeom>
            <a:noFill/>
          </p:spPr>
          <p:txBody>
            <a:bodyPr wrap="square" rtlCol="0">
              <a:spAutoFit/>
            </a:bodyPr>
            <a:lstStyle/>
            <a:p>
              <a:pPr algn="ctr"/>
              <a:r>
                <a:rPr lang="es-ES" sz="600">
                  <a:latin typeface="Calibri" panose="020F0502020204030204" pitchFamily="34" charset="0"/>
                  <a:cs typeface="Calibri" panose="020F0502020204030204" pitchFamily="34" charset="0"/>
                </a:rPr>
                <a:t>Environment Facility (6)</a:t>
              </a:r>
            </a:p>
          </p:txBody>
        </p:sp>
        <p:sp>
          <p:nvSpPr>
            <p:cNvPr id="32" name="TextBox 22">
              <a:extLst>
                <a:ext uri="{FF2B5EF4-FFF2-40B4-BE49-F238E27FC236}">
                  <a16:creationId xmlns:a16="http://schemas.microsoft.com/office/drawing/2014/main" id="{300AB89A-0853-4D19-AEAD-510306BDB27D}"/>
                </a:ext>
              </a:extLst>
            </p:cNvPr>
            <p:cNvSpPr txBox="1"/>
            <p:nvPr/>
          </p:nvSpPr>
          <p:spPr>
            <a:xfrm>
              <a:off x="6694887" y="1795033"/>
              <a:ext cx="525282" cy="276999"/>
            </a:xfrm>
            <a:prstGeom prst="rect">
              <a:avLst/>
            </a:prstGeom>
            <a:noFill/>
          </p:spPr>
          <p:txBody>
            <a:bodyPr wrap="square" rtlCol="0">
              <a:spAutoFit/>
            </a:bodyPr>
            <a:lstStyle/>
            <a:p>
              <a:pPr algn="ctr"/>
              <a:r>
                <a:rPr lang="es-ES" sz="600">
                  <a:latin typeface="Calibri" panose="020F0502020204030204" pitchFamily="34" charset="0"/>
                  <a:cs typeface="Calibri" panose="020F0502020204030204" pitchFamily="34" charset="0"/>
                </a:rPr>
                <a:t>Forest Initiative</a:t>
              </a:r>
            </a:p>
          </p:txBody>
        </p:sp>
      </p:grpSp>
    </p:spTree>
    <p:extLst>
      <p:ext uri="{BB962C8B-B14F-4D97-AF65-F5344CB8AC3E}">
        <p14:creationId xmlns:p14="http://schemas.microsoft.com/office/powerpoint/2010/main" val="60399391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CDB76D8-9320-4985-9AB8-ECAB0BBE5224}"/>
              </a:ext>
            </a:extLst>
          </p:cNvPr>
          <p:cNvSpPr>
            <a:spLocks noGrp="1"/>
          </p:cNvSpPr>
          <p:nvPr>
            <p:ph type="body" sz="quarter" idx="13"/>
          </p:nvPr>
        </p:nvSpPr>
        <p:spPr>
          <a:xfrm>
            <a:off x="447745" y="1842760"/>
            <a:ext cx="7172684" cy="2750021"/>
          </a:xfrm>
        </p:spPr>
        <p:txBody>
          <a:bodyPr>
            <a:normAutofit/>
          </a:bodyPr>
          <a:lstStyle/>
          <a:p>
            <a:pPr marL="615950" lvl="1" indent="-342900"/>
            <a:r>
              <a:rPr lang="es-ES"/>
              <a:t>¿Cómo podemos demostrar el </a:t>
            </a:r>
            <a:r>
              <a:rPr lang="es-ES" b="1"/>
              <a:t>valor económico añadido </a:t>
            </a:r>
            <a:r>
              <a:rPr lang="es-ES"/>
              <a:t>de las soluciones Nexo?</a:t>
            </a:r>
          </a:p>
          <a:p>
            <a:pPr marL="615950" lvl="1" indent="-342900"/>
            <a:endParaRPr lang="es-ES"/>
          </a:p>
          <a:p>
            <a:pPr marL="615950" lvl="1" indent="-342900"/>
            <a:r>
              <a:rPr lang="es-ES"/>
              <a:t>¿Qué fuentes de financiación existen para apoyar programas o proyectos multisectoriales?</a:t>
            </a:r>
          </a:p>
          <a:p>
            <a:pPr marL="615950" lvl="1" indent="-342900"/>
            <a:endParaRPr lang="es-ES"/>
          </a:p>
          <a:p>
            <a:pPr marL="615950" lvl="1" indent="-342900"/>
            <a:r>
              <a:rPr lang="es-ES"/>
              <a:t>¿Cómo ayuda Nexo a </a:t>
            </a:r>
            <a:r>
              <a:rPr lang="es-ES" b="1"/>
              <a:t>movilizar la financiación </a:t>
            </a:r>
            <a:r>
              <a:rPr lang="es-ES"/>
              <a:t>para la eficiencia de los recursos?</a:t>
            </a:r>
          </a:p>
          <a:p>
            <a:endParaRPr lang="en-US"/>
          </a:p>
        </p:txBody>
      </p:sp>
      <p:sp>
        <p:nvSpPr>
          <p:cNvPr id="3" name="Titel 2">
            <a:extLst>
              <a:ext uri="{FF2B5EF4-FFF2-40B4-BE49-F238E27FC236}">
                <a16:creationId xmlns:a16="http://schemas.microsoft.com/office/drawing/2014/main" id="{DC717E8F-6235-4911-87C0-D8C07BA9F79F}"/>
              </a:ext>
            </a:extLst>
          </p:cNvPr>
          <p:cNvSpPr>
            <a:spLocks noGrp="1"/>
          </p:cNvSpPr>
          <p:nvPr>
            <p:ph type="title"/>
          </p:nvPr>
        </p:nvSpPr>
        <p:spPr>
          <a:xfrm>
            <a:off x="447745" y="643467"/>
            <a:ext cx="8567183" cy="813540"/>
          </a:xfrm>
        </p:spPr>
        <p:txBody>
          <a:bodyPr>
            <a:normAutofit/>
          </a:bodyPr>
          <a:lstStyle/>
          <a:p>
            <a:r>
              <a:rPr lang="es-ES"/>
              <a:t>Motivación: destacar el valor de la planificación y financiación de inversiones intersectoriales</a:t>
            </a:r>
          </a:p>
        </p:txBody>
      </p:sp>
      <p:sp>
        <p:nvSpPr>
          <p:cNvPr id="4" name="Foliennummernplatzhalter 3">
            <a:extLst>
              <a:ext uri="{FF2B5EF4-FFF2-40B4-BE49-F238E27FC236}">
                <a16:creationId xmlns:a16="http://schemas.microsoft.com/office/drawing/2014/main" id="{485F9637-BF7F-4F22-A652-D55013464B89}"/>
              </a:ext>
            </a:extLst>
          </p:cNvPr>
          <p:cNvSpPr>
            <a:spLocks noGrp="1"/>
          </p:cNvSpPr>
          <p:nvPr>
            <p:ph type="sldNum" sz="quarter" idx="16"/>
          </p:nvPr>
        </p:nvSpPr>
        <p:spPr/>
        <p:txBody>
          <a:bodyPr/>
          <a:lstStyle/>
          <a:p>
            <a:fld id="{CF23C0C3-F0EC-4AF0-84C8-08554CFEDD03}" type="slidenum">
              <a:rPr lang="en-GB" smtClean="0"/>
              <a:t>3</a:t>
            </a:fld>
            <a:endParaRPr lang="en-GB"/>
          </a:p>
        </p:txBody>
      </p:sp>
    </p:spTree>
    <p:extLst>
      <p:ext uri="{BB962C8B-B14F-4D97-AF65-F5344CB8AC3E}">
        <p14:creationId xmlns:p14="http://schemas.microsoft.com/office/powerpoint/2010/main" val="211113487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EF6387-4C0E-4F57-B8FA-A125B3CE0699}"/>
              </a:ext>
            </a:extLst>
          </p:cNvPr>
          <p:cNvSpPr>
            <a:spLocks noGrp="1"/>
          </p:cNvSpPr>
          <p:nvPr>
            <p:ph type="body" sz="quarter" idx="14"/>
          </p:nvPr>
        </p:nvSpPr>
        <p:spPr>
          <a:xfrm>
            <a:off x="447191" y="1296580"/>
            <a:ext cx="8567737" cy="270565"/>
          </a:xfrm>
        </p:spPr>
        <p:txBody>
          <a:bodyPr/>
          <a:lstStyle/>
          <a:p>
            <a:r>
              <a:rPr lang="es-ES"/>
              <a:t>Fondo Verde del Clima (GCF, por sus siglas en inglés)</a:t>
            </a:r>
          </a:p>
        </p:txBody>
      </p:sp>
      <p:sp>
        <p:nvSpPr>
          <p:cNvPr id="3" name="Textplatzhalter 2">
            <a:extLst>
              <a:ext uri="{FF2B5EF4-FFF2-40B4-BE49-F238E27FC236}">
                <a16:creationId xmlns:a16="http://schemas.microsoft.com/office/drawing/2014/main" id="{76EAD97D-2037-4FB0-A95C-BC209702DD0D}"/>
              </a:ext>
            </a:extLst>
          </p:cNvPr>
          <p:cNvSpPr>
            <a:spLocks noGrp="1"/>
          </p:cNvSpPr>
          <p:nvPr>
            <p:ph type="body" sz="quarter" idx="13"/>
          </p:nvPr>
        </p:nvSpPr>
        <p:spPr>
          <a:xfrm>
            <a:off x="129072" y="1663829"/>
            <a:ext cx="4508242" cy="3365733"/>
          </a:xfrm>
        </p:spPr>
        <p:txBody>
          <a:bodyPr>
            <a:normAutofit/>
          </a:bodyPr>
          <a:lstStyle/>
          <a:p>
            <a:pPr marL="615950" lvl="1" indent="-342900">
              <a:lnSpc>
                <a:spcPct val="100000"/>
              </a:lnSpc>
            </a:pPr>
            <a:r>
              <a:rPr lang="es-ES" sz="1800"/>
              <a:t>El GCF apoya a los países en desarrollo para que reduzcan sus emisiones de gases de efecto invernadero y aumenten su resiliencia climática</a:t>
            </a:r>
          </a:p>
          <a:p>
            <a:pPr marL="615950" lvl="1" indent="-342900">
              <a:lnSpc>
                <a:spcPct val="100000"/>
              </a:lnSpc>
            </a:pPr>
            <a:r>
              <a:rPr lang="es-ES" sz="1800"/>
              <a:t>Los socios de los países en desarrollo son los dueños de la financiación del clima  </a:t>
            </a:r>
          </a:p>
          <a:p>
            <a:pPr marL="615950" lvl="1" indent="-342900">
              <a:lnSpc>
                <a:spcPct val="100000"/>
              </a:lnSpc>
            </a:pPr>
            <a:r>
              <a:rPr lang="es-ES" sz="1800"/>
              <a:t>Los países pueden operar a través de varias entidades para ejecutar los proyectos financiados por el GCF</a:t>
            </a:r>
          </a:p>
        </p:txBody>
      </p:sp>
      <p:sp>
        <p:nvSpPr>
          <p:cNvPr id="4" name="Titel 3">
            <a:extLst>
              <a:ext uri="{FF2B5EF4-FFF2-40B4-BE49-F238E27FC236}">
                <a16:creationId xmlns:a16="http://schemas.microsoft.com/office/drawing/2014/main" id="{6366EE15-3CB4-4F57-A097-6D4C695B5910}"/>
              </a:ext>
            </a:extLst>
          </p:cNvPr>
          <p:cNvSpPr>
            <a:spLocks noGrp="1"/>
          </p:cNvSpPr>
          <p:nvPr>
            <p:ph type="title"/>
          </p:nvPr>
        </p:nvSpPr>
        <p:spPr>
          <a:xfrm>
            <a:off x="449816" y="675591"/>
            <a:ext cx="8567183" cy="540544"/>
          </a:xfrm>
        </p:spPr>
        <p:txBody>
          <a:bodyPr>
            <a:normAutofit fontScale="90000"/>
          </a:bodyPr>
          <a:lstStyle/>
          <a:p>
            <a:r>
              <a:rPr lang="es-ES"/>
              <a:t>Nexo como medio estratégico para acceder a la financiación climática</a:t>
            </a:r>
          </a:p>
        </p:txBody>
      </p:sp>
      <p:sp>
        <p:nvSpPr>
          <p:cNvPr id="5" name="Foliennummernplatzhalter 4">
            <a:extLst>
              <a:ext uri="{FF2B5EF4-FFF2-40B4-BE49-F238E27FC236}">
                <a16:creationId xmlns:a16="http://schemas.microsoft.com/office/drawing/2014/main" id="{C2ED2401-C38A-44D4-B20E-8E9E4EBEBA64}"/>
              </a:ext>
            </a:extLst>
          </p:cNvPr>
          <p:cNvSpPr>
            <a:spLocks noGrp="1"/>
          </p:cNvSpPr>
          <p:nvPr>
            <p:ph type="sldNum" sz="quarter" idx="16"/>
          </p:nvPr>
        </p:nvSpPr>
        <p:spPr/>
        <p:txBody>
          <a:bodyPr/>
          <a:lstStyle/>
          <a:p>
            <a:fld id="{CF23C0C3-F0EC-4AF0-84C8-08554CFEDD03}" type="slidenum">
              <a:rPr lang="en-GB" smtClean="0"/>
              <a:t>30</a:t>
            </a:fld>
            <a:endParaRPr lang="en-GB"/>
          </a:p>
        </p:txBody>
      </p:sp>
      <p:graphicFrame>
        <p:nvGraphicFramePr>
          <p:cNvPr id="10" name="Diagramm 9">
            <a:extLst>
              <a:ext uri="{FF2B5EF4-FFF2-40B4-BE49-F238E27FC236}">
                <a16:creationId xmlns:a16="http://schemas.microsoft.com/office/drawing/2014/main" id="{B367E402-02EB-46D0-BE04-8B636CE2D411}"/>
              </a:ext>
            </a:extLst>
          </p:cNvPr>
          <p:cNvGraphicFramePr/>
          <p:nvPr>
            <p:extLst>
              <p:ext uri="{D42A27DB-BD31-4B8C-83A1-F6EECF244321}">
                <p14:modId xmlns:p14="http://schemas.microsoft.com/office/powerpoint/2010/main" val="4221672368"/>
              </p:ext>
            </p:extLst>
          </p:nvPr>
        </p:nvGraphicFramePr>
        <p:xfrm>
          <a:off x="4860132" y="2033112"/>
          <a:ext cx="3993110" cy="2587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platzhalter 2">
            <a:extLst>
              <a:ext uri="{FF2B5EF4-FFF2-40B4-BE49-F238E27FC236}">
                <a16:creationId xmlns:a16="http://schemas.microsoft.com/office/drawing/2014/main" id="{757CDEE5-639A-41FA-A1DD-0CC417AB3B07}"/>
              </a:ext>
            </a:extLst>
          </p:cNvPr>
          <p:cNvSpPr txBox="1">
            <a:spLocks/>
          </p:cNvSpPr>
          <p:nvPr/>
        </p:nvSpPr>
        <p:spPr bwMode="gray">
          <a:xfrm>
            <a:off x="4795596" y="1663829"/>
            <a:ext cx="4122182" cy="3468432"/>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600"/>
              </a:spcBef>
              <a:buFont typeface="Arial" panose="020B0604020202020204" pitchFamily="34" charset="0"/>
              <a:buNone/>
              <a:defRPr lang="de-DE" sz="2000" kern="120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a:t>Criterios de inversión del GCF: </a:t>
            </a:r>
          </a:p>
          <a:p>
            <a:pPr marL="457200" indent="-457200">
              <a:buFont typeface="Wingdings" panose="05000000000000000000" pitchFamily="2" charset="2"/>
              <a:buChar char="§"/>
            </a:pPr>
            <a:endParaRPr lang="en-US"/>
          </a:p>
        </p:txBody>
      </p:sp>
      <p:sp>
        <p:nvSpPr>
          <p:cNvPr id="12" name="Textfeld 11">
            <a:extLst>
              <a:ext uri="{FF2B5EF4-FFF2-40B4-BE49-F238E27FC236}">
                <a16:creationId xmlns:a16="http://schemas.microsoft.com/office/drawing/2014/main" id="{E88AF1D1-0394-4CAD-BCC8-19C9E709FD0C}"/>
              </a:ext>
            </a:extLst>
          </p:cNvPr>
          <p:cNvSpPr txBox="1"/>
          <p:nvPr/>
        </p:nvSpPr>
        <p:spPr>
          <a:xfrm>
            <a:off x="5496121" y="4566764"/>
            <a:ext cx="3518807" cy="230832"/>
          </a:xfrm>
          <a:prstGeom prst="rect">
            <a:avLst/>
          </a:prstGeom>
          <a:noFill/>
        </p:spPr>
        <p:txBody>
          <a:bodyPr wrap="square" rtlCol="0">
            <a:spAutoFit/>
          </a:bodyPr>
          <a:lstStyle/>
          <a:p>
            <a:r>
              <a:rPr lang="es-ES" sz="900"/>
              <a:t>Fuente: ilustración propia basada en Fayolle &amp; Odianose, 2017 </a:t>
            </a:r>
          </a:p>
        </p:txBody>
      </p:sp>
    </p:spTree>
    <p:extLst>
      <p:ext uri="{BB962C8B-B14F-4D97-AF65-F5344CB8AC3E}">
        <p14:creationId xmlns:p14="http://schemas.microsoft.com/office/powerpoint/2010/main" val="337028095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A3D4126-31E9-4FCB-8280-0E7EC842440D}"/>
              </a:ext>
            </a:extLst>
          </p:cNvPr>
          <p:cNvSpPr>
            <a:spLocks noGrp="1"/>
          </p:cNvSpPr>
          <p:nvPr>
            <p:ph type="title"/>
          </p:nvPr>
        </p:nvSpPr>
        <p:spPr/>
        <p:txBody>
          <a:bodyPr/>
          <a:lstStyle/>
          <a:p>
            <a:r>
              <a:rPr lang="es-ES"/>
              <a:t>Nexo y el Fondo Verde del Clima (GCF)</a:t>
            </a:r>
          </a:p>
        </p:txBody>
      </p:sp>
      <p:sp>
        <p:nvSpPr>
          <p:cNvPr id="4" name="Foliennummernplatzhalter 3">
            <a:extLst>
              <a:ext uri="{FF2B5EF4-FFF2-40B4-BE49-F238E27FC236}">
                <a16:creationId xmlns:a16="http://schemas.microsoft.com/office/drawing/2014/main" id="{70F7231C-51B9-440D-99FF-D4E893E59064}"/>
              </a:ext>
            </a:extLst>
          </p:cNvPr>
          <p:cNvSpPr>
            <a:spLocks noGrp="1"/>
          </p:cNvSpPr>
          <p:nvPr>
            <p:ph type="sldNum" sz="quarter" idx="16"/>
          </p:nvPr>
        </p:nvSpPr>
        <p:spPr/>
        <p:txBody>
          <a:bodyPr/>
          <a:lstStyle/>
          <a:p>
            <a:fld id="{CF23C0C3-F0EC-4AF0-84C8-08554CFEDD03}" type="slidenum">
              <a:rPr lang="en-GB" smtClean="0"/>
              <a:t>31</a:t>
            </a:fld>
            <a:endParaRPr lang="en-GB"/>
          </a:p>
        </p:txBody>
      </p:sp>
      <p:graphicFrame>
        <p:nvGraphicFramePr>
          <p:cNvPr id="5" name="Tabelle 4">
            <a:extLst>
              <a:ext uri="{FF2B5EF4-FFF2-40B4-BE49-F238E27FC236}">
                <a16:creationId xmlns:a16="http://schemas.microsoft.com/office/drawing/2014/main" id="{72E2E60F-6104-40DE-88ED-D1E422618617}"/>
              </a:ext>
            </a:extLst>
          </p:cNvPr>
          <p:cNvGraphicFramePr>
            <a:graphicFrameLocks noGrp="1"/>
          </p:cNvGraphicFramePr>
          <p:nvPr>
            <p:extLst>
              <p:ext uri="{D42A27DB-BD31-4B8C-83A1-F6EECF244321}">
                <p14:modId xmlns:p14="http://schemas.microsoft.com/office/powerpoint/2010/main" val="2154694640"/>
              </p:ext>
            </p:extLst>
          </p:nvPr>
        </p:nvGraphicFramePr>
        <p:xfrm>
          <a:off x="209592" y="1310217"/>
          <a:ext cx="8805336" cy="3200400"/>
        </p:xfrm>
        <a:graphic>
          <a:graphicData uri="http://schemas.openxmlformats.org/drawingml/2006/table">
            <a:tbl>
              <a:tblPr firstRow="1" bandRow="1">
                <a:tableStyleId>{F5AB1C69-6EDB-4FF4-983F-18BD219EF322}</a:tableStyleId>
              </a:tblPr>
              <a:tblGrid>
                <a:gridCol w="577808">
                  <a:extLst>
                    <a:ext uri="{9D8B030D-6E8A-4147-A177-3AD203B41FA5}">
                      <a16:colId xmlns:a16="http://schemas.microsoft.com/office/drawing/2014/main" val="2746748172"/>
                    </a:ext>
                  </a:extLst>
                </a:gridCol>
                <a:gridCol w="1165687">
                  <a:extLst>
                    <a:ext uri="{9D8B030D-6E8A-4147-A177-3AD203B41FA5}">
                      <a16:colId xmlns:a16="http://schemas.microsoft.com/office/drawing/2014/main" val="2436639095"/>
                    </a:ext>
                  </a:extLst>
                </a:gridCol>
                <a:gridCol w="1412683">
                  <a:extLst>
                    <a:ext uri="{9D8B030D-6E8A-4147-A177-3AD203B41FA5}">
                      <a16:colId xmlns:a16="http://schemas.microsoft.com/office/drawing/2014/main" val="3431215631"/>
                    </a:ext>
                  </a:extLst>
                </a:gridCol>
                <a:gridCol w="1429966">
                  <a:extLst>
                    <a:ext uri="{9D8B030D-6E8A-4147-A177-3AD203B41FA5}">
                      <a16:colId xmlns:a16="http://schemas.microsoft.com/office/drawing/2014/main" val="3175412674"/>
                    </a:ext>
                  </a:extLst>
                </a:gridCol>
                <a:gridCol w="1352145">
                  <a:extLst>
                    <a:ext uri="{9D8B030D-6E8A-4147-A177-3AD203B41FA5}">
                      <a16:colId xmlns:a16="http://schemas.microsoft.com/office/drawing/2014/main" val="4064371391"/>
                    </a:ext>
                  </a:extLst>
                </a:gridCol>
                <a:gridCol w="1546698">
                  <a:extLst>
                    <a:ext uri="{9D8B030D-6E8A-4147-A177-3AD203B41FA5}">
                      <a16:colId xmlns:a16="http://schemas.microsoft.com/office/drawing/2014/main" val="2975522667"/>
                    </a:ext>
                  </a:extLst>
                </a:gridCol>
                <a:gridCol w="1320349">
                  <a:extLst>
                    <a:ext uri="{9D8B030D-6E8A-4147-A177-3AD203B41FA5}">
                      <a16:colId xmlns:a16="http://schemas.microsoft.com/office/drawing/2014/main" val="2268455799"/>
                    </a:ext>
                  </a:extLst>
                </a:gridCol>
              </a:tblGrid>
              <a:tr h="830051">
                <a:tc>
                  <a:txBody>
                    <a:bodyPr/>
                    <a:lstStyle/>
                    <a:p>
                      <a:pPr algn="ctr"/>
                      <a:r>
                        <a:rPr lang="es-ES" noProof="0">
                          <a:latin typeface="Calibri" panose="020F0502020204030204" pitchFamily="34" charset="0"/>
                          <a:cs typeface="Calibri" panose="020F0502020204030204" pitchFamily="34" charset="0"/>
                        </a:rPr>
                        <a:t>Criterios del GCF</a:t>
                      </a:r>
                    </a:p>
                  </a:txBody>
                  <a:tcPr vert="vert270" anchor="ctr">
                    <a:solidFill>
                      <a:srgbClr val="F6B33C"/>
                    </a:solidFill>
                  </a:tcPr>
                </a:tc>
                <a:tc>
                  <a:txBody>
                    <a:bodyPr/>
                    <a:lstStyle/>
                    <a:p>
                      <a:pPr algn="ctr"/>
                      <a:r>
                        <a:rPr lang="es-ES" b="1" noProof="0">
                          <a:latin typeface="Calibri" panose="020F0502020204030204" pitchFamily="34" charset="0"/>
                          <a:cs typeface="Calibri" panose="020F0502020204030204" pitchFamily="34" charset="0"/>
                        </a:rPr>
                        <a:t>Potencial de impacto</a:t>
                      </a:r>
                    </a:p>
                  </a:txBody>
                  <a:tcPr>
                    <a:solidFill>
                      <a:srgbClr val="F6B33C"/>
                    </a:solidFill>
                  </a:tcPr>
                </a:tc>
                <a:tc>
                  <a:txBody>
                    <a:bodyPr/>
                    <a:lstStyle/>
                    <a:p>
                      <a:pPr algn="ctr"/>
                      <a:r>
                        <a:rPr lang="es-ES" b="1" noProof="0">
                          <a:latin typeface="Calibri" panose="020F0502020204030204" pitchFamily="34" charset="0"/>
                          <a:cs typeface="Calibri" panose="020F0502020204030204" pitchFamily="34" charset="0"/>
                        </a:rPr>
                        <a:t>Potencial de cambio de paradigma</a:t>
                      </a:r>
                    </a:p>
                  </a:txBody>
                  <a:tcPr>
                    <a:solidFill>
                      <a:srgbClr val="F6B33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1350" b="1" noProof="0">
                          <a:solidFill>
                            <a:schemeClr val="lt1"/>
                          </a:solidFill>
                          <a:latin typeface="Calibri" panose="020F0502020204030204" pitchFamily="34" charset="0"/>
                          <a:ea typeface="+mn-ea"/>
                          <a:cs typeface="Calibri" panose="020F0502020204030204" pitchFamily="34" charset="0"/>
                        </a:rPr>
                        <a:t>Potencial de desarrollo sostenible</a:t>
                      </a:r>
                    </a:p>
                    <a:p>
                      <a:pPr algn="l" rtl="0"/>
                      <a:endParaRPr lang="en-US" sz="1350" b="1" kern="1200" noProof="0">
                        <a:solidFill>
                          <a:schemeClr val="lt1"/>
                        </a:solidFill>
                        <a:latin typeface="Calibri" panose="020F0502020204030204" pitchFamily="34" charset="0"/>
                        <a:ea typeface="+mn-ea"/>
                        <a:cs typeface="Calibri" panose="020F0502020204030204" pitchFamily="34" charset="0"/>
                      </a:endParaRPr>
                    </a:p>
                  </a:txBody>
                  <a:tcPr>
                    <a:solidFill>
                      <a:srgbClr val="F6B33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1350" b="1" noProof="0">
                          <a:solidFill>
                            <a:schemeClr val="lt1"/>
                          </a:solidFill>
                          <a:latin typeface="Calibri" panose="020F0502020204030204" pitchFamily="34" charset="0"/>
                          <a:ea typeface="+mn-ea"/>
                          <a:cs typeface="Calibri" panose="020F0502020204030204" pitchFamily="34" charset="0"/>
                        </a:rPr>
                        <a:t>Respuesta a las necesidades del destinatario</a:t>
                      </a:r>
                    </a:p>
                  </a:txBody>
                  <a:tcPr>
                    <a:solidFill>
                      <a:srgbClr val="F6B33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b="1" noProof="0">
                          <a:latin typeface="Calibri" panose="020F0502020204030204" pitchFamily="34" charset="0"/>
                          <a:cs typeface="Calibri" panose="020F0502020204030204" pitchFamily="34" charset="0"/>
                        </a:rPr>
                        <a:t>Promover que los países asuman la propiedad de la financiación</a:t>
                      </a:r>
                    </a:p>
                  </a:txBody>
                  <a:tcPr>
                    <a:solidFill>
                      <a:srgbClr val="F6B33C"/>
                    </a:solidFill>
                  </a:tcPr>
                </a:tc>
                <a:tc>
                  <a:txBody>
                    <a:bodyPr/>
                    <a:lstStyle/>
                    <a:p>
                      <a:pPr algn="ctr"/>
                      <a:r>
                        <a:rPr lang="es-ES" b="1" noProof="0">
                          <a:latin typeface="Calibri" panose="020F0502020204030204" pitchFamily="34" charset="0"/>
                          <a:cs typeface="Calibri" panose="020F0502020204030204" pitchFamily="34" charset="0"/>
                        </a:rPr>
                        <a:t>Eficiencia y eficacia</a:t>
                      </a:r>
                    </a:p>
                  </a:txBody>
                  <a:tcPr>
                    <a:solidFill>
                      <a:srgbClr val="F6B33C"/>
                    </a:solidFill>
                  </a:tcPr>
                </a:tc>
                <a:extLst>
                  <a:ext uri="{0D108BD9-81ED-4DB2-BD59-A6C34878D82A}">
                    <a16:rowId xmlns:a16="http://schemas.microsoft.com/office/drawing/2014/main" val="797928030"/>
                  </a:ext>
                </a:extLst>
              </a:tr>
              <a:tr h="2032237">
                <a:tc>
                  <a:txBody>
                    <a:bodyPr/>
                    <a:lstStyle/>
                    <a:p>
                      <a:pPr algn="ctr"/>
                      <a:r>
                        <a:rPr lang="es-ES" b="1" noProof="0">
                          <a:latin typeface="Calibri" panose="020F0502020204030204" pitchFamily="34" charset="0"/>
                          <a:cs typeface="Calibri" panose="020F0502020204030204" pitchFamily="34" charset="0"/>
                        </a:rPr>
                        <a:t>Perspectiva de Nexo</a:t>
                      </a:r>
                      <a:r>
                        <a:rPr lang="es-ES" noProof="0">
                          <a:latin typeface="Calibri" panose="020F0502020204030204" pitchFamily="34" charset="0"/>
                          <a:cs typeface="Calibri" panose="020F0502020204030204" pitchFamily="34" charset="0"/>
                        </a:rPr>
                        <a:t> </a:t>
                      </a:r>
                    </a:p>
                  </a:txBody>
                  <a:tcPr vert="vert270" anchor="ctr"/>
                </a:tc>
                <a:tc>
                  <a:txBody>
                    <a:bodyPr/>
                    <a:lstStyle/>
                    <a:p>
                      <a:r>
                        <a:rPr lang="es-ES" sz="1200" noProof="0">
                          <a:latin typeface="Calibri" panose="020F0502020204030204" pitchFamily="34" charset="0"/>
                          <a:cs typeface="Calibri" panose="020F0502020204030204" pitchFamily="34" charset="0"/>
                        </a:rPr>
                        <a:t>El carácter del Nexo contribuye a reducir las emisiones y a la resiliencia climática</a:t>
                      </a:r>
                    </a:p>
                  </a:txBody>
                  <a:tcPr anchor="ctr"/>
                </a:tc>
                <a:tc>
                  <a:txBody>
                    <a:bodyPr/>
                    <a:lstStyle/>
                    <a:p>
                      <a:r>
                        <a:rPr lang="es-ES" sz="1200" noProof="0">
                          <a:latin typeface="Calibri" panose="020F0502020204030204" pitchFamily="34" charset="0"/>
                          <a:cs typeface="Calibri" panose="020F0502020204030204" pitchFamily="34" charset="0"/>
                        </a:rPr>
                        <a:t>La institucionalización apoya la ampliación de los proyectos y refuerza el desarrollo de políticas y marcos</a:t>
                      </a:r>
                    </a:p>
                  </a:txBody>
                  <a:tcPr anchor="ctr"/>
                </a:tc>
                <a:tc>
                  <a:txBody>
                    <a:bodyPr/>
                    <a:lstStyle/>
                    <a:p>
                      <a:r>
                        <a:rPr lang="es-ES" sz="1200" noProof="0">
                          <a:latin typeface="Calibri" panose="020F0502020204030204" pitchFamily="34" charset="0"/>
                          <a:cs typeface="Calibri" panose="020F0502020204030204" pitchFamily="34" charset="0"/>
                        </a:rPr>
                        <a:t>Nexo tiene como objetivo el desarrollo sostenible tanto dentro de los sectores WEF como en lo que respecta a las repercusiones económicas, sociales y de género </a:t>
                      </a:r>
                    </a:p>
                  </a:txBody>
                  <a:tcPr anchor="ctr"/>
                </a:tc>
                <a:tc>
                  <a:txBody>
                    <a:bodyPr/>
                    <a:lstStyle/>
                    <a:p>
                      <a:r>
                        <a:rPr lang="es-ES" sz="1200" noProof="0">
                          <a:latin typeface="Calibri" panose="020F0502020204030204" pitchFamily="34" charset="0"/>
                          <a:cs typeface="Calibri" panose="020F0502020204030204" pitchFamily="34" charset="0"/>
                        </a:rPr>
                        <a:t>Los proyectos Nexo tienen en cuenta los aspectos contextuales y no comprometen a ningún sector WEF </a:t>
                      </a:r>
                    </a:p>
                  </a:txBody>
                  <a:tcPr anchor="ctr"/>
                </a:tc>
                <a:tc>
                  <a:txBody>
                    <a:bodyPr/>
                    <a:lstStyle/>
                    <a:p>
                      <a:r>
                        <a:rPr lang="es-ES" sz="1200" noProof="0">
                          <a:latin typeface="Calibri" panose="020F0502020204030204" pitchFamily="34" charset="0"/>
                          <a:cs typeface="Calibri" panose="020F0502020204030204" pitchFamily="34" charset="0"/>
                        </a:rPr>
                        <a:t>El enfoque Nexo se puede adaptar a las estrategias nacionales</a:t>
                      </a:r>
                      <a:br>
                        <a:rPr lang="es-ES" sz="1200" noProof="0">
                          <a:latin typeface="Calibri" panose="020F0502020204030204" pitchFamily="34" charset="0"/>
                          <a:cs typeface="Calibri" panose="020F0502020204030204" pitchFamily="34" charset="0"/>
                        </a:rPr>
                      </a:br>
                      <a:r>
                        <a:rPr lang="es-ES" sz="1200" noProof="0">
                          <a:latin typeface="Calibri" panose="020F0502020204030204" pitchFamily="34" charset="0"/>
                          <a:cs typeface="Calibri" panose="020F0502020204030204" pitchFamily="34" charset="0"/>
                        </a:rPr>
                        <a:t>/regionales; proporciona orientación sobre la selección, implementación y evaluación y es un vehículo para reunir a diferentes entidades </a:t>
                      </a:r>
                    </a:p>
                  </a:txBody>
                  <a:tcPr anchor="ctr"/>
                </a:tc>
                <a:tc>
                  <a:txBody>
                    <a:bodyPr/>
                    <a:lstStyle/>
                    <a:p>
                      <a:r>
                        <a:rPr lang="es-ES" sz="1200" noProof="0">
                          <a:latin typeface="Calibri" panose="020F0502020204030204" pitchFamily="34" charset="0"/>
                          <a:cs typeface="Calibri" panose="020F0502020204030204" pitchFamily="34" charset="0"/>
                        </a:rPr>
                        <a:t>El enfoque Nexo puede tener un valor económico añadido en comparación con los enfoques sectoriales</a:t>
                      </a:r>
                    </a:p>
                  </a:txBody>
                  <a:tcPr anchor="ctr"/>
                </a:tc>
                <a:extLst>
                  <a:ext uri="{0D108BD9-81ED-4DB2-BD59-A6C34878D82A}">
                    <a16:rowId xmlns:a16="http://schemas.microsoft.com/office/drawing/2014/main" val="4265589878"/>
                  </a:ext>
                </a:extLst>
              </a:tr>
            </a:tbl>
          </a:graphicData>
        </a:graphic>
      </p:graphicFrame>
    </p:spTree>
    <p:extLst>
      <p:ext uri="{BB962C8B-B14F-4D97-AF65-F5344CB8AC3E}">
        <p14:creationId xmlns:p14="http://schemas.microsoft.com/office/powerpoint/2010/main" val="89772453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F5012B-E004-4D05-B5DC-CD4AC5AD173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102579" y="2379829"/>
            <a:ext cx="4041422" cy="6292960"/>
          </a:xfrm>
          <a:prstGeom prst="rect">
            <a:avLst/>
          </a:prstGeom>
        </p:spPr>
      </p:pic>
      <p:sp>
        <p:nvSpPr>
          <p:cNvPr id="3" name="Titel 2">
            <a:extLst>
              <a:ext uri="{FF2B5EF4-FFF2-40B4-BE49-F238E27FC236}">
                <a16:creationId xmlns:a16="http://schemas.microsoft.com/office/drawing/2014/main" id="{865E0E59-F174-4409-992D-D876FC5F3450}"/>
              </a:ext>
            </a:extLst>
          </p:cNvPr>
          <p:cNvSpPr>
            <a:spLocks noGrp="1"/>
          </p:cNvSpPr>
          <p:nvPr>
            <p:ph type="title"/>
          </p:nvPr>
        </p:nvSpPr>
        <p:spPr>
          <a:xfrm>
            <a:off x="449818" y="784182"/>
            <a:ext cx="8565110" cy="540544"/>
          </a:xfrm>
        </p:spPr>
        <p:txBody>
          <a:bodyPr>
            <a:normAutofit fontScale="90000"/>
          </a:bodyPr>
          <a:lstStyle/>
          <a:p>
            <a:pPr algn="ctr"/>
            <a:r>
              <a:rPr lang="es-ES"/>
              <a:t>Preguntas y respuestas sobre planificación y financiación de inversiones intersectoriales</a:t>
            </a:r>
          </a:p>
        </p:txBody>
      </p:sp>
      <p:sp>
        <p:nvSpPr>
          <p:cNvPr id="4" name="Foliennummernplatzhalter 3">
            <a:extLst>
              <a:ext uri="{FF2B5EF4-FFF2-40B4-BE49-F238E27FC236}">
                <a16:creationId xmlns:a16="http://schemas.microsoft.com/office/drawing/2014/main" id="{1C485BC0-1C34-4E17-A2BE-E9EABE30F9FA}"/>
              </a:ext>
            </a:extLst>
          </p:cNvPr>
          <p:cNvSpPr>
            <a:spLocks noGrp="1"/>
          </p:cNvSpPr>
          <p:nvPr>
            <p:ph type="sldNum" sz="quarter" idx="16"/>
          </p:nvPr>
        </p:nvSpPr>
        <p:spPr/>
        <p:txBody>
          <a:bodyPr/>
          <a:lstStyle/>
          <a:p>
            <a:fld id="{CF23C0C3-F0EC-4AF0-84C8-08554CFEDD03}" type="slidenum">
              <a:rPr lang="en-GB" smtClean="0"/>
              <a:t>32</a:t>
            </a:fld>
            <a:endParaRPr lang="en-GB"/>
          </a:p>
        </p:txBody>
      </p:sp>
      <p:sp>
        <p:nvSpPr>
          <p:cNvPr id="2" name="Sprechblase: oval 1">
            <a:extLst>
              <a:ext uri="{FF2B5EF4-FFF2-40B4-BE49-F238E27FC236}">
                <a16:creationId xmlns:a16="http://schemas.microsoft.com/office/drawing/2014/main" id="{B287A7FA-C983-4472-BFFF-D6D9AC071CA2}"/>
              </a:ext>
            </a:extLst>
          </p:cNvPr>
          <p:cNvSpPr/>
          <p:nvPr/>
        </p:nvSpPr>
        <p:spPr>
          <a:xfrm>
            <a:off x="1529828" y="1456468"/>
            <a:ext cx="3810267" cy="1874520"/>
          </a:xfrm>
          <a:prstGeom prst="wedgeEllipseCallout">
            <a:avLst>
              <a:gd name="adj1" fmla="val 70096"/>
              <a:gd name="adj2" fmla="val 44939"/>
            </a:avLst>
          </a:prstGeom>
          <a:solidFill>
            <a:srgbClr val="004C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t>¿Alguna pregunta sobre el capítulo 2.3?</a:t>
            </a:r>
          </a:p>
        </p:txBody>
      </p:sp>
    </p:spTree>
    <p:extLst>
      <p:ext uri="{BB962C8B-B14F-4D97-AF65-F5344CB8AC3E}">
        <p14:creationId xmlns:p14="http://schemas.microsoft.com/office/powerpoint/2010/main" val="176184137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6C9045F7-FBB0-4DED-80BB-209CDBF9EEF9}"/>
              </a:ext>
            </a:extLst>
          </p:cNvPr>
          <p:cNvSpPr>
            <a:spLocks noGrp="1"/>
          </p:cNvSpPr>
          <p:nvPr>
            <p:ph type="title"/>
          </p:nvPr>
        </p:nvSpPr>
        <p:spPr>
          <a:xfrm>
            <a:off x="581130" y="3340105"/>
            <a:ext cx="6515961" cy="1172629"/>
          </a:xfrm>
        </p:spPr>
        <p:txBody>
          <a:bodyPr/>
          <a:lstStyle/>
          <a:p>
            <a:r>
              <a:rPr lang="es-ES"/>
              <a:t>Financiación del proyecto NEXUS: Financiación del sector privado y de los usuarios finales</a:t>
            </a:r>
            <a:endParaRPr lang="it-IT"/>
          </a:p>
        </p:txBody>
      </p:sp>
    </p:spTree>
    <p:extLst>
      <p:ext uri="{BB962C8B-B14F-4D97-AF65-F5344CB8AC3E}">
        <p14:creationId xmlns:p14="http://schemas.microsoft.com/office/powerpoint/2010/main" val="295310776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9DB9310-4575-4553-9668-2FB885879BF0}"/>
              </a:ext>
            </a:extLst>
          </p:cNvPr>
          <p:cNvSpPr>
            <a:spLocks noGrp="1"/>
          </p:cNvSpPr>
          <p:nvPr>
            <p:ph type="title"/>
          </p:nvPr>
        </p:nvSpPr>
        <p:spPr/>
        <p:txBody>
          <a:bodyPr/>
          <a:lstStyle/>
          <a:p>
            <a:r>
              <a:rPr lang="it-IT" err="1"/>
              <a:t>Evaluación</a:t>
            </a:r>
            <a:r>
              <a:rPr lang="it-IT"/>
              <a:t> del </a:t>
            </a:r>
            <a:r>
              <a:rPr lang="it-IT" err="1"/>
              <a:t>mercado</a:t>
            </a:r>
            <a:r>
              <a:rPr lang="it-IT"/>
              <a:t> </a:t>
            </a:r>
            <a:r>
              <a:rPr lang="it-IT" err="1"/>
              <a:t>potencial</a:t>
            </a:r>
            <a:endParaRPr lang="it-IT"/>
          </a:p>
        </p:txBody>
      </p:sp>
      <p:sp>
        <p:nvSpPr>
          <p:cNvPr id="4" name="Segnaposto numero diapositiva 3">
            <a:extLst>
              <a:ext uri="{FF2B5EF4-FFF2-40B4-BE49-F238E27FC236}">
                <a16:creationId xmlns:a16="http://schemas.microsoft.com/office/drawing/2014/main" id="{97931FBE-53EE-483B-9E4D-DC97A9FA83DA}"/>
              </a:ext>
            </a:extLst>
          </p:cNvPr>
          <p:cNvSpPr>
            <a:spLocks noGrp="1"/>
          </p:cNvSpPr>
          <p:nvPr>
            <p:ph type="sldNum" sz="quarter" idx="16"/>
          </p:nvPr>
        </p:nvSpPr>
        <p:spPr/>
        <p:txBody>
          <a:bodyPr/>
          <a:lstStyle/>
          <a:p>
            <a:fld id="{CF23C0C3-F0EC-4AF0-84C8-08554CFEDD03}" type="slidenum">
              <a:rPr lang="en-GB" smtClean="0"/>
              <a:t>34</a:t>
            </a:fld>
            <a:endParaRPr lang="en-GB"/>
          </a:p>
        </p:txBody>
      </p:sp>
      <p:sp>
        <p:nvSpPr>
          <p:cNvPr id="6" name="CasellaDiTesto 5">
            <a:extLst>
              <a:ext uri="{FF2B5EF4-FFF2-40B4-BE49-F238E27FC236}">
                <a16:creationId xmlns:a16="http://schemas.microsoft.com/office/drawing/2014/main" id="{CD44623E-4FB9-421A-8327-8ABBFCF80B09}"/>
              </a:ext>
            </a:extLst>
          </p:cNvPr>
          <p:cNvSpPr txBox="1"/>
          <p:nvPr/>
        </p:nvSpPr>
        <p:spPr>
          <a:xfrm>
            <a:off x="127000" y="1116544"/>
            <a:ext cx="8889999" cy="830997"/>
          </a:xfrm>
          <a:prstGeom prst="rect">
            <a:avLst/>
          </a:prstGeom>
          <a:noFill/>
        </p:spPr>
        <p:txBody>
          <a:bodyPr wrap="square" rtlCol="0">
            <a:spAutoFit/>
          </a:bodyPr>
          <a:lstStyle/>
          <a:p>
            <a:r>
              <a:rPr lang="es-ES" sz="1200" b="0" i="0" u="none" strike="noStrike" baseline="0"/>
              <a:t>Antes de abordar la financiación de un proyecto, para definir un mercado potencial es necesario ir más allá de la evaluación de la situación actual y de las necesidades insatisfechas de la población. Las oportunidades reales de mercado para las inversiones deben investigarse mediante evaluaciones exhaustivas del país que tengan en cuenta los múltiples factores que podrían obstaculizar el desarrollo de las inversiones nacionales y extranjeras:</a:t>
            </a:r>
            <a:endParaRPr lang="it-IT" sz="1200"/>
          </a:p>
        </p:txBody>
      </p:sp>
      <p:pic>
        <p:nvPicPr>
          <p:cNvPr id="7" name="Picture 7" descr="Icon, circle&#10;&#10;Description automatically generated">
            <a:extLst>
              <a:ext uri="{FF2B5EF4-FFF2-40B4-BE49-F238E27FC236}">
                <a16:creationId xmlns:a16="http://schemas.microsoft.com/office/drawing/2014/main" id="{3A2CB339-82B0-4025-92DD-6C16B1A8008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25719" y="3722835"/>
            <a:ext cx="1528600" cy="1032090"/>
          </a:xfrm>
          <a:prstGeom prst="rect">
            <a:avLst/>
          </a:prstGeom>
        </p:spPr>
      </p:pic>
      <p:sp>
        <p:nvSpPr>
          <p:cNvPr id="8" name="TextBox 12">
            <a:extLst>
              <a:ext uri="{FF2B5EF4-FFF2-40B4-BE49-F238E27FC236}">
                <a16:creationId xmlns:a16="http://schemas.microsoft.com/office/drawing/2014/main" id="{B846A1E9-9B73-4B07-905B-4E54F1F50D42}"/>
              </a:ext>
            </a:extLst>
          </p:cNvPr>
          <p:cNvSpPr txBox="1"/>
          <p:nvPr/>
        </p:nvSpPr>
        <p:spPr>
          <a:xfrm>
            <a:off x="2147880" y="4046432"/>
            <a:ext cx="1300111" cy="646331"/>
          </a:xfrm>
          <a:prstGeom prst="rect">
            <a:avLst/>
          </a:prstGeom>
          <a:noFill/>
        </p:spPr>
        <p:txBody>
          <a:bodyPr wrap="square" rtlCol="0">
            <a:spAutoFit/>
          </a:bodyPr>
          <a:lstStyle/>
          <a:p>
            <a:pPr algn="ctr"/>
            <a:r>
              <a:rPr lang="es-ES" sz="1200" b="1">
                <a:solidFill>
                  <a:srgbClr val="575756"/>
                </a:solidFill>
                <a:latin typeface="Calibri" panose="020F0502020204030204" pitchFamily="34" charset="0"/>
                <a:cs typeface="Calibri" panose="020F0502020204030204" pitchFamily="34" charset="0"/>
              </a:rPr>
              <a:t>Tamaño del mercado y oportunidades</a:t>
            </a:r>
          </a:p>
        </p:txBody>
      </p:sp>
      <p:grpSp>
        <p:nvGrpSpPr>
          <p:cNvPr id="9" name="Group 16">
            <a:extLst>
              <a:ext uri="{FF2B5EF4-FFF2-40B4-BE49-F238E27FC236}">
                <a16:creationId xmlns:a16="http://schemas.microsoft.com/office/drawing/2014/main" id="{AF36166C-73E4-4406-A92F-7ABC99839EC7}"/>
              </a:ext>
            </a:extLst>
          </p:cNvPr>
          <p:cNvGrpSpPr/>
          <p:nvPr/>
        </p:nvGrpSpPr>
        <p:grpSpPr>
          <a:xfrm>
            <a:off x="1569472" y="2177814"/>
            <a:ext cx="1447639" cy="1021578"/>
            <a:chOff x="6263058" y="1670559"/>
            <a:chExt cx="2738381" cy="1932436"/>
          </a:xfrm>
        </p:grpSpPr>
        <p:pic>
          <p:nvPicPr>
            <p:cNvPr id="10" name="Picture 14" descr="A picture containing icon&#10;&#10;Description automatically generated">
              <a:extLst>
                <a:ext uri="{FF2B5EF4-FFF2-40B4-BE49-F238E27FC236}">
                  <a16:creationId xmlns:a16="http://schemas.microsoft.com/office/drawing/2014/main" id="{E45D2DF7-A868-49F9-8407-68DA78BB5FE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63058" y="1670559"/>
              <a:ext cx="2738381" cy="1932436"/>
            </a:xfrm>
            <a:prstGeom prst="rect">
              <a:avLst/>
            </a:prstGeom>
          </p:spPr>
        </p:pic>
        <p:sp>
          <p:nvSpPr>
            <p:cNvPr id="11" name="TextBox 15">
              <a:extLst>
                <a:ext uri="{FF2B5EF4-FFF2-40B4-BE49-F238E27FC236}">
                  <a16:creationId xmlns:a16="http://schemas.microsoft.com/office/drawing/2014/main" id="{1F752CBF-7189-42B1-9FCF-357B0A364ED4}"/>
                </a:ext>
              </a:extLst>
            </p:cNvPr>
            <p:cNvSpPr txBox="1"/>
            <p:nvPr/>
          </p:nvSpPr>
          <p:spPr>
            <a:xfrm>
              <a:off x="6488388" y="2147926"/>
              <a:ext cx="2287720" cy="1222612"/>
            </a:xfrm>
            <a:prstGeom prst="rect">
              <a:avLst/>
            </a:prstGeom>
            <a:noFill/>
          </p:spPr>
          <p:txBody>
            <a:bodyPr wrap="square" rtlCol="0">
              <a:spAutoFit/>
            </a:bodyPr>
            <a:lstStyle>
              <a:defPPr>
                <a:defRPr lang="de-DE"/>
              </a:defPPr>
              <a:lvl1pPr algn="ctr">
                <a:defRPr sz="1200" b="1">
                  <a:solidFill>
                    <a:srgbClr val="575756"/>
                  </a:solidFill>
                  <a:latin typeface="Calibri" panose="020F0502020204030204" pitchFamily="34" charset="0"/>
                  <a:cs typeface="Calibri" panose="020F0502020204030204" pitchFamily="34" charset="0"/>
                </a:defRPr>
              </a:lvl1pPr>
            </a:lstStyle>
            <a:p>
              <a:r>
                <a:rPr lang="en-US" err="1"/>
                <a:t>Condiciones</a:t>
              </a:r>
              <a:r>
                <a:rPr lang="en-US"/>
                <a:t> </a:t>
              </a:r>
              <a:r>
                <a:rPr lang="en-US" err="1"/>
                <a:t>macroeconómicas</a:t>
              </a:r>
              <a:r>
                <a:rPr lang="en-US"/>
                <a:t> </a:t>
              </a:r>
              <a:endParaRPr lang="en-GB"/>
            </a:p>
          </p:txBody>
        </p:sp>
      </p:grpSp>
      <p:grpSp>
        <p:nvGrpSpPr>
          <p:cNvPr id="12" name="Group 5">
            <a:extLst>
              <a:ext uri="{FF2B5EF4-FFF2-40B4-BE49-F238E27FC236}">
                <a16:creationId xmlns:a16="http://schemas.microsoft.com/office/drawing/2014/main" id="{3C79326A-F591-4BDC-931E-115E42F35415}"/>
              </a:ext>
            </a:extLst>
          </p:cNvPr>
          <p:cNvGrpSpPr/>
          <p:nvPr/>
        </p:nvGrpSpPr>
        <p:grpSpPr>
          <a:xfrm>
            <a:off x="3819348" y="2750472"/>
            <a:ext cx="1651633" cy="1143021"/>
            <a:chOff x="97809" y="1656673"/>
            <a:chExt cx="2865126" cy="1932436"/>
          </a:xfrm>
        </p:grpSpPr>
        <p:pic>
          <p:nvPicPr>
            <p:cNvPr id="13" name="Picture 4" descr="Shape, icon&#10;&#10;Description automatically generated">
              <a:extLst>
                <a:ext uri="{FF2B5EF4-FFF2-40B4-BE49-F238E27FC236}">
                  <a16:creationId xmlns:a16="http://schemas.microsoft.com/office/drawing/2014/main" id="{A444EDF3-16E5-4853-A753-80FD0C596D3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14" name="TextBox 6">
              <a:extLst>
                <a:ext uri="{FF2B5EF4-FFF2-40B4-BE49-F238E27FC236}">
                  <a16:creationId xmlns:a16="http://schemas.microsoft.com/office/drawing/2014/main" id="{820C41DB-30AB-4306-B089-117B6BBEFB50}"/>
                </a:ext>
              </a:extLst>
            </p:cNvPr>
            <p:cNvSpPr txBox="1"/>
            <p:nvPr/>
          </p:nvSpPr>
          <p:spPr>
            <a:xfrm>
              <a:off x="344813" y="2098241"/>
              <a:ext cx="2371115" cy="1092712"/>
            </a:xfrm>
            <a:prstGeom prst="rect">
              <a:avLst/>
            </a:prstGeom>
            <a:noFill/>
          </p:spPr>
          <p:txBody>
            <a:bodyPr wrap="square" rtlCol="0">
              <a:spAutoFit/>
            </a:bodyPr>
            <a:lstStyle/>
            <a:p>
              <a:pPr algn="ctr"/>
              <a:r>
                <a:rPr lang="es-ES" sz="1200" b="1">
                  <a:solidFill>
                    <a:srgbClr val="575756"/>
                  </a:solidFill>
                  <a:latin typeface="Calibri" panose="020F0502020204030204" pitchFamily="34" charset="0"/>
                  <a:cs typeface="Calibri" panose="020F0502020204030204" pitchFamily="34" charset="0"/>
                </a:rPr>
                <a:t>Acceso a incentivos y financiación </a:t>
              </a:r>
            </a:p>
          </p:txBody>
        </p:sp>
      </p:grpSp>
      <p:pic>
        <p:nvPicPr>
          <p:cNvPr id="15" name="Picture 7" descr="Icon, circle&#10;&#10;Description automatically generated">
            <a:extLst>
              <a:ext uri="{FF2B5EF4-FFF2-40B4-BE49-F238E27FC236}">
                <a16:creationId xmlns:a16="http://schemas.microsoft.com/office/drawing/2014/main" id="{ED7F2E6C-1583-46B7-AD57-0A45372B869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21736" y="1787574"/>
            <a:ext cx="1389541" cy="938199"/>
          </a:xfrm>
          <a:prstGeom prst="rect">
            <a:avLst/>
          </a:prstGeom>
        </p:spPr>
      </p:pic>
      <p:grpSp>
        <p:nvGrpSpPr>
          <p:cNvPr id="16" name="Group 16">
            <a:extLst>
              <a:ext uri="{FF2B5EF4-FFF2-40B4-BE49-F238E27FC236}">
                <a16:creationId xmlns:a16="http://schemas.microsoft.com/office/drawing/2014/main" id="{63DD592A-AC78-4A66-B196-1C2F543E04FF}"/>
              </a:ext>
            </a:extLst>
          </p:cNvPr>
          <p:cNvGrpSpPr/>
          <p:nvPr/>
        </p:nvGrpSpPr>
        <p:grpSpPr>
          <a:xfrm>
            <a:off x="6751786" y="2500867"/>
            <a:ext cx="1447639" cy="1021578"/>
            <a:chOff x="6263058" y="1698351"/>
            <a:chExt cx="2738381" cy="1932436"/>
          </a:xfrm>
        </p:grpSpPr>
        <p:pic>
          <p:nvPicPr>
            <p:cNvPr id="17" name="Picture 14" descr="A picture containing icon&#10;&#10;Description automatically generated">
              <a:extLst>
                <a:ext uri="{FF2B5EF4-FFF2-40B4-BE49-F238E27FC236}">
                  <a16:creationId xmlns:a16="http://schemas.microsoft.com/office/drawing/2014/main" id="{6465AFAF-F60E-4C03-B527-38668155326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18" name="TextBox 15">
              <a:extLst>
                <a:ext uri="{FF2B5EF4-FFF2-40B4-BE49-F238E27FC236}">
                  <a16:creationId xmlns:a16="http://schemas.microsoft.com/office/drawing/2014/main" id="{5E4BF42A-F419-48D4-B009-C7FF444D8F19}"/>
                </a:ext>
              </a:extLst>
            </p:cNvPr>
            <p:cNvSpPr txBox="1"/>
            <p:nvPr/>
          </p:nvSpPr>
          <p:spPr>
            <a:xfrm>
              <a:off x="6427037" y="2242386"/>
              <a:ext cx="2134465" cy="523976"/>
            </a:xfrm>
            <a:prstGeom prst="rect">
              <a:avLst/>
            </a:prstGeom>
            <a:noFill/>
          </p:spPr>
          <p:txBody>
            <a:bodyPr wrap="square" rtlCol="0">
              <a:spAutoFit/>
            </a:bodyPr>
            <a:lstStyle/>
            <a:p>
              <a:pPr algn="ctr"/>
              <a:r>
                <a:rPr lang="en-GB" sz="1200" b="1">
                  <a:solidFill>
                    <a:srgbClr val="79A12C"/>
                  </a:solidFill>
                  <a:latin typeface="Calibri" panose="020F0502020204030204" pitchFamily="34" charset="0"/>
                  <a:cs typeface="Calibri" panose="020F0502020204030204" pitchFamily="34" charset="0"/>
                </a:rPr>
                <a:t> </a:t>
              </a:r>
            </a:p>
          </p:txBody>
        </p:sp>
      </p:grpSp>
      <p:sp>
        <p:nvSpPr>
          <p:cNvPr id="19" name="TextBox 6">
            <a:extLst>
              <a:ext uri="{FF2B5EF4-FFF2-40B4-BE49-F238E27FC236}">
                <a16:creationId xmlns:a16="http://schemas.microsoft.com/office/drawing/2014/main" id="{1397B32D-89D0-43B7-99E1-FB099808FFCD}"/>
              </a:ext>
            </a:extLst>
          </p:cNvPr>
          <p:cNvSpPr txBox="1"/>
          <p:nvPr/>
        </p:nvSpPr>
        <p:spPr>
          <a:xfrm>
            <a:off x="5136061" y="2039202"/>
            <a:ext cx="1095923" cy="461665"/>
          </a:xfrm>
          <a:prstGeom prst="rect">
            <a:avLst/>
          </a:prstGeom>
          <a:noFill/>
        </p:spPr>
        <p:txBody>
          <a:bodyPr wrap="square" rtlCol="0">
            <a:spAutoFit/>
          </a:bodyPr>
          <a:lstStyle/>
          <a:p>
            <a:pPr algn="ctr"/>
            <a:r>
              <a:rPr lang="en-GB" sz="1200" b="1" err="1">
                <a:solidFill>
                  <a:srgbClr val="575756"/>
                </a:solidFill>
                <a:latin typeface="Calibri" panose="020F0502020204030204" pitchFamily="34" charset="0"/>
                <a:cs typeface="Calibri" panose="020F0502020204030204" pitchFamily="34" charset="0"/>
              </a:rPr>
              <a:t>Políticas</a:t>
            </a:r>
            <a:r>
              <a:rPr lang="en-GB" sz="1200" b="1">
                <a:solidFill>
                  <a:srgbClr val="575756"/>
                </a:solidFill>
                <a:latin typeface="Calibri" panose="020F0502020204030204" pitchFamily="34" charset="0"/>
                <a:cs typeface="Calibri" panose="020F0502020204030204" pitchFamily="34" charset="0"/>
              </a:rPr>
              <a:t> y </a:t>
            </a:r>
            <a:r>
              <a:rPr lang="en-GB" sz="1200" b="1" err="1">
                <a:solidFill>
                  <a:srgbClr val="575756"/>
                </a:solidFill>
                <a:latin typeface="Calibri" panose="020F0502020204030204" pitchFamily="34" charset="0"/>
                <a:cs typeface="Calibri" panose="020F0502020204030204" pitchFamily="34" charset="0"/>
              </a:rPr>
              <a:t>normativa</a:t>
            </a:r>
            <a:r>
              <a:rPr lang="en-GB" sz="1200" b="1">
                <a:solidFill>
                  <a:srgbClr val="575756"/>
                </a:solidFill>
                <a:latin typeface="Calibri" panose="020F0502020204030204" pitchFamily="34" charset="0"/>
                <a:cs typeface="Calibri" panose="020F0502020204030204" pitchFamily="34" charset="0"/>
              </a:rPr>
              <a:t> </a:t>
            </a:r>
          </a:p>
        </p:txBody>
      </p:sp>
      <p:sp>
        <p:nvSpPr>
          <p:cNvPr id="20" name="TextBox 6">
            <a:extLst>
              <a:ext uri="{FF2B5EF4-FFF2-40B4-BE49-F238E27FC236}">
                <a16:creationId xmlns:a16="http://schemas.microsoft.com/office/drawing/2014/main" id="{19C1FE3A-6F32-4CE0-BAEE-6F2ED828F21F}"/>
              </a:ext>
            </a:extLst>
          </p:cNvPr>
          <p:cNvSpPr txBox="1"/>
          <p:nvPr/>
        </p:nvSpPr>
        <p:spPr>
          <a:xfrm>
            <a:off x="6838473" y="2740569"/>
            <a:ext cx="1095923" cy="461665"/>
          </a:xfrm>
          <a:prstGeom prst="rect">
            <a:avLst/>
          </a:prstGeom>
          <a:noFill/>
        </p:spPr>
        <p:txBody>
          <a:bodyPr wrap="square" rtlCol="0">
            <a:spAutoFit/>
          </a:bodyPr>
          <a:lstStyle/>
          <a:p>
            <a:pPr algn="ctr"/>
            <a:r>
              <a:rPr lang="en-GB" sz="1200" b="1" err="1">
                <a:solidFill>
                  <a:srgbClr val="575756"/>
                </a:solidFill>
                <a:latin typeface="Calibri" panose="020F0502020204030204" pitchFamily="34" charset="0"/>
                <a:cs typeface="Calibri" panose="020F0502020204030204" pitchFamily="34" charset="0"/>
              </a:rPr>
              <a:t>Estabilidad</a:t>
            </a:r>
            <a:r>
              <a:rPr lang="en-GB" sz="1200" b="1">
                <a:solidFill>
                  <a:srgbClr val="575756"/>
                </a:solidFill>
                <a:latin typeface="Calibri" panose="020F0502020204030204" pitchFamily="34" charset="0"/>
                <a:cs typeface="Calibri" panose="020F0502020204030204" pitchFamily="34" charset="0"/>
              </a:rPr>
              <a:t> </a:t>
            </a:r>
            <a:r>
              <a:rPr lang="en-GB" sz="1200" b="1" err="1">
                <a:solidFill>
                  <a:srgbClr val="575756"/>
                </a:solidFill>
                <a:latin typeface="Calibri" panose="020F0502020204030204" pitchFamily="34" charset="0"/>
                <a:cs typeface="Calibri" panose="020F0502020204030204" pitchFamily="34" charset="0"/>
              </a:rPr>
              <a:t>política</a:t>
            </a:r>
            <a:r>
              <a:rPr lang="en-GB" sz="1200" b="1">
                <a:solidFill>
                  <a:srgbClr val="575756"/>
                </a:solidFill>
                <a:latin typeface="Calibri" panose="020F0502020204030204" pitchFamily="34" charset="0"/>
                <a:cs typeface="Calibri" panose="020F0502020204030204" pitchFamily="34" charset="0"/>
              </a:rPr>
              <a:t> </a:t>
            </a:r>
            <a:endParaRPr lang="en-GB" sz="1200" b="1">
              <a:solidFill>
                <a:srgbClr val="004C82"/>
              </a:solidFill>
              <a:latin typeface="Calibri" panose="020F0502020204030204" pitchFamily="34" charset="0"/>
              <a:cs typeface="Calibri" panose="020F0502020204030204" pitchFamily="34" charset="0"/>
            </a:endParaRPr>
          </a:p>
        </p:txBody>
      </p:sp>
      <p:grpSp>
        <p:nvGrpSpPr>
          <p:cNvPr id="24" name="Group 16">
            <a:extLst>
              <a:ext uri="{FF2B5EF4-FFF2-40B4-BE49-F238E27FC236}">
                <a16:creationId xmlns:a16="http://schemas.microsoft.com/office/drawing/2014/main" id="{4B335B0A-8D49-4F1E-A7A7-8A6B5B323AA0}"/>
              </a:ext>
            </a:extLst>
          </p:cNvPr>
          <p:cNvGrpSpPr/>
          <p:nvPr/>
        </p:nvGrpSpPr>
        <p:grpSpPr>
          <a:xfrm>
            <a:off x="5408631" y="3733347"/>
            <a:ext cx="1447639" cy="1021578"/>
            <a:chOff x="6263058" y="1698351"/>
            <a:chExt cx="2738381" cy="1932436"/>
          </a:xfrm>
        </p:grpSpPr>
        <p:pic>
          <p:nvPicPr>
            <p:cNvPr id="25" name="Picture 14" descr="A picture containing icon&#10;&#10;Description automatically generated">
              <a:extLst>
                <a:ext uri="{FF2B5EF4-FFF2-40B4-BE49-F238E27FC236}">
                  <a16:creationId xmlns:a16="http://schemas.microsoft.com/office/drawing/2014/main" id="{F754BC62-ECA7-4080-BC15-C7793A09403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26" name="TextBox 15">
              <a:extLst>
                <a:ext uri="{FF2B5EF4-FFF2-40B4-BE49-F238E27FC236}">
                  <a16:creationId xmlns:a16="http://schemas.microsoft.com/office/drawing/2014/main" id="{865799A0-23B9-4FE8-9164-46E79CD108C4}"/>
                </a:ext>
              </a:extLst>
            </p:cNvPr>
            <p:cNvSpPr txBox="1"/>
            <p:nvPr/>
          </p:nvSpPr>
          <p:spPr>
            <a:xfrm>
              <a:off x="6427037" y="2242386"/>
              <a:ext cx="2134465" cy="523976"/>
            </a:xfrm>
            <a:prstGeom prst="rect">
              <a:avLst/>
            </a:prstGeom>
            <a:noFill/>
          </p:spPr>
          <p:txBody>
            <a:bodyPr wrap="square" rtlCol="0">
              <a:spAutoFit/>
            </a:bodyPr>
            <a:lstStyle/>
            <a:p>
              <a:pPr algn="ctr"/>
              <a:r>
                <a:rPr lang="en-GB" sz="1200" b="1">
                  <a:solidFill>
                    <a:srgbClr val="79A12C"/>
                  </a:solidFill>
                  <a:latin typeface="Calibri" panose="020F0502020204030204" pitchFamily="34" charset="0"/>
                  <a:cs typeface="Calibri" panose="020F0502020204030204" pitchFamily="34" charset="0"/>
                </a:rPr>
                <a:t> </a:t>
              </a:r>
            </a:p>
          </p:txBody>
        </p:sp>
      </p:grpSp>
      <p:sp>
        <p:nvSpPr>
          <p:cNvPr id="27" name="TextBox 6">
            <a:extLst>
              <a:ext uri="{FF2B5EF4-FFF2-40B4-BE49-F238E27FC236}">
                <a16:creationId xmlns:a16="http://schemas.microsoft.com/office/drawing/2014/main" id="{99DEC902-E81E-4CC3-86C9-C2B1CCD9CC1D}"/>
              </a:ext>
            </a:extLst>
          </p:cNvPr>
          <p:cNvSpPr txBox="1"/>
          <p:nvPr/>
        </p:nvSpPr>
        <p:spPr>
          <a:xfrm>
            <a:off x="5495318" y="3973049"/>
            <a:ext cx="1095923" cy="646331"/>
          </a:xfrm>
          <a:prstGeom prst="rect">
            <a:avLst/>
          </a:prstGeom>
          <a:noFill/>
        </p:spPr>
        <p:txBody>
          <a:bodyPr wrap="square" rtlCol="0">
            <a:spAutoFit/>
          </a:bodyPr>
          <a:lstStyle/>
          <a:p>
            <a:pPr algn="ctr"/>
            <a:r>
              <a:rPr lang="es-ES" sz="1200" b="1">
                <a:solidFill>
                  <a:srgbClr val="575756"/>
                </a:solidFill>
                <a:latin typeface="Calibri" panose="020F0502020204030204" pitchFamily="34" charset="0"/>
                <a:cs typeface="Calibri" panose="020F0502020204030204" pitchFamily="34" charset="0"/>
              </a:rPr>
              <a:t>Potencial de los recursos naturales</a:t>
            </a:r>
          </a:p>
        </p:txBody>
      </p:sp>
    </p:spTree>
    <p:extLst>
      <p:ext uri="{BB962C8B-B14F-4D97-AF65-F5344CB8AC3E}">
        <p14:creationId xmlns:p14="http://schemas.microsoft.com/office/powerpoint/2010/main" val="279208783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9DB9310-4575-4553-9668-2FB885879BF0}"/>
              </a:ext>
            </a:extLst>
          </p:cNvPr>
          <p:cNvSpPr>
            <a:spLocks noGrp="1"/>
          </p:cNvSpPr>
          <p:nvPr>
            <p:ph type="title"/>
          </p:nvPr>
        </p:nvSpPr>
        <p:spPr/>
        <p:txBody>
          <a:bodyPr/>
          <a:lstStyle/>
          <a:p>
            <a:r>
              <a:rPr lang="es-ES"/>
              <a:t>Riesgos financieros para el sector privado</a:t>
            </a:r>
            <a:endParaRPr lang="it-IT"/>
          </a:p>
        </p:txBody>
      </p:sp>
      <p:sp>
        <p:nvSpPr>
          <p:cNvPr id="4" name="Segnaposto numero diapositiva 3">
            <a:extLst>
              <a:ext uri="{FF2B5EF4-FFF2-40B4-BE49-F238E27FC236}">
                <a16:creationId xmlns:a16="http://schemas.microsoft.com/office/drawing/2014/main" id="{97931FBE-53EE-483B-9E4D-DC97A9FA83DA}"/>
              </a:ext>
            </a:extLst>
          </p:cNvPr>
          <p:cNvSpPr>
            <a:spLocks noGrp="1"/>
          </p:cNvSpPr>
          <p:nvPr>
            <p:ph type="sldNum" sz="quarter" idx="16"/>
          </p:nvPr>
        </p:nvSpPr>
        <p:spPr/>
        <p:txBody>
          <a:bodyPr/>
          <a:lstStyle/>
          <a:p>
            <a:fld id="{CF23C0C3-F0EC-4AF0-84C8-08554CFEDD03}" type="slidenum">
              <a:rPr lang="en-GB" smtClean="0"/>
              <a:t>35</a:t>
            </a:fld>
            <a:endParaRPr lang="en-GB"/>
          </a:p>
        </p:txBody>
      </p:sp>
      <p:graphicFrame>
        <p:nvGraphicFramePr>
          <p:cNvPr id="5" name="Tabelle 4">
            <a:extLst>
              <a:ext uri="{FF2B5EF4-FFF2-40B4-BE49-F238E27FC236}">
                <a16:creationId xmlns:a16="http://schemas.microsoft.com/office/drawing/2014/main" id="{2E6289CA-2C32-486A-8FAF-3A828D31B0C7}"/>
              </a:ext>
            </a:extLst>
          </p:cNvPr>
          <p:cNvGraphicFramePr>
            <a:graphicFrameLocks noGrp="1"/>
          </p:cNvGraphicFramePr>
          <p:nvPr>
            <p:extLst>
              <p:ext uri="{D42A27DB-BD31-4B8C-83A1-F6EECF244321}">
                <p14:modId xmlns:p14="http://schemas.microsoft.com/office/powerpoint/2010/main" val="733046573"/>
              </p:ext>
            </p:extLst>
          </p:nvPr>
        </p:nvGraphicFramePr>
        <p:xfrm>
          <a:off x="122238" y="2041379"/>
          <a:ext cx="8887925" cy="2214177"/>
        </p:xfrm>
        <a:graphic>
          <a:graphicData uri="http://schemas.openxmlformats.org/drawingml/2006/table">
            <a:tbl>
              <a:tblPr firstRow="1" bandRow="1">
                <a:tableStyleId>{F5AB1C69-6EDB-4FF4-983F-18BD219EF322}</a:tableStyleId>
              </a:tblPr>
              <a:tblGrid>
                <a:gridCol w="1777585">
                  <a:extLst>
                    <a:ext uri="{9D8B030D-6E8A-4147-A177-3AD203B41FA5}">
                      <a16:colId xmlns:a16="http://schemas.microsoft.com/office/drawing/2014/main" val="2436639095"/>
                    </a:ext>
                  </a:extLst>
                </a:gridCol>
                <a:gridCol w="1777585">
                  <a:extLst>
                    <a:ext uri="{9D8B030D-6E8A-4147-A177-3AD203B41FA5}">
                      <a16:colId xmlns:a16="http://schemas.microsoft.com/office/drawing/2014/main" val="3431215631"/>
                    </a:ext>
                  </a:extLst>
                </a:gridCol>
                <a:gridCol w="1777585">
                  <a:extLst>
                    <a:ext uri="{9D8B030D-6E8A-4147-A177-3AD203B41FA5}">
                      <a16:colId xmlns:a16="http://schemas.microsoft.com/office/drawing/2014/main" val="3175412674"/>
                    </a:ext>
                  </a:extLst>
                </a:gridCol>
                <a:gridCol w="1777585">
                  <a:extLst>
                    <a:ext uri="{9D8B030D-6E8A-4147-A177-3AD203B41FA5}">
                      <a16:colId xmlns:a16="http://schemas.microsoft.com/office/drawing/2014/main" val="2975522667"/>
                    </a:ext>
                  </a:extLst>
                </a:gridCol>
                <a:gridCol w="1777585">
                  <a:extLst>
                    <a:ext uri="{9D8B030D-6E8A-4147-A177-3AD203B41FA5}">
                      <a16:colId xmlns:a16="http://schemas.microsoft.com/office/drawing/2014/main" val="2268455799"/>
                    </a:ext>
                  </a:extLst>
                </a:gridCol>
              </a:tblGrid>
              <a:tr h="491151">
                <a:tc>
                  <a:txBody>
                    <a:bodyPr/>
                    <a:lstStyle/>
                    <a:p>
                      <a:pPr algn="ctr"/>
                      <a:r>
                        <a:rPr lang="de-DE" sz="1200" b="0" err="1"/>
                        <a:t>Riesgo</a:t>
                      </a:r>
                      <a:r>
                        <a:rPr lang="de-DE" sz="1200" b="0"/>
                        <a:t> de </a:t>
                      </a:r>
                      <a:r>
                        <a:rPr lang="de-DE" sz="1200" b="0" err="1"/>
                        <a:t>desarrollo</a:t>
                      </a:r>
                      <a:endParaRPr lang="de-DE" sz="1200" b="0"/>
                    </a:p>
                  </a:txBody>
                  <a:tcPr anchor="ctr">
                    <a:solidFill>
                      <a:srgbClr val="F6B33C"/>
                    </a:solidFill>
                  </a:tcPr>
                </a:tc>
                <a:tc>
                  <a:txBody>
                    <a:bodyPr/>
                    <a:lstStyle/>
                    <a:p>
                      <a:pPr algn="ctr"/>
                      <a:r>
                        <a:rPr lang="de-DE" sz="1200" b="0" err="1"/>
                        <a:t>Riesgo</a:t>
                      </a:r>
                      <a:r>
                        <a:rPr lang="de-DE" sz="1200" b="0"/>
                        <a:t> de </a:t>
                      </a:r>
                    </a:p>
                    <a:p>
                      <a:pPr algn="ctr"/>
                      <a:r>
                        <a:rPr lang="de-DE" sz="1200" b="0"/>
                        <a:t>Off-</a:t>
                      </a:r>
                      <a:r>
                        <a:rPr lang="de-DE" sz="1200" b="0" err="1"/>
                        <a:t>Taker</a:t>
                      </a:r>
                      <a:endParaRPr lang="de-DE" sz="1200" b="0"/>
                    </a:p>
                  </a:txBody>
                  <a:tcPr anchor="ctr">
                    <a:solidFill>
                      <a:srgbClr val="F6B33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0" kern="1200" err="1">
                          <a:solidFill>
                            <a:schemeClr val="lt1"/>
                          </a:solidFill>
                          <a:latin typeface="+mn-lt"/>
                          <a:ea typeface="+mn-ea"/>
                          <a:cs typeface="+mn-cs"/>
                        </a:rPr>
                        <a:t>Mercado</a:t>
                      </a:r>
                      <a:endParaRPr lang="it-IT" sz="1200" b="0" kern="1200">
                        <a:solidFill>
                          <a:schemeClr val="lt1"/>
                        </a:solidFill>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0" kern="1200" err="1">
                          <a:solidFill>
                            <a:schemeClr val="lt1"/>
                          </a:solidFill>
                          <a:latin typeface="+mn-lt"/>
                          <a:ea typeface="+mn-ea"/>
                          <a:cs typeface="+mn-cs"/>
                        </a:rPr>
                        <a:t>Riesgo</a:t>
                      </a:r>
                      <a:endParaRPr lang="de-DE" sz="1200" b="0" kern="1200">
                        <a:solidFill>
                          <a:schemeClr val="lt1"/>
                        </a:solidFill>
                        <a:latin typeface="+mn-lt"/>
                        <a:ea typeface="+mn-ea"/>
                        <a:cs typeface="+mn-cs"/>
                      </a:endParaRPr>
                    </a:p>
                  </a:txBody>
                  <a:tcPr anchor="ctr">
                    <a:solidFill>
                      <a:srgbClr val="F6B33C"/>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200" b="0" err="1"/>
                        <a:t>Liquidez</a:t>
                      </a:r>
                      <a:r>
                        <a:rPr lang="de-DE" sz="1200" b="0"/>
                        <a:t> </a:t>
                      </a:r>
                      <a:r>
                        <a:rPr lang="de-DE" sz="1200" b="0" err="1"/>
                        <a:t>Riesgo</a:t>
                      </a:r>
                      <a:endParaRPr lang="de-DE" sz="1200" b="0"/>
                    </a:p>
                  </a:txBody>
                  <a:tcPr anchor="ctr">
                    <a:solidFill>
                      <a:srgbClr val="F6B33C"/>
                    </a:solidFill>
                  </a:tcPr>
                </a:tc>
                <a:tc>
                  <a:txBody>
                    <a:bodyPr/>
                    <a:lstStyle/>
                    <a:p>
                      <a:pPr algn="ctr"/>
                      <a:r>
                        <a:rPr lang="de-DE" sz="1200" b="0" err="1"/>
                        <a:t>Riesgo</a:t>
                      </a:r>
                      <a:r>
                        <a:rPr lang="de-DE" sz="1200" b="0"/>
                        <a:t> </a:t>
                      </a:r>
                      <a:r>
                        <a:rPr lang="de-DE" sz="1200" b="0" err="1"/>
                        <a:t>político</a:t>
                      </a:r>
                      <a:r>
                        <a:rPr lang="de-DE" sz="1200" b="0"/>
                        <a:t> y </a:t>
                      </a:r>
                      <a:r>
                        <a:rPr lang="de-DE" sz="1200" b="0" err="1"/>
                        <a:t>normativo</a:t>
                      </a:r>
                      <a:endParaRPr lang="de-DE" sz="1200" b="0"/>
                    </a:p>
                  </a:txBody>
                  <a:tcPr anchor="ctr">
                    <a:solidFill>
                      <a:srgbClr val="F6B33C"/>
                    </a:solidFill>
                  </a:tcPr>
                </a:tc>
                <a:extLst>
                  <a:ext uri="{0D108BD9-81ED-4DB2-BD59-A6C34878D82A}">
                    <a16:rowId xmlns:a16="http://schemas.microsoft.com/office/drawing/2014/main" val="797928030"/>
                  </a:ext>
                </a:extLst>
              </a:tr>
              <a:tr h="1723026">
                <a:tc>
                  <a:txBody>
                    <a:bodyPr/>
                    <a:lstStyle/>
                    <a:p>
                      <a:r>
                        <a:rPr lang="es-ES" sz="1100"/>
                        <a:t>Es el riesgo relacionado con los costes que se producen antes de la implementación y realización real del proyecto</a:t>
                      </a:r>
                      <a:endParaRPr lang="en-US" sz="1100"/>
                    </a:p>
                  </a:txBody>
                  <a:tcPr anchor="ctr"/>
                </a:tc>
                <a:tc>
                  <a:txBody>
                    <a:bodyPr/>
                    <a:lstStyle/>
                    <a:p>
                      <a:r>
                        <a:rPr lang="es-ES" sz="1100"/>
                        <a:t>La solvencia de los adquirentes. Para aquellos proyectos con un componente relevante de producción de energía cuando el comprador de electricidad no paga</a:t>
                      </a:r>
                    </a:p>
                    <a:p>
                      <a:r>
                        <a:rPr lang="es-ES" sz="1100"/>
                        <a:t>o retrasa los pagos de la energía al proveedor.</a:t>
                      </a:r>
                      <a:endParaRPr lang="en-US" sz="1100"/>
                    </a:p>
                  </a:txBody>
                  <a:tcPr anchor="ctr"/>
                </a:tc>
                <a:tc>
                  <a:txBody>
                    <a:bodyPr/>
                    <a:lstStyle/>
                    <a:p>
                      <a:r>
                        <a:rPr lang="es-ES" sz="1100"/>
                        <a:t>Riesgo derivado de los cambios en los mercados a los que una organización está expuesta. </a:t>
                      </a:r>
                      <a:endParaRPr lang="de-DE" sz="1100"/>
                    </a:p>
                  </a:txBody>
                  <a:tcPr anchor="ctr"/>
                </a:tc>
                <a:tc>
                  <a:txBody>
                    <a:bodyPr/>
                    <a:lstStyle/>
                    <a:p>
                      <a:r>
                        <a:rPr lang="es-ES" sz="1100"/>
                        <a:t>Se produce cuando el calendario de una inversión no coincide con el de los flujos de caja. </a:t>
                      </a:r>
                    </a:p>
                    <a:p>
                      <a:endParaRPr lang="es-ES" sz="1100"/>
                    </a:p>
                  </a:txBody>
                  <a:tcPr anchor="ctr"/>
                </a:tc>
                <a:tc>
                  <a:txBody>
                    <a:bodyPr/>
                    <a:lstStyle/>
                    <a:p>
                      <a:r>
                        <a:rPr lang="es-ES" sz="1100"/>
                        <a:t>Régimen fiscal cambios y/o modificación de los incentivos y marcos normativos durante la ejecución del proyecto</a:t>
                      </a:r>
                      <a:endParaRPr lang="de-DE" sz="1100"/>
                    </a:p>
                  </a:txBody>
                  <a:tcPr anchor="ctr"/>
                </a:tc>
                <a:extLst>
                  <a:ext uri="{0D108BD9-81ED-4DB2-BD59-A6C34878D82A}">
                    <a16:rowId xmlns:a16="http://schemas.microsoft.com/office/drawing/2014/main" val="4265589878"/>
                  </a:ext>
                </a:extLst>
              </a:tr>
            </a:tbl>
          </a:graphicData>
        </a:graphic>
      </p:graphicFrame>
      <p:sp>
        <p:nvSpPr>
          <p:cNvPr id="6" name="CasellaDiTesto 5">
            <a:extLst>
              <a:ext uri="{FF2B5EF4-FFF2-40B4-BE49-F238E27FC236}">
                <a16:creationId xmlns:a16="http://schemas.microsoft.com/office/drawing/2014/main" id="{CD44623E-4FB9-421A-8327-8ABBFCF80B09}"/>
              </a:ext>
            </a:extLst>
          </p:cNvPr>
          <p:cNvSpPr txBox="1"/>
          <p:nvPr/>
        </p:nvSpPr>
        <p:spPr>
          <a:xfrm>
            <a:off x="127000" y="1116544"/>
            <a:ext cx="8889999" cy="830997"/>
          </a:xfrm>
          <a:prstGeom prst="rect">
            <a:avLst/>
          </a:prstGeom>
          <a:noFill/>
        </p:spPr>
        <p:txBody>
          <a:bodyPr wrap="square" rtlCol="0">
            <a:spAutoFit/>
          </a:bodyPr>
          <a:lstStyle/>
          <a:p>
            <a:r>
              <a:rPr lang="es-ES" sz="1200" b="0" i="0" u="none" strike="noStrike" baseline="0"/>
              <a:t>El riesgo es una noción fundamental para los inversores y los promotores privados. Además, los proyectos innovadores en los mercados emergentes, como los de Nexus, pueden enfrentarse a problemas relacionados con la complejidad del sistema: múltiples actores, múltiples tipos de clientes, múltiples soluciones técnicas, múltiples fuentes de financiación y múltiples dimensiones del proyecto (acciones transversales en el sector del desarrollo rural).</a:t>
            </a:r>
            <a:endParaRPr lang="it-IT" sz="1200"/>
          </a:p>
        </p:txBody>
      </p:sp>
    </p:spTree>
    <p:extLst>
      <p:ext uri="{BB962C8B-B14F-4D97-AF65-F5344CB8AC3E}">
        <p14:creationId xmlns:p14="http://schemas.microsoft.com/office/powerpoint/2010/main" val="5821097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9DB9310-4575-4553-9668-2FB885879BF0}"/>
              </a:ext>
            </a:extLst>
          </p:cNvPr>
          <p:cNvSpPr>
            <a:spLocks noGrp="1"/>
          </p:cNvSpPr>
          <p:nvPr>
            <p:ph type="title"/>
          </p:nvPr>
        </p:nvSpPr>
        <p:spPr/>
        <p:txBody>
          <a:bodyPr>
            <a:normAutofit fontScale="90000"/>
          </a:bodyPr>
          <a:lstStyle/>
          <a:p>
            <a:r>
              <a:rPr lang="es-ES"/>
              <a:t>Tipo de financiación disponible para el sector privado</a:t>
            </a:r>
            <a:endParaRPr lang="it-IT"/>
          </a:p>
        </p:txBody>
      </p:sp>
      <p:sp>
        <p:nvSpPr>
          <p:cNvPr id="4" name="Segnaposto numero diapositiva 3">
            <a:extLst>
              <a:ext uri="{FF2B5EF4-FFF2-40B4-BE49-F238E27FC236}">
                <a16:creationId xmlns:a16="http://schemas.microsoft.com/office/drawing/2014/main" id="{97931FBE-53EE-483B-9E4D-DC97A9FA83DA}"/>
              </a:ext>
            </a:extLst>
          </p:cNvPr>
          <p:cNvSpPr>
            <a:spLocks noGrp="1"/>
          </p:cNvSpPr>
          <p:nvPr>
            <p:ph type="sldNum" sz="quarter" idx="16"/>
          </p:nvPr>
        </p:nvSpPr>
        <p:spPr/>
        <p:txBody>
          <a:bodyPr/>
          <a:lstStyle/>
          <a:p>
            <a:fld id="{CF23C0C3-F0EC-4AF0-84C8-08554CFEDD03}" type="slidenum">
              <a:rPr lang="en-GB" smtClean="0"/>
              <a:t>36</a:t>
            </a:fld>
            <a:endParaRPr lang="en-GB"/>
          </a:p>
        </p:txBody>
      </p:sp>
      <p:graphicFrame>
        <p:nvGraphicFramePr>
          <p:cNvPr id="6" name="Tabella 5">
            <a:extLst>
              <a:ext uri="{FF2B5EF4-FFF2-40B4-BE49-F238E27FC236}">
                <a16:creationId xmlns:a16="http://schemas.microsoft.com/office/drawing/2014/main" id="{6DD7A587-8144-4754-B6D9-B89723B52066}"/>
              </a:ext>
            </a:extLst>
          </p:cNvPr>
          <p:cNvGraphicFramePr>
            <a:graphicFrameLocks noGrp="1"/>
          </p:cNvGraphicFramePr>
          <p:nvPr>
            <p:extLst>
              <p:ext uri="{D42A27DB-BD31-4B8C-83A1-F6EECF244321}">
                <p14:modId xmlns:p14="http://schemas.microsoft.com/office/powerpoint/2010/main" val="2526290895"/>
              </p:ext>
            </p:extLst>
          </p:nvPr>
        </p:nvGraphicFramePr>
        <p:xfrm>
          <a:off x="678395" y="1910248"/>
          <a:ext cx="2107260" cy="1685124"/>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274892">
                <a:tc>
                  <a:txBody>
                    <a:bodyPr/>
                    <a:lstStyle/>
                    <a:p>
                      <a:pPr algn="ctr"/>
                      <a:r>
                        <a:rPr lang="de-DE" sz="1200" b="0"/>
                        <a:t>SUBVENCIONES</a:t>
                      </a:r>
                    </a:p>
                  </a:txBody>
                  <a:tcPr anchor="ctr">
                    <a:solidFill>
                      <a:srgbClr val="F6B33C"/>
                    </a:solidFill>
                  </a:tcPr>
                </a:tc>
                <a:extLst>
                  <a:ext uri="{0D108BD9-81ED-4DB2-BD59-A6C34878D82A}">
                    <a16:rowId xmlns:a16="http://schemas.microsoft.com/office/drawing/2014/main" val="963261849"/>
                  </a:ext>
                </a:extLst>
              </a:tr>
              <a:tr h="1410232">
                <a:tc>
                  <a:txBody>
                    <a:bodyPr/>
                    <a:lstStyle/>
                    <a:p>
                      <a:pPr marL="171450" indent="-171450">
                        <a:buFont typeface="Arial" panose="020B0604020202020204" pitchFamily="34" charset="0"/>
                        <a:buChar char="•"/>
                      </a:pPr>
                      <a:r>
                        <a:rPr lang="es-ES" sz="1200"/>
                        <a:t>Subvenciones iniciales</a:t>
                      </a:r>
                    </a:p>
                    <a:p>
                      <a:pPr marL="171450" indent="-171450">
                        <a:buFont typeface="Arial" panose="020B0604020202020204" pitchFamily="34" charset="0"/>
                        <a:buChar char="•"/>
                      </a:pPr>
                      <a:endParaRPr lang="es-ES" sz="1200"/>
                    </a:p>
                    <a:p>
                      <a:pPr marL="171450" indent="-171450">
                        <a:buFont typeface="Arial" panose="020B0604020202020204" pitchFamily="34" charset="0"/>
                        <a:buChar char="•"/>
                      </a:pPr>
                      <a:r>
                        <a:rPr lang="es-ES" sz="1200"/>
                        <a:t>Subvenciones basadas en resultados (RBF)</a:t>
                      </a:r>
                      <a:endParaRPr lang="en-US" sz="1200"/>
                    </a:p>
                  </a:txBody>
                  <a:tcPr anchor="ctr"/>
                </a:tc>
                <a:extLst>
                  <a:ext uri="{0D108BD9-81ED-4DB2-BD59-A6C34878D82A}">
                    <a16:rowId xmlns:a16="http://schemas.microsoft.com/office/drawing/2014/main" val="1500509961"/>
                  </a:ext>
                </a:extLst>
              </a:tr>
            </a:tbl>
          </a:graphicData>
        </a:graphic>
      </p:graphicFrame>
      <p:graphicFrame>
        <p:nvGraphicFramePr>
          <p:cNvPr id="7" name="Tabella 6">
            <a:extLst>
              <a:ext uri="{FF2B5EF4-FFF2-40B4-BE49-F238E27FC236}">
                <a16:creationId xmlns:a16="http://schemas.microsoft.com/office/drawing/2014/main" id="{5B297260-EEA7-4256-9FBB-94066B89DD6E}"/>
              </a:ext>
            </a:extLst>
          </p:cNvPr>
          <p:cNvGraphicFramePr>
            <a:graphicFrameLocks noGrp="1"/>
          </p:cNvGraphicFramePr>
          <p:nvPr>
            <p:extLst>
              <p:ext uri="{D42A27DB-BD31-4B8C-83A1-F6EECF244321}">
                <p14:modId xmlns:p14="http://schemas.microsoft.com/office/powerpoint/2010/main" val="1746423524"/>
              </p:ext>
            </p:extLst>
          </p:nvPr>
        </p:nvGraphicFramePr>
        <p:xfrm>
          <a:off x="3491210" y="1910247"/>
          <a:ext cx="2107260" cy="1685126"/>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270815">
                <a:tc>
                  <a:txBody>
                    <a:bodyPr/>
                    <a:lstStyle/>
                    <a:p>
                      <a:pPr algn="ctr"/>
                      <a:r>
                        <a:rPr lang="de-DE" sz="1200" b="0"/>
                        <a:t>EQUITY</a:t>
                      </a:r>
                    </a:p>
                  </a:txBody>
                  <a:tcPr anchor="ctr">
                    <a:solidFill>
                      <a:srgbClr val="F6B33C"/>
                    </a:solidFill>
                  </a:tcPr>
                </a:tc>
                <a:extLst>
                  <a:ext uri="{0D108BD9-81ED-4DB2-BD59-A6C34878D82A}">
                    <a16:rowId xmlns:a16="http://schemas.microsoft.com/office/drawing/2014/main" val="963261849"/>
                  </a:ext>
                </a:extLst>
              </a:tr>
              <a:tr h="1410806">
                <a:tc>
                  <a:txBody>
                    <a:bodyPr/>
                    <a:lstStyle/>
                    <a:p>
                      <a:pPr marL="171450" indent="-171450">
                        <a:buFont typeface="Arial" panose="020B0604020202020204" pitchFamily="34" charset="0"/>
                        <a:buChar char="•"/>
                      </a:pPr>
                      <a:r>
                        <a:rPr lang="es-ES" sz="1200"/>
                        <a:t>Inversores de impacto</a:t>
                      </a:r>
                    </a:p>
                    <a:p>
                      <a:pPr marL="171450" indent="-171450">
                        <a:buFont typeface="Arial" panose="020B0604020202020204" pitchFamily="34" charset="0"/>
                        <a:buChar char="•"/>
                      </a:pPr>
                      <a:endParaRPr lang="es-ES" sz="1200"/>
                    </a:p>
                    <a:p>
                      <a:pPr marL="171450" indent="-171450">
                        <a:buFont typeface="Arial" panose="020B0604020202020204" pitchFamily="34" charset="0"/>
                        <a:buChar char="•"/>
                      </a:pPr>
                      <a:r>
                        <a:rPr lang="es-ES" sz="1200"/>
                        <a:t>Capital Riesgo</a:t>
                      </a:r>
                    </a:p>
                    <a:p>
                      <a:pPr marL="171450" indent="-171450">
                        <a:buFont typeface="Arial" panose="020B0604020202020204" pitchFamily="34" charset="0"/>
                        <a:buChar char="•"/>
                      </a:pPr>
                      <a:endParaRPr lang="es-ES" sz="1200"/>
                    </a:p>
                    <a:p>
                      <a:pPr marL="171450" indent="-171450">
                        <a:buFont typeface="Arial" panose="020B0604020202020204" pitchFamily="34" charset="0"/>
                        <a:buChar char="•"/>
                      </a:pPr>
                      <a:r>
                        <a:rPr lang="es-ES" sz="1200"/>
                        <a:t>Fondos multilaterales</a:t>
                      </a:r>
                      <a:endParaRPr lang="en-US" sz="1200"/>
                    </a:p>
                  </a:txBody>
                  <a:tcPr anchor="ctr"/>
                </a:tc>
                <a:extLst>
                  <a:ext uri="{0D108BD9-81ED-4DB2-BD59-A6C34878D82A}">
                    <a16:rowId xmlns:a16="http://schemas.microsoft.com/office/drawing/2014/main" val="1500509961"/>
                  </a:ext>
                </a:extLst>
              </a:tr>
            </a:tbl>
          </a:graphicData>
        </a:graphic>
      </p:graphicFrame>
      <p:graphicFrame>
        <p:nvGraphicFramePr>
          <p:cNvPr id="8" name="Tabella 7">
            <a:extLst>
              <a:ext uri="{FF2B5EF4-FFF2-40B4-BE49-F238E27FC236}">
                <a16:creationId xmlns:a16="http://schemas.microsoft.com/office/drawing/2014/main" id="{DD114680-6530-40C2-BD6D-B02D185F4616}"/>
              </a:ext>
            </a:extLst>
          </p:cNvPr>
          <p:cNvGraphicFramePr>
            <a:graphicFrameLocks noGrp="1"/>
          </p:cNvGraphicFramePr>
          <p:nvPr>
            <p:extLst>
              <p:ext uri="{D42A27DB-BD31-4B8C-83A1-F6EECF244321}">
                <p14:modId xmlns:p14="http://schemas.microsoft.com/office/powerpoint/2010/main" val="3369352329"/>
              </p:ext>
            </p:extLst>
          </p:nvPr>
        </p:nvGraphicFramePr>
        <p:xfrm>
          <a:off x="6304025" y="1910246"/>
          <a:ext cx="2107260" cy="1685128"/>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270815">
                <a:tc>
                  <a:txBody>
                    <a:bodyPr/>
                    <a:lstStyle/>
                    <a:p>
                      <a:pPr algn="ctr"/>
                      <a:r>
                        <a:rPr lang="de-DE" sz="1200" b="0"/>
                        <a:t>DEUDA</a:t>
                      </a:r>
                    </a:p>
                  </a:txBody>
                  <a:tcPr anchor="ctr">
                    <a:solidFill>
                      <a:srgbClr val="F6B33C"/>
                    </a:solidFill>
                  </a:tcPr>
                </a:tc>
                <a:extLst>
                  <a:ext uri="{0D108BD9-81ED-4DB2-BD59-A6C34878D82A}">
                    <a16:rowId xmlns:a16="http://schemas.microsoft.com/office/drawing/2014/main" val="963261849"/>
                  </a:ext>
                </a:extLst>
              </a:tr>
              <a:tr h="1410808">
                <a:tc>
                  <a:txBody>
                    <a:bodyPr/>
                    <a:lstStyle/>
                    <a:p>
                      <a:pPr marL="171450" indent="-171450">
                        <a:buFont typeface="Arial" panose="020B0604020202020204" pitchFamily="34" charset="0"/>
                        <a:buChar char="•"/>
                      </a:pPr>
                      <a:r>
                        <a:rPr lang="es-ES" sz="1200"/>
                        <a:t>Deuda comercial</a:t>
                      </a:r>
                    </a:p>
                    <a:p>
                      <a:pPr marL="171450" indent="-171450">
                        <a:buFont typeface="Arial" panose="020B0604020202020204" pitchFamily="34" charset="0"/>
                        <a:buChar char="•"/>
                      </a:pPr>
                      <a:endParaRPr lang="es-ES" sz="1200"/>
                    </a:p>
                    <a:p>
                      <a:pPr marL="171450" indent="-171450">
                        <a:buFont typeface="Arial" panose="020B0604020202020204" pitchFamily="34" charset="0"/>
                        <a:buChar char="•"/>
                      </a:pPr>
                      <a:r>
                        <a:rPr lang="es-ES" sz="1200"/>
                        <a:t>Financiación de préstamos subvencionados</a:t>
                      </a:r>
                      <a:endParaRPr lang="en-US" sz="1200"/>
                    </a:p>
                  </a:txBody>
                  <a:tcPr anchor="ctr"/>
                </a:tc>
                <a:extLst>
                  <a:ext uri="{0D108BD9-81ED-4DB2-BD59-A6C34878D82A}">
                    <a16:rowId xmlns:a16="http://schemas.microsoft.com/office/drawing/2014/main" val="1500509961"/>
                  </a:ext>
                </a:extLst>
              </a:tr>
            </a:tbl>
          </a:graphicData>
        </a:graphic>
      </p:graphicFrame>
      <p:sp>
        <p:nvSpPr>
          <p:cNvPr id="11" name="CasellaDiTesto 10">
            <a:extLst>
              <a:ext uri="{FF2B5EF4-FFF2-40B4-BE49-F238E27FC236}">
                <a16:creationId xmlns:a16="http://schemas.microsoft.com/office/drawing/2014/main" id="{AA5564CD-A6A1-4A2C-8F7B-356679039C21}"/>
              </a:ext>
            </a:extLst>
          </p:cNvPr>
          <p:cNvSpPr txBox="1"/>
          <p:nvPr/>
        </p:nvSpPr>
        <p:spPr>
          <a:xfrm>
            <a:off x="127000" y="1116544"/>
            <a:ext cx="8889999" cy="461665"/>
          </a:xfrm>
          <a:prstGeom prst="rect">
            <a:avLst/>
          </a:prstGeom>
          <a:noFill/>
        </p:spPr>
        <p:txBody>
          <a:bodyPr wrap="square" rtlCol="0">
            <a:spAutoFit/>
          </a:bodyPr>
          <a:lstStyle/>
          <a:p>
            <a:r>
              <a:rPr lang="es-ES" sz="1200" b="0" i="0" u="none" strike="noStrike" baseline="0"/>
              <a:t>Para hacer realidad el concepto de un proyecto, hay que definir una estructura financiera sostenible, que depende en gran medida del tipo de promotor, del país de intervención y del tipo de modelo de negocio</a:t>
            </a:r>
            <a:endParaRPr lang="en-US" sz="1200" b="0" i="0" u="none" strike="noStrike" baseline="0"/>
          </a:p>
        </p:txBody>
      </p:sp>
      <p:graphicFrame>
        <p:nvGraphicFramePr>
          <p:cNvPr id="12" name="Tabella 11">
            <a:extLst>
              <a:ext uri="{FF2B5EF4-FFF2-40B4-BE49-F238E27FC236}">
                <a16:creationId xmlns:a16="http://schemas.microsoft.com/office/drawing/2014/main" id="{159ADFE7-2D56-4C99-A0D0-D575C5CFB4B7}"/>
              </a:ext>
            </a:extLst>
          </p:cNvPr>
          <p:cNvGraphicFramePr>
            <a:graphicFrameLocks noGrp="1"/>
          </p:cNvGraphicFramePr>
          <p:nvPr>
            <p:extLst>
              <p:ext uri="{D42A27DB-BD31-4B8C-83A1-F6EECF244321}">
                <p14:modId xmlns:p14="http://schemas.microsoft.com/office/powerpoint/2010/main" val="1086911283"/>
              </p:ext>
            </p:extLst>
          </p:nvPr>
        </p:nvGraphicFramePr>
        <p:xfrm>
          <a:off x="2026782" y="3899650"/>
          <a:ext cx="5090437" cy="309008"/>
        </p:xfrm>
        <a:graphic>
          <a:graphicData uri="http://schemas.openxmlformats.org/drawingml/2006/table">
            <a:tbl>
              <a:tblPr firstRow="1" bandRow="1">
                <a:tableStyleId>{F5AB1C69-6EDB-4FF4-983F-18BD219EF322}</a:tableStyleId>
              </a:tblPr>
              <a:tblGrid>
                <a:gridCol w="5090437">
                  <a:extLst>
                    <a:ext uri="{9D8B030D-6E8A-4147-A177-3AD203B41FA5}">
                      <a16:colId xmlns:a16="http://schemas.microsoft.com/office/drawing/2014/main" val="3979325607"/>
                    </a:ext>
                  </a:extLst>
                </a:gridCol>
              </a:tblGrid>
              <a:tr h="309008">
                <a:tc>
                  <a:txBody>
                    <a:bodyPr/>
                    <a:lstStyle/>
                    <a:p>
                      <a:pPr algn="ctr"/>
                      <a:r>
                        <a:rPr lang="de-DE" sz="1200" b="0"/>
                        <a:t>Plan de </a:t>
                      </a:r>
                      <a:r>
                        <a:rPr lang="de-DE" sz="1200" b="0" err="1"/>
                        <a:t>financiación</a:t>
                      </a:r>
                      <a:r>
                        <a:rPr lang="de-DE" sz="1200" b="0"/>
                        <a:t> </a:t>
                      </a:r>
                      <a:r>
                        <a:rPr lang="de-DE" sz="1200" b="0" err="1"/>
                        <a:t>híbrido</a:t>
                      </a:r>
                      <a:endParaRPr lang="de-DE" sz="1200" b="0"/>
                    </a:p>
                  </a:txBody>
                  <a:tcPr anchor="ctr">
                    <a:solidFill>
                      <a:srgbClr val="F6B33C"/>
                    </a:solidFill>
                  </a:tcPr>
                </a:tc>
                <a:extLst>
                  <a:ext uri="{0D108BD9-81ED-4DB2-BD59-A6C34878D82A}">
                    <a16:rowId xmlns:a16="http://schemas.microsoft.com/office/drawing/2014/main" val="963261849"/>
                  </a:ext>
                </a:extLst>
              </a:tr>
            </a:tbl>
          </a:graphicData>
        </a:graphic>
      </p:graphicFrame>
    </p:spTree>
    <p:extLst>
      <p:ext uri="{BB962C8B-B14F-4D97-AF65-F5344CB8AC3E}">
        <p14:creationId xmlns:p14="http://schemas.microsoft.com/office/powerpoint/2010/main" val="315741475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9DB9310-4575-4553-9668-2FB885879BF0}"/>
              </a:ext>
            </a:extLst>
          </p:cNvPr>
          <p:cNvSpPr>
            <a:spLocks noGrp="1"/>
          </p:cNvSpPr>
          <p:nvPr>
            <p:ph type="title"/>
          </p:nvPr>
        </p:nvSpPr>
        <p:spPr/>
        <p:txBody>
          <a:bodyPr/>
          <a:lstStyle/>
          <a:p>
            <a:r>
              <a:rPr lang="es-ES"/>
              <a:t>Tipo de financiación disponible para el usuario final</a:t>
            </a:r>
            <a:endParaRPr lang="en-GB"/>
          </a:p>
        </p:txBody>
      </p:sp>
      <p:sp>
        <p:nvSpPr>
          <p:cNvPr id="4" name="Segnaposto numero diapositiva 3">
            <a:extLst>
              <a:ext uri="{FF2B5EF4-FFF2-40B4-BE49-F238E27FC236}">
                <a16:creationId xmlns:a16="http://schemas.microsoft.com/office/drawing/2014/main" id="{97931FBE-53EE-483B-9E4D-DC97A9FA83DA}"/>
              </a:ext>
            </a:extLst>
          </p:cNvPr>
          <p:cNvSpPr>
            <a:spLocks noGrp="1"/>
          </p:cNvSpPr>
          <p:nvPr>
            <p:ph type="sldNum" sz="quarter" idx="16"/>
          </p:nvPr>
        </p:nvSpPr>
        <p:spPr/>
        <p:txBody>
          <a:bodyPr/>
          <a:lstStyle/>
          <a:p>
            <a:fld id="{CF23C0C3-F0EC-4AF0-84C8-08554CFEDD03}" type="slidenum">
              <a:rPr lang="en-GB" smtClean="0"/>
              <a:t>37</a:t>
            </a:fld>
            <a:endParaRPr lang="en-GB"/>
          </a:p>
        </p:txBody>
      </p:sp>
      <p:sp>
        <p:nvSpPr>
          <p:cNvPr id="5" name="CasellaDiTesto 4">
            <a:extLst>
              <a:ext uri="{FF2B5EF4-FFF2-40B4-BE49-F238E27FC236}">
                <a16:creationId xmlns:a16="http://schemas.microsoft.com/office/drawing/2014/main" id="{CF5E9A17-6FF5-447A-A608-DCC4EE6A550E}"/>
              </a:ext>
            </a:extLst>
          </p:cNvPr>
          <p:cNvSpPr txBox="1"/>
          <p:nvPr/>
        </p:nvSpPr>
        <p:spPr>
          <a:xfrm>
            <a:off x="127000" y="1116544"/>
            <a:ext cx="8889999" cy="646331"/>
          </a:xfrm>
          <a:prstGeom prst="rect">
            <a:avLst/>
          </a:prstGeom>
          <a:noFill/>
        </p:spPr>
        <p:txBody>
          <a:bodyPr wrap="square" rtlCol="0">
            <a:spAutoFit/>
          </a:bodyPr>
          <a:lstStyle/>
          <a:p>
            <a:r>
              <a:rPr lang="es-ES" sz="1200" b="0" i="0" u="none" strike="noStrike" baseline="0"/>
              <a:t>La financiación de los clientes es sólo una de las acciones que pueden impulsar el desarrollo local y la demanda de servicios, como la electricidad, la irrigación y los usos productivos de la energía, siendo otros factores la creación de capacidades, los servicios de apoyo a largo plazo y el suministro de equipos y aparatos.</a:t>
            </a:r>
          </a:p>
        </p:txBody>
      </p:sp>
      <p:graphicFrame>
        <p:nvGraphicFramePr>
          <p:cNvPr id="6" name="Tabella 5">
            <a:extLst>
              <a:ext uri="{FF2B5EF4-FFF2-40B4-BE49-F238E27FC236}">
                <a16:creationId xmlns:a16="http://schemas.microsoft.com/office/drawing/2014/main" id="{F33DD81B-637D-497A-82FE-816E1D3C672C}"/>
              </a:ext>
            </a:extLst>
          </p:cNvPr>
          <p:cNvGraphicFramePr>
            <a:graphicFrameLocks noGrp="1"/>
          </p:cNvGraphicFramePr>
          <p:nvPr>
            <p:extLst>
              <p:ext uri="{D42A27DB-BD31-4B8C-83A1-F6EECF244321}">
                <p14:modId xmlns:p14="http://schemas.microsoft.com/office/powerpoint/2010/main" val="3144131396"/>
              </p:ext>
            </p:extLst>
          </p:nvPr>
        </p:nvGraphicFramePr>
        <p:xfrm>
          <a:off x="705555" y="1910248"/>
          <a:ext cx="2107260" cy="1707452"/>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274892">
                <a:tc>
                  <a:txBody>
                    <a:bodyPr/>
                    <a:lstStyle/>
                    <a:p>
                      <a:pPr algn="ctr"/>
                      <a:r>
                        <a:rPr lang="de-DE" sz="1200" b="0" err="1"/>
                        <a:t>Microcréditos</a:t>
                      </a:r>
                      <a:endParaRPr lang="de-DE" sz="1200" b="0"/>
                    </a:p>
                  </a:txBody>
                  <a:tcPr anchor="ctr">
                    <a:solidFill>
                      <a:srgbClr val="F6B33C"/>
                    </a:solidFill>
                  </a:tcPr>
                </a:tc>
                <a:extLst>
                  <a:ext uri="{0D108BD9-81ED-4DB2-BD59-A6C34878D82A}">
                    <a16:rowId xmlns:a16="http://schemas.microsoft.com/office/drawing/2014/main" val="963261849"/>
                  </a:ext>
                </a:extLst>
              </a:tr>
              <a:tr h="1410232">
                <a:tc>
                  <a:txBody>
                    <a:bodyPr/>
                    <a:lstStyle/>
                    <a:p>
                      <a:pPr algn="l"/>
                      <a:r>
                        <a:rPr lang="es-ES" sz="1100"/>
                        <a:t>El promotor del proyecto trabaja con una institución de microfinanzas con el fin de proporcionar créditos para financiar el acceso a los servicios, el acceso a la energía, los electrodomésticos, etc.</a:t>
                      </a:r>
                      <a:endParaRPr lang="en-US" sz="1100"/>
                    </a:p>
                  </a:txBody>
                  <a:tcPr anchor="ctr"/>
                </a:tc>
                <a:extLst>
                  <a:ext uri="{0D108BD9-81ED-4DB2-BD59-A6C34878D82A}">
                    <a16:rowId xmlns:a16="http://schemas.microsoft.com/office/drawing/2014/main" val="1500509961"/>
                  </a:ext>
                </a:extLst>
              </a:tr>
            </a:tbl>
          </a:graphicData>
        </a:graphic>
      </p:graphicFrame>
      <p:graphicFrame>
        <p:nvGraphicFramePr>
          <p:cNvPr id="7" name="Tabella 6">
            <a:extLst>
              <a:ext uri="{FF2B5EF4-FFF2-40B4-BE49-F238E27FC236}">
                <a16:creationId xmlns:a16="http://schemas.microsoft.com/office/drawing/2014/main" id="{DB4F2CEA-1B18-46DF-9D12-0EBEB129030B}"/>
              </a:ext>
            </a:extLst>
          </p:cNvPr>
          <p:cNvGraphicFramePr>
            <a:graphicFrameLocks noGrp="1"/>
          </p:cNvGraphicFramePr>
          <p:nvPr>
            <p:extLst>
              <p:ext uri="{D42A27DB-BD31-4B8C-83A1-F6EECF244321}">
                <p14:modId xmlns:p14="http://schemas.microsoft.com/office/powerpoint/2010/main" val="4259110718"/>
              </p:ext>
            </p:extLst>
          </p:nvPr>
        </p:nvGraphicFramePr>
        <p:xfrm>
          <a:off x="3518370" y="1910247"/>
          <a:ext cx="2107260" cy="1685126"/>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270815">
                <a:tc>
                  <a:txBody>
                    <a:bodyPr/>
                    <a:lstStyle/>
                    <a:p>
                      <a:pPr algn="ctr"/>
                      <a:r>
                        <a:rPr lang="de-DE" sz="1200" b="0" err="1"/>
                        <a:t>Modelo</a:t>
                      </a:r>
                      <a:r>
                        <a:rPr lang="de-DE" sz="1200" b="0"/>
                        <a:t> de </a:t>
                      </a:r>
                      <a:r>
                        <a:rPr lang="de-DE" sz="1200" b="0" err="1"/>
                        <a:t>prepago</a:t>
                      </a:r>
                      <a:endParaRPr lang="de-DE" sz="1200" b="0"/>
                    </a:p>
                  </a:txBody>
                  <a:tcPr anchor="ctr">
                    <a:solidFill>
                      <a:srgbClr val="F6B33C"/>
                    </a:solidFill>
                  </a:tcPr>
                </a:tc>
                <a:extLst>
                  <a:ext uri="{0D108BD9-81ED-4DB2-BD59-A6C34878D82A}">
                    <a16:rowId xmlns:a16="http://schemas.microsoft.com/office/drawing/2014/main" val="963261849"/>
                  </a:ext>
                </a:extLst>
              </a:tr>
              <a:tr h="1410806">
                <a:tc>
                  <a:txBody>
                    <a:bodyPr/>
                    <a:lstStyle/>
                    <a:p>
                      <a:pPr algn="l"/>
                      <a:r>
                        <a:rPr lang="es-ES" sz="1200"/>
                        <a:t>Mecanismo financiero que permite a los clientes pagar (facturas, bienes o servicios) por adelantado/cuando se produce el gasto</a:t>
                      </a:r>
                      <a:endParaRPr lang="en-US" sz="1200"/>
                    </a:p>
                  </a:txBody>
                  <a:tcPr anchor="ctr"/>
                </a:tc>
                <a:extLst>
                  <a:ext uri="{0D108BD9-81ED-4DB2-BD59-A6C34878D82A}">
                    <a16:rowId xmlns:a16="http://schemas.microsoft.com/office/drawing/2014/main" val="1500509961"/>
                  </a:ext>
                </a:extLst>
              </a:tr>
            </a:tbl>
          </a:graphicData>
        </a:graphic>
      </p:graphicFrame>
      <p:graphicFrame>
        <p:nvGraphicFramePr>
          <p:cNvPr id="8" name="Tabella 7">
            <a:extLst>
              <a:ext uri="{FF2B5EF4-FFF2-40B4-BE49-F238E27FC236}">
                <a16:creationId xmlns:a16="http://schemas.microsoft.com/office/drawing/2014/main" id="{153F5636-97EA-4DC4-AF24-63F5FA5EABC7}"/>
              </a:ext>
            </a:extLst>
          </p:cNvPr>
          <p:cNvGraphicFramePr>
            <a:graphicFrameLocks noGrp="1"/>
          </p:cNvGraphicFramePr>
          <p:nvPr>
            <p:extLst>
              <p:ext uri="{D42A27DB-BD31-4B8C-83A1-F6EECF244321}">
                <p14:modId xmlns:p14="http://schemas.microsoft.com/office/powerpoint/2010/main" val="3784420760"/>
              </p:ext>
            </p:extLst>
          </p:nvPr>
        </p:nvGraphicFramePr>
        <p:xfrm>
          <a:off x="6331185" y="1910246"/>
          <a:ext cx="2107260" cy="1685128"/>
        </p:xfrm>
        <a:graphic>
          <a:graphicData uri="http://schemas.openxmlformats.org/drawingml/2006/table">
            <a:tbl>
              <a:tblPr firstRow="1" bandRow="1">
                <a:tableStyleId>{F5AB1C69-6EDB-4FF4-983F-18BD219EF322}</a:tableStyleId>
              </a:tblPr>
              <a:tblGrid>
                <a:gridCol w="2107260">
                  <a:extLst>
                    <a:ext uri="{9D8B030D-6E8A-4147-A177-3AD203B41FA5}">
                      <a16:colId xmlns:a16="http://schemas.microsoft.com/office/drawing/2014/main" val="3979325607"/>
                    </a:ext>
                  </a:extLst>
                </a:gridCol>
              </a:tblGrid>
              <a:tr h="270815">
                <a:tc>
                  <a:txBody>
                    <a:bodyPr/>
                    <a:lstStyle/>
                    <a:p>
                      <a:pPr algn="ctr"/>
                      <a:r>
                        <a:rPr lang="de-DE" sz="1200" b="0" err="1"/>
                        <a:t>Incentivos</a:t>
                      </a:r>
                      <a:r>
                        <a:rPr lang="de-DE" sz="1200" b="0"/>
                        <a:t> y </a:t>
                      </a:r>
                      <a:r>
                        <a:rPr lang="de-DE" sz="1200" b="0" err="1"/>
                        <a:t>tarifas</a:t>
                      </a:r>
                      <a:endParaRPr lang="de-DE" sz="1200" b="0"/>
                    </a:p>
                  </a:txBody>
                  <a:tcPr anchor="ctr">
                    <a:solidFill>
                      <a:srgbClr val="F6B33C"/>
                    </a:solidFill>
                  </a:tcPr>
                </a:tc>
                <a:extLst>
                  <a:ext uri="{0D108BD9-81ED-4DB2-BD59-A6C34878D82A}">
                    <a16:rowId xmlns:a16="http://schemas.microsoft.com/office/drawing/2014/main" val="963261849"/>
                  </a:ext>
                </a:extLst>
              </a:tr>
              <a:tr h="1410808">
                <a:tc>
                  <a:txBody>
                    <a:bodyPr/>
                    <a:lstStyle/>
                    <a:p>
                      <a:r>
                        <a:rPr lang="es-ES" sz="1100"/>
                        <a:t>Las estrategias de precios, las tarifas que reflejan los costes y los incentivos podrían fomentar el desarrollo de actividades productivas</a:t>
                      </a:r>
                      <a:endParaRPr lang="en-US" sz="1100"/>
                    </a:p>
                  </a:txBody>
                  <a:tcPr anchor="ctr"/>
                </a:tc>
                <a:extLst>
                  <a:ext uri="{0D108BD9-81ED-4DB2-BD59-A6C34878D82A}">
                    <a16:rowId xmlns:a16="http://schemas.microsoft.com/office/drawing/2014/main" val="1500509961"/>
                  </a:ext>
                </a:extLst>
              </a:tr>
            </a:tbl>
          </a:graphicData>
        </a:graphic>
      </p:graphicFrame>
    </p:spTree>
    <p:extLst>
      <p:ext uri="{BB962C8B-B14F-4D97-AF65-F5344CB8AC3E}">
        <p14:creationId xmlns:p14="http://schemas.microsoft.com/office/powerpoint/2010/main" val="28155219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nvPr>
        </p:nvSpPr>
        <p:spPr>
          <a:xfrm>
            <a:off x="581130" y="4489385"/>
            <a:ext cx="6515961" cy="677108"/>
          </a:xfrm>
        </p:spPr>
        <p:txBody>
          <a:bodyPr/>
          <a:lstStyle/>
          <a:p>
            <a:r>
              <a:rPr lang="es-ES"/>
              <a:t>Capítulo 2.3: Planificación y financiación de inversiones intersectoriales</a:t>
            </a:r>
          </a:p>
        </p:txBody>
      </p:sp>
      <p:sp>
        <p:nvSpPr>
          <p:cNvPr id="3" name="Titel 2">
            <a:extLst>
              <a:ext uri="{FF2B5EF4-FFF2-40B4-BE49-F238E27FC236}">
                <a16:creationId xmlns:a16="http://schemas.microsoft.com/office/drawing/2014/main" id="{AF5F6FCE-AD72-41D6-8F13-7ABCF888E740}"/>
              </a:ext>
            </a:extLst>
          </p:cNvPr>
          <p:cNvSpPr>
            <a:spLocks noGrp="1"/>
          </p:cNvSpPr>
          <p:nvPr>
            <p:ph type="title"/>
          </p:nvPr>
        </p:nvSpPr>
        <p:spPr>
          <a:xfrm>
            <a:off x="581130" y="3520154"/>
            <a:ext cx="6515961" cy="812530"/>
          </a:xfrm>
        </p:spPr>
        <p:txBody>
          <a:bodyPr/>
          <a:lstStyle/>
          <a:p>
            <a:r>
              <a:rPr lang="es-ES"/>
              <a:t>Ejercicio interactivo: Presentación de su proyecto Nexo WEF</a:t>
            </a:r>
          </a:p>
        </p:txBody>
      </p:sp>
    </p:spTree>
    <p:extLst>
      <p:ext uri="{BB962C8B-B14F-4D97-AF65-F5344CB8AC3E}">
        <p14:creationId xmlns:p14="http://schemas.microsoft.com/office/powerpoint/2010/main" val="144625521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099D209-FEA4-4159-861E-CC0007B2E6C7}"/>
              </a:ext>
            </a:extLst>
          </p:cNvPr>
          <p:cNvSpPr>
            <a:spLocks noGrp="1"/>
          </p:cNvSpPr>
          <p:nvPr>
            <p:ph type="body" sz="quarter" idx="13"/>
          </p:nvPr>
        </p:nvSpPr>
        <p:spPr/>
        <p:txBody>
          <a:bodyPr vert="horz" lIns="91440" tIns="45720" rIns="91440" bIns="45720" rtlCol="0" anchor="t">
            <a:normAutofit lnSpcReduction="10000"/>
          </a:bodyPr>
          <a:lstStyle/>
          <a:p>
            <a:pPr marL="342900" indent="-342900">
              <a:buClr>
                <a:srgbClr val="F4971A"/>
              </a:buClr>
              <a:buFont typeface="Wingdings" panose="05000000000000000000" pitchFamily="2" charset="2"/>
              <a:buChar char="§"/>
            </a:pPr>
            <a:r>
              <a:rPr lang="es-ES" u="sng">
                <a:latin typeface="Calibri"/>
                <a:cs typeface="Calibri"/>
              </a:rPr>
              <a:t>Objetivo:</a:t>
            </a:r>
            <a:r>
              <a:rPr lang="es-ES">
                <a:latin typeface="Calibri"/>
                <a:cs typeface="Calibri"/>
              </a:rPr>
              <a:t> El objetivo de este ejercicio es presentar un proyecto Nexo WEF para atraer financiación</a:t>
            </a:r>
          </a:p>
          <a:p>
            <a:pPr marL="342900" indent="-342900">
              <a:buClr>
                <a:srgbClr val="F4971A"/>
              </a:buClr>
              <a:buFont typeface="Wingdings" panose="05000000000000000000" pitchFamily="2" charset="2"/>
              <a:buChar char="§"/>
            </a:pPr>
            <a:endParaRPr lang="en-US"/>
          </a:p>
          <a:p>
            <a:pPr marL="342900" indent="-342900">
              <a:buClr>
                <a:srgbClr val="F4971A"/>
              </a:buClr>
              <a:buFont typeface="Wingdings" panose="05000000000000000000" pitchFamily="2" charset="2"/>
              <a:buChar char="§"/>
            </a:pPr>
            <a:r>
              <a:rPr lang="es-ES" u="sng">
                <a:latin typeface="Calibri"/>
                <a:cs typeface="Calibri"/>
              </a:rPr>
              <a:t>Tarea: </a:t>
            </a:r>
            <a:r>
              <a:rPr lang="es-ES">
                <a:latin typeface="Calibri"/>
                <a:cs typeface="Calibri"/>
              </a:rPr>
              <a:t>Divídanse en grupos de 3 a 5 personas y lean las instrucciones de trabajo de la documentación</a:t>
            </a:r>
          </a:p>
          <a:p>
            <a:pPr marL="342900" indent="-342900">
              <a:buClr>
                <a:srgbClr val="F4971A"/>
              </a:buClr>
              <a:buFont typeface="Wingdings" panose="05000000000000000000" pitchFamily="2" charset="2"/>
              <a:buChar char="§"/>
            </a:pPr>
            <a:endParaRPr lang="en-US"/>
          </a:p>
          <a:p>
            <a:pPr marL="342900" indent="-342900">
              <a:buClr>
                <a:srgbClr val="F4971A"/>
              </a:buClr>
              <a:buFont typeface="Wingdings" panose="05000000000000000000" pitchFamily="2" charset="2"/>
              <a:buChar char="§"/>
            </a:pPr>
            <a:r>
              <a:rPr lang="es-ES" u="sng">
                <a:latin typeface="Calibri"/>
                <a:cs typeface="Calibri"/>
              </a:rPr>
              <a:t>Plazo de tiempo:</a:t>
            </a:r>
            <a:r>
              <a:rPr lang="es-ES">
                <a:latin typeface="Calibri"/>
                <a:cs typeface="Calibri"/>
              </a:rPr>
              <a:t> Disponen de 45 minutos para leer las instrucciones y debatir en grupo, seguidos de 5-7 minutos de presentación de cada grupo en el pleno. </a:t>
            </a:r>
          </a:p>
          <a:p>
            <a:endParaRPr lang="de-DE"/>
          </a:p>
        </p:txBody>
      </p:sp>
      <p:sp>
        <p:nvSpPr>
          <p:cNvPr id="3" name="Titel 2">
            <a:extLst>
              <a:ext uri="{FF2B5EF4-FFF2-40B4-BE49-F238E27FC236}">
                <a16:creationId xmlns:a16="http://schemas.microsoft.com/office/drawing/2014/main" id="{AAA1C601-ADE8-400D-9757-C685EABCE310}"/>
              </a:ext>
            </a:extLst>
          </p:cNvPr>
          <p:cNvSpPr>
            <a:spLocks noGrp="1"/>
          </p:cNvSpPr>
          <p:nvPr>
            <p:ph type="title"/>
          </p:nvPr>
        </p:nvSpPr>
        <p:spPr/>
        <p:txBody>
          <a:bodyPr/>
          <a:lstStyle/>
          <a:p>
            <a:r>
              <a:rPr lang="es-ES"/>
              <a:t>Presentación de su proyecto Nexo WEF</a:t>
            </a:r>
          </a:p>
        </p:txBody>
      </p:sp>
      <p:sp>
        <p:nvSpPr>
          <p:cNvPr id="4" name="Foliennummernplatzhalter 3">
            <a:extLst>
              <a:ext uri="{FF2B5EF4-FFF2-40B4-BE49-F238E27FC236}">
                <a16:creationId xmlns:a16="http://schemas.microsoft.com/office/drawing/2014/main" id="{8D717E5E-54C0-4D44-A104-8B420E5465B2}"/>
              </a:ext>
            </a:extLst>
          </p:cNvPr>
          <p:cNvSpPr>
            <a:spLocks noGrp="1"/>
          </p:cNvSpPr>
          <p:nvPr>
            <p:ph type="sldNum" sz="quarter" idx="16"/>
          </p:nvPr>
        </p:nvSpPr>
        <p:spPr/>
        <p:txBody>
          <a:bodyPr/>
          <a:lstStyle/>
          <a:p>
            <a:fld id="{CF23C0C3-F0EC-4AF0-84C8-08554CFEDD03}" type="slidenum">
              <a:rPr lang="en-GB" smtClean="0"/>
              <a:t>39</a:t>
            </a:fld>
            <a:endParaRPr lang="en-GB"/>
          </a:p>
        </p:txBody>
      </p:sp>
    </p:spTree>
    <p:extLst>
      <p:ext uri="{BB962C8B-B14F-4D97-AF65-F5344CB8AC3E}">
        <p14:creationId xmlns:p14="http://schemas.microsoft.com/office/powerpoint/2010/main" val="163615514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3010696044"/>
              </p:ext>
            </p:extLst>
          </p:nvPr>
        </p:nvGraphicFramePr>
        <p:xfrm>
          <a:off x="126817" y="846272"/>
          <a:ext cx="8951899" cy="4238040"/>
        </p:xfrm>
        <a:graphic>
          <a:graphicData uri="http://schemas.openxmlformats.org/drawingml/2006/table">
            <a:tbl>
              <a:tblPr firstRow="1" bandRow="1">
                <a:tableStyleId>{5C22544A-7EE6-4342-B048-85BDC9FD1C3A}</a:tableStyleId>
              </a:tblPr>
              <a:tblGrid>
                <a:gridCol w="2166522">
                  <a:extLst>
                    <a:ext uri="{9D8B030D-6E8A-4147-A177-3AD203B41FA5}">
                      <a16:colId xmlns:a16="http://schemas.microsoft.com/office/drawing/2014/main" val="1827523324"/>
                    </a:ext>
                  </a:extLst>
                </a:gridCol>
                <a:gridCol w="6785377">
                  <a:extLst>
                    <a:ext uri="{9D8B030D-6E8A-4147-A177-3AD203B41FA5}">
                      <a16:colId xmlns:a16="http://schemas.microsoft.com/office/drawing/2014/main" val="2519275813"/>
                    </a:ext>
                  </a:extLst>
                </a:gridCol>
              </a:tblGrid>
              <a:tr h="1220919">
                <a:tc>
                  <a:txBody>
                    <a:bodyPr/>
                    <a:lstStyle/>
                    <a:p>
                      <a:pPr algn="ctr">
                        <a:spcBef>
                          <a:spcPts val="600"/>
                        </a:spcBef>
                      </a:pPr>
                      <a:r>
                        <a:rPr lang="es-ES" sz="1600" b="0">
                          <a:solidFill>
                            <a:srgbClr val="97D5FF"/>
                          </a:solidFill>
                          <a:latin typeface="+mn-lt"/>
                          <a:ea typeface="+mn-ea"/>
                          <a:cs typeface="Calibri" panose="020F0502020204030204" pitchFamily="34" charset="0"/>
                        </a:rPr>
                        <a:t>Capítulo 2.1:</a:t>
                      </a:r>
                    </a:p>
                  </a:txBody>
                  <a:tcPr marT="32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s-ES" sz="1600" b="1">
                          <a:solidFill>
                            <a:srgbClr val="97D5FF"/>
                          </a:solidFill>
                          <a:latin typeface="+mn-lt"/>
                          <a:ea typeface="+mn-ea"/>
                          <a:cs typeface="+mn-cs"/>
                        </a:rPr>
                        <a:t>Evaluación de Nexo: herramientas de evaluación para apoyar la toma de decisiones</a:t>
                      </a:r>
                    </a:p>
                    <a:p>
                      <a:pPr marL="171450" indent="-171450" algn="l" defTabSz="685800" rtl="0" eaLnBrk="1" latinLnBrk="0" hangingPunct="1">
                        <a:buFont typeface="Wingdings" panose="05000000000000000000" pitchFamily="2" charset="2"/>
                        <a:buChar char="§"/>
                      </a:pPr>
                      <a:r>
                        <a:rPr lang="es-ES" sz="1600" b="0">
                          <a:solidFill>
                            <a:srgbClr val="97D5FF"/>
                          </a:solidFill>
                          <a:latin typeface="+mn-lt"/>
                          <a:ea typeface="+mn-ea"/>
                          <a:cs typeface="+mn-cs"/>
                        </a:rPr>
                        <a:t>Análisis del contexto del Nexo WEF</a:t>
                      </a:r>
                    </a:p>
                    <a:p>
                      <a:pPr marL="171450" indent="-171450" algn="l" defTabSz="685800" rtl="0" eaLnBrk="1" latinLnBrk="0" hangingPunct="1">
                        <a:buFont typeface="Wingdings" panose="05000000000000000000" pitchFamily="2" charset="2"/>
                        <a:buChar char="§"/>
                      </a:pPr>
                      <a:r>
                        <a:rPr lang="es-ES" sz="1600" b="0">
                          <a:solidFill>
                            <a:srgbClr val="97D5FF"/>
                          </a:solidFill>
                          <a:latin typeface="+mn-lt"/>
                          <a:ea typeface="+mn-ea"/>
                          <a:cs typeface="+mn-cs"/>
                        </a:rPr>
                        <a:t>Evaluación del impacto de los cambios</a:t>
                      </a:r>
                    </a:p>
                    <a:p>
                      <a:pPr marL="171450" indent="-171450" algn="l" defTabSz="685800" rtl="0" eaLnBrk="1" latinLnBrk="0" hangingPunct="1">
                        <a:buFont typeface="Wingdings" panose="05000000000000000000" pitchFamily="2" charset="2"/>
                        <a:buChar char="§"/>
                      </a:pPr>
                      <a:r>
                        <a:rPr lang="es-ES" sz="1600" b="0">
                          <a:solidFill>
                            <a:srgbClr val="97D5FF"/>
                          </a:solidFill>
                          <a:latin typeface="+mn-lt"/>
                          <a:ea typeface="+mn-ea"/>
                          <a:cs typeface="+mn-cs"/>
                        </a:rPr>
                        <a:t>Evaluación de las intervenciones específicas de Nexo</a:t>
                      </a:r>
                    </a:p>
                    <a:p>
                      <a:pPr marL="171450" indent="-171450" algn="l" defTabSz="685800" rtl="0" eaLnBrk="1" latinLnBrk="0" hangingPunct="1">
                        <a:buFont typeface="Wingdings" panose="05000000000000000000" pitchFamily="2" charset="2"/>
                        <a:buChar char="§"/>
                      </a:pPr>
                      <a:r>
                        <a:rPr lang="es-ES" sz="1600" b="0">
                          <a:solidFill>
                            <a:srgbClr val="97D5FF"/>
                          </a:solidFill>
                          <a:latin typeface="+mn-lt"/>
                          <a:ea typeface="+mn-ea"/>
                          <a:cs typeface="+mn-cs"/>
                        </a:rPr>
                        <a:t>Ejercicio interactivo: selección de indicadores Nexo</a:t>
                      </a:r>
                    </a:p>
                  </a:txBody>
                  <a:tcPr marT="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978454">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s-ES" sz="1600">
                          <a:solidFill>
                            <a:srgbClr val="97D5FF"/>
                          </a:solidFill>
                          <a:latin typeface="+mn-lt"/>
                          <a:ea typeface="+mn-ea"/>
                          <a:cs typeface="Calibri" panose="020F0502020204030204" pitchFamily="34" charset="0"/>
                        </a:rPr>
                        <a:t>Capítulo 2.2:</a:t>
                      </a:r>
                    </a:p>
                  </a:txBody>
                  <a:tcPr marT="32400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s-ES" sz="1600" b="1">
                          <a:solidFill>
                            <a:srgbClr val="97D5FF"/>
                          </a:solidFill>
                          <a:latin typeface="+mn-lt"/>
                          <a:ea typeface="+mn-ea"/>
                          <a:cs typeface="+mn-cs"/>
                        </a:rPr>
                        <a:t>Gobernanza en Nexo</a:t>
                      </a:r>
                    </a:p>
                    <a:p>
                      <a:pPr marL="171450" indent="-171450" algn="l" defTabSz="685800" rtl="0" eaLnBrk="1" latinLnBrk="0" hangingPunct="1">
                        <a:buFont typeface="Wingdings" panose="05000000000000000000" pitchFamily="2" charset="2"/>
                        <a:buChar char="§"/>
                      </a:pPr>
                      <a:r>
                        <a:rPr lang="es-ES" sz="1600" b="0">
                          <a:solidFill>
                            <a:srgbClr val="97D5FF"/>
                          </a:solidFill>
                          <a:latin typeface="+mn-lt"/>
                          <a:ea typeface="+mn-ea"/>
                          <a:cs typeface="+mn-cs"/>
                        </a:rPr>
                        <a:t>Coordinación política horizontal y vertical </a:t>
                      </a:r>
                    </a:p>
                    <a:p>
                      <a:pPr marL="171450" indent="-171450" algn="l" defTabSz="685800" rtl="0" eaLnBrk="1" latinLnBrk="0" hangingPunct="1">
                        <a:buFont typeface="Wingdings" panose="05000000000000000000" pitchFamily="2" charset="2"/>
                        <a:buChar char="§"/>
                      </a:pPr>
                      <a:r>
                        <a:rPr lang="es-ES" sz="1600" b="0">
                          <a:solidFill>
                            <a:srgbClr val="97D5FF"/>
                          </a:solidFill>
                          <a:latin typeface="+mn-lt"/>
                          <a:ea typeface="+mn-ea"/>
                          <a:cs typeface="+mn-cs"/>
                        </a:rPr>
                        <a:t>Estudios de caso de coordinación de políticas</a:t>
                      </a:r>
                    </a:p>
                    <a:p>
                      <a:pPr marL="171450" indent="-171450" algn="l" defTabSz="685800" rtl="0" eaLnBrk="1" latinLnBrk="0" hangingPunct="1">
                        <a:buFont typeface="Wingdings" panose="05000000000000000000" pitchFamily="2" charset="2"/>
                        <a:buChar char="§"/>
                      </a:pPr>
                      <a:r>
                        <a:rPr lang="es-ES" sz="1600" b="0">
                          <a:solidFill>
                            <a:srgbClr val="97D5FF"/>
                          </a:solidFill>
                          <a:latin typeface="+mn-lt"/>
                          <a:ea typeface="+mn-ea"/>
                          <a:cs typeface="+mn-cs"/>
                        </a:rPr>
                        <a:t>Instrumentos políticos para incentivar la eficiencia de los recursos</a:t>
                      </a:r>
                    </a:p>
                    <a:p>
                      <a:pPr marL="171450" indent="-171450" algn="l" defTabSz="685800" rtl="0" eaLnBrk="1" latinLnBrk="0" hangingPunct="1">
                        <a:buFont typeface="Wingdings" panose="05000000000000000000" pitchFamily="2" charset="2"/>
                        <a:buChar char="§"/>
                      </a:pPr>
                      <a:r>
                        <a:rPr lang="es-ES" sz="1600" b="0">
                          <a:solidFill>
                            <a:srgbClr val="97D5FF"/>
                          </a:solidFill>
                          <a:latin typeface="+mn-lt"/>
                          <a:ea typeface="+mn-ea"/>
                          <a:cs typeface="+mn-cs"/>
                        </a:rPr>
                        <a:t>Ejercicio interactivo: análisis de políticas</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1183956">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s-ES" sz="1600" b="0">
                          <a:solidFill>
                            <a:srgbClr val="004C82"/>
                          </a:solidFill>
                          <a:latin typeface="+mn-lt"/>
                          <a:ea typeface="+mn-ea"/>
                          <a:cs typeface="+mn-cs"/>
                        </a:rPr>
                        <a:t>Capítulo 2.3: </a:t>
                      </a:r>
                    </a:p>
                  </a:txBody>
                  <a:tcPr marT="324000" anchor="ctr">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s-ES" sz="1600" b="1">
                          <a:solidFill>
                            <a:srgbClr val="004C82"/>
                          </a:solidFill>
                          <a:latin typeface="+mn-lt"/>
                          <a:ea typeface="+mn-ea"/>
                          <a:cs typeface="+mn-cs"/>
                        </a:rPr>
                        <a:t>Planificación y financiación de inversiones intersectoriales</a:t>
                      </a:r>
                    </a:p>
                    <a:p>
                      <a:pPr marL="285750" indent="-285750">
                        <a:buFont typeface="Wingdings" panose="05000000000000000000" pitchFamily="2" charset="2"/>
                        <a:buChar char="§"/>
                      </a:pPr>
                      <a:r>
                        <a:rPr lang="es-ES" sz="1600" b="0">
                          <a:solidFill>
                            <a:srgbClr val="004C82"/>
                          </a:solidFill>
                          <a:latin typeface="+mn-lt"/>
                          <a:ea typeface="+mn-ea"/>
                          <a:cs typeface="+mn-cs"/>
                        </a:rPr>
                        <a:t>Introducción y definiciones</a:t>
                      </a:r>
                    </a:p>
                    <a:p>
                      <a:pPr marL="285750" indent="-285750">
                        <a:buFont typeface="Wingdings" panose="05000000000000000000" pitchFamily="2" charset="2"/>
                        <a:buChar char="§"/>
                      </a:pPr>
                      <a:r>
                        <a:rPr lang="es-ES" sz="1600" b="0">
                          <a:solidFill>
                            <a:srgbClr val="004C82"/>
                          </a:solidFill>
                          <a:latin typeface="+mn-lt"/>
                          <a:ea typeface="+mn-ea"/>
                          <a:cs typeface="+mn-cs"/>
                        </a:rPr>
                        <a:t>Cómo demostrar el valor económico añadido de las soluciones Nexo</a:t>
                      </a:r>
                    </a:p>
                    <a:p>
                      <a:pPr marL="285750" indent="-285750">
                        <a:buFont typeface="Wingdings" panose="05000000000000000000" pitchFamily="2" charset="2"/>
                        <a:buChar char="§"/>
                      </a:pPr>
                      <a:r>
                        <a:rPr lang="es-ES" sz="1600" b="0">
                          <a:solidFill>
                            <a:srgbClr val="004C82"/>
                          </a:solidFill>
                          <a:latin typeface="+mn-lt"/>
                          <a:ea typeface="+mn-ea"/>
                          <a:cs typeface="+mn-cs"/>
                        </a:rPr>
                        <a:t>Movilización de la financiación para aplicar las soluciones Nexo</a:t>
                      </a:r>
                    </a:p>
                    <a:p>
                      <a:pPr marL="285750" indent="-285750" algn="l" defTabSz="685800" rtl="0" eaLnBrk="1" latinLnBrk="0" hangingPunct="1">
                        <a:buFont typeface="Wingdings" panose="05000000000000000000" pitchFamily="2" charset="2"/>
                        <a:buChar char="§"/>
                      </a:pPr>
                      <a:r>
                        <a:rPr lang="es-ES" sz="1600" b="0">
                          <a:solidFill>
                            <a:srgbClr val="004C82"/>
                          </a:solidFill>
                          <a:latin typeface="+mn-lt"/>
                          <a:ea typeface="+mn-ea"/>
                          <a:cs typeface="+mn-cs"/>
                        </a:rPr>
                        <a:t>Ejercicio interactivo: presentación de su proyecto Nexo</a:t>
                      </a:r>
                    </a:p>
                  </a:txBody>
                  <a:tcPr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458082686"/>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422320"/>
            <a:ext cx="8567183" cy="540544"/>
          </a:xfrm>
        </p:spPr>
        <p:txBody>
          <a:bodyPr>
            <a:normAutofit/>
          </a:bodyPr>
          <a:lstStyle/>
          <a:p>
            <a:r>
              <a:rPr lang="es-ES" sz="2800">
                <a:solidFill>
                  <a:srgbClr val="004C82"/>
                </a:solidFill>
              </a:rPr>
              <a:t>Contenido</a:t>
            </a:r>
          </a:p>
        </p:txBody>
      </p:sp>
    </p:spTree>
    <p:extLst>
      <p:ext uri="{BB962C8B-B14F-4D97-AF65-F5344CB8AC3E}">
        <p14:creationId xmlns:p14="http://schemas.microsoft.com/office/powerpoint/2010/main" val="175466610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3B49E9FA-5DA8-4657-9651-3A52AF886F89}"/>
              </a:ext>
            </a:extLst>
          </p:cNvPr>
          <p:cNvSpPr>
            <a:spLocks noGrp="1"/>
          </p:cNvSpPr>
          <p:nvPr>
            <p:ph type="body" sz="quarter" idx="13"/>
          </p:nvPr>
        </p:nvSpPr>
        <p:spPr>
          <a:xfrm>
            <a:off x="449816" y="1116544"/>
            <a:ext cx="3680749" cy="3268386"/>
          </a:xfrm>
        </p:spPr>
        <p:txBody>
          <a:bodyPr>
            <a:noAutofit/>
          </a:bodyPr>
          <a:lstStyle/>
          <a:p>
            <a:pPr marL="457200" indent="-457200">
              <a:buFont typeface="+mj-lt"/>
              <a:buAutoNum type="arabicPeriod"/>
            </a:pPr>
            <a:r>
              <a:rPr lang="es-ES" sz="1600">
                <a:solidFill>
                  <a:srgbClr val="002060"/>
                </a:solidFill>
                <a:latin typeface="Arial" panose="020B0604020202020204" pitchFamily="34" charset="0"/>
                <a:cs typeface="Arial" panose="020B0604020202020204" pitchFamily="34" charset="0"/>
              </a:rPr>
              <a:t>Visión y propuesta de valor</a:t>
            </a:r>
          </a:p>
          <a:p>
            <a:pPr marL="457200" indent="-457200">
              <a:buFont typeface="+mj-lt"/>
              <a:buAutoNum type="arabicPeriod"/>
            </a:pPr>
            <a:r>
              <a:rPr lang="es-ES" sz="1600">
                <a:solidFill>
                  <a:srgbClr val="002060"/>
                </a:solidFill>
                <a:latin typeface="Arial" panose="020B0604020202020204" pitchFamily="34" charset="0"/>
                <a:cs typeface="Arial" panose="020B0604020202020204" pitchFamily="34" charset="0"/>
              </a:rPr>
              <a:t>El problema</a:t>
            </a:r>
          </a:p>
          <a:p>
            <a:pPr marL="457200" indent="-457200">
              <a:buFont typeface="+mj-lt"/>
              <a:buAutoNum type="arabicPeriod"/>
            </a:pPr>
            <a:r>
              <a:rPr lang="es-ES" sz="1600">
                <a:solidFill>
                  <a:srgbClr val="002060"/>
                </a:solidFill>
                <a:latin typeface="Arial" panose="020B0604020202020204" pitchFamily="34" charset="0"/>
                <a:cs typeface="Arial" panose="020B0604020202020204" pitchFamily="34" charset="0"/>
              </a:rPr>
              <a:t>La solución</a:t>
            </a:r>
          </a:p>
          <a:p>
            <a:pPr marL="457200" indent="-457200">
              <a:buFont typeface="+mj-lt"/>
              <a:buAutoNum type="arabicPeriod"/>
            </a:pPr>
            <a:r>
              <a:rPr lang="es-ES" sz="1600">
                <a:solidFill>
                  <a:srgbClr val="002060"/>
                </a:solidFill>
                <a:latin typeface="Arial" panose="020B0604020202020204" pitchFamily="34" charset="0"/>
                <a:cs typeface="Arial" panose="020B0604020202020204" pitchFamily="34" charset="0"/>
              </a:rPr>
              <a:t>Mercado objetivo y oportunidad</a:t>
            </a:r>
          </a:p>
          <a:p>
            <a:pPr marL="457200" indent="-457200">
              <a:buFont typeface="+mj-lt"/>
              <a:buAutoNum type="arabicPeriod"/>
            </a:pPr>
            <a:r>
              <a:rPr lang="es-ES" sz="1600">
                <a:solidFill>
                  <a:srgbClr val="002060"/>
                </a:solidFill>
                <a:latin typeface="Arial" panose="020B0604020202020204" pitchFamily="34" charset="0"/>
                <a:cs typeface="Arial" panose="020B0604020202020204" pitchFamily="34" charset="0"/>
              </a:rPr>
              <a:t>Modelo de negocio</a:t>
            </a:r>
          </a:p>
          <a:p>
            <a:pPr marL="457200" indent="-457200">
              <a:buFont typeface="+mj-lt"/>
              <a:buAutoNum type="arabicPeriod"/>
            </a:pPr>
            <a:r>
              <a:rPr lang="es-ES" sz="1600">
                <a:solidFill>
                  <a:srgbClr val="002060"/>
                </a:solidFill>
                <a:latin typeface="Arial" panose="020B0604020202020204" pitchFamily="34" charset="0"/>
                <a:cs typeface="Arial" panose="020B0604020202020204" pitchFamily="34" charset="0"/>
              </a:rPr>
              <a:t>Hoja de ruta de tracción/validación</a:t>
            </a:r>
          </a:p>
          <a:p>
            <a:pPr marL="457200" indent="-457200">
              <a:buFont typeface="+mj-lt"/>
              <a:buAutoNum type="arabicPeriod"/>
            </a:pPr>
            <a:r>
              <a:rPr lang="es-ES" sz="1600">
                <a:solidFill>
                  <a:srgbClr val="002060"/>
                </a:solidFill>
                <a:latin typeface="Arial" panose="020B0604020202020204" pitchFamily="34" charset="0"/>
                <a:cs typeface="Arial" panose="020B0604020202020204" pitchFamily="34" charset="0"/>
              </a:rPr>
              <a:t>Competencia</a:t>
            </a:r>
          </a:p>
          <a:p>
            <a:pPr marL="457200" indent="-457200">
              <a:buFont typeface="+mj-lt"/>
              <a:buAutoNum type="arabicPeriod"/>
            </a:pPr>
            <a:r>
              <a:rPr lang="es-ES" sz="1600">
                <a:solidFill>
                  <a:srgbClr val="002060"/>
                </a:solidFill>
                <a:latin typeface="Arial" panose="020B0604020202020204" pitchFamily="34" charset="0"/>
                <a:cs typeface="Arial" panose="020B0604020202020204" pitchFamily="34" charset="0"/>
              </a:rPr>
              <a:t>Estrategia de marketing y ventas</a:t>
            </a:r>
          </a:p>
          <a:p>
            <a:pPr marL="457200" indent="-457200">
              <a:buFont typeface="+mj-lt"/>
              <a:buAutoNum type="arabicPeriod"/>
            </a:pPr>
            <a:r>
              <a:rPr lang="es-ES" sz="1600">
                <a:solidFill>
                  <a:srgbClr val="002060"/>
                </a:solidFill>
                <a:latin typeface="Arial" panose="020B0604020202020204" pitchFamily="34" charset="0"/>
                <a:cs typeface="Arial" panose="020B0604020202020204" pitchFamily="34" charset="0"/>
              </a:rPr>
              <a:t>Equipo</a:t>
            </a:r>
          </a:p>
          <a:p>
            <a:pPr marL="457200" indent="-457200">
              <a:buFont typeface="+mj-lt"/>
              <a:buAutoNum type="arabicPeriod"/>
            </a:pPr>
            <a:r>
              <a:rPr lang="es-ES" sz="1600">
                <a:solidFill>
                  <a:srgbClr val="002060"/>
                </a:solidFill>
                <a:latin typeface="Arial" panose="020B0604020202020204" pitchFamily="34" charset="0"/>
                <a:cs typeface="Arial" panose="020B0604020202020204" pitchFamily="34" charset="0"/>
              </a:rPr>
              <a:t>Modelo financiero</a:t>
            </a:r>
          </a:p>
          <a:p>
            <a:pPr marL="457200" indent="-457200">
              <a:buFont typeface="+mj-lt"/>
              <a:buAutoNum type="arabicPeriod"/>
            </a:pPr>
            <a:r>
              <a:rPr lang="es-ES" sz="1600">
                <a:solidFill>
                  <a:srgbClr val="002060"/>
                </a:solidFill>
                <a:latin typeface="Arial" panose="020B0604020202020204" pitchFamily="34" charset="0"/>
                <a:cs typeface="Arial" panose="020B0604020202020204" pitchFamily="34" charset="0"/>
              </a:rPr>
              <a:t>Inversión y uso de fondos</a:t>
            </a:r>
            <a:endParaRPr lang="it-IT" sz="1600">
              <a:solidFill>
                <a:srgbClr val="002060"/>
              </a:solidFill>
            </a:endParaRPr>
          </a:p>
        </p:txBody>
      </p:sp>
      <p:sp>
        <p:nvSpPr>
          <p:cNvPr id="3" name="Titolo 2">
            <a:extLst>
              <a:ext uri="{FF2B5EF4-FFF2-40B4-BE49-F238E27FC236}">
                <a16:creationId xmlns:a16="http://schemas.microsoft.com/office/drawing/2014/main" id="{3DFD1747-C67F-488E-A11B-B3D7D996A23C}"/>
              </a:ext>
            </a:extLst>
          </p:cNvPr>
          <p:cNvSpPr>
            <a:spLocks noGrp="1"/>
          </p:cNvSpPr>
          <p:nvPr>
            <p:ph type="title"/>
          </p:nvPr>
        </p:nvSpPr>
        <p:spPr/>
        <p:txBody>
          <a:bodyPr>
            <a:normAutofit/>
          </a:bodyPr>
          <a:lstStyle/>
          <a:p>
            <a:r>
              <a:rPr lang="es-ES"/>
              <a:t>Presentar un proyecto para atraer financiación</a:t>
            </a:r>
          </a:p>
        </p:txBody>
      </p:sp>
      <p:sp>
        <p:nvSpPr>
          <p:cNvPr id="6" name="CasellaDiTesto 5">
            <a:extLst>
              <a:ext uri="{FF2B5EF4-FFF2-40B4-BE49-F238E27FC236}">
                <a16:creationId xmlns:a16="http://schemas.microsoft.com/office/drawing/2014/main" id="{2EC0456E-19C9-4591-98D8-9338B93BAE26}"/>
              </a:ext>
            </a:extLst>
          </p:cNvPr>
          <p:cNvSpPr txBox="1"/>
          <p:nvPr/>
        </p:nvSpPr>
        <p:spPr>
          <a:xfrm>
            <a:off x="5261318" y="1116544"/>
            <a:ext cx="3128302" cy="1815882"/>
          </a:xfrm>
          <a:prstGeom prst="rect">
            <a:avLst/>
          </a:prstGeom>
          <a:noFill/>
        </p:spPr>
        <p:txBody>
          <a:bodyPr wrap="square" rtlCol="0">
            <a:spAutoFit/>
          </a:bodyPr>
          <a:lstStyle/>
          <a:p>
            <a:pPr algn="just"/>
            <a:r>
              <a:rPr lang="es-ES" sz="1400" b="0" i="0" u="none" strike="noStrike" baseline="0">
                <a:solidFill>
                  <a:srgbClr val="002060"/>
                </a:solidFill>
                <a:latin typeface="Calibri" panose="020F0502020204030204" pitchFamily="34" charset="0"/>
                <a:cs typeface="Calibri" panose="020F0502020204030204" pitchFamily="34" charset="0"/>
              </a:rPr>
              <a:t>Destacar los beneficios económicos del Enfoque Nexus, el impacto potencial en el bienestar de los grupos y áreas objetivo. y sus efectos transformadores que permitirán impactar en el sector objetivo en términos económicos, sociales y ambientales, así como en los Objetivos de Desarrollo Sostenible</a:t>
            </a:r>
            <a:endParaRPr lang="it-IT" sz="1400">
              <a:solidFill>
                <a:srgbClr val="002060"/>
              </a:solidFill>
              <a:latin typeface="Calibri" panose="020F0502020204030204" pitchFamily="34" charset="0"/>
              <a:cs typeface="Calibri" panose="020F0502020204030204" pitchFamily="34" charset="0"/>
            </a:endParaRPr>
          </a:p>
        </p:txBody>
      </p:sp>
      <p:sp>
        <p:nvSpPr>
          <p:cNvPr id="22" name="Freccia a destra 21">
            <a:extLst>
              <a:ext uri="{FF2B5EF4-FFF2-40B4-BE49-F238E27FC236}">
                <a16:creationId xmlns:a16="http://schemas.microsoft.com/office/drawing/2014/main" id="{3ED3BC11-21B6-41ED-A19D-5467C58FDE06}"/>
              </a:ext>
            </a:extLst>
          </p:cNvPr>
          <p:cNvSpPr/>
          <p:nvPr/>
        </p:nvSpPr>
        <p:spPr>
          <a:xfrm flipH="1">
            <a:off x="3494636" y="1421212"/>
            <a:ext cx="1611517" cy="363444"/>
          </a:xfrm>
          <a:prstGeom prst="rightArrow">
            <a:avLst>
              <a:gd name="adj1" fmla="val 50000"/>
              <a:gd name="adj2" fmla="val 749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err="1"/>
          </a:p>
        </p:txBody>
      </p:sp>
      <p:pic>
        <p:nvPicPr>
          <p:cNvPr id="9" name="Grafik 14">
            <a:extLst>
              <a:ext uri="{FF2B5EF4-FFF2-40B4-BE49-F238E27FC236}">
                <a16:creationId xmlns:a16="http://schemas.microsoft.com/office/drawing/2014/main" id="{8F0D87D4-F151-4647-BC79-E10AEE073CEB}"/>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477842" y="3048104"/>
            <a:ext cx="2361095" cy="2095396"/>
          </a:xfrm>
          <a:prstGeom prst="rect">
            <a:avLst/>
          </a:prstGeom>
        </p:spPr>
      </p:pic>
      <p:pic>
        <p:nvPicPr>
          <p:cNvPr id="5" name="Immagine 4">
            <a:extLst>
              <a:ext uri="{FF2B5EF4-FFF2-40B4-BE49-F238E27FC236}">
                <a16:creationId xmlns:a16="http://schemas.microsoft.com/office/drawing/2014/main" id="{FD4263BA-EFDF-4C9D-98FD-A65C9AACAE5D}"/>
              </a:ext>
            </a:extLst>
          </p:cNvPr>
          <p:cNvPicPr>
            <a:picLocks noChangeAspect="1"/>
          </p:cNvPicPr>
          <p:nvPr/>
        </p:nvPicPr>
        <p:blipFill>
          <a:blip r:embed="rId3"/>
          <a:stretch>
            <a:fillRect/>
          </a:stretch>
        </p:blipFill>
        <p:spPr>
          <a:xfrm>
            <a:off x="5495338" y="3110482"/>
            <a:ext cx="1675645" cy="514002"/>
          </a:xfrm>
          <a:prstGeom prst="rect">
            <a:avLst/>
          </a:prstGeom>
        </p:spPr>
      </p:pic>
    </p:spTree>
    <p:extLst>
      <p:ext uri="{BB962C8B-B14F-4D97-AF65-F5344CB8AC3E}">
        <p14:creationId xmlns:p14="http://schemas.microsoft.com/office/powerpoint/2010/main" val="414361330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797593-F46B-4E3D-8D8F-9412EC3CD6D1}"/>
              </a:ext>
            </a:extLst>
          </p:cNvPr>
          <p:cNvSpPr>
            <a:spLocks noGrp="1"/>
          </p:cNvSpPr>
          <p:nvPr>
            <p:ph type="body" sz="quarter" idx="10"/>
          </p:nvPr>
        </p:nvSpPr>
        <p:spPr>
          <a:xfrm>
            <a:off x="613636" y="2672210"/>
            <a:ext cx="3063875" cy="1493324"/>
          </a:xfrm>
        </p:spPr>
        <p:txBody>
          <a:bodyPr>
            <a:normAutofit fontScale="55000" lnSpcReduction="20000"/>
          </a:bodyPr>
          <a:lstStyle/>
          <a:p>
            <a:pPr lvl="0"/>
            <a:r>
              <a:rPr lang="es-ES" b="1" noProof="0">
                <a:solidFill>
                  <a:srgbClr val="004C82"/>
                </a:solidFill>
              </a:rPr>
              <a:t>Secretaría de Nexo Global</a:t>
            </a:r>
            <a:br>
              <a:rPr lang="es-ES" b="1" noProof="0">
                <a:solidFill>
                  <a:srgbClr val="004C82"/>
                </a:solidFill>
              </a:rPr>
            </a:br>
            <a:r>
              <a:rPr lang="es-ES" b="1" noProof="0">
                <a:solidFill>
                  <a:srgbClr val="004C82"/>
                </a:solidFill>
              </a:rPr>
              <a:t>(GNS, por sus siglas en inglés)</a:t>
            </a:r>
          </a:p>
          <a:p>
            <a:pPr lvl="0"/>
            <a:r>
              <a:rPr lang="es-ES" noProof="0"/>
              <a:t>c/o Deutsche Gesellschaft für Internationale</a:t>
            </a:r>
          </a:p>
          <a:p>
            <a:pPr lvl="0"/>
            <a:r>
              <a:rPr lang="es-ES" noProof="0"/>
              <a:t>Zusammenarbeit (GIZ) GmbH</a:t>
            </a:r>
          </a:p>
          <a:p>
            <a:pPr lvl="0"/>
            <a:r>
              <a:rPr lang="es-ES" noProof="0"/>
              <a:t>Dag-Hammarskjöld-Weg 1-5</a:t>
            </a:r>
          </a:p>
          <a:p>
            <a:pPr lvl="0"/>
            <a:r>
              <a:rPr lang="es-ES" noProof="0"/>
              <a:t>65760 Eschborn</a:t>
            </a:r>
          </a:p>
          <a:p>
            <a:pPr lvl="0"/>
            <a:r>
              <a:rPr lang="es-ES" noProof="0"/>
              <a:t>Alemania</a:t>
            </a:r>
          </a:p>
          <a:p>
            <a:endParaRPr lang="en-GB"/>
          </a:p>
        </p:txBody>
      </p:sp>
      <p:sp>
        <p:nvSpPr>
          <p:cNvPr id="7" name="Text Placeholder 6">
            <a:extLst>
              <a:ext uri="{FF2B5EF4-FFF2-40B4-BE49-F238E27FC236}">
                <a16:creationId xmlns:a16="http://schemas.microsoft.com/office/drawing/2014/main" id="{B9A958DA-465E-4130-8DB6-3136925981B6}"/>
              </a:ext>
            </a:extLst>
          </p:cNvPr>
          <p:cNvSpPr>
            <a:spLocks noGrp="1"/>
          </p:cNvSpPr>
          <p:nvPr>
            <p:ph type="body" sz="quarter" idx="11"/>
          </p:nvPr>
        </p:nvSpPr>
        <p:spPr>
          <a:xfrm>
            <a:off x="3960591" y="2810933"/>
            <a:ext cx="2908300" cy="1219200"/>
          </a:xfrm>
        </p:spPr>
        <p:txBody>
          <a:bodyPr>
            <a:normAutofit fontScale="70000" lnSpcReduction="20000"/>
          </a:bodyPr>
          <a:lstStyle/>
          <a:p>
            <a:pPr marL="0" marR="0" lvl="0" indent="0" defTabSz="554400" eaLnBrk="1" fontAlgn="auto" latinLnBrk="0" hangingPunct="1">
              <a:lnSpc>
                <a:spcPct val="120000"/>
              </a:lnSpc>
              <a:spcBef>
                <a:spcPts val="0"/>
              </a:spcBef>
              <a:spcAft>
                <a:spcPts val="0"/>
              </a:spcAft>
              <a:buClrTx/>
              <a:buSzTx/>
              <a:buFontTx/>
              <a:buNone/>
              <a:tabLst/>
              <a:defRPr/>
            </a:pPr>
            <a:r>
              <a:rPr kumimoji="0" lang="es-ES" sz="2000" b="0" i="0" u="none" strike="noStrike" cap="none" normalizeH="0" baseline="0" noProof="0">
                <a:ln>
                  <a:noFill/>
                </a:ln>
                <a:solidFill>
                  <a:prstClr val="black"/>
                </a:solidFill>
                <a:effectLst/>
                <a:uLnTx/>
                <a:uFillTx/>
                <a:latin typeface="Calibri" panose="020F0502020204030204" pitchFamily="34" charset="0"/>
                <a:cs typeface="Calibri" panose="020F0502020204030204" pitchFamily="34" charset="0"/>
              </a:rPr>
              <a:t>	+49 6196 79-7222 </a:t>
            </a:r>
          </a:p>
          <a:p>
            <a:pPr marL="0" marR="0" lvl="0" indent="0" defTabSz="554400" eaLnBrk="1" fontAlgn="auto" latinLnBrk="0" hangingPunct="1">
              <a:lnSpc>
                <a:spcPct val="12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554400" eaLnBrk="1" fontAlgn="auto" latinLnBrk="0" hangingPunct="1">
              <a:lnSpc>
                <a:spcPct val="120000"/>
              </a:lnSpc>
              <a:spcBef>
                <a:spcPts val="0"/>
              </a:spcBef>
              <a:spcAft>
                <a:spcPts val="0"/>
              </a:spcAft>
              <a:buClrTx/>
              <a:buSzTx/>
              <a:buFontTx/>
              <a:buNone/>
              <a:tabLst/>
              <a:defRPr/>
            </a:pPr>
            <a:r>
              <a:rPr kumimoji="0" lang="es-ES" sz="2000" b="0" i="0" u="none" strike="noStrike" cap="none" normalizeH="0" baseline="0" noProof="0">
                <a:ln>
                  <a:noFill/>
                </a:ln>
                <a:solidFill>
                  <a:prstClr val="black"/>
                </a:solidFill>
                <a:effectLst/>
                <a:uLnTx/>
                <a:uFillTx/>
                <a:latin typeface="Calibri" panose="020F0502020204030204" pitchFamily="34" charset="0"/>
                <a:cs typeface="Calibri" panose="020F0502020204030204" pitchFamily="34" charset="0"/>
              </a:rPr>
              <a:t>	nexus@giz.de </a:t>
            </a:r>
          </a:p>
          <a:p>
            <a:pPr marL="0" marR="0" lvl="0" indent="0" defTabSz="554400" eaLnBrk="1" fontAlgn="auto" latinLnBrk="0" hangingPunct="1">
              <a:lnSpc>
                <a:spcPct val="12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554400" eaLnBrk="1" fontAlgn="auto" latinLnBrk="0" hangingPunct="1">
              <a:lnSpc>
                <a:spcPct val="120000"/>
              </a:lnSpc>
              <a:spcBef>
                <a:spcPts val="0"/>
              </a:spcBef>
              <a:spcAft>
                <a:spcPts val="0"/>
              </a:spcAft>
              <a:buClrTx/>
              <a:buSzTx/>
              <a:buFontTx/>
              <a:buNone/>
              <a:tabLst/>
              <a:defRPr/>
            </a:pPr>
            <a:r>
              <a:rPr kumimoji="0" lang="es-ES" sz="2000" b="0" i="0" u="none" strike="noStrike" cap="none" normalizeH="0" baseline="0" noProof="0">
                <a:ln>
                  <a:noFill/>
                </a:ln>
                <a:solidFill>
                  <a:prstClr val="black"/>
                </a:solidFill>
                <a:effectLst/>
                <a:uLnTx/>
                <a:uFillTx/>
                <a:latin typeface="Calibri" panose="020F0502020204030204" pitchFamily="34" charset="0"/>
                <a:cs typeface="Calibri" panose="020F0502020204030204" pitchFamily="34" charset="0"/>
              </a:rPr>
              <a:t>	www.water-energy-food.org</a:t>
            </a:r>
          </a:p>
          <a:p>
            <a:endParaRPr lang="en-GB"/>
          </a:p>
        </p:txBody>
      </p:sp>
      <p:sp>
        <p:nvSpPr>
          <p:cNvPr id="4" name="Titel 6">
            <a:extLst>
              <a:ext uri="{FF2B5EF4-FFF2-40B4-BE49-F238E27FC236}">
                <a16:creationId xmlns:a16="http://schemas.microsoft.com/office/drawing/2014/main" id="{95F324E1-28F4-4BD4-9FC8-69C0650D5D42}"/>
              </a:ext>
            </a:extLst>
          </p:cNvPr>
          <p:cNvSpPr txBox="1">
            <a:spLocks/>
          </p:cNvSpPr>
          <p:nvPr/>
        </p:nvSpPr>
        <p:spPr bwMode="gray">
          <a:xfrm>
            <a:off x="613636" y="1610980"/>
            <a:ext cx="5742194" cy="382920"/>
          </a:xfrm>
          <a:prstGeom prst="rect">
            <a:avLst/>
          </a:prstGeom>
        </p:spPr>
        <p:txBody>
          <a:bodyPr/>
          <a:lst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a:lstStyle>
          <a:p>
            <a:r>
              <a:rPr lang="es-ES">
                <a:solidFill>
                  <a:schemeClr val="bg1"/>
                </a:solidFill>
              </a:rPr>
              <a:t>¡Muchas gracias por su atención!</a:t>
            </a:r>
          </a:p>
        </p:txBody>
      </p:sp>
    </p:spTree>
    <p:extLst>
      <p:ext uri="{BB962C8B-B14F-4D97-AF65-F5344CB8AC3E}">
        <p14:creationId xmlns:p14="http://schemas.microsoft.com/office/powerpoint/2010/main" val="30845418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A9D170-D0FB-4A8A-A372-EA0E0BF850B7}"/>
              </a:ext>
            </a:extLst>
          </p:cNvPr>
          <p:cNvSpPr>
            <a:spLocks noGrp="1"/>
          </p:cNvSpPr>
          <p:nvPr>
            <p:ph type="body" sz="quarter" idx="10"/>
          </p:nvPr>
        </p:nvSpPr>
        <p:spPr>
          <a:xfrm>
            <a:off x="581130" y="4489385"/>
            <a:ext cx="6515961" cy="677108"/>
          </a:xfrm>
        </p:spPr>
        <p:txBody>
          <a:bodyPr/>
          <a:lstStyle/>
          <a:p>
            <a:r>
              <a:rPr lang="es-ES"/>
              <a:t>Capítulo 2.3: Planificación y financiación de inversiones intersectoriales</a:t>
            </a:r>
          </a:p>
        </p:txBody>
      </p:sp>
      <p:sp>
        <p:nvSpPr>
          <p:cNvPr id="3" name="Titel 2">
            <a:extLst>
              <a:ext uri="{FF2B5EF4-FFF2-40B4-BE49-F238E27FC236}">
                <a16:creationId xmlns:a16="http://schemas.microsoft.com/office/drawing/2014/main" id="{AF5F6FCE-AD72-41D6-8F13-7ABCF888E740}"/>
              </a:ext>
            </a:extLst>
          </p:cNvPr>
          <p:cNvSpPr>
            <a:spLocks noGrp="1"/>
          </p:cNvSpPr>
          <p:nvPr>
            <p:ph type="title"/>
          </p:nvPr>
        </p:nvSpPr>
        <p:spPr>
          <a:xfrm>
            <a:off x="581130" y="3700203"/>
            <a:ext cx="6515961" cy="452432"/>
          </a:xfrm>
        </p:spPr>
        <p:txBody>
          <a:bodyPr/>
          <a:lstStyle/>
          <a:p>
            <a:r>
              <a:rPr lang="es-ES"/>
              <a:t>Introducción y definiciones </a:t>
            </a:r>
          </a:p>
        </p:txBody>
      </p:sp>
    </p:spTree>
    <p:extLst>
      <p:ext uri="{BB962C8B-B14F-4D97-AF65-F5344CB8AC3E}">
        <p14:creationId xmlns:p14="http://schemas.microsoft.com/office/powerpoint/2010/main" val="29018841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4D66866-9829-43E8-A15F-C54B9B27074A}"/>
              </a:ext>
            </a:extLst>
          </p:cNvPr>
          <p:cNvSpPr>
            <a:spLocks noGrp="1"/>
          </p:cNvSpPr>
          <p:nvPr>
            <p:ph type="title"/>
          </p:nvPr>
        </p:nvSpPr>
        <p:spPr/>
        <p:txBody>
          <a:bodyPr/>
          <a:lstStyle/>
          <a:p>
            <a:r>
              <a:rPr lang="es-ES"/>
              <a:t>Introducción: Inversiones sectoriales</a:t>
            </a:r>
          </a:p>
        </p:txBody>
      </p:sp>
      <p:sp>
        <p:nvSpPr>
          <p:cNvPr id="4" name="Foliennummernplatzhalter 3">
            <a:extLst>
              <a:ext uri="{FF2B5EF4-FFF2-40B4-BE49-F238E27FC236}">
                <a16:creationId xmlns:a16="http://schemas.microsoft.com/office/drawing/2014/main" id="{E85A1CDF-C139-40B9-8F5C-94C7087BB94B}"/>
              </a:ext>
            </a:extLst>
          </p:cNvPr>
          <p:cNvSpPr>
            <a:spLocks noGrp="1"/>
          </p:cNvSpPr>
          <p:nvPr>
            <p:ph type="sldNum" sz="quarter" idx="16"/>
          </p:nvPr>
        </p:nvSpPr>
        <p:spPr/>
        <p:txBody>
          <a:bodyPr/>
          <a:lstStyle/>
          <a:p>
            <a:fld id="{CF23C0C3-F0EC-4AF0-84C8-08554CFEDD03}" type="slidenum">
              <a:rPr lang="en-GB" smtClean="0"/>
              <a:t>6</a:t>
            </a:fld>
            <a:endParaRPr lang="en-GB"/>
          </a:p>
        </p:txBody>
      </p:sp>
      <p:grpSp>
        <p:nvGrpSpPr>
          <p:cNvPr id="5" name="Group 4">
            <a:extLst>
              <a:ext uri="{FF2B5EF4-FFF2-40B4-BE49-F238E27FC236}">
                <a16:creationId xmlns:a16="http://schemas.microsoft.com/office/drawing/2014/main" id="{2304AD60-A5E3-48D0-A6D1-183B92DFDDC5}"/>
              </a:ext>
            </a:extLst>
          </p:cNvPr>
          <p:cNvGrpSpPr/>
          <p:nvPr/>
        </p:nvGrpSpPr>
        <p:grpSpPr>
          <a:xfrm>
            <a:off x="193668" y="1264528"/>
            <a:ext cx="2846386" cy="2269247"/>
            <a:chOff x="0" y="0"/>
            <a:chExt cx="3301266" cy="2632008"/>
          </a:xfrm>
        </p:grpSpPr>
        <p:sp>
          <p:nvSpPr>
            <p:cNvPr id="6" name="Rectangle 5">
              <a:extLst>
                <a:ext uri="{FF2B5EF4-FFF2-40B4-BE49-F238E27FC236}">
                  <a16:creationId xmlns:a16="http://schemas.microsoft.com/office/drawing/2014/main" id="{1F93692E-E6B8-4B1D-A334-206C77AF17B7}"/>
                </a:ext>
              </a:extLst>
            </p:cNvPr>
            <p:cNvSpPr/>
            <p:nvPr/>
          </p:nvSpPr>
          <p:spPr>
            <a:xfrm>
              <a:off x="403761" y="249383"/>
              <a:ext cx="2897505" cy="2382625"/>
            </a:xfrm>
            <a:prstGeom prst="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es-ES" sz="1200">
                  <a:solidFill>
                    <a:srgbClr val="000000"/>
                  </a:solidFill>
                  <a:ea typeface="Calibri" panose="020F0502020204030204" pitchFamily="34" charset="0"/>
                  <a:cs typeface="Calibri" panose="020F0502020204030204" pitchFamily="34" charset="0"/>
                </a:rPr>
                <a:t>Inversiones para el agua potable en 2018: 0,6 billones de USD</a:t>
              </a:r>
            </a:p>
            <a:p>
              <a:pPr marL="171450" indent="-171450">
                <a:lnSpc>
                  <a:spcPct val="107000"/>
                </a:lnSpc>
                <a:spcAft>
                  <a:spcPts val="800"/>
                </a:spcAft>
                <a:buFont typeface="Arial" panose="020B0604020202020204" pitchFamily="34" charset="0"/>
                <a:buChar char="•"/>
              </a:pPr>
              <a:r>
                <a:rPr lang="es-ES" sz="1200">
                  <a:solidFill>
                    <a:srgbClr val="000000"/>
                  </a:solidFill>
                  <a:ea typeface="Calibri" panose="020F0502020204030204" pitchFamily="34" charset="0"/>
                  <a:cs typeface="Calibri" panose="020F0502020204030204" pitchFamily="34" charset="0"/>
                </a:rPr>
                <a:t>Inversiones necesarias hasta 2030: </a:t>
              </a:r>
              <a:r>
                <a:rPr lang="es-ES" sz="1200">
                  <a:solidFill>
                    <a:schemeClr val="tx1"/>
                  </a:solidFill>
                  <a:ea typeface="Calibri" panose="020F0502020204030204" pitchFamily="34" charset="0"/>
                  <a:cs typeface="Arial"/>
                </a:rPr>
                <a:t>6,7 billones de USD </a:t>
              </a:r>
            </a:p>
            <a:p>
              <a:pPr marL="171450" indent="-171450">
                <a:lnSpc>
                  <a:spcPct val="107000"/>
                </a:lnSpc>
                <a:spcAft>
                  <a:spcPts val="800"/>
                </a:spcAft>
                <a:buFont typeface="Arial" panose="020B0604020202020204" pitchFamily="34" charset="0"/>
                <a:buChar char="•"/>
              </a:pPr>
              <a:r>
                <a:rPr lang="es-ES" sz="1200">
                  <a:solidFill>
                    <a:srgbClr val="000000"/>
                  </a:solidFill>
                  <a:ea typeface="Calibri" panose="020F0502020204030204" pitchFamily="34" charset="0"/>
                  <a:cs typeface="Calibri" panose="020F0502020204030204" pitchFamily="34" charset="0"/>
                </a:rPr>
                <a:t>Inversiones necesarias hasta 2050: </a:t>
              </a:r>
              <a:r>
                <a:rPr lang="es-ES" sz="1200">
                  <a:solidFill>
                    <a:schemeClr val="tx1"/>
                  </a:solidFill>
                  <a:ea typeface="Calibri" panose="020F0502020204030204" pitchFamily="34" charset="0"/>
                  <a:cs typeface="Arial"/>
                </a:rPr>
                <a:t>22,6 billones de USD</a:t>
              </a:r>
            </a:p>
          </p:txBody>
        </p:sp>
        <p:pic>
          <p:nvPicPr>
            <p:cNvPr id="7" name="Picture 6">
              <a:extLst>
                <a:ext uri="{FF2B5EF4-FFF2-40B4-BE49-F238E27FC236}">
                  <a16:creationId xmlns:a16="http://schemas.microsoft.com/office/drawing/2014/main" id="{B7AD9B0B-FC95-4F3A-BDBC-15C5E2C4798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676910" cy="692150"/>
            </a:xfrm>
            <a:prstGeom prst="rect">
              <a:avLst/>
            </a:prstGeom>
            <a:noFill/>
            <a:ln>
              <a:noFill/>
            </a:ln>
          </p:spPr>
        </p:pic>
      </p:grpSp>
      <p:grpSp>
        <p:nvGrpSpPr>
          <p:cNvPr id="8" name="Group 7">
            <a:extLst>
              <a:ext uri="{FF2B5EF4-FFF2-40B4-BE49-F238E27FC236}">
                <a16:creationId xmlns:a16="http://schemas.microsoft.com/office/drawing/2014/main" id="{53E4B257-5F1E-439F-B739-320BE4B2C15F}"/>
              </a:ext>
            </a:extLst>
          </p:cNvPr>
          <p:cNvGrpSpPr/>
          <p:nvPr/>
        </p:nvGrpSpPr>
        <p:grpSpPr>
          <a:xfrm>
            <a:off x="3163066" y="2269070"/>
            <a:ext cx="2817867" cy="2298430"/>
            <a:chOff x="0" y="0"/>
            <a:chExt cx="3288922" cy="2682580"/>
          </a:xfrm>
        </p:grpSpPr>
        <p:sp>
          <p:nvSpPr>
            <p:cNvPr id="9" name="Rectangle 8">
              <a:extLst>
                <a:ext uri="{FF2B5EF4-FFF2-40B4-BE49-F238E27FC236}">
                  <a16:creationId xmlns:a16="http://schemas.microsoft.com/office/drawing/2014/main" id="{D3D0DDBE-A39E-4984-B9EF-EB05CA226471}"/>
                </a:ext>
              </a:extLst>
            </p:cNvPr>
            <p:cNvSpPr/>
            <p:nvPr/>
          </p:nvSpPr>
          <p:spPr>
            <a:xfrm>
              <a:off x="391886" y="285008"/>
              <a:ext cx="2897036" cy="2397572"/>
            </a:xfrm>
            <a:prstGeom prst="rect">
              <a:avLst/>
            </a:prstGeom>
            <a:solidFill>
              <a:srgbClr val="F6B33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es-ES" sz="1200">
                  <a:solidFill>
                    <a:srgbClr val="000000"/>
                  </a:solidFill>
                  <a:ea typeface="Calibri" panose="020F0502020204030204" pitchFamily="34" charset="0"/>
                  <a:cs typeface="Calibri" panose="020F0502020204030204" pitchFamily="34" charset="0"/>
                </a:rPr>
                <a:t>Inversiones en el sector energético en 2020: </a:t>
              </a:r>
              <a:r>
                <a:rPr lang="es-ES" sz="1200">
                  <a:solidFill>
                    <a:schemeClr val="tx1"/>
                  </a:solidFill>
                  <a:ea typeface="Calibri" panose="020F0502020204030204" pitchFamily="34" charset="0"/>
                  <a:cs typeface="Arial"/>
                </a:rPr>
                <a:t>1,5 billones de USD </a:t>
              </a:r>
            </a:p>
            <a:p>
              <a:pPr marL="171450" indent="-171450">
                <a:lnSpc>
                  <a:spcPct val="107000"/>
                </a:lnSpc>
                <a:spcAft>
                  <a:spcPts val="800"/>
                </a:spcAft>
                <a:buFont typeface="Arial" panose="020B0604020202020204" pitchFamily="34" charset="0"/>
                <a:buChar char="•"/>
              </a:pPr>
              <a:r>
                <a:rPr lang="es-ES" sz="1200">
                  <a:solidFill>
                    <a:srgbClr val="000000"/>
                  </a:solidFill>
                  <a:ea typeface="Calibri" panose="020F0502020204030204" pitchFamily="34" charset="0"/>
                  <a:cs typeface="Calibri" panose="020F0502020204030204" pitchFamily="34" charset="0"/>
                </a:rPr>
                <a:t>En comparación con el año anterior, el porcentaje de las inversiones en energía disminuyó un 20 % como resultado de los confinamientos debidos a la pandemia </a:t>
              </a:r>
            </a:p>
          </p:txBody>
        </p:sp>
        <p:pic>
          <p:nvPicPr>
            <p:cNvPr id="10" name="Picture 9" descr="Icon&#10;&#10;Description automatically generated">
              <a:extLst>
                <a:ext uri="{FF2B5EF4-FFF2-40B4-BE49-F238E27FC236}">
                  <a16:creationId xmlns:a16="http://schemas.microsoft.com/office/drawing/2014/main" id="{5A285109-CDE9-4FD0-A880-4C7BBB2E6790}"/>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0"/>
              <a:ext cx="676275" cy="676275"/>
            </a:xfrm>
            <a:prstGeom prst="rect">
              <a:avLst/>
            </a:prstGeom>
            <a:noFill/>
            <a:ln>
              <a:noFill/>
            </a:ln>
          </p:spPr>
        </p:pic>
      </p:grpSp>
      <p:grpSp>
        <p:nvGrpSpPr>
          <p:cNvPr id="11" name="Group 10">
            <a:extLst>
              <a:ext uri="{FF2B5EF4-FFF2-40B4-BE49-F238E27FC236}">
                <a16:creationId xmlns:a16="http://schemas.microsoft.com/office/drawing/2014/main" id="{516CA978-C7B8-4C9C-8EBF-16F52EF0B5E5}"/>
              </a:ext>
            </a:extLst>
          </p:cNvPr>
          <p:cNvGrpSpPr/>
          <p:nvPr/>
        </p:nvGrpSpPr>
        <p:grpSpPr>
          <a:xfrm>
            <a:off x="5871881" y="1264528"/>
            <a:ext cx="2817866" cy="2328222"/>
            <a:chOff x="0" y="0"/>
            <a:chExt cx="3277045" cy="2623707"/>
          </a:xfrm>
        </p:grpSpPr>
        <p:sp>
          <p:nvSpPr>
            <p:cNvPr id="12" name="Rectangle 11">
              <a:extLst>
                <a:ext uri="{FF2B5EF4-FFF2-40B4-BE49-F238E27FC236}">
                  <a16:creationId xmlns:a16="http://schemas.microsoft.com/office/drawing/2014/main" id="{ED4468C0-4F5A-4C94-9585-900AD6AEB885}"/>
                </a:ext>
              </a:extLst>
            </p:cNvPr>
            <p:cNvSpPr/>
            <p:nvPr/>
          </p:nvSpPr>
          <p:spPr>
            <a:xfrm>
              <a:off x="380010" y="308759"/>
              <a:ext cx="2897035" cy="2314948"/>
            </a:xfrm>
            <a:prstGeom prst="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1450" indent="-171450">
                <a:lnSpc>
                  <a:spcPct val="107000"/>
                </a:lnSpc>
                <a:spcAft>
                  <a:spcPts val="800"/>
                </a:spcAft>
                <a:buFont typeface="Arial" panose="020B0604020202020204" pitchFamily="34" charset="0"/>
                <a:buChar char="•"/>
              </a:pPr>
              <a:r>
                <a:rPr lang="es-ES" sz="1200">
                  <a:solidFill>
                    <a:srgbClr val="000000"/>
                  </a:solidFill>
                  <a:ea typeface="Calibri" panose="020F0502020204030204" pitchFamily="34" charset="0"/>
                  <a:cs typeface="Calibri" panose="020F0502020204030204" pitchFamily="34" charset="0"/>
                </a:rPr>
                <a:t>Inversiones anuales en agricultura entre 2016-2030: </a:t>
              </a:r>
              <a:r>
                <a:rPr lang="es-ES" sz="1200">
                  <a:solidFill>
                    <a:schemeClr val="tx1"/>
                  </a:solidFill>
                  <a:ea typeface="Calibri" panose="020F0502020204030204" pitchFamily="34" charset="0"/>
                  <a:cs typeface="Arial"/>
                </a:rPr>
                <a:t>Entre 0,7 y 0,8 billones de USD </a:t>
              </a:r>
            </a:p>
            <a:p>
              <a:pPr marL="171450" indent="-171450">
                <a:lnSpc>
                  <a:spcPct val="107000"/>
                </a:lnSpc>
                <a:spcAft>
                  <a:spcPts val="800"/>
                </a:spcAft>
                <a:buFont typeface="Arial" panose="020B0604020202020204" pitchFamily="34" charset="0"/>
                <a:buChar char="•"/>
              </a:pPr>
              <a:r>
                <a:rPr lang="es-ES" sz="1200">
                  <a:solidFill>
                    <a:srgbClr val="000000"/>
                  </a:solidFill>
                  <a:ea typeface="Calibri" panose="020F0502020204030204" pitchFamily="34" charset="0"/>
                  <a:cs typeface="Calibri" panose="020F0502020204030204" pitchFamily="34" charset="0"/>
                </a:rPr>
                <a:t>Inversiones anuales adicionales necesarias para cumplir el Objetivo 2 de los ODS (hasta 2030): 0,14 billones de USD</a:t>
              </a:r>
            </a:p>
          </p:txBody>
        </p:sp>
        <p:pic>
          <p:nvPicPr>
            <p:cNvPr id="13" name="Picture 12" descr="Icon&#10;&#10;Description automatically generated">
              <a:extLst>
                <a:ext uri="{FF2B5EF4-FFF2-40B4-BE49-F238E27FC236}">
                  <a16:creationId xmlns:a16="http://schemas.microsoft.com/office/drawing/2014/main" id="{C8158E34-7456-49F5-9D0E-B1FB73B56163}"/>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0" y="0"/>
              <a:ext cx="712470" cy="712470"/>
            </a:xfrm>
            <a:prstGeom prst="rect">
              <a:avLst/>
            </a:prstGeom>
            <a:noFill/>
            <a:ln>
              <a:noFill/>
            </a:ln>
          </p:spPr>
        </p:pic>
      </p:grpSp>
    </p:spTree>
    <p:extLst>
      <p:ext uri="{BB962C8B-B14F-4D97-AF65-F5344CB8AC3E}">
        <p14:creationId xmlns:p14="http://schemas.microsoft.com/office/powerpoint/2010/main" val="19089339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07AD461-9D2B-4660-9E8E-BF1509240271}"/>
              </a:ext>
            </a:extLst>
          </p:cNvPr>
          <p:cNvSpPr>
            <a:spLocks noGrp="1"/>
          </p:cNvSpPr>
          <p:nvPr>
            <p:ph type="body" sz="quarter" idx="13"/>
          </p:nvPr>
        </p:nvSpPr>
        <p:spPr>
          <a:xfrm>
            <a:off x="449816" y="1158817"/>
            <a:ext cx="8173073" cy="3704842"/>
          </a:xfrm>
        </p:spPr>
        <p:txBody>
          <a:bodyPr>
            <a:normAutofit fontScale="55000" lnSpcReduction="20000"/>
          </a:bodyPr>
          <a:lstStyle/>
          <a:p>
            <a:r>
              <a:rPr lang="es-ES" sz="2600" b="1"/>
              <a:t>Un plan de inversión</a:t>
            </a:r>
          </a:p>
          <a:p>
            <a:pPr marL="615950" lvl="1" indent="-342900"/>
            <a:r>
              <a:rPr lang="es-ES" sz="2600"/>
              <a:t>... sirve para alcanzar determinados </a:t>
            </a:r>
            <a:r>
              <a:rPr lang="es-ES" sz="2600" b="1"/>
              <a:t>objetivos</a:t>
            </a:r>
            <a:r>
              <a:rPr lang="es-ES" sz="2600"/>
              <a:t> o implementar una </a:t>
            </a:r>
            <a:r>
              <a:rPr lang="es-ES" sz="2600" b="1"/>
              <a:t>estrategia</a:t>
            </a:r>
          </a:p>
          <a:p>
            <a:pPr marL="615950" lvl="1" indent="-342900"/>
            <a:r>
              <a:rPr lang="es-ES" sz="2600"/>
              <a:t>... incluye las </a:t>
            </a:r>
            <a:r>
              <a:rPr lang="es-ES" sz="2600" b="1"/>
              <a:t>evaluaciones, los materiales, los datos y las recomendaciones </a:t>
            </a:r>
            <a:r>
              <a:rPr lang="es-ES" sz="2600"/>
              <a:t>elaboradas en las etapas anteriores </a:t>
            </a:r>
          </a:p>
          <a:p>
            <a:pPr marL="615950" lvl="1" indent="-342900"/>
            <a:r>
              <a:rPr lang="es-ES" sz="2600"/>
              <a:t>... es la base sobre la que los organismos de ejecución </a:t>
            </a:r>
            <a:r>
              <a:rPr lang="es-ES" sz="2600" b="1"/>
              <a:t>atraerán las inversiones</a:t>
            </a:r>
            <a:r>
              <a:rPr lang="es-ES" sz="2600"/>
              <a:t> de las instituciones financieras</a:t>
            </a:r>
          </a:p>
          <a:p>
            <a:pPr marL="615950" lvl="1" indent="-342900"/>
            <a:r>
              <a:rPr lang="es-ES" sz="2600"/>
              <a:t>... contiene un amplio abanico </a:t>
            </a:r>
            <a:r>
              <a:rPr lang="es-ES" sz="2600" b="1"/>
              <a:t>de posibles proyectos</a:t>
            </a:r>
            <a:r>
              <a:rPr lang="es-ES" sz="2600"/>
              <a:t>, que requieren </a:t>
            </a:r>
            <a:r>
              <a:rPr lang="es-ES" sz="2600" b="1"/>
              <a:t>una priorización según determinados criterios</a:t>
            </a:r>
          </a:p>
          <a:p>
            <a:pPr marL="615950" lvl="1" indent="-342900"/>
            <a:endParaRPr lang="en-US" sz="2600" b="1"/>
          </a:p>
          <a:p>
            <a:r>
              <a:rPr lang="es-ES" sz="2600" b="1"/>
              <a:t>En el contexto del Nexo</a:t>
            </a:r>
          </a:p>
          <a:p>
            <a:pPr marL="615950" lvl="1" indent="-342900">
              <a:lnSpc>
                <a:spcPct val="100000"/>
              </a:lnSpc>
            </a:pPr>
            <a:r>
              <a:rPr lang="es-ES" sz="2600"/>
              <a:t>... es esencial que los sectores se den cuenta de las interrelaciones de los proyectos de agua, energía y alimentos, </a:t>
            </a:r>
            <a:r>
              <a:rPr lang="es-ES" sz="2600" b="1"/>
              <a:t>pasando</a:t>
            </a:r>
            <a:r>
              <a:rPr lang="es-ES" sz="2600"/>
              <a:t> del pensamiento sectorial al </a:t>
            </a:r>
            <a:r>
              <a:rPr lang="es-ES" sz="2600" b="1"/>
              <a:t>pensamiento multipropósito e intersectorial. </a:t>
            </a:r>
          </a:p>
          <a:p>
            <a:pPr marL="615950" lvl="1" indent="-342900">
              <a:lnSpc>
                <a:spcPct val="100000"/>
              </a:lnSpc>
            </a:pPr>
            <a:r>
              <a:rPr lang="es-ES" sz="2600"/>
              <a:t>... se necesita </a:t>
            </a:r>
            <a:r>
              <a:rPr lang="es-ES" sz="2600" b="1"/>
              <a:t>una sólida planificación de las inversiones </a:t>
            </a:r>
            <a:r>
              <a:rPr lang="es-ES" sz="2600"/>
              <a:t>para sostener las inversiones y las operaciones de Nexo WEF desde el punto de vista financiero</a:t>
            </a:r>
          </a:p>
          <a:p>
            <a:pPr marL="615950" lvl="1" indent="-342900">
              <a:lnSpc>
                <a:spcPct val="100000"/>
              </a:lnSpc>
            </a:pPr>
            <a:r>
              <a:rPr lang="es-ES" sz="2600"/>
              <a:t>... los países necesitan una visión general de las inversiones previstas y de los tipos de proyectos, así como de la financiación asociada a todos los niveles para </a:t>
            </a:r>
            <a:r>
              <a:rPr lang="es-ES" sz="2600" b="1"/>
              <a:t>identificar las oportunidades y priorizar las inversiones</a:t>
            </a:r>
            <a:r>
              <a:rPr lang="es-ES" sz="2600"/>
              <a:t>. </a:t>
            </a:r>
          </a:p>
        </p:txBody>
      </p:sp>
      <p:sp>
        <p:nvSpPr>
          <p:cNvPr id="4" name="Titel 3">
            <a:extLst>
              <a:ext uri="{FF2B5EF4-FFF2-40B4-BE49-F238E27FC236}">
                <a16:creationId xmlns:a16="http://schemas.microsoft.com/office/drawing/2014/main" id="{C4219B19-9A5E-4C74-B15F-232994801FCA}"/>
              </a:ext>
            </a:extLst>
          </p:cNvPr>
          <p:cNvSpPr>
            <a:spLocks noGrp="1"/>
          </p:cNvSpPr>
          <p:nvPr>
            <p:ph type="title"/>
          </p:nvPr>
        </p:nvSpPr>
        <p:spPr>
          <a:xfrm>
            <a:off x="449816" y="546817"/>
            <a:ext cx="8567183" cy="540544"/>
          </a:xfrm>
        </p:spPr>
        <p:txBody>
          <a:bodyPr>
            <a:normAutofit/>
          </a:bodyPr>
          <a:lstStyle/>
          <a:p>
            <a:r>
              <a:rPr lang="es-ES"/>
              <a:t>Planificación de inversiones intersectoriales</a:t>
            </a:r>
          </a:p>
        </p:txBody>
      </p:sp>
      <p:sp>
        <p:nvSpPr>
          <p:cNvPr id="5" name="Foliennummernplatzhalter 4">
            <a:extLst>
              <a:ext uri="{FF2B5EF4-FFF2-40B4-BE49-F238E27FC236}">
                <a16:creationId xmlns:a16="http://schemas.microsoft.com/office/drawing/2014/main" id="{6DADC1A2-956D-4C74-B172-F871B1BF82A4}"/>
              </a:ext>
            </a:extLst>
          </p:cNvPr>
          <p:cNvSpPr>
            <a:spLocks noGrp="1"/>
          </p:cNvSpPr>
          <p:nvPr>
            <p:ph type="sldNum" sz="quarter" idx="16"/>
          </p:nvPr>
        </p:nvSpPr>
        <p:spPr/>
        <p:txBody>
          <a:bodyPr/>
          <a:lstStyle/>
          <a:p>
            <a:fld id="{CF23C0C3-F0EC-4AF0-84C8-08554CFEDD03}" type="slidenum">
              <a:rPr lang="en-GB" smtClean="0"/>
              <a:t>7</a:t>
            </a:fld>
            <a:endParaRPr lang="en-GB"/>
          </a:p>
        </p:txBody>
      </p:sp>
    </p:spTree>
    <p:extLst>
      <p:ext uri="{BB962C8B-B14F-4D97-AF65-F5344CB8AC3E}">
        <p14:creationId xmlns:p14="http://schemas.microsoft.com/office/powerpoint/2010/main" val="1957492942"/>
      </p:ext>
    </p:extLst>
  </p:cSld>
  <p:clrMapOvr>
    <a:overrideClrMapping bg1="lt1" tx1="dk1" bg2="lt2" tx2="dk2" accent1="accent1" accent2="accent2" accent3="accent3" accent4="accent4" accent5="accent5" accent6="accent6" hlink="hlink" folHlink="folHlink"/>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2E63EC-21F6-4CF8-A328-FA583526EADA}"/>
              </a:ext>
            </a:extLst>
          </p:cNvPr>
          <p:cNvSpPr>
            <a:spLocks noGrp="1"/>
          </p:cNvSpPr>
          <p:nvPr>
            <p:ph type="title"/>
          </p:nvPr>
        </p:nvSpPr>
        <p:spPr/>
        <p:txBody>
          <a:bodyPr>
            <a:normAutofit fontScale="90000"/>
          </a:bodyPr>
          <a:lstStyle/>
          <a:p>
            <a:r>
              <a:rPr lang="es-ES"/>
              <a:t>Priorización de proyectos: de una lista de deseos a una lista breve </a:t>
            </a:r>
          </a:p>
        </p:txBody>
      </p:sp>
      <p:sp>
        <p:nvSpPr>
          <p:cNvPr id="5" name="Foliennummernplatzhalter 4">
            <a:extLst>
              <a:ext uri="{FF2B5EF4-FFF2-40B4-BE49-F238E27FC236}">
                <a16:creationId xmlns:a16="http://schemas.microsoft.com/office/drawing/2014/main" id="{4DA926A4-F761-4C5D-925D-8BB0AB3262EE}"/>
              </a:ext>
            </a:extLst>
          </p:cNvPr>
          <p:cNvSpPr>
            <a:spLocks noGrp="1"/>
          </p:cNvSpPr>
          <p:nvPr>
            <p:ph type="sldNum" sz="quarter" idx="16"/>
          </p:nvPr>
        </p:nvSpPr>
        <p:spPr/>
        <p:txBody>
          <a:bodyPr/>
          <a:lstStyle/>
          <a:p>
            <a:fld id="{CF23C0C3-F0EC-4AF0-84C8-08554CFEDD03}" type="slidenum">
              <a:rPr lang="en-GB" smtClean="0"/>
              <a:t>8</a:t>
            </a:fld>
            <a:endParaRPr lang="en-GB"/>
          </a:p>
        </p:txBody>
      </p:sp>
      <p:pic>
        <p:nvPicPr>
          <p:cNvPr id="8" name="Picture 2">
            <a:extLst>
              <a:ext uri="{FF2B5EF4-FFF2-40B4-BE49-F238E27FC236}">
                <a16:creationId xmlns:a16="http://schemas.microsoft.com/office/drawing/2014/main" id="{3986A175-7B25-49CE-AA61-E64330DD6D1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208931" y="1150711"/>
            <a:ext cx="2497537" cy="374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8">
            <a:extLst>
              <a:ext uri="{FF2B5EF4-FFF2-40B4-BE49-F238E27FC236}">
                <a16:creationId xmlns:a16="http://schemas.microsoft.com/office/drawing/2014/main" id="{D1139AB9-99E3-4ABB-A831-F49D474DAC47}"/>
              </a:ext>
            </a:extLst>
          </p:cNvPr>
          <p:cNvSpPr/>
          <p:nvPr/>
        </p:nvSpPr>
        <p:spPr>
          <a:xfrm>
            <a:off x="5945506" y="4522911"/>
            <a:ext cx="2767054" cy="369332"/>
          </a:xfrm>
          <a:prstGeom prst="rect">
            <a:avLst/>
          </a:prstGeom>
        </p:spPr>
        <p:txBody>
          <a:bodyPr wrap="square">
            <a:spAutoFit/>
          </a:bodyPr>
          <a:lstStyle/>
          <a:p>
            <a:pPr>
              <a:spcBef>
                <a:spcPct val="0"/>
              </a:spcBef>
            </a:pPr>
            <a:r>
              <a:rPr lang="es-ES" sz="900"/>
              <a:t>Fuente: Iniciativa de Desarrollo de Ciudades para Asia (CDIA, por sus siglas en inglés), 2010</a:t>
            </a:r>
          </a:p>
        </p:txBody>
      </p:sp>
      <p:sp>
        <p:nvSpPr>
          <p:cNvPr id="3" name="Rechteck: abgerundete Ecken 2">
            <a:extLst>
              <a:ext uri="{FF2B5EF4-FFF2-40B4-BE49-F238E27FC236}">
                <a16:creationId xmlns:a16="http://schemas.microsoft.com/office/drawing/2014/main" id="{34DF8335-80DD-4EDD-9E00-E0144CB6323B}"/>
              </a:ext>
            </a:extLst>
          </p:cNvPr>
          <p:cNvSpPr/>
          <p:nvPr/>
        </p:nvSpPr>
        <p:spPr>
          <a:xfrm>
            <a:off x="2969893" y="3609747"/>
            <a:ext cx="952500" cy="620756"/>
          </a:xfrm>
          <a:prstGeom prst="roundRect">
            <a:avLst/>
          </a:prstGeom>
          <a:solidFill>
            <a:srgbClr val="89AE1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a:t>Criterios de selección</a:t>
            </a:r>
          </a:p>
        </p:txBody>
      </p:sp>
      <p:sp>
        <p:nvSpPr>
          <p:cNvPr id="7" name="Textfeld 6">
            <a:extLst>
              <a:ext uri="{FF2B5EF4-FFF2-40B4-BE49-F238E27FC236}">
                <a16:creationId xmlns:a16="http://schemas.microsoft.com/office/drawing/2014/main" id="{B641DF32-DD26-4149-A6EA-B0495CC1CCE6}"/>
              </a:ext>
            </a:extLst>
          </p:cNvPr>
          <p:cNvSpPr txBox="1"/>
          <p:nvPr/>
        </p:nvSpPr>
        <p:spPr>
          <a:xfrm>
            <a:off x="202367" y="4402102"/>
            <a:ext cx="1691489" cy="369332"/>
          </a:xfrm>
          <a:prstGeom prst="rect">
            <a:avLst/>
          </a:prstGeom>
          <a:noFill/>
        </p:spPr>
        <p:txBody>
          <a:bodyPr wrap="none" rtlCol="0">
            <a:spAutoFit/>
          </a:bodyPr>
          <a:lstStyle/>
          <a:p>
            <a:pPr algn="l"/>
            <a:r>
              <a:rPr lang="es-ES" sz="900"/>
              <a:t>CBA: Análisis coste-beneficio</a:t>
            </a:r>
          </a:p>
          <a:p>
            <a:pPr algn="l"/>
            <a:r>
              <a:rPr lang="es-ES" sz="900"/>
              <a:t>MCA: Análisis multicriterio</a:t>
            </a:r>
          </a:p>
        </p:txBody>
      </p:sp>
      <p:sp>
        <p:nvSpPr>
          <p:cNvPr id="12" name="Ellipse 11">
            <a:extLst>
              <a:ext uri="{FF2B5EF4-FFF2-40B4-BE49-F238E27FC236}">
                <a16:creationId xmlns:a16="http://schemas.microsoft.com/office/drawing/2014/main" id="{10CB266C-5823-4CEA-BB47-1769824803CD}"/>
              </a:ext>
            </a:extLst>
          </p:cNvPr>
          <p:cNvSpPr/>
          <p:nvPr/>
        </p:nvSpPr>
        <p:spPr>
          <a:xfrm>
            <a:off x="4099891" y="3502772"/>
            <a:ext cx="715616" cy="691764"/>
          </a:xfrm>
          <a:prstGeom prst="ellipse">
            <a:avLst/>
          </a:prstGeom>
          <a:solidFill>
            <a:srgbClr val="004C8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a:t>CBA</a:t>
            </a:r>
          </a:p>
        </p:txBody>
      </p:sp>
      <p:sp>
        <p:nvSpPr>
          <p:cNvPr id="13" name="Ellipse 12">
            <a:extLst>
              <a:ext uri="{FF2B5EF4-FFF2-40B4-BE49-F238E27FC236}">
                <a16:creationId xmlns:a16="http://schemas.microsoft.com/office/drawing/2014/main" id="{10509E91-AB0A-4BD3-9B95-F9195F3F5D23}"/>
              </a:ext>
            </a:extLst>
          </p:cNvPr>
          <p:cNvSpPr/>
          <p:nvPr/>
        </p:nvSpPr>
        <p:spPr>
          <a:xfrm>
            <a:off x="4545371" y="3792995"/>
            <a:ext cx="715616" cy="691764"/>
          </a:xfrm>
          <a:prstGeom prst="ellipse">
            <a:avLst/>
          </a:prstGeom>
          <a:solidFill>
            <a:srgbClr val="F4971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a:t>MCA</a:t>
            </a:r>
          </a:p>
        </p:txBody>
      </p:sp>
    </p:spTree>
    <p:extLst>
      <p:ext uri="{BB962C8B-B14F-4D97-AF65-F5344CB8AC3E}">
        <p14:creationId xmlns:p14="http://schemas.microsoft.com/office/powerpoint/2010/main" val="3892892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78103A4-8A20-4972-A7EA-69AADB22B931}"/>
              </a:ext>
            </a:extLst>
          </p:cNvPr>
          <p:cNvSpPr>
            <a:spLocks noGrp="1"/>
          </p:cNvSpPr>
          <p:nvPr>
            <p:ph type="body" sz="quarter" idx="13"/>
          </p:nvPr>
        </p:nvSpPr>
        <p:spPr>
          <a:xfrm>
            <a:off x="449816" y="1188000"/>
            <a:ext cx="8173073" cy="3495469"/>
          </a:xfrm>
        </p:spPr>
        <p:txBody>
          <a:bodyPr>
            <a:normAutofit fontScale="92500" lnSpcReduction="20000"/>
          </a:bodyPr>
          <a:lstStyle/>
          <a:p>
            <a:r>
              <a:rPr lang="es-ES" b="1"/>
              <a:t>Financiación</a:t>
            </a:r>
          </a:p>
          <a:p>
            <a:pPr marL="615950" lvl="1" indent="-342900"/>
            <a:r>
              <a:rPr lang="es-ES"/>
              <a:t>... proviene de diversas </a:t>
            </a:r>
            <a:r>
              <a:rPr lang="es-ES" b="1"/>
              <a:t>fuentes </a:t>
            </a:r>
            <a:r>
              <a:rPr lang="es-ES"/>
              <a:t>(por ejemplo, públicas, privadas, mixtas)</a:t>
            </a:r>
          </a:p>
          <a:p>
            <a:pPr marL="615950" lvl="1" indent="-342900"/>
            <a:r>
              <a:rPr lang="es-ES"/>
              <a:t>... tiene </a:t>
            </a:r>
            <a:r>
              <a:rPr lang="es-ES" b="1"/>
              <a:t>diferentes formas </a:t>
            </a:r>
            <a:r>
              <a:rPr lang="es-ES"/>
              <a:t>(por ejemplo, subvenciones, préstamos, capital, garantías)</a:t>
            </a:r>
          </a:p>
          <a:p>
            <a:pPr marL="615950" lvl="1" indent="-342900"/>
            <a:r>
              <a:rPr lang="es-ES"/>
              <a:t>... y se distribuye a través de </a:t>
            </a:r>
            <a:r>
              <a:rPr lang="es-ES" b="1"/>
              <a:t>canales locales, nacionales, regionales y/o internacionales</a:t>
            </a:r>
          </a:p>
          <a:p>
            <a:pPr marL="615950" lvl="1" indent="-342900"/>
            <a:r>
              <a:rPr lang="es-ES"/>
              <a:t>... a distintos </a:t>
            </a:r>
            <a:r>
              <a:rPr lang="es-ES" b="1"/>
              <a:t>destinatarios</a:t>
            </a:r>
          </a:p>
          <a:p>
            <a:pPr marL="615950" lvl="1" indent="-342900"/>
            <a:endParaRPr lang="en-US" b="1"/>
          </a:p>
          <a:p>
            <a:r>
              <a:rPr lang="es-ES" b="1"/>
              <a:t>En el contexto del Nexo</a:t>
            </a:r>
          </a:p>
          <a:p>
            <a:pPr marL="615950" lvl="1" indent="-342900"/>
            <a:r>
              <a:rPr lang="es-ES"/>
              <a:t>... la financiación es de carácter </a:t>
            </a:r>
            <a:r>
              <a:rPr lang="es-ES" b="1"/>
              <a:t>multisectorial</a:t>
            </a:r>
          </a:p>
          <a:p>
            <a:pPr marL="615950" lvl="1" indent="-342900"/>
            <a:r>
              <a:rPr lang="es-ES"/>
              <a:t>... puede haber oportunidades de financiación </a:t>
            </a:r>
            <a:r>
              <a:rPr lang="es-ES" b="1"/>
              <a:t>nuevas y adicionales</a:t>
            </a:r>
          </a:p>
          <a:p>
            <a:pPr marL="615950" lvl="1" indent="-342900"/>
            <a:r>
              <a:rPr lang="es-ES"/>
              <a:t>... se utilizan </a:t>
            </a:r>
            <a:r>
              <a:rPr lang="es-ES" b="1"/>
              <a:t>mecanismos </a:t>
            </a:r>
            <a:r>
              <a:rPr lang="es-ES"/>
              <a:t> </a:t>
            </a:r>
            <a:r>
              <a:rPr lang="es-ES" b="1"/>
              <a:t>tradicionales </a:t>
            </a:r>
            <a:r>
              <a:rPr lang="es-ES"/>
              <a:t>e </a:t>
            </a:r>
            <a:r>
              <a:rPr lang="es-ES" b="1"/>
              <a:t>innovadores </a:t>
            </a:r>
            <a:r>
              <a:rPr lang="es-ES"/>
              <a:t>para financiar los proyectos Nexo</a:t>
            </a:r>
          </a:p>
          <a:p>
            <a:pPr marL="615950" lvl="1" indent="-342900"/>
            <a:endParaRPr lang="en-US" b="1"/>
          </a:p>
          <a:p>
            <a:pPr lvl="1" indent="0">
              <a:buNone/>
            </a:pPr>
            <a:endParaRPr lang="de-DE" b="1"/>
          </a:p>
        </p:txBody>
      </p:sp>
      <p:sp>
        <p:nvSpPr>
          <p:cNvPr id="4" name="Titel 3">
            <a:extLst>
              <a:ext uri="{FF2B5EF4-FFF2-40B4-BE49-F238E27FC236}">
                <a16:creationId xmlns:a16="http://schemas.microsoft.com/office/drawing/2014/main" id="{F09AC317-0E3D-40F8-B125-B42B6ECCAD6F}"/>
              </a:ext>
            </a:extLst>
          </p:cNvPr>
          <p:cNvSpPr>
            <a:spLocks noGrp="1"/>
          </p:cNvSpPr>
          <p:nvPr>
            <p:ph type="title"/>
          </p:nvPr>
        </p:nvSpPr>
        <p:spPr/>
        <p:txBody>
          <a:bodyPr>
            <a:normAutofit/>
          </a:bodyPr>
          <a:lstStyle/>
          <a:p>
            <a:r>
              <a:rPr lang="es-ES"/>
              <a:t>Financiación</a:t>
            </a:r>
          </a:p>
        </p:txBody>
      </p:sp>
      <p:sp>
        <p:nvSpPr>
          <p:cNvPr id="5" name="Foliennummernplatzhalter 4">
            <a:extLst>
              <a:ext uri="{FF2B5EF4-FFF2-40B4-BE49-F238E27FC236}">
                <a16:creationId xmlns:a16="http://schemas.microsoft.com/office/drawing/2014/main" id="{2792D43D-B149-4750-A713-F64E6DF5B8CF}"/>
              </a:ext>
            </a:extLst>
          </p:cNvPr>
          <p:cNvSpPr>
            <a:spLocks noGrp="1"/>
          </p:cNvSpPr>
          <p:nvPr>
            <p:ph type="sldNum" sz="quarter" idx="16"/>
          </p:nvPr>
        </p:nvSpPr>
        <p:spPr/>
        <p:txBody>
          <a:bodyPr/>
          <a:lstStyle/>
          <a:p>
            <a:fld id="{CF23C0C3-F0EC-4AF0-84C8-08554CFEDD03}" type="slidenum">
              <a:rPr lang="en-GB" smtClean="0"/>
              <a:t>9</a:t>
            </a:fld>
            <a:endParaRPr lang="en-GB"/>
          </a:p>
        </p:txBody>
      </p:sp>
    </p:spTree>
    <p:extLst>
      <p:ext uri="{BB962C8B-B14F-4D97-AF65-F5344CB8AC3E}">
        <p14:creationId xmlns:p14="http://schemas.microsoft.com/office/powerpoint/2010/main" val="1153615737"/>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SRFTFS2Y63PY-545973155-19239</_dlc_DocId>
    <_dlc_DocIdUrl xmlns="c223a77a-1bdc-44bd-8349-8f51de15cd10">
      <Url>https://gizonline.sharepoint.com/sites/WaterPolicy-InnovationforResilienceWaPo-RE/_layouts/15/DocIdRedir.aspx?ID=SRFTFS2Y63PY-545973155-19239</Url>
      <Description>SRFTFS2Y63PY-545973155-19239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C03BE2C-DBC9-4CFF-8F6C-0333178E2AAE}">
  <ds:schemaRefs>
    <ds:schemaRef ds:uri="484c8c59-755d-4516-b8d2-1621b38262b4"/>
    <ds:schemaRef ds:uri="c223a77a-1bdc-44bd-8349-8f51de15cd10"/>
    <ds:schemaRef ds:uri="cf63e47e-96be-43a7-9c4e-0a5012f860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3.xml><?xml version="1.0" encoding="utf-8"?>
<ds:datastoreItem xmlns:ds="http://schemas.openxmlformats.org/officeDocument/2006/customXml" ds:itemID="{F6DB04A8-04F1-494E-9A06-EFF55F19A301}"/>
</file>

<file path=customXml/itemProps4.xml><?xml version="1.0" encoding="utf-8"?>
<ds:datastoreItem xmlns:ds="http://schemas.openxmlformats.org/officeDocument/2006/customXml" ds:itemID="{1BA43FC0-2AD7-4423-9530-3BA4AA52F8C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(16:9)</PresentationFormat>
  <Slides>41</Slides>
  <Notes>39</Notes>
  <HiddenSlides>1</HiddenSlide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Master English</vt:lpstr>
      <vt:lpstr>3_Master English</vt:lpstr>
      <vt:lpstr>1_Master English</vt:lpstr>
      <vt:lpstr>Módulo II - Instituciones, procesos y herramientas para institucionalizar el Nexo entre Agua, Energía y Seguridad Alimentaria (WEF, por sus siglas en inglés)</vt:lpstr>
      <vt:lpstr>Volvamos con la Sra. García...</vt:lpstr>
      <vt:lpstr>Motivación: destacar el valor de la planificación y financiación de inversiones intersectoriales</vt:lpstr>
      <vt:lpstr>Contenido</vt:lpstr>
      <vt:lpstr>Introducción y definiciones </vt:lpstr>
      <vt:lpstr>Introducción: Inversiones sectoriales</vt:lpstr>
      <vt:lpstr>Planificación de inversiones intersectoriales</vt:lpstr>
      <vt:lpstr>Priorización de proyectos: de una lista de deseos a una lista breve </vt:lpstr>
      <vt:lpstr>Financiación</vt:lpstr>
      <vt:lpstr>Cómo demostrar el valor económico añadido de las soluciones Nexo</vt:lpstr>
      <vt:lpstr>Cómo evaluar el valor económico añadido de las soluciones Nexo</vt:lpstr>
      <vt:lpstr>Cómo evaluar el valor económico añadido de las soluciones Nexo</vt:lpstr>
      <vt:lpstr>Cómo evaluar el valor económico añadido de las soluciones Nexo</vt:lpstr>
      <vt:lpstr>¡Momento de reflexión!</vt:lpstr>
      <vt:lpstr>Movilización de la financiación para implementar las soluciones Nexo</vt:lpstr>
      <vt:lpstr>PowerPoint Presentation</vt:lpstr>
      <vt:lpstr>Fuentes de financiación</vt:lpstr>
      <vt:lpstr>Características importantes de los mecanismos de financiación</vt:lpstr>
      <vt:lpstr>¿El calce perfecto?</vt:lpstr>
      <vt:lpstr>Diferentes etapas de la financiación de proyectos</vt:lpstr>
      <vt:lpstr>Vías para acceder a la financiación</vt:lpstr>
      <vt:lpstr>Oportunidades relacionadas con la financiación mixta</vt:lpstr>
      <vt:lpstr>Nexo como medio estratégico para acceder a la financiación</vt:lpstr>
      <vt:lpstr>Criterios de sostenibilidad: Taxonomía de la UE</vt:lpstr>
      <vt:lpstr>Criterios de sostenibilidad: normas internacionales</vt:lpstr>
      <vt:lpstr>Nexo como medio estratégico para acceder a la financiación climática</vt:lpstr>
      <vt:lpstr>Nexo como medio estratégico para acceder a la financiación climática</vt:lpstr>
      <vt:lpstr>Nexo como medio estratégico para acceder a la financiación climática</vt:lpstr>
      <vt:lpstr>Nexo como medio estratégico para acceder a la financiación climática</vt:lpstr>
      <vt:lpstr>Nexo como medio estratégico para acceder a la financiación climática</vt:lpstr>
      <vt:lpstr>Nexo y el Fondo Verde del Clima (GCF)</vt:lpstr>
      <vt:lpstr>Preguntas y respuestas sobre planificación y financiación de inversiones intersectoriales</vt:lpstr>
      <vt:lpstr>Financiación del proyecto NEXUS: Financiación del sector privado y de los usuarios finales</vt:lpstr>
      <vt:lpstr>Evaluación del mercado potencial</vt:lpstr>
      <vt:lpstr>Riesgos financieros para el sector privado</vt:lpstr>
      <vt:lpstr>Tipo de financiación disponible para el sector privado</vt:lpstr>
      <vt:lpstr>Tipo de financiación disponible para el usuario final</vt:lpstr>
      <vt:lpstr>Ejercicio interactivo: Presentación de su proyecto Nexo WEF</vt:lpstr>
      <vt:lpstr>Presentación de su proyecto Nexo WEF</vt:lpstr>
      <vt:lpstr>Presentar un proyecto para atraer financiación</vt:lpstr>
      <vt:lpstr>PowerPoint Presentation</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revision>1</cp:revision>
  <dcterms:created xsi:type="dcterms:W3CDTF">2017-09-14T11:33:37Z</dcterms:created>
  <dcterms:modified xsi:type="dcterms:W3CDTF">2022-09-14T07:43:25Z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a4627621-dd31-4770-ad47-c3439c6309e1</vt:lpwstr>
  </property>
  <property fmtid="{D5CDD505-2E9C-101B-9397-08002B2CF9AE}" pid="4" name="MediaServiceImageTags">
    <vt:lpwstr/>
  </property>
</Properties>
</file>