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738" r:id="rId6"/>
    <p:sldId id="821" r:id="rId7"/>
    <p:sldId id="822" r:id="rId8"/>
    <p:sldId id="700" r:id="rId9"/>
    <p:sldId id="747" r:id="rId10"/>
    <p:sldId id="814" r:id="rId11"/>
    <p:sldId id="791" r:id="rId12"/>
    <p:sldId id="705" r:id="rId13"/>
    <p:sldId id="809" r:id="rId14"/>
    <p:sldId id="817" r:id="rId15"/>
    <p:sldId id="800" r:id="rId16"/>
    <p:sldId id="735" r:id="rId17"/>
    <p:sldId id="813" r:id="rId18"/>
    <p:sldId id="759" r:id="rId19"/>
    <p:sldId id="787" r:id="rId20"/>
    <p:sldId id="740" r:id="rId21"/>
    <p:sldId id="741" r:id="rId22"/>
    <p:sldId id="799" r:id="rId23"/>
    <p:sldId id="788" r:id="rId24"/>
    <p:sldId id="761" r:id="rId25"/>
    <p:sldId id="732" r:id="rId26"/>
    <p:sldId id="754" r:id="rId27"/>
    <p:sldId id="812" r:id="rId28"/>
    <p:sldId id="793" r:id="rId29"/>
    <p:sldId id="762" r:id="rId30"/>
    <p:sldId id="729" r:id="rId31"/>
    <p:sldId id="730" r:id="rId32"/>
    <p:sldId id="794" r:id="rId33"/>
    <p:sldId id="810" r:id="rId34"/>
    <p:sldId id="801" r:id="rId35"/>
    <p:sldId id="771" r:id="rId36"/>
    <p:sldId id="819" r:id="rId37"/>
    <p:sldId id="755" r:id="rId38"/>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2880" userDrawn="1">
          <p15:clr>
            <a:srgbClr val="A4A3A4"/>
          </p15:clr>
        </p15:guide>
        <p15:guide id="5" orient="horz" pos="16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nika (adelphi)" initials="A(" lastIdx="41" clrIdx="6">
    <p:extLst>
      <p:ext uri="{19B8F6BF-5375-455C-9EA6-DF929625EA0E}">
        <p15:presenceInfo xmlns:p15="http://schemas.microsoft.com/office/powerpoint/2012/main" userId="S-1-5-21-1761227572-3249661292-4128413540-1209" providerId="AD"/>
      </p:ext>
    </p:extLst>
  </p:cmAuthor>
  <p:cmAuthor id="1" name="Drechsel, Julia GIZ" initials="DJG" lastIdx="1" clrIdx="0">
    <p:extLst>
      <p:ext uri="{19B8F6BF-5375-455C-9EA6-DF929625EA0E}">
        <p15:presenceInfo xmlns:p15="http://schemas.microsoft.com/office/powerpoint/2012/main" userId="S-1-5-21-3211005450-2565063988-1429816208-98754" providerId="AD"/>
      </p:ext>
    </p:extLst>
  </p:cmAuthor>
  <p:cmAuthor id="8" name="semmling" initials="s" lastIdx="23" clrIdx="7">
    <p:extLst>
      <p:ext uri="{19B8F6BF-5375-455C-9EA6-DF929625EA0E}">
        <p15:presenceInfo xmlns:p15="http://schemas.microsoft.com/office/powerpoint/2012/main" userId="S-1-5-21-1761227572-3249661292-4128413540-1247" providerId="AD"/>
      </p:ext>
    </p:extLst>
  </p:cmAuthor>
  <p:cmAuthor id="2" name="Strobel, Chiara GIZ" initials="SCG" lastIdx="15" clrIdx="1">
    <p:extLst>
      <p:ext uri="{19B8F6BF-5375-455C-9EA6-DF929625EA0E}">
        <p15:presenceInfo xmlns:p15="http://schemas.microsoft.com/office/powerpoint/2012/main" userId="S-1-5-21-3211005450-2565063988-1429816208-146432" providerId="AD"/>
      </p:ext>
    </p:extLst>
  </p:cmAuthor>
  <p:cmAuthor id="9" name="lenovo" initials="l" lastIdx="1" clrIdx="8">
    <p:extLst>
      <p:ext uri="{19B8F6BF-5375-455C-9EA6-DF929625EA0E}">
        <p15:presenceInfo xmlns:p15="http://schemas.microsoft.com/office/powerpoint/2012/main" userId="lenovo" providerId="None"/>
      </p:ext>
    </p:extLst>
  </p:cmAuthor>
  <p:cmAuthor id="3" name="Bauer, Vanessa GIZ" initials="BVG" lastIdx="18" clrIdx="2">
    <p:extLst>
      <p:ext uri="{19B8F6BF-5375-455C-9EA6-DF929625EA0E}">
        <p15:presenceInfo xmlns:p15="http://schemas.microsoft.com/office/powerpoint/2012/main" userId="S-1-5-21-3211005450-2565063988-1429816208-97333" providerId="AD"/>
      </p:ext>
    </p:extLst>
  </p:cmAuthor>
  <p:cmAuthor id="10" name="Yousef Altaharwah" initials="YA" lastIdx="8" clrIdx="9">
    <p:extLst>
      <p:ext uri="{19B8F6BF-5375-455C-9EA6-DF929625EA0E}">
        <p15:presenceInfo xmlns:p15="http://schemas.microsoft.com/office/powerpoint/2012/main" userId="Yousef Altaharwah" providerId="None"/>
      </p:ext>
    </p:extLst>
  </p:cmAuthor>
  <p:cmAuthor id="4" name="Scriptoria - AJ" initials="SCR - AJ" lastIdx="3" clrIdx="3">
    <p:extLst>
      <p:ext uri="{19B8F6BF-5375-455C-9EA6-DF929625EA0E}">
        <p15:presenceInfo xmlns:p15="http://schemas.microsoft.com/office/powerpoint/2012/main" userId="Scriptoria - AJ" providerId="None"/>
      </p:ext>
    </p:extLst>
  </p:cmAuthor>
  <p:cmAuthor id="11" name="Almawajdeh, Dana GIZ JO" initials="ADGJ" lastIdx="3" clrIdx="10">
    <p:extLst>
      <p:ext uri="{19B8F6BF-5375-455C-9EA6-DF929625EA0E}">
        <p15:presenceInfo xmlns:p15="http://schemas.microsoft.com/office/powerpoint/2012/main" userId="Almawajdeh, Dana GIZ JO" providerId="None"/>
      </p:ext>
    </p:extLst>
  </p:cmAuthor>
  <p:cmAuthor id="5" name="Lilly Aufdembrinke - adelphi" initials="LA-a" lastIdx="56" clrIdx="4">
    <p:extLst>
      <p:ext uri="{19B8F6BF-5375-455C-9EA6-DF929625EA0E}">
        <p15:presenceInfo xmlns:p15="http://schemas.microsoft.com/office/powerpoint/2012/main" userId="S-1-5-21-1761227572-3249661292-4128413540-5431" providerId="AD"/>
      </p:ext>
    </p:extLst>
  </p:cmAuthor>
  <p:cmAuthor id="6" name="Sabine Blumstein" initials="SB" lastIdx="33" clrIdx="5">
    <p:extLst>
      <p:ext uri="{19B8F6BF-5375-455C-9EA6-DF929625EA0E}">
        <p15:presenceInfo xmlns:p15="http://schemas.microsoft.com/office/powerpoint/2012/main" userId="7c8c8f6a3fce4c1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D7FF"/>
    <a:srgbClr val="FBE1B1"/>
    <a:srgbClr val="79A12C"/>
    <a:srgbClr val="9EC432"/>
    <a:srgbClr val="004C82"/>
    <a:srgbClr val="275D21"/>
    <a:srgbClr val="2D6C26"/>
    <a:srgbClr val="79708E"/>
    <a:srgbClr val="B19BC1"/>
    <a:srgbClr val="33995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AEE5AA-136B-EB9F-A6FD-3A557D020338}" v="1" dt="2022-12-01T14:29:45.332"/>
    <p1510:client id="{B2710516-2D20-4DC0-B1E5-2D09027F1BC2}" v="1" dt="2022-11-30T15:18:32.020"/>
    <p1510:client id="{BAAF2E0C-60FD-4B4C-566F-B8EB72118618}" v="7" dt="2022-11-30T15:17:55.332"/>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23" autoAdjust="0"/>
    <p:restoredTop sz="43243" autoAdjust="0"/>
  </p:normalViewPr>
  <p:slideViewPr>
    <p:cSldViewPr snapToGrid="0">
      <p:cViewPr varScale="1">
        <p:scale>
          <a:sx n="49" d="100"/>
          <a:sy n="49" d="100"/>
        </p:scale>
        <p:origin x="2534" y="43"/>
      </p:cViewPr>
      <p:guideLst>
        <p:guide pos="2880"/>
        <p:guide orient="horz" pos="1620"/>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in, Ghada GIZ EG" userId="cbf929ec-ad02-487a-9270-d4df217d37a5" providerId="ADAL" clId="{B2D99A90-3A6D-42D6-8F48-10519EE785CB}"/>
    <pc:docChg chg="modSld">
      <pc:chgData name="Amin, Ghada GIZ EG" userId="cbf929ec-ad02-487a-9270-d4df217d37a5" providerId="ADAL" clId="{B2D99A90-3A6D-42D6-8F48-10519EE785CB}" dt="2022-10-26T09:58:34.527" v="6" actId="20577"/>
      <pc:docMkLst>
        <pc:docMk/>
      </pc:docMkLst>
      <pc:sldChg chg="modSp">
        <pc:chgData name="Amin, Ghada GIZ EG" userId="cbf929ec-ad02-487a-9270-d4df217d37a5" providerId="ADAL" clId="{B2D99A90-3A6D-42D6-8F48-10519EE785CB}" dt="2022-10-26T09:58:34.527" v="6" actId="20577"/>
        <pc:sldMkLst>
          <pc:docMk/>
          <pc:sldMk cId="3904437522" sldId="791"/>
        </pc:sldMkLst>
        <pc:graphicFrameChg chg="mod">
          <ac:chgData name="Amin, Ghada GIZ EG" userId="cbf929ec-ad02-487a-9270-d4df217d37a5" providerId="ADAL" clId="{B2D99A90-3A6D-42D6-8F48-10519EE785CB}" dt="2022-10-26T09:58:34.527" v="6" actId="20577"/>
          <ac:graphicFrameMkLst>
            <pc:docMk/>
            <pc:sldMk cId="3904437522" sldId="791"/>
            <ac:graphicFrameMk id="6" creationId="{4A306AB6-2128-4CBF-AF01-540FE073B69D}"/>
          </ac:graphicFrameMkLst>
        </pc:graphicFrameChg>
      </pc:sldChg>
    </pc:docChg>
  </pc:docChgLst>
  <pc:docChgLst>
    <pc:chgData name="Hoffmann, Eleonora GIZ" userId="17fcc923-fc16-4ae3-be90-1ba8220b4999" providerId="ADAL" clId="{B2710516-2D20-4DC0-B1E5-2D09027F1BC2}"/>
    <pc:docChg chg="custSel modSld">
      <pc:chgData name="Hoffmann, Eleonora GIZ" userId="17fcc923-fc16-4ae3-be90-1ba8220b4999" providerId="ADAL" clId="{B2710516-2D20-4DC0-B1E5-2D09027F1BC2}" dt="2022-11-30T15:18:32.020" v="2"/>
      <pc:docMkLst>
        <pc:docMk/>
      </pc:docMkLst>
      <pc:sldChg chg="addSp delSp modSp mod">
        <pc:chgData name="Hoffmann, Eleonora GIZ" userId="17fcc923-fc16-4ae3-be90-1ba8220b4999" providerId="ADAL" clId="{B2710516-2D20-4DC0-B1E5-2D09027F1BC2}" dt="2022-11-30T15:18:32.020" v="2"/>
        <pc:sldMkLst>
          <pc:docMk/>
          <pc:sldMk cId="2339177345" sldId="738"/>
        </pc:sldMkLst>
        <pc:spChg chg="del">
          <ac:chgData name="Hoffmann, Eleonora GIZ" userId="17fcc923-fc16-4ae3-be90-1ba8220b4999" providerId="ADAL" clId="{B2710516-2D20-4DC0-B1E5-2D09027F1BC2}" dt="2022-11-30T15:18:31.564" v="1" actId="478"/>
          <ac:spMkLst>
            <pc:docMk/>
            <pc:sldMk cId="2339177345" sldId="738"/>
            <ac:spMk id="11" creationId="{CAAC5A0C-6347-3736-63B8-62E5C53D07E8}"/>
          </ac:spMkLst>
        </pc:spChg>
        <pc:spChg chg="add mod">
          <ac:chgData name="Hoffmann, Eleonora GIZ" userId="17fcc923-fc16-4ae3-be90-1ba8220b4999" providerId="ADAL" clId="{B2710516-2D20-4DC0-B1E5-2D09027F1BC2}" dt="2022-11-30T15:18:32.020" v="2"/>
          <ac:spMkLst>
            <pc:docMk/>
            <pc:sldMk cId="2339177345" sldId="738"/>
            <ac:spMk id="22" creationId="{6761D4A0-2132-4C1E-A041-E5228122EE76}"/>
          </ac:spMkLst>
        </pc:spChg>
      </pc:sldChg>
      <pc:sldChg chg="modSp mod">
        <pc:chgData name="Hoffmann, Eleonora GIZ" userId="17fcc923-fc16-4ae3-be90-1ba8220b4999" providerId="ADAL" clId="{B2710516-2D20-4DC0-B1E5-2D09027F1BC2}" dt="2022-11-30T15:18:22.824" v="0" actId="1076"/>
        <pc:sldMkLst>
          <pc:docMk/>
          <pc:sldMk cId="1603386933" sldId="755"/>
        </pc:sldMkLst>
        <pc:spChg chg="mod">
          <ac:chgData name="Hoffmann, Eleonora GIZ" userId="17fcc923-fc16-4ae3-be90-1ba8220b4999" providerId="ADAL" clId="{B2710516-2D20-4DC0-B1E5-2D09027F1BC2}" dt="2022-11-30T15:18:22.824" v="0" actId="1076"/>
          <ac:spMkLst>
            <pc:docMk/>
            <pc:sldMk cId="1603386933" sldId="755"/>
            <ac:spMk id="4" creationId="{173B6E45-0892-42BC-BE6B-663CEDF24A29}"/>
          </ac:spMkLst>
        </pc:spChg>
      </pc:sldChg>
    </pc:docChg>
  </pc:docChgLst>
  <pc:docChgLst>
    <pc:chgData name="Hoffmann, Eleonora GIZ" userId="17fcc923-fc16-4ae3-be90-1ba8220b4999" providerId="ADAL" clId="{283DC2EF-CBA0-4DF3-8EB5-683B5E79D4CC}"/>
    <pc:docChg chg="custSel modSld">
      <pc:chgData name="Hoffmann, Eleonora GIZ" userId="17fcc923-fc16-4ae3-be90-1ba8220b4999" providerId="ADAL" clId="{283DC2EF-CBA0-4DF3-8EB5-683B5E79D4CC}" dt="2022-11-24T13:26:08.089" v="3"/>
      <pc:docMkLst>
        <pc:docMk/>
      </pc:docMkLst>
      <pc:sldChg chg="addSp delSp modSp mod">
        <pc:chgData name="Hoffmann, Eleonora GIZ" userId="17fcc923-fc16-4ae3-be90-1ba8220b4999" providerId="ADAL" clId="{283DC2EF-CBA0-4DF3-8EB5-683B5E79D4CC}" dt="2022-11-24T13:26:08.089" v="3"/>
        <pc:sldMkLst>
          <pc:docMk/>
          <pc:sldMk cId="2339177345" sldId="738"/>
        </pc:sldMkLst>
        <pc:spChg chg="add del mod">
          <ac:chgData name="Hoffmann, Eleonora GIZ" userId="17fcc923-fc16-4ae3-be90-1ba8220b4999" providerId="ADAL" clId="{283DC2EF-CBA0-4DF3-8EB5-683B5E79D4CC}" dt="2022-11-24T13:26:07.652" v="2" actId="478"/>
          <ac:spMkLst>
            <pc:docMk/>
            <pc:sldMk cId="2339177345" sldId="738"/>
            <ac:spMk id="3" creationId="{14AC0817-5752-496C-82C7-560A4C56B0C2}"/>
          </ac:spMkLst>
        </pc:spChg>
        <pc:spChg chg="add del mod">
          <ac:chgData name="Hoffmann, Eleonora GIZ" userId="17fcc923-fc16-4ae3-be90-1ba8220b4999" providerId="ADAL" clId="{283DC2EF-CBA0-4DF3-8EB5-683B5E79D4CC}" dt="2022-11-24T13:26:05.598" v="1" actId="478"/>
          <ac:spMkLst>
            <pc:docMk/>
            <pc:sldMk cId="2339177345" sldId="738"/>
            <ac:spMk id="6" creationId="{1F69C264-D980-417E-AB87-6B7ACC449C80}"/>
          </ac:spMkLst>
        </pc:spChg>
        <pc:spChg chg="mod">
          <ac:chgData name="Hoffmann, Eleonora GIZ" userId="17fcc923-fc16-4ae3-be90-1ba8220b4999" providerId="ADAL" clId="{283DC2EF-CBA0-4DF3-8EB5-683B5E79D4CC}" dt="2022-11-24T13:26:08.089" v="3"/>
          <ac:spMkLst>
            <pc:docMk/>
            <pc:sldMk cId="2339177345" sldId="738"/>
            <ac:spMk id="21" creationId="{8DB7C535-506B-409D-80BE-5D84E558EB3B}"/>
          </ac:spMkLst>
        </pc:spChg>
        <pc:grpChg chg="add mod">
          <ac:chgData name="Hoffmann, Eleonora GIZ" userId="17fcc923-fc16-4ae3-be90-1ba8220b4999" providerId="ADAL" clId="{283DC2EF-CBA0-4DF3-8EB5-683B5E79D4CC}" dt="2022-11-24T13:26:08.089" v="3"/>
          <ac:grpSpMkLst>
            <pc:docMk/>
            <pc:sldMk cId="2339177345" sldId="738"/>
            <ac:grpSpMk id="18" creationId="{70355E53-01EA-486A-B5F2-124484FE81C1}"/>
          </ac:grpSpMkLst>
        </pc:grpChg>
        <pc:picChg chg="add mod">
          <ac:chgData name="Hoffmann, Eleonora GIZ" userId="17fcc923-fc16-4ae3-be90-1ba8220b4999" providerId="ADAL" clId="{283DC2EF-CBA0-4DF3-8EB5-683B5E79D4CC}" dt="2022-11-24T13:26:08.089" v="3"/>
          <ac:picMkLst>
            <pc:docMk/>
            <pc:sldMk cId="2339177345" sldId="738"/>
            <ac:picMk id="14" creationId="{4F0AD178-8AB4-431E-B7F5-A51E345129A1}"/>
          </ac:picMkLst>
        </pc:picChg>
        <pc:picChg chg="add mod">
          <ac:chgData name="Hoffmann, Eleonora GIZ" userId="17fcc923-fc16-4ae3-be90-1ba8220b4999" providerId="ADAL" clId="{283DC2EF-CBA0-4DF3-8EB5-683B5E79D4CC}" dt="2022-11-24T13:26:08.089" v="3"/>
          <ac:picMkLst>
            <pc:docMk/>
            <pc:sldMk cId="2339177345" sldId="738"/>
            <ac:picMk id="16" creationId="{F38574A7-6EC4-4416-815D-0E6FCF30427A}"/>
          </ac:picMkLst>
        </pc:picChg>
        <pc:picChg chg="mod">
          <ac:chgData name="Hoffmann, Eleonora GIZ" userId="17fcc923-fc16-4ae3-be90-1ba8220b4999" providerId="ADAL" clId="{283DC2EF-CBA0-4DF3-8EB5-683B5E79D4CC}" dt="2022-11-24T13:26:08.089" v="3"/>
          <ac:picMkLst>
            <pc:docMk/>
            <pc:sldMk cId="2339177345" sldId="738"/>
            <ac:picMk id="20" creationId="{F88ADA8F-730C-4E95-8ADA-FA6DE902F21C}"/>
          </ac:picMkLst>
        </pc:picChg>
        <pc:picChg chg="del">
          <ac:chgData name="Hoffmann, Eleonora GIZ" userId="17fcc923-fc16-4ae3-be90-1ba8220b4999" providerId="ADAL" clId="{283DC2EF-CBA0-4DF3-8EB5-683B5E79D4CC}" dt="2022-11-24T13:26:04.237" v="0" actId="478"/>
          <ac:picMkLst>
            <pc:docMk/>
            <pc:sldMk cId="2339177345" sldId="738"/>
            <ac:picMk id="30" creationId="{5E38E7FB-14C1-4397-ADFB-800EABBA639A}"/>
          </ac:picMkLst>
        </pc:picChg>
        <pc:picChg chg="del">
          <ac:chgData name="Hoffmann, Eleonora GIZ" userId="17fcc923-fc16-4ae3-be90-1ba8220b4999" providerId="ADAL" clId="{283DC2EF-CBA0-4DF3-8EB5-683B5E79D4CC}" dt="2022-11-24T13:26:04.237" v="0" actId="478"/>
          <ac:picMkLst>
            <pc:docMk/>
            <pc:sldMk cId="2339177345" sldId="738"/>
            <ac:picMk id="36" creationId="{14CDB087-49CA-42A1-8E0D-84D9B22E54B2}"/>
          </ac:picMkLst>
        </pc:picChg>
      </pc:sldChg>
    </pc:docChg>
  </pc:docChgLst>
  <pc:docChgLst>
    <pc:chgData name="Hoffmann, Eleonora GIZ" userId="S::eleonora.hoffmann@giz.de::17fcc923-fc16-4ae3-be90-1ba8220b4999" providerId="AD" clId="Web-{07AEE5AA-136B-EB9F-A6FD-3A557D020338}"/>
    <pc:docChg chg="">
      <pc:chgData name="Hoffmann, Eleonora GIZ" userId="S::eleonora.hoffmann@giz.de::17fcc923-fc16-4ae3-be90-1ba8220b4999" providerId="AD" clId="Web-{07AEE5AA-136B-EB9F-A6FD-3A557D020338}" dt="2022-12-01T14:29:45.332" v="0"/>
      <pc:docMkLst>
        <pc:docMk/>
      </pc:docMkLst>
      <pc:sldChg chg="delCm">
        <pc:chgData name="Hoffmann, Eleonora GIZ" userId="S::eleonora.hoffmann@giz.de::17fcc923-fc16-4ae3-be90-1ba8220b4999" providerId="AD" clId="Web-{07AEE5AA-136B-EB9F-A6FD-3A557D020338}" dt="2022-12-01T14:29:45.332" v="0"/>
        <pc:sldMkLst>
          <pc:docMk/>
          <pc:sldMk cId="4104001586" sldId="740"/>
        </pc:sldMkLst>
      </pc:sldChg>
    </pc:docChg>
  </pc:docChgLst>
  <pc:docChgLst>
    <pc:chgData name="Hoffmann, Eleonora GIZ" userId="S::eleonora.hoffmann@giz.de::17fcc923-fc16-4ae3-be90-1ba8220b4999" providerId="AD" clId="Web-{BAAF2E0C-60FD-4B4C-566F-B8EB72118618}"/>
    <pc:docChg chg="modSld">
      <pc:chgData name="Hoffmann, Eleonora GIZ" userId="S::eleonora.hoffmann@giz.de::17fcc923-fc16-4ae3-be90-1ba8220b4999" providerId="AD" clId="Web-{BAAF2E0C-60FD-4B4C-566F-B8EB72118618}" dt="2022-11-30T15:17:55.332" v="6"/>
      <pc:docMkLst>
        <pc:docMk/>
      </pc:docMkLst>
      <pc:sldChg chg="addSp delSp modSp">
        <pc:chgData name="Hoffmann, Eleonora GIZ" userId="S::eleonora.hoffmann@giz.de::17fcc923-fc16-4ae3-be90-1ba8220b4999" providerId="AD" clId="Web-{BAAF2E0C-60FD-4B4C-566F-B8EB72118618}" dt="2022-11-30T15:17:55.332" v="6"/>
        <pc:sldMkLst>
          <pc:docMk/>
          <pc:sldMk cId="1603386933" sldId="755"/>
        </pc:sldMkLst>
        <pc:spChg chg="add del mod">
          <ac:chgData name="Hoffmann, Eleonora GIZ" userId="S::eleonora.hoffmann@giz.de::17fcc923-fc16-4ae3-be90-1ba8220b4999" providerId="AD" clId="Web-{BAAF2E0C-60FD-4B4C-566F-B8EB72118618}" dt="2022-11-30T15:17:52.629" v="2"/>
          <ac:spMkLst>
            <pc:docMk/>
            <pc:sldMk cId="1603386933" sldId="755"/>
            <ac:spMk id="3" creationId="{8F4544EC-8C33-F22C-69D0-A1B317E2054C}"/>
          </ac:spMkLst>
        </pc:spChg>
        <pc:spChg chg="add del mod">
          <ac:chgData name="Hoffmann, Eleonora GIZ" userId="S::eleonora.hoffmann@giz.de::17fcc923-fc16-4ae3-be90-1ba8220b4999" providerId="AD" clId="Web-{BAAF2E0C-60FD-4B4C-566F-B8EB72118618}" dt="2022-11-30T15:17:54.676" v="3"/>
          <ac:spMkLst>
            <pc:docMk/>
            <pc:sldMk cId="1603386933" sldId="755"/>
            <ac:spMk id="7" creationId="{934DC329-6028-193A-6538-3AB3C9A96010}"/>
          </ac:spMkLst>
        </pc:spChg>
        <pc:grpChg chg="add">
          <ac:chgData name="Hoffmann, Eleonora GIZ" userId="S::eleonora.hoffmann@giz.de::17fcc923-fc16-4ae3-be90-1ba8220b4999" providerId="AD" clId="Web-{BAAF2E0C-60FD-4B4C-566F-B8EB72118618}" dt="2022-11-30T15:17:55.332" v="6"/>
          <ac:grpSpMkLst>
            <pc:docMk/>
            <pc:sldMk cId="1603386933" sldId="755"/>
            <ac:grpSpMk id="18" creationId="{DA9042B8-BFA3-D53E-543A-DFF259410CFE}"/>
          </ac:grpSpMkLst>
        </pc:grpChg>
        <pc:picChg chg="add mod">
          <ac:chgData name="Hoffmann, Eleonora GIZ" userId="S::eleonora.hoffmann@giz.de::17fcc923-fc16-4ae3-be90-1ba8220b4999" providerId="AD" clId="Web-{BAAF2E0C-60FD-4B4C-566F-B8EB72118618}" dt="2022-11-30T15:17:55.301" v="4"/>
          <ac:picMkLst>
            <pc:docMk/>
            <pc:sldMk cId="1603386933" sldId="755"/>
            <ac:picMk id="9" creationId="{EEC255B2-47DD-BD12-8D3D-85A7A06FC9AC}"/>
          </ac:picMkLst>
        </pc:picChg>
        <pc:picChg chg="add mod">
          <ac:chgData name="Hoffmann, Eleonora GIZ" userId="S::eleonora.hoffmann@giz.de::17fcc923-fc16-4ae3-be90-1ba8220b4999" providerId="AD" clId="Web-{BAAF2E0C-60FD-4B4C-566F-B8EB72118618}" dt="2022-11-30T15:17:55.317" v="5"/>
          <ac:picMkLst>
            <pc:docMk/>
            <pc:sldMk cId="1603386933" sldId="755"/>
            <ac:picMk id="11" creationId="{8461E600-F975-0B80-5C8F-3158116972E3}"/>
          </ac:picMkLst>
        </pc:picChg>
        <pc:picChg chg="del">
          <ac:chgData name="Hoffmann, Eleonora GIZ" userId="S::eleonora.hoffmann@giz.de::17fcc923-fc16-4ae3-be90-1ba8220b4999" providerId="AD" clId="Web-{BAAF2E0C-60FD-4B4C-566F-B8EB72118618}" dt="2022-11-30T15:17:48.801" v="0"/>
          <ac:picMkLst>
            <pc:docMk/>
            <pc:sldMk cId="1603386933" sldId="755"/>
            <ac:picMk id="30" creationId="{5E38E7FB-14C1-4397-ADFB-800EABBA639A}"/>
          </ac:picMkLst>
        </pc:picChg>
        <pc:picChg chg="del">
          <ac:chgData name="Hoffmann, Eleonora GIZ" userId="S::eleonora.hoffmann@giz.de::17fcc923-fc16-4ae3-be90-1ba8220b4999" providerId="AD" clId="Web-{BAAF2E0C-60FD-4B4C-566F-B8EB72118618}" dt="2022-11-30T15:17:50.113" v="1"/>
          <ac:picMkLst>
            <pc:docMk/>
            <pc:sldMk cId="1603386933" sldId="755"/>
            <ac:picMk id="36" creationId="{14CDB087-49CA-42A1-8E0D-84D9B22E54B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Total consumption: 48 bcm </c:v>
                </c:pt>
              </c:strCache>
            </c:strRef>
          </c:tx>
          <c:spPr>
            <a:ln>
              <a:noFill/>
            </a:ln>
          </c:spPr>
          <c:dPt>
            <c:idx val="0"/>
            <c:bubble3D val="0"/>
            <c:spPr>
              <a:solidFill>
                <a:srgbClr val="A9D4E1"/>
              </a:solidFill>
              <a:ln w="19050">
                <a:noFill/>
              </a:ln>
              <a:effectLst/>
            </c:spPr>
            <c:extLst>
              <c:ext xmlns:c16="http://schemas.microsoft.com/office/drawing/2014/chart" uri="{C3380CC4-5D6E-409C-BE32-E72D297353CC}">
                <c16:uniqueId val="{00000001-FC28-4728-B9D2-3FC5F6E3814A}"/>
              </c:ext>
            </c:extLst>
          </c:dPt>
          <c:dPt>
            <c:idx val="1"/>
            <c:bubble3D val="0"/>
            <c:spPr>
              <a:solidFill>
                <a:srgbClr val="F5903D"/>
              </a:solidFill>
              <a:ln w="19050">
                <a:noFill/>
              </a:ln>
              <a:effectLst/>
            </c:spPr>
            <c:extLst>
              <c:ext xmlns:c16="http://schemas.microsoft.com/office/drawing/2014/chart" uri="{C3380CC4-5D6E-409C-BE32-E72D297353CC}">
                <c16:uniqueId val="{00000003-FC28-4728-B9D2-3FC5F6E3814A}"/>
              </c:ext>
            </c:extLst>
          </c:dPt>
          <c:dPt>
            <c:idx val="2"/>
            <c:bubble3D val="0"/>
            <c:spPr>
              <a:solidFill>
                <a:srgbClr val="FFC000"/>
              </a:solidFill>
              <a:ln w="19050">
                <a:noFill/>
              </a:ln>
              <a:effectLst/>
            </c:spPr>
            <c:extLst>
              <c:ext xmlns:c16="http://schemas.microsoft.com/office/drawing/2014/chart" uri="{C3380CC4-5D6E-409C-BE32-E72D297353CC}">
                <c16:uniqueId val="{00000005-FC28-4728-B9D2-3FC5F6E3814A}"/>
              </c:ext>
            </c:extLst>
          </c:dPt>
          <c:dPt>
            <c:idx val="3"/>
            <c:bubble3D val="0"/>
            <c:spPr>
              <a:solidFill>
                <a:srgbClr val="A45200"/>
              </a:solidFill>
              <a:ln w="19050">
                <a:noFill/>
              </a:ln>
              <a:effectLst/>
            </c:spPr>
            <c:extLst>
              <c:ext xmlns:c16="http://schemas.microsoft.com/office/drawing/2014/chart" uri="{C3380CC4-5D6E-409C-BE32-E72D297353CC}">
                <c16:uniqueId val="{00000007-FC28-4728-B9D2-3FC5F6E3814A}"/>
              </c:ext>
            </c:extLst>
          </c:dPt>
          <c:dPt>
            <c:idx val="4"/>
            <c:bubble3D val="0"/>
            <c:spPr>
              <a:solidFill>
                <a:srgbClr val="A79AC0"/>
              </a:solidFill>
              <a:ln w="19050">
                <a:noFill/>
              </a:ln>
              <a:effectLst/>
            </c:spPr>
            <c:extLst>
              <c:ext xmlns:c16="http://schemas.microsoft.com/office/drawing/2014/chart" uri="{C3380CC4-5D6E-409C-BE32-E72D297353CC}">
                <c16:uniqueId val="{00000009-FC28-4728-B9D2-3FC5F6E3814A}"/>
              </c:ext>
            </c:extLst>
          </c:dPt>
          <c:dPt>
            <c:idx val="5"/>
            <c:bubble3D val="0"/>
            <c:spPr>
              <a:solidFill>
                <a:srgbClr val="DE2A00"/>
              </a:solidFill>
              <a:ln w="19050">
                <a:noFill/>
              </a:ln>
              <a:effectLst/>
            </c:spPr>
            <c:extLst>
              <c:ext xmlns:c16="http://schemas.microsoft.com/office/drawing/2014/chart" uri="{C3380CC4-5D6E-409C-BE32-E72D297353CC}">
                <c16:uniqueId val="{0000000B-FC28-4728-B9D2-3FC5F6E3814A}"/>
              </c:ext>
            </c:extLst>
          </c:dPt>
          <c:dPt>
            <c:idx val="6"/>
            <c:bubble3D val="0"/>
            <c:spPr>
              <a:solidFill>
                <a:srgbClr val="88C057"/>
              </a:solidFill>
              <a:ln w="19050">
                <a:noFill/>
              </a:ln>
              <a:effectLst/>
            </c:spPr>
            <c:extLst>
              <c:ext xmlns:c16="http://schemas.microsoft.com/office/drawing/2014/chart" uri="{C3380CC4-5D6E-409C-BE32-E72D297353CC}">
                <c16:uniqueId val="{0000000D-FC28-4728-B9D2-3FC5F6E3814A}"/>
              </c:ext>
            </c:extLst>
          </c:dPt>
          <c:dPt>
            <c:idx val="7"/>
            <c:bubble3D val="0"/>
            <c:spPr>
              <a:solidFill>
                <a:srgbClr val="2488A0"/>
              </a:solidFill>
              <a:ln w="19050">
                <a:noFill/>
              </a:ln>
              <a:effectLst/>
            </c:spPr>
            <c:extLst>
              <c:ext xmlns:c16="http://schemas.microsoft.com/office/drawing/2014/chart" uri="{C3380CC4-5D6E-409C-BE32-E72D297353CC}">
                <c16:uniqueId val="{0000000F-FC28-4728-B9D2-3FC5F6E3814A}"/>
              </c:ext>
            </c:extLst>
          </c:dPt>
          <c:dLbls>
            <c:dLbl>
              <c:idx val="0"/>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B6C24486-6599-455E-9C57-FCDF03BA6677}" type="CATEGORYNAME">
                      <a:rPr lang="en-US" sz="1000" smtClean="0"/>
                      <a:pPr>
                        <a:defRPr sz="1000" b="1">
                          <a:solidFill>
                            <a:schemeClr val="bg1"/>
                          </a:solidFill>
                        </a:defRPr>
                      </a:pPr>
                      <a:t>[CATEGORY NAME]</a:t>
                    </a:fld>
                    <a:r>
                      <a:rPr lang="en-US" sz="1000" baseline="0" dirty="0"/>
                      <a:t> </a:t>
                    </a:r>
                    <a:fld id="{8139AFC0-0FE7-4B82-9944-B23481CC5FE6}" type="VALUE">
                      <a:rPr lang="en-US" sz="1000" baseline="0"/>
                      <a:pPr>
                        <a:defRPr sz="1000" b="1">
                          <a:solidFill>
                            <a:schemeClr val="bg1"/>
                          </a:solidFill>
                        </a:defRPr>
                      </a:pPr>
                      <a:t>[VALUE]</a:t>
                    </a:fld>
                    <a:endParaRPr lang="en-US" sz="1000" baseline="0" dirty="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C28-4728-B9D2-3FC5F6E3814A}"/>
                </c:ext>
              </c:extLst>
            </c:dLbl>
            <c:dLbl>
              <c:idx val="1"/>
              <c:layout>
                <c:manualLayout>
                  <c:x val="2.0267245153322802E-2"/>
                  <c:y val="-4.1743101907406287E-2"/>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E9FEA7EA-E996-42E8-A71F-DF34FBDD337B}" type="CATEGORYNAME">
                      <a:rPr lang="en-US" smtClean="0">
                        <a:solidFill>
                          <a:srgbClr val="F5903D"/>
                        </a:solidFill>
                      </a:rPr>
                      <a:pPr>
                        <a:defRPr sz="1000" b="1">
                          <a:solidFill>
                            <a:schemeClr val="tx1"/>
                          </a:solidFill>
                        </a:defRPr>
                      </a:pPr>
                      <a:t>[CATEGORY NAME]</a:t>
                    </a:fld>
                    <a:r>
                      <a:rPr lang="en-US" baseline="0" dirty="0">
                        <a:solidFill>
                          <a:srgbClr val="F5903D"/>
                        </a:solidFill>
                      </a:rPr>
                      <a:t> </a:t>
                    </a:r>
                    <a:fld id="{CE6D0627-6E70-42CB-B416-1FBA8C1793A8}" type="VALUE">
                      <a:rPr lang="en-US" baseline="0" smtClean="0">
                        <a:solidFill>
                          <a:srgbClr val="F5903D"/>
                        </a:solidFill>
                      </a:rPr>
                      <a:pPr>
                        <a:defRPr sz="1000" b="1">
                          <a:solidFill>
                            <a:schemeClr val="tx1"/>
                          </a:solidFill>
                        </a:defRPr>
                      </a:pPr>
                      <a:t>[VALUE]</a:t>
                    </a:fld>
                    <a:endParaRPr lang="en-US" baseline="0" dirty="0">
                      <a:solidFill>
                        <a:srgbClr val="F5903D"/>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C28-4728-B9D2-3FC5F6E3814A}"/>
                </c:ext>
              </c:extLst>
            </c:dLbl>
            <c:dLbl>
              <c:idx val="2"/>
              <c:layout>
                <c:manualLayout>
                  <c:x val="-1.4107015675333076E-2"/>
                  <c:y val="7.2479882810496832E-2"/>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C74635E9-B1FC-4367-A5B6-C2190B128D47}" type="CATEGORYNAME">
                      <a:rPr lang="en-US" sz="1000" smtClean="0">
                        <a:solidFill>
                          <a:srgbClr val="FFC000"/>
                        </a:solidFill>
                      </a:rPr>
                      <a:pPr>
                        <a:defRPr sz="1000" b="1">
                          <a:solidFill>
                            <a:schemeClr val="tx1"/>
                          </a:solidFill>
                        </a:defRPr>
                      </a:pPr>
                      <a:t>[CATEGORY NAME]</a:t>
                    </a:fld>
                    <a:r>
                      <a:rPr lang="en-US" sz="1000" baseline="0" dirty="0">
                        <a:solidFill>
                          <a:srgbClr val="FFC000"/>
                        </a:solidFill>
                      </a:rPr>
                      <a:t> </a:t>
                    </a:r>
                    <a:fld id="{034D79ED-4E1F-4B84-9D01-1F18D4F4313D}" type="VALUE">
                      <a:rPr lang="en-US" sz="1000" baseline="0">
                        <a:solidFill>
                          <a:srgbClr val="FFC000"/>
                        </a:solidFill>
                      </a:rPr>
                      <a:pPr>
                        <a:defRPr sz="1000" b="1">
                          <a:solidFill>
                            <a:schemeClr val="tx1"/>
                          </a:solidFill>
                        </a:defRPr>
                      </a:pPr>
                      <a:t>[VALUE]</a:t>
                    </a:fld>
                    <a:endParaRPr lang="en-US" sz="1000" baseline="0" dirty="0">
                      <a:solidFill>
                        <a:srgbClr val="FFC00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4817208235593916"/>
                      <c:h val="0.21446959336275095"/>
                    </c:manualLayout>
                  </c15:layout>
                  <c15:dlblFieldTable/>
                  <c15:showDataLabelsRange val="0"/>
                </c:ext>
                <c:ext xmlns:c16="http://schemas.microsoft.com/office/drawing/2014/chart" uri="{C3380CC4-5D6E-409C-BE32-E72D297353CC}">
                  <c16:uniqueId val="{00000005-FC28-4728-B9D2-3FC5F6E3814A}"/>
                </c:ext>
              </c:extLst>
            </c:dLbl>
            <c:dLbl>
              <c:idx val="3"/>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447C34F6-65EF-46D6-833C-F5DEB60E348E}" type="CATEGORYNAME">
                      <a:rPr lang="en-US" sz="1000" smtClean="0"/>
                      <a:pPr>
                        <a:defRPr sz="1000" b="1">
                          <a:solidFill>
                            <a:schemeClr val="bg1"/>
                          </a:solidFill>
                        </a:defRPr>
                      </a:pPr>
                      <a:t>[CATEGORY NAME]</a:t>
                    </a:fld>
                    <a:r>
                      <a:rPr lang="en-US" sz="1000" baseline="0" dirty="0"/>
                      <a:t> </a:t>
                    </a:r>
                    <a:fld id="{2C7BB33B-CFEA-4AB2-B9A1-F58779D8C8D6}" type="VALUE">
                      <a:rPr lang="en-US" sz="1000" baseline="0" smtClean="0"/>
                      <a:pPr>
                        <a:defRPr sz="1000" b="1">
                          <a:solidFill>
                            <a:schemeClr val="bg1"/>
                          </a:solidFill>
                        </a:defRPr>
                      </a:pPr>
                      <a:t>[VALUE]</a:t>
                    </a:fld>
                    <a:endParaRPr lang="en-US" sz="1000" baseline="0" dirty="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C28-4728-B9D2-3FC5F6E3814A}"/>
                </c:ext>
              </c:extLst>
            </c:dLbl>
            <c:dLbl>
              <c:idx val="4"/>
              <c:layout>
                <c:manualLayout>
                  <c:x val="4.0154727756251509E-3"/>
                  <c:y val="0"/>
                </c:manualLayout>
              </c:layout>
              <c:tx>
                <c:rich>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fld id="{A7760E28-D35D-477D-87E5-7F140B927AEB}" type="CATEGORYNAME">
                      <a:rPr lang="en-US" sz="1000" smtClean="0">
                        <a:solidFill>
                          <a:srgbClr val="A79AC0"/>
                        </a:solidFill>
                      </a:rPr>
                      <a:pPr>
                        <a:defRPr sz="1000" b="1">
                          <a:solidFill>
                            <a:schemeClr val="tx1"/>
                          </a:solidFill>
                        </a:defRPr>
                      </a:pPr>
                      <a:t>[CATEGORY NAME]</a:t>
                    </a:fld>
                    <a:r>
                      <a:rPr lang="en-US" sz="1000" baseline="0" dirty="0">
                        <a:solidFill>
                          <a:srgbClr val="A79AC0"/>
                        </a:solidFill>
                      </a:rPr>
                      <a:t> </a:t>
                    </a:r>
                    <a:fld id="{3C3BD1FF-1A18-4346-B6B8-92CF20681AB9}" type="VALUE">
                      <a:rPr lang="en-US" sz="1000" baseline="0">
                        <a:solidFill>
                          <a:srgbClr val="A79AC0"/>
                        </a:solidFill>
                      </a:rPr>
                      <a:pPr>
                        <a:defRPr sz="1000" b="1">
                          <a:solidFill>
                            <a:schemeClr val="tx1"/>
                          </a:solidFill>
                        </a:defRPr>
                      </a:pPr>
                      <a:t>[VALUE]</a:t>
                    </a:fld>
                    <a:endParaRPr lang="en-US" sz="1000" baseline="0" dirty="0">
                      <a:solidFill>
                        <a:srgbClr val="A79AC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2116686160098792"/>
                      <c:h val="0.28756909232952688"/>
                    </c:manualLayout>
                  </c15:layout>
                  <c15:dlblFieldTable/>
                  <c15:showDataLabelsRange val="0"/>
                </c:ext>
                <c:ext xmlns:c16="http://schemas.microsoft.com/office/drawing/2014/chart" uri="{C3380CC4-5D6E-409C-BE32-E72D297353CC}">
                  <c16:uniqueId val="{00000009-FC28-4728-B9D2-3FC5F6E3814A}"/>
                </c:ext>
              </c:extLst>
            </c:dLbl>
            <c:dLbl>
              <c:idx val="5"/>
              <c:layout>
                <c:manualLayout>
                  <c:x val="-4.6405829914886176E-8"/>
                  <c:y val="-0.19577571734186083"/>
                </c:manualLayout>
              </c:layout>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ACA6CB45-467E-486D-93B6-D711A0CAA8DD}" type="CATEGORYNAME">
                      <a:rPr lang="en-US" sz="1000" smtClean="0">
                        <a:solidFill>
                          <a:srgbClr val="DE2A00"/>
                        </a:solidFill>
                      </a:rPr>
                      <a:pPr>
                        <a:defRPr sz="1000" b="1">
                          <a:solidFill>
                            <a:schemeClr val="bg1"/>
                          </a:solidFill>
                        </a:defRPr>
                      </a:pPr>
                      <a:t>[CATEGORY NAME]</a:t>
                    </a:fld>
                    <a:r>
                      <a:rPr lang="en-US" sz="1000" baseline="0" dirty="0">
                        <a:solidFill>
                          <a:srgbClr val="DE2A00"/>
                        </a:solidFill>
                      </a:rPr>
                      <a:t> </a:t>
                    </a:r>
                    <a:fld id="{12635F63-6A9F-4D42-8C30-423ABB53784C}" type="VALUE">
                      <a:rPr lang="en-US" sz="1000" baseline="0" smtClean="0">
                        <a:solidFill>
                          <a:srgbClr val="DE2A00"/>
                        </a:solidFill>
                      </a:rPr>
                      <a:pPr>
                        <a:defRPr sz="1000" b="1">
                          <a:solidFill>
                            <a:schemeClr val="bg1"/>
                          </a:solidFill>
                        </a:defRPr>
                      </a:pPr>
                      <a:t>[VALUE]</a:t>
                    </a:fld>
                    <a:endParaRPr lang="en-US" sz="1000" baseline="0" dirty="0">
                      <a:solidFill>
                        <a:srgbClr val="DE2A00"/>
                      </a:solidFill>
                    </a:endParaRPr>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0941617715282632"/>
                      <c:h val="0.27574404335615516"/>
                    </c:manualLayout>
                  </c15:layout>
                  <c15:dlblFieldTable/>
                  <c15:showDataLabelsRange val="0"/>
                </c:ext>
                <c:ext xmlns:c16="http://schemas.microsoft.com/office/drawing/2014/chart" uri="{C3380CC4-5D6E-409C-BE32-E72D297353CC}">
                  <c16:uniqueId val="{0000000B-FC28-4728-B9D2-3FC5F6E3814A}"/>
                </c:ext>
              </c:extLst>
            </c:dLbl>
            <c:dLbl>
              <c:idx val="6"/>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fld id="{B3FF5DF9-1619-45B8-9DCE-5BB583BA0ADF}" type="CATEGORYNAME">
                      <a:rPr lang="en-US" sz="1000" smtClean="0"/>
                      <a:pPr>
                        <a:defRPr sz="1000" b="1">
                          <a:solidFill>
                            <a:schemeClr val="bg1"/>
                          </a:solidFill>
                        </a:defRPr>
                      </a:pPr>
                      <a:t>[CATEGORY NAME]</a:t>
                    </a:fld>
                    <a:r>
                      <a:rPr lang="en-US" sz="1000" baseline="0" dirty="0"/>
                      <a:t> </a:t>
                    </a:r>
                    <a:fld id="{94F03892-BD23-488A-81A6-303BB2E25BE2}" type="VALUE">
                      <a:rPr lang="en-US" sz="1000" baseline="0" smtClean="0"/>
                      <a:pPr>
                        <a:defRPr sz="1000" b="1">
                          <a:solidFill>
                            <a:schemeClr val="bg1"/>
                          </a:solidFill>
                        </a:defRPr>
                      </a:pPr>
                      <a:t>[VALUE]</a:t>
                    </a:fld>
                    <a:endParaRPr lang="en-US" sz="1000" baseline="0" dirty="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FC28-4728-B9D2-3FC5F6E3814A}"/>
                </c:ext>
              </c:extLst>
            </c:dLbl>
            <c:dLbl>
              <c:idx val="7"/>
              <c:layout>
                <c:manualLayout>
                  <c:x val="-0.18351746358175297"/>
                  <c:y val="5.9661499671812668E-2"/>
                </c:manualLayout>
              </c:layout>
              <c:tx>
                <c:rich>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r>
                      <a:rPr lang="en-US" sz="1000" dirty="0"/>
                      <a:t>Other</a:t>
                    </a:r>
                    <a:r>
                      <a:rPr lang="en-US" sz="1000" baseline="0" dirty="0"/>
                      <a:t> </a:t>
                    </a:r>
                    <a:fld id="{F889D9D8-27FB-4FAA-BE75-8719449C8655}" type="VALUE">
                      <a:rPr lang="en-US" sz="1000" baseline="0" smtClean="0"/>
                      <a:pPr>
                        <a:defRPr sz="1000" b="1">
                          <a:solidFill>
                            <a:schemeClr val="bg1"/>
                          </a:solidFill>
                        </a:defRPr>
                      </a:pPr>
                      <a:t>[VALUE]</a:t>
                    </a:fld>
                    <a:endParaRPr lang="en-US" sz="1000" baseline="0" dirty="0"/>
                  </a:p>
                </c:rich>
              </c:tx>
              <c:spPr>
                <a:noFill/>
                <a:ln>
                  <a:noFill/>
                </a:ln>
                <a:effectLst/>
              </c:spPr>
              <c:txPr>
                <a:bodyPr rot="0" spcFirstLastPara="1" vertOverflow="ellipsis" vert="horz" wrap="square" anchor="ctr" anchorCtr="1"/>
                <a:lstStyle/>
                <a:p>
                  <a:pPr>
                    <a:defRPr sz="1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C28-4728-B9D2-3FC5F6E3814A}"/>
                </c:ext>
              </c:extLst>
            </c:dLbl>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Tabelle1!$A$2:$A$8</c:f>
              <c:strCache>
                <c:ptCount val="7"/>
                <c:pt idx="0">
                  <c:v>Power: fossil fuels</c:v>
                </c:pt>
                <c:pt idx="1">
                  <c:v>Power: renewables</c:v>
                </c:pt>
                <c:pt idx="2">
                  <c:v>Power: nuclear</c:v>
                </c:pt>
                <c:pt idx="3">
                  <c:v>Primary energy production: coal</c:v>
                </c:pt>
                <c:pt idx="4">
                  <c:v>Primary energy production: natural gas</c:v>
                </c:pt>
                <c:pt idx="5">
                  <c:v>Primary energy production: oil</c:v>
                </c:pt>
                <c:pt idx="6">
                  <c:v>Primary energy production: biofuels</c:v>
                </c:pt>
              </c:strCache>
            </c:strRef>
          </c:cat>
          <c:val>
            <c:numRef>
              <c:f>Tabelle1!$B$2:$B$8</c:f>
              <c:numCache>
                <c:formatCode>0%</c:formatCode>
                <c:ptCount val="7"/>
                <c:pt idx="0">
                  <c:v>0.28000000000000003</c:v>
                </c:pt>
                <c:pt idx="1">
                  <c:v>0.01</c:v>
                </c:pt>
                <c:pt idx="2">
                  <c:v>0.08</c:v>
                </c:pt>
                <c:pt idx="3">
                  <c:v>0.22</c:v>
                </c:pt>
                <c:pt idx="4">
                  <c:v>0.03</c:v>
                </c:pt>
                <c:pt idx="5">
                  <c:v>0.13</c:v>
                </c:pt>
                <c:pt idx="6">
                  <c:v>0.25</c:v>
                </c:pt>
              </c:numCache>
            </c:numRef>
          </c:val>
          <c:extLst>
            <c:ext xmlns:c16="http://schemas.microsoft.com/office/drawing/2014/chart" uri="{C3380CC4-5D6E-409C-BE32-E72D297353CC}">
              <c16:uniqueId val="{00000010-FC28-4728-B9D2-3FC5F6E3814A}"/>
            </c:ext>
          </c:extLst>
        </c:ser>
        <c:dLbls>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ar-JO" dirty="0"/>
              <a:t>الاستخدام</a:t>
            </a:r>
            <a:r>
              <a:rPr lang="ar-JO" baseline="0" dirty="0"/>
              <a:t> العالمي للأراضي الزراعية</a:t>
            </a:r>
            <a:endParaRPr lang="de-DE" dirty="0"/>
          </a:p>
        </c:rich>
      </c:tx>
      <c:layout>
        <c:manualLayout>
          <c:xMode val="edge"/>
          <c:yMode val="edge"/>
          <c:x val="0.16064292622399179"/>
          <c:y val="5.192820516752084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Tabelle1!$B$1</c:f>
              <c:strCache>
                <c:ptCount val="1"/>
                <c:pt idx="0">
                  <c:v>Material use</c:v>
                </c:pt>
              </c:strCache>
            </c:strRef>
          </c:tx>
          <c:spPr>
            <a:solidFill>
              <a:srgbClr val="339953"/>
            </a:solidFill>
            <a:ln>
              <a:noFill/>
            </a:ln>
            <a:effectLst/>
          </c:spPr>
          <c:invertIfNegative val="0"/>
          <c:cat>
            <c:strRef>
              <c:f>Tabelle1!$A$2</c:f>
              <c:strCache>
                <c:ptCount val="1"/>
                <c:pt idx="0">
                  <c:v>Share of total cropland worldwide in mil. ha</c:v>
                </c:pt>
              </c:strCache>
            </c:strRef>
          </c:cat>
          <c:val>
            <c:numRef>
              <c:f>Tabelle1!$B$2</c:f>
              <c:numCache>
                <c:formatCode>General</c:formatCode>
                <c:ptCount val="1"/>
                <c:pt idx="0">
                  <c:v>100</c:v>
                </c:pt>
              </c:numCache>
            </c:numRef>
          </c:val>
          <c:extLst>
            <c:ext xmlns:c16="http://schemas.microsoft.com/office/drawing/2014/chart" uri="{C3380CC4-5D6E-409C-BE32-E72D297353CC}">
              <c16:uniqueId val="{00000000-2015-4569-8383-B56351257D5C}"/>
            </c:ext>
          </c:extLst>
        </c:ser>
        <c:ser>
          <c:idx val="1"/>
          <c:order val="1"/>
          <c:tx>
            <c:strRef>
              <c:f>Tabelle1!$C$1</c:f>
              <c:strCache>
                <c:ptCount val="1"/>
                <c:pt idx="0">
                  <c:v>Bioenergy</c:v>
                </c:pt>
              </c:strCache>
            </c:strRef>
          </c:tx>
          <c:spPr>
            <a:solidFill>
              <a:srgbClr val="79708E"/>
            </a:solidFill>
            <a:ln>
              <a:noFill/>
            </a:ln>
            <a:effectLst/>
          </c:spPr>
          <c:invertIfNegative val="0"/>
          <c:cat>
            <c:strRef>
              <c:f>Tabelle1!$A$2</c:f>
              <c:strCache>
                <c:ptCount val="1"/>
                <c:pt idx="0">
                  <c:v>Share of total cropland worldwide in mil. ha</c:v>
                </c:pt>
              </c:strCache>
            </c:strRef>
          </c:cat>
          <c:val>
            <c:numRef>
              <c:f>Tabelle1!$C$2</c:f>
              <c:numCache>
                <c:formatCode>General</c:formatCode>
                <c:ptCount val="1"/>
                <c:pt idx="0">
                  <c:v>55</c:v>
                </c:pt>
              </c:numCache>
            </c:numRef>
          </c:val>
          <c:extLst>
            <c:ext xmlns:c16="http://schemas.microsoft.com/office/drawing/2014/chart" uri="{C3380CC4-5D6E-409C-BE32-E72D297353CC}">
              <c16:uniqueId val="{00000001-2015-4569-8383-B56351257D5C}"/>
            </c:ext>
          </c:extLst>
        </c:ser>
        <c:ser>
          <c:idx val="2"/>
          <c:order val="2"/>
          <c:tx>
            <c:strRef>
              <c:f>Tabelle1!$D$1</c:f>
              <c:strCache>
                <c:ptCount val="1"/>
                <c:pt idx="0">
                  <c:v>Animal feed</c:v>
                </c:pt>
              </c:strCache>
            </c:strRef>
          </c:tx>
          <c:spPr>
            <a:solidFill>
              <a:srgbClr val="275D21"/>
            </a:solidFill>
            <a:ln>
              <a:noFill/>
            </a:ln>
            <a:effectLst/>
          </c:spPr>
          <c:invertIfNegative val="0"/>
          <c:cat>
            <c:strRef>
              <c:f>Tabelle1!$A$2</c:f>
              <c:strCache>
                <c:ptCount val="1"/>
                <c:pt idx="0">
                  <c:v>Share of total cropland worldwide in mil. ha</c:v>
                </c:pt>
              </c:strCache>
            </c:strRef>
          </c:cat>
          <c:val>
            <c:numRef>
              <c:f>Tabelle1!$D$2</c:f>
              <c:numCache>
                <c:formatCode>General</c:formatCode>
                <c:ptCount val="1"/>
                <c:pt idx="0">
                  <c:v>1030</c:v>
                </c:pt>
              </c:numCache>
            </c:numRef>
          </c:val>
          <c:extLst>
            <c:ext xmlns:c16="http://schemas.microsoft.com/office/drawing/2014/chart" uri="{C3380CC4-5D6E-409C-BE32-E72D297353CC}">
              <c16:uniqueId val="{00000002-2015-4569-8383-B56351257D5C}"/>
            </c:ext>
          </c:extLst>
        </c:ser>
        <c:ser>
          <c:idx val="3"/>
          <c:order val="3"/>
          <c:tx>
            <c:strRef>
              <c:f>Tabelle1!$E$1</c:f>
              <c:strCache>
                <c:ptCount val="1"/>
                <c:pt idx="0">
                  <c:v>Food</c:v>
                </c:pt>
              </c:strCache>
            </c:strRef>
          </c:tx>
          <c:spPr>
            <a:solidFill>
              <a:srgbClr val="9EC432"/>
            </a:solidFill>
            <a:ln>
              <a:noFill/>
            </a:ln>
            <a:effectLst/>
          </c:spPr>
          <c:invertIfNegative val="0"/>
          <c:cat>
            <c:strRef>
              <c:f>Tabelle1!$A$2</c:f>
              <c:strCache>
                <c:ptCount val="1"/>
                <c:pt idx="0">
                  <c:v>Share of total cropland worldwide in mil. ha</c:v>
                </c:pt>
              </c:strCache>
            </c:strRef>
          </c:cat>
          <c:val>
            <c:numRef>
              <c:f>Tabelle1!$E$2</c:f>
              <c:numCache>
                <c:formatCode>General</c:formatCode>
                <c:ptCount val="1"/>
                <c:pt idx="0">
                  <c:v>260</c:v>
                </c:pt>
              </c:numCache>
            </c:numRef>
          </c:val>
          <c:extLst>
            <c:ext xmlns:c16="http://schemas.microsoft.com/office/drawing/2014/chart" uri="{C3380CC4-5D6E-409C-BE32-E72D297353CC}">
              <c16:uniqueId val="{00000003-2015-4569-8383-B56351257D5C}"/>
            </c:ext>
          </c:extLst>
        </c:ser>
        <c:dLbls>
          <c:showLegendKey val="0"/>
          <c:showVal val="0"/>
          <c:showCatName val="0"/>
          <c:showSerName val="0"/>
          <c:showPercent val="0"/>
          <c:showBubbleSize val="0"/>
        </c:dLbls>
        <c:gapWidth val="150"/>
        <c:overlap val="100"/>
        <c:axId val="348938176"/>
        <c:axId val="348938960"/>
      </c:barChart>
      <c:catAx>
        <c:axId val="3489381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938960"/>
        <c:crosses val="autoZero"/>
        <c:auto val="1"/>
        <c:lblAlgn val="ctr"/>
        <c:lblOffset val="100"/>
        <c:noMultiLvlLbl val="0"/>
      </c:catAx>
      <c:valAx>
        <c:axId val="3489389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8938176"/>
        <c:crosses val="autoZero"/>
        <c:crossBetween val="between"/>
      </c:valAx>
      <c:spPr>
        <a:noFill/>
        <a:ln>
          <a:noFill/>
        </a:ln>
        <a:effectLst/>
      </c:spPr>
    </c:plotArea>
    <c:legend>
      <c:legendPos val="r"/>
      <c:layout>
        <c:manualLayout>
          <c:xMode val="edge"/>
          <c:yMode val="edge"/>
          <c:x val="0.71115410574992965"/>
          <c:y val="0.3660969130573114"/>
          <c:w val="0.25733654867868588"/>
          <c:h val="0.24972764525267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915"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DB9EAC-7022-4484-9A4F-D374AC6ACE7D}" type="doc">
      <dgm:prSet loTypeId="urn:microsoft.com/office/officeart/2008/layout/VerticalCurvedList" loCatId="list" qsTypeId="urn:microsoft.com/office/officeart/2005/8/quickstyle/simple1" qsCatId="simple" csTypeId="urn:microsoft.com/office/officeart/2005/8/colors/accent5_3" csCatId="accent5" phldr="1"/>
      <dgm:spPr/>
      <dgm:t>
        <a:bodyPr/>
        <a:lstStyle/>
        <a:p>
          <a:endParaRPr lang="de-DE"/>
        </a:p>
      </dgm:t>
    </dgm:pt>
    <dgm:pt modelId="{37F3ED6B-954E-4C52-BF7C-495E10B85255}">
      <dgm:prSet/>
      <dgm:spPr/>
      <dgm:t>
        <a:bodyPr/>
        <a:lstStyle/>
        <a:p>
          <a:pPr algn="r" rtl="1"/>
          <a:r>
            <a:rPr lang="en-US" dirty="0"/>
            <a:t>الماء اللازم للشرب وإعداد الطعام </a:t>
          </a:r>
          <a:r>
            <a:rPr lang="ar-JO" dirty="0"/>
            <a:t>(ا</a:t>
          </a:r>
          <a:r>
            <a:rPr lang="en-US" dirty="0" err="1"/>
            <a:t>لطهي</a:t>
          </a:r>
          <a:r>
            <a:rPr lang="ar-JO" dirty="0"/>
            <a:t>)</a:t>
          </a:r>
          <a:endParaRPr lang="de-DE" dirty="0"/>
        </a:p>
      </dgm:t>
    </dgm:pt>
    <dgm:pt modelId="{2594AF02-5078-4EDC-B4C2-564B2CE84BEA}" type="parTrans" cxnId="{46E20DD7-596C-400F-B786-85926341F28B}">
      <dgm:prSet/>
      <dgm:spPr/>
      <dgm:t>
        <a:bodyPr/>
        <a:lstStyle/>
        <a:p>
          <a:endParaRPr lang="de-DE"/>
        </a:p>
      </dgm:t>
    </dgm:pt>
    <dgm:pt modelId="{32192508-032C-4D15-848C-86784DCFF9B4}" type="sibTrans" cxnId="{46E20DD7-596C-400F-B786-85926341F28B}">
      <dgm:prSet/>
      <dgm:spPr/>
      <dgm:t>
        <a:bodyPr/>
        <a:lstStyle/>
        <a:p>
          <a:endParaRPr lang="de-DE"/>
        </a:p>
      </dgm:t>
    </dgm:pt>
    <dgm:pt modelId="{2DF61FE2-7FA0-43BE-B62C-86BD11A08B31}">
      <dgm:prSet/>
      <dgm:spPr/>
      <dgm:t>
        <a:bodyPr/>
        <a:lstStyle/>
        <a:p>
          <a:pPr algn="r" rtl="1"/>
          <a:r>
            <a:rPr lang="en-US" dirty="0"/>
            <a:t>إنتاج الأغذية الأولية</a:t>
          </a:r>
          <a:r>
            <a:rPr lang="ar-JO" dirty="0"/>
            <a:t> (ا</a:t>
          </a:r>
          <a:r>
            <a:rPr lang="en-US" dirty="0" err="1"/>
            <a:t>لري</a:t>
          </a:r>
          <a:r>
            <a:rPr lang="en-US" dirty="0"/>
            <a:t> </a:t>
          </a:r>
          <a:r>
            <a:rPr lang="ar-EG" dirty="0"/>
            <a:t>ل</a:t>
          </a:r>
          <a:r>
            <a:rPr lang="en-US" dirty="0" err="1"/>
            <a:t>لمحاصيل</a:t>
          </a:r>
          <a:r>
            <a:rPr lang="en-US" dirty="0"/>
            <a:t>، والمياه للماشية، وإنتاج مصائد الأسماك</a:t>
          </a:r>
          <a:r>
            <a:rPr lang="ar-JO" dirty="0"/>
            <a:t>)</a:t>
          </a:r>
          <a:endParaRPr lang="de-DE" dirty="0"/>
        </a:p>
      </dgm:t>
    </dgm:pt>
    <dgm:pt modelId="{B86B8C0D-B619-4431-9256-12234DBBC156}" type="parTrans" cxnId="{5D76B2AF-A850-4704-B8CA-5BF2220CC1C0}">
      <dgm:prSet/>
      <dgm:spPr/>
      <dgm:t>
        <a:bodyPr/>
        <a:lstStyle/>
        <a:p>
          <a:endParaRPr lang="de-DE"/>
        </a:p>
      </dgm:t>
    </dgm:pt>
    <dgm:pt modelId="{71264EE2-6366-47A7-AE30-26CEF4C518CE}" type="sibTrans" cxnId="{5D76B2AF-A850-4704-B8CA-5BF2220CC1C0}">
      <dgm:prSet/>
      <dgm:spPr/>
      <dgm:t>
        <a:bodyPr/>
        <a:lstStyle/>
        <a:p>
          <a:endParaRPr lang="de-DE"/>
        </a:p>
      </dgm:t>
    </dgm:pt>
    <dgm:pt modelId="{FC572854-EB80-4782-B241-898C6DCA708A}">
      <dgm:prSet/>
      <dgm:spPr/>
      <dgm:t>
        <a:bodyPr/>
        <a:lstStyle/>
        <a:p>
          <a:pPr algn="r" rtl="1"/>
          <a:r>
            <a:rPr lang="en-US" noProof="0" dirty="0"/>
            <a:t>إنتاج المكونات الرئيسية </a:t>
          </a:r>
          <a:r>
            <a:rPr lang="ar-JO" noProof="0" dirty="0"/>
            <a:t>(</a:t>
          </a:r>
          <a:r>
            <a:rPr lang="en-US" noProof="0" dirty="0"/>
            <a:t>علف الماشية</a:t>
          </a:r>
          <a:r>
            <a:rPr lang="ar-JO" noProof="0" dirty="0"/>
            <a:t>)</a:t>
          </a:r>
          <a:endParaRPr lang="en-US" noProof="0" dirty="0"/>
        </a:p>
      </dgm:t>
    </dgm:pt>
    <dgm:pt modelId="{79301605-178A-4D53-920D-9BC8E80BC96C}" type="parTrans" cxnId="{0B7F4F93-6208-4953-9DAA-D8617C81225F}">
      <dgm:prSet/>
      <dgm:spPr/>
      <dgm:t>
        <a:bodyPr/>
        <a:lstStyle/>
        <a:p>
          <a:endParaRPr lang="de-DE"/>
        </a:p>
      </dgm:t>
    </dgm:pt>
    <dgm:pt modelId="{A153A1EB-EF53-4739-ADD0-D5AFBBD63D80}" type="sibTrans" cxnId="{0B7F4F93-6208-4953-9DAA-D8617C81225F}">
      <dgm:prSet/>
      <dgm:spPr/>
      <dgm:t>
        <a:bodyPr/>
        <a:lstStyle/>
        <a:p>
          <a:endParaRPr lang="de-DE"/>
        </a:p>
      </dgm:t>
    </dgm:pt>
    <dgm:pt modelId="{41BF5EF1-D923-408C-AE70-8874249C68A0}">
      <dgm:prSet/>
      <dgm:spPr/>
      <dgm:t>
        <a:bodyPr/>
        <a:lstStyle/>
        <a:p>
          <a:pPr algn="r" rtl="1"/>
          <a:r>
            <a:rPr lang="en-US" noProof="0" dirty="0"/>
            <a:t>عمليات تجهيز الأغذية </a:t>
          </a:r>
          <a:r>
            <a:rPr lang="ar-JO" noProof="0" dirty="0"/>
            <a:t>(</a:t>
          </a:r>
          <a:r>
            <a:rPr lang="en-US" noProof="0" dirty="0"/>
            <a:t>التدفئة والتبريد</a:t>
          </a:r>
          <a:r>
            <a:rPr lang="ar-JO" noProof="0" dirty="0"/>
            <a:t>)</a:t>
          </a:r>
          <a:endParaRPr lang="en-US" noProof="0" dirty="0"/>
        </a:p>
      </dgm:t>
    </dgm:pt>
    <dgm:pt modelId="{9BDF083B-0824-4717-AA54-EEC0F3C08E78}" type="parTrans" cxnId="{4FF927BB-3CFE-40F5-AC4C-629F5D3FF28E}">
      <dgm:prSet/>
      <dgm:spPr/>
      <dgm:t>
        <a:bodyPr/>
        <a:lstStyle/>
        <a:p>
          <a:endParaRPr lang="de-DE"/>
        </a:p>
      </dgm:t>
    </dgm:pt>
    <dgm:pt modelId="{C69CF14C-CF7C-407C-953F-DD5920D63065}" type="sibTrans" cxnId="{4FF927BB-3CFE-40F5-AC4C-629F5D3FF28E}">
      <dgm:prSet/>
      <dgm:spPr/>
      <dgm:t>
        <a:bodyPr/>
        <a:lstStyle/>
        <a:p>
          <a:endParaRPr lang="de-DE"/>
        </a:p>
      </dgm:t>
    </dgm:pt>
    <dgm:pt modelId="{75B3A5F0-EDE4-400F-8EDB-21093BCB47BA}">
      <dgm:prSet/>
      <dgm:spPr/>
      <dgm:t>
        <a:bodyPr/>
        <a:lstStyle/>
        <a:p>
          <a:pPr algn="r"/>
          <a:r>
            <a:rPr lang="de-DE" dirty="0"/>
            <a:t>التنظيف </a:t>
          </a:r>
          <a:r>
            <a:rPr lang="ar-JO" dirty="0"/>
            <a:t>والتعقيم</a:t>
          </a:r>
          <a:r>
            <a:rPr lang="de-DE" dirty="0"/>
            <a:t> في </a:t>
          </a:r>
          <a:r>
            <a:rPr lang="ar-JO" dirty="0"/>
            <a:t>التعامل مع</a:t>
          </a:r>
          <a:r>
            <a:rPr lang="de-DE" dirty="0"/>
            <a:t> الأغذية </a:t>
          </a:r>
        </a:p>
      </dgm:t>
    </dgm:pt>
    <dgm:pt modelId="{89ACE5E8-E406-43F6-ABA4-8BE6625C487D}" type="parTrans" cxnId="{C6161617-2FDF-450D-92BB-9C04833D8721}">
      <dgm:prSet/>
      <dgm:spPr/>
      <dgm:t>
        <a:bodyPr/>
        <a:lstStyle/>
        <a:p>
          <a:endParaRPr lang="de-DE"/>
        </a:p>
      </dgm:t>
    </dgm:pt>
    <dgm:pt modelId="{CB601575-F0CC-4714-A542-76C415987362}" type="sibTrans" cxnId="{C6161617-2FDF-450D-92BB-9C04833D8721}">
      <dgm:prSet/>
      <dgm:spPr/>
      <dgm:t>
        <a:bodyPr/>
        <a:lstStyle/>
        <a:p>
          <a:endParaRPr lang="de-DE"/>
        </a:p>
      </dgm:t>
    </dgm:pt>
    <dgm:pt modelId="{A32CCE86-C442-4EF4-9B25-87333055A1EA}" type="pres">
      <dgm:prSet presAssocID="{92DB9EAC-7022-4484-9A4F-D374AC6ACE7D}" presName="Name0" presStyleCnt="0">
        <dgm:presLayoutVars>
          <dgm:chMax val="7"/>
          <dgm:chPref val="7"/>
          <dgm:dir val="rev"/>
        </dgm:presLayoutVars>
      </dgm:prSet>
      <dgm:spPr/>
    </dgm:pt>
    <dgm:pt modelId="{D1F3AF10-1BAA-4D5B-A95E-F6B29F6C7408}" type="pres">
      <dgm:prSet presAssocID="{92DB9EAC-7022-4484-9A4F-D374AC6ACE7D}" presName="Name1" presStyleCnt="0"/>
      <dgm:spPr/>
    </dgm:pt>
    <dgm:pt modelId="{264A9A5E-2A11-4EE8-9491-7FF671F19D25}" type="pres">
      <dgm:prSet presAssocID="{92DB9EAC-7022-4484-9A4F-D374AC6ACE7D}" presName="cycle" presStyleCnt="0"/>
      <dgm:spPr/>
    </dgm:pt>
    <dgm:pt modelId="{91BEDAD9-BF60-4B71-AD17-FD3E8BFE0E4D}" type="pres">
      <dgm:prSet presAssocID="{92DB9EAC-7022-4484-9A4F-D374AC6ACE7D}" presName="srcNode" presStyleLbl="node1" presStyleIdx="0" presStyleCnt="5"/>
      <dgm:spPr/>
    </dgm:pt>
    <dgm:pt modelId="{7D4A2716-E7F2-42C4-930D-95FD36ABCC33}" type="pres">
      <dgm:prSet presAssocID="{92DB9EAC-7022-4484-9A4F-D374AC6ACE7D}" presName="conn" presStyleLbl="parChTrans1D2" presStyleIdx="0" presStyleCnt="1"/>
      <dgm:spPr/>
    </dgm:pt>
    <dgm:pt modelId="{D16E18A1-E638-4937-9DEC-9A7D40EB3226}" type="pres">
      <dgm:prSet presAssocID="{92DB9EAC-7022-4484-9A4F-D374AC6ACE7D}" presName="extraNode" presStyleLbl="node1" presStyleIdx="0" presStyleCnt="5"/>
      <dgm:spPr/>
    </dgm:pt>
    <dgm:pt modelId="{70DDADBC-8312-4026-B8A6-46D01AD328A7}" type="pres">
      <dgm:prSet presAssocID="{92DB9EAC-7022-4484-9A4F-D374AC6ACE7D}" presName="dstNode" presStyleLbl="node1" presStyleIdx="0" presStyleCnt="5"/>
      <dgm:spPr/>
    </dgm:pt>
    <dgm:pt modelId="{677378F8-81E7-4A70-A820-FC45899B083C}" type="pres">
      <dgm:prSet presAssocID="{37F3ED6B-954E-4C52-BF7C-495E10B85255}" presName="text_1" presStyleLbl="node1" presStyleIdx="0" presStyleCnt="5">
        <dgm:presLayoutVars>
          <dgm:bulletEnabled val="1"/>
        </dgm:presLayoutVars>
      </dgm:prSet>
      <dgm:spPr/>
    </dgm:pt>
    <dgm:pt modelId="{2943B3C9-A1C6-4E71-A076-D60D955EC34D}" type="pres">
      <dgm:prSet presAssocID="{37F3ED6B-954E-4C52-BF7C-495E10B85255}" presName="accent_1" presStyleCnt="0"/>
      <dgm:spPr/>
    </dgm:pt>
    <dgm:pt modelId="{55A1D139-42E3-41B0-A538-744A89C1CC3A}" type="pres">
      <dgm:prSet presAssocID="{37F3ED6B-954E-4C52-BF7C-495E10B85255}" presName="accentRepeatNode" presStyleLbl="solidFgAcc1" presStyleIdx="0" presStyleCnt="5"/>
      <dgm:spPr/>
    </dgm:pt>
    <dgm:pt modelId="{E817609D-F48B-44C9-B19E-2F1B7CE417A3}" type="pres">
      <dgm:prSet presAssocID="{2DF61FE2-7FA0-43BE-B62C-86BD11A08B31}" presName="text_2" presStyleLbl="node1" presStyleIdx="1" presStyleCnt="5">
        <dgm:presLayoutVars>
          <dgm:bulletEnabled val="1"/>
        </dgm:presLayoutVars>
      </dgm:prSet>
      <dgm:spPr/>
    </dgm:pt>
    <dgm:pt modelId="{E19C7ABF-32BA-444E-A4D3-5FF22B38CF9A}" type="pres">
      <dgm:prSet presAssocID="{2DF61FE2-7FA0-43BE-B62C-86BD11A08B31}" presName="accent_2" presStyleCnt="0"/>
      <dgm:spPr/>
    </dgm:pt>
    <dgm:pt modelId="{1186587F-C2B4-49A8-8E07-0AC829622FC2}" type="pres">
      <dgm:prSet presAssocID="{2DF61FE2-7FA0-43BE-B62C-86BD11A08B31}" presName="accentRepeatNode" presStyleLbl="solidFgAcc1" presStyleIdx="1" presStyleCnt="5"/>
      <dgm:spPr/>
    </dgm:pt>
    <dgm:pt modelId="{121E39B8-659A-461B-A3C0-1C2F65D842C4}" type="pres">
      <dgm:prSet presAssocID="{FC572854-EB80-4782-B241-898C6DCA708A}" presName="text_3" presStyleLbl="node1" presStyleIdx="2" presStyleCnt="5">
        <dgm:presLayoutVars>
          <dgm:bulletEnabled val="1"/>
        </dgm:presLayoutVars>
      </dgm:prSet>
      <dgm:spPr/>
    </dgm:pt>
    <dgm:pt modelId="{1CDEC550-77B6-44B7-99D4-FB16029686AD}" type="pres">
      <dgm:prSet presAssocID="{FC572854-EB80-4782-B241-898C6DCA708A}" presName="accent_3" presStyleCnt="0"/>
      <dgm:spPr/>
    </dgm:pt>
    <dgm:pt modelId="{D68DB23A-5F1A-48F0-8E1F-1A92AA7A7360}" type="pres">
      <dgm:prSet presAssocID="{FC572854-EB80-4782-B241-898C6DCA708A}" presName="accentRepeatNode" presStyleLbl="solidFgAcc1" presStyleIdx="2" presStyleCnt="5"/>
      <dgm:spPr/>
    </dgm:pt>
    <dgm:pt modelId="{4533B469-6EB6-4A39-A9AE-E6524CDEBB85}" type="pres">
      <dgm:prSet presAssocID="{41BF5EF1-D923-408C-AE70-8874249C68A0}" presName="text_4" presStyleLbl="node1" presStyleIdx="3" presStyleCnt="5">
        <dgm:presLayoutVars>
          <dgm:bulletEnabled val="1"/>
        </dgm:presLayoutVars>
      </dgm:prSet>
      <dgm:spPr/>
    </dgm:pt>
    <dgm:pt modelId="{75E87593-9FD1-4D31-8866-C8EDC066B19B}" type="pres">
      <dgm:prSet presAssocID="{41BF5EF1-D923-408C-AE70-8874249C68A0}" presName="accent_4" presStyleCnt="0"/>
      <dgm:spPr/>
    </dgm:pt>
    <dgm:pt modelId="{32CA8EAB-95A8-4928-B088-24140A39EDE0}" type="pres">
      <dgm:prSet presAssocID="{41BF5EF1-D923-408C-AE70-8874249C68A0}" presName="accentRepeatNode" presStyleLbl="solidFgAcc1" presStyleIdx="3" presStyleCnt="5"/>
      <dgm:spPr/>
    </dgm:pt>
    <dgm:pt modelId="{8708EBB9-8474-4F6D-A8A3-E8CE22E14BB5}" type="pres">
      <dgm:prSet presAssocID="{75B3A5F0-EDE4-400F-8EDB-21093BCB47BA}" presName="text_5" presStyleLbl="node1" presStyleIdx="4" presStyleCnt="5">
        <dgm:presLayoutVars>
          <dgm:bulletEnabled val="1"/>
        </dgm:presLayoutVars>
      </dgm:prSet>
      <dgm:spPr/>
    </dgm:pt>
    <dgm:pt modelId="{547DA1D7-B8DC-4B7F-8879-01370AA5D34C}" type="pres">
      <dgm:prSet presAssocID="{75B3A5F0-EDE4-400F-8EDB-21093BCB47BA}" presName="accent_5" presStyleCnt="0"/>
      <dgm:spPr/>
    </dgm:pt>
    <dgm:pt modelId="{108098BA-F3F7-4589-98C0-8B447C1FE3E1}" type="pres">
      <dgm:prSet presAssocID="{75B3A5F0-EDE4-400F-8EDB-21093BCB47BA}" presName="accentRepeatNode" presStyleLbl="solidFgAcc1" presStyleIdx="4" presStyleCnt="5"/>
      <dgm:spPr/>
    </dgm:pt>
  </dgm:ptLst>
  <dgm:cxnLst>
    <dgm:cxn modelId="{C6161617-2FDF-450D-92BB-9C04833D8721}" srcId="{92DB9EAC-7022-4484-9A4F-D374AC6ACE7D}" destId="{75B3A5F0-EDE4-400F-8EDB-21093BCB47BA}" srcOrd="4" destOrd="0" parTransId="{89ACE5E8-E406-43F6-ABA4-8BE6625C487D}" sibTransId="{CB601575-F0CC-4714-A542-76C415987362}"/>
    <dgm:cxn modelId="{A5A2E333-A22B-41C5-895B-5CFB2B773CDF}" type="presOf" srcId="{FC572854-EB80-4782-B241-898C6DCA708A}" destId="{121E39B8-659A-461B-A3C0-1C2F65D842C4}" srcOrd="0" destOrd="0" presId="urn:microsoft.com/office/officeart/2008/layout/VerticalCurvedList"/>
    <dgm:cxn modelId="{73D8944A-1479-4AA8-B0E3-F10405DEB6ED}" type="presOf" srcId="{37F3ED6B-954E-4C52-BF7C-495E10B85255}" destId="{677378F8-81E7-4A70-A820-FC45899B083C}" srcOrd="0" destOrd="0" presId="urn:microsoft.com/office/officeart/2008/layout/VerticalCurvedList"/>
    <dgm:cxn modelId="{03B5546D-18B6-4032-B9FA-503F6FEDA428}" type="presOf" srcId="{92DB9EAC-7022-4484-9A4F-D374AC6ACE7D}" destId="{A32CCE86-C442-4EF4-9B25-87333055A1EA}" srcOrd="0" destOrd="0" presId="urn:microsoft.com/office/officeart/2008/layout/VerticalCurvedList"/>
    <dgm:cxn modelId="{781D3174-E65D-41E2-8D05-520E63B87CEA}" type="presOf" srcId="{2DF61FE2-7FA0-43BE-B62C-86BD11A08B31}" destId="{E817609D-F48B-44C9-B19E-2F1B7CE417A3}" srcOrd="0" destOrd="0" presId="urn:microsoft.com/office/officeart/2008/layout/VerticalCurvedList"/>
    <dgm:cxn modelId="{B8475F93-194B-4BE8-8594-C9C700491C96}" type="presOf" srcId="{41BF5EF1-D923-408C-AE70-8874249C68A0}" destId="{4533B469-6EB6-4A39-A9AE-E6524CDEBB85}" srcOrd="0" destOrd="0" presId="urn:microsoft.com/office/officeart/2008/layout/VerticalCurvedList"/>
    <dgm:cxn modelId="{0B7F4F93-6208-4953-9DAA-D8617C81225F}" srcId="{92DB9EAC-7022-4484-9A4F-D374AC6ACE7D}" destId="{FC572854-EB80-4782-B241-898C6DCA708A}" srcOrd="2" destOrd="0" parTransId="{79301605-178A-4D53-920D-9BC8E80BC96C}" sibTransId="{A153A1EB-EF53-4739-ADD0-D5AFBBD63D80}"/>
    <dgm:cxn modelId="{450011AD-680F-4F80-909D-315572E45BAC}" type="presOf" srcId="{75B3A5F0-EDE4-400F-8EDB-21093BCB47BA}" destId="{8708EBB9-8474-4F6D-A8A3-E8CE22E14BB5}" srcOrd="0" destOrd="0" presId="urn:microsoft.com/office/officeart/2008/layout/VerticalCurvedList"/>
    <dgm:cxn modelId="{5D76B2AF-A850-4704-B8CA-5BF2220CC1C0}" srcId="{92DB9EAC-7022-4484-9A4F-D374AC6ACE7D}" destId="{2DF61FE2-7FA0-43BE-B62C-86BD11A08B31}" srcOrd="1" destOrd="0" parTransId="{B86B8C0D-B619-4431-9256-12234DBBC156}" sibTransId="{71264EE2-6366-47A7-AE30-26CEF4C518CE}"/>
    <dgm:cxn modelId="{4FF927BB-3CFE-40F5-AC4C-629F5D3FF28E}" srcId="{92DB9EAC-7022-4484-9A4F-D374AC6ACE7D}" destId="{41BF5EF1-D923-408C-AE70-8874249C68A0}" srcOrd="3" destOrd="0" parTransId="{9BDF083B-0824-4717-AA54-EEC0F3C08E78}" sibTransId="{C69CF14C-CF7C-407C-953F-DD5920D63065}"/>
    <dgm:cxn modelId="{46E20DD7-596C-400F-B786-85926341F28B}" srcId="{92DB9EAC-7022-4484-9A4F-D374AC6ACE7D}" destId="{37F3ED6B-954E-4C52-BF7C-495E10B85255}" srcOrd="0" destOrd="0" parTransId="{2594AF02-5078-4EDC-B4C2-564B2CE84BEA}" sibTransId="{32192508-032C-4D15-848C-86784DCFF9B4}"/>
    <dgm:cxn modelId="{31E48CEA-539D-4B45-B125-4C61FD77BB00}" type="presOf" srcId="{32192508-032C-4D15-848C-86784DCFF9B4}" destId="{7D4A2716-E7F2-42C4-930D-95FD36ABCC33}" srcOrd="0" destOrd="0" presId="urn:microsoft.com/office/officeart/2008/layout/VerticalCurvedList"/>
    <dgm:cxn modelId="{E870D83E-F263-4D48-B75A-1A1486886530}" type="presParOf" srcId="{A32CCE86-C442-4EF4-9B25-87333055A1EA}" destId="{D1F3AF10-1BAA-4D5B-A95E-F6B29F6C7408}" srcOrd="0" destOrd="0" presId="urn:microsoft.com/office/officeart/2008/layout/VerticalCurvedList"/>
    <dgm:cxn modelId="{38EBCA81-E4E5-4132-BAF2-7076A8EE0E4E}" type="presParOf" srcId="{D1F3AF10-1BAA-4D5B-A95E-F6B29F6C7408}" destId="{264A9A5E-2A11-4EE8-9491-7FF671F19D25}" srcOrd="0" destOrd="0" presId="urn:microsoft.com/office/officeart/2008/layout/VerticalCurvedList"/>
    <dgm:cxn modelId="{24D762A3-2631-4B38-B928-98C4EBCC6479}" type="presParOf" srcId="{264A9A5E-2A11-4EE8-9491-7FF671F19D25}" destId="{91BEDAD9-BF60-4B71-AD17-FD3E8BFE0E4D}" srcOrd="0" destOrd="0" presId="urn:microsoft.com/office/officeart/2008/layout/VerticalCurvedList"/>
    <dgm:cxn modelId="{7BF577AA-E537-46D5-85A9-072D0CDA86E6}" type="presParOf" srcId="{264A9A5E-2A11-4EE8-9491-7FF671F19D25}" destId="{7D4A2716-E7F2-42C4-930D-95FD36ABCC33}" srcOrd="1" destOrd="0" presId="urn:microsoft.com/office/officeart/2008/layout/VerticalCurvedList"/>
    <dgm:cxn modelId="{BC0ED5CC-050F-4EDF-91A5-7B39FB2900EC}" type="presParOf" srcId="{264A9A5E-2A11-4EE8-9491-7FF671F19D25}" destId="{D16E18A1-E638-4937-9DEC-9A7D40EB3226}" srcOrd="2" destOrd="0" presId="urn:microsoft.com/office/officeart/2008/layout/VerticalCurvedList"/>
    <dgm:cxn modelId="{444C7633-0CD2-4018-91AE-093DE1A89340}" type="presParOf" srcId="{264A9A5E-2A11-4EE8-9491-7FF671F19D25}" destId="{70DDADBC-8312-4026-B8A6-46D01AD328A7}" srcOrd="3" destOrd="0" presId="urn:microsoft.com/office/officeart/2008/layout/VerticalCurvedList"/>
    <dgm:cxn modelId="{9956505E-03FC-4F87-80BA-39A0EB44887C}" type="presParOf" srcId="{D1F3AF10-1BAA-4D5B-A95E-F6B29F6C7408}" destId="{677378F8-81E7-4A70-A820-FC45899B083C}" srcOrd="1" destOrd="0" presId="urn:microsoft.com/office/officeart/2008/layout/VerticalCurvedList"/>
    <dgm:cxn modelId="{168DEEAF-C00B-4D59-AF9F-BA3CAAAD230B}" type="presParOf" srcId="{D1F3AF10-1BAA-4D5B-A95E-F6B29F6C7408}" destId="{2943B3C9-A1C6-4E71-A076-D60D955EC34D}" srcOrd="2" destOrd="0" presId="urn:microsoft.com/office/officeart/2008/layout/VerticalCurvedList"/>
    <dgm:cxn modelId="{E1381B58-5289-4A10-BF25-C0A32EE6531B}" type="presParOf" srcId="{2943B3C9-A1C6-4E71-A076-D60D955EC34D}" destId="{55A1D139-42E3-41B0-A538-744A89C1CC3A}" srcOrd="0" destOrd="0" presId="urn:microsoft.com/office/officeart/2008/layout/VerticalCurvedList"/>
    <dgm:cxn modelId="{09ABDA78-C616-4575-8C92-93877271DAC0}" type="presParOf" srcId="{D1F3AF10-1BAA-4D5B-A95E-F6B29F6C7408}" destId="{E817609D-F48B-44C9-B19E-2F1B7CE417A3}" srcOrd="3" destOrd="0" presId="urn:microsoft.com/office/officeart/2008/layout/VerticalCurvedList"/>
    <dgm:cxn modelId="{BF52BB0B-C1D9-40AE-A6A8-72E14092CB9B}" type="presParOf" srcId="{D1F3AF10-1BAA-4D5B-A95E-F6B29F6C7408}" destId="{E19C7ABF-32BA-444E-A4D3-5FF22B38CF9A}" srcOrd="4" destOrd="0" presId="urn:microsoft.com/office/officeart/2008/layout/VerticalCurvedList"/>
    <dgm:cxn modelId="{DE045DAE-0668-4BB3-8791-3F5E760D3EB5}" type="presParOf" srcId="{E19C7ABF-32BA-444E-A4D3-5FF22B38CF9A}" destId="{1186587F-C2B4-49A8-8E07-0AC829622FC2}" srcOrd="0" destOrd="0" presId="urn:microsoft.com/office/officeart/2008/layout/VerticalCurvedList"/>
    <dgm:cxn modelId="{E1866FB6-0CD3-4C6D-A3DF-6B3F2590A6D8}" type="presParOf" srcId="{D1F3AF10-1BAA-4D5B-A95E-F6B29F6C7408}" destId="{121E39B8-659A-461B-A3C0-1C2F65D842C4}" srcOrd="5" destOrd="0" presId="urn:microsoft.com/office/officeart/2008/layout/VerticalCurvedList"/>
    <dgm:cxn modelId="{3A0A644E-319F-4C40-A7DD-5F72DB181420}" type="presParOf" srcId="{D1F3AF10-1BAA-4D5B-A95E-F6B29F6C7408}" destId="{1CDEC550-77B6-44B7-99D4-FB16029686AD}" srcOrd="6" destOrd="0" presId="urn:microsoft.com/office/officeart/2008/layout/VerticalCurvedList"/>
    <dgm:cxn modelId="{DB5F6308-830B-4198-B9BA-2CF58342BFFB}" type="presParOf" srcId="{1CDEC550-77B6-44B7-99D4-FB16029686AD}" destId="{D68DB23A-5F1A-48F0-8E1F-1A92AA7A7360}" srcOrd="0" destOrd="0" presId="urn:microsoft.com/office/officeart/2008/layout/VerticalCurvedList"/>
    <dgm:cxn modelId="{C413FDA3-97A0-4B8B-8BAD-B7D4AFFF8ABD}" type="presParOf" srcId="{D1F3AF10-1BAA-4D5B-A95E-F6B29F6C7408}" destId="{4533B469-6EB6-4A39-A9AE-E6524CDEBB85}" srcOrd="7" destOrd="0" presId="urn:microsoft.com/office/officeart/2008/layout/VerticalCurvedList"/>
    <dgm:cxn modelId="{1DBAD232-AB53-476D-8FD1-E5CC08BDE636}" type="presParOf" srcId="{D1F3AF10-1BAA-4D5B-A95E-F6B29F6C7408}" destId="{75E87593-9FD1-4D31-8866-C8EDC066B19B}" srcOrd="8" destOrd="0" presId="urn:microsoft.com/office/officeart/2008/layout/VerticalCurvedList"/>
    <dgm:cxn modelId="{ED1419BA-722C-4560-BB9C-72F37C6C5AA6}" type="presParOf" srcId="{75E87593-9FD1-4D31-8866-C8EDC066B19B}" destId="{32CA8EAB-95A8-4928-B088-24140A39EDE0}" srcOrd="0" destOrd="0" presId="urn:microsoft.com/office/officeart/2008/layout/VerticalCurvedList"/>
    <dgm:cxn modelId="{DFE24C42-E317-4E94-9310-5AC7A978DA4E}" type="presParOf" srcId="{D1F3AF10-1BAA-4D5B-A95E-F6B29F6C7408}" destId="{8708EBB9-8474-4F6D-A8A3-E8CE22E14BB5}" srcOrd="9" destOrd="0" presId="urn:microsoft.com/office/officeart/2008/layout/VerticalCurvedList"/>
    <dgm:cxn modelId="{39BD7364-A7DF-4AFB-B81C-6662D3C57D61}" type="presParOf" srcId="{D1F3AF10-1BAA-4D5B-A95E-F6B29F6C7408}" destId="{547DA1D7-B8DC-4B7F-8879-01370AA5D34C}" srcOrd="10" destOrd="0" presId="urn:microsoft.com/office/officeart/2008/layout/VerticalCurvedList"/>
    <dgm:cxn modelId="{CC4B4F49-CEA0-4E1C-B992-C7E9D703A637}" type="presParOf" srcId="{547DA1D7-B8DC-4B7F-8879-01370AA5D34C}" destId="{108098BA-F3F7-4589-98C0-8B447C1FE3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BB3F7B-37C5-4BFC-AA5A-FC127F62880B}"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de-DE"/>
        </a:p>
      </dgm:t>
    </dgm:pt>
    <dgm:pt modelId="{B78C6168-1E2B-453C-97D1-5494634FA61C}">
      <dgm:prSet custT="1"/>
      <dgm:spPr/>
      <dgm:t>
        <a:bodyPr/>
        <a:lstStyle/>
        <a:p>
          <a:pPr algn="r" rtl="1"/>
          <a:r>
            <a:rPr lang="ar-JO" sz="1400" dirty="0"/>
            <a:t>تعتبر </a:t>
          </a:r>
          <a:r>
            <a:rPr lang="en-US" sz="1400" dirty="0"/>
            <a:t>الزراعة المروية مسؤولة عن أكبر جزء من عمليات </a:t>
          </a:r>
          <a:r>
            <a:rPr lang="ar-JO" sz="1400" dirty="0"/>
            <a:t>استخراج المياه</a:t>
          </a:r>
          <a:r>
            <a:rPr lang="en-US" sz="1400" dirty="0"/>
            <a:t>، ولا سيما في البلدان النامية</a:t>
          </a:r>
          <a:r>
            <a:rPr lang="ar-JO" sz="1400" dirty="0"/>
            <a:t>.</a:t>
          </a:r>
          <a:r>
            <a:rPr lang="en-US" sz="1400" dirty="0"/>
            <a:t>  </a:t>
          </a:r>
          <a:endParaRPr lang="de-DE" sz="1400" dirty="0"/>
        </a:p>
      </dgm:t>
    </dgm:pt>
    <dgm:pt modelId="{DC4A8EF0-93C9-48CD-B336-82C6DCA41AFB}" type="parTrans" cxnId="{D90FCDAF-4A46-4826-AC48-EAE1965A6789}">
      <dgm:prSet/>
      <dgm:spPr/>
      <dgm:t>
        <a:bodyPr/>
        <a:lstStyle/>
        <a:p>
          <a:endParaRPr lang="de-DE" sz="1400"/>
        </a:p>
      </dgm:t>
    </dgm:pt>
    <dgm:pt modelId="{55A0DCF6-CBB0-46A7-A7BC-1CCE70FEA7F5}" type="sibTrans" cxnId="{D90FCDAF-4A46-4826-AC48-EAE1965A6789}">
      <dgm:prSet/>
      <dgm:spPr/>
      <dgm:t>
        <a:bodyPr/>
        <a:lstStyle/>
        <a:p>
          <a:endParaRPr lang="de-DE" sz="1400"/>
        </a:p>
      </dgm:t>
    </dgm:pt>
    <dgm:pt modelId="{EDDAA561-E368-44BC-B7E7-A08FA6939858}">
      <dgm:prSet custT="1"/>
      <dgm:spPr/>
      <dgm:t>
        <a:bodyPr/>
        <a:lstStyle/>
        <a:p>
          <a:pPr algn="just" rtl="1"/>
          <a:r>
            <a:rPr lang="en-US" sz="1400" kern="1200" dirty="0"/>
            <a:t>تلوث</a:t>
          </a:r>
          <a:r>
            <a:rPr lang="ar-JO" sz="1400" kern="1200" dirty="0"/>
            <a:t> الأسمدة</a:t>
          </a:r>
          <a:r>
            <a:rPr lang="en-US" sz="1400" kern="1200" dirty="0"/>
            <a:t> الحيواني</a:t>
          </a:r>
          <a:r>
            <a:rPr lang="ar-JO" sz="1400" kern="1200" dirty="0"/>
            <a:t>ة</a:t>
          </a:r>
          <a:r>
            <a:rPr lang="en-US" sz="1400" kern="1200" dirty="0"/>
            <a:t> والأسمدة</a:t>
          </a:r>
          <a:r>
            <a:rPr lang="ar-JO" sz="1400" kern="1200" dirty="0"/>
            <a:t> الأخرى</a:t>
          </a:r>
          <a:r>
            <a:rPr lang="en-US" sz="1400" kern="1200" dirty="0"/>
            <a:t> والمبيدات الحشرية مصادر المياه </a:t>
          </a:r>
          <a:r>
            <a:rPr lang="ar-JO" sz="1400" kern="1200" dirty="0"/>
            <a:t>(</a:t>
          </a:r>
          <a:r>
            <a:rPr lang="en-US" sz="1400" kern="1200" dirty="0"/>
            <a:t>المياه السطحية والمياه الجوفية</a:t>
          </a:r>
          <a:r>
            <a:rPr lang="ar-JO" sz="1400" kern="1200" dirty="0"/>
            <a:t>)</a:t>
          </a:r>
          <a:r>
            <a:rPr lang="en-US" sz="1400" kern="1200" dirty="0"/>
            <a:t>، مما يؤدي إلى </a:t>
          </a:r>
          <a:r>
            <a:rPr lang="ar-JO" sz="1400" b="0" i="0" kern="1200" dirty="0"/>
            <a:t>اتخام تلك المياه بالمغذيات، وبالتالي العبث ب</a:t>
          </a:r>
          <a:r>
            <a:rPr lang="en-US" sz="1400" kern="1200" dirty="0" err="1"/>
            <a:t>النظم</a:t>
          </a:r>
          <a:r>
            <a:rPr lang="ar-JO" sz="1400" kern="1200" dirty="0">
              <a:solidFill>
                <a:prstClr val="white"/>
              </a:solidFill>
              <a:latin typeface="Arial"/>
              <a:ea typeface="+mn-ea"/>
              <a:cs typeface="+mn-cs"/>
            </a:rPr>
            <a:t> البيئية </a:t>
          </a:r>
          <a:r>
            <a:rPr lang="ar-JO" sz="1400" kern="1200" dirty="0"/>
            <a:t>ذات الصلة بالمياه</a:t>
          </a:r>
          <a:endParaRPr lang="de-DE" sz="1400" kern="1200" dirty="0"/>
        </a:p>
      </dgm:t>
    </dgm:pt>
    <dgm:pt modelId="{3F0A40C2-3CD3-46EB-875F-12B42159CB38}" type="parTrans" cxnId="{7920DD76-EBA9-4EC7-8C15-23205E129938}">
      <dgm:prSet/>
      <dgm:spPr/>
      <dgm:t>
        <a:bodyPr/>
        <a:lstStyle/>
        <a:p>
          <a:endParaRPr lang="de-DE" sz="1400"/>
        </a:p>
      </dgm:t>
    </dgm:pt>
    <dgm:pt modelId="{7BC7D365-9E59-4349-B7C3-63CE03CA0335}" type="sibTrans" cxnId="{7920DD76-EBA9-4EC7-8C15-23205E129938}">
      <dgm:prSet/>
      <dgm:spPr/>
      <dgm:t>
        <a:bodyPr/>
        <a:lstStyle/>
        <a:p>
          <a:endParaRPr lang="de-DE" sz="1400"/>
        </a:p>
      </dgm:t>
    </dgm:pt>
    <dgm:pt modelId="{53CF0D0F-ECC0-45EE-936A-6AEA671CD0C8}">
      <dgm:prSet custT="1"/>
      <dgm:spPr/>
      <dgm:t>
        <a:bodyPr/>
        <a:lstStyle/>
        <a:p>
          <a:pPr algn="r" rtl="1"/>
          <a:r>
            <a:rPr lang="en-US" sz="1400" dirty="0"/>
            <a:t>تؤثر إدارة الأراضي الزراعية على نوعية المياه وكميتها </a:t>
          </a:r>
          <a:r>
            <a:rPr lang="ar-JO" sz="1400" dirty="0"/>
            <a:t>(</a:t>
          </a:r>
          <a:r>
            <a:rPr lang="en-US" sz="1400" dirty="0"/>
            <a:t>التعرية/الرسوبيات، ومعدلات التسرب، وزيادة التبخر من التربة</a:t>
          </a:r>
          <a:r>
            <a:rPr lang="ar-JO" sz="1400" dirty="0"/>
            <a:t>)</a:t>
          </a:r>
          <a:endParaRPr lang="de-DE" sz="1400" dirty="0"/>
        </a:p>
      </dgm:t>
    </dgm:pt>
    <dgm:pt modelId="{77498A69-1A69-47FB-BF40-E5FD9104A4F2}" type="parTrans" cxnId="{EEEA4EC1-9067-4C90-8D61-4F5DB4250816}">
      <dgm:prSet/>
      <dgm:spPr/>
      <dgm:t>
        <a:bodyPr/>
        <a:lstStyle/>
        <a:p>
          <a:endParaRPr lang="de-DE" sz="1400"/>
        </a:p>
      </dgm:t>
    </dgm:pt>
    <dgm:pt modelId="{298C4682-3AA1-43D1-88CD-B9DAD051A978}" type="sibTrans" cxnId="{EEEA4EC1-9067-4C90-8D61-4F5DB4250816}">
      <dgm:prSet/>
      <dgm:spPr/>
      <dgm:t>
        <a:bodyPr/>
        <a:lstStyle/>
        <a:p>
          <a:endParaRPr lang="de-DE" sz="1400"/>
        </a:p>
      </dgm:t>
    </dgm:pt>
    <dgm:pt modelId="{A90D548D-0270-49AB-B2FF-36A9457FB3D8}">
      <dgm:prSet custT="1"/>
      <dgm:spPr/>
      <dgm:t>
        <a:bodyPr/>
        <a:lstStyle/>
        <a:p>
          <a:pPr algn="r" rtl="1"/>
          <a:r>
            <a:rPr lang="en-US" sz="1400" dirty="0"/>
            <a:t>وتؤثر النظم الغذائية </a:t>
          </a:r>
          <a:r>
            <a:rPr lang="ar-JO" sz="1400" dirty="0"/>
            <a:t>(</a:t>
          </a:r>
          <a:r>
            <a:rPr lang="en-US" sz="1400" dirty="0"/>
            <a:t>استهلاك البروتينات الحيوانية مقابل الخضروات</a:t>
          </a:r>
          <a:r>
            <a:rPr lang="ar-JO" sz="1400" dirty="0"/>
            <a:t>)</a:t>
          </a:r>
          <a:r>
            <a:rPr lang="en-US" sz="1400" dirty="0"/>
            <a:t> على الطلب على المياه لإنتاج الأغذية </a:t>
          </a:r>
          <a:endParaRPr lang="de-DE" sz="1400" dirty="0"/>
        </a:p>
      </dgm:t>
    </dgm:pt>
    <dgm:pt modelId="{821FEB99-605B-4C15-8B02-9819CDFFC0AE}" type="parTrans" cxnId="{CEE85266-ABE5-4376-B776-73D33CE5A5BB}">
      <dgm:prSet/>
      <dgm:spPr/>
      <dgm:t>
        <a:bodyPr/>
        <a:lstStyle/>
        <a:p>
          <a:endParaRPr lang="de-DE" sz="1400"/>
        </a:p>
      </dgm:t>
    </dgm:pt>
    <dgm:pt modelId="{C67FE9C3-6195-46E4-9E44-7191F388697E}" type="sibTrans" cxnId="{CEE85266-ABE5-4376-B776-73D33CE5A5BB}">
      <dgm:prSet/>
      <dgm:spPr/>
      <dgm:t>
        <a:bodyPr/>
        <a:lstStyle/>
        <a:p>
          <a:endParaRPr lang="de-DE" sz="1400"/>
        </a:p>
      </dgm:t>
    </dgm:pt>
    <dgm:pt modelId="{F8FE0F57-8387-4ADC-8490-9F9830DD34B7}" type="pres">
      <dgm:prSet presAssocID="{1FBB3F7B-37C5-4BFC-AA5A-FC127F62880B}" presName="Name0" presStyleCnt="0">
        <dgm:presLayoutVars>
          <dgm:chMax val="7"/>
          <dgm:chPref val="7"/>
          <dgm:dir val="rev"/>
        </dgm:presLayoutVars>
      </dgm:prSet>
      <dgm:spPr/>
    </dgm:pt>
    <dgm:pt modelId="{8991D857-50D5-43DB-BCC1-E69D99E8A321}" type="pres">
      <dgm:prSet presAssocID="{1FBB3F7B-37C5-4BFC-AA5A-FC127F62880B}" presName="Name1" presStyleCnt="0"/>
      <dgm:spPr/>
    </dgm:pt>
    <dgm:pt modelId="{67C91A4B-B880-4764-B61A-868E0CCBC23C}" type="pres">
      <dgm:prSet presAssocID="{1FBB3F7B-37C5-4BFC-AA5A-FC127F62880B}" presName="cycle" presStyleCnt="0"/>
      <dgm:spPr/>
    </dgm:pt>
    <dgm:pt modelId="{EC4D991A-FFCC-4772-90FA-67CA5298E1F8}" type="pres">
      <dgm:prSet presAssocID="{1FBB3F7B-37C5-4BFC-AA5A-FC127F62880B}" presName="srcNode" presStyleLbl="node1" presStyleIdx="0" presStyleCnt="4"/>
      <dgm:spPr/>
    </dgm:pt>
    <dgm:pt modelId="{9B5CCCB9-71F1-428F-8E4A-70BB7DE20080}" type="pres">
      <dgm:prSet presAssocID="{1FBB3F7B-37C5-4BFC-AA5A-FC127F62880B}" presName="conn" presStyleLbl="parChTrans1D2" presStyleIdx="0" presStyleCnt="1"/>
      <dgm:spPr/>
    </dgm:pt>
    <dgm:pt modelId="{74D49D34-1991-489C-9ED3-4133C7A7301F}" type="pres">
      <dgm:prSet presAssocID="{1FBB3F7B-37C5-4BFC-AA5A-FC127F62880B}" presName="extraNode" presStyleLbl="node1" presStyleIdx="0" presStyleCnt="4"/>
      <dgm:spPr/>
    </dgm:pt>
    <dgm:pt modelId="{E8764877-A637-4319-8080-5CAF470F556B}" type="pres">
      <dgm:prSet presAssocID="{1FBB3F7B-37C5-4BFC-AA5A-FC127F62880B}" presName="dstNode" presStyleLbl="node1" presStyleIdx="0" presStyleCnt="4"/>
      <dgm:spPr/>
    </dgm:pt>
    <dgm:pt modelId="{99F80143-1B3A-4C6F-9769-31251966818C}" type="pres">
      <dgm:prSet presAssocID="{B78C6168-1E2B-453C-97D1-5494634FA61C}" presName="text_1" presStyleLbl="node1" presStyleIdx="0" presStyleCnt="4">
        <dgm:presLayoutVars>
          <dgm:bulletEnabled val="1"/>
        </dgm:presLayoutVars>
      </dgm:prSet>
      <dgm:spPr/>
    </dgm:pt>
    <dgm:pt modelId="{92D34277-8F30-4871-A6AB-B3E0AB12D044}" type="pres">
      <dgm:prSet presAssocID="{B78C6168-1E2B-453C-97D1-5494634FA61C}" presName="accent_1" presStyleCnt="0"/>
      <dgm:spPr/>
    </dgm:pt>
    <dgm:pt modelId="{C1702D68-6C15-4234-B6FA-506E6BBBDEEA}" type="pres">
      <dgm:prSet presAssocID="{B78C6168-1E2B-453C-97D1-5494634FA61C}" presName="accentRepeatNode" presStyleLbl="solidFgAcc1" presStyleIdx="0" presStyleCnt="4"/>
      <dgm:spPr/>
    </dgm:pt>
    <dgm:pt modelId="{EA8831C6-9A85-4070-99D0-A0D46058DB3E}" type="pres">
      <dgm:prSet presAssocID="{EDDAA561-E368-44BC-B7E7-A08FA6939858}" presName="text_2" presStyleLbl="node1" presStyleIdx="1" presStyleCnt="4" custLinFactNeighborX="710">
        <dgm:presLayoutVars>
          <dgm:bulletEnabled val="1"/>
        </dgm:presLayoutVars>
      </dgm:prSet>
      <dgm:spPr/>
    </dgm:pt>
    <dgm:pt modelId="{1DBADDD9-9835-42FF-9B81-8768C3571E56}" type="pres">
      <dgm:prSet presAssocID="{EDDAA561-E368-44BC-B7E7-A08FA6939858}" presName="accent_2" presStyleCnt="0"/>
      <dgm:spPr/>
    </dgm:pt>
    <dgm:pt modelId="{C46BC62B-FA90-4AFB-819F-B38E4A95A6E0}" type="pres">
      <dgm:prSet presAssocID="{EDDAA561-E368-44BC-B7E7-A08FA6939858}" presName="accentRepeatNode" presStyleLbl="solidFgAcc1" presStyleIdx="1" presStyleCnt="4"/>
      <dgm:spPr/>
    </dgm:pt>
    <dgm:pt modelId="{69B716FF-E7BA-475D-A74F-D1D915C146A4}" type="pres">
      <dgm:prSet presAssocID="{53CF0D0F-ECC0-45EE-936A-6AEA671CD0C8}" presName="text_3" presStyleLbl="node1" presStyleIdx="2" presStyleCnt="4">
        <dgm:presLayoutVars>
          <dgm:bulletEnabled val="1"/>
        </dgm:presLayoutVars>
      </dgm:prSet>
      <dgm:spPr/>
    </dgm:pt>
    <dgm:pt modelId="{E3B2B6FD-EF79-45EA-863D-F96330C47F7E}" type="pres">
      <dgm:prSet presAssocID="{53CF0D0F-ECC0-45EE-936A-6AEA671CD0C8}" presName="accent_3" presStyleCnt="0"/>
      <dgm:spPr/>
    </dgm:pt>
    <dgm:pt modelId="{BF72CFD3-6A6C-48E2-BF1D-8909A5248B2B}" type="pres">
      <dgm:prSet presAssocID="{53CF0D0F-ECC0-45EE-936A-6AEA671CD0C8}" presName="accentRepeatNode" presStyleLbl="solidFgAcc1" presStyleIdx="2" presStyleCnt="4"/>
      <dgm:spPr/>
    </dgm:pt>
    <dgm:pt modelId="{958EE147-3189-4C5B-86D1-A3708927DCB0}" type="pres">
      <dgm:prSet presAssocID="{A90D548D-0270-49AB-B2FF-36A9457FB3D8}" presName="text_4" presStyleLbl="node1" presStyleIdx="3" presStyleCnt="4">
        <dgm:presLayoutVars>
          <dgm:bulletEnabled val="1"/>
        </dgm:presLayoutVars>
      </dgm:prSet>
      <dgm:spPr/>
    </dgm:pt>
    <dgm:pt modelId="{0EE942C3-4797-4A77-AE12-58CE882432BF}" type="pres">
      <dgm:prSet presAssocID="{A90D548D-0270-49AB-B2FF-36A9457FB3D8}" presName="accent_4" presStyleCnt="0"/>
      <dgm:spPr/>
    </dgm:pt>
    <dgm:pt modelId="{CF9048C5-9702-4F74-9F6A-041FC36C6F4C}" type="pres">
      <dgm:prSet presAssocID="{A90D548D-0270-49AB-B2FF-36A9457FB3D8}" presName="accentRepeatNode" presStyleLbl="solidFgAcc1" presStyleIdx="3" presStyleCnt="4"/>
      <dgm:spPr/>
    </dgm:pt>
  </dgm:ptLst>
  <dgm:cxnLst>
    <dgm:cxn modelId="{5FA2B119-B36E-4359-9339-3F0769692608}" type="presOf" srcId="{A90D548D-0270-49AB-B2FF-36A9457FB3D8}" destId="{958EE147-3189-4C5B-86D1-A3708927DCB0}" srcOrd="0" destOrd="0" presId="urn:microsoft.com/office/officeart/2008/layout/VerticalCurvedList"/>
    <dgm:cxn modelId="{3BDA831D-D4D4-4070-B12E-4C1F70631B62}" type="presOf" srcId="{B78C6168-1E2B-453C-97D1-5494634FA61C}" destId="{99F80143-1B3A-4C6F-9769-31251966818C}" srcOrd="0" destOrd="0" presId="urn:microsoft.com/office/officeart/2008/layout/VerticalCurvedList"/>
    <dgm:cxn modelId="{CEE85266-ABE5-4376-B776-73D33CE5A5BB}" srcId="{1FBB3F7B-37C5-4BFC-AA5A-FC127F62880B}" destId="{A90D548D-0270-49AB-B2FF-36A9457FB3D8}" srcOrd="3" destOrd="0" parTransId="{821FEB99-605B-4C15-8B02-9819CDFFC0AE}" sibTransId="{C67FE9C3-6195-46E4-9E44-7191F388697E}"/>
    <dgm:cxn modelId="{7FD4B552-8371-40FF-A761-462CC91A1A87}" type="presOf" srcId="{55A0DCF6-CBB0-46A7-A7BC-1CCE70FEA7F5}" destId="{9B5CCCB9-71F1-428F-8E4A-70BB7DE20080}" srcOrd="0" destOrd="0" presId="urn:microsoft.com/office/officeart/2008/layout/VerticalCurvedList"/>
    <dgm:cxn modelId="{B745BE76-5867-4F63-B160-0A390286E5EE}" type="presOf" srcId="{53CF0D0F-ECC0-45EE-936A-6AEA671CD0C8}" destId="{69B716FF-E7BA-475D-A74F-D1D915C146A4}" srcOrd="0" destOrd="0" presId="urn:microsoft.com/office/officeart/2008/layout/VerticalCurvedList"/>
    <dgm:cxn modelId="{7920DD76-EBA9-4EC7-8C15-23205E129938}" srcId="{1FBB3F7B-37C5-4BFC-AA5A-FC127F62880B}" destId="{EDDAA561-E368-44BC-B7E7-A08FA6939858}" srcOrd="1" destOrd="0" parTransId="{3F0A40C2-3CD3-46EB-875F-12B42159CB38}" sibTransId="{7BC7D365-9E59-4349-B7C3-63CE03CA0335}"/>
    <dgm:cxn modelId="{FA822A78-0BD5-458F-A9A0-AB6F47D6416E}" type="presOf" srcId="{EDDAA561-E368-44BC-B7E7-A08FA6939858}" destId="{EA8831C6-9A85-4070-99D0-A0D46058DB3E}" srcOrd="0" destOrd="0" presId="urn:microsoft.com/office/officeart/2008/layout/VerticalCurvedList"/>
    <dgm:cxn modelId="{5FF4EB99-613B-4366-8D4B-26C28187E7CD}" type="presOf" srcId="{1FBB3F7B-37C5-4BFC-AA5A-FC127F62880B}" destId="{F8FE0F57-8387-4ADC-8490-9F9830DD34B7}" srcOrd="0" destOrd="0" presId="urn:microsoft.com/office/officeart/2008/layout/VerticalCurvedList"/>
    <dgm:cxn modelId="{D90FCDAF-4A46-4826-AC48-EAE1965A6789}" srcId="{1FBB3F7B-37C5-4BFC-AA5A-FC127F62880B}" destId="{B78C6168-1E2B-453C-97D1-5494634FA61C}" srcOrd="0" destOrd="0" parTransId="{DC4A8EF0-93C9-48CD-B336-82C6DCA41AFB}" sibTransId="{55A0DCF6-CBB0-46A7-A7BC-1CCE70FEA7F5}"/>
    <dgm:cxn modelId="{EEEA4EC1-9067-4C90-8D61-4F5DB4250816}" srcId="{1FBB3F7B-37C5-4BFC-AA5A-FC127F62880B}" destId="{53CF0D0F-ECC0-45EE-936A-6AEA671CD0C8}" srcOrd="2" destOrd="0" parTransId="{77498A69-1A69-47FB-BF40-E5FD9104A4F2}" sibTransId="{298C4682-3AA1-43D1-88CD-B9DAD051A978}"/>
    <dgm:cxn modelId="{4187FB10-D878-48E0-9290-4F5EF1D3B65E}" type="presParOf" srcId="{F8FE0F57-8387-4ADC-8490-9F9830DD34B7}" destId="{8991D857-50D5-43DB-BCC1-E69D99E8A321}" srcOrd="0" destOrd="0" presId="urn:microsoft.com/office/officeart/2008/layout/VerticalCurvedList"/>
    <dgm:cxn modelId="{EDE15A8E-F693-47F6-B808-6F61ABEC65B8}" type="presParOf" srcId="{8991D857-50D5-43DB-BCC1-E69D99E8A321}" destId="{67C91A4B-B880-4764-B61A-868E0CCBC23C}" srcOrd="0" destOrd="0" presId="urn:microsoft.com/office/officeart/2008/layout/VerticalCurvedList"/>
    <dgm:cxn modelId="{4A22DDB6-C882-4F92-95B5-2513D4EC9A20}" type="presParOf" srcId="{67C91A4B-B880-4764-B61A-868E0CCBC23C}" destId="{EC4D991A-FFCC-4772-90FA-67CA5298E1F8}" srcOrd="0" destOrd="0" presId="urn:microsoft.com/office/officeart/2008/layout/VerticalCurvedList"/>
    <dgm:cxn modelId="{B603C4BE-8B3A-4C27-BB8D-F5B3CD70102F}" type="presParOf" srcId="{67C91A4B-B880-4764-B61A-868E0CCBC23C}" destId="{9B5CCCB9-71F1-428F-8E4A-70BB7DE20080}" srcOrd="1" destOrd="0" presId="urn:microsoft.com/office/officeart/2008/layout/VerticalCurvedList"/>
    <dgm:cxn modelId="{52B82158-7FA1-4A49-AFC9-6D43C6133025}" type="presParOf" srcId="{67C91A4B-B880-4764-B61A-868E0CCBC23C}" destId="{74D49D34-1991-489C-9ED3-4133C7A7301F}" srcOrd="2" destOrd="0" presId="urn:microsoft.com/office/officeart/2008/layout/VerticalCurvedList"/>
    <dgm:cxn modelId="{DDAD2F14-314E-4433-ADAC-D2D5630D076C}" type="presParOf" srcId="{67C91A4B-B880-4764-B61A-868E0CCBC23C}" destId="{E8764877-A637-4319-8080-5CAF470F556B}" srcOrd="3" destOrd="0" presId="urn:microsoft.com/office/officeart/2008/layout/VerticalCurvedList"/>
    <dgm:cxn modelId="{C9F459D2-1472-4D5A-83A2-84A913FB14AA}" type="presParOf" srcId="{8991D857-50D5-43DB-BCC1-E69D99E8A321}" destId="{99F80143-1B3A-4C6F-9769-31251966818C}" srcOrd="1" destOrd="0" presId="urn:microsoft.com/office/officeart/2008/layout/VerticalCurvedList"/>
    <dgm:cxn modelId="{E8CC5F25-55D5-4208-A898-FB3467D1CB58}" type="presParOf" srcId="{8991D857-50D5-43DB-BCC1-E69D99E8A321}" destId="{92D34277-8F30-4871-A6AB-B3E0AB12D044}" srcOrd="2" destOrd="0" presId="urn:microsoft.com/office/officeart/2008/layout/VerticalCurvedList"/>
    <dgm:cxn modelId="{23676E10-DB1F-4878-BC5F-EABB10170870}" type="presParOf" srcId="{92D34277-8F30-4871-A6AB-B3E0AB12D044}" destId="{C1702D68-6C15-4234-B6FA-506E6BBBDEEA}" srcOrd="0" destOrd="0" presId="urn:microsoft.com/office/officeart/2008/layout/VerticalCurvedList"/>
    <dgm:cxn modelId="{F14E5915-370D-42F4-828A-DBDCBCE0FA4A}" type="presParOf" srcId="{8991D857-50D5-43DB-BCC1-E69D99E8A321}" destId="{EA8831C6-9A85-4070-99D0-A0D46058DB3E}" srcOrd="3" destOrd="0" presId="urn:microsoft.com/office/officeart/2008/layout/VerticalCurvedList"/>
    <dgm:cxn modelId="{9F53D1B2-DA25-4100-BB4E-C0B651732B17}" type="presParOf" srcId="{8991D857-50D5-43DB-BCC1-E69D99E8A321}" destId="{1DBADDD9-9835-42FF-9B81-8768C3571E56}" srcOrd="4" destOrd="0" presId="urn:microsoft.com/office/officeart/2008/layout/VerticalCurvedList"/>
    <dgm:cxn modelId="{8B5DCE44-8BA5-4B6C-AA3F-253BCE19CCA3}" type="presParOf" srcId="{1DBADDD9-9835-42FF-9B81-8768C3571E56}" destId="{C46BC62B-FA90-4AFB-819F-B38E4A95A6E0}" srcOrd="0" destOrd="0" presId="urn:microsoft.com/office/officeart/2008/layout/VerticalCurvedList"/>
    <dgm:cxn modelId="{8DA712E6-B10F-4D22-81F1-4DF83692E3EE}" type="presParOf" srcId="{8991D857-50D5-43DB-BCC1-E69D99E8A321}" destId="{69B716FF-E7BA-475D-A74F-D1D915C146A4}" srcOrd="5" destOrd="0" presId="urn:microsoft.com/office/officeart/2008/layout/VerticalCurvedList"/>
    <dgm:cxn modelId="{3411FAD2-43D5-43BA-B75C-C5B76A0FB84C}" type="presParOf" srcId="{8991D857-50D5-43DB-BCC1-E69D99E8A321}" destId="{E3B2B6FD-EF79-45EA-863D-F96330C47F7E}" srcOrd="6" destOrd="0" presId="urn:microsoft.com/office/officeart/2008/layout/VerticalCurvedList"/>
    <dgm:cxn modelId="{B6CA8D8F-6C23-4CBB-B84D-E52967CEDB69}" type="presParOf" srcId="{E3B2B6FD-EF79-45EA-863D-F96330C47F7E}" destId="{BF72CFD3-6A6C-48E2-BF1D-8909A5248B2B}" srcOrd="0" destOrd="0" presId="urn:microsoft.com/office/officeart/2008/layout/VerticalCurvedList"/>
    <dgm:cxn modelId="{38B59F1E-BC3E-4BC1-B887-CA581D31DFBF}" type="presParOf" srcId="{8991D857-50D5-43DB-BCC1-E69D99E8A321}" destId="{958EE147-3189-4C5B-86D1-A3708927DCB0}" srcOrd="7" destOrd="0" presId="urn:microsoft.com/office/officeart/2008/layout/VerticalCurvedList"/>
    <dgm:cxn modelId="{C71D331E-0243-4C45-8F19-AAC6D7B208CB}" type="presParOf" srcId="{8991D857-50D5-43DB-BCC1-E69D99E8A321}" destId="{0EE942C3-4797-4A77-AE12-58CE882432BF}" srcOrd="8" destOrd="0" presId="urn:microsoft.com/office/officeart/2008/layout/VerticalCurvedList"/>
    <dgm:cxn modelId="{DC071915-9F5B-4868-9447-2C3FAAFD4839}" type="presParOf" srcId="{0EE942C3-4797-4A77-AE12-58CE882432BF}" destId="{CF9048C5-9702-4F74-9F6A-041FC36C6F4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45740D-0394-4B13-B736-186EA1AD6B84}" type="doc">
      <dgm:prSet loTypeId="urn:microsoft.com/office/officeart/2008/layout/VerticalCurvedList" loCatId="list" qsTypeId="urn:microsoft.com/office/officeart/2005/8/quickstyle/simple1" qsCatId="simple" csTypeId="urn:microsoft.com/office/officeart/2005/8/colors/accent3_3" csCatId="accent3" phldr="1"/>
      <dgm:spPr/>
      <dgm:t>
        <a:bodyPr/>
        <a:lstStyle/>
        <a:p>
          <a:endParaRPr lang="de-DE"/>
        </a:p>
      </dgm:t>
    </dgm:pt>
    <dgm:pt modelId="{F2AECFF2-72F4-41A7-8837-3371DAB959B4}">
      <dgm:prSet/>
      <dgm:spPr/>
      <dgm:t>
        <a:bodyPr/>
        <a:lstStyle/>
        <a:p>
          <a:pPr algn="r" rtl="1"/>
          <a:r>
            <a:rPr lang="de-DE" dirty="0"/>
            <a:t>استخراج وتكرير الوقود الأحفوري </a:t>
          </a:r>
        </a:p>
      </dgm:t>
    </dgm:pt>
    <dgm:pt modelId="{D5679CF1-77FF-4E66-B748-B76C1DA779CA}" type="parTrans" cxnId="{720BE015-013B-40E5-BC04-8E77009BC951}">
      <dgm:prSet/>
      <dgm:spPr/>
      <dgm:t>
        <a:bodyPr/>
        <a:lstStyle/>
        <a:p>
          <a:pPr algn="ctr" rtl="1"/>
          <a:endParaRPr lang="de-DE"/>
        </a:p>
      </dgm:t>
    </dgm:pt>
    <dgm:pt modelId="{7634F5A3-E568-418A-8DED-09E246B586C6}" type="sibTrans" cxnId="{720BE015-013B-40E5-BC04-8E77009BC951}">
      <dgm:prSet/>
      <dgm:spPr/>
      <dgm:t>
        <a:bodyPr/>
        <a:lstStyle/>
        <a:p>
          <a:pPr algn="ctr" rtl="1"/>
          <a:endParaRPr lang="de-DE"/>
        </a:p>
      </dgm:t>
    </dgm:pt>
    <dgm:pt modelId="{43415668-F9B3-446A-9898-5A200FFD2E81}">
      <dgm:prSet/>
      <dgm:spPr/>
      <dgm:t>
        <a:bodyPr/>
        <a:lstStyle/>
        <a:p>
          <a:pPr algn="r" rtl="1"/>
          <a:r>
            <a:rPr lang="de-DE" dirty="0"/>
            <a:t>الإنتاج والتبريد في توليد الطاقة الحرارية </a:t>
          </a:r>
        </a:p>
      </dgm:t>
    </dgm:pt>
    <dgm:pt modelId="{0FFDB31B-580A-4928-BFAA-4E7FC2D327C5}" type="parTrans" cxnId="{A4C235BD-EF08-4CB1-8873-730F6281A16F}">
      <dgm:prSet/>
      <dgm:spPr/>
      <dgm:t>
        <a:bodyPr/>
        <a:lstStyle/>
        <a:p>
          <a:pPr algn="ctr" rtl="1"/>
          <a:endParaRPr lang="de-DE"/>
        </a:p>
      </dgm:t>
    </dgm:pt>
    <dgm:pt modelId="{A2B2A9E1-E1BE-4482-BD55-C2080CD28EE9}" type="sibTrans" cxnId="{A4C235BD-EF08-4CB1-8873-730F6281A16F}">
      <dgm:prSet/>
      <dgm:spPr/>
      <dgm:t>
        <a:bodyPr/>
        <a:lstStyle/>
        <a:p>
          <a:pPr algn="ctr" rtl="1"/>
          <a:endParaRPr lang="de-DE"/>
        </a:p>
      </dgm:t>
    </dgm:pt>
    <dgm:pt modelId="{9F64C4E1-32FA-48DD-9779-32969BFA2C3E}">
      <dgm:prSet/>
      <dgm:spPr/>
      <dgm:t>
        <a:bodyPr/>
        <a:lstStyle/>
        <a:p>
          <a:pPr algn="r" rtl="1"/>
          <a:r>
            <a:rPr lang="de-DE" dirty="0"/>
            <a:t>الطاقة الكهرومائية </a:t>
          </a:r>
        </a:p>
      </dgm:t>
    </dgm:pt>
    <dgm:pt modelId="{01C27AEF-7323-4D6B-84CF-C89644E56D7E}" type="parTrans" cxnId="{CC8D153F-398A-49F3-BD01-C25D7C2E12BE}">
      <dgm:prSet/>
      <dgm:spPr/>
      <dgm:t>
        <a:bodyPr/>
        <a:lstStyle/>
        <a:p>
          <a:pPr algn="ctr" rtl="1"/>
          <a:endParaRPr lang="de-DE"/>
        </a:p>
      </dgm:t>
    </dgm:pt>
    <dgm:pt modelId="{03E36877-E408-44FF-91C8-9961A59E2D31}" type="sibTrans" cxnId="{CC8D153F-398A-49F3-BD01-C25D7C2E12BE}">
      <dgm:prSet/>
      <dgm:spPr/>
      <dgm:t>
        <a:bodyPr/>
        <a:lstStyle/>
        <a:p>
          <a:pPr algn="ctr" rtl="1"/>
          <a:endParaRPr lang="de-DE"/>
        </a:p>
      </dgm:t>
    </dgm:pt>
    <dgm:pt modelId="{A413F403-3626-49D5-956A-0FCA01F37946}">
      <dgm:prSet custT="1"/>
      <dgm:spPr/>
      <dgm:t>
        <a:bodyPr/>
        <a:lstStyle/>
        <a:p>
          <a:pPr algn="r" rtl="1"/>
          <a:r>
            <a:rPr lang="de-DE" sz="2000" kern="1200" dirty="0">
              <a:solidFill>
                <a:prstClr val="white"/>
              </a:solidFill>
              <a:latin typeface="Arial"/>
              <a:ea typeface="+mn-ea"/>
              <a:cs typeface="+mn-cs"/>
            </a:rPr>
            <a:t>إنتاج الكتلة</a:t>
          </a:r>
          <a:r>
            <a:rPr lang="ar-JO" sz="2000" kern="1200" dirty="0">
              <a:solidFill>
                <a:prstClr val="white"/>
              </a:solidFill>
              <a:latin typeface="Arial"/>
              <a:ea typeface="+mn-ea"/>
              <a:cs typeface="+mn-cs"/>
            </a:rPr>
            <a:t> </a:t>
          </a:r>
          <a:r>
            <a:rPr lang="de-DE" sz="2000" kern="1200" dirty="0">
              <a:solidFill>
                <a:prstClr val="white"/>
              </a:solidFill>
              <a:latin typeface="Arial"/>
              <a:ea typeface="+mn-ea"/>
              <a:cs typeface="+mn-cs"/>
            </a:rPr>
            <a:t>الحيوية </a:t>
          </a:r>
        </a:p>
      </dgm:t>
    </dgm:pt>
    <dgm:pt modelId="{B273F691-9B0E-4B89-8D6D-E27BD6FBD6BA}" type="parTrans" cxnId="{A731784C-B8B4-46E7-999C-65377161721A}">
      <dgm:prSet/>
      <dgm:spPr/>
      <dgm:t>
        <a:bodyPr/>
        <a:lstStyle/>
        <a:p>
          <a:pPr algn="ctr" rtl="1"/>
          <a:endParaRPr lang="de-DE"/>
        </a:p>
      </dgm:t>
    </dgm:pt>
    <dgm:pt modelId="{A0D2A585-A3E2-4968-A188-4789475143C6}" type="sibTrans" cxnId="{A731784C-B8B4-46E7-999C-65377161721A}">
      <dgm:prSet/>
      <dgm:spPr/>
      <dgm:t>
        <a:bodyPr/>
        <a:lstStyle/>
        <a:p>
          <a:pPr algn="ctr" rtl="1"/>
          <a:endParaRPr lang="de-DE"/>
        </a:p>
      </dgm:t>
    </dgm:pt>
    <dgm:pt modelId="{F80A9779-0331-4FF3-84E3-A21BA612191F}">
      <dgm:prSet/>
      <dgm:spPr/>
      <dgm:t>
        <a:bodyPr/>
        <a:lstStyle/>
        <a:p>
          <a:pPr algn="r" rtl="1"/>
          <a:r>
            <a:rPr lang="de-DE" dirty="0"/>
            <a:t>إنتاج وتنظيف مكونات محطات الطاقة </a:t>
          </a:r>
          <a:r>
            <a:rPr lang="ar-JO" dirty="0"/>
            <a:t>(</a:t>
          </a:r>
          <a:r>
            <a:rPr lang="de-DE" dirty="0"/>
            <a:t>بما في ذلك طاقة الرياح والطاقة الشمسية</a:t>
          </a:r>
          <a:r>
            <a:rPr lang="ar-JO" dirty="0"/>
            <a:t>)</a:t>
          </a:r>
          <a:endParaRPr lang="de-DE" dirty="0"/>
        </a:p>
      </dgm:t>
    </dgm:pt>
    <dgm:pt modelId="{F7A63233-8A5F-412C-BCD4-9E7002D089D5}" type="parTrans" cxnId="{504A39F3-5277-4C87-A82A-CAC11D830E18}">
      <dgm:prSet/>
      <dgm:spPr/>
      <dgm:t>
        <a:bodyPr/>
        <a:lstStyle/>
        <a:p>
          <a:pPr algn="ctr" rtl="1"/>
          <a:endParaRPr lang="de-DE"/>
        </a:p>
      </dgm:t>
    </dgm:pt>
    <dgm:pt modelId="{A7AB07E0-0550-42D1-86A1-7ABE121A60EF}" type="sibTrans" cxnId="{504A39F3-5277-4C87-A82A-CAC11D830E18}">
      <dgm:prSet/>
      <dgm:spPr/>
      <dgm:t>
        <a:bodyPr/>
        <a:lstStyle/>
        <a:p>
          <a:pPr algn="ctr" rtl="1"/>
          <a:endParaRPr lang="de-DE"/>
        </a:p>
      </dgm:t>
    </dgm:pt>
    <dgm:pt modelId="{74A4F1E3-804D-468B-BDAF-A9F232E2BE22}" type="pres">
      <dgm:prSet presAssocID="{A245740D-0394-4B13-B736-186EA1AD6B84}" presName="Name0" presStyleCnt="0">
        <dgm:presLayoutVars>
          <dgm:chMax val="7"/>
          <dgm:chPref val="7"/>
          <dgm:dir val="rev"/>
        </dgm:presLayoutVars>
      </dgm:prSet>
      <dgm:spPr/>
    </dgm:pt>
    <dgm:pt modelId="{C842CDC3-F9FD-4A96-876A-101B6594BE8E}" type="pres">
      <dgm:prSet presAssocID="{A245740D-0394-4B13-B736-186EA1AD6B84}" presName="Name1" presStyleCnt="0"/>
      <dgm:spPr/>
    </dgm:pt>
    <dgm:pt modelId="{39236414-D17D-4632-8399-6A278FB0527D}" type="pres">
      <dgm:prSet presAssocID="{A245740D-0394-4B13-B736-186EA1AD6B84}" presName="cycle" presStyleCnt="0"/>
      <dgm:spPr/>
    </dgm:pt>
    <dgm:pt modelId="{3F688806-E99E-4F55-9B6E-A22590D210A9}" type="pres">
      <dgm:prSet presAssocID="{A245740D-0394-4B13-B736-186EA1AD6B84}" presName="srcNode" presStyleLbl="node1" presStyleIdx="0" presStyleCnt="5"/>
      <dgm:spPr/>
    </dgm:pt>
    <dgm:pt modelId="{71497658-18A5-4ECE-8DE9-491CE23BFFE5}" type="pres">
      <dgm:prSet presAssocID="{A245740D-0394-4B13-B736-186EA1AD6B84}" presName="conn" presStyleLbl="parChTrans1D2" presStyleIdx="0" presStyleCnt="1"/>
      <dgm:spPr/>
    </dgm:pt>
    <dgm:pt modelId="{EB1DDEB0-A180-4F6F-ADAC-B749FC1E73E0}" type="pres">
      <dgm:prSet presAssocID="{A245740D-0394-4B13-B736-186EA1AD6B84}" presName="extraNode" presStyleLbl="node1" presStyleIdx="0" presStyleCnt="5"/>
      <dgm:spPr/>
    </dgm:pt>
    <dgm:pt modelId="{69522C33-EF53-4C71-9E2F-F6BDD1299E5E}" type="pres">
      <dgm:prSet presAssocID="{A245740D-0394-4B13-B736-186EA1AD6B84}" presName="dstNode" presStyleLbl="node1" presStyleIdx="0" presStyleCnt="5"/>
      <dgm:spPr/>
    </dgm:pt>
    <dgm:pt modelId="{B432CFC0-38E1-472E-B91B-D853A4C00649}" type="pres">
      <dgm:prSet presAssocID="{F2AECFF2-72F4-41A7-8837-3371DAB959B4}" presName="text_1" presStyleLbl="node1" presStyleIdx="0" presStyleCnt="5">
        <dgm:presLayoutVars>
          <dgm:bulletEnabled val="1"/>
        </dgm:presLayoutVars>
      </dgm:prSet>
      <dgm:spPr/>
    </dgm:pt>
    <dgm:pt modelId="{02093AF6-D57B-4CD0-95D4-B60CFBD9E5B1}" type="pres">
      <dgm:prSet presAssocID="{F2AECFF2-72F4-41A7-8837-3371DAB959B4}" presName="accent_1" presStyleCnt="0"/>
      <dgm:spPr/>
    </dgm:pt>
    <dgm:pt modelId="{B4DD4981-52C2-4F5B-A32A-C57F4EB0889F}" type="pres">
      <dgm:prSet presAssocID="{F2AECFF2-72F4-41A7-8837-3371DAB959B4}" presName="accentRepeatNode" presStyleLbl="solidFgAcc1" presStyleIdx="0" presStyleCnt="5"/>
      <dgm:spPr/>
    </dgm:pt>
    <dgm:pt modelId="{9C1D7EF2-8345-4C78-9C8D-34908D9CC2D0}" type="pres">
      <dgm:prSet presAssocID="{43415668-F9B3-446A-9898-5A200FFD2E81}" presName="text_2" presStyleLbl="node1" presStyleIdx="1" presStyleCnt="5">
        <dgm:presLayoutVars>
          <dgm:bulletEnabled val="1"/>
        </dgm:presLayoutVars>
      </dgm:prSet>
      <dgm:spPr/>
    </dgm:pt>
    <dgm:pt modelId="{A3A135F9-B119-4A3F-8CDF-FB577CEE301A}" type="pres">
      <dgm:prSet presAssocID="{43415668-F9B3-446A-9898-5A200FFD2E81}" presName="accent_2" presStyleCnt="0"/>
      <dgm:spPr/>
    </dgm:pt>
    <dgm:pt modelId="{1808E724-8077-433F-9F37-0A5A06EFFEFF}" type="pres">
      <dgm:prSet presAssocID="{43415668-F9B3-446A-9898-5A200FFD2E81}" presName="accentRepeatNode" presStyleLbl="solidFgAcc1" presStyleIdx="1" presStyleCnt="5"/>
      <dgm:spPr/>
    </dgm:pt>
    <dgm:pt modelId="{9C59C850-BDD2-4AFD-BB45-2FFEEBD21C2E}" type="pres">
      <dgm:prSet presAssocID="{9F64C4E1-32FA-48DD-9779-32969BFA2C3E}" presName="text_3" presStyleLbl="node1" presStyleIdx="2" presStyleCnt="5">
        <dgm:presLayoutVars>
          <dgm:bulletEnabled val="1"/>
        </dgm:presLayoutVars>
      </dgm:prSet>
      <dgm:spPr/>
    </dgm:pt>
    <dgm:pt modelId="{0E106EE3-34E5-4DFB-AAF1-09D2B30DE1C1}" type="pres">
      <dgm:prSet presAssocID="{9F64C4E1-32FA-48DD-9779-32969BFA2C3E}" presName="accent_3" presStyleCnt="0"/>
      <dgm:spPr/>
    </dgm:pt>
    <dgm:pt modelId="{4A94F4CE-565C-49C5-8666-EDBABBA5735E}" type="pres">
      <dgm:prSet presAssocID="{9F64C4E1-32FA-48DD-9779-32969BFA2C3E}" presName="accentRepeatNode" presStyleLbl="solidFgAcc1" presStyleIdx="2" presStyleCnt="5"/>
      <dgm:spPr/>
    </dgm:pt>
    <dgm:pt modelId="{94FFB991-7969-4A79-8C56-A2DFFB95FF9E}" type="pres">
      <dgm:prSet presAssocID="{A413F403-3626-49D5-956A-0FCA01F37946}" presName="text_4" presStyleLbl="node1" presStyleIdx="3" presStyleCnt="5">
        <dgm:presLayoutVars>
          <dgm:bulletEnabled val="1"/>
        </dgm:presLayoutVars>
      </dgm:prSet>
      <dgm:spPr/>
    </dgm:pt>
    <dgm:pt modelId="{0B51082F-E484-45E7-92A6-BDE024BB0C53}" type="pres">
      <dgm:prSet presAssocID="{A413F403-3626-49D5-956A-0FCA01F37946}" presName="accent_4" presStyleCnt="0"/>
      <dgm:spPr/>
    </dgm:pt>
    <dgm:pt modelId="{24880F60-C983-42FF-BC1E-8EF770FCB399}" type="pres">
      <dgm:prSet presAssocID="{A413F403-3626-49D5-956A-0FCA01F37946}" presName="accentRepeatNode" presStyleLbl="solidFgAcc1" presStyleIdx="3" presStyleCnt="5"/>
      <dgm:spPr/>
    </dgm:pt>
    <dgm:pt modelId="{C2D23459-76B6-41B1-B951-729F49CF0478}" type="pres">
      <dgm:prSet presAssocID="{F80A9779-0331-4FF3-84E3-A21BA612191F}" presName="text_5" presStyleLbl="node1" presStyleIdx="4" presStyleCnt="5">
        <dgm:presLayoutVars>
          <dgm:bulletEnabled val="1"/>
        </dgm:presLayoutVars>
      </dgm:prSet>
      <dgm:spPr/>
    </dgm:pt>
    <dgm:pt modelId="{40C74818-B177-4FFF-A418-130863E65A92}" type="pres">
      <dgm:prSet presAssocID="{F80A9779-0331-4FF3-84E3-A21BA612191F}" presName="accent_5" presStyleCnt="0"/>
      <dgm:spPr/>
    </dgm:pt>
    <dgm:pt modelId="{5057F62D-F109-40DF-8A56-C7CBD1EDCB75}" type="pres">
      <dgm:prSet presAssocID="{F80A9779-0331-4FF3-84E3-A21BA612191F}" presName="accentRepeatNode" presStyleLbl="solidFgAcc1" presStyleIdx="4" presStyleCnt="5"/>
      <dgm:spPr/>
    </dgm:pt>
  </dgm:ptLst>
  <dgm:cxnLst>
    <dgm:cxn modelId="{C25AD308-3CE6-4F0B-B9AA-E704E2A63822}" type="presOf" srcId="{43415668-F9B3-446A-9898-5A200FFD2E81}" destId="{9C1D7EF2-8345-4C78-9C8D-34908D9CC2D0}" srcOrd="0" destOrd="0" presId="urn:microsoft.com/office/officeart/2008/layout/VerticalCurvedList"/>
    <dgm:cxn modelId="{720BE015-013B-40E5-BC04-8E77009BC951}" srcId="{A245740D-0394-4B13-B736-186EA1AD6B84}" destId="{F2AECFF2-72F4-41A7-8837-3371DAB959B4}" srcOrd="0" destOrd="0" parTransId="{D5679CF1-77FF-4E66-B748-B76C1DA779CA}" sibTransId="{7634F5A3-E568-418A-8DED-09E246B586C6}"/>
    <dgm:cxn modelId="{54505132-8988-4825-BC67-BCA96E12AA7B}" type="presOf" srcId="{7634F5A3-E568-418A-8DED-09E246B586C6}" destId="{71497658-18A5-4ECE-8DE9-491CE23BFFE5}" srcOrd="0" destOrd="0" presId="urn:microsoft.com/office/officeart/2008/layout/VerticalCurvedList"/>
    <dgm:cxn modelId="{CC8D153F-398A-49F3-BD01-C25D7C2E12BE}" srcId="{A245740D-0394-4B13-B736-186EA1AD6B84}" destId="{9F64C4E1-32FA-48DD-9779-32969BFA2C3E}" srcOrd="2" destOrd="0" parTransId="{01C27AEF-7323-4D6B-84CF-C89644E56D7E}" sibTransId="{03E36877-E408-44FF-91C8-9961A59E2D31}"/>
    <dgm:cxn modelId="{A731784C-B8B4-46E7-999C-65377161721A}" srcId="{A245740D-0394-4B13-B736-186EA1AD6B84}" destId="{A413F403-3626-49D5-956A-0FCA01F37946}" srcOrd="3" destOrd="0" parTransId="{B273F691-9B0E-4B89-8D6D-E27BD6FBD6BA}" sibTransId="{A0D2A585-A3E2-4968-A188-4789475143C6}"/>
    <dgm:cxn modelId="{B2C8906E-8EA4-4607-BA72-39BC3FF542B0}" type="presOf" srcId="{F2AECFF2-72F4-41A7-8837-3371DAB959B4}" destId="{B432CFC0-38E1-472E-B91B-D853A4C00649}" srcOrd="0" destOrd="0" presId="urn:microsoft.com/office/officeart/2008/layout/VerticalCurvedList"/>
    <dgm:cxn modelId="{309D6E57-C0FF-49B5-B548-7BF30E4EC273}" type="presOf" srcId="{F80A9779-0331-4FF3-84E3-A21BA612191F}" destId="{C2D23459-76B6-41B1-B951-729F49CF0478}" srcOrd="0" destOrd="0" presId="urn:microsoft.com/office/officeart/2008/layout/VerticalCurvedList"/>
    <dgm:cxn modelId="{8950FB8F-9FCC-448B-AC41-3E3FBB7C1040}" type="presOf" srcId="{A245740D-0394-4B13-B736-186EA1AD6B84}" destId="{74A4F1E3-804D-468B-BDAF-A9F232E2BE22}" srcOrd="0" destOrd="0" presId="urn:microsoft.com/office/officeart/2008/layout/VerticalCurvedList"/>
    <dgm:cxn modelId="{A4C235BD-EF08-4CB1-8873-730F6281A16F}" srcId="{A245740D-0394-4B13-B736-186EA1AD6B84}" destId="{43415668-F9B3-446A-9898-5A200FFD2E81}" srcOrd="1" destOrd="0" parTransId="{0FFDB31B-580A-4928-BFAA-4E7FC2D327C5}" sibTransId="{A2B2A9E1-E1BE-4482-BD55-C2080CD28EE9}"/>
    <dgm:cxn modelId="{7E787EC0-ABAF-4344-B7E4-8361CF4C9EF1}" type="presOf" srcId="{9F64C4E1-32FA-48DD-9779-32969BFA2C3E}" destId="{9C59C850-BDD2-4AFD-BB45-2FFEEBD21C2E}" srcOrd="0" destOrd="0" presId="urn:microsoft.com/office/officeart/2008/layout/VerticalCurvedList"/>
    <dgm:cxn modelId="{931BA3DA-B314-4CAD-839C-D8E5EEC68A76}" type="presOf" srcId="{A413F403-3626-49D5-956A-0FCA01F37946}" destId="{94FFB991-7969-4A79-8C56-A2DFFB95FF9E}" srcOrd="0" destOrd="0" presId="urn:microsoft.com/office/officeart/2008/layout/VerticalCurvedList"/>
    <dgm:cxn modelId="{504A39F3-5277-4C87-A82A-CAC11D830E18}" srcId="{A245740D-0394-4B13-B736-186EA1AD6B84}" destId="{F80A9779-0331-4FF3-84E3-A21BA612191F}" srcOrd="4" destOrd="0" parTransId="{F7A63233-8A5F-412C-BCD4-9E7002D089D5}" sibTransId="{A7AB07E0-0550-42D1-86A1-7ABE121A60EF}"/>
    <dgm:cxn modelId="{C9C88EAD-E1AD-44A7-B48E-1C3088FCCFB7}" type="presParOf" srcId="{74A4F1E3-804D-468B-BDAF-A9F232E2BE22}" destId="{C842CDC3-F9FD-4A96-876A-101B6594BE8E}" srcOrd="0" destOrd="0" presId="urn:microsoft.com/office/officeart/2008/layout/VerticalCurvedList"/>
    <dgm:cxn modelId="{FE6EA5A4-51AE-4ED1-A611-28F0D0CE8068}" type="presParOf" srcId="{C842CDC3-F9FD-4A96-876A-101B6594BE8E}" destId="{39236414-D17D-4632-8399-6A278FB0527D}" srcOrd="0" destOrd="0" presId="urn:microsoft.com/office/officeart/2008/layout/VerticalCurvedList"/>
    <dgm:cxn modelId="{48AE69E0-D256-4991-8409-26FB275B2461}" type="presParOf" srcId="{39236414-D17D-4632-8399-6A278FB0527D}" destId="{3F688806-E99E-4F55-9B6E-A22590D210A9}" srcOrd="0" destOrd="0" presId="urn:microsoft.com/office/officeart/2008/layout/VerticalCurvedList"/>
    <dgm:cxn modelId="{7CFA4F18-89FC-46B1-A3F9-F4094C0269CF}" type="presParOf" srcId="{39236414-D17D-4632-8399-6A278FB0527D}" destId="{71497658-18A5-4ECE-8DE9-491CE23BFFE5}" srcOrd="1" destOrd="0" presId="urn:microsoft.com/office/officeart/2008/layout/VerticalCurvedList"/>
    <dgm:cxn modelId="{C509F821-8877-475D-9F3E-1CEDD3B56C5C}" type="presParOf" srcId="{39236414-D17D-4632-8399-6A278FB0527D}" destId="{EB1DDEB0-A180-4F6F-ADAC-B749FC1E73E0}" srcOrd="2" destOrd="0" presId="urn:microsoft.com/office/officeart/2008/layout/VerticalCurvedList"/>
    <dgm:cxn modelId="{0552DF51-8453-4B8C-9B0F-FF2CF9B13898}" type="presParOf" srcId="{39236414-D17D-4632-8399-6A278FB0527D}" destId="{69522C33-EF53-4C71-9E2F-F6BDD1299E5E}" srcOrd="3" destOrd="0" presId="urn:microsoft.com/office/officeart/2008/layout/VerticalCurvedList"/>
    <dgm:cxn modelId="{CA74F5BF-AA53-4253-95BC-EBEE04C41848}" type="presParOf" srcId="{C842CDC3-F9FD-4A96-876A-101B6594BE8E}" destId="{B432CFC0-38E1-472E-B91B-D853A4C00649}" srcOrd="1" destOrd="0" presId="urn:microsoft.com/office/officeart/2008/layout/VerticalCurvedList"/>
    <dgm:cxn modelId="{2EADF1E7-02F0-470A-9A93-05E7E537D481}" type="presParOf" srcId="{C842CDC3-F9FD-4A96-876A-101B6594BE8E}" destId="{02093AF6-D57B-4CD0-95D4-B60CFBD9E5B1}" srcOrd="2" destOrd="0" presId="urn:microsoft.com/office/officeart/2008/layout/VerticalCurvedList"/>
    <dgm:cxn modelId="{A587E984-9DB1-40DE-8039-6DCDF23D7DBC}" type="presParOf" srcId="{02093AF6-D57B-4CD0-95D4-B60CFBD9E5B1}" destId="{B4DD4981-52C2-4F5B-A32A-C57F4EB0889F}" srcOrd="0" destOrd="0" presId="urn:microsoft.com/office/officeart/2008/layout/VerticalCurvedList"/>
    <dgm:cxn modelId="{02B8445A-8205-4DAC-BF6E-EB7E0BB6ED95}" type="presParOf" srcId="{C842CDC3-F9FD-4A96-876A-101B6594BE8E}" destId="{9C1D7EF2-8345-4C78-9C8D-34908D9CC2D0}" srcOrd="3" destOrd="0" presId="urn:microsoft.com/office/officeart/2008/layout/VerticalCurvedList"/>
    <dgm:cxn modelId="{862454F0-BCA8-4720-AC82-D5E5AC7FAB59}" type="presParOf" srcId="{C842CDC3-F9FD-4A96-876A-101B6594BE8E}" destId="{A3A135F9-B119-4A3F-8CDF-FB577CEE301A}" srcOrd="4" destOrd="0" presId="urn:microsoft.com/office/officeart/2008/layout/VerticalCurvedList"/>
    <dgm:cxn modelId="{7BE1C250-6FA6-4F61-B3B3-65B3563D4E31}" type="presParOf" srcId="{A3A135F9-B119-4A3F-8CDF-FB577CEE301A}" destId="{1808E724-8077-433F-9F37-0A5A06EFFEFF}" srcOrd="0" destOrd="0" presId="urn:microsoft.com/office/officeart/2008/layout/VerticalCurvedList"/>
    <dgm:cxn modelId="{FC47F79F-B877-4FF1-B3A0-71F9D2765BED}" type="presParOf" srcId="{C842CDC3-F9FD-4A96-876A-101B6594BE8E}" destId="{9C59C850-BDD2-4AFD-BB45-2FFEEBD21C2E}" srcOrd="5" destOrd="0" presId="urn:microsoft.com/office/officeart/2008/layout/VerticalCurvedList"/>
    <dgm:cxn modelId="{E1B5B587-778B-43DB-ACA5-DC74B7BCEE50}" type="presParOf" srcId="{C842CDC3-F9FD-4A96-876A-101B6594BE8E}" destId="{0E106EE3-34E5-4DFB-AAF1-09D2B30DE1C1}" srcOrd="6" destOrd="0" presId="urn:microsoft.com/office/officeart/2008/layout/VerticalCurvedList"/>
    <dgm:cxn modelId="{2030C7EA-CBCE-4ABA-8135-EB999678E3E2}" type="presParOf" srcId="{0E106EE3-34E5-4DFB-AAF1-09D2B30DE1C1}" destId="{4A94F4CE-565C-49C5-8666-EDBABBA5735E}" srcOrd="0" destOrd="0" presId="urn:microsoft.com/office/officeart/2008/layout/VerticalCurvedList"/>
    <dgm:cxn modelId="{2E980E12-3DFD-4D9A-8B5D-BA77457A4E4A}" type="presParOf" srcId="{C842CDC3-F9FD-4A96-876A-101B6594BE8E}" destId="{94FFB991-7969-4A79-8C56-A2DFFB95FF9E}" srcOrd="7" destOrd="0" presId="urn:microsoft.com/office/officeart/2008/layout/VerticalCurvedList"/>
    <dgm:cxn modelId="{13EF741B-C25C-427F-A6B6-7D3226BD2B3F}" type="presParOf" srcId="{C842CDC3-F9FD-4A96-876A-101B6594BE8E}" destId="{0B51082F-E484-45E7-92A6-BDE024BB0C53}" srcOrd="8" destOrd="0" presId="urn:microsoft.com/office/officeart/2008/layout/VerticalCurvedList"/>
    <dgm:cxn modelId="{D349468F-8B7D-46CB-AB8A-0490DF0BFEE8}" type="presParOf" srcId="{0B51082F-E484-45E7-92A6-BDE024BB0C53}" destId="{24880F60-C983-42FF-BC1E-8EF770FCB399}" srcOrd="0" destOrd="0" presId="urn:microsoft.com/office/officeart/2008/layout/VerticalCurvedList"/>
    <dgm:cxn modelId="{3A91FC58-C4FC-4CE7-9991-F63F4BF7B0E5}" type="presParOf" srcId="{C842CDC3-F9FD-4A96-876A-101B6594BE8E}" destId="{C2D23459-76B6-41B1-B951-729F49CF0478}" srcOrd="9" destOrd="0" presId="urn:microsoft.com/office/officeart/2008/layout/VerticalCurvedList"/>
    <dgm:cxn modelId="{CF7614DD-8BAC-483F-B2B7-28B74734AB74}" type="presParOf" srcId="{C842CDC3-F9FD-4A96-876A-101B6594BE8E}" destId="{40C74818-B177-4FFF-A418-130863E65A92}" srcOrd="10" destOrd="0" presId="urn:microsoft.com/office/officeart/2008/layout/VerticalCurvedList"/>
    <dgm:cxn modelId="{4E290B4D-06B2-4629-942E-6AE563FD19D8}" type="presParOf" srcId="{40C74818-B177-4FFF-A418-130863E65A92}" destId="{5057F62D-F109-40DF-8A56-C7CBD1EDCB7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90C31D-EB69-4216-816F-7EBA0AED9D9B}" type="doc">
      <dgm:prSet loTypeId="urn:microsoft.com/office/officeart/2008/layout/VerticalCurvedList" loCatId="list" qsTypeId="urn:microsoft.com/office/officeart/2005/8/quickstyle/simple1" qsCatId="simple" csTypeId="urn:microsoft.com/office/officeart/2005/8/colors/accent6_3" csCatId="accent6" phldr="1"/>
      <dgm:spPr/>
      <dgm:t>
        <a:bodyPr/>
        <a:lstStyle/>
        <a:p>
          <a:endParaRPr lang="de-DE"/>
        </a:p>
      </dgm:t>
    </dgm:pt>
    <dgm:pt modelId="{31B7D947-5E05-49D0-AE0C-413CA776DD95}">
      <dgm:prSet custT="1"/>
      <dgm:spPr/>
      <dgm:t>
        <a:bodyPr/>
        <a:lstStyle/>
        <a:p>
          <a:pPr algn="r" rtl="1"/>
          <a:r>
            <a:rPr lang="de-DE" sz="1700" dirty="0"/>
            <a:t>استخراج المياه </a:t>
          </a:r>
        </a:p>
      </dgm:t>
    </dgm:pt>
    <dgm:pt modelId="{8C66701C-9796-4769-B5DE-7E380150375D}" type="parTrans" cxnId="{AC884678-A61F-43A8-8274-6DB0DB0FA6EF}">
      <dgm:prSet/>
      <dgm:spPr/>
      <dgm:t>
        <a:bodyPr/>
        <a:lstStyle/>
        <a:p>
          <a:pPr rtl="1"/>
          <a:endParaRPr lang="de-DE"/>
        </a:p>
      </dgm:t>
    </dgm:pt>
    <dgm:pt modelId="{8FA19351-E1A0-44CD-A623-374BB091C0AF}" type="sibTrans" cxnId="{AC884678-A61F-43A8-8274-6DB0DB0FA6EF}">
      <dgm:prSet/>
      <dgm:spPr/>
      <dgm:t>
        <a:bodyPr/>
        <a:lstStyle/>
        <a:p>
          <a:pPr rtl="1"/>
          <a:endParaRPr lang="de-DE"/>
        </a:p>
      </dgm:t>
    </dgm:pt>
    <dgm:pt modelId="{FB811FA7-F4C6-456D-9606-222C3E9DF586}">
      <dgm:prSet custT="1"/>
      <dgm:spPr/>
      <dgm:t>
        <a:bodyPr/>
        <a:lstStyle/>
        <a:p>
          <a:pPr algn="r" rtl="1"/>
          <a:r>
            <a:rPr lang="de-DE" sz="1700" dirty="0"/>
            <a:t>معالجة المياه </a:t>
          </a:r>
        </a:p>
      </dgm:t>
    </dgm:pt>
    <dgm:pt modelId="{C9A4D940-0160-4D23-B6A5-E641577646B0}" type="parTrans" cxnId="{008C5218-F434-4FF0-B066-24EA0A429583}">
      <dgm:prSet/>
      <dgm:spPr/>
      <dgm:t>
        <a:bodyPr/>
        <a:lstStyle/>
        <a:p>
          <a:pPr rtl="1"/>
          <a:endParaRPr lang="de-DE"/>
        </a:p>
      </dgm:t>
    </dgm:pt>
    <dgm:pt modelId="{E9BBFB89-6BF6-4544-9BD7-4C6089D3466E}" type="sibTrans" cxnId="{008C5218-F434-4FF0-B066-24EA0A429583}">
      <dgm:prSet/>
      <dgm:spPr/>
      <dgm:t>
        <a:bodyPr/>
        <a:lstStyle/>
        <a:p>
          <a:pPr rtl="1"/>
          <a:endParaRPr lang="de-DE"/>
        </a:p>
      </dgm:t>
    </dgm:pt>
    <dgm:pt modelId="{7A5378BF-E5BF-4F5E-9568-D9204B4536DE}">
      <dgm:prSet custT="1"/>
      <dgm:spPr/>
      <dgm:t>
        <a:bodyPr/>
        <a:lstStyle/>
        <a:p>
          <a:pPr algn="r" rtl="1"/>
          <a:r>
            <a:rPr lang="de-DE" sz="1700" dirty="0"/>
            <a:t>تحلية المياه </a:t>
          </a:r>
        </a:p>
      </dgm:t>
    </dgm:pt>
    <dgm:pt modelId="{4A89D44E-7DC7-4623-8CB8-9D9554C5C3FE}" type="parTrans" cxnId="{C02BDF98-FAF2-4D66-8899-92AE5317FDE8}">
      <dgm:prSet/>
      <dgm:spPr/>
      <dgm:t>
        <a:bodyPr/>
        <a:lstStyle/>
        <a:p>
          <a:pPr rtl="1"/>
          <a:endParaRPr lang="de-DE"/>
        </a:p>
      </dgm:t>
    </dgm:pt>
    <dgm:pt modelId="{3521FDE9-B0CA-4849-93CE-0AB2B51708AA}" type="sibTrans" cxnId="{C02BDF98-FAF2-4D66-8899-92AE5317FDE8}">
      <dgm:prSet/>
      <dgm:spPr/>
      <dgm:t>
        <a:bodyPr/>
        <a:lstStyle/>
        <a:p>
          <a:pPr rtl="1"/>
          <a:endParaRPr lang="de-DE"/>
        </a:p>
      </dgm:t>
    </dgm:pt>
    <dgm:pt modelId="{13399DB2-84F5-41B0-8727-609A95360152}">
      <dgm:prSet custT="1"/>
      <dgm:spPr/>
      <dgm:t>
        <a:bodyPr/>
        <a:lstStyle/>
        <a:p>
          <a:pPr algn="r" rtl="1"/>
          <a:r>
            <a:rPr lang="ar-JO" sz="1700" dirty="0"/>
            <a:t>نقل</a:t>
          </a:r>
          <a:r>
            <a:rPr lang="de-DE" sz="1700" dirty="0"/>
            <a:t> المياه </a:t>
          </a:r>
        </a:p>
      </dgm:t>
    </dgm:pt>
    <dgm:pt modelId="{5D7ACFB7-5524-472E-803E-966CA0712DE9}" type="parTrans" cxnId="{EED9BDDC-6B2F-40F2-ADF2-0E9EA7F7B103}">
      <dgm:prSet/>
      <dgm:spPr/>
      <dgm:t>
        <a:bodyPr/>
        <a:lstStyle/>
        <a:p>
          <a:pPr rtl="1"/>
          <a:endParaRPr lang="de-DE"/>
        </a:p>
      </dgm:t>
    </dgm:pt>
    <dgm:pt modelId="{625BAF45-C03B-4FEC-A597-A2A527A8E943}" type="sibTrans" cxnId="{EED9BDDC-6B2F-40F2-ADF2-0E9EA7F7B103}">
      <dgm:prSet/>
      <dgm:spPr/>
      <dgm:t>
        <a:bodyPr/>
        <a:lstStyle/>
        <a:p>
          <a:pPr rtl="1"/>
          <a:endParaRPr lang="de-DE"/>
        </a:p>
      </dgm:t>
    </dgm:pt>
    <dgm:pt modelId="{533A9404-B3AA-447B-AF50-EFC068D38E2B}">
      <dgm:prSet custT="1"/>
      <dgm:spPr/>
      <dgm:t>
        <a:bodyPr/>
        <a:lstStyle/>
        <a:p>
          <a:pPr algn="r" rtl="1"/>
          <a:r>
            <a:rPr lang="de-DE" sz="1700" dirty="0"/>
            <a:t>توزيع المياه </a:t>
          </a:r>
        </a:p>
      </dgm:t>
    </dgm:pt>
    <dgm:pt modelId="{7C472193-3022-45D4-A746-5FA059DA19F8}" type="parTrans" cxnId="{87F950E3-4714-46BC-B607-72C7038EAFE7}">
      <dgm:prSet/>
      <dgm:spPr/>
      <dgm:t>
        <a:bodyPr/>
        <a:lstStyle/>
        <a:p>
          <a:pPr rtl="1"/>
          <a:endParaRPr lang="de-DE"/>
        </a:p>
      </dgm:t>
    </dgm:pt>
    <dgm:pt modelId="{24FBD05F-9597-4E12-8BF4-7C1643F163A1}" type="sibTrans" cxnId="{87F950E3-4714-46BC-B607-72C7038EAFE7}">
      <dgm:prSet/>
      <dgm:spPr/>
      <dgm:t>
        <a:bodyPr/>
        <a:lstStyle/>
        <a:p>
          <a:pPr rtl="1"/>
          <a:endParaRPr lang="de-DE"/>
        </a:p>
      </dgm:t>
    </dgm:pt>
    <dgm:pt modelId="{17CD3ECE-5065-4827-A561-F26F6E28F563}">
      <dgm:prSet custT="1"/>
      <dgm:spPr/>
      <dgm:t>
        <a:bodyPr/>
        <a:lstStyle/>
        <a:p>
          <a:pPr algn="r" rtl="1"/>
          <a:r>
            <a:rPr lang="de-DE" sz="1700" dirty="0"/>
            <a:t>معالجة مياه الصرف  </a:t>
          </a:r>
        </a:p>
      </dgm:t>
    </dgm:pt>
    <dgm:pt modelId="{A66D17BE-21A7-47F1-A628-9DF7AC431BBE}" type="parTrans" cxnId="{F65DE131-B8A7-433B-842F-2FE0FB2C52A9}">
      <dgm:prSet/>
      <dgm:spPr/>
      <dgm:t>
        <a:bodyPr/>
        <a:lstStyle/>
        <a:p>
          <a:pPr rtl="1"/>
          <a:endParaRPr lang="de-DE"/>
        </a:p>
      </dgm:t>
    </dgm:pt>
    <dgm:pt modelId="{7A1A304F-EE3A-445C-B34A-F5FF5479FBD8}" type="sibTrans" cxnId="{F65DE131-B8A7-433B-842F-2FE0FB2C52A9}">
      <dgm:prSet/>
      <dgm:spPr/>
      <dgm:t>
        <a:bodyPr/>
        <a:lstStyle/>
        <a:p>
          <a:pPr rtl="1"/>
          <a:endParaRPr lang="de-DE"/>
        </a:p>
      </dgm:t>
    </dgm:pt>
    <dgm:pt modelId="{6C5FBFFB-34FA-47D8-9525-2B01E84E1C1F}">
      <dgm:prSet custT="1"/>
      <dgm:spPr/>
      <dgm:t>
        <a:bodyPr/>
        <a:lstStyle/>
        <a:p>
          <a:pPr algn="r" rtl="1"/>
          <a:r>
            <a:rPr lang="de-DE" sz="1700" dirty="0"/>
            <a:t>إعادة استخدام المياه </a:t>
          </a:r>
        </a:p>
      </dgm:t>
    </dgm:pt>
    <dgm:pt modelId="{3EC73C44-0A06-4045-A6BD-0495F12D6655}" type="parTrans" cxnId="{9ED0C167-9BB4-43B3-8B5B-234AB97F8DE3}">
      <dgm:prSet/>
      <dgm:spPr/>
      <dgm:t>
        <a:bodyPr/>
        <a:lstStyle/>
        <a:p>
          <a:pPr rtl="1"/>
          <a:endParaRPr lang="de-DE"/>
        </a:p>
      </dgm:t>
    </dgm:pt>
    <dgm:pt modelId="{CE54D338-B6D1-4552-85A7-A77B87945B7C}" type="sibTrans" cxnId="{9ED0C167-9BB4-43B3-8B5B-234AB97F8DE3}">
      <dgm:prSet/>
      <dgm:spPr/>
      <dgm:t>
        <a:bodyPr/>
        <a:lstStyle/>
        <a:p>
          <a:pPr rtl="1"/>
          <a:endParaRPr lang="de-DE"/>
        </a:p>
      </dgm:t>
    </dgm:pt>
    <dgm:pt modelId="{36D4FA86-68E4-4F20-8FDA-B9E0B9FCE193}" type="pres">
      <dgm:prSet presAssocID="{6290C31D-EB69-4216-816F-7EBA0AED9D9B}" presName="Name0" presStyleCnt="0">
        <dgm:presLayoutVars>
          <dgm:chMax val="7"/>
          <dgm:chPref val="7"/>
          <dgm:dir val="rev"/>
        </dgm:presLayoutVars>
      </dgm:prSet>
      <dgm:spPr/>
    </dgm:pt>
    <dgm:pt modelId="{361656E6-31E8-4A6B-859A-831E3E66B380}" type="pres">
      <dgm:prSet presAssocID="{6290C31D-EB69-4216-816F-7EBA0AED9D9B}" presName="Name1" presStyleCnt="0"/>
      <dgm:spPr/>
    </dgm:pt>
    <dgm:pt modelId="{5AABAF15-C6B7-435C-8639-60065F2FE7B8}" type="pres">
      <dgm:prSet presAssocID="{6290C31D-EB69-4216-816F-7EBA0AED9D9B}" presName="cycle" presStyleCnt="0"/>
      <dgm:spPr/>
    </dgm:pt>
    <dgm:pt modelId="{67CEA3DA-4CE5-4888-9E22-29B5658A4360}" type="pres">
      <dgm:prSet presAssocID="{6290C31D-EB69-4216-816F-7EBA0AED9D9B}" presName="srcNode" presStyleLbl="node1" presStyleIdx="0" presStyleCnt="7"/>
      <dgm:spPr/>
    </dgm:pt>
    <dgm:pt modelId="{92FF5BA0-FCD8-44D4-BFC4-12E9A76D0C6C}" type="pres">
      <dgm:prSet presAssocID="{6290C31D-EB69-4216-816F-7EBA0AED9D9B}" presName="conn" presStyleLbl="parChTrans1D2" presStyleIdx="0" presStyleCnt="1"/>
      <dgm:spPr/>
    </dgm:pt>
    <dgm:pt modelId="{70BFB5F4-D29D-424B-9A9A-5401F139752A}" type="pres">
      <dgm:prSet presAssocID="{6290C31D-EB69-4216-816F-7EBA0AED9D9B}" presName="extraNode" presStyleLbl="node1" presStyleIdx="0" presStyleCnt="7"/>
      <dgm:spPr/>
    </dgm:pt>
    <dgm:pt modelId="{7572C810-7A63-4BFB-B2A0-AE5109A79863}" type="pres">
      <dgm:prSet presAssocID="{6290C31D-EB69-4216-816F-7EBA0AED9D9B}" presName="dstNode" presStyleLbl="node1" presStyleIdx="0" presStyleCnt="7"/>
      <dgm:spPr/>
    </dgm:pt>
    <dgm:pt modelId="{9A766C45-0F2A-4F0B-BCAC-B9C695D2CFD9}" type="pres">
      <dgm:prSet presAssocID="{31B7D947-5E05-49D0-AE0C-413CA776DD95}" presName="text_1" presStyleLbl="node1" presStyleIdx="0" presStyleCnt="7">
        <dgm:presLayoutVars>
          <dgm:bulletEnabled val="1"/>
        </dgm:presLayoutVars>
      </dgm:prSet>
      <dgm:spPr/>
    </dgm:pt>
    <dgm:pt modelId="{6B7C3F0B-EADA-4068-B85D-6CD051AD8FA8}" type="pres">
      <dgm:prSet presAssocID="{31B7D947-5E05-49D0-AE0C-413CA776DD95}" presName="accent_1" presStyleCnt="0"/>
      <dgm:spPr/>
    </dgm:pt>
    <dgm:pt modelId="{DEE442E5-DF79-46B8-B0B7-1407C3FD7F97}" type="pres">
      <dgm:prSet presAssocID="{31B7D947-5E05-49D0-AE0C-413CA776DD95}" presName="accentRepeatNode" presStyleLbl="solidFgAcc1" presStyleIdx="0" presStyleCnt="7"/>
      <dgm:spPr/>
    </dgm:pt>
    <dgm:pt modelId="{A9C3CBB3-5804-4827-ACA3-CA865B7400E9}" type="pres">
      <dgm:prSet presAssocID="{FB811FA7-F4C6-456D-9606-222C3E9DF586}" presName="text_2" presStyleLbl="node1" presStyleIdx="1" presStyleCnt="7">
        <dgm:presLayoutVars>
          <dgm:bulletEnabled val="1"/>
        </dgm:presLayoutVars>
      </dgm:prSet>
      <dgm:spPr/>
    </dgm:pt>
    <dgm:pt modelId="{022BAF48-5712-40A2-9751-EA616E3AAC71}" type="pres">
      <dgm:prSet presAssocID="{FB811FA7-F4C6-456D-9606-222C3E9DF586}" presName="accent_2" presStyleCnt="0"/>
      <dgm:spPr/>
    </dgm:pt>
    <dgm:pt modelId="{610A4D43-B292-48A9-91C7-59472DAE5CB5}" type="pres">
      <dgm:prSet presAssocID="{FB811FA7-F4C6-456D-9606-222C3E9DF586}" presName="accentRepeatNode" presStyleLbl="solidFgAcc1" presStyleIdx="1" presStyleCnt="7"/>
      <dgm:spPr/>
    </dgm:pt>
    <dgm:pt modelId="{D1D9A91E-B6B2-49C1-8C36-0AA6C18DC0C1}" type="pres">
      <dgm:prSet presAssocID="{7A5378BF-E5BF-4F5E-9568-D9204B4536DE}" presName="text_3" presStyleLbl="node1" presStyleIdx="2" presStyleCnt="7">
        <dgm:presLayoutVars>
          <dgm:bulletEnabled val="1"/>
        </dgm:presLayoutVars>
      </dgm:prSet>
      <dgm:spPr/>
    </dgm:pt>
    <dgm:pt modelId="{6332EA72-74B2-4240-B785-04F198790711}" type="pres">
      <dgm:prSet presAssocID="{7A5378BF-E5BF-4F5E-9568-D9204B4536DE}" presName="accent_3" presStyleCnt="0"/>
      <dgm:spPr/>
    </dgm:pt>
    <dgm:pt modelId="{37532D93-A91B-48AF-A76B-375F5EFF066B}" type="pres">
      <dgm:prSet presAssocID="{7A5378BF-E5BF-4F5E-9568-D9204B4536DE}" presName="accentRepeatNode" presStyleLbl="solidFgAcc1" presStyleIdx="2" presStyleCnt="7"/>
      <dgm:spPr/>
    </dgm:pt>
    <dgm:pt modelId="{8E81A519-0822-47BD-BFF0-0C44F9560BE9}" type="pres">
      <dgm:prSet presAssocID="{13399DB2-84F5-41B0-8727-609A95360152}" presName="text_4" presStyleLbl="node1" presStyleIdx="3" presStyleCnt="7">
        <dgm:presLayoutVars>
          <dgm:bulletEnabled val="1"/>
        </dgm:presLayoutVars>
      </dgm:prSet>
      <dgm:spPr/>
    </dgm:pt>
    <dgm:pt modelId="{1BDC3E41-CE7B-46C4-A708-D07980A6FEB4}" type="pres">
      <dgm:prSet presAssocID="{13399DB2-84F5-41B0-8727-609A95360152}" presName="accent_4" presStyleCnt="0"/>
      <dgm:spPr/>
    </dgm:pt>
    <dgm:pt modelId="{78430FFE-B536-4DE4-80ED-A91DCD4C9AF1}" type="pres">
      <dgm:prSet presAssocID="{13399DB2-84F5-41B0-8727-609A95360152}" presName="accentRepeatNode" presStyleLbl="solidFgAcc1" presStyleIdx="3" presStyleCnt="7"/>
      <dgm:spPr/>
    </dgm:pt>
    <dgm:pt modelId="{B9C4D846-528D-463F-AD91-EA5585F605F6}" type="pres">
      <dgm:prSet presAssocID="{533A9404-B3AA-447B-AF50-EFC068D38E2B}" presName="text_5" presStyleLbl="node1" presStyleIdx="4" presStyleCnt="7">
        <dgm:presLayoutVars>
          <dgm:bulletEnabled val="1"/>
        </dgm:presLayoutVars>
      </dgm:prSet>
      <dgm:spPr/>
    </dgm:pt>
    <dgm:pt modelId="{C6DD195A-649D-40D5-B721-9DC1A30A9426}" type="pres">
      <dgm:prSet presAssocID="{533A9404-B3AA-447B-AF50-EFC068D38E2B}" presName="accent_5" presStyleCnt="0"/>
      <dgm:spPr/>
    </dgm:pt>
    <dgm:pt modelId="{DB911F0E-F1FB-4D69-92FC-60F089619F66}" type="pres">
      <dgm:prSet presAssocID="{533A9404-B3AA-447B-AF50-EFC068D38E2B}" presName="accentRepeatNode" presStyleLbl="solidFgAcc1" presStyleIdx="4" presStyleCnt="7"/>
      <dgm:spPr/>
    </dgm:pt>
    <dgm:pt modelId="{3172BAF8-E3C9-483A-872C-673E04B52131}" type="pres">
      <dgm:prSet presAssocID="{17CD3ECE-5065-4827-A561-F26F6E28F563}" presName="text_6" presStyleLbl="node1" presStyleIdx="5" presStyleCnt="7">
        <dgm:presLayoutVars>
          <dgm:bulletEnabled val="1"/>
        </dgm:presLayoutVars>
      </dgm:prSet>
      <dgm:spPr/>
    </dgm:pt>
    <dgm:pt modelId="{92AC3FB4-0B3E-43C6-8048-3799D72BB9D2}" type="pres">
      <dgm:prSet presAssocID="{17CD3ECE-5065-4827-A561-F26F6E28F563}" presName="accent_6" presStyleCnt="0"/>
      <dgm:spPr/>
    </dgm:pt>
    <dgm:pt modelId="{A23E6E1B-ADFE-4F7D-9A60-FAFEA330E8DE}" type="pres">
      <dgm:prSet presAssocID="{17CD3ECE-5065-4827-A561-F26F6E28F563}" presName="accentRepeatNode" presStyleLbl="solidFgAcc1" presStyleIdx="5" presStyleCnt="7"/>
      <dgm:spPr/>
    </dgm:pt>
    <dgm:pt modelId="{E3C203A0-E052-4E15-B686-EBC8BF1F41F0}" type="pres">
      <dgm:prSet presAssocID="{6C5FBFFB-34FA-47D8-9525-2B01E84E1C1F}" presName="text_7" presStyleLbl="node1" presStyleIdx="6" presStyleCnt="7">
        <dgm:presLayoutVars>
          <dgm:bulletEnabled val="1"/>
        </dgm:presLayoutVars>
      </dgm:prSet>
      <dgm:spPr/>
    </dgm:pt>
    <dgm:pt modelId="{764004A5-DADC-4104-82BD-9C5F9DC6441D}" type="pres">
      <dgm:prSet presAssocID="{6C5FBFFB-34FA-47D8-9525-2B01E84E1C1F}" presName="accent_7" presStyleCnt="0"/>
      <dgm:spPr/>
    </dgm:pt>
    <dgm:pt modelId="{AEEA5775-F71C-40DA-A5F1-24FB6F858939}" type="pres">
      <dgm:prSet presAssocID="{6C5FBFFB-34FA-47D8-9525-2B01E84E1C1F}" presName="accentRepeatNode" presStyleLbl="solidFgAcc1" presStyleIdx="6" presStyleCnt="7"/>
      <dgm:spPr/>
    </dgm:pt>
  </dgm:ptLst>
  <dgm:cxnLst>
    <dgm:cxn modelId="{B403200A-84F5-4B39-8E50-9CAFC6A296A5}" type="presOf" srcId="{8FA19351-E1A0-44CD-A623-374BB091C0AF}" destId="{92FF5BA0-FCD8-44D4-BFC4-12E9A76D0C6C}" srcOrd="0" destOrd="0" presId="urn:microsoft.com/office/officeart/2008/layout/VerticalCurvedList"/>
    <dgm:cxn modelId="{008C5218-F434-4FF0-B066-24EA0A429583}" srcId="{6290C31D-EB69-4216-816F-7EBA0AED9D9B}" destId="{FB811FA7-F4C6-456D-9606-222C3E9DF586}" srcOrd="1" destOrd="0" parTransId="{C9A4D940-0160-4D23-B6A5-E641577646B0}" sibTransId="{E9BBFB89-6BF6-4544-9BD7-4C6089D3466E}"/>
    <dgm:cxn modelId="{6D29D322-A87D-44A3-8A91-62884385EA62}" type="presOf" srcId="{13399DB2-84F5-41B0-8727-609A95360152}" destId="{8E81A519-0822-47BD-BFF0-0C44F9560BE9}" srcOrd="0" destOrd="0" presId="urn:microsoft.com/office/officeart/2008/layout/VerticalCurvedList"/>
    <dgm:cxn modelId="{38AD432B-1D75-4E4F-AAD5-5156C93D136B}" type="presOf" srcId="{6290C31D-EB69-4216-816F-7EBA0AED9D9B}" destId="{36D4FA86-68E4-4F20-8FDA-B9E0B9FCE193}" srcOrd="0" destOrd="0" presId="urn:microsoft.com/office/officeart/2008/layout/VerticalCurvedList"/>
    <dgm:cxn modelId="{F65DE131-B8A7-433B-842F-2FE0FB2C52A9}" srcId="{6290C31D-EB69-4216-816F-7EBA0AED9D9B}" destId="{17CD3ECE-5065-4827-A561-F26F6E28F563}" srcOrd="5" destOrd="0" parTransId="{A66D17BE-21A7-47F1-A628-9DF7AC431BBE}" sibTransId="{7A1A304F-EE3A-445C-B34A-F5FF5479FBD8}"/>
    <dgm:cxn modelId="{A4943566-8277-4A67-87AE-09771D9690F7}" type="presOf" srcId="{7A5378BF-E5BF-4F5E-9568-D9204B4536DE}" destId="{D1D9A91E-B6B2-49C1-8C36-0AA6C18DC0C1}" srcOrd="0" destOrd="0" presId="urn:microsoft.com/office/officeart/2008/layout/VerticalCurvedList"/>
    <dgm:cxn modelId="{9ED0C167-9BB4-43B3-8B5B-234AB97F8DE3}" srcId="{6290C31D-EB69-4216-816F-7EBA0AED9D9B}" destId="{6C5FBFFB-34FA-47D8-9525-2B01E84E1C1F}" srcOrd="6" destOrd="0" parTransId="{3EC73C44-0A06-4045-A6BD-0495F12D6655}" sibTransId="{CE54D338-B6D1-4552-85A7-A77B87945B7C}"/>
    <dgm:cxn modelId="{AC884678-A61F-43A8-8274-6DB0DB0FA6EF}" srcId="{6290C31D-EB69-4216-816F-7EBA0AED9D9B}" destId="{31B7D947-5E05-49D0-AE0C-413CA776DD95}" srcOrd="0" destOrd="0" parTransId="{8C66701C-9796-4769-B5DE-7E380150375D}" sibTransId="{8FA19351-E1A0-44CD-A623-374BB091C0AF}"/>
    <dgm:cxn modelId="{CC307C96-DC9D-49DA-A6BC-235C4A2FDAB4}" type="presOf" srcId="{6C5FBFFB-34FA-47D8-9525-2B01E84E1C1F}" destId="{E3C203A0-E052-4E15-B686-EBC8BF1F41F0}" srcOrd="0" destOrd="0" presId="urn:microsoft.com/office/officeart/2008/layout/VerticalCurvedList"/>
    <dgm:cxn modelId="{C02BDF98-FAF2-4D66-8899-92AE5317FDE8}" srcId="{6290C31D-EB69-4216-816F-7EBA0AED9D9B}" destId="{7A5378BF-E5BF-4F5E-9568-D9204B4536DE}" srcOrd="2" destOrd="0" parTransId="{4A89D44E-7DC7-4623-8CB8-9D9554C5C3FE}" sibTransId="{3521FDE9-B0CA-4849-93CE-0AB2B51708AA}"/>
    <dgm:cxn modelId="{C27E0899-9D09-436F-913E-3F301968DB89}" type="presOf" srcId="{31B7D947-5E05-49D0-AE0C-413CA776DD95}" destId="{9A766C45-0F2A-4F0B-BCAC-B9C695D2CFD9}" srcOrd="0" destOrd="0" presId="urn:microsoft.com/office/officeart/2008/layout/VerticalCurvedList"/>
    <dgm:cxn modelId="{A67D7AB2-0EF0-4B82-99DF-A6E6C2781A57}" type="presOf" srcId="{17CD3ECE-5065-4827-A561-F26F6E28F563}" destId="{3172BAF8-E3C9-483A-872C-673E04B52131}" srcOrd="0" destOrd="0" presId="urn:microsoft.com/office/officeart/2008/layout/VerticalCurvedList"/>
    <dgm:cxn modelId="{A179ACBA-633F-4B65-A4F2-2522EDFB0F48}" type="presOf" srcId="{533A9404-B3AA-447B-AF50-EFC068D38E2B}" destId="{B9C4D846-528D-463F-AD91-EA5585F605F6}" srcOrd="0" destOrd="0" presId="urn:microsoft.com/office/officeart/2008/layout/VerticalCurvedList"/>
    <dgm:cxn modelId="{5E40C2BA-1885-4F77-8A3E-C2645645CC79}" type="presOf" srcId="{FB811FA7-F4C6-456D-9606-222C3E9DF586}" destId="{A9C3CBB3-5804-4827-ACA3-CA865B7400E9}" srcOrd="0" destOrd="0" presId="urn:microsoft.com/office/officeart/2008/layout/VerticalCurvedList"/>
    <dgm:cxn modelId="{EED9BDDC-6B2F-40F2-ADF2-0E9EA7F7B103}" srcId="{6290C31D-EB69-4216-816F-7EBA0AED9D9B}" destId="{13399DB2-84F5-41B0-8727-609A95360152}" srcOrd="3" destOrd="0" parTransId="{5D7ACFB7-5524-472E-803E-966CA0712DE9}" sibTransId="{625BAF45-C03B-4FEC-A597-A2A527A8E943}"/>
    <dgm:cxn modelId="{87F950E3-4714-46BC-B607-72C7038EAFE7}" srcId="{6290C31D-EB69-4216-816F-7EBA0AED9D9B}" destId="{533A9404-B3AA-447B-AF50-EFC068D38E2B}" srcOrd="4" destOrd="0" parTransId="{7C472193-3022-45D4-A746-5FA059DA19F8}" sibTransId="{24FBD05F-9597-4E12-8BF4-7C1643F163A1}"/>
    <dgm:cxn modelId="{C72BEA2B-7F8C-44CC-B623-AD1DA0BCB720}" type="presParOf" srcId="{36D4FA86-68E4-4F20-8FDA-B9E0B9FCE193}" destId="{361656E6-31E8-4A6B-859A-831E3E66B380}" srcOrd="0" destOrd="0" presId="urn:microsoft.com/office/officeart/2008/layout/VerticalCurvedList"/>
    <dgm:cxn modelId="{E3078F2B-BA65-4EA8-8B39-B4BD62257706}" type="presParOf" srcId="{361656E6-31E8-4A6B-859A-831E3E66B380}" destId="{5AABAF15-C6B7-435C-8639-60065F2FE7B8}" srcOrd="0" destOrd="0" presId="urn:microsoft.com/office/officeart/2008/layout/VerticalCurvedList"/>
    <dgm:cxn modelId="{20E5C882-163D-4D3F-AECE-987BED595070}" type="presParOf" srcId="{5AABAF15-C6B7-435C-8639-60065F2FE7B8}" destId="{67CEA3DA-4CE5-4888-9E22-29B5658A4360}" srcOrd="0" destOrd="0" presId="urn:microsoft.com/office/officeart/2008/layout/VerticalCurvedList"/>
    <dgm:cxn modelId="{684EC9E3-54AD-40E1-8CDF-A0AC02743571}" type="presParOf" srcId="{5AABAF15-C6B7-435C-8639-60065F2FE7B8}" destId="{92FF5BA0-FCD8-44D4-BFC4-12E9A76D0C6C}" srcOrd="1" destOrd="0" presId="urn:microsoft.com/office/officeart/2008/layout/VerticalCurvedList"/>
    <dgm:cxn modelId="{364EA77C-2563-40A7-9957-711BDBC1776D}" type="presParOf" srcId="{5AABAF15-C6B7-435C-8639-60065F2FE7B8}" destId="{70BFB5F4-D29D-424B-9A9A-5401F139752A}" srcOrd="2" destOrd="0" presId="urn:microsoft.com/office/officeart/2008/layout/VerticalCurvedList"/>
    <dgm:cxn modelId="{06F72E5B-86EF-4977-BE11-E000A9C1916A}" type="presParOf" srcId="{5AABAF15-C6B7-435C-8639-60065F2FE7B8}" destId="{7572C810-7A63-4BFB-B2A0-AE5109A79863}" srcOrd="3" destOrd="0" presId="urn:microsoft.com/office/officeart/2008/layout/VerticalCurvedList"/>
    <dgm:cxn modelId="{491788BD-EF31-45B2-8430-17FFDA3B55D8}" type="presParOf" srcId="{361656E6-31E8-4A6B-859A-831E3E66B380}" destId="{9A766C45-0F2A-4F0B-BCAC-B9C695D2CFD9}" srcOrd="1" destOrd="0" presId="urn:microsoft.com/office/officeart/2008/layout/VerticalCurvedList"/>
    <dgm:cxn modelId="{53E26D60-12E2-4717-98AB-1E04158C4001}" type="presParOf" srcId="{361656E6-31E8-4A6B-859A-831E3E66B380}" destId="{6B7C3F0B-EADA-4068-B85D-6CD051AD8FA8}" srcOrd="2" destOrd="0" presId="urn:microsoft.com/office/officeart/2008/layout/VerticalCurvedList"/>
    <dgm:cxn modelId="{9AF7352F-71EE-4D8A-9AC4-75E56F090185}" type="presParOf" srcId="{6B7C3F0B-EADA-4068-B85D-6CD051AD8FA8}" destId="{DEE442E5-DF79-46B8-B0B7-1407C3FD7F97}" srcOrd="0" destOrd="0" presId="urn:microsoft.com/office/officeart/2008/layout/VerticalCurvedList"/>
    <dgm:cxn modelId="{21CE4B3D-EAD4-4283-B475-F2E71F6824DB}" type="presParOf" srcId="{361656E6-31E8-4A6B-859A-831E3E66B380}" destId="{A9C3CBB3-5804-4827-ACA3-CA865B7400E9}" srcOrd="3" destOrd="0" presId="urn:microsoft.com/office/officeart/2008/layout/VerticalCurvedList"/>
    <dgm:cxn modelId="{A0E4C7F0-6E8D-4ED6-8C68-35108CE11C23}" type="presParOf" srcId="{361656E6-31E8-4A6B-859A-831E3E66B380}" destId="{022BAF48-5712-40A2-9751-EA616E3AAC71}" srcOrd="4" destOrd="0" presId="urn:microsoft.com/office/officeart/2008/layout/VerticalCurvedList"/>
    <dgm:cxn modelId="{FDE52FB1-8CF2-4258-B162-75CB433451B0}" type="presParOf" srcId="{022BAF48-5712-40A2-9751-EA616E3AAC71}" destId="{610A4D43-B292-48A9-91C7-59472DAE5CB5}" srcOrd="0" destOrd="0" presId="urn:microsoft.com/office/officeart/2008/layout/VerticalCurvedList"/>
    <dgm:cxn modelId="{3CD5FE60-6124-4120-A5F9-38253AD07CF2}" type="presParOf" srcId="{361656E6-31E8-4A6B-859A-831E3E66B380}" destId="{D1D9A91E-B6B2-49C1-8C36-0AA6C18DC0C1}" srcOrd="5" destOrd="0" presId="urn:microsoft.com/office/officeart/2008/layout/VerticalCurvedList"/>
    <dgm:cxn modelId="{32FAD702-D24D-4D3E-9CC3-3DF89CFDE1E5}" type="presParOf" srcId="{361656E6-31E8-4A6B-859A-831E3E66B380}" destId="{6332EA72-74B2-4240-B785-04F198790711}" srcOrd="6" destOrd="0" presId="urn:microsoft.com/office/officeart/2008/layout/VerticalCurvedList"/>
    <dgm:cxn modelId="{32246A97-0122-4EDB-9AC5-9C91582D074E}" type="presParOf" srcId="{6332EA72-74B2-4240-B785-04F198790711}" destId="{37532D93-A91B-48AF-A76B-375F5EFF066B}" srcOrd="0" destOrd="0" presId="urn:microsoft.com/office/officeart/2008/layout/VerticalCurvedList"/>
    <dgm:cxn modelId="{DD4D7187-E182-441E-9C9D-CC1BB0871F08}" type="presParOf" srcId="{361656E6-31E8-4A6B-859A-831E3E66B380}" destId="{8E81A519-0822-47BD-BFF0-0C44F9560BE9}" srcOrd="7" destOrd="0" presId="urn:microsoft.com/office/officeart/2008/layout/VerticalCurvedList"/>
    <dgm:cxn modelId="{153C87D1-FD47-4D79-B79F-C1B703B57096}" type="presParOf" srcId="{361656E6-31E8-4A6B-859A-831E3E66B380}" destId="{1BDC3E41-CE7B-46C4-A708-D07980A6FEB4}" srcOrd="8" destOrd="0" presId="urn:microsoft.com/office/officeart/2008/layout/VerticalCurvedList"/>
    <dgm:cxn modelId="{2DD4A082-BDCE-4B79-AB0D-4E76F57A99AF}" type="presParOf" srcId="{1BDC3E41-CE7B-46C4-A708-D07980A6FEB4}" destId="{78430FFE-B536-4DE4-80ED-A91DCD4C9AF1}" srcOrd="0" destOrd="0" presId="urn:microsoft.com/office/officeart/2008/layout/VerticalCurvedList"/>
    <dgm:cxn modelId="{2AB94EBC-230D-4D4C-8603-A4CB30BA9445}" type="presParOf" srcId="{361656E6-31E8-4A6B-859A-831E3E66B380}" destId="{B9C4D846-528D-463F-AD91-EA5585F605F6}" srcOrd="9" destOrd="0" presId="urn:microsoft.com/office/officeart/2008/layout/VerticalCurvedList"/>
    <dgm:cxn modelId="{449A5E64-62BD-469E-80D4-78C6452E5CD7}" type="presParOf" srcId="{361656E6-31E8-4A6B-859A-831E3E66B380}" destId="{C6DD195A-649D-40D5-B721-9DC1A30A9426}" srcOrd="10" destOrd="0" presId="urn:microsoft.com/office/officeart/2008/layout/VerticalCurvedList"/>
    <dgm:cxn modelId="{41FA9899-8EBF-487C-BEA4-0D6A095586AE}" type="presParOf" srcId="{C6DD195A-649D-40D5-B721-9DC1A30A9426}" destId="{DB911F0E-F1FB-4D69-92FC-60F089619F66}" srcOrd="0" destOrd="0" presId="urn:microsoft.com/office/officeart/2008/layout/VerticalCurvedList"/>
    <dgm:cxn modelId="{DEDEE470-9E7B-440B-91CF-39F64EEA1E99}" type="presParOf" srcId="{361656E6-31E8-4A6B-859A-831E3E66B380}" destId="{3172BAF8-E3C9-483A-872C-673E04B52131}" srcOrd="11" destOrd="0" presId="urn:microsoft.com/office/officeart/2008/layout/VerticalCurvedList"/>
    <dgm:cxn modelId="{B87EC528-94F4-4C0A-BE96-C2AC37727E87}" type="presParOf" srcId="{361656E6-31E8-4A6B-859A-831E3E66B380}" destId="{92AC3FB4-0B3E-43C6-8048-3799D72BB9D2}" srcOrd="12" destOrd="0" presId="urn:microsoft.com/office/officeart/2008/layout/VerticalCurvedList"/>
    <dgm:cxn modelId="{D4791C3B-E262-4BDC-99B8-C32949B5F04A}" type="presParOf" srcId="{92AC3FB4-0B3E-43C6-8048-3799D72BB9D2}" destId="{A23E6E1B-ADFE-4F7D-9A60-FAFEA330E8DE}" srcOrd="0" destOrd="0" presId="urn:microsoft.com/office/officeart/2008/layout/VerticalCurvedList"/>
    <dgm:cxn modelId="{C6FB7CCC-EE1E-4926-933F-AB5C3E12E0CC}" type="presParOf" srcId="{361656E6-31E8-4A6B-859A-831E3E66B380}" destId="{E3C203A0-E052-4E15-B686-EBC8BF1F41F0}" srcOrd="13" destOrd="0" presId="urn:microsoft.com/office/officeart/2008/layout/VerticalCurvedList"/>
    <dgm:cxn modelId="{4EBA76F0-A747-4DDA-8946-1946F82EAC98}" type="presParOf" srcId="{361656E6-31E8-4A6B-859A-831E3E66B380}" destId="{764004A5-DADC-4104-82BD-9C5F9DC6441D}" srcOrd="14" destOrd="0" presId="urn:microsoft.com/office/officeart/2008/layout/VerticalCurvedList"/>
    <dgm:cxn modelId="{C01B4D84-9F76-4036-8D05-0CA585E592A2}" type="presParOf" srcId="{764004A5-DADC-4104-82BD-9C5F9DC6441D}" destId="{AEEA5775-F71C-40DA-A5F1-24FB6F8589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4A2716-E7F2-42C4-930D-95FD36ABCC33}">
      <dsp:nvSpPr>
        <dsp:cNvPr id="0" name=""/>
        <dsp:cNvSpPr/>
      </dsp:nvSpPr>
      <dsp:spPr>
        <a:xfrm>
          <a:off x="6478083" y="-555655"/>
          <a:ext cx="4310472" cy="4310472"/>
        </a:xfrm>
        <a:prstGeom prst="blockArc">
          <a:avLst>
            <a:gd name="adj1" fmla="val 8100000"/>
            <a:gd name="adj2" fmla="val 13500000"/>
            <a:gd name="adj3" fmla="val 501"/>
          </a:avLst>
        </a:prstGeom>
        <a:noFill/>
        <a:ln w="12700" cap="flat" cmpd="sng" algn="ctr">
          <a:solidFill>
            <a:schemeClr val="accent5">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7378F8-81E7-4A70-A820-FC45899B083C}">
      <dsp:nvSpPr>
        <dsp:cNvPr id="0" name=""/>
        <dsp:cNvSpPr/>
      </dsp:nvSpPr>
      <dsp:spPr>
        <a:xfrm>
          <a:off x="41527" y="199883"/>
          <a:ext cx="6826533" cy="400023"/>
        </a:xfrm>
        <a:prstGeom prst="rect">
          <a:avLst/>
        </a:prstGeom>
        <a:solidFill>
          <a:schemeClr val="accent5">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317518" bIns="48260" numCol="1" spcCol="1270" anchor="ctr" anchorCtr="0">
          <a:noAutofit/>
        </a:bodyPr>
        <a:lstStyle/>
        <a:p>
          <a:pPr marL="0" lvl="0" indent="0" algn="r" defTabSz="844550" rtl="1">
            <a:lnSpc>
              <a:spcPct val="90000"/>
            </a:lnSpc>
            <a:spcBef>
              <a:spcPct val="0"/>
            </a:spcBef>
            <a:spcAft>
              <a:spcPct val="35000"/>
            </a:spcAft>
            <a:buNone/>
          </a:pPr>
          <a:r>
            <a:rPr lang="en-US" sz="1900" kern="1200" dirty="0"/>
            <a:t>الماء اللازم للشرب وإعداد الطعام </a:t>
          </a:r>
          <a:r>
            <a:rPr lang="ar-JO" sz="1900" kern="1200" dirty="0"/>
            <a:t>(ا</a:t>
          </a:r>
          <a:r>
            <a:rPr lang="en-US" sz="1900" kern="1200" dirty="0" err="1"/>
            <a:t>لطهي</a:t>
          </a:r>
          <a:r>
            <a:rPr lang="ar-JO" sz="1900" kern="1200" dirty="0"/>
            <a:t>)</a:t>
          </a:r>
          <a:endParaRPr lang="de-DE" sz="1900" kern="1200" dirty="0"/>
        </a:p>
      </dsp:txBody>
      <dsp:txXfrm>
        <a:off x="41527" y="199883"/>
        <a:ext cx="6826533" cy="400023"/>
      </dsp:txXfrm>
    </dsp:sp>
    <dsp:sp modelId="{55A1D139-42E3-41B0-A538-744A89C1CC3A}">
      <dsp:nvSpPr>
        <dsp:cNvPr id="0" name=""/>
        <dsp:cNvSpPr/>
      </dsp:nvSpPr>
      <dsp:spPr>
        <a:xfrm>
          <a:off x="6618046" y="149880"/>
          <a:ext cx="500028" cy="500028"/>
        </a:xfrm>
        <a:prstGeom prst="ellipse">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817609D-F48B-44C9-B19E-2F1B7CE417A3}">
      <dsp:nvSpPr>
        <dsp:cNvPr id="0" name=""/>
        <dsp:cNvSpPr/>
      </dsp:nvSpPr>
      <dsp:spPr>
        <a:xfrm>
          <a:off x="41527" y="799726"/>
          <a:ext cx="6539888" cy="400023"/>
        </a:xfrm>
        <a:prstGeom prst="rect">
          <a:avLst/>
        </a:prstGeom>
        <a:solidFill>
          <a:schemeClr val="accent5">
            <a:shade val="80000"/>
            <a:hueOff val="180446"/>
            <a:satOff val="-15976"/>
            <a:lumOff val="94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317518" bIns="48260" numCol="1" spcCol="1270" anchor="ctr" anchorCtr="0">
          <a:noAutofit/>
        </a:bodyPr>
        <a:lstStyle/>
        <a:p>
          <a:pPr marL="0" lvl="0" indent="0" algn="r" defTabSz="844550" rtl="1">
            <a:lnSpc>
              <a:spcPct val="90000"/>
            </a:lnSpc>
            <a:spcBef>
              <a:spcPct val="0"/>
            </a:spcBef>
            <a:spcAft>
              <a:spcPct val="35000"/>
            </a:spcAft>
            <a:buNone/>
          </a:pPr>
          <a:r>
            <a:rPr lang="en-US" sz="1900" kern="1200" dirty="0"/>
            <a:t>إنتاج الأغذية الأولية</a:t>
          </a:r>
          <a:r>
            <a:rPr lang="ar-JO" sz="1900" kern="1200" dirty="0"/>
            <a:t> (ا</a:t>
          </a:r>
          <a:r>
            <a:rPr lang="en-US" sz="1900" kern="1200" dirty="0" err="1"/>
            <a:t>لري</a:t>
          </a:r>
          <a:r>
            <a:rPr lang="en-US" sz="1900" kern="1200" dirty="0"/>
            <a:t> </a:t>
          </a:r>
          <a:r>
            <a:rPr lang="ar-EG" sz="1900" kern="1200" dirty="0"/>
            <a:t>ل</a:t>
          </a:r>
          <a:r>
            <a:rPr lang="en-US" sz="1900" kern="1200" dirty="0" err="1"/>
            <a:t>لمحاصيل</a:t>
          </a:r>
          <a:r>
            <a:rPr lang="en-US" sz="1900" kern="1200" dirty="0"/>
            <a:t>، والمياه للماشية، وإنتاج مصائد الأسماك</a:t>
          </a:r>
          <a:r>
            <a:rPr lang="ar-JO" sz="1900" kern="1200" dirty="0"/>
            <a:t>)</a:t>
          </a:r>
          <a:endParaRPr lang="de-DE" sz="1900" kern="1200" dirty="0"/>
        </a:p>
      </dsp:txBody>
      <dsp:txXfrm>
        <a:off x="41527" y="799726"/>
        <a:ext cx="6539888" cy="400023"/>
      </dsp:txXfrm>
    </dsp:sp>
    <dsp:sp modelId="{1186587F-C2B4-49A8-8E07-0AC829622FC2}">
      <dsp:nvSpPr>
        <dsp:cNvPr id="0" name=""/>
        <dsp:cNvSpPr/>
      </dsp:nvSpPr>
      <dsp:spPr>
        <a:xfrm>
          <a:off x="6331401" y="749723"/>
          <a:ext cx="500028" cy="500028"/>
        </a:xfrm>
        <a:prstGeom prst="ellipse">
          <a:avLst/>
        </a:prstGeom>
        <a:solidFill>
          <a:schemeClr val="lt1">
            <a:hueOff val="0"/>
            <a:satOff val="0"/>
            <a:lumOff val="0"/>
            <a:alphaOff val="0"/>
          </a:schemeClr>
        </a:solidFill>
        <a:ln w="12700" cap="flat" cmpd="sng" algn="ctr">
          <a:solidFill>
            <a:schemeClr val="accent5">
              <a:shade val="80000"/>
              <a:hueOff val="180446"/>
              <a:satOff val="-15976"/>
              <a:lumOff val="94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1E39B8-659A-461B-A3C0-1C2F65D842C4}">
      <dsp:nvSpPr>
        <dsp:cNvPr id="0" name=""/>
        <dsp:cNvSpPr/>
      </dsp:nvSpPr>
      <dsp:spPr>
        <a:xfrm>
          <a:off x="41527" y="1399568"/>
          <a:ext cx="6451912" cy="400023"/>
        </a:xfrm>
        <a:prstGeom prst="rect">
          <a:avLst/>
        </a:prstGeom>
        <a:solidFill>
          <a:schemeClr val="accent5">
            <a:shade val="80000"/>
            <a:hueOff val="360892"/>
            <a:satOff val="-31951"/>
            <a:lumOff val="189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317518" bIns="48260" numCol="1" spcCol="1270" anchor="ctr" anchorCtr="0">
          <a:noAutofit/>
        </a:bodyPr>
        <a:lstStyle/>
        <a:p>
          <a:pPr marL="0" lvl="0" indent="0" algn="r" defTabSz="844550" rtl="1">
            <a:lnSpc>
              <a:spcPct val="90000"/>
            </a:lnSpc>
            <a:spcBef>
              <a:spcPct val="0"/>
            </a:spcBef>
            <a:spcAft>
              <a:spcPct val="35000"/>
            </a:spcAft>
            <a:buNone/>
          </a:pPr>
          <a:r>
            <a:rPr lang="en-US" sz="1900" kern="1200" noProof="0" dirty="0"/>
            <a:t>إنتاج المكونات الرئيسية </a:t>
          </a:r>
          <a:r>
            <a:rPr lang="ar-JO" sz="1900" kern="1200" noProof="0" dirty="0"/>
            <a:t>(</a:t>
          </a:r>
          <a:r>
            <a:rPr lang="en-US" sz="1900" kern="1200" noProof="0" dirty="0"/>
            <a:t>علف الماشية</a:t>
          </a:r>
          <a:r>
            <a:rPr lang="ar-JO" sz="1900" kern="1200" noProof="0" dirty="0"/>
            <a:t>)</a:t>
          </a:r>
          <a:endParaRPr lang="en-US" sz="1900" kern="1200" noProof="0" dirty="0"/>
        </a:p>
      </dsp:txBody>
      <dsp:txXfrm>
        <a:off x="41527" y="1399568"/>
        <a:ext cx="6451912" cy="400023"/>
      </dsp:txXfrm>
    </dsp:sp>
    <dsp:sp modelId="{D68DB23A-5F1A-48F0-8E1F-1A92AA7A7360}">
      <dsp:nvSpPr>
        <dsp:cNvPr id="0" name=""/>
        <dsp:cNvSpPr/>
      </dsp:nvSpPr>
      <dsp:spPr>
        <a:xfrm>
          <a:off x="6243424" y="1349566"/>
          <a:ext cx="500028" cy="500028"/>
        </a:xfrm>
        <a:prstGeom prst="ellipse">
          <a:avLst/>
        </a:prstGeom>
        <a:solidFill>
          <a:schemeClr val="lt1">
            <a:hueOff val="0"/>
            <a:satOff val="0"/>
            <a:lumOff val="0"/>
            <a:alphaOff val="0"/>
          </a:schemeClr>
        </a:solidFill>
        <a:ln w="12700" cap="flat" cmpd="sng" algn="ctr">
          <a:solidFill>
            <a:schemeClr val="accent5">
              <a:shade val="80000"/>
              <a:hueOff val="360892"/>
              <a:satOff val="-31951"/>
              <a:lumOff val="18931"/>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33B469-6EB6-4A39-A9AE-E6524CDEBB85}">
      <dsp:nvSpPr>
        <dsp:cNvPr id="0" name=""/>
        <dsp:cNvSpPr/>
      </dsp:nvSpPr>
      <dsp:spPr>
        <a:xfrm>
          <a:off x="41527" y="1999411"/>
          <a:ext cx="6539888" cy="400023"/>
        </a:xfrm>
        <a:prstGeom prst="rect">
          <a:avLst/>
        </a:prstGeom>
        <a:solidFill>
          <a:schemeClr val="accent5">
            <a:shade val="80000"/>
            <a:hueOff val="541338"/>
            <a:satOff val="-47927"/>
            <a:lumOff val="283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317518" bIns="48260" numCol="1" spcCol="1270" anchor="ctr" anchorCtr="0">
          <a:noAutofit/>
        </a:bodyPr>
        <a:lstStyle/>
        <a:p>
          <a:pPr marL="0" lvl="0" indent="0" algn="r" defTabSz="844550" rtl="1">
            <a:lnSpc>
              <a:spcPct val="90000"/>
            </a:lnSpc>
            <a:spcBef>
              <a:spcPct val="0"/>
            </a:spcBef>
            <a:spcAft>
              <a:spcPct val="35000"/>
            </a:spcAft>
            <a:buNone/>
          </a:pPr>
          <a:r>
            <a:rPr lang="en-US" sz="1900" kern="1200" noProof="0" dirty="0"/>
            <a:t>عمليات تجهيز الأغذية </a:t>
          </a:r>
          <a:r>
            <a:rPr lang="ar-JO" sz="1900" kern="1200" noProof="0" dirty="0"/>
            <a:t>(</a:t>
          </a:r>
          <a:r>
            <a:rPr lang="en-US" sz="1900" kern="1200" noProof="0" dirty="0"/>
            <a:t>التدفئة والتبريد</a:t>
          </a:r>
          <a:r>
            <a:rPr lang="ar-JO" sz="1900" kern="1200" noProof="0" dirty="0"/>
            <a:t>)</a:t>
          </a:r>
          <a:endParaRPr lang="en-US" sz="1900" kern="1200" noProof="0" dirty="0"/>
        </a:p>
      </dsp:txBody>
      <dsp:txXfrm>
        <a:off x="41527" y="1999411"/>
        <a:ext cx="6539888" cy="400023"/>
      </dsp:txXfrm>
    </dsp:sp>
    <dsp:sp modelId="{32CA8EAB-95A8-4928-B088-24140A39EDE0}">
      <dsp:nvSpPr>
        <dsp:cNvPr id="0" name=""/>
        <dsp:cNvSpPr/>
      </dsp:nvSpPr>
      <dsp:spPr>
        <a:xfrm>
          <a:off x="6331401" y="1949408"/>
          <a:ext cx="500028" cy="500028"/>
        </a:xfrm>
        <a:prstGeom prst="ellipse">
          <a:avLst/>
        </a:prstGeom>
        <a:solidFill>
          <a:schemeClr val="lt1">
            <a:hueOff val="0"/>
            <a:satOff val="0"/>
            <a:lumOff val="0"/>
            <a:alphaOff val="0"/>
          </a:schemeClr>
        </a:solidFill>
        <a:ln w="12700" cap="flat" cmpd="sng" algn="ctr">
          <a:solidFill>
            <a:schemeClr val="accent5">
              <a:shade val="80000"/>
              <a:hueOff val="541338"/>
              <a:satOff val="-47927"/>
              <a:lumOff val="2839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08EBB9-8474-4F6D-A8A3-E8CE22E14BB5}">
      <dsp:nvSpPr>
        <dsp:cNvPr id="0" name=""/>
        <dsp:cNvSpPr/>
      </dsp:nvSpPr>
      <dsp:spPr>
        <a:xfrm>
          <a:off x="41527" y="2599254"/>
          <a:ext cx="6826533" cy="400023"/>
        </a:xfrm>
        <a:prstGeom prst="rect">
          <a:avLst/>
        </a:prstGeom>
        <a:solidFill>
          <a:schemeClr val="accent5">
            <a:shade val="80000"/>
            <a:hueOff val="721784"/>
            <a:satOff val="-63903"/>
            <a:lumOff val="37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317518" bIns="48260" numCol="1" spcCol="1270" anchor="ctr" anchorCtr="0">
          <a:noAutofit/>
        </a:bodyPr>
        <a:lstStyle/>
        <a:p>
          <a:pPr marL="0" lvl="0" indent="0" algn="r" defTabSz="844550">
            <a:lnSpc>
              <a:spcPct val="90000"/>
            </a:lnSpc>
            <a:spcBef>
              <a:spcPct val="0"/>
            </a:spcBef>
            <a:spcAft>
              <a:spcPct val="35000"/>
            </a:spcAft>
            <a:buNone/>
          </a:pPr>
          <a:r>
            <a:rPr lang="de-DE" sz="1900" kern="1200" dirty="0"/>
            <a:t>التنظيف </a:t>
          </a:r>
          <a:r>
            <a:rPr lang="ar-JO" sz="1900" kern="1200" dirty="0"/>
            <a:t>والتعقيم</a:t>
          </a:r>
          <a:r>
            <a:rPr lang="de-DE" sz="1900" kern="1200" dirty="0"/>
            <a:t> في </a:t>
          </a:r>
          <a:r>
            <a:rPr lang="ar-JO" sz="1900" kern="1200" dirty="0"/>
            <a:t>التعامل مع</a:t>
          </a:r>
          <a:r>
            <a:rPr lang="de-DE" sz="1900" kern="1200" dirty="0"/>
            <a:t> الأغذية </a:t>
          </a:r>
        </a:p>
      </dsp:txBody>
      <dsp:txXfrm>
        <a:off x="41527" y="2599254"/>
        <a:ext cx="6826533" cy="400023"/>
      </dsp:txXfrm>
    </dsp:sp>
    <dsp:sp modelId="{108098BA-F3F7-4589-98C0-8B447C1FE3E1}">
      <dsp:nvSpPr>
        <dsp:cNvPr id="0" name=""/>
        <dsp:cNvSpPr/>
      </dsp:nvSpPr>
      <dsp:spPr>
        <a:xfrm>
          <a:off x="6618046" y="2549251"/>
          <a:ext cx="500028" cy="500028"/>
        </a:xfrm>
        <a:prstGeom prst="ellipse">
          <a:avLst/>
        </a:prstGeom>
        <a:solidFill>
          <a:schemeClr val="lt1">
            <a:hueOff val="0"/>
            <a:satOff val="0"/>
            <a:lumOff val="0"/>
            <a:alphaOff val="0"/>
          </a:schemeClr>
        </a:solidFill>
        <a:ln w="12700" cap="flat" cmpd="sng" algn="ctr">
          <a:solidFill>
            <a:schemeClr val="accent5">
              <a:shade val="80000"/>
              <a:hueOff val="721784"/>
              <a:satOff val="-63903"/>
              <a:lumOff val="37862"/>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CCCB9-71F1-428F-8E4A-70BB7DE20080}">
      <dsp:nvSpPr>
        <dsp:cNvPr id="0" name=""/>
        <dsp:cNvSpPr/>
      </dsp:nvSpPr>
      <dsp:spPr>
        <a:xfrm>
          <a:off x="6500161" y="-537795"/>
          <a:ext cx="4170910" cy="4170910"/>
        </a:xfrm>
        <a:prstGeom prst="blockArc">
          <a:avLst>
            <a:gd name="adj1" fmla="val 8100000"/>
            <a:gd name="adj2" fmla="val 13500000"/>
            <a:gd name="adj3" fmla="val 518"/>
          </a:avLst>
        </a:pr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F80143-1B3A-4C6F-9769-31251966818C}">
      <dsp:nvSpPr>
        <dsp:cNvPr id="0" name=""/>
        <dsp:cNvSpPr/>
      </dsp:nvSpPr>
      <dsp:spPr>
        <a:xfrm>
          <a:off x="39887" y="237968"/>
          <a:ext cx="6780196" cy="476184"/>
        </a:xfrm>
        <a:prstGeom prst="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77971" bIns="35560" numCol="1" spcCol="1270" anchor="ctr" anchorCtr="0">
          <a:noAutofit/>
        </a:bodyPr>
        <a:lstStyle/>
        <a:p>
          <a:pPr marL="0" lvl="0" indent="0" algn="r" defTabSz="622300" rtl="1">
            <a:lnSpc>
              <a:spcPct val="90000"/>
            </a:lnSpc>
            <a:spcBef>
              <a:spcPct val="0"/>
            </a:spcBef>
            <a:spcAft>
              <a:spcPct val="35000"/>
            </a:spcAft>
            <a:buNone/>
          </a:pPr>
          <a:r>
            <a:rPr lang="ar-JO" sz="1400" kern="1200" dirty="0"/>
            <a:t>تعتبر </a:t>
          </a:r>
          <a:r>
            <a:rPr lang="en-US" sz="1400" kern="1200" dirty="0"/>
            <a:t>الزراعة المروية مسؤولة عن أكبر جزء من عمليات </a:t>
          </a:r>
          <a:r>
            <a:rPr lang="ar-JO" sz="1400" kern="1200" dirty="0"/>
            <a:t>استخراج المياه</a:t>
          </a:r>
          <a:r>
            <a:rPr lang="en-US" sz="1400" kern="1200" dirty="0"/>
            <a:t>، ولا سيما في البلدان النامية</a:t>
          </a:r>
          <a:r>
            <a:rPr lang="ar-JO" sz="1400" kern="1200" dirty="0"/>
            <a:t>.</a:t>
          </a:r>
          <a:r>
            <a:rPr lang="en-US" sz="1400" kern="1200" dirty="0"/>
            <a:t>  </a:t>
          </a:r>
          <a:endParaRPr lang="de-DE" sz="1400" kern="1200" dirty="0"/>
        </a:p>
      </dsp:txBody>
      <dsp:txXfrm>
        <a:off x="39887" y="237968"/>
        <a:ext cx="6780196" cy="476184"/>
      </dsp:txXfrm>
    </dsp:sp>
    <dsp:sp modelId="{C1702D68-6C15-4234-B6FA-506E6BBBDEEA}">
      <dsp:nvSpPr>
        <dsp:cNvPr id="0" name=""/>
        <dsp:cNvSpPr/>
      </dsp:nvSpPr>
      <dsp:spPr>
        <a:xfrm>
          <a:off x="6522468" y="178445"/>
          <a:ext cx="595230" cy="59523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831C6-9A85-4070-99D0-A0D46058DB3E}">
      <dsp:nvSpPr>
        <dsp:cNvPr id="0" name=""/>
        <dsp:cNvSpPr/>
      </dsp:nvSpPr>
      <dsp:spPr>
        <a:xfrm>
          <a:off x="86088" y="952368"/>
          <a:ext cx="6507189" cy="476184"/>
        </a:xfrm>
        <a:prstGeom prst="rect">
          <a:avLst/>
        </a:prstGeom>
        <a:solidFill>
          <a:schemeClr val="accent2">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77971" bIns="35560" numCol="1" spcCol="1270" anchor="ctr" anchorCtr="0">
          <a:noAutofit/>
        </a:bodyPr>
        <a:lstStyle/>
        <a:p>
          <a:pPr marL="0" lvl="0" indent="0" algn="just" defTabSz="622300" rtl="1">
            <a:lnSpc>
              <a:spcPct val="90000"/>
            </a:lnSpc>
            <a:spcBef>
              <a:spcPct val="0"/>
            </a:spcBef>
            <a:spcAft>
              <a:spcPct val="35000"/>
            </a:spcAft>
            <a:buNone/>
          </a:pPr>
          <a:r>
            <a:rPr lang="en-US" sz="1400" kern="1200" dirty="0"/>
            <a:t>تلوث</a:t>
          </a:r>
          <a:r>
            <a:rPr lang="ar-JO" sz="1400" kern="1200" dirty="0"/>
            <a:t> الأسمدة</a:t>
          </a:r>
          <a:r>
            <a:rPr lang="en-US" sz="1400" kern="1200" dirty="0"/>
            <a:t> الحيواني</a:t>
          </a:r>
          <a:r>
            <a:rPr lang="ar-JO" sz="1400" kern="1200" dirty="0"/>
            <a:t>ة</a:t>
          </a:r>
          <a:r>
            <a:rPr lang="en-US" sz="1400" kern="1200" dirty="0"/>
            <a:t> والأسمدة</a:t>
          </a:r>
          <a:r>
            <a:rPr lang="ar-JO" sz="1400" kern="1200" dirty="0"/>
            <a:t> الأخرى</a:t>
          </a:r>
          <a:r>
            <a:rPr lang="en-US" sz="1400" kern="1200" dirty="0"/>
            <a:t> والمبيدات الحشرية مصادر المياه </a:t>
          </a:r>
          <a:r>
            <a:rPr lang="ar-JO" sz="1400" kern="1200" dirty="0"/>
            <a:t>(</a:t>
          </a:r>
          <a:r>
            <a:rPr lang="en-US" sz="1400" kern="1200" dirty="0"/>
            <a:t>المياه السطحية والمياه الجوفية</a:t>
          </a:r>
          <a:r>
            <a:rPr lang="ar-JO" sz="1400" kern="1200" dirty="0"/>
            <a:t>)</a:t>
          </a:r>
          <a:r>
            <a:rPr lang="en-US" sz="1400" kern="1200" dirty="0"/>
            <a:t>، مما يؤدي إلى </a:t>
          </a:r>
          <a:r>
            <a:rPr lang="ar-JO" sz="1400" b="0" i="0" kern="1200" dirty="0"/>
            <a:t>اتخام تلك المياه بالمغذيات، وبالتالي العبث ب</a:t>
          </a:r>
          <a:r>
            <a:rPr lang="en-US" sz="1400" kern="1200" dirty="0" err="1"/>
            <a:t>النظم</a:t>
          </a:r>
          <a:r>
            <a:rPr lang="ar-JO" sz="1400" kern="1200" dirty="0">
              <a:solidFill>
                <a:prstClr val="white"/>
              </a:solidFill>
              <a:latin typeface="Arial"/>
              <a:ea typeface="+mn-ea"/>
              <a:cs typeface="+mn-cs"/>
            </a:rPr>
            <a:t> البيئية </a:t>
          </a:r>
          <a:r>
            <a:rPr lang="ar-JO" sz="1400" kern="1200" dirty="0"/>
            <a:t>ذات الصلة بالمياه</a:t>
          </a:r>
          <a:endParaRPr lang="de-DE" sz="1400" kern="1200" dirty="0"/>
        </a:p>
      </dsp:txBody>
      <dsp:txXfrm>
        <a:off x="86088" y="952368"/>
        <a:ext cx="6507189" cy="476184"/>
      </dsp:txXfrm>
    </dsp:sp>
    <dsp:sp modelId="{C46BC62B-FA90-4AFB-819F-B38E4A95A6E0}">
      <dsp:nvSpPr>
        <dsp:cNvPr id="0" name=""/>
        <dsp:cNvSpPr/>
      </dsp:nvSpPr>
      <dsp:spPr>
        <a:xfrm>
          <a:off x="6249461" y="892845"/>
          <a:ext cx="595230" cy="59523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sp>
    <dsp:sp modelId="{69B716FF-E7BA-475D-A74F-D1D915C146A4}">
      <dsp:nvSpPr>
        <dsp:cNvPr id="0" name=""/>
        <dsp:cNvSpPr/>
      </dsp:nvSpPr>
      <dsp:spPr>
        <a:xfrm>
          <a:off x="39887" y="1666767"/>
          <a:ext cx="6507189" cy="476184"/>
        </a:xfrm>
        <a:prstGeom prst="rect">
          <a:avLst/>
        </a:prstGeom>
        <a:solidFill>
          <a:schemeClr val="accent2">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77971" bIns="35560" numCol="1" spcCol="1270" anchor="ctr" anchorCtr="0">
          <a:noAutofit/>
        </a:bodyPr>
        <a:lstStyle/>
        <a:p>
          <a:pPr marL="0" lvl="0" indent="0" algn="r" defTabSz="622300" rtl="1">
            <a:lnSpc>
              <a:spcPct val="90000"/>
            </a:lnSpc>
            <a:spcBef>
              <a:spcPct val="0"/>
            </a:spcBef>
            <a:spcAft>
              <a:spcPct val="35000"/>
            </a:spcAft>
            <a:buNone/>
          </a:pPr>
          <a:r>
            <a:rPr lang="en-US" sz="1400" kern="1200" dirty="0"/>
            <a:t>تؤثر إدارة الأراضي الزراعية على نوعية المياه وكميتها </a:t>
          </a:r>
          <a:r>
            <a:rPr lang="ar-JO" sz="1400" kern="1200" dirty="0"/>
            <a:t>(</a:t>
          </a:r>
          <a:r>
            <a:rPr lang="en-US" sz="1400" kern="1200" dirty="0"/>
            <a:t>التعرية/الرسوبيات، ومعدلات التسرب، وزيادة التبخر من التربة</a:t>
          </a:r>
          <a:r>
            <a:rPr lang="ar-JO" sz="1400" kern="1200" dirty="0"/>
            <a:t>)</a:t>
          </a:r>
          <a:endParaRPr lang="de-DE" sz="1400" kern="1200" dirty="0"/>
        </a:p>
      </dsp:txBody>
      <dsp:txXfrm>
        <a:off x="39887" y="1666767"/>
        <a:ext cx="6507189" cy="476184"/>
      </dsp:txXfrm>
    </dsp:sp>
    <dsp:sp modelId="{BF72CFD3-6A6C-48E2-BF1D-8909A5248B2B}">
      <dsp:nvSpPr>
        <dsp:cNvPr id="0" name=""/>
        <dsp:cNvSpPr/>
      </dsp:nvSpPr>
      <dsp:spPr>
        <a:xfrm>
          <a:off x="6249461" y="1607244"/>
          <a:ext cx="595230" cy="59523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sp>
    <dsp:sp modelId="{958EE147-3189-4C5B-86D1-A3708927DCB0}">
      <dsp:nvSpPr>
        <dsp:cNvPr id="0" name=""/>
        <dsp:cNvSpPr/>
      </dsp:nvSpPr>
      <dsp:spPr>
        <a:xfrm>
          <a:off x="39887" y="2381167"/>
          <a:ext cx="6780196" cy="476184"/>
        </a:xfrm>
        <a:prstGeom prst="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77971" bIns="35560" numCol="1" spcCol="1270" anchor="ctr" anchorCtr="0">
          <a:noAutofit/>
        </a:bodyPr>
        <a:lstStyle/>
        <a:p>
          <a:pPr marL="0" lvl="0" indent="0" algn="r" defTabSz="622300" rtl="1">
            <a:lnSpc>
              <a:spcPct val="90000"/>
            </a:lnSpc>
            <a:spcBef>
              <a:spcPct val="0"/>
            </a:spcBef>
            <a:spcAft>
              <a:spcPct val="35000"/>
            </a:spcAft>
            <a:buNone/>
          </a:pPr>
          <a:r>
            <a:rPr lang="en-US" sz="1400" kern="1200" dirty="0"/>
            <a:t>وتؤثر النظم الغذائية </a:t>
          </a:r>
          <a:r>
            <a:rPr lang="ar-JO" sz="1400" kern="1200" dirty="0"/>
            <a:t>(</a:t>
          </a:r>
          <a:r>
            <a:rPr lang="en-US" sz="1400" kern="1200" dirty="0"/>
            <a:t>استهلاك البروتينات الحيوانية مقابل الخضروات</a:t>
          </a:r>
          <a:r>
            <a:rPr lang="ar-JO" sz="1400" kern="1200" dirty="0"/>
            <a:t>)</a:t>
          </a:r>
          <a:r>
            <a:rPr lang="en-US" sz="1400" kern="1200" dirty="0"/>
            <a:t> على الطلب على المياه لإنتاج الأغذية </a:t>
          </a:r>
          <a:endParaRPr lang="de-DE" sz="1400" kern="1200" dirty="0"/>
        </a:p>
      </dsp:txBody>
      <dsp:txXfrm>
        <a:off x="39887" y="2381167"/>
        <a:ext cx="6780196" cy="476184"/>
      </dsp:txXfrm>
    </dsp:sp>
    <dsp:sp modelId="{CF9048C5-9702-4F74-9F6A-041FC36C6F4C}">
      <dsp:nvSpPr>
        <dsp:cNvPr id="0" name=""/>
        <dsp:cNvSpPr/>
      </dsp:nvSpPr>
      <dsp:spPr>
        <a:xfrm>
          <a:off x="6522468" y="2321644"/>
          <a:ext cx="595230" cy="595230"/>
        </a:xfrm>
        <a:prstGeom prst="ellipse">
          <a:avLst/>
        </a:prstGeom>
        <a:solidFill>
          <a:schemeClr val="lt1">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97658-18A5-4ECE-8DE9-491CE23BFFE5}">
      <dsp:nvSpPr>
        <dsp:cNvPr id="0" name=""/>
        <dsp:cNvSpPr/>
      </dsp:nvSpPr>
      <dsp:spPr>
        <a:xfrm>
          <a:off x="6517575" y="-523708"/>
          <a:ext cx="4060835" cy="4060835"/>
        </a:xfrm>
        <a:prstGeom prst="blockArc">
          <a:avLst>
            <a:gd name="adj1" fmla="val 8100000"/>
            <a:gd name="adj2" fmla="val 13500000"/>
            <a:gd name="adj3" fmla="val 532"/>
          </a:avLst>
        </a:prstGeom>
        <a:noFill/>
        <a:ln w="12700" cap="flat" cmpd="sng" algn="ctr">
          <a:solidFill>
            <a:schemeClr val="accent3">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2CFC0-38E1-472E-B91B-D853A4C00649}">
      <dsp:nvSpPr>
        <dsp:cNvPr id="0" name=""/>
        <dsp:cNvSpPr/>
      </dsp:nvSpPr>
      <dsp:spPr>
        <a:xfrm>
          <a:off x="38593" y="188278"/>
          <a:ext cx="6846631" cy="376797"/>
        </a:xfrm>
        <a:prstGeom prst="rect">
          <a:avLst/>
        </a:prstGeom>
        <a:solidFill>
          <a:schemeClr val="accent3">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299083" bIns="50800" numCol="1" spcCol="1270" anchor="ctr" anchorCtr="0">
          <a:noAutofit/>
        </a:bodyPr>
        <a:lstStyle/>
        <a:p>
          <a:pPr marL="0" lvl="0" indent="0" algn="r" defTabSz="889000" rtl="1">
            <a:lnSpc>
              <a:spcPct val="90000"/>
            </a:lnSpc>
            <a:spcBef>
              <a:spcPct val="0"/>
            </a:spcBef>
            <a:spcAft>
              <a:spcPct val="35000"/>
            </a:spcAft>
            <a:buNone/>
          </a:pPr>
          <a:r>
            <a:rPr lang="de-DE" sz="2000" kern="1200" dirty="0"/>
            <a:t>استخراج وتكرير الوقود الأحفوري </a:t>
          </a:r>
        </a:p>
      </dsp:txBody>
      <dsp:txXfrm>
        <a:off x="38593" y="188278"/>
        <a:ext cx="6846631" cy="376797"/>
      </dsp:txXfrm>
    </dsp:sp>
    <dsp:sp modelId="{B4DD4981-52C2-4F5B-A32A-C57F4EB0889F}">
      <dsp:nvSpPr>
        <dsp:cNvPr id="0" name=""/>
        <dsp:cNvSpPr/>
      </dsp:nvSpPr>
      <dsp:spPr>
        <a:xfrm>
          <a:off x="6649726" y="141178"/>
          <a:ext cx="470997" cy="470997"/>
        </a:xfrm>
        <a:prstGeom prst="ellips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1D7EF2-8345-4C78-9C8D-34908D9CC2D0}">
      <dsp:nvSpPr>
        <dsp:cNvPr id="0" name=""/>
        <dsp:cNvSpPr/>
      </dsp:nvSpPr>
      <dsp:spPr>
        <a:xfrm>
          <a:off x="38593" y="753294"/>
          <a:ext cx="6576628" cy="376797"/>
        </a:xfrm>
        <a:prstGeom prst="rect">
          <a:avLst/>
        </a:prstGeom>
        <a:solidFill>
          <a:schemeClr val="accent3">
            <a:shade val="80000"/>
            <a:hueOff val="-119610"/>
            <a:satOff val="-650"/>
            <a:lumOff val="8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299083" bIns="50800" numCol="1" spcCol="1270" anchor="ctr" anchorCtr="0">
          <a:noAutofit/>
        </a:bodyPr>
        <a:lstStyle/>
        <a:p>
          <a:pPr marL="0" lvl="0" indent="0" algn="r" defTabSz="889000" rtl="1">
            <a:lnSpc>
              <a:spcPct val="90000"/>
            </a:lnSpc>
            <a:spcBef>
              <a:spcPct val="0"/>
            </a:spcBef>
            <a:spcAft>
              <a:spcPct val="35000"/>
            </a:spcAft>
            <a:buNone/>
          </a:pPr>
          <a:r>
            <a:rPr lang="de-DE" sz="2000" kern="1200" dirty="0"/>
            <a:t>الإنتاج والتبريد في توليد الطاقة الحرارية </a:t>
          </a:r>
        </a:p>
      </dsp:txBody>
      <dsp:txXfrm>
        <a:off x="38593" y="753294"/>
        <a:ext cx="6576628" cy="376797"/>
      </dsp:txXfrm>
    </dsp:sp>
    <dsp:sp modelId="{1808E724-8077-433F-9F37-0A5A06EFFEFF}">
      <dsp:nvSpPr>
        <dsp:cNvPr id="0" name=""/>
        <dsp:cNvSpPr/>
      </dsp:nvSpPr>
      <dsp:spPr>
        <a:xfrm>
          <a:off x="6379723" y="706194"/>
          <a:ext cx="470997" cy="470997"/>
        </a:xfrm>
        <a:prstGeom prst="ellipse">
          <a:avLst/>
        </a:prstGeom>
        <a:solidFill>
          <a:schemeClr val="lt1">
            <a:hueOff val="0"/>
            <a:satOff val="0"/>
            <a:lumOff val="0"/>
            <a:alphaOff val="0"/>
          </a:schemeClr>
        </a:solidFill>
        <a:ln w="12700" cap="flat" cmpd="sng" algn="ctr">
          <a:solidFill>
            <a:schemeClr val="accent3">
              <a:shade val="80000"/>
              <a:hueOff val="-119610"/>
              <a:satOff val="-650"/>
              <a:lumOff val="849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C59C850-BDD2-4AFD-BB45-2FFEEBD21C2E}">
      <dsp:nvSpPr>
        <dsp:cNvPr id="0" name=""/>
        <dsp:cNvSpPr/>
      </dsp:nvSpPr>
      <dsp:spPr>
        <a:xfrm>
          <a:off x="38593" y="1318310"/>
          <a:ext cx="6493759" cy="376797"/>
        </a:xfrm>
        <a:prstGeom prst="rect">
          <a:avLst/>
        </a:prstGeom>
        <a:solidFill>
          <a:schemeClr val="accent3">
            <a:shade val="80000"/>
            <a:hueOff val="-239220"/>
            <a:satOff val="-1300"/>
            <a:lumOff val="169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299083" bIns="50800" numCol="1" spcCol="1270" anchor="ctr" anchorCtr="0">
          <a:noAutofit/>
        </a:bodyPr>
        <a:lstStyle/>
        <a:p>
          <a:pPr marL="0" lvl="0" indent="0" algn="r" defTabSz="889000" rtl="1">
            <a:lnSpc>
              <a:spcPct val="90000"/>
            </a:lnSpc>
            <a:spcBef>
              <a:spcPct val="0"/>
            </a:spcBef>
            <a:spcAft>
              <a:spcPct val="35000"/>
            </a:spcAft>
            <a:buNone/>
          </a:pPr>
          <a:r>
            <a:rPr lang="de-DE" sz="2000" kern="1200" dirty="0"/>
            <a:t>الطاقة الكهرومائية </a:t>
          </a:r>
        </a:p>
      </dsp:txBody>
      <dsp:txXfrm>
        <a:off x="38593" y="1318310"/>
        <a:ext cx="6493759" cy="376797"/>
      </dsp:txXfrm>
    </dsp:sp>
    <dsp:sp modelId="{4A94F4CE-565C-49C5-8666-EDBABBA5735E}">
      <dsp:nvSpPr>
        <dsp:cNvPr id="0" name=""/>
        <dsp:cNvSpPr/>
      </dsp:nvSpPr>
      <dsp:spPr>
        <a:xfrm>
          <a:off x="6296854" y="1271210"/>
          <a:ext cx="470997" cy="470997"/>
        </a:xfrm>
        <a:prstGeom prst="ellipse">
          <a:avLst/>
        </a:prstGeom>
        <a:solidFill>
          <a:schemeClr val="lt1">
            <a:hueOff val="0"/>
            <a:satOff val="0"/>
            <a:lumOff val="0"/>
            <a:alphaOff val="0"/>
          </a:schemeClr>
        </a:solidFill>
        <a:ln w="12700" cap="flat" cmpd="sng" algn="ctr">
          <a:solidFill>
            <a:schemeClr val="accent3">
              <a:shade val="80000"/>
              <a:hueOff val="-239220"/>
              <a:satOff val="-1300"/>
              <a:lumOff val="16979"/>
              <a:alphaOff val="0"/>
            </a:schemeClr>
          </a:solidFill>
          <a:prstDash val="solid"/>
          <a:miter lim="800000"/>
        </a:ln>
        <a:effectLst/>
      </dsp:spPr>
      <dsp:style>
        <a:lnRef idx="2">
          <a:scrgbClr r="0" g="0" b="0"/>
        </a:lnRef>
        <a:fillRef idx="1">
          <a:scrgbClr r="0" g="0" b="0"/>
        </a:fillRef>
        <a:effectRef idx="0">
          <a:scrgbClr r="0" g="0" b="0"/>
        </a:effectRef>
        <a:fontRef idx="minor"/>
      </dsp:style>
    </dsp:sp>
    <dsp:sp modelId="{94FFB991-7969-4A79-8C56-A2DFFB95FF9E}">
      <dsp:nvSpPr>
        <dsp:cNvPr id="0" name=""/>
        <dsp:cNvSpPr/>
      </dsp:nvSpPr>
      <dsp:spPr>
        <a:xfrm>
          <a:off x="38593" y="1883326"/>
          <a:ext cx="6576628" cy="376797"/>
        </a:xfrm>
        <a:prstGeom prst="rect">
          <a:avLst/>
        </a:prstGeom>
        <a:solidFill>
          <a:schemeClr val="accent3">
            <a:shade val="80000"/>
            <a:hueOff val="-358830"/>
            <a:satOff val="-1951"/>
            <a:lumOff val="254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299083" bIns="50800" numCol="1" spcCol="1270" anchor="ctr" anchorCtr="0">
          <a:noAutofit/>
        </a:bodyPr>
        <a:lstStyle/>
        <a:p>
          <a:pPr marL="0" lvl="0" indent="0" algn="r" defTabSz="889000" rtl="1">
            <a:lnSpc>
              <a:spcPct val="90000"/>
            </a:lnSpc>
            <a:spcBef>
              <a:spcPct val="0"/>
            </a:spcBef>
            <a:spcAft>
              <a:spcPct val="35000"/>
            </a:spcAft>
            <a:buNone/>
          </a:pPr>
          <a:r>
            <a:rPr lang="de-DE" sz="2000" kern="1200" dirty="0">
              <a:solidFill>
                <a:prstClr val="white"/>
              </a:solidFill>
              <a:latin typeface="Arial"/>
              <a:ea typeface="+mn-ea"/>
              <a:cs typeface="+mn-cs"/>
            </a:rPr>
            <a:t>إنتاج الكتلة</a:t>
          </a:r>
          <a:r>
            <a:rPr lang="ar-JO" sz="2000" kern="1200" dirty="0">
              <a:solidFill>
                <a:prstClr val="white"/>
              </a:solidFill>
              <a:latin typeface="Arial"/>
              <a:ea typeface="+mn-ea"/>
              <a:cs typeface="+mn-cs"/>
            </a:rPr>
            <a:t> </a:t>
          </a:r>
          <a:r>
            <a:rPr lang="de-DE" sz="2000" kern="1200" dirty="0">
              <a:solidFill>
                <a:prstClr val="white"/>
              </a:solidFill>
              <a:latin typeface="Arial"/>
              <a:ea typeface="+mn-ea"/>
              <a:cs typeface="+mn-cs"/>
            </a:rPr>
            <a:t>الحيوية </a:t>
          </a:r>
        </a:p>
      </dsp:txBody>
      <dsp:txXfrm>
        <a:off x="38593" y="1883326"/>
        <a:ext cx="6576628" cy="376797"/>
      </dsp:txXfrm>
    </dsp:sp>
    <dsp:sp modelId="{24880F60-C983-42FF-BC1E-8EF770FCB399}">
      <dsp:nvSpPr>
        <dsp:cNvPr id="0" name=""/>
        <dsp:cNvSpPr/>
      </dsp:nvSpPr>
      <dsp:spPr>
        <a:xfrm>
          <a:off x="6379723" y="1836226"/>
          <a:ext cx="470997" cy="470997"/>
        </a:xfrm>
        <a:prstGeom prst="ellipse">
          <a:avLst/>
        </a:prstGeom>
        <a:solidFill>
          <a:schemeClr val="lt1">
            <a:hueOff val="0"/>
            <a:satOff val="0"/>
            <a:lumOff val="0"/>
            <a:alphaOff val="0"/>
          </a:schemeClr>
        </a:solidFill>
        <a:ln w="12700" cap="flat" cmpd="sng" algn="ctr">
          <a:solidFill>
            <a:schemeClr val="accent3">
              <a:shade val="80000"/>
              <a:hueOff val="-358830"/>
              <a:satOff val="-1951"/>
              <a:lumOff val="254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D23459-76B6-41B1-B951-729F49CF0478}">
      <dsp:nvSpPr>
        <dsp:cNvPr id="0" name=""/>
        <dsp:cNvSpPr/>
      </dsp:nvSpPr>
      <dsp:spPr>
        <a:xfrm>
          <a:off x="38593" y="2448342"/>
          <a:ext cx="6846631" cy="376797"/>
        </a:xfrm>
        <a:prstGeom prst="rect">
          <a:avLst/>
        </a:prstGeom>
        <a:solidFill>
          <a:schemeClr val="accent3">
            <a:shade val="80000"/>
            <a:hueOff val="-478440"/>
            <a:satOff val="-2601"/>
            <a:lumOff val="339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299083" bIns="50800" numCol="1" spcCol="1270" anchor="ctr" anchorCtr="0">
          <a:noAutofit/>
        </a:bodyPr>
        <a:lstStyle/>
        <a:p>
          <a:pPr marL="0" lvl="0" indent="0" algn="r" defTabSz="889000" rtl="1">
            <a:lnSpc>
              <a:spcPct val="90000"/>
            </a:lnSpc>
            <a:spcBef>
              <a:spcPct val="0"/>
            </a:spcBef>
            <a:spcAft>
              <a:spcPct val="35000"/>
            </a:spcAft>
            <a:buNone/>
          </a:pPr>
          <a:r>
            <a:rPr lang="de-DE" sz="2000" kern="1200" dirty="0"/>
            <a:t>إنتاج وتنظيف مكونات محطات الطاقة </a:t>
          </a:r>
          <a:r>
            <a:rPr lang="ar-JO" sz="2000" kern="1200" dirty="0"/>
            <a:t>(</a:t>
          </a:r>
          <a:r>
            <a:rPr lang="de-DE" sz="2000" kern="1200" dirty="0"/>
            <a:t>بما في ذلك طاقة الرياح والطاقة الشمسية</a:t>
          </a:r>
          <a:r>
            <a:rPr lang="ar-JO" sz="2000" kern="1200" dirty="0"/>
            <a:t>)</a:t>
          </a:r>
          <a:endParaRPr lang="de-DE" sz="2000" kern="1200" dirty="0"/>
        </a:p>
      </dsp:txBody>
      <dsp:txXfrm>
        <a:off x="38593" y="2448342"/>
        <a:ext cx="6846631" cy="376797"/>
      </dsp:txXfrm>
    </dsp:sp>
    <dsp:sp modelId="{5057F62D-F109-40DF-8A56-C7CBD1EDCB75}">
      <dsp:nvSpPr>
        <dsp:cNvPr id="0" name=""/>
        <dsp:cNvSpPr/>
      </dsp:nvSpPr>
      <dsp:spPr>
        <a:xfrm>
          <a:off x="6649726" y="2401242"/>
          <a:ext cx="470997" cy="470997"/>
        </a:xfrm>
        <a:prstGeom prst="ellipse">
          <a:avLst/>
        </a:prstGeom>
        <a:solidFill>
          <a:schemeClr val="lt1">
            <a:hueOff val="0"/>
            <a:satOff val="0"/>
            <a:lumOff val="0"/>
            <a:alphaOff val="0"/>
          </a:schemeClr>
        </a:solidFill>
        <a:ln w="12700" cap="flat" cmpd="sng" algn="ctr">
          <a:solidFill>
            <a:schemeClr val="accent3">
              <a:shade val="80000"/>
              <a:hueOff val="-478440"/>
              <a:satOff val="-2601"/>
              <a:lumOff val="3395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F5BA0-FCD8-44D4-BFC4-12E9A76D0C6C}">
      <dsp:nvSpPr>
        <dsp:cNvPr id="0" name=""/>
        <dsp:cNvSpPr/>
      </dsp:nvSpPr>
      <dsp:spPr>
        <a:xfrm>
          <a:off x="5656066" y="-556733"/>
          <a:ext cx="4318896" cy="4318896"/>
        </a:xfrm>
        <a:prstGeom prst="blockArc">
          <a:avLst>
            <a:gd name="adj1" fmla="val 8100000"/>
            <a:gd name="adj2" fmla="val 13500000"/>
            <a:gd name="adj3" fmla="val 500"/>
          </a:avLst>
        </a:prstGeom>
        <a:noFill/>
        <a:ln w="12700" cap="flat" cmpd="sng" algn="ctr">
          <a:solidFill>
            <a:schemeClr val="accent6">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A766C45-0F2A-4F0B-BCAC-B9C695D2CFD9}">
      <dsp:nvSpPr>
        <dsp:cNvPr id="0" name=""/>
        <dsp:cNvSpPr/>
      </dsp:nvSpPr>
      <dsp:spPr>
        <a:xfrm>
          <a:off x="41626" y="145718"/>
          <a:ext cx="6084345" cy="291309"/>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231227" bIns="43180" numCol="1" spcCol="1270" anchor="ctr" anchorCtr="0">
          <a:noAutofit/>
        </a:bodyPr>
        <a:lstStyle/>
        <a:p>
          <a:pPr marL="0" lvl="0" indent="0" algn="r" defTabSz="755650" rtl="1">
            <a:lnSpc>
              <a:spcPct val="90000"/>
            </a:lnSpc>
            <a:spcBef>
              <a:spcPct val="0"/>
            </a:spcBef>
            <a:spcAft>
              <a:spcPct val="35000"/>
            </a:spcAft>
            <a:buNone/>
          </a:pPr>
          <a:r>
            <a:rPr lang="de-DE" sz="1700" kern="1200" dirty="0"/>
            <a:t>استخراج المياه </a:t>
          </a:r>
        </a:p>
      </dsp:txBody>
      <dsp:txXfrm>
        <a:off x="41626" y="145718"/>
        <a:ext cx="6084345" cy="291309"/>
      </dsp:txXfrm>
    </dsp:sp>
    <dsp:sp modelId="{DEE442E5-DF79-46B8-B0B7-1407C3FD7F97}">
      <dsp:nvSpPr>
        <dsp:cNvPr id="0" name=""/>
        <dsp:cNvSpPr/>
      </dsp:nvSpPr>
      <dsp:spPr>
        <a:xfrm>
          <a:off x="5943903" y="109305"/>
          <a:ext cx="364136" cy="36413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C3CBB3-5804-4827-ACA3-CA865B7400E9}">
      <dsp:nvSpPr>
        <dsp:cNvPr id="0" name=""/>
        <dsp:cNvSpPr/>
      </dsp:nvSpPr>
      <dsp:spPr>
        <a:xfrm>
          <a:off x="41626" y="582939"/>
          <a:ext cx="5820538" cy="291309"/>
        </a:xfrm>
        <a:prstGeom prst="rect">
          <a:avLst/>
        </a:prstGeom>
        <a:solidFill>
          <a:schemeClr val="accent6">
            <a:shade val="80000"/>
            <a:hueOff val="0"/>
            <a:satOff val="0"/>
            <a:lumOff val="30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231227" bIns="43180" numCol="1" spcCol="1270" anchor="ctr" anchorCtr="0">
          <a:noAutofit/>
        </a:bodyPr>
        <a:lstStyle/>
        <a:p>
          <a:pPr marL="0" lvl="0" indent="0" algn="r" defTabSz="755650" rtl="1">
            <a:lnSpc>
              <a:spcPct val="90000"/>
            </a:lnSpc>
            <a:spcBef>
              <a:spcPct val="0"/>
            </a:spcBef>
            <a:spcAft>
              <a:spcPct val="35000"/>
            </a:spcAft>
            <a:buNone/>
          </a:pPr>
          <a:r>
            <a:rPr lang="de-DE" sz="1700" kern="1200" dirty="0"/>
            <a:t>معالجة المياه </a:t>
          </a:r>
        </a:p>
      </dsp:txBody>
      <dsp:txXfrm>
        <a:off x="41626" y="582939"/>
        <a:ext cx="5820538" cy="291309"/>
      </dsp:txXfrm>
    </dsp:sp>
    <dsp:sp modelId="{610A4D43-B292-48A9-91C7-59472DAE5CB5}">
      <dsp:nvSpPr>
        <dsp:cNvPr id="0" name=""/>
        <dsp:cNvSpPr/>
      </dsp:nvSpPr>
      <dsp:spPr>
        <a:xfrm>
          <a:off x="5680096" y="546525"/>
          <a:ext cx="364136" cy="364136"/>
        </a:xfrm>
        <a:prstGeom prst="ellipse">
          <a:avLst/>
        </a:prstGeom>
        <a:solidFill>
          <a:schemeClr val="lt1">
            <a:hueOff val="0"/>
            <a:satOff val="0"/>
            <a:lumOff val="0"/>
            <a:alphaOff val="0"/>
          </a:schemeClr>
        </a:solidFill>
        <a:ln w="12700" cap="flat" cmpd="sng" algn="ctr">
          <a:solidFill>
            <a:schemeClr val="accent6">
              <a:shade val="80000"/>
              <a:hueOff val="0"/>
              <a:satOff val="0"/>
              <a:lumOff val="3067"/>
              <a:alphaOff val="0"/>
            </a:schemeClr>
          </a:solidFill>
          <a:prstDash val="solid"/>
          <a:miter lim="800000"/>
        </a:ln>
        <a:effectLst/>
      </dsp:spPr>
      <dsp:style>
        <a:lnRef idx="2">
          <a:scrgbClr r="0" g="0" b="0"/>
        </a:lnRef>
        <a:fillRef idx="1">
          <a:scrgbClr r="0" g="0" b="0"/>
        </a:fillRef>
        <a:effectRef idx="0">
          <a:scrgbClr r="0" g="0" b="0"/>
        </a:effectRef>
        <a:fontRef idx="minor"/>
      </dsp:style>
    </dsp:sp>
    <dsp:sp modelId="{D1D9A91E-B6B2-49C1-8C36-0AA6C18DC0C1}">
      <dsp:nvSpPr>
        <dsp:cNvPr id="0" name=""/>
        <dsp:cNvSpPr/>
      </dsp:nvSpPr>
      <dsp:spPr>
        <a:xfrm>
          <a:off x="41626" y="1019839"/>
          <a:ext cx="5675974" cy="291309"/>
        </a:xfrm>
        <a:prstGeom prst="rect">
          <a:avLst/>
        </a:prstGeom>
        <a:solidFill>
          <a:schemeClr val="accent6">
            <a:shade val="80000"/>
            <a:hueOff val="0"/>
            <a:satOff val="0"/>
            <a:lumOff val="61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231227" bIns="43180" numCol="1" spcCol="1270" anchor="ctr" anchorCtr="0">
          <a:noAutofit/>
        </a:bodyPr>
        <a:lstStyle/>
        <a:p>
          <a:pPr marL="0" lvl="0" indent="0" algn="r" defTabSz="755650" rtl="1">
            <a:lnSpc>
              <a:spcPct val="90000"/>
            </a:lnSpc>
            <a:spcBef>
              <a:spcPct val="0"/>
            </a:spcBef>
            <a:spcAft>
              <a:spcPct val="35000"/>
            </a:spcAft>
            <a:buNone/>
          </a:pPr>
          <a:r>
            <a:rPr lang="de-DE" sz="1700" kern="1200" dirty="0"/>
            <a:t>تحلية المياه </a:t>
          </a:r>
        </a:p>
      </dsp:txBody>
      <dsp:txXfrm>
        <a:off x="41626" y="1019839"/>
        <a:ext cx="5675974" cy="291309"/>
      </dsp:txXfrm>
    </dsp:sp>
    <dsp:sp modelId="{37532D93-A91B-48AF-A76B-375F5EFF066B}">
      <dsp:nvSpPr>
        <dsp:cNvPr id="0" name=""/>
        <dsp:cNvSpPr/>
      </dsp:nvSpPr>
      <dsp:spPr>
        <a:xfrm>
          <a:off x="5535532" y="983425"/>
          <a:ext cx="364136" cy="364136"/>
        </a:xfrm>
        <a:prstGeom prst="ellipse">
          <a:avLst/>
        </a:prstGeom>
        <a:solidFill>
          <a:schemeClr val="lt1">
            <a:hueOff val="0"/>
            <a:satOff val="0"/>
            <a:lumOff val="0"/>
            <a:alphaOff val="0"/>
          </a:schemeClr>
        </a:solidFill>
        <a:ln w="12700" cap="flat" cmpd="sng" algn="ctr">
          <a:solidFill>
            <a:schemeClr val="accent6">
              <a:shade val="80000"/>
              <a:hueOff val="0"/>
              <a:satOff val="0"/>
              <a:lumOff val="6134"/>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81A519-0822-47BD-BFF0-0C44F9560BE9}">
      <dsp:nvSpPr>
        <dsp:cNvPr id="0" name=""/>
        <dsp:cNvSpPr/>
      </dsp:nvSpPr>
      <dsp:spPr>
        <a:xfrm>
          <a:off x="41626" y="1457059"/>
          <a:ext cx="5629815" cy="291309"/>
        </a:xfrm>
        <a:prstGeom prst="rect">
          <a:avLst/>
        </a:prstGeom>
        <a:solidFill>
          <a:schemeClr val="accent6">
            <a:shade val="80000"/>
            <a:hueOff val="0"/>
            <a:satOff val="0"/>
            <a:lumOff val="92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231227" bIns="43180" numCol="1" spcCol="1270" anchor="ctr" anchorCtr="0">
          <a:noAutofit/>
        </a:bodyPr>
        <a:lstStyle/>
        <a:p>
          <a:pPr marL="0" lvl="0" indent="0" algn="r" defTabSz="755650" rtl="1">
            <a:lnSpc>
              <a:spcPct val="90000"/>
            </a:lnSpc>
            <a:spcBef>
              <a:spcPct val="0"/>
            </a:spcBef>
            <a:spcAft>
              <a:spcPct val="35000"/>
            </a:spcAft>
            <a:buNone/>
          </a:pPr>
          <a:r>
            <a:rPr lang="ar-JO" sz="1700" kern="1200" dirty="0"/>
            <a:t>نقل</a:t>
          </a:r>
          <a:r>
            <a:rPr lang="de-DE" sz="1700" kern="1200" dirty="0"/>
            <a:t> المياه </a:t>
          </a:r>
        </a:p>
      </dsp:txBody>
      <dsp:txXfrm>
        <a:off x="41626" y="1457059"/>
        <a:ext cx="5629815" cy="291309"/>
      </dsp:txXfrm>
    </dsp:sp>
    <dsp:sp modelId="{78430FFE-B536-4DE4-80ED-A91DCD4C9AF1}">
      <dsp:nvSpPr>
        <dsp:cNvPr id="0" name=""/>
        <dsp:cNvSpPr/>
      </dsp:nvSpPr>
      <dsp:spPr>
        <a:xfrm>
          <a:off x="5489373" y="1420646"/>
          <a:ext cx="364136" cy="364136"/>
        </a:xfrm>
        <a:prstGeom prst="ellipse">
          <a:avLst/>
        </a:prstGeom>
        <a:solidFill>
          <a:schemeClr val="lt1">
            <a:hueOff val="0"/>
            <a:satOff val="0"/>
            <a:lumOff val="0"/>
            <a:alphaOff val="0"/>
          </a:schemeClr>
        </a:solidFill>
        <a:ln w="12700" cap="flat" cmpd="sng" algn="ctr">
          <a:solidFill>
            <a:schemeClr val="accent6">
              <a:shade val="80000"/>
              <a:hueOff val="0"/>
              <a:satOff val="0"/>
              <a:lumOff val="9201"/>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C4D846-528D-463F-AD91-EA5585F605F6}">
      <dsp:nvSpPr>
        <dsp:cNvPr id="0" name=""/>
        <dsp:cNvSpPr/>
      </dsp:nvSpPr>
      <dsp:spPr>
        <a:xfrm>
          <a:off x="41626" y="1894280"/>
          <a:ext cx="5675974" cy="291309"/>
        </a:xfrm>
        <a:prstGeom prst="rect">
          <a:avLst/>
        </a:prstGeom>
        <a:solidFill>
          <a:schemeClr val="accent6">
            <a:shade val="80000"/>
            <a:hueOff val="0"/>
            <a:satOff val="0"/>
            <a:lumOff val="122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231227" bIns="43180" numCol="1" spcCol="1270" anchor="ctr" anchorCtr="0">
          <a:noAutofit/>
        </a:bodyPr>
        <a:lstStyle/>
        <a:p>
          <a:pPr marL="0" lvl="0" indent="0" algn="r" defTabSz="755650" rtl="1">
            <a:lnSpc>
              <a:spcPct val="90000"/>
            </a:lnSpc>
            <a:spcBef>
              <a:spcPct val="0"/>
            </a:spcBef>
            <a:spcAft>
              <a:spcPct val="35000"/>
            </a:spcAft>
            <a:buNone/>
          </a:pPr>
          <a:r>
            <a:rPr lang="de-DE" sz="1700" kern="1200" dirty="0"/>
            <a:t>توزيع المياه </a:t>
          </a:r>
        </a:p>
      </dsp:txBody>
      <dsp:txXfrm>
        <a:off x="41626" y="1894280"/>
        <a:ext cx="5675974" cy="291309"/>
      </dsp:txXfrm>
    </dsp:sp>
    <dsp:sp modelId="{DB911F0E-F1FB-4D69-92FC-60F089619F66}">
      <dsp:nvSpPr>
        <dsp:cNvPr id="0" name=""/>
        <dsp:cNvSpPr/>
      </dsp:nvSpPr>
      <dsp:spPr>
        <a:xfrm>
          <a:off x="5535532" y="1857866"/>
          <a:ext cx="364136" cy="364136"/>
        </a:xfrm>
        <a:prstGeom prst="ellipse">
          <a:avLst/>
        </a:prstGeom>
        <a:solidFill>
          <a:schemeClr val="lt1">
            <a:hueOff val="0"/>
            <a:satOff val="0"/>
            <a:lumOff val="0"/>
            <a:alphaOff val="0"/>
          </a:schemeClr>
        </a:solidFill>
        <a:ln w="12700" cap="flat" cmpd="sng" algn="ctr">
          <a:solidFill>
            <a:schemeClr val="accent6">
              <a:shade val="80000"/>
              <a:hueOff val="0"/>
              <a:satOff val="0"/>
              <a:lumOff val="122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72BAF8-E3C9-483A-872C-673E04B52131}">
      <dsp:nvSpPr>
        <dsp:cNvPr id="0" name=""/>
        <dsp:cNvSpPr/>
      </dsp:nvSpPr>
      <dsp:spPr>
        <a:xfrm>
          <a:off x="41626" y="2331180"/>
          <a:ext cx="5820538" cy="291309"/>
        </a:xfrm>
        <a:prstGeom prst="rect">
          <a:avLst/>
        </a:prstGeom>
        <a:solidFill>
          <a:schemeClr val="accent6">
            <a:shade val="80000"/>
            <a:hueOff val="0"/>
            <a:satOff val="0"/>
            <a:lumOff val="153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231227" bIns="43180" numCol="1" spcCol="1270" anchor="ctr" anchorCtr="0">
          <a:noAutofit/>
        </a:bodyPr>
        <a:lstStyle/>
        <a:p>
          <a:pPr marL="0" lvl="0" indent="0" algn="r" defTabSz="755650" rtl="1">
            <a:lnSpc>
              <a:spcPct val="90000"/>
            </a:lnSpc>
            <a:spcBef>
              <a:spcPct val="0"/>
            </a:spcBef>
            <a:spcAft>
              <a:spcPct val="35000"/>
            </a:spcAft>
            <a:buNone/>
          </a:pPr>
          <a:r>
            <a:rPr lang="de-DE" sz="1700" kern="1200" dirty="0"/>
            <a:t>معالجة مياه الصرف  </a:t>
          </a:r>
        </a:p>
      </dsp:txBody>
      <dsp:txXfrm>
        <a:off x="41626" y="2331180"/>
        <a:ext cx="5820538" cy="291309"/>
      </dsp:txXfrm>
    </dsp:sp>
    <dsp:sp modelId="{A23E6E1B-ADFE-4F7D-9A60-FAFEA330E8DE}">
      <dsp:nvSpPr>
        <dsp:cNvPr id="0" name=""/>
        <dsp:cNvSpPr/>
      </dsp:nvSpPr>
      <dsp:spPr>
        <a:xfrm>
          <a:off x="5680096" y="2294766"/>
          <a:ext cx="364136" cy="364136"/>
        </a:xfrm>
        <a:prstGeom prst="ellipse">
          <a:avLst/>
        </a:prstGeom>
        <a:solidFill>
          <a:schemeClr val="lt1">
            <a:hueOff val="0"/>
            <a:satOff val="0"/>
            <a:lumOff val="0"/>
            <a:alphaOff val="0"/>
          </a:schemeClr>
        </a:solidFill>
        <a:ln w="12700" cap="flat" cmpd="sng" algn="ctr">
          <a:solidFill>
            <a:schemeClr val="accent6">
              <a:shade val="80000"/>
              <a:hueOff val="0"/>
              <a:satOff val="0"/>
              <a:lumOff val="1533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C203A0-E052-4E15-B686-EBC8BF1F41F0}">
      <dsp:nvSpPr>
        <dsp:cNvPr id="0" name=""/>
        <dsp:cNvSpPr/>
      </dsp:nvSpPr>
      <dsp:spPr>
        <a:xfrm>
          <a:off x="41626" y="2768400"/>
          <a:ext cx="6084345" cy="291309"/>
        </a:xfrm>
        <a:prstGeom prst="rect">
          <a:avLst/>
        </a:prstGeom>
        <a:solidFill>
          <a:schemeClr val="accent6">
            <a:shade val="80000"/>
            <a:hueOff val="0"/>
            <a:satOff val="0"/>
            <a:lumOff val="184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231227" bIns="43180" numCol="1" spcCol="1270" anchor="ctr" anchorCtr="0">
          <a:noAutofit/>
        </a:bodyPr>
        <a:lstStyle/>
        <a:p>
          <a:pPr marL="0" lvl="0" indent="0" algn="r" defTabSz="755650" rtl="1">
            <a:lnSpc>
              <a:spcPct val="90000"/>
            </a:lnSpc>
            <a:spcBef>
              <a:spcPct val="0"/>
            </a:spcBef>
            <a:spcAft>
              <a:spcPct val="35000"/>
            </a:spcAft>
            <a:buNone/>
          </a:pPr>
          <a:r>
            <a:rPr lang="de-DE" sz="1700" kern="1200" dirty="0"/>
            <a:t>إعادة استخدام المياه </a:t>
          </a:r>
        </a:p>
      </dsp:txBody>
      <dsp:txXfrm>
        <a:off x="41626" y="2768400"/>
        <a:ext cx="6084345" cy="291309"/>
      </dsp:txXfrm>
    </dsp:sp>
    <dsp:sp modelId="{AEEA5775-F71C-40DA-A5F1-24FB6F858939}">
      <dsp:nvSpPr>
        <dsp:cNvPr id="0" name=""/>
        <dsp:cNvSpPr/>
      </dsp:nvSpPr>
      <dsp:spPr>
        <a:xfrm>
          <a:off x="5943903" y="2731987"/>
          <a:ext cx="364136" cy="364136"/>
        </a:xfrm>
        <a:prstGeom prst="ellipse">
          <a:avLst/>
        </a:prstGeom>
        <a:solidFill>
          <a:schemeClr val="lt1">
            <a:hueOff val="0"/>
            <a:satOff val="0"/>
            <a:lumOff val="0"/>
            <a:alphaOff val="0"/>
          </a:schemeClr>
        </a:solidFill>
        <a:ln w="12700" cap="flat" cmpd="sng" algn="ctr">
          <a:solidFill>
            <a:schemeClr val="accent6">
              <a:shade val="80000"/>
              <a:hueOff val="0"/>
              <a:satOff val="0"/>
              <a:lumOff val="18403"/>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0.35809</cdr:x>
      <cdr:y>0.46411</cdr:y>
    </cdr:from>
    <cdr:to>
      <cdr:x>0.51812</cdr:x>
      <cdr:y>0.53588</cdr:y>
    </cdr:to>
    <cdr:sp macro="" textlink="">
      <cdr:nvSpPr>
        <cdr:cNvPr id="2" name="Textfeld 1">
          <a:extLst xmlns:a="http://schemas.openxmlformats.org/drawingml/2006/main">
            <a:ext uri="{FF2B5EF4-FFF2-40B4-BE49-F238E27FC236}">
              <a16:creationId xmlns:a16="http://schemas.microsoft.com/office/drawing/2014/main" id="{6595EFC4-00EF-4465-8569-1D05341194DF}"/>
            </a:ext>
          </a:extLst>
        </cdr:cNvPr>
        <cdr:cNvSpPr txBox="1"/>
      </cdr:nvSpPr>
      <cdr:spPr>
        <a:xfrm xmlns:a="http://schemas.openxmlformats.org/drawingml/2006/main">
          <a:off x="1470648" y="1816126"/>
          <a:ext cx="657239" cy="28084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pPr algn="l"/>
          <a:r>
            <a:rPr lang="de-DE" sz="1200" dirty="0">
              <a:solidFill>
                <a:schemeClr val="bg1"/>
              </a:solidFill>
            </a:rPr>
            <a:t>71%</a:t>
          </a:r>
        </a:p>
      </cdr:txBody>
    </cdr:sp>
  </cdr:relSizeAnchor>
  <cdr:relSizeAnchor xmlns:cdr="http://schemas.openxmlformats.org/drawingml/2006/chartDrawing">
    <cdr:from>
      <cdr:x>0.6148</cdr:x>
      <cdr:y>0.70696</cdr:y>
    </cdr:from>
    <cdr:to>
      <cdr:x>0.71804</cdr:x>
      <cdr:y>0.76635</cdr:y>
    </cdr:to>
    <cdr:sp macro="" textlink="">
      <cdr:nvSpPr>
        <cdr:cNvPr id="3" name="Textfeld 2">
          <a:extLst xmlns:a="http://schemas.openxmlformats.org/drawingml/2006/main">
            <a:ext uri="{FF2B5EF4-FFF2-40B4-BE49-F238E27FC236}">
              <a16:creationId xmlns:a16="http://schemas.microsoft.com/office/drawing/2014/main" id="{228E384B-5C77-499A-A41D-285193FBF891}"/>
            </a:ext>
          </a:extLst>
        </cdr:cNvPr>
        <cdr:cNvSpPr txBox="1"/>
      </cdr:nvSpPr>
      <cdr:spPr>
        <a:xfrm xmlns:a="http://schemas.openxmlformats.org/drawingml/2006/main">
          <a:off x="2524979" y="2766396"/>
          <a:ext cx="424003" cy="232399"/>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gn="l"/>
          <a:r>
            <a:rPr lang="de-DE" sz="1200" b="1" dirty="0"/>
            <a:t>4%</a:t>
          </a:r>
        </a:p>
      </cdr:txBody>
    </cdr:sp>
  </cdr:relSizeAnchor>
  <cdr:relSizeAnchor xmlns:cdr="http://schemas.openxmlformats.org/drawingml/2006/chartDrawing">
    <cdr:from>
      <cdr:x>0.51102</cdr:x>
      <cdr:y>0.75748</cdr:y>
    </cdr:from>
    <cdr:to>
      <cdr:x>0.62651</cdr:x>
      <cdr:y>0.79864</cdr:y>
    </cdr:to>
    <cdr:cxnSp macro="">
      <cdr:nvCxnSpPr>
        <cdr:cNvPr id="7" name="Gerader Verbinder 6">
          <a:extLst xmlns:a="http://schemas.openxmlformats.org/drawingml/2006/main">
            <a:ext uri="{FF2B5EF4-FFF2-40B4-BE49-F238E27FC236}">
              <a16:creationId xmlns:a16="http://schemas.microsoft.com/office/drawing/2014/main" id="{9A1F84FD-707E-416D-8554-675311F501F9}"/>
            </a:ext>
          </a:extLst>
        </cdr:cNvPr>
        <cdr:cNvCxnSpPr/>
      </cdr:nvCxnSpPr>
      <cdr:spPr>
        <a:xfrm xmlns:a="http://schemas.openxmlformats.org/drawingml/2006/main" flipH="1">
          <a:off x="2098755" y="2964110"/>
          <a:ext cx="474314" cy="161063"/>
        </a:xfrm>
        <a:prstGeom xmlns:a="http://schemas.openxmlformats.org/drawingml/2006/main" prst="line">
          <a:avLst/>
        </a:prstGeom>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4BD1BE-42F4-473D-ABD7-56243035F5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D0099DF-E360-4416-806C-8CA07FB94F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810993-722C-4CA5-9648-D0522B650722}" type="datetimeFigureOut">
              <a:rPr lang="en-GB" smtClean="0"/>
              <a:t>01/12/2022</a:t>
            </a:fld>
            <a:endParaRPr lang="en-GB"/>
          </a:p>
        </p:txBody>
      </p:sp>
      <p:sp>
        <p:nvSpPr>
          <p:cNvPr id="4" name="Footer Placeholder 3">
            <a:extLst>
              <a:ext uri="{FF2B5EF4-FFF2-40B4-BE49-F238E27FC236}">
                <a16:creationId xmlns:a16="http://schemas.microsoft.com/office/drawing/2014/main" id="{3F9E00EC-BA88-491A-90CE-33F6DD3C69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D72AF6E-9018-48FC-85D0-2364A215CC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5603EF-9C72-48A8-A361-004C5D75B5E4}" type="slidenum">
              <a:rPr lang="en-GB" smtClean="0"/>
              <a:t>‹#›</a:t>
            </a:fld>
            <a:endParaRPr lang="en-GB"/>
          </a:p>
        </p:txBody>
      </p:sp>
    </p:spTree>
    <p:extLst>
      <p:ext uri="{BB962C8B-B14F-4D97-AF65-F5344CB8AC3E}">
        <p14:creationId xmlns:p14="http://schemas.microsoft.com/office/powerpoint/2010/main" val="1017458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13BDE53C-E68A-42E6-AFB0-AF5C1BDE8E3C}" type="datetimeFigureOut">
              <a:rPr lang="en-GB" smtClean="0"/>
              <a:pPr/>
              <a:t>01/12/2022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err="1"/>
              <a:t>Formatvorlagen</a:t>
            </a:r>
            <a:r>
              <a:rPr lang="en-GB"/>
              <a:t> des </a:t>
            </a:r>
            <a:r>
              <a:rPr lang="en-GB" err="1"/>
              <a:t>Textmasters</a:t>
            </a:r>
            <a:r>
              <a:rPr lang="en-GB"/>
              <a:t> </a:t>
            </a:r>
            <a:r>
              <a:rPr lang="en-GB" err="1"/>
              <a:t>bearbeiten</a:t>
            </a:r>
            <a:endParaRPr lang="en-GB"/>
          </a:p>
          <a:p>
            <a:pPr lvl="1"/>
            <a:r>
              <a:rPr lang="en-GB" err="1"/>
              <a:t>Zweite</a:t>
            </a:r>
            <a:r>
              <a:rPr lang="en-GB"/>
              <a:t> </a:t>
            </a:r>
            <a:r>
              <a:rPr lang="en-GB" err="1"/>
              <a:t>Ebene</a:t>
            </a:r>
            <a:endParaRPr lang="en-GB"/>
          </a:p>
          <a:p>
            <a:pPr lvl="2"/>
            <a:r>
              <a:rPr lang="en-GB" err="1"/>
              <a:t>Dritte</a:t>
            </a:r>
            <a:r>
              <a:rPr lang="en-GB"/>
              <a:t> </a:t>
            </a:r>
            <a:r>
              <a:rPr lang="en-GB" err="1"/>
              <a:t>Ebene</a:t>
            </a:r>
            <a:endParaRPr lang="en-GB"/>
          </a:p>
          <a:p>
            <a:pPr lvl="3"/>
            <a:r>
              <a:rPr lang="en-GB" err="1"/>
              <a:t>Vierte</a:t>
            </a:r>
            <a:r>
              <a:rPr lang="en-GB"/>
              <a:t> </a:t>
            </a:r>
            <a:r>
              <a:rPr lang="en-GB" err="1"/>
              <a:t>Ebene</a:t>
            </a:r>
            <a:endParaRPr lang="en-GB"/>
          </a:p>
          <a:p>
            <a:pPr lvl="4"/>
            <a:r>
              <a:rPr lang="en-GB" err="1"/>
              <a:t>Fünfte</a:t>
            </a:r>
            <a:r>
              <a:rPr lang="en-GB"/>
              <a:t> </a:t>
            </a:r>
            <a:r>
              <a:rPr lang="en-GB" err="1"/>
              <a:t>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045F879-0589-40D4-B0E5-B74D0CAD5C6C}" type="slidenum">
              <a:rPr lang="en-GB" smtClean="0"/>
              <a:pPr/>
              <a:t>‹#›</a:t>
            </a:fld>
            <a:endParaRPr lang="en-GB"/>
          </a:p>
        </p:txBody>
      </p:sp>
    </p:spTree>
    <p:extLst>
      <p:ext uri="{BB962C8B-B14F-4D97-AF65-F5344CB8AC3E}">
        <p14:creationId xmlns:p14="http://schemas.microsoft.com/office/powerpoint/2010/main" val="326095264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Arial" panose="020B0604020202020204" pitchFamily="34" charset="0"/>
        <a:ea typeface="+mn-ea"/>
        <a:cs typeface="+mn-cs"/>
      </a:defRPr>
    </a:lvl1pPr>
    <a:lvl2pPr marL="342900" algn="l" defTabSz="685800" rtl="0" eaLnBrk="1" latinLnBrk="0" hangingPunct="1">
      <a:defRPr sz="900" kern="1200">
        <a:solidFill>
          <a:schemeClr val="tx1"/>
        </a:solidFill>
        <a:latin typeface="Arial" panose="020B0604020202020204" pitchFamily="34" charset="0"/>
        <a:ea typeface="+mn-ea"/>
        <a:cs typeface="+mn-cs"/>
      </a:defRPr>
    </a:lvl2pPr>
    <a:lvl3pPr marL="685800" algn="l" defTabSz="685800" rtl="0" eaLnBrk="1" latinLnBrk="0" hangingPunct="1">
      <a:defRPr sz="900" kern="1200">
        <a:solidFill>
          <a:schemeClr val="tx1"/>
        </a:solidFill>
        <a:latin typeface="Arial" panose="020B0604020202020204" pitchFamily="34" charset="0"/>
        <a:ea typeface="+mn-ea"/>
        <a:cs typeface="+mn-cs"/>
      </a:defRPr>
    </a:lvl3pPr>
    <a:lvl4pPr marL="1028700" algn="l" defTabSz="685800" rtl="0" eaLnBrk="1" latinLnBrk="0" hangingPunct="1">
      <a:defRPr sz="900" kern="1200">
        <a:solidFill>
          <a:schemeClr val="tx1"/>
        </a:solidFill>
        <a:latin typeface="Arial" panose="020B0604020202020204" pitchFamily="34" charset="0"/>
        <a:ea typeface="+mn-ea"/>
        <a:cs typeface="+mn-cs"/>
      </a:defRPr>
    </a:lvl4pPr>
    <a:lvl5pPr marL="1371600" algn="l" defTabSz="685800" rtl="0" eaLnBrk="1" latinLnBrk="0" hangingPunct="1">
      <a:defRPr sz="900" kern="1200">
        <a:solidFill>
          <a:schemeClr val="tx1"/>
        </a:solidFill>
        <a:latin typeface="Arial" panose="020B0604020202020204" pitchFamily="34" charset="0"/>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800" dirty="0">
                <a:effectLst/>
                <a:latin typeface="Times New Roman" panose="02020603050405020304" pitchFamily="18" charset="0"/>
                <a:ea typeface="Arial" panose="020B0604020202020204" pitchFamily="34" charset="0"/>
              </a:rPr>
              <a:t>وتهدف هذه الوحدة التعليمية إلى التعريف </a:t>
            </a:r>
            <a:r>
              <a:rPr lang="ar-JO" sz="1800" dirty="0">
                <a:effectLst/>
                <a:latin typeface="Times New Roman" panose="02020603050405020304" pitchFamily="18" charset="0"/>
                <a:ea typeface="Arial" panose="020B0604020202020204" pitchFamily="34" charset="0"/>
              </a:rPr>
              <a:t>برابطة المياه والطاقة والغذاء </a:t>
            </a:r>
            <a:r>
              <a:rPr lang="en-US" sz="1800" dirty="0">
                <a:effectLst/>
                <a:latin typeface="Times New Roman" panose="02020603050405020304" pitchFamily="18" charset="0"/>
                <a:ea typeface="Arial" panose="020B0604020202020204" pitchFamily="34" charset="0"/>
              </a:rPr>
              <a:t> WEF</a:t>
            </a:r>
            <a:r>
              <a:rPr lang="ar-SA" sz="1800" dirty="0">
                <a:effectLst/>
                <a:latin typeface="Times New Roman" panose="02020603050405020304" pitchFamily="18" charset="0"/>
                <a:ea typeface="Arial" panose="020B0604020202020204" pitchFamily="34" charset="0"/>
              </a:rPr>
              <a:t>و</a:t>
            </a:r>
            <a:r>
              <a:rPr lang="ar-JO" sz="1800" dirty="0">
                <a:effectLst/>
                <a:latin typeface="Times New Roman" panose="02020603050405020304" pitchFamily="18" charset="0"/>
                <a:ea typeface="Arial" panose="020B0604020202020204" pitchFamily="34" charset="0"/>
              </a:rPr>
              <a:t>أمن الموارد المرتبطة بها</a:t>
            </a:r>
            <a:r>
              <a:rPr lang="ar-SA" sz="1800" dirty="0">
                <a:effectLst/>
                <a:latin typeface="Times New Roman" panose="02020603050405020304" pitchFamily="18" charset="0"/>
                <a:ea typeface="Arial" panose="020B0604020202020204" pitchFamily="34" charset="0"/>
              </a:rPr>
              <a:t>، وهي مصممة ليتم تدريسها للمهنيين من مجموعة متنوعة من </a:t>
            </a:r>
            <a:r>
              <a:rPr lang="ar-JO" sz="1800" dirty="0">
                <a:effectLst/>
                <a:latin typeface="Times New Roman" panose="02020603050405020304" pitchFamily="18" charset="0"/>
                <a:ea typeface="Arial" panose="020B0604020202020204" pitchFamily="34" charset="0"/>
              </a:rPr>
              <a:t>ذوي الخبرات</a:t>
            </a:r>
            <a:r>
              <a:rPr lang="ar-SA" sz="1800" dirty="0">
                <a:effectLst/>
                <a:latin typeface="Times New Roman" panose="02020603050405020304" pitchFamily="18" charset="0"/>
                <a:ea typeface="Arial" panose="020B0604020202020204" pitchFamily="34" charset="0"/>
              </a:rPr>
              <a:t> الأكاديمية والوظيفية. </a:t>
            </a:r>
            <a:endParaRPr lang="en-US" sz="1800" dirty="0">
              <a:effectLst/>
              <a:latin typeface="Times New Roman" panose="02020603050405020304" pitchFamily="18" charset="0"/>
              <a:ea typeface="Arial" panose="020B060402020202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a:t>
            </a:fld>
            <a:endParaRPr lang="en-GB" dirty="0"/>
          </a:p>
        </p:txBody>
      </p:sp>
    </p:spTree>
    <p:extLst>
      <p:ext uri="{BB962C8B-B14F-4D97-AF65-F5344CB8AC3E}">
        <p14:creationId xmlns:p14="http://schemas.microsoft.com/office/powerpoint/2010/main" val="3403639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800" b="1" dirty="0">
                <a:effectLst/>
                <a:latin typeface="Times New Roman" panose="02020603050405020304" pitchFamily="18" charset="0"/>
                <a:ea typeface="Arial" panose="020B0604020202020204" pitchFamily="34" charset="0"/>
              </a:rPr>
              <a:t>ملاحظات: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SA" sz="1800" dirty="0">
                <a:effectLst/>
                <a:latin typeface="Times New Roman" panose="02020603050405020304" pitchFamily="18" charset="0"/>
                <a:ea typeface="Arial" panose="020B0604020202020204" pitchFamily="34" charset="0"/>
              </a:rPr>
              <a:t>ويعرض هذا </a:t>
            </a:r>
            <a:r>
              <a:rPr lang="ar-JO" sz="1800" dirty="0">
                <a:effectLst/>
                <a:latin typeface="Times New Roman" panose="02020603050405020304" pitchFamily="18" charset="0"/>
                <a:ea typeface="Arial" panose="020B0604020202020204" pitchFamily="34" charset="0"/>
              </a:rPr>
              <a:t>الشكل</a:t>
            </a:r>
            <a:r>
              <a:rPr lang="ar-SA" sz="1800" dirty="0">
                <a:effectLst/>
                <a:latin typeface="Times New Roman" panose="02020603050405020304" pitchFamily="18" charset="0"/>
                <a:ea typeface="Arial" panose="020B0604020202020204" pitchFamily="34" charset="0"/>
              </a:rPr>
              <a:t> التوزيع العالمي لصافي مدخلات النترات البشرية </a:t>
            </a:r>
            <a:r>
              <a:rPr lang="ar-JO" sz="1800" dirty="0">
                <a:effectLst/>
                <a:latin typeface="Times New Roman" panose="02020603050405020304" pitchFamily="18" charset="0"/>
                <a:ea typeface="Arial" panose="020B0604020202020204" pitchFamily="34" charset="0"/>
              </a:rPr>
              <a:t>الناشئة</a:t>
            </a:r>
            <a:r>
              <a:rPr lang="ar-SA" sz="1800" dirty="0">
                <a:effectLst/>
                <a:latin typeface="Times New Roman" panose="02020603050405020304" pitchFamily="18" charset="0"/>
                <a:ea typeface="Arial" panose="020B0604020202020204" pitchFamily="34" charset="0"/>
              </a:rPr>
              <a:t> على نطاق تجمعات المياه في العالم، على النحو الذي حسبته بيلن، غارنييه ولاساليتا (2013).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SA" sz="1800" dirty="0">
                <a:effectLst/>
                <a:latin typeface="Times New Roman" panose="02020603050405020304" pitchFamily="18" charset="0"/>
                <a:ea typeface="Arial" panose="020B0604020202020204" pitchFamily="34" charset="0"/>
              </a:rPr>
              <a:t>ويؤدي الإنتاج الزراعي في جميع أنحاء العالم إلى تدهور حاد في نوعية المياه السطحية والجوفية بسبب التلوث غير المباشر المصدر، على سبيل المثال من المبيدات الحشرية والمغذيات (النترات والفوسفور).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SA" sz="1800" dirty="0">
                <a:effectLst/>
                <a:latin typeface="Times New Roman" panose="02020603050405020304" pitchFamily="18" charset="0"/>
                <a:ea typeface="Arial" panose="020B0604020202020204" pitchFamily="34" charset="0"/>
              </a:rPr>
              <a:t>وتنبع هذه الموارد من الأسمدة والماشية التي توضع في أجسام المياه، ولا سيما في الفترات الرطبة.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SA" sz="1800" dirty="0">
                <a:effectLst/>
                <a:latin typeface="Times New Roman" panose="02020603050405020304" pitchFamily="18" charset="0"/>
                <a:ea typeface="Arial" panose="020B0604020202020204" pitchFamily="34" charset="0"/>
              </a:rPr>
              <a:t>وبسبب التباين المكاني والزماني المرتفع للتلوث المنتشر، يصعب رصد التلوث وإدارته.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SA" sz="1800" dirty="0">
                <a:effectLst/>
                <a:latin typeface="Times New Roman" panose="02020603050405020304" pitchFamily="18" charset="0"/>
                <a:ea typeface="Arial" panose="020B0604020202020204" pitchFamily="34" charset="0"/>
              </a:rPr>
              <a:t>85 ٪ من صافي المدخلات البشرية المصدر للنيتروجين التفاعلي يحدث على 43 ٪ فقط من مساحة اليابسة. </a:t>
            </a:r>
            <a:endParaRPr lang="en-US" sz="1800" dirty="0">
              <a:effectLst/>
              <a:latin typeface="Times New Roman" panose="02020603050405020304" pitchFamily="18" charset="0"/>
              <a:ea typeface="Arial" panose="020B0604020202020204" pitchFamily="34" charset="0"/>
            </a:endParaRPr>
          </a:p>
          <a:p>
            <a:pPr marL="0" marR="0">
              <a:lnSpc>
                <a:spcPct val="107000"/>
              </a:lnSpc>
              <a:spcBef>
                <a:spcPts val="0"/>
              </a:spcBef>
              <a:spcAft>
                <a:spcPts val="800"/>
              </a:spcAft>
            </a:pPr>
            <a:r>
              <a:rPr lang="en-US" sz="1800" dirty="0">
                <a:effectLst/>
                <a:latin typeface="Times New Roman" panose="02020603050405020304" pitchFamily="18" charset="0"/>
                <a:ea typeface="Arial" panose="020B0604020202020204" pitchFamily="34" charset="0"/>
              </a:rPr>
              <a:t> </a:t>
            </a:r>
          </a:p>
          <a:p>
            <a:endParaRPr lang="en-US" noProof="0" dirty="0"/>
          </a:p>
          <a:p>
            <a:pPr algn="r" rtl="1"/>
            <a:r>
              <a:rPr lang="ar-JO" b="1" noProof="0" dirty="0"/>
              <a:t>المصادر:</a:t>
            </a:r>
            <a:endParaRPr lang="en-US" b="1" noProof="0" dirty="0"/>
          </a:p>
          <a:p>
            <a:endParaRPr lang="en-US" b="1"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effectLst/>
                <a:latin typeface="+mn-lt"/>
                <a:ea typeface="+mn-ea"/>
                <a:cs typeface="+mn-cs"/>
              </a:rPr>
              <a:t>Billen, G., Garnier, J. &amp; Lassaletta, L. (2013) ‘The nitrogen cascade from agricultural soils to the sea: modelling nitrogen transfers at regional watershed and global scales’, Phil Trans R Soc B 368: 20130123. http://dx.doi.org/10.1098/rstb.2013.0123</a:t>
            </a:r>
          </a:p>
          <a:p>
            <a:endParaRPr lang="en-US"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10</a:t>
            </a:fld>
            <a:endParaRPr lang="en-GB" dirty="0"/>
          </a:p>
        </p:txBody>
      </p:sp>
    </p:spTree>
    <p:extLst>
      <p:ext uri="{BB962C8B-B14F-4D97-AF65-F5344CB8AC3E}">
        <p14:creationId xmlns:p14="http://schemas.microsoft.com/office/powerpoint/2010/main" val="1870509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800" b="1" dirty="0">
                <a:effectLst/>
                <a:latin typeface="Times New Roman" panose="02020603050405020304" pitchFamily="18" charset="0"/>
                <a:ea typeface="Arial" panose="020B0604020202020204" pitchFamily="34" charset="0"/>
              </a:rPr>
              <a:t>ملاحظات: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لنلخص الآن مرة أخرى ما يعنيه هذا من منظور </a:t>
            </a:r>
            <a:r>
              <a:rPr lang="ar-JO" sz="1800" dirty="0">
                <a:effectLst/>
                <a:latin typeface="Times New Roman" panose="02020603050405020304" pitchFamily="18" charset="0"/>
                <a:ea typeface="Arial" panose="020B0604020202020204" pitchFamily="34" charset="0"/>
              </a:rPr>
              <a:t>الرابطة.</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وبما أن العديد من الناس ما زالوا يعانون من نقص الأغذية، وما زال سكان العالم في ازدياد، فسوف نحتاج إلى تكثيف الإنتاج الغذائي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وكثيرا ما يحدث هذا على حساب إزالة الغابات</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ولزيادة إنتاج الأغذية، نحتاج إلى استخدام المزيد من مساحة الأراضي لزراعة الأغذية وزيادة المياه لأغراض الري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إلا أن هذا قد يتعارض مع أهداف التنمية في قطاع المياه والطاقة أيضا: فإذا زدنا من استخلاص المياه لري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المحاصيل،</a:t>
            </a:r>
            <a:r>
              <a:rPr lang="ar-JO" sz="1800" dirty="0">
                <a:effectLst/>
                <a:latin typeface="Times New Roman" panose="02020603050405020304" pitchFamily="18" charset="0"/>
                <a:ea typeface="Arial" panose="020B0604020202020204" pitchFamily="34" charset="0"/>
              </a:rPr>
              <a:t> </a:t>
            </a:r>
            <a:r>
              <a:rPr lang="ar-SA" sz="1800" dirty="0">
                <a:effectLst/>
                <a:latin typeface="Times New Roman" panose="02020603050405020304" pitchFamily="18" charset="0"/>
                <a:ea typeface="Arial" panose="020B0604020202020204" pitchFamily="34" charset="0"/>
              </a:rPr>
              <a:t>فإن توفر المياه للاستخدامات الاستهلاكية الأخرى ينخفض، مثل المياه </a:t>
            </a:r>
            <a:r>
              <a:rPr lang="ar-JO" sz="1800" dirty="0">
                <a:effectLst/>
                <a:latin typeface="Times New Roman" panose="02020603050405020304" pitchFamily="18" charset="0"/>
                <a:ea typeface="Arial" panose="020B0604020202020204" pitchFamily="34" charset="0"/>
              </a:rPr>
              <a:t>المستخدمة في </a:t>
            </a:r>
            <a:r>
              <a:rPr lang="ar-SA" sz="1800" dirty="0">
                <a:effectLst/>
                <a:latin typeface="Times New Roman" panose="02020603050405020304" pitchFamily="18" charset="0"/>
                <a:ea typeface="Arial" panose="020B0604020202020204" pitchFamily="34" charset="0"/>
              </a:rPr>
              <a:t>الصرف الصحي، أو المياه التي نحتاج إليها لإنتاج الطاقة، وأيضا المياه للحفاظ على الأنظمة البيئية</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ولكن أيضا تتأثر نوعية المياه بسبب زيادة استخدام الأسمدة </a:t>
            </a:r>
            <a:r>
              <a:rPr lang="ar-JO" sz="1800" dirty="0">
                <a:effectLst/>
                <a:latin typeface="Times New Roman" panose="02020603050405020304" pitchFamily="18" charset="0"/>
                <a:ea typeface="Arial" panose="020B0604020202020204" pitchFamily="34" charset="0"/>
              </a:rPr>
              <a:t>من بينها السماد العضوي.</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وفي الوقت نفسه، إذا كنا في احتياج إلى المزيد من الأراضي لزراعة الغذاء، </a:t>
            </a:r>
            <a:r>
              <a:rPr lang="ar-JO" sz="1800" dirty="0">
                <a:effectLst/>
                <a:latin typeface="Times New Roman" panose="02020603050405020304" pitchFamily="18" charset="0"/>
                <a:ea typeface="Arial" panose="020B0604020202020204" pitchFamily="34" charset="0"/>
              </a:rPr>
              <a:t>فسوف تقل</a:t>
            </a:r>
            <a:r>
              <a:rPr lang="ar-SA" sz="1800" dirty="0">
                <a:effectLst/>
                <a:latin typeface="Times New Roman" panose="02020603050405020304" pitchFamily="18" charset="0"/>
                <a:ea typeface="Arial" panose="020B0604020202020204" pitchFamily="34" charset="0"/>
              </a:rPr>
              <a:t> الأراضي المتاحة لأغراض أخر</a:t>
            </a:r>
            <a:r>
              <a:rPr lang="ar-JO" sz="1800" dirty="0">
                <a:effectLst/>
                <a:latin typeface="Times New Roman" panose="02020603050405020304" pitchFamily="18" charset="0"/>
                <a:ea typeface="Arial" panose="020B0604020202020204" pitchFamily="34" charset="0"/>
              </a:rPr>
              <a:t>ى </a:t>
            </a:r>
            <a:r>
              <a:rPr lang="ar-SA" sz="1800" dirty="0">
                <a:effectLst/>
                <a:latin typeface="Times New Roman" panose="02020603050405020304" pitchFamily="18" charset="0"/>
                <a:ea typeface="Arial" panose="020B0604020202020204" pitchFamily="34" charset="0"/>
              </a:rPr>
              <a:t>ــ مثل إنتاج الطاقة (لزراعة الكتلة الحيوية أو تركيب الحدائق الشمسية و</a:t>
            </a:r>
            <a:r>
              <a:rPr lang="ar-JO" sz="1800" dirty="0">
                <a:effectLst/>
                <a:latin typeface="Times New Roman" panose="02020603050405020304" pitchFamily="18" charset="0"/>
                <a:ea typeface="Arial" panose="020B0604020202020204" pitchFamily="34" charset="0"/>
              </a:rPr>
              <a:t>أنظمة </a:t>
            </a:r>
            <a:r>
              <a:rPr lang="ar-SA" sz="1800" dirty="0">
                <a:effectLst/>
                <a:latin typeface="Times New Roman" panose="02020603050405020304" pitchFamily="18" charset="0"/>
                <a:ea typeface="Arial" panose="020B0604020202020204" pitchFamily="34" charset="0"/>
              </a:rPr>
              <a:t>طاقة الرياح).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وفي العديد من البلدان، بما فيها ألمانيا، تتنافس بالفعل الأراضي المستخدمة في </a:t>
            </a:r>
            <a:r>
              <a:rPr lang="ar-JO" sz="1800" dirty="0">
                <a:effectLst/>
                <a:latin typeface="Times New Roman" panose="02020603050405020304" pitchFamily="18" charset="0"/>
                <a:ea typeface="Arial" panose="020B0604020202020204" pitchFamily="34" charset="0"/>
              </a:rPr>
              <a:t>استخدام طاقة</a:t>
            </a:r>
            <a:r>
              <a:rPr lang="ar-SA" sz="1800" dirty="0">
                <a:effectLst/>
                <a:latin typeface="Times New Roman" panose="02020603050405020304" pitchFamily="18" charset="0"/>
                <a:ea typeface="Arial" panose="020B0604020202020204" pitchFamily="34" charset="0"/>
              </a:rPr>
              <a:t> الرياح والطاقة الشمسية مع استخدامات أخرى للأراضي مثل الزراعة ، وهذا يزيد أيضا من تكاليف الأراضي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لذا فإن زيادة الإنتاج الغذائي </a:t>
            </a:r>
            <a:r>
              <a:rPr lang="ar-JO" sz="1800" dirty="0">
                <a:effectLst/>
                <a:latin typeface="Times New Roman" panose="02020603050405020304" pitchFamily="18" charset="0"/>
                <a:ea typeface="Arial" panose="020B0604020202020204" pitchFamily="34" charset="0"/>
              </a:rPr>
              <a:t>ي</a:t>
            </a:r>
            <a:r>
              <a:rPr lang="ar-SA" sz="1800" dirty="0">
                <a:effectLst/>
                <a:latin typeface="Times New Roman" panose="02020603050405020304" pitchFamily="18" charset="0"/>
                <a:ea typeface="Arial" panose="020B0604020202020204" pitchFamily="34" charset="0"/>
              </a:rPr>
              <a:t>أتي مع عدد من المقايضات في قطاعات أخرى </a:t>
            </a:r>
            <a:r>
              <a:rPr lang="ar-JO" sz="1800" dirty="0">
                <a:effectLst/>
                <a:latin typeface="Times New Roman" panose="02020603050405020304" pitchFamily="18" charset="0"/>
                <a:ea typeface="Arial" panose="020B0604020202020204" pitchFamily="34" charset="0"/>
              </a:rPr>
              <a:t>يجب</a:t>
            </a:r>
            <a:r>
              <a:rPr lang="ar-SA" sz="1800" dirty="0">
                <a:effectLst/>
                <a:latin typeface="Times New Roman" panose="02020603050405020304" pitchFamily="18" charset="0"/>
                <a:ea typeface="Arial" panose="020B0604020202020204" pitchFamily="34" charset="0"/>
              </a:rPr>
              <a:t> إلى النظر فيها!  </a:t>
            </a:r>
            <a:endParaRPr lang="en-US" sz="1800" dirty="0">
              <a:effectLst/>
              <a:latin typeface="Times New Roman" panose="02020603050405020304" pitchFamily="18" charset="0"/>
              <a:ea typeface="Arial" panose="020B0604020202020204" pitchFamily="34" charset="0"/>
            </a:endParaRPr>
          </a:p>
          <a:p>
            <a:pPr marL="0" indent="0">
              <a:buFont typeface="Arial" panose="020B0604020202020204" pitchFamily="34" charset="0"/>
              <a:buNone/>
            </a:pPr>
            <a:endParaRPr lang="de-DE" dirty="0">
              <a:cs typeface="Arial" panose="020B060402020202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11</a:t>
            </a:fld>
            <a:endParaRPr lang="en-GB" dirty="0"/>
          </a:p>
        </p:txBody>
      </p:sp>
    </p:spTree>
    <p:extLst>
      <p:ext uri="{BB962C8B-B14F-4D97-AF65-F5344CB8AC3E}">
        <p14:creationId xmlns:p14="http://schemas.microsoft.com/office/powerpoint/2010/main" val="828773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ومن الممكن أن يتم التوصل إلى طريقة أخرى لحل مشكلة نقص المياه على المستوى الإقليمي من خلال تجارة المنتجات الزراعية ــ كما يظهر في هذا الرسم البياني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وإذا كانت البلدان التي تعاني من ندرة المياه تستورد الغذاء من المناطق التي تمتلك </a:t>
            </a:r>
            <a:r>
              <a:rPr lang="ar-JO" sz="1800" dirty="0">
                <a:effectLst/>
                <a:latin typeface="Times New Roman" panose="02020603050405020304" pitchFamily="18" charset="0"/>
                <a:ea typeface="Arial" panose="020B0604020202020204" pitchFamily="34" charset="0"/>
              </a:rPr>
              <a:t>فائض</a:t>
            </a:r>
            <a:r>
              <a:rPr lang="ar-SA" sz="1800" dirty="0">
                <a:effectLst/>
                <a:latin typeface="Times New Roman" panose="02020603050405020304" pitchFamily="18" charset="0"/>
                <a:ea typeface="Arial" panose="020B0604020202020204" pitchFamily="34" charset="0"/>
              </a:rPr>
              <a:t> من الموارد المائية، فإنها تستطيع أن توفر المياه وأن تخصص مواردها المائية المحدودة لقطاعات أخرى مثل خدمات المياه والصرف الصحي لسكانها</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ولكنها تستطيع بطبيعة الحال أن تعمل أيضا على الطريق الآخر حين تنتج وتصد</a:t>
            </a:r>
            <a:r>
              <a:rPr lang="ar-JO" sz="1800" dirty="0">
                <a:effectLst/>
                <a:latin typeface="Times New Roman" panose="02020603050405020304" pitchFamily="18" charset="0"/>
                <a:ea typeface="Arial" panose="020B0604020202020204" pitchFamily="34" charset="0"/>
              </a:rPr>
              <a:t>ر</a:t>
            </a:r>
            <a:r>
              <a:rPr lang="ar-SA" sz="1800" dirty="0">
                <a:effectLst/>
                <a:latin typeface="Times New Roman" panose="02020603050405020304" pitchFamily="18" charset="0"/>
                <a:ea typeface="Arial" panose="020B0604020202020204" pitchFamily="34" charset="0"/>
              </a:rPr>
              <a:t> كميات ضخمة من المنتجات الغذائية التي تعتمد على المياه المكثفة إلى المناطق النادرة في العالم: ومن بين الأمثلة هنا ربما غرب الولايات المتحدة التي تنتج كميات ضخمة من المنتجات الزراعية للسوق العالمية ولكنها في واقع الأمر منطقة شحيحة للغاية من المياه ـ وهذا من شأنه أن يخلق على نحو متزايد المشاكل في غرب الولايات المتحدة حيث أصبحت المياه نادرة على نحو متزايد، حتى بالنسبة للإمدادات الأساسية من مياه الشرب</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800" u="sng" dirty="0">
                <a:effectLst/>
                <a:latin typeface="Times New Roman" panose="02020603050405020304" pitchFamily="18" charset="0"/>
                <a:ea typeface="Arial" panose="020B0604020202020204" pitchFamily="34" charset="0"/>
              </a:rPr>
              <a:t>معلومات إضافية: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وفي هذا السياق، كثيرا ما يتحدث المرء عن تجارة المياه الافتراضية </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بلغ الحجم الإجمالي لتدفقات المياه الافتراضية الدولية المتعلقة بالتجارة في المنتجات الزراعية والصناعية 2,320 م3/سنة (68% أخضر، 13% أزرق، 19% رمادي)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ويستخدم حوالي 20% من الموارد المائية المتاحة عالميا في الإنتاج الزراعي للمنتجات المصدرة</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indent="-76930" defTabSz="457200">
              <a:lnSpc>
                <a:spcPct val="93000"/>
              </a:lnSpc>
              <a:spcBef>
                <a:spcPct val="0"/>
              </a:spcBef>
              <a:spcAft>
                <a:spcPts val="1200"/>
              </a:spcAft>
              <a:buSzPct val="45000"/>
              <a:tabLst>
                <a:tab pos="649628" algn="l"/>
                <a:tab pos="1299256" algn="l"/>
                <a:tab pos="1948884" algn="l"/>
                <a:tab pos="2598511" algn="l"/>
                <a:tab pos="3248139" algn="l"/>
                <a:tab pos="3897767" algn="l"/>
                <a:tab pos="4547395" algn="l"/>
              </a:tabLst>
              <a:defRPr/>
            </a:pPr>
            <a:endParaRPr lang="en-US" altLang="pt-BR" noProof="0" dirty="0">
              <a:latin typeface="Arial" charset="0"/>
              <a:ea typeface="msgothic" charset="0"/>
              <a:cs typeface="Arial"/>
            </a:endParaRPr>
          </a:p>
          <a:p>
            <a:pPr indent="-76835" algn="r" defTabSz="457200" rtl="1">
              <a:lnSpc>
                <a:spcPct val="93000"/>
              </a:lnSpc>
              <a:spcBef>
                <a:spcPct val="0"/>
              </a:spcBef>
              <a:spcAft>
                <a:spcPts val="1200"/>
              </a:spcAft>
              <a:buSzPct val="45000"/>
              <a:tabLst>
                <a:tab pos="649628" algn="l"/>
                <a:tab pos="1299256" algn="l"/>
                <a:tab pos="1948884" algn="l"/>
                <a:tab pos="2598511" algn="l"/>
                <a:tab pos="3248139" algn="l"/>
                <a:tab pos="3897767" algn="l"/>
                <a:tab pos="4547395" algn="l"/>
              </a:tabLst>
              <a:defRPr/>
            </a:pPr>
            <a:r>
              <a:rPr lang="ar-JO" altLang="pt-BR" b="1" noProof="0" dirty="0">
                <a:latin typeface="Arial"/>
                <a:ea typeface="msgothic" charset="0"/>
                <a:cs typeface="Arial"/>
              </a:rPr>
              <a:t>المصادر:</a:t>
            </a:r>
            <a:endParaRPr lang="en-US" altLang="pt-BR" b="1" noProof="0" dirty="0">
              <a:latin typeface="Arial" charset="0"/>
              <a:ea typeface="msgothic" charset="0"/>
              <a:cs typeface="msgothic" charset="0"/>
            </a:endParaRPr>
          </a:p>
          <a:p>
            <a:pPr eaLnBrk="0" hangingPunct="0">
              <a:spcBef>
                <a:spcPct val="20000"/>
              </a:spcBef>
              <a:spcAft>
                <a:spcPts val="0"/>
              </a:spcAft>
              <a:tabLst>
                <a:tab pos="2369210" algn="l"/>
                <a:tab pos="4540987" algn="l"/>
                <a:tab pos="6910197" algn="l"/>
              </a:tabLst>
              <a:defRPr/>
            </a:pPr>
            <a:endParaRPr lang="en-US" altLang="pt-BR" i="0" noProof="0" dirty="0">
              <a:latin typeface="Arial" panose="020B0604020202020204" pitchFamily="34" charset="0"/>
              <a:ea typeface="msgothic" charset="0"/>
              <a:cs typeface="Arial" panose="020B0604020202020204" pitchFamily="34" charset="0"/>
            </a:endParaRPr>
          </a:p>
          <a:p>
            <a:pPr marL="0" marR="0" indent="-76835" algn="l" defTabSz="457200" rtl="0" eaLnBrk="1" fontAlgn="auto" latinLnBrk="0" hangingPunct="1">
              <a:lnSpc>
                <a:spcPct val="93000"/>
              </a:lnSpc>
              <a:spcBef>
                <a:spcPct val="0"/>
              </a:spcBef>
              <a:spcAft>
                <a:spcPts val="1200"/>
              </a:spcAft>
              <a:buClrTx/>
              <a:buSzPct val="45000"/>
              <a:buFontTx/>
              <a:buNone/>
              <a:tabLst>
                <a:tab pos="649628" algn="l"/>
                <a:tab pos="1299256" algn="l"/>
                <a:tab pos="1948884" algn="l"/>
                <a:tab pos="2598511" algn="l"/>
                <a:tab pos="3248139" algn="l"/>
                <a:tab pos="3897767" algn="l"/>
                <a:tab pos="4547395" algn="l"/>
              </a:tabLst>
              <a:defRPr/>
            </a:pPr>
            <a:r>
              <a:rPr lang="en-US" b="0" i="0" noProof="0" dirty="0">
                <a:latin typeface="Arial"/>
                <a:cs typeface="Arial"/>
              </a:rPr>
              <a:t>Hoekstra, A.Y. &amp; Mekonnen, M.M. (2012), ‘</a:t>
            </a:r>
            <a:r>
              <a:rPr lang="en-US" sz="800" b="0" i="0" u="none" strike="noStrike" kern="1200" baseline="0" noProof="0" dirty="0">
                <a:solidFill>
                  <a:schemeClr val="tx1"/>
                </a:solidFill>
                <a:latin typeface="Arial"/>
                <a:cs typeface="Arial"/>
              </a:rPr>
              <a:t>The water footprint of humanity’, </a:t>
            </a:r>
            <a:r>
              <a:rPr lang="en-US" sz="800" b="0" i="1" u="none" strike="noStrike" kern="1200" baseline="0" noProof="0" dirty="0">
                <a:solidFill>
                  <a:schemeClr val="tx1"/>
                </a:solidFill>
                <a:latin typeface="Arial"/>
                <a:cs typeface="Arial"/>
              </a:rPr>
              <a:t>PNAS,</a:t>
            </a:r>
            <a:r>
              <a:rPr lang="en-US" sz="800" b="0" i="0" u="none" strike="noStrike" kern="1200" baseline="0" noProof="0" dirty="0">
                <a:solidFill>
                  <a:schemeClr val="tx1"/>
                </a:solidFill>
                <a:latin typeface="Arial"/>
                <a:cs typeface="Arial"/>
              </a:rPr>
              <a:t> vol. 109, No. 9, pp. 3232-3237</a:t>
            </a:r>
            <a:endParaRPr lang="en-US" noProof="0" dirty="0">
              <a:latin typeface="Arial"/>
              <a:cs typeface="Arial"/>
            </a:endParaRPr>
          </a:p>
          <a:p>
            <a:pPr marL="0" indent="0">
              <a:buFont typeface="Arial" panose="020B0604020202020204" pitchFamily="34" charset="0"/>
              <a:buNone/>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12</a:t>
            </a:fld>
            <a:endParaRPr lang="en-GB" dirty="0"/>
          </a:p>
        </p:txBody>
      </p:sp>
    </p:spTree>
    <p:extLst>
      <p:ext uri="{BB962C8B-B14F-4D97-AF65-F5344CB8AC3E}">
        <p14:creationId xmlns:p14="http://schemas.microsoft.com/office/powerpoint/2010/main" val="935912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800" b="1" dirty="0">
                <a:effectLst/>
                <a:latin typeface="Times New Roman" panose="02020603050405020304" pitchFamily="18" charset="0"/>
                <a:ea typeface="Arial" panose="020B0604020202020204" pitchFamily="34" charset="0"/>
              </a:rPr>
              <a:t>ملاحظات: </a:t>
            </a:r>
            <a:endParaRPr lang="en-US" sz="18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Arial" panose="020B0604020202020204" pitchFamily="34" charset="0"/>
              </a:rPr>
              <a:t>في هذا القسم، ننظر إلى الروابط </a:t>
            </a:r>
            <a:r>
              <a:rPr lang="ar-JO" sz="1800" dirty="0">
                <a:effectLst/>
                <a:latin typeface="Times New Roman" panose="02020603050405020304" pitchFamily="18" charset="0"/>
                <a:ea typeface="Arial" panose="020B0604020202020204" pitchFamily="34" charset="0"/>
              </a:rPr>
              <a:t>الداخلية</a:t>
            </a:r>
            <a:r>
              <a:rPr lang="ar-SA" sz="1800" dirty="0">
                <a:effectLst/>
                <a:latin typeface="Times New Roman" panose="02020603050405020304" pitchFamily="18" charset="0"/>
                <a:ea typeface="Arial" panose="020B0604020202020204" pitchFamily="34" charset="0"/>
              </a:rPr>
              <a:t> بين الماء والطاقة.  </a:t>
            </a:r>
            <a:endParaRPr lang="en-US" sz="18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Arial" panose="020B0604020202020204" pitchFamily="34" charset="0"/>
              </a:rPr>
              <a:t>الأسئلة الرئيسية التي تمت معالجتها هي: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ما مدى أهمية موارد المياه لتوليد الطاقة؟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ما هي آثار إنتاج الطاقة على كمية ونوعية الموارد المائية؟  </a:t>
            </a:r>
            <a:endParaRPr lang="en-US" sz="18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800" b="1" dirty="0">
                <a:effectLst/>
                <a:latin typeface="Times New Roman" panose="02020603050405020304" pitchFamily="18" charset="0"/>
                <a:ea typeface="Arial" panose="020B0604020202020204" pitchFamily="34" charset="0"/>
              </a:rPr>
              <a:t>أبرز المقايضات: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Arial" panose="020B0604020202020204" pitchFamily="34" charset="0"/>
              <a:buChar char="•"/>
              <a:tabLst>
                <a:tab pos="457200" algn="l"/>
              </a:tabLst>
            </a:pPr>
            <a:r>
              <a:rPr lang="ar-SA" sz="1800" dirty="0">
                <a:effectLst/>
                <a:latin typeface="Times New Roman" panose="02020603050405020304" pitchFamily="18" charset="0"/>
                <a:ea typeface="Arial" panose="020B0604020202020204" pitchFamily="34" charset="0"/>
                <a:cs typeface="Times New Roman" panose="02020603050405020304" pitchFamily="18" charset="0"/>
              </a:rPr>
              <a:t>مقايضات متعددة </a:t>
            </a:r>
            <a:r>
              <a:rPr lang="ar-JO" sz="1800" dirty="0">
                <a:effectLst/>
                <a:latin typeface="Times New Roman" panose="02020603050405020304" pitchFamily="18" charset="0"/>
                <a:ea typeface="Arial" panose="020B0604020202020204" pitchFamily="34" charset="0"/>
                <a:cs typeface="Times New Roman" panose="02020603050405020304" pitchFamily="18" charset="0"/>
              </a:rPr>
              <a:t>.</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Arial" panose="020B0604020202020204" pitchFamily="34" charset="0"/>
              <a:buChar char="•"/>
              <a:tabLst>
                <a:tab pos="457200" algn="l"/>
              </a:tabLst>
            </a:pPr>
            <a:r>
              <a:rPr lang="ar-SA" sz="1800" dirty="0">
                <a:effectLst/>
                <a:latin typeface="Times New Roman" panose="02020603050405020304" pitchFamily="18" charset="0"/>
                <a:ea typeface="Arial" panose="020B0604020202020204" pitchFamily="34" charset="0"/>
                <a:cs typeface="Times New Roman" panose="02020603050405020304" pitchFamily="18" charset="0"/>
              </a:rPr>
              <a:t>ارتفاع متطلبات المياه لاستخراج الوقود الأحفوري وتنقيته، مما يحد من موارد المياه لأغراض أخرى مثل الزراعة</a:t>
            </a:r>
            <a:r>
              <a:rPr lang="ar-JO" sz="1800" dirty="0">
                <a:effectLst/>
                <a:latin typeface="Times New Roman" panose="02020603050405020304" pitchFamily="18" charset="0"/>
                <a:ea typeface="Arial" panose="020B0604020202020204" pitchFamily="34" charset="0"/>
                <a:cs typeface="Times New Roman" panose="02020603050405020304" pitchFamily="18" charset="0"/>
              </a:rPr>
              <a:t>.</a:t>
            </a:r>
            <a:r>
              <a:rPr lang="ar-SA"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p>
            <a:pPr marL="342900" marR="0" lvl="0" indent="-342900" algn="r" rtl="1">
              <a:lnSpc>
                <a:spcPct val="107000"/>
              </a:lnSpc>
              <a:spcBef>
                <a:spcPts val="0"/>
              </a:spcBef>
              <a:spcAft>
                <a:spcPts val="800"/>
              </a:spcAft>
              <a:buFont typeface="Arial" panose="020B0604020202020204" pitchFamily="34" charset="0"/>
              <a:buChar char="•"/>
              <a:tabLst>
                <a:tab pos="457200" algn="l"/>
              </a:tabLst>
            </a:pPr>
            <a:r>
              <a:rPr lang="ar-SA" sz="1800" dirty="0">
                <a:effectLst/>
                <a:latin typeface="Times New Roman" panose="02020603050405020304" pitchFamily="18" charset="0"/>
                <a:ea typeface="Arial" panose="020B0604020202020204" pitchFamily="34" charset="0"/>
                <a:cs typeface="Times New Roman" panose="02020603050405020304" pitchFamily="18" charset="0"/>
              </a:rPr>
              <a:t>التغيرات في توافر المياه الموسمية في مجرى النهر بسبب توليد الطاقة الكهرمائية التي تؤثر على سبل العيش والنظم </a:t>
            </a:r>
            <a:r>
              <a:rPr lang="ar-JO" sz="1800" dirty="0">
                <a:effectLst/>
                <a:latin typeface="Times New Roman" panose="02020603050405020304" pitchFamily="18" charset="0"/>
                <a:ea typeface="Arial" panose="020B0604020202020204" pitchFamily="34" charset="0"/>
                <a:cs typeface="Times New Roman" panose="02020603050405020304" pitchFamily="18" charset="0"/>
              </a:rPr>
              <a:t>البيئية.</a:t>
            </a:r>
            <a:r>
              <a:rPr lang="ar-SA" sz="18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dirty="0">
              <a:effectLst/>
              <a:latin typeface="Times New Roman" panose="02020603050405020304" pitchFamily="18" charset="0"/>
              <a:ea typeface="Arial" panose="020B060402020202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13</a:t>
            </a:fld>
            <a:endParaRPr lang="en-GB" dirty="0"/>
          </a:p>
        </p:txBody>
      </p:sp>
    </p:spTree>
    <p:extLst>
      <p:ext uri="{BB962C8B-B14F-4D97-AF65-F5344CB8AC3E}">
        <p14:creationId xmlns:p14="http://schemas.microsoft.com/office/powerpoint/2010/main" val="1852698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قبل أن نستمر في إلقاء نظرة فاحصة على المقايضات بين الماء والطاقة، نريد القيام بجولة أخرى من أسئلة الاختبار</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للمشاركة، أنت بحاجة إلى هاتفك الذكي أو الكمبيوتر المحمول أو أي جهاز آخر ممكن لاستخدام الويب [توفير </a:t>
            </a:r>
            <a:r>
              <a:rPr lang="ar-JO" sz="1200" dirty="0">
                <a:effectLst/>
                <a:latin typeface="Times New Roman" panose="02020603050405020304" pitchFamily="18" charset="0"/>
                <a:ea typeface="Arial" panose="020B0604020202020204" pitchFamily="34" charset="0"/>
              </a:rPr>
              <a:t>رابط</a:t>
            </a:r>
            <a:r>
              <a:rPr lang="ar-SA" sz="1200" dirty="0">
                <a:effectLst/>
                <a:latin typeface="Times New Roman" panose="02020603050405020304" pitchFamily="18" charset="0"/>
                <a:ea typeface="Arial" panose="020B0604020202020204" pitchFamily="34" charset="0"/>
              </a:rPr>
              <a:t> ورمز QR للوصول إلى الاستبيان في حال استخدام إحدى الأدوات عبر الإنترنت المذكورة أدناه]</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u="sng" dirty="0">
                <a:effectLst/>
                <a:latin typeface="Times New Roman" panose="02020603050405020304" pitchFamily="18" charset="0"/>
                <a:ea typeface="Arial" panose="020B0604020202020204" pitchFamily="34" charset="0"/>
              </a:rPr>
              <a:t>السؤال: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b="1" dirty="0">
                <a:effectLst/>
                <a:latin typeface="Times New Roman" panose="02020603050405020304" pitchFamily="18" charset="0"/>
                <a:ea typeface="Arial" panose="020B0604020202020204" pitchFamily="34" charset="0"/>
              </a:rPr>
              <a:t>اختبار:</a:t>
            </a:r>
            <a:r>
              <a:rPr lang="ar-SA" sz="1200" dirty="0">
                <a:effectLst/>
                <a:latin typeface="Times New Roman" panose="02020603050405020304" pitchFamily="18" charset="0"/>
                <a:ea typeface="Arial" panose="020B0604020202020204" pitchFamily="34" charset="0"/>
              </a:rPr>
              <a:t> لقد رأينا سابقا أن 90% من الطاقة المنتجة اليوم تعتمد على المياه بشكل مكثف، مما يعني أن كل أشكال الطاقة تقريبا تعتمد على المياه.  </a:t>
            </a:r>
            <a:endParaRPr lang="en-US" sz="1200" dirty="0">
              <a:effectLst/>
              <a:latin typeface="Times New Roman" panose="02020603050405020304" pitchFamily="18" charset="0"/>
              <a:ea typeface="Arial" panose="020B0604020202020204" pitchFamily="34" charset="0"/>
            </a:endParaRPr>
          </a:p>
          <a:p>
            <a:pPr marL="1143000" marR="0" lvl="2" indent="-228600" algn="r" rtl="1">
              <a:lnSpc>
                <a:spcPct val="107000"/>
              </a:lnSpc>
              <a:spcBef>
                <a:spcPts val="0"/>
              </a:spcBef>
              <a:spcAft>
                <a:spcPts val="800"/>
              </a:spcAft>
              <a:buFont typeface="Symbol" panose="05050102010706020507" pitchFamily="18" charset="2"/>
              <a:buChar char=""/>
              <a:tabLst>
                <a:tab pos="1371600" algn="l"/>
              </a:tabLst>
            </a:pPr>
            <a:r>
              <a:rPr lang="ar-SA" sz="1200" dirty="0">
                <a:effectLst/>
                <a:latin typeface="Times New Roman" panose="02020603050405020304" pitchFamily="18" charset="0"/>
                <a:ea typeface="Arial" panose="020B0604020202020204" pitchFamily="34" charset="0"/>
              </a:rPr>
              <a:t>أي جزء من قطاع الطاقة هو أكبر مصدر من مصادر سحب المياه؟ [</a:t>
            </a:r>
            <a:r>
              <a:rPr lang="ar-JO" sz="1200" dirty="0">
                <a:effectLst/>
                <a:latin typeface="Times New Roman" panose="02020603050405020304" pitchFamily="18" charset="0"/>
                <a:ea typeface="Arial" panose="020B0604020202020204" pitchFamily="34" charset="0"/>
              </a:rPr>
              <a:t>سوال</a:t>
            </a:r>
            <a:r>
              <a:rPr lang="ar-SA" sz="1200" dirty="0">
                <a:effectLst/>
                <a:latin typeface="Times New Roman" panose="02020603050405020304" pitchFamily="18" charset="0"/>
                <a:ea typeface="Arial" panose="020B0604020202020204" pitchFamily="34" charset="0"/>
              </a:rPr>
              <a:t> الاختيار المتعدد: إنتاج الطاقة الأولية بما في ذلك الوقود الحيوي، والنفط، والفحم والغاز الطبيعي، والوقود الأحفوري (x)، والطاقة النووية، ومصادر الطاقة المتجددة]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1143000" marR="0" lvl="2" indent="-228600" algn="r" rtl="1">
              <a:lnSpc>
                <a:spcPct val="107000"/>
              </a:lnSpc>
              <a:spcBef>
                <a:spcPts val="0"/>
              </a:spcBef>
              <a:spcAft>
                <a:spcPts val="800"/>
              </a:spcAft>
              <a:buFont typeface="Symbol" panose="05050102010706020507" pitchFamily="18" charset="2"/>
              <a:buChar char=""/>
              <a:tabLst>
                <a:tab pos="1371600" algn="l"/>
              </a:tabLst>
            </a:pPr>
            <a:r>
              <a:rPr lang="ar-SA" sz="1200" dirty="0">
                <a:effectLst/>
                <a:latin typeface="Times New Roman" panose="02020603050405020304" pitchFamily="18" charset="0"/>
                <a:ea typeface="Arial" panose="020B0604020202020204" pitchFamily="34" charset="0"/>
              </a:rPr>
              <a:t>أي جزء من قطاع الطاقة هو المستهلك الرئيسي للمياه؟ [</a:t>
            </a:r>
            <a:r>
              <a:rPr lang="ar-JO" sz="1200" dirty="0">
                <a:effectLst/>
                <a:latin typeface="Times New Roman" panose="02020603050405020304" pitchFamily="18" charset="0"/>
                <a:ea typeface="Arial" panose="020B0604020202020204" pitchFamily="34" charset="0"/>
              </a:rPr>
              <a:t>سوال</a:t>
            </a:r>
            <a:r>
              <a:rPr lang="ar-SA" sz="1200" dirty="0">
                <a:effectLst/>
                <a:latin typeface="Times New Roman" panose="02020603050405020304" pitchFamily="18" charset="0"/>
                <a:ea typeface="Arial" panose="020B0604020202020204" pitchFamily="34" charset="0"/>
              </a:rPr>
              <a:t> الاختيار المتعدد: إنتاج الطاقة الأولية بما في ذلك الوقود الحيوي، والنفط، والفحم والغاز الطبيعي (x)، والوقود الأحفوري، والطاقة النووية، ومصادر الطاقة المتجددة]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171450" indent="-171450">
              <a:buFont typeface="Arial" panose="020B0604020202020204" pitchFamily="34" charset="0"/>
              <a:buChar char="•"/>
            </a:pPr>
            <a:endParaRPr lang="en-US" noProof="0" dirty="0"/>
          </a:p>
          <a:p>
            <a:pPr marL="0" indent="0" algn="r">
              <a:buFont typeface="Arial" panose="020B0604020202020204" pitchFamily="34" charset="0"/>
              <a:buNone/>
            </a:pPr>
            <a:r>
              <a:rPr lang="ar-JO" b="1" noProof="0" dirty="0"/>
              <a:t>المصادر:</a:t>
            </a:r>
            <a:r>
              <a:rPr lang="en-US" b="1" noProof="0" dirty="0"/>
              <a:t>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noProof="0" dirty="0"/>
              <a:t>This survey can be realized with either menti (www.mentimeter.com), slido (www.slido.com) or any other online tool suitable for online surveys.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14</a:t>
            </a:fld>
            <a:endParaRPr lang="en-GB" dirty="0"/>
          </a:p>
        </p:txBody>
      </p:sp>
    </p:spTree>
    <p:extLst>
      <p:ext uri="{BB962C8B-B14F-4D97-AF65-F5344CB8AC3E}">
        <p14:creationId xmlns:p14="http://schemas.microsoft.com/office/powerpoint/2010/main" val="21255261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800" b="1" dirty="0">
                <a:effectLst/>
                <a:latin typeface="Times New Roman" panose="02020603050405020304" pitchFamily="18" charset="0"/>
                <a:ea typeface="Arial" panose="020B0604020202020204" pitchFamily="34" charset="0"/>
              </a:rPr>
              <a:t>ملاحظات: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إن قطاع الطاقة والمياه مترابطان إلى حد كبير حيث أن جميع أشكال الطاقة تقريبا تعتمد على استخدام المياه، وكثيرا ما يكون لها أيضا آثار على نوعية المياه</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arenR"/>
              <a:tabLst>
                <a:tab pos="457200" algn="l"/>
              </a:tabLst>
            </a:pPr>
            <a:r>
              <a:rPr lang="ar-SA" sz="1800" u="sng" dirty="0">
                <a:effectLst/>
                <a:latin typeface="Times New Roman" panose="02020603050405020304" pitchFamily="18" charset="0"/>
                <a:ea typeface="Arial" panose="020B0604020202020204" pitchFamily="34" charset="0"/>
              </a:rPr>
              <a:t>الاستخراج والتكرير: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هناك مجموعة واسعة من الخطوات التي تشمل استخدام المياه، على سبيل المثال، هناك حاجة إلى الماء لاستخراج الفحم لتبريد أسطح قطع معدات التعدين لتجنب الحرائق </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كما تساعد المياه في إدارة الغبار الناتج أثناء مرحلة المعالجة، عندما </a:t>
            </a:r>
            <a:r>
              <a:rPr lang="ar-JO" sz="1800" dirty="0">
                <a:effectLst/>
                <a:latin typeface="Times New Roman" panose="02020603050405020304" pitchFamily="18" charset="0"/>
                <a:ea typeface="Arial" panose="020B0604020202020204" pitchFamily="34" charset="0"/>
              </a:rPr>
              <a:t>يتم </a:t>
            </a:r>
            <a:r>
              <a:rPr lang="ar-SA" sz="1800" dirty="0">
                <a:effectLst/>
                <a:latin typeface="Times New Roman" panose="02020603050405020304" pitchFamily="18" charset="0"/>
                <a:ea typeface="Arial" panose="020B0604020202020204" pitchFamily="34" charset="0"/>
              </a:rPr>
              <a:t>سحق الفحم</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يستخدم لتكرير مياه النفط الخام كوسيطة تسخين (بخار الماء) وأيضا لعمليات التبريد (لتبريد مكونات الزيت بعد التدفئة)</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arenR" startAt="2"/>
              <a:tabLst>
                <a:tab pos="457200" algn="l"/>
              </a:tabLst>
            </a:pPr>
            <a:r>
              <a:rPr lang="ar-SA" sz="1800" u="sng" dirty="0">
                <a:effectLst/>
                <a:latin typeface="Times New Roman" panose="02020603050405020304" pitchFamily="18" charset="0"/>
                <a:ea typeface="Arial" panose="020B0604020202020204" pitchFamily="34" charset="0"/>
              </a:rPr>
              <a:t>الإنتاج والتبريد لتوليد الطاقة الحرارية: </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يعتمد توليد الطاقة الحرارية على عملية يتم فيها تسخين المياه ويتم إنتاج البخار لتشغيل </a:t>
            </a:r>
            <a:r>
              <a:rPr lang="ar-SA" sz="1800" dirty="0" err="1">
                <a:effectLst/>
                <a:latin typeface="Times New Roman" panose="02020603050405020304" pitchFamily="18" charset="0"/>
                <a:ea typeface="Arial" panose="020B0604020202020204" pitchFamily="34" charset="0"/>
              </a:rPr>
              <a:t>التوربينات</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غير أن معظم المياه بحاجة إلى عمليات تبريد - إذ يستخرج الماء البارد من نهر أو موارد أخرى لامتصاص الحرارة الزائدة التي تنتج أثناء العملية؛  وبعد ذلك يتم تحرير المياه من جديد إلى النهر </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arenR" startAt="3"/>
              <a:tabLst>
                <a:tab pos="457200" algn="l"/>
              </a:tabLst>
            </a:pPr>
            <a:r>
              <a:rPr lang="ar-SA" sz="1800" u="sng" dirty="0">
                <a:effectLst/>
                <a:latin typeface="Times New Roman" panose="02020603050405020304" pitchFamily="18" charset="0"/>
                <a:ea typeface="Arial" panose="020B0604020202020204" pitchFamily="34" charset="0"/>
              </a:rPr>
              <a:t>الطاقة الكهرومائية: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ويتم تخزين المياه في الغالب في سد ثم يتم تحريرها من خلال التوربينات التي تولد الكهرباء</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ووفقا للظروف المناخية، يتم فقدان كمية أو أقل من الماء من خلال التبخر في خزان المياه خلف السد</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arenR" startAt="4"/>
              <a:tabLst>
                <a:tab pos="457200" algn="l"/>
              </a:tabLst>
            </a:pPr>
            <a:r>
              <a:rPr lang="ar-SA" sz="1800" u="sng" dirty="0">
                <a:effectLst/>
                <a:latin typeface="Times New Roman" panose="02020603050405020304" pitchFamily="18" charset="0"/>
                <a:ea typeface="Arial" panose="020B0604020202020204" pitchFamily="34" charset="0"/>
              </a:rPr>
              <a:t>إنتاج الطاقة ال</a:t>
            </a:r>
            <a:r>
              <a:rPr lang="ar-JO" sz="1800" u="sng" dirty="0">
                <a:effectLst/>
                <a:latin typeface="Times New Roman" panose="02020603050405020304" pitchFamily="18" charset="0"/>
                <a:ea typeface="Arial" panose="020B0604020202020204" pitchFamily="34" charset="0"/>
              </a:rPr>
              <a:t>حيوية</a:t>
            </a:r>
            <a:r>
              <a:rPr lang="ar-SA" sz="1800" u="sng" dirty="0">
                <a:effectLst/>
                <a:latin typeface="Times New Roman" panose="02020603050405020304" pitchFamily="18" charset="0"/>
                <a:ea typeface="Arial" panose="020B0604020202020204" pitchFamily="34" charset="0"/>
              </a:rPr>
              <a:t>/الكتلة ال</a:t>
            </a:r>
            <a:r>
              <a:rPr lang="ar-JO" sz="1800" u="sng" dirty="0">
                <a:effectLst/>
                <a:latin typeface="Times New Roman" panose="02020603050405020304" pitchFamily="18" charset="0"/>
                <a:ea typeface="Arial" panose="020B0604020202020204" pitchFamily="34" charset="0"/>
              </a:rPr>
              <a:t>حيوية</a:t>
            </a:r>
            <a:r>
              <a:rPr lang="ar-SA" sz="1800" u="sng"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معظم المياه المستخدمة هنا هي المياه المطلوبة لري النباتات التي تحولت بعد ذلك إلى وقود حيوي </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arenR" startAt="5"/>
              <a:tabLst>
                <a:tab pos="457200" algn="l"/>
              </a:tabLst>
            </a:pPr>
            <a:r>
              <a:rPr lang="ar-SA" sz="1800" dirty="0">
                <a:effectLst/>
                <a:latin typeface="Times New Roman" panose="02020603050405020304" pitchFamily="18" charset="0"/>
                <a:ea typeface="Arial" panose="020B0604020202020204" pitchFamily="34" charset="0"/>
              </a:rPr>
              <a:t>إن الأشكال الوحيدة للطاقة التي لا تحتاج بشكل مباشر إلى أي مياه هي طاقة الرياح والألواح الشمسية الضوئية الشمسية (في مقابل توليد الطاقة الشمسية الحرارية التي تتطلب أيضا الماء للتبريد) ــ ولكن مكونات أي مولد للطاقة تحتاج إلى المياه أثناء إنتاجها أو حتى تنظيفها بطبيعة الحال، على سبيل المثال </a:t>
            </a:r>
            <a:r>
              <a:rPr lang="ar-JO" sz="1800" dirty="0">
                <a:effectLst/>
                <a:latin typeface="Times New Roman" panose="02020603050405020304" pitchFamily="18" charset="0"/>
                <a:ea typeface="Arial" panose="020B0604020202020204" pitchFamily="34" charset="0"/>
              </a:rPr>
              <a:t>ألواح الطاقة الشمسية (</a:t>
            </a:r>
            <a:r>
              <a:rPr lang="ar-SA" sz="1800" dirty="0">
                <a:effectLst/>
                <a:latin typeface="Times New Roman" panose="02020603050405020304" pitchFamily="18" charset="0"/>
                <a:ea typeface="Arial" panose="020B0604020202020204" pitchFamily="34" charset="0"/>
              </a:rPr>
              <a:t>PV</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15</a:t>
            </a:fld>
            <a:endParaRPr lang="en-GB" dirty="0"/>
          </a:p>
        </p:txBody>
      </p:sp>
    </p:spTree>
    <p:extLst>
      <p:ext uri="{BB962C8B-B14F-4D97-AF65-F5344CB8AC3E}">
        <p14:creationId xmlns:p14="http://schemas.microsoft.com/office/powerpoint/2010/main" val="988467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cs typeface="Arial"/>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 وتستخدم أكبر كميات من المياه المسحوبة لتوليد الطاقة من الوقود الأحفوري - 58 </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في عام 2014، تستخدم المياه هنا أساسا في عمليات التبريد في محطات الطاقة الحرارية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ويتبع ذلك سحب المياه لتوليد الطاقة النووية (28%) ثم إنتاج الطاقة الأولية (12%)</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وإذا نظرنا إلى الاستهلاك الفعلي للمياه، فإن الصور تتغير: حيث يمثل إنتاج الطاقة الأولية من الوقود الحيوي، والنفط، والغاز الطبيعي، والفحم معا 64% من استخدام المياه</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وعلى هذا فقد وجدنا في الإجمال أن قطاعي الطاقة والمياه مترابطان إلى حد كبير، وذلك لأن كل أشكال إنتاج الطاقة تقريبا تعتمد على استخدام المياه ـ والعديد من هذه الأشكال يعتمد على الاستخدام المكثف للمياه</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u="sng" dirty="0">
                <a:effectLst/>
                <a:latin typeface="Times New Roman" panose="02020603050405020304" pitchFamily="18" charset="0"/>
                <a:ea typeface="Arial" panose="020B0604020202020204" pitchFamily="34" charset="0"/>
              </a:rPr>
              <a:t>معلومات إضافية:  </a:t>
            </a:r>
            <a:endParaRPr lang="ar-JO" sz="1200" u="sng" dirty="0">
              <a:effectLst/>
              <a:latin typeface="Times New Roman" panose="02020603050405020304" pitchFamily="18" charset="0"/>
              <a:ea typeface="Arial" panose="020B0604020202020204" pitchFamily="34" charset="0"/>
            </a:endParaRPr>
          </a:p>
          <a:p>
            <a:pPr marL="342900" marR="0" lvl="0" indent="-342900" algn="r" defTabSz="685800" rtl="1" eaLnBrk="1" latinLnBrk="0" hangingPunct="1">
              <a:lnSpc>
                <a:spcPct val="107000"/>
              </a:lnSpc>
              <a:spcBef>
                <a:spcPts val="0"/>
              </a:spcBef>
              <a:spcAft>
                <a:spcPts val="800"/>
              </a:spcAft>
              <a:buFont typeface="Symbol" panose="05050102010706020507" pitchFamily="18" charset="2"/>
              <a:buChar char=""/>
              <a:tabLst>
                <a:tab pos="457200" algn="l"/>
              </a:tabLst>
            </a:pPr>
            <a:r>
              <a:rPr lang="ar-SA" sz="1200" kern="1200" dirty="0">
                <a:solidFill>
                  <a:schemeClr val="tx1"/>
                </a:solidFill>
                <a:effectLst/>
                <a:latin typeface="Times New Roman" panose="02020603050405020304" pitchFamily="18" charset="0"/>
                <a:ea typeface="Arial" panose="020B0604020202020204" pitchFamily="34" charset="0"/>
                <a:cs typeface="+mn-cs"/>
              </a:rPr>
              <a:t>ي</a:t>
            </a:r>
            <a:r>
              <a:rPr lang="ar-JO" sz="1200" kern="1200" dirty="0">
                <a:solidFill>
                  <a:schemeClr val="tx1"/>
                </a:solidFill>
                <a:effectLst/>
                <a:latin typeface="Times New Roman" panose="02020603050405020304" pitchFamily="18" charset="0"/>
                <a:ea typeface="Arial" panose="020B0604020202020204" pitchFamily="34" charset="0"/>
                <a:cs typeface="+mn-cs"/>
              </a:rPr>
              <a:t>ت</a:t>
            </a:r>
            <a:r>
              <a:rPr lang="ar-SA" sz="1200" kern="1200" dirty="0">
                <a:solidFill>
                  <a:schemeClr val="tx1"/>
                </a:solidFill>
                <a:effectLst/>
                <a:latin typeface="Times New Roman" panose="02020603050405020304" pitchFamily="18" charset="0"/>
                <a:ea typeface="Arial" panose="020B0604020202020204" pitchFamily="34" charset="0"/>
                <a:cs typeface="+mn-cs"/>
              </a:rPr>
              <a:t>شكل قطاع الطاقة </a:t>
            </a:r>
            <a:r>
              <a:rPr lang="ar-JO" sz="1200" kern="1200" dirty="0">
                <a:solidFill>
                  <a:schemeClr val="tx1"/>
                </a:solidFill>
                <a:effectLst/>
                <a:latin typeface="Times New Roman" panose="02020603050405020304" pitchFamily="18" charset="0"/>
                <a:ea typeface="Arial" panose="020B0604020202020204" pitchFamily="34" charset="0"/>
                <a:cs typeface="+mn-cs"/>
              </a:rPr>
              <a:t>من </a:t>
            </a:r>
            <a:r>
              <a:rPr lang="ar-SA" sz="1200" kern="1200" dirty="0">
                <a:solidFill>
                  <a:schemeClr val="tx1"/>
                </a:solidFill>
                <a:effectLst/>
                <a:latin typeface="Times New Roman" panose="02020603050405020304" pitchFamily="18" charset="0"/>
                <a:ea typeface="Arial" panose="020B0604020202020204" pitchFamily="34" charset="0"/>
                <a:cs typeface="+mn-cs"/>
              </a:rPr>
              <a:t>قطاع الطاقة وكذلك انتاج الطاقة الاولية </a:t>
            </a:r>
            <a:r>
              <a:rPr lang="en-US" sz="1200" kern="1200" noProof="0" dirty="0">
                <a:solidFill>
                  <a:schemeClr val="tx1"/>
                </a:solidFill>
                <a:effectLst/>
                <a:latin typeface="Times New Roman" panose="02020603050405020304" pitchFamily="18" charset="0"/>
                <a:cs typeface="+mn-cs"/>
              </a:rPr>
              <a:t>(IEA, 2016)</a:t>
            </a: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قطاع الطاقة هو أكبر مصدر من مصادر المياه المسحوبة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إنتاج الطاقة الأولية هو المستهلك الرئيسي للمياه (</a:t>
            </a:r>
            <a:r>
              <a:rPr lang="ar-JO" sz="1200" dirty="0">
                <a:effectLst/>
                <a:latin typeface="Times New Roman" panose="02020603050405020304" pitchFamily="18" charset="0"/>
                <a:ea typeface="Arial" panose="020B0604020202020204" pitchFamily="34" charset="0"/>
              </a:rPr>
              <a:t>تشكل الثلثان).</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b="1" dirty="0">
                <a:effectLst/>
                <a:latin typeface="Times New Roman" panose="02020603050405020304" pitchFamily="18" charset="0"/>
                <a:ea typeface="Arial" panose="020B0604020202020204" pitchFamily="34" charset="0"/>
              </a:rPr>
              <a:t>المسحوبات المائية: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تنبع أساسا من مصادر المياه السطحية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وينبع الطلب الهائل على المياه في قطاع الطاقة من الوقود الأحفوري المسؤول عن 58% من عمليات سحب المياه</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العنصر الرئيسي فيما يتعلق بانسحابات المياه هو أنواع تكنولوجيا التبريد المستخدمة في محطات الطاقة الحرارية</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cs typeface="Times New Roman" panose="02020603050405020304" pitchFamily="18" charset="0"/>
              </a:rPr>
              <a:t>←</a:t>
            </a:r>
            <a:r>
              <a:rPr lang="ar-SA" sz="1200" dirty="0">
                <a:effectLst/>
                <a:latin typeface="Times New Roman" panose="02020603050405020304" pitchFamily="18" charset="0"/>
                <a:ea typeface="Arial" panose="020B0604020202020204" pitchFamily="34" charset="0"/>
              </a:rPr>
              <a:t> التي يحددها النوع، وكم المياه المسحوبة، وأخيرا استهلاكها </a:t>
            </a:r>
            <a:r>
              <a:rPr lang="en-US" sz="1200" u="none" noProof="0" dirty="0">
                <a:latin typeface="Arial"/>
                <a:cs typeface="Arial"/>
                <a:sym typeface="Wingdings" panose="05000000000000000000" pitchFamily="2" charset="2"/>
              </a:rPr>
              <a:t>(IEA, 2012; IEA, 2015; In: IEA; 2016)</a:t>
            </a:r>
            <a:endParaRPr lang="ar-JO" sz="1200" u="none" noProof="0" dirty="0">
              <a:latin typeface="Arial"/>
              <a:cs typeface="Arial"/>
              <a:sym typeface="Wingdings" panose="05000000000000000000" pitchFamily="2" charset="2"/>
            </a:endParaRPr>
          </a:p>
          <a:p>
            <a:pPr marL="342900" marR="0" lvl="0" indent="-342900" algn="r" defTabSz="685800" rtl="1" eaLnBrk="1" latinLnBrk="0" hangingPunct="1">
              <a:lnSpc>
                <a:spcPct val="107000"/>
              </a:lnSpc>
              <a:spcBef>
                <a:spcPts val="0"/>
              </a:spcBef>
              <a:spcAft>
                <a:spcPts val="800"/>
              </a:spcAft>
              <a:buFont typeface="Symbol" panose="05050102010706020507" pitchFamily="18" charset="2"/>
              <a:buChar char=""/>
              <a:tabLst>
                <a:tab pos="457200" algn="l"/>
              </a:tabLst>
            </a:pPr>
            <a:r>
              <a:rPr lang="ar-SA" sz="1200" kern="1200" dirty="0">
                <a:solidFill>
                  <a:schemeClr val="tx1"/>
                </a:solidFill>
                <a:effectLst/>
                <a:latin typeface="Times New Roman" panose="02020603050405020304" pitchFamily="18" charset="0"/>
                <a:ea typeface="Arial" panose="020B0604020202020204" pitchFamily="34" charset="0"/>
                <a:cs typeface="+mn-cs"/>
              </a:rPr>
              <a:t>أكبر مصدر لانسحابات المياه في إنتاج الطاقة الأولية هو الوقود الحيوي </a:t>
            </a:r>
            <a:r>
              <a:rPr lang="en-US" sz="1200" u="none" noProof="0" dirty="0">
                <a:latin typeface="Arial"/>
                <a:cs typeface="Arial"/>
                <a:sym typeface="Wingdings" panose="05000000000000000000" pitchFamily="2" charset="2"/>
              </a:rPr>
              <a:t>(IEA, 2016)</a:t>
            </a:r>
            <a:endParaRPr lang="ar-JO" sz="1200" u="none" noProof="0" dirty="0">
              <a:latin typeface="Arial"/>
              <a:cs typeface="Arial"/>
              <a:sym typeface="Wingdings" panose="05000000000000000000" pitchFamily="2" charset="2"/>
            </a:endParaRPr>
          </a:p>
          <a:p>
            <a:pPr marL="342900" marR="0" lvl="0" indent="-342900" algn="r" defTabSz="685800" rtl="1" eaLnBrk="1" latinLnBrk="0" hangingPunct="1">
              <a:lnSpc>
                <a:spcPct val="107000"/>
              </a:lnSpc>
              <a:spcBef>
                <a:spcPts val="0"/>
              </a:spcBef>
              <a:spcAft>
                <a:spcPts val="800"/>
              </a:spcAft>
              <a:buFont typeface="Symbol" panose="05050102010706020507" pitchFamily="18" charset="2"/>
              <a:buChar char=""/>
              <a:tabLst>
                <a:tab pos="457200" algn="l"/>
              </a:tabLst>
            </a:pPr>
            <a:r>
              <a:rPr lang="ar-SA" sz="1200" b="1" dirty="0">
                <a:effectLst/>
                <a:latin typeface="Times New Roman" panose="02020603050405020304" pitchFamily="18" charset="0"/>
                <a:ea typeface="Arial" panose="020B0604020202020204" pitchFamily="34" charset="0"/>
              </a:rPr>
              <a:t>استهلاك المياه: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وكان إجمالي استهلاك قطاع الطاقة للمياه في عام 2014 يمثل 48 مليار متر مكعب، وهو ما يمثل 12% فقط من عمليات سحب المياه المتصلة بالطاقة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بحلول عام 2040: من المقدر أن يزداد استهلاك قطاع الطاقة إلى أكثر من 75 مليار متر مكعب (وفقا لسيناريو السياسات الجديدة) </a:t>
            </a:r>
            <a:r>
              <a:rPr lang="en-US" sz="1200" kern="1200" noProof="0" dirty="0">
                <a:solidFill>
                  <a:schemeClr val="tx1"/>
                </a:solidFill>
                <a:effectLst/>
                <a:latin typeface="Times New Roman" panose="02020603050405020304" pitchFamily="18" charset="0"/>
                <a:cs typeface="+mn-cs"/>
              </a:rPr>
              <a:t>(IEA, 2016)</a:t>
            </a:r>
            <a:endParaRPr lang="ar-JO" sz="1200" kern="1200" noProof="0" dirty="0">
              <a:solidFill>
                <a:schemeClr val="tx1"/>
              </a:solidFill>
              <a:effectLst/>
              <a:latin typeface="Times New Roman" panose="02020603050405020304" pitchFamily="18" charset="0"/>
              <a:cs typeface="+mn-cs"/>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endParaRPr lang="ar-JO" sz="1200" kern="1200" noProof="0" dirty="0">
              <a:solidFill>
                <a:schemeClr val="tx1"/>
              </a:solidFill>
              <a:effectLst/>
              <a:latin typeface="Times New Roman" panose="02020603050405020304" pitchFamily="18" charset="0"/>
              <a:cs typeface="+mn-cs"/>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2% من المياه المستخدمة للري مطلوبة لإنتاج الوقود الحيوي </a:t>
            </a:r>
            <a:r>
              <a:rPr lang="nl-NL" sz="1200" dirty="0">
                <a:effectLst/>
                <a:latin typeface="Times New Roman" panose="02020603050405020304" pitchFamily="18" charset="0"/>
                <a:ea typeface="Arial" panose="020B0604020202020204" pitchFamily="34" charset="0"/>
              </a:rPr>
              <a:t>(WWAP, 2012; In: IEA, 2016)</a:t>
            </a: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بحلول عام 2040: تشير التقديرات إلى أن إجمالي المياه المسحوبة من قطاع الطاقة سيرتفع من 398 مليار متر مكعب (2014) إلى أكثر من 400 مليار متر مكعب (1.5%) (وفقا لسيناريو السياسات الجديدة) </a:t>
            </a:r>
            <a:r>
              <a:rPr lang="en-US" sz="1200" dirty="0">
                <a:effectLst/>
                <a:latin typeface="Times New Roman" panose="02020603050405020304" pitchFamily="18" charset="0"/>
                <a:ea typeface="Arial" panose="020B0604020202020204" pitchFamily="34" charset="0"/>
              </a:rPr>
              <a:t>(IEA, 2016)</a:t>
            </a: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المحرك الرئيسي للزيادة هو الطلب على الوقود الحيوي في قطاع النقل (متوسط النمو سنويا بين 2025 و 2040 : 3.5 ٪)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171450" indent="-171450">
              <a:buFont typeface="Symbol" panose="05050102010706020507" pitchFamily="18" charset="2"/>
              <a:buChar char="-"/>
            </a:pPr>
            <a:endParaRPr lang="en-US" u="sng" noProof="0" dirty="0"/>
          </a:p>
          <a:p>
            <a:pPr algn="r" rtl="1"/>
            <a:r>
              <a:rPr lang="ar-JO" b="1" noProof="0" dirty="0">
                <a:latin typeface="Arial"/>
                <a:cs typeface="Arial"/>
              </a:rPr>
              <a:t>المصادر:</a:t>
            </a:r>
            <a:endParaRPr lang="en-US" noProof="0" dirty="0"/>
          </a:p>
          <a:p>
            <a:pPr>
              <a:defRPr/>
            </a:pPr>
            <a:endParaRPr lang="en-US" noProof="0" dirty="0">
              <a:latin typeface="Arial"/>
              <a:cs typeface="Arial"/>
            </a:endParaRPr>
          </a:p>
          <a:p>
            <a:pPr>
              <a:defRPr/>
            </a:pPr>
            <a:r>
              <a:rPr lang="en-US" noProof="0" dirty="0">
                <a:latin typeface="Arial"/>
                <a:cs typeface="Arial"/>
              </a:rPr>
              <a:t>Howes, T. (IEA) (2021-05-18), ‘Water data for the energy sector. Climate impacts on hydropower’, Presentation. </a:t>
            </a:r>
            <a:endParaRPr lang="en-US" noProof="0" dirty="0">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latin typeface="Arial"/>
                <a:cs typeface="Arial"/>
              </a:rPr>
              <a:t>International Energy Agency (IEA) (2016), ‘Water Energy Nexus: Excerpt from the World Energy Outlook 2016’, Paris France.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16</a:t>
            </a:fld>
            <a:endParaRPr lang="en-GB" dirty="0"/>
          </a:p>
        </p:txBody>
      </p:sp>
    </p:spTree>
    <p:extLst>
      <p:ext uri="{BB962C8B-B14F-4D97-AF65-F5344CB8AC3E}">
        <p14:creationId xmlns:p14="http://schemas.microsoft.com/office/powerpoint/2010/main" val="421750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b="1" u="sng" noProof="0" dirty="0">
              <a:cs typeface="Arial"/>
            </a:endParaRPr>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  ويختلف استهلاك المياه الحالي والمتوقع لإنتاج الطاقة </a:t>
            </a:r>
            <a:r>
              <a:rPr lang="ar-JO" sz="1200" dirty="0">
                <a:effectLst/>
                <a:latin typeface="Times New Roman" panose="02020603050405020304" pitchFamily="18" charset="0"/>
                <a:ea typeface="Arial" panose="020B0604020202020204" pitchFamily="34" charset="0"/>
              </a:rPr>
              <a:t>اختلافا</a:t>
            </a:r>
            <a:r>
              <a:rPr lang="ar-SA" sz="1200" dirty="0">
                <a:effectLst/>
                <a:latin typeface="Times New Roman" panose="02020603050405020304" pitchFamily="18" charset="0"/>
                <a:ea typeface="Arial" panose="020B0604020202020204" pitchFamily="34" charset="0"/>
              </a:rPr>
              <a:t> كبيرا بين مناطق العالم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كما أن أكبر الأسهم الحالية والمتوقعة تنخفض على دول منظمة التعاون الاقتصادي والتنمية وآسيا</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وعموما ، يتوقع أن يزداد استهلاك المياه لإنتاج الطاقة حتى عام 2040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u="sng" dirty="0">
                <a:effectLst/>
                <a:latin typeface="Times New Roman" panose="02020603050405020304" pitchFamily="18" charset="0"/>
                <a:ea typeface="Arial" panose="020B0604020202020204" pitchFamily="34" charset="0"/>
              </a:rPr>
              <a:t> معلومات إضافية: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سيناريو السياسات الجديدة (IEEEFA، 2018):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685800" algn="l"/>
              </a:tabLst>
            </a:pPr>
            <a:r>
              <a:rPr lang="ar-SA" sz="1200" dirty="0">
                <a:effectLst/>
                <a:latin typeface="Times New Roman" panose="02020603050405020304" pitchFamily="18" charset="0"/>
                <a:ea typeface="Arial" panose="020B0604020202020204" pitchFamily="34" charset="0"/>
              </a:rPr>
              <a:t>السيناريو الذي وضعته وكالة الطاقة الدولية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685800" algn="l"/>
              </a:tabLst>
            </a:pPr>
            <a:r>
              <a:rPr lang="ar-SA" sz="1200" dirty="0">
                <a:effectLst/>
                <a:latin typeface="Times New Roman" panose="02020603050405020304" pitchFamily="18" charset="0"/>
                <a:ea typeface="Arial" panose="020B0604020202020204" pitchFamily="34" charset="0"/>
              </a:rPr>
              <a:t>حاول أن تعكس إلى أين يبدو أن طموحات السياسة اليوم من المرجح أن تأخذ قطاع الطاقة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685800" algn="l"/>
              </a:tabLst>
            </a:pPr>
            <a:r>
              <a:rPr lang="ar-SA" sz="1200" dirty="0">
                <a:effectLst/>
                <a:latin typeface="Times New Roman" panose="02020603050405020304" pitchFamily="18" charset="0"/>
                <a:ea typeface="Arial" panose="020B0604020202020204" pitchFamily="34" charset="0"/>
              </a:rPr>
              <a:t>الافتراضات:</a:t>
            </a:r>
            <a:r>
              <a:rPr lang="ar-SA" sz="1200" i="1" dirty="0">
                <a:effectLst/>
                <a:latin typeface="Times New Roman" panose="02020603050405020304" pitchFamily="18" charset="0"/>
                <a:ea typeface="Arial" panose="020B0604020202020204" pitchFamily="34" charset="0"/>
              </a:rPr>
              <a:t> </a:t>
            </a:r>
            <a:r>
              <a:rPr lang="ar-SA" sz="1200" i="0" dirty="0">
                <a:effectLst/>
                <a:latin typeface="Times New Roman" panose="02020603050405020304" pitchFamily="18" charset="0"/>
                <a:ea typeface="Arial" panose="020B0604020202020204" pitchFamily="34" charset="0"/>
              </a:rPr>
              <a:t>لن</a:t>
            </a:r>
            <a:r>
              <a:rPr lang="ar-SA" sz="1200" dirty="0">
                <a:effectLst/>
                <a:latin typeface="Times New Roman" panose="02020603050405020304" pitchFamily="18" charset="0"/>
                <a:ea typeface="Arial" panose="020B0604020202020204" pitchFamily="34" charset="0"/>
              </a:rPr>
              <a:t> تتخذ بلدان العالم إجراءات ملموسة فيما يتصل بالانبعاثات الكربونية بما يتفق مع اتفاقية باريس</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ar-JO"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685800" algn="l"/>
              </a:tabLst>
            </a:pP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الجدول: استهلاك المياه </a:t>
            </a:r>
            <a:r>
              <a:rPr lang="ar-JO" sz="1200" dirty="0">
                <a:effectLst/>
                <a:latin typeface="Times New Roman" panose="02020603050405020304" pitchFamily="18" charset="0"/>
                <a:ea typeface="Arial" panose="020B0604020202020204" pitchFamily="34" charset="0"/>
              </a:rPr>
              <a:t>المرتبط</a:t>
            </a:r>
            <a:r>
              <a:rPr lang="ar-SA" sz="1200" dirty="0">
                <a:effectLst/>
                <a:latin typeface="Times New Roman" panose="02020603050405020304" pitchFamily="18" charset="0"/>
                <a:ea typeface="Arial" panose="020B0604020202020204" pitchFamily="34" charset="0"/>
              </a:rPr>
              <a:t> بالطاقة في سيناريو السياسات الجديدة (وكالة الطاقة الدولية، 2016)</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ومن المتوقع أن </a:t>
            </a:r>
            <a:r>
              <a:rPr lang="ar-JO" sz="1200" dirty="0">
                <a:effectLst/>
                <a:latin typeface="Times New Roman" panose="02020603050405020304" pitchFamily="18" charset="0"/>
                <a:ea typeface="Arial" panose="020B0604020202020204" pitchFamily="34" charset="0"/>
              </a:rPr>
              <a:t>تكون</a:t>
            </a:r>
            <a:r>
              <a:rPr lang="ar-SA" sz="1200" dirty="0">
                <a:effectLst/>
                <a:latin typeface="Times New Roman" panose="02020603050405020304" pitchFamily="18" charset="0"/>
                <a:ea typeface="Arial" panose="020B0604020202020204" pitchFamily="34" charset="0"/>
              </a:rPr>
              <a:t> الزيادة المتوقعة في استهلاك المياه بحلول عام 2040 </a:t>
            </a:r>
            <a:r>
              <a:rPr lang="ar-JO" sz="1200" dirty="0">
                <a:effectLst/>
                <a:latin typeface="Times New Roman" panose="02020603050405020304" pitchFamily="18" charset="0"/>
                <a:ea typeface="Arial" panose="020B0604020202020204" pitchFamily="34" charset="0"/>
              </a:rPr>
              <a:t>أكبر </a:t>
            </a:r>
            <a:r>
              <a:rPr lang="ar-SA" sz="1200" dirty="0">
                <a:effectLst/>
                <a:latin typeface="Times New Roman" panose="02020603050405020304" pitchFamily="18" charset="0"/>
                <a:ea typeface="Arial" panose="020B0604020202020204" pitchFamily="34" charset="0"/>
              </a:rPr>
              <a:t>بمقدار 30 مرة في البلدان غير الأعضاء في منظمة التعاون الاقتصادي والتنمية</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عن تلك في بلدان منظمة التعاون الاقتصادي والتنمية</a:t>
            </a:r>
            <a:r>
              <a:rPr lang="ar-JO" sz="1200" dirty="0">
                <a:effectLst/>
                <a:latin typeface="Times New Roman" panose="02020603050405020304" pitchFamily="18" charset="0"/>
                <a:ea typeface="Arial" panose="020B0604020202020204" pitchFamily="34" charset="0"/>
              </a:rPr>
              <a:t>.</a:t>
            </a:r>
            <a:endParaRPr lang="ar-SA"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أما في الحالة الأخيرة فإن الاستهلاك المتوقع يظل بلا تغيير تقريبا</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تمثل آسيا 70% من الاستهلاك المرتبط بالطاقة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داخل آسيا: ستأخذ الهند المرتبة الأولى أمام الصين بشأن الطلب على الطاقة من المياه</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algn="r" rtl="1"/>
            <a:endParaRPr lang="ar-JO" noProof="0" dirty="0"/>
          </a:p>
          <a:p>
            <a:pPr algn="r" rtl="1"/>
            <a:r>
              <a:rPr lang="ar-JO" noProof="0" dirty="0"/>
              <a:t>المصادر:</a:t>
            </a:r>
            <a:endParaRPr lang="en-US" noProof="0" dirty="0"/>
          </a:p>
          <a:p>
            <a:r>
              <a:rPr lang="en-US" noProof="0" dirty="0">
                <a:latin typeface="Arial"/>
                <a:cs typeface="Arial"/>
              </a:rPr>
              <a:t>Institute for Energy Economics and Financial Analysis (IEEFA) (2018), ‘Fact Sheet: IEA‘s „Sustainable Development Scenario“ best reflects our global energy future‘.</a:t>
            </a:r>
          </a:p>
          <a:p>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International Energy Agency (IEA) (2016), ‘Water Energy Nexus: Excerpt from the World Energy Outlook 2016’, Paris France.</a:t>
            </a: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17</a:t>
            </a:fld>
            <a:endParaRPr lang="en-GB" dirty="0"/>
          </a:p>
        </p:txBody>
      </p:sp>
    </p:spTree>
    <p:extLst>
      <p:ext uri="{BB962C8B-B14F-4D97-AF65-F5344CB8AC3E}">
        <p14:creationId xmlns:p14="http://schemas.microsoft.com/office/powerpoint/2010/main" val="4273130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دعونا ننظر إلى ما تعنيه هذه الروابط بين المياه والطاقة من منظور مناخي</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وفي سياق تغير المناخ، لدينا طموحات عالمية ووطنية أيضا للحد من انبعاثات </a:t>
            </a:r>
            <a:r>
              <a:rPr lang="ar-JO" sz="1200" dirty="0">
                <a:effectLst/>
                <a:latin typeface="Times New Roman" panose="02020603050405020304" pitchFamily="18" charset="0"/>
                <a:ea typeface="Arial" panose="020B0604020202020204" pitchFamily="34" charset="0"/>
              </a:rPr>
              <a:t>ال</a:t>
            </a:r>
            <a:r>
              <a:rPr lang="ar-SA" sz="1200" dirty="0">
                <a:effectLst/>
                <a:latin typeface="Times New Roman" panose="02020603050405020304" pitchFamily="18" charset="0"/>
                <a:ea typeface="Arial" panose="020B0604020202020204" pitchFamily="34" charset="0"/>
              </a:rPr>
              <a:t>غازات الدفيئة مثل ثاني أكسيد الكربون</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وعلى هذا فقد ألزمت العديد من البلدان أنفسها بزيادة إنتاج الطاقة المتجددة مثل الطاقة المائية  من أجل الحد من انبعاثات ثاني أكسيد الكربون</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u="sng" dirty="0">
                <a:effectLst/>
                <a:latin typeface="Times New Roman" panose="02020603050405020304" pitchFamily="18" charset="0"/>
                <a:ea typeface="Arial" panose="020B0604020202020204" pitchFamily="34" charset="0"/>
              </a:rPr>
              <a:t>ومع ذلك، كثيرا ما تكون هناك مفاضلات كبيرة: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وكثيرا ما يكون لتخزين المياه على نطاق واسع في سدود الطاقة الكهرمائية آثار هامة على النظم ا</a:t>
            </a:r>
            <a:r>
              <a:rPr lang="ar-JO" sz="1200" dirty="0">
                <a:effectLst/>
                <a:latin typeface="Times New Roman" panose="02020603050405020304" pitchFamily="18" charset="0"/>
                <a:ea typeface="Arial" panose="020B0604020202020204" pitchFamily="34" charset="0"/>
              </a:rPr>
              <a:t>لبيئية</a:t>
            </a:r>
            <a:r>
              <a:rPr lang="ar-SA" sz="1200" dirty="0">
                <a:effectLst/>
                <a:latin typeface="Times New Roman" panose="02020603050405020304" pitchFamily="18" charset="0"/>
                <a:ea typeface="Arial" panose="020B0604020202020204" pitchFamily="34" charset="0"/>
              </a:rPr>
              <a:t> من خلال التغيرات في أنماط التدفق، ودرجات حرارة المياه، وإمكانيات هجرة الاسماك - وهي تؤثر أيضا على قطاعات كسب العيش التي تعتمد على عمل النظم ا</a:t>
            </a:r>
            <a:r>
              <a:rPr lang="ar-JO" sz="1200" dirty="0">
                <a:effectLst/>
                <a:latin typeface="Times New Roman" panose="02020603050405020304" pitchFamily="18" charset="0"/>
                <a:ea typeface="Arial" panose="020B0604020202020204" pitchFamily="34" charset="0"/>
              </a:rPr>
              <a:t>لبيئية</a:t>
            </a:r>
            <a:r>
              <a:rPr lang="ar-SA" sz="1200" dirty="0">
                <a:effectLst/>
                <a:latin typeface="Times New Roman" panose="02020603050405020304" pitchFamily="18" charset="0"/>
                <a:ea typeface="Arial" panose="020B0604020202020204" pitchFamily="34" charset="0"/>
              </a:rPr>
              <a:t>  مثل مصائد الاسماك  أو السياحة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كما أن تخزين المزيد من المياه في سدود الطاقة المائية يمكن أن يعني أيضا توفير مياه أقل  للزراعة (فقدان المياه بسبب التبخر، أو عدم  توافر  المياه في الوقت المناسب عند الحاجة إليها/اعتمادا على أنماط الإطلاق)</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وعلى هذا فإن الروابط المتبادلة بين المياه والطاقة تلعب دورا كبيرا أيضا حين ننظر إلى سياسات تغير المناخ</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endParaRPr lang="en-US" noProof="0" dirty="0">
              <a:cs typeface="Arial" panose="020B060402020202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18</a:t>
            </a:fld>
            <a:endParaRPr lang="en-GB" dirty="0"/>
          </a:p>
        </p:txBody>
      </p:sp>
    </p:spTree>
    <p:extLst>
      <p:ext uri="{BB962C8B-B14F-4D97-AF65-F5344CB8AC3E}">
        <p14:creationId xmlns:p14="http://schemas.microsoft.com/office/powerpoint/2010/main" val="1777976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en-US" noProof="0" dirty="0"/>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فالمياه ليست عاملا هاما في إنتاج الطاقة فحسب، بل والعكس أيضا: فالطاقة مطلوبة لاستخراج الموارد المائية ونقلها وعلاجها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نحتاج إلى الطاقة من أجل الأنشطة الـ 7 التالية المتعلقة بالمياه: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ar-SA" sz="1200" dirty="0">
                <a:effectLst/>
                <a:latin typeface="Times New Roman" panose="02020603050405020304" pitchFamily="18" charset="0"/>
                <a:ea typeface="Arial" panose="020B0604020202020204" pitchFamily="34" charset="0"/>
              </a:rPr>
              <a:t>استخراج المياه: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يلزم توفير الطاقة لاستخراج المياه من المصادر السطحية (مثل البحيرات والأنهار والمحيطات) وكذلك من مصادر المياه الجوفية (مثل ضخ المياه الجوفية من مستودعات المياه الجوفية).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ar-SA" sz="1200" dirty="0">
                <a:effectLst/>
                <a:latin typeface="Times New Roman" panose="02020603050405020304" pitchFamily="18" charset="0"/>
                <a:ea typeface="Arial" panose="020B0604020202020204" pitchFamily="34" charset="0"/>
              </a:rPr>
              <a:t>معالجة المياه: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ويتطلب تجهيز المياه ومعالجتها لتلبية معايير مياه الشرب الطاقة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ويشمل العلاج عمليات الشاشات الميكانيكية والترسيب والترشيح والتطهير والضغط</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ar-SA" sz="1200" dirty="0">
                <a:effectLst/>
                <a:latin typeface="Times New Roman" panose="02020603050405020304" pitchFamily="18" charset="0"/>
                <a:ea typeface="Arial" panose="020B0604020202020204" pitchFamily="34" charset="0"/>
              </a:rPr>
              <a:t>تحلية المياه: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تعتبر المياه المحلاة مصدرا هاما للمياه في البلدان التي تعاني من ارتفاع ضغط المياه (مثلا في منطقة الشرق الأوسط وشمال أفريقيا)</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أثناء عملية تحلية المياه يتم فصل المياه المالحة (مياه البحر أو المياه قليلة الملوحة) إلى المياه العذبة والملح المركز – تتطلب هذه العملية في كثير من الأحيان كميات كبيرة من الطاقة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ar-SA" sz="1200" dirty="0">
                <a:effectLst/>
                <a:latin typeface="Times New Roman" panose="02020603050405020304" pitchFamily="18" charset="0"/>
                <a:ea typeface="Arial" panose="020B0604020202020204" pitchFamily="34" charset="0"/>
              </a:rPr>
              <a:t>نقل المياه: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وتعتزم مشاريع نقل المياه على نطاق واسع إتاحة المياه حيثما كانت سلعة نادرة (على مسافات طويلة أيضا).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ولا سيما الحاجة إليها في المناطق التي تعاني من نقص في المياه</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ar-SA" sz="1200" dirty="0">
                <a:effectLst/>
                <a:latin typeface="Times New Roman" panose="02020603050405020304" pitchFamily="18" charset="0"/>
                <a:ea typeface="Arial" panose="020B0604020202020204" pitchFamily="34" charset="0"/>
              </a:rPr>
              <a:t>توزيع المياه</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يتم ضخ المياه من محطة المعالجة إلى المستخدم النهائي عبر أنظمة التوزيع المضغوطة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ar-SA" sz="1200" dirty="0">
                <a:effectLst/>
                <a:latin typeface="Times New Roman" panose="02020603050405020304" pitchFamily="18" charset="0"/>
                <a:ea typeface="Arial" panose="020B0604020202020204" pitchFamily="34" charset="0"/>
              </a:rPr>
              <a:t>معالجة مياه الصرف: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الطاقة مطلوبة لجمع ونقل ومعالجة مياه الصرف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ومن ثم يمكن تفريغ الشحنة بأمان لمنع إلحاق الضرر بالصحة والبيئة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يتأثر استهلاك الطاقة لمعالجة مياه الصرف الصحي بعوامل مختلفة (مثل حصة مياه الصرف الصحي، ومستوى تسرب المياه الجوفية، وسقوط الأمطار في شبكة الصرف الصحي، ومستوى المعالجة، ومستوى التلوث، وكفاءة استخدام الطاقة في العمليات)</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mj-lt"/>
              <a:buAutoNum type="arabicPeriod"/>
              <a:tabLst>
                <a:tab pos="457200" algn="l"/>
              </a:tabLst>
            </a:pPr>
            <a:r>
              <a:rPr lang="ar-SA" sz="1200" dirty="0">
                <a:effectLst/>
                <a:latin typeface="Times New Roman" panose="02020603050405020304" pitchFamily="18" charset="0"/>
                <a:ea typeface="Arial" panose="020B0604020202020204" pitchFamily="34" charset="0"/>
              </a:rPr>
              <a:t>إعادة استخدام المياه </a:t>
            </a:r>
            <a:endParaRPr lang="en-US" sz="1200" dirty="0">
              <a:effectLst/>
              <a:latin typeface="Times New Roman" panose="02020603050405020304" pitchFamily="18" charset="0"/>
              <a:ea typeface="Arial" panose="020B0604020202020204" pitchFamily="34" charset="0"/>
            </a:endParaRPr>
          </a:p>
          <a:p>
            <a:endParaRPr lang="en-US" noProof="0" dirty="0"/>
          </a:p>
          <a:p>
            <a:pPr marL="0" marR="0" lvl="0" indent="0" algn="r" defTabSz="685800" rtl="0" eaLnBrk="1" fontAlgn="auto" latinLnBrk="0" hangingPunct="1">
              <a:lnSpc>
                <a:spcPct val="100000"/>
              </a:lnSpc>
              <a:spcBef>
                <a:spcPts val="0"/>
              </a:spcBef>
              <a:spcAft>
                <a:spcPts val="0"/>
              </a:spcAft>
              <a:buClrTx/>
              <a:buSzTx/>
              <a:buFontTx/>
              <a:buNone/>
              <a:tabLst/>
              <a:defRPr/>
            </a:pPr>
            <a:r>
              <a:rPr lang="ar-JO" b="0" noProof="0" dirty="0"/>
              <a:t>المصادر:</a:t>
            </a: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t>FAO (2016). Energy, Agriculture and Climate Change. Towards energy-smart agriculture, available at: https://www.fao.org/3/I6382EN/i6382en.pdf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International Energy Agency (IEA) (2016), ‘Water Energy Nexus: Excerpt from the World Energy Outlook 2016’, Paris France.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b="0" noProof="0" dirty="0"/>
          </a:p>
          <a:p>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19</a:t>
            </a:fld>
            <a:endParaRPr lang="en-GB" dirty="0"/>
          </a:p>
        </p:txBody>
      </p:sp>
    </p:spTree>
    <p:extLst>
      <p:ext uri="{BB962C8B-B14F-4D97-AF65-F5344CB8AC3E}">
        <p14:creationId xmlns:p14="http://schemas.microsoft.com/office/powerpoint/2010/main" val="46198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r" rtl="1">
              <a:buFont typeface="Symbol" panose="05050102010706020507" pitchFamily="18" charset="2"/>
              <a:buChar char="-"/>
            </a:pPr>
            <a:r>
              <a:rPr lang="ar-JO" b="1" noProof="0" dirty="0"/>
              <a:t>ملاحظات:</a:t>
            </a:r>
          </a:p>
          <a:p>
            <a:pPr marL="171450" indent="-171450" algn="r" rtl="1">
              <a:buFont typeface="Symbol" panose="05050102010706020507" pitchFamily="18" charset="2"/>
              <a:buChar char="-"/>
            </a:pPr>
            <a:endParaRPr lang="ar-JO" b="1" noProof="0" dirty="0"/>
          </a:p>
          <a:p>
            <a:pPr marL="171450" indent="-171450" algn="r" rtl="1">
              <a:buFont typeface="Symbol" panose="05050102010706020507" pitchFamily="18" charset="2"/>
              <a:buChar char="-"/>
            </a:pPr>
            <a:r>
              <a:rPr lang="ar-JO" b="1" noProof="0" dirty="0"/>
              <a:t>وتنقسم الوحدة إلى ثلاثة فصول:</a:t>
            </a:r>
          </a:p>
          <a:p>
            <a:pPr marL="171450" indent="-171450" algn="r" rtl="1">
              <a:buFont typeface="Symbol" panose="05050102010706020507" pitchFamily="18" charset="2"/>
              <a:buChar char="-"/>
            </a:pPr>
            <a:r>
              <a:rPr lang="ar-JO" b="1" noProof="0" dirty="0"/>
              <a:t>ويقدم الفصل الأول معلومات أساسية تشمل المبررات والخصائص الرئيسية وتطبيق مبادئ رابطة المياه والطاقة والغذاء؛ والتطرق أيضا إلى الصلة بين الرابطة والعمليات السياسية الأكبر مثل أهداف التنمية </a:t>
            </a:r>
            <a:r>
              <a:rPr lang="ar-JO" sz="900" b="1" kern="1200" noProof="0" dirty="0">
                <a:solidFill>
                  <a:schemeClr val="tx1"/>
                </a:solidFill>
                <a:latin typeface="Arial" panose="020B0604020202020204" pitchFamily="34" charset="0"/>
                <a:ea typeface="+mn-ea"/>
                <a:cs typeface="+mn-cs"/>
              </a:rPr>
              <a:t>المستدامة و</a:t>
            </a:r>
            <a:r>
              <a:rPr lang="ar-JO" sz="900" b="1" kern="1200" dirty="0">
                <a:solidFill>
                  <a:schemeClr val="tx1"/>
                </a:solidFill>
                <a:latin typeface="Arial" panose="020B0604020202020204" pitchFamily="34" charset="0"/>
                <a:ea typeface="+mn-ea"/>
                <a:cs typeface="+mn-cs"/>
              </a:rPr>
              <a:t>المساهمة المحددة وطنيا</a:t>
            </a:r>
            <a:r>
              <a:rPr lang="ar-JO" sz="900" b="1" kern="1200" noProof="0" dirty="0">
                <a:solidFill>
                  <a:schemeClr val="tx1"/>
                </a:solidFill>
                <a:latin typeface="Arial" panose="020B0604020202020204" pitchFamily="34" charset="0"/>
                <a:ea typeface="+mn-ea"/>
                <a:cs typeface="+mn-cs"/>
              </a:rPr>
              <a:t>.</a:t>
            </a:r>
          </a:p>
          <a:p>
            <a:pPr marL="171450" indent="-171450" algn="r" rtl="1">
              <a:buFont typeface="Symbol" panose="05050102010706020507" pitchFamily="18" charset="2"/>
              <a:buChar char="-"/>
            </a:pPr>
            <a:r>
              <a:rPr lang="ar-JO" b="1" noProof="0" dirty="0"/>
              <a:t>تمرين جماعي حيث سنطلب من المشاركين التفكير في الروابط القطاعية والمقايضات المحتملة التي يرونها في سياقهم الإقليمي/الوطني</a:t>
            </a:r>
          </a:p>
          <a:p>
            <a:pPr marL="171450" indent="-171450" algn="r" rtl="1">
              <a:buFont typeface="Symbol" panose="05050102010706020507" pitchFamily="18" charset="2"/>
              <a:buChar char="-"/>
            </a:pPr>
            <a:r>
              <a:rPr lang="ar-JO" b="1" noProof="0" dirty="0"/>
              <a:t>ويتناول الفصل الثاني التداخلات بمزيد من التفصيل، مشيرا إلى قضايا التداخلات الثنائية (المياه والغذاء ؛ المياه والطاقة؛ الطاقة والغذاء) وكذلك التداخلات الثلاثية </a:t>
            </a:r>
          </a:p>
          <a:p>
            <a:pPr marL="171450" indent="-171450" algn="r" rtl="1">
              <a:buFont typeface="Symbol" panose="05050102010706020507" pitchFamily="18" charset="2"/>
              <a:buChar char="-"/>
            </a:pPr>
            <a:r>
              <a:rPr lang="ar-JO" b="1" noProof="0" dirty="0"/>
              <a:t>بينما يسلط الفصل الثالث الضوء على أوجه التآزر والحلول المحتملة - بشكل عام وكذلك على عدة أمثلة محددة</a:t>
            </a:r>
          </a:p>
          <a:p>
            <a:pPr marL="171450" indent="-171450" algn="r" rtl="1">
              <a:buFont typeface="Symbol" panose="05050102010706020507" pitchFamily="18" charset="2"/>
              <a:buChar char="-"/>
            </a:pPr>
            <a:r>
              <a:rPr lang="ar-JO" b="1" noProof="0" dirty="0"/>
              <a:t>في النهاية، سيكون هناك تمرين جماعي تفاعلي يعتمد على التمرين الأول - ولكن الآن يبحث في الحلول الممكنة وأوجه التآزر التي يمكن تحديدها</a:t>
            </a:r>
          </a:p>
          <a:p>
            <a:pPr marL="171450" indent="-171450" algn="r" rtl="1">
              <a:buFont typeface="Symbol" panose="05050102010706020507" pitchFamily="18" charset="2"/>
              <a:buChar char="-"/>
            </a:pPr>
            <a:endParaRPr lang="en-US" b="1"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38229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قبل أن نلقي نظرة عن كثب على كمية الطاقة المستخدمة في قطاع المياه، حان الوقت مرة أخرى لطرح بعض الأسئلة السريعة حول الاختبار!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للمشاركة، أنت بحاجة إلى هاتفك الذكي أو الكمبيوتر المحمول أو أي جهاز آخر ممكن لاستخدام الويب [توفير ارتباط ورمز QR للوصول إلى الاستبيان في حال استخدام إحدى الأدوات عبر الإنترنت المذكورة أدناه]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u="sng" dirty="0">
                <a:effectLst/>
                <a:latin typeface="Times New Roman" panose="02020603050405020304" pitchFamily="18" charset="0"/>
                <a:ea typeface="Arial" panose="020B0604020202020204" pitchFamily="34" charset="0"/>
              </a:rPr>
              <a:t>السؤال: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ما حصة الكهرباء العالمية المستهلكة في قطاع المياه (بنسبة %)؟  [خيارات الاختيار المتعدد: &lt;2%، 2-5% (x)، 5-10%، &gt;10%]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أي جزء من قطاع المياه يستخدم معظم الكهرباء؟ [خيارات الاختيار المتعدد: النقل، معالجة مياه الصرف الصحي، إعادة الاستخدام، تحلية المياه، التوزيع، ال</a:t>
            </a:r>
            <a:r>
              <a:rPr lang="ar-JO" sz="1200" dirty="0">
                <a:effectLst/>
                <a:latin typeface="Times New Roman" panose="02020603050405020304" pitchFamily="18" charset="0"/>
                <a:ea typeface="Arial" panose="020B0604020202020204" pitchFamily="34" charset="0"/>
              </a:rPr>
              <a:t>تزويد</a:t>
            </a:r>
            <a:r>
              <a:rPr lang="ar-SA" sz="1200" dirty="0">
                <a:effectLst/>
                <a:latin typeface="Times New Roman" panose="02020603050405020304" pitchFamily="18" charset="0"/>
                <a:ea typeface="Arial" panose="020B0604020202020204" pitchFamily="34" charset="0"/>
              </a:rPr>
              <a:t> (x)]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أي جزء من قطاع المياه من المتوقع أن يستخدم معظم الكهرباء بعد 20 سن</a:t>
            </a:r>
            <a:r>
              <a:rPr lang="ar-JO" sz="1200" dirty="0">
                <a:effectLst/>
                <a:latin typeface="Times New Roman" panose="02020603050405020304" pitchFamily="18" charset="0"/>
                <a:ea typeface="Arial" panose="020B0604020202020204" pitchFamily="34" charset="0"/>
              </a:rPr>
              <a:t>ة </a:t>
            </a:r>
            <a:r>
              <a:rPr lang="ar-SA" sz="1200" dirty="0">
                <a:effectLst/>
                <a:latin typeface="Times New Roman" panose="02020603050405020304" pitchFamily="18" charset="0"/>
                <a:ea typeface="Arial" panose="020B0604020202020204" pitchFamily="34" charset="0"/>
              </a:rPr>
              <a:t>من الآن؟ [خيارات الاختيار المتعدد: النقل، معالجة مياه الصرف الصحي، إعادة الاستخدام، تحلية المياه(x)، التوزيع، </a:t>
            </a:r>
            <a:r>
              <a:rPr lang="ar-JO" sz="1200" dirty="0">
                <a:effectLst/>
                <a:latin typeface="Times New Roman" panose="02020603050405020304" pitchFamily="18" charset="0"/>
                <a:ea typeface="Arial" panose="020B0604020202020204" pitchFamily="34" charset="0"/>
              </a:rPr>
              <a:t>التزويد</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indent="0" algn="r">
              <a:buFont typeface="Arial" panose="020B0604020202020204" pitchFamily="34" charset="0"/>
              <a:buNone/>
            </a:pPr>
            <a:endParaRPr lang="ar-JO" b="1" noProof="0" dirty="0"/>
          </a:p>
          <a:p>
            <a:pPr marL="0" indent="0" algn="r">
              <a:buFont typeface="Arial" panose="020B0604020202020204" pitchFamily="34" charset="0"/>
              <a:buNone/>
            </a:pPr>
            <a:r>
              <a:rPr lang="ar-JO" b="1" noProof="0" dirty="0"/>
              <a:t>المصادر:</a:t>
            </a:r>
          </a:p>
          <a:p>
            <a:pPr marL="0" indent="0" algn="r">
              <a:buFont typeface="Arial" panose="020B0604020202020204" pitchFamily="34" charset="0"/>
              <a:buNone/>
            </a:pPr>
            <a:endParaRPr lang="en-US" b="1" noProof="0" dirty="0"/>
          </a:p>
          <a:p>
            <a:pPr marL="0" indent="0">
              <a:buFont typeface="Arial" panose="020B0604020202020204" pitchFamily="34" charset="0"/>
              <a:buNone/>
            </a:pPr>
            <a:r>
              <a:rPr lang="en-US" noProof="0" dirty="0"/>
              <a:t>This survey can be realized with either menti (www.mentimeter.com), slido (www.slido.com) or any other online tool suitable for online surveys.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20</a:t>
            </a:fld>
            <a:endParaRPr lang="en-GB" dirty="0"/>
          </a:p>
        </p:txBody>
      </p:sp>
    </p:spTree>
    <p:extLst>
      <p:ext uri="{BB962C8B-B14F-4D97-AF65-F5344CB8AC3E}">
        <p14:creationId xmlns:p14="http://schemas.microsoft.com/office/powerpoint/2010/main" val="15623920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JO" noProof="0" dirty="0"/>
              <a:t> </a:t>
            </a: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وتبلغ حصة الطاقة الكهربائية الإجمالية المستهلكة في قطاع المياه نحو 4%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إذا نظرت إلى العمود الأيسر جدا هنا تشير التسمية الموجودة على الجانب الأيسر إلى حصة T</a:t>
            </a:r>
            <a:r>
              <a:rPr lang="en-US" sz="1200" dirty="0">
                <a:effectLst/>
                <a:latin typeface="Times New Roman" panose="02020603050405020304" pitchFamily="18" charset="0"/>
                <a:ea typeface="Arial" panose="020B0604020202020204" pitchFamily="34" charset="0"/>
              </a:rPr>
              <a:t>W</a:t>
            </a:r>
            <a:r>
              <a:rPr lang="ar-SA" sz="1200" dirty="0">
                <a:effectLst/>
                <a:latin typeface="Times New Roman" panose="02020603050405020304" pitchFamily="18" charset="0"/>
                <a:ea typeface="Arial" panose="020B0604020202020204" pitchFamily="34" charset="0"/>
              </a:rPr>
              <a:t>h المستخدمة من قبل كل قطاع فرعي في حين تشير التسمية اليمنى (5) إلى النسبة المئوية الإجمالية للطاقة المستخدمة من قبل قطاع المياه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فأكبر مستهلك للكهرباء على مستوى العالم يهبط على مستوى </a:t>
            </a:r>
            <a:r>
              <a:rPr lang="ar-JO" sz="1200" dirty="0">
                <a:effectLst/>
                <a:latin typeface="Times New Roman" panose="02020603050405020304" pitchFamily="18" charset="0"/>
                <a:ea typeface="Arial" panose="020B0604020202020204" pitchFamily="34" charset="0"/>
              </a:rPr>
              <a:t>تزويد</a:t>
            </a:r>
            <a:r>
              <a:rPr lang="ar-SA" sz="1200" dirty="0">
                <a:effectLst/>
                <a:latin typeface="Times New Roman" panose="02020603050405020304" pitchFamily="18" charset="0"/>
                <a:ea typeface="Arial" panose="020B0604020202020204" pitchFamily="34" charset="0"/>
              </a:rPr>
              <a:t>، بما في ذلك استخراج المياه الجوفية والمياه السطحية (40%)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يتبع ذلك معالجة مياه الصرف الصحي ثاني أكبر مستهلك للكهرباء (25%)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المركز الثالث يقع على توزيع المياه على المستهلكين (20%)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تحلية المياه تمثل فقط 5% من الكهرباء على مستوى عالمي ولكن الأسهم بالطبع أعلى بكثير في الشرق الأوسط (حوالي 25%)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u="sng" dirty="0">
                <a:effectLst/>
                <a:latin typeface="Times New Roman" panose="02020603050405020304" pitchFamily="18" charset="0"/>
                <a:ea typeface="Arial" panose="020B0604020202020204" pitchFamily="34" charset="0"/>
              </a:rPr>
              <a:t>من وكالة الطاقة الدولية، 2016: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وفي عام 2014، بلغ مجموع استخدام الطاقة المتصلة بالمياه على الصعيد العالمي 120 مليون طن متري من النفط </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ما يعادل مليون طن من النفط</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60% (أو 820 تيراواط ساعة) من إجمالي استهلاك الطاقة هذا في قطاع المياه ينبع من استهلاك الكهرباء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يمثل </a:t>
            </a:r>
            <a:r>
              <a:rPr lang="ar-JO" sz="1200" dirty="0">
                <a:effectLst/>
                <a:latin typeface="Times New Roman" panose="02020603050405020304" pitchFamily="18" charset="0"/>
                <a:ea typeface="Arial" panose="020B0604020202020204" pitchFamily="34" charset="0"/>
              </a:rPr>
              <a:t>تزويد المياه</a:t>
            </a:r>
            <a:r>
              <a:rPr lang="ar-SA" sz="1200" dirty="0">
                <a:effectLst/>
                <a:latin typeface="Times New Roman" panose="02020603050405020304" pitchFamily="18" charset="0"/>
                <a:ea typeface="Arial" panose="020B0604020202020204" pitchFamily="34" charset="0"/>
              </a:rPr>
              <a:t> أكبر مستهلك للكهرباء، بما في ذلك استخراج المياه الجوفية والمياه السطحية (40%)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تعد معالجة مياه الصرف (وجمعها) ثاني أكبر مستهلك للكهرباء (25%)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أما في البلدان المتقدمة سابقا، فالنسبة أعلى (42 </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وفي البلدان النامية السابقة، تلعب معالجة مياه الصرف دورا ثانويا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أما المركز الثالث فيما يتعلق باستهلاك الكهرباء فيهبط إلى مستوى التوزيع على المستهلكين (20%)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لا تمثل تحلية المياه سوى 5% على المستوى العالمي، ولكن في شمال أفريقيا والشرق الأوسط تمثل ¼ من الاستهلاك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ومن خلال استخدام الموارد غير التقليدية كتحلية مياه البحر وإعادة استخدامها، تحاول البلدان التي تواجه الإجهاد المائي زيادة إمداداتها من المياه الطبيعية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 أما النسبة المتبقية البالغة 10 </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من استهلاك الطاقة فتمثل في نقل المياه على نطاق واسع فيما بين الأحواض، (معالجة المياه العذبة)، وإعادة استخدام المياه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الولايات المتحدة هي الدولة الرائدة في استهلاك المياه (40% لمعالجة مياه الصرف الصحي)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وتأتي الصين في المرتبة الثانية من خلال تمثيل 15% من احتياجات الطاقة الكهربائية المرتبطة بالمياه على مستوى العالم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ويستهلك الشرق الأوسط 9% من الطاقة، في الأساس لتحلية المياه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في الهند: يستهلك استخراج المياه الجوفية 60% من حصة الكهرباء في قطاع المياه، وهو ما يمثل 40% من استخدام المياه الجوفية على مستوى العالم </a:t>
            </a:r>
            <a:endParaRPr lang="en-US" sz="1200" dirty="0">
              <a:effectLst/>
              <a:latin typeface="Times New Roman" panose="02020603050405020304" pitchFamily="18" charset="0"/>
              <a:ea typeface="Arial" panose="020B0604020202020204" pitchFamily="34" charset="0"/>
            </a:endParaRPr>
          </a:p>
          <a:p>
            <a:pPr marL="0" marR="0" lvl="0" indent="0" algn="r"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ar-JO" noProof="0" dirty="0"/>
          </a:p>
          <a:p>
            <a:pPr marL="0" marR="0" lvl="0" indent="0" algn="r"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ar-JO" noProof="0" dirty="0"/>
          </a:p>
          <a:p>
            <a:pPr marL="0" marR="0" lvl="0" indent="0" algn="r"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ar-JO" noProof="0" dirty="0"/>
              <a:t>المصادر:</a:t>
            </a:r>
          </a:p>
          <a:p>
            <a:pPr marL="0" marR="0" lvl="0" indent="0" algn="r"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ar-JO" noProof="0" dirty="0"/>
          </a:p>
          <a:p>
            <a:pPr marL="0" marR="0" lvl="0" indent="0" algn="r"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ar-JO" noProof="0" dirty="0"/>
          </a:p>
          <a:p>
            <a:pPr marL="0" marR="0" lvl="0" indent="0" algn="r"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latin typeface="Arial"/>
                <a:cs typeface="Arial"/>
              </a:rPr>
              <a:t>International Energy Agency (IEA) (2016), ‘Water Energy Nexus: Excerpt from the World Energy Outlook 2016’, Paris France.</a:t>
            </a:r>
          </a:p>
          <a:p>
            <a:pPr marL="0" lvl="0" indent="0">
              <a:buFont typeface="Symbol" panose="05050102010706020507" pitchFamily="18" charset="2"/>
              <a:buNone/>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21</a:t>
            </a:fld>
            <a:endParaRPr lang="en-GB" dirty="0"/>
          </a:p>
        </p:txBody>
      </p:sp>
    </p:spTree>
    <p:extLst>
      <p:ext uri="{BB962C8B-B14F-4D97-AF65-F5344CB8AC3E}">
        <p14:creationId xmlns:p14="http://schemas.microsoft.com/office/powerpoint/2010/main" val="27873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lvl="0" indent="0">
              <a:buFont typeface="Symbol" panose="05050102010706020507" pitchFamily="18" charset="2"/>
              <a:buNone/>
            </a:pPr>
            <a:endParaRPr lang="en-US" b="1" noProof="0" dirty="0"/>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وإذا نظرنا الآن إلى توقعات المستقبل ــ فسوف نرى أن استهلاك الطاقة الكهربائية المرتبطة بالمياه من المتوقع أن يرتفع بشكل كبير في العقدين المقبلين - سيزداد بنسبة تزيد عن 60 ٪ مقارنة بعام 2014</a:t>
            </a:r>
            <a:endParaRPr lang="ar-JO"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JO" sz="1200" dirty="0">
                <a:effectLst/>
                <a:latin typeface="Times New Roman" panose="02020603050405020304" pitchFamily="18" charset="0"/>
                <a:ea typeface="Arial" panose="020B0604020202020204" pitchFamily="34" charset="0"/>
              </a:rPr>
              <a:t>بينما</a:t>
            </a:r>
            <a:r>
              <a:rPr lang="ar-SA" sz="1200" dirty="0">
                <a:effectLst/>
                <a:latin typeface="Times New Roman" panose="02020603050405020304" pitchFamily="18" charset="0"/>
                <a:ea typeface="Arial" panose="020B0604020202020204" pitchFamily="34" charset="0"/>
              </a:rPr>
              <a:t> حصة الاستهلاك العالمي للكهرباء ستظل كما هي تقريبا </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وسوف تستمر الحصة الأكبر من استهلاك الكهرباء في عام 2040 في الانخفاض على قطاع </a:t>
            </a:r>
            <a:r>
              <a:rPr lang="ar-JO" sz="1200" dirty="0">
                <a:effectLst/>
                <a:latin typeface="Times New Roman" panose="02020603050405020304" pitchFamily="18" charset="0"/>
                <a:ea typeface="Arial" panose="020B0604020202020204" pitchFamily="34" charset="0"/>
              </a:rPr>
              <a:t>تزويد</a:t>
            </a:r>
            <a:r>
              <a:rPr lang="ar-SA" sz="1200" dirty="0">
                <a:effectLst/>
                <a:latin typeface="Times New Roman" panose="02020603050405020304" pitchFamily="18" charset="0"/>
                <a:ea typeface="Arial" panose="020B0604020202020204" pitchFamily="34" charset="0"/>
              </a:rPr>
              <a:t> المياه (25%)</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وسيتبع ذلك عن كثب  تحلية مياه البحر التي ستبلغ أكثر من 20%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وهذا بالتأكيد أبرز تغير في التطورات المتوقعة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u="sng" dirty="0">
                <a:effectLst/>
                <a:latin typeface="Times New Roman" panose="02020603050405020304" pitchFamily="18" charset="0"/>
                <a:ea typeface="Arial" panose="020B0604020202020204" pitchFamily="34" charset="0"/>
              </a:rPr>
              <a:t>معلومات إضافية: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ومن المتوقع أن يرتفع استهلاك الطاقة الكهربائية المتصلة بالمياه سنويا بنسبة 2.3 </a:t>
            </a:r>
            <a:r>
              <a:rPr lang="ar-JO" sz="1200" dirty="0">
                <a:effectLst/>
                <a:latin typeface="Times New Roman" panose="02020603050405020304" pitchFamily="18" charset="0"/>
                <a:ea typeface="Arial" panose="020B0604020202020204" pitchFamily="34" charset="0"/>
              </a:rPr>
              <a:t>% </a:t>
            </a:r>
            <a:r>
              <a:rPr lang="ar-JO" sz="1200" dirty="0">
                <a:effectLst/>
                <a:latin typeface="Times New Roman" panose="02020603050405020304" pitchFamily="18" charset="0"/>
                <a:ea typeface="Arial" panose="020B0604020202020204" pitchFamily="34" charset="0"/>
                <a:sym typeface="Wingdings" panose="05000000000000000000" pitchFamily="2" charset="2"/>
              </a:rPr>
              <a:t></a:t>
            </a:r>
            <a:r>
              <a:rPr lang="en-US" sz="1200" dirty="0">
                <a:effectLst/>
                <a:latin typeface="Times New Roman" panose="02020603050405020304" pitchFamily="18" charset="0"/>
                <a:ea typeface="Arial" panose="020B0604020202020204" pitchFamily="34" charset="0"/>
                <a:sym typeface="Wingdings" panose="05000000000000000000" pitchFamily="2" charset="2"/>
              </a:rPr>
              <a:t> </a:t>
            </a:r>
            <a:r>
              <a:rPr lang="ar-SA" sz="1200" dirty="0">
                <a:effectLst/>
                <a:latin typeface="Times New Roman" panose="02020603050405020304" pitchFamily="18" charset="0"/>
                <a:ea typeface="Arial" panose="020B0604020202020204" pitchFamily="34" charset="0"/>
              </a:rPr>
              <a:t>بزيادة قدرها 80 </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بحلول عام 2040 (بما مجموعه 1470 تيراواط في الساعة).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وما يعادل ضعف استهلاك الشرق الأوسط من الكهرباء اليوم</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ومن المتوقع أن تحدث أكبر الزيادات في تحلية المياه، ونقل المياه، وإعادة استخدامها</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b="1" dirty="0">
                <a:effectLst/>
                <a:latin typeface="Times New Roman" panose="02020603050405020304" pitchFamily="18" charset="0"/>
                <a:ea typeface="Arial" panose="020B0604020202020204" pitchFamily="34" charset="0"/>
              </a:rPr>
              <a:t>تحلية المياه: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وفي هذا القطاع، يتوقع حدوث أكبر زيادة في استهلاك الطاقة بسبب زيادة الاعتماد عليها، ولا سيما في المناطق الشحيحة المياه (مثل شمال أفريقيا والشرق الأوسط) </a:t>
            </a:r>
            <a:r>
              <a:rPr lang="en-US" sz="1200" dirty="0">
                <a:effectLst/>
                <a:latin typeface="Times New Roman" panose="02020603050405020304" pitchFamily="18" charset="0"/>
                <a:ea typeface="Arial" panose="020B0604020202020204" pitchFamily="34" charset="0"/>
              </a:rPr>
              <a:t>(IEA, 2018)</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إن استهلاك الطاقة اليوم بنسبة 5% سوف يرتفع إلى 20% بحلول عام 2040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b="1" dirty="0">
                <a:effectLst/>
                <a:latin typeface="Times New Roman" panose="02020603050405020304" pitchFamily="18" charset="0"/>
                <a:ea typeface="Arial" panose="020B0604020202020204" pitchFamily="34" charset="0"/>
              </a:rPr>
              <a:t>النقل</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مشاريع نقل المياه على نطاق واسع تسبب ثاني أكبر زيادة في استهلاك المياه (بعد تحلية المياه)</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b="1" dirty="0">
                <a:effectLst/>
                <a:latin typeface="Times New Roman" panose="02020603050405020304" pitchFamily="18" charset="0"/>
                <a:ea typeface="Arial" panose="020B0604020202020204" pitchFamily="34" charset="0"/>
              </a:rPr>
              <a:t>إعادة استخدام المياه: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Sans-Serif"/>
              <a:buChar char="-"/>
              <a:tabLst>
                <a:tab pos="914400" algn="l"/>
              </a:tabLst>
            </a:pPr>
            <a:r>
              <a:rPr lang="ar-SA" sz="1200" dirty="0">
                <a:effectLst/>
                <a:latin typeface="Times New Roman" panose="02020603050405020304" pitchFamily="18" charset="0"/>
                <a:ea typeface="Arial" panose="020B0604020202020204" pitchFamily="34" charset="0"/>
              </a:rPr>
              <a:t>كما تتزايد أهمية هذا القطاع</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Sans-Serif"/>
              <a:buChar char="-"/>
              <a:tabLst>
                <a:tab pos="914400" algn="l"/>
              </a:tabLst>
            </a:pPr>
            <a:r>
              <a:rPr lang="ar-SA" sz="1200" dirty="0">
                <a:effectLst/>
                <a:latin typeface="Times New Roman" panose="02020603050405020304" pitchFamily="18" charset="0"/>
                <a:ea typeface="Arial" panose="020B0604020202020204" pitchFamily="34" charset="0"/>
              </a:rPr>
              <a:t>وسوف يتضاعف استهلاك الطاقة الكهرب</a:t>
            </a:r>
            <a:r>
              <a:rPr lang="ar-JO" sz="1200" dirty="0">
                <a:effectLst/>
                <a:latin typeface="Times New Roman" panose="02020603050405020304" pitchFamily="18" charset="0"/>
                <a:ea typeface="Arial" panose="020B0604020202020204" pitchFamily="34" charset="0"/>
              </a:rPr>
              <a:t>ائ</a:t>
            </a:r>
            <a:r>
              <a:rPr lang="ar-SA" sz="1200" dirty="0">
                <a:effectLst/>
                <a:latin typeface="Times New Roman" panose="02020603050405020304" pitchFamily="18" charset="0"/>
                <a:ea typeface="Arial" panose="020B0604020202020204" pitchFamily="34" charset="0"/>
              </a:rPr>
              <a:t>ية لإعادة استخدام المياه إلى أربعة أضعاف حتى عام 2040</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Sans-Serif"/>
              <a:buChar char="-"/>
              <a:tabLst>
                <a:tab pos="914400" algn="l"/>
              </a:tabLst>
            </a:pPr>
            <a:r>
              <a:rPr lang="ar-SA" sz="1200" dirty="0">
                <a:effectLst/>
                <a:latin typeface="Times New Roman" panose="02020603050405020304" pitchFamily="18" charset="0"/>
                <a:ea typeface="Arial" panose="020B0604020202020204" pitchFamily="34" charset="0"/>
              </a:rPr>
              <a:t>ومن المتوقع أن تحدث أكبر زيادة في الولايات المتحدة والصين والهند وشمال أفريقيا والشرق الأوسط</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مصادر المياه غير التقليدية: تشكل عملية تحلية المياه وإعادة استخدامها مجتمعة اليوم 0.7% من </a:t>
            </a:r>
            <a:r>
              <a:rPr lang="ar-JO" sz="1200" dirty="0">
                <a:effectLst/>
                <a:latin typeface="Times New Roman" panose="02020603050405020304" pitchFamily="18" charset="0"/>
                <a:ea typeface="Arial" panose="020B0604020202020204" pitchFamily="34" charset="0"/>
              </a:rPr>
              <a:t>تزويد</a:t>
            </a:r>
            <a:r>
              <a:rPr lang="ar-SA" sz="1200" dirty="0">
                <a:effectLst/>
                <a:latin typeface="Times New Roman" panose="02020603050405020304" pitchFamily="18" charset="0"/>
                <a:ea typeface="Arial" panose="020B0604020202020204" pitchFamily="34" charset="0"/>
              </a:rPr>
              <a:t> المياه وسترفع إلى 4% بحلول عام 2040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معالجة مياه الصرف: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سيزداد استهلاك الكهرباء بأكثر من 60% من عام 2014 إلى عام 2040 </a:t>
            </a:r>
            <a:r>
              <a:rPr lang="en-US" sz="1200" b="0" noProof="0" dirty="0">
                <a:latin typeface="Arial"/>
                <a:cs typeface="Arial"/>
                <a:sym typeface="Wingdings" panose="05000000000000000000" pitchFamily="2" charset="2"/>
              </a:rPr>
              <a:t>(IEA, 2016) </a:t>
            </a:r>
            <a:r>
              <a:rPr lang="ar-JO" sz="1200" b="0" noProof="0" dirty="0">
                <a:latin typeface="Arial"/>
                <a:cs typeface="Arial"/>
                <a:sym typeface="Wingdings" panose="05000000000000000000" pitchFamily="2" charset="2"/>
              </a:rPr>
              <a:t> </a:t>
            </a:r>
            <a:r>
              <a:rPr lang="ar-SA" sz="1200" dirty="0">
                <a:effectLst/>
                <a:latin typeface="Times New Roman" panose="02020603050405020304" pitchFamily="18" charset="0"/>
                <a:ea typeface="Arial" panose="020B0604020202020204" pitchFamily="34" charset="0"/>
              </a:rPr>
              <a:t>بسبب ارتفاع معايير الجودة </a:t>
            </a:r>
            <a:r>
              <a:rPr lang="en-US" sz="1200" dirty="0">
                <a:effectLst/>
                <a:latin typeface="Times New Roman" panose="02020603050405020304" pitchFamily="18" charset="0"/>
                <a:ea typeface="Arial" panose="020B0604020202020204" pitchFamily="34" charset="0"/>
              </a:rPr>
              <a:t>(IEA, 2018)</a:t>
            </a: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اتجاهان موازنان فيما يتعلق بكثافة الطاقة لمعالجة مياه الصرف الصحي: (1) ستزداد كثافة الطاقة العالمية بسبب زيادة معالجة مياه الصرف الصحي في البلدان النامية السابقة؛  (2) سوف تتحسن كفاءة العلاج وبالتالي تخفف من هذا النمو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استخراج المياه الجوفية: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وسوف ترتفع الاحتياجات من الكهرباء بمقدار 30 تيراواط </a:t>
            </a:r>
            <a:r>
              <a:rPr lang="ar-JO" sz="1200" dirty="0">
                <a:effectLst/>
                <a:latin typeface="Times New Roman" panose="02020603050405020304" pitchFamily="18" charset="0"/>
                <a:ea typeface="Arial" panose="020B0604020202020204" pitchFamily="34" charset="0"/>
              </a:rPr>
              <a:t>بال</a:t>
            </a:r>
            <a:r>
              <a:rPr lang="ar-SA" sz="1200" dirty="0">
                <a:effectLst/>
                <a:latin typeface="Times New Roman" panose="02020603050405020304" pitchFamily="18" charset="0"/>
                <a:ea typeface="Arial" panose="020B0604020202020204" pitchFamily="34" charset="0"/>
              </a:rPr>
              <a:t>ساعة حتى عام 2040 بسبب زيادة الاستخراج واستخدام مضخات كهربائية أكثر كفاءة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حصة قطاع المياه في الاستهلاك العالمي للكهرباء: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فى المجمل: يبقى تقريبا بنفس المستوى حوالى 4%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ولكن هناك تباعد إقليمي قوي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وسوف يظل الاتحاد الأوروبي والولايات المتحدة حول 3%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وسوف تنخفض حصة الهند من 10% إلى 4% لأن الاستخدامات الأخرى للكهرباء سوف تشهد نموا أسرع</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الشرق الأوسط: ستزداد الحصة من 9% إلى 16% بسبب النمو القوي لقدرة تحلية المياه</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الصين: سوف ترتفع الحصة من 3% إلى 4% بسبب مشاريع نقل المياه على نطاق واسع (على سبيل المثال مشروع نقل المياه من الجنوب إلى الشمال)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0" lvl="0" indent="0">
              <a:buFont typeface="Symbol" panose="05050102010706020507" pitchFamily="18" charset="2"/>
              <a:buNone/>
            </a:pPr>
            <a:endParaRPr lang="en-US" b="1" noProof="0" dirty="0"/>
          </a:p>
          <a:p>
            <a:pPr marL="0" lvl="0" indent="0" algn="r">
              <a:buFont typeface="Symbol" panose="05050102010706020507" pitchFamily="18" charset="2"/>
              <a:buNone/>
            </a:pPr>
            <a:r>
              <a:rPr lang="ar-JO" b="1" noProof="0" dirty="0">
                <a:latin typeface="Arial"/>
                <a:cs typeface="Arial"/>
              </a:rPr>
              <a:t>المصادر:</a:t>
            </a:r>
            <a:endParaRPr lang="en-US" b="1" noProof="0" dirty="0">
              <a:latin typeface="Arial"/>
              <a:cs typeface="Arial"/>
            </a:endParaRPr>
          </a:p>
          <a:p>
            <a:pPr marL="0" lvl="0" indent="0">
              <a:buFont typeface="Symbol" panose="05050102010706020507" pitchFamily="18" charset="2"/>
              <a:buNone/>
            </a:pPr>
            <a:endParaRPr lang="en-US" noProof="0" dirty="0"/>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r>
              <a:rPr lang="en-US" noProof="0" dirty="0">
                <a:latin typeface="Arial"/>
                <a:cs typeface="Arial"/>
              </a:rPr>
              <a:t>Howes, T. (IEA) (2021-05-18), ‘Water data for the energy sector. Climate impacts on hydropower’, Presentation. </a:t>
            </a:r>
            <a:endParaRPr lang="en-US" noProof="0" dirty="0">
              <a:cs typeface="Arial"/>
            </a:endParaRPr>
          </a:p>
          <a:p>
            <a:pPr marL="0" lvl="0" indent="0">
              <a:buFont typeface="Symbol" panose="05050102010706020507" pitchFamily="18" charset="2"/>
              <a:buNone/>
            </a:pPr>
            <a:endParaRPr lang="en-US" noProof="0" dirty="0">
              <a:latin typeface="Arial"/>
              <a:cs typeface="Arial"/>
            </a:endParaRPr>
          </a:p>
          <a:p>
            <a:pPr marL="0" lvl="0" indent="0">
              <a:buFont typeface="Symbol" panose="05050102010706020507" pitchFamily="18" charset="2"/>
              <a:buNone/>
            </a:pPr>
            <a:r>
              <a:rPr lang="en-US" noProof="0" dirty="0">
                <a:latin typeface="Arial"/>
                <a:cs typeface="Arial"/>
              </a:rPr>
              <a:t>International Energy Agency (IEA) (2018), ‘World Energy Outlook 2018’, Paris, France.</a:t>
            </a:r>
          </a:p>
          <a:p>
            <a:pPr marL="0" indent="0">
              <a:buFont typeface="Symbol" panose="05050102010706020507" pitchFamily="18" charset="2"/>
              <a:buNone/>
            </a:pPr>
            <a:endParaRPr lang="en-US" noProof="0" dirty="0"/>
          </a:p>
          <a:p>
            <a:pPr marL="0" indent="0">
              <a:buFont typeface="Symbol" panose="05050102010706020507" pitchFamily="18" charset="2"/>
              <a:buNone/>
            </a:pPr>
            <a:r>
              <a:rPr lang="en-US" noProof="0" dirty="0">
                <a:latin typeface="Arial"/>
                <a:cs typeface="Arial"/>
              </a:rPr>
              <a:t>International Energy Agency (IEA) (2016), ‘Water Energy Nexus: Excerpt from the World Energy Outlook 2016’, Paris France.</a:t>
            </a:r>
          </a:p>
          <a:p>
            <a:pPr marL="0" indent="0">
              <a:buFont typeface="Symbol" panose="05050102010706020507" pitchFamily="18" charset="2"/>
              <a:buNone/>
            </a:pPr>
            <a:endParaRPr lang="en-US" noProof="0" dirty="0"/>
          </a:p>
          <a:p>
            <a:r>
              <a:rPr lang="en-US" noProof="0" dirty="0">
                <a:latin typeface="Arial"/>
                <a:cs typeface="Arial"/>
              </a:rPr>
              <a:t>World Bioenergy Association (WBA) (2013), ‘Biofuels for Transport. Fact Sheet.’, Stockholm, Sweden. </a:t>
            </a:r>
            <a:endParaRPr lang="en-US" noProof="0" dirty="0">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22</a:t>
            </a:fld>
            <a:endParaRPr lang="en-GB" dirty="0"/>
          </a:p>
        </p:txBody>
      </p:sp>
    </p:spTree>
    <p:extLst>
      <p:ext uri="{BB962C8B-B14F-4D97-AF65-F5344CB8AC3E}">
        <p14:creationId xmlns:p14="http://schemas.microsoft.com/office/powerpoint/2010/main" val="17412894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 في هذا الفرع، ننظر إلى الروابط القائمة بين قطاعي الطاقة والغذاء</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 الأسئلة الرئيسية التي تمت معالجتها هي: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أين نحتاج إلى الطاقة في سلسلة إنتاج الغذاء وكم نحتاج إليها؟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ما هو دور الزراعة في إنتاج الطاقة (الكلمة الرئيسية "الطاقة الحيوية")؟  ما مقدار الأراضي الزراعية المستخدمة لإنتاج الطاقة الحيوية؟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أبرز المقايضات: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Times New Roman" panose="02020603050405020304" pitchFamily="18" charset="0"/>
              <a:buChar char="-"/>
              <a:tabLst>
                <a:tab pos="457200" algn="l"/>
              </a:tabLst>
            </a:pPr>
            <a:r>
              <a:rPr lang="ar-SA" sz="1200" dirty="0">
                <a:effectLst/>
                <a:latin typeface="Times New Roman" panose="02020603050405020304" pitchFamily="18" charset="0"/>
                <a:ea typeface="Arial" panose="020B0604020202020204" pitchFamily="34" charset="0"/>
              </a:rPr>
              <a:t>استخدام الأراضي في زراعة الأغذية مقابل إنتاج الطاقة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endParaRPr lang="de-DE" b="1"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23</a:t>
            </a:fld>
            <a:endParaRPr lang="en-GB" dirty="0"/>
          </a:p>
        </p:txBody>
      </p:sp>
    </p:spTree>
    <p:extLst>
      <p:ext uri="{BB962C8B-B14F-4D97-AF65-F5344CB8AC3E}">
        <p14:creationId xmlns:p14="http://schemas.microsoft.com/office/powerpoint/2010/main" val="1084039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izenplatzhalter 1">
            <a:extLst>
              <a:ext uri="{FF2B5EF4-FFF2-40B4-BE49-F238E27FC236}">
                <a16:creationId xmlns:a16="http://schemas.microsoft.com/office/drawing/2014/main" id="{6E899A8A-B544-40D7-A8BD-E5C0A361EA59}"/>
              </a:ext>
            </a:extLst>
          </p:cNvPr>
          <p:cNvSpPr>
            <a:spLocks noGrp="1"/>
          </p:cNvSpPr>
          <p:nvPr>
            <p:ph type="body" idx="1"/>
          </p:nvPr>
        </p:nvSpPr>
        <p:spPr/>
        <p:txBody>
          <a:bodyPr/>
          <a:lstStyle/>
          <a:p>
            <a:pPr marL="342900" marR="0" lvl="0" indent="-342900" algn="r" rtl="1">
              <a:lnSpc>
                <a:spcPct val="107000"/>
              </a:lnSpc>
              <a:spcBef>
                <a:spcPts val="0"/>
              </a:spcBef>
              <a:spcAft>
                <a:spcPts val="800"/>
              </a:spcAft>
              <a:buFont typeface="Symbol" panose="05050102010706020507" pitchFamily="18" charset="2"/>
              <a:buChar char=""/>
              <a:tabLst>
                <a:tab pos="228600" algn="l"/>
              </a:tabLst>
            </a:pPr>
            <a:r>
              <a:rPr lang="ar-SA" sz="1800" dirty="0">
                <a:effectLst/>
                <a:latin typeface="Times New Roman" panose="02020603050405020304" pitchFamily="18" charset="0"/>
                <a:ea typeface="Arial" panose="020B0604020202020204" pitchFamily="34" charset="0"/>
              </a:rPr>
              <a:t>ويلزم توفير الطاقة</a:t>
            </a:r>
            <a:r>
              <a:rPr lang="ar-SA" sz="1800" b="1" dirty="0">
                <a:effectLst/>
                <a:latin typeface="Times New Roman" panose="02020603050405020304" pitchFamily="18" charset="0"/>
                <a:ea typeface="Arial" panose="020B0604020202020204" pitchFamily="34" charset="0"/>
              </a:rPr>
              <a:t> للمدخلات التالية</a:t>
            </a:r>
            <a:r>
              <a:rPr lang="ar-SA" sz="1800" dirty="0">
                <a:effectLst/>
                <a:latin typeface="Times New Roman" panose="02020603050405020304" pitchFamily="18" charset="0"/>
                <a:ea typeface="Arial" panose="020B0604020202020204" pitchFamily="34" charset="0"/>
              </a:rPr>
              <a:t>: البذور، والري، والضخ، والعلف الحيواني، والاسمدة</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228600" algn="l"/>
              </a:tabLst>
            </a:pPr>
            <a:r>
              <a:rPr lang="ar-SA" sz="1800" dirty="0">
                <a:effectLst/>
                <a:latin typeface="Times New Roman" panose="02020603050405020304" pitchFamily="18" charset="0"/>
                <a:ea typeface="Arial" panose="020B0604020202020204" pitchFamily="34" charset="0"/>
              </a:rPr>
              <a:t>كما أن الطاقة على مستوى الانتاج أساسية: من أجل الميكنة في المزارع، وتخفيض الاحتياجات من العمالة البشرية، وكذلك لزيادة الكفاءة التشغيلية</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228600" algn="l"/>
              </a:tabLst>
            </a:pPr>
            <a:r>
              <a:rPr lang="ar-SA" sz="1800" dirty="0">
                <a:effectLst/>
                <a:latin typeface="Times New Roman" panose="02020603050405020304" pitchFamily="18" charset="0"/>
                <a:ea typeface="Arial" panose="020B0604020202020204" pitchFamily="34" charset="0"/>
              </a:rPr>
              <a:t>وعلاوة على ذلك، تؤدي الطاقة دورا رئيسيا</a:t>
            </a:r>
            <a:r>
              <a:rPr lang="ar-SA" sz="1800" b="1" dirty="0">
                <a:effectLst/>
                <a:latin typeface="Times New Roman" panose="02020603050405020304" pitchFamily="18" charset="0"/>
                <a:ea typeface="Arial" panose="020B0604020202020204" pitchFamily="34" charset="0"/>
              </a:rPr>
              <a:t> في نقل</a:t>
            </a:r>
            <a:r>
              <a:rPr lang="ar-SA" sz="1800" dirty="0">
                <a:effectLst/>
                <a:latin typeface="Times New Roman" panose="02020603050405020304" pitchFamily="18" charset="0"/>
                <a:ea typeface="Arial" panose="020B0604020202020204" pitchFamily="34" charset="0"/>
              </a:rPr>
              <a:t> المنتجات الزراعية: من المزرعة إلى مركز التجميع ومن هناك إلى مرافق التجهيز والأسواق</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228600" algn="l"/>
              </a:tabLst>
            </a:pPr>
            <a:r>
              <a:rPr lang="ar-SA" sz="1800" dirty="0">
                <a:effectLst/>
                <a:latin typeface="Times New Roman" panose="02020603050405020304" pitchFamily="18" charset="0"/>
                <a:ea typeface="Arial" panose="020B0604020202020204" pitchFamily="34" charset="0"/>
              </a:rPr>
              <a:t>كما يلزم توفير الطاقة</a:t>
            </a:r>
            <a:r>
              <a:rPr lang="ar-SA" sz="1800" b="1" dirty="0">
                <a:effectLst/>
                <a:latin typeface="Times New Roman" panose="02020603050405020304" pitchFamily="18" charset="0"/>
                <a:ea typeface="Arial" panose="020B0604020202020204" pitchFamily="34" charset="0"/>
              </a:rPr>
              <a:t> للتخزين والمناولة</a:t>
            </a:r>
            <a:r>
              <a:rPr lang="ar-SA" sz="1800" dirty="0">
                <a:effectLst/>
                <a:latin typeface="Times New Roman" panose="02020603050405020304" pitchFamily="18" charset="0"/>
                <a:ea typeface="Arial" panose="020B0604020202020204" pitchFamily="34" charset="0"/>
              </a:rPr>
              <a:t>: للتخزين البارد، والتحكم في الرطوبة، والفرز والتغليف الميكانيكي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228600" algn="l"/>
              </a:tabLst>
            </a:pPr>
            <a:r>
              <a:rPr lang="ar-SA" sz="1800" dirty="0">
                <a:effectLst/>
                <a:latin typeface="Times New Roman" panose="02020603050405020304" pitchFamily="18" charset="0"/>
                <a:ea typeface="Arial" panose="020B0604020202020204" pitchFamily="34" charset="0"/>
              </a:rPr>
              <a:t>وفي إطار خطوة</a:t>
            </a:r>
            <a:r>
              <a:rPr lang="ar-SA" sz="1800" b="1" dirty="0">
                <a:effectLst/>
                <a:latin typeface="Times New Roman" panose="02020603050405020304" pitchFamily="18" charset="0"/>
                <a:ea typeface="Arial" panose="020B0604020202020204" pitchFamily="34" charset="0"/>
              </a:rPr>
              <a:t> المعالجة ذات القيمة المضافة</a:t>
            </a:r>
            <a:r>
              <a:rPr lang="ar-SA" sz="1800" dirty="0">
                <a:effectLst/>
                <a:latin typeface="Times New Roman" panose="02020603050405020304" pitchFamily="18" charset="0"/>
                <a:ea typeface="Arial" panose="020B0604020202020204" pitchFamily="34" charset="0"/>
              </a:rPr>
              <a:t>، يلزم توفير الطاقة للتجفيف والطحن </a:t>
            </a:r>
            <a:r>
              <a:rPr lang="ar-JO" sz="1800" dirty="0">
                <a:effectLst/>
                <a:latin typeface="Times New Roman" panose="02020603050405020304" pitchFamily="18" charset="0"/>
                <a:ea typeface="Arial" panose="020B0604020202020204" pitchFamily="34" charset="0"/>
              </a:rPr>
              <a:t>والجرش</a:t>
            </a:r>
            <a:r>
              <a:rPr lang="ar-SA" sz="1800" dirty="0">
                <a:effectLst/>
                <a:latin typeface="Times New Roman" panose="02020603050405020304" pitchFamily="18" charset="0"/>
                <a:ea typeface="Arial" panose="020B0604020202020204" pitchFamily="34" charset="0"/>
              </a:rPr>
              <a:t> وغير ذلك</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228600" algn="l"/>
              </a:tabLst>
            </a:pPr>
            <a:r>
              <a:rPr lang="ar-SA" sz="1800" dirty="0">
                <a:effectLst/>
                <a:latin typeface="Times New Roman" panose="02020603050405020304" pitchFamily="18" charset="0"/>
                <a:ea typeface="Arial" panose="020B0604020202020204" pitchFamily="34" charset="0"/>
              </a:rPr>
              <a:t>كما ترتبط الطاقة</a:t>
            </a:r>
            <a:r>
              <a:rPr lang="ar-SA" sz="1800" b="1" dirty="0">
                <a:effectLst/>
                <a:latin typeface="Times New Roman" panose="02020603050405020304" pitchFamily="18" charset="0"/>
                <a:ea typeface="Arial" panose="020B0604020202020204" pitchFamily="34" charset="0"/>
              </a:rPr>
              <a:t> بالنقل واللوجستيات</a:t>
            </a:r>
            <a:r>
              <a:rPr lang="ar-SA" sz="1800" dirty="0">
                <a:effectLst/>
                <a:latin typeface="Times New Roman" panose="02020603050405020304" pitchFamily="18" charset="0"/>
                <a:ea typeface="Arial" panose="020B0604020202020204" pitchFamily="34" charset="0"/>
              </a:rPr>
              <a:t>: للمستودعات وكذلك النقل البري والقطار والنقل البحري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228600" algn="l"/>
              </a:tabLst>
            </a:pPr>
            <a:r>
              <a:rPr lang="ar-SA" sz="1800" dirty="0">
                <a:effectLst/>
                <a:latin typeface="Times New Roman" panose="02020603050405020304" pitchFamily="18" charset="0"/>
                <a:ea typeface="Arial" panose="020B0604020202020204" pitchFamily="34" charset="0"/>
              </a:rPr>
              <a:t>في مجال التسويق والتوزيع الطاقة مطلوبة للتغليف، والتجزئة (السوبر ماركت)، والتبريد</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228600" algn="l"/>
              </a:tabLst>
            </a:pPr>
            <a:r>
              <a:rPr lang="ar-SA" sz="1800" dirty="0">
                <a:effectLst/>
                <a:latin typeface="Times New Roman" panose="02020603050405020304" pitchFamily="18" charset="0"/>
                <a:ea typeface="Arial" panose="020B0604020202020204" pitchFamily="34" charset="0"/>
              </a:rPr>
              <a:t>وأخيرا، يستخدم المستخدم النهائي الطاقة أيضا في الطهي والنقل والأجهزة المنزلية</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endParaRPr lang="en-US" sz="1800" dirty="0">
              <a:effectLst/>
              <a:latin typeface="Times New Roman" panose="02020603050405020304" pitchFamily="18" charset="0"/>
              <a:ea typeface="Arial" panose="020B0604020202020204" pitchFamily="34" charset="0"/>
            </a:endParaRPr>
          </a:p>
          <a:p>
            <a:endParaRPr lang="en-US" b="0" noProof="0" dirty="0"/>
          </a:p>
          <a:p>
            <a:pPr algn="r"/>
            <a:endParaRPr lang="ar-JO" b="1" noProof="0" dirty="0"/>
          </a:p>
          <a:p>
            <a:pPr marL="0" marR="0" lvl="0" indent="0" algn="r" defTabSz="685800" rtl="0" eaLnBrk="1" fontAlgn="auto" latinLnBrk="0" hangingPunct="1">
              <a:lnSpc>
                <a:spcPct val="100000"/>
              </a:lnSpc>
              <a:spcBef>
                <a:spcPts val="0"/>
              </a:spcBef>
              <a:spcAft>
                <a:spcPts val="0"/>
              </a:spcAft>
              <a:buClrTx/>
              <a:buSzTx/>
              <a:buFontTx/>
              <a:buNone/>
              <a:tabLst/>
              <a:defRPr/>
            </a:pPr>
            <a:r>
              <a:rPr lang="ar-JO" b="1" noProof="0" dirty="0"/>
              <a:t>المصادر:  </a:t>
            </a:r>
          </a:p>
          <a:p>
            <a:pPr algn="r"/>
            <a:endParaRPr lang="ar-JO" b="1" noProof="0" dirty="0"/>
          </a:p>
          <a:p>
            <a:pPr algn="r"/>
            <a:endParaRPr lang="en-US" b="1" noProof="0" dirty="0"/>
          </a:p>
          <a:p>
            <a:endParaRPr lang="en-US" b="1" noProof="0" dirty="0"/>
          </a:p>
          <a:p>
            <a:r>
              <a:rPr lang="en-US" b="0" noProof="0" dirty="0"/>
              <a:t>FAO (2016). Energy, Agriculture and Climate Change. Towards energy-smart agriculture, available at: https://www.fao.org/3/I6382EN/i6382en.pdf </a:t>
            </a:r>
          </a:p>
        </p:txBody>
      </p:sp>
    </p:spTree>
    <p:extLst>
      <p:ext uri="{BB962C8B-B14F-4D97-AF65-F5344CB8AC3E}">
        <p14:creationId xmlns:p14="http://schemas.microsoft.com/office/powerpoint/2010/main" val="4121575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والآن نريد أن نلقي نظرة فاحصة على كيفية استخدام الطاقة في أنظمة الأغذية الزراعية.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قبل تقديم بعض المعلومات، حان الوقت مرة أخرى لمحاولة الإجابة على سؤال الاختبار!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للمشاركة، أنت بحاجة إلى هاتفك الذكي أو الكمبيوتر المحمول أو أي جهاز آخر ممكن لاستخدام الويب [توفير ارتباط ورمز QR للوصول إلى الاستبيان في حال استخدام إحدى الأدوات عبر الإنترنت المذكورة أدناه]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u="sng" dirty="0">
                <a:effectLst/>
                <a:latin typeface="Times New Roman" panose="02020603050405020304" pitchFamily="18" charset="0"/>
                <a:ea typeface="Arial" panose="020B0604020202020204" pitchFamily="34" charset="0"/>
              </a:rPr>
              <a:t>السؤال: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  لقد سمعنا من قبل (في العرض الأول) أن أنظمة الأغذية الزراعية تمثل 33% من الطلب العالمي على الطاقة.  أي جزء من السلسلة الزراعية الغذائية يحتاج إلى أكبر قدر من الطاقة (عالميا)؟  [</a:t>
            </a:r>
            <a:r>
              <a:rPr lang="ar-JO" sz="1200" dirty="0">
                <a:effectLst/>
                <a:latin typeface="Times New Roman" panose="02020603050405020304" pitchFamily="18" charset="0"/>
                <a:ea typeface="Arial" panose="020B0604020202020204" pitchFamily="34" charset="0"/>
              </a:rPr>
              <a:t>سوال</a:t>
            </a:r>
            <a:r>
              <a:rPr lang="ar-SA" sz="1200" dirty="0">
                <a:effectLst/>
                <a:latin typeface="Times New Roman" panose="02020603050405020304" pitchFamily="18" charset="0"/>
                <a:ea typeface="Arial" panose="020B0604020202020204" pitchFamily="34" charset="0"/>
              </a:rPr>
              <a:t> الاختيار المتعدد: إنتاج المحاصيل، الثروة الحيوانية، إنتاج مصائد الأسماك، التجهيز والتوزيع (x)، البيع بالتجزئة، التحضير والطهي] </a:t>
            </a:r>
            <a:endParaRPr lang="en-US" sz="1200" dirty="0">
              <a:effectLst/>
              <a:latin typeface="Times New Roman" panose="02020603050405020304" pitchFamily="18" charset="0"/>
              <a:ea typeface="Arial" panose="020B0604020202020204" pitchFamily="34" charset="0"/>
            </a:endParaRPr>
          </a:p>
          <a:p>
            <a:pPr marL="171450" indent="-171450">
              <a:buFont typeface="Arial" panose="020B0604020202020204" pitchFamily="34" charset="0"/>
              <a:buChar char="•"/>
            </a:pPr>
            <a:endParaRPr lang="en-US" noProof="0" dirty="0"/>
          </a:p>
          <a:p>
            <a:pPr marL="0" indent="0">
              <a:buFont typeface="Arial" panose="020B0604020202020204" pitchFamily="34" charset="0"/>
              <a:buNone/>
            </a:pPr>
            <a:r>
              <a:rPr lang="ar-JO" b="1" noProof="0" dirty="0"/>
              <a:t>:المصادر</a:t>
            </a:r>
            <a:r>
              <a:rPr lang="en-US" b="1" noProof="0" dirty="0"/>
              <a:t> </a:t>
            </a:r>
          </a:p>
          <a:p>
            <a:pPr marL="0" indent="0">
              <a:buFont typeface="Arial" panose="020B0604020202020204" pitchFamily="34" charset="0"/>
              <a:buNone/>
            </a:pPr>
            <a:endParaRPr lang="en-US" b="1" noProof="0" dirty="0"/>
          </a:p>
          <a:p>
            <a:pPr marL="0" indent="0">
              <a:buFont typeface="Arial" panose="020B0604020202020204" pitchFamily="34" charset="0"/>
              <a:buNone/>
            </a:pPr>
            <a:r>
              <a:rPr lang="en-US" noProof="0" dirty="0"/>
              <a:t>This survey can be realized with either menti (www.mentimeter.com), slido (www.slido.com) or any other online tool suitable for online surveys.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25</a:t>
            </a:fld>
            <a:endParaRPr lang="en-GB" dirty="0"/>
          </a:p>
        </p:txBody>
      </p:sp>
    </p:spTree>
    <p:extLst>
      <p:ext uri="{BB962C8B-B14F-4D97-AF65-F5344CB8AC3E}">
        <p14:creationId xmlns:p14="http://schemas.microsoft.com/office/powerpoint/2010/main" val="31577373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800" b="1" dirty="0">
                <a:effectLst/>
                <a:latin typeface="Times New Roman" panose="02020603050405020304" pitchFamily="18" charset="0"/>
                <a:ea typeface="Arial" panose="020B0604020202020204" pitchFamily="34" charset="0"/>
              </a:rPr>
              <a:t>ملاحظات: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وعلى المستوى العالمي، تستخدم معظم الطاقة في سلسلة الأغذية الزراعية</a:t>
            </a:r>
            <a:r>
              <a:rPr lang="ar-SA" sz="1800" u="sng" dirty="0">
                <a:effectLst/>
                <a:latin typeface="Times New Roman" panose="02020603050405020304" pitchFamily="18" charset="0"/>
                <a:ea typeface="Arial" panose="020B0604020202020204" pitchFamily="34" charset="0"/>
              </a:rPr>
              <a:t> في المعالجة والتوزيع</a:t>
            </a:r>
            <a:r>
              <a:rPr lang="ar-SA" sz="1800" dirty="0">
                <a:effectLst/>
                <a:latin typeface="Times New Roman" panose="02020603050405020304" pitchFamily="18" charset="0"/>
                <a:ea typeface="Arial" panose="020B0604020202020204" pitchFamily="34" charset="0"/>
              </a:rPr>
              <a:t> (أكثر قليلا من 40%)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وتشمل المعالجة والتوزيع  المعالجة والتخزين بعد الحصاد (مثل التجفيف ، والقطع ، والتدفئة ، والتبريد، إلخ) ، وكذلك النقل والتوزيع  إلى الأسواق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800" dirty="0">
                <a:effectLst/>
                <a:latin typeface="Times New Roman" panose="02020603050405020304" pitchFamily="18" charset="0"/>
                <a:ea typeface="Arial" panose="020B0604020202020204" pitchFamily="34" charset="0"/>
              </a:rPr>
              <a:t>ب</a:t>
            </a:r>
            <a:r>
              <a:rPr lang="ar-JO" sz="1800" dirty="0">
                <a:effectLst/>
                <a:latin typeface="Times New Roman" panose="02020603050405020304" pitchFamily="18" charset="0"/>
                <a:ea typeface="Arial" panose="020B0604020202020204" pitchFamily="34" charset="0"/>
              </a:rPr>
              <a:t>ينما </a:t>
            </a:r>
            <a:r>
              <a:rPr lang="ar-SA" sz="1800" dirty="0">
                <a:effectLst/>
                <a:latin typeface="Times New Roman" panose="02020603050405020304" pitchFamily="18" charset="0"/>
                <a:ea typeface="Arial" panose="020B0604020202020204" pitchFamily="34" charset="0"/>
              </a:rPr>
              <a:t>هناك اختلافات بين البلدان المرتفعة والبلدان المنخفضة الدخل</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800" dirty="0">
                <a:effectLst/>
                <a:latin typeface="Times New Roman" panose="02020603050405020304" pitchFamily="18" charset="0"/>
                <a:ea typeface="Arial" panose="020B0604020202020204" pitchFamily="34" charset="0"/>
              </a:rPr>
              <a:t>وفي البلدان المنخفضة الدخل، تقع أكبر حصة من استخدام الطاقة على تجارة التجزئة</a:t>
            </a:r>
            <a:r>
              <a:rPr lang="ar-SA" sz="1800" u="sng" dirty="0">
                <a:effectLst/>
                <a:latin typeface="Times New Roman" panose="02020603050405020304" pitchFamily="18" charset="0"/>
                <a:ea typeface="Arial" panose="020B0604020202020204" pitchFamily="34" charset="0"/>
              </a:rPr>
              <a:t>  وإعداد/ طهي الأغذية</a:t>
            </a:r>
            <a:r>
              <a:rPr lang="ar-SA" sz="1800" dirty="0">
                <a:effectLst/>
                <a:latin typeface="Times New Roman" panose="02020603050405020304" pitchFamily="18" charset="0"/>
                <a:ea typeface="Arial" panose="020B0604020202020204" pitchFamily="34" charset="0"/>
              </a:rPr>
              <a:t> (تتضمن الطاقة هنا بشكل أساسي تخزين الطعام ومدخلات لطهي الوجبات</a:t>
            </a:r>
            <a:r>
              <a:rPr lang="ar-JO" sz="1800" dirty="0">
                <a:effectLst/>
                <a:latin typeface="Times New Roman" panose="02020603050405020304" pitchFamily="18" charset="0"/>
                <a:ea typeface="Arial" panose="020B0604020202020204" pitchFamily="34" charset="0"/>
              </a:rPr>
              <a:t>).</a:t>
            </a:r>
            <a:endParaRPr lang="ar-SA"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800" dirty="0">
                <a:effectLst/>
                <a:latin typeface="Times New Roman" panose="02020603050405020304" pitchFamily="18" charset="0"/>
                <a:ea typeface="Arial" panose="020B0604020202020204" pitchFamily="34" charset="0"/>
              </a:rPr>
              <a:t>وفي المقام الثالث ، نرى </a:t>
            </a:r>
            <a:r>
              <a:rPr lang="ar-SA" sz="1800" u="sng" dirty="0">
                <a:effectLst/>
                <a:latin typeface="Times New Roman" panose="02020603050405020304" pitchFamily="18" charset="0"/>
                <a:ea typeface="Arial" panose="020B0604020202020204" pitchFamily="34" charset="0"/>
              </a:rPr>
              <a:t>إنتاج المحاصيل: </a:t>
            </a:r>
            <a:r>
              <a:rPr lang="ar-SA" sz="1800" dirty="0">
                <a:effectLst/>
                <a:latin typeface="Times New Roman" panose="02020603050405020304" pitchFamily="18" charset="0"/>
                <a:ea typeface="Arial" panose="020B0604020202020204" pitchFamily="34" charset="0"/>
              </a:rPr>
              <a:t> بما في ذلك وقود  الجرارات /الآلات، وتشغيل  البنية الأساسية للري، ولكن أيضا الطاقة المستخدمة لإنتاج الأسمدة  والعلف </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وبشكل عام، فإن الطاقة مطلوبة من بين كل خطوات سلسلة الأغذية الزراعية التي تلعب دورا أساسيا</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a:defRPr/>
            </a:pPr>
            <a:endParaRPr lang="ar-JO" noProof="0" dirty="0">
              <a:latin typeface="Arial"/>
              <a:cs typeface="Arial"/>
            </a:endParaRPr>
          </a:p>
          <a:p>
            <a:pPr marL="0" marR="0" lvl="0" indent="0" algn="r" defTabSz="685800" rtl="0" eaLnBrk="1" fontAlgn="auto" latinLnBrk="0" hangingPunct="1">
              <a:lnSpc>
                <a:spcPct val="100000"/>
              </a:lnSpc>
              <a:spcBef>
                <a:spcPts val="0"/>
              </a:spcBef>
              <a:spcAft>
                <a:spcPts val="0"/>
              </a:spcAft>
              <a:buClrTx/>
              <a:buSzTx/>
              <a:buFontTx/>
              <a:buNone/>
              <a:tabLst/>
              <a:defRPr/>
            </a:pPr>
            <a:r>
              <a:rPr lang="ar-JO" b="1" noProof="0" dirty="0"/>
              <a:t>المصادر:</a:t>
            </a:r>
            <a:endParaRPr lang="en-US" b="1" noProof="0" dirty="0"/>
          </a:p>
          <a:p>
            <a:pPr>
              <a:defRPr/>
            </a:pPr>
            <a:endParaRPr lang="ar-JO" noProof="0" dirty="0">
              <a:latin typeface="Arial"/>
              <a:cs typeface="Arial"/>
            </a:endParaRPr>
          </a:p>
          <a:p>
            <a:pPr>
              <a:defRPr/>
            </a:pPr>
            <a:r>
              <a:rPr lang="en-US" noProof="0" dirty="0">
                <a:latin typeface="Arial"/>
                <a:cs typeface="Arial"/>
              </a:rPr>
              <a:t>International Renewable Energy Agency (IRENA) and Food and Agriculture Organization (FAO) (2021), ‘Renewable energy for agri-food systems – Towards the Sustainable Development Goals and the Paris agreement’, Abu Dhabi and Rome. </a:t>
            </a:r>
            <a:endParaRPr lang="en-US" sz="900" kern="1200" noProof="0" dirty="0">
              <a:solidFill>
                <a:schemeClr val="tx1"/>
              </a:solidFill>
              <a:effectLst/>
              <a:latin typeface="Arial" panose="020B0604020202020204" pitchFamily="34" charset="0"/>
              <a:ea typeface="+mn-ea"/>
              <a:cs typeface="+mn-cs"/>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26</a:t>
            </a:fld>
            <a:endParaRPr lang="en-GB" dirty="0"/>
          </a:p>
        </p:txBody>
      </p:sp>
    </p:spTree>
    <p:extLst>
      <p:ext uri="{BB962C8B-B14F-4D97-AF65-F5344CB8AC3E}">
        <p14:creationId xmlns:p14="http://schemas.microsoft.com/office/powerpoint/2010/main" val="3419869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يوضح هذا الرسم البياني الاتجاهات السابقة في استهلاك الطاقة داخل سلسلة الأغذية الزراعية: يمكنك أن ترى أن الطلب على الطاقة ظل دون تغيير في معظم أنحاء العالم باستثناء آسيا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ويمكن تفسير الزيادة الحادة هنا بأن الزراعة أصبحت أكثر آلية؛  ومع استخدام مضخات الرى والالات الزراعية وغيرها من معدات التجهيز, ازداد استهلاك الطاقة بسرعة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الأمريكتان وأوروبا: لقد نما الإنتاج أيضا (مثل زيادة الكفاءات والعمليات الزراعية) </a:t>
            </a:r>
            <a:r>
              <a:rPr lang="ar-SA" sz="1200" b="1"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en-US" sz="1200" b="1" dirty="0">
                <a:effectLst/>
                <a:latin typeface="Times New Roman" panose="02020603050405020304" pitchFamily="18" charset="0"/>
                <a:ea typeface="Arial" panose="020B0604020202020204" pitchFamily="34" charset="0"/>
                <a:cs typeface="Times New Roman" panose="02020603050405020304" pitchFamily="18" charset="0"/>
              </a:rPr>
              <a:t> </a:t>
            </a:r>
            <a:r>
              <a:rPr lang="ar-SA" sz="1200" dirty="0">
                <a:effectLst/>
                <a:latin typeface="Times New Roman" panose="02020603050405020304" pitchFamily="18" charset="0"/>
                <a:ea typeface="Arial" panose="020B0604020202020204" pitchFamily="34" charset="0"/>
              </a:rPr>
              <a:t>لا يزال استهلاك الطاقة مستقرا  </a:t>
            </a:r>
            <a:endParaRPr lang="en-US" sz="1200" dirty="0">
              <a:effectLst/>
              <a:latin typeface="Times New Roman" panose="02020603050405020304" pitchFamily="18" charset="0"/>
              <a:ea typeface="Arial" panose="020B0604020202020204" pitchFamily="34" charset="0"/>
            </a:endParaRPr>
          </a:p>
          <a:p>
            <a:pPr marL="342900" marR="0" lvl="0" indent="-342900" algn="r" defTabSz="685800" rtl="1" eaLnBrk="1" latinLnBrk="0" hangingPunct="1">
              <a:lnSpc>
                <a:spcPct val="107000"/>
              </a:lnSpc>
              <a:spcBef>
                <a:spcPts val="0"/>
              </a:spcBef>
              <a:spcAft>
                <a:spcPts val="800"/>
              </a:spcAft>
              <a:buFont typeface="Symbol" panose="05050102010706020507" pitchFamily="18" charset="2"/>
              <a:buChar char=""/>
              <a:tabLst>
                <a:tab pos="457200" algn="l"/>
              </a:tabLst>
            </a:pPr>
            <a:r>
              <a:rPr lang="ar-JO" sz="1200" kern="1200" dirty="0">
                <a:solidFill>
                  <a:schemeClr val="tx1"/>
                </a:solidFill>
                <a:effectLst/>
                <a:latin typeface="Times New Roman" panose="02020603050405020304" pitchFamily="18" charset="0"/>
                <a:cs typeface="+mn-cs"/>
              </a:rPr>
              <a:t>أفريقيا: تزايد الطلب على الغذاء</a:t>
            </a:r>
            <a:r>
              <a:rPr lang="en-US" sz="1200" kern="1200" dirty="0">
                <a:solidFill>
                  <a:schemeClr val="tx1"/>
                </a:solidFill>
                <a:effectLst/>
                <a:latin typeface="Times New Roman" panose="02020603050405020304" pitchFamily="18" charset="0"/>
                <a:cs typeface="+mn-cs"/>
              </a:rPr>
              <a:t> </a:t>
            </a:r>
            <a:r>
              <a:rPr lang="en-US" sz="1200" kern="1200" dirty="0">
                <a:solidFill>
                  <a:schemeClr val="tx1"/>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1200" kern="1200" dirty="0">
                <a:solidFill>
                  <a:schemeClr val="tx1"/>
                </a:solidFill>
                <a:effectLst/>
                <a:latin typeface="Times New Roman" panose="02020603050405020304" pitchFamily="18" charset="0"/>
                <a:cs typeface="Times New Roman" panose="02020603050405020304" pitchFamily="18" charset="0"/>
              </a:rPr>
              <a:t> </a:t>
            </a:r>
            <a:r>
              <a:rPr lang="ar-JO" sz="1200" kern="1200" dirty="0">
                <a:solidFill>
                  <a:schemeClr val="tx1"/>
                </a:solidFill>
                <a:effectLst/>
                <a:latin typeface="Times New Roman" panose="02020603050405020304" pitchFamily="18" charset="0"/>
                <a:cs typeface="+mn-cs"/>
              </a:rPr>
              <a:t> لا يزال استهلاك الطاقة ثابتًا</a:t>
            </a:r>
          </a:p>
          <a:p>
            <a:br>
              <a:rPr lang="ar-JO" sz="3200" b="0" i="0" dirty="0">
                <a:solidFill>
                  <a:srgbClr val="5F6368"/>
                </a:solidFill>
                <a:effectLst/>
                <a:latin typeface="Roboto" panose="02000000000000000000" pitchFamily="2" charset="0"/>
              </a:rPr>
            </a:b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u="sng" dirty="0">
                <a:effectLst/>
                <a:latin typeface="Times New Roman" panose="02020603050405020304" pitchFamily="18" charset="0"/>
                <a:ea typeface="Arial" panose="020B0604020202020204" pitchFamily="34" charset="0"/>
              </a:rPr>
              <a:t>معلومات إضافية: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إمكانية وجود نظم متكاملة للطاقة الغذائية: الجمع بين إنتاج الطاقة المتجددة والغذاء</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تحسين استخدام الأراضي عن طريق نظم زراعة المحاصيل التي تدمج الطاقة والمحاصيل الغذائية (مثل النظم الزراعية - الحراجية: تستخدم الأشجار في الطاقة الحيوية)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تحسين استخدام الكتلة ال</a:t>
            </a:r>
            <a:r>
              <a:rPr lang="ar-JO" sz="1200" dirty="0">
                <a:effectLst/>
                <a:latin typeface="Times New Roman" panose="02020603050405020304" pitchFamily="18" charset="0"/>
                <a:ea typeface="Arial" panose="020B0604020202020204" pitchFamily="34" charset="0"/>
              </a:rPr>
              <a:t>حيوية</a:t>
            </a:r>
            <a:r>
              <a:rPr lang="ar-SA" sz="1200" dirty="0">
                <a:effectLst/>
                <a:latin typeface="Times New Roman" panose="02020603050405020304" pitchFamily="18" charset="0"/>
                <a:ea typeface="Arial" panose="020B0604020202020204" pitchFamily="34" charset="0"/>
              </a:rPr>
              <a:t> عن طريق استخدام المنتجات الثانوية/الفضلات كمدخلات في عملية الانتاج </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مثل الغاز </a:t>
            </a:r>
            <a:r>
              <a:rPr lang="ar-JO" sz="1200" dirty="0">
                <a:effectLst/>
                <a:latin typeface="Times New Roman" panose="02020603050405020304" pitchFamily="18" charset="0"/>
                <a:ea typeface="Arial" panose="020B0604020202020204" pitchFamily="34" charset="0"/>
              </a:rPr>
              <a:t>الحيوي</a:t>
            </a:r>
            <a:r>
              <a:rPr lang="ar-SA" sz="1200" dirty="0">
                <a:effectLst/>
                <a:latin typeface="Times New Roman" panose="02020603050405020304" pitchFamily="18" charset="0"/>
                <a:ea typeface="Arial" panose="020B0604020202020204" pitchFamily="34" charset="0"/>
              </a:rPr>
              <a:t> من </a:t>
            </a:r>
            <a:r>
              <a:rPr lang="ar-JO" sz="1200" dirty="0">
                <a:effectLst/>
                <a:latin typeface="Times New Roman" panose="02020603050405020304" pitchFamily="18" charset="0"/>
                <a:ea typeface="Arial" panose="020B0604020202020204" pitchFamily="34" charset="0"/>
              </a:rPr>
              <a:t>السماد</a:t>
            </a:r>
            <a:r>
              <a:rPr lang="ar-SA" sz="1200" dirty="0">
                <a:effectLst/>
                <a:latin typeface="Times New Roman" panose="02020603050405020304" pitchFamily="18" charset="0"/>
                <a:ea typeface="Arial" panose="020B0604020202020204" pitchFamily="34" charset="0"/>
              </a:rPr>
              <a:t> </a:t>
            </a:r>
            <a:r>
              <a:rPr lang="ar-JO" sz="1200" dirty="0">
                <a:effectLst/>
                <a:latin typeface="Times New Roman" panose="02020603050405020304" pitchFamily="18" charset="0"/>
                <a:ea typeface="Arial" panose="020B0604020202020204" pitchFamily="34" charset="0"/>
              </a:rPr>
              <a:t>الطبيعي).</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استخدام </a:t>
            </a:r>
            <a:r>
              <a:rPr lang="en-US" sz="1200" noProof="0" dirty="0" err="1">
                <a:latin typeface="Arial"/>
                <a:cs typeface="Arial"/>
                <a:sym typeface="Wingdings" panose="05000000000000000000" pitchFamily="2" charset="2"/>
              </a:rPr>
              <a:t>agri-voltaics</a:t>
            </a:r>
            <a:r>
              <a:rPr lang="ar-SA" sz="1200" dirty="0">
                <a:effectLst/>
                <a:latin typeface="Times New Roman" panose="02020603050405020304" pitchFamily="18" charset="0"/>
                <a:ea typeface="Arial" panose="020B0604020202020204" pitchFamily="34" charset="0"/>
              </a:rPr>
              <a:t> أو مزيج الزراعة وتوليد الطاقة الشمسية</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457200" marR="0" lvl="1" indent="0" algn="r" rtl="1">
              <a:lnSpc>
                <a:spcPct val="107000"/>
              </a:lnSpc>
              <a:spcBef>
                <a:spcPts val="0"/>
              </a:spcBef>
              <a:spcAft>
                <a:spcPts val="800"/>
              </a:spcAft>
              <a:buFont typeface="Symbol" panose="05050102010706020507" pitchFamily="18" charset="2"/>
              <a:buNone/>
              <a:tabLst>
                <a:tab pos="914400" algn="l"/>
              </a:tabLst>
            </a:pPr>
            <a:endParaRPr lang="en-US" sz="1200" dirty="0">
              <a:effectLst/>
              <a:latin typeface="Times New Roman" panose="02020603050405020304" pitchFamily="18" charset="0"/>
              <a:ea typeface="Arial" panose="020B0604020202020204" pitchFamily="34" charset="0"/>
            </a:endParaRPr>
          </a:p>
          <a:p>
            <a:pPr marL="457200" marR="0" lvl="1" indent="0" algn="r" rtl="1">
              <a:lnSpc>
                <a:spcPct val="107000"/>
              </a:lnSpc>
              <a:spcBef>
                <a:spcPts val="0"/>
              </a:spcBef>
              <a:spcAft>
                <a:spcPts val="800"/>
              </a:spcAft>
              <a:buFont typeface="Symbol" panose="05050102010706020507" pitchFamily="18" charset="2"/>
              <a:buNone/>
              <a:tabLst>
                <a:tab pos="914400" algn="l"/>
              </a:tabLst>
            </a:pPr>
            <a:r>
              <a:rPr lang="ar-JO" sz="1200" b="1" dirty="0">
                <a:effectLst/>
                <a:latin typeface="Times New Roman" panose="02020603050405020304" pitchFamily="18" charset="0"/>
                <a:ea typeface="Arial" panose="020B0604020202020204" pitchFamily="34" charset="0"/>
              </a:rPr>
              <a:t>المصادر:</a:t>
            </a:r>
            <a:r>
              <a:rPr lang="ar-SA" sz="1200" b="1" dirty="0">
                <a:effectLst/>
                <a:latin typeface="Times New Roman" panose="02020603050405020304" pitchFamily="18" charset="0"/>
                <a:ea typeface="Arial" panose="020B0604020202020204" pitchFamily="34" charset="0"/>
              </a:rPr>
              <a:t>  </a:t>
            </a:r>
            <a:endParaRPr lang="en-US" sz="1200" b="1" dirty="0">
              <a:effectLst/>
              <a:latin typeface="Times New Roman" panose="02020603050405020304" pitchFamily="18" charset="0"/>
              <a:ea typeface="Arial" panose="020B0604020202020204" pitchFamily="34" charset="0"/>
            </a:endParaRPr>
          </a:p>
          <a:p>
            <a:endParaRPr lang="en-US" b="1" noProof="0" dirty="0"/>
          </a:p>
          <a:p>
            <a:r>
              <a:rPr lang="en-US" sz="900" kern="1200" noProof="0" dirty="0">
                <a:solidFill>
                  <a:schemeClr val="tx1"/>
                </a:solidFill>
                <a:effectLst/>
                <a:latin typeface="Arial" panose="020B0604020202020204" pitchFamily="34" charset="0"/>
                <a:ea typeface="+mn-ea"/>
                <a:cs typeface="+mn-cs"/>
              </a:rPr>
              <a:t>International Renewable Energy Agency (IRENA) and Food and Agriculture Organization (FAO) (2021). Renewable energy for agri-food systems – Towards the Sustainable Development Goals and the Paris agreement’, Abu Dhabi and Rome. </a:t>
            </a:r>
          </a:p>
        </p:txBody>
      </p:sp>
      <p:sp>
        <p:nvSpPr>
          <p:cNvPr id="4" name="Foliennummernplatzhalter 3"/>
          <p:cNvSpPr>
            <a:spLocks noGrp="1"/>
          </p:cNvSpPr>
          <p:nvPr>
            <p:ph type="sldNum" sz="quarter" idx="5"/>
          </p:nvPr>
        </p:nvSpPr>
        <p:spPr/>
        <p:txBody>
          <a:bodyPr/>
          <a:lstStyle/>
          <a:p>
            <a:fld id="{4045F879-0589-40D4-B0E5-B74D0CAD5C6C}" type="slidenum">
              <a:rPr lang="en-GB" smtClean="0"/>
              <a:pPr/>
              <a:t>27</a:t>
            </a:fld>
            <a:endParaRPr lang="en-GB" dirty="0"/>
          </a:p>
        </p:txBody>
      </p:sp>
    </p:spTree>
    <p:extLst>
      <p:ext uri="{BB962C8B-B14F-4D97-AF65-F5344CB8AC3E}">
        <p14:creationId xmlns:p14="http://schemas.microsoft.com/office/powerpoint/2010/main" val="1024325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فنحن لا نحتاج إلى الطاقة اللازمة للإنتاج الزراعي فحسب، بل إن الزراعة تلعب أيضا دورا كبيرا في إنتاج الطاقة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وتلعب الطاقة الحيوية دورا متزايد الأهمية لقطاع الطاقة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ويستخدم مصطلح "الطاقة الحيوية" على نطاق واسع ويشير إلى أي مصدر للطاقة يستند إلى المادة البيولوجية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ولكن يمكن الحصول على طاقة بيولوجية أكثر تحديدا من (Umweltbundesamt، 2020):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النباتات الزراعية (</a:t>
            </a:r>
            <a:r>
              <a:rPr lang="ar-JO" sz="1200" dirty="0">
                <a:effectLst/>
                <a:latin typeface="Times New Roman" panose="02020603050405020304" pitchFamily="18" charset="0"/>
                <a:ea typeface="Arial" panose="020B0604020202020204" pitchFamily="34" charset="0"/>
              </a:rPr>
              <a:t>مثل </a:t>
            </a:r>
            <a:r>
              <a:rPr lang="ar-JO" sz="3200" b="0" i="0" dirty="0">
                <a:solidFill>
                  <a:srgbClr val="000000"/>
                </a:solidFill>
                <a:effectLst/>
                <a:latin typeface="Roboto" panose="02000000000000000000" pitchFamily="2" charset="0"/>
              </a:rPr>
              <a:t>الذرة والقمح وبنجر السكر وبذور اللفت وعباد الشمس وزيت النخيل</a:t>
            </a:r>
            <a:r>
              <a:rPr lang="ar-SA" sz="1200" dirty="0">
                <a:effectLst/>
                <a:latin typeface="Times New Roman" panose="02020603050405020304" pitchFamily="18" charset="0"/>
                <a:ea typeface="Arial" panose="020B0604020202020204" pitchFamily="34" charset="0"/>
              </a:rPr>
              <a:t>)</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زراعة الخشب بسرعة على الأراضي الزراعية (زراعة قصيرة دورانية)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خشب من الغابات</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النفايات الحيوية والمواد المتبقية من الزراعة والغابات والأسر والصناعة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تشمل الطاقة الحيوية الأشكال الغازية (مثل الغاز الحيوي، والميثان الحيوي، والوقود الحيوي) بالإضافة إلى الأشكال السائلة (مثل الوقود الحيوي).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ونظرا لتنوع المواد الاولية وتكنولوجيات التحويل المتنوعة، يمكن استخدام الطاقة ال</a:t>
            </a:r>
            <a:r>
              <a:rPr lang="ar-JO" sz="1200" dirty="0">
                <a:effectLst/>
                <a:latin typeface="Times New Roman" panose="02020603050405020304" pitchFamily="18" charset="0"/>
                <a:ea typeface="Arial" panose="020B0604020202020204" pitchFamily="34" charset="0"/>
              </a:rPr>
              <a:t>حيوية</a:t>
            </a:r>
            <a:r>
              <a:rPr lang="ar-SA" sz="1200" dirty="0">
                <a:effectLst/>
                <a:latin typeface="Times New Roman" panose="02020603050405020304" pitchFamily="18" charset="0"/>
                <a:ea typeface="Arial" panose="020B0604020202020204" pitchFamily="34" charset="0"/>
              </a:rPr>
              <a:t> في جميع القطاعات المتصلة بالطاقة: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كوقود أثناء النقل (مثل البنزين والديزل والغاز والسيارات الكهربائية)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كطاقة</a:t>
            </a:r>
            <a:r>
              <a:rPr lang="ar-SA" sz="1200" b="1" dirty="0">
                <a:effectLst/>
                <a:latin typeface="Times New Roman" panose="02020603050405020304" pitchFamily="18" charset="0"/>
                <a:ea typeface="Arial" panose="020B0604020202020204" pitchFamily="34" charset="0"/>
              </a:rPr>
              <a:t> حرارية</a:t>
            </a:r>
            <a:r>
              <a:rPr lang="ar-SA" sz="1200" dirty="0">
                <a:effectLst/>
                <a:latin typeface="Times New Roman" panose="02020603050405020304" pitchFamily="18" charset="0"/>
                <a:ea typeface="Arial" panose="020B0604020202020204" pitchFamily="34" charset="0"/>
              </a:rPr>
              <a:t> في المنازل أو كحرارة عملية صناعية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لتوليد</a:t>
            </a:r>
            <a:r>
              <a:rPr lang="ar-SA" sz="1200" b="1" dirty="0">
                <a:effectLst/>
                <a:latin typeface="Times New Roman" panose="02020603050405020304" pitchFamily="18" charset="0"/>
                <a:ea typeface="Arial" panose="020B0604020202020204" pitchFamily="34" charset="0"/>
              </a:rPr>
              <a:t> الطاقة الصناعية</a:t>
            </a:r>
            <a:r>
              <a:rPr lang="ar-JO" sz="1200" b="1" dirty="0">
                <a:effectLst/>
                <a:latin typeface="Times New Roman" panose="02020603050405020304" pitchFamily="18" charset="0"/>
                <a:ea typeface="Arial" panose="020B0604020202020204" pitchFamily="34" charset="0"/>
              </a:rPr>
              <a:t>.</a:t>
            </a:r>
            <a:r>
              <a:rPr lang="ar-SA" sz="1200" b="1"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defTabSz="685800" rtl="1" eaLnBrk="1" fontAlgn="auto" latinLnBrk="0" hangingPunct="1">
              <a:lnSpc>
                <a:spcPct val="107000"/>
              </a:lnSpc>
              <a:spcBef>
                <a:spcPts val="0"/>
              </a:spcBef>
              <a:spcAft>
                <a:spcPts val="800"/>
              </a:spcAft>
              <a:buClrTx/>
              <a:buSzTx/>
              <a:buFont typeface="Symbol" panose="05050102010706020507" pitchFamily="18" charset="2"/>
              <a:buChar char=""/>
              <a:tabLst>
                <a:tab pos="914400" algn="l"/>
              </a:tabLst>
              <a:defRPr/>
            </a:pPr>
            <a:r>
              <a:rPr lang="ar-SA" sz="1200" dirty="0">
                <a:effectLst/>
                <a:latin typeface="Times New Roman" panose="02020603050405020304" pitchFamily="18" charset="0"/>
                <a:ea typeface="Arial" panose="020B0604020202020204" pitchFamily="34" charset="0"/>
              </a:rPr>
              <a:t>لإنتاج</a:t>
            </a:r>
            <a:r>
              <a:rPr lang="ar-SA" sz="1200" b="1" dirty="0">
                <a:effectLst/>
                <a:latin typeface="Times New Roman" panose="02020603050405020304" pitchFamily="18" charset="0"/>
                <a:ea typeface="Arial" panose="020B0604020202020204" pitchFamily="34" charset="0"/>
              </a:rPr>
              <a:t> القدرة</a:t>
            </a:r>
            <a:r>
              <a:rPr lang="ar-SA" sz="1200" dirty="0">
                <a:effectLst/>
                <a:latin typeface="Times New Roman" panose="02020603050405020304" pitchFamily="18" charset="0"/>
                <a:ea typeface="Arial" panose="020B0604020202020204" pitchFamily="34" charset="0"/>
              </a:rPr>
              <a:t> والحرارة (CHP) الصناعية (الحرارة والطاقة المشتركة) أيضا ممكن</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(Kraft-Wärme-Kopplung)</a:t>
            </a:r>
            <a:endParaRPr lang="ar-JO" noProof="0" dirty="0">
              <a:latin typeface="Arial"/>
              <a:cs typeface="Arial"/>
            </a:endParaRPr>
          </a:p>
          <a:p>
            <a:pPr marL="0" lvl="0" indent="0" algn="r">
              <a:buFont typeface="Symbol" panose="05050102010706020507" pitchFamily="18" charset="2"/>
              <a:buNone/>
            </a:pPr>
            <a:r>
              <a:rPr lang="ar-JO" b="1" noProof="0" dirty="0">
                <a:latin typeface="Arial"/>
                <a:cs typeface="Arial"/>
              </a:rPr>
              <a:t>المصادر:</a:t>
            </a:r>
            <a:endParaRPr lang="en-US" b="1" noProof="0" dirty="0">
              <a:latin typeface="Arial"/>
              <a:cs typeface="Arial"/>
            </a:endParaRPr>
          </a:p>
          <a:p>
            <a:pPr marL="0" lvl="0" indent="0">
              <a:buFont typeface="Symbol" panose="05050102010706020507" pitchFamily="18" charset="2"/>
              <a:buNone/>
            </a:pPr>
            <a:r>
              <a:rPr lang="en-US" noProof="0" dirty="0">
                <a:latin typeface="Arial"/>
                <a:cs typeface="Arial"/>
              </a:rPr>
              <a:t>The Guardian (2011-09-23), ‘What are bioenergy and biofuels – and are they a good idea?’, available at: https://www.theguardian.com/environment/2011/sep/23/bioenergy-biofuels-climate-change-faq</a:t>
            </a:r>
          </a:p>
          <a:p>
            <a:pPr marL="0" lvl="0" indent="0">
              <a:buFont typeface="Symbol" panose="05050102010706020507" pitchFamily="18" charset="2"/>
              <a:buNone/>
            </a:pPr>
            <a:endParaRPr lang="en-US" noProof="0" dirty="0">
              <a:latin typeface="Arial"/>
              <a:cs typeface="Arial"/>
            </a:endParaRPr>
          </a:p>
          <a:p>
            <a:pPr marL="0" indent="0">
              <a:buFont typeface="Symbol" panose="05050102010706020507" pitchFamily="18" charset="2"/>
              <a:buNone/>
            </a:pPr>
            <a:r>
              <a:rPr lang="en-US" noProof="0" dirty="0">
                <a:latin typeface="Arial"/>
                <a:cs typeface="Arial"/>
              </a:rPr>
              <a:t>Umweltbundesamt (2020-06-26), ‘Bioenergie’, available at: </a:t>
            </a:r>
          </a:p>
          <a:p>
            <a:pPr marL="0" indent="0">
              <a:buFont typeface="Symbol" panose="05050102010706020507" pitchFamily="18" charset="2"/>
              <a:buNone/>
            </a:pPr>
            <a:r>
              <a:rPr lang="en-US" noProof="0" dirty="0">
                <a:latin typeface="Arial"/>
                <a:cs typeface="Arial"/>
              </a:rPr>
              <a:t>https://www.umweltbundesamt.de/themen/klima-energie/erneuerbare-energien/bioenergie#bioenergie-ein-weites-und-komplexes-feld-</a:t>
            </a:r>
          </a:p>
          <a:p>
            <a:pPr marL="0" indent="0">
              <a:buFont typeface="Symbol" panose="05050102010706020507" pitchFamily="18" charset="2"/>
              <a:buNone/>
            </a:pPr>
            <a:endParaRPr lang="en-US" dirty="0">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28</a:t>
            </a:fld>
            <a:endParaRPr lang="en-GB" dirty="0"/>
          </a:p>
        </p:txBody>
      </p:sp>
    </p:spTree>
    <p:extLst>
      <p:ext uri="{BB962C8B-B14F-4D97-AF65-F5344CB8AC3E}">
        <p14:creationId xmlns:p14="http://schemas.microsoft.com/office/powerpoint/2010/main" val="430510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ومن بين كل الأراضي المتاحة على كوكبنا، </a:t>
            </a:r>
            <a:r>
              <a:rPr lang="ar-JO" sz="1800" dirty="0">
                <a:effectLst/>
                <a:latin typeface="Times New Roman" panose="02020603050405020304" pitchFamily="18" charset="0"/>
                <a:ea typeface="Arial" panose="020B0604020202020204" pitchFamily="34" charset="0"/>
              </a:rPr>
              <a:t>تم </a:t>
            </a:r>
            <a:r>
              <a:rPr lang="ar-SA" sz="1800" dirty="0">
                <a:effectLst/>
                <a:latin typeface="Times New Roman" panose="02020603050405020304" pitchFamily="18" charset="0"/>
                <a:ea typeface="Arial" panose="020B0604020202020204" pitchFamily="34" charset="0"/>
              </a:rPr>
              <a:t>استخد</a:t>
            </a:r>
            <a:r>
              <a:rPr lang="ar-JO" sz="1800" dirty="0">
                <a:effectLst/>
                <a:latin typeface="Times New Roman" panose="02020603050405020304" pitchFamily="18" charset="0"/>
                <a:ea typeface="Arial" panose="020B0604020202020204" pitchFamily="34" charset="0"/>
              </a:rPr>
              <a:t>ا</a:t>
            </a:r>
            <a:r>
              <a:rPr lang="ar-SA" sz="1800" dirty="0">
                <a:effectLst/>
                <a:latin typeface="Times New Roman" panose="02020603050405020304" pitchFamily="18" charset="0"/>
                <a:ea typeface="Arial" panose="020B0604020202020204" pitchFamily="34" charset="0"/>
              </a:rPr>
              <a:t>م 37% من الإنتاج الزراعي في عام 2008</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ومن هذه الأراضي المستخدمة للزراعة، يستخدم حوالي 1</a:t>
            </a:r>
            <a:r>
              <a:rPr lang="ar-JO" sz="1800" dirty="0">
                <a:effectLst/>
                <a:latin typeface="Times New Roman" panose="02020603050405020304" pitchFamily="18" charset="0"/>
                <a:ea typeface="Arial" panose="020B0604020202020204" pitchFamily="34" charset="0"/>
              </a:rPr>
              <a:t>/3</a:t>
            </a:r>
            <a:r>
              <a:rPr lang="ar-SA" sz="1800" dirty="0">
                <a:effectLst/>
                <a:latin typeface="Times New Roman" panose="02020603050405020304" pitchFamily="18" charset="0"/>
                <a:ea typeface="Arial" panose="020B0604020202020204" pitchFamily="34" charset="0"/>
              </a:rPr>
              <a:t> في زراعة المحاصيل</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يتم عرض استخدام </a:t>
            </a:r>
            <a:r>
              <a:rPr lang="ar-JO" sz="1800" dirty="0">
                <a:effectLst/>
                <a:latin typeface="Times New Roman" panose="02020603050405020304" pitchFamily="18" charset="0"/>
                <a:ea typeface="Arial" panose="020B0604020202020204" pitchFamily="34" charset="0"/>
              </a:rPr>
              <a:t>الاراضي الزراعية </a:t>
            </a:r>
            <a:r>
              <a:rPr lang="ar-SA" sz="1800" dirty="0">
                <a:effectLst/>
                <a:latin typeface="Times New Roman" panose="02020603050405020304" pitchFamily="18" charset="0"/>
                <a:ea typeface="Arial" panose="020B0604020202020204" pitchFamily="34" charset="0"/>
              </a:rPr>
              <a:t>في الشكل الموجود على الجانب الأيمن من هذه الشريحة: 71% من علف الحيوانات، 18% من الطعام، 7% من استخدام المواد و</a:t>
            </a:r>
            <a:r>
              <a:rPr lang="ar-SA" sz="1800" b="1" dirty="0">
                <a:effectLst/>
                <a:latin typeface="Times New Roman" panose="02020603050405020304" pitchFamily="18" charset="0"/>
                <a:ea typeface="Arial" panose="020B0604020202020204" pitchFamily="34" charset="0"/>
              </a:rPr>
              <a:t> 4% فقط من الطاقة الحيوية</a:t>
            </a:r>
            <a:r>
              <a:rPr lang="ar-JO" sz="1800" b="1" dirty="0">
                <a:effectLst/>
                <a:latin typeface="Times New Roman" panose="02020603050405020304" pitchFamily="18" charset="0"/>
                <a:ea typeface="Arial" panose="020B0604020202020204" pitchFamily="34" charset="0"/>
              </a:rPr>
              <a:t>.</a:t>
            </a:r>
            <a:r>
              <a:rPr lang="ar-SA" sz="1800" b="1"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وإلى جانب 55 مليون هكتار (4 </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من الأراضي الزراعية المستخدمة في إنتاج الطاقة الحيوية، خصص نحو 2 مليار هكتار من الغابات لتوفير الكتلة الحيوية لاستخدامها في الطاقة في عام 2008 </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ولإنتاج الإيثانول الحيوي، يلعب الخشب دورا رئيسيا، تليها الذرة وقصب السكر</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يستخدم الخيزران كوقود</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زيت نخيل الفاكهة اللازمة لإنتاج الديزل الحيوي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في عام 2009، حققت الطاقات المتجددة </a:t>
            </a:r>
            <a:r>
              <a:rPr lang="ar-JO" sz="1800" dirty="0">
                <a:effectLst/>
                <a:latin typeface="Times New Roman" panose="02020603050405020304" pitchFamily="18" charset="0"/>
                <a:ea typeface="Arial" panose="020B0604020202020204" pitchFamily="34" charset="0"/>
              </a:rPr>
              <a:t>السدس</a:t>
            </a:r>
            <a:r>
              <a:rPr lang="ar-SA" sz="1800" dirty="0">
                <a:effectLst/>
                <a:latin typeface="Times New Roman" panose="02020603050405020304" pitchFamily="18" charset="0"/>
                <a:ea typeface="Arial" panose="020B0604020202020204" pitchFamily="34" charset="0"/>
              </a:rPr>
              <a:t> من الطلب العالمي النهائي على الطاقة</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وفي قطاع الطاقة المتجددة، تشكل أنواع الوقود الحيوي المصدر المهيمن</a:t>
            </a:r>
            <a:r>
              <a:rPr lang="en-US" sz="1800" dirty="0">
                <a:effectLst/>
                <a:latin typeface="Times New Roman" panose="02020603050405020304" pitchFamily="18" charset="0"/>
                <a:ea typeface="Arial" panose="020B0604020202020204" pitchFamily="34" charset="0"/>
              </a:rPr>
              <a:t> </a:t>
            </a:r>
            <a:r>
              <a:rPr lang="en-US" sz="1800" dirty="0">
                <a:effectLst/>
                <a:latin typeface="Times New Roman" panose="02020603050405020304" pitchFamily="18" charset="0"/>
                <a:ea typeface="Arial" panose="020B0604020202020204" pitchFamily="34" charset="0"/>
                <a:sym typeface="Wingdings" panose="05000000000000000000" pitchFamily="2" charset="2"/>
              </a:rPr>
              <a:t></a:t>
            </a:r>
            <a:r>
              <a:rPr lang="ar-SA" sz="1800" dirty="0">
                <a:effectLst/>
                <a:latin typeface="Times New Roman" panose="02020603050405020304" pitchFamily="18" charset="0"/>
                <a:ea typeface="Arial" panose="020B0604020202020204" pitchFamily="34" charset="0"/>
              </a:rPr>
              <a:t>الذي تمثل فيه 12.3 </a:t>
            </a:r>
            <a:r>
              <a:rPr lang="ar-JO" sz="1800" dirty="0">
                <a:effectLst/>
                <a:latin typeface="Times New Roman" panose="02020603050405020304" pitchFamily="18" charset="0"/>
                <a:ea typeface="Arial" panose="020B0604020202020204" pitchFamily="34" charset="0"/>
              </a:rPr>
              <a:t>% </a:t>
            </a:r>
            <a:r>
              <a:rPr lang="ar-SA" sz="1800" dirty="0">
                <a:effectLst/>
                <a:latin typeface="Times New Roman" panose="02020603050405020304" pitchFamily="18" charset="0"/>
                <a:ea typeface="Arial" panose="020B0604020202020204" pitchFamily="34" charset="0"/>
              </a:rPr>
              <a:t>من الاستهلاك النهائي للطاقة على مستوى العالم</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ومع ذلك، فإن تزايد الطلب على المواد الاولية للطاقة ال</a:t>
            </a:r>
            <a:r>
              <a:rPr lang="ar-JO" sz="1800" dirty="0">
                <a:effectLst/>
                <a:latin typeface="Times New Roman" panose="02020603050405020304" pitchFamily="18" charset="0"/>
                <a:ea typeface="Arial" panose="020B0604020202020204" pitchFamily="34" charset="0"/>
              </a:rPr>
              <a:t>حيوية</a:t>
            </a:r>
            <a:r>
              <a:rPr lang="ar-SA" sz="1800" dirty="0">
                <a:effectLst/>
                <a:latin typeface="Times New Roman" panose="02020603050405020304" pitchFamily="18" charset="0"/>
                <a:ea typeface="Arial" panose="020B0604020202020204" pitchFamily="34" charset="0"/>
              </a:rPr>
              <a:t> </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في شكل الكتلة ال</a:t>
            </a:r>
            <a:r>
              <a:rPr lang="ar-JO" sz="1800" dirty="0">
                <a:effectLst/>
                <a:latin typeface="Times New Roman" panose="02020603050405020304" pitchFamily="18" charset="0"/>
                <a:ea typeface="Arial" panose="020B0604020202020204" pitchFamily="34" charset="0"/>
              </a:rPr>
              <a:t>حيوية</a:t>
            </a:r>
            <a:r>
              <a:rPr lang="ar-SA" sz="1800" dirty="0">
                <a:effectLst/>
                <a:latin typeface="Times New Roman" panose="02020603050405020304" pitchFamily="18" charset="0"/>
                <a:ea typeface="Arial" panose="020B0604020202020204" pitchFamily="34" charset="0"/>
              </a:rPr>
              <a:t> المزروعة</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يثير صراعات على استخدام الأراضي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ومن الصعب أن نقدر إمكانات الطاقة الحيوية بحلول عام 2050، ولكن في أعقاب التقرير الخاص الصادر عن الهيئة الحكومية الدولية المعنية بدراسة تغير المناخ بشأن مصادر الطاقة المتجددة (2011) فسوف يكون هذا الرقم ضعف المركز على الأقل منذ عام 2008 (مع مراعاة زيادة المنافسة على استخدام الأراضي وعدم الامتثال لمعايير الاستدامة الدولية الأساسية فيما يتعلق باستخدام الأراضي)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endParaRPr lang="ar-JO" sz="18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JO" sz="1800" b="1" dirty="0">
                <a:effectLst/>
                <a:latin typeface="Times New Roman" panose="02020603050405020304" pitchFamily="18" charset="0"/>
                <a:ea typeface="Arial" panose="020B0604020202020204" pitchFamily="34" charset="0"/>
              </a:rPr>
              <a:t>المصادر</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0" indent="0">
              <a:buFont typeface="Symbol" panose="05050102010706020507" pitchFamily="18" charset="2"/>
              <a:buNone/>
            </a:pPr>
            <a:endParaRPr lang="en-US" sz="900" b="0" i="0" u="none" strike="noStrike" kern="1200" baseline="0" noProof="0" dirty="0">
              <a:solidFill>
                <a:schemeClr val="tx1"/>
              </a:solidFill>
              <a:latin typeface="Arial" panose="020B0604020202020204" pitchFamily="34" charset="0"/>
              <a:ea typeface="+mn-ea"/>
              <a:cs typeface="+mn-cs"/>
            </a:endParaRPr>
          </a:p>
          <a:p>
            <a:pPr marL="0" indent="0">
              <a:buFont typeface="Symbol" panose="05050102010706020507" pitchFamily="18" charset="2"/>
              <a:buNone/>
            </a:pPr>
            <a:endParaRPr lang="en-US" b="1" noProof="0" dirty="0"/>
          </a:p>
          <a:p>
            <a:pPr marL="0" indent="0">
              <a:buFont typeface="Symbol" panose="05050102010706020507" pitchFamily="18" charset="2"/>
              <a:buNone/>
            </a:pPr>
            <a:endParaRPr lang="en-US" noProof="0" dirty="0"/>
          </a:p>
          <a:p>
            <a:r>
              <a:rPr lang="en-US" noProof="0" dirty="0"/>
              <a:t>Umweltbundesamt (2013), </a:t>
            </a:r>
            <a:r>
              <a:rPr lang="en-US" b="0" noProof="0" dirty="0"/>
              <a:t>‘</a:t>
            </a:r>
            <a:r>
              <a:rPr lang="en-US" sz="900" b="0" i="0" u="none" strike="noStrike" kern="1200" baseline="0" noProof="0" dirty="0">
                <a:solidFill>
                  <a:schemeClr val="tx1"/>
                </a:solidFill>
                <a:latin typeface="Arial" panose="020B0604020202020204" pitchFamily="34" charset="0"/>
                <a:ea typeface="+mn-ea"/>
                <a:cs typeface="+mn-cs"/>
              </a:rPr>
              <a:t>Sustainable use of Global Land and Biomass Resources</a:t>
            </a:r>
            <a:r>
              <a:rPr lang="en-US" sz="900" b="0" i="0" kern="1200" noProof="0" dirty="0">
                <a:solidFill>
                  <a:schemeClr val="tx1"/>
                </a:solidFill>
                <a:effectLst/>
                <a:latin typeface="Arial" panose="020B0604020202020204" pitchFamily="34" charset="0"/>
                <a:ea typeface="+mn-ea"/>
                <a:cs typeface="+mn-cs"/>
              </a:rPr>
              <a:t>‘, </a:t>
            </a:r>
            <a:r>
              <a:rPr lang="en-US" sz="900" b="0" i="0" u="none" strike="noStrike" kern="1200" baseline="0" noProof="0" dirty="0">
                <a:solidFill>
                  <a:schemeClr val="tx1"/>
                </a:solidFill>
                <a:latin typeface="Arial" panose="020B0604020202020204" pitchFamily="34" charset="0"/>
                <a:ea typeface="+mn-ea"/>
                <a:cs typeface="+mn-cs"/>
              </a:rPr>
              <a:t>Dessau-Roßlau.</a:t>
            </a:r>
            <a:endParaRPr lang="en-US" sz="900" b="0" i="0" kern="1200" noProof="0" dirty="0">
              <a:solidFill>
                <a:schemeClr val="tx1"/>
              </a:solidFill>
              <a:effectLst/>
              <a:latin typeface="Arial" panose="020B0604020202020204" pitchFamily="34" charset="0"/>
              <a:ea typeface="+mn-ea"/>
              <a:cs typeface="+mn-cs"/>
            </a:endParaRPr>
          </a:p>
          <a:p>
            <a:pPr marL="0" indent="0">
              <a:buFont typeface="Symbol" panose="05050102010706020507" pitchFamily="18" charset="2"/>
              <a:buNone/>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29</a:t>
            </a:fld>
            <a:endParaRPr lang="en-GB" dirty="0"/>
          </a:p>
        </p:txBody>
      </p:sp>
    </p:spTree>
    <p:extLst>
      <p:ext uri="{BB962C8B-B14F-4D97-AF65-F5344CB8AC3E}">
        <p14:creationId xmlns:p14="http://schemas.microsoft.com/office/powerpoint/2010/main" val="2431135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lgn="r" rtl="1">
              <a:buFont typeface="Symbol" panose="05050102010706020507" pitchFamily="18" charset="2"/>
              <a:buChar char="-"/>
            </a:pPr>
            <a:r>
              <a:rPr lang="ar-JO" b="1" noProof="0" dirty="0"/>
              <a:t>ملاحظات:</a:t>
            </a:r>
          </a:p>
          <a:p>
            <a:pPr marL="171450" indent="-171450" algn="r" rtl="1">
              <a:buFont typeface="Symbol" panose="05050102010706020507" pitchFamily="18" charset="2"/>
              <a:buChar char="-"/>
            </a:pPr>
            <a:endParaRPr lang="ar-JO" b="0" noProof="0" dirty="0"/>
          </a:p>
          <a:p>
            <a:pPr marL="171450" indent="-171450" algn="r" rtl="1">
              <a:buFont typeface="Symbol" panose="05050102010706020507" pitchFamily="18" charset="2"/>
              <a:buChar char="-"/>
            </a:pPr>
            <a:r>
              <a:rPr lang="ar-JO" b="0" noProof="0" dirty="0"/>
              <a:t>وتنقسم الوحدة إلى ثلاثة فصول:</a:t>
            </a:r>
          </a:p>
          <a:p>
            <a:pPr marL="171450" indent="-171450" algn="r" rtl="1">
              <a:buFont typeface="Symbol" panose="05050102010706020507" pitchFamily="18" charset="2"/>
              <a:buChar char="-"/>
            </a:pPr>
            <a:r>
              <a:rPr lang="ar-JO" b="0" noProof="0" dirty="0"/>
              <a:t>ويقدم </a:t>
            </a:r>
            <a:r>
              <a:rPr lang="ar-JO" b="1" noProof="0" dirty="0"/>
              <a:t>الفصل الأول </a:t>
            </a:r>
            <a:r>
              <a:rPr lang="ar-JO" b="0" noProof="0" dirty="0"/>
              <a:t>معلومات أساسية تشمل المبررات والخصائص الرئيسية وتطبيق مبادئ رابطة المياه والطاقة والغذاء؛ والتطرق أيضا إلى الصلة بين الرابطة والعمليات السياسية الأكبر مثل أهداف التنمية المستدامة </a:t>
            </a:r>
            <a:r>
              <a:rPr lang="ar-JO" sz="900" b="0" kern="1200" noProof="0" dirty="0">
                <a:solidFill>
                  <a:schemeClr val="tx1"/>
                </a:solidFill>
                <a:latin typeface="Arial" panose="020B0604020202020204" pitchFamily="34" charset="0"/>
                <a:ea typeface="+mn-ea"/>
                <a:cs typeface="+mn-cs"/>
              </a:rPr>
              <a:t>و</a:t>
            </a:r>
            <a:r>
              <a:rPr lang="ar-JO" sz="900" b="0" kern="1200" dirty="0">
                <a:solidFill>
                  <a:schemeClr val="tx1"/>
                </a:solidFill>
                <a:latin typeface="Arial" panose="020B0604020202020204" pitchFamily="34" charset="0"/>
                <a:ea typeface="+mn-ea"/>
                <a:cs typeface="+mn-cs"/>
              </a:rPr>
              <a:t>المساهمة المحددة وطنيا</a:t>
            </a:r>
            <a:r>
              <a:rPr lang="ar-JO" b="0" noProof="0" dirty="0"/>
              <a:t>.</a:t>
            </a:r>
          </a:p>
          <a:p>
            <a:pPr marL="171450" indent="-171450" algn="r" rtl="1">
              <a:buFont typeface="Symbol" panose="05050102010706020507" pitchFamily="18" charset="2"/>
              <a:buChar char="-"/>
            </a:pPr>
            <a:r>
              <a:rPr lang="ar-JO" b="1" noProof="0" dirty="0"/>
              <a:t>تمرين جماعي </a:t>
            </a:r>
            <a:r>
              <a:rPr lang="ar-JO" b="0" noProof="0" dirty="0"/>
              <a:t>حيث سنطلب من المشاركين التفكير في الروابط القطاعية والمقايضات المحتملة التي يرونها في سياقهم الإقليمي/الوطني</a:t>
            </a:r>
          </a:p>
          <a:p>
            <a:pPr marL="171450" indent="-171450" algn="r" rtl="1">
              <a:buFont typeface="Symbol" panose="05050102010706020507" pitchFamily="18" charset="2"/>
              <a:buChar char="-"/>
            </a:pPr>
            <a:r>
              <a:rPr lang="ar-JO" b="0" noProof="0" dirty="0"/>
              <a:t>ويتناول </a:t>
            </a:r>
            <a:r>
              <a:rPr lang="ar-JO" b="1" noProof="0" dirty="0"/>
              <a:t>الفصل الثاني </a:t>
            </a:r>
            <a:r>
              <a:rPr lang="ar-JO" b="0" noProof="0" dirty="0"/>
              <a:t>التداخلات بمزيد من التفصيل، مشيرا إلى قضايا التداخلات الثنائية (المياه والغذاء ؛ المياه والطاقة؛ الطاقة والغذاء) وكذلك التداخلات الثلاثية </a:t>
            </a:r>
          </a:p>
          <a:p>
            <a:pPr marL="171450" indent="-171450" algn="r" rtl="1">
              <a:buFont typeface="Symbol" panose="05050102010706020507" pitchFamily="18" charset="2"/>
              <a:buChar char="-"/>
            </a:pPr>
            <a:r>
              <a:rPr lang="ar-JO" b="0" noProof="0" dirty="0"/>
              <a:t>بينما يسلط </a:t>
            </a:r>
            <a:r>
              <a:rPr lang="ar-JO" b="1" noProof="0" dirty="0"/>
              <a:t>الفصل الثالث </a:t>
            </a:r>
            <a:r>
              <a:rPr lang="ar-JO" b="0" noProof="0" dirty="0"/>
              <a:t>الضوء على أوجه التآزر والحلول المحتملة - بشكل عام وكذلك على عدة أمثلة محددة</a:t>
            </a:r>
          </a:p>
          <a:p>
            <a:pPr marL="171450" indent="-171450" algn="r" rtl="1">
              <a:buFont typeface="Symbol" panose="05050102010706020507" pitchFamily="18" charset="2"/>
              <a:buChar char="-"/>
            </a:pPr>
            <a:r>
              <a:rPr lang="ar-JO" b="1" noProof="0" dirty="0"/>
              <a:t>في النهاية</a:t>
            </a:r>
            <a:r>
              <a:rPr lang="ar-JO" b="0" noProof="0" dirty="0"/>
              <a:t>، سيكون هناك تمرين جماعي تفاعلي يعتمد على التمرين الأول - ولكن الآن يبحث في الحلول الممكنة وأوجه التآزر التي يمكن تحديدها</a:t>
            </a:r>
          </a:p>
          <a:p>
            <a:pPr marL="171450" indent="-171450" algn="r" rtl="1">
              <a:buFont typeface="Symbol" panose="05050102010706020507" pitchFamily="18" charset="2"/>
              <a:buChar char="-"/>
            </a:pPr>
            <a:endParaRPr lang="en-US" b="0" noProof="0" dirty="0"/>
          </a:p>
        </p:txBody>
      </p:sp>
      <p:sp>
        <p:nvSpPr>
          <p:cNvPr id="4" name="Foliennummernplatzhalt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4045F879-0589-40D4-B0E5-B74D0CAD5C6C}"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0511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يؤدي الطلب المتزايد على الطاقة الحيوية إلى تغيير أنماط الإنتاج الزراعي والحراجة (تغير استخدام الأراضي)</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مسار التصادم 1: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إن زراعة السلع الزراعية المخصصة لإنتاج الطاقة الحيوية تقلل من المحاصيل المتاحة للأغذية والأعلاف الحيوانية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ويؤدي العجز إلى زيادة أسعار المنتجات الزراعية (وخاصة الأغذية والعلف الحيواني، ولكن أيضا الوقود الحيوي) ويتسبب في تقلبات الأسعار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فالنقص (مثل حالات فشل الحصاد)، وكذلك ارتفاع الأسعار، يعرض سبل معيشة الفئات الضعيفة اقتصاديا من السكان </a:t>
            </a:r>
            <a:r>
              <a:rPr lang="ar-JO" sz="3200" b="0" i="0" dirty="0">
                <a:solidFill>
                  <a:srgbClr val="000000"/>
                </a:solidFill>
                <a:effectLst/>
                <a:latin typeface="Roboto" panose="02000000000000000000" pitchFamily="2" charset="0"/>
              </a:rPr>
              <a:t>وكذلك البلدان بأكملها</a:t>
            </a:r>
            <a:r>
              <a:rPr lang="en-US" sz="3200" b="0" i="0" dirty="0">
                <a:solidFill>
                  <a:srgbClr val="000000"/>
                </a:solidFill>
                <a:effectLst/>
                <a:latin typeface="Roboto" panose="02000000000000000000" pitchFamily="2" charset="0"/>
              </a:rPr>
              <a:t> </a:t>
            </a:r>
            <a:r>
              <a:rPr lang="ar-SA" sz="1200" dirty="0">
                <a:effectLst/>
                <a:latin typeface="Times New Roman" panose="02020603050405020304" pitchFamily="18" charset="0"/>
                <a:ea typeface="Arial" panose="020B0604020202020204" pitchFamily="34" charset="0"/>
              </a:rPr>
              <a:t>للخطر</a:t>
            </a:r>
            <a:r>
              <a:rPr lang="en-US"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مسار التصادم 2: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ونظرا لتغيرات استخدام الأراضي لصالح الطاقة الحيوية، فإن المحاصيل المتاحة المتبقية ستواجه تكثيفا</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وهذا لا يمكن أن يؤدي إلى تشريد مجتمعات السكان الأصليين فحسب، بل يحل أيضا محل الاستخدامات التقليدية الواسعة النطاق للأراضي</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وعادة ما يكون تكثيف استخدام الأراضي مصحوبا باستخدام الأسمدة ومبيدات الآفات</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يؤدي ذلك إلى تلويث أجسام المياه والتربة والهواء (التلوث البيئي)</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خسارة </a:t>
            </a:r>
            <a:r>
              <a:rPr lang="ar-JO" sz="1200" dirty="0">
                <a:effectLst/>
                <a:latin typeface="Times New Roman" panose="02020603050405020304" pitchFamily="18" charset="0"/>
                <a:ea typeface="Arial" panose="020B0604020202020204" pitchFamily="34" charset="0"/>
              </a:rPr>
              <a:t>الموطن</a:t>
            </a:r>
            <a:r>
              <a:rPr lang="ar-SA" sz="1200" dirty="0">
                <a:effectLst/>
                <a:latin typeface="Times New Roman" panose="02020603050405020304" pitchFamily="18" charset="0"/>
                <a:ea typeface="Arial" panose="020B0604020202020204" pitchFamily="34" charset="0"/>
              </a:rPr>
              <a:t> والتنوع هي النتيجة (على سبيل المثال، </a:t>
            </a:r>
            <a:r>
              <a:rPr lang="ar-JO" sz="3200" b="0" i="0" dirty="0">
                <a:solidFill>
                  <a:srgbClr val="000000"/>
                </a:solidFill>
                <a:effectLst/>
                <a:latin typeface="Roboto" panose="02000000000000000000" pitchFamily="2" charset="0"/>
              </a:rPr>
              <a:t>التخثث</a:t>
            </a:r>
            <a:r>
              <a:rPr lang="ar-SA" sz="1200" dirty="0">
                <a:effectLst/>
                <a:latin typeface="Times New Roman" panose="02020603050405020304" pitchFamily="18" charset="0"/>
                <a:ea typeface="Arial" panose="020B0604020202020204" pitchFamily="34" charset="0"/>
              </a:rPr>
              <a:t>، تدمير أنظمة امتصاص الكربون، وما إلى ذلك)، وأسباب العيش معرضة للخطر (مرة أخرى)</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مسار التصادم 3: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كما أن تغير استخدام الأراضي لإنتاج الوقود الحيوي يزيد بصورة غير مباشرة من انبعاثات غازات الدفيئة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الملخص: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ارتفاع أسعار الغذاء يسبب نقص في ال</a:t>
            </a:r>
            <a:r>
              <a:rPr lang="ar-JO" sz="1200" dirty="0">
                <a:effectLst/>
                <a:latin typeface="Times New Roman" panose="02020603050405020304" pitchFamily="18" charset="0"/>
                <a:ea typeface="Arial" panose="020B0604020202020204" pitchFamily="34" charset="0"/>
              </a:rPr>
              <a:t>تزويد</a:t>
            </a:r>
            <a:r>
              <a:rPr lang="ar-SA" sz="1200" dirty="0">
                <a:effectLst/>
                <a:latin typeface="Times New Roman" panose="02020603050405020304" pitchFamily="18" charset="0"/>
                <a:ea typeface="Arial" panose="020B0604020202020204" pitchFamily="34" charset="0"/>
              </a:rPr>
              <a:t> ويمكن أن يضع البلدان الفقيرة في أوضاع الأزمات (فشل الحصاد)</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ويجري توسيع الأراضي الزراعية (التغيرات في استخدام الأراضي) إلى مناطق ينبغي أن تكون تحت الحماية، مما يؤدي إلى تحويل الغابات، وتصريف التربة الخص</a:t>
            </a:r>
            <a:r>
              <a:rPr lang="ar-JO" sz="1200" dirty="0">
                <a:effectLst/>
                <a:latin typeface="Times New Roman" panose="02020603050405020304" pitchFamily="18" charset="0"/>
                <a:ea typeface="Arial" panose="020B0604020202020204" pitchFamily="34" charset="0"/>
              </a:rPr>
              <a:t>ب</a:t>
            </a:r>
            <a:r>
              <a:rPr lang="ar-SA" sz="1200" dirty="0">
                <a:effectLst/>
                <a:latin typeface="Times New Roman" panose="02020603050405020304" pitchFamily="18" charset="0"/>
                <a:ea typeface="Arial" panose="020B0604020202020204" pitchFamily="34" charset="0"/>
              </a:rPr>
              <a:t>ة، وجرف الأراضي العشبية والم</a:t>
            </a:r>
            <a:r>
              <a:rPr lang="ar-JO" sz="1200" dirty="0">
                <a:effectLst/>
                <a:latin typeface="Times New Roman" panose="02020603050405020304" pitchFamily="18" charset="0"/>
                <a:ea typeface="Arial" panose="020B0604020202020204" pitchFamily="34" charset="0"/>
              </a:rPr>
              <a:t>واطن</a:t>
            </a:r>
            <a:r>
              <a:rPr lang="ar-SA" sz="1200" dirty="0">
                <a:effectLst/>
                <a:latin typeface="Times New Roman" panose="02020603050405020304" pitchFamily="18" charset="0"/>
                <a:ea typeface="Arial" panose="020B0604020202020204" pitchFamily="34" charset="0"/>
              </a:rPr>
              <a:t> الغنية بالأنواع، وما إلى ذلك</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ويؤثر تكثيف الاستخدامات القائمة للأراضي على المناخ والبيئة والتنوع البيولوجي بطريقة سلبية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r>
              <a:rPr lang="ar-JO" sz="1200" dirty="0">
                <a:effectLst/>
                <a:latin typeface="Times New Roman" panose="02020603050405020304" pitchFamily="18" charset="0"/>
                <a:ea typeface="Arial" panose="020B0604020202020204" pitchFamily="34" charset="0"/>
              </a:rPr>
              <a:t> </a:t>
            </a:r>
          </a:p>
          <a:p>
            <a:pPr marL="0" marR="0" lvl="0" indent="0" algn="r" rtl="1">
              <a:lnSpc>
                <a:spcPct val="107000"/>
              </a:lnSpc>
              <a:spcBef>
                <a:spcPts val="0"/>
              </a:spcBef>
              <a:spcAft>
                <a:spcPts val="800"/>
              </a:spcAft>
              <a:buFont typeface="Symbol" panose="05050102010706020507" pitchFamily="18" charset="2"/>
              <a:buNone/>
              <a:tabLst>
                <a:tab pos="457200" algn="l"/>
              </a:tabLst>
            </a:pP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indent="0" algn="r">
              <a:buFont typeface="Symbol" panose="05050102010706020507" pitchFamily="18" charset="2"/>
              <a:buNone/>
            </a:pPr>
            <a:r>
              <a:rPr lang="ar-JO" b="1" noProof="0" dirty="0"/>
              <a:t>المصادر:</a:t>
            </a:r>
          </a:p>
          <a:p>
            <a:pPr marL="0" indent="0" algn="r">
              <a:buFont typeface="Symbol" panose="05050102010706020507" pitchFamily="18" charset="2"/>
              <a:buNone/>
            </a:pPr>
            <a:endParaRPr lang="ar-JO" b="1" noProof="0" dirty="0"/>
          </a:p>
          <a:p>
            <a:pPr marL="0" indent="0" algn="r">
              <a:buFont typeface="Symbol" panose="05050102010706020507" pitchFamily="18" charset="2"/>
              <a:buNone/>
            </a:pPr>
            <a:endParaRPr lang="en-US" b="1" noProof="0" dirty="0"/>
          </a:p>
          <a:p>
            <a:r>
              <a:rPr lang="en-US" noProof="0" dirty="0"/>
              <a:t>Umweltbundesamt (2013), </a:t>
            </a:r>
            <a:r>
              <a:rPr lang="en-US" b="0" noProof="0" dirty="0"/>
              <a:t>‘</a:t>
            </a:r>
            <a:r>
              <a:rPr lang="en-US" sz="900" b="0" i="0" u="none" strike="noStrike" kern="1200" baseline="0" noProof="0" dirty="0">
                <a:solidFill>
                  <a:schemeClr val="tx1"/>
                </a:solidFill>
                <a:latin typeface="Arial" panose="020B0604020202020204" pitchFamily="34" charset="0"/>
                <a:ea typeface="+mn-ea"/>
                <a:cs typeface="+mn-cs"/>
              </a:rPr>
              <a:t>Sustainable use of Global Land and Biomass Resources</a:t>
            </a:r>
            <a:r>
              <a:rPr lang="en-US" sz="900" b="0" i="0" kern="1200" noProof="0" dirty="0">
                <a:solidFill>
                  <a:schemeClr val="tx1"/>
                </a:solidFill>
                <a:effectLst/>
                <a:latin typeface="Arial" panose="020B0604020202020204" pitchFamily="34" charset="0"/>
                <a:ea typeface="+mn-ea"/>
                <a:cs typeface="+mn-cs"/>
              </a:rPr>
              <a:t>‘, </a:t>
            </a:r>
            <a:r>
              <a:rPr lang="en-US" sz="900" b="0" i="0" u="none" strike="noStrike" kern="1200" baseline="0" noProof="0" dirty="0">
                <a:solidFill>
                  <a:schemeClr val="tx1"/>
                </a:solidFill>
                <a:latin typeface="Arial" panose="020B0604020202020204" pitchFamily="34" charset="0"/>
                <a:ea typeface="+mn-ea"/>
                <a:cs typeface="+mn-cs"/>
              </a:rPr>
              <a:t>Dessau-Roßlau.</a:t>
            </a:r>
            <a:endParaRPr lang="en-US" sz="900" b="0" i="0" kern="1200" noProof="0" dirty="0">
              <a:solidFill>
                <a:schemeClr val="tx1"/>
              </a:solidFill>
              <a:effectLst/>
              <a:latin typeface="Arial" panose="020B0604020202020204" pitchFamily="34" charset="0"/>
              <a:ea typeface="+mn-ea"/>
              <a:cs typeface="+mn-cs"/>
            </a:endParaRPr>
          </a:p>
          <a:p>
            <a:pPr marL="0" lvl="0" indent="0">
              <a:buFont typeface="Symbol" panose="05050102010706020507" pitchFamily="18" charset="2"/>
              <a:buNone/>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30</a:t>
            </a:fld>
            <a:endParaRPr lang="en-GB" dirty="0"/>
          </a:p>
        </p:txBody>
      </p:sp>
    </p:spTree>
    <p:extLst>
      <p:ext uri="{BB962C8B-B14F-4D97-AF65-F5344CB8AC3E}">
        <p14:creationId xmlns:p14="http://schemas.microsoft.com/office/powerpoint/2010/main" val="836774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ونود الآن أن نطرح </a:t>
            </a:r>
            <a:r>
              <a:rPr lang="ar-JO" sz="1200" dirty="0">
                <a:effectLst/>
                <a:latin typeface="Times New Roman" panose="02020603050405020304" pitchFamily="18" charset="0"/>
                <a:ea typeface="Arial" panose="020B0604020202020204" pitchFamily="34" charset="0"/>
              </a:rPr>
              <a:t>بعض </a:t>
            </a:r>
            <a:r>
              <a:rPr lang="ar-SA" sz="1200" dirty="0">
                <a:effectLst/>
                <a:latin typeface="Times New Roman" panose="02020603050405020304" pitchFamily="18" charset="0"/>
                <a:ea typeface="Arial" panose="020B0604020202020204" pitchFamily="34" charset="0"/>
              </a:rPr>
              <a:t>الأسئلة.  يرجى استخدام </a:t>
            </a:r>
            <a:r>
              <a:rPr lang="ar-JO" sz="1200" dirty="0">
                <a:effectLst/>
                <a:latin typeface="Times New Roman" panose="02020603050405020304" pitchFamily="18" charset="0"/>
                <a:ea typeface="Arial" panose="020B0604020202020204" pitchFamily="34" charset="0"/>
              </a:rPr>
              <a:t>خاصية</a:t>
            </a:r>
            <a:r>
              <a:rPr lang="ar-SA" sz="1200" dirty="0">
                <a:effectLst/>
                <a:latin typeface="Times New Roman" panose="02020603050405020304" pitchFamily="18" charset="0"/>
                <a:ea typeface="Arial" panose="020B0604020202020204" pitchFamily="34" charset="0"/>
              </a:rPr>
              <a:t> الدردشة إذا لم تكن قد قمت بذلك بالفعل...  </a:t>
            </a:r>
            <a:endParaRPr lang="ar-JO"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u="sng" dirty="0">
                <a:effectLst/>
                <a:latin typeface="Times New Roman" panose="02020603050405020304" pitchFamily="18" charset="0"/>
                <a:ea typeface="Arial" panose="020B0604020202020204" pitchFamily="34" charset="0"/>
              </a:rPr>
              <a:t>الأسئلة: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هل هناك أي أسئلة حول الروابط بين </a:t>
            </a:r>
            <a:r>
              <a:rPr lang="ar-JO" sz="1200" dirty="0">
                <a:effectLst/>
                <a:latin typeface="Times New Roman" panose="02020603050405020304" pitchFamily="18" charset="0"/>
                <a:ea typeface="Arial" panose="020B0604020202020204" pitchFamily="34" charset="0"/>
              </a:rPr>
              <a:t>عناصر رابطة</a:t>
            </a:r>
            <a:r>
              <a:rPr lang="en-US" sz="1200" dirty="0">
                <a:effectLst/>
                <a:latin typeface="Times New Roman" panose="02020603050405020304" pitchFamily="18" charset="0"/>
                <a:ea typeface="Arial" panose="020B0604020202020204" pitchFamily="34" charset="0"/>
              </a:rPr>
              <a:t>WEF </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حتى الآن؟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ما هي المقايضات الإضافية داخل </a:t>
            </a:r>
            <a:r>
              <a:rPr lang="ar-JO" sz="1200" dirty="0">
                <a:effectLst/>
                <a:latin typeface="Times New Roman" panose="02020603050405020304" pitchFamily="18" charset="0"/>
                <a:ea typeface="Arial" panose="020B0604020202020204" pitchFamily="34" charset="0"/>
              </a:rPr>
              <a:t>رابطة</a:t>
            </a:r>
            <a:r>
              <a:rPr lang="en-US" sz="1200" dirty="0">
                <a:effectLst/>
                <a:latin typeface="Times New Roman" panose="02020603050405020304" pitchFamily="18" charset="0"/>
                <a:ea typeface="Arial" panose="020B0604020202020204" pitchFamily="34" charset="0"/>
              </a:rPr>
              <a:t>WEF </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أو </a:t>
            </a:r>
            <a:r>
              <a:rPr lang="ar-JO" sz="1200" dirty="0">
                <a:effectLst/>
                <a:latin typeface="Times New Roman" panose="02020603050405020304" pitchFamily="18" charset="0"/>
                <a:ea typeface="Arial" panose="020B0604020202020204" pitchFamily="34" charset="0"/>
              </a:rPr>
              <a:t>ما يعتبر خارج حدودها</a:t>
            </a:r>
            <a:r>
              <a:rPr lang="ar-SA" sz="1200" dirty="0">
                <a:effectLst/>
                <a:latin typeface="Times New Roman" panose="02020603050405020304" pitchFamily="18" charset="0"/>
                <a:ea typeface="Arial" panose="020B0604020202020204" pitchFamily="34" charset="0"/>
              </a:rPr>
              <a:t>، من </a:t>
            </a:r>
            <a:r>
              <a:rPr lang="ar-JO" sz="1200" dirty="0">
                <a:effectLst/>
                <a:latin typeface="Times New Roman" panose="02020603050405020304" pitchFamily="18" charset="0"/>
                <a:ea typeface="Arial" panose="020B0604020202020204" pitchFamily="34" charset="0"/>
              </a:rPr>
              <a:t>خبرتك</a:t>
            </a:r>
            <a:r>
              <a:rPr lang="ar-SA" sz="1200" dirty="0">
                <a:effectLst/>
                <a:latin typeface="Times New Roman" panose="02020603050405020304" pitchFamily="18" charset="0"/>
                <a:ea typeface="Arial" panose="020B0604020202020204" pitchFamily="34" charset="0"/>
              </a:rPr>
              <a:t> المهني</a:t>
            </a:r>
            <a:r>
              <a:rPr lang="ar-JO" sz="1200" dirty="0">
                <a:effectLst/>
                <a:latin typeface="Times New Roman" panose="02020603050405020304" pitchFamily="18" charset="0"/>
                <a:ea typeface="Arial" panose="020B0604020202020204" pitchFamily="34" charset="0"/>
              </a:rPr>
              <a:t>ة</a:t>
            </a:r>
            <a:r>
              <a:rPr lang="ar-SA" sz="1200" dirty="0">
                <a:effectLst/>
                <a:latin typeface="Times New Roman" panose="02020603050405020304" pitchFamily="18" charset="0"/>
                <a:ea typeface="Arial" panose="020B0604020202020204" pitchFamily="34" charset="0"/>
              </a:rPr>
              <a:t> أو من بلدك/منطقتك؟ </a:t>
            </a:r>
            <a:endParaRPr lang="en-US" sz="1200" dirty="0">
              <a:effectLst/>
              <a:latin typeface="Times New Roman" panose="02020603050405020304" pitchFamily="18" charset="0"/>
              <a:ea typeface="Arial" panose="020B0604020202020204" pitchFamily="34" charset="0"/>
            </a:endParaRPr>
          </a:p>
          <a:p>
            <a:endParaRPr lang="en-US" noProof="0" dirty="0">
              <a:latin typeface="Arial"/>
              <a:cs typeface="Arial"/>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31</a:t>
            </a:fld>
            <a:endParaRPr lang="en-GB" dirty="0"/>
          </a:p>
        </p:txBody>
      </p:sp>
    </p:spTree>
    <p:extLst>
      <p:ext uri="{BB962C8B-B14F-4D97-AF65-F5344CB8AC3E}">
        <p14:creationId xmlns:p14="http://schemas.microsoft.com/office/powerpoint/2010/main" val="26563411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800" b="1" dirty="0">
                <a:effectLst/>
                <a:latin typeface="Times New Roman" panose="02020603050405020304" pitchFamily="18" charset="0"/>
                <a:ea typeface="Arial" panose="020B0604020202020204" pitchFamily="34" charset="0"/>
              </a:rPr>
              <a:t>ملاحظات: </a:t>
            </a:r>
            <a:endParaRPr lang="en-US" sz="18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Arial" panose="020B0604020202020204" pitchFamily="34" charset="0"/>
              </a:rPr>
              <a:t>لابد من </a:t>
            </a:r>
            <a:r>
              <a:rPr lang="ar-JO" sz="1800" dirty="0">
                <a:effectLst/>
                <a:latin typeface="Times New Roman" panose="02020603050405020304" pitchFamily="18" charset="0"/>
                <a:ea typeface="Arial" panose="020B0604020202020204" pitchFamily="34" charset="0"/>
              </a:rPr>
              <a:t>التعامل مع</a:t>
            </a:r>
            <a:r>
              <a:rPr lang="ar-SA" sz="1800" dirty="0">
                <a:effectLst/>
                <a:latin typeface="Times New Roman" panose="02020603050405020304" pitchFamily="18" charset="0"/>
                <a:ea typeface="Arial" panose="020B0604020202020204" pitchFamily="34" charset="0"/>
              </a:rPr>
              <a:t> مطالب </a:t>
            </a:r>
            <a:r>
              <a:rPr lang="ar-JO" sz="1800" dirty="0">
                <a:effectLst/>
                <a:latin typeface="Times New Roman" panose="02020603050405020304" pitchFamily="18" charset="0"/>
                <a:ea typeface="Arial" panose="020B0604020202020204" pitchFamily="34" charset="0"/>
              </a:rPr>
              <a:t>كل عنصر من عناصر الرابطة بشكل متساوٍ </a:t>
            </a:r>
            <a:r>
              <a:rPr lang="ar-SA" sz="1800" dirty="0">
                <a:effectLst/>
                <a:latin typeface="Times New Roman" panose="02020603050405020304" pitchFamily="18" charset="0"/>
                <a:ea typeface="Arial" panose="020B0604020202020204" pitchFamily="34" charset="0"/>
              </a:rPr>
              <a:t>لأنها تتفاعل فيما بينها.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المياه – الزراعة: الإنتاج الغذائي الأولي، والتنظيف، والصرف الصحي، والمعالجة، وما إلى ذلك</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المياه ـ الطاقة: الطاقة المائية، واستخراج الوقود الأحفوري، والتبريد، وإنتاج الطاقة الحيوية، إلى آخر ذلك</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الطاقة - المياه: ا</a:t>
            </a:r>
            <a:r>
              <a:rPr lang="ar-JO" sz="1800" dirty="0">
                <a:effectLst/>
                <a:latin typeface="Times New Roman" panose="02020603050405020304" pitchFamily="18" charset="0"/>
                <a:ea typeface="Arial" panose="020B0604020202020204" pitchFamily="34" charset="0"/>
              </a:rPr>
              <a:t>لتزويد</a:t>
            </a:r>
            <a:r>
              <a:rPr lang="ar-SA" sz="1800" dirty="0">
                <a:effectLst/>
                <a:latin typeface="Times New Roman" panose="02020603050405020304" pitchFamily="18" charset="0"/>
                <a:ea typeface="Arial" panose="020B0604020202020204" pitchFamily="34" charset="0"/>
              </a:rPr>
              <a:t>، العلاج، تحلية المياه، النقل، التوزيع، إعادة الاستخدام </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الطاقة – الزراعة: المدخلات، والإنتاج، والنقل، والتخزين والمناولة، ومعالجة القيمة المضافة، النقل واللوجستيات والتسويق والتوزيع والمستخدم النهائي</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الزراعة – الطاقة: الطاقة الحيوية</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الزراعة – المياه: التأثيرات على نوعية المياه (التلوث) والكمية (</a:t>
            </a:r>
            <a:r>
              <a:rPr lang="ar-JO" sz="1800" dirty="0">
                <a:effectLst/>
                <a:latin typeface="Times New Roman" panose="02020603050405020304" pitchFamily="18" charset="0"/>
                <a:ea typeface="Arial" panose="020B0604020202020204" pitchFamily="34" charset="0"/>
              </a:rPr>
              <a:t>الاستخراجات</a:t>
            </a:r>
            <a:r>
              <a:rPr lang="ar-SA" sz="1800" dirty="0">
                <a:effectLst/>
                <a:latin typeface="Times New Roman" panose="02020603050405020304" pitchFamily="18" charset="0"/>
                <a:ea typeface="Arial" panose="020B0604020202020204" pitchFamily="34" charset="0"/>
              </a:rPr>
              <a:t> الكبيرة)</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0" marR="0" lvl="0" indent="0" algn="l" defTabSz="685800" rtl="0" eaLnBrk="1" fontAlgn="auto" latinLnBrk="0" hangingPunct="1">
              <a:lnSpc>
                <a:spcPct val="100000"/>
              </a:lnSpc>
              <a:spcBef>
                <a:spcPts val="0"/>
              </a:spcBef>
              <a:spcAft>
                <a:spcPts val="0"/>
              </a:spcAft>
              <a:buClrTx/>
              <a:buSzTx/>
              <a:buFont typeface="Symbol" panose="05050102010706020507" pitchFamily="18" charset="2"/>
              <a:buNone/>
              <a:tabLst/>
              <a:defRPr/>
            </a:pPr>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32</a:t>
            </a:fld>
            <a:endParaRPr lang="en-GB" dirty="0"/>
          </a:p>
        </p:txBody>
      </p:sp>
    </p:spTree>
    <p:extLst>
      <p:ext uri="{BB962C8B-B14F-4D97-AF65-F5344CB8AC3E}">
        <p14:creationId xmlns:p14="http://schemas.microsoft.com/office/powerpoint/2010/main" val="8512505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33</a:t>
            </a:fld>
            <a:endParaRPr lang="en-GB" dirty="0"/>
          </a:p>
        </p:txBody>
      </p:sp>
    </p:spTree>
    <p:extLst>
      <p:ext uri="{BB962C8B-B14F-4D97-AF65-F5344CB8AC3E}">
        <p14:creationId xmlns:p14="http://schemas.microsoft.com/office/powerpoint/2010/main" val="280329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noProof="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4</a:t>
            </a:fld>
            <a:endParaRPr lang="en-GB" dirty="0"/>
          </a:p>
        </p:txBody>
      </p:sp>
    </p:spTree>
    <p:extLst>
      <p:ext uri="{BB962C8B-B14F-4D97-AF65-F5344CB8AC3E}">
        <p14:creationId xmlns:p14="http://schemas.microsoft.com/office/powerpoint/2010/main" val="4235959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 نعلم جميعا أن </a:t>
            </a:r>
            <a:r>
              <a:rPr lang="ar-JO" sz="1200" dirty="0">
                <a:effectLst/>
                <a:latin typeface="Times New Roman" panose="02020603050405020304" pitchFamily="18" charset="0"/>
                <a:ea typeface="Arial" panose="020B0604020202020204" pitchFamily="34" charset="0"/>
              </a:rPr>
              <a:t>أمن </a:t>
            </a:r>
            <a:r>
              <a:rPr lang="ar-SA" sz="1200" dirty="0">
                <a:effectLst/>
                <a:latin typeface="Times New Roman" panose="02020603050405020304" pitchFamily="18" charset="0"/>
                <a:ea typeface="Arial" panose="020B0604020202020204" pitchFamily="34" charset="0"/>
              </a:rPr>
              <a:t>المياه والطاقة و</a:t>
            </a:r>
            <a:r>
              <a:rPr lang="ar-JO" sz="1200" dirty="0">
                <a:effectLst/>
                <a:latin typeface="Times New Roman" panose="02020603050405020304" pitchFamily="18" charset="0"/>
                <a:ea typeface="Arial" panose="020B0604020202020204" pitchFamily="34" charset="0"/>
              </a:rPr>
              <a:t>الغذاء هو عنصر أساسي </a:t>
            </a:r>
            <a:r>
              <a:rPr lang="ar-SA" sz="1200" dirty="0">
                <a:effectLst/>
                <a:latin typeface="Times New Roman" panose="02020603050405020304" pitchFamily="18" charset="0"/>
                <a:ea typeface="Arial" panose="020B0604020202020204" pitchFamily="34" charset="0"/>
              </a:rPr>
              <a:t>للتنمية البشرية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ـ من </a:t>
            </a:r>
            <a:r>
              <a:rPr lang="ar-JO" sz="1200" dirty="0">
                <a:effectLst/>
                <a:latin typeface="Times New Roman" panose="02020603050405020304" pitchFamily="18" charset="0"/>
                <a:ea typeface="Arial" panose="020B0604020202020204" pitchFamily="34" charset="0"/>
              </a:rPr>
              <a:t>المؤسف </a:t>
            </a:r>
            <a:r>
              <a:rPr lang="ar-SA" sz="1200" dirty="0">
                <a:effectLst/>
                <a:latin typeface="Times New Roman" panose="02020603050405020304" pitchFamily="18" charset="0"/>
                <a:ea typeface="Arial" panose="020B0604020202020204" pitchFamily="34" charset="0"/>
              </a:rPr>
              <a:t>أن العديد من الناس في العالم يعيشون دون الحصول</a:t>
            </a:r>
            <a:r>
              <a:rPr lang="ar-JO" sz="1200" dirty="0">
                <a:effectLst/>
                <a:latin typeface="Times New Roman" panose="02020603050405020304" pitchFamily="18" charset="0"/>
                <a:ea typeface="Arial" panose="020B0604020202020204" pitchFamily="34" charset="0"/>
              </a:rPr>
              <a:t> على القدر</a:t>
            </a:r>
            <a:r>
              <a:rPr lang="ar-SA" sz="1200" dirty="0">
                <a:effectLst/>
                <a:latin typeface="Times New Roman" panose="02020603050405020304" pitchFamily="18" charset="0"/>
                <a:ea typeface="Arial" panose="020B0604020202020204" pitchFamily="34" charset="0"/>
              </a:rPr>
              <a:t> الكافي </a:t>
            </a:r>
            <a:r>
              <a:rPr lang="ar-JO" sz="1200" dirty="0">
                <a:effectLst/>
                <a:latin typeface="Times New Roman" panose="02020603050405020304" pitchFamily="18" charset="0"/>
                <a:ea typeface="Arial" panose="020B0604020202020204" pitchFamily="34" charset="0"/>
              </a:rPr>
              <a:t>من</a:t>
            </a:r>
            <a:r>
              <a:rPr lang="ar-SA" sz="1200" dirty="0">
                <a:effectLst/>
                <a:latin typeface="Times New Roman" panose="02020603050405020304" pitchFamily="18" charset="0"/>
                <a:ea typeface="Arial" panose="020B0604020202020204" pitchFamily="34" charset="0"/>
              </a:rPr>
              <a:t> المياه والطاقة والغذاء</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أمن المياه: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2020: 2.0 مليار شخص يفتقرون إلى خدمات مياه الشرب التي يمكن إدارتها بأمان</a:t>
            </a:r>
            <a:r>
              <a:rPr lang="en-US" sz="1200" b="0" i="0" u="none" kern="1200" noProof="0" dirty="0">
                <a:solidFill>
                  <a:schemeClr val="tx1"/>
                </a:solidFill>
                <a:effectLst/>
                <a:latin typeface="Arial"/>
                <a:cs typeface="Arial"/>
                <a:sym typeface="Wingdings" panose="05000000000000000000" pitchFamily="2" charset="2"/>
              </a:rPr>
              <a:t>(WHO &amp; UNICEF, 2021) </a:t>
            </a:r>
            <a:r>
              <a:rPr lang="ar-SA"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sym typeface="Wingdings" panose="05000000000000000000" pitchFamily="2" charset="2"/>
              </a:rPr>
              <a:t></a:t>
            </a:r>
            <a:r>
              <a:rPr lang="en-US"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26% من سكان العالم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defTabSz="685800" rtl="1" eaLnBrk="1" fontAlgn="auto"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lang="ar-JO" sz="1200" dirty="0">
                <a:effectLst/>
                <a:latin typeface="Times New Roman" panose="02020603050405020304" pitchFamily="18" charset="0"/>
                <a:ea typeface="Arial" panose="020B0604020202020204" pitchFamily="34" charset="0"/>
              </a:rPr>
              <a:t>التوقعات</a:t>
            </a:r>
            <a:r>
              <a:rPr lang="ar-SA" sz="1200" dirty="0">
                <a:effectLst/>
                <a:latin typeface="Times New Roman" panose="02020603050405020304" pitchFamily="18" charset="0"/>
                <a:ea typeface="Arial" panose="020B0604020202020204" pitchFamily="34" charset="0"/>
              </a:rPr>
              <a:t>: بحلول عام 2030، يمكن أن يتجاوز الطلب العالمي على المياه مجموع إمدادات المياه بنسبة 40</a:t>
            </a:r>
            <a:r>
              <a:rPr lang="en-US" sz="1200" dirty="0">
                <a:effectLst/>
                <a:latin typeface="Times New Roman" panose="02020603050405020304" pitchFamily="18" charset="0"/>
                <a:ea typeface="Arial" panose="020B0604020202020204" pitchFamily="34" charset="0"/>
              </a:rPr>
              <a:t> .(UNEP, 2015) %</a:t>
            </a:r>
          </a:p>
          <a:p>
            <a:pPr marL="0" marR="0" lvl="0" indent="0" algn="r" rtl="1">
              <a:lnSpc>
                <a:spcPct val="107000"/>
              </a:lnSpc>
              <a:spcBef>
                <a:spcPts val="0"/>
              </a:spcBef>
              <a:spcAft>
                <a:spcPts val="800"/>
              </a:spcAft>
              <a:buFont typeface="Symbol" panose="05050102010706020507" pitchFamily="18" charset="2"/>
              <a:buNone/>
              <a:tabLst>
                <a:tab pos="457200" algn="l"/>
              </a:tabLst>
            </a:pPr>
            <a:r>
              <a:rPr lang="ar-SA" sz="1200" b="1" dirty="0">
                <a:effectLst/>
                <a:latin typeface="Times New Roman" panose="02020603050405020304" pitchFamily="18" charset="0"/>
                <a:ea typeface="Arial" panose="020B0604020202020204" pitchFamily="34" charset="0"/>
              </a:rPr>
              <a:t>أمن الطاقة: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2021: 0.8 مليار شخص لا يحصلون على الكهرباء </a:t>
            </a:r>
            <a:r>
              <a:rPr lang="en-US" sz="1200" dirty="0">
                <a:effectLst/>
                <a:latin typeface="Times New Roman" panose="02020603050405020304" pitchFamily="18" charset="0"/>
                <a:ea typeface="Arial" panose="020B0604020202020204" pitchFamily="34" charset="0"/>
              </a:rPr>
              <a:t>(IEA, 2021)</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انخفض هذا الرقم بأكثر من النصف بين 2000 و 2021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لوحظ أكبر انخفاض في منطقة </a:t>
            </a:r>
            <a:r>
              <a:rPr lang="ar-JO" sz="1200" dirty="0">
                <a:effectLst/>
                <a:latin typeface="Times New Roman" panose="02020603050405020304" pitchFamily="18" charset="0"/>
                <a:ea typeface="Arial" panose="020B0604020202020204" pitchFamily="34" charset="0"/>
              </a:rPr>
              <a:t>آسيا</a:t>
            </a:r>
            <a:r>
              <a:rPr lang="ar-SA" sz="1200" dirty="0">
                <a:effectLst/>
                <a:latin typeface="Times New Roman" panose="02020603050405020304" pitchFamily="18" charset="0"/>
                <a:ea typeface="Arial" panose="020B0604020202020204" pitchFamily="34" charset="0"/>
              </a:rPr>
              <a:t> (حوالي 90%)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افريقيا جنوب الصحراء الكبرى: تغير طفيف;  شكلت 78 </a:t>
            </a:r>
            <a:r>
              <a:rPr lang="en-US"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من الإجمالي العالمي في عام 2021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JO" sz="1200" dirty="0">
                <a:effectLst/>
                <a:latin typeface="Times New Roman" panose="02020603050405020304" pitchFamily="18" charset="0"/>
                <a:ea typeface="Arial" panose="020B0604020202020204" pitchFamily="34" charset="0"/>
              </a:rPr>
              <a:t>التوقعات</a:t>
            </a:r>
            <a:r>
              <a:rPr lang="ar-SA" sz="1200" dirty="0">
                <a:effectLst/>
                <a:latin typeface="Times New Roman" panose="02020603050405020304" pitchFamily="18" charset="0"/>
                <a:ea typeface="Arial" panose="020B0604020202020204" pitchFamily="34" charset="0"/>
              </a:rPr>
              <a:t>: سوف يزيد إجمالي الطلب على الطاقة الأولية بنسبة 9% في عام 2030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الأمن الغذائي: </a:t>
            </a:r>
            <a:endParaRPr lang="en-US" sz="1200" dirty="0">
              <a:effectLst/>
              <a:latin typeface="Times New Roman" panose="02020603050405020304" pitchFamily="18" charset="0"/>
              <a:ea typeface="Arial" panose="020B0604020202020204" pitchFamily="34" charset="0"/>
            </a:endParaRPr>
          </a:p>
          <a:p>
            <a:pPr marL="342900" marR="0" lvl="0" indent="-342900" algn="r" defTabSz="685800" rtl="1" eaLnBrk="1" fontAlgn="auto"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lang="ar-SA" sz="1200" dirty="0">
                <a:effectLst/>
                <a:latin typeface="Times New Roman" panose="02020603050405020304" pitchFamily="18" charset="0"/>
                <a:ea typeface="Arial" panose="020B0604020202020204" pitchFamily="34" charset="0"/>
              </a:rPr>
              <a:t>2020: 2.4 بليون نسمة (30.4 </a:t>
            </a:r>
            <a:r>
              <a:rPr lang="en-US"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من السكان) يعانون من انعدام الأمن الغذائي </a:t>
            </a:r>
            <a:r>
              <a:rPr lang="en-US" sz="1200" dirty="0">
                <a:effectLst/>
                <a:latin typeface="Times New Roman" panose="02020603050405020304" pitchFamily="18" charset="0"/>
                <a:ea typeface="Arial" panose="020B0604020202020204" pitchFamily="34" charset="0"/>
              </a:rPr>
              <a:t>.</a:t>
            </a:r>
            <a:r>
              <a:rPr lang="en-US" sz="1200" noProof="0" dirty="0">
                <a:latin typeface="Arial"/>
                <a:cs typeface="Arial"/>
              </a:rPr>
              <a:t>(FAO et al., 2021; IEP 2021)</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defTabSz="685800" rtl="1" eaLnBrk="1" fontAlgn="auto" latinLnBrk="0" hangingPunct="1">
              <a:lnSpc>
                <a:spcPct val="107000"/>
              </a:lnSpc>
              <a:spcBef>
                <a:spcPts val="0"/>
              </a:spcBef>
              <a:spcAft>
                <a:spcPts val="800"/>
              </a:spcAft>
              <a:buClrTx/>
              <a:buSzTx/>
              <a:buFont typeface="Symbol,Sans-Serif"/>
              <a:buChar char="-"/>
              <a:tabLst>
                <a:tab pos="457200" algn="l"/>
              </a:tabLst>
              <a:defRPr/>
            </a:pPr>
            <a:r>
              <a:rPr lang="ar-SA" sz="1200" dirty="0">
                <a:effectLst/>
                <a:latin typeface="Times New Roman" panose="02020603050405020304" pitchFamily="18" charset="0"/>
                <a:ea typeface="Arial" panose="020B0604020202020204" pitchFamily="34" charset="0"/>
              </a:rPr>
              <a:t>تزايد الجوع في العالم بسبب وباء كوفيد-19 في عام 2020</a:t>
            </a:r>
            <a:r>
              <a:rPr lang="en-US"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sym typeface="Wingdings" panose="05000000000000000000" pitchFamily="2" charset="2"/>
              </a:rPr>
              <a:t></a:t>
            </a:r>
            <a:r>
              <a:rPr lang="ar-SA" sz="1200" dirty="0">
                <a:effectLst/>
                <a:latin typeface="Times New Roman" panose="02020603050405020304" pitchFamily="18" charset="0"/>
                <a:ea typeface="Arial" panose="020B0604020202020204" pitchFamily="34" charset="0"/>
              </a:rPr>
              <a:t> كانت الزيادة المقدرة مساوية للزيادة في السنوات الخمس السابقة مجتمعة </a:t>
            </a:r>
            <a:r>
              <a:rPr lang="en-US" sz="1200" noProof="0" dirty="0">
                <a:latin typeface="Arial"/>
                <a:cs typeface="Arial"/>
              </a:rPr>
              <a:t>(FAO et al., 2021)</a:t>
            </a:r>
            <a:r>
              <a:rPr lang="ar-JO" sz="1200" dirty="0">
                <a:effectLst/>
                <a:latin typeface="Times New Roman" panose="02020603050405020304" pitchFamily="18" charset="0"/>
                <a:ea typeface="Arial" panose="020B0604020202020204" pitchFamily="34" charset="0"/>
                <a:sym typeface="Wingdings" panose="05000000000000000000" pitchFamily="2" charset="2"/>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من المتوقع أن يزيد الطلب على الغذاء بنسبة 50% في عام 2050 (على أساس مستويات عام 2020)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ومن أجل ضمان حصول جميع الناس في جميع أنحاء العالم على ما يكفي من المياه والطاقة والغذاء، فإننا نحتاج إلى زيادة جهودنا الإنمائية زيادة كبيرة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ولكن، كما سبق توضيحه في الجزء السابق، كثيرا ما تؤثر زيادة هذه الجهود في أحد القطاعات على قطاعات أخرى وعلى جهود التنمية هناك</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وهذه الروابط المشتركة هي التي نريد أن نلقي الضوء عليها ونبحثها في الشرائح التالية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u="sng" dirty="0">
                <a:effectLst/>
                <a:latin typeface="Times New Roman" panose="02020603050405020304" pitchFamily="18" charset="0"/>
                <a:ea typeface="Arial" panose="020B0604020202020204" pitchFamily="34" charset="0"/>
              </a:rPr>
              <a:t>معلومات إضافية: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أمن المياه:  </a:t>
            </a:r>
            <a:endParaRPr lang="en-US" sz="1200" b="1"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هناك الكثير من السيناريوهات المستقبلية المختلفة (على سبيل المثال  [</a:t>
            </a:r>
            <a:r>
              <a:rPr lang="en-US" sz="1800" dirty="0" err="1">
                <a:effectLst/>
                <a:latin typeface="Times New Roman" panose="02020603050405020304" pitchFamily="18" charset="0"/>
                <a:ea typeface="Calibri" panose="020F0502020204030204" pitchFamily="34" charset="0"/>
                <a:cs typeface="Arial" panose="020B0604020202020204" pitchFamily="34" charset="0"/>
              </a:rPr>
              <a:t>Burek</a:t>
            </a:r>
            <a:r>
              <a:rPr lang="en-US" sz="1800" dirty="0">
                <a:effectLst/>
                <a:latin typeface="Times New Roman" panose="02020603050405020304" pitchFamily="18" charset="0"/>
                <a:ea typeface="Calibri" panose="020F0502020204030204" pitchFamily="34" charset="0"/>
                <a:cs typeface="Arial" panose="020B0604020202020204" pitchFamily="34" charset="0"/>
              </a:rPr>
              <a:t> et al.</a:t>
            </a:r>
            <a:r>
              <a:rPr lang="ar-SA" sz="1200" dirty="0">
                <a:effectLst/>
                <a:latin typeface="Times New Roman" panose="02020603050405020304" pitchFamily="18" charset="0"/>
                <a:ea typeface="Arial" panose="020B0604020202020204" pitchFamily="34" charset="0"/>
              </a:rPr>
              <a:t>] ويتوقع عام 2016 زيادة قدرها 20-30% بحلول عام 2050 على المستوى الحالي لاستخدام المياه؛  وتشير تقديرات منظمة التعاون والتنمية في الميدان الاقتصادي لعام 2012 إلى زيادة الطلب العالمي على المياه بنسبة 55 </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في الفترة ما بين عام 2000 وعام 2050 ، إلى أن جميع المراجع المذكورة في الأمم المتحدة، 2021) (2018): يعيش أكثر من 2.0 مليون في بلدان تواجه ضغطا على المياه </a:t>
            </a:r>
            <a:r>
              <a:rPr lang="it-IT" sz="1200" dirty="0">
                <a:effectLst/>
                <a:latin typeface="Times New Roman" panose="02020603050405020304" pitchFamily="18" charset="0"/>
                <a:ea typeface="Arial" panose="020B0604020202020204" pitchFamily="34" charset="0"/>
              </a:rPr>
              <a:t>(UN 2018; In: UN, 2021).</a:t>
            </a: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إن الإجهاد المائي أكثر موسمية من كونه ظاهرة سنوية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2016: يعيش 4.0 بليون شخص في مناطق تعاني من ندرة شديدة في المياه المادية لمدة شهر واحد على الاقل في السنة </a:t>
            </a:r>
            <a:r>
              <a:rPr lang="en-US" sz="1200" dirty="0">
                <a:effectLst/>
                <a:latin typeface="Times New Roman" panose="02020603050405020304" pitchFamily="18" charset="0"/>
                <a:ea typeface="Arial" panose="020B0604020202020204" pitchFamily="34" charset="0"/>
              </a:rPr>
              <a:t>.</a:t>
            </a:r>
            <a:r>
              <a:rPr lang="de-DE" sz="1200" dirty="0">
                <a:effectLst/>
                <a:latin typeface="Times New Roman" panose="02020603050405020304" pitchFamily="18" charset="0"/>
                <a:ea typeface="Arial" panose="020B0604020202020204" pitchFamily="34" charset="0"/>
              </a:rPr>
              <a:t>(Mekonnen and Hoekstra, 2016; In: UN, 2021)</a:t>
            </a: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ولا توجد مياه كافية لتلبية الاحتياجات البشرية والبيئية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2007: 1.6 بليون نسمة يعيشون في مناطق تعاني من ندرة المياه الاقتصادية </a:t>
            </a:r>
            <a:r>
              <a:rPr lang="en-US"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التقييم الشامل لادارة المياه في الزراعة، 2007؛ </a:t>
            </a:r>
            <a:r>
              <a:rPr lang="en-US" sz="1200" dirty="0">
                <a:effectLst/>
                <a:latin typeface="Times New Roman" panose="02020603050405020304" pitchFamily="18" charset="0"/>
                <a:ea typeface="Arial" panose="020B0604020202020204" pitchFamily="34" charset="0"/>
              </a:rPr>
              <a:t>In: UN, 2021)</a:t>
            </a:r>
            <a:r>
              <a:rPr lang="ar-SA" sz="1200" dirty="0">
                <a:effectLst/>
                <a:latin typeface="Times New Roman" panose="02020603050405020304" pitchFamily="18" charset="0"/>
                <a:ea typeface="Arial" panose="020B0604020202020204" pitchFamily="34" charset="0"/>
              </a:rPr>
              <a:t>)</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هذه هي المناطق التي تتوفر فيها المياه الكافية ولكن المياه نادرة لأنه لا يمكن الوصول إليها (مثل نقص الاستثمارات في البنية التحتية)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أمن الطاقة: </a:t>
            </a:r>
            <a:endParaRPr lang="en-US" sz="1200" b="1"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JO" sz="1200" dirty="0">
                <a:effectLst/>
                <a:latin typeface="Times New Roman" panose="02020603050405020304" pitchFamily="18" charset="0"/>
                <a:ea typeface="Arial" panose="020B0604020202020204" pitchFamily="34" charset="0"/>
              </a:rPr>
              <a:t>التوقعات</a:t>
            </a:r>
            <a:r>
              <a:rPr lang="ar-SA" sz="1200" dirty="0">
                <a:effectLst/>
                <a:latin typeface="Times New Roman" panose="02020603050405020304" pitchFamily="18" charset="0"/>
                <a:ea typeface="Arial" panose="020B0604020202020204" pitchFamily="34" charset="0"/>
              </a:rPr>
              <a:t> المستقبلية في الطلب على الكهرباء: بحلول عام 2030، سيكون للهند أسرع نمو يليه جنوب شرق آسيا وأفريقيا </a:t>
            </a:r>
            <a:r>
              <a:rPr lang="en-US" sz="1200" dirty="0">
                <a:effectLst/>
                <a:latin typeface="Times New Roman" panose="02020603050405020304" pitchFamily="18" charset="0"/>
                <a:ea typeface="Arial" panose="020B0604020202020204" pitchFamily="34" charset="0"/>
              </a:rPr>
              <a:t>(IEA, 2020)</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2019: الأشخاص الذين يفتقرون إلى القدرة على الوصول إلى الكهرباء لكل منطقة </a:t>
            </a:r>
            <a:r>
              <a:rPr lang="en-US" sz="1200" dirty="0">
                <a:effectLst/>
                <a:latin typeface="Times New Roman" panose="02020603050405020304" pitchFamily="18" charset="0"/>
                <a:ea typeface="Arial" panose="020B0604020202020204" pitchFamily="34" charset="0"/>
              </a:rPr>
              <a:t>.(Our World in Data, 2021)</a:t>
            </a: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مينا: 12.64 مليون</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أمريكا اللاتينية ومنطقة البحر الكاريبي: 10.19 مليون</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defTabSz="685800" rtl="1" eaLnBrk="1" fontAlgn="auto" latinLnBrk="0" hangingPunct="1">
              <a:lnSpc>
                <a:spcPct val="107000"/>
              </a:lnSpc>
              <a:spcBef>
                <a:spcPts val="0"/>
              </a:spcBef>
              <a:spcAft>
                <a:spcPts val="800"/>
              </a:spcAft>
              <a:buClrTx/>
              <a:buSzTx/>
              <a:buFont typeface="Symbol" panose="05050102010706020507" pitchFamily="18" charset="2"/>
              <a:buChar char=""/>
              <a:tabLst>
                <a:tab pos="457200" algn="l"/>
              </a:tabLst>
              <a:defRPr/>
            </a:pPr>
            <a:r>
              <a:rPr lang="ar-SA" sz="1200" dirty="0">
                <a:effectLst/>
                <a:latin typeface="Times New Roman" panose="02020603050405020304" pitchFamily="18" charset="0"/>
                <a:ea typeface="Arial" panose="020B0604020202020204" pitchFamily="34" charset="0"/>
              </a:rPr>
              <a:t> </a:t>
            </a:r>
            <a:r>
              <a:rPr lang="ar-JO" sz="1200" dirty="0">
                <a:effectLst/>
                <a:latin typeface="Times New Roman" panose="02020603050405020304" pitchFamily="18" charset="0"/>
                <a:ea typeface="Arial" panose="020B0604020202020204" pitchFamily="34" charset="0"/>
              </a:rPr>
              <a:t>التوقعات</a:t>
            </a:r>
            <a:r>
              <a:rPr lang="ar-SA" sz="1200" dirty="0">
                <a:effectLst/>
                <a:latin typeface="Times New Roman" panose="02020603050405020304" pitchFamily="18" charset="0"/>
                <a:ea typeface="Arial" panose="020B0604020202020204" pitchFamily="34" charset="0"/>
              </a:rPr>
              <a:t>: سيزداد الطلب الكلي على الطاقة الأولية بنسبة 9 في المائة في عام 2030 بعد سيناريو السياسات المذكور </a:t>
            </a:r>
            <a:r>
              <a:rPr lang="en-US" sz="1200" dirty="0">
                <a:effectLst/>
                <a:latin typeface="Times New Roman" panose="02020603050405020304" pitchFamily="18" charset="0"/>
                <a:ea typeface="Arial" panose="020B0604020202020204" pitchFamily="34" charset="0"/>
              </a:rPr>
              <a:t>.</a:t>
            </a:r>
            <a:r>
              <a:rPr lang="en-US" sz="1200" b="0" u="none" kern="1200" noProof="0" dirty="0">
                <a:solidFill>
                  <a:schemeClr val="tx1"/>
                </a:solidFill>
                <a:effectLst/>
                <a:latin typeface="Arial"/>
                <a:cs typeface="Arial"/>
              </a:rPr>
              <a:t>(IEA, 2020)</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سيناريو (خطوات) السياسات المذكورة: استنادا إلى إعدادات السياسة اليوم، يعود إجمالي الطلب على الطاقة إلى مستوى ما قبل الأزمة (كوفيد-19) بحلول أوائل 2023</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الأمن الغذائي: </a:t>
            </a:r>
            <a:endParaRPr lang="en-US" sz="1200" b="1"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التوزيع الإقليمي: 1.2 بليون في آسيا، و 799 مليون في أفريقيا، و 267 مليون في أمريكا اللاتينية ومنطقة البحر الكاريبي</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ar-SA" sz="1200" dirty="0">
                <a:effectLst/>
                <a:latin typeface="Times New Roman" panose="02020603050405020304" pitchFamily="18" charset="0"/>
                <a:ea typeface="Arial" panose="020B0604020202020204" pitchFamily="34" charset="0"/>
              </a:rPr>
              <a:t> أكبر زيادة في أمريكا اللاتينية ومنطقة البحر الكاريبي </a:t>
            </a:r>
            <a:r>
              <a:rPr lang="en-US" sz="1200" dirty="0">
                <a:effectLst/>
                <a:latin typeface="Times New Roman" panose="02020603050405020304" pitchFamily="18" charset="0"/>
                <a:ea typeface="Arial" panose="020B0604020202020204" pitchFamily="34" charset="0"/>
              </a:rPr>
              <a:t>(FAO et al., 2021)</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تزايد الجوع في العالم بسبب وباء كوفيد-19 في عام 2020 </a:t>
            </a:r>
            <a:r>
              <a:rPr lang="ar-SA" sz="1200" dirty="0">
                <a:effectLst/>
                <a:latin typeface="Times New Roman" panose="02020603050405020304" pitchFamily="18" charset="0"/>
                <a:ea typeface="Arial" panose="020B0604020202020204" pitchFamily="34" charset="0"/>
                <a:cs typeface="Times New Roman" panose="02020603050405020304" pitchFamily="18" charset="0"/>
                <a:sym typeface="Wingdings" panose="05000000000000000000" pitchFamily="2" charset="2"/>
              </a:rPr>
              <a:t></a:t>
            </a:r>
            <a:r>
              <a:rPr lang="ar-SA" sz="1200" dirty="0">
                <a:effectLst/>
                <a:latin typeface="Times New Roman" panose="02020603050405020304" pitchFamily="18" charset="0"/>
                <a:ea typeface="Arial" panose="020B0604020202020204" pitchFamily="34" charset="0"/>
              </a:rPr>
              <a:t>كانت الزيادة المقدرة مساوية للزيادة في السنوات الخمس السابقة مجتمعة </a:t>
            </a:r>
            <a:r>
              <a:rPr lang="en-US" sz="1200" dirty="0">
                <a:effectLst/>
                <a:latin typeface="Times New Roman" panose="02020603050405020304" pitchFamily="18" charset="0"/>
                <a:ea typeface="Arial" panose="020B0604020202020204" pitchFamily="34" charset="0"/>
              </a:rPr>
              <a:t>(FAO et al., 2021)</a:t>
            </a: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في المجموع: في عام 2020، واجه 320 مليون شخص آخرين انعدام الأمن الغذائي </a:t>
            </a:r>
            <a:r>
              <a:rPr lang="en-US" sz="1200" dirty="0">
                <a:effectLst/>
                <a:latin typeface="Times New Roman" panose="02020603050405020304" pitchFamily="18" charset="0"/>
                <a:ea typeface="Arial" panose="020B0604020202020204" pitchFamily="34" charset="0"/>
              </a:rPr>
              <a:t>(FAO et al., 2021)</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الفجوة بين الجنسين: الأمن الغذائي أعلى بنسبة 10 </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بين النساء </a:t>
            </a:r>
            <a:r>
              <a:rPr lang="en-US" sz="1200" dirty="0">
                <a:effectLst/>
                <a:latin typeface="Times New Roman" panose="02020603050405020304" pitchFamily="18" charset="0"/>
                <a:ea typeface="Arial" panose="020B0604020202020204" pitchFamily="34" charset="0"/>
              </a:rPr>
              <a:t>(FAO et al., 2021)</a:t>
            </a: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التعريفات: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ويعرف انعدام الأمن الغذائي بأنه الافتقار إلى الحصول على كمية كافية من الغذاء اللازم للحياة الصحية (IEP, 2021)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JO" sz="1200" dirty="0">
                <a:effectLst/>
                <a:latin typeface="Times New Roman" panose="02020603050405020304" pitchFamily="18" charset="0"/>
                <a:ea typeface="Arial" panose="020B0604020202020204" pitchFamily="34" charset="0"/>
              </a:rPr>
              <a:t>ال</a:t>
            </a:r>
            <a:r>
              <a:rPr lang="ar-SA" sz="1200" dirty="0">
                <a:effectLst/>
                <a:latin typeface="Times New Roman" panose="02020603050405020304" pitchFamily="18" charset="0"/>
                <a:ea typeface="Arial" panose="020B0604020202020204" pitchFamily="34" charset="0"/>
              </a:rPr>
              <a:t>شكل </a:t>
            </a:r>
            <a:r>
              <a:rPr lang="ar-JO" sz="1200" dirty="0">
                <a:effectLst/>
                <a:latin typeface="Times New Roman" panose="02020603050405020304" pitchFamily="18" charset="0"/>
                <a:ea typeface="Arial" panose="020B0604020202020204" pitchFamily="34" charset="0"/>
              </a:rPr>
              <a:t>ال</a:t>
            </a:r>
            <a:r>
              <a:rPr lang="ar-SA" sz="1200" dirty="0">
                <a:effectLst/>
                <a:latin typeface="Times New Roman" panose="02020603050405020304" pitchFamily="18" charset="0"/>
                <a:ea typeface="Arial" panose="020B0604020202020204" pitchFamily="34" charset="0"/>
              </a:rPr>
              <a:t>شديد من انعدام الأمن الغذائي يشير إلى الأشخاص الذين يتخطون وجبة / يقيمون بدون طعام لمدة يوم </a:t>
            </a:r>
            <a:r>
              <a:rPr lang="en-US" sz="1200" dirty="0">
                <a:effectLst/>
                <a:latin typeface="Times New Roman" panose="02020603050405020304" pitchFamily="18" charset="0"/>
                <a:ea typeface="Arial" panose="020B0604020202020204" pitchFamily="34" charset="0"/>
              </a:rPr>
              <a:t>(IEP, 2021)</a:t>
            </a: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ومن الممكن أن يزيد انعدام الأمن الغذائي من خطر مختلف أشكال سوء التغذية</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cs typeface="Times New Roman" panose="02020603050405020304" pitchFamily="18" charset="0"/>
              </a:rPr>
              <a:t>←</a:t>
            </a:r>
            <a:r>
              <a:rPr lang="ar-JO" sz="1200" dirty="0">
                <a:effectLst/>
                <a:latin typeface="Times New Roman" panose="02020603050405020304" pitchFamily="18" charset="0"/>
                <a:ea typeface="Arial" panose="020B0604020202020204" pitchFamily="34" charset="0"/>
                <a:cs typeface="Times New Roman" panose="02020603050405020304" pitchFamily="18" charset="0"/>
              </a:rPr>
              <a:t> </a:t>
            </a:r>
            <a:r>
              <a:rPr lang="ar-SA" sz="1200" dirty="0">
                <a:effectLst/>
                <a:latin typeface="Times New Roman" panose="02020603050405020304" pitchFamily="18" charset="0"/>
                <a:ea typeface="Arial" panose="020B0604020202020204" pitchFamily="34" charset="0"/>
              </a:rPr>
              <a:t>لا ينبغي أن يركز على الكم</a:t>
            </a:r>
            <a:r>
              <a:rPr lang="ar-JO" sz="1200" dirty="0">
                <a:effectLst/>
                <a:latin typeface="Times New Roman" panose="02020603050405020304" pitchFamily="18" charset="0"/>
                <a:ea typeface="Arial" panose="020B0604020202020204" pitchFamily="34" charset="0"/>
              </a:rPr>
              <a:t>ية</a:t>
            </a:r>
            <a:r>
              <a:rPr lang="ar-SA" sz="1200" dirty="0">
                <a:effectLst/>
                <a:latin typeface="Times New Roman" panose="02020603050405020304" pitchFamily="18" charset="0"/>
                <a:ea typeface="Arial" panose="020B0604020202020204" pitchFamily="34" charset="0"/>
              </a:rPr>
              <a:t> فحسب بل أيضا على النوعية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الاتجاهات: بحلول عام 2050، من المتوقع أن يكون نحو 3.4 مليار شخص غير آمنين غذائيا (سيزداد الطلب على الأغذية بنسبة 50%) </a:t>
            </a:r>
            <a:r>
              <a:rPr lang="en-US" sz="1200" dirty="0">
                <a:effectLst/>
                <a:latin typeface="Times New Roman" panose="02020603050405020304" pitchFamily="18" charset="0"/>
                <a:ea typeface="Arial" panose="020B0604020202020204" pitchFamily="34" charset="0"/>
              </a:rPr>
              <a:t>(IEP, 2021)</a:t>
            </a: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وتشير التقديرات إلى أن الإنتاج الغذائي يحتاج إلى زيادة بنسبة 70% تقريبا لتلبية الطلب في عام 2050 </a:t>
            </a:r>
            <a:r>
              <a:rPr lang="ar-SA" sz="1200" dirty="0">
                <a:effectLst/>
                <a:latin typeface="Times New Roman" panose="02020603050405020304" pitchFamily="18" charset="0"/>
                <a:ea typeface="Arial" panose="020B0604020202020204" pitchFamily="34" charset="0"/>
                <a:cs typeface="Times New Roman" panose="02020603050405020304" pitchFamily="18" charset="0"/>
              </a:rPr>
              <a:t>←</a:t>
            </a:r>
            <a:r>
              <a:rPr lang="ar-JO" sz="1200" dirty="0">
                <a:effectLst/>
                <a:latin typeface="Times New Roman" panose="02020603050405020304" pitchFamily="18" charset="0"/>
                <a:ea typeface="Arial" panose="020B0604020202020204" pitchFamily="34" charset="0"/>
                <a:cs typeface="Times New Roman" panose="02020603050405020304" pitchFamily="18" charset="0"/>
              </a:rPr>
              <a:t> </a:t>
            </a:r>
            <a:r>
              <a:rPr lang="ar-SA" sz="1200" dirty="0">
                <a:effectLst/>
                <a:latin typeface="Times New Roman" panose="02020603050405020304" pitchFamily="18" charset="0"/>
                <a:ea typeface="Arial" panose="020B0604020202020204" pitchFamily="34" charset="0"/>
              </a:rPr>
              <a:t>من خلال زيادة العائد في المقام الأول </a:t>
            </a:r>
            <a:r>
              <a:rPr lang="en-US" sz="1200" dirty="0">
                <a:effectLst/>
                <a:latin typeface="Times New Roman" panose="02020603050405020304" pitchFamily="18" charset="0"/>
                <a:ea typeface="Arial" panose="020B0604020202020204" pitchFamily="34" charset="0"/>
              </a:rPr>
              <a:t>(IRENA &amp; FAO, 2021) </a:t>
            </a:r>
          </a:p>
          <a:p>
            <a:br>
              <a:rPr lang="en-US" sz="900" kern="1200" noProof="0" dirty="0">
                <a:effectLst/>
                <a:latin typeface="Arial" panose="020B0604020202020204" pitchFamily="34" charset="0"/>
                <a:cs typeface="Arial"/>
              </a:rPr>
            </a:br>
            <a:endParaRPr lang="en-US" sz="900" kern="1200" noProof="0" dirty="0">
              <a:solidFill>
                <a:schemeClr val="tx1"/>
              </a:solidFill>
              <a:effectLst/>
              <a:latin typeface="Arial" panose="020B0604020202020204" pitchFamily="34" charset="0"/>
              <a:ea typeface="+mn-ea"/>
              <a:cs typeface="+mn-cs"/>
            </a:endParaRPr>
          </a:p>
          <a:p>
            <a:pPr marL="171450" indent="-171450">
              <a:buFontTx/>
              <a:buChar char="-"/>
            </a:pPr>
            <a:endParaRPr lang="en-US" sz="900" kern="1200" noProof="0" dirty="0">
              <a:solidFill>
                <a:schemeClr val="tx1"/>
              </a:solidFill>
              <a:effectLst/>
              <a:latin typeface="Arial" panose="020B0604020202020204" pitchFamily="34" charset="0"/>
              <a:ea typeface="+mn-ea"/>
              <a:cs typeface="+mn-cs"/>
            </a:endParaRPr>
          </a:p>
          <a:p>
            <a:pPr marL="0" indent="0" algn="r">
              <a:buFontTx/>
              <a:buNone/>
            </a:pPr>
            <a:r>
              <a:rPr lang="ar-JO" sz="900" b="1" kern="1200" noProof="0" dirty="0">
                <a:solidFill>
                  <a:schemeClr val="tx1"/>
                </a:solidFill>
                <a:effectLst/>
                <a:latin typeface="Arial"/>
                <a:cs typeface="Arial"/>
              </a:rPr>
              <a:t>المصادر:</a:t>
            </a:r>
            <a:endParaRPr lang="en-US" sz="900" b="1" kern="1200" noProof="0" dirty="0">
              <a:solidFill>
                <a:schemeClr val="tx1"/>
              </a:solidFill>
              <a:effectLst/>
              <a:latin typeface="Arial"/>
              <a:cs typeface="Aria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FAO, IFAD, UNICEF, WFP and WHO (2021), ‘The State of Food Security and Nutrition in the World 2020. Transforming food systems for affordable healthy diets’, Rome, Italy.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noProof="0" dirty="0">
                <a:latin typeface="Arial"/>
                <a:cs typeface="Arial"/>
              </a:rPr>
              <a:t>Institute for Economics &amp; Peace (IEP) (2021), ‘Ecological Threat Report 2021: Understanding Ecological Threats, Resilience and Peace’, Sydney, Australia.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kern="1200" noProof="0" dirty="0">
              <a:solidFill>
                <a:schemeClr val="tx1"/>
              </a:solidFill>
              <a:effectLst/>
              <a:latin typeface="Arial" panose="020B0604020202020204" pitchFamily="34" charset="0"/>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u="none" noProof="0" dirty="0">
                <a:latin typeface="Arial"/>
                <a:cs typeface="Arial"/>
              </a:rPr>
              <a:t>International Energy Agency (IEA) (September 24, 2021), ‘Number of people without access to electricity worldwide from 2000 to 2021, by region (in millions)’, [Graph], in Statista [2021-11-08], Available from: https://www.statista.com/statistics/829803/number-of-people-without-access-to-electricity-by-region/</a:t>
            </a:r>
          </a:p>
          <a:p>
            <a:endParaRPr lang="en-US" sz="900" kern="1200" noProof="0" dirty="0">
              <a:solidFill>
                <a:schemeClr val="tx1"/>
              </a:solidFill>
              <a:effectLst/>
              <a:latin typeface="Arial" panose="020B0604020202020204" pitchFamily="34" charset="0"/>
              <a:ea typeface="+mn-ea"/>
              <a:cs typeface="+mn-cs"/>
            </a:endParaRPr>
          </a:p>
          <a:p>
            <a:r>
              <a:rPr lang="en-US" sz="900" kern="1200" noProof="0" dirty="0">
                <a:solidFill>
                  <a:schemeClr val="tx1"/>
                </a:solidFill>
                <a:effectLst/>
                <a:latin typeface="Arial"/>
                <a:cs typeface="Arial"/>
              </a:rPr>
              <a:t>International Energy Agency (IEA) (2020), ‘World Energy Outlook 2020’, Paris, France.</a:t>
            </a:r>
          </a:p>
          <a:p>
            <a:endParaRPr lang="en-US" sz="900" kern="1200" noProof="0" dirty="0">
              <a:solidFill>
                <a:schemeClr val="tx1"/>
              </a:solidFill>
              <a:effectLst/>
              <a:latin typeface="Arial" panose="020B0604020202020204" pitchFamily="34" charset="0"/>
              <a:ea typeface="+mn-ea"/>
              <a:cs typeface="+mn-cs"/>
            </a:endParaRPr>
          </a:p>
          <a:p>
            <a:pPr>
              <a:defRPr/>
            </a:pPr>
            <a:r>
              <a:rPr lang="en-US" noProof="0" dirty="0">
                <a:latin typeface="Arial"/>
                <a:cs typeface="Arial"/>
              </a:rPr>
              <a:t>International Renewable Energy Agency (IRENA) and Food and Agriculture Organization (FAO) (2021), ‘Renewable energy for agri-food systems – Towards the Sustainable Development Goals and the Paris agreement’, Abu Dhabi and Rome. </a:t>
            </a:r>
            <a:endParaRPr lang="en-US" sz="900" kern="1200" noProof="0" dirty="0">
              <a:solidFill>
                <a:schemeClr val="tx1"/>
              </a:solidFill>
              <a:effectLst/>
              <a:latin typeface="Arial" panose="020B0604020202020204" pitchFamily="34" charset="0"/>
              <a:ea typeface="+mn-ea"/>
              <a:cs typeface="+mn-cs"/>
            </a:endParaRPr>
          </a:p>
          <a:p>
            <a:pPr marL="0" indent="0">
              <a:buFontTx/>
              <a:buNone/>
            </a:pPr>
            <a:endParaRPr lang="en-US" sz="900" u="none"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noProof="0" dirty="0">
                <a:solidFill>
                  <a:schemeClr val="tx1"/>
                </a:solidFill>
                <a:effectLst/>
                <a:latin typeface="Arial"/>
                <a:cs typeface="Arial"/>
              </a:rPr>
              <a:t>Organization of the Petroleum Exporting Countries (OPEC) (2021), ‘World Oil Outlook 2045’, Vienna, Austria.</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900" u="none" noProof="0" dirty="0"/>
          </a:p>
          <a:p>
            <a:r>
              <a:rPr lang="en-US" noProof="0" dirty="0">
                <a:latin typeface="Arial"/>
                <a:cs typeface="Arial"/>
              </a:rPr>
              <a:t>Our World in Data, ‘How many people don’t have access to electricity?’, [2021-11-23], Available from: https://ourworldindata.org/energy-access#access-to-electricity</a:t>
            </a:r>
          </a:p>
          <a:p>
            <a:endParaRPr lang="en-US" noProof="0" dirty="0"/>
          </a:p>
          <a:p>
            <a:r>
              <a:rPr lang="en-US" noProof="0" dirty="0">
                <a:latin typeface="Arial"/>
                <a:cs typeface="Arial"/>
              </a:rPr>
              <a:t>United Nations (UN) (2021), ‘The United Nations World Water Development Report 2021: Valuing Water’, Paris, France.</a:t>
            </a:r>
          </a:p>
          <a:p>
            <a:endParaRPr lang="en-US" noProof="0" dirty="0"/>
          </a:p>
          <a:p>
            <a:r>
              <a:rPr lang="en-US" noProof="0" dirty="0">
                <a:latin typeface="Arial"/>
                <a:cs typeface="Arial"/>
              </a:rPr>
              <a:t>United Nations Environment Programme (UNEP) (2015), ‘Options for decoupling economic growth from water use and water pollution’, Report of the International Resource Panel Working Group on Sustainable Water Management, Available from: https://www.resourcepanel.org/reports/options-decoupling-economic-growth-water-use-and-water-pollution</a:t>
            </a:r>
          </a:p>
          <a:p>
            <a:endParaRPr lang="en-US" noProof="0" dirty="0"/>
          </a:p>
          <a:p>
            <a:r>
              <a:rPr lang="en-US" noProof="0" dirty="0">
                <a:latin typeface="Arial"/>
                <a:cs typeface="Arial"/>
              </a:rPr>
              <a:t>World Health Organization (WHO) and the United Nations Children’s Fund (UNICEF) (2021), ‘Progress on household drinking water, sanitation and hygiene 2000-2020: Five years into the SDGs’, Geneva, Switzerland. Available from: https://www.unicef.de/informieren/materialien/report-sanitation-and-hygiene/250940 </a:t>
            </a:r>
            <a:endParaRPr lang="en-US" sz="900" u="none" noProof="0" dirty="0">
              <a:latin typeface="Arial"/>
              <a:cs typeface="Arial"/>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5</a:t>
            </a:fld>
            <a:endParaRPr lang="en-GB" dirty="0"/>
          </a:p>
        </p:txBody>
      </p:sp>
    </p:spTree>
    <p:extLst>
      <p:ext uri="{BB962C8B-B14F-4D97-AF65-F5344CB8AC3E}">
        <p14:creationId xmlns:p14="http://schemas.microsoft.com/office/powerpoint/2010/main" val="780925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457200" rtl="0" eaLnBrk="1" fontAlgn="auto" latinLnBrk="0" hangingPunct="1">
              <a:spcBef>
                <a:spcPts val="0"/>
              </a:spcBef>
              <a:spcAft>
                <a:spcPts val="0"/>
              </a:spcAft>
              <a:buClrTx/>
              <a:buSzTx/>
              <a:buFontTx/>
              <a:buNone/>
              <a:tabLst/>
              <a:defRPr/>
            </a:pPr>
            <a:r>
              <a:rPr lang="en-US" b="1" baseline="0" noProof="0" dirty="0"/>
              <a:t>Notes:</a:t>
            </a:r>
          </a:p>
          <a:p>
            <a:pPr marL="0" marR="0" indent="0" algn="l" defTabSz="457200" rtl="0" eaLnBrk="1" fontAlgn="auto" latinLnBrk="0" hangingPunct="1">
              <a:spcBef>
                <a:spcPts val="0"/>
              </a:spcBef>
              <a:spcAft>
                <a:spcPts val="0"/>
              </a:spcAft>
              <a:buClrTx/>
              <a:buSzTx/>
              <a:buFontTx/>
              <a:buNone/>
              <a:tabLst/>
              <a:defRPr/>
            </a:pPr>
            <a:endParaRPr lang="en-US" baseline="0" noProof="0" dirty="0"/>
          </a:p>
          <a:p>
            <a:pPr marL="0" marR="0" algn="r" rtl="1">
              <a:lnSpc>
                <a:spcPct val="107000"/>
              </a:lnSpc>
              <a:spcBef>
                <a:spcPts val="0"/>
              </a:spcBef>
              <a:spcAft>
                <a:spcPts val="800"/>
              </a:spcAft>
            </a:pPr>
            <a:r>
              <a:rPr lang="ar-SA" sz="1800" dirty="0">
                <a:effectLst/>
                <a:latin typeface="Times New Roman" panose="02020603050405020304" pitchFamily="18" charset="0"/>
                <a:ea typeface="Arial" panose="020B0604020202020204" pitchFamily="34" charset="0"/>
              </a:rPr>
              <a:t>في هذا القسم، ننظر إلى التداخلات بين الماء والغذاء.  الأسئلة الرئيسية التي تمت معالجتها هي: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ما مقدار الماء اللازم لإنتاج الأغذية و</a:t>
            </a:r>
            <a:r>
              <a:rPr lang="ar-JO" sz="1800" dirty="0">
                <a:effectLst/>
                <a:latin typeface="Times New Roman" panose="02020603050405020304" pitchFamily="18" charset="0"/>
                <a:ea typeface="Arial" panose="020B0604020202020204" pitchFamily="34" charset="0"/>
              </a:rPr>
              <a:t>ضمان </a:t>
            </a:r>
            <a:r>
              <a:rPr lang="ar-SA" sz="1800" dirty="0">
                <a:effectLst/>
                <a:latin typeface="Times New Roman" panose="02020603050405020304" pitchFamily="18" charset="0"/>
                <a:ea typeface="Arial" panose="020B0604020202020204" pitchFamily="34" charset="0"/>
              </a:rPr>
              <a:t>أمنها؟ </a:t>
            </a:r>
            <a:endParaRPr lang="en-US" sz="18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800" dirty="0">
                <a:effectLst/>
                <a:latin typeface="Times New Roman" panose="02020603050405020304" pitchFamily="18" charset="0"/>
                <a:ea typeface="Arial" panose="020B0604020202020204" pitchFamily="34" charset="0"/>
              </a:rPr>
              <a:t>ما هي آثار الأنشطة الزراعية على كمية ونوعية الموارد المائية؟  </a:t>
            </a:r>
            <a:endParaRPr lang="en-US" sz="18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800" b="1" dirty="0">
                <a:effectLst/>
                <a:latin typeface="Times New Roman" panose="02020603050405020304" pitchFamily="18" charset="0"/>
                <a:ea typeface="Arial" panose="020B0604020202020204" pitchFamily="34" charset="0"/>
              </a:rPr>
              <a:t>إبراز المقايضات: </a:t>
            </a:r>
            <a:endParaRPr lang="en-US" sz="18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Arial" panose="020B0604020202020204" pitchFamily="34" charset="0"/>
              </a:rPr>
              <a:t>الري: الإنتاج الغذائي مقابل ندرة المياه (الطلب أعلى من المتاح)</a:t>
            </a:r>
            <a:r>
              <a:rPr lang="ar-JO" sz="1800" dirty="0">
                <a:effectLst/>
                <a:latin typeface="Times New Roman" panose="02020603050405020304" pitchFamily="18" charset="0"/>
                <a:ea typeface="Arial" panose="020B0604020202020204" pitchFamily="34" charset="0"/>
              </a:rPr>
              <a:t>.</a:t>
            </a:r>
            <a:r>
              <a:rPr lang="ar-SA" sz="1800" dirty="0">
                <a:effectLst/>
                <a:latin typeface="Times New Roman" panose="02020603050405020304" pitchFamily="18" charset="0"/>
                <a:ea typeface="Arial" panose="020B0604020202020204" pitchFamily="34" charset="0"/>
              </a:rPr>
              <a:t> </a:t>
            </a:r>
            <a:endParaRPr lang="en-US" sz="18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800" dirty="0">
                <a:effectLst/>
                <a:latin typeface="Times New Roman" panose="02020603050405020304" pitchFamily="18" charset="0"/>
                <a:ea typeface="Arial" panose="020B0604020202020204" pitchFamily="34" charset="0"/>
              </a:rPr>
              <a:t>إنتاج الأغذية مقابل تدهور نوعية المياه (</a:t>
            </a:r>
            <a:r>
              <a:rPr lang="ar-JO" sz="1800" dirty="0">
                <a:effectLst/>
                <a:latin typeface="Times New Roman" panose="02020603050405020304" pitchFamily="18" charset="0"/>
                <a:ea typeface="Arial" panose="020B0604020202020204" pitchFamily="34" charset="0"/>
              </a:rPr>
              <a:t>نشر</a:t>
            </a:r>
            <a:r>
              <a:rPr lang="ar-SA" sz="1800" dirty="0">
                <a:effectLst/>
                <a:latin typeface="Times New Roman" panose="02020603050405020304" pitchFamily="18" charset="0"/>
                <a:ea typeface="Arial" panose="020B0604020202020204" pitchFamily="34" charset="0"/>
              </a:rPr>
              <a:t> التلوث بالمغذيات ومبيدات الآفات) </a:t>
            </a:r>
            <a:r>
              <a:rPr lang="ar-JO" sz="1800" dirty="0">
                <a:effectLst/>
                <a:latin typeface="Times New Roman" panose="02020603050405020304" pitchFamily="18" charset="0"/>
                <a:ea typeface="Arial" panose="020B0604020202020204" pitchFamily="34" charset="0"/>
              </a:rPr>
              <a:t>.</a:t>
            </a:r>
            <a:endParaRPr lang="en-US" sz="1800" dirty="0">
              <a:effectLst/>
              <a:latin typeface="Times New Roman" panose="02020603050405020304" pitchFamily="18" charset="0"/>
              <a:ea typeface="Arial" panose="020B0604020202020204" pitchFamily="34" charset="0"/>
            </a:endParaRPr>
          </a:p>
        </p:txBody>
      </p:sp>
      <p:sp>
        <p:nvSpPr>
          <p:cNvPr id="4" name="Foliennummernplatzhalter 3"/>
          <p:cNvSpPr>
            <a:spLocks noGrp="1"/>
          </p:cNvSpPr>
          <p:nvPr>
            <p:ph type="sldNum" sz="quarter" idx="5"/>
          </p:nvPr>
        </p:nvSpPr>
        <p:spPr/>
        <p:txBody>
          <a:bodyPr/>
          <a:lstStyle/>
          <a:p>
            <a:fld id="{4045F879-0589-40D4-B0E5-B74D0CAD5C6C}" type="slidenum">
              <a:rPr lang="en-GB" smtClean="0"/>
              <a:pPr/>
              <a:t>6</a:t>
            </a:fld>
            <a:endParaRPr lang="en-GB" dirty="0"/>
          </a:p>
        </p:txBody>
      </p:sp>
    </p:spTree>
    <p:extLst>
      <p:ext uri="{BB962C8B-B14F-4D97-AF65-F5344CB8AC3E}">
        <p14:creationId xmlns:p14="http://schemas.microsoft.com/office/powerpoint/2010/main" val="1454951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لنبدأ بالنظر إلى كيفية استخدام الم</a:t>
            </a:r>
            <a:r>
              <a:rPr lang="ar-JO" sz="1200" dirty="0">
                <a:effectLst/>
                <a:latin typeface="Times New Roman" panose="02020603050405020304" pitchFamily="18" charset="0"/>
                <a:ea typeface="Arial" panose="020B0604020202020204" pitchFamily="34" charset="0"/>
              </a:rPr>
              <a:t>ي</a:t>
            </a:r>
            <a:r>
              <a:rPr lang="ar-SA" sz="1200" dirty="0">
                <a:effectLst/>
                <a:latin typeface="Times New Roman" panose="02020603050405020304" pitchFamily="18" charset="0"/>
                <a:ea typeface="Arial" panose="020B0604020202020204" pitchFamily="34" charset="0"/>
              </a:rPr>
              <a:t>ا</a:t>
            </a:r>
            <a:r>
              <a:rPr lang="ar-JO" sz="1200" dirty="0">
                <a:effectLst/>
                <a:latin typeface="Times New Roman" panose="02020603050405020304" pitchFamily="18" charset="0"/>
                <a:ea typeface="Arial" panose="020B0604020202020204" pitchFamily="34" charset="0"/>
              </a:rPr>
              <a:t>ه</a:t>
            </a:r>
            <a:r>
              <a:rPr lang="ar-SA" sz="1200" dirty="0">
                <a:effectLst/>
                <a:latin typeface="Times New Roman" panose="02020603050405020304" pitchFamily="18" charset="0"/>
                <a:ea typeface="Arial" panose="020B0604020202020204" pitchFamily="34" charset="0"/>
              </a:rPr>
              <a:t> لإنتاج الغذاء</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إننا نحتاج إلى الماء في خطوات عديدة لإنتاج الغذاء</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توجد بشكل عام 4 فئات </a:t>
            </a:r>
            <a:r>
              <a:rPr lang="ar-JO" sz="1200" dirty="0">
                <a:effectLst/>
                <a:latin typeface="Times New Roman" panose="02020603050405020304" pitchFamily="18" charset="0"/>
                <a:ea typeface="Arial" panose="020B0604020202020204" pitchFamily="34" charset="0"/>
              </a:rPr>
              <a:t>ل</a:t>
            </a:r>
            <a:r>
              <a:rPr lang="ar-SA" sz="1200" dirty="0">
                <a:effectLst/>
                <a:latin typeface="Times New Roman" panose="02020603050405020304" pitchFamily="18" charset="0"/>
                <a:ea typeface="Arial" panose="020B0604020202020204" pitchFamily="34" charset="0"/>
              </a:rPr>
              <a:t>استخدام المياه في سلسلة الأغذية الزراعية: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توفير المياه للشرب وإعداد الطعام</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إنتاج الأغذية الأولية (الري بالمحاصيل، والمياه للماشية، وإنتاج مصائد الأسماك)</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إنتاج المكونات الرئيسية (إنتاج علف الماشية)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عمليات تجهيز الأغذية (التدفئة والتبريد)</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JO" sz="1200" dirty="0">
                <a:effectLst/>
                <a:latin typeface="Times New Roman" panose="02020603050405020304" pitchFamily="18" charset="0"/>
                <a:ea typeface="Arial" panose="020B0604020202020204" pitchFamily="34" charset="0"/>
              </a:rPr>
              <a:t>وتعد أكبر نسبة ل</a:t>
            </a:r>
            <a:r>
              <a:rPr lang="ar-SA" sz="1200" dirty="0">
                <a:effectLst/>
                <a:latin typeface="Times New Roman" panose="02020603050405020304" pitchFamily="18" charset="0"/>
                <a:ea typeface="Arial" panose="020B0604020202020204" pitchFamily="34" charset="0"/>
              </a:rPr>
              <a:t>استخدام </a:t>
            </a:r>
            <a:r>
              <a:rPr lang="ar-JO" sz="1200" dirty="0">
                <a:effectLst/>
                <a:latin typeface="Times New Roman" panose="02020603050405020304" pitchFamily="18" charset="0"/>
                <a:ea typeface="Arial" panose="020B0604020202020204" pitchFamily="34" charset="0"/>
              </a:rPr>
              <a:t>ا</a:t>
            </a:r>
            <a:r>
              <a:rPr lang="ar-SA" sz="1200" dirty="0">
                <a:effectLst/>
                <a:latin typeface="Times New Roman" panose="02020603050405020304" pitchFamily="18" charset="0"/>
                <a:ea typeface="Arial" panose="020B0604020202020204" pitchFamily="34" charset="0"/>
              </a:rPr>
              <a:t>لمياه </a:t>
            </a:r>
            <a:r>
              <a:rPr lang="ar-JO" sz="1200" dirty="0">
                <a:effectLst/>
                <a:latin typeface="Times New Roman" panose="02020603050405020304" pitchFamily="18" charset="0"/>
                <a:ea typeface="Arial" panose="020B0604020202020204" pitchFamily="34" charset="0"/>
              </a:rPr>
              <a:t>على الإطلاق هي </a:t>
            </a:r>
            <a:r>
              <a:rPr lang="ar-SA" sz="1200" dirty="0">
                <a:effectLst/>
                <a:latin typeface="Times New Roman" panose="02020603050405020304" pitchFamily="18" charset="0"/>
                <a:ea typeface="Arial" panose="020B0604020202020204" pitchFamily="34" charset="0"/>
              </a:rPr>
              <a:t>في إنتاج الاغذية الاولية من أجل الري بالمحاصيل وإنتاج الماشية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7</a:t>
            </a:fld>
            <a:endParaRPr lang="en-GB" dirty="0"/>
          </a:p>
        </p:txBody>
      </p:sp>
    </p:spTree>
    <p:extLst>
      <p:ext uri="{BB962C8B-B14F-4D97-AF65-F5344CB8AC3E}">
        <p14:creationId xmlns:p14="http://schemas.microsoft.com/office/powerpoint/2010/main" val="3597386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noProof="0" dirty="0">
                <a:latin typeface="Arial"/>
                <a:cs typeface="Arial"/>
              </a:rPr>
              <a:t>Notes: </a:t>
            </a:r>
          </a:p>
          <a:p>
            <a:endParaRPr lang="en-US" b="1" noProof="0" dirty="0">
              <a:latin typeface="Arial"/>
              <a:cs typeface="Arial"/>
            </a:endParaRPr>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وكما نرى في  ا</a:t>
            </a:r>
            <a:r>
              <a:rPr lang="ar-JO" sz="1200" dirty="0">
                <a:effectLst/>
                <a:latin typeface="Times New Roman" panose="02020603050405020304" pitchFamily="18" charset="0"/>
                <a:ea typeface="Arial" panose="020B0604020202020204" pitchFamily="34" charset="0"/>
              </a:rPr>
              <a:t>لشكلين المبينين في</a:t>
            </a:r>
            <a:r>
              <a:rPr lang="ar-SA" sz="1200" dirty="0">
                <a:effectLst/>
                <a:latin typeface="Times New Roman" panose="02020603050405020304" pitchFamily="18" charset="0"/>
                <a:ea typeface="Arial" panose="020B0604020202020204" pitchFamily="34" charset="0"/>
              </a:rPr>
              <a:t> هذه الشريحة، فإن الزراعة على المستوى العالمي  تمثل إلى حد بعيد أكبر كميات من </a:t>
            </a:r>
            <a:r>
              <a:rPr lang="ar-JO" sz="1200" dirty="0">
                <a:effectLst/>
                <a:latin typeface="Times New Roman" panose="02020603050405020304" pitchFamily="18" charset="0"/>
                <a:ea typeface="Arial" panose="020B0604020202020204" pitchFamily="34" charset="0"/>
              </a:rPr>
              <a:t>استخراج </a:t>
            </a:r>
            <a:r>
              <a:rPr lang="ar-SA" sz="1200" dirty="0">
                <a:effectLst/>
                <a:latin typeface="Times New Roman" panose="02020603050405020304" pitchFamily="18" charset="0"/>
                <a:ea typeface="Arial" panose="020B0604020202020204" pitchFamily="34" charset="0"/>
              </a:rPr>
              <a:t>المياه واستهلاكها </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فهي تمثل نحو 70% من</a:t>
            </a:r>
            <a:r>
              <a:rPr lang="ar-JO" sz="1200" dirty="0">
                <a:effectLst/>
                <a:latin typeface="Times New Roman" panose="02020603050405020304" pitchFamily="18" charset="0"/>
                <a:ea typeface="Arial" panose="020B0604020202020204" pitchFamily="34" charset="0"/>
              </a:rPr>
              <a:t> نسبة</a:t>
            </a:r>
            <a:r>
              <a:rPr lang="ar-SA" sz="1200" dirty="0">
                <a:effectLst/>
                <a:latin typeface="Times New Roman" panose="02020603050405020304" pitchFamily="18" charset="0"/>
                <a:ea typeface="Arial" panose="020B0604020202020204" pitchFamily="34" charset="0"/>
              </a:rPr>
              <a:t> </a:t>
            </a:r>
            <a:r>
              <a:rPr lang="ar-JO" sz="1200" dirty="0">
                <a:effectLst/>
                <a:latin typeface="Times New Roman" panose="02020603050405020304" pitchFamily="18" charset="0"/>
                <a:ea typeface="Arial" panose="020B0604020202020204" pitchFamily="34" charset="0"/>
              </a:rPr>
              <a:t>الاستخراج</a:t>
            </a:r>
            <a:r>
              <a:rPr lang="ar-SA" sz="1200" dirty="0">
                <a:effectLst/>
                <a:latin typeface="Times New Roman" panose="02020603050405020304" pitchFamily="18" charset="0"/>
                <a:ea typeface="Arial" panose="020B0604020202020204" pitchFamily="34" charset="0"/>
              </a:rPr>
              <a:t> العالمي </a:t>
            </a:r>
            <a:r>
              <a:rPr lang="ar-JO" sz="1200" dirty="0">
                <a:effectLst/>
                <a:latin typeface="Times New Roman" panose="02020603050405020304" pitchFamily="18" charset="0"/>
                <a:ea typeface="Arial" panose="020B0604020202020204" pitchFamily="34" charset="0"/>
              </a:rPr>
              <a:t>ل</a:t>
            </a:r>
            <a:r>
              <a:rPr lang="ar-SA" sz="1200" dirty="0">
                <a:effectLst/>
                <a:latin typeface="Times New Roman" panose="02020603050405020304" pitchFamily="18" charset="0"/>
                <a:ea typeface="Arial" panose="020B0604020202020204" pitchFamily="34" charset="0"/>
              </a:rPr>
              <a:t>لمياه العذبة ــ </a:t>
            </a:r>
            <a:r>
              <a:rPr lang="ar-JO" sz="1200" dirty="0">
                <a:effectLst/>
                <a:latin typeface="Times New Roman" panose="02020603050405020304" pitchFamily="18" charset="0"/>
                <a:ea typeface="Arial" panose="020B0604020202020204" pitchFamily="34" charset="0"/>
              </a:rPr>
              <a:t>حيث </a:t>
            </a:r>
            <a:r>
              <a:rPr lang="ar-SA" sz="1200" dirty="0">
                <a:effectLst/>
                <a:latin typeface="Times New Roman" panose="02020603050405020304" pitchFamily="18" charset="0"/>
                <a:ea typeface="Arial" panose="020B0604020202020204" pitchFamily="34" charset="0"/>
              </a:rPr>
              <a:t>ارتفع هذا الرقم</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في أفريقيا وآسيا</a:t>
            </a:r>
            <a:r>
              <a:rPr lang="ar-JO" sz="1200" dirty="0">
                <a:effectLst/>
                <a:latin typeface="Times New Roman" panose="02020603050405020304" pitchFamily="18" charset="0"/>
                <a:ea typeface="Arial" panose="020B0604020202020204" pitchFamily="34" charset="0"/>
              </a:rPr>
              <a:t> إلى</a:t>
            </a:r>
            <a:r>
              <a:rPr lang="ar-SA" sz="1200" dirty="0">
                <a:effectLst/>
                <a:latin typeface="Times New Roman" panose="02020603050405020304" pitchFamily="18" charset="0"/>
                <a:ea typeface="Arial" panose="020B0604020202020204" pitchFamily="34" charset="0"/>
              </a:rPr>
              <a:t> أكثر من 80% من إجمالي المياه المسحوبة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لذا، يجب أن يكون لدينا الكثير من الماء لإنتاج الطعام!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ولإنتاج المزيد من الغذاء لإطعام عدد متزايد من السكان وإطعام أولئك الذين ما زالوا يعانون من الجوع فمن المرجح أن نحتاج إلى المزيد من المياه ـ رغم أن بعض هذا الطلب سوف يقابل أيضا بالطبع من خلال زيادة كفاءة استخدام المياه في الإنتاج الزراعي وا</a:t>
            </a:r>
            <a:r>
              <a:rPr lang="ar-JO" sz="1200" dirty="0">
                <a:effectLst/>
                <a:latin typeface="Times New Roman" panose="02020603050405020304" pitchFamily="18" charset="0"/>
                <a:ea typeface="Arial" panose="020B0604020202020204" pitchFamily="34" charset="0"/>
              </a:rPr>
              <a:t>نخفاض نسبة</a:t>
            </a:r>
            <a:r>
              <a:rPr lang="ar-SA" sz="1200" dirty="0">
                <a:effectLst/>
                <a:latin typeface="Times New Roman" panose="02020603050405020304" pitchFamily="18" charset="0"/>
                <a:ea typeface="Arial" panose="020B0604020202020204" pitchFamily="34" charset="0"/>
              </a:rPr>
              <a:t> خسائر الأغذية وإهدار</a:t>
            </a:r>
            <a:r>
              <a:rPr lang="ar-JO" sz="1200" dirty="0">
                <a:effectLst/>
                <a:latin typeface="Times New Roman" panose="02020603050405020304" pitchFamily="18" charset="0"/>
                <a:ea typeface="Arial" panose="020B0604020202020204" pitchFamily="34" charset="0"/>
              </a:rPr>
              <a:t>ها</a:t>
            </a:r>
            <a:r>
              <a:rPr lang="ar-SA" sz="1200" dirty="0">
                <a:effectLst/>
                <a:latin typeface="Times New Roman" panose="02020603050405020304" pitchFamily="18" charset="0"/>
                <a:ea typeface="Arial" panose="020B0604020202020204" pitchFamily="34" charset="0"/>
              </a:rPr>
              <a:t>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الشكل: الطلب العالمي على المياه حسب القطاع بين 2014 و 2040 </a:t>
            </a:r>
            <a:r>
              <a:rPr lang="en-US" sz="1200" b="1" dirty="0">
                <a:effectLst/>
                <a:latin typeface="Times New Roman" panose="02020603050405020304" pitchFamily="18" charset="0"/>
                <a:ea typeface="Arial" panose="020B0604020202020204" pitchFamily="34" charset="0"/>
              </a:rPr>
              <a:t>(IEA, 2016)</a:t>
            </a: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الزراعة (المروية): هي المستخدم الرئيسي للمياه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a:t>
            </a:r>
            <a:r>
              <a:rPr lang="ar-JO" sz="1200" dirty="0">
                <a:effectLst/>
                <a:latin typeface="Times New Roman" panose="02020603050405020304" pitchFamily="18" charset="0"/>
                <a:ea typeface="Arial" panose="020B0604020202020204" pitchFamily="34" charset="0"/>
              </a:rPr>
              <a:t>ستخراج المياه</a:t>
            </a:r>
            <a:r>
              <a:rPr lang="ar-SA" sz="1200" dirty="0">
                <a:effectLst/>
                <a:latin typeface="Times New Roman" panose="02020603050405020304" pitchFamily="18" charset="0"/>
                <a:ea typeface="Arial" panose="020B0604020202020204" pitchFamily="34" charset="0"/>
              </a:rPr>
              <a:t>: تمثل نحو 70 </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من الانسحابات العالمية للمياه العذبة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تستخدم المياه في الزراعة </a:t>
            </a:r>
            <a:r>
              <a:rPr lang="ar-JO" sz="1200" dirty="0">
                <a:effectLst/>
                <a:latin typeface="Times New Roman" panose="02020603050405020304" pitchFamily="18" charset="0"/>
                <a:ea typeface="Arial" panose="020B0604020202020204" pitchFamily="34" charset="0"/>
              </a:rPr>
              <a:t>ل</a:t>
            </a:r>
            <a:r>
              <a:rPr lang="ar-SA" sz="1200" dirty="0">
                <a:effectLst/>
                <a:latin typeface="Times New Roman" panose="02020603050405020304" pitchFamily="18" charset="0"/>
                <a:ea typeface="Arial" panose="020B0604020202020204" pitchFamily="34" charset="0"/>
              </a:rPr>
              <a:t>إنتاج الأغذية، ولكنها تستخدم أيضا للوقود الحيوي، والقطن، وما إلى ذلك</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الصناعة: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الاستهلاك: الصناعة هي ثاني أكبر مستهلك للمياه (8-9%) </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يستخدم الماء في المعالجة، </a:t>
            </a:r>
            <a:r>
              <a:rPr lang="ar-JO" b="0" u="none" dirty="0"/>
              <a:t>والتصنيع</a:t>
            </a:r>
            <a:r>
              <a:rPr lang="ar-SA" sz="1200" dirty="0">
                <a:effectLst/>
                <a:latin typeface="Times New Roman" panose="02020603050405020304" pitchFamily="18" charset="0"/>
                <a:ea typeface="Arial" panose="020B0604020202020204" pitchFamily="34" charset="0"/>
              </a:rPr>
              <a:t>، والغسيل بالإضافة إلى تحضير الطعام</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JO" sz="1200" dirty="0">
                <a:effectLst/>
                <a:latin typeface="Times New Roman" panose="02020603050405020304" pitchFamily="18" charset="0"/>
                <a:ea typeface="Arial" panose="020B0604020202020204" pitchFamily="34" charset="0"/>
              </a:rPr>
              <a:t>استخراج المياه</a:t>
            </a:r>
            <a:r>
              <a:rPr lang="ar-SA" sz="1200" dirty="0">
                <a:effectLst/>
                <a:latin typeface="Times New Roman" panose="02020603050405020304" pitchFamily="18" charset="0"/>
                <a:ea typeface="Arial" panose="020B0604020202020204" pitchFamily="34" charset="0"/>
              </a:rPr>
              <a:t>: تشير نسبة 10% تقريبا إلى القطاع الصناعي (تتراوح بين 8% و 12% في الدول النامية والمتقدمة سابقا)</a:t>
            </a:r>
            <a:r>
              <a:rPr lang="ar-JO" sz="1200" dirty="0">
                <a:effectLst/>
                <a:latin typeface="Times New Roman" panose="02020603050405020304" pitchFamily="18" charset="0"/>
                <a:ea typeface="Arial" panose="020B0604020202020204" pitchFamily="34" charset="0"/>
              </a:rPr>
              <a:t>.</a:t>
            </a:r>
            <a:br>
              <a:rPr lang="en-US" sz="1200" dirty="0">
                <a:effectLst/>
                <a:latin typeface="Times New Roman" panose="02020603050405020304" pitchFamily="18" charset="0"/>
                <a:ea typeface="Arial" panose="020B0604020202020204" pitchFamily="34" charset="0"/>
              </a:rPr>
            </a:b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الجدول: عمليات سحب المياه الزراعية حسب المنطقة، 2010 </a:t>
            </a:r>
            <a:r>
              <a:rPr lang="en-US" sz="1200" b="1" dirty="0">
                <a:effectLst/>
                <a:latin typeface="Times New Roman" panose="02020603050405020304" pitchFamily="18" charset="0"/>
                <a:ea typeface="Arial" panose="020B0604020202020204" pitchFamily="34" charset="0"/>
              </a:rPr>
              <a:t>(UN, 2021)</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تستخدم المياه بطرق مختلفة في إنتاج الأغذية (مثل الزراعة والثروة الحيوانية وإنتاج الأسماك في المناطق الداخلية).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المياه مطلوبة لكل أنواع الزراعة (من البعلية أساسا إلى المروية بالكامل)</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ar-JO"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 panose="05050102010706020507" pitchFamily="18" charset="2"/>
              <a:buChar char=""/>
              <a:tabLst>
                <a:tab pos="914400" algn="l"/>
              </a:tabLst>
            </a:pPr>
            <a:r>
              <a:rPr lang="ar-SA" sz="1200" dirty="0">
                <a:effectLst/>
                <a:latin typeface="Times New Roman" panose="02020603050405020304" pitchFamily="18" charset="0"/>
                <a:ea typeface="Arial" panose="020B0604020202020204" pitchFamily="34" charset="0"/>
              </a:rPr>
              <a:t>على سبيل المثال الزراعة البعلية: تغطي 80 </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من الأراضي الزراعية العالمية وتسهم في 60 </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من الإنتاج الغذائي </a:t>
            </a:r>
            <a:r>
              <a:rPr kumimoji="0" lang="en-US" sz="900" b="0" i="0" u="none" strike="noStrike" kern="1200" cap="none" spc="0" normalizeH="0" baseline="0" noProof="0" dirty="0">
                <a:ln>
                  <a:noFill/>
                </a:ln>
                <a:solidFill>
                  <a:prstClr val="black"/>
                </a:solidFill>
                <a:effectLst/>
                <a:uLnTx/>
                <a:uFillTx/>
                <a:latin typeface="Arial"/>
                <a:ea typeface="+mn-ea"/>
                <a:cs typeface="Arial"/>
              </a:rPr>
              <a:t>(</a:t>
            </a:r>
            <a:r>
              <a:rPr kumimoji="0" lang="en-US" sz="900" b="0" i="0" u="none" strike="noStrike" kern="1200" cap="none" spc="0" normalizeH="0" baseline="0" noProof="0" dirty="0" err="1">
                <a:ln>
                  <a:noFill/>
                </a:ln>
                <a:solidFill>
                  <a:prstClr val="black"/>
                </a:solidFill>
                <a:effectLst/>
                <a:uLnTx/>
                <a:uFillTx/>
                <a:latin typeface="Arial"/>
                <a:ea typeface="+mn-ea"/>
                <a:cs typeface="Arial"/>
              </a:rPr>
              <a:t>Rockström</a:t>
            </a:r>
            <a:r>
              <a:rPr kumimoji="0" lang="en-US" sz="900" b="0" i="0" u="none" strike="noStrike" kern="1200" cap="none" spc="0" normalizeH="0" baseline="0" noProof="0" dirty="0">
                <a:ln>
                  <a:noFill/>
                </a:ln>
                <a:solidFill>
                  <a:prstClr val="black"/>
                </a:solidFill>
                <a:effectLst/>
                <a:uLnTx/>
                <a:uFillTx/>
                <a:latin typeface="Arial"/>
                <a:ea typeface="+mn-ea"/>
                <a:cs typeface="Arial"/>
              </a:rPr>
              <a:t> et al., 2007; In: UN, 2021)</a:t>
            </a:r>
            <a:endParaRPr kumimoji="0" lang="ar-JO" sz="900" b="0" i="0" u="none" strike="noStrike" kern="1200" cap="none" spc="0" normalizeH="0" baseline="0" noProof="0" dirty="0">
              <a:ln>
                <a:noFill/>
              </a:ln>
              <a:solidFill>
                <a:prstClr val="black"/>
              </a:solidFill>
              <a:effectLst/>
              <a:uLnTx/>
              <a:uFillTx/>
              <a:latin typeface="Arial"/>
              <a:ea typeface="+mn-ea"/>
              <a:cs typeface="Arial"/>
            </a:endParaRPr>
          </a:p>
          <a:p>
            <a:pPr marL="342900" marR="0" lvl="0" indent="-342900" algn="r" defTabSz="685800" rtl="1" eaLnBrk="1" latinLnBrk="0" hangingPunct="1">
              <a:lnSpc>
                <a:spcPct val="107000"/>
              </a:lnSpc>
              <a:spcBef>
                <a:spcPts val="0"/>
              </a:spcBef>
              <a:spcAft>
                <a:spcPts val="800"/>
              </a:spcAft>
              <a:buFont typeface="Symbol" panose="05050102010706020507" pitchFamily="18" charset="2"/>
              <a:buChar char=""/>
              <a:tabLst>
                <a:tab pos="457200" algn="l"/>
              </a:tabLst>
            </a:pPr>
            <a:r>
              <a:rPr lang="ar-SA" sz="1200" kern="1200" dirty="0">
                <a:solidFill>
                  <a:schemeClr val="tx1"/>
                </a:solidFill>
                <a:effectLst/>
                <a:latin typeface="Times New Roman" panose="02020603050405020304" pitchFamily="18" charset="0"/>
                <a:ea typeface="Arial" panose="020B0604020202020204" pitchFamily="34" charset="0"/>
                <a:cs typeface="+mn-cs"/>
              </a:rPr>
              <a:t>وتغطي الزراعة المروية نحو 20 </a:t>
            </a:r>
            <a:r>
              <a:rPr lang="ar-JO" sz="1200" kern="1200" dirty="0">
                <a:solidFill>
                  <a:schemeClr val="tx1"/>
                </a:solidFill>
                <a:effectLst/>
                <a:latin typeface="Times New Roman" panose="02020603050405020304" pitchFamily="18" charset="0"/>
                <a:ea typeface="Arial" panose="020B0604020202020204" pitchFamily="34" charset="0"/>
                <a:cs typeface="+mn-cs"/>
              </a:rPr>
              <a:t>% </a:t>
            </a:r>
            <a:r>
              <a:rPr lang="ar-SA" sz="1200" kern="1200" dirty="0">
                <a:solidFill>
                  <a:schemeClr val="tx1"/>
                </a:solidFill>
                <a:effectLst/>
                <a:latin typeface="Times New Roman" panose="02020603050405020304" pitchFamily="18" charset="0"/>
                <a:ea typeface="Arial" panose="020B0604020202020204" pitchFamily="34" charset="0"/>
                <a:cs typeface="+mn-cs"/>
              </a:rPr>
              <a:t>من الأراضي المزروعة وتمثل 40 </a:t>
            </a:r>
            <a:r>
              <a:rPr lang="ar-JO" sz="1200" kern="1200" dirty="0">
                <a:solidFill>
                  <a:schemeClr val="tx1"/>
                </a:solidFill>
                <a:effectLst/>
                <a:latin typeface="Times New Roman" panose="02020603050405020304" pitchFamily="18" charset="0"/>
                <a:ea typeface="Arial" panose="020B0604020202020204" pitchFamily="34" charset="0"/>
                <a:cs typeface="+mn-cs"/>
              </a:rPr>
              <a:t>%</a:t>
            </a:r>
            <a:r>
              <a:rPr lang="ar-SA" sz="1200" kern="1200" dirty="0">
                <a:solidFill>
                  <a:schemeClr val="tx1"/>
                </a:solidFill>
                <a:effectLst/>
                <a:latin typeface="Times New Roman" panose="02020603050405020304" pitchFamily="18" charset="0"/>
                <a:ea typeface="Arial" panose="020B0604020202020204" pitchFamily="34" charset="0"/>
                <a:cs typeface="+mn-cs"/>
              </a:rPr>
              <a:t>من الإنتاج الغذائي العالمي </a:t>
            </a:r>
            <a:r>
              <a:rPr lang="en-US" sz="1200" kern="1200" noProof="0" dirty="0">
                <a:solidFill>
                  <a:schemeClr val="tx1"/>
                </a:solidFill>
                <a:effectLst/>
                <a:latin typeface="Times New Roman" panose="02020603050405020304" pitchFamily="18" charset="0"/>
                <a:cs typeface="+mn-cs"/>
              </a:rPr>
              <a:t>(</a:t>
            </a:r>
            <a:r>
              <a:rPr lang="en-US" sz="1200" kern="1200" noProof="0" dirty="0" err="1">
                <a:solidFill>
                  <a:schemeClr val="tx1"/>
                </a:solidFill>
                <a:effectLst/>
                <a:latin typeface="Times New Roman" panose="02020603050405020304" pitchFamily="18" charset="0"/>
                <a:cs typeface="+mn-cs"/>
              </a:rPr>
              <a:t>Molden</a:t>
            </a:r>
            <a:r>
              <a:rPr lang="en-US" sz="1200" kern="1200" noProof="0" dirty="0">
                <a:solidFill>
                  <a:schemeClr val="tx1"/>
                </a:solidFill>
                <a:effectLst/>
                <a:latin typeface="Times New Roman" panose="02020603050405020304" pitchFamily="18" charset="0"/>
                <a:cs typeface="+mn-cs"/>
              </a:rPr>
              <a:t> et al., 2010; In: UN, 2021)</a:t>
            </a:r>
          </a:p>
          <a:p>
            <a:pPr marL="342900" marR="0" lvl="0" indent="-342900" algn="r" rtl="1">
              <a:lnSpc>
                <a:spcPct val="107000"/>
              </a:lnSpc>
              <a:spcBef>
                <a:spcPts val="0"/>
              </a:spcBef>
              <a:spcAft>
                <a:spcPts val="800"/>
              </a:spcAft>
              <a:buFont typeface="Symbol" panose="05050102010706020507" pitchFamily="18" charset="2"/>
              <a:buChar char=""/>
              <a:tabLst>
                <a:tab pos="457200" algn="l"/>
              </a:tabLst>
            </a:pPr>
            <a:r>
              <a:rPr lang="ar-SA" sz="1200" dirty="0">
                <a:effectLst/>
                <a:latin typeface="Times New Roman" panose="02020603050405020304" pitchFamily="18" charset="0"/>
                <a:ea typeface="Arial" panose="020B0604020202020204" pitchFamily="34" charset="0"/>
              </a:rPr>
              <a:t>تبلغ نسبة المياه المسحوبة (من موارد المياه السطحية والجوفية) للري حاليا (2010) 2,797 كم3 في السنة (70 </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من جميع المسحوبات المائية في العالم)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u="sng" dirty="0">
                <a:effectLst/>
                <a:latin typeface="Times New Roman" panose="02020603050405020304" pitchFamily="18" charset="0"/>
                <a:ea typeface="Arial" panose="020B0604020202020204" pitchFamily="34" charset="0"/>
              </a:rPr>
              <a:t>معلومات إضافية (الصورة رقم 1):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قطاع الطاقة: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Sans-Serif"/>
              <a:buChar char="-"/>
              <a:tabLst>
                <a:tab pos="914400" algn="l"/>
              </a:tabLst>
            </a:pPr>
            <a:r>
              <a:rPr lang="ar-SA" sz="1200" dirty="0">
                <a:effectLst/>
                <a:latin typeface="Times New Roman" panose="02020603050405020304" pitchFamily="18" charset="0"/>
                <a:ea typeface="Arial" panose="020B0604020202020204" pitchFamily="34" charset="0"/>
              </a:rPr>
              <a:t>يميز بين إنتاج الطاقة الأولية* (مثل  الوقود الأحفوري  والوقود الحيوي) وتوليد الطاقة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Sans-Serif"/>
              <a:buChar char="-"/>
              <a:tabLst>
                <a:tab pos="914400" algn="l"/>
              </a:tabLst>
            </a:pPr>
            <a:r>
              <a:rPr lang="ar-SA" sz="1200" dirty="0">
                <a:effectLst/>
                <a:latin typeface="Times New Roman" panose="02020603050405020304" pitchFamily="18" charset="0"/>
                <a:ea typeface="Arial" panose="020B0604020202020204" pitchFamily="34" charset="0"/>
              </a:rPr>
              <a:t>كما أن هناك</a:t>
            </a:r>
            <a:r>
              <a:rPr lang="ar-JO" sz="1200" baseline="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أيضا بعض أنواع المياه المسحوبة واستهلاك المحاصيل المزروعة كمواد أولية للوقود الحيوي ف</a:t>
            </a:r>
            <a:r>
              <a:rPr lang="ar-JO" sz="1200" dirty="0">
                <a:effectLst/>
                <a:latin typeface="Times New Roman" panose="02020603050405020304" pitchFamily="18" charset="0"/>
                <a:ea typeface="Arial" panose="020B0604020202020204" pitchFamily="34" charset="0"/>
              </a:rPr>
              <a:t>ي</a:t>
            </a:r>
            <a:r>
              <a:rPr lang="ar-SA" sz="1200" dirty="0">
                <a:effectLst/>
                <a:latin typeface="Times New Roman" panose="02020603050405020304" pitchFamily="18" charset="0"/>
                <a:ea typeface="Arial" panose="020B0604020202020204" pitchFamily="34" charset="0"/>
              </a:rPr>
              <a:t> إنتاج الطاقة الأولية (وليس في الزراعة).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Sans-Serif"/>
              <a:buChar char="-"/>
              <a:tabLst>
                <a:tab pos="914400" algn="l"/>
              </a:tabLst>
            </a:pPr>
            <a:r>
              <a:rPr lang="ar-SA" sz="1200" dirty="0">
                <a:effectLst/>
                <a:latin typeface="Times New Roman" panose="02020603050405020304" pitchFamily="18" charset="0"/>
                <a:ea typeface="Arial" panose="020B0604020202020204" pitchFamily="34" charset="0"/>
              </a:rPr>
              <a:t>عمليات سحب المياه لإنتاج الطاقة الأولية وتوليد الطاقة معا: تمثل 10% من إجمالي الانسحابات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Sans-Serif"/>
              <a:buChar char="-"/>
              <a:tabLst>
                <a:tab pos="914400" algn="l"/>
              </a:tabLst>
            </a:pPr>
            <a:r>
              <a:rPr lang="ar-SA" sz="1200" dirty="0">
                <a:effectLst/>
                <a:latin typeface="Times New Roman" panose="02020603050405020304" pitchFamily="18" charset="0"/>
                <a:ea typeface="Arial" panose="020B0604020202020204" pitchFamily="34" charset="0"/>
              </a:rPr>
              <a:t>استهلاك المياه في إنتاج الطاقة الأولية وتوليد الطاقة معا: يمثل 3 </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من إجمالي الاستهلاك </a:t>
            </a:r>
            <a:endParaRPr lang="en-US" sz="1200" dirty="0">
              <a:effectLst/>
              <a:latin typeface="Times New Roman" panose="02020603050405020304" pitchFamily="18" charset="0"/>
              <a:ea typeface="Arial" panose="020B0604020202020204" pitchFamily="34" charset="0"/>
            </a:endParaRPr>
          </a:p>
          <a:p>
            <a:pPr marL="342900" marR="0" lvl="0" indent="-342900" algn="r" rtl="1">
              <a:lnSpc>
                <a:spcPct val="107000"/>
              </a:lnSpc>
              <a:spcBef>
                <a:spcPts val="0"/>
              </a:spcBef>
              <a:spcAft>
                <a:spcPts val="800"/>
              </a:spcAft>
              <a:buFont typeface="Symbol,Sans-Serif"/>
              <a:buChar char="-"/>
              <a:tabLst>
                <a:tab pos="457200" algn="l"/>
              </a:tabLst>
            </a:pPr>
            <a:r>
              <a:rPr lang="ar-SA" sz="1200" dirty="0">
                <a:effectLst/>
                <a:latin typeface="Times New Roman" panose="02020603050405020304" pitchFamily="18" charset="0"/>
                <a:ea typeface="Arial" panose="020B0604020202020204" pitchFamily="34" charset="0"/>
              </a:rPr>
              <a:t>  الطلب المحلي على المياه: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Sans-Serif"/>
              <a:buChar char="-"/>
              <a:tabLst>
                <a:tab pos="914400" algn="l"/>
              </a:tabLst>
            </a:pPr>
            <a:r>
              <a:rPr lang="ar-SA" sz="1200" dirty="0">
                <a:effectLst/>
                <a:latin typeface="Times New Roman" panose="02020603050405020304" pitchFamily="18" charset="0"/>
                <a:ea typeface="Arial" panose="020B0604020202020204" pitchFamily="34" charset="0"/>
              </a:rPr>
              <a:t> تمثل نسبة المياه المسحوبة 13% (حوالي 17% بحلول عام 2040) من إجمالي استهلاك المياه العالمي: 5% فقط </a:t>
            </a:r>
            <a:r>
              <a:rPr lang="ar-JO" sz="1200" dirty="0">
                <a:effectLst/>
                <a:latin typeface="Times New Roman" panose="02020603050405020304" pitchFamily="18" charset="0"/>
                <a:ea typeface="Arial" panose="020B0604020202020204" pitchFamily="34" charset="0"/>
              </a:rPr>
              <a:t>.</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Symbol,Sans-Serif"/>
              <a:buChar char="-"/>
              <a:tabLst>
                <a:tab pos="914400" algn="l"/>
              </a:tabLst>
            </a:pPr>
            <a:r>
              <a:rPr lang="ar-SA" sz="1200" dirty="0">
                <a:effectLst/>
                <a:latin typeface="Times New Roman" panose="02020603050405020304" pitchFamily="18" charset="0"/>
                <a:ea typeface="Arial" panose="020B0604020202020204" pitchFamily="34" charset="0"/>
              </a:rPr>
              <a:t>زيادة الطلب على المياه في المستقبل من خلال التوسع الحضري المتزايد وارتفاع مستويات المعيشة </a:t>
            </a:r>
            <a:endParaRPr lang="en-US" sz="1200" dirty="0">
              <a:effectLst/>
              <a:latin typeface="Times New Roman" panose="02020603050405020304" pitchFamily="18" charset="0"/>
              <a:ea typeface="Arial" panose="020B0604020202020204" pitchFamily="34" charset="0"/>
            </a:endParaRPr>
          </a:p>
          <a:p>
            <a:pPr marL="342900" marR="0" lvl="0" indent="-342900" algn="r" defTabSz="685800" rtl="1" eaLnBrk="1" fontAlgn="auto" latinLnBrk="0" hangingPunct="1">
              <a:lnSpc>
                <a:spcPct val="107000"/>
              </a:lnSpc>
              <a:spcBef>
                <a:spcPts val="0"/>
              </a:spcBef>
              <a:spcAft>
                <a:spcPts val="800"/>
              </a:spcAft>
              <a:buClrTx/>
              <a:buSzTx/>
              <a:buFont typeface="Symbol,Sans-Serif"/>
              <a:buChar char="-"/>
              <a:tabLst>
                <a:tab pos="457200" algn="l"/>
              </a:tabLst>
              <a:defRPr/>
            </a:pPr>
            <a:r>
              <a:rPr lang="ar-SA" sz="1200" dirty="0">
                <a:effectLst/>
                <a:latin typeface="Times New Roman" panose="02020603050405020304" pitchFamily="18" charset="0"/>
                <a:ea typeface="Arial" panose="020B0604020202020204" pitchFamily="34" charset="0"/>
              </a:rPr>
              <a:t>ومنذ الثمانينات: زاد الطلب على المياه بنحو 1% سنويا </a:t>
            </a:r>
            <a:r>
              <a:rPr lang="en-US" sz="1200" noProof="0" dirty="0">
                <a:latin typeface="Arial"/>
                <a:cs typeface="Arial"/>
              </a:rPr>
              <a:t>(</a:t>
            </a:r>
            <a:r>
              <a:rPr lang="en-US" sz="1200" noProof="0" dirty="0" err="1">
                <a:latin typeface="Arial"/>
                <a:cs typeface="Arial"/>
              </a:rPr>
              <a:t>Aquastat</a:t>
            </a:r>
            <a:r>
              <a:rPr lang="en-US" sz="1200" noProof="0" dirty="0">
                <a:latin typeface="Arial"/>
                <a:cs typeface="Arial"/>
              </a:rPr>
              <a:t>; In: WWAP, 2019)</a:t>
            </a:r>
            <a:endParaRPr lang="ar-JO" sz="1200" noProof="0" dirty="0">
              <a:effectLst/>
              <a:latin typeface="Times New Roman" panose="02020603050405020304" pitchFamily="18" charset="0"/>
              <a:cs typeface="Arial"/>
            </a:endParaRPr>
          </a:p>
          <a:p>
            <a:pPr marL="342900" marR="0" lvl="0" indent="-342900" algn="r" defTabSz="685800" rtl="1" eaLnBrk="1" fontAlgn="auto" latinLnBrk="0" hangingPunct="1">
              <a:lnSpc>
                <a:spcPct val="107000"/>
              </a:lnSpc>
              <a:spcBef>
                <a:spcPts val="0"/>
              </a:spcBef>
              <a:spcAft>
                <a:spcPts val="800"/>
              </a:spcAft>
              <a:buClrTx/>
              <a:buSzTx/>
              <a:buFont typeface="Symbol,Sans-Serif"/>
              <a:buChar char="-"/>
              <a:tabLst>
                <a:tab pos="457200" algn="l"/>
              </a:tabLst>
              <a:defRPr/>
            </a:pPr>
            <a:r>
              <a:rPr lang="ar-SA" sz="1200" dirty="0">
                <a:effectLst/>
                <a:latin typeface="Times New Roman" panose="02020603050405020304" pitchFamily="18" charset="0"/>
                <a:ea typeface="Arial" panose="020B0604020202020204" pitchFamily="34" charset="0"/>
              </a:rPr>
              <a:t>ارتفاع الطلب على المياه بسبب النمو السكاني والتنمية الاجتماعية - الاقتصادية وأنماط الاستهلاك المتطورة </a:t>
            </a:r>
            <a:r>
              <a:rPr lang="en-US" sz="1200" noProof="0" dirty="0">
                <a:latin typeface="Arial"/>
                <a:cs typeface="Arial"/>
              </a:rPr>
              <a:t>(WWAP, 2016; In: WWAP, 2019)</a:t>
            </a:r>
            <a:r>
              <a:rPr lang="ar-SA" sz="1200" dirty="0">
                <a:effectLst/>
                <a:latin typeface="Times New Roman" panose="02020603050405020304" pitchFamily="18" charset="0"/>
                <a:ea typeface="Arial" panose="020B0604020202020204" pitchFamily="34" charset="0"/>
              </a:rPr>
              <a:t>الزيادة المتوقعة في الطلب العالمي على المياه بحلول عام 2050: 20 - 30 </a:t>
            </a:r>
            <a:r>
              <a:rPr lang="ar-JO" sz="1200" dirty="0">
                <a:effectLst/>
                <a:latin typeface="Times New Roman" panose="02020603050405020304" pitchFamily="18" charset="0"/>
                <a:ea typeface="Arial" panose="020B0604020202020204" pitchFamily="34" charset="0"/>
              </a:rPr>
              <a:t>% </a:t>
            </a:r>
            <a:r>
              <a:rPr lang="ar-SA" sz="1200" dirty="0">
                <a:effectLst/>
                <a:latin typeface="Times New Roman" panose="02020603050405020304" pitchFamily="18" charset="0"/>
                <a:ea typeface="Arial" panose="020B0604020202020204" pitchFamily="34" charset="0"/>
              </a:rPr>
              <a:t>(ولا سيما في القطاع الصناعي والمحلي) </a:t>
            </a:r>
            <a:r>
              <a:rPr lang="en-US" sz="1200" noProof="0" dirty="0">
                <a:latin typeface="Arial"/>
                <a:cs typeface="Arial"/>
              </a:rPr>
              <a:t>(</a:t>
            </a:r>
            <a:r>
              <a:rPr lang="en-US" sz="1200" noProof="0" dirty="0" err="1">
                <a:latin typeface="Arial"/>
                <a:cs typeface="Arial"/>
              </a:rPr>
              <a:t>Burek</a:t>
            </a:r>
            <a:r>
              <a:rPr lang="en-US" sz="1200" noProof="0" dirty="0">
                <a:latin typeface="Arial"/>
                <a:cs typeface="Arial"/>
              </a:rPr>
              <a:t> et al., 2016; In: WWAP, 2019)</a:t>
            </a:r>
          </a:p>
          <a:p>
            <a:endParaRPr lang="en-US" noProof="0" dirty="0"/>
          </a:p>
          <a:p>
            <a:endParaRPr lang="en-US" noProof="0" dirty="0">
              <a:cs typeface="Arial"/>
            </a:endParaRPr>
          </a:p>
          <a:p>
            <a:endParaRPr lang="en-US" b="1" noProof="0" dirty="0"/>
          </a:p>
          <a:p>
            <a:pPr algn="r"/>
            <a:r>
              <a:rPr lang="ar-JO" b="1" noProof="0" dirty="0">
                <a:latin typeface="Arial"/>
                <a:cs typeface="Arial"/>
              </a:rPr>
              <a:t>المصادر:</a:t>
            </a:r>
            <a:endParaRPr lang="en-US" b="1" noProof="0" dirty="0">
              <a:latin typeface="Arial"/>
              <a:cs typeface="Arial"/>
            </a:endParaRPr>
          </a:p>
          <a:p>
            <a:endParaRPr lang="en-US" b="0" noProof="0" dirty="0"/>
          </a:p>
          <a:p>
            <a:r>
              <a:rPr lang="en-US" b="0" noProof="0" dirty="0">
                <a:latin typeface="Arial"/>
                <a:cs typeface="Arial"/>
              </a:rPr>
              <a:t>International Energy Agency (IEA) (2016), ‘Water Energy Nexus: Excerpt from the World Energy Outlook 2016’, Paris France.</a:t>
            </a:r>
          </a:p>
          <a:p>
            <a:endParaRPr lang="en-US" b="0" noProof="0" dirty="0"/>
          </a:p>
          <a:p>
            <a:r>
              <a:rPr lang="en-US" b="0" noProof="0" dirty="0">
                <a:latin typeface="Arial"/>
                <a:cs typeface="Arial"/>
              </a:rPr>
              <a:t>United Nations (UN) (2021), ‘The United Nations World Water Development Report 2021: Valuing Water’, Paris, France.</a:t>
            </a:r>
          </a:p>
          <a:p>
            <a:endParaRPr lang="en-US" b="0" noProof="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latin typeface="Arial"/>
                <a:cs typeface="Arial"/>
              </a:rPr>
              <a:t>WWAP (UNESCO World Water Assessment Programme) (2019), ‘The United Nations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b="0" noProof="0" dirty="0">
                <a:latin typeface="Arial"/>
                <a:cs typeface="Arial"/>
              </a:rPr>
              <a:t>World Water Development Report 2019: Leaving No One Behind’, Paris, France.</a:t>
            </a:r>
          </a:p>
          <a:p>
            <a:endParaRPr lang="en-US" b="0" noProof="0" dirty="0"/>
          </a:p>
          <a:p>
            <a:endParaRPr lang="en-US" b="0"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8</a:t>
            </a:fld>
            <a:endParaRPr lang="en-GB" dirty="0"/>
          </a:p>
        </p:txBody>
      </p:sp>
    </p:spTree>
    <p:extLst>
      <p:ext uri="{BB962C8B-B14F-4D97-AF65-F5344CB8AC3E}">
        <p14:creationId xmlns:p14="http://schemas.microsoft.com/office/powerpoint/2010/main" val="1187925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algn="r" rtl="1">
              <a:lnSpc>
                <a:spcPct val="107000"/>
              </a:lnSpc>
              <a:spcBef>
                <a:spcPts val="0"/>
              </a:spcBef>
              <a:spcAft>
                <a:spcPts val="800"/>
              </a:spcAft>
            </a:pPr>
            <a:r>
              <a:rPr lang="ar-SA" sz="1200" b="1" dirty="0">
                <a:effectLst/>
                <a:latin typeface="Times New Roman" panose="02020603050405020304" pitchFamily="18" charset="0"/>
                <a:ea typeface="Arial" panose="020B0604020202020204" pitchFamily="34" charset="0"/>
              </a:rPr>
              <a:t>ملاحظات: </a:t>
            </a:r>
            <a:endParaRPr lang="en-US" sz="1200" dirty="0">
              <a:effectLst/>
              <a:latin typeface="Times New Roman" panose="02020603050405020304" pitchFamily="18" charset="0"/>
              <a:ea typeface="Arial" panose="020B0604020202020204" pitchFamily="34" charset="0"/>
            </a:endParaRPr>
          </a:p>
          <a:p>
            <a:pPr marL="0" marR="0" algn="r" rtl="1">
              <a:lnSpc>
                <a:spcPct val="107000"/>
              </a:lnSpc>
              <a:spcBef>
                <a:spcPts val="0"/>
              </a:spcBef>
              <a:spcAft>
                <a:spcPts val="800"/>
              </a:spcAft>
            </a:pPr>
            <a:r>
              <a:rPr lang="ar-SA" sz="1200" dirty="0">
                <a:effectLst/>
                <a:latin typeface="Times New Roman" panose="02020603050405020304" pitchFamily="18" charset="0"/>
                <a:ea typeface="Arial" panose="020B0604020202020204" pitchFamily="34" charset="0"/>
              </a:rPr>
              <a:t>كيف يؤثر إنتاج الأغذية واستخدام الأراضي على قطاع المياه؟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الزراعة المروية مسؤولة عن أكبر جزء من عمليات سحب المياه، ولا سيما في البلدان النامية.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فالسماد الحيواني والأسمدة والمبيدات الحشرية تلوث مصادر المياه (المياه السطحية والمياه الجوفية)، مما يؤدي إلى تغذية النظم ا</a:t>
            </a:r>
            <a:r>
              <a:rPr lang="ar-JO" sz="1200" dirty="0">
                <a:effectLst/>
                <a:latin typeface="Times New Roman" panose="02020603050405020304" pitchFamily="18" charset="0"/>
                <a:ea typeface="Arial" panose="020B0604020202020204" pitchFamily="34" charset="0"/>
              </a:rPr>
              <a:t>لبيئية</a:t>
            </a:r>
            <a:r>
              <a:rPr lang="ar-SA" sz="1200" dirty="0">
                <a:effectLst/>
                <a:latin typeface="Times New Roman" panose="02020603050405020304" pitchFamily="18" charset="0"/>
                <a:ea typeface="Arial" panose="020B0604020202020204" pitchFamily="34" charset="0"/>
              </a:rPr>
              <a:t> ذات الصلة بإمدادات المياه</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وتؤثر إدارة الأراضي الزراعية على جودة المياه وكميتها (التعرية/الرسوبيات، ومعدلات التسرب، وزيادة التبخر من التربة) ــ وفي نفس الخطوط، يمكن للممارسات الزراعية المستدامة أن تحسن نوعية المياه وكميتها ــ على سبيل المثال، يمكن أن تقلل المحاصيل التي تغطي المحاصيل من التآكل، وبالتالي تؤثر تأثيرا إيجابيا على جودة المياه</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pPr marL="742950" marR="0" lvl="1" indent="-285750" algn="r" rtl="1">
              <a:lnSpc>
                <a:spcPct val="107000"/>
              </a:lnSpc>
              <a:spcBef>
                <a:spcPts val="0"/>
              </a:spcBef>
              <a:spcAft>
                <a:spcPts val="800"/>
              </a:spcAft>
              <a:buFont typeface="+mj-lt"/>
              <a:buAutoNum type="arabicPeriod"/>
              <a:tabLst>
                <a:tab pos="914400" algn="l"/>
              </a:tabLst>
            </a:pPr>
            <a:r>
              <a:rPr lang="ar-SA" sz="1200" dirty="0">
                <a:effectLst/>
                <a:latin typeface="Times New Roman" panose="02020603050405020304" pitchFamily="18" charset="0"/>
                <a:ea typeface="Arial" panose="020B0604020202020204" pitchFamily="34" charset="0"/>
              </a:rPr>
              <a:t>وتؤثر ال</a:t>
            </a:r>
            <a:r>
              <a:rPr lang="ar-JO" sz="1200" dirty="0">
                <a:effectLst/>
                <a:latin typeface="Times New Roman" panose="02020603050405020304" pitchFamily="18" charset="0"/>
                <a:ea typeface="Arial" panose="020B0604020202020204" pitchFamily="34" charset="0"/>
              </a:rPr>
              <a:t>أ</a:t>
            </a:r>
            <a:r>
              <a:rPr lang="ar-SA" sz="1200" dirty="0">
                <a:effectLst/>
                <a:latin typeface="Times New Roman" panose="02020603050405020304" pitchFamily="18" charset="0"/>
                <a:ea typeface="Arial" panose="020B0604020202020204" pitchFamily="34" charset="0"/>
              </a:rPr>
              <a:t>نظم الغذائية (استهلاك البروتينات الحيوانية مقابل الخضروات) على الطلب على المياه لإنتاج الأغذية</a:t>
            </a:r>
            <a:r>
              <a:rPr lang="ar-JO" sz="1200" dirty="0">
                <a:effectLst/>
                <a:latin typeface="Times New Roman" panose="02020603050405020304" pitchFamily="18" charset="0"/>
                <a:ea typeface="Arial" panose="020B0604020202020204" pitchFamily="34" charset="0"/>
              </a:rPr>
              <a:t>.</a:t>
            </a:r>
            <a:r>
              <a:rPr lang="ar-SA" sz="1200" dirty="0">
                <a:effectLst/>
                <a:latin typeface="Times New Roman" panose="02020603050405020304" pitchFamily="18" charset="0"/>
                <a:ea typeface="Arial" panose="020B0604020202020204" pitchFamily="34" charset="0"/>
              </a:rPr>
              <a:t> </a:t>
            </a:r>
            <a:endParaRPr lang="en-US" sz="1200" dirty="0">
              <a:effectLst/>
              <a:latin typeface="Times New Roman" panose="02020603050405020304" pitchFamily="18" charset="0"/>
              <a:ea typeface="Arial" panose="020B0604020202020204" pitchFamily="34" charset="0"/>
            </a:endParaRPr>
          </a:p>
          <a:p>
            <a:endParaRPr lang="de-DE" dirty="0"/>
          </a:p>
        </p:txBody>
      </p:sp>
      <p:sp>
        <p:nvSpPr>
          <p:cNvPr id="4" name="Foliennummernplatzhalter 3"/>
          <p:cNvSpPr>
            <a:spLocks noGrp="1"/>
          </p:cNvSpPr>
          <p:nvPr>
            <p:ph type="sldNum" sz="quarter" idx="5"/>
          </p:nvPr>
        </p:nvSpPr>
        <p:spPr/>
        <p:txBody>
          <a:bodyPr/>
          <a:lstStyle/>
          <a:p>
            <a:fld id="{4045F879-0589-40D4-B0E5-B74D0CAD5C6C}" type="slidenum">
              <a:rPr lang="en-GB" smtClean="0"/>
              <a:pPr/>
              <a:t>9</a:t>
            </a:fld>
            <a:endParaRPr lang="en-GB" dirty="0"/>
          </a:p>
        </p:txBody>
      </p:sp>
    </p:spTree>
    <p:extLst>
      <p:ext uri="{BB962C8B-B14F-4D97-AF65-F5344CB8AC3E}">
        <p14:creationId xmlns:p14="http://schemas.microsoft.com/office/powerpoint/2010/main" val="2149680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2.png"/><Relationship Id="rId4" Type="http://schemas.openxmlformats.org/officeDocument/2006/relationships/image" Target="../media/image1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20.jpeg"/><Relationship Id="rId4"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2.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svg"/><Relationship Id="rId4" Type="http://schemas.openxmlformats.org/officeDocument/2006/relationships/image" Target="../media/image3.png"/><Relationship Id="rId9"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colour">
    <p:spTree>
      <p:nvGrpSpPr>
        <p:cNvPr id="1" name=""/>
        <p:cNvGrpSpPr/>
        <p:nvPr/>
      </p:nvGrpSpPr>
      <p:grpSpPr>
        <a:xfrm>
          <a:off x="0" y="0"/>
          <a:ext cx="0" cy="0"/>
          <a:chOff x="0" y="0"/>
          <a:chExt cx="0" cy="0"/>
        </a:xfrm>
      </p:grpSpPr>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3" name="Picture 12">
            <a:extLst>
              <a:ext uri="{FF2B5EF4-FFF2-40B4-BE49-F238E27FC236}">
                <a16:creationId xmlns:a16="http://schemas.microsoft.com/office/drawing/2014/main" id="{0F3103E5-EEAC-43C0-ACC4-B9C590947E69}"/>
              </a:ext>
            </a:extLst>
          </p:cNvPr>
          <p:cNvPicPr>
            <a:picLocks noChangeAspect="1"/>
          </p:cNvPicPr>
          <p:nvPr userDrawn="1"/>
        </p:nvPicPr>
        <p:blipFill>
          <a:blip r:embed="rId4"/>
          <a:stretch>
            <a:fillRect/>
          </a:stretch>
        </p:blipFill>
        <p:spPr>
          <a:xfrm>
            <a:off x="699848" y="179867"/>
            <a:ext cx="3197359" cy="987554"/>
          </a:xfrm>
          <a:prstGeom prst="rect">
            <a:avLst/>
          </a:prstGeom>
        </p:spPr>
      </p:pic>
      <p:pic>
        <p:nvPicPr>
          <p:cNvPr id="12" name="Picture 11" descr="Text&#10;&#10;Description automatically generated">
            <a:extLst>
              <a:ext uri="{FF2B5EF4-FFF2-40B4-BE49-F238E27FC236}">
                <a16:creationId xmlns:a16="http://schemas.microsoft.com/office/drawing/2014/main" id="{CC16DC49-64CC-40A5-9B9E-39EED8684A62}"/>
              </a:ext>
            </a:extLst>
          </p:cNvPr>
          <p:cNvPicPr>
            <a:picLocks noChangeAspect="1"/>
          </p:cNvPicPr>
          <p:nvPr userDrawn="1"/>
        </p:nvPicPr>
        <p:blipFill>
          <a:blip r:embed="rId5"/>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71391406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start slide, alternative">
    <p:spTree>
      <p:nvGrpSpPr>
        <p:cNvPr id="1" name=""/>
        <p:cNvGrpSpPr/>
        <p:nvPr/>
      </p:nvGrpSpPr>
      <p:grpSpPr>
        <a:xfrm>
          <a:off x="0" y="0"/>
          <a:ext cx="0" cy="0"/>
          <a:chOff x="0" y="0"/>
          <a:chExt cx="0" cy="0"/>
        </a:xfrm>
      </p:grpSpPr>
      <p:sp>
        <p:nvSpPr>
          <p:cNvPr id="28" name="Picture Placeholder 27">
            <a:extLst>
              <a:ext uri="{FF2B5EF4-FFF2-40B4-BE49-F238E27FC236}">
                <a16:creationId xmlns:a16="http://schemas.microsoft.com/office/drawing/2014/main" id="{5BFCB099-335F-4015-AAE2-C620736A14A6}"/>
              </a:ext>
            </a:extLst>
          </p:cNvPr>
          <p:cNvSpPr>
            <a:spLocks noGrp="1"/>
          </p:cNvSpPr>
          <p:nvPr>
            <p:ph type="pic" sz="quarter" idx="13"/>
          </p:nvPr>
        </p:nvSpPr>
        <p:spPr>
          <a:xfrm>
            <a:off x="5041232" y="2892158"/>
            <a:ext cx="2710511" cy="1867241"/>
          </a:xfrm>
          <a:custGeom>
            <a:avLst/>
            <a:gdLst>
              <a:gd name="connsiteX0" fmla="*/ 2041502 w 2710511"/>
              <a:gd name="connsiteY0" fmla="*/ 275 h 1867241"/>
              <a:gd name="connsiteX1" fmla="*/ 2668823 w 2710511"/>
              <a:gd name="connsiteY1" fmla="*/ 730310 h 1867241"/>
              <a:gd name="connsiteX2" fmla="*/ 2605028 w 2710511"/>
              <a:gd name="connsiteY2" fmla="*/ 1432061 h 1867241"/>
              <a:gd name="connsiteX3" fmla="*/ 1531141 w 2710511"/>
              <a:gd name="connsiteY3" fmla="*/ 1860973 h 1867241"/>
              <a:gd name="connsiteX4" fmla="*/ 457250 w 2710511"/>
              <a:gd name="connsiteY4" fmla="*/ 1304469 h 1867241"/>
              <a:gd name="connsiteX5" fmla="*/ 52 w 2710511"/>
              <a:gd name="connsiteY5" fmla="*/ 435843 h 1867241"/>
              <a:gd name="connsiteX6" fmla="*/ 542312 w 2710511"/>
              <a:gd name="connsiteY6" fmla="*/ 177417 h 1867241"/>
              <a:gd name="connsiteX7" fmla="*/ 1297223 w 2710511"/>
              <a:gd name="connsiteY7" fmla="*/ 400701 h 1867241"/>
              <a:gd name="connsiteX8" fmla="*/ 2041502 w 2710511"/>
              <a:gd name="connsiteY8" fmla="*/ 275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0511" h="1867241">
                <a:moveTo>
                  <a:pt x="2041502" y="275"/>
                </a:moveTo>
                <a:cubicBezTo>
                  <a:pt x="2270102" y="12680"/>
                  <a:pt x="2606800" y="504084"/>
                  <a:pt x="2668823" y="730310"/>
                </a:cubicBezTo>
                <a:cubicBezTo>
                  <a:pt x="2730846" y="956536"/>
                  <a:pt x="2734391" y="1209948"/>
                  <a:pt x="2605028" y="1432061"/>
                </a:cubicBezTo>
                <a:cubicBezTo>
                  <a:pt x="2417187" y="1726228"/>
                  <a:pt x="1910369" y="1903503"/>
                  <a:pt x="1531141" y="1860973"/>
                </a:cubicBezTo>
                <a:cubicBezTo>
                  <a:pt x="1151913" y="1818443"/>
                  <a:pt x="694711" y="1568572"/>
                  <a:pt x="457250" y="1304469"/>
                </a:cubicBezTo>
                <a:cubicBezTo>
                  <a:pt x="177259" y="1040366"/>
                  <a:pt x="-3493" y="634317"/>
                  <a:pt x="52" y="435843"/>
                </a:cubicBezTo>
                <a:cubicBezTo>
                  <a:pt x="3597" y="237369"/>
                  <a:pt x="326117" y="183274"/>
                  <a:pt x="542312" y="177417"/>
                </a:cubicBezTo>
                <a:cubicBezTo>
                  <a:pt x="758507" y="171560"/>
                  <a:pt x="1042042" y="460350"/>
                  <a:pt x="1297223" y="400701"/>
                </a:cubicBezTo>
                <a:cubicBezTo>
                  <a:pt x="1630377" y="399531"/>
                  <a:pt x="1812902" y="-12130"/>
                  <a:pt x="2041502" y="275"/>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63D0A4BF-51C2-4D74-9CE2-DE1498AD2A22}"/>
              </a:ext>
            </a:extLst>
          </p:cNvPr>
          <p:cNvSpPr>
            <a:spLocks noGrp="1"/>
          </p:cNvSpPr>
          <p:nvPr>
            <p:ph type="pic" sz="quarter" idx="12"/>
          </p:nvPr>
        </p:nvSpPr>
        <p:spPr>
          <a:xfrm>
            <a:off x="7015898" y="1521296"/>
            <a:ext cx="2036757" cy="2733850"/>
          </a:xfrm>
          <a:custGeom>
            <a:avLst/>
            <a:gdLst>
              <a:gd name="connsiteX0" fmla="*/ 923813 w 2036757"/>
              <a:gd name="connsiteY0" fmla="*/ 849 h 2733850"/>
              <a:gd name="connsiteX1" fmla="*/ 1572274 w 2036757"/>
              <a:gd name="connsiteY1" fmla="*/ 227239 h 2733850"/>
              <a:gd name="connsiteX2" fmla="*/ 2036003 w 2036757"/>
              <a:gd name="connsiteY2" fmla="*/ 1107939 h 2733850"/>
              <a:gd name="connsiteX3" fmla="*/ 1914974 w 2036757"/>
              <a:gd name="connsiteY3" fmla="*/ 1973228 h 2733850"/>
              <a:gd name="connsiteX4" fmla="*/ 1744554 w 2036757"/>
              <a:gd name="connsiteY4" fmla="*/ 2422174 h 2733850"/>
              <a:gd name="connsiteX5" fmla="*/ 1485361 w 2036757"/>
              <a:gd name="connsiteY5" fmla="*/ 2710101 h 2733850"/>
              <a:gd name="connsiteX6" fmla="*/ 1020241 w 2036757"/>
              <a:gd name="connsiteY6" fmla="*/ 2556740 h 2733850"/>
              <a:gd name="connsiteX7" fmla="*/ 658510 w 2036757"/>
              <a:gd name="connsiteY7" fmla="*/ 1490942 h 2733850"/>
              <a:gd name="connsiteX8" fmla="*/ 65970 w 2036757"/>
              <a:gd name="connsiteY8" fmla="*/ 1274448 h 2733850"/>
              <a:gd name="connsiteX9" fmla="*/ 43280 w 2036757"/>
              <a:gd name="connsiteY9" fmla="*/ 725341 h 2733850"/>
              <a:gd name="connsiteX10" fmla="*/ 548519 w 2036757"/>
              <a:gd name="connsiteY10" fmla="*/ 114548 h 2733850"/>
              <a:gd name="connsiteX11" fmla="*/ 923813 w 2036757"/>
              <a:gd name="connsiteY11" fmla="*/ 849 h 273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36757" h="2733850">
                <a:moveTo>
                  <a:pt x="923813" y="849"/>
                </a:moveTo>
                <a:cubicBezTo>
                  <a:pt x="1159929" y="11655"/>
                  <a:pt x="1417327" y="123761"/>
                  <a:pt x="1572274" y="227239"/>
                </a:cubicBezTo>
                <a:cubicBezTo>
                  <a:pt x="1820188" y="392804"/>
                  <a:pt x="1976857" y="757739"/>
                  <a:pt x="2036003" y="1107939"/>
                </a:cubicBezTo>
                <a:cubicBezTo>
                  <a:pt x="2044258" y="1460200"/>
                  <a:pt x="1983484" y="1756041"/>
                  <a:pt x="1914974" y="1973228"/>
                </a:cubicBezTo>
                <a:cubicBezTo>
                  <a:pt x="1870752" y="2174850"/>
                  <a:pt x="1820510" y="2300813"/>
                  <a:pt x="1744554" y="2422174"/>
                </a:cubicBezTo>
                <a:cubicBezTo>
                  <a:pt x="1668597" y="2543534"/>
                  <a:pt x="1608983" y="2668804"/>
                  <a:pt x="1485361" y="2710101"/>
                </a:cubicBezTo>
                <a:cubicBezTo>
                  <a:pt x="1361739" y="2751397"/>
                  <a:pt x="1158049" y="2759933"/>
                  <a:pt x="1020241" y="2556740"/>
                </a:cubicBezTo>
                <a:cubicBezTo>
                  <a:pt x="882433" y="2353546"/>
                  <a:pt x="810298" y="1709011"/>
                  <a:pt x="658510" y="1490942"/>
                </a:cubicBezTo>
                <a:cubicBezTo>
                  <a:pt x="506722" y="1272872"/>
                  <a:pt x="168509" y="1402048"/>
                  <a:pt x="65970" y="1274448"/>
                </a:cubicBezTo>
                <a:cubicBezTo>
                  <a:pt x="-36568" y="1146848"/>
                  <a:pt x="503" y="955287"/>
                  <a:pt x="43280" y="725341"/>
                </a:cubicBezTo>
                <a:cubicBezTo>
                  <a:pt x="112025" y="501066"/>
                  <a:pt x="320335" y="232875"/>
                  <a:pt x="548519" y="114548"/>
                </a:cubicBezTo>
                <a:cubicBezTo>
                  <a:pt x="648137" y="24350"/>
                  <a:pt x="782144" y="-5634"/>
                  <a:pt x="923813" y="849"/>
                </a:cubicBezTo>
                <a:close/>
              </a:path>
            </a:pathLst>
          </a:custGeom>
        </p:spPr>
        <p:txBody>
          <a:bodyPr wrap="square">
            <a:noAutofit/>
          </a:bodyPr>
          <a:lstStyle/>
          <a:p>
            <a:endParaRPr lang="en-GB" dirty="0"/>
          </a:p>
        </p:txBody>
      </p:sp>
      <p:sp>
        <p:nvSpPr>
          <p:cNvPr id="20" name="Picture Placeholder 19">
            <a:extLst>
              <a:ext uri="{FF2B5EF4-FFF2-40B4-BE49-F238E27FC236}">
                <a16:creationId xmlns:a16="http://schemas.microsoft.com/office/drawing/2014/main" id="{4CFAED8B-3BE1-49D2-99A6-3E215E1EDC32}"/>
              </a:ext>
            </a:extLst>
          </p:cNvPr>
          <p:cNvSpPr>
            <a:spLocks noGrp="1"/>
          </p:cNvSpPr>
          <p:nvPr>
            <p:ph type="pic" sz="quarter" idx="11"/>
          </p:nvPr>
        </p:nvSpPr>
        <p:spPr>
          <a:xfrm>
            <a:off x="5273632" y="781666"/>
            <a:ext cx="2348210" cy="2342220"/>
          </a:xfrm>
          <a:custGeom>
            <a:avLst/>
            <a:gdLst>
              <a:gd name="connsiteX0" fmla="*/ 1756983 w 2348210"/>
              <a:gd name="connsiteY0" fmla="*/ 19 h 2342220"/>
              <a:gd name="connsiteX1" fmla="*/ 1846313 w 2348210"/>
              <a:gd name="connsiteY1" fmla="*/ 3561 h 2342220"/>
              <a:gd name="connsiteX2" fmla="*/ 2298198 w 2348210"/>
              <a:gd name="connsiteY2" fmla="*/ 210896 h 2342220"/>
              <a:gd name="connsiteX3" fmla="*/ 2308539 w 2348210"/>
              <a:gd name="connsiteY3" fmla="*/ 568841 h 2342220"/>
              <a:gd name="connsiteX4" fmla="*/ 1995171 w 2348210"/>
              <a:gd name="connsiteY4" fmla="*/ 912647 h 2342220"/>
              <a:gd name="connsiteX5" fmla="*/ 1551215 w 2348210"/>
              <a:gd name="connsiteY5" fmla="*/ 1443233 h 2342220"/>
              <a:gd name="connsiteX6" fmla="*/ 1603056 w 2348210"/>
              <a:gd name="connsiteY6" fmla="*/ 2082989 h 2342220"/>
              <a:gd name="connsiteX7" fmla="*/ 1053053 w 2348210"/>
              <a:gd name="connsiteY7" fmla="*/ 2342220 h 2342220"/>
              <a:gd name="connsiteX8" fmla="*/ 266862 w 2348210"/>
              <a:gd name="connsiteY8" fmla="*/ 2094836 h 2342220"/>
              <a:gd name="connsiteX9" fmla="*/ 67364 w 2348210"/>
              <a:gd name="connsiteY9" fmla="*/ 938985 h 2342220"/>
              <a:gd name="connsiteX10" fmla="*/ 995564 w 2348210"/>
              <a:gd name="connsiteY10" fmla="*/ 163540 h 2342220"/>
              <a:gd name="connsiteX11" fmla="*/ 1756983 w 2348210"/>
              <a:gd name="connsiteY11" fmla="*/ 19 h 2342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48210" h="2342220">
                <a:moveTo>
                  <a:pt x="1756983" y="19"/>
                </a:moveTo>
                <a:cubicBezTo>
                  <a:pt x="1788109" y="-160"/>
                  <a:pt x="1817963" y="987"/>
                  <a:pt x="1846313" y="3561"/>
                </a:cubicBezTo>
                <a:cubicBezTo>
                  <a:pt x="2037723" y="23858"/>
                  <a:pt x="2229135" y="123771"/>
                  <a:pt x="2298198" y="210896"/>
                </a:cubicBezTo>
                <a:cubicBezTo>
                  <a:pt x="2367261" y="298021"/>
                  <a:pt x="2359044" y="451883"/>
                  <a:pt x="2308539" y="568841"/>
                </a:cubicBezTo>
                <a:cubicBezTo>
                  <a:pt x="2258035" y="685799"/>
                  <a:pt x="2182530" y="730588"/>
                  <a:pt x="1995171" y="912647"/>
                </a:cubicBezTo>
                <a:cubicBezTo>
                  <a:pt x="1813130" y="1057492"/>
                  <a:pt x="1611251" y="1250834"/>
                  <a:pt x="1551215" y="1443233"/>
                </a:cubicBezTo>
                <a:cubicBezTo>
                  <a:pt x="1491179" y="1635632"/>
                  <a:pt x="1686082" y="1933158"/>
                  <a:pt x="1603056" y="2082989"/>
                </a:cubicBezTo>
                <a:cubicBezTo>
                  <a:pt x="1520029" y="2232821"/>
                  <a:pt x="1286830" y="2334945"/>
                  <a:pt x="1053053" y="2342220"/>
                </a:cubicBezTo>
                <a:cubicBezTo>
                  <a:pt x="819274" y="2322914"/>
                  <a:pt x="431154" y="2292515"/>
                  <a:pt x="266862" y="2094836"/>
                </a:cubicBezTo>
                <a:cubicBezTo>
                  <a:pt x="-24809" y="1886629"/>
                  <a:pt x="-54087" y="1260867"/>
                  <a:pt x="67364" y="938985"/>
                </a:cubicBezTo>
                <a:cubicBezTo>
                  <a:pt x="188814" y="617102"/>
                  <a:pt x="666051" y="296049"/>
                  <a:pt x="995564" y="163540"/>
                </a:cubicBezTo>
                <a:cubicBezTo>
                  <a:pt x="1258871" y="67439"/>
                  <a:pt x="1539099" y="1267"/>
                  <a:pt x="1756983" y="19"/>
                </a:cubicBezTo>
                <a:close/>
              </a:path>
            </a:pathLst>
          </a:custGeom>
        </p:spPr>
        <p:txBody>
          <a:bodyPr wrap="square">
            <a:noAutofit/>
          </a:bodyPr>
          <a:lstStyle/>
          <a:p>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290776" y="2892158"/>
            <a:ext cx="4341160"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290775" y="1869867"/>
            <a:ext cx="4750457" cy="812530"/>
          </a:xfrm>
          <a:prstGeom prst="rect">
            <a:avLst/>
          </a:prstGeom>
        </p:spPr>
        <p:txBody>
          <a:bodyPr wrap="square">
            <a:spAutoFit/>
          </a:bodyPr>
          <a:lstStyle>
            <a:lvl1pPr>
              <a:defRPr sz="2600" b="1">
                <a:solidFill>
                  <a:srgbClr val="004C82"/>
                </a:solidFill>
              </a:defRPr>
            </a:lvl1pPr>
          </a:lstStyle>
          <a:p>
            <a:r>
              <a:rPr lang="en-GB"/>
              <a:t>Section start slide</a:t>
            </a:r>
            <a:br>
              <a:rPr lang="en-GB"/>
            </a:br>
            <a:r>
              <a:rPr lang="en-GB"/>
              <a:t>This may also have two lines</a:t>
            </a:r>
          </a:p>
        </p:txBody>
      </p:sp>
      <p:pic>
        <p:nvPicPr>
          <p:cNvPr id="6" name="Picture 5">
            <a:extLst>
              <a:ext uri="{FF2B5EF4-FFF2-40B4-BE49-F238E27FC236}">
                <a16:creationId xmlns:a16="http://schemas.microsoft.com/office/drawing/2014/main" id="{CFA82D05-4119-4032-86A9-E6888DFE308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8" name="Picture 7">
            <a:extLst>
              <a:ext uri="{FF2B5EF4-FFF2-40B4-BE49-F238E27FC236}">
                <a16:creationId xmlns:a16="http://schemas.microsoft.com/office/drawing/2014/main" id="{7F30F8E5-3217-4F36-AF8B-5C977687A3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499"/>
            <a:ext cx="9144000" cy="727245"/>
          </a:xfrm>
          <a:prstGeom prst="rect">
            <a:avLst/>
          </a:prstGeom>
        </p:spPr>
      </p:pic>
      <p:sp>
        <p:nvSpPr>
          <p:cNvPr id="11" name="Slide Number Placeholder 3">
            <a:extLst>
              <a:ext uri="{FF2B5EF4-FFF2-40B4-BE49-F238E27FC236}">
                <a16:creationId xmlns:a16="http://schemas.microsoft.com/office/drawing/2014/main" id="{0A68D1DE-9AA7-4CF9-A35F-B13B776858B3}"/>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dirty="0"/>
          </a:p>
        </p:txBody>
      </p:sp>
    </p:spTree>
    <p:extLst>
      <p:ext uri="{BB962C8B-B14F-4D97-AF65-F5344CB8AC3E}">
        <p14:creationId xmlns:p14="http://schemas.microsoft.com/office/powerpoint/2010/main" val="84642909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636724D-17DF-4D10-AB44-BA3254A27119}"/>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 y="4423790"/>
            <a:ext cx="9144000" cy="727245"/>
          </a:xfrm>
          <a:prstGeom prst="rect">
            <a:avLst/>
          </a:prstGeom>
        </p:spPr>
      </p:pic>
      <p:sp>
        <p:nvSpPr>
          <p:cNvPr id="24" name="Isosceles Triangle 3">
            <a:extLst>
              <a:ext uri="{FF2B5EF4-FFF2-40B4-BE49-F238E27FC236}">
                <a16:creationId xmlns:a16="http://schemas.microsoft.com/office/drawing/2014/main" id="{1BDB90DE-A46E-4131-A1D1-D9B0DF2F49E4}"/>
              </a:ext>
            </a:extLst>
          </p:cNvPr>
          <p:cNvSpPr/>
          <p:nvPr userDrawn="1"/>
        </p:nvSpPr>
        <p:spPr>
          <a:xfrm>
            <a:off x="572052" y="1534902"/>
            <a:ext cx="4102547" cy="2994624"/>
          </a:xfrm>
          <a:custGeom>
            <a:avLst/>
            <a:gdLst>
              <a:gd name="connsiteX0" fmla="*/ 0 w 3466214"/>
              <a:gd name="connsiteY0" fmla="*/ 2988116 h 2988116"/>
              <a:gd name="connsiteX1" fmla="*/ 1733107 w 3466214"/>
              <a:gd name="connsiteY1" fmla="*/ 0 h 2988116"/>
              <a:gd name="connsiteX2" fmla="*/ 3466214 w 3466214"/>
              <a:gd name="connsiteY2" fmla="*/ 2988116 h 2988116"/>
              <a:gd name="connsiteX3" fmla="*/ 0 w 3466214"/>
              <a:gd name="connsiteY3" fmla="*/ 2988116 h 2988116"/>
              <a:gd name="connsiteX0" fmla="*/ 37772 w 3541758"/>
              <a:gd name="connsiteY0" fmla="*/ 2988116 h 2988116"/>
              <a:gd name="connsiteX1" fmla="*/ 1770879 w 3541758"/>
              <a:gd name="connsiteY1" fmla="*/ 0 h 2988116"/>
              <a:gd name="connsiteX2" fmla="*/ 3503986 w 3541758"/>
              <a:gd name="connsiteY2" fmla="*/ 2988116 h 2988116"/>
              <a:gd name="connsiteX3" fmla="*/ 37772 w 3541758"/>
              <a:gd name="connsiteY3" fmla="*/ 2988116 h 2988116"/>
              <a:gd name="connsiteX0" fmla="*/ 37772 w 3541758"/>
              <a:gd name="connsiteY0" fmla="*/ 2988116 h 3209457"/>
              <a:gd name="connsiteX1" fmla="*/ 1770879 w 3541758"/>
              <a:gd name="connsiteY1" fmla="*/ 0 h 3209457"/>
              <a:gd name="connsiteX2" fmla="*/ 3503986 w 3541758"/>
              <a:gd name="connsiteY2" fmla="*/ 2988116 h 3209457"/>
              <a:gd name="connsiteX3" fmla="*/ 37772 w 3541758"/>
              <a:gd name="connsiteY3" fmla="*/ 2988116 h 3209457"/>
              <a:gd name="connsiteX0" fmla="*/ 37772 w 3823042"/>
              <a:gd name="connsiteY0" fmla="*/ 2988116 h 3209457"/>
              <a:gd name="connsiteX1" fmla="*/ 1770879 w 3823042"/>
              <a:gd name="connsiteY1" fmla="*/ 0 h 3209457"/>
              <a:gd name="connsiteX2" fmla="*/ 3503986 w 3823042"/>
              <a:gd name="connsiteY2" fmla="*/ 2988116 h 3209457"/>
              <a:gd name="connsiteX3" fmla="*/ 37772 w 3823042"/>
              <a:gd name="connsiteY3" fmla="*/ 2988116 h 3209457"/>
              <a:gd name="connsiteX0" fmla="*/ 77279 w 2518848"/>
              <a:gd name="connsiteY0" fmla="*/ 2903118 h 3316160"/>
              <a:gd name="connsiteX1" fmla="*/ 779027 w 2518848"/>
              <a:gd name="connsiteY1" fmla="*/ 62 h 3316160"/>
              <a:gd name="connsiteX2" fmla="*/ 2512134 w 2518848"/>
              <a:gd name="connsiteY2" fmla="*/ 2988178 h 3316160"/>
              <a:gd name="connsiteX3" fmla="*/ 77279 w 2518848"/>
              <a:gd name="connsiteY3" fmla="*/ 2903118 h 3316160"/>
              <a:gd name="connsiteX0" fmla="*/ 41479 w 1964712"/>
              <a:gd name="connsiteY0" fmla="*/ 2905819 h 3061033"/>
              <a:gd name="connsiteX1" fmla="*/ 743227 w 1964712"/>
              <a:gd name="connsiteY1" fmla="*/ 2763 h 3061033"/>
              <a:gd name="connsiteX2" fmla="*/ 1955338 w 1964712"/>
              <a:gd name="connsiteY2" fmla="*/ 2384823 h 3061033"/>
              <a:gd name="connsiteX3" fmla="*/ 41479 w 1964712"/>
              <a:gd name="connsiteY3" fmla="*/ 2905819 h 3061033"/>
              <a:gd name="connsiteX0" fmla="*/ 783413 w 2703205"/>
              <a:gd name="connsiteY0" fmla="*/ 1358202 h 1384837"/>
              <a:gd name="connsiteX1" fmla="*/ 92296 w 2703205"/>
              <a:gd name="connsiteY1" fmla="*/ 7499 h 1384837"/>
              <a:gd name="connsiteX2" fmla="*/ 2697272 w 2703205"/>
              <a:gd name="connsiteY2" fmla="*/ 837206 h 1384837"/>
              <a:gd name="connsiteX3" fmla="*/ 783413 w 2703205"/>
              <a:gd name="connsiteY3" fmla="*/ 1358202 h 1384837"/>
              <a:gd name="connsiteX0" fmla="*/ 827957 w 2695693"/>
              <a:gd name="connsiteY0" fmla="*/ 1412893 h 1437530"/>
              <a:gd name="connsiteX1" fmla="*/ 83677 w 2695693"/>
              <a:gd name="connsiteY1" fmla="*/ 9027 h 1437530"/>
              <a:gd name="connsiteX2" fmla="*/ 2688653 w 2695693"/>
              <a:gd name="connsiteY2" fmla="*/ 838734 h 1437530"/>
              <a:gd name="connsiteX3" fmla="*/ 827957 w 2695693"/>
              <a:gd name="connsiteY3" fmla="*/ 1412893 h 1437530"/>
              <a:gd name="connsiteX0" fmla="*/ 794300 w 2185829"/>
              <a:gd name="connsiteY0" fmla="*/ 1692253 h 1692757"/>
              <a:gd name="connsiteX1" fmla="*/ 50020 w 2185829"/>
              <a:gd name="connsiteY1" fmla="*/ 288387 h 1692757"/>
              <a:gd name="connsiteX2" fmla="*/ 2176531 w 2185829"/>
              <a:gd name="connsiteY2" fmla="*/ 118634 h 1692757"/>
              <a:gd name="connsiteX3" fmla="*/ 794300 w 2185829"/>
              <a:gd name="connsiteY3" fmla="*/ 1692253 h 1692757"/>
              <a:gd name="connsiteX0" fmla="*/ 798110 w 2652416"/>
              <a:gd name="connsiteY0" fmla="*/ 1676287 h 1766681"/>
              <a:gd name="connsiteX1" fmla="*/ 53830 w 2652416"/>
              <a:gd name="connsiteY1" fmla="*/ 272421 h 1766681"/>
              <a:gd name="connsiteX2" fmla="*/ 2180341 w 2652416"/>
              <a:gd name="connsiteY2" fmla="*/ 102668 h 1766681"/>
              <a:gd name="connsiteX3" fmla="*/ 2552481 w 2652416"/>
              <a:gd name="connsiteY3" fmla="*/ 1460026 h 1766681"/>
              <a:gd name="connsiteX4" fmla="*/ 798110 w 2652416"/>
              <a:gd name="connsiteY4" fmla="*/ 1676287 h 1766681"/>
              <a:gd name="connsiteX0" fmla="*/ 1433239 w 2607061"/>
              <a:gd name="connsiteY0" fmla="*/ 1864743 h 1924812"/>
              <a:gd name="connsiteX1" fmla="*/ 8475 w 2607061"/>
              <a:gd name="connsiteY1" fmla="*/ 280123 h 1924812"/>
              <a:gd name="connsiteX2" fmla="*/ 2134986 w 2607061"/>
              <a:gd name="connsiteY2" fmla="*/ 110370 h 1924812"/>
              <a:gd name="connsiteX3" fmla="*/ 2507126 w 2607061"/>
              <a:gd name="connsiteY3" fmla="*/ 1467728 h 1924812"/>
              <a:gd name="connsiteX4" fmla="*/ 1433239 w 2607061"/>
              <a:gd name="connsiteY4" fmla="*/ 1864743 h 1924812"/>
              <a:gd name="connsiteX0" fmla="*/ 1528188 w 2702010"/>
              <a:gd name="connsiteY0" fmla="*/ 1844030 h 1845958"/>
              <a:gd name="connsiteX1" fmla="*/ 454297 w 2702010"/>
              <a:gd name="connsiteY1" fmla="*/ 1319423 h 1845958"/>
              <a:gd name="connsiteX2" fmla="*/ 103424 w 2702010"/>
              <a:gd name="connsiteY2" fmla="*/ 259410 h 1845958"/>
              <a:gd name="connsiteX3" fmla="*/ 2229935 w 2702010"/>
              <a:gd name="connsiteY3" fmla="*/ 89657 h 1845958"/>
              <a:gd name="connsiteX4" fmla="*/ 2602075 w 2702010"/>
              <a:gd name="connsiteY4" fmla="*/ 1447015 h 1845958"/>
              <a:gd name="connsiteX5" fmla="*/ 1528188 w 2702010"/>
              <a:gd name="connsiteY5" fmla="*/ 1844030 h 1845958"/>
              <a:gd name="connsiteX0" fmla="*/ 1528188 w 2702010"/>
              <a:gd name="connsiteY0" fmla="*/ 1875927 h 1877566"/>
              <a:gd name="connsiteX1" fmla="*/ 454297 w 2702010"/>
              <a:gd name="connsiteY1" fmla="*/ 1319423 h 1877566"/>
              <a:gd name="connsiteX2" fmla="*/ 103424 w 2702010"/>
              <a:gd name="connsiteY2" fmla="*/ 259410 h 1877566"/>
              <a:gd name="connsiteX3" fmla="*/ 2229935 w 2702010"/>
              <a:gd name="connsiteY3" fmla="*/ 89657 h 1877566"/>
              <a:gd name="connsiteX4" fmla="*/ 2602075 w 2702010"/>
              <a:gd name="connsiteY4" fmla="*/ 1447015 h 1877566"/>
              <a:gd name="connsiteX5" fmla="*/ 1528188 w 2702010"/>
              <a:gd name="connsiteY5" fmla="*/ 1875927 h 1877566"/>
              <a:gd name="connsiteX0" fmla="*/ 1528188 w 2702010"/>
              <a:gd name="connsiteY0" fmla="*/ 1875927 h 1881442"/>
              <a:gd name="connsiteX1" fmla="*/ 454297 w 2702010"/>
              <a:gd name="connsiteY1" fmla="*/ 1319423 h 1881442"/>
              <a:gd name="connsiteX2" fmla="*/ 103424 w 2702010"/>
              <a:gd name="connsiteY2" fmla="*/ 259410 h 1881442"/>
              <a:gd name="connsiteX3" fmla="*/ 2229935 w 2702010"/>
              <a:gd name="connsiteY3" fmla="*/ 89657 h 1881442"/>
              <a:gd name="connsiteX4" fmla="*/ 2602075 w 2702010"/>
              <a:gd name="connsiteY4" fmla="*/ 1447015 h 1881442"/>
              <a:gd name="connsiteX5" fmla="*/ 1528188 w 2702010"/>
              <a:gd name="connsiteY5" fmla="*/ 1875927 h 1881442"/>
              <a:gd name="connsiteX0" fmla="*/ 1433186 w 2589725"/>
              <a:gd name="connsiteY0" fmla="*/ 1855218 h 1860733"/>
              <a:gd name="connsiteX1" fmla="*/ 359295 w 2589725"/>
              <a:gd name="connsiteY1" fmla="*/ 1298714 h 1860733"/>
              <a:gd name="connsiteX2" fmla="*/ 8422 w 2589725"/>
              <a:gd name="connsiteY2" fmla="*/ 238701 h 1860733"/>
              <a:gd name="connsiteX3" fmla="*/ 646374 w 2589725"/>
              <a:gd name="connsiteY3" fmla="*/ 203560 h 1860733"/>
              <a:gd name="connsiteX4" fmla="*/ 2134933 w 2589725"/>
              <a:gd name="connsiteY4" fmla="*/ 68948 h 1860733"/>
              <a:gd name="connsiteX5" fmla="*/ 2507073 w 2589725"/>
              <a:gd name="connsiteY5" fmla="*/ 1426306 h 1860733"/>
              <a:gd name="connsiteX6" fmla="*/ 1433186 w 2589725"/>
              <a:gd name="connsiteY6" fmla="*/ 1855218 h 1860733"/>
              <a:gd name="connsiteX0" fmla="*/ 1433186 w 2578163"/>
              <a:gd name="connsiteY0" fmla="*/ 1823649 h 1829164"/>
              <a:gd name="connsiteX1" fmla="*/ 359295 w 2578163"/>
              <a:gd name="connsiteY1" fmla="*/ 1267145 h 1829164"/>
              <a:gd name="connsiteX2" fmla="*/ 8422 w 2578163"/>
              <a:gd name="connsiteY2" fmla="*/ 207132 h 1829164"/>
              <a:gd name="connsiteX3" fmla="*/ 646374 w 2578163"/>
              <a:gd name="connsiteY3" fmla="*/ 171991 h 1829164"/>
              <a:gd name="connsiteX4" fmla="*/ 1199268 w 2578163"/>
              <a:gd name="connsiteY4" fmla="*/ 363377 h 1829164"/>
              <a:gd name="connsiteX5" fmla="*/ 2134933 w 2578163"/>
              <a:gd name="connsiteY5" fmla="*/ 37379 h 1829164"/>
              <a:gd name="connsiteX6" fmla="*/ 2507073 w 2578163"/>
              <a:gd name="connsiteY6" fmla="*/ 1394737 h 1829164"/>
              <a:gd name="connsiteX7" fmla="*/ 1433186 w 2578163"/>
              <a:gd name="connsiteY7" fmla="*/ 1823649 h 1829164"/>
              <a:gd name="connsiteX0" fmla="*/ 1536693 w 2681670"/>
              <a:gd name="connsiteY0" fmla="*/ 1823649 h 1829164"/>
              <a:gd name="connsiteX1" fmla="*/ 462802 w 2681670"/>
              <a:gd name="connsiteY1" fmla="*/ 1267145 h 1829164"/>
              <a:gd name="connsiteX2" fmla="*/ 5604 w 2681670"/>
              <a:gd name="connsiteY2" fmla="*/ 398519 h 1829164"/>
              <a:gd name="connsiteX3" fmla="*/ 749881 w 2681670"/>
              <a:gd name="connsiteY3" fmla="*/ 171991 h 1829164"/>
              <a:gd name="connsiteX4" fmla="*/ 1302775 w 2681670"/>
              <a:gd name="connsiteY4" fmla="*/ 363377 h 1829164"/>
              <a:gd name="connsiteX5" fmla="*/ 2238440 w 2681670"/>
              <a:gd name="connsiteY5" fmla="*/ 37379 h 1829164"/>
              <a:gd name="connsiteX6" fmla="*/ 2610580 w 2681670"/>
              <a:gd name="connsiteY6" fmla="*/ 1394737 h 1829164"/>
              <a:gd name="connsiteX7" fmla="*/ 1536693 w 2681670"/>
              <a:gd name="connsiteY7" fmla="*/ 1823649 h 1829164"/>
              <a:gd name="connsiteX0" fmla="*/ 1562485 w 2707462"/>
              <a:gd name="connsiteY0" fmla="*/ 1823649 h 1829164"/>
              <a:gd name="connsiteX1" fmla="*/ 488594 w 2707462"/>
              <a:gd name="connsiteY1" fmla="*/ 1267145 h 1829164"/>
              <a:gd name="connsiteX2" fmla="*/ 31396 w 2707462"/>
              <a:gd name="connsiteY2" fmla="*/ 398519 h 1829164"/>
              <a:gd name="connsiteX3" fmla="*/ 1328567 w 2707462"/>
              <a:gd name="connsiteY3" fmla="*/ 363377 h 1829164"/>
              <a:gd name="connsiteX4" fmla="*/ 2264232 w 2707462"/>
              <a:gd name="connsiteY4" fmla="*/ 37379 h 1829164"/>
              <a:gd name="connsiteX5" fmla="*/ 2636372 w 2707462"/>
              <a:gd name="connsiteY5" fmla="*/ 1394737 h 1829164"/>
              <a:gd name="connsiteX6" fmla="*/ 1562485 w 2707462"/>
              <a:gd name="connsiteY6" fmla="*/ 1823649 h 1829164"/>
              <a:gd name="connsiteX0" fmla="*/ 1562485 w 2756115"/>
              <a:gd name="connsiteY0" fmla="*/ 1791988 h 1797503"/>
              <a:gd name="connsiteX1" fmla="*/ 488594 w 2756115"/>
              <a:gd name="connsiteY1" fmla="*/ 1235484 h 1797503"/>
              <a:gd name="connsiteX2" fmla="*/ 31396 w 2756115"/>
              <a:gd name="connsiteY2" fmla="*/ 366858 h 1797503"/>
              <a:gd name="connsiteX3" fmla="*/ 1328567 w 2756115"/>
              <a:gd name="connsiteY3" fmla="*/ 331716 h 1797503"/>
              <a:gd name="connsiteX4" fmla="*/ 2264232 w 2756115"/>
              <a:gd name="connsiteY4" fmla="*/ 5718 h 1797503"/>
              <a:gd name="connsiteX5" fmla="*/ 2700167 w 2756115"/>
              <a:gd name="connsiteY5" fmla="*/ 661325 h 1797503"/>
              <a:gd name="connsiteX6" fmla="*/ 2636372 w 2756115"/>
              <a:gd name="connsiteY6" fmla="*/ 1363076 h 1797503"/>
              <a:gd name="connsiteX7" fmla="*/ 1562485 w 2756115"/>
              <a:gd name="connsiteY7" fmla="*/ 1791988 h 1797503"/>
              <a:gd name="connsiteX0" fmla="*/ 1562485 w 2756115"/>
              <a:gd name="connsiteY0" fmla="*/ 1833964 h 1839479"/>
              <a:gd name="connsiteX1" fmla="*/ 488594 w 2756115"/>
              <a:gd name="connsiteY1" fmla="*/ 1277460 h 1839479"/>
              <a:gd name="connsiteX2" fmla="*/ 31396 w 2756115"/>
              <a:gd name="connsiteY2" fmla="*/ 408834 h 1839479"/>
              <a:gd name="connsiteX3" fmla="*/ 1328567 w 2756115"/>
              <a:gd name="connsiteY3" fmla="*/ 373692 h 1839479"/>
              <a:gd name="connsiteX4" fmla="*/ 2147274 w 2756115"/>
              <a:gd name="connsiteY4" fmla="*/ 5163 h 1839479"/>
              <a:gd name="connsiteX5" fmla="*/ 2700167 w 2756115"/>
              <a:gd name="connsiteY5" fmla="*/ 703301 h 1839479"/>
              <a:gd name="connsiteX6" fmla="*/ 2636372 w 2756115"/>
              <a:gd name="connsiteY6" fmla="*/ 1405052 h 1839479"/>
              <a:gd name="connsiteX7" fmla="*/ 1562485 w 2756115"/>
              <a:gd name="connsiteY7" fmla="*/ 1833964 h 1839479"/>
              <a:gd name="connsiteX0" fmla="*/ 1531703 w 2725333"/>
              <a:gd name="connsiteY0" fmla="*/ 1833964 h 1839479"/>
              <a:gd name="connsiteX1" fmla="*/ 457812 w 2725333"/>
              <a:gd name="connsiteY1" fmla="*/ 1277460 h 1839479"/>
              <a:gd name="connsiteX2" fmla="*/ 614 w 2725333"/>
              <a:gd name="connsiteY2" fmla="*/ 408834 h 1839479"/>
              <a:gd name="connsiteX3" fmla="*/ 542874 w 2725333"/>
              <a:gd name="connsiteY3" fmla="*/ 150408 h 1839479"/>
              <a:gd name="connsiteX4" fmla="*/ 1297785 w 2725333"/>
              <a:gd name="connsiteY4" fmla="*/ 373692 h 1839479"/>
              <a:gd name="connsiteX5" fmla="*/ 2116492 w 2725333"/>
              <a:gd name="connsiteY5" fmla="*/ 5163 h 1839479"/>
              <a:gd name="connsiteX6" fmla="*/ 2669385 w 2725333"/>
              <a:gd name="connsiteY6" fmla="*/ 703301 h 1839479"/>
              <a:gd name="connsiteX7" fmla="*/ 2605590 w 2725333"/>
              <a:gd name="connsiteY7" fmla="*/ 1405052 h 1839479"/>
              <a:gd name="connsiteX8" fmla="*/ 1531703 w 2725333"/>
              <a:gd name="connsiteY8" fmla="*/ 1833964 h 1839479"/>
              <a:gd name="connsiteX0" fmla="*/ 1531703 w 2725333"/>
              <a:gd name="connsiteY0" fmla="*/ 1833731 h 1839246"/>
              <a:gd name="connsiteX1" fmla="*/ 457812 w 2725333"/>
              <a:gd name="connsiteY1" fmla="*/ 1277227 h 1839246"/>
              <a:gd name="connsiteX2" fmla="*/ 614 w 2725333"/>
              <a:gd name="connsiteY2" fmla="*/ 408601 h 1839246"/>
              <a:gd name="connsiteX3" fmla="*/ 542874 w 2725333"/>
              <a:gd name="connsiteY3" fmla="*/ 150175 h 1839246"/>
              <a:gd name="connsiteX4" fmla="*/ 1297785 w 2725333"/>
              <a:gd name="connsiteY4" fmla="*/ 373459 h 1839246"/>
              <a:gd name="connsiteX5" fmla="*/ 2116492 w 2725333"/>
              <a:gd name="connsiteY5" fmla="*/ 4930 h 1839246"/>
              <a:gd name="connsiteX6" fmla="*/ 2669385 w 2725333"/>
              <a:gd name="connsiteY6" fmla="*/ 703068 h 1839246"/>
              <a:gd name="connsiteX7" fmla="*/ 2605590 w 2725333"/>
              <a:gd name="connsiteY7" fmla="*/ 1404819 h 1839246"/>
              <a:gd name="connsiteX8" fmla="*/ 1531703 w 2725333"/>
              <a:gd name="connsiteY8" fmla="*/ 1833731 h 1839246"/>
              <a:gd name="connsiteX0" fmla="*/ 1531703 w 2725333"/>
              <a:gd name="connsiteY0" fmla="*/ 1865307 h 1870822"/>
              <a:gd name="connsiteX1" fmla="*/ 457812 w 2725333"/>
              <a:gd name="connsiteY1" fmla="*/ 1308803 h 1870822"/>
              <a:gd name="connsiteX2" fmla="*/ 614 w 2725333"/>
              <a:gd name="connsiteY2" fmla="*/ 440177 h 1870822"/>
              <a:gd name="connsiteX3" fmla="*/ 542874 w 2725333"/>
              <a:gd name="connsiteY3" fmla="*/ 181751 h 1870822"/>
              <a:gd name="connsiteX4" fmla="*/ 1297785 w 2725333"/>
              <a:gd name="connsiteY4" fmla="*/ 405035 h 1870822"/>
              <a:gd name="connsiteX5" fmla="*/ 2042064 w 2725333"/>
              <a:gd name="connsiteY5" fmla="*/ 4609 h 1870822"/>
              <a:gd name="connsiteX6" fmla="*/ 2669385 w 2725333"/>
              <a:gd name="connsiteY6" fmla="*/ 734644 h 1870822"/>
              <a:gd name="connsiteX7" fmla="*/ 2605590 w 2725333"/>
              <a:gd name="connsiteY7" fmla="*/ 1436395 h 1870822"/>
              <a:gd name="connsiteX8" fmla="*/ 1531703 w 2725333"/>
              <a:gd name="connsiteY8" fmla="*/ 1865307 h 1870822"/>
              <a:gd name="connsiteX0" fmla="*/ 1531703 w 2725333"/>
              <a:gd name="connsiteY0" fmla="*/ 1860973 h 1866488"/>
              <a:gd name="connsiteX1" fmla="*/ 457812 w 2725333"/>
              <a:gd name="connsiteY1" fmla="*/ 1304469 h 1866488"/>
              <a:gd name="connsiteX2" fmla="*/ 614 w 2725333"/>
              <a:gd name="connsiteY2" fmla="*/ 435843 h 1866488"/>
              <a:gd name="connsiteX3" fmla="*/ 542874 w 2725333"/>
              <a:gd name="connsiteY3" fmla="*/ 177417 h 1866488"/>
              <a:gd name="connsiteX4" fmla="*/ 1297785 w 2725333"/>
              <a:gd name="connsiteY4" fmla="*/ 400701 h 1866488"/>
              <a:gd name="connsiteX5" fmla="*/ 2042064 w 2725333"/>
              <a:gd name="connsiteY5" fmla="*/ 275 h 1866488"/>
              <a:gd name="connsiteX6" fmla="*/ 2669385 w 2725333"/>
              <a:gd name="connsiteY6" fmla="*/ 730310 h 1866488"/>
              <a:gd name="connsiteX7" fmla="*/ 2605590 w 2725333"/>
              <a:gd name="connsiteY7" fmla="*/ 1432061 h 1866488"/>
              <a:gd name="connsiteX8" fmla="*/ 1531703 w 2725333"/>
              <a:gd name="connsiteY8" fmla="*/ 1860973 h 1866488"/>
              <a:gd name="connsiteX0" fmla="*/ 1531703 w 2711073"/>
              <a:gd name="connsiteY0" fmla="*/ 1860973 h 1866488"/>
              <a:gd name="connsiteX1" fmla="*/ 457812 w 2711073"/>
              <a:gd name="connsiteY1" fmla="*/ 1304469 h 1866488"/>
              <a:gd name="connsiteX2" fmla="*/ 614 w 2711073"/>
              <a:gd name="connsiteY2" fmla="*/ 435843 h 1866488"/>
              <a:gd name="connsiteX3" fmla="*/ 542874 w 2711073"/>
              <a:gd name="connsiteY3" fmla="*/ 177417 h 1866488"/>
              <a:gd name="connsiteX4" fmla="*/ 1297785 w 2711073"/>
              <a:gd name="connsiteY4" fmla="*/ 400701 h 1866488"/>
              <a:gd name="connsiteX5" fmla="*/ 2042064 w 2711073"/>
              <a:gd name="connsiteY5" fmla="*/ 275 h 1866488"/>
              <a:gd name="connsiteX6" fmla="*/ 2669385 w 2711073"/>
              <a:gd name="connsiteY6" fmla="*/ 730310 h 1866488"/>
              <a:gd name="connsiteX7" fmla="*/ 2605590 w 2711073"/>
              <a:gd name="connsiteY7" fmla="*/ 1432061 h 1866488"/>
              <a:gd name="connsiteX8" fmla="*/ 1531703 w 2711073"/>
              <a:gd name="connsiteY8" fmla="*/ 1860973 h 1866488"/>
              <a:gd name="connsiteX0" fmla="*/ 1531703 w 2711073"/>
              <a:gd name="connsiteY0" fmla="*/ 1860973 h 1867241"/>
              <a:gd name="connsiteX1" fmla="*/ 457812 w 2711073"/>
              <a:gd name="connsiteY1" fmla="*/ 1304469 h 1867241"/>
              <a:gd name="connsiteX2" fmla="*/ 614 w 2711073"/>
              <a:gd name="connsiteY2" fmla="*/ 435843 h 1867241"/>
              <a:gd name="connsiteX3" fmla="*/ 542874 w 2711073"/>
              <a:gd name="connsiteY3" fmla="*/ 177417 h 1867241"/>
              <a:gd name="connsiteX4" fmla="*/ 1297785 w 2711073"/>
              <a:gd name="connsiteY4" fmla="*/ 400701 h 1867241"/>
              <a:gd name="connsiteX5" fmla="*/ 2042064 w 2711073"/>
              <a:gd name="connsiteY5" fmla="*/ 275 h 1867241"/>
              <a:gd name="connsiteX6" fmla="*/ 2669385 w 2711073"/>
              <a:gd name="connsiteY6" fmla="*/ 730310 h 1867241"/>
              <a:gd name="connsiteX7" fmla="*/ 2605590 w 2711073"/>
              <a:gd name="connsiteY7" fmla="*/ 1432061 h 1867241"/>
              <a:gd name="connsiteX8" fmla="*/ 1531703 w 2711073"/>
              <a:gd name="connsiteY8" fmla="*/ 1860973 h 1867241"/>
              <a:gd name="connsiteX0" fmla="*/ 1531827 w 2711197"/>
              <a:gd name="connsiteY0" fmla="*/ 1860973 h 1867241"/>
              <a:gd name="connsiteX1" fmla="*/ 457936 w 2711197"/>
              <a:gd name="connsiteY1" fmla="*/ 1304469 h 1867241"/>
              <a:gd name="connsiteX2" fmla="*/ 738 w 2711197"/>
              <a:gd name="connsiteY2" fmla="*/ 435843 h 1867241"/>
              <a:gd name="connsiteX3" fmla="*/ 542998 w 2711197"/>
              <a:gd name="connsiteY3" fmla="*/ 177417 h 1867241"/>
              <a:gd name="connsiteX4" fmla="*/ 1297909 w 2711197"/>
              <a:gd name="connsiteY4" fmla="*/ 400701 h 1867241"/>
              <a:gd name="connsiteX5" fmla="*/ 2042188 w 2711197"/>
              <a:gd name="connsiteY5" fmla="*/ 275 h 1867241"/>
              <a:gd name="connsiteX6" fmla="*/ 2669509 w 2711197"/>
              <a:gd name="connsiteY6" fmla="*/ 730310 h 1867241"/>
              <a:gd name="connsiteX7" fmla="*/ 2605714 w 2711197"/>
              <a:gd name="connsiteY7" fmla="*/ 1432061 h 1867241"/>
              <a:gd name="connsiteX8" fmla="*/ 1531827 w 2711197"/>
              <a:gd name="connsiteY8" fmla="*/ 1860973 h 1867241"/>
              <a:gd name="connsiteX0" fmla="*/ 1531141 w 2710511"/>
              <a:gd name="connsiteY0" fmla="*/ 1860973 h 1867241"/>
              <a:gd name="connsiteX1" fmla="*/ 457250 w 2710511"/>
              <a:gd name="connsiteY1" fmla="*/ 1304469 h 1867241"/>
              <a:gd name="connsiteX2" fmla="*/ 52 w 2710511"/>
              <a:gd name="connsiteY2" fmla="*/ 435843 h 1867241"/>
              <a:gd name="connsiteX3" fmla="*/ 542312 w 2710511"/>
              <a:gd name="connsiteY3" fmla="*/ 177417 h 1867241"/>
              <a:gd name="connsiteX4" fmla="*/ 1297223 w 2710511"/>
              <a:gd name="connsiteY4" fmla="*/ 400701 h 1867241"/>
              <a:gd name="connsiteX5" fmla="*/ 2041502 w 2710511"/>
              <a:gd name="connsiteY5" fmla="*/ 275 h 1867241"/>
              <a:gd name="connsiteX6" fmla="*/ 2668823 w 2710511"/>
              <a:gd name="connsiteY6" fmla="*/ 730310 h 1867241"/>
              <a:gd name="connsiteX7" fmla="*/ 2605028 w 2710511"/>
              <a:gd name="connsiteY7" fmla="*/ 1432061 h 1867241"/>
              <a:gd name="connsiteX8" fmla="*/ 1531141 w 2710511"/>
              <a:gd name="connsiteY8" fmla="*/ 1860973 h 1867241"/>
              <a:gd name="connsiteX0" fmla="*/ 1486104 w 2665474"/>
              <a:gd name="connsiteY0" fmla="*/ 1860973 h 1867241"/>
              <a:gd name="connsiteX1" fmla="*/ 412213 w 2665474"/>
              <a:gd name="connsiteY1" fmla="*/ 1304469 h 1867241"/>
              <a:gd name="connsiteX2" fmla="*/ 68 w 2665474"/>
              <a:gd name="connsiteY2" fmla="*/ 357447 h 1867241"/>
              <a:gd name="connsiteX3" fmla="*/ 497275 w 2665474"/>
              <a:gd name="connsiteY3" fmla="*/ 177417 h 1867241"/>
              <a:gd name="connsiteX4" fmla="*/ 1252186 w 2665474"/>
              <a:gd name="connsiteY4" fmla="*/ 400701 h 1867241"/>
              <a:gd name="connsiteX5" fmla="*/ 1996465 w 2665474"/>
              <a:gd name="connsiteY5" fmla="*/ 275 h 1867241"/>
              <a:gd name="connsiteX6" fmla="*/ 2623786 w 2665474"/>
              <a:gd name="connsiteY6" fmla="*/ 730310 h 1867241"/>
              <a:gd name="connsiteX7" fmla="*/ 2559991 w 2665474"/>
              <a:gd name="connsiteY7" fmla="*/ 1432061 h 1867241"/>
              <a:gd name="connsiteX8" fmla="*/ 1486104 w 2665474"/>
              <a:gd name="connsiteY8" fmla="*/ 1860973 h 1867241"/>
              <a:gd name="connsiteX0" fmla="*/ 1508620 w 2687990"/>
              <a:gd name="connsiteY0" fmla="*/ 1860973 h 1867241"/>
              <a:gd name="connsiteX1" fmla="*/ 434729 w 2687990"/>
              <a:gd name="connsiteY1" fmla="*/ 1304469 h 1867241"/>
              <a:gd name="connsiteX2" fmla="*/ 58 w 2687990"/>
              <a:gd name="connsiteY2" fmla="*/ 350320 h 1867241"/>
              <a:gd name="connsiteX3" fmla="*/ 519791 w 2687990"/>
              <a:gd name="connsiteY3" fmla="*/ 177417 h 1867241"/>
              <a:gd name="connsiteX4" fmla="*/ 1274702 w 2687990"/>
              <a:gd name="connsiteY4" fmla="*/ 400701 h 1867241"/>
              <a:gd name="connsiteX5" fmla="*/ 2018981 w 2687990"/>
              <a:gd name="connsiteY5" fmla="*/ 275 h 1867241"/>
              <a:gd name="connsiteX6" fmla="*/ 2646302 w 2687990"/>
              <a:gd name="connsiteY6" fmla="*/ 730310 h 1867241"/>
              <a:gd name="connsiteX7" fmla="*/ 2582507 w 2687990"/>
              <a:gd name="connsiteY7" fmla="*/ 1432061 h 1867241"/>
              <a:gd name="connsiteX8" fmla="*/ 1508620 w 2687990"/>
              <a:gd name="connsiteY8" fmla="*/ 1860973 h 1867241"/>
              <a:gd name="connsiteX0" fmla="*/ 1515760 w 2695130"/>
              <a:gd name="connsiteY0" fmla="*/ 1860973 h 1867241"/>
              <a:gd name="connsiteX1" fmla="*/ 441869 w 2695130"/>
              <a:gd name="connsiteY1" fmla="*/ 1304469 h 1867241"/>
              <a:gd name="connsiteX2" fmla="*/ 7198 w 2695130"/>
              <a:gd name="connsiteY2" fmla="*/ 350320 h 1867241"/>
              <a:gd name="connsiteX3" fmla="*/ 526931 w 2695130"/>
              <a:gd name="connsiteY3" fmla="*/ 177417 h 1867241"/>
              <a:gd name="connsiteX4" fmla="*/ 1281842 w 2695130"/>
              <a:gd name="connsiteY4" fmla="*/ 400701 h 1867241"/>
              <a:gd name="connsiteX5" fmla="*/ 2026121 w 2695130"/>
              <a:gd name="connsiteY5" fmla="*/ 275 h 1867241"/>
              <a:gd name="connsiteX6" fmla="*/ 2653442 w 2695130"/>
              <a:gd name="connsiteY6" fmla="*/ 730310 h 1867241"/>
              <a:gd name="connsiteX7" fmla="*/ 2589647 w 2695130"/>
              <a:gd name="connsiteY7" fmla="*/ 1432061 h 1867241"/>
              <a:gd name="connsiteX8" fmla="*/ 1515760 w 2695130"/>
              <a:gd name="connsiteY8" fmla="*/ 1860973 h 186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5130" h="1867241">
                <a:moveTo>
                  <a:pt x="1515760" y="1860973"/>
                </a:moveTo>
                <a:cubicBezTo>
                  <a:pt x="1136532" y="1818443"/>
                  <a:pt x="679330" y="1568572"/>
                  <a:pt x="441869" y="1304469"/>
                </a:cubicBezTo>
                <a:cubicBezTo>
                  <a:pt x="161878" y="1040366"/>
                  <a:pt x="-41400" y="520286"/>
                  <a:pt x="7198" y="350320"/>
                </a:cubicBezTo>
                <a:cubicBezTo>
                  <a:pt x="55796" y="180354"/>
                  <a:pt x="314490" y="169020"/>
                  <a:pt x="526931" y="177417"/>
                </a:cubicBezTo>
                <a:cubicBezTo>
                  <a:pt x="739372" y="185814"/>
                  <a:pt x="1026661" y="460350"/>
                  <a:pt x="1281842" y="400701"/>
                </a:cubicBezTo>
                <a:cubicBezTo>
                  <a:pt x="1614996" y="399531"/>
                  <a:pt x="1797521" y="-12130"/>
                  <a:pt x="2026121" y="275"/>
                </a:cubicBezTo>
                <a:cubicBezTo>
                  <a:pt x="2254721" y="12680"/>
                  <a:pt x="2591419" y="504084"/>
                  <a:pt x="2653442" y="730310"/>
                </a:cubicBezTo>
                <a:cubicBezTo>
                  <a:pt x="2715465" y="956536"/>
                  <a:pt x="2719010" y="1209948"/>
                  <a:pt x="2589647" y="1432061"/>
                </a:cubicBezTo>
                <a:cubicBezTo>
                  <a:pt x="2401806" y="1726228"/>
                  <a:pt x="1894988" y="1903503"/>
                  <a:pt x="1515760" y="1860973"/>
                </a:cubicBezTo>
                <a:close/>
              </a:path>
            </a:pathLst>
          </a:custGeom>
          <a:solidFill>
            <a:srgbClr val="EC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Picture Placeholder 12">
            <a:extLst>
              <a:ext uri="{FF2B5EF4-FFF2-40B4-BE49-F238E27FC236}">
                <a16:creationId xmlns:a16="http://schemas.microsoft.com/office/drawing/2014/main" id="{CED55DAC-0C60-4C82-BDCC-46740AC3D1CC}"/>
              </a:ext>
            </a:extLst>
          </p:cNvPr>
          <p:cNvSpPr>
            <a:spLocks noGrp="1"/>
          </p:cNvSpPr>
          <p:nvPr>
            <p:ph type="pic" sz="quarter" idx="10"/>
          </p:nvPr>
        </p:nvSpPr>
        <p:spPr>
          <a:xfrm>
            <a:off x="582930" y="1485121"/>
            <a:ext cx="4129884" cy="2845154"/>
          </a:xfrm>
          <a:custGeom>
            <a:avLst/>
            <a:gdLst>
              <a:gd name="connsiteX0" fmla="*/ 2749171 w 3650137"/>
              <a:gd name="connsiteY0" fmla="*/ 371 h 2514647"/>
              <a:gd name="connsiteX1" fmla="*/ 3593995 w 3650137"/>
              <a:gd name="connsiteY1" fmla="*/ 983522 h 2514647"/>
              <a:gd name="connsiteX2" fmla="*/ 3508081 w 3650137"/>
              <a:gd name="connsiteY2" fmla="*/ 1928583 h 2514647"/>
              <a:gd name="connsiteX3" fmla="*/ 2061859 w 3650137"/>
              <a:gd name="connsiteY3" fmla="*/ 2506206 h 2514647"/>
              <a:gd name="connsiteX4" fmla="*/ 615632 w 3650137"/>
              <a:gd name="connsiteY4" fmla="*/ 1756752 h 2514647"/>
              <a:gd name="connsiteX5" fmla="*/ 9535 w 3650137"/>
              <a:gd name="connsiteY5" fmla="*/ 699376 h 2514647"/>
              <a:gd name="connsiteX6" fmla="*/ 0 w 3650137"/>
              <a:gd name="connsiteY6" fmla="*/ 587952 h 2514647"/>
              <a:gd name="connsiteX7" fmla="*/ 0 w 3650137"/>
              <a:gd name="connsiteY7" fmla="*/ 586585 h 2514647"/>
              <a:gd name="connsiteX8" fmla="*/ 20723 w 3650137"/>
              <a:gd name="connsiteY8" fmla="*/ 495586 h 2514647"/>
              <a:gd name="connsiteX9" fmla="*/ 730186 w 3650137"/>
              <a:gd name="connsiteY9" fmla="*/ 238932 h 2514647"/>
              <a:gd name="connsiteX10" fmla="*/ 1746838 w 3650137"/>
              <a:gd name="connsiteY10" fmla="*/ 539632 h 2514647"/>
              <a:gd name="connsiteX11" fmla="*/ 2749171 w 3650137"/>
              <a:gd name="connsiteY11" fmla="*/ 371 h 251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50137" h="2514647">
                <a:moveTo>
                  <a:pt x="2749171" y="371"/>
                </a:moveTo>
                <a:cubicBezTo>
                  <a:pt x="3057031" y="17077"/>
                  <a:pt x="3510468" y="678860"/>
                  <a:pt x="3593995" y="983522"/>
                </a:cubicBezTo>
                <a:cubicBezTo>
                  <a:pt x="3677523" y="1288185"/>
                  <a:pt x="3682297" y="1629459"/>
                  <a:pt x="3508081" y="1928583"/>
                </a:cubicBezTo>
                <a:cubicBezTo>
                  <a:pt x="3255113" y="2324742"/>
                  <a:pt x="2572572" y="2563482"/>
                  <a:pt x="2061859" y="2506206"/>
                </a:cubicBezTo>
                <a:cubicBezTo>
                  <a:pt x="1551146" y="2448930"/>
                  <a:pt x="935424" y="2112424"/>
                  <a:pt x="615632" y="1756752"/>
                </a:cubicBezTo>
                <a:cubicBezTo>
                  <a:pt x="285697" y="1445539"/>
                  <a:pt x="58085" y="987969"/>
                  <a:pt x="9535" y="699376"/>
                </a:cubicBezTo>
                <a:lnTo>
                  <a:pt x="0" y="587952"/>
                </a:lnTo>
                <a:lnTo>
                  <a:pt x="0" y="586585"/>
                </a:lnTo>
                <a:lnTo>
                  <a:pt x="20723" y="495586"/>
                </a:lnTo>
                <a:cubicBezTo>
                  <a:pt x="111038" y="302472"/>
                  <a:pt x="475427" y="245833"/>
                  <a:pt x="730186" y="238932"/>
                </a:cubicBezTo>
                <a:cubicBezTo>
                  <a:pt x="1021340" y="231044"/>
                  <a:pt x="1403181" y="619962"/>
                  <a:pt x="1746838" y="539632"/>
                </a:cubicBezTo>
                <a:cubicBezTo>
                  <a:pt x="2195502" y="538056"/>
                  <a:pt x="2441312" y="-16335"/>
                  <a:pt x="2749171" y="371"/>
                </a:cubicBezTo>
                <a:close/>
              </a:path>
            </a:pathLst>
          </a:custGeom>
        </p:spPr>
        <p:txBody>
          <a:bodyPr wrap="square">
            <a:noAutofit/>
          </a:bodyPr>
          <a:lstStyle/>
          <a:p>
            <a:endParaRPr lang="en-GB" dirty="0"/>
          </a:p>
        </p:txBody>
      </p:sp>
      <p:pic>
        <p:nvPicPr>
          <p:cNvPr id="7" name="Picture 6" descr="Logo, icon&#10;&#10;Description automatically generated">
            <a:extLst>
              <a:ext uri="{FF2B5EF4-FFF2-40B4-BE49-F238E27FC236}">
                <a16:creationId xmlns:a16="http://schemas.microsoft.com/office/drawing/2014/main" id="{2526B6D9-72E1-4DB3-902C-446EDD05F152}"/>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712814" y="1417321"/>
            <a:ext cx="628062" cy="514349"/>
          </a:xfrm>
          <a:prstGeom prst="rect">
            <a:avLst/>
          </a:prstGeom>
        </p:spPr>
      </p:pic>
      <p:sp>
        <p:nvSpPr>
          <p:cNvPr id="11" name="Text Placeholder 10">
            <a:extLst>
              <a:ext uri="{FF2B5EF4-FFF2-40B4-BE49-F238E27FC236}">
                <a16:creationId xmlns:a16="http://schemas.microsoft.com/office/drawing/2014/main" id="{C5CE2635-8D7F-4A6A-8596-E79A28F5BB01}"/>
              </a:ext>
            </a:extLst>
          </p:cNvPr>
          <p:cNvSpPr>
            <a:spLocks noGrp="1"/>
          </p:cNvSpPr>
          <p:nvPr>
            <p:ph type="body" sz="quarter" idx="11" hasCustomPrompt="1"/>
          </p:nvPr>
        </p:nvSpPr>
        <p:spPr>
          <a:xfrm>
            <a:off x="5027613" y="1674813"/>
            <a:ext cx="3830637" cy="1674812"/>
          </a:xfrm>
        </p:spPr>
        <p:txBody>
          <a:bodyPr>
            <a:normAutofit/>
          </a:bodyPr>
          <a:lstStyle>
            <a:lvl1pPr>
              <a:defRPr sz="2000" i="1">
                <a:solidFill>
                  <a:srgbClr val="004C82"/>
                </a:solidFill>
              </a:defRPr>
            </a:lvl1pPr>
          </a:lstStyle>
          <a:p>
            <a:pPr lvl="0"/>
            <a:r>
              <a:rPr lang="en-GB"/>
              <a:t>Insert Quote text here</a:t>
            </a:r>
          </a:p>
        </p:txBody>
      </p:sp>
      <p:sp>
        <p:nvSpPr>
          <p:cNvPr id="14" name="Text Placeholder 13">
            <a:extLst>
              <a:ext uri="{FF2B5EF4-FFF2-40B4-BE49-F238E27FC236}">
                <a16:creationId xmlns:a16="http://schemas.microsoft.com/office/drawing/2014/main" id="{AB023536-9C36-40B0-A507-8ABE2F617C04}"/>
              </a:ext>
            </a:extLst>
          </p:cNvPr>
          <p:cNvSpPr>
            <a:spLocks noGrp="1"/>
          </p:cNvSpPr>
          <p:nvPr>
            <p:ph type="body" sz="quarter" idx="12" hasCustomPrompt="1"/>
          </p:nvPr>
        </p:nvSpPr>
        <p:spPr>
          <a:xfrm>
            <a:off x="450000" y="576000"/>
            <a:ext cx="4902835" cy="573172"/>
          </a:xfrm>
        </p:spPr>
        <p:txBody>
          <a:bodyPr>
            <a:normAutofit/>
          </a:bodyPr>
          <a:lstStyle>
            <a:lvl1pPr>
              <a:defRPr sz="2600" b="1">
                <a:solidFill>
                  <a:srgbClr val="004C82"/>
                </a:solidFill>
                <a:latin typeface="+mj-lt"/>
              </a:defRPr>
            </a:lvl1pPr>
          </a:lstStyle>
          <a:p>
            <a:pPr lvl="0"/>
            <a:r>
              <a:rPr lang="en-US"/>
              <a:t>Quote slide heading</a:t>
            </a:r>
            <a:endParaRPr lang="en-GB"/>
          </a:p>
        </p:txBody>
      </p:sp>
      <p:pic>
        <p:nvPicPr>
          <p:cNvPr id="5" name="Picture 4">
            <a:extLst>
              <a:ext uri="{FF2B5EF4-FFF2-40B4-BE49-F238E27FC236}">
                <a16:creationId xmlns:a16="http://schemas.microsoft.com/office/drawing/2014/main" id="{EAF18F3D-16FB-4ACE-9A55-ABB00955B7C4}"/>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 y="-2214"/>
            <a:ext cx="9144000" cy="727245"/>
          </a:xfrm>
          <a:prstGeom prst="rect">
            <a:avLst/>
          </a:prstGeom>
        </p:spPr>
      </p:pic>
      <p:sp>
        <p:nvSpPr>
          <p:cNvPr id="15" name="Slide Number Placeholder 3">
            <a:extLst>
              <a:ext uri="{FF2B5EF4-FFF2-40B4-BE49-F238E27FC236}">
                <a16:creationId xmlns:a16="http://schemas.microsoft.com/office/drawing/2014/main" id="{AB00706B-ED07-4FF5-84BD-E88323219FE9}"/>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dirty="0"/>
          </a:p>
        </p:txBody>
      </p:sp>
    </p:spTree>
    <p:extLst>
      <p:ext uri="{BB962C8B-B14F-4D97-AF65-F5344CB8AC3E}">
        <p14:creationId xmlns:p14="http://schemas.microsoft.com/office/powerpoint/2010/main" val="7036042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D66DEE7-1A19-474A-83EF-6972B5A33BA8}"/>
              </a:ext>
            </a:extLst>
          </p:cNvPr>
          <p:cNvSpPr>
            <a:spLocks noGrp="1"/>
          </p:cNvSpPr>
          <p:nvPr>
            <p:ph type="pic" sz="quarter" idx="12"/>
          </p:nvPr>
        </p:nvSpPr>
        <p:spPr>
          <a:xfrm>
            <a:off x="0" y="1"/>
            <a:ext cx="9144000" cy="3429000"/>
          </a:xfrm>
        </p:spPr>
        <p:txBody>
          <a:bodyPr/>
          <a:lstStyle/>
          <a:p>
            <a:endParaRPr lang="en-GB" dirty="0"/>
          </a:p>
        </p:txBody>
      </p:sp>
      <p:sp>
        <p:nvSpPr>
          <p:cNvPr id="9" name="Text Placeholder 8">
            <a:extLst>
              <a:ext uri="{FF2B5EF4-FFF2-40B4-BE49-F238E27FC236}">
                <a16:creationId xmlns:a16="http://schemas.microsoft.com/office/drawing/2014/main" id="{FF246C73-B31E-441F-B836-510893512DE2}"/>
              </a:ext>
            </a:extLst>
          </p:cNvPr>
          <p:cNvSpPr>
            <a:spLocks noGrp="1"/>
          </p:cNvSpPr>
          <p:nvPr>
            <p:ph type="body" sz="quarter" idx="13" hasCustomPrompt="1"/>
          </p:nvPr>
        </p:nvSpPr>
        <p:spPr>
          <a:xfrm>
            <a:off x="904461" y="2885487"/>
            <a:ext cx="4443716" cy="1708485"/>
          </a:xfrm>
          <a:solidFill>
            <a:srgbClr val="004C82"/>
          </a:solidFill>
        </p:spPr>
        <p:txBody>
          <a:bodyPr lIns="180000" tIns="108000">
            <a:normAutofit/>
          </a:bodyPr>
          <a:lstStyle>
            <a:lvl1pPr>
              <a:defRPr sz="1600" i="1">
                <a:solidFill>
                  <a:schemeClr val="bg1"/>
                </a:solidFill>
              </a:defRPr>
            </a:lvl1pPr>
          </a:lstStyle>
          <a:p>
            <a:pPr lvl="0"/>
            <a:r>
              <a:rPr lang="en-US"/>
              <a:t>Insert quote text here </a:t>
            </a:r>
            <a:endParaRPr lang="en-GB"/>
          </a:p>
        </p:txBody>
      </p:sp>
      <p:pic>
        <p:nvPicPr>
          <p:cNvPr id="8" name="Picture 7">
            <a:extLst>
              <a:ext uri="{FF2B5EF4-FFF2-40B4-BE49-F238E27FC236}">
                <a16:creationId xmlns:a16="http://schemas.microsoft.com/office/drawing/2014/main" id="{34A0B806-580C-4D3D-A2C4-32F6305C508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10" name="Slide Number Placeholder 3">
            <a:extLst>
              <a:ext uri="{FF2B5EF4-FFF2-40B4-BE49-F238E27FC236}">
                <a16:creationId xmlns:a16="http://schemas.microsoft.com/office/drawing/2014/main" id="{2C31CD37-FF02-4638-B105-DE967279FD9F}"/>
              </a:ext>
            </a:extLst>
          </p:cNvPr>
          <p:cNvSpPr txBox="1">
            <a:spLocks/>
          </p:cNvSpPr>
          <p:nvPr userDrawn="1"/>
        </p:nvSpPr>
        <p:spPr>
          <a:xfrm>
            <a:off x="6957528" y="4754925"/>
            <a:ext cx="2057400" cy="274637"/>
          </a:xfrm>
          <a:prstGeom prst="rect">
            <a:avLst/>
          </a:prstGeom>
        </p:spPr>
        <p:txBody>
          <a:bodyPr vert="horz" lIns="91440" tIns="45720" rIns="91440" bIns="45720" rtlCol="0" anchor="ctr"/>
          <a:lstStyle>
            <a:defPPr>
              <a:defRPr lang="de-DE"/>
            </a:defPPr>
            <a:lvl1pPr marL="0" algn="r" defTabSz="685800" rtl="0" eaLnBrk="1" latinLnBrk="0" hangingPunct="1">
              <a:defRPr sz="1000" b="1" kern="1200">
                <a:solidFill>
                  <a:srgbClr val="575756"/>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CF23C0C3-F0EC-4AF0-84C8-08554CFEDD03}" type="slidenum">
              <a:rPr lang="en-GB" smtClean="0"/>
              <a:pPr/>
              <a:t>‹#›</a:t>
            </a:fld>
            <a:endParaRPr lang="en-GB" dirty="0"/>
          </a:p>
        </p:txBody>
      </p:sp>
    </p:spTree>
    <p:extLst>
      <p:ext uri="{BB962C8B-B14F-4D97-AF65-F5344CB8AC3E}">
        <p14:creationId xmlns:p14="http://schemas.microsoft.com/office/powerpoint/2010/main" val="39784540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ermediate slide, b/w visual">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698" y="2381698"/>
            <a:ext cx="7472602" cy="380104"/>
          </a:xfrm>
          <a:prstGeom prst="rect">
            <a:avLst/>
          </a:prstGeom>
        </p:spPr>
        <p:txBody>
          <a:bodyPr wrap="square" anchor="ctr">
            <a:spAutoFit/>
          </a:bodyPr>
          <a:lstStyle>
            <a:lvl1pPr algn="ctr">
              <a:lnSpc>
                <a:spcPct val="95000"/>
              </a:lnSpc>
              <a:spcBef>
                <a:spcPts val="1200"/>
              </a:spcBef>
              <a:defRPr sz="2600" b="0">
                <a:solidFill>
                  <a:srgbClr val="004C82"/>
                </a:solidFill>
              </a:defRPr>
            </a:lvl1pPr>
          </a:lstStyle>
          <a:p>
            <a:r>
              <a:rPr lang="en-GB" noProof="0"/>
              <a:t>Intermediate slide</a:t>
            </a:r>
            <a:endParaRPr lang="en-GB"/>
          </a:p>
        </p:txBody>
      </p:sp>
      <p:pic>
        <p:nvPicPr>
          <p:cNvPr id="7" name="Picture 6">
            <a:extLst>
              <a:ext uri="{FF2B5EF4-FFF2-40B4-BE49-F238E27FC236}">
                <a16:creationId xmlns:a16="http://schemas.microsoft.com/office/drawing/2014/main" id="{2088B94F-1D12-476A-B35F-9B5E83C5BFB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pic>
        <p:nvPicPr>
          <p:cNvPr id="9" name="Picture 8">
            <a:extLst>
              <a:ext uri="{FF2B5EF4-FFF2-40B4-BE49-F238E27FC236}">
                <a16:creationId xmlns:a16="http://schemas.microsoft.com/office/drawing/2014/main" id="{2CBFF494-C77E-4FE3-A21C-874F9B80DB3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43302363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mediate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0" y="0"/>
            <a:ext cx="9143999"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0" y="3337560"/>
            <a:ext cx="9143999" cy="1805940"/>
          </a:xfrm>
          <a:prstGeom prst="rect">
            <a:avLst/>
          </a:prstGeom>
          <a:solidFill>
            <a:schemeClr val="bg1">
              <a:alpha val="60000"/>
            </a:schemeClr>
          </a:solidFill>
        </p:spPr>
        <p:txBody>
          <a:bodyPr wrap="square" lIns="900000" bIns="540000" anchor="b">
            <a:noAutofit/>
          </a:bodyPr>
          <a:lstStyle>
            <a:lvl1pPr>
              <a:defRPr sz="2600" b="0">
                <a:solidFill>
                  <a:srgbClr val="004C82"/>
                </a:solidFill>
              </a:defRPr>
            </a:lvl1pPr>
          </a:lstStyle>
          <a:p>
            <a:r>
              <a:rPr lang="en-GB"/>
              <a:t>Intermediate slide, photo</a:t>
            </a:r>
            <a:br>
              <a:rPr lang="en-GB"/>
            </a:br>
            <a:r>
              <a:rPr lang="en-GB"/>
              <a:t>(interchangeable)</a:t>
            </a:r>
          </a:p>
        </p:txBody>
      </p:sp>
      <p:sp>
        <p:nvSpPr>
          <p:cNvPr id="28" name="1.">
            <a:extLst>
              <a:ext uri="{FF2B5EF4-FFF2-40B4-BE49-F238E27FC236}">
                <a16:creationId xmlns:a16="http://schemas.microsoft.com/office/drawing/2014/main" id="{0BCFDBF6-0C4F-4BA9-84EB-ED3466065719}"/>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29" name="2.">
            <a:extLst>
              <a:ext uri="{FF2B5EF4-FFF2-40B4-BE49-F238E27FC236}">
                <a16:creationId xmlns:a16="http://schemas.microsoft.com/office/drawing/2014/main" id="{918BC469-7392-45B5-882F-1B971DBE17B2}"/>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0" name="3.">
            <a:extLst>
              <a:ext uri="{FF2B5EF4-FFF2-40B4-BE49-F238E27FC236}">
                <a16:creationId xmlns:a16="http://schemas.microsoft.com/office/drawing/2014/main" id="{431D4BE7-4DC0-4A8D-8A4E-899AB39C9BFA}"/>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1" name="how">
            <a:extLst>
              <a:ext uri="{FF2B5EF4-FFF2-40B4-BE49-F238E27FC236}">
                <a16:creationId xmlns:a16="http://schemas.microsoft.com/office/drawing/2014/main" id="{CFE17404-D559-410E-817A-BE37032A4EC8}"/>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19" name="Grafik 18" descr="Ein Bild, das Screenshot enthält.&#10;&#10;Automatisch generierte Beschreibung">
            <a:extLst>
              <a:ext uri="{FF2B5EF4-FFF2-40B4-BE49-F238E27FC236}">
                <a16:creationId xmlns:a16="http://schemas.microsoft.com/office/drawing/2014/main" id="{F90E96F9-8FB8-41D7-9257-7179FD053D2F}"/>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23" name="Gruppieren 22">
            <a:extLst>
              <a:ext uri="{FF2B5EF4-FFF2-40B4-BE49-F238E27FC236}">
                <a16:creationId xmlns:a16="http://schemas.microsoft.com/office/drawing/2014/main" id="{67BCCCE2-341A-478B-A3EC-6046F8A5D497}"/>
              </a:ext>
            </a:extLst>
          </p:cNvPr>
          <p:cNvGrpSpPr/>
          <p:nvPr userDrawn="1"/>
        </p:nvGrpSpPr>
        <p:grpSpPr>
          <a:xfrm>
            <a:off x="5604594" y="776007"/>
            <a:ext cx="1588101" cy="650246"/>
            <a:chOff x="5604594" y="1459908"/>
            <a:chExt cx="1588101" cy="650246"/>
          </a:xfrm>
        </p:grpSpPr>
        <p:pic>
          <p:nvPicPr>
            <p:cNvPr id="32" name="Grafik 31" descr="Ein Bild, das Screenshot enthält.&#10;&#10;Automatisch generierte Beschreibung">
              <a:extLst>
                <a:ext uri="{FF2B5EF4-FFF2-40B4-BE49-F238E27FC236}">
                  <a16:creationId xmlns:a16="http://schemas.microsoft.com/office/drawing/2014/main" id="{78A59224-4957-4C08-BE65-D8BD25A23E44}"/>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3" name="Rechteck 32">
              <a:extLst>
                <a:ext uri="{FF2B5EF4-FFF2-40B4-BE49-F238E27FC236}">
                  <a16:creationId xmlns:a16="http://schemas.microsoft.com/office/drawing/2014/main" id="{D3A98BB7-764F-4350-BD71-C6758C885B37}"/>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4" name="Rechteck">
            <a:extLst>
              <a:ext uri="{FF2B5EF4-FFF2-40B4-BE49-F238E27FC236}">
                <a16:creationId xmlns:a16="http://schemas.microsoft.com/office/drawing/2014/main" id="{C2B577D0-C8DA-42B1-BF4C-EE3ACF0A05FC}"/>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4797821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text slide,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3822749-21CF-477B-87DD-D2B416B8208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7172684" cy="2839832"/>
          </a:xfrm>
          <a:prstGeom prst="rect">
            <a:avLst/>
          </a:prstGeom>
        </p:spPr>
        <p:txBody>
          <a:bodyPr/>
          <a:lstStyle>
            <a:lvl1pPr>
              <a:defRPr sz="2000"/>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pic>
        <p:nvPicPr>
          <p:cNvPr id="6" name="Picture 5">
            <a:extLst>
              <a:ext uri="{FF2B5EF4-FFF2-40B4-BE49-F238E27FC236}">
                <a16:creationId xmlns:a16="http://schemas.microsoft.com/office/drawing/2014/main" id="{CB0E7152-8CE7-434D-9D09-DFAF92FF30C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D8A0F87E-BC43-4B1B-9B24-3F8247396C4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13585970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ndard text slide with sub-lin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FF65870-3EAA-488B-98B8-182B532F773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7" name="Textplatzhalter 2">
            <a:extLst>
              <a:ext uri="{FF2B5EF4-FFF2-40B4-BE49-F238E27FC236}">
                <a16:creationId xmlns:a16="http://schemas.microsoft.com/office/drawing/2014/main" id="{7BDDDF81-EBEA-4C88-AA55-681A5710CA2C}"/>
              </a:ext>
            </a:extLst>
          </p:cNvPr>
          <p:cNvSpPr>
            <a:spLocks noGrp="1"/>
          </p:cNvSpPr>
          <p:nvPr>
            <p:ph type="body" sz="quarter" idx="14" hasCustomPrompt="1"/>
          </p:nvPr>
        </p:nvSpPr>
        <p:spPr bwMode="gray">
          <a:xfrm>
            <a:off x="449263" y="1188000"/>
            <a:ext cx="8567737" cy="270565"/>
          </a:xfrm>
          <a:prstGeom prst="rect">
            <a:avLst/>
          </a:prstGeom>
        </p:spPr>
        <p:txBody>
          <a:bodyPr vert="horz" lIns="90000" tIns="0" rIns="72000" bIns="0" rtlCol="0" anchor="t">
            <a:noAutofit/>
          </a:bodyPr>
          <a:lstStyle>
            <a:lvl1pPr>
              <a:defRPr lang="de-DE" sz="2000" b="0" cap="none" baseline="0" smtClean="0">
                <a:solidFill>
                  <a:srgbClr val="004C82"/>
                </a:solidFill>
                <a:latin typeface="+mj-lt"/>
                <a:ea typeface="+mj-ea"/>
                <a:cs typeface="Calibri" panose="020F0502020204030204" pitchFamily="34" charset="0"/>
              </a:defRPr>
            </a:lvl1pPr>
            <a:lvl2pPr>
              <a:defRPr lang="de-DE" smtClean="0"/>
            </a:lvl2pPr>
            <a:lvl3pPr>
              <a:defRPr lang="de-DE" smtClean="0"/>
            </a:lvl3pPr>
            <a:lvl4pPr>
              <a:defRPr lang="de-DE" smtClean="0"/>
            </a:lvl4pPr>
            <a:lvl5pPr>
              <a:defRPr lang="en-US"/>
            </a:lvl5pPr>
          </a:lstStyle>
          <a:p>
            <a:pPr lvl="0">
              <a:spcBef>
                <a:spcPct val="0"/>
              </a:spcBef>
            </a:pPr>
            <a:r>
              <a:rPr lang="en-GB"/>
              <a:t>Click to add sub-line</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548000"/>
            <a:ext cx="7172683" cy="3365733"/>
          </a:xfrm>
          <a:prstGeom prst="rect">
            <a:avLst/>
          </a:prstGeom>
        </p:spPr>
        <p:txBody>
          <a:bodyPr/>
          <a:lstStyle>
            <a:lvl1pPr>
              <a:defRPr/>
            </a:lvl1pPr>
            <a:lvl2pPr>
              <a:buClr>
                <a:srgbClr val="F4971A"/>
              </a:buClr>
              <a:buSzPct val="125000"/>
              <a:defRPr/>
            </a:lvl2pPr>
            <a:lvl3pPr>
              <a:buClr>
                <a:srgbClr val="F4971A"/>
              </a:buClr>
              <a:buSzPct val="125000"/>
              <a:defRPr/>
            </a:lvl3pPr>
          </a:lstStyle>
          <a:p>
            <a:pPr lvl="0"/>
            <a:r>
              <a:rPr lang="en-GB" noProof="0"/>
              <a:t>Main body text</a:t>
            </a:r>
          </a:p>
          <a:p>
            <a:pPr lvl="1"/>
            <a:r>
              <a:rPr lang="en-GB" noProof="0"/>
              <a:t>Second level</a:t>
            </a:r>
          </a:p>
          <a:p>
            <a:pPr lvl="2"/>
            <a:r>
              <a:rPr lang="en-GB" noProof="0"/>
              <a:t>Third level</a:t>
            </a:r>
          </a:p>
        </p:txBody>
      </p:sp>
      <p:sp>
        <p:nvSpPr>
          <p:cNvPr id="11" name="Titel 1">
            <a:extLst>
              <a:ext uri="{FF2B5EF4-FFF2-40B4-BE49-F238E27FC236}">
                <a16:creationId xmlns:a16="http://schemas.microsoft.com/office/drawing/2014/main" id="{007A8040-D175-4285-9C9D-33CB04E3FBC1}"/>
              </a:ext>
            </a:extLst>
          </p:cNvPr>
          <p:cNvSpPr>
            <a:spLocks noGrp="1"/>
          </p:cNvSpPr>
          <p:nvPr>
            <p:ph type="title" hasCustomPrompt="1"/>
          </p:nvPr>
        </p:nvSpPr>
        <p:spPr bwMode="gray">
          <a:xfrm>
            <a:off x="449816" y="576000"/>
            <a:ext cx="8567183" cy="540544"/>
          </a:xfrm>
          <a:prstGeom prst="rect">
            <a:avLst/>
          </a:prstGeom>
        </p:spPr>
        <p:txBody>
          <a:bodyPr lIns="90000"/>
          <a:lstStyle>
            <a:lvl1pPr>
              <a:defRPr>
                <a:solidFill>
                  <a:srgbClr val="004C82"/>
                </a:solidFill>
              </a:defRPr>
            </a:lvl1pPr>
          </a:lstStyle>
          <a:p>
            <a:r>
              <a:rPr lang="en-GB"/>
              <a:t>Click to add headline</a:t>
            </a:r>
          </a:p>
        </p:txBody>
      </p:sp>
      <p:pic>
        <p:nvPicPr>
          <p:cNvPr id="12" name="Picture 11">
            <a:extLst>
              <a:ext uri="{FF2B5EF4-FFF2-40B4-BE49-F238E27FC236}">
                <a16:creationId xmlns:a16="http://schemas.microsoft.com/office/drawing/2014/main" id="{5CCBE694-6135-4BD7-978A-C56E742FE7F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9" name="Slide Number Placeholder 3">
            <a:extLst>
              <a:ext uri="{FF2B5EF4-FFF2-40B4-BE49-F238E27FC236}">
                <a16:creationId xmlns:a16="http://schemas.microsoft.com/office/drawing/2014/main" id="{B4C99330-4197-4514-A63E-5287A25A56C3}"/>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2055235818"/>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two columns">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BB1E356-D3DB-4665-923D-51398ED0F04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4416255"/>
            <a:ext cx="9144000" cy="727245"/>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4" name="Slide Number Placeholder 3">
            <a:extLst>
              <a:ext uri="{FF2B5EF4-FFF2-40B4-BE49-F238E27FC236}">
                <a16:creationId xmlns:a16="http://schemas.microsoft.com/office/drawing/2014/main" id="{531FA33E-844C-48AC-B5FE-B9899B743D9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dirty="0"/>
          </a:p>
        </p:txBody>
      </p:sp>
      <p:pic>
        <p:nvPicPr>
          <p:cNvPr id="10" name="Picture 9">
            <a:extLst>
              <a:ext uri="{FF2B5EF4-FFF2-40B4-BE49-F238E27FC236}">
                <a16:creationId xmlns:a16="http://schemas.microsoft.com/office/drawing/2014/main" id="{518565EB-CB5C-4438-A46C-58842115D9D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1871978961"/>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slide, with two column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078B610F-4B5C-4B5D-B1DC-BBF8AA4FF74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7"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4892746" y="1188000"/>
            <a:ext cx="4122182" cy="3495469"/>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7" name="Titel 1">
            <a:extLst>
              <a:ext uri="{FF2B5EF4-FFF2-40B4-BE49-F238E27FC236}">
                <a16:creationId xmlns:a16="http://schemas.microsoft.com/office/drawing/2014/main" id="{657F2AFA-D012-45E0-85F4-97105B28F62C}"/>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279A542A-233B-4088-8252-3868F12720E5}"/>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2083855100"/>
      </p:ext>
    </p:extLst>
  </p:cSld>
  <p:clrMapOvr>
    <a:masterClrMapping/>
  </p:clrMapOvr>
  <p:transition>
    <p:fade/>
  </p:transition>
  <p:extLst>
    <p:ext uri="{DCECCB84-F9BA-43D5-87BE-67443E8EF086}">
      <p15:sldGuideLst xmlns:p15="http://schemas.microsoft.com/office/powerpoint/2012/main">
        <p15:guide id="2" orient="horz" pos="2845"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slide, with one colum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263048D-2852-4C72-B0C2-69D18AE7767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6" name="Titel 1">
            <a:extLst>
              <a:ext uri="{FF2B5EF4-FFF2-40B4-BE49-F238E27FC236}">
                <a16:creationId xmlns:a16="http://schemas.microsoft.com/office/drawing/2014/main" id="{8B261AE6-05A1-4952-B7CB-AD0BAC332546}"/>
              </a:ext>
            </a:extLst>
          </p:cNvPr>
          <p:cNvSpPr>
            <a:spLocks noGrp="1"/>
          </p:cNvSpPr>
          <p:nvPr>
            <p:ph type="title" hasCustomPrompt="1"/>
          </p:nvPr>
        </p:nvSpPr>
        <p:spPr bwMode="gray">
          <a:xfrm>
            <a:off x="449816" y="576000"/>
            <a:ext cx="8567183" cy="540544"/>
          </a:xfrm>
          <a:prstGeom prst="rect">
            <a:avLst/>
          </a:prstGeom>
        </p:spPr>
        <p:txBody>
          <a:bodyPr/>
          <a:lstStyle>
            <a:lvl1pPr>
              <a:defRPr>
                <a:solidFill>
                  <a:srgbClr val="004C82"/>
                </a:solidFill>
              </a:defRPr>
            </a:lvl1pPr>
          </a:lstStyle>
          <a:p>
            <a:r>
              <a:rPr lang="en-GB"/>
              <a:t>Click to add headline</a:t>
            </a:r>
          </a:p>
        </p:txBody>
      </p:sp>
      <p:sp>
        <p:nvSpPr>
          <p:cNvPr id="3" name="Text Placeholder 2">
            <a:extLst>
              <a:ext uri="{FF2B5EF4-FFF2-40B4-BE49-F238E27FC236}">
                <a16:creationId xmlns:a16="http://schemas.microsoft.com/office/drawing/2014/main" id="{22A3D0D3-9D33-427D-A06B-50ECF5E44F1E}"/>
              </a:ext>
            </a:extLst>
          </p:cNvPr>
          <p:cNvSpPr>
            <a:spLocks noGrp="1"/>
          </p:cNvSpPr>
          <p:nvPr>
            <p:ph type="body" sz="quarter" idx="10" hasCustomPrompt="1"/>
          </p:nvPr>
        </p:nvSpPr>
        <p:spPr>
          <a:xfrm>
            <a:off x="449263" y="1188000"/>
            <a:ext cx="4241800" cy="3706812"/>
          </a:xfrm>
        </p:spPr>
        <p:txBody>
          <a:bodyPr/>
          <a:lstStyle>
            <a:lvl1pPr>
              <a:defRPr/>
            </a:lvl1pPr>
          </a:lstStyle>
          <a:p>
            <a:pPr lvl="0"/>
            <a:r>
              <a:rPr lang="en-GB" noProof="0"/>
              <a:t>Main body text</a:t>
            </a:r>
          </a:p>
          <a:p>
            <a:pPr lvl="1"/>
            <a:r>
              <a:rPr lang="en-US"/>
              <a:t>Second level</a:t>
            </a:r>
          </a:p>
          <a:p>
            <a:pPr lvl="2"/>
            <a:r>
              <a:rPr lang="en-US"/>
              <a:t>Third level</a:t>
            </a:r>
          </a:p>
        </p:txBody>
      </p:sp>
      <p:pic>
        <p:nvPicPr>
          <p:cNvPr id="11" name="Picture 10">
            <a:extLst>
              <a:ext uri="{FF2B5EF4-FFF2-40B4-BE49-F238E27FC236}">
                <a16:creationId xmlns:a16="http://schemas.microsoft.com/office/drawing/2014/main" id="{CF0B63DC-D5B7-4AF9-9144-05CDC5A3952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5EC7DE0C-79D9-49CA-8E6C-61469970CF41}"/>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187320649"/>
      </p:ext>
    </p:extLst>
  </p:cSld>
  <p:clrMapOvr>
    <a:masterClrMapping/>
  </p:clrMapOvr>
  <p:transition>
    <p:fade/>
  </p:transition>
  <p:extLst>
    <p:ext uri="{DCECCB84-F9BA-43D5-87BE-67443E8EF086}">
      <p15:sldGuideLst xmlns:p15="http://schemas.microsoft.com/office/powerpoint/2012/main">
        <p15:guide id="1" pos="2880">
          <p15:clr>
            <a:srgbClr val="FBAE40"/>
          </p15:clr>
        </p15:guide>
        <p15:guide id="2" orient="horz" pos="284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colour">
    <p:spTree>
      <p:nvGrpSpPr>
        <p:cNvPr id="1" name=""/>
        <p:cNvGrpSpPr/>
        <p:nvPr/>
      </p:nvGrpSpPr>
      <p:grpSpPr>
        <a:xfrm>
          <a:off x="0" y="0"/>
          <a:ext cx="0" cy="0"/>
          <a:chOff x="0" y="0"/>
          <a:chExt cx="0" cy="0"/>
        </a:xfrm>
      </p:grpSpPr>
      <p:pic>
        <p:nvPicPr>
          <p:cNvPr id="15" name="Picture 14" descr="Icon&#10;&#10;Description automatically generated with medium confidence">
            <a:extLst>
              <a:ext uri="{FF2B5EF4-FFF2-40B4-BE49-F238E27FC236}">
                <a16:creationId xmlns:a16="http://schemas.microsoft.com/office/drawing/2014/main" id="{B33804AC-326F-47D3-A6EE-6C5E5E36AB1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8" name="Picture 7">
            <a:extLst>
              <a:ext uri="{FF2B5EF4-FFF2-40B4-BE49-F238E27FC236}">
                <a16:creationId xmlns:a16="http://schemas.microsoft.com/office/drawing/2014/main" id="{7363CE9A-CC0C-47E0-91A6-9F24A8629123}"/>
              </a:ext>
            </a:extLst>
          </p:cNvPr>
          <p:cNvPicPr>
            <a:picLocks noChangeAspect="1"/>
          </p:cNvPicPr>
          <p:nvPr userDrawn="1"/>
        </p:nvPicPr>
        <p:blipFill>
          <a:blip r:embed="rId3"/>
          <a:stretch>
            <a:fillRect/>
          </a:stretch>
        </p:blipFill>
        <p:spPr>
          <a:xfrm>
            <a:off x="300488" y="285338"/>
            <a:ext cx="2340383" cy="722864"/>
          </a:xfrm>
          <a:prstGeom prst="rect">
            <a:avLst/>
          </a:prstGeom>
        </p:spPr>
      </p:pic>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4"/>
          <a:stretch>
            <a:fillRect/>
          </a:stretch>
        </p:blipFill>
        <p:spPr>
          <a:xfrm>
            <a:off x="6920193" y="227045"/>
            <a:ext cx="2040781" cy="796129"/>
          </a:xfrm>
          <a:prstGeom prst="rect">
            <a:avLst/>
          </a:prstGeom>
        </p:spPr>
      </p:pic>
      <p:sp>
        <p:nvSpPr>
          <p:cNvPr id="16" name="Date Placeholder 21">
            <a:extLst>
              <a:ext uri="{FF2B5EF4-FFF2-40B4-BE49-F238E27FC236}">
                <a16:creationId xmlns:a16="http://schemas.microsoft.com/office/drawing/2014/main" id="{6311D803-3276-4D78-A764-D05E0B01C1F1}"/>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22" name="Picture Placeholder 2">
            <a:extLst>
              <a:ext uri="{FF2B5EF4-FFF2-40B4-BE49-F238E27FC236}">
                <a16:creationId xmlns:a16="http://schemas.microsoft.com/office/drawing/2014/main" id="{1420AB97-8AC1-460D-ACE1-A6EB211591F2}"/>
              </a:ext>
            </a:extLst>
          </p:cNvPr>
          <p:cNvSpPr>
            <a:spLocks noGrp="1"/>
          </p:cNvSpPr>
          <p:nvPr>
            <p:ph type="pic" sz="quarter" idx="14"/>
          </p:nvPr>
        </p:nvSpPr>
        <p:spPr>
          <a:xfrm>
            <a:off x="2805657" y="295848"/>
            <a:ext cx="705014" cy="667137"/>
          </a:xfrm>
        </p:spPr>
        <p:txBody>
          <a:bodyPr/>
          <a:lstStyle/>
          <a:p>
            <a:endParaRPr lang="en-GB" dirty="0"/>
          </a:p>
        </p:txBody>
      </p:sp>
      <p:sp>
        <p:nvSpPr>
          <p:cNvPr id="23" name="Picture Placeholder 2">
            <a:extLst>
              <a:ext uri="{FF2B5EF4-FFF2-40B4-BE49-F238E27FC236}">
                <a16:creationId xmlns:a16="http://schemas.microsoft.com/office/drawing/2014/main" id="{E5A06489-3B19-4D45-AF30-49E206AB6062}"/>
              </a:ext>
            </a:extLst>
          </p:cNvPr>
          <p:cNvSpPr>
            <a:spLocks noGrp="1"/>
          </p:cNvSpPr>
          <p:nvPr>
            <p:ph type="pic" sz="quarter" idx="15"/>
          </p:nvPr>
        </p:nvSpPr>
        <p:spPr>
          <a:xfrm>
            <a:off x="3783559" y="298701"/>
            <a:ext cx="705014" cy="667137"/>
          </a:xfrm>
        </p:spPr>
        <p:txBody>
          <a:bodyPr/>
          <a:lstStyle/>
          <a:p>
            <a:endParaRPr lang="en-GB" dirty="0"/>
          </a:p>
        </p:txBody>
      </p:sp>
      <p:sp>
        <p:nvSpPr>
          <p:cNvPr id="24" name="Picture Placeholder 2">
            <a:extLst>
              <a:ext uri="{FF2B5EF4-FFF2-40B4-BE49-F238E27FC236}">
                <a16:creationId xmlns:a16="http://schemas.microsoft.com/office/drawing/2014/main" id="{1BE00182-AC6A-4F81-B725-48AA6179BC18}"/>
              </a:ext>
            </a:extLst>
          </p:cNvPr>
          <p:cNvSpPr>
            <a:spLocks noGrp="1"/>
          </p:cNvSpPr>
          <p:nvPr>
            <p:ph type="pic" sz="quarter" idx="16"/>
          </p:nvPr>
        </p:nvSpPr>
        <p:spPr>
          <a:xfrm>
            <a:off x="4761461" y="295848"/>
            <a:ext cx="705014" cy="667137"/>
          </a:xfrm>
        </p:spPr>
        <p:txBody>
          <a:bodyPr/>
          <a:lstStyle/>
          <a:p>
            <a:endParaRPr lang="en-GB" dirty="0"/>
          </a:p>
        </p:txBody>
      </p:sp>
      <p:sp>
        <p:nvSpPr>
          <p:cNvPr id="25" name="Picture Placeholder 2">
            <a:extLst>
              <a:ext uri="{FF2B5EF4-FFF2-40B4-BE49-F238E27FC236}">
                <a16:creationId xmlns:a16="http://schemas.microsoft.com/office/drawing/2014/main" id="{966D76A0-6A06-4D86-9CAC-FF547D4AB74D}"/>
              </a:ext>
            </a:extLst>
          </p:cNvPr>
          <p:cNvSpPr>
            <a:spLocks noGrp="1"/>
          </p:cNvSpPr>
          <p:nvPr>
            <p:ph type="pic" sz="quarter" idx="17"/>
          </p:nvPr>
        </p:nvSpPr>
        <p:spPr>
          <a:xfrm>
            <a:off x="5739227" y="298700"/>
            <a:ext cx="705014" cy="667137"/>
          </a:xfrm>
        </p:spPr>
        <p:txBody>
          <a:bodyPr/>
          <a:lstStyle/>
          <a:p>
            <a:endParaRPr lang="en-GB" dirty="0"/>
          </a:p>
        </p:txBody>
      </p:sp>
      <p:sp>
        <p:nvSpPr>
          <p:cNvPr id="26" name="Picture Placeholder 2">
            <a:extLst>
              <a:ext uri="{FF2B5EF4-FFF2-40B4-BE49-F238E27FC236}">
                <a16:creationId xmlns:a16="http://schemas.microsoft.com/office/drawing/2014/main" id="{BFC0A6F4-9B27-4865-933E-388EB4C4340C}"/>
              </a:ext>
            </a:extLst>
          </p:cNvPr>
          <p:cNvSpPr>
            <a:spLocks noGrp="1"/>
          </p:cNvSpPr>
          <p:nvPr>
            <p:ph type="pic" sz="quarter" idx="18"/>
          </p:nvPr>
        </p:nvSpPr>
        <p:spPr>
          <a:xfrm>
            <a:off x="4224512" y="4120327"/>
            <a:ext cx="704840" cy="628843"/>
          </a:xfrm>
        </p:spPr>
        <p:txBody>
          <a:bodyPr/>
          <a:lstStyle/>
          <a:p>
            <a:endParaRPr lang="en-GB" dirty="0"/>
          </a:p>
        </p:txBody>
      </p:sp>
      <p:sp>
        <p:nvSpPr>
          <p:cNvPr id="27" name="Picture Placeholder 2">
            <a:extLst>
              <a:ext uri="{FF2B5EF4-FFF2-40B4-BE49-F238E27FC236}">
                <a16:creationId xmlns:a16="http://schemas.microsoft.com/office/drawing/2014/main" id="{22B3504C-7B78-4CDC-B602-3DCE32D10B1A}"/>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44B508C8-ABD1-4081-8698-6A188BC4F33F}"/>
              </a:ext>
            </a:extLst>
          </p:cNvPr>
          <p:cNvPicPr>
            <a:picLocks noChangeAspect="1"/>
          </p:cNvPicPr>
          <p:nvPr userDrawn="1"/>
        </p:nvPicPr>
        <p:blipFill>
          <a:blip r:embed="rId5"/>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203071836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slide, 1 photo">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615510D4-1C52-4815-BC83-307F6DC795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475767" y="408024"/>
            <a:ext cx="3444949" cy="4327452"/>
          </a:xfrm>
          <a:prstGeom prst="rect">
            <a:avLst/>
          </a:prstGeom>
          <a:solidFill>
            <a:schemeClr val="bg2"/>
          </a:solidFill>
        </p:spPr>
        <p:txBody>
          <a:bodyPr tIns="1440000"/>
          <a:lstStyle>
            <a:lvl1pPr algn="ctr">
              <a:defRPr sz="100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6" y="1188000"/>
            <a:ext cx="4839634" cy="3399182"/>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49817"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FCCD2229-ACD4-4035-B9BF-EA5B970A9779}"/>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187695480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slide, 1 photo">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D6E9E7BF-6EFE-4C59-A98D-0ECFCDDAE231}"/>
              </a:ext>
            </a:extLst>
          </p:cNvPr>
          <p:cNvSpPr>
            <a:spLocks noGrp="1"/>
          </p:cNvSpPr>
          <p:nvPr>
            <p:ph type="pic" sz="quarter" idx="18"/>
          </p:nvPr>
        </p:nvSpPr>
        <p:spPr>
          <a:xfrm>
            <a:off x="4288221" y="91662"/>
            <a:ext cx="4855775" cy="5051837"/>
          </a:xfrm>
          <a:custGeom>
            <a:avLst/>
            <a:gdLst>
              <a:gd name="connsiteX0" fmla="*/ 2285994 w 4571995"/>
              <a:gd name="connsiteY0" fmla="*/ 0 h 5143500"/>
              <a:gd name="connsiteX1" fmla="*/ 4571995 w 4571995"/>
              <a:gd name="connsiteY1" fmla="*/ 0 h 5143500"/>
              <a:gd name="connsiteX2" fmla="*/ 4571995 w 4571995"/>
              <a:gd name="connsiteY2" fmla="*/ 5143500 h 5143500"/>
              <a:gd name="connsiteX3" fmla="*/ 2285994 w 4571995"/>
              <a:gd name="connsiteY3" fmla="*/ 5143500 h 5143500"/>
              <a:gd name="connsiteX4" fmla="*/ 11796 w 4571995"/>
              <a:gd name="connsiteY4" fmla="*/ 2834697 h 5143500"/>
              <a:gd name="connsiteX5" fmla="*/ 0 w 4571995"/>
              <a:gd name="connsiteY5" fmla="*/ 2571905 h 5143500"/>
              <a:gd name="connsiteX6" fmla="*/ 0 w 4571995"/>
              <a:gd name="connsiteY6" fmla="*/ 2571595 h 5143500"/>
              <a:gd name="connsiteX7" fmla="*/ 11796 w 4571995"/>
              <a:gd name="connsiteY7" fmla="*/ 2308804 h 5143500"/>
              <a:gd name="connsiteX8" fmla="*/ 2285994 w 4571995"/>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71995" h="5143500">
                <a:moveTo>
                  <a:pt x="2285994" y="0"/>
                </a:moveTo>
                <a:lnTo>
                  <a:pt x="4571995" y="0"/>
                </a:lnTo>
                <a:lnTo>
                  <a:pt x="4571995" y="5143500"/>
                </a:lnTo>
                <a:lnTo>
                  <a:pt x="2285994" y="5143500"/>
                </a:lnTo>
                <a:cubicBezTo>
                  <a:pt x="1102379" y="5143500"/>
                  <a:pt x="128862" y="4131517"/>
                  <a:pt x="11796" y="2834697"/>
                </a:cubicBezTo>
                <a:lnTo>
                  <a:pt x="0" y="2571905"/>
                </a:lnTo>
                <a:lnTo>
                  <a:pt x="0" y="2571595"/>
                </a:lnTo>
                <a:lnTo>
                  <a:pt x="11796" y="2308804"/>
                </a:lnTo>
                <a:cubicBezTo>
                  <a:pt x="128862" y="1011983"/>
                  <a:pt x="1102379" y="0"/>
                  <a:pt x="2285994" y="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999" y="1318437"/>
            <a:ext cx="4121996" cy="34587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9" name="Titel 1">
            <a:extLst>
              <a:ext uri="{FF2B5EF4-FFF2-40B4-BE49-F238E27FC236}">
                <a16:creationId xmlns:a16="http://schemas.microsoft.com/office/drawing/2014/main" id="{51078106-4C06-4058-A031-91C58FAD96B8}"/>
              </a:ext>
            </a:extLst>
          </p:cNvPr>
          <p:cNvSpPr>
            <a:spLocks noGrp="1"/>
          </p:cNvSpPr>
          <p:nvPr>
            <p:ph type="title" hasCustomPrompt="1"/>
          </p:nvPr>
        </p:nvSpPr>
        <p:spPr bwMode="gray">
          <a:xfrm>
            <a:off x="450000" y="576000"/>
            <a:ext cx="4664260" cy="540544"/>
          </a:xfrm>
          <a:prstGeom prst="rect">
            <a:avLst/>
          </a:prstGeom>
        </p:spPr>
        <p:txBody>
          <a:bodyPr/>
          <a:lstStyle>
            <a:lvl1pPr>
              <a:defRPr>
                <a:solidFill>
                  <a:srgbClr val="004C82"/>
                </a:solidFill>
              </a:defRPr>
            </a:lvl1pPr>
          </a:lstStyle>
          <a:p>
            <a:r>
              <a:rPr lang="en-GB"/>
              <a:t>Click to add headline</a:t>
            </a:r>
          </a:p>
        </p:txBody>
      </p:sp>
      <p:sp>
        <p:nvSpPr>
          <p:cNvPr id="7" name="Slide Number Placeholder 3">
            <a:extLst>
              <a:ext uri="{FF2B5EF4-FFF2-40B4-BE49-F238E27FC236}">
                <a16:creationId xmlns:a16="http://schemas.microsoft.com/office/drawing/2014/main" id="{1D5C5FDC-8A0E-4958-B5F7-DC19BB83579E}"/>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139695774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slide, 2 photos, alternativ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BAEB09-5418-4872-9CBD-B484866D840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5528944" y="576000"/>
            <a:ext cx="3490261" cy="2056988"/>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839634"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8" name="Bildplatzhalter 5">
            <a:extLst>
              <a:ext uri="{FF2B5EF4-FFF2-40B4-BE49-F238E27FC236}">
                <a16:creationId xmlns:a16="http://schemas.microsoft.com/office/drawing/2014/main" id="{BD74B354-F270-4422-B8BC-EE20D478AAEB}"/>
              </a:ext>
            </a:extLst>
          </p:cNvPr>
          <p:cNvSpPr>
            <a:spLocks noGrp="1"/>
          </p:cNvSpPr>
          <p:nvPr>
            <p:ph type="pic" sz="quarter" idx="16" hasCustomPrompt="1"/>
          </p:nvPr>
        </p:nvSpPr>
        <p:spPr bwMode="gray">
          <a:xfrm>
            <a:off x="5528944" y="2710274"/>
            <a:ext cx="3490261" cy="2056989"/>
          </a:xfrm>
          <a:prstGeom prst="rect">
            <a:avLst/>
          </a:prstGeom>
          <a:solidFill>
            <a:schemeClr val="bg2"/>
          </a:solidFill>
        </p:spPr>
        <p:txBody>
          <a:bodyPr vert="horz" lIns="36000" tIns="1440000" rIns="36000" bIns="36000" rtlCol="0">
            <a:noAutofit/>
          </a:bodyPr>
          <a:lstStyle>
            <a:lvl1pPr algn="ctr">
              <a:defRPr lang="en-GB" sz="1000" dirty="0">
                <a:solidFill>
                  <a:schemeClr val="tx2"/>
                </a:solidFill>
              </a:defRPr>
            </a:lvl1pPr>
          </a:lstStyle>
          <a:p>
            <a:r>
              <a:rPr lang="en-GB" dirty="0"/>
              <a:t>Photo</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839634" cy="540544"/>
          </a:xfrm>
          <a:prstGeom prst="rect">
            <a:avLst/>
          </a:prstGeom>
        </p:spPr>
        <p:txBody>
          <a:bodyPr/>
          <a:lstStyle>
            <a:lvl1pPr>
              <a:defRPr>
                <a:solidFill>
                  <a:srgbClr val="004C82"/>
                </a:solidFill>
              </a:defRPr>
            </a:lvl1pPr>
          </a:lstStyle>
          <a:p>
            <a:r>
              <a:rPr lang="en-GB"/>
              <a:t>Click to add headline</a:t>
            </a:r>
          </a:p>
        </p:txBody>
      </p:sp>
      <p:sp>
        <p:nvSpPr>
          <p:cNvPr id="10" name="Slide Number Placeholder 3">
            <a:extLst>
              <a:ext uri="{FF2B5EF4-FFF2-40B4-BE49-F238E27FC236}">
                <a16:creationId xmlns:a16="http://schemas.microsoft.com/office/drawing/2014/main" id="{9C2C44BF-ABFC-41E8-831E-AB41CF6DC9B4}"/>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26776207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slide, 2 photos, alternativ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95879BD6-E8DA-43F5-A6F1-F70ADB0B58A5}"/>
              </a:ext>
            </a:extLst>
          </p:cNvPr>
          <p:cNvSpPr>
            <a:spLocks noGrp="1"/>
          </p:cNvSpPr>
          <p:nvPr>
            <p:ph type="pic" sz="quarter" idx="20"/>
          </p:nvPr>
        </p:nvSpPr>
        <p:spPr>
          <a:xfrm>
            <a:off x="4277710" y="91662"/>
            <a:ext cx="4866290"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18" name="Picture Placeholder 17">
            <a:extLst>
              <a:ext uri="{FF2B5EF4-FFF2-40B4-BE49-F238E27FC236}">
                <a16:creationId xmlns:a16="http://schemas.microsoft.com/office/drawing/2014/main" id="{528706BF-6384-459D-A7F2-84D49F3EF453}"/>
              </a:ext>
            </a:extLst>
          </p:cNvPr>
          <p:cNvSpPr>
            <a:spLocks noGrp="1"/>
          </p:cNvSpPr>
          <p:nvPr>
            <p:ph type="pic" sz="quarter" idx="19"/>
          </p:nvPr>
        </p:nvSpPr>
        <p:spPr>
          <a:xfrm>
            <a:off x="4275770" y="2653609"/>
            <a:ext cx="4868226" cy="2489890"/>
          </a:xfrm>
          <a:custGeom>
            <a:avLst/>
            <a:gdLst>
              <a:gd name="connsiteX0" fmla="*/ 0 w 4570947"/>
              <a:gd name="connsiteY0" fmla="*/ 0 h 2489890"/>
              <a:gd name="connsiteX1" fmla="*/ 4570947 w 4570947"/>
              <a:gd name="connsiteY1" fmla="*/ 0 h 2489890"/>
              <a:gd name="connsiteX2" fmla="*/ 4570947 w 4570947"/>
              <a:gd name="connsiteY2" fmla="*/ 2489890 h 2489890"/>
              <a:gd name="connsiteX3" fmla="*/ 2284650 w 4570947"/>
              <a:gd name="connsiteY3" fmla="*/ 2489890 h 2489890"/>
              <a:gd name="connsiteX4" fmla="*/ 10157 w 4570947"/>
              <a:gd name="connsiteY4" fmla="*/ 222232 h 248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0947" h="2489890">
                <a:moveTo>
                  <a:pt x="0" y="0"/>
                </a:moveTo>
                <a:lnTo>
                  <a:pt x="4570947" y="0"/>
                </a:lnTo>
                <a:lnTo>
                  <a:pt x="4570947" y="2489890"/>
                </a:lnTo>
                <a:lnTo>
                  <a:pt x="2284650" y="2489890"/>
                </a:lnTo>
                <a:cubicBezTo>
                  <a:pt x="1100881" y="2489890"/>
                  <a:pt x="127238" y="1495942"/>
                  <a:pt x="10157" y="222232"/>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121585" cy="3713354"/>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6" name="Titel 1">
            <a:extLst>
              <a:ext uri="{FF2B5EF4-FFF2-40B4-BE49-F238E27FC236}">
                <a16:creationId xmlns:a16="http://schemas.microsoft.com/office/drawing/2014/main" id="{0DB39AEE-4D7E-4227-8B8B-6259DA49FDB2}"/>
              </a:ext>
            </a:extLst>
          </p:cNvPr>
          <p:cNvSpPr>
            <a:spLocks noGrp="1"/>
          </p:cNvSpPr>
          <p:nvPr>
            <p:ph type="title" hasCustomPrompt="1"/>
          </p:nvPr>
        </p:nvSpPr>
        <p:spPr bwMode="gray">
          <a:xfrm>
            <a:off x="449818" y="576000"/>
            <a:ext cx="4685708" cy="540544"/>
          </a:xfrm>
          <a:prstGeom prst="rect">
            <a:avLst/>
          </a:prstGeom>
        </p:spPr>
        <p:txBody>
          <a:bodyPr/>
          <a:lstStyle>
            <a:lvl1pPr>
              <a:defRPr>
                <a:solidFill>
                  <a:srgbClr val="004C82"/>
                </a:solidFill>
              </a:defRPr>
            </a:lvl1pPr>
          </a:lstStyle>
          <a:p>
            <a:r>
              <a:rPr lang="en-GB"/>
              <a:t>Click to add headline</a:t>
            </a:r>
          </a:p>
        </p:txBody>
      </p:sp>
      <p:sp>
        <p:nvSpPr>
          <p:cNvPr id="9" name="Slide Number Placeholder 3">
            <a:extLst>
              <a:ext uri="{FF2B5EF4-FFF2-40B4-BE49-F238E27FC236}">
                <a16:creationId xmlns:a16="http://schemas.microsoft.com/office/drawing/2014/main" id="{9587694D-7990-4424-8CD1-5006193E7D84}"/>
              </a:ext>
            </a:extLst>
          </p:cNvPr>
          <p:cNvSpPr>
            <a:spLocks noGrp="1"/>
          </p:cNvSpPr>
          <p:nvPr>
            <p:ph type="sldNum" sz="quarter" idx="16"/>
          </p:nvPr>
        </p:nvSpPr>
        <p:spPr>
          <a:xfrm>
            <a:off x="8672513" y="4754925"/>
            <a:ext cx="342414" cy="274637"/>
          </a:xfrm>
          <a:solidFill>
            <a:srgbClr val="FFFFFF">
              <a:alpha val="60000"/>
            </a:srgbClr>
          </a:solidFill>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55116262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hotos, with two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39803D00-FA66-4911-8246-0175C04655E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5007935" y="2743532"/>
            <a:ext cx="4002714"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49816" y="2743532"/>
            <a:ext cx="4005785" cy="2023731"/>
          </a:xfrm>
          <a:prstGeom prst="rect">
            <a:avLst/>
          </a:prstGeom>
          <a:solidFill>
            <a:schemeClr val="bg2"/>
          </a:solidFill>
        </p:spPr>
        <p:txBody>
          <a:bodyPr vert="horz" lIns="36000" tIns="1440000" rIns="36000" bIns="36000" rtlCol="0">
            <a:noAutofit/>
          </a:bodyPr>
          <a:lstStyle>
            <a:lvl1pPr>
              <a:defRPr lang="en-GB" sz="1000" dirty="0">
                <a:solidFill>
                  <a:schemeClr val="tx2"/>
                </a:solidFill>
              </a:defRPr>
            </a:lvl1pPr>
          </a:lstStyle>
          <a:p>
            <a:pPr lvl="0" algn="ctr"/>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4002714" cy="147816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5007935" y="1188000"/>
            <a:ext cx="4002714" cy="1473525"/>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0" name="Slide Number Placeholder 3">
            <a:extLst>
              <a:ext uri="{FF2B5EF4-FFF2-40B4-BE49-F238E27FC236}">
                <a16:creationId xmlns:a16="http://schemas.microsoft.com/office/drawing/2014/main" id="{DBD595B0-773D-4423-9D6C-DE394DB336B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3591959471"/>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3 photos, with three columns">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B6716336-9DD7-43D5-BB72-7879AFEAE03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11" name="Bildplatzhalter 6">
            <a:extLst>
              <a:ext uri="{FF2B5EF4-FFF2-40B4-BE49-F238E27FC236}">
                <a16:creationId xmlns:a16="http://schemas.microsoft.com/office/drawing/2014/main" id="{6AFC61C6-D36D-49CC-A15E-B4D2086BCDB1}"/>
              </a:ext>
            </a:extLst>
          </p:cNvPr>
          <p:cNvSpPr>
            <a:spLocks noGrp="1"/>
          </p:cNvSpPr>
          <p:nvPr>
            <p:ph type="pic" sz="quarter" idx="16" hasCustomPrompt="1"/>
          </p:nvPr>
        </p:nvSpPr>
        <p:spPr bwMode="gray">
          <a:xfrm>
            <a:off x="3460684"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7" name="Bildplatzhalter 6">
            <a:extLst>
              <a:ext uri="{FF2B5EF4-FFF2-40B4-BE49-F238E27FC236}">
                <a16:creationId xmlns:a16="http://schemas.microsoft.com/office/drawing/2014/main" id="{04CC61FD-96E9-460E-816E-FA87841093C2}"/>
              </a:ext>
            </a:extLst>
          </p:cNvPr>
          <p:cNvSpPr>
            <a:spLocks noGrp="1"/>
          </p:cNvSpPr>
          <p:nvPr>
            <p:ph type="pic" sz="quarter" idx="15" hasCustomPrompt="1"/>
          </p:nvPr>
        </p:nvSpPr>
        <p:spPr bwMode="gray">
          <a:xfrm>
            <a:off x="436085" y="3094108"/>
            <a:ext cx="2545450"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6" name="Bildplatzhalter 6">
            <a:extLst>
              <a:ext uri="{FF2B5EF4-FFF2-40B4-BE49-F238E27FC236}">
                <a16:creationId xmlns:a16="http://schemas.microsoft.com/office/drawing/2014/main" id="{AB38192C-6783-4C98-AB15-3A38EFFC1B08}"/>
              </a:ext>
            </a:extLst>
          </p:cNvPr>
          <p:cNvSpPr>
            <a:spLocks noGrp="1"/>
          </p:cNvSpPr>
          <p:nvPr>
            <p:ph type="pic" sz="quarter" idx="17" hasCustomPrompt="1"/>
          </p:nvPr>
        </p:nvSpPr>
        <p:spPr bwMode="gray">
          <a:xfrm>
            <a:off x="6471549" y="3094108"/>
            <a:ext cx="2545451" cy="1605600"/>
          </a:xfrm>
          <a:prstGeom prst="rect">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r>
              <a:rPr lang="en-GB" dirty="0"/>
              <a:t>Photo</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2" name="Slide Number Placeholder 3">
            <a:extLst>
              <a:ext uri="{FF2B5EF4-FFF2-40B4-BE49-F238E27FC236}">
                <a16:creationId xmlns:a16="http://schemas.microsoft.com/office/drawing/2014/main" id="{20060FAC-E14C-45B9-A052-301DF7588BEA}"/>
              </a:ext>
            </a:extLst>
          </p:cNvPr>
          <p:cNvSpPr>
            <a:spLocks noGrp="1"/>
          </p:cNvSpPr>
          <p:nvPr>
            <p:ph type="sldNum" sz="quarter" idx="19"/>
          </p:nvPr>
        </p:nvSpPr>
        <p:spPr>
          <a:xfrm>
            <a:off x="6957528" y="4754925"/>
            <a:ext cx="2057400" cy="274637"/>
          </a:xfrm>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3069192385"/>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slide, 3 photos, with three columns">
    <p:spTree>
      <p:nvGrpSpPr>
        <p:cNvPr id="1" name=""/>
        <p:cNvGrpSpPr/>
        <p:nvPr/>
      </p:nvGrpSpPr>
      <p:grpSpPr>
        <a:xfrm>
          <a:off x="0" y="0"/>
          <a:ext cx="0" cy="0"/>
          <a:chOff x="0" y="0"/>
          <a:chExt cx="0" cy="0"/>
        </a:xfrm>
      </p:grpSpPr>
      <p:pic>
        <p:nvPicPr>
          <p:cNvPr id="30" name="Picture 29" descr="A picture containing text&#10;&#10;Description automatically generated">
            <a:extLst>
              <a:ext uri="{FF2B5EF4-FFF2-40B4-BE49-F238E27FC236}">
                <a16:creationId xmlns:a16="http://schemas.microsoft.com/office/drawing/2014/main" id="{6F187E36-AC67-4DC1-9949-F1347D94D4A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28" name="Picture Placeholder 27">
            <a:extLst>
              <a:ext uri="{FF2B5EF4-FFF2-40B4-BE49-F238E27FC236}">
                <a16:creationId xmlns:a16="http://schemas.microsoft.com/office/drawing/2014/main" id="{E6AA7D7C-6691-46B7-A54B-F23F5DC4172B}"/>
              </a:ext>
            </a:extLst>
          </p:cNvPr>
          <p:cNvSpPr>
            <a:spLocks noGrp="1"/>
          </p:cNvSpPr>
          <p:nvPr>
            <p:ph type="pic" sz="quarter" idx="23"/>
          </p:nvPr>
        </p:nvSpPr>
        <p:spPr>
          <a:xfrm>
            <a:off x="6370056" y="2987366"/>
            <a:ext cx="2556377" cy="1769123"/>
          </a:xfrm>
          <a:custGeom>
            <a:avLst/>
            <a:gdLst>
              <a:gd name="connsiteX0" fmla="*/ 1552809 w 2061671"/>
              <a:gd name="connsiteY0" fmla="*/ 210 h 1420264"/>
              <a:gd name="connsiteX1" fmla="*/ 2029962 w 2061671"/>
              <a:gd name="connsiteY1" fmla="*/ 555490 h 1420264"/>
              <a:gd name="connsiteX2" fmla="*/ 1981438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8" y="1089257"/>
                </a:cubicBezTo>
                <a:cubicBezTo>
                  <a:pt x="1838562"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5" name="Picture Placeholder 24">
            <a:extLst>
              <a:ext uri="{FF2B5EF4-FFF2-40B4-BE49-F238E27FC236}">
                <a16:creationId xmlns:a16="http://schemas.microsoft.com/office/drawing/2014/main" id="{4B81B833-F673-49A6-8C3E-9CC75BC1E552}"/>
              </a:ext>
            </a:extLst>
          </p:cNvPr>
          <p:cNvSpPr>
            <a:spLocks noGrp="1"/>
          </p:cNvSpPr>
          <p:nvPr>
            <p:ph type="pic" sz="quarter" idx="22"/>
          </p:nvPr>
        </p:nvSpPr>
        <p:spPr>
          <a:xfrm>
            <a:off x="3312567"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9"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22" name="Picture Placeholder 21">
            <a:extLst>
              <a:ext uri="{FF2B5EF4-FFF2-40B4-BE49-F238E27FC236}">
                <a16:creationId xmlns:a16="http://schemas.microsoft.com/office/drawing/2014/main" id="{B827DFE3-4CED-4746-BAC6-8851D45F61E2}"/>
              </a:ext>
            </a:extLst>
          </p:cNvPr>
          <p:cNvSpPr>
            <a:spLocks noGrp="1"/>
          </p:cNvSpPr>
          <p:nvPr>
            <p:ph type="pic" sz="quarter" idx="21"/>
          </p:nvPr>
        </p:nvSpPr>
        <p:spPr>
          <a:xfrm>
            <a:off x="247244" y="2987367"/>
            <a:ext cx="2556377" cy="1769123"/>
          </a:xfrm>
          <a:custGeom>
            <a:avLst/>
            <a:gdLst>
              <a:gd name="connsiteX0" fmla="*/ 1552809 w 2061671"/>
              <a:gd name="connsiteY0" fmla="*/ 210 h 1420264"/>
              <a:gd name="connsiteX1" fmla="*/ 2029962 w 2061671"/>
              <a:gd name="connsiteY1" fmla="*/ 555490 h 1420264"/>
              <a:gd name="connsiteX2" fmla="*/ 1981439 w 2061671"/>
              <a:gd name="connsiteY2" fmla="*/ 1089257 h 1420264"/>
              <a:gd name="connsiteX3" fmla="*/ 1164617 w 2061671"/>
              <a:gd name="connsiteY3" fmla="*/ 1415497 h 1420264"/>
              <a:gd name="connsiteX4" fmla="*/ 347793 w 2061671"/>
              <a:gd name="connsiteY4" fmla="*/ 992208 h 1420264"/>
              <a:gd name="connsiteX5" fmla="*/ 39 w 2061671"/>
              <a:gd name="connsiteY5" fmla="*/ 331513 h 1420264"/>
              <a:gd name="connsiteX6" fmla="*/ 412493 w 2061671"/>
              <a:gd name="connsiteY6" fmla="*/ 134948 h 1420264"/>
              <a:gd name="connsiteX7" fmla="*/ 986694 w 2061671"/>
              <a:gd name="connsiteY7" fmla="*/ 304783 h 1420264"/>
              <a:gd name="connsiteX8" fmla="*/ 1552809 w 2061671"/>
              <a:gd name="connsiteY8" fmla="*/ 210 h 142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1671" h="1420264">
                <a:moveTo>
                  <a:pt x="1552809" y="210"/>
                </a:moveTo>
                <a:cubicBezTo>
                  <a:pt x="1726687" y="9646"/>
                  <a:pt x="1982786" y="383418"/>
                  <a:pt x="2029962" y="555490"/>
                </a:cubicBezTo>
                <a:cubicBezTo>
                  <a:pt x="2077138" y="727563"/>
                  <a:pt x="2079835" y="920313"/>
                  <a:pt x="1981439" y="1089257"/>
                </a:cubicBezTo>
                <a:cubicBezTo>
                  <a:pt x="1838563" y="1313007"/>
                  <a:pt x="1453066" y="1447846"/>
                  <a:pt x="1164617" y="1415497"/>
                </a:cubicBezTo>
                <a:cubicBezTo>
                  <a:pt x="876168" y="1383147"/>
                  <a:pt x="528411" y="1193090"/>
                  <a:pt x="347793" y="992208"/>
                </a:cubicBezTo>
                <a:cubicBezTo>
                  <a:pt x="134826" y="791326"/>
                  <a:pt x="-2658" y="482476"/>
                  <a:pt x="39" y="331513"/>
                </a:cubicBezTo>
                <a:cubicBezTo>
                  <a:pt x="2735" y="180549"/>
                  <a:pt x="248051" y="139403"/>
                  <a:pt x="412493" y="134948"/>
                </a:cubicBezTo>
                <a:cubicBezTo>
                  <a:pt x="576936" y="130493"/>
                  <a:pt x="792598" y="350153"/>
                  <a:pt x="986694" y="304783"/>
                </a:cubicBezTo>
                <a:cubicBezTo>
                  <a:pt x="1240098" y="303893"/>
                  <a:pt x="1378931" y="-9225"/>
                  <a:pt x="1552809" y="210"/>
                </a:cubicBezTo>
                <a:close/>
              </a:path>
            </a:pathLst>
          </a:custGeom>
        </p:spPr>
        <p:txBody>
          <a:bodyPr wrap="square">
            <a:noAutofit/>
          </a:bodyPr>
          <a:lstStyle/>
          <a:p>
            <a:endParaRPr lang="en-GB" dirty="0"/>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49818"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36085" y="576000"/>
            <a:ext cx="8560833" cy="540544"/>
          </a:xfrm>
          <a:prstGeom prst="rect">
            <a:avLst/>
          </a:prstGeom>
        </p:spPr>
        <p:txBody>
          <a:bodyPr/>
          <a:lstStyle>
            <a:lvl1pPr>
              <a:defRPr>
                <a:solidFill>
                  <a:srgbClr val="004C82"/>
                </a:solidFill>
              </a:defRPr>
            </a:lvl1pPr>
          </a:lstStyle>
          <a:p>
            <a:r>
              <a:rPr lang="en-GB"/>
              <a:t>Click to add headline</a:t>
            </a:r>
          </a:p>
        </p:txBody>
      </p:sp>
      <p:sp>
        <p:nvSpPr>
          <p:cNvPr id="9" name="Textplatzhalter 7">
            <a:extLst>
              <a:ext uri="{FF2B5EF4-FFF2-40B4-BE49-F238E27FC236}">
                <a16:creationId xmlns:a16="http://schemas.microsoft.com/office/drawing/2014/main" id="{22732D1C-05D1-4A5F-B576-23063E1D7BD4}"/>
              </a:ext>
            </a:extLst>
          </p:cNvPr>
          <p:cNvSpPr>
            <a:spLocks noGrp="1"/>
          </p:cNvSpPr>
          <p:nvPr>
            <p:ph type="body" sz="quarter" idx="14" hasCustomPrompt="1"/>
          </p:nvPr>
        </p:nvSpPr>
        <p:spPr bwMode="gray">
          <a:xfrm>
            <a:off x="3467551"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20" name="Textplatzhalter 7">
            <a:extLst>
              <a:ext uri="{FF2B5EF4-FFF2-40B4-BE49-F238E27FC236}">
                <a16:creationId xmlns:a16="http://schemas.microsoft.com/office/drawing/2014/main" id="{DED8696E-3F6E-4312-8474-D7B6C988FDD5}"/>
              </a:ext>
            </a:extLst>
          </p:cNvPr>
          <p:cNvSpPr>
            <a:spLocks noGrp="1"/>
          </p:cNvSpPr>
          <p:nvPr>
            <p:ph type="body" sz="quarter" idx="18" hasCustomPrompt="1"/>
          </p:nvPr>
        </p:nvSpPr>
        <p:spPr bwMode="gray">
          <a:xfrm>
            <a:off x="6485284" y="1188000"/>
            <a:ext cx="2531717" cy="1769123"/>
          </a:xfrm>
          <a:prstGeom prst="rect">
            <a:avLst/>
          </a:prstGeom>
        </p:spPr>
        <p:txBody>
          <a:bodyPr>
            <a:normAutofit/>
          </a:bodyPr>
          <a:lstStyle>
            <a:lvl1pPr>
              <a:defRPr sz="1800"/>
            </a:lvl1pPr>
            <a:lvl2pPr>
              <a:defRPr sz="1800"/>
            </a:lvl2pPr>
            <a:lvl3pPr>
              <a:defRPr sz="1600"/>
            </a:lvl3pPr>
          </a:lstStyle>
          <a:p>
            <a:pPr lvl="0"/>
            <a:r>
              <a:rPr lang="en-GB" noProof="0"/>
              <a:t>Main body text</a:t>
            </a:r>
          </a:p>
          <a:p>
            <a:pPr lvl="1"/>
            <a:r>
              <a:rPr lang="en-GB" noProof="0"/>
              <a:t>Second level</a:t>
            </a:r>
          </a:p>
          <a:p>
            <a:pPr lvl="2"/>
            <a:r>
              <a:rPr lang="en-GB" noProof="0"/>
              <a:t>Third level</a:t>
            </a:r>
          </a:p>
        </p:txBody>
      </p:sp>
      <p:sp>
        <p:nvSpPr>
          <p:cNvPr id="11" name="Slide Number Placeholder 3">
            <a:extLst>
              <a:ext uri="{FF2B5EF4-FFF2-40B4-BE49-F238E27FC236}">
                <a16:creationId xmlns:a16="http://schemas.microsoft.com/office/drawing/2014/main" id="{8499C534-579E-4163-ACED-5A40EB80BB37}"/>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215715079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ject slide">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E8B30111-BD6C-49E9-8622-D70E1A481C1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6" name="Bildplatzhalter 5">
            <a:extLst>
              <a:ext uri="{FF2B5EF4-FFF2-40B4-BE49-F238E27FC236}">
                <a16:creationId xmlns:a16="http://schemas.microsoft.com/office/drawing/2014/main" id="{AD865FD3-1198-4DEC-9CE4-A71B7C84CD08}"/>
              </a:ext>
            </a:extLst>
          </p:cNvPr>
          <p:cNvSpPr>
            <a:spLocks noGrp="1"/>
          </p:cNvSpPr>
          <p:nvPr>
            <p:ph type="pic" sz="quarter" idx="15" hasCustomPrompt="1"/>
          </p:nvPr>
        </p:nvSpPr>
        <p:spPr bwMode="gray">
          <a:xfrm>
            <a:off x="460375" y="3341484"/>
            <a:ext cx="3088941" cy="1411269"/>
          </a:xfrm>
          <a:prstGeom prst="rect">
            <a:avLst/>
          </a:prstGeom>
          <a:solidFill>
            <a:schemeClr val="bg2"/>
          </a:solidFill>
        </p:spPr>
        <p:txBody>
          <a:bodyPr vert="horz" lIns="36000" tIns="1152000" rIns="36000" bIns="36000" rtlCol="0">
            <a:noAutofit/>
          </a:bodyPr>
          <a:lstStyle>
            <a:lvl1pPr algn="ctr">
              <a:defRPr lang="en-GB" sz="1000" dirty="0">
                <a:solidFill>
                  <a:schemeClr val="tx2"/>
                </a:solidFill>
              </a:defRPr>
            </a:lvl1pPr>
          </a:lstStyle>
          <a:p>
            <a:r>
              <a:rPr lang="en-GB" dirty="0"/>
              <a:t>Photo</a:t>
            </a:r>
          </a:p>
        </p:txBody>
      </p:sp>
      <p:sp>
        <p:nvSpPr>
          <p:cNvPr id="18" name="Rechteck 17">
            <a:extLst>
              <a:ext uri="{FF2B5EF4-FFF2-40B4-BE49-F238E27FC236}">
                <a16:creationId xmlns:a16="http://schemas.microsoft.com/office/drawing/2014/main" id="{2FE0F192-365F-4B9B-9AE5-A8DCD077B27C}"/>
              </a:ext>
            </a:extLst>
          </p:cNvPr>
          <p:cNvSpPr/>
          <p:nvPr userDrawn="1"/>
        </p:nvSpPr>
        <p:spPr bwMode="gray">
          <a:xfrm>
            <a:off x="460374" y="1199268"/>
            <a:ext cx="3088942" cy="12981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FD20B6CE-6FB5-47BE-ACA3-1FADB18A5F9F}"/>
              </a:ext>
            </a:extLst>
          </p:cNvPr>
          <p:cNvSpPr/>
          <p:nvPr userDrawn="1"/>
        </p:nvSpPr>
        <p:spPr bwMode="gray">
          <a:xfrm>
            <a:off x="460373" y="2551658"/>
            <a:ext cx="3088941" cy="7487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8" name="Textplatzhalter 7">
            <a:extLst>
              <a:ext uri="{FF2B5EF4-FFF2-40B4-BE49-F238E27FC236}">
                <a16:creationId xmlns:a16="http://schemas.microsoft.com/office/drawing/2014/main" id="{5AF0F476-FCB1-4FAD-A333-9C951E2B5D18}"/>
              </a:ext>
            </a:extLst>
          </p:cNvPr>
          <p:cNvSpPr>
            <a:spLocks noGrp="1"/>
          </p:cNvSpPr>
          <p:nvPr>
            <p:ph type="body" sz="quarter" idx="13" hasCustomPrompt="1"/>
          </p:nvPr>
        </p:nvSpPr>
        <p:spPr bwMode="gray">
          <a:xfrm>
            <a:off x="460373" y="2551658"/>
            <a:ext cx="3088943" cy="212006"/>
          </a:xfrm>
          <a:prstGeom prst="rect">
            <a:avLst/>
          </a:prstGeom>
          <a:noFill/>
        </p:spPr>
        <p:txBody>
          <a:bodyPr vert="horz" lIns="72000" tIns="36000" rIns="72000" bIns="36000" rtlCol="0" anchor="ctr">
            <a:noAutofit/>
          </a:bodyPr>
          <a:lstStyle>
            <a:lvl1pPr marL="0" marR="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lang="de-DE" sz="1200" b="1" baseline="0" dirty="0">
                <a:solidFill>
                  <a:schemeClr val="bg1"/>
                </a:solidFill>
              </a:defRPr>
            </a:lvl1pPr>
            <a:lvl2pPr>
              <a:defRPr lang="de-DE" dirty="0"/>
            </a:lvl2pPr>
            <a:lvl3pPr>
              <a:defRPr lang="en-GB" dirty="0"/>
            </a:lvl3pPr>
          </a:lstStyle>
          <a:p>
            <a:r>
              <a:rPr lang="en-GB"/>
              <a:t>Name of partner</a:t>
            </a: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14" name="Textplatzhalter 8">
            <a:extLst>
              <a:ext uri="{FF2B5EF4-FFF2-40B4-BE49-F238E27FC236}">
                <a16:creationId xmlns:a16="http://schemas.microsoft.com/office/drawing/2014/main" id="{40AE37FF-8E79-4DC2-894F-409F5F142440}"/>
              </a:ext>
            </a:extLst>
          </p:cNvPr>
          <p:cNvSpPr>
            <a:spLocks noGrp="1"/>
          </p:cNvSpPr>
          <p:nvPr>
            <p:ph type="body" sz="quarter" idx="17" hasCustomPrompt="1"/>
          </p:nvPr>
        </p:nvSpPr>
        <p:spPr bwMode="gray">
          <a:xfrm>
            <a:off x="460373" y="2746182"/>
            <a:ext cx="3088943" cy="554231"/>
          </a:xfrm>
          <a:prstGeom prst="rect">
            <a:avLst/>
          </a:prstGeom>
          <a:noFill/>
        </p:spPr>
        <p:txBody>
          <a:bodyPr lIns="72000" anchor="t">
            <a:noAutofit/>
          </a:bodyPr>
          <a:lstStyle>
            <a:lvl1pPr>
              <a:lnSpc>
                <a:spcPct val="100000"/>
              </a:lnSpc>
              <a:spcBef>
                <a:spcPts val="0"/>
              </a:spcBef>
              <a:defRPr sz="1100" b="0" baseline="0">
                <a:solidFill>
                  <a:schemeClr val="bg1"/>
                </a:solidFill>
              </a:defRPr>
            </a:lvl1pPr>
          </a:lstStyle>
          <a:p>
            <a:r>
              <a:rPr lang="en-GB"/>
              <a:t>MM/YYYY – MM/YYYY</a:t>
            </a:r>
            <a:br>
              <a:rPr lang="en-GB"/>
            </a:br>
            <a:r>
              <a:rPr lang="en-GB"/>
              <a:t>Volume: EUR 00 million</a:t>
            </a:r>
            <a:br>
              <a:rPr lang="en-GB"/>
            </a:br>
            <a:r>
              <a:rPr lang="en-GB"/>
              <a:t>Public contribution: EUR 000,000</a:t>
            </a:r>
          </a:p>
        </p:txBody>
      </p:sp>
      <p:sp>
        <p:nvSpPr>
          <p:cNvPr id="15" name="Textplatzhalter 8">
            <a:extLst>
              <a:ext uri="{FF2B5EF4-FFF2-40B4-BE49-F238E27FC236}">
                <a16:creationId xmlns:a16="http://schemas.microsoft.com/office/drawing/2014/main" id="{133FB7B2-F1B0-4BE4-A9A1-2AA5AD68EB76}"/>
              </a:ext>
            </a:extLst>
          </p:cNvPr>
          <p:cNvSpPr>
            <a:spLocks noGrp="1"/>
          </p:cNvSpPr>
          <p:nvPr>
            <p:ph type="body" sz="quarter" idx="18" hasCustomPrompt="1"/>
          </p:nvPr>
        </p:nvSpPr>
        <p:spPr bwMode="gray">
          <a:xfrm>
            <a:off x="460374" y="1199907"/>
            <a:ext cx="3088942" cy="271797"/>
          </a:xfrm>
          <a:prstGeom prst="rect">
            <a:avLst/>
          </a:prstGeom>
          <a:noFill/>
        </p:spPr>
        <p:txBody>
          <a:bodyPr lIns="72000" tIns="36000" bIns="36000" anchor="ctr">
            <a:normAutofit/>
          </a:bodyPr>
          <a:lstStyle>
            <a:lvl1pPr>
              <a:defRPr sz="1200" b="1" baseline="0">
                <a:solidFill>
                  <a:schemeClr val="tx1"/>
                </a:solidFill>
              </a:defRPr>
            </a:lvl1pPr>
          </a:lstStyle>
          <a:p>
            <a:r>
              <a:rPr lang="en-GB"/>
              <a:t>Name of country</a:t>
            </a:r>
          </a:p>
        </p:txBody>
      </p:sp>
      <p:sp>
        <p:nvSpPr>
          <p:cNvPr id="16" name="Textplatzhalter 8">
            <a:extLst>
              <a:ext uri="{FF2B5EF4-FFF2-40B4-BE49-F238E27FC236}">
                <a16:creationId xmlns:a16="http://schemas.microsoft.com/office/drawing/2014/main" id="{50874649-3395-4A9D-A057-03A867415BCC}"/>
              </a:ext>
            </a:extLst>
          </p:cNvPr>
          <p:cNvSpPr>
            <a:spLocks noGrp="1"/>
          </p:cNvSpPr>
          <p:nvPr>
            <p:ph type="body" sz="quarter" idx="19" hasCustomPrompt="1"/>
          </p:nvPr>
        </p:nvSpPr>
        <p:spPr bwMode="gray">
          <a:xfrm>
            <a:off x="460373" y="1471705"/>
            <a:ext cx="3088943" cy="1025668"/>
          </a:xfrm>
          <a:prstGeom prst="rect">
            <a:avLst/>
          </a:prstGeom>
          <a:noFill/>
        </p:spPr>
        <p:txBody>
          <a:bodyPr lIns="72000" tIns="0" bIns="36000" anchor="t"/>
          <a:lstStyle>
            <a:lvl1pPr marL="0" indent="0" algn="l" defTabSz="685800" rtl="0" eaLnBrk="1" latinLnBrk="0" hangingPunct="1">
              <a:lnSpc>
                <a:spcPct val="100000"/>
              </a:lnSpc>
              <a:spcBef>
                <a:spcPts val="0"/>
              </a:spcBef>
              <a:buFont typeface="Arial" panose="020B0604020202020204" pitchFamily="34" charset="0"/>
              <a:buNone/>
              <a:defRPr lang="de-DE" sz="1100" b="0" kern="1200" baseline="0" dirty="0" smtClean="0">
                <a:solidFill>
                  <a:schemeClr val="tx1"/>
                </a:solidFill>
                <a:latin typeface="Calibri" panose="020F0502020204030204" pitchFamily="34" charset="0"/>
                <a:ea typeface="+mn-ea"/>
                <a:cs typeface="Calibri" panose="020F0502020204030204" pitchFamily="34" charset="0"/>
              </a:defRPr>
            </a:lvl1pPr>
          </a:lstStyle>
          <a:p>
            <a:r>
              <a:rPr lang="en-GB"/>
              <a:t>Text containing the name of the country.</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188477" y="1188000"/>
            <a:ext cx="4839635"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dirty="0"/>
          </a:p>
        </p:txBody>
      </p:sp>
    </p:spTree>
    <p:extLst>
      <p:ext uri="{BB962C8B-B14F-4D97-AF65-F5344CB8AC3E}">
        <p14:creationId xmlns:p14="http://schemas.microsoft.com/office/powerpoint/2010/main" val="390030578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roject slide">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DE29BA97-3C41-4494-8887-D4CCDF35392C}"/>
              </a:ext>
            </a:extLst>
          </p:cNvPr>
          <p:cNvSpPr/>
          <p:nvPr userDrawn="1"/>
        </p:nvSpPr>
        <p:spPr>
          <a:xfrm>
            <a:off x="4304367" y="2615423"/>
            <a:ext cx="4839629" cy="2528077"/>
          </a:xfrm>
          <a:custGeom>
            <a:avLst/>
            <a:gdLst>
              <a:gd name="connsiteX0" fmla="*/ 0 w 4572905"/>
              <a:gd name="connsiteY0" fmla="*/ 0 h 2528077"/>
              <a:gd name="connsiteX1" fmla="*/ 4572905 w 4572905"/>
              <a:gd name="connsiteY1" fmla="*/ 0 h 2528077"/>
              <a:gd name="connsiteX2" fmla="*/ 4572905 w 4572905"/>
              <a:gd name="connsiteY2" fmla="*/ 2528077 h 2528077"/>
              <a:gd name="connsiteX3" fmla="*/ 2285472 w 4572905"/>
              <a:gd name="connsiteY3" fmla="*/ 2528077 h 2528077"/>
              <a:gd name="connsiteX4" fmla="*/ 9849 w 4572905"/>
              <a:gd name="connsiteY4" fmla="*/ 219274 h 252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905" h="2528077">
                <a:moveTo>
                  <a:pt x="0" y="0"/>
                </a:moveTo>
                <a:lnTo>
                  <a:pt x="4572905" y="0"/>
                </a:lnTo>
                <a:lnTo>
                  <a:pt x="4572905" y="2528077"/>
                </a:lnTo>
                <a:lnTo>
                  <a:pt x="2285472" y="2528077"/>
                </a:lnTo>
                <a:cubicBezTo>
                  <a:pt x="1101115" y="2528077"/>
                  <a:pt x="126988" y="1516094"/>
                  <a:pt x="9849" y="219274"/>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52000" rtlCol="0" anchor="t">
            <a:noAutofit/>
          </a:bodyPr>
          <a:lstStyle/>
          <a:p>
            <a:pPr algn="ctr"/>
            <a:endParaRPr lang="en-GB" sz="1200" dirty="0">
              <a:latin typeface="Calibri" panose="020F0502020204030204" pitchFamily="34" charset="0"/>
              <a:cs typeface="Calibri" panose="020F0502020204030204" pitchFamily="34" charset="0"/>
            </a:endParaRPr>
          </a:p>
        </p:txBody>
      </p:sp>
      <p:sp>
        <p:nvSpPr>
          <p:cNvPr id="19" name="Titel 1">
            <a:extLst>
              <a:ext uri="{FF2B5EF4-FFF2-40B4-BE49-F238E27FC236}">
                <a16:creationId xmlns:a16="http://schemas.microsoft.com/office/drawing/2014/main" id="{E5EE29FF-B139-4CD9-A32C-25A2CCBFB41B}"/>
              </a:ext>
            </a:extLst>
          </p:cNvPr>
          <p:cNvSpPr>
            <a:spLocks noGrp="1"/>
          </p:cNvSpPr>
          <p:nvPr>
            <p:ph type="title" hasCustomPrompt="1"/>
          </p:nvPr>
        </p:nvSpPr>
        <p:spPr bwMode="gray">
          <a:xfrm>
            <a:off x="460374" y="576000"/>
            <a:ext cx="4839635" cy="540544"/>
          </a:xfrm>
          <a:prstGeom prst="rect">
            <a:avLst/>
          </a:prstGeom>
        </p:spPr>
        <p:txBody>
          <a:bodyPr/>
          <a:lstStyle>
            <a:lvl1pPr>
              <a:defRPr>
                <a:solidFill>
                  <a:srgbClr val="004C82"/>
                </a:solidFill>
              </a:defRPr>
            </a:lvl1pPr>
          </a:lstStyle>
          <a:p>
            <a:r>
              <a:rPr lang="en-GB"/>
              <a:t>Project text slide</a:t>
            </a:r>
          </a:p>
        </p:txBody>
      </p:sp>
      <p:sp>
        <p:nvSpPr>
          <p:cNvPr id="7" name="Textplatzhalter 6">
            <a:extLst>
              <a:ext uri="{FF2B5EF4-FFF2-40B4-BE49-F238E27FC236}">
                <a16:creationId xmlns:a16="http://schemas.microsoft.com/office/drawing/2014/main" id="{47B8F238-9E4D-4367-BF20-CAA4F4E82F22}"/>
              </a:ext>
            </a:extLst>
          </p:cNvPr>
          <p:cNvSpPr>
            <a:spLocks noGrp="1"/>
          </p:cNvSpPr>
          <p:nvPr>
            <p:ph type="body" sz="quarter" idx="20" hasCustomPrompt="1"/>
          </p:nvPr>
        </p:nvSpPr>
        <p:spPr bwMode="gray">
          <a:xfrm>
            <a:off x="481640" y="1190172"/>
            <a:ext cx="4087492" cy="3564753"/>
          </a:xfrm>
          <a:prstGeom prst="rect">
            <a:avLst/>
          </a:prstGeom>
        </p:spPr>
        <p:txBody>
          <a:bodyPr/>
          <a:lstStyle>
            <a:lvl1pPr>
              <a:defRPr/>
            </a:lvl1pPr>
            <a:lvl2pPr>
              <a:defRPr/>
            </a:lvl2pPr>
            <a:lvl3pPr>
              <a:defRPr/>
            </a:lvl3pPr>
          </a:lstStyle>
          <a:p>
            <a:pPr lvl="0"/>
            <a:r>
              <a:rPr lang="en-GB" noProof="0"/>
              <a:t>Main body text</a:t>
            </a:r>
          </a:p>
          <a:p>
            <a:pPr lvl="1"/>
            <a:r>
              <a:rPr lang="en-GB" noProof="0"/>
              <a:t>Second level</a:t>
            </a:r>
          </a:p>
          <a:p>
            <a:pPr lvl="2"/>
            <a:r>
              <a:rPr lang="en-GB" noProof="0"/>
              <a:t>Third level</a:t>
            </a:r>
          </a:p>
        </p:txBody>
      </p:sp>
      <p:sp>
        <p:nvSpPr>
          <p:cNvPr id="13" name="Slide Number Placeholder 3">
            <a:extLst>
              <a:ext uri="{FF2B5EF4-FFF2-40B4-BE49-F238E27FC236}">
                <a16:creationId xmlns:a16="http://schemas.microsoft.com/office/drawing/2014/main" id="{BB2C131C-FC1A-496B-866C-3997352AF75E}"/>
              </a:ext>
            </a:extLst>
          </p:cNvPr>
          <p:cNvSpPr>
            <a:spLocks noGrp="1"/>
          </p:cNvSpPr>
          <p:nvPr>
            <p:ph type="sldNum" sz="quarter" idx="16"/>
          </p:nvPr>
        </p:nvSpPr>
        <p:spPr>
          <a:xfrm>
            <a:off x="6957528" y="4754925"/>
            <a:ext cx="2057400" cy="274637"/>
          </a:xfrm>
        </p:spPr>
        <p:txBody>
          <a:bodyPr/>
          <a:lstStyle/>
          <a:p>
            <a:fld id="{CF23C0C3-F0EC-4AF0-84C8-08554CFEDD03}" type="slidenum">
              <a:rPr lang="en-GB" smtClean="0"/>
              <a:t>‹#›</a:t>
            </a:fld>
            <a:endParaRPr lang="en-GB" dirty="0"/>
          </a:p>
        </p:txBody>
      </p:sp>
      <p:sp>
        <p:nvSpPr>
          <p:cNvPr id="17" name="Picture Placeholder 20">
            <a:extLst>
              <a:ext uri="{FF2B5EF4-FFF2-40B4-BE49-F238E27FC236}">
                <a16:creationId xmlns:a16="http://schemas.microsoft.com/office/drawing/2014/main" id="{D6BE0F37-6E46-4A70-BB5A-A9527CAA8FB7}"/>
              </a:ext>
            </a:extLst>
          </p:cNvPr>
          <p:cNvSpPr>
            <a:spLocks noGrp="1"/>
          </p:cNvSpPr>
          <p:nvPr>
            <p:ph type="pic" sz="quarter" idx="21"/>
          </p:nvPr>
        </p:nvSpPr>
        <p:spPr>
          <a:xfrm>
            <a:off x="4304367" y="91662"/>
            <a:ext cx="4839634" cy="2450133"/>
          </a:xfrm>
          <a:custGeom>
            <a:avLst/>
            <a:gdLst>
              <a:gd name="connsiteX0" fmla="*/ 2282833 w 4569130"/>
              <a:gd name="connsiteY0" fmla="*/ 0 h 2450133"/>
              <a:gd name="connsiteX1" fmla="*/ 4569130 w 4569130"/>
              <a:gd name="connsiteY1" fmla="*/ 0 h 2450133"/>
              <a:gd name="connsiteX2" fmla="*/ 4569130 w 4569130"/>
              <a:gd name="connsiteY2" fmla="*/ 2450133 h 2450133"/>
              <a:gd name="connsiteX3" fmla="*/ 0 w 4569130"/>
              <a:gd name="connsiteY3" fmla="*/ 2450133 h 2450133"/>
              <a:gd name="connsiteX4" fmla="*/ 8340 w 4569130"/>
              <a:gd name="connsiteY4" fmla="*/ 2267658 h 2450133"/>
              <a:gd name="connsiteX5" fmla="*/ 2282833 w 4569130"/>
              <a:gd name="connsiteY5" fmla="*/ 0 h 245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130" h="2450133">
                <a:moveTo>
                  <a:pt x="2282833" y="0"/>
                </a:moveTo>
                <a:lnTo>
                  <a:pt x="4569130" y="0"/>
                </a:lnTo>
                <a:lnTo>
                  <a:pt x="4569130" y="2450133"/>
                </a:lnTo>
                <a:lnTo>
                  <a:pt x="0" y="2450133"/>
                </a:lnTo>
                <a:lnTo>
                  <a:pt x="8340" y="2267658"/>
                </a:lnTo>
                <a:cubicBezTo>
                  <a:pt x="125421" y="993948"/>
                  <a:pt x="1099064" y="0"/>
                  <a:pt x="2282833" y="0"/>
                </a:cubicBezTo>
                <a:close/>
              </a:path>
            </a:pathLst>
          </a:custGeom>
        </p:spPr>
        <p:txBody>
          <a:bodyPr wrap="square">
            <a:noAutofit/>
          </a:bodyPr>
          <a:lstStyle/>
          <a:p>
            <a:endParaRPr lang="en-GB" dirty="0"/>
          </a:p>
        </p:txBody>
      </p:sp>
      <p:sp>
        <p:nvSpPr>
          <p:cNvPr id="26" name="Freeform: Shape 25">
            <a:extLst>
              <a:ext uri="{FF2B5EF4-FFF2-40B4-BE49-F238E27FC236}">
                <a16:creationId xmlns:a16="http://schemas.microsoft.com/office/drawing/2014/main" id="{AEE04C84-3DF8-4F98-8E30-7BF410D46923}"/>
              </a:ext>
            </a:extLst>
          </p:cNvPr>
          <p:cNvSpPr/>
          <p:nvPr userDrawn="1"/>
        </p:nvSpPr>
        <p:spPr>
          <a:xfrm>
            <a:off x="4653781" y="3897319"/>
            <a:ext cx="4490214" cy="1246181"/>
          </a:xfrm>
          <a:custGeom>
            <a:avLst/>
            <a:gdLst>
              <a:gd name="connsiteX0" fmla="*/ 0 w 4246029"/>
              <a:gd name="connsiteY0" fmla="*/ 0 h 1246181"/>
              <a:gd name="connsiteX1" fmla="*/ 4246029 w 4246029"/>
              <a:gd name="connsiteY1" fmla="*/ 0 h 1246181"/>
              <a:gd name="connsiteX2" fmla="*/ 4246029 w 4246029"/>
              <a:gd name="connsiteY2" fmla="*/ 1246181 h 1246181"/>
              <a:gd name="connsiteX3" fmla="*/ 1958596 w 4246029"/>
              <a:gd name="connsiteY3" fmla="*/ 1246181 h 1246181"/>
              <a:gd name="connsiteX4" fmla="*/ 24124 w 4246029"/>
              <a:gd name="connsiteY4" fmla="*/ 47508 h 12461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6029" h="1246181">
                <a:moveTo>
                  <a:pt x="0" y="0"/>
                </a:moveTo>
                <a:lnTo>
                  <a:pt x="4246029" y="0"/>
                </a:lnTo>
                <a:lnTo>
                  <a:pt x="4246029" y="1246181"/>
                </a:lnTo>
                <a:lnTo>
                  <a:pt x="1958596" y="1246181"/>
                </a:lnTo>
                <a:cubicBezTo>
                  <a:pt x="1144351" y="1246181"/>
                  <a:pt x="429472" y="767861"/>
                  <a:pt x="24124" y="47508"/>
                </a:cubicBezTo>
                <a:close/>
              </a:path>
            </a:pathLst>
          </a:cu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1200" b="1" dirty="0">
              <a:solidFill>
                <a:schemeClr val="tx1"/>
              </a:solidFill>
            </a:endParaRPr>
          </a:p>
        </p:txBody>
      </p:sp>
      <p:sp>
        <p:nvSpPr>
          <p:cNvPr id="9" name="Rectangle 8">
            <a:extLst>
              <a:ext uri="{FF2B5EF4-FFF2-40B4-BE49-F238E27FC236}">
                <a16:creationId xmlns:a16="http://schemas.microsoft.com/office/drawing/2014/main" id="{D451D0A3-F46E-44F7-931D-0A9251912E91}"/>
              </a:ext>
            </a:extLst>
          </p:cNvPr>
          <p:cNvSpPr/>
          <p:nvPr userDrawn="1"/>
        </p:nvSpPr>
        <p:spPr>
          <a:xfrm>
            <a:off x="4549367" y="3843260"/>
            <a:ext cx="4605265" cy="73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9F7BA8E3-98FB-477B-AD93-010D6400CBA9}"/>
              </a:ext>
            </a:extLst>
          </p:cNvPr>
          <p:cNvSpPr>
            <a:spLocks noGrp="1"/>
          </p:cNvSpPr>
          <p:nvPr>
            <p:ph type="body" sz="quarter" idx="24" hasCustomPrompt="1"/>
          </p:nvPr>
        </p:nvSpPr>
        <p:spPr>
          <a:xfrm>
            <a:off x="4653781" y="2615423"/>
            <a:ext cx="4490218" cy="1220788"/>
          </a:xfrm>
        </p:spPr>
        <p:txBody>
          <a:bodyPr>
            <a:normAutofit/>
          </a:bodyPr>
          <a:lstStyle>
            <a:lvl1pPr>
              <a:defRPr sz="1200" b="0">
                <a:solidFill>
                  <a:schemeClr val="bg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Name of country</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Project description </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Lorem ipsum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dolor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consectetuer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adipiscing</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elit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Maecenas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porttitor</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congue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massa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Fusce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posuere</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sed</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pulvinar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ultricies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purus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lectus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malesuada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libero, sit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amet</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commodo</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magna eros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quis</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GB" sz="1200" b="0" i="0" u="none" strike="noStrike" kern="1200" cap="none" spc="0" normalizeH="0" baseline="0" noProof="0" err="1">
                <a:ln>
                  <a:noFill/>
                </a:ln>
                <a:solidFill>
                  <a:prstClr val="white"/>
                </a:solidFill>
                <a:effectLst/>
                <a:uLnTx/>
                <a:uFillTx/>
                <a:latin typeface="Calibri" panose="020F0502020204030204" pitchFamily="34" charset="0"/>
                <a:ea typeface="+mn-ea"/>
                <a:cs typeface="Calibri" panose="020F0502020204030204" pitchFamily="34" charset="0"/>
              </a:rPr>
              <a:t>urna</a:t>
            </a:r>
            <a:r>
              <a:rPr kumimoji="0" lang="en-GB" sz="12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8" name="Text Placeholder 7">
            <a:extLst>
              <a:ext uri="{FF2B5EF4-FFF2-40B4-BE49-F238E27FC236}">
                <a16:creationId xmlns:a16="http://schemas.microsoft.com/office/drawing/2014/main" id="{F6A6477A-933F-4D63-899D-1B6C78D1F037}"/>
              </a:ext>
            </a:extLst>
          </p:cNvPr>
          <p:cNvSpPr>
            <a:spLocks noGrp="1"/>
          </p:cNvSpPr>
          <p:nvPr>
            <p:ph type="body" sz="quarter" idx="25" hasCustomPrompt="1"/>
          </p:nvPr>
        </p:nvSpPr>
        <p:spPr>
          <a:xfrm>
            <a:off x="4833249" y="3946528"/>
            <a:ext cx="4212915" cy="1147762"/>
          </a:xfrm>
        </p:spPr>
        <p:txBody>
          <a:bodyPr/>
          <a:lstStyle>
            <a:lvl1pPr>
              <a:defRPr sz="1200" b="0">
                <a:solidFill>
                  <a:schemeClr val="tx1"/>
                </a:solidFill>
                <a:latin typeface="Calibri" panose="020F0502020204030204" pitchFamily="34" charset="0"/>
                <a:cs typeface="Calibri" panose="020F0502020204030204" pitchFamily="34" charset="0"/>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Name of partner</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MM/YYYY – MM/YYYY</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Volume: EUR 00 million</a:t>
            </a:r>
            <a:b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br>
            <a:r>
              <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Public contribution: EUR 000,000</a:t>
            </a:r>
          </a:p>
          <a:p>
            <a:pPr lvl="0"/>
            <a:endParaRPr lang="en-GB"/>
          </a:p>
        </p:txBody>
      </p:sp>
    </p:spTree>
    <p:extLst>
      <p:ext uri="{BB962C8B-B14F-4D97-AF65-F5344CB8AC3E}">
        <p14:creationId xmlns:p14="http://schemas.microsoft.com/office/powerpoint/2010/main" val="337647762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1">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342492"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2388762" y="2408504"/>
            <a:ext cx="3369561" cy="824763"/>
          </a:xfrm>
          <a:prstGeom prst="rect">
            <a:avLst/>
          </a:prstGeom>
        </p:spPr>
        <p:txBody>
          <a:bodyPr>
            <a:norm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2388762" y="1730646"/>
            <a:ext cx="3369561" cy="199852"/>
          </a:xfrm>
          <a:prstGeom prst="rect">
            <a:avLst/>
          </a:prstGeom>
        </p:spPr>
        <p:txBody>
          <a:bodyPr>
            <a:noAutofit/>
          </a:bodyPr>
          <a:lstStyle>
            <a:lvl1pPr>
              <a:defRPr sz="14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2388762" y="2000521"/>
            <a:ext cx="3369561" cy="199852"/>
          </a:xfrm>
          <a:prstGeom prst="rect">
            <a:avLst/>
          </a:prstGeom>
        </p:spPr>
        <p:txBody>
          <a:bodyPr>
            <a:noAutofit/>
          </a:bodyPr>
          <a:lstStyle>
            <a:lvl1pPr>
              <a:defRPr sz="14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449816" y="1568963"/>
            <a:ext cx="1690468" cy="1702892"/>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pic>
        <p:nvPicPr>
          <p:cNvPr id="4" name="Picture 3">
            <a:extLst>
              <a:ext uri="{FF2B5EF4-FFF2-40B4-BE49-F238E27FC236}">
                <a16:creationId xmlns:a16="http://schemas.microsoft.com/office/drawing/2014/main" id="{E14C7E1E-40D7-4B11-9476-0F6658B0D61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3233"/>
            <a:ext cx="9144000" cy="727245"/>
          </a:xfrm>
          <a:prstGeom prst="rect">
            <a:avLst/>
          </a:prstGeom>
        </p:spPr>
      </p:pic>
      <p:pic>
        <p:nvPicPr>
          <p:cNvPr id="7" name="Picture 6">
            <a:extLst>
              <a:ext uri="{FF2B5EF4-FFF2-40B4-BE49-F238E27FC236}">
                <a16:creationId xmlns:a16="http://schemas.microsoft.com/office/drawing/2014/main" id="{21BD9BA7-0BC1-49D0-A2D5-443659AD0B8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2" name="TextBox 7">
            <a:extLst>
              <a:ext uri="{FF2B5EF4-FFF2-40B4-BE49-F238E27FC236}">
                <a16:creationId xmlns:a16="http://schemas.microsoft.com/office/drawing/2014/main" id="{993D6B05-CD17-4766-98E0-D42EB3C2A3DC}"/>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24" name="Grafik 42" descr="Ein Bild, das Axt, Werkzeug enthält.&#10;&#10;Mit sehr hoher Zuverlässigkeit generierte Beschreibung">
            <a:extLst>
              <a:ext uri="{FF2B5EF4-FFF2-40B4-BE49-F238E27FC236}">
                <a16:creationId xmlns:a16="http://schemas.microsoft.com/office/drawing/2014/main" id="{633FCBD4-23F1-4EFF-BF46-4A5E2D55EC68}"/>
              </a:ext>
            </a:extLst>
          </p:cNvPr>
          <p:cNvPicPr>
            <a:picLocks noChangeAspect="1"/>
          </p:cNvPicPr>
          <p:nvPr userDrawn="1"/>
        </p:nvPicPr>
        <p:blipFill>
          <a:blip r:embed="rId4"/>
          <a:stretch>
            <a:fillRect/>
          </a:stretch>
        </p:blipFill>
        <p:spPr bwMode="gray">
          <a:xfrm>
            <a:off x="2619798" y="3897985"/>
            <a:ext cx="290728" cy="236458"/>
          </a:xfrm>
          <a:prstGeom prst="rect">
            <a:avLst/>
          </a:prstGeom>
        </p:spPr>
      </p:pic>
      <p:sp>
        <p:nvSpPr>
          <p:cNvPr id="25" name="TextBox 7">
            <a:extLst>
              <a:ext uri="{FF2B5EF4-FFF2-40B4-BE49-F238E27FC236}">
                <a16:creationId xmlns:a16="http://schemas.microsoft.com/office/drawing/2014/main" id="{9E4A691B-E5E3-46BA-9F84-BB543A8BB96B}"/>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6" name="TextBox 7">
            <a:extLst>
              <a:ext uri="{FF2B5EF4-FFF2-40B4-BE49-F238E27FC236}">
                <a16:creationId xmlns:a16="http://schemas.microsoft.com/office/drawing/2014/main" id="{17940FDA-4219-4168-B5B2-CAA7FC4C68F5}"/>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27" name="Grafik 2">
            <a:extLst>
              <a:ext uri="{FF2B5EF4-FFF2-40B4-BE49-F238E27FC236}">
                <a16:creationId xmlns:a16="http://schemas.microsoft.com/office/drawing/2014/main" id="{B20F6AE3-D5F4-4B38-AF4C-747695C1E1F0}"/>
              </a:ext>
            </a:extLst>
          </p:cNvPr>
          <p:cNvPicPr>
            <a:picLocks noChangeAspect="1"/>
          </p:cNvPicPr>
          <p:nvPr userDrawn="1"/>
        </p:nvPicPr>
        <p:blipFill rotWithShape="1">
          <a:blip r:embed="rId5"/>
          <a:srcRect l="19375" t="7326" r="20003" b="6655"/>
          <a:stretch/>
        </p:blipFill>
        <p:spPr>
          <a:xfrm>
            <a:off x="4513243" y="3848838"/>
            <a:ext cx="363748" cy="322580"/>
          </a:xfrm>
          <a:prstGeom prst="rect">
            <a:avLst/>
          </a:prstGeom>
        </p:spPr>
      </p:pic>
      <p:pic>
        <p:nvPicPr>
          <p:cNvPr id="28" name="Picture 2">
            <a:extLst>
              <a:ext uri="{FF2B5EF4-FFF2-40B4-BE49-F238E27FC236}">
                <a16:creationId xmlns:a16="http://schemas.microsoft.com/office/drawing/2014/main" id="{8255D81C-4B89-4E88-92A8-461D9BD8AEFB}"/>
              </a:ext>
            </a:extLst>
          </p:cNvPr>
          <p:cNvPicPr>
            <a:picLocks noChangeAspect="1" noChangeArrowheads="1"/>
          </p:cNvPicPr>
          <p:nvPr userDrawn="1"/>
        </p:nvPicPr>
        <p:blipFill>
          <a:blip r:embed="rId6"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40611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colour">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BAFCFA16-7953-41A5-9934-2EEBDC8E242D}"/>
              </a:ext>
            </a:extLst>
          </p:cNvPr>
          <p:cNvSpPr>
            <a:spLocks noGrp="1"/>
          </p:cNvSpPr>
          <p:nvPr>
            <p:ph type="pic" sz="quarter" idx="19"/>
          </p:nvPr>
        </p:nvSpPr>
        <p:spPr>
          <a:xfrm>
            <a:off x="6579357" y="4023546"/>
            <a:ext cx="1880643" cy="764866"/>
          </a:xfrm>
        </p:spPr>
        <p:txBody>
          <a:bodyPr/>
          <a:lstStyle/>
          <a:p>
            <a:endParaRPr lang="en-GB" dirty="0"/>
          </a:p>
        </p:txBody>
      </p:sp>
      <p:pic>
        <p:nvPicPr>
          <p:cNvPr id="14" name="Picture 13" descr="Icon&#10;&#10;Description automatically generated with medium confidence">
            <a:extLst>
              <a:ext uri="{FF2B5EF4-FFF2-40B4-BE49-F238E27FC236}">
                <a16:creationId xmlns:a16="http://schemas.microsoft.com/office/drawing/2014/main" id="{DF8B4763-8085-470F-B389-2C256EAC835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1382170"/>
            <a:ext cx="9144000" cy="2379160"/>
          </a:xfrm>
          <a:prstGeom prst="rect">
            <a:avLst/>
          </a:prstGeom>
        </p:spPr>
      </p:pic>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684000" y="2266746"/>
            <a:ext cx="7971711" cy="360099"/>
          </a:xfrm>
          <a:prstGeom prst="rect">
            <a:avLst/>
          </a:prstGeom>
        </p:spPr>
        <p:txBody>
          <a:bodyPr wrap="square">
            <a:spAutoFit/>
          </a:bodyPr>
          <a:lstStyle>
            <a:lvl1pPr>
              <a:defRPr sz="2600" b="1">
                <a:solidFill>
                  <a:schemeClr val="bg1"/>
                </a:solidFill>
              </a:defRPr>
            </a:lvl1pPr>
          </a:lstStyle>
          <a:p>
            <a:r>
              <a:rPr lang="en-GB"/>
              <a:t>Title slide/headline with colour Nexus visual</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2786091"/>
            <a:ext cx="7970837" cy="384721"/>
          </a:xfrm>
          <a:prstGeom prst="rect">
            <a:avLst/>
          </a:prstGeom>
        </p:spPr>
        <p:txBody>
          <a:bodyPr>
            <a:spAutoFit/>
          </a:bodyPr>
          <a:lstStyle>
            <a:lvl1pPr marL="0" indent="0">
              <a:lnSpc>
                <a:spcPct val="95000"/>
              </a:lnSpc>
              <a:spcBef>
                <a:spcPts val="1200"/>
              </a:spcBef>
              <a:spcAft>
                <a:spcPts val="0"/>
              </a:spcAft>
              <a:buNone/>
              <a:defRPr sz="2000">
                <a:solidFill>
                  <a:schemeClr val="bg1"/>
                </a:solidFill>
                <a:latin typeface="+mj-lt"/>
                <a:cs typeface="Calibri" panose="020F0502020204030204" pitchFamily="34" charset="0"/>
              </a:defRPr>
            </a:lvl1pPr>
          </a:lstStyle>
          <a:p>
            <a:pPr lvl="0"/>
            <a:r>
              <a:rPr lang="en-GB"/>
              <a:t>This is the sub-line</a:t>
            </a:r>
          </a:p>
        </p:txBody>
      </p:sp>
      <p:pic>
        <p:nvPicPr>
          <p:cNvPr id="11" name="Picture 10" descr="Logo, company name&#10;&#10;Description automatically generated">
            <a:extLst>
              <a:ext uri="{FF2B5EF4-FFF2-40B4-BE49-F238E27FC236}">
                <a16:creationId xmlns:a16="http://schemas.microsoft.com/office/drawing/2014/main" id="{F1FA2165-3EB1-416F-8418-3572E0CC76C5}"/>
              </a:ext>
            </a:extLst>
          </p:cNvPr>
          <p:cNvPicPr>
            <a:picLocks noChangeAspect="1"/>
          </p:cNvPicPr>
          <p:nvPr userDrawn="1"/>
        </p:nvPicPr>
        <p:blipFill>
          <a:blip r:embed="rId3"/>
          <a:stretch>
            <a:fillRect/>
          </a:stretch>
        </p:blipFill>
        <p:spPr>
          <a:xfrm>
            <a:off x="6451736" y="247685"/>
            <a:ext cx="2218949" cy="865634"/>
          </a:xfrm>
          <a:prstGeom prst="rect">
            <a:avLst/>
          </a:prstGeom>
        </p:spPr>
      </p:pic>
      <p:sp>
        <p:nvSpPr>
          <p:cNvPr id="9" name="Date Placeholder 21">
            <a:extLst>
              <a:ext uri="{FF2B5EF4-FFF2-40B4-BE49-F238E27FC236}">
                <a16:creationId xmlns:a16="http://schemas.microsoft.com/office/drawing/2014/main" id="{884093BF-DC27-4A9C-9F1F-AA7A8A50AFF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5" name="Picture 14" descr="A picture containing shape&#10;&#10;Description automatically generated">
            <a:extLst>
              <a:ext uri="{FF2B5EF4-FFF2-40B4-BE49-F238E27FC236}">
                <a16:creationId xmlns:a16="http://schemas.microsoft.com/office/drawing/2014/main" id="{62649E00-3704-40D0-87FF-0A7435ABFD5B}"/>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2" name="Picture Placeholder 2">
            <a:extLst>
              <a:ext uri="{FF2B5EF4-FFF2-40B4-BE49-F238E27FC236}">
                <a16:creationId xmlns:a16="http://schemas.microsoft.com/office/drawing/2014/main" id="{9FA98211-A8D1-461B-A4A5-FEA788012064}"/>
              </a:ext>
            </a:extLst>
          </p:cNvPr>
          <p:cNvSpPr>
            <a:spLocks noGrp="1"/>
          </p:cNvSpPr>
          <p:nvPr>
            <p:ph type="pic" sz="quarter" idx="14"/>
          </p:nvPr>
        </p:nvSpPr>
        <p:spPr>
          <a:xfrm>
            <a:off x="2034628" y="237175"/>
            <a:ext cx="891654" cy="876144"/>
          </a:xfrm>
        </p:spPr>
        <p:txBody>
          <a:bodyPr/>
          <a:lstStyle/>
          <a:p>
            <a:endParaRPr lang="en-GB" dirty="0"/>
          </a:p>
        </p:txBody>
      </p:sp>
      <p:sp>
        <p:nvSpPr>
          <p:cNvPr id="23" name="Picture Placeholder 2">
            <a:extLst>
              <a:ext uri="{FF2B5EF4-FFF2-40B4-BE49-F238E27FC236}">
                <a16:creationId xmlns:a16="http://schemas.microsoft.com/office/drawing/2014/main" id="{D36F18B6-EE5F-4A3B-B880-F0CD3173CF37}"/>
              </a:ext>
            </a:extLst>
          </p:cNvPr>
          <p:cNvSpPr>
            <a:spLocks noGrp="1"/>
          </p:cNvSpPr>
          <p:nvPr>
            <p:ph type="pic" sz="quarter" idx="20"/>
          </p:nvPr>
        </p:nvSpPr>
        <p:spPr>
          <a:xfrm>
            <a:off x="3099073" y="243810"/>
            <a:ext cx="891654" cy="876144"/>
          </a:xfrm>
        </p:spPr>
        <p:txBody>
          <a:bodyPr/>
          <a:lstStyle/>
          <a:p>
            <a:endParaRPr lang="en-GB" dirty="0"/>
          </a:p>
        </p:txBody>
      </p:sp>
      <p:sp>
        <p:nvSpPr>
          <p:cNvPr id="24" name="Picture Placeholder 2">
            <a:extLst>
              <a:ext uri="{FF2B5EF4-FFF2-40B4-BE49-F238E27FC236}">
                <a16:creationId xmlns:a16="http://schemas.microsoft.com/office/drawing/2014/main" id="{A271124E-6B44-42F3-A10F-BDE9CD04E6BD}"/>
              </a:ext>
            </a:extLst>
          </p:cNvPr>
          <p:cNvSpPr>
            <a:spLocks noGrp="1"/>
          </p:cNvSpPr>
          <p:nvPr>
            <p:ph type="pic" sz="quarter" idx="21"/>
          </p:nvPr>
        </p:nvSpPr>
        <p:spPr>
          <a:xfrm>
            <a:off x="4163518" y="243810"/>
            <a:ext cx="891654" cy="876144"/>
          </a:xfrm>
        </p:spPr>
        <p:txBody>
          <a:bodyPr/>
          <a:lstStyle/>
          <a:p>
            <a:endParaRPr lang="en-GB" dirty="0"/>
          </a:p>
        </p:txBody>
      </p:sp>
      <p:sp>
        <p:nvSpPr>
          <p:cNvPr id="25" name="Picture Placeholder 2">
            <a:extLst>
              <a:ext uri="{FF2B5EF4-FFF2-40B4-BE49-F238E27FC236}">
                <a16:creationId xmlns:a16="http://schemas.microsoft.com/office/drawing/2014/main" id="{FACF4421-6896-42B2-9B27-35653505D35B}"/>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46B9BA57-50ED-4EA7-9C32-0E49032CEB8F}"/>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4063605099"/>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act 2">
    <p:spTree>
      <p:nvGrpSpPr>
        <p:cNvPr id="1" name=""/>
        <p:cNvGrpSpPr/>
        <p:nvPr/>
      </p:nvGrpSpPr>
      <p:grpSpPr>
        <a:xfrm>
          <a:off x="0" y="0"/>
          <a:ext cx="0" cy="0"/>
          <a:chOff x="0" y="0"/>
          <a:chExt cx="0" cy="0"/>
        </a:xfrm>
      </p:grpSpPr>
      <p:sp>
        <p:nvSpPr>
          <p:cNvPr id="31" name="Textplatzhalter 16">
            <a:extLst>
              <a:ext uri="{FF2B5EF4-FFF2-40B4-BE49-F238E27FC236}">
                <a16:creationId xmlns:a16="http://schemas.microsoft.com/office/drawing/2014/main" id="{99BAFDF9-B477-4EAA-888B-B283B996F142}"/>
              </a:ext>
            </a:extLst>
          </p:cNvPr>
          <p:cNvSpPr>
            <a:spLocks noGrp="1"/>
          </p:cNvSpPr>
          <p:nvPr>
            <p:ph type="body" sz="quarter" idx="15" hasCustomPrompt="1"/>
          </p:nvPr>
        </p:nvSpPr>
        <p:spPr bwMode="gray">
          <a:xfrm>
            <a:off x="1935203" y="2516728"/>
            <a:ext cx="2570185" cy="753552"/>
          </a:xfrm>
          <a:prstGeom prst="rect">
            <a:avLst/>
          </a:prstGeom>
        </p:spPr>
        <p:txBody>
          <a:bodyPr>
            <a:noAutofit/>
          </a:bodyPr>
          <a:lstStyle>
            <a:lvl1pPr>
              <a:lnSpc>
                <a:spcPct val="100000"/>
              </a:lnSpc>
              <a:spcBef>
                <a:spcPts val="0"/>
              </a:spcBef>
              <a:defRPr sz="14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2" name="Textplatzhalter 29">
            <a:extLst>
              <a:ext uri="{FF2B5EF4-FFF2-40B4-BE49-F238E27FC236}">
                <a16:creationId xmlns:a16="http://schemas.microsoft.com/office/drawing/2014/main" id="{45476593-F938-4100-B13C-38D8379BF2AB}"/>
              </a:ext>
            </a:extLst>
          </p:cNvPr>
          <p:cNvSpPr>
            <a:spLocks noGrp="1"/>
          </p:cNvSpPr>
          <p:nvPr>
            <p:ph type="body" sz="quarter" idx="22" hasCustomPrompt="1"/>
          </p:nvPr>
        </p:nvSpPr>
        <p:spPr bwMode="gray">
          <a:xfrm>
            <a:off x="1935203" y="1838869"/>
            <a:ext cx="2570185" cy="231629"/>
          </a:xfrm>
          <a:prstGeom prst="rect">
            <a:avLst/>
          </a:prstGeom>
        </p:spPr>
        <p:txBody>
          <a:bodyPr>
            <a:noAutofit/>
          </a:bodyPr>
          <a:lstStyle>
            <a:lvl1pPr>
              <a:defRPr sz="1400" b="1">
                <a:solidFill>
                  <a:srgbClr val="004C82"/>
                </a:solidFill>
              </a:defRPr>
            </a:lvl1pPr>
          </a:lstStyle>
          <a:p>
            <a:r>
              <a:rPr lang="en-GB"/>
              <a:t>Given name Family name</a:t>
            </a:r>
          </a:p>
        </p:txBody>
      </p:sp>
      <p:sp>
        <p:nvSpPr>
          <p:cNvPr id="33" name="Textplatzhalter 30">
            <a:extLst>
              <a:ext uri="{FF2B5EF4-FFF2-40B4-BE49-F238E27FC236}">
                <a16:creationId xmlns:a16="http://schemas.microsoft.com/office/drawing/2014/main" id="{01D00CFF-DFE3-4530-913B-A7058396109E}"/>
              </a:ext>
            </a:extLst>
          </p:cNvPr>
          <p:cNvSpPr>
            <a:spLocks noGrp="1"/>
          </p:cNvSpPr>
          <p:nvPr>
            <p:ph type="body" sz="quarter" idx="23" hasCustomPrompt="1"/>
          </p:nvPr>
        </p:nvSpPr>
        <p:spPr bwMode="gray">
          <a:xfrm>
            <a:off x="1935203" y="2081986"/>
            <a:ext cx="2570185" cy="231629"/>
          </a:xfrm>
          <a:prstGeom prst="rect">
            <a:avLst/>
          </a:prstGeom>
        </p:spPr>
        <p:txBody>
          <a:bodyPr>
            <a:noAutofit/>
          </a:bodyPr>
          <a:lstStyle>
            <a:lvl1pPr>
              <a:defRPr sz="1400"/>
            </a:lvl1pPr>
          </a:lstStyle>
          <a:p>
            <a:r>
              <a:rPr lang="en-GB"/>
              <a:t>Function, place</a:t>
            </a:r>
          </a:p>
        </p:txBody>
      </p:sp>
      <p:sp>
        <p:nvSpPr>
          <p:cNvPr id="34" name="Bildplatzhalter 6">
            <a:extLst>
              <a:ext uri="{FF2B5EF4-FFF2-40B4-BE49-F238E27FC236}">
                <a16:creationId xmlns:a16="http://schemas.microsoft.com/office/drawing/2014/main" id="{E73BDD7E-D6A6-482B-9D61-5276F4F49979}"/>
              </a:ext>
            </a:extLst>
          </p:cNvPr>
          <p:cNvSpPr>
            <a:spLocks noGrp="1"/>
          </p:cNvSpPr>
          <p:nvPr>
            <p:ph type="pic" sz="quarter" idx="17" hasCustomPrompt="1"/>
          </p:nvPr>
        </p:nvSpPr>
        <p:spPr bwMode="gray">
          <a:xfrm>
            <a:off x="245654" y="1708531"/>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3" name="Textplatzhalter 16">
            <a:extLst>
              <a:ext uri="{FF2B5EF4-FFF2-40B4-BE49-F238E27FC236}">
                <a16:creationId xmlns:a16="http://schemas.microsoft.com/office/drawing/2014/main" id="{D4C3F840-A666-4D4F-B080-E849549C179C}"/>
              </a:ext>
            </a:extLst>
          </p:cNvPr>
          <p:cNvSpPr>
            <a:spLocks noGrp="1"/>
          </p:cNvSpPr>
          <p:nvPr>
            <p:ph type="body" sz="quarter" idx="24" hasCustomPrompt="1"/>
          </p:nvPr>
        </p:nvSpPr>
        <p:spPr bwMode="gray">
          <a:xfrm>
            <a:off x="6375242" y="2516728"/>
            <a:ext cx="2671574" cy="753552"/>
          </a:xfrm>
          <a:prstGeom prst="rect">
            <a:avLst/>
          </a:prstGeom>
        </p:spPr>
        <p:txBody>
          <a:bodyPr>
            <a:noAutofit/>
          </a:bodyPr>
          <a:lstStyle>
            <a:lvl1pPr>
              <a:lnSpc>
                <a:spcPct val="100000"/>
              </a:lnSpc>
              <a:spcBef>
                <a:spcPts val="0"/>
              </a:spcBef>
              <a:defRPr sz="1400"/>
            </a:lvl1pPr>
          </a:lstStyle>
          <a:p>
            <a:r>
              <a:rPr lang="en-GB"/>
              <a:t>givenname.familyname@giz.de </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54" name="Textplatzhalter 29">
            <a:extLst>
              <a:ext uri="{FF2B5EF4-FFF2-40B4-BE49-F238E27FC236}">
                <a16:creationId xmlns:a16="http://schemas.microsoft.com/office/drawing/2014/main" id="{1183BB15-4C0C-49C5-B0B2-4418E3FD55EC}"/>
              </a:ext>
            </a:extLst>
          </p:cNvPr>
          <p:cNvSpPr>
            <a:spLocks noGrp="1"/>
          </p:cNvSpPr>
          <p:nvPr>
            <p:ph type="body" sz="quarter" idx="25" hasCustomPrompt="1"/>
          </p:nvPr>
        </p:nvSpPr>
        <p:spPr bwMode="gray">
          <a:xfrm>
            <a:off x="6375242" y="1838870"/>
            <a:ext cx="2671574" cy="243116"/>
          </a:xfrm>
          <a:prstGeom prst="rect">
            <a:avLst/>
          </a:prstGeom>
        </p:spPr>
        <p:txBody>
          <a:bodyPr>
            <a:noAutofit/>
          </a:bodyPr>
          <a:lstStyle>
            <a:lvl1pPr>
              <a:defRPr sz="1400" b="1">
                <a:solidFill>
                  <a:srgbClr val="004C82"/>
                </a:solidFill>
              </a:defRPr>
            </a:lvl1pPr>
          </a:lstStyle>
          <a:p>
            <a:r>
              <a:rPr lang="en-GB"/>
              <a:t>Given name Family name</a:t>
            </a:r>
          </a:p>
        </p:txBody>
      </p:sp>
      <p:sp>
        <p:nvSpPr>
          <p:cNvPr id="55" name="Textplatzhalter 30">
            <a:extLst>
              <a:ext uri="{FF2B5EF4-FFF2-40B4-BE49-F238E27FC236}">
                <a16:creationId xmlns:a16="http://schemas.microsoft.com/office/drawing/2014/main" id="{0C6CA511-61C0-47B0-A071-DE194172414D}"/>
              </a:ext>
            </a:extLst>
          </p:cNvPr>
          <p:cNvSpPr>
            <a:spLocks noGrp="1"/>
          </p:cNvSpPr>
          <p:nvPr>
            <p:ph type="body" sz="quarter" idx="26" hasCustomPrompt="1"/>
          </p:nvPr>
        </p:nvSpPr>
        <p:spPr bwMode="gray">
          <a:xfrm>
            <a:off x="6375242" y="2093473"/>
            <a:ext cx="2671574" cy="220142"/>
          </a:xfrm>
          <a:prstGeom prst="rect">
            <a:avLst/>
          </a:prstGeom>
        </p:spPr>
        <p:txBody>
          <a:bodyPr>
            <a:noAutofit/>
          </a:bodyPr>
          <a:lstStyle>
            <a:lvl1pPr>
              <a:defRPr sz="1400"/>
            </a:lvl1pPr>
          </a:lstStyle>
          <a:p>
            <a:r>
              <a:rPr lang="en-GB"/>
              <a:t>Function, place</a:t>
            </a:r>
          </a:p>
        </p:txBody>
      </p:sp>
      <p:sp>
        <p:nvSpPr>
          <p:cNvPr id="56" name="Bildplatzhalter 6">
            <a:extLst>
              <a:ext uri="{FF2B5EF4-FFF2-40B4-BE49-F238E27FC236}">
                <a16:creationId xmlns:a16="http://schemas.microsoft.com/office/drawing/2014/main" id="{B0EA41BA-7C5A-4545-A1DA-71964B045D1C}"/>
              </a:ext>
            </a:extLst>
          </p:cNvPr>
          <p:cNvSpPr>
            <a:spLocks noGrp="1"/>
          </p:cNvSpPr>
          <p:nvPr>
            <p:ph type="pic" sz="quarter" idx="27" hasCustomPrompt="1"/>
          </p:nvPr>
        </p:nvSpPr>
        <p:spPr bwMode="gray">
          <a:xfrm>
            <a:off x="4695632" y="1718873"/>
            <a:ext cx="1509244" cy="1556665"/>
          </a:xfrm>
          <a:prstGeom prst="ellipse">
            <a:avLst/>
          </a:prstGeom>
          <a:solidFill>
            <a:schemeClr val="bg2"/>
          </a:solidFill>
        </p:spPr>
        <p:txBody>
          <a:bodyPr vert="horz" lIns="36000" tIns="1080000" rIns="36000" bIns="36000" rtlCol="0">
            <a:noAutofit/>
          </a:bodyPr>
          <a:lstStyle>
            <a:lvl1pPr algn="ctr">
              <a:defRPr lang="en-GB" sz="1000" dirty="0">
                <a:solidFill>
                  <a:schemeClr val="tx2"/>
                </a:solidFill>
              </a:defRPr>
            </a:lvl1pPr>
          </a:lstStyle>
          <a:p>
            <a:pPr lvl="0" algn="ctr"/>
            <a:r>
              <a:rPr lang="en-GB" dirty="0"/>
              <a:t>Photo</a:t>
            </a:r>
          </a:p>
        </p:txBody>
      </p:sp>
      <p:sp>
        <p:nvSpPr>
          <p:cNvPr id="58" name="Titel 1">
            <a:extLst>
              <a:ext uri="{FF2B5EF4-FFF2-40B4-BE49-F238E27FC236}">
                <a16:creationId xmlns:a16="http://schemas.microsoft.com/office/drawing/2014/main" id="{2DD72F4F-E3F2-49DC-BBAE-681D615ED495}"/>
              </a:ext>
            </a:extLst>
          </p:cNvPr>
          <p:cNvSpPr>
            <a:spLocks noGrp="1"/>
          </p:cNvSpPr>
          <p:nvPr>
            <p:ph type="title" hasCustomPrompt="1"/>
          </p:nvPr>
        </p:nvSpPr>
        <p:spPr bwMode="gray">
          <a:xfrm>
            <a:off x="449816" y="576000"/>
            <a:ext cx="8464411" cy="540544"/>
          </a:xfrm>
          <a:prstGeom prst="rect">
            <a:avLst/>
          </a:prstGeom>
        </p:spPr>
        <p:txBody>
          <a:bodyPr/>
          <a:lstStyle>
            <a:lvl1pPr>
              <a:defRPr>
                <a:solidFill>
                  <a:srgbClr val="004C82"/>
                </a:solidFill>
              </a:defRPr>
            </a:lvl1pPr>
          </a:lstStyle>
          <a:p>
            <a:r>
              <a:rPr lang="en-GB"/>
              <a:t>Contact</a:t>
            </a:r>
          </a:p>
        </p:txBody>
      </p:sp>
      <p:sp>
        <p:nvSpPr>
          <p:cNvPr id="47" name="TextBox 7">
            <a:extLst>
              <a:ext uri="{FF2B5EF4-FFF2-40B4-BE49-F238E27FC236}">
                <a16:creationId xmlns:a16="http://schemas.microsoft.com/office/drawing/2014/main" id="{4899A5D0-81AF-4821-AC3F-0709DF7546D8}"/>
              </a:ext>
            </a:extLst>
          </p:cNvPr>
          <p:cNvSpPr txBox="1"/>
          <p:nvPr userDrawn="1"/>
        </p:nvSpPr>
        <p:spPr bwMode="gray">
          <a:xfrm>
            <a:off x="758811" y="3856523"/>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8" name="Grafik 42" descr="Ein Bild, das Axt, Werkzeug enthält.&#10;&#10;Mit sehr hoher Zuverlässigkeit generierte Beschreibung">
            <a:extLst>
              <a:ext uri="{FF2B5EF4-FFF2-40B4-BE49-F238E27FC236}">
                <a16:creationId xmlns:a16="http://schemas.microsoft.com/office/drawing/2014/main" id="{BF6C446C-DCB9-4E37-94C3-E0C2930D49B1}"/>
              </a:ext>
            </a:extLst>
          </p:cNvPr>
          <p:cNvPicPr>
            <a:picLocks noChangeAspect="1"/>
          </p:cNvPicPr>
          <p:nvPr userDrawn="1"/>
        </p:nvPicPr>
        <p:blipFill>
          <a:blip r:embed="rId2"/>
          <a:stretch>
            <a:fillRect/>
          </a:stretch>
        </p:blipFill>
        <p:spPr bwMode="gray">
          <a:xfrm>
            <a:off x="2619798" y="3897985"/>
            <a:ext cx="290728" cy="236458"/>
          </a:xfrm>
          <a:prstGeom prst="rect">
            <a:avLst/>
          </a:prstGeom>
        </p:spPr>
      </p:pic>
      <p:sp>
        <p:nvSpPr>
          <p:cNvPr id="64" name="TextBox 7">
            <a:extLst>
              <a:ext uri="{FF2B5EF4-FFF2-40B4-BE49-F238E27FC236}">
                <a16:creationId xmlns:a16="http://schemas.microsoft.com/office/drawing/2014/main" id="{CCB81C19-8130-4F0F-9C3C-A086924CF705}"/>
              </a:ext>
            </a:extLst>
          </p:cNvPr>
          <p:cNvSpPr txBox="1"/>
          <p:nvPr userDrawn="1"/>
        </p:nvSpPr>
        <p:spPr bwMode="gray">
          <a:xfrm>
            <a:off x="2922801" y="3868737"/>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65" name="TextBox 7">
            <a:extLst>
              <a:ext uri="{FF2B5EF4-FFF2-40B4-BE49-F238E27FC236}">
                <a16:creationId xmlns:a16="http://schemas.microsoft.com/office/drawing/2014/main" id="{C1046980-579B-4BB3-A86A-809B480E24DB}"/>
              </a:ext>
            </a:extLst>
          </p:cNvPr>
          <p:cNvSpPr txBox="1"/>
          <p:nvPr userDrawn="1"/>
        </p:nvSpPr>
        <p:spPr bwMode="gray">
          <a:xfrm>
            <a:off x="4876991" y="3868737"/>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66" name="Grafik 2">
            <a:extLst>
              <a:ext uri="{FF2B5EF4-FFF2-40B4-BE49-F238E27FC236}">
                <a16:creationId xmlns:a16="http://schemas.microsoft.com/office/drawing/2014/main" id="{B2456A66-299A-448E-8F48-2554B2B5FE22}"/>
              </a:ext>
            </a:extLst>
          </p:cNvPr>
          <p:cNvPicPr>
            <a:picLocks noChangeAspect="1"/>
          </p:cNvPicPr>
          <p:nvPr userDrawn="1"/>
        </p:nvPicPr>
        <p:blipFill rotWithShape="1">
          <a:blip r:embed="rId3"/>
          <a:srcRect l="19375" t="7326" r="20003" b="6655"/>
          <a:stretch/>
        </p:blipFill>
        <p:spPr>
          <a:xfrm>
            <a:off x="4513243" y="3848838"/>
            <a:ext cx="363748" cy="322580"/>
          </a:xfrm>
          <a:prstGeom prst="rect">
            <a:avLst/>
          </a:prstGeom>
        </p:spPr>
      </p:pic>
      <p:pic>
        <p:nvPicPr>
          <p:cNvPr id="25" name="Picture 2">
            <a:extLst>
              <a:ext uri="{FF2B5EF4-FFF2-40B4-BE49-F238E27FC236}">
                <a16:creationId xmlns:a16="http://schemas.microsoft.com/office/drawing/2014/main" id="{FE821275-4732-47ED-A23B-E2DFF501EFE2}"/>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27755" y="3846584"/>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FAA3D92-C65E-43C9-9E2A-0CA671A47E5B}"/>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2128"/>
            <a:ext cx="9144000" cy="727245"/>
          </a:xfrm>
          <a:prstGeom prst="rect">
            <a:avLst/>
          </a:prstGeom>
        </p:spPr>
      </p:pic>
      <p:pic>
        <p:nvPicPr>
          <p:cNvPr id="7" name="Picture 6">
            <a:extLst>
              <a:ext uri="{FF2B5EF4-FFF2-40B4-BE49-F238E27FC236}">
                <a16:creationId xmlns:a16="http://schemas.microsoft.com/office/drawing/2014/main" id="{2C85BB4D-3DC9-4339-AA7B-BEC862C8BEB8}"/>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Tree>
    <p:extLst>
      <p:ext uri="{BB962C8B-B14F-4D97-AF65-F5344CB8AC3E}">
        <p14:creationId xmlns:p14="http://schemas.microsoft.com/office/powerpoint/2010/main" val="141969071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act 3">
    <p:spTree>
      <p:nvGrpSpPr>
        <p:cNvPr id="1" name=""/>
        <p:cNvGrpSpPr/>
        <p:nvPr/>
      </p:nvGrpSpPr>
      <p:grpSpPr>
        <a:xfrm>
          <a:off x="0" y="0"/>
          <a:ext cx="0" cy="0"/>
          <a:chOff x="0" y="0"/>
          <a:chExt cx="0" cy="0"/>
        </a:xfrm>
      </p:grpSpPr>
      <p:sp>
        <p:nvSpPr>
          <p:cNvPr id="16" name="Titel 1">
            <a:extLst>
              <a:ext uri="{FF2B5EF4-FFF2-40B4-BE49-F238E27FC236}">
                <a16:creationId xmlns:a16="http://schemas.microsoft.com/office/drawing/2014/main" id="{3B6C23A5-1B72-42F2-B92F-DC68B632F6B0}"/>
              </a:ext>
            </a:extLst>
          </p:cNvPr>
          <p:cNvSpPr>
            <a:spLocks noGrp="1"/>
          </p:cNvSpPr>
          <p:nvPr>
            <p:ph type="title" hasCustomPrompt="1"/>
          </p:nvPr>
        </p:nvSpPr>
        <p:spPr bwMode="gray">
          <a:xfrm>
            <a:off x="449816" y="576000"/>
            <a:ext cx="8560833" cy="540544"/>
          </a:xfrm>
          <a:prstGeom prst="rect">
            <a:avLst/>
          </a:prstGeom>
        </p:spPr>
        <p:txBody>
          <a:bodyPr/>
          <a:lstStyle>
            <a:lvl1pPr>
              <a:defRPr>
                <a:solidFill>
                  <a:srgbClr val="004C82"/>
                </a:solidFill>
              </a:defRPr>
            </a:lvl1pPr>
          </a:lstStyle>
          <a:p>
            <a:r>
              <a:rPr lang="en-GB"/>
              <a:t>Contact</a:t>
            </a:r>
          </a:p>
        </p:txBody>
      </p:sp>
      <p:sp>
        <p:nvSpPr>
          <p:cNvPr id="19" name="Textplatzhalter 16">
            <a:extLst>
              <a:ext uri="{FF2B5EF4-FFF2-40B4-BE49-F238E27FC236}">
                <a16:creationId xmlns:a16="http://schemas.microsoft.com/office/drawing/2014/main" id="{F0C65784-9410-409B-82EA-6584D4732CDD}"/>
              </a:ext>
            </a:extLst>
          </p:cNvPr>
          <p:cNvSpPr>
            <a:spLocks noGrp="1"/>
          </p:cNvSpPr>
          <p:nvPr>
            <p:ph type="body" sz="quarter" idx="15" hasCustomPrompt="1"/>
          </p:nvPr>
        </p:nvSpPr>
        <p:spPr bwMode="gray">
          <a:xfrm>
            <a:off x="449816" y="3149814"/>
            <a:ext cx="2608495" cy="635888"/>
          </a:xfrm>
          <a:prstGeom prst="rect">
            <a:avLst/>
          </a:prstGeom>
        </p:spPr>
        <p:txBody>
          <a:bodyPr>
            <a:noAutofit/>
          </a:bodyPr>
          <a:lstStyle>
            <a:lvl1pPr algn="l">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0" name="Textplatzhalter 29">
            <a:extLst>
              <a:ext uri="{FF2B5EF4-FFF2-40B4-BE49-F238E27FC236}">
                <a16:creationId xmlns:a16="http://schemas.microsoft.com/office/drawing/2014/main" id="{85761457-A63B-46F2-99C5-E217A1E0A705}"/>
              </a:ext>
            </a:extLst>
          </p:cNvPr>
          <p:cNvSpPr>
            <a:spLocks noGrp="1"/>
          </p:cNvSpPr>
          <p:nvPr>
            <p:ph type="body" sz="quarter" idx="22" hasCustomPrompt="1"/>
          </p:nvPr>
        </p:nvSpPr>
        <p:spPr bwMode="gray">
          <a:xfrm>
            <a:off x="449816" y="2684249"/>
            <a:ext cx="2608495" cy="218878"/>
          </a:xfrm>
          <a:prstGeom prst="rect">
            <a:avLst/>
          </a:prstGeom>
        </p:spPr>
        <p:txBody>
          <a:bodyPr>
            <a:noAutofit/>
          </a:bodyPr>
          <a:lstStyle>
            <a:lvl1pPr algn="l">
              <a:defRPr sz="1200" b="1">
                <a:solidFill>
                  <a:srgbClr val="004C82"/>
                </a:solidFill>
              </a:defRPr>
            </a:lvl1pPr>
          </a:lstStyle>
          <a:p>
            <a:r>
              <a:rPr lang="en-GB"/>
              <a:t>Given name Family name</a:t>
            </a:r>
          </a:p>
        </p:txBody>
      </p:sp>
      <p:sp>
        <p:nvSpPr>
          <p:cNvPr id="21" name="Textplatzhalter 30">
            <a:extLst>
              <a:ext uri="{FF2B5EF4-FFF2-40B4-BE49-F238E27FC236}">
                <a16:creationId xmlns:a16="http://schemas.microsoft.com/office/drawing/2014/main" id="{CB52D947-0416-4964-B28D-129580E47725}"/>
              </a:ext>
            </a:extLst>
          </p:cNvPr>
          <p:cNvSpPr>
            <a:spLocks noGrp="1"/>
          </p:cNvSpPr>
          <p:nvPr>
            <p:ph type="body" sz="quarter" idx="23" hasCustomPrompt="1"/>
          </p:nvPr>
        </p:nvSpPr>
        <p:spPr bwMode="gray">
          <a:xfrm>
            <a:off x="449816" y="2903127"/>
            <a:ext cx="2608495" cy="203868"/>
          </a:xfrm>
          <a:prstGeom prst="rect">
            <a:avLst/>
          </a:prstGeom>
        </p:spPr>
        <p:txBody>
          <a:bodyPr>
            <a:noAutofit/>
          </a:bodyPr>
          <a:lstStyle>
            <a:lvl1pPr algn="l">
              <a:defRPr sz="1200"/>
            </a:lvl1pPr>
          </a:lstStyle>
          <a:p>
            <a:r>
              <a:rPr lang="en-GB"/>
              <a:t>Function, place</a:t>
            </a:r>
          </a:p>
        </p:txBody>
      </p:sp>
      <p:sp>
        <p:nvSpPr>
          <p:cNvPr id="35" name="Bildplatzhalter 6">
            <a:extLst>
              <a:ext uri="{FF2B5EF4-FFF2-40B4-BE49-F238E27FC236}">
                <a16:creationId xmlns:a16="http://schemas.microsoft.com/office/drawing/2014/main" id="{FC763A8F-9E6C-4EEB-90DC-0F65B80379CA}"/>
              </a:ext>
            </a:extLst>
          </p:cNvPr>
          <p:cNvSpPr>
            <a:spLocks noGrp="1"/>
          </p:cNvSpPr>
          <p:nvPr>
            <p:ph type="pic" sz="quarter" idx="17" hasCustomPrompt="1"/>
          </p:nvPr>
        </p:nvSpPr>
        <p:spPr bwMode="gray">
          <a:xfrm>
            <a:off x="1079568"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23" name="Textplatzhalter 16">
            <a:extLst>
              <a:ext uri="{FF2B5EF4-FFF2-40B4-BE49-F238E27FC236}">
                <a16:creationId xmlns:a16="http://schemas.microsoft.com/office/drawing/2014/main" id="{A3959264-4C48-474A-BB44-B8C103D1F20F}"/>
              </a:ext>
            </a:extLst>
          </p:cNvPr>
          <p:cNvSpPr>
            <a:spLocks noGrp="1"/>
          </p:cNvSpPr>
          <p:nvPr>
            <p:ph type="body" sz="quarter" idx="24" hasCustomPrompt="1"/>
          </p:nvPr>
        </p:nvSpPr>
        <p:spPr bwMode="gray">
          <a:xfrm>
            <a:off x="3348457" y="3149814"/>
            <a:ext cx="2608495" cy="635888"/>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24" name="Textplatzhalter 29">
            <a:extLst>
              <a:ext uri="{FF2B5EF4-FFF2-40B4-BE49-F238E27FC236}">
                <a16:creationId xmlns:a16="http://schemas.microsoft.com/office/drawing/2014/main" id="{37C5BE72-A50D-4E1F-A698-7239B19ED5FF}"/>
              </a:ext>
            </a:extLst>
          </p:cNvPr>
          <p:cNvSpPr>
            <a:spLocks noGrp="1"/>
          </p:cNvSpPr>
          <p:nvPr>
            <p:ph type="body" sz="quarter" idx="25" hasCustomPrompt="1"/>
          </p:nvPr>
        </p:nvSpPr>
        <p:spPr bwMode="gray">
          <a:xfrm>
            <a:off x="3348457"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25" name="Textplatzhalter 30">
            <a:extLst>
              <a:ext uri="{FF2B5EF4-FFF2-40B4-BE49-F238E27FC236}">
                <a16:creationId xmlns:a16="http://schemas.microsoft.com/office/drawing/2014/main" id="{BBC5F177-59CC-4E2C-8920-EF6014FA21D0}"/>
              </a:ext>
            </a:extLst>
          </p:cNvPr>
          <p:cNvSpPr>
            <a:spLocks noGrp="1"/>
          </p:cNvSpPr>
          <p:nvPr>
            <p:ph type="body" sz="quarter" idx="26" hasCustomPrompt="1"/>
          </p:nvPr>
        </p:nvSpPr>
        <p:spPr bwMode="gray">
          <a:xfrm>
            <a:off x="3348457" y="2916203"/>
            <a:ext cx="2608495" cy="190791"/>
          </a:xfrm>
          <a:prstGeom prst="rect">
            <a:avLst/>
          </a:prstGeom>
        </p:spPr>
        <p:txBody>
          <a:bodyPr>
            <a:noAutofit/>
          </a:bodyPr>
          <a:lstStyle>
            <a:lvl1pPr>
              <a:defRPr sz="1200"/>
            </a:lvl1pPr>
          </a:lstStyle>
          <a:p>
            <a:r>
              <a:rPr lang="en-GB"/>
              <a:t>Function, place</a:t>
            </a:r>
          </a:p>
        </p:txBody>
      </p:sp>
      <p:sp>
        <p:nvSpPr>
          <p:cNvPr id="36" name="Bildplatzhalter 6">
            <a:extLst>
              <a:ext uri="{FF2B5EF4-FFF2-40B4-BE49-F238E27FC236}">
                <a16:creationId xmlns:a16="http://schemas.microsoft.com/office/drawing/2014/main" id="{BB2B85DB-7C09-47DD-8B78-3BE26DF17326}"/>
              </a:ext>
            </a:extLst>
          </p:cNvPr>
          <p:cNvSpPr>
            <a:spLocks noGrp="1"/>
          </p:cNvSpPr>
          <p:nvPr>
            <p:ph type="pic" sz="quarter" idx="27" hasCustomPrompt="1"/>
          </p:nvPr>
        </p:nvSpPr>
        <p:spPr bwMode="gray">
          <a:xfrm>
            <a:off x="3978209" y="1333148"/>
            <a:ext cx="1170260" cy="1179178"/>
          </a:xfrm>
          <a:prstGeom prst="ellipse">
            <a:avLst/>
          </a:prstGeom>
          <a:solidFill>
            <a:schemeClr val="bg2"/>
          </a:solidFill>
        </p:spPr>
        <p:txBody>
          <a:bodyPr vert="horz" lIns="36000" tIns="864000" rIns="36000" bIns="36000" rtlCol="0">
            <a:noAutofit/>
          </a:bodyPr>
          <a:lstStyle>
            <a:lvl1pPr marL="0" marR="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lang="en-GB" sz="600" dirty="0">
                <a:solidFill>
                  <a:schemeClr val="tx2"/>
                </a:solidFill>
              </a:defRPr>
            </a:lvl1pPr>
          </a:lstStyle>
          <a:p>
            <a:pPr marL="0" marR="0" lvl="0" indent="0" algn="ctr"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lang="en-GB" dirty="0"/>
              <a:t>Photo</a:t>
            </a:r>
          </a:p>
        </p:txBody>
      </p:sp>
      <p:sp>
        <p:nvSpPr>
          <p:cNvPr id="37" name="Textplatzhalter 16">
            <a:extLst>
              <a:ext uri="{FF2B5EF4-FFF2-40B4-BE49-F238E27FC236}">
                <a16:creationId xmlns:a16="http://schemas.microsoft.com/office/drawing/2014/main" id="{C376165A-CE76-4372-91C7-F6C54DEAFEF0}"/>
              </a:ext>
            </a:extLst>
          </p:cNvPr>
          <p:cNvSpPr>
            <a:spLocks noGrp="1"/>
          </p:cNvSpPr>
          <p:nvPr>
            <p:ph type="body" sz="quarter" idx="28" hasCustomPrompt="1"/>
          </p:nvPr>
        </p:nvSpPr>
        <p:spPr bwMode="gray">
          <a:xfrm>
            <a:off x="6247098" y="3149813"/>
            <a:ext cx="2608495" cy="635887"/>
          </a:xfrm>
          <a:prstGeom prst="rect">
            <a:avLst/>
          </a:prstGeom>
        </p:spPr>
        <p:txBody>
          <a:bodyPr>
            <a:noAutofit/>
          </a:bodyPr>
          <a:lstStyle>
            <a:lvl1pPr>
              <a:lnSpc>
                <a:spcPct val="100000"/>
              </a:lnSpc>
              <a:spcBef>
                <a:spcPts val="0"/>
              </a:spcBef>
              <a:defRPr sz="1200"/>
            </a:lvl1pPr>
          </a:lstStyle>
          <a:p>
            <a:r>
              <a:rPr lang="en-GB"/>
              <a:t>givenname.familyname@giz.de</a:t>
            </a:r>
          </a:p>
          <a:p>
            <a:r>
              <a:rPr lang="en-GB"/>
              <a:t>T +49 (0) x xx </a:t>
            </a:r>
            <a:r>
              <a:rPr lang="en-GB" err="1"/>
              <a:t>xx</a:t>
            </a:r>
            <a:r>
              <a:rPr lang="en-GB"/>
              <a:t> </a:t>
            </a:r>
            <a:r>
              <a:rPr lang="en-GB" err="1"/>
              <a:t>xx</a:t>
            </a:r>
            <a:r>
              <a:rPr lang="en-GB"/>
              <a:t> </a:t>
            </a:r>
          </a:p>
          <a:p>
            <a:r>
              <a:rPr lang="en-GB"/>
              <a:t>F +49 (0) x xx </a:t>
            </a:r>
            <a:r>
              <a:rPr lang="en-GB" err="1"/>
              <a:t>xx</a:t>
            </a:r>
            <a:r>
              <a:rPr lang="en-GB"/>
              <a:t> </a:t>
            </a:r>
            <a:r>
              <a:rPr lang="en-GB" err="1"/>
              <a:t>xx</a:t>
            </a:r>
            <a:endParaRPr lang="en-GB"/>
          </a:p>
        </p:txBody>
      </p:sp>
      <p:sp>
        <p:nvSpPr>
          <p:cNvPr id="38" name="Textplatzhalter 29">
            <a:extLst>
              <a:ext uri="{FF2B5EF4-FFF2-40B4-BE49-F238E27FC236}">
                <a16:creationId xmlns:a16="http://schemas.microsoft.com/office/drawing/2014/main" id="{12DC0B08-9C2F-4A20-8D25-AB673DE13DB5}"/>
              </a:ext>
            </a:extLst>
          </p:cNvPr>
          <p:cNvSpPr>
            <a:spLocks noGrp="1"/>
          </p:cNvSpPr>
          <p:nvPr>
            <p:ph type="body" sz="quarter" idx="29" hasCustomPrompt="1"/>
          </p:nvPr>
        </p:nvSpPr>
        <p:spPr bwMode="gray">
          <a:xfrm>
            <a:off x="6247098" y="2682594"/>
            <a:ext cx="2608495" cy="208098"/>
          </a:xfrm>
          <a:prstGeom prst="rect">
            <a:avLst/>
          </a:prstGeom>
        </p:spPr>
        <p:txBody>
          <a:bodyPr>
            <a:noAutofit/>
          </a:bodyPr>
          <a:lstStyle>
            <a:lvl1pPr>
              <a:defRPr sz="1200" b="1">
                <a:solidFill>
                  <a:srgbClr val="004C82"/>
                </a:solidFill>
              </a:defRPr>
            </a:lvl1pPr>
          </a:lstStyle>
          <a:p>
            <a:r>
              <a:rPr lang="en-GB"/>
              <a:t>Given name Family name</a:t>
            </a:r>
          </a:p>
        </p:txBody>
      </p:sp>
      <p:sp>
        <p:nvSpPr>
          <p:cNvPr id="39" name="Textplatzhalter 30">
            <a:extLst>
              <a:ext uri="{FF2B5EF4-FFF2-40B4-BE49-F238E27FC236}">
                <a16:creationId xmlns:a16="http://schemas.microsoft.com/office/drawing/2014/main" id="{7DB1B252-5879-4206-BDF8-0A22178C0420}"/>
              </a:ext>
            </a:extLst>
          </p:cNvPr>
          <p:cNvSpPr>
            <a:spLocks noGrp="1"/>
          </p:cNvSpPr>
          <p:nvPr>
            <p:ph type="body" sz="quarter" idx="30" hasCustomPrompt="1"/>
          </p:nvPr>
        </p:nvSpPr>
        <p:spPr bwMode="gray">
          <a:xfrm>
            <a:off x="6247098" y="2930719"/>
            <a:ext cx="2608495" cy="176276"/>
          </a:xfrm>
          <a:prstGeom prst="rect">
            <a:avLst/>
          </a:prstGeom>
        </p:spPr>
        <p:txBody>
          <a:bodyPr>
            <a:noAutofit/>
          </a:bodyPr>
          <a:lstStyle>
            <a:lvl1pPr>
              <a:defRPr sz="1200"/>
            </a:lvl1pPr>
          </a:lstStyle>
          <a:p>
            <a:r>
              <a:rPr lang="en-GB"/>
              <a:t>Function, place</a:t>
            </a:r>
          </a:p>
        </p:txBody>
      </p:sp>
      <p:sp>
        <p:nvSpPr>
          <p:cNvPr id="40" name="Bildplatzhalter 6">
            <a:extLst>
              <a:ext uri="{FF2B5EF4-FFF2-40B4-BE49-F238E27FC236}">
                <a16:creationId xmlns:a16="http://schemas.microsoft.com/office/drawing/2014/main" id="{DD64FA03-A54F-412F-96FC-EE4E88E5DD5F}"/>
              </a:ext>
            </a:extLst>
          </p:cNvPr>
          <p:cNvSpPr>
            <a:spLocks noGrp="1"/>
          </p:cNvSpPr>
          <p:nvPr>
            <p:ph type="pic" sz="quarter" idx="31" hasCustomPrompt="1"/>
          </p:nvPr>
        </p:nvSpPr>
        <p:spPr bwMode="gray">
          <a:xfrm>
            <a:off x="6823569" y="1333148"/>
            <a:ext cx="1170260" cy="1179178"/>
          </a:xfrm>
          <a:prstGeom prst="ellipse">
            <a:avLst/>
          </a:prstGeom>
          <a:solidFill>
            <a:schemeClr val="bg2"/>
          </a:solidFill>
        </p:spPr>
        <p:txBody>
          <a:bodyPr vert="horz" lIns="36000" tIns="864000" rIns="36000" bIns="36000" rtlCol="0">
            <a:noAutofit/>
          </a:bodyPr>
          <a:lstStyle>
            <a:lvl1pPr algn="ctr">
              <a:defRPr lang="en-GB" sz="600" dirty="0">
                <a:solidFill>
                  <a:schemeClr val="tx2"/>
                </a:solidFill>
              </a:defRPr>
            </a:lvl1pPr>
          </a:lstStyle>
          <a:p>
            <a:pPr lvl="0" algn="ctr"/>
            <a:r>
              <a:rPr lang="en-GB" dirty="0"/>
              <a:t>Photo</a:t>
            </a:r>
          </a:p>
        </p:txBody>
      </p:sp>
      <p:sp>
        <p:nvSpPr>
          <p:cNvPr id="42" name="TextBox 7">
            <a:extLst>
              <a:ext uri="{FF2B5EF4-FFF2-40B4-BE49-F238E27FC236}">
                <a16:creationId xmlns:a16="http://schemas.microsoft.com/office/drawing/2014/main" id="{0ACBC6BD-AF1C-4AC3-B989-7C0851FD4A36}"/>
              </a:ext>
            </a:extLst>
          </p:cNvPr>
          <p:cNvSpPr txBox="1"/>
          <p:nvPr userDrawn="1"/>
        </p:nvSpPr>
        <p:spPr bwMode="gray">
          <a:xfrm>
            <a:off x="825637" y="4148962"/>
            <a:ext cx="1475084"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water-energy-food.org</a:t>
            </a:r>
          </a:p>
        </p:txBody>
      </p:sp>
      <p:pic>
        <p:nvPicPr>
          <p:cNvPr id="43" name="Grafik 42" descr="Ein Bild, das Axt, Werkzeug enthält.&#10;&#10;Mit sehr hoher Zuverlässigkeit generierte Beschreibung">
            <a:extLst>
              <a:ext uri="{FF2B5EF4-FFF2-40B4-BE49-F238E27FC236}">
                <a16:creationId xmlns:a16="http://schemas.microsoft.com/office/drawing/2014/main" id="{1409F6AC-26EC-4924-85C7-7C52829EA0B7}"/>
              </a:ext>
            </a:extLst>
          </p:cNvPr>
          <p:cNvPicPr>
            <a:picLocks noChangeAspect="1"/>
          </p:cNvPicPr>
          <p:nvPr userDrawn="1"/>
        </p:nvPicPr>
        <p:blipFill>
          <a:blip r:embed="rId2"/>
          <a:stretch>
            <a:fillRect/>
          </a:stretch>
        </p:blipFill>
        <p:spPr bwMode="gray">
          <a:xfrm>
            <a:off x="2686624" y="4190424"/>
            <a:ext cx="290728" cy="236458"/>
          </a:xfrm>
          <a:prstGeom prst="rect">
            <a:avLst/>
          </a:prstGeom>
        </p:spPr>
      </p:pic>
      <p:sp>
        <p:nvSpPr>
          <p:cNvPr id="51" name="TextBox 7">
            <a:extLst>
              <a:ext uri="{FF2B5EF4-FFF2-40B4-BE49-F238E27FC236}">
                <a16:creationId xmlns:a16="http://schemas.microsoft.com/office/drawing/2014/main" id="{D24B1108-EDD6-417B-A36D-F3867011F0AB}"/>
              </a:ext>
            </a:extLst>
          </p:cNvPr>
          <p:cNvSpPr txBox="1"/>
          <p:nvPr userDrawn="1"/>
        </p:nvSpPr>
        <p:spPr bwMode="gray">
          <a:xfrm>
            <a:off x="2989627" y="4161176"/>
            <a:ext cx="1231427" cy="246221"/>
          </a:xfrm>
          <a:prstGeom prst="rect">
            <a:avLst/>
          </a:prstGeom>
          <a:noFill/>
        </p:spPr>
        <p:txBody>
          <a:bodyPr wrap="none" rtlCol="0">
            <a:spAutoFit/>
          </a:bodyPr>
          <a:lstStyle/>
          <a:p>
            <a:pPr>
              <a:spcBef>
                <a:spcPts val="2400"/>
              </a:spcBef>
              <a:buClr>
                <a:srgbClr val="C00000"/>
              </a:buClr>
            </a:pPr>
            <a:r>
              <a:rPr lang="en-GB" sz="1000" dirty="0">
                <a:solidFill>
                  <a:schemeClr val="tx1">
                    <a:lumMod val="75000"/>
                    <a:lumOff val="25000"/>
                  </a:schemeClr>
                </a:solidFill>
              </a:rPr>
              <a:t>@NEXUSPlatform</a:t>
            </a:r>
          </a:p>
        </p:txBody>
      </p:sp>
      <p:sp>
        <p:nvSpPr>
          <p:cNvPr id="2" name="TextBox 7">
            <a:extLst>
              <a:ext uri="{FF2B5EF4-FFF2-40B4-BE49-F238E27FC236}">
                <a16:creationId xmlns:a16="http://schemas.microsoft.com/office/drawing/2014/main" id="{79A890C9-84B5-4C33-9A46-7C2B8BFB01AE}"/>
              </a:ext>
            </a:extLst>
          </p:cNvPr>
          <p:cNvSpPr txBox="1"/>
          <p:nvPr userDrawn="1"/>
        </p:nvSpPr>
        <p:spPr bwMode="gray">
          <a:xfrm>
            <a:off x="4943817" y="4161176"/>
            <a:ext cx="1612942" cy="246221"/>
          </a:xfrm>
          <a:prstGeom prst="rect">
            <a:avLst/>
          </a:prstGeom>
          <a:noFill/>
        </p:spPr>
        <p:txBody>
          <a:bodyPr wrap="none" rtlCol="0">
            <a:spAutoFit/>
          </a:bodyPr>
          <a:lstStyle/>
          <a:p>
            <a:pPr>
              <a:spcBef>
                <a:spcPts val="2400"/>
              </a:spcBef>
              <a:buClr>
                <a:srgbClr val="C00000"/>
              </a:buClr>
            </a:pPr>
            <a:r>
              <a:rPr lang="de-DE" sz="1000">
                <a:solidFill>
                  <a:schemeClr val="tx1">
                    <a:lumMod val="75000"/>
                    <a:lumOff val="25000"/>
                  </a:schemeClr>
                </a:solidFill>
              </a:rPr>
              <a:t>@nexusresourceplatform</a:t>
            </a:r>
          </a:p>
        </p:txBody>
      </p:sp>
      <p:pic>
        <p:nvPicPr>
          <p:cNvPr id="3" name="Grafik 2">
            <a:extLst>
              <a:ext uri="{FF2B5EF4-FFF2-40B4-BE49-F238E27FC236}">
                <a16:creationId xmlns:a16="http://schemas.microsoft.com/office/drawing/2014/main" id="{44E36737-C8CB-4712-818E-9D4D38161964}"/>
              </a:ext>
            </a:extLst>
          </p:cNvPr>
          <p:cNvPicPr>
            <a:picLocks noChangeAspect="1"/>
          </p:cNvPicPr>
          <p:nvPr userDrawn="1"/>
        </p:nvPicPr>
        <p:blipFill rotWithShape="1">
          <a:blip r:embed="rId3"/>
          <a:srcRect l="19375" t="7326" r="20003" b="6655"/>
          <a:stretch/>
        </p:blipFill>
        <p:spPr>
          <a:xfrm>
            <a:off x="4580069" y="4141277"/>
            <a:ext cx="363748" cy="322580"/>
          </a:xfrm>
          <a:prstGeom prst="rect">
            <a:avLst/>
          </a:prstGeom>
        </p:spPr>
      </p:pic>
      <p:pic>
        <p:nvPicPr>
          <p:cNvPr id="28" name="Picture 2">
            <a:extLst>
              <a:ext uri="{FF2B5EF4-FFF2-40B4-BE49-F238E27FC236}">
                <a16:creationId xmlns:a16="http://schemas.microsoft.com/office/drawing/2014/main" id="{B2B54199-F203-4F80-B3FE-9562C48F36BE}"/>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476561" y="4106852"/>
            <a:ext cx="321117" cy="3200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4790799-50FF-4F4F-8BD2-B7D1AC0F86BD}"/>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0" y="4425911"/>
            <a:ext cx="9144000" cy="727245"/>
          </a:xfrm>
          <a:prstGeom prst="rect">
            <a:avLst/>
          </a:prstGeom>
        </p:spPr>
      </p:pic>
      <p:pic>
        <p:nvPicPr>
          <p:cNvPr id="9" name="Picture 8">
            <a:extLst>
              <a:ext uri="{FF2B5EF4-FFF2-40B4-BE49-F238E27FC236}">
                <a16:creationId xmlns:a16="http://schemas.microsoft.com/office/drawing/2014/main" id="{13E216FD-5CE3-42FC-BE7D-A720B2A1BE33}"/>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4060150698"/>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ntact 1">
    <p:spTree>
      <p:nvGrpSpPr>
        <p:cNvPr id="1" name=""/>
        <p:cNvGrpSpPr/>
        <p:nvPr/>
      </p:nvGrpSpPr>
      <p:grpSpPr>
        <a:xfrm>
          <a:off x="0" y="0"/>
          <a:ext cx="0" cy="0"/>
          <a:chOff x="0" y="0"/>
          <a:chExt cx="0" cy="0"/>
        </a:xfrm>
      </p:grpSpPr>
      <p:pic>
        <p:nvPicPr>
          <p:cNvPr id="58" name="Grafik 2">
            <a:extLst>
              <a:ext uri="{FF2B5EF4-FFF2-40B4-BE49-F238E27FC236}">
                <a16:creationId xmlns:a16="http://schemas.microsoft.com/office/drawing/2014/main" id="{02973A87-B137-42BA-9DE6-4DA2D6027B4A}"/>
              </a:ext>
            </a:extLst>
          </p:cNvPr>
          <p:cNvPicPr>
            <a:picLocks noChangeAspect="1"/>
          </p:cNvPicPr>
          <p:nvPr userDrawn="1"/>
        </p:nvPicPr>
        <p:blipFill rotWithShape="1">
          <a:blip r:embed="rId2"/>
          <a:srcRect l="19375" t="7326" r="20003" b="6655"/>
          <a:stretch/>
        </p:blipFill>
        <p:spPr>
          <a:xfrm>
            <a:off x="847007" y="3274639"/>
            <a:ext cx="741539" cy="657614"/>
          </a:xfrm>
          <a:prstGeom prst="rect">
            <a:avLst/>
          </a:prstGeom>
        </p:spPr>
      </p:pic>
      <p:pic>
        <p:nvPicPr>
          <p:cNvPr id="1026" name="Picture 2">
            <a:extLst>
              <a:ext uri="{FF2B5EF4-FFF2-40B4-BE49-F238E27FC236}">
                <a16:creationId xmlns:a16="http://schemas.microsoft.com/office/drawing/2014/main" id="{3C93489A-9956-48BF-8FE8-3DDEE22751AF}"/>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908568" y="1004931"/>
            <a:ext cx="664604" cy="66235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DABB9-5C21-46A2-B88A-DAD56B61611A}"/>
              </a:ext>
            </a:extLst>
          </p:cNvPr>
          <p:cNvSpPr txBox="1"/>
          <p:nvPr userDrawn="1"/>
        </p:nvSpPr>
        <p:spPr>
          <a:xfrm>
            <a:off x="1855652" y="985019"/>
            <a:ext cx="2477321" cy="661720"/>
          </a:xfrm>
          <a:prstGeom prst="rect">
            <a:avLst/>
          </a:prstGeom>
          <a:noFill/>
        </p:spPr>
        <p:txBody>
          <a:bodyPr wrap="square" rtlCol="0">
            <a:spAutoFit/>
          </a:bodyPr>
          <a:lstStyle/>
          <a:p>
            <a:pPr algn="l">
              <a:spcAft>
                <a:spcPts val="600"/>
              </a:spcAft>
            </a:pPr>
            <a:r>
              <a:rPr lang="en-GB" sz="1600" b="0" dirty="0">
                <a:solidFill>
                  <a:srgbClr val="004C82"/>
                </a:solidFill>
              </a:rPr>
              <a:t>VISIT US</a:t>
            </a:r>
          </a:p>
          <a:p>
            <a:pPr algn="l">
              <a:spcAft>
                <a:spcPts val="600"/>
              </a:spcAft>
            </a:pPr>
            <a:r>
              <a:rPr lang="en-GB" sz="1600" b="1" dirty="0">
                <a:solidFill>
                  <a:srgbClr val="004C82"/>
                </a:solidFill>
              </a:rPr>
              <a:t>water-energy-food.org</a:t>
            </a:r>
          </a:p>
        </p:txBody>
      </p:sp>
      <p:sp>
        <p:nvSpPr>
          <p:cNvPr id="33" name="TextBox 32">
            <a:extLst>
              <a:ext uri="{FF2B5EF4-FFF2-40B4-BE49-F238E27FC236}">
                <a16:creationId xmlns:a16="http://schemas.microsoft.com/office/drawing/2014/main" id="{048AD719-8D75-41A5-97C0-3DAB1E57749D}"/>
              </a:ext>
            </a:extLst>
          </p:cNvPr>
          <p:cNvSpPr txBox="1"/>
          <p:nvPr userDrawn="1"/>
        </p:nvSpPr>
        <p:spPr>
          <a:xfrm>
            <a:off x="1855652" y="2126890"/>
            <a:ext cx="2119490" cy="661720"/>
          </a:xfrm>
          <a:prstGeom prst="rect">
            <a:avLst/>
          </a:prstGeom>
          <a:noFill/>
        </p:spPr>
        <p:txBody>
          <a:bodyPr wrap="square" rtlCol="0">
            <a:spAutoFit/>
          </a:bodyPr>
          <a:lstStyle/>
          <a:p>
            <a:pPr algn="l">
              <a:spcAft>
                <a:spcPts val="600"/>
              </a:spcAft>
            </a:pPr>
            <a:r>
              <a:rPr lang="en-GB" sz="1600" b="0" dirty="0">
                <a:solidFill>
                  <a:srgbClr val="004C82"/>
                </a:solidFill>
              </a:rPr>
              <a:t>FOLLOW US</a:t>
            </a:r>
            <a:endParaRPr lang="en-GB" sz="1400" b="0" dirty="0">
              <a:solidFill>
                <a:srgbClr val="004C82"/>
              </a:solidFill>
            </a:endParaRPr>
          </a:p>
          <a:p>
            <a:pPr algn="l">
              <a:spcAft>
                <a:spcPts val="600"/>
              </a:spcAft>
            </a:pPr>
            <a:r>
              <a:rPr lang="en-GB" sz="1600" b="1" dirty="0">
                <a:solidFill>
                  <a:srgbClr val="004C82"/>
                </a:solidFill>
              </a:rPr>
              <a:t>@NEXUSPlatform</a:t>
            </a:r>
          </a:p>
        </p:txBody>
      </p:sp>
      <p:pic>
        <p:nvPicPr>
          <p:cNvPr id="8" name="Picture 7" descr="Logo, company name&#10;&#10;Description automatically generated">
            <a:extLst>
              <a:ext uri="{FF2B5EF4-FFF2-40B4-BE49-F238E27FC236}">
                <a16:creationId xmlns:a16="http://schemas.microsoft.com/office/drawing/2014/main" id="{085954B6-141A-40CE-B607-3DC81CA50703}"/>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848800" y="2096754"/>
            <a:ext cx="741539" cy="775167"/>
          </a:xfrm>
          <a:prstGeom prst="rect">
            <a:avLst/>
          </a:prstGeom>
        </p:spPr>
      </p:pic>
      <p:sp>
        <p:nvSpPr>
          <p:cNvPr id="37" name="TextBox 36">
            <a:extLst>
              <a:ext uri="{FF2B5EF4-FFF2-40B4-BE49-F238E27FC236}">
                <a16:creationId xmlns:a16="http://schemas.microsoft.com/office/drawing/2014/main" id="{59A1FABF-73EB-4D9F-B9A5-04C670EB763C}"/>
              </a:ext>
            </a:extLst>
          </p:cNvPr>
          <p:cNvSpPr txBox="1"/>
          <p:nvPr userDrawn="1"/>
        </p:nvSpPr>
        <p:spPr>
          <a:xfrm>
            <a:off x="1855652" y="3270533"/>
            <a:ext cx="2774772" cy="661720"/>
          </a:xfrm>
          <a:prstGeom prst="rect">
            <a:avLst/>
          </a:prstGeom>
          <a:noFill/>
        </p:spPr>
        <p:txBody>
          <a:bodyPr wrap="square" rtlCol="0">
            <a:spAutoFit/>
          </a:bodyPr>
          <a:lstStyle/>
          <a:p>
            <a:pPr algn="l">
              <a:spcAft>
                <a:spcPts val="600"/>
              </a:spcAft>
            </a:pPr>
            <a:r>
              <a:rPr lang="en-GB" sz="1600" b="0" dirty="0">
                <a:solidFill>
                  <a:srgbClr val="004C82"/>
                </a:solidFill>
              </a:rPr>
              <a:t>LIKE US</a:t>
            </a:r>
          </a:p>
          <a:p>
            <a:pPr algn="l">
              <a:spcAft>
                <a:spcPts val="600"/>
              </a:spcAft>
            </a:pPr>
            <a:r>
              <a:rPr lang="en-GB" sz="1600" b="1" dirty="0">
                <a:solidFill>
                  <a:srgbClr val="004C82"/>
                </a:solidFill>
              </a:rPr>
              <a:t>@</a:t>
            </a:r>
            <a:r>
              <a:rPr lang="en-GB" sz="1600" b="1" dirty="0" err="1">
                <a:solidFill>
                  <a:srgbClr val="004C82"/>
                </a:solidFill>
              </a:rPr>
              <a:t>nexusresourceplatform</a:t>
            </a:r>
            <a:endParaRPr lang="en-GB" sz="1600" b="1" dirty="0">
              <a:solidFill>
                <a:srgbClr val="004C82"/>
              </a:solidFill>
            </a:endParaRPr>
          </a:p>
        </p:txBody>
      </p:sp>
      <p:cxnSp>
        <p:nvCxnSpPr>
          <p:cNvPr id="10" name="Straight Connector 9">
            <a:extLst>
              <a:ext uri="{FF2B5EF4-FFF2-40B4-BE49-F238E27FC236}">
                <a16:creationId xmlns:a16="http://schemas.microsoft.com/office/drawing/2014/main" id="{61D9AF16-A1DA-422D-873A-6788ED575F6E}"/>
              </a:ext>
            </a:extLst>
          </p:cNvPr>
          <p:cNvCxnSpPr>
            <a:cxnSpLocks/>
          </p:cNvCxnSpPr>
          <p:nvPr userDrawn="1"/>
        </p:nvCxnSpPr>
        <p:spPr>
          <a:xfrm>
            <a:off x="1930083" y="2438172"/>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A9DA3E8-C089-419B-ACB6-F28D9329720E}"/>
              </a:ext>
            </a:extLst>
          </p:cNvPr>
          <p:cNvCxnSpPr>
            <a:cxnSpLocks/>
          </p:cNvCxnSpPr>
          <p:nvPr userDrawn="1"/>
        </p:nvCxnSpPr>
        <p:spPr>
          <a:xfrm>
            <a:off x="1930083" y="1293576"/>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B2056FE-D351-4948-9E3D-42076AD10FD2}"/>
              </a:ext>
            </a:extLst>
          </p:cNvPr>
          <p:cNvCxnSpPr>
            <a:cxnSpLocks/>
          </p:cNvCxnSpPr>
          <p:nvPr userDrawn="1"/>
        </p:nvCxnSpPr>
        <p:spPr>
          <a:xfrm>
            <a:off x="1930083" y="3572630"/>
            <a:ext cx="3146668" cy="0"/>
          </a:xfrm>
          <a:prstGeom prst="line">
            <a:avLst/>
          </a:prstGeom>
          <a:ln w="12700">
            <a:solidFill>
              <a:srgbClr val="F4971A"/>
            </a:solidFill>
          </a:ln>
        </p:spPr>
        <p:style>
          <a:lnRef idx="1">
            <a:schemeClr val="accent1"/>
          </a:lnRef>
          <a:fillRef idx="0">
            <a:schemeClr val="accent1"/>
          </a:fillRef>
          <a:effectRef idx="0">
            <a:schemeClr val="accent1"/>
          </a:effectRef>
          <a:fontRef idx="minor">
            <a:schemeClr val="tx1"/>
          </a:fontRef>
        </p:style>
      </p:cxnSp>
      <p:pic>
        <p:nvPicPr>
          <p:cNvPr id="4" name="Picture 3" descr="Icon&#10;&#10;Description automatically generated">
            <a:extLst>
              <a:ext uri="{FF2B5EF4-FFF2-40B4-BE49-F238E27FC236}">
                <a16:creationId xmlns:a16="http://schemas.microsoft.com/office/drawing/2014/main" id="{0C7CE0D8-C31E-4898-BB3D-04D7B52D5DD9}"/>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5239086" y="815509"/>
            <a:ext cx="3790638" cy="3833519"/>
          </a:xfrm>
          <a:prstGeom prst="rect">
            <a:avLst/>
          </a:prstGeom>
        </p:spPr>
      </p:pic>
      <p:pic>
        <p:nvPicPr>
          <p:cNvPr id="7" name="Picture 6">
            <a:extLst>
              <a:ext uri="{FF2B5EF4-FFF2-40B4-BE49-F238E27FC236}">
                <a16:creationId xmlns:a16="http://schemas.microsoft.com/office/drawing/2014/main" id="{719469D2-D6B0-4411-909C-77A8110C4DA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0" y="4421645"/>
            <a:ext cx="9144000" cy="727245"/>
          </a:xfrm>
          <a:prstGeom prst="rect">
            <a:avLst/>
          </a:prstGeom>
        </p:spPr>
      </p:pic>
      <p:pic>
        <p:nvPicPr>
          <p:cNvPr id="11" name="Picture 10">
            <a:extLst>
              <a:ext uri="{FF2B5EF4-FFF2-40B4-BE49-F238E27FC236}">
                <a16:creationId xmlns:a16="http://schemas.microsoft.com/office/drawing/2014/main" id="{9B0131BB-D4BF-4D94-B12C-F3EF3DDABC71}"/>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Tree>
    <p:extLst>
      <p:ext uri="{BB962C8B-B14F-4D97-AF65-F5344CB8AC3E}">
        <p14:creationId xmlns:p14="http://schemas.microsoft.com/office/powerpoint/2010/main" val="55648458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ly headlin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F05C1D2-C557-49E6-84C2-8558705ACBD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2" name="Titel 1">
            <a:extLst>
              <a:ext uri="{FF2B5EF4-FFF2-40B4-BE49-F238E27FC236}">
                <a16:creationId xmlns:a16="http://schemas.microsoft.com/office/drawing/2014/main" id="{F3037597-8BB0-4750-8FAD-252867721047}"/>
              </a:ext>
            </a:extLst>
          </p:cNvPr>
          <p:cNvSpPr>
            <a:spLocks noGrp="1"/>
          </p:cNvSpPr>
          <p:nvPr>
            <p:ph type="title" hasCustomPrompt="1"/>
          </p:nvPr>
        </p:nvSpPr>
        <p:spPr bwMode="gray">
          <a:xfrm>
            <a:off x="429938" y="576000"/>
            <a:ext cx="8567183" cy="540544"/>
          </a:xfrm>
          <a:prstGeom prst="rect">
            <a:avLst/>
          </a:prstGeom>
        </p:spPr>
        <p:txBody>
          <a:bodyPr/>
          <a:lstStyle>
            <a:lvl1pPr>
              <a:defRPr>
                <a:solidFill>
                  <a:srgbClr val="004C82"/>
                </a:solidFill>
              </a:defRPr>
            </a:lvl1pPr>
          </a:lstStyle>
          <a:p>
            <a:r>
              <a:rPr lang="en-GB"/>
              <a:t>Click to add headline</a:t>
            </a:r>
          </a:p>
        </p:txBody>
      </p:sp>
      <p:pic>
        <p:nvPicPr>
          <p:cNvPr id="10" name="Picture 9">
            <a:extLst>
              <a:ext uri="{FF2B5EF4-FFF2-40B4-BE49-F238E27FC236}">
                <a16:creationId xmlns:a16="http://schemas.microsoft.com/office/drawing/2014/main" id="{004EEAE9-8BAE-4C49-8429-8815F7C32B2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7" name="Slide Number Placeholder 3">
            <a:extLst>
              <a:ext uri="{FF2B5EF4-FFF2-40B4-BE49-F238E27FC236}">
                <a16:creationId xmlns:a16="http://schemas.microsoft.com/office/drawing/2014/main" id="{2F4229B9-678B-4C9F-BB41-7DFA251A8BA2}"/>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302359111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ly headline, alternativ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8A8D729-6BC8-45B1-98AF-ED698ACFA99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0" y="4416255"/>
            <a:ext cx="9144000" cy="727245"/>
          </a:xfrm>
          <a:prstGeom prst="rect">
            <a:avLst/>
          </a:prstGeom>
        </p:spPr>
      </p:pic>
      <p:sp>
        <p:nvSpPr>
          <p:cNvPr id="4" name="Titel 1">
            <a:extLst>
              <a:ext uri="{FF2B5EF4-FFF2-40B4-BE49-F238E27FC236}">
                <a16:creationId xmlns:a16="http://schemas.microsoft.com/office/drawing/2014/main" id="{C37143A5-EA14-4D8F-A13A-EABEA8F41CD1}"/>
              </a:ext>
            </a:extLst>
          </p:cNvPr>
          <p:cNvSpPr>
            <a:spLocks noGrp="1"/>
          </p:cNvSpPr>
          <p:nvPr>
            <p:ph type="title" hasCustomPrompt="1"/>
          </p:nvPr>
        </p:nvSpPr>
        <p:spPr bwMode="gray">
          <a:xfrm>
            <a:off x="449816" y="576000"/>
            <a:ext cx="8555583" cy="540544"/>
          </a:xfrm>
          <a:prstGeom prst="rect">
            <a:avLst/>
          </a:prstGeom>
        </p:spPr>
        <p:txBody>
          <a:bodyPr/>
          <a:lstStyle>
            <a:lvl1pPr>
              <a:defRPr>
                <a:solidFill>
                  <a:srgbClr val="004C82"/>
                </a:solidFill>
              </a:defRPr>
            </a:lvl1pPr>
          </a:lstStyle>
          <a:p>
            <a:r>
              <a:rPr lang="en-GB"/>
              <a:t>Click to add headline</a:t>
            </a:r>
          </a:p>
        </p:txBody>
      </p:sp>
      <p:pic>
        <p:nvPicPr>
          <p:cNvPr id="7" name="Picture 6">
            <a:extLst>
              <a:ext uri="{FF2B5EF4-FFF2-40B4-BE49-F238E27FC236}">
                <a16:creationId xmlns:a16="http://schemas.microsoft.com/office/drawing/2014/main" id="{A9DC29F2-0335-4A25-83A3-184FA5C922C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0" y="0"/>
            <a:ext cx="9144000" cy="727245"/>
          </a:xfrm>
          <a:prstGeom prst="rect">
            <a:avLst/>
          </a:prstGeom>
        </p:spPr>
      </p:pic>
      <p:sp>
        <p:nvSpPr>
          <p:cNvPr id="8" name="Slide Number Placeholder 3">
            <a:extLst>
              <a:ext uri="{FF2B5EF4-FFF2-40B4-BE49-F238E27FC236}">
                <a16:creationId xmlns:a16="http://schemas.microsoft.com/office/drawing/2014/main" id="{B861F698-00E7-4500-B423-E9EBF440B040}"/>
              </a:ext>
            </a:extLst>
          </p:cNvPr>
          <p:cNvSpPr>
            <a:spLocks noGrp="1"/>
          </p:cNvSpPr>
          <p:nvPr>
            <p:ph type="sldNum" sz="quarter" idx="17"/>
          </p:nvPr>
        </p:nvSpPr>
        <p:spPr>
          <a:xfrm>
            <a:off x="6957528" y="4754925"/>
            <a:ext cx="2057400" cy="274637"/>
          </a:xfrm>
        </p:spPr>
        <p:txBody>
          <a:bodyPr/>
          <a:lstStyle/>
          <a:p>
            <a:fld id="{CF23C0C3-F0EC-4AF0-84C8-08554CFEDD03}" type="slidenum">
              <a:rPr lang="en-GB" smtClean="0"/>
              <a:t>‹#›</a:t>
            </a:fld>
            <a:endParaRPr lang="en-GB"/>
          </a:p>
        </p:txBody>
      </p:sp>
    </p:spTree>
    <p:extLst>
      <p:ext uri="{BB962C8B-B14F-4D97-AF65-F5344CB8AC3E}">
        <p14:creationId xmlns:p14="http://schemas.microsoft.com/office/powerpoint/2010/main" val="632759983"/>
      </p:ext>
    </p:extLst>
  </p:cSld>
  <p:clrMapOvr>
    <a:masterClrMapping/>
  </p:clrMapOvr>
  <p:transition>
    <p:fade/>
  </p:transition>
  <p:extLst>
    <p:ext uri="{DCECCB84-F9BA-43D5-87BE-67443E8EF086}">
      <p15:sldGuideLst xmlns:p15="http://schemas.microsoft.com/office/powerpoint/2012/main">
        <p15:guide id="1" orient="horz" pos="2845"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blication details">
    <p:spTree>
      <p:nvGrpSpPr>
        <p:cNvPr id="1" name=""/>
        <p:cNvGrpSpPr/>
        <p:nvPr/>
      </p:nvGrpSpPr>
      <p:grpSpPr>
        <a:xfrm>
          <a:off x="0" y="0"/>
          <a:ext cx="0" cy="0"/>
          <a:chOff x="0" y="0"/>
          <a:chExt cx="0" cy="0"/>
        </a:xfrm>
      </p:grpSpPr>
      <p:sp>
        <p:nvSpPr>
          <p:cNvPr id="15" name="Textplatzhalter 14">
            <a:extLst>
              <a:ext uri="{FF2B5EF4-FFF2-40B4-BE49-F238E27FC236}">
                <a16:creationId xmlns:a16="http://schemas.microsoft.com/office/drawing/2014/main" id="{790F769E-F4C9-44EF-9773-070A28E48EFF}"/>
              </a:ext>
            </a:extLst>
          </p:cNvPr>
          <p:cNvSpPr>
            <a:spLocks noGrp="1"/>
          </p:cNvSpPr>
          <p:nvPr>
            <p:ph type="body" sz="quarter" idx="17" hasCustomPrompt="1"/>
          </p:nvPr>
        </p:nvSpPr>
        <p:spPr bwMode="gray">
          <a:xfrm>
            <a:off x="449817" y="39756"/>
            <a:ext cx="4324497" cy="523220"/>
          </a:xfrm>
          <a:prstGeom prst="rect">
            <a:avLst/>
          </a:prstGeom>
        </p:spPr>
        <p:txBody>
          <a:bodyPr wrap="square">
            <a:spAutoFit/>
          </a:bodyPr>
          <a:lstStyle>
            <a:lvl1pPr marL="0" marR="0" indent="0" algn="l" defTabSz="685800" rtl="0" eaLnBrk="1" fontAlgn="auto" latinLnBrk="0" hangingPunct="1">
              <a:lnSpc>
                <a:spcPct val="100000"/>
              </a:lnSpc>
              <a:spcBef>
                <a:spcPts val="0"/>
              </a:spcBef>
              <a:spcAft>
                <a:spcPts val="0"/>
              </a:spcAft>
              <a:buClrTx/>
              <a:buSzTx/>
              <a:buFontTx/>
              <a:buNone/>
              <a:tabLst/>
              <a:defRPr sz="700" b="1">
                <a:solidFill>
                  <a:srgbClr val="004C82"/>
                </a:solidFill>
                <a:latin typeface="Calibri" panose="020F0502020204030204" pitchFamily="34" charset="0"/>
                <a:cs typeface="Calibri" panose="020F0502020204030204" pitchFamily="34" charset="0"/>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a:ln>
                  <a:noFill/>
                </a:ln>
                <a:solidFill>
                  <a:srgbClr val="C80F0F"/>
                </a:solidFill>
                <a:effectLst/>
                <a:uLnTx/>
                <a:uFillTx/>
                <a:latin typeface="+mn-lt"/>
                <a:ea typeface="+mn-ea"/>
                <a:cs typeface="+mn-cs"/>
              </a:rPr>
              <a:t>Note for publication details:</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Please adapt/delete placeholder texts (project/programme name, address, email, etc.) as required.</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Delete the placeholder for the cooperation partner if it is not appropriate.</a:t>
            </a:r>
            <a:br>
              <a:rPr kumimoji="0" lang="en-GB" sz="700" b="0" i="0" u="none" strike="noStrike" kern="1200" cap="none" spc="0" normalizeH="0" baseline="0" noProof="0">
                <a:ln>
                  <a:noFill/>
                </a:ln>
                <a:solidFill>
                  <a:srgbClr val="C80F0F"/>
                </a:solidFill>
                <a:effectLst/>
                <a:uLnTx/>
                <a:uFillTx/>
                <a:latin typeface="+mn-lt"/>
                <a:ea typeface="+mn-ea"/>
                <a:cs typeface="+mn-cs"/>
              </a:rPr>
            </a:br>
            <a:r>
              <a:rPr kumimoji="0" lang="en-GB" sz="700" b="0" i="0" u="none" strike="noStrike" kern="1200" cap="none" spc="0" normalizeH="0" baseline="0" noProof="0">
                <a:ln>
                  <a:noFill/>
                </a:ln>
                <a:solidFill>
                  <a:srgbClr val="C80F0F"/>
                </a:solidFill>
                <a:effectLst/>
                <a:uLnTx/>
                <a:uFillTx/>
                <a:latin typeface="+mn-lt"/>
                <a:ea typeface="+mn-ea"/>
                <a:cs typeface="+mn-cs"/>
              </a:rPr>
              <a:t>(This note is not visible in presentation mode and will also not be printed.)</a:t>
            </a:r>
          </a:p>
        </p:txBody>
      </p:sp>
      <p:sp>
        <p:nvSpPr>
          <p:cNvPr id="10" name="Rechteck 9">
            <a:extLst>
              <a:ext uri="{FF2B5EF4-FFF2-40B4-BE49-F238E27FC236}">
                <a16:creationId xmlns:a16="http://schemas.microsoft.com/office/drawing/2014/main" id="{8EF3C373-F3E5-423E-B3C3-C5E1BD203F77}"/>
              </a:ext>
            </a:extLst>
          </p:cNvPr>
          <p:cNvSpPr/>
          <p:nvPr userDrawn="1"/>
        </p:nvSpPr>
        <p:spPr bwMode="gray">
          <a:xfrm>
            <a:off x="449817" y="818687"/>
            <a:ext cx="3214511" cy="2077492"/>
          </a:xfrm>
          <a:prstGeom prst="rect">
            <a:avLst/>
          </a:prstGeom>
        </p:spPr>
        <p:txBody>
          <a:bodyPr wrap="square" lIns="0" tIns="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The Nexus Regional Dialogues Programme is funded by the European Union and the German Federal Ministry for Economic Cooperation and Development.</a:t>
            </a:r>
          </a:p>
          <a:p>
            <a:pPr marL="0" marR="0" lvl="0" indent="0" defTabSz="914400" eaLnBrk="1" fontAlgn="auto" latinLnBrk="0" hangingPunct="1">
              <a:lnSpc>
                <a:spcPct val="100000"/>
              </a:lnSpc>
              <a:spcBef>
                <a:spcPts val="0"/>
              </a:spcBef>
              <a:spcAft>
                <a:spcPts val="0"/>
              </a:spcAft>
              <a:buClrTx/>
              <a:buSzTx/>
              <a:buFontTx/>
              <a:buNone/>
              <a:tabLst/>
              <a:defRPr/>
            </a:pPr>
            <a:br>
              <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br>
            <a:r>
              <a:rPr kumimoji="0" lang="de-DE" sz="1100" b="1" i="0" u="none" strike="noStrike" kern="0" cap="none" spc="0" normalizeH="0" baseline="0" noProof="0">
                <a:ln>
                  <a:noFill/>
                </a:ln>
                <a:solidFill>
                  <a:srgbClr val="004C82"/>
                </a:solidFill>
                <a:effectLst/>
                <a:uLnTx/>
                <a:uFillTx/>
                <a:latin typeface="Calibri" panose="020F0502020204030204" pitchFamily="34" charset="0"/>
                <a:cs typeface="Calibri" panose="020F0502020204030204" pitchFamily="34" charset="0"/>
              </a:rPr>
              <a:t>Published by:</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Nexus Regional Dialogues Programme</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c/o Deutsche Gesellschaft für Internationale </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Zusammenarbeit (GIZ) GmbH</a:t>
            </a:r>
          </a:p>
          <a:p>
            <a:pPr marL="0" marR="0" lvl="0" indent="0" defTabSz="914400" eaLnBrk="1" fontAlgn="auto" latinLnBrk="0" hangingPunct="1">
              <a:lnSpc>
                <a:spcPct val="100000"/>
              </a:lnSpc>
              <a:spcBef>
                <a:spcPts val="0"/>
              </a:spcBef>
              <a:spcAft>
                <a:spcPts val="0"/>
              </a:spcAft>
              <a:buClrTx/>
              <a:buSzTx/>
              <a:buFontTx/>
              <a:buNone/>
              <a:tabLst/>
              <a:defRPr/>
            </a:pPr>
            <a:endPar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Registered offices</a:t>
            </a:r>
          </a:p>
          <a:p>
            <a:pPr marL="0" marR="0" lvl="0" indent="0" defTabSz="914400" eaLnBrk="1" fontAlgn="auto" latinLnBrk="0" hangingPunct="1">
              <a:lnSpc>
                <a:spcPct val="100000"/>
              </a:lnSpc>
              <a:spcBef>
                <a:spcPts val="0"/>
              </a:spcBef>
              <a:spcAft>
                <a:spcPts val="0"/>
              </a:spcAft>
              <a:buClrTx/>
              <a:buSzTx/>
              <a:buFontTx/>
              <a:buNone/>
              <a:tabLst/>
              <a:defRPr/>
            </a:pPr>
            <a:r>
              <a:rPr kumimoji="0" lang="de-DE"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rPr>
              <a:t>Bonn and Eschborn</a:t>
            </a:r>
            <a:endParaRPr kumimoji="0" lang="en-US" sz="1100" b="0"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hasCustomPrompt="1"/>
          </p:nvPr>
        </p:nvSpPr>
        <p:spPr bwMode="gray">
          <a:xfrm>
            <a:off x="449817" y="3038277"/>
            <a:ext cx="3464422" cy="1930106"/>
          </a:xfrm>
          <a:prstGeom prst="rect">
            <a:avLst/>
          </a:prstGeom>
        </p:spPr>
        <p:txBody>
          <a:bodyPr>
            <a:normAutofit/>
          </a:bodyPr>
          <a:lstStyle>
            <a:lvl1pPr>
              <a:lnSpc>
                <a:spcPct val="100000"/>
              </a:lnSpc>
              <a:defRPr kumimoji="0" lang="de-DE" sz="10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13" name="Textplatzhalter 6">
            <a:extLst>
              <a:ext uri="{FF2B5EF4-FFF2-40B4-BE49-F238E27FC236}">
                <a16:creationId xmlns:a16="http://schemas.microsoft.com/office/drawing/2014/main" id="{CF011E25-18E3-408D-87A2-25C927E6CD34}"/>
              </a:ext>
            </a:extLst>
          </p:cNvPr>
          <p:cNvSpPr>
            <a:spLocks noGrp="1"/>
          </p:cNvSpPr>
          <p:nvPr>
            <p:ph type="body" sz="quarter" idx="15" hasCustomPrompt="1"/>
          </p:nvPr>
        </p:nvSpPr>
        <p:spPr bwMode="gray">
          <a:xfrm>
            <a:off x="4386263" y="818687"/>
            <a:ext cx="3428177" cy="2219590"/>
          </a:xfrm>
          <a:prstGeom prst="rect">
            <a:avLst/>
          </a:prstGeom>
        </p:spPr>
        <p:txBody>
          <a:bodyPr>
            <a:normAutofit/>
          </a:bodyPr>
          <a:lstStyle>
            <a:lvl1pPr>
              <a:lnSpc>
                <a:spcPct val="100000"/>
              </a:lnSpc>
              <a:defRPr kumimoji="0" lang="de-DE" sz="11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lnSpc>
                <a:spcPct val="100000"/>
              </a:lnSpc>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r>
              <a:rPr lang="en-GB"/>
              <a:t>Click to add text</a:t>
            </a:r>
          </a:p>
        </p:txBody>
      </p:sp>
      <p:sp>
        <p:nvSpPr>
          <p:cNvPr id="3" name="Textplatzhalter 2">
            <a:extLst>
              <a:ext uri="{FF2B5EF4-FFF2-40B4-BE49-F238E27FC236}">
                <a16:creationId xmlns:a16="http://schemas.microsoft.com/office/drawing/2014/main" id="{912896FF-98FC-4945-B272-264E311FE7AC}"/>
              </a:ext>
            </a:extLst>
          </p:cNvPr>
          <p:cNvSpPr>
            <a:spLocks noGrp="1"/>
          </p:cNvSpPr>
          <p:nvPr>
            <p:ph type="body" sz="quarter" idx="21" hasCustomPrompt="1"/>
          </p:nvPr>
        </p:nvSpPr>
        <p:spPr>
          <a:xfrm>
            <a:off x="4386262" y="3207008"/>
            <a:ext cx="1547399" cy="244682"/>
          </a:xfrm>
          <a:prstGeom prst="rect">
            <a:avLst/>
          </a:prstGeom>
        </p:spPr>
        <p:txBody>
          <a:bodyPr wrap="square" lIns="0">
            <a:spAutoFit/>
          </a:bodyPr>
          <a:lstStyle>
            <a:lvl1pPr>
              <a:defRPr lang="de-DE" sz="1100" smtClean="0">
                <a:solidFill>
                  <a:prstClr val="black"/>
                </a:solidFill>
              </a:defRPr>
            </a:lvl1pPr>
            <a:lvl2pPr>
              <a:defRPr lang="de-DE" sz="1350" smtClean="0"/>
            </a:lvl2pPr>
            <a:lvl3pPr>
              <a:defRPr lang="de-DE" sz="1350" smtClean="0"/>
            </a:lvl3pPr>
            <a:lvl4pPr>
              <a:defRPr lang="de-DE" smtClean="0"/>
            </a:lvl4pPr>
            <a:lvl5pPr>
              <a:defRPr lang="fr-FR"/>
            </a:lvl5pPr>
          </a:lstStyle>
          <a:p>
            <a:pPr lvl="0"/>
            <a:r>
              <a:rPr lang="de-DE"/>
              <a:t>Click to add text</a:t>
            </a:r>
            <a:endParaRPr lang="fr-FR"/>
          </a:p>
        </p:txBody>
      </p:sp>
    </p:spTree>
    <p:extLst>
      <p:ext uri="{BB962C8B-B14F-4D97-AF65-F5344CB8AC3E}">
        <p14:creationId xmlns:p14="http://schemas.microsoft.com/office/powerpoint/2010/main" val="3435594303"/>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hoto credits and sources">
    <p:spTree>
      <p:nvGrpSpPr>
        <p:cNvPr id="1" name=""/>
        <p:cNvGrpSpPr/>
        <p:nvPr/>
      </p:nvGrpSpPr>
      <p:grpSpPr>
        <a:xfrm>
          <a:off x="0" y="0"/>
          <a:ext cx="0" cy="0"/>
          <a:chOff x="0" y="0"/>
          <a:chExt cx="0" cy="0"/>
        </a:xfrm>
      </p:grpSpPr>
      <p:sp>
        <p:nvSpPr>
          <p:cNvPr id="7" name="Textplatzhalter 6">
            <a:extLst>
              <a:ext uri="{FF2B5EF4-FFF2-40B4-BE49-F238E27FC236}">
                <a16:creationId xmlns:a16="http://schemas.microsoft.com/office/drawing/2014/main" id="{24969EDD-4A06-4BE9-93A1-41E56B041198}"/>
              </a:ext>
            </a:extLst>
          </p:cNvPr>
          <p:cNvSpPr>
            <a:spLocks noGrp="1"/>
          </p:cNvSpPr>
          <p:nvPr>
            <p:ph type="body" sz="quarter" idx="14"/>
          </p:nvPr>
        </p:nvSpPr>
        <p:spPr bwMode="gray">
          <a:xfrm>
            <a:off x="450495" y="1106921"/>
            <a:ext cx="7172684" cy="3470031"/>
          </a:xfrm>
          <a:prstGeom prst="rect">
            <a:avLst/>
          </a:prstGeom>
        </p:spPr>
        <p:txBody>
          <a:bodyPr numCol="2">
            <a:norm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kumimoji="0" lang="de-DE" sz="1400" b="0" i="0" u="none" strike="noStrike" kern="0" cap="none" spc="0" normalizeH="0" baseline="0" dirty="0" smtClean="0">
                <a:ln>
                  <a:noFill/>
                </a:ln>
                <a:solidFill>
                  <a:prstClr val="black"/>
                </a:solidFill>
                <a:effectLst/>
                <a:uLnTx/>
                <a:uFillTx/>
                <a:latin typeface="Calibri" panose="020F0502020204030204" pitchFamily="34" charset="0"/>
                <a:ea typeface="+mn-ea"/>
                <a:cs typeface="Calibri" panose="020F0502020204030204" pitchFamily="34" charset="0"/>
              </a:defRPr>
            </a:lvl1pPr>
            <a:lvl2pPr marL="0" indent="0">
              <a:buNone/>
              <a:defRPr kumimoji="0" lang="de-DE" sz="800" b="0" i="0" u="none" strike="noStrike" kern="0" cap="none" spc="0" normalizeH="0" baseline="0" dirty="0">
                <a:ln>
                  <a:noFill/>
                </a:ln>
                <a:solidFill>
                  <a:prstClr val="black"/>
                </a:solidFill>
                <a:effectLst/>
                <a:uLnTx/>
                <a:uFillTx/>
                <a:latin typeface="+mn-lt"/>
                <a:ea typeface="+mn-ea"/>
                <a:cs typeface="+mn-cs"/>
              </a:defRPr>
            </a:lvl2pPr>
            <a:lvl3pPr>
              <a:defRPr kumimoji="0" lang="de-DE" sz="1000" b="0" i="0" u="none" strike="noStrike" kern="0" cap="none" spc="0" normalizeH="0" baseline="0" dirty="0" smtClean="0">
                <a:ln>
                  <a:noFill/>
                </a:ln>
                <a:solidFill>
                  <a:prstClr val="black"/>
                </a:solidFill>
                <a:effectLst/>
                <a:uLnTx/>
                <a:uFillTx/>
                <a:latin typeface="+mn-lt"/>
                <a:ea typeface="+mn-ea"/>
                <a:cs typeface="+mn-cs"/>
              </a:defRPr>
            </a:lvl3pPr>
            <a:lvl4pPr>
              <a:defRPr kumimoji="0" lang="de-DE" sz="1000" b="0" i="0" u="none" strike="noStrike" kern="0" cap="none" spc="0" normalizeH="0" baseline="0" dirty="0" smtClean="0">
                <a:ln>
                  <a:noFill/>
                </a:ln>
                <a:solidFill>
                  <a:prstClr val="black"/>
                </a:solidFill>
                <a:effectLst/>
                <a:uLnTx/>
                <a:uFillTx/>
                <a:latin typeface="+mn-lt"/>
                <a:ea typeface="+mn-ea"/>
                <a:cs typeface="+mn-cs"/>
              </a:defRPr>
            </a:lvl4pPr>
            <a:lvl5pPr>
              <a:defRPr kumimoji="0" lang="de-DE" sz="1000" b="0" i="0" u="none" strike="noStrike" kern="0" cap="none" spc="0" normalizeH="0" baseline="0" dirty="0">
                <a:ln>
                  <a:noFill/>
                </a:ln>
                <a:solidFill>
                  <a:prstClr val="black"/>
                </a:solidFill>
                <a:effectLst/>
                <a:uLnTx/>
                <a:uFillTx/>
                <a:latin typeface="+mn-lt"/>
                <a:ea typeface="+mn-ea"/>
                <a:cs typeface="+mn-cs"/>
              </a:defRPr>
            </a:lvl5pPr>
          </a:lstStyle>
          <a:p>
            <a:pPr lvl="0"/>
            <a:endParaRPr lang="en-GB"/>
          </a:p>
        </p:txBody>
      </p:sp>
      <p:sp>
        <p:nvSpPr>
          <p:cNvPr id="11" name="Rechteck 10">
            <a:extLst>
              <a:ext uri="{FF2B5EF4-FFF2-40B4-BE49-F238E27FC236}">
                <a16:creationId xmlns:a16="http://schemas.microsoft.com/office/drawing/2014/main" id="{1BCACD76-7CB8-457E-9434-C57DB9E23AA9}"/>
              </a:ext>
            </a:extLst>
          </p:cNvPr>
          <p:cNvSpPr/>
          <p:nvPr userDrawn="1"/>
        </p:nvSpPr>
        <p:spPr bwMode="gray">
          <a:xfrm>
            <a:off x="777711" y="4901938"/>
            <a:ext cx="1084083" cy="160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Titel 4">
            <a:extLst>
              <a:ext uri="{FF2B5EF4-FFF2-40B4-BE49-F238E27FC236}">
                <a16:creationId xmlns:a16="http://schemas.microsoft.com/office/drawing/2014/main" id="{7C271A97-CC1D-481E-9972-CE4AD69C28AD}"/>
              </a:ext>
            </a:extLst>
          </p:cNvPr>
          <p:cNvSpPr txBox="1">
            <a:spLocks/>
          </p:cNvSpPr>
          <p:nvPr userDrawn="1"/>
        </p:nvSpPr>
        <p:spPr bwMode="gray">
          <a:xfrm>
            <a:off x="449817" y="240212"/>
            <a:ext cx="6765371" cy="540544"/>
          </a:xfrm>
          <a:prstGeom prst="rect">
            <a:avLst/>
          </a:prstGeom>
        </p:spPr>
        <p:txBody>
          <a:bodyPr vert="horz" lIns="0" tIns="0" rIns="72000" bIns="0" rtlCol="0" anchor="b">
            <a:noAutofit/>
          </a:bodyPr>
          <a:lstStyle>
            <a:lvl1pPr algn="l" defTabSz="685800" rtl="0" eaLnBrk="1" latinLnBrk="0" hangingPunct="1">
              <a:lnSpc>
                <a:spcPct val="90000"/>
              </a:lnSpc>
              <a:spcBef>
                <a:spcPct val="0"/>
              </a:spcBef>
              <a:buNone/>
              <a:defRPr sz="1800" b="1" kern="1200" cap="none" baseline="0">
                <a:solidFill>
                  <a:schemeClr val="tx1"/>
                </a:solidFill>
                <a:latin typeface="+mj-lt"/>
                <a:ea typeface="+mj-ea"/>
                <a:cs typeface="+mj-cs"/>
              </a:defRPr>
            </a:lvl1pPr>
          </a:lstStyle>
          <a:p>
            <a:r>
              <a:rPr lang="en-GB" b="1">
                <a:solidFill>
                  <a:srgbClr val="004C82"/>
                </a:solidFill>
              </a:rPr>
              <a:t>Photo credits/sources</a:t>
            </a:r>
            <a:endParaRPr lang="en-GB">
              <a:solidFill>
                <a:srgbClr val="004C82"/>
              </a:solidFill>
            </a:endParaRPr>
          </a:p>
        </p:txBody>
      </p:sp>
    </p:spTree>
    <p:extLst>
      <p:ext uri="{BB962C8B-B14F-4D97-AF65-F5344CB8AC3E}">
        <p14:creationId xmlns:p14="http://schemas.microsoft.com/office/powerpoint/2010/main" val="43914536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3" name="Picture 2" descr="A picture containing background pattern&#10;&#10;Description automatically generated">
            <a:extLst>
              <a:ext uri="{FF2B5EF4-FFF2-40B4-BE49-F238E27FC236}">
                <a16:creationId xmlns:a16="http://schemas.microsoft.com/office/drawing/2014/main" id="{C2C6C0C0-6762-4D5E-B107-448D10D5D8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1" y="1008670"/>
            <a:ext cx="9143999" cy="3199083"/>
          </a:xfrm>
          <a:prstGeom prst="rect">
            <a:avLst/>
          </a:prstGeom>
        </p:spPr>
      </p:pic>
      <p:pic>
        <p:nvPicPr>
          <p:cNvPr id="12" name="Grafik 11">
            <a:extLst>
              <a:ext uri="{FF2B5EF4-FFF2-40B4-BE49-F238E27FC236}">
                <a16:creationId xmlns:a16="http://schemas.microsoft.com/office/drawing/2014/main" id="{D33A00EE-9ACF-4636-BD82-6CF5E7FCB98C}"/>
              </a:ext>
            </a:extLst>
          </p:cNvPr>
          <p:cNvPicPr>
            <a:picLocks noChangeAspect="1"/>
          </p:cNvPicPr>
          <p:nvPr userDrawn="1"/>
        </p:nvPicPr>
        <p:blipFill>
          <a:blip r:embed="rId3"/>
          <a:srcRect/>
          <a:stretch/>
        </p:blipFill>
        <p:spPr bwMode="gray">
          <a:xfrm>
            <a:off x="0" y="815009"/>
            <a:ext cx="9144000" cy="4192142"/>
          </a:xfrm>
          <a:prstGeom prst="rect">
            <a:avLst/>
          </a:prstGeom>
        </p:spPr>
      </p:pic>
      <p:pic>
        <p:nvPicPr>
          <p:cNvPr id="10" name="Picture 9">
            <a:extLst>
              <a:ext uri="{FF2B5EF4-FFF2-40B4-BE49-F238E27FC236}">
                <a16:creationId xmlns:a16="http://schemas.microsoft.com/office/drawing/2014/main" id="{27013EBA-F1CB-4943-BEBE-43BF78161B91}"/>
              </a:ext>
            </a:extLst>
          </p:cNvPr>
          <p:cNvPicPr>
            <a:picLocks noChangeAspect="1"/>
          </p:cNvPicPr>
          <p:nvPr userDrawn="1"/>
        </p:nvPicPr>
        <p:blipFill>
          <a:blip r:embed="rId4"/>
          <a:stretch>
            <a:fillRect/>
          </a:stretch>
        </p:blipFill>
        <p:spPr>
          <a:xfrm>
            <a:off x="178574" y="87675"/>
            <a:ext cx="2898117" cy="895128"/>
          </a:xfrm>
          <a:prstGeom prst="rect">
            <a:avLst/>
          </a:prstGeom>
        </p:spPr>
      </p:pic>
      <p:pic>
        <p:nvPicPr>
          <p:cNvPr id="11" name="Picture 10" descr="Logo, company name&#10;&#10;Description automatically generated">
            <a:extLst>
              <a:ext uri="{FF2B5EF4-FFF2-40B4-BE49-F238E27FC236}">
                <a16:creationId xmlns:a16="http://schemas.microsoft.com/office/drawing/2014/main" id="{2F9020F2-E4D0-4C01-AF58-4496DAA7C16E}"/>
              </a:ext>
            </a:extLst>
          </p:cNvPr>
          <p:cNvPicPr>
            <a:picLocks noChangeAspect="1"/>
          </p:cNvPicPr>
          <p:nvPr userDrawn="1"/>
        </p:nvPicPr>
        <p:blipFill>
          <a:blip r:embed="rId5"/>
          <a:stretch>
            <a:fillRect/>
          </a:stretch>
        </p:blipFill>
        <p:spPr>
          <a:xfrm>
            <a:off x="6746477" y="119141"/>
            <a:ext cx="2218949" cy="865634"/>
          </a:xfrm>
          <a:prstGeom prst="rect">
            <a:avLst/>
          </a:prstGeom>
        </p:spPr>
      </p:pic>
      <p:pic>
        <p:nvPicPr>
          <p:cNvPr id="13" name="Picture 12" descr="Text&#10;&#10;Description automatically generated">
            <a:extLst>
              <a:ext uri="{FF2B5EF4-FFF2-40B4-BE49-F238E27FC236}">
                <a16:creationId xmlns:a16="http://schemas.microsoft.com/office/drawing/2014/main" id="{02EB7D6A-C515-4906-BF41-41B0930D0416}"/>
              </a:ext>
            </a:extLst>
          </p:cNvPr>
          <p:cNvPicPr>
            <a:picLocks noChangeAspect="1"/>
          </p:cNvPicPr>
          <p:nvPr userDrawn="1"/>
        </p:nvPicPr>
        <p:blipFill>
          <a:blip r:embed="rId6"/>
          <a:stretch>
            <a:fillRect/>
          </a:stretch>
        </p:blipFill>
        <p:spPr>
          <a:xfrm>
            <a:off x="7046705" y="4370118"/>
            <a:ext cx="1618491" cy="637033"/>
          </a:xfrm>
          <a:prstGeom prst="rect">
            <a:avLst/>
          </a:prstGeom>
        </p:spPr>
      </p:pic>
      <p:pic>
        <p:nvPicPr>
          <p:cNvPr id="4" name="Graphic 3" descr="Receiver with solid fill">
            <a:extLst>
              <a:ext uri="{FF2B5EF4-FFF2-40B4-BE49-F238E27FC236}">
                <a16:creationId xmlns:a16="http://schemas.microsoft.com/office/drawing/2014/main" id="{A7D3DD09-09EF-4100-B135-E29CEBE75BF3}"/>
              </a:ext>
            </a:extLst>
          </p:cNvPr>
          <p:cNvPicPr>
            <a:picLocks noChangeAspect="1"/>
          </p:cNvPicPr>
          <p:nvPr userDrawn="1"/>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42859" y="2832229"/>
            <a:ext cx="278296" cy="300659"/>
          </a:xfrm>
          <a:prstGeom prst="rect">
            <a:avLst/>
          </a:prstGeom>
        </p:spPr>
      </p:pic>
      <p:sp>
        <p:nvSpPr>
          <p:cNvPr id="16" name="Text Placeholder 15">
            <a:extLst>
              <a:ext uri="{FF2B5EF4-FFF2-40B4-BE49-F238E27FC236}">
                <a16:creationId xmlns:a16="http://schemas.microsoft.com/office/drawing/2014/main" id="{29D52B68-45BB-4FE9-BEC1-7AFB12A81463}"/>
              </a:ext>
            </a:extLst>
          </p:cNvPr>
          <p:cNvSpPr>
            <a:spLocks noGrp="1"/>
          </p:cNvSpPr>
          <p:nvPr>
            <p:ph type="body" sz="quarter" idx="11"/>
          </p:nvPr>
        </p:nvSpPr>
        <p:spPr>
          <a:xfrm>
            <a:off x="3960591" y="2801320"/>
            <a:ext cx="2908300" cy="1131701"/>
          </a:xfrm>
        </p:spPr>
        <p:txBody>
          <a:bodyPr/>
          <a:lstStyle/>
          <a:p>
            <a:pPr lvl="0"/>
            <a:endParaRPr lang="en-GB"/>
          </a:p>
        </p:txBody>
      </p:sp>
      <p:pic>
        <p:nvPicPr>
          <p:cNvPr id="6" name="Graphic 5" descr="Envelope with solid fill">
            <a:extLst>
              <a:ext uri="{FF2B5EF4-FFF2-40B4-BE49-F238E27FC236}">
                <a16:creationId xmlns:a16="http://schemas.microsoft.com/office/drawing/2014/main" id="{B6991430-429E-483C-BF34-26537E6D7F64}"/>
              </a:ext>
            </a:extLst>
          </p:cNvPr>
          <p:cNvPicPr>
            <a:picLocks noChangeAspect="1"/>
          </p:cNvPicPr>
          <p:nvPr userDrawn="1"/>
        </p:nvPicPr>
        <p:blipFill>
          <a:blip r:embed="rId9" cstate="screen">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25837" y="3241203"/>
            <a:ext cx="332217" cy="332217"/>
          </a:xfrm>
          <a:prstGeom prst="rect">
            <a:avLst/>
          </a:prstGeom>
        </p:spPr>
      </p:pic>
      <p:pic>
        <p:nvPicPr>
          <p:cNvPr id="8" name="Graphic 7" descr="Internet with solid fill">
            <a:extLst>
              <a:ext uri="{FF2B5EF4-FFF2-40B4-BE49-F238E27FC236}">
                <a16:creationId xmlns:a16="http://schemas.microsoft.com/office/drawing/2014/main" id="{24379FBC-D74C-4760-AD17-318C1677AF0B}"/>
              </a:ext>
            </a:extLst>
          </p:cNvPr>
          <p:cNvPicPr>
            <a:picLocks noChangeAspect="1"/>
          </p:cNvPicPr>
          <p:nvPr userDrawn="1"/>
        </p:nvPicPr>
        <p:blipFill>
          <a:blip r:embed="rId11" cstate="screen">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009352" y="3636009"/>
            <a:ext cx="365185" cy="365185"/>
          </a:xfrm>
          <a:prstGeom prst="rect">
            <a:avLst/>
          </a:prstGeom>
        </p:spPr>
      </p:pic>
      <p:sp>
        <p:nvSpPr>
          <p:cNvPr id="9" name="Text Placeholder 8">
            <a:extLst>
              <a:ext uri="{FF2B5EF4-FFF2-40B4-BE49-F238E27FC236}">
                <a16:creationId xmlns:a16="http://schemas.microsoft.com/office/drawing/2014/main" id="{082CF18B-7BA4-4A87-8E2B-8D4F09C4264B}"/>
              </a:ext>
            </a:extLst>
          </p:cNvPr>
          <p:cNvSpPr>
            <a:spLocks noGrp="1"/>
          </p:cNvSpPr>
          <p:nvPr>
            <p:ph type="body" sz="quarter" idx="10"/>
          </p:nvPr>
        </p:nvSpPr>
        <p:spPr>
          <a:xfrm>
            <a:off x="613636" y="2649632"/>
            <a:ext cx="3063875" cy="1493324"/>
          </a:xfrm>
        </p:spPr>
        <p:txBody>
          <a:bodyPr/>
          <a:lstStyle/>
          <a:p>
            <a:pPr lvl="0"/>
            <a:endParaRPr lang="en-GB"/>
          </a:p>
        </p:txBody>
      </p:sp>
    </p:spTree>
    <p:extLst>
      <p:ext uri="{BB962C8B-B14F-4D97-AF65-F5344CB8AC3E}">
        <p14:creationId xmlns:p14="http://schemas.microsoft.com/office/powerpoint/2010/main" val="40700593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9" name="Picture 8">
            <a:extLst>
              <a:ext uri="{FF2B5EF4-FFF2-40B4-BE49-F238E27FC236}">
                <a16:creationId xmlns:a16="http://schemas.microsoft.com/office/drawing/2014/main" id="{61547A04-8D94-479E-9EE7-0D8391CCFA7E}"/>
              </a:ext>
            </a:extLst>
          </p:cNvPr>
          <p:cNvPicPr>
            <a:picLocks noChangeAspect="1"/>
          </p:cNvPicPr>
          <p:nvPr userDrawn="1"/>
        </p:nvPicPr>
        <p:blipFill>
          <a:blip r:embed="rId2"/>
          <a:stretch>
            <a:fillRect/>
          </a:stretch>
        </p:blipFill>
        <p:spPr>
          <a:xfrm>
            <a:off x="699848" y="179867"/>
            <a:ext cx="3197359" cy="987554"/>
          </a:xfrm>
          <a:prstGeom prst="rect">
            <a:avLst/>
          </a:prstGeom>
        </p:spPr>
      </p:pic>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3"/>
          <a:stretch>
            <a:fillRect/>
          </a:stretch>
        </p:blipFill>
        <p:spPr>
          <a:xfrm>
            <a:off x="6451736" y="247685"/>
            <a:ext cx="2218949" cy="865634"/>
          </a:xfrm>
          <a:prstGeom prst="rect">
            <a:avLst/>
          </a:prstGeom>
        </p:spPr>
      </p:pic>
      <p:pic>
        <p:nvPicPr>
          <p:cNvPr id="12" name="Picture 11" descr="Text&#10;&#10;Description automatically generated">
            <a:extLst>
              <a:ext uri="{FF2B5EF4-FFF2-40B4-BE49-F238E27FC236}">
                <a16:creationId xmlns:a16="http://schemas.microsoft.com/office/drawing/2014/main" id="{B65978F4-ED37-48EB-AF5B-F94D713F68CE}"/>
              </a:ext>
            </a:extLst>
          </p:cNvPr>
          <p:cNvPicPr>
            <a:picLocks noChangeAspect="1"/>
          </p:cNvPicPr>
          <p:nvPr userDrawn="1"/>
        </p:nvPicPr>
        <p:blipFill>
          <a:blip r:embed="rId4"/>
          <a:stretch>
            <a:fillRect/>
          </a:stretch>
        </p:blipFill>
        <p:spPr>
          <a:xfrm>
            <a:off x="6693474" y="4124658"/>
            <a:ext cx="1390256" cy="547200"/>
          </a:xfrm>
          <a:prstGeom prst="rect">
            <a:avLst/>
          </a:prstGeom>
        </p:spPr>
      </p:pic>
    </p:spTree>
    <p:extLst>
      <p:ext uri="{BB962C8B-B14F-4D97-AF65-F5344CB8AC3E}">
        <p14:creationId xmlns:p14="http://schemas.microsoft.com/office/powerpoint/2010/main" val="28201216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Photo title">
    <p:bg>
      <p:bgRef idx="1001">
        <a:schemeClr val="bg1"/>
      </p:bgRef>
    </p:bg>
    <p:spTree>
      <p:nvGrpSpPr>
        <p:cNvPr id="1" name=""/>
        <p:cNvGrpSpPr/>
        <p:nvPr/>
      </p:nvGrpSpPr>
      <p:grpSpPr>
        <a:xfrm>
          <a:off x="0" y="0"/>
          <a:ext cx="0" cy="0"/>
          <a:chOff x="0" y="0"/>
          <a:chExt cx="0" cy="0"/>
        </a:xfrm>
      </p:grpSpPr>
      <p:sp>
        <p:nvSpPr>
          <p:cNvPr id="17" name="Bildplatzhalter">
            <a:extLst>
              <a:ext uri="{FF2B5EF4-FFF2-40B4-BE49-F238E27FC236}">
                <a16:creationId xmlns:a16="http://schemas.microsoft.com/office/drawing/2014/main" id="{9F398AC7-A0A3-4130-9EF4-3D016BC9879B}"/>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20" name="Headline">
            <a:extLst>
              <a:ext uri="{FF2B5EF4-FFF2-40B4-BE49-F238E27FC236}">
                <a16:creationId xmlns:a16="http://schemas.microsoft.com/office/drawing/2014/main" id="{B2ADC1B7-7FF9-44B8-ABF4-B7E1AF699F08}"/>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pic>
        <p:nvPicPr>
          <p:cNvPr id="25" name="Picture 24">
            <a:extLst>
              <a:ext uri="{FF2B5EF4-FFF2-40B4-BE49-F238E27FC236}">
                <a16:creationId xmlns:a16="http://schemas.microsoft.com/office/drawing/2014/main" id="{0E7F65D3-57F4-497C-BA91-096CE6F211CB}"/>
              </a:ext>
            </a:extLst>
          </p:cNvPr>
          <p:cNvPicPr>
            <a:picLocks noChangeAspect="1"/>
          </p:cNvPicPr>
          <p:nvPr userDrawn="1"/>
        </p:nvPicPr>
        <p:blipFill>
          <a:blip r:embed="rId2"/>
          <a:stretch>
            <a:fillRect/>
          </a:stretch>
        </p:blipFill>
        <p:spPr>
          <a:xfrm>
            <a:off x="300488" y="285338"/>
            <a:ext cx="2340383" cy="722864"/>
          </a:xfrm>
          <a:prstGeom prst="rect">
            <a:avLst/>
          </a:prstGeom>
        </p:spPr>
      </p:pic>
      <p:pic>
        <p:nvPicPr>
          <p:cNvPr id="26" name="Picture 25" descr="Logo, company name&#10;&#10;Description automatically generated">
            <a:extLst>
              <a:ext uri="{FF2B5EF4-FFF2-40B4-BE49-F238E27FC236}">
                <a16:creationId xmlns:a16="http://schemas.microsoft.com/office/drawing/2014/main" id="{54BD9589-180D-4538-863F-566DB10638B1}"/>
              </a:ext>
            </a:extLst>
          </p:cNvPr>
          <p:cNvPicPr>
            <a:picLocks noChangeAspect="1"/>
          </p:cNvPicPr>
          <p:nvPr userDrawn="1"/>
        </p:nvPicPr>
        <p:blipFill>
          <a:blip r:embed="rId3"/>
          <a:stretch>
            <a:fillRect/>
          </a:stretch>
        </p:blipFill>
        <p:spPr>
          <a:xfrm>
            <a:off x="6920193" y="227045"/>
            <a:ext cx="2040781" cy="796129"/>
          </a:xfrm>
          <a:prstGeom prst="rect">
            <a:avLst/>
          </a:prstGeom>
        </p:spPr>
      </p:pic>
      <p:sp>
        <p:nvSpPr>
          <p:cNvPr id="23" name="Date Placeholder 21">
            <a:extLst>
              <a:ext uri="{FF2B5EF4-FFF2-40B4-BE49-F238E27FC236}">
                <a16:creationId xmlns:a16="http://schemas.microsoft.com/office/drawing/2014/main" id="{3962C255-599D-449F-9CAC-D138AD28B97C}"/>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sp>
        <p:nvSpPr>
          <p:cNvPr id="30" name="Picture Placeholder 2">
            <a:extLst>
              <a:ext uri="{FF2B5EF4-FFF2-40B4-BE49-F238E27FC236}">
                <a16:creationId xmlns:a16="http://schemas.microsoft.com/office/drawing/2014/main" id="{E756D898-8DF1-450B-A176-A2FA287E57E5}"/>
              </a:ext>
            </a:extLst>
          </p:cNvPr>
          <p:cNvSpPr>
            <a:spLocks noGrp="1"/>
          </p:cNvSpPr>
          <p:nvPr>
            <p:ph type="pic" sz="quarter" idx="14"/>
          </p:nvPr>
        </p:nvSpPr>
        <p:spPr>
          <a:xfrm>
            <a:off x="2805657" y="295848"/>
            <a:ext cx="705014" cy="667137"/>
          </a:xfrm>
        </p:spPr>
        <p:txBody>
          <a:bodyPr/>
          <a:lstStyle/>
          <a:p>
            <a:endParaRPr lang="en-GB" dirty="0"/>
          </a:p>
        </p:txBody>
      </p:sp>
      <p:sp>
        <p:nvSpPr>
          <p:cNvPr id="32" name="Picture Placeholder 2">
            <a:extLst>
              <a:ext uri="{FF2B5EF4-FFF2-40B4-BE49-F238E27FC236}">
                <a16:creationId xmlns:a16="http://schemas.microsoft.com/office/drawing/2014/main" id="{4C33DA34-55CD-434E-BF6D-CDFEEE3DE90F}"/>
              </a:ext>
            </a:extLst>
          </p:cNvPr>
          <p:cNvSpPr>
            <a:spLocks noGrp="1"/>
          </p:cNvSpPr>
          <p:nvPr>
            <p:ph type="pic" sz="quarter" idx="15"/>
          </p:nvPr>
        </p:nvSpPr>
        <p:spPr>
          <a:xfrm>
            <a:off x="3783559" y="298701"/>
            <a:ext cx="705014" cy="667137"/>
          </a:xfrm>
        </p:spPr>
        <p:txBody>
          <a:bodyPr/>
          <a:lstStyle/>
          <a:p>
            <a:endParaRPr lang="en-GB" dirty="0"/>
          </a:p>
        </p:txBody>
      </p:sp>
      <p:sp>
        <p:nvSpPr>
          <p:cNvPr id="33" name="Picture Placeholder 2">
            <a:extLst>
              <a:ext uri="{FF2B5EF4-FFF2-40B4-BE49-F238E27FC236}">
                <a16:creationId xmlns:a16="http://schemas.microsoft.com/office/drawing/2014/main" id="{B8B23B63-B2D2-4CEB-9450-C9811F718D70}"/>
              </a:ext>
            </a:extLst>
          </p:cNvPr>
          <p:cNvSpPr>
            <a:spLocks noGrp="1"/>
          </p:cNvSpPr>
          <p:nvPr>
            <p:ph type="pic" sz="quarter" idx="16"/>
          </p:nvPr>
        </p:nvSpPr>
        <p:spPr>
          <a:xfrm>
            <a:off x="4761461" y="295848"/>
            <a:ext cx="705014" cy="667137"/>
          </a:xfrm>
        </p:spPr>
        <p:txBody>
          <a:bodyPr/>
          <a:lstStyle/>
          <a:p>
            <a:endParaRPr lang="en-GB" dirty="0"/>
          </a:p>
        </p:txBody>
      </p:sp>
      <p:sp>
        <p:nvSpPr>
          <p:cNvPr id="34" name="Picture Placeholder 2">
            <a:extLst>
              <a:ext uri="{FF2B5EF4-FFF2-40B4-BE49-F238E27FC236}">
                <a16:creationId xmlns:a16="http://schemas.microsoft.com/office/drawing/2014/main" id="{35891ADA-7640-462B-91FE-F2D3CC55DA73}"/>
              </a:ext>
            </a:extLst>
          </p:cNvPr>
          <p:cNvSpPr>
            <a:spLocks noGrp="1"/>
          </p:cNvSpPr>
          <p:nvPr>
            <p:ph type="pic" sz="quarter" idx="17"/>
          </p:nvPr>
        </p:nvSpPr>
        <p:spPr>
          <a:xfrm>
            <a:off x="5739227" y="298700"/>
            <a:ext cx="705014" cy="667137"/>
          </a:xfrm>
        </p:spPr>
        <p:txBody>
          <a:bodyPr/>
          <a:lstStyle/>
          <a:p>
            <a:endParaRPr lang="en-GB" dirty="0"/>
          </a:p>
        </p:txBody>
      </p:sp>
      <p:sp>
        <p:nvSpPr>
          <p:cNvPr id="15" name="Picture Placeholder 2">
            <a:extLst>
              <a:ext uri="{FF2B5EF4-FFF2-40B4-BE49-F238E27FC236}">
                <a16:creationId xmlns:a16="http://schemas.microsoft.com/office/drawing/2014/main" id="{2C246BA6-18B8-459E-A42C-FE44FDE95E4B}"/>
              </a:ext>
            </a:extLst>
          </p:cNvPr>
          <p:cNvSpPr>
            <a:spLocks noGrp="1"/>
          </p:cNvSpPr>
          <p:nvPr>
            <p:ph type="pic" sz="quarter" idx="18"/>
          </p:nvPr>
        </p:nvSpPr>
        <p:spPr>
          <a:xfrm>
            <a:off x="4224512" y="4120327"/>
            <a:ext cx="704840" cy="628843"/>
          </a:xfrm>
        </p:spPr>
        <p:txBody>
          <a:bodyPr/>
          <a:lstStyle/>
          <a:p>
            <a:endParaRPr lang="en-GB" dirty="0"/>
          </a:p>
        </p:txBody>
      </p:sp>
      <p:sp>
        <p:nvSpPr>
          <p:cNvPr id="16" name="Picture Placeholder 2">
            <a:extLst>
              <a:ext uri="{FF2B5EF4-FFF2-40B4-BE49-F238E27FC236}">
                <a16:creationId xmlns:a16="http://schemas.microsoft.com/office/drawing/2014/main" id="{0EEC9818-2697-4224-9C47-84DCC11A0EAB}"/>
              </a:ext>
            </a:extLst>
          </p:cNvPr>
          <p:cNvSpPr>
            <a:spLocks noGrp="1"/>
          </p:cNvSpPr>
          <p:nvPr>
            <p:ph type="pic" sz="quarter" idx="19"/>
          </p:nvPr>
        </p:nvSpPr>
        <p:spPr>
          <a:xfrm>
            <a:off x="5369940" y="4129808"/>
            <a:ext cx="1386193" cy="619362"/>
          </a:xfrm>
        </p:spPr>
        <p:txBody>
          <a:bodyPr/>
          <a:lstStyle/>
          <a:p>
            <a:endParaRPr lang="en-GB" dirty="0"/>
          </a:p>
        </p:txBody>
      </p:sp>
      <p:pic>
        <p:nvPicPr>
          <p:cNvPr id="18" name="Picture 17" descr="Text&#10;&#10;Description automatically generated">
            <a:extLst>
              <a:ext uri="{FF2B5EF4-FFF2-40B4-BE49-F238E27FC236}">
                <a16:creationId xmlns:a16="http://schemas.microsoft.com/office/drawing/2014/main" id="{C9A7CB74-6455-48E5-8A01-E7A0C2D9DC1A}"/>
              </a:ext>
            </a:extLst>
          </p:cNvPr>
          <p:cNvPicPr>
            <a:picLocks noChangeAspect="1"/>
          </p:cNvPicPr>
          <p:nvPr userDrawn="1"/>
        </p:nvPicPr>
        <p:blipFill>
          <a:blip r:embed="rId4"/>
          <a:stretch>
            <a:fillRect/>
          </a:stretch>
        </p:blipFill>
        <p:spPr>
          <a:xfrm>
            <a:off x="7391798" y="4186040"/>
            <a:ext cx="1097570" cy="432000"/>
          </a:xfrm>
          <a:prstGeom prst="rect">
            <a:avLst/>
          </a:prstGeom>
        </p:spPr>
      </p:pic>
    </p:spTree>
    <p:extLst>
      <p:ext uri="{BB962C8B-B14F-4D97-AF65-F5344CB8AC3E}">
        <p14:creationId xmlns:p14="http://schemas.microsoft.com/office/powerpoint/2010/main" val="731923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Photo title">
    <p:bg>
      <p:bgRef idx="1001">
        <a:schemeClr val="bg1"/>
      </p:bgRef>
    </p:bg>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2" y="1273248"/>
            <a:ext cx="9143998" cy="2607204"/>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sp>
        <p:nvSpPr>
          <p:cNvPr id="15" name="Headline">
            <a:extLst>
              <a:ext uri="{FF2B5EF4-FFF2-40B4-BE49-F238E27FC236}">
                <a16:creationId xmlns:a16="http://schemas.microsoft.com/office/drawing/2014/main" id="{F8646EF2-FE73-41DC-B654-C5012A3720DD}"/>
              </a:ext>
            </a:extLst>
          </p:cNvPr>
          <p:cNvSpPr>
            <a:spLocks noGrp="1"/>
          </p:cNvSpPr>
          <p:nvPr>
            <p:ph type="title" hasCustomPrompt="1"/>
          </p:nvPr>
        </p:nvSpPr>
        <p:spPr bwMode="gray">
          <a:xfrm>
            <a:off x="1" y="2571750"/>
            <a:ext cx="9143998" cy="1308702"/>
          </a:xfrm>
          <a:prstGeom prst="rect">
            <a:avLst/>
          </a:prstGeom>
          <a:solidFill>
            <a:srgbClr val="004C82">
              <a:alpha val="60000"/>
            </a:srgbClr>
          </a:solidFill>
        </p:spPr>
        <p:txBody>
          <a:bodyPr wrap="square" lIns="756000" bIns="504000" anchor="b">
            <a:noAutofit/>
          </a:bodyPr>
          <a:lstStyle>
            <a:lvl1pPr>
              <a:defRPr sz="2600" b="1">
                <a:solidFill>
                  <a:schemeClr val="bg1"/>
                </a:solidFill>
              </a:defRPr>
            </a:lvl1pPr>
          </a:lstStyle>
          <a:p>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br>
              <a:rPr lang="en-GB"/>
            </a:br>
            <a:r>
              <a:rPr lang="en-GB"/>
              <a:t>Title slide/headline</a:t>
            </a:r>
            <a:br>
              <a:rPr lang="en-GB"/>
            </a:br>
            <a:r>
              <a:rPr lang="en-GB"/>
              <a:t>with background photo (interchangeable)</a:t>
            </a:r>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684000" y="3380582"/>
            <a:ext cx="7970837" cy="384721"/>
          </a:xfrm>
          <a:prstGeom prst="rect">
            <a:avLst/>
          </a:prstGeom>
        </p:spPr>
        <p:txBody>
          <a:bodyPr>
            <a:spAutoFit/>
          </a:bodyPr>
          <a:lstStyle>
            <a:lvl1pPr marL="0" indent="0">
              <a:lnSpc>
                <a:spcPct val="95000"/>
              </a:lnSpc>
              <a:spcBef>
                <a:spcPts val="1200"/>
              </a:spcBef>
              <a:spcAft>
                <a:spcPts val="0"/>
              </a:spcAft>
              <a:buNone/>
              <a:defRPr sz="2000" b="0">
                <a:solidFill>
                  <a:schemeClr val="bg1"/>
                </a:solidFill>
                <a:latin typeface="+mj-lt"/>
                <a:cs typeface="Calibri" panose="020F0502020204030204" pitchFamily="34" charset="0"/>
              </a:defRPr>
            </a:lvl1pPr>
          </a:lstStyle>
          <a:p>
            <a:r>
              <a:rPr lang="en-GB"/>
              <a:t>This is the sub-line</a:t>
            </a:r>
          </a:p>
        </p:txBody>
      </p:sp>
      <p:sp>
        <p:nvSpPr>
          <p:cNvPr id="11" name="Date Placeholder 21">
            <a:extLst>
              <a:ext uri="{FF2B5EF4-FFF2-40B4-BE49-F238E27FC236}">
                <a16:creationId xmlns:a16="http://schemas.microsoft.com/office/drawing/2014/main" id="{ECE3B544-9A02-4F1A-B997-360311118A64}"/>
              </a:ext>
            </a:extLst>
          </p:cNvPr>
          <p:cNvSpPr>
            <a:spLocks noGrp="1"/>
          </p:cNvSpPr>
          <p:nvPr>
            <p:ph type="dt" sz="half" idx="13"/>
          </p:nvPr>
        </p:nvSpPr>
        <p:spPr>
          <a:xfrm>
            <a:off x="684000" y="4124658"/>
            <a:ext cx="1618490" cy="215988"/>
          </a:xfrm>
          <a:prstGeom prst="rect">
            <a:avLst/>
          </a:prstGeom>
        </p:spPr>
        <p:txBody>
          <a:bodyPr/>
          <a:lstStyle>
            <a:lvl1pPr>
              <a:defRPr sz="1400">
                <a:solidFill>
                  <a:schemeClr val="tx2"/>
                </a:solidFill>
                <a:latin typeface="+mj-lt"/>
                <a:cs typeface="Calibri" panose="020F0502020204030204" pitchFamily="34" charset="0"/>
              </a:defRPr>
            </a:lvl1pPr>
          </a:lstStyle>
          <a:p>
            <a:fld id="{DD93220C-8909-4B09-8043-D71D84E9BD29}" type="datetime4">
              <a:rPr lang="en-GB" smtClean="0"/>
              <a:pPr/>
              <a:t>01 December 2022</a:t>
            </a:fld>
            <a:endParaRPr lang="en-GB" dirty="0"/>
          </a:p>
        </p:txBody>
      </p:sp>
      <p:pic>
        <p:nvPicPr>
          <p:cNvPr id="10" name="Picture 9" descr="Logo, company name&#10;&#10;Description automatically generated">
            <a:extLst>
              <a:ext uri="{FF2B5EF4-FFF2-40B4-BE49-F238E27FC236}">
                <a16:creationId xmlns:a16="http://schemas.microsoft.com/office/drawing/2014/main" id="{4CBD68C4-CAD2-4C03-89DF-75645311A0B3}"/>
              </a:ext>
            </a:extLst>
          </p:cNvPr>
          <p:cNvPicPr>
            <a:picLocks noChangeAspect="1"/>
          </p:cNvPicPr>
          <p:nvPr userDrawn="1"/>
        </p:nvPicPr>
        <p:blipFill>
          <a:blip r:embed="rId2"/>
          <a:stretch>
            <a:fillRect/>
          </a:stretch>
        </p:blipFill>
        <p:spPr>
          <a:xfrm>
            <a:off x="6451736" y="247685"/>
            <a:ext cx="2218949" cy="865634"/>
          </a:xfrm>
          <a:prstGeom prst="rect">
            <a:avLst/>
          </a:prstGeom>
        </p:spPr>
      </p:pic>
      <p:pic>
        <p:nvPicPr>
          <p:cNvPr id="3" name="Picture 2" descr="A picture containing shape&#10;&#10;Description automatically generated">
            <a:extLst>
              <a:ext uri="{FF2B5EF4-FFF2-40B4-BE49-F238E27FC236}">
                <a16:creationId xmlns:a16="http://schemas.microsoft.com/office/drawing/2014/main" id="{FCE2FB95-C27E-413B-B646-BAE5E7D4A7D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37555" y="123567"/>
            <a:ext cx="1102097" cy="1116630"/>
          </a:xfrm>
          <a:prstGeom prst="rect">
            <a:avLst/>
          </a:prstGeom>
        </p:spPr>
      </p:pic>
      <p:sp>
        <p:nvSpPr>
          <p:cNvPr id="21" name="Picture Placeholder 2">
            <a:extLst>
              <a:ext uri="{FF2B5EF4-FFF2-40B4-BE49-F238E27FC236}">
                <a16:creationId xmlns:a16="http://schemas.microsoft.com/office/drawing/2014/main" id="{055EA82F-F92B-46C0-98BA-45D20BC02141}"/>
              </a:ext>
            </a:extLst>
          </p:cNvPr>
          <p:cNvSpPr>
            <a:spLocks noGrp="1"/>
          </p:cNvSpPr>
          <p:nvPr>
            <p:ph type="pic" sz="quarter" idx="14"/>
          </p:nvPr>
        </p:nvSpPr>
        <p:spPr>
          <a:xfrm>
            <a:off x="2034628" y="237175"/>
            <a:ext cx="891654" cy="876144"/>
          </a:xfrm>
        </p:spPr>
        <p:txBody>
          <a:bodyPr/>
          <a:lstStyle/>
          <a:p>
            <a:endParaRPr lang="en-GB" dirty="0"/>
          </a:p>
        </p:txBody>
      </p:sp>
      <p:sp>
        <p:nvSpPr>
          <p:cNvPr id="14" name="Picture Placeholder 2">
            <a:extLst>
              <a:ext uri="{FF2B5EF4-FFF2-40B4-BE49-F238E27FC236}">
                <a16:creationId xmlns:a16="http://schemas.microsoft.com/office/drawing/2014/main" id="{F5A83560-F20D-4533-94B8-68CB87DDDC34}"/>
              </a:ext>
            </a:extLst>
          </p:cNvPr>
          <p:cNvSpPr>
            <a:spLocks noGrp="1"/>
          </p:cNvSpPr>
          <p:nvPr>
            <p:ph type="pic" sz="quarter" idx="20"/>
          </p:nvPr>
        </p:nvSpPr>
        <p:spPr>
          <a:xfrm>
            <a:off x="3099073" y="243810"/>
            <a:ext cx="891654" cy="876144"/>
          </a:xfrm>
        </p:spPr>
        <p:txBody>
          <a:bodyPr/>
          <a:lstStyle/>
          <a:p>
            <a:endParaRPr lang="en-GB" dirty="0"/>
          </a:p>
        </p:txBody>
      </p:sp>
      <p:sp>
        <p:nvSpPr>
          <p:cNvPr id="16" name="Picture Placeholder 2">
            <a:extLst>
              <a:ext uri="{FF2B5EF4-FFF2-40B4-BE49-F238E27FC236}">
                <a16:creationId xmlns:a16="http://schemas.microsoft.com/office/drawing/2014/main" id="{033C8B98-A23B-44FD-B595-9F2A7BCEF858}"/>
              </a:ext>
            </a:extLst>
          </p:cNvPr>
          <p:cNvSpPr>
            <a:spLocks noGrp="1"/>
          </p:cNvSpPr>
          <p:nvPr>
            <p:ph type="pic" sz="quarter" idx="21"/>
          </p:nvPr>
        </p:nvSpPr>
        <p:spPr>
          <a:xfrm>
            <a:off x="4163518" y="243810"/>
            <a:ext cx="891654" cy="876144"/>
          </a:xfrm>
        </p:spPr>
        <p:txBody>
          <a:bodyPr/>
          <a:lstStyle/>
          <a:p>
            <a:endParaRPr lang="en-GB" dirty="0"/>
          </a:p>
        </p:txBody>
      </p:sp>
      <p:sp>
        <p:nvSpPr>
          <p:cNvPr id="18" name="Picture Placeholder 2">
            <a:extLst>
              <a:ext uri="{FF2B5EF4-FFF2-40B4-BE49-F238E27FC236}">
                <a16:creationId xmlns:a16="http://schemas.microsoft.com/office/drawing/2014/main" id="{3CDB68DB-F494-4B32-BC63-7248473B3AAF}"/>
              </a:ext>
            </a:extLst>
          </p:cNvPr>
          <p:cNvSpPr>
            <a:spLocks noGrp="1"/>
          </p:cNvSpPr>
          <p:nvPr>
            <p:ph type="pic" sz="quarter" idx="22"/>
          </p:nvPr>
        </p:nvSpPr>
        <p:spPr>
          <a:xfrm>
            <a:off x="5227963" y="231767"/>
            <a:ext cx="891654" cy="876144"/>
          </a:xfrm>
        </p:spPr>
        <p:txBody>
          <a:bodyPr/>
          <a:lstStyle/>
          <a:p>
            <a:endParaRPr lang="en-GB" dirty="0"/>
          </a:p>
        </p:txBody>
      </p:sp>
      <p:sp>
        <p:nvSpPr>
          <p:cNvPr id="17" name="Picture Placeholder 2">
            <a:extLst>
              <a:ext uri="{FF2B5EF4-FFF2-40B4-BE49-F238E27FC236}">
                <a16:creationId xmlns:a16="http://schemas.microsoft.com/office/drawing/2014/main" id="{85D868E5-4111-4DEB-8100-BFA14269CB9F}"/>
              </a:ext>
            </a:extLst>
          </p:cNvPr>
          <p:cNvSpPr>
            <a:spLocks noGrp="1"/>
          </p:cNvSpPr>
          <p:nvPr>
            <p:ph type="pic" sz="quarter" idx="19"/>
          </p:nvPr>
        </p:nvSpPr>
        <p:spPr>
          <a:xfrm>
            <a:off x="6579357" y="4023546"/>
            <a:ext cx="1880643" cy="764866"/>
          </a:xfrm>
        </p:spPr>
        <p:txBody>
          <a:bodyPr/>
          <a:lstStyle/>
          <a:p>
            <a:endParaRPr lang="en-GB" dirty="0"/>
          </a:p>
        </p:txBody>
      </p:sp>
      <p:sp>
        <p:nvSpPr>
          <p:cNvPr id="23" name="Picture Placeholder 2">
            <a:extLst>
              <a:ext uri="{FF2B5EF4-FFF2-40B4-BE49-F238E27FC236}">
                <a16:creationId xmlns:a16="http://schemas.microsoft.com/office/drawing/2014/main" id="{A3B78EA2-B1C4-47D0-8F79-8453DEAD8A38}"/>
              </a:ext>
            </a:extLst>
          </p:cNvPr>
          <p:cNvSpPr>
            <a:spLocks noGrp="1"/>
          </p:cNvSpPr>
          <p:nvPr>
            <p:ph type="pic" sz="quarter" idx="23"/>
          </p:nvPr>
        </p:nvSpPr>
        <p:spPr>
          <a:xfrm>
            <a:off x="5381296" y="4023546"/>
            <a:ext cx="863899" cy="780622"/>
          </a:xfrm>
        </p:spPr>
        <p:txBody>
          <a:bodyPr/>
          <a:lstStyle/>
          <a:p>
            <a:endParaRPr lang="en-GB" dirty="0"/>
          </a:p>
        </p:txBody>
      </p:sp>
    </p:spTree>
    <p:extLst>
      <p:ext uri="{BB962C8B-B14F-4D97-AF65-F5344CB8AC3E}">
        <p14:creationId xmlns:p14="http://schemas.microsoft.com/office/powerpoint/2010/main" val="64699782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9F84F2-F2D7-49E8-91D0-52E45349D15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val="0"/>
              </a:ext>
            </a:extLst>
          </a:blip>
          <a:srcRect/>
          <a:stretch/>
        </p:blipFill>
        <p:spPr>
          <a:xfrm>
            <a:off x="750398" y="-10632"/>
            <a:ext cx="7634859" cy="5143500"/>
          </a:xfrm>
          <a:prstGeom prst="rect">
            <a:avLst/>
          </a:prstGeom>
        </p:spPr>
      </p:pic>
      <p:sp>
        <p:nvSpPr>
          <p:cNvPr id="5" name="Rectangle 4">
            <a:extLst>
              <a:ext uri="{FF2B5EF4-FFF2-40B4-BE49-F238E27FC236}">
                <a16:creationId xmlns:a16="http://schemas.microsoft.com/office/drawing/2014/main" id="{3EFBECF5-577C-40AE-97B4-69149F4DAFD0}"/>
              </a:ext>
            </a:extLst>
          </p:cNvPr>
          <p:cNvSpPr/>
          <p:nvPr userDrawn="1"/>
        </p:nvSpPr>
        <p:spPr>
          <a:xfrm>
            <a:off x="-12031" y="-10632"/>
            <a:ext cx="9159719" cy="5154133"/>
          </a:xfrm>
          <a:prstGeom prst="rect">
            <a:avLst/>
          </a:prstGeom>
          <a:solidFill>
            <a:srgbClr val="004C82">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itel 1">
            <a:extLst>
              <a:ext uri="{FF2B5EF4-FFF2-40B4-BE49-F238E27FC236}">
                <a16:creationId xmlns:a16="http://schemas.microsoft.com/office/drawing/2014/main" id="{D1E5E39B-A158-46CD-B33D-74543E280C8B}"/>
              </a:ext>
            </a:extLst>
          </p:cNvPr>
          <p:cNvSpPr>
            <a:spLocks noGrp="1"/>
          </p:cNvSpPr>
          <p:nvPr>
            <p:ph type="title" hasCustomPrompt="1"/>
          </p:nvPr>
        </p:nvSpPr>
        <p:spPr bwMode="gray">
          <a:xfrm>
            <a:off x="450000" y="576000"/>
            <a:ext cx="8567183" cy="540544"/>
          </a:xfrm>
          <a:prstGeom prst="rect">
            <a:avLst/>
          </a:prstGeom>
        </p:spPr>
        <p:txBody>
          <a:bodyPr>
            <a:normAutofit/>
          </a:bodyPr>
          <a:lstStyle>
            <a:lvl1pPr algn="ctr">
              <a:defRPr sz="3200">
                <a:solidFill>
                  <a:schemeClr val="bg1"/>
                </a:solidFill>
              </a:defRPr>
            </a:lvl1pPr>
          </a:lstStyle>
          <a:p>
            <a:r>
              <a:rPr lang="en-GB"/>
              <a:t>Agenda</a:t>
            </a:r>
          </a:p>
        </p:txBody>
      </p:sp>
      <p:pic>
        <p:nvPicPr>
          <p:cNvPr id="3" name="Picture 2" descr="A picture containing text&#10;&#10;Description automatically generated">
            <a:extLst>
              <a:ext uri="{FF2B5EF4-FFF2-40B4-BE49-F238E27FC236}">
                <a16:creationId xmlns:a16="http://schemas.microsoft.com/office/drawing/2014/main" id="{7FBAAF6B-3854-4750-B97E-11B23B92E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5719" y="0"/>
            <a:ext cx="9159719" cy="5143500"/>
          </a:xfrm>
          <a:prstGeom prst="rect">
            <a:avLst/>
          </a:prstGeom>
        </p:spPr>
      </p:pic>
    </p:spTree>
    <p:extLst>
      <p:ext uri="{BB962C8B-B14F-4D97-AF65-F5344CB8AC3E}">
        <p14:creationId xmlns:p14="http://schemas.microsoft.com/office/powerpoint/2010/main" val="1116619068"/>
      </p:ext>
    </p:extLst>
  </p:cSld>
  <p:clrMapOvr>
    <a:masterClrMapping/>
  </p:clrMapOvr>
  <p:transition>
    <p:fade/>
  </p:transition>
  <p:extLst>
    <p:ext uri="{DCECCB84-F9BA-43D5-87BE-67443E8EF086}">
      <p15:sldGuideLst xmlns:p15="http://schemas.microsoft.com/office/powerpoint/2012/main">
        <p15:guide id="1" orient="horz" pos="284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start slide, b/w  ">
    <p:spTree>
      <p:nvGrpSpPr>
        <p:cNvPr id="1" name=""/>
        <p:cNvGrpSpPr/>
        <p:nvPr/>
      </p:nvGrpSpPr>
      <p:grpSpPr>
        <a:xfrm>
          <a:off x="0" y="0"/>
          <a:ext cx="0" cy="0"/>
          <a:chOff x="0" y="0"/>
          <a:chExt cx="0" cy="0"/>
        </a:xfrm>
      </p:grpSpPr>
      <p:pic>
        <p:nvPicPr>
          <p:cNvPr id="6" name="Picture 5" descr="A picture containing background pattern&#10;&#10;Description automatically generated">
            <a:extLst>
              <a:ext uri="{FF2B5EF4-FFF2-40B4-BE49-F238E27FC236}">
                <a16:creationId xmlns:a16="http://schemas.microsoft.com/office/drawing/2014/main" id="{27EE17DC-BD21-4A93-9C39-8B2E44C11CC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Rectangle 1">
            <a:extLst>
              <a:ext uri="{FF2B5EF4-FFF2-40B4-BE49-F238E27FC236}">
                <a16:creationId xmlns:a16="http://schemas.microsoft.com/office/drawing/2014/main" id="{03C38BF2-A88B-4656-BF5A-4CCDF6E96E07}"/>
              </a:ext>
            </a:extLst>
          </p:cNvPr>
          <p:cNvSpPr/>
          <p:nvPr userDrawn="1"/>
        </p:nvSpPr>
        <p:spPr>
          <a:xfrm>
            <a:off x="0" y="3268981"/>
            <a:ext cx="9144000" cy="187452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Subline">
            <a:extLst>
              <a:ext uri="{FF2B5EF4-FFF2-40B4-BE49-F238E27FC236}">
                <a16:creationId xmlns:a16="http://schemas.microsoft.com/office/drawing/2014/main" id="{31A5E120-96AF-40F6-98D7-8A2FD24C3270}"/>
              </a:ext>
            </a:extLst>
          </p:cNvPr>
          <p:cNvSpPr>
            <a:spLocks noGrp="1"/>
          </p:cNvSpPr>
          <p:nvPr>
            <p:ph type="body" sz="quarter" idx="10" hasCustomPrompt="1"/>
          </p:nvPr>
        </p:nvSpPr>
        <p:spPr bwMode="gray">
          <a:xfrm>
            <a:off x="581130" y="4489385"/>
            <a:ext cx="6515961" cy="384721"/>
          </a:xfrm>
          <a:prstGeom prst="rect">
            <a:avLst/>
          </a:prstGeom>
        </p:spPr>
        <p:txBody>
          <a:bodyPr wrap="square">
            <a:spAutoFit/>
          </a:bodyPr>
          <a:lstStyle>
            <a:lvl1pPr marL="0" indent="0">
              <a:lnSpc>
                <a:spcPct val="95000"/>
              </a:lnSpc>
              <a:spcBef>
                <a:spcPts val="1200"/>
              </a:spcBef>
              <a:spcAft>
                <a:spcPts val="0"/>
              </a:spcAft>
              <a:buNone/>
              <a:defRPr sz="2000">
                <a:solidFill>
                  <a:srgbClr val="004C82"/>
                </a:solidFill>
                <a:latin typeface="+mj-lt"/>
              </a:defRPr>
            </a:lvl1pPr>
          </a:lstStyle>
          <a:p>
            <a:r>
              <a:rPr lang="en-GB"/>
              <a:t>This is the sub-line</a:t>
            </a:r>
          </a:p>
        </p:txBody>
      </p:sp>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581130" y="3520154"/>
            <a:ext cx="6515961" cy="812530"/>
          </a:xfrm>
          <a:prstGeom prst="rect">
            <a:avLst/>
          </a:prstGeom>
        </p:spPr>
        <p:txBody>
          <a:bodyPr wrap="square">
            <a:spAutoFit/>
          </a:bodyPr>
          <a:lstStyle>
            <a:lvl1pPr>
              <a:defRPr sz="2600" b="1">
                <a:solidFill>
                  <a:srgbClr val="004C82"/>
                </a:solidFill>
              </a:defRPr>
            </a:lvl1pPr>
          </a:lstStyle>
          <a:p>
            <a:r>
              <a:rPr lang="en-GB"/>
              <a:t>Section start slide with Nexus key visual</a:t>
            </a:r>
          </a:p>
        </p:txBody>
      </p:sp>
    </p:spTree>
    <p:extLst>
      <p:ext uri="{BB962C8B-B14F-4D97-AF65-F5344CB8AC3E}">
        <p14:creationId xmlns:p14="http://schemas.microsoft.com/office/powerpoint/2010/main" val="49377523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start slide, photo">
    <p:spTree>
      <p:nvGrpSpPr>
        <p:cNvPr id="1" name=""/>
        <p:cNvGrpSpPr/>
        <p:nvPr/>
      </p:nvGrpSpPr>
      <p:grpSpPr>
        <a:xfrm>
          <a:off x="0" y="0"/>
          <a:ext cx="0" cy="0"/>
          <a:chOff x="0" y="0"/>
          <a:chExt cx="0" cy="0"/>
        </a:xfrm>
      </p:grpSpPr>
      <p:sp>
        <p:nvSpPr>
          <p:cNvPr id="13" name="Bildplatzhalter">
            <a:extLst>
              <a:ext uri="{FF2B5EF4-FFF2-40B4-BE49-F238E27FC236}">
                <a16:creationId xmlns:a16="http://schemas.microsoft.com/office/drawing/2014/main" id="{670A352A-9075-4383-BC37-7EF209BB4A7F}"/>
              </a:ext>
            </a:extLst>
          </p:cNvPr>
          <p:cNvSpPr>
            <a:spLocks noGrp="1"/>
          </p:cNvSpPr>
          <p:nvPr>
            <p:ph type="pic" sz="quarter" idx="11" hasCustomPrompt="1"/>
          </p:nvPr>
        </p:nvSpPr>
        <p:spPr bwMode="gray">
          <a:xfrm>
            <a:off x="1" y="0"/>
            <a:ext cx="9144000" cy="5143500"/>
          </a:xfrm>
          <a:prstGeom prst="rect">
            <a:avLst/>
          </a:prstGeom>
          <a:noFill/>
        </p:spPr>
        <p:txBody>
          <a:bodyPr tIns="720000" rIns="0"/>
          <a:lstStyle>
            <a:lvl1pPr marL="0" marR="0" indent="0" algn="ctr" defTabSz="685800" rtl="0" eaLnBrk="1" fontAlgn="auto" latinLnBrk="0" hangingPunct="1">
              <a:lnSpc>
                <a:spcPct val="90000"/>
              </a:lnSpc>
              <a:spcBef>
                <a:spcPts val="0"/>
              </a:spcBef>
              <a:spcAft>
                <a:spcPts val="0"/>
              </a:spcAft>
              <a:buClrTx/>
              <a:buSzTx/>
              <a:buFont typeface="Arial" panose="020B0604020202020204" pitchFamily="34" charset="0"/>
              <a:buNone/>
              <a:tabLst/>
              <a:defRPr sz="500">
                <a:solidFill>
                  <a:schemeClr val="accent1"/>
                </a:solidFill>
              </a:defRPr>
            </a:lvl1pPr>
          </a:lstStyle>
          <a:p>
            <a:r>
              <a:rPr lang="en-GB" dirty="0"/>
              <a:t>.</a:t>
            </a:r>
          </a:p>
        </p:txBody>
      </p:sp>
      <p:cxnSp>
        <p:nvCxnSpPr>
          <p:cNvPr id="6" name="Gerade Verbindung mit Pfeil 5">
            <a:extLst>
              <a:ext uri="{FF2B5EF4-FFF2-40B4-BE49-F238E27FC236}">
                <a16:creationId xmlns:a16="http://schemas.microsoft.com/office/drawing/2014/main" id="{FE685868-EA5A-4891-A28F-04F16BEAED38}"/>
              </a:ext>
            </a:extLst>
          </p:cNvPr>
          <p:cNvCxnSpPr/>
          <p:nvPr userDrawn="1"/>
        </p:nvCxnSpPr>
        <p:spPr bwMode="gray">
          <a:xfrm>
            <a:off x="4572000" y="933450"/>
            <a:ext cx="0" cy="685800"/>
          </a:xfrm>
          <a:prstGeom prst="straightConnector1">
            <a:avLst/>
          </a:prstGeom>
          <a:ln w="12700">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10" name="Dreieck">
            <a:extLst>
              <a:ext uri="{FF2B5EF4-FFF2-40B4-BE49-F238E27FC236}">
                <a16:creationId xmlns:a16="http://schemas.microsoft.com/office/drawing/2014/main" id="{22DB09A9-BCD0-4F35-8DC4-DDFE9DE6C2F9}"/>
              </a:ext>
            </a:extLst>
          </p:cNvPr>
          <p:cNvSpPr/>
          <p:nvPr userDrawn="1"/>
        </p:nvSpPr>
        <p:spPr bwMode="gray">
          <a:xfrm rot="5400000">
            <a:off x="-166847" y="421640"/>
            <a:ext cx="211456" cy="4572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1.">
            <a:extLst>
              <a:ext uri="{FF2B5EF4-FFF2-40B4-BE49-F238E27FC236}">
                <a16:creationId xmlns:a16="http://schemas.microsoft.com/office/drawing/2014/main" id="{DF731E94-BC4E-4147-8280-79F13CCEF08B}"/>
              </a:ext>
            </a:extLst>
          </p:cNvPr>
          <p:cNvSpPr/>
          <p:nvPr userDrawn="1"/>
        </p:nvSpPr>
        <p:spPr bwMode="gray">
          <a:xfrm>
            <a:off x="4092742" y="128165"/>
            <a:ext cx="1476375"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1. Click on this icon to insert a new photo.</a:t>
            </a:r>
          </a:p>
        </p:txBody>
      </p:sp>
      <p:sp>
        <p:nvSpPr>
          <p:cNvPr id="30" name="2.">
            <a:extLst>
              <a:ext uri="{FF2B5EF4-FFF2-40B4-BE49-F238E27FC236}">
                <a16:creationId xmlns:a16="http://schemas.microsoft.com/office/drawing/2014/main" id="{6B919EA4-50E9-46C9-AC5A-76AC20E25106}"/>
              </a:ext>
            </a:extLst>
          </p:cNvPr>
          <p:cNvSpPr/>
          <p:nvPr userDrawn="1"/>
        </p:nvSpPr>
        <p:spPr bwMode="gray">
          <a:xfrm>
            <a:off x="5501862" y="128165"/>
            <a:ext cx="1476375" cy="258532"/>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2. Reset the slide.</a:t>
            </a:r>
          </a:p>
        </p:txBody>
      </p:sp>
      <p:sp>
        <p:nvSpPr>
          <p:cNvPr id="31" name="3.">
            <a:extLst>
              <a:ext uri="{FF2B5EF4-FFF2-40B4-BE49-F238E27FC236}">
                <a16:creationId xmlns:a16="http://schemas.microsoft.com/office/drawing/2014/main" id="{36FCB48E-A225-433E-9552-1EC05D2E90CB}"/>
              </a:ext>
            </a:extLst>
          </p:cNvPr>
          <p:cNvSpPr/>
          <p:nvPr userDrawn="1"/>
        </p:nvSpPr>
        <p:spPr bwMode="gray">
          <a:xfrm>
            <a:off x="7261861" y="128165"/>
            <a:ext cx="1863194" cy="590931"/>
          </a:xfrm>
          <a:prstGeom prst="rect">
            <a:avLst/>
          </a:prstGeom>
        </p:spPr>
        <p:txBody>
          <a:bodyPr wrap="square">
            <a:spAutoFit/>
          </a:bodyPr>
          <a:lstStyle/>
          <a:p>
            <a:pPr marL="0" marR="0" lvl="0" indent="0" algn="l" defTabSz="6858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3. Where necessary, change the section using the ‘Crop’ function.</a:t>
            </a:r>
          </a:p>
        </p:txBody>
      </p:sp>
      <p:sp>
        <p:nvSpPr>
          <p:cNvPr id="32" name="how">
            <a:extLst>
              <a:ext uri="{FF2B5EF4-FFF2-40B4-BE49-F238E27FC236}">
                <a16:creationId xmlns:a16="http://schemas.microsoft.com/office/drawing/2014/main" id="{308DC210-80AE-4E96-8C9E-08E1D0F3C4B1}"/>
              </a:ext>
            </a:extLst>
          </p:cNvPr>
          <p:cNvSpPr txBox="1"/>
          <p:nvPr userDrawn="1"/>
        </p:nvSpPr>
        <p:spPr bwMode="gray">
          <a:xfrm>
            <a:off x="-2857397" y="177800"/>
            <a:ext cx="2796278" cy="923330"/>
          </a:xfrm>
          <a:prstGeom prst="rect">
            <a:avLst/>
          </a:prstGeom>
          <a:noFill/>
        </p:spPr>
        <p:txBody>
          <a:bodyPr wrap="none" rtlCol="0">
            <a:spAutoFit/>
          </a:bodyPr>
          <a:lstStyle/>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image above transparent section.</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Delete image by pressing the DEL key.</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Click on small icon in centre of page.</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photo.</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Select ‘Home / Reset ’.</a:t>
            </a:r>
          </a:p>
          <a:p>
            <a:pPr marL="128588" marR="0" lvl="0" indent="-128588" algn="r" defTabSz="685800" rtl="0" eaLnBrk="1" fontAlgn="auto" latinLnBrk="0" hangingPunct="1">
              <a:lnSpc>
                <a:spcPct val="100000"/>
              </a:lnSpc>
              <a:spcBef>
                <a:spcPts val="0"/>
              </a:spcBef>
              <a:spcAft>
                <a:spcPts val="0"/>
              </a:spcAft>
              <a:buClrTx/>
              <a:buSzTx/>
              <a:buFontTx/>
              <a:buAutoNum type="arabicPeriod"/>
              <a:tabLst/>
              <a:defRPr/>
            </a:pPr>
            <a:r>
              <a:rPr lang="en-GB" sz="900" b="0" dirty="0">
                <a:solidFill>
                  <a:schemeClr val="bg1">
                    <a:lumMod val="50000"/>
                  </a:schemeClr>
                </a:solidFill>
              </a:rPr>
              <a:t>If required, edit the section under ‘Format/Crop ’.</a:t>
            </a:r>
          </a:p>
        </p:txBody>
      </p:sp>
      <p:pic>
        <p:nvPicPr>
          <p:cNvPr id="23" name="Grafik 22" descr="Ein Bild, das Screenshot enthält.&#10;&#10;Automatisch generierte Beschreibung">
            <a:extLst>
              <a:ext uri="{FF2B5EF4-FFF2-40B4-BE49-F238E27FC236}">
                <a16:creationId xmlns:a16="http://schemas.microsoft.com/office/drawing/2014/main" id="{AFC53F5D-C099-4AB8-BEA0-0C0599C54F28}"/>
              </a:ext>
            </a:extLst>
          </p:cNvPr>
          <p:cNvPicPr>
            <a:picLocks noChangeAspect="1"/>
          </p:cNvPicPr>
          <p:nvPr userDrawn="1"/>
        </p:nvPicPr>
        <p:blipFill rotWithShape="1">
          <a:blip r:embed="rId2"/>
          <a:srcRect l="50418" r="36621"/>
          <a:stretch/>
        </p:blipFill>
        <p:spPr>
          <a:xfrm>
            <a:off x="7497546" y="772118"/>
            <a:ext cx="387893" cy="590931"/>
          </a:xfrm>
          <a:prstGeom prst="rect">
            <a:avLst/>
          </a:prstGeom>
        </p:spPr>
      </p:pic>
      <p:grpSp>
        <p:nvGrpSpPr>
          <p:cNvPr id="33" name="Gruppieren 32">
            <a:extLst>
              <a:ext uri="{FF2B5EF4-FFF2-40B4-BE49-F238E27FC236}">
                <a16:creationId xmlns:a16="http://schemas.microsoft.com/office/drawing/2014/main" id="{71BF95A1-C507-454F-AD5B-C1AE17A76F07}"/>
              </a:ext>
            </a:extLst>
          </p:cNvPr>
          <p:cNvGrpSpPr/>
          <p:nvPr userDrawn="1"/>
        </p:nvGrpSpPr>
        <p:grpSpPr>
          <a:xfrm>
            <a:off x="5604594" y="776007"/>
            <a:ext cx="1588101" cy="650246"/>
            <a:chOff x="5604594" y="1459908"/>
            <a:chExt cx="1588101" cy="650246"/>
          </a:xfrm>
        </p:grpSpPr>
        <p:pic>
          <p:nvPicPr>
            <p:cNvPr id="34" name="Grafik 33" descr="Ein Bild, das Screenshot enthält.&#10;&#10;Automatisch generierte Beschreibung">
              <a:extLst>
                <a:ext uri="{FF2B5EF4-FFF2-40B4-BE49-F238E27FC236}">
                  <a16:creationId xmlns:a16="http://schemas.microsoft.com/office/drawing/2014/main" id="{355A07BF-0F32-412A-AAD2-48911D07B2F8}"/>
                </a:ext>
              </a:extLst>
            </p:cNvPr>
            <p:cNvPicPr>
              <a:picLocks noChangeAspect="1"/>
            </p:cNvPicPr>
            <p:nvPr userDrawn="1"/>
          </p:nvPicPr>
          <p:blipFill>
            <a:blip r:embed="rId3"/>
            <a:stretch>
              <a:fillRect/>
            </a:stretch>
          </p:blipFill>
          <p:spPr>
            <a:xfrm>
              <a:off x="5604594" y="1459908"/>
              <a:ext cx="1588101" cy="650246"/>
            </a:xfrm>
            <a:prstGeom prst="rect">
              <a:avLst/>
            </a:prstGeom>
          </p:spPr>
        </p:pic>
        <p:sp>
          <p:nvSpPr>
            <p:cNvPr id="35" name="Rechteck 34">
              <a:extLst>
                <a:ext uri="{FF2B5EF4-FFF2-40B4-BE49-F238E27FC236}">
                  <a16:creationId xmlns:a16="http://schemas.microsoft.com/office/drawing/2014/main" id="{B2564D52-B4AC-4D61-B46E-BE3CE7851C95}"/>
                </a:ext>
              </a:extLst>
            </p:cNvPr>
            <p:cNvSpPr/>
            <p:nvPr userDrawn="1"/>
          </p:nvSpPr>
          <p:spPr bwMode="gray">
            <a:xfrm>
              <a:off x="6631396" y="1739890"/>
              <a:ext cx="482357" cy="179961"/>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36" name="Rechteck">
            <a:extLst>
              <a:ext uri="{FF2B5EF4-FFF2-40B4-BE49-F238E27FC236}">
                <a16:creationId xmlns:a16="http://schemas.microsoft.com/office/drawing/2014/main" id="{9A38222B-6179-4D47-87DD-F77D00C82A5F}"/>
              </a:ext>
            </a:extLst>
          </p:cNvPr>
          <p:cNvSpPr/>
          <p:nvPr userDrawn="1"/>
        </p:nvSpPr>
        <p:spPr bwMode="gray">
          <a:xfrm>
            <a:off x="7530036" y="959758"/>
            <a:ext cx="334720" cy="338137"/>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Headline">
            <a:extLst>
              <a:ext uri="{FF2B5EF4-FFF2-40B4-BE49-F238E27FC236}">
                <a16:creationId xmlns:a16="http://schemas.microsoft.com/office/drawing/2014/main" id="{0B1E95B5-1D3A-4023-88C5-8FAF0899971E}"/>
              </a:ext>
            </a:extLst>
          </p:cNvPr>
          <p:cNvSpPr>
            <a:spLocks noGrp="1"/>
          </p:cNvSpPr>
          <p:nvPr>
            <p:ph type="title" hasCustomPrompt="1"/>
          </p:nvPr>
        </p:nvSpPr>
        <p:spPr bwMode="gray">
          <a:xfrm>
            <a:off x="0" y="3187350"/>
            <a:ext cx="9144000" cy="1956150"/>
          </a:xfrm>
          <a:prstGeom prst="rect">
            <a:avLst/>
          </a:prstGeom>
          <a:solidFill>
            <a:schemeClr val="bg1">
              <a:alpha val="60000"/>
            </a:schemeClr>
          </a:solidFill>
        </p:spPr>
        <p:txBody>
          <a:bodyPr wrap="square" lIns="684000" tIns="432000" rIns="2124000" bIns="792000">
            <a:spAutoFit/>
          </a:bodyPr>
          <a:lstStyle>
            <a:lvl1pPr>
              <a:defRPr sz="2600" b="1">
                <a:solidFill>
                  <a:srgbClr val="004C82"/>
                </a:solidFill>
              </a:defRPr>
            </a:lvl1pPr>
          </a:lstStyle>
          <a:p>
            <a:r>
              <a:rPr lang="en-GB"/>
              <a:t>Section start slide with Nexus key visual </a:t>
            </a:r>
          </a:p>
        </p:txBody>
      </p:sp>
      <p:sp>
        <p:nvSpPr>
          <p:cNvPr id="28" name="Subline">
            <a:extLst>
              <a:ext uri="{FF2B5EF4-FFF2-40B4-BE49-F238E27FC236}">
                <a16:creationId xmlns:a16="http://schemas.microsoft.com/office/drawing/2014/main" id="{6699B1E5-C447-4674-92BB-C2A1F3ADCF99}"/>
              </a:ext>
            </a:extLst>
          </p:cNvPr>
          <p:cNvSpPr>
            <a:spLocks noGrp="1"/>
          </p:cNvSpPr>
          <p:nvPr>
            <p:ph type="body" sz="quarter" idx="10" hasCustomPrompt="1"/>
          </p:nvPr>
        </p:nvSpPr>
        <p:spPr bwMode="gray">
          <a:xfrm>
            <a:off x="579600" y="4489200"/>
            <a:ext cx="6437019" cy="384721"/>
          </a:xfrm>
          <a:prstGeom prst="rect">
            <a:avLst/>
          </a:prstGeom>
        </p:spPr>
        <p:txBody>
          <a:bodyPr wrap="square">
            <a:spAutoFit/>
          </a:bodyPr>
          <a:lstStyle>
            <a:lvl1pPr marL="0" indent="0">
              <a:lnSpc>
                <a:spcPct val="95000"/>
              </a:lnSpc>
              <a:spcBef>
                <a:spcPts val="0"/>
              </a:spcBef>
              <a:spcAft>
                <a:spcPts val="0"/>
              </a:spcAft>
              <a:buNone/>
              <a:defRPr sz="2000">
                <a:solidFill>
                  <a:srgbClr val="004C82"/>
                </a:solidFill>
                <a:latin typeface="+mj-lt"/>
              </a:defRPr>
            </a:lvl1pPr>
          </a:lstStyle>
          <a:p>
            <a:r>
              <a:rPr lang="en-GB"/>
              <a:t>This is the sub-line</a:t>
            </a:r>
          </a:p>
        </p:txBody>
      </p:sp>
    </p:spTree>
    <p:extLst>
      <p:ext uri="{BB962C8B-B14F-4D97-AF65-F5344CB8AC3E}">
        <p14:creationId xmlns:p14="http://schemas.microsoft.com/office/powerpoint/2010/main" val="2628188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CF16B-A69D-4E35-99F3-11BCC87AFA5B}"/>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4" name="Text Placeholder 3">
            <a:extLst>
              <a:ext uri="{FF2B5EF4-FFF2-40B4-BE49-F238E27FC236}">
                <a16:creationId xmlns:a16="http://schemas.microsoft.com/office/drawing/2014/main" id="{F221E858-4C1D-4E64-8CA3-0FAA3F59D821}"/>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316ACBA7-BA23-4C72-BC45-DF3866FFCB0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000" b="1">
                <a:solidFill>
                  <a:srgbClr val="575756"/>
                </a:solidFill>
              </a:defRPr>
            </a:lvl1pPr>
          </a:lstStyle>
          <a:p>
            <a:fld id="{CF23C0C3-F0EC-4AF0-84C8-08554CFEDD03}" type="slidenum">
              <a:rPr lang="en-GB" smtClean="0"/>
              <a:pPr/>
              <a:t>‹#›</a:t>
            </a:fld>
            <a:endParaRPr lang="en-GB" dirty="0"/>
          </a:p>
        </p:txBody>
      </p:sp>
      <p:sp>
        <p:nvSpPr>
          <p:cNvPr id="5" name="Date Placeholder 4">
            <a:extLst>
              <a:ext uri="{FF2B5EF4-FFF2-40B4-BE49-F238E27FC236}">
                <a16:creationId xmlns:a16="http://schemas.microsoft.com/office/drawing/2014/main" id="{96949F47-D9FE-4246-AB38-C646A514305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rgbClr val="575756"/>
                </a:solidFill>
                <a:latin typeface="+mj-lt"/>
              </a:defRPr>
            </a:lvl1pPr>
          </a:lstStyle>
          <a:p>
            <a:fld id="{B48E1DEE-0CFD-418B-A6C1-CBB3CC1B5558}" type="datetime4">
              <a:rPr lang="en-GB" smtClean="0"/>
              <a:pPr/>
              <a:t>01 December 2022</a:t>
            </a:fld>
            <a:endParaRPr lang="en-GB" dirty="0"/>
          </a:p>
        </p:txBody>
      </p:sp>
    </p:spTree>
    <p:extLst>
      <p:ext uri="{BB962C8B-B14F-4D97-AF65-F5344CB8AC3E}">
        <p14:creationId xmlns:p14="http://schemas.microsoft.com/office/powerpoint/2010/main" val="4039776046"/>
      </p:ext>
    </p:extLst>
  </p:cSld>
  <p:clrMap bg1="lt1" tx1="dk1" bg2="lt2" tx2="dk2" accent1="accent1" accent2="accent2" accent3="accent3" accent4="accent4" accent5="accent5" accent6="accent6" hlink="hlink" folHlink="folHlink"/>
  <p:sldLayoutIdLst>
    <p:sldLayoutId id="2147483674" r:id="rId1"/>
    <p:sldLayoutId id="2147483861" r:id="rId2"/>
    <p:sldLayoutId id="2147483875" r:id="rId3"/>
    <p:sldLayoutId id="2147483862" r:id="rId4"/>
    <p:sldLayoutId id="2147483873" r:id="rId5"/>
    <p:sldLayoutId id="2147483874" r:id="rId6"/>
    <p:sldLayoutId id="2147483858" r:id="rId7"/>
    <p:sldLayoutId id="2147483824" r:id="rId8"/>
    <p:sldLayoutId id="2147483822" r:id="rId9"/>
    <p:sldLayoutId id="2147483823" r:id="rId10"/>
    <p:sldLayoutId id="2147483865" r:id="rId11"/>
    <p:sldLayoutId id="2147483867" r:id="rId12"/>
    <p:sldLayoutId id="2147483821" r:id="rId13"/>
    <p:sldLayoutId id="2147483825" r:id="rId14"/>
    <p:sldLayoutId id="2147483832" r:id="rId15"/>
    <p:sldLayoutId id="2147483838" r:id="rId16"/>
    <p:sldLayoutId id="2147483828" r:id="rId17"/>
    <p:sldLayoutId id="2147483870" r:id="rId18"/>
    <p:sldLayoutId id="2147483830" r:id="rId19"/>
    <p:sldLayoutId id="2147483831" r:id="rId20"/>
    <p:sldLayoutId id="2147483866" r:id="rId21"/>
    <p:sldLayoutId id="2147483836" r:id="rId22"/>
    <p:sldLayoutId id="2147483868" r:id="rId23"/>
    <p:sldLayoutId id="2147483837" r:id="rId24"/>
    <p:sldLayoutId id="2147483839" r:id="rId25"/>
    <p:sldLayoutId id="2147483871" r:id="rId26"/>
    <p:sldLayoutId id="2147483852" r:id="rId27"/>
    <p:sldLayoutId id="2147483872" r:id="rId28"/>
    <p:sldLayoutId id="2147483843" r:id="rId29"/>
    <p:sldLayoutId id="2147483847" r:id="rId30"/>
    <p:sldLayoutId id="2147483846" r:id="rId31"/>
    <p:sldLayoutId id="2147483863" r:id="rId32"/>
    <p:sldLayoutId id="2147483841" r:id="rId33"/>
    <p:sldLayoutId id="2147483842" r:id="rId34"/>
    <p:sldLayoutId id="2147483857" r:id="rId35"/>
    <p:sldLayoutId id="2147483856" r:id="rId36"/>
    <p:sldLayoutId id="2147483840" r:id="rId37"/>
  </p:sldLayoutIdLst>
  <p:transition>
    <p:fade/>
  </p:transition>
  <p:hf hdr="0" ftr="0"/>
  <p:txStyles>
    <p:titleStyle>
      <a:lvl1pPr algn="l" defTabSz="685800" rtl="0" eaLnBrk="1" latinLnBrk="0" hangingPunct="1">
        <a:lnSpc>
          <a:spcPct val="90000"/>
        </a:lnSpc>
        <a:spcBef>
          <a:spcPct val="0"/>
        </a:spcBef>
        <a:buNone/>
        <a:defRPr sz="2600" b="1" kern="1200" cap="none" baseline="0">
          <a:solidFill>
            <a:schemeClr val="tx1"/>
          </a:solidFill>
          <a:latin typeface="+mj-lt"/>
          <a:ea typeface="+mj-ea"/>
          <a:cs typeface="+mj-cs"/>
        </a:defRPr>
      </a:lvl1pPr>
    </p:titleStyle>
    <p:body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78" userDrawn="1">
          <p15:clr>
            <a:srgbClr val="F26B43"/>
          </p15:clr>
        </p15:guide>
        <p15:guide id="5" orient="horz" pos="3162" userDrawn="1">
          <p15:clr>
            <a:srgbClr val="F26B43"/>
          </p15:clr>
        </p15:guide>
        <p15:guide id="7" pos="5680" userDrawn="1">
          <p15:clr>
            <a:srgbClr val="F26B43"/>
          </p15:clr>
        </p15:guide>
        <p15:guide id="8" pos="77"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eg"/><Relationship Id="rId7" Type="http://schemas.openxmlformats.org/officeDocument/2006/relationships/image" Target="../media/image49.sv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48.png"/><Relationship Id="rId11" Type="http://schemas.openxmlformats.org/officeDocument/2006/relationships/image" Target="../media/image53.svg"/><Relationship Id="rId5" Type="http://schemas.openxmlformats.org/officeDocument/2006/relationships/image" Target="../media/image47.jpeg"/><Relationship Id="rId10" Type="http://schemas.openxmlformats.org/officeDocument/2006/relationships/image" Target="../media/image52.png"/><Relationship Id="rId4" Type="http://schemas.openxmlformats.org/officeDocument/2006/relationships/image" Target="../media/image46.jpeg"/><Relationship Id="rId9" Type="http://schemas.openxmlformats.org/officeDocument/2006/relationships/image" Target="../media/image51.svg"/></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42.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3" Type="http://schemas.openxmlformats.org/officeDocument/2006/relationships/image" Target="../media/image46.jpeg"/><Relationship Id="rId7" Type="http://schemas.openxmlformats.org/officeDocument/2006/relationships/image" Target="../media/image59.svg"/><Relationship Id="rId12"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8.png"/><Relationship Id="rId11" Type="http://schemas.openxmlformats.org/officeDocument/2006/relationships/image" Target="../media/image63.svg"/><Relationship Id="rId5" Type="http://schemas.openxmlformats.org/officeDocument/2006/relationships/image" Target="../media/image45.jpeg"/><Relationship Id="rId10" Type="http://schemas.openxmlformats.org/officeDocument/2006/relationships/image" Target="../media/image62.png"/><Relationship Id="rId4" Type="http://schemas.openxmlformats.org/officeDocument/2006/relationships/image" Target="../media/image47.jpeg"/><Relationship Id="rId9" Type="http://schemas.openxmlformats.org/officeDocument/2006/relationships/image" Target="../media/image61.sv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image" Target="../media/image41.png"/><Relationship Id="rId5" Type="http://schemas.openxmlformats.org/officeDocument/2006/relationships/image" Target="../media/image56.png"/><Relationship Id="rId4" Type="http://schemas.openxmlformats.org/officeDocument/2006/relationships/image" Target="../media/image55.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9.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75.svg"/><Relationship Id="rId13" Type="http://schemas.openxmlformats.org/officeDocument/2006/relationships/image" Target="../media/image48.png"/><Relationship Id="rId3" Type="http://schemas.openxmlformats.org/officeDocument/2006/relationships/image" Target="../media/image46.jpeg"/><Relationship Id="rId7" Type="http://schemas.openxmlformats.org/officeDocument/2006/relationships/image" Target="../media/image74.png"/><Relationship Id="rId12" Type="http://schemas.openxmlformats.org/officeDocument/2006/relationships/image" Target="../media/image79.sv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image" Target="../media/image73.svg"/><Relationship Id="rId11" Type="http://schemas.openxmlformats.org/officeDocument/2006/relationships/image" Target="../media/image78.png"/><Relationship Id="rId5" Type="http://schemas.openxmlformats.org/officeDocument/2006/relationships/image" Target="../media/image72.png"/><Relationship Id="rId15" Type="http://schemas.openxmlformats.org/officeDocument/2006/relationships/image" Target="../media/image80.png"/><Relationship Id="rId10" Type="http://schemas.openxmlformats.org/officeDocument/2006/relationships/image" Target="../media/image77.svg"/><Relationship Id="rId4" Type="http://schemas.openxmlformats.org/officeDocument/2006/relationships/image" Target="../media/image45.jpeg"/><Relationship Id="rId9" Type="http://schemas.openxmlformats.org/officeDocument/2006/relationships/image" Target="../media/image76.png"/><Relationship Id="rId14" Type="http://schemas.openxmlformats.org/officeDocument/2006/relationships/image" Target="../media/image49.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2.xml"/><Relationship Id="rId1" Type="http://schemas.openxmlformats.org/officeDocument/2006/relationships/slideLayout" Target="../slideLayouts/slideLayout15.xml"/><Relationship Id="rId5" Type="http://schemas.openxmlformats.org/officeDocument/2006/relationships/image" Target="../media/image83.jpeg"/><Relationship Id="rId4" Type="http://schemas.openxmlformats.org/officeDocument/2006/relationships/image" Target="../media/image82.jpeg"/></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 Id="rId9"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6.xml"/><Relationship Id="rId5" Type="http://schemas.openxmlformats.org/officeDocument/2006/relationships/image" Target="../media/image38.jpeg"/><Relationship Id="rId4"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040531"/>
            <a:ext cx="7971711" cy="812530"/>
          </a:xfrm>
        </p:spPr>
        <p:txBody>
          <a:bodyPr>
            <a:normAutofit fontScale="91208"/>
          </a:bodyPr>
          <a:lstStyle/>
          <a:p>
            <a:pPr algn="ctr" rtl="1"/>
            <a:r>
              <a:rPr lang="en-US" dirty="0"/>
              <a:t>الوحدة </a:t>
            </a:r>
            <a:r>
              <a:rPr lang="en-US" dirty="0" err="1"/>
              <a:t>الأولى</a:t>
            </a:r>
            <a:r>
              <a:rPr lang="en-US" dirty="0"/>
              <a:t> </a:t>
            </a:r>
            <a:r>
              <a:rPr lang="ar-JO" dirty="0"/>
              <a:t>-</a:t>
            </a:r>
            <a:r>
              <a:rPr lang="en-US" dirty="0"/>
              <a:t> </a:t>
            </a:r>
            <a:r>
              <a:rPr lang="en-US" dirty="0" err="1"/>
              <a:t>مقدمة</a:t>
            </a:r>
            <a:r>
              <a:rPr lang="en-US" dirty="0"/>
              <a:t> </a:t>
            </a:r>
            <a:r>
              <a:rPr lang="en-US" dirty="0" err="1"/>
              <a:t>حول</a:t>
            </a:r>
            <a:r>
              <a:rPr lang="en-US" dirty="0"/>
              <a:t> </a:t>
            </a:r>
            <a:r>
              <a:rPr lang="ar-JO" dirty="0"/>
              <a:t>أمن رابطة ا</a:t>
            </a:r>
            <a:r>
              <a:rPr lang="en-US" dirty="0"/>
              <a:t>لمياه والطاقة والغذاء (WEF) </a:t>
            </a:r>
            <a:endParaRPr lang="de-DE" dirty="0"/>
          </a:p>
        </p:txBody>
      </p:sp>
      <p:pic>
        <p:nvPicPr>
          <p:cNvPr id="14" name="Picture Placeholder 29" descr="Icon&#10;&#10;Description automatically generated">
            <a:extLst>
              <a:ext uri="{FF2B5EF4-FFF2-40B4-BE49-F238E27FC236}">
                <a16:creationId xmlns:a16="http://schemas.microsoft.com/office/drawing/2014/main" id="{4F0AD178-8AB4-431E-B7F5-A51E345129A1}"/>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6" name="Picture Placeholder 35" descr="A screenshot of a video game&#10;&#10;Description automatically generated with medium confidence">
            <a:extLst>
              <a:ext uri="{FF2B5EF4-FFF2-40B4-BE49-F238E27FC236}">
                <a16:creationId xmlns:a16="http://schemas.microsoft.com/office/drawing/2014/main" id="{F38574A7-6EC4-4416-815D-0E6FCF30427A}"/>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70355E53-01EA-486A-B5F2-124484FE81C1}"/>
              </a:ext>
            </a:extLst>
          </p:cNvPr>
          <p:cNvGrpSpPr/>
          <p:nvPr/>
        </p:nvGrpSpPr>
        <p:grpSpPr>
          <a:xfrm>
            <a:off x="5879834" y="4137661"/>
            <a:ext cx="1163676" cy="594174"/>
            <a:chOff x="5879834" y="4120327"/>
            <a:chExt cx="1163676" cy="594174"/>
          </a:xfrm>
        </p:grpSpPr>
        <p:pic>
          <p:nvPicPr>
            <p:cNvPr id="20" name="Picture 2">
              <a:extLst>
                <a:ext uri="{FF2B5EF4-FFF2-40B4-BE49-F238E27FC236}">
                  <a16:creationId xmlns:a16="http://schemas.microsoft.com/office/drawing/2014/main" id="{F88ADA8F-730C-4E95-8ADA-FA6DE902F21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feld 20">
              <a:extLst>
                <a:ext uri="{FF2B5EF4-FFF2-40B4-BE49-F238E27FC236}">
                  <a16:creationId xmlns:a16="http://schemas.microsoft.com/office/drawing/2014/main" id="{8DB7C535-506B-409D-80BE-5D84E558EB3B}"/>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
        <p:nvSpPr>
          <p:cNvPr id="22" name="Date Placeholder 3">
            <a:extLst>
              <a:ext uri="{FF2B5EF4-FFF2-40B4-BE49-F238E27FC236}">
                <a16:creationId xmlns:a16="http://schemas.microsoft.com/office/drawing/2014/main" id="{6761D4A0-2132-4C1E-A041-E5228122EE76}"/>
              </a:ext>
            </a:extLst>
          </p:cNvPr>
          <p:cNvSpPr>
            <a:spLocks noGrp="1"/>
          </p:cNvSpPr>
          <p:nvPr>
            <p:ph type="dt" sz="half" idx="13"/>
          </p:nvPr>
        </p:nvSpPr>
        <p:spPr>
          <a:xfrm>
            <a:off x="684000" y="4121728"/>
            <a:ext cx="1618490" cy="215988"/>
          </a:xfrm>
        </p:spPr>
        <p:txBody>
          <a:bodyPr>
            <a:normAutofit fontScale="72236" lnSpcReduction="20000"/>
          </a:bodyPr>
          <a:lstStyle/>
          <a:p>
            <a:fld id="{6FE78462-EC25-4D6F-859E-EAAB761FF960}" type="datetime4">
              <a:rPr lang="en-GB" smtClean="0"/>
              <a:pPr/>
              <a:t>01 December 2022</a:t>
            </a:fld>
            <a:endParaRPr lang="en-GB" dirty="0"/>
          </a:p>
        </p:txBody>
      </p:sp>
    </p:spTree>
    <p:extLst>
      <p:ext uri="{BB962C8B-B14F-4D97-AF65-F5344CB8AC3E}">
        <p14:creationId xmlns:p14="http://schemas.microsoft.com/office/powerpoint/2010/main" val="233917734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52109A9-D7F8-4E72-83C1-1155823A4848}"/>
              </a:ext>
            </a:extLst>
          </p:cNvPr>
          <p:cNvSpPr>
            <a:spLocks noGrp="1"/>
          </p:cNvSpPr>
          <p:nvPr>
            <p:ph type="body" sz="quarter" idx="14"/>
          </p:nvPr>
        </p:nvSpPr>
        <p:spPr/>
        <p:txBody>
          <a:bodyPr>
            <a:normAutofit fontScale="92865"/>
          </a:bodyPr>
          <a:lstStyle/>
          <a:p>
            <a:pPr algn="r" rtl="1"/>
            <a:r>
              <a:rPr lang="en-US" dirty="0"/>
              <a:t>مدخلات النترات في مستجمعات المياه </a:t>
            </a:r>
          </a:p>
        </p:txBody>
      </p:sp>
      <p:sp>
        <p:nvSpPr>
          <p:cNvPr id="4" name="Titel 3">
            <a:extLst>
              <a:ext uri="{FF2B5EF4-FFF2-40B4-BE49-F238E27FC236}">
                <a16:creationId xmlns:a16="http://schemas.microsoft.com/office/drawing/2014/main" id="{B2BCBEEB-0696-4C7A-B2D7-1146D44881A3}"/>
              </a:ext>
            </a:extLst>
          </p:cNvPr>
          <p:cNvSpPr>
            <a:spLocks noGrp="1"/>
          </p:cNvSpPr>
          <p:nvPr>
            <p:ph type="title"/>
          </p:nvPr>
        </p:nvSpPr>
        <p:spPr/>
        <p:txBody>
          <a:bodyPr>
            <a:normAutofit fontScale="94736"/>
          </a:bodyPr>
          <a:lstStyle/>
          <a:p>
            <a:pPr algn="r" rtl="1"/>
            <a:r>
              <a:rPr lang="en-US" dirty="0"/>
              <a:t>تأثير </a:t>
            </a:r>
            <a:r>
              <a:rPr lang="en-US" dirty="0" err="1"/>
              <a:t>الغذاء</a:t>
            </a:r>
            <a:r>
              <a:rPr lang="en-US" dirty="0"/>
              <a:t> </a:t>
            </a:r>
            <a:r>
              <a:rPr lang="en-US" dirty="0" err="1"/>
              <a:t>والأر</a:t>
            </a:r>
            <a:r>
              <a:rPr lang="ar-JO" dirty="0"/>
              <a:t>ا</a:t>
            </a:r>
            <a:r>
              <a:rPr lang="en-US" dirty="0"/>
              <a:t>ض</a:t>
            </a:r>
            <a:r>
              <a:rPr lang="ar-JO" dirty="0"/>
              <a:t>ي </a:t>
            </a:r>
            <a:r>
              <a:rPr lang="en-US" dirty="0" err="1"/>
              <a:t>على</a:t>
            </a:r>
            <a:r>
              <a:rPr lang="en-US" dirty="0"/>
              <a:t> المياه </a:t>
            </a:r>
          </a:p>
        </p:txBody>
      </p:sp>
      <p:sp>
        <p:nvSpPr>
          <p:cNvPr id="5" name="Foliennummernplatzhalter 4">
            <a:extLst>
              <a:ext uri="{FF2B5EF4-FFF2-40B4-BE49-F238E27FC236}">
                <a16:creationId xmlns:a16="http://schemas.microsoft.com/office/drawing/2014/main" id="{8A1229DA-61F2-4FB2-BC90-BEE2E99E6FA6}"/>
              </a:ext>
            </a:extLst>
          </p:cNvPr>
          <p:cNvSpPr>
            <a:spLocks noGrp="1"/>
          </p:cNvSpPr>
          <p:nvPr>
            <p:ph type="sldNum" sz="quarter" idx="16"/>
          </p:nvPr>
        </p:nvSpPr>
        <p:spPr/>
        <p:txBody>
          <a:bodyPr/>
          <a:lstStyle/>
          <a:p>
            <a:fld id="{CF23C0C3-F0EC-4AF0-84C8-08554CFEDD03}" type="slidenum">
              <a:rPr lang="en-GB" smtClean="0"/>
              <a:t>10</a:t>
            </a:fld>
            <a:endParaRPr lang="en-GB" dirty="0"/>
          </a:p>
        </p:txBody>
      </p:sp>
      <p:pic>
        <p:nvPicPr>
          <p:cNvPr id="6" name="Picture 2" descr="C:\Users\Alex\AppData\Local\Temp\F1.large.jpg">
            <a:extLst>
              <a:ext uri="{FF2B5EF4-FFF2-40B4-BE49-F238E27FC236}">
                <a16:creationId xmlns:a16="http://schemas.microsoft.com/office/drawing/2014/main" id="{22189178-0AA2-417C-B4C6-C38C9B2EE2F0}"/>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449263" y="1458565"/>
            <a:ext cx="6192059" cy="3110542"/>
          </a:xfrm>
          <a:prstGeom prst="rect">
            <a:avLst/>
          </a:prstGeom>
          <a:noFill/>
          <a:extLst>
            <a:ext uri="{909E8E84-426E-40DD-AFC4-6F175D3DCCD1}">
              <a14:hiddenFill xmlns:a14="http://schemas.microsoft.com/office/drawing/2010/main">
                <a:solidFill>
                  <a:srgbClr val="FFFFFF"/>
                </a:solidFill>
              </a14:hiddenFill>
            </a:ext>
          </a:extLst>
        </p:spPr>
      </p:pic>
      <p:sp>
        <p:nvSpPr>
          <p:cNvPr id="7" name="Textplatzhalter 6">
            <a:extLst>
              <a:ext uri="{FF2B5EF4-FFF2-40B4-BE49-F238E27FC236}">
                <a16:creationId xmlns:a16="http://schemas.microsoft.com/office/drawing/2014/main" id="{8BC96CA0-DBDB-4158-9F08-EF4A64918039}"/>
              </a:ext>
            </a:extLst>
          </p:cNvPr>
          <p:cNvSpPr txBox="1">
            <a:spLocks noGrp="1"/>
          </p:cNvSpPr>
          <p:nvPr>
            <p:ph type="body" sz="quarter" idx="13"/>
          </p:nvPr>
        </p:nvSpPr>
        <p:spPr>
          <a:xfrm>
            <a:off x="4572000" y="4452084"/>
            <a:ext cx="2144110" cy="230832"/>
          </a:xfrm>
          <a:prstGeom prst="rect">
            <a:avLst/>
          </a:prstGeom>
          <a:noFill/>
        </p:spPr>
        <p:txBody>
          <a:bodyPr wrap="square" rtlCol="0">
            <a:spAutoFit/>
          </a:bodyPr>
          <a:lstStyle/>
          <a:p>
            <a:r>
              <a:rPr lang="en-US" sz="1000" dirty="0"/>
              <a:t>Billen, Garnier &amp; Lassaletta, 2013</a:t>
            </a:r>
          </a:p>
        </p:txBody>
      </p:sp>
    </p:spTree>
    <p:extLst>
      <p:ext uri="{BB962C8B-B14F-4D97-AF65-F5344CB8AC3E}">
        <p14:creationId xmlns:p14="http://schemas.microsoft.com/office/powerpoint/2010/main" val="221378965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D317C56-32A4-49C9-84D9-6241168A38CC}"/>
              </a:ext>
            </a:extLst>
          </p:cNvPr>
          <p:cNvSpPr>
            <a:spLocks noGrp="1"/>
          </p:cNvSpPr>
          <p:nvPr>
            <p:ph type="title"/>
          </p:nvPr>
        </p:nvSpPr>
        <p:spPr/>
        <p:txBody>
          <a:bodyPr/>
          <a:lstStyle/>
          <a:p>
            <a:pPr algn="r" rtl="1"/>
            <a:r>
              <a:rPr lang="en-US" dirty="0"/>
              <a:t>زيادة الإنتاج الغذائي: المقايض</a:t>
            </a:r>
            <a:r>
              <a:rPr lang="ar-JO" dirty="0"/>
              <a:t>ات</a:t>
            </a:r>
            <a:r>
              <a:rPr lang="en-US" dirty="0"/>
              <a:t> الرئيسية  </a:t>
            </a:r>
          </a:p>
        </p:txBody>
      </p:sp>
      <p:sp>
        <p:nvSpPr>
          <p:cNvPr id="4" name="Foliennummernplatzhalter 3">
            <a:extLst>
              <a:ext uri="{FF2B5EF4-FFF2-40B4-BE49-F238E27FC236}">
                <a16:creationId xmlns:a16="http://schemas.microsoft.com/office/drawing/2014/main" id="{B0DB2ED6-61DA-45F3-A01A-A76355974C91}"/>
              </a:ext>
            </a:extLst>
          </p:cNvPr>
          <p:cNvSpPr>
            <a:spLocks noGrp="1"/>
          </p:cNvSpPr>
          <p:nvPr>
            <p:ph type="sldNum" sz="quarter" idx="16"/>
          </p:nvPr>
        </p:nvSpPr>
        <p:spPr/>
        <p:txBody>
          <a:bodyPr/>
          <a:lstStyle/>
          <a:p>
            <a:fld id="{CF23C0C3-F0EC-4AF0-84C8-08554CFEDD03}" type="slidenum">
              <a:rPr lang="en-GB" smtClean="0"/>
              <a:t>11</a:t>
            </a:fld>
            <a:endParaRPr lang="en-GB" dirty="0"/>
          </a:p>
        </p:txBody>
      </p:sp>
      <p:sp>
        <p:nvSpPr>
          <p:cNvPr id="7" name="Textfeld 6">
            <a:extLst>
              <a:ext uri="{FF2B5EF4-FFF2-40B4-BE49-F238E27FC236}">
                <a16:creationId xmlns:a16="http://schemas.microsoft.com/office/drawing/2014/main" id="{56ECCE87-D2C7-4AB0-9B05-6C1DF458384C}"/>
              </a:ext>
            </a:extLst>
          </p:cNvPr>
          <p:cNvSpPr txBox="1"/>
          <p:nvPr/>
        </p:nvSpPr>
        <p:spPr>
          <a:xfrm>
            <a:off x="449816" y="2072069"/>
            <a:ext cx="2345321" cy="307777"/>
          </a:xfrm>
          <a:prstGeom prst="rect">
            <a:avLst/>
          </a:prstGeom>
          <a:noFill/>
        </p:spPr>
        <p:txBody>
          <a:bodyPr wrap="square" rtlCol="0">
            <a:spAutoFit/>
          </a:bodyPr>
          <a:lstStyle/>
          <a:p>
            <a:pPr algn="ctr" rtl="1"/>
            <a:r>
              <a:rPr lang="en-US" sz="1400" dirty="0"/>
              <a:t>زيادة الإنتاج الغذائي </a:t>
            </a:r>
          </a:p>
        </p:txBody>
      </p:sp>
      <p:sp>
        <p:nvSpPr>
          <p:cNvPr id="13" name="Textfeld 12">
            <a:extLst>
              <a:ext uri="{FF2B5EF4-FFF2-40B4-BE49-F238E27FC236}">
                <a16:creationId xmlns:a16="http://schemas.microsoft.com/office/drawing/2014/main" id="{098DCA97-0CBF-4BBE-8E62-DAC3A9E250AF}"/>
              </a:ext>
            </a:extLst>
          </p:cNvPr>
          <p:cNvSpPr txBox="1"/>
          <p:nvPr/>
        </p:nvSpPr>
        <p:spPr>
          <a:xfrm>
            <a:off x="3737409" y="1715829"/>
            <a:ext cx="1758615" cy="285950"/>
          </a:xfrm>
          <a:prstGeom prst="rect">
            <a:avLst/>
          </a:prstGeom>
          <a:noFill/>
        </p:spPr>
        <p:txBody>
          <a:bodyPr wrap="square" rtlCol="0">
            <a:noAutofit/>
          </a:bodyPr>
          <a:lstStyle/>
          <a:p>
            <a:pPr algn="ctr" rtl="1"/>
            <a:r>
              <a:rPr lang="en-US" sz="1400" dirty="0"/>
              <a:t>الاستخدام المتزايد للأراضي </a:t>
            </a:r>
          </a:p>
        </p:txBody>
      </p:sp>
      <p:sp>
        <p:nvSpPr>
          <p:cNvPr id="14" name="Textfeld 13">
            <a:extLst>
              <a:ext uri="{FF2B5EF4-FFF2-40B4-BE49-F238E27FC236}">
                <a16:creationId xmlns:a16="http://schemas.microsoft.com/office/drawing/2014/main" id="{4AE1DE0B-EC03-4568-9086-3CA9C5177B58}"/>
              </a:ext>
            </a:extLst>
          </p:cNvPr>
          <p:cNvSpPr txBox="1"/>
          <p:nvPr/>
        </p:nvSpPr>
        <p:spPr>
          <a:xfrm>
            <a:off x="6529389" y="2298774"/>
            <a:ext cx="2055783" cy="523220"/>
          </a:xfrm>
          <a:prstGeom prst="rect">
            <a:avLst/>
          </a:prstGeom>
          <a:noFill/>
        </p:spPr>
        <p:txBody>
          <a:bodyPr wrap="square" rtlCol="0">
            <a:normAutofit fontScale="99423"/>
          </a:bodyPr>
          <a:lstStyle/>
          <a:p>
            <a:pPr algn="ctr" rtl="1"/>
            <a:r>
              <a:rPr lang="en-US" sz="1400" dirty="0"/>
              <a:t>مساحة أقل </a:t>
            </a:r>
            <a:r>
              <a:rPr lang="en-US" sz="1400" dirty="0" err="1"/>
              <a:t>للطاقة</a:t>
            </a:r>
            <a:r>
              <a:rPr lang="en-US" sz="1400" dirty="0"/>
              <a:t> </a:t>
            </a:r>
            <a:r>
              <a:rPr lang="ar-JO" sz="1400" dirty="0"/>
              <a:t>(الطاقة</a:t>
            </a:r>
            <a:r>
              <a:rPr lang="ar-JO" sz="1400" dirty="0">
                <a:solidFill>
                  <a:srgbClr val="FF0000"/>
                </a:solidFill>
              </a:rPr>
              <a:t> </a:t>
            </a:r>
            <a:r>
              <a:rPr lang="en-US" sz="1400" dirty="0" err="1"/>
              <a:t>الحيوية</a:t>
            </a:r>
            <a:r>
              <a:rPr lang="en-US" sz="1400" dirty="0"/>
              <a:t>، الطاقة الشمسية، الرياح</a:t>
            </a:r>
            <a:r>
              <a:rPr lang="ar-JO" sz="1400" dirty="0"/>
              <a:t>)</a:t>
            </a:r>
            <a:endParaRPr lang="en-US" sz="1400" dirty="0"/>
          </a:p>
        </p:txBody>
      </p:sp>
      <p:sp>
        <p:nvSpPr>
          <p:cNvPr id="15" name="Textfeld 14">
            <a:extLst>
              <a:ext uri="{FF2B5EF4-FFF2-40B4-BE49-F238E27FC236}">
                <a16:creationId xmlns:a16="http://schemas.microsoft.com/office/drawing/2014/main" id="{92BB1427-0476-4CB1-A189-FBB4A24A7373}"/>
              </a:ext>
            </a:extLst>
          </p:cNvPr>
          <p:cNvSpPr txBox="1"/>
          <p:nvPr/>
        </p:nvSpPr>
        <p:spPr>
          <a:xfrm>
            <a:off x="3731646" y="3226144"/>
            <a:ext cx="1624084" cy="307777"/>
          </a:xfrm>
          <a:prstGeom prst="rect">
            <a:avLst/>
          </a:prstGeom>
          <a:noFill/>
        </p:spPr>
        <p:txBody>
          <a:bodyPr wrap="square" rtlCol="0">
            <a:spAutoFit/>
          </a:bodyPr>
          <a:lstStyle/>
          <a:p>
            <a:pPr algn="ctr" rtl="1"/>
            <a:r>
              <a:rPr lang="en-US" sz="1400" dirty="0"/>
              <a:t>زيادة في استخ</a:t>
            </a:r>
            <a:r>
              <a:rPr lang="ar-JO" sz="1400" dirty="0"/>
              <a:t>راج</a:t>
            </a:r>
            <a:r>
              <a:rPr lang="en-US" sz="1400" dirty="0"/>
              <a:t> الماء </a:t>
            </a:r>
          </a:p>
        </p:txBody>
      </p:sp>
      <p:cxnSp>
        <p:nvCxnSpPr>
          <p:cNvPr id="17" name="Verbinder: gekrümmt 16">
            <a:extLst>
              <a:ext uri="{FF2B5EF4-FFF2-40B4-BE49-F238E27FC236}">
                <a16:creationId xmlns:a16="http://schemas.microsoft.com/office/drawing/2014/main" id="{F977C2EC-50D4-4C25-8AD7-8863724F0EC8}"/>
              </a:ext>
            </a:extLst>
          </p:cNvPr>
          <p:cNvCxnSpPr>
            <a:cxnSpLocks/>
            <a:stCxn id="7" idx="3"/>
            <a:endCxn id="13" idx="1"/>
          </p:cNvCxnSpPr>
          <p:nvPr/>
        </p:nvCxnSpPr>
        <p:spPr>
          <a:xfrm flipV="1">
            <a:off x="2795137" y="1858804"/>
            <a:ext cx="942272" cy="367154"/>
          </a:xfrm>
          <a:prstGeom prst="curvedConnector3">
            <a:avLst>
              <a:gd name="adj1" fmla="val 50000"/>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Verbinder: gekrümmt 18">
            <a:extLst>
              <a:ext uri="{FF2B5EF4-FFF2-40B4-BE49-F238E27FC236}">
                <a16:creationId xmlns:a16="http://schemas.microsoft.com/office/drawing/2014/main" id="{3F02108D-DA60-4013-A188-4F287C25783B}"/>
              </a:ext>
            </a:extLst>
          </p:cNvPr>
          <p:cNvCxnSpPr>
            <a:cxnSpLocks/>
            <a:stCxn id="13" idx="3"/>
            <a:endCxn id="14" idx="1"/>
          </p:cNvCxnSpPr>
          <p:nvPr/>
        </p:nvCxnSpPr>
        <p:spPr>
          <a:xfrm>
            <a:off x="5496024" y="1858804"/>
            <a:ext cx="1033365" cy="701580"/>
          </a:xfrm>
          <a:prstGeom prst="curvedConnector3">
            <a:avLst/>
          </a:prstGeom>
          <a:ln w="1270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Verbinder: gekrümmt 20">
            <a:extLst>
              <a:ext uri="{FF2B5EF4-FFF2-40B4-BE49-F238E27FC236}">
                <a16:creationId xmlns:a16="http://schemas.microsoft.com/office/drawing/2014/main" id="{3C91C0C1-AC7F-4391-934A-E59EDD6C31D3}"/>
              </a:ext>
            </a:extLst>
          </p:cNvPr>
          <p:cNvCxnSpPr>
            <a:cxnSpLocks/>
            <a:stCxn id="7" idx="3"/>
            <a:endCxn id="15" idx="1"/>
          </p:cNvCxnSpPr>
          <p:nvPr/>
        </p:nvCxnSpPr>
        <p:spPr>
          <a:xfrm>
            <a:off x="2795137" y="2225958"/>
            <a:ext cx="936509" cy="1154075"/>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feld 21">
            <a:extLst>
              <a:ext uri="{FF2B5EF4-FFF2-40B4-BE49-F238E27FC236}">
                <a16:creationId xmlns:a16="http://schemas.microsoft.com/office/drawing/2014/main" id="{6F00666B-7510-4863-8710-ACCE5D9FCFEA}"/>
              </a:ext>
            </a:extLst>
          </p:cNvPr>
          <p:cNvSpPr txBox="1"/>
          <p:nvPr/>
        </p:nvSpPr>
        <p:spPr>
          <a:xfrm>
            <a:off x="6266287" y="3846009"/>
            <a:ext cx="2581986" cy="523220"/>
          </a:xfrm>
          <a:prstGeom prst="rect">
            <a:avLst/>
          </a:prstGeom>
          <a:noFill/>
        </p:spPr>
        <p:txBody>
          <a:bodyPr wrap="square" rtlCol="0">
            <a:spAutoFit/>
          </a:bodyPr>
          <a:lstStyle/>
          <a:p>
            <a:pPr algn="ctr" rtl="1"/>
            <a:r>
              <a:rPr lang="en-US" sz="1400" dirty="0"/>
              <a:t>نقص المياه المتوفرة للغسيل وإنتاج الطاقة والبيئة </a:t>
            </a:r>
          </a:p>
        </p:txBody>
      </p:sp>
      <p:cxnSp>
        <p:nvCxnSpPr>
          <p:cNvPr id="24" name="Verbinder: gekrümmt 23">
            <a:extLst>
              <a:ext uri="{FF2B5EF4-FFF2-40B4-BE49-F238E27FC236}">
                <a16:creationId xmlns:a16="http://schemas.microsoft.com/office/drawing/2014/main" id="{E3FDA2A1-C19A-456F-9E2B-17AD1AFD3A22}"/>
              </a:ext>
            </a:extLst>
          </p:cNvPr>
          <p:cNvCxnSpPr>
            <a:cxnSpLocks/>
            <a:stCxn id="15" idx="3"/>
            <a:endCxn id="22" idx="1"/>
          </p:cNvCxnSpPr>
          <p:nvPr/>
        </p:nvCxnSpPr>
        <p:spPr>
          <a:xfrm>
            <a:off x="5355730" y="3380033"/>
            <a:ext cx="910557" cy="727586"/>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feld 24">
            <a:extLst>
              <a:ext uri="{FF2B5EF4-FFF2-40B4-BE49-F238E27FC236}">
                <a16:creationId xmlns:a16="http://schemas.microsoft.com/office/drawing/2014/main" id="{909D5710-2CF1-4640-8A8C-3A32F104ED46}"/>
              </a:ext>
            </a:extLst>
          </p:cNvPr>
          <p:cNvSpPr txBox="1"/>
          <p:nvPr/>
        </p:nvSpPr>
        <p:spPr>
          <a:xfrm>
            <a:off x="542348" y="3826964"/>
            <a:ext cx="1327690" cy="307777"/>
          </a:xfrm>
          <a:prstGeom prst="rect">
            <a:avLst/>
          </a:prstGeom>
          <a:noFill/>
        </p:spPr>
        <p:txBody>
          <a:bodyPr wrap="square" rtlCol="0">
            <a:spAutoFit/>
          </a:bodyPr>
          <a:lstStyle/>
          <a:p>
            <a:pPr algn="ctr" rtl="1"/>
            <a:r>
              <a:rPr lang="en-US" sz="1400" dirty="0"/>
              <a:t>إزالة الغابات </a:t>
            </a:r>
          </a:p>
        </p:txBody>
      </p:sp>
      <p:cxnSp>
        <p:nvCxnSpPr>
          <p:cNvPr id="26" name="Verbinder: gekrümmt 25">
            <a:extLst>
              <a:ext uri="{FF2B5EF4-FFF2-40B4-BE49-F238E27FC236}">
                <a16:creationId xmlns:a16="http://schemas.microsoft.com/office/drawing/2014/main" id="{B8D14329-FD45-417E-9763-01073E8B4C2E}"/>
              </a:ext>
            </a:extLst>
          </p:cNvPr>
          <p:cNvCxnSpPr>
            <a:cxnSpLocks/>
            <a:stCxn id="7" idx="2"/>
            <a:endCxn id="25" idx="1"/>
          </p:cNvCxnSpPr>
          <p:nvPr/>
        </p:nvCxnSpPr>
        <p:spPr>
          <a:xfrm rot="5400000">
            <a:off x="281910" y="2640285"/>
            <a:ext cx="1601007" cy="1080129"/>
          </a:xfrm>
          <a:prstGeom prst="curvedConnector4">
            <a:avLst>
              <a:gd name="adj1" fmla="val 45194"/>
              <a:gd name="adj2" fmla="val 121164"/>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31" name="Picture 16" descr="Icon&#10;&#10;Description automatically generated">
            <a:extLst>
              <a:ext uri="{FF2B5EF4-FFF2-40B4-BE49-F238E27FC236}">
                <a16:creationId xmlns:a16="http://schemas.microsoft.com/office/drawing/2014/main" id="{0A045DBA-7163-4797-88F5-9E8F4B9DA6FA}"/>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315508" y="1508072"/>
            <a:ext cx="530352" cy="530352"/>
          </a:xfrm>
          <a:prstGeom prst="rect">
            <a:avLst/>
          </a:prstGeom>
        </p:spPr>
      </p:pic>
      <p:pic>
        <p:nvPicPr>
          <p:cNvPr id="33" name="Picture 12" descr="Icon&#10;&#10;Description automatically generated">
            <a:extLst>
              <a:ext uri="{FF2B5EF4-FFF2-40B4-BE49-F238E27FC236}">
                <a16:creationId xmlns:a16="http://schemas.microsoft.com/office/drawing/2014/main" id="{553DAB26-D4DE-4B7A-BF14-4F5CDB52735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292105" y="1662275"/>
            <a:ext cx="530352" cy="530352"/>
          </a:xfrm>
          <a:prstGeom prst="rect">
            <a:avLst/>
          </a:prstGeom>
        </p:spPr>
      </p:pic>
      <p:pic>
        <p:nvPicPr>
          <p:cNvPr id="34" name="Picture 14" descr="Icon, circle&#10;&#10;Description automatically generated with medium confidence">
            <a:extLst>
              <a:ext uri="{FF2B5EF4-FFF2-40B4-BE49-F238E27FC236}">
                <a16:creationId xmlns:a16="http://schemas.microsoft.com/office/drawing/2014/main" id="{9F5A8C1E-E005-4434-82D7-12EE36B67DB3}"/>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280036" y="2673216"/>
            <a:ext cx="527304" cy="530352"/>
          </a:xfrm>
          <a:prstGeom prst="rect">
            <a:avLst/>
          </a:prstGeom>
        </p:spPr>
      </p:pic>
      <p:sp>
        <p:nvSpPr>
          <p:cNvPr id="20" name="Ellipse 19">
            <a:extLst>
              <a:ext uri="{FF2B5EF4-FFF2-40B4-BE49-F238E27FC236}">
                <a16:creationId xmlns:a16="http://schemas.microsoft.com/office/drawing/2014/main" id="{EA1F31F1-EBC0-4E8E-BFC4-3F5C4C8C5114}"/>
              </a:ext>
            </a:extLst>
          </p:cNvPr>
          <p:cNvSpPr/>
          <p:nvPr/>
        </p:nvSpPr>
        <p:spPr>
          <a:xfrm>
            <a:off x="4306823" y="1124089"/>
            <a:ext cx="530353" cy="540545"/>
          </a:xfrm>
          <a:prstGeom prst="ellipse">
            <a:avLst/>
          </a:prstGeom>
          <a:blipFill>
            <a:blip r:embed="rId6">
              <a:extLst>
                <a:ext uri="{96DAC541-7B7A-43D3-8B79-37D633B846F1}">
                  <asvg:svgBlip xmlns:asvg="http://schemas.microsoft.com/office/drawing/2016/SVG/main" r:embed="rId7"/>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32" name="Ellipse 31">
            <a:extLst>
              <a:ext uri="{FF2B5EF4-FFF2-40B4-BE49-F238E27FC236}">
                <a16:creationId xmlns:a16="http://schemas.microsoft.com/office/drawing/2014/main" id="{E06BD82B-FC5B-4538-A734-DF41F04514B1}"/>
              </a:ext>
            </a:extLst>
          </p:cNvPr>
          <p:cNvSpPr/>
          <p:nvPr/>
        </p:nvSpPr>
        <p:spPr>
          <a:xfrm>
            <a:off x="7292105" y="3282180"/>
            <a:ext cx="530353" cy="540545"/>
          </a:xfrm>
          <a:prstGeom prst="ellipse">
            <a:avLst/>
          </a:prstGeom>
          <a:blipFill>
            <a:blip r:embed="rId8">
              <a:extLst>
                <a:ext uri="{96DAC541-7B7A-43D3-8B79-37D633B846F1}">
                  <asvg:svgBlip xmlns:asvg="http://schemas.microsoft.com/office/drawing/2016/SVG/main" r:embed="rId9"/>
                </a:ext>
              </a:extLst>
            </a:blip>
            <a:stretch>
              <a:fillRect/>
            </a:stretch>
          </a:blip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45" name="Ellipse 44">
            <a:extLst>
              <a:ext uri="{FF2B5EF4-FFF2-40B4-BE49-F238E27FC236}">
                <a16:creationId xmlns:a16="http://schemas.microsoft.com/office/drawing/2014/main" id="{142CE212-9BB1-47EE-99E6-D2D704F80D74}"/>
              </a:ext>
            </a:extLst>
          </p:cNvPr>
          <p:cNvSpPr/>
          <p:nvPr/>
        </p:nvSpPr>
        <p:spPr>
          <a:xfrm>
            <a:off x="941017" y="3291007"/>
            <a:ext cx="530353" cy="540545"/>
          </a:xfrm>
          <a:prstGeom prst="ellipse">
            <a:avLst/>
          </a:prstGeom>
          <a:blipFill>
            <a:blip r:embed="rId10">
              <a:extLst>
                <a:ext uri="{96DAC541-7B7A-43D3-8B79-37D633B846F1}">
                  <asvg:svgBlip xmlns:asvg="http://schemas.microsoft.com/office/drawing/2016/SVG/main" r:embed="rId11"/>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pic>
        <p:nvPicPr>
          <p:cNvPr id="23" name="Picture 14" descr="Icon, circle&#10;&#10;Description automatically generated with medium confidence">
            <a:extLst>
              <a:ext uri="{FF2B5EF4-FFF2-40B4-BE49-F238E27FC236}">
                <a16:creationId xmlns:a16="http://schemas.microsoft.com/office/drawing/2014/main" id="{9ECD4570-A435-4791-A552-7CF76F850DE6}"/>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239483" y="3717177"/>
            <a:ext cx="527304" cy="530352"/>
          </a:xfrm>
          <a:prstGeom prst="rect">
            <a:avLst/>
          </a:prstGeom>
        </p:spPr>
      </p:pic>
      <p:sp>
        <p:nvSpPr>
          <p:cNvPr id="27" name="Textfeld 26">
            <a:extLst>
              <a:ext uri="{FF2B5EF4-FFF2-40B4-BE49-F238E27FC236}">
                <a16:creationId xmlns:a16="http://schemas.microsoft.com/office/drawing/2014/main" id="{4ADCBB4B-2147-4C82-8760-9ADE2A5C56B1}"/>
              </a:ext>
            </a:extLst>
          </p:cNvPr>
          <p:cNvSpPr txBox="1"/>
          <p:nvPr/>
        </p:nvSpPr>
        <p:spPr>
          <a:xfrm>
            <a:off x="2369976" y="4226882"/>
            <a:ext cx="2173712" cy="507831"/>
          </a:xfrm>
          <a:prstGeom prst="rect">
            <a:avLst/>
          </a:prstGeom>
          <a:noFill/>
        </p:spPr>
        <p:txBody>
          <a:bodyPr wrap="square" rtlCol="0">
            <a:spAutoFit/>
          </a:bodyPr>
          <a:lstStyle/>
          <a:p>
            <a:pPr algn="ctr" rtl="1"/>
            <a:r>
              <a:rPr lang="en-US" dirty="0"/>
              <a:t>انخفاض نوعية المياه بسبب زيادة الأسمدة </a:t>
            </a:r>
            <a:r>
              <a:rPr lang="ar-JO" dirty="0"/>
              <a:t>الطبيعية</a:t>
            </a:r>
            <a:endParaRPr lang="en-US" sz="1400" dirty="0"/>
          </a:p>
        </p:txBody>
      </p:sp>
      <p:cxnSp>
        <p:nvCxnSpPr>
          <p:cNvPr id="28" name="Verbinder: gekrümmt 27">
            <a:extLst>
              <a:ext uri="{FF2B5EF4-FFF2-40B4-BE49-F238E27FC236}">
                <a16:creationId xmlns:a16="http://schemas.microsoft.com/office/drawing/2014/main" id="{03D205C7-C75A-4E89-AFB3-84E58AF62E6A}"/>
              </a:ext>
            </a:extLst>
          </p:cNvPr>
          <p:cNvCxnSpPr>
            <a:cxnSpLocks/>
            <a:endCxn id="27" idx="1"/>
          </p:cNvCxnSpPr>
          <p:nvPr/>
        </p:nvCxnSpPr>
        <p:spPr>
          <a:xfrm rot="16200000" flipH="1">
            <a:off x="984433" y="3095254"/>
            <a:ext cx="2099159" cy="671928"/>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65233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9CE5F7F-7BD0-4566-9EEF-DE8A14BF9038}"/>
              </a:ext>
            </a:extLst>
          </p:cNvPr>
          <p:cNvSpPr>
            <a:spLocks noGrp="1"/>
          </p:cNvSpPr>
          <p:nvPr>
            <p:ph type="title"/>
          </p:nvPr>
        </p:nvSpPr>
        <p:spPr>
          <a:xfrm>
            <a:off x="576817" y="639983"/>
            <a:ext cx="8567183" cy="540544"/>
          </a:xfrm>
        </p:spPr>
        <p:txBody>
          <a:bodyPr>
            <a:normAutofit fontScale="93150"/>
          </a:bodyPr>
          <a:lstStyle/>
          <a:p>
            <a:pPr algn="r" rtl="1"/>
            <a:r>
              <a:rPr lang="en-GB" altLang="pt-BR" sz="2800" dirty="0">
                <a:latin typeface="Arial" charset="0"/>
              </a:rPr>
              <a:t>استخدامات المياه المحلية مقابل التجارة العالمية للمنتجات الزراعية </a:t>
            </a:r>
            <a:endParaRPr lang="de-DE" dirty="0"/>
          </a:p>
        </p:txBody>
      </p:sp>
      <p:sp>
        <p:nvSpPr>
          <p:cNvPr id="4" name="Foliennummernplatzhalter 3">
            <a:extLst>
              <a:ext uri="{FF2B5EF4-FFF2-40B4-BE49-F238E27FC236}">
                <a16:creationId xmlns:a16="http://schemas.microsoft.com/office/drawing/2014/main" id="{1CC77C46-06D2-4CD0-93DA-27C64DA2ACF5}"/>
              </a:ext>
            </a:extLst>
          </p:cNvPr>
          <p:cNvSpPr>
            <a:spLocks noGrp="1"/>
          </p:cNvSpPr>
          <p:nvPr>
            <p:ph type="sldNum" sz="quarter" idx="16"/>
          </p:nvPr>
        </p:nvSpPr>
        <p:spPr/>
        <p:txBody>
          <a:bodyPr/>
          <a:lstStyle/>
          <a:p>
            <a:fld id="{CF23C0C3-F0EC-4AF0-84C8-08554CFEDD03}" type="slidenum">
              <a:rPr lang="en-GB" smtClean="0"/>
              <a:t>12</a:t>
            </a:fld>
            <a:endParaRPr lang="en-GB" dirty="0"/>
          </a:p>
        </p:txBody>
      </p:sp>
      <p:pic>
        <p:nvPicPr>
          <p:cNvPr id="5" name="Picture 3">
            <a:extLst>
              <a:ext uri="{FF2B5EF4-FFF2-40B4-BE49-F238E27FC236}">
                <a16:creationId xmlns:a16="http://schemas.microsoft.com/office/drawing/2014/main" id="{E3804397-8A13-46C6-B24C-6625F12F96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4" y="1310187"/>
            <a:ext cx="8728384" cy="32726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feld 6">
            <a:extLst>
              <a:ext uri="{FF2B5EF4-FFF2-40B4-BE49-F238E27FC236}">
                <a16:creationId xmlns:a16="http://schemas.microsoft.com/office/drawing/2014/main" id="{99D8DF71-5458-4ECE-A59F-52FD21F5D634}"/>
              </a:ext>
            </a:extLst>
          </p:cNvPr>
          <p:cNvSpPr txBox="1"/>
          <p:nvPr/>
        </p:nvSpPr>
        <p:spPr>
          <a:xfrm>
            <a:off x="6169664" y="4465814"/>
            <a:ext cx="2684844" cy="276999"/>
          </a:xfrm>
          <a:prstGeom prst="rect">
            <a:avLst/>
          </a:prstGeom>
          <a:noFill/>
        </p:spPr>
        <p:txBody>
          <a:bodyPr wrap="square" rtlCol="0">
            <a:spAutoFit/>
          </a:bodyPr>
          <a:lstStyle/>
          <a:p>
            <a:r>
              <a:rPr lang="de-DE" sz="1200" dirty="0"/>
              <a:t>Source: Hoekstra &amp; Mekonnen, 2012</a:t>
            </a:r>
          </a:p>
        </p:txBody>
      </p:sp>
    </p:spTree>
    <p:extLst>
      <p:ext uri="{BB962C8B-B14F-4D97-AF65-F5344CB8AC3E}">
        <p14:creationId xmlns:p14="http://schemas.microsoft.com/office/powerpoint/2010/main" val="12418561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7763EF5-5285-40E4-85E6-F3296B880B65}"/>
              </a:ext>
            </a:extLst>
          </p:cNvPr>
          <p:cNvSpPr>
            <a:spLocks noGrp="1"/>
          </p:cNvSpPr>
          <p:nvPr>
            <p:ph type="title"/>
          </p:nvPr>
        </p:nvSpPr>
        <p:spPr>
          <a:xfrm>
            <a:off x="370672" y="417664"/>
            <a:ext cx="8567183" cy="540544"/>
          </a:xfrm>
        </p:spPr>
        <p:txBody>
          <a:bodyPr>
            <a:normAutofit fontScale="95652"/>
          </a:bodyPr>
          <a:lstStyle/>
          <a:p>
            <a:pPr algn="r" rtl="1"/>
            <a:r>
              <a:rPr lang="ar-JO" dirty="0"/>
              <a:t>المياه - الطاقة</a:t>
            </a:r>
            <a:endParaRPr lang="en-US" dirty="0"/>
          </a:p>
        </p:txBody>
      </p:sp>
      <p:sp>
        <p:nvSpPr>
          <p:cNvPr id="4" name="Foliennummernplatzhalter 3">
            <a:extLst>
              <a:ext uri="{FF2B5EF4-FFF2-40B4-BE49-F238E27FC236}">
                <a16:creationId xmlns:a16="http://schemas.microsoft.com/office/drawing/2014/main" id="{295881A4-BCB7-4D07-9986-7D20E02A364B}"/>
              </a:ext>
            </a:extLst>
          </p:cNvPr>
          <p:cNvSpPr>
            <a:spLocks noGrp="1"/>
          </p:cNvSpPr>
          <p:nvPr>
            <p:ph type="sldNum" sz="quarter" idx="16"/>
          </p:nvPr>
        </p:nvSpPr>
        <p:spPr/>
        <p:txBody>
          <a:bodyPr/>
          <a:lstStyle/>
          <a:p>
            <a:fld id="{CF23C0C3-F0EC-4AF0-84C8-08554CFEDD03}" type="slidenum">
              <a:rPr lang="en-GB" smtClean="0"/>
              <a:t>13</a:t>
            </a:fld>
            <a:endParaRPr lang="en-GB" dirty="0"/>
          </a:p>
        </p:txBody>
      </p:sp>
      <p:sp>
        <p:nvSpPr>
          <p:cNvPr id="7" name="Pfeil: nach unten gekrümmt 6">
            <a:extLst>
              <a:ext uri="{FF2B5EF4-FFF2-40B4-BE49-F238E27FC236}">
                <a16:creationId xmlns:a16="http://schemas.microsoft.com/office/drawing/2014/main" id="{1B7263E2-C980-4AA9-BD9D-E4F7D8C3E591}"/>
              </a:ext>
            </a:extLst>
          </p:cNvPr>
          <p:cNvSpPr/>
          <p:nvPr/>
        </p:nvSpPr>
        <p:spPr>
          <a:xfrm rot="13026417">
            <a:off x="2398371" y="3280634"/>
            <a:ext cx="3671924" cy="611890"/>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grpSp>
        <p:nvGrpSpPr>
          <p:cNvPr id="5" name="Gruppieren 4">
            <a:extLst>
              <a:ext uri="{FF2B5EF4-FFF2-40B4-BE49-F238E27FC236}">
                <a16:creationId xmlns:a16="http://schemas.microsoft.com/office/drawing/2014/main" id="{AC97031E-361A-4434-8B25-2A3968CAFE2A}"/>
              </a:ext>
            </a:extLst>
          </p:cNvPr>
          <p:cNvGrpSpPr/>
          <p:nvPr/>
        </p:nvGrpSpPr>
        <p:grpSpPr>
          <a:xfrm>
            <a:off x="2470472" y="865714"/>
            <a:ext cx="4853682" cy="3982552"/>
            <a:chOff x="1247850" y="865714"/>
            <a:chExt cx="4853682" cy="3982552"/>
          </a:xfrm>
        </p:grpSpPr>
        <p:pic>
          <p:nvPicPr>
            <p:cNvPr id="8" name="Picture 21" descr="Icon&#10;&#10;Description automatically generated">
              <a:extLst>
                <a:ext uri="{FF2B5EF4-FFF2-40B4-BE49-F238E27FC236}">
                  <a16:creationId xmlns:a16="http://schemas.microsoft.com/office/drawing/2014/main" id="{86A017CB-5489-4509-AB15-43F89A993A18}"/>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rot="382242">
              <a:off x="4652802" y="3582003"/>
              <a:ext cx="1034544" cy="1034570"/>
            </a:xfrm>
            <a:prstGeom prst="rect">
              <a:avLst/>
            </a:prstGeom>
            <a:noFill/>
            <a:ln>
              <a:noFill/>
            </a:ln>
          </p:spPr>
        </p:pic>
        <p:grpSp>
          <p:nvGrpSpPr>
            <p:cNvPr id="9" name="Group 9">
              <a:extLst>
                <a:ext uri="{FF2B5EF4-FFF2-40B4-BE49-F238E27FC236}">
                  <a16:creationId xmlns:a16="http://schemas.microsoft.com/office/drawing/2014/main" id="{8CA2D8F5-3BFF-4976-8F81-3C54072B65E5}"/>
                </a:ext>
              </a:extLst>
            </p:cNvPr>
            <p:cNvGrpSpPr/>
            <p:nvPr/>
          </p:nvGrpSpPr>
          <p:grpSpPr>
            <a:xfrm>
              <a:off x="1247850" y="2732308"/>
              <a:ext cx="3133887" cy="2115958"/>
              <a:chOff x="3057813" y="1635407"/>
              <a:chExt cx="3133887" cy="2115958"/>
            </a:xfrm>
          </p:grpSpPr>
          <p:pic>
            <p:nvPicPr>
              <p:cNvPr id="10" name="Picture 7" descr="Icon, circle&#10;&#10;Description automatically generated">
                <a:extLst>
                  <a:ext uri="{FF2B5EF4-FFF2-40B4-BE49-F238E27FC236}">
                    <a16:creationId xmlns:a16="http://schemas.microsoft.com/office/drawing/2014/main" id="{3703FCC2-2190-4172-AD5F-5E1F112A0D82}"/>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11" name="TextBox 12">
                <a:extLst>
                  <a:ext uri="{FF2B5EF4-FFF2-40B4-BE49-F238E27FC236}">
                    <a16:creationId xmlns:a16="http://schemas.microsoft.com/office/drawing/2014/main" id="{C3FBFAAA-7A39-48CF-A6BA-1C14B6380DD3}"/>
                  </a:ext>
                </a:extLst>
              </p:cNvPr>
              <p:cNvSpPr txBox="1"/>
              <p:nvPr/>
            </p:nvSpPr>
            <p:spPr>
              <a:xfrm>
                <a:off x="3504768" y="2076794"/>
                <a:ext cx="2134464" cy="1569660"/>
              </a:xfrm>
              <a:prstGeom prst="rect">
                <a:avLst/>
              </a:prstGeom>
              <a:noFill/>
            </p:spPr>
            <p:txBody>
              <a:bodyPr wrap="square" rtlCol="0">
                <a:spAutoFit/>
              </a:bodyPr>
              <a:lstStyle/>
              <a:p>
                <a:pPr marL="285750" indent="-285750" algn="r" rtl="1">
                  <a:buFont typeface="Wingdings" panose="05000000000000000000" pitchFamily="2" charset="2"/>
                  <a:buChar char="§"/>
                </a:pPr>
                <a:r>
                  <a:rPr lang="en-US" sz="1200" b="1" dirty="0">
                    <a:solidFill>
                      <a:srgbClr val="575756"/>
                    </a:solidFill>
                    <a:latin typeface="Calibri" panose="020F0502020204030204" pitchFamily="34" charset="0"/>
                    <a:cs typeface="Calibri" panose="020F0502020204030204" pitchFamily="34" charset="0"/>
                  </a:rPr>
                  <a:t>مياه الشرب ومعالجة مياه الصرف الصحي </a:t>
                </a:r>
              </a:p>
              <a:p>
                <a:pPr marL="285750" indent="-285750" algn="r" rtl="1">
                  <a:buFont typeface="Wingdings" panose="05000000000000000000" pitchFamily="2" charset="2"/>
                  <a:buChar char="§"/>
                </a:pPr>
                <a:r>
                  <a:rPr lang="en-US" sz="1200" b="1" dirty="0">
                    <a:solidFill>
                      <a:srgbClr val="575756"/>
                    </a:solidFill>
                    <a:latin typeface="Calibri" panose="020F0502020204030204" pitchFamily="34" charset="0"/>
                    <a:cs typeface="Calibri" panose="020F0502020204030204" pitchFamily="34" charset="0"/>
                  </a:rPr>
                  <a:t>ضخ المياه الجوفية والمياه السطحية للري  </a:t>
                </a:r>
              </a:p>
              <a:p>
                <a:pPr marL="285750" indent="-285750" algn="r" rtl="1">
                  <a:buFont typeface="Wingdings" panose="05000000000000000000" pitchFamily="2" charset="2"/>
                  <a:buChar char="§"/>
                </a:pPr>
                <a:r>
                  <a:rPr lang="en-US" sz="1200" b="1" dirty="0">
                    <a:solidFill>
                      <a:srgbClr val="575756"/>
                    </a:solidFill>
                    <a:latin typeface="Calibri" panose="020F0502020204030204" pitchFamily="34" charset="0"/>
                    <a:cs typeface="Calibri" panose="020F0502020204030204" pitchFamily="34" charset="0"/>
                  </a:rPr>
                  <a:t>نقل المياه </a:t>
                </a:r>
              </a:p>
              <a:p>
                <a:pPr marL="285750" indent="-285750" algn="r" rtl="1">
                  <a:buFont typeface="Wingdings" panose="05000000000000000000" pitchFamily="2" charset="2"/>
                  <a:buChar char="§"/>
                </a:pPr>
                <a:r>
                  <a:rPr lang="en-US" sz="1200" b="1" dirty="0">
                    <a:solidFill>
                      <a:srgbClr val="575756"/>
                    </a:solidFill>
                    <a:latin typeface="Calibri" panose="020F0502020204030204" pitchFamily="34" charset="0"/>
                    <a:cs typeface="Calibri" panose="020F0502020204030204" pitchFamily="34" charset="0"/>
                  </a:rPr>
                  <a:t>تحلية مياه البحر </a:t>
                </a:r>
              </a:p>
              <a:p>
                <a:pPr algn="r" rtl="1"/>
                <a:endParaRPr lang="en-US" sz="1200" b="1" dirty="0">
                  <a:solidFill>
                    <a:srgbClr val="575756"/>
                  </a:solidFill>
                  <a:latin typeface="Calibri" panose="020F0502020204030204" pitchFamily="34" charset="0"/>
                  <a:cs typeface="Calibri" panose="020F0502020204030204" pitchFamily="34" charset="0"/>
                </a:endParaRPr>
              </a:p>
              <a:p>
                <a:pPr algn="r" rtl="1"/>
                <a:r>
                  <a:rPr lang="en-GB" sz="1200" b="1" dirty="0">
                    <a:solidFill>
                      <a:srgbClr val="575756"/>
                    </a:solidFill>
                    <a:latin typeface="Calibri" panose="020F0502020204030204" pitchFamily="34" charset="0"/>
                    <a:cs typeface="Calibri" panose="020F0502020204030204" pitchFamily="34" charset="0"/>
                  </a:rPr>
                  <a:t> </a:t>
                </a:r>
              </a:p>
            </p:txBody>
          </p:sp>
        </p:grpSp>
        <p:pic>
          <p:nvPicPr>
            <p:cNvPr id="12" name="Picture 52" descr="Icon&#10;&#10;Description automatically generated">
              <a:extLst>
                <a:ext uri="{FF2B5EF4-FFF2-40B4-BE49-F238E27FC236}">
                  <a16:creationId xmlns:a16="http://schemas.microsoft.com/office/drawing/2014/main" id="{2567588E-581A-441A-9A5E-1B39EA7AE122}"/>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611133" y="1305148"/>
              <a:ext cx="1040474" cy="1040474"/>
            </a:xfrm>
            <a:prstGeom prst="rect">
              <a:avLst/>
            </a:prstGeom>
          </p:spPr>
        </p:pic>
        <p:sp>
          <p:nvSpPr>
            <p:cNvPr id="13" name="Pfeil: nach unten gekrümmt 12">
              <a:extLst>
                <a:ext uri="{FF2B5EF4-FFF2-40B4-BE49-F238E27FC236}">
                  <a16:creationId xmlns:a16="http://schemas.microsoft.com/office/drawing/2014/main" id="{31502E1B-F1D5-446B-84E4-04BC29E41EF0}"/>
                </a:ext>
              </a:extLst>
            </p:cNvPr>
            <p:cNvSpPr/>
            <p:nvPr/>
          </p:nvSpPr>
          <p:spPr>
            <a:xfrm rot="2230725">
              <a:off x="2429608" y="1893569"/>
              <a:ext cx="3671924" cy="611890"/>
            </a:xfrm>
            <a:prstGeom prst="curvedDownArrow">
              <a:avLst>
                <a:gd name="adj1" fmla="val 33578"/>
                <a:gd name="adj2" fmla="val 50000"/>
                <a:gd name="adj3" fmla="val 25000"/>
              </a:avLst>
            </a:prstGeom>
            <a:solidFill>
              <a:srgbClr val="004C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grpSp>
          <p:nvGrpSpPr>
            <p:cNvPr id="14" name="Group 5">
              <a:extLst>
                <a:ext uri="{FF2B5EF4-FFF2-40B4-BE49-F238E27FC236}">
                  <a16:creationId xmlns:a16="http://schemas.microsoft.com/office/drawing/2014/main" id="{264E2404-C572-477C-BFDB-FAFE4565F6A9}"/>
                </a:ext>
              </a:extLst>
            </p:cNvPr>
            <p:cNvGrpSpPr/>
            <p:nvPr/>
          </p:nvGrpSpPr>
          <p:grpSpPr>
            <a:xfrm>
              <a:off x="2896628" y="865714"/>
              <a:ext cx="2865126" cy="1932436"/>
              <a:chOff x="97809" y="1656673"/>
              <a:chExt cx="2865126" cy="1932436"/>
            </a:xfrm>
          </p:grpSpPr>
          <p:pic>
            <p:nvPicPr>
              <p:cNvPr id="15" name="Picture 4" descr="Shape, icon&#10;&#10;Description automatically generated">
                <a:extLst>
                  <a:ext uri="{FF2B5EF4-FFF2-40B4-BE49-F238E27FC236}">
                    <a16:creationId xmlns:a16="http://schemas.microsoft.com/office/drawing/2014/main" id="{CC47AC4C-5979-4725-B6FB-1A642CFFC86C}"/>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97809" y="1656673"/>
                <a:ext cx="2865126" cy="1932436"/>
              </a:xfrm>
              <a:prstGeom prst="rect">
                <a:avLst/>
              </a:prstGeom>
            </p:spPr>
          </p:pic>
          <p:sp>
            <p:nvSpPr>
              <p:cNvPr id="16" name="TextBox 6">
                <a:extLst>
                  <a:ext uri="{FF2B5EF4-FFF2-40B4-BE49-F238E27FC236}">
                    <a16:creationId xmlns:a16="http://schemas.microsoft.com/office/drawing/2014/main" id="{76EE3C0E-D1D1-4DCE-8A31-6AEFF996C195}"/>
                  </a:ext>
                </a:extLst>
              </p:cNvPr>
              <p:cNvSpPr txBox="1"/>
              <p:nvPr/>
            </p:nvSpPr>
            <p:spPr>
              <a:xfrm>
                <a:off x="515686" y="2136468"/>
                <a:ext cx="2134464" cy="1384995"/>
              </a:xfrm>
              <a:prstGeom prst="rect">
                <a:avLst/>
              </a:prstGeom>
              <a:noFill/>
            </p:spPr>
            <p:txBody>
              <a:bodyPr wrap="square" rtlCol="0">
                <a:normAutofit fontScale="97500"/>
              </a:bodyPr>
              <a:lstStyle/>
              <a:p>
                <a:pPr marL="285750" indent="-285750" algn="r" rtl="1">
                  <a:buFont typeface="Wingdings" panose="05000000000000000000" pitchFamily="2" charset="2"/>
                  <a:buChar char="§"/>
                </a:pPr>
                <a:r>
                  <a:rPr lang="en-US" sz="1200" b="1" dirty="0">
                    <a:solidFill>
                      <a:srgbClr val="004C82"/>
                    </a:solidFill>
                    <a:latin typeface="Calibri" panose="020F0502020204030204" pitchFamily="34" charset="0"/>
                    <a:cs typeface="Calibri" panose="020F0502020204030204" pitchFamily="34" charset="0"/>
                  </a:rPr>
                  <a:t>التبريد الكهربائي الحراري </a:t>
                </a:r>
              </a:p>
              <a:p>
                <a:pPr marL="285750" indent="-285750" algn="r" rtl="1">
                  <a:buFont typeface="Wingdings" panose="05000000000000000000" pitchFamily="2" charset="2"/>
                  <a:buChar char="§"/>
                </a:pPr>
                <a:r>
                  <a:rPr lang="en-US" sz="1200" b="1" dirty="0">
                    <a:solidFill>
                      <a:srgbClr val="004C82"/>
                    </a:solidFill>
                    <a:latin typeface="Calibri" panose="020F0502020204030204" pitchFamily="34" charset="0"/>
                    <a:cs typeface="Calibri" panose="020F0502020204030204" pitchFamily="34" charset="0"/>
                  </a:rPr>
                  <a:t>الطاقة الكهرومائية </a:t>
                </a:r>
              </a:p>
              <a:p>
                <a:pPr marL="285750" indent="-285750" algn="r" rtl="1">
                  <a:buFont typeface="Wingdings" panose="05000000000000000000" pitchFamily="2" charset="2"/>
                  <a:buChar char="§"/>
                </a:pPr>
                <a:r>
                  <a:rPr lang="en-US" sz="1200" b="1" dirty="0">
                    <a:solidFill>
                      <a:srgbClr val="004C82"/>
                    </a:solidFill>
                    <a:latin typeface="Calibri" panose="020F0502020204030204" pitchFamily="34" charset="0"/>
                    <a:cs typeface="Calibri" panose="020F0502020204030204" pitchFamily="34" charset="0"/>
                  </a:rPr>
                  <a:t>استخراج وتكرير الوقود الأحفوري  </a:t>
                </a:r>
              </a:p>
              <a:p>
                <a:pPr marL="285750" indent="-285750" algn="r" rtl="1">
                  <a:buFont typeface="Wingdings" panose="05000000000000000000" pitchFamily="2" charset="2"/>
                  <a:buChar char="§"/>
                </a:pPr>
                <a:r>
                  <a:rPr lang="en-US" sz="1200" b="1" dirty="0">
                    <a:solidFill>
                      <a:srgbClr val="004C82"/>
                    </a:solidFill>
                    <a:latin typeface="Calibri" panose="020F0502020204030204" pitchFamily="34" charset="0"/>
                    <a:cs typeface="Calibri" panose="020F0502020204030204" pitchFamily="34" charset="0"/>
                  </a:rPr>
                  <a:t>نمو </a:t>
                </a:r>
                <a:r>
                  <a:rPr lang="en-US" sz="1200" b="1" dirty="0" err="1">
                    <a:solidFill>
                      <a:srgbClr val="004C82"/>
                    </a:solidFill>
                    <a:latin typeface="Calibri" panose="020F0502020204030204" pitchFamily="34" charset="0"/>
                    <a:cs typeface="Calibri" panose="020F0502020204030204" pitchFamily="34" charset="0"/>
                  </a:rPr>
                  <a:t>الكتلة</a:t>
                </a:r>
                <a:r>
                  <a:rPr lang="en-US" sz="1200" b="1" dirty="0">
                    <a:solidFill>
                      <a:srgbClr val="004C82"/>
                    </a:solidFill>
                    <a:latin typeface="Calibri" panose="020F0502020204030204" pitchFamily="34" charset="0"/>
                    <a:cs typeface="Calibri" panose="020F0502020204030204" pitchFamily="34" charset="0"/>
                  </a:rPr>
                  <a:t> </a:t>
                </a:r>
                <a:r>
                  <a:rPr lang="ar-JO" sz="1200" b="1" dirty="0">
                    <a:solidFill>
                      <a:srgbClr val="004C82"/>
                    </a:solidFill>
                    <a:latin typeface="Calibri" panose="020F0502020204030204" pitchFamily="34" charset="0"/>
                    <a:cs typeface="Calibri" panose="020F0502020204030204" pitchFamily="34" charset="0"/>
                  </a:rPr>
                  <a:t>الحيوية </a:t>
                </a:r>
                <a:r>
                  <a:rPr lang="en-US" sz="1200" b="1" dirty="0" err="1">
                    <a:solidFill>
                      <a:srgbClr val="004C82"/>
                    </a:solidFill>
                    <a:latin typeface="Calibri" panose="020F0502020204030204" pitchFamily="34" charset="0"/>
                    <a:cs typeface="Calibri" panose="020F0502020204030204" pitchFamily="34" charset="0"/>
                  </a:rPr>
                  <a:t>لاغراض</a:t>
                </a:r>
                <a:r>
                  <a:rPr lang="en-US" sz="1200" b="1" dirty="0">
                    <a:solidFill>
                      <a:srgbClr val="004C82"/>
                    </a:solidFill>
                    <a:latin typeface="Calibri" panose="020F0502020204030204" pitchFamily="34" charset="0"/>
                    <a:cs typeface="Calibri" panose="020F0502020204030204" pitchFamily="34" charset="0"/>
                  </a:rPr>
                  <a:t> </a:t>
                </a:r>
                <a:r>
                  <a:rPr lang="en-US" sz="1200" b="1" dirty="0" err="1">
                    <a:solidFill>
                      <a:srgbClr val="004C82"/>
                    </a:solidFill>
                    <a:latin typeface="Calibri" panose="020F0502020204030204" pitchFamily="34" charset="0"/>
                    <a:cs typeface="Calibri" panose="020F0502020204030204" pitchFamily="34" charset="0"/>
                  </a:rPr>
                  <a:t>الطاقة</a:t>
                </a:r>
                <a:r>
                  <a:rPr lang="en-US" sz="1200" b="1" dirty="0">
                    <a:solidFill>
                      <a:srgbClr val="004C82"/>
                    </a:solidFill>
                    <a:latin typeface="Calibri" panose="020F0502020204030204" pitchFamily="34" charset="0"/>
                    <a:cs typeface="Calibri" panose="020F0502020204030204" pitchFamily="34" charset="0"/>
                  </a:rPr>
                  <a:t> </a:t>
                </a:r>
                <a:r>
                  <a:rPr lang="ar-JO" sz="1200" b="1" dirty="0">
                    <a:solidFill>
                      <a:srgbClr val="004C82"/>
                    </a:solidFill>
                    <a:latin typeface="Calibri" panose="020F0502020204030204" pitchFamily="34" charset="0"/>
                    <a:cs typeface="Calibri" panose="020F0502020204030204" pitchFamily="34" charset="0"/>
                  </a:rPr>
                  <a:t>الحيوية</a:t>
                </a:r>
                <a:endParaRPr lang="en-US" sz="1200" b="1" dirty="0">
                  <a:solidFill>
                    <a:srgbClr val="004C82"/>
                  </a:solidFill>
                  <a:latin typeface="Calibri" panose="020F0502020204030204" pitchFamily="34" charset="0"/>
                  <a:cs typeface="Calibri" panose="020F0502020204030204" pitchFamily="34" charset="0"/>
                </a:endParaRPr>
              </a:p>
              <a:p>
                <a:pPr algn="r" rtl="1"/>
                <a:endParaRPr lang="en-GB" sz="1200" b="1" dirty="0">
                  <a:solidFill>
                    <a:srgbClr val="004C82"/>
                  </a:solidFill>
                  <a:latin typeface="Calibri" panose="020F0502020204030204" pitchFamily="34" charset="0"/>
                  <a:cs typeface="Calibri" panose="020F0502020204030204" pitchFamily="34" charset="0"/>
                </a:endParaRPr>
              </a:p>
            </p:txBody>
          </p:sp>
        </p:grpSp>
      </p:grpSp>
    </p:spTree>
    <p:extLst>
      <p:ext uri="{BB962C8B-B14F-4D97-AF65-F5344CB8AC3E}">
        <p14:creationId xmlns:p14="http://schemas.microsoft.com/office/powerpoint/2010/main" val="370852751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725074"/>
            <a:ext cx="8097740" cy="735586"/>
          </a:xfrm>
        </p:spPr>
        <p:txBody>
          <a:bodyPr/>
          <a:lstStyle/>
          <a:p>
            <a:pPr rtl="1"/>
            <a:r>
              <a:rPr lang="en-US" sz="2300" b="1" dirty="0"/>
              <a:t>حان وقت لعبة الاختبار السريع</a:t>
            </a:r>
            <a:r>
              <a:rPr lang="en-US" sz="2400" dirty="0"/>
              <a:t>! </a:t>
            </a:r>
            <a:br>
              <a:rPr lang="en-US" sz="2000" b="1" dirty="0"/>
            </a:br>
            <a:r>
              <a:rPr lang="en-US" sz="2000" b="1" dirty="0"/>
              <a:t>ما مقدار الماء اللازم في قطاع الطاقة؟ </a:t>
            </a:r>
            <a:endParaRPr lang="en-US" b="1" dirty="0">
              <a:highlight>
                <a:srgbClr val="FFFF00"/>
              </a:highlight>
            </a:endParaRP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4451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lgn="just" rtl="1">
              <a:buFont typeface="+mj-lt"/>
              <a:buAutoNum type="arabicPeriod"/>
            </a:pPr>
            <a:r>
              <a:rPr lang="en-US" dirty="0"/>
              <a:t>لقد شهدنا في وقت سابق أن 90% </a:t>
            </a:r>
            <a:r>
              <a:rPr lang="ar-JO" dirty="0"/>
              <a:t> </a:t>
            </a:r>
            <a:r>
              <a:rPr lang="en-US" dirty="0"/>
              <a:t>من الطاقة المنتجة اليوم تعتمد على المياه بكثافة، وهذا يعني أن كل أشكال الطاقة تقريبا تعتمد على المياه</a:t>
            </a:r>
            <a:r>
              <a:rPr lang="ar-JO" dirty="0"/>
              <a:t>.</a:t>
            </a:r>
            <a:r>
              <a:rPr lang="en-US" dirty="0"/>
              <a:t> </a:t>
            </a:r>
            <a:endParaRPr lang="ar-JO" dirty="0"/>
          </a:p>
          <a:p>
            <a:pPr marL="0" lvl="1" indent="0" algn="just" rtl="1">
              <a:buNone/>
            </a:pPr>
            <a:r>
              <a:rPr lang="en-US" dirty="0"/>
              <a:t> </a:t>
            </a:r>
          </a:p>
          <a:p>
            <a:pPr marL="720725" lvl="2" indent="-457200" algn="just" rtl="1">
              <a:buFont typeface="Wingdings" panose="05000000000000000000" pitchFamily="2" charset="2"/>
              <a:buChar char="§"/>
            </a:pPr>
            <a:r>
              <a:rPr lang="en-US" dirty="0"/>
              <a:t>أي جزء من قطاع الطاقة يمثل أكبر كمية من المياه </a:t>
            </a:r>
            <a:r>
              <a:rPr lang="ar-JO" dirty="0"/>
              <a:t>المستخرجة</a:t>
            </a:r>
            <a:r>
              <a:rPr lang="en-US" dirty="0"/>
              <a:t>؟ </a:t>
            </a:r>
          </a:p>
          <a:p>
            <a:pPr marL="720725" lvl="2" indent="-457200" algn="r" rtl="1">
              <a:buFont typeface="Wingdings" panose="05000000000000000000" pitchFamily="2" charset="2"/>
              <a:buChar char="§"/>
            </a:pPr>
            <a:endParaRPr lang="en-US" dirty="0">
              <a:latin typeface="Arial"/>
              <a:cs typeface="Calibri"/>
            </a:endParaRPr>
          </a:p>
        </p:txBody>
      </p:sp>
    </p:spTree>
    <p:extLst>
      <p:ext uri="{BB962C8B-B14F-4D97-AF65-F5344CB8AC3E}">
        <p14:creationId xmlns:p14="http://schemas.microsoft.com/office/powerpoint/2010/main" val="355462618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5DBE1F71-263B-4489-B989-ECF3105CABC7}"/>
              </a:ext>
            </a:extLst>
          </p:cNvPr>
          <p:cNvSpPr>
            <a:spLocks noGrp="1"/>
          </p:cNvSpPr>
          <p:nvPr>
            <p:ph type="body" sz="quarter" idx="14"/>
          </p:nvPr>
        </p:nvSpPr>
        <p:spPr>
          <a:xfrm>
            <a:off x="449816" y="1216772"/>
            <a:ext cx="8567737" cy="270565"/>
          </a:xfrm>
        </p:spPr>
        <p:txBody>
          <a:bodyPr/>
          <a:lstStyle/>
          <a:p>
            <a:pPr algn="r" rtl="1"/>
            <a:r>
              <a:rPr lang="ar-JO" dirty="0"/>
              <a:t>لماذا</a:t>
            </a:r>
            <a:r>
              <a:rPr lang="en-US" dirty="0"/>
              <a:t> نحتاج إلى </a:t>
            </a:r>
            <a:r>
              <a:rPr lang="ar-JO" dirty="0"/>
              <a:t>المياه</a:t>
            </a:r>
            <a:r>
              <a:rPr lang="en-US" dirty="0"/>
              <a:t> لإنتاج الطاقة؟ </a:t>
            </a:r>
          </a:p>
        </p:txBody>
      </p:sp>
      <p:graphicFrame>
        <p:nvGraphicFramePr>
          <p:cNvPr id="6" name="Diagramm 5">
            <a:extLst>
              <a:ext uri="{FF2B5EF4-FFF2-40B4-BE49-F238E27FC236}">
                <a16:creationId xmlns:a16="http://schemas.microsoft.com/office/drawing/2014/main" id="{17797A1F-9143-49CB-8F70-E6D8831A74A9}"/>
              </a:ext>
            </a:extLst>
          </p:cNvPr>
          <p:cNvGraphicFramePr/>
          <p:nvPr>
            <p:extLst>
              <p:ext uri="{D42A27DB-BD31-4B8C-83A1-F6EECF244321}">
                <p14:modId xmlns:p14="http://schemas.microsoft.com/office/powerpoint/2010/main" val="1868432090"/>
              </p:ext>
            </p:extLst>
          </p:nvPr>
        </p:nvGraphicFramePr>
        <p:xfrm>
          <a:off x="1327896" y="1572869"/>
          <a:ext cx="7172683" cy="3013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C20D70EF-BC4C-4825-8F24-CFB51ED7FB63}"/>
              </a:ext>
            </a:extLst>
          </p:cNvPr>
          <p:cNvSpPr>
            <a:spLocks noGrp="1"/>
          </p:cNvSpPr>
          <p:nvPr>
            <p:ph type="title"/>
          </p:nvPr>
        </p:nvSpPr>
        <p:spPr/>
        <p:txBody>
          <a:bodyPr>
            <a:normAutofit/>
          </a:bodyPr>
          <a:lstStyle/>
          <a:p>
            <a:pPr algn="r" rtl="1"/>
            <a:r>
              <a:rPr lang="ar-JO" dirty="0"/>
              <a:t>المياه من أجل إنتاج</a:t>
            </a:r>
            <a:r>
              <a:rPr lang="en-US" dirty="0"/>
              <a:t> الطاقة </a:t>
            </a:r>
          </a:p>
        </p:txBody>
      </p:sp>
      <p:sp>
        <p:nvSpPr>
          <p:cNvPr id="5" name="Foliennummernplatzhalter 4">
            <a:extLst>
              <a:ext uri="{FF2B5EF4-FFF2-40B4-BE49-F238E27FC236}">
                <a16:creationId xmlns:a16="http://schemas.microsoft.com/office/drawing/2014/main" id="{B4E97046-7C04-433E-AA40-39268CE040B4}"/>
              </a:ext>
            </a:extLst>
          </p:cNvPr>
          <p:cNvSpPr>
            <a:spLocks noGrp="1"/>
          </p:cNvSpPr>
          <p:nvPr>
            <p:ph type="sldNum" sz="quarter" idx="16"/>
          </p:nvPr>
        </p:nvSpPr>
        <p:spPr/>
        <p:txBody>
          <a:bodyPr/>
          <a:lstStyle/>
          <a:p>
            <a:fld id="{CF23C0C3-F0EC-4AF0-84C8-08554CFEDD03}" type="slidenum">
              <a:rPr lang="en-GB" smtClean="0"/>
              <a:t>15</a:t>
            </a:fld>
            <a:endParaRPr lang="en-GB" dirty="0"/>
          </a:p>
        </p:txBody>
      </p:sp>
    </p:spTree>
    <p:extLst>
      <p:ext uri="{BB962C8B-B14F-4D97-AF65-F5344CB8AC3E}">
        <p14:creationId xmlns:p14="http://schemas.microsoft.com/office/powerpoint/2010/main" val="11589721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0E8E5D-0993-48EF-9C96-41E31B55533D}"/>
              </a:ext>
            </a:extLst>
          </p:cNvPr>
          <p:cNvSpPr>
            <a:spLocks noGrp="1"/>
          </p:cNvSpPr>
          <p:nvPr>
            <p:ph type="body" sz="quarter" idx="14"/>
          </p:nvPr>
        </p:nvSpPr>
        <p:spPr>
          <a:xfrm>
            <a:off x="449263" y="1259440"/>
            <a:ext cx="8567737" cy="270565"/>
          </a:xfrm>
        </p:spPr>
        <p:txBody>
          <a:bodyPr/>
          <a:lstStyle/>
          <a:p>
            <a:pPr algn="r" rtl="1"/>
            <a:r>
              <a:rPr lang="en-US" dirty="0"/>
              <a:t>سحب المياه واستهلاكها في قطاع الطاقة، 2014 </a:t>
            </a:r>
            <a:endParaRPr lang="de-DE" dirty="0"/>
          </a:p>
        </p:txBody>
      </p:sp>
      <p:sp>
        <p:nvSpPr>
          <p:cNvPr id="4" name="Titel 3">
            <a:extLst>
              <a:ext uri="{FF2B5EF4-FFF2-40B4-BE49-F238E27FC236}">
                <a16:creationId xmlns:a16="http://schemas.microsoft.com/office/drawing/2014/main" id="{0CBE52D4-52CC-4CCE-87BD-BC9F8C2C9CC7}"/>
              </a:ext>
            </a:extLst>
          </p:cNvPr>
          <p:cNvSpPr>
            <a:spLocks noGrp="1"/>
          </p:cNvSpPr>
          <p:nvPr>
            <p:ph type="title"/>
          </p:nvPr>
        </p:nvSpPr>
        <p:spPr/>
        <p:txBody>
          <a:bodyPr>
            <a:normAutofit/>
          </a:bodyPr>
          <a:lstStyle/>
          <a:p>
            <a:pPr algn="r" rtl="1"/>
            <a:r>
              <a:rPr lang="ar-JO" dirty="0"/>
              <a:t>المياه من أجل إنتاج</a:t>
            </a:r>
            <a:r>
              <a:rPr lang="en-US" dirty="0"/>
              <a:t> الطاقة </a:t>
            </a:r>
          </a:p>
        </p:txBody>
      </p:sp>
      <p:sp>
        <p:nvSpPr>
          <p:cNvPr id="5" name="Foliennummernplatzhalter 4">
            <a:extLst>
              <a:ext uri="{FF2B5EF4-FFF2-40B4-BE49-F238E27FC236}">
                <a16:creationId xmlns:a16="http://schemas.microsoft.com/office/drawing/2014/main" id="{25E7DA2A-A573-42DE-9C5A-00868C8766AE}"/>
              </a:ext>
            </a:extLst>
          </p:cNvPr>
          <p:cNvSpPr>
            <a:spLocks noGrp="1"/>
          </p:cNvSpPr>
          <p:nvPr>
            <p:ph type="sldNum" sz="quarter" idx="16"/>
          </p:nvPr>
        </p:nvSpPr>
        <p:spPr/>
        <p:txBody>
          <a:bodyPr/>
          <a:lstStyle/>
          <a:p>
            <a:fld id="{CF23C0C3-F0EC-4AF0-84C8-08554CFEDD03}" type="slidenum">
              <a:rPr lang="en-GB" smtClean="0"/>
              <a:t>16</a:t>
            </a:fld>
            <a:endParaRPr lang="en-GB" dirty="0"/>
          </a:p>
        </p:txBody>
      </p:sp>
      <p:pic>
        <p:nvPicPr>
          <p:cNvPr id="7" name="Grafik 6">
            <a:extLst>
              <a:ext uri="{FF2B5EF4-FFF2-40B4-BE49-F238E27FC236}">
                <a16:creationId xmlns:a16="http://schemas.microsoft.com/office/drawing/2014/main" id="{0EC9249A-08D2-44F2-81B3-EF834C2DA85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85416" y="1911978"/>
            <a:ext cx="4816891" cy="2720570"/>
          </a:xfrm>
          <a:prstGeom prst="rect">
            <a:avLst/>
          </a:prstGeom>
          <a:ln>
            <a:solidFill>
              <a:schemeClr val="tx1"/>
            </a:solidFill>
          </a:ln>
        </p:spPr>
      </p:pic>
      <p:sp>
        <p:nvSpPr>
          <p:cNvPr id="8" name="Textfeld 7">
            <a:extLst>
              <a:ext uri="{FF2B5EF4-FFF2-40B4-BE49-F238E27FC236}">
                <a16:creationId xmlns:a16="http://schemas.microsoft.com/office/drawing/2014/main" id="{B2D25A65-1B27-4EA3-91FF-B33C85734E2D}"/>
              </a:ext>
            </a:extLst>
          </p:cNvPr>
          <p:cNvSpPr txBox="1"/>
          <p:nvPr/>
        </p:nvSpPr>
        <p:spPr>
          <a:xfrm>
            <a:off x="2218652" y="4648167"/>
            <a:ext cx="1431802" cy="276999"/>
          </a:xfrm>
          <a:prstGeom prst="rect">
            <a:avLst/>
          </a:prstGeom>
          <a:noFill/>
        </p:spPr>
        <p:txBody>
          <a:bodyPr wrap="none" rtlCol="0">
            <a:normAutofit fontScale="94642"/>
          </a:bodyPr>
          <a:lstStyle/>
          <a:p>
            <a:pPr algn="l"/>
            <a:r>
              <a:rPr lang="de-DE" sz="1200" dirty="0"/>
              <a:t>Source: IEA, 2016</a:t>
            </a:r>
          </a:p>
        </p:txBody>
      </p:sp>
      <p:graphicFrame>
        <p:nvGraphicFramePr>
          <p:cNvPr id="9" name="Diagramm 8">
            <a:extLst>
              <a:ext uri="{FF2B5EF4-FFF2-40B4-BE49-F238E27FC236}">
                <a16:creationId xmlns:a16="http://schemas.microsoft.com/office/drawing/2014/main" id="{5EB68876-3C3F-4F98-8BB7-76F73FF09CF4}"/>
              </a:ext>
            </a:extLst>
          </p:cNvPr>
          <p:cNvGraphicFramePr/>
          <p:nvPr>
            <p:extLst>
              <p:ext uri="{D42A27DB-BD31-4B8C-83A1-F6EECF244321}">
                <p14:modId xmlns:p14="http://schemas.microsoft.com/office/powerpoint/2010/main" val="932196788"/>
              </p:ext>
            </p:extLst>
          </p:nvPr>
        </p:nvGraphicFramePr>
        <p:xfrm>
          <a:off x="5129666" y="1914916"/>
          <a:ext cx="3826075" cy="2717632"/>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feld 9">
            <a:extLst>
              <a:ext uri="{FF2B5EF4-FFF2-40B4-BE49-F238E27FC236}">
                <a16:creationId xmlns:a16="http://schemas.microsoft.com/office/drawing/2014/main" id="{16463995-7B20-484C-886E-1C351D70335A}"/>
              </a:ext>
            </a:extLst>
          </p:cNvPr>
          <p:cNvSpPr txBox="1"/>
          <p:nvPr/>
        </p:nvSpPr>
        <p:spPr>
          <a:xfrm>
            <a:off x="5558212" y="4666831"/>
            <a:ext cx="3161443" cy="276999"/>
          </a:xfrm>
          <a:prstGeom prst="rect">
            <a:avLst/>
          </a:prstGeom>
          <a:noFill/>
        </p:spPr>
        <p:txBody>
          <a:bodyPr wrap="none" rtlCol="0">
            <a:normAutofit fontScale="97126"/>
          </a:bodyPr>
          <a:lstStyle/>
          <a:p>
            <a:pPr algn="l"/>
            <a:r>
              <a:rPr lang="en-US" sz="1200" dirty="0"/>
              <a:t>Source: own illustration based on IEA, 2016</a:t>
            </a:r>
          </a:p>
        </p:txBody>
      </p:sp>
      <p:sp>
        <p:nvSpPr>
          <p:cNvPr id="11" name="Textfeld 10">
            <a:extLst>
              <a:ext uri="{FF2B5EF4-FFF2-40B4-BE49-F238E27FC236}">
                <a16:creationId xmlns:a16="http://schemas.microsoft.com/office/drawing/2014/main" id="{34BB7328-7771-4CE2-8AC0-1D3B8BAC4068}"/>
              </a:ext>
            </a:extLst>
          </p:cNvPr>
          <p:cNvSpPr txBox="1"/>
          <p:nvPr/>
        </p:nvSpPr>
        <p:spPr>
          <a:xfrm>
            <a:off x="2749503" y="2333373"/>
            <a:ext cx="1040670" cy="246221"/>
          </a:xfrm>
          <a:prstGeom prst="rect">
            <a:avLst/>
          </a:prstGeom>
          <a:noFill/>
        </p:spPr>
        <p:txBody>
          <a:bodyPr wrap="none" rtlCol="0">
            <a:normAutofit fontScale="96785"/>
          </a:bodyPr>
          <a:lstStyle/>
          <a:p>
            <a:pPr algn="l"/>
            <a:r>
              <a:rPr lang="de-DE" sz="1000" b="1" dirty="0">
                <a:solidFill>
                  <a:srgbClr val="A79AC0"/>
                </a:solidFill>
                <a:latin typeface="Calibri" panose="020F0502020204030204" pitchFamily="34" charset="0"/>
                <a:cs typeface="Calibri" panose="020F0502020204030204" pitchFamily="34" charset="0"/>
              </a:rPr>
              <a:t> Natural gas 1% </a:t>
            </a:r>
          </a:p>
        </p:txBody>
      </p:sp>
      <p:cxnSp>
        <p:nvCxnSpPr>
          <p:cNvPr id="13" name="Gerader Verbinder 12">
            <a:extLst>
              <a:ext uri="{FF2B5EF4-FFF2-40B4-BE49-F238E27FC236}">
                <a16:creationId xmlns:a16="http://schemas.microsoft.com/office/drawing/2014/main" id="{551839DD-7AC8-400D-85B4-6BC650AFD56A}"/>
              </a:ext>
            </a:extLst>
          </p:cNvPr>
          <p:cNvCxnSpPr>
            <a:cxnSpLocks/>
          </p:cNvCxnSpPr>
          <p:nvPr/>
        </p:nvCxnSpPr>
        <p:spPr>
          <a:xfrm flipH="1" flipV="1">
            <a:off x="3711388" y="2491378"/>
            <a:ext cx="381036" cy="511798"/>
          </a:xfrm>
          <a:prstGeom prst="line">
            <a:avLst/>
          </a:prstGeom>
          <a:ln>
            <a:solidFill>
              <a:srgbClr val="A79AC0"/>
            </a:solidFill>
          </a:ln>
        </p:spPr>
        <p:style>
          <a:lnRef idx="1">
            <a:schemeClr val="dk1"/>
          </a:lnRef>
          <a:fillRef idx="0">
            <a:schemeClr val="dk1"/>
          </a:fillRef>
          <a:effectRef idx="0">
            <a:schemeClr val="dk1"/>
          </a:effectRef>
          <a:fontRef idx="minor">
            <a:schemeClr val="tx1"/>
          </a:fontRef>
        </p:style>
      </p:cxnSp>
      <p:sp>
        <p:nvSpPr>
          <p:cNvPr id="18" name="Textfeld 17">
            <a:extLst>
              <a:ext uri="{FF2B5EF4-FFF2-40B4-BE49-F238E27FC236}">
                <a16:creationId xmlns:a16="http://schemas.microsoft.com/office/drawing/2014/main" id="{738B66B8-F125-410C-AF65-C71946721476}"/>
              </a:ext>
            </a:extLst>
          </p:cNvPr>
          <p:cNvSpPr txBox="1"/>
          <p:nvPr/>
        </p:nvSpPr>
        <p:spPr>
          <a:xfrm>
            <a:off x="1402686" y="1615661"/>
            <a:ext cx="2870658" cy="307777"/>
          </a:xfrm>
          <a:prstGeom prst="rect">
            <a:avLst/>
          </a:prstGeom>
          <a:noFill/>
        </p:spPr>
        <p:txBody>
          <a:bodyPr wrap="none" rtlCol="0">
            <a:normAutofit fontScale="99549"/>
          </a:bodyPr>
          <a:lstStyle/>
          <a:p>
            <a:pPr algn="r" rtl="1"/>
            <a:r>
              <a:rPr lang="en-US" sz="1400" dirty="0">
                <a:solidFill>
                  <a:srgbClr val="575756"/>
                </a:solidFill>
              </a:rPr>
              <a:t>إجمالي كمية المياه </a:t>
            </a:r>
            <a:r>
              <a:rPr lang="ar-JO" sz="1400" dirty="0">
                <a:solidFill>
                  <a:srgbClr val="575756"/>
                </a:solidFill>
              </a:rPr>
              <a:t>المستخرجة:</a:t>
            </a:r>
            <a:r>
              <a:rPr lang="en-US" sz="1400" dirty="0">
                <a:solidFill>
                  <a:srgbClr val="575756"/>
                </a:solidFill>
              </a:rPr>
              <a:t> 398 </a:t>
            </a:r>
            <a:r>
              <a:rPr lang="ar-JO" sz="1400" dirty="0">
                <a:solidFill>
                  <a:srgbClr val="575756"/>
                </a:solidFill>
              </a:rPr>
              <a:t> مليار متر مكعب</a:t>
            </a:r>
            <a:endParaRPr lang="en-US" sz="1400" dirty="0">
              <a:solidFill>
                <a:srgbClr val="575756"/>
              </a:solidFill>
            </a:endParaRPr>
          </a:p>
        </p:txBody>
      </p:sp>
      <p:sp>
        <p:nvSpPr>
          <p:cNvPr id="19" name="Textfeld 18">
            <a:extLst>
              <a:ext uri="{FF2B5EF4-FFF2-40B4-BE49-F238E27FC236}">
                <a16:creationId xmlns:a16="http://schemas.microsoft.com/office/drawing/2014/main" id="{A97279C3-F836-465F-89DD-6D64704992DC}"/>
              </a:ext>
            </a:extLst>
          </p:cNvPr>
          <p:cNvSpPr txBox="1"/>
          <p:nvPr/>
        </p:nvSpPr>
        <p:spPr>
          <a:xfrm>
            <a:off x="5841773" y="1604201"/>
            <a:ext cx="2730236" cy="307777"/>
          </a:xfrm>
          <a:prstGeom prst="rect">
            <a:avLst/>
          </a:prstGeom>
          <a:noFill/>
        </p:spPr>
        <p:txBody>
          <a:bodyPr wrap="none" rtlCol="0">
            <a:spAutoFit/>
          </a:bodyPr>
          <a:lstStyle/>
          <a:p>
            <a:pPr algn="r" rtl="1"/>
            <a:r>
              <a:rPr lang="en-US" sz="1400" dirty="0">
                <a:solidFill>
                  <a:srgbClr val="575756"/>
                </a:solidFill>
              </a:rPr>
              <a:t>إجمالي استهلاك المياه</a:t>
            </a:r>
            <a:r>
              <a:rPr lang="ar-JO" sz="1400" dirty="0">
                <a:solidFill>
                  <a:srgbClr val="575756"/>
                </a:solidFill>
              </a:rPr>
              <a:t>:</a:t>
            </a:r>
            <a:r>
              <a:rPr lang="en-US" sz="1400" dirty="0">
                <a:solidFill>
                  <a:srgbClr val="575756"/>
                </a:solidFill>
              </a:rPr>
              <a:t> 48 </a:t>
            </a:r>
            <a:r>
              <a:rPr lang="ar-JO" sz="1400" dirty="0">
                <a:solidFill>
                  <a:srgbClr val="575756"/>
                </a:solidFill>
              </a:rPr>
              <a:t>مليار متر مكعب</a:t>
            </a:r>
            <a:endParaRPr lang="en-US" sz="1400" dirty="0">
              <a:solidFill>
                <a:srgbClr val="575756"/>
              </a:solidFill>
            </a:endParaRPr>
          </a:p>
        </p:txBody>
      </p:sp>
      <p:sp>
        <p:nvSpPr>
          <p:cNvPr id="20" name="Textfeld 19">
            <a:extLst>
              <a:ext uri="{FF2B5EF4-FFF2-40B4-BE49-F238E27FC236}">
                <a16:creationId xmlns:a16="http://schemas.microsoft.com/office/drawing/2014/main" id="{6349A48E-2964-4377-839C-64F2BF15CE3E}"/>
              </a:ext>
            </a:extLst>
          </p:cNvPr>
          <p:cNvSpPr txBox="1"/>
          <p:nvPr/>
        </p:nvSpPr>
        <p:spPr>
          <a:xfrm>
            <a:off x="7851697" y="1899102"/>
            <a:ext cx="1032326" cy="577081"/>
          </a:xfrm>
          <a:prstGeom prst="rect">
            <a:avLst/>
          </a:prstGeom>
          <a:noFill/>
          <a:ln>
            <a:solidFill>
              <a:srgbClr val="1B7B95"/>
            </a:solidFill>
          </a:ln>
        </p:spPr>
        <p:txBody>
          <a:bodyPr wrap="square" rtlCol="0">
            <a:spAutoFit/>
          </a:bodyPr>
          <a:lstStyle/>
          <a:p>
            <a:pPr algn="ctr"/>
            <a:r>
              <a:rPr lang="de-DE" sz="1050" b="1" dirty="0">
                <a:solidFill>
                  <a:srgbClr val="1B7B95"/>
                </a:solidFill>
                <a:latin typeface="Calibri" panose="020F0502020204030204" pitchFamily="34" charset="0"/>
                <a:cs typeface="Calibri" panose="020F0502020204030204" pitchFamily="34" charset="0"/>
              </a:rPr>
              <a:t> </a:t>
            </a:r>
            <a:r>
              <a:rPr lang="de-DE" sz="1000" b="1" dirty="0">
                <a:solidFill>
                  <a:srgbClr val="1B7B95"/>
                </a:solidFill>
                <a:latin typeface="Calibri" panose="020F0502020204030204" pitchFamily="34" charset="0"/>
                <a:cs typeface="Calibri" panose="020F0502020204030204" pitchFamily="34" charset="0"/>
              </a:rPr>
              <a:t>Primary energy </a:t>
            </a:r>
            <a:r>
              <a:rPr lang="de-DE" sz="900" b="1" dirty="0">
                <a:solidFill>
                  <a:srgbClr val="1B7B95"/>
                </a:solidFill>
                <a:latin typeface="Calibri" panose="020F0502020204030204" pitchFamily="34" charset="0"/>
                <a:cs typeface="Calibri" panose="020F0502020204030204" pitchFamily="34" charset="0"/>
              </a:rPr>
              <a:t>production</a:t>
            </a:r>
            <a:r>
              <a:rPr lang="de-DE" sz="1000" b="1" dirty="0">
                <a:solidFill>
                  <a:srgbClr val="1B7B95"/>
                </a:solidFill>
                <a:latin typeface="Calibri" panose="020F0502020204030204" pitchFamily="34" charset="0"/>
                <a:cs typeface="Calibri" panose="020F0502020204030204" pitchFamily="34" charset="0"/>
              </a:rPr>
              <a:t> </a:t>
            </a:r>
          </a:p>
          <a:p>
            <a:pPr algn="ctr"/>
            <a:r>
              <a:rPr lang="de-DE" sz="1000" b="1" dirty="0">
                <a:solidFill>
                  <a:srgbClr val="1B7B95"/>
                </a:solidFill>
                <a:latin typeface="Calibri" panose="020F0502020204030204" pitchFamily="34" charset="0"/>
                <a:cs typeface="Calibri" panose="020F0502020204030204" pitchFamily="34" charset="0"/>
              </a:rPr>
              <a:t>64%</a:t>
            </a:r>
          </a:p>
        </p:txBody>
      </p:sp>
    </p:spTree>
    <p:extLst>
      <p:ext uri="{BB962C8B-B14F-4D97-AF65-F5344CB8AC3E}">
        <p14:creationId xmlns:p14="http://schemas.microsoft.com/office/powerpoint/2010/main" val="41040015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F8050E6-03CD-4A5C-8EC1-33193145C46E}"/>
              </a:ext>
            </a:extLst>
          </p:cNvPr>
          <p:cNvSpPr>
            <a:spLocks noGrp="1"/>
          </p:cNvSpPr>
          <p:nvPr>
            <p:ph type="body" sz="quarter" idx="14"/>
          </p:nvPr>
        </p:nvSpPr>
        <p:spPr>
          <a:xfrm>
            <a:off x="449263" y="1188000"/>
            <a:ext cx="8567737" cy="357771"/>
          </a:xfrm>
        </p:spPr>
        <p:txBody>
          <a:bodyPr/>
          <a:lstStyle/>
          <a:p>
            <a:pPr algn="r" rtl="1"/>
            <a:r>
              <a:rPr lang="en-US" dirty="0" err="1">
                <a:cs typeface="Calibri"/>
              </a:rPr>
              <a:t>استهلاك</a:t>
            </a:r>
            <a:r>
              <a:rPr lang="en-US" dirty="0">
                <a:cs typeface="Calibri"/>
              </a:rPr>
              <a:t> </a:t>
            </a:r>
            <a:r>
              <a:rPr lang="en-US" dirty="0" err="1">
                <a:cs typeface="Calibri"/>
              </a:rPr>
              <a:t>المياه</a:t>
            </a:r>
            <a:r>
              <a:rPr lang="en-US" dirty="0">
                <a:cs typeface="Calibri"/>
              </a:rPr>
              <a:t> </a:t>
            </a:r>
            <a:r>
              <a:rPr lang="ar-JO" dirty="0">
                <a:cs typeface="Calibri"/>
              </a:rPr>
              <a:t>المرتبط</a:t>
            </a:r>
            <a:r>
              <a:rPr lang="ar-JO" dirty="0">
                <a:solidFill>
                  <a:srgbClr val="FF0000"/>
                </a:solidFill>
                <a:cs typeface="Calibri"/>
              </a:rPr>
              <a:t> </a:t>
            </a:r>
            <a:r>
              <a:rPr lang="en-US" dirty="0" err="1">
                <a:cs typeface="Calibri"/>
              </a:rPr>
              <a:t>بالطاقة</a:t>
            </a:r>
            <a:r>
              <a:rPr lang="en-US" dirty="0">
                <a:cs typeface="Calibri"/>
              </a:rPr>
              <a:t>  </a:t>
            </a:r>
            <a:endParaRPr lang="en-US" dirty="0"/>
          </a:p>
          <a:p>
            <a:endParaRPr lang="de-DE" dirty="0"/>
          </a:p>
        </p:txBody>
      </p:sp>
      <p:sp>
        <p:nvSpPr>
          <p:cNvPr id="4" name="Titel 3">
            <a:extLst>
              <a:ext uri="{FF2B5EF4-FFF2-40B4-BE49-F238E27FC236}">
                <a16:creationId xmlns:a16="http://schemas.microsoft.com/office/drawing/2014/main" id="{25EFB8D0-67C2-4CFA-AE73-89A180F6C5D7}"/>
              </a:ext>
            </a:extLst>
          </p:cNvPr>
          <p:cNvSpPr>
            <a:spLocks noGrp="1"/>
          </p:cNvSpPr>
          <p:nvPr>
            <p:ph type="title"/>
          </p:nvPr>
        </p:nvSpPr>
        <p:spPr>
          <a:xfrm>
            <a:off x="449816" y="604576"/>
            <a:ext cx="8567183" cy="540544"/>
          </a:xfrm>
        </p:spPr>
        <p:txBody>
          <a:bodyPr>
            <a:normAutofit/>
          </a:bodyPr>
          <a:lstStyle/>
          <a:p>
            <a:pPr algn="r" rtl="1"/>
            <a:r>
              <a:rPr lang="en-US" dirty="0" err="1"/>
              <a:t>الم</a:t>
            </a:r>
            <a:r>
              <a:rPr lang="ar-JO" dirty="0"/>
              <a:t>ي</a:t>
            </a:r>
            <a:r>
              <a:rPr lang="en-US" dirty="0"/>
              <a:t>ا</a:t>
            </a:r>
            <a:r>
              <a:rPr lang="ar-JO" dirty="0"/>
              <a:t>ه من اجل إنتاج</a:t>
            </a:r>
            <a:r>
              <a:rPr lang="en-US" dirty="0"/>
              <a:t> الطاقة </a:t>
            </a:r>
          </a:p>
        </p:txBody>
      </p:sp>
      <p:sp>
        <p:nvSpPr>
          <p:cNvPr id="5" name="Foliennummernplatzhalter 4">
            <a:extLst>
              <a:ext uri="{FF2B5EF4-FFF2-40B4-BE49-F238E27FC236}">
                <a16:creationId xmlns:a16="http://schemas.microsoft.com/office/drawing/2014/main" id="{FA4FDB18-52C4-4F4A-BDC9-464BE7143E6D}"/>
              </a:ext>
            </a:extLst>
          </p:cNvPr>
          <p:cNvSpPr>
            <a:spLocks noGrp="1"/>
          </p:cNvSpPr>
          <p:nvPr>
            <p:ph type="sldNum" sz="quarter" idx="16"/>
          </p:nvPr>
        </p:nvSpPr>
        <p:spPr/>
        <p:txBody>
          <a:bodyPr/>
          <a:lstStyle/>
          <a:p>
            <a:fld id="{CF23C0C3-F0EC-4AF0-84C8-08554CFEDD03}" type="slidenum">
              <a:rPr lang="en-GB" smtClean="0"/>
              <a:t>17</a:t>
            </a:fld>
            <a:endParaRPr lang="en-GB" dirty="0"/>
          </a:p>
        </p:txBody>
      </p:sp>
      <p:sp>
        <p:nvSpPr>
          <p:cNvPr id="8" name="Textfeld 7">
            <a:extLst>
              <a:ext uri="{FF2B5EF4-FFF2-40B4-BE49-F238E27FC236}">
                <a16:creationId xmlns:a16="http://schemas.microsoft.com/office/drawing/2014/main" id="{ADEFF9F6-7B81-493D-BB49-9CAD166F43EB}"/>
              </a:ext>
            </a:extLst>
          </p:cNvPr>
          <p:cNvSpPr txBox="1"/>
          <p:nvPr/>
        </p:nvSpPr>
        <p:spPr>
          <a:xfrm>
            <a:off x="3026877" y="4572309"/>
            <a:ext cx="3222796" cy="276999"/>
          </a:xfrm>
          <a:prstGeom prst="rect">
            <a:avLst/>
          </a:prstGeom>
          <a:noFill/>
        </p:spPr>
        <p:txBody>
          <a:bodyPr wrap="square" rtlCol="0">
            <a:normAutofit fontScale="97126"/>
          </a:bodyPr>
          <a:lstStyle/>
          <a:p>
            <a:pPr algn="l"/>
            <a:r>
              <a:rPr lang="en-US" sz="1200" dirty="0"/>
              <a:t>Source: own illustration based on IEA, 2016</a:t>
            </a:r>
          </a:p>
        </p:txBody>
      </p:sp>
      <p:graphicFrame>
        <p:nvGraphicFramePr>
          <p:cNvPr id="6" name="Tabelle 5">
            <a:extLst>
              <a:ext uri="{FF2B5EF4-FFF2-40B4-BE49-F238E27FC236}">
                <a16:creationId xmlns:a16="http://schemas.microsoft.com/office/drawing/2014/main" id="{7F6A718D-57C9-4B92-8E4B-2004EED809CD}"/>
              </a:ext>
            </a:extLst>
          </p:cNvPr>
          <p:cNvGraphicFramePr>
            <a:graphicFrameLocks noGrp="1"/>
          </p:cNvGraphicFramePr>
          <p:nvPr>
            <p:extLst>
              <p:ext uri="{D42A27DB-BD31-4B8C-83A1-F6EECF244321}">
                <p14:modId xmlns:p14="http://schemas.microsoft.com/office/powerpoint/2010/main" val="973017139"/>
              </p:ext>
            </p:extLst>
          </p:nvPr>
        </p:nvGraphicFramePr>
        <p:xfrm>
          <a:off x="541731" y="1617229"/>
          <a:ext cx="7667321" cy="2963448"/>
        </p:xfrm>
        <a:graphic>
          <a:graphicData uri="http://schemas.openxmlformats.org/drawingml/2006/table">
            <a:tbl>
              <a:tblPr rtl="1" firstRow="1" bandRow="1">
                <a:tableStyleId>{7DF18680-E054-41AD-8BC1-D1AEF772440D}</a:tableStyleId>
              </a:tblPr>
              <a:tblGrid>
                <a:gridCol w="2232293">
                  <a:extLst>
                    <a:ext uri="{9D8B030D-6E8A-4147-A177-3AD203B41FA5}">
                      <a16:colId xmlns:a16="http://schemas.microsoft.com/office/drawing/2014/main" val="1723778882"/>
                    </a:ext>
                  </a:extLst>
                </a:gridCol>
                <a:gridCol w="1811676">
                  <a:extLst>
                    <a:ext uri="{9D8B030D-6E8A-4147-A177-3AD203B41FA5}">
                      <a16:colId xmlns:a16="http://schemas.microsoft.com/office/drawing/2014/main" val="214463352"/>
                    </a:ext>
                  </a:extLst>
                </a:gridCol>
                <a:gridCol w="1811676">
                  <a:extLst>
                    <a:ext uri="{9D8B030D-6E8A-4147-A177-3AD203B41FA5}">
                      <a16:colId xmlns:a16="http://schemas.microsoft.com/office/drawing/2014/main" val="2377952001"/>
                    </a:ext>
                  </a:extLst>
                </a:gridCol>
                <a:gridCol w="1811676">
                  <a:extLst>
                    <a:ext uri="{9D8B030D-6E8A-4147-A177-3AD203B41FA5}">
                      <a16:colId xmlns:a16="http://schemas.microsoft.com/office/drawing/2014/main" val="2842236279"/>
                    </a:ext>
                  </a:extLst>
                </a:gridCol>
              </a:tblGrid>
              <a:tr h="330528">
                <a:tc rowSpan="2">
                  <a:txBody>
                    <a:bodyPr/>
                    <a:lstStyle/>
                    <a:p>
                      <a:pPr algn="ctr" rtl="1"/>
                      <a:r>
                        <a:rPr lang="en-US" sz="1600" noProof="0" dirty="0"/>
                        <a:t>المنطقة </a:t>
                      </a:r>
                    </a:p>
                  </a:txBody>
                  <a:tcPr>
                    <a:solidFill>
                      <a:srgbClr val="004C82"/>
                    </a:solidFill>
                  </a:tcPr>
                </a:tc>
                <a:tc gridSpan="3">
                  <a:txBody>
                    <a:bodyPr/>
                    <a:lstStyle/>
                    <a:p>
                      <a:pPr algn="ctr" rtl="1"/>
                      <a:r>
                        <a:rPr lang="en-US" sz="1600" noProof="0" dirty="0"/>
                        <a:t>الاستهلاك (bcm) </a:t>
                      </a:r>
                    </a:p>
                  </a:txBody>
                  <a:tcPr>
                    <a:solidFill>
                      <a:srgbClr val="004C82"/>
                    </a:solidFill>
                  </a:tcPr>
                </a:tc>
                <a:tc hMerge="1">
                  <a:txBody>
                    <a:bodyPr/>
                    <a:lstStyle/>
                    <a:p>
                      <a:endParaRPr lang="de-DE"/>
                    </a:p>
                  </a:txBody>
                  <a:tcPr>
                    <a:solidFill>
                      <a:srgbClr val="004C82"/>
                    </a:solidFill>
                  </a:tcPr>
                </a:tc>
                <a:tc hMerge="1">
                  <a:txBody>
                    <a:bodyPr/>
                    <a:lstStyle/>
                    <a:p>
                      <a:endParaRPr lang="de-DE"/>
                    </a:p>
                  </a:txBody>
                  <a:tcPr>
                    <a:solidFill>
                      <a:srgbClr val="004C82"/>
                    </a:solidFill>
                  </a:tcPr>
                </a:tc>
                <a:extLst>
                  <a:ext uri="{0D108BD9-81ED-4DB2-BD59-A6C34878D82A}">
                    <a16:rowId xmlns:a16="http://schemas.microsoft.com/office/drawing/2014/main" val="4225423524"/>
                  </a:ext>
                </a:extLst>
              </a:tr>
              <a:tr h="292968">
                <a:tc vMerge="1">
                  <a:txBody>
                    <a:bodyPr/>
                    <a:lstStyle/>
                    <a:p>
                      <a:endParaRPr lang="de-DE"/>
                    </a:p>
                  </a:txBody>
                  <a:tcPr>
                    <a:solidFill>
                      <a:srgbClr val="004C82"/>
                    </a:solidFill>
                  </a:tcPr>
                </a:tc>
                <a:tc>
                  <a:txBody>
                    <a:bodyPr/>
                    <a:lstStyle/>
                    <a:p>
                      <a:pPr algn="ctr"/>
                      <a:r>
                        <a:rPr lang="en-US" noProof="0" dirty="0">
                          <a:solidFill>
                            <a:schemeClr val="bg1"/>
                          </a:solidFill>
                        </a:rPr>
                        <a:t>2014</a:t>
                      </a:r>
                    </a:p>
                  </a:txBody>
                  <a:tcPr>
                    <a:solidFill>
                      <a:srgbClr val="004C82"/>
                    </a:solidFill>
                  </a:tcPr>
                </a:tc>
                <a:tc>
                  <a:txBody>
                    <a:bodyPr/>
                    <a:lstStyle/>
                    <a:p>
                      <a:pPr algn="ctr"/>
                      <a:r>
                        <a:rPr lang="en-US" noProof="0" dirty="0">
                          <a:solidFill>
                            <a:schemeClr val="bg1"/>
                          </a:solidFill>
                        </a:rPr>
                        <a:t>2025</a:t>
                      </a:r>
                    </a:p>
                  </a:txBody>
                  <a:tcPr>
                    <a:solidFill>
                      <a:srgbClr val="004C82"/>
                    </a:solidFill>
                  </a:tcPr>
                </a:tc>
                <a:tc>
                  <a:txBody>
                    <a:bodyPr/>
                    <a:lstStyle/>
                    <a:p>
                      <a:pPr algn="ctr"/>
                      <a:r>
                        <a:rPr lang="en-US" noProof="0" dirty="0">
                          <a:solidFill>
                            <a:schemeClr val="bg1"/>
                          </a:solidFill>
                        </a:rPr>
                        <a:t>2040</a:t>
                      </a:r>
                    </a:p>
                  </a:txBody>
                  <a:tcPr>
                    <a:solidFill>
                      <a:srgbClr val="004C82"/>
                    </a:solidFill>
                  </a:tcPr>
                </a:tc>
                <a:extLst>
                  <a:ext uri="{0D108BD9-81ED-4DB2-BD59-A6C34878D82A}">
                    <a16:rowId xmlns:a16="http://schemas.microsoft.com/office/drawing/2014/main" val="2908818619"/>
                  </a:ext>
                </a:extLst>
              </a:tr>
              <a:tr h="307603">
                <a:tc>
                  <a:txBody>
                    <a:bodyPr/>
                    <a:lstStyle/>
                    <a:p>
                      <a:pPr algn="ctr"/>
                      <a:r>
                        <a:rPr lang="ar-JO" noProof="0" dirty="0"/>
                        <a:t>أنظمة التعاون الاقتصادي والتنمية</a:t>
                      </a:r>
                      <a:r>
                        <a:rPr lang="en-US" noProof="0" dirty="0"/>
                        <a:t> </a:t>
                      </a:r>
                    </a:p>
                  </a:txBody>
                  <a:tcPr/>
                </a:tc>
                <a:tc>
                  <a:txBody>
                    <a:bodyPr/>
                    <a:lstStyle/>
                    <a:p>
                      <a:pPr algn="ctr"/>
                      <a:r>
                        <a:rPr lang="en-US" noProof="0" dirty="0"/>
                        <a:t>21</a:t>
                      </a:r>
                    </a:p>
                  </a:txBody>
                  <a:tcPr/>
                </a:tc>
                <a:tc>
                  <a:txBody>
                    <a:bodyPr/>
                    <a:lstStyle/>
                    <a:p>
                      <a:pPr algn="ctr"/>
                      <a:r>
                        <a:rPr lang="en-US" noProof="0" dirty="0"/>
                        <a:t>24</a:t>
                      </a:r>
                    </a:p>
                  </a:txBody>
                  <a:tcPr/>
                </a:tc>
                <a:tc>
                  <a:txBody>
                    <a:bodyPr/>
                    <a:lstStyle/>
                    <a:p>
                      <a:pPr algn="ctr"/>
                      <a:r>
                        <a:rPr lang="en-US" noProof="0" dirty="0"/>
                        <a:t>22</a:t>
                      </a:r>
                    </a:p>
                  </a:txBody>
                  <a:tcPr/>
                </a:tc>
                <a:extLst>
                  <a:ext uri="{0D108BD9-81ED-4DB2-BD59-A6C34878D82A}">
                    <a16:rowId xmlns:a16="http://schemas.microsoft.com/office/drawing/2014/main" val="3531438220"/>
                  </a:ext>
                </a:extLst>
              </a:tr>
              <a:tr h="495793">
                <a:tc>
                  <a:txBody>
                    <a:bodyPr/>
                    <a:lstStyle/>
                    <a:p>
                      <a:pPr algn="ctr"/>
                      <a:r>
                        <a:rPr lang="en-US" noProof="0" dirty="0"/>
                        <a:t>أوروبا الشرقية/أوراسيا </a:t>
                      </a:r>
                    </a:p>
                  </a:txBody>
                  <a:tcPr/>
                </a:tc>
                <a:tc>
                  <a:txBody>
                    <a:bodyPr/>
                    <a:lstStyle/>
                    <a:p>
                      <a:pPr algn="ctr"/>
                      <a:r>
                        <a:rPr lang="en-US" noProof="0" dirty="0"/>
                        <a:t>4</a:t>
                      </a:r>
                    </a:p>
                  </a:txBody>
                  <a:tcPr/>
                </a:tc>
                <a:tc>
                  <a:txBody>
                    <a:bodyPr/>
                    <a:lstStyle/>
                    <a:p>
                      <a:pPr algn="ctr"/>
                      <a:r>
                        <a:rPr lang="en-US" noProof="0" dirty="0"/>
                        <a:t>4</a:t>
                      </a:r>
                    </a:p>
                  </a:txBody>
                  <a:tcPr/>
                </a:tc>
                <a:tc>
                  <a:txBody>
                    <a:bodyPr/>
                    <a:lstStyle/>
                    <a:p>
                      <a:pPr algn="ctr"/>
                      <a:r>
                        <a:rPr lang="en-US" noProof="0" dirty="0"/>
                        <a:t>4</a:t>
                      </a:r>
                    </a:p>
                  </a:txBody>
                  <a:tcPr/>
                </a:tc>
                <a:extLst>
                  <a:ext uri="{0D108BD9-81ED-4DB2-BD59-A6C34878D82A}">
                    <a16:rowId xmlns:a16="http://schemas.microsoft.com/office/drawing/2014/main" val="4205012420"/>
                  </a:ext>
                </a:extLst>
              </a:tr>
              <a:tr h="307603">
                <a:tc>
                  <a:txBody>
                    <a:bodyPr/>
                    <a:lstStyle/>
                    <a:p>
                      <a:pPr algn="ctr"/>
                      <a:r>
                        <a:rPr lang="ar-JO" noProof="0" dirty="0"/>
                        <a:t>آسيا</a:t>
                      </a:r>
                      <a:endParaRPr lang="en-US" noProof="0" dirty="0"/>
                    </a:p>
                  </a:txBody>
                  <a:tcPr/>
                </a:tc>
                <a:tc>
                  <a:txBody>
                    <a:bodyPr/>
                    <a:lstStyle/>
                    <a:p>
                      <a:pPr algn="ctr"/>
                      <a:r>
                        <a:rPr lang="en-US" noProof="0" dirty="0"/>
                        <a:t>15</a:t>
                      </a:r>
                    </a:p>
                  </a:txBody>
                  <a:tcPr/>
                </a:tc>
                <a:tc>
                  <a:txBody>
                    <a:bodyPr/>
                    <a:lstStyle/>
                    <a:p>
                      <a:pPr algn="ctr"/>
                      <a:r>
                        <a:rPr lang="en-US" noProof="0" dirty="0"/>
                        <a:t>23</a:t>
                      </a:r>
                    </a:p>
                  </a:txBody>
                  <a:tcPr/>
                </a:tc>
                <a:tc>
                  <a:txBody>
                    <a:bodyPr/>
                    <a:lstStyle/>
                    <a:p>
                      <a:pPr algn="ctr"/>
                      <a:r>
                        <a:rPr lang="en-US" noProof="0" dirty="0"/>
                        <a:t>37</a:t>
                      </a:r>
                    </a:p>
                  </a:txBody>
                  <a:tcPr/>
                </a:tc>
                <a:extLst>
                  <a:ext uri="{0D108BD9-81ED-4DB2-BD59-A6C34878D82A}">
                    <a16:rowId xmlns:a16="http://schemas.microsoft.com/office/drawing/2014/main" val="2646100985"/>
                  </a:ext>
                </a:extLst>
              </a:tr>
              <a:tr h="307603">
                <a:tc>
                  <a:txBody>
                    <a:bodyPr/>
                    <a:lstStyle/>
                    <a:p>
                      <a:pPr algn="ctr"/>
                      <a:r>
                        <a:rPr lang="en-US" noProof="0" dirty="0"/>
                        <a:t>الشرق الأوسط </a:t>
                      </a:r>
                    </a:p>
                  </a:txBody>
                  <a:tcPr/>
                </a:tc>
                <a:tc>
                  <a:txBody>
                    <a:bodyPr/>
                    <a:lstStyle/>
                    <a:p>
                      <a:pPr algn="ctr"/>
                      <a:r>
                        <a:rPr lang="en-US" noProof="0" dirty="0"/>
                        <a:t>2</a:t>
                      </a:r>
                    </a:p>
                  </a:txBody>
                  <a:tcPr/>
                </a:tc>
                <a:tc>
                  <a:txBody>
                    <a:bodyPr/>
                    <a:lstStyle/>
                    <a:p>
                      <a:pPr algn="ctr"/>
                      <a:r>
                        <a:rPr lang="en-US" noProof="0" dirty="0"/>
                        <a:t>2</a:t>
                      </a:r>
                    </a:p>
                  </a:txBody>
                  <a:tcPr/>
                </a:tc>
                <a:tc>
                  <a:txBody>
                    <a:bodyPr/>
                    <a:lstStyle/>
                    <a:p>
                      <a:pPr algn="ctr"/>
                      <a:r>
                        <a:rPr lang="en-US" noProof="0" dirty="0"/>
                        <a:t>3</a:t>
                      </a:r>
                    </a:p>
                  </a:txBody>
                  <a:tcPr/>
                </a:tc>
                <a:extLst>
                  <a:ext uri="{0D108BD9-81ED-4DB2-BD59-A6C34878D82A}">
                    <a16:rowId xmlns:a16="http://schemas.microsoft.com/office/drawing/2014/main" val="3375755026"/>
                  </a:ext>
                </a:extLst>
              </a:tr>
              <a:tr h="307603">
                <a:tc>
                  <a:txBody>
                    <a:bodyPr/>
                    <a:lstStyle/>
                    <a:p>
                      <a:pPr algn="ctr"/>
                      <a:r>
                        <a:rPr lang="en-US" noProof="0" dirty="0"/>
                        <a:t>أفريقيا </a:t>
                      </a:r>
                    </a:p>
                  </a:txBody>
                  <a:tcPr/>
                </a:tc>
                <a:tc>
                  <a:txBody>
                    <a:bodyPr/>
                    <a:lstStyle/>
                    <a:p>
                      <a:pPr algn="ctr"/>
                      <a:r>
                        <a:rPr lang="en-US" noProof="0" dirty="0"/>
                        <a:t>1</a:t>
                      </a:r>
                    </a:p>
                  </a:txBody>
                  <a:tcPr/>
                </a:tc>
                <a:tc>
                  <a:txBody>
                    <a:bodyPr/>
                    <a:lstStyle/>
                    <a:p>
                      <a:pPr algn="ctr"/>
                      <a:r>
                        <a:rPr lang="en-US" noProof="0" dirty="0"/>
                        <a:t>2</a:t>
                      </a:r>
                    </a:p>
                  </a:txBody>
                  <a:tcPr/>
                </a:tc>
                <a:tc>
                  <a:txBody>
                    <a:bodyPr/>
                    <a:lstStyle/>
                    <a:p>
                      <a:pPr algn="ctr"/>
                      <a:r>
                        <a:rPr lang="en-US" noProof="0" dirty="0"/>
                        <a:t>2</a:t>
                      </a:r>
                    </a:p>
                  </a:txBody>
                  <a:tcPr/>
                </a:tc>
                <a:extLst>
                  <a:ext uri="{0D108BD9-81ED-4DB2-BD59-A6C34878D82A}">
                    <a16:rowId xmlns:a16="http://schemas.microsoft.com/office/drawing/2014/main" val="1186530917"/>
                  </a:ext>
                </a:extLst>
              </a:tr>
              <a:tr h="307603">
                <a:tc>
                  <a:txBody>
                    <a:bodyPr/>
                    <a:lstStyle/>
                    <a:p>
                      <a:pPr algn="ctr"/>
                      <a:r>
                        <a:rPr lang="en-US" noProof="0" dirty="0"/>
                        <a:t>أمريكا اللاتينية </a:t>
                      </a:r>
                    </a:p>
                  </a:txBody>
                  <a:tcPr/>
                </a:tc>
                <a:tc>
                  <a:txBody>
                    <a:bodyPr/>
                    <a:lstStyle/>
                    <a:p>
                      <a:pPr algn="ctr"/>
                      <a:r>
                        <a:rPr lang="en-US" noProof="0" dirty="0"/>
                        <a:t>4</a:t>
                      </a:r>
                    </a:p>
                  </a:txBody>
                  <a:tcPr/>
                </a:tc>
                <a:tc>
                  <a:txBody>
                    <a:bodyPr/>
                    <a:lstStyle/>
                    <a:p>
                      <a:pPr algn="ctr"/>
                      <a:r>
                        <a:rPr lang="en-US" noProof="0" dirty="0"/>
                        <a:t>4</a:t>
                      </a:r>
                    </a:p>
                  </a:txBody>
                  <a:tcPr/>
                </a:tc>
                <a:tc>
                  <a:txBody>
                    <a:bodyPr/>
                    <a:lstStyle/>
                    <a:p>
                      <a:pPr algn="ctr"/>
                      <a:r>
                        <a:rPr lang="en-US" noProof="0" dirty="0"/>
                        <a:t>7</a:t>
                      </a:r>
                    </a:p>
                  </a:txBody>
                  <a:tcPr/>
                </a:tc>
                <a:extLst>
                  <a:ext uri="{0D108BD9-81ED-4DB2-BD59-A6C34878D82A}">
                    <a16:rowId xmlns:a16="http://schemas.microsoft.com/office/drawing/2014/main" val="2658068383"/>
                  </a:ext>
                </a:extLst>
              </a:tr>
              <a:tr h="292968">
                <a:tc>
                  <a:txBody>
                    <a:bodyPr/>
                    <a:lstStyle/>
                    <a:p>
                      <a:pPr algn="ctr"/>
                      <a:r>
                        <a:rPr lang="en-US" b="1" noProof="0" dirty="0"/>
                        <a:t> (العالم) </a:t>
                      </a:r>
                    </a:p>
                  </a:txBody>
                  <a:tcPr/>
                </a:tc>
                <a:tc>
                  <a:txBody>
                    <a:bodyPr/>
                    <a:lstStyle/>
                    <a:p>
                      <a:pPr algn="ctr"/>
                      <a:r>
                        <a:rPr lang="en-US" b="1" noProof="0" dirty="0"/>
                        <a:t>48</a:t>
                      </a:r>
                    </a:p>
                  </a:txBody>
                  <a:tcPr/>
                </a:tc>
                <a:tc>
                  <a:txBody>
                    <a:bodyPr/>
                    <a:lstStyle/>
                    <a:p>
                      <a:pPr algn="ctr"/>
                      <a:r>
                        <a:rPr lang="en-US" b="1" noProof="0" dirty="0"/>
                        <a:t>59</a:t>
                      </a:r>
                    </a:p>
                  </a:txBody>
                  <a:tcPr/>
                </a:tc>
                <a:tc>
                  <a:txBody>
                    <a:bodyPr/>
                    <a:lstStyle/>
                    <a:p>
                      <a:pPr algn="ctr"/>
                      <a:r>
                        <a:rPr lang="en-US" b="1" noProof="0" dirty="0"/>
                        <a:t>76</a:t>
                      </a:r>
                    </a:p>
                  </a:txBody>
                  <a:tcPr/>
                </a:tc>
                <a:extLst>
                  <a:ext uri="{0D108BD9-81ED-4DB2-BD59-A6C34878D82A}">
                    <a16:rowId xmlns:a16="http://schemas.microsoft.com/office/drawing/2014/main" val="1685327252"/>
                  </a:ext>
                </a:extLst>
              </a:tr>
            </a:tbl>
          </a:graphicData>
        </a:graphic>
      </p:graphicFrame>
    </p:spTree>
    <p:extLst>
      <p:ext uri="{BB962C8B-B14F-4D97-AF65-F5344CB8AC3E}">
        <p14:creationId xmlns:p14="http://schemas.microsoft.com/office/powerpoint/2010/main" val="3580051549"/>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1429544-1C66-4715-AE8D-2E7D071FEB61}"/>
              </a:ext>
            </a:extLst>
          </p:cNvPr>
          <p:cNvSpPr>
            <a:spLocks noGrp="1"/>
          </p:cNvSpPr>
          <p:nvPr>
            <p:ph type="title"/>
          </p:nvPr>
        </p:nvSpPr>
        <p:spPr>
          <a:xfrm>
            <a:off x="462516" y="609331"/>
            <a:ext cx="8567183" cy="540544"/>
          </a:xfrm>
        </p:spPr>
        <p:txBody>
          <a:bodyPr>
            <a:normAutofit/>
          </a:bodyPr>
          <a:lstStyle/>
          <a:p>
            <a:pPr algn="r"/>
            <a:r>
              <a:rPr lang="en-US" dirty="0"/>
              <a:t>المقايضات المحتملة مع سياسات المناخ </a:t>
            </a:r>
          </a:p>
        </p:txBody>
      </p:sp>
      <p:sp>
        <p:nvSpPr>
          <p:cNvPr id="5" name="Foliennummernplatzhalter 4">
            <a:extLst>
              <a:ext uri="{FF2B5EF4-FFF2-40B4-BE49-F238E27FC236}">
                <a16:creationId xmlns:a16="http://schemas.microsoft.com/office/drawing/2014/main" id="{3F0B7947-71AB-428E-A77F-F2E51854C820}"/>
              </a:ext>
            </a:extLst>
          </p:cNvPr>
          <p:cNvSpPr>
            <a:spLocks noGrp="1"/>
          </p:cNvSpPr>
          <p:nvPr>
            <p:ph type="sldNum" sz="quarter" idx="16"/>
          </p:nvPr>
        </p:nvSpPr>
        <p:spPr>
          <a:xfrm>
            <a:off x="6882477" y="4741299"/>
            <a:ext cx="2057400" cy="274637"/>
          </a:xfrm>
        </p:spPr>
        <p:txBody>
          <a:bodyPr/>
          <a:lstStyle/>
          <a:p>
            <a:fld id="{CF23C0C3-F0EC-4AF0-84C8-08554CFEDD03}" type="slidenum">
              <a:rPr lang="en-GB" smtClean="0"/>
              <a:t>18</a:t>
            </a:fld>
            <a:endParaRPr lang="en-GB" dirty="0"/>
          </a:p>
        </p:txBody>
      </p:sp>
      <p:pic>
        <p:nvPicPr>
          <p:cNvPr id="6" name="Picture 12" descr="Icon&#10;&#10;Description automatically generated">
            <a:extLst>
              <a:ext uri="{FF2B5EF4-FFF2-40B4-BE49-F238E27FC236}">
                <a16:creationId xmlns:a16="http://schemas.microsoft.com/office/drawing/2014/main" id="{9534DF29-E623-4E50-8FD6-9F0E02E1490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245745" y="1126261"/>
            <a:ext cx="530352" cy="530352"/>
          </a:xfrm>
          <a:prstGeom prst="rect">
            <a:avLst/>
          </a:prstGeom>
        </p:spPr>
      </p:pic>
      <p:pic>
        <p:nvPicPr>
          <p:cNvPr id="7" name="Picture 14" descr="Icon, circle&#10;&#10;Description automatically generated with medium confidence">
            <a:extLst>
              <a:ext uri="{FF2B5EF4-FFF2-40B4-BE49-F238E27FC236}">
                <a16:creationId xmlns:a16="http://schemas.microsoft.com/office/drawing/2014/main" id="{610D6142-3D61-4DEB-A438-A492F64EE5E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254436" y="3154815"/>
            <a:ext cx="527304" cy="530352"/>
          </a:xfrm>
          <a:prstGeom prst="rect">
            <a:avLst/>
          </a:prstGeom>
        </p:spPr>
      </p:pic>
      <p:pic>
        <p:nvPicPr>
          <p:cNvPr id="8" name="Picture 16" descr="Icon&#10;&#10;Description automatically generated">
            <a:extLst>
              <a:ext uri="{FF2B5EF4-FFF2-40B4-BE49-F238E27FC236}">
                <a16:creationId xmlns:a16="http://schemas.microsoft.com/office/drawing/2014/main" id="{9F873248-40BB-4F72-8FB2-6F5690D047B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143458" y="3725834"/>
            <a:ext cx="530352" cy="530352"/>
          </a:xfrm>
          <a:prstGeom prst="rect">
            <a:avLst/>
          </a:prstGeom>
        </p:spPr>
      </p:pic>
      <p:sp>
        <p:nvSpPr>
          <p:cNvPr id="9" name="Ellipse 8">
            <a:extLst>
              <a:ext uri="{FF2B5EF4-FFF2-40B4-BE49-F238E27FC236}">
                <a16:creationId xmlns:a16="http://schemas.microsoft.com/office/drawing/2014/main" id="{E1F2FD32-8E0C-421D-8C20-92E1F6081434}"/>
              </a:ext>
            </a:extLst>
          </p:cNvPr>
          <p:cNvSpPr/>
          <p:nvPr/>
        </p:nvSpPr>
        <p:spPr>
          <a:xfrm>
            <a:off x="3588954" y="1160318"/>
            <a:ext cx="530353" cy="540545"/>
          </a:xfrm>
          <a:prstGeom prst="ellipse">
            <a:avLst/>
          </a:prstGeom>
          <a:blipFill dpi="0" rotWithShape="1">
            <a:blip r:embed="rId6" cstate="screen">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2" name="Rechteck 11">
            <a:extLst>
              <a:ext uri="{FF2B5EF4-FFF2-40B4-BE49-F238E27FC236}">
                <a16:creationId xmlns:a16="http://schemas.microsoft.com/office/drawing/2014/main" id="{9D1AA3AC-A4D5-43A7-91EB-76F18854EFB3}"/>
              </a:ext>
            </a:extLst>
          </p:cNvPr>
          <p:cNvSpPr/>
          <p:nvPr/>
        </p:nvSpPr>
        <p:spPr>
          <a:xfrm>
            <a:off x="2785587" y="1725594"/>
            <a:ext cx="2144486" cy="507831"/>
          </a:xfrm>
          <a:prstGeom prst="rect">
            <a:avLst/>
          </a:prstGeom>
        </p:spPr>
        <p:txBody>
          <a:bodyPr wrap="square">
            <a:normAutofit fontScale="97142"/>
          </a:bodyPr>
          <a:lstStyle/>
          <a:p>
            <a:pPr algn="ctr"/>
            <a:r>
              <a:rPr lang="en-US" dirty="0"/>
              <a:t>الهدف السياسي هو خفض انبعاثات ثاني أكسيد الكربون </a:t>
            </a:r>
          </a:p>
        </p:txBody>
      </p:sp>
      <p:cxnSp>
        <p:nvCxnSpPr>
          <p:cNvPr id="14" name="Verbinder: gekrümmt 13">
            <a:extLst>
              <a:ext uri="{FF2B5EF4-FFF2-40B4-BE49-F238E27FC236}">
                <a16:creationId xmlns:a16="http://schemas.microsoft.com/office/drawing/2014/main" id="{8E225828-A43E-4FF1-A023-D46CB232498D}"/>
              </a:ext>
            </a:extLst>
          </p:cNvPr>
          <p:cNvCxnSpPr>
            <a:cxnSpLocks/>
            <a:stCxn id="25" idx="3"/>
          </p:cNvCxnSpPr>
          <p:nvPr/>
        </p:nvCxnSpPr>
        <p:spPr>
          <a:xfrm flipV="1">
            <a:off x="1651896" y="1979510"/>
            <a:ext cx="1108565" cy="853382"/>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Verbinder: gekrümmt 17">
            <a:extLst>
              <a:ext uri="{FF2B5EF4-FFF2-40B4-BE49-F238E27FC236}">
                <a16:creationId xmlns:a16="http://schemas.microsoft.com/office/drawing/2014/main" id="{F5E68383-DCEF-4A31-BE63-89D93AFFF835}"/>
              </a:ext>
            </a:extLst>
          </p:cNvPr>
          <p:cNvCxnSpPr>
            <a:cxnSpLocks/>
            <a:endCxn id="19" idx="1"/>
          </p:cNvCxnSpPr>
          <p:nvPr/>
        </p:nvCxnSpPr>
        <p:spPr>
          <a:xfrm flipV="1">
            <a:off x="4860480" y="1836994"/>
            <a:ext cx="1808290" cy="134306"/>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hteck 18">
            <a:extLst>
              <a:ext uri="{FF2B5EF4-FFF2-40B4-BE49-F238E27FC236}">
                <a16:creationId xmlns:a16="http://schemas.microsoft.com/office/drawing/2014/main" id="{FB861E4F-8A56-48D5-A177-72253E789659}"/>
              </a:ext>
            </a:extLst>
          </p:cNvPr>
          <p:cNvSpPr/>
          <p:nvPr/>
        </p:nvSpPr>
        <p:spPr>
          <a:xfrm>
            <a:off x="6668770" y="1686953"/>
            <a:ext cx="1607026" cy="300082"/>
          </a:xfrm>
          <a:prstGeom prst="rect">
            <a:avLst/>
          </a:prstGeom>
        </p:spPr>
        <p:txBody>
          <a:bodyPr wrap="square">
            <a:normAutofit fontScale="98750"/>
          </a:bodyPr>
          <a:lstStyle/>
          <a:p>
            <a:pPr algn="ctr"/>
            <a:r>
              <a:rPr lang="en-US" dirty="0"/>
              <a:t>المزيد من الطاقة المائية </a:t>
            </a:r>
          </a:p>
        </p:txBody>
      </p:sp>
      <p:sp>
        <p:nvSpPr>
          <p:cNvPr id="21" name="Rechteck 20">
            <a:extLst>
              <a:ext uri="{FF2B5EF4-FFF2-40B4-BE49-F238E27FC236}">
                <a16:creationId xmlns:a16="http://schemas.microsoft.com/office/drawing/2014/main" id="{B1276ADA-D992-47B9-9A0E-F721AE6E4270}"/>
              </a:ext>
            </a:extLst>
          </p:cNvPr>
          <p:cNvSpPr/>
          <p:nvPr/>
        </p:nvSpPr>
        <p:spPr>
          <a:xfrm>
            <a:off x="3710385" y="4256186"/>
            <a:ext cx="1396497" cy="507831"/>
          </a:xfrm>
          <a:prstGeom prst="rect">
            <a:avLst/>
          </a:prstGeom>
        </p:spPr>
        <p:txBody>
          <a:bodyPr wrap="square">
            <a:spAutoFit/>
          </a:bodyPr>
          <a:lstStyle/>
          <a:p>
            <a:pPr algn="ctr"/>
            <a:r>
              <a:rPr lang="en-US" dirty="0"/>
              <a:t>توفير مياه أقل للزراعة </a:t>
            </a:r>
          </a:p>
        </p:txBody>
      </p:sp>
      <p:sp>
        <p:nvSpPr>
          <p:cNvPr id="39" name="Rechteck 38">
            <a:extLst>
              <a:ext uri="{FF2B5EF4-FFF2-40B4-BE49-F238E27FC236}">
                <a16:creationId xmlns:a16="http://schemas.microsoft.com/office/drawing/2014/main" id="{5DAAC083-AE0F-486F-84B2-0690106DBB64}"/>
              </a:ext>
            </a:extLst>
          </p:cNvPr>
          <p:cNvSpPr/>
          <p:nvPr/>
        </p:nvSpPr>
        <p:spPr>
          <a:xfrm>
            <a:off x="2649745" y="2967035"/>
            <a:ext cx="2057400" cy="507831"/>
          </a:xfrm>
          <a:prstGeom prst="rect">
            <a:avLst/>
          </a:prstGeom>
        </p:spPr>
        <p:txBody>
          <a:bodyPr wrap="square" lIns="91440" tIns="45720" rIns="91440" bIns="45720" anchor="t">
            <a:spAutoFit/>
          </a:bodyPr>
          <a:lstStyle/>
          <a:p>
            <a:pPr algn="ctr"/>
            <a:r>
              <a:rPr lang="en-US" dirty="0"/>
              <a:t>التغيرات في عمل النظام البيئي </a:t>
            </a:r>
            <a:endParaRPr lang="en-US" dirty="0">
              <a:cs typeface="Arial"/>
            </a:endParaRPr>
          </a:p>
        </p:txBody>
      </p:sp>
      <p:sp>
        <p:nvSpPr>
          <p:cNvPr id="44" name="Rechteck 43">
            <a:extLst>
              <a:ext uri="{FF2B5EF4-FFF2-40B4-BE49-F238E27FC236}">
                <a16:creationId xmlns:a16="http://schemas.microsoft.com/office/drawing/2014/main" id="{1EA133DA-6589-4425-A793-B667485CA3FF}"/>
              </a:ext>
            </a:extLst>
          </p:cNvPr>
          <p:cNvSpPr/>
          <p:nvPr/>
        </p:nvSpPr>
        <p:spPr>
          <a:xfrm>
            <a:off x="6820621" y="3947037"/>
            <a:ext cx="2144486" cy="507831"/>
          </a:xfrm>
          <a:prstGeom prst="rect">
            <a:avLst/>
          </a:prstGeom>
        </p:spPr>
        <p:txBody>
          <a:bodyPr wrap="square">
            <a:normAutofit fontScale="96491"/>
          </a:bodyPr>
          <a:lstStyle/>
          <a:p>
            <a:pPr algn="ctr"/>
            <a:r>
              <a:rPr lang="en-US" dirty="0"/>
              <a:t>لا يتم تحرير الماء في بعض الأحيان عند الحاجة إليه </a:t>
            </a:r>
          </a:p>
        </p:txBody>
      </p:sp>
      <p:cxnSp>
        <p:nvCxnSpPr>
          <p:cNvPr id="65" name="Verbinder: gekrümmt 64">
            <a:extLst>
              <a:ext uri="{FF2B5EF4-FFF2-40B4-BE49-F238E27FC236}">
                <a16:creationId xmlns:a16="http://schemas.microsoft.com/office/drawing/2014/main" id="{E69A3E2E-3A4B-4159-B8D3-F167CBFE84A5}"/>
              </a:ext>
            </a:extLst>
          </p:cNvPr>
          <p:cNvCxnSpPr>
            <a:cxnSpLocks/>
            <a:stCxn id="44" idx="1"/>
            <a:endCxn id="21" idx="3"/>
          </p:cNvCxnSpPr>
          <p:nvPr/>
        </p:nvCxnSpPr>
        <p:spPr>
          <a:xfrm rot="10800000" flipV="1">
            <a:off x="5106883" y="4200952"/>
            <a:ext cx="1713739" cy="309149"/>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5" name="Rechteck 74">
            <a:extLst>
              <a:ext uri="{FF2B5EF4-FFF2-40B4-BE49-F238E27FC236}">
                <a16:creationId xmlns:a16="http://schemas.microsoft.com/office/drawing/2014/main" id="{79ECE334-010F-4A00-BE4E-EA5507202C41}"/>
              </a:ext>
            </a:extLst>
          </p:cNvPr>
          <p:cNvSpPr/>
          <p:nvPr/>
        </p:nvSpPr>
        <p:spPr>
          <a:xfrm>
            <a:off x="5563894" y="2900899"/>
            <a:ext cx="1114237" cy="300082"/>
          </a:xfrm>
          <a:prstGeom prst="rect">
            <a:avLst/>
          </a:prstGeom>
        </p:spPr>
        <p:txBody>
          <a:bodyPr wrap="square">
            <a:spAutoFit/>
          </a:bodyPr>
          <a:lstStyle/>
          <a:p>
            <a:pPr algn="ctr"/>
            <a:r>
              <a:rPr lang="en-US" dirty="0"/>
              <a:t>التبخر </a:t>
            </a:r>
          </a:p>
        </p:txBody>
      </p:sp>
      <p:cxnSp>
        <p:nvCxnSpPr>
          <p:cNvPr id="81" name="Verbinder: gekrümmt 80">
            <a:extLst>
              <a:ext uri="{FF2B5EF4-FFF2-40B4-BE49-F238E27FC236}">
                <a16:creationId xmlns:a16="http://schemas.microsoft.com/office/drawing/2014/main" id="{4A87B6F3-9829-46F4-ADE9-720FEF93E053}"/>
              </a:ext>
            </a:extLst>
          </p:cNvPr>
          <p:cNvCxnSpPr>
            <a:cxnSpLocks/>
            <a:stCxn id="19" idx="2"/>
            <a:endCxn id="75" idx="0"/>
          </p:cNvCxnSpPr>
          <p:nvPr/>
        </p:nvCxnSpPr>
        <p:spPr>
          <a:xfrm rot="5400000">
            <a:off x="6339716" y="1768332"/>
            <a:ext cx="913864" cy="1351270"/>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Verbinder: gekrümmt 81">
            <a:extLst>
              <a:ext uri="{FF2B5EF4-FFF2-40B4-BE49-F238E27FC236}">
                <a16:creationId xmlns:a16="http://schemas.microsoft.com/office/drawing/2014/main" id="{900B97F6-99AE-4A9E-8FEC-14F0904F8FD2}"/>
              </a:ext>
            </a:extLst>
          </p:cNvPr>
          <p:cNvCxnSpPr>
            <a:cxnSpLocks/>
            <a:stCxn id="19" idx="2"/>
            <a:endCxn id="44" idx="0"/>
          </p:cNvCxnSpPr>
          <p:nvPr/>
        </p:nvCxnSpPr>
        <p:spPr>
          <a:xfrm rot="16200000" flipH="1">
            <a:off x="6702572" y="2756745"/>
            <a:ext cx="1960002" cy="420581"/>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Verbinder: gekrümmt 116">
            <a:extLst>
              <a:ext uri="{FF2B5EF4-FFF2-40B4-BE49-F238E27FC236}">
                <a16:creationId xmlns:a16="http://schemas.microsoft.com/office/drawing/2014/main" id="{48BF2AE6-34F7-43D3-AF5B-FAD2AD3BD68A}"/>
              </a:ext>
            </a:extLst>
          </p:cNvPr>
          <p:cNvCxnSpPr>
            <a:cxnSpLocks/>
            <a:stCxn id="75" idx="2"/>
            <a:endCxn id="21" idx="3"/>
          </p:cNvCxnSpPr>
          <p:nvPr/>
        </p:nvCxnSpPr>
        <p:spPr>
          <a:xfrm rot="5400000">
            <a:off x="4959388" y="3348476"/>
            <a:ext cx="1309121" cy="1014131"/>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Ellipse 133">
            <a:extLst>
              <a:ext uri="{FF2B5EF4-FFF2-40B4-BE49-F238E27FC236}">
                <a16:creationId xmlns:a16="http://schemas.microsoft.com/office/drawing/2014/main" id="{04B2BC7E-1AE5-4FD4-A405-49EDA45FAF4A}"/>
              </a:ext>
            </a:extLst>
          </p:cNvPr>
          <p:cNvSpPr/>
          <p:nvPr/>
        </p:nvSpPr>
        <p:spPr>
          <a:xfrm>
            <a:off x="1662433" y="3327303"/>
            <a:ext cx="530353" cy="540544"/>
          </a:xfrm>
          <a:prstGeom prst="ellipse">
            <a:avLst/>
          </a:prstGeom>
          <a:blipFill dpi="0" rotWithShape="1">
            <a:blip r:embed="rId8" cstate="screen">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solidFill>
              <a:srgbClr val="004C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35" name="Ellipse 134">
            <a:extLst>
              <a:ext uri="{FF2B5EF4-FFF2-40B4-BE49-F238E27FC236}">
                <a16:creationId xmlns:a16="http://schemas.microsoft.com/office/drawing/2014/main" id="{D33C310D-A23E-4AE7-92FB-87785E245C7C}"/>
              </a:ext>
            </a:extLst>
          </p:cNvPr>
          <p:cNvSpPr/>
          <p:nvPr/>
        </p:nvSpPr>
        <p:spPr>
          <a:xfrm>
            <a:off x="3507184" y="2450891"/>
            <a:ext cx="530353" cy="540544"/>
          </a:xfrm>
          <a:prstGeom prst="ellipse">
            <a:avLst/>
          </a:prstGeom>
          <a:blipFill dpi="0" rotWithShape="1">
            <a:blip r:embed="rId10" cstate="screen">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cxnSp>
        <p:nvCxnSpPr>
          <p:cNvPr id="136" name="Verbinder: gekrümmt 135">
            <a:extLst>
              <a:ext uri="{FF2B5EF4-FFF2-40B4-BE49-F238E27FC236}">
                <a16:creationId xmlns:a16="http://schemas.microsoft.com/office/drawing/2014/main" id="{F66990FE-3A9D-4018-9728-ECA5A85A2C9E}"/>
              </a:ext>
            </a:extLst>
          </p:cNvPr>
          <p:cNvCxnSpPr>
            <a:cxnSpLocks/>
            <a:stCxn id="19" idx="1"/>
          </p:cNvCxnSpPr>
          <p:nvPr/>
        </p:nvCxnSpPr>
        <p:spPr>
          <a:xfrm rot="10800000" flipV="1">
            <a:off x="4614182" y="1836994"/>
            <a:ext cx="2054588" cy="1249812"/>
          </a:xfrm>
          <a:prstGeom prst="curvedConnector3">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Verbinder: gekrümmt 138">
            <a:extLst>
              <a:ext uri="{FF2B5EF4-FFF2-40B4-BE49-F238E27FC236}">
                <a16:creationId xmlns:a16="http://schemas.microsoft.com/office/drawing/2014/main" id="{FCB01245-6A2E-44D8-A52E-A2B57D576668}"/>
              </a:ext>
            </a:extLst>
          </p:cNvPr>
          <p:cNvCxnSpPr>
            <a:cxnSpLocks/>
            <a:stCxn id="39" idx="1"/>
            <a:endCxn id="140" idx="3"/>
          </p:cNvCxnSpPr>
          <p:nvPr/>
        </p:nvCxnSpPr>
        <p:spPr>
          <a:xfrm rot="10800000" flipH="1" flipV="1">
            <a:off x="2649745" y="3220950"/>
            <a:ext cx="313456" cy="884455"/>
          </a:xfrm>
          <a:prstGeom prst="curvedConnector5">
            <a:avLst>
              <a:gd name="adj1" fmla="val -72929"/>
              <a:gd name="adj2" fmla="val 50000"/>
              <a:gd name="adj3" fmla="val 172929"/>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0" name="Rechteck 139">
            <a:extLst>
              <a:ext uri="{FF2B5EF4-FFF2-40B4-BE49-F238E27FC236}">
                <a16:creationId xmlns:a16="http://schemas.microsoft.com/office/drawing/2014/main" id="{7FD583D5-8C4A-40A8-80C1-FA48AFA4D389}"/>
              </a:ext>
            </a:extLst>
          </p:cNvPr>
          <p:cNvSpPr/>
          <p:nvPr/>
        </p:nvSpPr>
        <p:spPr>
          <a:xfrm>
            <a:off x="915236" y="3851490"/>
            <a:ext cx="2047965" cy="507831"/>
          </a:xfrm>
          <a:prstGeom prst="rect">
            <a:avLst/>
          </a:prstGeom>
        </p:spPr>
        <p:txBody>
          <a:bodyPr wrap="square" lIns="91440" tIns="45720" rIns="91440" bIns="45720" anchor="t">
            <a:normAutofit fontScale="99303"/>
          </a:bodyPr>
          <a:lstStyle/>
          <a:p>
            <a:pPr algn="ctr" rtl="1"/>
            <a:r>
              <a:rPr lang="en-US" dirty="0"/>
              <a:t>الآثار على سبل </a:t>
            </a:r>
            <a:r>
              <a:rPr lang="en-US" dirty="0" err="1"/>
              <a:t>المعيشة</a:t>
            </a:r>
            <a:r>
              <a:rPr lang="en-US" dirty="0"/>
              <a:t> </a:t>
            </a:r>
            <a:r>
              <a:rPr lang="ar-JO" dirty="0"/>
              <a:t>(</a:t>
            </a:r>
            <a:r>
              <a:rPr lang="en-US" dirty="0" err="1"/>
              <a:t>مصايد</a:t>
            </a:r>
            <a:r>
              <a:rPr lang="en-US" dirty="0"/>
              <a:t> </a:t>
            </a:r>
            <a:r>
              <a:rPr lang="en-US" dirty="0" err="1"/>
              <a:t>الأسماك</a:t>
            </a:r>
            <a:r>
              <a:rPr lang="en-US" dirty="0"/>
              <a:t> </a:t>
            </a:r>
            <a:r>
              <a:rPr lang="en-US" dirty="0" err="1"/>
              <a:t>والسياحة</a:t>
            </a:r>
            <a:r>
              <a:rPr lang="ar-JO" dirty="0"/>
              <a:t>)</a:t>
            </a:r>
            <a:endParaRPr lang="en-US" dirty="0">
              <a:cs typeface="Arial"/>
            </a:endParaRPr>
          </a:p>
        </p:txBody>
      </p:sp>
      <p:sp>
        <p:nvSpPr>
          <p:cNvPr id="25" name="Rechteck 24">
            <a:extLst>
              <a:ext uri="{FF2B5EF4-FFF2-40B4-BE49-F238E27FC236}">
                <a16:creationId xmlns:a16="http://schemas.microsoft.com/office/drawing/2014/main" id="{611D9646-67D6-438E-A966-2166C47D188C}"/>
              </a:ext>
            </a:extLst>
          </p:cNvPr>
          <p:cNvSpPr/>
          <p:nvPr/>
        </p:nvSpPr>
        <p:spPr>
          <a:xfrm>
            <a:off x="170675" y="2578976"/>
            <a:ext cx="1481221" cy="507831"/>
          </a:xfrm>
          <a:prstGeom prst="rect">
            <a:avLst/>
          </a:prstGeom>
        </p:spPr>
        <p:txBody>
          <a:bodyPr wrap="square" lIns="91440" tIns="45720" rIns="91440" bIns="45720" anchor="t">
            <a:spAutoFit/>
          </a:bodyPr>
          <a:lstStyle/>
          <a:p>
            <a:pPr algn="ctr" rtl="1"/>
            <a:r>
              <a:rPr lang="en-US" dirty="0"/>
              <a:t>تغير المناخ/ </a:t>
            </a:r>
            <a:r>
              <a:rPr lang="ar-JO" dirty="0"/>
              <a:t>الاحتباس الحراري</a:t>
            </a:r>
            <a:r>
              <a:rPr lang="en-US" dirty="0"/>
              <a:t> العالمي </a:t>
            </a:r>
          </a:p>
        </p:txBody>
      </p:sp>
      <p:sp>
        <p:nvSpPr>
          <p:cNvPr id="29" name="Ellipse 28">
            <a:extLst>
              <a:ext uri="{FF2B5EF4-FFF2-40B4-BE49-F238E27FC236}">
                <a16:creationId xmlns:a16="http://schemas.microsoft.com/office/drawing/2014/main" id="{22C2AFF1-615B-42A7-B22A-953D2912851D}"/>
              </a:ext>
            </a:extLst>
          </p:cNvPr>
          <p:cNvSpPr/>
          <p:nvPr/>
        </p:nvSpPr>
        <p:spPr>
          <a:xfrm>
            <a:off x="576568" y="2031205"/>
            <a:ext cx="530353" cy="540545"/>
          </a:xfrm>
          <a:prstGeom prst="ellipse">
            <a:avLst/>
          </a:prstGeom>
          <a:blipFill>
            <a:blip r:embed="rId12">
              <a:extLst>
                <a:ext uri="{96DAC541-7B7A-43D3-8B79-37D633B846F1}">
                  <asvg:svgBlip xmlns:asvg="http://schemas.microsoft.com/office/drawing/2016/SVG/main" r:embed="rId13"/>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Tree>
    <p:extLst>
      <p:ext uri="{BB962C8B-B14F-4D97-AF65-F5344CB8AC3E}">
        <p14:creationId xmlns:p14="http://schemas.microsoft.com/office/powerpoint/2010/main" val="342040505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5179051-432C-4B5B-8073-FCFE44EE7537}"/>
              </a:ext>
            </a:extLst>
          </p:cNvPr>
          <p:cNvSpPr>
            <a:spLocks noGrp="1"/>
          </p:cNvSpPr>
          <p:nvPr>
            <p:ph type="body" sz="quarter" idx="14"/>
          </p:nvPr>
        </p:nvSpPr>
        <p:spPr>
          <a:xfrm>
            <a:off x="447191" y="1239206"/>
            <a:ext cx="8567737" cy="270565"/>
          </a:xfrm>
        </p:spPr>
        <p:txBody>
          <a:bodyPr/>
          <a:lstStyle/>
          <a:p>
            <a:pPr algn="r" rtl="1"/>
            <a:r>
              <a:rPr lang="en-US" dirty="0"/>
              <a:t>أين نحتاج إلى الطاقة في قطاع المياه؟  </a:t>
            </a:r>
          </a:p>
          <a:p>
            <a:pPr algn="r" rtl="1"/>
            <a:endParaRPr lang="en-US" dirty="0"/>
          </a:p>
        </p:txBody>
      </p:sp>
      <p:graphicFrame>
        <p:nvGraphicFramePr>
          <p:cNvPr id="6" name="Diagramm 5">
            <a:extLst>
              <a:ext uri="{FF2B5EF4-FFF2-40B4-BE49-F238E27FC236}">
                <a16:creationId xmlns:a16="http://schemas.microsoft.com/office/drawing/2014/main" id="{27C83436-9AE4-4F6B-BAA2-0B55E211DF36}"/>
              </a:ext>
            </a:extLst>
          </p:cNvPr>
          <p:cNvGraphicFramePr/>
          <p:nvPr>
            <p:extLst>
              <p:ext uri="{D42A27DB-BD31-4B8C-83A1-F6EECF244321}">
                <p14:modId xmlns:p14="http://schemas.microsoft.com/office/powerpoint/2010/main" val="1200749815"/>
              </p:ext>
            </p:extLst>
          </p:nvPr>
        </p:nvGraphicFramePr>
        <p:xfrm>
          <a:off x="1500188" y="1549496"/>
          <a:ext cx="6351999" cy="32054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A32E4534-15EB-4A42-BAF7-177A2965402C}"/>
              </a:ext>
            </a:extLst>
          </p:cNvPr>
          <p:cNvSpPr>
            <a:spLocks noGrp="1"/>
          </p:cNvSpPr>
          <p:nvPr>
            <p:ph type="title"/>
          </p:nvPr>
        </p:nvSpPr>
        <p:spPr/>
        <p:txBody>
          <a:bodyPr/>
          <a:lstStyle/>
          <a:p>
            <a:pPr algn="r" rtl="1"/>
            <a:r>
              <a:rPr lang="ar-JO" dirty="0"/>
              <a:t>ال</a:t>
            </a:r>
            <a:r>
              <a:rPr lang="en-US" dirty="0" err="1"/>
              <a:t>طاقة</a:t>
            </a:r>
            <a:r>
              <a:rPr lang="en-US" dirty="0"/>
              <a:t> </a:t>
            </a:r>
            <a:r>
              <a:rPr lang="ar-JO" dirty="0"/>
              <a:t>من أجل </a:t>
            </a:r>
            <a:r>
              <a:rPr lang="en-US" dirty="0"/>
              <a:t>المياه </a:t>
            </a:r>
          </a:p>
        </p:txBody>
      </p:sp>
      <p:sp>
        <p:nvSpPr>
          <p:cNvPr id="5" name="Foliennummernplatzhalter 4">
            <a:extLst>
              <a:ext uri="{FF2B5EF4-FFF2-40B4-BE49-F238E27FC236}">
                <a16:creationId xmlns:a16="http://schemas.microsoft.com/office/drawing/2014/main" id="{2AE8F811-B9E9-4A78-B430-64DC6CD5EC54}"/>
              </a:ext>
            </a:extLst>
          </p:cNvPr>
          <p:cNvSpPr>
            <a:spLocks noGrp="1"/>
          </p:cNvSpPr>
          <p:nvPr>
            <p:ph type="sldNum" sz="quarter" idx="16"/>
          </p:nvPr>
        </p:nvSpPr>
        <p:spPr/>
        <p:txBody>
          <a:bodyPr/>
          <a:lstStyle/>
          <a:p>
            <a:fld id="{CF23C0C3-F0EC-4AF0-84C8-08554CFEDD03}" type="slidenum">
              <a:rPr lang="en-GB" smtClean="0"/>
              <a:t>19</a:t>
            </a:fld>
            <a:endParaRPr lang="en-GB" dirty="0"/>
          </a:p>
        </p:txBody>
      </p:sp>
    </p:spTree>
    <p:extLst>
      <p:ext uri="{BB962C8B-B14F-4D97-AF65-F5344CB8AC3E}">
        <p14:creationId xmlns:p14="http://schemas.microsoft.com/office/powerpoint/2010/main" val="82022540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3669116819"/>
              </p:ext>
            </p:extLst>
          </p:nvPr>
        </p:nvGraphicFramePr>
        <p:xfrm>
          <a:off x="450000" y="1032060"/>
          <a:ext cx="8085219" cy="4111440"/>
        </p:xfrm>
        <a:graphic>
          <a:graphicData uri="http://schemas.openxmlformats.org/drawingml/2006/table">
            <a:tbl>
              <a:tblPr firstRow="1" bandRow="1">
                <a:tableStyleId>{5C22544A-7EE6-4342-B048-85BDC9FD1C3A}</a:tableStyleId>
              </a:tblPr>
              <a:tblGrid>
                <a:gridCol w="4766091">
                  <a:extLst>
                    <a:ext uri="{9D8B030D-6E8A-4147-A177-3AD203B41FA5}">
                      <a16:colId xmlns:a16="http://schemas.microsoft.com/office/drawing/2014/main" val="1827523324"/>
                    </a:ext>
                  </a:extLst>
                </a:gridCol>
                <a:gridCol w="3319128">
                  <a:extLst>
                    <a:ext uri="{9D8B030D-6E8A-4147-A177-3AD203B41FA5}">
                      <a16:colId xmlns:a16="http://schemas.microsoft.com/office/drawing/2014/main" val="2519275813"/>
                    </a:ext>
                  </a:extLst>
                </a:gridCol>
              </a:tblGrid>
              <a:tr h="1032338">
                <a:tc>
                  <a:txBody>
                    <a:bodyPr/>
                    <a:lstStyle/>
                    <a:p>
                      <a:pPr marL="0" marR="0" lvl="0" indent="0" algn="just"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ar-JO" sz="1600" b="1" i="0" u="none" strike="noStrike" kern="1200" cap="none" spc="0" normalizeH="0" baseline="0" noProof="0" dirty="0">
                          <a:ln>
                            <a:noFill/>
                          </a:ln>
                          <a:solidFill>
                            <a:srgbClr val="004C82"/>
                          </a:solidFill>
                          <a:effectLst/>
                          <a:uLnTx/>
                          <a:uFillTx/>
                          <a:latin typeface="+mn-lt"/>
                          <a:ea typeface="+mn-ea"/>
                          <a:cs typeface="+mn-cs"/>
                        </a:rPr>
                        <a:t>معلومات عامة عن رابطة المياه والطاقة والغذاء</a:t>
                      </a:r>
                      <a:r>
                        <a:rPr kumimoji="0" lang="en-US" sz="1600" b="1" i="0" u="none" strike="noStrike" kern="1200" cap="none" spc="0" normalizeH="0" baseline="0" noProof="0" dirty="0">
                          <a:ln>
                            <a:noFill/>
                          </a:ln>
                          <a:solidFill>
                            <a:srgbClr val="004C82"/>
                          </a:solidFill>
                          <a:effectLst/>
                          <a:uLnTx/>
                          <a:uFillTx/>
                          <a:latin typeface="+mn-lt"/>
                          <a:ea typeface="+mn-ea"/>
                          <a:cs typeface="+mn-cs"/>
                        </a:rPr>
                        <a:t>(WEF) </a:t>
                      </a:r>
                    </a:p>
                    <a:p>
                      <a:pPr marL="171450" marR="0" lvl="0" indent="-171450" algn="just" defTabSz="6858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4C82"/>
                          </a:solidFill>
                          <a:effectLst/>
                          <a:uLnTx/>
                          <a:uFillTx/>
                          <a:latin typeface="+mn-lt"/>
                          <a:ea typeface="+mn-ea"/>
                          <a:cs typeface="+mn-cs"/>
                        </a:rPr>
                        <a:t>مقدمة </a:t>
                      </a:r>
                      <a:r>
                        <a:rPr kumimoji="0" lang="ar-JO" sz="1600" b="0" i="0" u="none" strike="noStrike" kern="1200" cap="none" spc="0" normalizeH="0" baseline="0" noProof="0" dirty="0">
                          <a:ln>
                            <a:noFill/>
                          </a:ln>
                          <a:solidFill>
                            <a:srgbClr val="004C82"/>
                          </a:solidFill>
                          <a:effectLst/>
                          <a:uLnTx/>
                          <a:uFillTx/>
                          <a:latin typeface="+mn-lt"/>
                          <a:ea typeface="+mn-ea"/>
                          <a:cs typeface="+mn-cs"/>
                        </a:rPr>
                        <a:t>في رابطة المياه والطاقة والغذاء</a:t>
                      </a:r>
                      <a:endParaRPr kumimoji="0" lang="en-US" sz="1600" b="0" i="0" u="none" strike="noStrike" kern="1200" cap="none" spc="0" normalizeH="0" baseline="0" noProof="0" dirty="0">
                        <a:ln>
                          <a:noFill/>
                        </a:ln>
                        <a:solidFill>
                          <a:srgbClr val="FF0000"/>
                        </a:solidFill>
                        <a:effectLst/>
                        <a:uLnTx/>
                        <a:uFillTx/>
                        <a:latin typeface="+mn-lt"/>
                        <a:ea typeface="+mn-ea"/>
                        <a:cs typeface="+mn-cs"/>
                      </a:endParaRPr>
                    </a:p>
                    <a:p>
                      <a:pPr marL="171450" marR="0" lvl="0" indent="-171450" algn="just" defTabSz="6858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JO" sz="1600" b="0" i="0" u="none" strike="noStrike" kern="1200" cap="none" spc="0" normalizeH="0" baseline="0" noProof="0" dirty="0">
                          <a:ln>
                            <a:noFill/>
                          </a:ln>
                          <a:solidFill>
                            <a:srgbClr val="004C82"/>
                          </a:solidFill>
                          <a:effectLst/>
                          <a:uLnTx/>
                          <a:uFillTx/>
                          <a:latin typeface="+mn-lt"/>
                          <a:ea typeface="+mn-ea"/>
                          <a:cs typeface="+mn-cs"/>
                        </a:rPr>
                        <a:t>تمارين تفاعلية</a:t>
                      </a:r>
                      <a:r>
                        <a:rPr kumimoji="0" lang="en-US" sz="1600" b="0" i="0" u="none" strike="noStrike" kern="1200" cap="none" spc="0" normalizeH="0" baseline="0" noProof="0" dirty="0">
                          <a:ln>
                            <a:noFill/>
                          </a:ln>
                          <a:solidFill>
                            <a:srgbClr val="004C82"/>
                          </a:solidFill>
                          <a:effectLst/>
                          <a:uLnTx/>
                          <a:uFillTx/>
                          <a:latin typeface="+mn-lt"/>
                          <a:ea typeface="+mn-ea"/>
                          <a:cs typeface="+mn-cs"/>
                        </a:rPr>
                        <a:t> : خبرتكم فيما يتعلق بالروابط القطاعية </a:t>
                      </a:r>
                      <a:endParaRPr kumimoji="0" lang="en-GB" sz="1200" b="1" i="0" u="none" strike="noStrike" kern="1200" cap="none" spc="0" normalizeH="0" baseline="0" noProof="0" dirty="0">
                        <a:ln>
                          <a:noFill/>
                        </a:ln>
                        <a:solidFill>
                          <a:srgbClr val="004C82"/>
                        </a:solidFill>
                        <a:effectLst/>
                        <a:uLnTx/>
                        <a:uFillTx/>
                        <a:latin typeface="+mn-lt"/>
                        <a:ea typeface="+mn-ea"/>
                        <a:cs typeface="+mn-cs"/>
                      </a:endParaRPr>
                    </a:p>
                    <a:p>
                      <a:pPr algn="just" rtl="1">
                        <a:spcBef>
                          <a:spcPts val="600"/>
                        </a:spcBef>
                      </a:pPr>
                      <a:endParaRPr lang="en-GB" sz="1800" b="0" dirty="0">
                        <a:solidFill>
                          <a:srgbClr val="004C82"/>
                        </a:solidFill>
                        <a:latin typeface="Calibri" panose="020F0502020204030204" pitchFamily="34" charset="0"/>
                        <a:cs typeface="Calibri" panose="020F0502020204030204" pitchFamily="34" charset="0"/>
                      </a:endParaRP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1" eaLnBrk="1" latinLnBrk="0" hangingPunct="1">
                        <a:buFont typeface="Wingdings" panose="05000000000000000000" pitchFamily="2" charset="2"/>
                        <a:buNone/>
                      </a:pPr>
                      <a:endParaRPr lang="ar-JO" sz="2000" b="1" kern="1200" dirty="0">
                        <a:solidFill>
                          <a:srgbClr val="004C82"/>
                        </a:solidFill>
                        <a:latin typeface="+mn-lt"/>
                        <a:ea typeface="+mn-ea"/>
                        <a:cs typeface="+mn-cs"/>
                      </a:endParaRPr>
                    </a:p>
                    <a:p>
                      <a:pPr marL="0" indent="0" algn="ctr" defTabSz="685800" rtl="1" eaLnBrk="1" latinLnBrk="0" hangingPunct="1">
                        <a:buFont typeface="Wingdings" panose="05000000000000000000" pitchFamily="2" charset="2"/>
                        <a:buNone/>
                      </a:pPr>
                      <a:r>
                        <a:rPr lang="ar-JO" sz="2000" b="1" kern="1200" dirty="0">
                          <a:solidFill>
                            <a:srgbClr val="004C82"/>
                          </a:solidFill>
                          <a:latin typeface="+mn-lt"/>
                          <a:ea typeface="+mn-ea"/>
                          <a:cs typeface="+mn-cs"/>
                        </a:rPr>
                        <a:t>الفصل الأول 1.1</a:t>
                      </a:r>
                      <a:endParaRPr lang="en-GB" sz="2000" b="1" kern="1200" dirty="0">
                        <a:solidFill>
                          <a:srgbClr val="004C82"/>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just"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ar-JO" sz="1600" b="1" i="0" u="none" strike="noStrike" kern="1200" cap="none" spc="0" normalizeH="0" baseline="0" noProof="0" dirty="0">
                          <a:ln>
                            <a:noFill/>
                          </a:ln>
                          <a:solidFill>
                            <a:srgbClr val="004C82"/>
                          </a:solidFill>
                          <a:effectLst/>
                          <a:uLnTx/>
                          <a:uFillTx/>
                          <a:latin typeface="+mn-lt"/>
                          <a:ea typeface="+mn-ea"/>
                          <a:cs typeface="+mn-cs"/>
                        </a:rPr>
                        <a:t>تداخلات</a:t>
                      </a:r>
                      <a:r>
                        <a:rPr kumimoji="0" lang="en-US" sz="1600" b="1" i="0" u="none" strike="noStrike" kern="1200" cap="none" spc="0" normalizeH="0" baseline="0" noProof="0" dirty="0">
                          <a:ln>
                            <a:noFill/>
                          </a:ln>
                          <a:solidFill>
                            <a:srgbClr val="004C82"/>
                          </a:solidFill>
                          <a:effectLst/>
                          <a:uLnTx/>
                          <a:uFillTx/>
                          <a:latin typeface="+mn-lt"/>
                          <a:ea typeface="+mn-ea"/>
                          <a:cs typeface="+mn-cs"/>
                        </a:rPr>
                        <a:t> بين المياه والطاقة والغذاء </a:t>
                      </a:r>
                    </a:p>
                    <a:p>
                      <a:pPr marL="171450" marR="0" lvl="0" indent="-171450" algn="just" defTabSz="6858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4C82"/>
                          </a:solidFill>
                          <a:effectLst/>
                          <a:uLnTx/>
                          <a:uFillTx/>
                          <a:latin typeface="+mn-lt"/>
                          <a:ea typeface="+mn-ea"/>
                          <a:cs typeface="+mn-cs"/>
                        </a:rPr>
                        <a:t>المياه والطاقة والأمن الغذائي والمقايضات </a:t>
                      </a:r>
                    </a:p>
                    <a:p>
                      <a:pPr marL="0" marR="0" lvl="0" indent="0" algn="just" defTabSz="685800" rtl="1" eaLnBrk="1" fontAlgn="auto" latinLnBrk="0" hangingPunct="1">
                        <a:lnSpc>
                          <a:spcPct val="100000"/>
                        </a:lnSpc>
                        <a:spcBef>
                          <a:spcPts val="600"/>
                        </a:spcBef>
                        <a:spcAft>
                          <a:spcPts val="0"/>
                        </a:spcAft>
                        <a:buClrTx/>
                        <a:buSzTx/>
                        <a:buFontTx/>
                        <a:buNone/>
                        <a:tabLst/>
                        <a:defRPr/>
                      </a:pPr>
                      <a:endParaRPr lang="en-GB" sz="1800" dirty="0">
                        <a:solidFill>
                          <a:srgbClr val="004C82"/>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ar-JO" sz="2000" b="1" kern="1200" dirty="0">
                        <a:solidFill>
                          <a:srgbClr val="004C82"/>
                        </a:solidFill>
                        <a:latin typeface="+mn-lt"/>
                        <a:ea typeface="+mn-ea"/>
                        <a:cs typeface="+mn-cs"/>
                      </a:endParaRPr>
                    </a:p>
                    <a:p>
                      <a:pPr marL="0" marR="0" lvl="0" indent="0" algn="ctr"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JO" sz="2000" b="1" kern="1200" dirty="0">
                          <a:solidFill>
                            <a:srgbClr val="004C82"/>
                          </a:solidFill>
                          <a:latin typeface="+mn-lt"/>
                          <a:ea typeface="+mn-ea"/>
                          <a:cs typeface="+mn-cs"/>
                        </a:rPr>
                        <a:t>الفصل الأول  1.2</a:t>
                      </a:r>
                      <a:endParaRPr lang="en-GB" sz="2000" b="1" kern="1200" dirty="0">
                        <a:solidFill>
                          <a:srgbClr val="004C82"/>
                        </a:solidFill>
                        <a:latin typeface="+mn-lt"/>
                        <a:ea typeface="+mn-ea"/>
                        <a:cs typeface="+mn-cs"/>
                      </a:endParaRPr>
                    </a:p>
                    <a:p>
                      <a:pPr marL="0" indent="0" algn="ctr" rtl="1">
                        <a:buFont typeface="Wingdings" panose="05000000000000000000" pitchFamily="2" charset="2"/>
                        <a:buNone/>
                      </a:pPr>
                      <a:endParaRPr lang="en-US" sz="2000" b="0" dirty="0">
                        <a:solidFill>
                          <a:srgbClr val="004C82"/>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just"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004C82"/>
                          </a:solidFill>
                          <a:effectLst/>
                          <a:uLnTx/>
                          <a:uFillTx/>
                          <a:latin typeface="+mn-lt"/>
                          <a:ea typeface="+mn-ea"/>
                          <a:cs typeface="+mn-cs"/>
                        </a:rPr>
                        <a:t>حلول </a:t>
                      </a:r>
                      <a:r>
                        <a:rPr kumimoji="0" lang="ar-JO" sz="1600" b="1" i="0" u="none" strike="noStrike" kern="1200" cap="none" spc="0" normalizeH="0" baseline="0" noProof="0" dirty="0">
                          <a:ln>
                            <a:noFill/>
                          </a:ln>
                          <a:solidFill>
                            <a:srgbClr val="004C82"/>
                          </a:solidFill>
                          <a:effectLst/>
                          <a:uLnTx/>
                          <a:uFillTx/>
                          <a:latin typeface="+mn-lt"/>
                          <a:ea typeface="+mn-ea"/>
                          <a:cs typeface="+mn-cs"/>
                        </a:rPr>
                        <a:t>رابطة </a:t>
                      </a:r>
                      <a:r>
                        <a:rPr kumimoji="0" lang="en-US" sz="1600" b="1" i="0" u="none" strike="noStrike" kern="1200" cap="none" spc="0" normalizeH="0" baseline="0" noProof="0" dirty="0">
                          <a:ln>
                            <a:noFill/>
                          </a:ln>
                          <a:solidFill>
                            <a:srgbClr val="004C82"/>
                          </a:solidFill>
                          <a:effectLst/>
                          <a:uLnTx/>
                          <a:uFillTx/>
                          <a:latin typeface="+mn-lt"/>
                          <a:ea typeface="+mn-ea"/>
                          <a:cs typeface="+mn-cs"/>
                        </a:rPr>
                        <a:t>المياه والطاقة والغذاء </a:t>
                      </a:r>
                    </a:p>
                    <a:p>
                      <a:pPr marL="171450" marR="0" lvl="0" indent="-171450" algn="just" defTabSz="6858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a:ln>
                            <a:noFill/>
                          </a:ln>
                          <a:solidFill>
                            <a:srgbClr val="004C82"/>
                          </a:solidFill>
                          <a:effectLst/>
                          <a:uLnTx/>
                          <a:uFillTx/>
                          <a:latin typeface="+mn-lt"/>
                          <a:ea typeface="+mn-ea"/>
                          <a:cs typeface="+mn-cs"/>
                        </a:rPr>
                        <a:t>حلول</a:t>
                      </a:r>
                      <a:r>
                        <a:rPr kumimoji="0" lang="en-US" sz="1600" b="0" i="0" u="none" strike="noStrike" kern="1200" cap="none" spc="0" normalizeH="0" baseline="0" noProof="0" dirty="0">
                          <a:ln>
                            <a:noFill/>
                          </a:ln>
                          <a:solidFill>
                            <a:srgbClr val="004C82"/>
                          </a:solidFill>
                          <a:effectLst/>
                          <a:uLnTx/>
                          <a:uFillTx/>
                          <a:latin typeface="+mn-lt"/>
                          <a:ea typeface="+mn-ea"/>
                          <a:cs typeface="+mn-cs"/>
                        </a:rPr>
                        <a:t> </a:t>
                      </a:r>
                      <a:r>
                        <a:rPr kumimoji="0" lang="ar-JO" sz="1600" b="0" i="0" u="none" strike="noStrike" kern="1200" cap="none" spc="0" normalizeH="0" baseline="0" noProof="0" dirty="0">
                          <a:ln>
                            <a:noFill/>
                          </a:ln>
                          <a:solidFill>
                            <a:srgbClr val="004C82"/>
                          </a:solidFill>
                          <a:effectLst/>
                          <a:uLnTx/>
                          <a:uFillTx/>
                          <a:latin typeface="+mn-lt"/>
                          <a:ea typeface="+mn-ea"/>
                          <a:cs typeface="+mn-cs"/>
                        </a:rPr>
                        <a:t>رابطة </a:t>
                      </a:r>
                      <a:r>
                        <a:rPr kumimoji="0" lang="en-US" sz="1600" b="0" i="0" u="none" strike="noStrike" kern="1200" cap="none" spc="0" normalizeH="0" baseline="0" noProof="0" dirty="0">
                          <a:ln>
                            <a:noFill/>
                          </a:ln>
                          <a:solidFill>
                            <a:srgbClr val="004C82"/>
                          </a:solidFill>
                          <a:effectLst/>
                          <a:uLnTx/>
                          <a:uFillTx/>
                          <a:latin typeface="+mn-lt"/>
                          <a:ea typeface="+mn-ea"/>
                          <a:cs typeface="+mn-cs"/>
                        </a:rPr>
                        <a:t> WEF</a:t>
                      </a:r>
                      <a:r>
                        <a:rPr kumimoji="0" lang="ar-JO" sz="1600" b="0" i="0" u="none" strike="noStrike" kern="1200" cap="none" spc="0" normalizeH="0" baseline="0" noProof="0" dirty="0">
                          <a:ln>
                            <a:noFill/>
                          </a:ln>
                          <a:solidFill>
                            <a:srgbClr val="004C82"/>
                          </a:solidFill>
                          <a:effectLst/>
                          <a:uLnTx/>
                          <a:uFillTx/>
                          <a:latin typeface="+mn-lt"/>
                          <a:ea typeface="+mn-ea"/>
                          <a:cs typeface="+mn-cs"/>
                        </a:rPr>
                        <a:t>وتآزر عناصرها  </a:t>
                      </a:r>
                      <a:endParaRPr kumimoji="0" lang="en-US" sz="1600" b="0" i="0" u="none" strike="noStrike" kern="1200" cap="none" spc="0" normalizeH="0" baseline="0" noProof="0" dirty="0">
                        <a:ln>
                          <a:noFill/>
                        </a:ln>
                        <a:solidFill>
                          <a:srgbClr val="004C82"/>
                        </a:solidFill>
                        <a:effectLst/>
                        <a:uLnTx/>
                        <a:uFillTx/>
                        <a:latin typeface="+mn-lt"/>
                        <a:ea typeface="+mn-ea"/>
                        <a:cs typeface="+mn-cs"/>
                      </a:endParaRPr>
                    </a:p>
                    <a:p>
                      <a:pPr marL="171450" marR="0" lvl="0" indent="-171450" algn="just" defTabSz="6858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JO" sz="1600" b="0" i="0" u="none" strike="noStrike" kern="1200" cap="none" spc="0" normalizeH="0" baseline="0" noProof="0" dirty="0">
                          <a:ln>
                            <a:noFill/>
                          </a:ln>
                          <a:solidFill>
                            <a:srgbClr val="004C82"/>
                          </a:solidFill>
                          <a:effectLst/>
                          <a:uLnTx/>
                          <a:uFillTx/>
                          <a:latin typeface="+mn-lt"/>
                          <a:ea typeface="+mn-ea"/>
                          <a:cs typeface="+mn-cs"/>
                        </a:rPr>
                        <a:t>تمارين</a:t>
                      </a:r>
                      <a:r>
                        <a:rPr kumimoji="0" lang="en-US" sz="1600" b="0" i="0" u="none" strike="noStrike" kern="1200" cap="none" spc="0" normalizeH="0" baseline="0" noProof="0" dirty="0">
                          <a:ln>
                            <a:noFill/>
                          </a:ln>
                          <a:solidFill>
                            <a:srgbClr val="004C82"/>
                          </a:solidFill>
                          <a:effectLst/>
                          <a:uLnTx/>
                          <a:uFillTx/>
                          <a:latin typeface="+mn-lt"/>
                          <a:ea typeface="+mn-ea"/>
                          <a:cs typeface="+mn-cs"/>
                        </a:rPr>
                        <a:t> تفاعلية: إيجاد حلول للمقايضات </a:t>
                      </a:r>
                      <a:r>
                        <a:rPr kumimoji="0" lang="ar-JO" sz="1600" b="0" i="0" u="none" strike="noStrike" kern="1200" cap="none" spc="0" normalizeH="0" baseline="0" noProof="0" dirty="0">
                          <a:ln>
                            <a:noFill/>
                          </a:ln>
                          <a:solidFill>
                            <a:srgbClr val="004C82"/>
                          </a:solidFill>
                          <a:effectLst/>
                          <a:uLnTx/>
                          <a:uFillTx/>
                          <a:latin typeface="+mn-lt"/>
                          <a:ea typeface="+mn-ea"/>
                          <a:cs typeface="+mn-cs"/>
                        </a:rPr>
                        <a:t>وأساليب</a:t>
                      </a:r>
                      <a:r>
                        <a:rPr kumimoji="0" lang="en-US" sz="1600" b="0" i="0" u="none" strike="noStrike" kern="1200" cap="none" spc="0" normalizeH="0" baseline="0" noProof="0" dirty="0">
                          <a:ln>
                            <a:noFill/>
                          </a:ln>
                          <a:solidFill>
                            <a:srgbClr val="004C82"/>
                          </a:solidFill>
                          <a:effectLst/>
                          <a:uLnTx/>
                          <a:uFillTx/>
                          <a:latin typeface="+mn-lt"/>
                          <a:ea typeface="+mn-ea"/>
                          <a:cs typeface="+mn-cs"/>
                        </a:rPr>
                        <a:t> التآزر  </a:t>
                      </a:r>
                    </a:p>
                    <a:p>
                      <a:pPr marL="0" marR="0" lvl="0" indent="0" algn="just" defTabSz="685800" rtl="1" eaLnBrk="1" fontAlgn="auto" latinLnBrk="0" hangingPunct="1">
                        <a:lnSpc>
                          <a:spcPct val="100000"/>
                        </a:lnSpc>
                        <a:spcBef>
                          <a:spcPts val="600"/>
                        </a:spcBef>
                        <a:spcAft>
                          <a:spcPts val="0"/>
                        </a:spcAft>
                        <a:buClrTx/>
                        <a:buSzTx/>
                        <a:buFontTx/>
                        <a:buNone/>
                        <a:tabLst/>
                        <a:defRPr/>
                      </a:pPr>
                      <a:endParaRPr lang="en-GB" sz="1800" dirty="0">
                        <a:solidFill>
                          <a:srgbClr val="004C82"/>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ar-JO" sz="2000" b="1" kern="1200" dirty="0">
                        <a:solidFill>
                          <a:srgbClr val="004C82"/>
                        </a:solidFill>
                        <a:latin typeface="+mn-lt"/>
                        <a:ea typeface="+mn-ea"/>
                        <a:cs typeface="+mn-cs"/>
                      </a:endParaRPr>
                    </a:p>
                    <a:p>
                      <a:pPr marL="0" marR="0" lvl="0" indent="0" algn="ctr"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JO" sz="2000" b="1" kern="1200" dirty="0">
                          <a:solidFill>
                            <a:srgbClr val="004C82"/>
                          </a:solidFill>
                          <a:latin typeface="+mn-lt"/>
                          <a:ea typeface="+mn-ea"/>
                          <a:cs typeface="+mn-cs"/>
                        </a:rPr>
                        <a:t>الفصل الأول 1.3</a:t>
                      </a:r>
                      <a:endParaRPr lang="en-GB" sz="2000" b="1" kern="1200" dirty="0">
                        <a:solidFill>
                          <a:srgbClr val="004C82"/>
                        </a:solidFill>
                        <a:latin typeface="+mn-lt"/>
                        <a:ea typeface="+mn-ea"/>
                        <a:cs typeface="+mn-cs"/>
                      </a:endParaRPr>
                    </a:p>
                    <a:p>
                      <a:pPr marL="0" indent="0" algn="ctr" rtl="1">
                        <a:buFont typeface="Wingdings" panose="05000000000000000000" pitchFamily="2" charset="2"/>
                        <a:buNone/>
                      </a:pPr>
                      <a:endParaRPr lang="en-US" sz="2000" b="0" dirty="0">
                        <a:solidFill>
                          <a:srgbClr val="004C82"/>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pPr algn="r"/>
            <a:r>
              <a:rPr lang="en-GB" sz="2800" dirty="0">
                <a:solidFill>
                  <a:srgbClr val="004C82"/>
                </a:solidFill>
              </a:rPr>
              <a:t>مخطط تفصيلي </a:t>
            </a:r>
          </a:p>
        </p:txBody>
      </p:sp>
    </p:spTree>
    <p:extLst>
      <p:ext uri="{BB962C8B-B14F-4D97-AF65-F5344CB8AC3E}">
        <p14:creationId xmlns:p14="http://schemas.microsoft.com/office/powerpoint/2010/main" val="231971662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725074"/>
            <a:ext cx="8097740" cy="735586"/>
          </a:xfrm>
        </p:spPr>
        <p:txBody>
          <a:bodyPr>
            <a:normAutofit fontScale="98936"/>
          </a:bodyPr>
          <a:lstStyle/>
          <a:p>
            <a:pPr rtl="1"/>
            <a:r>
              <a:rPr lang="en-US" sz="2300" b="1" dirty="0"/>
              <a:t>حان وقت لعبة الاختبار السريع</a:t>
            </a:r>
            <a:r>
              <a:rPr lang="en-US" sz="2400" dirty="0"/>
              <a:t>! </a:t>
            </a:r>
            <a:br>
              <a:rPr lang="en-US" sz="2000" b="1" dirty="0"/>
            </a:br>
            <a:r>
              <a:rPr lang="en-US" sz="2000" b="1" dirty="0"/>
              <a:t>ما مقدار الطاقة المستخدمة في قطاع المياه؟ </a:t>
            </a:r>
            <a:endParaRPr lang="en-US" b="1" dirty="0">
              <a:highlight>
                <a:srgbClr val="FFFF00"/>
              </a:highlight>
            </a:endParaRP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64831"/>
            <a:ext cx="7172684" cy="2839832"/>
          </a:xfrm>
          <a:prstGeom prst="rect">
            <a:avLst/>
          </a:prstGeom>
        </p:spPr>
        <p:txBody>
          <a:bodyPr lIns="91440" tIns="45720" rIns="91440" bIns="45720" anchor="t"/>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lgn="just" rtl="1">
              <a:buFont typeface="+mj-lt"/>
              <a:buAutoNum type="arabicPeriod"/>
            </a:pPr>
            <a:r>
              <a:rPr lang="en-US" dirty="0">
                <a:latin typeface="Calibri"/>
                <a:cs typeface="Calibri"/>
              </a:rPr>
              <a:t>ما حصة الكهرباء العالمية المستهلكة في قطاع المياه </a:t>
            </a:r>
            <a:r>
              <a:rPr lang="ar-JO" dirty="0">
                <a:latin typeface="Calibri"/>
                <a:cs typeface="Calibri"/>
              </a:rPr>
              <a:t>(ما نسبته </a:t>
            </a:r>
            <a:r>
              <a:rPr lang="en-US" dirty="0">
                <a:latin typeface="Calibri"/>
                <a:cs typeface="Calibri"/>
              </a:rPr>
              <a:t> %</a:t>
            </a:r>
            <a:r>
              <a:rPr lang="ar-JO" dirty="0">
                <a:latin typeface="Calibri"/>
                <a:cs typeface="Calibri"/>
              </a:rPr>
              <a:t>)</a:t>
            </a:r>
            <a:r>
              <a:rPr lang="en-US" dirty="0">
                <a:latin typeface="Calibri"/>
                <a:cs typeface="Calibri"/>
              </a:rPr>
              <a:t>؟ </a:t>
            </a:r>
          </a:p>
          <a:p>
            <a:pPr marL="457200" lvl="1" indent="-457200" algn="just" rtl="1">
              <a:buFont typeface="+mj-lt"/>
              <a:buAutoNum type="arabicPeriod"/>
            </a:pPr>
            <a:r>
              <a:rPr lang="en-US" dirty="0">
                <a:latin typeface="Calibri"/>
                <a:cs typeface="Calibri"/>
              </a:rPr>
              <a:t>أي جزء من قطاع المياه يستخدم </a:t>
            </a:r>
            <a:r>
              <a:rPr lang="ar-JO" dirty="0">
                <a:latin typeface="Calibri"/>
                <a:cs typeface="Calibri"/>
              </a:rPr>
              <a:t>أكبر حصة من</a:t>
            </a:r>
            <a:r>
              <a:rPr lang="en-US" dirty="0">
                <a:latin typeface="Calibri"/>
                <a:cs typeface="Calibri"/>
              </a:rPr>
              <a:t> الكهرباء؟ </a:t>
            </a:r>
          </a:p>
          <a:p>
            <a:pPr marL="457200" lvl="1" indent="-457200" algn="just" rtl="1">
              <a:buFont typeface="+mj-lt"/>
              <a:buAutoNum type="arabicPeriod"/>
            </a:pPr>
            <a:r>
              <a:rPr lang="en-US" dirty="0">
                <a:latin typeface="Calibri"/>
                <a:cs typeface="Calibri"/>
              </a:rPr>
              <a:t>أي جزء من قطاع المياه من المتوقع أن يستخدم </a:t>
            </a:r>
            <a:r>
              <a:rPr lang="ar-JO" dirty="0">
                <a:latin typeface="Calibri"/>
                <a:cs typeface="Calibri"/>
              </a:rPr>
              <a:t>أكبر حصة من</a:t>
            </a:r>
            <a:r>
              <a:rPr lang="en-US" dirty="0">
                <a:latin typeface="Calibri"/>
                <a:cs typeface="Calibri"/>
              </a:rPr>
              <a:t> الكهرباء </a:t>
            </a:r>
            <a:r>
              <a:rPr lang="en-US" dirty="0" err="1">
                <a:latin typeface="Calibri"/>
                <a:cs typeface="Calibri"/>
              </a:rPr>
              <a:t>بعد</a:t>
            </a:r>
            <a:r>
              <a:rPr lang="en-US" dirty="0">
                <a:latin typeface="Calibri"/>
                <a:cs typeface="Calibri"/>
              </a:rPr>
              <a:t> 20 </a:t>
            </a:r>
            <a:r>
              <a:rPr lang="ar-JO" dirty="0">
                <a:latin typeface="Calibri"/>
                <a:cs typeface="Calibri"/>
              </a:rPr>
              <a:t>سنة</a:t>
            </a:r>
            <a:r>
              <a:rPr lang="ar-JO" dirty="0">
                <a:solidFill>
                  <a:srgbClr val="FF0000"/>
                </a:solidFill>
                <a:latin typeface="Calibri"/>
                <a:cs typeface="Calibri"/>
              </a:rPr>
              <a:t> </a:t>
            </a:r>
            <a:r>
              <a:rPr lang="en-US" dirty="0" err="1">
                <a:latin typeface="Calibri"/>
                <a:cs typeface="Calibri"/>
              </a:rPr>
              <a:t>من</a:t>
            </a:r>
            <a:r>
              <a:rPr lang="en-US" dirty="0">
                <a:latin typeface="Calibri"/>
                <a:cs typeface="Calibri"/>
              </a:rPr>
              <a:t> الآن؟ </a:t>
            </a:r>
          </a:p>
        </p:txBody>
      </p:sp>
    </p:spTree>
    <p:extLst>
      <p:ext uri="{BB962C8B-B14F-4D97-AF65-F5344CB8AC3E}">
        <p14:creationId xmlns:p14="http://schemas.microsoft.com/office/powerpoint/2010/main" val="401395631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B973FC6-F5CA-4272-978E-837764872B9B}"/>
              </a:ext>
            </a:extLst>
          </p:cNvPr>
          <p:cNvSpPr>
            <a:spLocks noGrp="1"/>
          </p:cNvSpPr>
          <p:nvPr>
            <p:ph type="body" sz="quarter" idx="14"/>
          </p:nvPr>
        </p:nvSpPr>
        <p:spPr/>
        <p:txBody>
          <a:bodyPr/>
          <a:lstStyle/>
          <a:p>
            <a:pPr algn="r" rtl="1"/>
            <a:r>
              <a:rPr lang="en-US" dirty="0"/>
              <a:t>استهلاك الكهرباء في قطاع المياه </a:t>
            </a:r>
            <a:r>
              <a:rPr lang="en-US" dirty="0" err="1"/>
              <a:t>حسب</a:t>
            </a:r>
            <a:r>
              <a:rPr lang="en-US" dirty="0"/>
              <a:t> </a:t>
            </a:r>
            <a:r>
              <a:rPr lang="en-US" dirty="0" err="1"/>
              <a:t>العملية</a:t>
            </a:r>
            <a:r>
              <a:rPr lang="ar-JO" dirty="0"/>
              <a:t> </a:t>
            </a:r>
            <a:r>
              <a:rPr lang="en-US" dirty="0" err="1"/>
              <a:t>والمنطقة</a:t>
            </a:r>
            <a:r>
              <a:rPr lang="en-US" dirty="0"/>
              <a:t>، 2014 </a:t>
            </a:r>
          </a:p>
        </p:txBody>
      </p:sp>
      <p:sp>
        <p:nvSpPr>
          <p:cNvPr id="4" name="Titel 3">
            <a:extLst>
              <a:ext uri="{FF2B5EF4-FFF2-40B4-BE49-F238E27FC236}">
                <a16:creationId xmlns:a16="http://schemas.microsoft.com/office/drawing/2014/main" id="{C2CE3559-87B2-4399-9369-57FC78C7278F}"/>
              </a:ext>
            </a:extLst>
          </p:cNvPr>
          <p:cNvSpPr>
            <a:spLocks noGrp="1"/>
          </p:cNvSpPr>
          <p:nvPr>
            <p:ph type="title"/>
          </p:nvPr>
        </p:nvSpPr>
        <p:spPr/>
        <p:txBody>
          <a:bodyPr/>
          <a:lstStyle/>
          <a:p>
            <a:pPr algn="r" rtl="1"/>
            <a:r>
              <a:rPr lang="en-US" dirty="0"/>
              <a:t>الطاقة </a:t>
            </a:r>
            <a:r>
              <a:rPr lang="ar-JO" dirty="0"/>
              <a:t>من أجل المياه</a:t>
            </a:r>
            <a:r>
              <a:rPr lang="en-US" dirty="0"/>
              <a:t> </a:t>
            </a:r>
          </a:p>
        </p:txBody>
      </p:sp>
      <p:sp>
        <p:nvSpPr>
          <p:cNvPr id="5" name="Foliennummernplatzhalter 4">
            <a:extLst>
              <a:ext uri="{FF2B5EF4-FFF2-40B4-BE49-F238E27FC236}">
                <a16:creationId xmlns:a16="http://schemas.microsoft.com/office/drawing/2014/main" id="{32E985C2-1338-4585-96CC-6E643CA6D4A0}"/>
              </a:ext>
            </a:extLst>
          </p:cNvPr>
          <p:cNvSpPr>
            <a:spLocks noGrp="1"/>
          </p:cNvSpPr>
          <p:nvPr>
            <p:ph type="sldNum" sz="quarter" idx="16"/>
          </p:nvPr>
        </p:nvSpPr>
        <p:spPr/>
        <p:txBody>
          <a:bodyPr/>
          <a:lstStyle/>
          <a:p>
            <a:fld id="{CF23C0C3-F0EC-4AF0-84C8-08554CFEDD03}" type="slidenum">
              <a:rPr lang="en-GB" smtClean="0"/>
              <a:t>21</a:t>
            </a:fld>
            <a:endParaRPr lang="en-GB" dirty="0"/>
          </a:p>
        </p:txBody>
      </p:sp>
      <p:pic>
        <p:nvPicPr>
          <p:cNvPr id="7" name="Grafik 6">
            <a:extLst>
              <a:ext uri="{FF2B5EF4-FFF2-40B4-BE49-F238E27FC236}">
                <a16:creationId xmlns:a16="http://schemas.microsoft.com/office/drawing/2014/main" id="{5335813D-81BF-4574-ACFD-B3FBDD11A0C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9263" y="1579615"/>
            <a:ext cx="6273743" cy="2987885"/>
          </a:xfrm>
          <a:prstGeom prst="rect">
            <a:avLst/>
          </a:prstGeom>
        </p:spPr>
      </p:pic>
      <p:sp>
        <p:nvSpPr>
          <p:cNvPr id="8" name="Textfeld 7">
            <a:extLst>
              <a:ext uri="{FF2B5EF4-FFF2-40B4-BE49-F238E27FC236}">
                <a16:creationId xmlns:a16="http://schemas.microsoft.com/office/drawing/2014/main" id="{0B59D431-D035-4A87-AFE6-C8B2451018FD}"/>
              </a:ext>
            </a:extLst>
          </p:cNvPr>
          <p:cNvSpPr txBox="1"/>
          <p:nvPr/>
        </p:nvSpPr>
        <p:spPr>
          <a:xfrm>
            <a:off x="2643231" y="4617110"/>
            <a:ext cx="1431802" cy="276999"/>
          </a:xfrm>
          <a:prstGeom prst="rect">
            <a:avLst/>
          </a:prstGeom>
          <a:noFill/>
        </p:spPr>
        <p:txBody>
          <a:bodyPr wrap="none" rtlCol="0">
            <a:normAutofit fontScale="94642"/>
          </a:bodyPr>
          <a:lstStyle/>
          <a:p>
            <a:pPr algn="l"/>
            <a:r>
              <a:rPr lang="de-DE" sz="1200" dirty="0"/>
              <a:t>Source: IEA, 2016</a:t>
            </a:r>
          </a:p>
        </p:txBody>
      </p:sp>
    </p:spTree>
    <p:extLst>
      <p:ext uri="{BB962C8B-B14F-4D97-AF65-F5344CB8AC3E}">
        <p14:creationId xmlns:p14="http://schemas.microsoft.com/office/powerpoint/2010/main" val="194985150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F91F07-105F-42FE-AA4B-53514C8A9788}"/>
              </a:ext>
            </a:extLst>
          </p:cNvPr>
          <p:cNvSpPr>
            <a:spLocks noGrp="1"/>
          </p:cNvSpPr>
          <p:nvPr>
            <p:ph type="body" sz="quarter" idx="14"/>
          </p:nvPr>
        </p:nvSpPr>
        <p:spPr>
          <a:xfrm>
            <a:off x="449263" y="1273728"/>
            <a:ext cx="8567737" cy="270565"/>
          </a:xfrm>
        </p:spPr>
        <p:txBody>
          <a:bodyPr/>
          <a:lstStyle/>
          <a:p>
            <a:pPr algn="r" rtl="1"/>
            <a:r>
              <a:rPr lang="en-US" dirty="0"/>
              <a:t>استهلاك الكهرباء في قطاع المياه </a:t>
            </a:r>
            <a:r>
              <a:rPr lang="en-US" dirty="0" err="1"/>
              <a:t>حسب</a:t>
            </a:r>
            <a:r>
              <a:rPr lang="en-US" dirty="0"/>
              <a:t> </a:t>
            </a:r>
            <a:r>
              <a:rPr lang="en-US" dirty="0" err="1"/>
              <a:t>العملية</a:t>
            </a:r>
            <a:r>
              <a:rPr lang="ar-JO" dirty="0"/>
              <a:t> </a:t>
            </a:r>
            <a:r>
              <a:rPr lang="en-US" dirty="0"/>
              <a:t>، 2040</a:t>
            </a:r>
            <a:r>
              <a:rPr lang="ar-JO" dirty="0"/>
              <a:t>-</a:t>
            </a:r>
            <a:r>
              <a:rPr lang="en-US" dirty="0"/>
              <a:t> 2014</a:t>
            </a:r>
          </a:p>
        </p:txBody>
      </p:sp>
      <p:sp>
        <p:nvSpPr>
          <p:cNvPr id="4" name="Titel 3">
            <a:extLst>
              <a:ext uri="{FF2B5EF4-FFF2-40B4-BE49-F238E27FC236}">
                <a16:creationId xmlns:a16="http://schemas.microsoft.com/office/drawing/2014/main" id="{65A36D1B-0E65-48DB-AADD-04CF8F2EC7CD}"/>
              </a:ext>
            </a:extLst>
          </p:cNvPr>
          <p:cNvSpPr>
            <a:spLocks noGrp="1"/>
          </p:cNvSpPr>
          <p:nvPr>
            <p:ph type="title"/>
          </p:nvPr>
        </p:nvSpPr>
        <p:spPr/>
        <p:txBody>
          <a:bodyPr/>
          <a:lstStyle/>
          <a:p>
            <a:pPr algn="r" rtl="1"/>
            <a:r>
              <a:rPr lang="en-US" dirty="0"/>
              <a:t>الطاقة </a:t>
            </a:r>
            <a:r>
              <a:rPr lang="ar-JO" dirty="0"/>
              <a:t>من أجل المياه</a:t>
            </a:r>
            <a:r>
              <a:rPr lang="en-US" dirty="0"/>
              <a:t> </a:t>
            </a:r>
          </a:p>
        </p:txBody>
      </p:sp>
      <p:sp>
        <p:nvSpPr>
          <p:cNvPr id="5" name="Foliennummernplatzhalter 4">
            <a:extLst>
              <a:ext uri="{FF2B5EF4-FFF2-40B4-BE49-F238E27FC236}">
                <a16:creationId xmlns:a16="http://schemas.microsoft.com/office/drawing/2014/main" id="{C920F686-2703-45E9-92E6-C235A717A120}"/>
              </a:ext>
            </a:extLst>
          </p:cNvPr>
          <p:cNvSpPr>
            <a:spLocks noGrp="1"/>
          </p:cNvSpPr>
          <p:nvPr>
            <p:ph type="sldNum" sz="quarter" idx="16"/>
          </p:nvPr>
        </p:nvSpPr>
        <p:spPr/>
        <p:txBody>
          <a:bodyPr/>
          <a:lstStyle/>
          <a:p>
            <a:fld id="{CF23C0C3-F0EC-4AF0-84C8-08554CFEDD03}" type="slidenum">
              <a:rPr lang="en-GB" smtClean="0"/>
              <a:t>22</a:t>
            </a:fld>
            <a:endParaRPr lang="en-GB" dirty="0"/>
          </a:p>
        </p:txBody>
      </p:sp>
      <p:sp>
        <p:nvSpPr>
          <p:cNvPr id="7" name="Textfeld 7">
            <a:extLst>
              <a:ext uri="{FF2B5EF4-FFF2-40B4-BE49-F238E27FC236}">
                <a16:creationId xmlns:a16="http://schemas.microsoft.com/office/drawing/2014/main" id="{A3150DC4-69E5-402C-BBBD-B557B9FE2D6A}"/>
              </a:ext>
            </a:extLst>
          </p:cNvPr>
          <p:cNvSpPr txBox="1"/>
          <p:nvPr/>
        </p:nvSpPr>
        <p:spPr>
          <a:xfrm>
            <a:off x="6046049" y="4746485"/>
            <a:ext cx="1431802" cy="276999"/>
          </a:xfrm>
          <a:prstGeom prst="rect">
            <a:avLst/>
          </a:prstGeom>
          <a:noFill/>
        </p:spPr>
        <p:txBody>
          <a:bodyPr wrap="none" rtlCol="0">
            <a:spAutoFit/>
          </a:bodyPr>
          <a:lstStyle/>
          <a:p>
            <a:pPr algn="l"/>
            <a:r>
              <a:rPr lang="de-DE" sz="1200" dirty="0"/>
              <a:t>Source: IEA, 2016</a:t>
            </a:r>
          </a:p>
        </p:txBody>
      </p:sp>
      <p:pic>
        <p:nvPicPr>
          <p:cNvPr id="9" name="Grafik 5">
            <a:extLst>
              <a:ext uri="{FF2B5EF4-FFF2-40B4-BE49-F238E27FC236}">
                <a16:creationId xmlns:a16="http://schemas.microsoft.com/office/drawing/2014/main" id="{67D01E69-BA7E-4D94-856F-E94F296A2006}"/>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047749" y="1725091"/>
            <a:ext cx="6324827" cy="2893368"/>
          </a:xfrm>
          <a:prstGeom prst="rect">
            <a:avLst/>
          </a:prstGeom>
        </p:spPr>
      </p:pic>
    </p:spTree>
    <p:extLst>
      <p:ext uri="{BB962C8B-B14F-4D97-AF65-F5344CB8AC3E}">
        <p14:creationId xmlns:p14="http://schemas.microsoft.com/office/powerpoint/2010/main" val="2422894566"/>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383CE17-7119-43D8-885E-0CBF91E9921E}"/>
              </a:ext>
            </a:extLst>
          </p:cNvPr>
          <p:cNvSpPr>
            <a:spLocks noGrp="1"/>
          </p:cNvSpPr>
          <p:nvPr>
            <p:ph type="title"/>
          </p:nvPr>
        </p:nvSpPr>
        <p:spPr/>
        <p:txBody>
          <a:bodyPr>
            <a:normAutofit/>
          </a:bodyPr>
          <a:lstStyle/>
          <a:p>
            <a:pPr algn="r" rtl="1"/>
            <a:r>
              <a:rPr lang="ar-JO" dirty="0"/>
              <a:t>الطاقة - الغذاء</a:t>
            </a:r>
            <a:endParaRPr lang="de-DE" dirty="0"/>
          </a:p>
        </p:txBody>
      </p:sp>
      <p:sp>
        <p:nvSpPr>
          <p:cNvPr id="4" name="Foliennummernplatzhalter 3">
            <a:extLst>
              <a:ext uri="{FF2B5EF4-FFF2-40B4-BE49-F238E27FC236}">
                <a16:creationId xmlns:a16="http://schemas.microsoft.com/office/drawing/2014/main" id="{A5E6929A-379D-40E8-8B09-4DF607F2AAA9}"/>
              </a:ext>
            </a:extLst>
          </p:cNvPr>
          <p:cNvSpPr>
            <a:spLocks noGrp="1"/>
          </p:cNvSpPr>
          <p:nvPr>
            <p:ph type="sldNum" sz="quarter" idx="16"/>
          </p:nvPr>
        </p:nvSpPr>
        <p:spPr/>
        <p:txBody>
          <a:bodyPr/>
          <a:lstStyle/>
          <a:p>
            <a:fld id="{CF23C0C3-F0EC-4AF0-84C8-08554CFEDD03}" type="slidenum">
              <a:rPr lang="en-GB" smtClean="0"/>
              <a:t>23</a:t>
            </a:fld>
            <a:endParaRPr lang="en-GB" dirty="0"/>
          </a:p>
        </p:txBody>
      </p:sp>
      <p:sp>
        <p:nvSpPr>
          <p:cNvPr id="6" name="Pfeil: nach unten gekrümmt 5">
            <a:extLst>
              <a:ext uri="{FF2B5EF4-FFF2-40B4-BE49-F238E27FC236}">
                <a16:creationId xmlns:a16="http://schemas.microsoft.com/office/drawing/2014/main" id="{6FD979FD-AE2C-46D6-BCF1-93B5D1CDAAAE}"/>
              </a:ext>
            </a:extLst>
          </p:cNvPr>
          <p:cNvSpPr/>
          <p:nvPr/>
        </p:nvSpPr>
        <p:spPr>
          <a:xfrm rot="18202712">
            <a:off x="1350589" y="1948106"/>
            <a:ext cx="3671924" cy="611890"/>
          </a:xfrm>
          <a:prstGeom prst="curvedDownArrow">
            <a:avLst>
              <a:gd name="adj1" fmla="val 33578"/>
              <a:gd name="adj2" fmla="val 50000"/>
              <a:gd name="adj3" fmla="val 25000"/>
            </a:avLst>
          </a:prstGeom>
          <a:solidFill>
            <a:srgbClr val="F4971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pic>
        <p:nvPicPr>
          <p:cNvPr id="7" name="Picture 48" descr="Logo, icon&#10;&#10;Description automatically generated">
            <a:extLst>
              <a:ext uri="{FF2B5EF4-FFF2-40B4-BE49-F238E27FC236}">
                <a16:creationId xmlns:a16="http://schemas.microsoft.com/office/drawing/2014/main" id="{63D66F48-C99D-44FD-A29B-28A5C092963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691883" y="634796"/>
            <a:ext cx="1173801" cy="1173801"/>
          </a:xfrm>
          <a:prstGeom prst="rect">
            <a:avLst/>
          </a:prstGeom>
        </p:spPr>
      </p:pic>
      <p:pic>
        <p:nvPicPr>
          <p:cNvPr id="5" name="Picture 21" descr="Icon&#10;&#10;Description automatically generated">
            <a:extLst>
              <a:ext uri="{FF2B5EF4-FFF2-40B4-BE49-F238E27FC236}">
                <a16:creationId xmlns:a16="http://schemas.microsoft.com/office/drawing/2014/main" id="{30E00A14-ADBB-4938-9F77-73A171E3F9E7}"/>
              </a:ext>
            </a:extLst>
          </p:cNvPr>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820311" y="3827827"/>
            <a:ext cx="1034544" cy="1034570"/>
          </a:xfrm>
          <a:prstGeom prst="rect">
            <a:avLst/>
          </a:prstGeom>
          <a:noFill/>
          <a:ln>
            <a:noFill/>
          </a:ln>
        </p:spPr>
      </p:pic>
      <p:sp>
        <p:nvSpPr>
          <p:cNvPr id="13" name="Pfeil: nach unten gekrümmt 12">
            <a:extLst>
              <a:ext uri="{FF2B5EF4-FFF2-40B4-BE49-F238E27FC236}">
                <a16:creationId xmlns:a16="http://schemas.microsoft.com/office/drawing/2014/main" id="{E8CCB914-7142-429B-92B9-152418C99468}"/>
              </a:ext>
            </a:extLst>
          </p:cNvPr>
          <p:cNvSpPr/>
          <p:nvPr/>
        </p:nvSpPr>
        <p:spPr>
          <a:xfrm rot="7261123">
            <a:off x="3581959" y="3019464"/>
            <a:ext cx="3671924" cy="611890"/>
          </a:xfrm>
          <a:prstGeom prst="curvedDownArrow">
            <a:avLst>
              <a:gd name="adj1" fmla="val 33578"/>
              <a:gd name="adj2" fmla="val 50000"/>
              <a:gd name="adj3" fmla="val 25000"/>
            </a:avLst>
          </a:prstGeom>
          <a:solidFill>
            <a:srgbClr val="79A1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grpSp>
        <p:nvGrpSpPr>
          <p:cNvPr id="14" name="Group 9">
            <a:extLst>
              <a:ext uri="{FF2B5EF4-FFF2-40B4-BE49-F238E27FC236}">
                <a16:creationId xmlns:a16="http://schemas.microsoft.com/office/drawing/2014/main" id="{B9E8606B-694E-4953-BD20-937C6D68EE89}"/>
              </a:ext>
            </a:extLst>
          </p:cNvPr>
          <p:cNvGrpSpPr/>
          <p:nvPr/>
        </p:nvGrpSpPr>
        <p:grpSpPr>
          <a:xfrm>
            <a:off x="1599520" y="1053851"/>
            <a:ext cx="3133887" cy="2115958"/>
            <a:chOff x="3057813" y="1635407"/>
            <a:chExt cx="3133887" cy="2115958"/>
          </a:xfrm>
        </p:grpSpPr>
        <p:pic>
          <p:nvPicPr>
            <p:cNvPr id="15" name="Picture 7" descr="Icon, circle&#10;&#10;Description automatically generated">
              <a:extLst>
                <a:ext uri="{FF2B5EF4-FFF2-40B4-BE49-F238E27FC236}">
                  <a16:creationId xmlns:a16="http://schemas.microsoft.com/office/drawing/2014/main" id="{B1AA63BA-C1BB-4E1C-AEB1-A121548D5EB4}"/>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057813" y="1635407"/>
              <a:ext cx="3133887" cy="2115958"/>
            </a:xfrm>
            <a:prstGeom prst="rect">
              <a:avLst/>
            </a:prstGeom>
          </p:spPr>
        </p:pic>
        <p:sp>
          <p:nvSpPr>
            <p:cNvPr id="16" name="TextBox 12">
              <a:extLst>
                <a:ext uri="{FF2B5EF4-FFF2-40B4-BE49-F238E27FC236}">
                  <a16:creationId xmlns:a16="http://schemas.microsoft.com/office/drawing/2014/main" id="{D30D005D-A57E-4F69-BFFD-73EA68AEFC4C}"/>
                </a:ext>
              </a:extLst>
            </p:cNvPr>
            <p:cNvSpPr txBox="1"/>
            <p:nvPr/>
          </p:nvSpPr>
          <p:spPr>
            <a:xfrm>
              <a:off x="3504768" y="2249070"/>
              <a:ext cx="2134464" cy="954107"/>
            </a:xfrm>
            <a:prstGeom prst="rect">
              <a:avLst/>
            </a:prstGeom>
            <a:noFill/>
          </p:spPr>
          <p:txBody>
            <a:bodyPr wrap="square" rtlCol="0">
              <a:spAutoFit/>
            </a:bodyPr>
            <a:lstStyle/>
            <a:p>
              <a:pPr algn="ctr" rtl="1"/>
              <a:r>
                <a:rPr lang="en-US" sz="1400" b="1" dirty="0">
                  <a:solidFill>
                    <a:srgbClr val="575756"/>
                  </a:solidFill>
                  <a:latin typeface="Calibri" panose="020F0502020204030204" pitchFamily="34" charset="0"/>
                  <a:cs typeface="Calibri" panose="020F0502020204030204" pitchFamily="34" charset="0"/>
                </a:rPr>
                <a:t>تشكل سلسلة الإنتاج والعرض من الغذاء نحو30% </a:t>
              </a:r>
              <a:r>
                <a:rPr lang="ar-JO" sz="1400" b="1" dirty="0">
                  <a:solidFill>
                    <a:srgbClr val="575756"/>
                  </a:solidFill>
                  <a:latin typeface="Calibri" panose="020F0502020204030204" pitchFamily="34" charset="0"/>
                  <a:cs typeface="Calibri" panose="020F0502020204030204" pitchFamily="34" charset="0"/>
                </a:rPr>
                <a:t> </a:t>
              </a:r>
              <a:r>
                <a:rPr lang="en-US" sz="1400" b="1" dirty="0">
                  <a:solidFill>
                    <a:srgbClr val="575756"/>
                  </a:solidFill>
                  <a:latin typeface="Calibri" panose="020F0502020204030204" pitchFamily="34" charset="0"/>
                  <a:cs typeface="Calibri" panose="020F0502020204030204" pitchFamily="34" charset="0"/>
                </a:rPr>
                <a:t>من إجمالي الطلب العالمي على الطاقة </a:t>
              </a:r>
            </a:p>
            <a:p>
              <a:pPr algn="ctr"/>
              <a:r>
                <a:rPr lang="en-GB" sz="1400" b="1" dirty="0">
                  <a:solidFill>
                    <a:srgbClr val="575756"/>
                  </a:solidFill>
                  <a:latin typeface="Calibri" panose="020F0502020204030204" pitchFamily="34" charset="0"/>
                  <a:cs typeface="Calibri" panose="020F0502020204030204" pitchFamily="34" charset="0"/>
                </a:rPr>
                <a:t> </a:t>
              </a:r>
            </a:p>
          </p:txBody>
        </p:sp>
      </p:grpSp>
      <p:grpSp>
        <p:nvGrpSpPr>
          <p:cNvPr id="18" name="Group 16">
            <a:extLst>
              <a:ext uri="{FF2B5EF4-FFF2-40B4-BE49-F238E27FC236}">
                <a16:creationId xmlns:a16="http://schemas.microsoft.com/office/drawing/2014/main" id="{70748BEA-52D8-4848-9DA8-7E6AA970CF54}"/>
              </a:ext>
            </a:extLst>
          </p:cNvPr>
          <p:cNvGrpSpPr/>
          <p:nvPr/>
        </p:nvGrpSpPr>
        <p:grpSpPr>
          <a:xfrm>
            <a:off x="3996177" y="2635064"/>
            <a:ext cx="2738381" cy="1932436"/>
            <a:chOff x="6263058" y="1698351"/>
            <a:chExt cx="2738381" cy="1932436"/>
          </a:xfrm>
        </p:grpSpPr>
        <p:pic>
          <p:nvPicPr>
            <p:cNvPr id="19" name="Picture 14" descr="A picture containing icon&#10;&#10;Description automatically generated">
              <a:extLst>
                <a:ext uri="{FF2B5EF4-FFF2-40B4-BE49-F238E27FC236}">
                  <a16:creationId xmlns:a16="http://schemas.microsoft.com/office/drawing/2014/main" id="{D3EA2A7E-3F0A-4845-92BE-A0C1F6EC035B}"/>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20" name="TextBox 15">
              <a:extLst>
                <a:ext uri="{FF2B5EF4-FFF2-40B4-BE49-F238E27FC236}">
                  <a16:creationId xmlns:a16="http://schemas.microsoft.com/office/drawing/2014/main" id="{AA8D0E32-A296-4B77-9DAC-FEB6109FFF9E}"/>
                </a:ext>
              </a:extLst>
            </p:cNvPr>
            <p:cNvSpPr txBox="1"/>
            <p:nvPr/>
          </p:nvSpPr>
          <p:spPr>
            <a:xfrm>
              <a:off x="6447820" y="2308263"/>
              <a:ext cx="2134464" cy="461665"/>
            </a:xfrm>
            <a:prstGeom prst="rect">
              <a:avLst/>
            </a:prstGeom>
            <a:noFill/>
          </p:spPr>
          <p:txBody>
            <a:bodyPr wrap="square" rtlCol="0">
              <a:noAutofit/>
            </a:bodyPr>
            <a:lstStyle/>
            <a:p>
              <a:pPr algn="r" rtl="1"/>
              <a:r>
                <a:rPr lang="en-US" sz="1400" b="1" dirty="0">
                  <a:solidFill>
                    <a:srgbClr val="79A12C"/>
                  </a:solidFill>
                  <a:latin typeface="Calibri" panose="020F0502020204030204" pitchFamily="34" charset="0"/>
                  <a:cs typeface="Calibri" panose="020F0502020204030204" pitchFamily="34" charset="0"/>
                </a:rPr>
                <a:t>تستخدم الأراضي الزراعية </a:t>
              </a:r>
              <a:r>
                <a:rPr lang="en-US" sz="1400" b="1" dirty="0" err="1">
                  <a:solidFill>
                    <a:srgbClr val="79A12C"/>
                  </a:solidFill>
                  <a:latin typeface="Calibri" panose="020F0502020204030204" pitchFamily="34" charset="0"/>
                  <a:cs typeface="Calibri" panose="020F0502020204030204" pitchFamily="34" charset="0"/>
                </a:rPr>
                <a:t>من</a:t>
              </a:r>
              <a:r>
                <a:rPr lang="en-US" sz="1400" b="1" dirty="0">
                  <a:solidFill>
                    <a:srgbClr val="79A12C"/>
                  </a:solidFill>
                  <a:latin typeface="Calibri" panose="020F0502020204030204" pitchFamily="34" charset="0"/>
                  <a:cs typeface="Calibri" panose="020F0502020204030204" pitchFamily="34" charset="0"/>
                </a:rPr>
                <a:t> </a:t>
              </a:r>
              <a:r>
                <a:rPr lang="en-US" sz="1400" b="1" dirty="0" err="1">
                  <a:solidFill>
                    <a:srgbClr val="79A12C"/>
                  </a:solidFill>
                  <a:latin typeface="Calibri" panose="020F0502020204030204" pitchFamily="34" charset="0"/>
                  <a:cs typeface="Calibri" panose="020F0502020204030204" pitchFamily="34" charset="0"/>
                </a:rPr>
                <a:t>أجل</a:t>
              </a:r>
              <a:r>
                <a:rPr lang="ar-JO" sz="1400" b="1" dirty="0">
                  <a:solidFill>
                    <a:srgbClr val="79A12C"/>
                  </a:solidFill>
                  <a:latin typeface="Calibri" panose="020F0502020204030204" pitchFamily="34" charset="0"/>
                  <a:cs typeface="Calibri" panose="020F0502020204030204" pitchFamily="34" charset="0"/>
                </a:rPr>
                <a:t> </a:t>
              </a:r>
              <a:r>
                <a:rPr lang="en-US" sz="1400" b="1" dirty="0" err="1">
                  <a:solidFill>
                    <a:srgbClr val="79A12C"/>
                  </a:solidFill>
                  <a:latin typeface="Calibri" panose="020F0502020204030204" pitchFamily="34" charset="0"/>
                  <a:cs typeface="Calibri" panose="020F0502020204030204" pitchFamily="34" charset="0"/>
                </a:rPr>
                <a:t>إنتاج</a:t>
              </a:r>
              <a:r>
                <a:rPr lang="en-US" sz="1400" b="1" dirty="0">
                  <a:solidFill>
                    <a:srgbClr val="79A12C"/>
                  </a:solidFill>
                  <a:latin typeface="Calibri" panose="020F0502020204030204" pitchFamily="34" charset="0"/>
                  <a:cs typeface="Calibri" panose="020F0502020204030204" pitchFamily="34" charset="0"/>
                </a:rPr>
                <a:t> الوقود الحيوي </a:t>
              </a:r>
              <a:endParaRPr lang="en-GB" sz="1400" b="1" dirty="0">
                <a:solidFill>
                  <a:srgbClr val="79A12C"/>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03545897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9B2CB52-29E7-4FF3-8B17-08418FE3820F}"/>
              </a:ext>
            </a:extLst>
          </p:cNvPr>
          <p:cNvSpPr>
            <a:spLocks noGrp="1"/>
          </p:cNvSpPr>
          <p:nvPr>
            <p:ph type="body" sz="quarter" idx="14"/>
          </p:nvPr>
        </p:nvSpPr>
        <p:spPr>
          <a:xfrm>
            <a:off x="449263" y="1230864"/>
            <a:ext cx="8567737" cy="270565"/>
          </a:xfrm>
        </p:spPr>
        <p:txBody>
          <a:bodyPr/>
          <a:lstStyle/>
          <a:p>
            <a:pPr algn="r" rtl="1"/>
            <a:r>
              <a:rPr lang="en-US" dirty="0"/>
              <a:t>أين نحتاج إلى الطاقة لإنتاج الغذاء؟  </a:t>
            </a:r>
          </a:p>
          <a:p>
            <a:pPr algn="r" rtl="1"/>
            <a:endParaRPr lang="en-US" dirty="0"/>
          </a:p>
        </p:txBody>
      </p:sp>
      <p:sp>
        <p:nvSpPr>
          <p:cNvPr id="4" name="Titel 3">
            <a:extLst>
              <a:ext uri="{FF2B5EF4-FFF2-40B4-BE49-F238E27FC236}">
                <a16:creationId xmlns:a16="http://schemas.microsoft.com/office/drawing/2014/main" id="{E59FAFFA-539E-4D8F-B7AB-E234D13856AF}"/>
              </a:ext>
            </a:extLst>
          </p:cNvPr>
          <p:cNvSpPr>
            <a:spLocks noGrp="1"/>
          </p:cNvSpPr>
          <p:nvPr>
            <p:ph type="title"/>
          </p:nvPr>
        </p:nvSpPr>
        <p:spPr/>
        <p:txBody>
          <a:bodyPr>
            <a:normAutofit/>
          </a:bodyPr>
          <a:lstStyle/>
          <a:p>
            <a:pPr algn="r" rtl="1"/>
            <a:r>
              <a:rPr lang="en-US" dirty="0"/>
              <a:t>الطاقة </a:t>
            </a:r>
            <a:r>
              <a:rPr lang="ar-JO" dirty="0"/>
              <a:t>من أجل</a:t>
            </a:r>
            <a:r>
              <a:rPr lang="en-US" dirty="0"/>
              <a:t> الغذاء  </a:t>
            </a:r>
          </a:p>
        </p:txBody>
      </p:sp>
      <p:sp>
        <p:nvSpPr>
          <p:cNvPr id="5" name="Foliennummernplatzhalter 4">
            <a:extLst>
              <a:ext uri="{FF2B5EF4-FFF2-40B4-BE49-F238E27FC236}">
                <a16:creationId xmlns:a16="http://schemas.microsoft.com/office/drawing/2014/main" id="{3FB86E29-1DB6-4210-9693-81BC98D09ADA}"/>
              </a:ext>
            </a:extLst>
          </p:cNvPr>
          <p:cNvSpPr>
            <a:spLocks noGrp="1"/>
          </p:cNvSpPr>
          <p:nvPr>
            <p:ph type="sldNum" sz="quarter" idx="16"/>
          </p:nvPr>
        </p:nvSpPr>
        <p:spPr/>
        <p:txBody>
          <a:bodyPr/>
          <a:lstStyle/>
          <a:p>
            <a:fld id="{CF23C0C3-F0EC-4AF0-84C8-08554CFEDD03}" type="slidenum">
              <a:rPr lang="en-GB" smtClean="0"/>
              <a:t>24</a:t>
            </a:fld>
            <a:endParaRPr lang="en-GB" dirty="0"/>
          </a:p>
        </p:txBody>
      </p:sp>
      <p:pic>
        <p:nvPicPr>
          <p:cNvPr id="8" name="Grafik 7">
            <a:extLst>
              <a:ext uri="{FF2B5EF4-FFF2-40B4-BE49-F238E27FC236}">
                <a16:creationId xmlns:a16="http://schemas.microsoft.com/office/drawing/2014/main" id="{4C766F5F-283A-4A56-B66F-26125AB7440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49239" y="1530021"/>
            <a:ext cx="6208712" cy="3033284"/>
          </a:xfrm>
          <a:prstGeom prst="rect">
            <a:avLst/>
          </a:prstGeom>
        </p:spPr>
      </p:pic>
      <p:sp>
        <p:nvSpPr>
          <p:cNvPr id="7" name="Textfeld 6">
            <a:extLst>
              <a:ext uri="{FF2B5EF4-FFF2-40B4-BE49-F238E27FC236}">
                <a16:creationId xmlns:a16="http://schemas.microsoft.com/office/drawing/2014/main" id="{5CD4144D-E642-4395-8908-CE3D3FCC5B93}"/>
              </a:ext>
            </a:extLst>
          </p:cNvPr>
          <p:cNvSpPr txBox="1"/>
          <p:nvPr/>
        </p:nvSpPr>
        <p:spPr>
          <a:xfrm>
            <a:off x="2028806" y="4572381"/>
            <a:ext cx="2500313" cy="414318"/>
          </a:xfrm>
          <a:prstGeom prst="rect">
            <a:avLst/>
          </a:prstGeom>
          <a:noFill/>
        </p:spPr>
        <p:txBody>
          <a:bodyPr wrap="square" rtlCol="0">
            <a:normAutofit fontScale="99545"/>
          </a:bodyPr>
          <a:lstStyle/>
          <a:p>
            <a:pPr algn="l"/>
            <a:r>
              <a:rPr lang="de-DE" sz="1200" dirty="0"/>
              <a:t>Source: FAO, 2016</a:t>
            </a:r>
          </a:p>
        </p:txBody>
      </p:sp>
    </p:spTree>
    <p:extLst>
      <p:ext uri="{BB962C8B-B14F-4D97-AF65-F5344CB8AC3E}">
        <p14:creationId xmlns:p14="http://schemas.microsoft.com/office/powerpoint/2010/main" val="41610448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F299A-84B6-4CF8-8DE1-42EB727AC9C9}"/>
              </a:ext>
            </a:extLst>
          </p:cNvPr>
          <p:cNvSpPr>
            <a:spLocks noGrp="1"/>
          </p:cNvSpPr>
          <p:nvPr>
            <p:ph type="title"/>
          </p:nvPr>
        </p:nvSpPr>
        <p:spPr>
          <a:xfrm>
            <a:off x="449817" y="725074"/>
            <a:ext cx="8097740" cy="735586"/>
          </a:xfrm>
        </p:spPr>
        <p:txBody>
          <a:bodyPr>
            <a:normAutofit fontScale="91752"/>
          </a:bodyPr>
          <a:lstStyle/>
          <a:p>
            <a:pPr rtl="1"/>
            <a:r>
              <a:rPr lang="en-US" sz="2300" b="1" dirty="0"/>
              <a:t>حان وقت لعبة الاختبار السريع</a:t>
            </a:r>
            <a:r>
              <a:rPr lang="en-US" sz="2400" dirty="0"/>
              <a:t>! </a:t>
            </a:r>
            <a:br>
              <a:rPr lang="en-US" sz="2000" b="1" dirty="0"/>
            </a:br>
            <a:r>
              <a:rPr lang="en-US" sz="2000" b="1" dirty="0"/>
              <a:t>كيف تستخدم الطاقة في أنظمة الأغذية الزراعية؟ </a:t>
            </a:r>
            <a:endParaRPr lang="en-US" b="1" dirty="0">
              <a:highlight>
                <a:srgbClr val="FFFF00"/>
              </a:highlight>
            </a:endParaRPr>
          </a:p>
        </p:txBody>
      </p:sp>
      <p:sp>
        <p:nvSpPr>
          <p:cNvPr id="3" name="Textplatzhalter 1">
            <a:extLst>
              <a:ext uri="{FF2B5EF4-FFF2-40B4-BE49-F238E27FC236}">
                <a16:creationId xmlns:a16="http://schemas.microsoft.com/office/drawing/2014/main" id="{5F617703-9BFA-463B-A2C4-65BD07EF80A3}"/>
              </a:ext>
            </a:extLst>
          </p:cNvPr>
          <p:cNvSpPr txBox="1">
            <a:spLocks/>
          </p:cNvSpPr>
          <p:nvPr/>
        </p:nvSpPr>
        <p:spPr>
          <a:xfrm>
            <a:off x="985658" y="1864831"/>
            <a:ext cx="7172684" cy="2839832"/>
          </a:xfrm>
          <a:prstGeom prst="rect">
            <a:avLst/>
          </a:prstGeom>
        </p:spPr>
        <p:txBody>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buFont typeface="+mj-lt"/>
              <a:buAutoNum type="arabicPeriod"/>
            </a:pPr>
            <a:endParaRPr lang="en-US" dirty="0"/>
          </a:p>
        </p:txBody>
      </p:sp>
      <p:sp>
        <p:nvSpPr>
          <p:cNvPr id="5" name="Textplatzhalter 1">
            <a:extLst>
              <a:ext uri="{FF2B5EF4-FFF2-40B4-BE49-F238E27FC236}">
                <a16:creationId xmlns:a16="http://schemas.microsoft.com/office/drawing/2014/main" id="{F71A5BF2-EE8E-48A6-B461-8B55950073E7}"/>
              </a:ext>
            </a:extLst>
          </p:cNvPr>
          <p:cNvSpPr txBox="1">
            <a:spLocks/>
          </p:cNvSpPr>
          <p:nvPr/>
        </p:nvSpPr>
        <p:spPr>
          <a:xfrm>
            <a:off x="449817" y="1844511"/>
            <a:ext cx="7708525" cy="2839832"/>
          </a:xfrm>
          <a:prstGeom prst="rect">
            <a:avLst/>
          </a:prstGeom>
        </p:spPr>
        <p:txBody>
          <a:bodyPr lIns="91440" tIns="45720" rIns="91440" bIns="45720" anchor="t">
            <a:normAutofit fontScale="93902"/>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lgn="just" rtl="1">
              <a:buFont typeface="+mj-lt"/>
              <a:buAutoNum type="arabicPeriod"/>
            </a:pPr>
            <a:r>
              <a:rPr lang="en-US" dirty="0">
                <a:latin typeface="Calibri"/>
                <a:cs typeface="Calibri"/>
              </a:rPr>
              <a:t>لقد رأينا من قبل أن أنظمة الغذاء الزراعية تمثل نحو33% </a:t>
            </a:r>
            <a:r>
              <a:rPr lang="ar-JO" dirty="0">
                <a:latin typeface="Calibri"/>
                <a:cs typeface="Calibri"/>
              </a:rPr>
              <a:t> </a:t>
            </a:r>
            <a:r>
              <a:rPr lang="en-US" dirty="0">
                <a:latin typeface="Calibri"/>
                <a:cs typeface="Calibri"/>
              </a:rPr>
              <a:t>من الطلب العالمي على الطاقة  </a:t>
            </a:r>
          </a:p>
          <a:p>
            <a:pPr lvl="2" algn="just" rtl="1"/>
            <a:r>
              <a:rPr lang="en-US" dirty="0">
                <a:latin typeface="Calibri"/>
                <a:cs typeface="Calibri"/>
              </a:rPr>
              <a:t>أي جزء من السلسلة الزراعية الغذائية يحتاج إلى أكبر قدر من الطاقة </a:t>
            </a:r>
            <a:r>
              <a:rPr lang="ar-JO" dirty="0">
                <a:latin typeface="Calibri"/>
                <a:cs typeface="Calibri"/>
              </a:rPr>
              <a:t>(</a:t>
            </a:r>
            <a:r>
              <a:rPr lang="en-US" dirty="0" err="1">
                <a:latin typeface="Calibri"/>
                <a:cs typeface="Calibri"/>
              </a:rPr>
              <a:t>عالمي</a:t>
            </a:r>
            <a:r>
              <a:rPr lang="ar-JO" dirty="0">
                <a:latin typeface="Calibri"/>
                <a:cs typeface="Calibri"/>
              </a:rPr>
              <a:t>اً)؟</a:t>
            </a:r>
            <a:r>
              <a:rPr lang="en-US" dirty="0">
                <a:latin typeface="Calibri"/>
                <a:cs typeface="Calibri"/>
              </a:rPr>
              <a:t> </a:t>
            </a:r>
            <a:endParaRPr lang="en-US" dirty="0"/>
          </a:p>
        </p:txBody>
      </p:sp>
    </p:spTree>
    <p:extLst>
      <p:ext uri="{BB962C8B-B14F-4D97-AF65-F5344CB8AC3E}">
        <p14:creationId xmlns:p14="http://schemas.microsoft.com/office/powerpoint/2010/main" val="381155083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06C1C5A-9266-42DE-9796-848EAA0ED87F}"/>
              </a:ext>
            </a:extLst>
          </p:cNvPr>
          <p:cNvSpPr>
            <a:spLocks noGrp="1"/>
          </p:cNvSpPr>
          <p:nvPr>
            <p:ph type="title"/>
          </p:nvPr>
        </p:nvSpPr>
        <p:spPr/>
        <p:txBody>
          <a:bodyPr>
            <a:normAutofit/>
          </a:bodyPr>
          <a:lstStyle/>
          <a:p>
            <a:pPr algn="r" rtl="1"/>
            <a:r>
              <a:rPr lang="de-DE" dirty="0"/>
              <a:t>الطاقة</a:t>
            </a:r>
            <a:r>
              <a:rPr lang="en-US" dirty="0"/>
              <a:t> </a:t>
            </a:r>
            <a:r>
              <a:rPr lang="ar-JO" dirty="0"/>
              <a:t>من أجل</a:t>
            </a:r>
            <a:r>
              <a:rPr lang="de-DE" dirty="0"/>
              <a:t> الغذاء </a:t>
            </a:r>
          </a:p>
        </p:txBody>
      </p:sp>
      <p:sp>
        <p:nvSpPr>
          <p:cNvPr id="4" name="Foliennummernplatzhalter 3">
            <a:extLst>
              <a:ext uri="{FF2B5EF4-FFF2-40B4-BE49-F238E27FC236}">
                <a16:creationId xmlns:a16="http://schemas.microsoft.com/office/drawing/2014/main" id="{6ED5F3EB-FA5E-4F09-9511-38CFE10A446F}"/>
              </a:ext>
            </a:extLst>
          </p:cNvPr>
          <p:cNvSpPr>
            <a:spLocks noGrp="1"/>
          </p:cNvSpPr>
          <p:nvPr>
            <p:ph type="sldNum" sz="quarter" idx="16"/>
          </p:nvPr>
        </p:nvSpPr>
        <p:spPr/>
        <p:txBody>
          <a:bodyPr/>
          <a:lstStyle/>
          <a:p>
            <a:fld id="{CF23C0C3-F0EC-4AF0-84C8-08554CFEDD03}" type="slidenum">
              <a:rPr lang="en-GB" smtClean="0"/>
              <a:t>26</a:t>
            </a:fld>
            <a:endParaRPr lang="en-GB" dirty="0"/>
          </a:p>
        </p:txBody>
      </p:sp>
      <p:pic>
        <p:nvPicPr>
          <p:cNvPr id="6" name="Grafik 5">
            <a:extLst>
              <a:ext uri="{FF2B5EF4-FFF2-40B4-BE49-F238E27FC236}">
                <a16:creationId xmlns:a16="http://schemas.microsoft.com/office/drawing/2014/main" id="{BFDA87CE-9FB1-4406-94DE-FDCA1ACADB8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59090" y="1607866"/>
            <a:ext cx="5167682" cy="2824571"/>
          </a:xfrm>
          <a:prstGeom prst="rect">
            <a:avLst/>
          </a:prstGeom>
        </p:spPr>
      </p:pic>
      <p:sp>
        <p:nvSpPr>
          <p:cNvPr id="7" name="Textfeld 6">
            <a:extLst>
              <a:ext uri="{FF2B5EF4-FFF2-40B4-BE49-F238E27FC236}">
                <a16:creationId xmlns:a16="http://schemas.microsoft.com/office/drawing/2014/main" id="{173888AE-767B-453D-A96F-3F714000DC59}"/>
              </a:ext>
            </a:extLst>
          </p:cNvPr>
          <p:cNvSpPr txBox="1"/>
          <p:nvPr/>
        </p:nvSpPr>
        <p:spPr>
          <a:xfrm>
            <a:off x="2200265" y="4429000"/>
            <a:ext cx="2392501" cy="325925"/>
          </a:xfrm>
          <a:prstGeom prst="rect">
            <a:avLst/>
          </a:prstGeom>
          <a:noFill/>
        </p:spPr>
        <p:txBody>
          <a:bodyPr wrap="square" rtlCol="0">
            <a:normAutofit fontScale="99545"/>
          </a:bodyPr>
          <a:lstStyle/>
          <a:p>
            <a:pPr algn="l"/>
            <a:r>
              <a:rPr lang="de-DE" sz="1200" dirty="0"/>
              <a:t>Source: FAO, 2011</a:t>
            </a:r>
          </a:p>
        </p:txBody>
      </p:sp>
      <p:sp>
        <p:nvSpPr>
          <p:cNvPr id="8" name="Textfeld 7">
            <a:extLst>
              <a:ext uri="{FF2B5EF4-FFF2-40B4-BE49-F238E27FC236}">
                <a16:creationId xmlns:a16="http://schemas.microsoft.com/office/drawing/2014/main" id="{FD327E2E-2F6C-4518-982F-7C0F6817EA96}"/>
              </a:ext>
            </a:extLst>
          </p:cNvPr>
          <p:cNvSpPr txBox="1"/>
          <p:nvPr/>
        </p:nvSpPr>
        <p:spPr>
          <a:xfrm>
            <a:off x="785813" y="1067322"/>
            <a:ext cx="7854517" cy="724830"/>
          </a:xfrm>
          <a:prstGeom prst="rect">
            <a:avLst/>
          </a:prstGeom>
          <a:noFill/>
        </p:spPr>
        <p:txBody>
          <a:bodyPr wrap="square" rtlCol="0">
            <a:normAutofit fontScale="94400"/>
          </a:bodyPr>
          <a:lstStyle/>
          <a:p>
            <a:pPr algn="r" rtl="1"/>
            <a:r>
              <a:rPr lang="en-US" sz="2000" dirty="0">
                <a:solidFill>
                  <a:srgbClr val="004C82"/>
                </a:solidFill>
                <a:latin typeface="Calibri" panose="020F0502020204030204" pitchFamily="34" charset="0"/>
                <a:cs typeface="Calibri" panose="020F0502020204030204" pitchFamily="34" charset="0"/>
              </a:rPr>
              <a:t>حصة الاستهلاك الكلي للطاقة على الصعيد العالمي وفي البلدان ذات الدخل المرتفع والمنخفض، حسب قطاع سلسلة الأغذية الزراعية </a:t>
            </a:r>
            <a:endParaRPr lang="de-DE" sz="2000" dirty="0">
              <a:solidFill>
                <a:srgbClr val="004C8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9935131"/>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3EB2DED-C64F-4113-827A-E345A6D2EB0E}"/>
              </a:ext>
            </a:extLst>
          </p:cNvPr>
          <p:cNvSpPr>
            <a:spLocks noGrp="1"/>
          </p:cNvSpPr>
          <p:nvPr>
            <p:ph type="title"/>
          </p:nvPr>
        </p:nvSpPr>
        <p:spPr/>
        <p:txBody>
          <a:bodyPr>
            <a:normAutofit/>
          </a:bodyPr>
          <a:lstStyle/>
          <a:p>
            <a:pPr algn="r" rtl="1"/>
            <a:r>
              <a:rPr lang="de-DE" dirty="0"/>
              <a:t>الطاقة</a:t>
            </a:r>
            <a:r>
              <a:rPr lang="en-US" dirty="0"/>
              <a:t> </a:t>
            </a:r>
            <a:r>
              <a:rPr lang="ar-JO" dirty="0"/>
              <a:t>من أجل</a:t>
            </a:r>
            <a:r>
              <a:rPr lang="de-DE" dirty="0"/>
              <a:t> الغذاء </a:t>
            </a:r>
            <a:endParaRPr lang="en-US" dirty="0"/>
          </a:p>
        </p:txBody>
      </p:sp>
      <p:sp>
        <p:nvSpPr>
          <p:cNvPr id="4" name="Foliennummernplatzhalter 3">
            <a:extLst>
              <a:ext uri="{FF2B5EF4-FFF2-40B4-BE49-F238E27FC236}">
                <a16:creationId xmlns:a16="http://schemas.microsoft.com/office/drawing/2014/main" id="{0F970308-22C2-4C23-B4E2-64AD514743C4}"/>
              </a:ext>
            </a:extLst>
          </p:cNvPr>
          <p:cNvSpPr>
            <a:spLocks noGrp="1"/>
          </p:cNvSpPr>
          <p:nvPr>
            <p:ph type="sldNum" sz="quarter" idx="16"/>
          </p:nvPr>
        </p:nvSpPr>
        <p:spPr/>
        <p:txBody>
          <a:bodyPr/>
          <a:lstStyle/>
          <a:p>
            <a:fld id="{CF23C0C3-F0EC-4AF0-84C8-08554CFEDD03}" type="slidenum">
              <a:rPr lang="en-GB" smtClean="0"/>
              <a:t>27</a:t>
            </a:fld>
            <a:endParaRPr lang="en-GB" dirty="0"/>
          </a:p>
        </p:txBody>
      </p:sp>
      <p:pic>
        <p:nvPicPr>
          <p:cNvPr id="6" name="Grafik 5">
            <a:extLst>
              <a:ext uri="{FF2B5EF4-FFF2-40B4-BE49-F238E27FC236}">
                <a16:creationId xmlns:a16="http://schemas.microsoft.com/office/drawing/2014/main" id="{4CF38FE7-0A0A-44B5-8295-7C90CCDCEB2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9817" y="1386993"/>
            <a:ext cx="6031418" cy="3143547"/>
          </a:xfrm>
          <a:prstGeom prst="rect">
            <a:avLst/>
          </a:prstGeom>
        </p:spPr>
      </p:pic>
      <p:sp>
        <p:nvSpPr>
          <p:cNvPr id="7" name="Textfeld 6">
            <a:extLst>
              <a:ext uri="{FF2B5EF4-FFF2-40B4-BE49-F238E27FC236}">
                <a16:creationId xmlns:a16="http://schemas.microsoft.com/office/drawing/2014/main" id="{0BABB122-ECD3-4CB3-B9E9-F205CA740D38}"/>
              </a:ext>
            </a:extLst>
          </p:cNvPr>
          <p:cNvSpPr txBox="1"/>
          <p:nvPr/>
        </p:nvSpPr>
        <p:spPr>
          <a:xfrm>
            <a:off x="449816" y="986883"/>
            <a:ext cx="7381240" cy="400110"/>
          </a:xfrm>
          <a:prstGeom prst="rect">
            <a:avLst/>
          </a:prstGeom>
          <a:noFill/>
        </p:spPr>
        <p:txBody>
          <a:bodyPr wrap="square" lIns="91440" tIns="45720" rIns="91440" bIns="45720" rtlCol="0" anchor="t">
            <a:normAutofit fontScale="98040"/>
          </a:bodyPr>
          <a:lstStyle/>
          <a:p>
            <a:pPr algn="r" rtl="1"/>
            <a:r>
              <a:rPr lang="en-US" sz="2000" dirty="0">
                <a:solidFill>
                  <a:srgbClr val="004C82"/>
                </a:solidFill>
              </a:rPr>
              <a:t>استهلاك الطاقة في النظم الزراعية</a:t>
            </a:r>
            <a:r>
              <a:rPr lang="ar-JO" sz="2000" dirty="0">
                <a:solidFill>
                  <a:srgbClr val="004C82"/>
                </a:solidFill>
              </a:rPr>
              <a:t>-</a:t>
            </a:r>
            <a:r>
              <a:rPr lang="en-US" sz="2000" dirty="0">
                <a:solidFill>
                  <a:srgbClr val="004C82"/>
                </a:solidFill>
              </a:rPr>
              <a:t>الغذائية حسب المنطقة، 2000-2018 </a:t>
            </a:r>
            <a:endParaRPr lang="de-DE" sz="2000" dirty="0">
              <a:solidFill>
                <a:srgbClr val="004C82"/>
              </a:solidFill>
            </a:endParaRPr>
          </a:p>
        </p:txBody>
      </p:sp>
      <p:sp>
        <p:nvSpPr>
          <p:cNvPr id="10" name="Textfeld 9">
            <a:extLst>
              <a:ext uri="{FF2B5EF4-FFF2-40B4-BE49-F238E27FC236}">
                <a16:creationId xmlns:a16="http://schemas.microsoft.com/office/drawing/2014/main" id="{C5137112-BB07-4C40-B500-2A48E8EED77C}"/>
              </a:ext>
            </a:extLst>
          </p:cNvPr>
          <p:cNvSpPr txBox="1"/>
          <p:nvPr/>
        </p:nvSpPr>
        <p:spPr>
          <a:xfrm>
            <a:off x="2675510" y="4581788"/>
            <a:ext cx="1846724" cy="276999"/>
          </a:xfrm>
          <a:prstGeom prst="rect">
            <a:avLst/>
          </a:prstGeom>
          <a:noFill/>
        </p:spPr>
        <p:txBody>
          <a:bodyPr wrap="none" rtlCol="0">
            <a:normAutofit fontScale="96551"/>
          </a:bodyPr>
          <a:lstStyle/>
          <a:p>
            <a:pPr algn="l"/>
            <a:r>
              <a:rPr lang="de-DE" sz="1200" dirty="0"/>
              <a:t>Source: FAOSTAT, 2021</a:t>
            </a:r>
          </a:p>
        </p:txBody>
      </p:sp>
    </p:spTree>
    <p:extLst>
      <p:ext uri="{BB962C8B-B14F-4D97-AF65-F5344CB8AC3E}">
        <p14:creationId xmlns:p14="http://schemas.microsoft.com/office/powerpoint/2010/main" val="362769701"/>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92D6C17-493A-409F-9EF0-24F17280FBEC}"/>
              </a:ext>
            </a:extLst>
          </p:cNvPr>
          <p:cNvSpPr>
            <a:spLocks noGrp="1"/>
          </p:cNvSpPr>
          <p:nvPr>
            <p:ph type="body" sz="quarter" idx="14"/>
          </p:nvPr>
        </p:nvSpPr>
        <p:spPr/>
        <p:txBody>
          <a:bodyPr/>
          <a:lstStyle/>
          <a:p>
            <a:pPr algn="r" rtl="1"/>
            <a:r>
              <a:rPr lang="en-US" dirty="0"/>
              <a:t>كيف ترتبط الزراعة والطاقة؟  </a:t>
            </a:r>
          </a:p>
          <a:p>
            <a:endParaRPr lang="en-US" dirty="0"/>
          </a:p>
        </p:txBody>
      </p:sp>
      <p:sp>
        <p:nvSpPr>
          <p:cNvPr id="4" name="Titel 3">
            <a:extLst>
              <a:ext uri="{FF2B5EF4-FFF2-40B4-BE49-F238E27FC236}">
                <a16:creationId xmlns:a16="http://schemas.microsoft.com/office/drawing/2014/main" id="{673A3ED7-B943-4F6E-9F98-62E40CB712EE}"/>
              </a:ext>
            </a:extLst>
          </p:cNvPr>
          <p:cNvSpPr>
            <a:spLocks noGrp="1"/>
          </p:cNvSpPr>
          <p:nvPr>
            <p:ph type="title"/>
          </p:nvPr>
        </p:nvSpPr>
        <p:spPr/>
        <p:txBody>
          <a:bodyPr/>
          <a:lstStyle/>
          <a:p>
            <a:pPr algn="r" rtl="1"/>
            <a:r>
              <a:rPr lang="en-US" dirty="0"/>
              <a:t>الزراعة من أجل الطاقة </a:t>
            </a:r>
          </a:p>
        </p:txBody>
      </p:sp>
      <p:sp>
        <p:nvSpPr>
          <p:cNvPr id="5" name="Foliennummernplatzhalter 4">
            <a:extLst>
              <a:ext uri="{FF2B5EF4-FFF2-40B4-BE49-F238E27FC236}">
                <a16:creationId xmlns:a16="http://schemas.microsoft.com/office/drawing/2014/main" id="{1FFC4A28-75E4-4CC2-A5E8-C4CD6935976C}"/>
              </a:ext>
            </a:extLst>
          </p:cNvPr>
          <p:cNvSpPr>
            <a:spLocks noGrp="1"/>
          </p:cNvSpPr>
          <p:nvPr>
            <p:ph type="sldNum" sz="quarter" idx="16"/>
          </p:nvPr>
        </p:nvSpPr>
        <p:spPr/>
        <p:txBody>
          <a:bodyPr/>
          <a:lstStyle/>
          <a:p>
            <a:fld id="{CF23C0C3-F0EC-4AF0-84C8-08554CFEDD03}" type="slidenum">
              <a:rPr lang="en-GB" smtClean="0"/>
              <a:t>28</a:t>
            </a:fld>
            <a:endParaRPr lang="en-GB" dirty="0"/>
          </a:p>
        </p:txBody>
      </p:sp>
      <p:sp>
        <p:nvSpPr>
          <p:cNvPr id="7" name="Rechteck: abgerundete Ecken 6">
            <a:extLst>
              <a:ext uri="{FF2B5EF4-FFF2-40B4-BE49-F238E27FC236}">
                <a16:creationId xmlns:a16="http://schemas.microsoft.com/office/drawing/2014/main" id="{95CA43EE-2E2E-4D80-9142-60329CF6474C}"/>
              </a:ext>
            </a:extLst>
          </p:cNvPr>
          <p:cNvSpPr/>
          <p:nvPr/>
        </p:nvSpPr>
        <p:spPr>
          <a:xfrm>
            <a:off x="3708400" y="1695450"/>
            <a:ext cx="1727200" cy="565150"/>
          </a:xfrm>
          <a:prstGeom prst="roundRect">
            <a:avLst/>
          </a:prstGeom>
          <a:solidFill>
            <a:srgbClr val="F49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5227"/>
          </a:bodyPr>
          <a:lstStyle/>
          <a:p>
            <a:pPr algn="ctr"/>
            <a:r>
              <a:rPr lang="en-US" b="1" dirty="0"/>
              <a:t>الطاقة الحيوية </a:t>
            </a:r>
          </a:p>
        </p:txBody>
      </p:sp>
      <p:sp>
        <p:nvSpPr>
          <p:cNvPr id="8" name="Rechteck: abgerundete Ecken 7">
            <a:extLst>
              <a:ext uri="{FF2B5EF4-FFF2-40B4-BE49-F238E27FC236}">
                <a16:creationId xmlns:a16="http://schemas.microsoft.com/office/drawing/2014/main" id="{4996CBBC-FA0F-4825-91D8-FE729BDBF229}"/>
              </a:ext>
            </a:extLst>
          </p:cNvPr>
          <p:cNvSpPr/>
          <p:nvPr/>
        </p:nvSpPr>
        <p:spPr>
          <a:xfrm>
            <a:off x="449263" y="2497485"/>
            <a:ext cx="2667000" cy="1962150"/>
          </a:xfrm>
          <a:prstGeom prst="roundRect">
            <a:avLst/>
          </a:prstGeom>
          <a:solidFill>
            <a:srgbClr val="F4971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r" rtl="1">
              <a:buFont typeface="+mj-lt"/>
              <a:buAutoNum type="arabicPeriod"/>
            </a:pPr>
            <a:r>
              <a:rPr lang="en-US" b="1" dirty="0">
                <a:cs typeface="Arial"/>
              </a:rPr>
              <a:t>النباتات الزراعية </a:t>
            </a:r>
          </a:p>
          <a:p>
            <a:pPr marL="342900" indent="-342900" algn="r" rtl="1">
              <a:buFont typeface="+mj-lt"/>
              <a:buAutoNum type="arabicPeriod"/>
            </a:pPr>
            <a:r>
              <a:rPr lang="en-US" b="1" dirty="0">
                <a:cs typeface="Arial"/>
              </a:rPr>
              <a:t>الخشب سريع النمو</a:t>
            </a:r>
            <a:r>
              <a:rPr lang="en-US" dirty="0">
                <a:cs typeface="Arial"/>
              </a:rPr>
              <a:t> الذي يزرع على الأراضي الزراعية أو </a:t>
            </a:r>
            <a:r>
              <a:rPr lang="ar-JO" dirty="0">
                <a:cs typeface="Arial"/>
              </a:rPr>
              <a:t>في</a:t>
            </a:r>
            <a:r>
              <a:rPr lang="en-US" dirty="0">
                <a:cs typeface="Arial"/>
              </a:rPr>
              <a:t> الغابات </a:t>
            </a:r>
          </a:p>
          <a:p>
            <a:pPr marL="342900" indent="-342900" algn="r" rtl="1">
              <a:buFont typeface="+mj-lt"/>
              <a:buAutoNum type="arabicPeriod" startAt="3"/>
            </a:pPr>
            <a:r>
              <a:rPr lang="en-US" dirty="0">
                <a:cs typeface="Arial"/>
              </a:rPr>
              <a:t> </a:t>
            </a:r>
            <a:r>
              <a:rPr lang="ar-JO" b="1" dirty="0">
                <a:cs typeface="Arial"/>
              </a:rPr>
              <a:t>المخلفات</a:t>
            </a:r>
            <a:r>
              <a:rPr lang="en-US" b="1" dirty="0">
                <a:cs typeface="Arial"/>
              </a:rPr>
              <a:t> الحيوية</a:t>
            </a:r>
            <a:r>
              <a:rPr lang="en-US" dirty="0">
                <a:cs typeface="Arial"/>
              </a:rPr>
              <a:t> والمواد المتبقية من الزراعة والغابات والأسر والصناعة </a:t>
            </a:r>
          </a:p>
          <a:p>
            <a:pPr marL="285750" indent="-285750" algn="r" rtl="1">
              <a:buFont typeface="Symbol" panose="05050102010706020507" pitchFamily="18" charset="2"/>
              <a:buChar char="-"/>
            </a:pPr>
            <a:endParaRPr lang="de-DE" dirty="0"/>
          </a:p>
          <a:p>
            <a:pPr marL="285750" indent="-285750" algn="r" rtl="1">
              <a:buFont typeface="Symbol" panose="05050102010706020507" pitchFamily="18" charset="2"/>
              <a:buChar char="-"/>
            </a:pPr>
            <a:endParaRPr lang="de-DE" dirty="0"/>
          </a:p>
        </p:txBody>
      </p:sp>
      <p:sp>
        <p:nvSpPr>
          <p:cNvPr id="9" name="Rechteck: abgerundete Ecken 8">
            <a:extLst>
              <a:ext uri="{FF2B5EF4-FFF2-40B4-BE49-F238E27FC236}">
                <a16:creationId xmlns:a16="http://schemas.microsoft.com/office/drawing/2014/main" id="{0EDE8D58-6ACD-4E31-81C5-ACC3AC4055FB}"/>
              </a:ext>
            </a:extLst>
          </p:cNvPr>
          <p:cNvSpPr/>
          <p:nvPr/>
        </p:nvSpPr>
        <p:spPr>
          <a:xfrm>
            <a:off x="6027737" y="2497485"/>
            <a:ext cx="2667000" cy="1962150"/>
          </a:xfrm>
          <a:prstGeom prst="roundRect">
            <a:avLst/>
          </a:prstGeom>
          <a:solidFill>
            <a:srgbClr val="F4971A">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342900" indent="-342900" algn="r" rtl="1">
              <a:buFont typeface="+mj-lt"/>
              <a:buAutoNum type="arabicPeriod"/>
            </a:pPr>
            <a:r>
              <a:rPr lang="en-US" dirty="0">
                <a:cs typeface="Arial"/>
              </a:rPr>
              <a:t>كوقود أثناء النقل </a:t>
            </a:r>
          </a:p>
          <a:p>
            <a:pPr marL="342900" indent="-342900" algn="r" rtl="1">
              <a:buFont typeface="+mj-lt"/>
              <a:buAutoNum type="arabicPeriod" startAt="2"/>
            </a:pPr>
            <a:r>
              <a:rPr lang="en-US" dirty="0">
                <a:cs typeface="Arial"/>
              </a:rPr>
              <a:t>كطاقة</a:t>
            </a:r>
            <a:r>
              <a:rPr lang="en-US" b="1" dirty="0">
                <a:cs typeface="Arial"/>
              </a:rPr>
              <a:t> حرارية</a:t>
            </a:r>
            <a:r>
              <a:rPr lang="en-US" dirty="0">
                <a:cs typeface="Arial"/>
              </a:rPr>
              <a:t> في المنازل أو كحرارة عملية صناعية </a:t>
            </a:r>
          </a:p>
          <a:p>
            <a:pPr marL="342900" indent="-342900" algn="r" rtl="1">
              <a:buFont typeface="+mj-lt"/>
              <a:buAutoNum type="arabicPeriod" startAt="3"/>
            </a:pPr>
            <a:r>
              <a:rPr lang="en-US" dirty="0">
                <a:cs typeface="Arial"/>
              </a:rPr>
              <a:t>لتوليد</a:t>
            </a:r>
            <a:r>
              <a:rPr lang="en-US" b="1" dirty="0">
                <a:cs typeface="Arial"/>
              </a:rPr>
              <a:t> الطاقة الصناعية </a:t>
            </a:r>
          </a:p>
          <a:p>
            <a:pPr marL="342900" indent="-342900" algn="r" rtl="1">
              <a:buFont typeface="+mj-lt"/>
              <a:buAutoNum type="arabicPeriod" startAt="3"/>
            </a:pPr>
            <a:r>
              <a:rPr lang="ar-JO" dirty="0">
                <a:cs typeface="Arial"/>
              </a:rPr>
              <a:t>للتوليد المشترك للحرارة والطاقة</a:t>
            </a:r>
            <a:endParaRPr lang="de-DE" dirty="0"/>
          </a:p>
          <a:p>
            <a:pPr marL="285750" indent="-285750" algn="r" rtl="1">
              <a:buFont typeface="Symbol" panose="05050102010706020507" pitchFamily="18" charset="2"/>
              <a:buChar char="-"/>
            </a:pPr>
            <a:endParaRPr lang="de-DE" dirty="0"/>
          </a:p>
        </p:txBody>
      </p:sp>
      <p:sp>
        <p:nvSpPr>
          <p:cNvPr id="10" name="Pfeil: gebogen 9">
            <a:extLst>
              <a:ext uri="{FF2B5EF4-FFF2-40B4-BE49-F238E27FC236}">
                <a16:creationId xmlns:a16="http://schemas.microsoft.com/office/drawing/2014/main" id="{2E9184CA-4CD4-471F-A633-AB671B5464F9}"/>
              </a:ext>
            </a:extLst>
          </p:cNvPr>
          <p:cNvSpPr/>
          <p:nvPr/>
        </p:nvSpPr>
        <p:spPr>
          <a:xfrm rot="16200000" flipH="1">
            <a:off x="1905990" y="759760"/>
            <a:ext cx="663586" cy="2811864"/>
          </a:xfrm>
          <a:prstGeom prst="bentArrow">
            <a:avLst/>
          </a:prstGeom>
          <a:solidFill>
            <a:srgbClr val="79A12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11" name="Pfeil: gebogen 10">
            <a:extLst>
              <a:ext uri="{FF2B5EF4-FFF2-40B4-BE49-F238E27FC236}">
                <a16:creationId xmlns:a16="http://schemas.microsoft.com/office/drawing/2014/main" id="{C39270EE-D872-4B32-B443-2F20B91F3316}"/>
              </a:ext>
            </a:extLst>
          </p:cNvPr>
          <p:cNvSpPr/>
          <p:nvPr/>
        </p:nvSpPr>
        <p:spPr>
          <a:xfrm rot="5400000">
            <a:off x="6574424" y="759760"/>
            <a:ext cx="663586" cy="2811864"/>
          </a:xfrm>
          <a:prstGeom prst="bentArrow">
            <a:avLst/>
          </a:prstGeom>
          <a:solidFill>
            <a:srgbClr val="79A12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err="1">
              <a:solidFill>
                <a:schemeClr val="tx1"/>
              </a:solidFill>
            </a:endParaRPr>
          </a:p>
        </p:txBody>
      </p:sp>
      <p:sp>
        <p:nvSpPr>
          <p:cNvPr id="12" name="Textfeld 11">
            <a:extLst>
              <a:ext uri="{FF2B5EF4-FFF2-40B4-BE49-F238E27FC236}">
                <a16:creationId xmlns:a16="http://schemas.microsoft.com/office/drawing/2014/main" id="{AAE612B5-0361-4AE6-B6A5-33ADAF92B475}"/>
              </a:ext>
            </a:extLst>
          </p:cNvPr>
          <p:cNvSpPr txBox="1"/>
          <p:nvPr/>
        </p:nvSpPr>
        <p:spPr>
          <a:xfrm>
            <a:off x="1484211" y="1773277"/>
            <a:ext cx="1507144" cy="261610"/>
          </a:xfrm>
          <a:prstGeom prst="rect">
            <a:avLst/>
          </a:prstGeom>
          <a:noFill/>
        </p:spPr>
        <p:txBody>
          <a:bodyPr wrap="none" rtlCol="0">
            <a:spAutoFit/>
          </a:bodyPr>
          <a:lstStyle/>
          <a:p>
            <a:pPr algn="l"/>
            <a:r>
              <a:rPr lang="en-US" sz="1100" dirty="0">
                <a:solidFill>
                  <a:schemeClr val="bg1"/>
                </a:solidFill>
              </a:rPr>
              <a:t>يمكن الحصول عليه من </a:t>
            </a:r>
          </a:p>
        </p:txBody>
      </p:sp>
      <p:sp>
        <p:nvSpPr>
          <p:cNvPr id="13" name="Textfeld 12">
            <a:extLst>
              <a:ext uri="{FF2B5EF4-FFF2-40B4-BE49-F238E27FC236}">
                <a16:creationId xmlns:a16="http://schemas.microsoft.com/office/drawing/2014/main" id="{732CB63A-8EC6-4422-B578-907DE03BE90F}"/>
              </a:ext>
            </a:extLst>
          </p:cNvPr>
          <p:cNvSpPr txBox="1"/>
          <p:nvPr/>
        </p:nvSpPr>
        <p:spPr>
          <a:xfrm>
            <a:off x="6707284" y="1773277"/>
            <a:ext cx="952505" cy="261610"/>
          </a:xfrm>
          <a:prstGeom prst="rect">
            <a:avLst/>
          </a:prstGeom>
          <a:noFill/>
        </p:spPr>
        <p:txBody>
          <a:bodyPr wrap="none" rtlCol="0">
            <a:normAutofit fontScale="93214"/>
          </a:bodyPr>
          <a:lstStyle/>
          <a:p>
            <a:pPr algn="l"/>
            <a:r>
              <a:rPr lang="en-US" sz="1100" dirty="0">
                <a:solidFill>
                  <a:schemeClr val="bg1"/>
                </a:solidFill>
              </a:rPr>
              <a:t>يمكن استخدامه </a:t>
            </a:r>
          </a:p>
        </p:txBody>
      </p:sp>
    </p:spTree>
    <p:extLst>
      <p:ext uri="{BB962C8B-B14F-4D97-AF65-F5344CB8AC3E}">
        <p14:creationId xmlns:p14="http://schemas.microsoft.com/office/powerpoint/2010/main" val="2624174242"/>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0DFAD15-1D63-4A7D-8F28-EA85042ED6C9}"/>
              </a:ext>
            </a:extLst>
          </p:cNvPr>
          <p:cNvSpPr>
            <a:spLocks noGrp="1"/>
          </p:cNvSpPr>
          <p:nvPr>
            <p:ph type="title"/>
          </p:nvPr>
        </p:nvSpPr>
        <p:spPr/>
        <p:txBody>
          <a:bodyPr/>
          <a:lstStyle/>
          <a:p>
            <a:pPr algn="r" rtl="1"/>
            <a:r>
              <a:rPr lang="en-US" dirty="0"/>
              <a:t>الزراعة من أجل الطاقة </a:t>
            </a:r>
          </a:p>
        </p:txBody>
      </p:sp>
      <p:sp>
        <p:nvSpPr>
          <p:cNvPr id="4" name="Foliennummernplatzhalter 3">
            <a:extLst>
              <a:ext uri="{FF2B5EF4-FFF2-40B4-BE49-F238E27FC236}">
                <a16:creationId xmlns:a16="http://schemas.microsoft.com/office/drawing/2014/main" id="{12A08904-E34B-404A-8A29-26DE5BDADF52}"/>
              </a:ext>
            </a:extLst>
          </p:cNvPr>
          <p:cNvSpPr>
            <a:spLocks noGrp="1"/>
          </p:cNvSpPr>
          <p:nvPr>
            <p:ph type="sldNum" sz="quarter" idx="16"/>
          </p:nvPr>
        </p:nvSpPr>
        <p:spPr/>
        <p:txBody>
          <a:bodyPr/>
          <a:lstStyle/>
          <a:p>
            <a:fld id="{CF23C0C3-F0EC-4AF0-84C8-08554CFEDD03}" type="slidenum">
              <a:rPr lang="en-GB" smtClean="0"/>
              <a:t>29</a:t>
            </a:fld>
            <a:endParaRPr lang="en-GB" dirty="0"/>
          </a:p>
        </p:txBody>
      </p:sp>
      <p:pic>
        <p:nvPicPr>
          <p:cNvPr id="6" name="Grafik 5">
            <a:extLst>
              <a:ext uri="{FF2B5EF4-FFF2-40B4-BE49-F238E27FC236}">
                <a16:creationId xmlns:a16="http://schemas.microsoft.com/office/drawing/2014/main" id="{F91B1F18-6D72-4E2B-B78D-43ADEB936F3E}"/>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84001" y="1538842"/>
            <a:ext cx="3487123" cy="3022940"/>
          </a:xfrm>
          <a:prstGeom prst="rect">
            <a:avLst/>
          </a:prstGeom>
        </p:spPr>
      </p:pic>
      <p:sp>
        <p:nvSpPr>
          <p:cNvPr id="16" name="Rechteck 15">
            <a:extLst>
              <a:ext uri="{FF2B5EF4-FFF2-40B4-BE49-F238E27FC236}">
                <a16:creationId xmlns:a16="http://schemas.microsoft.com/office/drawing/2014/main" id="{BBB146BC-0EB0-4675-963D-A26A08A1CCF2}"/>
              </a:ext>
            </a:extLst>
          </p:cNvPr>
          <p:cNvSpPr/>
          <p:nvPr/>
        </p:nvSpPr>
        <p:spPr>
          <a:xfrm rot="16200000">
            <a:off x="-1287173" y="2624919"/>
            <a:ext cx="3388849" cy="461665"/>
          </a:xfrm>
          <a:prstGeom prst="rect">
            <a:avLst/>
          </a:prstGeom>
        </p:spPr>
        <p:txBody>
          <a:bodyPr wrap="square">
            <a:spAutoFit/>
          </a:bodyPr>
          <a:lstStyle/>
          <a:p>
            <a:pPr algn="ctr"/>
            <a:r>
              <a:rPr lang="en-US" sz="1200" dirty="0"/>
              <a:t>Source: Raschka et al., 2012 in Umweltbundesamt, 2013</a:t>
            </a:r>
          </a:p>
        </p:txBody>
      </p:sp>
      <p:sp>
        <p:nvSpPr>
          <p:cNvPr id="14" name="Textfeld 13">
            <a:extLst>
              <a:ext uri="{FF2B5EF4-FFF2-40B4-BE49-F238E27FC236}">
                <a16:creationId xmlns:a16="http://schemas.microsoft.com/office/drawing/2014/main" id="{24E34AE7-1719-4E77-903C-19A74DCB4144}"/>
              </a:ext>
            </a:extLst>
          </p:cNvPr>
          <p:cNvSpPr txBox="1"/>
          <p:nvPr/>
        </p:nvSpPr>
        <p:spPr>
          <a:xfrm>
            <a:off x="446813" y="1004016"/>
            <a:ext cx="4973909" cy="523220"/>
          </a:xfrm>
          <a:prstGeom prst="rect">
            <a:avLst/>
          </a:prstGeom>
          <a:noFill/>
        </p:spPr>
        <p:txBody>
          <a:bodyPr wrap="square" rtlCol="0">
            <a:normAutofit fontScale="94558"/>
          </a:bodyPr>
          <a:lstStyle/>
          <a:p>
            <a:pPr algn="r" rtl="1"/>
            <a:r>
              <a:rPr lang="en-US" sz="1400" dirty="0">
                <a:solidFill>
                  <a:srgbClr val="004C82"/>
                </a:solidFill>
              </a:rPr>
              <a:t>استخدام الأراضي على الصعيد العالمي لإنتاج الأغذية والمواد الخام المتجددة 2008 </a:t>
            </a:r>
            <a:endParaRPr lang="de-DE" sz="1400" dirty="0">
              <a:solidFill>
                <a:srgbClr val="004C82"/>
              </a:solidFill>
            </a:endParaRPr>
          </a:p>
        </p:txBody>
      </p:sp>
      <p:grpSp>
        <p:nvGrpSpPr>
          <p:cNvPr id="7" name="Gruppieren 6">
            <a:extLst>
              <a:ext uri="{FF2B5EF4-FFF2-40B4-BE49-F238E27FC236}">
                <a16:creationId xmlns:a16="http://schemas.microsoft.com/office/drawing/2014/main" id="{0D2582CA-2AA9-4215-9496-9AD98407EDBD}"/>
              </a:ext>
            </a:extLst>
          </p:cNvPr>
          <p:cNvGrpSpPr/>
          <p:nvPr/>
        </p:nvGrpSpPr>
        <p:grpSpPr>
          <a:xfrm>
            <a:off x="4910532" y="798586"/>
            <a:ext cx="4106972" cy="3913095"/>
            <a:chOff x="4193156" y="1434033"/>
            <a:chExt cx="3931353" cy="3511114"/>
          </a:xfrm>
        </p:grpSpPr>
        <p:graphicFrame>
          <p:nvGraphicFramePr>
            <p:cNvPr id="8" name="Diagramm 7">
              <a:extLst>
                <a:ext uri="{FF2B5EF4-FFF2-40B4-BE49-F238E27FC236}">
                  <a16:creationId xmlns:a16="http://schemas.microsoft.com/office/drawing/2014/main" id="{FBB673CA-2781-42CF-905D-170AB59EEBEC}"/>
                </a:ext>
              </a:extLst>
            </p:cNvPr>
            <p:cNvGraphicFramePr/>
            <p:nvPr>
              <p:extLst>
                <p:ext uri="{D42A27DB-BD31-4B8C-83A1-F6EECF244321}">
                  <p14:modId xmlns:p14="http://schemas.microsoft.com/office/powerpoint/2010/main" val="2294758587"/>
                </p:ext>
              </p:extLst>
            </p:nvPr>
          </p:nvGraphicFramePr>
          <p:xfrm>
            <a:off x="4193156" y="1434033"/>
            <a:ext cx="3931353" cy="351111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feld 8">
              <a:extLst>
                <a:ext uri="{FF2B5EF4-FFF2-40B4-BE49-F238E27FC236}">
                  <a16:creationId xmlns:a16="http://schemas.microsoft.com/office/drawing/2014/main" id="{227B3E67-FE1F-4CA4-B836-639EB710F081}"/>
                </a:ext>
              </a:extLst>
            </p:cNvPr>
            <p:cNvSpPr txBox="1"/>
            <p:nvPr/>
          </p:nvSpPr>
          <p:spPr>
            <a:xfrm>
              <a:off x="5600917" y="2018593"/>
              <a:ext cx="589487" cy="251997"/>
            </a:xfrm>
            <a:prstGeom prst="rect">
              <a:avLst/>
            </a:prstGeom>
            <a:noFill/>
          </p:spPr>
          <p:txBody>
            <a:bodyPr wrap="none" rtlCol="0">
              <a:spAutoFit/>
            </a:bodyPr>
            <a:lstStyle/>
            <a:p>
              <a:pPr algn="l"/>
              <a:r>
                <a:rPr lang="de-DE" sz="1200" dirty="0"/>
                <a:t>18%</a:t>
              </a:r>
            </a:p>
          </p:txBody>
        </p:sp>
        <p:grpSp>
          <p:nvGrpSpPr>
            <p:cNvPr id="10" name="Gruppieren 9">
              <a:extLst>
                <a:ext uri="{FF2B5EF4-FFF2-40B4-BE49-F238E27FC236}">
                  <a16:creationId xmlns:a16="http://schemas.microsoft.com/office/drawing/2014/main" id="{FC82158C-7DA8-4F73-B577-173096B4805D}"/>
                </a:ext>
              </a:extLst>
            </p:cNvPr>
            <p:cNvGrpSpPr/>
            <p:nvPr/>
          </p:nvGrpSpPr>
          <p:grpSpPr>
            <a:xfrm>
              <a:off x="6158832" y="4273311"/>
              <a:ext cx="757802" cy="251997"/>
              <a:chOff x="6158832" y="4273311"/>
              <a:chExt cx="757802" cy="251997"/>
            </a:xfrm>
          </p:grpSpPr>
          <p:sp>
            <p:nvSpPr>
              <p:cNvPr id="11" name="Textfeld 10">
                <a:extLst>
                  <a:ext uri="{FF2B5EF4-FFF2-40B4-BE49-F238E27FC236}">
                    <a16:creationId xmlns:a16="http://schemas.microsoft.com/office/drawing/2014/main" id="{E8934C73-B767-424E-ABF1-B38A85B562AC}"/>
                  </a:ext>
                </a:extLst>
              </p:cNvPr>
              <p:cNvSpPr txBox="1"/>
              <p:nvPr/>
            </p:nvSpPr>
            <p:spPr>
              <a:xfrm>
                <a:off x="6429182" y="4273311"/>
                <a:ext cx="487452" cy="251997"/>
              </a:xfrm>
              <a:prstGeom prst="rect">
                <a:avLst/>
              </a:prstGeom>
              <a:noFill/>
            </p:spPr>
            <p:txBody>
              <a:bodyPr wrap="none" rtlCol="0">
                <a:spAutoFit/>
              </a:bodyPr>
              <a:lstStyle/>
              <a:p>
                <a:pPr algn="l"/>
                <a:r>
                  <a:rPr lang="de-DE" sz="1200" dirty="0"/>
                  <a:t>7%</a:t>
                </a:r>
              </a:p>
            </p:txBody>
          </p:sp>
          <p:cxnSp>
            <p:nvCxnSpPr>
              <p:cNvPr id="12" name="Gerader Verbinder 11">
                <a:extLst>
                  <a:ext uri="{FF2B5EF4-FFF2-40B4-BE49-F238E27FC236}">
                    <a16:creationId xmlns:a16="http://schemas.microsoft.com/office/drawing/2014/main" id="{AFA7FA95-FDC3-49C8-B0B0-1BDDD4CD5C53}"/>
                  </a:ext>
                </a:extLst>
              </p:cNvPr>
              <p:cNvCxnSpPr>
                <a:cxnSpLocks/>
              </p:cNvCxnSpPr>
              <p:nvPr/>
            </p:nvCxnSpPr>
            <p:spPr>
              <a:xfrm>
                <a:off x="6158832" y="4405481"/>
                <a:ext cx="310069" cy="1"/>
              </a:xfrm>
              <a:prstGeom prst="line">
                <a:avLst/>
              </a:prstGeom>
            </p:spPr>
            <p:style>
              <a:lnRef idx="1">
                <a:schemeClr val="dk1"/>
              </a:lnRef>
              <a:fillRef idx="0">
                <a:schemeClr val="dk1"/>
              </a:fillRef>
              <a:effectRef idx="0">
                <a:schemeClr val="dk1"/>
              </a:effectRef>
              <a:fontRef idx="minor">
                <a:schemeClr val="tx1"/>
              </a:fontRef>
            </p:style>
          </p:cxnSp>
        </p:grpSp>
      </p:grpSp>
      <p:cxnSp>
        <p:nvCxnSpPr>
          <p:cNvPr id="5" name="Gerader Verbinder 4">
            <a:extLst>
              <a:ext uri="{FF2B5EF4-FFF2-40B4-BE49-F238E27FC236}">
                <a16:creationId xmlns:a16="http://schemas.microsoft.com/office/drawing/2014/main" id="{F4B04970-9B23-42CF-9466-7E60655BBE8D}"/>
              </a:ext>
            </a:extLst>
          </p:cNvPr>
          <p:cNvCxnSpPr>
            <a:cxnSpLocks/>
          </p:cNvCxnSpPr>
          <p:nvPr/>
        </p:nvCxnSpPr>
        <p:spPr>
          <a:xfrm flipH="1">
            <a:off x="4027468" y="1271016"/>
            <a:ext cx="902607" cy="435394"/>
          </a:xfrm>
          <a:prstGeom prst="line">
            <a:avLst/>
          </a:prstGeom>
        </p:spPr>
        <p:style>
          <a:lnRef idx="1">
            <a:schemeClr val="dk1"/>
          </a:lnRef>
          <a:fillRef idx="0">
            <a:schemeClr val="dk1"/>
          </a:fillRef>
          <a:effectRef idx="0">
            <a:schemeClr val="dk1"/>
          </a:effectRef>
          <a:fontRef idx="minor">
            <a:schemeClr val="tx1"/>
          </a:fontRef>
        </p:style>
      </p:cxnSp>
      <p:cxnSp>
        <p:nvCxnSpPr>
          <p:cNvPr id="17" name="Gerader Verbinder 16">
            <a:extLst>
              <a:ext uri="{FF2B5EF4-FFF2-40B4-BE49-F238E27FC236}">
                <a16:creationId xmlns:a16="http://schemas.microsoft.com/office/drawing/2014/main" id="{8B979BFF-1C06-4CDD-93A0-C778B32D7435}"/>
              </a:ext>
            </a:extLst>
          </p:cNvPr>
          <p:cNvCxnSpPr>
            <a:cxnSpLocks/>
          </p:cNvCxnSpPr>
          <p:nvPr/>
        </p:nvCxnSpPr>
        <p:spPr>
          <a:xfrm flipH="1" flipV="1">
            <a:off x="4027468" y="3768600"/>
            <a:ext cx="1071333" cy="526647"/>
          </a:xfrm>
          <a:prstGeom prst="line">
            <a:avLst/>
          </a:prstGeom>
        </p:spPr>
        <p:style>
          <a:lnRef idx="1">
            <a:schemeClr val="dk1"/>
          </a:lnRef>
          <a:fillRef idx="0">
            <a:schemeClr val="dk1"/>
          </a:fillRef>
          <a:effectRef idx="0">
            <a:schemeClr val="dk1"/>
          </a:effectRef>
          <a:fontRef idx="minor">
            <a:schemeClr val="tx1"/>
          </a:fontRef>
        </p:style>
      </p:cxnSp>
      <p:sp>
        <p:nvSpPr>
          <p:cNvPr id="23" name="Textfeld 22">
            <a:extLst>
              <a:ext uri="{FF2B5EF4-FFF2-40B4-BE49-F238E27FC236}">
                <a16:creationId xmlns:a16="http://schemas.microsoft.com/office/drawing/2014/main" id="{97F06F18-EAFD-4020-BE3C-AA8608C4B663}"/>
              </a:ext>
            </a:extLst>
          </p:cNvPr>
          <p:cNvSpPr txBox="1"/>
          <p:nvPr/>
        </p:nvSpPr>
        <p:spPr>
          <a:xfrm>
            <a:off x="606087" y="3712775"/>
            <a:ext cx="490840" cy="276999"/>
          </a:xfrm>
          <a:prstGeom prst="rect">
            <a:avLst/>
          </a:prstGeom>
          <a:noFill/>
        </p:spPr>
        <p:txBody>
          <a:bodyPr wrap="none" rtlCol="0">
            <a:spAutoFit/>
          </a:bodyPr>
          <a:lstStyle/>
          <a:p>
            <a:pPr algn="l"/>
            <a:r>
              <a:rPr lang="de-DE" sz="1200" dirty="0"/>
              <a:t>37%</a:t>
            </a:r>
          </a:p>
        </p:txBody>
      </p:sp>
      <p:sp>
        <p:nvSpPr>
          <p:cNvPr id="24" name="Textfeld 23">
            <a:extLst>
              <a:ext uri="{FF2B5EF4-FFF2-40B4-BE49-F238E27FC236}">
                <a16:creationId xmlns:a16="http://schemas.microsoft.com/office/drawing/2014/main" id="{8F9FE15E-A445-493C-9FCF-87BB39EEE183}"/>
              </a:ext>
            </a:extLst>
          </p:cNvPr>
          <p:cNvSpPr txBox="1"/>
          <p:nvPr/>
        </p:nvSpPr>
        <p:spPr>
          <a:xfrm>
            <a:off x="602923" y="2966810"/>
            <a:ext cx="490840" cy="276999"/>
          </a:xfrm>
          <a:prstGeom prst="rect">
            <a:avLst/>
          </a:prstGeom>
          <a:noFill/>
        </p:spPr>
        <p:txBody>
          <a:bodyPr wrap="none" rtlCol="0">
            <a:spAutoFit/>
          </a:bodyPr>
          <a:lstStyle/>
          <a:p>
            <a:pPr algn="l"/>
            <a:r>
              <a:rPr lang="de-DE" sz="1200" dirty="0"/>
              <a:t>29%</a:t>
            </a:r>
          </a:p>
        </p:txBody>
      </p:sp>
      <p:sp>
        <p:nvSpPr>
          <p:cNvPr id="25" name="Textfeld 24">
            <a:extLst>
              <a:ext uri="{FF2B5EF4-FFF2-40B4-BE49-F238E27FC236}">
                <a16:creationId xmlns:a16="http://schemas.microsoft.com/office/drawing/2014/main" id="{0018A5EE-914E-4784-9287-E1F340EEEA82}"/>
              </a:ext>
            </a:extLst>
          </p:cNvPr>
          <p:cNvSpPr txBox="1"/>
          <p:nvPr/>
        </p:nvSpPr>
        <p:spPr>
          <a:xfrm>
            <a:off x="602923" y="2345753"/>
            <a:ext cx="490840" cy="276999"/>
          </a:xfrm>
          <a:prstGeom prst="rect">
            <a:avLst/>
          </a:prstGeom>
          <a:noFill/>
        </p:spPr>
        <p:txBody>
          <a:bodyPr wrap="none" rtlCol="0">
            <a:spAutoFit/>
          </a:bodyPr>
          <a:lstStyle/>
          <a:p>
            <a:pPr algn="l"/>
            <a:r>
              <a:rPr lang="de-DE" sz="1200" dirty="0"/>
              <a:t>32%</a:t>
            </a:r>
          </a:p>
        </p:txBody>
      </p:sp>
      <p:sp>
        <p:nvSpPr>
          <p:cNvPr id="26" name="Textfeld 25">
            <a:extLst>
              <a:ext uri="{FF2B5EF4-FFF2-40B4-BE49-F238E27FC236}">
                <a16:creationId xmlns:a16="http://schemas.microsoft.com/office/drawing/2014/main" id="{8DCFDB48-4165-4AB6-9481-D59BDEF52C5D}"/>
              </a:ext>
            </a:extLst>
          </p:cNvPr>
          <p:cNvSpPr txBox="1"/>
          <p:nvPr/>
        </p:nvSpPr>
        <p:spPr>
          <a:xfrm>
            <a:off x="638085" y="1816752"/>
            <a:ext cx="405880" cy="276999"/>
          </a:xfrm>
          <a:prstGeom prst="rect">
            <a:avLst/>
          </a:prstGeom>
          <a:noFill/>
        </p:spPr>
        <p:txBody>
          <a:bodyPr wrap="none" rtlCol="0">
            <a:spAutoFit/>
          </a:bodyPr>
          <a:lstStyle/>
          <a:p>
            <a:pPr algn="l"/>
            <a:r>
              <a:rPr lang="de-DE" sz="1200" dirty="0"/>
              <a:t>2%</a:t>
            </a:r>
          </a:p>
        </p:txBody>
      </p:sp>
      <p:sp>
        <p:nvSpPr>
          <p:cNvPr id="27" name="Textfeld 26">
            <a:extLst>
              <a:ext uri="{FF2B5EF4-FFF2-40B4-BE49-F238E27FC236}">
                <a16:creationId xmlns:a16="http://schemas.microsoft.com/office/drawing/2014/main" id="{B05DAE6E-B9AA-4685-A306-A0F865549847}"/>
              </a:ext>
            </a:extLst>
          </p:cNvPr>
          <p:cNvSpPr txBox="1"/>
          <p:nvPr/>
        </p:nvSpPr>
        <p:spPr>
          <a:xfrm>
            <a:off x="2233713" y="3435776"/>
            <a:ext cx="490840" cy="276999"/>
          </a:xfrm>
          <a:prstGeom prst="rect">
            <a:avLst/>
          </a:prstGeom>
          <a:noFill/>
        </p:spPr>
        <p:txBody>
          <a:bodyPr wrap="none" rtlCol="0">
            <a:spAutoFit/>
          </a:bodyPr>
          <a:lstStyle/>
          <a:p>
            <a:pPr algn="l"/>
            <a:r>
              <a:rPr lang="de-DE" sz="1200" dirty="0"/>
              <a:t>29%</a:t>
            </a:r>
          </a:p>
        </p:txBody>
      </p:sp>
      <p:sp>
        <p:nvSpPr>
          <p:cNvPr id="28" name="Textfeld 27">
            <a:extLst>
              <a:ext uri="{FF2B5EF4-FFF2-40B4-BE49-F238E27FC236}">
                <a16:creationId xmlns:a16="http://schemas.microsoft.com/office/drawing/2014/main" id="{4AE443CF-882F-4DAD-94AD-37AFAD39C7AA}"/>
              </a:ext>
            </a:extLst>
          </p:cNvPr>
          <p:cNvSpPr txBox="1"/>
          <p:nvPr/>
        </p:nvSpPr>
        <p:spPr>
          <a:xfrm>
            <a:off x="2233713" y="2108523"/>
            <a:ext cx="490840" cy="276999"/>
          </a:xfrm>
          <a:prstGeom prst="rect">
            <a:avLst/>
          </a:prstGeom>
          <a:noFill/>
        </p:spPr>
        <p:txBody>
          <a:bodyPr wrap="none" rtlCol="0">
            <a:spAutoFit/>
          </a:bodyPr>
          <a:lstStyle/>
          <a:p>
            <a:pPr algn="l"/>
            <a:r>
              <a:rPr lang="de-DE" sz="1200" dirty="0"/>
              <a:t>71%</a:t>
            </a:r>
          </a:p>
        </p:txBody>
      </p:sp>
      <p:sp>
        <p:nvSpPr>
          <p:cNvPr id="29" name="Rechteck 28">
            <a:extLst>
              <a:ext uri="{FF2B5EF4-FFF2-40B4-BE49-F238E27FC236}">
                <a16:creationId xmlns:a16="http://schemas.microsoft.com/office/drawing/2014/main" id="{A5C5705F-5DA2-4808-AEDC-F058BFC5DB35}"/>
              </a:ext>
            </a:extLst>
          </p:cNvPr>
          <p:cNvSpPr/>
          <p:nvPr/>
        </p:nvSpPr>
        <p:spPr>
          <a:xfrm>
            <a:off x="5294440" y="4659274"/>
            <a:ext cx="3405119" cy="461665"/>
          </a:xfrm>
          <a:prstGeom prst="rect">
            <a:avLst/>
          </a:prstGeom>
        </p:spPr>
        <p:txBody>
          <a:bodyPr wrap="square">
            <a:spAutoFit/>
          </a:bodyPr>
          <a:lstStyle/>
          <a:p>
            <a:r>
              <a:rPr lang="en-US" sz="1200" dirty="0"/>
              <a:t>Source: own illustration based on </a:t>
            </a:r>
            <a:r>
              <a:rPr lang="en-US" sz="1200" dirty="0" err="1"/>
              <a:t>Raschka</a:t>
            </a:r>
            <a:r>
              <a:rPr lang="en-US" sz="1200" dirty="0"/>
              <a:t> et al., 2012</a:t>
            </a:r>
          </a:p>
        </p:txBody>
      </p:sp>
    </p:spTree>
    <p:extLst>
      <p:ext uri="{BB962C8B-B14F-4D97-AF65-F5344CB8AC3E}">
        <p14:creationId xmlns:p14="http://schemas.microsoft.com/office/powerpoint/2010/main" val="178684853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017ACF1-0EAE-47FB-B94B-AE88B0028521}"/>
              </a:ext>
            </a:extLst>
          </p:cNvPr>
          <p:cNvGraphicFramePr>
            <a:graphicFrameLocks noGrp="1"/>
          </p:cNvGraphicFramePr>
          <p:nvPr>
            <p:extLst>
              <p:ext uri="{D42A27DB-BD31-4B8C-83A1-F6EECF244321}">
                <p14:modId xmlns:p14="http://schemas.microsoft.com/office/powerpoint/2010/main" val="405205864"/>
              </p:ext>
            </p:extLst>
          </p:nvPr>
        </p:nvGraphicFramePr>
        <p:xfrm>
          <a:off x="450000" y="1032060"/>
          <a:ext cx="8085219" cy="4111440"/>
        </p:xfrm>
        <a:graphic>
          <a:graphicData uri="http://schemas.openxmlformats.org/drawingml/2006/table">
            <a:tbl>
              <a:tblPr firstRow="1" bandRow="1">
                <a:tableStyleId>{5C22544A-7EE6-4342-B048-85BDC9FD1C3A}</a:tableStyleId>
              </a:tblPr>
              <a:tblGrid>
                <a:gridCol w="4766091">
                  <a:extLst>
                    <a:ext uri="{9D8B030D-6E8A-4147-A177-3AD203B41FA5}">
                      <a16:colId xmlns:a16="http://schemas.microsoft.com/office/drawing/2014/main" val="1827523324"/>
                    </a:ext>
                  </a:extLst>
                </a:gridCol>
                <a:gridCol w="3319128">
                  <a:extLst>
                    <a:ext uri="{9D8B030D-6E8A-4147-A177-3AD203B41FA5}">
                      <a16:colId xmlns:a16="http://schemas.microsoft.com/office/drawing/2014/main" val="2519275813"/>
                    </a:ext>
                  </a:extLst>
                </a:gridCol>
              </a:tblGrid>
              <a:tr h="1032338">
                <a:tc>
                  <a:txBody>
                    <a:bodyPr/>
                    <a:lstStyle/>
                    <a:p>
                      <a:pPr marL="0" marR="0" lvl="0" indent="0" algn="just"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ar-JO" sz="1600" b="1" i="0" u="none" strike="noStrike" kern="1200" cap="none" spc="0" normalizeH="0" baseline="0" noProof="0" dirty="0">
                          <a:ln>
                            <a:noFill/>
                          </a:ln>
                          <a:solidFill>
                            <a:srgbClr val="9BD7FF"/>
                          </a:solidFill>
                          <a:effectLst/>
                          <a:uLnTx/>
                          <a:uFillTx/>
                          <a:latin typeface="+mn-lt"/>
                          <a:ea typeface="+mn-ea"/>
                          <a:cs typeface="+mn-cs"/>
                        </a:rPr>
                        <a:t>معلومات عامة عن رابطة المياه والطاقة والغذاء </a:t>
                      </a:r>
                      <a:r>
                        <a:rPr kumimoji="0" lang="en-US" sz="1600" b="1" i="0" u="none" strike="noStrike" kern="1200" cap="none" spc="0" normalizeH="0" baseline="0" noProof="0" dirty="0">
                          <a:ln>
                            <a:noFill/>
                          </a:ln>
                          <a:solidFill>
                            <a:srgbClr val="9BD7FF"/>
                          </a:solidFill>
                          <a:effectLst/>
                          <a:uLnTx/>
                          <a:uFillTx/>
                          <a:latin typeface="+mn-lt"/>
                          <a:ea typeface="+mn-ea"/>
                          <a:cs typeface="+mn-cs"/>
                        </a:rPr>
                        <a:t>(WEF) </a:t>
                      </a:r>
                    </a:p>
                    <a:p>
                      <a:pPr marL="171450" marR="0" lvl="0" indent="-171450" algn="just" defTabSz="6858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9BD7FF"/>
                          </a:solidFill>
                          <a:effectLst/>
                          <a:uLnTx/>
                          <a:uFillTx/>
                          <a:latin typeface="+mn-lt"/>
                          <a:ea typeface="+mn-ea"/>
                          <a:cs typeface="+mn-cs"/>
                        </a:rPr>
                        <a:t>مقدمة </a:t>
                      </a:r>
                      <a:r>
                        <a:rPr kumimoji="0" lang="ar-JO" sz="1600" b="0" i="0" u="none" strike="noStrike" kern="1200" cap="none" spc="0" normalizeH="0" baseline="0" noProof="0" dirty="0">
                          <a:ln>
                            <a:noFill/>
                          </a:ln>
                          <a:solidFill>
                            <a:srgbClr val="9BD7FF"/>
                          </a:solidFill>
                          <a:effectLst/>
                          <a:uLnTx/>
                          <a:uFillTx/>
                          <a:latin typeface="+mn-lt"/>
                          <a:ea typeface="+mn-ea"/>
                          <a:cs typeface="+mn-cs"/>
                        </a:rPr>
                        <a:t>في رابطة المياه والطاقة والغذاء</a:t>
                      </a:r>
                      <a:endParaRPr kumimoji="0" lang="en-US" sz="1600" b="0" i="0" u="none" strike="noStrike" kern="1200" cap="none" spc="0" normalizeH="0" baseline="0" noProof="0" dirty="0">
                        <a:ln>
                          <a:noFill/>
                        </a:ln>
                        <a:solidFill>
                          <a:srgbClr val="9BD7FF"/>
                        </a:solidFill>
                        <a:effectLst/>
                        <a:uLnTx/>
                        <a:uFillTx/>
                        <a:latin typeface="+mn-lt"/>
                        <a:ea typeface="+mn-ea"/>
                        <a:cs typeface="+mn-cs"/>
                      </a:endParaRPr>
                    </a:p>
                    <a:p>
                      <a:pPr marL="171450" marR="0" lvl="0" indent="-171450" algn="just" defTabSz="6858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JO" sz="1600" b="0" i="0" u="none" strike="noStrike" kern="1200" cap="none" spc="0" normalizeH="0" baseline="0" noProof="0" dirty="0">
                          <a:ln>
                            <a:noFill/>
                          </a:ln>
                          <a:solidFill>
                            <a:srgbClr val="9BD7FF"/>
                          </a:solidFill>
                          <a:effectLst/>
                          <a:uLnTx/>
                          <a:uFillTx/>
                          <a:latin typeface="+mn-lt"/>
                          <a:ea typeface="+mn-ea"/>
                          <a:cs typeface="+mn-cs"/>
                        </a:rPr>
                        <a:t>تمارين تفاعلية</a:t>
                      </a:r>
                      <a:r>
                        <a:rPr kumimoji="0" lang="en-US" sz="1600" b="0" i="0" u="none" strike="noStrike" kern="1200" cap="none" spc="0" normalizeH="0" baseline="0" noProof="0" dirty="0">
                          <a:ln>
                            <a:noFill/>
                          </a:ln>
                          <a:solidFill>
                            <a:srgbClr val="9BD7FF"/>
                          </a:solidFill>
                          <a:effectLst/>
                          <a:uLnTx/>
                          <a:uFillTx/>
                          <a:latin typeface="+mn-lt"/>
                          <a:ea typeface="+mn-ea"/>
                          <a:cs typeface="+mn-cs"/>
                        </a:rPr>
                        <a:t> : </a:t>
                      </a:r>
                      <a:r>
                        <a:rPr kumimoji="0" lang="en-US" sz="1600" b="0" i="0" u="none" strike="noStrike" kern="1200" cap="none" spc="0" normalizeH="0" baseline="0" noProof="0" dirty="0" err="1">
                          <a:ln>
                            <a:noFill/>
                          </a:ln>
                          <a:solidFill>
                            <a:srgbClr val="9BD7FF"/>
                          </a:solidFill>
                          <a:effectLst/>
                          <a:uLnTx/>
                          <a:uFillTx/>
                          <a:latin typeface="+mn-lt"/>
                          <a:ea typeface="+mn-ea"/>
                          <a:cs typeface="+mn-cs"/>
                        </a:rPr>
                        <a:t>خبرتكم</a:t>
                      </a:r>
                      <a:r>
                        <a:rPr kumimoji="0" lang="en-US" sz="1600" b="0" i="0" u="none" strike="noStrike" kern="1200" cap="none" spc="0" normalizeH="0" baseline="0" noProof="0" dirty="0">
                          <a:ln>
                            <a:noFill/>
                          </a:ln>
                          <a:solidFill>
                            <a:srgbClr val="9BD7FF"/>
                          </a:solidFill>
                          <a:effectLst/>
                          <a:uLnTx/>
                          <a:uFillTx/>
                          <a:latin typeface="+mn-lt"/>
                          <a:ea typeface="+mn-ea"/>
                          <a:cs typeface="+mn-cs"/>
                        </a:rPr>
                        <a:t> </a:t>
                      </a:r>
                      <a:r>
                        <a:rPr kumimoji="0" lang="en-US" sz="1600" b="0" i="0" u="none" strike="noStrike" kern="1200" cap="none" spc="0" normalizeH="0" baseline="0" noProof="0" dirty="0" err="1">
                          <a:ln>
                            <a:noFill/>
                          </a:ln>
                          <a:solidFill>
                            <a:srgbClr val="9BD7FF"/>
                          </a:solidFill>
                          <a:effectLst/>
                          <a:uLnTx/>
                          <a:uFillTx/>
                          <a:latin typeface="+mn-lt"/>
                          <a:ea typeface="+mn-ea"/>
                          <a:cs typeface="+mn-cs"/>
                        </a:rPr>
                        <a:t>فيما</a:t>
                      </a:r>
                      <a:r>
                        <a:rPr kumimoji="0" lang="en-US" sz="1600" b="0" i="0" u="none" strike="noStrike" kern="1200" cap="none" spc="0" normalizeH="0" baseline="0" noProof="0" dirty="0">
                          <a:ln>
                            <a:noFill/>
                          </a:ln>
                          <a:solidFill>
                            <a:srgbClr val="9BD7FF"/>
                          </a:solidFill>
                          <a:effectLst/>
                          <a:uLnTx/>
                          <a:uFillTx/>
                          <a:latin typeface="+mn-lt"/>
                          <a:ea typeface="+mn-ea"/>
                          <a:cs typeface="+mn-cs"/>
                        </a:rPr>
                        <a:t> </a:t>
                      </a:r>
                      <a:r>
                        <a:rPr kumimoji="0" lang="en-US" sz="1600" b="0" i="0" u="none" strike="noStrike" kern="1200" cap="none" spc="0" normalizeH="0" baseline="0" noProof="0" dirty="0" err="1">
                          <a:ln>
                            <a:noFill/>
                          </a:ln>
                          <a:solidFill>
                            <a:srgbClr val="9BD7FF"/>
                          </a:solidFill>
                          <a:effectLst/>
                          <a:uLnTx/>
                          <a:uFillTx/>
                          <a:latin typeface="+mn-lt"/>
                          <a:ea typeface="+mn-ea"/>
                          <a:cs typeface="+mn-cs"/>
                        </a:rPr>
                        <a:t>يتعلق</a:t>
                      </a:r>
                      <a:r>
                        <a:rPr kumimoji="0" lang="en-US" sz="1600" b="0" i="0" u="none" strike="noStrike" kern="1200" cap="none" spc="0" normalizeH="0" baseline="0" noProof="0" dirty="0">
                          <a:ln>
                            <a:noFill/>
                          </a:ln>
                          <a:solidFill>
                            <a:srgbClr val="9BD7FF"/>
                          </a:solidFill>
                          <a:effectLst/>
                          <a:uLnTx/>
                          <a:uFillTx/>
                          <a:latin typeface="+mn-lt"/>
                          <a:ea typeface="+mn-ea"/>
                          <a:cs typeface="+mn-cs"/>
                        </a:rPr>
                        <a:t> </a:t>
                      </a:r>
                      <a:r>
                        <a:rPr kumimoji="0" lang="en-US" sz="1600" b="0" i="0" u="none" strike="noStrike" kern="1200" cap="none" spc="0" normalizeH="0" baseline="0" noProof="0" dirty="0" err="1">
                          <a:ln>
                            <a:noFill/>
                          </a:ln>
                          <a:solidFill>
                            <a:srgbClr val="9BD7FF"/>
                          </a:solidFill>
                          <a:effectLst/>
                          <a:uLnTx/>
                          <a:uFillTx/>
                          <a:latin typeface="+mn-lt"/>
                          <a:ea typeface="+mn-ea"/>
                          <a:cs typeface="+mn-cs"/>
                        </a:rPr>
                        <a:t>بالروابط</a:t>
                      </a:r>
                      <a:r>
                        <a:rPr kumimoji="0" lang="en-US" sz="1600" b="0" i="0" u="none" strike="noStrike" kern="1200" cap="none" spc="0" normalizeH="0" baseline="0" noProof="0" dirty="0">
                          <a:ln>
                            <a:noFill/>
                          </a:ln>
                          <a:solidFill>
                            <a:srgbClr val="9BD7FF"/>
                          </a:solidFill>
                          <a:effectLst/>
                          <a:uLnTx/>
                          <a:uFillTx/>
                          <a:latin typeface="+mn-lt"/>
                          <a:ea typeface="+mn-ea"/>
                          <a:cs typeface="+mn-cs"/>
                        </a:rPr>
                        <a:t> </a:t>
                      </a:r>
                      <a:r>
                        <a:rPr kumimoji="0" lang="en-US" sz="1600" b="0" i="0" u="none" strike="noStrike" kern="1200" cap="none" spc="0" normalizeH="0" baseline="0" noProof="0" dirty="0" err="1">
                          <a:ln>
                            <a:noFill/>
                          </a:ln>
                          <a:solidFill>
                            <a:srgbClr val="9BD7FF"/>
                          </a:solidFill>
                          <a:effectLst/>
                          <a:uLnTx/>
                          <a:uFillTx/>
                          <a:latin typeface="+mn-lt"/>
                          <a:ea typeface="+mn-ea"/>
                          <a:cs typeface="+mn-cs"/>
                        </a:rPr>
                        <a:t>القطاعية</a:t>
                      </a:r>
                      <a:r>
                        <a:rPr kumimoji="0" lang="en-US" sz="1600" b="0" i="0" u="none" strike="noStrike" kern="1200" cap="none" spc="0" normalizeH="0" baseline="0" noProof="0" dirty="0">
                          <a:ln>
                            <a:noFill/>
                          </a:ln>
                          <a:solidFill>
                            <a:srgbClr val="9BD7FF"/>
                          </a:solidFill>
                          <a:effectLst/>
                          <a:uLnTx/>
                          <a:uFillTx/>
                          <a:latin typeface="+mn-lt"/>
                          <a:ea typeface="+mn-ea"/>
                          <a:cs typeface="+mn-cs"/>
                        </a:rPr>
                        <a:t> </a:t>
                      </a:r>
                      <a:endParaRPr kumimoji="0" lang="en-GB" sz="1200" b="1" i="0" u="none" strike="noStrike" kern="1200" cap="none" spc="0" normalizeH="0" baseline="0" noProof="0" dirty="0">
                        <a:ln>
                          <a:noFill/>
                        </a:ln>
                        <a:solidFill>
                          <a:srgbClr val="9BD7FF"/>
                        </a:solidFill>
                        <a:effectLst/>
                        <a:uLnTx/>
                        <a:uFillTx/>
                        <a:latin typeface="+mn-lt"/>
                        <a:ea typeface="+mn-ea"/>
                        <a:cs typeface="+mn-cs"/>
                      </a:endParaRPr>
                    </a:p>
                    <a:p>
                      <a:pPr algn="just" rtl="1">
                        <a:spcBef>
                          <a:spcPts val="600"/>
                        </a:spcBef>
                      </a:pPr>
                      <a:endParaRPr lang="en-GB" sz="1800" b="0" dirty="0">
                        <a:solidFill>
                          <a:srgbClr val="9BD7FF"/>
                        </a:solidFill>
                        <a:latin typeface="Calibri" panose="020F0502020204030204" pitchFamily="34" charset="0"/>
                        <a:cs typeface="Calibri" panose="020F0502020204030204" pitchFamily="34" charset="0"/>
                      </a:endParaRPr>
                    </a:p>
                  </a:txBody>
                  <a:tcPr marT="32400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gn="ctr" defTabSz="685800" rtl="1" eaLnBrk="1" latinLnBrk="0" hangingPunct="1">
                        <a:buFont typeface="Wingdings" panose="05000000000000000000" pitchFamily="2" charset="2"/>
                        <a:buNone/>
                      </a:pPr>
                      <a:endParaRPr lang="ar-JO" sz="2000" b="1" kern="1200" dirty="0">
                        <a:solidFill>
                          <a:srgbClr val="9BD7FF"/>
                        </a:solidFill>
                        <a:latin typeface="+mn-lt"/>
                        <a:ea typeface="+mn-ea"/>
                        <a:cs typeface="+mn-cs"/>
                      </a:endParaRPr>
                    </a:p>
                    <a:p>
                      <a:pPr marL="0" indent="0" algn="ctr" defTabSz="685800" rtl="1" eaLnBrk="1" latinLnBrk="0" hangingPunct="1">
                        <a:buFont typeface="Wingdings" panose="05000000000000000000" pitchFamily="2" charset="2"/>
                        <a:buNone/>
                      </a:pPr>
                      <a:r>
                        <a:rPr lang="ar-JO" sz="2000" b="1" kern="1200" dirty="0">
                          <a:solidFill>
                            <a:srgbClr val="9BD7FF"/>
                          </a:solidFill>
                          <a:latin typeface="+mn-lt"/>
                          <a:ea typeface="+mn-ea"/>
                          <a:cs typeface="+mn-cs"/>
                        </a:rPr>
                        <a:t>الفصل الأول 1.1</a:t>
                      </a:r>
                      <a:endParaRPr lang="en-GB" sz="2000" b="1" kern="1200" dirty="0">
                        <a:solidFill>
                          <a:srgbClr val="9BD7FF"/>
                        </a:solidFill>
                        <a:latin typeface="+mn-lt"/>
                        <a:ea typeface="+mn-ea"/>
                        <a:cs typeface="+mn-cs"/>
                      </a:endParaRPr>
                    </a:p>
                  </a:txBody>
                  <a:tcPr marT="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5864853"/>
                  </a:ext>
                </a:extLst>
              </a:tr>
              <a:tr h="1026467">
                <a:tc>
                  <a:txBody>
                    <a:bodyPr/>
                    <a:lstStyle/>
                    <a:p>
                      <a:pPr marL="0" marR="0" lvl="0" indent="0" algn="just"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ar-JO" sz="1600" b="1" i="0" u="none" strike="noStrike" kern="1200" cap="none" spc="0" normalizeH="0" baseline="0" noProof="0" dirty="0">
                          <a:ln>
                            <a:noFill/>
                          </a:ln>
                          <a:solidFill>
                            <a:srgbClr val="004C82"/>
                          </a:solidFill>
                          <a:effectLst/>
                          <a:uLnTx/>
                          <a:uFillTx/>
                          <a:latin typeface="+mn-lt"/>
                          <a:ea typeface="+mn-ea"/>
                          <a:cs typeface="+mn-cs"/>
                        </a:rPr>
                        <a:t>التداخلات</a:t>
                      </a:r>
                      <a:r>
                        <a:rPr kumimoji="0" lang="en-US" sz="1600" b="1" i="0" u="none" strike="noStrike" kern="1200" cap="none" spc="0" normalizeH="0" baseline="0" noProof="0" dirty="0">
                          <a:ln>
                            <a:noFill/>
                          </a:ln>
                          <a:solidFill>
                            <a:srgbClr val="004C82"/>
                          </a:solidFill>
                          <a:effectLst/>
                          <a:uLnTx/>
                          <a:uFillTx/>
                          <a:latin typeface="+mn-lt"/>
                          <a:ea typeface="+mn-ea"/>
                          <a:cs typeface="+mn-cs"/>
                        </a:rPr>
                        <a:t> بين المياه والطاقة والغذاء </a:t>
                      </a:r>
                    </a:p>
                    <a:p>
                      <a:pPr marL="171450" marR="0" lvl="0" indent="-171450" algn="just" defTabSz="6858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004C82"/>
                          </a:solidFill>
                          <a:effectLst/>
                          <a:uLnTx/>
                          <a:uFillTx/>
                          <a:latin typeface="+mn-lt"/>
                          <a:ea typeface="+mn-ea"/>
                          <a:cs typeface="+mn-cs"/>
                        </a:rPr>
                        <a:t>المياه والطاقة والأمن الغذائي والمقايضات </a:t>
                      </a:r>
                    </a:p>
                    <a:p>
                      <a:pPr marL="0" marR="0" lvl="0" indent="0" algn="just" defTabSz="685800" rtl="1" eaLnBrk="1" fontAlgn="auto" latinLnBrk="0" hangingPunct="1">
                        <a:lnSpc>
                          <a:spcPct val="100000"/>
                        </a:lnSpc>
                        <a:spcBef>
                          <a:spcPts val="600"/>
                        </a:spcBef>
                        <a:spcAft>
                          <a:spcPts val="0"/>
                        </a:spcAft>
                        <a:buClrTx/>
                        <a:buSzTx/>
                        <a:buFontTx/>
                        <a:buNone/>
                        <a:tabLst/>
                        <a:defRPr/>
                      </a:pPr>
                      <a:endParaRPr lang="en-GB" sz="1800" dirty="0">
                        <a:solidFill>
                          <a:srgbClr val="004C82"/>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ar-JO" sz="2000" b="1" kern="1200" dirty="0">
                        <a:solidFill>
                          <a:srgbClr val="004C82"/>
                        </a:solidFill>
                        <a:latin typeface="+mn-lt"/>
                        <a:ea typeface="+mn-ea"/>
                        <a:cs typeface="+mn-cs"/>
                      </a:endParaRPr>
                    </a:p>
                    <a:p>
                      <a:pPr marL="0" marR="0" lvl="0" indent="0" algn="ctr"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JO" sz="2000" b="1" kern="1200" dirty="0">
                          <a:solidFill>
                            <a:srgbClr val="004C82"/>
                          </a:solidFill>
                          <a:latin typeface="+mn-lt"/>
                          <a:ea typeface="+mn-ea"/>
                          <a:cs typeface="+mn-cs"/>
                        </a:rPr>
                        <a:t>الفصل الأول  1.2</a:t>
                      </a:r>
                      <a:endParaRPr lang="en-GB" sz="2000" b="1" kern="1200" dirty="0">
                        <a:solidFill>
                          <a:srgbClr val="004C82"/>
                        </a:solidFill>
                        <a:latin typeface="+mn-lt"/>
                        <a:ea typeface="+mn-ea"/>
                        <a:cs typeface="+mn-cs"/>
                      </a:endParaRPr>
                    </a:p>
                    <a:p>
                      <a:pPr marL="0" indent="0" algn="ctr" rtl="1">
                        <a:buFont typeface="Wingdings" panose="05000000000000000000" pitchFamily="2" charset="2"/>
                        <a:buNone/>
                      </a:pPr>
                      <a:endParaRPr lang="en-US" sz="2000" b="0" dirty="0">
                        <a:solidFill>
                          <a:srgbClr val="004C82"/>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656393008"/>
                  </a:ext>
                </a:extLst>
              </a:tr>
              <a:tr h="1144257">
                <a:tc>
                  <a:txBody>
                    <a:bodyPr/>
                    <a:lstStyle/>
                    <a:p>
                      <a:pPr marL="0" marR="0" lvl="0" indent="0" algn="just"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600" b="1" i="0" u="none" strike="noStrike" kern="1200" cap="none" spc="0" normalizeH="0" baseline="0" noProof="0" dirty="0">
                          <a:ln>
                            <a:noFill/>
                          </a:ln>
                          <a:solidFill>
                            <a:srgbClr val="9BD7FF"/>
                          </a:solidFill>
                          <a:effectLst/>
                          <a:uLnTx/>
                          <a:uFillTx/>
                          <a:latin typeface="+mn-lt"/>
                          <a:ea typeface="+mn-ea"/>
                          <a:cs typeface="+mn-cs"/>
                        </a:rPr>
                        <a:t>حلول </a:t>
                      </a:r>
                      <a:r>
                        <a:rPr kumimoji="0" lang="ar-JO" sz="1600" b="1" i="0" u="none" strike="noStrike" kern="1200" cap="none" spc="0" normalizeH="0" baseline="0" noProof="0" dirty="0">
                          <a:ln>
                            <a:noFill/>
                          </a:ln>
                          <a:solidFill>
                            <a:srgbClr val="9BD7FF"/>
                          </a:solidFill>
                          <a:effectLst/>
                          <a:uLnTx/>
                          <a:uFillTx/>
                          <a:latin typeface="+mn-lt"/>
                          <a:ea typeface="+mn-ea"/>
                          <a:cs typeface="+mn-cs"/>
                        </a:rPr>
                        <a:t>رابطة </a:t>
                      </a:r>
                      <a:r>
                        <a:rPr kumimoji="0" lang="en-US" sz="1600" b="1" i="0" u="none" strike="noStrike" kern="1200" cap="none" spc="0" normalizeH="0" baseline="0" noProof="0" dirty="0">
                          <a:ln>
                            <a:noFill/>
                          </a:ln>
                          <a:solidFill>
                            <a:srgbClr val="9BD7FF"/>
                          </a:solidFill>
                          <a:effectLst/>
                          <a:uLnTx/>
                          <a:uFillTx/>
                          <a:latin typeface="+mn-lt"/>
                          <a:ea typeface="+mn-ea"/>
                          <a:cs typeface="+mn-cs"/>
                        </a:rPr>
                        <a:t>المياه والطاقة والغذاء </a:t>
                      </a:r>
                    </a:p>
                    <a:p>
                      <a:pPr marL="171450" marR="0" lvl="0" indent="-171450" algn="just" defTabSz="6858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err="1">
                          <a:ln>
                            <a:noFill/>
                          </a:ln>
                          <a:solidFill>
                            <a:srgbClr val="9BD7FF"/>
                          </a:solidFill>
                          <a:effectLst/>
                          <a:uLnTx/>
                          <a:uFillTx/>
                          <a:latin typeface="+mn-lt"/>
                          <a:ea typeface="+mn-ea"/>
                          <a:cs typeface="+mn-cs"/>
                        </a:rPr>
                        <a:t>حلول</a:t>
                      </a:r>
                      <a:r>
                        <a:rPr kumimoji="0" lang="ar-JO" sz="1600" b="0" i="0" u="none" strike="noStrike" kern="1200" cap="none" spc="0" normalizeH="0" baseline="0" noProof="0" dirty="0">
                          <a:ln>
                            <a:noFill/>
                          </a:ln>
                          <a:solidFill>
                            <a:srgbClr val="9BD7FF"/>
                          </a:solidFill>
                          <a:effectLst/>
                          <a:uLnTx/>
                          <a:uFillTx/>
                          <a:latin typeface="+mn-lt"/>
                          <a:ea typeface="+mn-ea"/>
                          <a:cs typeface="+mn-cs"/>
                        </a:rPr>
                        <a:t> رابطة </a:t>
                      </a:r>
                      <a:r>
                        <a:rPr kumimoji="0" lang="en-US" sz="1600" b="0" i="0" u="none" strike="noStrike" kern="1200" cap="none" spc="0" normalizeH="0" baseline="0" noProof="0" dirty="0">
                          <a:ln>
                            <a:noFill/>
                          </a:ln>
                          <a:solidFill>
                            <a:srgbClr val="9BD7FF"/>
                          </a:solidFill>
                          <a:effectLst/>
                          <a:uLnTx/>
                          <a:uFillTx/>
                          <a:latin typeface="+mn-lt"/>
                          <a:ea typeface="+mn-ea"/>
                          <a:cs typeface="+mn-cs"/>
                        </a:rPr>
                        <a:t> WEF</a:t>
                      </a:r>
                      <a:r>
                        <a:rPr kumimoji="0" lang="ar-JO" sz="1600" b="0" i="0" u="none" strike="noStrike" kern="1200" cap="none" spc="0" normalizeH="0" baseline="0" noProof="0" dirty="0">
                          <a:ln>
                            <a:noFill/>
                          </a:ln>
                          <a:solidFill>
                            <a:srgbClr val="9BD7FF"/>
                          </a:solidFill>
                          <a:effectLst/>
                          <a:uLnTx/>
                          <a:uFillTx/>
                          <a:latin typeface="+mn-lt"/>
                          <a:ea typeface="+mn-ea"/>
                          <a:cs typeface="+mn-cs"/>
                        </a:rPr>
                        <a:t>وتآزر عناصرها  </a:t>
                      </a:r>
                      <a:endParaRPr kumimoji="0" lang="en-US" sz="1600" b="0" i="0" u="none" strike="noStrike" kern="1200" cap="none" spc="0" normalizeH="0" baseline="0" noProof="0" dirty="0">
                        <a:ln>
                          <a:noFill/>
                        </a:ln>
                        <a:solidFill>
                          <a:srgbClr val="9BD7FF"/>
                        </a:solidFill>
                        <a:effectLst/>
                        <a:uLnTx/>
                        <a:uFillTx/>
                        <a:latin typeface="+mn-lt"/>
                        <a:ea typeface="+mn-ea"/>
                        <a:cs typeface="+mn-cs"/>
                      </a:endParaRPr>
                    </a:p>
                    <a:p>
                      <a:pPr marL="171450" marR="0" lvl="0" indent="-171450" algn="just" defTabSz="685800" rtl="1"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ar-JO" sz="1600" b="0" i="0" u="none" strike="noStrike" kern="1200" cap="none" spc="0" normalizeH="0" baseline="0" noProof="0" dirty="0">
                          <a:ln>
                            <a:noFill/>
                          </a:ln>
                          <a:solidFill>
                            <a:srgbClr val="9BD7FF"/>
                          </a:solidFill>
                          <a:effectLst/>
                          <a:uLnTx/>
                          <a:uFillTx/>
                          <a:latin typeface="+mn-lt"/>
                          <a:ea typeface="+mn-ea"/>
                          <a:cs typeface="+mn-cs"/>
                        </a:rPr>
                        <a:t>تمارين</a:t>
                      </a:r>
                      <a:r>
                        <a:rPr kumimoji="0" lang="en-US" sz="1600" b="0" i="0" u="none" strike="noStrike" kern="1200" cap="none" spc="0" normalizeH="0" baseline="0" noProof="0" dirty="0">
                          <a:ln>
                            <a:noFill/>
                          </a:ln>
                          <a:solidFill>
                            <a:srgbClr val="9BD7FF"/>
                          </a:solidFill>
                          <a:effectLst/>
                          <a:uLnTx/>
                          <a:uFillTx/>
                          <a:latin typeface="+mn-lt"/>
                          <a:ea typeface="+mn-ea"/>
                          <a:cs typeface="+mn-cs"/>
                        </a:rPr>
                        <a:t> تفاعلية: إيجاد حلول للمقايضات </a:t>
                      </a:r>
                      <a:r>
                        <a:rPr kumimoji="0" lang="ar-JO" sz="1600" b="0" i="0" u="none" strike="noStrike" kern="1200" cap="none" spc="0" normalizeH="0" baseline="0" noProof="0" dirty="0">
                          <a:ln>
                            <a:noFill/>
                          </a:ln>
                          <a:solidFill>
                            <a:srgbClr val="9BD7FF"/>
                          </a:solidFill>
                          <a:effectLst/>
                          <a:uLnTx/>
                          <a:uFillTx/>
                          <a:latin typeface="+mn-lt"/>
                          <a:ea typeface="+mn-ea"/>
                          <a:cs typeface="+mn-cs"/>
                        </a:rPr>
                        <a:t>وأساليب</a:t>
                      </a:r>
                      <a:r>
                        <a:rPr kumimoji="0" lang="en-US" sz="1600" b="0" i="0" u="none" strike="noStrike" kern="1200" cap="none" spc="0" normalizeH="0" baseline="0" noProof="0" dirty="0">
                          <a:ln>
                            <a:noFill/>
                          </a:ln>
                          <a:solidFill>
                            <a:srgbClr val="9BD7FF"/>
                          </a:solidFill>
                          <a:effectLst/>
                          <a:uLnTx/>
                          <a:uFillTx/>
                          <a:latin typeface="+mn-lt"/>
                          <a:ea typeface="+mn-ea"/>
                          <a:cs typeface="+mn-cs"/>
                        </a:rPr>
                        <a:t> التآزر  </a:t>
                      </a:r>
                    </a:p>
                    <a:p>
                      <a:pPr marL="0" marR="0" lvl="0" indent="0" algn="just" defTabSz="685800" rtl="1" eaLnBrk="1" fontAlgn="auto" latinLnBrk="0" hangingPunct="1">
                        <a:lnSpc>
                          <a:spcPct val="100000"/>
                        </a:lnSpc>
                        <a:spcBef>
                          <a:spcPts val="600"/>
                        </a:spcBef>
                        <a:spcAft>
                          <a:spcPts val="0"/>
                        </a:spcAft>
                        <a:buClrTx/>
                        <a:buSzTx/>
                        <a:buFontTx/>
                        <a:buNone/>
                        <a:tabLst/>
                        <a:defRPr/>
                      </a:pPr>
                      <a:endParaRPr lang="en-GB" sz="1800" dirty="0">
                        <a:solidFill>
                          <a:srgbClr val="9BD7FF"/>
                        </a:solidFill>
                        <a:latin typeface="Calibri" panose="020F0502020204030204" pitchFamily="34" charset="0"/>
                        <a:cs typeface="Calibri" panose="020F0502020204030204" pitchFamily="34" charset="0"/>
                      </a:endParaRPr>
                    </a:p>
                  </a:txBody>
                  <a:tcPr marT="324000">
                    <a:lnL w="12700" cmpd="sng">
                      <a:noFill/>
                    </a:lnL>
                    <a:lnR w="28575"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endParaRPr lang="ar-JO" sz="2000" b="1" kern="1200" dirty="0">
                        <a:solidFill>
                          <a:srgbClr val="9BD7FF"/>
                        </a:solidFill>
                        <a:latin typeface="+mn-lt"/>
                        <a:ea typeface="+mn-ea"/>
                        <a:cs typeface="+mn-cs"/>
                      </a:endParaRPr>
                    </a:p>
                    <a:p>
                      <a:pPr marL="0" marR="0" lvl="0" indent="0" algn="ctr" defTabSz="685800" rtl="1" eaLnBrk="1" fontAlgn="auto" latinLnBrk="0" hangingPunct="1">
                        <a:lnSpc>
                          <a:spcPct val="100000"/>
                        </a:lnSpc>
                        <a:spcBef>
                          <a:spcPts val="0"/>
                        </a:spcBef>
                        <a:spcAft>
                          <a:spcPts val="0"/>
                        </a:spcAft>
                        <a:buClrTx/>
                        <a:buSzTx/>
                        <a:buFont typeface="Wingdings" panose="05000000000000000000" pitchFamily="2" charset="2"/>
                        <a:buNone/>
                        <a:tabLst/>
                        <a:defRPr/>
                      </a:pPr>
                      <a:r>
                        <a:rPr lang="ar-JO" sz="2000" b="1" kern="1200" dirty="0">
                          <a:solidFill>
                            <a:srgbClr val="9BD7FF"/>
                          </a:solidFill>
                          <a:latin typeface="+mn-lt"/>
                          <a:ea typeface="+mn-ea"/>
                          <a:cs typeface="+mn-cs"/>
                        </a:rPr>
                        <a:t>الفصل الأول 1.3</a:t>
                      </a:r>
                      <a:endParaRPr lang="en-GB" sz="2000" b="1" kern="1200" dirty="0">
                        <a:solidFill>
                          <a:srgbClr val="9BD7FF"/>
                        </a:solidFill>
                        <a:latin typeface="+mn-lt"/>
                        <a:ea typeface="+mn-ea"/>
                        <a:cs typeface="+mn-cs"/>
                      </a:endParaRPr>
                    </a:p>
                    <a:p>
                      <a:pPr marL="0" indent="0" algn="ctr" rtl="1">
                        <a:buFont typeface="Wingdings" panose="05000000000000000000" pitchFamily="2" charset="2"/>
                        <a:buNone/>
                      </a:pPr>
                      <a:endParaRPr lang="en-US" sz="2000" b="0" dirty="0">
                        <a:solidFill>
                          <a:srgbClr val="9BD7FF"/>
                        </a:solidFill>
                      </a:endParaRPr>
                    </a:p>
                  </a:txBody>
                  <a:tcPr>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4971A"/>
                      </a:solidFill>
                      <a:prstDash val="solid"/>
                      <a:round/>
                      <a:headEnd type="none" w="med" len="med"/>
                      <a:tailEnd type="none" w="med" len="med"/>
                    </a:lnT>
                    <a:lnB w="12700" cap="flat" cmpd="sng" algn="ctr">
                      <a:solidFill>
                        <a:srgbClr val="F4971A"/>
                      </a:solidFill>
                      <a:prstDash val="solid"/>
                      <a:round/>
                      <a:headEnd type="none" w="med" len="med"/>
                      <a:tailEnd type="none" w="med" len="med"/>
                    </a:lnB>
                    <a:noFill/>
                  </a:tcPr>
                </a:tc>
                <a:extLst>
                  <a:ext uri="{0D108BD9-81ED-4DB2-BD59-A6C34878D82A}">
                    <a16:rowId xmlns:a16="http://schemas.microsoft.com/office/drawing/2014/main" val="2335337963"/>
                  </a:ext>
                </a:extLst>
              </a:tr>
            </a:tbl>
          </a:graphicData>
        </a:graphic>
      </p:graphicFrame>
      <p:sp>
        <p:nvSpPr>
          <p:cNvPr id="2" name="Title 1">
            <a:extLst>
              <a:ext uri="{FF2B5EF4-FFF2-40B4-BE49-F238E27FC236}">
                <a16:creationId xmlns:a16="http://schemas.microsoft.com/office/drawing/2014/main" id="{2CB73F55-20DA-4540-9640-A3901E32F3F4}"/>
              </a:ext>
            </a:extLst>
          </p:cNvPr>
          <p:cNvSpPr>
            <a:spLocks noGrp="1"/>
          </p:cNvSpPr>
          <p:nvPr>
            <p:ph type="title"/>
          </p:nvPr>
        </p:nvSpPr>
        <p:spPr>
          <a:xfrm>
            <a:off x="450000" y="576000"/>
            <a:ext cx="8567183" cy="540544"/>
          </a:xfrm>
        </p:spPr>
        <p:txBody>
          <a:bodyPr>
            <a:normAutofit/>
          </a:bodyPr>
          <a:lstStyle/>
          <a:p>
            <a:pPr algn="r"/>
            <a:r>
              <a:rPr lang="en-GB" sz="2800" dirty="0">
                <a:solidFill>
                  <a:srgbClr val="004C82"/>
                </a:solidFill>
              </a:rPr>
              <a:t>مخطط تفصيلي </a:t>
            </a:r>
          </a:p>
        </p:txBody>
      </p:sp>
    </p:spTree>
    <p:extLst>
      <p:ext uri="{BB962C8B-B14F-4D97-AF65-F5344CB8AC3E}">
        <p14:creationId xmlns:p14="http://schemas.microsoft.com/office/powerpoint/2010/main" val="4220610438"/>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EB3C4B-C4E9-40E4-A306-0D572201AB93}"/>
              </a:ext>
            </a:extLst>
          </p:cNvPr>
          <p:cNvSpPr>
            <a:spLocks noGrp="1"/>
          </p:cNvSpPr>
          <p:nvPr>
            <p:ph type="title"/>
          </p:nvPr>
        </p:nvSpPr>
        <p:spPr>
          <a:xfrm>
            <a:off x="447745" y="576000"/>
            <a:ext cx="8567183" cy="540544"/>
          </a:xfrm>
        </p:spPr>
        <p:txBody>
          <a:bodyPr>
            <a:normAutofit/>
          </a:bodyPr>
          <a:lstStyle/>
          <a:p>
            <a:pPr algn="r" rtl="1"/>
            <a:r>
              <a:rPr lang="en-US" dirty="0"/>
              <a:t>المقايضات المحتملة بسبب التغيرات في استخدام الأراضي </a:t>
            </a:r>
          </a:p>
        </p:txBody>
      </p:sp>
      <p:sp>
        <p:nvSpPr>
          <p:cNvPr id="4" name="Foliennummernplatzhalter 3">
            <a:extLst>
              <a:ext uri="{FF2B5EF4-FFF2-40B4-BE49-F238E27FC236}">
                <a16:creationId xmlns:a16="http://schemas.microsoft.com/office/drawing/2014/main" id="{963A89A8-049A-4231-83FC-3181411EF5B7}"/>
              </a:ext>
            </a:extLst>
          </p:cNvPr>
          <p:cNvSpPr>
            <a:spLocks noGrp="1"/>
          </p:cNvSpPr>
          <p:nvPr>
            <p:ph type="sldNum" sz="quarter" idx="16"/>
          </p:nvPr>
        </p:nvSpPr>
        <p:spPr>
          <a:xfrm>
            <a:off x="6957528" y="4769857"/>
            <a:ext cx="2057400" cy="274637"/>
          </a:xfrm>
        </p:spPr>
        <p:txBody>
          <a:bodyPr/>
          <a:lstStyle/>
          <a:p>
            <a:fld id="{CF23C0C3-F0EC-4AF0-84C8-08554CFEDD03}" type="slidenum">
              <a:rPr lang="en-GB" smtClean="0"/>
              <a:t>30</a:t>
            </a:fld>
            <a:endParaRPr lang="en-GB" dirty="0"/>
          </a:p>
        </p:txBody>
      </p:sp>
      <p:pic>
        <p:nvPicPr>
          <p:cNvPr id="5" name="Picture 12" descr="Icon&#10;&#10;Description automatically generated">
            <a:extLst>
              <a:ext uri="{FF2B5EF4-FFF2-40B4-BE49-F238E27FC236}">
                <a16:creationId xmlns:a16="http://schemas.microsoft.com/office/drawing/2014/main" id="{FD639CE9-1A38-4EF3-92A5-1136076058C0}"/>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626959" y="1167510"/>
            <a:ext cx="530352" cy="530352"/>
          </a:xfrm>
          <a:prstGeom prst="rect">
            <a:avLst/>
          </a:prstGeom>
        </p:spPr>
      </p:pic>
      <p:pic>
        <p:nvPicPr>
          <p:cNvPr id="6" name="Picture 16" descr="Icon&#10;&#10;Description automatically generated">
            <a:extLst>
              <a:ext uri="{FF2B5EF4-FFF2-40B4-BE49-F238E27FC236}">
                <a16:creationId xmlns:a16="http://schemas.microsoft.com/office/drawing/2014/main" id="{21B918D5-CF95-4534-8C6D-DCA37568B014}"/>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185807" y="1133909"/>
            <a:ext cx="530352" cy="530352"/>
          </a:xfrm>
          <a:prstGeom prst="rect">
            <a:avLst/>
          </a:prstGeom>
        </p:spPr>
      </p:pic>
      <p:sp>
        <p:nvSpPr>
          <p:cNvPr id="9" name="Ellipse 8">
            <a:extLst>
              <a:ext uri="{FF2B5EF4-FFF2-40B4-BE49-F238E27FC236}">
                <a16:creationId xmlns:a16="http://schemas.microsoft.com/office/drawing/2014/main" id="{9CAFB610-E9BA-4E5E-B052-1DD610828257}"/>
              </a:ext>
            </a:extLst>
          </p:cNvPr>
          <p:cNvSpPr/>
          <p:nvPr/>
        </p:nvSpPr>
        <p:spPr>
          <a:xfrm>
            <a:off x="7715818" y="1346802"/>
            <a:ext cx="530353" cy="540545"/>
          </a:xfrm>
          <a:prstGeom prst="ellipse">
            <a:avLst/>
          </a:prstGeom>
          <a:blipFill>
            <a:blip r:embed="rId5">
              <a:extLst>
                <a:ext uri="{96DAC541-7B7A-43D3-8B79-37D633B846F1}">
                  <asvg:svgBlip xmlns:asvg="http://schemas.microsoft.com/office/drawing/2016/SVG/main" r:embed="rId6"/>
                </a:ext>
              </a:extLst>
            </a:blip>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Ellipse 12">
            <a:extLst>
              <a:ext uri="{FF2B5EF4-FFF2-40B4-BE49-F238E27FC236}">
                <a16:creationId xmlns:a16="http://schemas.microsoft.com/office/drawing/2014/main" id="{916587E8-34C0-4BC3-8949-752417C6884B}"/>
              </a:ext>
            </a:extLst>
          </p:cNvPr>
          <p:cNvSpPr/>
          <p:nvPr/>
        </p:nvSpPr>
        <p:spPr>
          <a:xfrm>
            <a:off x="5191784" y="3836181"/>
            <a:ext cx="530353" cy="540545"/>
          </a:xfrm>
          <a:prstGeom prst="ellipse">
            <a:avLst/>
          </a:prstGeom>
          <a:blipFill>
            <a:blip r:embed="rId7">
              <a:extLst>
                <a:ext uri="{96DAC541-7B7A-43D3-8B79-37D633B846F1}">
                  <asvg:svgBlip xmlns:asvg="http://schemas.microsoft.com/office/drawing/2016/SVG/main" r:embed="rId8"/>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6" name="Ellipse 15">
            <a:extLst>
              <a:ext uri="{FF2B5EF4-FFF2-40B4-BE49-F238E27FC236}">
                <a16:creationId xmlns:a16="http://schemas.microsoft.com/office/drawing/2014/main" id="{CCC40624-AE79-4358-A52F-D523E04ED4CD}"/>
              </a:ext>
            </a:extLst>
          </p:cNvPr>
          <p:cNvSpPr/>
          <p:nvPr/>
        </p:nvSpPr>
        <p:spPr>
          <a:xfrm>
            <a:off x="7228690" y="3223848"/>
            <a:ext cx="530353" cy="540545"/>
          </a:xfrm>
          <a:prstGeom prst="ellipse">
            <a:avLst/>
          </a:prstGeom>
          <a:blipFill>
            <a:blip r:embed="rId9">
              <a:extLst>
                <a:ext uri="{96DAC541-7B7A-43D3-8B79-37D633B846F1}">
                  <asvg:svgBlip xmlns:asvg="http://schemas.microsoft.com/office/drawing/2016/SVG/main" r:embed="rId10"/>
                </a:ext>
              </a:extLst>
            </a:blip>
            <a:stretch>
              <a:fillRect/>
            </a:stretch>
          </a:blip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19" name="Ellipse 18">
            <a:extLst>
              <a:ext uri="{FF2B5EF4-FFF2-40B4-BE49-F238E27FC236}">
                <a16:creationId xmlns:a16="http://schemas.microsoft.com/office/drawing/2014/main" id="{E97C284F-7E89-4E40-BC4A-433112473068}"/>
              </a:ext>
            </a:extLst>
          </p:cNvPr>
          <p:cNvSpPr/>
          <p:nvPr/>
        </p:nvSpPr>
        <p:spPr>
          <a:xfrm>
            <a:off x="2701835" y="1877153"/>
            <a:ext cx="530353" cy="540545"/>
          </a:xfrm>
          <a:prstGeom prst="ellipse">
            <a:avLst/>
          </a:prstGeom>
          <a:blipFill>
            <a:blip r:embed="rId11">
              <a:extLst>
                <a:ext uri="{96DAC541-7B7A-43D3-8B79-37D633B846F1}">
                  <asvg:svgBlip xmlns:asvg="http://schemas.microsoft.com/office/drawing/2016/SVG/main" r:embed="rId12"/>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25" name="Ellipse 24">
            <a:extLst>
              <a:ext uri="{FF2B5EF4-FFF2-40B4-BE49-F238E27FC236}">
                <a16:creationId xmlns:a16="http://schemas.microsoft.com/office/drawing/2014/main" id="{0DA6304D-F4D6-482D-BA52-F61AEB0EB125}"/>
              </a:ext>
            </a:extLst>
          </p:cNvPr>
          <p:cNvSpPr/>
          <p:nvPr/>
        </p:nvSpPr>
        <p:spPr>
          <a:xfrm>
            <a:off x="3677768" y="2866058"/>
            <a:ext cx="530353" cy="540545"/>
          </a:xfrm>
          <a:prstGeom prst="ellipse">
            <a:avLst/>
          </a:prstGeom>
          <a:blipFill>
            <a:blip r:embed="rId13">
              <a:extLst>
                <a:ext uri="{96DAC541-7B7A-43D3-8B79-37D633B846F1}">
                  <asvg:svgBlip xmlns:asvg="http://schemas.microsoft.com/office/drawing/2016/SVG/main" r:embed="rId14"/>
                </a:ext>
              </a:extLst>
            </a:blip>
            <a:stretch>
              <a:fillRect/>
            </a:stretch>
          </a:blipFill>
          <a:ln>
            <a:solidFill>
              <a:srgbClr val="79A1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sp>
        <p:nvSpPr>
          <p:cNvPr id="29" name="Ellipse 28">
            <a:extLst>
              <a:ext uri="{FF2B5EF4-FFF2-40B4-BE49-F238E27FC236}">
                <a16:creationId xmlns:a16="http://schemas.microsoft.com/office/drawing/2014/main" id="{4439DCBF-5FCD-4132-9050-05B69BCDDC1E}"/>
              </a:ext>
            </a:extLst>
          </p:cNvPr>
          <p:cNvSpPr/>
          <p:nvPr/>
        </p:nvSpPr>
        <p:spPr>
          <a:xfrm>
            <a:off x="1155565" y="3119973"/>
            <a:ext cx="530353" cy="540545"/>
          </a:xfrm>
          <a:prstGeom prst="ellipse">
            <a:avLst/>
          </a:prstGeom>
          <a:blipFill>
            <a:blip r:embed="rId15"/>
            <a:stretch>
              <a:fillRect/>
            </a:stretch>
          </a:blipFill>
          <a:ln>
            <a:solidFill>
              <a:srgbClr val="F497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err="1"/>
          </a:p>
        </p:txBody>
      </p:sp>
      <p:cxnSp>
        <p:nvCxnSpPr>
          <p:cNvPr id="33" name="Verbinder: gekrümmt 32">
            <a:extLst>
              <a:ext uri="{FF2B5EF4-FFF2-40B4-BE49-F238E27FC236}">
                <a16:creationId xmlns:a16="http://schemas.microsoft.com/office/drawing/2014/main" id="{6ED6500C-9F8A-4ED2-93E2-0FB21304A3BE}"/>
              </a:ext>
            </a:extLst>
          </p:cNvPr>
          <p:cNvCxnSpPr>
            <a:cxnSpLocks/>
            <a:stCxn id="45" idx="3"/>
            <a:endCxn id="63" idx="1"/>
          </p:cNvCxnSpPr>
          <p:nvPr/>
        </p:nvCxnSpPr>
        <p:spPr>
          <a:xfrm flipH="1">
            <a:off x="6549318" y="1916179"/>
            <a:ext cx="96394" cy="1998255"/>
          </a:xfrm>
          <a:prstGeom prst="curvedConnector5">
            <a:avLst>
              <a:gd name="adj1" fmla="val -237152"/>
              <a:gd name="adj2" fmla="val 52599"/>
              <a:gd name="adj3" fmla="val 33715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9" name="Textfeld 38">
            <a:extLst>
              <a:ext uri="{FF2B5EF4-FFF2-40B4-BE49-F238E27FC236}">
                <a16:creationId xmlns:a16="http://schemas.microsoft.com/office/drawing/2014/main" id="{FECAC340-0A69-428B-8C62-E25056A7688C}"/>
              </a:ext>
            </a:extLst>
          </p:cNvPr>
          <p:cNvSpPr txBox="1"/>
          <p:nvPr/>
        </p:nvSpPr>
        <p:spPr>
          <a:xfrm>
            <a:off x="106074" y="1697862"/>
            <a:ext cx="1564890" cy="507831"/>
          </a:xfrm>
          <a:prstGeom prst="rect">
            <a:avLst/>
          </a:prstGeom>
          <a:noFill/>
        </p:spPr>
        <p:txBody>
          <a:bodyPr wrap="square" rtlCol="0">
            <a:normAutofit fontScale="99605"/>
          </a:bodyPr>
          <a:lstStyle/>
          <a:p>
            <a:pPr algn="ctr"/>
            <a:r>
              <a:rPr lang="en-US" dirty="0"/>
              <a:t>تزايد الطلب على الطاقة الحيوية </a:t>
            </a:r>
          </a:p>
        </p:txBody>
      </p:sp>
      <p:cxnSp>
        <p:nvCxnSpPr>
          <p:cNvPr id="40" name="Verbinder: gekrümmt 39">
            <a:extLst>
              <a:ext uri="{FF2B5EF4-FFF2-40B4-BE49-F238E27FC236}">
                <a16:creationId xmlns:a16="http://schemas.microsoft.com/office/drawing/2014/main" id="{196FE7E6-0413-4C12-9FE0-79516C2A09C1}"/>
              </a:ext>
            </a:extLst>
          </p:cNvPr>
          <p:cNvCxnSpPr>
            <a:cxnSpLocks/>
            <a:stCxn id="39" idx="3"/>
            <a:endCxn id="42" idx="1"/>
          </p:cNvCxnSpPr>
          <p:nvPr/>
        </p:nvCxnSpPr>
        <p:spPr>
          <a:xfrm>
            <a:off x="1670964" y="1951778"/>
            <a:ext cx="551794" cy="615962"/>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feld 41">
            <a:extLst>
              <a:ext uri="{FF2B5EF4-FFF2-40B4-BE49-F238E27FC236}">
                <a16:creationId xmlns:a16="http://schemas.microsoft.com/office/drawing/2014/main" id="{347EE721-FD18-42A0-8E0E-317519EC03B8}"/>
              </a:ext>
            </a:extLst>
          </p:cNvPr>
          <p:cNvSpPr txBox="1"/>
          <p:nvPr/>
        </p:nvSpPr>
        <p:spPr>
          <a:xfrm>
            <a:off x="2222758" y="2417699"/>
            <a:ext cx="1564890" cy="300082"/>
          </a:xfrm>
          <a:prstGeom prst="rect">
            <a:avLst/>
          </a:prstGeom>
          <a:noFill/>
        </p:spPr>
        <p:txBody>
          <a:bodyPr wrap="square" rtlCol="0">
            <a:normAutofit fontScale="93571"/>
          </a:bodyPr>
          <a:lstStyle/>
          <a:p>
            <a:pPr algn="ctr"/>
            <a:r>
              <a:rPr lang="en-US" dirty="0"/>
              <a:t>تغير استخدام الأراضي </a:t>
            </a:r>
          </a:p>
        </p:txBody>
      </p:sp>
      <p:sp>
        <p:nvSpPr>
          <p:cNvPr id="45" name="Textfeld 44">
            <a:extLst>
              <a:ext uri="{FF2B5EF4-FFF2-40B4-BE49-F238E27FC236}">
                <a16:creationId xmlns:a16="http://schemas.microsoft.com/office/drawing/2014/main" id="{80961144-3442-4EDB-8987-857C3376EE21}"/>
              </a:ext>
            </a:extLst>
          </p:cNvPr>
          <p:cNvSpPr txBox="1"/>
          <p:nvPr/>
        </p:nvSpPr>
        <p:spPr>
          <a:xfrm>
            <a:off x="4460236" y="1662263"/>
            <a:ext cx="2185476" cy="507831"/>
          </a:xfrm>
          <a:prstGeom prst="rect">
            <a:avLst/>
          </a:prstGeom>
          <a:noFill/>
        </p:spPr>
        <p:txBody>
          <a:bodyPr wrap="square" rtlCol="0">
            <a:spAutoFit/>
          </a:bodyPr>
          <a:lstStyle/>
          <a:p>
            <a:pPr algn="ctr"/>
            <a:r>
              <a:rPr lang="ar-JO" dirty="0"/>
              <a:t>أراض زراعية أقل </a:t>
            </a:r>
            <a:r>
              <a:rPr lang="en-US" dirty="0"/>
              <a:t>للطعام والأغذية الحيوانية </a:t>
            </a:r>
          </a:p>
        </p:txBody>
      </p:sp>
      <p:cxnSp>
        <p:nvCxnSpPr>
          <p:cNvPr id="46" name="Verbinder: gekrümmt 45">
            <a:extLst>
              <a:ext uri="{FF2B5EF4-FFF2-40B4-BE49-F238E27FC236}">
                <a16:creationId xmlns:a16="http://schemas.microsoft.com/office/drawing/2014/main" id="{D43393BB-1DF9-4FF6-8A28-E649816001D4}"/>
              </a:ext>
            </a:extLst>
          </p:cNvPr>
          <p:cNvCxnSpPr>
            <a:cxnSpLocks/>
            <a:stCxn id="42" idx="3"/>
            <a:endCxn id="45" idx="1"/>
          </p:cNvCxnSpPr>
          <p:nvPr/>
        </p:nvCxnSpPr>
        <p:spPr>
          <a:xfrm flipV="1">
            <a:off x="3787648" y="1916179"/>
            <a:ext cx="672588" cy="651561"/>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Textfeld 51">
            <a:extLst>
              <a:ext uri="{FF2B5EF4-FFF2-40B4-BE49-F238E27FC236}">
                <a16:creationId xmlns:a16="http://schemas.microsoft.com/office/drawing/2014/main" id="{277B5CF0-0783-455D-BE7E-4C7341741E2A}"/>
              </a:ext>
            </a:extLst>
          </p:cNvPr>
          <p:cNvSpPr txBox="1"/>
          <p:nvPr/>
        </p:nvSpPr>
        <p:spPr>
          <a:xfrm>
            <a:off x="7127947" y="1913658"/>
            <a:ext cx="1716561" cy="507831"/>
          </a:xfrm>
          <a:prstGeom prst="rect">
            <a:avLst/>
          </a:prstGeom>
          <a:noFill/>
        </p:spPr>
        <p:txBody>
          <a:bodyPr wrap="square" rtlCol="0">
            <a:spAutoFit/>
          </a:bodyPr>
          <a:lstStyle/>
          <a:p>
            <a:pPr algn="ctr"/>
            <a:r>
              <a:rPr lang="en-US" dirty="0" err="1"/>
              <a:t>يزيد</a:t>
            </a:r>
            <a:r>
              <a:rPr lang="en-US" dirty="0"/>
              <a:t> النقص من أسعار المنتجات الزراعية </a:t>
            </a:r>
          </a:p>
        </p:txBody>
      </p:sp>
      <p:sp>
        <p:nvSpPr>
          <p:cNvPr id="63" name="Textfeld 62">
            <a:extLst>
              <a:ext uri="{FF2B5EF4-FFF2-40B4-BE49-F238E27FC236}">
                <a16:creationId xmlns:a16="http://schemas.microsoft.com/office/drawing/2014/main" id="{BABE914D-CF68-4D91-A00D-A217D95F7896}"/>
              </a:ext>
            </a:extLst>
          </p:cNvPr>
          <p:cNvSpPr txBox="1"/>
          <p:nvPr/>
        </p:nvSpPr>
        <p:spPr>
          <a:xfrm>
            <a:off x="6549318" y="3764393"/>
            <a:ext cx="1889098" cy="300082"/>
          </a:xfrm>
          <a:prstGeom prst="rect">
            <a:avLst/>
          </a:prstGeom>
          <a:noFill/>
        </p:spPr>
        <p:txBody>
          <a:bodyPr wrap="square" rtlCol="0">
            <a:spAutoFit/>
          </a:bodyPr>
          <a:lstStyle/>
          <a:p>
            <a:pPr algn="ctr"/>
            <a:r>
              <a:rPr lang="ar-JO" dirty="0"/>
              <a:t>تهدد معيشة السكان</a:t>
            </a:r>
            <a:endParaRPr lang="en-US" dirty="0"/>
          </a:p>
        </p:txBody>
      </p:sp>
      <p:cxnSp>
        <p:nvCxnSpPr>
          <p:cNvPr id="64" name="Verbinder: gekrümmt 63">
            <a:extLst>
              <a:ext uri="{FF2B5EF4-FFF2-40B4-BE49-F238E27FC236}">
                <a16:creationId xmlns:a16="http://schemas.microsoft.com/office/drawing/2014/main" id="{395021F8-D4A6-4D50-BFE0-239EC569F070}"/>
              </a:ext>
            </a:extLst>
          </p:cNvPr>
          <p:cNvCxnSpPr>
            <a:cxnSpLocks/>
            <a:stCxn id="45" idx="3"/>
          </p:cNvCxnSpPr>
          <p:nvPr/>
        </p:nvCxnSpPr>
        <p:spPr>
          <a:xfrm>
            <a:off x="6645712" y="1916179"/>
            <a:ext cx="632564" cy="611544"/>
          </a:xfrm>
          <a:prstGeom prst="curvedConnector3">
            <a:avLst>
              <a:gd name="adj1" fmla="val 5000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Verbinder: gekrümmt 68">
            <a:extLst>
              <a:ext uri="{FF2B5EF4-FFF2-40B4-BE49-F238E27FC236}">
                <a16:creationId xmlns:a16="http://schemas.microsoft.com/office/drawing/2014/main" id="{86DE8C70-CCCF-4E9F-9859-0F5897323585}"/>
              </a:ext>
            </a:extLst>
          </p:cNvPr>
          <p:cNvCxnSpPr>
            <a:cxnSpLocks/>
            <a:stCxn id="52" idx="2"/>
            <a:endCxn id="63" idx="3"/>
          </p:cNvCxnSpPr>
          <p:nvPr/>
        </p:nvCxnSpPr>
        <p:spPr>
          <a:xfrm rot="16200000" flipH="1">
            <a:off x="7465850" y="2941867"/>
            <a:ext cx="1492945" cy="452188"/>
          </a:xfrm>
          <a:prstGeom prst="curvedConnector4">
            <a:avLst>
              <a:gd name="adj1" fmla="val 44975"/>
              <a:gd name="adj2" fmla="val 240360"/>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6" name="Textfeld 75">
            <a:extLst>
              <a:ext uri="{FF2B5EF4-FFF2-40B4-BE49-F238E27FC236}">
                <a16:creationId xmlns:a16="http://schemas.microsoft.com/office/drawing/2014/main" id="{DA46D7D4-B2F9-4DD9-A724-719ACF0C82AD}"/>
              </a:ext>
            </a:extLst>
          </p:cNvPr>
          <p:cNvSpPr txBox="1"/>
          <p:nvPr/>
        </p:nvSpPr>
        <p:spPr>
          <a:xfrm>
            <a:off x="4571838" y="4376726"/>
            <a:ext cx="1770247" cy="507831"/>
          </a:xfrm>
          <a:prstGeom prst="rect">
            <a:avLst/>
          </a:prstGeom>
          <a:noFill/>
        </p:spPr>
        <p:txBody>
          <a:bodyPr wrap="square" rtlCol="0">
            <a:spAutoFit/>
          </a:bodyPr>
          <a:lstStyle/>
          <a:p>
            <a:pPr algn="ctr"/>
            <a:r>
              <a:rPr lang="en-US" dirty="0" err="1"/>
              <a:t>خسارة</a:t>
            </a:r>
            <a:r>
              <a:rPr lang="en-US" dirty="0"/>
              <a:t> </a:t>
            </a:r>
            <a:r>
              <a:rPr lang="ar-JO" dirty="0"/>
              <a:t>الموطن وفقدان التنوع </a:t>
            </a:r>
            <a:r>
              <a:rPr lang="en-US" dirty="0" err="1"/>
              <a:t>والتنوع</a:t>
            </a:r>
            <a:r>
              <a:rPr lang="en-US" dirty="0"/>
              <a:t> </a:t>
            </a:r>
          </a:p>
        </p:txBody>
      </p:sp>
      <p:sp>
        <p:nvSpPr>
          <p:cNvPr id="77" name="Textfeld 76">
            <a:extLst>
              <a:ext uri="{FF2B5EF4-FFF2-40B4-BE49-F238E27FC236}">
                <a16:creationId xmlns:a16="http://schemas.microsoft.com/office/drawing/2014/main" id="{71587AE8-47A0-4C08-B459-43873F1357F6}"/>
              </a:ext>
            </a:extLst>
          </p:cNvPr>
          <p:cNvSpPr txBox="1"/>
          <p:nvPr/>
        </p:nvSpPr>
        <p:spPr>
          <a:xfrm>
            <a:off x="634037" y="3637749"/>
            <a:ext cx="1564890" cy="507831"/>
          </a:xfrm>
          <a:prstGeom prst="rect">
            <a:avLst/>
          </a:prstGeom>
          <a:noFill/>
        </p:spPr>
        <p:txBody>
          <a:bodyPr wrap="square" rtlCol="0">
            <a:normAutofit fontScale="93611"/>
          </a:bodyPr>
          <a:lstStyle/>
          <a:p>
            <a:pPr algn="ctr"/>
            <a:r>
              <a:rPr lang="en-US" dirty="0"/>
              <a:t>زيادة </a:t>
            </a:r>
            <a:r>
              <a:rPr lang="en-US" dirty="0" err="1"/>
              <a:t>انبعاثات</a:t>
            </a:r>
            <a:r>
              <a:rPr lang="en-US" dirty="0"/>
              <a:t> </a:t>
            </a:r>
            <a:r>
              <a:rPr lang="ar-JO" dirty="0"/>
              <a:t>ال</a:t>
            </a:r>
            <a:r>
              <a:rPr lang="en-US" dirty="0" err="1"/>
              <a:t>غازات</a:t>
            </a:r>
            <a:r>
              <a:rPr lang="en-US" dirty="0"/>
              <a:t> الدفيئة </a:t>
            </a:r>
          </a:p>
        </p:txBody>
      </p:sp>
      <p:sp>
        <p:nvSpPr>
          <p:cNvPr id="78" name="Textfeld 77">
            <a:extLst>
              <a:ext uri="{FF2B5EF4-FFF2-40B4-BE49-F238E27FC236}">
                <a16:creationId xmlns:a16="http://schemas.microsoft.com/office/drawing/2014/main" id="{7B3026FF-EE84-43AF-847E-3CF2E932EDB5}"/>
              </a:ext>
            </a:extLst>
          </p:cNvPr>
          <p:cNvSpPr txBox="1"/>
          <p:nvPr/>
        </p:nvSpPr>
        <p:spPr>
          <a:xfrm>
            <a:off x="3160500" y="3406603"/>
            <a:ext cx="1564890" cy="507831"/>
          </a:xfrm>
          <a:prstGeom prst="rect">
            <a:avLst/>
          </a:prstGeom>
          <a:noFill/>
        </p:spPr>
        <p:txBody>
          <a:bodyPr wrap="square" rtlCol="0">
            <a:spAutoFit/>
          </a:bodyPr>
          <a:lstStyle/>
          <a:p>
            <a:pPr algn="ctr"/>
            <a:r>
              <a:rPr lang="en-US" dirty="0"/>
              <a:t>تكثيف استخدام الأراضي </a:t>
            </a:r>
          </a:p>
        </p:txBody>
      </p:sp>
      <p:cxnSp>
        <p:nvCxnSpPr>
          <p:cNvPr id="86" name="Verbinder: gekrümmt 85">
            <a:extLst>
              <a:ext uri="{FF2B5EF4-FFF2-40B4-BE49-F238E27FC236}">
                <a16:creationId xmlns:a16="http://schemas.microsoft.com/office/drawing/2014/main" id="{9D79F903-996B-4BD1-975B-D388DAD1F1B8}"/>
              </a:ext>
            </a:extLst>
          </p:cNvPr>
          <p:cNvCxnSpPr>
            <a:cxnSpLocks/>
            <a:stCxn id="42" idx="2"/>
            <a:endCxn id="78" idx="1"/>
          </p:cNvCxnSpPr>
          <p:nvPr/>
        </p:nvCxnSpPr>
        <p:spPr>
          <a:xfrm rot="16200000" flipH="1">
            <a:off x="2611482" y="3111501"/>
            <a:ext cx="942738" cy="155297"/>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Verbinder: gekrümmt 109">
            <a:extLst>
              <a:ext uri="{FF2B5EF4-FFF2-40B4-BE49-F238E27FC236}">
                <a16:creationId xmlns:a16="http://schemas.microsoft.com/office/drawing/2014/main" id="{BC472D94-822A-4CCE-A7CD-18BDFFDD9AC1}"/>
              </a:ext>
            </a:extLst>
          </p:cNvPr>
          <p:cNvCxnSpPr>
            <a:cxnSpLocks/>
            <a:stCxn id="42" idx="2"/>
            <a:endCxn id="77" idx="3"/>
          </p:cNvCxnSpPr>
          <p:nvPr/>
        </p:nvCxnSpPr>
        <p:spPr>
          <a:xfrm rot="5400000">
            <a:off x="2015123" y="2901585"/>
            <a:ext cx="1173884" cy="806276"/>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Verbinder: gekrümmt 46">
            <a:extLst>
              <a:ext uri="{FF2B5EF4-FFF2-40B4-BE49-F238E27FC236}">
                <a16:creationId xmlns:a16="http://schemas.microsoft.com/office/drawing/2014/main" id="{9C0205B0-5ECC-4A50-9DDC-E862977F20D4}"/>
              </a:ext>
            </a:extLst>
          </p:cNvPr>
          <p:cNvCxnSpPr>
            <a:cxnSpLocks/>
            <a:stCxn id="78" idx="3"/>
            <a:endCxn id="76" idx="1"/>
          </p:cNvCxnSpPr>
          <p:nvPr/>
        </p:nvCxnSpPr>
        <p:spPr>
          <a:xfrm flipH="1">
            <a:off x="4571838" y="3660519"/>
            <a:ext cx="153552" cy="970123"/>
          </a:xfrm>
          <a:prstGeom prst="curvedConnector5">
            <a:avLst>
              <a:gd name="adj1" fmla="val -148875"/>
              <a:gd name="adj2" fmla="val 50000"/>
              <a:gd name="adj3" fmla="val 248875"/>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Verbinder: gekrümmt 47">
            <a:extLst>
              <a:ext uri="{FF2B5EF4-FFF2-40B4-BE49-F238E27FC236}">
                <a16:creationId xmlns:a16="http://schemas.microsoft.com/office/drawing/2014/main" id="{97CB5A46-59DF-48AA-8CD1-4077C6143206}"/>
              </a:ext>
            </a:extLst>
          </p:cNvPr>
          <p:cNvCxnSpPr>
            <a:cxnSpLocks/>
            <a:stCxn id="76" idx="3"/>
            <a:endCxn id="63" idx="2"/>
          </p:cNvCxnSpPr>
          <p:nvPr/>
        </p:nvCxnSpPr>
        <p:spPr>
          <a:xfrm flipV="1">
            <a:off x="6342085" y="4064475"/>
            <a:ext cx="1151782" cy="566167"/>
          </a:xfrm>
          <a:prstGeom prst="curvedConnector2">
            <a:avLst/>
          </a:prstGeom>
          <a:ln w="19050">
            <a:solidFill>
              <a:schemeClr val="accent3">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336273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65E0E59-F174-4409-992D-D876FC5F3450}"/>
              </a:ext>
            </a:extLst>
          </p:cNvPr>
          <p:cNvSpPr>
            <a:spLocks noGrp="1"/>
          </p:cNvSpPr>
          <p:nvPr>
            <p:ph type="title"/>
          </p:nvPr>
        </p:nvSpPr>
        <p:spPr>
          <a:xfrm>
            <a:off x="449818" y="784182"/>
            <a:ext cx="8227651" cy="540544"/>
          </a:xfrm>
        </p:spPr>
        <p:txBody>
          <a:bodyPr>
            <a:normAutofit/>
          </a:bodyPr>
          <a:lstStyle/>
          <a:p>
            <a:pPr algn="ctr" rtl="1"/>
            <a:r>
              <a:rPr lang="en-US" dirty="0" err="1"/>
              <a:t>مناقشة</a:t>
            </a:r>
            <a:r>
              <a:rPr lang="en-US" dirty="0"/>
              <a:t> </a:t>
            </a:r>
            <a:r>
              <a:rPr lang="ar-JO" dirty="0"/>
              <a:t>التداخلات في رابطة </a:t>
            </a:r>
            <a:r>
              <a:rPr lang="en-US" dirty="0"/>
              <a:t>WEF</a:t>
            </a:r>
          </a:p>
        </p:txBody>
      </p:sp>
      <p:sp>
        <p:nvSpPr>
          <p:cNvPr id="4" name="Foliennummernplatzhalter 3">
            <a:extLst>
              <a:ext uri="{FF2B5EF4-FFF2-40B4-BE49-F238E27FC236}">
                <a16:creationId xmlns:a16="http://schemas.microsoft.com/office/drawing/2014/main" id="{1C485BC0-1C34-4E17-A2BE-E9EABE30F9FA}"/>
              </a:ext>
            </a:extLst>
          </p:cNvPr>
          <p:cNvSpPr>
            <a:spLocks noGrp="1"/>
          </p:cNvSpPr>
          <p:nvPr>
            <p:ph type="sldNum" sz="quarter" idx="16"/>
          </p:nvPr>
        </p:nvSpPr>
        <p:spPr/>
        <p:txBody>
          <a:bodyPr/>
          <a:lstStyle/>
          <a:p>
            <a:fld id="{CF23C0C3-F0EC-4AF0-84C8-08554CFEDD03}" type="slidenum">
              <a:rPr lang="en-GB" smtClean="0"/>
              <a:t>31</a:t>
            </a:fld>
            <a:endParaRPr lang="en-GB" dirty="0"/>
          </a:p>
        </p:txBody>
      </p:sp>
      <p:sp>
        <p:nvSpPr>
          <p:cNvPr id="8" name="Textplatzhalter 1">
            <a:extLst>
              <a:ext uri="{FF2B5EF4-FFF2-40B4-BE49-F238E27FC236}">
                <a16:creationId xmlns:a16="http://schemas.microsoft.com/office/drawing/2014/main" id="{EE29430D-CF5C-49CC-9147-7DD4C264CF12}"/>
              </a:ext>
            </a:extLst>
          </p:cNvPr>
          <p:cNvSpPr txBox="1">
            <a:spLocks/>
          </p:cNvSpPr>
          <p:nvPr/>
        </p:nvSpPr>
        <p:spPr>
          <a:xfrm>
            <a:off x="985658" y="1844511"/>
            <a:ext cx="7172684" cy="2839832"/>
          </a:xfrm>
          <a:prstGeom prst="rect">
            <a:avLst/>
          </a:prstGeom>
        </p:spPr>
        <p:txBody>
          <a:bodyPr lIns="91440" tIns="45720" rIns="91440" bIns="45720" anchor="t">
            <a:normAutofit fontScale="96319"/>
          </a:bodyPr>
          <a:lstStyle>
            <a:lvl1pPr marL="0" indent="0" algn="l" defTabSz="685800" rtl="0" eaLnBrk="1" latinLnBrk="0" hangingPunct="1">
              <a:lnSpc>
                <a:spcPct val="90000"/>
              </a:lnSpc>
              <a:spcBef>
                <a:spcPts val="600"/>
              </a:spcBef>
              <a:buFont typeface="Arial" panose="020B0604020202020204" pitchFamily="34" charset="0"/>
              <a:buNone/>
              <a:defRPr lang="de-DE" sz="2000" kern="1200" dirty="0" smtClean="0">
                <a:solidFill>
                  <a:schemeClr val="tx1"/>
                </a:solidFill>
                <a:latin typeface="Calibri" panose="020F0502020204030204" pitchFamily="34" charset="0"/>
                <a:ea typeface="+mn-ea"/>
                <a:cs typeface="Calibri" panose="020F0502020204030204" pitchFamily="34" charset="0"/>
              </a:defRPr>
            </a:lvl1pPr>
            <a:lvl2pPr marL="273050" indent="-273050" algn="l" defTabSz="685800" rtl="0" eaLnBrk="1" latinLnBrk="0" hangingPunct="1">
              <a:lnSpc>
                <a:spcPct val="90000"/>
              </a:lnSpc>
              <a:spcBef>
                <a:spcPts val="600"/>
              </a:spcBef>
              <a:spcAft>
                <a:spcPts val="0"/>
              </a:spcAft>
              <a:buClr>
                <a:srgbClr val="F4971A"/>
              </a:buClr>
              <a:buSzPct val="125000"/>
              <a:buFont typeface="Wingdings" panose="05000000000000000000" pitchFamily="2" charset="2"/>
              <a:buChar char="§"/>
              <a:defRPr lang="de-DE" sz="2000" kern="1200" dirty="0" smtClean="0">
                <a:solidFill>
                  <a:schemeClr val="tx1"/>
                </a:solidFill>
                <a:latin typeface="Calibri" panose="020F0502020204030204" pitchFamily="34" charset="0"/>
                <a:ea typeface="+mn-ea"/>
                <a:cs typeface="Calibri" panose="020F0502020204030204" pitchFamily="34" charset="0"/>
              </a:defRPr>
            </a:lvl2pPr>
            <a:lvl3pPr marL="536575" indent="-263525" algn="l" defTabSz="685800" rtl="0" eaLnBrk="1" latinLnBrk="0" hangingPunct="1">
              <a:lnSpc>
                <a:spcPct val="90000"/>
              </a:lnSpc>
              <a:spcBef>
                <a:spcPts val="600"/>
              </a:spcBef>
              <a:spcAft>
                <a:spcPts val="0"/>
              </a:spcAft>
              <a:buClr>
                <a:srgbClr val="F4971A"/>
              </a:buClr>
              <a:buSzPct val="125000"/>
              <a:buFont typeface="Symbol" panose="05050102010706020507" pitchFamily="18" charset="2"/>
              <a:buChar char="-"/>
              <a:defRPr lang="de-DE" sz="1800" kern="1200" dirty="0">
                <a:solidFill>
                  <a:schemeClr val="tx1"/>
                </a:solidFill>
                <a:latin typeface="Calibri" panose="020F0502020204030204" pitchFamily="34" charset="0"/>
                <a:ea typeface="+mn-ea"/>
                <a:cs typeface="Calibri" panose="020F050202020403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57200" lvl="1" indent="-457200" algn="just" rtl="1">
              <a:buFont typeface="+mj-lt"/>
              <a:buAutoNum type="arabicPeriod"/>
            </a:pPr>
            <a:r>
              <a:rPr lang="en-US" dirty="0">
                <a:latin typeface="Calibri"/>
                <a:cs typeface="Calibri"/>
              </a:rPr>
              <a:t>هل لديك أي أسئلة حتى الآن؟ </a:t>
            </a:r>
            <a:r>
              <a:rPr lang="ar-JO" dirty="0">
                <a:latin typeface="Calibri"/>
                <a:cs typeface="Calibri"/>
              </a:rPr>
              <a:t>(</a:t>
            </a:r>
            <a:r>
              <a:rPr lang="en-US" dirty="0" err="1">
                <a:latin typeface="Calibri"/>
                <a:cs typeface="Calibri"/>
              </a:rPr>
              <a:t>استخدم</a:t>
            </a:r>
            <a:r>
              <a:rPr lang="en-US" dirty="0">
                <a:latin typeface="Calibri"/>
                <a:cs typeface="Calibri"/>
              </a:rPr>
              <a:t> </a:t>
            </a:r>
            <a:r>
              <a:rPr lang="ar-JO" dirty="0">
                <a:latin typeface="Calibri"/>
                <a:cs typeface="Calibri"/>
              </a:rPr>
              <a:t>خاصية</a:t>
            </a:r>
            <a:r>
              <a:rPr lang="en-US" dirty="0">
                <a:latin typeface="Calibri"/>
                <a:cs typeface="Calibri"/>
              </a:rPr>
              <a:t> الدردشة</a:t>
            </a:r>
            <a:r>
              <a:rPr lang="ar-JO" dirty="0">
                <a:latin typeface="Calibri"/>
                <a:cs typeface="Calibri"/>
              </a:rPr>
              <a:t>)</a:t>
            </a:r>
            <a:endParaRPr lang="en-US" dirty="0">
              <a:latin typeface="Calibri"/>
              <a:cs typeface="Calibri"/>
            </a:endParaRPr>
          </a:p>
          <a:p>
            <a:pPr marL="457200" lvl="1" indent="-457200" algn="just" rtl="1">
              <a:buFont typeface="+mj-lt"/>
              <a:buAutoNum type="arabicPeriod"/>
            </a:pPr>
            <a:r>
              <a:rPr lang="en-US" dirty="0">
                <a:latin typeface="Calibri"/>
                <a:cs typeface="Calibri"/>
              </a:rPr>
              <a:t>ما هي المقايضات الإضافية </a:t>
            </a:r>
            <a:r>
              <a:rPr lang="ar-JO" dirty="0">
                <a:latin typeface="Calibri"/>
                <a:cs typeface="Calibri"/>
              </a:rPr>
              <a:t>التي تعرفها داخل الرابطة</a:t>
            </a:r>
            <a:r>
              <a:rPr lang="en-US" dirty="0">
                <a:latin typeface="Calibri"/>
                <a:cs typeface="Calibri"/>
              </a:rPr>
              <a:t> أو </a:t>
            </a:r>
            <a:r>
              <a:rPr lang="en-US" dirty="0" err="1">
                <a:latin typeface="Calibri"/>
                <a:cs typeface="Calibri"/>
              </a:rPr>
              <a:t>ما</a:t>
            </a:r>
            <a:r>
              <a:rPr lang="en-US" dirty="0">
                <a:latin typeface="Calibri"/>
                <a:cs typeface="Calibri"/>
              </a:rPr>
              <a:t> </a:t>
            </a:r>
            <a:r>
              <a:rPr lang="ar-JO" dirty="0">
                <a:latin typeface="Calibri"/>
                <a:cs typeface="Calibri"/>
              </a:rPr>
              <a:t>هو خارج حدودها</a:t>
            </a:r>
            <a:r>
              <a:rPr lang="en-US" dirty="0">
                <a:latin typeface="Calibri"/>
                <a:cs typeface="Calibri"/>
              </a:rPr>
              <a:t>، من </a:t>
            </a:r>
            <a:r>
              <a:rPr lang="ar-JO" dirty="0">
                <a:latin typeface="Calibri"/>
                <a:cs typeface="Calibri"/>
              </a:rPr>
              <a:t>سياقك</a:t>
            </a:r>
            <a:r>
              <a:rPr lang="en-US" dirty="0">
                <a:latin typeface="Calibri"/>
                <a:cs typeface="Calibri"/>
              </a:rPr>
              <a:t> المهني الخاص بك أو من بلدك/</a:t>
            </a:r>
            <a:r>
              <a:rPr lang="en-US" dirty="0" err="1">
                <a:latin typeface="Calibri"/>
                <a:cs typeface="Calibri"/>
              </a:rPr>
              <a:t>منطقتك</a:t>
            </a:r>
            <a:r>
              <a:rPr lang="en-US" dirty="0">
                <a:latin typeface="Calibri"/>
                <a:cs typeface="Calibri"/>
              </a:rPr>
              <a:t>؟</a:t>
            </a:r>
            <a:r>
              <a:rPr lang="ar-JO" dirty="0">
                <a:latin typeface="Calibri"/>
                <a:cs typeface="Calibri"/>
              </a:rPr>
              <a:t> </a:t>
            </a:r>
            <a:r>
              <a:rPr lang="en-US" dirty="0">
                <a:latin typeface="Calibri"/>
                <a:cs typeface="Calibri"/>
              </a:rPr>
              <a:t>(</a:t>
            </a:r>
            <a:r>
              <a:rPr lang="en-US" dirty="0" err="1">
                <a:latin typeface="Calibri"/>
                <a:cs typeface="Calibri"/>
              </a:rPr>
              <a:t>mentimeter</a:t>
            </a:r>
            <a:r>
              <a:rPr lang="en-US" dirty="0">
                <a:latin typeface="Calibri"/>
                <a:cs typeface="Calibri"/>
              </a:rPr>
              <a:t>)</a:t>
            </a:r>
            <a:endParaRPr lang="ar-JO" dirty="0">
              <a:latin typeface="Calibri"/>
              <a:cs typeface="Calibri"/>
            </a:endParaRPr>
          </a:p>
        </p:txBody>
      </p:sp>
    </p:spTree>
    <p:extLst>
      <p:ext uri="{BB962C8B-B14F-4D97-AF65-F5344CB8AC3E}">
        <p14:creationId xmlns:p14="http://schemas.microsoft.com/office/powerpoint/2010/main" val="69878877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51A9590-9AE1-4EED-942C-EDA3D64575AF}"/>
              </a:ext>
            </a:extLst>
          </p:cNvPr>
          <p:cNvSpPr>
            <a:spLocks noGrp="1"/>
          </p:cNvSpPr>
          <p:nvPr>
            <p:ph type="body" sz="quarter" idx="13"/>
          </p:nvPr>
        </p:nvSpPr>
        <p:spPr>
          <a:xfrm>
            <a:off x="449818" y="1162947"/>
            <a:ext cx="8694182" cy="3841562"/>
          </a:xfrm>
        </p:spPr>
        <p:txBody>
          <a:bodyPr>
            <a:normAutofit fontScale="97884"/>
          </a:bodyPr>
          <a:lstStyle/>
          <a:p>
            <a:pPr marL="342900" indent="-342900" algn="r" rtl="1">
              <a:buClr>
                <a:srgbClr val="F4971A"/>
              </a:buClr>
              <a:buFont typeface="Wingdings" panose="05000000000000000000" pitchFamily="2" charset="2"/>
              <a:buChar char="§"/>
            </a:pPr>
            <a:r>
              <a:rPr lang="en-US" dirty="0"/>
              <a:t>ولابد من </a:t>
            </a:r>
            <a:r>
              <a:rPr lang="ar-JO" dirty="0"/>
              <a:t>الأخذ بعين الإعتبار أن </a:t>
            </a:r>
            <a:r>
              <a:rPr lang="en-US" dirty="0"/>
              <a:t>مطالب </a:t>
            </a:r>
            <a:r>
              <a:rPr lang="ar-JO" dirty="0"/>
              <a:t>كل عنصر من عناصر الرابطة متساوية </a:t>
            </a:r>
            <a:r>
              <a:rPr lang="en-US" dirty="0" err="1"/>
              <a:t>لأنها</a:t>
            </a:r>
            <a:r>
              <a:rPr lang="en-US" dirty="0"/>
              <a:t> </a:t>
            </a:r>
            <a:r>
              <a:rPr lang="ar-JO" dirty="0"/>
              <a:t>تتداخل </a:t>
            </a:r>
            <a:r>
              <a:rPr lang="en-US" dirty="0" err="1"/>
              <a:t>فيما</a:t>
            </a:r>
            <a:r>
              <a:rPr lang="en-US" dirty="0"/>
              <a:t> بينها </a:t>
            </a:r>
          </a:p>
          <a:p>
            <a:pPr lvl="1" indent="0" algn="r" rtl="1">
              <a:buNone/>
            </a:pPr>
            <a:endParaRPr lang="en-US" dirty="0"/>
          </a:p>
          <a:p>
            <a:pPr algn="r" rtl="1">
              <a:buClr>
                <a:srgbClr val="F4971A"/>
              </a:buClr>
            </a:pPr>
            <a:endParaRPr lang="en-US" dirty="0"/>
          </a:p>
          <a:p>
            <a:pPr marL="342900" indent="-342900" algn="r" rtl="1">
              <a:buClr>
                <a:srgbClr val="F4971A"/>
              </a:buClr>
              <a:buFont typeface="Wingdings" panose="05000000000000000000" pitchFamily="2" charset="2"/>
              <a:buChar char="§"/>
            </a:pPr>
            <a:endParaRPr lang="en-US" dirty="0"/>
          </a:p>
          <a:p>
            <a:pPr algn="r" rtl="1">
              <a:buClr>
                <a:srgbClr val="F4971A"/>
              </a:buClr>
            </a:pPr>
            <a:endParaRPr lang="en-US" dirty="0"/>
          </a:p>
        </p:txBody>
      </p:sp>
      <p:sp>
        <p:nvSpPr>
          <p:cNvPr id="3" name="Titel 2">
            <a:extLst>
              <a:ext uri="{FF2B5EF4-FFF2-40B4-BE49-F238E27FC236}">
                <a16:creationId xmlns:a16="http://schemas.microsoft.com/office/drawing/2014/main" id="{0A1DC67F-B917-4CA7-AD04-99A9ED825704}"/>
              </a:ext>
            </a:extLst>
          </p:cNvPr>
          <p:cNvSpPr>
            <a:spLocks noGrp="1"/>
          </p:cNvSpPr>
          <p:nvPr>
            <p:ph type="title"/>
          </p:nvPr>
        </p:nvSpPr>
        <p:spPr>
          <a:xfrm>
            <a:off x="449816" y="576000"/>
            <a:ext cx="8567183" cy="540544"/>
          </a:xfrm>
        </p:spPr>
        <p:txBody>
          <a:bodyPr>
            <a:normAutofit/>
          </a:bodyPr>
          <a:lstStyle/>
          <a:p>
            <a:pPr algn="r" rtl="1"/>
            <a:r>
              <a:rPr lang="en-US" dirty="0"/>
              <a:t>خلاصة </a:t>
            </a:r>
            <a:r>
              <a:rPr lang="en-US" dirty="0" err="1"/>
              <a:t>الفص</a:t>
            </a:r>
            <a:r>
              <a:rPr lang="ar-JO" dirty="0"/>
              <a:t>ل </a:t>
            </a:r>
            <a:r>
              <a:rPr lang="en-US" dirty="0"/>
              <a:t>1.2</a:t>
            </a:r>
            <a:r>
              <a:rPr lang="ar-JO" dirty="0"/>
              <a:t> التداخلات</a:t>
            </a:r>
            <a:r>
              <a:rPr lang="en-US" dirty="0"/>
              <a:t> بين المياه والطاقة والغذاء </a:t>
            </a:r>
          </a:p>
        </p:txBody>
      </p:sp>
      <p:sp>
        <p:nvSpPr>
          <p:cNvPr id="4" name="Foliennummernplatzhalter 3">
            <a:extLst>
              <a:ext uri="{FF2B5EF4-FFF2-40B4-BE49-F238E27FC236}">
                <a16:creationId xmlns:a16="http://schemas.microsoft.com/office/drawing/2014/main" id="{C4508C24-486E-443C-9E30-B288760472A0}"/>
              </a:ext>
            </a:extLst>
          </p:cNvPr>
          <p:cNvSpPr>
            <a:spLocks noGrp="1"/>
          </p:cNvSpPr>
          <p:nvPr>
            <p:ph type="sldNum" sz="quarter" idx="16"/>
          </p:nvPr>
        </p:nvSpPr>
        <p:spPr/>
        <p:txBody>
          <a:bodyPr/>
          <a:lstStyle/>
          <a:p>
            <a:fld id="{CF23C0C3-F0EC-4AF0-84C8-08554CFEDD03}" type="slidenum">
              <a:rPr lang="en-GB" smtClean="0"/>
              <a:t>32</a:t>
            </a:fld>
            <a:endParaRPr lang="en-GB" dirty="0"/>
          </a:p>
        </p:txBody>
      </p:sp>
      <p:grpSp>
        <p:nvGrpSpPr>
          <p:cNvPr id="6" name="Gruppieren 5">
            <a:extLst>
              <a:ext uri="{FF2B5EF4-FFF2-40B4-BE49-F238E27FC236}">
                <a16:creationId xmlns:a16="http://schemas.microsoft.com/office/drawing/2014/main" id="{0B0C08BB-FA3B-4A7F-AD1C-2D4E1DE9E68D}"/>
              </a:ext>
            </a:extLst>
          </p:cNvPr>
          <p:cNvGrpSpPr/>
          <p:nvPr/>
        </p:nvGrpSpPr>
        <p:grpSpPr>
          <a:xfrm>
            <a:off x="752789" y="1761628"/>
            <a:ext cx="1592704" cy="1595146"/>
            <a:chOff x="39451" y="1941156"/>
            <a:chExt cx="1592704" cy="1595146"/>
          </a:xfrm>
        </p:grpSpPr>
        <p:grpSp>
          <p:nvGrpSpPr>
            <p:cNvPr id="37" name="Gruppieren 36">
              <a:extLst>
                <a:ext uri="{FF2B5EF4-FFF2-40B4-BE49-F238E27FC236}">
                  <a16:creationId xmlns:a16="http://schemas.microsoft.com/office/drawing/2014/main" id="{0E949DB8-1A03-43C9-BE6B-62C8E6B28FBA}"/>
                </a:ext>
              </a:extLst>
            </p:cNvPr>
            <p:cNvGrpSpPr/>
            <p:nvPr/>
          </p:nvGrpSpPr>
          <p:grpSpPr>
            <a:xfrm>
              <a:off x="92482" y="1941156"/>
              <a:ext cx="1328455" cy="568207"/>
              <a:chOff x="792746" y="3204087"/>
              <a:chExt cx="1918178" cy="835637"/>
            </a:xfrm>
          </p:grpSpPr>
          <p:pic>
            <p:nvPicPr>
              <p:cNvPr id="63" name="Picture 16" descr="Icon&#10;&#10;Description automatically generated">
                <a:extLst>
                  <a:ext uri="{FF2B5EF4-FFF2-40B4-BE49-F238E27FC236}">
                    <a16:creationId xmlns:a16="http://schemas.microsoft.com/office/drawing/2014/main" id="{FE4FB296-978F-4F89-BD9B-62E212F993F2}"/>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21322" y="3356729"/>
                <a:ext cx="530352" cy="530352"/>
              </a:xfrm>
              <a:prstGeom prst="rect">
                <a:avLst/>
              </a:prstGeom>
            </p:spPr>
          </p:pic>
          <p:pic>
            <p:nvPicPr>
              <p:cNvPr id="64" name="Picture 14" descr="Icon, circle&#10;&#10;Description automatically generated with medium confidence">
                <a:extLst>
                  <a:ext uri="{FF2B5EF4-FFF2-40B4-BE49-F238E27FC236}">
                    <a16:creationId xmlns:a16="http://schemas.microsoft.com/office/drawing/2014/main" id="{3BBC27BD-9E7E-4E52-9356-EAC649AB1DCF}"/>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55044" y="3341840"/>
                <a:ext cx="527304" cy="530352"/>
              </a:xfrm>
              <a:prstGeom prst="rect">
                <a:avLst/>
              </a:prstGeom>
            </p:spPr>
          </p:pic>
          <p:sp>
            <p:nvSpPr>
              <p:cNvPr id="65" name="Pfeil: nach rechts 64">
                <a:extLst>
                  <a:ext uri="{FF2B5EF4-FFF2-40B4-BE49-F238E27FC236}">
                    <a16:creationId xmlns:a16="http://schemas.microsoft.com/office/drawing/2014/main" id="{CA55B6EE-5731-44FB-A4A8-A5FAAB259EF2}"/>
                  </a:ext>
                </a:extLst>
              </p:cNvPr>
              <p:cNvSpPr/>
              <p:nvPr/>
            </p:nvSpPr>
            <p:spPr>
              <a:xfrm>
                <a:off x="1528391" y="3453351"/>
                <a:ext cx="446888" cy="307330"/>
              </a:xfrm>
              <a:prstGeom prst="rightArrow">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hteck: abgerundete Ecken 65">
                <a:extLst>
                  <a:ext uri="{FF2B5EF4-FFF2-40B4-BE49-F238E27FC236}">
                    <a16:creationId xmlns:a16="http://schemas.microsoft.com/office/drawing/2014/main" id="{6FBD1022-C01F-4B3E-B2E8-268020C2F715}"/>
                  </a:ext>
                </a:extLst>
              </p:cNvPr>
              <p:cNvSpPr/>
              <p:nvPr/>
            </p:nvSpPr>
            <p:spPr>
              <a:xfrm>
                <a:off x="792746" y="3204087"/>
                <a:ext cx="1918178" cy="835637"/>
              </a:xfrm>
              <a:prstGeom prst="round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feld 41">
              <a:extLst>
                <a:ext uri="{FF2B5EF4-FFF2-40B4-BE49-F238E27FC236}">
                  <a16:creationId xmlns:a16="http://schemas.microsoft.com/office/drawing/2014/main" id="{E3494971-37DB-48BA-BE1E-DBCD4DDD5092}"/>
                </a:ext>
              </a:extLst>
            </p:cNvPr>
            <p:cNvSpPr txBox="1"/>
            <p:nvPr/>
          </p:nvSpPr>
          <p:spPr>
            <a:xfrm>
              <a:off x="39451" y="2582195"/>
              <a:ext cx="1592704" cy="954107"/>
            </a:xfrm>
            <a:prstGeom prst="rect">
              <a:avLst/>
            </a:prstGeom>
            <a:noFill/>
          </p:spPr>
          <p:txBody>
            <a:bodyPr wrap="square" rtlCol="0">
              <a:normAutofit fontScale="99905"/>
            </a:bodyPr>
            <a:lstStyle/>
            <a:p>
              <a:pPr algn="r" rtl="1"/>
              <a:r>
                <a:rPr lang="en-US" sz="1100" dirty="0"/>
                <a:t>إنتاج الأغذية الأولية، والتنظيف، والمرافق الصحية، والتجهيز، وما إلى ذلك </a:t>
              </a:r>
            </a:p>
            <a:p>
              <a:pPr algn="r" rtl="1"/>
              <a:endParaRPr lang="en-US" sz="1200" dirty="0"/>
            </a:p>
          </p:txBody>
        </p:sp>
      </p:grpSp>
      <p:grpSp>
        <p:nvGrpSpPr>
          <p:cNvPr id="5" name="Gruppieren 4">
            <a:extLst>
              <a:ext uri="{FF2B5EF4-FFF2-40B4-BE49-F238E27FC236}">
                <a16:creationId xmlns:a16="http://schemas.microsoft.com/office/drawing/2014/main" id="{306B05A3-8D5C-407D-ACF7-EE013AD277CE}"/>
              </a:ext>
            </a:extLst>
          </p:cNvPr>
          <p:cNvGrpSpPr/>
          <p:nvPr/>
        </p:nvGrpSpPr>
        <p:grpSpPr>
          <a:xfrm>
            <a:off x="703152" y="3187105"/>
            <a:ext cx="1661909" cy="1226377"/>
            <a:chOff x="1536311" y="1958491"/>
            <a:chExt cx="1661909" cy="1226377"/>
          </a:xfrm>
        </p:grpSpPr>
        <p:grpSp>
          <p:nvGrpSpPr>
            <p:cNvPr id="41" name="Gruppieren 40">
              <a:extLst>
                <a:ext uri="{FF2B5EF4-FFF2-40B4-BE49-F238E27FC236}">
                  <a16:creationId xmlns:a16="http://schemas.microsoft.com/office/drawing/2014/main" id="{4FB1CCF2-E6C4-49A5-96E1-B92EDD4B6C4D}"/>
                </a:ext>
              </a:extLst>
            </p:cNvPr>
            <p:cNvGrpSpPr/>
            <p:nvPr/>
          </p:nvGrpSpPr>
          <p:grpSpPr>
            <a:xfrm>
              <a:off x="1631519" y="1958491"/>
              <a:ext cx="1328400" cy="568800"/>
              <a:chOff x="831898" y="2230697"/>
              <a:chExt cx="1918178" cy="835637"/>
            </a:xfrm>
          </p:grpSpPr>
          <p:pic>
            <p:nvPicPr>
              <p:cNvPr id="47" name="Picture 12" descr="Icon&#10;&#10;Description automatically generated">
                <a:extLst>
                  <a:ext uri="{FF2B5EF4-FFF2-40B4-BE49-F238E27FC236}">
                    <a16:creationId xmlns:a16="http://schemas.microsoft.com/office/drawing/2014/main" id="{9F955D14-CAC1-45EE-929E-EE8764B9B428}"/>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062180" y="2383339"/>
                <a:ext cx="530352" cy="530352"/>
              </a:xfrm>
              <a:prstGeom prst="rect">
                <a:avLst/>
              </a:prstGeom>
            </p:spPr>
          </p:pic>
          <p:pic>
            <p:nvPicPr>
              <p:cNvPr id="48" name="Picture 14" descr="Icon, circle&#10;&#10;Description automatically generated with medium confidence">
                <a:extLst>
                  <a:ext uri="{FF2B5EF4-FFF2-40B4-BE49-F238E27FC236}">
                    <a16:creationId xmlns:a16="http://schemas.microsoft.com/office/drawing/2014/main" id="{684B820F-E45B-4F1A-90F4-3424D39D872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94196" y="2368450"/>
                <a:ext cx="527304" cy="530352"/>
              </a:xfrm>
              <a:prstGeom prst="rect">
                <a:avLst/>
              </a:prstGeom>
            </p:spPr>
          </p:pic>
          <p:sp>
            <p:nvSpPr>
              <p:cNvPr id="49" name="Rechteck: abgerundete Ecken 48">
                <a:extLst>
                  <a:ext uri="{FF2B5EF4-FFF2-40B4-BE49-F238E27FC236}">
                    <a16:creationId xmlns:a16="http://schemas.microsoft.com/office/drawing/2014/main" id="{5EF0F822-2C9A-4D87-8F72-02D8B9475EDF}"/>
                  </a:ext>
                </a:extLst>
              </p:cNvPr>
              <p:cNvSpPr/>
              <p:nvPr/>
            </p:nvSpPr>
            <p:spPr>
              <a:xfrm>
                <a:off x="831898" y="2230697"/>
                <a:ext cx="1918178" cy="835637"/>
              </a:xfrm>
              <a:prstGeom prst="roundRect">
                <a:avLst/>
              </a:prstGeom>
              <a:solidFill>
                <a:srgbClr val="004C8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Pfeil: nach rechts 49">
                <a:extLst>
                  <a:ext uri="{FF2B5EF4-FFF2-40B4-BE49-F238E27FC236}">
                    <a16:creationId xmlns:a16="http://schemas.microsoft.com/office/drawing/2014/main" id="{755C766E-5AEE-4D14-804F-43A473462B40}"/>
                  </a:ext>
                </a:extLst>
              </p:cNvPr>
              <p:cNvSpPr/>
              <p:nvPr/>
            </p:nvSpPr>
            <p:spPr>
              <a:xfrm>
                <a:off x="1567543" y="2479961"/>
                <a:ext cx="446888" cy="307330"/>
              </a:xfrm>
              <a:prstGeom prst="rightArrow">
                <a:avLst/>
              </a:prstGeom>
              <a:solidFill>
                <a:srgbClr val="004C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feld 42">
              <a:extLst>
                <a:ext uri="{FF2B5EF4-FFF2-40B4-BE49-F238E27FC236}">
                  <a16:creationId xmlns:a16="http://schemas.microsoft.com/office/drawing/2014/main" id="{17097AD3-8348-46B6-9A27-0237D6890299}"/>
                </a:ext>
              </a:extLst>
            </p:cNvPr>
            <p:cNvSpPr txBox="1"/>
            <p:nvPr/>
          </p:nvSpPr>
          <p:spPr>
            <a:xfrm>
              <a:off x="1536311" y="2584704"/>
              <a:ext cx="1661909" cy="600164"/>
            </a:xfrm>
            <a:prstGeom prst="rect">
              <a:avLst/>
            </a:prstGeom>
            <a:noFill/>
          </p:spPr>
          <p:txBody>
            <a:bodyPr wrap="square" rtlCol="0">
              <a:spAutoFit/>
            </a:bodyPr>
            <a:lstStyle/>
            <a:p>
              <a:pPr algn="r"/>
              <a:r>
                <a:rPr lang="en-US" sz="1100" dirty="0"/>
                <a:t>الطاقة المائية، استخراج الوقود الأحفوري، التبريد، إنتاج الطاقة الحيوية، الخ </a:t>
              </a:r>
            </a:p>
          </p:txBody>
        </p:sp>
      </p:grpSp>
      <p:grpSp>
        <p:nvGrpSpPr>
          <p:cNvPr id="7" name="Gruppieren 6">
            <a:extLst>
              <a:ext uri="{FF2B5EF4-FFF2-40B4-BE49-F238E27FC236}">
                <a16:creationId xmlns:a16="http://schemas.microsoft.com/office/drawing/2014/main" id="{D848EF65-24A6-4943-9E9C-E84B61F12C41}"/>
              </a:ext>
            </a:extLst>
          </p:cNvPr>
          <p:cNvGrpSpPr/>
          <p:nvPr/>
        </p:nvGrpSpPr>
        <p:grpSpPr>
          <a:xfrm>
            <a:off x="3168705" y="1732754"/>
            <a:ext cx="1353252" cy="1204438"/>
            <a:chOff x="3166560" y="1985035"/>
            <a:chExt cx="1353252" cy="1204438"/>
          </a:xfrm>
        </p:grpSpPr>
        <p:grpSp>
          <p:nvGrpSpPr>
            <p:cNvPr id="38" name="Gruppieren 37">
              <a:extLst>
                <a:ext uri="{FF2B5EF4-FFF2-40B4-BE49-F238E27FC236}">
                  <a16:creationId xmlns:a16="http://schemas.microsoft.com/office/drawing/2014/main" id="{F2A93E58-570E-4C9C-AC73-6335ACC1C7D9}"/>
                </a:ext>
              </a:extLst>
            </p:cNvPr>
            <p:cNvGrpSpPr/>
            <p:nvPr/>
          </p:nvGrpSpPr>
          <p:grpSpPr>
            <a:xfrm>
              <a:off x="3166560" y="1985035"/>
              <a:ext cx="1328400" cy="568800"/>
              <a:chOff x="3021269" y="2271107"/>
              <a:chExt cx="1918178" cy="835637"/>
            </a:xfrm>
          </p:grpSpPr>
          <p:pic>
            <p:nvPicPr>
              <p:cNvPr id="59" name="Picture 12" descr="Icon&#10;&#10;Description automatically generated">
                <a:extLst>
                  <a:ext uri="{FF2B5EF4-FFF2-40B4-BE49-F238E27FC236}">
                    <a16:creationId xmlns:a16="http://schemas.microsoft.com/office/drawing/2014/main" id="{E2E500FF-AD37-4DF9-8125-FA771DD55F6D}"/>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3181114" y="2423749"/>
                <a:ext cx="530352" cy="530352"/>
              </a:xfrm>
              <a:prstGeom prst="rect">
                <a:avLst/>
              </a:prstGeom>
            </p:spPr>
          </p:pic>
          <p:pic>
            <p:nvPicPr>
              <p:cNvPr id="60" name="Picture 14" descr="Icon, circle&#10;&#10;Description automatically generated with medium confidence">
                <a:extLst>
                  <a:ext uri="{FF2B5EF4-FFF2-40B4-BE49-F238E27FC236}">
                    <a16:creationId xmlns:a16="http://schemas.microsoft.com/office/drawing/2014/main" id="{F3D20A74-B752-46DF-ACB0-14DC7ADB501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249250" y="2426016"/>
                <a:ext cx="527304" cy="530352"/>
              </a:xfrm>
              <a:prstGeom prst="rect">
                <a:avLst/>
              </a:prstGeom>
            </p:spPr>
          </p:pic>
          <p:sp>
            <p:nvSpPr>
              <p:cNvPr id="61" name="Pfeil: nach rechts 60">
                <a:extLst>
                  <a:ext uri="{FF2B5EF4-FFF2-40B4-BE49-F238E27FC236}">
                    <a16:creationId xmlns:a16="http://schemas.microsoft.com/office/drawing/2014/main" id="{BDE90C60-5937-4821-8FC4-B30FC5BC201D}"/>
                  </a:ext>
                </a:extLst>
              </p:cNvPr>
              <p:cNvSpPr/>
              <p:nvPr/>
            </p:nvSpPr>
            <p:spPr>
              <a:xfrm>
                <a:off x="3756914" y="2520371"/>
                <a:ext cx="446888" cy="307330"/>
              </a:xfrm>
              <a:prstGeom prst="rightArrow">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hteck: abgerundete Ecken 61">
                <a:extLst>
                  <a:ext uri="{FF2B5EF4-FFF2-40B4-BE49-F238E27FC236}">
                    <a16:creationId xmlns:a16="http://schemas.microsoft.com/office/drawing/2014/main" id="{D7D30EBF-25E6-4F7B-864E-348B163B9E25}"/>
                  </a:ext>
                </a:extLst>
              </p:cNvPr>
              <p:cNvSpPr/>
              <p:nvPr/>
            </p:nvSpPr>
            <p:spPr>
              <a:xfrm>
                <a:off x="3021269" y="2271107"/>
                <a:ext cx="1918178" cy="835637"/>
              </a:xfrm>
              <a:prstGeom prst="roundRect">
                <a:avLst/>
              </a:prstGeom>
              <a:solidFill>
                <a:srgbClr val="F497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Textfeld 43">
              <a:extLst>
                <a:ext uri="{FF2B5EF4-FFF2-40B4-BE49-F238E27FC236}">
                  <a16:creationId xmlns:a16="http://schemas.microsoft.com/office/drawing/2014/main" id="{35F501A0-844D-4B38-8DE4-F3A68F1E780D}"/>
                </a:ext>
              </a:extLst>
            </p:cNvPr>
            <p:cNvSpPr txBox="1"/>
            <p:nvPr/>
          </p:nvSpPr>
          <p:spPr>
            <a:xfrm>
              <a:off x="3166560" y="2589309"/>
              <a:ext cx="1353252" cy="600164"/>
            </a:xfrm>
            <a:prstGeom prst="rect">
              <a:avLst/>
            </a:prstGeom>
            <a:noFill/>
          </p:spPr>
          <p:txBody>
            <a:bodyPr wrap="square" rtlCol="0">
              <a:spAutoFit/>
            </a:bodyPr>
            <a:lstStyle/>
            <a:p>
              <a:pPr algn="r" rtl="1"/>
              <a:r>
                <a:rPr lang="en-US" sz="1100" dirty="0"/>
                <a:t>ا</a:t>
              </a:r>
              <a:r>
                <a:rPr lang="ar-JO" sz="1100" dirty="0"/>
                <a:t>لتزويد</a:t>
              </a:r>
              <a:r>
                <a:rPr lang="en-US" sz="1100" dirty="0"/>
                <a:t>، العلاج، تحلية المياه، النقل، التوزيع، إعادة الاستخدام </a:t>
              </a:r>
            </a:p>
          </p:txBody>
        </p:sp>
      </p:grpSp>
      <p:grpSp>
        <p:nvGrpSpPr>
          <p:cNvPr id="8" name="Gruppieren 7">
            <a:extLst>
              <a:ext uri="{FF2B5EF4-FFF2-40B4-BE49-F238E27FC236}">
                <a16:creationId xmlns:a16="http://schemas.microsoft.com/office/drawing/2014/main" id="{F68672AE-2556-4946-A698-98A675C7AA87}"/>
              </a:ext>
            </a:extLst>
          </p:cNvPr>
          <p:cNvGrpSpPr/>
          <p:nvPr/>
        </p:nvGrpSpPr>
        <p:grpSpPr>
          <a:xfrm>
            <a:off x="3033140" y="3182715"/>
            <a:ext cx="1624382" cy="1538213"/>
            <a:chOff x="4572000" y="1980346"/>
            <a:chExt cx="1624382" cy="1538213"/>
          </a:xfrm>
        </p:grpSpPr>
        <p:grpSp>
          <p:nvGrpSpPr>
            <p:cNvPr id="39" name="Gruppieren 38">
              <a:extLst>
                <a:ext uri="{FF2B5EF4-FFF2-40B4-BE49-F238E27FC236}">
                  <a16:creationId xmlns:a16="http://schemas.microsoft.com/office/drawing/2014/main" id="{EE17554D-4F6D-465A-BE5E-41789B77B555}"/>
                </a:ext>
              </a:extLst>
            </p:cNvPr>
            <p:cNvGrpSpPr/>
            <p:nvPr/>
          </p:nvGrpSpPr>
          <p:grpSpPr>
            <a:xfrm>
              <a:off x="4702585" y="1980346"/>
              <a:ext cx="1328400" cy="568800"/>
              <a:chOff x="2405957" y="3192250"/>
              <a:chExt cx="1918178" cy="835637"/>
            </a:xfrm>
          </p:grpSpPr>
          <p:pic>
            <p:nvPicPr>
              <p:cNvPr id="55" name="Picture 12" descr="Icon&#10;&#10;Description automatically generated">
                <a:extLst>
                  <a:ext uri="{FF2B5EF4-FFF2-40B4-BE49-F238E27FC236}">
                    <a16:creationId xmlns:a16="http://schemas.microsoft.com/office/drawing/2014/main" id="{FA325D5C-C085-4102-800E-5D6DCB9F2A1E}"/>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563109" y="3331436"/>
                <a:ext cx="530352" cy="530352"/>
              </a:xfrm>
              <a:prstGeom prst="rect">
                <a:avLst/>
              </a:prstGeom>
            </p:spPr>
          </p:pic>
          <p:sp>
            <p:nvSpPr>
              <p:cNvPr id="56" name="Pfeil: nach rechts 55">
                <a:extLst>
                  <a:ext uri="{FF2B5EF4-FFF2-40B4-BE49-F238E27FC236}">
                    <a16:creationId xmlns:a16="http://schemas.microsoft.com/office/drawing/2014/main" id="{CB6300B4-0757-4D8E-8BB2-52E2572FE66F}"/>
                  </a:ext>
                </a:extLst>
              </p:cNvPr>
              <p:cNvSpPr/>
              <p:nvPr/>
            </p:nvSpPr>
            <p:spPr>
              <a:xfrm>
                <a:off x="3131486" y="3456403"/>
                <a:ext cx="446888" cy="307330"/>
              </a:xfrm>
              <a:prstGeom prst="rightArrow">
                <a:avLst/>
              </a:prstGeom>
              <a:solidFill>
                <a:srgbClr val="F4971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7" name="Picture 16" descr="Icon&#10;&#10;Description automatically generated">
                <a:extLst>
                  <a:ext uri="{FF2B5EF4-FFF2-40B4-BE49-F238E27FC236}">
                    <a16:creationId xmlns:a16="http://schemas.microsoft.com/office/drawing/2014/main" id="{63A83489-C4F3-44F4-88DD-F0215973204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627261" y="3351781"/>
                <a:ext cx="530352" cy="530352"/>
              </a:xfrm>
              <a:prstGeom prst="rect">
                <a:avLst/>
              </a:prstGeom>
            </p:spPr>
          </p:pic>
          <p:sp>
            <p:nvSpPr>
              <p:cNvPr id="58" name="Rechteck: abgerundete Ecken 57">
                <a:extLst>
                  <a:ext uri="{FF2B5EF4-FFF2-40B4-BE49-F238E27FC236}">
                    <a16:creationId xmlns:a16="http://schemas.microsoft.com/office/drawing/2014/main" id="{F53E4EA9-B7BF-4C78-B467-A15E92D433B8}"/>
                  </a:ext>
                </a:extLst>
              </p:cNvPr>
              <p:cNvSpPr/>
              <p:nvPr/>
            </p:nvSpPr>
            <p:spPr>
              <a:xfrm>
                <a:off x="2405957" y="3192250"/>
                <a:ext cx="1918178" cy="835637"/>
              </a:xfrm>
              <a:prstGeom prst="roundRect">
                <a:avLst/>
              </a:prstGeom>
              <a:solidFill>
                <a:srgbClr val="F4971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feld 44">
              <a:extLst>
                <a:ext uri="{FF2B5EF4-FFF2-40B4-BE49-F238E27FC236}">
                  <a16:creationId xmlns:a16="http://schemas.microsoft.com/office/drawing/2014/main" id="{991B3CA9-6A03-48E2-BA2A-1D900DB55176}"/>
                </a:ext>
              </a:extLst>
            </p:cNvPr>
            <p:cNvSpPr txBox="1"/>
            <p:nvPr/>
          </p:nvSpPr>
          <p:spPr>
            <a:xfrm>
              <a:off x="4572000" y="2579840"/>
              <a:ext cx="1624382" cy="938719"/>
            </a:xfrm>
            <a:prstGeom prst="rect">
              <a:avLst/>
            </a:prstGeom>
            <a:noFill/>
          </p:spPr>
          <p:txBody>
            <a:bodyPr wrap="square" rtlCol="0">
              <a:spAutoFit/>
            </a:bodyPr>
            <a:lstStyle/>
            <a:p>
              <a:pPr algn="r" rtl="1"/>
              <a:r>
                <a:rPr lang="en-US" sz="1100" dirty="0"/>
                <a:t>المدخلات، الإنتاج، النقل، التخزين والمناولة، معالجة القيمة المضافة، النقل واللوجستيات والتسويق والتوزيع والمستخدم النهائي </a:t>
              </a:r>
            </a:p>
          </p:txBody>
        </p:sp>
      </p:grpSp>
      <p:grpSp>
        <p:nvGrpSpPr>
          <p:cNvPr id="9" name="Gruppieren 8">
            <a:extLst>
              <a:ext uri="{FF2B5EF4-FFF2-40B4-BE49-F238E27FC236}">
                <a16:creationId xmlns:a16="http://schemas.microsoft.com/office/drawing/2014/main" id="{D13F56CC-2933-47C4-9823-17D853DA918D}"/>
              </a:ext>
            </a:extLst>
          </p:cNvPr>
          <p:cNvGrpSpPr/>
          <p:nvPr/>
        </p:nvGrpSpPr>
        <p:grpSpPr>
          <a:xfrm>
            <a:off x="5289319" y="1732754"/>
            <a:ext cx="1368424" cy="879067"/>
            <a:chOff x="6196382" y="1978622"/>
            <a:chExt cx="1368424" cy="879067"/>
          </a:xfrm>
        </p:grpSpPr>
        <p:grpSp>
          <p:nvGrpSpPr>
            <p:cNvPr id="40" name="Gruppieren 39">
              <a:extLst>
                <a:ext uri="{FF2B5EF4-FFF2-40B4-BE49-F238E27FC236}">
                  <a16:creationId xmlns:a16="http://schemas.microsoft.com/office/drawing/2014/main" id="{7A4E9B46-6EC5-4D83-A093-2EFF69092132}"/>
                </a:ext>
              </a:extLst>
            </p:cNvPr>
            <p:cNvGrpSpPr/>
            <p:nvPr/>
          </p:nvGrpSpPr>
          <p:grpSpPr>
            <a:xfrm>
              <a:off x="6236406" y="1978622"/>
              <a:ext cx="1328400" cy="568800"/>
              <a:chOff x="4309652" y="2091717"/>
              <a:chExt cx="1918178" cy="835637"/>
            </a:xfrm>
          </p:grpSpPr>
          <p:pic>
            <p:nvPicPr>
              <p:cNvPr id="51" name="Picture 12" descr="Icon&#10;&#10;Description automatically generated">
                <a:extLst>
                  <a:ext uri="{FF2B5EF4-FFF2-40B4-BE49-F238E27FC236}">
                    <a16:creationId xmlns:a16="http://schemas.microsoft.com/office/drawing/2014/main" id="{1ADC5E34-E78E-4C17-8549-875477A95DD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5530955" y="2237115"/>
                <a:ext cx="530352" cy="530352"/>
              </a:xfrm>
              <a:prstGeom prst="rect">
                <a:avLst/>
              </a:prstGeom>
            </p:spPr>
          </p:pic>
          <p:sp>
            <p:nvSpPr>
              <p:cNvPr id="52" name="Pfeil: nach rechts 51">
                <a:extLst>
                  <a:ext uri="{FF2B5EF4-FFF2-40B4-BE49-F238E27FC236}">
                    <a16:creationId xmlns:a16="http://schemas.microsoft.com/office/drawing/2014/main" id="{A4D2B4C2-D70B-47D5-AE1D-04BB6FCEFA1D}"/>
                  </a:ext>
                </a:extLst>
              </p:cNvPr>
              <p:cNvSpPr/>
              <p:nvPr/>
            </p:nvSpPr>
            <p:spPr>
              <a:xfrm>
                <a:off x="5043921" y="2350403"/>
                <a:ext cx="446887" cy="307330"/>
              </a:xfrm>
              <a:prstGeom prst="rightArrow">
                <a:avLst/>
              </a:prstGeom>
              <a:solidFill>
                <a:srgbClr val="79A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16" descr="Icon&#10;&#10;Description automatically generated">
                <a:extLst>
                  <a:ext uri="{FF2B5EF4-FFF2-40B4-BE49-F238E27FC236}">
                    <a16:creationId xmlns:a16="http://schemas.microsoft.com/office/drawing/2014/main" id="{4CAE1F2E-624C-48AF-A143-3C0781B314B9}"/>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72375" y="2199894"/>
                <a:ext cx="530352" cy="530352"/>
              </a:xfrm>
              <a:prstGeom prst="rect">
                <a:avLst/>
              </a:prstGeom>
            </p:spPr>
          </p:pic>
          <p:sp>
            <p:nvSpPr>
              <p:cNvPr id="54" name="Rechteck: abgerundete Ecken 53">
                <a:extLst>
                  <a:ext uri="{FF2B5EF4-FFF2-40B4-BE49-F238E27FC236}">
                    <a16:creationId xmlns:a16="http://schemas.microsoft.com/office/drawing/2014/main" id="{97370E73-CDA4-4863-863D-7A8670E2D515}"/>
                  </a:ext>
                </a:extLst>
              </p:cNvPr>
              <p:cNvSpPr/>
              <p:nvPr/>
            </p:nvSpPr>
            <p:spPr>
              <a:xfrm>
                <a:off x="4309652" y="2091717"/>
                <a:ext cx="1918178" cy="835637"/>
              </a:xfrm>
              <a:prstGeom prst="round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feld 45">
              <a:extLst>
                <a:ext uri="{FF2B5EF4-FFF2-40B4-BE49-F238E27FC236}">
                  <a16:creationId xmlns:a16="http://schemas.microsoft.com/office/drawing/2014/main" id="{1D20BD72-7DFC-4E8E-9EC9-DD0A833EA287}"/>
                </a:ext>
              </a:extLst>
            </p:cNvPr>
            <p:cNvSpPr txBox="1"/>
            <p:nvPr/>
          </p:nvSpPr>
          <p:spPr>
            <a:xfrm>
              <a:off x="6196382" y="2596079"/>
              <a:ext cx="891306" cy="261610"/>
            </a:xfrm>
            <a:prstGeom prst="rect">
              <a:avLst/>
            </a:prstGeom>
            <a:noFill/>
          </p:spPr>
          <p:txBody>
            <a:bodyPr wrap="square" rtlCol="0">
              <a:normAutofit fontScale="95227"/>
            </a:bodyPr>
            <a:lstStyle/>
            <a:p>
              <a:pPr algn="ctr" rtl="1"/>
              <a:r>
                <a:rPr lang="en-US" sz="1100" dirty="0"/>
                <a:t>الطاقة الحيوية </a:t>
              </a:r>
            </a:p>
          </p:txBody>
        </p:sp>
      </p:grpSp>
      <p:grpSp>
        <p:nvGrpSpPr>
          <p:cNvPr id="10" name="Gruppieren 9">
            <a:extLst>
              <a:ext uri="{FF2B5EF4-FFF2-40B4-BE49-F238E27FC236}">
                <a16:creationId xmlns:a16="http://schemas.microsoft.com/office/drawing/2014/main" id="{BABD9D4F-B970-42BC-AA77-112A938C7B51}"/>
              </a:ext>
            </a:extLst>
          </p:cNvPr>
          <p:cNvGrpSpPr/>
          <p:nvPr/>
        </p:nvGrpSpPr>
        <p:grpSpPr>
          <a:xfrm>
            <a:off x="5329343" y="3185206"/>
            <a:ext cx="1374851" cy="1204072"/>
            <a:chOff x="7723776" y="1983150"/>
            <a:chExt cx="1374851" cy="1204072"/>
          </a:xfrm>
        </p:grpSpPr>
        <p:grpSp>
          <p:nvGrpSpPr>
            <p:cNvPr id="68" name="Gruppieren 67">
              <a:extLst>
                <a:ext uri="{FF2B5EF4-FFF2-40B4-BE49-F238E27FC236}">
                  <a16:creationId xmlns:a16="http://schemas.microsoft.com/office/drawing/2014/main" id="{5B036B7F-A8B2-4D11-8171-B5B3C7BD3279}"/>
                </a:ext>
              </a:extLst>
            </p:cNvPr>
            <p:cNvGrpSpPr/>
            <p:nvPr/>
          </p:nvGrpSpPr>
          <p:grpSpPr>
            <a:xfrm>
              <a:off x="7770227" y="1983150"/>
              <a:ext cx="1328400" cy="568800"/>
              <a:chOff x="7366699" y="3590072"/>
              <a:chExt cx="1328400" cy="568800"/>
            </a:xfrm>
          </p:grpSpPr>
          <p:grpSp>
            <p:nvGrpSpPr>
              <p:cNvPr id="69" name="Gruppieren 68">
                <a:extLst>
                  <a:ext uri="{FF2B5EF4-FFF2-40B4-BE49-F238E27FC236}">
                    <a16:creationId xmlns:a16="http://schemas.microsoft.com/office/drawing/2014/main" id="{1C6EE282-B3AB-480C-9801-4EAC3858E704}"/>
                  </a:ext>
                </a:extLst>
              </p:cNvPr>
              <p:cNvGrpSpPr/>
              <p:nvPr/>
            </p:nvGrpSpPr>
            <p:grpSpPr>
              <a:xfrm>
                <a:off x="7438858" y="3681033"/>
                <a:ext cx="1135181" cy="375072"/>
                <a:chOff x="7438858" y="3681033"/>
                <a:chExt cx="1135181" cy="375072"/>
              </a:xfrm>
            </p:grpSpPr>
            <p:pic>
              <p:nvPicPr>
                <p:cNvPr id="71" name="Picture 16" descr="Icon&#10;&#10;Description automatically generated">
                  <a:extLst>
                    <a:ext uri="{FF2B5EF4-FFF2-40B4-BE49-F238E27FC236}">
                      <a16:creationId xmlns:a16="http://schemas.microsoft.com/office/drawing/2014/main" id="{36633E2E-7EA3-4AC2-BEE9-40A8FF01666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438858" y="3695106"/>
                  <a:ext cx="367286" cy="360999"/>
                </a:xfrm>
                <a:prstGeom prst="rect">
                  <a:avLst/>
                </a:prstGeom>
              </p:spPr>
            </p:pic>
            <p:sp>
              <p:nvSpPr>
                <p:cNvPr id="72" name="Pfeil: nach rechts 71">
                  <a:extLst>
                    <a:ext uri="{FF2B5EF4-FFF2-40B4-BE49-F238E27FC236}">
                      <a16:creationId xmlns:a16="http://schemas.microsoft.com/office/drawing/2014/main" id="{7E972D51-83DC-4564-A489-03E0D7936FD8}"/>
                    </a:ext>
                  </a:extLst>
                </p:cNvPr>
                <p:cNvSpPr/>
                <p:nvPr/>
              </p:nvSpPr>
              <p:spPr>
                <a:xfrm>
                  <a:off x="7855620" y="3771008"/>
                  <a:ext cx="309484" cy="209193"/>
                </a:xfrm>
                <a:prstGeom prst="rightArrow">
                  <a:avLst/>
                </a:prstGeom>
                <a:solidFill>
                  <a:srgbClr val="79A12C">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Picture 14" descr="Icon, circle&#10;&#10;Description automatically generated with medium confidence">
                  <a:extLst>
                    <a:ext uri="{FF2B5EF4-FFF2-40B4-BE49-F238E27FC236}">
                      <a16:creationId xmlns:a16="http://schemas.microsoft.com/office/drawing/2014/main" id="{452132F2-A43D-4B9D-BC2A-17567484E566}"/>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8208864" y="3681033"/>
                  <a:ext cx="365175" cy="360999"/>
                </a:xfrm>
                <a:prstGeom prst="rect">
                  <a:avLst/>
                </a:prstGeom>
              </p:spPr>
            </p:pic>
          </p:grpSp>
          <p:sp>
            <p:nvSpPr>
              <p:cNvPr id="70" name="Rechteck: abgerundete Ecken 69">
                <a:extLst>
                  <a:ext uri="{FF2B5EF4-FFF2-40B4-BE49-F238E27FC236}">
                    <a16:creationId xmlns:a16="http://schemas.microsoft.com/office/drawing/2014/main" id="{A55C8CC8-21EA-4B24-9850-D92F71579A75}"/>
                  </a:ext>
                </a:extLst>
              </p:cNvPr>
              <p:cNvSpPr/>
              <p:nvPr/>
            </p:nvSpPr>
            <p:spPr>
              <a:xfrm>
                <a:off x="7366699" y="3590072"/>
                <a:ext cx="1328400" cy="568800"/>
              </a:xfrm>
              <a:prstGeom prst="roundRect">
                <a:avLst/>
              </a:prstGeom>
              <a:solidFill>
                <a:srgbClr val="79A12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feld 66">
              <a:extLst>
                <a:ext uri="{FF2B5EF4-FFF2-40B4-BE49-F238E27FC236}">
                  <a16:creationId xmlns:a16="http://schemas.microsoft.com/office/drawing/2014/main" id="{0CB59F6F-7DA6-4220-8F92-13DF74F954E7}"/>
                </a:ext>
              </a:extLst>
            </p:cNvPr>
            <p:cNvSpPr txBox="1"/>
            <p:nvPr/>
          </p:nvSpPr>
          <p:spPr>
            <a:xfrm>
              <a:off x="7723776" y="2587058"/>
              <a:ext cx="1353252" cy="600164"/>
            </a:xfrm>
            <a:prstGeom prst="rect">
              <a:avLst/>
            </a:prstGeom>
            <a:noFill/>
          </p:spPr>
          <p:txBody>
            <a:bodyPr wrap="square" rtlCol="0">
              <a:spAutoFit/>
            </a:bodyPr>
            <a:lstStyle/>
            <a:p>
              <a:pPr algn="r" rtl="1"/>
              <a:r>
                <a:rPr lang="en-US" sz="1100" dirty="0">
                  <a:solidFill>
                    <a:prstClr val="black"/>
                  </a:solidFill>
                </a:rPr>
                <a:t>الآثار على نوعية </a:t>
              </a:r>
              <a:r>
                <a:rPr lang="en-US" sz="1100" dirty="0" err="1">
                  <a:solidFill>
                    <a:prstClr val="black"/>
                  </a:solidFill>
                </a:rPr>
                <a:t>المياه</a:t>
              </a:r>
              <a:r>
                <a:rPr lang="en-US" sz="1100" dirty="0">
                  <a:solidFill>
                    <a:prstClr val="black"/>
                  </a:solidFill>
                </a:rPr>
                <a:t> </a:t>
              </a:r>
              <a:r>
                <a:rPr lang="ar-JO" sz="1100" dirty="0">
                  <a:solidFill>
                    <a:prstClr val="black"/>
                  </a:solidFill>
                </a:rPr>
                <a:t>(</a:t>
              </a:r>
              <a:r>
                <a:rPr lang="en-US" sz="1100" dirty="0" err="1">
                  <a:solidFill>
                    <a:prstClr val="black"/>
                  </a:solidFill>
                </a:rPr>
                <a:t>التلوث</a:t>
              </a:r>
              <a:r>
                <a:rPr lang="ar-JO" sz="1100" dirty="0">
                  <a:solidFill>
                    <a:prstClr val="black"/>
                  </a:solidFill>
                </a:rPr>
                <a:t>)</a:t>
              </a:r>
              <a:r>
                <a:rPr lang="en-US" sz="1100" dirty="0">
                  <a:solidFill>
                    <a:prstClr val="black"/>
                  </a:solidFill>
                </a:rPr>
                <a:t> </a:t>
              </a:r>
              <a:r>
                <a:rPr lang="en-US" sz="1100" dirty="0" err="1">
                  <a:solidFill>
                    <a:prstClr val="black"/>
                  </a:solidFill>
                </a:rPr>
                <a:t>والكمية</a:t>
              </a:r>
              <a:r>
                <a:rPr lang="en-US" sz="1100" dirty="0">
                  <a:solidFill>
                    <a:prstClr val="black"/>
                  </a:solidFill>
                </a:rPr>
                <a:t> </a:t>
              </a:r>
              <a:r>
                <a:rPr lang="ar-JO" sz="1100" dirty="0">
                  <a:solidFill>
                    <a:prstClr val="black"/>
                  </a:solidFill>
                </a:rPr>
                <a:t>(</a:t>
              </a:r>
              <a:r>
                <a:rPr lang="en-US" sz="1100" dirty="0" err="1">
                  <a:solidFill>
                    <a:prstClr val="black"/>
                  </a:solidFill>
                </a:rPr>
                <a:t>عمليات</a:t>
              </a:r>
              <a:r>
                <a:rPr lang="en-US" sz="1100" dirty="0">
                  <a:solidFill>
                    <a:prstClr val="black"/>
                  </a:solidFill>
                </a:rPr>
                <a:t> </a:t>
              </a:r>
              <a:r>
                <a:rPr lang="ar-JO" sz="1100" dirty="0">
                  <a:solidFill>
                    <a:prstClr val="black"/>
                  </a:solidFill>
                </a:rPr>
                <a:t>ال</a:t>
              </a:r>
              <a:r>
                <a:rPr lang="en-US" sz="1100" dirty="0" err="1">
                  <a:solidFill>
                    <a:prstClr val="black"/>
                  </a:solidFill>
                </a:rPr>
                <a:t>سحب</a:t>
              </a:r>
              <a:r>
                <a:rPr lang="en-US" sz="1100" dirty="0">
                  <a:solidFill>
                    <a:prstClr val="black"/>
                  </a:solidFill>
                </a:rPr>
                <a:t> </a:t>
              </a:r>
              <a:r>
                <a:rPr lang="ar-JO" sz="1100" dirty="0">
                  <a:solidFill>
                    <a:prstClr val="black"/>
                  </a:solidFill>
                </a:rPr>
                <a:t>ال</a:t>
              </a:r>
              <a:r>
                <a:rPr lang="en-US" sz="1100" dirty="0" err="1">
                  <a:solidFill>
                    <a:prstClr val="black"/>
                  </a:solidFill>
                </a:rPr>
                <a:t>كبيرة</a:t>
              </a:r>
              <a:r>
                <a:rPr lang="ar-JO" sz="1100" dirty="0">
                  <a:solidFill>
                    <a:prstClr val="black"/>
                  </a:solidFill>
                </a:rPr>
                <a:t>)</a:t>
              </a:r>
              <a:endParaRPr lang="en-US" sz="1100" dirty="0">
                <a:solidFill>
                  <a:prstClr val="black"/>
                </a:solidFill>
              </a:endParaRPr>
            </a:p>
          </p:txBody>
        </p:sp>
      </p:grpSp>
    </p:spTree>
    <p:extLst>
      <p:ext uri="{BB962C8B-B14F-4D97-AF65-F5344CB8AC3E}">
        <p14:creationId xmlns:p14="http://schemas.microsoft.com/office/powerpoint/2010/main" val="2996379094"/>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73B6E45-0892-42BC-BE6B-663CEDF24A29}"/>
              </a:ext>
            </a:extLst>
          </p:cNvPr>
          <p:cNvSpPr>
            <a:spLocks noGrp="1"/>
          </p:cNvSpPr>
          <p:nvPr>
            <p:ph type="dt" sz="half" idx="13"/>
          </p:nvPr>
        </p:nvSpPr>
        <p:spPr>
          <a:xfrm>
            <a:off x="684000" y="4121728"/>
            <a:ext cx="1618490" cy="215988"/>
          </a:xfrm>
        </p:spPr>
        <p:txBody>
          <a:bodyPr>
            <a:normAutofit fontScale="72236" lnSpcReduction="20000"/>
          </a:bodyPr>
          <a:lstStyle/>
          <a:p>
            <a:fld id="{6FE78462-EC25-4D6F-859E-EAAB761FF960}" type="datetime4">
              <a:rPr lang="en-GB" smtClean="0"/>
              <a:pPr/>
              <a:t>01 December 2022</a:t>
            </a:fld>
            <a:endParaRPr lang="en-GB" dirty="0"/>
          </a:p>
        </p:txBody>
      </p:sp>
      <p:pic>
        <p:nvPicPr>
          <p:cNvPr id="13" name="Picture Placeholder 12" descr="Logo&#10;&#10;Description automatically generated">
            <a:extLst>
              <a:ext uri="{FF2B5EF4-FFF2-40B4-BE49-F238E27FC236}">
                <a16:creationId xmlns:a16="http://schemas.microsoft.com/office/drawing/2014/main" id="{E572B4E6-3A5A-4238-898E-7C3B5CB334DB}"/>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2805657" y="295848"/>
            <a:ext cx="705014" cy="667137"/>
          </a:xfrm>
        </p:spPr>
      </p:pic>
      <p:pic>
        <p:nvPicPr>
          <p:cNvPr id="15" name="Picture Placeholder 14" descr="Logo, company name&#10;&#10;Description automatically generated">
            <a:extLst>
              <a:ext uri="{FF2B5EF4-FFF2-40B4-BE49-F238E27FC236}">
                <a16:creationId xmlns:a16="http://schemas.microsoft.com/office/drawing/2014/main" id="{E1FBD9C7-F063-47CD-95BE-CB9534A3B268}"/>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3115" r="-3115"/>
          <a:stretch/>
        </p:blipFill>
        <p:spPr>
          <a:xfrm>
            <a:off x="3783559" y="298701"/>
            <a:ext cx="705014" cy="667137"/>
          </a:xfrm>
        </p:spPr>
      </p:pic>
      <p:pic>
        <p:nvPicPr>
          <p:cNvPr id="17" name="Picture Placeholder 16" descr="Logo&#10;&#10;Description automatically generated">
            <a:extLst>
              <a:ext uri="{FF2B5EF4-FFF2-40B4-BE49-F238E27FC236}">
                <a16:creationId xmlns:a16="http://schemas.microsoft.com/office/drawing/2014/main" id="{09F2D90E-9EE8-460F-9EBC-6026AE8E02D5}"/>
              </a:ext>
            </a:extLst>
          </p:cNvPr>
          <p:cNvPicPr>
            <a:picLocks noGrp="1" noChangeAspect="1"/>
          </p:cNvPicPr>
          <p:nvPr>
            <p:ph type="pic" sz="quarter" idx="16"/>
          </p:nvPr>
        </p:nvPicPr>
        <p:blipFill rotWithShape="1">
          <a:blip r:embed="rId5" cstate="screen">
            <a:extLst>
              <a:ext uri="{28A0092B-C50C-407E-A947-70E740481C1C}">
                <a14:useLocalDpi xmlns:a14="http://schemas.microsoft.com/office/drawing/2010/main" val="0"/>
              </a:ext>
            </a:extLst>
          </a:blip>
          <a:srcRect/>
          <a:stretch/>
        </p:blipFill>
        <p:spPr>
          <a:xfrm>
            <a:off x="4761461" y="295848"/>
            <a:ext cx="705014" cy="667137"/>
          </a:xfrm>
        </p:spPr>
      </p:pic>
      <p:pic>
        <p:nvPicPr>
          <p:cNvPr id="19" name="Picture Placeholder 18" descr="Logo&#10;&#10;Description automatically generated">
            <a:extLst>
              <a:ext uri="{FF2B5EF4-FFF2-40B4-BE49-F238E27FC236}">
                <a16:creationId xmlns:a16="http://schemas.microsoft.com/office/drawing/2014/main" id="{8ABA32F2-2450-4F60-8651-AFEF19DBA264}"/>
              </a:ext>
            </a:extLst>
          </p:cNvPr>
          <p:cNvPicPr>
            <a:picLocks noGrp="1" noChangeAspect="1"/>
          </p:cNvPicPr>
          <p:nvPr>
            <p:ph type="pic" sz="quarter" idx="17"/>
          </p:nvPr>
        </p:nvPicPr>
        <p:blipFill rotWithShape="1">
          <a:blip r:embed="rId6" cstate="screen">
            <a:extLst>
              <a:ext uri="{28A0092B-C50C-407E-A947-70E740481C1C}">
                <a14:useLocalDpi xmlns:a14="http://schemas.microsoft.com/office/drawing/2010/main" val="0"/>
              </a:ext>
            </a:extLst>
          </a:blip>
          <a:srcRect/>
          <a:stretch/>
        </p:blipFill>
        <p:spPr>
          <a:xfrm>
            <a:off x="5739227" y="298700"/>
            <a:ext cx="705014" cy="667137"/>
          </a:xfrm>
        </p:spPr>
      </p:pic>
      <p:sp>
        <p:nvSpPr>
          <p:cNvPr id="5" name="Titel 4">
            <a:extLst>
              <a:ext uri="{FF2B5EF4-FFF2-40B4-BE49-F238E27FC236}">
                <a16:creationId xmlns:a16="http://schemas.microsoft.com/office/drawing/2014/main" id="{DA4B6E36-91F3-4E87-8523-5E8819651E12}"/>
              </a:ext>
            </a:extLst>
          </p:cNvPr>
          <p:cNvSpPr>
            <a:spLocks noGrp="1"/>
          </p:cNvSpPr>
          <p:nvPr>
            <p:ph type="title"/>
          </p:nvPr>
        </p:nvSpPr>
        <p:spPr>
          <a:xfrm>
            <a:off x="684000" y="2220580"/>
            <a:ext cx="7971711" cy="452432"/>
          </a:xfrm>
        </p:spPr>
        <p:txBody>
          <a:bodyPr>
            <a:normAutofit fontScale="96875"/>
          </a:bodyPr>
          <a:lstStyle/>
          <a:p>
            <a:pPr algn="r" rtl="1"/>
            <a:r>
              <a:rPr lang="en-US" dirty="0" err="1"/>
              <a:t>شكرا</a:t>
            </a:r>
            <a:r>
              <a:rPr lang="ar-JO" dirty="0"/>
              <a:t>ً لكم</a:t>
            </a:r>
            <a:r>
              <a:rPr lang="en-US" dirty="0"/>
              <a:t> </a:t>
            </a:r>
            <a:r>
              <a:rPr lang="en-US" dirty="0" err="1"/>
              <a:t>على</a:t>
            </a:r>
            <a:r>
              <a:rPr lang="en-US" dirty="0"/>
              <a:t> </a:t>
            </a:r>
            <a:r>
              <a:rPr lang="en-US" dirty="0" err="1"/>
              <a:t>وقتك</a:t>
            </a:r>
            <a:r>
              <a:rPr lang="ar-JO" dirty="0"/>
              <a:t>م</a:t>
            </a:r>
            <a:r>
              <a:rPr lang="en-US" dirty="0"/>
              <a:t>! </a:t>
            </a:r>
            <a:endParaRPr lang="de-DE" dirty="0"/>
          </a:p>
        </p:txBody>
      </p:sp>
      <p:pic>
        <p:nvPicPr>
          <p:cNvPr id="9" name="Picture Placeholder 29" descr="Icon&#10;&#10;Description automatically generated">
            <a:extLst>
              <a:ext uri="{FF2B5EF4-FFF2-40B4-BE49-F238E27FC236}">
                <a16:creationId xmlns:a16="http://schemas.microsoft.com/office/drawing/2014/main" id="{EEC255B2-47DD-BD12-8D3D-85A7A06FC9AC}"/>
              </a:ext>
            </a:extLst>
          </p:cNvPr>
          <p:cNvPicPr>
            <a:picLocks noGrp="1" noChangeAspect="1"/>
          </p:cNvPicPr>
          <p:nvPr>
            <p:ph type="pic" sz="quarter" idx="18"/>
          </p:nvPr>
        </p:nvPicPr>
        <p:blipFill rotWithShape="1">
          <a:blip r:embed="rId7" cstate="screen">
            <a:extLst>
              <a:ext uri="{28A0092B-C50C-407E-A947-70E740481C1C}">
                <a14:useLocalDpi xmlns:a14="http://schemas.microsoft.com/office/drawing/2010/main" val="0"/>
              </a:ext>
            </a:extLst>
          </a:blip>
          <a:srcRect/>
          <a:stretch/>
        </p:blipFill>
        <p:spPr>
          <a:xfrm>
            <a:off x="3129363" y="4120327"/>
            <a:ext cx="704840" cy="628843"/>
          </a:xfrm>
        </p:spPr>
      </p:pic>
      <p:pic>
        <p:nvPicPr>
          <p:cNvPr id="11" name="Picture Placeholder 35" descr="A screenshot of a video game&#10;&#10;Description automatically generated with medium confidence">
            <a:extLst>
              <a:ext uri="{FF2B5EF4-FFF2-40B4-BE49-F238E27FC236}">
                <a16:creationId xmlns:a16="http://schemas.microsoft.com/office/drawing/2014/main" id="{8461E600-F975-0B80-5C8F-3158116972E3}"/>
              </a:ext>
            </a:extLst>
          </p:cNvPr>
          <p:cNvPicPr>
            <a:picLocks noGrp="1" noChangeAspect="1"/>
          </p:cNvPicPr>
          <p:nvPr>
            <p:ph type="pic" sz="quarter" idx="19"/>
          </p:nvPr>
        </p:nvPicPr>
        <p:blipFill rotWithShape="1">
          <a:blip r:embed="rId8" cstate="screen">
            <a:extLst>
              <a:ext uri="{28A0092B-C50C-407E-A947-70E740481C1C}">
                <a14:useLocalDpi xmlns:a14="http://schemas.microsoft.com/office/drawing/2010/main" val="0"/>
              </a:ext>
            </a:extLst>
          </a:blip>
          <a:srcRect t="-32334" b="-32334"/>
          <a:stretch/>
        </p:blipFill>
        <p:spPr>
          <a:xfrm>
            <a:off x="4163922" y="4125067"/>
            <a:ext cx="1386193" cy="619362"/>
          </a:xfrm>
        </p:spPr>
      </p:pic>
      <p:grpSp>
        <p:nvGrpSpPr>
          <p:cNvPr id="18" name="Gruppieren 17">
            <a:extLst>
              <a:ext uri="{FF2B5EF4-FFF2-40B4-BE49-F238E27FC236}">
                <a16:creationId xmlns:a16="http://schemas.microsoft.com/office/drawing/2014/main" id="{DA9042B8-BFA3-D53E-543A-DFF259410CFE}"/>
              </a:ext>
            </a:extLst>
          </p:cNvPr>
          <p:cNvGrpSpPr/>
          <p:nvPr/>
        </p:nvGrpSpPr>
        <p:grpSpPr>
          <a:xfrm>
            <a:off x="5879834" y="4137661"/>
            <a:ext cx="1163676" cy="594174"/>
            <a:chOff x="5879834" y="4120327"/>
            <a:chExt cx="1163676" cy="594174"/>
          </a:xfrm>
        </p:grpSpPr>
        <p:pic>
          <p:nvPicPr>
            <p:cNvPr id="14" name="Picture 13">
              <a:extLst>
                <a:ext uri="{FF2B5EF4-FFF2-40B4-BE49-F238E27FC236}">
                  <a16:creationId xmlns:a16="http://schemas.microsoft.com/office/drawing/2014/main" id="{ED5C3685-573E-B36A-40F1-0BC0E90E6A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79834" y="4246501"/>
              <a:ext cx="1163676" cy="46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20">
              <a:extLst>
                <a:ext uri="{FF2B5EF4-FFF2-40B4-BE49-F238E27FC236}">
                  <a16:creationId xmlns:a16="http://schemas.microsoft.com/office/drawing/2014/main" id="{239411E3-8F96-CB17-B783-41277E77DADC}"/>
                </a:ext>
              </a:extLst>
            </p:cNvPr>
            <p:cNvSpPr txBox="1"/>
            <p:nvPr/>
          </p:nvSpPr>
          <p:spPr>
            <a:xfrm>
              <a:off x="5879834" y="4120327"/>
              <a:ext cx="904415" cy="200055"/>
            </a:xfrm>
            <a:prstGeom prst="rect">
              <a:avLst/>
            </a:prstGeom>
            <a:noFill/>
          </p:spPr>
          <p:txBody>
            <a:bodyPr wrap="none" rtlCol="0">
              <a:spAutoFit/>
            </a:bodyPr>
            <a:lstStyle/>
            <a:p>
              <a:pPr algn="l"/>
              <a:r>
                <a:rPr lang="de-DE" sz="700">
                  <a:solidFill>
                    <a:srgbClr val="2C2B2A"/>
                  </a:solidFill>
                  <a:latin typeface="Calibri" panose="020F0502020204030204" pitchFamily="34" charset="0"/>
                  <a:cs typeface="Calibri" panose="020F0502020204030204" pitchFamily="34" charset="0"/>
                </a:rPr>
                <a:t>In cooperation with</a:t>
              </a:r>
            </a:p>
          </p:txBody>
        </p:sp>
      </p:grpSp>
    </p:spTree>
    <p:extLst>
      <p:ext uri="{BB962C8B-B14F-4D97-AF65-F5344CB8AC3E}">
        <p14:creationId xmlns:p14="http://schemas.microsoft.com/office/powerpoint/2010/main" val="160338693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35ADD1C-6E51-4CDD-862D-4F0239596E11}"/>
              </a:ext>
            </a:extLst>
          </p:cNvPr>
          <p:cNvSpPr>
            <a:spLocks noGrp="1"/>
          </p:cNvSpPr>
          <p:nvPr>
            <p:ph type="body" sz="quarter" idx="10"/>
          </p:nvPr>
        </p:nvSpPr>
        <p:spPr>
          <a:xfrm>
            <a:off x="338241" y="4489385"/>
            <a:ext cx="6515961" cy="384721"/>
          </a:xfrm>
        </p:spPr>
        <p:txBody>
          <a:bodyPr>
            <a:normAutofit fontScale="98409"/>
          </a:bodyPr>
          <a:lstStyle/>
          <a:p>
            <a:pPr algn="r" rtl="1"/>
            <a:r>
              <a:rPr lang="en-GB" dirty="0"/>
              <a:t>الفصل :1.2</a:t>
            </a:r>
            <a:r>
              <a:rPr lang="ar-JO" dirty="0"/>
              <a:t>التداخلات</a:t>
            </a:r>
            <a:r>
              <a:rPr lang="en-GB" dirty="0"/>
              <a:t> بين المياه والطاقة والغذاء </a:t>
            </a:r>
          </a:p>
        </p:txBody>
      </p:sp>
      <p:sp>
        <p:nvSpPr>
          <p:cNvPr id="3" name="Title 2">
            <a:extLst>
              <a:ext uri="{FF2B5EF4-FFF2-40B4-BE49-F238E27FC236}">
                <a16:creationId xmlns:a16="http://schemas.microsoft.com/office/drawing/2014/main" id="{BBD7D9A1-A5EE-443B-9337-2379369E59E9}"/>
              </a:ext>
            </a:extLst>
          </p:cNvPr>
          <p:cNvSpPr>
            <a:spLocks noGrp="1"/>
          </p:cNvSpPr>
          <p:nvPr>
            <p:ph type="title"/>
          </p:nvPr>
        </p:nvSpPr>
        <p:spPr>
          <a:xfrm>
            <a:off x="1314019" y="3658000"/>
            <a:ext cx="6515961" cy="452432"/>
          </a:xfrm>
        </p:spPr>
        <p:txBody>
          <a:bodyPr/>
          <a:lstStyle/>
          <a:p>
            <a:pPr algn="ctr" rtl="1"/>
            <a:r>
              <a:rPr lang="en-US" dirty="0">
                <a:cs typeface="Calibri" panose="020F0502020204030204" pitchFamily="34" charset="0"/>
              </a:rPr>
              <a:t>مفاهيم </a:t>
            </a:r>
            <a:r>
              <a:rPr lang="ar-JO" dirty="0">
                <a:cs typeface="Calibri" panose="020F0502020204030204" pitchFamily="34" charset="0"/>
              </a:rPr>
              <a:t>أمن </a:t>
            </a:r>
            <a:r>
              <a:rPr lang="en-US" dirty="0">
                <a:cs typeface="Calibri" panose="020F0502020204030204" pitchFamily="34" charset="0"/>
              </a:rPr>
              <a:t>المياه والطاقة </a:t>
            </a:r>
            <a:r>
              <a:rPr lang="ar-JO" dirty="0">
                <a:cs typeface="Calibri" panose="020F0502020204030204" pitchFamily="34" charset="0"/>
              </a:rPr>
              <a:t>و</a:t>
            </a:r>
            <a:r>
              <a:rPr lang="en-US" dirty="0" err="1">
                <a:cs typeface="Calibri" panose="020F0502020204030204" pitchFamily="34" charset="0"/>
              </a:rPr>
              <a:t>الغذا</a:t>
            </a:r>
            <a:r>
              <a:rPr lang="ar-JO" dirty="0">
                <a:cs typeface="Calibri" panose="020F0502020204030204" pitchFamily="34" charset="0"/>
              </a:rPr>
              <a:t>ء</a:t>
            </a:r>
            <a:r>
              <a:rPr lang="en-US" dirty="0">
                <a:cs typeface="Calibri" panose="020F0502020204030204" pitchFamily="34" charset="0"/>
              </a:rPr>
              <a:t> و </a:t>
            </a:r>
            <a:r>
              <a:rPr lang="ar-JO" dirty="0">
                <a:cs typeface="Calibri" panose="020F0502020204030204" pitchFamily="34" charset="0"/>
              </a:rPr>
              <a:t>مقايضاتها</a:t>
            </a:r>
            <a:endParaRPr lang="en-GB" dirty="0"/>
          </a:p>
        </p:txBody>
      </p:sp>
    </p:spTree>
    <p:extLst>
      <p:ext uri="{BB962C8B-B14F-4D97-AF65-F5344CB8AC3E}">
        <p14:creationId xmlns:p14="http://schemas.microsoft.com/office/powerpoint/2010/main" val="9962636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platzhalter 4">
            <a:extLst>
              <a:ext uri="{FF2B5EF4-FFF2-40B4-BE49-F238E27FC236}">
                <a16:creationId xmlns:a16="http://schemas.microsoft.com/office/drawing/2014/main" id="{0CCFF24E-CD65-44F5-817C-4AB53B265ED6}"/>
              </a:ext>
            </a:extLst>
          </p:cNvPr>
          <p:cNvSpPr>
            <a:spLocks noGrp="1"/>
          </p:cNvSpPr>
          <p:nvPr>
            <p:ph type="body" sz="quarter" idx="13"/>
          </p:nvPr>
        </p:nvSpPr>
        <p:spPr>
          <a:xfrm>
            <a:off x="247650" y="1273728"/>
            <a:ext cx="2943023" cy="1769123"/>
          </a:xfrm>
        </p:spPr>
        <p:txBody>
          <a:bodyPr vert="horz" lIns="91440" tIns="45720" rIns="91440" bIns="45720" rtlCol="0" anchor="t">
            <a:noAutofit/>
          </a:bodyPr>
          <a:lstStyle/>
          <a:p>
            <a:pPr algn="just" rtl="1"/>
            <a:r>
              <a:rPr lang="en-US" sz="1600" b="1" dirty="0">
                <a:latin typeface="Calibri"/>
                <a:cs typeface="Calibri"/>
              </a:rPr>
              <a:t>أمن المياه</a:t>
            </a:r>
            <a:r>
              <a:rPr lang="en-US" sz="1600" dirty="0">
                <a:latin typeface="Calibri"/>
                <a:cs typeface="Calibri"/>
              </a:rPr>
              <a:t>:  </a:t>
            </a:r>
            <a:endParaRPr lang="en-US" sz="1600" dirty="0"/>
          </a:p>
          <a:p>
            <a:pPr marL="285750" indent="-285750" algn="just" rtl="1">
              <a:buClr>
                <a:srgbClr val="F5903D"/>
              </a:buClr>
              <a:buFont typeface="Wingdings" panose="05000000000000000000" pitchFamily="2" charset="2"/>
              <a:buChar char="§"/>
            </a:pPr>
            <a:r>
              <a:rPr lang="en-US" sz="1600" b="1" dirty="0">
                <a:latin typeface="Calibri"/>
                <a:cs typeface="Calibri"/>
              </a:rPr>
              <a:t>2.0 مليار</a:t>
            </a:r>
            <a:r>
              <a:rPr lang="en-US" sz="1600" dirty="0">
                <a:latin typeface="Calibri"/>
                <a:cs typeface="Calibri"/>
              </a:rPr>
              <a:t> شخص يفتقرون</a:t>
            </a:r>
            <a:r>
              <a:rPr lang="en-US" sz="1600" b="1" dirty="0">
                <a:latin typeface="Calibri"/>
                <a:cs typeface="Calibri"/>
              </a:rPr>
              <a:t> لخدمات مياه الشرب المدارة بأمان</a:t>
            </a:r>
            <a:r>
              <a:rPr lang="en-US" sz="1600" dirty="0">
                <a:latin typeface="Calibri"/>
                <a:cs typeface="Calibri"/>
              </a:rPr>
              <a:t> (2020) </a:t>
            </a:r>
            <a:r>
              <a:rPr lang="ar-JO" sz="1600" dirty="0">
                <a:latin typeface="Calibri"/>
                <a:cs typeface="Calibri"/>
              </a:rPr>
              <a:t>.</a:t>
            </a:r>
            <a:endParaRPr lang="en-US" sz="1600" dirty="0">
              <a:latin typeface="Calibri"/>
              <a:cs typeface="Calibri"/>
            </a:endParaRPr>
          </a:p>
          <a:p>
            <a:pPr marL="285750" indent="-285750" algn="just" rtl="1">
              <a:buClr>
                <a:srgbClr val="F5903D"/>
              </a:buClr>
              <a:buFont typeface="Wingdings" panose="05000000000000000000" pitchFamily="2" charset="2"/>
              <a:buChar char="§"/>
            </a:pPr>
            <a:r>
              <a:rPr lang="en-US" sz="1600" dirty="0">
                <a:latin typeface="Calibri"/>
                <a:cs typeface="Calibri"/>
              </a:rPr>
              <a:t>قد يتجاوز الطلب العالمي على المياه إجمالي المعروض من المياه بنسبة 40% في </a:t>
            </a:r>
            <a:r>
              <a:rPr lang="en-US" sz="1600" dirty="0" err="1">
                <a:latin typeface="Calibri"/>
                <a:cs typeface="Calibri"/>
              </a:rPr>
              <a:t>عام</a:t>
            </a:r>
            <a:r>
              <a:rPr lang="en-US" sz="1600" dirty="0">
                <a:latin typeface="Calibri"/>
                <a:cs typeface="Calibri"/>
              </a:rPr>
              <a:t> </a:t>
            </a:r>
            <a:r>
              <a:rPr lang="ar-JO" sz="1600" dirty="0">
                <a:latin typeface="Calibri"/>
                <a:cs typeface="Calibri"/>
              </a:rPr>
              <a:t>(</a:t>
            </a:r>
            <a:r>
              <a:rPr lang="en-US" sz="1600" dirty="0">
                <a:latin typeface="Calibri"/>
                <a:cs typeface="Calibri"/>
              </a:rPr>
              <a:t>2030</a:t>
            </a:r>
            <a:r>
              <a:rPr lang="ar-JO" sz="1600" dirty="0">
                <a:latin typeface="Calibri"/>
                <a:cs typeface="Calibri"/>
              </a:rPr>
              <a:t>) </a:t>
            </a:r>
            <a:r>
              <a:rPr lang="en-US" sz="1600" dirty="0" err="1">
                <a:latin typeface="Calibri"/>
                <a:cs typeface="Calibri"/>
              </a:rPr>
              <a:t>استنادا</a:t>
            </a:r>
            <a:r>
              <a:rPr lang="en-US" sz="1600" dirty="0">
                <a:latin typeface="Calibri"/>
                <a:cs typeface="Calibri"/>
              </a:rPr>
              <a:t> إلى </a:t>
            </a:r>
            <a:r>
              <a:rPr lang="en-US" sz="1600" dirty="0" err="1">
                <a:latin typeface="Calibri"/>
                <a:cs typeface="Calibri"/>
              </a:rPr>
              <a:t>مستويات</a:t>
            </a:r>
            <a:r>
              <a:rPr lang="en-US" sz="1600" dirty="0">
                <a:latin typeface="Calibri"/>
                <a:cs typeface="Calibri"/>
              </a:rPr>
              <a:t> عام2015) </a:t>
            </a:r>
            <a:r>
              <a:rPr lang="ar-JO" sz="1600" dirty="0">
                <a:latin typeface="Calibri"/>
                <a:cs typeface="Calibri"/>
              </a:rPr>
              <a:t>).</a:t>
            </a:r>
            <a:endParaRPr lang="en-US" sz="1600" dirty="0">
              <a:latin typeface="Calibri"/>
              <a:cs typeface="Calibri"/>
            </a:endParaRPr>
          </a:p>
          <a:p>
            <a:pPr algn="just" rtl="1"/>
            <a:endParaRPr lang="de-DE" sz="1600" dirty="0"/>
          </a:p>
        </p:txBody>
      </p:sp>
      <p:sp>
        <p:nvSpPr>
          <p:cNvPr id="6" name="Titel 5">
            <a:extLst>
              <a:ext uri="{FF2B5EF4-FFF2-40B4-BE49-F238E27FC236}">
                <a16:creationId xmlns:a16="http://schemas.microsoft.com/office/drawing/2014/main" id="{BD86FF5F-433A-4429-A6D3-4F772A763DB7}"/>
              </a:ext>
            </a:extLst>
          </p:cNvPr>
          <p:cNvSpPr>
            <a:spLocks noGrp="1"/>
          </p:cNvSpPr>
          <p:nvPr>
            <p:ph type="title"/>
          </p:nvPr>
        </p:nvSpPr>
        <p:spPr/>
        <p:txBody>
          <a:bodyPr/>
          <a:lstStyle/>
          <a:p>
            <a:pPr algn="r" rtl="1"/>
            <a:r>
              <a:rPr lang="en-US" dirty="0"/>
              <a:t>نظرة عامة: </a:t>
            </a:r>
            <a:r>
              <a:rPr lang="ar-JO" dirty="0"/>
              <a:t>أمن </a:t>
            </a:r>
            <a:r>
              <a:rPr lang="en-US" dirty="0" err="1"/>
              <a:t>المياه</a:t>
            </a:r>
            <a:r>
              <a:rPr lang="en-US" dirty="0"/>
              <a:t> </a:t>
            </a:r>
            <a:r>
              <a:rPr lang="en-US" dirty="0" err="1"/>
              <a:t>والطاقة</a:t>
            </a:r>
            <a:r>
              <a:rPr lang="en-US" dirty="0"/>
              <a:t> </a:t>
            </a:r>
            <a:r>
              <a:rPr lang="ar-JO" dirty="0" err="1"/>
              <a:t>و</a:t>
            </a:r>
            <a:r>
              <a:rPr lang="en-US" dirty="0"/>
              <a:t>ا</a:t>
            </a:r>
            <a:r>
              <a:rPr lang="ar-JO" dirty="0"/>
              <a:t>لغذاء</a:t>
            </a:r>
            <a:endParaRPr lang="de-DE" dirty="0"/>
          </a:p>
        </p:txBody>
      </p:sp>
      <p:sp>
        <p:nvSpPr>
          <p:cNvPr id="7" name="Textplatzhalter 6">
            <a:extLst>
              <a:ext uri="{FF2B5EF4-FFF2-40B4-BE49-F238E27FC236}">
                <a16:creationId xmlns:a16="http://schemas.microsoft.com/office/drawing/2014/main" id="{A42A15C0-EC5A-4161-B825-2A9902DCB7BE}"/>
              </a:ext>
            </a:extLst>
          </p:cNvPr>
          <p:cNvSpPr>
            <a:spLocks noGrp="1"/>
          </p:cNvSpPr>
          <p:nvPr>
            <p:ph type="body" sz="quarter" idx="14"/>
          </p:nvPr>
        </p:nvSpPr>
        <p:spPr>
          <a:xfrm>
            <a:off x="3467551" y="1273728"/>
            <a:ext cx="2531717" cy="1769123"/>
          </a:xfrm>
        </p:spPr>
        <p:txBody>
          <a:bodyPr>
            <a:noAutofit/>
          </a:bodyPr>
          <a:lstStyle/>
          <a:p>
            <a:pPr algn="just" rtl="1"/>
            <a:r>
              <a:rPr lang="en-US" sz="1600" b="1" dirty="0"/>
              <a:t>أمن الطاقة:  </a:t>
            </a:r>
          </a:p>
          <a:p>
            <a:pPr marL="285750" indent="-285750" algn="just" rtl="1">
              <a:buClr>
                <a:srgbClr val="F5903D"/>
              </a:buClr>
              <a:buFont typeface="Wingdings" panose="05000000000000000000" pitchFamily="2" charset="2"/>
              <a:buChar char="§"/>
            </a:pPr>
            <a:r>
              <a:rPr lang="en-US" sz="1600" b="1" dirty="0"/>
              <a:t>0.8 </a:t>
            </a:r>
            <a:r>
              <a:rPr lang="ar-JO" sz="1600" b="1" dirty="0"/>
              <a:t> </a:t>
            </a:r>
            <a:r>
              <a:rPr lang="en-US" sz="1600" b="1" dirty="0"/>
              <a:t>مليار</a:t>
            </a:r>
            <a:r>
              <a:rPr lang="en-US" sz="1600" dirty="0"/>
              <a:t> شخص</a:t>
            </a:r>
            <a:r>
              <a:rPr lang="en-US" sz="1600" b="1" dirty="0"/>
              <a:t> </a:t>
            </a:r>
            <a:r>
              <a:rPr lang="en-US" sz="1600" dirty="0"/>
              <a:t>لا</a:t>
            </a:r>
            <a:r>
              <a:rPr lang="en-US" sz="1600" b="1" dirty="0"/>
              <a:t> يحصلون </a:t>
            </a:r>
            <a:r>
              <a:rPr lang="en-US" sz="1600" b="1" dirty="0" err="1"/>
              <a:t>على</a:t>
            </a:r>
            <a:r>
              <a:rPr lang="en-US" sz="1600" b="1" dirty="0"/>
              <a:t> </a:t>
            </a:r>
            <a:r>
              <a:rPr lang="en-US" sz="1600" b="1" dirty="0" err="1"/>
              <a:t>الكهرباء</a:t>
            </a:r>
            <a:r>
              <a:rPr lang="en-US" sz="1600" dirty="0"/>
              <a:t>(2021) </a:t>
            </a:r>
            <a:r>
              <a:rPr lang="ar-JO" sz="1600" dirty="0"/>
              <a:t>.</a:t>
            </a:r>
            <a:endParaRPr lang="en-US" sz="1600" dirty="0"/>
          </a:p>
          <a:p>
            <a:pPr marL="285750" indent="-285750" algn="just" rtl="1">
              <a:buClr>
                <a:srgbClr val="F5903D"/>
              </a:buClr>
              <a:buFont typeface="Wingdings" panose="05000000000000000000" pitchFamily="2" charset="2"/>
              <a:buChar char="§"/>
            </a:pPr>
            <a:r>
              <a:rPr lang="en-US" sz="1600" dirty="0"/>
              <a:t>من المتوقع أن يزيد إجمالي الطلب على الطاقة الأولية</a:t>
            </a:r>
            <a:r>
              <a:rPr lang="en-US" sz="1600" b="1" dirty="0"/>
              <a:t> بنسبة 9%</a:t>
            </a:r>
            <a:r>
              <a:rPr lang="en-US" sz="1600" dirty="0"/>
              <a:t> </a:t>
            </a:r>
            <a:r>
              <a:rPr lang="ar-JO" sz="1600" dirty="0"/>
              <a:t> </a:t>
            </a:r>
            <a:r>
              <a:rPr lang="en-US" sz="1600" dirty="0"/>
              <a:t>في </a:t>
            </a:r>
            <a:r>
              <a:rPr lang="en-US" sz="1600" dirty="0" err="1"/>
              <a:t>عام</a:t>
            </a:r>
            <a:r>
              <a:rPr lang="en-US" sz="1600" dirty="0"/>
              <a:t> </a:t>
            </a:r>
            <a:r>
              <a:rPr lang="ar-JO" sz="1600" dirty="0"/>
              <a:t>(</a:t>
            </a:r>
            <a:r>
              <a:rPr lang="en-US" sz="1600" dirty="0"/>
              <a:t>2030</a:t>
            </a:r>
            <a:r>
              <a:rPr lang="ar-JO" sz="1600" dirty="0"/>
              <a:t>)</a:t>
            </a:r>
            <a:r>
              <a:rPr lang="en-US" sz="1600" dirty="0"/>
              <a:t> </a:t>
            </a:r>
            <a:r>
              <a:rPr lang="en-US" sz="1600" dirty="0" err="1"/>
              <a:t>استنادا</a:t>
            </a:r>
            <a:r>
              <a:rPr lang="en-US" sz="1600" dirty="0"/>
              <a:t> إلى مستويات عام 2020)</a:t>
            </a:r>
            <a:r>
              <a:rPr lang="ar-JO" sz="1600" dirty="0"/>
              <a:t>).</a:t>
            </a:r>
            <a:r>
              <a:rPr lang="en-US" sz="1600" dirty="0"/>
              <a:t> </a:t>
            </a:r>
          </a:p>
          <a:p>
            <a:pPr algn="just" rtl="1"/>
            <a:endParaRPr lang="de-DE" sz="1600" dirty="0"/>
          </a:p>
        </p:txBody>
      </p:sp>
      <p:sp>
        <p:nvSpPr>
          <p:cNvPr id="8" name="Textplatzhalter 7">
            <a:extLst>
              <a:ext uri="{FF2B5EF4-FFF2-40B4-BE49-F238E27FC236}">
                <a16:creationId xmlns:a16="http://schemas.microsoft.com/office/drawing/2014/main" id="{1A25B84F-0355-47B5-AF67-97C2D7205398}"/>
              </a:ext>
            </a:extLst>
          </p:cNvPr>
          <p:cNvSpPr>
            <a:spLocks noGrp="1"/>
          </p:cNvSpPr>
          <p:nvPr>
            <p:ph type="body" sz="quarter" idx="18"/>
          </p:nvPr>
        </p:nvSpPr>
        <p:spPr>
          <a:xfrm>
            <a:off x="6485284" y="1273728"/>
            <a:ext cx="2531717" cy="1926672"/>
          </a:xfrm>
        </p:spPr>
        <p:txBody>
          <a:bodyPr>
            <a:normAutofit fontScale="88596" lnSpcReduction="10000"/>
          </a:bodyPr>
          <a:lstStyle/>
          <a:p>
            <a:pPr algn="just" rtl="1"/>
            <a:r>
              <a:rPr lang="en-US" b="1" dirty="0"/>
              <a:t>الأمن الغذائي:  </a:t>
            </a:r>
          </a:p>
          <a:p>
            <a:pPr marL="285750" indent="-285750" algn="just" rtl="1">
              <a:buClr>
                <a:srgbClr val="F5903D"/>
              </a:buClr>
              <a:buFont typeface="Wingdings" panose="05000000000000000000" pitchFamily="2" charset="2"/>
              <a:buChar char="§"/>
            </a:pPr>
            <a:r>
              <a:rPr lang="ar-JO" b="1" dirty="0"/>
              <a:t>يوجد 2.4</a:t>
            </a:r>
            <a:r>
              <a:rPr lang="en-US" b="1" dirty="0"/>
              <a:t> </a:t>
            </a:r>
            <a:r>
              <a:rPr lang="ar-JO" b="1" dirty="0"/>
              <a:t>مليار</a:t>
            </a:r>
            <a:r>
              <a:rPr lang="en-US" dirty="0"/>
              <a:t> </a:t>
            </a:r>
            <a:r>
              <a:rPr lang="en-US" b="1" dirty="0"/>
              <a:t>شخص غير آمنين غذائيا</a:t>
            </a:r>
            <a:r>
              <a:rPr lang="en-US" dirty="0"/>
              <a:t> يواجه 930 مليون منهم </a:t>
            </a:r>
            <a:r>
              <a:rPr lang="ar-JO" dirty="0"/>
              <a:t>فقراً</a:t>
            </a:r>
            <a:r>
              <a:rPr lang="en-US" dirty="0"/>
              <a:t> حادا (2020) </a:t>
            </a:r>
            <a:r>
              <a:rPr lang="ar-JO" dirty="0"/>
              <a:t>.</a:t>
            </a:r>
            <a:endParaRPr lang="en-US" dirty="0"/>
          </a:p>
          <a:p>
            <a:pPr marL="285750" indent="-285750" algn="just" rtl="1">
              <a:buClr>
                <a:srgbClr val="F5903D"/>
              </a:buClr>
              <a:buFont typeface="Wingdings" panose="05000000000000000000" pitchFamily="2" charset="2"/>
              <a:buChar char="§"/>
            </a:pPr>
            <a:r>
              <a:rPr lang="en-US" b="1" dirty="0"/>
              <a:t>من</a:t>
            </a:r>
            <a:r>
              <a:rPr lang="en-US" dirty="0"/>
              <a:t> </a:t>
            </a:r>
            <a:r>
              <a:rPr lang="en-US" b="1" dirty="0"/>
              <a:t>المتوقع أن يزيد الطلب على الغذاء </a:t>
            </a:r>
            <a:r>
              <a:rPr lang="en-US" b="1" dirty="0" err="1"/>
              <a:t>بنسبة</a:t>
            </a:r>
            <a:r>
              <a:rPr lang="en-US" b="1" dirty="0"/>
              <a:t> 50%</a:t>
            </a:r>
            <a:r>
              <a:rPr lang="en-US" dirty="0"/>
              <a:t> </a:t>
            </a:r>
            <a:r>
              <a:rPr lang="ar-JO" dirty="0"/>
              <a:t> في </a:t>
            </a:r>
            <a:r>
              <a:rPr lang="en-US" dirty="0" err="1"/>
              <a:t>عام</a:t>
            </a:r>
            <a:r>
              <a:rPr lang="ar-JO" dirty="0"/>
              <a:t> (</a:t>
            </a:r>
            <a:r>
              <a:rPr lang="en-US" dirty="0"/>
              <a:t>(2050</a:t>
            </a:r>
            <a:r>
              <a:rPr lang="ar-JO" dirty="0"/>
              <a:t> </a:t>
            </a:r>
            <a:r>
              <a:rPr lang="en-US" dirty="0" err="1"/>
              <a:t>على</a:t>
            </a:r>
            <a:r>
              <a:rPr lang="ar-JO" dirty="0"/>
              <a:t> </a:t>
            </a:r>
            <a:r>
              <a:rPr lang="en-US" dirty="0" err="1"/>
              <a:t>أساس</a:t>
            </a:r>
            <a:r>
              <a:rPr lang="en-US" dirty="0"/>
              <a:t> مستويات عام 2020) </a:t>
            </a:r>
            <a:r>
              <a:rPr lang="ar-JO" dirty="0"/>
              <a:t>).</a:t>
            </a:r>
            <a:endParaRPr lang="en-US" dirty="0"/>
          </a:p>
          <a:p>
            <a:pPr algn="just" rtl="1"/>
            <a:endParaRPr lang="de-DE" dirty="0"/>
          </a:p>
        </p:txBody>
      </p:sp>
      <p:sp>
        <p:nvSpPr>
          <p:cNvPr id="9" name="Foliennummernplatzhalter 8">
            <a:extLst>
              <a:ext uri="{FF2B5EF4-FFF2-40B4-BE49-F238E27FC236}">
                <a16:creationId xmlns:a16="http://schemas.microsoft.com/office/drawing/2014/main" id="{F448ABEA-F460-4966-A10E-963A0464E1FA}"/>
              </a:ext>
            </a:extLst>
          </p:cNvPr>
          <p:cNvSpPr>
            <a:spLocks noGrp="1"/>
          </p:cNvSpPr>
          <p:nvPr>
            <p:ph type="sldNum" sz="quarter" idx="16"/>
          </p:nvPr>
        </p:nvSpPr>
        <p:spPr/>
        <p:txBody>
          <a:bodyPr/>
          <a:lstStyle/>
          <a:p>
            <a:fld id="{CF23C0C3-F0EC-4AF0-84C8-08554CFEDD03}" type="slidenum">
              <a:rPr lang="en-GB" smtClean="0"/>
              <a:t>5</a:t>
            </a:fld>
            <a:endParaRPr lang="en-GB" dirty="0"/>
          </a:p>
        </p:txBody>
      </p:sp>
      <p:pic>
        <p:nvPicPr>
          <p:cNvPr id="10" name="Picture Placeholder 23" descr="A picture containing rock, nature, outdoor, rocky&#10;&#10;Description automatically generated">
            <a:extLst>
              <a:ext uri="{FF2B5EF4-FFF2-40B4-BE49-F238E27FC236}">
                <a16:creationId xmlns:a16="http://schemas.microsoft.com/office/drawing/2014/main" id="{3987FFF1-1566-4E71-99CE-C31CFB6CCB88}"/>
              </a:ext>
            </a:extLst>
          </p:cNvPr>
          <p:cNvPicPr>
            <a:picLocks noGrp="1" noChangeAspect="1"/>
          </p:cNvPicPr>
          <p:nvPr>
            <p:ph type="pic" sz="quarter" idx="21"/>
          </p:nvPr>
        </p:nvPicPr>
        <p:blipFill rotWithShape="1">
          <a:blip r:embed="rId3" cstate="screen">
            <a:extLst>
              <a:ext uri="{28A0092B-C50C-407E-A947-70E740481C1C}">
                <a14:useLocalDpi xmlns:a14="http://schemas.microsoft.com/office/drawing/2010/main" val="0"/>
              </a:ext>
            </a:extLst>
          </a:blip>
          <a:srcRect/>
          <a:stretch/>
        </p:blipFill>
        <p:spPr>
          <a:xfrm>
            <a:off x="247650" y="3277691"/>
            <a:ext cx="2555875" cy="1768475"/>
          </a:xfrm>
        </p:spPr>
      </p:pic>
      <p:pic>
        <p:nvPicPr>
          <p:cNvPr id="11" name="Picture Placeholder 7" descr="A picture containing people, outdoor object&#10;&#10;Description automatically generated">
            <a:extLst>
              <a:ext uri="{FF2B5EF4-FFF2-40B4-BE49-F238E27FC236}">
                <a16:creationId xmlns:a16="http://schemas.microsoft.com/office/drawing/2014/main" id="{0C96E350-C2B1-4D5D-B12A-627AEC3D2A10}"/>
              </a:ext>
            </a:extLst>
          </p:cNvPr>
          <p:cNvPicPr>
            <a:picLocks noGrp="1" noChangeAspect="1"/>
          </p:cNvPicPr>
          <p:nvPr>
            <p:ph type="pic" sz="quarter" idx="22"/>
          </p:nvPr>
        </p:nvPicPr>
        <p:blipFill rotWithShape="1">
          <a:blip r:embed="rId4" cstate="screen">
            <a:extLst>
              <a:ext uri="{28A0092B-C50C-407E-A947-70E740481C1C}">
                <a14:useLocalDpi xmlns:a14="http://schemas.microsoft.com/office/drawing/2010/main" val="0"/>
              </a:ext>
            </a:extLst>
          </a:blip>
          <a:srcRect/>
          <a:stretch/>
        </p:blipFill>
        <p:spPr>
          <a:xfrm>
            <a:off x="3313113" y="3277691"/>
            <a:ext cx="2555875" cy="1768475"/>
          </a:xfrm>
        </p:spPr>
      </p:pic>
      <p:pic>
        <p:nvPicPr>
          <p:cNvPr id="12" name="Picture Placeholder 11" descr="A picture containing indoor, fruit, pile, different&#10;&#10;Description automatically generated">
            <a:extLst>
              <a:ext uri="{FF2B5EF4-FFF2-40B4-BE49-F238E27FC236}">
                <a16:creationId xmlns:a16="http://schemas.microsoft.com/office/drawing/2014/main" id="{49B52D70-0FCB-496B-AF01-133485637B7E}"/>
              </a:ext>
            </a:extLst>
          </p:cNvPr>
          <p:cNvPicPr>
            <a:picLocks noGrp="1" noChangeAspect="1"/>
          </p:cNvPicPr>
          <p:nvPr>
            <p:ph type="pic" sz="quarter" idx="23"/>
          </p:nvPr>
        </p:nvPicPr>
        <p:blipFill rotWithShape="1">
          <a:blip r:embed="rId5" cstate="screen">
            <a:extLst>
              <a:ext uri="{28A0092B-C50C-407E-A947-70E740481C1C}">
                <a14:useLocalDpi xmlns:a14="http://schemas.microsoft.com/office/drawing/2010/main" val="0"/>
              </a:ext>
            </a:extLst>
          </a:blip>
          <a:srcRect/>
          <a:stretch/>
        </p:blipFill>
        <p:spPr>
          <a:xfrm>
            <a:off x="6370638" y="3277691"/>
            <a:ext cx="2555875" cy="1768475"/>
          </a:xfrm>
        </p:spPr>
      </p:pic>
    </p:spTree>
    <p:extLst>
      <p:ext uri="{BB962C8B-B14F-4D97-AF65-F5344CB8AC3E}">
        <p14:creationId xmlns:p14="http://schemas.microsoft.com/office/powerpoint/2010/main" val="16044657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feil: nach unten gekrümmt 16">
            <a:extLst>
              <a:ext uri="{FF2B5EF4-FFF2-40B4-BE49-F238E27FC236}">
                <a16:creationId xmlns:a16="http://schemas.microsoft.com/office/drawing/2014/main" id="{42AD1157-39AD-4EAE-96EA-CA8E33FFC8BE}"/>
              </a:ext>
            </a:extLst>
          </p:cNvPr>
          <p:cNvSpPr/>
          <p:nvPr/>
        </p:nvSpPr>
        <p:spPr>
          <a:xfrm rot="10800000">
            <a:off x="2105978" y="3340946"/>
            <a:ext cx="5132070" cy="881647"/>
          </a:xfrm>
          <a:prstGeom prst="curvedDownArrow">
            <a:avLst>
              <a:gd name="adj1" fmla="val 33578"/>
              <a:gd name="adj2" fmla="val 50000"/>
              <a:gd name="adj3" fmla="val 25000"/>
            </a:avLst>
          </a:prstGeom>
          <a:solidFill>
            <a:srgbClr val="79A12C"/>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sp>
        <p:nvSpPr>
          <p:cNvPr id="3" name="Titel 2">
            <a:extLst>
              <a:ext uri="{FF2B5EF4-FFF2-40B4-BE49-F238E27FC236}">
                <a16:creationId xmlns:a16="http://schemas.microsoft.com/office/drawing/2014/main" id="{97E7DB8A-2F73-4ED9-9FBA-CA222B5EA1FD}"/>
              </a:ext>
            </a:extLst>
          </p:cNvPr>
          <p:cNvSpPr>
            <a:spLocks noGrp="1"/>
          </p:cNvSpPr>
          <p:nvPr>
            <p:ph type="title"/>
          </p:nvPr>
        </p:nvSpPr>
        <p:spPr>
          <a:xfrm>
            <a:off x="80605" y="464194"/>
            <a:ext cx="8567183" cy="540544"/>
          </a:xfrm>
        </p:spPr>
        <p:txBody>
          <a:bodyPr>
            <a:normAutofit/>
          </a:bodyPr>
          <a:lstStyle/>
          <a:p>
            <a:pPr algn="r" rtl="1"/>
            <a:r>
              <a:rPr lang="ar-JO" dirty="0"/>
              <a:t>الغذاء - الماء</a:t>
            </a:r>
            <a:endParaRPr lang="en-US" dirty="0"/>
          </a:p>
        </p:txBody>
      </p:sp>
      <p:sp>
        <p:nvSpPr>
          <p:cNvPr id="4" name="Foliennummernplatzhalter 3">
            <a:extLst>
              <a:ext uri="{FF2B5EF4-FFF2-40B4-BE49-F238E27FC236}">
                <a16:creationId xmlns:a16="http://schemas.microsoft.com/office/drawing/2014/main" id="{31B57398-F1F4-4DC2-AE63-4E1285752A0B}"/>
              </a:ext>
            </a:extLst>
          </p:cNvPr>
          <p:cNvSpPr>
            <a:spLocks noGrp="1"/>
          </p:cNvSpPr>
          <p:nvPr>
            <p:ph type="sldNum" sz="quarter" idx="16"/>
          </p:nvPr>
        </p:nvSpPr>
        <p:spPr>
          <a:xfrm>
            <a:off x="7057542" y="4826363"/>
            <a:ext cx="2057400" cy="274637"/>
          </a:xfrm>
        </p:spPr>
        <p:txBody>
          <a:bodyPr/>
          <a:lstStyle/>
          <a:p>
            <a:fld id="{CF23C0C3-F0EC-4AF0-84C8-08554CFEDD03}" type="slidenum">
              <a:rPr lang="en-GB" smtClean="0"/>
              <a:t>6</a:t>
            </a:fld>
            <a:endParaRPr lang="en-GB" dirty="0"/>
          </a:p>
        </p:txBody>
      </p:sp>
      <p:sp>
        <p:nvSpPr>
          <p:cNvPr id="8" name="Pfeil: nach unten gekrümmt 7">
            <a:extLst>
              <a:ext uri="{FF2B5EF4-FFF2-40B4-BE49-F238E27FC236}">
                <a16:creationId xmlns:a16="http://schemas.microsoft.com/office/drawing/2014/main" id="{4675FA22-7837-4963-8347-1D5DD49839D5}"/>
              </a:ext>
            </a:extLst>
          </p:cNvPr>
          <p:cNvSpPr/>
          <p:nvPr/>
        </p:nvSpPr>
        <p:spPr>
          <a:xfrm>
            <a:off x="2105978" y="1393605"/>
            <a:ext cx="5132071" cy="611890"/>
          </a:xfrm>
          <a:prstGeom prst="curvedDownArrow">
            <a:avLst>
              <a:gd name="adj1" fmla="val 33578"/>
              <a:gd name="adj2" fmla="val 50000"/>
              <a:gd name="adj3" fmla="val 25000"/>
            </a:avLst>
          </a:prstGeom>
          <a:solidFill>
            <a:srgbClr val="004C8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dirty="0" err="1">
              <a:solidFill>
                <a:schemeClr val="tx1"/>
              </a:solidFill>
              <a:highlight>
                <a:srgbClr val="F4971A"/>
              </a:highlight>
            </a:endParaRPr>
          </a:p>
        </p:txBody>
      </p:sp>
      <p:grpSp>
        <p:nvGrpSpPr>
          <p:cNvPr id="9" name="Group 5">
            <a:extLst>
              <a:ext uri="{FF2B5EF4-FFF2-40B4-BE49-F238E27FC236}">
                <a16:creationId xmlns:a16="http://schemas.microsoft.com/office/drawing/2014/main" id="{A455241F-6A40-427E-ACF5-AD2DE37DC79F}"/>
              </a:ext>
            </a:extLst>
          </p:cNvPr>
          <p:cNvGrpSpPr/>
          <p:nvPr/>
        </p:nvGrpSpPr>
        <p:grpSpPr>
          <a:xfrm>
            <a:off x="3239449" y="791661"/>
            <a:ext cx="2865126" cy="2041455"/>
            <a:chOff x="45377" y="1804879"/>
            <a:chExt cx="2865126" cy="1932436"/>
          </a:xfrm>
        </p:grpSpPr>
        <p:pic>
          <p:nvPicPr>
            <p:cNvPr id="10" name="Picture 4" descr="Shape, icon&#10;&#10;Description automatically generated">
              <a:extLst>
                <a:ext uri="{FF2B5EF4-FFF2-40B4-BE49-F238E27FC236}">
                  <a16:creationId xmlns:a16="http://schemas.microsoft.com/office/drawing/2014/main" id="{978F707D-38AB-409D-936F-198EAD03E6A6}"/>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5377" y="1804879"/>
              <a:ext cx="2865126" cy="1932436"/>
            </a:xfrm>
            <a:prstGeom prst="rect">
              <a:avLst/>
            </a:prstGeom>
          </p:spPr>
        </p:pic>
        <p:sp>
          <p:nvSpPr>
            <p:cNvPr id="11" name="TextBox 6">
              <a:extLst>
                <a:ext uri="{FF2B5EF4-FFF2-40B4-BE49-F238E27FC236}">
                  <a16:creationId xmlns:a16="http://schemas.microsoft.com/office/drawing/2014/main" id="{E19C0E21-B1F2-4418-AEF0-824FD79EC18D}"/>
                </a:ext>
              </a:extLst>
            </p:cNvPr>
            <p:cNvSpPr txBox="1"/>
            <p:nvPr/>
          </p:nvSpPr>
          <p:spPr>
            <a:xfrm>
              <a:off x="410708" y="2454223"/>
              <a:ext cx="2134464" cy="611815"/>
            </a:xfrm>
            <a:prstGeom prst="rect">
              <a:avLst/>
            </a:prstGeom>
            <a:noFill/>
          </p:spPr>
          <p:txBody>
            <a:bodyPr wrap="square" rtlCol="0">
              <a:spAutoFit/>
            </a:bodyPr>
            <a:lstStyle/>
            <a:p>
              <a:pPr algn="ctr"/>
              <a:r>
                <a:rPr lang="en-US" sz="1800" b="1" dirty="0">
                  <a:solidFill>
                    <a:srgbClr val="004C82"/>
                  </a:solidFill>
                  <a:latin typeface="Calibri" panose="020F0502020204030204" pitchFamily="34" charset="0"/>
                  <a:cs typeface="Calibri" panose="020F0502020204030204" pitchFamily="34" charset="0"/>
                </a:rPr>
                <a:t>المياه ضرورية لإنتاج الأغذية وتجهيزها </a:t>
              </a:r>
              <a:endParaRPr lang="en-GB" sz="1800" b="1" dirty="0">
                <a:solidFill>
                  <a:srgbClr val="004C82"/>
                </a:solidFill>
                <a:latin typeface="Calibri" panose="020F0502020204030204" pitchFamily="34" charset="0"/>
                <a:cs typeface="Calibri" panose="020F0502020204030204" pitchFamily="34" charset="0"/>
              </a:endParaRPr>
            </a:p>
          </p:txBody>
        </p:sp>
      </p:grpSp>
      <p:pic>
        <p:nvPicPr>
          <p:cNvPr id="12" name="Picture 48" descr="Logo, icon&#10;&#10;Description automatically generated">
            <a:extLst>
              <a:ext uri="{FF2B5EF4-FFF2-40B4-BE49-F238E27FC236}">
                <a16:creationId xmlns:a16="http://schemas.microsoft.com/office/drawing/2014/main" id="{3CE4FFB8-F39A-4867-8F4B-8C3F6E90B137}"/>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6507951" y="2123969"/>
            <a:ext cx="1173801" cy="1173801"/>
          </a:xfrm>
          <a:prstGeom prst="rect">
            <a:avLst/>
          </a:prstGeom>
        </p:spPr>
      </p:pic>
      <p:grpSp>
        <p:nvGrpSpPr>
          <p:cNvPr id="14" name="Group 16">
            <a:extLst>
              <a:ext uri="{FF2B5EF4-FFF2-40B4-BE49-F238E27FC236}">
                <a16:creationId xmlns:a16="http://schemas.microsoft.com/office/drawing/2014/main" id="{599C3179-48BF-49CE-8BEC-DE550720A7F9}"/>
              </a:ext>
            </a:extLst>
          </p:cNvPr>
          <p:cNvGrpSpPr/>
          <p:nvPr/>
        </p:nvGrpSpPr>
        <p:grpSpPr>
          <a:xfrm>
            <a:off x="3567882" y="2850843"/>
            <a:ext cx="2738381" cy="1932436"/>
            <a:chOff x="6263058" y="1698351"/>
            <a:chExt cx="2738381" cy="1932436"/>
          </a:xfrm>
        </p:grpSpPr>
        <p:pic>
          <p:nvPicPr>
            <p:cNvPr id="15" name="Picture 14" descr="A picture containing icon&#10;&#10;Description automatically generated">
              <a:extLst>
                <a:ext uri="{FF2B5EF4-FFF2-40B4-BE49-F238E27FC236}">
                  <a16:creationId xmlns:a16="http://schemas.microsoft.com/office/drawing/2014/main" id="{006689CE-0578-4E8F-82D0-E42173F620CC}"/>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6263058" y="1698351"/>
              <a:ext cx="2738381" cy="1932436"/>
            </a:xfrm>
            <a:prstGeom prst="rect">
              <a:avLst/>
            </a:prstGeom>
          </p:spPr>
        </p:pic>
        <p:sp>
          <p:nvSpPr>
            <p:cNvPr id="16" name="TextBox 15">
              <a:extLst>
                <a:ext uri="{FF2B5EF4-FFF2-40B4-BE49-F238E27FC236}">
                  <a16:creationId xmlns:a16="http://schemas.microsoft.com/office/drawing/2014/main" id="{0CE05CF7-C875-4594-AF86-6E4827C10989}"/>
                </a:ext>
              </a:extLst>
            </p:cNvPr>
            <p:cNvSpPr txBox="1"/>
            <p:nvPr/>
          </p:nvSpPr>
          <p:spPr>
            <a:xfrm>
              <a:off x="6427037" y="2242387"/>
              <a:ext cx="2134464" cy="1200329"/>
            </a:xfrm>
            <a:prstGeom prst="rect">
              <a:avLst/>
            </a:prstGeom>
            <a:noFill/>
          </p:spPr>
          <p:txBody>
            <a:bodyPr wrap="square" rtlCol="0">
              <a:spAutoFit/>
            </a:bodyPr>
            <a:lstStyle/>
            <a:p>
              <a:pPr algn="ctr"/>
              <a:r>
                <a:rPr lang="en-GB" sz="1800" b="1" dirty="0">
                  <a:solidFill>
                    <a:srgbClr val="79A12C"/>
                  </a:solidFill>
                  <a:latin typeface="Calibri" panose="020F0502020204030204" pitchFamily="34" charset="0"/>
                  <a:cs typeface="Calibri" panose="020F0502020204030204" pitchFamily="34" charset="0"/>
                </a:rPr>
                <a:t>آثار الأنشطة الزراعية على كمية ونوعية الموارد المائية </a:t>
              </a:r>
              <a:endParaRPr lang="en-US" sz="1800" b="1" dirty="0">
                <a:solidFill>
                  <a:srgbClr val="79A12C"/>
                </a:solidFill>
                <a:latin typeface="Calibri" panose="020F0502020204030204" pitchFamily="34" charset="0"/>
                <a:cs typeface="Calibri" panose="020F0502020204030204" pitchFamily="34" charset="0"/>
              </a:endParaRPr>
            </a:p>
            <a:p>
              <a:endParaRPr lang="en-GB" sz="1800" b="1" dirty="0">
                <a:solidFill>
                  <a:srgbClr val="79A12C"/>
                </a:solidFill>
                <a:latin typeface="Calibri" panose="020F0502020204030204" pitchFamily="34" charset="0"/>
                <a:cs typeface="Calibri" panose="020F0502020204030204" pitchFamily="34" charset="0"/>
              </a:endParaRPr>
            </a:p>
          </p:txBody>
        </p:sp>
      </p:grpSp>
      <p:pic>
        <p:nvPicPr>
          <p:cNvPr id="7" name="Picture 52" descr="Icon&#10;&#10;Description automatically generated">
            <a:extLst>
              <a:ext uri="{FF2B5EF4-FFF2-40B4-BE49-F238E27FC236}">
                <a16:creationId xmlns:a16="http://schemas.microsoft.com/office/drawing/2014/main" id="{9A28F604-0299-46B3-B3A3-29BA92ED22E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570366" y="2076951"/>
            <a:ext cx="1126065" cy="1126065"/>
          </a:xfrm>
          <a:prstGeom prst="rect">
            <a:avLst/>
          </a:prstGeom>
        </p:spPr>
      </p:pic>
    </p:spTree>
    <p:extLst>
      <p:ext uri="{BB962C8B-B14F-4D97-AF65-F5344CB8AC3E}">
        <p14:creationId xmlns:p14="http://schemas.microsoft.com/office/powerpoint/2010/main" val="372815564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8338383-0D84-4823-889F-94053A72BEF9}"/>
              </a:ext>
            </a:extLst>
          </p:cNvPr>
          <p:cNvSpPr>
            <a:spLocks noGrp="1"/>
          </p:cNvSpPr>
          <p:nvPr>
            <p:ph type="body" sz="quarter" idx="14"/>
          </p:nvPr>
        </p:nvSpPr>
        <p:spPr>
          <a:xfrm>
            <a:off x="363537" y="1259440"/>
            <a:ext cx="8567737" cy="270565"/>
          </a:xfrm>
        </p:spPr>
        <p:txBody>
          <a:bodyPr>
            <a:normAutofit fontScale="94594"/>
          </a:bodyPr>
          <a:lstStyle/>
          <a:p>
            <a:pPr algn="r" rtl="1"/>
            <a:r>
              <a:rPr lang="en-US" dirty="0"/>
              <a:t>ما مدى أهمية المياه بالنسبة للأمن الغذائي والإنتاج</a:t>
            </a:r>
            <a:r>
              <a:rPr lang="de-DE" dirty="0"/>
              <a:t> الغذائي؟ </a:t>
            </a:r>
          </a:p>
          <a:p>
            <a:endParaRPr lang="de-DE" dirty="0"/>
          </a:p>
        </p:txBody>
      </p:sp>
      <p:graphicFrame>
        <p:nvGraphicFramePr>
          <p:cNvPr id="6" name="Diagramm 5">
            <a:extLst>
              <a:ext uri="{FF2B5EF4-FFF2-40B4-BE49-F238E27FC236}">
                <a16:creationId xmlns:a16="http://schemas.microsoft.com/office/drawing/2014/main" id="{4A306AB6-2128-4CBF-AF01-540FE073B69D}"/>
              </a:ext>
            </a:extLst>
          </p:cNvPr>
          <p:cNvGraphicFramePr/>
          <p:nvPr>
            <p:extLst>
              <p:ext uri="{D42A27DB-BD31-4B8C-83A1-F6EECF244321}">
                <p14:modId xmlns:p14="http://schemas.microsoft.com/office/powerpoint/2010/main" val="573972268"/>
              </p:ext>
            </p:extLst>
          </p:nvPr>
        </p:nvGraphicFramePr>
        <p:xfrm>
          <a:off x="942132" y="1429989"/>
          <a:ext cx="7172683" cy="31991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0182A66E-AE9F-4961-97DA-E76ED5ACC7D1}"/>
              </a:ext>
            </a:extLst>
          </p:cNvPr>
          <p:cNvSpPr>
            <a:spLocks noGrp="1"/>
          </p:cNvSpPr>
          <p:nvPr>
            <p:ph type="title"/>
          </p:nvPr>
        </p:nvSpPr>
        <p:spPr/>
        <p:txBody>
          <a:bodyPr>
            <a:normAutofit/>
          </a:bodyPr>
          <a:lstStyle/>
          <a:p>
            <a:pPr algn="r" rtl="1"/>
            <a:r>
              <a:rPr lang="en-US" dirty="0" err="1"/>
              <a:t>الماء</a:t>
            </a:r>
            <a:r>
              <a:rPr lang="en-US" dirty="0"/>
              <a:t> </a:t>
            </a:r>
            <a:r>
              <a:rPr lang="ar-JO" dirty="0"/>
              <a:t>من اجل</a:t>
            </a:r>
            <a:r>
              <a:rPr lang="en-US" dirty="0"/>
              <a:t> </a:t>
            </a:r>
            <a:r>
              <a:rPr lang="ar-JO" dirty="0"/>
              <a:t>ا</a:t>
            </a:r>
            <a:r>
              <a:rPr lang="en-US" dirty="0" err="1"/>
              <a:t>لغذاء</a:t>
            </a:r>
            <a:r>
              <a:rPr lang="en-US" dirty="0"/>
              <a:t> </a:t>
            </a:r>
          </a:p>
        </p:txBody>
      </p:sp>
      <p:sp>
        <p:nvSpPr>
          <p:cNvPr id="5" name="Foliennummernplatzhalter 4">
            <a:extLst>
              <a:ext uri="{FF2B5EF4-FFF2-40B4-BE49-F238E27FC236}">
                <a16:creationId xmlns:a16="http://schemas.microsoft.com/office/drawing/2014/main" id="{CE9C0B6A-644B-42F1-A4B0-FB5F1387DC2F}"/>
              </a:ext>
            </a:extLst>
          </p:cNvPr>
          <p:cNvSpPr>
            <a:spLocks noGrp="1"/>
          </p:cNvSpPr>
          <p:nvPr>
            <p:ph type="sldNum" sz="quarter" idx="16"/>
          </p:nvPr>
        </p:nvSpPr>
        <p:spPr/>
        <p:txBody>
          <a:bodyPr/>
          <a:lstStyle/>
          <a:p>
            <a:fld id="{CF23C0C3-F0EC-4AF0-84C8-08554CFEDD03}" type="slidenum">
              <a:rPr lang="en-GB" smtClean="0"/>
              <a:t>7</a:t>
            </a:fld>
            <a:endParaRPr lang="en-GB" dirty="0"/>
          </a:p>
        </p:txBody>
      </p:sp>
    </p:spTree>
    <p:extLst>
      <p:ext uri="{BB962C8B-B14F-4D97-AF65-F5344CB8AC3E}">
        <p14:creationId xmlns:p14="http://schemas.microsoft.com/office/powerpoint/2010/main" val="39044375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17DEB641-2A12-4983-A255-D9E6FFF64401}"/>
              </a:ext>
            </a:extLst>
          </p:cNvPr>
          <p:cNvPicPr>
            <a:picLocks noChangeAspect="1"/>
          </p:cNvPicPr>
          <p:nvPr/>
        </p:nvPicPr>
        <p:blipFill rotWithShape="1">
          <a:blip r:embed="rId3"/>
          <a:srcRect l="42089"/>
          <a:stretch/>
        </p:blipFill>
        <p:spPr>
          <a:xfrm>
            <a:off x="462338" y="1683667"/>
            <a:ext cx="3825261" cy="2955273"/>
          </a:xfrm>
          <a:prstGeom prst="rect">
            <a:avLst/>
          </a:prstGeom>
        </p:spPr>
      </p:pic>
      <p:sp>
        <p:nvSpPr>
          <p:cNvPr id="3" name="Titel 2">
            <a:extLst>
              <a:ext uri="{FF2B5EF4-FFF2-40B4-BE49-F238E27FC236}">
                <a16:creationId xmlns:a16="http://schemas.microsoft.com/office/drawing/2014/main" id="{649D6FBB-E410-40D5-B4B6-D03E722EA775}"/>
              </a:ext>
            </a:extLst>
          </p:cNvPr>
          <p:cNvSpPr>
            <a:spLocks noGrp="1"/>
          </p:cNvSpPr>
          <p:nvPr>
            <p:ph type="title"/>
          </p:nvPr>
        </p:nvSpPr>
        <p:spPr/>
        <p:txBody>
          <a:bodyPr>
            <a:normAutofit/>
          </a:bodyPr>
          <a:lstStyle/>
          <a:p>
            <a:pPr algn="r" rtl="1"/>
            <a:r>
              <a:rPr lang="en-US" dirty="0"/>
              <a:t>الماء </a:t>
            </a:r>
            <a:r>
              <a:rPr lang="ar-JO" dirty="0"/>
              <a:t>المستخدم في إنتاج</a:t>
            </a:r>
            <a:r>
              <a:rPr lang="en-US" dirty="0"/>
              <a:t> الغذاء  </a:t>
            </a:r>
          </a:p>
        </p:txBody>
      </p:sp>
      <p:sp>
        <p:nvSpPr>
          <p:cNvPr id="4" name="Foliennummernplatzhalter 3">
            <a:extLst>
              <a:ext uri="{FF2B5EF4-FFF2-40B4-BE49-F238E27FC236}">
                <a16:creationId xmlns:a16="http://schemas.microsoft.com/office/drawing/2014/main" id="{4A70535C-405D-4221-AAD1-BB184D9B3E86}"/>
              </a:ext>
            </a:extLst>
          </p:cNvPr>
          <p:cNvSpPr>
            <a:spLocks noGrp="1"/>
          </p:cNvSpPr>
          <p:nvPr>
            <p:ph type="sldNum" sz="quarter" idx="16"/>
          </p:nvPr>
        </p:nvSpPr>
        <p:spPr/>
        <p:txBody>
          <a:bodyPr/>
          <a:lstStyle/>
          <a:p>
            <a:fld id="{CF23C0C3-F0EC-4AF0-84C8-08554CFEDD03}" type="slidenum">
              <a:rPr lang="en-GB" smtClean="0"/>
              <a:t>8</a:t>
            </a:fld>
            <a:endParaRPr lang="en-GB" dirty="0"/>
          </a:p>
        </p:txBody>
      </p:sp>
      <p:sp>
        <p:nvSpPr>
          <p:cNvPr id="6" name="Textfeld 5">
            <a:extLst>
              <a:ext uri="{FF2B5EF4-FFF2-40B4-BE49-F238E27FC236}">
                <a16:creationId xmlns:a16="http://schemas.microsoft.com/office/drawing/2014/main" id="{60620335-6DF4-4E54-BB1D-CEC83ECF4442}"/>
              </a:ext>
            </a:extLst>
          </p:cNvPr>
          <p:cNvSpPr txBox="1"/>
          <p:nvPr/>
        </p:nvSpPr>
        <p:spPr>
          <a:xfrm>
            <a:off x="449817" y="1219447"/>
            <a:ext cx="4122184" cy="540544"/>
          </a:xfrm>
          <a:prstGeom prst="rect">
            <a:avLst/>
          </a:prstGeom>
          <a:noFill/>
        </p:spPr>
        <p:txBody>
          <a:bodyPr wrap="square" rtlCol="0">
            <a:normAutofit fontScale="98125"/>
          </a:bodyPr>
          <a:lstStyle/>
          <a:p>
            <a:pPr algn="r" rtl="1"/>
            <a:r>
              <a:rPr lang="en-US" sz="1400" dirty="0">
                <a:solidFill>
                  <a:srgbClr val="004C82"/>
                </a:solidFill>
              </a:rPr>
              <a:t>الطلب العالمي على المياه حسب القطاع بين </a:t>
            </a:r>
            <a:r>
              <a:rPr lang="en-US" sz="1400" dirty="0" err="1">
                <a:solidFill>
                  <a:srgbClr val="004C82"/>
                </a:solidFill>
              </a:rPr>
              <a:t>عامي</a:t>
            </a:r>
            <a:r>
              <a:rPr lang="en-US" sz="1400" dirty="0">
                <a:solidFill>
                  <a:srgbClr val="004C82"/>
                </a:solidFill>
              </a:rPr>
              <a:t> 2014 </a:t>
            </a:r>
            <a:r>
              <a:rPr lang="ar-JO" sz="1400" dirty="0">
                <a:solidFill>
                  <a:srgbClr val="004C82"/>
                </a:solidFill>
              </a:rPr>
              <a:t> و </a:t>
            </a:r>
            <a:r>
              <a:rPr lang="en-US" sz="1400" dirty="0">
                <a:solidFill>
                  <a:srgbClr val="004C82"/>
                </a:solidFill>
              </a:rPr>
              <a:t> 2040</a:t>
            </a:r>
          </a:p>
        </p:txBody>
      </p:sp>
      <p:sp>
        <p:nvSpPr>
          <p:cNvPr id="7" name="Textfeld 6">
            <a:extLst>
              <a:ext uri="{FF2B5EF4-FFF2-40B4-BE49-F238E27FC236}">
                <a16:creationId xmlns:a16="http://schemas.microsoft.com/office/drawing/2014/main" id="{CC6CF88C-908C-4B44-835E-EFE41CB36A8A}"/>
              </a:ext>
            </a:extLst>
          </p:cNvPr>
          <p:cNvSpPr txBox="1"/>
          <p:nvPr/>
        </p:nvSpPr>
        <p:spPr>
          <a:xfrm rot="16200000">
            <a:off x="-392062" y="2879658"/>
            <a:ext cx="1431802" cy="276999"/>
          </a:xfrm>
          <a:prstGeom prst="rect">
            <a:avLst/>
          </a:prstGeom>
          <a:noFill/>
        </p:spPr>
        <p:txBody>
          <a:bodyPr wrap="none" rtlCol="0">
            <a:normAutofit fontScale="94642"/>
          </a:bodyPr>
          <a:lstStyle/>
          <a:p>
            <a:pPr algn="l"/>
            <a:r>
              <a:rPr lang="de-DE" sz="1200" dirty="0"/>
              <a:t>Source: IEA, 2016</a:t>
            </a:r>
          </a:p>
        </p:txBody>
      </p:sp>
      <p:graphicFrame>
        <p:nvGraphicFramePr>
          <p:cNvPr id="8" name="Tabelle 7">
            <a:extLst>
              <a:ext uri="{FF2B5EF4-FFF2-40B4-BE49-F238E27FC236}">
                <a16:creationId xmlns:a16="http://schemas.microsoft.com/office/drawing/2014/main" id="{FBFC2209-A259-4455-A343-47578AF7761E}"/>
              </a:ext>
            </a:extLst>
          </p:cNvPr>
          <p:cNvGraphicFramePr>
            <a:graphicFrameLocks noGrp="1"/>
          </p:cNvGraphicFramePr>
          <p:nvPr>
            <p:extLst>
              <p:ext uri="{D42A27DB-BD31-4B8C-83A1-F6EECF244321}">
                <p14:modId xmlns:p14="http://schemas.microsoft.com/office/powerpoint/2010/main" val="11443156"/>
              </p:ext>
            </p:extLst>
          </p:nvPr>
        </p:nvGraphicFramePr>
        <p:xfrm>
          <a:off x="4872199" y="1506549"/>
          <a:ext cx="3822207" cy="3140166"/>
        </p:xfrm>
        <a:graphic>
          <a:graphicData uri="http://schemas.openxmlformats.org/drawingml/2006/table">
            <a:tbl>
              <a:tblPr firstRow="1" bandRow="1">
                <a:tableStyleId>{21E4AEA4-8DFA-4A89-87EB-49C32662AFE0}</a:tableStyleId>
              </a:tblPr>
              <a:tblGrid>
                <a:gridCol w="1244126">
                  <a:extLst>
                    <a:ext uri="{9D8B030D-6E8A-4147-A177-3AD203B41FA5}">
                      <a16:colId xmlns:a16="http://schemas.microsoft.com/office/drawing/2014/main" val="1703029398"/>
                    </a:ext>
                  </a:extLst>
                </a:gridCol>
                <a:gridCol w="2578081">
                  <a:extLst>
                    <a:ext uri="{9D8B030D-6E8A-4147-A177-3AD203B41FA5}">
                      <a16:colId xmlns:a16="http://schemas.microsoft.com/office/drawing/2014/main" val="1096208622"/>
                    </a:ext>
                  </a:extLst>
                </a:gridCol>
              </a:tblGrid>
              <a:tr h="353934">
                <a:tc>
                  <a:txBody>
                    <a:bodyPr/>
                    <a:lstStyle/>
                    <a:p>
                      <a:pPr algn="ctr" rtl="1"/>
                      <a:r>
                        <a:rPr lang="en-US" sz="1400" noProof="0" dirty="0"/>
                        <a:t>المنطقة </a:t>
                      </a:r>
                      <a:r>
                        <a:rPr lang="ar-JO" sz="1400" noProof="0" dirty="0"/>
                        <a:t>                   </a:t>
                      </a:r>
                      <a:endParaRPr lang="en-US" sz="1400" noProof="0" dirty="0">
                        <a:latin typeface="Calibri" panose="020F0502020204030204" pitchFamily="34" charset="0"/>
                        <a:cs typeface="Calibri" panose="020F0502020204030204" pitchFamily="34" charset="0"/>
                      </a:endParaRPr>
                    </a:p>
                  </a:txBody>
                  <a:tcPr>
                    <a:solidFill>
                      <a:srgbClr val="79A12C"/>
                    </a:solidFill>
                  </a:tcPr>
                </a:tc>
                <a:tc>
                  <a:txBody>
                    <a:bodyPr/>
                    <a:lstStyle/>
                    <a:p>
                      <a:pPr algn="ctr" rtl="1"/>
                      <a:r>
                        <a:rPr lang="ar-JO" sz="1400" noProof="0" dirty="0"/>
                        <a:t>استخراج</a:t>
                      </a:r>
                      <a:r>
                        <a:rPr lang="en-US" sz="1400" noProof="0" dirty="0"/>
                        <a:t> المياه الزراعية كنسبة مئوية من إجمالي </a:t>
                      </a:r>
                      <a:r>
                        <a:rPr lang="ar-JO" sz="1400" noProof="0" dirty="0"/>
                        <a:t>استخراج</a:t>
                      </a:r>
                      <a:r>
                        <a:rPr lang="en-US" sz="1400" noProof="0" dirty="0"/>
                        <a:t> المياه </a:t>
                      </a:r>
                      <a:endParaRPr lang="en-US" sz="1400" noProof="0" dirty="0">
                        <a:latin typeface="Calibri" panose="020F0502020204030204" pitchFamily="34" charset="0"/>
                        <a:cs typeface="Calibri" panose="020F0502020204030204" pitchFamily="34" charset="0"/>
                      </a:endParaRPr>
                    </a:p>
                  </a:txBody>
                  <a:tcPr>
                    <a:solidFill>
                      <a:srgbClr val="79A12C"/>
                    </a:solidFill>
                  </a:tcPr>
                </a:tc>
                <a:extLst>
                  <a:ext uri="{0D108BD9-81ED-4DB2-BD59-A6C34878D82A}">
                    <a16:rowId xmlns:a16="http://schemas.microsoft.com/office/drawing/2014/main" val="3398772203"/>
                  </a:ext>
                </a:extLst>
              </a:tr>
              <a:tr h="437001">
                <a:tc>
                  <a:txBody>
                    <a:bodyPr/>
                    <a:lstStyle/>
                    <a:p>
                      <a:pPr algn="ctr" rtl="1"/>
                      <a:r>
                        <a:rPr lang="en-US" sz="1400" noProof="0" dirty="0"/>
                        <a:t>أفريقيا </a:t>
                      </a:r>
                      <a:endParaRPr lang="en-US" sz="1400" noProof="0" dirty="0">
                        <a:latin typeface="Calibri" panose="020F0502020204030204" pitchFamily="34" charset="0"/>
                        <a:cs typeface="Calibri" panose="020F0502020204030204" pitchFamily="34" charset="0"/>
                      </a:endParaRPr>
                    </a:p>
                  </a:txBody>
                  <a:tcPr/>
                </a:tc>
                <a:tc>
                  <a:txBody>
                    <a:bodyPr/>
                    <a:lstStyle/>
                    <a:p>
                      <a:pPr algn="ctr" rtl="1"/>
                      <a:r>
                        <a:rPr lang="en-US" sz="1400" noProof="0" dirty="0"/>
                        <a:t>81</a:t>
                      </a:r>
                      <a:endParaRPr lang="en-US" sz="1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944306268"/>
                  </a:ext>
                </a:extLst>
              </a:tr>
              <a:tr h="437001">
                <a:tc>
                  <a:txBody>
                    <a:bodyPr/>
                    <a:lstStyle/>
                    <a:p>
                      <a:pPr algn="ctr" rtl="1"/>
                      <a:r>
                        <a:rPr lang="ar-JO" sz="1400" noProof="0" dirty="0">
                          <a:latin typeface="Calibri" panose="020F0502020204030204" pitchFamily="34" charset="0"/>
                          <a:cs typeface="Calibri" panose="020F0502020204030204" pitchFamily="34" charset="0"/>
                        </a:rPr>
                        <a:t>الأمريكتين</a:t>
                      </a:r>
                      <a:endParaRPr lang="en-US" sz="1400" noProof="0" dirty="0">
                        <a:latin typeface="Calibri" panose="020F0502020204030204" pitchFamily="34" charset="0"/>
                        <a:cs typeface="Calibri" panose="020F0502020204030204" pitchFamily="34" charset="0"/>
                      </a:endParaRPr>
                    </a:p>
                  </a:txBody>
                  <a:tcPr/>
                </a:tc>
                <a:tc>
                  <a:txBody>
                    <a:bodyPr/>
                    <a:lstStyle/>
                    <a:p>
                      <a:pPr algn="ctr" rtl="1"/>
                      <a:r>
                        <a:rPr lang="en-US" sz="1400" noProof="0" dirty="0"/>
                        <a:t>48</a:t>
                      </a:r>
                      <a:endParaRPr lang="en-US" sz="1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85789949"/>
                  </a:ext>
                </a:extLst>
              </a:tr>
              <a:tr h="437001">
                <a:tc>
                  <a:txBody>
                    <a:bodyPr/>
                    <a:lstStyle/>
                    <a:p>
                      <a:pPr algn="ctr" rtl="1"/>
                      <a:r>
                        <a:rPr lang="ar-JO" sz="1400" noProof="0" dirty="0">
                          <a:latin typeface="Calibri" panose="020F0502020204030204" pitchFamily="34" charset="0"/>
                          <a:cs typeface="Calibri" panose="020F0502020204030204" pitchFamily="34" charset="0"/>
                        </a:rPr>
                        <a:t>آسيا</a:t>
                      </a:r>
                      <a:endParaRPr lang="en-US" sz="1400" noProof="0" dirty="0">
                        <a:latin typeface="Calibri" panose="020F0502020204030204" pitchFamily="34" charset="0"/>
                        <a:cs typeface="Calibri" panose="020F0502020204030204" pitchFamily="34" charset="0"/>
                      </a:endParaRPr>
                    </a:p>
                  </a:txBody>
                  <a:tcPr/>
                </a:tc>
                <a:tc>
                  <a:txBody>
                    <a:bodyPr/>
                    <a:lstStyle/>
                    <a:p>
                      <a:pPr algn="ctr" rtl="1"/>
                      <a:r>
                        <a:rPr lang="en-US" sz="1400" noProof="0" dirty="0"/>
                        <a:t>81</a:t>
                      </a:r>
                      <a:endParaRPr lang="en-US" sz="1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48357735"/>
                  </a:ext>
                </a:extLst>
              </a:tr>
              <a:tr h="437001">
                <a:tc>
                  <a:txBody>
                    <a:bodyPr/>
                    <a:lstStyle/>
                    <a:p>
                      <a:pPr algn="ctr" rtl="1"/>
                      <a:r>
                        <a:rPr lang="en-US" sz="1400" noProof="0" dirty="0"/>
                        <a:t>أوروبا </a:t>
                      </a:r>
                      <a:endParaRPr lang="en-US" sz="1400" noProof="0" dirty="0">
                        <a:latin typeface="Calibri" panose="020F0502020204030204" pitchFamily="34" charset="0"/>
                        <a:cs typeface="Calibri" panose="020F0502020204030204" pitchFamily="34" charset="0"/>
                      </a:endParaRPr>
                    </a:p>
                  </a:txBody>
                  <a:tcPr/>
                </a:tc>
                <a:tc>
                  <a:txBody>
                    <a:bodyPr/>
                    <a:lstStyle/>
                    <a:p>
                      <a:pPr algn="ctr" rtl="1"/>
                      <a:r>
                        <a:rPr lang="en-US" sz="1400" noProof="0" dirty="0"/>
                        <a:t>27</a:t>
                      </a:r>
                      <a:endParaRPr lang="en-US" sz="1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9472824"/>
                  </a:ext>
                </a:extLst>
              </a:tr>
              <a:tr h="437001">
                <a:tc>
                  <a:txBody>
                    <a:bodyPr/>
                    <a:lstStyle/>
                    <a:p>
                      <a:pPr algn="ctr" rtl="1"/>
                      <a:r>
                        <a:rPr lang="en-US" sz="1400" noProof="0" dirty="0"/>
                        <a:t>أوقيانوسيا </a:t>
                      </a:r>
                      <a:endParaRPr lang="en-US" sz="1400" noProof="0" dirty="0">
                        <a:latin typeface="Calibri" panose="020F0502020204030204" pitchFamily="34" charset="0"/>
                        <a:cs typeface="Calibri" panose="020F0502020204030204" pitchFamily="34" charset="0"/>
                      </a:endParaRPr>
                    </a:p>
                  </a:txBody>
                  <a:tcPr/>
                </a:tc>
                <a:tc>
                  <a:txBody>
                    <a:bodyPr/>
                    <a:lstStyle/>
                    <a:p>
                      <a:pPr algn="ctr" rtl="1"/>
                      <a:r>
                        <a:rPr lang="en-US" sz="1400" noProof="0" dirty="0"/>
                        <a:t>58</a:t>
                      </a:r>
                      <a:endParaRPr lang="en-US" sz="14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1604214"/>
                  </a:ext>
                </a:extLst>
              </a:tr>
              <a:tr h="437001">
                <a:tc>
                  <a:txBody>
                    <a:bodyPr/>
                    <a:lstStyle/>
                    <a:p>
                      <a:pPr algn="ctr" rtl="1"/>
                      <a:r>
                        <a:rPr lang="en-US" sz="1400" b="1" noProof="0" dirty="0"/>
                        <a:t>العالم</a:t>
                      </a:r>
                      <a:endParaRPr lang="en-US" sz="1400" b="1" noProof="0" dirty="0">
                        <a:latin typeface="Calibri" panose="020F0502020204030204" pitchFamily="34" charset="0"/>
                        <a:cs typeface="Calibri" panose="020F0502020204030204" pitchFamily="34" charset="0"/>
                      </a:endParaRPr>
                    </a:p>
                  </a:txBody>
                  <a:tcPr/>
                </a:tc>
                <a:tc>
                  <a:txBody>
                    <a:bodyPr/>
                    <a:lstStyle/>
                    <a:p>
                      <a:pPr algn="ctr" rtl="1"/>
                      <a:r>
                        <a:rPr lang="en-US" sz="1400" b="1" noProof="0" dirty="0"/>
                        <a:t>70</a:t>
                      </a:r>
                      <a:endParaRPr lang="en-US" sz="1400" b="1"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83238954"/>
                  </a:ext>
                </a:extLst>
              </a:tr>
            </a:tbl>
          </a:graphicData>
        </a:graphic>
      </p:graphicFrame>
      <p:sp>
        <p:nvSpPr>
          <p:cNvPr id="9" name="Textfeld 8">
            <a:extLst>
              <a:ext uri="{FF2B5EF4-FFF2-40B4-BE49-F238E27FC236}">
                <a16:creationId xmlns:a16="http://schemas.microsoft.com/office/drawing/2014/main" id="{3BCD0726-48CA-4493-9019-AB8B4981EFB2}"/>
              </a:ext>
            </a:extLst>
          </p:cNvPr>
          <p:cNvSpPr txBox="1"/>
          <p:nvPr/>
        </p:nvSpPr>
        <p:spPr>
          <a:xfrm rot="16200000">
            <a:off x="7301658" y="2986843"/>
            <a:ext cx="3134191" cy="276999"/>
          </a:xfrm>
          <a:prstGeom prst="rect">
            <a:avLst/>
          </a:prstGeom>
          <a:noFill/>
        </p:spPr>
        <p:txBody>
          <a:bodyPr wrap="none" rtlCol="0">
            <a:normAutofit fontScale="92777"/>
          </a:bodyPr>
          <a:lstStyle/>
          <a:p>
            <a:pPr algn="l"/>
            <a:r>
              <a:rPr lang="en-US" sz="1200" dirty="0"/>
              <a:t>Source: own illustration based on UN, 2021</a:t>
            </a:r>
          </a:p>
        </p:txBody>
      </p:sp>
      <p:sp>
        <p:nvSpPr>
          <p:cNvPr id="10" name="Textfeld 9">
            <a:extLst>
              <a:ext uri="{FF2B5EF4-FFF2-40B4-BE49-F238E27FC236}">
                <a16:creationId xmlns:a16="http://schemas.microsoft.com/office/drawing/2014/main" id="{88D101C1-393D-480D-B04B-6BACAF05F0C9}"/>
              </a:ext>
            </a:extLst>
          </p:cNvPr>
          <p:cNvSpPr txBox="1"/>
          <p:nvPr/>
        </p:nvSpPr>
        <p:spPr>
          <a:xfrm>
            <a:off x="4836349" y="1187984"/>
            <a:ext cx="3893905" cy="307777"/>
          </a:xfrm>
          <a:prstGeom prst="rect">
            <a:avLst/>
          </a:prstGeom>
          <a:noFill/>
        </p:spPr>
        <p:txBody>
          <a:bodyPr wrap="square" rtlCol="0">
            <a:spAutoFit/>
          </a:bodyPr>
          <a:lstStyle/>
          <a:p>
            <a:pPr algn="ctr" rtl="1"/>
            <a:r>
              <a:rPr lang="en-US" sz="1400" dirty="0">
                <a:solidFill>
                  <a:srgbClr val="004C82"/>
                </a:solidFill>
              </a:rPr>
              <a:t>عمليات </a:t>
            </a:r>
            <a:r>
              <a:rPr lang="ar-JO" sz="1400" dirty="0">
                <a:solidFill>
                  <a:srgbClr val="004C82"/>
                </a:solidFill>
              </a:rPr>
              <a:t>استخراج</a:t>
            </a:r>
            <a:r>
              <a:rPr lang="en-US" sz="1400" dirty="0">
                <a:solidFill>
                  <a:srgbClr val="004C82"/>
                </a:solidFill>
              </a:rPr>
              <a:t> المياه الزراعية حسب المنطقة، 2010  </a:t>
            </a:r>
          </a:p>
        </p:txBody>
      </p:sp>
    </p:spTree>
    <p:extLst>
      <p:ext uri="{BB962C8B-B14F-4D97-AF65-F5344CB8AC3E}">
        <p14:creationId xmlns:p14="http://schemas.microsoft.com/office/powerpoint/2010/main" val="32434023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8338383-0D84-4823-889F-94053A72BEF9}"/>
              </a:ext>
            </a:extLst>
          </p:cNvPr>
          <p:cNvSpPr>
            <a:spLocks noGrp="1"/>
          </p:cNvSpPr>
          <p:nvPr>
            <p:ph type="body" sz="quarter" idx="14"/>
          </p:nvPr>
        </p:nvSpPr>
        <p:spPr>
          <a:xfrm>
            <a:off x="447745" y="1293601"/>
            <a:ext cx="8567737" cy="270565"/>
          </a:xfrm>
        </p:spPr>
        <p:txBody>
          <a:bodyPr/>
          <a:lstStyle/>
          <a:p>
            <a:pPr algn="r" rtl="1"/>
            <a:r>
              <a:rPr lang="en-US" dirty="0"/>
              <a:t>كيف يؤثر إنتاج الأغذية واستخدام الأراضي على قطاع المياه؟  </a:t>
            </a:r>
          </a:p>
          <a:p>
            <a:endParaRPr lang="de-DE" dirty="0"/>
          </a:p>
        </p:txBody>
      </p:sp>
      <p:graphicFrame>
        <p:nvGraphicFramePr>
          <p:cNvPr id="6" name="Diagramm 5">
            <a:extLst>
              <a:ext uri="{FF2B5EF4-FFF2-40B4-BE49-F238E27FC236}">
                <a16:creationId xmlns:a16="http://schemas.microsoft.com/office/drawing/2014/main" id="{6CF64992-31C2-4B68-A1BF-04641EF04A1D}"/>
              </a:ext>
            </a:extLst>
          </p:cNvPr>
          <p:cNvGraphicFramePr/>
          <p:nvPr>
            <p:extLst>
              <p:ext uri="{D42A27DB-BD31-4B8C-83A1-F6EECF244321}">
                <p14:modId xmlns:p14="http://schemas.microsoft.com/office/powerpoint/2010/main" val="1042191268"/>
              </p:ext>
            </p:extLst>
          </p:nvPr>
        </p:nvGraphicFramePr>
        <p:xfrm>
          <a:off x="1065145" y="1505256"/>
          <a:ext cx="7172683" cy="3095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3">
            <a:extLst>
              <a:ext uri="{FF2B5EF4-FFF2-40B4-BE49-F238E27FC236}">
                <a16:creationId xmlns:a16="http://schemas.microsoft.com/office/drawing/2014/main" id="{0182A66E-AE9F-4961-97DA-E76ED5ACC7D1}"/>
              </a:ext>
            </a:extLst>
          </p:cNvPr>
          <p:cNvSpPr>
            <a:spLocks noGrp="1"/>
          </p:cNvSpPr>
          <p:nvPr>
            <p:ph type="title"/>
          </p:nvPr>
        </p:nvSpPr>
        <p:spPr>
          <a:xfrm>
            <a:off x="447745" y="647456"/>
            <a:ext cx="8567183" cy="540544"/>
          </a:xfrm>
        </p:spPr>
        <p:txBody>
          <a:bodyPr>
            <a:normAutofit fontScale="94736"/>
          </a:bodyPr>
          <a:lstStyle/>
          <a:p>
            <a:pPr algn="r" rtl="1"/>
            <a:r>
              <a:rPr lang="en-US" dirty="0"/>
              <a:t>تأثير الغذاء </a:t>
            </a:r>
            <a:r>
              <a:rPr lang="en-US" dirty="0" err="1"/>
              <a:t>والأر</a:t>
            </a:r>
            <a:r>
              <a:rPr lang="ar-JO" dirty="0"/>
              <a:t>ا</a:t>
            </a:r>
            <a:r>
              <a:rPr lang="en-US" dirty="0"/>
              <a:t>ض</a:t>
            </a:r>
            <a:r>
              <a:rPr lang="ar-JO" dirty="0"/>
              <a:t>ي</a:t>
            </a:r>
            <a:r>
              <a:rPr lang="en-US" dirty="0"/>
              <a:t> على المياه </a:t>
            </a:r>
          </a:p>
        </p:txBody>
      </p:sp>
      <p:sp>
        <p:nvSpPr>
          <p:cNvPr id="5" name="Foliennummernplatzhalter 4">
            <a:extLst>
              <a:ext uri="{FF2B5EF4-FFF2-40B4-BE49-F238E27FC236}">
                <a16:creationId xmlns:a16="http://schemas.microsoft.com/office/drawing/2014/main" id="{CE9C0B6A-644B-42F1-A4B0-FB5F1387DC2F}"/>
              </a:ext>
            </a:extLst>
          </p:cNvPr>
          <p:cNvSpPr>
            <a:spLocks noGrp="1"/>
          </p:cNvSpPr>
          <p:nvPr>
            <p:ph type="sldNum" sz="quarter" idx="16"/>
          </p:nvPr>
        </p:nvSpPr>
        <p:spPr/>
        <p:txBody>
          <a:bodyPr/>
          <a:lstStyle/>
          <a:p>
            <a:fld id="{CF23C0C3-F0EC-4AF0-84C8-08554CFEDD03}" type="slidenum">
              <a:rPr lang="en-GB" smtClean="0"/>
              <a:t>9</a:t>
            </a:fld>
            <a:endParaRPr lang="en-GB" dirty="0"/>
          </a:p>
        </p:txBody>
      </p:sp>
    </p:spTree>
    <p:extLst>
      <p:ext uri="{BB962C8B-B14F-4D97-AF65-F5344CB8AC3E}">
        <p14:creationId xmlns:p14="http://schemas.microsoft.com/office/powerpoint/2010/main" val="3506645795"/>
      </p:ext>
    </p:extLst>
  </p:cSld>
  <p:clrMapOvr>
    <a:masterClrMapping/>
  </p:clrMapOvr>
  <p:transition>
    <p:fade/>
  </p:transition>
</p:sld>
</file>

<file path=ppt/theme/theme1.xml><?xml version="1.0" encoding="utf-8"?>
<a:theme xmlns:a="http://schemas.openxmlformats.org/drawingml/2006/main" name="Master English">
  <a:themeElements>
    <a:clrScheme name="Benutzerdefiniert 47">
      <a:dk1>
        <a:sysClr val="windowText" lastClr="000000"/>
      </a:dk1>
      <a:lt1>
        <a:sysClr val="window" lastClr="FFFFFF"/>
      </a:lt1>
      <a:dk2>
        <a:srgbClr val="6F6F6F"/>
      </a:dk2>
      <a:lt2>
        <a:srgbClr val="E6E6E6"/>
      </a:lt2>
      <a:accent1>
        <a:srgbClr val="C80F0F"/>
      </a:accent1>
      <a:accent2>
        <a:srgbClr val="89AE10"/>
      </a:accent2>
      <a:accent3>
        <a:srgbClr val="FDC400"/>
      </a:accent3>
      <a:accent4>
        <a:srgbClr val="F8E946"/>
      </a:accent4>
      <a:accent5>
        <a:srgbClr val="0077B2"/>
      </a:accent5>
      <a:accent6>
        <a:srgbClr val="AAAAAA"/>
      </a:accent6>
      <a:hlink>
        <a:srgbClr val="C80F0F"/>
      </a:hlink>
      <a:folHlink>
        <a:srgbClr val="C80F0F"/>
      </a:folHlink>
    </a:clrScheme>
    <a:fontScheme name="Benutzerdefinier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sz="12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63e47e-96be-43a7-9c4e-0a5012f8609c">
      <Terms xmlns="http://schemas.microsoft.com/office/infopath/2007/PartnerControls"/>
    </lcf76f155ced4ddcb4097134ff3c332f>
    <TaxCatchAll xmlns="484c8c59-755d-4516-b8d2-1621b38262b4" xsi:nil="true"/>
    <_dlc_DocId xmlns="c223a77a-1bdc-44bd-8349-8f51de15cd10">SRFTFS2Y63PY-545973155-28543</_dlc_DocId>
    <_dlc_DocIdUrl xmlns="c223a77a-1bdc-44bd-8349-8f51de15cd10">
      <Url>https://gizonline.sharepoint.com/sites/WaterPolicy-InnovationforResilienceWaPo-RE/_layouts/15/DocIdRedir.aspx?ID=SRFTFS2Y63PY-545973155-28543</Url>
      <Description>SRFTFS2Y63PY-545973155-28543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143128A551F1C4CBFF7CAFCF3CC6CF4" ma:contentTypeVersion="17" ma:contentTypeDescription="Ein neues Dokument erstellen." ma:contentTypeScope="" ma:versionID="0f5f0134c1e99ed5cad3ed584933c9af">
  <xsd:schema xmlns:xsd="http://www.w3.org/2001/XMLSchema" xmlns:xs="http://www.w3.org/2001/XMLSchema" xmlns:p="http://schemas.microsoft.com/office/2006/metadata/properties" xmlns:ns2="cf63e47e-96be-43a7-9c4e-0a5012f8609c" xmlns:ns3="c223a77a-1bdc-44bd-8349-8f51de15cd10" xmlns:ns4="484c8c59-755d-4516-b8d2-1621b38262b4" targetNamespace="http://schemas.microsoft.com/office/2006/metadata/properties" ma:root="true" ma:fieldsID="6d8d80087f14ac1cfdea001b2858c471" ns2:_="" ns3:_="" ns4:_="">
    <xsd:import namespace="cf63e47e-96be-43a7-9c4e-0a5012f8609c"/>
    <xsd:import namespace="c223a77a-1bdc-44bd-8349-8f51de15cd10"/>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3:_dlc_DocId" minOccurs="0"/>
                <xsd:element ref="ns3:_dlc_DocIdUrl" minOccurs="0"/>
                <xsd:element ref="ns3:_dlc_DocIdPersistId" minOccurs="0"/>
                <xsd:element ref="ns2:MediaServiceLocation"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63e47e-96be-43a7-9c4e-0a5012f860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Bildmarkierungen" ma:readOnly="false" ma:fieldId="{5cf76f15-5ced-4ddc-b409-7134ff3c332f}" ma:taxonomyMulti="true" ma:sspId="0aed264e-563a-469a-8ebe-271e849ec10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23a77a-1bdc-44bd-8349-8f51de15cd10"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e2ed7d0d-cb9c-4162-80c7-ac0440346501}" ma:internalName="TaxCatchAll" ma:showField="CatchAllData" ma:web="c223a77a-1bdc-44bd-8349-8f51de15c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E575DDB-15B9-46E4-8420-94B68E3BC504}">
  <ds:schemaRefs>
    <ds:schemaRef ds:uri="http://schemas.microsoft.com/sharepoint/v3/contenttype/forms"/>
  </ds:schemaRefs>
</ds:datastoreItem>
</file>

<file path=customXml/itemProps2.xml><?xml version="1.0" encoding="utf-8"?>
<ds:datastoreItem xmlns:ds="http://schemas.openxmlformats.org/officeDocument/2006/customXml" ds:itemID="{3C03BE2C-DBC9-4CFF-8F6C-0333178E2AAE}">
  <ds:schemaRefs>
    <ds:schemaRef ds:uri="484c8c59-755d-4516-b8d2-1621b38262b4"/>
    <ds:schemaRef ds:uri="http://purl.org/dc/terms/"/>
    <ds:schemaRef ds:uri="http://schemas.microsoft.com/office/2006/documentManagement/types"/>
    <ds:schemaRef ds:uri="http://schemas.microsoft.com/office/infopath/2007/PartnerControls"/>
    <ds:schemaRef ds:uri="http://purl.org/dc/dcmitype/"/>
    <ds:schemaRef ds:uri="http://schemas.openxmlformats.org/package/2006/metadata/core-properties"/>
    <ds:schemaRef ds:uri="http://purl.org/dc/elements/1.1/"/>
    <ds:schemaRef ds:uri="http://www.w3.org/XML/1998/namespace"/>
    <ds:schemaRef ds:uri="c223a77a-1bdc-44bd-8349-8f51de15cd10"/>
    <ds:schemaRef ds:uri="cf63e47e-96be-43a7-9c4e-0a5012f8609c"/>
    <ds:schemaRef ds:uri="http://schemas.microsoft.com/office/2006/metadata/properties"/>
  </ds:schemaRefs>
</ds:datastoreItem>
</file>

<file path=customXml/itemProps3.xml><?xml version="1.0" encoding="utf-8"?>
<ds:datastoreItem xmlns:ds="http://schemas.openxmlformats.org/officeDocument/2006/customXml" ds:itemID="{3CB33E13-5786-4BB3-B611-47994B77E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63e47e-96be-43a7-9c4e-0a5012f8609c"/>
    <ds:schemaRef ds:uri="c223a77a-1bdc-44bd-8349-8f51de15cd10"/>
    <ds:schemaRef ds:uri="484c8c59-755d-4516-b8d2-1621b3826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6F9D1D-33AF-488B-9B30-1B7AB8969F38}">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0</TotalTime>
  <Words>9586</Words>
  <Application>Microsoft Office PowerPoint</Application>
  <PresentationFormat>On-screen Show (16:9)</PresentationFormat>
  <Paragraphs>838</Paragraphs>
  <Slides>33</Slides>
  <Notes>33</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Master English</vt:lpstr>
      <vt:lpstr>الوحدة الأولى - مقدمة حول أمن رابطة المياه والطاقة والغذاء (WEF) </vt:lpstr>
      <vt:lpstr>مخطط تفصيلي </vt:lpstr>
      <vt:lpstr>مخطط تفصيلي </vt:lpstr>
      <vt:lpstr>مفاهيم أمن المياه والطاقة والغذاء و مقايضاتها</vt:lpstr>
      <vt:lpstr>نظرة عامة: أمن المياه والطاقة والغذاء</vt:lpstr>
      <vt:lpstr>الغذاء - الماء</vt:lpstr>
      <vt:lpstr>الماء من اجل الغذاء </vt:lpstr>
      <vt:lpstr>الماء المستخدم في إنتاج الغذاء  </vt:lpstr>
      <vt:lpstr>تأثير الغذاء والأراضي على المياه </vt:lpstr>
      <vt:lpstr>تأثير الغذاء والأراضي على المياه </vt:lpstr>
      <vt:lpstr>زيادة الإنتاج الغذائي: المقايضات الرئيسية  </vt:lpstr>
      <vt:lpstr>استخدامات المياه المحلية مقابل التجارة العالمية للمنتجات الزراعية </vt:lpstr>
      <vt:lpstr>المياه - الطاقة</vt:lpstr>
      <vt:lpstr>حان وقت لعبة الاختبار السريع!  ما مقدار الماء اللازم في قطاع الطاقة؟ </vt:lpstr>
      <vt:lpstr>المياه من أجل إنتاج الطاقة </vt:lpstr>
      <vt:lpstr>المياه من أجل إنتاج الطاقة </vt:lpstr>
      <vt:lpstr>المياه من اجل إنتاج الطاقة </vt:lpstr>
      <vt:lpstr>المقايضات المحتملة مع سياسات المناخ </vt:lpstr>
      <vt:lpstr>الطاقة من أجل المياه </vt:lpstr>
      <vt:lpstr>حان وقت لعبة الاختبار السريع!  ما مقدار الطاقة المستخدمة في قطاع المياه؟ </vt:lpstr>
      <vt:lpstr>الطاقة من أجل المياه </vt:lpstr>
      <vt:lpstr>الطاقة من أجل المياه </vt:lpstr>
      <vt:lpstr>الطاقة - الغذاء</vt:lpstr>
      <vt:lpstr>الطاقة من أجل الغذاء  </vt:lpstr>
      <vt:lpstr>حان وقت لعبة الاختبار السريع!  كيف تستخدم الطاقة في أنظمة الأغذية الزراعية؟ </vt:lpstr>
      <vt:lpstr>الطاقة من أجل الغذاء </vt:lpstr>
      <vt:lpstr>الطاقة من أجل الغذاء </vt:lpstr>
      <vt:lpstr>الزراعة من أجل الطاقة </vt:lpstr>
      <vt:lpstr>الزراعة من أجل الطاقة </vt:lpstr>
      <vt:lpstr>المقايضات المحتملة بسبب التغيرات في استخدام الأراضي </vt:lpstr>
      <vt:lpstr>مناقشة التداخلات في رابطة WEF</vt:lpstr>
      <vt:lpstr>خلاصة الفصل 1.2 التداخلات بين المياه والطاقة والغذاء </vt:lpstr>
      <vt:lpstr>شكراً لكم على وقتكم! </vt:lpstr>
    </vt:vector>
  </TitlesOfParts>
  <Company>GIZ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GIZ Master</dc:title>
  <dc:creator>Bauer, Vanessa GIZ</dc:creator>
  <cp:lastModifiedBy>Hoffmann, Eleonora GIZ</cp:lastModifiedBy>
  <cp:revision>301</cp:revision>
  <dcterms:created xsi:type="dcterms:W3CDTF">2017-09-14T11:33:37Z</dcterms:created>
  <dcterms:modified xsi:type="dcterms:W3CDTF">2022-12-01T14:29:45Z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0x0101001143128A551F1C4CBFF7CAFCF3CC6CF4</vt:lpwstr>
  </property>
  <property fmtid="{D5CDD505-2E9C-101B-9397-08002B2CF9AE}" pid="3" name="_dlc_DocIdItemGuid">
    <vt:lpwstr>332218d9-727b-4c93-9c65-9234fdf3965e</vt:lpwstr>
  </property>
  <property fmtid="{D5CDD505-2E9C-101B-9397-08002B2CF9AE}" pid="4" name="MediaServiceImageTags">
    <vt:lpwstr/>
  </property>
</Properties>
</file>