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876" r:id="rId7"/>
  </p:sldMasterIdLst>
  <p:notesMasterIdLst>
    <p:notesMasterId r:id="rId41"/>
  </p:notesMasterIdLst>
  <p:handoutMasterIdLst>
    <p:handoutMasterId r:id="rId42"/>
  </p:handoutMasterIdLst>
  <p:sldIdLst>
    <p:sldId id="738" r:id="rId8"/>
    <p:sldId id="785" r:id="rId9"/>
    <p:sldId id="818" r:id="rId10"/>
    <p:sldId id="734" r:id="rId11"/>
    <p:sldId id="747" r:id="rId12"/>
    <p:sldId id="814" r:id="rId13"/>
    <p:sldId id="791" r:id="rId14"/>
    <p:sldId id="705" r:id="rId15"/>
    <p:sldId id="809" r:id="rId16"/>
    <p:sldId id="817" r:id="rId17"/>
    <p:sldId id="800" r:id="rId18"/>
    <p:sldId id="735" r:id="rId19"/>
    <p:sldId id="813" r:id="rId20"/>
    <p:sldId id="759" r:id="rId21"/>
    <p:sldId id="787" r:id="rId22"/>
    <p:sldId id="740" r:id="rId23"/>
    <p:sldId id="741" r:id="rId24"/>
    <p:sldId id="820" r:id="rId25"/>
    <p:sldId id="788" r:id="rId26"/>
    <p:sldId id="761" r:id="rId27"/>
    <p:sldId id="732" r:id="rId28"/>
    <p:sldId id="754" r:id="rId29"/>
    <p:sldId id="812" r:id="rId30"/>
    <p:sldId id="793" r:id="rId31"/>
    <p:sldId id="762" r:id="rId32"/>
    <p:sldId id="729" r:id="rId33"/>
    <p:sldId id="730" r:id="rId34"/>
    <p:sldId id="794" r:id="rId35"/>
    <p:sldId id="810" r:id="rId36"/>
    <p:sldId id="921" r:id="rId37"/>
    <p:sldId id="771" r:id="rId38"/>
    <p:sldId id="819" r:id="rId39"/>
    <p:sldId id="755" r:id="rId40"/>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41" clrIdx="6"/>
  <p:cmAuthor id="1" name="Drechsel, Julia GIZ" initials="DJG" lastIdx="1" clrIdx="0"/>
  <p:cmAuthor id="8" name="semmling" initials="s" lastIdx="23" clrIdx="7"/>
  <p:cmAuthor id="2" name="Strobel, Chiara GIZ" initials="SCG" lastIdx="15" clrIdx="1"/>
  <p:cmAuthor id="9" name="Bilgram, Stephanie GIZ" initials="BSG" lastIdx="2" clrIdx="8">
    <p:extLst>
      <p:ext uri="{19B8F6BF-5375-455C-9EA6-DF929625EA0E}">
        <p15:presenceInfo xmlns:p15="http://schemas.microsoft.com/office/powerpoint/2012/main" userId="S::stephanie.bilgram@giz.de::7eaf3b4c-b72a-4433-a624-c860e2d7022b" providerId="AD"/>
      </p:ext>
    </p:extLst>
  </p:cmAuthor>
  <p:cmAuthor id="3" name="Bauer, Vanessa GIZ" initials="BVG" lastIdx="18" clrIdx="2"/>
  <p:cmAuthor id="4" name="Scriptoria - AJ" initials="SCR - AJ" lastIdx="3" clrIdx="3"/>
  <p:cmAuthor id="5" name="Lilly Aufdembrinke - adelphi" initials="LA-a" lastIdx="56" clrIdx="4"/>
  <p:cmAuthor id="6" name="Sabine Blumstein" initials="SB"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1B1"/>
    <a:srgbClr val="9BD7FF"/>
    <a:srgbClr val="79A12C"/>
    <a:srgbClr val="9EC432"/>
    <a:srgbClr val="004C82"/>
    <a:srgbClr val="275D21"/>
    <a:srgbClr val="2D6C26"/>
    <a:srgbClr val="79708E"/>
    <a:srgbClr val="B19BC1"/>
    <a:srgbClr val="3399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39DAE-5A70-4853-8753-4EA047863BE5}" v="13" dt="2022-11-30T15:39:26.191"/>
    <p1510:client id="{F97B6F7F-0BE0-BAFC-59E1-5C2DEC1FE6EF}" v="51" dt="2022-11-30T15:38:52.28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8" Type="http://schemas.microsoft.com/office/2016/11/relationships/changesInfo" Target="changesInfos/changesInfo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S::eleonora.hoffmann@giz.de::17fcc923-fc16-4ae3-be90-1ba8220b4999" providerId="AD" clId="Web-{F97B6F7F-0BE0-BAFC-59E1-5C2DEC1FE6EF}"/>
    <pc:docChg chg="modSld">
      <pc:chgData name="Hoffmann, Eleonora GIZ" userId="S::eleonora.hoffmann@giz.de::17fcc923-fc16-4ae3-be90-1ba8220b4999" providerId="AD" clId="Web-{F97B6F7F-0BE0-BAFC-59E1-5C2DEC1FE6EF}" dt="2022-11-30T15:38:47.817" v="5"/>
      <pc:docMkLst>
        <pc:docMk/>
      </pc:docMkLst>
      <pc:sldChg chg="addSp delSp modSp">
        <pc:chgData name="Hoffmann, Eleonora GIZ" userId="S::eleonora.hoffmann@giz.de::17fcc923-fc16-4ae3-be90-1ba8220b4999" providerId="AD" clId="Web-{F97B6F7F-0BE0-BAFC-59E1-5C2DEC1FE6EF}" dt="2022-11-30T15:38:47.817" v="5"/>
        <pc:sldMkLst>
          <pc:docMk/>
          <pc:sldMk cId="2339177345" sldId="738"/>
        </pc:sldMkLst>
        <pc:spChg chg="add del mod">
          <ac:chgData name="Hoffmann, Eleonora GIZ" userId="S::eleonora.hoffmann@giz.de::17fcc923-fc16-4ae3-be90-1ba8220b4999" providerId="AD" clId="Web-{F97B6F7F-0BE0-BAFC-59E1-5C2DEC1FE6EF}" dt="2022-11-30T15:38:43.567" v="2"/>
          <ac:spMkLst>
            <pc:docMk/>
            <pc:sldMk cId="2339177345" sldId="738"/>
            <ac:spMk id="3" creationId="{4D1E3B3B-8F8D-157F-35DC-4FF9AE314E82}"/>
          </ac:spMkLst>
        </pc:spChg>
        <pc:spChg chg="add del mod">
          <ac:chgData name="Hoffmann, Eleonora GIZ" userId="S::eleonora.hoffmann@giz.de::17fcc923-fc16-4ae3-be90-1ba8220b4999" providerId="AD" clId="Web-{F97B6F7F-0BE0-BAFC-59E1-5C2DEC1FE6EF}" dt="2022-11-30T15:38:44.895" v="3"/>
          <ac:spMkLst>
            <pc:docMk/>
            <pc:sldMk cId="2339177345" sldId="738"/>
            <ac:spMk id="7" creationId="{3D77DF7C-E42A-BB7B-3675-9E6E4F9DF214}"/>
          </ac:spMkLst>
        </pc:spChg>
        <pc:picChg chg="add del mod">
          <ac:chgData name="Hoffmann, Eleonora GIZ" userId="S::eleonora.hoffmann@giz.de::17fcc923-fc16-4ae3-be90-1ba8220b4999" providerId="AD" clId="Web-{F97B6F7F-0BE0-BAFC-59E1-5C2DEC1FE6EF}" dt="2022-11-30T15:38:47.817" v="5"/>
          <ac:picMkLst>
            <pc:docMk/>
            <pc:sldMk cId="2339177345" sldId="738"/>
            <ac:picMk id="8" creationId="{B443CE7F-CEC4-7C52-9833-E1A52D4814D1}"/>
          </ac:picMkLst>
        </pc:picChg>
        <pc:picChg chg="del">
          <ac:chgData name="Hoffmann, Eleonora GIZ" userId="S::eleonora.hoffmann@giz.de::17fcc923-fc16-4ae3-be90-1ba8220b4999" providerId="AD" clId="Web-{F97B6F7F-0BE0-BAFC-59E1-5C2DEC1FE6EF}" dt="2022-11-30T15:38:30.566" v="0"/>
          <ac:picMkLst>
            <pc:docMk/>
            <pc:sldMk cId="2339177345" sldId="738"/>
            <ac:picMk id="30" creationId="{5E38E7FB-14C1-4397-ADFB-800EABBA639A}"/>
          </ac:picMkLst>
        </pc:picChg>
        <pc:picChg chg="del">
          <ac:chgData name="Hoffmann, Eleonora GIZ" userId="S::eleonora.hoffmann@giz.de::17fcc923-fc16-4ae3-be90-1ba8220b4999" providerId="AD" clId="Web-{F97B6F7F-0BE0-BAFC-59E1-5C2DEC1FE6EF}" dt="2022-11-30T15:38:33.363" v="1"/>
          <ac:picMkLst>
            <pc:docMk/>
            <pc:sldMk cId="2339177345" sldId="738"/>
            <ac:picMk id="36" creationId="{14CDB087-49CA-42A1-8E0D-84D9B22E54B2}"/>
          </ac:picMkLst>
        </pc:picChg>
      </pc:sldChg>
    </pc:docChg>
  </pc:docChgLst>
  <pc:docChgLst>
    <pc:chgData name="Bilgram, Stephanie GIZ" userId="7eaf3b4c-b72a-4433-a624-c860e2d7022b" providerId="ADAL" clId="{0E90101F-2B0E-40F4-8D7B-F5F57A987DEC}"/>
    <pc:docChg chg="addSld delSld modSld">
      <pc:chgData name="Bilgram, Stephanie GIZ" userId="7eaf3b4c-b72a-4433-a624-c860e2d7022b" providerId="ADAL" clId="{0E90101F-2B0E-40F4-8D7B-F5F57A987DEC}" dt="2022-04-22T11:31:35.104" v="4" actId="47"/>
      <pc:docMkLst>
        <pc:docMk/>
      </pc:docMkLst>
      <pc:sldChg chg="del">
        <pc:chgData name="Bilgram, Stephanie GIZ" userId="7eaf3b4c-b72a-4433-a624-c860e2d7022b" providerId="ADAL" clId="{0E90101F-2B0E-40F4-8D7B-F5F57A987DEC}" dt="2022-04-22T11:31:19.823" v="2" actId="47"/>
        <pc:sldMkLst>
          <pc:docMk/>
          <pc:sldMk cId="3420405051" sldId="799"/>
        </pc:sldMkLst>
      </pc:sldChg>
      <pc:sldChg chg="add">
        <pc:chgData name="Bilgram, Stephanie GIZ" userId="7eaf3b4c-b72a-4433-a624-c860e2d7022b" providerId="ADAL" clId="{0E90101F-2B0E-40F4-8D7B-F5F57A987DEC}" dt="2022-04-22T11:31:09.964" v="0"/>
        <pc:sldMkLst>
          <pc:docMk/>
          <pc:sldMk cId="1167766403" sldId="800"/>
        </pc:sldMkLst>
      </pc:sldChg>
      <pc:sldChg chg="del">
        <pc:chgData name="Bilgram, Stephanie GIZ" userId="7eaf3b4c-b72a-4433-a624-c860e2d7022b" providerId="ADAL" clId="{0E90101F-2B0E-40F4-8D7B-F5F57A987DEC}" dt="2022-04-22T11:31:35.104" v="4" actId="47"/>
        <pc:sldMkLst>
          <pc:docMk/>
          <pc:sldMk cId="3833362732" sldId="801"/>
        </pc:sldMkLst>
      </pc:sldChg>
      <pc:sldChg chg="add">
        <pc:chgData name="Bilgram, Stephanie GIZ" userId="7eaf3b4c-b72a-4433-a624-c860e2d7022b" providerId="ADAL" clId="{0E90101F-2B0E-40F4-8D7B-F5F57A987DEC}" dt="2022-04-22T11:31:18.231" v="1"/>
        <pc:sldMkLst>
          <pc:docMk/>
          <pc:sldMk cId="2049066468" sldId="820"/>
        </pc:sldMkLst>
      </pc:sldChg>
      <pc:sldChg chg="add">
        <pc:chgData name="Bilgram, Stephanie GIZ" userId="7eaf3b4c-b72a-4433-a624-c860e2d7022b" providerId="ADAL" clId="{0E90101F-2B0E-40F4-8D7B-F5F57A987DEC}" dt="2022-04-22T11:31:33.634" v="3"/>
        <pc:sldMkLst>
          <pc:docMk/>
          <pc:sldMk cId="3416584413" sldId="921"/>
        </pc:sldMkLst>
      </pc:sldChg>
    </pc:docChg>
  </pc:docChgLst>
  <pc:docChgLst>
    <pc:chgData name="Hoffmann, Eleonora GIZ" userId="17fcc923-fc16-4ae3-be90-1ba8220b4999" providerId="ADAL" clId="{A9139DAE-5A70-4853-8753-4EA047863BE5}"/>
    <pc:docChg chg="custSel modSld">
      <pc:chgData name="Hoffmann, Eleonora GIZ" userId="17fcc923-fc16-4ae3-be90-1ba8220b4999" providerId="ADAL" clId="{A9139DAE-5A70-4853-8753-4EA047863BE5}" dt="2022-11-30T15:39:26.190" v="11"/>
      <pc:docMkLst>
        <pc:docMk/>
      </pc:docMkLst>
      <pc:sldChg chg="addSp delSp modSp mod">
        <pc:chgData name="Hoffmann, Eleonora GIZ" userId="17fcc923-fc16-4ae3-be90-1ba8220b4999" providerId="ADAL" clId="{A9139DAE-5A70-4853-8753-4EA047863BE5}" dt="2022-11-30T15:39:10.393" v="5" actId="14100"/>
        <pc:sldMkLst>
          <pc:docMk/>
          <pc:sldMk cId="2339177345" sldId="738"/>
        </pc:sldMkLst>
        <pc:spChg chg="add del mod">
          <ac:chgData name="Hoffmann, Eleonora GIZ" userId="17fcc923-fc16-4ae3-be90-1ba8220b4999" providerId="ADAL" clId="{A9139DAE-5A70-4853-8753-4EA047863BE5}" dt="2022-11-30T15:39:02.533" v="1" actId="478"/>
          <ac:spMkLst>
            <pc:docMk/>
            <pc:sldMk cId="2339177345" sldId="738"/>
            <ac:spMk id="3" creationId="{E8BC88E0-848F-431C-B646-50857E961903}"/>
          </ac:spMkLst>
        </pc:spChg>
        <pc:spChg chg="mod">
          <ac:chgData name="Hoffmann, Eleonora GIZ" userId="17fcc923-fc16-4ae3-be90-1ba8220b4999" providerId="ADAL" clId="{A9139DAE-5A70-4853-8753-4EA047863BE5}" dt="2022-11-30T15:39:10.393" v="5" actId="14100"/>
          <ac:spMkLst>
            <pc:docMk/>
            <pc:sldMk cId="2339177345" sldId="738"/>
            <ac:spMk id="4" creationId="{173B6E45-0892-42BC-BE6B-663CEDF24A29}"/>
          </ac:spMkLst>
        </pc:spChg>
        <pc:spChg chg="add del mod">
          <ac:chgData name="Hoffmann, Eleonora GIZ" userId="17fcc923-fc16-4ae3-be90-1ba8220b4999" providerId="ADAL" clId="{A9139DAE-5A70-4853-8753-4EA047863BE5}" dt="2022-11-30T15:39:05.129" v="3" actId="478"/>
          <ac:spMkLst>
            <pc:docMk/>
            <pc:sldMk cId="2339177345" sldId="738"/>
            <ac:spMk id="7" creationId="{605FC97D-4B9D-4121-B9E2-1BDFBF72CE0C}"/>
          </ac:spMkLst>
        </pc:spChg>
        <pc:spChg chg="mod">
          <ac:chgData name="Hoffmann, Eleonora GIZ" userId="17fcc923-fc16-4ae3-be90-1ba8220b4999" providerId="ADAL" clId="{A9139DAE-5A70-4853-8753-4EA047863BE5}" dt="2022-11-30T15:39:06.416" v="4"/>
          <ac:spMkLst>
            <pc:docMk/>
            <pc:sldMk cId="2339177345" sldId="738"/>
            <ac:spMk id="21" creationId="{76B87B5A-0015-412C-8811-E0C1ACC6CCF2}"/>
          </ac:spMkLst>
        </pc:spChg>
        <pc:grpChg chg="add mod">
          <ac:chgData name="Hoffmann, Eleonora GIZ" userId="17fcc923-fc16-4ae3-be90-1ba8220b4999" providerId="ADAL" clId="{A9139DAE-5A70-4853-8753-4EA047863BE5}" dt="2022-11-30T15:39:06.416" v="4"/>
          <ac:grpSpMkLst>
            <pc:docMk/>
            <pc:sldMk cId="2339177345" sldId="738"/>
            <ac:grpSpMk id="18" creationId="{65CCFEF8-AE5F-4E52-A7CE-ED3F2445F082}"/>
          </ac:grpSpMkLst>
        </pc:grpChg>
        <pc:picChg chg="add mod">
          <ac:chgData name="Hoffmann, Eleonora GIZ" userId="17fcc923-fc16-4ae3-be90-1ba8220b4999" providerId="ADAL" clId="{A9139DAE-5A70-4853-8753-4EA047863BE5}" dt="2022-11-30T15:39:06.416" v="4"/>
          <ac:picMkLst>
            <pc:docMk/>
            <pc:sldMk cId="2339177345" sldId="738"/>
            <ac:picMk id="14" creationId="{FD79E8B8-16B7-4D1C-964A-579AA40171F2}"/>
          </ac:picMkLst>
        </pc:picChg>
        <pc:picChg chg="add mod">
          <ac:chgData name="Hoffmann, Eleonora GIZ" userId="17fcc923-fc16-4ae3-be90-1ba8220b4999" providerId="ADAL" clId="{A9139DAE-5A70-4853-8753-4EA047863BE5}" dt="2022-11-30T15:39:06.416" v="4"/>
          <ac:picMkLst>
            <pc:docMk/>
            <pc:sldMk cId="2339177345" sldId="738"/>
            <ac:picMk id="16" creationId="{38608799-D05A-4291-A893-E0336ECC9B9C}"/>
          </ac:picMkLst>
        </pc:picChg>
        <pc:picChg chg="mod">
          <ac:chgData name="Hoffmann, Eleonora GIZ" userId="17fcc923-fc16-4ae3-be90-1ba8220b4999" providerId="ADAL" clId="{A9139DAE-5A70-4853-8753-4EA047863BE5}" dt="2022-11-30T15:39:06.416" v="4"/>
          <ac:picMkLst>
            <pc:docMk/>
            <pc:sldMk cId="2339177345" sldId="738"/>
            <ac:picMk id="20" creationId="{F2C78B99-212A-41E4-BAE4-E29F1A39C0B7}"/>
          </ac:picMkLst>
        </pc:picChg>
        <pc:picChg chg="del">
          <ac:chgData name="Hoffmann, Eleonora GIZ" userId="17fcc923-fc16-4ae3-be90-1ba8220b4999" providerId="ADAL" clId="{A9139DAE-5A70-4853-8753-4EA047863BE5}" dt="2022-11-30T15:39:00.344" v="0" actId="478"/>
          <ac:picMkLst>
            <pc:docMk/>
            <pc:sldMk cId="2339177345" sldId="738"/>
            <ac:picMk id="30" creationId="{5E38E7FB-14C1-4397-ADFB-800EABBA639A}"/>
          </ac:picMkLst>
        </pc:picChg>
        <pc:picChg chg="del">
          <ac:chgData name="Hoffmann, Eleonora GIZ" userId="17fcc923-fc16-4ae3-be90-1ba8220b4999" providerId="ADAL" clId="{A9139DAE-5A70-4853-8753-4EA047863BE5}" dt="2022-11-30T15:39:03.677" v="2" actId="478"/>
          <ac:picMkLst>
            <pc:docMk/>
            <pc:sldMk cId="2339177345" sldId="738"/>
            <ac:picMk id="36" creationId="{14CDB087-49CA-42A1-8E0D-84D9B22E54B2}"/>
          </ac:picMkLst>
        </pc:picChg>
      </pc:sldChg>
      <pc:sldChg chg="addSp delSp modSp mod">
        <pc:chgData name="Hoffmann, Eleonora GIZ" userId="17fcc923-fc16-4ae3-be90-1ba8220b4999" providerId="ADAL" clId="{A9139DAE-5A70-4853-8753-4EA047863BE5}" dt="2022-11-30T15:39:26.190" v="11"/>
        <pc:sldMkLst>
          <pc:docMk/>
          <pc:sldMk cId="1603386933" sldId="755"/>
        </pc:sldMkLst>
        <pc:spChg chg="add del mod">
          <ac:chgData name="Hoffmann, Eleonora GIZ" userId="17fcc923-fc16-4ae3-be90-1ba8220b4999" providerId="ADAL" clId="{A9139DAE-5A70-4853-8753-4EA047863BE5}" dt="2022-11-30T15:39:20.331" v="8" actId="478"/>
          <ac:spMkLst>
            <pc:docMk/>
            <pc:sldMk cId="1603386933" sldId="755"/>
            <ac:spMk id="3" creationId="{B05685C6-AA14-49CB-971D-7205FB6A3810}"/>
          </ac:spMkLst>
        </pc:spChg>
        <pc:spChg chg="mod">
          <ac:chgData name="Hoffmann, Eleonora GIZ" userId="17fcc923-fc16-4ae3-be90-1ba8220b4999" providerId="ADAL" clId="{A9139DAE-5A70-4853-8753-4EA047863BE5}" dt="2022-11-30T15:39:17.587" v="6" actId="14100"/>
          <ac:spMkLst>
            <pc:docMk/>
            <pc:sldMk cId="1603386933" sldId="755"/>
            <ac:spMk id="4" creationId="{173B6E45-0892-42BC-BE6B-663CEDF24A29}"/>
          </ac:spMkLst>
        </pc:spChg>
        <pc:spChg chg="add del mod">
          <ac:chgData name="Hoffmann, Eleonora GIZ" userId="17fcc923-fc16-4ae3-be90-1ba8220b4999" providerId="ADAL" clId="{A9139DAE-5A70-4853-8753-4EA047863BE5}" dt="2022-11-30T15:39:24.892" v="10" actId="478"/>
          <ac:spMkLst>
            <pc:docMk/>
            <pc:sldMk cId="1603386933" sldId="755"/>
            <ac:spMk id="7" creationId="{65042F0A-43EB-4A03-9BAD-A46DEF5B5E52}"/>
          </ac:spMkLst>
        </pc:spChg>
        <pc:spChg chg="mod">
          <ac:chgData name="Hoffmann, Eleonora GIZ" userId="17fcc923-fc16-4ae3-be90-1ba8220b4999" providerId="ADAL" clId="{A9139DAE-5A70-4853-8753-4EA047863BE5}" dt="2022-11-30T15:39:26.190" v="11"/>
          <ac:spMkLst>
            <pc:docMk/>
            <pc:sldMk cId="1603386933" sldId="755"/>
            <ac:spMk id="21" creationId="{31B7BB53-1FF1-4734-89D9-EA904181C25D}"/>
          </ac:spMkLst>
        </pc:spChg>
        <pc:grpChg chg="add mod">
          <ac:chgData name="Hoffmann, Eleonora GIZ" userId="17fcc923-fc16-4ae3-be90-1ba8220b4999" providerId="ADAL" clId="{A9139DAE-5A70-4853-8753-4EA047863BE5}" dt="2022-11-30T15:39:26.190" v="11"/>
          <ac:grpSpMkLst>
            <pc:docMk/>
            <pc:sldMk cId="1603386933" sldId="755"/>
            <ac:grpSpMk id="18" creationId="{FD9855DE-594E-4FF3-B8ED-DFCC4B397262}"/>
          </ac:grpSpMkLst>
        </pc:grpChg>
        <pc:picChg chg="add mod">
          <ac:chgData name="Hoffmann, Eleonora GIZ" userId="17fcc923-fc16-4ae3-be90-1ba8220b4999" providerId="ADAL" clId="{A9139DAE-5A70-4853-8753-4EA047863BE5}" dt="2022-11-30T15:39:26.190" v="11"/>
          <ac:picMkLst>
            <pc:docMk/>
            <pc:sldMk cId="1603386933" sldId="755"/>
            <ac:picMk id="14" creationId="{9216FEEF-594D-4E67-A590-265751FC1E76}"/>
          </ac:picMkLst>
        </pc:picChg>
        <pc:picChg chg="add mod">
          <ac:chgData name="Hoffmann, Eleonora GIZ" userId="17fcc923-fc16-4ae3-be90-1ba8220b4999" providerId="ADAL" clId="{A9139DAE-5A70-4853-8753-4EA047863BE5}" dt="2022-11-30T15:39:26.190" v="11"/>
          <ac:picMkLst>
            <pc:docMk/>
            <pc:sldMk cId="1603386933" sldId="755"/>
            <ac:picMk id="16" creationId="{632936C7-CE86-400B-9FB6-45C742B76E0E}"/>
          </ac:picMkLst>
        </pc:picChg>
        <pc:picChg chg="mod">
          <ac:chgData name="Hoffmann, Eleonora GIZ" userId="17fcc923-fc16-4ae3-be90-1ba8220b4999" providerId="ADAL" clId="{A9139DAE-5A70-4853-8753-4EA047863BE5}" dt="2022-11-30T15:39:26.190" v="11"/>
          <ac:picMkLst>
            <pc:docMk/>
            <pc:sldMk cId="1603386933" sldId="755"/>
            <ac:picMk id="20" creationId="{EEE70AA3-71CE-4857-9159-B6D4CCA357E3}"/>
          </ac:picMkLst>
        </pc:picChg>
        <pc:picChg chg="del">
          <ac:chgData name="Hoffmann, Eleonora GIZ" userId="17fcc923-fc16-4ae3-be90-1ba8220b4999" providerId="ADAL" clId="{A9139DAE-5A70-4853-8753-4EA047863BE5}" dt="2022-11-30T15:39:19.032" v="7" actId="478"/>
          <ac:picMkLst>
            <pc:docMk/>
            <pc:sldMk cId="1603386933" sldId="755"/>
            <ac:picMk id="30" creationId="{5E38E7FB-14C1-4397-ADFB-800EABBA639A}"/>
          </ac:picMkLst>
        </pc:picChg>
        <pc:picChg chg="del">
          <ac:chgData name="Hoffmann, Eleonora GIZ" userId="17fcc923-fc16-4ae3-be90-1ba8220b4999" providerId="ADAL" clId="{A9139DAE-5A70-4853-8753-4EA047863BE5}" dt="2022-11-30T15:39:23.715" v="9" actId="478"/>
          <ac:picMkLst>
            <pc:docMk/>
            <pc:sldMk cId="1603386933" sldId="755"/>
            <ac:picMk id="36" creationId="{14CDB087-49CA-42A1-8E0D-84D9B22E54B2}"/>
          </ac:picMkLst>
        </pc:picChg>
      </pc:sldChg>
    </pc:docChg>
  </pc:docChgLst>
  <pc:docChgLst>
    <pc:chgData name="Bilgram, Stephanie GIZ" userId="S::stephanie.bilgram@giz.de::7eaf3b4c-b72a-4433-a624-c860e2d7022b" providerId="AD" clId="Web-{E7640F74-A236-4F2A-B63E-897A8AED07A5}"/>
    <pc:docChg chg="addSld delSld modSld">
      <pc:chgData name="Bilgram, Stephanie GIZ" userId="S::stephanie.bilgram@giz.de::7eaf3b4c-b72a-4433-a624-c860e2d7022b" providerId="AD" clId="Web-{E7640F74-A236-4F2A-B63E-897A8AED07A5}" dt="2022-04-22T11:30:36.101" v="9"/>
      <pc:docMkLst>
        <pc:docMk/>
      </pc:docMkLst>
      <pc:sldChg chg="addSp delSp modSp">
        <pc:chgData name="Bilgram, Stephanie GIZ" userId="S::stephanie.bilgram@giz.de::7eaf3b4c-b72a-4433-a624-c860e2d7022b" providerId="AD" clId="Web-{E7640F74-A236-4F2A-B63E-897A8AED07A5}" dt="2022-04-22T11:30:36.101" v="9"/>
        <pc:sldMkLst>
          <pc:docMk/>
          <pc:sldMk cId="1241856179" sldId="735"/>
        </pc:sldMkLst>
        <pc:picChg chg="add del mod">
          <ac:chgData name="Bilgram, Stephanie GIZ" userId="S::stephanie.bilgram@giz.de::7eaf3b4c-b72a-4433-a624-c860e2d7022b" providerId="AD" clId="Web-{E7640F74-A236-4F2A-B63E-897A8AED07A5}" dt="2022-04-22T11:30:36.101" v="9"/>
          <ac:picMkLst>
            <pc:docMk/>
            <pc:sldMk cId="1241856179" sldId="735"/>
            <ac:picMk id="2" creationId="{307AD850-CC84-C4A4-C25B-0C8099C87A14}"/>
          </ac:picMkLst>
        </pc:picChg>
      </pc:sldChg>
      <pc:sldChg chg="addSp delSp modSp">
        <pc:chgData name="Bilgram, Stephanie GIZ" userId="S::stephanie.bilgram@giz.de::7eaf3b4c-b72a-4433-a624-c860e2d7022b" providerId="AD" clId="Web-{E7640F74-A236-4F2A-B63E-897A8AED07A5}" dt="2022-04-22T11:29:49.116" v="4" actId="14100"/>
        <pc:sldMkLst>
          <pc:docMk/>
          <pc:sldMk cId="416104480" sldId="793"/>
        </pc:sldMkLst>
        <pc:picChg chg="add mod">
          <ac:chgData name="Bilgram, Stephanie GIZ" userId="S::stephanie.bilgram@giz.de::7eaf3b4c-b72a-4433-a624-c860e2d7022b" providerId="AD" clId="Web-{E7640F74-A236-4F2A-B63E-897A8AED07A5}" dt="2022-04-22T11:29:49.116" v="4" actId="14100"/>
          <ac:picMkLst>
            <pc:docMk/>
            <pc:sldMk cId="416104480" sldId="793"/>
            <ac:picMk id="3" creationId="{FA42D97E-BEC8-EA72-BF67-76FC7C7A8ABE}"/>
          </ac:picMkLst>
        </pc:picChg>
        <pc:picChg chg="del">
          <ac:chgData name="Bilgram, Stephanie GIZ" userId="S::stephanie.bilgram@giz.de::7eaf3b4c-b72a-4433-a624-c860e2d7022b" providerId="AD" clId="Web-{E7640F74-A236-4F2A-B63E-897A8AED07A5}" dt="2022-04-22T11:29:41.178" v="0"/>
          <ac:picMkLst>
            <pc:docMk/>
            <pc:sldMk cId="416104480" sldId="793"/>
            <ac:picMk id="8" creationId="{4C766F5F-283A-4A56-B66F-26125AB7440E}"/>
          </ac:picMkLst>
        </pc:picChg>
      </pc:sldChg>
      <pc:sldChg chg="add del">
        <pc:chgData name="Bilgram, Stephanie GIZ" userId="S::stephanie.bilgram@giz.de::7eaf3b4c-b72a-4433-a624-c860e2d7022b" providerId="AD" clId="Web-{E7640F74-A236-4F2A-B63E-897A8AED07A5}" dt="2022-04-22T11:30:24.632" v="7"/>
        <pc:sldMkLst>
          <pc:docMk/>
          <pc:sldMk cId="536523332" sldId="8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2E4_F49E183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32A_6A81251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Total consumption: 48 bcm </c:v>
                </c:pt>
              </c:strCache>
            </c:strRef>
          </c:tx>
          <c:spPr>
            <a:ln>
              <a:noFill/>
            </a:ln>
          </c:spPr>
          <c:dPt>
            <c:idx val="0"/>
            <c:bubble3D val="0"/>
            <c:spPr>
              <a:solidFill>
                <a:srgbClr val="A9D4E1"/>
              </a:solidFill>
              <a:ln w="19050">
                <a:noFill/>
              </a:ln>
              <a:effectLst/>
            </c:spPr>
            <c:extLst>
              <c:ext xmlns:c16="http://schemas.microsoft.com/office/drawing/2014/chart" uri="{C3380CC4-5D6E-409C-BE32-E72D297353CC}">
                <c16:uniqueId val="{00000001-FC28-4728-B9D2-3FC5F6E3814A}"/>
              </c:ext>
            </c:extLst>
          </c:dPt>
          <c:dPt>
            <c:idx val="1"/>
            <c:bubble3D val="0"/>
            <c:spPr>
              <a:solidFill>
                <a:srgbClr val="F5903D"/>
              </a:solidFill>
              <a:ln w="19050">
                <a:noFill/>
              </a:ln>
              <a:effectLst/>
            </c:spPr>
            <c:extLst>
              <c:ext xmlns:c16="http://schemas.microsoft.com/office/drawing/2014/chart" uri="{C3380CC4-5D6E-409C-BE32-E72D297353CC}">
                <c16:uniqueId val="{00000003-FC28-4728-B9D2-3FC5F6E3814A}"/>
              </c:ext>
            </c:extLst>
          </c:dPt>
          <c:dPt>
            <c:idx val="2"/>
            <c:bubble3D val="0"/>
            <c:spPr>
              <a:solidFill>
                <a:srgbClr val="FFC000"/>
              </a:solidFill>
              <a:ln w="19050">
                <a:noFill/>
              </a:ln>
              <a:effectLst/>
            </c:spPr>
            <c:extLst>
              <c:ext xmlns:c16="http://schemas.microsoft.com/office/drawing/2014/chart" uri="{C3380CC4-5D6E-409C-BE32-E72D297353CC}">
                <c16:uniqueId val="{00000005-FC28-4728-B9D2-3FC5F6E3814A}"/>
              </c:ext>
            </c:extLst>
          </c:dPt>
          <c:dPt>
            <c:idx val="3"/>
            <c:bubble3D val="0"/>
            <c:spPr>
              <a:solidFill>
                <a:srgbClr val="A45200"/>
              </a:solidFill>
              <a:ln w="19050">
                <a:noFill/>
              </a:ln>
              <a:effectLst/>
            </c:spPr>
            <c:extLst>
              <c:ext xmlns:c16="http://schemas.microsoft.com/office/drawing/2014/chart" uri="{C3380CC4-5D6E-409C-BE32-E72D297353CC}">
                <c16:uniqueId val="{00000007-FC28-4728-B9D2-3FC5F6E3814A}"/>
              </c:ext>
            </c:extLst>
          </c:dPt>
          <c:dPt>
            <c:idx val="4"/>
            <c:bubble3D val="0"/>
            <c:spPr>
              <a:solidFill>
                <a:srgbClr val="A79AC0"/>
              </a:solidFill>
              <a:ln w="19050">
                <a:noFill/>
              </a:ln>
              <a:effectLst/>
            </c:spPr>
            <c:extLst>
              <c:ext xmlns:c16="http://schemas.microsoft.com/office/drawing/2014/chart" uri="{C3380CC4-5D6E-409C-BE32-E72D297353CC}">
                <c16:uniqueId val="{00000009-FC28-4728-B9D2-3FC5F6E3814A}"/>
              </c:ext>
            </c:extLst>
          </c:dPt>
          <c:dPt>
            <c:idx val="5"/>
            <c:bubble3D val="0"/>
            <c:spPr>
              <a:solidFill>
                <a:srgbClr val="DE2A00"/>
              </a:solidFill>
              <a:ln w="19050">
                <a:noFill/>
              </a:ln>
              <a:effectLst/>
            </c:spPr>
            <c:extLst>
              <c:ext xmlns:c16="http://schemas.microsoft.com/office/drawing/2014/chart" uri="{C3380CC4-5D6E-409C-BE32-E72D297353CC}">
                <c16:uniqueId val="{0000000B-FC28-4728-B9D2-3FC5F6E3814A}"/>
              </c:ext>
            </c:extLst>
          </c:dPt>
          <c:dPt>
            <c:idx val="6"/>
            <c:bubble3D val="0"/>
            <c:spPr>
              <a:solidFill>
                <a:srgbClr val="88C057"/>
              </a:solidFill>
              <a:ln w="19050">
                <a:noFill/>
              </a:ln>
              <a:effectLst/>
            </c:spPr>
            <c:extLst>
              <c:ext xmlns:c16="http://schemas.microsoft.com/office/drawing/2014/chart" uri="{C3380CC4-5D6E-409C-BE32-E72D297353CC}">
                <c16:uniqueId val="{0000000D-FC28-4728-B9D2-3FC5F6E3814A}"/>
              </c:ext>
            </c:extLst>
          </c:dPt>
          <c:dPt>
            <c:idx val="7"/>
            <c:bubble3D val="0"/>
            <c:spPr>
              <a:solidFill>
                <a:srgbClr val="2488A0"/>
              </a:solidFill>
              <a:ln w="19050">
                <a:noFill/>
              </a:ln>
              <a:effectLst/>
            </c:spPr>
            <c:extLst>
              <c:ext xmlns:c16="http://schemas.microsoft.com/office/drawing/2014/chart" uri="{C3380CC4-5D6E-409C-BE32-E72D297353CC}">
                <c16:uniqueId val="{0000000F-FC28-4728-B9D2-3FC5F6E3814A}"/>
              </c:ext>
            </c:extLst>
          </c:dPt>
          <c:dLbls>
            <c:dLbl>
              <c:idx val="0"/>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B6C24486-6599-455E-9C57-FCDF03BA6677}" type="CATEGORYNAME">
                      <a:rPr lang="en-US" sz="1000" smtClean="0"/>
                      <a:pPr>
                        <a:defRPr sz="1000" b="1">
                          <a:solidFill>
                            <a:schemeClr val="bg1"/>
                          </a:solidFill>
                        </a:defRPr>
                      </a:pPr>
                      <a:t>[CATEGORY NAME]</a:t>
                    </a:fld>
                    <a:r>
                      <a:rPr lang="en-US" sz="1000" baseline="0"/>
                      <a:t> </a:t>
                    </a:r>
                    <a:fld id="{8139AFC0-0FE7-4B82-9944-B23481CC5FE6}" type="VALUE">
                      <a:rPr lang="en-US" sz="1000" baseline="0"/>
                      <a:pPr>
                        <a:defRPr sz="1000" b="1">
                          <a:solidFill>
                            <a:schemeClr val="bg1"/>
                          </a:solidFill>
                        </a:defRPr>
                      </a:pPr>
                      <a:t>[VALUE]</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728-B9D2-3FC5F6E3814A}"/>
                </c:ext>
              </c:extLst>
            </c:dLbl>
            <c:dLbl>
              <c:idx val="1"/>
              <c:layout>
                <c:manualLayout>
                  <c:x val="2.0267245153322802E-2"/>
                  <c:y val="-4.1743101907406287E-2"/>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E9FEA7EA-E996-42E8-A71F-DF34FBDD337B}" type="CATEGORYNAME">
                      <a:rPr lang="en-US" smtClean="0">
                        <a:solidFill>
                          <a:srgbClr val="F5903D"/>
                        </a:solidFill>
                      </a:rPr>
                      <a:pPr>
                        <a:defRPr sz="1000" b="1">
                          <a:solidFill>
                            <a:schemeClr val="tx1"/>
                          </a:solidFill>
                        </a:defRPr>
                      </a:pPr>
                      <a:t>[CATEGORY NAME]</a:t>
                    </a:fld>
                    <a:r>
                      <a:rPr lang="en-US" baseline="0">
                        <a:solidFill>
                          <a:srgbClr val="F5903D"/>
                        </a:solidFill>
                      </a:rPr>
                      <a:t> </a:t>
                    </a:r>
                    <a:fld id="{CE6D0627-6E70-42CB-B416-1FBA8C1793A8}" type="VALUE">
                      <a:rPr lang="en-US" baseline="0" smtClean="0">
                        <a:solidFill>
                          <a:srgbClr val="F5903D"/>
                        </a:solidFill>
                      </a:rPr>
                      <a:pPr>
                        <a:defRPr sz="1000" b="1">
                          <a:solidFill>
                            <a:schemeClr val="tx1"/>
                          </a:solidFill>
                        </a:defRPr>
                      </a:pPr>
                      <a:t>[VALUE]</a:t>
                    </a:fld>
                    <a:endParaRPr lang="en-US" baseline="0">
                      <a:solidFill>
                        <a:srgbClr val="F5903D"/>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28-4728-B9D2-3FC5F6E3814A}"/>
                </c:ext>
              </c:extLst>
            </c:dLbl>
            <c:dLbl>
              <c:idx val="2"/>
              <c:layout>
                <c:manualLayout>
                  <c:x val="-1.4107015675333076E-2"/>
                  <c:y val="7.2479882810496832E-2"/>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C74635E9-B1FC-4367-A5B6-C2190B128D47}" type="CATEGORYNAME">
                      <a:rPr lang="en-US" sz="1000" smtClean="0">
                        <a:solidFill>
                          <a:srgbClr val="FFC000"/>
                        </a:solidFill>
                      </a:rPr>
                      <a:pPr>
                        <a:defRPr sz="1000" b="1">
                          <a:solidFill>
                            <a:schemeClr val="tx1"/>
                          </a:solidFill>
                        </a:defRPr>
                      </a:pPr>
                      <a:t>[CATEGORY NAME]</a:t>
                    </a:fld>
                    <a:r>
                      <a:rPr lang="en-US" sz="1000" baseline="0">
                        <a:solidFill>
                          <a:srgbClr val="FFC000"/>
                        </a:solidFill>
                      </a:rPr>
                      <a:t> </a:t>
                    </a:r>
                    <a:fld id="{034D79ED-4E1F-4B84-9D01-1F18D4F4313D}" type="VALUE">
                      <a:rPr lang="en-US" sz="1000" baseline="0">
                        <a:solidFill>
                          <a:srgbClr val="FFC000"/>
                        </a:solidFill>
                      </a:rPr>
                      <a:pPr>
                        <a:defRPr sz="1000" b="1">
                          <a:solidFill>
                            <a:schemeClr val="tx1"/>
                          </a:solidFill>
                        </a:defRPr>
                      </a:pPr>
                      <a:t>[VALUE]</a:t>
                    </a:fld>
                    <a:endParaRPr lang="en-US" sz="1000" baseline="0">
                      <a:solidFill>
                        <a:srgbClr val="FFC00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817208235593916"/>
                      <c:h val="0.21446959336275095"/>
                    </c:manualLayout>
                  </c15:layout>
                  <c15:dlblFieldTable/>
                  <c15:showDataLabelsRange val="0"/>
                </c:ext>
                <c:ext xmlns:c16="http://schemas.microsoft.com/office/drawing/2014/chart" uri="{C3380CC4-5D6E-409C-BE32-E72D297353CC}">
                  <c16:uniqueId val="{00000005-FC28-4728-B9D2-3FC5F6E3814A}"/>
                </c:ext>
              </c:extLst>
            </c:dLbl>
            <c:dLbl>
              <c:idx val="3"/>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447C34F6-65EF-46D6-833C-F5DEB60E348E}" type="CATEGORYNAME">
                      <a:rPr lang="en-US" sz="1000" smtClean="0"/>
                      <a:pPr>
                        <a:defRPr sz="1000" b="1">
                          <a:solidFill>
                            <a:schemeClr val="bg1"/>
                          </a:solidFill>
                        </a:defRPr>
                      </a:pPr>
                      <a:t>[CATEGORY NAME]</a:t>
                    </a:fld>
                    <a:r>
                      <a:rPr lang="en-US" sz="1000" baseline="0"/>
                      <a:t> </a:t>
                    </a:r>
                    <a:fld id="{2C7BB33B-CFEA-4AB2-B9A1-F58779D8C8D6}" type="VALUE">
                      <a:rPr lang="en-US" sz="1000" baseline="0" smtClean="0"/>
                      <a:pPr>
                        <a:defRPr sz="1000" b="1">
                          <a:solidFill>
                            <a:schemeClr val="bg1"/>
                          </a:solidFill>
                        </a:defRPr>
                      </a:pPr>
                      <a:t>[VALUE]</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C28-4728-B9D2-3FC5F6E3814A}"/>
                </c:ext>
              </c:extLst>
            </c:dLbl>
            <c:dLbl>
              <c:idx val="4"/>
              <c:layout>
                <c:manualLayout>
                  <c:x val="4.0154727756251509E-3"/>
                  <c:y val="0"/>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A7760E28-D35D-477D-87E5-7F140B927AEB}" type="CATEGORYNAME">
                      <a:rPr lang="en-US" sz="1000" smtClean="0">
                        <a:solidFill>
                          <a:srgbClr val="A79AC0"/>
                        </a:solidFill>
                      </a:rPr>
                      <a:pPr>
                        <a:defRPr sz="1000" b="1">
                          <a:solidFill>
                            <a:schemeClr val="tx1"/>
                          </a:solidFill>
                        </a:defRPr>
                      </a:pPr>
                      <a:t>[CATEGORY NAME]</a:t>
                    </a:fld>
                    <a:r>
                      <a:rPr lang="en-US" sz="1000" baseline="0">
                        <a:solidFill>
                          <a:srgbClr val="A79AC0"/>
                        </a:solidFill>
                      </a:rPr>
                      <a:t> </a:t>
                    </a:r>
                    <a:fld id="{3C3BD1FF-1A18-4346-B6B8-92CF20681AB9}" type="VALUE">
                      <a:rPr lang="en-US" sz="1000" baseline="0">
                        <a:solidFill>
                          <a:srgbClr val="A79AC0"/>
                        </a:solidFill>
                      </a:rPr>
                      <a:pPr>
                        <a:defRPr sz="1000" b="1">
                          <a:solidFill>
                            <a:schemeClr val="tx1"/>
                          </a:solidFill>
                        </a:defRPr>
                      </a:pPr>
                      <a:t>[VALUE]</a:t>
                    </a:fld>
                    <a:endParaRPr lang="en-US" sz="1000" baseline="0">
                      <a:solidFill>
                        <a:srgbClr val="A79AC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116686160098792"/>
                      <c:h val="0.28756909232952688"/>
                    </c:manualLayout>
                  </c15:layout>
                  <c15:dlblFieldTable/>
                  <c15:showDataLabelsRange val="0"/>
                </c:ext>
                <c:ext xmlns:c16="http://schemas.microsoft.com/office/drawing/2014/chart" uri="{C3380CC4-5D6E-409C-BE32-E72D297353CC}">
                  <c16:uniqueId val="{00000009-FC28-4728-B9D2-3FC5F6E3814A}"/>
                </c:ext>
              </c:extLst>
            </c:dLbl>
            <c:dLbl>
              <c:idx val="5"/>
              <c:layout>
                <c:manualLayout>
                  <c:x val="-4.6405829914886176E-8"/>
                  <c:y val="-0.19577571734186083"/>
                </c:manualLayout>
              </c:layout>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ACA6CB45-467E-486D-93B6-D711A0CAA8DD}" type="CATEGORYNAME">
                      <a:rPr lang="en-US" sz="1000" smtClean="0">
                        <a:solidFill>
                          <a:srgbClr val="DE2A00"/>
                        </a:solidFill>
                      </a:rPr>
                      <a:pPr>
                        <a:defRPr sz="1000" b="1">
                          <a:solidFill>
                            <a:schemeClr val="bg1"/>
                          </a:solidFill>
                        </a:defRPr>
                      </a:pPr>
                      <a:t>[CATEGORY NAME]</a:t>
                    </a:fld>
                    <a:r>
                      <a:rPr lang="en-US" sz="1000" baseline="0">
                        <a:solidFill>
                          <a:srgbClr val="DE2A00"/>
                        </a:solidFill>
                      </a:rPr>
                      <a:t> </a:t>
                    </a:r>
                    <a:fld id="{12635F63-6A9F-4D42-8C30-423ABB53784C}" type="VALUE">
                      <a:rPr lang="en-US" sz="1000" baseline="0" smtClean="0">
                        <a:solidFill>
                          <a:srgbClr val="DE2A00"/>
                        </a:solidFill>
                      </a:rPr>
                      <a:pPr>
                        <a:defRPr sz="1000" b="1">
                          <a:solidFill>
                            <a:schemeClr val="bg1"/>
                          </a:solidFill>
                        </a:defRPr>
                      </a:pPr>
                      <a:t>[VALUE]</a:t>
                    </a:fld>
                    <a:endParaRPr lang="en-US" sz="1000" baseline="0">
                      <a:solidFill>
                        <a:srgbClr val="DE2A0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941617715282632"/>
                      <c:h val="0.27574404335615516"/>
                    </c:manualLayout>
                  </c15:layout>
                  <c15:dlblFieldTable/>
                  <c15:showDataLabelsRange val="0"/>
                </c:ext>
                <c:ext xmlns:c16="http://schemas.microsoft.com/office/drawing/2014/chart" uri="{C3380CC4-5D6E-409C-BE32-E72D297353CC}">
                  <c16:uniqueId val="{0000000B-FC28-4728-B9D2-3FC5F6E3814A}"/>
                </c:ext>
              </c:extLst>
            </c:dLbl>
            <c:dLbl>
              <c:idx val="6"/>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B3FF5DF9-1619-45B8-9DCE-5BB583BA0ADF}" type="CATEGORYNAME">
                      <a:rPr lang="en-US" sz="1000" smtClean="0"/>
                      <a:pPr>
                        <a:defRPr sz="1000" b="1">
                          <a:solidFill>
                            <a:schemeClr val="bg1"/>
                          </a:solidFill>
                        </a:defRPr>
                      </a:pPr>
                      <a:t>[CATEGORY NAME]</a:t>
                    </a:fld>
                    <a:r>
                      <a:rPr lang="en-US" sz="1000" baseline="0"/>
                      <a:t> </a:t>
                    </a:r>
                    <a:fld id="{94F03892-BD23-488A-81A6-303BB2E25BE2}" type="VALUE">
                      <a:rPr lang="en-US" sz="1000" baseline="0" smtClean="0"/>
                      <a:pPr>
                        <a:defRPr sz="1000" b="1">
                          <a:solidFill>
                            <a:schemeClr val="bg1"/>
                          </a:solidFill>
                        </a:defRPr>
                      </a:pPr>
                      <a:t>[VALUE]</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C28-4728-B9D2-3FC5F6E3814A}"/>
                </c:ext>
              </c:extLst>
            </c:dLbl>
            <c:dLbl>
              <c:idx val="7"/>
              <c:layout>
                <c:manualLayout>
                  <c:x val="-0.18351746358175297"/>
                  <c:y val="5.9661499671812668E-2"/>
                </c:manualLayout>
              </c:layout>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r>
                      <a:rPr lang="en-US" sz="1000"/>
                      <a:t>Other</a:t>
                    </a:r>
                    <a:r>
                      <a:rPr lang="en-US" sz="1000" baseline="0"/>
                      <a:t> </a:t>
                    </a:r>
                    <a:fld id="{F889D9D8-27FB-4FAA-BE75-8719449C8655}" type="VALUE">
                      <a:rPr lang="en-US" sz="1000" baseline="0" smtClean="0"/>
                      <a:pPr>
                        <a:defRPr sz="1000" b="1">
                          <a:solidFill>
                            <a:schemeClr val="bg1"/>
                          </a:solidFill>
                        </a:defRPr>
                      </a:pPr>
                      <a:t>[VALUE]</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C28-4728-B9D2-3FC5F6E3814A}"/>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Tabelle1!$A$2:$A$8</c:f>
              <c:strCache>
                <c:ptCount val="7"/>
                <c:pt idx="0">
                  <c:v>Power: fossil fuels</c:v>
                </c:pt>
                <c:pt idx="1">
                  <c:v>Power: renewables</c:v>
                </c:pt>
                <c:pt idx="2">
                  <c:v>Power: nuclear</c:v>
                </c:pt>
                <c:pt idx="3">
                  <c:v>Primary energy production: coal</c:v>
                </c:pt>
                <c:pt idx="4">
                  <c:v>Primary energy production: natural gas</c:v>
                </c:pt>
                <c:pt idx="5">
                  <c:v>Primary energy production: oil</c:v>
                </c:pt>
                <c:pt idx="6">
                  <c:v>Primary energy production: biofuels</c:v>
                </c:pt>
              </c:strCache>
            </c:strRef>
          </c:cat>
          <c:val>
            <c:numRef>
              <c:f>Tabelle1!$B$2:$B$8</c:f>
              <c:numCache>
                <c:formatCode>0%</c:formatCode>
                <c:ptCount val="7"/>
                <c:pt idx="0">
                  <c:v>0.28000000000000003</c:v>
                </c:pt>
                <c:pt idx="1">
                  <c:v>0.01</c:v>
                </c:pt>
                <c:pt idx="2">
                  <c:v>0.08</c:v>
                </c:pt>
                <c:pt idx="3">
                  <c:v>0.22</c:v>
                </c:pt>
                <c:pt idx="4">
                  <c:v>0.03</c:v>
                </c:pt>
                <c:pt idx="5">
                  <c:v>0.13</c:v>
                </c:pt>
                <c:pt idx="6">
                  <c:v>0.25</c:v>
                </c:pt>
              </c:numCache>
            </c:numRef>
          </c:val>
          <c:extLst>
            <c:ext xmlns:c16="http://schemas.microsoft.com/office/drawing/2014/chart" uri="{C3380CC4-5D6E-409C-BE32-E72D297353CC}">
              <c16:uniqueId val="{00000010-FC28-4728-B9D2-3FC5F6E3814A}"/>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a:t>Utilisation mondiale des terres cultivées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Tabelle1!$B$1</c:f>
              <c:strCache>
                <c:ptCount val="1"/>
                <c:pt idx="0">
                  <c:v>Utilisation de matières</c:v>
                </c:pt>
              </c:strCache>
            </c:strRef>
          </c:tx>
          <c:spPr>
            <a:solidFill>
              <a:srgbClr val="339953"/>
            </a:solidFill>
            <a:ln>
              <a:noFill/>
            </a:ln>
            <a:effectLst/>
          </c:spPr>
          <c:invertIfNegative val="0"/>
          <c:cat>
            <c:strRef>
              <c:f>Tabelle1!$A$2</c:f>
              <c:strCache>
                <c:ptCount val="1"/>
                <c:pt idx="0">
                  <c:v>Part de la surface totale des terres cultivées dans le monde en millions d’hectares</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0-2015-4569-8383-B56351257D5C}"/>
            </c:ext>
          </c:extLst>
        </c:ser>
        <c:ser>
          <c:idx val="1"/>
          <c:order val="1"/>
          <c:tx>
            <c:strRef>
              <c:f>Tabelle1!$C$1</c:f>
              <c:strCache>
                <c:ptCount val="1"/>
                <c:pt idx="0">
                  <c:v>Bioénergie</c:v>
                </c:pt>
              </c:strCache>
            </c:strRef>
          </c:tx>
          <c:spPr>
            <a:solidFill>
              <a:srgbClr val="79708E"/>
            </a:solidFill>
            <a:ln>
              <a:noFill/>
            </a:ln>
            <a:effectLst/>
          </c:spPr>
          <c:invertIfNegative val="0"/>
          <c:cat>
            <c:strRef>
              <c:f>Tabelle1!$A$2</c:f>
              <c:strCache>
                <c:ptCount val="1"/>
                <c:pt idx="0">
                  <c:v>Part de la surface totale des terres cultivées dans le monde en millions d’hectares</c:v>
                </c:pt>
              </c:strCache>
            </c:strRef>
          </c:cat>
          <c:val>
            <c:numRef>
              <c:f>Tabelle1!$C$2</c:f>
              <c:numCache>
                <c:formatCode>General</c:formatCode>
                <c:ptCount val="1"/>
                <c:pt idx="0">
                  <c:v>55</c:v>
                </c:pt>
              </c:numCache>
            </c:numRef>
          </c:val>
          <c:extLst>
            <c:ext xmlns:c16="http://schemas.microsoft.com/office/drawing/2014/chart" uri="{C3380CC4-5D6E-409C-BE32-E72D297353CC}">
              <c16:uniqueId val="{00000001-2015-4569-8383-B56351257D5C}"/>
            </c:ext>
          </c:extLst>
        </c:ser>
        <c:ser>
          <c:idx val="2"/>
          <c:order val="2"/>
          <c:tx>
            <c:strRef>
              <c:f>Tabelle1!$D$1</c:f>
              <c:strCache>
                <c:ptCount val="1"/>
                <c:pt idx="0">
                  <c:v>Aliments pour animaux</c:v>
                </c:pt>
              </c:strCache>
            </c:strRef>
          </c:tx>
          <c:spPr>
            <a:solidFill>
              <a:srgbClr val="275D21"/>
            </a:solidFill>
            <a:ln>
              <a:noFill/>
            </a:ln>
            <a:effectLst/>
          </c:spPr>
          <c:invertIfNegative val="0"/>
          <c:cat>
            <c:strRef>
              <c:f>Tabelle1!$A$2</c:f>
              <c:strCache>
                <c:ptCount val="1"/>
                <c:pt idx="0">
                  <c:v>Part de la surface totale des terres cultivées dans le monde en millions d’hectares</c:v>
                </c:pt>
              </c:strCache>
            </c:strRef>
          </c:cat>
          <c:val>
            <c:numRef>
              <c:f>Tabelle1!$D$2</c:f>
              <c:numCache>
                <c:formatCode>General</c:formatCode>
                <c:ptCount val="1"/>
                <c:pt idx="0">
                  <c:v>1030</c:v>
                </c:pt>
              </c:numCache>
            </c:numRef>
          </c:val>
          <c:extLst>
            <c:ext xmlns:c16="http://schemas.microsoft.com/office/drawing/2014/chart" uri="{C3380CC4-5D6E-409C-BE32-E72D297353CC}">
              <c16:uniqueId val="{00000002-2015-4569-8383-B56351257D5C}"/>
            </c:ext>
          </c:extLst>
        </c:ser>
        <c:ser>
          <c:idx val="3"/>
          <c:order val="3"/>
          <c:tx>
            <c:strRef>
              <c:f>Tabelle1!$E$1</c:f>
              <c:strCache>
                <c:ptCount val="1"/>
                <c:pt idx="0">
                  <c:v>Nourriture</c:v>
                </c:pt>
              </c:strCache>
            </c:strRef>
          </c:tx>
          <c:spPr>
            <a:solidFill>
              <a:srgbClr val="9EC432"/>
            </a:solidFill>
            <a:ln>
              <a:noFill/>
            </a:ln>
            <a:effectLst/>
          </c:spPr>
          <c:invertIfNegative val="0"/>
          <c:cat>
            <c:strRef>
              <c:f>Tabelle1!$A$2</c:f>
              <c:strCache>
                <c:ptCount val="1"/>
                <c:pt idx="0">
                  <c:v>Part de la surface totale des terres cultivées dans le monde en millions d’hectares</c:v>
                </c:pt>
              </c:strCache>
            </c:strRef>
          </c:cat>
          <c:val>
            <c:numRef>
              <c:f>Tabelle1!$E$2</c:f>
              <c:numCache>
                <c:formatCode>General</c:formatCode>
                <c:ptCount val="1"/>
                <c:pt idx="0">
                  <c:v>260</c:v>
                </c:pt>
              </c:numCache>
            </c:numRef>
          </c:val>
          <c:extLst>
            <c:ext xmlns:c16="http://schemas.microsoft.com/office/drawing/2014/chart" uri="{C3380CC4-5D6E-409C-BE32-E72D297353CC}">
              <c16:uniqueId val="{00000003-2015-4569-8383-B56351257D5C}"/>
            </c:ext>
          </c:extLst>
        </c:ser>
        <c:dLbls>
          <c:showLegendKey val="0"/>
          <c:showVal val="0"/>
          <c:showCatName val="0"/>
          <c:showSerName val="0"/>
          <c:showPercent val="0"/>
          <c:showBubbleSize val="0"/>
        </c:dLbls>
        <c:gapWidth val="150"/>
        <c:overlap val="100"/>
        <c:axId val="224742912"/>
        <c:axId val="231685440"/>
      </c:barChart>
      <c:catAx>
        <c:axId val="224742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685440"/>
        <c:crosses val="autoZero"/>
        <c:auto val="1"/>
        <c:lblAlgn val="ctr"/>
        <c:lblOffset val="100"/>
        <c:noMultiLvlLbl val="0"/>
      </c:catAx>
      <c:valAx>
        <c:axId val="231685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742912"/>
        <c:crosses val="autoZero"/>
        <c:crossBetween val="between"/>
      </c:valAx>
      <c:spPr>
        <a:noFill/>
        <a:ln>
          <a:noFill/>
        </a:ln>
        <a:effectLst/>
      </c:spPr>
    </c:plotArea>
    <c:legend>
      <c:legendPos val="r"/>
      <c:layout>
        <c:manualLayout>
          <c:xMode val="edge"/>
          <c:yMode val="edge"/>
          <c:x val="0.71115410574992965"/>
          <c:y val="0.24714536968139078"/>
          <c:w val="0.25733654867868588"/>
          <c:h val="0.507456069601777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9" dt="2022-04-21T14:48:10.507" idx="1">
    <p:pos x="10" y="10"/>
    <p:text>Show blanc page first, then graphic!</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9" dt="2022-04-21T14:49:23.019" idx="2">
    <p:pos x="10" y="10"/>
    <p:text>animate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B9EAC-7022-4484-9A4F-D374AC6ACE7D}"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de-DE"/>
        </a:p>
      </dgm:t>
    </dgm:pt>
    <dgm:pt modelId="{37F3ED6B-954E-4C52-BF7C-495E10B85255}">
      <dgm:prSet/>
      <dgm:spPr/>
      <dgm:t>
        <a:bodyPr/>
        <a:lstStyle/>
        <a:p>
          <a:r>
            <a:rPr lang="fr-FR"/>
            <a:t>Eau pour boire et préparer la nourriture (cuisiner) </a:t>
          </a:r>
        </a:p>
      </dgm:t>
    </dgm:pt>
    <dgm:pt modelId="{2594AF02-5078-4EDC-B4C2-564B2CE84BEA}" type="parTrans" cxnId="{46E20DD7-596C-400F-B786-85926341F28B}">
      <dgm:prSet/>
      <dgm:spPr/>
      <dgm:t>
        <a:bodyPr/>
        <a:lstStyle/>
        <a:p>
          <a:endParaRPr lang="de-DE"/>
        </a:p>
      </dgm:t>
    </dgm:pt>
    <dgm:pt modelId="{32192508-032C-4D15-848C-86784DCFF9B4}" type="sibTrans" cxnId="{46E20DD7-596C-400F-B786-85926341F28B}">
      <dgm:prSet/>
      <dgm:spPr/>
      <dgm:t>
        <a:bodyPr/>
        <a:lstStyle/>
        <a:p>
          <a:endParaRPr lang="de-DE"/>
        </a:p>
      </dgm:t>
    </dgm:pt>
    <dgm:pt modelId="{2DF61FE2-7FA0-43BE-B62C-86BD11A08B31}">
      <dgm:prSet/>
      <dgm:spPr/>
      <dgm:t>
        <a:bodyPr/>
        <a:lstStyle/>
        <a:p>
          <a:r>
            <a:rPr lang="fr-FR"/>
            <a:t>Production primaire de denrées alimentaires (irrigation des cultures, eau pour l’élevage, production halieutique)</a:t>
          </a:r>
        </a:p>
      </dgm:t>
    </dgm:pt>
    <dgm:pt modelId="{B86B8C0D-B619-4431-9256-12234DBBC156}" type="parTrans" cxnId="{5D76B2AF-A850-4704-B8CA-5BF2220CC1C0}">
      <dgm:prSet/>
      <dgm:spPr/>
      <dgm:t>
        <a:bodyPr/>
        <a:lstStyle/>
        <a:p>
          <a:endParaRPr lang="de-DE"/>
        </a:p>
      </dgm:t>
    </dgm:pt>
    <dgm:pt modelId="{71264EE2-6366-47A7-AE30-26CEF4C518CE}" type="sibTrans" cxnId="{5D76B2AF-A850-4704-B8CA-5BF2220CC1C0}">
      <dgm:prSet/>
      <dgm:spPr/>
      <dgm:t>
        <a:bodyPr/>
        <a:lstStyle/>
        <a:p>
          <a:endParaRPr lang="de-DE"/>
        </a:p>
      </dgm:t>
    </dgm:pt>
    <dgm:pt modelId="{FC572854-EB80-4782-B241-898C6DCA708A}">
      <dgm:prSet/>
      <dgm:spPr/>
      <dgm:t>
        <a:bodyPr/>
        <a:lstStyle/>
        <a:p>
          <a:r>
            <a:rPr lang="fr-FR" noProof="0"/>
            <a:t>Production d’éléments clés (fourrage pour le bétail)</a:t>
          </a:r>
        </a:p>
      </dgm:t>
    </dgm:pt>
    <dgm:pt modelId="{79301605-178A-4D53-920D-9BC8E80BC96C}" type="parTrans" cxnId="{0B7F4F93-6208-4953-9DAA-D8617C81225F}">
      <dgm:prSet/>
      <dgm:spPr/>
      <dgm:t>
        <a:bodyPr/>
        <a:lstStyle/>
        <a:p>
          <a:endParaRPr lang="de-DE"/>
        </a:p>
      </dgm:t>
    </dgm:pt>
    <dgm:pt modelId="{A153A1EB-EF53-4739-ADD0-D5AFBBD63D80}" type="sibTrans" cxnId="{0B7F4F93-6208-4953-9DAA-D8617C81225F}">
      <dgm:prSet/>
      <dgm:spPr/>
      <dgm:t>
        <a:bodyPr/>
        <a:lstStyle/>
        <a:p>
          <a:endParaRPr lang="de-DE"/>
        </a:p>
      </dgm:t>
    </dgm:pt>
    <dgm:pt modelId="{41BF5EF1-D923-408C-AE70-8874249C68A0}">
      <dgm:prSet/>
      <dgm:spPr/>
      <dgm:t>
        <a:bodyPr/>
        <a:lstStyle/>
        <a:p>
          <a:r>
            <a:rPr lang="fr-FR" noProof="0"/>
            <a:t>Opérations de transformation alimentaire (cuisson, réfrigération) </a:t>
          </a:r>
        </a:p>
      </dgm:t>
    </dgm:pt>
    <dgm:pt modelId="{9BDF083B-0824-4717-AA54-EEC0F3C08E78}" type="parTrans" cxnId="{4FF927BB-3CFE-40F5-AC4C-629F5D3FF28E}">
      <dgm:prSet/>
      <dgm:spPr/>
      <dgm:t>
        <a:bodyPr/>
        <a:lstStyle/>
        <a:p>
          <a:endParaRPr lang="de-DE"/>
        </a:p>
      </dgm:t>
    </dgm:pt>
    <dgm:pt modelId="{C69CF14C-CF7C-407C-953F-DD5920D63065}" type="sibTrans" cxnId="{4FF927BB-3CFE-40F5-AC4C-629F5D3FF28E}">
      <dgm:prSet/>
      <dgm:spPr/>
      <dgm:t>
        <a:bodyPr/>
        <a:lstStyle/>
        <a:p>
          <a:endParaRPr lang="de-DE"/>
        </a:p>
      </dgm:t>
    </dgm:pt>
    <dgm:pt modelId="{75B3A5F0-EDE4-400F-8EDB-21093BCB47BA}">
      <dgm:prSet/>
      <dgm:spPr/>
      <dgm:t>
        <a:bodyPr/>
        <a:lstStyle/>
        <a:p>
          <a:r>
            <a:rPr lang="fr-FR"/>
            <a:t>Nettoyage et hygiène dans la manipulation des aliments</a:t>
          </a:r>
        </a:p>
      </dgm:t>
    </dgm:pt>
    <dgm:pt modelId="{89ACE5E8-E406-43F6-ABA4-8BE6625C487D}" type="parTrans" cxnId="{C6161617-2FDF-450D-92BB-9C04833D8721}">
      <dgm:prSet/>
      <dgm:spPr/>
      <dgm:t>
        <a:bodyPr/>
        <a:lstStyle/>
        <a:p>
          <a:endParaRPr lang="de-DE"/>
        </a:p>
      </dgm:t>
    </dgm:pt>
    <dgm:pt modelId="{CB601575-F0CC-4714-A542-76C415987362}" type="sibTrans" cxnId="{C6161617-2FDF-450D-92BB-9C04833D8721}">
      <dgm:prSet/>
      <dgm:spPr/>
      <dgm:t>
        <a:bodyPr/>
        <a:lstStyle/>
        <a:p>
          <a:endParaRPr lang="de-DE"/>
        </a:p>
      </dgm:t>
    </dgm:pt>
    <dgm:pt modelId="{A32CCE86-C442-4EF4-9B25-87333055A1EA}" type="pres">
      <dgm:prSet presAssocID="{92DB9EAC-7022-4484-9A4F-D374AC6ACE7D}" presName="Name0" presStyleCnt="0">
        <dgm:presLayoutVars>
          <dgm:chMax val="7"/>
          <dgm:chPref val="7"/>
          <dgm:dir/>
        </dgm:presLayoutVars>
      </dgm:prSet>
      <dgm:spPr/>
    </dgm:pt>
    <dgm:pt modelId="{D1F3AF10-1BAA-4D5B-A95E-F6B29F6C7408}" type="pres">
      <dgm:prSet presAssocID="{92DB9EAC-7022-4484-9A4F-D374AC6ACE7D}" presName="Name1" presStyleCnt="0"/>
      <dgm:spPr/>
    </dgm:pt>
    <dgm:pt modelId="{264A9A5E-2A11-4EE8-9491-7FF671F19D25}" type="pres">
      <dgm:prSet presAssocID="{92DB9EAC-7022-4484-9A4F-D374AC6ACE7D}" presName="cycle" presStyleCnt="0"/>
      <dgm:spPr/>
    </dgm:pt>
    <dgm:pt modelId="{91BEDAD9-BF60-4B71-AD17-FD3E8BFE0E4D}" type="pres">
      <dgm:prSet presAssocID="{92DB9EAC-7022-4484-9A4F-D374AC6ACE7D}" presName="srcNode" presStyleLbl="node1" presStyleIdx="0" presStyleCnt="5"/>
      <dgm:spPr/>
    </dgm:pt>
    <dgm:pt modelId="{7D4A2716-E7F2-42C4-930D-95FD36ABCC33}" type="pres">
      <dgm:prSet presAssocID="{92DB9EAC-7022-4484-9A4F-D374AC6ACE7D}" presName="conn" presStyleLbl="parChTrans1D2" presStyleIdx="0" presStyleCnt="1"/>
      <dgm:spPr/>
    </dgm:pt>
    <dgm:pt modelId="{D16E18A1-E638-4937-9DEC-9A7D40EB3226}" type="pres">
      <dgm:prSet presAssocID="{92DB9EAC-7022-4484-9A4F-D374AC6ACE7D}" presName="extraNode" presStyleLbl="node1" presStyleIdx="0" presStyleCnt="5"/>
      <dgm:spPr/>
    </dgm:pt>
    <dgm:pt modelId="{70DDADBC-8312-4026-B8A6-46D01AD328A7}" type="pres">
      <dgm:prSet presAssocID="{92DB9EAC-7022-4484-9A4F-D374AC6ACE7D}" presName="dstNode" presStyleLbl="node1" presStyleIdx="0" presStyleCnt="5"/>
      <dgm:spPr/>
    </dgm:pt>
    <dgm:pt modelId="{677378F8-81E7-4A70-A820-FC45899B083C}" type="pres">
      <dgm:prSet presAssocID="{37F3ED6B-954E-4C52-BF7C-495E10B85255}" presName="text_1" presStyleLbl="node1" presStyleIdx="0" presStyleCnt="5">
        <dgm:presLayoutVars>
          <dgm:bulletEnabled val="1"/>
        </dgm:presLayoutVars>
      </dgm:prSet>
      <dgm:spPr/>
    </dgm:pt>
    <dgm:pt modelId="{2943B3C9-A1C6-4E71-A076-D60D955EC34D}" type="pres">
      <dgm:prSet presAssocID="{37F3ED6B-954E-4C52-BF7C-495E10B85255}" presName="accent_1" presStyleCnt="0"/>
      <dgm:spPr/>
    </dgm:pt>
    <dgm:pt modelId="{55A1D139-42E3-41B0-A538-744A89C1CC3A}" type="pres">
      <dgm:prSet presAssocID="{37F3ED6B-954E-4C52-BF7C-495E10B85255}" presName="accentRepeatNode" presStyleLbl="solidFgAcc1" presStyleIdx="0" presStyleCnt="5"/>
      <dgm:spPr/>
    </dgm:pt>
    <dgm:pt modelId="{E817609D-F48B-44C9-B19E-2F1B7CE417A3}" type="pres">
      <dgm:prSet presAssocID="{2DF61FE2-7FA0-43BE-B62C-86BD11A08B31}" presName="text_2" presStyleLbl="node1" presStyleIdx="1" presStyleCnt="5">
        <dgm:presLayoutVars>
          <dgm:bulletEnabled val="1"/>
        </dgm:presLayoutVars>
      </dgm:prSet>
      <dgm:spPr/>
    </dgm:pt>
    <dgm:pt modelId="{E19C7ABF-32BA-444E-A4D3-5FF22B38CF9A}" type="pres">
      <dgm:prSet presAssocID="{2DF61FE2-7FA0-43BE-B62C-86BD11A08B31}" presName="accent_2" presStyleCnt="0"/>
      <dgm:spPr/>
    </dgm:pt>
    <dgm:pt modelId="{1186587F-C2B4-49A8-8E07-0AC829622FC2}" type="pres">
      <dgm:prSet presAssocID="{2DF61FE2-7FA0-43BE-B62C-86BD11A08B31}" presName="accentRepeatNode" presStyleLbl="solidFgAcc1" presStyleIdx="1" presStyleCnt="5"/>
      <dgm:spPr/>
    </dgm:pt>
    <dgm:pt modelId="{121E39B8-659A-461B-A3C0-1C2F65D842C4}" type="pres">
      <dgm:prSet presAssocID="{FC572854-EB80-4782-B241-898C6DCA708A}" presName="text_3" presStyleLbl="node1" presStyleIdx="2" presStyleCnt="5">
        <dgm:presLayoutVars>
          <dgm:bulletEnabled val="1"/>
        </dgm:presLayoutVars>
      </dgm:prSet>
      <dgm:spPr/>
    </dgm:pt>
    <dgm:pt modelId="{1CDEC550-77B6-44B7-99D4-FB16029686AD}" type="pres">
      <dgm:prSet presAssocID="{FC572854-EB80-4782-B241-898C6DCA708A}" presName="accent_3" presStyleCnt="0"/>
      <dgm:spPr/>
    </dgm:pt>
    <dgm:pt modelId="{D68DB23A-5F1A-48F0-8E1F-1A92AA7A7360}" type="pres">
      <dgm:prSet presAssocID="{FC572854-EB80-4782-B241-898C6DCA708A}" presName="accentRepeatNode" presStyleLbl="solidFgAcc1" presStyleIdx="2" presStyleCnt="5"/>
      <dgm:spPr/>
    </dgm:pt>
    <dgm:pt modelId="{4533B469-6EB6-4A39-A9AE-E6524CDEBB85}" type="pres">
      <dgm:prSet presAssocID="{41BF5EF1-D923-408C-AE70-8874249C68A0}" presName="text_4" presStyleLbl="node1" presStyleIdx="3" presStyleCnt="5">
        <dgm:presLayoutVars>
          <dgm:bulletEnabled val="1"/>
        </dgm:presLayoutVars>
      </dgm:prSet>
      <dgm:spPr/>
    </dgm:pt>
    <dgm:pt modelId="{75E87593-9FD1-4D31-8866-C8EDC066B19B}" type="pres">
      <dgm:prSet presAssocID="{41BF5EF1-D923-408C-AE70-8874249C68A0}" presName="accent_4" presStyleCnt="0"/>
      <dgm:spPr/>
    </dgm:pt>
    <dgm:pt modelId="{32CA8EAB-95A8-4928-B088-24140A39EDE0}" type="pres">
      <dgm:prSet presAssocID="{41BF5EF1-D923-408C-AE70-8874249C68A0}" presName="accentRepeatNode" presStyleLbl="solidFgAcc1" presStyleIdx="3" presStyleCnt="5"/>
      <dgm:spPr/>
    </dgm:pt>
    <dgm:pt modelId="{8708EBB9-8474-4F6D-A8A3-E8CE22E14BB5}" type="pres">
      <dgm:prSet presAssocID="{75B3A5F0-EDE4-400F-8EDB-21093BCB47BA}" presName="text_5" presStyleLbl="node1" presStyleIdx="4" presStyleCnt="5">
        <dgm:presLayoutVars>
          <dgm:bulletEnabled val="1"/>
        </dgm:presLayoutVars>
      </dgm:prSet>
      <dgm:spPr/>
    </dgm:pt>
    <dgm:pt modelId="{547DA1D7-B8DC-4B7F-8879-01370AA5D34C}" type="pres">
      <dgm:prSet presAssocID="{75B3A5F0-EDE4-400F-8EDB-21093BCB47BA}" presName="accent_5" presStyleCnt="0"/>
      <dgm:spPr/>
    </dgm:pt>
    <dgm:pt modelId="{108098BA-F3F7-4589-98C0-8B447C1FE3E1}" type="pres">
      <dgm:prSet presAssocID="{75B3A5F0-EDE4-400F-8EDB-21093BCB47BA}" presName="accentRepeatNode" presStyleLbl="solidFgAcc1" presStyleIdx="4" presStyleCnt="5"/>
      <dgm:spPr/>
    </dgm:pt>
  </dgm:ptLst>
  <dgm:cxnLst>
    <dgm:cxn modelId="{C6161617-2FDF-450D-92BB-9C04833D8721}" srcId="{92DB9EAC-7022-4484-9A4F-D374AC6ACE7D}" destId="{75B3A5F0-EDE4-400F-8EDB-21093BCB47BA}" srcOrd="4" destOrd="0" parTransId="{89ACE5E8-E406-43F6-ABA4-8BE6625C487D}" sibTransId="{CB601575-F0CC-4714-A542-76C415987362}"/>
    <dgm:cxn modelId="{A5A2E333-A22B-41C5-895B-5CFB2B773CDF}" type="presOf" srcId="{FC572854-EB80-4782-B241-898C6DCA708A}" destId="{121E39B8-659A-461B-A3C0-1C2F65D842C4}" srcOrd="0" destOrd="0" presId="urn:microsoft.com/office/officeart/2008/layout/VerticalCurvedList"/>
    <dgm:cxn modelId="{73D8944A-1479-4AA8-B0E3-F10405DEB6ED}" type="presOf" srcId="{37F3ED6B-954E-4C52-BF7C-495E10B85255}" destId="{677378F8-81E7-4A70-A820-FC45899B083C}" srcOrd="0" destOrd="0" presId="urn:microsoft.com/office/officeart/2008/layout/VerticalCurvedList"/>
    <dgm:cxn modelId="{03B5546D-18B6-4032-B9FA-503F6FEDA428}" type="presOf" srcId="{92DB9EAC-7022-4484-9A4F-D374AC6ACE7D}" destId="{A32CCE86-C442-4EF4-9B25-87333055A1EA}" srcOrd="0" destOrd="0" presId="urn:microsoft.com/office/officeart/2008/layout/VerticalCurvedList"/>
    <dgm:cxn modelId="{781D3174-E65D-41E2-8D05-520E63B87CEA}" type="presOf" srcId="{2DF61FE2-7FA0-43BE-B62C-86BD11A08B31}" destId="{E817609D-F48B-44C9-B19E-2F1B7CE417A3}" srcOrd="0" destOrd="0" presId="urn:microsoft.com/office/officeart/2008/layout/VerticalCurvedList"/>
    <dgm:cxn modelId="{B8475F93-194B-4BE8-8594-C9C700491C96}" type="presOf" srcId="{41BF5EF1-D923-408C-AE70-8874249C68A0}" destId="{4533B469-6EB6-4A39-A9AE-E6524CDEBB85}" srcOrd="0" destOrd="0" presId="urn:microsoft.com/office/officeart/2008/layout/VerticalCurvedList"/>
    <dgm:cxn modelId="{0B7F4F93-6208-4953-9DAA-D8617C81225F}" srcId="{92DB9EAC-7022-4484-9A4F-D374AC6ACE7D}" destId="{FC572854-EB80-4782-B241-898C6DCA708A}" srcOrd="2" destOrd="0" parTransId="{79301605-178A-4D53-920D-9BC8E80BC96C}" sibTransId="{A153A1EB-EF53-4739-ADD0-D5AFBBD63D80}"/>
    <dgm:cxn modelId="{450011AD-680F-4F80-909D-315572E45BAC}" type="presOf" srcId="{75B3A5F0-EDE4-400F-8EDB-21093BCB47BA}" destId="{8708EBB9-8474-4F6D-A8A3-E8CE22E14BB5}" srcOrd="0" destOrd="0" presId="urn:microsoft.com/office/officeart/2008/layout/VerticalCurvedList"/>
    <dgm:cxn modelId="{5D76B2AF-A850-4704-B8CA-5BF2220CC1C0}" srcId="{92DB9EAC-7022-4484-9A4F-D374AC6ACE7D}" destId="{2DF61FE2-7FA0-43BE-B62C-86BD11A08B31}" srcOrd="1" destOrd="0" parTransId="{B86B8C0D-B619-4431-9256-12234DBBC156}" sibTransId="{71264EE2-6366-47A7-AE30-26CEF4C518CE}"/>
    <dgm:cxn modelId="{4FF927BB-3CFE-40F5-AC4C-629F5D3FF28E}" srcId="{92DB9EAC-7022-4484-9A4F-D374AC6ACE7D}" destId="{41BF5EF1-D923-408C-AE70-8874249C68A0}" srcOrd="3" destOrd="0" parTransId="{9BDF083B-0824-4717-AA54-EEC0F3C08E78}" sibTransId="{C69CF14C-CF7C-407C-953F-DD5920D63065}"/>
    <dgm:cxn modelId="{46E20DD7-596C-400F-B786-85926341F28B}" srcId="{92DB9EAC-7022-4484-9A4F-D374AC6ACE7D}" destId="{37F3ED6B-954E-4C52-BF7C-495E10B85255}" srcOrd="0" destOrd="0" parTransId="{2594AF02-5078-4EDC-B4C2-564B2CE84BEA}" sibTransId="{32192508-032C-4D15-848C-86784DCFF9B4}"/>
    <dgm:cxn modelId="{31E48CEA-539D-4B45-B125-4C61FD77BB00}" type="presOf" srcId="{32192508-032C-4D15-848C-86784DCFF9B4}" destId="{7D4A2716-E7F2-42C4-930D-95FD36ABCC33}" srcOrd="0" destOrd="0" presId="urn:microsoft.com/office/officeart/2008/layout/VerticalCurvedList"/>
    <dgm:cxn modelId="{E870D83E-F263-4D48-B75A-1A1486886530}" type="presParOf" srcId="{A32CCE86-C442-4EF4-9B25-87333055A1EA}" destId="{D1F3AF10-1BAA-4D5B-A95E-F6B29F6C7408}" srcOrd="0" destOrd="0" presId="urn:microsoft.com/office/officeart/2008/layout/VerticalCurvedList"/>
    <dgm:cxn modelId="{38EBCA81-E4E5-4132-BAF2-7076A8EE0E4E}" type="presParOf" srcId="{D1F3AF10-1BAA-4D5B-A95E-F6B29F6C7408}" destId="{264A9A5E-2A11-4EE8-9491-7FF671F19D25}" srcOrd="0" destOrd="0" presId="urn:microsoft.com/office/officeart/2008/layout/VerticalCurvedList"/>
    <dgm:cxn modelId="{24D762A3-2631-4B38-B928-98C4EBCC6479}" type="presParOf" srcId="{264A9A5E-2A11-4EE8-9491-7FF671F19D25}" destId="{91BEDAD9-BF60-4B71-AD17-FD3E8BFE0E4D}" srcOrd="0" destOrd="0" presId="urn:microsoft.com/office/officeart/2008/layout/VerticalCurvedList"/>
    <dgm:cxn modelId="{7BF577AA-E537-46D5-85A9-072D0CDA86E6}" type="presParOf" srcId="{264A9A5E-2A11-4EE8-9491-7FF671F19D25}" destId="{7D4A2716-E7F2-42C4-930D-95FD36ABCC33}" srcOrd="1" destOrd="0" presId="urn:microsoft.com/office/officeart/2008/layout/VerticalCurvedList"/>
    <dgm:cxn modelId="{BC0ED5CC-050F-4EDF-91A5-7B39FB2900EC}" type="presParOf" srcId="{264A9A5E-2A11-4EE8-9491-7FF671F19D25}" destId="{D16E18A1-E638-4937-9DEC-9A7D40EB3226}" srcOrd="2" destOrd="0" presId="urn:microsoft.com/office/officeart/2008/layout/VerticalCurvedList"/>
    <dgm:cxn modelId="{444C7633-0CD2-4018-91AE-093DE1A89340}" type="presParOf" srcId="{264A9A5E-2A11-4EE8-9491-7FF671F19D25}" destId="{70DDADBC-8312-4026-B8A6-46D01AD328A7}" srcOrd="3" destOrd="0" presId="urn:microsoft.com/office/officeart/2008/layout/VerticalCurvedList"/>
    <dgm:cxn modelId="{9956505E-03FC-4F87-80BA-39A0EB44887C}" type="presParOf" srcId="{D1F3AF10-1BAA-4D5B-A95E-F6B29F6C7408}" destId="{677378F8-81E7-4A70-A820-FC45899B083C}" srcOrd="1" destOrd="0" presId="urn:microsoft.com/office/officeart/2008/layout/VerticalCurvedList"/>
    <dgm:cxn modelId="{168DEEAF-C00B-4D59-AF9F-BA3CAAAD230B}" type="presParOf" srcId="{D1F3AF10-1BAA-4D5B-A95E-F6B29F6C7408}" destId="{2943B3C9-A1C6-4E71-A076-D60D955EC34D}" srcOrd="2" destOrd="0" presId="urn:microsoft.com/office/officeart/2008/layout/VerticalCurvedList"/>
    <dgm:cxn modelId="{E1381B58-5289-4A10-BF25-C0A32EE6531B}" type="presParOf" srcId="{2943B3C9-A1C6-4E71-A076-D60D955EC34D}" destId="{55A1D139-42E3-41B0-A538-744A89C1CC3A}" srcOrd="0" destOrd="0" presId="urn:microsoft.com/office/officeart/2008/layout/VerticalCurvedList"/>
    <dgm:cxn modelId="{09ABDA78-C616-4575-8C92-93877271DAC0}" type="presParOf" srcId="{D1F3AF10-1BAA-4D5B-A95E-F6B29F6C7408}" destId="{E817609D-F48B-44C9-B19E-2F1B7CE417A3}" srcOrd="3" destOrd="0" presId="urn:microsoft.com/office/officeart/2008/layout/VerticalCurvedList"/>
    <dgm:cxn modelId="{BF52BB0B-C1D9-40AE-A6A8-72E14092CB9B}" type="presParOf" srcId="{D1F3AF10-1BAA-4D5B-A95E-F6B29F6C7408}" destId="{E19C7ABF-32BA-444E-A4D3-5FF22B38CF9A}" srcOrd="4" destOrd="0" presId="urn:microsoft.com/office/officeart/2008/layout/VerticalCurvedList"/>
    <dgm:cxn modelId="{DE045DAE-0668-4BB3-8791-3F5E760D3EB5}" type="presParOf" srcId="{E19C7ABF-32BA-444E-A4D3-5FF22B38CF9A}" destId="{1186587F-C2B4-49A8-8E07-0AC829622FC2}" srcOrd="0" destOrd="0" presId="urn:microsoft.com/office/officeart/2008/layout/VerticalCurvedList"/>
    <dgm:cxn modelId="{E1866FB6-0CD3-4C6D-A3DF-6B3F2590A6D8}" type="presParOf" srcId="{D1F3AF10-1BAA-4D5B-A95E-F6B29F6C7408}" destId="{121E39B8-659A-461B-A3C0-1C2F65D842C4}" srcOrd="5" destOrd="0" presId="urn:microsoft.com/office/officeart/2008/layout/VerticalCurvedList"/>
    <dgm:cxn modelId="{3A0A644E-319F-4C40-A7DD-5F72DB181420}" type="presParOf" srcId="{D1F3AF10-1BAA-4D5B-A95E-F6B29F6C7408}" destId="{1CDEC550-77B6-44B7-99D4-FB16029686AD}" srcOrd="6" destOrd="0" presId="urn:microsoft.com/office/officeart/2008/layout/VerticalCurvedList"/>
    <dgm:cxn modelId="{DB5F6308-830B-4198-B9BA-2CF58342BFFB}" type="presParOf" srcId="{1CDEC550-77B6-44B7-99D4-FB16029686AD}" destId="{D68DB23A-5F1A-48F0-8E1F-1A92AA7A7360}" srcOrd="0" destOrd="0" presId="urn:microsoft.com/office/officeart/2008/layout/VerticalCurvedList"/>
    <dgm:cxn modelId="{C413FDA3-97A0-4B8B-8BAD-B7D4AFFF8ABD}" type="presParOf" srcId="{D1F3AF10-1BAA-4D5B-A95E-F6B29F6C7408}" destId="{4533B469-6EB6-4A39-A9AE-E6524CDEBB85}" srcOrd="7" destOrd="0" presId="urn:microsoft.com/office/officeart/2008/layout/VerticalCurvedList"/>
    <dgm:cxn modelId="{1DBAD232-AB53-476D-8FD1-E5CC08BDE636}" type="presParOf" srcId="{D1F3AF10-1BAA-4D5B-A95E-F6B29F6C7408}" destId="{75E87593-9FD1-4D31-8866-C8EDC066B19B}" srcOrd="8" destOrd="0" presId="urn:microsoft.com/office/officeart/2008/layout/VerticalCurvedList"/>
    <dgm:cxn modelId="{ED1419BA-722C-4560-BB9C-72F37C6C5AA6}" type="presParOf" srcId="{75E87593-9FD1-4D31-8866-C8EDC066B19B}" destId="{32CA8EAB-95A8-4928-B088-24140A39EDE0}" srcOrd="0" destOrd="0" presId="urn:microsoft.com/office/officeart/2008/layout/VerticalCurvedList"/>
    <dgm:cxn modelId="{DFE24C42-E317-4E94-9310-5AC7A978DA4E}" type="presParOf" srcId="{D1F3AF10-1BAA-4D5B-A95E-F6B29F6C7408}" destId="{8708EBB9-8474-4F6D-A8A3-E8CE22E14BB5}" srcOrd="9" destOrd="0" presId="urn:microsoft.com/office/officeart/2008/layout/VerticalCurvedList"/>
    <dgm:cxn modelId="{39BD7364-A7DF-4AFB-B81C-6662D3C57D61}" type="presParOf" srcId="{D1F3AF10-1BAA-4D5B-A95E-F6B29F6C7408}" destId="{547DA1D7-B8DC-4B7F-8879-01370AA5D34C}" srcOrd="10" destOrd="0" presId="urn:microsoft.com/office/officeart/2008/layout/VerticalCurvedList"/>
    <dgm:cxn modelId="{CC4B4F49-CEA0-4E1C-B992-C7E9D703A637}" type="presParOf" srcId="{547DA1D7-B8DC-4B7F-8879-01370AA5D34C}" destId="{108098BA-F3F7-4589-98C0-8B447C1FE3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B3F7B-37C5-4BFC-AA5A-FC127F62880B}" type="doc">
      <dgm:prSet loTypeId="urn:microsoft.com/office/officeart/2008/layout/VerticalCurvedList" loCatId="list" qsTypeId="urn:microsoft.com/office/officeart/2005/8/quickstyle/simple1" qsCatId="simple" csTypeId="urn:microsoft.com/office/officeart/2005/8/colors/accent2_5" csCatId="accent2"/>
      <dgm:spPr/>
      <dgm:t>
        <a:bodyPr/>
        <a:lstStyle/>
        <a:p>
          <a:endParaRPr lang="de-DE"/>
        </a:p>
      </dgm:t>
    </dgm:pt>
    <dgm:pt modelId="{B78C6168-1E2B-453C-97D1-5494634FA61C}">
      <dgm:prSet/>
      <dgm:spPr/>
      <dgm:t>
        <a:bodyPr/>
        <a:lstStyle/>
        <a:p>
          <a:r>
            <a:rPr lang="fr-FR"/>
            <a:t>Les prélèvements d’eau sont en grande partie imputables à l’agriculture irriguée, en particulier dans les pays en développement. </a:t>
          </a:r>
        </a:p>
      </dgm:t>
    </dgm:pt>
    <dgm:pt modelId="{DC4A8EF0-93C9-48CD-B336-82C6DCA41AFB}" type="parTrans" cxnId="{D90FCDAF-4A46-4826-AC48-EAE1965A6789}">
      <dgm:prSet/>
      <dgm:spPr/>
      <dgm:t>
        <a:bodyPr/>
        <a:lstStyle/>
        <a:p>
          <a:endParaRPr lang="de-DE"/>
        </a:p>
      </dgm:t>
    </dgm:pt>
    <dgm:pt modelId="{55A0DCF6-CBB0-46A7-A7BC-1CCE70FEA7F5}" type="sibTrans" cxnId="{D90FCDAF-4A46-4826-AC48-EAE1965A6789}">
      <dgm:prSet/>
      <dgm:spPr/>
      <dgm:t>
        <a:bodyPr/>
        <a:lstStyle/>
        <a:p>
          <a:endParaRPr lang="de-DE"/>
        </a:p>
      </dgm:t>
    </dgm:pt>
    <dgm:pt modelId="{EDDAA561-E368-44BC-B7E7-A08FA6939858}">
      <dgm:prSet/>
      <dgm:spPr/>
      <dgm:t>
        <a:bodyPr/>
        <a:lstStyle/>
        <a:p>
          <a:r>
            <a:rPr lang="fr-FR"/>
            <a:t>Les effluents d’élevage, les engrais et les pesticides polluent les sources d’eau (eaux superficielles et eaux souterraines) et provoquent l’eutrophisation d’écosystèmes importants pour l’approvisionnement en eau.</a:t>
          </a:r>
        </a:p>
      </dgm:t>
    </dgm:pt>
    <dgm:pt modelId="{3F0A40C2-3CD3-46EB-875F-12B42159CB38}" type="parTrans" cxnId="{7920DD76-EBA9-4EC7-8C15-23205E129938}">
      <dgm:prSet/>
      <dgm:spPr/>
      <dgm:t>
        <a:bodyPr/>
        <a:lstStyle/>
        <a:p>
          <a:endParaRPr lang="de-DE"/>
        </a:p>
      </dgm:t>
    </dgm:pt>
    <dgm:pt modelId="{7BC7D365-9E59-4349-B7C3-63CE03CA0335}" type="sibTrans" cxnId="{7920DD76-EBA9-4EC7-8C15-23205E129938}">
      <dgm:prSet/>
      <dgm:spPr/>
      <dgm:t>
        <a:bodyPr/>
        <a:lstStyle/>
        <a:p>
          <a:endParaRPr lang="de-DE"/>
        </a:p>
      </dgm:t>
    </dgm:pt>
    <dgm:pt modelId="{53CF0D0F-ECC0-45EE-936A-6AEA671CD0C8}">
      <dgm:prSet/>
      <dgm:spPr/>
      <dgm:t>
        <a:bodyPr/>
        <a:lstStyle/>
        <a:p>
          <a:r>
            <a:rPr lang="fr-FR"/>
            <a:t>La gestion des terres agricoles a une incidence sur la qualité de l’eau et sa quantité (érosion/sédiments, taux d’infiltration, évaporation accrue à la surface des sols).</a:t>
          </a:r>
        </a:p>
      </dgm:t>
    </dgm:pt>
    <dgm:pt modelId="{77498A69-1A69-47FB-BF40-E5FD9104A4F2}" type="parTrans" cxnId="{EEEA4EC1-9067-4C90-8D61-4F5DB4250816}">
      <dgm:prSet/>
      <dgm:spPr/>
      <dgm:t>
        <a:bodyPr/>
        <a:lstStyle/>
        <a:p>
          <a:endParaRPr lang="de-DE"/>
        </a:p>
      </dgm:t>
    </dgm:pt>
    <dgm:pt modelId="{298C4682-3AA1-43D1-88CD-B9DAD051A978}" type="sibTrans" cxnId="{EEEA4EC1-9067-4C90-8D61-4F5DB4250816}">
      <dgm:prSet/>
      <dgm:spPr/>
      <dgm:t>
        <a:bodyPr/>
        <a:lstStyle/>
        <a:p>
          <a:endParaRPr lang="de-DE"/>
        </a:p>
      </dgm:t>
    </dgm:pt>
    <dgm:pt modelId="{A90D548D-0270-49AB-B2FF-36A9457FB3D8}">
      <dgm:prSet/>
      <dgm:spPr/>
      <dgm:t>
        <a:bodyPr/>
        <a:lstStyle/>
        <a:p>
          <a:r>
            <a:rPr lang="fr-FR"/>
            <a:t>Les régimes alimentaires (consommation de protéines animales et </a:t>
          </a:r>
          <a:r>
            <a:rPr lang="fr-FR" err="1"/>
            <a:t>véganisme</a:t>
          </a:r>
          <a:r>
            <a:rPr lang="fr-FR"/>
            <a:t>) influencent la demande d’eau pour la production alimentaire.</a:t>
          </a:r>
        </a:p>
      </dgm:t>
    </dgm:pt>
    <dgm:pt modelId="{821FEB99-605B-4C15-8B02-9819CDFFC0AE}" type="parTrans" cxnId="{CEE85266-ABE5-4376-B776-73D33CE5A5BB}">
      <dgm:prSet/>
      <dgm:spPr/>
      <dgm:t>
        <a:bodyPr/>
        <a:lstStyle/>
        <a:p>
          <a:endParaRPr lang="de-DE"/>
        </a:p>
      </dgm:t>
    </dgm:pt>
    <dgm:pt modelId="{C67FE9C3-6195-46E4-9E44-7191F388697E}" type="sibTrans" cxnId="{CEE85266-ABE5-4376-B776-73D33CE5A5BB}">
      <dgm:prSet/>
      <dgm:spPr/>
      <dgm:t>
        <a:bodyPr/>
        <a:lstStyle/>
        <a:p>
          <a:endParaRPr lang="de-DE"/>
        </a:p>
      </dgm:t>
    </dgm:pt>
    <dgm:pt modelId="{F8FE0F57-8387-4ADC-8490-9F9830DD34B7}" type="pres">
      <dgm:prSet presAssocID="{1FBB3F7B-37C5-4BFC-AA5A-FC127F62880B}" presName="Name0" presStyleCnt="0">
        <dgm:presLayoutVars>
          <dgm:chMax val="7"/>
          <dgm:chPref val="7"/>
          <dgm:dir/>
        </dgm:presLayoutVars>
      </dgm:prSet>
      <dgm:spPr/>
    </dgm:pt>
    <dgm:pt modelId="{8991D857-50D5-43DB-BCC1-E69D99E8A321}" type="pres">
      <dgm:prSet presAssocID="{1FBB3F7B-37C5-4BFC-AA5A-FC127F62880B}" presName="Name1" presStyleCnt="0"/>
      <dgm:spPr/>
    </dgm:pt>
    <dgm:pt modelId="{67C91A4B-B880-4764-B61A-868E0CCBC23C}" type="pres">
      <dgm:prSet presAssocID="{1FBB3F7B-37C5-4BFC-AA5A-FC127F62880B}" presName="cycle" presStyleCnt="0"/>
      <dgm:spPr/>
    </dgm:pt>
    <dgm:pt modelId="{EC4D991A-FFCC-4772-90FA-67CA5298E1F8}" type="pres">
      <dgm:prSet presAssocID="{1FBB3F7B-37C5-4BFC-AA5A-FC127F62880B}" presName="srcNode" presStyleLbl="node1" presStyleIdx="0" presStyleCnt="4"/>
      <dgm:spPr/>
    </dgm:pt>
    <dgm:pt modelId="{9B5CCCB9-71F1-428F-8E4A-70BB7DE20080}" type="pres">
      <dgm:prSet presAssocID="{1FBB3F7B-37C5-4BFC-AA5A-FC127F62880B}" presName="conn" presStyleLbl="parChTrans1D2" presStyleIdx="0" presStyleCnt="1"/>
      <dgm:spPr/>
    </dgm:pt>
    <dgm:pt modelId="{74D49D34-1991-489C-9ED3-4133C7A7301F}" type="pres">
      <dgm:prSet presAssocID="{1FBB3F7B-37C5-4BFC-AA5A-FC127F62880B}" presName="extraNode" presStyleLbl="node1" presStyleIdx="0" presStyleCnt="4"/>
      <dgm:spPr/>
    </dgm:pt>
    <dgm:pt modelId="{E8764877-A637-4319-8080-5CAF470F556B}" type="pres">
      <dgm:prSet presAssocID="{1FBB3F7B-37C5-4BFC-AA5A-FC127F62880B}" presName="dstNode" presStyleLbl="node1" presStyleIdx="0" presStyleCnt="4"/>
      <dgm:spPr/>
    </dgm:pt>
    <dgm:pt modelId="{99F80143-1B3A-4C6F-9769-31251966818C}" type="pres">
      <dgm:prSet presAssocID="{B78C6168-1E2B-453C-97D1-5494634FA61C}" presName="text_1" presStyleLbl="node1" presStyleIdx="0" presStyleCnt="4">
        <dgm:presLayoutVars>
          <dgm:bulletEnabled val="1"/>
        </dgm:presLayoutVars>
      </dgm:prSet>
      <dgm:spPr/>
    </dgm:pt>
    <dgm:pt modelId="{92D34277-8F30-4871-A6AB-B3E0AB12D044}" type="pres">
      <dgm:prSet presAssocID="{B78C6168-1E2B-453C-97D1-5494634FA61C}" presName="accent_1" presStyleCnt="0"/>
      <dgm:spPr/>
    </dgm:pt>
    <dgm:pt modelId="{C1702D68-6C15-4234-B6FA-506E6BBBDEEA}" type="pres">
      <dgm:prSet presAssocID="{B78C6168-1E2B-453C-97D1-5494634FA61C}" presName="accentRepeatNode" presStyleLbl="solidFgAcc1" presStyleIdx="0" presStyleCnt="4"/>
      <dgm:spPr/>
    </dgm:pt>
    <dgm:pt modelId="{EA8831C6-9A85-4070-99D0-A0D46058DB3E}" type="pres">
      <dgm:prSet presAssocID="{EDDAA561-E368-44BC-B7E7-A08FA6939858}" presName="text_2" presStyleLbl="node1" presStyleIdx="1" presStyleCnt="4">
        <dgm:presLayoutVars>
          <dgm:bulletEnabled val="1"/>
        </dgm:presLayoutVars>
      </dgm:prSet>
      <dgm:spPr/>
    </dgm:pt>
    <dgm:pt modelId="{1DBADDD9-9835-42FF-9B81-8768C3571E56}" type="pres">
      <dgm:prSet presAssocID="{EDDAA561-E368-44BC-B7E7-A08FA6939858}" presName="accent_2" presStyleCnt="0"/>
      <dgm:spPr/>
    </dgm:pt>
    <dgm:pt modelId="{C46BC62B-FA90-4AFB-819F-B38E4A95A6E0}" type="pres">
      <dgm:prSet presAssocID="{EDDAA561-E368-44BC-B7E7-A08FA6939858}" presName="accentRepeatNode" presStyleLbl="solidFgAcc1" presStyleIdx="1" presStyleCnt="4"/>
      <dgm:spPr/>
    </dgm:pt>
    <dgm:pt modelId="{69B716FF-E7BA-475D-A74F-D1D915C146A4}" type="pres">
      <dgm:prSet presAssocID="{53CF0D0F-ECC0-45EE-936A-6AEA671CD0C8}" presName="text_3" presStyleLbl="node1" presStyleIdx="2" presStyleCnt="4">
        <dgm:presLayoutVars>
          <dgm:bulletEnabled val="1"/>
        </dgm:presLayoutVars>
      </dgm:prSet>
      <dgm:spPr/>
    </dgm:pt>
    <dgm:pt modelId="{E3B2B6FD-EF79-45EA-863D-F96330C47F7E}" type="pres">
      <dgm:prSet presAssocID="{53CF0D0F-ECC0-45EE-936A-6AEA671CD0C8}" presName="accent_3" presStyleCnt="0"/>
      <dgm:spPr/>
    </dgm:pt>
    <dgm:pt modelId="{BF72CFD3-6A6C-48E2-BF1D-8909A5248B2B}" type="pres">
      <dgm:prSet presAssocID="{53CF0D0F-ECC0-45EE-936A-6AEA671CD0C8}" presName="accentRepeatNode" presStyleLbl="solidFgAcc1" presStyleIdx="2" presStyleCnt="4"/>
      <dgm:spPr/>
    </dgm:pt>
    <dgm:pt modelId="{958EE147-3189-4C5B-86D1-A3708927DCB0}" type="pres">
      <dgm:prSet presAssocID="{A90D548D-0270-49AB-B2FF-36A9457FB3D8}" presName="text_4" presStyleLbl="node1" presStyleIdx="3" presStyleCnt="4">
        <dgm:presLayoutVars>
          <dgm:bulletEnabled val="1"/>
        </dgm:presLayoutVars>
      </dgm:prSet>
      <dgm:spPr/>
    </dgm:pt>
    <dgm:pt modelId="{0EE942C3-4797-4A77-AE12-58CE882432BF}" type="pres">
      <dgm:prSet presAssocID="{A90D548D-0270-49AB-B2FF-36A9457FB3D8}" presName="accent_4" presStyleCnt="0"/>
      <dgm:spPr/>
    </dgm:pt>
    <dgm:pt modelId="{CF9048C5-9702-4F74-9F6A-041FC36C6F4C}" type="pres">
      <dgm:prSet presAssocID="{A90D548D-0270-49AB-B2FF-36A9457FB3D8}" presName="accentRepeatNode" presStyleLbl="solidFgAcc1" presStyleIdx="3" presStyleCnt="4"/>
      <dgm:spPr/>
    </dgm:pt>
  </dgm:ptLst>
  <dgm:cxnLst>
    <dgm:cxn modelId="{5FA2B119-B36E-4359-9339-3F0769692608}" type="presOf" srcId="{A90D548D-0270-49AB-B2FF-36A9457FB3D8}" destId="{958EE147-3189-4C5B-86D1-A3708927DCB0}" srcOrd="0" destOrd="0" presId="urn:microsoft.com/office/officeart/2008/layout/VerticalCurvedList"/>
    <dgm:cxn modelId="{3BDA831D-D4D4-4070-B12E-4C1F70631B62}" type="presOf" srcId="{B78C6168-1E2B-453C-97D1-5494634FA61C}" destId="{99F80143-1B3A-4C6F-9769-31251966818C}" srcOrd="0" destOrd="0" presId="urn:microsoft.com/office/officeart/2008/layout/VerticalCurvedList"/>
    <dgm:cxn modelId="{CEE85266-ABE5-4376-B776-73D33CE5A5BB}" srcId="{1FBB3F7B-37C5-4BFC-AA5A-FC127F62880B}" destId="{A90D548D-0270-49AB-B2FF-36A9457FB3D8}" srcOrd="3" destOrd="0" parTransId="{821FEB99-605B-4C15-8B02-9819CDFFC0AE}" sibTransId="{C67FE9C3-6195-46E4-9E44-7191F388697E}"/>
    <dgm:cxn modelId="{7FD4B552-8371-40FF-A761-462CC91A1A87}" type="presOf" srcId="{55A0DCF6-CBB0-46A7-A7BC-1CCE70FEA7F5}" destId="{9B5CCCB9-71F1-428F-8E4A-70BB7DE20080}" srcOrd="0" destOrd="0" presId="urn:microsoft.com/office/officeart/2008/layout/VerticalCurvedList"/>
    <dgm:cxn modelId="{B745BE76-5867-4F63-B160-0A390286E5EE}" type="presOf" srcId="{53CF0D0F-ECC0-45EE-936A-6AEA671CD0C8}" destId="{69B716FF-E7BA-475D-A74F-D1D915C146A4}" srcOrd="0" destOrd="0" presId="urn:microsoft.com/office/officeart/2008/layout/VerticalCurvedList"/>
    <dgm:cxn modelId="{7920DD76-EBA9-4EC7-8C15-23205E129938}" srcId="{1FBB3F7B-37C5-4BFC-AA5A-FC127F62880B}" destId="{EDDAA561-E368-44BC-B7E7-A08FA6939858}" srcOrd="1" destOrd="0" parTransId="{3F0A40C2-3CD3-46EB-875F-12B42159CB38}" sibTransId="{7BC7D365-9E59-4349-B7C3-63CE03CA0335}"/>
    <dgm:cxn modelId="{FA822A78-0BD5-458F-A9A0-AB6F47D6416E}" type="presOf" srcId="{EDDAA561-E368-44BC-B7E7-A08FA6939858}" destId="{EA8831C6-9A85-4070-99D0-A0D46058DB3E}" srcOrd="0" destOrd="0" presId="urn:microsoft.com/office/officeart/2008/layout/VerticalCurvedList"/>
    <dgm:cxn modelId="{5FF4EB99-613B-4366-8D4B-26C28187E7CD}" type="presOf" srcId="{1FBB3F7B-37C5-4BFC-AA5A-FC127F62880B}" destId="{F8FE0F57-8387-4ADC-8490-9F9830DD34B7}" srcOrd="0" destOrd="0" presId="urn:microsoft.com/office/officeart/2008/layout/VerticalCurvedList"/>
    <dgm:cxn modelId="{D90FCDAF-4A46-4826-AC48-EAE1965A6789}" srcId="{1FBB3F7B-37C5-4BFC-AA5A-FC127F62880B}" destId="{B78C6168-1E2B-453C-97D1-5494634FA61C}" srcOrd="0" destOrd="0" parTransId="{DC4A8EF0-93C9-48CD-B336-82C6DCA41AFB}" sibTransId="{55A0DCF6-CBB0-46A7-A7BC-1CCE70FEA7F5}"/>
    <dgm:cxn modelId="{EEEA4EC1-9067-4C90-8D61-4F5DB4250816}" srcId="{1FBB3F7B-37C5-4BFC-AA5A-FC127F62880B}" destId="{53CF0D0F-ECC0-45EE-936A-6AEA671CD0C8}" srcOrd="2" destOrd="0" parTransId="{77498A69-1A69-47FB-BF40-E5FD9104A4F2}" sibTransId="{298C4682-3AA1-43D1-88CD-B9DAD051A978}"/>
    <dgm:cxn modelId="{4187FB10-D878-48E0-9290-4F5EF1D3B65E}" type="presParOf" srcId="{F8FE0F57-8387-4ADC-8490-9F9830DD34B7}" destId="{8991D857-50D5-43DB-BCC1-E69D99E8A321}" srcOrd="0" destOrd="0" presId="urn:microsoft.com/office/officeart/2008/layout/VerticalCurvedList"/>
    <dgm:cxn modelId="{EDE15A8E-F693-47F6-B808-6F61ABEC65B8}" type="presParOf" srcId="{8991D857-50D5-43DB-BCC1-E69D99E8A321}" destId="{67C91A4B-B880-4764-B61A-868E0CCBC23C}" srcOrd="0" destOrd="0" presId="urn:microsoft.com/office/officeart/2008/layout/VerticalCurvedList"/>
    <dgm:cxn modelId="{4A22DDB6-C882-4F92-95B5-2513D4EC9A20}" type="presParOf" srcId="{67C91A4B-B880-4764-B61A-868E0CCBC23C}" destId="{EC4D991A-FFCC-4772-90FA-67CA5298E1F8}" srcOrd="0" destOrd="0" presId="urn:microsoft.com/office/officeart/2008/layout/VerticalCurvedList"/>
    <dgm:cxn modelId="{B603C4BE-8B3A-4C27-BB8D-F5B3CD70102F}" type="presParOf" srcId="{67C91A4B-B880-4764-B61A-868E0CCBC23C}" destId="{9B5CCCB9-71F1-428F-8E4A-70BB7DE20080}" srcOrd="1" destOrd="0" presId="urn:microsoft.com/office/officeart/2008/layout/VerticalCurvedList"/>
    <dgm:cxn modelId="{52B82158-7FA1-4A49-AFC9-6D43C6133025}" type="presParOf" srcId="{67C91A4B-B880-4764-B61A-868E0CCBC23C}" destId="{74D49D34-1991-489C-9ED3-4133C7A7301F}" srcOrd="2" destOrd="0" presId="urn:microsoft.com/office/officeart/2008/layout/VerticalCurvedList"/>
    <dgm:cxn modelId="{DDAD2F14-314E-4433-ADAC-D2D5630D076C}" type="presParOf" srcId="{67C91A4B-B880-4764-B61A-868E0CCBC23C}" destId="{E8764877-A637-4319-8080-5CAF470F556B}" srcOrd="3" destOrd="0" presId="urn:microsoft.com/office/officeart/2008/layout/VerticalCurvedList"/>
    <dgm:cxn modelId="{C9F459D2-1472-4D5A-83A2-84A913FB14AA}" type="presParOf" srcId="{8991D857-50D5-43DB-BCC1-E69D99E8A321}" destId="{99F80143-1B3A-4C6F-9769-31251966818C}" srcOrd="1" destOrd="0" presId="urn:microsoft.com/office/officeart/2008/layout/VerticalCurvedList"/>
    <dgm:cxn modelId="{E8CC5F25-55D5-4208-A898-FB3467D1CB58}" type="presParOf" srcId="{8991D857-50D5-43DB-BCC1-E69D99E8A321}" destId="{92D34277-8F30-4871-A6AB-B3E0AB12D044}" srcOrd="2" destOrd="0" presId="urn:microsoft.com/office/officeart/2008/layout/VerticalCurvedList"/>
    <dgm:cxn modelId="{23676E10-DB1F-4878-BC5F-EABB10170870}" type="presParOf" srcId="{92D34277-8F30-4871-A6AB-B3E0AB12D044}" destId="{C1702D68-6C15-4234-B6FA-506E6BBBDEEA}" srcOrd="0" destOrd="0" presId="urn:microsoft.com/office/officeart/2008/layout/VerticalCurvedList"/>
    <dgm:cxn modelId="{F14E5915-370D-42F4-828A-DBDCBCE0FA4A}" type="presParOf" srcId="{8991D857-50D5-43DB-BCC1-E69D99E8A321}" destId="{EA8831C6-9A85-4070-99D0-A0D46058DB3E}" srcOrd="3" destOrd="0" presId="urn:microsoft.com/office/officeart/2008/layout/VerticalCurvedList"/>
    <dgm:cxn modelId="{9F53D1B2-DA25-4100-BB4E-C0B651732B17}" type="presParOf" srcId="{8991D857-50D5-43DB-BCC1-E69D99E8A321}" destId="{1DBADDD9-9835-42FF-9B81-8768C3571E56}" srcOrd="4" destOrd="0" presId="urn:microsoft.com/office/officeart/2008/layout/VerticalCurvedList"/>
    <dgm:cxn modelId="{8B5DCE44-8BA5-4B6C-AA3F-253BCE19CCA3}" type="presParOf" srcId="{1DBADDD9-9835-42FF-9B81-8768C3571E56}" destId="{C46BC62B-FA90-4AFB-819F-B38E4A95A6E0}" srcOrd="0" destOrd="0" presId="urn:microsoft.com/office/officeart/2008/layout/VerticalCurvedList"/>
    <dgm:cxn modelId="{8DA712E6-B10F-4D22-81F1-4DF83692E3EE}" type="presParOf" srcId="{8991D857-50D5-43DB-BCC1-E69D99E8A321}" destId="{69B716FF-E7BA-475D-A74F-D1D915C146A4}" srcOrd="5" destOrd="0" presId="urn:microsoft.com/office/officeart/2008/layout/VerticalCurvedList"/>
    <dgm:cxn modelId="{3411FAD2-43D5-43BA-B75C-C5B76A0FB84C}" type="presParOf" srcId="{8991D857-50D5-43DB-BCC1-E69D99E8A321}" destId="{E3B2B6FD-EF79-45EA-863D-F96330C47F7E}" srcOrd="6" destOrd="0" presId="urn:microsoft.com/office/officeart/2008/layout/VerticalCurvedList"/>
    <dgm:cxn modelId="{B6CA8D8F-6C23-4CBB-B84D-E52967CEDB69}" type="presParOf" srcId="{E3B2B6FD-EF79-45EA-863D-F96330C47F7E}" destId="{BF72CFD3-6A6C-48E2-BF1D-8909A5248B2B}" srcOrd="0" destOrd="0" presId="urn:microsoft.com/office/officeart/2008/layout/VerticalCurvedList"/>
    <dgm:cxn modelId="{38B59F1E-BC3E-4BC1-B887-CA581D31DFBF}" type="presParOf" srcId="{8991D857-50D5-43DB-BCC1-E69D99E8A321}" destId="{958EE147-3189-4C5B-86D1-A3708927DCB0}" srcOrd="7" destOrd="0" presId="urn:microsoft.com/office/officeart/2008/layout/VerticalCurvedList"/>
    <dgm:cxn modelId="{C71D331E-0243-4C45-8F19-AAC6D7B208CB}" type="presParOf" srcId="{8991D857-50D5-43DB-BCC1-E69D99E8A321}" destId="{0EE942C3-4797-4A77-AE12-58CE882432BF}" srcOrd="8" destOrd="0" presId="urn:microsoft.com/office/officeart/2008/layout/VerticalCurvedList"/>
    <dgm:cxn modelId="{DC071915-9F5B-4868-9447-2C3FAAFD4839}" type="presParOf" srcId="{0EE942C3-4797-4A77-AE12-58CE882432BF}" destId="{CF9048C5-9702-4F74-9F6A-041FC36C6F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5740D-0394-4B13-B736-186EA1AD6B84}"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de-DE"/>
        </a:p>
      </dgm:t>
    </dgm:pt>
    <dgm:pt modelId="{F2AECFF2-72F4-41A7-8837-3371DAB959B4}">
      <dgm:prSet/>
      <dgm:spPr/>
      <dgm:t>
        <a:bodyPr/>
        <a:lstStyle/>
        <a:p>
          <a:r>
            <a:rPr lang="fr-FR"/>
            <a:t>Extraction et raffinage des combustibles fossiles</a:t>
          </a:r>
        </a:p>
      </dgm:t>
    </dgm:pt>
    <dgm:pt modelId="{D5679CF1-77FF-4E66-B748-B76C1DA779CA}" type="parTrans" cxnId="{720BE015-013B-40E5-BC04-8E77009BC951}">
      <dgm:prSet/>
      <dgm:spPr/>
      <dgm:t>
        <a:bodyPr/>
        <a:lstStyle/>
        <a:p>
          <a:endParaRPr lang="de-DE"/>
        </a:p>
      </dgm:t>
    </dgm:pt>
    <dgm:pt modelId="{7634F5A3-E568-418A-8DED-09E246B586C6}" type="sibTrans" cxnId="{720BE015-013B-40E5-BC04-8E77009BC951}">
      <dgm:prSet/>
      <dgm:spPr/>
      <dgm:t>
        <a:bodyPr/>
        <a:lstStyle/>
        <a:p>
          <a:endParaRPr lang="de-DE"/>
        </a:p>
      </dgm:t>
    </dgm:pt>
    <dgm:pt modelId="{43415668-F9B3-446A-9898-5A200FFD2E81}">
      <dgm:prSet/>
      <dgm:spPr/>
      <dgm:t>
        <a:bodyPr/>
        <a:lstStyle/>
        <a:p>
          <a:r>
            <a:rPr lang="fr-FR"/>
            <a:t>Production et refroidissement dans les centrales thermiques</a:t>
          </a:r>
        </a:p>
      </dgm:t>
    </dgm:pt>
    <dgm:pt modelId="{0FFDB31B-580A-4928-BFAA-4E7FC2D327C5}" type="parTrans" cxnId="{A4C235BD-EF08-4CB1-8873-730F6281A16F}">
      <dgm:prSet/>
      <dgm:spPr/>
      <dgm:t>
        <a:bodyPr/>
        <a:lstStyle/>
        <a:p>
          <a:endParaRPr lang="de-DE"/>
        </a:p>
      </dgm:t>
    </dgm:pt>
    <dgm:pt modelId="{A2B2A9E1-E1BE-4482-BD55-C2080CD28EE9}" type="sibTrans" cxnId="{A4C235BD-EF08-4CB1-8873-730F6281A16F}">
      <dgm:prSet/>
      <dgm:spPr/>
      <dgm:t>
        <a:bodyPr/>
        <a:lstStyle/>
        <a:p>
          <a:endParaRPr lang="de-DE"/>
        </a:p>
      </dgm:t>
    </dgm:pt>
    <dgm:pt modelId="{9F64C4E1-32FA-48DD-9779-32969BFA2C3E}">
      <dgm:prSet/>
      <dgm:spPr/>
      <dgm:t>
        <a:bodyPr/>
        <a:lstStyle/>
        <a:p>
          <a:r>
            <a:rPr lang="fr-FR"/>
            <a:t>Hydroélectricité</a:t>
          </a:r>
        </a:p>
      </dgm:t>
    </dgm:pt>
    <dgm:pt modelId="{01C27AEF-7323-4D6B-84CF-C89644E56D7E}" type="parTrans" cxnId="{CC8D153F-398A-49F3-BD01-C25D7C2E12BE}">
      <dgm:prSet/>
      <dgm:spPr/>
      <dgm:t>
        <a:bodyPr/>
        <a:lstStyle/>
        <a:p>
          <a:endParaRPr lang="de-DE"/>
        </a:p>
      </dgm:t>
    </dgm:pt>
    <dgm:pt modelId="{03E36877-E408-44FF-91C8-9961A59E2D31}" type="sibTrans" cxnId="{CC8D153F-398A-49F3-BD01-C25D7C2E12BE}">
      <dgm:prSet/>
      <dgm:spPr/>
      <dgm:t>
        <a:bodyPr/>
        <a:lstStyle/>
        <a:p>
          <a:endParaRPr lang="de-DE"/>
        </a:p>
      </dgm:t>
    </dgm:pt>
    <dgm:pt modelId="{A413F403-3626-49D5-956A-0FCA01F37946}">
      <dgm:prSet/>
      <dgm:spPr/>
      <dgm:t>
        <a:bodyPr/>
        <a:lstStyle/>
        <a:p>
          <a:r>
            <a:rPr lang="fr-FR"/>
            <a:t>Production de biomasse</a:t>
          </a:r>
        </a:p>
      </dgm:t>
    </dgm:pt>
    <dgm:pt modelId="{B273F691-9B0E-4B89-8D6D-E27BD6FBD6BA}" type="parTrans" cxnId="{A731784C-B8B4-46E7-999C-65377161721A}">
      <dgm:prSet/>
      <dgm:spPr/>
      <dgm:t>
        <a:bodyPr/>
        <a:lstStyle/>
        <a:p>
          <a:endParaRPr lang="de-DE"/>
        </a:p>
      </dgm:t>
    </dgm:pt>
    <dgm:pt modelId="{A0D2A585-A3E2-4968-A188-4789475143C6}" type="sibTrans" cxnId="{A731784C-B8B4-46E7-999C-65377161721A}">
      <dgm:prSet/>
      <dgm:spPr/>
      <dgm:t>
        <a:bodyPr/>
        <a:lstStyle/>
        <a:p>
          <a:endParaRPr lang="de-DE"/>
        </a:p>
      </dgm:t>
    </dgm:pt>
    <dgm:pt modelId="{F80A9779-0331-4FF3-84E3-A21BA612191F}">
      <dgm:prSet/>
      <dgm:spPr/>
      <dgm:t>
        <a:bodyPr/>
        <a:lstStyle/>
        <a:p>
          <a:r>
            <a:rPr lang="fr-FR"/>
            <a:t>Fabrication et nettoyage de composants de centrales électriques (y compris pour les énergies éolienne et solaire)</a:t>
          </a:r>
        </a:p>
      </dgm:t>
    </dgm:pt>
    <dgm:pt modelId="{F7A63233-8A5F-412C-BCD4-9E7002D089D5}" type="parTrans" cxnId="{504A39F3-5277-4C87-A82A-CAC11D830E18}">
      <dgm:prSet/>
      <dgm:spPr/>
      <dgm:t>
        <a:bodyPr/>
        <a:lstStyle/>
        <a:p>
          <a:endParaRPr lang="de-DE"/>
        </a:p>
      </dgm:t>
    </dgm:pt>
    <dgm:pt modelId="{A7AB07E0-0550-42D1-86A1-7ABE121A60EF}" type="sibTrans" cxnId="{504A39F3-5277-4C87-A82A-CAC11D830E18}">
      <dgm:prSet/>
      <dgm:spPr/>
      <dgm:t>
        <a:bodyPr/>
        <a:lstStyle/>
        <a:p>
          <a:endParaRPr lang="de-DE"/>
        </a:p>
      </dgm:t>
    </dgm:pt>
    <dgm:pt modelId="{74A4F1E3-804D-468B-BDAF-A9F232E2BE22}" type="pres">
      <dgm:prSet presAssocID="{A245740D-0394-4B13-B736-186EA1AD6B84}" presName="Name0" presStyleCnt="0">
        <dgm:presLayoutVars>
          <dgm:chMax val="7"/>
          <dgm:chPref val="7"/>
          <dgm:dir/>
        </dgm:presLayoutVars>
      </dgm:prSet>
      <dgm:spPr/>
    </dgm:pt>
    <dgm:pt modelId="{C842CDC3-F9FD-4A96-876A-101B6594BE8E}" type="pres">
      <dgm:prSet presAssocID="{A245740D-0394-4B13-B736-186EA1AD6B84}" presName="Name1" presStyleCnt="0"/>
      <dgm:spPr/>
    </dgm:pt>
    <dgm:pt modelId="{39236414-D17D-4632-8399-6A278FB0527D}" type="pres">
      <dgm:prSet presAssocID="{A245740D-0394-4B13-B736-186EA1AD6B84}" presName="cycle" presStyleCnt="0"/>
      <dgm:spPr/>
    </dgm:pt>
    <dgm:pt modelId="{3F688806-E99E-4F55-9B6E-A22590D210A9}" type="pres">
      <dgm:prSet presAssocID="{A245740D-0394-4B13-B736-186EA1AD6B84}" presName="srcNode" presStyleLbl="node1" presStyleIdx="0" presStyleCnt="5"/>
      <dgm:spPr/>
    </dgm:pt>
    <dgm:pt modelId="{71497658-18A5-4ECE-8DE9-491CE23BFFE5}" type="pres">
      <dgm:prSet presAssocID="{A245740D-0394-4B13-B736-186EA1AD6B84}" presName="conn" presStyleLbl="parChTrans1D2" presStyleIdx="0" presStyleCnt="1"/>
      <dgm:spPr/>
    </dgm:pt>
    <dgm:pt modelId="{EB1DDEB0-A180-4F6F-ADAC-B749FC1E73E0}" type="pres">
      <dgm:prSet presAssocID="{A245740D-0394-4B13-B736-186EA1AD6B84}" presName="extraNode" presStyleLbl="node1" presStyleIdx="0" presStyleCnt="5"/>
      <dgm:spPr/>
    </dgm:pt>
    <dgm:pt modelId="{69522C33-EF53-4C71-9E2F-F6BDD1299E5E}" type="pres">
      <dgm:prSet presAssocID="{A245740D-0394-4B13-B736-186EA1AD6B84}" presName="dstNode" presStyleLbl="node1" presStyleIdx="0" presStyleCnt="5"/>
      <dgm:spPr/>
    </dgm:pt>
    <dgm:pt modelId="{B432CFC0-38E1-472E-B91B-D853A4C00649}" type="pres">
      <dgm:prSet presAssocID="{F2AECFF2-72F4-41A7-8837-3371DAB959B4}" presName="text_1" presStyleLbl="node1" presStyleIdx="0" presStyleCnt="5">
        <dgm:presLayoutVars>
          <dgm:bulletEnabled val="1"/>
        </dgm:presLayoutVars>
      </dgm:prSet>
      <dgm:spPr/>
    </dgm:pt>
    <dgm:pt modelId="{02093AF6-D57B-4CD0-95D4-B60CFBD9E5B1}" type="pres">
      <dgm:prSet presAssocID="{F2AECFF2-72F4-41A7-8837-3371DAB959B4}" presName="accent_1" presStyleCnt="0"/>
      <dgm:spPr/>
    </dgm:pt>
    <dgm:pt modelId="{B4DD4981-52C2-4F5B-A32A-C57F4EB0889F}" type="pres">
      <dgm:prSet presAssocID="{F2AECFF2-72F4-41A7-8837-3371DAB959B4}" presName="accentRepeatNode" presStyleLbl="solidFgAcc1" presStyleIdx="0" presStyleCnt="5"/>
      <dgm:spPr/>
    </dgm:pt>
    <dgm:pt modelId="{9C1D7EF2-8345-4C78-9C8D-34908D9CC2D0}" type="pres">
      <dgm:prSet presAssocID="{43415668-F9B3-446A-9898-5A200FFD2E81}" presName="text_2" presStyleLbl="node1" presStyleIdx="1" presStyleCnt="5">
        <dgm:presLayoutVars>
          <dgm:bulletEnabled val="1"/>
        </dgm:presLayoutVars>
      </dgm:prSet>
      <dgm:spPr/>
    </dgm:pt>
    <dgm:pt modelId="{A3A135F9-B119-4A3F-8CDF-FB577CEE301A}" type="pres">
      <dgm:prSet presAssocID="{43415668-F9B3-446A-9898-5A200FFD2E81}" presName="accent_2" presStyleCnt="0"/>
      <dgm:spPr/>
    </dgm:pt>
    <dgm:pt modelId="{1808E724-8077-433F-9F37-0A5A06EFFEFF}" type="pres">
      <dgm:prSet presAssocID="{43415668-F9B3-446A-9898-5A200FFD2E81}" presName="accentRepeatNode" presStyleLbl="solidFgAcc1" presStyleIdx="1" presStyleCnt="5"/>
      <dgm:spPr/>
    </dgm:pt>
    <dgm:pt modelId="{9C59C850-BDD2-4AFD-BB45-2FFEEBD21C2E}" type="pres">
      <dgm:prSet presAssocID="{9F64C4E1-32FA-48DD-9779-32969BFA2C3E}" presName="text_3" presStyleLbl="node1" presStyleIdx="2" presStyleCnt="5">
        <dgm:presLayoutVars>
          <dgm:bulletEnabled val="1"/>
        </dgm:presLayoutVars>
      </dgm:prSet>
      <dgm:spPr/>
    </dgm:pt>
    <dgm:pt modelId="{0E106EE3-34E5-4DFB-AAF1-09D2B30DE1C1}" type="pres">
      <dgm:prSet presAssocID="{9F64C4E1-32FA-48DD-9779-32969BFA2C3E}" presName="accent_3" presStyleCnt="0"/>
      <dgm:spPr/>
    </dgm:pt>
    <dgm:pt modelId="{4A94F4CE-565C-49C5-8666-EDBABBA5735E}" type="pres">
      <dgm:prSet presAssocID="{9F64C4E1-32FA-48DD-9779-32969BFA2C3E}" presName="accentRepeatNode" presStyleLbl="solidFgAcc1" presStyleIdx="2" presStyleCnt="5"/>
      <dgm:spPr/>
    </dgm:pt>
    <dgm:pt modelId="{94FFB991-7969-4A79-8C56-A2DFFB95FF9E}" type="pres">
      <dgm:prSet presAssocID="{A413F403-3626-49D5-956A-0FCA01F37946}" presName="text_4" presStyleLbl="node1" presStyleIdx="3" presStyleCnt="5">
        <dgm:presLayoutVars>
          <dgm:bulletEnabled val="1"/>
        </dgm:presLayoutVars>
      </dgm:prSet>
      <dgm:spPr/>
    </dgm:pt>
    <dgm:pt modelId="{0B51082F-E484-45E7-92A6-BDE024BB0C53}" type="pres">
      <dgm:prSet presAssocID="{A413F403-3626-49D5-956A-0FCA01F37946}" presName="accent_4" presStyleCnt="0"/>
      <dgm:spPr/>
    </dgm:pt>
    <dgm:pt modelId="{24880F60-C983-42FF-BC1E-8EF770FCB399}" type="pres">
      <dgm:prSet presAssocID="{A413F403-3626-49D5-956A-0FCA01F37946}" presName="accentRepeatNode" presStyleLbl="solidFgAcc1" presStyleIdx="3" presStyleCnt="5"/>
      <dgm:spPr/>
    </dgm:pt>
    <dgm:pt modelId="{C2D23459-76B6-41B1-B951-729F49CF0478}" type="pres">
      <dgm:prSet presAssocID="{F80A9779-0331-4FF3-84E3-A21BA612191F}" presName="text_5" presStyleLbl="node1" presStyleIdx="4" presStyleCnt="5">
        <dgm:presLayoutVars>
          <dgm:bulletEnabled val="1"/>
        </dgm:presLayoutVars>
      </dgm:prSet>
      <dgm:spPr/>
    </dgm:pt>
    <dgm:pt modelId="{40C74818-B177-4FFF-A418-130863E65A92}" type="pres">
      <dgm:prSet presAssocID="{F80A9779-0331-4FF3-84E3-A21BA612191F}" presName="accent_5" presStyleCnt="0"/>
      <dgm:spPr/>
    </dgm:pt>
    <dgm:pt modelId="{5057F62D-F109-40DF-8A56-C7CBD1EDCB75}" type="pres">
      <dgm:prSet presAssocID="{F80A9779-0331-4FF3-84E3-A21BA612191F}" presName="accentRepeatNode" presStyleLbl="solidFgAcc1" presStyleIdx="4" presStyleCnt="5"/>
      <dgm:spPr/>
    </dgm:pt>
  </dgm:ptLst>
  <dgm:cxnLst>
    <dgm:cxn modelId="{C25AD308-3CE6-4F0B-B9AA-E704E2A63822}" type="presOf" srcId="{43415668-F9B3-446A-9898-5A200FFD2E81}" destId="{9C1D7EF2-8345-4C78-9C8D-34908D9CC2D0}" srcOrd="0" destOrd="0" presId="urn:microsoft.com/office/officeart/2008/layout/VerticalCurvedList"/>
    <dgm:cxn modelId="{720BE015-013B-40E5-BC04-8E77009BC951}" srcId="{A245740D-0394-4B13-B736-186EA1AD6B84}" destId="{F2AECFF2-72F4-41A7-8837-3371DAB959B4}" srcOrd="0" destOrd="0" parTransId="{D5679CF1-77FF-4E66-B748-B76C1DA779CA}" sibTransId="{7634F5A3-E568-418A-8DED-09E246B586C6}"/>
    <dgm:cxn modelId="{54505132-8988-4825-BC67-BCA96E12AA7B}" type="presOf" srcId="{7634F5A3-E568-418A-8DED-09E246B586C6}" destId="{71497658-18A5-4ECE-8DE9-491CE23BFFE5}" srcOrd="0" destOrd="0" presId="urn:microsoft.com/office/officeart/2008/layout/VerticalCurvedList"/>
    <dgm:cxn modelId="{CC8D153F-398A-49F3-BD01-C25D7C2E12BE}" srcId="{A245740D-0394-4B13-B736-186EA1AD6B84}" destId="{9F64C4E1-32FA-48DD-9779-32969BFA2C3E}" srcOrd="2" destOrd="0" parTransId="{01C27AEF-7323-4D6B-84CF-C89644E56D7E}" sibTransId="{03E36877-E408-44FF-91C8-9961A59E2D31}"/>
    <dgm:cxn modelId="{A731784C-B8B4-46E7-999C-65377161721A}" srcId="{A245740D-0394-4B13-B736-186EA1AD6B84}" destId="{A413F403-3626-49D5-956A-0FCA01F37946}" srcOrd="3" destOrd="0" parTransId="{B273F691-9B0E-4B89-8D6D-E27BD6FBD6BA}" sibTransId="{A0D2A585-A3E2-4968-A188-4789475143C6}"/>
    <dgm:cxn modelId="{B2C8906E-8EA4-4607-BA72-39BC3FF542B0}" type="presOf" srcId="{F2AECFF2-72F4-41A7-8837-3371DAB959B4}" destId="{B432CFC0-38E1-472E-B91B-D853A4C00649}" srcOrd="0" destOrd="0" presId="urn:microsoft.com/office/officeart/2008/layout/VerticalCurvedList"/>
    <dgm:cxn modelId="{309D6E57-C0FF-49B5-B548-7BF30E4EC273}" type="presOf" srcId="{F80A9779-0331-4FF3-84E3-A21BA612191F}" destId="{C2D23459-76B6-41B1-B951-729F49CF0478}" srcOrd="0" destOrd="0" presId="urn:microsoft.com/office/officeart/2008/layout/VerticalCurvedList"/>
    <dgm:cxn modelId="{8950FB8F-9FCC-448B-AC41-3E3FBB7C1040}" type="presOf" srcId="{A245740D-0394-4B13-B736-186EA1AD6B84}" destId="{74A4F1E3-804D-468B-BDAF-A9F232E2BE22}" srcOrd="0" destOrd="0" presId="urn:microsoft.com/office/officeart/2008/layout/VerticalCurvedList"/>
    <dgm:cxn modelId="{A4C235BD-EF08-4CB1-8873-730F6281A16F}" srcId="{A245740D-0394-4B13-B736-186EA1AD6B84}" destId="{43415668-F9B3-446A-9898-5A200FFD2E81}" srcOrd="1" destOrd="0" parTransId="{0FFDB31B-580A-4928-BFAA-4E7FC2D327C5}" sibTransId="{A2B2A9E1-E1BE-4482-BD55-C2080CD28EE9}"/>
    <dgm:cxn modelId="{7E787EC0-ABAF-4344-B7E4-8361CF4C9EF1}" type="presOf" srcId="{9F64C4E1-32FA-48DD-9779-32969BFA2C3E}" destId="{9C59C850-BDD2-4AFD-BB45-2FFEEBD21C2E}" srcOrd="0" destOrd="0" presId="urn:microsoft.com/office/officeart/2008/layout/VerticalCurvedList"/>
    <dgm:cxn modelId="{931BA3DA-B314-4CAD-839C-D8E5EEC68A76}" type="presOf" srcId="{A413F403-3626-49D5-956A-0FCA01F37946}" destId="{94FFB991-7969-4A79-8C56-A2DFFB95FF9E}" srcOrd="0" destOrd="0" presId="urn:microsoft.com/office/officeart/2008/layout/VerticalCurvedList"/>
    <dgm:cxn modelId="{504A39F3-5277-4C87-A82A-CAC11D830E18}" srcId="{A245740D-0394-4B13-B736-186EA1AD6B84}" destId="{F80A9779-0331-4FF3-84E3-A21BA612191F}" srcOrd="4" destOrd="0" parTransId="{F7A63233-8A5F-412C-BCD4-9E7002D089D5}" sibTransId="{A7AB07E0-0550-42D1-86A1-7ABE121A60EF}"/>
    <dgm:cxn modelId="{C9C88EAD-E1AD-44A7-B48E-1C3088FCCFB7}" type="presParOf" srcId="{74A4F1E3-804D-468B-BDAF-A9F232E2BE22}" destId="{C842CDC3-F9FD-4A96-876A-101B6594BE8E}" srcOrd="0" destOrd="0" presId="urn:microsoft.com/office/officeart/2008/layout/VerticalCurvedList"/>
    <dgm:cxn modelId="{FE6EA5A4-51AE-4ED1-A611-28F0D0CE8068}" type="presParOf" srcId="{C842CDC3-F9FD-4A96-876A-101B6594BE8E}" destId="{39236414-D17D-4632-8399-6A278FB0527D}" srcOrd="0" destOrd="0" presId="urn:microsoft.com/office/officeart/2008/layout/VerticalCurvedList"/>
    <dgm:cxn modelId="{48AE69E0-D256-4991-8409-26FB275B2461}" type="presParOf" srcId="{39236414-D17D-4632-8399-6A278FB0527D}" destId="{3F688806-E99E-4F55-9B6E-A22590D210A9}" srcOrd="0" destOrd="0" presId="urn:microsoft.com/office/officeart/2008/layout/VerticalCurvedList"/>
    <dgm:cxn modelId="{7CFA4F18-89FC-46B1-A3F9-F4094C0269CF}" type="presParOf" srcId="{39236414-D17D-4632-8399-6A278FB0527D}" destId="{71497658-18A5-4ECE-8DE9-491CE23BFFE5}" srcOrd="1" destOrd="0" presId="urn:microsoft.com/office/officeart/2008/layout/VerticalCurvedList"/>
    <dgm:cxn modelId="{C509F821-8877-475D-9F3E-1CEDD3B56C5C}" type="presParOf" srcId="{39236414-D17D-4632-8399-6A278FB0527D}" destId="{EB1DDEB0-A180-4F6F-ADAC-B749FC1E73E0}" srcOrd="2" destOrd="0" presId="urn:microsoft.com/office/officeart/2008/layout/VerticalCurvedList"/>
    <dgm:cxn modelId="{0552DF51-8453-4B8C-9B0F-FF2CF9B13898}" type="presParOf" srcId="{39236414-D17D-4632-8399-6A278FB0527D}" destId="{69522C33-EF53-4C71-9E2F-F6BDD1299E5E}" srcOrd="3" destOrd="0" presId="urn:microsoft.com/office/officeart/2008/layout/VerticalCurvedList"/>
    <dgm:cxn modelId="{CA74F5BF-AA53-4253-95BC-EBEE04C41848}" type="presParOf" srcId="{C842CDC3-F9FD-4A96-876A-101B6594BE8E}" destId="{B432CFC0-38E1-472E-B91B-D853A4C00649}" srcOrd="1" destOrd="0" presId="urn:microsoft.com/office/officeart/2008/layout/VerticalCurvedList"/>
    <dgm:cxn modelId="{2EADF1E7-02F0-470A-9A93-05E7E537D481}" type="presParOf" srcId="{C842CDC3-F9FD-4A96-876A-101B6594BE8E}" destId="{02093AF6-D57B-4CD0-95D4-B60CFBD9E5B1}" srcOrd="2" destOrd="0" presId="urn:microsoft.com/office/officeart/2008/layout/VerticalCurvedList"/>
    <dgm:cxn modelId="{A587E984-9DB1-40DE-8039-6DCDF23D7DBC}" type="presParOf" srcId="{02093AF6-D57B-4CD0-95D4-B60CFBD9E5B1}" destId="{B4DD4981-52C2-4F5B-A32A-C57F4EB0889F}" srcOrd="0" destOrd="0" presId="urn:microsoft.com/office/officeart/2008/layout/VerticalCurvedList"/>
    <dgm:cxn modelId="{02B8445A-8205-4DAC-BF6E-EB7E0BB6ED95}" type="presParOf" srcId="{C842CDC3-F9FD-4A96-876A-101B6594BE8E}" destId="{9C1D7EF2-8345-4C78-9C8D-34908D9CC2D0}" srcOrd="3" destOrd="0" presId="urn:microsoft.com/office/officeart/2008/layout/VerticalCurvedList"/>
    <dgm:cxn modelId="{862454F0-BCA8-4720-AC82-D5E5AC7FAB59}" type="presParOf" srcId="{C842CDC3-F9FD-4A96-876A-101B6594BE8E}" destId="{A3A135F9-B119-4A3F-8CDF-FB577CEE301A}" srcOrd="4" destOrd="0" presId="urn:microsoft.com/office/officeart/2008/layout/VerticalCurvedList"/>
    <dgm:cxn modelId="{7BE1C250-6FA6-4F61-B3B3-65B3563D4E31}" type="presParOf" srcId="{A3A135F9-B119-4A3F-8CDF-FB577CEE301A}" destId="{1808E724-8077-433F-9F37-0A5A06EFFEFF}" srcOrd="0" destOrd="0" presId="urn:microsoft.com/office/officeart/2008/layout/VerticalCurvedList"/>
    <dgm:cxn modelId="{FC47F79F-B877-4FF1-B3A0-71F9D2765BED}" type="presParOf" srcId="{C842CDC3-F9FD-4A96-876A-101B6594BE8E}" destId="{9C59C850-BDD2-4AFD-BB45-2FFEEBD21C2E}" srcOrd="5" destOrd="0" presId="urn:microsoft.com/office/officeart/2008/layout/VerticalCurvedList"/>
    <dgm:cxn modelId="{E1B5B587-778B-43DB-ACA5-DC74B7BCEE50}" type="presParOf" srcId="{C842CDC3-F9FD-4A96-876A-101B6594BE8E}" destId="{0E106EE3-34E5-4DFB-AAF1-09D2B30DE1C1}" srcOrd="6" destOrd="0" presId="urn:microsoft.com/office/officeart/2008/layout/VerticalCurvedList"/>
    <dgm:cxn modelId="{2030C7EA-CBCE-4ABA-8135-EB999678E3E2}" type="presParOf" srcId="{0E106EE3-34E5-4DFB-AAF1-09D2B30DE1C1}" destId="{4A94F4CE-565C-49C5-8666-EDBABBA5735E}" srcOrd="0" destOrd="0" presId="urn:microsoft.com/office/officeart/2008/layout/VerticalCurvedList"/>
    <dgm:cxn modelId="{2E980E12-3DFD-4D9A-8B5D-BA77457A4E4A}" type="presParOf" srcId="{C842CDC3-F9FD-4A96-876A-101B6594BE8E}" destId="{94FFB991-7969-4A79-8C56-A2DFFB95FF9E}" srcOrd="7" destOrd="0" presId="urn:microsoft.com/office/officeart/2008/layout/VerticalCurvedList"/>
    <dgm:cxn modelId="{13EF741B-C25C-427F-A6B6-7D3226BD2B3F}" type="presParOf" srcId="{C842CDC3-F9FD-4A96-876A-101B6594BE8E}" destId="{0B51082F-E484-45E7-92A6-BDE024BB0C53}" srcOrd="8" destOrd="0" presId="urn:microsoft.com/office/officeart/2008/layout/VerticalCurvedList"/>
    <dgm:cxn modelId="{D349468F-8B7D-46CB-AB8A-0490DF0BFEE8}" type="presParOf" srcId="{0B51082F-E484-45E7-92A6-BDE024BB0C53}" destId="{24880F60-C983-42FF-BC1E-8EF770FCB399}" srcOrd="0" destOrd="0" presId="urn:microsoft.com/office/officeart/2008/layout/VerticalCurvedList"/>
    <dgm:cxn modelId="{3A91FC58-C4FC-4CE7-9991-F63F4BF7B0E5}" type="presParOf" srcId="{C842CDC3-F9FD-4A96-876A-101B6594BE8E}" destId="{C2D23459-76B6-41B1-B951-729F49CF0478}" srcOrd="9" destOrd="0" presId="urn:microsoft.com/office/officeart/2008/layout/VerticalCurvedList"/>
    <dgm:cxn modelId="{CF7614DD-8BAC-483F-B2B7-28B74734AB74}" type="presParOf" srcId="{C842CDC3-F9FD-4A96-876A-101B6594BE8E}" destId="{40C74818-B177-4FFF-A418-130863E65A92}" srcOrd="10" destOrd="0" presId="urn:microsoft.com/office/officeart/2008/layout/VerticalCurvedList"/>
    <dgm:cxn modelId="{4E290B4D-06B2-4629-942E-6AE563FD19D8}" type="presParOf" srcId="{40C74818-B177-4FFF-A418-130863E65A92}" destId="{5057F62D-F109-40DF-8A56-C7CBD1EDCB7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90C31D-EB69-4216-816F-7EBA0AED9D9B}"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de-DE"/>
        </a:p>
      </dgm:t>
    </dgm:pt>
    <dgm:pt modelId="{31B7D947-5E05-49D0-AE0C-413CA776DD95}">
      <dgm:prSet/>
      <dgm:spPr/>
      <dgm:t>
        <a:bodyPr/>
        <a:lstStyle/>
        <a:p>
          <a:r>
            <a:rPr lang="fr-FR"/>
            <a:t>Prélèvements d’eau</a:t>
          </a:r>
        </a:p>
      </dgm:t>
    </dgm:pt>
    <dgm:pt modelId="{8C66701C-9796-4769-B5DE-7E380150375D}" type="parTrans" cxnId="{AC884678-A61F-43A8-8274-6DB0DB0FA6EF}">
      <dgm:prSet/>
      <dgm:spPr/>
      <dgm:t>
        <a:bodyPr/>
        <a:lstStyle/>
        <a:p>
          <a:endParaRPr lang="de-DE"/>
        </a:p>
      </dgm:t>
    </dgm:pt>
    <dgm:pt modelId="{8FA19351-E1A0-44CD-A623-374BB091C0AF}" type="sibTrans" cxnId="{AC884678-A61F-43A8-8274-6DB0DB0FA6EF}">
      <dgm:prSet/>
      <dgm:spPr/>
      <dgm:t>
        <a:bodyPr/>
        <a:lstStyle/>
        <a:p>
          <a:endParaRPr lang="de-DE"/>
        </a:p>
      </dgm:t>
    </dgm:pt>
    <dgm:pt modelId="{FB811FA7-F4C6-456D-9606-222C3E9DF586}">
      <dgm:prSet/>
      <dgm:spPr/>
      <dgm:t>
        <a:bodyPr/>
        <a:lstStyle/>
        <a:p>
          <a:r>
            <a:rPr lang="fr-FR"/>
            <a:t>Traitement de l’eau</a:t>
          </a:r>
        </a:p>
      </dgm:t>
    </dgm:pt>
    <dgm:pt modelId="{C9A4D940-0160-4D23-B6A5-E641577646B0}" type="parTrans" cxnId="{008C5218-F434-4FF0-B066-24EA0A429583}">
      <dgm:prSet/>
      <dgm:spPr/>
      <dgm:t>
        <a:bodyPr/>
        <a:lstStyle/>
        <a:p>
          <a:endParaRPr lang="de-DE"/>
        </a:p>
      </dgm:t>
    </dgm:pt>
    <dgm:pt modelId="{E9BBFB89-6BF6-4544-9BD7-4C6089D3466E}" type="sibTrans" cxnId="{008C5218-F434-4FF0-B066-24EA0A429583}">
      <dgm:prSet/>
      <dgm:spPr/>
      <dgm:t>
        <a:bodyPr/>
        <a:lstStyle/>
        <a:p>
          <a:endParaRPr lang="de-DE"/>
        </a:p>
      </dgm:t>
    </dgm:pt>
    <dgm:pt modelId="{7A5378BF-E5BF-4F5E-9568-D9204B4536DE}">
      <dgm:prSet/>
      <dgm:spPr/>
      <dgm:t>
        <a:bodyPr/>
        <a:lstStyle/>
        <a:p>
          <a:r>
            <a:rPr lang="fr-FR"/>
            <a:t>Dessalement</a:t>
          </a:r>
        </a:p>
      </dgm:t>
    </dgm:pt>
    <dgm:pt modelId="{4A89D44E-7DC7-4623-8CB8-9D9554C5C3FE}" type="parTrans" cxnId="{C02BDF98-FAF2-4D66-8899-92AE5317FDE8}">
      <dgm:prSet/>
      <dgm:spPr/>
      <dgm:t>
        <a:bodyPr/>
        <a:lstStyle/>
        <a:p>
          <a:endParaRPr lang="de-DE"/>
        </a:p>
      </dgm:t>
    </dgm:pt>
    <dgm:pt modelId="{3521FDE9-B0CA-4849-93CE-0AB2B51708AA}" type="sibTrans" cxnId="{C02BDF98-FAF2-4D66-8899-92AE5317FDE8}">
      <dgm:prSet/>
      <dgm:spPr/>
      <dgm:t>
        <a:bodyPr/>
        <a:lstStyle/>
        <a:p>
          <a:endParaRPr lang="de-DE"/>
        </a:p>
      </dgm:t>
    </dgm:pt>
    <dgm:pt modelId="{13399DB2-84F5-41B0-8727-609A95360152}">
      <dgm:prSet/>
      <dgm:spPr/>
      <dgm:t>
        <a:bodyPr/>
        <a:lstStyle/>
        <a:p>
          <a:r>
            <a:rPr lang="fr-FR"/>
            <a:t>Transfert d’eau</a:t>
          </a:r>
        </a:p>
      </dgm:t>
    </dgm:pt>
    <dgm:pt modelId="{5D7ACFB7-5524-472E-803E-966CA0712DE9}" type="parTrans" cxnId="{EED9BDDC-6B2F-40F2-ADF2-0E9EA7F7B103}">
      <dgm:prSet/>
      <dgm:spPr/>
      <dgm:t>
        <a:bodyPr/>
        <a:lstStyle/>
        <a:p>
          <a:endParaRPr lang="de-DE"/>
        </a:p>
      </dgm:t>
    </dgm:pt>
    <dgm:pt modelId="{625BAF45-C03B-4FEC-A597-A2A527A8E943}" type="sibTrans" cxnId="{EED9BDDC-6B2F-40F2-ADF2-0E9EA7F7B103}">
      <dgm:prSet/>
      <dgm:spPr/>
      <dgm:t>
        <a:bodyPr/>
        <a:lstStyle/>
        <a:p>
          <a:endParaRPr lang="de-DE"/>
        </a:p>
      </dgm:t>
    </dgm:pt>
    <dgm:pt modelId="{533A9404-B3AA-447B-AF50-EFC068D38E2B}">
      <dgm:prSet/>
      <dgm:spPr/>
      <dgm:t>
        <a:bodyPr/>
        <a:lstStyle/>
        <a:p>
          <a:r>
            <a:rPr lang="fr-FR"/>
            <a:t>Distribution d’eau</a:t>
          </a:r>
        </a:p>
      </dgm:t>
    </dgm:pt>
    <dgm:pt modelId="{7C472193-3022-45D4-A746-5FA059DA19F8}" type="parTrans" cxnId="{87F950E3-4714-46BC-B607-72C7038EAFE7}">
      <dgm:prSet/>
      <dgm:spPr/>
      <dgm:t>
        <a:bodyPr/>
        <a:lstStyle/>
        <a:p>
          <a:endParaRPr lang="de-DE"/>
        </a:p>
      </dgm:t>
    </dgm:pt>
    <dgm:pt modelId="{24FBD05F-9597-4E12-8BF4-7C1643F163A1}" type="sibTrans" cxnId="{87F950E3-4714-46BC-B607-72C7038EAFE7}">
      <dgm:prSet/>
      <dgm:spPr/>
      <dgm:t>
        <a:bodyPr/>
        <a:lstStyle/>
        <a:p>
          <a:endParaRPr lang="de-DE"/>
        </a:p>
      </dgm:t>
    </dgm:pt>
    <dgm:pt modelId="{17CD3ECE-5065-4827-A561-F26F6E28F563}">
      <dgm:prSet/>
      <dgm:spPr/>
      <dgm:t>
        <a:bodyPr/>
        <a:lstStyle/>
        <a:p>
          <a:r>
            <a:rPr lang="fr-FR"/>
            <a:t>Traitement des eaux usées </a:t>
          </a:r>
        </a:p>
      </dgm:t>
    </dgm:pt>
    <dgm:pt modelId="{A66D17BE-21A7-47F1-A628-9DF7AC431BBE}" type="parTrans" cxnId="{F65DE131-B8A7-433B-842F-2FE0FB2C52A9}">
      <dgm:prSet/>
      <dgm:spPr/>
      <dgm:t>
        <a:bodyPr/>
        <a:lstStyle/>
        <a:p>
          <a:endParaRPr lang="de-DE"/>
        </a:p>
      </dgm:t>
    </dgm:pt>
    <dgm:pt modelId="{7A1A304F-EE3A-445C-B34A-F5FF5479FBD8}" type="sibTrans" cxnId="{F65DE131-B8A7-433B-842F-2FE0FB2C52A9}">
      <dgm:prSet/>
      <dgm:spPr/>
      <dgm:t>
        <a:bodyPr/>
        <a:lstStyle/>
        <a:p>
          <a:endParaRPr lang="de-DE"/>
        </a:p>
      </dgm:t>
    </dgm:pt>
    <dgm:pt modelId="{6C5FBFFB-34FA-47D8-9525-2B01E84E1C1F}">
      <dgm:prSet/>
      <dgm:spPr/>
      <dgm:t>
        <a:bodyPr/>
        <a:lstStyle/>
        <a:p>
          <a:r>
            <a:rPr lang="fr-FR"/>
            <a:t>Réutilisation de l’eau</a:t>
          </a:r>
        </a:p>
      </dgm:t>
    </dgm:pt>
    <dgm:pt modelId="{3EC73C44-0A06-4045-A6BD-0495F12D6655}" type="parTrans" cxnId="{9ED0C167-9BB4-43B3-8B5B-234AB97F8DE3}">
      <dgm:prSet/>
      <dgm:spPr/>
      <dgm:t>
        <a:bodyPr/>
        <a:lstStyle/>
        <a:p>
          <a:endParaRPr lang="de-DE"/>
        </a:p>
      </dgm:t>
    </dgm:pt>
    <dgm:pt modelId="{CE54D338-B6D1-4552-85A7-A77B87945B7C}" type="sibTrans" cxnId="{9ED0C167-9BB4-43B3-8B5B-234AB97F8DE3}">
      <dgm:prSet/>
      <dgm:spPr/>
      <dgm:t>
        <a:bodyPr/>
        <a:lstStyle/>
        <a:p>
          <a:endParaRPr lang="de-DE"/>
        </a:p>
      </dgm:t>
    </dgm:pt>
    <dgm:pt modelId="{36D4FA86-68E4-4F20-8FDA-B9E0B9FCE193}" type="pres">
      <dgm:prSet presAssocID="{6290C31D-EB69-4216-816F-7EBA0AED9D9B}" presName="Name0" presStyleCnt="0">
        <dgm:presLayoutVars>
          <dgm:chMax val="7"/>
          <dgm:chPref val="7"/>
          <dgm:dir/>
        </dgm:presLayoutVars>
      </dgm:prSet>
      <dgm:spPr/>
    </dgm:pt>
    <dgm:pt modelId="{361656E6-31E8-4A6B-859A-831E3E66B380}" type="pres">
      <dgm:prSet presAssocID="{6290C31D-EB69-4216-816F-7EBA0AED9D9B}" presName="Name1" presStyleCnt="0"/>
      <dgm:spPr/>
    </dgm:pt>
    <dgm:pt modelId="{5AABAF15-C6B7-435C-8639-60065F2FE7B8}" type="pres">
      <dgm:prSet presAssocID="{6290C31D-EB69-4216-816F-7EBA0AED9D9B}" presName="cycle" presStyleCnt="0"/>
      <dgm:spPr/>
    </dgm:pt>
    <dgm:pt modelId="{67CEA3DA-4CE5-4888-9E22-29B5658A4360}" type="pres">
      <dgm:prSet presAssocID="{6290C31D-EB69-4216-816F-7EBA0AED9D9B}" presName="srcNode" presStyleLbl="node1" presStyleIdx="0" presStyleCnt="7"/>
      <dgm:spPr/>
    </dgm:pt>
    <dgm:pt modelId="{92FF5BA0-FCD8-44D4-BFC4-12E9A76D0C6C}" type="pres">
      <dgm:prSet presAssocID="{6290C31D-EB69-4216-816F-7EBA0AED9D9B}" presName="conn" presStyleLbl="parChTrans1D2" presStyleIdx="0" presStyleCnt="1"/>
      <dgm:spPr/>
    </dgm:pt>
    <dgm:pt modelId="{70BFB5F4-D29D-424B-9A9A-5401F139752A}" type="pres">
      <dgm:prSet presAssocID="{6290C31D-EB69-4216-816F-7EBA0AED9D9B}" presName="extraNode" presStyleLbl="node1" presStyleIdx="0" presStyleCnt="7"/>
      <dgm:spPr/>
    </dgm:pt>
    <dgm:pt modelId="{7572C810-7A63-4BFB-B2A0-AE5109A79863}" type="pres">
      <dgm:prSet presAssocID="{6290C31D-EB69-4216-816F-7EBA0AED9D9B}" presName="dstNode" presStyleLbl="node1" presStyleIdx="0" presStyleCnt="7"/>
      <dgm:spPr/>
    </dgm:pt>
    <dgm:pt modelId="{9A766C45-0F2A-4F0B-BCAC-B9C695D2CFD9}" type="pres">
      <dgm:prSet presAssocID="{31B7D947-5E05-49D0-AE0C-413CA776DD95}" presName="text_1" presStyleLbl="node1" presStyleIdx="0" presStyleCnt="7">
        <dgm:presLayoutVars>
          <dgm:bulletEnabled val="1"/>
        </dgm:presLayoutVars>
      </dgm:prSet>
      <dgm:spPr/>
    </dgm:pt>
    <dgm:pt modelId="{6B7C3F0B-EADA-4068-B85D-6CD051AD8FA8}" type="pres">
      <dgm:prSet presAssocID="{31B7D947-5E05-49D0-AE0C-413CA776DD95}" presName="accent_1" presStyleCnt="0"/>
      <dgm:spPr/>
    </dgm:pt>
    <dgm:pt modelId="{DEE442E5-DF79-46B8-B0B7-1407C3FD7F97}" type="pres">
      <dgm:prSet presAssocID="{31B7D947-5E05-49D0-AE0C-413CA776DD95}" presName="accentRepeatNode" presStyleLbl="solidFgAcc1" presStyleIdx="0" presStyleCnt="7"/>
      <dgm:spPr/>
    </dgm:pt>
    <dgm:pt modelId="{A9C3CBB3-5804-4827-ACA3-CA865B7400E9}" type="pres">
      <dgm:prSet presAssocID="{FB811FA7-F4C6-456D-9606-222C3E9DF586}" presName="text_2" presStyleLbl="node1" presStyleIdx="1" presStyleCnt="7">
        <dgm:presLayoutVars>
          <dgm:bulletEnabled val="1"/>
        </dgm:presLayoutVars>
      </dgm:prSet>
      <dgm:spPr/>
    </dgm:pt>
    <dgm:pt modelId="{022BAF48-5712-40A2-9751-EA616E3AAC71}" type="pres">
      <dgm:prSet presAssocID="{FB811FA7-F4C6-456D-9606-222C3E9DF586}" presName="accent_2" presStyleCnt="0"/>
      <dgm:spPr/>
    </dgm:pt>
    <dgm:pt modelId="{610A4D43-B292-48A9-91C7-59472DAE5CB5}" type="pres">
      <dgm:prSet presAssocID="{FB811FA7-F4C6-456D-9606-222C3E9DF586}" presName="accentRepeatNode" presStyleLbl="solidFgAcc1" presStyleIdx="1" presStyleCnt="7"/>
      <dgm:spPr/>
    </dgm:pt>
    <dgm:pt modelId="{D1D9A91E-B6B2-49C1-8C36-0AA6C18DC0C1}" type="pres">
      <dgm:prSet presAssocID="{7A5378BF-E5BF-4F5E-9568-D9204B4536DE}" presName="text_3" presStyleLbl="node1" presStyleIdx="2" presStyleCnt="7">
        <dgm:presLayoutVars>
          <dgm:bulletEnabled val="1"/>
        </dgm:presLayoutVars>
      </dgm:prSet>
      <dgm:spPr/>
    </dgm:pt>
    <dgm:pt modelId="{6332EA72-74B2-4240-B785-04F198790711}" type="pres">
      <dgm:prSet presAssocID="{7A5378BF-E5BF-4F5E-9568-D9204B4536DE}" presName="accent_3" presStyleCnt="0"/>
      <dgm:spPr/>
    </dgm:pt>
    <dgm:pt modelId="{37532D93-A91B-48AF-A76B-375F5EFF066B}" type="pres">
      <dgm:prSet presAssocID="{7A5378BF-E5BF-4F5E-9568-D9204B4536DE}" presName="accentRepeatNode" presStyleLbl="solidFgAcc1" presStyleIdx="2" presStyleCnt="7"/>
      <dgm:spPr/>
    </dgm:pt>
    <dgm:pt modelId="{8E81A519-0822-47BD-BFF0-0C44F9560BE9}" type="pres">
      <dgm:prSet presAssocID="{13399DB2-84F5-41B0-8727-609A95360152}" presName="text_4" presStyleLbl="node1" presStyleIdx="3" presStyleCnt="7">
        <dgm:presLayoutVars>
          <dgm:bulletEnabled val="1"/>
        </dgm:presLayoutVars>
      </dgm:prSet>
      <dgm:spPr/>
    </dgm:pt>
    <dgm:pt modelId="{1BDC3E41-CE7B-46C4-A708-D07980A6FEB4}" type="pres">
      <dgm:prSet presAssocID="{13399DB2-84F5-41B0-8727-609A95360152}" presName="accent_4" presStyleCnt="0"/>
      <dgm:spPr/>
    </dgm:pt>
    <dgm:pt modelId="{78430FFE-B536-4DE4-80ED-A91DCD4C9AF1}" type="pres">
      <dgm:prSet presAssocID="{13399DB2-84F5-41B0-8727-609A95360152}" presName="accentRepeatNode" presStyleLbl="solidFgAcc1" presStyleIdx="3" presStyleCnt="7"/>
      <dgm:spPr/>
    </dgm:pt>
    <dgm:pt modelId="{B9C4D846-528D-463F-AD91-EA5585F605F6}" type="pres">
      <dgm:prSet presAssocID="{533A9404-B3AA-447B-AF50-EFC068D38E2B}" presName="text_5" presStyleLbl="node1" presStyleIdx="4" presStyleCnt="7">
        <dgm:presLayoutVars>
          <dgm:bulletEnabled val="1"/>
        </dgm:presLayoutVars>
      </dgm:prSet>
      <dgm:spPr/>
    </dgm:pt>
    <dgm:pt modelId="{C6DD195A-649D-40D5-B721-9DC1A30A9426}" type="pres">
      <dgm:prSet presAssocID="{533A9404-B3AA-447B-AF50-EFC068D38E2B}" presName="accent_5" presStyleCnt="0"/>
      <dgm:spPr/>
    </dgm:pt>
    <dgm:pt modelId="{DB911F0E-F1FB-4D69-92FC-60F089619F66}" type="pres">
      <dgm:prSet presAssocID="{533A9404-B3AA-447B-AF50-EFC068D38E2B}" presName="accentRepeatNode" presStyleLbl="solidFgAcc1" presStyleIdx="4" presStyleCnt="7"/>
      <dgm:spPr/>
    </dgm:pt>
    <dgm:pt modelId="{3172BAF8-E3C9-483A-872C-673E04B52131}" type="pres">
      <dgm:prSet presAssocID="{17CD3ECE-5065-4827-A561-F26F6E28F563}" presName="text_6" presStyleLbl="node1" presStyleIdx="5" presStyleCnt="7">
        <dgm:presLayoutVars>
          <dgm:bulletEnabled val="1"/>
        </dgm:presLayoutVars>
      </dgm:prSet>
      <dgm:spPr/>
    </dgm:pt>
    <dgm:pt modelId="{92AC3FB4-0B3E-43C6-8048-3799D72BB9D2}" type="pres">
      <dgm:prSet presAssocID="{17CD3ECE-5065-4827-A561-F26F6E28F563}" presName="accent_6" presStyleCnt="0"/>
      <dgm:spPr/>
    </dgm:pt>
    <dgm:pt modelId="{A23E6E1B-ADFE-4F7D-9A60-FAFEA330E8DE}" type="pres">
      <dgm:prSet presAssocID="{17CD3ECE-5065-4827-A561-F26F6E28F563}" presName="accentRepeatNode" presStyleLbl="solidFgAcc1" presStyleIdx="5" presStyleCnt="7"/>
      <dgm:spPr/>
    </dgm:pt>
    <dgm:pt modelId="{E3C203A0-E052-4E15-B686-EBC8BF1F41F0}" type="pres">
      <dgm:prSet presAssocID="{6C5FBFFB-34FA-47D8-9525-2B01E84E1C1F}" presName="text_7" presStyleLbl="node1" presStyleIdx="6" presStyleCnt="7">
        <dgm:presLayoutVars>
          <dgm:bulletEnabled val="1"/>
        </dgm:presLayoutVars>
      </dgm:prSet>
      <dgm:spPr/>
    </dgm:pt>
    <dgm:pt modelId="{764004A5-DADC-4104-82BD-9C5F9DC6441D}" type="pres">
      <dgm:prSet presAssocID="{6C5FBFFB-34FA-47D8-9525-2B01E84E1C1F}" presName="accent_7" presStyleCnt="0"/>
      <dgm:spPr/>
    </dgm:pt>
    <dgm:pt modelId="{AEEA5775-F71C-40DA-A5F1-24FB6F858939}" type="pres">
      <dgm:prSet presAssocID="{6C5FBFFB-34FA-47D8-9525-2B01E84E1C1F}" presName="accentRepeatNode" presStyleLbl="solidFgAcc1" presStyleIdx="6" presStyleCnt="7"/>
      <dgm:spPr/>
    </dgm:pt>
  </dgm:ptLst>
  <dgm:cxnLst>
    <dgm:cxn modelId="{B403200A-84F5-4B39-8E50-9CAFC6A296A5}" type="presOf" srcId="{8FA19351-E1A0-44CD-A623-374BB091C0AF}" destId="{92FF5BA0-FCD8-44D4-BFC4-12E9A76D0C6C}" srcOrd="0" destOrd="0" presId="urn:microsoft.com/office/officeart/2008/layout/VerticalCurvedList"/>
    <dgm:cxn modelId="{008C5218-F434-4FF0-B066-24EA0A429583}" srcId="{6290C31D-EB69-4216-816F-7EBA0AED9D9B}" destId="{FB811FA7-F4C6-456D-9606-222C3E9DF586}" srcOrd="1" destOrd="0" parTransId="{C9A4D940-0160-4D23-B6A5-E641577646B0}" sibTransId="{E9BBFB89-6BF6-4544-9BD7-4C6089D3466E}"/>
    <dgm:cxn modelId="{6D29D322-A87D-44A3-8A91-62884385EA62}" type="presOf" srcId="{13399DB2-84F5-41B0-8727-609A95360152}" destId="{8E81A519-0822-47BD-BFF0-0C44F9560BE9}" srcOrd="0" destOrd="0" presId="urn:microsoft.com/office/officeart/2008/layout/VerticalCurvedList"/>
    <dgm:cxn modelId="{38AD432B-1D75-4E4F-AAD5-5156C93D136B}" type="presOf" srcId="{6290C31D-EB69-4216-816F-7EBA0AED9D9B}" destId="{36D4FA86-68E4-4F20-8FDA-B9E0B9FCE193}" srcOrd="0" destOrd="0" presId="urn:microsoft.com/office/officeart/2008/layout/VerticalCurvedList"/>
    <dgm:cxn modelId="{F65DE131-B8A7-433B-842F-2FE0FB2C52A9}" srcId="{6290C31D-EB69-4216-816F-7EBA0AED9D9B}" destId="{17CD3ECE-5065-4827-A561-F26F6E28F563}" srcOrd="5" destOrd="0" parTransId="{A66D17BE-21A7-47F1-A628-9DF7AC431BBE}" sibTransId="{7A1A304F-EE3A-445C-B34A-F5FF5479FBD8}"/>
    <dgm:cxn modelId="{A4943566-8277-4A67-87AE-09771D9690F7}" type="presOf" srcId="{7A5378BF-E5BF-4F5E-9568-D9204B4536DE}" destId="{D1D9A91E-B6B2-49C1-8C36-0AA6C18DC0C1}" srcOrd="0" destOrd="0" presId="urn:microsoft.com/office/officeart/2008/layout/VerticalCurvedList"/>
    <dgm:cxn modelId="{9ED0C167-9BB4-43B3-8B5B-234AB97F8DE3}" srcId="{6290C31D-EB69-4216-816F-7EBA0AED9D9B}" destId="{6C5FBFFB-34FA-47D8-9525-2B01E84E1C1F}" srcOrd="6" destOrd="0" parTransId="{3EC73C44-0A06-4045-A6BD-0495F12D6655}" sibTransId="{CE54D338-B6D1-4552-85A7-A77B87945B7C}"/>
    <dgm:cxn modelId="{AC884678-A61F-43A8-8274-6DB0DB0FA6EF}" srcId="{6290C31D-EB69-4216-816F-7EBA0AED9D9B}" destId="{31B7D947-5E05-49D0-AE0C-413CA776DD95}" srcOrd="0" destOrd="0" parTransId="{8C66701C-9796-4769-B5DE-7E380150375D}" sibTransId="{8FA19351-E1A0-44CD-A623-374BB091C0AF}"/>
    <dgm:cxn modelId="{CC307C96-DC9D-49DA-A6BC-235C4A2FDAB4}" type="presOf" srcId="{6C5FBFFB-34FA-47D8-9525-2B01E84E1C1F}" destId="{E3C203A0-E052-4E15-B686-EBC8BF1F41F0}" srcOrd="0" destOrd="0" presId="urn:microsoft.com/office/officeart/2008/layout/VerticalCurvedList"/>
    <dgm:cxn modelId="{C02BDF98-FAF2-4D66-8899-92AE5317FDE8}" srcId="{6290C31D-EB69-4216-816F-7EBA0AED9D9B}" destId="{7A5378BF-E5BF-4F5E-9568-D9204B4536DE}" srcOrd="2" destOrd="0" parTransId="{4A89D44E-7DC7-4623-8CB8-9D9554C5C3FE}" sibTransId="{3521FDE9-B0CA-4849-93CE-0AB2B51708AA}"/>
    <dgm:cxn modelId="{C27E0899-9D09-436F-913E-3F301968DB89}" type="presOf" srcId="{31B7D947-5E05-49D0-AE0C-413CA776DD95}" destId="{9A766C45-0F2A-4F0B-BCAC-B9C695D2CFD9}" srcOrd="0" destOrd="0" presId="urn:microsoft.com/office/officeart/2008/layout/VerticalCurvedList"/>
    <dgm:cxn modelId="{A67D7AB2-0EF0-4B82-99DF-A6E6C2781A57}" type="presOf" srcId="{17CD3ECE-5065-4827-A561-F26F6E28F563}" destId="{3172BAF8-E3C9-483A-872C-673E04B52131}" srcOrd="0" destOrd="0" presId="urn:microsoft.com/office/officeart/2008/layout/VerticalCurvedList"/>
    <dgm:cxn modelId="{A179ACBA-633F-4B65-A4F2-2522EDFB0F48}" type="presOf" srcId="{533A9404-B3AA-447B-AF50-EFC068D38E2B}" destId="{B9C4D846-528D-463F-AD91-EA5585F605F6}" srcOrd="0" destOrd="0" presId="urn:microsoft.com/office/officeart/2008/layout/VerticalCurvedList"/>
    <dgm:cxn modelId="{5E40C2BA-1885-4F77-8A3E-C2645645CC79}" type="presOf" srcId="{FB811FA7-F4C6-456D-9606-222C3E9DF586}" destId="{A9C3CBB3-5804-4827-ACA3-CA865B7400E9}" srcOrd="0" destOrd="0" presId="urn:microsoft.com/office/officeart/2008/layout/VerticalCurvedList"/>
    <dgm:cxn modelId="{EED9BDDC-6B2F-40F2-ADF2-0E9EA7F7B103}" srcId="{6290C31D-EB69-4216-816F-7EBA0AED9D9B}" destId="{13399DB2-84F5-41B0-8727-609A95360152}" srcOrd="3" destOrd="0" parTransId="{5D7ACFB7-5524-472E-803E-966CA0712DE9}" sibTransId="{625BAF45-C03B-4FEC-A597-A2A527A8E943}"/>
    <dgm:cxn modelId="{87F950E3-4714-46BC-B607-72C7038EAFE7}" srcId="{6290C31D-EB69-4216-816F-7EBA0AED9D9B}" destId="{533A9404-B3AA-447B-AF50-EFC068D38E2B}" srcOrd="4" destOrd="0" parTransId="{7C472193-3022-45D4-A746-5FA059DA19F8}" sibTransId="{24FBD05F-9597-4E12-8BF4-7C1643F163A1}"/>
    <dgm:cxn modelId="{C72BEA2B-7F8C-44CC-B623-AD1DA0BCB720}" type="presParOf" srcId="{36D4FA86-68E4-4F20-8FDA-B9E0B9FCE193}" destId="{361656E6-31E8-4A6B-859A-831E3E66B380}" srcOrd="0" destOrd="0" presId="urn:microsoft.com/office/officeart/2008/layout/VerticalCurvedList"/>
    <dgm:cxn modelId="{E3078F2B-BA65-4EA8-8B39-B4BD62257706}" type="presParOf" srcId="{361656E6-31E8-4A6B-859A-831E3E66B380}" destId="{5AABAF15-C6B7-435C-8639-60065F2FE7B8}" srcOrd="0" destOrd="0" presId="urn:microsoft.com/office/officeart/2008/layout/VerticalCurvedList"/>
    <dgm:cxn modelId="{20E5C882-163D-4D3F-AECE-987BED595070}" type="presParOf" srcId="{5AABAF15-C6B7-435C-8639-60065F2FE7B8}" destId="{67CEA3DA-4CE5-4888-9E22-29B5658A4360}" srcOrd="0" destOrd="0" presId="urn:microsoft.com/office/officeart/2008/layout/VerticalCurvedList"/>
    <dgm:cxn modelId="{684EC9E3-54AD-40E1-8CDF-A0AC02743571}" type="presParOf" srcId="{5AABAF15-C6B7-435C-8639-60065F2FE7B8}" destId="{92FF5BA0-FCD8-44D4-BFC4-12E9A76D0C6C}" srcOrd="1" destOrd="0" presId="urn:microsoft.com/office/officeart/2008/layout/VerticalCurvedList"/>
    <dgm:cxn modelId="{364EA77C-2563-40A7-9957-711BDBC1776D}" type="presParOf" srcId="{5AABAF15-C6B7-435C-8639-60065F2FE7B8}" destId="{70BFB5F4-D29D-424B-9A9A-5401F139752A}" srcOrd="2" destOrd="0" presId="urn:microsoft.com/office/officeart/2008/layout/VerticalCurvedList"/>
    <dgm:cxn modelId="{06F72E5B-86EF-4977-BE11-E000A9C1916A}" type="presParOf" srcId="{5AABAF15-C6B7-435C-8639-60065F2FE7B8}" destId="{7572C810-7A63-4BFB-B2A0-AE5109A79863}" srcOrd="3" destOrd="0" presId="urn:microsoft.com/office/officeart/2008/layout/VerticalCurvedList"/>
    <dgm:cxn modelId="{491788BD-EF31-45B2-8430-17FFDA3B55D8}" type="presParOf" srcId="{361656E6-31E8-4A6B-859A-831E3E66B380}" destId="{9A766C45-0F2A-4F0B-BCAC-B9C695D2CFD9}" srcOrd="1" destOrd="0" presId="urn:microsoft.com/office/officeart/2008/layout/VerticalCurvedList"/>
    <dgm:cxn modelId="{53E26D60-12E2-4717-98AB-1E04158C4001}" type="presParOf" srcId="{361656E6-31E8-4A6B-859A-831E3E66B380}" destId="{6B7C3F0B-EADA-4068-B85D-6CD051AD8FA8}" srcOrd="2" destOrd="0" presId="urn:microsoft.com/office/officeart/2008/layout/VerticalCurvedList"/>
    <dgm:cxn modelId="{9AF7352F-71EE-4D8A-9AC4-75E56F090185}" type="presParOf" srcId="{6B7C3F0B-EADA-4068-B85D-6CD051AD8FA8}" destId="{DEE442E5-DF79-46B8-B0B7-1407C3FD7F97}" srcOrd="0" destOrd="0" presId="urn:microsoft.com/office/officeart/2008/layout/VerticalCurvedList"/>
    <dgm:cxn modelId="{21CE4B3D-EAD4-4283-B475-F2E71F6824DB}" type="presParOf" srcId="{361656E6-31E8-4A6B-859A-831E3E66B380}" destId="{A9C3CBB3-5804-4827-ACA3-CA865B7400E9}" srcOrd="3" destOrd="0" presId="urn:microsoft.com/office/officeart/2008/layout/VerticalCurvedList"/>
    <dgm:cxn modelId="{A0E4C7F0-6E8D-4ED6-8C68-35108CE11C23}" type="presParOf" srcId="{361656E6-31E8-4A6B-859A-831E3E66B380}" destId="{022BAF48-5712-40A2-9751-EA616E3AAC71}" srcOrd="4" destOrd="0" presId="urn:microsoft.com/office/officeart/2008/layout/VerticalCurvedList"/>
    <dgm:cxn modelId="{FDE52FB1-8CF2-4258-B162-75CB433451B0}" type="presParOf" srcId="{022BAF48-5712-40A2-9751-EA616E3AAC71}" destId="{610A4D43-B292-48A9-91C7-59472DAE5CB5}" srcOrd="0" destOrd="0" presId="urn:microsoft.com/office/officeart/2008/layout/VerticalCurvedList"/>
    <dgm:cxn modelId="{3CD5FE60-6124-4120-A5F9-38253AD07CF2}" type="presParOf" srcId="{361656E6-31E8-4A6B-859A-831E3E66B380}" destId="{D1D9A91E-B6B2-49C1-8C36-0AA6C18DC0C1}" srcOrd="5" destOrd="0" presId="urn:microsoft.com/office/officeart/2008/layout/VerticalCurvedList"/>
    <dgm:cxn modelId="{32FAD702-D24D-4D3E-9CC3-3DF89CFDE1E5}" type="presParOf" srcId="{361656E6-31E8-4A6B-859A-831E3E66B380}" destId="{6332EA72-74B2-4240-B785-04F198790711}" srcOrd="6" destOrd="0" presId="urn:microsoft.com/office/officeart/2008/layout/VerticalCurvedList"/>
    <dgm:cxn modelId="{32246A97-0122-4EDB-9AC5-9C91582D074E}" type="presParOf" srcId="{6332EA72-74B2-4240-B785-04F198790711}" destId="{37532D93-A91B-48AF-A76B-375F5EFF066B}" srcOrd="0" destOrd="0" presId="urn:microsoft.com/office/officeart/2008/layout/VerticalCurvedList"/>
    <dgm:cxn modelId="{DD4D7187-E182-441E-9C9D-CC1BB0871F08}" type="presParOf" srcId="{361656E6-31E8-4A6B-859A-831E3E66B380}" destId="{8E81A519-0822-47BD-BFF0-0C44F9560BE9}" srcOrd="7" destOrd="0" presId="urn:microsoft.com/office/officeart/2008/layout/VerticalCurvedList"/>
    <dgm:cxn modelId="{153C87D1-FD47-4D79-B79F-C1B703B57096}" type="presParOf" srcId="{361656E6-31E8-4A6B-859A-831E3E66B380}" destId="{1BDC3E41-CE7B-46C4-A708-D07980A6FEB4}" srcOrd="8" destOrd="0" presId="urn:microsoft.com/office/officeart/2008/layout/VerticalCurvedList"/>
    <dgm:cxn modelId="{2DD4A082-BDCE-4B79-AB0D-4E76F57A99AF}" type="presParOf" srcId="{1BDC3E41-CE7B-46C4-A708-D07980A6FEB4}" destId="{78430FFE-B536-4DE4-80ED-A91DCD4C9AF1}" srcOrd="0" destOrd="0" presId="urn:microsoft.com/office/officeart/2008/layout/VerticalCurvedList"/>
    <dgm:cxn modelId="{2AB94EBC-230D-4D4C-8603-A4CB30BA9445}" type="presParOf" srcId="{361656E6-31E8-4A6B-859A-831E3E66B380}" destId="{B9C4D846-528D-463F-AD91-EA5585F605F6}" srcOrd="9" destOrd="0" presId="urn:microsoft.com/office/officeart/2008/layout/VerticalCurvedList"/>
    <dgm:cxn modelId="{449A5E64-62BD-469E-80D4-78C6452E5CD7}" type="presParOf" srcId="{361656E6-31E8-4A6B-859A-831E3E66B380}" destId="{C6DD195A-649D-40D5-B721-9DC1A30A9426}" srcOrd="10" destOrd="0" presId="urn:microsoft.com/office/officeart/2008/layout/VerticalCurvedList"/>
    <dgm:cxn modelId="{41FA9899-8EBF-487C-BEA4-0D6A095586AE}" type="presParOf" srcId="{C6DD195A-649D-40D5-B721-9DC1A30A9426}" destId="{DB911F0E-F1FB-4D69-92FC-60F089619F66}" srcOrd="0" destOrd="0" presId="urn:microsoft.com/office/officeart/2008/layout/VerticalCurvedList"/>
    <dgm:cxn modelId="{DEDEE470-9E7B-440B-91CF-39F64EEA1E99}" type="presParOf" srcId="{361656E6-31E8-4A6B-859A-831E3E66B380}" destId="{3172BAF8-E3C9-483A-872C-673E04B52131}" srcOrd="11" destOrd="0" presId="urn:microsoft.com/office/officeart/2008/layout/VerticalCurvedList"/>
    <dgm:cxn modelId="{B87EC528-94F4-4C0A-BE96-C2AC37727E87}" type="presParOf" srcId="{361656E6-31E8-4A6B-859A-831E3E66B380}" destId="{92AC3FB4-0B3E-43C6-8048-3799D72BB9D2}" srcOrd="12" destOrd="0" presId="urn:microsoft.com/office/officeart/2008/layout/VerticalCurvedList"/>
    <dgm:cxn modelId="{D4791C3B-E262-4BDC-99B8-C32949B5F04A}" type="presParOf" srcId="{92AC3FB4-0B3E-43C6-8048-3799D72BB9D2}" destId="{A23E6E1B-ADFE-4F7D-9A60-FAFEA330E8DE}" srcOrd="0" destOrd="0" presId="urn:microsoft.com/office/officeart/2008/layout/VerticalCurvedList"/>
    <dgm:cxn modelId="{C6FB7CCC-EE1E-4926-933F-AB5C3E12E0CC}" type="presParOf" srcId="{361656E6-31E8-4A6B-859A-831E3E66B380}" destId="{E3C203A0-E052-4E15-B686-EBC8BF1F41F0}" srcOrd="13" destOrd="0" presId="urn:microsoft.com/office/officeart/2008/layout/VerticalCurvedList"/>
    <dgm:cxn modelId="{4EBA76F0-A747-4DDA-8946-1946F82EAC98}" type="presParOf" srcId="{361656E6-31E8-4A6B-859A-831E3E66B380}" destId="{764004A5-DADC-4104-82BD-9C5F9DC6441D}" srcOrd="14" destOrd="0" presId="urn:microsoft.com/office/officeart/2008/layout/VerticalCurvedList"/>
    <dgm:cxn modelId="{C01B4D84-9F76-4036-8D05-0CA585E592A2}" type="presParOf" srcId="{764004A5-DADC-4104-82BD-9C5F9DC6441D}" destId="{AEEA5775-F71C-40DA-A5F1-24FB6F8589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A2716-E7F2-42C4-930D-95FD36ABCC33}">
      <dsp:nvSpPr>
        <dsp:cNvPr id="0" name=""/>
        <dsp:cNvSpPr/>
      </dsp:nvSpPr>
      <dsp:spPr>
        <a:xfrm>
          <a:off x="-3312345" y="-509511"/>
          <a:ext cx="3949904" cy="3949904"/>
        </a:xfrm>
        <a:prstGeom prst="blockArc">
          <a:avLst>
            <a:gd name="adj1" fmla="val 18900000"/>
            <a:gd name="adj2" fmla="val 2700000"/>
            <a:gd name="adj3" fmla="val 547"/>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7378F8-81E7-4A70-A820-FC45899B083C}">
      <dsp:nvSpPr>
        <dsp:cNvPr id="0" name=""/>
        <dsp:cNvSpPr/>
      </dsp:nvSpPr>
      <dsp:spPr>
        <a:xfrm>
          <a:off x="279831" y="183121"/>
          <a:ext cx="6855561" cy="366477"/>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891"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a:t>Eau pour boire et préparer la nourriture (cuisiner) </a:t>
          </a:r>
        </a:p>
      </dsp:txBody>
      <dsp:txXfrm>
        <a:off x="279831" y="183121"/>
        <a:ext cx="6855561" cy="366477"/>
      </dsp:txXfrm>
    </dsp:sp>
    <dsp:sp modelId="{55A1D139-42E3-41B0-A538-744A89C1CC3A}">
      <dsp:nvSpPr>
        <dsp:cNvPr id="0" name=""/>
        <dsp:cNvSpPr/>
      </dsp:nvSpPr>
      <dsp:spPr>
        <a:xfrm>
          <a:off x="50782" y="137311"/>
          <a:ext cx="458096" cy="458096"/>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7609D-F48B-44C9-B19E-2F1B7CE417A3}">
      <dsp:nvSpPr>
        <dsp:cNvPr id="0" name=""/>
        <dsp:cNvSpPr/>
      </dsp:nvSpPr>
      <dsp:spPr>
        <a:xfrm>
          <a:off x="542438" y="732661"/>
          <a:ext cx="6592954" cy="366477"/>
        </a:xfrm>
        <a:prstGeom prst="rect">
          <a:avLst/>
        </a:prstGeom>
        <a:solidFill>
          <a:schemeClr val="accent5">
            <a:shade val="80000"/>
            <a:hueOff val="180446"/>
            <a:satOff val="-15976"/>
            <a:lumOff val="9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891"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a:t>Production primaire de denrées alimentaires (irrigation des cultures, eau pour l’élevage, production halieutique)</a:t>
          </a:r>
        </a:p>
      </dsp:txBody>
      <dsp:txXfrm>
        <a:off x="542438" y="732661"/>
        <a:ext cx="6592954" cy="366477"/>
      </dsp:txXfrm>
    </dsp:sp>
    <dsp:sp modelId="{1186587F-C2B4-49A8-8E07-0AC829622FC2}">
      <dsp:nvSpPr>
        <dsp:cNvPr id="0" name=""/>
        <dsp:cNvSpPr/>
      </dsp:nvSpPr>
      <dsp:spPr>
        <a:xfrm>
          <a:off x="313389" y="686851"/>
          <a:ext cx="458096" cy="458096"/>
        </a:xfrm>
        <a:prstGeom prst="ellipse">
          <a:avLst/>
        </a:prstGeom>
        <a:solidFill>
          <a:schemeClr val="lt1">
            <a:hueOff val="0"/>
            <a:satOff val="0"/>
            <a:lumOff val="0"/>
            <a:alphaOff val="0"/>
          </a:schemeClr>
        </a:solidFill>
        <a:ln w="12700" cap="flat" cmpd="sng" algn="ctr">
          <a:solidFill>
            <a:schemeClr val="accent5">
              <a:shade val="80000"/>
              <a:hueOff val="180446"/>
              <a:satOff val="-15976"/>
              <a:lumOff val="94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E39B8-659A-461B-A3C0-1C2F65D842C4}">
      <dsp:nvSpPr>
        <dsp:cNvPr id="0" name=""/>
        <dsp:cNvSpPr/>
      </dsp:nvSpPr>
      <dsp:spPr>
        <a:xfrm>
          <a:off x="623037" y="1282201"/>
          <a:ext cx="6512355" cy="366477"/>
        </a:xfrm>
        <a:prstGeom prst="rect">
          <a:avLst/>
        </a:prstGeom>
        <a:solidFill>
          <a:schemeClr val="accent5">
            <a:shade val="80000"/>
            <a:hueOff val="360892"/>
            <a:satOff val="-31951"/>
            <a:lumOff val="189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891"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noProof="0"/>
            <a:t>Production d’éléments clés (fourrage pour le bétail)</a:t>
          </a:r>
        </a:p>
      </dsp:txBody>
      <dsp:txXfrm>
        <a:off x="623037" y="1282201"/>
        <a:ext cx="6512355" cy="366477"/>
      </dsp:txXfrm>
    </dsp:sp>
    <dsp:sp modelId="{D68DB23A-5F1A-48F0-8E1F-1A92AA7A7360}">
      <dsp:nvSpPr>
        <dsp:cNvPr id="0" name=""/>
        <dsp:cNvSpPr/>
      </dsp:nvSpPr>
      <dsp:spPr>
        <a:xfrm>
          <a:off x="393988" y="1236392"/>
          <a:ext cx="458096" cy="458096"/>
        </a:xfrm>
        <a:prstGeom prst="ellipse">
          <a:avLst/>
        </a:prstGeom>
        <a:solidFill>
          <a:schemeClr val="lt1">
            <a:hueOff val="0"/>
            <a:satOff val="0"/>
            <a:lumOff val="0"/>
            <a:alphaOff val="0"/>
          </a:schemeClr>
        </a:solidFill>
        <a:ln w="12700" cap="flat" cmpd="sng" algn="ctr">
          <a:solidFill>
            <a:schemeClr val="accent5">
              <a:shade val="80000"/>
              <a:hueOff val="360892"/>
              <a:satOff val="-31951"/>
              <a:lumOff val="189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33B469-6EB6-4A39-A9AE-E6524CDEBB85}">
      <dsp:nvSpPr>
        <dsp:cNvPr id="0" name=""/>
        <dsp:cNvSpPr/>
      </dsp:nvSpPr>
      <dsp:spPr>
        <a:xfrm>
          <a:off x="542438" y="1831742"/>
          <a:ext cx="6592954" cy="366477"/>
        </a:xfrm>
        <a:prstGeom prst="rect">
          <a:avLst/>
        </a:prstGeom>
        <a:solidFill>
          <a:schemeClr val="accent5">
            <a:shade val="80000"/>
            <a:hueOff val="541338"/>
            <a:satOff val="-47927"/>
            <a:lumOff val="283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891"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noProof="0"/>
            <a:t>Opérations de transformation alimentaire (cuisson, réfrigération) </a:t>
          </a:r>
        </a:p>
      </dsp:txBody>
      <dsp:txXfrm>
        <a:off x="542438" y="1831742"/>
        <a:ext cx="6592954" cy="366477"/>
      </dsp:txXfrm>
    </dsp:sp>
    <dsp:sp modelId="{32CA8EAB-95A8-4928-B088-24140A39EDE0}">
      <dsp:nvSpPr>
        <dsp:cNvPr id="0" name=""/>
        <dsp:cNvSpPr/>
      </dsp:nvSpPr>
      <dsp:spPr>
        <a:xfrm>
          <a:off x="313389" y="1785932"/>
          <a:ext cx="458096" cy="458096"/>
        </a:xfrm>
        <a:prstGeom prst="ellipse">
          <a:avLst/>
        </a:prstGeom>
        <a:solidFill>
          <a:schemeClr val="lt1">
            <a:hueOff val="0"/>
            <a:satOff val="0"/>
            <a:lumOff val="0"/>
            <a:alphaOff val="0"/>
          </a:schemeClr>
        </a:solidFill>
        <a:ln w="12700" cap="flat" cmpd="sng" algn="ctr">
          <a:solidFill>
            <a:schemeClr val="accent5">
              <a:shade val="80000"/>
              <a:hueOff val="541338"/>
              <a:satOff val="-47927"/>
              <a:lumOff val="283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8EBB9-8474-4F6D-A8A3-E8CE22E14BB5}">
      <dsp:nvSpPr>
        <dsp:cNvPr id="0" name=""/>
        <dsp:cNvSpPr/>
      </dsp:nvSpPr>
      <dsp:spPr>
        <a:xfrm>
          <a:off x="279831" y="2381282"/>
          <a:ext cx="6855561" cy="366477"/>
        </a:xfrm>
        <a:prstGeom prst="rect">
          <a:avLst/>
        </a:prstGeom>
        <a:solidFill>
          <a:schemeClr val="accent5">
            <a:shade val="80000"/>
            <a:hueOff val="721784"/>
            <a:satOff val="-63903"/>
            <a:lumOff val="37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891" tIns="27940" rIns="27940" bIns="27940" numCol="1" spcCol="1270" anchor="ctr" anchorCtr="0">
          <a:noAutofit/>
        </a:bodyPr>
        <a:lstStyle/>
        <a:p>
          <a:pPr marL="0" lvl="0" indent="0" algn="l" defTabSz="488950">
            <a:lnSpc>
              <a:spcPct val="90000"/>
            </a:lnSpc>
            <a:spcBef>
              <a:spcPct val="0"/>
            </a:spcBef>
            <a:spcAft>
              <a:spcPct val="35000"/>
            </a:spcAft>
            <a:buNone/>
          </a:pPr>
          <a:r>
            <a:rPr lang="fr-FR" sz="1100" kern="1200"/>
            <a:t>Nettoyage et hygiène dans la manipulation des aliments</a:t>
          </a:r>
        </a:p>
      </dsp:txBody>
      <dsp:txXfrm>
        <a:off x="279831" y="2381282"/>
        <a:ext cx="6855561" cy="366477"/>
      </dsp:txXfrm>
    </dsp:sp>
    <dsp:sp modelId="{108098BA-F3F7-4589-98C0-8B447C1FE3E1}">
      <dsp:nvSpPr>
        <dsp:cNvPr id="0" name=""/>
        <dsp:cNvSpPr/>
      </dsp:nvSpPr>
      <dsp:spPr>
        <a:xfrm>
          <a:off x="50782" y="2335472"/>
          <a:ext cx="458096" cy="458096"/>
        </a:xfrm>
        <a:prstGeom prst="ellipse">
          <a:avLst/>
        </a:prstGeom>
        <a:solidFill>
          <a:schemeClr val="lt1">
            <a:hueOff val="0"/>
            <a:satOff val="0"/>
            <a:lumOff val="0"/>
            <a:alphaOff val="0"/>
          </a:schemeClr>
        </a:solidFill>
        <a:ln w="12700" cap="flat" cmpd="sng" algn="ctr">
          <a:solidFill>
            <a:schemeClr val="accent5">
              <a:shade val="80000"/>
              <a:hueOff val="721784"/>
              <a:satOff val="-63903"/>
              <a:lumOff val="3786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CCCB9-71F1-428F-8E4A-70BB7DE20080}">
      <dsp:nvSpPr>
        <dsp:cNvPr id="0" name=""/>
        <dsp:cNvSpPr/>
      </dsp:nvSpPr>
      <dsp:spPr>
        <a:xfrm>
          <a:off x="-3266808" y="-502588"/>
          <a:ext cx="3895809" cy="3895809"/>
        </a:xfrm>
        <a:prstGeom prst="blockArc">
          <a:avLst>
            <a:gd name="adj1" fmla="val 18900000"/>
            <a:gd name="adj2" fmla="val 2700000"/>
            <a:gd name="adj3" fmla="val 554"/>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F80143-1B3A-4C6F-9769-31251966818C}">
      <dsp:nvSpPr>
        <dsp:cNvPr id="0" name=""/>
        <dsp:cNvSpPr/>
      </dsp:nvSpPr>
      <dsp:spPr>
        <a:xfrm>
          <a:off x="329877" y="222231"/>
          <a:ext cx="6806150" cy="444694"/>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977" tIns="25400" rIns="25400" bIns="25400" numCol="1" spcCol="1270" anchor="ctr" anchorCtr="0">
          <a:noAutofit/>
        </a:bodyPr>
        <a:lstStyle/>
        <a:p>
          <a:pPr marL="0" lvl="0" indent="0" algn="l" defTabSz="444500">
            <a:lnSpc>
              <a:spcPct val="90000"/>
            </a:lnSpc>
            <a:spcBef>
              <a:spcPct val="0"/>
            </a:spcBef>
            <a:spcAft>
              <a:spcPct val="35000"/>
            </a:spcAft>
            <a:buNone/>
          </a:pPr>
          <a:r>
            <a:rPr lang="fr-FR" sz="1000" kern="1200"/>
            <a:t>Les prélèvements d’eau sont en grande partie imputables à l’agriculture irriguée, en particulier dans les pays en développement. </a:t>
          </a:r>
        </a:p>
      </dsp:txBody>
      <dsp:txXfrm>
        <a:off x="329877" y="222231"/>
        <a:ext cx="6806150" cy="444694"/>
      </dsp:txXfrm>
    </dsp:sp>
    <dsp:sp modelId="{C1702D68-6C15-4234-B6FA-506E6BBBDEEA}">
      <dsp:nvSpPr>
        <dsp:cNvPr id="0" name=""/>
        <dsp:cNvSpPr/>
      </dsp:nvSpPr>
      <dsp:spPr>
        <a:xfrm>
          <a:off x="51943" y="166644"/>
          <a:ext cx="555868" cy="55586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831C6-9A85-4070-99D0-A0D46058DB3E}">
      <dsp:nvSpPr>
        <dsp:cNvPr id="0" name=""/>
        <dsp:cNvSpPr/>
      </dsp:nvSpPr>
      <dsp:spPr>
        <a:xfrm>
          <a:off x="584831" y="889389"/>
          <a:ext cx="6551197" cy="444694"/>
        </a:xfrm>
        <a:prstGeom prst="rect">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977" tIns="25400" rIns="25400" bIns="25400" numCol="1" spcCol="1270" anchor="ctr" anchorCtr="0">
          <a:noAutofit/>
        </a:bodyPr>
        <a:lstStyle/>
        <a:p>
          <a:pPr marL="0" lvl="0" indent="0" algn="l" defTabSz="444500">
            <a:lnSpc>
              <a:spcPct val="90000"/>
            </a:lnSpc>
            <a:spcBef>
              <a:spcPct val="0"/>
            </a:spcBef>
            <a:spcAft>
              <a:spcPct val="35000"/>
            </a:spcAft>
            <a:buNone/>
          </a:pPr>
          <a:r>
            <a:rPr lang="fr-FR" sz="1000" kern="1200"/>
            <a:t>Les effluents d’élevage, les engrais et les pesticides polluent les sources d’eau (eaux superficielles et eaux souterraines) et provoquent l’eutrophisation d’écosystèmes importants pour l’approvisionnement en eau.</a:t>
          </a:r>
        </a:p>
      </dsp:txBody>
      <dsp:txXfrm>
        <a:off x="584831" y="889389"/>
        <a:ext cx="6551197" cy="444694"/>
      </dsp:txXfrm>
    </dsp:sp>
    <dsp:sp modelId="{C46BC62B-FA90-4AFB-819F-B38E4A95A6E0}">
      <dsp:nvSpPr>
        <dsp:cNvPr id="0" name=""/>
        <dsp:cNvSpPr/>
      </dsp:nvSpPr>
      <dsp:spPr>
        <a:xfrm>
          <a:off x="306897" y="833802"/>
          <a:ext cx="555868" cy="55586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69B716FF-E7BA-475D-A74F-D1D915C146A4}">
      <dsp:nvSpPr>
        <dsp:cNvPr id="0" name=""/>
        <dsp:cNvSpPr/>
      </dsp:nvSpPr>
      <dsp:spPr>
        <a:xfrm>
          <a:off x="584831" y="1556547"/>
          <a:ext cx="6551197" cy="444694"/>
        </a:xfrm>
        <a:prstGeom prst="rect">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977" tIns="25400" rIns="25400" bIns="25400" numCol="1" spcCol="1270" anchor="ctr" anchorCtr="0">
          <a:noAutofit/>
        </a:bodyPr>
        <a:lstStyle/>
        <a:p>
          <a:pPr marL="0" lvl="0" indent="0" algn="l" defTabSz="444500">
            <a:lnSpc>
              <a:spcPct val="90000"/>
            </a:lnSpc>
            <a:spcBef>
              <a:spcPct val="0"/>
            </a:spcBef>
            <a:spcAft>
              <a:spcPct val="35000"/>
            </a:spcAft>
            <a:buNone/>
          </a:pPr>
          <a:r>
            <a:rPr lang="fr-FR" sz="1000" kern="1200"/>
            <a:t>La gestion des terres agricoles a une incidence sur la qualité de l’eau et sa quantité (érosion/sédiments, taux d’infiltration, évaporation accrue à la surface des sols).</a:t>
          </a:r>
        </a:p>
      </dsp:txBody>
      <dsp:txXfrm>
        <a:off x="584831" y="1556547"/>
        <a:ext cx="6551197" cy="444694"/>
      </dsp:txXfrm>
    </dsp:sp>
    <dsp:sp modelId="{BF72CFD3-6A6C-48E2-BF1D-8909A5248B2B}">
      <dsp:nvSpPr>
        <dsp:cNvPr id="0" name=""/>
        <dsp:cNvSpPr/>
      </dsp:nvSpPr>
      <dsp:spPr>
        <a:xfrm>
          <a:off x="306897" y="1500960"/>
          <a:ext cx="555868" cy="55586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958EE147-3189-4C5B-86D1-A3708927DCB0}">
      <dsp:nvSpPr>
        <dsp:cNvPr id="0" name=""/>
        <dsp:cNvSpPr/>
      </dsp:nvSpPr>
      <dsp:spPr>
        <a:xfrm>
          <a:off x="329877" y="2223705"/>
          <a:ext cx="6806150" cy="444694"/>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977" tIns="25400" rIns="25400" bIns="25400" numCol="1" spcCol="1270" anchor="ctr" anchorCtr="0">
          <a:noAutofit/>
        </a:bodyPr>
        <a:lstStyle/>
        <a:p>
          <a:pPr marL="0" lvl="0" indent="0" algn="l" defTabSz="444500">
            <a:lnSpc>
              <a:spcPct val="90000"/>
            </a:lnSpc>
            <a:spcBef>
              <a:spcPct val="0"/>
            </a:spcBef>
            <a:spcAft>
              <a:spcPct val="35000"/>
            </a:spcAft>
            <a:buNone/>
          </a:pPr>
          <a:r>
            <a:rPr lang="fr-FR" sz="1000" kern="1200"/>
            <a:t>Les régimes alimentaires (consommation de protéines animales et </a:t>
          </a:r>
          <a:r>
            <a:rPr lang="fr-FR" sz="1000" kern="1200" err="1"/>
            <a:t>véganisme</a:t>
          </a:r>
          <a:r>
            <a:rPr lang="fr-FR" sz="1000" kern="1200"/>
            <a:t>) influencent la demande d’eau pour la production alimentaire.</a:t>
          </a:r>
        </a:p>
      </dsp:txBody>
      <dsp:txXfrm>
        <a:off x="329877" y="2223705"/>
        <a:ext cx="6806150" cy="444694"/>
      </dsp:txXfrm>
    </dsp:sp>
    <dsp:sp modelId="{CF9048C5-9702-4F74-9F6A-041FC36C6F4C}">
      <dsp:nvSpPr>
        <dsp:cNvPr id="0" name=""/>
        <dsp:cNvSpPr/>
      </dsp:nvSpPr>
      <dsp:spPr>
        <a:xfrm>
          <a:off x="51943" y="2168118"/>
          <a:ext cx="555868" cy="555868"/>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97658-18A5-4ECE-8DE9-491CE23BFFE5}">
      <dsp:nvSpPr>
        <dsp:cNvPr id="0" name=""/>
        <dsp:cNvSpPr/>
      </dsp:nvSpPr>
      <dsp:spPr>
        <a:xfrm>
          <a:off x="-3513792" y="-540136"/>
          <a:ext cx="4189208" cy="4189208"/>
        </a:xfrm>
        <a:prstGeom prst="blockArc">
          <a:avLst>
            <a:gd name="adj1" fmla="val 18900000"/>
            <a:gd name="adj2" fmla="val 2700000"/>
            <a:gd name="adj3" fmla="val 516"/>
          </a:avLst>
        </a:pr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2CFC0-38E1-472E-B91B-D853A4C00649}">
      <dsp:nvSpPr>
        <dsp:cNvPr id="0" name=""/>
        <dsp:cNvSpPr/>
      </dsp:nvSpPr>
      <dsp:spPr>
        <a:xfrm>
          <a:off x="296284" y="194246"/>
          <a:ext cx="6865064" cy="388741"/>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563"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a:t>Extraction et raffinage des combustibles fossiles</a:t>
          </a:r>
        </a:p>
      </dsp:txBody>
      <dsp:txXfrm>
        <a:off x="296284" y="194246"/>
        <a:ext cx="6865064" cy="388741"/>
      </dsp:txXfrm>
    </dsp:sp>
    <dsp:sp modelId="{B4DD4981-52C2-4F5B-A32A-C57F4EB0889F}">
      <dsp:nvSpPr>
        <dsp:cNvPr id="0" name=""/>
        <dsp:cNvSpPr/>
      </dsp:nvSpPr>
      <dsp:spPr>
        <a:xfrm>
          <a:off x="53321" y="145653"/>
          <a:ext cx="485926" cy="48592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D7EF2-8345-4C78-9C8D-34908D9CC2D0}">
      <dsp:nvSpPr>
        <dsp:cNvPr id="0" name=""/>
        <dsp:cNvSpPr/>
      </dsp:nvSpPr>
      <dsp:spPr>
        <a:xfrm>
          <a:off x="574845" y="777171"/>
          <a:ext cx="6586503" cy="388741"/>
        </a:xfrm>
        <a:prstGeom prst="rect">
          <a:avLst/>
        </a:prstGeom>
        <a:solidFill>
          <a:schemeClr val="accent3">
            <a:shade val="80000"/>
            <a:hueOff val="-119610"/>
            <a:satOff val="-650"/>
            <a:lumOff val="8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563"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a:t>Production et refroidissement dans les centrales thermiques</a:t>
          </a:r>
        </a:p>
      </dsp:txBody>
      <dsp:txXfrm>
        <a:off x="574845" y="777171"/>
        <a:ext cx="6586503" cy="388741"/>
      </dsp:txXfrm>
    </dsp:sp>
    <dsp:sp modelId="{1808E724-8077-433F-9F37-0A5A06EFFEFF}">
      <dsp:nvSpPr>
        <dsp:cNvPr id="0" name=""/>
        <dsp:cNvSpPr/>
      </dsp:nvSpPr>
      <dsp:spPr>
        <a:xfrm>
          <a:off x="331881" y="728578"/>
          <a:ext cx="485926" cy="485926"/>
        </a:xfrm>
        <a:prstGeom prst="ellipse">
          <a:avLst/>
        </a:prstGeom>
        <a:solidFill>
          <a:schemeClr val="lt1">
            <a:hueOff val="0"/>
            <a:satOff val="0"/>
            <a:lumOff val="0"/>
            <a:alphaOff val="0"/>
          </a:schemeClr>
        </a:solidFill>
        <a:ln w="12700" cap="flat" cmpd="sng" algn="ctr">
          <a:solidFill>
            <a:schemeClr val="accent3">
              <a:shade val="80000"/>
              <a:hueOff val="-119610"/>
              <a:satOff val="-650"/>
              <a:lumOff val="8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9C850-BDD2-4AFD-BB45-2FFEEBD21C2E}">
      <dsp:nvSpPr>
        <dsp:cNvPr id="0" name=""/>
        <dsp:cNvSpPr/>
      </dsp:nvSpPr>
      <dsp:spPr>
        <a:xfrm>
          <a:off x="660340" y="1360096"/>
          <a:ext cx="6501007" cy="388741"/>
        </a:xfrm>
        <a:prstGeom prst="rect">
          <a:avLst/>
        </a:prstGeom>
        <a:solidFill>
          <a:schemeClr val="accent3">
            <a:shade val="80000"/>
            <a:hueOff val="-239220"/>
            <a:satOff val="-1300"/>
            <a:lumOff val="169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563"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a:t>Hydroélectricité</a:t>
          </a:r>
        </a:p>
      </dsp:txBody>
      <dsp:txXfrm>
        <a:off x="660340" y="1360096"/>
        <a:ext cx="6501007" cy="388741"/>
      </dsp:txXfrm>
    </dsp:sp>
    <dsp:sp modelId="{4A94F4CE-565C-49C5-8666-EDBABBA5735E}">
      <dsp:nvSpPr>
        <dsp:cNvPr id="0" name=""/>
        <dsp:cNvSpPr/>
      </dsp:nvSpPr>
      <dsp:spPr>
        <a:xfrm>
          <a:off x="417377" y="1311504"/>
          <a:ext cx="485926" cy="485926"/>
        </a:xfrm>
        <a:prstGeom prst="ellipse">
          <a:avLst/>
        </a:prstGeom>
        <a:solidFill>
          <a:schemeClr val="lt1">
            <a:hueOff val="0"/>
            <a:satOff val="0"/>
            <a:lumOff val="0"/>
            <a:alphaOff val="0"/>
          </a:schemeClr>
        </a:solidFill>
        <a:ln w="12700" cap="flat" cmpd="sng" algn="ctr">
          <a:solidFill>
            <a:schemeClr val="accent3">
              <a:shade val="80000"/>
              <a:hueOff val="-239220"/>
              <a:satOff val="-1300"/>
              <a:lumOff val="169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FFB991-7969-4A79-8C56-A2DFFB95FF9E}">
      <dsp:nvSpPr>
        <dsp:cNvPr id="0" name=""/>
        <dsp:cNvSpPr/>
      </dsp:nvSpPr>
      <dsp:spPr>
        <a:xfrm>
          <a:off x="574845" y="1943022"/>
          <a:ext cx="6586503" cy="388741"/>
        </a:xfrm>
        <a:prstGeom prst="rect">
          <a:avLst/>
        </a:prstGeom>
        <a:solidFill>
          <a:schemeClr val="accent3">
            <a:shade val="80000"/>
            <a:hueOff val="-358830"/>
            <a:satOff val="-1951"/>
            <a:lumOff val="25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563"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a:t>Production de biomasse</a:t>
          </a:r>
        </a:p>
      </dsp:txBody>
      <dsp:txXfrm>
        <a:off x="574845" y="1943022"/>
        <a:ext cx="6586503" cy="388741"/>
      </dsp:txXfrm>
    </dsp:sp>
    <dsp:sp modelId="{24880F60-C983-42FF-BC1E-8EF770FCB399}">
      <dsp:nvSpPr>
        <dsp:cNvPr id="0" name=""/>
        <dsp:cNvSpPr/>
      </dsp:nvSpPr>
      <dsp:spPr>
        <a:xfrm>
          <a:off x="331881" y="1894429"/>
          <a:ext cx="485926" cy="485926"/>
        </a:xfrm>
        <a:prstGeom prst="ellipse">
          <a:avLst/>
        </a:prstGeom>
        <a:solidFill>
          <a:schemeClr val="lt1">
            <a:hueOff val="0"/>
            <a:satOff val="0"/>
            <a:lumOff val="0"/>
            <a:alphaOff val="0"/>
          </a:schemeClr>
        </a:solidFill>
        <a:ln w="12700" cap="flat" cmpd="sng" algn="ctr">
          <a:solidFill>
            <a:schemeClr val="accent3">
              <a:shade val="80000"/>
              <a:hueOff val="-358830"/>
              <a:satOff val="-1951"/>
              <a:lumOff val="254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D23459-76B6-41B1-B951-729F49CF0478}">
      <dsp:nvSpPr>
        <dsp:cNvPr id="0" name=""/>
        <dsp:cNvSpPr/>
      </dsp:nvSpPr>
      <dsp:spPr>
        <a:xfrm>
          <a:off x="296284" y="2525947"/>
          <a:ext cx="6865064" cy="388741"/>
        </a:xfrm>
        <a:prstGeom prst="rect">
          <a:avLst/>
        </a:prstGeom>
        <a:solidFill>
          <a:schemeClr val="accent3">
            <a:shade val="80000"/>
            <a:hueOff val="-478440"/>
            <a:satOff val="-2601"/>
            <a:lumOff val="339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563" tIns="30480" rIns="30480" bIns="30480" numCol="1" spcCol="1270" anchor="ctr" anchorCtr="0">
          <a:noAutofit/>
        </a:bodyPr>
        <a:lstStyle/>
        <a:p>
          <a:pPr marL="0" lvl="0" indent="0" algn="l" defTabSz="533400">
            <a:lnSpc>
              <a:spcPct val="90000"/>
            </a:lnSpc>
            <a:spcBef>
              <a:spcPct val="0"/>
            </a:spcBef>
            <a:spcAft>
              <a:spcPct val="35000"/>
            </a:spcAft>
            <a:buNone/>
          </a:pPr>
          <a:r>
            <a:rPr lang="fr-FR" sz="1200" kern="1200"/>
            <a:t>Fabrication et nettoyage de composants de centrales électriques (y compris pour les énergies éolienne et solaire)</a:t>
          </a:r>
        </a:p>
      </dsp:txBody>
      <dsp:txXfrm>
        <a:off x="296284" y="2525947"/>
        <a:ext cx="6865064" cy="388741"/>
      </dsp:txXfrm>
    </dsp:sp>
    <dsp:sp modelId="{5057F62D-F109-40DF-8A56-C7CBD1EDCB75}">
      <dsp:nvSpPr>
        <dsp:cNvPr id="0" name=""/>
        <dsp:cNvSpPr/>
      </dsp:nvSpPr>
      <dsp:spPr>
        <a:xfrm>
          <a:off x="53321" y="2477354"/>
          <a:ext cx="485926" cy="485926"/>
        </a:xfrm>
        <a:prstGeom prst="ellipse">
          <a:avLst/>
        </a:prstGeom>
        <a:solidFill>
          <a:schemeClr val="lt1">
            <a:hueOff val="0"/>
            <a:satOff val="0"/>
            <a:lumOff val="0"/>
            <a:alphaOff val="0"/>
          </a:schemeClr>
        </a:solidFill>
        <a:ln w="12700" cap="flat" cmpd="sng" algn="ctr">
          <a:solidFill>
            <a:schemeClr val="accent3">
              <a:shade val="80000"/>
              <a:hueOff val="-478440"/>
              <a:satOff val="-2601"/>
              <a:lumOff val="3395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F5BA0-FCD8-44D4-BFC4-12E9A76D0C6C}">
      <dsp:nvSpPr>
        <dsp:cNvPr id="0" name=""/>
        <dsp:cNvSpPr/>
      </dsp:nvSpPr>
      <dsp:spPr>
        <a:xfrm>
          <a:off x="-3804329" y="-584306"/>
          <a:ext cx="4534345" cy="4534345"/>
        </a:xfrm>
        <a:prstGeom prst="blockArc">
          <a:avLst>
            <a:gd name="adj1" fmla="val 18900000"/>
            <a:gd name="adj2" fmla="val 2700000"/>
            <a:gd name="adj3" fmla="val 476"/>
          </a:avLst>
        </a:pr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66C45-0F2A-4F0B-BCAC-B9C695D2CFD9}">
      <dsp:nvSpPr>
        <dsp:cNvPr id="0" name=""/>
        <dsp:cNvSpPr/>
      </dsp:nvSpPr>
      <dsp:spPr>
        <a:xfrm>
          <a:off x="236880" y="153006"/>
          <a:ext cx="4967169" cy="305877"/>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a:t>Prélèvements d’eau</a:t>
          </a:r>
        </a:p>
      </dsp:txBody>
      <dsp:txXfrm>
        <a:off x="236880" y="153006"/>
        <a:ext cx="4967169" cy="305877"/>
      </dsp:txXfrm>
    </dsp:sp>
    <dsp:sp modelId="{DEE442E5-DF79-46B8-B0B7-1407C3FD7F97}">
      <dsp:nvSpPr>
        <dsp:cNvPr id="0" name=""/>
        <dsp:cNvSpPr/>
      </dsp:nvSpPr>
      <dsp:spPr>
        <a:xfrm>
          <a:off x="45706" y="114771"/>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3CBB3-5804-4827-ACA3-CA865B7400E9}">
      <dsp:nvSpPr>
        <dsp:cNvPr id="0" name=""/>
        <dsp:cNvSpPr/>
      </dsp:nvSpPr>
      <dsp:spPr>
        <a:xfrm>
          <a:off x="513880" y="612092"/>
          <a:ext cx="4690169" cy="305877"/>
        </a:xfrm>
        <a:prstGeom prst="rect">
          <a:avLst/>
        </a:prstGeom>
        <a:solidFill>
          <a:schemeClr val="accent6">
            <a:shade val="80000"/>
            <a:hueOff val="0"/>
            <a:satOff val="0"/>
            <a:lumOff val="30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a:t>Traitement de l’eau</a:t>
          </a:r>
        </a:p>
      </dsp:txBody>
      <dsp:txXfrm>
        <a:off x="513880" y="612092"/>
        <a:ext cx="4690169" cy="305877"/>
      </dsp:txXfrm>
    </dsp:sp>
    <dsp:sp modelId="{610A4D43-B292-48A9-91C7-59472DAE5CB5}">
      <dsp:nvSpPr>
        <dsp:cNvPr id="0" name=""/>
        <dsp:cNvSpPr/>
      </dsp:nvSpPr>
      <dsp:spPr>
        <a:xfrm>
          <a:off x="322706" y="573857"/>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306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D9A91E-B6B2-49C1-8C36-0AA6C18DC0C1}">
      <dsp:nvSpPr>
        <dsp:cNvPr id="0" name=""/>
        <dsp:cNvSpPr/>
      </dsp:nvSpPr>
      <dsp:spPr>
        <a:xfrm>
          <a:off x="665674" y="1070841"/>
          <a:ext cx="4538374" cy="305877"/>
        </a:xfrm>
        <a:prstGeom prst="rect">
          <a:avLst/>
        </a:prstGeom>
        <a:solidFill>
          <a:schemeClr val="accent6">
            <a:shade val="80000"/>
            <a:hueOff val="0"/>
            <a:satOff val="0"/>
            <a:lumOff val="61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a:t>Dessalement</a:t>
          </a:r>
        </a:p>
      </dsp:txBody>
      <dsp:txXfrm>
        <a:off x="665674" y="1070841"/>
        <a:ext cx="4538374" cy="305877"/>
      </dsp:txXfrm>
    </dsp:sp>
    <dsp:sp modelId="{37532D93-A91B-48AF-A76B-375F5EFF066B}">
      <dsp:nvSpPr>
        <dsp:cNvPr id="0" name=""/>
        <dsp:cNvSpPr/>
      </dsp:nvSpPr>
      <dsp:spPr>
        <a:xfrm>
          <a:off x="474501" y="1032606"/>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613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81A519-0822-47BD-BFF0-0C44F9560BE9}">
      <dsp:nvSpPr>
        <dsp:cNvPr id="0" name=""/>
        <dsp:cNvSpPr/>
      </dsp:nvSpPr>
      <dsp:spPr>
        <a:xfrm>
          <a:off x="714141" y="1529927"/>
          <a:ext cx="4489908" cy="305877"/>
        </a:xfrm>
        <a:prstGeom prst="rect">
          <a:avLst/>
        </a:prstGeom>
        <a:solidFill>
          <a:schemeClr val="accent6">
            <a:shade val="80000"/>
            <a:hueOff val="0"/>
            <a:satOff val="0"/>
            <a:lumOff val="9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a:t>Transfert d’eau</a:t>
          </a:r>
        </a:p>
      </dsp:txBody>
      <dsp:txXfrm>
        <a:off x="714141" y="1529927"/>
        <a:ext cx="4489908" cy="305877"/>
      </dsp:txXfrm>
    </dsp:sp>
    <dsp:sp modelId="{78430FFE-B536-4DE4-80ED-A91DCD4C9AF1}">
      <dsp:nvSpPr>
        <dsp:cNvPr id="0" name=""/>
        <dsp:cNvSpPr/>
      </dsp:nvSpPr>
      <dsp:spPr>
        <a:xfrm>
          <a:off x="522967" y="1491692"/>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92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C4D846-528D-463F-AD91-EA5585F605F6}">
      <dsp:nvSpPr>
        <dsp:cNvPr id="0" name=""/>
        <dsp:cNvSpPr/>
      </dsp:nvSpPr>
      <dsp:spPr>
        <a:xfrm>
          <a:off x="665674" y="1989013"/>
          <a:ext cx="4538374" cy="305877"/>
        </a:xfrm>
        <a:prstGeom prst="rect">
          <a:avLst/>
        </a:prstGeom>
        <a:solidFill>
          <a:schemeClr val="accent6">
            <a:shade val="80000"/>
            <a:hueOff val="0"/>
            <a:satOff val="0"/>
            <a:lumOff val="122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a:t>Distribution d’eau</a:t>
          </a:r>
        </a:p>
      </dsp:txBody>
      <dsp:txXfrm>
        <a:off x="665674" y="1989013"/>
        <a:ext cx="4538374" cy="305877"/>
      </dsp:txXfrm>
    </dsp:sp>
    <dsp:sp modelId="{DB911F0E-F1FB-4D69-92FC-60F089619F66}">
      <dsp:nvSpPr>
        <dsp:cNvPr id="0" name=""/>
        <dsp:cNvSpPr/>
      </dsp:nvSpPr>
      <dsp:spPr>
        <a:xfrm>
          <a:off x="474501" y="1950778"/>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122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2BAF8-E3C9-483A-872C-673E04B52131}">
      <dsp:nvSpPr>
        <dsp:cNvPr id="0" name=""/>
        <dsp:cNvSpPr/>
      </dsp:nvSpPr>
      <dsp:spPr>
        <a:xfrm>
          <a:off x="513880" y="2447762"/>
          <a:ext cx="4690169" cy="305877"/>
        </a:xfrm>
        <a:prstGeom prst="rect">
          <a:avLst/>
        </a:prstGeom>
        <a:solidFill>
          <a:schemeClr val="accent6">
            <a:shade val="80000"/>
            <a:hueOff val="0"/>
            <a:satOff val="0"/>
            <a:lumOff val="153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a:t>Traitement des eaux usées </a:t>
          </a:r>
        </a:p>
      </dsp:txBody>
      <dsp:txXfrm>
        <a:off x="513880" y="2447762"/>
        <a:ext cx="4690169" cy="305877"/>
      </dsp:txXfrm>
    </dsp:sp>
    <dsp:sp modelId="{A23E6E1B-ADFE-4F7D-9A60-FAFEA330E8DE}">
      <dsp:nvSpPr>
        <dsp:cNvPr id="0" name=""/>
        <dsp:cNvSpPr/>
      </dsp:nvSpPr>
      <dsp:spPr>
        <a:xfrm>
          <a:off x="322706" y="2409528"/>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153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203A0-E052-4E15-B686-EBC8BF1F41F0}">
      <dsp:nvSpPr>
        <dsp:cNvPr id="0" name=""/>
        <dsp:cNvSpPr/>
      </dsp:nvSpPr>
      <dsp:spPr>
        <a:xfrm>
          <a:off x="236880" y="2906848"/>
          <a:ext cx="4967169" cy="305877"/>
        </a:xfrm>
        <a:prstGeom prst="rect">
          <a:avLst/>
        </a:prstGeom>
        <a:solidFill>
          <a:schemeClr val="accent6">
            <a:shade val="80000"/>
            <a:hueOff val="0"/>
            <a:satOff val="0"/>
            <a:lumOff val="1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fr-FR" sz="1600" kern="1200"/>
            <a:t>Réutilisation de l’eau</a:t>
          </a:r>
        </a:p>
      </dsp:txBody>
      <dsp:txXfrm>
        <a:off x="236880" y="2906848"/>
        <a:ext cx="4967169" cy="305877"/>
      </dsp:txXfrm>
    </dsp:sp>
    <dsp:sp modelId="{AEEA5775-F71C-40DA-A5F1-24FB6F858939}">
      <dsp:nvSpPr>
        <dsp:cNvPr id="0" name=""/>
        <dsp:cNvSpPr/>
      </dsp:nvSpPr>
      <dsp:spPr>
        <a:xfrm>
          <a:off x="45706" y="2868614"/>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1840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0.35809</cdr:x>
      <cdr:y>0.46411</cdr:y>
    </cdr:from>
    <cdr:to>
      <cdr:x>0.51812</cdr:x>
      <cdr:y>0.53588</cdr:y>
    </cdr:to>
    <cdr:sp macro="" textlink="">
      <cdr:nvSpPr>
        <cdr:cNvPr id="2" name="Textfeld 1">
          <a:extLst xmlns:a="http://schemas.openxmlformats.org/drawingml/2006/main">
            <a:ext uri="{FF2B5EF4-FFF2-40B4-BE49-F238E27FC236}">
              <a16:creationId xmlns:a16="http://schemas.microsoft.com/office/drawing/2014/main" id="{6595EFC4-00EF-4465-8569-1D05341194DF}"/>
            </a:ext>
          </a:extLst>
        </cdr:cNvPr>
        <cdr:cNvSpPr txBox="1"/>
      </cdr:nvSpPr>
      <cdr:spPr>
        <a:xfrm xmlns:a="http://schemas.openxmlformats.org/drawingml/2006/main">
          <a:off x="1470648" y="1816126"/>
          <a:ext cx="657239" cy="28084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fr-FR" sz="1200">
              <a:solidFill>
                <a:schemeClr val="bg1"/>
              </a:solidFill>
            </a:rPr>
            <a:t>71 %</a:t>
          </a:r>
        </a:p>
      </cdr:txBody>
    </cdr:sp>
  </cdr:relSizeAnchor>
  <cdr:relSizeAnchor xmlns:cdr="http://schemas.openxmlformats.org/drawingml/2006/chartDrawing">
    <cdr:from>
      <cdr:x>0.6148</cdr:x>
      <cdr:y>0.70696</cdr:y>
    </cdr:from>
    <cdr:to>
      <cdr:x>0.71804</cdr:x>
      <cdr:y>0.76635</cdr:y>
    </cdr:to>
    <cdr:sp macro="" textlink="">
      <cdr:nvSpPr>
        <cdr:cNvPr id="3" name="Textfeld 2">
          <a:extLst xmlns:a="http://schemas.openxmlformats.org/drawingml/2006/main">
            <a:ext uri="{FF2B5EF4-FFF2-40B4-BE49-F238E27FC236}">
              <a16:creationId xmlns:a16="http://schemas.microsoft.com/office/drawing/2014/main" id="{228E384B-5C77-499A-A41D-285193FBF891}"/>
            </a:ext>
          </a:extLst>
        </cdr:cNvPr>
        <cdr:cNvSpPr txBox="1"/>
      </cdr:nvSpPr>
      <cdr:spPr>
        <a:xfrm xmlns:a="http://schemas.openxmlformats.org/drawingml/2006/main">
          <a:off x="2524979" y="2766396"/>
          <a:ext cx="424003" cy="232399"/>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lang="fr-FR" sz="1200" b="1"/>
            <a:t>4 %</a:t>
          </a:r>
        </a:p>
      </cdr:txBody>
    </cdr:sp>
  </cdr:relSizeAnchor>
  <cdr:relSizeAnchor xmlns:cdr="http://schemas.openxmlformats.org/drawingml/2006/chartDrawing">
    <cdr:from>
      <cdr:x>0.50237</cdr:x>
      <cdr:y>0.75748</cdr:y>
    </cdr:from>
    <cdr:to>
      <cdr:x>0.62651</cdr:x>
      <cdr:y>0.77614</cdr:y>
    </cdr:to>
    <cdr:cxnSp macro="">
      <cdr:nvCxnSpPr>
        <cdr:cNvPr id="7" name="Gerader Verbinder 6">
          <a:extLst xmlns:a="http://schemas.openxmlformats.org/drawingml/2006/main">
            <a:ext uri="{FF2B5EF4-FFF2-40B4-BE49-F238E27FC236}">
              <a16:creationId xmlns:a16="http://schemas.microsoft.com/office/drawing/2014/main" id="{9A1F84FD-707E-416D-8554-675311F501F9}"/>
            </a:ext>
          </a:extLst>
        </cdr:cNvPr>
        <cdr:cNvCxnSpPr/>
      </cdr:nvCxnSpPr>
      <cdr:spPr>
        <a:xfrm xmlns:a="http://schemas.openxmlformats.org/drawingml/2006/main" flipH="1">
          <a:off x="2063216" y="2911435"/>
          <a:ext cx="509843" cy="7173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30/11/2022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30/11/2022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00" kern="1200" noProof="0">
                <a:solidFill>
                  <a:schemeClr val="tx1"/>
                </a:solidFill>
                <a:effectLst/>
                <a:latin typeface="Arial" panose="020B0604020202020204" pitchFamily="34" charset="0"/>
                <a:ea typeface="+mn-ea"/>
                <a:cs typeface="+mn-cs"/>
              </a:rPr>
              <a:t>Cette unité d’apprentissage vise à présenter le Nexus eau-énergie-alimentation, sans oublier l’aspect de la sécurité qui y est associé, et s’adresse aux professionnels du milieu universitaire ou du monde du travail</a:t>
            </a:r>
            <a:r>
              <a:rPr lang="fr-FR" noProof="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t>Notes : </a:t>
            </a:r>
          </a:p>
          <a:p>
            <a:endParaRPr lang="fr-FR" b="1" noProof="0"/>
          </a:p>
          <a:p>
            <a:pPr marL="171450" indent="-171450">
              <a:buFontTx/>
              <a:buChar char="-"/>
            </a:pPr>
            <a:r>
              <a:rPr lang="fr-FR" sz="900" kern="1200" noProof="0">
                <a:solidFill>
                  <a:schemeClr val="tx1"/>
                </a:solidFill>
                <a:effectLst/>
                <a:latin typeface="Arial" panose="020B0604020202020204" pitchFamily="34" charset="0"/>
                <a:ea typeface="+mn-ea"/>
                <a:cs typeface="+mn-cs"/>
              </a:rPr>
              <a:t>Cette illustration présente la répartition mondiale des apports anthropiques nets de nitrates à l’échelle des bassins versants de la planète, tel que calculé par </a:t>
            </a:r>
            <a:r>
              <a:rPr lang="fr-FR" sz="900" kern="1200" noProof="0" err="1">
                <a:solidFill>
                  <a:schemeClr val="tx1"/>
                </a:solidFill>
                <a:effectLst/>
                <a:latin typeface="Arial" panose="020B0604020202020204" pitchFamily="34" charset="0"/>
                <a:ea typeface="+mn-ea"/>
                <a:cs typeface="+mn-cs"/>
              </a:rPr>
              <a:t>Billen</a:t>
            </a:r>
            <a:r>
              <a:rPr lang="fr-FR" sz="900" kern="1200" noProof="0">
                <a:solidFill>
                  <a:schemeClr val="tx1"/>
                </a:solidFill>
                <a:effectLst/>
                <a:latin typeface="Arial" panose="020B0604020202020204" pitchFamily="34" charset="0"/>
                <a:ea typeface="+mn-ea"/>
                <a:cs typeface="+mn-cs"/>
              </a:rPr>
              <a:t>, Garnier &amp; </a:t>
            </a:r>
            <a:r>
              <a:rPr lang="fr-FR" sz="900" kern="1200" noProof="0" err="1">
                <a:solidFill>
                  <a:schemeClr val="tx1"/>
                </a:solidFill>
                <a:effectLst/>
                <a:latin typeface="Arial" panose="020B0604020202020204" pitchFamily="34" charset="0"/>
                <a:ea typeface="+mn-ea"/>
                <a:cs typeface="+mn-cs"/>
              </a:rPr>
              <a:t>Lassaletta</a:t>
            </a:r>
            <a:r>
              <a:rPr lang="fr-FR" sz="900" kern="1200" noProof="0">
                <a:solidFill>
                  <a:schemeClr val="tx1"/>
                </a:solidFill>
                <a:effectLst/>
                <a:latin typeface="Arial" panose="020B0604020202020204" pitchFamily="34" charset="0"/>
                <a:ea typeface="+mn-ea"/>
                <a:cs typeface="+mn-cs"/>
              </a:rPr>
              <a:t> (2013).</a:t>
            </a:r>
            <a:br>
              <a:rPr lang="fr-FR" sz="900" kern="1200" noProof="0">
                <a:solidFill>
                  <a:schemeClr val="tx1"/>
                </a:solidFill>
                <a:effectLst/>
                <a:latin typeface="Arial" panose="020B0604020202020204" pitchFamily="34" charset="0"/>
                <a:ea typeface="+mn-ea"/>
                <a:cs typeface="+mn-cs"/>
              </a:rPr>
            </a:br>
            <a:endParaRPr lang="fr-FR" sz="900" kern="120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fr-FR" sz="900" kern="1200" noProof="0">
                <a:solidFill>
                  <a:schemeClr val="tx1"/>
                </a:solidFill>
                <a:effectLst/>
                <a:latin typeface="Arial" panose="020B0604020202020204" pitchFamily="34" charset="0"/>
                <a:ea typeface="+mn-ea"/>
                <a:cs typeface="+mn-cs"/>
              </a:rPr>
              <a:t>La production agricole dans le monde se traduit par une dégradation de la qualité des eaux superficielles et souterraines en raison de la pollution indirecte diffuse, par exemple par les pesticides et les éléments nutritifs (nitrates et phosphore).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fr-FR" sz="900" kern="1200" noProof="0">
                <a:solidFill>
                  <a:schemeClr val="tx1"/>
                </a:solidFill>
                <a:effectLst/>
                <a:latin typeface="Arial" panose="020B0604020202020204" pitchFamily="34" charset="0"/>
                <a:ea typeface="+mn-ea"/>
                <a:cs typeface="+mn-cs"/>
              </a:rPr>
              <a:t>Ces derniers proviennent des engrais et des effluents d’élevage dont le lessivage dans les masses d’eau se produit en particulier pendant les périodes humides.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fr-FR" sz="900" kern="1200" noProof="0">
                <a:solidFill>
                  <a:schemeClr val="tx1"/>
                </a:solidFill>
                <a:effectLst/>
                <a:latin typeface="Arial" panose="020B0604020202020204" pitchFamily="34" charset="0"/>
                <a:ea typeface="+mn-ea"/>
                <a:cs typeface="+mn-cs"/>
              </a:rPr>
              <a:t>La pollution diffuse est difficile à contrôler et à gérer en raison de sa forte variabilité spatio-temporelle.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fr-FR" sz="900" kern="1200" noProof="0">
                <a:solidFill>
                  <a:schemeClr val="tx1"/>
                </a:solidFill>
                <a:effectLst/>
                <a:latin typeface="Arial" panose="020B0604020202020204" pitchFamily="34" charset="0"/>
                <a:ea typeface="+mn-ea"/>
                <a:cs typeface="+mn-cs"/>
              </a:rPr>
              <a:t>85 % des apports anthropiques nets d’azote réactif se produisent sur 43 % de la surface des terres seulement.</a:t>
            </a:r>
          </a:p>
          <a:p>
            <a:endParaRPr lang="fr-FR" noProof="0"/>
          </a:p>
          <a:p>
            <a:r>
              <a:rPr lang="fr-FR" b="1" noProof="0"/>
              <a:t>Sources : </a:t>
            </a:r>
          </a:p>
          <a:p>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err="1">
                <a:solidFill>
                  <a:schemeClr val="tx1"/>
                </a:solidFill>
                <a:effectLst/>
                <a:latin typeface="Arial" panose="020B0604020202020204" pitchFamily="34" charset="0"/>
                <a:ea typeface="+mn-ea"/>
                <a:cs typeface="+mn-cs"/>
              </a:rPr>
              <a:t>Billen</a:t>
            </a:r>
            <a:r>
              <a:rPr lang="en-US" sz="900" kern="1200" noProof="0">
                <a:solidFill>
                  <a:schemeClr val="tx1"/>
                </a:solidFill>
                <a:effectLst/>
                <a:latin typeface="Arial" panose="020B0604020202020204" pitchFamily="34" charset="0"/>
                <a:ea typeface="+mn-ea"/>
                <a:cs typeface="+mn-cs"/>
              </a:rPr>
              <a:t>, G., Garnier, J. &amp; </a:t>
            </a:r>
            <a:r>
              <a:rPr lang="en-US" sz="900" kern="1200" noProof="0" err="1">
                <a:solidFill>
                  <a:schemeClr val="tx1"/>
                </a:solidFill>
                <a:effectLst/>
                <a:latin typeface="Arial" panose="020B0604020202020204" pitchFamily="34" charset="0"/>
                <a:ea typeface="+mn-ea"/>
                <a:cs typeface="+mn-cs"/>
              </a:rPr>
              <a:t>Lassaletta</a:t>
            </a:r>
            <a:r>
              <a:rPr lang="en-US" sz="900" kern="1200" noProof="0">
                <a:solidFill>
                  <a:schemeClr val="tx1"/>
                </a:solidFill>
                <a:effectLst/>
                <a:latin typeface="Arial" panose="020B0604020202020204" pitchFamily="34" charset="0"/>
                <a:ea typeface="+mn-ea"/>
                <a:cs typeface="+mn-cs"/>
              </a:rPr>
              <a:t>, L. (2013) ‘The nitrogen cascade from agricultural soils to the sea: modelling nitrogen transfers at regional watershed and global scales’, Phil Trans R Soc B 368: 20130123. http://dx.doi.org/10.1098/rstb.2013.0123</a:t>
            </a:r>
          </a:p>
          <a:p>
            <a:endParaRPr lang="en-US" noProof="0"/>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187050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Symbol" panose="05050102010706020507" pitchFamily="18" charset="2"/>
              <a:buNone/>
            </a:pPr>
            <a:r>
              <a:rPr lang="fr-FR" b="1" noProof="0">
                <a:latin typeface="Arial"/>
                <a:cs typeface="Arial"/>
              </a:rPr>
              <a:t>Notes :</a:t>
            </a:r>
          </a:p>
          <a:p>
            <a:pPr marL="171450" indent="-171450">
              <a:buFont typeface="Symbol" panose="05050102010706020507" pitchFamily="18" charset="2"/>
              <a:buChar char="-"/>
            </a:pPr>
            <a:endParaRPr lang="fr-FR" noProof="0"/>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Résumons maintenant ce que cela signifie du point de vue du Nexus.</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Compte tenu du nombre élevé de personnes qui continuent de manquer de nourriture et de l’augmentation de la population mondiale, l’intensification de la production alimentaire s’impose à l’avenir.</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Cette intensification se produit souvent au prix de la déforestation. </a:t>
            </a:r>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Afin d’accroître la production alimentaire, il faut utiliser une plus grande surface de terres à cultiver et aussi plus d’eau pour l’irrigation.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Cependant, cela peut aller à l’encontre des objectifs de développement des secteurs de l’eau et de l’énergie : si les prélèvements d’eau destinés à irriguer les cultures augmentent, la quantité d’eau disponible pour les autres utilisations de l’eau diminue ; c’est le cas pour l’eau et l’assainissement, l’eau nécessaire à la production d’énergie ou encore l’eau servant à préserver les écosystèmes.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Mais ce n'est pas tout : la qualité de l’eau se dégrade en raison de l’utilisation accrue des engrais et effluents.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Parallèlement, s’il faut plus de terres à cultiver, la surface disponible à d’autres fins diminue : c’est le cas pour la production d’énergie (culture de biomasse ou installation de parcs solaires et éoliens).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Dans plusieurs pays, notamment l’Allemagne, les terres utilisées pour implanter des fermes éoliennes et solaires font déjà concurrence à d’autres utilisations des terres telles que l’agriculture. Résultat, le coût des terres augmente.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L’augmentation de la production alimentaire s’accompagne donc d’un certain nombre de concessions dans les autres secteurs qu’il convient de prendre en considération ! </a:t>
            </a:r>
            <a:r>
              <a:rPr lang="fr-FR" noProof="0">
                <a:latin typeface="Arial"/>
                <a:cs typeface="Arial"/>
              </a:rPr>
              <a:t> </a:t>
            </a:r>
            <a:endParaRPr lang="fr-FR" noProof="0">
              <a:cs typeface="Arial"/>
            </a:endParaRPr>
          </a:p>
          <a:p>
            <a:pPr marL="171450" indent="-171450">
              <a:buFont typeface="Symbol" panose="05050102010706020507" pitchFamily="18" charset="2"/>
              <a:buChar char="-"/>
            </a:pPr>
            <a:endParaRPr lang="fr-FR" noProof="0">
              <a:cs typeface="Arial" panose="020B0604020202020204" pitchFamily="34" charset="0"/>
            </a:endParaRPr>
          </a:p>
          <a:p>
            <a:pPr marL="171450" indent="-171450">
              <a:buFont typeface="Arial" panose="020B0604020202020204" pitchFamily="34" charset="0"/>
              <a:buChar char="•"/>
            </a:pPr>
            <a:endParaRPr lang="de-DE">
              <a:cs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82877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 </a:t>
            </a:r>
            <a:endParaRPr lang="fr-FR" b="1" noProof="0"/>
          </a:p>
          <a:p>
            <a:pPr marL="0" indent="0">
              <a:buFont typeface="Arial" panose="020B0604020202020204" pitchFamily="34" charset="0"/>
              <a:buNone/>
            </a:pPr>
            <a:endParaRPr lang="fr-FR" noProof="0"/>
          </a:p>
          <a:p>
            <a:pPr marL="171450" marR="0" lvl="0" indent="-171450" algn="l" defTabSz="457200" rtl="0" eaLnBrk="1" fontAlgn="auto" latinLnBrk="0" hangingPunct="1">
              <a:lnSpc>
                <a:spcPct val="93000"/>
              </a:lnSpc>
              <a:spcBef>
                <a:spcPct val="0"/>
              </a:spcBef>
              <a:spcAft>
                <a:spcPts val="1200"/>
              </a:spcAft>
              <a:buClrTx/>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fr-FR" sz="900" kern="1200" noProof="0">
                <a:solidFill>
                  <a:schemeClr val="tx1"/>
                </a:solidFill>
                <a:effectLst/>
                <a:latin typeface="Arial" panose="020B0604020202020204" pitchFamily="34" charset="0"/>
                <a:ea typeface="+mn-ea"/>
                <a:cs typeface="+mn-cs"/>
              </a:rPr>
              <a:t>Comme le montre cette illustration, les échanges de produits agricoles pourraient constituer un autre moyen de pallier les pénuries d’eau dans certaines régions.</a:t>
            </a: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fr-FR" sz="900" kern="1200" noProof="0">
                <a:solidFill>
                  <a:schemeClr val="tx1"/>
                </a:solidFill>
                <a:effectLst/>
                <a:latin typeface="Arial" panose="020B0604020202020204" pitchFamily="34" charset="0"/>
                <a:ea typeface="+mn-ea"/>
                <a:cs typeface="+mn-cs"/>
              </a:rPr>
              <a:t>Supposons que les pays confrontés à une pénurie d’eau importent de la nourriture des pays disposant de plus de ressources en eau. Ils peuvent alors économiser l’eau et affecter leurs ressources en eau limitées à d’autres secteurs tels que les services d’approvisionnement en eau et d’assainissement à la population.</a:t>
            </a:r>
          </a:p>
          <a:p>
            <a:pPr marL="171450" marR="0" lvl="0" indent="-171450" algn="l" defTabSz="457200" rtl="0" eaLnBrk="1" fontAlgn="auto" latinLnBrk="0" hangingPunct="1">
              <a:lnSpc>
                <a:spcPct val="93000"/>
              </a:lnSpc>
              <a:spcBef>
                <a:spcPct val="0"/>
              </a:spcBef>
              <a:spcAft>
                <a:spcPts val="1200"/>
              </a:spcAft>
              <a:buClrTx/>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fr-FR" sz="900" kern="1200" noProof="0">
                <a:solidFill>
                  <a:schemeClr val="tx1"/>
                </a:solidFill>
                <a:effectLst/>
                <a:latin typeface="Arial" panose="020B0604020202020204" pitchFamily="34" charset="0"/>
                <a:ea typeface="+mn-ea"/>
                <a:cs typeface="+mn-cs"/>
              </a:rPr>
              <a:t>Mais c’est</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aussi vrai dans l’autre sens lorsque des régions du monde en situation de pénurie d’eau produisent et exportent d’importantes quantités d’aliments à forte consommation d’eau : à titre d’exemple, l’ouest des États-Unis produit d’énormes quantités de produits agricoles pour le marché mondial mais dispose de très peu de ressources en eau. De plus en plus, cette situation crée des problèmes dans une région où l’eau est sans cesse plus rare, même pour les approvisionnements de base en eau potable. </a:t>
            </a:r>
            <a:r>
              <a:rPr lang="fr-FR" noProof="0">
                <a:latin typeface="Arial"/>
                <a:cs typeface="Arial"/>
              </a:rPr>
              <a:t> </a:t>
            </a:r>
          </a:p>
          <a:p>
            <a:pPr marL="0" indent="0" defTabSz="457200">
              <a:lnSpc>
                <a:spcPct val="93000"/>
              </a:lnSpc>
              <a:spcBef>
                <a:spcPct val="0"/>
              </a:spcBef>
              <a:spcAft>
                <a:spcPts val="1200"/>
              </a:spcAft>
              <a:buSzPct val="45000"/>
              <a:buFont typeface="Symbol" panose="05050102010706020507" pitchFamily="18" charset="2"/>
              <a:buNone/>
              <a:tabLst>
                <a:tab pos="649628" algn="l"/>
                <a:tab pos="1299256" algn="l"/>
                <a:tab pos="1948884" algn="l"/>
                <a:tab pos="2598511" algn="l"/>
                <a:tab pos="3248139" algn="l"/>
                <a:tab pos="3897767" algn="l"/>
                <a:tab pos="4547395" algn="l"/>
              </a:tabLst>
              <a:defRPr/>
            </a:pPr>
            <a:endParaRPr lang="fr-FR" noProof="0">
              <a:latin typeface="Arial"/>
              <a:cs typeface="Arial"/>
            </a:endParaRP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endParaRPr lang="fr-FR" noProof="0">
              <a:latin typeface="Arial"/>
              <a:cs typeface="Arial"/>
            </a:endParaRPr>
          </a:p>
          <a:p>
            <a:r>
              <a:rPr lang="fr-FR" sz="900" u="sng" kern="1200" noProof="0">
                <a:solidFill>
                  <a:schemeClr val="tx1"/>
                </a:solidFill>
                <a:effectLst/>
                <a:latin typeface="Arial" panose="020B0604020202020204" pitchFamily="34" charset="0"/>
                <a:ea typeface="+mn-ea"/>
                <a:cs typeface="+mn-cs"/>
              </a:rPr>
              <a:t>Informations supplémentaires :</a:t>
            </a:r>
            <a:endParaRPr lang="fr-FR" sz="900" kern="1200" noProof="0">
              <a:solidFill>
                <a:schemeClr val="tx1"/>
              </a:solidFill>
              <a:effectLst/>
              <a:latin typeface="Arial" panose="020B0604020202020204" pitchFamily="34" charset="0"/>
              <a:ea typeface="+mn-ea"/>
              <a:cs typeface="+mn-cs"/>
            </a:endParaRPr>
          </a:p>
          <a:p>
            <a:pPr marL="171450" marR="0" lvl="0" indent="-171450" algn="l" defTabSz="457200" rtl="0" eaLnBrk="1" fontAlgn="auto" latinLnBrk="0" hangingPunct="1">
              <a:lnSpc>
                <a:spcPct val="93000"/>
              </a:lnSpc>
              <a:spcBef>
                <a:spcPct val="0"/>
              </a:spcBef>
              <a:spcAft>
                <a:spcPts val="1200"/>
              </a:spcAft>
              <a:buClrTx/>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fr-FR" sz="900" kern="1200" noProof="0">
                <a:solidFill>
                  <a:schemeClr val="tx1"/>
                </a:solidFill>
                <a:effectLst/>
                <a:latin typeface="Arial" panose="020B0604020202020204" pitchFamily="34" charset="0"/>
                <a:ea typeface="+mn-ea"/>
                <a:cs typeface="+mn-cs"/>
              </a:rPr>
              <a:t>Dans ce contexte, on parle aussi souvent d’échanges d’eau virtuelle.</a:t>
            </a:r>
            <a:endParaRPr lang="fr-FR" sz="900" kern="1200" baseline="0" noProof="0">
              <a:solidFill>
                <a:schemeClr val="tx1"/>
              </a:solidFill>
              <a:effectLst/>
              <a:latin typeface="Arial"/>
              <a:ea typeface="+mn-ea"/>
              <a:cs typeface="Arial"/>
            </a:endParaRPr>
          </a:p>
          <a:p>
            <a:pPr marL="171450" marR="0" lvl="0" indent="-171450" algn="l" defTabSz="457200" rtl="0" eaLnBrk="1" fontAlgn="auto" latinLnBrk="0" hangingPunct="1">
              <a:lnSpc>
                <a:spcPct val="93000"/>
              </a:lnSpc>
              <a:spcBef>
                <a:spcPct val="0"/>
              </a:spcBef>
              <a:spcAft>
                <a:spcPts val="1200"/>
              </a:spcAft>
              <a:buClrTx/>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fr-FR" sz="900" kern="1200" noProof="0">
                <a:solidFill>
                  <a:schemeClr val="tx1"/>
                </a:solidFill>
                <a:effectLst/>
                <a:latin typeface="Arial" panose="020B0604020202020204" pitchFamily="34" charset="0"/>
                <a:ea typeface="+mn-ea"/>
                <a:cs typeface="+mn-cs"/>
              </a:rPr>
              <a:t>Le volume total des flux internationaux d’eau virtuelle liés aux échanges de produits agricoles et industriels s’élevait à 2 320 gigamètres cubes (Gm</a:t>
            </a:r>
            <a:r>
              <a:rPr lang="fr-FR" sz="900" kern="1200" baseline="30000" noProof="0">
                <a:solidFill>
                  <a:schemeClr val="tx1"/>
                </a:solidFill>
                <a:effectLst/>
                <a:latin typeface="Arial" panose="020B0604020202020204" pitchFamily="34" charset="0"/>
                <a:ea typeface="+mn-ea"/>
                <a:cs typeface="+mn-cs"/>
              </a:rPr>
              <a:t>3</a:t>
            </a:r>
            <a:r>
              <a:rPr lang="fr-FR" sz="900" kern="1200" noProof="0">
                <a:solidFill>
                  <a:schemeClr val="tx1"/>
                </a:solidFill>
                <a:effectLst/>
                <a:latin typeface="Arial" panose="020B0604020202020204" pitchFamily="34" charset="0"/>
                <a:ea typeface="+mn-ea"/>
                <a:cs typeface="+mn-cs"/>
              </a:rPr>
              <a:t>) par an (soit 68 % d’eau verte, 13 % d’eau bleue, 19 % d’eau grise).</a:t>
            </a:r>
          </a:p>
          <a:p>
            <a:pPr marL="171450" marR="0" lvl="0" indent="-171450" algn="l" defTabSz="457200" rtl="0" eaLnBrk="1" fontAlgn="auto" latinLnBrk="0" hangingPunct="1">
              <a:lnSpc>
                <a:spcPct val="93000"/>
              </a:lnSpc>
              <a:spcBef>
                <a:spcPct val="0"/>
              </a:spcBef>
              <a:spcAft>
                <a:spcPts val="1200"/>
              </a:spcAft>
              <a:buClrTx/>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fr-FR" sz="900" kern="1200" noProof="0">
                <a:solidFill>
                  <a:schemeClr val="tx1"/>
                </a:solidFill>
                <a:effectLst/>
                <a:latin typeface="Arial" panose="020B0604020202020204" pitchFamily="34" charset="0"/>
                <a:ea typeface="+mn-ea"/>
                <a:cs typeface="+mn-cs"/>
              </a:rPr>
              <a:t>Environ le cinquième des ressources en eau disponibles dans le monde est utilisé pour la production agricole, plus précisément pour les produits destinés à l’exportation.</a:t>
            </a:r>
          </a:p>
          <a:p>
            <a:pPr marL="0" indent="0" defTabSz="457200">
              <a:lnSpc>
                <a:spcPct val="93000"/>
              </a:lnSpc>
              <a:spcBef>
                <a:spcPct val="0"/>
              </a:spcBef>
              <a:spcAft>
                <a:spcPts val="1200"/>
              </a:spcAft>
              <a:buSzPct val="45000"/>
              <a:buFont typeface="Symbol" panose="05050102010706020507" pitchFamily="18" charset="2"/>
              <a:buNone/>
              <a:tabLst>
                <a:tab pos="649628" algn="l"/>
                <a:tab pos="1299256" algn="l"/>
                <a:tab pos="1948884" algn="l"/>
                <a:tab pos="2598511" algn="l"/>
                <a:tab pos="3248139" algn="l"/>
                <a:tab pos="3897767" algn="l"/>
                <a:tab pos="4547395" algn="l"/>
              </a:tabLst>
              <a:defRPr/>
            </a:pPr>
            <a:endParaRPr lang="fr-FR" noProof="0">
              <a:latin typeface="Arial" charset="0"/>
              <a:ea typeface="msgothic" charset="0"/>
              <a:cs typeface="Arial"/>
            </a:endParaRPr>
          </a:p>
          <a:p>
            <a:pPr indent="-76930" defTabSz="457200">
              <a:lnSpc>
                <a:spcPct val="93000"/>
              </a:lnSpc>
              <a:spcBef>
                <a:spcPct val="0"/>
              </a:spcBef>
              <a:spcAft>
                <a:spcPts val="1200"/>
              </a:spcAft>
              <a:buSzPct val="45000"/>
              <a:tabLst>
                <a:tab pos="649628" algn="l"/>
                <a:tab pos="1299256" algn="l"/>
                <a:tab pos="1948884" algn="l"/>
                <a:tab pos="2598511" algn="l"/>
                <a:tab pos="3248139" algn="l"/>
                <a:tab pos="3897767" algn="l"/>
                <a:tab pos="4547395" algn="l"/>
              </a:tabLst>
              <a:defRPr/>
            </a:pPr>
            <a:endParaRPr lang="fr-FR" altLang="pt-BR" noProof="0">
              <a:latin typeface="Arial" charset="0"/>
              <a:ea typeface="msgothic" charset="0"/>
              <a:cs typeface="Arial"/>
            </a:endParaRPr>
          </a:p>
          <a:p>
            <a:pPr indent="-76835" defTabSz="457200">
              <a:lnSpc>
                <a:spcPct val="93000"/>
              </a:lnSpc>
              <a:spcBef>
                <a:spcPct val="0"/>
              </a:spcBef>
              <a:spcAft>
                <a:spcPts val="1200"/>
              </a:spcAft>
              <a:buSzPct val="45000"/>
              <a:tabLst>
                <a:tab pos="649628" algn="l"/>
                <a:tab pos="1299256" algn="l"/>
                <a:tab pos="1948884" algn="l"/>
                <a:tab pos="2598511" algn="l"/>
                <a:tab pos="3248139" algn="l"/>
                <a:tab pos="3897767" algn="l"/>
                <a:tab pos="4547395" algn="l"/>
              </a:tabLst>
              <a:defRPr/>
            </a:pPr>
            <a:r>
              <a:rPr lang="fr-FR" altLang="pt-BR" b="1" noProof="0">
                <a:latin typeface="Arial"/>
                <a:ea typeface="msgothic" charset="0"/>
                <a:cs typeface="Arial"/>
              </a:rPr>
              <a:t>Sources : </a:t>
            </a:r>
            <a:endParaRPr lang="fr-FR" altLang="pt-BR" b="1" noProof="0">
              <a:latin typeface="Arial" charset="0"/>
              <a:ea typeface="msgothic" charset="0"/>
              <a:cs typeface="msgothic" charset="0"/>
            </a:endParaRPr>
          </a:p>
          <a:p>
            <a:pPr eaLnBrk="0" hangingPunct="0">
              <a:spcBef>
                <a:spcPct val="20000"/>
              </a:spcBef>
              <a:spcAft>
                <a:spcPts val="0"/>
              </a:spcAft>
              <a:tabLst>
                <a:tab pos="2369210" algn="l"/>
                <a:tab pos="4540987" algn="l"/>
                <a:tab pos="6910197" algn="l"/>
              </a:tabLst>
              <a:defRPr/>
            </a:pPr>
            <a:endParaRPr lang="en-US" altLang="pt-BR" i="0" noProof="0">
              <a:latin typeface="Arial" panose="020B0604020202020204" pitchFamily="34" charset="0"/>
              <a:ea typeface="msgothic" charset="0"/>
              <a:cs typeface="Arial" panose="020B0604020202020204" pitchFamily="34" charset="0"/>
            </a:endParaRPr>
          </a:p>
          <a:p>
            <a:pPr marL="0" marR="0" indent="-76835" algn="l" defTabSz="457200" rtl="0" eaLnBrk="1" fontAlgn="auto" latinLnBrk="0" hangingPunct="1">
              <a:lnSpc>
                <a:spcPct val="93000"/>
              </a:lnSpc>
              <a:spcBef>
                <a:spcPct val="0"/>
              </a:spcBef>
              <a:spcAft>
                <a:spcPts val="1200"/>
              </a:spcAft>
              <a:buClrTx/>
              <a:buSzPct val="45000"/>
              <a:buFontTx/>
              <a:buNone/>
              <a:tabLst>
                <a:tab pos="649628" algn="l"/>
                <a:tab pos="1299256" algn="l"/>
                <a:tab pos="1948884" algn="l"/>
                <a:tab pos="2598511" algn="l"/>
                <a:tab pos="3248139" algn="l"/>
                <a:tab pos="3897767" algn="l"/>
                <a:tab pos="4547395" algn="l"/>
              </a:tabLst>
              <a:defRPr/>
            </a:pPr>
            <a:r>
              <a:rPr lang="en-US" b="0" i="0" noProof="0">
                <a:latin typeface="Arial"/>
                <a:cs typeface="Arial"/>
              </a:rPr>
              <a:t>Hoekstra, A.Y. &amp; </a:t>
            </a:r>
            <a:r>
              <a:rPr lang="en-US" b="0" i="0" noProof="0" err="1">
                <a:latin typeface="Arial"/>
                <a:cs typeface="Arial"/>
              </a:rPr>
              <a:t>Mekonnen</a:t>
            </a:r>
            <a:r>
              <a:rPr lang="en-US" b="0" i="0" noProof="0">
                <a:latin typeface="Arial"/>
                <a:cs typeface="Arial"/>
              </a:rPr>
              <a:t>, M.M. (2012), ‘</a:t>
            </a:r>
            <a:r>
              <a:rPr lang="en-US" sz="800" b="0" i="0" u="none" strike="noStrike" kern="1200" baseline="0" noProof="0">
                <a:solidFill>
                  <a:schemeClr val="tx1"/>
                </a:solidFill>
                <a:latin typeface="Arial"/>
                <a:cs typeface="Arial"/>
              </a:rPr>
              <a:t>The water footprint of humanity’, </a:t>
            </a:r>
            <a:r>
              <a:rPr lang="en-US" sz="800" b="0" i="1" u="none" strike="noStrike" kern="1200" baseline="0" noProof="0">
                <a:solidFill>
                  <a:schemeClr val="tx1"/>
                </a:solidFill>
                <a:latin typeface="Arial"/>
                <a:cs typeface="Arial"/>
              </a:rPr>
              <a:t>PNAS,</a:t>
            </a:r>
            <a:r>
              <a:rPr lang="en-US" sz="800" b="0" i="0" u="none" strike="noStrike" kern="1200" baseline="0" noProof="0">
                <a:solidFill>
                  <a:schemeClr val="tx1"/>
                </a:solidFill>
                <a:latin typeface="Arial"/>
                <a:cs typeface="Arial"/>
              </a:rPr>
              <a:t> vol. 109, No. 9, pp. 3232-3237</a:t>
            </a:r>
            <a:endParaRPr lang="en-US" noProof="0">
              <a:latin typeface="Arial"/>
              <a:cs typeface="Arial"/>
            </a:endParaRP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93591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spcBef>
                <a:spcPts val="0"/>
              </a:spcBef>
              <a:spcAft>
                <a:spcPts val="0"/>
              </a:spcAft>
              <a:buClrTx/>
              <a:buSzTx/>
              <a:buFontTx/>
              <a:buNone/>
              <a:tabLst/>
              <a:defRPr/>
            </a:pPr>
            <a:r>
              <a:rPr lang="fr-FR" sz="900" b="1" baseline="0" noProof="0">
                <a:latin typeface="Arial" panose="020B0604020202020204" pitchFamily="34" charset="0"/>
                <a:cs typeface="Arial" panose="020B0604020202020204" pitchFamily="34" charset="0"/>
              </a:rPr>
              <a:t>Notes :</a:t>
            </a:r>
          </a:p>
          <a:p>
            <a:pPr marL="0" marR="0" indent="0" algn="l" defTabSz="457200" rtl="0" eaLnBrk="1" fontAlgn="auto" latinLnBrk="0" hangingPunct="1">
              <a:spcBef>
                <a:spcPts val="0"/>
              </a:spcBef>
              <a:spcAft>
                <a:spcPts val="0"/>
              </a:spcAft>
              <a:buClrTx/>
              <a:buSzTx/>
              <a:buFontTx/>
              <a:buNone/>
              <a:tabLst/>
              <a:defRPr/>
            </a:pPr>
            <a:endParaRPr lang="fr-FR" sz="900" baseline="0" noProof="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900" kern="1200" noProof="0">
                <a:solidFill>
                  <a:schemeClr val="tx1"/>
                </a:solidFill>
                <a:effectLst/>
                <a:latin typeface="Arial" panose="020B0604020202020204" pitchFamily="34" charset="0"/>
                <a:ea typeface="+mn-ea"/>
                <a:cs typeface="+mn-cs"/>
              </a:rPr>
              <a:t>Cette section porte sur les interactions entre l’eau et l’énergie. </a:t>
            </a:r>
            <a:r>
              <a:rPr lang="fr-FR" sz="900" b="0" noProof="0">
                <a:latin typeface="Arial" panose="020B0604020202020204" pitchFamily="34" charset="0"/>
                <a:cs typeface="Arial" panose="020B0604020202020204" pitchFamily="34" charset="0"/>
              </a:rPr>
              <a:t> </a:t>
            </a:r>
          </a:p>
          <a:p>
            <a:pPr marL="0" marR="0" indent="0" algn="l" defTabSz="457200" rtl="0" eaLnBrk="1" fontAlgn="auto" latinLnBrk="0" hangingPunct="1">
              <a:spcBef>
                <a:spcPts val="0"/>
              </a:spcBef>
              <a:spcAft>
                <a:spcPts val="0"/>
              </a:spcAft>
              <a:buClrTx/>
              <a:buSzTx/>
              <a:buFontTx/>
              <a:buNone/>
              <a:tabLst/>
              <a:defRPr/>
            </a:pPr>
            <a:endParaRPr lang="fr-FR" sz="900" b="0" noProof="0">
              <a:latin typeface="Arial" panose="020B0604020202020204" pitchFamily="34" charset="0"/>
              <a:cs typeface="Arial" panose="020B0604020202020204" pitchFamily="34" charset="0"/>
            </a:endParaRPr>
          </a:p>
          <a:p>
            <a:r>
              <a:rPr lang="fr-FR" sz="900" kern="1200" noProof="0">
                <a:solidFill>
                  <a:schemeClr val="tx1"/>
                </a:solidFill>
                <a:effectLst/>
                <a:latin typeface="Arial" panose="020B0604020202020204" pitchFamily="34" charset="0"/>
                <a:ea typeface="+mn-ea"/>
                <a:cs typeface="+mn-cs"/>
              </a:rPr>
              <a:t>Les questions clés qui y sont abordées sont les suivantes : </a:t>
            </a:r>
          </a:p>
          <a:p>
            <a:pPr marL="171450" marR="0" lvl="0" indent="-17145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Quelle est l’importance des ressources en eau pour la production d’énergie ? </a:t>
            </a:r>
          </a:p>
          <a:p>
            <a:pPr marL="171450" marR="0" lvl="0" indent="-17145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Quelles sont les conséquences de la production d’énergie sur la quantité et la qualité des ressources en eau ? </a:t>
            </a:r>
          </a:p>
          <a:p>
            <a:endParaRPr lang="fr-FR" sz="900" b="1" kern="1200" noProof="0">
              <a:solidFill>
                <a:schemeClr val="tx1"/>
              </a:solidFill>
              <a:effectLst/>
              <a:latin typeface="Arial" panose="020B0604020202020204" pitchFamily="34" charset="0"/>
              <a:ea typeface="+mn-ea"/>
              <a:cs typeface="+mn-cs"/>
            </a:endParaRPr>
          </a:p>
          <a:p>
            <a:pPr marL="0" marR="0" indent="0" algn="l" defTabSz="457200" rtl="0" eaLnBrk="1" fontAlgn="auto" latinLnBrk="0" hangingPunct="1">
              <a:spcBef>
                <a:spcPts val="0"/>
              </a:spcBef>
              <a:spcAft>
                <a:spcPts val="0"/>
              </a:spcAft>
              <a:buClrTx/>
              <a:buSzTx/>
              <a:buFontTx/>
              <a:buNone/>
              <a:tabLst/>
              <a:defRPr/>
            </a:pPr>
            <a:endParaRPr lang="fr-FR" sz="900" baseline="0" noProof="0">
              <a:latin typeface="Arial" panose="020B0604020202020204" pitchFamily="34" charset="0"/>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fr-FR" sz="900" b="1" kern="1200" noProof="0">
                <a:solidFill>
                  <a:schemeClr val="tx1"/>
                </a:solidFill>
                <a:effectLst/>
                <a:latin typeface="Arial" panose="020B0604020202020204" pitchFamily="34" charset="0"/>
                <a:ea typeface="+mn-ea"/>
                <a:cs typeface="+mn-cs"/>
              </a:rPr>
              <a:t>Concessions entre les secteurs de l’eau et de l’énergie</a:t>
            </a:r>
            <a:r>
              <a:rPr lang="fr-FR" sz="900" b="0" kern="1200" baseline="0" noProof="0">
                <a:solidFill>
                  <a:schemeClr val="tx1"/>
                </a:solidFill>
                <a:effectLst/>
                <a:latin typeface="Arial" panose="020B0604020202020204" pitchFamily="34" charset="0"/>
                <a:ea typeface="+mn-ea"/>
                <a:cs typeface="+mn-cs"/>
              </a:rPr>
              <a:t> </a:t>
            </a:r>
            <a:r>
              <a:rPr lang="fr-FR" sz="900" b="1" kern="1200" noProof="0">
                <a:solidFill>
                  <a:schemeClr val="tx1"/>
                </a:solidFill>
                <a:effectLst/>
                <a:latin typeface="Arial" panose="020B0604020202020204" pitchFamily="34" charset="0"/>
                <a:ea typeface="+mn-ea"/>
                <a:cs typeface="+mn-cs"/>
              </a:rPr>
              <a:t>mises en évidence</a:t>
            </a:r>
            <a:r>
              <a:rPr lang="fr-FR" sz="900" b="1" kern="1200" baseline="0" noProof="0">
                <a:solidFill>
                  <a:schemeClr val="tx1"/>
                </a:solidFill>
                <a:effectLst/>
                <a:latin typeface="Arial" panose="020B0604020202020204" pitchFamily="34" charset="0"/>
                <a:ea typeface="+mn-ea"/>
                <a:cs typeface="+mn-cs"/>
              </a:rPr>
              <a:t> </a:t>
            </a:r>
            <a:r>
              <a:rPr lang="fr-FR" sz="900" b="1" baseline="0" noProof="0">
                <a:latin typeface="Arial" panose="020B0604020202020204" pitchFamily="34" charset="0"/>
                <a:cs typeface="Arial" panose="020B0604020202020204" pitchFamily="34" charset="0"/>
              </a:rPr>
              <a:t>:</a:t>
            </a:r>
          </a:p>
          <a:p>
            <a:pPr marL="171450" indent="-171450">
              <a:buFont typeface="Arial" charset="0"/>
              <a:buChar char="•"/>
            </a:pPr>
            <a:r>
              <a:rPr lang="fr-FR" sz="900" kern="1200" noProof="0">
                <a:solidFill>
                  <a:schemeClr val="tx1"/>
                </a:solidFill>
                <a:effectLst/>
                <a:latin typeface="Arial" panose="020B0604020202020204" pitchFamily="34" charset="0"/>
                <a:ea typeface="+mn-ea"/>
                <a:cs typeface="+mn-cs"/>
              </a:rPr>
              <a:t>Plusieurs concessions entre ces deux secteurs.</a:t>
            </a:r>
          </a:p>
          <a:p>
            <a:pPr marL="171450" indent="-171450">
              <a:buFont typeface="Arial" charset="0"/>
              <a:buChar char="•"/>
            </a:pPr>
            <a:r>
              <a:rPr lang="fr-FR" sz="900" kern="1200" noProof="0">
                <a:solidFill>
                  <a:schemeClr val="tx1"/>
                </a:solidFill>
                <a:effectLst/>
                <a:latin typeface="Arial" panose="020B0604020202020204" pitchFamily="34" charset="0"/>
                <a:ea typeface="+mn-ea"/>
                <a:cs typeface="+mn-cs"/>
              </a:rPr>
              <a:t>Besoins élevés en eau pour l’extraction et le raffinage des combustibles fossiles, ce qui limite les ressources en eau pour les autres utilisations telles que l’agriculture.</a:t>
            </a:r>
          </a:p>
          <a:p>
            <a:pPr marL="171450" indent="-171450">
              <a:buFont typeface="Arial" charset="0"/>
              <a:buChar char="•"/>
            </a:pPr>
            <a:r>
              <a:rPr lang="fr-FR" sz="900" kern="1200" noProof="0">
                <a:solidFill>
                  <a:schemeClr val="tx1"/>
                </a:solidFill>
                <a:effectLst/>
                <a:latin typeface="Arial" panose="020B0604020202020204" pitchFamily="34" charset="0"/>
                <a:ea typeface="+mn-ea"/>
                <a:cs typeface="+mn-cs"/>
              </a:rPr>
              <a:t>Changements dans la disponibilité saisonnière en eau en aval dus à la production d’hydroélectricité, qui ne sont pas sans incidence sur les moyens de subsistance et les écosystèmes.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185269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 </a:t>
            </a:r>
            <a:endParaRPr lang="fr-FR" b="1" noProof="0"/>
          </a:p>
          <a:p>
            <a:endParaRPr lang="fr-FR" noProof="0"/>
          </a:p>
          <a:p>
            <a:r>
              <a:rPr lang="fr-FR" sz="900" kern="1200" noProof="0">
                <a:solidFill>
                  <a:schemeClr val="tx1"/>
                </a:solidFill>
                <a:effectLst/>
                <a:latin typeface="Arial" panose="020B0604020202020204" pitchFamily="34" charset="0"/>
                <a:ea typeface="+mn-ea"/>
                <a:cs typeface="+mn-cs"/>
              </a:rPr>
              <a:t>Avant d’examiner plus en détail les concessions entre les secteurs de l’eau et de l’énergie, nous vous proposons un petit quiz</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 </a:t>
            </a:r>
          </a:p>
          <a:p>
            <a:r>
              <a:rPr lang="fr-FR" sz="900" kern="1200" noProof="0">
                <a:solidFill>
                  <a:schemeClr val="tx1"/>
                </a:solidFill>
                <a:effectLst/>
                <a:latin typeface="Arial" panose="020B0604020202020204" pitchFamily="34" charset="0"/>
                <a:ea typeface="+mn-ea"/>
                <a:cs typeface="+mn-cs"/>
              </a:rPr>
              <a:t>Pour participer, vous avez besoin de votre smartphone, votre ordinateur portable ou tout autre appareil doté d’une connexion Internet [fournir le lien ou le QR-code pour accéder au questionnaire en cas d’utilisation de l’un des outils en ligne indiqués ci-dessous].</a:t>
            </a:r>
          </a:p>
          <a:p>
            <a:endParaRPr lang="fr-FR" noProof="0"/>
          </a:p>
          <a:p>
            <a:endParaRPr lang="fr-FR" noProof="0"/>
          </a:p>
          <a:p>
            <a:r>
              <a:rPr lang="fr-FR" u="sng" noProof="0">
                <a:latin typeface="Arial"/>
                <a:cs typeface="Arial"/>
              </a:rPr>
              <a:t>Questions :</a:t>
            </a:r>
            <a:endParaRPr lang="fr-FR" u="sng" noProof="0">
              <a:cs typeface="Arial"/>
            </a:endParaRPr>
          </a:p>
          <a:p>
            <a:pPr marL="171450" indent="-171450">
              <a:buFont typeface="Symbol" panose="05050102010706020507" pitchFamily="18" charset="2"/>
              <a:buChar char="-"/>
              <a:defRPr/>
            </a:pPr>
            <a:r>
              <a:rPr lang="fr-FR" b="1" noProof="0">
                <a:solidFill>
                  <a:srgbClr val="004C82"/>
                </a:solidFill>
                <a:latin typeface="Arial"/>
                <a:cs typeface="Arial"/>
              </a:rPr>
              <a:t>Quiz :</a:t>
            </a:r>
            <a:r>
              <a:rPr lang="fr-FR" noProof="0">
                <a:latin typeface="Arial"/>
                <a:cs typeface="Arial"/>
              </a:rPr>
              <a:t> </a:t>
            </a:r>
            <a:r>
              <a:rPr lang="fr-FR" sz="900" kern="1200" noProof="0">
                <a:solidFill>
                  <a:schemeClr val="tx1"/>
                </a:solidFill>
                <a:effectLst/>
                <a:latin typeface="Arial" panose="020B0604020202020204" pitchFamily="34" charset="0"/>
                <a:ea typeface="+mn-ea"/>
                <a:cs typeface="+mn-cs"/>
              </a:rPr>
              <a:t>nous avons vu précédemment que 90 % de la production d’énergie actuelle nécessite de grandes quantités d’eau, ce qui signifie que presque toutes les formes d’énergie sont tributaires de l’eau</a:t>
            </a:r>
            <a:r>
              <a:rPr lang="fr-FR" noProof="0">
                <a:latin typeface="Arial"/>
                <a:cs typeface="Arial"/>
              </a:rPr>
              <a:t>. </a:t>
            </a:r>
            <a:endParaRPr lang="fr-FR" noProof="0">
              <a:cs typeface="Arial"/>
            </a:endParaRPr>
          </a:p>
          <a:p>
            <a:pPr marL="720725" marR="0" lvl="2" indent="-4572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Quel domaine du secteur de l’énergie constitue la plus grande source de prélèvements d’eau ? </a:t>
            </a:r>
            <a:r>
              <a:rPr lang="fr-FR" sz="900" i="1" kern="1200" noProof="0">
                <a:solidFill>
                  <a:schemeClr val="tx1"/>
                </a:solidFill>
                <a:effectLst/>
                <a:latin typeface="Arial" panose="020B0604020202020204" pitchFamily="34" charset="0"/>
                <a:ea typeface="+mn-ea"/>
                <a:cs typeface="+mn-cs"/>
              </a:rPr>
              <a:t>[Choix multiples : la production d’énergie primaire y compris les biocombustibles, le pétrole, le charbon et le gaz naturel, les combustibles fossiles (x), le nucléaire, les énergies renouvelables].</a:t>
            </a:r>
            <a:endParaRPr lang="fr-FR" sz="900" i="1" kern="1200" noProof="0">
              <a:solidFill>
                <a:schemeClr val="tx1"/>
              </a:solidFill>
              <a:effectLst/>
              <a:latin typeface="Arial"/>
              <a:ea typeface="+mn-ea"/>
              <a:cs typeface="Arial"/>
            </a:endParaRPr>
          </a:p>
          <a:p>
            <a:pPr marL="720725" marR="0" lvl="2" indent="-4572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Quel domaine du secteur de l’énergie consomme le plus d’eau ? </a:t>
            </a:r>
            <a:r>
              <a:rPr lang="fr-FR" sz="900" i="1" kern="1200" noProof="0">
                <a:solidFill>
                  <a:schemeClr val="tx1"/>
                </a:solidFill>
                <a:effectLst/>
                <a:latin typeface="Arial" panose="020B0604020202020204" pitchFamily="34" charset="0"/>
                <a:ea typeface="+mn-ea"/>
                <a:cs typeface="+mn-cs"/>
              </a:rPr>
              <a:t>[Choix multiples : la production d’énergie primaire y compris les biocombustibles, le pétrole, le charbon et le gaz naturel, les combustibles fossiles (x), le nucléaire, les énergies renouvelables].</a:t>
            </a:r>
            <a:endParaRPr lang="fr-FR" sz="900" kern="1200" noProof="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endParaRPr lang="fr-FR" noProof="0"/>
          </a:p>
          <a:p>
            <a:pPr marL="0" indent="0">
              <a:buFont typeface="Arial" panose="020B0604020202020204" pitchFamily="34" charset="0"/>
              <a:buNone/>
            </a:pPr>
            <a:r>
              <a:rPr lang="fr-FR" b="1" noProof="0"/>
              <a:t>Sources : </a:t>
            </a:r>
          </a:p>
          <a:p>
            <a:pPr marL="0" indent="0">
              <a:buFont typeface="Arial" panose="020B0604020202020204" pitchFamily="34" charset="0"/>
              <a:buNone/>
            </a:pPr>
            <a:endParaRPr lang="fr-FR" b="1" noProof="0"/>
          </a:p>
          <a:p>
            <a:pPr marL="0" indent="0">
              <a:buFont typeface="Arial" panose="020B0604020202020204" pitchFamily="34" charset="0"/>
              <a:buNone/>
            </a:pPr>
            <a:r>
              <a:rPr lang="fr-FR" noProof="0"/>
              <a:t>Il est possible de réaliser ce questionnaire avec Menti (www.mentimeter.com), </a:t>
            </a:r>
            <a:r>
              <a:rPr lang="fr-FR" noProof="0" err="1"/>
              <a:t>Slido</a:t>
            </a:r>
            <a:r>
              <a:rPr lang="fr-FR" noProof="0"/>
              <a:t> (www.slido.com) ou tout autre outil d’enquête en ligne approprié.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2125526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t>Notes : </a:t>
            </a:r>
          </a:p>
          <a:p>
            <a:endParaRPr lang="fr-FR" b="1"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secteurs de l’énergie et de l’eau sont étroitement liés car presque toutes les formes d’énergie sont tributaires de l’eau et ont souvent une incidence sur sa qualité.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noProof="0">
                <a:latin typeface="Arial"/>
                <a:cs typeface="Arial"/>
              </a:rPr>
              <a:t> </a:t>
            </a:r>
          </a:p>
          <a:p>
            <a:pPr marL="228600" indent="-228600">
              <a:buAutoNum type="arabicParenR"/>
            </a:pPr>
            <a:r>
              <a:rPr lang="fr-FR" u="sng" noProof="0"/>
              <a:t>Extraction </a:t>
            </a:r>
            <a:r>
              <a:rPr lang="fr-FR" sz="900" u="sng" kern="1200" noProof="0">
                <a:solidFill>
                  <a:schemeClr val="tx1"/>
                </a:solidFill>
                <a:effectLst/>
                <a:latin typeface="Arial" panose="020B0604020202020204" pitchFamily="34" charset="0"/>
                <a:ea typeface="+mn-ea"/>
                <a:cs typeface="+mn-cs"/>
              </a:rPr>
              <a:t>et raffinage : </a:t>
            </a:r>
            <a:r>
              <a:rPr lang="fr-FR" u="sng" noProof="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De nombreuses étapes nécessitent d’utiliser de l’eau. Par exemple, en ce qui concerne l’extraction du charbon, l’eau est nécessaire pour refroidir les surfaces de coupe des équipements miniers afin d’éviter les incendies. </a:t>
            </a:r>
            <a:endParaRPr lang="fr-FR" b="0" i="0" noProof="0">
              <a:solidFill>
                <a:srgbClr val="212438"/>
              </a:solidFill>
              <a:effectLst/>
              <a:latin typeface="Quicksand"/>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L’eau permet aussi de contrôler la poussière produite lors de l’étape de transformation, lorsque le charbon est concassé et broyé.</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En ce qui concerne le raffinage du pétrole brut, l’eau est utilisée comme fluide de chauffage (vapeur d’eau) et pour les processus de refroidissement (afin de refroidir les composants pétroliers après le chauffage).</a:t>
            </a:r>
            <a:endParaRPr lang="fr-FR" u="none" noProof="0"/>
          </a:p>
          <a:p>
            <a:pPr marL="228600" indent="-228600">
              <a:buFont typeface="+mj-lt"/>
              <a:buAutoNum type="arabicParenR" startAt="2"/>
            </a:pPr>
            <a:r>
              <a:rPr lang="fr-FR" u="sng" noProof="0"/>
              <a:t>Production </a:t>
            </a:r>
            <a:r>
              <a:rPr lang="fr-FR" sz="900" u="sng" kern="1200" noProof="0">
                <a:solidFill>
                  <a:schemeClr val="tx1"/>
                </a:solidFill>
                <a:effectLst/>
                <a:latin typeface="Arial" panose="020B0604020202020204" pitchFamily="34" charset="0"/>
                <a:ea typeface="+mn-ea"/>
                <a:cs typeface="+mn-cs"/>
              </a:rPr>
              <a:t>et refroidissement dans les centrales thermiques :</a:t>
            </a:r>
            <a:r>
              <a:rPr lang="fr-FR" sz="900" kern="1200" noProof="0">
                <a:solidFill>
                  <a:schemeClr val="tx1"/>
                </a:solidFill>
                <a:effectLst/>
                <a:latin typeface="Arial" panose="020B0604020202020204" pitchFamily="34" charset="0"/>
                <a:ea typeface="+mn-ea"/>
                <a:cs typeface="+mn-cs"/>
              </a:rPr>
              <a:t> </a:t>
            </a:r>
            <a:r>
              <a:rPr lang="fr-FR" noProof="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production d’énergie thermique s’appuie sur un processus au</a:t>
            </a:r>
            <a:r>
              <a:rPr lang="fr-FR" sz="900" kern="1200" baseline="0" noProof="0">
                <a:solidFill>
                  <a:schemeClr val="tx1"/>
                </a:solidFill>
                <a:effectLst/>
                <a:latin typeface="Arial" panose="020B0604020202020204" pitchFamily="34" charset="0"/>
                <a:ea typeface="+mn-ea"/>
                <a:cs typeface="+mn-cs"/>
              </a:rPr>
              <a:t> cours du</a:t>
            </a:r>
            <a:r>
              <a:rPr lang="fr-FR" sz="900" kern="1200" noProof="0">
                <a:solidFill>
                  <a:schemeClr val="tx1"/>
                </a:solidFill>
                <a:effectLst/>
                <a:latin typeface="Arial" panose="020B0604020202020204" pitchFamily="34" charset="0"/>
                <a:ea typeface="+mn-ea"/>
                <a:cs typeface="+mn-cs"/>
              </a:rPr>
              <a:t>quel l’eau est chauffée et la vapeur ainsi produite fait fonctionner les turbines.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Cependant, la majeure partie de l’eau sert au refroidissement : on prélève de l’eau froide d’une rivière, d’un fleuve ou d’autres ressources pour absorber l’excédent de chaleur produit lors du processus ; l’eau est ensuite rejetée dans le cours d’eau.</a:t>
            </a:r>
          </a:p>
          <a:p>
            <a:pPr marL="228600" marR="0" lvl="0" indent="-228600" algn="l" defTabSz="685800" rtl="0" eaLnBrk="1" fontAlgn="auto" latinLnBrk="0" hangingPunct="1">
              <a:lnSpc>
                <a:spcPct val="100000"/>
              </a:lnSpc>
              <a:spcBef>
                <a:spcPts val="0"/>
              </a:spcBef>
              <a:spcAft>
                <a:spcPts val="0"/>
              </a:spcAft>
              <a:buClrTx/>
              <a:buSzTx/>
              <a:buFont typeface="+mj-lt"/>
              <a:buAutoNum type="arabicParenR" startAt="3"/>
              <a:tabLst/>
              <a:defRPr/>
            </a:pPr>
            <a:r>
              <a:rPr lang="fr-FR" u="sng" noProof="0"/>
              <a:t>H</a:t>
            </a:r>
            <a:r>
              <a:rPr lang="fr-FR" sz="900" u="sng" kern="1200" noProof="0">
                <a:solidFill>
                  <a:schemeClr val="tx1"/>
                </a:solidFill>
                <a:effectLst/>
                <a:latin typeface="Arial" panose="020B0604020202020204" pitchFamily="34" charset="0"/>
                <a:ea typeface="+mn-ea"/>
                <a:cs typeface="+mn-cs"/>
              </a:rPr>
              <a:t>ydroélectricité : </a:t>
            </a:r>
            <a:r>
              <a:rPr lang="fr-FR" u="sng" noProof="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L’eau est principalement stockée dans un barrage-réservoir puis rejetée au moyen des turbines qui produisent de l’électricité.</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perte d’eau par évaporation dans le réservoir situé derrière le barrage est plus ou moins importante en fonction des conditions climatiques. </a:t>
            </a:r>
          </a:p>
          <a:p>
            <a:pPr marL="228600" marR="0" lvl="0" indent="-228600" algn="l" defTabSz="685800" rtl="0" eaLnBrk="1" fontAlgn="auto" latinLnBrk="0" hangingPunct="1">
              <a:lnSpc>
                <a:spcPct val="100000"/>
              </a:lnSpc>
              <a:spcBef>
                <a:spcPts val="0"/>
              </a:spcBef>
              <a:spcAft>
                <a:spcPts val="0"/>
              </a:spcAft>
              <a:buClrTx/>
              <a:buSzTx/>
              <a:buFont typeface="+mj-lt"/>
              <a:buAutoNum type="arabicParenR" startAt="4"/>
              <a:tabLst/>
              <a:defRPr/>
            </a:pPr>
            <a:r>
              <a:rPr lang="fr-FR" sz="900" u="sng" kern="1200" noProof="0">
                <a:solidFill>
                  <a:schemeClr val="tx1"/>
                </a:solidFill>
                <a:effectLst/>
                <a:latin typeface="Arial" panose="020B0604020202020204" pitchFamily="34" charset="0"/>
                <a:ea typeface="+mn-ea"/>
                <a:cs typeface="+mn-cs"/>
              </a:rPr>
              <a:t>Production de bioénergie/biomasse : </a:t>
            </a:r>
            <a:endParaRPr lang="fr-FR" u="sng" noProof="0"/>
          </a:p>
          <a:p>
            <a:pPr marL="228600" indent="-22860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La majeure partie de l’eau utilisée dans ce domaine est l’eau nécessaire à l’irrigation des plantes qui sont par la suite transformées en biocombustibles.</a:t>
            </a:r>
            <a:r>
              <a:rPr lang="fr-FR" sz="900" kern="1200" baseline="0" noProof="0">
                <a:solidFill>
                  <a:schemeClr val="tx1"/>
                </a:solidFill>
                <a:effectLst/>
                <a:latin typeface="Arial" panose="020B0604020202020204" pitchFamily="34" charset="0"/>
                <a:ea typeface="+mn-ea"/>
                <a:cs typeface="+mn-cs"/>
              </a:rPr>
              <a:t> </a:t>
            </a:r>
            <a:endParaRPr lang="fr-FR" noProof="0"/>
          </a:p>
          <a:p>
            <a:pPr marL="228600" marR="0" lvl="0" indent="-228600" algn="l" defTabSz="685800" rtl="0" eaLnBrk="1" fontAlgn="auto" latinLnBrk="0" hangingPunct="1">
              <a:lnSpc>
                <a:spcPct val="100000"/>
              </a:lnSpc>
              <a:spcBef>
                <a:spcPts val="0"/>
              </a:spcBef>
              <a:spcAft>
                <a:spcPts val="0"/>
              </a:spcAft>
              <a:buClrTx/>
              <a:buSzTx/>
              <a:buFont typeface="+mj-lt"/>
              <a:buAutoNum type="arabicParenR" startAt="5"/>
              <a:tabLst/>
              <a:defRPr/>
            </a:pPr>
            <a:r>
              <a:rPr lang="fr-FR" sz="900" kern="1200" noProof="0">
                <a:solidFill>
                  <a:schemeClr val="tx1"/>
                </a:solidFill>
                <a:effectLst/>
                <a:latin typeface="Arial" panose="020B0604020202020204" pitchFamily="34" charset="0"/>
                <a:ea typeface="+mn-ea"/>
                <a:cs typeface="+mn-cs"/>
              </a:rPr>
              <a:t>L’énergie éolienne et les panneaux solaires photovoltaïques sont les seules formes d’énergie qui n’ont pas directement besoin d’eau (contrairement à la production d’électricité solaire thermique qui nécessite aussi de l’eau pour le refroidissement). Cependant, il faut de l’eau pour fabriquer ou nettoyer les composants des générateurs d’énergie (panneaux photovoltaïques, par exemple).</a:t>
            </a:r>
          </a:p>
          <a:p>
            <a:pPr marL="228600" indent="-228600">
              <a:buFont typeface="+mj-lt"/>
              <a:buAutoNum type="arabicParenR" startAt="5"/>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98846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a:t>
            </a:r>
          </a:p>
          <a:p>
            <a:endParaRPr lang="fr-FR" b="1"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plus grandes quantités de prélèvements d’eau sont utilisées pour produire de l’électricité à partir des combustibles fossiles (58 % en 2014). Dans ce cas, l’eau sert principalement pour les processus de refroidissement dans les centrales thermiques.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Viennent ensuite les prélèvements d’eau destinés à la production d’énergie nucléaire (28 %), puis la production d’énergie primaire (12 %).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Si l’on examine la consommation actuelle d’eau, la donne change. La production d’énergie primaire à partir des biocombustibles, du pétrole, du gaz naturel et du charbon représente 64 % de la consommation d’eau.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Globalement, les secteurs de l’énergie et de l’eau sont donc étroitement liés car presque toutes les formes de production d’énergie sont tributaires de l’eau et nombreuses sont celles qui en nécessitent d’importantes quantités.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fr-FR" sz="900" kern="1200" noProof="0">
              <a:solidFill>
                <a:schemeClr val="tx1"/>
              </a:solidFill>
              <a:effectLst/>
              <a:latin typeface="Arial" panose="020B0604020202020204" pitchFamily="34" charset="0"/>
              <a:ea typeface="+mn-ea"/>
              <a:cs typeface="+mn-cs"/>
            </a:endParaRPr>
          </a:p>
          <a:p>
            <a:pPr marL="0" indent="0">
              <a:buFont typeface="Symbol,Sans-Serif"/>
              <a:buNone/>
            </a:pPr>
            <a:endParaRPr lang="fr-FR" noProof="0"/>
          </a:p>
          <a:p>
            <a:pPr marL="0" marR="0" indent="0" algn="l" defTabSz="685800" rtl="0" eaLnBrk="1" fontAlgn="auto" latinLnBrk="0" hangingPunct="1">
              <a:lnSpc>
                <a:spcPct val="100000"/>
              </a:lnSpc>
              <a:spcBef>
                <a:spcPts val="0"/>
              </a:spcBef>
              <a:spcAft>
                <a:spcPts val="0"/>
              </a:spcAft>
              <a:buClrTx/>
              <a:buSzTx/>
              <a:buFontTx/>
              <a:buNone/>
              <a:tabLst/>
              <a:defRPr/>
            </a:pPr>
            <a:r>
              <a:rPr lang="fr-FR" sz="900" u="sng" kern="1200" noProof="0">
                <a:solidFill>
                  <a:schemeClr val="tx1"/>
                </a:solidFill>
                <a:effectLst/>
                <a:latin typeface="Arial" panose="020B0604020202020204" pitchFamily="34" charset="0"/>
                <a:ea typeface="+mn-ea"/>
                <a:cs typeface="+mn-cs"/>
              </a:rPr>
              <a:t>Informations supplémentaires :</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secteur de l’énergie comprend l’électricité et la production d’énergie primaire (AIE, 2016).</a:t>
            </a:r>
            <a:endParaRPr lang="fr-FR" u="none" noProof="0">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L’électricité constitue la plus grande source de prélèvements d’eau.</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production d’énergie primaire est le domaine qui consomme le plus d’eau (les 2/3).</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1" kern="1200" noProof="0">
                <a:solidFill>
                  <a:schemeClr val="tx1"/>
                </a:solidFill>
                <a:effectLst/>
                <a:latin typeface="Arial" panose="020B0604020202020204" pitchFamily="34" charset="0"/>
                <a:ea typeface="+mn-ea"/>
                <a:cs typeface="+mn-cs"/>
              </a:rPr>
              <a:t>Prélèvements d’eau : </a:t>
            </a:r>
            <a:endParaRPr lang="fr-FR" b="1" u="none" noProof="0">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Ils proviennent principalement des sources d’eau superficielle.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forte demande d’eau dans le domaine de l’électricité est due aux combustibles fossiles qui représentent 58 % des prélèvements d’eau. </a:t>
            </a:r>
          </a:p>
          <a:p>
            <a:pPr marL="571500" marR="0" lvl="1"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types de technologie de refroidissement utilisés dans les centrales thermiques constituent la composante clé des prélèvements d’eau</a:t>
            </a:r>
            <a:r>
              <a:rPr lang="fr-FR" noProof="0">
                <a:latin typeface="Arial"/>
                <a:cs typeface="Arial"/>
              </a:rPr>
              <a:t> </a:t>
            </a:r>
            <a:r>
              <a:rPr lang="fr-FR" u="none" noProof="0">
                <a:latin typeface="Arial"/>
                <a:cs typeface="Arial"/>
                <a:sym typeface="Wingdings" panose="05000000000000000000" pitchFamily="2" charset="2"/>
              </a:rPr>
              <a:t> </a:t>
            </a:r>
            <a:r>
              <a:rPr lang="fr-FR" sz="900" kern="1200" noProof="0">
                <a:solidFill>
                  <a:schemeClr val="tx1"/>
                </a:solidFill>
                <a:effectLst/>
                <a:latin typeface="Arial" panose="020B0604020202020204" pitchFamily="34" charset="0"/>
                <a:ea typeface="+mn-ea"/>
                <a:cs typeface="+mn-cs"/>
              </a:rPr>
              <a:t>Ils déterminent la quantité d’eau prélevée puis consommée (AIE, 2012 ; AIE, 2015 ; cité</a:t>
            </a:r>
            <a:r>
              <a:rPr lang="fr-FR" sz="900" kern="1200" baseline="0" noProof="0">
                <a:solidFill>
                  <a:schemeClr val="tx1"/>
                </a:solidFill>
                <a:effectLst/>
                <a:latin typeface="Arial" panose="020B0604020202020204" pitchFamily="34" charset="0"/>
                <a:ea typeface="+mn-ea"/>
                <a:cs typeface="+mn-cs"/>
              </a:rPr>
              <a:t> dans </a:t>
            </a:r>
            <a:r>
              <a:rPr lang="fr-FR" sz="900" kern="1200" noProof="0">
                <a:solidFill>
                  <a:schemeClr val="tx1"/>
                </a:solidFill>
                <a:effectLst/>
                <a:latin typeface="Arial" panose="020B0604020202020204" pitchFamily="34" charset="0"/>
                <a:ea typeface="+mn-ea"/>
                <a:cs typeface="+mn-cs"/>
              </a:rPr>
              <a:t>: AIE ; 2016).</a:t>
            </a:r>
            <a:endParaRPr lang="fr-FR" u="none" noProof="0">
              <a:latin typeface="Arial"/>
              <a:cs typeface="Arial"/>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Dans le domaine de la production d’énergie primaire, les biocombustibles constituent la plus importante source de prélèvements d’eau (AIE, 2016).</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1" kern="1200" noProof="0">
                <a:solidFill>
                  <a:schemeClr val="tx1"/>
                </a:solidFill>
                <a:effectLst/>
                <a:latin typeface="Arial" panose="020B0604020202020204" pitchFamily="34" charset="0"/>
                <a:ea typeface="+mn-ea"/>
                <a:cs typeface="+mn-cs"/>
              </a:rPr>
              <a:t>Consommation d’eau :</a:t>
            </a:r>
            <a:endParaRPr lang="fr-FR" b="1" u="none" noProof="0">
              <a:latin typeface="Arial"/>
              <a:cs typeface="Arial"/>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consommation totale d’eau du secteur de l’énergie s’élevait à 48 milliards de m</a:t>
            </a:r>
            <a:r>
              <a:rPr lang="fr-FR" sz="900" kern="1200" baseline="30000" noProof="0">
                <a:solidFill>
                  <a:schemeClr val="tx1"/>
                </a:solidFill>
                <a:effectLst/>
                <a:latin typeface="Arial" panose="020B0604020202020204" pitchFamily="34" charset="0"/>
                <a:ea typeface="+mn-ea"/>
                <a:cs typeface="+mn-cs"/>
              </a:rPr>
              <a:t>3</a:t>
            </a:r>
            <a:r>
              <a:rPr lang="fr-FR" sz="900" kern="1200" noProof="0">
                <a:solidFill>
                  <a:schemeClr val="tx1"/>
                </a:solidFill>
                <a:effectLst/>
                <a:latin typeface="Arial" panose="020B0604020202020204" pitchFamily="34" charset="0"/>
                <a:ea typeface="+mn-ea"/>
                <a:cs typeface="+mn-cs"/>
              </a:rPr>
              <a:t> en 2014, ce qui représente seulement 12 % des prélèvements d’eau liés à l’énergie.</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D’ici 2040, la consommation de ce secteur devrait passer à plus de 75 milliards de m</a:t>
            </a:r>
            <a:r>
              <a:rPr lang="fr-FR" sz="900" kern="1200" baseline="30000" noProof="0">
                <a:solidFill>
                  <a:schemeClr val="tx1"/>
                </a:solidFill>
                <a:effectLst/>
                <a:latin typeface="Arial" panose="020B0604020202020204" pitchFamily="34" charset="0"/>
                <a:ea typeface="+mn-ea"/>
                <a:cs typeface="+mn-cs"/>
              </a:rPr>
              <a:t>3</a:t>
            </a:r>
            <a:r>
              <a:rPr lang="fr-FR" sz="900" kern="1200" noProof="0">
                <a:solidFill>
                  <a:schemeClr val="tx1"/>
                </a:solidFill>
                <a:effectLst/>
                <a:latin typeface="Arial" panose="020B0604020202020204" pitchFamily="34" charset="0"/>
                <a:ea typeface="+mn-ea"/>
                <a:cs typeface="+mn-cs"/>
              </a:rPr>
              <a:t> (suivant le scénario NPS (New </a:t>
            </a:r>
            <a:r>
              <a:rPr lang="fr-FR" sz="900" kern="1200" noProof="0" err="1">
                <a:solidFill>
                  <a:schemeClr val="tx1"/>
                </a:solidFill>
                <a:effectLst/>
                <a:latin typeface="Arial" panose="020B0604020202020204" pitchFamily="34" charset="0"/>
                <a:ea typeface="+mn-ea"/>
                <a:cs typeface="+mn-cs"/>
              </a:rPr>
              <a:t>Policies</a:t>
            </a:r>
            <a:r>
              <a:rPr lang="fr-FR" sz="900" kern="1200" noProof="0">
                <a:solidFill>
                  <a:schemeClr val="tx1"/>
                </a:solidFill>
                <a:effectLst/>
                <a:latin typeface="Arial" panose="020B0604020202020204" pitchFamily="34" charset="0"/>
                <a:ea typeface="+mn-ea"/>
                <a:cs typeface="+mn-cs"/>
              </a:rPr>
              <a:t> Scenario)) (AIE, 2016).</a:t>
            </a:r>
          </a:p>
          <a:p>
            <a:pPr marL="228600" lvl="0" indent="-228600">
              <a:buFont typeface="Symbol" panose="05050102010706020507" pitchFamily="18" charset="2"/>
              <a:buChar char="-"/>
            </a:pPr>
            <a:endParaRPr lang="fr-FR" noProof="0">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2 % de l’eau destinée à l’irrigation est nécessaire pour la production de biocombustibles (WWAP, 2012 ; cité</a:t>
            </a:r>
            <a:r>
              <a:rPr lang="fr-FR" sz="900" kern="1200" baseline="0" noProof="0">
                <a:solidFill>
                  <a:schemeClr val="tx1"/>
                </a:solidFill>
                <a:effectLst/>
                <a:latin typeface="Arial" panose="020B0604020202020204" pitchFamily="34" charset="0"/>
                <a:ea typeface="+mn-ea"/>
                <a:cs typeface="+mn-cs"/>
              </a:rPr>
              <a:t> dans </a:t>
            </a:r>
            <a:r>
              <a:rPr lang="fr-FR" sz="900" kern="1200" noProof="0">
                <a:solidFill>
                  <a:schemeClr val="tx1"/>
                </a:solidFill>
                <a:effectLst/>
                <a:latin typeface="Arial" panose="020B0604020202020204" pitchFamily="34" charset="0"/>
                <a:ea typeface="+mn-ea"/>
                <a:cs typeface="+mn-cs"/>
              </a:rPr>
              <a:t>: AIE, 2016).</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D’ici 2040 : les prélèvements totaux d’eau du secteur de l’énergie devraient passer de 398 milliards de m</a:t>
            </a:r>
            <a:r>
              <a:rPr lang="fr-FR" sz="900" kern="1200" baseline="30000" noProof="0">
                <a:solidFill>
                  <a:schemeClr val="tx1"/>
                </a:solidFill>
                <a:effectLst/>
                <a:latin typeface="Arial" panose="020B0604020202020204" pitchFamily="34" charset="0"/>
                <a:ea typeface="+mn-ea"/>
                <a:cs typeface="+mn-cs"/>
              </a:rPr>
              <a:t>3</a:t>
            </a:r>
            <a:r>
              <a:rPr lang="fr-FR" sz="900" kern="1200" noProof="0">
                <a:solidFill>
                  <a:schemeClr val="tx1"/>
                </a:solidFill>
                <a:effectLst/>
                <a:latin typeface="Arial" panose="020B0604020202020204" pitchFamily="34" charset="0"/>
                <a:ea typeface="+mn-ea"/>
                <a:cs typeface="+mn-cs"/>
              </a:rPr>
              <a:t> (2014) à plus de 400 milliards de m</a:t>
            </a:r>
            <a:r>
              <a:rPr lang="fr-FR" sz="900" kern="1200" baseline="30000" noProof="0">
                <a:solidFill>
                  <a:schemeClr val="tx1"/>
                </a:solidFill>
                <a:effectLst/>
                <a:latin typeface="Arial" panose="020B0604020202020204" pitchFamily="34" charset="0"/>
                <a:ea typeface="+mn-ea"/>
                <a:cs typeface="+mn-cs"/>
              </a:rPr>
              <a:t>3</a:t>
            </a:r>
            <a:r>
              <a:rPr lang="fr-FR" sz="900" kern="1200" noProof="0">
                <a:solidFill>
                  <a:schemeClr val="tx1"/>
                </a:solidFill>
                <a:effectLst/>
                <a:latin typeface="Arial" panose="020B0604020202020204" pitchFamily="34" charset="0"/>
                <a:ea typeface="+mn-ea"/>
                <a:cs typeface="+mn-cs"/>
              </a:rPr>
              <a:t> (1,5 %)(suivant le scénario NPS) (AIE, 2016).</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principal facteur de cette augmentation est la demande de biocombustible dans le secteur des transports (croissance moyenne par an entre 2025 et 2040 : 3,5 %).</a:t>
            </a:r>
            <a:endParaRPr lang="fr-FR" noProof="0">
              <a:cs typeface="Arial"/>
            </a:endParaRPr>
          </a:p>
          <a:p>
            <a:pPr marL="171450" indent="-171450">
              <a:buFont typeface="Symbol" panose="05050102010706020507" pitchFamily="18" charset="2"/>
              <a:buChar char="-"/>
            </a:pPr>
            <a:endParaRPr lang="fr-FR" u="sng" noProof="0"/>
          </a:p>
          <a:p>
            <a:r>
              <a:rPr lang="fr-FR" b="1" noProof="0">
                <a:latin typeface="Arial"/>
                <a:cs typeface="Arial"/>
              </a:rPr>
              <a:t>Sources :</a:t>
            </a:r>
            <a:endParaRPr lang="fr-FR" noProof="0"/>
          </a:p>
          <a:p>
            <a:pPr>
              <a:defRPr/>
            </a:pPr>
            <a:endParaRPr lang="en-US" noProof="0">
              <a:latin typeface="Arial"/>
              <a:cs typeface="Arial"/>
            </a:endParaRPr>
          </a:p>
          <a:p>
            <a:pPr>
              <a:defRPr/>
            </a:pPr>
            <a:r>
              <a:rPr lang="en-US" noProof="0">
                <a:latin typeface="Arial"/>
                <a:cs typeface="Arial"/>
              </a:rPr>
              <a:t>Howes, T. (IEA) (2021-05-18), ‘Water data for the energy sector. Climate impacts on hydropower’, Presentation. </a:t>
            </a:r>
            <a:endParaRPr lang="en-US" noProof="0">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a:latin typeface="Arial"/>
                <a:cs typeface="Arial"/>
              </a:rPr>
              <a:t>International Energy Agency (IEA) (2016), ‘Water Energy Nexus: Excerpt from the World Energy Outlook 2016’, Paris France.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421750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a:t>
            </a:r>
          </a:p>
          <a:p>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consommation d’eau actuelle et projetée pour la production électrique varie considérablement d’une région à l’autre du monde.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parts actuelles et projetées les plus importantes reviennent aux pays de l’OCDE et à l’Asie.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Globalement, la consommation d’eau destinée à la production d’énergie devrait augmenter jusqu’en 2040.</a:t>
            </a:r>
          </a:p>
          <a:p>
            <a:endParaRPr lang="fr-FR" noProof="0">
              <a:cs typeface="Arial"/>
            </a:endParaRPr>
          </a:p>
          <a:p>
            <a:endParaRPr lang="fr-FR" b="1" u="sng" noProof="0">
              <a:cs typeface="Arial"/>
            </a:endParaRPr>
          </a:p>
          <a:p>
            <a:r>
              <a:rPr lang="fr-FR" sz="900" u="sng" kern="1200" noProof="0">
                <a:solidFill>
                  <a:schemeClr val="tx1"/>
                </a:solidFill>
                <a:effectLst/>
                <a:latin typeface="Arial" panose="020B0604020202020204" pitchFamily="34" charset="0"/>
                <a:ea typeface="+mn-ea"/>
                <a:cs typeface="+mn-cs"/>
              </a:rPr>
              <a:t>Informations supplémentaires :</a:t>
            </a:r>
            <a:endParaRPr lang="fr-FR" sz="900" kern="1200" noProof="0">
              <a:solidFill>
                <a:schemeClr val="tx1"/>
              </a:solidFill>
              <a:effectLst/>
              <a:latin typeface="Arial" panose="020B0604020202020204" pitchFamily="34" charset="0"/>
              <a:ea typeface="+mn-ea"/>
              <a:cs typeface="+mn-cs"/>
            </a:endParaRPr>
          </a:p>
          <a:p>
            <a:r>
              <a:rPr lang="fr-FR" sz="900" kern="1200" noProof="0">
                <a:solidFill>
                  <a:schemeClr val="tx1"/>
                </a:solidFill>
                <a:effectLst/>
                <a:latin typeface="Arial" panose="020B0604020202020204" pitchFamily="34" charset="0"/>
                <a:ea typeface="+mn-ea"/>
                <a:cs typeface="+mn-cs"/>
              </a:rPr>
              <a:t>Scénario NPS</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a:t>
            </a:r>
            <a:r>
              <a:rPr lang="fr-FR" noProof="0">
                <a:latin typeface="Arial"/>
                <a:cs typeface="Arial"/>
              </a:rPr>
              <a:t>New </a:t>
            </a:r>
            <a:r>
              <a:rPr lang="fr-FR" noProof="0" err="1">
                <a:latin typeface="Arial"/>
                <a:cs typeface="Arial"/>
              </a:rPr>
              <a:t>Policies</a:t>
            </a:r>
            <a:r>
              <a:rPr lang="fr-FR" noProof="0">
                <a:latin typeface="Arial"/>
                <a:cs typeface="Arial"/>
              </a:rPr>
              <a:t> Scenario)</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(IEEFA, 2018) :</a:t>
            </a:r>
          </a:p>
          <a:p>
            <a:pPr marL="0" indent="0">
              <a:buFont typeface="Symbol" panose="05050102010706020507" pitchFamily="18" charset="2"/>
              <a:buNone/>
            </a:pPr>
            <a:endParaRPr lang="fr-FR" noProof="0"/>
          </a:p>
          <a:p>
            <a:pPr marL="514350" lvl="1" indent="-171450">
              <a:buFont typeface="Symbol" panose="05050102010706020507" pitchFamily="18" charset="2"/>
              <a:buChar char="-"/>
            </a:pPr>
            <a:r>
              <a:rPr lang="fr-FR" noProof="0">
                <a:latin typeface="Arial"/>
                <a:cs typeface="Arial"/>
              </a:rPr>
              <a:t>Scénario </a:t>
            </a:r>
            <a:r>
              <a:rPr lang="fr-FR" sz="900" kern="1200" noProof="0">
                <a:solidFill>
                  <a:schemeClr val="tx1"/>
                </a:solidFill>
                <a:effectLst/>
                <a:latin typeface="Arial" panose="020B0604020202020204" pitchFamily="34" charset="0"/>
                <a:ea typeface="+mn-ea"/>
                <a:cs typeface="+mn-cs"/>
              </a:rPr>
              <a:t>élaboré par l’AIE.</a:t>
            </a:r>
            <a:r>
              <a:rPr lang="fr-FR" noProof="0">
                <a:latin typeface="Arial"/>
                <a:cs typeface="Arial"/>
              </a:rPr>
              <a:t>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Il s’efforce de refléter les objectifs vers lesquels les ambitions politiques actuelles semblent porter le secteur de l’énergie.</a:t>
            </a:r>
            <a:endParaRPr lang="fr-FR" noProof="0">
              <a:latin typeface="Arial"/>
              <a:cs typeface="Arial"/>
            </a:endParaRP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Hypothèses : les pays du monde ne prendront </a:t>
            </a:r>
            <a:r>
              <a:rPr lang="fr-FR" sz="900" i="1" kern="1200" noProof="0">
                <a:solidFill>
                  <a:schemeClr val="tx1"/>
                </a:solidFill>
                <a:effectLst/>
                <a:latin typeface="Arial" panose="020B0604020202020204" pitchFamily="34" charset="0"/>
                <a:ea typeface="+mn-ea"/>
                <a:cs typeface="+mn-cs"/>
              </a:rPr>
              <a:t>pas</a:t>
            </a:r>
            <a:r>
              <a:rPr lang="fr-FR" sz="900" kern="1200" noProof="0">
                <a:solidFill>
                  <a:schemeClr val="tx1"/>
                </a:solidFill>
                <a:effectLst/>
                <a:latin typeface="Arial" panose="020B0604020202020204" pitchFamily="34" charset="0"/>
                <a:ea typeface="+mn-ea"/>
                <a:cs typeface="+mn-cs"/>
              </a:rPr>
              <a:t> de mesures importantes dans le but d’agir sur les émissions de carbone conformément à l’Accord de Paris.</a:t>
            </a:r>
          </a:p>
          <a:p>
            <a:pPr marL="342900" lvl="1" indent="0">
              <a:buFont typeface="Symbol" panose="05050102010706020507" pitchFamily="18" charset="2"/>
              <a:buNone/>
            </a:pPr>
            <a:endParaRPr lang="fr-FR" noProof="0">
              <a:cs typeface="Arial"/>
            </a:endParaRPr>
          </a:p>
          <a:p>
            <a:r>
              <a:rPr lang="fr-FR" sz="900" kern="1200" noProof="0">
                <a:solidFill>
                  <a:schemeClr val="tx1"/>
                </a:solidFill>
                <a:effectLst/>
                <a:latin typeface="Arial" panose="020B0604020202020204" pitchFamily="34" charset="0"/>
                <a:ea typeface="+mn-ea"/>
                <a:cs typeface="+mn-cs"/>
              </a:rPr>
              <a:t>Tableau : Consommation d’eau liée à l’énergie dans le scénario</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NPS</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(AIE, 2016)</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L’augmentation projetée de la consommation d’eau d’ici 2040 devrait être 30 fois plus importante dans les pays non membres de l’OCDE que dans les pays de l’OCDE.</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Selon les prévisions, la consommation dans les pays de l’OCDE devrait peu évoluer. </a:t>
            </a:r>
            <a:r>
              <a:rPr lang="fr-FR" noProof="0">
                <a:latin typeface="Arial"/>
                <a:cs typeface="Arial"/>
              </a:rPr>
              <a:t> </a:t>
            </a:r>
            <a:endParaRPr lang="fr-FR" noProof="0">
              <a:latin typeface="Arial" panose="020B0604020202020204" pitchFamily="34" charset="0"/>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L’Asie représente 70 % de la consommation d’eau liée à l’énergie.</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En Asie : en ce qui concerne</a:t>
            </a:r>
            <a:r>
              <a:rPr lang="fr-FR" sz="900" kern="1200" baseline="0" noProof="0">
                <a:solidFill>
                  <a:schemeClr val="tx1"/>
                </a:solidFill>
                <a:effectLst/>
                <a:latin typeface="Arial" panose="020B0604020202020204" pitchFamily="34" charset="0"/>
                <a:ea typeface="+mn-ea"/>
                <a:cs typeface="+mn-cs"/>
              </a:rPr>
              <a:t> la demande d’eau pour la production d’énergie, </a:t>
            </a:r>
            <a:r>
              <a:rPr lang="fr-FR" sz="900" kern="1200" noProof="0">
                <a:solidFill>
                  <a:schemeClr val="tx1"/>
                </a:solidFill>
                <a:effectLst/>
                <a:latin typeface="Arial" panose="020B0604020202020204" pitchFamily="34" charset="0"/>
                <a:ea typeface="+mn-ea"/>
                <a:cs typeface="+mn-cs"/>
              </a:rPr>
              <a:t>l’Inde occupera le premier rang devant la Chine.</a:t>
            </a:r>
            <a:r>
              <a:rPr lang="fr-FR" noProof="0">
                <a:latin typeface="Arial"/>
                <a:cs typeface="Arial"/>
              </a:rPr>
              <a:t>  </a:t>
            </a:r>
            <a:endParaRPr lang="fr-FR" noProof="0">
              <a:cs typeface="Arial"/>
            </a:endParaRPr>
          </a:p>
          <a:p>
            <a:endParaRPr lang="fr-FR" noProof="0"/>
          </a:p>
          <a:p>
            <a:r>
              <a:rPr lang="fr-FR" b="1" noProof="0">
                <a:latin typeface="Arial"/>
                <a:cs typeface="Arial"/>
              </a:rPr>
              <a:t>Sources :</a:t>
            </a:r>
          </a:p>
          <a:p>
            <a:endParaRPr lang="en-US" noProof="0"/>
          </a:p>
          <a:p>
            <a:r>
              <a:rPr lang="en-US" noProof="0">
                <a:latin typeface="Arial"/>
                <a:cs typeface="Arial"/>
              </a:rPr>
              <a:t>Institute for Energy Economics and Financial Analysis (IEEFA) (2018), ‘Fact Sheet: IEA‘s „Sustainable Development Scenario“ best reflects our global energy future‘.</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latin typeface="Arial"/>
                <a:cs typeface="Arial"/>
              </a:rPr>
              <a:t>International Energy Agency (IEA) (2016), ‘Water Energy Nexus: Excerpt from the World Energy Outlook 2016’, Paris France.</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427313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 </a:t>
            </a:r>
          </a:p>
          <a:p>
            <a:endParaRPr lang="fr-FR" b="1"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Examinons ce que signifient les interactions entre l’eau et l’énergie du point de vue climatique. </a:t>
            </a:r>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Dans le contexte des changements climatiques, les ambitions mondiales et nationales visent à réduire les émissions de gaz à effet de serre telles que le CO2. </a:t>
            </a:r>
          </a:p>
          <a:p>
            <a:pPr marL="171450" indent="-171450">
              <a:buFont typeface="Symbol" panose="05050102010706020507" pitchFamily="18" charset="2"/>
              <a:buChar char="-"/>
            </a:pPr>
            <a:r>
              <a:rPr lang="fr-FR" noProof="0">
                <a:latin typeface="Arial"/>
                <a:cs typeface="Arial"/>
              </a:rPr>
              <a:t> </a:t>
            </a:r>
            <a:r>
              <a:rPr lang="fr-FR" sz="900" kern="1200" noProof="0">
                <a:solidFill>
                  <a:schemeClr val="tx1"/>
                </a:solidFill>
                <a:effectLst/>
                <a:latin typeface="Arial" panose="020B0604020202020204" pitchFamily="34" charset="0"/>
                <a:ea typeface="+mn-ea"/>
                <a:cs typeface="+mn-cs"/>
              </a:rPr>
              <a:t>De nombreux pays se sont donc</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engagés à augmenter la production d’énergie renouvelable comme l’hydroélectricité pour réduire les émissions de CO2.</a:t>
            </a:r>
          </a:p>
          <a:p>
            <a:pPr marL="0" indent="0">
              <a:buFont typeface="Symbol" panose="05050102010706020507" pitchFamily="18" charset="2"/>
              <a:buNone/>
            </a:pPr>
            <a:endParaRPr lang="fr-FR" noProof="0">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u="sng" kern="1200" noProof="0">
                <a:solidFill>
                  <a:schemeClr val="tx1"/>
                </a:solidFill>
                <a:effectLst/>
                <a:latin typeface="Arial" panose="020B0604020202020204" pitchFamily="34" charset="0"/>
                <a:ea typeface="+mn-ea"/>
                <a:cs typeface="+mn-cs"/>
              </a:rPr>
              <a:t>Cependant, il existe souvent des concessions importantes entre les secteurs :</a:t>
            </a:r>
            <a:endParaRPr lang="fr-FR" u="sng" noProof="0">
              <a:latin typeface="Arial"/>
              <a:cs typeface="Arial"/>
            </a:endParaRP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La plupart du temps, le stockage à grande échelle de l’eau dans les barrages hydroélectriques a des effets néfastes considérables sur les écosystèmes à cause des changements dans la configuration des courants, la température de l’eau et les possibilités de migration des poissons. Cela n’est pas non plus sans incidence sur les moyens de subsistance qui sont tributaires du fonctionnement des écosystèmes, comme c’est le cas pour la pêche ou le tourisme.</a:t>
            </a:r>
            <a:r>
              <a:rPr lang="fr-FR" noProof="0">
                <a:latin typeface="Arial"/>
                <a:cs typeface="Arial"/>
              </a:rPr>
              <a:t> </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L’augmentation du stockage de d’eau dans les barrages hydroélectriques peut aussi réduire la quantité d’eau pour l’agriculture (perte par évaporation,</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pénurie lorsque l’eau est nécessaire ou fluctuation de la disponibilité en eau en fonction des modes de déversement/rejet).</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Les interactions entre l’eau et l’énergie ne sont donc pas négligeables lorsque</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l’on examine les politiques de lutte contre les changements climatiques.</a:t>
            </a:r>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1777976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t>Notes : </a:t>
            </a:r>
          </a:p>
          <a:p>
            <a:endParaRPr lang="fr-FR" b="1"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L’eau est un facteur fondamental dans la production d’énergie mais le contraire est vrai aussi : l’énergie est nécessaire pour extraire, transporter et traiter les ressources en eau.</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L’énergie est indispensable pour les sept activités suivantes liées à l’eau :</a:t>
            </a:r>
          </a:p>
          <a:p>
            <a:pPr marL="228600" indent="-228600">
              <a:buFont typeface="+mj-lt"/>
              <a:buAutoNum type="arabicPeriod"/>
            </a:pPr>
            <a:r>
              <a:rPr lang="fr-FR" noProof="0"/>
              <a:t>Extraction d’eau :</a:t>
            </a:r>
          </a:p>
          <a:p>
            <a:pPr marL="571500" marR="0" lvl="1"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Il faut de l’énergie pour extraire l’eau des sources superficielles (par exemple, lacs, rivières et océans) et des sources souterraines (par exemple, pompage des eaux souterraines des aquifères).</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Traitement de l’eau :</a:t>
            </a:r>
            <a:endParaRPr lang="fr-FR" noProof="0"/>
          </a:p>
          <a:p>
            <a:pPr marL="571500" lvl="1" indent="-22860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La transformation et le traitement de l’eau pour satisfaire aux normes de qualité de l’eau potable nécessitent de l’énergie.</a:t>
            </a:r>
          </a:p>
          <a:p>
            <a:pPr marL="571500" marR="0" lvl="1"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traitement comprend des processus de filtrage mécanique et de sédimentation, filtration, désinfection et pressurisation. </a:t>
            </a:r>
            <a:endParaRPr lang="fr-FR" noProof="0"/>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Dessalement :</a:t>
            </a:r>
            <a:endParaRPr lang="fr-FR" noProof="0"/>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L’eau dessalée constitue une importante ressource dans les pays soumis à un fort stress hydrique (par exemple, dans la région du Moyen-Orient et de l’Afrique du Nord).</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Lors du processus de dessalement, l’eau salée (eau de mer ou eau saumâtre) est séparée en deux : d’un côté, l’eau douce et de l’autre, le sel concentré. Ce processus nécessite souvent une quantité importante d’énergie.</a:t>
            </a:r>
            <a:endParaRPr lang="fr-FR" sz="900" b="0" i="0" u="none" strike="noStrike" kern="1200" baseline="0" noProof="0">
              <a:solidFill>
                <a:schemeClr val="tx1"/>
              </a:solidFill>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Transfert d’eau :</a:t>
            </a:r>
            <a:endParaRPr lang="fr-FR" noProof="0"/>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projets de transfert de grande ampleur visent à assurer la disponibilité en eau dans les régions où l’eau est une denrée rare (également sur de longues distances).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transfert d’eau est particulièrement nécessaire dans les zones soumises à un stress hydrique. </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Distribution d’eau :</a:t>
            </a:r>
            <a:endParaRPr lang="fr-FR" noProof="0"/>
          </a:p>
          <a:p>
            <a:pPr marL="571500" lvl="1" indent="-22860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L’eau est pompée de l’usine de traitement à l’utilisateur final par le biais de systèmes de distribution pressurisés.</a:t>
            </a:r>
            <a:endParaRPr lang="fr-FR" noProof="0"/>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Traitement des eaux usées :</a:t>
            </a:r>
            <a:endParaRPr lang="fr-FR" noProof="0"/>
          </a:p>
          <a:p>
            <a:pPr marL="571500" marR="0" lvl="1"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L’énergie est nécessaire pour collecter, transporter et traiter les eaux usées.</a:t>
            </a:r>
          </a:p>
          <a:p>
            <a:pPr marL="571500" marR="0" lvl="1"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Ainsi traitées, elles peuvent être déversées ou rejetées en toute sécurité pour éviter tout effet néfaste sur la santé et l’environnement. </a:t>
            </a:r>
          </a:p>
          <a:p>
            <a:pPr marL="571500" marR="0" lvl="1"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consommation d’énergie nécessaire au traitement des eaux usées dépend de plusieurs facteurs (par exemple, part des eaux usées, niveau d’infiltration des eaux souterraines et niveau des précipitations dans le système d’égouts, degré de traitement, niveau de pollution et efficacité énergétique des opérations).</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Réutilisation de l’eau.</a:t>
            </a:r>
          </a:p>
          <a:p>
            <a:pPr marL="171450" indent="-171450">
              <a:buFontTx/>
              <a:buChar char="-"/>
            </a:pPr>
            <a:endParaRPr lang="fr-FR" noProof="0"/>
          </a:p>
          <a:p>
            <a:endParaRPr lang="fr-FR" noProof="0"/>
          </a:p>
          <a:p>
            <a:pPr marL="0" marR="0" lvl="0" indent="0" algn="l" defTabSz="685800" rtl="0" eaLnBrk="1" fontAlgn="auto" latinLnBrk="0" hangingPunct="1">
              <a:lnSpc>
                <a:spcPct val="100000"/>
              </a:lnSpc>
              <a:spcBef>
                <a:spcPts val="0"/>
              </a:spcBef>
              <a:spcAft>
                <a:spcPts val="0"/>
              </a:spcAft>
              <a:buClrTx/>
              <a:buSzTx/>
              <a:buFontTx/>
              <a:buNone/>
              <a:tabLst/>
              <a:defRPr/>
            </a:pPr>
            <a:r>
              <a:rPr lang="fr-FR" b="1" noProof="0"/>
              <a:t>Sources :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a:t>FAO (2016). Energy, Agriculture and Climate Change. Towards energy-smart agriculture, available at: https://www.fao.org/3/I6382EN/i6382en.pdf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latin typeface="Arial"/>
                <a:cs typeface="Arial"/>
              </a:rPr>
              <a:t>International Energy Agency (IEA) (2016), ‘Water Energy Nexus: Excerpt from the World Energy Outlook 2016’, Paris France.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46198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FR" b="1" noProof="1"/>
              <a:t>Notes : </a:t>
            </a:r>
          </a:p>
          <a:p>
            <a:pPr marL="0" indent="0">
              <a:buNone/>
            </a:pPr>
            <a:endParaRPr lang="fr-FR" noProof="1"/>
          </a:p>
          <a:p>
            <a:r>
              <a:rPr lang="fr-FR" sz="900" kern="1200" noProof="1">
                <a:solidFill>
                  <a:schemeClr val="tx1"/>
                </a:solidFill>
                <a:effectLst/>
                <a:latin typeface="Arial" panose="020B0604020202020204" pitchFamily="34" charset="0"/>
                <a:ea typeface="+mn-ea"/>
                <a:cs typeface="+mn-cs"/>
              </a:rPr>
              <a:t>Cette unité d’apprentissage se divise en trois chapitres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1">
                <a:solidFill>
                  <a:schemeClr val="tx1"/>
                </a:solidFill>
                <a:effectLst/>
                <a:latin typeface="Arial" panose="020B0604020202020204" pitchFamily="34" charset="0"/>
                <a:ea typeface="+mn-ea"/>
                <a:cs typeface="+mn-cs"/>
              </a:rPr>
              <a:t>Le </a:t>
            </a:r>
            <a:r>
              <a:rPr lang="fr-FR" sz="900" b="1" kern="1200" noProof="1">
                <a:solidFill>
                  <a:schemeClr val="tx1"/>
                </a:solidFill>
                <a:effectLst/>
                <a:latin typeface="Arial" panose="020B0604020202020204" pitchFamily="34" charset="0"/>
                <a:ea typeface="+mn-ea"/>
                <a:cs typeface="+mn-cs"/>
              </a:rPr>
              <a:t>Chapitre 1 </a:t>
            </a:r>
            <a:r>
              <a:rPr lang="fr-FR" sz="900" kern="1200" noProof="1">
                <a:solidFill>
                  <a:schemeClr val="tx1"/>
                </a:solidFill>
                <a:effectLst/>
                <a:latin typeface="Arial" panose="020B0604020202020204" pitchFamily="34" charset="0"/>
                <a:ea typeface="+mn-ea"/>
                <a:cs typeface="+mn-cs"/>
              </a:rPr>
              <a:t>fournit des informations générales, notamment les justifications, les caractéristiques clés et les questions de mise en œuvre du Nexus eau-énergie-alimentation. Il aborde aussi le lien entre ce Nexus et les processus politiques plus vastes tels que les ODD, CDN, etc.</a:t>
            </a:r>
            <a:endParaRPr lang="fr-FR" noProof="1"/>
          </a:p>
          <a:p>
            <a:pPr marL="171450" indent="-171450">
              <a:buFont typeface="Symbol" panose="05050102010706020507" pitchFamily="18" charset="2"/>
              <a:buChar char="-"/>
            </a:pPr>
            <a:r>
              <a:rPr lang="fr-FR" sz="900" kern="1200" noProof="1">
                <a:solidFill>
                  <a:schemeClr val="tx1"/>
                </a:solidFill>
                <a:effectLst/>
                <a:latin typeface="Arial" panose="020B0604020202020204" pitchFamily="34" charset="0"/>
                <a:ea typeface="+mn-ea"/>
                <a:cs typeface="+mn-cs"/>
              </a:rPr>
              <a:t>Il inclut un exercice de groupe au cours duquel les participants seront amenés à réfléchir sur les interactions et possibles concessions entre les secteurs qui, selon eux, interviennent dans leur propre contexte régional/national.</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1">
                <a:solidFill>
                  <a:schemeClr val="tx1"/>
                </a:solidFill>
                <a:effectLst/>
                <a:latin typeface="Arial" panose="020B0604020202020204" pitchFamily="34" charset="0"/>
                <a:ea typeface="+mn-ea"/>
                <a:cs typeface="+mn-cs"/>
              </a:rPr>
              <a:t>Le </a:t>
            </a:r>
            <a:r>
              <a:rPr lang="fr-FR" sz="900" b="1" kern="1200" noProof="1">
                <a:solidFill>
                  <a:schemeClr val="tx1"/>
                </a:solidFill>
                <a:effectLst/>
                <a:latin typeface="Arial" panose="020B0604020202020204" pitchFamily="34" charset="0"/>
                <a:ea typeface="+mn-ea"/>
                <a:cs typeface="+mn-cs"/>
              </a:rPr>
              <a:t>Chapitre 2</a:t>
            </a:r>
            <a:r>
              <a:rPr lang="fr-FR" sz="900" kern="1200" noProof="1">
                <a:solidFill>
                  <a:schemeClr val="tx1"/>
                </a:solidFill>
                <a:effectLst/>
                <a:latin typeface="Arial" panose="020B0604020202020204" pitchFamily="34" charset="0"/>
                <a:ea typeface="+mn-ea"/>
                <a:cs typeface="+mn-cs"/>
              </a:rPr>
              <a:t> aborde les interactions plus en détail, en se rapportant aux questions des interactions bilatérales (eau-alimentation ; eau-énergie ; énergie-alimentation) ainsi que trilatérales. </a:t>
            </a:r>
            <a:endParaRPr lang="fr-FR" noProof="1"/>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1">
                <a:solidFill>
                  <a:schemeClr val="tx1"/>
                </a:solidFill>
                <a:effectLst/>
                <a:latin typeface="Arial" panose="020B0604020202020204" pitchFamily="34" charset="0"/>
                <a:ea typeface="+mn-ea"/>
                <a:cs typeface="+mn-cs"/>
              </a:rPr>
              <a:t>Le </a:t>
            </a:r>
            <a:r>
              <a:rPr lang="fr-FR" sz="900" b="1" kern="1200" noProof="1">
                <a:solidFill>
                  <a:schemeClr val="tx1"/>
                </a:solidFill>
                <a:effectLst/>
                <a:latin typeface="Arial" panose="020B0604020202020204" pitchFamily="34" charset="0"/>
                <a:ea typeface="+mn-ea"/>
                <a:cs typeface="+mn-cs"/>
              </a:rPr>
              <a:t>Chapitre 3 </a:t>
            </a:r>
            <a:r>
              <a:rPr lang="fr-FR" sz="900" kern="1200" noProof="1">
                <a:solidFill>
                  <a:schemeClr val="tx1"/>
                </a:solidFill>
                <a:effectLst/>
                <a:latin typeface="Arial" panose="020B0604020202020204" pitchFamily="34" charset="0"/>
                <a:ea typeface="+mn-ea"/>
                <a:cs typeface="+mn-cs"/>
              </a:rPr>
              <a:t>met en évidence les synergies et solutions potentielles – en général mais aussi avec plusieurs exemples.</a:t>
            </a:r>
          </a:p>
          <a:p>
            <a:pPr marL="171450" indent="-171450">
              <a:buFont typeface="Symbol" panose="05050102010706020507" pitchFamily="18" charset="2"/>
              <a:buChar char="-"/>
            </a:pPr>
            <a:r>
              <a:rPr lang="fr-FR" sz="900" kern="1200" noProof="1">
                <a:solidFill>
                  <a:schemeClr val="tx1"/>
                </a:solidFill>
                <a:effectLst/>
                <a:latin typeface="Arial" panose="020B0604020202020204" pitchFamily="34" charset="0"/>
                <a:ea typeface="+mn-ea"/>
                <a:cs typeface="+mn-cs"/>
              </a:rPr>
              <a:t>Nous proposerons à la fin un second exercice de groupe interactif qui s’appuie sur le premier, à la différence que les participants devront cette fois-ci rechercher les solutions et synergies possibles.</a:t>
            </a:r>
            <a:endParaRPr lang="fr-FR" noProof="1"/>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92382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 </a:t>
            </a:r>
            <a:endParaRPr lang="fr-FR" b="1" noProof="0"/>
          </a:p>
          <a:p>
            <a:endParaRPr lang="fr-FR" noProof="0"/>
          </a:p>
          <a:p>
            <a:r>
              <a:rPr lang="fr-FR" sz="900" kern="1200" noProof="0">
                <a:solidFill>
                  <a:schemeClr val="tx1"/>
                </a:solidFill>
                <a:effectLst/>
                <a:latin typeface="Arial" panose="020B0604020202020204" pitchFamily="34" charset="0"/>
                <a:ea typeface="+mn-ea"/>
                <a:cs typeface="+mn-cs"/>
              </a:rPr>
              <a:t>Avant d’examiner plus en détail la quantité d’énergie utilisée dans le secteur de l’eau, nous vous</a:t>
            </a:r>
            <a:r>
              <a:rPr lang="fr-FR" sz="900" kern="1200" baseline="0" noProof="0">
                <a:solidFill>
                  <a:schemeClr val="tx1"/>
                </a:solidFill>
                <a:effectLst/>
                <a:latin typeface="Arial" panose="020B0604020202020204" pitchFamily="34" charset="0"/>
                <a:ea typeface="+mn-ea"/>
                <a:cs typeface="+mn-cs"/>
              </a:rPr>
              <a:t> proposons </a:t>
            </a:r>
            <a:r>
              <a:rPr lang="fr-FR" sz="900" kern="1200" noProof="0">
                <a:solidFill>
                  <a:schemeClr val="tx1"/>
                </a:solidFill>
                <a:effectLst/>
                <a:latin typeface="Arial" panose="020B0604020202020204" pitchFamily="34" charset="0"/>
                <a:ea typeface="+mn-ea"/>
                <a:cs typeface="+mn-cs"/>
              </a:rPr>
              <a:t>à nouveau </a:t>
            </a:r>
            <a:r>
              <a:rPr lang="fr-FR" sz="900" kern="1200" baseline="0" noProof="0">
                <a:solidFill>
                  <a:schemeClr val="tx1"/>
                </a:solidFill>
                <a:effectLst/>
                <a:latin typeface="Arial" panose="020B0604020202020204" pitchFamily="34" charset="0"/>
                <a:ea typeface="+mn-ea"/>
                <a:cs typeface="+mn-cs"/>
              </a:rPr>
              <a:t>un petit</a:t>
            </a:r>
            <a:r>
              <a:rPr lang="fr-FR" sz="900" kern="1200" noProof="0">
                <a:solidFill>
                  <a:schemeClr val="tx1"/>
                </a:solidFill>
                <a:effectLst/>
                <a:latin typeface="Arial" panose="020B0604020202020204" pitchFamily="34" charset="0"/>
                <a:ea typeface="+mn-ea"/>
                <a:cs typeface="+mn-cs"/>
              </a:rPr>
              <a:t> quiz ! </a:t>
            </a:r>
          </a:p>
          <a:p>
            <a:r>
              <a:rPr lang="fr-FR" sz="900" kern="1200" noProof="0">
                <a:solidFill>
                  <a:schemeClr val="tx1"/>
                </a:solidFill>
                <a:effectLst/>
                <a:latin typeface="Arial" panose="020B0604020202020204" pitchFamily="34" charset="0"/>
                <a:ea typeface="+mn-ea"/>
                <a:cs typeface="+mn-cs"/>
              </a:rPr>
              <a:t>Pour participer, vous avez besoin de votre smartphone, votre ordinateur portable ou tout autre appareil doté d’une connexion Internet [fournir le lien ou le QR-code pour accéder au questionnaire en cas d’utilisation de l’un des outils en ligne indiqués ci-dessous].</a:t>
            </a:r>
          </a:p>
          <a:p>
            <a:endParaRPr lang="fr-FR" noProof="0"/>
          </a:p>
          <a:p>
            <a:r>
              <a:rPr lang="fr-FR" u="sng" noProof="0">
                <a:latin typeface="Arial"/>
                <a:cs typeface="Arial"/>
              </a:rPr>
              <a:t>Questions</a:t>
            </a:r>
            <a:r>
              <a:rPr lang="fr-FR" u="sng" baseline="0" noProof="0">
                <a:latin typeface="Arial"/>
                <a:cs typeface="Arial"/>
              </a:rPr>
              <a:t> </a:t>
            </a:r>
            <a:r>
              <a:rPr lang="fr-FR" u="sng" noProof="0">
                <a:latin typeface="Arial"/>
                <a:cs typeface="Arial"/>
              </a:rPr>
              <a:t>:</a:t>
            </a:r>
            <a:endParaRPr lang="fr-FR" u="sng" noProof="0">
              <a:cs typeface="Arial"/>
            </a:endParaRPr>
          </a:p>
          <a:p>
            <a:pPr marL="45720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Quelle est la part de l’électricité mondiale que consomme le secteur de l’eau (en %) ? </a:t>
            </a:r>
            <a:r>
              <a:rPr lang="fr-FR" sz="900" i="1" kern="1200" noProof="0">
                <a:solidFill>
                  <a:schemeClr val="tx1"/>
                </a:solidFill>
                <a:effectLst/>
                <a:latin typeface="Arial" panose="020B0604020202020204" pitchFamily="34" charset="0"/>
                <a:ea typeface="+mn-ea"/>
                <a:cs typeface="+mn-cs"/>
              </a:rPr>
              <a:t>[Choix multiples : &lt; 2 %, 2-5 % (x), 5-10 %, &gt; 10 %]</a:t>
            </a:r>
            <a:endParaRPr lang="fr-FR" sz="900" i="1" kern="1200" noProof="0">
              <a:solidFill>
                <a:schemeClr val="tx1"/>
              </a:solidFill>
              <a:effectLst/>
              <a:latin typeface="Arial"/>
              <a:ea typeface="+mn-ea"/>
              <a:cs typeface="Arial"/>
            </a:endParaRPr>
          </a:p>
          <a:p>
            <a:pPr marL="45720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Quel domaine du secteur de l’eau consomme le plus d’électricité ? </a:t>
            </a:r>
            <a:r>
              <a:rPr lang="fr-FR" sz="900" i="1" kern="1200" noProof="0">
                <a:solidFill>
                  <a:schemeClr val="tx1"/>
                </a:solidFill>
                <a:effectLst/>
                <a:latin typeface="Arial" panose="020B0604020202020204" pitchFamily="34" charset="0"/>
                <a:ea typeface="+mn-ea"/>
                <a:cs typeface="+mn-cs"/>
              </a:rPr>
              <a:t>[Choix multiples : transfert, traitement des eaux usées, réutilisation, dessalement, distribution, approvisionnement (x)]</a:t>
            </a:r>
            <a:endParaRPr lang="fr-FR" sz="900" i="0" kern="1200" noProof="0">
              <a:solidFill>
                <a:schemeClr val="tx1"/>
              </a:solidFill>
              <a:effectLst/>
              <a:latin typeface="Arial" panose="020B0604020202020204" pitchFamily="34" charset="0"/>
              <a:ea typeface="+mn-ea"/>
              <a:cs typeface="+mn-cs"/>
            </a:endParaRPr>
          </a:p>
          <a:p>
            <a:pPr marL="45720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Quel domaine du secteur de l’eau devrait utiliser le plus d’électricité dans 20 ans ? </a:t>
            </a:r>
            <a:r>
              <a:rPr lang="fr-FR" sz="900" i="1" kern="1200" noProof="0">
                <a:solidFill>
                  <a:schemeClr val="tx1"/>
                </a:solidFill>
                <a:effectLst/>
                <a:latin typeface="Arial" panose="020B0604020202020204" pitchFamily="34" charset="0"/>
                <a:ea typeface="+mn-ea"/>
                <a:cs typeface="+mn-cs"/>
              </a:rPr>
              <a:t>[Choix multiples : transfert, traitement des eaux usées, réutilisation, dessalement (x), approvisionnement]</a:t>
            </a:r>
            <a:endParaRPr lang="fr-FR" sz="900" kern="120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noProof="0"/>
          </a:p>
          <a:p>
            <a:pPr marL="0" indent="0">
              <a:buFont typeface="Arial" panose="020B0604020202020204" pitchFamily="34" charset="0"/>
              <a:buNone/>
            </a:pPr>
            <a:r>
              <a:rPr lang="fr-FR" b="1" noProof="0"/>
              <a:t>Sources : </a:t>
            </a:r>
          </a:p>
          <a:p>
            <a:pPr marL="0" indent="0">
              <a:buFont typeface="Arial" panose="020B0604020202020204" pitchFamily="34" charset="0"/>
              <a:buNone/>
            </a:pPr>
            <a:endParaRPr lang="fr-FR" b="1" noProof="0"/>
          </a:p>
          <a:p>
            <a:pPr marL="0" indent="0">
              <a:buFont typeface="Arial" panose="020B0604020202020204" pitchFamily="34" charset="0"/>
              <a:buNone/>
            </a:pPr>
            <a:r>
              <a:rPr lang="fr-FR" noProof="0"/>
              <a:t>Il est possible de réaliser ce questionnaire avec Menti (www.mentimeter.com), </a:t>
            </a:r>
            <a:r>
              <a:rPr lang="fr-FR" noProof="0" err="1"/>
              <a:t>Slido</a:t>
            </a:r>
            <a:r>
              <a:rPr lang="fr-FR" noProof="0"/>
              <a:t> (www.slido.com) ou tout autre outil d’enquête en ligne approprié.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156239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Symbol" panose="05050102010706020507" pitchFamily="18" charset="2"/>
              <a:buNone/>
            </a:pPr>
            <a:r>
              <a:rPr lang="fr-FR" b="1" noProof="0">
                <a:latin typeface="Arial"/>
                <a:cs typeface="Arial"/>
              </a:rPr>
              <a:t>Notes :</a:t>
            </a:r>
          </a:p>
          <a:p>
            <a:pPr marL="0" lvl="0" indent="0">
              <a:buFont typeface="Symbol" panose="05050102010706020507" pitchFamily="18" charset="2"/>
              <a:buNone/>
            </a:pPr>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part de l’électricité totale consommée dans le secteur de l’eau s’élève environ à 4 %. </a:t>
            </a:r>
            <a:endParaRPr lang="fr-FR" sz="900" kern="1200" noProof="0">
              <a:solidFill>
                <a:schemeClr val="tx1"/>
              </a:solidFill>
              <a:effectLst/>
              <a:latin typeface="Arial"/>
              <a:ea typeface="+mn-ea"/>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graphique de gauche représente la part de la consommation en TWh de chaque sous-secteur tandis que le graphique de droite (5) indique le pourcentage total d’énergie utilisée par le secteur de l’eau.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plus grand consommateur d’électricité au niveau mondial est le sous-secteur de l’approvisionnement, y compris l’extraction d’eau souterraine et les eaux superficielles (40 %).</a:t>
            </a:r>
            <a:endParaRPr lang="fr-FR" sz="900" kern="1200" noProof="0">
              <a:solidFill>
                <a:schemeClr val="tx1"/>
              </a:solidFill>
              <a:effectLst/>
              <a:latin typeface="Arial"/>
              <a:ea typeface="+mn-ea"/>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Il est suivi en deuxième position par le sous-secteur du traitement des eaux usées (25 %).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 sous-secteur de la distribution d’eau aux consommateurs (20 %) occupe la troisième position.</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 dessalement représente seulement 5 % de l’électricité au niveau mondial mais son pourcentage est naturellement beaucoup plus élevé au Moyen-Orient (environ 25 %).</a:t>
            </a:r>
          </a:p>
          <a:p>
            <a:endParaRPr lang="fr-FR" noProof="0">
              <a:latin typeface="Arial"/>
              <a:cs typeface="Arial"/>
            </a:endParaRPr>
          </a:p>
          <a:p>
            <a:endParaRPr lang="fr-FR" noProof="0">
              <a:latin typeface="Arial"/>
              <a:cs typeface="Arial"/>
            </a:endParaRPr>
          </a:p>
          <a:p>
            <a:r>
              <a:rPr lang="fr-FR" sz="900" u="sng" kern="1200" noProof="0">
                <a:solidFill>
                  <a:schemeClr val="tx1"/>
                </a:solidFill>
                <a:effectLst/>
                <a:latin typeface="Arial" panose="020B0604020202020204" pitchFamily="34" charset="0"/>
                <a:ea typeface="+mn-ea"/>
                <a:cs typeface="+mn-cs"/>
              </a:rPr>
              <a:t>Données de l’AIE, 2016 :</a:t>
            </a:r>
          </a:p>
          <a:p>
            <a:endParaRPr lang="fr-FR" sz="900" kern="120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En 2014, la consommation d’énergie mondiale liée à l’eau s’élevait au total à 120 Mtep (millions de tonnes-équivalent pétrole).</a:t>
            </a:r>
            <a:endParaRPr lang="fr-FR" noProof="0">
              <a:latin typeface="Arial"/>
              <a:cs typeface="Arial"/>
            </a:endParaRPr>
          </a:p>
          <a:p>
            <a:pPr marL="171450" lvl="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60 % (soit 820 TWh) de l’énergie totale utilisée dans le secteur de l’eau sont attribuables à la consommation d’électricité.</a:t>
            </a:r>
          </a:p>
          <a:p>
            <a:pPr marL="171450" lvl="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 plus grand consommateur d’électricité au niveau mondial est le sous-secteur de l’approvisionnement, y compris l’extraction d’eau souterraine et les eaux superficielles (40 %).</a:t>
            </a:r>
          </a:p>
          <a:p>
            <a:pPr marL="171450" lvl="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 sous-secteur du traitement (et de la collecte) des eaux usées est le deuxième plus grand consommateur d’électricité (25 %).</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Ce pourcentage est encore plus élevé (42 %) dans les anciens pays développés.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traitement des eaux usées joue un rôle peu important dans les anciens pays en développement. </a:t>
            </a:r>
            <a:r>
              <a:rPr lang="fr-FR" noProof="0">
                <a:latin typeface="Arial"/>
                <a:cs typeface="Arial"/>
              </a:rPr>
              <a:t> </a:t>
            </a:r>
            <a:endParaRPr lang="fr-FR" noProof="0">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sous-secteur de la distribution d’eau aux consommateurs (20 %) est le troisième plus grand consommateur d’électricité.</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dessalement représente seulement 5 % de la consommation d’électricité au niveau mondial mais 1/4 en Afrique du Nord et au Moyen-Orient. </a:t>
            </a:r>
            <a:endParaRPr lang="fr-FR" noProof="0">
              <a:cs typeface="Arial"/>
            </a:endParaRP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En recourant aux ressources non traditionnelles telles que le dessalement et la réutilisation de l’eau, les pays soumis à un stress hydrique s’efforcent d’accroître leurs approvisionnements naturels en eau</a:t>
            </a:r>
            <a:r>
              <a:rPr lang="fr-FR" sz="900" kern="1200" noProof="0">
                <a:solidFill>
                  <a:schemeClr val="tx1"/>
                </a:solidFill>
                <a:effectLst/>
                <a:latin typeface="Arial"/>
                <a:ea typeface="+mn-ea"/>
                <a:cs typeface="Arial"/>
              </a:rPr>
              <a:t>.</a:t>
            </a:r>
            <a:r>
              <a:rPr lang="fr-FR" sz="900" kern="1200" baseline="0" noProof="0">
                <a:solidFill>
                  <a:schemeClr val="tx1"/>
                </a:solidFill>
                <a:effectLst/>
                <a:latin typeface="Arial"/>
                <a:ea typeface="+mn-ea"/>
                <a:cs typeface="Arial"/>
              </a:rPr>
              <a:t> </a:t>
            </a:r>
            <a:endParaRPr lang="fr-FR" noProof="0">
              <a:latin typeface="Arial"/>
              <a:cs typeface="Arial"/>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 transfert à grande échelle d’eau entre les bassins (traitement de l’eau douce) et la réutilisation de l’eau constituent les 10 % restants de la consommation d’énergie.</a:t>
            </a:r>
            <a:endParaRPr lang="fr-FR" sz="900" kern="1200" noProof="0">
              <a:solidFill>
                <a:schemeClr val="tx1"/>
              </a:solidFill>
              <a:effectLst/>
              <a:latin typeface="Arial"/>
              <a:ea typeface="+mn-ea"/>
              <a:cs typeface="Arial"/>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Les États-Unis sont le plus grand consommateur d’eau (40 % pour le traitement des eaux usées).</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La Chine occupe la seconde position avec 15 % des besoins mondiaux en électricité liés à l’eau.</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La consommation du Moyen-Orient représente 9 %, principalement pour le dessalement.</a:t>
            </a:r>
            <a:r>
              <a:rPr lang="fr-FR" noProof="0">
                <a:latin typeface="Arial"/>
                <a:cs typeface="Arial"/>
              </a:rPr>
              <a:t> </a:t>
            </a:r>
            <a:endParaRPr lang="fr-FR" noProof="0">
              <a:latin typeface="Arial" panose="020B0604020202020204" pitchFamily="34" charset="0"/>
              <a:cs typeface="Arial"/>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En Inde : 60 % de l’électricité consommée dans le secteur de l’eau servent à</a:t>
            </a:r>
            <a:r>
              <a:rPr lang="fr-FR" sz="900" kern="1200" baseline="0" noProof="0">
                <a:solidFill>
                  <a:schemeClr val="tx1"/>
                </a:solidFill>
                <a:effectLst/>
                <a:latin typeface="Arial" panose="020B0604020202020204" pitchFamily="34" charset="0"/>
                <a:ea typeface="+mn-ea"/>
                <a:cs typeface="+mn-cs"/>
              </a:rPr>
              <a:t> l’extraction </a:t>
            </a:r>
            <a:r>
              <a:rPr lang="fr-FR" sz="900" kern="1200" noProof="0">
                <a:solidFill>
                  <a:schemeClr val="tx1"/>
                </a:solidFill>
                <a:effectLst/>
                <a:latin typeface="Arial" panose="020B0604020202020204" pitchFamily="34" charset="0"/>
                <a:ea typeface="+mn-ea"/>
                <a:cs typeface="+mn-cs"/>
              </a:rPr>
              <a:t>d’eau souterraine, ce qui représente 40 % de la consommation mondiale des eaux souterraines.</a:t>
            </a:r>
          </a:p>
          <a:p>
            <a:pPr marL="0" lvl="0" indent="0">
              <a:buFont typeface="Symbol" panose="05050102010706020507" pitchFamily="18" charset="2"/>
              <a:buNone/>
            </a:pPr>
            <a:endParaRPr lang="fr-FR" noProof="0"/>
          </a:p>
          <a:p>
            <a:pPr marL="0" lvl="0" indent="0">
              <a:buFont typeface="Symbol" panose="05050102010706020507" pitchFamily="18" charset="2"/>
              <a:buNone/>
            </a:pPr>
            <a:r>
              <a:rPr lang="fr-FR" b="1" noProof="0">
                <a:latin typeface="Arial"/>
                <a:cs typeface="Arial"/>
              </a:rPr>
              <a:t>Sources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a:latin typeface="Arial"/>
                <a:cs typeface="Arial"/>
              </a:rPr>
              <a:t>International Energy Agency (IEA) (2016), ‘Water Energy Nexus: Excerpt from the World Energy Outlook 2016’, Paris France.</a:t>
            </a:r>
          </a:p>
          <a:p>
            <a:pPr marL="0" lvl="0" indent="0">
              <a:buFont typeface="Symbol" panose="05050102010706020507" pitchFamily="18" charset="2"/>
              <a:buNone/>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27873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a:t>
            </a:r>
          </a:p>
          <a:p>
            <a:endParaRPr lang="fr-FR" b="1"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Examinons à présent les projections pour l’avenir. Nous constatons que la consommation d’électricité liée à l’eau devrait augmenter considérablement ces deux prochaines semaines : de plus de 60 % par rapport à 2014.</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Cependant, la part de la consommation électrique mondiale restera sensiblement la même.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secteur de l’approvisionnement en eau constitue la part la plus importante de la consommation électrique en 2014 avec 25 %.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Il est suivi de près par le sous-secteur du dessalement qui représente plus de 20 %.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Il s’agit certainement du changement le plus important dans les projections d’évolution.</a:t>
            </a:r>
          </a:p>
          <a:p>
            <a:endParaRPr lang="fr-FR" noProof="0">
              <a:latin typeface="Arial"/>
              <a:cs typeface="Arial"/>
              <a:sym typeface="Wingdings" panose="05000000000000000000" pitchFamily="2" charset="2"/>
            </a:endParaRPr>
          </a:p>
          <a:p>
            <a:endParaRPr lang="fr-FR" noProof="0">
              <a:latin typeface="Arial"/>
              <a:cs typeface="Arial"/>
              <a:sym typeface="Wingdings" panose="05000000000000000000" pitchFamily="2" charset="2"/>
            </a:endParaRPr>
          </a:p>
          <a:p>
            <a:r>
              <a:rPr lang="fr-FR" sz="900" u="sng" kern="1200" noProof="0">
                <a:solidFill>
                  <a:schemeClr val="tx1"/>
                </a:solidFill>
                <a:effectLst/>
                <a:latin typeface="Arial" panose="020B0604020202020204" pitchFamily="34" charset="0"/>
                <a:ea typeface="+mn-ea"/>
                <a:cs typeface="+mn-cs"/>
              </a:rPr>
              <a:t>Informations supplémentaires :</a:t>
            </a:r>
            <a:endParaRPr lang="fr-FR" sz="900" kern="1200" noProof="0">
              <a:solidFill>
                <a:schemeClr val="tx1"/>
              </a:solidFill>
              <a:effectLst/>
              <a:latin typeface="Arial" panose="020B0604020202020204" pitchFamily="34" charset="0"/>
              <a:ea typeface="+mn-ea"/>
              <a:cs typeface="+mn-cs"/>
            </a:endParaRPr>
          </a:p>
          <a:p>
            <a:endParaRPr lang="fr-FR" noProof="0">
              <a:latin typeface="Arial"/>
              <a:cs typeface="Arial"/>
              <a:sym typeface="Wingdings" panose="05000000000000000000" pitchFamily="2" charset="2"/>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La consommation d’électricité liée à l’eau devrait augmenter de 2,3 % par an </a:t>
            </a:r>
            <a:r>
              <a:rPr lang="fr-FR" b="0" noProof="0">
                <a:latin typeface="Arial"/>
                <a:cs typeface="Arial"/>
                <a:sym typeface="Wingdings" panose="05000000000000000000" pitchFamily="2" charset="2"/>
              </a:rPr>
              <a:t> </a:t>
            </a:r>
            <a:r>
              <a:rPr lang="fr-FR" sz="900" kern="1200" noProof="0">
                <a:solidFill>
                  <a:schemeClr val="tx1"/>
                </a:solidFill>
                <a:effectLst/>
                <a:latin typeface="Arial" panose="020B0604020202020204" pitchFamily="34" charset="0"/>
                <a:ea typeface="+mn-ea"/>
                <a:cs typeface="+mn-cs"/>
              </a:rPr>
              <a:t>soit une augmentation de 80 % d’ici 2040 (1 470 TWh au total).</a:t>
            </a:r>
            <a:endParaRPr lang="fr-FR" b="0" noProof="0">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C’est l’équivalent de presque deux fois la consommation électrique actuelle du Moyen-Orient. </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Les plus importantes projections d’augmentation concernent le dessalement, le transfert d’eau et la réutilisation de l’eau.</a:t>
            </a:r>
            <a:endParaRPr lang="fr-FR" b="0" noProof="0">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1" kern="1200" noProof="0">
                <a:solidFill>
                  <a:schemeClr val="tx1"/>
                </a:solidFill>
                <a:effectLst/>
                <a:latin typeface="Arial" panose="020B0604020202020204" pitchFamily="34" charset="0"/>
                <a:ea typeface="+mn-ea"/>
                <a:cs typeface="+mn-cs"/>
              </a:rPr>
              <a:t>Dessalement : </a:t>
            </a:r>
            <a:endParaRPr lang="fr-FR" b="1"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Dans ce secteur, la plus importante augmentation de la consommation d’énergie est projetée en raison de la dépendance accrue envers ce type de consommation, en particulier dans les régions confrontées à une pénurie d’eau (par exemple, l’Afrique du Nord et le Moyen-Orient) (AIE, 2018).</a:t>
            </a:r>
            <a:endParaRPr lang="fr-FR" b="0" noProof="0">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consommation d’énergie actuelle s’élève à 5 % et passera à 20 % d’ici 2040.</a:t>
            </a:r>
            <a:endParaRPr lang="fr-FR" b="0"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b="1" noProof="0">
                <a:latin typeface="Arial"/>
                <a:cs typeface="Arial"/>
                <a:sym typeface="Wingdings" panose="05000000000000000000" pitchFamily="2" charset="2"/>
              </a:rPr>
              <a:t>T</a:t>
            </a:r>
            <a:r>
              <a:rPr lang="fr-FR" sz="900" b="1" kern="1200" noProof="0">
                <a:solidFill>
                  <a:schemeClr val="tx1"/>
                </a:solidFill>
                <a:effectLst/>
                <a:latin typeface="Arial" panose="020B0604020202020204" pitchFamily="34" charset="0"/>
                <a:ea typeface="+mn-ea"/>
                <a:cs typeface="+mn-cs"/>
              </a:rPr>
              <a:t>ransfert d’eau</a:t>
            </a:r>
            <a:r>
              <a:rPr lang="fr-FR" sz="900" kern="1200" noProof="0">
                <a:solidFill>
                  <a:schemeClr val="tx1"/>
                </a:solidFill>
                <a:effectLst/>
                <a:latin typeface="Arial" panose="020B0604020202020204" pitchFamily="34" charset="0"/>
                <a:ea typeface="+mn-ea"/>
                <a:cs typeface="+mn-cs"/>
              </a:rPr>
              <a:t> : </a:t>
            </a:r>
            <a:endParaRPr lang="fr-FR" noProof="0">
              <a:latin typeface="Arial"/>
              <a:cs typeface="Arial"/>
            </a:endParaRPr>
          </a:p>
          <a:p>
            <a:pPr lvl="1"/>
            <a:r>
              <a:rPr lang="fr-FR" sz="900" kern="1200" noProof="0">
                <a:solidFill>
                  <a:schemeClr val="tx1"/>
                </a:solidFill>
                <a:effectLst/>
                <a:latin typeface="Arial" panose="020B0604020202020204" pitchFamily="34" charset="0"/>
                <a:ea typeface="+mn-ea"/>
                <a:cs typeface="+mn-cs"/>
              </a:rPr>
              <a:t>Les projets de transfert d’eau de grande ampleur sont à l’origine de la seconde plus importante augmentation de consommation d’eau (après le dessalement).</a:t>
            </a:r>
          </a:p>
          <a:p>
            <a:pPr marL="171450" marR="0" lvl="0" indent="-171450" algn="l" defTabSz="685800" rtl="0" eaLnBrk="1" fontAlgn="auto" latinLnBrk="0" hangingPunct="1">
              <a:lnSpc>
                <a:spcPct val="100000"/>
              </a:lnSpc>
              <a:spcBef>
                <a:spcPts val="0"/>
              </a:spcBef>
              <a:spcAft>
                <a:spcPts val="0"/>
              </a:spcAft>
              <a:buClrTx/>
              <a:buSzTx/>
              <a:buFont typeface="Symbol,Sans-Serif" panose="05050102010706020507" pitchFamily="18" charset="2"/>
              <a:buChar char="-"/>
              <a:tabLst/>
              <a:defRPr/>
            </a:pPr>
            <a:r>
              <a:rPr lang="fr-FR" sz="900" b="1" kern="1200" noProof="0">
                <a:solidFill>
                  <a:schemeClr val="tx1"/>
                </a:solidFill>
                <a:effectLst/>
                <a:latin typeface="Arial" panose="020B0604020202020204" pitchFamily="34" charset="0"/>
                <a:ea typeface="+mn-ea"/>
                <a:cs typeface="+mn-cs"/>
              </a:rPr>
              <a:t>Réutilisation de l’eau :</a:t>
            </a:r>
            <a:endParaRPr lang="fr-FR" noProof="0">
              <a:latin typeface="Arial"/>
              <a:cs typeface="Arial"/>
            </a:endParaRPr>
          </a:p>
          <a:p>
            <a:pPr marL="514350" lvl="1" indent="-171450">
              <a:buFont typeface="Symbol,Sans-Serif" panose="05050102010706020507" pitchFamily="18" charset="2"/>
              <a:buChar char="-"/>
            </a:pPr>
            <a:r>
              <a:rPr lang="fr-FR" sz="900" kern="1200" noProof="0">
                <a:solidFill>
                  <a:schemeClr val="tx1"/>
                </a:solidFill>
                <a:effectLst/>
                <a:latin typeface="Arial" panose="020B0604020202020204" pitchFamily="34" charset="0"/>
                <a:ea typeface="+mn-ea"/>
                <a:cs typeface="+mn-cs"/>
              </a:rPr>
              <a:t>Ce secteur gagne aussi en importance.</a:t>
            </a:r>
          </a:p>
          <a:p>
            <a:pPr marL="514350" marR="0" lvl="1" indent="-171450" algn="l" defTabSz="685800" rtl="0" eaLnBrk="1" fontAlgn="auto" latinLnBrk="0" hangingPunct="1">
              <a:lnSpc>
                <a:spcPct val="100000"/>
              </a:lnSpc>
              <a:spcBef>
                <a:spcPts val="0"/>
              </a:spcBef>
              <a:spcAft>
                <a:spcPts val="0"/>
              </a:spcAft>
              <a:buClrTx/>
              <a:buSzTx/>
              <a:buFont typeface="Symbol,Sans-Serif"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consommation d’électricité pour la réutilisation de l’eau va quadrupler jusqu’en 2040. </a:t>
            </a:r>
          </a:p>
          <a:p>
            <a:pPr marL="514350" lvl="1" indent="-171450">
              <a:buFont typeface="Symbol,Sans-Serif" panose="05050102010706020507" pitchFamily="18" charset="2"/>
              <a:buChar char="-"/>
            </a:pPr>
            <a:r>
              <a:rPr lang="fr-FR" sz="900" kern="1200" noProof="0">
                <a:solidFill>
                  <a:schemeClr val="tx1"/>
                </a:solidFill>
                <a:effectLst/>
                <a:latin typeface="Arial" panose="020B0604020202020204" pitchFamily="34" charset="0"/>
                <a:ea typeface="+mn-ea"/>
                <a:cs typeface="+mn-cs"/>
              </a:rPr>
              <a:t>La plus importante augmentation devrait intervenir aux États-Unis, en Chine, en Inde, en Afrique du Nord et au Moyen-Orient.</a:t>
            </a:r>
            <a:endParaRPr lang="fr-FR" sz="900" kern="1200" noProof="0">
              <a:solidFill>
                <a:schemeClr val="tx1"/>
              </a:solidFill>
              <a:effectLst/>
              <a:latin typeface="Arial"/>
              <a:ea typeface="+mn-ea"/>
              <a:cs typeface="Arial"/>
            </a:endParaRPr>
          </a:p>
          <a:p>
            <a:pPr marL="514350" lvl="1" indent="-171450">
              <a:buFont typeface="Symbol,Sans-Serif" panose="05050102010706020507" pitchFamily="18" charset="2"/>
              <a:buChar char="-"/>
            </a:pPr>
            <a:r>
              <a:rPr lang="fr-FR" sz="900" kern="1200" noProof="0">
                <a:solidFill>
                  <a:schemeClr val="tx1"/>
                </a:solidFill>
                <a:effectLst/>
                <a:latin typeface="Arial" panose="020B0604020202020204" pitchFamily="34" charset="0"/>
                <a:ea typeface="+mn-ea"/>
                <a:cs typeface="+mn-cs"/>
              </a:rPr>
              <a:t>Sources d’eau non traditionnelles : le dessalement et la réutilisation combinés représentent actuellement 0,7 % de l’approvisionnement en eau et vont passer à 4 % d’ici 2040.</a:t>
            </a:r>
          </a:p>
          <a:p>
            <a:pPr marL="0" indent="0">
              <a:buFont typeface="Symbol,Sans-Serif" panose="05050102010706020507" pitchFamily="18" charset="2"/>
              <a:buNone/>
            </a:pPr>
            <a:endParaRPr lang="fr-FR" noProof="0">
              <a:latin typeface="Arial"/>
              <a:cs typeface="Arial"/>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Traitement des eaux usées : </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consommation électrique va augmenter de plus de 60 % entre 2014 et 2040 (AIE, 2016) en raison de l’amélioration des normes de qualité (AIE, 2018).</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Notons deux contre-tendances concernant l’intensité énergétique du traitement des eaux usées :</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(1) l’intensité énergétique mondiale va augmenter en raison de la multiplication des traitements des eaux usées dans les anciens pays en développement ; (2) l’efficacité de traitement va s’améliorer et ainsi atténuer cette augmentation.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noProof="0">
                <a:latin typeface="Arial"/>
                <a:cs typeface="Arial"/>
                <a:sym typeface="Wingdings" panose="05000000000000000000" pitchFamily="2" charset="2"/>
              </a:rPr>
              <a:t>Extraction</a:t>
            </a:r>
            <a:r>
              <a:rPr lang="fr-FR" sz="900" kern="1200" noProof="0">
                <a:solidFill>
                  <a:schemeClr val="tx1"/>
                </a:solidFill>
                <a:effectLst/>
                <a:latin typeface="Arial" panose="020B0604020202020204" pitchFamily="34" charset="0"/>
                <a:ea typeface="+mn-ea"/>
                <a:cs typeface="+mn-cs"/>
              </a:rPr>
              <a:t> d’eau souterraine : </a:t>
            </a:r>
            <a:endParaRPr lang="fr-FR" noProof="0">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besoins en électricité vont augmenter de 30 TWh jusqu’en 2040 en raison de l’intensification de</a:t>
            </a:r>
            <a:r>
              <a:rPr lang="fr-FR" sz="900" kern="1200" baseline="0" noProof="0">
                <a:solidFill>
                  <a:schemeClr val="tx1"/>
                </a:solidFill>
                <a:effectLst/>
                <a:latin typeface="Arial" panose="020B0604020202020204" pitchFamily="34" charset="0"/>
                <a:ea typeface="+mn-ea"/>
                <a:cs typeface="+mn-cs"/>
              </a:rPr>
              <a:t> l’extraction d’eau souterraine </a:t>
            </a:r>
            <a:r>
              <a:rPr lang="fr-FR" sz="900" kern="1200" noProof="0">
                <a:solidFill>
                  <a:schemeClr val="tx1"/>
                </a:solidFill>
                <a:effectLst/>
                <a:latin typeface="Arial" panose="020B0604020202020204" pitchFamily="34" charset="0"/>
                <a:ea typeface="+mn-ea"/>
                <a:cs typeface="+mn-cs"/>
              </a:rPr>
              <a:t>et de l’utilisation de pompes électriques plus efficaces.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Part du secteur de l’eau dans la consommation électrique mondiale</a:t>
            </a:r>
            <a:r>
              <a:rPr lang="fr-FR" sz="900" kern="1200" baseline="0" noProof="0">
                <a:solidFill>
                  <a:schemeClr val="tx1"/>
                </a:solidFill>
                <a:effectLst/>
                <a:latin typeface="Arial" panose="020B0604020202020204" pitchFamily="34" charset="0"/>
                <a:ea typeface="+mn-ea"/>
                <a:cs typeface="+mn-cs"/>
              </a:rPr>
              <a:t> </a:t>
            </a:r>
            <a:r>
              <a:rPr lang="fr-FR" b="0" noProof="0">
                <a:latin typeface="Arial"/>
                <a:cs typeface="Arial"/>
                <a:sym typeface="Wingdings" panose="05000000000000000000" pitchFamily="2" charset="2"/>
              </a:rPr>
              <a:t>:</a:t>
            </a:r>
            <a:r>
              <a:rPr lang="fr-FR" noProof="0">
                <a:latin typeface="Arial"/>
                <a:cs typeface="Arial"/>
                <a:sym typeface="Wingdings" panose="05000000000000000000" pitchFamily="2" charset="2"/>
              </a:rPr>
              <a:t> </a:t>
            </a:r>
            <a:endParaRPr lang="fr-FR" b="0" noProof="0">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Globalement, elle demeure presque au même niveau, soit autour de 4 %.</a:t>
            </a:r>
            <a:endParaRPr lang="fr-FR" sz="900" b="0" kern="1200" noProof="0">
              <a:solidFill>
                <a:schemeClr val="tx1"/>
              </a:solidFill>
              <a:effectLst/>
              <a:latin typeface="Arial"/>
              <a:ea typeface="+mn-ea"/>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Cependant, il existe des écarts importants entre les régions.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L’UE et les États-Unis continueront de se situer autour de 3 %.</a:t>
            </a:r>
            <a:endParaRPr lang="fr-FR" b="0" noProof="0">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part de l’Inde va diminuer de 10 à 4 % en raison de l’augmentation plus rapide des autres utilisations de l’électricité.</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part du Moyen-Orient va passer de 9 à 16 % en raison de la forte augmentation des capacités de dessalement.</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part de la Chine va passer de 3 à 4 % en raison de projets de transfert d’eau de grande ampleur (par exemple, projet de transfert d’eau sud-nord).</a:t>
            </a:r>
          </a:p>
          <a:p>
            <a:pPr marL="0" lvl="0" indent="0">
              <a:buFont typeface="Symbol" panose="05050102010706020507" pitchFamily="18" charset="2"/>
              <a:buNone/>
            </a:pPr>
            <a:endParaRPr lang="fr-FR" b="1" noProof="0"/>
          </a:p>
          <a:p>
            <a:pPr marL="0" lvl="0" indent="0">
              <a:buFont typeface="Symbol" panose="05050102010706020507" pitchFamily="18" charset="2"/>
              <a:buNone/>
            </a:pPr>
            <a:endParaRPr lang="fr-FR" b="1" noProof="0"/>
          </a:p>
          <a:p>
            <a:pPr marL="0" lvl="0" indent="0">
              <a:buFont typeface="Symbol" panose="05050102010706020507" pitchFamily="18" charset="2"/>
              <a:buNone/>
            </a:pPr>
            <a:r>
              <a:rPr lang="fr-FR" b="1" noProof="0">
                <a:latin typeface="Arial"/>
                <a:cs typeface="Arial"/>
              </a:rPr>
              <a:t>Sources :</a:t>
            </a:r>
          </a:p>
          <a:p>
            <a:pPr marL="0" lvl="0" indent="0">
              <a:buFont typeface="Symbol" panose="05050102010706020507" pitchFamily="18" charset="2"/>
              <a:buNone/>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a:latin typeface="Arial"/>
                <a:cs typeface="Arial"/>
              </a:rPr>
              <a:t>Howes, T. (IEA) (2021-05-18), ‘Water data for the energy sector. Climate impacts on hydropower’, Presentation. </a:t>
            </a:r>
            <a:endParaRPr lang="en-US" noProof="0">
              <a:cs typeface="Arial"/>
            </a:endParaRPr>
          </a:p>
          <a:p>
            <a:pPr marL="0" lvl="0" indent="0">
              <a:buFont typeface="Symbol" panose="05050102010706020507" pitchFamily="18" charset="2"/>
              <a:buNone/>
            </a:pPr>
            <a:endParaRPr lang="en-US" noProof="0">
              <a:latin typeface="Arial"/>
              <a:cs typeface="Arial"/>
            </a:endParaRPr>
          </a:p>
          <a:p>
            <a:pPr marL="0" lvl="0" indent="0">
              <a:buFont typeface="Symbol" panose="05050102010706020507" pitchFamily="18" charset="2"/>
              <a:buNone/>
            </a:pPr>
            <a:r>
              <a:rPr lang="en-US" noProof="0">
                <a:latin typeface="Arial"/>
                <a:cs typeface="Arial"/>
              </a:rPr>
              <a:t>International Energy Agency (IEA) (2018), ‘World Energy Outlook 2018’, Paris, France.</a:t>
            </a:r>
          </a:p>
          <a:p>
            <a:pPr marL="0" indent="0">
              <a:buFont typeface="Symbol" panose="05050102010706020507" pitchFamily="18" charset="2"/>
              <a:buNone/>
            </a:pPr>
            <a:endParaRPr lang="en-US" noProof="0"/>
          </a:p>
          <a:p>
            <a:pPr marL="0" indent="0">
              <a:buFont typeface="Symbol" panose="05050102010706020507" pitchFamily="18" charset="2"/>
              <a:buNone/>
            </a:pPr>
            <a:r>
              <a:rPr lang="en-US" noProof="0">
                <a:latin typeface="Arial"/>
                <a:cs typeface="Arial"/>
              </a:rPr>
              <a:t>International Energy Agency (IEA) (2016), ‘Water Energy Nexus: Excerpt from the World Energy Outlook 2016’, Paris France.</a:t>
            </a:r>
          </a:p>
          <a:p>
            <a:pPr marL="0" indent="0">
              <a:buFont typeface="Symbol" panose="05050102010706020507" pitchFamily="18" charset="2"/>
              <a:buNone/>
            </a:pPr>
            <a:endParaRPr lang="en-US" noProof="0"/>
          </a:p>
          <a:p>
            <a:r>
              <a:rPr lang="en-US" noProof="0">
                <a:latin typeface="Arial"/>
                <a:cs typeface="Arial"/>
              </a:rPr>
              <a:t>World Bioenergy Association (WBA) (2013), ‘Biofuels for Transport. Fact Sheet.’, Stockholm, Sweden. </a:t>
            </a:r>
            <a:endParaRPr lang="en-US" noProof="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174128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00" b="1" kern="1200" noProof="0">
                <a:solidFill>
                  <a:schemeClr val="tx1"/>
                </a:solidFill>
                <a:effectLst/>
                <a:latin typeface="Arial" panose="020B0604020202020204" pitchFamily="34" charset="0"/>
                <a:ea typeface="+mn-ea"/>
                <a:cs typeface="+mn-cs"/>
              </a:rPr>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sz="900" kern="1200" noProof="0">
              <a:solidFill>
                <a:schemeClr val="tx1"/>
              </a:solidFill>
              <a:effectLst/>
              <a:latin typeface="Arial" panose="020B0604020202020204" pitchFamily="34" charset="0"/>
              <a:ea typeface="+mn-ea"/>
              <a:cs typeface="+mn-cs"/>
            </a:endParaRPr>
          </a:p>
          <a:p>
            <a:r>
              <a:rPr lang="fr-FR" sz="900" kern="1200" noProof="0">
                <a:solidFill>
                  <a:schemeClr val="tx1"/>
                </a:solidFill>
                <a:effectLst/>
                <a:latin typeface="Arial" panose="020B0604020202020204" pitchFamily="34" charset="0"/>
                <a:ea typeface="+mn-ea"/>
                <a:cs typeface="+mn-cs"/>
              </a:rPr>
              <a:t>- Cette section porte sur les interactions entre les secteurs de l’énergie et l’alimentation.</a:t>
            </a:r>
          </a:p>
          <a:p>
            <a:r>
              <a:rPr lang="fr-FR" sz="900" kern="1200" noProof="0">
                <a:solidFill>
                  <a:schemeClr val="tx1"/>
                </a:solidFill>
                <a:effectLst/>
                <a:latin typeface="Arial" panose="020B0604020202020204" pitchFamily="34" charset="0"/>
                <a:ea typeface="+mn-ea"/>
                <a:cs typeface="+mn-cs"/>
              </a:rPr>
              <a:t>- Les questions clés qui y sont abordées sont les suivantes :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Dans quels domaines de la chaîne de production alimentaire l’énergie est-elle nécessaire et dans quelle proportion ?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Quel rôle joue l’agriculture pour la production d’énergie (mot-clé « bioénergie ») ? Quelle surface de terres agricoles est utilisée pour la production de bioénergie ?</a:t>
            </a:r>
          </a:p>
          <a:p>
            <a:pPr marL="514350" lvl="1" indent="-171450">
              <a:buFont typeface="Symbol" panose="05050102010706020507" pitchFamily="18" charset="2"/>
              <a:buChar char="-"/>
            </a:pPr>
            <a:endParaRPr lang="fr-FR" sz="900" kern="1200" noProof="0">
              <a:solidFill>
                <a:schemeClr val="tx1"/>
              </a:solidFill>
              <a:effectLst/>
              <a:latin typeface="Arial" panose="020B0604020202020204" pitchFamily="34" charset="0"/>
              <a:ea typeface="+mn-ea"/>
              <a:cs typeface="+mn-cs"/>
            </a:endParaRPr>
          </a:p>
          <a:p>
            <a:endParaRPr lang="fr-FR" sz="90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r-FR" sz="900" b="1" kern="1200" noProof="0">
                <a:solidFill>
                  <a:schemeClr val="tx1"/>
                </a:solidFill>
                <a:effectLst/>
                <a:latin typeface="Arial" panose="020B0604020202020204" pitchFamily="34" charset="0"/>
                <a:ea typeface="+mn-ea"/>
                <a:cs typeface="+mn-cs"/>
              </a:rPr>
              <a:t>Concessions entre les secteurs de l’énergie et de l’alimentation mises en évidence</a:t>
            </a:r>
            <a:r>
              <a:rPr lang="fr-FR" sz="900" b="1" kern="1200" baseline="0" noProof="0">
                <a:solidFill>
                  <a:schemeClr val="tx1"/>
                </a:solidFill>
                <a:effectLst/>
                <a:latin typeface="Arial" panose="020B0604020202020204" pitchFamily="34" charset="0"/>
                <a:ea typeface="+mn-ea"/>
                <a:cs typeface="+mn-cs"/>
              </a:rPr>
              <a:t> </a:t>
            </a:r>
            <a:r>
              <a:rPr lang="fr-FR" sz="900" b="1" kern="1200" noProof="0">
                <a:solidFill>
                  <a:schemeClr val="tx1"/>
                </a:solidFill>
                <a:effectLst/>
                <a:latin typeface="Arial" panose="020B0604020202020204" pitchFamily="34" charset="0"/>
                <a:ea typeface="+mn-ea"/>
                <a:cs typeface="+mn-cs"/>
              </a:rPr>
              <a:t>:</a:t>
            </a:r>
            <a:endParaRPr lang="fr-FR" sz="900" kern="120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fr-FR" sz="900" kern="1200" noProof="0">
                <a:solidFill>
                  <a:schemeClr val="tx1"/>
                </a:solidFill>
                <a:effectLst/>
                <a:latin typeface="Arial" panose="020B0604020202020204" pitchFamily="34" charset="0"/>
                <a:ea typeface="+mn-ea"/>
                <a:cs typeface="+mn-cs"/>
              </a:rPr>
              <a:t>Utilisation des terres pour les cultures/utilisation des terres pour la production d’énergie </a:t>
            </a:r>
          </a:p>
          <a:p>
            <a:pPr marL="171450" indent="-171450">
              <a:buFontTx/>
              <a:buChar char="-"/>
            </a:pPr>
            <a:endParaRPr lang="fr-FR" sz="900" kern="1200" noProof="0">
              <a:solidFill>
                <a:schemeClr val="tx1"/>
              </a:solidFill>
              <a:effectLst/>
              <a:latin typeface="Arial" panose="020B0604020202020204" pitchFamily="34" charset="0"/>
              <a:ea typeface="+mn-ea"/>
              <a:cs typeface="+mn-cs"/>
            </a:endParaRPr>
          </a:p>
          <a:p>
            <a:pPr marL="171450" indent="-171450">
              <a:buFontTx/>
              <a:buChar char="-"/>
            </a:pPr>
            <a:endParaRPr lang="en-US" sz="900" kern="1200" noProof="0">
              <a:solidFill>
                <a:schemeClr val="tx1"/>
              </a:solidFill>
              <a:effectLst/>
              <a:latin typeface="Arial" panose="020B0604020202020204" pitchFamily="34" charset="0"/>
              <a:ea typeface="+mn-ea"/>
              <a:cs typeface="+mn-cs"/>
            </a:endParaRPr>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1084039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6E899A8A-B544-40D7-A8BD-E5C0A361EA59}"/>
              </a:ext>
            </a:extLst>
          </p:cNvPr>
          <p:cNvSpPr>
            <a:spLocks noGrp="1"/>
          </p:cNvSpPr>
          <p:nvPr>
            <p:ph type="body" idx="1"/>
          </p:nvPr>
        </p:nvSpPr>
        <p:spPr/>
        <p:txBody>
          <a:bodyPr/>
          <a:lstStyle/>
          <a:p>
            <a:r>
              <a:rPr lang="fr-FR" b="1" noProof="0"/>
              <a:t>Notes :</a:t>
            </a:r>
          </a:p>
          <a:p>
            <a:endParaRPr lang="fr-FR"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L’énergie est indispensable pour les </a:t>
            </a:r>
            <a:r>
              <a:rPr lang="fr-FR" sz="900" b="1" kern="1200" noProof="0">
                <a:solidFill>
                  <a:schemeClr val="tx1"/>
                </a:solidFill>
                <a:effectLst/>
                <a:latin typeface="Arial" panose="020B0604020202020204" pitchFamily="34" charset="0"/>
                <a:ea typeface="+mn-ea"/>
                <a:cs typeface="+mn-cs"/>
              </a:rPr>
              <a:t>intrants</a:t>
            </a:r>
            <a:r>
              <a:rPr lang="fr-FR" sz="900" kern="1200" noProof="0">
                <a:solidFill>
                  <a:schemeClr val="tx1"/>
                </a:solidFill>
                <a:effectLst/>
                <a:latin typeface="Arial" panose="020B0604020202020204" pitchFamily="34" charset="0"/>
                <a:ea typeface="+mn-ea"/>
                <a:cs typeface="+mn-cs"/>
              </a:rPr>
              <a:t> suivants : semences, irrigation et pompage, aliments pour le bétail et engrais.</a:t>
            </a:r>
            <a:endParaRPr lang="fr-FR"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Elle est fondamentale également au niveau de la </a:t>
            </a:r>
            <a:r>
              <a:rPr lang="fr-FR" sz="900" b="1" kern="1200" noProof="0">
                <a:solidFill>
                  <a:schemeClr val="tx1"/>
                </a:solidFill>
                <a:effectLst/>
                <a:latin typeface="Arial" panose="020B0604020202020204" pitchFamily="34" charset="0"/>
                <a:ea typeface="+mn-ea"/>
                <a:cs typeface="+mn-cs"/>
              </a:rPr>
              <a:t>production</a:t>
            </a:r>
            <a:r>
              <a:rPr lang="fr-FR" sz="900" kern="1200" noProof="0">
                <a:solidFill>
                  <a:schemeClr val="tx1"/>
                </a:solidFill>
                <a:effectLst/>
                <a:latin typeface="Arial" panose="020B0604020202020204" pitchFamily="34" charset="0"/>
                <a:ea typeface="+mn-ea"/>
                <a:cs typeface="+mn-cs"/>
              </a:rPr>
              <a:t> pour la mécanisation à la ferme, la réduction des besoins en main-d’œuvre et l’amélioration de l’efficacité opérationnelle.</a:t>
            </a:r>
            <a:endParaRPr lang="fr-FR"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De plus, elle joue un rôle primordial dans le </a:t>
            </a:r>
            <a:r>
              <a:rPr lang="fr-FR" sz="900" b="1" kern="1200" noProof="0">
                <a:solidFill>
                  <a:schemeClr val="tx1"/>
                </a:solidFill>
                <a:effectLst/>
                <a:latin typeface="Arial" panose="020B0604020202020204" pitchFamily="34" charset="0"/>
                <a:ea typeface="+mn-ea"/>
                <a:cs typeface="+mn-cs"/>
              </a:rPr>
              <a:t>transport</a:t>
            </a:r>
            <a:r>
              <a:rPr lang="fr-FR" sz="900" kern="1200" noProof="0">
                <a:solidFill>
                  <a:schemeClr val="tx1"/>
                </a:solidFill>
                <a:effectLst/>
                <a:latin typeface="Arial" panose="020B0604020202020204" pitchFamily="34" charset="0"/>
                <a:ea typeface="+mn-ea"/>
                <a:cs typeface="+mn-cs"/>
              </a:rPr>
              <a:t> des produits agricoles : de la ferme aux installations de transformation et aux marchés en passant par le centre de collecte.</a:t>
            </a:r>
            <a:endParaRPr lang="fr-FR"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Elle est aussi nécessaire pour le </a:t>
            </a:r>
            <a:r>
              <a:rPr lang="fr-FR" sz="900" b="1" kern="1200" noProof="0">
                <a:solidFill>
                  <a:schemeClr val="tx1"/>
                </a:solidFill>
                <a:effectLst/>
                <a:latin typeface="Arial" panose="020B0604020202020204" pitchFamily="34" charset="0"/>
                <a:ea typeface="+mn-ea"/>
                <a:cs typeface="+mn-cs"/>
              </a:rPr>
              <a:t>stockage</a:t>
            </a:r>
            <a:r>
              <a:rPr lang="fr-FR" sz="900" kern="1200" noProof="0">
                <a:solidFill>
                  <a:schemeClr val="tx1"/>
                </a:solidFill>
                <a:effectLst/>
                <a:latin typeface="Arial" panose="020B0604020202020204" pitchFamily="34" charset="0"/>
                <a:ea typeface="+mn-ea"/>
                <a:cs typeface="+mn-cs"/>
              </a:rPr>
              <a:t> et la </a:t>
            </a:r>
            <a:r>
              <a:rPr lang="fr-FR" sz="900" b="1" kern="1200" noProof="0">
                <a:solidFill>
                  <a:schemeClr val="tx1"/>
                </a:solidFill>
                <a:effectLst/>
                <a:latin typeface="Arial" panose="020B0604020202020204" pitchFamily="34" charset="0"/>
                <a:ea typeface="+mn-ea"/>
                <a:cs typeface="+mn-cs"/>
              </a:rPr>
              <a:t>manipulation</a:t>
            </a:r>
            <a:r>
              <a:rPr lang="fr-FR" sz="900" kern="1200" noProof="0">
                <a:solidFill>
                  <a:schemeClr val="tx1"/>
                </a:solidFill>
                <a:effectLst/>
                <a:latin typeface="Arial" panose="020B0604020202020204" pitchFamily="34" charset="0"/>
                <a:ea typeface="+mn-ea"/>
                <a:cs typeface="+mn-cs"/>
              </a:rPr>
              <a:t> : entreposage frigorifique, contrôle de l’humidité et mécanisation des opérations de tri et conditionnement.</a:t>
            </a:r>
            <a:endParaRPr lang="fr-FR"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Lors de l’étape de </a:t>
            </a:r>
            <a:r>
              <a:rPr lang="fr-FR" sz="900" b="1" kern="1200" noProof="0">
                <a:solidFill>
                  <a:schemeClr val="tx1"/>
                </a:solidFill>
                <a:effectLst/>
                <a:latin typeface="Arial" panose="020B0604020202020204" pitchFamily="34" charset="0"/>
                <a:ea typeface="+mn-ea"/>
                <a:cs typeface="+mn-cs"/>
              </a:rPr>
              <a:t>transformation à valeur ajoutée</a:t>
            </a:r>
            <a:r>
              <a:rPr lang="fr-FR" sz="900" kern="1200" noProof="0">
                <a:solidFill>
                  <a:schemeClr val="tx1"/>
                </a:solidFill>
                <a:effectLst/>
                <a:latin typeface="Arial" panose="020B0604020202020204" pitchFamily="34" charset="0"/>
                <a:ea typeface="+mn-ea"/>
                <a:cs typeface="+mn-cs"/>
              </a:rPr>
              <a:t>, l’énergie est indispensable pour le séchage, le concassage, le broyage et les autres opérations.</a:t>
            </a:r>
            <a:endParaRPr lang="fr-FR" sz="900" b="0" i="0" u="none" strike="noStrike" kern="1200" baseline="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Elle est également liée aux </a:t>
            </a:r>
            <a:r>
              <a:rPr lang="fr-FR" sz="900" b="1" kern="1200" noProof="0">
                <a:solidFill>
                  <a:schemeClr val="tx1"/>
                </a:solidFill>
                <a:effectLst/>
                <a:latin typeface="Arial" panose="020B0604020202020204" pitchFamily="34" charset="0"/>
                <a:ea typeface="+mn-ea"/>
                <a:cs typeface="+mn-cs"/>
              </a:rPr>
              <a:t>transports</a:t>
            </a:r>
            <a:r>
              <a:rPr lang="fr-FR" sz="900" kern="1200" noProof="0">
                <a:solidFill>
                  <a:schemeClr val="tx1"/>
                </a:solidFill>
                <a:effectLst/>
                <a:latin typeface="Arial" panose="020B0604020202020204" pitchFamily="34" charset="0"/>
                <a:ea typeface="+mn-ea"/>
                <a:cs typeface="+mn-cs"/>
              </a:rPr>
              <a:t> et à la </a:t>
            </a:r>
            <a:r>
              <a:rPr lang="fr-FR" sz="900" b="1" kern="1200" noProof="0">
                <a:solidFill>
                  <a:schemeClr val="tx1"/>
                </a:solidFill>
                <a:effectLst/>
                <a:latin typeface="Arial" panose="020B0604020202020204" pitchFamily="34" charset="0"/>
                <a:ea typeface="+mn-ea"/>
                <a:cs typeface="+mn-cs"/>
              </a:rPr>
              <a:t>logistique</a:t>
            </a:r>
            <a:r>
              <a:rPr lang="fr-FR" sz="900" kern="1200" noProof="0">
                <a:solidFill>
                  <a:schemeClr val="tx1"/>
                </a:solidFill>
                <a:effectLst/>
                <a:latin typeface="Arial" panose="020B0604020202020204" pitchFamily="34" charset="0"/>
                <a:ea typeface="+mn-ea"/>
                <a:cs typeface="+mn-cs"/>
              </a:rPr>
              <a:t> : entrepôts et transports routiers, ferroviaires et maritimes.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L’énergie est primordiale dans les domaines de la commercialisation et de la distribution pour le conditionnement, la vente au détail (supermarchés) et la réfrigération.</a:t>
            </a:r>
            <a:endParaRPr lang="fr-FR"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Enfin, le consommateur final utilise de l’énergie pour la cuisine, le transport et les appareils électroménagers.</a:t>
            </a:r>
          </a:p>
          <a:p>
            <a:pPr marL="171450" indent="-171450">
              <a:buFont typeface="Symbol" panose="05050102010706020507" pitchFamily="18" charset="2"/>
              <a:buChar char="-"/>
            </a:pPr>
            <a:endParaRPr lang="fr-FR" b="0" noProof="0"/>
          </a:p>
          <a:p>
            <a:endParaRPr lang="fr-FR" b="0" noProof="0"/>
          </a:p>
          <a:p>
            <a:r>
              <a:rPr lang="fr-FR" b="1" noProof="0"/>
              <a:t>Sources :</a:t>
            </a:r>
          </a:p>
          <a:p>
            <a:endParaRPr lang="en-US" b="1" noProof="0"/>
          </a:p>
          <a:p>
            <a:r>
              <a:rPr lang="en-US" b="0" noProof="0"/>
              <a:t>FAO (2016). Energy, Agriculture and Climate Change. Towards energy-smart agriculture, available at: https://www.fao.org/3/I6382EN/i6382en.pdf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 </a:t>
            </a:r>
            <a:endParaRPr lang="fr-FR" b="1" noProof="0"/>
          </a:p>
          <a:p>
            <a:endParaRPr lang="fr-FR" noProof="0"/>
          </a:p>
          <a:p>
            <a:pPr marL="0" marR="0" indent="0" algn="l" defTabSz="685800" rtl="0" eaLnBrk="1" fontAlgn="auto" latinLnBrk="0" hangingPunct="1">
              <a:lnSpc>
                <a:spcPct val="100000"/>
              </a:lnSpc>
              <a:spcBef>
                <a:spcPts val="0"/>
              </a:spcBef>
              <a:spcAft>
                <a:spcPts val="0"/>
              </a:spcAft>
              <a:buClrTx/>
              <a:buSzTx/>
              <a:buFontTx/>
              <a:buNone/>
              <a:tabLst/>
              <a:defRPr/>
            </a:pPr>
            <a:r>
              <a:rPr lang="fr-FR" sz="900" kern="1200" noProof="0">
                <a:solidFill>
                  <a:schemeClr val="tx1"/>
                </a:solidFill>
                <a:effectLst/>
                <a:latin typeface="Arial" panose="020B0604020202020204" pitchFamily="34" charset="0"/>
                <a:ea typeface="+mn-ea"/>
                <a:cs typeface="+mn-cs"/>
              </a:rPr>
              <a:t>À présent, examinons plus en détail les utilisations de l’énergie dans les systèmes agroalimentaires. </a:t>
            </a:r>
          </a:p>
          <a:p>
            <a:pPr marL="0" marR="0" indent="0" algn="l" defTabSz="685800" rtl="0" eaLnBrk="1" fontAlgn="auto" latinLnBrk="0" hangingPunct="1">
              <a:lnSpc>
                <a:spcPct val="100000"/>
              </a:lnSpc>
              <a:spcBef>
                <a:spcPts val="0"/>
              </a:spcBef>
              <a:spcAft>
                <a:spcPts val="0"/>
              </a:spcAft>
              <a:buClrTx/>
              <a:buSzTx/>
              <a:buFontTx/>
              <a:buNone/>
              <a:tabLst/>
              <a:defRPr/>
            </a:pPr>
            <a:r>
              <a:rPr lang="fr-FR" sz="900" kern="1200" noProof="0">
                <a:solidFill>
                  <a:schemeClr val="tx1"/>
                </a:solidFill>
                <a:effectLst/>
                <a:latin typeface="Arial" panose="020B0604020202020204" pitchFamily="34" charset="0"/>
                <a:ea typeface="+mn-ea"/>
                <a:cs typeface="+mn-cs"/>
              </a:rPr>
              <a:t>Avant de vous présenter quelques informations, nous vous proposons à nouveau de répondre à une petite question dans le cadre de notre quiz</a:t>
            </a:r>
            <a:r>
              <a:rPr lang="fr-FR" sz="900" kern="1200" baseline="0" noProof="0">
                <a:solidFill>
                  <a:schemeClr val="tx1"/>
                </a:solidFill>
                <a:effectLst/>
                <a:latin typeface="Arial" panose="020B0604020202020204" pitchFamily="34" charset="0"/>
                <a:ea typeface="+mn-ea"/>
                <a:cs typeface="+mn-cs"/>
              </a:rPr>
              <a:t> </a:t>
            </a:r>
            <a:r>
              <a:rPr lang="fr-FR" b="0" noProof="0">
                <a:latin typeface="Arial"/>
                <a:cs typeface="Arial"/>
              </a:rPr>
              <a:t>!</a:t>
            </a:r>
            <a:r>
              <a:rPr lang="fr-FR" noProof="0">
                <a:latin typeface="Arial"/>
                <a:cs typeface="Arial"/>
              </a:rPr>
              <a:t> </a:t>
            </a:r>
            <a:endParaRPr lang="fr-FR" b="0" noProof="0">
              <a:cs typeface="Arial"/>
            </a:endParaRPr>
          </a:p>
          <a:p>
            <a:endParaRPr lang="fr-FR" noProof="0">
              <a:latin typeface="Arial"/>
              <a:cs typeface="Arial"/>
            </a:endParaRPr>
          </a:p>
          <a:p>
            <a:r>
              <a:rPr lang="fr-FR" sz="900" kern="1200" noProof="0">
                <a:solidFill>
                  <a:schemeClr val="tx1"/>
                </a:solidFill>
                <a:effectLst/>
                <a:latin typeface="Arial" panose="020B0604020202020204" pitchFamily="34" charset="0"/>
                <a:ea typeface="+mn-ea"/>
                <a:cs typeface="+mn-cs"/>
              </a:rPr>
              <a:t>Pour participer, vous avez besoin de votre smartphone, votre ordinateur portable ou tout autre appareil doté d’une connexion Internet [fournir le lien ou le QR-code pour accéder au questionnaire en cas d’utilisation de l’un des outils en ligne indiqués ci-dessous].</a:t>
            </a:r>
          </a:p>
          <a:p>
            <a:endParaRPr lang="fr-FR" noProof="0"/>
          </a:p>
          <a:p>
            <a:r>
              <a:rPr lang="fr-FR" u="sng" noProof="0">
                <a:latin typeface="Arial"/>
                <a:cs typeface="Arial"/>
              </a:rPr>
              <a:t>Question :</a:t>
            </a:r>
            <a:endParaRPr lang="fr-FR" u="sng" noProof="0">
              <a:cs typeface="Arial"/>
            </a:endParaRPr>
          </a:p>
          <a:p>
            <a:pPr marL="457200" lvl="1" indent="-457200">
              <a:buFont typeface="+mj-lt"/>
              <a:buAutoNum type="arabicPeriod"/>
            </a:pPr>
            <a:r>
              <a:rPr lang="fr-FR" sz="900" kern="1200" noProof="0">
                <a:solidFill>
                  <a:schemeClr val="tx1"/>
                </a:solidFill>
                <a:effectLst/>
                <a:latin typeface="Arial" panose="020B0604020202020204" pitchFamily="34" charset="0"/>
                <a:ea typeface="+mn-ea"/>
                <a:cs typeface="+mn-cs"/>
              </a:rPr>
              <a:t>Nous avons vu précédemment (dans la première présentation) que les systèmes agroalimentaires représentent 33 % de la demande mondiale d’énergie. Quel segment de la filière agroalimentaire nécessite le plus d’énergie (au niveau mondial) ? </a:t>
            </a:r>
            <a:r>
              <a:rPr lang="fr-FR" sz="900" i="1" kern="1200" noProof="0">
                <a:solidFill>
                  <a:schemeClr val="tx1"/>
                </a:solidFill>
                <a:effectLst/>
                <a:latin typeface="Arial" panose="020B0604020202020204" pitchFamily="34" charset="0"/>
                <a:ea typeface="+mn-ea"/>
                <a:cs typeface="+mn-cs"/>
              </a:rPr>
              <a:t>[Choix multiples : production vivrière, élevage, production halieutique, transformation et distribution (x), vente au détail, préparation et cuisine]</a:t>
            </a:r>
            <a:endParaRPr lang="fr-FR" sz="900" kern="1200" noProof="0">
              <a:solidFill>
                <a:schemeClr val="tx1"/>
              </a:solidFill>
              <a:effectLst/>
              <a:latin typeface="Arial" panose="020B0604020202020204" pitchFamily="34" charset="0"/>
              <a:ea typeface="+mn-ea"/>
              <a:cs typeface="+mn-cs"/>
            </a:endParaRPr>
          </a:p>
          <a:p>
            <a:pPr marL="457200" lvl="1" indent="-457200">
              <a:buFont typeface="+mj-lt"/>
              <a:buAutoNum type="arabicPeriod"/>
            </a:pPr>
            <a:endParaRPr lang="fr-FR" i="1"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noProof="0"/>
          </a:p>
          <a:p>
            <a:pPr marL="0" indent="0">
              <a:buFont typeface="Arial" panose="020B0604020202020204" pitchFamily="34" charset="0"/>
              <a:buNone/>
            </a:pPr>
            <a:endParaRPr lang="fr-FR" noProof="0"/>
          </a:p>
          <a:p>
            <a:pPr marL="0" indent="0">
              <a:buFont typeface="Arial" panose="020B0604020202020204" pitchFamily="34" charset="0"/>
              <a:buNone/>
            </a:pPr>
            <a:r>
              <a:rPr lang="fr-FR" b="1" noProof="0"/>
              <a:t>Sources : </a:t>
            </a:r>
          </a:p>
          <a:p>
            <a:pPr marL="0" indent="0">
              <a:buFont typeface="Arial" panose="020B0604020202020204" pitchFamily="34" charset="0"/>
              <a:buNone/>
            </a:pPr>
            <a:endParaRPr lang="fr-FR" b="1" noProof="0"/>
          </a:p>
          <a:p>
            <a:r>
              <a:rPr lang="fr-FR" sz="900" kern="1200" noProof="0">
                <a:solidFill>
                  <a:schemeClr val="tx1"/>
                </a:solidFill>
                <a:effectLst/>
                <a:latin typeface="Arial" panose="020B0604020202020204" pitchFamily="34" charset="0"/>
                <a:ea typeface="+mn-ea"/>
                <a:cs typeface="+mn-cs"/>
              </a:rPr>
              <a:t>Il est possible de réaliser ce questionnaire avec Menti (www.mentimeter.com), </a:t>
            </a:r>
            <a:r>
              <a:rPr lang="fr-FR" sz="900" kern="1200" noProof="0" err="1">
                <a:solidFill>
                  <a:schemeClr val="tx1"/>
                </a:solidFill>
                <a:effectLst/>
                <a:latin typeface="Arial" panose="020B0604020202020204" pitchFamily="34" charset="0"/>
                <a:ea typeface="+mn-ea"/>
                <a:cs typeface="+mn-cs"/>
              </a:rPr>
              <a:t>Slido</a:t>
            </a:r>
            <a:r>
              <a:rPr lang="fr-FR" sz="900" kern="1200" noProof="0">
                <a:solidFill>
                  <a:schemeClr val="tx1"/>
                </a:solidFill>
                <a:effectLst/>
                <a:latin typeface="Arial" panose="020B0604020202020204" pitchFamily="34" charset="0"/>
                <a:ea typeface="+mn-ea"/>
                <a:cs typeface="+mn-cs"/>
              </a:rPr>
              <a:t> (www.slido.com) ou tout autre outil d’enquête en ligne approprié.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3157737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a:t>
            </a:r>
          </a:p>
          <a:p>
            <a:pPr marL="171450" indent="-171450">
              <a:buFont typeface="Symbol" panose="05050102010706020507" pitchFamily="18" charset="2"/>
              <a:buChar char="-"/>
            </a:pP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Au niveau mondial, la filière agroalimentaire utilise principalement l’énergie pour </a:t>
            </a:r>
            <a:r>
              <a:rPr lang="fr-FR" sz="900" b="0" u="sng" kern="1200" noProof="0">
                <a:solidFill>
                  <a:schemeClr val="tx1"/>
                </a:solidFill>
                <a:effectLst/>
                <a:latin typeface="Arial" panose="020B0604020202020204" pitchFamily="34" charset="0"/>
                <a:ea typeface="+mn-ea"/>
                <a:cs typeface="+mn-cs"/>
              </a:rPr>
              <a:t>la transformation et la distribution </a:t>
            </a:r>
            <a:r>
              <a:rPr lang="fr-FR" sz="900" kern="1200" noProof="0">
                <a:solidFill>
                  <a:schemeClr val="tx1"/>
                </a:solidFill>
                <a:effectLst/>
                <a:latin typeface="Arial" panose="020B0604020202020204" pitchFamily="34" charset="0"/>
                <a:ea typeface="+mn-ea"/>
                <a:cs typeface="+mn-cs"/>
              </a:rPr>
              <a:t>(un peu plus de 40 %).</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transformation et la distribution comprennent la transformation et le stockage après récolte (par exemple, séchage, découpe, chauffage, refroidissement, etc.) ainsi que le transport et la commercialisation.</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Sans-Serif"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Cependant, il existe des différences entre les pays à revenu élevé et les pays à faible revenu.</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Sans-Serif"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Dans ces derniers, </a:t>
            </a:r>
            <a:r>
              <a:rPr lang="fr-FR" sz="900" u="sng" kern="1200" noProof="0">
                <a:solidFill>
                  <a:schemeClr val="tx1"/>
                </a:solidFill>
                <a:effectLst/>
                <a:latin typeface="Arial" panose="020B0604020202020204" pitchFamily="34" charset="0"/>
                <a:ea typeface="+mn-ea"/>
                <a:cs typeface="+mn-cs"/>
              </a:rPr>
              <a:t>la vente au détail et la préparation des aliments/la cuisine</a:t>
            </a:r>
            <a:r>
              <a:rPr lang="fr-FR" sz="900" kern="1200" noProof="0">
                <a:solidFill>
                  <a:schemeClr val="tx1"/>
                </a:solidFill>
                <a:effectLst/>
                <a:latin typeface="Arial" panose="020B0604020202020204" pitchFamily="34" charset="0"/>
                <a:ea typeface="+mn-ea"/>
                <a:cs typeface="+mn-cs"/>
              </a:rPr>
              <a:t> constituent la part la plus importante de la consommation d’énergie (dans le cas présent, l’énergie concerne principalement le stockage des aliments et les intrants destinés à la préparation des repas). </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Sans-Serif"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a:t>
            </a:r>
            <a:r>
              <a:rPr lang="fr-FR" sz="900" u="sng" kern="1200" noProof="0">
                <a:solidFill>
                  <a:schemeClr val="tx1"/>
                </a:solidFill>
                <a:effectLst/>
                <a:latin typeface="Arial" panose="020B0604020202020204" pitchFamily="34" charset="0"/>
                <a:ea typeface="+mn-ea"/>
                <a:cs typeface="+mn-cs"/>
              </a:rPr>
              <a:t>production vivrière</a:t>
            </a:r>
            <a:r>
              <a:rPr lang="fr-FR" sz="900" kern="1200" noProof="0">
                <a:solidFill>
                  <a:schemeClr val="tx1"/>
                </a:solidFill>
                <a:effectLst/>
                <a:latin typeface="Arial" panose="020B0604020202020204" pitchFamily="34" charset="0"/>
                <a:ea typeface="+mn-ea"/>
                <a:cs typeface="+mn-cs"/>
              </a:rPr>
              <a:t> arrive en troisième position : elle comprend le carburant pour les tracteurs/les machines, le fonctionnement des infrastructures d’irrigation mais aussi l’énergie utilisée pour produire les engrais et les aliments pour animaux.</a:t>
            </a:r>
            <a:endParaRPr lang="fr-FR" u="sng"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Globalement, l’énergie est nécessaire à toutes les étapes de la filière agroalimentaire </a:t>
            </a:r>
            <a:r>
              <a:rPr lang="fr-FR" sz="900" kern="1200" noProof="0">
                <a:solidFill>
                  <a:schemeClr val="tx1"/>
                </a:solidFill>
                <a:effectLst/>
                <a:latin typeface="Arial" panose="020B0604020202020204" pitchFamily="34" charset="0"/>
                <a:ea typeface="+mn-ea"/>
                <a:cs typeface="+mn-cs"/>
                <a:sym typeface="Wingdings"/>
              </a:rPr>
              <a:t></a:t>
            </a:r>
            <a:r>
              <a:rPr lang="fr-FR" sz="900" kern="1200" noProof="0">
                <a:solidFill>
                  <a:schemeClr val="tx1"/>
                </a:solidFill>
                <a:effectLst/>
                <a:latin typeface="Arial" panose="020B0604020202020204" pitchFamily="34" charset="0"/>
                <a:ea typeface="+mn-ea"/>
                <a:cs typeface="+mn-cs"/>
              </a:rPr>
              <a:t> Elle joue un rôle fondamentale. </a:t>
            </a:r>
          </a:p>
          <a:p>
            <a:pPr marL="171450" indent="-171450">
              <a:buFont typeface="Symbol" panose="05050102010706020507" pitchFamily="18" charset="2"/>
              <a:buChar char="-"/>
            </a:pPr>
            <a:endParaRPr lang="fr-FR" noProof="0">
              <a:cs typeface="Arial"/>
            </a:endParaRPr>
          </a:p>
          <a:p>
            <a:endParaRPr lang="fr-FR" b="1" noProof="0"/>
          </a:p>
          <a:p>
            <a:endParaRPr lang="fr-FR" b="1" noProof="0"/>
          </a:p>
          <a:p>
            <a:r>
              <a:rPr lang="fr-FR" b="1" noProof="0">
                <a:latin typeface="Arial"/>
                <a:cs typeface="Arial"/>
              </a:rPr>
              <a:t>Sources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noProof="0"/>
          </a:p>
          <a:p>
            <a:pPr>
              <a:defRPr/>
            </a:pPr>
            <a:r>
              <a:rPr lang="en-US" noProof="0">
                <a:latin typeface="Arial"/>
                <a:cs typeface="Arial"/>
              </a:rPr>
              <a:t>International Renewable Energy Agency (IRENA) and Food and Agriculture Organization (FAO) (2021), ‘Renewable energy for agri-food systems – Towards the Sustainable Development Goals and the Paris agreement’, Abu Dhabi and Rome. </a:t>
            </a:r>
            <a:endParaRPr lang="en-US" sz="900" kern="1200" noProof="0">
              <a:solidFill>
                <a:schemeClr val="tx1"/>
              </a:solidFill>
              <a:effectLst/>
              <a:latin typeface="Arial" panose="020B0604020202020204" pitchFamily="34" charset="0"/>
              <a:ea typeface="+mn-ea"/>
              <a:cs typeface="+mn-cs"/>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3419869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 </a:t>
            </a:r>
            <a:endParaRPr lang="fr-FR" b="1" noProof="0"/>
          </a:p>
          <a:p>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 graphique présente les tendances passées de la consommation d’énergie dans la filière agroalimentaire : on constate que la demande d’énergie est demeurée identique dans la plupart des régions du monde, sauf l’Asie.</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Cette forte augmentation s’explique par le fait que l’agriculture s’est mécanisée de plus en plus ; de plus, l’utilisation des pompes d’irrigation, des machines agricoles et des autres équipements de transformation a accéléré la consommation d’énergie.</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Amériques et Europe : la production a aussi augmenté (par exemple, efficacité accrue, processus agronomiques) </a:t>
            </a:r>
            <a:r>
              <a:rPr lang="fr-FR" sz="900" kern="1200" noProof="0">
                <a:solidFill>
                  <a:schemeClr val="tx1"/>
                </a:solidFill>
                <a:effectLst/>
                <a:latin typeface="Arial" panose="020B0604020202020204" pitchFamily="34" charset="0"/>
                <a:ea typeface="+mn-ea"/>
                <a:cs typeface="+mn-cs"/>
                <a:sym typeface="Wingdings"/>
              </a:rPr>
              <a:t></a:t>
            </a:r>
            <a:r>
              <a:rPr lang="fr-FR" sz="900" kern="1200" noProof="0">
                <a:solidFill>
                  <a:schemeClr val="tx1"/>
                </a:solidFill>
                <a:effectLst/>
                <a:latin typeface="Arial" panose="020B0604020202020204" pitchFamily="34" charset="0"/>
                <a:ea typeface="+mn-ea"/>
                <a:cs typeface="+mn-cs"/>
              </a:rPr>
              <a:t> La consommation d’énergie demeure stable. </a:t>
            </a:r>
            <a:endParaRPr lang="fr-FR" sz="900" kern="1200" noProof="0">
              <a:solidFill>
                <a:schemeClr val="tx1"/>
              </a:solidFill>
              <a:effectLst/>
              <a:latin typeface="Arial" panose="020B0604020202020204" pitchFamily="34" charset="0"/>
              <a:ea typeface="+mn-ea"/>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Afrique : hausse de la demande alimentaire </a:t>
            </a:r>
            <a:r>
              <a:rPr lang="fr-FR" sz="900" kern="1200" noProof="0">
                <a:solidFill>
                  <a:schemeClr val="tx1"/>
                </a:solidFill>
                <a:effectLst/>
                <a:latin typeface="Arial" panose="020B0604020202020204" pitchFamily="34" charset="0"/>
                <a:ea typeface="+mn-ea"/>
                <a:cs typeface="+mn-cs"/>
                <a:sym typeface="Wingdings"/>
              </a:rPr>
              <a:t></a:t>
            </a:r>
            <a:r>
              <a:rPr lang="fr-FR" sz="900" kern="1200" noProof="0">
                <a:solidFill>
                  <a:schemeClr val="tx1"/>
                </a:solidFill>
                <a:effectLst/>
                <a:latin typeface="Arial" panose="020B0604020202020204" pitchFamily="34" charset="0"/>
                <a:ea typeface="+mn-ea"/>
                <a:cs typeface="+mn-cs"/>
              </a:rPr>
              <a:t> La consommation d’énergie reste constante. </a:t>
            </a:r>
          </a:p>
          <a:p>
            <a:endParaRPr lang="fr-FR" noProof="0">
              <a:latin typeface="Arial"/>
              <a:cs typeface="Arial"/>
            </a:endParaRPr>
          </a:p>
          <a:p>
            <a:pPr marL="171450" indent="-171450">
              <a:buFont typeface="Symbol" panose="05050102010706020507" pitchFamily="18" charset="2"/>
              <a:buChar char="-"/>
            </a:pPr>
            <a:endParaRPr lang="fr-FR" noProof="0">
              <a:cs typeface="Arial"/>
            </a:endParaRPr>
          </a:p>
          <a:p>
            <a:r>
              <a:rPr lang="fr-FR" sz="900" u="sng" kern="1200" noProof="0">
                <a:solidFill>
                  <a:schemeClr val="tx1"/>
                </a:solidFill>
                <a:effectLst/>
                <a:latin typeface="Arial" panose="020B0604020202020204" pitchFamily="34" charset="0"/>
                <a:ea typeface="+mn-ea"/>
                <a:cs typeface="+mn-cs"/>
              </a:rPr>
              <a:t>Informations supplémentaires :</a:t>
            </a:r>
            <a:endParaRPr lang="fr-FR" sz="900" kern="120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Potentiel des systèmes intégrés alimentation-énergie à combiner la production d’énergie renouvelable et de denrées alimentaires.</a:t>
            </a:r>
            <a:endParaRPr lang="fr-FR" noProof="0">
              <a:latin typeface="Arial"/>
              <a:cs typeface="Arial"/>
              <a:sym typeface="Wingdings" panose="05000000000000000000" pitchFamily="2" charset="2"/>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Optimisation de l’utilisation des terres grâce à des systèmes de culture qui intègrent l’énergie et les cultures vivrières (par exemple, systèmes agroforestiers : arbres utilisés pour la bioénergie).</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Optimisation de l’utilisation de la biomasse grâce à l’emploi de produits dérivés/résidus comme intrants dans le processus de production (par exemple, biogaz produit à partir d’effluents).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Utilisation de l’</a:t>
            </a:r>
            <a:r>
              <a:rPr lang="fr-FR" sz="900" kern="1200" noProof="0" err="1">
                <a:solidFill>
                  <a:schemeClr val="tx1"/>
                </a:solidFill>
                <a:effectLst/>
                <a:latin typeface="Arial" panose="020B0604020202020204" pitchFamily="34" charset="0"/>
                <a:ea typeface="+mn-ea"/>
                <a:cs typeface="+mn-cs"/>
              </a:rPr>
              <a:t>agrivoltaïsme</a:t>
            </a:r>
            <a:r>
              <a:rPr lang="fr-FR" sz="900" kern="1200" noProof="0">
                <a:solidFill>
                  <a:schemeClr val="tx1"/>
                </a:solidFill>
                <a:effectLst/>
                <a:latin typeface="Arial" panose="020B0604020202020204" pitchFamily="34" charset="0"/>
                <a:ea typeface="+mn-ea"/>
                <a:cs typeface="+mn-cs"/>
              </a:rPr>
              <a:t> ou combinaisons agriculture-production d’énergie solaire. </a:t>
            </a:r>
          </a:p>
          <a:p>
            <a:pPr marL="171450" indent="-171450">
              <a:buFont typeface="Symbol" panose="05050102010706020507" pitchFamily="18" charset="2"/>
              <a:buChar char="-"/>
            </a:pPr>
            <a:endParaRPr lang="fr-FR" noProof="0"/>
          </a:p>
          <a:p>
            <a:pPr marL="171450" indent="-171450">
              <a:buFont typeface="Symbol" panose="05050102010706020507" pitchFamily="18" charset="2"/>
              <a:buChar char="-"/>
            </a:pPr>
            <a:endParaRPr lang="fr-FR" noProof="0"/>
          </a:p>
          <a:p>
            <a:endParaRPr lang="fr-FR" noProof="0"/>
          </a:p>
          <a:p>
            <a:r>
              <a:rPr lang="fr-FR" b="1" noProof="0">
                <a:latin typeface="Arial"/>
                <a:cs typeface="Arial"/>
              </a:rPr>
              <a:t>Sources :</a:t>
            </a:r>
          </a:p>
          <a:p>
            <a:endParaRPr lang="en-US" b="1" noProof="0"/>
          </a:p>
          <a:p>
            <a:r>
              <a:rPr lang="en-US" sz="900" kern="1200" noProof="0">
                <a:solidFill>
                  <a:schemeClr val="tx1"/>
                </a:solidFill>
                <a:effectLst/>
                <a:latin typeface="Arial" panose="020B0604020202020204" pitchFamily="34" charset="0"/>
                <a:ea typeface="+mn-ea"/>
                <a:cs typeface="+mn-cs"/>
              </a:rPr>
              <a:t>International Renewable Energy Agency (IRENA) and Food and Agriculture Organization (FAO) (2021). Renewable energy for agri-food systems – Towards the Sustainable Development Goals and the Paris agreement’, Abu Dhabi and Rome.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1024325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t>Notes : </a:t>
            </a:r>
          </a:p>
          <a:p>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L’énergie est essentielle pour la production agricole mais l’agriculture joue aussi un rôle fondamental dans la production d’énergie.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bioénergie joue un rôle de plus en plus important pour le secteur de l’énergie.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terme « bioénergie » est largement utilisé et désigne toute source d’énergie produite à partir de matière biologique. </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Plus spécifiquement, la bioénergie peut s’obtenir à partir de</a:t>
            </a:r>
            <a:r>
              <a:rPr lang="fr-FR" sz="900" kern="1200" baseline="0" noProof="0">
                <a:solidFill>
                  <a:schemeClr val="tx1"/>
                </a:solidFill>
                <a:effectLst/>
                <a:latin typeface="Arial" panose="020B0604020202020204" pitchFamily="34" charset="0"/>
                <a:ea typeface="+mn-ea"/>
                <a:cs typeface="+mn-cs"/>
              </a:rPr>
              <a:t> </a:t>
            </a:r>
            <a:r>
              <a:rPr lang="fr-FR" noProof="0">
                <a:latin typeface="Arial"/>
                <a:cs typeface="Arial"/>
              </a:rPr>
              <a:t>(</a:t>
            </a:r>
            <a:r>
              <a:rPr lang="fr-FR" noProof="0" err="1">
                <a:latin typeface="Arial"/>
                <a:cs typeface="Arial"/>
              </a:rPr>
              <a:t>Umweltbundesamt</a:t>
            </a:r>
            <a:r>
              <a:rPr lang="fr-FR" noProof="0">
                <a:latin typeface="Arial"/>
                <a:cs typeface="Arial"/>
              </a:rPr>
              <a:t>, 2020) :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plantes agricoles (par exemple, maïs, blé, betterave à sucre, colza, tournesol, palmier à huile).</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bois à croissance rapide issu de terres agricoles (plantations à rotation courte).</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bois issu de la foresterie.</a:t>
            </a:r>
          </a:p>
          <a:p>
            <a:pPr marL="514350" lvl="1"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déchets biogènes et matières résiduelles issus de l’agriculture, de la foresterie, des foyers et de l’industrie.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bioénergie englobe les formes gazeuses (par exemple, biogaz, biométhane, biocombustibles) ainsi que les formes liquides (par exemple, biocombustibles).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En raison de la diversité des matières premières et des technologies de conversion, la bioénergie peut s’utiliser dans tous les secteurs liés à l’énergie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comme </a:t>
            </a:r>
            <a:r>
              <a:rPr lang="fr-FR" sz="900" b="1" kern="1200" noProof="0">
                <a:solidFill>
                  <a:schemeClr val="tx1"/>
                </a:solidFill>
                <a:effectLst/>
                <a:latin typeface="Arial" panose="020B0604020202020204" pitchFamily="34" charset="0"/>
                <a:ea typeface="+mn-ea"/>
                <a:cs typeface="+mn-cs"/>
              </a:rPr>
              <a:t>carburant</a:t>
            </a:r>
            <a:r>
              <a:rPr lang="fr-FR" sz="900" kern="1200" noProof="0">
                <a:solidFill>
                  <a:schemeClr val="tx1"/>
                </a:solidFill>
                <a:effectLst/>
                <a:latin typeface="Arial" panose="020B0604020202020204" pitchFamily="34" charset="0"/>
                <a:ea typeface="+mn-ea"/>
                <a:cs typeface="+mn-cs"/>
              </a:rPr>
              <a:t> dans les transports (par exemple pour les véhicules à essence, au diesel, au gaz et électriques).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comme </a:t>
            </a:r>
            <a:r>
              <a:rPr lang="fr-FR" sz="900" b="1" kern="1200" noProof="0">
                <a:solidFill>
                  <a:schemeClr val="tx1"/>
                </a:solidFill>
                <a:effectLst/>
                <a:latin typeface="Arial" panose="020B0604020202020204" pitchFamily="34" charset="0"/>
                <a:ea typeface="+mn-ea"/>
                <a:cs typeface="+mn-cs"/>
              </a:rPr>
              <a:t>énergie thermique </a:t>
            </a:r>
            <a:r>
              <a:rPr lang="fr-FR" sz="900" kern="1200" noProof="0">
                <a:solidFill>
                  <a:schemeClr val="tx1"/>
                </a:solidFill>
                <a:effectLst/>
                <a:latin typeface="Arial" panose="020B0604020202020204" pitchFamily="34" charset="0"/>
                <a:ea typeface="+mn-ea"/>
                <a:cs typeface="+mn-cs"/>
              </a:rPr>
              <a:t>dans les foyers ou à la production de chaleur pour les processus industriels.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pour la </a:t>
            </a:r>
            <a:r>
              <a:rPr lang="fr-FR" sz="900" b="1" kern="1200" noProof="0">
                <a:solidFill>
                  <a:schemeClr val="tx1"/>
                </a:solidFill>
                <a:effectLst/>
                <a:latin typeface="Arial" panose="020B0604020202020204" pitchFamily="34" charset="0"/>
                <a:ea typeface="+mn-ea"/>
                <a:cs typeface="+mn-cs"/>
              </a:rPr>
              <a:t>production industrielle d’électricité</a:t>
            </a:r>
            <a:r>
              <a:rPr lang="fr-FR" sz="900" kern="1200" noProof="0">
                <a:solidFill>
                  <a:schemeClr val="tx1"/>
                </a:solidFill>
                <a:effectLst/>
                <a:latin typeface="Arial" panose="020B0604020202020204" pitchFamily="34" charset="0"/>
                <a:ea typeface="+mn-ea"/>
                <a:cs typeface="+mn-cs"/>
              </a:rPr>
              <a:t>.</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pour la </a:t>
            </a:r>
            <a:r>
              <a:rPr lang="fr-FR" sz="900" b="1" kern="1200" noProof="0">
                <a:solidFill>
                  <a:schemeClr val="tx1"/>
                </a:solidFill>
                <a:effectLst/>
                <a:latin typeface="Arial" panose="020B0604020202020204" pitchFamily="34" charset="0"/>
                <a:ea typeface="+mn-ea"/>
                <a:cs typeface="+mn-cs"/>
              </a:rPr>
              <a:t>production industrielle combinée de chaleur et d'électricité</a:t>
            </a:r>
            <a:r>
              <a:rPr lang="fr-FR" sz="900" kern="1200" noProof="0">
                <a:solidFill>
                  <a:schemeClr val="tx1"/>
                </a:solidFill>
                <a:effectLst/>
                <a:latin typeface="Arial" panose="020B0604020202020204" pitchFamily="34" charset="0"/>
                <a:ea typeface="+mn-ea"/>
                <a:cs typeface="+mn-cs"/>
              </a:rPr>
              <a:t> (PCCE).</a:t>
            </a:r>
          </a:p>
          <a:p>
            <a:pPr marL="0" lvl="0" indent="0">
              <a:buFont typeface="Symbol" panose="05050102010706020507" pitchFamily="18" charset="2"/>
              <a:buNone/>
            </a:pPr>
            <a:endParaRPr lang="fr-FR" noProof="0">
              <a:latin typeface="Arial"/>
              <a:cs typeface="Arial"/>
            </a:endParaRPr>
          </a:p>
          <a:p>
            <a:pPr marL="0" lvl="0" indent="0">
              <a:buFont typeface="Symbol" panose="05050102010706020507" pitchFamily="18" charset="2"/>
              <a:buNone/>
            </a:pPr>
            <a:r>
              <a:rPr lang="fr-FR" b="1" noProof="0">
                <a:latin typeface="Arial"/>
                <a:cs typeface="Arial"/>
              </a:rPr>
              <a:t>Sources :</a:t>
            </a:r>
          </a:p>
          <a:p>
            <a:pPr marL="0" lvl="0" indent="0">
              <a:buFont typeface="Symbol" panose="05050102010706020507" pitchFamily="18" charset="2"/>
              <a:buNone/>
            </a:pPr>
            <a:endParaRPr lang="en-US" noProof="0">
              <a:latin typeface="Arial"/>
              <a:cs typeface="Arial"/>
            </a:endParaRPr>
          </a:p>
          <a:p>
            <a:pPr marL="0" lvl="0" indent="0">
              <a:buFont typeface="Symbol" panose="05050102010706020507" pitchFamily="18" charset="2"/>
              <a:buNone/>
            </a:pPr>
            <a:r>
              <a:rPr lang="en-US" noProof="0">
                <a:latin typeface="Arial"/>
                <a:cs typeface="Arial"/>
              </a:rPr>
              <a:t>The Guardian (2011-09-23), ‘What are bioenergy and biofuels – and are they a good idea?’, available at: https://www.theguardian.com/environment/2011/sep/23/bioenergy-biofuels-climate-change-faq</a:t>
            </a:r>
          </a:p>
          <a:p>
            <a:pPr marL="0" lvl="0" indent="0">
              <a:buFont typeface="Symbol" panose="05050102010706020507" pitchFamily="18" charset="2"/>
              <a:buNone/>
            </a:pPr>
            <a:endParaRPr lang="en-US" noProof="0">
              <a:latin typeface="Arial"/>
              <a:cs typeface="Arial"/>
            </a:endParaRPr>
          </a:p>
          <a:p>
            <a:pPr marL="0" indent="0">
              <a:buFont typeface="Symbol" panose="05050102010706020507" pitchFamily="18" charset="2"/>
              <a:buNone/>
            </a:pPr>
            <a:r>
              <a:rPr lang="en-US" noProof="0" err="1">
                <a:latin typeface="Arial"/>
                <a:cs typeface="Arial"/>
              </a:rPr>
              <a:t>Umweltbundesamt</a:t>
            </a:r>
            <a:r>
              <a:rPr lang="en-US" noProof="0">
                <a:latin typeface="Arial"/>
                <a:cs typeface="Arial"/>
              </a:rPr>
              <a:t> (2020-06-26), ‘</a:t>
            </a:r>
            <a:r>
              <a:rPr lang="en-US" noProof="0" err="1">
                <a:latin typeface="Arial"/>
                <a:cs typeface="Arial"/>
              </a:rPr>
              <a:t>Bioenergie</a:t>
            </a:r>
            <a:r>
              <a:rPr lang="en-US" noProof="0">
                <a:latin typeface="Arial"/>
                <a:cs typeface="Arial"/>
              </a:rPr>
              <a:t>’, available at: </a:t>
            </a:r>
          </a:p>
          <a:p>
            <a:pPr marL="0" indent="0">
              <a:buFont typeface="Symbol" panose="05050102010706020507" pitchFamily="18" charset="2"/>
              <a:buNone/>
            </a:pPr>
            <a:r>
              <a:rPr lang="en-US" noProof="0">
                <a:latin typeface="Arial"/>
                <a:cs typeface="Arial"/>
              </a:rPr>
              <a:t>https://www.umweltbundesamt.de/themen/klima-energie/erneuerbare-energien/bioenergie#bioenergie-ein-weites-und-komplexes-feld-</a:t>
            </a:r>
          </a:p>
          <a:p>
            <a:pPr marL="0" indent="0">
              <a:buFont typeface="Symbol" panose="05050102010706020507" pitchFamily="18" charset="2"/>
              <a:buNone/>
            </a:pPr>
            <a:endParaRPr lang="en-US">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430510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t>Notes :</a:t>
            </a:r>
          </a:p>
          <a:p>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En 2008, 37 % de la surface totale des terres disponibles sur notre planète ont été utilisés pour la production agricole.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Environ 1/3 de ces terres utilisées à des fins agricoles est destiné aux cultures vivrières.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L’utilisation de ces terres cultivées est présentée dans le graphique à droite de la diapositive  : 71 % sont utilisés pour les aliments pour animaux, 18 % pour la nourriture, 7 % pour l’utilisation de matières et </a:t>
            </a:r>
            <a:r>
              <a:rPr lang="fr-FR" sz="900" b="1" kern="1200" noProof="0">
                <a:solidFill>
                  <a:schemeClr val="tx1"/>
                </a:solidFill>
                <a:effectLst/>
                <a:latin typeface="Arial" panose="020B0604020202020204" pitchFamily="34" charset="0"/>
                <a:ea typeface="+mn-ea"/>
                <a:cs typeface="+mn-cs"/>
              </a:rPr>
              <a:t>seulement 4 % pour la bioénergie</a:t>
            </a:r>
            <a:r>
              <a:rPr lang="fr-FR" sz="900" kern="1200" noProof="0">
                <a:solidFill>
                  <a:schemeClr val="tx1"/>
                </a:solidFill>
                <a:effectLst/>
                <a:latin typeface="Arial" panose="020B0604020202020204" pitchFamily="34" charset="0"/>
                <a:ea typeface="+mn-ea"/>
                <a:cs typeface="+mn-cs"/>
              </a:rPr>
              <a:t>.</a:t>
            </a:r>
            <a:r>
              <a:rPr lang="fr-FR" sz="900" b="1" kern="1200" noProof="0">
                <a:solidFill>
                  <a:schemeClr val="tx1"/>
                </a:solidFill>
                <a:effectLst/>
                <a:latin typeface="Arial" panose="020B0604020202020204" pitchFamily="34" charset="0"/>
                <a:ea typeface="+mn-ea"/>
                <a:cs typeface="+mn-cs"/>
              </a:rPr>
              <a:t> </a:t>
            </a:r>
            <a:endParaRPr lang="fr-FR" b="1"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Outre les 55 millions (4 %) d’hectares de terres cultivées utilisés pour la production de bioénergie, près de 2 millions d’hectares de forêts ont servi à fournir de la biomasse pour la consommation d’énergie en 2008.</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bois joue un rôle majeur, suivi du maïs et de la canne à sucre, pour la production du bioéthanol.</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bambou est utilisé comme carburant</a:t>
            </a:r>
            <a:r>
              <a:rPr lang="fr-FR" sz="900" kern="1200" baseline="0" noProof="0">
                <a:solidFill>
                  <a:schemeClr val="tx1"/>
                </a:solidFill>
                <a:effectLst/>
                <a:latin typeface="Arial" panose="020B0604020202020204" pitchFamily="34" charset="0"/>
                <a:ea typeface="+mn-ea"/>
                <a:cs typeface="+mn-cs"/>
              </a:rPr>
              <a:t> et </a:t>
            </a:r>
            <a:r>
              <a:rPr lang="fr-FR" sz="900" kern="1200" noProof="0">
                <a:solidFill>
                  <a:schemeClr val="tx1"/>
                </a:solidFill>
                <a:effectLst/>
                <a:latin typeface="Arial" panose="020B0604020202020204" pitchFamily="34" charset="0"/>
                <a:ea typeface="+mn-ea"/>
                <a:cs typeface="+mn-cs"/>
              </a:rPr>
              <a:t>combustible.</a:t>
            </a:r>
            <a:endParaRPr lang="fr-FR"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fruits du palmier à huile sont nécessaires à la production de biodiesel.</a:t>
            </a:r>
            <a:endParaRPr lang="fr-FR"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En 2009, les énergies renouvelables ont répondu au sixième de la demande finale mondiale d’énergie.</a:t>
            </a:r>
            <a:endParaRPr lang="fr-FR" b="0"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combustibles biogènes prédominent dans le secteur des énergies renouvelables </a:t>
            </a:r>
            <a:r>
              <a:rPr lang="fr-FR" sz="900" kern="1200" noProof="0">
                <a:solidFill>
                  <a:schemeClr val="tx1"/>
                </a:solidFill>
                <a:effectLst/>
                <a:latin typeface="Arial" panose="020B0604020202020204" pitchFamily="34" charset="0"/>
                <a:ea typeface="+mn-ea"/>
                <a:cs typeface="+mn-cs"/>
                <a:sym typeface="Wingdings"/>
              </a:rPr>
              <a:t></a:t>
            </a:r>
            <a:r>
              <a:rPr lang="fr-FR" sz="900" kern="1200" noProof="0">
                <a:solidFill>
                  <a:schemeClr val="tx1"/>
                </a:solidFill>
                <a:effectLst/>
                <a:latin typeface="Arial" panose="020B0604020202020204" pitchFamily="34" charset="0"/>
                <a:ea typeface="+mn-ea"/>
                <a:cs typeface="+mn-cs"/>
              </a:rPr>
              <a:t> Ils représentent 12,3 % de la consommation finale mondiale d’énergie.</a:t>
            </a:r>
            <a:endParaRPr lang="fr-FR" sz="900" b="0" i="0" u="none" strike="noStrike" kern="1200" baseline="0" noProof="0">
              <a:solidFill>
                <a:schemeClr val="tx1"/>
              </a:solidFill>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Cependant, la hausse de la demande de matières premières destinées à la production de bioénergie provoque des conflits au sujet de l’utilisation des terres.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Il est difficile d’estimer le potentiel de la bioénergie d’ici 2050. Néanmoins, le Rapport spécial sur les sources d'énergie renouvelable (2011) du Groupe d’experts intergouvernemental sur l’évolution du climat (GIEC) des Nations Unies indique qu’il aura au moins doublé par rapport à 2008 (en tenant compte de la concurrence accrue en matière d’utilisation des terres et du non-respect des normes internationales essentielles de durabilité dans ce domaine).</a:t>
            </a:r>
          </a:p>
          <a:p>
            <a:pPr marL="0" indent="0">
              <a:buFont typeface="Symbol" panose="05050102010706020507" pitchFamily="18" charset="2"/>
              <a:buNone/>
            </a:pPr>
            <a:endParaRPr lang="fr-FR" sz="900" b="0" i="0" u="none" strike="noStrike" kern="1200" baseline="0" noProof="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fr-FR" b="1" noProof="0"/>
              <a:t>Sources :</a:t>
            </a:r>
          </a:p>
          <a:p>
            <a:pPr marL="0" indent="0">
              <a:buFont typeface="Symbol" panose="05050102010706020507" pitchFamily="18" charset="2"/>
              <a:buNone/>
            </a:pPr>
            <a:endParaRPr lang="fr-FR" noProof="0"/>
          </a:p>
          <a:p>
            <a:r>
              <a:rPr lang="en-US" noProof="0" err="1"/>
              <a:t>Umweltbundesamt</a:t>
            </a:r>
            <a:r>
              <a:rPr lang="en-US" noProof="0"/>
              <a:t> (2013), </a:t>
            </a:r>
            <a:r>
              <a:rPr lang="en-US" b="0" noProof="0"/>
              <a:t>‘</a:t>
            </a:r>
            <a:r>
              <a:rPr lang="en-US" sz="900" b="0" i="0" u="none" strike="noStrike" kern="1200" baseline="0" noProof="0">
                <a:solidFill>
                  <a:schemeClr val="tx1"/>
                </a:solidFill>
                <a:latin typeface="Arial" panose="020B0604020202020204" pitchFamily="34" charset="0"/>
                <a:ea typeface="+mn-ea"/>
                <a:cs typeface="+mn-cs"/>
              </a:rPr>
              <a:t>Sustainable use of Global Land and Biomass Resources</a:t>
            </a:r>
            <a:r>
              <a:rPr lang="en-US" sz="900" b="0" i="0" kern="1200" noProof="0">
                <a:solidFill>
                  <a:schemeClr val="tx1"/>
                </a:solidFill>
                <a:effectLst/>
                <a:latin typeface="Arial" panose="020B0604020202020204" pitchFamily="34" charset="0"/>
                <a:ea typeface="+mn-ea"/>
                <a:cs typeface="+mn-cs"/>
              </a:rPr>
              <a:t>‘, </a:t>
            </a:r>
            <a:r>
              <a:rPr lang="en-US" sz="900" b="0" i="0" u="none" strike="noStrike" kern="1200" baseline="0" noProof="0">
                <a:solidFill>
                  <a:schemeClr val="tx1"/>
                </a:solidFill>
                <a:latin typeface="Arial" panose="020B0604020202020204" pitchFamily="34" charset="0"/>
                <a:ea typeface="+mn-ea"/>
                <a:cs typeface="+mn-cs"/>
              </a:rPr>
              <a:t>Dessau-</a:t>
            </a:r>
            <a:r>
              <a:rPr lang="en-US" sz="900" b="0" i="0" u="none" strike="noStrike" kern="1200" baseline="0" noProof="0" err="1">
                <a:solidFill>
                  <a:schemeClr val="tx1"/>
                </a:solidFill>
                <a:latin typeface="Arial" panose="020B0604020202020204" pitchFamily="34" charset="0"/>
                <a:ea typeface="+mn-ea"/>
                <a:cs typeface="+mn-cs"/>
              </a:rPr>
              <a:t>Roßlau</a:t>
            </a:r>
            <a:r>
              <a:rPr lang="en-US" sz="900" b="0" i="0" u="none" strike="noStrike" kern="1200" baseline="0" noProof="0">
                <a:solidFill>
                  <a:schemeClr val="tx1"/>
                </a:solidFill>
                <a:latin typeface="Arial" panose="020B0604020202020204" pitchFamily="34" charset="0"/>
                <a:ea typeface="+mn-ea"/>
                <a:cs typeface="+mn-cs"/>
              </a:rPr>
              <a:t>.</a:t>
            </a:r>
            <a:endParaRPr lang="en-US" sz="900" b="0" i="0" kern="1200" noProof="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243113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FR" b="1" noProof="0"/>
              <a:t>Notes : </a:t>
            </a:r>
          </a:p>
          <a:p>
            <a:pPr marL="0" indent="0">
              <a:buNone/>
            </a:pPr>
            <a:endParaRPr lang="fr-FR" noProof="0"/>
          </a:p>
          <a:p>
            <a:r>
              <a:rPr lang="fr-FR" sz="900" kern="1200" noProof="0">
                <a:solidFill>
                  <a:schemeClr val="tx1"/>
                </a:solidFill>
                <a:effectLst/>
                <a:latin typeface="Arial" panose="020B0604020202020204" pitchFamily="34" charset="0"/>
                <a:ea typeface="+mn-ea"/>
                <a:cs typeface="+mn-cs"/>
              </a:rPr>
              <a:t>Cette unité d’apprentissage se divise en trois chapitres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a:t>
            </a:r>
            <a:r>
              <a:rPr lang="fr-FR" sz="900" b="1" kern="1200" noProof="0">
                <a:solidFill>
                  <a:schemeClr val="tx1"/>
                </a:solidFill>
                <a:effectLst/>
                <a:latin typeface="Arial" panose="020B0604020202020204" pitchFamily="34" charset="0"/>
                <a:ea typeface="+mn-ea"/>
                <a:cs typeface="+mn-cs"/>
              </a:rPr>
              <a:t>Chapitre 1 </a:t>
            </a:r>
            <a:r>
              <a:rPr lang="fr-FR" sz="900" kern="1200" noProof="0">
                <a:solidFill>
                  <a:schemeClr val="tx1"/>
                </a:solidFill>
                <a:effectLst/>
                <a:latin typeface="Arial" panose="020B0604020202020204" pitchFamily="34" charset="0"/>
                <a:ea typeface="+mn-ea"/>
                <a:cs typeface="+mn-cs"/>
              </a:rPr>
              <a:t>fournit des informations générales, notamment les justifications, les caractéristiques clés et les questions de mise en œuvre du Nexus eau-énergie-alimentation. Il aborde aussi le lien entre ce Nexus et les processus politiques plus vastes tels que les ODD, CDN, etc.</a:t>
            </a:r>
            <a:endParaRPr lang="fr-FR" noProof="0"/>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Il inclut un exercice de groupe au cours duquel les participants seront amenés à réfléchir sur les interactions et possibles concessions entre les secteurs qui, selon eux, interviennent dans leur propre contexte régional/national.</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a:t>
            </a:r>
            <a:r>
              <a:rPr lang="fr-FR" sz="900" b="1" kern="1200" noProof="0">
                <a:solidFill>
                  <a:schemeClr val="tx1"/>
                </a:solidFill>
                <a:effectLst/>
                <a:latin typeface="Arial" panose="020B0604020202020204" pitchFamily="34" charset="0"/>
                <a:ea typeface="+mn-ea"/>
                <a:cs typeface="+mn-cs"/>
              </a:rPr>
              <a:t>Chapitre 2</a:t>
            </a:r>
            <a:r>
              <a:rPr lang="fr-FR" sz="900" kern="1200" noProof="0">
                <a:solidFill>
                  <a:schemeClr val="tx1"/>
                </a:solidFill>
                <a:effectLst/>
                <a:latin typeface="Arial" panose="020B0604020202020204" pitchFamily="34" charset="0"/>
                <a:ea typeface="+mn-ea"/>
                <a:cs typeface="+mn-cs"/>
              </a:rPr>
              <a:t> aborde les interactions plus en détail, en se rapportant aux questions des interactions bilatérales (eau-alimentation ; eau-énergie ; énergie-alimentation) ainsi que trilatérales. </a:t>
            </a:r>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 </a:t>
            </a:r>
            <a:r>
              <a:rPr lang="fr-FR" sz="900" b="1" kern="1200" noProof="0">
                <a:solidFill>
                  <a:schemeClr val="tx1"/>
                </a:solidFill>
                <a:effectLst/>
                <a:latin typeface="Arial" panose="020B0604020202020204" pitchFamily="34" charset="0"/>
                <a:ea typeface="+mn-ea"/>
                <a:cs typeface="+mn-cs"/>
              </a:rPr>
              <a:t>Chapitre 3 </a:t>
            </a:r>
            <a:r>
              <a:rPr lang="fr-FR" sz="900" kern="1200" noProof="0">
                <a:solidFill>
                  <a:schemeClr val="tx1"/>
                </a:solidFill>
                <a:effectLst/>
                <a:latin typeface="Arial" panose="020B0604020202020204" pitchFamily="34" charset="0"/>
                <a:ea typeface="+mn-ea"/>
                <a:cs typeface="+mn-cs"/>
              </a:rPr>
              <a:t>met en évidence les synergies et solutions potentielles – en général mais aussi avec plusieurs exemples.</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Nous proposerons à la fin un second exercice de groupe interactif qui s’appuie sur le premier, à la différence que les participants devront cette fois-ci rechercher les solutions et synergies possibles.</a:t>
            </a:r>
            <a:endParaRPr lang="fr-FR"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3113793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t>Notes :</a:t>
            </a:r>
          </a:p>
          <a:p>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L’augmentation de la demande de bioénergie se traduit par des changements dans les modèles de production agricole et la foresterie (changements dans l’utilisation des terres).</a:t>
            </a:r>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Chemin d’impact 1 : </a:t>
            </a:r>
            <a:endParaRPr lang="fr-FR" noProof="0"/>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culture de produits de base agricoles destinés à la production de bioénergie réduit la surface des terres cultivées disponibles pour la nourriture et les aliments pour animaux.</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pénuries provoquent non seulement l’augmentation du prix des produits agricoles (en particulier la nourriture et les aliments pour animaux mais aussi les biocarburants) mais aussi des fluctuations de prix.</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Ces pénuries (par exemple, mauvaises récoltes) ainsi que l’augmentation des prix menacent les moyens d’existence des groupes de population vulnérables sur le plan économique ainsi que des pays entiers.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Chemin d’impact 2 : </a:t>
            </a:r>
            <a:endParaRPr lang="fr-FR" noProof="0"/>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En raison des changements dans l’utilisation des terres au profit de la bioénergie, les terres cultivées restantes seront exposées à une intensification.</a:t>
            </a:r>
            <a:endParaRPr lang="fr-FR" noProof="0"/>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Cela peut entraîner le déplacement des communautés autochtones et aussi remplacer les utilisations traditionnelles de vastes terres.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L’intensification de l’utilisation des terres s’accompagne généralement d’un recours aux engrais et pesticides.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Résultat, les masses d’eau, les sols et l’air (pollution de l’environnement) sont polluées.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destruction des habitats et l’appauvrissement de la biodiversité (par exemple, eutrophisation, destruction des puits de carbone, etc.) sont la conséquence de cette pollution et les moyens d’existence sont menacés (à nouveau).</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Chemin d’impact 3 : </a:t>
            </a:r>
            <a:endParaRPr lang="fr-FR" sz="900" b="0" i="0" u="none" strike="noStrike" kern="1200" baseline="0" noProof="0">
              <a:solidFill>
                <a:schemeClr val="tx1"/>
              </a:solidFill>
              <a:latin typeface="Arial" panose="020B0604020202020204" pitchFamily="34" charset="0"/>
              <a:ea typeface="+mn-ea"/>
              <a:cs typeface="+mn-cs"/>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changements dans l’utilisation des terres aux fins de production de biocombustibles sont responsables indirectement de l’augmentation des émissions de gaz à effet de serre (GES).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fr-FR" noProof="0"/>
          </a:p>
          <a:p>
            <a:r>
              <a:rPr lang="fr-FR" sz="900" kern="1200" noProof="0">
                <a:solidFill>
                  <a:schemeClr val="tx1"/>
                </a:solidFill>
                <a:effectLst/>
                <a:latin typeface="Arial" panose="020B0604020202020204" pitchFamily="34" charset="0"/>
                <a:ea typeface="+mn-ea"/>
                <a:cs typeface="+mn-cs"/>
              </a:rPr>
              <a:t>Résumé :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L’augmentation des prix alimentaires se traduit par des pénuries d’approvisionnement et peut précipiter les pays pauvres dans une situation de crise (mauvaises récoltes).</a:t>
            </a:r>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terres agricoles s’étendent (changements dans l’utilisation des terres) dans des zones qui devraient être protégées </a:t>
            </a:r>
            <a:r>
              <a:rPr lang="fr-FR" sz="900" kern="1200" noProof="0">
                <a:solidFill>
                  <a:schemeClr val="tx1"/>
                </a:solidFill>
                <a:effectLst/>
                <a:latin typeface="Arial" panose="020B0604020202020204" pitchFamily="34" charset="0"/>
                <a:ea typeface="+mn-ea"/>
                <a:cs typeface="+mn-cs"/>
                <a:sym typeface="Wingdings"/>
              </a:rPr>
              <a:t></a:t>
            </a:r>
            <a:r>
              <a:rPr lang="fr-FR" sz="900" kern="1200" noProof="0">
                <a:solidFill>
                  <a:schemeClr val="tx1"/>
                </a:solidFill>
                <a:effectLst/>
                <a:latin typeface="Arial" panose="020B0604020202020204" pitchFamily="34" charset="0"/>
                <a:ea typeface="+mn-ea"/>
                <a:cs typeface="+mn-cs"/>
              </a:rPr>
              <a:t> Ce phénomène provoque la conversion des forêts, le drainage des sols tourbeux, le labourage des prairies et des habitats riches en espèces, etc.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L’intensification de l’utilisation des terres disponibles a des effets néfastes sur le climat, l’environnement et la biodiversité. </a:t>
            </a:r>
          </a:p>
          <a:p>
            <a:pPr marL="514350" lvl="1" indent="-171450">
              <a:buFont typeface="Symbol" panose="05050102010706020507" pitchFamily="18" charset="2"/>
              <a:buChar char="-"/>
            </a:pPr>
            <a:endParaRPr lang="fr-FR" noProof="0"/>
          </a:p>
          <a:p>
            <a:pPr marL="0" indent="0">
              <a:buFont typeface="Symbol" panose="05050102010706020507" pitchFamily="18" charset="2"/>
              <a:buNone/>
            </a:pPr>
            <a:endParaRPr lang="fr-FR" b="1" noProof="0"/>
          </a:p>
          <a:p>
            <a:pPr marL="0" indent="0">
              <a:buFont typeface="Symbol" panose="05050102010706020507" pitchFamily="18" charset="2"/>
              <a:buNone/>
            </a:pPr>
            <a:r>
              <a:rPr lang="fr-FR" b="1" noProof="0"/>
              <a:t>Sources :</a:t>
            </a:r>
          </a:p>
          <a:p>
            <a:pPr marL="0" indent="0">
              <a:buFont typeface="Symbol" panose="05050102010706020507" pitchFamily="18" charset="2"/>
              <a:buNone/>
            </a:pPr>
            <a:endParaRPr lang="en-US" noProof="0"/>
          </a:p>
          <a:p>
            <a:r>
              <a:rPr lang="en-US" noProof="0" err="1"/>
              <a:t>Umweltbundesamt</a:t>
            </a:r>
            <a:r>
              <a:rPr lang="en-US" noProof="0"/>
              <a:t> (2013), </a:t>
            </a:r>
            <a:r>
              <a:rPr lang="en-US" b="0" noProof="0"/>
              <a:t>‘</a:t>
            </a:r>
            <a:r>
              <a:rPr lang="en-US" sz="900" b="0" i="0" u="none" strike="noStrike" kern="1200" baseline="0" noProof="0">
                <a:solidFill>
                  <a:schemeClr val="tx1"/>
                </a:solidFill>
                <a:latin typeface="Arial" panose="020B0604020202020204" pitchFamily="34" charset="0"/>
                <a:ea typeface="+mn-ea"/>
                <a:cs typeface="+mn-cs"/>
              </a:rPr>
              <a:t>Sustainable use of Global Land and Biomass Resources</a:t>
            </a:r>
            <a:r>
              <a:rPr lang="en-US" sz="900" b="0" i="0" kern="1200" noProof="0">
                <a:solidFill>
                  <a:schemeClr val="tx1"/>
                </a:solidFill>
                <a:effectLst/>
                <a:latin typeface="Arial" panose="020B0604020202020204" pitchFamily="34" charset="0"/>
                <a:ea typeface="+mn-ea"/>
                <a:cs typeface="+mn-cs"/>
              </a:rPr>
              <a:t>‘, </a:t>
            </a:r>
            <a:r>
              <a:rPr lang="en-US" sz="900" b="0" i="0" u="none" strike="noStrike" kern="1200" baseline="0" noProof="0">
                <a:solidFill>
                  <a:schemeClr val="tx1"/>
                </a:solidFill>
                <a:latin typeface="Arial" panose="020B0604020202020204" pitchFamily="34" charset="0"/>
                <a:ea typeface="+mn-ea"/>
                <a:cs typeface="+mn-cs"/>
              </a:rPr>
              <a:t>Dessau-</a:t>
            </a:r>
            <a:r>
              <a:rPr lang="en-US" sz="900" b="0" i="0" u="none" strike="noStrike" kern="1200" baseline="0" noProof="0" err="1">
                <a:solidFill>
                  <a:schemeClr val="tx1"/>
                </a:solidFill>
                <a:latin typeface="Arial" panose="020B0604020202020204" pitchFamily="34" charset="0"/>
                <a:ea typeface="+mn-ea"/>
                <a:cs typeface="+mn-cs"/>
              </a:rPr>
              <a:t>Roßlau</a:t>
            </a:r>
            <a:r>
              <a:rPr lang="en-US" sz="900" b="0" i="0" u="none" strike="noStrike" kern="1200" baseline="0" noProof="0">
                <a:solidFill>
                  <a:schemeClr val="tx1"/>
                </a:solidFill>
                <a:latin typeface="Arial" panose="020B0604020202020204" pitchFamily="34" charset="0"/>
                <a:ea typeface="+mn-ea"/>
                <a:cs typeface="+mn-cs"/>
              </a:rPr>
              <a:t>.</a:t>
            </a:r>
            <a:endParaRPr lang="en-US" sz="900" b="0" i="0" kern="1200" noProof="0">
              <a:solidFill>
                <a:schemeClr val="tx1"/>
              </a:solidFill>
              <a:effectLst/>
              <a:latin typeface="Arial" panose="020B0604020202020204" pitchFamily="34" charset="0"/>
              <a:ea typeface="+mn-ea"/>
              <a:cs typeface="+mn-cs"/>
            </a:endParaRPr>
          </a:p>
          <a:p>
            <a:pPr marL="0" lvl="0" indent="0">
              <a:buFont typeface="Symbol" panose="05050102010706020507" pitchFamily="18" charset="2"/>
              <a:buNone/>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836774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 </a:t>
            </a:r>
            <a:endParaRPr lang="fr-FR" b="1" noProof="0"/>
          </a:p>
          <a:p>
            <a:endParaRPr lang="fr-FR" noProof="0"/>
          </a:p>
          <a:p>
            <a:pPr marL="0" marR="0" indent="0" algn="l" defTabSz="685800" rtl="0" eaLnBrk="1" fontAlgn="auto" latinLnBrk="0" hangingPunct="1">
              <a:lnSpc>
                <a:spcPct val="100000"/>
              </a:lnSpc>
              <a:spcBef>
                <a:spcPts val="0"/>
              </a:spcBef>
              <a:spcAft>
                <a:spcPts val="0"/>
              </a:spcAft>
              <a:buClrTx/>
              <a:buSzTx/>
              <a:buFontTx/>
              <a:buNone/>
              <a:tabLst/>
              <a:defRPr/>
            </a:pPr>
            <a:r>
              <a:rPr lang="fr-FR" sz="900" kern="1200" noProof="0">
                <a:solidFill>
                  <a:schemeClr val="tx1"/>
                </a:solidFill>
                <a:effectLst/>
                <a:latin typeface="Arial" panose="020B0604020202020204" pitchFamily="34" charset="0"/>
                <a:ea typeface="+mn-ea"/>
                <a:cs typeface="+mn-cs"/>
              </a:rPr>
              <a:t>Maintenant, place aux questions. Utilisez la fonction de conversation si ce n’est pas déjà fait... </a:t>
            </a:r>
            <a:r>
              <a:rPr lang="fr-FR" noProof="0">
                <a:latin typeface="Arial"/>
                <a:cs typeface="Arial"/>
              </a:rPr>
              <a:t> </a:t>
            </a:r>
            <a:endParaRPr lang="fr-FR" b="0" noProof="0">
              <a:cs typeface="Aria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noProof="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u="sng" noProof="0">
                <a:latin typeface="Arial"/>
                <a:cs typeface="Arial"/>
              </a:rPr>
              <a:t>Questions :</a:t>
            </a:r>
          </a:p>
          <a:p>
            <a:pPr marL="457200" lvl="1" indent="-457200">
              <a:buFont typeface="+mj-lt"/>
              <a:buAutoNum type="arabicPeriod"/>
            </a:pPr>
            <a:r>
              <a:rPr lang="fr-FR" sz="900" kern="1200" noProof="0">
                <a:solidFill>
                  <a:schemeClr val="tx1"/>
                </a:solidFill>
                <a:effectLst/>
                <a:latin typeface="Arial" panose="020B0604020202020204" pitchFamily="34" charset="0"/>
                <a:ea typeface="+mn-ea"/>
                <a:cs typeface="+mn-cs"/>
              </a:rPr>
              <a:t>Jusqu’ici,</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des questions sur les interactions eau-énergie-alimentation ?</a:t>
            </a:r>
            <a:endParaRPr lang="fr-FR" sz="900" kern="1200" noProof="0">
              <a:solidFill>
                <a:schemeClr val="tx1"/>
              </a:solidFill>
              <a:effectLst/>
              <a:latin typeface="Arial"/>
              <a:ea typeface="+mn-ea"/>
              <a:cs typeface="Arial"/>
            </a:endParaRPr>
          </a:p>
          <a:p>
            <a:pPr marL="457200" lvl="1" indent="-457200">
              <a:buFont typeface="+mj-lt"/>
              <a:buAutoNum type="arabicPeriod"/>
            </a:pPr>
            <a:r>
              <a:rPr lang="fr-FR" sz="900" kern="1200" noProof="0">
                <a:solidFill>
                  <a:schemeClr val="tx1"/>
                </a:solidFill>
                <a:effectLst/>
                <a:latin typeface="Arial" panose="020B0604020202020204" pitchFamily="34" charset="0"/>
                <a:ea typeface="+mn-ea"/>
                <a:cs typeface="+mn-cs"/>
              </a:rPr>
              <a:t>Connaissez-vous dans le cadre professionnel ou national/régional d’autres concessions au sein du Nexus entre l’eau, l’énergie et la sécurité alimentaire ou au-delà ?</a:t>
            </a:r>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2656341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b="1" noProof="0"/>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900" kern="1200" noProof="0">
                <a:solidFill>
                  <a:schemeClr val="tx1"/>
                </a:solidFill>
                <a:effectLst/>
                <a:latin typeface="Arial" panose="020B0604020202020204" pitchFamily="34" charset="0"/>
                <a:ea typeface="+mn-ea"/>
                <a:cs typeface="+mn-cs"/>
              </a:rPr>
              <a:t>Les demandes d’eau, d’énergie et de denrées alimentaires doivent être prises en considération de manière équivalente car elles interagissent entre elles.</a:t>
            </a:r>
            <a:endParaRPr lang="fr-FR"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Eau – Agriculture : production primaire de denrées alimentaires, nettoyage et hygiène, transformation, etc.</a:t>
            </a:r>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Eau – Énergie : hydroélectricité, extraction de combustibles fossiles, refroidissement, production de bioénergie, etc.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Énergie – Eau : approvisionnement, traitement, dessalement, transfert, distribution, réutilisation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Énergie – Agriculture</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 intrants, production, transport, stockage et manipulation, transformation à valeur ajoutée, transports et logistique, commercialisation et distribution, utilisateur final</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Agriculture – Énergie : bioénergie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Agriculture – Eau : répercussions sur la qualité de l’eau (pollution) et sa quantité (importants prélèvements)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851250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33</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a:solidFill>
                <a:schemeClr val="tx1"/>
              </a:solidFill>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096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900" b="1" kern="1200" noProof="0">
                <a:solidFill>
                  <a:schemeClr val="tx1"/>
                </a:solidFill>
                <a:effectLst/>
                <a:latin typeface="Arial"/>
                <a:cs typeface="Arial"/>
              </a:rPr>
              <a:t>Notes :</a:t>
            </a:r>
          </a:p>
          <a:p>
            <a:endParaRPr lang="fr-FR" sz="900" kern="1200" noProof="0">
              <a:solidFill>
                <a:schemeClr val="tx1"/>
              </a:solidFill>
              <a:effectLst/>
              <a:latin typeface="Arial" panose="020B0604020202020204" pitchFamily="34" charset="0"/>
              <a:ea typeface="+mn-ea"/>
              <a:cs typeface="+mn-cs"/>
            </a:endParaRPr>
          </a:p>
          <a:p>
            <a:r>
              <a:rPr lang="fr-FR" sz="900" kern="1200" noProof="0">
                <a:solidFill>
                  <a:schemeClr val="tx1"/>
                </a:solidFill>
                <a:effectLst/>
                <a:latin typeface="Arial" panose="020B0604020202020204" pitchFamily="34" charset="0"/>
                <a:ea typeface="+mn-ea"/>
                <a:cs typeface="+mn-cs"/>
              </a:rPr>
              <a:t>- Nul n’ignore que l’eau, l’énergie et la sécurité alimentaire sont essentielles au développement humain.</a:t>
            </a:r>
          </a:p>
          <a:p>
            <a:r>
              <a:rPr lang="fr-FR" sz="900" kern="1200" noProof="0">
                <a:solidFill>
                  <a:schemeClr val="tx1"/>
                </a:solidFill>
                <a:effectLst/>
                <a:latin typeface="Arial" panose="020B0604020202020204" pitchFamily="34" charset="0"/>
                <a:ea typeface="+mn-ea"/>
                <a:cs typeface="+mn-cs"/>
              </a:rPr>
              <a:t>- Malheureusement, de nombreuses personnes dans le monde ne disposent pas d’un accès adéquat à l’eau, l’énergie et l’alimentation.</a:t>
            </a:r>
          </a:p>
          <a:p>
            <a:endParaRPr lang="fr-FR" sz="900" kern="1200" noProof="0">
              <a:solidFill>
                <a:schemeClr val="tx1"/>
              </a:solidFill>
              <a:effectLst/>
              <a:cs typeface="Arial" panose="020B0604020202020204" pitchFamily="34" charset="0"/>
            </a:endParaRPr>
          </a:p>
          <a:p>
            <a:r>
              <a:rPr lang="fr-FR" sz="900" b="1" kern="1200" noProof="0">
                <a:solidFill>
                  <a:schemeClr val="tx1"/>
                </a:solidFill>
                <a:effectLst/>
                <a:latin typeface="Arial" panose="020B0604020202020204" pitchFamily="34" charset="0"/>
                <a:ea typeface="+mn-ea"/>
                <a:cs typeface="+mn-cs"/>
              </a:rPr>
              <a:t>Sécurité de l’eau : </a:t>
            </a:r>
            <a:endParaRPr lang="fr-FR" sz="900" kern="120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i="0" u="none" kern="1200" noProof="0">
                <a:solidFill>
                  <a:schemeClr val="tx1"/>
                </a:solidFill>
                <a:effectLst/>
                <a:latin typeface="Arial"/>
                <a:cs typeface="Arial"/>
                <a:sym typeface="Wingdings" panose="05000000000000000000" pitchFamily="2" charset="2"/>
              </a:rPr>
              <a:t>2020 :</a:t>
            </a:r>
            <a:r>
              <a:rPr lang="fr-FR" sz="900" b="0" i="0" u="none" kern="1200" baseline="0" noProof="0">
                <a:solidFill>
                  <a:schemeClr val="tx1"/>
                </a:solidFill>
                <a:effectLst/>
                <a:latin typeface="Arial" panose="020B0604020202020204" pitchFamily="34" charset="0"/>
                <a:ea typeface="+mn-ea"/>
                <a:cs typeface="+mn-cs"/>
                <a:sym typeface="Wingdings" panose="05000000000000000000" pitchFamily="2" charset="2"/>
              </a:rPr>
              <a:t> 2 </a:t>
            </a:r>
            <a:r>
              <a:rPr lang="fr-FR" sz="900" kern="1200" noProof="0">
                <a:solidFill>
                  <a:schemeClr val="tx1"/>
                </a:solidFill>
                <a:effectLst/>
                <a:latin typeface="Arial" panose="020B0604020202020204" pitchFamily="34" charset="0"/>
                <a:ea typeface="+mn-ea"/>
                <a:cs typeface="+mn-cs"/>
              </a:rPr>
              <a:t>milliards de personnes ne disposent pas de services d’eau potable gérés en toute sécurité (OMS et UNICEF, 2021), ce qui représente 26 % de la population mondiale. </a:t>
            </a:r>
            <a:endParaRPr lang="fr-FR" sz="900" b="0" i="0" u="none" kern="1200" noProof="0">
              <a:solidFill>
                <a:schemeClr val="tx1"/>
              </a:solidFill>
              <a:effectLst/>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i="0" u="none" kern="1200" noProof="0">
                <a:solidFill>
                  <a:schemeClr val="tx1"/>
                </a:solidFill>
                <a:effectLst/>
                <a:latin typeface="Arial"/>
                <a:cs typeface="Arial"/>
              </a:rPr>
              <a:t>T</a:t>
            </a:r>
            <a:r>
              <a:rPr lang="fr-FR" sz="900" kern="1200" noProof="0">
                <a:solidFill>
                  <a:schemeClr val="tx1"/>
                </a:solidFill>
                <a:effectLst/>
                <a:latin typeface="Arial" panose="020B0604020202020204" pitchFamily="34" charset="0"/>
                <a:ea typeface="+mn-ea"/>
                <a:cs typeface="+mn-cs"/>
              </a:rPr>
              <a:t>endances : d’ici 2030, la demande mondiale d’eau pourrait dépasser de 40 % l’approvisionnement total en eau (PNUE, 2015).</a:t>
            </a:r>
          </a:p>
          <a:p>
            <a:pPr marL="0" indent="0">
              <a:buFont typeface="Symbol" panose="05050102010706020507" pitchFamily="18" charset="2"/>
              <a:buNone/>
            </a:pPr>
            <a:endParaRPr lang="fr-FR" noProof="0">
              <a:latin typeface="Arial"/>
              <a:cs typeface="Arial"/>
            </a:endParaRPr>
          </a:p>
          <a:p>
            <a:r>
              <a:rPr lang="fr-FR" sz="900" b="1" kern="1200" noProof="0">
                <a:solidFill>
                  <a:schemeClr val="tx1"/>
                </a:solidFill>
                <a:effectLst/>
                <a:latin typeface="Arial" panose="020B0604020202020204" pitchFamily="34" charset="0"/>
                <a:ea typeface="+mn-ea"/>
                <a:cs typeface="+mn-cs"/>
              </a:rPr>
              <a:t>Sécurité de l’énergie : </a:t>
            </a:r>
            <a:endParaRPr lang="fr-FR" sz="900" kern="1200" noProof="0">
              <a:solidFill>
                <a:schemeClr val="tx1"/>
              </a:solidFill>
              <a:effectLst/>
              <a:latin typeface="Arial" panose="020B0604020202020204" pitchFamily="34" charset="0"/>
              <a:ea typeface="+mn-ea"/>
              <a:cs typeface="+mn-cs"/>
            </a:endParaRPr>
          </a:p>
          <a:p>
            <a:pPr marL="171450" indent="-171450">
              <a:buFont typeface="Symbol,Sans-Serif" panose="05050102010706020507" pitchFamily="18" charset="2"/>
              <a:buChar char="-"/>
            </a:pPr>
            <a:r>
              <a:rPr lang="fr-FR" noProof="0">
                <a:latin typeface="Arial"/>
                <a:cs typeface="Arial"/>
              </a:rPr>
              <a:t>2021 : </a:t>
            </a:r>
            <a:r>
              <a:rPr lang="fr-FR" sz="900" kern="1200" noProof="0">
                <a:solidFill>
                  <a:schemeClr val="tx1"/>
                </a:solidFill>
                <a:effectLst/>
                <a:latin typeface="Arial" panose="020B0604020202020204" pitchFamily="34" charset="0"/>
                <a:ea typeface="+mn-ea"/>
                <a:cs typeface="+mn-cs"/>
              </a:rPr>
              <a:t>800 000 millions de personnes n’ont pas accès à l’électricité (AIE, 2021).</a:t>
            </a:r>
            <a:endParaRPr lang="fr-FR" noProof="0">
              <a:latin typeface="Arial"/>
              <a:cs typeface="Arial"/>
            </a:endParaRPr>
          </a:p>
          <a:p>
            <a:pPr marL="342900" marR="0" lvl="0" indent="-171450" algn="l" defTabSz="685800" rtl="0" eaLnBrk="1" fontAlgn="auto" latinLnBrk="0" hangingPunct="1">
              <a:lnSpc>
                <a:spcPct val="100000"/>
              </a:lnSpc>
              <a:spcBef>
                <a:spcPts val="0"/>
              </a:spcBef>
              <a:spcAft>
                <a:spcPts val="0"/>
              </a:spcAft>
              <a:buClrTx/>
              <a:buSzTx/>
              <a:buFont typeface="Symbol,Sans-Serif"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Ce chiffre a diminué de plus de moitié entre 2000 et 2021.</a:t>
            </a:r>
            <a:endParaRPr lang="fr-FR" noProof="0">
              <a:latin typeface="Arial"/>
              <a:cs typeface="Arial"/>
            </a:endParaRPr>
          </a:p>
          <a:p>
            <a:pPr marL="342900" marR="0" lvl="0" indent="-171450" algn="l" defTabSz="685800" rtl="0" eaLnBrk="1" fontAlgn="auto" latinLnBrk="0" hangingPunct="1">
              <a:lnSpc>
                <a:spcPct val="100000"/>
              </a:lnSpc>
              <a:spcBef>
                <a:spcPts val="0"/>
              </a:spcBef>
              <a:spcAft>
                <a:spcPts val="0"/>
              </a:spcAft>
              <a:buClrTx/>
              <a:buSzTx/>
              <a:buFont typeface="Symbol,Sans-Serif"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baisse la plus notable a été observée dans la région Asie (environ 90 %).</a:t>
            </a:r>
          </a:p>
          <a:p>
            <a:pPr marL="342900" marR="0" lvl="0" indent="-171450" algn="l" defTabSz="685800" rtl="0" eaLnBrk="1" fontAlgn="auto" latinLnBrk="0" hangingPunct="1">
              <a:lnSpc>
                <a:spcPct val="100000"/>
              </a:lnSpc>
              <a:spcBef>
                <a:spcPts val="0"/>
              </a:spcBef>
              <a:spcAft>
                <a:spcPts val="0"/>
              </a:spcAft>
              <a:buClrTx/>
              <a:buSzTx/>
              <a:buFont typeface="Symbol,Sans-Serif"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Afrique subsaharienne : peu de changements sont intervenus ; cette région a représenté 78 % du total mondial en 2021.</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noProof="0">
                <a:latin typeface="Arial"/>
                <a:cs typeface="Arial"/>
              </a:rPr>
              <a:t>T</a:t>
            </a:r>
            <a:r>
              <a:rPr lang="fr-FR" sz="900" kern="1200" noProof="0">
                <a:solidFill>
                  <a:schemeClr val="tx1"/>
                </a:solidFill>
                <a:effectLst/>
                <a:latin typeface="Arial" panose="020B0604020202020204" pitchFamily="34" charset="0"/>
                <a:ea typeface="+mn-ea"/>
                <a:cs typeface="+mn-cs"/>
              </a:rPr>
              <a:t>endances : la demande d’énergie primaire totale augmentera de 9 % en 2030.</a:t>
            </a:r>
            <a:endParaRPr lang="fr-FR" noProof="0">
              <a:latin typeface="Arial"/>
              <a:cs typeface="Arial"/>
            </a:endParaRPr>
          </a:p>
          <a:p>
            <a:pPr marL="0" indent="0">
              <a:buFontTx/>
              <a:buNone/>
            </a:pPr>
            <a:endParaRPr lang="fr-FR" noProof="0">
              <a:latin typeface="Arial"/>
              <a:cs typeface="Arial"/>
            </a:endParaRPr>
          </a:p>
          <a:p>
            <a:r>
              <a:rPr lang="fr-FR" sz="900" b="1" kern="1200" noProof="0">
                <a:solidFill>
                  <a:schemeClr val="tx1"/>
                </a:solidFill>
                <a:effectLst/>
                <a:latin typeface="Arial" panose="020B0604020202020204" pitchFamily="34" charset="0"/>
                <a:ea typeface="+mn-ea"/>
                <a:cs typeface="+mn-cs"/>
              </a:rPr>
              <a:t>Sécurité alimentaire :</a:t>
            </a:r>
            <a:endParaRPr lang="fr-FR" sz="900" kern="1200" noProof="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fr-FR" noProof="0">
                <a:latin typeface="Arial"/>
                <a:cs typeface="Arial"/>
              </a:rPr>
              <a:t>2020 : </a:t>
            </a:r>
            <a:r>
              <a:rPr lang="fr-FR" sz="900" kern="1200" noProof="0">
                <a:solidFill>
                  <a:schemeClr val="tx1"/>
                </a:solidFill>
                <a:effectLst/>
                <a:latin typeface="Arial" panose="020B0604020202020204" pitchFamily="34" charset="0"/>
                <a:ea typeface="+mn-ea"/>
                <a:cs typeface="+mn-cs"/>
              </a:rPr>
              <a:t>2,4 milliards de personnes (soit 30,4 % de la population) ont souffert d’insécurité alimentaire (FAO et al., 2021 ; IEP 2021).</a:t>
            </a:r>
            <a:endParaRPr lang="fr-FR" noProof="0">
              <a:latin typeface="Arial"/>
              <a:cs typeface="Arial"/>
            </a:endParaRPr>
          </a:p>
          <a:p>
            <a:pPr marL="342900" indent="-171450">
              <a:buFont typeface="Symbol,Sans-Serif"/>
              <a:buChar char="-"/>
            </a:pPr>
            <a:r>
              <a:rPr lang="fr-FR" sz="900" kern="1200" noProof="0">
                <a:solidFill>
                  <a:schemeClr val="tx1"/>
                </a:solidFill>
                <a:effectLst/>
                <a:latin typeface="Arial" panose="020B0604020202020204" pitchFamily="34" charset="0"/>
                <a:ea typeface="+mn-ea"/>
                <a:cs typeface="+mn-cs"/>
              </a:rPr>
              <a:t>La faim dans le monde a</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augmenté en raison de la pandémie de COVID-19 en 2020 </a:t>
            </a:r>
            <a:r>
              <a:rPr lang="fr-FR" noProof="0">
                <a:latin typeface="Arial"/>
                <a:cs typeface="Arial"/>
              </a:rPr>
              <a:t> </a:t>
            </a:r>
            <a:r>
              <a:rPr lang="fr-FR" noProof="0">
                <a:latin typeface="Arial"/>
                <a:cs typeface="Arial"/>
                <a:sym typeface="Wingdings" panose="05000000000000000000" pitchFamily="2" charset="2"/>
              </a:rPr>
              <a:t> L’</a:t>
            </a:r>
            <a:r>
              <a:rPr lang="fr-FR" sz="900" kern="1200" noProof="0">
                <a:solidFill>
                  <a:schemeClr val="tx1"/>
                </a:solidFill>
                <a:effectLst/>
                <a:latin typeface="Arial" panose="020B0604020202020204" pitchFamily="34" charset="0"/>
                <a:ea typeface="+mn-ea"/>
                <a:cs typeface="+mn-cs"/>
              </a:rPr>
              <a:t>augmentation prévue est</a:t>
            </a:r>
            <a:r>
              <a:rPr lang="fr-FR" sz="900" kern="1200" baseline="0" noProof="0">
                <a:solidFill>
                  <a:schemeClr val="tx1"/>
                </a:solidFill>
                <a:effectLst/>
                <a:latin typeface="Arial" panose="020B0604020202020204" pitchFamily="34" charset="0"/>
                <a:ea typeface="+mn-ea"/>
                <a:cs typeface="+mn-cs"/>
              </a:rPr>
              <a:t> égale à celle </a:t>
            </a:r>
            <a:r>
              <a:rPr lang="fr-FR" sz="900" kern="1200" noProof="0">
                <a:solidFill>
                  <a:schemeClr val="tx1"/>
                </a:solidFill>
                <a:effectLst/>
                <a:latin typeface="Arial" panose="020B0604020202020204" pitchFamily="34" charset="0"/>
                <a:ea typeface="+mn-ea"/>
                <a:cs typeface="+mn-cs"/>
              </a:rPr>
              <a:t>des cinq dernières années combinées (FAO et al., 2021).</a:t>
            </a:r>
            <a:endParaRPr lang="fr-FR" noProof="0">
              <a:latin typeface="Arial"/>
              <a:cs typeface="Arial"/>
            </a:endParaRPr>
          </a:p>
          <a:p>
            <a:pPr marL="342900" marR="0" lvl="0"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La demande alimentaire devrait augmenter de 50 % en 2050 (d’après les niveaux de 2020).</a:t>
            </a:r>
            <a:endParaRPr lang="fr-FR" noProof="0"/>
          </a:p>
          <a:p>
            <a:pPr marL="342900" indent="-171450">
              <a:buFont typeface="Symbol,Sans-Serif"/>
              <a:buChar char="-"/>
            </a:pPr>
            <a:endParaRPr lang="fr-FR" noProof="0">
              <a:cs typeface="Arial"/>
            </a:endParaRPr>
          </a:p>
          <a:p>
            <a:pPr marL="342900" indent="-171450">
              <a:buFont typeface="Symbol,Sans-Serif"/>
              <a:buChar char="-"/>
            </a:pPr>
            <a:r>
              <a:rPr lang="fr-FR" sz="900" kern="1200" noProof="0">
                <a:solidFill>
                  <a:schemeClr val="tx1"/>
                </a:solidFill>
                <a:effectLst/>
                <a:latin typeface="Arial" panose="020B0604020202020204" pitchFamily="34" charset="0"/>
                <a:ea typeface="+mn-ea"/>
                <a:cs typeface="+mn-cs"/>
              </a:rPr>
              <a:t>Résultat : pour s’assurer que toutes les personnes dans le monde disposent d’un accès adéquat à l’eau, l’énergie et l’alimentation, il faut considérablement accroître nos efforts de développement.</a:t>
            </a:r>
          </a:p>
          <a:p>
            <a:pPr marL="342900" indent="-171450">
              <a:buFont typeface="Symbol,Sans-Serif"/>
              <a:buChar char="-"/>
            </a:pPr>
            <a:r>
              <a:rPr lang="fr-FR" sz="900" kern="1200" noProof="0">
                <a:solidFill>
                  <a:schemeClr val="tx1"/>
                </a:solidFill>
                <a:effectLst/>
                <a:latin typeface="Arial" panose="020B0604020202020204" pitchFamily="34" charset="0"/>
                <a:ea typeface="+mn-ea"/>
                <a:cs typeface="+mn-cs"/>
              </a:rPr>
              <a:t>Cependant, comme cela a déjà été indiqué dans la partie précédente, l’accroissement des efforts dans un secteur a souvent une incidence sur les autres secteurs et les efforts de développement qui y sont déployés.</a:t>
            </a:r>
            <a:endParaRPr lang="fr-FR" noProof="0">
              <a:cs typeface="Arial" panose="020B0604020202020204" pitchFamily="34" charset="0"/>
            </a:endParaRPr>
          </a:p>
          <a:p>
            <a:pPr marL="342900" marR="0" lvl="0"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Dans les diapositives suivantes, nous mettons en évidence et examinons ces interactions. </a:t>
            </a:r>
          </a:p>
          <a:p>
            <a:pPr marL="171450" indent="0">
              <a:buFont typeface="Symbol,Sans-Serif"/>
              <a:buNone/>
            </a:pPr>
            <a:r>
              <a:rPr lang="fr-FR" noProof="0">
                <a:latin typeface="Arial"/>
                <a:cs typeface="Arial"/>
              </a:rPr>
              <a:t> </a:t>
            </a:r>
            <a:endParaRPr lang="fr-FR" noProof="0">
              <a:cs typeface="Arial" panose="020B0604020202020204" pitchFamily="34" charset="0"/>
            </a:endParaRPr>
          </a:p>
          <a:p>
            <a:pPr lvl="1"/>
            <a:endParaRPr lang="fr-FR" u="sng" noProof="0">
              <a:cs typeface="Arial" panose="020B0604020202020204" pitchFamily="34" charset="0"/>
            </a:endParaRPr>
          </a:p>
          <a:p>
            <a:r>
              <a:rPr lang="fr-FR" sz="900" u="sng" kern="1200" noProof="0">
                <a:solidFill>
                  <a:schemeClr val="tx1"/>
                </a:solidFill>
                <a:effectLst/>
                <a:latin typeface="Arial" panose="020B0604020202020204" pitchFamily="34" charset="0"/>
                <a:ea typeface="+mn-ea"/>
                <a:cs typeface="+mn-cs"/>
              </a:rPr>
              <a:t>Informations supplémentaires :</a:t>
            </a:r>
            <a:endParaRPr lang="fr-FR" sz="900" kern="1200" noProof="0">
              <a:solidFill>
                <a:schemeClr val="tx1"/>
              </a:solidFill>
              <a:effectLst/>
              <a:latin typeface="Arial" panose="020B0604020202020204" pitchFamily="34" charset="0"/>
              <a:ea typeface="+mn-ea"/>
              <a:cs typeface="+mn-cs"/>
            </a:endParaRPr>
          </a:p>
          <a:p>
            <a:r>
              <a:rPr lang="fr-FR" sz="900" kern="1200" noProof="0">
                <a:solidFill>
                  <a:schemeClr val="tx1"/>
                </a:solidFill>
                <a:effectLst/>
                <a:latin typeface="Arial" panose="020B0604020202020204" pitchFamily="34" charset="0"/>
                <a:ea typeface="+mn-ea"/>
                <a:cs typeface="+mn-cs"/>
              </a:rPr>
              <a:t>Sécurité de l’eau :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De nombreux scénarios sont envisagés pour l’avenir (par exemple, </a:t>
            </a:r>
            <a:r>
              <a:rPr lang="fr-FR" sz="900" kern="1200" noProof="0" err="1">
                <a:solidFill>
                  <a:schemeClr val="tx1"/>
                </a:solidFill>
                <a:effectLst/>
                <a:latin typeface="Arial" panose="020B0604020202020204" pitchFamily="34" charset="0"/>
                <a:ea typeface="+mn-ea"/>
                <a:cs typeface="+mn-cs"/>
              </a:rPr>
              <a:t>Burek</a:t>
            </a:r>
            <a:r>
              <a:rPr lang="fr-FR" sz="900" kern="1200" noProof="0">
                <a:solidFill>
                  <a:schemeClr val="tx1"/>
                </a:solidFill>
                <a:effectLst/>
                <a:latin typeface="Arial" panose="020B0604020202020204" pitchFamily="34" charset="0"/>
                <a:ea typeface="+mn-ea"/>
                <a:cs typeface="+mn-cs"/>
              </a:rPr>
              <a:t> et al. 2016 prévoit une augmentation de 20 à 30 % d’ici 2050 par rapport au niveau actuel de consommation d’eau ; L’OCDE (2012) estime à 55 % l’augmentation de la demande mondiale d’eau entre 2000 et 2050 </a:t>
            </a:r>
            <a:r>
              <a:rPr lang="fr-FR" sz="900" kern="1200" noProof="0">
                <a:solidFill>
                  <a:schemeClr val="tx1"/>
                </a:solidFill>
                <a:effectLst/>
                <a:latin typeface="Arial" panose="020B0604020202020204" pitchFamily="34" charset="0"/>
                <a:ea typeface="+mn-ea"/>
                <a:cs typeface="+mn-cs"/>
                <a:sym typeface="Wingdings"/>
              </a:rPr>
              <a:t></a:t>
            </a:r>
            <a:r>
              <a:rPr lang="fr-FR" sz="900" kern="1200" noProof="0">
                <a:solidFill>
                  <a:schemeClr val="tx1"/>
                </a:solidFill>
                <a:effectLst/>
                <a:latin typeface="Arial" panose="020B0604020202020204" pitchFamily="34" charset="0"/>
                <a:ea typeface="+mn-ea"/>
                <a:cs typeface="+mn-cs"/>
              </a:rPr>
              <a:t> références citées dans ONU, 2021) ; 2018 : plus de 2 milliards de personnes vivent dans des pays soumis à un stress hydrique (ONU 2018 ; cité dans</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 ONU, 2021).</a:t>
            </a: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Le stress hydrique est plus un phénomène saisonnier qu’annuel.</a:t>
            </a:r>
            <a:r>
              <a:rPr lang="fr-FR" noProof="0">
                <a:latin typeface="Arial"/>
                <a:cs typeface="Arial"/>
              </a:rPr>
              <a:t> </a:t>
            </a:r>
            <a:endParaRPr lang="fr-FR" sz="900" i="0" u="none" kern="1200" noProof="0">
              <a:solidFill>
                <a:schemeClr val="tx1"/>
              </a:solidFill>
              <a:effectLst/>
              <a:latin typeface="Arial" panose="020B0604020202020204" pitchFamily="34" charset="0"/>
              <a:cs typeface="Arial"/>
            </a:endParaRPr>
          </a:p>
          <a:p>
            <a:pPr marL="171450" lvl="0" indent="-171450">
              <a:buFont typeface="Symbol" panose="05050102010706020507" pitchFamily="18" charset="2"/>
              <a:buChar char="-"/>
            </a:pPr>
            <a:r>
              <a:rPr lang="fr-FR" sz="900" i="0" u="none" kern="1200" noProof="0">
                <a:solidFill>
                  <a:schemeClr val="tx1"/>
                </a:solidFill>
                <a:effectLst/>
                <a:latin typeface="Arial"/>
                <a:cs typeface="Arial"/>
              </a:rPr>
              <a:t>2016 : </a:t>
            </a:r>
            <a:r>
              <a:rPr lang="fr-FR" sz="900" kern="1200" noProof="0">
                <a:solidFill>
                  <a:schemeClr val="tx1"/>
                </a:solidFill>
                <a:effectLst/>
                <a:latin typeface="Arial" panose="020B0604020202020204" pitchFamily="34" charset="0"/>
                <a:ea typeface="+mn-ea"/>
                <a:cs typeface="+mn-cs"/>
              </a:rPr>
              <a:t>4 milliards de personnes vivent dans des zones soumises à une grave pénurie physique d’eau pendant au moins un mois de l’année (</a:t>
            </a:r>
            <a:r>
              <a:rPr lang="fr-FR" sz="900" kern="1200" noProof="0" err="1">
                <a:solidFill>
                  <a:schemeClr val="tx1"/>
                </a:solidFill>
                <a:effectLst/>
                <a:latin typeface="Arial" panose="020B0604020202020204" pitchFamily="34" charset="0"/>
                <a:ea typeface="+mn-ea"/>
                <a:cs typeface="+mn-cs"/>
              </a:rPr>
              <a:t>Mekonnen</a:t>
            </a:r>
            <a:r>
              <a:rPr lang="fr-FR" sz="900" kern="1200" noProof="0">
                <a:solidFill>
                  <a:schemeClr val="tx1"/>
                </a:solidFill>
                <a:effectLst/>
                <a:latin typeface="Arial" panose="020B0604020202020204" pitchFamily="34" charset="0"/>
                <a:ea typeface="+mn-ea"/>
                <a:cs typeface="+mn-cs"/>
              </a:rPr>
              <a:t> &amp; </a:t>
            </a:r>
            <a:r>
              <a:rPr lang="fr-FR" sz="900" kern="1200" noProof="0" err="1">
                <a:solidFill>
                  <a:schemeClr val="tx1"/>
                </a:solidFill>
                <a:effectLst/>
                <a:latin typeface="Arial" panose="020B0604020202020204" pitchFamily="34" charset="0"/>
                <a:ea typeface="+mn-ea"/>
                <a:cs typeface="+mn-cs"/>
              </a:rPr>
              <a:t>Hoekstra</a:t>
            </a:r>
            <a:r>
              <a:rPr lang="fr-FR" sz="900" kern="1200" noProof="0">
                <a:solidFill>
                  <a:schemeClr val="tx1"/>
                </a:solidFill>
                <a:effectLst/>
                <a:latin typeface="Arial" panose="020B0604020202020204" pitchFamily="34" charset="0"/>
                <a:ea typeface="+mn-ea"/>
                <a:cs typeface="+mn-cs"/>
              </a:rPr>
              <a:t>, 2016 ; cité</a:t>
            </a:r>
            <a:r>
              <a:rPr lang="fr-FR" sz="900" kern="1200" baseline="0" noProof="0">
                <a:solidFill>
                  <a:schemeClr val="tx1"/>
                </a:solidFill>
                <a:effectLst/>
                <a:latin typeface="Arial" panose="020B0604020202020204" pitchFamily="34" charset="0"/>
                <a:ea typeface="+mn-ea"/>
                <a:cs typeface="+mn-cs"/>
              </a:rPr>
              <a:t> dans </a:t>
            </a:r>
            <a:r>
              <a:rPr lang="fr-FR" sz="900" kern="1200" noProof="0">
                <a:solidFill>
                  <a:schemeClr val="tx1"/>
                </a:solidFill>
                <a:effectLst/>
                <a:latin typeface="Arial" panose="020B0604020202020204" pitchFamily="34" charset="0"/>
                <a:ea typeface="+mn-ea"/>
                <a:cs typeface="+mn-cs"/>
              </a:rPr>
              <a:t>: ONU, 2021).</a:t>
            </a:r>
            <a:endParaRPr lang="fr-FR" sz="900" i="0" u="none" kern="1200" noProof="0">
              <a:solidFill>
                <a:schemeClr val="tx1"/>
              </a:solidFill>
              <a:effectLst/>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quantité d’eau n’est pas suffisante pour répondre aux besoins humains et environnementaux.</a:t>
            </a:r>
            <a:endParaRPr lang="fr-FR" sz="900" i="0" u="none" kern="1200" noProof="0">
              <a:solidFill>
                <a:schemeClr val="tx1"/>
              </a:solidFill>
              <a:effectLst/>
              <a:latin typeface="Arial"/>
              <a:cs typeface="Arial"/>
            </a:endParaRPr>
          </a:p>
          <a:p>
            <a:pPr lvl="0"/>
            <a:r>
              <a:rPr lang="fr-FR" sz="900" i="0" u="none" kern="1200" noProof="0">
                <a:solidFill>
                  <a:schemeClr val="tx1"/>
                </a:solidFill>
                <a:effectLst/>
                <a:latin typeface="Arial"/>
                <a:cs typeface="Arial"/>
              </a:rPr>
              <a:t>2007 : </a:t>
            </a:r>
            <a:r>
              <a:rPr lang="fr-FR" sz="900" kern="1200" noProof="0">
                <a:solidFill>
                  <a:schemeClr val="tx1"/>
                </a:solidFill>
                <a:effectLst/>
                <a:latin typeface="Arial" panose="020B0604020202020204" pitchFamily="34" charset="0"/>
                <a:ea typeface="+mn-ea"/>
                <a:cs typeface="+mn-cs"/>
              </a:rPr>
              <a:t>1,6 milliard de personnes vivent dans des zones touchées par une pénurie économique d’eau (</a:t>
            </a:r>
            <a:r>
              <a:rPr lang="fr-FR" sz="900" kern="1200" noProof="0" err="1">
                <a:solidFill>
                  <a:schemeClr val="tx1"/>
                </a:solidFill>
                <a:effectLst/>
                <a:latin typeface="Arial" panose="020B0604020202020204" pitchFamily="34" charset="0"/>
                <a:ea typeface="+mn-ea"/>
                <a:cs typeface="+mn-cs"/>
              </a:rPr>
              <a:t>Comprehensive</a:t>
            </a:r>
            <a:r>
              <a:rPr lang="fr-FR" sz="900" kern="1200" noProof="0">
                <a:solidFill>
                  <a:schemeClr val="tx1"/>
                </a:solidFill>
                <a:effectLst/>
                <a:latin typeface="Arial" panose="020B0604020202020204" pitchFamily="34" charset="0"/>
                <a:ea typeface="+mn-ea"/>
                <a:cs typeface="+mn-cs"/>
              </a:rPr>
              <a:t> </a:t>
            </a:r>
            <a:r>
              <a:rPr lang="fr-FR" sz="900" kern="1200" noProof="0" err="1">
                <a:solidFill>
                  <a:schemeClr val="tx1"/>
                </a:solidFill>
                <a:effectLst/>
                <a:latin typeface="Arial" panose="020B0604020202020204" pitchFamily="34" charset="0"/>
                <a:ea typeface="+mn-ea"/>
                <a:cs typeface="+mn-cs"/>
              </a:rPr>
              <a:t>Assessment</a:t>
            </a:r>
            <a:r>
              <a:rPr lang="fr-FR" sz="900" kern="1200" noProof="0">
                <a:solidFill>
                  <a:schemeClr val="tx1"/>
                </a:solidFill>
                <a:effectLst/>
                <a:latin typeface="Arial" panose="020B0604020202020204" pitchFamily="34" charset="0"/>
                <a:ea typeface="+mn-ea"/>
                <a:cs typeface="+mn-cs"/>
              </a:rPr>
              <a:t> of Water Management in Agriculture, 2007 ; cité</a:t>
            </a:r>
            <a:r>
              <a:rPr lang="fr-FR" sz="900" kern="1200" baseline="0" noProof="0">
                <a:solidFill>
                  <a:schemeClr val="tx1"/>
                </a:solidFill>
                <a:effectLst/>
                <a:latin typeface="Arial" panose="020B0604020202020204" pitchFamily="34" charset="0"/>
                <a:ea typeface="+mn-ea"/>
                <a:cs typeface="+mn-cs"/>
              </a:rPr>
              <a:t> dans </a:t>
            </a:r>
            <a:r>
              <a:rPr lang="fr-FR" sz="900" kern="1200" noProof="0">
                <a:solidFill>
                  <a:schemeClr val="tx1"/>
                </a:solidFill>
                <a:effectLst/>
                <a:latin typeface="Arial" panose="020B0604020202020204" pitchFamily="34" charset="0"/>
                <a:ea typeface="+mn-ea"/>
                <a:cs typeface="+mn-cs"/>
              </a:rPr>
              <a:t>: ONU, 2021).</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Il s’agit de zones où l’eau est disponible en quantité suffisante mais constitue</a:t>
            </a:r>
            <a:r>
              <a:rPr lang="fr-FR" sz="900" kern="1200" baseline="0" noProof="0">
                <a:solidFill>
                  <a:schemeClr val="tx1"/>
                </a:solidFill>
                <a:effectLst/>
                <a:latin typeface="Arial" panose="020B0604020202020204" pitchFamily="34" charset="0"/>
                <a:ea typeface="+mn-ea"/>
                <a:cs typeface="+mn-cs"/>
              </a:rPr>
              <a:t> une ressource </a:t>
            </a:r>
            <a:r>
              <a:rPr lang="fr-FR" sz="900" kern="1200" noProof="0">
                <a:solidFill>
                  <a:schemeClr val="tx1"/>
                </a:solidFill>
                <a:effectLst/>
                <a:latin typeface="Arial" panose="020B0604020202020204" pitchFamily="34" charset="0"/>
                <a:ea typeface="+mn-ea"/>
                <a:cs typeface="+mn-cs"/>
              </a:rPr>
              <a:t>rare car il est impossible d’y accéder (par exemple, manque d’investissements dans les infrastructures).</a:t>
            </a:r>
          </a:p>
          <a:p>
            <a:pPr marL="514350" lvl="1" indent="-171450">
              <a:buFont typeface="Symbol" panose="05050102010706020507" pitchFamily="18" charset="2"/>
              <a:buChar char="-"/>
            </a:pPr>
            <a:endParaRPr lang="fr-FR" noProof="0">
              <a:latin typeface="Arial"/>
              <a:cs typeface="Arial"/>
            </a:endParaRPr>
          </a:p>
          <a:p>
            <a:r>
              <a:rPr lang="fr-FR" sz="900" kern="1200" noProof="0">
                <a:solidFill>
                  <a:schemeClr val="tx1"/>
                </a:solidFill>
                <a:effectLst/>
                <a:latin typeface="Arial" panose="020B0604020202020204" pitchFamily="34" charset="0"/>
                <a:ea typeface="+mn-ea"/>
                <a:cs typeface="+mn-cs"/>
              </a:rPr>
              <a:t>Sécurité de l’énergie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Tendances futures de la demande d’électricité : d’ici 2030, la croissance la plus rapide sera observée en Inde suivie de l’Asie du Sud-Est et de l’Afrique (AIE, 2021).</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b="0" kern="1200" noProof="0">
                <a:solidFill>
                  <a:schemeClr val="tx1"/>
                </a:solidFill>
                <a:effectLst/>
                <a:latin typeface="Arial"/>
                <a:cs typeface="Arial"/>
              </a:rPr>
              <a:t>2019 : </a:t>
            </a:r>
            <a:r>
              <a:rPr lang="fr-FR" sz="900" kern="1200" noProof="0">
                <a:solidFill>
                  <a:schemeClr val="tx1"/>
                </a:solidFill>
                <a:effectLst/>
                <a:latin typeface="Arial" panose="020B0604020202020204" pitchFamily="34" charset="0"/>
                <a:ea typeface="+mn-ea"/>
                <a:cs typeface="+mn-cs"/>
              </a:rPr>
              <a:t>nombre de personnes ne disposant pas d’un accès à l’électricité par région (Our World in Data, 2021) :</a:t>
            </a:r>
            <a:endParaRPr lang="fr-FR" sz="900" b="0" kern="1200" noProof="0">
              <a:solidFill>
                <a:schemeClr val="tx1"/>
              </a:solidFill>
              <a:effectLst/>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Moyen-Orient et Afrique du Nord (MENA) : 12,64 millions.</a:t>
            </a:r>
            <a:endParaRPr lang="fr-FR" sz="900" b="0" kern="1200" noProof="0">
              <a:solidFill>
                <a:schemeClr val="tx1"/>
              </a:solidFill>
              <a:effectLst/>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Amérique latine et Caraïbes : 10,19 millions.</a:t>
            </a:r>
            <a:endParaRPr lang="fr-FR" sz="900" b="0" kern="1200" noProof="0">
              <a:solidFill>
                <a:schemeClr val="tx1"/>
              </a:solidFill>
              <a:effectLst/>
              <a:latin typeface="Arial"/>
              <a:cs typeface="Arial"/>
            </a:endParaRPr>
          </a:p>
          <a:p>
            <a:pPr marL="171450" indent="-171450">
              <a:buFont typeface="Symbol" panose="05050102010706020507" pitchFamily="18" charset="2"/>
              <a:buChar char="-"/>
            </a:pPr>
            <a:r>
              <a:rPr lang="fr-FR" noProof="0">
                <a:latin typeface="Arial"/>
                <a:cs typeface="Arial"/>
              </a:rPr>
              <a:t> </a:t>
            </a:r>
            <a:r>
              <a:rPr lang="fr-FR" sz="900" b="0" u="none" kern="1200" noProof="0">
                <a:solidFill>
                  <a:schemeClr val="tx1"/>
                </a:solidFill>
                <a:effectLst/>
                <a:latin typeface="Arial"/>
                <a:cs typeface="Arial"/>
              </a:rPr>
              <a:t>T</a:t>
            </a:r>
            <a:r>
              <a:rPr lang="fr-FR" sz="900" kern="1200" noProof="0">
                <a:solidFill>
                  <a:schemeClr val="tx1"/>
                </a:solidFill>
                <a:effectLst/>
                <a:latin typeface="Arial" panose="020B0604020202020204" pitchFamily="34" charset="0"/>
                <a:ea typeface="+mn-ea"/>
                <a:cs typeface="+mn-cs"/>
              </a:rPr>
              <a:t>endances : la demande d’énergie primaire totale augmentera de 9 % en 2030 selon le scénario STEPS (</a:t>
            </a:r>
            <a:r>
              <a:rPr lang="fr-FR" sz="900" kern="1200" noProof="0" err="1">
                <a:solidFill>
                  <a:schemeClr val="tx1"/>
                </a:solidFill>
                <a:effectLst/>
                <a:latin typeface="Arial" panose="020B0604020202020204" pitchFamily="34" charset="0"/>
                <a:ea typeface="+mn-ea"/>
                <a:cs typeface="+mn-cs"/>
              </a:rPr>
              <a:t>Stated</a:t>
            </a:r>
            <a:r>
              <a:rPr lang="fr-FR" sz="900" kern="1200" noProof="0">
                <a:solidFill>
                  <a:schemeClr val="tx1"/>
                </a:solidFill>
                <a:effectLst/>
                <a:latin typeface="Arial" panose="020B0604020202020204" pitchFamily="34" charset="0"/>
                <a:ea typeface="+mn-ea"/>
                <a:cs typeface="+mn-cs"/>
              </a:rPr>
              <a:t> </a:t>
            </a:r>
            <a:r>
              <a:rPr lang="fr-FR" sz="900" kern="1200" noProof="0" err="1">
                <a:solidFill>
                  <a:schemeClr val="tx1"/>
                </a:solidFill>
                <a:effectLst/>
                <a:latin typeface="Arial" panose="020B0604020202020204" pitchFamily="34" charset="0"/>
                <a:ea typeface="+mn-ea"/>
                <a:cs typeface="+mn-cs"/>
              </a:rPr>
              <a:t>Policies</a:t>
            </a:r>
            <a:r>
              <a:rPr lang="fr-FR" sz="900" kern="1200" noProof="0">
                <a:solidFill>
                  <a:schemeClr val="tx1"/>
                </a:solidFill>
                <a:effectLst/>
                <a:latin typeface="Arial" panose="020B0604020202020204" pitchFamily="34" charset="0"/>
                <a:ea typeface="+mn-ea"/>
                <a:cs typeface="+mn-cs"/>
              </a:rPr>
              <a:t> Scenario) (AIE, 2020).</a:t>
            </a:r>
            <a:endParaRPr lang="fr-FR" sz="900" b="0" u="none" kern="1200" noProof="0">
              <a:solidFill>
                <a:schemeClr val="tx1"/>
              </a:solidFill>
              <a:effectLst/>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Scénario</a:t>
            </a:r>
            <a:r>
              <a:rPr lang="fr-FR" sz="900" kern="1200" baseline="0" noProof="0">
                <a:solidFill>
                  <a:schemeClr val="tx1"/>
                </a:solidFill>
                <a:effectLst/>
                <a:latin typeface="Arial" panose="020B0604020202020204" pitchFamily="34" charset="0"/>
                <a:ea typeface="+mn-ea"/>
                <a:cs typeface="+mn-cs"/>
              </a:rPr>
              <a:t> S</a:t>
            </a:r>
            <a:r>
              <a:rPr lang="fr-FR" sz="900" kern="1200" noProof="0">
                <a:solidFill>
                  <a:schemeClr val="tx1"/>
                </a:solidFill>
                <a:effectLst/>
                <a:latin typeface="Arial" panose="020B0604020202020204" pitchFamily="34" charset="0"/>
                <a:ea typeface="+mn-ea"/>
                <a:cs typeface="+mn-cs"/>
              </a:rPr>
              <a:t>TEPS : sur la base des cadres d’action actuels, la demande totale d’énergie retrouve son niveau d’avant la crise (Covid-19) d’ici début 2023.</a:t>
            </a:r>
            <a:endParaRPr lang="fr-FR" sz="900" b="0" u="none" kern="1200" noProof="0">
              <a:solidFill>
                <a:schemeClr val="tx1"/>
              </a:solidFill>
              <a:effectLst/>
              <a:latin typeface="Arial"/>
              <a:cs typeface="Arial"/>
            </a:endParaRPr>
          </a:p>
          <a:p>
            <a:pPr lvl="1"/>
            <a:endParaRPr lang="fr-FR" sz="900" b="1" kern="1200" noProof="0">
              <a:solidFill>
                <a:schemeClr val="tx1"/>
              </a:solidFill>
              <a:effectLst/>
              <a:cs typeface="Arial" panose="020B0604020202020204" pitchFamily="34" charset="0"/>
            </a:endParaRPr>
          </a:p>
          <a:p>
            <a:r>
              <a:rPr lang="fr-FR" sz="900" kern="1200" noProof="0">
                <a:solidFill>
                  <a:schemeClr val="tx1"/>
                </a:solidFill>
                <a:effectLst/>
                <a:latin typeface="Arial" panose="020B0604020202020204" pitchFamily="34" charset="0"/>
                <a:ea typeface="+mn-ea"/>
                <a:cs typeface="+mn-cs"/>
              </a:rPr>
              <a:t>Sécurité alimentaire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noProof="0">
                <a:latin typeface="Arial"/>
                <a:cs typeface="Arial"/>
              </a:rPr>
              <a:t>R</a:t>
            </a:r>
            <a:r>
              <a:rPr lang="fr-FR" sz="900" kern="1200" noProof="0">
                <a:solidFill>
                  <a:schemeClr val="tx1"/>
                </a:solidFill>
                <a:effectLst/>
                <a:latin typeface="Arial" panose="020B0604020202020204" pitchFamily="34" charset="0"/>
                <a:ea typeface="+mn-ea"/>
                <a:cs typeface="+mn-cs"/>
              </a:rPr>
              <a:t>épartition par région : 1,2 milliard en Asie, 799 millions en Afrique, 267 millions en Amérique latine et dans les Caraïbes </a:t>
            </a:r>
            <a:endParaRPr lang="fr-FR" noProof="0">
              <a:cs typeface="Arial"/>
            </a:endParaRPr>
          </a:p>
          <a:p>
            <a:r>
              <a:rPr lang="fr-FR" noProof="0">
                <a:latin typeface="Arial"/>
                <a:cs typeface="Arial"/>
                <a:sym typeface="Wingdings" panose="05000000000000000000" pitchFamily="2" charset="2"/>
              </a:rPr>
              <a:t>	 </a:t>
            </a:r>
            <a:r>
              <a:rPr lang="fr-FR" sz="900" kern="1200" noProof="0">
                <a:solidFill>
                  <a:schemeClr val="tx1"/>
                </a:solidFill>
                <a:effectLst/>
                <a:latin typeface="Arial" panose="020B0604020202020204" pitchFamily="34" charset="0"/>
                <a:ea typeface="+mn-ea"/>
                <a:cs typeface="+mn-cs"/>
                <a:sym typeface="Wingdings" panose="05000000000000000000" pitchFamily="2" charset="2"/>
              </a:rPr>
              <a:t>L</a:t>
            </a:r>
            <a:r>
              <a:rPr lang="fr-FR" sz="900" kern="1200" noProof="0">
                <a:solidFill>
                  <a:schemeClr val="tx1"/>
                </a:solidFill>
                <a:effectLst/>
                <a:latin typeface="Arial" panose="020B0604020202020204" pitchFamily="34" charset="0"/>
                <a:ea typeface="+mn-ea"/>
                <a:cs typeface="+mn-cs"/>
              </a:rPr>
              <a:t>a plus forte hausse est observée en Amérique latine et dans les Caraïbes (FAO et al., 2021).</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faim dans le monde a augmenté en raison de la pandémie de COVID-19 en 2020 </a:t>
            </a:r>
            <a:r>
              <a:rPr lang="fr-FR" sz="900" b="0" kern="1200" noProof="0">
                <a:solidFill>
                  <a:schemeClr val="tx1"/>
                </a:solidFill>
                <a:effectLst/>
                <a:latin typeface="Arial"/>
                <a:cs typeface="Arial"/>
              </a:rPr>
              <a:t> </a:t>
            </a:r>
            <a:r>
              <a:rPr lang="fr-FR" sz="900" b="0" kern="1200" noProof="0">
                <a:solidFill>
                  <a:schemeClr val="tx1"/>
                </a:solidFill>
                <a:effectLst/>
                <a:latin typeface="Arial"/>
                <a:cs typeface="Arial"/>
                <a:sym typeface="Wingdings" panose="05000000000000000000" pitchFamily="2" charset="2"/>
              </a:rPr>
              <a:t> L’</a:t>
            </a:r>
            <a:r>
              <a:rPr lang="fr-FR" sz="900" kern="1200" noProof="0">
                <a:solidFill>
                  <a:schemeClr val="tx1"/>
                </a:solidFill>
                <a:effectLst/>
                <a:latin typeface="Arial" panose="020B0604020202020204" pitchFamily="34" charset="0"/>
                <a:ea typeface="+mn-ea"/>
                <a:cs typeface="+mn-cs"/>
              </a:rPr>
              <a:t>augmentation prévue</a:t>
            </a:r>
            <a:r>
              <a:rPr lang="fr-FR" sz="900" kern="1200" baseline="0" noProof="0">
                <a:solidFill>
                  <a:schemeClr val="tx1"/>
                </a:solidFill>
                <a:effectLst/>
                <a:latin typeface="Arial" panose="020B0604020202020204" pitchFamily="34" charset="0"/>
                <a:ea typeface="+mn-ea"/>
                <a:cs typeface="+mn-cs"/>
              </a:rPr>
              <a:t> est égale à celle</a:t>
            </a:r>
            <a:r>
              <a:rPr lang="fr-FR" sz="900" kern="1200" noProof="0">
                <a:solidFill>
                  <a:schemeClr val="tx1"/>
                </a:solidFill>
                <a:effectLst/>
                <a:latin typeface="Arial" panose="020B0604020202020204" pitchFamily="34" charset="0"/>
                <a:ea typeface="+mn-ea"/>
                <a:cs typeface="+mn-cs"/>
              </a:rPr>
              <a:t> des cinq dernières années combinées (FAO et al., 2021).</a:t>
            </a:r>
            <a:endParaRPr lang="fr-FR" noProof="0">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Au total : en 2020, 320 millions de personnes supplémentaires ont été confrontées à l’insécurité alimentaire.</a:t>
            </a:r>
            <a:endParaRPr lang="fr-FR" noProof="0">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Disparités entre les sexes : la sécurité alimentaire est environ 10 % plus élevée chez les femmes (FAO et al., 2021).</a:t>
            </a:r>
          </a:p>
          <a:p>
            <a:pPr marL="342900" marR="0" lvl="1"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fr-FR" noProof="0">
              <a:latin typeface="Arial"/>
              <a:cs typeface="Arial"/>
            </a:endParaRPr>
          </a:p>
          <a:p>
            <a:pPr marL="171450" indent="-171450">
              <a:buFont typeface="Symbol" panose="05050102010706020507" pitchFamily="18" charset="2"/>
              <a:buChar char="-"/>
              <a:defRPr/>
            </a:pPr>
            <a:r>
              <a:rPr lang="fr-FR" sz="900" b="0" kern="1200" noProof="0">
                <a:solidFill>
                  <a:schemeClr val="tx1"/>
                </a:solidFill>
                <a:effectLst/>
                <a:latin typeface="Arial"/>
                <a:cs typeface="Arial"/>
              </a:rPr>
              <a:t>Définitions :</a:t>
            </a:r>
            <a:r>
              <a:rPr lang="fr-FR" noProof="0">
                <a:latin typeface="Arial"/>
                <a:cs typeface="Arial"/>
              </a:rPr>
              <a:t> </a:t>
            </a:r>
            <a:endParaRPr lang="fr-FR" sz="900" b="0" kern="1200" noProof="0">
              <a:solidFill>
                <a:schemeClr val="tx1"/>
              </a:solidFill>
              <a:effectLst/>
              <a:latin typeface="Arial" panose="020B0604020202020204" pitchFamily="34" charset="0"/>
              <a:ea typeface="+mn-ea"/>
              <a:cs typeface="+mn-cs"/>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L’insécurité alimentaire est définie comme le manque d’accès à une quantité de nourriture suffisante, nécessaire à une vie saine (IEP, 2021).</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Une forme grave d’insécurité alimentaire concerne les personnes qui sautent un repas dans la journée ou restent sans manger pendant un jour (IEP, 2021).</a:t>
            </a:r>
          </a:p>
          <a:p>
            <a:pPr marL="514350" lvl="1" indent="-171450">
              <a:buFont typeface="Symbol" panose="05050102010706020507" pitchFamily="18" charset="2"/>
              <a:buChar char="-"/>
              <a:defRPr/>
            </a:pPr>
            <a:r>
              <a:rPr lang="fr-FR" sz="900" kern="1200" noProof="0">
                <a:solidFill>
                  <a:schemeClr val="tx1"/>
                </a:solidFill>
                <a:effectLst/>
                <a:latin typeface="Arial" panose="020B0604020202020204" pitchFamily="34" charset="0"/>
                <a:ea typeface="+mn-ea"/>
                <a:cs typeface="+mn-cs"/>
              </a:rPr>
              <a:t>L’insécurité alimentaire peut accroître le risque de diverses formes de malnutrition </a:t>
            </a:r>
            <a:r>
              <a:rPr lang="fr-FR" noProof="0">
                <a:latin typeface="Arial"/>
                <a:cs typeface="Arial"/>
              </a:rPr>
              <a:t> </a:t>
            </a:r>
            <a:r>
              <a:rPr lang="fr-FR" noProof="0">
                <a:latin typeface="Arial"/>
                <a:cs typeface="Arial"/>
                <a:sym typeface="Wingdings" panose="05000000000000000000" pitchFamily="2" charset="2"/>
              </a:rPr>
              <a:t></a:t>
            </a:r>
            <a:r>
              <a:rPr lang="fr-FR" baseline="0" noProof="0">
                <a:latin typeface="Arial"/>
                <a:cs typeface="Arial"/>
                <a:sym typeface="Wingdings" panose="05000000000000000000" pitchFamily="2" charset="2"/>
              </a:rPr>
              <a:t> </a:t>
            </a:r>
            <a:r>
              <a:rPr lang="fr-FR" sz="900" kern="1200" baseline="0" noProof="0">
                <a:solidFill>
                  <a:schemeClr val="tx1"/>
                </a:solidFill>
                <a:effectLst/>
                <a:latin typeface="Arial" panose="020B0604020202020204" pitchFamily="34" charset="0"/>
                <a:ea typeface="+mn-ea"/>
                <a:cs typeface="+mn-cs"/>
                <a:sym typeface="Wingdings" panose="05000000000000000000" pitchFamily="2" charset="2"/>
              </a:rPr>
              <a:t>I</a:t>
            </a:r>
            <a:r>
              <a:rPr lang="fr-FR" sz="900" kern="1200" noProof="0">
                <a:solidFill>
                  <a:schemeClr val="tx1"/>
                </a:solidFill>
                <a:effectLst/>
                <a:latin typeface="Arial" panose="020B0604020202020204" pitchFamily="34" charset="0"/>
                <a:ea typeface="+mn-ea"/>
                <a:cs typeface="+mn-cs"/>
              </a:rPr>
              <a:t>l faut se concentrer sur la quantité mais aussi la qualité. </a:t>
            </a:r>
            <a:r>
              <a:rPr lang="fr-FR" noProof="0">
                <a:latin typeface="Arial"/>
                <a:cs typeface="Arial"/>
                <a:sym typeface="Wingdings" panose="05000000000000000000" pitchFamily="2" charset="2"/>
              </a:rPr>
              <a:t> </a:t>
            </a:r>
            <a:endParaRPr lang="fr-FR" sz="900" kern="120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Tendances : d’ici 2050, environ 3,4 milliards de personnes devraient être exposées à l’insécurité alimentaire (la demande alimentaire augmentera de moitié) (IEP, 2021).</a:t>
            </a:r>
            <a:endParaRPr lang="fr-FR" sz="900" kern="1200" noProof="0">
              <a:solidFill>
                <a:schemeClr val="tx1"/>
              </a:solidFill>
              <a:effectLst/>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D’après les estimations, la production alimentaire doit augmenter d’environ 70 % pour répondre à la demande en 2050 </a:t>
            </a:r>
            <a:r>
              <a:rPr lang="fr-FR" sz="900" kern="1200" noProof="0">
                <a:solidFill>
                  <a:schemeClr val="tx1"/>
                </a:solidFill>
                <a:effectLst/>
                <a:latin typeface="Arial" panose="020B0604020202020204" pitchFamily="34" charset="0"/>
                <a:ea typeface="+mn-ea"/>
                <a:cs typeface="+mn-cs"/>
                <a:sym typeface="Wingdings"/>
              </a:rPr>
              <a:t></a:t>
            </a:r>
            <a:r>
              <a:rPr lang="fr-FR" sz="900" kern="1200" noProof="0">
                <a:solidFill>
                  <a:schemeClr val="tx1"/>
                </a:solidFill>
                <a:effectLst/>
                <a:latin typeface="Arial" panose="020B0604020202020204" pitchFamily="34" charset="0"/>
                <a:ea typeface="+mn-ea"/>
                <a:cs typeface="+mn-cs"/>
              </a:rPr>
              <a:t> principalement grâce à la hausse des rendements (IRENA et FAO, 2021). </a:t>
            </a:r>
            <a:br>
              <a:rPr lang="fr-FR" sz="900" kern="1200" noProof="0">
                <a:effectLst/>
                <a:latin typeface="Arial" panose="020B0604020202020204" pitchFamily="34" charset="0"/>
                <a:cs typeface="Arial"/>
              </a:rPr>
            </a:br>
            <a:endParaRPr lang="fr-FR" sz="900" kern="1200" noProof="0">
              <a:solidFill>
                <a:schemeClr val="tx1"/>
              </a:solidFill>
              <a:effectLst/>
              <a:latin typeface="Arial" panose="020B0604020202020204" pitchFamily="34" charset="0"/>
              <a:ea typeface="+mn-ea"/>
              <a:cs typeface="+mn-cs"/>
            </a:endParaRPr>
          </a:p>
          <a:p>
            <a:pPr marL="171450" indent="-171450">
              <a:buFontTx/>
              <a:buChar char="-"/>
            </a:pPr>
            <a:endParaRPr lang="fr-FR" sz="900" kern="1200" noProof="0">
              <a:solidFill>
                <a:schemeClr val="tx1"/>
              </a:solidFill>
              <a:effectLst/>
              <a:latin typeface="Arial" panose="020B0604020202020204" pitchFamily="34" charset="0"/>
              <a:ea typeface="+mn-ea"/>
              <a:cs typeface="+mn-cs"/>
            </a:endParaRPr>
          </a:p>
          <a:p>
            <a:pPr marL="0" indent="0">
              <a:buFontTx/>
              <a:buNone/>
            </a:pPr>
            <a:r>
              <a:rPr lang="fr-FR" sz="900" b="1" kern="1200" noProof="0">
                <a:solidFill>
                  <a:schemeClr val="tx1"/>
                </a:solidFill>
                <a:effectLst/>
                <a:latin typeface="Arial"/>
                <a:cs typeface="Arial"/>
              </a:rPr>
              <a:t>Sources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latin typeface="Arial"/>
                <a:cs typeface="Arial"/>
              </a:rPr>
              <a:t>FAO, IFAD, UNICEF, WFP and WHO (2021), ‘The State of Food Security and Nutrition in the World 2020. Transforming food systems for affordable healthy diets’, Rome, Italy.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latin typeface="Arial"/>
                <a:cs typeface="Arial"/>
              </a:rPr>
              <a:t>Institute for Economics &amp; Peace (IEP) (2021), ‘Ecological Threat Report 2021: Understanding Ecological Threats, Resilience and Peace’, Sydney, Australia.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u="none" noProof="0">
                <a:latin typeface="Arial"/>
                <a:cs typeface="Arial"/>
              </a:rPr>
              <a:t>International Energy Agency (IEA) (September 24, 2021), ‘Number of people without access to electricity worldwide from 2000 to 2021, by region (in millions)’, [Graph], in Statista [2021-11-08], Available from: https://www.statista.com/statistics/829803/number-of-people-without-access-to-electricity-by-region/</a:t>
            </a:r>
          </a:p>
          <a:p>
            <a:endParaRPr lang="en-US" sz="900" kern="1200" noProof="0">
              <a:solidFill>
                <a:schemeClr val="tx1"/>
              </a:solidFill>
              <a:effectLst/>
              <a:latin typeface="Arial" panose="020B0604020202020204" pitchFamily="34" charset="0"/>
              <a:ea typeface="+mn-ea"/>
              <a:cs typeface="+mn-cs"/>
            </a:endParaRPr>
          </a:p>
          <a:p>
            <a:r>
              <a:rPr lang="en-US" sz="900" kern="1200" noProof="0">
                <a:solidFill>
                  <a:schemeClr val="tx1"/>
                </a:solidFill>
                <a:effectLst/>
                <a:latin typeface="Arial"/>
                <a:cs typeface="Arial"/>
              </a:rPr>
              <a:t>International Energy Agency (IEA) (2020), ‘World Energy Outlook 2020’, Paris, France.</a:t>
            </a:r>
          </a:p>
          <a:p>
            <a:endParaRPr lang="en-US" sz="900" kern="1200" noProof="0">
              <a:solidFill>
                <a:schemeClr val="tx1"/>
              </a:solidFill>
              <a:effectLst/>
              <a:latin typeface="Arial" panose="020B0604020202020204" pitchFamily="34" charset="0"/>
              <a:ea typeface="+mn-ea"/>
              <a:cs typeface="+mn-cs"/>
            </a:endParaRPr>
          </a:p>
          <a:p>
            <a:pPr>
              <a:defRPr/>
            </a:pPr>
            <a:r>
              <a:rPr lang="en-US" noProof="0">
                <a:latin typeface="Arial"/>
                <a:cs typeface="Arial"/>
              </a:rPr>
              <a:t>International Renewable Energy Agency (IRENA) and Food and Agriculture Organization (FAO) (2021), ‘Renewable energy for agri-food systems – Towards the Sustainable Development Goals and the Paris agreement’, Abu Dhabi and Rome. </a:t>
            </a:r>
            <a:endParaRPr lang="en-US" sz="900" kern="1200" noProof="0">
              <a:solidFill>
                <a:schemeClr val="tx1"/>
              </a:solidFill>
              <a:effectLst/>
              <a:latin typeface="Arial" panose="020B0604020202020204" pitchFamily="34" charset="0"/>
              <a:ea typeface="+mn-ea"/>
              <a:cs typeface="+mn-cs"/>
            </a:endParaRPr>
          </a:p>
          <a:p>
            <a:pPr marL="0" indent="0">
              <a:buFontTx/>
              <a:buNone/>
            </a:pPr>
            <a:endParaRPr lang="en-US" sz="900" u="none"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a:solidFill>
                  <a:schemeClr val="tx1"/>
                </a:solidFill>
                <a:effectLst/>
                <a:latin typeface="Arial"/>
                <a:cs typeface="Arial"/>
              </a:rPr>
              <a:t>Organization of the Petroleum Exporting Countries (OPEC) (2021), ‘World Oil Outlook 2045’, Vienna, Austria.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u="none" noProof="0"/>
          </a:p>
          <a:p>
            <a:r>
              <a:rPr lang="en-US" noProof="0">
                <a:latin typeface="Arial"/>
                <a:cs typeface="Arial"/>
              </a:rPr>
              <a:t>Our World in Data, ‘How many people don’t have access to electricity?’, [2021-11-23], Available from: https://ourworldindata.org/energy-access#access-to-electricity</a:t>
            </a:r>
          </a:p>
          <a:p>
            <a:endParaRPr lang="en-US" noProof="0"/>
          </a:p>
          <a:p>
            <a:r>
              <a:rPr lang="en-US" noProof="0">
                <a:latin typeface="Arial"/>
                <a:cs typeface="Arial"/>
              </a:rPr>
              <a:t>United Nations (UN) (2021), ‘The United Nations World Water Development Report 2021: Valuing Water’, Paris, France.</a:t>
            </a:r>
          </a:p>
          <a:p>
            <a:endParaRPr lang="en-US" noProof="0"/>
          </a:p>
          <a:p>
            <a:r>
              <a:rPr lang="en-US" noProof="0">
                <a:latin typeface="Arial"/>
                <a:cs typeface="Arial"/>
              </a:rPr>
              <a:t>United Nations Environment </a:t>
            </a:r>
            <a:r>
              <a:rPr lang="en-US" noProof="0" err="1">
                <a:latin typeface="Arial"/>
                <a:cs typeface="Arial"/>
              </a:rPr>
              <a:t>Programme</a:t>
            </a:r>
            <a:r>
              <a:rPr lang="en-US" noProof="0">
                <a:latin typeface="Arial"/>
                <a:cs typeface="Arial"/>
              </a:rPr>
              <a:t> (UNEP) (2015), ‘Options for decoupling economic growth from water use and water pollution’, Report of the International Resource Panel Working Group on Sustainable Water Management, Available from: https://www.resourcepanel.org/reports/options-decoupling-economic-growth-water-use-and-water-pollution</a:t>
            </a:r>
          </a:p>
          <a:p>
            <a:endParaRPr lang="en-US" noProof="0"/>
          </a:p>
          <a:p>
            <a:r>
              <a:rPr lang="en-US" noProof="0">
                <a:latin typeface="Arial"/>
                <a:cs typeface="Arial"/>
              </a:rPr>
              <a:t>World Health Organization (WHO) and the United Nations Children’s Fund (UNICEF) (2021), ‘Progress on household drinking water, sanitation and hygiene 2000-2020: Five years into the SDGs’, Geneva, Switzerland. Available from: https://www.unicef.de/informieren/materialien/report-sanitation-and-hygiene/250940 </a:t>
            </a:r>
            <a:endParaRPr lang="en-US" sz="900" u="none" noProof="0">
              <a:latin typeface="Arial"/>
              <a:cs typeface="Arial"/>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78092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sz="900" b="1" kern="1200" noProof="0">
                <a:solidFill>
                  <a:schemeClr val="tx1"/>
                </a:solidFill>
                <a:effectLst/>
                <a:latin typeface="Arial" panose="020B0604020202020204" pitchFamily="34" charset="0"/>
                <a:ea typeface="+mn-ea"/>
                <a:cs typeface="+mn-cs"/>
              </a:rPr>
              <a:t>Notes :</a:t>
            </a:r>
          </a:p>
          <a:p>
            <a:endParaRPr lang="fr-FR" sz="900" kern="1200" noProof="0">
              <a:solidFill>
                <a:schemeClr val="tx1"/>
              </a:solidFill>
              <a:effectLst/>
              <a:latin typeface="Arial" panose="020B0604020202020204" pitchFamily="34" charset="0"/>
              <a:ea typeface="+mn-ea"/>
              <a:cs typeface="+mn-cs"/>
            </a:endParaRPr>
          </a:p>
          <a:p>
            <a:r>
              <a:rPr lang="fr-FR" sz="900" kern="1200" noProof="0">
                <a:solidFill>
                  <a:schemeClr val="tx1"/>
                </a:solidFill>
                <a:effectLst/>
                <a:latin typeface="Arial" panose="020B0604020202020204" pitchFamily="34" charset="0"/>
                <a:ea typeface="+mn-ea"/>
                <a:cs typeface="+mn-cs"/>
              </a:rPr>
              <a:t>Cette section porte sur les interactions entre l’eau et l’alimentation. Les questions clés qui y sont abordées sont les suivantes :</a:t>
            </a:r>
          </a:p>
          <a:p>
            <a:pPr marL="171450" marR="0" lvl="0" indent="-17145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Quelle quantité d’eau est nécessaire pour la production et la sécurité alimentaires ?</a:t>
            </a:r>
          </a:p>
          <a:p>
            <a:pPr marL="171450" marR="0" lvl="0" indent="-17145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Quelles sont les conséquences des activités agricoles sur la quantité et la qualité des ressources en eau ? </a:t>
            </a:r>
          </a:p>
          <a:p>
            <a:pPr marL="0" marR="0" indent="0" algn="l" defTabSz="457200" rtl="0" eaLnBrk="1" fontAlgn="auto" latinLnBrk="0" hangingPunct="1">
              <a:spcBef>
                <a:spcPts val="0"/>
              </a:spcBef>
              <a:spcAft>
                <a:spcPts val="0"/>
              </a:spcAft>
              <a:buClrTx/>
              <a:buSzTx/>
              <a:buFontTx/>
              <a:buNone/>
              <a:tabLst/>
              <a:defRPr/>
            </a:pPr>
            <a:endParaRPr lang="fr-FR" baseline="0" noProof="0"/>
          </a:p>
          <a:p>
            <a:endParaRPr lang="fr-FR" baseline="0" noProof="0"/>
          </a:p>
          <a:p>
            <a:r>
              <a:rPr lang="fr-FR" sz="900" b="1" kern="1200" noProof="0">
                <a:solidFill>
                  <a:schemeClr val="tx1"/>
                </a:solidFill>
                <a:effectLst/>
                <a:latin typeface="Arial" panose="020B0604020202020204" pitchFamily="34" charset="0"/>
                <a:ea typeface="+mn-ea"/>
                <a:cs typeface="+mn-cs"/>
              </a:rPr>
              <a:t>Concessions entre les secteurs de l’eau et de l’alimentation à mettre en évidence :</a:t>
            </a:r>
            <a:endParaRPr lang="fr-FR" sz="900" kern="1200" noProof="0">
              <a:solidFill>
                <a:schemeClr val="tx1"/>
              </a:solidFill>
              <a:effectLst/>
              <a:latin typeface="Arial" panose="020B0604020202020204" pitchFamily="34" charset="0"/>
              <a:ea typeface="+mn-ea"/>
              <a:cs typeface="+mn-cs"/>
            </a:endParaRPr>
          </a:p>
          <a:p>
            <a:r>
              <a:rPr lang="fr-FR" sz="900" kern="1200" noProof="0">
                <a:solidFill>
                  <a:schemeClr val="tx1"/>
                </a:solidFill>
                <a:effectLst/>
                <a:latin typeface="Arial" panose="020B0604020202020204" pitchFamily="34" charset="0"/>
                <a:ea typeface="+mn-ea"/>
                <a:cs typeface="+mn-cs"/>
              </a:rPr>
              <a:t>Irrigation : production alimentaire/pénurie d’eau (la demande est supérieure à la disponibilité).</a:t>
            </a:r>
          </a:p>
          <a:p>
            <a:r>
              <a:rPr lang="fr-FR" sz="900" kern="1200" noProof="0">
                <a:solidFill>
                  <a:schemeClr val="tx1"/>
                </a:solidFill>
                <a:effectLst/>
                <a:latin typeface="Arial" panose="020B0604020202020204" pitchFamily="34" charset="0"/>
                <a:ea typeface="+mn-ea"/>
                <a:cs typeface="+mn-cs"/>
              </a:rPr>
              <a:t>Production alimentaire/dégradation de la qualité de l’eau (pollution diffuse par les éléments nutritifs et les pesticides).</a:t>
            </a:r>
          </a:p>
          <a:p>
            <a:pPr>
              <a:spcBef>
                <a:spcPts val="0"/>
              </a:spcBef>
              <a:spcAft>
                <a:spcPts val="0"/>
              </a:spcAft>
            </a:pPr>
            <a:endParaRPr lang="de-DE" baseline="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145495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a:t>
            </a:r>
          </a:p>
          <a:p>
            <a:endParaRPr lang="fr-FR" b="1"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Commençons par examiner les utilisations de l’eau pour la production alimentaire.</a:t>
            </a:r>
            <a:endParaRPr lang="fr-FR" noProof="0">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L’eau est nécessaire dans de nombreuses étapes de la production alimentaire. </a:t>
            </a:r>
            <a:r>
              <a:rPr lang="fr-FR" noProof="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filière agroalimentaire comporte généralement quatre catégories d’utilisation de l’eau : </a:t>
            </a:r>
            <a:r>
              <a:rPr lang="fr-FR" noProof="0"/>
              <a:t> </a:t>
            </a: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lang="fr-FR" sz="900" kern="1200" noProof="0">
                <a:solidFill>
                  <a:schemeClr val="tx1"/>
                </a:solidFill>
                <a:effectLst/>
                <a:latin typeface="Arial" panose="020B0604020202020204" pitchFamily="34" charset="0"/>
                <a:ea typeface="+mn-ea"/>
                <a:cs typeface="+mn-cs"/>
              </a:rPr>
              <a:t>Eau pour boire et préparer la nourriture</a:t>
            </a:r>
            <a:endParaRPr kumimoji="0" lang="fr-FR"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lang="fr-FR" sz="900" kern="1200" noProof="0">
                <a:solidFill>
                  <a:schemeClr val="tx1"/>
                </a:solidFill>
                <a:effectLst/>
                <a:latin typeface="Arial" panose="020B0604020202020204" pitchFamily="34" charset="0"/>
                <a:ea typeface="+mn-ea"/>
                <a:cs typeface="+mn-cs"/>
              </a:rPr>
              <a:t>Production primaire de denrées alimentaires (irrigation des cultures, eau pour l’élevage, production halieutique)</a:t>
            </a:r>
            <a:endParaRPr kumimoji="0" lang="fr-FR"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lang="fr-FR" sz="900" kern="1200" noProof="0">
                <a:solidFill>
                  <a:schemeClr val="tx1"/>
                </a:solidFill>
                <a:effectLst/>
                <a:latin typeface="Arial" panose="020B0604020202020204" pitchFamily="34" charset="0"/>
                <a:ea typeface="+mn-ea"/>
                <a:cs typeface="+mn-cs"/>
              </a:rPr>
              <a:t>Production d’éléments clés (fourrage pour le bétail)</a:t>
            </a:r>
            <a:endParaRPr lang="fr-FR" noProof="0"/>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lang="fr-FR" sz="900" kern="1200" noProof="0">
                <a:solidFill>
                  <a:schemeClr val="tx1"/>
                </a:solidFill>
                <a:effectLst/>
                <a:latin typeface="Arial" panose="020B0604020202020204" pitchFamily="34" charset="0"/>
                <a:ea typeface="+mn-ea"/>
                <a:cs typeface="+mn-cs"/>
              </a:rPr>
              <a:t>Opérations de transformation alimentaire (cuisson, réfrigération)</a:t>
            </a:r>
            <a:endParaRPr lang="fr-FR"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 production primaire de denrées alimentaires, l’irrigation des cultures et l’élevage utilisent de loin le plus d’eau. </a:t>
            </a:r>
            <a:r>
              <a:rPr lang="fr-FR" noProof="0"/>
              <a:t>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359738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 </a:t>
            </a:r>
          </a:p>
          <a:p>
            <a:endParaRPr lang="fr-FR" b="1" noProof="0">
              <a:latin typeface="Arial"/>
              <a:cs typeface="Arial"/>
            </a:endParaRPr>
          </a:p>
          <a:p>
            <a:pPr marL="171450" indent="-171450">
              <a:buFont typeface="Symbol" panose="05050102010706020507" pitchFamily="18" charset="2"/>
              <a:buChar char="-"/>
            </a:pPr>
            <a:r>
              <a:rPr lang="fr-FR" sz="900" kern="1200" noProof="0">
                <a:solidFill>
                  <a:schemeClr val="tx1"/>
                </a:solidFill>
                <a:effectLst/>
                <a:latin typeface="Arial" panose="020B0604020202020204" pitchFamily="34" charset="0"/>
                <a:ea typeface="+mn-ea"/>
                <a:cs typeface="+mn-cs"/>
              </a:rPr>
              <a:t>Comme le montrent le graphique</a:t>
            </a:r>
            <a:r>
              <a:rPr lang="fr-FR" sz="900" kern="1200" baseline="0" noProof="0">
                <a:solidFill>
                  <a:schemeClr val="tx1"/>
                </a:solidFill>
                <a:effectLst/>
                <a:latin typeface="Arial" panose="020B0604020202020204" pitchFamily="34" charset="0"/>
                <a:ea typeface="+mn-ea"/>
                <a:cs typeface="+mn-cs"/>
              </a:rPr>
              <a:t> et le tableau</a:t>
            </a:r>
            <a:r>
              <a:rPr lang="fr-FR" sz="900" kern="1200" noProof="0">
                <a:solidFill>
                  <a:schemeClr val="tx1"/>
                </a:solidFill>
                <a:effectLst/>
                <a:latin typeface="Arial" panose="020B0604020202020204" pitchFamily="34" charset="0"/>
                <a:ea typeface="+mn-ea"/>
                <a:cs typeface="+mn-cs"/>
              </a:rPr>
              <a:t> de cette diapositive, l’agriculture au niveau mondial enregistre de loin les plus importants prélèvements d’eau et la plus forte consommation d’eau.</a:t>
            </a:r>
            <a:r>
              <a:rPr lang="fr-FR" noProof="0">
                <a:latin typeface="Arial"/>
                <a:cs typeface="Arial"/>
              </a:rPr>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Elle représente environ 70 % des prélèvements mondiaux d’eau douce. Ce pourcentage est encore plus élevé en Afrique et en Asie, où il atteint plus de 80 % des prélèvements totaux d’eau. </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Pour résumer : la production alimentaire nécessite beaucoup d’eau ! </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Et pour produire plus de denrées alimentaires afin de nourrir une population croissante et les personnes qui continuent actuellement de souffrir de la faim, il faudra vraisemblablement utiliser beaucoup plus d’eau, et ce, malgré la possibilité de répondre à une partie de la demande en renforçant l’utilisation efficace des ressources en eau dans la production agricole et en diminuant les pertes et gaspillages de nourriture. </a:t>
            </a:r>
            <a:r>
              <a:rPr lang="fr-FR" noProof="0">
                <a:latin typeface="Arial"/>
                <a:cs typeface="Arial"/>
              </a:rPr>
              <a:t> </a:t>
            </a:r>
          </a:p>
          <a:p>
            <a:endParaRPr lang="fr-FR" noProof="0">
              <a:latin typeface="Arial"/>
              <a:cs typeface="Arial"/>
            </a:endParaRPr>
          </a:p>
          <a:p>
            <a:endParaRPr lang="fr-FR" noProof="0">
              <a:latin typeface="Arial"/>
              <a:cs typeface="Arial"/>
            </a:endParaRPr>
          </a:p>
          <a:p>
            <a:pPr marL="0" marR="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900" b="1" kern="1200" noProof="0">
                <a:solidFill>
                  <a:schemeClr val="tx1"/>
                </a:solidFill>
                <a:effectLst/>
                <a:latin typeface="Arial" panose="020B0604020202020204" pitchFamily="34" charset="0"/>
                <a:ea typeface="+mn-ea"/>
                <a:cs typeface="+mn-cs"/>
              </a:rPr>
              <a:t>Graphique : Demande mondiale d’eau par secteur entre 2014 et 2040 (AIE, 2016)</a:t>
            </a:r>
            <a:endParaRPr lang="fr-FR" b="1" u="none" noProof="0">
              <a:latin typeface="Arial"/>
              <a:cs typeface="Arial"/>
            </a:endParaRPr>
          </a:p>
          <a:p>
            <a:pPr marL="0" indent="0">
              <a:buFont typeface="Symbol" panose="05050102010706020507" pitchFamily="18" charset="2"/>
              <a:buNone/>
            </a:pPr>
            <a:endParaRPr lang="fr-FR" b="0" u="none"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Agriculture (irriguée) : ce secteur est le principal consommateur d’eau.</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Prélèvements d’eau :</a:t>
            </a:r>
            <a:r>
              <a:rPr lang="fr-FR" sz="900" kern="1200" baseline="0" noProof="0">
                <a:solidFill>
                  <a:schemeClr val="tx1"/>
                </a:solidFill>
                <a:effectLst/>
                <a:latin typeface="Arial" panose="020B0604020202020204" pitchFamily="34" charset="0"/>
                <a:ea typeface="+mn-ea"/>
                <a:cs typeface="+mn-cs"/>
              </a:rPr>
              <a:t> </a:t>
            </a:r>
            <a:r>
              <a:rPr lang="fr-FR" sz="900" kern="1200" noProof="0">
                <a:solidFill>
                  <a:schemeClr val="tx1"/>
                </a:solidFill>
                <a:effectLst/>
                <a:latin typeface="Arial" panose="020B0604020202020204" pitchFamily="34" charset="0"/>
                <a:ea typeface="+mn-ea"/>
                <a:cs typeface="+mn-cs"/>
              </a:rPr>
              <a:t>ils représentent environ 70 % des prélèvements mondiaux d’eau de source.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L’eau utilisée dans l’agriculture sert à la production alimentaire mais aussi aux biocarburants, au coton, etc.</a:t>
            </a:r>
            <a:endParaRPr lang="fr-FR" b="0" u="none"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b="0" noProof="0">
                <a:latin typeface="Arial"/>
                <a:cs typeface="Arial"/>
                <a:sym typeface="Wingdings" panose="05000000000000000000" pitchFamily="2" charset="2"/>
              </a:rPr>
              <a:t>I</a:t>
            </a:r>
            <a:r>
              <a:rPr lang="fr-FR" sz="900" kern="1200" noProof="0">
                <a:solidFill>
                  <a:schemeClr val="tx1"/>
                </a:solidFill>
                <a:effectLst/>
                <a:latin typeface="Arial" panose="020B0604020202020204" pitchFamily="34" charset="0"/>
                <a:ea typeface="+mn-ea"/>
                <a:cs typeface="+mn-cs"/>
              </a:rPr>
              <a:t>ndustrie :</a:t>
            </a:r>
            <a:endParaRPr lang="fr-FR" b="0" noProof="0">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b="0" noProof="0">
                <a:latin typeface="Arial"/>
                <a:cs typeface="Arial"/>
                <a:sym typeface="Wingdings" panose="05000000000000000000" pitchFamily="2" charset="2"/>
              </a:rPr>
              <a:t>C</a:t>
            </a:r>
            <a:r>
              <a:rPr lang="fr-FR" sz="900" kern="1200" noProof="0">
                <a:solidFill>
                  <a:schemeClr val="tx1"/>
                </a:solidFill>
                <a:effectLst/>
                <a:latin typeface="Arial" panose="020B0604020202020204" pitchFamily="34" charset="0"/>
                <a:ea typeface="+mn-ea"/>
                <a:cs typeface="+mn-cs"/>
              </a:rPr>
              <a:t>onsommation : le secteur industriel est le deuxième plus gros consommateur d’eau (8 à 9 %). </a:t>
            </a:r>
            <a:r>
              <a:rPr lang="fr-FR" noProof="0">
                <a:latin typeface="Arial"/>
                <a:cs typeface="Arial"/>
                <a:sym typeface="Wingdings" panose="05000000000000000000" pitchFamily="2" charset="2"/>
              </a:rPr>
              <a:t>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L’eau est utilisée pour le traitement, la fabrication, le nettoyage ainsi que la transformation des aliments.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Prélèvements d’eau : environ 10 % sont attribuables au secteur industriel (ce pourcentage varie entre 8 et 10 % dans les anciens pays en développement et dans les pays développés).</a:t>
            </a:r>
          </a:p>
          <a:p>
            <a:pPr marL="0" indent="0">
              <a:buFont typeface="Symbol" panose="05050102010706020507" pitchFamily="18" charset="2"/>
              <a:buNone/>
            </a:pPr>
            <a:endParaRPr lang="fr-FR" u="sng" noProof="0"/>
          </a:p>
          <a:p>
            <a:pPr marL="0" marR="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fr-FR" sz="900" b="1" kern="1200" noProof="0">
                <a:solidFill>
                  <a:schemeClr val="tx1"/>
                </a:solidFill>
                <a:effectLst/>
                <a:latin typeface="Arial" panose="020B0604020202020204" pitchFamily="34" charset="0"/>
                <a:ea typeface="+mn-ea"/>
                <a:cs typeface="+mn-cs"/>
              </a:rPr>
              <a:t>Tableau : Prélèvements d’eau pour l’agriculture par région, 2010 (ONU, 2021)</a:t>
            </a:r>
            <a:endParaRPr lang="fr-FR" b="1" i="0" noProof="0">
              <a:latin typeface="Arial"/>
              <a:cs typeface="Arial"/>
            </a:endParaRPr>
          </a:p>
          <a:p>
            <a:pPr marL="0" indent="0">
              <a:buFont typeface="Symbol" panose="05050102010706020507" pitchFamily="18" charset="2"/>
              <a:buNone/>
            </a:pPr>
            <a:endParaRPr lang="fr-FR" b="0" noProof="0"/>
          </a:p>
          <a:p>
            <a:pPr marL="1714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L’eau est nécessaire pour tous les types d’agriculture (de l’agriculture essentiellement pluviale à l’agriculture entièrement irriguée).</a:t>
            </a:r>
            <a:endParaRPr lang="fr-FR" b="0" noProof="0">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Agriculture pluviale par exemple : elle couvre 80 % des terres cultivées dans le monde et contribue à 60 % de la production alimentaire (</a:t>
            </a:r>
            <a:r>
              <a:rPr lang="fr-FR" sz="900" kern="1200" noProof="0" err="1">
                <a:solidFill>
                  <a:schemeClr val="tx1"/>
                </a:solidFill>
                <a:effectLst/>
                <a:latin typeface="Arial" panose="020B0604020202020204" pitchFamily="34" charset="0"/>
                <a:ea typeface="+mn-ea"/>
                <a:cs typeface="+mn-cs"/>
              </a:rPr>
              <a:t>Rockström</a:t>
            </a:r>
            <a:r>
              <a:rPr lang="fr-FR" sz="900" kern="1200" noProof="0">
                <a:solidFill>
                  <a:schemeClr val="tx1"/>
                </a:solidFill>
                <a:effectLst/>
                <a:latin typeface="Arial" panose="020B0604020202020204" pitchFamily="34" charset="0"/>
                <a:ea typeface="+mn-ea"/>
                <a:cs typeface="+mn-cs"/>
              </a:rPr>
              <a:t> et al., 2007 ; cité</a:t>
            </a:r>
            <a:r>
              <a:rPr lang="fr-FR" sz="900" kern="1200" baseline="0" noProof="0">
                <a:solidFill>
                  <a:schemeClr val="tx1"/>
                </a:solidFill>
                <a:effectLst/>
                <a:latin typeface="Arial" panose="020B0604020202020204" pitchFamily="34" charset="0"/>
                <a:ea typeface="+mn-ea"/>
                <a:cs typeface="+mn-cs"/>
              </a:rPr>
              <a:t> dans </a:t>
            </a:r>
            <a:r>
              <a:rPr lang="fr-FR" sz="900" kern="1200" noProof="0">
                <a:solidFill>
                  <a:schemeClr val="tx1"/>
                </a:solidFill>
                <a:effectLst/>
                <a:latin typeface="Arial" panose="020B0604020202020204" pitchFamily="34" charset="0"/>
                <a:ea typeface="+mn-ea"/>
                <a:cs typeface="+mn-cs"/>
              </a:rPr>
              <a:t>: ONU, 2021)</a:t>
            </a:r>
            <a:r>
              <a:rPr lang="fr-FR" b="0" noProof="0">
                <a:latin typeface="Arial"/>
                <a:cs typeface="Arial"/>
              </a:rPr>
              <a:t>.</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L’agriculture irriguée couvre environ 20 % des terres cultivées et représente 40 % de la production alimentaire mondiale (</a:t>
            </a:r>
            <a:r>
              <a:rPr lang="fr-FR" sz="900" kern="1200" noProof="0" err="1">
                <a:solidFill>
                  <a:schemeClr val="tx1"/>
                </a:solidFill>
                <a:effectLst/>
                <a:latin typeface="Arial" panose="020B0604020202020204" pitchFamily="34" charset="0"/>
                <a:ea typeface="+mn-ea"/>
                <a:cs typeface="+mn-cs"/>
              </a:rPr>
              <a:t>Molden</a:t>
            </a:r>
            <a:r>
              <a:rPr lang="fr-FR" sz="900" kern="1200" noProof="0">
                <a:solidFill>
                  <a:schemeClr val="tx1"/>
                </a:solidFill>
                <a:effectLst/>
                <a:latin typeface="Arial" panose="020B0604020202020204" pitchFamily="34" charset="0"/>
                <a:ea typeface="+mn-ea"/>
                <a:cs typeface="+mn-cs"/>
              </a:rPr>
              <a:t> et al., 2010 ; cité</a:t>
            </a:r>
            <a:r>
              <a:rPr lang="fr-FR" sz="900" kern="1200" baseline="0" noProof="0">
                <a:solidFill>
                  <a:schemeClr val="tx1"/>
                </a:solidFill>
                <a:effectLst/>
                <a:latin typeface="Arial" panose="020B0604020202020204" pitchFamily="34" charset="0"/>
                <a:ea typeface="+mn-ea"/>
                <a:cs typeface="+mn-cs"/>
              </a:rPr>
              <a:t> dans </a:t>
            </a:r>
            <a:r>
              <a:rPr lang="fr-FR" sz="900" kern="1200" noProof="0">
                <a:solidFill>
                  <a:schemeClr val="tx1"/>
                </a:solidFill>
                <a:effectLst/>
                <a:latin typeface="Arial" panose="020B0604020202020204" pitchFamily="34" charset="0"/>
                <a:ea typeface="+mn-ea"/>
                <a:cs typeface="+mn-cs"/>
              </a:rPr>
              <a:t>: ONU, 2021).</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900" kern="1200" noProof="0">
                <a:solidFill>
                  <a:schemeClr val="tx1"/>
                </a:solidFill>
                <a:effectLst/>
                <a:latin typeface="Arial" panose="020B0604020202020204" pitchFamily="34" charset="0"/>
                <a:ea typeface="+mn-ea"/>
                <a:cs typeface="+mn-cs"/>
              </a:rPr>
              <a:t>Les prélèvements d’eau (eaux superficielles et souterraines) destinés à l’irrigation représentent actuellement (2010) 2 797 km</a:t>
            </a:r>
            <a:r>
              <a:rPr lang="fr-FR" sz="900" kern="1200" baseline="30000" noProof="0">
                <a:solidFill>
                  <a:schemeClr val="tx1"/>
                </a:solidFill>
                <a:effectLst/>
                <a:latin typeface="Arial" panose="020B0604020202020204" pitchFamily="34" charset="0"/>
                <a:ea typeface="+mn-ea"/>
                <a:cs typeface="+mn-cs"/>
              </a:rPr>
              <a:t>3</a:t>
            </a:r>
            <a:r>
              <a:rPr lang="fr-FR" sz="900" kern="1200" noProof="0">
                <a:solidFill>
                  <a:schemeClr val="tx1"/>
                </a:solidFill>
                <a:effectLst/>
                <a:latin typeface="Arial" panose="020B0604020202020204" pitchFamily="34" charset="0"/>
                <a:ea typeface="+mn-ea"/>
                <a:cs typeface="+mn-cs"/>
              </a:rPr>
              <a:t> par an (soit 70 % de tous les prélèvements d’eau réalisés dans le monde).</a:t>
            </a:r>
          </a:p>
          <a:p>
            <a:pPr marL="171450" indent="-171450">
              <a:buFont typeface="Symbol" panose="05050102010706020507" pitchFamily="18" charset="2"/>
              <a:buChar char="-"/>
            </a:pPr>
            <a:endParaRPr lang="fr-FR" b="0" noProof="0">
              <a:latin typeface="Arial"/>
              <a:cs typeface="Arial"/>
            </a:endParaRPr>
          </a:p>
          <a:p>
            <a:pPr marL="171450" indent="-171450">
              <a:buFont typeface="Symbol" panose="05050102010706020507" pitchFamily="18" charset="2"/>
              <a:buChar char="-"/>
            </a:pPr>
            <a:endParaRPr lang="fr-FR" b="0" noProof="0">
              <a:cs typeface="Arial" panose="020B0604020202020204" pitchFamily="34" charset="0"/>
            </a:endParaRPr>
          </a:p>
          <a:p>
            <a:r>
              <a:rPr lang="fr-FR" sz="900" u="sng" kern="1200" noProof="0">
                <a:solidFill>
                  <a:schemeClr val="tx1"/>
                </a:solidFill>
                <a:effectLst/>
                <a:latin typeface="Arial" panose="020B0604020202020204" pitchFamily="34" charset="0"/>
                <a:ea typeface="+mn-ea"/>
                <a:cs typeface="+mn-cs"/>
              </a:rPr>
              <a:t>Informations supplémentaires (graphique</a:t>
            </a:r>
            <a:r>
              <a:rPr lang="fr-FR" sz="900" u="sng" kern="1200" baseline="0" noProof="0">
                <a:solidFill>
                  <a:schemeClr val="tx1"/>
                </a:solidFill>
                <a:effectLst/>
                <a:latin typeface="Arial" panose="020B0604020202020204" pitchFamily="34" charset="0"/>
                <a:ea typeface="+mn-ea"/>
                <a:cs typeface="+mn-cs"/>
              </a:rPr>
              <a:t> </a:t>
            </a:r>
            <a:r>
              <a:rPr lang="fr-FR" sz="900" u="sng" kern="1200" noProof="0">
                <a:solidFill>
                  <a:schemeClr val="tx1"/>
                </a:solidFill>
                <a:effectLst/>
                <a:latin typeface="Arial" panose="020B0604020202020204" pitchFamily="34" charset="0"/>
                <a:ea typeface="+mn-ea"/>
                <a:cs typeface="+mn-cs"/>
              </a:rPr>
              <a:t>1) :</a:t>
            </a:r>
            <a:endParaRPr lang="fr-FR" sz="900" kern="1200" noProof="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Secteur de l’énergie : </a:t>
            </a:r>
            <a:r>
              <a:rPr lang="fr-FR" noProof="0">
                <a:latin typeface="Arial"/>
                <a:cs typeface="Arial"/>
              </a:rPr>
              <a:t> </a:t>
            </a:r>
          </a:p>
          <a:p>
            <a:pPr marL="514350" marR="0" lvl="1"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Distinction entre la production d’énergie primaire* (par exemple, les combustibles fossiles et les biocombustibles) et la production d’électricité.</a:t>
            </a:r>
            <a:endParaRPr lang="fr-FR" noProof="0">
              <a:latin typeface="Arial"/>
              <a:cs typeface="Arial"/>
            </a:endParaRPr>
          </a:p>
          <a:p>
            <a:pPr marL="514350" lvl="1" indent="-171450">
              <a:buFont typeface="Symbol,Sans-Serif"/>
              <a:buChar char="-"/>
            </a:pPr>
            <a:r>
              <a:rPr lang="fr-FR" noProof="0">
                <a:latin typeface="Arial"/>
                <a:cs typeface="Arial"/>
              </a:rPr>
              <a:t>*</a:t>
            </a:r>
            <a:r>
              <a:rPr lang="fr-FR" sz="900" kern="1200" noProof="0">
                <a:solidFill>
                  <a:schemeClr val="tx1"/>
                </a:solidFill>
                <a:effectLst/>
                <a:latin typeface="Arial" panose="020B0604020202020204" pitchFamily="34" charset="0"/>
                <a:ea typeface="+mn-ea"/>
                <a:cs typeface="+mn-cs"/>
              </a:rPr>
              <a:t>Les prélèvements et la consommation d’eau pour les cultures utilisées comme matières premières de biocombustibles sont inclus dans la production d’énergie primaire (et non dans l’agriculture).</a:t>
            </a:r>
            <a:endParaRPr lang="fr-FR" noProof="0">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Les prélèvements d’eau destinés à la production d’énergie primaire ainsi qu’à la production d’électricité représentent 10 % des prélèvements totaux.</a:t>
            </a:r>
          </a:p>
          <a:p>
            <a:pPr marL="514350" lvl="1" indent="-171450">
              <a:buFont typeface="Symbol,Sans-Serif"/>
              <a:buChar char="-"/>
            </a:pPr>
            <a:r>
              <a:rPr lang="fr-FR" sz="900" kern="1200" noProof="0">
                <a:solidFill>
                  <a:schemeClr val="tx1"/>
                </a:solidFill>
                <a:effectLst/>
                <a:latin typeface="Arial" panose="020B0604020202020204" pitchFamily="34" charset="0"/>
                <a:ea typeface="+mn-ea"/>
                <a:cs typeface="+mn-cs"/>
              </a:rPr>
              <a:t>La consommation d’eau destinée à la production d’énergie primaire ainsi qu’à la production d’électricité représente 3% de</a:t>
            </a:r>
            <a:r>
              <a:rPr lang="fr-FR" sz="900" kern="1200" baseline="0" noProof="0">
                <a:solidFill>
                  <a:schemeClr val="tx1"/>
                </a:solidFill>
                <a:effectLst/>
                <a:latin typeface="Arial" panose="020B0604020202020204" pitchFamily="34" charset="0"/>
                <a:ea typeface="+mn-ea"/>
                <a:cs typeface="+mn-cs"/>
              </a:rPr>
              <a:t> la consommation totale</a:t>
            </a:r>
            <a:r>
              <a:rPr lang="fr-FR" noProof="0">
                <a:latin typeface="Arial"/>
                <a:cs typeface="Arial"/>
              </a:rPr>
              <a:t>.</a:t>
            </a:r>
          </a:p>
          <a:p>
            <a:pPr marL="171450" marR="0" lvl="0"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Demande en eau urbaine : </a:t>
            </a:r>
            <a:r>
              <a:rPr lang="fr-FR" noProof="0">
                <a:latin typeface="Arial"/>
                <a:cs typeface="Arial"/>
              </a:rPr>
              <a:t> </a:t>
            </a:r>
          </a:p>
          <a:p>
            <a:pPr marL="514350" marR="0" lvl="1"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Les prélèvements d’eau représentent 13 % (environ 17 % d’ici 2040). Part de la consommation mondiale totale d’eau : seulement 5 %.</a:t>
            </a:r>
            <a:endParaRPr lang="fr-FR" noProof="0">
              <a:latin typeface="Arial"/>
              <a:cs typeface="Arial"/>
            </a:endParaRPr>
          </a:p>
          <a:p>
            <a:pPr marL="514350" marR="0" lvl="1"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Augmentation à venir de la demande d’eau en raison de l’urbanisation croissante et de la hausse du niveau de vie.</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Depuis les années 80 : la demande d’eau a augmenté de 1 % environ par an (Aquastat ; cité</a:t>
            </a:r>
            <a:r>
              <a:rPr lang="fr-FR" sz="900" kern="1200" baseline="0" noProof="0">
                <a:solidFill>
                  <a:schemeClr val="tx1"/>
                </a:solidFill>
                <a:effectLst/>
                <a:latin typeface="Arial" panose="020B0604020202020204" pitchFamily="34" charset="0"/>
                <a:ea typeface="+mn-ea"/>
                <a:cs typeface="+mn-cs"/>
              </a:rPr>
              <a:t> dans </a:t>
            </a:r>
            <a:r>
              <a:rPr lang="fr-FR" sz="900" kern="1200" noProof="0">
                <a:solidFill>
                  <a:schemeClr val="tx1"/>
                </a:solidFill>
                <a:effectLst/>
                <a:latin typeface="Arial" panose="020B0604020202020204" pitchFamily="34" charset="0"/>
                <a:ea typeface="+mn-ea"/>
                <a:cs typeface="+mn-cs"/>
              </a:rPr>
              <a:t>: WWAP, 2019).</a:t>
            </a:r>
            <a:endParaRPr lang="fr-FR"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Augmentation de la demande d’eau en raison de la croissance démographique, du développement socioéconomique et de l’évolution des modèles de consommation (WWAP, 2016 ; cité</a:t>
            </a:r>
            <a:r>
              <a:rPr lang="fr-FR" sz="900" kern="1200" baseline="0" noProof="0">
                <a:solidFill>
                  <a:schemeClr val="tx1"/>
                </a:solidFill>
                <a:effectLst/>
                <a:latin typeface="Arial" panose="020B0604020202020204" pitchFamily="34" charset="0"/>
                <a:ea typeface="+mn-ea"/>
                <a:cs typeface="+mn-cs"/>
              </a:rPr>
              <a:t> dans </a:t>
            </a:r>
            <a:r>
              <a:rPr lang="fr-FR" sz="900" kern="1200" noProof="0">
                <a:solidFill>
                  <a:schemeClr val="tx1"/>
                </a:solidFill>
                <a:effectLst/>
                <a:latin typeface="Arial" panose="020B0604020202020204" pitchFamily="34" charset="0"/>
                <a:ea typeface="+mn-ea"/>
                <a:cs typeface="+mn-cs"/>
              </a:rPr>
              <a:t>: WWAP, 2019).</a:t>
            </a:r>
          </a:p>
          <a:p>
            <a:pPr marL="171450" marR="0" lvl="0" indent="-171450" algn="l" defTabSz="685800" rtl="0" eaLnBrk="1" fontAlgn="auto" latinLnBrk="0" hangingPunct="1">
              <a:lnSpc>
                <a:spcPct val="100000"/>
              </a:lnSpc>
              <a:spcBef>
                <a:spcPts val="0"/>
              </a:spcBef>
              <a:spcAft>
                <a:spcPts val="0"/>
              </a:spcAft>
              <a:buClrTx/>
              <a:buSzTx/>
              <a:buFont typeface="Symbol,Sans-Serif"/>
              <a:buChar char="-"/>
              <a:tabLst/>
              <a:defRPr/>
            </a:pPr>
            <a:r>
              <a:rPr lang="fr-FR" sz="900" kern="1200" noProof="0">
                <a:solidFill>
                  <a:schemeClr val="tx1"/>
                </a:solidFill>
                <a:effectLst/>
                <a:latin typeface="Arial" panose="020B0604020202020204" pitchFamily="34" charset="0"/>
                <a:ea typeface="+mn-ea"/>
                <a:cs typeface="+mn-cs"/>
              </a:rPr>
              <a:t>Augmentation prévue de la demande d’eau mondiale d’ici 2050 : 20 à 30 % (en particulier dans les secteurs industriel et domestique) (</a:t>
            </a:r>
            <a:r>
              <a:rPr lang="fr-FR" sz="900" kern="1200" noProof="0" err="1">
                <a:solidFill>
                  <a:schemeClr val="tx1"/>
                </a:solidFill>
                <a:effectLst/>
                <a:latin typeface="Arial" panose="020B0604020202020204" pitchFamily="34" charset="0"/>
                <a:ea typeface="+mn-ea"/>
                <a:cs typeface="+mn-cs"/>
              </a:rPr>
              <a:t>Burek</a:t>
            </a:r>
            <a:r>
              <a:rPr lang="fr-FR" sz="900" kern="1200" noProof="0">
                <a:solidFill>
                  <a:schemeClr val="tx1"/>
                </a:solidFill>
                <a:effectLst/>
                <a:latin typeface="Arial" panose="020B0604020202020204" pitchFamily="34" charset="0"/>
                <a:ea typeface="+mn-ea"/>
                <a:cs typeface="+mn-cs"/>
              </a:rPr>
              <a:t> et al., 2016 ; cité</a:t>
            </a:r>
            <a:r>
              <a:rPr lang="fr-FR" sz="900" kern="1200" baseline="0" noProof="0">
                <a:solidFill>
                  <a:schemeClr val="tx1"/>
                </a:solidFill>
                <a:effectLst/>
                <a:latin typeface="Arial" panose="020B0604020202020204" pitchFamily="34" charset="0"/>
                <a:ea typeface="+mn-ea"/>
                <a:cs typeface="+mn-cs"/>
              </a:rPr>
              <a:t> dans </a:t>
            </a:r>
            <a:r>
              <a:rPr lang="fr-FR" sz="900" kern="1200" noProof="0">
                <a:solidFill>
                  <a:schemeClr val="tx1"/>
                </a:solidFill>
                <a:effectLst/>
                <a:latin typeface="Arial" panose="020B0604020202020204" pitchFamily="34" charset="0"/>
                <a:ea typeface="+mn-ea"/>
                <a:cs typeface="+mn-cs"/>
              </a:rPr>
              <a:t>: WWAP, 2019).</a:t>
            </a:r>
          </a:p>
          <a:p>
            <a:endParaRPr lang="fr-FR" noProof="0"/>
          </a:p>
          <a:p>
            <a:endParaRPr lang="fr-FR" noProof="0">
              <a:cs typeface="Arial"/>
            </a:endParaRPr>
          </a:p>
          <a:p>
            <a:endParaRPr lang="fr-FR" b="1" noProof="0"/>
          </a:p>
          <a:p>
            <a:r>
              <a:rPr lang="fr-FR" b="1" noProof="0">
                <a:latin typeface="Arial"/>
                <a:cs typeface="Arial"/>
              </a:rPr>
              <a:t>Sources :</a:t>
            </a:r>
          </a:p>
          <a:p>
            <a:endParaRPr lang="en-US" b="0" noProof="0"/>
          </a:p>
          <a:p>
            <a:r>
              <a:rPr lang="en-US" b="0" noProof="0">
                <a:latin typeface="Arial"/>
                <a:cs typeface="Arial"/>
              </a:rPr>
              <a:t>International Energy Agency (IEA) (2016), ‘Water Energy Nexus: Excerpt from the World Energy Outlook 2016’, Paris France.</a:t>
            </a:r>
          </a:p>
          <a:p>
            <a:endParaRPr lang="en-US" b="0" noProof="0"/>
          </a:p>
          <a:p>
            <a:r>
              <a:rPr lang="en-US" b="0" noProof="0">
                <a:latin typeface="Arial"/>
                <a:cs typeface="Arial"/>
              </a:rPr>
              <a:t>United Nations (UN) (2021), ‘The United Nations World Water Development Report 2021: Valuing Water’, Paris, France.</a:t>
            </a:r>
          </a:p>
          <a:p>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a:latin typeface="Arial"/>
                <a:cs typeface="Arial"/>
              </a:rPr>
              <a:t>WWAP (UNESCO World Water Assessment </a:t>
            </a:r>
            <a:r>
              <a:rPr lang="en-US" b="0" noProof="0" err="1">
                <a:latin typeface="Arial"/>
                <a:cs typeface="Arial"/>
              </a:rPr>
              <a:t>Programme</a:t>
            </a:r>
            <a:r>
              <a:rPr lang="en-US" b="0" noProof="0">
                <a:latin typeface="Arial"/>
                <a:cs typeface="Arial"/>
              </a:rPr>
              <a:t>) (2019), ‘The United Nations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a:latin typeface="Arial"/>
                <a:cs typeface="Arial"/>
              </a:rPr>
              <a:t>World Water Development Report 2019: Leaving No One Behind’, Paris, France.</a:t>
            </a:r>
          </a:p>
          <a:p>
            <a:endParaRPr lang="en-US" b="0" noProof="0"/>
          </a:p>
          <a:p>
            <a:endParaRPr lang="en-US" b="0"/>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118792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noProof="0">
                <a:latin typeface="Arial"/>
                <a:cs typeface="Arial"/>
              </a:rPr>
              <a:t>Notes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fr-FR" noProof="0"/>
          </a:p>
          <a:p>
            <a:r>
              <a:rPr lang="fr-FR" sz="900" kern="1200" noProof="0">
                <a:solidFill>
                  <a:schemeClr val="tx1"/>
                </a:solidFill>
                <a:effectLst/>
                <a:latin typeface="Arial" panose="020B0604020202020204" pitchFamily="34" charset="0"/>
                <a:ea typeface="+mn-ea"/>
                <a:cs typeface="+mn-cs"/>
              </a:rPr>
              <a:t>Comment la production alimentaire et l’utilisation des terres affectent-elles le secteur de l’eau ? </a:t>
            </a:r>
          </a:p>
          <a:p>
            <a:endParaRPr lang="fr-FR" noProof="0"/>
          </a:p>
          <a:p>
            <a:endParaRPr lang="fr-FR" noProof="0">
              <a:effectLst/>
            </a:endParaRPr>
          </a:p>
          <a:p>
            <a:pPr marL="73025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Les prélèvements d’eau sont en grande partie imputables à l’agriculture irriguée, en particulier dans les pays en développement</a:t>
            </a:r>
            <a:r>
              <a:rPr lang="fr-FR" noProof="0">
                <a:solidFill>
                  <a:prstClr val="black"/>
                </a:solidFill>
              </a:rPr>
              <a:t>. </a:t>
            </a:r>
          </a:p>
          <a:p>
            <a:pPr marL="73025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Les effluents d’élevage, les engrais et les pesticides polluent les sources d’eau (eaux superficielles et eaux souterraines) et provoquent l’eutrophisation d’écosystèmes importants pour l’approvisionnement en eau. </a:t>
            </a:r>
          </a:p>
          <a:p>
            <a:pPr marL="73025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La gestion des terres agricoles a une incidence sur la qualité de l’eau et sa quantité (érosion/sédiments, taux d’infiltration, évaporation accrue à la surface des sols). Dans le même sens, les pratiques agricoles durables permettent d’améliorer la qualité de l’eau et sa quantité : par exemple, les cultures de couverture peuvent réduire l’érosion et ainsi avoir des conséquences positives sur la qualité de l’eau.</a:t>
            </a:r>
            <a:r>
              <a:rPr lang="fr-FR" sz="900" kern="1200" baseline="0" noProof="0">
                <a:solidFill>
                  <a:schemeClr val="tx1"/>
                </a:solidFill>
                <a:effectLst/>
                <a:latin typeface="Arial" panose="020B0604020202020204" pitchFamily="34" charset="0"/>
                <a:ea typeface="+mn-ea"/>
                <a:cs typeface="+mn-cs"/>
              </a:rPr>
              <a:t> </a:t>
            </a:r>
          </a:p>
          <a:p>
            <a:pPr marL="73025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fr-FR" sz="900" kern="1200" noProof="0">
                <a:solidFill>
                  <a:schemeClr val="tx1"/>
                </a:solidFill>
                <a:effectLst/>
                <a:latin typeface="Arial" panose="020B0604020202020204" pitchFamily="34" charset="0"/>
                <a:ea typeface="+mn-ea"/>
                <a:cs typeface="+mn-cs"/>
              </a:rPr>
              <a:t>Les régimes alimentaires (consommation de protéines animales et véganisme) influencent la demande d’eau pour la production alimentaire.</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2149680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20148655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3229163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82665494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6558266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11217484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817418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86252592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152386984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69919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290097564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6829829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27855577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373921563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437981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4553096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4291184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800419850"/>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4014138475"/>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467121956"/>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40152232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96156413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124605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30 November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0721076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405129656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641230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940203359"/>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17591572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42386950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7482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24927352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2301883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2467643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8068798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81480582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61290975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267145379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35503137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30 November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30 November 2022</a:t>
            </a:fld>
            <a:endParaRPr lang="en-GB"/>
          </a:p>
        </p:txBody>
      </p:sp>
    </p:spTree>
    <p:extLst>
      <p:ext uri="{BB962C8B-B14F-4D97-AF65-F5344CB8AC3E}">
        <p14:creationId xmlns:p14="http://schemas.microsoft.com/office/powerpoint/2010/main" val="369735931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svg"/><Relationship Id="rId12"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jpe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sv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47.jpeg"/><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46.jpeg"/><Relationship Id="rId10" Type="http://schemas.openxmlformats.org/officeDocument/2006/relationships/image" Target="../media/image63.png"/><Relationship Id="rId4" Type="http://schemas.openxmlformats.org/officeDocument/2006/relationships/image" Target="../media/image48.jpeg"/><Relationship Id="rId9" Type="http://schemas.openxmlformats.org/officeDocument/2006/relationships/image" Target="../media/image62.svg"/><Relationship Id="rId1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49.png"/><Relationship Id="rId3" Type="http://schemas.openxmlformats.org/officeDocument/2006/relationships/image" Target="../media/image47.jpe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1.png"/><Relationship Id="rId10" Type="http://schemas.openxmlformats.org/officeDocument/2006/relationships/image" Target="../media/image78.svg"/><Relationship Id="rId4" Type="http://schemas.openxmlformats.org/officeDocument/2006/relationships/image" Target="../media/image46.jpeg"/><Relationship Id="rId9" Type="http://schemas.openxmlformats.org/officeDocument/2006/relationships/image" Target="../media/image77.png"/><Relationship Id="rId14" Type="http://schemas.openxmlformats.org/officeDocument/2006/relationships/image" Target="../media/image50.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84.jpeg"/><Relationship Id="rId4" Type="http://schemas.openxmlformats.org/officeDocument/2006/relationships/image" Target="../media/image83.jpeg"/></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3999" y="4124658"/>
            <a:ext cx="1802025" cy="290180"/>
          </a:xfrm>
        </p:spPr>
        <p:txBody>
          <a:bodyPr/>
          <a:lstStyle/>
          <a:p>
            <a:fld id="{6FE78462-EC25-4D6F-859E-EAAB761FF960}" type="datetime4">
              <a:rPr lang="en-GB" smtClean="0"/>
              <a:pPr/>
              <a:t>30 November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040531"/>
            <a:ext cx="7971711" cy="812530"/>
          </a:xfrm>
        </p:spPr>
        <p:txBody>
          <a:bodyPr/>
          <a:lstStyle/>
          <a:p>
            <a:r>
              <a:rPr lang="fr-FR"/>
              <a:t>Module I - Introduction au Nexus eau-énergie-sécurité alimentaire</a:t>
            </a:r>
          </a:p>
        </p:txBody>
      </p:sp>
      <p:pic>
        <p:nvPicPr>
          <p:cNvPr id="14" name="Picture Placeholder 29" descr="Icon&#10;&#10;Description automatically generated">
            <a:extLst>
              <a:ext uri="{FF2B5EF4-FFF2-40B4-BE49-F238E27FC236}">
                <a16:creationId xmlns:a16="http://schemas.microsoft.com/office/drawing/2014/main" id="{FD79E8B8-16B7-4D1C-964A-579AA40171F2}"/>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38608799-D05A-4291-A893-E0336ECC9B9C}"/>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65CCFEF8-AE5F-4E52-A7CE-ED3F2445F082}"/>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F2C78B99-212A-41E4-BAE4-E29F1A39C0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76B87B5A-0015-412C-8811-E0C1ACC6CCF2}"/>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52109A9-D7F8-4E72-83C1-1155823A4848}"/>
              </a:ext>
            </a:extLst>
          </p:cNvPr>
          <p:cNvSpPr>
            <a:spLocks noGrp="1"/>
          </p:cNvSpPr>
          <p:nvPr>
            <p:ph type="body" sz="quarter" idx="14"/>
          </p:nvPr>
        </p:nvSpPr>
        <p:spPr/>
        <p:txBody>
          <a:bodyPr/>
          <a:lstStyle/>
          <a:p>
            <a:r>
              <a:rPr lang="fr-FR"/>
              <a:t>Apports de nitrates dans les bassins versants</a:t>
            </a:r>
          </a:p>
        </p:txBody>
      </p:sp>
      <p:sp>
        <p:nvSpPr>
          <p:cNvPr id="4" name="Titel 3">
            <a:extLst>
              <a:ext uri="{FF2B5EF4-FFF2-40B4-BE49-F238E27FC236}">
                <a16:creationId xmlns:a16="http://schemas.microsoft.com/office/drawing/2014/main" id="{B2BCBEEB-0696-4C7A-B2D7-1146D44881A3}"/>
              </a:ext>
            </a:extLst>
          </p:cNvPr>
          <p:cNvSpPr>
            <a:spLocks noGrp="1"/>
          </p:cNvSpPr>
          <p:nvPr>
            <p:ph type="title"/>
          </p:nvPr>
        </p:nvSpPr>
        <p:spPr/>
        <p:txBody>
          <a:bodyPr>
            <a:normAutofit fontScale="90000"/>
          </a:bodyPr>
          <a:lstStyle/>
          <a:p>
            <a:r>
              <a:rPr lang="fr-FR"/>
              <a:t>Répercussions de la production alimentaire et de l’utilisation des terres sur l’eau</a:t>
            </a:r>
          </a:p>
        </p:txBody>
      </p:sp>
      <p:sp>
        <p:nvSpPr>
          <p:cNvPr id="5" name="Foliennummernplatzhalter 4">
            <a:extLst>
              <a:ext uri="{FF2B5EF4-FFF2-40B4-BE49-F238E27FC236}">
                <a16:creationId xmlns:a16="http://schemas.microsoft.com/office/drawing/2014/main" id="{8A1229DA-61F2-4FB2-BC90-BEE2E99E6FA6}"/>
              </a:ext>
            </a:extLst>
          </p:cNvPr>
          <p:cNvSpPr>
            <a:spLocks noGrp="1"/>
          </p:cNvSpPr>
          <p:nvPr>
            <p:ph type="sldNum" sz="quarter" idx="16"/>
          </p:nvPr>
        </p:nvSpPr>
        <p:spPr/>
        <p:txBody>
          <a:bodyPr/>
          <a:lstStyle/>
          <a:p>
            <a:fld id="{CF23C0C3-F0EC-4AF0-84C8-08554CFEDD03}" type="slidenum">
              <a:rPr lang="en-GB" smtClean="0"/>
              <a:t>10</a:t>
            </a:fld>
            <a:endParaRPr lang="en-GB"/>
          </a:p>
        </p:txBody>
      </p:sp>
      <p:pic>
        <p:nvPicPr>
          <p:cNvPr id="6" name="Picture 2" descr="C:\Users\Alex\AppData\Local\Temp\F1.large.jpg">
            <a:extLst>
              <a:ext uri="{FF2B5EF4-FFF2-40B4-BE49-F238E27FC236}">
                <a16:creationId xmlns:a16="http://schemas.microsoft.com/office/drawing/2014/main" id="{22189178-0AA2-417C-B4C6-C38C9B2EE2F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49263" y="1458565"/>
            <a:ext cx="6192059" cy="3110542"/>
          </a:xfrm>
          <a:prstGeom prst="rect">
            <a:avLst/>
          </a:prstGeom>
          <a:noFill/>
          <a:extLst>
            <a:ext uri="{909E8E84-426E-40DD-AFC4-6F175D3DCCD1}">
              <a14:hiddenFill xmlns:a14="http://schemas.microsoft.com/office/drawing/2010/main">
                <a:solidFill>
                  <a:srgbClr val="FFFFFF"/>
                </a:solidFill>
              </a14:hiddenFill>
            </a:ext>
          </a:extLst>
        </p:spPr>
      </p:pic>
      <p:sp>
        <p:nvSpPr>
          <p:cNvPr id="7" name="Textplatzhalter 6">
            <a:extLst>
              <a:ext uri="{FF2B5EF4-FFF2-40B4-BE49-F238E27FC236}">
                <a16:creationId xmlns:a16="http://schemas.microsoft.com/office/drawing/2014/main" id="{8BC96CA0-DBDB-4158-9F08-EF4A64918039}"/>
              </a:ext>
            </a:extLst>
          </p:cNvPr>
          <p:cNvSpPr txBox="1">
            <a:spLocks noGrp="1"/>
          </p:cNvSpPr>
          <p:nvPr>
            <p:ph type="body" sz="quarter" idx="13"/>
          </p:nvPr>
        </p:nvSpPr>
        <p:spPr>
          <a:xfrm>
            <a:off x="4572000" y="4452084"/>
            <a:ext cx="2144110" cy="230832"/>
          </a:xfrm>
          <a:prstGeom prst="rect">
            <a:avLst/>
          </a:prstGeom>
          <a:noFill/>
        </p:spPr>
        <p:txBody>
          <a:bodyPr wrap="square" rtlCol="0">
            <a:spAutoFit/>
          </a:bodyPr>
          <a:lstStyle/>
          <a:p>
            <a:r>
              <a:rPr lang="fr-FR" sz="1000"/>
              <a:t>Billen, Garnier &amp; Lassaletta, 2013</a:t>
            </a:r>
          </a:p>
        </p:txBody>
      </p:sp>
    </p:spTree>
    <p:extLst>
      <p:ext uri="{BB962C8B-B14F-4D97-AF65-F5344CB8AC3E}">
        <p14:creationId xmlns:p14="http://schemas.microsoft.com/office/powerpoint/2010/main" val="22137896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D317C56-32A4-49C9-84D9-6241168A38CC}"/>
              </a:ext>
            </a:extLst>
          </p:cNvPr>
          <p:cNvSpPr>
            <a:spLocks noGrp="1"/>
          </p:cNvSpPr>
          <p:nvPr>
            <p:ph type="title"/>
          </p:nvPr>
        </p:nvSpPr>
        <p:spPr/>
        <p:txBody>
          <a:bodyPr>
            <a:normAutofit fontScale="90000"/>
          </a:bodyPr>
          <a:lstStyle/>
          <a:p>
            <a:r>
              <a:rPr lang="fr-FR"/>
              <a:t>Augmentation de la production alimentaire : principales concessions </a:t>
            </a:r>
          </a:p>
        </p:txBody>
      </p:sp>
      <p:sp>
        <p:nvSpPr>
          <p:cNvPr id="4" name="Foliennummernplatzhalter 3">
            <a:extLst>
              <a:ext uri="{FF2B5EF4-FFF2-40B4-BE49-F238E27FC236}">
                <a16:creationId xmlns:a16="http://schemas.microsoft.com/office/drawing/2014/main" id="{B0DB2ED6-61DA-45F3-A01A-A76355974C91}"/>
              </a:ext>
            </a:extLst>
          </p:cNvPr>
          <p:cNvSpPr>
            <a:spLocks noGrp="1"/>
          </p:cNvSpPr>
          <p:nvPr>
            <p:ph type="sldNum" sz="quarter" idx="16"/>
          </p:nvPr>
        </p:nvSpPr>
        <p:spPr/>
        <p:txBody>
          <a:bodyPr/>
          <a:lstStyle/>
          <a:p>
            <a:fld id="{CF23C0C3-F0EC-4AF0-84C8-08554CFEDD03}" type="slidenum">
              <a:rPr lang="en-GB" smtClean="0"/>
              <a:t>11</a:t>
            </a:fld>
            <a:endParaRPr lang="en-GB"/>
          </a:p>
        </p:txBody>
      </p:sp>
      <p:sp>
        <p:nvSpPr>
          <p:cNvPr id="7" name="Textfeld 6">
            <a:extLst>
              <a:ext uri="{FF2B5EF4-FFF2-40B4-BE49-F238E27FC236}">
                <a16:creationId xmlns:a16="http://schemas.microsoft.com/office/drawing/2014/main" id="{56ECCE87-D2C7-4AB0-9B05-6C1DF458384C}"/>
              </a:ext>
            </a:extLst>
          </p:cNvPr>
          <p:cNvSpPr txBox="1"/>
          <p:nvPr/>
        </p:nvSpPr>
        <p:spPr>
          <a:xfrm>
            <a:off x="449816" y="1870627"/>
            <a:ext cx="2345321" cy="307777"/>
          </a:xfrm>
          <a:prstGeom prst="rect">
            <a:avLst/>
          </a:prstGeom>
          <a:noFill/>
        </p:spPr>
        <p:txBody>
          <a:bodyPr wrap="square" rtlCol="0">
            <a:spAutoFit/>
          </a:bodyPr>
          <a:lstStyle/>
          <a:p>
            <a:pPr algn="ctr"/>
            <a:r>
              <a:rPr lang="fr-FR" sz="1400"/>
              <a:t>Augmentation de la production alimentaire</a:t>
            </a:r>
          </a:p>
        </p:txBody>
      </p:sp>
      <p:sp>
        <p:nvSpPr>
          <p:cNvPr id="13" name="Textfeld 12">
            <a:extLst>
              <a:ext uri="{FF2B5EF4-FFF2-40B4-BE49-F238E27FC236}">
                <a16:creationId xmlns:a16="http://schemas.microsoft.com/office/drawing/2014/main" id="{098DCA97-0CBF-4BBE-8E62-DAC3A9E250AF}"/>
              </a:ext>
            </a:extLst>
          </p:cNvPr>
          <p:cNvSpPr txBox="1"/>
          <p:nvPr/>
        </p:nvSpPr>
        <p:spPr>
          <a:xfrm>
            <a:off x="3737410" y="1514386"/>
            <a:ext cx="1624084" cy="307777"/>
          </a:xfrm>
          <a:prstGeom prst="rect">
            <a:avLst/>
          </a:prstGeom>
          <a:noFill/>
        </p:spPr>
        <p:txBody>
          <a:bodyPr wrap="square" rtlCol="0">
            <a:spAutoFit/>
          </a:bodyPr>
          <a:lstStyle/>
          <a:p>
            <a:pPr algn="ctr"/>
            <a:r>
              <a:rPr lang="fr-FR" sz="1400"/>
              <a:t>Hausse de l’utilisation des terres</a:t>
            </a:r>
          </a:p>
        </p:txBody>
      </p:sp>
      <p:sp>
        <p:nvSpPr>
          <p:cNvPr id="14" name="Textfeld 13">
            <a:extLst>
              <a:ext uri="{FF2B5EF4-FFF2-40B4-BE49-F238E27FC236}">
                <a16:creationId xmlns:a16="http://schemas.microsoft.com/office/drawing/2014/main" id="{4AE1DE0B-EC03-4568-9086-3CA9C5177B58}"/>
              </a:ext>
            </a:extLst>
          </p:cNvPr>
          <p:cNvSpPr txBox="1"/>
          <p:nvPr/>
        </p:nvSpPr>
        <p:spPr>
          <a:xfrm>
            <a:off x="6529389" y="2097332"/>
            <a:ext cx="2318884" cy="954107"/>
          </a:xfrm>
          <a:prstGeom prst="rect">
            <a:avLst/>
          </a:prstGeom>
          <a:noFill/>
        </p:spPr>
        <p:txBody>
          <a:bodyPr wrap="square" rtlCol="0">
            <a:spAutoFit/>
          </a:bodyPr>
          <a:lstStyle/>
          <a:p>
            <a:pPr algn="ctr"/>
            <a:r>
              <a:rPr lang="fr-FR" sz="1400"/>
              <a:t>Réduction de la surface des terres disponibles pour l’énergie (de la biomasse, solaire, éolienne)</a:t>
            </a:r>
          </a:p>
        </p:txBody>
      </p:sp>
      <p:sp>
        <p:nvSpPr>
          <p:cNvPr id="15" name="Textfeld 14">
            <a:extLst>
              <a:ext uri="{FF2B5EF4-FFF2-40B4-BE49-F238E27FC236}">
                <a16:creationId xmlns:a16="http://schemas.microsoft.com/office/drawing/2014/main" id="{92BB1427-0476-4CB1-A189-FBB4A24A7373}"/>
              </a:ext>
            </a:extLst>
          </p:cNvPr>
          <p:cNvSpPr txBox="1"/>
          <p:nvPr/>
        </p:nvSpPr>
        <p:spPr>
          <a:xfrm>
            <a:off x="3731646" y="3024702"/>
            <a:ext cx="1624084" cy="523220"/>
          </a:xfrm>
          <a:prstGeom prst="rect">
            <a:avLst/>
          </a:prstGeom>
          <a:noFill/>
        </p:spPr>
        <p:txBody>
          <a:bodyPr wrap="square" rtlCol="0">
            <a:spAutoFit/>
          </a:bodyPr>
          <a:lstStyle/>
          <a:p>
            <a:pPr algn="ctr"/>
            <a:r>
              <a:rPr lang="fr-FR" sz="1400"/>
              <a:t>Accroissement des prélèvements d’eau</a:t>
            </a:r>
          </a:p>
        </p:txBody>
      </p:sp>
      <p:cxnSp>
        <p:nvCxnSpPr>
          <p:cNvPr id="17" name="Verbinder: gekrümmt 16">
            <a:extLst>
              <a:ext uri="{FF2B5EF4-FFF2-40B4-BE49-F238E27FC236}">
                <a16:creationId xmlns:a16="http://schemas.microsoft.com/office/drawing/2014/main" id="{F977C2EC-50D4-4C25-8AD7-8863724F0EC8}"/>
              </a:ext>
            </a:extLst>
          </p:cNvPr>
          <p:cNvCxnSpPr>
            <a:cxnSpLocks/>
            <a:stCxn id="7" idx="3"/>
            <a:endCxn id="13" idx="1"/>
          </p:cNvCxnSpPr>
          <p:nvPr/>
        </p:nvCxnSpPr>
        <p:spPr>
          <a:xfrm flipV="1">
            <a:off x="2795137" y="1668275"/>
            <a:ext cx="942273" cy="356241"/>
          </a:xfrm>
          <a:prstGeom prst="curvedConnector3">
            <a:avLst>
              <a:gd name="adj1" fmla="val 50000"/>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Verbinder: gekrümmt 18">
            <a:extLst>
              <a:ext uri="{FF2B5EF4-FFF2-40B4-BE49-F238E27FC236}">
                <a16:creationId xmlns:a16="http://schemas.microsoft.com/office/drawing/2014/main" id="{3F02108D-DA60-4013-A188-4F287C25783B}"/>
              </a:ext>
            </a:extLst>
          </p:cNvPr>
          <p:cNvCxnSpPr>
            <a:cxnSpLocks/>
            <a:stCxn id="13" idx="3"/>
            <a:endCxn id="14" idx="1"/>
          </p:cNvCxnSpPr>
          <p:nvPr/>
        </p:nvCxnSpPr>
        <p:spPr>
          <a:xfrm>
            <a:off x="5361494" y="1668275"/>
            <a:ext cx="1167895" cy="906111"/>
          </a:xfrm>
          <a:prstGeom prst="curvedConnector3">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Verbinder: gekrümmt 20">
            <a:extLst>
              <a:ext uri="{FF2B5EF4-FFF2-40B4-BE49-F238E27FC236}">
                <a16:creationId xmlns:a16="http://schemas.microsoft.com/office/drawing/2014/main" id="{3C91C0C1-AC7F-4391-934A-E59EDD6C31D3}"/>
              </a:ext>
            </a:extLst>
          </p:cNvPr>
          <p:cNvCxnSpPr>
            <a:cxnSpLocks/>
            <a:stCxn id="7" idx="3"/>
            <a:endCxn id="15" idx="1"/>
          </p:cNvCxnSpPr>
          <p:nvPr/>
        </p:nvCxnSpPr>
        <p:spPr>
          <a:xfrm>
            <a:off x="2795137" y="2024516"/>
            <a:ext cx="936509" cy="1261796"/>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6F00666B-7510-4863-8710-ACCE5D9FCFEA}"/>
              </a:ext>
            </a:extLst>
          </p:cNvPr>
          <p:cNvSpPr txBox="1"/>
          <p:nvPr/>
        </p:nvSpPr>
        <p:spPr>
          <a:xfrm>
            <a:off x="6266287" y="3644567"/>
            <a:ext cx="2581986" cy="1384995"/>
          </a:xfrm>
          <a:prstGeom prst="rect">
            <a:avLst/>
          </a:prstGeom>
          <a:noFill/>
        </p:spPr>
        <p:txBody>
          <a:bodyPr wrap="square" rtlCol="0">
            <a:spAutoFit/>
          </a:bodyPr>
          <a:lstStyle/>
          <a:p>
            <a:pPr algn="ctr"/>
            <a:r>
              <a:rPr lang="fr-FR" sz="1400"/>
              <a:t>Diminution de l’eau disponible pour les secteurs de l’eau, l’assainissement et l’hygiène (</a:t>
            </a:r>
            <a:r>
              <a:rPr lang="fr-FR" sz="1400" err="1"/>
              <a:t>EAH</a:t>
            </a:r>
            <a:r>
              <a:rPr lang="fr-FR" sz="1400"/>
              <a:t>), de la production d’énergie et de l’environnement</a:t>
            </a:r>
          </a:p>
        </p:txBody>
      </p:sp>
      <p:cxnSp>
        <p:nvCxnSpPr>
          <p:cNvPr id="24" name="Verbinder: gekrümmt 23">
            <a:extLst>
              <a:ext uri="{FF2B5EF4-FFF2-40B4-BE49-F238E27FC236}">
                <a16:creationId xmlns:a16="http://schemas.microsoft.com/office/drawing/2014/main" id="{E3FDA2A1-C19A-456F-9E2B-17AD1AFD3A22}"/>
              </a:ext>
            </a:extLst>
          </p:cNvPr>
          <p:cNvCxnSpPr>
            <a:cxnSpLocks/>
            <a:stCxn id="15" idx="3"/>
            <a:endCxn id="22" idx="1"/>
          </p:cNvCxnSpPr>
          <p:nvPr/>
        </p:nvCxnSpPr>
        <p:spPr>
          <a:xfrm>
            <a:off x="5355730" y="3286312"/>
            <a:ext cx="910557" cy="1050753"/>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909D5710-2CF1-4640-8A8C-3A32F104ED46}"/>
              </a:ext>
            </a:extLst>
          </p:cNvPr>
          <p:cNvSpPr txBox="1"/>
          <p:nvPr/>
        </p:nvSpPr>
        <p:spPr>
          <a:xfrm>
            <a:off x="666820" y="3883990"/>
            <a:ext cx="1327690" cy="523220"/>
          </a:xfrm>
          <a:prstGeom prst="rect">
            <a:avLst/>
          </a:prstGeom>
          <a:noFill/>
        </p:spPr>
        <p:txBody>
          <a:bodyPr wrap="square" rtlCol="0">
            <a:spAutoFit/>
          </a:bodyPr>
          <a:lstStyle/>
          <a:p>
            <a:pPr algn="ctr"/>
            <a:r>
              <a:rPr lang="fr-FR" sz="1400"/>
              <a:t>Extractions de bois</a:t>
            </a:r>
          </a:p>
        </p:txBody>
      </p:sp>
      <p:cxnSp>
        <p:nvCxnSpPr>
          <p:cNvPr id="26" name="Verbinder: gekrümmt 25">
            <a:extLst>
              <a:ext uri="{FF2B5EF4-FFF2-40B4-BE49-F238E27FC236}">
                <a16:creationId xmlns:a16="http://schemas.microsoft.com/office/drawing/2014/main" id="{B8D14329-FD45-417E-9763-01073E8B4C2E}"/>
              </a:ext>
            </a:extLst>
          </p:cNvPr>
          <p:cNvCxnSpPr>
            <a:cxnSpLocks/>
          </p:cNvCxnSpPr>
          <p:nvPr/>
        </p:nvCxnSpPr>
        <p:spPr>
          <a:xfrm rot="5400000">
            <a:off x="418092" y="2786074"/>
            <a:ext cx="1708728" cy="1080129"/>
          </a:xfrm>
          <a:prstGeom prst="curvedConnector4">
            <a:avLst>
              <a:gd name="adj1" fmla="val 42345"/>
              <a:gd name="adj2" fmla="val 121164"/>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16" descr="Icon&#10;&#10;Description automatically generated">
            <a:extLst>
              <a:ext uri="{FF2B5EF4-FFF2-40B4-BE49-F238E27FC236}">
                <a16:creationId xmlns:a16="http://schemas.microsoft.com/office/drawing/2014/main" id="{0A045DBA-7163-4797-88F5-9E8F4B9DA6F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15508" y="1306630"/>
            <a:ext cx="530352" cy="530352"/>
          </a:xfrm>
          <a:prstGeom prst="rect">
            <a:avLst/>
          </a:prstGeom>
        </p:spPr>
      </p:pic>
      <p:pic>
        <p:nvPicPr>
          <p:cNvPr id="33" name="Picture 12" descr="Icon&#10;&#10;Description automatically generated">
            <a:extLst>
              <a:ext uri="{FF2B5EF4-FFF2-40B4-BE49-F238E27FC236}">
                <a16:creationId xmlns:a16="http://schemas.microsoft.com/office/drawing/2014/main" id="{553DAB26-D4DE-4B7A-BF14-4F5CDB52735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92105" y="1460833"/>
            <a:ext cx="530352" cy="530352"/>
          </a:xfrm>
          <a:prstGeom prst="rect">
            <a:avLst/>
          </a:prstGeom>
        </p:spPr>
      </p:pic>
      <p:pic>
        <p:nvPicPr>
          <p:cNvPr id="34" name="Picture 14" descr="Icon, circle&#10;&#10;Description automatically generated with medium confidence">
            <a:extLst>
              <a:ext uri="{FF2B5EF4-FFF2-40B4-BE49-F238E27FC236}">
                <a16:creationId xmlns:a16="http://schemas.microsoft.com/office/drawing/2014/main" id="{9F5A8C1E-E005-4434-82D7-12EE36B67DB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280036" y="2471774"/>
            <a:ext cx="527304" cy="530352"/>
          </a:xfrm>
          <a:prstGeom prst="rect">
            <a:avLst/>
          </a:prstGeom>
        </p:spPr>
      </p:pic>
      <p:sp>
        <p:nvSpPr>
          <p:cNvPr id="20" name="Ellipse 19">
            <a:extLst>
              <a:ext uri="{FF2B5EF4-FFF2-40B4-BE49-F238E27FC236}">
                <a16:creationId xmlns:a16="http://schemas.microsoft.com/office/drawing/2014/main" id="{EA1F31F1-EBC0-4E8E-BFC4-3F5C4C8C5114}"/>
              </a:ext>
            </a:extLst>
          </p:cNvPr>
          <p:cNvSpPr/>
          <p:nvPr/>
        </p:nvSpPr>
        <p:spPr>
          <a:xfrm>
            <a:off x="4306823" y="922647"/>
            <a:ext cx="530353" cy="540545"/>
          </a:xfrm>
          <a:prstGeom prst="ellipse">
            <a:avLst/>
          </a:prstGeom>
          <a:blipFill>
            <a:blip r:embed="rId6">
              <a:extLst>
                <a:ext uri="{96DAC541-7B7A-43D3-8B79-37D633B846F1}">
                  <asvg:svgBlip xmlns:asvg="http://schemas.microsoft.com/office/drawing/2016/SVG/main" r:embed="rId7"/>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2" name="Ellipse 31">
            <a:extLst>
              <a:ext uri="{FF2B5EF4-FFF2-40B4-BE49-F238E27FC236}">
                <a16:creationId xmlns:a16="http://schemas.microsoft.com/office/drawing/2014/main" id="{E06BD82B-FC5B-4538-A734-DF41F04514B1}"/>
              </a:ext>
            </a:extLst>
          </p:cNvPr>
          <p:cNvSpPr/>
          <p:nvPr/>
        </p:nvSpPr>
        <p:spPr>
          <a:xfrm>
            <a:off x="7292105" y="3080738"/>
            <a:ext cx="530353" cy="540545"/>
          </a:xfrm>
          <a:prstGeom prst="ellipse">
            <a:avLst/>
          </a:prstGeom>
          <a:blipFill>
            <a:blip r:embed="rId8">
              <a:extLst>
                <a:ext uri="{96DAC541-7B7A-43D3-8B79-37D633B846F1}">
                  <asvg:svgBlip xmlns:asvg="http://schemas.microsoft.com/office/drawing/2016/SVG/main" r:embed="rId9"/>
                </a:ext>
              </a:extLst>
            </a:blip>
            <a:stretch>
              <a:fillRect/>
            </a:stretch>
          </a:blip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5" name="Ellipse 44">
            <a:extLst>
              <a:ext uri="{FF2B5EF4-FFF2-40B4-BE49-F238E27FC236}">
                <a16:creationId xmlns:a16="http://schemas.microsoft.com/office/drawing/2014/main" id="{142CE212-9BB1-47EE-99E6-D2D704F80D74}"/>
              </a:ext>
            </a:extLst>
          </p:cNvPr>
          <p:cNvSpPr/>
          <p:nvPr/>
        </p:nvSpPr>
        <p:spPr>
          <a:xfrm>
            <a:off x="1072337" y="3361257"/>
            <a:ext cx="530353" cy="540545"/>
          </a:xfrm>
          <a:prstGeom prst="ellipse">
            <a:avLst/>
          </a:prstGeom>
          <a:blipFill>
            <a:blip r:embed="rId10">
              <a:extLst>
                <a:ext uri="{96DAC541-7B7A-43D3-8B79-37D633B846F1}">
                  <asvg:svgBlip xmlns:asvg="http://schemas.microsoft.com/office/drawing/2016/SVG/main" r:embed="rId11"/>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23" name="Picture 14" descr="Icon, circle&#10;&#10;Description automatically generated with medium confidence">
            <a:extLst>
              <a:ext uri="{FF2B5EF4-FFF2-40B4-BE49-F238E27FC236}">
                <a16:creationId xmlns:a16="http://schemas.microsoft.com/office/drawing/2014/main" id="{9ECD4570-A435-4791-A552-7CF76F850DE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39483" y="3515735"/>
            <a:ext cx="527304" cy="530352"/>
          </a:xfrm>
          <a:prstGeom prst="rect">
            <a:avLst/>
          </a:prstGeom>
        </p:spPr>
      </p:pic>
      <p:sp>
        <p:nvSpPr>
          <p:cNvPr id="27" name="Textfeld 26">
            <a:extLst>
              <a:ext uri="{FF2B5EF4-FFF2-40B4-BE49-F238E27FC236}">
                <a16:creationId xmlns:a16="http://schemas.microsoft.com/office/drawing/2014/main" id="{4ADCBB4B-2147-4C82-8760-9ADE2A5C56B1}"/>
              </a:ext>
            </a:extLst>
          </p:cNvPr>
          <p:cNvSpPr txBox="1"/>
          <p:nvPr/>
        </p:nvSpPr>
        <p:spPr>
          <a:xfrm>
            <a:off x="2369976" y="4025440"/>
            <a:ext cx="2467200" cy="715581"/>
          </a:xfrm>
          <a:prstGeom prst="rect">
            <a:avLst/>
          </a:prstGeom>
          <a:noFill/>
        </p:spPr>
        <p:txBody>
          <a:bodyPr wrap="square" rtlCol="0">
            <a:spAutoFit/>
          </a:bodyPr>
          <a:lstStyle/>
          <a:p>
            <a:pPr algn="ctr"/>
            <a:r>
              <a:rPr lang="fr-FR"/>
              <a:t>Baisse de la qualité de l’eau due à l’utilisation accrue des engrais et effluents</a:t>
            </a:r>
          </a:p>
        </p:txBody>
      </p:sp>
      <p:cxnSp>
        <p:nvCxnSpPr>
          <p:cNvPr id="28" name="Verbinder: gekrümmt 27">
            <a:extLst>
              <a:ext uri="{FF2B5EF4-FFF2-40B4-BE49-F238E27FC236}">
                <a16:creationId xmlns:a16="http://schemas.microsoft.com/office/drawing/2014/main" id="{03D205C7-C75A-4E89-AFB3-84E58AF62E6A}"/>
              </a:ext>
            </a:extLst>
          </p:cNvPr>
          <p:cNvCxnSpPr>
            <a:cxnSpLocks/>
            <a:endCxn id="27" idx="1"/>
          </p:cNvCxnSpPr>
          <p:nvPr/>
        </p:nvCxnSpPr>
        <p:spPr>
          <a:xfrm rot="16200000" flipH="1">
            <a:off x="1147240" y="3160495"/>
            <a:ext cx="1892118" cy="553354"/>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766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22" grpId="0"/>
      <p:bldP spid="20" grpId="0" animBg="1"/>
      <p:bldP spid="32" grpId="0" animBg="1"/>
      <p:bldP spid="45"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9CE5F7F-7BD0-4566-9EEF-DE8A14BF9038}"/>
              </a:ext>
            </a:extLst>
          </p:cNvPr>
          <p:cNvSpPr>
            <a:spLocks noGrp="1"/>
          </p:cNvSpPr>
          <p:nvPr>
            <p:ph type="title"/>
          </p:nvPr>
        </p:nvSpPr>
        <p:spPr>
          <a:xfrm>
            <a:off x="576817" y="639983"/>
            <a:ext cx="8567183" cy="540544"/>
          </a:xfrm>
        </p:spPr>
        <p:txBody>
          <a:bodyPr>
            <a:normAutofit fontScale="90000"/>
          </a:bodyPr>
          <a:lstStyle/>
          <a:p>
            <a:r>
              <a:rPr lang="fr-FR" sz="2800">
                <a:latin typeface="Arial" charset="0"/>
              </a:rPr>
              <a:t>Utilisations locales de l’eau et échanges mondiaux de produits agricoles</a:t>
            </a:r>
          </a:p>
        </p:txBody>
      </p:sp>
      <p:sp>
        <p:nvSpPr>
          <p:cNvPr id="4" name="Foliennummernplatzhalter 3">
            <a:extLst>
              <a:ext uri="{FF2B5EF4-FFF2-40B4-BE49-F238E27FC236}">
                <a16:creationId xmlns:a16="http://schemas.microsoft.com/office/drawing/2014/main" id="{1CC77C46-06D2-4CD0-93DA-27C64DA2ACF5}"/>
              </a:ext>
            </a:extLst>
          </p:cNvPr>
          <p:cNvSpPr>
            <a:spLocks noGrp="1"/>
          </p:cNvSpPr>
          <p:nvPr>
            <p:ph type="sldNum" sz="quarter" idx="16"/>
          </p:nvPr>
        </p:nvSpPr>
        <p:spPr/>
        <p:txBody>
          <a:bodyPr/>
          <a:lstStyle/>
          <a:p>
            <a:fld id="{CF23C0C3-F0EC-4AF0-84C8-08554CFEDD03}" type="slidenum">
              <a:rPr lang="en-GB" dirty="0" smtClean="0"/>
              <a:t>12</a:t>
            </a:fld>
            <a:endParaRPr lang="en-GB"/>
          </a:p>
        </p:txBody>
      </p:sp>
      <p:pic>
        <p:nvPicPr>
          <p:cNvPr id="5" name="Picture 3">
            <a:extLst>
              <a:ext uri="{FF2B5EF4-FFF2-40B4-BE49-F238E27FC236}">
                <a16:creationId xmlns:a16="http://schemas.microsoft.com/office/drawing/2014/main" id="{E3804397-8A13-46C6-B24C-6625F12F9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4" y="1310187"/>
            <a:ext cx="8728384" cy="3272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feld 6">
            <a:extLst>
              <a:ext uri="{FF2B5EF4-FFF2-40B4-BE49-F238E27FC236}">
                <a16:creationId xmlns:a16="http://schemas.microsoft.com/office/drawing/2014/main" id="{99D8DF71-5458-4ECE-A59F-52FD21F5D634}"/>
              </a:ext>
            </a:extLst>
          </p:cNvPr>
          <p:cNvSpPr txBox="1"/>
          <p:nvPr/>
        </p:nvSpPr>
        <p:spPr>
          <a:xfrm>
            <a:off x="6169664" y="4465814"/>
            <a:ext cx="2684844" cy="461665"/>
          </a:xfrm>
          <a:prstGeom prst="rect">
            <a:avLst/>
          </a:prstGeom>
          <a:noFill/>
        </p:spPr>
        <p:txBody>
          <a:bodyPr wrap="square" rtlCol="0">
            <a:spAutoFit/>
          </a:bodyPr>
          <a:lstStyle/>
          <a:p>
            <a:r>
              <a:rPr lang="fr-FR" sz="1200"/>
              <a:t>Source : </a:t>
            </a:r>
            <a:r>
              <a:rPr lang="fr-FR" sz="1200" err="1"/>
              <a:t>Hoekstra</a:t>
            </a:r>
            <a:r>
              <a:rPr lang="fr-FR" sz="1200"/>
              <a:t> &amp; </a:t>
            </a:r>
            <a:r>
              <a:rPr lang="fr-FR" sz="1200" err="1"/>
              <a:t>Mekonnen</a:t>
            </a:r>
            <a:r>
              <a:rPr lang="fr-FR" sz="1200"/>
              <a:t>, 2012</a:t>
            </a:r>
          </a:p>
        </p:txBody>
      </p:sp>
    </p:spTree>
    <p:extLst>
      <p:ext uri="{BB962C8B-B14F-4D97-AF65-F5344CB8AC3E}">
        <p14:creationId xmlns:p14="http://schemas.microsoft.com/office/powerpoint/2010/main" val="12418561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AC97031E-361A-4434-8B25-2A3968CAFE2A}"/>
              </a:ext>
            </a:extLst>
          </p:cNvPr>
          <p:cNvGrpSpPr/>
          <p:nvPr/>
        </p:nvGrpSpPr>
        <p:grpSpPr>
          <a:xfrm>
            <a:off x="1319732" y="656535"/>
            <a:ext cx="6567698" cy="4215410"/>
            <a:chOff x="97110" y="656535"/>
            <a:chExt cx="6567698" cy="4215410"/>
          </a:xfrm>
        </p:grpSpPr>
        <p:pic>
          <p:nvPicPr>
            <p:cNvPr id="8" name="Picture 21" descr="Icon&#10;&#10;Description automatically generated">
              <a:extLst>
                <a:ext uri="{FF2B5EF4-FFF2-40B4-BE49-F238E27FC236}">
                  <a16:creationId xmlns:a16="http://schemas.microsoft.com/office/drawing/2014/main" id="{86A017CB-5489-4509-AB15-43F89A993A1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382242">
              <a:off x="4966441" y="3618443"/>
              <a:ext cx="1034544" cy="1034570"/>
            </a:xfrm>
            <a:prstGeom prst="rect">
              <a:avLst/>
            </a:prstGeom>
            <a:noFill/>
            <a:ln>
              <a:noFill/>
            </a:ln>
          </p:spPr>
        </p:pic>
        <p:grpSp>
          <p:nvGrpSpPr>
            <p:cNvPr id="9" name="Group 9">
              <a:extLst>
                <a:ext uri="{FF2B5EF4-FFF2-40B4-BE49-F238E27FC236}">
                  <a16:creationId xmlns:a16="http://schemas.microsoft.com/office/drawing/2014/main" id="{8CA2D8F5-3BFF-4976-8F81-3C54072B65E5}"/>
                </a:ext>
              </a:extLst>
            </p:cNvPr>
            <p:cNvGrpSpPr/>
            <p:nvPr/>
          </p:nvGrpSpPr>
          <p:grpSpPr>
            <a:xfrm>
              <a:off x="97110" y="2397801"/>
              <a:ext cx="3664386" cy="2474144"/>
              <a:chOff x="1907073" y="1300900"/>
              <a:chExt cx="3664386" cy="2474144"/>
            </a:xfrm>
          </p:grpSpPr>
          <p:pic>
            <p:nvPicPr>
              <p:cNvPr id="10" name="Picture 7" descr="Icon, circle&#10;&#10;Description automatically generated">
                <a:extLst>
                  <a:ext uri="{FF2B5EF4-FFF2-40B4-BE49-F238E27FC236}">
                    <a16:creationId xmlns:a16="http://schemas.microsoft.com/office/drawing/2014/main" id="{3703FCC2-2190-4172-AD5F-5E1F112A0D8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07073" y="1300900"/>
                <a:ext cx="3664386" cy="2474144"/>
              </a:xfrm>
              <a:prstGeom prst="rect">
                <a:avLst/>
              </a:prstGeom>
            </p:spPr>
          </p:pic>
          <p:sp>
            <p:nvSpPr>
              <p:cNvPr id="11" name="TextBox 12">
                <a:extLst>
                  <a:ext uri="{FF2B5EF4-FFF2-40B4-BE49-F238E27FC236}">
                    <a16:creationId xmlns:a16="http://schemas.microsoft.com/office/drawing/2014/main" id="{C3FBFAAA-7A39-48CF-A6BA-1C14B6380DD3}"/>
                  </a:ext>
                </a:extLst>
              </p:cNvPr>
              <p:cNvSpPr txBox="1"/>
              <p:nvPr/>
            </p:nvSpPr>
            <p:spPr>
              <a:xfrm>
                <a:off x="2445436" y="1962018"/>
                <a:ext cx="2960859" cy="1569660"/>
              </a:xfrm>
              <a:prstGeom prst="rect">
                <a:avLst/>
              </a:prstGeom>
              <a:noFill/>
            </p:spPr>
            <p:txBody>
              <a:bodyPr wrap="square" rtlCol="0">
                <a:spAutoFit/>
              </a:bodyPr>
              <a:lstStyle/>
              <a:p>
                <a:pPr marL="285750" indent="-285750">
                  <a:buFont typeface="Wingdings" panose="05000000000000000000" pitchFamily="2" charset="2"/>
                  <a:buChar char="§"/>
                </a:pPr>
                <a:r>
                  <a:rPr lang="fr-FR" sz="1200" b="1">
                    <a:solidFill>
                      <a:srgbClr val="575756"/>
                    </a:solidFill>
                    <a:latin typeface="Calibri" panose="020F0502020204030204" pitchFamily="34" charset="0"/>
                    <a:cs typeface="Calibri" panose="020F0502020204030204" pitchFamily="34" charset="0"/>
                  </a:rPr>
                  <a:t>Traitement de l’eau potable et des eaux usées</a:t>
                </a:r>
              </a:p>
              <a:p>
                <a:pPr marL="285750" indent="-285750">
                  <a:buFont typeface="Wingdings" panose="05000000000000000000" pitchFamily="2" charset="2"/>
                  <a:buChar char="§"/>
                </a:pPr>
                <a:r>
                  <a:rPr lang="fr-FR" sz="1200" b="1">
                    <a:solidFill>
                      <a:srgbClr val="575756"/>
                    </a:solidFill>
                    <a:latin typeface="Calibri" panose="020F0502020204030204" pitchFamily="34" charset="0"/>
                    <a:cs typeface="Calibri" panose="020F0502020204030204" pitchFamily="34" charset="0"/>
                  </a:rPr>
                  <a:t>Pompage des eaux souterraines et des eaux superficielles pour l’irrigation </a:t>
                </a:r>
              </a:p>
              <a:p>
                <a:pPr marL="285750" indent="-285750">
                  <a:buFont typeface="Wingdings" panose="05000000000000000000" pitchFamily="2" charset="2"/>
                  <a:buChar char="§"/>
                </a:pPr>
                <a:r>
                  <a:rPr lang="fr-FR" sz="1200" b="1">
                    <a:solidFill>
                      <a:srgbClr val="575756"/>
                    </a:solidFill>
                    <a:latin typeface="Calibri" panose="020F0502020204030204" pitchFamily="34" charset="0"/>
                    <a:cs typeface="Calibri" panose="020F0502020204030204" pitchFamily="34" charset="0"/>
                  </a:rPr>
                  <a:t>Transport de l’eau</a:t>
                </a:r>
              </a:p>
              <a:p>
                <a:pPr marL="285750" indent="-285750">
                  <a:buFont typeface="Wingdings" panose="05000000000000000000" pitchFamily="2" charset="2"/>
                  <a:buChar char="§"/>
                </a:pPr>
                <a:r>
                  <a:rPr lang="fr-FR" sz="1200" b="1">
                    <a:solidFill>
                      <a:srgbClr val="575756"/>
                    </a:solidFill>
                    <a:latin typeface="Calibri" panose="020F0502020204030204" pitchFamily="34" charset="0"/>
                    <a:cs typeface="Calibri" panose="020F0502020204030204" pitchFamily="34" charset="0"/>
                  </a:rPr>
                  <a:t>Dessalement de l'eau de mer</a:t>
                </a:r>
              </a:p>
              <a:p>
                <a:pPr algn="ctr"/>
                <a:endParaRPr lang="en-US" sz="1200" b="1">
                  <a:solidFill>
                    <a:srgbClr val="575756"/>
                  </a:solidFill>
                  <a:latin typeface="Calibri" panose="020F0502020204030204" pitchFamily="34" charset="0"/>
                  <a:cs typeface="Calibri" panose="020F0502020204030204" pitchFamily="34" charset="0"/>
                </a:endParaRPr>
              </a:p>
              <a:p>
                <a:pPr algn="ctr"/>
                <a:r>
                  <a:rPr lang="fr-FR" sz="1200" b="1">
                    <a:solidFill>
                      <a:srgbClr val="575756"/>
                    </a:solidFill>
                    <a:latin typeface="Calibri" panose="020F0502020204030204" pitchFamily="34" charset="0"/>
                    <a:cs typeface="Calibri" panose="020F0502020204030204" pitchFamily="34" charset="0"/>
                  </a:rPr>
                  <a:t> </a:t>
                </a:r>
              </a:p>
            </p:txBody>
          </p:sp>
        </p:grpSp>
        <p:pic>
          <p:nvPicPr>
            <p:cNvPr id="12" name="Picture 52" descr="Icon&#10;&#10;Description automatically generated">
              <a:extLst>
                <a:ext uri="{FF2B5EF4-FFF2-40B4-BE49-F238E27FC236}">
                  <a16:creationId xmlns:a16="http://schemas.microsoft.com/office/drawing/2014/main" id="{2567588E-581A-441A-9A5E-1B39EA7AE12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49931" y="867665"/>
              <a:ext cx="1040474" cy="1040474"/>
            </a:xfrm>
            <a:prstGeom prst="rect">
              <a:avLst/>
            </a:prstGeom>
          </p:spPr>
        </p:pic>
        <p:sp>
          <p:nvSpPr>
            <p:cNvPr id="13" name="Pfeil: nach unten gekrümmt 12">
              <a:extLst>
                <a:ext uri="{FF2B5EF4-FFF2-40B4-BE49-F238E27FC236}">
                  <a16:creationId xmlns:a16="http://schemas.microsoft.com/office/drawing/2014/main" id="{31502E1B-F1D5-446B-84E4-04BC29E41EF0}"/>
                </a:ext>
              </a:extLst>
            </p:cNvPr>
            <p:cNvSpPr/>
            <p:nvPr/>
          </p:nvSpPr>
          <p:spPr>
            <a:xfrm rot="2051846">
              <a:off x="1695363" y="1500316"/>
              <a:ext cx="4969445" cy="854692"/>
            </a:xfrm>
            <a:prstGeom prst="curvedDownArrow">
              <a:avLst>
                <a:gd name="adj1" fmla="val 33578"/>
                <a:gd name="adj2" fmla="val 50000"/>
                <a:gd name="adj3" fmla="val 25000"/>
              </a:avLst>
            </a:prstGeom>
            <a:solidFill>
              <a:srgbClr val="004C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grpSp>
          <p:nvGrpSpPr>
            <p:cNvPr id="14" name="Group 5">
              <a:extLst>
                <a:ext uri="{FF2B5EF4-FFF2-40B4-BE49-F238E27FC236}">
                  <a16:creationId xmlns:a16="http://schemas.microsoft.com/office/drawing/2014/main" id="{264E2404-C572-477C-BFDB-FAFE4565F6A9}"/>
                </a:ext>
              </a:extLst>
            </p:cNvPr>
            <p:cNvGrpSpPr/>
            <p:nvPr/>
          </p:nvGrpSpPr>
          <p:grpSpPr>
            <a:xfrm>
              <a:off x="2672763" y="656535"/>
              <a:ext cx="3696700" cy="2493306"/>
              <a:chOff x="-126056" y="1447494"/>
              <a:chExt cx="3696700" cy="2493306"/>
            </a:xfrm>
          </p:grpSpPr>
          <p:pic>
            <p:nvPicPr>
              <p:cNvPr id="15" name="Picture 4" descr="Shape, icon&#10;&#10;Description automatically generated">
                <a:extLst>
                  <a:ext uri="{FF2B5EF4-FFF2-40B4-BE49-F238E27FC236}">
                    <a16:creationId xmlns:a16="http://schemas.microsoft.com/office/drawing/2014/main" id="{CC47AC4C-5979-4725-B6FB-1A642CFFC86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26056" y="1447494"/>
                <a:ext cx="3696700" cy="2493306"/>
              </a:xfrm>
              <a:prstGeom prst="rect">
                <a:avLst/>
              </a:prstGeom>
            </p:spPr>
          </p:pic>
          <p:sp>
            <p:nvSpPr>
              <p:cNvPr id="16" name="TextBox 6">
                <a:extLst>
                  <a:ext uri="{FF2B5EF4-FFF2-40B4-BE49-F238E27FC236}">
                    <a16:creationId xmlns:a16="http://schemas.microsoft.com/office/drawing/2014/main" id="{76EE3C0E-D1D1-4DCE-8A31-6AEFF996C195}"/>
                  </a:ext>
                </a:extLst>
              </p:cNvPr>
              <p:cNvSpPr txBox="1"/>
              <p:nvPr/>
            </p:nvSpPr>
            <p:spPr>
              <a:xfrm>
                <a:off x="424039" y="2156695"/>
                <a:ext cx="2672554" cy="1384995"/>
              </a:xfrm>
              <a:prstGeom prst="rect">
                <a:avLst/>
              </a:prstGeom>
              <a:noFill/>
            </p:spPr>
            <p:txBody>
              <a:bodyPr wrap="square" rtlCol="0">
                <a:spAutoFit/>
              </a:bodyPr>
              <a:lstStyle/>
              <a:p>
                <a:pPr marL="285750" indent="-285750">
                  <a:buFont typeface="Wingdings" panose="05000000000000000000" pitchFamily="2" charset="2"/>
                  <a:buChar char="§"/>
                </a:pPr>
                <a:r>
                  <a:rPr lang="fr-FR" sz="1200" b="1">
                    <a:solidFill>
                      <a:srgbClr val="004C82"/>
                    </a:solidFill>
                    <a:latin typeface="Calibri" panose="020F0502020204030204" pitchFamily="34" charset="0"/>
                    <a:cs typeface="Calibri" panose="020F0502020204030204" pitchFamily="34" charset="0"/>
                  </a:rPr>
                  <a:t>Refroidissement thermoélectrique</a:t>
                </a:r>
              </a:p>
              <a:p>
                <a:pPr marL="285750" indent="-285750">
                  <a:buFont typeface="Wingdings" panose="05000000000000000000" pitchFamily="2" charset="2"/>
                  <a:buChar char="§"/>
                </a:pPr>
                <a:r>
                  <a:rPr lang="fr-FR" sz="1200" b="1">
                    <a:solidFill>
                      <a:srgbClr val="004C82"/>
                    </a:solidFill>
                    <a:latin typeface="Calibri" panose="020F0502020204030204" pitchFamily="34" charset="0"/>
                    <a:cs typeface="Calibri" panose="020F0502020204030204" pitchFamily="34" charset="0"/>
                  </a:rPr>
                  <a:t>Hydroélectricité</a:t>
                </a:r>
              </a:p>
              <a:p>
                <a:pPr marL="285750" indent="-285750">
                  <a:buFont typeface="Wingdings" panose="05000000000000000000" pitchFamily="2" charset="2"/>
                  <a:buChar char="§"/>
                </a:pPr>
                <a:r>
                  <a:rPr lang="fr-FR" sz="1200" b="1">
                    <a:solidFill>
                      <a:srgbClr val="004C82"/>
                    </a:solidFill>
                    <a:latin typeface="Calibri" panose="020F0502020204030204" pitchFamily="34" charset="0"/>
                    <a:cs typeface="Calibri" panose="020F0502020204030204" pitchFamily="34" charset="0"/>
                  </a:rPr>
                  <a:t>Extraction et raffinage des combustibles fossiles </a:t>
                </a:r>
              </a:p>
              <a:p>
                <a:pPr marL="285750" indent="-285750">
                  <a:buFont typeface="Wingdings" panose="05000000000000000000" pitchFamily="2" charset="2"/>
                  <a:buChar char="§"/>
                </a:pPr>
                <a:r>
                  <a:rPr lang="fr-FR" sz="1200" b="1">
                    <a:solidFill>
                      <a:srgbClr val="004C82"/>
                    </a:solidFill>
                    <a:latin typeface="Calibri" panose="020F0502020204030204" pitchFamily="34" charset="0"/>
                    <a:cs typeface="Calibri" panose="020F0502020204030204" pitchFamily="34" charset="0"/>
                  </a:rPr>
                  <a:t>Augmentation de la biomasse pour la bioénergie</a:t>
                </a:r>
              </a:p>
              <a:p>
                <a:pPr algn="ctr"/>
                <a:endParaRPr lang="en-GB" sz="1200" b="1">
                  <a:solidFill>
                    <a:srgbClr val="004C82"/>
                  </a:solidFill>
                  <a:latin typeface="Calibri" panose="020F0502020204030204" pitchFamily="34" charset="0"/>
                  <a:cs typeface="Calibri" panose="020F0502020204030204" pitchFamily="34" charset="0"/>
                </a:endParaRPr>
              </a:p>
            </p:txBody>
          </p:sp>
        </p:grpSp>
      </p:grpSp>
      <p:sp>
        <p:nvSpPr>
          <p:cNvPr id="7" name="Pfeil: nach unten gekrümmt 6">
            <a:extLst>
              <a:ext uri="{FF2B5EF4-FFF2-40B4-BE49-F238E27FC236}">
                <a16:creationId xmlns:a16="http://schemas.microsoft.com/office/drawing/2014/main" id="{1B7263E2-C980-4AA9-BD9D-E4F7D8C3E591}"/>
              </a:ext>
            </a:extLst>
          </p:cNvPr>
          <p:cNvSpPr/>
          <p:nvPr/>
        </p:nvSpPr>
        <p:spPr>
          <a:xfrm rot="12807074">
            <a:off x="1410852" y="3255947"/>
            <a:ext cx="5134419" cy="752902"/>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sp>
        <p:nvSpPr>
          <p:cNvPr id="3" name="Titel 2">
            <a:extLst>
              <a:ext uri="{FF2B5EF4-FFF2-40B4-BE49-F238E27FC236}">
                <a16:creationId xmlns:a16="http://schemas.microsoft.com/office/drawing/2014/main" id="{67763EF5-5285-40E4-85E6-F3296B880B65}"/>
              </a:ext>
            </a:extLst>
          </p:cNvPr>
          <p:cNvSpPr>
            <a:spLocks noGrp="1"/>
          </p:cNvSpPr>
          <p:nvPr>
            <p:ph type="title"/>
          </p:nvPr>
        </p:nvSpPr>
        <p:spPr>
          <a:xfrm>
            <a:off x="370672" y="274784"/>
            <a:ext cx="8567183" cy="540544"/>
          </a:xfrm>
        </p:spPr>
        <p:txBody>
          <a:bodyPr/>
          <a:lstStyle/>
          <a:p>
            <a:r>
              <a:rPr lang="fr-FR"/>
              <a:t>Eau – Énergie </a:t>
            </a:r>
          </a:p>
        </p:txBody>
      </p:sp>
      <p:sp>
        <p:nvSpPr>
          <p:cNvPr id="4" name="Foliennummernplatzhalter 3">
            <a:extLst>
              <a:ext uri="{FF2B5EF4-FFF2-40B4-BE49-F238E27FC236}">
                <a16:creationId xmlns:a16="http://schemas.microsoft.com/office/drawing/2014/main" id="{295881A4-BCB7-4D07-9986-7D20E02A364B}"/>
              </a:ext>
            </a:extLst>
          </p:cNvPr>
          <p:cNvSpPr>
            <a:spLocks noGrp="1"/>
          </p:cNvSpPr>
          <p:nvPr>
            <p:ph type="sldNum" sz="quarter" idx="16"/>
          </p:nvPr>
        </p:nvSpPr>
        <p:spPr/>
        <p:txBody>
          <a:bodyPr/>
          <a:lstStyle/>
          <a:p>
            <a:fld id="{CF23C0C3-F0EC-4AF0-84C8-08554CFEDD03}" type="slidenum">
              <a:rPr lang="en-GB" smtClean="0"/>
              <a:t>13</a:t>
            </a:fld>
            <a:endParaRPr lang="en-GB"/>
          </a:p>
        </p:txBody>
      </p:sp>
    </p:spTree>
    <p:extLst>
      <p:ext uri="{BB962C8B-B14F-4D97-AF65-F5344CB8AC3E}">
        <p14:creationId xmlns:p14="http://schemas.microsoft.com/office/powerpoint/2010/main" val="37085275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578880"/>
            <a:ext cx="8097740" cy="1027974"/>
          </a:xfrm>
        </p:spPr>
        <p:txBody>
          <a:bodyPr/>
          <a:lstStyle/>
          <a:p>
            <a:r>
              <a:rPr lang="fr-FR" sz="2300" b="1"/>
              <a:t>Et maintenant un petit quiz</a:t>
            </a:r>
            <a:r>
              <a:rPr lang="fr-FR" sz="2400"/>
              <a:t> !</a:t>
            </a:r>
            <a:br>
              <a:rPr lang="fr-FR" sz="2000" b="1"/>
            </a:br>
            <a:r>
              <a:rPr lang="fr-FR" sz="2000" b="1"/>
              <a:t>Quelle quantité d’eau est nécessaire dans le secteur de l’énergie ?</a:t>
            </a: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4451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fr-FR">
                <a:latin typeface="Arial"/>
                <a:cs typeface="Calibri"/>
              </a:rPr>
              <a:t>Nous avons vu précédemment que 90 % de la production d’énergie actuelle nécessite de grandes quantités d’eau, ce qui signifie que presque toutes les formes d’énergie sont tributaires de l’eau. </a:t>
            </a:r>
          </a:p>
          <a:p>
            <a:pPr marL="720725" lvl="2" indent="-457200">
              <a:buFont typeface="Wingdings" panose="05000000000000000000" pitchFamily="2" charset="2"/>
              <a:buChar char="§"/>
            </a:pPr>
            <a:r>
              <a:rPr lang="fr-FR">
                <a:latin typeface="Arial"/>
                <a:cs typeface="Calibri"/>
              </a:rPr>
              <a:t>Quel domaine du secteur de l’énergie représente la plus grande quantité de prélèvements d’eau ?</a:t>
            </a:r>
          </a:p>
          <a:p>
            <a:pPr marL="720725" lvl="2" indent="-457200">
              <a:buFont typeface="Wingdings" panose="05000000000000000000" pitchFamily="2" charset="2"/>
              <a:buChar char="§"/>
            </a:pPr>
            <a:endParaRPr lang="en-US">
              <a:latin typeface="Arial"/>
              <a:cs typeface="Calibri"/>
            </a:endParaRPr>
          </a:p>
        </p:txBody>
      </p:sp>
    </p:spTree>
    <p:extLst>
      <p:ext uri="{BB962C8B-B14F-4D97-AF65-F5344CB8AC3E}">
        <p14:creationId xmlns:p14="http://schemas.microsoft.com/office/powerpoint/2010/main" val="35546261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BE1F71-263B-4489-B989-ECF3105CABC7}"/>
              </a:ext>
            </a:extLst>
          </p:cNvPr>
          <p:cNvSpPr>
            <a:spLocks noGrp="1"/>
          </p:cNvSpPr>
          <p:nvPr>
            <p:ph type="body" sz="quarter" idx="14"/>
          </p:nvPr>
        </p:nvSpPr>
        <p:spPr>
          <a:xfrm>
            <a:off x="449816" y="1102468"/>
            <a:ext cx="8567737" cy="270565"/>
          </a:xfrm>
        </p:spPr>
        <p:txBody>
          <a:bodyPr/>
          <a:lstStyle/>
          <a:p>
            <a:r>
              <a:rPr lang="fr-FR"/>
              <a:t>Dans quels domaines l’eau est nécessaire pour la production d’énergie ?</a:t>
            </a:r>
          </a:p>
        </p:txBody>
      </p:sp>
      <p:graphicFrame>
        <p:nvGraphicFramePr>
          <p:cNvPr id="6" name="Diagramm 5">
            <a:extLst>
              <a:ext uri="{FF2B5EF4-FFF2-40B4-BE49-F238E27FC236}">
                <a16:creationId xmlns:a16="http://schemas.microsoft.com/office/drawing/2014/main" id="{17797A1F-9143-49CB-8F70-E6D8831A74A9}"/>
              </a:ext>
            </a:extLst>
          </p:cNvPr>
          <p:cNvGraphicFramePr/>
          <p:nvPr>
            <p:extLst>
              <p:ext uri="{D42A27DB-BD31-4B8C-83A1-F6EECF244321}">
                <p14:modId xmlns:p14="http://schemas.microsoft.com/office/powerpoint/2010/main" val="2565762624"/>
              </p:ext>
            </p:extLst>
          </p:nvPr>
        </p:nvGraphicFramePr>
        <p:xfrm>
          <a:off x="580280" y="1435404"/>
          <a:ext cx="7201451" cy="3108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C20D70EF-BC4C-4825-8F24-CFB51ED7FB63}"/>
              </a:ext>
            </a:extLst>
          </p:cNvPr>
          <p:cNvSpPr>
            <a:spLocks noGrp="1"/>
          </p:cNvSpPr>
          <p:nvPr>
            <p:ph type="title"/>
          </p:nvPr>
        </p:nvSpPr>
        <p:spPr/>
        <p:txBody>
          <a:bodyPr/>
          <a:lstStyle/>
          <a:p>
            <a:r>
              <a:rPr lang="fr-FR"/>
              <a:t>L’eau au service de l’énergie</a:t>
            </a:r>
          </a:p>
        </p:txBody>
      </p:sp>
      <p:sp>
        <p:nvSpPr>
          <p:cNvPr id="5" name="Foliennummernplatzhalter 4">
            <a:extLst>
              <a:ext uri="{FF2B5EF4-FFF2-40B4-BE49-F238E27FC236}">
                <a16:creationId xmlns:a16="http://schemas.microsoft.com/office/drawing/2014/main" id="{B4E97046-7C04-433E-AA40-39268CE040B4}"/>
              </a:ext>
            </a:extLst>
          </p:cNvPr>
          <p:cNvSpPr>
            <a:spLocks noGrp="1"/>
          </p:cNvSpPr>
          <p:nvPr>
            <p:ph type="sldNum" sz="quarter" idx="16"/>
          </p:nvPr>
        </p:nvSpPr>
        <p:spPr/>
        <p:txBody>
          <a:bodyPr/>
          <a:lstStyle/>
          <a:p>
            <a:fld id="{CF23C0C3-F0EC-4AF0-84C8-08554CFEDD03}" type="slidenum">
              <a:rPr lang="en-GB" smtClean="0"/>
              <a:t>15</a:t>
            </a:fld>
            <a:endParaRPr lang="en-GB"/>
          </a:p>
        </p:txBody>
      </p:sp>
    </p:spTree>
    <p:extLst>
      <p:ext uri="{BB962C8B-B14F-4D97-AF65-F5344CB8AC3E}">
        <p14:creationId xmlns:p14="http://schemas.microsoft.com/office/powerpoint/2010/main" val="11589721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0E8E5D-0993-48EF-9C96-41E31B55533D}"/>
              </a:ext>
            </a:extLst>
          </p:cNvPr>
          <p:cNvSpPr>
            <a:spLocks noGrp="1"/>
          </p:cNvSpPr>
          <p:nvPr>
            <p:ph type="body" sz="quarter" idx="14"/>
          </p:nvPr>
        </p:nvSpPr>
        <p:spPr>
          <a:xfrm>
            <a:off x="449263" y="1188000"/>
            <a:ext cx="8567737" cy="270565"/>
          </a:xfrm>
        </p:spPr>
        <p:txBody>
          <a:bodyPr/>
          <a:lstStyle/>
          <a:p>
            <a:r>
              <a:rPr lang="fr-FR"/>
              <a:t>Prélèvements et consommation d’eau dans le secteur de l’énergie, 2014</a:t>
            </a:r>
          </a:p>
        </p:txBody>
      </p:sp>
      <p:sp>
        <p:nvSpPr>
          <p:cNvPr id="4" name="Titel 3">
            <a:extLst>
              <a:ext uri="{FF2B5EF4-FFF2-40B4-BE49-F238E27FC236}">
                <a16:creationId xmlns:a16="http://schemas.microsoft.com/office/drawing/2014/main" id="{0CBE52D4-52CC-4CCE-87BD-BC9F8C2C9CC7}"/>
              </a:ext>
            </a:extLst>
          </p:cNvPr>
          <p:cNvSpPr>
            <a:spLocks noGrp="1"/>
          </p:cNvSpPr>
          <p:nvPr>
            <p:ph type="title"/>
          </p:nvPr>
        </p:nvSpPr>
        <p:spPr/>
        <p:txBody>
          <a:bodyPr/>
          <a:lstStyle/>
          <a:p>
            <a:r>
              <a:rPr lang="fr-FR"/>
              <a:t>L’eau au service de l’énergie</a:t>
            </a:r>
          </a:p>
        </p:txBody>
      </p:sp>
      <p:sp>
        <p:nvSpPr>
          <p:cNvPr id="5" name="Foliennummernplatzhalter 4">
            <a:extLst>
              <a:ext uri="{FF2B5EF4-FFF2-40B4-BE49-F238E27FC236}">
                <a16:creationId xmlns:a16="http://schemas.microsoft.com/office/drawing/2014/main" id="{25E7DA2A-A573-42DE-9C5A-00868C8766AE}"/>
              </a:ext>
            </a:extLst>
          </p:cNvPr>
          <p:cNvSpPr>
            <a:spLocks noGrp="1"/>
          </p:cNvSpPr>
          <p:nvPr>
            <p:ph type="sldNum" sz="quarter" idx="16"/>
          </p:nvPr>
        </p:nvSpPr>
        <p:spPr/>
        <p:txBody>
          <a:bodyPr/>
          <a:lstStyle/>
          <a:p>
            <a:fld id="{CF23C0C3-F0EC-4AF0-84C8-08554CFEDD03}" type="slidenum">
              <a:rPr lang="en-GB" smtClean="0"/>
              <a:t>16</a:t>
            </a:fld>
            <a:endParaRPr lang="en-GB"/>
          </a:p>
        </p:txBody>
      </p:sp>
      <p:pic>
        <p:nvPicPr>
          <p:cNvPr id="7" name="Grafik 6">
            <a:extLst>
              <a:ext uri="{FF2B5EF4-FFF2-40B4-BE49-F238E27FC236}">
                <a16:creationId xmlns:a16="http://schemas.microsoft.com/office/drawing/2014/main" id="{0EC9249A-08D2-44F2-81B3-EF834C2DA85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9977" y="2297708"/>
            <a:ext cx="4742329" cy="2263399"/>
          </a:xfrm>
          <a:prstGeom prst="rect">
            <a:avLst/>
          </a:prstGeom>
          <a:ln>
            <a:solidFill>
              <a:schemeClr val="tx1"/>
            </a:solidFill>
          </a:ln>
        </p:spPr>
      </p:pic>
      <p:sp>
        <p:nvSpPr>
          <p:cNvPr id="8" name="Textfeld 7">
            <a:extLst>
              <a:ext uri="{FF2B5EF4-FFF2-40B4-BE49-F238E27FC236}">
                <a16:creationId xmlns:a16="http://schemas.microsoft.com/office/drawing/2014/main" id="{B2D25A65-1B27-4EA3-91FF-B33C85734E2D}"/>
              </a:ext>
            </a:extLst>
          </p:cNvPr>
          <p:cNvSpPr txBox="1"/>
          <p:nvPr/>
        </p:nvSpPr>
        <p:spPr>
          <a:xfrm>
            <a:off x="3568792" y="4543790"/>
            <a:ext cx="1431802" cy="276999"/>
          </a:xfrm>
          <a:prstGeom prst="rect">
            <a:avLst/>
          </a:prstGeom>
          <a:noFill/>
        </p:spPr>
        <p:txBody>
          <a:bodyPr wrap="none" rtlCol="0">
            <a:spAutoFit/>
          </a:bodyPr>
          <a:lstStyle/>
          <a:p>
            <a:pPr algn="l"/>
            <a:r>
              <a:rPr lang="fr-FR" sz="1200"/>
              <a:t>Source : AIE, 2016</a:t>
            </a:r>
          </a:p>
        </p:txBody>
      </p:sp>
      <p:graphicFrame>
        <p:nvGraphicFramePr>
          <p:cNvPr id="9" name="Diagramm 8">
            <a:extLst>
              <a:ext uri="{FF2B5EF4-FFF2-40B4-BE49-F238E27FC236}">
                <a16:creationId xmlns:a16="http://schemas.microsoft.com/office/drawing/2014/main" id="{5EB68876-3C3F-4F98-8BB7-76F73FF09CF4}"/>
              </a:ext>
            </a:extLst>
          </p:cNvPr>
          <p:cNvGraphicFramePr/>
          <p:nvPr>
            <p:extLst>
              <p:ext uri="{D42A27DB-BD31-4B8C-83A1-F6EECF244321}">
                <p14:modId xmlns:p14="http://schemas.microsoft.com/office/powerpoint/2010/main" val="3226373341"/>
              </p:ext>
            </p:extLst>
          </p:nvPr>
        </p:nvGraphicFramePr>
        <p:xfrm>
          <a:off x="5129666" y="1843475"/>
          <a:ext cx="3826075" cy="282755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a:extLst>
              <a:ext uri="{FF2B5EF4-FFF2-40B4-BE49-F238E27FC236}">
                <a16:creationId xmlns:a16="http://schemas.microsoft.com/office/drawing/2014/main" id="{16463995-7B20-484C-886E-1C351D70335A}"/>
              </a:ext>
            </a:extLst>
          </p:cNvPr>
          <p:cNvSpPr txBox="1"/>
          <p:nvPr/>
        </p:nvSpPr>
        <p:spPr>
          <a:xfrm>
            <a:off x="5925190" y="4661410"/>
            <a:ext cx="3218810" cy="461665"/>
          </a:xfrm>
          <a:prstGeom prst="rect">
            <a:avLst/>
          </a:prstGeom>
          <a:noFill/>
        </p:spPr>
        <p:txBody>
          <a:bodyPr wrap="square" rtlCol="0">
            <a:spAutoFit/>
          </a:bodyPr>
          <a:lstStyle/>
          <a:p>
            <a:pPr algn="l"/>
            <a:r>
              <a:rPr lang="fr-FR" sz="1200"/>
              <a:t>Source : propre illustration, d’après des données de l’AIE, 2016</a:t>
            </a:r>
          </a:p>
        </p:txBody>
      </p:sp>
      <p:sp>
        <p:nvSpPr>
          <p:cNvPr id="11" name="Textfeld 10">
            <a:extLst>
              <a:ext uri="{FF2B5EF4-FFF2-40B4-BE49-F238E27FC236}">
                <a16:creationId xmlns:a16="http://schemas.microsoft.com/office/drawing/2014/main" id="{34BB7328-7771-4CE2-8AC0-1D3B8BAC4068}"/>
              </a:ext>
            </a:extLst>
          </p:cNvPr>
          <p:cNvSpPr txBox="1"/>
          <p:nvPr/>
        </p:nvSpPr>
        <p:spPr>
          <a:xfrm>
            <a:off x="2749503" y="2333373"/>
            <a:ext cx="1119217" cy="246221"/>
          </a:xfrm>
          <a:prstGeom prst="rect">
            <a:avLst/>
          </a:prstGeom>
          <a:noFill/>
        </p:spPr>
        <p:txBody>
          <a:bodyPr wrap="none" rtlCol="0">
            <a:spAutoFit/>
          </a:bodyPr>
          <a:lstStyle/>
          <a:p>
            <a:pPr algn="l"/>
            <a:r>
              <a:rPr lang="fr-FR" sz="1000" b="1">
                <a:solidFill>
                  <a:srgbClr val="A79AC0"/>
                </a:solidFill>
                <a:latin typeface="Calibri" panose="020F0502020204030204" pitchFamily="34" charset="0"/>
                <a:cs typeface="Calibri" panose="020F0502020204030204" pitchFamily="34" charset="0"/>
              </a:rPr>
              <a:t>Natural </a:t>
            </a:r>
            <a:r>
              <a:rPr lang="fr-FR" sz="1000" b="1" err="1">
                <a:solidFill>
                  <a:srgbClr val="A79AC0"/>
                </a:solidFill>
                <a:latin typeface="Calibri" panose="020F0502020204030204" pitchFamily="34" charset="0"/>
                <a:cs typeface="Calibri" panose="020F0502020204030204" pitchFamily="34" charset="0"/>
              </a:rPr>
              <a:t>Gas</a:t>
            </a:r>
            <a:r>
              <a:rPr lang="fr-FR" sz="1000" b="1">
                <a:solidFill>
                  <a:srgbClr val="A79AC0"/>
                </a:solidFill>
                <a:latin typeface="Calibri" panose="020F0502020204030204" pitchFamily="34" charset="0"/>
                <a:cs typeface="Calibri" panose="020F0502020204030204" pitchFamily="34" charset="0"/>
              </a:rPr>
              <a:t> &lt; 1 %</a:t>
            </a:r>
          </a:p>
        </p:txBody>
      </p:sp>
      <p:cxnSp>
        <p:nvCxnSpPr>
          <p:cNvPr id="13" name="Gerader Verbinder 12">
            <a:extLst>
              <a:ext uri="{FF2B5EF4-FFF2-40B4-BE49-F238E27FC236}">
                <a16:creationId xmlns:a16="http://schemas.microsoft.com/office/drawing/2014/main" id="{551839DD-7AC8-400D-85B4-6BC650AFD56A}"/>
              </a:ext>
            </a:extLst>
          </p:cNvPr>
          <p:cNvCxnSpPr>
            <a:cxnSpLocks/>
          </p:cNvCxnSpPr>
          <p:nvPr/>
        </p:nvCxnSpPr>
        <p:spPr>
          <a:xfrm flipH="1" flipV="1">
            <a:off x="3711388" y="2491378"/>
            <a:ext cx="381036" cy="511798"/>
          </a:xfrm>
          <a:prstGeom prst="line">
            <a:avLst/>
          </a:prstGeom>
          <a:ln>
            <a:solidFill>
              <a:srgbClr val="A79AC0"/>
            </a:solidFill>
          </a:ln>
        </p:spPr>
        <p:style>
          <a:lnRef idx="1">
            <a:schemeClr val="dk1"/>
          </a:lnRef>
          <a:fillRef idx="0">
            <a:schemeClr val="dk1"/>
          </a:fillRef>
          <a:effectRef idx="0">
            <a:schemeClr val="dk1"/>
          </a:effectRef>
          <a:fontRef idx="minor">
            <a:schemeClr val="tx1"/>
          </a:fontRef>
        </p:style>
      </p:cxnSp>
      <p:sp>
        <p:nvSpPr>
          <p:cNvPr id="18" name="Textfeld 17">
            <a:extLst>
              <a:ext uri="{FF2B5EF4-FFF2-40B4-BE49-F238E27FC236}">
                <a16:creationId xmlns:a16="http://schemas.microsoft.com/office/drawing/2014/main" id="{738B66B8-F125-410C-AF65-C71946721476}"/>
              </a:ext>
            </a:extLst>
          </p:cNvPr>
          <p:cNvSpPr txBox="1"/>
          <p:nvPr/>
        </p:nvSpPr>
        <p:spPr>
          <a:xfrm>
            <a:off x="188259" y="1967920"/>
            <a:ext cx="2870658" cy="307777"/>
          </a:xfrm>
          <a:prstGeom prst="rect">
            <a:avLst/>
          </a:prstGeom>
          <a:noFill/>
        </p:spPr>
        <p:txBody>
          <a:bodyPr wrap="none" rtlCol="0">
            <a:spAutoFit/>
          </a:bodyPr>
          <a:lstStyle/>
          <a:p>
            <a:pPr algn="l"/>
            <a:r>
              <a:rPr lang="fr-FR" sz="1400">
                <a:solidFill>
                  <a:srgbClr val="575756"/>
                </a:solidFill>
              </a:rPr>
              <a:t>Prélèvements totaux d’eau : 398 milliards de m</a:t>
            </a:r>
            <a:r>
              <a:rPr lang="fr-FR" sz="1400" baseline="30000">
                <a:solidFill>
                  <a:srgbClr val="575756"/>
                </a:solidFill>
              </a:rPr>
              <a:t>3</a:t>
            </a:r>
            <a:r>
              <a:rPr lang="fr-FR" sz="1400">
                <a:solidFill>
                  <a:srgbClr val="575756"/>
                </a:solidFill>
              </a:rPr>
              <a:t> </a:t>
            </a:r>
          </a:p>
        </p:txBody>
      </p:sp>
      <p:sp>
        <p:nvSpPr>
          <p:cNvPr id="19" name="Textfeld 18">
            <a:extLst>
              <a:ext uri="{FF2B5EF4-FFF2-40B4-BE49-F238E27FC236}">
                <a16:creationId xmlns:a16="http://schemas.microsoft.com/office/drawing/2014/main" id="{A97279C3-F836-465F-89DD-6D64704992DC}"/>
              </a:ext>
            </a:extLst>
          </p:cNvPr>
          <p:cNvSpPr txBox="1"/>
          <p:nvPr/>
        </p:nvSpPr>
        <p:spPr>
          <a:xfrm>
            <a:off x="5086716" y="1541871"/>
            <a:ext cx="2899512" cy="307777"/>
          </a:xfrm>
          <a:prstGeom prst="rect">
            <a:avLst/>
          </a:prstGeom>
          <a:noFill/>
        </p:spPr>
        <p:txBody>
          <a:bodyPr wrap="none" rtlCol="0">
            <a:spAutoFit/>
          </a:bodyPr>
          <a:lstStyle/>
          <a:p>
            <a:pPr algn="l"/>
            <a:r>
              <a:rPr lang="fr-FR" sz="1400">
                <a:solidFill>
                  <a:srgbClr val="575756"/>
                </a:solidFill>
              </a:rPr>
              <a:t>Consommation totale d’eau : 48 milliards de m</a:t>
            </a:r>
            <a:r>
              <a:rPr lang="fr-FR" sz="1400" baseline="30000">
                <a:solidFill>
                  <a:srgbClr val="575756"/>
                </a:solidFill>
              </a:rPr>
              <a:t>3</a:t>
            </a:r>
            <a:r>
              <a:rPr lang="fr-FR" sz="1400">
                <a:solidFill>
                  <a:srgbClr val="575756"/>
                </a:solidFill>
              </a:rPr>
              <a:t>  </a:t>
            </a:r>
          </a:p>
        </p:txBody>
      </p:sp>
      <p:sp>
        <p:nvSpPr>
          <p:cNvPr id="20" name="Textfeld 19">
            <a:extLst>
              <a:ext uri="{FF2B5EF4-FFF2-40B4-BE49-F238E27FC236}">
                <a16:creationId xmlns:a16="http://schemas.microsoft.com/office/drawing/2014/main" id="{6349A48E-2964-4377-839C-64F2BF15CE3E}"/>
              </a:ext>
            </a:extLst>
          </p:cNvPr>
          <p:cNvSpPr txBox="1"/>
          <p:nvPr/>
        </p:nvSpPr>
        <p:spPr>
          <a:xfrm>
            <a:off x="7851697" y="1899102"/>
            <a:ext cx="1032326" cy="707886"/>
          </a:xfrm>
          <a:prstGeom prst="rect">
            <a:avLst/>
          </a:prstGeom>
          <a:noFill/>
          <a:ln>
            <a:solidFill>
              <a:srgbClr val="1B7B95"/>
            </a:solidFill>
          </a:ln>
        </p:spPr>
        <p:txBody>
          <a:bodyPr wrap="square" rtlCol="0">
            <a:spAutoFit/>
          </a:bodyPr>
          <a:lstStyle/>
          <a:p>
            <a:pPr algn="ctr"/>
            <a:r>
              <a:rPr lang="fr-FR" sz="1000" b="1">
                <a:solidFill>
                  <a:srgbClr val="1B7B95"/>
                </a:solidFill>
                <a:latin typeface="Calibri" panose="020F0502020204030204" pitchFamily="34" charset="0"/>
                <a:cs typeface="Calibri" panose="020F0502020204030204" pitchFamily="34" charset="0"/>
              </a:rPr>
              <a:t>Production d’énergie primaire </a:t>
            </a:r>
          </a:p>
          <a:p>
            <a:pPr algn="ctr"/>
            <a:r>
              <a:rPr lang="fr-FR" sz="1000" b="1">
                <a:solidFill>
                  <a:srgbClr val="1B7B95"/>
                </a:solidFill>
                <a:latin typeface="Calibri" panose="020F0502020204030204" pitchFamily="34" charset="0"/>
                <a:cs typeface="Calibri" panose="020F0502020204030204" pitchFamily="34" charset="0"/>
              </a:rPr>
              <a:t>64 %</a:t>
            </a:r>
          </a:p>
        </p:txBody>
      </p:sp>
    </p:spTree>
    <p:extLst>
      <p:ext uri="{BB962C8B-B14F-4D97-AF65-F5344CB8AC3E}">
        <p14:creationId xmlns:p14="http://schemas.microsoft.com/office/powerpoint/2010/main" val="41040015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F8050E6-03CD-4A5C-8EC1-33193145C46E}"/>
              </a:ext>
            </a:extLst>
          </p:cNvPr>
          <p:cNvSpPr>
            <a:spLocks noGrp="1"/>
          </p:cNvSpPr>
          <p:nvPr>
            <p:ph type="body" sz="quarter" idx="14"/>
          </p:nvPr>
        </p:nvSpPr>
        <p:spPr>
          <a:xfrm>
            <a:off x="449263" y="1188000"/>
            <a:ext cx="8567737" cy="357771"/>
          </a:xfrm>
        </p:spPr>
        <p:txBody>
          <a:bodyPr/>
          <a:lstStyle/>
          <a:p>
            <a:r>
              <a:rPr lang="fr-FR"/>
              <a:t>Consommation d’eau liée à l’énergie </a:t>
            </a:r>
          </a:p>
          <a:p>
            <a:endParaRPr lang="de-DE"/>
          </a:p>
        </p:txBody>
      </p:sp>
      <p:sp>
        <p:nvSpPr>
          <p:cNvPr id="4" name="Titel 3">
            <a:extLst>
              <a:ext uri="{FF2B5EF4-FFF2-40B4-BE49-F238E27FC236}">
                <a16:creationId xmlns:a16="http://schemas.microsoft.com/office/drawing/2014/main" id="{25EFB8D0-67C2-4CFA-AE73-89A180F6C5D7}"/>
              </a:ext>
            </a:extLst>
          </p:cNvPr>
          <p:cNvSpPr>
            <a:spLocks noGrp="1"/>
          </p:cNvSpPr>
          <p:nvPr>
            <p:ph type="title"/>
          </p:nvPr>
        </p:nvSpPr>
        <p:spPr/>
        <p:txBody>
          <a:bodyPr/>
          <a:lstStyle/>
          <a:p>
            <a:r>
              <a:rPr lang="fr-FR"/>
              <a:t>L’eau au service de l’énergie</a:t>
            </a:r>
          </a:p>
        </p:txBody>
      </p:sp>
      <p:sp>
        <p:nvSpPr>
          <p:cNvPr id="5" name="Foliennummernplatzhalter 4">
            <a:extLst>
              <a:ext uri="{FF2B5EF4-FFF2-40B4-BE49-F238E27FC236}">
                <a16:creationId xmlns:a16="http://schemas.microsoft.com/office/drawing/2014/main" id="{FA4FDB18-52C4-4F4A-BDC9-464BE7143E6D}"/>
              </a:ext>
            </a:extLst>
          </p:cNvPr>
          <p:cNvSpPr>
            <a:spLocks noGrp="1"/>
          </p:cNvSpPr>
          <p:nvPr>
            <p:ph type="sldNum" sz="quarter" idx="16"/>
          </p:nvPr>
        </p:nvSpPr>
        <p:spPr/>
        <p:txBody>
          <a:bodyPr/>
          <a:lstStyle/>
          <a:p>
            <a:fld id="{CF23C0C3-F0EC-4AF0-84C8-08554CFEDD03}" type="slidenum">
              <a:rPr lang="en-GB" smtClean="0"/>
              <a:t>17</a:t>
            </a:fld>
            <a:endParaRPr lang="en-GB"/>
          </a:p>
        </p:txBody>
      </p:sp>
      <p:sp>
        <p:nvSpPr>
          <p:cNvPr id="8" name="Textfeld 7">
            <a:extLst>
              <a:ext uri="{FF2B5EF4-FFF2-40B4-BE49-F238E27FC236}">
                <a16:creationId xmlns:a16="http://schemas.microsoft.com/office/drawing/2014/main" id="{ADEFF9F6-7B81-493D-BB49-9CAD166F43EB}"/>
              </a:ext>
            </a:extLst>
          </p:cNvPr>
          <p:cNvSpPr txBox="1"/>
          <p:nvPr/>
        </p:nvSpPr>
        <p:spPr>
          <a:xfrm>
            <a:off x="3847395" y="4588822"/>
            <a:ext cx="4753541" cy="276999"/>
          </a:xfrm>
          <a:prstGeom prst="rect">
            <a:avLst/>
          </a:prstGeom>
          <a:noFill/>
        </p:spPr>
        <p:txBody>
          <a:bodyPr wrap="square" rtlCol="0">
            <a:spAutoFit/>
          </a:bodyPr>
          <a:lstStyle/>
          <a:p>
            <a:pPr algn="l"/>
            <a:r>
              <a:rPr lang="fr-FR" sz="1200"/>
              <a:t>Source : propre illustration, d’après des données de l’AIE, 2016</a:t>
            </a:r>
          </a:p>
        </p:txBody>
      </p:sp>
      <p:graphicFrame>
        <p:nvGraphicFramePr>
          <p:cNvPr id="6" name="Tabelle 5">
            <a:extLst>
              <a:ext uri="{FF2B5EF4-FFF2-40B4-BE49-F238E27FC236}">
                <a16:creationId xmlns:a16="http://schemas.microsoft.com/office/drawing/2014/main" id="{7F6A718D-57C9-4B92-8E4B-2004EED809CD}"/>
              </a:ext>
            </a:extLst>
          </p:cNvPr>
          <p:cNvGraphicFramePr>
            <a:graphicFrameLocks noGrp="1"/>
          </p:cNvGraphicFramePr>
          <p:nvPr>
            <p:extLst>
              <p:ext uri="{D42A27DB-BD31-4B8C-83A1-F6EECF244321}">
                <p14:modId xmlns:p14="http://schemas.microsoft.com/office/powerpoint/2010/main" val="1947883162"/>
              </p:ext>
            </p:extLst>
          </p:nvPr>
        </p:nvGraphicFramePr>
        <p:xfrm>
          <a:off x="541731" y="1617227"/>
          <a:ext cx="7667321" cy="2963448"/>
        </p:xfrm>
        <a:graphic>
          <a:graphicData uri="http://schemas.openxmlformats.org/drawingml/2006/table">
            <a:tbl>
              <a:tblPr firstRow="1" bandRow="1">
                <a:tableStyleId>{7DF18680-E054-41AD-8BC1-D1AEF772440D}</a:tableStyleId>
              </a:tblPr>
              <a:tblGrid>
                <a:gridCol w="2232293">
                  <a:extLst>
                    <a:ext uri="{9D8B030D-6E8A-4147-A177-3AD203B41FA5}">
                      <a16:colId xmlns:a16="http://schemas.microsoft.com/office/drawing/2014/main" val="1723778882"/>
                    </a:ext>
                  </a:extLst>
                </a:gridCol>
                <a:gridCol w="1811676">
                  <a:extLst>
                    <a:ext uri="{9D8B030D-6E8A-4147-A177-3AD203B41FA5}">
                      <a16:colId xmlns:a16="http://schemas.microsoft.com/office/drawing/2014/main" val="214463352"/>
                    </a:ext>
                  </a:extLst>
                </a:gridCol>
                <a:gridCol w="1811676">
                  <a:extLst>
                    <a:ext uri="{9D8B030D-6E8A-4147-A177-3AD203B41FA5}">
                      <a16:colId xmlns:a16="http://schemas.microsoft.com/office/drawing/2014/main" val="2377952001"/>
                    </a:ext>
                  </a:extLst>
                </a:gridCol>
                <a:gridCol w="1811676">
                  <a:extLst>
                    <a:ext uri="{9D8B030D-6E8A-4147-A177-3AD203B41FA5}">
                      <a16:colId xmlns:a16="http://schemas.microsoft.com/office/drawing/2014/main" val="2842236279"/>
                    </a:ext>
                  </a:extLst>
                </a:gridCol>
              </a:tblGrid>
              <a:tr h="330528">
                <a:tc rowSpan="2">
                  <a:txBody>
                    <a:bodyPr/>
                    <a:lstStyle/>
                    <a:p>
                      <a:r>
                        <a:rPr lang="fr-FR" sz="1600" noProof="0"/>
                        <a:t>Région</a:t>
                      </a:r>
                    </a:p>
                  </a:txBody>
                  <a:tcPr>
                    <a:solidFill>
                      <a:srgbClr val="004C82"/>
                    </a:solidFill>
                  </a:tcPr>
                </a:tc>
                <a:tc gridSpan="3">
                  <a:txBody>
                    <a:bodyPr/>
                    <a:lstStyle/>
                    <a:p>
                      <a:pPr algn="ctr"/>
                      <a:r>
                        <a:rPr lang="fr-FR" sz="1600" noProof="0"/>
                        <a:t>Consommation (milliard de m</a:t>
                      </a:r>
                      <a:r>
                        <a:rPr lang="fr-FR" sz="1600" baseline="30000" noProof="0"/>
                        <a:t>3</a:t>
                      </a:r>
                      <a:r>
                        <a:rPr lang="fr-FR" sz="1600" noProof="0"/>
                        <a:t>)</a:t>
                      </a:r>
                    </a:p>
                  </a:txBody>
                  <a:tcPr>
                    <a:solidFill>
                      <a:srgbClr val="004C82"/>
                    </a:solidFill>
                  </a:tcPr>
                </a:tc>
                <a:tc hMerge="1">
                  <a:txBody>
                    <a:bodyPr/>
                    <a:lstStyle/>
                    <a:p>
                      <a:endParaRPr lang="de-DE"/>
                    </a:p>
                  </a:txBody>
                  <a:tcPr>
                    <a:solidFill>
                      <a:srgbClr val="004C82"/>
                    </a:solidFill>
                  </a:tcPr>
                </a:tc>
                <a:tc hMerge="1">
                  <a:txBody>
                    <a:bodyPr/>
                    <a:lstStyle/>
                    <a:p>
                      <a:endParaRPr lang="de-DE"/>
                    </a:p>
                  </a:txBody>
                  <a:tcPr>
                    <a:solidFill>
                      <a:srgbClr val="004C82"/>
                    </a:solidFill>
                  </a:tcPr>
                </a:tc>
                <a:extLst>
                  <a:ext uri="{0D108BD9-81ED-4DB2-BD59-A6C34878D82A}">
                    <a16:rowId xmlns:a16="http://schemas.microsoft.com/office/drawing/2014/main" val="4225423524"/>
                  </a:ext>
                </a:extLst>
              </a:tr>
              <a:tr h="292968">
                <a:tc vMerge="1">
                  <a:txBody>
                    <a:bodyPr/>
                    <a:lstStyle/>
                    <a:p>
                      <a:endParaRPr lang="de-DE"/>
                    </a:p>
                  </a:txBody>
                  <a:tcPr>
                    <a:solidFill>
                      <a:srgbClr val="004C82"/>
                    </a:solidFill>
                  </a:tcPr>
                </a:tc>
                <a:tc>
                  <a:txBody>
                    <a:bodyPr/>
                    <a:lstStyle/>
                    <a:p>
                      <a:pPr algn="ctr"/>
                      <a:r>
                        <a:rPr lang="fr-FR" noProof="0">
                          <a:solidFill>
                            <a:schemeClr val="bg1"/>
                          </a:solidFill>
                        </a:rPr>
                        <a:t>2014</a:t>
                      </a:r>
                    </a:p>
                  </a:txBody>
                  <a:tcPr>
                    <a:solidFill>
                      <a:srgbClr val="004C82"/>
                    </a:solidFill>
                  </a:tcPr>
                </a:tc>
                <a:tc>
                  <a:txBody>
                    <a:bodyPr/>
                    <a:lstStyle/>
                    <a:p>
                      <a:pPr algn="ctr"/>
                      <a:r>
                        <a:rPr lang="fr-FR" noProof="0">
                          <a:solidFill>
                            <a:schemeClr val="bg1"/>
                          </a:solidFill>
                        </a:rPr>
                        <a:t>2025</a:t>
                      </a:r>
                    </a:p>
                  </a:txBody>
                  <a:tcPr>
                    <a:solidFill>
                      <a:srgbClr val="004C82"/>
                    </a:solidFill>
                  </a:tcPr>
                </a:tc>
                <a:tc>
                  <a:txBody>
                    <a:bodyPr/>
                    <a:lstStyle/>
                    <a:p>
                      <a:pPr algn="ctr"/>
                      <a:r>
                        <a:rPr lang="fr-FR" noProof="0">
                          <a:solidFill>
                            <a:schemeClr val="bg1"/>
                          </a:solidFill>
                        </a:rPr>
                        <a:t>2040</a:t>
                      </a:r>
                    </a:p>
                  </a:txBody>
                  <a:tcPr>
                    <a:solidFill>
                      <a:srgbClr val="004C82"/>
                    </a:solidFill>
                  </a:tcPr>
                </a:tc>
                <a:extLst>
                  <a:ext uri="{0D108BD9-81ED-4DB2-BD59-A6C34878D82A}">
                    <a16:rowId xmlns:a16="http://schemas.microsoft.com/office/drawing/2014/main" val="2908818619"/>
                  </a:ext>
                </a:extLst>
              </a:tr>
              <a:tr h="307603">
                <a:tc>
                  <a:txBody>
                    <a:bodyPr/>
                    <a:lstStyle/>
                    <a:p>
                      <a:r>
                        <a:rPr lang="fr-FR" noProof="0"/>
                        <a:t>OCDE</a:t>
                      </a:r>
                    </a:p>
                  </a:txBody>
                  <a:tcPr/>
                </a:tc>
                <a:tc>
                  <a:txBody>
                    <a:bodyPr/>
                    <a:lstStyle/>
                    <a:p>
                      <a:pPr algn="ctr"/>
                      <a:r>
                        <a:rPr lang="fr-FR" noProof="0"/>
                        <a:t>21</a:t>
                      </a:r>
                    </a:p>
                  </a:txBody>
                  <a:tcPr/>
                </a:tc>
                <a:tc>
                  <a:txBody>
                    <a:bodyPr/>
                    <a:lstStyle/>
                    <a:p>
                      <a:pPr algn="ctr"/>
                      <a:r>
                        <a:rPr lang="fr-FR" noProof="0"/>
                        <a:t>24</a:t>
                      </a:r>
                    </a:p>
                  </a:txBody>
                  <a:tcPr/>
                </a:tc>
                <a:tc>
                  <a:txBody>
                    <a:bodyPr/>
                    <a:lstStyle/>
                    <a:p>
                      <a:pPr algn="ctr"/>
                      <a:r>
                        <a:rPr lang="fr-FR" noProof="0"/>
                        <a:t>22</a:t>
                      </a:r>
                    </a:p>
                  </a:txBody>
                  <a:tcPr/>
                </a:tc>
                <a:extLst>
                  <a:ext uri="{0D108BD9-81ED-4DB2-BD59-A6C34878D82A}">
                    <a16:rowId xmlns:a16="http://schemas.microsoft.com/office/drawing/2014/main" val="3531438220"/>
                  </a:ext>
                </a:extLst>
              </a:tr>
              <a:tr h="495793">
                <a:tc>
                  <a:txBody>
                    <a:bodyPr/>
                    <a:lstStyle/>
                    <a:p>
                      <a:r>
                        <a:rPr lang="fr-FR" noProof="0"/>
                        <a:t>Europe de l’Est/Eurasie</a:t>
                      </a:r>
                    </a:p>
                  </a:txBody>
                  <a:tcPr/>
                </a:tc>
                <a:tc>
                  <a:txBody>
                    <a:bodyPr/>
                    <a:lstStyle/>
                    <a:p>
                      <a:pPr algn="ctr"/>
                      <a:r>
                        <a:rPr lang="fr-FR" noProof="0"/>
                        <a:t>4</a:t>
                      </a:r>
                    </a:p>
                  </a:txBody>
                  <a:tcPr/>
                </a:tc>
                <a:tc>
                  <a:txBody>
                    <a:bodyPr/>
                    <a:lstStyle/>
                    <a:p>
                      <a:pPr algn="ctr"/>
                      <a:r>
                        <a:rPr lang="fr-FR" noProof="0"/>
                        <a:t>4</a:t>
                      </a:r>
                    </a:p>
                  </a:txBody>
                  <a:tcPr/>
                </a:tc>
                <a:tc>
                  <a:txBody>
                    <a:bodyPr/>
                    <a:lstStyle/>
                    <a:p>
                      <a:pPr algn="ctr"/>
                      <a:r>
                        <a:rPr lang="fr-FR" noProof="0"/>
                        <a:t>4</a:t>
                      </a:r>
                    </a:p>
                  </a:txBody>
                  <a:tcPr/>
                </a:tc>
                <a:extLst>
                  <a:ext uri="{0D108BD9-81ED-4DB2-BD59-A6C34878D82A}">
                    <a16:rowId xmlns:a16="http://schemas.microsoft.com/office/drawing/2014/main" val="4205012420"/>
                  </a:ext>
                </a:extLst>
              </a:tr>
              <a:tr h="307603">
                <a:tc>
                  <a:txBody>
                    <a:bodyPr/>
                    <a:lstStyle/>
                    <a:p>
                      <a:r>
                        <a:rPr lang="fr-FR" noProof="0"/>
                        <a:t>Asie</a:t>
                      </a:r>
                    </a:p>
                  </a:txBody>
                  <a:tcPr/>
                </a:tc>
                <a:tc>
                  <a:txBody>
                    <a:bodyPr/>
                    <a:lstStyle/>
                    <a:p>
                      <a:pPr algn="ctr"/>
                      <a:r>
                        <a:rPr lang="fr-FR" noProof="0"/>
                        <a:t>15</a:t>
                      </a:r>
                    </a:p>
                  </a:txBody>
                  <a:tcPr/>
                </a:tc>
                <a:tc>
                  <a:txBody>
                    <a:bodyPr/>
                    <a:lstStyle/>
                    <a:p>
                      <a:pPr algn="ctr"/>
                      <a:r>
                        <a:rPr lang="fr-FR" noProof="0"/>
                        <a:t>23</a:t>
                      </a:r>
                    </a:p>
                  </a:txBody>
                  <a:tcPr/>
                </a:tc>
                <a:tc>
                  <a:txBody>
                    <a:bodyPr/>
                    <a:lstStyle/>
                    <a:p>
                      <a:pPr algn="ctr"/>
                      <a:r>
                        <a:rPr lang="fr-FR" noProof="0"/>
                        <a:t>37</a:t>
                      </a:r>
                    </a:p>
                  </a:txBody>
                  <a:tcPr/>
                </a:tc>
                <a:extLst>
                  <a:ext uri="{0D108BD9-81ED-4DB2-BD59-A6C34878D82A}">
                    <a16:rowId xmlns:a16="http://schemas.microsoft.com/office/drawing/2014/main" val="2646100985"/>
                  </a:ext>
                </a:extLst>
              </a:tr>
              <a:tr h="307603">
                <a:tc>
                  <a:txBody>
                    <a:bodyPr/>
                    <a:lstStyle/>
                    <a:p>
                      <a:r>
                        <a:rPr lang="fr-FR" noProof="0"/>
                        <a:t>Moyen-Orient</a:t>
                      </a:r>
                    </a:p>
                  </a:txBody>
                  <a:tcPr/>
                </a:tc>
                <a:tc>
                  <a:txBody>
                    <a:bodyPr/>
                    <a:lstStyle/>
                    <a:p>
                      <a:pPr algn="ctr"/>
                      <a:r>
                        <a:rPr lang="fr-FR" noProof="0"/>
                        <a:t>2</a:t>
                      </a:r>
                    </a:p>
                  </a:txBody>
                  <a:tcPr/>
                </a:tc>
                <a:tc>
                  <a:txBody>
                    <a:bodyPr/>
                    <a:lstStyle/>
                    <a:p>
                      <a:pPr algn="ctr"/>
                      <a:r>
                        <a:rPr lang="fr-FR" noProof="0"/>
                        <a:t>2</a:t>
                      </a:r>
                    </a:p>
                  </a:txBody>
                  <a:tcPr/>
                </a:tc>
                <a:tc>
                  <a:txBody>
                    <a:bodyPr/>
                    <a:lstStyle/>
                    <a:p>
                      <a:pPr algn="ctr"/>
                      <a:r>
                        <a:rPr lang="fr-FR" noProof="0"/>
                        <a:t>3</a:t>
                      </a:r>
                    </a:p>
                  </a:txBody>
                  <a:tcPr/>
                </a:tc>
                <a:extLst>
                  <a:ext uri="{0D108BD9-81ED-4DB2-BD59-A6C34878D82A}">
                    <a16:rowId xmlns:a16="http://schemas.microsoft.com/office/drawing/2014/main" val="3375755026"/>
                  </a:ext>
                </a:extLst>
              </a:tr>
              <a:tr h="307603">
                <a:tc>
                  <a:txBody>
                    <a:bodyPr/>
                    <a:lstStyle/>
                    <a:p>
                      <a:r>
                        <a:rPr lang="fr-FR" noProof="0"/>
                        <a:t>Afrique</a:t>
                      </a:r>
                    </a:p>
                  </a:txBody>
                  <a:tcPr/>
                </a:tc>
                <a:tc>
                  <a:txBody>
                    <a:bodyPr/>
                    <a:lstStyle/>
                    <a:p>
                      <a:pPr algn="ctr"/>
                      <a:r>
                        <a:rPr lang="fr-FR" noProof="0"/>
                        <a:t>1</a:t>
                      </a:r>
                    </a:p>
                  </a:txBody>
                  <a:tcPr/>
                </a:tc>
                <a:tc>
                  <a:txBody>
                    <a:bodyPr/>
                    <a:lstStyle/>
                    <a:p>
                      <a:pPr algn="ctr"/>
                      <a:r>
                        <a:rPr lang="fr-FR" noProof="0"/>
                        <a:t>2</a:t>
                      </a:r>
                    </a:p>
                  </a:txBody>
                  <a:tcPr/>
                </a:tc>
                <a:tc>
                  <a:txBody>
                    <a:bodyPr/>
                    <a:lstStyle/>
                    <a:p>
                      <a:pPr algn="ctr"/>
                      <a:r>
                        <a:rPr lang="fr-FR" noProof="0"/>
                        <a:t>2</a:t>
                      </a:r>
                    </a:p>
                  </a:txBody>
                  <a:tcPr/>
                </a:tc>
                <a:extLst>
                  <a:ext uri="{0D108BD9-81ED-4DB2-BD59-A6C34878D82A}">
                    <a16:rowId xmlns:a16="http://schemas.microsoft.com/office/drawing/2014/main" val="1186530917"/>
                  </a:ext>
                </a:extLst>
              </a:tr>
              <a:tr h="307603">
                <a:tc>
                  <a:txBody>
                    <a:bodyPr/>
                    <a:lstStyle/>
                    <a:p>
                      <a:r>
                        <a:rPr lang="fr-FR" noProof="0"/>
                        <a:t>Amérique latine</a:t>
                      </a:r>
                    </a:p>
                  </a:txBody>
                  <a:tcPr/>
                </a:tc>
                <a:tc>
                  <a:txBody>
                    <a:bodyPr/>
                    <a:lstStyle/>
                    <a:p>
                      <a:pPr algn="ctr"/>
                      <a:r>
                        <a:rPr lang="fr-FR" noProof="0"/>
                        <a:t>4</a:t>
                      </a:r>
                    </a:p>
                  </a:txBody>
                  <a:tcPr/>
                </a:tc>
                <a:tc>
                  <a:txBody>
                    <a:bodyPr/>
                    <a:lstStyle/>
                    <a:p>
                      <a:pPr algn="ctr"/>
                      <a:r>
                        <a:rPr lang="fr-FR" noProof="0"/>
                        <a:t>4</a:t>
                      </a:r>
                    </a:p>
                  </a:txBody>
                  <a:tcPr/>
                </a:tc>
                <a:tc>
                  <a:txBody>
                    <a:bodyPr/>
                    <a:lstStyle/>
                    <a:p>
                      <a:pPr algn="ctr"/>
                      <a:r>
                        <a:rPr lang="fr-FR" noProof="0"/>
                        <a:t>7</a:t>
                      </a:r>
                    </a:p>
                  </a:txBody>
                  <a:tcPr/>
                </a:tc>
                <a:extLst>
                  <a:ext uri="{0D108BD9-81ED-4DB2-BD59-A6C34878D82A}">
                    <a16:rowId xmlns:a16="http://schemas.microsoft.com/office/drawing/2014/main" val="2658068383"/>
                  </a:ext>
                </a:extLst>
              </a:tr>
              <a:tr h="292968">
                <a:tc>
                  <a:txBody>
                    <a:bodyPr/>
                    <a:lstStyle/>
                    <a:p>
                      <a:r>
                        <a:rPr lang="fr-FR" b="1" noProof="0"/>
                        <a:t>Monde</a:t>
                      </a:r>
                    </a:p>
                  </a:txBody>
                  <a:tcPr/>
                </a:tc>
                <a:tc>
                  <a:txBody>
                    <a:bodyPr/>
                    <a:lstStyle/>
                    <a:p>
                      <a:pPr algn="ctr"/>
                      <a:r>
                        <a:rPr lang="fr-FR" b="1" noProof="0"/>
                        <a:t>48</a:t>
                      </a:r>
                    </a:p>
                  </a:txBody>
                  <a:tcPr/>
                </a:tc>
                <a:tc>
                  <a:txBody>
                    <a:bodyPr/>
                    <a:lstStyle/>
                    <a:p>
                      <a:pPr algn="ctr"/>
                      <a:r>
                        <a:rPr lang="fr-FR" b="1" noProof="0"/>
                        <a:t>59</a:t>
                      </a:r>
                    </a:p>
                  </a:txBody>
                  <a:tcPr/>
                </a:tc>
                <a:tc>
                  <a:txBody>
                    <a:bodyPr/>
                    <a:lstStyle/>
                    <a:p>
                      <a:pPr algn="ctr"/>
                      <a:r>
                        <a:rPr lang="fr-FR" b="1" noProof="0"/>
                        <a:t>76</a:t>
                      </a:r>
                    </a:p>
                  </a:txBody>
                  <a:tcPr/>
                </a:tc>
                <a:extLst>
                  <a:ext uri="{0D108BD9-81ED-4DB2-BD59-A6C34878D82A}">
                    <a16:rowId xmlns:a16="http://schemas.microsoft.com/office/drawing/2014/main" val="1685327252"/>
                  </a:ext>
                </a:extLst>
              </a:tr>
            </a:tbl>
          </a:graphicData>
        </a:graphic>
      </p:graphicFrame>
    </p:spTree>
    <p:extLst>
      <p:ext uri="{BB962C8B-B14F-4D97-AF65-F5344CB8AC3E}">
        <p14:creationId xmlns:p14="http://schemas.microsoft.com/office/powerpoint/2010/main" val="358005154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429544-1C66-4715-AE8D-2E7D071FEB61}"/>
              </a:ext>
            </a:extLst>
          </p:cNvPr>
          <p:cNvSpPr>
            <a:spLocks noGrp="1"/>
          </p:cNvSpPr>
          <p:nvPr>
            <p:ph type="title"/>
          </p:nvPr>
        </p:nvSpPr>
        <p:spPr>
          <a:xfrm>
            <a:off x="462516" y="595043"/>
            <a:ext cx="8567183" cy="540544"/>
          </a:xfrm>
        </p:spPr>
        <p:txBody>
          <a:bodyPr>
            <a:normAutofit fontScale="90000"/>
          </a:bodyPr>
          <a:lstStyle/>
          <a:p>
            <a:r>
              <a:rPr lang="fr-FR"/>
              <a:t>Concessions potentielles avec les politiques climatiques</a:t>
            </a:r>
          </a:p>
        </p:txBody>
      </p:sp>
      <p:sp>
        <p:nvSpPr>
          <p:cNvPr id="5" name="Foliennummernplatzhalter 4">
            <a:extLst>
              <a:ext uri="{FF2B5EF4-FFF2-40B4-BE49-F238E27FC236}">
                <a16:creationId xmlns:a16="http://schemas.microsoft.com/office/drawing/2014/main" id="{3F0B7947-71AB-428E-A77F-F2E51854C820}"/>
              </a:ext>
            </a:extLst>
          </p:cNvPr>
          <p:cNvSpPr>
            <a:spLocks noGrp="1"/>
          </p:cNvSpPr>
          <p:nvPr>
            <p:ph type="sldNum" sz="quarter" idx="16"/>
          </p:nvPr>
        </p:nvSpPr>
        <p:spPr>
          <a:xfrm>
            <a:off x="6882477" y="4741299"/>
            <a:ext cx="2057400" cy="274637"/>
          </a:xfrm>
        </p:spPr>
        <p:txBody>
          <a:bodyPr/>
          <a:lstStyle/>
          <a:p>
            <a:fld id="{CF23C0C3-F0EC-4AF0-84C8-08554CFEDD03}" type="slidenum">
              <a:rPr lang="en-GB" smtClean="0"/>
              <a:t>18</a:t>
            </a:fld>
            <a:endParaRPr lang="en-GB"/>
          </a:p>
        </p:txBody>
      </p:sp>
      <p:pic>
        <p:nvPicPr>
          <p:cNvPr id="6" name="Picture 12" descr="Icon&#10;&#10;Description automatically generated">
            <a:extLst>
              <a:ext uri="{FF2B5EF4-FFF2-40B4-BE49-F238E27FC236}">
                <a16:creationId xmlns:a16="http://schemas.microsoft.com/office/drawing/2014/main" id="{9534DF29-E623-4E50-8FD6-9F0E02E1490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45745" y="1126261"/>
            <a:ext cx="530352" cy="530352"/>
          </a:xfrm>
          <a:prstGeom prst="rect">
            <a:avLst/>
          </a:prstGeom>
        </p:spPr>
      </p:pic>
      <p:pic>
        <p:nvPicPr>
          <p:cNvPr id="7" name="Picture 14" descr="Icon, circle&#10;&#10;Description automatically generated with medium confidence">
            <a:extLst>
              <a:ext uri="{FF2B5EF4-FFF2-40B4-BE49-F238E27FC236}">
                <a16:creationId xmlns:a16="http://schemas.microsoft.com/office/drawing/2014/main" id="{610D6142-3D61-4DEB-A438-A492F64EE5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54436" y="3154815"/>
            <a:ext cx="527304" cy="530352"/>
          </a:xfrm>
          <a:prstGeom prst="rect">
            <a:avLst/>
          </a:prstGeom>
        </p:spPr>
      </p:pic>
      <p:pic>
        <p:nvPicPr>
          <p:cNvPr id="8" name="Picture 16" descr="Icon&#10;&#10;Description automatically generated">
            <a:extLst>
              <a:ext uri="{FF2B5EF4-FFF2-40B4-BE49-F238E27FC236}">
                <a16:creationId xmlns:a16="http://schemas.microsoft.com/office/drawing/2014/main" id="{9F873248-40BB-4F72-8FB2-6F5690D047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769865" y="3725834"/>
            <a:ext cx="530352" cy="530352"/>
          </a:xfrm>
          <a:prstGeom prst="rect">
            <a:avLst/>
          </a:prstGeom>
        </p:spPr>
      </p:pic>
      <p:sp>
        <p:nvSpPr>
          <p:cNvPr id="9" name="Ellipse 8">
            <a:extLst>
              <a:ext uri="{FF2B5EF4-FFF2-40B4-BE49-F238E27FC236}">
                <a16:creationId xmlns:a16="http://schemas.microsoft.com/office/drawing/2014/main" id="{E1F2FD32-8E0C-421D-8C20-92E1F6081434}"/>
              </a:ext>
            </a:extLst>
          </p:cNvPr>
          <p:cNvSpPr/>
          <p:nvPr/>
        </p:nvSpPr>
        <p:spPr>
          <a:xfrm>
            <a:off x="3588954" y="1160318"/>
            <a:ext cx="530353" cy="540545"/>
          </a:xfrm>
          <a:prstGeom prst="ellipse">
            <a:avLst/>
          </a:prstGeom>
          <a:blipFill dpi="0" rotWithShape="1">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9D1AA3AC-A4D5-43A7-91EB-76F18854EFB3}"/>
              </a:ext>
            </a:extLst>
          </p:cNvPr>
          <p:cNvSpPr/>
          <p:nvPr/>
        </p:nvSpPr>
        <p:spPr>
          <a:xfrm>
            <a:off x="2785587" y="1725594"/>
            <a:ext cx="2144486" cy="507831"/>
          </a:xfrm>
          <a:prstGeom prst="rect">
            <a:avLst/>
          </a:prstGeom>
        </p:spPr>
        <p:txBody>
          <a:bodyPr wrap="square">
            <a:spAutoFit/>
          </a:bodyPr>
          <a:lstStyle/>
          <a:p>
            <a:pPr algn="ctr"/>
            <a:r>
              <a:rPr lang="fr-FR"/>
              <a:t>Objectif politique : réduire les émissions de CO2</a:t>
            </a:r>
          </a:p>
        </p:txBody>
      </p:sp>
      <p:cxnSp>
        <p:nvCxnSpPr>
          <p:cNvPr id="14" name="Verbinder: gekrümmt 13">
            <a:extLst>
              <a:ext uri="{FF2B5EF4-FFF2-40B4-BE49-F238E27FC236}">
                <a16:creationId xmlns:a16="http://schemas.microsoft.com/office/drawing/2014/main" id="{8E225828-A43E-4FF1-A023-D46CB232498D}"/>
              </a:ext>
            </a:extLst>
          </p:cNvPr>
          <p:cNvCxnSpPr>
            <a:cxnSpLocks/>
            <a:stCxn id="25" idx="3"/>
          </p:cNvCxnSpPr>
          <p:nvPr/>
        </p:nvCxnSpPr>
        <p:spPr>
          <a:xfrm flipV="1">
            <a:off x="2407533" y="1979511"/>
            <a:ext cx="352928" cy="957256"/>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krümmt 17">
            <a:extLst>
              <a:ext uri="{FF2B5EF4-FFF2-40B4-BE49-F238E27FC236}">
                <a16:creationId xmlns:a16="http://schemas.microsoft.com/office/drawing/2014/main" id="{F5E68383-DCEF-4A31-BE63-89D93AFFF835}"/>
              </a:ext>
            </a:extLst>
          </p:cNvPr>
          <p:cNvCxnSpPr>
            <a:cxnSpLocks/>
            <a:endCxn id="19" idx="1"/>
          </p:cNvCxnSpPr>
          <p:nvPr/>
        </p:nvCxnSpPr>
        <p:spPr>
          <a:xfrm flipV="1">
            <a:off x="4860480" y="1940869"/>
            <a:ext cx="1808289" cy="30431"/>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FB861E4F-8A56-48D5-A177-72253E789659}"/>
              </a:ext>
            </a:extLst>
          </p:cNvPr>
          <p:cNvSpPr/>
          <p:nvPr/>
        </p:nvSpPr>
        <p:spPr>
          <a:xfrm>
            <a:off x="6668769" y="1686953"/>
            <a:ext cx="1954369" cy="507831"/>
          </a:xfrm>
          <a:prstGeom prst="rect">
            <a:avLst/>
          </a:prstGeom>
        </p:spPr>
        <p:txBody>
          <a:bodyPr wrap="square">
            <a:spAutoFit/>
          </a:bodyPr>
          <a:lstStyle/>
          <a:p>
            <a:pPr algn="ctr"/>
            <a:r>
              <a:rPr lang="fr-FR"/>
              <a:t>Développement de l’hydroélectricité</a:t>
            </a:r>
          </a:p>
        </p:txBody>
      </p:sp>
      <p:sp>
        <p:nvSpPr>
          <p:cNvPr id="21" name="Rechteck 20">
            <a:extLst>
              <a:ext uri="{FF2B5EF4-FFF2-40B4-BE49-F238E27FC236}">
                <a16:creationId xmlns:a16="http://schemas.microsoft.com/office/drawing/2014/main" id="{B1276ADA-D992-47B9-9A0E-F721AE6E4270}"/>
              </a:ext>
            </a:extLst>
          </p:cNvPr>
          <p:cNvSpPr/>
          <p:nvPr/>
        </p:nvSpPr>
        <p:spPr>
          <a:xfrm>
            <a:off x="3049483" y="4256186"/>
            <a:ext cx="2057400" cy="715581"/>
          </a:xfrm>
          <a:prstGeom prst="rect">
            <a:avLst/>
          </a:prstGeom>
        </p:spPr>
        <p:txBody>
          <a:bodyPr wrap="square">
            <a:spAutoFit/>
          </a:bodyPr>
          <a:lstStyle/>
          <a:p>
            <a:pPr algn="ctr"/>
            <a:r>
              <a:rPr lang="fr-FR"/>
              <a:t>Réduction de la quantité d’eau disponible pour l’agriculture</a:t>
            </a:r>
          </a:p>
        </p:txBody>
      </p:sp>
      <p:sp>
        <p:nvSpPr>
          <p:cNvPr id="39" name="Rechteck 38">
            <a:extLst>
              <a:ext uri="{FF2B5EF4-FFF2-40B4-BE49-F238E27FC236}">
                <a16:creationId xmlns:a16="http://schemas.microsoft.com/office/drawing/2014/main" id="{5DAAC083-AE0F-486F-84B2-0690106DBB64}"/>
              </a:ext>
            </a:extLst>
          </p:cNvPr>
          <p:cNvSpPr/>
          <p:nvPr/>
        </p:nvSpPr>
        <p:spPr>
          <a:xfrm>
            <a:off x="2649745" y="2967035"/>
            <a:ext cx="2057400" cy="507831"/>
          </a:xfrm>
          <a:prstGeom prst="rect">
            <a:avLst/>
          </a:prstGeom>
        </p:spPr>
        <p:txBody>
          <a:bodyPr wrap="square" lIns="91440" tIns="45720" rIns="91440" bIns="45720" anchor="t">
            <a:spAutoFit/>
          </a:bodyPr>
          <a:lstStyle/>
          <a:p>
            <a:pPr algn="ctr"/>
            <a:r>
              <a:rPr lang="fr-FR"/>
              <a:t>Changements dans le fonctionnement des écosystèmes</a:t>
            </a:r>
          </a:p>
        </p:txBody>
      </p:sp>
      <p:sp>
        <p:nvSpPr>
          <p:cNvPr id="44" name="Rechteck 43">
            <a:extLst>
              <a:ext uri="{FF2B5EF4-FFF2-40B4-BE49-F238E27FC236}">
                <a16:creationId xmlns:a16="http://schemas.microsoft.com/office/drawing/2014/main" id="{1EA133DA-6589-4425-A793-B667485CA3FF}"/>
              </a:ext>
            </a:extLst>
          </p:cNvPr>
          <p:cNvSpPr/>
          <p:nvPr/>
        </p:nvSpPr>
        <p:spPr>
          <a:xfrm>
            <a:off x="6820621" y="3947037"/>
            <a:ext cx="2144486" cy="507831"/>
          </a:xfrm>
          <a:prstGeom prst="rect">
            <a:avLst/>
          </a:prstGeom>
        </p:spPr>
        <p:txBody>
          <a:bodyPr wrap="square">
            <a:spAutoFit/>
          </a:bodyPr>
          <a:lstStyle/>
          <a:p>
            <a:pPr algn="ctr"/>
            <a:r>
              <a:rPr lang="fr-FR"/>
              <a:t>Eau non déversée lorsque nécessaire</a:t>
            </a:r>
          </a:p>
        </p:txBody>
      </p:sp>
      <p:cxnSp>
        <p:nvCxnSpPr>
          <p:cNvPr id="65" name="Verbinder: gekrümmt 64">
            <a:extLst>
              <a:ext uri="{FF2B5EF4-FFF2-40B4-BE49-F238E27FC236}">
                <a16:creationId xmlns:a16="http://schemas.microsoft.com/office/drawing/2014/main" id="{E69A3E2E-3A4B-4159-B8D3-F167CBFE84A5}"/>
              </a:ext>
            </a:extLst>
          </p:cNvPr>
          <p:cNvCxnSpPr>
            <a:cxnSpLocks/>
            <a:stCxn id="44" idx="1"/>
            <a:endCxn id="21" idx="3"/>
          </p:cNvCxnSpPr>
          <p:nvPr/>
        </p:nvCxnSpPr>
        <p:spPr>
          <a:xfrm rot="10800000" flipV="1">
            <a:off x="5106883" y="4200953"/>
            <a:ext cx="1713738" cy="413024"/>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hteck 74">
            <a:extLst>
              <a:ext uri="{FF2B5EF4-FFF2-40B4-BE49-F238E27FC236}">
                <a16:creationId xmlns:a16="http://schemas.microsoft.com/office/drawing/2014/main" id="{79ECE334-010F-4A00-BE4E-EA5507202C41}"/>
              </a:ext>
            </a:extLst>
          </p:cNvPr>
          <p:cNvSpPr/>
          <p:nvPr/>
        </p:nvSpPr>
        <p:spPr>
          <a:xfrm>
            <a:off x="5563894" y="2900899"/>
            <a:ext cx="1114237" cy="300082"/>
          </a:xfrm>
          <a:prstGeom prst="rect">
            <a:avLst/>
          </a:prstGeom>
        </p:spPr>
        <p:txBody>
          <a:bodyPr wrap="square">
            <a:spAutoFit/>
          </a:bodyPr>
          <a:lstStyle/>
          <a:p>
            <a:pPr algn="ctr"/>
            <a:r>
              <a:rPr lang="fr-FR"/>
              <a:t>Évaporation</a:t>
            </a:r>
          </a:p>
        </p:txBody>
      </p:sp>
      <p:cxnSp>
        <p:nvCxnSpPr>
          <p:cNvPr id="81" name="Verbinder: gekrümmt 80">
            <a:extLst>
              <a:ext uri="{FF2B5EF4-FFF2-40B4-BE49-F238E27FC236}">
                <a16:creationId xmlns:a16="http://schemas.microsoft.com/office/drawing/2014/main" id="{4A87B6F3-9829-46F4-ADE9-720FEF93E053}"/>
              </a:ext>
            </a:extLst>
          </p:cNvPr>
          <p:cNvCxnSpPr>
            <a:cxnSpLocks/>
            <a:stCxn id="19" idx="2"/>
            <a:endCxn id="75" idx="0"/>
          </p:cNvCxnSpPr>
          <p:nvPr/>
        </p:nvCxnSpPr>
        <p:spPr>
          <a:xfrm rot="5400000">
            <a:off x="6530427" y="1785371"/>
            <a:ext cx="706115" cy="1524941"/>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Verbinder: gekrümmt 81">
            <a:extLst>
              <a:ext uri="{FF2B5EF4-FFF2-40B4-BE49-F238E27FC236}">
                <a16:creationId xmlns:a16="http://schemas.microsoft.com/office/drawing/2014/main" id="{900B97F6-99AE-4A9E-8FEC-14F0904F8FD2}"/>
              </a:ext>
            </a:extLst>
          </p:cNvPr>
          <p:cNvCxnSpPr>
            <a:cxnSpLocks/>
            <a:stCxn id="19" idx="2"/>
            <a:endCxn id="44" idx="0"/>
          </p:cNvCxnSpPr>
          <p:nvPr/>
        </p:nvCxnSpPr>
        <p:spPr>
          <a:xfrm rot="16200000" flipH="1">
            <a:off x="6893283" y="2947455"/>
            <a:ext cx="1752253" cy="246910"/>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Verbinder: gekrümmt 116">
            <a:extLst>
              <a:ext uri="{FF2B5EF4-FFF2-40B4-BE49-F238E27FC236}">
                <a16:creationId xmlns:a16="http://schemas.microsoft.com/office/drawing/2014/main" id="{48BF2AE6-34F7-43D3-AF5B-FAD2AD3BD68A}"/>
              </a:ext>
            </a:extLst>
          </p:cNvPr>
          <p:cNvCxnSpPr>
            <a:cxnSpLocks/>
            <a:stCxn id="75" idx="2"/>
            <a:endCxn id="21" idx="3"/>
          </p:cNvCxnSpPr>
          <p:nvPr/>
        </p:nvCxnSpPr>
        <p:spPr>
          <a:xfrm rot="5400000">
            <a:off x="4907450" y="3400414"/>
            <a:ext cx="1412996" cy="1014130"/>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Ellipse 133">
            <a:extLst>
              <a:ext uri="{FF2B5EF4-FFF2-40B4-BE49-F238E27FC236}">
                <a16:creationId xmlns:a16="http://schemas.microsoft.com/office/drawing/2014/main" id="{04B2BC7E-1AE5-4FD4-A405-49EDA45FAF4A}"/>
              </a:ext>
            </a:extLst>
          </p:cNvPr>
          <p:cNvSpPr/>
          <p:nvPr/>
        </p:nvSpPr>
        <p:spPr>
          <a:xfrm>
            <a:off x="1662433" y="3327303"/>
            <a:ext cx="530353" cy="540544"/>
          </a:xfrm>
          <a:prstGeom prst="ellipse">
            <a:avLst/>
          </a:prstGeom>
          <a:blipFill dpi="0" rotWithShape="1">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35" name="Ellipse 134">
            <a:extLst>
              <a:ext uri="{FF2B5EF4-FFF2-40B4-BE49-F238E27FC236}">
                <a16:creationId xmlns:a16="http://schemas.microsoft.com/office/drawing/2014/main" id="{D33C310D-A23E-4AE7-92FB-87785E245C7C}"/>
              </a:ext>
            </a:extLst>
          </p:cNvPr>
          <p:cNvSpPr/>
          <p:nvPr/>
        </p:nvSpPr>
        <p:spPr>
          <a:xfrm>
            <a:off x="3507184" y="2450891"/>
            <a:ext cx="530353" cy="540544"/>
          </a:xfrm>
          <a:prstGeom prst="ellipse">
            <a:avLst/>
          </a:prstGeom>
          <a:blipFill dpi="0" rotWithShape="1">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cxnSp>
        <p:nvCxnSpPr>
          <p:cNvPr id="136" name="Verbinder: gekrümmt 135">
            <a:extLst>
              <a:ext uri="{FF2B5EF4-FFF2-40B4-BE49-F238E27FC236}">
                <a16:creationId xmlns:a16="http://schemas.microsoft.com/office/drawing/2014/main" id="{F66990FE-3A9D-4018-9728-ECA5A85A2C9E}"/>
              </a:ext>
            </a:extLst>
          </p:cNvPr>
          <p:cNvCxnSpPr>
            <a:cxnSpLocks/>
            <a:stCxn id="19" idx="1"/>
          </p:cNvCxnSpPr>
          <p:nvPr/>
        </p:nvCxnSpPr>
        <p:spPr>
          <a:xfrm rot="10800000" flipV="1">
            <a:off x="4614187" y="1940868"/>
            <a:ext cx="2054583" cy="1145937"/>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Verbinder: gekrümmt 138">
            <a:extLst>
              <a:ext uri="{FF2B5EF4-FFF2-40B4-BE49-F238E27FC236}">
                <a16:creationId xmlns:a16="http://schemas.microsoft.com/office/drawing/2014/main" id="{FCB01245-6A2E-44D8-A52E-A2B57D576668}"/>
              </a:ext>
            </a:extLst>
          </p:cNvPr>
          <p:cNvCxnSpPr>
            <a:cxnSpLocks/>
            <a:stCxn id="39" idx="1"/>
            <a:endCxn id="140" idx="3"/>
          </p:cNvCxnSpPr>
          <p:nvPr/>
        </p:nvCxnSpPr>
        <p:spPr>
          <a:xfrm rot="10800000" flipH="1" flipV="1">
            <a:off x="2649745" y="3220950"/>
            <a:ext cx="313456" cy="884455"/>
          </a:xfrm>
          <a:prstGeom prst="curvedConnector5">
            <a:avLst>
              <a:gd name="adj1" fmla="val -72929"/>
              <a:gd name="adj2" fmla="val 50000"/>
              <a:gd name="adj3" fmla="val 172929"/>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0" name="Rechteck 139">
            <a:extLst>
              <a:ext uri="{FF2B5EF4-FFF2-40B4-BE49-F238E27FC236}">
                <a16:creationId xmlns:a16="http://schemas.microsoft.com/office/drawing/2014/main" id="{7FD583D5-8C4A-40A8-80C1-FA48AFA4D389}"/>
              </a:ext>
            </a:extLst>
          </p:cNvPr>
          <p:cNvSpPr/>
          <p:nvPr/>
        </p:nvSpPr>
        <p:spPr>
          <a:xfrm>
            <a:off x="915236" y="3851490"/>
            <a:ext cx="2047965" cy="507831"/>
          </a:xfrm>
          <a:prstGeom prst="rect">
            <a:avLst/>
          </a:prstGeom>
        </p:spPr>
        <p:txBody>
          <a:bodyPr wrap="square" lIns="91440" tIns="45720" rIns="91440" bIns="45720" anchor="t">
            <a:spAutoFit/>
          </a:bodyPr>
          <a:lstStyle/>
          <a:p>
            <a:pPr algn="ctr"/>
            <a:r>
              <a:rPr lang="fr-FR"/>
              <a:t>Répercussions sur les moyens d’existence (pêche, tourisme) </a:t>
            </a:r>
          </a:p>
        </p:txBody>
      </p:sp>
      <p:sp>
        <p:nvSpPr>
          <p:cNvPr id="25" name="Rechteck 24">
            <a:extLst>
              <a:ext uri="{FF2B5EF4-FFF2-40B4-BE49-F238E27FC236}">
                <a16:creationId xmlns:a16="http://schemas.microsoft.com/office/drawing/2014/main" id="{611D9646-67D6-438E-A966-2166C47D188C}"/>
              </a:ext>
            </a:extLst>
          </p:cNvPr>
          <p:cNvSpPr/>
          <p:nvPr/>
        </p:nvSpPr>
        <p:spPr>
          <a:xfrm>
            <a:off x="170674" y="2578976"/>
            <a:ext cx="2236859" cy="715581"/>
          </a:xfrm>
          <a:prstGeom prst="rect">
            <a:avLst/>
          </a:prstGeom>
        </p:spPr>
        <p:txBody>
          <a:bodyPr wrap="square" lIns="91440" tIns="45720" rIns="91440" bIns="45720" anchor="t">
            <a:spAutoFit/>
          </a:bodyPr>
          <a:lstStyle/>
          <a:p>
            <a:pPr algn="ctr"/>
            <a:r>
              <a:rPr lang="fr-FR"/>
              <a:t>Changements climatiques/réchauffement de la planète</a:t>
            </a:r>
          </a:p>
        </p:txBody>
      </p:sp>
      <p:sp>
        <p:nvSpPr>
          <p:cNvPr id="29" name="Ellipse 28">
            <a:extLst>
              <a:ext uri="{FF2B5EF4-FFF2-40B4-BE49-F238E27FC236}">
                <a16:creationId xmlns:a16="http://schemas.microsoft.com/office/drawing/2014/main" id="{22C2AFF1-615B-42A7-B22A-953D2912851D}"/>
              </a:ext>
            </a:extLst>
          </p:cNvPr>
          <p:cNvSpPr/>
          <p:nvPr/>
        </p:nvSpPr>
        <p:spPr>
          <a:xfrm>
            <a:off x="1094707" y="2031205"/>
            <a:ext cx="530353" cy="540545"/>
          </a:xfrm>
          <a:prstGeom prst="ellipse">
            <a:avLst/>
          </a:prstGeom>
          <a:blipFill>
            <a:blip r:embed="rId12">
              <a:extLst>
                <a:ext uri="{96DAC541-7B7A-43D3-8B79-37D633B846F1}">
                  <asvg:svgBlip xmlns:asvg="http://schemas.microsoft.com/office/drawing/2016/SVG/main" r:embed="rId13"/>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2049066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9" grpId="0"/>
      <p:bldP spid="21" grpId="0"/>
      <p:bldP spid="39" grpId="0"/>
      <p:bldP spid="44" grpId="0"/>
      <p:bldP spid="75" grpId="0"/>
      <p:bldP spid="134" grpId="0" animBg="1"/>
      <p:bldP spid="135" grpId="0" animBg="1"/>
      <p:bldP spid="140" grpId="0"/>
      <p:bldP spid="25"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179051-432C-4B5B-8073-FCFE44EE7537}"/>
              </a:ext>
            </a:extLst>
          </p:cNvPr>
          <p:cNvSpPr>
            <a:spLocks noGrp="1"/>
          </p:cNvSpPr>
          <p:nvPr>
            <p:ph type="body" sz="quarter" idx="14"/>
          </p:nvPr>
        </p:nvSpPr>
        <p:spPr>
          <a:xfrm>
            <a:off x="447191" y="1039176"/>
            <a:ext cx="8567737" cy="270565"/>
          </a:xfrm>
        </p:spPr>
        <p:txBody>
          <a:bodyPr/>
          <a:lstStyle/>
          <a:p>
            <a:r>
              <a:rPr lang="fr-FR"/>
              <a:t>Dans quels domaines du secteur de l’eau l’énergie est-elle nécessaire ? </a:t>
            </a:r>
          </a:p>
          <a:p>
            <a:endParaRPr lang="en-US"/>
          </a:p>
        </p:txBody>
      </p:sp>
      <p:graphicFrame>
        <p:nvGraphicFramePr>
          <p:cNvPr id="6" name="Diagramm 5">
            <a:extLst>
              <a:ext uri="{FF2B5EF4-FFF2-40B4-BE49-F238E27FC236}">
                <a16:creationId xmlns:a16="http://schemas.microsoft.com/office/drawing/2014/main" id="{27C83436-9AE4-4F6B-BAA2-0B55E211DF36}"/>
              </a:ext>
            </a:extLst>
          </p:cNvPr>
          <p:cNvGraphicFramePr/>
          <p:nvPr>
            <p:extLst>
              <p:ext uri="{D42A27DB-BD31-4B8C-83A1-F6EECF244321}">
                <p14:modId xmlns:p14="http://schemas.microsoft.com/office/powerpoint/2010/main" val="2243050605"/>
              </p:ext>
            </p:extLst>
          </p:nvPr>
        </p:nvGraphicFramePr>
        <p:xfrm>
          <a:off x="1789591" y="1349466"/>
          <a:ext cx="5248208" cy="336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A32E4534-15EB-4A42-BAF7-177A2965402C}"/>
              </a:ext>
            </a:extLst>
          </p:cNvPr>
          <p:cNvSpPr>
            <a:spLocks noGrp="1"/>
          </p:cNvSpPr>
          <p:nvPr>
            <p:ph type="title"/>
          </p:nvPr>
        </p:nvSpPr>
        <p:spPr/>
        <p:txBody>
          <a:bodyPr/>
          <a:lstStyle/>
          <a:p>
            <a:r>
              <a:rPr lang="fr-FR"/>
              <a:t>L’énergie au service de l’eau</a:t>
            </a:r>
          </a:p>
        </p:txBody>
      </p:sp>
      <p:sp>
        <p:nvSpPr>
          <p:cNvPr id="5" name="Foliennummernplatzhalter 4">
            <a:extLst>
              <a:ext uri="{FF2B5EF4-FFF2-40B4-BE49-F238E27FC236}">
                <a16:creationId xmlns:a16="http://schemas.microsoft.com/office/drawing/2014/main" id="{2AE8F811-B9E9-4A78-B430-64DC6CD5EC54}"/>
              </a:ext>
            </a:extLst>
          </p:cNvPr>
          <p:cNvSpPr>
            <a:spLocks noGrp="1"/>
          </p:cNvSpPr>
          <p:nvPr>
            <p:ph type="sldNum" sz="quarter" idx="16"/>
          </p:nvPr>
        </p:nvSpPr>
        <p:spPr/>
        <p:txBody>
          <a:bodyPr/>
          <a:lstStyle/>
          <a:p>
            <a:fld id="{CF23C0C3-F0EC-4AF0-84C8-08554CFEDD03}" type="slidenum">
              <a:rPr lang="en-GB" smtClean="0"/>
              <a:t>19</a:t>
            </a:fld>
            <a:endParaRPr lang="en-GB"/>
          </a:p>
        </p:txBody>
      </p:sp>
    </p:spTree>
    <p:extLst>
      <p:ext uri="{BB962C8B-B14F-4D97-AF65-F5344CB8AC3E}">
        <p14:creationId xmlns:p14="http://schemas.microsoft.com/office/powerpoint/2010/main" val="8202254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076463939"/>
              </p:ext>
            </p:extLst>
          </p:nvPr>
        </p:nvGraphicFramePr>
        <p:xfrm>
          <a:off x="529390" y="1496245"/>
          <a:ext cx="8085219" cy="3299804"/>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fr-FR" sz="1800" b="0">
                          <a:solidFill>
                            <a:srgbClr val="004C82"/>
                          </a:solidFill>
                          <a:latin typeface="Calibri" panose="020F0502020204030204" pitchFamily="34" charset="0"/>
                          <a:cs typeface="Calibri" panose="020F0502020204030204" pitchFamily="34" charset="0"/>
                        </a:rPr>
                        <a:t>Chapitre 1.1 :</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fr-FR" sz="1600" b="1">
                          <a:solidFill>
                            <a:srgbClr val="004C82"/>
                          </a:solidFill>
                          <a:latin typeface="+mn-lt"/>
                          <a:ea typeface="+mn-ea"/>
                          <a:cs typeface="+mn-cs"/>
                        </a:rPr>
                        <a:t>Contexte du Nexus eau-énergie-alimentation</a:t>
                      </a:r>
                    </a:p>
                    <a:p>
                      <a:pPr marL="171450" indent="-171450" algn="l" defTabSz="685800" rtl="0" eaLnBrk="1" latinLnBrk="0" hangingPunct="1">
                        <a:buFont typeface="Wingdings" panose="05000000000000000000" pitchFamily="2" charset="2"/>
                        <a:buChar char="§"/>
                      </a:pPr>
                      <a:r>
                        <a:rPr lang="fr-FR" sz="1600" b="0">
                          <a:solidFill>
                            <a:srgbClr val="004C82"/>
                          </a:solidFill>
                          <a:latin typeface="+mn-lt"/>
                          <a:ea typeface="+mn-ea"/>
                          <a:cs typeface="+mn-cs"/>
                        </a:rPr>
                        <a:t>Introduction au Nexus eau-énergie-alimentation</a:t>
                      </a:r>
                    </a:p>
                    <a:p>
                      <a:pPr marL="171450" indent="-171450" algn="l" defTabSz="685800" rtl="0" eaLnBrk="1" latinLnBrk="0" hangingPunct="1">
                        <a:buFont typeface="Wingdings" panose="05000000000000000000" pitchFamily="2" charset="2"/>
                        <a:buChar char="§"/>
                      </a:pPr>
                      <a:r>
                        <a:rPr lang="fr-FR" sz="1600" b="0">
                          <a:solidFill>
                            <a:srgbClr val="004C82"/>
                          </a:solidFill>
                          <a:latin typeface="+mn-lt"/>
                          <a:ea typeface="+mn-ea"/>
                          <a:cs typeface="+mn-cs"/>
                        </a:rPr>
                        <a:t>Exercice interactif : votre expérience avec les interactions entre les secteurs</a:t>
                      </a: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fr-FR" sz="1800" b="0">
                          <a:solidFill>
                            <a:srgbClr val="004C82"/>
                          </a:solidFill>
                          <a:latin typeface="Calibri" panose="020F0502020204030204" pitchFamily="34" charset="0"/>
                          <a:ea typeface="+mn-ea"/>
                          <a:cs typeface="Calibri" panose="020F0502020204030204" pitchFamily="34" charset="0"/>
                        </a:rPr>
                        <a:t>Chapitre 1.2 :</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fr-FR" sz="1600" b="1">
                          <a:solidFill>
                            <a:srgbClr val="004C82"/>
                          </a:solidFill>
                          <a:latin typeface="+mn-lt"/>
                          <a:ea typeface="+mn-ea"/>
                          <a:cs typeface="+mn-cs"/>
                        </a:rPr>
                        <a:t>Interactions eau-énergie-alimentation</a:t>
                      </a:r>
                    </a:p>
                    <a:p>
                      <a:pPr marL="171450" indent="-171450">
                        <a:buFont typeface="Wingdings" panose="05000000000000000000" pitchFamily="2" charset="2"/>
                        <a:buChar char="§"/>
                      </a:pPr>
                      <a:r>
                        <a:rPr lang="fr-FR" sz="1600" b="0">
                          <a:solidFill>
                            <a:srgbClr val="004C82"/>
                          </a:solidFill>
                        </a:rPr>
                        <a:t>Sécurité de l’eau, de l’énergie et de l’alimentation et concessions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fr-FR" sz="1800">
                          <a:solidFill>
                            <a:srgbClr val="004C82"/>
                          </a:solidFill>
                          <a:latin typeface="Calibri" panose="020F0502020204030204" pitchFamily="34" charset="0"/>
                          <a:cs typeface="Calibri" panose="020F0502020204030204" pitchFamily="34" charset="0"/>
                        </a:rPr>
                        <a:t>Chapitre 1.3 :</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fr-FR" sz="1600" b="1">
                          <a:solidFill>
                            <a:srgbClr val="004C82"/>
                          </a:solidFill>
                        </a:rPr>
                        <a:t>Solutions du Nexus eau-énergie-alimentation</a:t>
                      </a:r>
                    </a:p>
                    <a:p>
                      <a:pPr marL="171450" indent="-171450">
                        <a:buFont typeface="Wingdings" panose="05000000000000000000" pitchFamily="2" charset="2"/>
                        <a:buChar char="§"/>
                      </a:pPr>
                      <a:r>
                        <a:rPr lang="fr-FR" sz="1600" b="0">
                          <a:solidFill>
                            <a:srgbClr val="004C82"/>
                          </a:solidFill>
                        </a:rPr>
                        <a:t>Synergies et solutions du Nexus eau-énergie-alimentation</a:t>
                      </a:r>
                    </a:p>
                    <a:p>
                      <a:pPr marL="171450" indent="-171450">
                        <a:buFont typeface="Wingdings" panose="05000000000000000000" pitchFamily="2" charset="2"/>
                        <a:buChar char="§"/>
                      </a:pPr>
                      <a:r>
                        <a:rPr lang="fr-FR" sz="1600" b="0">
                          <a:solidFill>
                            <a:srgbClr val="004C82"/>
                          </a:solidFill>
                        </a:rPr>
                        <a:t>Exercice interactif : recherche de solutions pour les concessions et utilisation des synergies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fr-FR" sz="2800">
                <a:solidFill>
                  <a:srgbClr val="004C82"/>
                </a:solidFill>
              </a:rPr>
              <a:t>Contenu</a:t>
            </a:r>
          </a:p>
        </p:txBody>
      </p:sp>
    </p:spTree>
    <p:extLst>
      <p:ext uri="{BB962C8B-B14F-4D97-AF65-F5344CB8AC3E}">
        <p14:creationId xmlns:p14="http://schemas.microsoft.com/office/powerpoint/2010/main" val="23197166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725074"/>
            <a:ext cx="8097740" cy="735586"/>
          </a:xfrm>
        </p:spPr>
        <p:txBody>
          <a:bodyPr/>
          <a:lstStyle/>
          <a:p>
            <a:r>
              <a:rPr lang="fr-FR" sz="2300" b="1"/>
              <a:t>Et maintenant un petit quiz</a:t>
            </a:r>
            <a:r>
              <a:rPr lang="fr-FR" sz="2400"/>
              <a:t> !</a:t>
            </a:r>
            <a:br>
              <a:rPr lang="fr-FR" sz="2000" b="1"/>
            </a:br>
            <a:r>
              <a:rPr lang="fr-FR" sz="2000" b="1"/>
              <a:t>Quelle quantité d’énergie est utilisée dans le secteur de l’eau ?</a:t>
            </a: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6483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fr-FR">
                <a:latin typeface="Calibri"/>
                <a:cs typeface="Calibri"/>
              </a:rPr>
              <a:t>Quelle part de l’électricité mondiale le secteur de l’eau consomme-t-il (en %) ?</a:t>
            </a:r>
          </a:p>
          <a:p>
            <a:pPr marL="457200" lvl="1" indent="-457200">
              <a:buFont typeface="+mj-lt"/>
              <a:buAutoNum type="arabicPeriod"/>
            </a:pPr>
            <a:r>
              <a:rPr lang="fr-FR">
                <a:latin typeface="Calibri"/>
                <a:cs typeface="Calibri"/>
              </a:rPr>
              <a:t>Quel domaine du secteur de l’eau consomme le plus d’électricité ?</a:t>
            </a:r>
          </a:p>
          <a:p>
            <a:pPr marL="457200" lvl="1" indent="-457200">
              <a:buFont typeface="+mj-lt"/>
              <a:buAutoNum type="arabicPeriod"/>
            </a:pPr>
            <a:r>
              <a:rPr lang="fr-FR">
                <a:latin typeface="Calibri"/>
                <a:cs typeface="Calibri"/>
              </a:rPr>
              <a:t>Quel domaine du secteur de l’eau devrait utiliser le plus d’électricité dans 20 ans ?</a:t>
            </a:r>
          </a:p>
        </p:txBody>
      </p:sp>
    </p:spTree>
    <p:extLst>
      <p:ext uri="{BB962C8B-B14F-4D97-AF65-F5344CB8AC3E}">
        <p14:creationId xmlns:p14="http://schemas.microsoft.com/office/powerpoint/2010/main" val="40139563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335813D-81BF-4574-ACFD-B3FBDD11A0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51696" y="1620760"/>
            <a:ext cx="6273743" cy="2987885"/>
          </a:xfrm>
          <a:prstGeom prst="rect">
            <a:avLst/>
          </a:prstGeom>
        </p:spPr>
      </p:pic>
      <p:sp>
        <p:nvSpPr>
          <p:cNvPr id="2" name="Textplatzhalter 1">
            <a:extLst>
              <a:ext uri="{FF2B5EF4-FFF2-40B4-BE49-F238E27FC236}">
                <a16:creationId xmlns:a16="http://schemas.microsoft.com/office/drawing/2014/main" id="{9B973FC6-F5CA-4272-978E-837764872B9B}"/>
              </a:ext>
            </a:extLst>
          </p:cNvPr>
          <p:cNvSpPr>
            <a:spLocks noGrp="1"/>
          </p:cNvSpPr>
          <p:nvPr>
            <p:ph type="body" sz="quarter" idx="14"/>
          </p:nvPr>
        </p:nvSpPr>
        <p:spPr>
          <a:xfrm>
            <a:off x="449263" y="1025955"/>
            <a:ext cx="8567737" cy="270565"/>
          </a:xfrm>
        </p:spPr>
        <p:txBody>
          <a:bodyPr/>
          <a:lstStyle/>
          <a:p>
            <a:r>
              <a:rPr lang="fr-FR"/>
              <a:t>Consommation d’électricité dans le secteur de l’eau par processus et région, 2014</a:t>
            </a:r>
          </a:p>
        </p:txBody>
      </p:sp>
      <p:sp>
        <p:nvSpPr>
          <p:cNvPr id="4" name="Titel 3">
            <a:extLst>
              <a:ext uri="{FF2B5EF4-FFF2-40B4-BE49-F238E27FC236}">
                <a16:creationId xmlns:a16="http://schemas.microsoft.com/office/drawing/2014/main" id="{C2CE3559-87B2-4399-9369-57FC78C7278F}"/>
              </a:ext>
            </a:extLst>
          </p:cNvPr>
          <p:cNvSpPr>
            <a:spLocks noGrp="1"/>
          </p:cNvSpPr>
          <p:nvPr>
            <p:ph type="title"/>
          </p:nvPr>
        </p:nvSpPr>
        <p:spPr/>
        <p:txBody>
          <a:bodyPr/>
          <a:lstStyle/>
          <a:p>
            <a:r>
              <a:rPr lang="fr-FR"/>
              <a:t>L’énergie au service de l’eau</a:t>
            </a:r>
          </a:p>
        </p:txBody>
      </p:sp>
      <p:sp>
        <p:nvSpPr>
          <p:cNvPr id="5" name="Foliennummernplatzhalter 4">
            <a:extLst>
              <a:ext uri="{FF2B5EF4-FFF2-40B4-BE49-F238E27FC236}">
                <a16:creationId xmlns:a16="http://schemas.microsoft.com/office/drawing/2014/main" id="{32E985C2-1338-4585-96CC-6E643CA6D4A0}"/>
              </a:ext>
            </a:extLst>
          </p:cNvPr>
          <p:cNvSpPr>
            <a:spLocks noGrp="1"/>
          </p:cNvSpPr>
          <p:nvPr>
            <p:ph type="sldNum" sz="quarter" idx="16"/>
          </p:nvPr>
        </p:nvSpPr>
        <p:spPr/>
        <p:txBody>
          <a:bodyPr/>
          <a:lstStyle/>
          <a:p>
            <a:fld id="{CF23C0C3-F0EC-4AF0-84C8-08554CFEDD03}" type="slidenum">
              <a:rPr lang="en-GB" smtClean="0"/>
              <a:t>21</a:t>
            </a:fld>
            <a:endParaRPr lang="en-GB"/>
          </a:p>
        </p:txBody>
      </p:sp>
      <p:sp>
        <p:nvSpPr>
          <p:cNvPr id="8" name="Textfeld 7">
            <a:extLst>
              <a:ext uri="{FF2B5EF4-FFF2-40B4-BE49-F238E27FC236}">
                <a16:creationId xmlns:a16="http://schemas.microsoft.com/office/drawing/2014/main" id="{0B59D431-D035-4A87-AFE6-C8B2451018FD}"/>
              </a:ext>
            </a:extLst>
          </p:cNvPr>
          <p:cNvSpPr txBox="1"/>
          <p:nvPr/>
        </p:nvSpPr>
        <p:spPr>
          <a:xfrm>
            <a:off x="6093637" y="4655886"/>
            <a:ext cx="1431802" cy="276999"/>
          </a:xfrm>
          <a:prstGeom prst="rect">
            <a:avLst/>
          </a:prstGeom>
          <a:noFill/>
        </p:spPr>
        <p:txBody>
          <a:bodyPr wrap="none" rtlCol="0">
            <a:spAutoFit/>
          </a:bodyPr>
          <a:lstStyle/>
          <a:p>
            <a:pPr algn="l"/>
            <a:r>
              <a:rPr lang="fr-FR" sz="1200"/>
              <a:t>Source : AIE, 2016</a:t>
            </a:r>
          </a:p>
        </p:txBody>
      </p:sp>
    </p:spTree>
    <p:extLst>
      <p:ext uri="{BB962C8B-B14F-4D97-AF65-F5344CB8AC3E}">
        <p14:creationId xmlns:p14="http://schemas.microsoft.com/office/powerpoint/2010/main" val="19498515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F91F07-105F-42FE-AA4B-53514C8A9788}"/>
              </a:ext>
            </a:extLst>
          </p:cNvPr>
          <p:cNvSpPr>
            <a:spLocks noGrp="1"/>
          </p:cNvSpPr>
          <p:nvPr>
            <p:ph type="body" sz="quarter" idx="14"/>
          </p:nvPr>
        </p:nvSpPr>
        <p:spPr/>
        <p:txBody>
          <a:bodyPr/>
          <a:lstStyle/>
          <a:p>
            <a:r>
              <a:rPr lang="fr-FR"/>
              <a:t>Consommation d’électricité dans le secteur de l’eau par processus, 2014 - 2040</a:t>
            </a:r>
          </a:p>
        </p:txBody>
      </p:sp>
      <p:sp>
        <p:nvSpPr>
          <p:cNvPr id="4" name="Titel 3">
            <a:extLst>
              <a:ext uri="{FF2B5EF4-FFF2-40B4-BE49-F238E27FC236}">
                <a16:creationId xmlns:a16="http://schemas.microsoft.com/office/drawing/2014/main" id="{65A36D1B-0E65-48DB-AADD-04CF8F2EC7CD}"/>
              </a:ext>
            </a:extLst>
          </p:cNvPr>
          <p:cNvSpPr>
            <a:spLocks noGrp="1"/>
          </p:cNvSpPr>
          <p:nvPr>
            <p:ph type="title"/>
          </p:nvPr>
        </p:nvSpPr>
        <p:spPr/>
        <p:txBody>
          <a:bodyPr/>
          <a:lstStyle/>
          <a:p>
            <a:r>
              <a:rPr lang="fr-FR"/>
              <a:t>L’énergie au service de l’eau</a:t>
            </a:r>
          </a:p>
        </p:txBody>
      </p:sp>
      <p:sp>
        <p:nvSpPr>
          <p:cNvPr id="5" name="Foliennummernplatzhalter 4">
            <a:extLst>
              <a:ext uri="{FF2B5EF4-FFF2-40B4-BE49-F238E27FC236}">
                <a16:creationId xmlns:a16="http://schemas.microsoft.com/office/drawing/2014/main" id="{C920F686-2703-45E9-92E6-C235A717A120}"/>
              </a:ext>
            </a:extLst>
          </p:cNvPr>
          <p:cNvSpPr>
            <a:spLocks noGrp="1"/>
          </p:cNvSpPr>
          <p:nvPr>
            <p:ph type="sldNum" sz="quarter" idx="16"/>
          </p:nvPr>
        </p:nvSpPr>
        <p:spPr/>
        <p:txBody>
          <a:bodyPr/>
          <a:lstStyle/>
          <a:p>
            <a:fld id="{CF23C0C3-F0EC-4AF0-84C8-08554CFEDD03}" type="slidenum">
              <a:rPr lang="en-GB" smtClean="0"/>
              <a:t>22</a:t>
            </a:fld>
            <a:endParaRPr lang="en-GB"/>
          </a:p>
        </p:txBody>
      </p:sp>
      <p:sp>
        <p:nvSpPr>
          <p:cNvPr id="8" name="Textfeld 7">
            <a:extLst>
              <a:ext uri="{FF2B5EF4-FFF2-40B4-BE49-F238E27FC236}">
                <a16:creationId xmlns:a16="http://schemas.microsoft.com/office/drawing/2014/main" id="{E6C6F9CE-3CBD-420B-BBD0-622E9F8CC2DC}"/>
              </a:ext>
            </a:extLst>
          </p:cNvPr>
          <p:cNvSpPr txBox="1"/>
          <p:nvPr/>
        </p:nvSpPr>
        <p:spPr>
          <a:xfrm>
            <a:off x="6205141" y="4599545"/>
            <a:ext cx="1431802" cy="276999"/>
          </a:xfrm>
          <a:prstGeom prst="rect">
            <a:avLst/>
          </a:prstGeom>
          <a:noFill/>
        </p:spPr>
        <p:txBody>
          <a:bodyPr wrap="none" rtlCol="0">
            <a:spAutoFit/>
          </a:bodyPr>
          <a:lstStyle/>
          <a:p>
            <a:pPr algn="l"/>
            <a:r>
              <a:rPr lang="fr-FR" sz="1200"/>
              <a:t>Source : AIE, 2016</a:t>
            </a:r>
          </a:p>
        </p:txBody>
      </p:sp>
      <p:pic>
        <p:nvPicPr>
          <p:cNvPr id="7" name="Grafik 5">
            <a:extLst>
              <a:ext uri="{FF2B5EF4-FFF2-40B4-BE49-F238E27FC236}">
                <a16:creationId xmlns:a16="http://schemas.microsoft.com/office/drawing/2014/main" id="{F736CAD4-7D0C-4670-8438-920DA78DEC5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4789"/>
          <a:stretch/>
        </p:blipFill>
        <p:spPr>
          <a:xfrm>
            <a:off x="1312116" y="1651621"/>
            <a:ext cx="6324827" cy="2893368"/>
          </a:xfrm>
          <a:prstGeom prst="rect">
            <a:avLst/>
          </a:prstGeom>
        </p:spPr>
      </p:pic>
    </p:spTree>
    <p:extLst>
      <p:ext uri="{BB962C8B-B14F-4D97-AF65-F5344CB8AC3E}">
        <p14:creationId xmlns:p14="http://schemas.microsoft.com/office/powerpoint/2010/main" val="24228945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383CE17-7119-43D8-885E-0CBF91E9921E}"/>
              </a:ext>
            </a:extLst>
          </p:cNvPr>
          <p:cNvSpPr>
            <a:spLocks noGrp="1"/>
          </p:cNvSpPr>
          <p:nvPr>
            <p:ph type="title"/>
          </p:nvPr>
        </p:nvSpPr>
        <p:spPr/>
        <p:txBody>
          <a:bodyPr/>
          <a:lstStyle/>
          <a:p>
            <a:r>
              <a:rPr lang="fr-FR"/>
              <a:t>Énergie – alimentation </a:t>
            </a:r>
          </a:p>
        </p:txBody>
      </p:sp>
      <p:sp>
        <p:nvSpPr>
          <p:cNvPr id="4" name="Foliennummernplatzhalter 3">
            <a:extLst>
              <a:ext uri="{FF2B5EF4-FFF2-40B4-BE49-F238E27FC236}">
                <a16:creationId xmlns:a16="http://schemas.microsoft.com/office/drawing/2014/main" id="{A5E6929A-379D-40E8-8B09-4DF607F2AAA9}"/>
              </a:ext>
            </a:extLst>
          </p:cNvPr>
          <p:cNvSpPr>
            <a:spLocks noGrp="1"/>
          </p:cNvSpPr>
          <p:nvPr>
            <p:ph type="sldNum" sz="quarter" idx="16"/>
          </p:nvPr>
        </p:nvSpPr>
        <p:spPr/>
        <p:txBody>
          <a:bodyPr/>
          <a:lstStyle/>
          <a:p>
            <a:fld id="{CF23C0C3-F0EC-4AF0-84C8-08554CFEDD03}" type="slidenum">
              <a:rPr lang="en-GB" smtClean="0"/>
              <a:t>23</a:t>
            </a:fld>
            <a:endParaRPr lang="en-GB"/>
          </a:p>
        </p:txBody>
      </p:sp>
      <p:sp>
        <p:nvSpPr>
          <p:cNvPr id="6" name="Pfeil: nach unten gekrümmt 5">
            <a:extLst>
              <a:ext uri="{FF2B5EF4-FFF2-40B4-BE49-F238E27FC236}">
                <a16:creationId xmlns:a16="http://schemas.microsoft.com/office/drawing/2014/main" id="{6FD979FD-AE2C-46D6-BCF1-93B5D1CDAAAE}"/>
              </a:ext>
            </a:extLst>
          </p:cNvPr>
          <p:cNvSpPr/>
          <p:nvPr/>
        </p:nvSpPr>
        <p:spPr>
          <a:xfrm rot="19164115">
            <a:off x="2175857" y="1806137"/>
            <a:ext cx="3904248" cy="611890"/>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pic>
        <p:nvPicPr>
          <p:cNvPr id="7" name="Picture 48" descr="Logo, icon&#10;&#10;Description automatically generated">
            <a:extLst>
              <a:ext uri="{FF2B5EF4-FFF2-40B4-BE49-F238E27FC236}">
                <a16:creationId xmlns:a16="http://schemas.microsoft.com/office/drawing/2014/main" id="{63D66F48-C99D-44FD-A29B-28A5C092963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49620" y="846272"/>
            <a:ext cx="1173801" cy="1173801"/>
          </a:xfrm>
          <a:prstGeom prst="rect">
            <a:avLst/>
          </a:prstGeom>
        </p:spPr>
      </p:pic>
      <p:pic>
        <p:nvPicPr>
          <p:cNvPr id="5" name="Picture 21" descr="Icon&#10;&#10;Description automatically generated">
            <a:extLst>
              <a:ext uri="{FF2B5EF4-FFF2-40B4-BE49-F238E27FC236}">
                <a16:creationId xmlns:a16="http://schemas.microsoft.com/office/drawing/2014/main" id="{30E00A14-ADBB-4938-9F77-73A171E3F9E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47422" y="3482842"/>
            <a:ext cx="1034544" cy="1034570"/>
          </a:xfrm>
          <a:prstGeom prst="rect">
            <a:avLst/>
          </a:prstGeom>
          <a:noFill/>
          <a:ln>
            <a:noFill/>
          </a:ln>
        </p:spPr>
      </p:pic>
      <p:sp>
        <p:nvSpPr>
          <p:cNvPr id="13" name="Pfeil: nach unten gekrümmt 12">
            <a:extLst>
              <a:ext uri="{FF2B5EF4-FFF2-40B4-BE49-F238E27FC236}">
                <a16:creationId xmlns:a16="http://schemas.microsoft.com/office/drawing/2014/main" id="{E8CCB914-7142-429B-92B9-152418C99468}"/>
              </a:ext>
            </a:extLst>
          </p:cNvPr>
          <p:cNvSpPr/>
          <p:nvPr/>
        </p:nvSpPr>
        <p:spPr>
          <a:xfrm rot="8275333">
            <a:off x="3346731" y="3080027"/>
            <a:ext cx="4233509" cy="611890"/>
          </a:xfrm>
          <a:prstGeom prst="curvedDownArrow">
            <a:avLst>
              <a:gd name="adj1" fmla="val 33578"/>
              <a:gd name="adj2" fmla="val 50000"/>
              <a:gd name="adj3" fmla="val 25000"/>
            </a:avLst>
          </a:prstGeom>
          <a:solidFill>
            <a:srgbClr val="79A1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grpSp>
        <p:nvGrpSpPr>
          <p:cNvPr id="14" name="Group 9">
            <a:extLst>
              <a:ext uri="{FF2B5EF4-FFF2-40B4-BE49-F238E27FC236}">
                <a16:creationId xmlns:a16="http://schemas.microsoft.com/office/drawing/2014/main" id="{B9E8606B-694E-4953-BD20-937C6D68EE89}"/>
              </a:ext>
            </a:extLst>
          </p:cNvPr>
          <p:cNvGrpSpPr/>
          <p:nvPr/>
        </p:nvGrpSpPr>
        <p:grpSpPr>
          <a:xfrm>
            <a:off x="1917461" y="1122713"/>
            <a:ext cx="3289721" cy="2230525"/>
            <a:chOff x="3057813" y="1635407"/>
            <a:chExt cx="3133887" cy="2115958"/>
          </a:xfrm>
        </p:grpSpPr>
        <p:pic>
          <p:nvPicPr>
            <p:cNvPr id="15" name="Picture 7" descr="Icon, circle&#10;&#10;Description automatically generated">
              <a:extLst>
                <a:ext uri="{FF2B5EF4-FFF2-40B4-BE49-F238E27FC236}">
                  <a16:creationId xmlns:a16="http://schemas.microsoft.com/office/drawing/2014/main" id="{B1AA63BA-C1BB-4E1C-AEB1-A121548D5E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16" name="TextBox 12">
              <a:extLst>
                <a:ext uri="{FF2B5EF4-FFF2-40B4-BE49-F238E27FC236}">
                  <a16:creationId xmlns:a16="http://schemas.microsoft.com/office/drawing/2014/main" id="{D30D005D-A57E-4F69-BFFD-73EA68AEFC4C}"/>
                </a:ext>
              </a:extLst>
            </p:cNvPr>
            <p:cNvSpPr txBox="1"/>
            <p:nvPr/>
          </p:nvSpPr>
          <p:spPr>
            <a:xfrm>
              <a:off x="3504768" y="2249070"/>
              <a:ext cx="2264268" cy="1200329"/>
            </a:xfrm>
            <a:prstGeom prst="rect">
              <a:avLst/>
            </a:prstGeom>
            <a:noFill/>
          </p:spPr>
          <p:txBody>
            <a:bodyPr wrap="square" rtlCol="0">
              <a:spAutoFit/>
            </a:bodyPr>
            <a:lstStyle/>
            <a:p>
              <a:pPr algn="ctr"/>
              <a:r>
                <a:rPr lang="fr-FR" sz="1200" b="1">
                  <a:solidFill>
                    <a:srgbClr val="575756"/>
                  </a:solidFill>
                  <a:latin typeface="Calibri" panose="020F0502020204030204" pitchFamily="34" charset="0"/>
                  <a:cs typeface="Calibri" panose="020F0502020204030204" pitchFamily="34" charset="0"/>
                </a:rPr>
                <a:t>La production et la chaîne d’approvisionnement alimentaires représentent environ 30 % de la demande mondiale totale d’énergie.</a:t>
              </a:r>
            </a:p>
            <a:p>
              <a:pPr algn="ctr"/>
              <a:r>
                <a:rPr lang="fr-FR" sz="1200" b="1">
                  <a:solidFill>
                    <a:srgbClr val="575756"/>
                  </a:solidFill>
                  <a:latin typeface="Calibri" panose="020F0502020204030204" pitchFamily="34" charset="0"/>
                  <a:cs typeface="Calibri" panose="020F0502020204030204" pitchFamily="34" charset="0"/>
                </a:rPr>
                <a:t> </a:t>
              </a:r>
            </a:p>
          </p:txBody>
        </p:sp>
      </p:grpSp>
      <p:grpSp>
        <p:nvGrpSpPr>
          <p:cNvPr id="18" name="Group 16">
            <a:extLst>
              <a:ext uri="{FF2B5EF4-FFF2-40B4-BE49-F238E27FC236}">
                <a16:creationId xmlns:a16="http://schemas.microsoft.com/office/drawing/2014/main" id="{70748BEA-52D8-4848-9DA8-7E6AA970CF54}"/>
              </a:ext>
            </a:extLst>
          </p:cNvPr>
          <p:cNvGrpSpPr/>
          <p:nvPr/>
        </p:nvGrpSpPr>
        <p:grpSpPr>
          <a:xfrm>
            <a:off x="4674772" y="2835341"/>
            <a:ext cx="2738381" cy="1932436"/>
            <a:chOff x="5385361" y="2323248"/>
            <a:chExt cx="2738381" cy="1932436"/>
          </a:xfrm>
        </p:grpSpPr>
        <p:pic>
          <p:nvPicPr>
            <p:cNvPr id="19" name="Picture 14" descr="A picture containing icon&#10;&#10;Description automatically generated">
              <a:extLst>
                <a:ext uri="{FF2B5EF4-FFF2-40B4-BE49-F238E27FC236}">
                  <a16:creationId xmlns:a16="http://schemas.microsoft.com/office/drawing/2014/main" id="{D3EA2A7E-3F0A-4845-92BE-A0C1F6EC035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385361" y="2323248"/>
              <a:ext cx="2738381" cy="1932436"/>
            </a:xfrm>
            <a:prstGeom prst="rect">
              <a:avLst/>
            </a:prstGeom>
          </p:spPr>
        </p:pic>
        <p:sp>
          <p:nvSpPr>
            <p:cNvPr id="20" name="TextBox 15">
              <a:extLst>
                <a:ext uri="{FF2B5EF4-FFF2-40B4-BE49-F238E27FC236}">
                  <a16:creationId xmlns:a16="http://schemas.microsoft.com/office/drawing/2014/main" id="{AA8D0E32-A296-4B77-9DAC-FEB6109FFF9E}"/>
                </a:ext>
              </a:extLst>
            </p:cNvPr>
            <p:cNvSpPr txBox="1"/>
            <p:nvPr/>
          </p:nvSpPr>
          <p:spPr>
            <a:xfrm>
              <a:off x="5781815" y="2960272"/>
              <a:ext cx="2134464" cy="461665"/>
            </a:xfrm>
            <a:prstGeom prst="rect">
              <a:avLst/>
            </a:prstGeom>
            <a:noFill/>
          </p:spPr>
          <p:txBody>
            <a:bodyPr wrap="square" rtlCol="0">
              <a:spAutoFit/>
            </a:bodyPr>
            <a:lstStyle/>
            <a:p>
              <a:r>
                <a:rPr lang="fr-FR" sz="1200" b="1">
                  <a:solidFill>
                    <a:srgbClr val="79A12C"/>
                  </a:solidFill>
                  <a:latin typeface="Calibri" panose="020F0502020204030204" pitchFamily="34" charset="0"/>
                  <a:cs typeface="Calibri" panose="020F0502020204030204" pitchFamily="34" charset="0"/>
                </a:rPr>
                <a:t>Les terres agricoles servent  </a:t>
              </a:r>
            </a:p>
            <a:p>
              <a:r>
                <a:rPr lang="fr-FR" sz="1200" b="1">
                  <a:solidFill>
                    <a:srgbClr val="79A12C"/>
                  </a:solidFill>
                  <a:latin typeface="Calibri" panose="020F0502020204030204" pitchFamily="34" charset="0"/>
                  <a:cs typeface="Calibri" panose="020F0502020204030204" pitchFamily="34" charset="0"/>
                </a:rPr>
                <a:t>à la production de biocombustibles.</a:t>
              </a:r>
            </a:p>
          </p:txBody>
        </p:sp>
      </p:grpSp>
    </p:spTree>
    <p:extLst>
      <p:ext uri="{BB962C8B-B14F-4D97-AF65-F5344CB8AC3E}">
        <p14:creationId xmlns:p14="http://schemas.microsoft.com/office/powerpoint/2010/main" val="30354589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B2CB52-29E7-4FF3-8B17-08418FE3820F}"/>
              </a:ext>
            </a:extLst>
          </p:cNvPr>
          <p:cNvSpPr>
            <a:spLocks noGrp="1"/>
          </p:cNvSpPr>
          <p:nvPr>
            <p:ph type="body" sz="quarter" idx="14"/>
          </p:nvPr>
        </p:nvSpPr>
        <p:spPr>
          <a:xfrm>
            <a:off x="449264" y="1025955"/>
            <a:ext cx="8567737" cy="270565"/>
          </a:xfrm>
        </p:spPr>
        <p:txBody>
          <a:bodyPr/>
          <a:lstStyle/>
          <a:p>
            <a:r>
              <a:rPr lang="fr-FR"/>
              <a:t>Dans quels domaines l’énergie est nécessaire pour la production alimentaire ? </a:t>
            </a:r>
          </a:p>
          <a:p>
            <a:endParaRPr lang="en-US"/>
          </a:p>
        </p:txBody>
      </p:sp>
      <p:sp>
        <p:nvSpPr>
          <p:cNvPr id="4" name="Titel 3">
            <a:extLst>
              <a:ext uri="{FF2B5EF4-FFF2-40B4-BE49-F238E27FC236}">
                <a16:creationId xmlns:a16="http://schemas.microsoft.com/office/drawing/2014/main" id="{E59FAFFA-539E-4D8F-B7AB-E234D13856AF}"/>
              </a:ext>
            </a:extLst>
          </p:cNvPr>
          <p:cNvSpPr>
            <a:spLocks noGrp="1"/>
          </p:cNvSpPr>
          <p:nvPr>
            <p:ph type="title"/>
          </p:nvPr>
        </p:nvSpPr>
        <p:spPr/>
        <p:txBody>
          <a:bodyPr/>
          <a:lstStyle/>
          <a:p>
            <a:r>
              <a:rPr lang="fr-FR"/>
              <a:t>L’énergie au service de l’alimentation </a:t>
            </a:r>
          </a:p>
        </p:txBody>
      </p:sp>
      <p:sp>
        <p:nvSpPr>
          <p:cNvPr id="5" name="Foliennummernplatzhalter 4">
            <a:extLst>
              <a:ext uri="{FF2B5EF4-FFF2-40B4-BE49-F238E27FC236}">
                <a16:creationId xmlns:a16="http://schemas.microsoft.com/office/drawing/2014/main" id="{3FB86E29-1DB6-4210-9693-81BC98D09ADA}"/>
              </a:ext>
            </a:extLst>
          </p:cNvPr>
          <p:cNvSpPr>
            <a:spLocks noGrp="1"/>
          </p:cNvSpPr>
          <p:nvPr>
            <p:ph type="sldNum" sz="quarter" idx="16"/>
          </p:nvPr>
        </p:nvSpPr>
        <p:spPr/>
        <p:txBody>
          <a:bodyPr/>
          <a:lstStyle/>
          <a:p>
            <a:fld id="{CF23C0C3-F0EC-4AF0-84C8-08554CFEDD03}" type="slidenum">
              <a:rPr lang="en-GB" smtClean="0"/>
              <a:t>24</a:t>
            </a:fld>
            <a:endParaRPr lang="en-GB"/>
          </a:p>
        </p:txBody>
      </p:sp>
      <p:sp>
        <p:nvSpPr>
          <p:cNvPr id="7" name="Textfeld 6">
            <a:extLst>
              <a:ext uri="{FF2B5EF4-FFF2-40B4-BE49-F238E27FC236}">
                <a16:creationId xmlns:a16="http://schemas.microsoft.com/office/drawing/2014/main" id="{5CD4144D-E642-4395-8908-CE3D3FCC5B93}"/>
              </a:ext>
            </a:extLst>
          </p:cNvPr>
          <p:cNvSpPr txBox="1"/>
          <p:nvPr/>
        </p:nvSpPr>
        <p:spPr>
          <a:xfrm>
            <a:off x="6843810" y="4552123"/>
            <a:ext cx="1582565" cy="276999"/>
          </a:xfrm>
          <a:prstGeom prst="rect">
            <a:avLst/>
          </a:prstGeom>
          <a:noFill/>
        </p:spPr>
        <p:txBody>
          <a:bodyPr wrap="square" rtlCol="0">
            <a:spAutoFit/>
          </a:bodyPr>
          <a:lstStyle/>
          <a:p>
            <a:pPr algn="l"/>
            <a:r>
              <a:rPr lang="fr-FR" sz="1200"/>
              <a:t>Source : FAO, 2016</a:t>
            </a:r>
          </a:p>
        </p:txBody>
      </p:sp>
      <p:pic>
        <p:nvPicPr>
          <p:cNvPr id="3" name="Picture 5" descr="Timeline&#10;&#10;Description automatically generated">
            <a:extLst>
              <a:ext uri="{FF2B5EF4-FFF2-40B4-BE49-F238E27FC236}">
                <a16:creationId xmlns:a16="http://schemas.microsoft.com/office/drawing/2014/main" id="{FA42D97E-BEC8-EA72-BF67-76FC7C7A8ABE}"/>
              </a:ext>
            </a:extLst>
          </p:cNvPr>
          <p:cNvPicPr>
            <a:picLocks noChangeAspect="1"/>
          </p:cNvPicPr>
          <p:nvPr/>
        </p:nvPicPr>
        <p:blipFill>
          <a:blip r:embed="rId3"/>
          <a:stretch>
            <a:fillRect/>
          </a:stretch>
        </p:blipFill>
        <p:spPr>
          <a:xfrm>
            <a:off x="2173061" y="1594392"/>
            <a:ext cx="6369503" cy="2975251"/>
          </a:xfrm>
          <a:prstGeom prst="rect">
            <a:avLst/>
          </a:prstGeom>
        </p:spPr>
      </p:pic>
    </p:spTree>
    <p:extLst>
      <p:ext uri="{BB962C8B-B14F-4D97-AF65-F5344CB8AC3E}">
        <p14:creationId xmlns:p14="http://schemas.microsoft.com/office/powerpoint/2010/main" val="4161044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578880"/>
            <a:ext cx="8097740" cy="1027974"/>
          </a:xfrm>
        </p:spPr>
        <p:txBody>
          <a:bodyPr/>
          <a:lstStyle/>
          <a:p>
            <a:r>
              <a:rPr lang="fr-FR" sz="2300" b="1"/>
              <a:t>Et maintenant un petit quiz</a:t>
            </a:r>
            <a:r>
              <a:rPr lang="fr-FR" sz="2400"/>
              <a:t> !</a:t>
            </a:r>
            <a:br>
              <a:rPr lang="fr-FR" sz="2000" b="1"/>
            </a:br>
            <a:r>
              <a:rPr lang="fr-FR" sz="2000" b="1"/>
              <a:t>Comment l’énergie est-elle utilisée dans les systèmes agroalimentaires ?</a:t>
            </a: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64831"/>
            <a:ext cx="7172684" cy="2839832"/>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endParaRPr lang="en-US"/>
          </a:p>
        </p:txBody>
      </p:sp>
      <p:sp>
        <p:nvSpPr>
          <p:cNvPr id="5" name="Textplatzhalter 1">
            <a:extLst>
              <a:ext uri="{FF2B5EF4-FFF2-40B4-BE49-F238E27FC236}">
                <a16:creationId xmlns:a16="http://schemas.microsoft.com/office/drawing/2014/main" id="{F71A5BF2-EE8E-48A6-B461-8B55950073E7}"/>
              </a:ext>
            </a:extLst>
          </p:cNvPr>
          <p:cNvSpPr txBox="1">
            <a:spLocks/>
          </p:cNvSpPr>
          <p:nvPr/>
        </p:nvSpPr>
        <p:spPr>
          <a:xfrm>
            <a:off x="985658" y="184451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fr-FR">
                <a:latin typeface="Calibri"/>
                <a:cs typeface="Calibri"/>
              </a:rPr>
              <a:t>Nous avons vu précédemment que les systèmes agroalimentaires représentent environ 33 % de la demande mondiale d’énergie. </a:t>
            </a:r>
          </a:p>
          <a:p>
            <a:pPr lvl="2"/>
            <a:r>
              <a:rPr lang="fr-FR">
                <a:latin typeface="Calibri"/>
                <a:cs typeface="Calibri"/>
              </a:rPr>
              <a:t>Quel segment de la filière agroalimentaire nécessite le plus d’énergie (au niveau mondial) ?</a:t>
            </a:r>
          </a:p>
        </p:txBody>
      </p:sp>
    </p:spTree>
    <p:extLst>
      <p:ext uri="{BB962C8B-B14F-4D97-AF65-F5344CB8AC3E}">
        <p14:creationId xmlns:p14="http://schemas.microsoft.com/office/powerpoint/2010/main" val="38115508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6C1C5A-9266-42DE-9796-848EAA0ED87F}"/>
              </a:ext>
            </a:extLst>
          </p:cNvPr>
          <p:cNvSpPr>
            <a:spLocks noGrp="1"/>
          </p:cNvSpPr>
          <p:nvPr>
            <p:ph type="title"/>
          </p:nvPr>
        </p:nvSpPr>
        <p:spPr/>
        <p:txBody>
          <a:bodyPr/>
          <a:lstStyle/>
          <a:p>
            <a:r>
              <a:rPr lang="fr-FR"/>
              <a:t>L’énergie au service de l’alimentation</a:t>
            </a:r>
          </a:p>
        </p:txBody>
      </p:sp>
      <p:sp>
        <p:nvSpPr>
          <p:cNvPr id="4" name="Foliennummernplatzhalter 3">
            <a:extLst>
              <a:ext uri="{FF2B5EF4-FFF2-40B4-BE49-F238E27FC236}">
                <a16:creationId xmlns:a16="http://schemas.microsoft.com/office/drawing/2014/main" id="{6ED5F3EB-FA5E-4F09-9511-38CFE10A446F}"/>
              </a:ext>
            </a:extLst>
          </p:cNvPr>
          <p:cNvSpPr>
            <a:spLocks noGrp="1"/>
          </p:cNvSpPr>
          <p:nvPr>
            <p:ph type="sldNum" sz="quarter" idx="16"/>
          </p:nvPr>
        </p:nvSpPr>
        <p:spPr/>
        <p:txBody>
          <a:bodyPr/>
          <a:lstStyle/>
          <a:p>
            <a:fld id="{CF23C0C3-F0EC-4AF0-84C8-08554CFEDD03}" type="slidenum">
              <a:rPr lang="en-GB" smtClean="0"/>
              <a:t>26</a:t>
            </a:fld>
            <a:endParaRPr lang="en-GB"/>
          </a:p>
        </p:txBody>
      </p:sp>
      <p:pic>
        <p:nvPicPr>
          <p:cNvPr id="6" name="Grafik 5">
            <a:extLst>
              <a:ext uri="{FF2B5EF4-FFF2-40B4-BE49-F238E27FC236}">
                <a16:creationId xmlns:a16="http://schemas.microsoft.com/office/drawing/2014/main" id="{BFDA87CE-9FB1-4406-94DE-FDCA1ACADB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69265" y="1810114"/>
            <a:ext cx="5167682" cy="2824571"/>
          </a:xfrm>
          <a:prstGeom prst="rect">
            <a:avLst/>
          </a:prstGeom>
        </p:spPr>
      </p:pic>
      <p:sp>
        <p:nvSpPr>
          <p:cNvPr id="7" name="Textfeld 6">
            <a:extLst>
              <a:ext uri="{FF2B5EF4-FFF2-40B4-BE49-F238E27FC236}">
                <a16:creationId xmlns:a16="http://schemas.microsoft.com/office/drawing/2014/main" id="{173888AE-767B-453D-A96F-3F714000DC59}"/>
              </a:ext>
            </a:extLst>
          </p:cNvPr>
          <p:cNvSpPr txBox="1"/>
          <p:nvPr/>
        </p:nvSpPr>
        <p:spPr>
          <a:xfrm>
            <a:off x="6596088" y="4615244"/>
            <a:ext cx="1800754" cy="276999"/>
          </a:xfrm>
          <a:prstGeom prst="rect">
            <a:avLst/>
          </a:prstGeom>
          <a:noFill/>
        </p:spPr>
        <p:txBody>
          <a:bodyPr wrap="square" rtlCol="0">
            <a:spAutoFit/>
          </a:bodyPr>
          <a:lstStyle/>
          <a:p>
            <a:pPr algn="l"/>
            <a:r>
              <a:rPr lang="fr-FR" sz="1200"/>
              <a:t>Source : FAO, 2011</a:t>
            </a:r>
          </a:p>
        </p:txBody>
      </p:sp>
      <p:sp>
        <p:nvSpPr>
          <p:cNvPr id="8" name="Textfeld 7">
            <a:extLst>
              <a:ext uri="{FF2B5EF4-FFF2-40B4-BE49-F238E27FC236}">
                <a16:creationId xmlns:a16="http://schemas.microsoft.com/office/drawing/2014/main" id="{FD327E2E-2F6C-4518-982F-7C0F6817EA96}"/>
              </a:ext>
            </a:extLst>
          </p:cNvPr>
          <p:cNvSpPr txBox="1"/>
          <p:nvPr/>
        </p:nvSpPr>
        <p:spPr>
          <a:xfrm>
            <a:off x="525232" y="1000136"/>
            <a:ext cx="8115450" cy="1015663"/>
          </a:xfrm>
          <a:prstGeom prst="rect">
            <a:avLst/>
          </a:prstGeom>
          <a:noFill/>
        </p:spPr>
        <p:txBody>
          <a:bodyPr wrap="square" rtlCol="0">
            <a:spAutoFit/>
          </a:bodyPr>
          <a:lstStyle/>
          <a:p>
            <a:r>
              <a:rPr lang="fr-FR" sz="2000">
                <a:solidFill>
                  <a:srgbClr val="004C82"/>
                </a:solidFill>
              </a:rPr>
              <a:t>Part de la consommation totale d’énergie au niveau mondial et dans les pays à revenu élevé et à faible revenu, par segment de la filière agroalimentaire</a:t>
            </a:r>
          </a:p>
        </p:txBody>
      </p:sp>
    </p:spTree>
    <p:extLst>
      <p:ext uri="{BB962C8B-B14F-4D97-AF65-F5344CB8AC3E}">
        <p14:creationId xmlns:p14="http://schemas.microsoft.com/office/powerpoint/2010/main" val="31099351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EB2DED-C64F-4113-827A-E345A6D2EB0E}"/>
              </a:ext>
            </a:extLst>
          </p:cNvPr>
          <p:cNvSpPr>
            <a:spLocks noGrp="1"/>
          </p:cNvSpPr>
          <p:nvPr>
            <p:ph type="title"/>
          </p:nvPr>
        </p:nvSpPr>
        <p:spPr/>
        <p:txBody>
          <a:bodyPr/>
          <a:lstStyle/>
          <a:p>
            <a:r>
              <a:rPr lang="fr-FR"/>
              <a:t>L’énergie au service de l’alimentation</a:t>
            </a:r>
          </a:p>
        </p:txBody>
      </p:sp>
      <p:sp>
        <p:nvSpPr>
          <p:cNvPr id="4" name="Foliennummernplatzhalter 3">
            <a:extLst>
              <a:ext uri="{FF2B5EF4-FFF2-40B4-BE49-F238E27FC236}">
                <a16:creationId xmlns:a16="http://schemas.microsoft.com/office/drawing/2014/main" id="{0F970308-22C2-4C23-B4E2-64AD514743C4}"/>
              </a:ext>
            </a:extLst>
          </p:cNvPr>
          <p:cNvSpPr>
            <a:spLocks noGrp="1"/>
          </p:cNvSpPr>
          <p:nvPr>
            <p:ph type="sldNum" sz="quarter" idx="16"/>
          </p:nvPr>
        </p:nvSpPr>
        <p:spPr/>
        <p:txBody>
          <a:bodyPr/>
          <a:lstStyle/>
          <a:p>
            <a:fld id="{CF23C0C3-F0EC-4AF0-84C8-08554CFEDD03}" type="slidenum">
              <a:rPr lang="en-GB" smtClean="0"/>
              <a:t>27</a:t>
            </a:fld>
            <a:endParaRPr lang="en-GB"/>
          </a:p>
        </p:txBody>
      </p:sp>
      <p:pic>
        <p:nvPicPr>
          <p:cNvPr id="6" name="Grafik 5">
            <a:extLst>
              <a:ext uri="{FF2B5EF4-FFF2-40B4-BE49-F238E27FC236}">
                <a16:creationId xmlns:a16="http://schemas.microsoft.com/office/drawing/2014/main" id="{4CF38FE7-0A0A-44B5-8295-7C90CCDCEB2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79205" y="1653074"/>
            <a:ext cx="6031418" cy="3143547"/>
          </a:xfrm>
          <a:prstGeom prst="rect">
            <a:avLst/>
          </a:prstGeom>
        </p:spPr>
      </p:pic>
      <p:sp>
        <p:nvSpPr>
          <p:cNvPr id="7" name="Textfeld 6">
            <a:extLst>
              <a:ext uri="{FF2B5EF4-FFF2-40B4-BE49-F238E27FC236}">
                <a16:creationId xmlns:a16="http://schemas.microsoft.com/office/drawing/2014/main" id="{0BABB122-ECD3-4CB3-B9E9-F205CA740D38}"/>
              </a:ext>
            </a:extLst>
          </p:cNvPr>
          <p:cNvSpPr txBox="1"/>
          <p:nvPr/>
        </p:nvSpPr>
        <p:spPr>
          <a:xfrm>
            <a:off x="449815" y="986883"/>
            <a:ext cx="7860807" cy="707886"/>
          </a:xfrm>
          <a:prstGeom prst="rect">
            <a:avLst/>
          </a:prstGeom>
          <a:noFill/>
        </p:spPr>
        <p:txBody>
          <a:bodyPr wrap="square" lIns="91440" tIns="45720" rIns="91440" bIns="45720" rtlCol="0" anchor="t">
            <a:spAutoFit/>
          </a:bodyPr>
          <a:lstStyle/>
          <a:p>
            <a:r>
              <a:rPr lang="fr-FR" sz="2000">
                <a:solidFill>
                  <a:srgbClr val="004C82"/>
                </a:solidFill>
              </a:rPr>
              <a:t>Consommation d’énergie dans les systèmes agroalimentaires par région, 2000-2018</a:t>
            </a:r>
          </a:p>
        </p:txBody>
      </p:sp>
      <p:sp>
        <p:nvSpPr>
          <p:cNvPr id="10" name="Textfeld 9">
            <a:extLst>
              <a:ext uri="{FF2B5EF4-FFF2-40B4-BE49-F238E27FC236}">
                <a16:creationId xmlns:a16="http://schemas.microsoft.com/office/drawing/2014/main" id="{C5137112-BB07-4C40-B500-2A48E8EED77C}"/>
              </a:ext>
            </a:extLst>
          </p:cNvPr>
          <p:cNvSpPr txBox="1"/>
          <p:nvPr/>
        </p:nvSpPr>
        <p:spPr>
          <a:xfrm>
            <a:off x="6463898" y="4752563"/>
            <a:ext cx="1846724" cy="276999"/>
          </a:xfrm>
          <a:prstGeom prst="rect">
            <a:avLst/>
          </a:prstGeom>
          <a:noFill/>
        </p:spPr>
        <p:txBody>
          <a:bodyPr wrap="none" rtlCol="0">
            <a:spAutoFit/>
          </a:bodyPr>
          <a:lstStyle/>
          <a:p>
            <a:pPr algn="l"/>
            <a:r>
              <a:rPr lang="fr-FR" sz="1200"/>
              <a:t>Source : FAOSTAT, 2021</a:t>
            </a:r>
          </a:p>
        </p:txBody>
      </p:sp>
    </p:spTree>
    <p:extLst>
      <p:ext uri="{BB962C8B-B14F-4D97-AF65-F5344CB8AC3E}">
        <p14:creationId xmlns:p14="http://schemas.microsoft.com/office/powerpoint/2010/main" val="3627697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92D6C17-493A-409F-9EF0-24F17280FBEC}"/>
              </a:ext>
            </a:extLst>
          </p:cNvPr>
          <p:cNvSpPr>
            <a:spLocks noGrp="1"/>
          </p:cNvSpPr>
          <p:nvPr>
            <p:ph type="body" sz="quarter" idx="14"/>
          </p:nvPr>
        </p:nvSpPr>
        <p:spPr/>
        <p:txBody>
          <a:bodyPr/>
          <a:lstStyle/>
          <a:p>
            <a:r>
              <a:rPr lang="fr-FR"/>
              <a:t>Quels sont les liens entre l’agriculture et l’énergie ? </a:t>
            </a:r>
          </a:p>
          <a:p>
            <a:endParaRPr lang="en-US"/>
          </a:p>
        </p:txBody>
      </p:sp>
      <p:sp>
        <p:nvSpPr>
          <p:cNvPr id="4" name="Titel 3">
            <a:extLst>
              <a:ext uri="{FF2B5EF4-FFF2-40B4-BE49-F238E27FC236}">
                <a16:creationId xmlns:a16="http://schemas.microsoft.com/office/drawing/2014/main" id="{673A3ED7-B943-4F6E-9F98-62E40CB712EE}"/>
              </a:ext>
            </a:extLst>
          </p:cNvPr>
          <p:cNvSpPr>
            <a:spLocks noGrp="1"/>
          </p:cNvSpPr>
          <p:nvPr>
            <p:ph type="title"/>
          </p:nvPr>
        </p:nvSpPr>
        <p:spPr/>
        <p:txBody>
          <a:bodyPr/>
          <a:lstStyle/>
          <a:p>
            <a:r>
              <a:rPr lang="fr-FR"/>
              <a:t>L’agriculture au service de l’énergie</a:t>
            </a:r>
          </a:p>
        </p:txBody>
      </p:sp>
      <p:sp>
        <p:nvSpPr>
          <p:cNvPr id="5" name="Foliennummernplatzhalter 4">
            <a:extLst>
              <a:ext uri="{FF2B5EF4-FFF2-40B4-BE49-F238E27FC236}">
                <a16:creationId xmlns:a16="http://schemas.microsoft.com/office/drawing/2014/main" id="{1FFC4A28-75E4-4CC2-A5E8-C4CD6935976C}"/>
              </a:ext>
            </a:extLst>
          </p:cNvPr>
          <p:cNvSpPr>
            <a:spLocks noGrp="1"/>
          </p:cNvSpPr>
          <p:nvPr>
            <p:ph type="sldNum" sz="quarter" idx="16"/>
          </p:nvPr>
        </p:nvSpPr>
        <p:spPr/>
        <p:txBody>
          <a:bodyPr/>
          <a:lstStyle/>
          <a:p>
            <a:fld id="{CF23C0C3-F0EC-4AF0-84C8-08554CFEDD03}" type="slidenum">
              <a:rPr lang="en-GB" smtClean="0"/>
              <a:t>28</a:t>
            </a:fld>
            <a:endParaRPr lang="en-GB"/>
          </a:p>
        </p:txBody>
      </p:sp>
      <p:sp>
        <p:nvSpPr>
          <p:cNvPr id="7" name="Rechteck: abgerundete Ecken 6">
            <a:extLst>
              <a:ext uri="{FF2B5EF4-FFF2-40B4-BE49-F238E27FC236}">
                <a16:creationId xmlns:a16="http://schemas.microsoft.com/office/drawing/2014/main" id="{95CA43EE-2E2E-4D80-9142-60329CF6474C}"/>
              </a:ext>
            </a:extLst>
          </p:cNvPr>
          <p:cNvSpPr/>
          <p:nvPr/>
        </p:nvSpPr>
        <p:spPr>
          <a:xfrm>
            <a:off x="3708400" y="1695450"/>
            <a:ext cx="1727200" cy="565150"/>
          </a:xfrm>
          <a:prstGeom prst="roundRect">
            <a:avLst/>
          </a:prstGeom>
          <a:solidFill>
            <a:srgbClr val="F4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La Bioénergie</a:t>
            </a:r>
          </a:p>
        </p:txBody>
      </p:sp>
      <p:sp>
        <p:nvSpPr>
          <p:cNvPr id="8" name="Rechteck: abgerundete Ecken 7">
            <a:extLst>
              <a:ext uri="{FF2B5EF4-FFF2-40B4-BE49-F238E27FC236}">
                <a16:creationId xmlns:a16="http://schemas.microsoft.com/office/drawing/2014/main" id="{4996CBBC-FA0F-4825-91D8-FE729BDBF229}"/>
              </a:ext>
            </a:extLst>
          </p:cNvPr>
          <p:cNvSpPr/>
          <p:nvPr/>
        </p:nvSpPr>
        <p:spPr>
          <a:xfrm>
            <a:off x="449263" y="2497485"/>
            <a:ext cx="2667000" cy="2070015"/>
          </a:xfrm>
          <a:prstGeom prst="roundRect">
            <a:avLst/>
          </a:prstGeom>
          <a:solidFill>
            <a:srgbClr val="F4971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fr-FR" b="1">
                <a:cs typeface="Arial"/>
              </a:rPr>
              <a:t>plantes</a:t>
            </a:r>
            <a:r>
              <a:rPr lang="fr-FR"/>
              <a:t> agricoles</a:t>
            </a:r>
          </a:p>
          <a:p>
            <a:pPr marL="342900" indent="-342900">
              <a:buFont typeface="+mj-lt"/>
              <a:buAutoNum type="arabicPeriod"/>
            </a:pPr>
            <a:r>
              <a:rPr lang="fr-FR" b="1">
                <a:cs typeface="Arial"/>
              </a:rPr>
              <a:t>bois</a:t>
            </a:r>
            <a:r>
              <a:rPr lang="fr-FR"/>
              <a:t> à croissance rapide issu de terres agricoles ou de la foresterie</a:t>
            </a:r>
          </a:p>
          <a:p>
            <a:pPr marL="342900" indent="-342900">
              <a:buFont typeface="+mj-lt"/>
              <a:buAutoNum type="arabicPeriod" startAt="3"/>
            </a:pPr>
            <a:r>
              <a:rPr lang="fr-FR" b="1">
                <a:cs typeface="Arial"/>
              </a:rPr>
              <a:t>déchets</a:t>
            </a:r>
            <a:r>
              <a:rPr lang="fr-FR"/>
              <a:t> </a:t>
            </a:r>
            <a:r>
              <a:rPr lang="fr-FR" b="1">
                <a:cs typeface="Arial"/>
              </a:rPr>
              <a:t>biogènes</a:t>
            </a:r>
            <a:r>
              <a:rPr lang="fr-FR"/>
              <a:t> et matières résiduelles issus de l’agriculture, de la foresterie, des foyers et de l’industrie</a:t>
            </a:r>
          </a:p>
          <a:p>
            <a:pPr marL="285750" indent="-285750">
              <a:buFont typeface="Symbol" panose="05050102010706020507" pitchFamily="18" charset="2"/>
              <a:buChar char="-"/>
            </a:pPr>
            <a:endParaRPr lang="de-DE"/>
          </a:p>
          <a:p>
            <a:pPr marL="285750" indent="-285750">
              <a:buFont typeface="Symbol" panose="05050102010706020507" pitchFamily="18" charset="2"/>
              <a:buChar char="-"/>
            </a:pPr>
            <a:endParaRPr lang="de-DE"/>
          </a:p>
        </p:txBody>
      </p:sp>
      <p:sp>
        <p:nvSpPr>
          <p:cNvPr id="9" name="Rechteck: abgerundete Ecken 8">
            <a:extLst>
              <a:ext uri="{FF2B5EF4-FFF2-40B4-BE49-F238E27FC236}">
                <a16:creationId xmlns:a16="http://schemas.microsoft.com/office/drawing/2014/main" id="{0EDE8D58-6ACD-4E31-81C5-ACC3AC4055FB}"/>
              </a:ext>
            </a:extLst>
          </p:cNvPr>
          <p:cNvSpPr/>
          <p:nvPr/>
        </p:nvSpPr>
        <p:spPr>
          <a:xfrm>
            <a:off x="5500285" y="2497485"/>
            <a:ext cx="3475991" cy="2070015"/>
          </a:xfrm>
          <a:prstGeom prst="roundRect">
            <a:avLst/>
          </a:prstGeom>
          <a:solidFill>
            <a:srgbClr val="F4971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fr-FR"/>
              <a:t>de </a:t>
            </a:r>
            <a:r>
              <a:rPr lang="fr-FR" b="1">
                <a:cs typeface="Arial"/>
              </a:rPr>
              <a:t>carburant</a:t>
            </a:r>
            <a:r>
              <a:rPr lang="fr-FR"/>
              <a:t> dans les transports </a:t>
            </a:r>
          </a:p>
          <a:p>
            <a:pPr marL="342900" indent="-342900">
              <a:buFont typeface="+mj-lt"/>
              <a:buAutoNum type="arabicPeriod" startAt="2"/>
            </a:pPr>
            <a:r>
              <a:rPr lang="fr-FR"/>
              <a:t>d’</a:t>
            </a:r>
            <a:r>
              <a:rPr lang="fr-FR" b="1">
                <a:cs typeface="Arial"/>
              </a:rPr>
              <a:t>énergie thermique </a:t>
            </a:r>
            <a:r>
              <a:rPr lang="fr-FR"/>
              <a:t>dans les foyers ou à la production de chaleur pour les procédés industriels</a:t>
            </a:r>
          </a:p>
          <a:p>
            <a:pPr marL="342900" indent="-342900">
              <a:buFont typeface="+mj-lt"/>
              <a:buAutoNum type="arabicPeriod" startAt="3"/>
            </a:pPr>
            <a:r>
              <a:rPr lang="fr-FR"/>
              <a:t>pour la </a:t>
            </a:r>
            <a:r>
              <a:rPr lang="fr-FR" b="1">
                <a:cs typeface="Arial"/>
              </a:rPr>
              <a:t>production industrielle d’électricité</a:t>
            </a:r>
          </a:p>
          <a:p>
            <a:pPr marL="342900" indent="-342900">
              <a:buFont typeface="+mj-lt"/>
              <a:buAutoNum type="arabicPeriod" startAt="3"/>
            </a:pPr>
            <a:r>
              <a:rPr lang="fr-FR"/>
              <a:t>pour la </a:t>
            </a:r>
            <a:r>
              <a:rPr lang="fr-FR" b="1">
                <a:cs typeface="Arial"/>
              </a:rPr>
              <a:t>production industrielle combinée de chaleur et d'électricité </a:t>
            </a:r>
          </a:p>
          <a:p>
            <a:pPr marL="285750" indent="-285750">
              <a:buFont typeface="Symbol" panose="05050102010706020507" pitchFamily="18" charset="2"/>
              <a:buChar char="-"/>
            </a:pPr>
            <a:endParaRPr lang="de-DE"/>
          </a:p>
          <a:p>
            <a:pPr marL="285750" indent="-285750">
              <a:buFont typeface="Symbol" panose="05050102010706020507" pitchFamily="18" charset="2"/>
              <a:buChar char="-"/>
            </a:pPr>
            <a:endParaRPr lang="de-DE"/>
          </a:p>
        </p:txBody>
      </p:sp>
      <p:sp>
        <p:nvSpPr>
          <p:cNvPr id="10" name="Pfeil: gebogen 9">
            <a:extLst>
              <a:ext uri="{FF2B5EF4-FFF2-40B4-BE49-F238E27FC236}">
                <a16:creationId xmlns:a16="http://schemas.microsoft.com/office/drawing/2014/main" id="{2E9184CA-4CD4-471F-A633-AB671B5464F9}"/>
              </a:ext>
            </a:extLst>
          </p:cNvPr>
          <p:cNvSpPr/>
          <p:nvPr/>
        </p:nvSpPr>
        <p:spPr>
          <a:xfrm rot="16200000" flipH="1">
            <a:off x="1905990" y="759760"/>
            <a:ext cx="663586" cy="2811864"/>
          </a:xfrm>
          <a:prstGeom prst="bentArrow">
            <a:avLst/>
          </a:prstGeom>
          <a:solidFill>
            <a:srgbClr val="79A12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chemeClr val="tx1"/>
              </a:solidFill>
            </a:endParaRPr>
          </a:p>
        </p:txBody>
      </p:sp>
      <p:sp>
        <p:nvSpPr>
          <p:cNvPr id="11" name="Pfeil: gebogen 10">
            <a:extLst>
              <a:ext uri="{FF2B5EF4-FFF2-40B4-BE49-F238E27FC236}">
                <a16:creationId xmlns:a16="http://schemas.microsoft.com/office/drawing/2014/main" id="{C39270EE-D872-4B32-B443-2F20B91F3316}"/>
              </a:ext>
            </a:extLst>
          </p:cNvPr>
          <p:cNvSpPr/>
          <p:nvPr/>
        </p:nvSpPr>
        <p:spPr>
          <a:xfrm rot="5400000">
            <a:off x="6574424" y="759760"/>
            <a:ext cx="663586" cy="2811864"/>
          </a:xfrm>
          <a:prstGeom prst="bentArrow">
            <a:avLst/>
          </a:prstGeom>
          <a:solidFill>
            <a:srgbClr val="79A12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chemeClr val="tx1"/>
              </a:solidFill>
            </a:endParaRPr>
          </a:p>
        </p:txBody>
      </p:sp>
      <p:sp>
        <p:nvSpPr>
          <p:cNvPr id="12" name="Textfeld 11">
            <a:extLst>
              <a:ext uri="{FF2B5EF4-FFF2-40B4-BE49-F238E27FC236}">
                <a16:creationId xmlns:a16="http://schemas.microsoft.com/office/drawing/2014/main" id="{AAE612B5-0361-4AE6-B6A5-33ADAF92B475}"/>
              </a:ext>
            </a:extLst>
          </p:cNvPr>
          <p:cNvSpPr txBox="1"/>
          <p:nvPr/>
        </p:nvSpPr>
        <p:spPr>
          <a:xfrm>
            <a:off x="1484211" y="1773277"/>
            <a:ext cx="1507144" cy="261610"/>
          </a:xfrm>
          <a:prstGeom prst="rect">
            <a:avLst/>
          </a:prstGeom>
          <a:noFill/>
        </p:spPr>
        <p:txBody>
          <a:bodyPr wrap="none" rtlCol="0">
            <a:spAutoFit/>
          </a:bodyPr>
          <a:lstStyle/>
          <a:p>
            <a:pPr algn="l"/>
            <a:r>
              <a:rPr lang="fr-FR" sz="1100">
                <a:solidFill>
                  <a:schemeClr val="bg1"/>
                </a:solidFill>
              </a:rPr>
              <a:t>peut s’obtenir à partir de</a:t>
            </a:r>
          </a:p>
        </p:txBody>
      </p:sp>
      <p:sp>
        <p:nvSpPr>
          <p:cNvPr id="13" name="Textfeld 12">
            <a:extLst>
              <a:ext uri="{FF2B5EF4-FFF2-40B4-BE49-F238E27FC236}">
                <a16:creationId xmlns:a16="http://schemas.microsoft.com/office/drawing/2014/main" id="{732CB63A-8EC6-4422-B578-907DE03BE90F}"/>
              </a:ext>
            </a:extLst>
          </p:cNvPr>
          <p:cNvSpPr txBox="1"/>
          <p:nvPr/>
        </p:nvSpPr>
        <p:spPr>
          <a:xfrm>
            <a:off x="6707284" y="1773277"/>
            <a:ext cx="952505" cy="261610"/>
          </a:xfrm>
          <a:prstGeom prst="rect">
            <a:avLst/>
          </a:prstGeom>
          <a:noFill/>
        </p:spPr>
        <p:txBody>
          <a:bodyPr wrap="none" rtlCol="0">
            <a:spAutoFit/>
          </a:bodyPr>
          <a:lstStyle/>
          <a:p>
            <a:pPr algn="l"/>
            <a:r>
              <a:rPr lang="fr-FR" sz="1100">
                <a:solidFill>
                  <a:schemeClr val="bg1"/>
                </a:solidFill>
              </a:rPr>
              <a:t>peut servir</a:t>
            </a:r>
          </a:p>
        </p:txBody>
      </p:sp>
    </p:spTree>
    <p:extLst>
      <p:ext uri="{BB962C8B-B14F-4D97-AF65-F5344CB8AC3E}">
        <p14:creationId xmlns:p14="http://schemas.microsoft.com/office/powerpoint/2010/main" val="26241742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0DFAD15-1D63-4A7D-8F28-EA85042ED6C9}"/>
              </a:ext>
            </a:extLst>
          </p:cNvPr>
          <p:cNvSpPr>
            <a:spLocks noGrp="1"/>
          </p:cNvSpPr>
          <p:nvPr>
            <p:ph type="title"/>
          </p:nvPr>
        </p:nvSpPr>
        <p:spPr/>
        <p:txBody>
          <a:bodyPr/>
          <a:lstStyle/>
          <a:p>
            <a:r>
              <a:rPr lang="fr-FR"/>
              <a:t>L’agriculture au service de l’énergie</a:t>
            </a:r>
          </a:p>
        </p:txBody>
      </p:sp>
      <p:sp>
        <p:nvSpPr>
          <p:cNvPr id="4" name="Foliennummernplatzhalter 3">
            <a:extLst>
              <a:ext uri="{FF2B5EF4-FFF2-40B4-BE49-F238E27FC236}">
                <a16:creationId xmlns:a16="http://schemas.microsoft.com/office/drawing/2014/main" id="{12A08904-E34B-404A-8A29-26DE5BDADF52}"/>
              </a:ext>
            </a:extLst>
          </p:cNvPr>
          <p:cNvSpPr>
            <a:spLocks noGrp="1"/>
          </p:cNvSpPr>
          <p:nvPr>
            <p:ph type="sldNum" sz="quarter" idx="16"/>
          </p:nvPr>
        </p:nvSpPr>
        <p:spPr/>
        <p:txBody>
          <a:bodyPr/>
          <a:lstStyle/>
          <a:p>
            <a:fld id="{CF23C0C3-F0EC-4AF0-84C8-08554CFEDD03}" type="slidenum">
              <a:rPr lang="en-GB" smtClean="0"/>
              <a:t>29</a:t>
            </a:fld>
            <a:endParaRPr lang="en-GB"/>
          </a:p>
        </p:txBody>
      </p:sp>
      <p:pic>
        <p:nvPicPr>
          <p:cNvPr id="6" name="Grafik 5">
            <a:extLst>
              <a:ext uri="{FF2B5EF4-FFF2-40B4-BE49-F238E27FC236}">
                <a16:creationId xmlns:a16="http://schemas.microsoft.com/office/drawing/2014/main" id="{F91B1F18-6D72-4E2B-B78D-43ADEB936F3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4001" y="1538842"/>
            <a:ext cx="3487123" cy="3022940"/>
          </a:xfrm>
          <a:prstGeom prst="rect">
            <a:avLst/>
          </a:prstGeom>
        </p:spPr>
      </p:pic>
      <p:sp>
        <p:nvSpPr>
          <p:cNvPr id="16" name="Rechteck 15">
            <a:extLst>
              <a:ext uri="{FF2B5EF4-FFF2-40B4-BE49-F238E27FC236}">
                <a16:creationId xmlns:a16="http://schemas.microsoft.com/office/drawing/2014/main" id="{BBB146BC-0EB0-4675-963D-A26A08A1CCF2}"/>
              </a:ext>
            </a:extLst>
          </p:cNvPr>
          <p:cNvSpPr/>
          <p:nvPr/>
        </p:nvSpPr>
        <p:spPr>
          <a:xfrm rot="16200000">
            <a:off x="-1287173" y="2624919"/>
            <a:ext cx="3388849" cy="461665"/>
          </a:xfrm>
          <a:prstGeom prst="rect">
            <a:avLst/>
          </a:prstGeom>
        </p:spPr>
        <p:txBody>
          <a:bodyPr wrap="square">
            <a:spAutoFit/>
          </a:bodyPr>
          <a:lstStyle/>
          <a:p>
            <a:r>
              <a:rPr lang="fr-FR" sz="1200"/>
              <a:t>Source : Raschka et al., 2012 in Umweltbundesamt, 2013</a:t>
            </a:r>
          </a:p>
        </p:txBody>
      </p:sp>
      <p:sp>
        <p:nvSpPr>
          <p:cNvPr id="14" name="Textfeld 13">
            <a:extLst>
              <a:ext uri="{FF2B5EF4-FFF2-40B4-BE49-F238E27FC236}">
                <a16:creationId xmlns:a16="http://schemas.microsoft.com/office/drawing/2014/main" id="{24E34AE7-1719-4E77-903C-19A74DCB4144}"/>
              </a:ext>
            </a:extLst>
          </p:cNvPr>
          <p:cNvSpPr txBox="1"/>
          <p:nvPr/>
        </p:nvSpPr>
        <p:spPr>
          <a:xfrm>
            <a:off x="446813" y="1004016"/>
            <a:ext cx="4973909" cy="523220"/>
          </a:xfrm>
          <a:prstGeom prst="rect">
            <a:avLst/>
          </a:prstGeom>
          <a:noFill/>
        </p:spPr>
        <p:txBody>
          <a:bodyPr wrap="square" rtlCol="0">
            <a:spAutoFit/>
          </a:bodyPr>
          <a:lstStyle/>
          <a:p>
            <a:r>
              <a:rPr lang="fr-FR" sz="1400">
                <a:solidFill>
                  <a:srgbClr val="004C82"/>
                </a:solidFill>
              </a:rPr>
              <a:t>Utilisation mondiale des terres pour la production de denrées alimentaires et de matières premières renouvelables, 2008</a:t>
            </a:r>
          </a:p>
        </p:txBody>
      </p:sp>
      <p:grpSp>
        <p:nvGrpSpPr>
          <p:cNvPr id="7" name="Gruppieren 6">
            <a:extLst>
              <a:ext uri="{FF2B5EF4-FFF2-40B4-BE49-F238E27FC236}">
                <a16:creationId xmlns:a16="http://schemas.microsoft.com/office/drawing/2014/main" id="{0D2582CA-2AA9-4215-9496-9AD98407EDBD}"/>
              </a:ext>
            </a:extLst>
          </p:cNvPr>
          <p:cNvGrpSpPr/>
          <p:nvPr/>
        </p:nvGrpSpPr>
        <p:grpSpPr>
          <a:xfrm>
            <a:off x="4879752" y="947635"/>
            <a:ext cx="4304761" cy="3751554"/>
            <a:chOff x="4198768" y="1643620"/>
            <a:chExt cx="3931353" cy="3427048"/>
          </a:xfrm>
        </p:grpSpPr>
        <p:graphicFrame>
          <p:nvGraphicFramePr>
            <p:cNvPr id="8" name="Diagramm 7">
              <a:extLst>
                <a:ext uri="{FF2B5EF4-FFF2-40B4-BE49-F238E27FC236}">
                  <a16:creationId xmlns:a16="http://schemas.microsoft.com/office/drawing/2014/main" id="{FBB673CA-2781-42CF-905D-170AB59EEBEC}"/>
                </a:ext>
              </a:extLst>
            </p:cNvPr>
            <p:cNvGraphicFramePr/>
            <p:nvPr>
              <p:extLst>
                <p:ext uri="{D42A27DB-BD31-4B8C-83A1-F6EECF244321}">
                  <p14:modId xmlns:p14="http://schemas.microsoft.com/office/powerpoint/2010/main" val="930734230"/>
                </p:ext>
              </p:extLst>
            </p:nvPr>
          </p:nvGraphicFramePr>
          <p:xfrm>
            <a:off x="4198768" y="1643620"/>
            <a:ext cx="3931353" cy="34270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feld 8">
              <a:extLst>
                <a:ext uri="{FF2B5EF4-FFF2-40B4-BE49-F238E27FC236}">
                  <a16:creationId xmlns:a16="http://schemas.microsoft.com/office/drawing/2014/main" id="{227B3E67-FE1F-4CA4-B836-639EB710F081}"/>
                </a:ext>
              </a:extLst>
            </p:cNvPr>
            <p:cNvSpPr txBox="1"/>
            <p:nvPr/>
          </p:nvSpPr>
          <p:spPr>
            <a:xfrm>
              <a:off x="5526738" y="2192274"/>
              <a:ext cx="589487" cy="251997"/>
            </a:xfrm>
            <a:prstGeom prst="rect">
              <a:avLst/>
            </a:prstGeom>
            <a:noFill/>
          </p:spPr>
          <p:txBody>
            <a:bodyPr wrap="none" rtlCol="0">
              <a:spAutoFit/>
            </a:bodyPr>
            <a:lstStyle/>
            <a:p>
              <a:pPr algn="l"/>
              <a:r>
                <a:rPr lang="fr-FR" sz="1200"/>
                <a:t>18 %</a:t>
              </a:r>
            </a:p>
          </p:txBody>
        </p:sp>
        <p:grpSp>
          <p:nvGrpSpPr>
            <p:cNvPr id="10" name="Gruppieren 9">
              <a:extLst>
                <a:ext uri="{FF2B5EF4-FFF2-40B4-BE49-F238E27FC236}">
                  <a16:creationId xmlns:a16="http://schemas.microsoft.com/office/drawing/2014/main" id="{FC82158C-7DA8-4F73-B577-173096B4805D}"/>
                </a:ext>
              </a:extLst>
            </p:cNvPr>
            <p:cNvGrpSpPr/>
            <p:nvPr/>
          </p:nvGrpSpPr>
          <p:grpSpPr>
            <a:xfrm>
              <a:off x="6168147" y="4198189"/>
              <a:ext cx="915289" cy="251997"/>
              <a:chOff x="6168147" y="4198189"/>
              <a:chExt cx="915289" cy="251997"/>
            </a:xfrm>
          </p:grpSpPr>
          <p:sp>
            <p:nvSpPr>
              <p:cNvPr id="11" name="Textfeld 10">
                <a:extLst>
                  <a:ext uri="{FF2B5EF4-FFF2-40B4-BE49-F238E27FC236}">
                    <a16:creationId xmlns:a16="http://schemas.microsoft.com/office/drawing/2014/main" id="{E8934C73-B767-424E-ABF1-B38A85B562AC}"/>
                  </a:ext>
                </a:extLst>
              </p:cNvPr>
              <p:cNvSpPr txBox="1"/>
              <p:nvPr/>
            </p:nvSpPr>
            <p:spPr>
              <a:xfrm>
                <a:off x="6595984" y="4198189"/>
                <a:ext cx="487452" cy="251997"/>
              </a:xfrm>
              <a:prstGeom prst="rect">
                <a:avLst/>
              </a:prstGeom>
              <a:noFill/>
            </p:spPr>
            <p:txBody>
              <a:bodyPr wrap="none" rtlCol="0">
                <a:spAutoFit/>
              </a:bodyPr>
              <a:lstStyle/>
              <a:p>
                <a:pPr algn="l"/>
                <a:r>
                  <a:rPr lang="fr-FR" sz="1200"/>
                  <a:t>7 %</a:t>
                </a:r>
              </a:p>
            </p:txBody>
          </p:sp>
          <p:cxnSp>
            <p:nvCxnSpPr>
              <p:cNvPr id="12" name="Gerader Verbinder 11">
                <a:extLst>
                  <a:ext uri="{FF2B5EF4-FFF2-40B4-BE49-F238E27FC236}">
                    <a16:creationId xmlns:a16="http://schemas.microsoft.com/office/drawing/2014/main" id="{AFA7FA95-FDC3-49C8-B0B0-1BDDD4CD5C53}"/>
                  </a:ext>
                </a:extLst>
              </p:cNvPr>
              <p:cNvCxnSpPr>
                <a:cxnSpLocks/>
              </p:cNvCxnSpPr>
              <p:nvPr/>
            </p:nvCxnSpPr>
            <p:spPr>
              <a:xfrm>
                <a:off x="6168147" y="4324188"/>
                <a:ext cx="427837"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5" name="Gerader Verbinder 4">
            <a:extLst>
              <a:ext uri="{FF2B5EF4-FFF2-40B4-BE49-F238E27FC236}">
                <a16:creationId xmlns:a16="http://schemas.microsoft.com/office/drawing/2014/main" id="{F4B04970-9B23-42CF-9466-7E60655BBE8D}"/>
              </a:ext>
            </a:extLst>
          </p:cNvPr>
          <p:cNvCxnSpPr>
            <a:cxnSpLocks/>
          </p:cNvCxnSpPr>
          <p:nvPr/>
        </p:nvCxnSpPr>
        <p:spPr>
          <a:xfrm flipH="1">
            <a:off x="4027468" y="1599055"/>
            <a:ext cx="902606" cy="217697"/>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8B979BFF-1C06-4CDD-93A0-C778B32D7435}"/>
              </a:ext>
            </a:extLst>
          </p:cNvPr>
          <p:cNvCxnSpPr>
            <a:cxnSpLocks/>
          </p:cNvCxnSpPr>
          <p:nvPr/>
        </p:nvCxnSpPr>
        <p:spPr>
          <a:xfrm flipH="1" flipV="1">
            <a:off x="4056559" y="3756631"/>
            <a:ext cx="1071332" cy="375531"/>
          </a:xfrm>
          <a:prstGeom prst="line">
            <a:avLst/>
          </a:prstGeom>
        </p:spPr>
        <p:style>
          <a:lnRef idx="1">
            <a:schemeClr val="dk1"/>
          </a:lnRef>
          <a:fillRef idx="0">
            <a:schemeClr val="dk1"/>
          </a:fillRef>
          <a:effectRef idx="0">
            <a:schemeClr val="dk1"/>
          </a:effectRef>
          <a:fontRef idx="minor">
            <a:schemeClr val="tx1"/>
          </a:fontRef>
        </p:style>
      </p:cxnSp>
      <p:sp>
        <p:nvSpPr>
          <p:cNvPr id="23" name="Textfeld 22">
            <a:extLst>
              <a:ext uri="{FF2B5EF4-FFF2-40B4-BE49-F238E27FC236}">
                <a16:creationId xmlns:a16="http://schemas.microsoft.com/office/drawing/2014/main" id="{97F06F18-EAFD-4020-BE3C-AA8608C4B663}"/>
              </a:ext>
            </a:extLst>
          </p:cNvPr>
          <p:cNvSpPr txBox="1"/>
          <p:nvPr/>
        </p:nvSpPr>
        <p:spPr>
          <a:xfrm>
            <a:off x="606087" y="3712775"/>
            <a:ext cx="490840" cy="276999"/>
          </a:xfrm>
          <a:prstGeom prst="rect">
            <a:avLst/>
          </a:prstGeom>
          <a:noFill/>
        </p:spPr>
        <p:txBody>
          <a:bodyPr wrap="none" rtlCol="0">
            <a:spAutoFit/>
          </a:bodyPr>
          <a:lstStyle/>
          <a:p>
            <a:pPr algn="l"/>
            <a:r>
              <a:rPr lang="fr-FR" sz="1200"/>
              <a:t>37 %</a:t>
            </a:r>
          </a:p>
        </p:txBody>
      </p:sp>
      <p:sp>
        <p:nvSpPr>
          <p:cNvPr id="24" name="Textfeld 23">
            <a:extLst>
              <a:ext uri="{FF2B5EF4-FFF2-40B4-BE49-F238E27FC236}">
                <a16:creationId xmlns:a16="http://schemas.microsoft.com/office/drawing/2014/main" id="{8F9FE15E-A445-493C-9FCF-87BB39EEE183}"/>
              </a:ext>
            </a:extLst>
          </p:cNvPr>
          <p:cNvSpPr txBox="1"/>
          <p:nvPr/>
        </p:nvSpPr>
        <p:spPr>
          <a:xfrm>
            <a:off x="602923" y="2966810"/>
            <a:ext cx="490840" cy="276999"/>
          </a:xfrm>
          <a:prstGeom prst="rect">
            <a:avLst/>
          </a:prstGeom>
          <a:noFill/>
        </p:spPr>
        <p:txBody>
          <a:bodyPr wrap="none" rtlCol="0">
            <a:spAutoFit/>
          </a:bodyPr>
          <a:lstStyle/>
          <a:p>
            <a:pPr algn="l"/>
            <a:r>
              <a:rPr lang="fr-FR" sz="1200"/>
              <a:t>29 %</a:t>
            </a:r>
          </a:p>
        </p:txBody>
      </p:sp>
      <p:sp>
        <p:nvSpPr>
          <p:cNvPr id="25" name="Textfeld 24">
            <a:extLst>
              <a:ext uri="{FF2B5EF4-FFF2-40B4-BE49-F238E27FC236}">
                <a16:creationId xmlns:a16="http://schemas.microsoft.com/office/drawing/2014/main" id="{0018A5EE-914E-4784-9287-E1F340EEEA82}"/>
              </a:ext>
            </a:extLst>
          </p:cNvPr>
          <p:cNvSpPr txBox="1"/>
          <p:nvPr/>
        </p:nvSpPr>
        <p:spPr>
          <a:xfrm>
            <a:off x="602923" y="2345753"/>
            <a:ext cx="490840" cy="276999"/>
          </a:xfrm>
          <a:prstGeom prst="rect">
            <a:avLst/>
          </a:prstGeom>
          <a:noFill/>
        </p:spPr>
        <p:txBody>
          <a:bodyPr wrap="none" rtlCol="0">
            <a:spAutoFit/>
          </a:bodyPr>
          <a:lstStyle/>
          <a:p>
            <a:pPr algn="l"/>
            <a:r>
              <a:rPr lang="fr-FR" sz="1200"/>
              <a:t>32 %</a:t>
            </a:r>
          </a:p>
        </p:txBody>
      </p:sp>
      <p:sp>
        <p:nvSpPr>
          <p:cNvPr id="26" name="Textfeld 25">
            <a:extLst>
              <a:ext uri="{FF2B5EF4-FFF2-40B4-BE49-F238E27FC236}">
                <a16:creationId xmlns:a16="http://schemas.microsoft.com/office/drawing/2014/main" id="{8DCFDB48-4165-4AB6-9481-D59BDEF52C5D}"/>
              </a:ext>
            </a:extLst>
          </p:cNvPr>
          <p:cNvSpPr txBox="1"/>
          <p:nvPr/>
        </p:nvSpPr>
        <p:spPr>
          <a:xfrm>
            <a:off x="638085" y="1816752"/>
            <a:ext cx="405880" cy="276999"/>
          </a:xfrm>
          <a:prstGeom prst="rect">
            <a:avLst/>
          </a:prstGeom>
          <a:noFill/>
        </p:spPr>
        <p:txBody>
          <a:bodyPr wrap="none" rtlCol="0">
            <a:spAutoFit/>
          </a:bodyPr>
          <a:lstStyle/>
          <a:p>
            <a:pPr algn="l"/>
            <a:r>
              <a:rPr lang="fr-FR" sz="1200"/>
              <a:t>2 %</a:t>
            </a:r>
          </a:p>
        </p:txBody>
      </p:sp>
      <p:sp>
        <p:nvSpPr>
          <p:cNvPr id="27" name="Textfeld 26">
            <a:extLst>
              <a:ext uri="{FF2B5EF4-FFF2-40B4-BE49-F238E27FC236}">
                <a16:creationId xmlns:a16="http://schemas.microsoft.com/office/drawing/2014/main" id="{B05DAE6E-B9AA-4685-A306-A0F865549847}"/>
              </a:ext>
            </a:extLst>
          </p:cNvPr>
          <p:cNvSpPr txBox="1"/>
          <p:nvPr/>
        </p:nvSpPr>
        <p:spPr>
          <a:xfrm>
            <a:off x="2233713" y="3435776"/>
            <a:ext cx="490840" cy="276999"/>
          </a:xfrm>
          <a:prstGeom prst="rect">
            <a:avLst/>
          </a:prstGeom>
          <a:noFill/>
        </p:spPr>
        <p:txBody>
          <a:bodyPr wrap="none" rtlCol="0">
            <a:spAutoFit/>
          </a:bodyPr>
          <a:lstStyle/>
          <a:p>
            <a:pPr algn="l"/>
            <a:r>
              <a:rPr lang="fr-FR" sz="1200"/>
              <a:t>29 %</a:t>
            </a:r>
          </a:p>
        </p:txBody>
      </p:sp>
      <p:sp>
        <p:nvSpPr>
          <p:cNvPr id="28" name="Textfeld 27">
            <a:extLst>
              <a:ext uri="{FF2B5EF4-FFF2-40B4-BE49-F238E27FC236}">
                <a16:creationId xmlns:a16="http://schemas.microsoft.com/office/drawing/2014/main" id="{4AE443CF-882F-4DAD-94AD-37AFAD39C7AA}"/>
              </a:ext>
            </a:extLst>
          </p:cNvPr>
          <p:cNvSpPr txBox="1"/>
          <p:nvPr/>
        </p:nvSpPr>
        <p:spPr>
          <a:xfrm>
            <a:off x="2233713" y="2108523"/>
            <a:ext cx="490840" cy="276999"/>
          </a:xfrm>
          <a:prstGeom prst="rect">
            <a:avLst/>
          </a:prstGeom>
          <a:noFill/>
        </p:spPr>
        <p:txBody>
          <a:bodyPr wrap="none" rtlCol="0">
            <a:spAutoFit/>
          </a:bodyPr>
          <a:lstStyle/>
          <a:p>
            <a:pPr algn="l"/>
            <a:r>
              <a:rPr lang="fr-FR" sz="1200"/>
              <a:t>71 %</a:t>
            </a:r>
          </a:p>
        </p:txBody>
      </p:sp>
      <p:sp>
        <p:nvSpPr>
          <p:cNvPr id="29" name="Rechteck 28">
            <a:extLst>
              <a:ext uri="{FF2B5EF4-FFF2-40B4-BE49-F238E27FC236}">
                <a16:creationId xmlns:a16="http://schemas.microsoft.com/office/drawing/2014/main" id="{A5C5705F-5DA2-4808-AEDC-F058BFC5DB35}"/>
              </a:ext>
            </a:extLst>
          </p:cNvPr>
          <p:cNvSpPr/>
          <p:nvPr/>
        </p:nvSpPr>
        <p:spPr>
          <a:xfrm>
            <a:off x="5854074" y="4681835"/>
            <a:ext cx="2963354" cy="461665"/>
          </a:xfrm>
          <a:prstGeom prst="rect">
            <a:avLst/>
          </a:prstGeom>
        </p:spPr>
        <p:txBody>
          <a:bodyPr wrap="square">
            <a:spAutoFit/>
          </a:bodyPr>
          <a:lstStyle/>
          <a:p>
            <a:r>
              <a:rPr lang="fr-FR" sz="1200"/>
              <a:t>Source : propre illustration, d’après des données de </a:t>
            </a:r>
            <a:r>
              <a:rPr lang="fr-FR" sz="1200" err="1"/>
              <a:t>Raschka</a:t>
            </a:r>
            <a:r>
              <a:rPr lang="fr-FR" sz="1200"/>
              <a:t> et al., 2012</a:t>
            </a:r>
          </a:p>
        </p:txBody>
      </p:sp>
    </p:spTree>
    <p:extLst>
      <p:ext uri="{BB962C8B-B14F-4D97-AF65-F5344CB8AC3E}">
        <p14:creationId xmlns:p14="http://schemas.microsoft.com/office/powerpoint/2010/main" val="17868485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3667229528"/>
              </p:ext>
            </p:extLst>
          </p:nvPr>
        </p:nvGraphicFramePr>
        <p:xfrm>
          <a:off x="529390" y="1496245"/>
          <a:ext cx="8085219" cy="3299804"/>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fr-FR" sz="1800" b="0">
                          <a:solidFill>
                            <a:srgbClr val="9BD7FF"/>
                          </a:solidFill>
                          <a:latin typeface="Calibri" panose="020F0502020204030204" pitchFamily="34" charset="0"/>
                          <a:cs typeface="Calibri" panose="020F0502020204030204" pitchFamily="34" charset="0"/>
                        </a:rPr>
                        <a:t>Chapitre 1.1 :</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fr-FR" sz="1600" b="1">
                          <a:solidFill>
                            <a:srgbClr val="9BD7FF"/>
                          </a:solidFill>
                          <a:latin typeface="+mn-lt"/>
                          <a:ea typeface="+mn-ea"/>
                          <a:cs typeface="+mn-cs"/>
                        </a:rPr>
                        <a:t>Contexte du Nexus eau-énergie-alimentation</a:t>
                      </a:r>
                    </a:p>
                    <a:p>
                      <a:pPr marL="171450" indent="-171450" algn="l" defTabSz="685800" rtl="0" eaLnBrk="1" latinLnBrk="0" hangingPunct="1">
                        <a:buFont typeface="Wingdings" panose="05000000000000000000" pitchFamily="2" charset="2"/>
                        <a:buChar char="§"/>
                      </a:pPr>
                      <a:r>
                        <a:rPr lang="fr-FR" sz="1600" b="0">
                          <a:solidFill>
                            <a:srgbClr val="9BD7FF"/>
                          </a:solidFill>
                          <a:latin typeface="+mn-lt"/>
                          <a:ea typeface="+mn-ea"/>
                          <a:cs typeface="+mn-cs"/>
                        </a:rPr>
                        <a:t>Introduction au Nexus eau-énergie-alimentation</a:t>
                      </a:r>
                    </a:p>
                    <a:p>
                      <a:pPr marL="171450" indent="-171450" algn="l" defTabSz="685800" rtl="0" eaLnBrk="1" latinLnBrk="0" hangingPunct="1">
                        <a:buFont typeface="Wingdings" panose="05000000000000000000" pitchFamily="2" charset="2"/>
                        <a:buChar char="§"/>
                      </a:pPr>
                      <a:r>
                        <a:rPr lang="fr-FR" sz="1600" b="0">
                          <a:solidFill>
                            <a:srgbClr val="9BD7FF"/>
                          </a:solidFill>
                          <a:latin typeface="+mn-lt"/>
                          <a:ea typeface="+mn-ea"/>
                          <a:cs typeface="+mn-cs"/>
                        </a:rPr>
                        <a:t>Exercice interactif : votre expérience avec les interactions entre les secteurs</a:t>
                      </a: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fr-FR" sz="1800" b="0">
                          <a:solidFill>
                            <a:srgbClr val="004C82"/>
                          </a:solidFill>
                          <a:latin typeface="Calibri" panose="020F0502020204030204" pitchFamily="34" charset="0"/>
                          <a:ea typeface="+mn-ea"/>
                          <a:cs typeface="Calibri" panose="020F0502020204030204" pitchFamily="34" charset="0"/>
                        </a:rPr>
                        <a:t>Chapitre 1.2 :</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fr-FR" sz="1600" b="1">
                          <a:solidFill>
                            <a:srgbClr val="004C82"/>
                          </a:solidFill>
                          <a:latin typeface="+mn-lt"/>
                          <a:ea typeface="+mn-ea"/>
                          <a:cs typeface="+mn-cs"/>
                        </a:rPr>
                        <a:t>Interactions eau-énergie-alimentation</a:t>
                      </a:r>
                    </a:p>
                    <a:p>
                      <a:pPr marL="171450" indent="-171450">
                        <a:buFont typeface="Wingdings" panose="05000000000000000000" pitchFamily="2" charset="2"/>
                        <a:buChar char="§"/>
                      </a:pPr>
                      <a:r>
                        <a:rPr lang="fr-FR" sz="1600" b="0">
                          <a:solidFill>
                            <a:srgbClr val="004C82"/>
                          </a:solidFill>
                        </a:rPr>
                        <a:t>Sécurité de l’eau, de l’énergie et de l’alimentation et concessions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fr-FR" sz="1800">
                          <a:solidFill>
                            <a:srgbClr val="9BD7FF"/>
                          </a:solidFill>
                          <a:latin typeface="Calibri" panose="020F0502020204030204" pitchFamily="34" charset="0"/>
                          <a:cs typeface="Calibri" panose="020F0502020204030204" pitchFamily="34" charset="0"/>
                        </a:rPr>
                        <a:t>Chapitre 1.3 :</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fr-FR" sz="1600" b="1">
                          <a:solidFill>
                            <a:srgbClr val="9BD7FF"/>
                          </a:solidFill>
                        </a:rPr>
                        <a:t>Solutions du Nexus eau-énergie-alimentation</a:t>
                      </a:r>
                    </a:p>
                    <a:p>
                      <a:pPr marL="171450" indent="-171450">
                        <a:buFont typeface="Wingdings" panose="05000000000000000000" pitchFamily="2" charset="2"/>
                        <a:buChar char="§"/>
                      </a:pPr>
                      <a:r>
                        <a:rPr lang="fr-FR" sz="1600" b="0">
                          <a:solidFill>
                            <a:srgbClr val="9BD7FF"/>
                          </a:solidFill>
                        </a:rPr>
                        <a:t>Synergies et solutions du Nexus eau-énergie-alimentation</a:t>
                      </a:r>
                    </a:p>
                    <a:p>
                      <a:pPr marL="171450" indent="-171450">
                        <a:buFont typeface="Wingdings" panose="05000000000000000000" pitchFamily="2" charset="2"/>
                        <a:buChar char="§"/>
                      </a:pPr>
                      <a:r>
                        <a:rPr lang="fr-FR" sz="1600" b="0">
                          <a:solidFill>
                            <a:srgbClr val="9BD7FF"/>
                          </a:solidFill>
                        </a:rPr>
                        <a:t>Exercice interactif : recherche de solutions pour les concessions et utilisation des synergies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fr-FR" sz="2800">
                <a:solidFill>
                  <a:srgbClr val="004C82"/>
                </a:solidFill>
              </a:rPr>
              <a:t>Contenu</a:t>
            </a:r>
          </a:p>
        </p:txBody>
      </p:sp>
    </p:spTree>
    <p:extLst>
      <p:ext uri="{BB962C8B-B14F-4D97-AF65-F5344CB8AC3E}">
        <p14:creationId xmlns:p14="http://schemas.microsoft.com/office/powerpoint/2010/main" val="199494481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EB3C4B-C4E9-40E4-A306-0D572201AB93}"/>
              </a:ext>
            </a:extLst>
          </p:cNvPr>
          <p:cNvSpPr>
            <a:spLocks noGrp="1"/>
          </p:cNvSpPr>
          <p:nvPr>
            <p:ph type="title"/>
          </p:nvPr>
        </p:nvSpPr>
        <p:spPr>
          <a:xfrm>
            <a:off x="447745" y="576000"/>
            <a:ext cx="8567183" cy="540544"/>
          </a:xfrm>
        </p:spPr>
        <p:txBody>
          <a:bodyPr>
            <a:normAutofit fontScale="90000"/>
          </a:bodyPr>
          <a:lstStyle/>
          <a:p>
            <a:r>
              <a:rPr lang="fr-FR"/>
              <a:t>Concessions potentielles dues aux changements dans l’utilisation des terres</a:t>
            </a:r>
          </a:p>
        </p:txBody>
      </p:sp>
      <p:sp>
        <p:nvSpPr>
          <p:cNvPr id="4" name="Foliennummernplatzhalter 3">
            <a:extLst>
              <a:ext uri="{FF2B5EF4-FFF2-40B4-BE49-F238E27FC236}">
                <a16:creationId xmlns:a16="http://schemas.microsoft.com/office/drawing/2014/main" id="{963A89A8-049A-4231-83FC-3181411EF5B7}"/>
              </a:ext>
            </a:extLst>
          </p:cNvPr>
          <p:cNvSpPr>
            <a:spLocks noGrp="1"/>
          </p:cNvSpPr>
          <p:nvPr>
            <p:ph type="sldNum" sz="quarter" idx="16"/>
          </p:nvPr>
        </p:nvSpPr>
        <p:spPr>
          <a:xfrm>
            <a:off x="6957528" y="4769857"/>
            <a:ext cx="2057400" cy="274637"/>
          </a:xfrm>
        </p:spPr>
        <p:txBody>
          <a:bodyPr/>
          <a:lstStyle/>
          <a:p>
            <a:fld id="{CF23C0C3-F0EC-4AF0-84C8-08554CFEDD03}" type="slidenum">
              <a:rPr lang="en-GB" smtClean="0"/>
              <a:t>30</a:t>
            </a:fld>
            <a:endParaRPr lang="en-GB"/>
          </a:p>
        </p:txBody>
      </p:sp>
      <p:pic>
        <p:nvPicPr>
          <p:cNvPr id="5" name="Picture 12" descr="Icon&#10;&#10;Description automatically generated">
            <a:extLst>
              <a:ext uri="{FF2B5EF4-FFF2-40B4-BE49-F238E27FC236}">
                <a16:creationId xmlns:a16="http://schemas.microsoft.com/office/drawing/2014/main" id="{FD639CE9-1A38-4EF3-92A5-1136076058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6959" y="1167510"/>
            <a:ext cx="530352" cy="530352"/>
          </a:xfrm>
          <a:prstGeom prst="rect">
            <a:avLst/>
          </a:prstGeom>
        </p:spPr>
      </p:pic>
      <p:pic>
        <p:nvPicPr>
          <p:cNvPr id="6" name="Picture 16" descr="Icon&#10;&#10;Description automatically generated">
            <a:extLst>
              <a:ext uri="{FF2B5EF4-FFF2-40B4-BE49-F238E27FC236}">
                <a16:creationId xmlns:a16="http://schemas.microsoft.com/office/drawing/2014/main" id="{21B918D5-CF95-4534-8C6D-DCA37568B01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5807" y="1133909"/>
            <a:ext cx="530352" cy="530352"/>
          </a:xfrm>
          <a:prstGeom prst="rect">
            <a:avLst/>
          </a:prstGeom>
        </p:spPr>
      </p:pic>
      <p:sp>
        <p:nvSpPr>
          <p:cNvPr id="9" name="Ellipse 8">
            <a:extLst>
              <a:ext uri="{FF2B5EF4-FFF2-40B4-BE49-F238E27FC236}">
                <a16:creationId xmlns:a16="http://schemas.microsoft.com/office/drawing/2014/main" id="{9CAFB610-E9BA-4E5E-B052-1DD610828257}"/>
              </a:ext>
            </a:extLst>
          </p:cNvPr>
          <p:cNvSpPr/>
          <p:nvPr/>
        </p:nvSpPr>
        <p:spPr>
          <a:xfrm>
            <a:off x="7715818" y="1346802"/>
            <a:ext cx="530353" cy="540545"/>
          </a:xfrm>
          <a:prstGeom prst="ellipse">
            <a:avLst/>
          </a:prstGeom>
          <a:blipFill>
            <a:blip r:embed="rId5">
              <a:extLst>
                <a:ext uri="{96DAC541-7B7A-43D3-8B79-37D633B846F1}">
                  <asvg:svgBlip xmlns:asvg="http://schemas.microsoft.com/office/drawing/2016/SVG/main" r:embed="rId6"/>
                </a:ext>
              </a:extLst>
            </a:blip>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916587E8-34C0-4BC3-8949-752417C6884B}"/>
              </a:ext>
            </a:extLst>
          </p:cNvPr>
          <p:cNvSpPr/>
          <p:nvPr/>
        </p:nvSpPr>
        <p:spPr>
          <a:xfrm>
            <a:off x="5324648" y="3709013"/>
            <a:ext cx="530353" cy="540545"/>
          </a:xfrm>
          <a:prstGeom prst="ellipse">
            <a:avLst/>
          </a:prstGeom>
          <a:blipFill>
            <a:blip r:embed="rId7">
              <a:extLst>
                <a:ext uri="{96DAC541-7B7A-43D3-8B79-37D633B846F1}">
                  <asvg:svgBlip xmlns:asvg="http://schemas.microsoft.com/office/drawing/2016/SVG/main" r:embed="rId8"/>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6" name="Ellipse 15">
            <a:extLst>
              <a:ext uri="{FF2B5EF4-FFF2-40B4-BE49-F238E27FC236}">
                <a16:creationId xmlns:a16="http://schemas.microsoft.com/office/drawing/2014/main" id="{CCC40624-AE79-4358-A52F-D523E04ED4CD}"/>
              </a:ext>
            </a:extLst>
          </p:cNvPr>
          <p:cNvSpPr/>
          <p:nvPr/>
        </p:nvSpPr>
        <p:spPr>
          <a:xfrm>
            <a:off x="7228690" y="3223848"/>
            <a:ext cx="530353" cy="540545"/>
          </a:xfrm>
          <a:prstGeom prst="ellipse">
            <a:avLst/>
          </a:prstGeom>
          <a:blipFill>
            <a:blip r:embed="rId9">
              <a:extLst>
                <a:ext uri="{96DAC541-7B7A-43D3-8B79-37D633B846F1}">
                  <asvg:svgBlip xmlns:asvg="http://schemas.microsoft.com/office/drawing/2016/SVG/main" r:embed="rId10"/>
                </a:ext>
              </a:extLst>
            </a:blip>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9" name="Ellipse 18">
            <a:extLst>
              <a:ext uri="{FF2B5EF4-FFF2-40B4-BE49-F238E27FC236}">
                <a16:creationId xmlns:a16="http://schemas.microsoft.com/office/drawing/2014/main" id="{E97C284F-7E89-4E40-BC4A-433112473068}"/>
              </a:ext>
            </a:extLst>
          </p:cNvPr>
          <p:cNvSpPr/>
          <p:nvPr/>
        </p:nvSpPr>
        <p:spPr>
          <a:xfrm>
            <a:off x="2740025" y="1606880"/>
            <a:ext cx="530353" cy="540545"/>
          </a:xfrm>
          <a:prstGeom prst="ellipse">
            <a:avLst/>
          </a:prstGeom>
          <a:blipFill>
            <a:blip r:embed="rId11">
              <a:extLst>
                <a:ext uri="{96DAC541-7B7A-43D3-8B79-37D633B846F1}">
                  <asvg:svgBlip xmlns:asvg="http://schemas.microsoft.com/office/drawing/2016/SVG/main" r:embed="rId12"/>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25" name="Ellipse 24">
            <a:extLst>
              <a:ext uri="{FF2B5EF4-FFF2-40B4-BE49-F238E27FC236}">
                <a16:creationId xmlns:a16="http://schemas.microsoft.com/office/drawing/2014/main" id="{0DA6304D-F4D6-482D-BA52-F61AEB0EB125}"/>
              </a:ext>
            </a:extLst>
          </p:cNvPr>
          <p:cNvSpPr/>
          <p:nvPr/>
        </p:nvSpPr>
        <p:spPr>
          <a:xfrm>
            <a:off x="3677768" y="2866058"/>
            <a:ext cx="530353" cy="540545"/>
          </a:xfrm>
          <a:prstGeom prst="ellipse">
            <a:avLst/>
          </a:prstGeom>
          <a:blipFill>
            <a:blip r:embed="rId13">
              <a:extLst>
                <a:ext uri="{96DAC541-7B7A-43D3-8B79-37D633B846F1}">
                  <asvg:svgBlip xmlns:asvg="http://schemas.microsoft.com/office/drawing/2016/SVG/main" r:embed="rId14"/>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29" name="Ellipse 28">
            <a:extLst>
              <a:ext uri="{FF2B5EF4-FFF2-40B4-BE49-F238E27FC236}">
                <a16:creationId xmlns:a16="http://schemas.microsoft.com/office/drawing/2014/main" id="{4439DCBF-5FCD-4132-9050-05B69BCDDC1E}"/>
              </a:ext>
            </a:extLst>
          </p:cNvPr>
          <p:cNvSpPr/>
          <p:nvPr/>
        </p:nvSpPr>
        <p:spPr>
          <a:xfrm>
            <a:off x="1155565" y="3119973"/>
            <a:ext cx="530353" cy="540545"/>
          </a:xfrm>
          <a:prstGeom prst="ellipse">
            <a:avLst/>
          </a:prstGeom>
          <a:blipFill>
            <a:blip r:embed="rId15"/>
            <a:stretch>
              <a:fillRect/>
            </a:stretch>
          </a:blipFill>
          <a:ln>
            <a:solidFill>
              <a:srgbClr val="F49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cxnSp>
        <p:nvCxnSpPr>
          <p:cNvPr id="33" name="Verbinder: gekrümmt 32">
            <a:extLst>
              <a:ext uri="{FF2B5EF4-FFF2-40B4-BE49-F238E27FC236}">
                <a16:creationId xmlns:a16="http://schemas.microsoft.com/office/drawing/2014/main" id="{6ED6500C-9F8A-4ED2-93E2-0FB21304A3BE}"/>
              </a:ext>
            </a:extLst>
          </p:cNvPr>
          <p:cNvCxnSpPr>
            <a:cxnSpLocks/>
            <a:stCxn id="45" idx="3"/>
            <a:endCxn id="63" idx="1"/>
          </p:cNvCxnSpPr>
          <p:nvPr/>
        </p:nvCxnSpPr>
        <p:spPr>
          <a:xfrm flipH="1">
            <a:off x="6549318" y="1916179"/>
            <a:ext cx="96394" cy="1998255"/>
          </a:xfrm>
          <a:prstGeom prst="curvedConnector5">
            <a:avLst>
              <a:gd name="adj1" fmla="val -237152"/>
              <a:gd name="adj2" fmla="val 52599"/>
              <a:gd name="adj3" fmla="val 33715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FECAC340-0A69-428B-8C62-E25056A7688C}"/>
              </a:ext>
            </a:extLst>
          </p:cNvPr>
          <p:cNvSpPr txBox="1"/>
          <p:nvPr/>
        </p:nvSpPr>
        <p:spPr>
          <a:xfrm>
            <a:off x="106074" y="1697862"/>
            <a:ext cx="1564890" cy="507831"/>
          </a:xfrm>
          <a:prstGeom prst="rect">
            <a:avLst/>
          </a:prstGeom>
          <a:noFill/>
        </p:spPr>
        <p:txBody>
          <a:bodyPr wrap="square" rtlCol="0">
            <a:spAutoFit/>
          </a:bodyPr>
          <a:lstStyle/>
          <a:p>
            <a:pPr algn="ctr"/>
            <a:r>
              <a:rPr lang="fr-FR"/>
              <a:t>Augmentation de la demande de bioénergie</a:t>
            </a:r>
          </a:p>
        </p:txBody>
      </p:sp>
      <p:cxnSp>
        <p:nvCxnSpPr>
          <p:cNvPr id="40" name="Verbinder: gekrümmt 39">
            <a:extLst>
              <a:ext uri="{FF2B5EF4-FFF2-40B4-BE49-F238E27FC236}">
                <a16:creationId xmlns:a16="http://schemas.microsoft.com/office/drawing/2014/main" id="{196FE7E6-0413-4C12-9FE0-79516C2A09C1}"/>
              </a:ext>
            </a:extLst>
          </p:cNvPr>
          <p:cNvCxnSpPr>
            <a:cxnSpLocks/>
            <a:stCxn id="39" idx="3"/>
            <a:endCxn id="42" idx="1"/>
          </p:cNvCxnSpPr>
          <p:nvPr/>
        </p:nvCxnSpPr>
        <p:spPr>
          <a:xfrm>
            <a:off x="1670964" y="1951778"/>
            <a:ext cx="551792" cy="585027"/>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347EE721-FD18-42A0-8E0E-317519EC03B8}"/>
              </a:ext>
            </a:extLst>
          </p:cNvPr>
          <p:cNvSpPr txBox="1"/>
          <p:nvPr/>
        </p:nvSpPr>
        <p:spPr>
          <a:xfrm>
            <a:off x="2222756" y="2179014"/>
            <a:ext cx="1564890" cy="715581"/>
          </a:xfrm>
          <a:prstGeom prst="rect">
            <a:avLst/>
          </a:prstGeom>
          <a:noFill/>
        </p:spPr>
        <p:txBody>
          <a:bodyPr wrap="square" rtlCol="0">
            <a:spAutoFit/>
          </a:bodyPr>
          <a:lstStyle/>
          <a:p>
            <a:pPr algn="ctr"/>
            <a:r>
              <a:rPr lang="fr-FR"/>
              <a:t>Changements dans l’utilisation des terres</a:t>
            </a:r>
          </a:p>
        </p:txBody>
      </p:sp>
      <p:sp>
        <p:nvSpPr>
          <p:cNvPr id="45" name="Textfeld 44">
            <a:extLst>
              <a:ext uri="{FF2B5EF4-FFF2-40B4-BE49-F238E27FC236}">
                <a16:creationId xmlns:a16="http://schemas.microsoft.com/office/drawing/2014/main" id="{80961144-3442-4EDB-8987-857C3376EE21}"/>
              </a:ext>
            </a:extLst>
          </p:cNvPr>
          <p:cNvSpPr txBox="1"/>
          <p:nvPr/>
        </p:nvSpPr>
        <p:spPr>
          <a:xfrm>
            <a:off x="4460236" y="1662263"/>
            <a:ext cx="2185476" cy="507831"/>
          </a:xfrm>
          <a:prstGeom prst="rect">
            <a:avLst/>
          </a:prstGeom>
          <a:noFill/>
        </p:spPr>
        <p:txBody>
          <a:bodyPr wrap="square" rtlCol="0">
            <a:spAutoFit/>
          </a:bodyPr>
          <a:lstStyle/>
          <a:p>
            <a:pPr algn="ctr"/>
            <a:r>
              <a:rPr lang="fr-FR"/>
              <a:t>Réduction de la surface des terres cultivées pour la nourriture et les aliments pour animaux</a:t>
            </a:r>
          </a:p>
        </p:txBody>
      </p:sp>
      <p:cxnSp>
        <p:nvCxnSpPr>
          <p:cNvPr id="46" name="Verbinder: gekrümmt 45">
            <a:extLst>
              <a:ext uri="{FF2B5EF4-FFF2-40B4-BE49-F238E27FC236}">
                <a16:creationId xmlns:a16="http://schemas.microsoft.com/office/drawing/2014/main" id="{D43393BB-1DF9-4FF6-8A28-E649816001D4}"/>
              </a:ext>
            </a:extLst>
          </p:cNvPr>
          <p:cNvCxnSpPr>
            <a:cxnSpLocks/>
            <a:stCxn id="42" idx="3"/>
            <a:endCxn id="45" idx="1"/>
          </p:cNvCxnSpPr>
          <p:nvPr/>
        </p:nvCxnSpPr>
        <p:spPr>
          <a:xfrm flipV="1">
            <a:off x="3787646" y="1916179"/>
            <a:ext cx="672590" cy="620626"/>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feld 51">
            <a:extLst>
              <a:ext uri="{FF2B5EF4-FFF2-40B4-BE49-F238E27FC236}">
                <a16:creationId xmlns:a16="http://schemas.microsoft.com/office/drawing/2014/main" id="{277B5CF0-0783-455D-BE7E-4C7341741E2A}"/>
              </a:ext>
            </a:extLst>
          </p:cNvPr>
          <p:cNvSpPr txBox="1"/>
          <p:nvPr/>
        </p:nvSpPr>
        <p:spPr>
          <a:xfrm>
            <a:off x="7221907" y="1913658"/>
            <a:ext cx="1765001" cy="923330"/>
          </a:xfrm>
          <a:prstGeom prst="rect">
            <a:avLst/>
          </a:prstGeom>
          <a:noFill/>
        </p:spPr>
        <p:txBody>
          <a:bodyPr wrap="square" rtlCol="0">
            <a:spAutoFit/>
          </a:bodyPr>
          <a:lstStyle/>
          <a:p>
            <a:pPr algn="ctr"/>
            <a:r>
              <a:rPr lang="fr-FR"/>
              <a:t>Augmentation du prix des produits agricoles en raison de pénuries</a:t>
            </a:r>
          </a:p>
        </p:txBody>
      </p:sp>
      <p:sp>
        <p:nvSpPr>
          <p:cNvPr id="63" name="Textfeld 62">
            <a:extLst>
              <a:ext uri="{FF2B5EF4-FFF2-40B4-BE49-F238E27FC236}">
                <a16:creationId xmlns:a16="http://schemas.microsoft.com/office/drawing/2014/main" id="{BABE914D-CF68-4D91-A00D-A217D95F7896}"/>
              </a:ext>
            </a:extLst>
          </p:cNvPr>
          <p:cNvSpPr txBox="1"/>
          <p:nvPr/>
        </p:nvSpPr>
        <p:spPr>
          <a:xfrm>
            <a:off x="6549318" y="3764393"/>
            <a:ext cx="1889098" cy="300082"/>
          </a:xfrm>
          <a:prstGeom prst="rect">
            <a:avLst/>
          </a:prstGeom>
          <a:noFill/>
        </p:spPr>
        <p:txBody>
          <a:bodyPr wrap="square" rtlCol="0">
            <a:spAutoFit/>
          </a:bodyPr>
          <a:lstStyle/>
          <a:p>
            <a:pPr algn="ctr"/>
            <a:r>
              <a:rPr lang="fr-FR"/>
              <a:t>Moyens d’existence menacés </a:t>
            </a:r>
          </a:p>
        </p:txBody>
      </p:sp>
      <p:cxnSp>
        <p:nvCxnSpPr>
          <p:cNvPr id="64" name="Verbinder: gekrümmt 63">
            <a:extLst>
              <a:ext uri="{FF2B5EF4-FFF2-40B4-BE49-F238E27FC236}">
                <a16:creationId xmlns:a16="http://schemas.microsoft.com/office/drawing/2014/main" id="{395021F8-D4A6-4D50-BFE0-239EC569F070}"/>
              </a:ext>
            </a:extLst>
          </p:cNvPr>
          <p:cNvCxnSpPr>
            <a:cxnSpLocks/>
            <a:stCxn id="45" idx="3"/>
          </p:cNvCxnSpPr>
          <p:nvPr/>
        </p:nvCxnSpPr>
        <p:spPr>
          <a:xfrm>
            <a:off x="6645712" y="1916179"/>
            <a:ext cx="632564" cy="611544"/>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Verbinder: gekrümmt 68">
            <a:extLst>
              <a:ext uri="{FF2B5EF4-FFF2-40B4-BE49-F238E27FC236}">
                <a16:creationId xmlns:a16="http://schemas.microsoft.com/office/drawing/2014/main" id="{86DE8C70-CCCF-4E9F-9859-0F5897323585}"/>
              </a:ext>
            </a:extLst>
          </p:cNvPr>
          <p:cNvCxnSpPr>
            <a:cxnSpLocks/>
            <a:stCxn id="52" idx="2"/>
            <a:endCxn id="63" idx="3"/>
          </p:cNvCxnSpPr>
          <p:nvPr/>
        </p:nvCxnSpPr>
        <p:spPr>
          <a:xfrm rot="16200000" flipH="1">
            <a:off x="7732689" y="3208707"/>
            <a:ext cx="1077446" cy="334008"/>
          </a:xfrm>
          <a:prstGeom prst="curvedConnector4">
            <a:avLst>
              <a:gd name="adj1" fmla="val 43037"/>
              <a:gd name="adj2" fmla="val 332657"/>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DA46D7D4-B2F9-4DD9-A724-719ACF0C82AD}"/>
              </a:ext>
            </a:extLst>
          </p:cNvPr>
          <p:cNvSpPr txBox="1"/>
          <p:nvPr/>
        </p:nvSpPr>
        <p:spPr>
          <a:xfrm>
            <a:off x="4571838" y="4249558"/>
            <a:ext cx="2073874" cy="715581"/>
          </a:xfrm>
          <a:prstGeom prst="rect">
            <a:avLst/>
          </a:prstGeom>
          <a:noFill/>
        </p:spPr>
        <p:txBody>
          <a:bodyPr wrap="square" rtlCol="0">
            <a:spAutoFit/>
          </a:bodyPr>
          <a:lstStyle/>
          <a:p>
            <a:pPr algn="ctr"/>
            <a:r>
              <a:rPr lang="fr-FR"/>
              <a:t>Destruction des habitats et appauvrissement de la biodiversité</a:t>
            </a:r>
          </a:p>
        </p:txBody>
      </p:sp>
      <p:sp>
        <p:nvSpPr>
          <p:cNvPr id="77" name="Textfeld 76">
            <a:extLst>
              <a:ext uri="{FF2B5EF4-FFF2-40B4-BE49-F238E27FC236}">
                <a16:creationId xmlns:a16="http://schemas.microsoft.com/office/drawing/2014/main" id="{71587AE8-47A0-4C08-B459-43873F1357F6}"/>
              </a:ext>
            </a:extLst>
          </p:cNvPr>
          <p:cNvSpPr txBox="1"/>
          <p:nvPr/>
        </p:nvSpPr>
        <p:spPr>
          <a:xfrm>
            <a:off x="634037" y="3637749"/>
            <a:ext cx="1564890" cy="507831"/>
          </a:xfrm>
          <a:prstGeom prst="rect">
            <a:avLst/>
          </a:prstGeom>
          <a:noFill/>
        </p:spPr>
        <p:txBody>
          <a:bodyPr wrap="square" rtlCol="0">
            <a:spAutoFit/>
          </a:bodyPr>
          <a:lstStyle/>
          <a:p>
            <a:pPr algn="ctr"/>
            <a:r>
              <a:rPr lang="fr-FR"/>
              <a:t>Augmentation des émissions de GES</a:t>
            </a:r>
          </a:p>
        </p:txBody>
      </p:sp>
      <p:sp>
        <p:nvSpPr>
          <p:cNvPr id="78" name="Textfeld 77">
            <a:extLst>
              <a:ext uri="{FF2B5EF4-FFF2-40B4-BE49-F238E27FC236}">
                <a16:creationId xmlns:a16="http://schemas.microsoft.com/office/drawing/2014/main" id="{7B3026FF-EE84-43AF-847E-3CF2E932EDB5}"/>
              </a:ext>
            </a:extLst>
          </p:cNvPr>
          <p:cNvSpPr txBox="1"/>
          <p:nvPr/>
        </p:nvSpPr>
        <p:spPr>
          <a:xfrm>
            <a:off x="3124765" y="3523521"/>
            <a:ext cx="1564890" cy="507831"/>
          </a:xfrm>
          <a:prstGeom prst="rect">
            <a:avLst/>
          </a:prstGeom>
          <a:noFill/>
        </p:spPr>
        <p:txBody>
          <a:bodyPr wrap="square" rtlCol="0">
            <a:spAutoFit/>
          </a:bodyPr>
          <a:lstStyle/>
          <a:p>
            <a:pPr algn="ctr"/>
            <a:r>
              <a:rPr lang="fr-FR"/>
              <a:t>Intensification de l’utilisation des terres</a:t>
            </a:r>
          </a:p>
        </p:txBody>
      </p:sp>
      <p:cxnSp>
        <p:nvCxnSpPr>
          <p:cNvPr id="86" name="Verbinder: gekrümmt 85">
            <a:extLst>
              <a:ext uri="{FF2B5EF4-FFF2-40B4-BE49-F238E27FC236}">
                <a16:creationId xmlns:a16="http://schemas.microsoft.com/office/drawing/2014/main" id="{9D79F903-996B-4BD1-975B-D388DAD1F1B8}"/>
              </a:ext>
            </a:extLst>
          </p:cNvPr>
          <p:cNvCxnSpPr>
            <a:cxnSpLocks/>
          </p:cNvCxnSpPr>
          <p:nvPr/>
        </p:nvCxnSpPr>
        <p:spPr>
          <a:xfrm rot="16200000" flipH="1">
            <a:off x="2336840" y="3373086"/>
            <a:ext cx="1181423" cy="155299"/>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Verbinder: gekrümmt 109">
            <a:extLst>
              <a:ext uri="{FF2B5EF4-FFF2-40B4-BE49-F238E27FC236}">
                <a16:creationId xmlns:a16="http://schemas.microsoft.com/office/drawing/2014/main" id="{BC472D94-822A-4CCE-A7CD-18BDFFDD9AC1}"/>
              </a:ext>
            </a:extLst>
          </p:cNvPr>
          <p:cNvCxnSpPr>
            <a:cxnSpLocks/>
          </p:cNvCxnSpPr>
          <p:nvPr/>
        </p:nvCxnSpPr>
        <p:spPr>
          <a:xfrm rot="5400000">
            <a:off x="1735710" y="3140136"/>
            <a:ext cx="1412569" cy="806274"/>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Verbinder: gekrümmt 46">
            <a:extLst>
              <a:ext uri="{FF2B5EF4-FFF2-40B4-BE49-F238E27FC236}">
                <a16:creationId xmlns:a16="http://schemas.microsoft.com/office/drawing/2014/main" id="{9C0205B0-5ECC-4A50-9DDC-E862977F20D4}"/>
              </a:ext>
            </a:extLst>
          </p:cNvPr>
          <p:cNvCxnSpPr>
            <a:cxnSpLocks/>
            <a:stCxn id="78" idx="3"/>
            <a:endCxn id="76" idx="1"/>
          </p:cNvCxnSpPr>
          <p:nvPr/>
        </p:nvCxnSpPr>
        <p:spPr>
          <a:xfrm flipH="1">
            <a:off x="4571838" y="3777437"/>
            <a:ext cx="117817" cy="829912"/>
          </a:xfrm>
          <a:prstGeom prst="curvedConnector5">
            <a:avLst>
              <a:gd name="adj1" fmla="val -194030"/>
              <a:gd name="adj2" fmla="val 43742"/>
              <a:gd name="adj3" fmla="val 29403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er: gekrümmt 47">
            <a:extLst>
              <a:ext uri="{FF2B5EF4-FFF2-40B4-BE49-F238E27FC236}">
                <a16:creationId xmlns:a16="http://schemas.microsoft.com/office/drawing/2014/main" id="{97CB5A46-59DF-48AA-8CD1-4077C6143206}"/>
              </a:ext>
            </a:extLst>
          </p:cNvPr>
          <p:cNvCxnSpPr>
            <a:cxnSpLocks/>
          </p:cNvCxnSpPr>
          <p:nvPr/>
        </p:nvCxnSpPr>
        <p:spPr>
          <a:xfrm flipV="1">
            <a:off x="6342084" y="4249558"/>
            <a:ext cx="1151782" cy="438999"/>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584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9" grpId="0" animBg="1"/>
      <p:bldP spid="25" grpId="0" animBg="1"/>
      <p:bldP spid="29" grpId="0" animBg="1"/>
      <p:bldP spid="39" grpId="0"/>
      <p:bldP spid="42" grpId="0"/>
      <p:bldP spid="45" grpId="0"/>
      <p:bldP spid="52" grpId="0"/>
      <p:bldP spid="63" grpId="0"/>
      <p:bldP spid="76" grpId="0"/>
      <p:bldP spid="77" grpId="0"/>
      <p:bldP spid="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227651" cy="540544"/>
          </a:xfrm>
        </p:spPr>
        <p:txBody>
          <a:bodyPr>
            <a:normAutofit fontScale="90000"/>
          </a:bodyPr>
          <a:lstStyle/>
          <a:p>
            <a:pPr algn="ctr"/>
            <a:r>
              <a:rPr lang="fr-FR"/>
              <a:t>Discussion sur les interactions eau-énergie-alimentation</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31</a:t>
            </a:fld>
            <a:endParaRPr lang="en-GB"/>
          </a:p>
        </p:txBody>
      </p:sp>
      <p:sp>
        <p:nvSpPr>
          <p:cNvPr id="8" name="Textplatzhalter 1">
            <a:extLst>
              <a:ext uri="{FF2B5EF4-FFF2-40B4-BE49-F238E27FC236}">
                <a16:creationId xmlns:a16="http://schemas.microsoft.com/office/drawing/2014/main" id="{EE29430D-CF5C-49CC-9147-7DD4C264CF12}"/>
              </a:ext>
            </a:extLst>
          </p:cNvPr>
          <p:cNvSpPr txBox="1">
            <a:spLocks/>
          </p:cNvSpPr>
          <p:nvPr/>
        </p:nvSpPr>
        <p:spPr>
          <a:xfrm>
            <a:off x="985658" y="184451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fr-FR">
                <a:latin typeface="Calibri"/>
                <a:cs typeface="Calibri"/>
              </a:rPr>
              <a:t>Des questions ? (Utilisez la fonction de conversation)</a:t>
            </a:r>
          </a:p>
          <a:p>
            <a:pPr marL="457200" lvl="1" indent="-457200">
              <a:buFont typeface="+mj-lt"/>
              <a:buAutoNum type="arabicPeriod"/>
            </a:pPr>
            <a:r>
              <a:rPr lang="fr-FR">
                <a:latin typeface="Calibri"/>
                <a:cs typeface="Calibri"/>
              </a:rPr>
              <a:t>Connaissez-vous dans le cadre professionnel ou au niveau de votre pays/région d’autres concessions au sein du Nexus eau- énergie-sécurité alimentaire ou au-delà ? (</a:t>
            </a:r>
            <a:r>
              <a:rPr lang="fr-FR" err="1">
                <a:latin typeface="Calibri"/>
                <a:cs typeface="Calibri"/>
              </a:rPr>
              <a:t>Mentimeter</a:t>
            </a:r>
            <a:r>
              <a:rPr lang="fr-FR">
                <a:latin typeface="Calibri"/>
                <a:cs typeface="Calibri"/>
              </a:rPr>
              <a:t>)</a:t>
            </a:r>
          </a:p>
        </p:txBody>
      </p:sp>
    </p:spTree>
    <p:extLst>
      <p:ext uri="{BB962C8B-B14F-4D97-AF65-F5344CB8AC3E}">
        <p14:creationId xmlns:p14="http://schemas.microsoft.com/office/powerpoint/2010/main" val="69878877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1A9590-9AE1-4EED-942C-EDA3D64575AF}"/>
              </a:ext>
            </a:extLst>
          </p:cNvPr>
          <p:cNvSpPr>
            <a:spLocks noGrp="1"/>
          </p:cNvSpPr>
          <p:nvPr>
            <p:ph type="body" sz="quarter" idx="13"/>
          </p:nvPr>
        </p:nvSpPr>
        <p:spPr>
          <a:xfrm>
            <a:off x="449818" y="1048643"/>
            <a:ext cx="8694182" cy="3841562"/>
          </a:xfrm>
        </p:spPr>
        <p:txBody>
          <a:bodyPr>
            <a:normAutofit/>
          </a:bodyPr>
          <a:lstStyle/>
          <a:p>
            <a:pPr marL="342900" indent="-342900">
              <a:buClr>
                <a:srgbClr val="F4971A"/>
              </a:buClr>
              <a:buFont typeface="Wingdings" panose="05000000000000000000" pitchFamily="2" charset="2"/>
              <a:buChar char="§"/>
            </a:pPr>
            <a:r>
              <a:rPr lang="fr-FR"/>
              <a:t>Les demandes d’eau, d’énergie et de denrées alimentaires doivent être prises en considération de manière équivalente car elles interagissent entre elles.</a:t>
            </a:r>
          </a:p>
          <a:p>
            <a:pPr marL="615950" lvl="1" indent="-342900">
              <a:buFont typeface="Symbol" panose="05050102010706020507" pitchFamily="18" charset="2"/>
              <a:buChar char="-"/>
            </a:pPr>
            <a:endParaRPr lang="en-US"/>
          </a:p>
          <a:p>
            <a:pPr marL="615950" lvl="1" indent="-342900">
              <a:buFont typeface="Symbol" panose="05050102010706020507" pitchFamily="18" charset="2"/>
              <a:buChar char="-"/>
            </a:pPr>
            <a:endParaRPr lang="en-US"/>
          </a:p>
          <a:p>
            <a:pPr marL="342900" indent="-342900">
              <a:buClr>
                <a:srgbClr val="F4971A"/>
              </a:buClr>
              <a:buFont typeface="Wingdings" panose="05000000000000000000" pitchFamily="2" charset="2"/>
              <a:buChar char="§"/>
            </a:pPr>
            <a:endParaRPr lang="en-US"/>
          </a:p>
          <a:p>
            <a:pPr marL="342900" indent="-342900">
              <a:buClr>
                <a:srgbClr val="F4971A"/>
              </a:buClr>
              <a:buFont typeface="Wingdings" panose="05000000000000000000" pitchFamily="2" charset="2"/>
              <a:buChar char="§"/>
            </a:pPr>
            <a:endParaRPr lang="en-US"/>
          </a:p>
          <a:p>
            <a:pPr marL="342900" indent="-342900">
              <a:buClr>
                <a:srgbClr val="F4971A"/>
              </a:buClr>
              <a:buFont typeface="Wingdings" panose="05000000000000000000" pitchFamily="2" charset="2"/>
              <a:buChar char="§"/>
            </a:pPr>
            <a:endParaRPr lang="en-US"/>
          </a:p>
          <a:p>
            <a:pPr>
              <a:buClr>
                <a:srgbClr val="F4971A"/>
              </a:buClr>
            </a:pPr>
            <a:endParaRPr lang="en-US"/>
          </a:p>
        </p:txBody>
      </p:sp>
      <p:sp>
        <p:nvSpPr>
          <p:cNvPr id="3" name="Titel 2">
            <a:extLst>
              <a:ext uri="{FF2B5EF4-FFF2-40B4-BE49-F238E27FC236}">
                <a16:creationId xmlns:a16="http://schemas.microsoft.com/office/drawing/2014/main" id="{0A1DC67F-B917-4CA7-AD04-99A9ED825704}"/>
              </a:ext>
            </a:extLst>
          </p:cNvPr>
          <p:cNvSpPr>
            <a:spLocks noGrp="1"/>
          </p:cNvSpPr>
          <p:nvPr>
            <p:ph type="title"/>
          </p:nvPr>
        </p:nvSpPr>
        <p:spPr/>
        <p:txBody>
          <a:bodyPr>
            <a:normAutofit fontScale="90000"/>
          </a:bodyPr>
          <a:lstStyle/>
          <a:p>
            <a:r>
              <a:rPr lang="fr-FR"/>
              <a:t>Résumé du chapitre 1.2 : interactions eau-énergie-alimentation </a:t>
            </a:r>
          </a:p>
        </p:txBody>
      </p:sp>
      <p:sp>
        <p:nvSpPr>
          <p:cNvPr id="4" name="Foliennummernplatzhalter 3">
            <a:extLst>
              <a:ext uri="{FF2B5EF4-FFF2-40B4-BE49-F238E27FC236}">
                <a16:creationId xmlns:a16="http://schemas.microsoft.com/office/drawing/2014/main" id="{C4508C24-486E-443C-9E30-B288760472A0}"/>
              </a:ext>
            </a:extLst>
          </p:cNvPr>
          <p:cNvSpPr>
            <a:spLocks noGrp="1"/>
          </p:cNvSpPr>
          <p:nvPr>
            <p:ph type="sldNum" sz="quarter" idx="16"/>
          </p:nvPr>
        </p:nvSpPr>
        <p:spPr/>
        <p:txBody>
          <a:bodyPr/>
          <a:lstStyle/>
          <a:p>
            <a:fld id="{CF23C0C3-F0EC-4AF0-84C8-08554CFEDD03}" type="slidenum">
              <a:rPr lang="en-GB" smtClean="0"/>
              <a:t>32</a:t>
            </a:fld>
            <a:endParaRPr lang="en-GB"/>
          </a:p>
        </p:txBody>
      </p:sp>
      <p:grpSp>
        <p:nvGrpSpPr>
          <p:cNvPr id="6" name="Gruppieren 5">
            <a:extLst>
              <a:ext uri="{FF2B5EF4-FFF2-40B4-BE49-F238E27FC236}">
                <a16:creationId xmlns:a16="http://schemas.microsoft.com/office/drawing/2014/main" id="{0B0C08BB-FA3B-4A7F-AD1C-2D4E1DE9E68D}"/>
              </a:ext>
            </a:extLst>
          </p:cNvPr>
          <p:cNvGrpSpPr/>
          <p:nvPr/>
        </p:nvGrpSpPr>
        <p:grpSpPr>
          <a:xfrm>
            <a:off x="752789" y="1761628"/>
            <a:ext cx="1592704" cy="1595146"/>
            <a:chOff x="39451" y="1941156"/>
            <a:chExt cx="1592704" cy="1595146"/>
          </a:xfrm>
        </p:grpSpPr>
        <p:grpSp>
          <p:nvGrpSpPr>
            <p:cNvPr id="37" name="Gruppieren 36">
              <a:extLst>
                <a:ext uri="{FF2B5EF4-FFF2-40B4-BE49-F238E27FC236}">
                  <a16:creationId xmlns:a16="http://schemas.microsoft.com/office/drawing/2014/main" id="{0E949DB8-1A03-43C9-BE6B-62C8E6B28FBA}"/>
                </a:ext>
              </a:extLst>
            </p:cNvPr>
            <p:cNvGrpSpPr/>
            <p:nvPr/>
          </p:nvGrpSpPr>
          <p:grpSpPr>
            <a:xfrm>
              <a:off x="92482" y="1941156"/>
              <a:ext cx="1328455" cy="568207"/>
              <a:chOff x="792746" y="3204087"/>
              <a:chExt cx="1918178" cy="835637"/>
            </a:xfrm>
          </p:grpSpPr>
          <p:pic>
            <p:nvPicPr>
              <p:cNvPr id="63" name="Picture 16" descr="Icon&#10;&#10;Description automatically generated">
                <a:extLst>
                  <a:ext uri="{FF2B5EF4-FFF2-40B4-BE49-F238E27FC236}">
                    <a16:creationId xmlns:a16="http://schemas.microsoft.com/office/drawing/2014/main" id="{FE4FB296-978F-4F89-BD9B-62E212F993F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1322" y="3356729"/>
                <a:ext cx="530352" cy="530352"/>
              </a:xfrm>
              <a:prstGeom prst="rect">
                <a:avLst/>
              </a:prstGeom>
            </p:spPr>
          </p:pic>
          <p:pic>
            <p:nvPicPr>
              <p:cNvPr id="64" name="Picture 14" descr="Icon, circle&#10;&#10;Description automatically generated with medium confidence">
                <a:extLst>
                  <a:ext uri="{FF2B5EF4-FFF2-40B4-BE49-F238E27FC236}">
                    <a16:creationId xmlns:a16="http://schemas.microsoft.com/office/drawing/2014/main" id="{3BBC27BD-9E7E-4E52-9356-EAC649AB1DC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5044" y="3341840"/>
                <a:ext cx="527304" cy="530352"/>
              </a:xfrm>
              <a:prstGeom prst="rect">
                <a:avLst/>
              </a:prstGeom>
            </p:spPr>
          </p:pic>
          <p:sp>
            <p:nvSpPr>
              <p:cNvPr id="65" name="Pfeil: nach rechts 64">
                <a:extLst>
                  <a:ext uri="{FF2B5EF4-FFF2-40B4-BE49-F238E27FC236}">
                    <a16:creationId xmlns:a16="http://schemas.microsoft.com/office/drawing/2014/main" id="{CA55B6EE-5731-44FB-A4A8-A5FAAB259EF2}"/>
                  </a:ext>
                </a:extLst>
              </p:cNvPr>
              <p:cNvSpPr/>
              <p:nvPr/>
            </p:nvSpPr>
            <p:spPr>
              <a:xfrm>
                <a:off x="1528391" y="3453351"/>
                <a:ext cx="446888" cy="307330"/>
              </a:xfrm>
              <a:prstGeom prst="rightArrow">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hteck: abgerundete Ecken 65">
                <a:extLst>
                  <a:ext uri="{FF2B5EF4-FFF2-40B4-BE49-F238E27FC236}">
                    <a16:creationId xmlns:a16="http://schemas.microsoft.com/office/drawing/2014/main" id="{6FBD1022-C01F-4B3E-B2E8-268020C2F715}"/>
                  </a:ext>
                </a:extLst>
              </p:cNvPr>
              <p:cNvSpPr/>
              <p:nvPr/>
            </p:nvSpPr>
            <p:spPr>
              <a:xfrm>
                <a:off x="792746" y="3204087"/>
                <a:ext cx="1918178" cy="835637"/>
              </a:xfrm>
              <a:prstGeom prst="round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feld 41">
              <a:extLst>
                <a:ext uri="{FF2B5EF4-FFF2-40B4-BE49-F238E27FC236}">
                  <a16:creationId xmlns:a16="http://schemas.microsoft.com/office/drawing/2014/main" id="{E3494971-37DB-48BA-BE1E-DBCD4DDD5092}"/>
                </a:ext>
              </a:extLst>
            </p:cNvPr>
            <p:cNvSpPr txBox="1"/>
            <p:nvPr/>
          </p:nvSpPr>
          <p:spPr>
            <a:xfrm>
              <a:off x="39451" y="2582195"/>
              <a:ext cx="1592704" cy="954107"/>
            </a:xfrm>
            <a:prstGeom prst="rect">
              <a:avLst/>
            </a:prstGeom>
            <a:noFill/>
          </p:spPr>
          <p:txBody>
            <a:bodyPr wrap="square" rtlCol="0">
              <a:spAutoFit/>
            </a:bodyPr>
            <a:lstStyle/>
            <a:p>
              <a:r>
                <a:rPr lang="fr-FR" sz="1100"/>
                <a:t>Production primaire de denrées alimentaires, nettoyage et hygiène, transformation, etc.</a:t>
              </a:r>
            </a:p>
            <a:p>
              <a:pPr algn="l"/>
              <a:endParaRPr lang="en-US" sz="1200"/>
            </a:p>
          </p:txBody>
        </p:sp>
      </p:grpSp>
      <p:grpSp>
        <p:nvGrpSpPr>
          <p:cNvPr id="5" name="Gruppieren 4">
            <a:extLst>
              <a:ext uri="{FF2B5EF4-FFF2-40B4-BE49-F238E27FC236}">
                <a16:creationId xmlns:a16="http://schemas.microsoft.com/office/drawing/2014/main" id="{306B05A3-8D5C-407D-ACF7-EE013AD277CE}"/>
              </a:ext>
            </a:extLst>
          </p:cNvPr>
          <p:cNvGrpSpPr/>
          <p:nvPr/>
        </p:nvGrpSpPr>
        <p:grpSpPr>
          <a:xfrm>
            <a:off x="703152" y="3187105"/>
            <a:ext cx="1872097" cy="1395654"/>
            <a:chOff x="1536311" y="1958491"/>
            <a:chExt cx="1872097" cy="1395654"/>
          </a:xfrm>
        </p:grpSpPr>
        <p:grpSp>
          <p:nvGrpSpPr>
            <p:cNvPr id="41" name="Gruppieren 40">
              <a:extLst>
                <a:ext uri="{FF2B5EF4-FFF2-40B4-BE49-F238E27FC236}">
                  <a16:creationId xmlns:a16="http://schemas.microsoft.com/office/drawing/2014/main" id="{4FB1CCF2-E6C4-49A5-96E1-B92EDD4B6C4D}"/>
                </a:ext>
              </a:extLst>
            </p:cNvPr>
            <p:cNvGrpSpPr/>
            <p:nvPr/>
          </p:nvGrpSpPr>
          <p:grpSpPr>
            <a:xfrm>
              <a:off x="1631519" y="1958491"/>
              <a:ext cx="1328400" cy="568800"/>
              <a:chOff x="831898" y="2230697"/>
              <a:chExt cx="1918178" cy="835637"/>
            </a:xfrm>
          </p:grpSpPr>
          <p:pic>
            <p:nvPicPr>
              <p:cNvPr id="47" name="Picture 12" descr="Icon&#10;&#10;Description automatically generated">
                <a:extLst>
                  <a:ext uri="{FF2B5EF4-FFF2-40B4-BE49-F238E27FC236}">
                    <a16:creationId xmlns:a16="http://schemas.microsoft.com/office/drawing/2014/main" id="{9F955D14-CAC1-45EE-929E-EE8764B9B42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062180" y="2383339"/>
                <a:ext cx="530352" cy="530352"/>
              </a:xfrm>
              <a:prstGeom prst="rect">
                <a:avLst/>
              </a:prstGeom>
            </p:spPr>
          </p:pic>
          <p:pic>
            <p:nvPicPr>
              <p:cNvPr id="48" name="Picture 14" descr="Icon, circle&#10;&#10;Description automatically generated with medium confidence">
                <a:extLst>
                  <a:ext uri="{FF2B5EF4-FFF2-40B4-BE49-F238E27FC236}">
                    <a16:creationId xmlns:a16="http://schemas.microsoft.com/office/drawing/2014/main" id="{684B820F-E45B-4F1A-90F4-3424D39D872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94196" y="2368450"/>
                <a:ext cx="527304" cy="530352"/>
              </a:xfrm>
              <a:prstGeom prst="rect">
                <a:avLst/>
              </a:prstGeom>
            </p:spPr>
          </p:pic>
          <p:sp>
            <p:nvSpPr>
              <p:cNvPr id="49" name="Rechteck: abgerundete Ecken 48">
                <a:extLst>
                  <a:ext uri="{FF2B5EF4-FFF2-40B4-BE49-F238E27FC236}">
                    <a16:creationId xmlns:a16="http://schemas.microsoft.com/office/drawing/2014/main" id="{5EF0F822-2C9A-4D87-8F72-02D8B9475EDF}"/>
                  </a:ext>
                </a:extLst>
              </p:cNvPr>
              <p:cNvSpPr/>
              <p:nvPr/>
            </p:nvSpPr>
            <p:spPr>
              <a:xfrm>
                <a:off x="831898" y="2230697"/>
                <a:ext cx="1918178" cy="835637"/>
              </a:xfrm>
              <a:prstGeom prst="round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feil: nach rechts 49">
                <a:extLst>
                  <a:ext uri="{FF2B5EF4-FFF2-40B4-BE49-F238E27FC236}">
                    <a16:creationId xmlns:a16="http://schemas.microsoft.com/office/drawing/2014/main" id="{755C766E-5AEE-4D14-804F-43A473462B40}"/>
                  </a:ext>
                </a:extLst>
              </p:cNvPr>
              <p:cNvSpPr/>
              <p:nvPr/>
            </p:nvSpPr>
            <p:spPr>
              <a:xfrm>
                <a:off x="1567543" y="2479961"/>
                <a:ext cx="446888" cy="307330"/>
              </a:xfrm>
              <a:prstGeom prst="rightArrow">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feld 42">
              <a:extLst>
                <a:ext uri="{FF2B5EF4-FFF2-40B4-BE49-F238E27FC236}">
                  <a16:creationId xmlns:a16="http://schemas.microsoft.com/office/drawing/2014/main" id="{17097AD3-8348-46B6-9A27-0237D6890299}"/>
                </a:ext>
              </a:extLst>
            </p:cNvPr>
            <p:cNvSpPr txBox="1"/>
            <p:nvPr/>
          </p:nvSpPr>
          <p:spPr>
            <a:xfrm>
              <a:off x="1536311" y="2584704"/>
              <a:ext cx="1872097" cy="769441"/>
            </a:xfrm>
            <a:prstGeom prst="rect">
              <a:avLst/>
            </a:prstGeom>
            <a:noFill/>
          </p:spPr>
          <p:txBody>
            <a:bodyPr wrap="square" rtlCol="0">
              <a:spAutoFit/>
            </a:bodyPr>
            <a:lstStyle/>
            <a:p>
              <a:r>
                <a:rPr lang="fr-FR" sz="1100"/>
                <a:t>Hydroélectricité, extraction de combustibles fossiles, refroidissement, production de bioénergie, etc.</a:t>
              </a:r>
            </a:p>
          </p:txBody>
        </p:sp>
      </p:grpSp>
      <p:grpSp>
        <p:nvGrpSpPr>
          <p:cNvPr id="7" name="Gruppieren 6">
            <a:extLst>
              <a:ext uri="{FF2B5EF4-FFF2-40B4-BE49-F238E27FC236}">
                <a16:creationId xmlns:a16="http://schemas.microsoft.com/office/drawing/2014/main" id="{D848EF65-24A6-4943-9E9C-E84B61F12C41}"/>
              </a:ext>
            </a:extLst>
          </p:cNvPr>
          <p:cNvGrpSpPr/>
          <p:nvPr/>
        </p:nvGrpSpPr>
        <p:grpSpPr>
          <a:xfrm>
            <a:off x="3033140" y="1732754"/>
            <a:ext cx="1758779" cy="1373715"/>
            <a:chOff x="3030995" y="1985035"/>
            <a:chExt cx="1758779" cy="1373715"/>
          </a:xfrm>
        </p:grpSpPr>
        <p:grpSp>
          <p:nvGrpSpPr>
            <p:cNvPr id="38" name="Gruppieren 37">
              <a:extLst>
                <a:ext uri="{FF2B5EF4-FFF2-40B4-BE49-F238E27FC236}">
                  <a16:creationId xmlns:a16="http://schemas.microsoft.com/office/drawing/2014/main" id="{F2A93E58-570E-4C9C-AC73-6335ACC1C7D9}"/>
                </a:ext>
              </a:extLst>
            </p:cNvPr>
            <p:cNvGrpSpPr/>
            <p:nvPr/>
          </p:nvGrpSpPr>
          <p:grpSpPr>
            <a:xfrm>
              <a:off x="3166560" y="1985035"/>
              <a:ext cx="1328400" cy="568800"/>
              <a:chOff x="3021269" y="2271107"/>
              <a:chExt cx="1918178" cy="835637"/>
            </a:xfrm>
          </p:grpSpPr>
          <p:pic>
            <p:nvPicPr>
              <p:cNvPr id="59" name="Picture 12" descr="Icon&#10;&#10;Description automatically generated">
                <a:extLst>
                  <a:ext uri="{FF2B5EF4-FFF2-40B4-BE49-F238E27FC236}">
                    <a16:creationId xmlns:a16="http://schemas.microsoft.com/office/drawing/2014/main" id="{E2E500FF-AD37-4DF9-8125-FA771DD55F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81114" y="2423749"/>
                <a:ext cx="530352" cy="530352"/>
              </a:xfrm>
              <a:prstGeom prst="rect">
                <a:avLst/>
              </a:prstGeom>
            </p:spPr>
          </p:pic>
          <p:pic>
            <p:nvPicPr>
              <p:cNvPr id="60" name="Picture 14" descr="Icon, circle&#10;&#10;Description automatically generated with medium confidence">
                <a:extLst>
                  <a:ext uri="{FF2B5EF4-FFF2-40B4-BE49-F238E27FC236}">
                    <a16:creationId xmlns:a16="http://schemas.microsoft.com/office/drawing/2014/main" id="{F3D20A74-B752-46DF-ACB0-14DC7ADB501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49250" y="2426016"/>
                <a:ext cx="527304" cy="530352"/>
              </a:xfrm>
              <a:prstGeom prst="rect">
                <a:avLst/>
              </a:prstGeom>
            </p:spPr>
          </p:pic>
          <p:sp>
            <p:nvSpPr>
              <p:cNvPr id="61" name="Pfeil: nach rechts 60">
                <a:extLst>
                  <a:ext uri="{FF2B5EF4-FFF2-40B4-BE49-F238E27FC236}">
                    <a16:creationId xmlns:a16="http://schemas.microsoft.com/office/drawing/2014/main" id="{BDE90C60-5937-4821-8FC4-B30FC5BC201D}"/>
                  </a:ext>
                </a:extLst>
              </p:cNvPr>
              <p:cNvSpPr/>
              <p:nvPr/>
            </p:nvSpPr>
            <p:spPr>
              <a:xfrm>
                <a:off x="3756914" y="2520371"/>
                <a:ext cx="446888" cy="307330"/>
              </a:xfrm>
              <a:prstGeom prst="rightArrow">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hteck: abgerundete Ecken 61">
                <a:extLst>
                  <a:ext uri="{FF2B5EF4-FFF2-40B4-BE49-F238E27FC236}">
                    <a16:creationId xmlns:a16="http://schemas.microsoft.com/office/drawing/2014/main" id="{D7D30EBF-25E6-4F7B-864E-348B163B9E25}"/>
                  </a:ext>
                </a:extLst>
              </p:cNvPr>
              <p:cNvSpPr/>
              <p:nvPr/>
            </p:nvSpPr>
            <p:spPr>
              <a:xfrm>
                <a:off x="3021269" y="2271107"/>
                <a:ext cx="1918178" cy="835637"/>
              </a:xfrm>
              <a:prstGeom prst="roundRect">
                <a:avLst/>
              </a:prstGeom>
              <a:solidFill>
                <a:srgbClr val="F497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feld 43">
              <a:extLst>
                <a:ext uri="{FF2B5EF4-FFF2-40B4-BE49-F238E27FC236}">
                  <a16:creationId xmlns:a16="http://schemas.microsoft.com/office/drawing/2014/main" id="{35F501A0-844D-4B38-8DE4-F3A68F1E780D}"/>
                </a:ext>
              </a:extLst>
            </p:cNvPr>
            <p:cNvSpPr txBox="1"/>
            <p:nvPr/>
          </p:nvSpPr>
          <p:spPr>
            <a:xfrm>
              <a:off x="3030995" y="2589309"/>
              <a:ext cx="1758779" cy="769441"/>
            </a:xfrm>
            <a:prstGeom prst="rect">
              <a:avLst/>
            </a:prstGeom>
            <a:noFill/>
          </p:spPr>
          <p:txBody>
            <a:bodyPr wrap="square" rtlCol="0">
              <a:spAutoFit/>
            </a:bodyPr>
            <a:lstStyle/>
            <a:p>
              <a:r>
                <a:rPr lang="fr-FR" sz="1100"/>
                <a:t>Approvisionnement, traitement, dessalement, transfert, distribution, réutilisation</a:t>
              </a:r>
            </a:p>
          </p:txBody>
        </p:sp>
      </p:grpSp>
      <p:grpSp>
        <p:nvGrpSpPr>
          <p:cNvPr id="8" name="Gruppieren 7">
            <a:extLst>
              <a:ext uri="{FF2B5EF4-FFF2-40B4-BE49-F238E27FC236}">
                <a16:creationId xmlns:a16="http://schemas.microsoft.com/office/drawing/2014/main" id="{F68672AE-2556-4946-A698-98A675C7AA87}"/>
              </a:ext>
            </a:extLst>
          </p:cNvPr>
          <p:cNvGrpSpPr/>
          <p:nvPr/>
        </p:nvGrpSpPr>
        <p:grpSpPr>
          <a:xfrm>
            <a:off x="3033139" y="3182715"/>
            <a:ext cx="2036572" cy="1707490"/>
            <a:chOff x="4571999" y="1980346"/>
            <a:chExt cx="2036572" cy="1707490"/>
          </a:xfrm>
        </p:grpSpPr>
        <p:grpSp>
          <p:nvGrpSpPr>
            <p:cNvPr id="39" name="Gruppieren 38">
              <a:extLst>
                <a:ext uri="{FF2B5EF4-FFF2-40B4-BE49-F238E27FC236}">
                  <a16:creationId xmlns:a16="http://schemas.microsoft.com/office/drawing/2014/main" id="{EE17554D-4F6D-465A-BE5E-41789B77B555}"/>
                </a:ext>
              </a:extLst>
            </p:cNvPr>
            <p:cNvGrpSpPr/>
            <p:nvPr/>
          </p:nvGrpSpPr>
          <p:grpSpPr>
            <a:xfrm>
              <a:off x="4702585" y="1980346"/>
              <a:ext cx="1328400" cy="568800"/>
              <a:chOff x="2405957" y="3192250"/>
              <a:chExt cx="1918178" cy="835637"/>
            </a:xfrm>
          </p:grpSpPr>
          <p:pic>
            <p:nvPicPr>
              <p:cNvPr id="55" name="Picture 12" descr="Icon&#10;&#10;Description automatically generated">
                <a:extLst>
                  <a:ext uri="{FF2B5EF4-FFF2-40B4-BE49-F238E27FC236}">
                    <a16:creationId xmlns:a16="http://schemas.microsoft.com/office/drawing/2014/main" id="{FA325D5C-C085-4102-800E-5D6DCB9F2A1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63109" y="3331436"/>
                <a:ext cx="530352" cy="530352"/>
              </a:xfrm>
              <a:prstGeom prst="rect">
                <a:avLst/>
              </a:prstGeom>
            </p:spPr>
          </p:pic>
          <p:sp>
            <p:nvSpPr>
              <p:cNvPr id="56" name="Pfeil: nach rechts 55">
                <a:extLst>
                  <a:ext uri="{FF2B5EF4-FFF2-40B4-BE49-F238E27FC236}">
                    <a16:creationId xmlns:a16="http://schemas.microsoft.com/office/drawing/2014/main" id="{CB6300B4-0757-4D8E-8BB2-52E2572FE66F}"/>
                  </a:ext>
                </a:extLst>
              </p:cNvPr>
              <p:cNvSpPr/>
              <p:nvPr/>
            </p:nvSpPr>
            <p:spPr>
              <a:xfrm>
                <a:off x="3131486" y="3456403"/>
                <a:ext cx="446888" cy="307330"/>
              </a:xfrm>
              <a:prstGeom prst="rightArrow">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16" descr="Icon&#10;&#10;Description automatically generated">
                <a:extLst>
                  <a:ext uri="{FF2B5EF4-FFF2-40B4-BE49-F238E27FC236}">
                    <a16:creationId xmlns:a16="http://schemas.microsoft.com/office/drawing/2014/main" id="{63A83489-C4F3-44F4-88DD-F0215973204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27261" y="3351781"/>
                <a:ext cx="530352" cy="530352"/>
              </a:xfrm>
              <a:prstGeom prst="rect">
                <a:avLst/>
              </a:prstGeom>
            </p:spPr>
          </p:pic>
          <p:sp>
            <p:nvSpPr>
              <p:cNvPr id="58" name="Rechteck: abgerundete Ecken 57">
                <a:extLst>
                  <a:ext uri="{FF2B5EF4-FFF2-40B4-BE49-F238E27FC236}">
                    <a16:creationId xmlns:a16="http://schemas.microsoft.com/office/drawing/2014/main" id="{F53E4EA9-B7BF-4C78-B467-A15E92D433B8}"/>
                  </a:ext>
                </a:extLst>
              </p:cNvPr>
              <p:cNvSpPr/>
              <p:nvPr/>
            </p:nvSpPr>
            <p:spPr>
              <a:xfrm>
                <a:off x="2405957" y="3192250"/>
                <a:ext cx="1918178" cy="835637"/>
              </a:xfrm>
              <a:prstGeom prst="roundRect">
                <a:avLst/>
              </a:prstGeom>
              <a:solidFill>
                <a:srgbClr val="F497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feld 44">
              <a:extLst>
                <a:ext uri="{FF2B5EF4-FFF2-40B4-BE49-F238E27FC236}">
                  <a16:creationId xmlns:a16="http://schemas.microsoft.com/office/drawing/2014/main" id="{991B3CA9-6A03-48E2-BA2A-1D900DB55176}"/>
                </a:ext>
              </a:extLst>
            </p:cNvPr>
            <p:cNvSpPr txBox="1"/>
            <p:nvPr/>
          </p:nvSpPr>
          <p:spPr>
            <a:xfrm>
              <a:off x="4571999" y="2579840"/>
              <a:ext cx="2036572" cy="1107996"/>
            </a:xfrm>
            <a:prstGeom prst="rect">
              <a:avLst/>
            </a:prstGeom>
            <a:noFill/>
          </p:spPr>
          <p:txBody>
            <a:bodyPr wrap="square" rtlCol="0">
              <a:spAutoFit/>
            </a:bodyPr>
            <a:lstStyle/>
            <a:p>
              <a:r>
                <a:rPr lang="fr-FR" sz="1100"/>
                <a:t>Intrants, production, transport, stockage et manipulation, transformation à valeur ajoutée, transport et logistique, commercialisation et distribution, utilisateur final</a:t>
              </a:r>
            </a:p>
          </p:txBody>
        </p:sp>
      </p:grpSp>
      <p:grpSp>
        <p:nvGrpSpPr>
          <p:cNvPr id="9" name="Gruppieren 8">
            <a:extLst>
              <a:ext uri="{FF2B5EF4-FFF2-40B4-BE49-F238E27FC236}">
                <a16:creationId xmlns:a16="http://schemas.microsoft.com/office/drawing/2014/main" id="{D13F56CC-2933-47C4-9823-17D853DA918D}"/>
              </a:ext>
            </a:extLst>
          </p:cNvPr>
          <p:cNvGrpSpPr/>
          <p:nvPr/>
        </p:nvGrpSpPr>
        <p:grpSpPr>
          <a:xfrm>
            <a:off x="5289319" y="1732754"/>
            <a:ext cx="1368424" cy="879067"/>
            <a:chOff x="6196382" y="1978622"/>
            <a:chExt cx="1368424" cy="879067"/>
          </a:xfrm>
        </p:grpSpPr>
        <p:grpSp>
          <p:nvGrpSpPr>
            <p:cNvPr id="40" name="Gruppieren 39">
              <a:extLst>
                <a:ext uri="{FF2B5EF4-FFF2-40B4-BE49-F238E27FC236}">
                  <a16:creationId xmlns:a16="http://schemas.microsoft.com/office/drawing/2014/main" id="{7A4E9B46-6EC5-4D83-A093-2EFF69092132}"/>
                </a:ext>
              </a:extLst>
            </p:cNvPr>
            <p:cNvGrpSpPr/>
            <p:nvPr/>
          </p:nvGrpSpPr>
          <p:grpSpPr>
            <a:xfrm>
              <a:off x="6236406" y="1978622"/>
              <a:ext cx="1328400" cy="568800"/>
              <a:chOff x="4309652" y="2091717"/>
              <a:chExt cx="1918178" cy="835637"/>
            </a:xfrm>
          </p:grpSpPr>
          <p:pic>
            <p:nvPicPr>
              <p:cNvPr id="51" name="Picture 12" descr="Icon&#10;&#10;Description automatically generated">
                <a:extLst>
                  <a:ext uri="{FF2B5EF4-FFF2-40B4-BE49-F238E27FC236}">
                    <a16:creationId xmlns:a16="http://schemas.microsoft.com/office/drawing/2014/main" id="{1ADC5E34-E78E-4C17-8549-875477A95DD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30955" y="2237115"/>
                <a:ext cx="530352" cy="530352"/>
              </a:xfrm>
              <a:prstGeom prst="rect">
                <a:avLst/>
              </a:prstGeom>
            </p:spPr>
          </p:pic>
          <p:sp>
            <p:nvSpPr>
              <p:cNvPr id="52" name="Pfeil: nach rechts 51">
                <a:extLst>
                  <a:ext uri="{FF2B5EF4-FFF2-40B4-BE49-F238E27FC236}">
                    <a16:creationId xmlns:a16="http://schemas.microsoft.com/office/drawing/2014/main" id="{A4D2B4C2-D70B-47D5-AE1D-04BB6FCEFA1D}"/>
                  </a:ext>
                </a:extLst>
              </p:cNvPr>
              <p:cNvSpPr/>
              <p:nvPr/>
            </p:nvSpPr>
            <p:spPr>
              <a:xfrm>
                <a:off x="5043921" y="2350403"/>
                <a:ext cx="446887" cy="307330"/>
              </a:xfrm>
              <a:prstGeom prst="rightArrow">
                <a:avLst/>
              </a:prstGeom>
              <a:solidFill>
                <a:srgbClr val="79A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16" descr="Icon&#10;&#10;Description automatically generated">
                <a:extLst>
                  <a:ext uri="{FF2B5EF4-FFF2-40B4-BE49-F238E27FC236}">
                    <a16:creationId xmlns:a16="http://schemas.microsoft.com/office/drawing/2014/main" id="{4CAE1F2E-624C-48AF-A143-3C0781B314B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72375" y="2199894"/>
                <a:ext cx="530352" cy="530352"/>
              </a:xfrm>
              <a:prstGeom prst="rect">
                <a:avLst/>
              </a:prstGeom>
            </p:spPr>
          </p:pic>
          <p:sp>
            <p:nvSpPr>
              <p:cNvPr id="54" name="Rechteck: abgerundete Ecken 53">
                <a:extLst>
                  <a:ext uri="{FF2B5EF4-FFF2-40B4-BE49-F238E27FC236}">
                    <a16:creationId xmlns:a16="http://schemas.microsoft.com/office/drawing/2014/main" id="{97370E73-CDA4-4863-863D-7A8670E2D515}"/>
                  </a:ext>
                </a:extLst>
              </p:cNvPr>
              <p:cNvSpPr/>
              <p:nvPr/>
            </p:nvSpPr>
            <p:spPr>
              <a:xfrm>
                <a:off x="4309652" y="2091717"/>
                <a:ext cx="1918178" cy="835637"/>
              </a:xfrm>
              <a:prstGeom prst="round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feld 45">
              <a:extLst>
                <a:ext uri="{FF2B5EF4-FFF2-40B4-BE49-F238E27FC236}">
                  <a16:creationId xmlns:a16="http://schemas.microsoft.com/office/drawing/2014/main" id="{1D20BD72-7DFC-4E8E-9EC9-DD0A833EA287}"/>
                </a:ext>
              </a:extLst>
            </p:cNvPr>
            <p:cNvSpPr txBox="1"/>
            <p:nvPr/>
          </p:nvSpPr>
          <p:spPr>
            <a:xfrm>
              <a:off x="6196382" y="2596079"/>
              <a:ext cx="891306" cy="261610"/>
            </a:xfrm>
            <a:prstGeom prst="rect">
              <a:avLst/>
            </a:prstGeom>
            <a:noFill/>
          </p:spPr>
          <p:txBody>
            <a:bodyPr wrap="square" rtlCol="0">
              <a:spAutoFit/>
            </a:bodyPr>
            <a:lstStyle/>
            <a:p>
              <a:pPr algn="ctr"/>
              <a:r>
                <a:rPr lang="fr-FR" sz="1100"/>
                <a:t>Bioénergie</a:t>
              </a:r>
            </a:p>
          </p:txBody>
        </p:sp>
      </p:grpSp>
      <p:grpSp>
        <p:nvGrpSpPr>
          <p:cNvPr id="10" name="Gruppieren 9">
            <a:extLst>
              <a:ext uri="{FF2B5EF4-FFF2-40B4-BE49-F238E27FC236}">
                <a16:creationId xmlns:a16="http://schemas.microsoft.com/office/drawing/2014/main" id="{BABD9D4F-B970-42BC-AA77-112A938C7B51}"/>
              </a:ext>
            </a:extLst>
          </p:cNvPr>
          <p:cNvGrpSpPr/>
          <p:nvPr/>
        </p:nvGrpSpPr>
        <p:grpSpPr>
          <a:xfrm>
            <a:off x="5329343" y="3185206"/>
            <a:ext cx="1374851" cy="1542627"/>
            <a:chOff x="7723776" y="1983150"/>
            <a:chExt cx="1374851" cy="1542627"/>
          </a:xfrm>
        </p:grpSpPr>
        <p:grpSp>
          <p:nvGrpSpPr>
            <p:cNvPr id="68" name="Gruppieren 67">
              <a:extLst>
                <a:ext uri="{FF2B5EF4-FFF2-40B4-BE49-F238E27FC236}">
                  <a16:creationId xmlns:a16="http://schemas.microsoft.com/office/drawing/2014/main" id="{5B036B7F-A8B2-4D11-8171-B5B3C7BD3279}"/>
                </a:ext>
              </a:extLst>
            </p:cNvPr>
            <p:cNvGrpSpPr/>
            <p:nvPr/>
          </p:nvGrpSpPr>
          <p:grpSpPr>
            <a:xfrm>
              <a:off x="7770227" y="1983150"/>
              <a:ext cx="1328400" cy="568800"/>
              <a:chOff x="7366699" y="3590072"/>
              <a:chExt cx="1328400" cy="568800"/>
            </a:xfrm>
          </p:grpSpPr>
          <p:grpSp>
            <p:nvGrpSpPr>
              <p:cNvPr id="69" name="Gruppieren 68">
                <a:extLst>
                  <a:ext uri="{FF2B5EF4-FFF2-40B4-BE49-F238E27FC236}">
                    <a16:creationId xmlns:a16="http://schemas.microsoft.com/office/drawing/2014/main" id="{1C6EE282-B3AB-480C-9801-4EAC3858E704}"/>
                  </a:ext>
                </a:extLst>
              </p:cNvPr>
              <p:cNvGrpSpPr/>
              <p:nvPr/>
            </p:nvGrpSpPr>
            <p:grpSpPr>
              <a:xfrm>
                <a:off x="7438858" y="3681033"/>
                <a:ext cx="1135181" cy="375072"/>
                <a:chOff x="7438858" y="3681033"/>
                <a:chExt cx="1135181" cy="375072"/>
              </a:xfrm>
            </p:grpSpPr>
            <p:pic>
              <p:nvPicPr>
                <p:cNvPr id="71" name="Picture 16" descr="Icon&#10;&#10;Description automatically generated">
                  <a:extLst>
                    <a:ext uri="{FF2B5EF4-FFF2-40B4-BE49-F238E27FC236}">
                      <a16:creationId xmlns:a16="http://schemas.microsoft.com/office/drawing/2014/main" id="{36633E2E-7EA3-4AC2-BEE9-40A8FF01666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38858" y="3695106"/>
                  <a:ext cx="367286" cy="360999"/>
                </a:xfrm>
                <a:prstGeom prst="rect">
                  <a:avLst/>
                </a:prstGeom>
              </p:spPr>
            </p:pic>
            <p:sp>
              <p:nvSpPr>
                <p:cNvPr id="72" name="Pfeil: nach rechts 71">
                  <a:extLst>
                    <a:ext uri="{FF2B5EF4-FFF2-40B4-BE49-F238E27FC236}">
                      <a16:creationId xmlns:a16="http://schemas.microsoft.com/office/drawing/2014/main" id="{7E972D51-83DC-4564-A489-03E0D7936FD8}"/>
                    </a:ext>
                  </a:extLst>
                </p:cNvPr>
                <p:cNvSpPr/>
                <p:nvPr/>
              </p:nvSpPr>
              <p:spPr>
                <a:xfrm>
                  <a:off x="7855620" y="3771008"/>
                  <a:ext cx="309484" cy="209193"/>
                </a:xfrm>
                <a:prstGeom prst="rightArrow">
                  <a:avLst/>
                </a:prstGeom>
                <a:solidFill>
                  <a:srgbClr val="79A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14" descr="Icon, circle&#10;&#10;Description automatically generated with medium confidence">
                  <a:extLst>
                    <a:ext uri="{FF2B5EF4-FFF2-40B4-BE49-F238E27FC236}">
                      <a16:creationId xmlns:a16="http://schemas.microsoft.com/office/drawing/2014/main" id="{452132F2-A43D-4B9D-BC2A-17567484E56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08864" y="3681033"/>
                  <a:ext cx="365175" cy="360999"/>
                </a:xfrm>
                <a:prstGeom prst="rect">
                  <a:avLst/>
                </a:prstGeom>
              </p:spPr>
            </p:pic>
          </p:grpSp>
          <p:sp>
            <p:nvSpPr>
              <p:cNvPr id="70" name="Rechteck: abgerundete Ecken 69">
                <a:extLst>
                  <a:ext uri="{FF2B5EF4-FFF2-40B4-BE49-F238E27FC236}">
                    <a16:creationId xmlns:a16="http://schemas.microsoft.com/office/drawing/2014/main" id="{A55C8CC8-21EA-4B24-9850-D92F71579A75}"/>
                  </a:ext>
                </a:extLst>
              </p:cNvPr>
              <p:cNvSpPr/>
              <p:nvPr/>
            </p:nvSpPr>
            <p:spPr>
              <a:xfrm>
                <a:off x="7366699" y="3590072"/>
                <a:ext cx="1328400" cy="568800"/>
              </a:xfrm>
              <a:prstGeom prst="round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feld 66">
              <a:extLst>
                <a:ext uri="{FF2B5EF4-FFF2-40B4-BE49-F238E27FC236}">
                  <a16:creationId xmlns:a16="http://schemas.microsoft.com/office/drawing/2014/main" id="{0CB59F6F-7DA6-4220-8F92-13DF74F954E7}"/>
                </a:ext>
              </a:extLst>
            </p:cNvPr>
            <p:cNvSpPr txBox="1"/>
            <p:nvPr/>
          </p:nvSpPr>
          <p:spPr>
            <a:xfrm>
              <a:off x="7723776" y="2587058"/>
              <a:ext cx="1353252" cy="938719"/>
            </a:xfrm>
            <a:prstGeom prst="rect">
              <a:avLst/>
            </a:prstGeom>
            <a:noFill/>
          </p:spPr>
          <p:txBody>
            <a:bodyPr wrap="square" rtlCol="0">
              <a:spAutoFit/>
            </a:bodyPr>
            <a:lstStyle/>
            <a:p>
              <a:r>
                <a:rPr lang="fr-FR" sz="1100">
                  <a:solidFill>
                    <a:prstClr val="black"/>
                  </a:solidFill>
                </a:rPr>
                <a:t>Répercussions sur la qualité de l’eau (pollution) et sa quantité (importants prélèvements)</a:t>
              </a:r>
            </a:p>
          </p:txBody>
        </p:sp>
      </p:grpSp>
    </p:spTree>
    <p:extLst>
      <p:ext uri="{BB962C8B-B14F-4D97-AF65-F5344CB8AC3E}">
        <p14:creationId xmlns:p14="http://schemas.microsoft.com/office/powerpoint/2010/main" val="299637909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7"/>
            <a:ext cx="1787738" cy="240173"/>
          </a:xfrm>
        </p:spPr>
        <p:txBody>
          <a:bodyPr/>
          <a:lstStyle/>
          <a:p>
            <a:fld id="{6FE78462-EC25-4D6F-859E-EAAB761FF960}" type="datetime4">
              <a:rPr lang="en-GB" smtClean="0"/>
              <a:pPr/>
              <a:t>30 November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fr-FR"/>
              <a:t>Merci d’avoir pris le temps de suivre ce module !</a:t>
            </a:r>
          </a:p>
        </p:txBody>
      </p:sp>
      <p:pic>
        <p:nvPicPr>
          <p:cNvPr id="14" name="Picture Placeholder 29" descr="Icon&#10;&#10;Description automatically generated">
            <a:extLst>
              <a:ext uri="{FF2B5EF4-FFF2-40B4-BE49-F238E27FC236}">
                <a16:creationId xmlns:a16="http://schemas.microsoft.com/office/drawing/2014/main" id="{9216FEEF-594D-4E67-A590-265751FC1E76}"/>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632936C7-CE86-400B-9FB6-45C742B76E0E}"/>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FD9855DE-594E-4FF3-B8ED-DFCC4B397262}"/>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EEE70AA3-71CE-4857-9159-B6D4CCA357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31B7BB53-1FF1-4734-89D9-EA904181C25D}"/>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6473D-AA58-4CA8-93C2-B84FDE559DAE}"/>
              </a:ext>
            </a:extLst>
          </p:cNvPr>
          <p:cNvSpPr>
            <a:spLocks noGrp="1"/>
          </p:cNvSpPr>
          <p:nvPr>
            <p:ph type="body" sz="quarter" idx="10"/>
          </p:nvPr>
        </p:nvSpPr>
        <p:spPr>
          <a:xfrm>
            <a:off x="581130" y="4489385"/>
            <a:ext cx="7718139" cy="384721"/>
          </a:xfrm>
        </p:spPr>
        <p:txBody>
          <a:bodyPr/>
          <a:lstStyle/>
          <a:p>
            <a:r>
              <a:rPr lang="fr-FR"/>
              <a:t>Chapitre 1.2 : interactions eau-énergie-alimentation</a:t>
            </a:r>
          </a:p>
        </p:txBody>
      </p:sp>
      <p:sp>
        <p:nvSpPr>
          <p:cNvPr id="3" name="Titel 2">
            <a:extLst>
              <a:ext uri="{FF2B5EF4-FFF2-40B4-BE49-F238E27FC236}">
                <a16:creationId xmlns:a16="http://schemas.microsoft.com/office/drawing/2014/main" id="{50F331F9-0DAC-4301-9E09-3602204AAADF}"/>
              </a:ext>
            </a:extLst>
          </p:cNvPr>
          <p:cNvSpPr>
            <a:spLocks noGrp="1"/>
          </p:cNvSpPr>
          <p:nvPr>
            <p:ph type="title"/>
          </p:nvPr>
        </p:nvSpPr>
        <p:spPr>
          <a:xfrm>
            <a:off x="581130" y="3520154"/>
            <a:ext cx="7718139" cy="812530"/>
          </a:xfrm>
        </p:spPr>
        <p:txBody>
          <a:bodyPr/>
          <a:lstStyle/>
          <a:p>
            <a:r>
              <a:rPr lang="fr-FR"/>
              <a:t>Concepts de la sécurité de l’eau, de l’énergie et de l’alimentation et des concessions</a:t>
            </a:r>
          </a:p>
        </p:txBody>
      </p:sp>
    </p:spTree>
    <p:extLst>
      <p:ext uri="{BB962C8B-B14F-4D97-AF65-F5344CB8AC3E}">
        <p14:creationId xmlns:p14="http://schemas.microsoft.com/office/powerpoint/2010/main" val="34107936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CCFF24E-CD65-44F5-817C-4AB53B265ED6}"/>
              </a:ext>
            </a:extLst>
          </p:cNvPr>
          <p:cNvSpPr>
            <a:spLocks noGrp="1"/>
          </p:cNvSpPr>
          <p:nvPr>
            <p:ph type="body" sz="quarter" idx="13"/>
          </p:nvPr>
        </p:nvSpPr>
        <p:spPr>
          <a:xfrm>
            <a:off x="449818" y="1188000"/>
            <a:ext cx="2531717" cy="1769123"/>
          </a:xfrm>
        </p:spPr>
        <p:txBody>
          <a:bodyPr vert="horz" lIns="91440" tIns="45720" rIns="91440" bIns="45720" rtlCol="0" anchor="t">
            <a:normAutofit fontScale="77500" lnSpcReduction="20000"/>
          </a:bodyPr>
          <a:lstStyle/>
          <a:p>
            <a:r>
              <a:rPr lang="fr-FR" b="1">
                <a:latin typeface="Calibri"/>
                <a:cs typeface="Calibri"/>
              </a:rPr>
              <a:t>Sécurité de l’eau</a:t>
            </a:r>
            <a:r>
              <a:rPr lang="fr-FR">
                <a:latin typeface="Calibri"/>
                <a:cs typeface="Calibri"/>
              </a:rPr>
              <a:t> : </a:t>
            </a:r>
          </a:p>
          <a:p>
            <a:pPr marL="285750" indent="-285750">
              <a:buClr>
                <a:srgbClr val="F5903D"/>
              </a:buClr>
              <a:buFont typeface="Wingdings" panose="05000000000000000000" pitchFamily="2" charset="2"/>
              <a:buChar char="§"/>
            </a:pPr>
            <a:r>
              <a:rPr lang="fr-FR" b="1">
                <a:latin typeface="Calibri"/>
                <a:cs typeface="Calibri"/>
              </a:rPr>
              <a:t>2 milliards </a:t>
            </a:r>
            <a:r>
              <a:rPr lang="fr-FR">
                <a:latin typeface="Calibri"/>
                <a:cs typeface="Calibri"/>
              </a:rPr>
              <a:t>de personnes ne disposent pas de </a:t>
            </a:r>
            <a:r>
              <a:rPr lang="fr-FR" b="1">
                <a:latin typeface="Calibri"/>
                <a:cs typeface="Calibri"/>
              </a:rPr>
              <a:t>services d’eau potable </a:t>
            </a:r>
            <a:r>
              <a:rPr lang="fr-FR">
                <a:latin typeface="Calibri"/>
                <a:cs typeface="Calibri"/>
              </a:rPr>
              <a:t>gérés en toute sécurité (2020).</a:t>
            </a:r>
          </a:p>
          <a:p>
            <a:pPr marL="285750" indent="-285750">
              <a:buClr>
                <a:srgbClr val="F5903D"/>
              </a:buClr>
              <a:buFont typeface="Wingdings" panose="05000000000000000000" pitchFamily="2" charset="2"/>
              <a:buChar char="§"/>
            </a:pPr>
            <a:r>
              <a:rPr lang="fr-FR">
                <a:latin typeface="Calibri"/>
                <a:cs typeface="Calibri"/>
              </a:rPr>
              <a:t>La demande mondiale d’eau pourrait dépasser de 40 % l’approvisionnement total en eau en 2030 (d’après les niveaux de 2015).</a:t>
            </a:r>
          </a:p>
          <a:p>
            <a:endParaRPr lang="de-DE"/>
          </a:p>
        </p:txBody>
      </p:sp>
      <p:sp>
        <p:nvSpPr>
          <p:cNvPr id="6" name="Titel 5">
            <a:extLst>
              <a:ext uri="{FF2B5EF4-FFF2-40B4-BE49-F238E27FC236}">
                <a16:creationId xmlns:a16="http://schemas.microsoft.com/office/drawing/2014/main" id="{BD86FF5F-433A-4429-A6D3-4F772A763DB7}"/>
              </a:ext>
            </a:extLst>
          </p:cNvPr>
          <p:cNvSpPr>
            <a:spLocks noGrp="1"/>
          </p:cNvSpPr>
          <p:nvPr>
            <p:ph type="title"/>
          </p:nvPr>
        </p:nvSpPr>
        <p:spPr/>
        <p:txBody>
          <a:bodyPr>
            <a:normAutofit fontScale="90000"/>
          </a:bodyPr>
          <a:lstStyle/>
          <a:p>
            <a:r>
              <a:rPr lang="fr-FR"/>
              <a:t>Aperçu : sécurité de l’eau, de l’énergie et de l’alimentation</a:t>
            </a:r>
          </a:p>
        </p:txBody>
      </p:sp>
      <p:sp>
        <p:nvSpPr>
          <p:cNvPr id="7" name="Textplatzhalter 6">
            <a:extLst>
              <a:ext uri="{FF2B5EF4-FFF2-40B4-BE49-F238E27FC236}">
                <a16:creationId xmlns:a16="http://schemas.microsoft.com/office/drawing/2014/main" id="{A42A15C0-EC5A-4161-B825-2A9902DCB7BE}"/>
              </a:ext>
            </a:extLst>
          </p:cNvPr>
          <p:cNvSpPr>
            <a:spLocks noGrp="1"/>
          </p:cNvSpPr>
          <p:nvPr>
            <p:ph type="body" sz="quarter" idx="14"/>
          </p:nvPr>
        </p:nvSpPr>
        <p:spPr/>
        <p:txBody>
          <a:bodyPr>
            <a:normAutofit fontScale="92500" lnSpcReduction="20000"/>
          </a:bodyPr>
          <a:lstStyle/>
          <a:p>
            <a:r>
              <a:rPr lang="fr-FR" sz="1500" b="1"/>
              <a:t>Sécurité de l’énergie : </a:t>
            </a:r>
          </a:p>
          <a:p>
            <a:pPr marL="285750" indent="-285750">
              <a:buClr>
                <a:srgbClr val="F5903D"/>
              </a:buClr>
              <a:buFont typeface="Wingdings" panose="05000000000000000000" pitchFamily="2" charset="2"/>
              <a:buChar char="§"/>
            </a:pPr>
            <a:r>
              <a:rPr lang="fr-FR" sz="1500" b="1"/>
              <a:t>800 000 millions </a:t>
            </a:r>
            <a:r>
              <a:rPr lang="fr-FR" sz="1500"/>
              <a:t>de personnes</a:t>
            </a:r>
            <a:r>
              <a:rPr lang="fr-FR" sz="1500" b="1"/>
              <a:t> </a:t>
            </a:r>
            <a:r>
              <a:rPr lang="fr-FR" sz="1500"/>
              <a:t>n’ont pas </a:t>
            </a:r>
            <a:r>
              <a:rPr lang="fr-FR" sz="1500" b="1"/>
              <a:t>accès à l’électricité </a:t>
            </a:r>
            <a:r>
              <a:rPr lang="fr-FR" sz="1500"/>
              <a:t>(2021).</a:t>
            </a:r>
          </a:p>
          <a:p>
            <a:pPr marL="285750" indent="-285750">
              <a:buClr>
                <a:srgbClr val="F5903D"/>
              </a:buClr>
              <a:buFont typeface="Wingdings" panose="05000000000000000000" pitchFamily="2" charset="2"/>
              <a:buChar char="§"/>
            </a:pPr>
            <a:r>
              <a:rPr lang="fr-FR" sz="1500"/>
              <a:t>La </a:t>
            </a:r>
            <a:r>
              <a:rPr lang="fr-FR" sz="1500" b="1"/>
              <a:t>demande d’énergie primaire </a:t>
            </a:r>
            <a:r>
              <a:rPr lang="fr-FR" sz="1500"/>
              <a:t>totale devrait augmenter de </a:t>
            </a:r>
            <a:r>
              <a:rPr lang="fr-FR" sz="1500" b="1"/>
              <a:t>9 %</a:t>
            </a:r>
            <a:r>
              <a:rPr lang="fr-FR" sz="1500"/>
              <a:t> en 2030 (d’après les niveaux de 2020).</a:t>
            </a:r>
          </a:p>
          <a:p>
            <a:endParaRPr lang="de-DE"/>
          </a:p>
        </p:txBody>
      </p:sp>
      <p:sp>
        <p:nvSpPr>
          <p:cNvPr id="8" name="Textplatzhalter 7">
            <a:extLst>
              <a:ext uri="{FF2B5EF4-FFF2-40B4-BE49-F238E27FC236}">
                <a16:creationId xmlns:a16="http://schemas.microsoft.com/office/drawing/2014/main" id="{1A25B84F-0355-47B5-AF67-97C2D7205398}"/>
              </a:ext>
            </a:extLst>
          </p:cNvPr>
          <p:cNvSpPr>
            <a:spLocks noGrp="1"/>
          </p:cNvSpPr>
          <p:nvPr>
            <p:ph type="body" sz="quarter" idx="18"/>
          </p:nvPr>
        </p:nvSpPr>
        <p:spPr>
          <a:xfrm>
            <a:off x="6485284" y="1188000"/>
            <a:ext cx="2531717" cy="1879291"/>
          </a:xfrm>
        </p:spPr>
        <p:txBody>
          <a:bodyPr>
            <a:normAutofit fontScale="25000" lnSpcReduction="20000"/>
          </a:bodyPr>
          <a:lstStyle/>
          <a:p>
            <a:r>
              <a:rPr lang="fr-FR" sz="5200" b="1"/>
              <a:t>Sécurité alimentaire : </a:t>
            </a:r>
          </a:p>
          <a:p>
            <a:pPr marL="285750" indent="-285750">
              <a:buClr>
                <a:srgbClr val="F5903D"/>
              </a:buClr>
              <a:buFont typeface="Wingdings" panose="05000000000000000000" pitchFamily="2" charset="2"/>
              <a:buChar char="§"/>
            </a:pPr>
            <a:r>
              <a:rPr lang="fr-FR" sz="5200" b="1"/>
              <a:t>2,4 milliards </a:t>
            </a:r>
            <a:r>
              <a:rPr lang="fr-FR" sz="5200"/>
              <a:t>de personnes sont exposées à l’</a:t>
            </a:r>
            <a:r>
              <a:rPr lang="fr-FR" sz="5200" b="1"/>
              <a:t>insécurité alimentaire</a:t>
            </a:r>
            <a:r>
              <a:rPr lang="fr-FR" sz="5200"/>
              <a:t>, dont 930 millions sont confrontées à une situation grave (2020).</a:t>
            </a:r>
          </a:p>
          <a:p>
            <a:pPr marL="285750" indent="-285750">
              <a:buClr>
                <a:srgbClr val="F5903D"/>
              </a:buClr>
              <a:buFont typeface="Wingdings" panose="05000000000000000000" pitchFamily="2" charset="2"/>
              <a:buChar char="§"/>
            </a:pPr>
            <a:r>
              <a:rPr lang="fr-FR" sz="5200"/>
              <a:t>La </a:t>
            </a:r>
            <a:r>
              <a:rPr lang="fr-FR" sz="5200" b="1"/>
              <a:t>demande alimentaire </a:t>
            </a:r>
            <a:r>
              <a:rPr lang="fr-FR" sz="5200"/>
              <a:t>devrait </a:t>
            </a:r>
            <a:r>
              <a:rPr lang="fr-FR" sz="5200" b="1"/>
              <a:t>augmenter de 50 % </a:t>
            </a:r>
            <a:r>
              <a:rPr lang="fr-FR" sz="5200"/>
              <a:t>en 2050 (d’après les niveaux de 2020).</a:t>
            </a:r>
          </a:p>
          <a:p>
            <a:endParaRPr lang="de-DE"/>
          </a:p>
        </p:txBody>
      </p:sp>
      <p:sp>
        <p:nvSpPr>
          <p:cNvPr id="9" name="Foliennummernplatzhalter 8">
            <a:extLst>
              <a:ext uri="{FF2B5EF4-FFF2-40B4-BE49-F238E27FC236}">
                <a16:creationId xmlns:a16="http://schemas.microsoft.com/office/drawing/2014/main" id="{F448ABEA-F460-4966-A10E-963A0464E1FA}"/>
              </a:ext>
            </a:extLst>
          </p:cNvPr>
          <p:cNvSpPr>
            <a:spLocks noGrp="1"/>
          </p:cNvSpPr>
          <p:nvPr>
            <p:ph type="sldNum" sz="quarter" idx="16"/>
          </p:nvPr>
        </p:nvSpPr>
        <p:spPr/>
        <p:txBody>
          <a:bodyPr/>
          <a:lstStyle/>
          <a:p>
            <a:fld id="{CF23C0C3-F0EC-4AF0-84C8-08554CFEDD03}" type="slidenum">
              <a:rPr lang="en-GB" smtClean="0"/>
              <a:t>5</a:t>
            </a:fld>
            <a:endParaRPr lang="en-GB"/>
          </a:p>
        </p:txBody>
      </p:sp>
      <p:pic>
        <p:nvPicPr>
          <p:cNvPr id="10" name="Picture Placeholder 23" descr="A picture containing rock, nature, outdoor, rocky&#10;&#10;Description automatically generated">
            <a:extLst>
              <a:ext uri="{FF2B5EF4-FFF2-40B4-BE49-F238E27FC236}">
                <a16:creationId xmlns:a16="http://schemas.microsoft.com/office/drawing/2014/main" id="{3987FFF1-1566-4E71-99CE-C31CFB6CCB88}"/>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val="0"/>
              </a:ext>
            </a:extLst>
          </a:blip>
          <a:srcRect/>
          <a:stretch/>
        </p:blipFill>
        <p:spPr>
          <a:xfrm>
            <a:off x="247650" y="2987675"/>
            <a:ext cx="2555875" cy="1768475"/>
          </a:xfrm>
        </p:spPr>
      </p:pic>
      <p:pic>
        <p:nvPicPr>
          <p:cNvPr id="11" name="Picture Placeholder 7" descr="A picture containing people, outdoor object&#10;&#10;Description automatically generated">
            <a:extLst>
              <a:ext uri="{FF2B5EF4-FFF2-40B4-BE49-F238E27FC236}">
                <a16:creationId xmlns:a16="http://schemas.microsoft.com/office/drawing/2014/main" id="{0C96E350-C2B1-4D5D-B12A-627AEC3D2A10}"/>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val="0"/>
              </a:ext>
            </a:extLst>
          </a:blip>
          <a:srcRect/>
          <a:stretch/>
        </p:blipFill>
        <p:spPr>
          <a:xfrm>
            <a:off x="3313113" y="2987675"/>
            <a:ext cx="2555875" cy="1768475"/>
          </a:xfrm>
        </p:spPr>
      </p:pic>
      <p:pic>
        <p:nvPicPr>
          <p:cNvPr id="12" name="Picture Placeholder 11" descr="A picture containing indoor, fruit, pile, different&#10;&#10;Description automatically generated">
            <a:extLst>
              <a:ext uri="{FF2B5EF4-FFF2-40B4-BE49-F238E27FC236}">
                <a16:creationId xmlns:a16="http://schemas.microsoft.com/office/drawing/2014/main" id="{49B52D70-0FCB-496B-AF01-133485637B7E}"/>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val="0"/>
              </a:ext>
            </a:extLst>
          </a:blip>
          <a:srcRect/>
          <a:stretch/>
        </p:blipFill>
        <p:spPr>
          <a:xfrm>
            <a:off x="6370638" y="2987675"/>
            <a:ext cx="2555875" cy="1768475"/>
          </a:xfrm>
        </p:spPr>
      </p:pic>
    </p:spTree>
    <p:extLst>
      <p:ext uri="{BB962C8B-B14F-4D97-AF65-F5344CB8AC3E}">
        <p14:creationId xmlns:p14="http://schemas.microsoft.com/office/powerpoint/2010/main" val="16044657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feil: nach unten gekrümmt 16">
            <a:extLst>
              <a:ext uri="{FF2B5EF4-FFF2-40B4-BE49-F238E27FC236}">
                <a16:creationId xmlns:a16="http://schemas.microsoft.com/office/drawing/2014/main" id="{42AD1157-39AD-4EAE-96EA-CA8E33FFC8BE}"/>
              </a:ext>
            </a:extLst>
          </p:cNvPr>
          <p:cNvSpPr/>
          <p:nvPr/>
        </p:nvSpPr>
        <p:spPr>
          <a:xfrm rot="10800000">
            <a:off x="2005964" y="3269508"/>
            <a:ext cx="5132070" cy="881647"/>
          </a:xfrm>
          <a:prstGeom prst="curvedDownArrow">
            <a:avLst>
              <a:gd name="adj1" fmla="val 33578"/>
              <a:gd name="adj2" fmla="val 50000"/>
              <a:gd name="adj3" fmla="val 25000"/>
            </a:avLst>
          </a:prstGeom>
          <a:solidFill>
            <a:srgbClr val="79A1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sp>
        <p:nvSpPr>
          <p:cNvPr id="3" name="Titel 2">
            <a:extLst>
              <a:ext uri="{FF2B5EF4-FFF2-40B4-BE49-F238E27FC236}">
                <a16:creationId xmlns:a16="http://schemas.microsoft.com/office/drawing/2014/main" id="{97E7DB8A-2F73-4ED9-9FBA-CA222B5EA1FD}"/>
              </a:ext>
            </a:extLst>
          </p:cNvPr>
          <p:cNvSpPr>
            <a:spLocks noGrp="1"/>
          </p:cNvSpPr>
          <p:nvPr>
            <p:ph type="title"/>
          </p:nvPr>
        </p:nvSpPr>
        <p:spPr/>
        <p:txBody>
          <a:bodyPr/>
          <a:lstStyle/>
          <a:p>
            <a:r>
              <a:rPr lang="fr-FR"/>
              <a:t>Eau – Alimentation </a:t>
            </a:r>
          </a:p>
        </p:txBody>
      </p:sp>
      <p:sp>
        <p:nvSpPr>
          <p:cNvPr id="4" name="Foliennummernplatzhalter 3">
            <a:extLst>
              <a:ext uri="{FF2B5EF4-FFF2-40B4-BE49-F238E27FC236}">
                <a16:creationId xmlns:a16="http://schemas.microsoft.com/office/drawing/2014/main" id="{31B57398-F1F4-4DC2-AE63-4E1285752A0B}"/>
              </a:ext>
            </a:extLst>
          </p:cNvPr>
          <p:cNvSpPr>
            <a:spLocks noGrp="1"/>
          </p:cNvSpPr>
          <p:nvPr>
            <p:ph type="sldNum" sz="quarter" idx="16"/>
          </p:nvPr>
        </p:nvSpPr>
        <p:spPr/>
        <p:txBody>
          <a:bodyPr/>
          <a:lstStyle/>
          <a:p>
            <a:fld id="{CF23C0C3-F0EC-4AF0-84C8-08554CFEDD03}" type="slidenum">
              <a:rPr lang="en-GB" smtClean="0"/>
              <a:t>6</a:t>
            </a:fld>
            <a:endParaRPr lang="en-GB"/>
          </a:p>
        </p:txBody>
      </p:sp>
      <p:sp>
        <p:nvSpPr>
          <p:cNvPr id="8" name="Pfeil: nach unten gekrümmt 7">
            <a:extLst>
              <a:ext uri="{FF2B5EF4-FFF2-40B4-BE49-F238E27FC236}">
                <a16:creationId xmlns:a16="http://schemas.microsoft.com/office/drawing/2014/main" id="{4675FA22-7837-4963-8347-1D5DD49839D5}"/>
              </a:ext>
            </a:extLst>
          </p:cNvPr>
          <p:cNvSpPr/>
          <p:nvPr/>
        </p:nvSpPr>
        <p:spPr>
          <a:xfrm>
            <a:off x="2005964" y="1322167"/>
            <a:ext cx="5132071" cy="611890"/>
          </a:xfrm>
          <a:prstGeom prst="curvedDownArrow">
            <a:avLst>
              <a:gd name="adj1" fmla="val 33578"/>
              <a:gd name="adj2" fmla="val 50000"/>
              <a:gd name="adj3" fmla="val 25000"/>
            </a:avLst>
          </a:prstGeom>
          <a:solidFill>
            <a:srgbClr val="004C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err="1">
              <a:solidFill>
                <a:schemeClr val="tx1"/>
              </a:solidFill>
              <a:highlight>
                <a:srgbClr val="F4971A"/>
              </a:highlight>
            </a:endParaRPr>
          </a:p>
        </p:txBody>
      </p:sp>
      <p:grpSp>
        <p:nvGrpSpPr>
          <p:cNvPr id="9" name="Group 5">
            <a:extLst>
              <a:ext uri="{FF2B5EF4-FFF2-40B4-BE49-F238E27FC236}">
                <a16:creationId xmlns:a16="http://schemas.microsoft.com/office/drawing/2014/main" id="{A455241F-6A40-427E-ACF5-AD2DE37DC79F}"/>
              </a:ext>
            </a:extLst>
          </p:cNvPr>
          <p:cNvGrpSpPr/>
          <p:nvPr/>
        </p:nvGrpSpPr>
        <p:grpSpPr>
          <a:xfrm>
            <a:off x="3139435" y="733811"/>
            <a:ext cx="2865126" cy="1932436"/>
            <a:chOff x="97809" y="1656673"/>
            <a:chExt cx="2865126" cy="1932436"/>
          </a:xfrm>
        </p:grpSpPr>
        <p:pic>
          <p:nvPicPr>
            <p:cNvPr id="10" name="Picture 4" descr="Shape, icon&#10;&#10;Description automatically generated">
              <a:extLst>
                <a:ext uri="{FF2B5EF4-FFF2-40B4-BE49-F238E27FC236}">
                  <a16:creationId xmlns:a16="http://schemas.microsoft.com/office/drawing/2014/main" id="{978F707D-38AB-409D-936F-198EAD03E6A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1" name="TextBox 6">
              <a:extLst>
                <a:ext uri="{FF2B5EF4-FFF2-40B4-BE49-F238E27FC236}">
                  <a16:creationId xmlns:a16="http://schemas.microsoft.com/office/drawing/2014/main" id="{E19C0E21-B1F2-4418-AEF0-824FD79EC18D}"/>
                </a:ext>
              </a:extLst>
            </p:cNvPr>
            <p:cNvSpPr txBox="1"/>
            <p:nvPr/>
          </p:nvSpPr>
          <p:spPr>
            <a:xfrm>
              <a:off x="450000" y="2242484"/>
              <a:ext cx="2134464" cy="461665"/>
            </a:xfrm>
            <a:prstGeom prst="rect">
              <a:avLst/>
            </a:prstGeom>
            <a:noFill/>
          </p:spPr>
          <p:txBody>
            <a:bodyPr wrap="square" rtlCol="0">
              <a:spAutoFit/>
            </a:bodyPr>
            <a:lstStyle/>
            <a:p>
              <a:pPr algn="ctr"/>
              <a:r>
                <a:rPr lang="fr-FR" sz="1200" b="1">
                  <a:solidFill>
                    <a:srgbClr val="004C82"/>
                  </a:solidFill>
                  <a:latin typeface="Calibri" panose="020F0502020204030204" pitchFamily="34" charset="0"/>
                  <a:cs typeface="Calibri" panose="020F0502020204030204" pitchFamily="34" charset="0"/>
                </a:rPr>
                <a:t>L’eau est indispensable à la production et la transformation alimentaires.</a:t>
              </a:r>
            </a:p>
          </p:txBody>
        </p:sp>
      </p:grpSp>
      <p:pic>
        <p:nvPicPr>
          <p:cNvPr id="12" name="Picture 48" descr="Logo, icon&#10;&#10;Description automatically generated">
            <a:extLst>
              <a:ext uri="{FF2B5EF4-FFF2-40B4-BE49-F238E27FC236}">
                <a16:creationId xmlns:a16="http://schemas.microsoft.com/office/drawing/2014/main" id="{3CE4FFB8-F39A-4867-8F4B-8C3F6E90B13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07937" y="2052531"/>
            <a:ext cx="1173801" cy="1173801"/>
          </a:xfrm>
          <a:prstGeom prst="rect">
            <a:avLst/>
          </a:prstGeom>
        </p:spPr>
      </p:pic>
      <p:grpSp>
        <p:nvGrpSpPr>
          <p:cNvPr id="14" name="Group 16">
            <a:extLst>
              <a:ext uri="{FF2B5EF4-FFF2-40B4-BE49-F238E27FC236}">
                <a16:creationId xmlns:a16="http://schemas.microsoft.com/office/drawing/2014/main" id="{599C3179-48BF-49CE-8BEC-DE550720A7F9}"/>
              </a:ext>
            </a:extLst>
          </p:cNvPr>
          <p:cNvGrpSpPr/>
          <p:nvPr/>
        </p:nvGrpSpPr>
        <p:grpSpPr>
          <a:xfrm>
            <a:off x="3132986" y="2959724"/>
            <a:ext cx="2738381" cy="1932436"/>
            <a:chOff x="6263058" y="1698351"/>
            <a:chExt cx="2738381" cy="1932436"/>
          </a:xfrm>
        </p:grpSpPr>
        <p:pic>
          <p:nvPicPr>
            <p:cNvPr id="15" name="Picture 14" descr="A picture containing icon&#10;&#10;Description automatically generated">
              <a:extLst>
                <a:ext uri="{FF2B5EF4-FFF2-40B4-BE49-F238E27FC236}">
                  <a16:creationId xmlns:a16="http://schemas.microsoft.com/office/drawing/2014/main" id="{006689CE-0578-4E8F-82D0-E42173F620C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6" name="TextBox 15">
              <a:extLst>
                <a:ext uri="{FF2B5EF4-FFF2-40B4-BE49-F238E27FC236}">
                  <a16:creationId xmlns:a16="http://schemas.microsoft.com/office/drawing/2014/main" id="{0CE05CF7-C875-4594-AF86-6E4827C10989}"/>
                </a:ext>
              </a:extLst>
            </p:cNvPr>
            <p:cNvSpPr txBox="1"/>
            <p:nvPr/>
          </p:nvSpPr>
          <p:spPr>
            <a:xfrm>
              <a:off x="6427037" y="2066992"/>
              <a:ext cx="2134464" cy="830997"/>
            </a:xfrm>
            <a:prstGeom prst="rect">
              <a:avLst/>
            </a:prstGeom>
            <a:noFill/>
          </p:spPr>
          <p:txBody>
            <a:bodyPr wrap="square" rtlCol="0">
              <a:spAutoFit/>
            </a:bodyPr>
            <a:lstStyle/>
            <a:p>
              <a:pPr algn="ctr"/>
              <a:r>
                <a:rPr lang="fr-FR" sz="1200" b="1">
                  <a:solidFill>
                    <a:srgbClr val="79A12C"/>
                  </a:solidFill>
                  <a:latin typeface="Calibri" panose="020F0502020204030204" pitchFamily="34" charset="0"/>
                  <a:cs typeface="Calibri" panose="020F0502020204030204" pitchFamily="34" charset="0"/>
                </a:rPr>
                <a:t>Répercussions des activités agricoles sur la quantité et la qualité des ressources en eaux</a:t>
              </a:r>
            </a:p>
            <a:p>
              <a:endParaRPr lang="en-GB" sz="1200" b="1">
                <a:solidFill>
                  <a:srgbClr val="79A12C"/>
                </a:solidFill>
                <a:latin typeface="Calibri" panose="020F0502020204030204" pitchFamily="34" charset="0"/>
                <a:cs typeface="Calibri" panose="020F0502020204030204" pitchFamily="34" charset="0"/>
              </a:endParaRPr>
            </a:p>
          </p:txBody>
        </p:sp>
      </p:grpSp>
      <p:pic>
        <p:nvPicPr>
          <p:cNvPr id="7" name="Picture 52" descr="Icon&#10;&#10;Description automatically generated">
            <a:extLst>
              <a:ext uri="{FF2B5EF4-FFF2-40B4-BE49-F238E27FC236}">
                <a16:creationId xmlns:a16="http://schemas.microsoft.com/office/drawing/2014/main" id="{9A28F604-0299-46B3-B3A3-29BA92ED22E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70352" y="2005513"/>
            <a:ext cx="1126065" cy="1126065"/>
          </a:xfrm>
          <a:prstGeom prst="rect">
            <a:avLst/>
          </a:prstGeom>
        </p:spPr>
      </p:pic>
    </p:spTree>
    <p:extLst>
      <p:ext uri="{BB962C8B-B14F-4D97-AF65-F5344CB8AC3E}">
        <p14:creationId xmlns:p14="http://schemas.microsoft.com/office/powerpoint/2010/main" val="37281556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8338383-0D84-4823-889F-94053A72BEF9}"/>
              </a:ext>
            </a:extLst>
          </p:cNvPr>
          <p:cNvSpPr>
            <a:spLocks noGrp="1"/>
          </p:cNvSpPr>
          <p:nvPr>
            <p:ph type="body" sz="quarter" idx="14"/>
          </p:nvPr>
        </p:nvSpPr>
        <p:spPr>
          <a:xfrm>
            <a:off x="460837" y="1072253"/>
            <a:ext cx="8567737" cy="270565"/>
          </a:xfrm>
        </p:spPr>
        <p:txBody>
          <a:bodyPr/>
          <a:lstStyle/>
          <a:p>
            <a:r>
              <a:rPr lang="fr-FR"/>
              <a:t>Quelle est l’importance de l’eau pour la sécurité et la production alimentaires ? </a:t>
            </a:r>
          </a:p>
          <a:p>
            <a:endParaRPr lang="de-DE"/>
          </a:p>
        </p:txBody>
      </p:sp>
      <p:graphicFrame>
        <p:nvGraphicFramePr>
          <p:cNvPr id="6" name="Diagramm 5">
            <a:extLst>
              <a:ext uri="{FF2B5EF4-FFF2-40B4-BE49-F238E27FC236}">
                <a16:creationId xmlns:a16="http://schemas.microsoft.com/office/drawing/2014/main" id="{4A306AB6-2128-4CBF-AF01-540FE073B69D}"/>
              </a:ext>
            </a:extLst>
          </p:cNvPr>
          <p:cNvGraphicFramePr/>
          <p:nvPr>
            <p:extLst>
              <p:ext uri="{D42A27DB-BD31-4B8C-83A1-F6EECF244321}">
                <p14:modId xmlns:p14="http://schemas.microsoft.com/office/powerpoint/2010/main" val="3104975999"/>
              </p:ext>
            </p:extLst>
          </p:nvPr>
        </p:nvGraphicFramePr>
        <p:xfrm>
          <a:off x="588368" y="1626585"/>
          <a:ext cx="7172683" cy="2930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0182A66E-AE9F-4961-97DA-E76ED5ACC7D1}"/>
              </a:ext>
            </a:extLst>
          </p:cNvPr>
          <p:cNvSpPr>
            <a:spLocks noGrp="1"/>
          </p:cNvSpPr>
          <p:nvPr>
            <p:ph type="title"/>
          </p:nvPr>
        </p:nvSpPr>
        <p:spPr/>
        <p:txBody>
          <a:bodyPr/>
          <a:lstStyle/>
          <a:p>
            <a:r>
              <a:rPr lang="fr-FR"/>
              <a:t>L’eau au service de l’alimentation</a:t>
            </a:r>
          </a:p>
        </p:txBody>
      </p:sp>
      <p:sp>
        <p:nvSpPr>
          <p:cNvPr id="5" name="Foliennummernplatzhalter 4">
            <a:extLst>
              <a:ext uri="{FF2B5EF4-FFF2-40B4-BE49-F238E27FC236}">
                <a16:creationId xmlns:a16="http://schemas.microsoft.com/office/drawing/2014/main" id="{CE9C0B6A-644B-42F1-A4B0-FB5F1387DC2F}"/>
              </a:ext>
            </a:extLst>
          </p:cNvPr>
          <p:cNvSpPr>
            <a:spLocks noGrp="1"/>
          </p:cNvSpPr>
          <p:nvPr>
            <p:ph type="sldNum" sz="quarter" idx="16"/>
          </p:nvPr>
        </p:nvSpPr>
        <p:spPr/>
        <p:txBody>
          <a:bodyPr/>
          <a:lstStyle/>
          <a:p>
            <a:fld id="{CF23C0C3-F0EC-4AF0-84C8-08554CFEDD03}" type="slidenum">
              <a:rPr lang="en-GB" smtClean="0"/>
              <a:t>7</a:t>
            </a:fld>
            <a:endParaRPr lang="en-GB"/>
          </a:p>
        </p:txBody>
      </p:sp>
    </p:spTree>
    <p:extLst>
      <p:ext uri="{BB962C8B-B14F-4D97-AF65-F5344CB8AC3E}">
        <p14:creationId xmlns:p14="http://schemas.microsoft.com/office/powerpoint/2010/main" val="39044375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7DEB641-2A12-4983-A255-D9E6FFF64401}"/>
              </a:ext>
            </a:extLst>
          </p:cNvPr>
          <p:cNvPicPr>
            <a:picLocks noChangeAspect="1"/>
          </p:cNvPicPr>
          <p:nvPr/>
        </p:nvPicPr>
        <p:blipFill rotWithShape="1">
          <a:blip r:embed="rId3"/>
          <a:srcRect l="42089"/>
          <a:stretch/>
        </p:blipFill>
        <p:spPr>
          <a:xfrm>
            <a:off x="462338" y="1612227"/>
            <a:ext cx="3825261" cy="2955273"/>
          </a:xfrm>
          <a:prstGeom prst="rect">
            <a:avLst/>
          </a:prstGeom>
        </p:spPr>
      </p:pic>
      <p:sp>
        <p:nvSpPr>
          <p:cNvPr id="3" name="Titel 2">
            <a:extLst>
              <a:ext uri="{FF2B5EF4-FFF2-40B4-BE49-F238E27FC236}">
                <a16:creationId xmlns:a16="http://schemas.microsoft.com/office/drawing/2014/main" id="{649D6FBB-E410-40D5-B4B6-D03E722EA775}"/>
              </a:ext>
            </a:extLst>
          </p:cNvPr>
          <p:cNvSpPr>
            <a:spLocks noGrp="1"/>
          </p:cNvSpPr>
          <p:nvPr>
            <p:ph type="title"/>
          </p:nvPr>
        </p:nvSpPr>
        <p:spPr/>
        <p:txBody>
          <a:bodyPr/>
          <a:lstStyle/>
          <a:p>
            <a:r>
              <a:rPr lang="fr-FR"/>
              <a:t>L’eau au service de l’alimentation </a:t>
            </a:r>
          </a:p>
        </p:txBody>
      </p:sp>
      <p:sp>
        <p:nvSpPr>
          <p:cNvPr id="4" name="Foliennummernplatzhalter 3">
            <a:extLst>
              <a:ext uri="{FF2B5EF4-FFF2-40B4-BE49-F238E27FC236}">
                <a16:creationId xmlns:a16="http://schemas.microsoft.com/office/drawing/2014/main" id="{4A70535C-405D-4221-AAD1-BB184D9B3E86}"/>
              </a:ext>
            </a:extLst>
          </p:cNvPr>
          <p:cNvSpPr>
            <a:spLocks noGrp="1"/>
          </p:cNvSpPr>
          <p:nvPr>
            <p:ph type="sldNum" sz="quarter" idx="16"/>
          </p:nvPr>
        </p:nvSpPr>
        <p:spPr/>
        <p:txBody>
          <a:bodyPr/>
          <a:lstStyle/>
          <a:p>
            <a:fld id="{CF23C0C3-F0EC-4AF0-84C8-08554CFEDD03}" type="slidenum">
              <a:rPr lang="en-GB" smtClean="0"/>
              <a:t>8</a:t>
            </a:fld>
            <a:endParaRPr lang="en-GB"/>
          </a:p>
        </p:txBody>
      </p:sp>
      <p:sp>
        <p:nvSpPr>
          <p:cNvPr id="6" name="Textfeld 5">
            <a:extLst>
              <a:ext uri="{FF2B5EF4-FFF2-40B4-BE49-F238E27FC236}">
                <a16:creationId xmlns:a16="http://schemas.microsoft.com/office/drawing/2014/main" id="{60620335-6DF4-4E54-BB1D-CEC83ECF4442}"/>
              </a:ext>
            </a:extLst>
          </p:cNvPr>
          <p:cNvSpPr txBox="1"/>
          <p:nvPr/>
        </p:nvSpPr>
        <p:spPr>
          <a:xfrm>
            <a:off x="449817" y="1148007"/>
            <a:ext cx="4122184" cy="540544"/>
          </a:xfrm>
          <a:prstGeom prst="rect">
            <a:avLst/>
          </a:prstGeom>
          <a:noFill/>
        </p:spPr>
        <p:txBody>
          <a:bodyPr wrap="square" rtlCol="0">
            <a:spAutoFit/>
          </a:bodyPr>
          <a:lstStyle/>
          <a:p>
            <a:pPr algn="l"/>
            <a:r>
              <a:rPr lang="fr-FR" sz="1400">
                <a:solidFill>
                  <a:srgbClr val="004C82"/>
                </a:solidFill>
              </a:rPr>
              <a:t>Demande mondiale d’eau par secteur entre 2014 et 2040</a:t>
            </a:r>
          </a:p>
        </p:txBody>
      </p:sp>
      <p:sp>
        <p:nvSpPr>
          <p:cNvPr id="7" name="Textfeld 6">
            <a:extLst>
              <a:ext uri="{FF2B5EF4-FFF2-40B4-BE49-F238E27FC236}">
                <a16:creationId xmlns:a16="http://schemas.microsoft.com/office/drawing/2014/main" id="{CC6CF88C-908C-4B44-835E-EFE41CB36A8A}"/>
              </a:ext>
            </a:extLst>
          </p:cNvPr>
          <p:cNvSpPr txBox="1"/>
          <p:nvPr/>
        </p:nvSpPr>
        <p:spPr>
          <a:xfrm rot="16200000">
            <a:off x="-392062" y="3579751"/>
            <a:ext cx="1431802" cy="276999"/>
          </a:xfrm>
          <a:prstGeom prst="rect">
            <a:avLst/>
          </a:prstGeom>
          <a:noFill/>
        </p:spPr>
        <p:txBody>
          <a:bodyPr wrap="none" rtlCol="0">
            <a:spAutoFit/>
          </a:bodyPr>
          <a:lstStyle/>
          <a:p>
            <a:pPr algn="l"/>
            <a:r>
              <a:rPr lang="fr-FR" sz="1200"/>
              <a:t>Source : AIE, 2016</a:t>
            </a:r>
          </a:p>
        </p:txBody>
      </p:sp>
      <p:graphicFrame>
        <p:nvGraphicFramePr>
          <p:cNvPr id="8" name="Tabelle 7">
            <a:extLst>
              <a:ext uri="{FF2B5EF4-FFF2-40B4-BE49-F238E27FC236}">
                <a16:creationId xmlns:a16="http://schemas.microsoft.com/office/drawing/2014/main" id="{FBFC2209-A259-4455-A343-47578AF7761E}"/>
              </a:ext>
            </a:extLst>
          </p:cNvPr>
          <p:cNvGraphicFramePr>
            <a:graphicFrameLocks noGrp="1"/>
          </p:cNvGraphicFramePr>
          <p:nvPr>
            <p:extLst>
              <p:ext uri="{D42A27DB-BD31-4B8C-83A1-F6EECF244321}">
                <p14:modId xmlns:p14="http://schemas.microsoft.com/office/powerpoint/2010/main" val="3301740833"/>
              </p:ext>
            </p:extLst>
          </p:nvPr>
        </p:nvGraphicFramePr>
        <p:xfrm>
          <a:off x="4794046" y="1422575"/>
          <a:ext cx="3822207" cy="3405216"/>
        </p:xfrm>
        <a:graphic>
          <a:graphicData uri="http://schemas.openxmlformats.org/drawingml/2006/table">
            <a:tbl>
              <a:tblPr firstRow="1" bandRow="1">
                <a:tableStyleId>{21E4AEA4-8DFA-4A89-87EB-49C32662AFE0}</a:tableStyleId>
              </a:tblPr>
              <a:tblGrid>
                <a:gridCol w="1080732">
                  <a:extLst>
                    <a:ext uri="{9D8B030D-6E8A-4147-A177-3AD203B41FA5}">
                      <a16:colId xmlns:a16="http://schemas.microsoft.com/office/drawing/2014/main" val="1703029398"/>
                    </a:ext>
                  </a:extLst>
                </a:gridCol>
                <a:gridCol w="2741475">
                  <a:extLst>
                    <a:ext uri="{9D8B030D-6E8A-4147-A177-3AD203B41FA5}">
                      <a16:colId xmlns:a16="http://schemas.microsoft.com/office/drawing/2014/main" val="1096208622"/>
                    </a:ext>
                  </a:extLst>
                </a:gridCol>
              </a:tblGrid>
              <a:tr h="920437">
                <a:tc>
                  <a:txBody>
                    <a:bodyPr/>
                    <a:lstStyle/>
                    <a:p>
                      <a:pPr algn="ctr"/>
                      <a:r>
                        <a:rPr lang="fr-FR" sz="1500" noProof="0"/>
                        <a:t>Région</a:t>
                      </a:r>
                    </a:p>
                  </a:txBody>
                  <a:tcPr>
                    <a:solidFill>
                      <a:srgbClr val="79A12C"/>
                    </a:solidFill>
                  </a:tcPr>
                </a:tc>
                <a:tc>
                  <a:txBody>
                    <a:bodyPr/>
                    <a:lstStyle/>
                    <a:p>
                      <a:pPr algn="ctr"/>
                      <a:r>
                        <a:rPr lang="fr-FR" sz="1500" noProof="0"/>
                        <a:t>Prélèvement d’eau pour l’agriculture en pourcentage du prélèvement</a:t>
                      </a:r>
                      <a:r>
                        <a:rPr lang="fr-FR" sz="1500" baseline="0" noProof="0"/>
                        <a:t> </a:t>
                      </a:r>
                      <a:r>
                        <a:rPr lang="fr-FR" sz="1500" noProof="0"/>
                        <a:t>total d’eau </a:t>
                      </a:r>
                    </a:p>
                  </a:txBody>
                  <a:tcPr>
                    <a:solidFill>
                      <a:srgbClr val="79A12C"/>
                    </a:solidFill>
                  </a:tcPr>
                </a:tc>
                <a:extLst>
                  <a:ext uri="{0D108BD9-81ED-4DB2-BD59-A6C34878D82A}">
                    <a16:rowId xmlns:a16="http://schemas.microsoft.com/office/drawing/2014/main" val="3398772203"/>
                  </a:ext>
                </a:extLst>
              </a:tr>
              <a:tr h="399896">
                <a:tc>
                  <a:txBody>
                    <a:bodyPr/>
                    <a:lstStyle/>
                    <a:p>
                      <a:pPr algn="ctr"/>
                      <a:r>
                        <a:rPr lang="fr-FR" noProof="0"/>
                        <a:t>Afrique</a:t>
                      </a:r>
                    </a:p>
                  </a:txBody>
                  <a:tcPr/>
                </a:tc>
                <a:tc>
                  <a:txBody>
                    <a:bodyPr/>
                    <a:lstStyle/>
                    <a:p>
                      <a:pPr algn="ctr"/>
                      <a:r>
                        <a:rPr lang="fr-FR" noProof="0"/>
                        <a:t>81</a:t>
                      </a:r>
                    </a:p>
                  </a:txBody>
                  <a:tcPr/>
                </a:tc>
                <a:extLst>
                  <a:ext uri="{0D108BD9-81ED-4DB2-BD59-A6C34878D82A}">
                    <a16:rowId xmlns:a16="http://schemas.microsoft.com/office/drawing/2014/main" val="3944306268"/>
                  </a:ext>
                </a:extLst>
              </a:tr>
              <a:tr h="399896">
                <a:tc>
                  <a:txBody>
                    <a:bodyPr/>
                    <a:lstStyle/>
                    <a:p>
                      <a:pPr algn="ctr"/>
                      <a:r>
                        <a:rPr lang="fr-FR" noProof="0"/>
                        <a:t>Amériques</a:t>
                      </a:r>
                    </a:p>
                  </a:txBody>
                  <a:tcPr/>
                </a:tc>
                <a:tc>
                  <a:txBody>
                    <a:bodyPr/>
                    <a:lstStyle/>
                    <a:p>
                      <a:pPr algn="ctr"/>
                      <a:r>
                        <a:rPr lang="fr-FR" noProof="0"/>
                        <a:t>48</a:t>
                      </a:r>
                    </a:p>
                  </a:txBody>
                  <a:tcPr/>
                </a:tc>
                <a:extLst>
                  <a:ext uri="{0D108BD9-81ED-4DB2-BD59-A6C34878D82A}">
                    <a16:rowId xmlns:a16="http://schemas.microsoft.com/office/drawing/2014/main" val="3285789949"/>
                  </a:ext>
                </a:extLst>
              </a:tr>
              <a:tr h="399896">
                <a:tc>
                  <a:txBody>
                    <a:bodyPr/>
                    <a:lstStyle/>
                    <a:p>
                      <a:pPr algn="ctr"/>
                      <a:r>
                        <a:rPr lang="fr-FR" noProof="0"/>
                        <a:t>Asie</a:t>
                      </a:r>
                    </a:p>
                  </a:txBody>
                  <a:tcPr/>
                </a:tc>
                <a:tc>
                  <a:txBody>
                    <a:bodyPr/>
                    <a:lstStyle/>
                    <a:p>
                      <a:pPr algn="ctr"/>
                      <a:r>
                        <a:rPr lang="fr-FR" noProof="0"/>
                        <a:t>81</a:t>
                      </a:r>
                    </a:p>
                  </a:txBody>
                  <a:tcPr/>
                </a:tc>
                <a:extLst>
                  <a:ext uri="{0D108BD9-81ED-4DB2-BD59-A6C34878D82A}">
                    <a16:rowId xmlns:a16="http://schemas.microsoft.com/office/drawing/2014/main" val="1248357735"/>
                  </a:ext>
                </a:extLst>
              </a:tr>
              <a:tr h="399896">
                <a:tc>
                  <a:txBody>
                    <a:bodyPr/>
                    <a:lstStyle/>
                    <a:p>
                      <a:pPr algn="ctr"/>
                      <a:r>
                        <a:rPr lang="fr-FR" noProof="0"/>
                        <a:t>Europe</a:t>
                      </a:r>
                    </a:p>
                  </a:txBody>
                  <a:tcPr/>
                </a:tc>
                <a:tc>
                  <a:txBody>
                    <a:bodyPr/>
                    <a:lstStyle/>
                    <a:p>
                      <a:pPr algn="ctr"/>
                      <a:r>
                        <a:rPr lang="fr-FR" noProof="0"/>
                        <a:t>27</a:t>
                      </a:r>
                    </a:p>
                  </a:txBody>
                  <a:tcPr/>
                </a:tc>
                <a:extLst>
                  <a:ext uri="{0D108BD9-81ED-4DB2-BD59-A6C34878D82A}">
                    <a16:rowId xmlns:a16="http://schemas.microsoft.com/office/drawing/2014/main" val="319472824"/>
                  </a:ext>
                </a:extLst>
              </a:tr>
              <a:tr h="399896">
                <a:tc>
                  <a:txBody>
                    <a:bodyPr/>
                    <a:lstStyle/>
                    <a:p>
                      <a:pPr algn="ctr"/>
                      <a:r>
                        <a:rPr lang="fr-FR" noProof="0"/>
                        <a:t>Océanie</a:t>
                      </a:r>
                    </a:p>
                  </a:txBody>
                  <a:tcPr/>
                </a:tc>
                <a:tc>
                  <a:txBody>
                    <a:bodyPr/>
                    <a:lstStyle/>
                    <a:p>
                      <a:pPr algn="ctr"/>
                      <a:r>
                        <a:rPr lang="fr-FR" noProof="0"/>
                        <a:t>58</a:t>
                      </a:r>
                    </a:p>
                  </a:txBody>
                  <a:tcPr/>
                </a:tc>
                <a:extLst>
                  <a:ext uri="{0D108BD9-81ED-4DB2-BD59-A6C34878D82A}">
                    <a16:rowId xmlns:a16="http://schemas.microsoft.com/office/drawing/2014/main" val="141604214"/>
                  </a:ext>
                </a:extLst>
              </a:tr>
              <a:tr h="399896">
                <a:tc>
                  <a:txBody>
                    <a:bodyPr/>
                    <a:lstStyle/>
                    <a:p>
                      <a:pPr algn="ctr"/>
                      <a:r>
                        <a:rPr lang="fr-FR" b="1" noProof="0"/>
                        <a:t>Monde</a:t>
                      </a:r>
                    </a:p>
                  </a:txBody>
                  <a:tcPr/>
                </a:tc>
                <a:tc>
                  <a:txBody>
                    <a:bodyPr/>
                    <a:lstStyle/>
                    <a:p>
                      <a:pPr algn="ctr"/>
                      <a:r>
                        <a:rPr lang="fr-FR" b="1" noProof="0"/>
                        <a:t>70</a:t>
                      </a:r>
                    </a:p>
                  </a:txBody>
                  <a:tcPr/>
                </a:tc>
                <a:extLst>
                  <a:ext uri="{0D108BD9-81ED-4DB2-BD59-A6C34878D82A}">
                    <a16:rowId xmlns:a16="http://schemas.microsoft.com/office/drawing/2014/main" val="1683238954"/>
                  </a:ext>
                </a:extLst>
              </a:tr>
            </a:tbl>
          </a:graphicData>
        </a:graphic>
      </p:graphicFrame>
      <p:sp>
        <p:nvSpPr>
          <p:cNvPr id="9" name="Textfeld 8">
            <a:extLst>
              <a:ext uri="{FF2B5EF4-FFF2-40B4-BE49-F238E27FC236}">
                <a16:creationId xmlns:a16="http://schemas.microsoft.com/office/drawing/2014/main" id="{3BCD0726-48CA-4493-9019-AB8B4981EFB2}"/>
              </a:ext>
            </a:extLst>
          </p:cNvPr>
          <p:cNvSpPr txBox="1"/>
          <p:nvPr/>
        </p:nvSpPr>
        <p:spPr>
          <a:xfrm rot="16200000">
            <a:off x="7301658" y="3080873"/>
            <a:ext cx="3134191" cy="276999"/>
          </a:xfrm>
          <a:prstGeom prst="rect">
            <a:avLst/>
          </a:prstGeom>
          <a:noFill/>
        </p:spPr>
        <p:txBody>
          <a:bodyPr wrap="none" rtlCol="0">
            <a:spAutoFit/>
          </a:bodyPr>
          <a:lstStyle/>
          <a:p>
            <a:pPr algn="l"/>
            <a:r>
              <a:rPr lang="fr-FR" sz="1200"/>
              <a:t>Source : propre illustration, d’après des données de l’ONU, 2021</a:t>
            </a:r>
          </a:p>
        </p:txBody>
      </p:sp>
      <p:sp>
        <p:nvSpPr>
          <p:cNvPr id="10" name="Textfeld 9">
            <a:extLst>
              <a:ext uri="{FF2B5EF4-FFF2-40B4-BE49-F238E27FC236}">
                <a16:creationId xmlns:a16="http://schemas.microsoft.com/office/drawing/2014/main" id="{88D101C1-393D-480D-B04B-6BACAF05F0C9}"/>
              </a:ext>
            </a:extLst>
          </p:cNvPr>
          <p:cNvSpPr txBox="1"/>
          <p:nvPr/>
        </p:nvSpPr>
        <p:spPr>
          <a:xfrm>
            <a:off x="4732236" y="962037"/>
            <a:ext cx="4122184" cy="523220"/>
          </a:xfrm>
          <a:prstGeom prst="rect">
            <a:avLst/>
          </a:prstGeom>
          <a:noFill/>
        </p:spPr>
        <p:txBody>
          <a:bodyPr wrap="square" rtlCol="0">
            <a:spAutoFit/>
          </a:bodyPr>
          <a:lstStyle/>
          <a:p>
            <a:r>
              <a:rPr lang="fr-FR" sz="1400">
                <a:solidFill>
                  <a:srgbClr val="004C82"/>
                </a:solidFill>
              </a:rPr>
              <a:t>Prélèvements d’eau pour l’agriculture par région, 2010 </a:t>
            </a:r>
          </a:p>
        </p:txBody>
      </p:sp>
    </p:spTree>
    <p:extLst>
      <p:ext uri="{BB962C8B-B14F-4D97-AF65-F5344CB8AC3E}">
        <p14:creationId xmlns:p14="http://schemas.microsoft.com/office/powerpoint/2010/main" val="32434023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8338383-0D84-4823-889F-94053A72BEF9}"/>
              </a:ext>
            </a:extLst>
          </p:cNvPr>
          <p:cNvSpPr>
            <a:spLocks noGrp="1"/>
          </p:cNvSpPr>
          <p:nvPr>
            <p:ph type="body" sz="quarter" idx="14"/>
          </p:nvPr>
        </p:nvSpPr>
        <p:spPr>
          <a:xfrm>
            <a:off x="447745" y="1250901"/>
            <a:ext cx="8567737" cy="337971"/>
          </a:xfrm>
        </p:spPr>
        <p:txBody>
          <a:bodyPr/>
          <a:lstStyle/>
          <a:p>
            <a:r>
              <a:rPr lang="fr-FR"/>
              <a:t>Comment la production alimentaire et l’utilisation des terres affectent-elles le secteur de l’eau ? </a:t>
            </a:r>
          </a:p>
          <a:p>
            <a:endParaRPr lang="de-DE"/>
          </a:p>
        </p:txBody>
      </p:sp>
      <p:graphicFrame>
        <p:nvGraphicFramePr>
          <p:cNvPr id="6" name="Diagramm 5">
            <a:extLst>
              <a:ext uri="{FF2B5EF4-FFF2-40B4-BE49-F238E27FC236}">
                <a16:creationId xmlns:a16="http://schemas.microsoft.com/office/drawing/2014/main" id="{6CF64992-31C2-4B68-A1BF-04641EF04A1D}"/>
              </a:ext>
            </a:extLst>
          </p:cNvPr>
          <p:cNvGraphicFramePr/>
          <p:nvPr>
            <p:extLst>
              <p:ext uri="{D42A27DB-BD31-4B8C-83A1-F6EECF244321}">
                <p14:modId xmlns:p14="http://schemas.microsoft.com/office/powerpoint/2010/main" val="3030773868"/>
              </p:ext>
            </p:extLst>
          </p:nvPr>
        </p:nvGraphicFramePr>
        <p:xfrm>
          <a:off x="631563" y="1726582"/>
          <a:ext cx="7172683" cy="2890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0182A66E-AE9F-4961-97DA-E76ED5ACC7D1}"/>
              </a:ext>
            </a:extLst>
          </p:cNvPr>
          <p:cNvSpPr>
            <a:spLocks noGrp="1"/>
          </p:cNvSpPr>
          <p:nvPr>
            <p:ph type="title"/>
          </p:nvPr>
        </p:nvSpPr>
        <p:spPr>
          <a:xfrm>
            <a:off x="447745" y="647456"/>
            <a:ext cx="8567183" cy="540544"/>
          </a:xfrm>
        </p:spPr>
        <p:txBody>
          <a:bodyPr>
            <a:normAutofit fontScale="90000"/>
          </a:bodyPr>
          <a:lstStyle/>
          <a:p>
            <a:r>
              <a:rPr lang="fr-FR"/>
              <a:t>Répercussions de la production alimentaire et de l’utilisation des terres sur l’eau</a:t>
            </a:r>
          </a:p>
        </p:txBody>
      </p:sp>
      <p:sp>
        <p:nvSpPr>
          <p:cNvPr id="5" name="Foliennummernplatzhalter 4">
            <a:extLst>
              <a:ext uri="{FF2B5EF4-FFF2-40B4-BE49-F238E27FC236}">
                <a16:creationId xmlns:a16="http://schemas.microsoft.com/office/drawing/2014/main" id="{CE9C0B6A-644B-42F1-A4B0-FB5F1387DC2F}"/>
              </a:ext>
            </a:extLst>
          </p:cNvPr>
          <p:cNvSpPr>
            <a:spLocks noGrp="1"/>
          </p:cNvSpPr>
          <p:nvPr>
            <p:ph type="sldNum" sz="quarter" idx="16"/>
          </p:nvPr>
        </p:nvSpPr>
        <p:spPr/>
        <p:txBody>
          <a:bodyPr/>
          <a:lstStyle/>
          <a:p>
            <a:fld id="{CF23C0C3-F0EC-4AF0-84C8-08554CFEDD03}" type="slidenum">
              <a:rPr lang="en-GB" smtClean="0"/>
              <a:t>9</a:t>
            </a:fld>
            <a:endParaRPr lang="en-GB"/>
          </a:p>
        </p:txBody>
      </p:sp>
    </p:spTree>
    <p:extLst>
      <p:ext uri="{BB962C8B-B14F-4D97-AF65-F5344CB8AC3E}">
        <p14:creationId xmlns:p14="http://schemas.microsoft.com/office/powerpoint/2010/main" val="3506645795"/>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6" ma:contentTypeDescription="Ein neues Dokument erstellen." ma:contentTypeScope="" ma:versionID="0bc5ea0f5d55ac4f8a3374ff748a79f1">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SRFTFS2Y63PY-545973155-19203</_dlc_DocId>
    <_dlc_DocIdUrl xmlns="c223a77a-1bdc-44bd-8349-8f51de15cd10">
      <Url>https://gizonline.sharepoint.com/sites/WaterPolicy-InnovationforResilienceWaPo-RE/_layouts/15/DocIdRedir.aspx?ID=SRFTFS2Y63PY-545973155-19203</Url>
      <Description>SRFTFS2Y63PY-545973155-19203</Description>
    </_dlc_DocIdUrl>
  </documentManagement>
</p:properties>
</file>

<file path=customXml/itemProps1.xml><?xml version="1.0" encoding="utf-8"?>
<ds:datastoreItem xmlns:ds="http://schemas.openxmlformats.org/officeDocument/2006/customXml" ds:itemID="{7D592FCC-B664-41FE-8B3F-AFB79DEE5EA5}">
  <ds:schemaRefs>
    <ds:schemaRef ds:uri="484c8c59-755d-4516-b8d2-1621b38262b4"/>
    <ds:schemaRef ds:uri="c223a77a-1bdc-44bd-8349-8f51de15cd10"/>
    <ds:schemaRef ds:uri="cf63e47e-96be-43a7-9c4e-0a5012f860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73A8B6-51C7-434F-8088-6B69770AF8F6}">
  <ds:schemaRefs>
    <ds:schemaRef ds:uri="http://schemas.microsoft.com/sharepoint/events"/>
  </ds:schemaRefs>
</ds:datastoreItem>
</file>

<file path=customXml/itemProps3.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4.xml><?xml version="1.0" encoding="utf-8"?>
<ds:datastoreItem xmlns:ds="http://schemas.openxmlformats.org/officeDocument/2006/customXml" ds:itemID="{97BDE312-79AD-4F65-A5C2-A2387951AAD6}">
  <ds:schemaRefs>
    <ds:schemaRef ds:uri="484c8c59-755d-4516-b8d2-1621b38262b4"/>
    <ds:schemaRef ds:uri="c223a77a-1bdc-44bd-8349-8f51de15cd10"/>
    <ds:schemaRef ds:uri="cf63e47e-96be-43a7-9c4e-0a5012f860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3C03BE2C-DBC9-4CFF-8F6C-0333178E2AAE}">
  <ds:schemaRefs>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33</Slides>
  <Notes>33</Notes>
  <HiddenSlides>0</HiddenSlide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Master English</vt:lpstr>
      <vt:lpstr>1_Master English</vt:lpstr>
      <vt:lpstr>Module I - Introduction au Nexus eau-énergie-sécurité alimentaire</vt:lpstr>
      <vt:lpstr>Contenu</vt:lpstr>
      <vt:lpstr>Contenu</vt:lpstr>
      <vt:lpstr>Concepts de la sécurité de l’eau, de l’énergie et de l’alimentation et des concessions</vt:lpstr>
      <vt:lpstr>Aperçu : sécurité de l’eau, de l’énergie et de l’alimentation</vt:lpstr>
      <vt:lpstr>Eau – Alimentation </vt:lpstr>
      <vt:lpstr>L’eau au service de l’alimentation</vt:lpstr>
      <vt:lpstr>L’eau au service de l’alimentation </vt:lpstr>
      <vt:lpstr>Répercussions de la production alimentaire et de l’utilisation des terres sur l’eau</vt:lpstr>
      <vt:lpstr>Répercussions de la production alimentaire et de l’utilisation des terres sur l’eau</vt:lpstr>
      <vt:lpstr>Augmentation de la production alimentaire : principales concessions </vt:lpstr>
      <vt:lpstr>Utilisations locales de l’eau et échanges mondiaux de produits agricoles</vt:lpstr>
      <vt:lpstr>Eau – Énergie </vt:lpstr>
      <vt:lpstr>Et maintenant un petit quiz ! Quelle quantité d’eau est nécessaire dans le secteur de l’énergie ?</vt:lpstr>
      <vt:lpstr>L’eau au service de l’énergie</vt:lpstr>
      <vt:lpstr>L’eau au service de l’énergie</vt:lpstr>
      <vt:lpstr>L’eau au service de l’énergie</vt:lpstr>
      <vt:lpstr>Concessions potentielles avec les politiques climatiques</vt:lpstr>
      <vt:lpstr>L’énergie au service de l’eau</vt:lpstr>
      <vt:lpstr>Et maintenant un petit quiz ! Quelle quantité d’énergie est utilisée dans le secteur de l’eau ?</vt:lpstr>
      <vt:lpstr>L’énergie au service de l’eau</vt:lpstr>
      <vt:lpstr>L’énergie au service de l’eau</vt:lpstr>
      <vt:lpstr>Énergie – alimentation </vt:lpstr>
      <vt:lpstr>L’énergie au service de l’alimentation </vt:lpstr>
      <vt:lpstr>Et maintenant un petit quiz ! Comment l’énergie est-elle utilisée dans les systèmes agroalimentaires ?</vt:lpstr>
      <vt:lpstr>L’énergie au service de l’alimentation</vt:lpstr>
      <vt:lpstr>L’énergie au service de l’alimentation</vt:lpstr>
      <vt:lpstr>L’agriculture au service de l’énergie</vt:lpstr>
      <vt:lpstr>L’agriculture au service de l’énergie</vt:lpstr>
      <vt:lpstr>Concessions potentielles dues aux changements dans l’utilisation des terres</vt:lpstr>
      <vt:lpstr>Discussion sur les interactions eau-énergie-alimentation</vt:lpstr>
      <vt:lpstr>Résumé du chapitre 1.2 : interactions eau-énergie-alimentation </vt:lpstr>
      <vt:lpstr>Merci d’avoir pris le temps de suivre ce module !</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1</cp:revision>
  <dcterms:created xsi:type="dcterms:W3CDTF">2017-09-14T11:33:37Z</dcterms:created>
  <dcterms:modified xsi:type="dcterms:W3CDTF">2022-11-30T15:39:32Z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efc6e89d-ce06-4dcd-81ec-61e34d8eb800</vt:lpwstr>
  </property>
  <property fmtid="{D5CDD505-2E9C-101B-9397-08002B2CF9AE}" pid="4" name="MediaServiceImageTags">
    <vt:lpwstr/>
  </property>
</Properties>
</file>