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876" r:id="rId7"/>
  </p:sldMasterIdLst>
  <p:notesMasterIdLst>
    <p:notesMasterId r:id="rId28"/>
  </p:notesMasterIdLst>
  <p:handoutMasterIdLst>
    <p:handoutMasterId r:id="rId29"/>
  </p:handoutMasterIdLst>
  <p:sldIdLst>
    <p:sldId id="738" r:id="rId8"/>
    <p:sldId id="785" r:id="rId9"/>
    <p:sldId id="818" r:id="rId10"/>
    <p:sldId id="823" r:id="rId11"/>
    <p:sldId id="819" r:id="rId12"/>
    <p:sldId id="820" r:id="rId13"/>
    <p:sldId id="719" r:id="rId14"/>
    <p:sldId id="822" r:id="rId15"/>
    <p:sldId id="722" r:id="rId16"/>
    <p:sldId id="784" r:id="rId17"/>
    <p:sldId id="821" r:id="rId18"/>
    <p:sldId id="779" r:id="rId19"/>
    <p:sldId id="749" r:id="rId20"/>
    <p:sldId id="780" r:id="rId21"/>
    <p:sldId id="751" r:id="rId22"/>
    <p:sldId id="824" r:id="rId23"/>
    <p:sldId id="724" r:id="rId24"/>
    <p:sldId id="720" r:id="rId25"/>
    <p:sldId id="816" r:id="rId26"/>
    <p:sldId id="755" r:id="rId2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41" clrIdx="6"/>
  <p:cmAuthor id="1" name="Drechsel, Julia GIZ" initials="DJG" lastIdx="1" clrIdx="0"/>
  <p:cmAuthor id="8" name="semmling" initials="s" lastIdx="23" clrIdx="7"/>
  <p:cmAuthor id="2" name="Strobel, Chiara GIZ" initials="SCG" lastIdx="15" clrIdx="1"/>
  <p:cmAuthor id="9" name="Lilly Aufdembrinke" initials="LA" lastIdx="1" clrIdx="8"/>
  <p:cmAuthor id="3" name="Bauer, Vanessa GIZ" initials="BVG" lastIdx="18" clrIdx="2"/>
  <p:cmAuthor id="10" name="Bilgram, Stephanie GIZ" initials="BSG" lastIdx="5" clrIdx="9"/>
  <p:cmAuthor id="4" name="Scriptoria - AJ" initials="SCR - AJ" lastIdx="3" clrIdx="3"/>
  <p:cmAuthor id="5" name="Lilly Aufdembrinke - adelphi" initials="LA-a" lastIdx="58" clrIdx="4"/>
  <p:cmAuthor id="6" name="Sabine Blumstein" initials="SB"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79A12C"/>
    <a:srgbClr val="004C82"/>
    <a:srgbClr val="9BD7FF"/>
    <a:srgbClr val="9EC432"/>
    <a:srgbClr val="275D21"/>
    <a:srgbClr val="2D6C26"/>
    <a:srgbClr val="79708E"/>
    <a:srgbClr val="B19BC1"/>
    <a:srgbClr val="33995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8489B-4A7C-431A-99BF-01FF5EC2F186}" v="12" dt="2022-11-30T15:40:40.896"/>
    <p1510:client id="{BDDFDB91-C9B5-6523-442A-EAFB23A15BAC}" v="12" dt="2022-12-01T15:48:11.93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17fcc923-fc16-4ae3-be90-1ba8220b4999" providerId="ADAL" clId="{9AA8489B-4A7C-431A-99BF-01FF5EC2F186}"/>
    <pc:docChg chg="custSel modSld">
      <pc:chgData name="Hoffmann, Eleonora GIZ" userId="17fcc923-fc16-4ae3-be90-1ba8220b4999" providerId="ADAL" clId="{9AA8489B-4A7C-431A-99BF-01FF5EC2F186}" dt="2022-11-30T15:40:40.130" v="11" actId="14100"/>
      <pc:docMkLst>
        <pc:docMk/>
      </pc:docMkLst>
      <pc:sldChg chg="addSp delSp modSp mod">
        <pc:chgData name="Hoffmann, Eleonora GIZ" userId="17fcc923-fc16-4ae3-be90-1ba8220b4999" providerId="ADAL" clId="{9AA8489B-4A7C-431A-99BF-01FF5EC2F186}" dt="2022-11-30T15:40:27.282" v="5" actId="14100"/>
        <pc:sldMkLst>
          <pc:docMk/>
          <pc:sldMk cId="2339177345" sldId="738"/>
        </pc:sldMkLst>
        <pc:spChg chg="add del mod">
          <ac:chgData name="Hoffmann, Eleonora GIZ" userId="17fcc923-fc16-4ae3-be90-1ba8220b4999" providerId="ADAL" clId="{9AA8489B-4A7C-431A-99BF-01FF5EC2F186}" dt="2022-11-30T15:40:15.258" v="1" actId="478"/>
          <ac:spMkLst>
            <pc:docMk/>
            <pc:sldMk cId="2339177345" sldId="738"/>
            <ac:spMk id="3" creationId="{0FC1F531-6526-49B2-A913-5B9BA2410B9E}"/>
          </ac:spMkLst>
        </pc:spChg>
        <pc:spChg chg="mod">
          <ac:chgData name="Hoffmann, Eleonora GIZ" userId="17fcc923-fc16-4ae3-be90-1ba8220b4999" providerId="ADAL" clId="{9AA8489B-4A7C-431A-99BF-01FF5EC2F186}" dt="2022-11-30T15:40:27.282" v="5" actId="14100"/>
          <ac:spMkLst>
            <pc:docMk/>
            <pc:sldMk cId="2339177345" sldId="738"/>
            <ac:spMk id="4" creationId="{173B6E45-0892-42BC-BE6B-663CEDF24A29}"/>
          </ac:spMkLst>
        </pc:spChg>
        <pc:spChg chg="add del mod">
          <ac:chgData name="Hoffmann, Eleonora GIZ" userId="17fcc923-fc16-4ae3-be90-1ba8220b4999" providerId="ADAL" clId="{9AA8489B-4A7C-431A-99BF-01FF5EC2F186}" dt="2022-11-30T15:40:21.245" v="3" actId="478"/>
          <ac:spMkLst>
            <pc:docMk/>
            <pc:sldMk cId="2339177345" sldId="738"/>
            <ac:spMk id="7" creationId="{4D1540BF-4831-4D2B-B6E0-58D1A2B10699}"/>
          </ac:spMkLst>
        </pc:spChg>
        <pc:spChg chg="mod">
          <ac:chgData name="Hoffmann, Eleonora GIZ" userId="17fcc923-fc16-4ae3-be90-1ba8220b4999" providerId="ADAL" clId="{9AA8489B-4A7C-431A-99BF-01FF5EC2F186}" dt="2022-11-30T15:40:22.665" v="4"/>
          <ac:spMkLst>
            <pc:docMk/>
            <pc:sldMk cId="2339177345" sldId="738"/>
            <ac:spMk id="21" creationId="{8D462C36-FBB2-473E-AFC0-AF126CDC7558}"/>
          </ac:spMkLst>
        </pc:spChg>
        <pc:grpChg chg="add mod">
          <ac:chgData name="Hoffmann, Eleonora GIZ" userId="17fcc923-fc16-4ae3-be90-1ba8220b4999" providerId="ADAL" clId="{9AA8489B-4A7C-431A-99BF-01FF5EC2F186}" dt="2022-11-30T15:40:22.665" v="4"/>
          <ac:grpSpMkLst>
            <pc:docMk/>
            <pc:sldMk cId="2339177345" sldId="738"/>
            <ac:grpSpMk id="18" creationId="{40A90F2F-73CD-4F00-ADF6-2D7FAE93EE3D}"/>
          </ac:grpSpMkLst>
        </pc:grpChg>
        <pc:picChg chg="add mod">
          <ac:chgData name="Hoffmann, Eleonora GIZ" userId="17fcc923-fc16-4ae3-be90-1ba8220b4999" providerId="ADAL" clId="{9AA8489B-4A7C-431A-99BF-01FF5EC2F186}" dt="2022-11-30T15:40:22.665" v="4"/>
          <ac:picMkLst>
            <pc:docMk/>
            <pc:sldMk cId="2339177345" sldId="738"/>
            <ac:picMk id="14" creationId="{0DEBED96-65B8-4BE5-9F29-9B8B615AA172}"/>
          </ac:picMkLst>
        </pc:picChg>
        <pc:picChg chg="add mod">
          <ac:chgData name="Hoffmann, Eleonora GIZ" userId="17fcc923-fc16-4ae3-be90-1ba8220b4999" providerId="ADAL" clId="{9AA8489B-4A7C-431A-99BF-01FF5EC2F186}" dt="2022-11-30T15:40:22.665" v="4"/>
          <ac:picMkLst>
            <pc:docMk/>
            <pc:sldMk cId="2339177345" sldId="738"/>
            <ac:picMk id="16" creationId="{D7E9EE1C-A762-435F-AD5B-7546CDE3B26B}"/>
          </ac:picMkLst>
        </pc:picChg>
        <pc:picChg chg="mod">
          <ac:chgData name="Hoffmann, Eleonora GIZ" userId="17fcc923-fc16-4ae3-be90-1ba8220b4999" providerId="ADAL" clId="{9AA8489B-4A7C-431A-99BF-01FF5EC2F186}" dt="2022-11-30T15:40:22.665" v="4"/>
          <ac:picMkLst>
            <pc:docMk/>
            <pc:sldMk cId="2339177345" sldId="738"/>
            <ac:picMk id="20" creationId="{E805AD59-9CC3-44CB-97C8-9C483F794ED8}"/>
          </ac:picMkLst>
        </pc:picChg>
        <pc:picChg chg="del">
          <ac:chgData name="Hoffmann, Eleonora GIZ" userId="17fcc923-fc16-4ae3-be90-1ba8220b4999" providerId="ADAL" clId="{9AA8489B-4A7C-431A-99BF-01FF5EC2F186}" dt="2022-11-30T15:40:13.807" v="0" actId="478"/>
          <ac:picMkLst>
            <pc:docMk/>
            <pc:sldMk cId="2339177345" sldId="738"/>
            <ac:picMk id="30" creationId="{5E38E7FB-14C1-4397-ADFB-800EABBA639A}"/>
          </ac:picMkLst>
        </pc:picChg>
        <pc:picChg chg="del">
          <ac:chgData name="Hoffmann, Eleonora GIZ" userId="17fcc923-fc16-4ae3-be90-1ba8220b4999" providerId="ADAL" clId="{9AA8489B-4A7C-431A-99BF-01FF5EC2F186}" dt="2022-11-30T15:40:16.620" v="2" actId="478"/>
          <ac:picMkLst>
            <pc:docMk/>
            <pc:sldMk cId="2339177345" sldId="738"/>
            <ac:picMk id="36" creationId="{14CDB087-49CA-42A1-8E0D-84D9B22E54B2}"/>
          </ac:picMkLst>
        </pc:picChg>
      </pc:sldChg>
      <pc:sldChg chg="addSp delSp modSp mod">
        <pc:chgData name="Hoffmann, Eleonora GIZ" userId="17fcc923-fc16-4ae3-be90-1ba8220b4999" providerId="ADAL" clId="{9AA8489B-4A7C-431A-99BF-01FF5EC2F186}" dt="2022-11-30T15:40:40.130" v="11" actId="14100"/>
        <pc:sldMkLst>
          <pc:docMk/>
          <pc:sldMk cId="1603386933" sldId="755"/>
        </pc:sldMkLst>
        <pc:spChg chg="add del mod">
          <ac:chgData name="Hoffmann, Eleonora GIZ" userId="17fcc923-fc16-4ae3-be90-1ba8220b4999" providerId="ADAL" clId="{9AA8489B-4A7C-431A-99BF-01FF5EC2F186}" dt="2022-11-30T15:40:33.088" v="7" actId="478"/>
          <ac:spMkLst>
            <pc:docMk/>
            <pc:sldMk cId="1603386933" sldId="755"/>
            <ac:spMk id="3" creationId="{AA88226D-78F4-4E95-8254-0D09457C5BBF}"/>
          </ac:spMkLst>
        </pc:spChg>
        <pc:spChg chg="mod">
          <ac:chgData name="Hoffmann, Eleonora GIZ" userId="17fcc923-fc16-4ae3-be90-1ba8220b4999" providerId="ADAL" clId="{9AA8489B-4A7C-431A-99BF-01FF5EC2F186}" dt="2022-11-30T15:40:40.130" v="11" actId="14100"/>
          <ac:spMkLst>
            <pc:docMk/>
            <pc:sldMk cId="1603386933" sldId="755"/>
            <ac:spMk id="4" creationId="{173B6E45-0892-42BC-BE6B-663CEDF24A29}"/>
          </ac:spMkLst>
        </pc:spChg>
        <pc:spChg chg="add del mod">
          <ac:chgData name="Hoffmann, Eleonora GIZ" userId="17fcc923-fc16-4ae3-be90-1ba8220b4999" providerId="ADAL" clId="{9AA8489B-4A7C-431A-99BF-01FF5EC2F186}" dt="2022-11-30T15:40:36.651" v="9" actId="478"/>
          <ac:spMkLst>
            <pc:docMk/>
            <pc:sldMk cId="1603386933" sldId="755"/>
            <ac:spMk id="7" creationId="{8F954A7D-75CF-4FD1-8D43-DCFC23C411E7}"/>
          </ac:spMkLst>
        </pc:spChg>
        <pc:spChg chg="mod">
          <ac:chgData name="Hoffmann, Eleonora GIZ" userId="17fcc923-fc16-4ae3-be90-1ba8220b4999" providerId="ADAL" clId="{9AA8489B-4A7C-431A-99BF-01FF5EC2F186}" dt="2022-11-30T15:40:37.387" v="10"/>
          <ac:spMkLst>
            <pc:docMk/>
            <pc:sldMk cId="1603386933" sldId="755"/>
            <ac:spMk id="21" creationId="{C205FB1C-F959-4AC9-89CF-70EDC6FB4E40}"/>
          </ac:spMkLst>
        </pc:spChg>
        <pc:grpChg chg="add mod">
          <ac:chgData name="Hoffmann, Eleonora GIZ" userId="17fcc923-fc16-4ae3-be90-1ba8220b4999" providerId="ADAL" clId="{9AA8489B-4A7C-431A-99BF-01FF5EC2F186}" dt="2022-11-30T15:40:37.387" v="10"/>
          <ac:grpSpMkLst>
            <pc:docMk/>
            <pc:sldMk cId="1603386933" sldId="755"/>
            <ac:grpSpMk id="18" creationId="{92CA49B8-6675-450D-A92D-726000711788}"/>
          </ac:grpSpMkLst>
        </pc:grpChg>
        <pc:picChg chg="add mod">
          <ac:chgData name="Hoffmann, Eleonora GIZ" userId="17fcc923-fc16-4ae3-be90-1ba8220b4999" providerId="ADAL" clId="{9AA8489B-4A7C-431A-99BF-01FF5EC2F186}" dt="2022-11-30T15:40:37.387" v="10"/>
          <ac:picMkLst>
            <pc:docMk/>
            <pc:sldMk cId="1603386933" sldId="755"/>
            <ac:picMk id="14" creationId="{23A6047F-B3D9-407F-B340-F8D3E7D503CE}"/>
          </ac:picMkLst>
        </pc:picChg>
        <pc:picChg chg="add mod">
          <ac:chgData name="Hoffmann, Eleonora GIZ" userId="17fcc923-fc16-4ae3-be90-1ba8220b4999" providerId="ADAL" clId="{9AA8489B-4A7C-431A-99BF-01FF5EC2F186}" dt="2022-11-30T15:40:37.387" v="10"/>
          <ac:picMkLst>
            <pc:docMk/>
            <pc:sldMk cId="1603386933" sldId="755"/>
            <ac:picMk id="16" creationId="{745206C7-FC2D-4E8F-9A9F-F97A23147308}"/>
          </ac:picMkLst>
        </pc:picChg>
        <pc:picChg chg="mod">
          <ac:chgData name="Hoffmann, Eleonora GIZ" userId="17fcc923-fc16-4ae3-be90-1ba8220b4999" providerId="ADAL" clId="{9AA8489B-4A7C-431A-99BF-01FF5EC2F186}" dt="2022-11-30T15:40:37.387" v="10"/>
          <ac:picMkLst>
            <pc:docMk/>
            <pc:sldMk cId="1603386933" sldId="755"/>
            <ac:picMk id="20" creationId="{E9CF2CA3-98EC-4ABA-9C0F-C4771542C3BD}"/>
          </ac:picMkLst>
        </pc:picChg>
        <pc:picChg chg="del">
          <ac:chgData name="Hoffmann, Eleonora GIZ" userId="17fcc923-fc16-4ae3-be90-1ba8220b4999" providerId="ADAL" clId="{9AA8489B-4A7C-431A-99BF-01FF5EC2F186}" dt="2022-11-30T15:40:31.812" v="6" actId="478"/>
          <ac:picMkLst>
            <pc:docMk/>
            <pc:sldMk cId="1603386933" sldId="755"/>
            <ac:picMk id="30" creationId="{5E38E7FB-14C1-4397-ADFB-800EABBA639A}"/>
          </ac:picMkLst>
        </pc:picChg>
        <pc:picChg chg="del">
          <ac:chgData name="Hoffmann, Eleonora GIZ" userId="17fcc923-fc16-4ae3-be90-1ba8220b4999" providerId="ADAL" clId="{9AA8489B-4A7C-431A-99BF-01FF5EC2F186}" dt="2022-11-30T15:40:34.334" v="8" actId="478"/>
          <ac:picMkLst>
            <pc:docMk/>
            <pc:sldMk cId="1603386933" sldId="755"/>
            <ac:picMk id="36" creationId="{14CDB087-49CA-42A1-8E0D-84D9B22E54B2}"/>
          </ac:picMkLst>
        </pc:picChg>
      </pc:sldChg>
    </pc:docChg>
  </pc:docChgLst>
  <pc:docChgLst>
    <pc:chgData name="Hoffmann, Eleonora GIZ" userId="S::eleonora.hoffmann@giz.de::17fcc923-fc16-4ae3-be90-1ba8220b4999" providerId="AD" clId="Web-{BDDFDB91-C9B5-6523-442A-EAFB23A15BAC}"/>
    <pc:docChg chg="delSld modSld">
      <pc:chgData name="Hoffmann, Eleonora GIZ" userId="S::eleonora.hoffmann@giz.de::17fcc923-fc16-4ae3-be90-1ba8220b4999" providerId="AD" clId="Web-{BDDFDB91-C9B5-6523-442A-EAFB23A15BAC}" dt="2022-12-01T15:48:09.635" v="7" actId="20577"/>
      <pc:docMkLst>
        <pc:docMk/>
      </pc:docMkLst>
      <pc:sldChg chg="modSp">
        <pc:chgData name="Hoffmann, Eleonora GIZ" userId="S::eleonora.hoffmann@giz.de::17fcc923-fc16-4ae3-be90-1ba8220b4999" providerId="AD" clId="Web-{BDDFDB91-C9B5-6523-442A-EAFB23A15BAC}" dt="2022-12-01T15:48:09.635" v="7" actId="20577"/>
        <pc:sldMkLst>
          <pc:docMk/>
          <pc:sldMk cId="2339177345" sldId="738"/>
        </pc:sldMkLst>
        <pc:spChg chg="mod">
          <ac:chgData name="Hoffmann, Eleonora GIZ" userId="S::eleonora.hoffmann@giz.de::17fcc923-fc16-4ae3-be90-1ba8220b4999" providerId="AD" clId="Web-{BDDFDB91-C9B5-6523-442A-EAFB23A15BAC}" dt="2022-12-01T15:48:09.635" v="7" actId="20577"/>
          <ac:spMkLst>
            <pc:docMk/>
            <pc:sldMk cId="2339177345" sldId="738"/>
            <ac:spMk id="5" creationId="{DA4B6E36-91F3-4E87-8523-5E8819651E12}"/>
          </ac:spMkLst>
        </pc:spChg>
      </pc:sldChg>
      <pc:sldChg chg="del">
        <pc:chgData name="Hoffmann, Eleonora GIZ" userId="S::eleonora.hoffmann@giz.de::17fcc923-fc16-4ae3-be90-1ba8220b4999" providerId="AD" clId="Web-{BDDFDB91-C9B5-6523-442A-EAFB23A15BAC}" dt="2022-12-01T15:46:59.336" v="0"/>
        <pc:sldMkLst>
          <pc:docMk/>
          <pc:sldMk cId="2607028351" sldId="82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01/12/2022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01/12/2022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ecd.org/greengrowth/40317373.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atercenter.colostate.edu/wp-content/uploads/sites/33/2020/03/IS116.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limatepolicyinitiative.org/publication/where-are-we-at-implementing-the-forest-code-an-x-ray-of-the-car-and-the-pra-in-brazilian-state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unep.org/news-and-stories/story/why-agricultural-support-must-be-reformed-work-nature" TargetMode="External"/><Relationship Id="rId4" Type="http://schemas.openxmlformats.org/officeDocument/2006/relationships/hyperlink" Target="https://www.redalyc.org/journal/5999/599962753001/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waponline.com/wst/article/75/10/2237/29902/The-role-of-constructed-wetlands-for-biomas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900" kern="1200" noProof="0">
                <a:solidFill>
                  <a:schemeClr val="tx1"/>
                </a:solidFill>
                <a:effectLst/>
                <a:latin typeface="Arial" panose="020B0604020202020204" pitchFamily="34" charset="0"/>
                <a:ea typeface="+mn-ea"/>
                <a:cs typeface="+mn-cs"/>
              </a:rPr>
              <a:t>Cette unité d’apprentissage vise à présenter le Nexus eau-énergie-alimentation, sans oublier l’aspect de la sécurité qui y est associé, et s’adresse aux professionnels du milieu universitaire ou du monde du travail.</a:t>
            </a:r>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a:t>
            </a:r>
          </a:p>
          <a:p>
            <a:pPr rtl="0"/>
            <a:endParaRPr lang="fr-FR" sz="900" b="0" i="0" u="none" strike="noStrike" kern="1200" baseline="0" noProof="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approches de gestion des bassins versants sont un autre exemple de solutions fondées sur la nature.</a:t>
            </a:r>
          </a:p>
          <a:p>
            <a:pPr marL="171450" indent="-171450">
              <a:buFont typeface="Symbol" panose="05050102010706020507" pitchFamily="18" charset="2"/>
              <a:buChar char="-"/>
            </a:pPr>
            <a:endParaRPr lang="fr-FR" noProof="0">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u="sng" kern="1200" noProof="0">
                <a:solidFill>
                  <a:schemeClr val="tx1"/>
                </a:solidFill>
                <a:effectLst/>
                <a:latin typeface="Arial" panose="020B0604020202020204" pitchFamily="34" charset="0"/>
                <a:ea typeface="+mn-ea"/>
                <a:cs typeface="+mn-cs"/>
              </a:rPr>
              <a:t>Exemple du fleuve Tana au Kenya:</a:t>
            </a:r>
            <a:endParaRPr lang="fr-FR" u="sng" noProof="0">
              <a:cs typeface="Arial"/>
            </a:endParaRPr>
          </a:p>
          <a:p>
            <a:pPr marL="2857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 bassin du fleuve fournit 95 % de l'eau potable de Nairobi, génère 70 % de l'hydroélectricité du pays et irrigue environ 645 km² des terres agricoles.</a:t>
            </a:r>
          </a:p>
          <a:p>
            <a:pPr marL="2857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Il se caractérise par des coteaux escarpés et les zones adjacentes aux cours d’eau ont été converties en terres agricoles. Combinés ensemble, ces deux facteurs se sont traduits par une érosion des sols et une forte teneur de l’eau en limon. </a:t>
            </a:r>
          </a:p>
          <a:p>
            <a:pPr marL="2857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Cet envasement a réduit la capacité des réservoirs hydroélectriques et augmenté les coûts de traitement de l’eau pour la ville de Nairobi.</a:t>
            </a:r>
          </a:p>
          <a:p>
            <a:pPr marL="2857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Pour faire face à ce problème, le Fonds pour l'eau du Haut Tana Nairobi (Upper Tana-Nairobi Water Fund – UTNWF) a été créé en 2015.</a:t>
            </a:r>
          </a:p>
          <a:p>
            <a:pPr marL="2857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Les fonds pour l’eau s’appuient sur le principe qu’il est moins coûteux de prévenir les problèmes liés à l’eau en amont que d’y remédier en aval.</a:t>
            </a:r>
          </a:p>
          <a:p>
            <a:pPr marL="2857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L’UTNWF finance tout un éventail d’interventions en amont telles que l’aménagement en terrasses, la reforestation et l’amélioration de la gestion agricole avec des bénéfices pour l’hydroélectricité, l’approvisionnement en eau et la production agricole dans les secteurs eau-énergie-alimentation.</a:t>
            </a:r>
          </a:p>
          <a:p>
            <a:pPr marL="2857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De plus, ces interventions favorisent l’adaptation au changement climatique : stockage accru du carbone dans les sols et résilience climatique plus forte. </a:t>
            </a:r>
          </a:p>
          <a:p>
            <a:pPr marL="114300" lvl="1"/>
            <a:endParaRPr lang="fr-FR" noProof="0">
              <a:cs typeface="Arial"/>
            </a:endParaRPr>
          </a:p>
          <a:p>
            <a:endParaRPr lang="fr-FR" b="1" noProof="0">
              <a:cs typeface="Arial"/>
            </a:endParaRPr>
          </a:p>
          <a:p>
            <a:r>
              <a:rPr lang="fr-FR" sz="900" u="sng" kern="1200" noProof="0">
                <a:solidFill>
                  <a:schemeClr val="tx1"/>
                </a:solidFill>
                <a:effectLst/>
                <a:latin typeface="Arial" panose="020B0604020202020204" pitchFamily="34" charset="0"/>
                <a:ea typeface="+mn-ea"/>
                <a:cs typeface="+mn-cs"/>
              </a:rPr>
              <a:t>Informations supplémentaires:</a:t>
            </a:r>
            <a:endParaRPr lang="fr-FR" sz="900" kern="1200" noProof="0">
              <a:solidFill>
                <a:schemeClr val="tx1"/>
              </a:solidFill>
              <a:effectLst/>
              <a:latin typeface="Arial" panose="020B0604020202020204" pitchFamily="34" charset="0"/>
              <a:ea typeface="+mn-ea"/>
              <a:cs typeface="+mn-cs"/>
            </a:endParaRPr>
          </a:p>
          <a:p>
            <a:endParaRPr lang="fr-FR" noProof="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fr-FR" sz="900" kern="1200" noProof="0">
                <a:solidFill>
                  <a:schemeClr val="tx1"/>
                </a:solidFill>
                <a:effectLst/>
                <a:latin typeface="Arial" panose="020B0604020202020204" pitchFamily="34" charset="0"/>
                <a:ea typeface="+mn-ea"/>
                <a:cs typeface="+mn-cs"/>
              </a:rPr>
              <a:t>Le bassin du Haut Tana revêt une importance cruciale pour l’économie kényane. Couvrant une surface d’environ 1,7 million d’hectares, le Haut Tana fournit 95 % de l’eau potable de Nairobi, préserve une importante biodiversité aquatique, stimule les activités agricoles qui permettent de nourrir des millions de Kényans et assure la moitié de la production hydroélectrique du pays. Le bassin connaît une forte croissance démographique et une baisse de la durabilité de l’agriculture, se traduisant par la conversion des forêts en terres cultivées et la diminution de la surface par habitant. Les petites exploitations agricoles sont les plus grosses consommatrices en amont du total de l’eau du bassin du Haut Tana. Le secteur de la production hydroélectrique est le second plus gros consommateur d’eau en amont, bien que l’eau soit rejetée dans le fleuve. Le développement incontrôlé de l’agriculture, de l’exploitation de carrières ainsi que de la construction de routes de terre dans l’ensemble du Haut Tana ces 40 dernières années s’est traduit par une dégradation des terres. Par conséquent, d’importantes charges sédimentaires pénètrent dans le réseau hydrographique, ce qui affecte la distribution de l’eau aux consommateurs de Nairobi et réduit la capacité de stockage des réservoirs. En réponse à ces défis, l’UTNWF a été créé pour mettre en œuvre un ensemble complet d’activités de protection de l’eau de source avec plusieurs objectifs : accroître les apports d’eau, réduire le niveau des sédiments et promouvoir la durabilité de la production alimentaire et l’augmentation des revenus des ménages au sein des communautés agricoles dans l’ensemble des zones concernées par le projet. Afin de mobiliser des financements, une analyse complète a intégré les techniques de planification des investissements aux outils de modélisation des bassins versants pour définir les domaines prioritaires d’intervention. Les bénéfices non monétaires, notamment l’habitat des pollinisateurs et le stockage de carbone, ont été identifiés et l’analyse globale coûts-avantages a conclu que, même d’après des estimations prudentes, les interventions sur des bassins versants précis pouvaient au final présenter un rendement de l’investissement de 2 pour 1 sur 30 ans. En reconnaissant les multiples valeurs intégrées d’un bassin versant sain et en impliquant les parties prenantes clés, le Fonds pour l’eau a pu élaborer un programme d’action collective où le fait d’investir ensemble était la solution la plus sensée sur le plan financier. Bon nombre de ces bénéfices attendus sont déjà en cours d’évaluation grâce à des interventions de démonstration. </a:t>
            </a:r>
            <a:endParaRPr lang="fr-FR" noProof="0">
              <a:cs typeface="Arial"/>
            </a:endParaRPr>
          </a:p>
          <a:p>
            <a:endParaRPr lang="fr-FR" noProof="0"/>
          </a:p>
          <a:p>
            <a:endParaRPr lang="fr-FR" noProof="0">
              <a:cs typeface="Arial" panose="020B0604020202020204" pitchFamily="34" charset="0"/>
            </a:endParaRPr>
          </a:p>
          <a:p>
            <a:pPr>
              <a:defRPr/>
            </a:pPr>
            <a:r>
              <a:rPr lang="fr-FR" b="1" noProof="0">
                <a:latin typeface="Arial"/>
                <a:cs typeface="Arial"/>
              </a:rPr>
              <a:t>Source: </a:t>
            </a:r>
          </a:p>
          <a:p>
            <a:pPr>
              <a:defRPr/>
            </a:pPr>
            <a:endParaRPr lang="fr-FR" b="1" noProof="0">
              <a:cs typeface="Arial"/>
            </a:endParaRPr>
          </a:p>
          <a:p>
            <a:r>
              <a:rPr lang="fr-FR" noProof="0"/>
              <a:t>Abell, R., et al. (2017). Beyond the Source: The Environmental, Economic and Community Benefits of Source Water Protection. The Nature Conservancy, Arlington, VA, USA. Disponible à l’adresse : </a:t>
            </a:r>
            <a:r>
              <a:rPr lang="fr-FR" noProof="0">
                <a:latin typeface="Arial"/>
                <a:cs typeface="Arial"/>
              </a:rPr>
              <a:t>https://www.nature.org/content/dam/tnc/nature/en/documents/Beyond_The_Source_Full_Report_FinalV4.pdf </a:t>
            </a:r>
            <a:endParaRPr lang="fr-FR" noProof="0">
              <a:cs typeface="Arial"/>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143157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a:t>
            </a:r>
          </a:p>
          <a:p>
            <a:pPr marL="0" indent="0">
              <a:buFontTx/>
              <a:buNone/>
            </a:pPr>
            <a:endParaRPr lang="fr-FR" b="1" noProof="0">
              <a:latin typeface="Arial"/>
              <a:cs typeface="Arial"/>
            </a:endParaRPr>
          </a:p>
          <a:p>
            <a:r>
              <a:rPr lang="fr-FR" sz="900" kern="1200" noProof="0">
                <a:solidFill>
                  <a:schemeClr val="tx1"/>
                </a:solidFill>
                <a:effectLst/>
                <a:latin typeface="Arial" panose="020B0604020202020204" pitchFamily="34" charset="0"/>
                <a:ea typeface="+mn-ea"/>
                <a:cs typeface="+mn-cs"/>
              </a:rPr>
              <a:t>Les diapositives suivantes abordent les aspects liés à la gouvernance. Jetons-y un coup d’œil.</a:t>
            </a:r>
          </a:p>
          <a:p>
            <a:endParaRPr lang="de-DE">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19850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u="none" noProof="0">
                <a:solidFill>
                  <a:schemeClr val="tx1"/>
                </a:solidFill>
                <a:latin typeface="Arial"/>
                <a:cs typeface="Arial"/>
              </a:rPr>
              <a:t>Notes:</a:t>
            </a:r>
            <a:r>
              <a:rPr lang="fr-FR" b="1" noProof="0">
                <a:solidFill>
                  <a:schemeClr val="tx1"/>
                </a:solidFill>
                <a:latin typeface="Arial"/>
                <a:cs typeface="Arial"/>
              </a:rPr>
              <a:t> </a:t>
            </a:r>
          </a:p>
          <a:p>
            <a:endParaRPr lang="fr-FR" b="1" u="none" noProof="0">
              <a:solidFill>
                <a:schemeClr val="tx1"/>
              </a:solidFill>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Passons à présent aux solutions dans le contexte de la gouvernance.</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Tout d’abord, des outils peuvent être identifiés dans les cadres politiques et financiers.</a:t>
            </a:r>
          </a:p>
          <a:p>
            <a:pPr marL="171450" indent="-171450">
              <a:buFont typeface="Symbol" panose="05050102010706020507" pitchFamily="18" charset="2"/>
              <a:buChar char="-"/>
            </a:pPr>
            <a:endParaRPr lang="fr-FR" noProof="0">
              <a:solidFill>
                <a:schemeClr val="tx1"/>
              </a:solidFill>
              <a:latin typeface="Arial"/>
              <a:cs typeface="Arial"/>
            </a:endParaRPr>
          </a:p>
          <a:p>
            <a:endParaRPr lang="fr-FR" noProof="0">
              <a:solidFill>
                <a:schemeClr val="tx1"/>
              </a:solidFill>
              <a:latin typeface="Arial"/>
              <a:cs typeface="Arial"/>
            </a:endParaRPr>
          </a:p>
          <a:p>
            <a:r>
              <a:rPr lang="fr-FR" sz="900" b="1" kern="1200" noProof="0">
                <a:solidFill>
                  <a:schemeClr val="tx1"/>
                </a:solidFill>
                <a:effectLst/>
                <a:latin typeface="Arial" panose="020B0604020202020204" pitchFamily="34" charset="0"/>
                <a:ea typeface="+mn-ea"/>
                <a:cs typeface="+mn-cs"/>
              </a:rPr>
              <a:t>Instruments réglementaires:</a:t>
            </a:r>
            <a:r>
              <a:rPr lang="fr-FR" sz="900" kern="1200" noProof="0">
                <a:solidFill>
                  <a:schemeClr val="tx1"/>
                </a:solidFill>
                <a:effectLst/>
                <a:latin typeface="Arial" panose="020B0604020202020204" pitchFamily="34" charset="0"/>
                <a:ea typeface="+mn-ea"/>
                <a:cs typeface="+mn-cs"/>
              </a:rPr>
              <a:t> </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Il est possible de recourir à des évaluations de l’impact qui reflètent systématiquement les incidences d’une intervention sur les autres secteurs.</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Il est aussi possible de faire appel à diverses formes de normes, telles que les normes de traitement et réutilisation des eaux usées qui créent des mesures incitatives, pour favoriser une utilisation efficace des ressources en eau et/ou leur réutilisation. </a:t>
            </a:r>
          </a:p>
          <a:p>
            <a:pPr marL="171450" indent="-171450">
              <a:buFont typeface="Symbol" panose="05050102010706020507" pitchFamily="18" charset="2"/>
              <a:buChar char="-"/>
            </a:pPr>
            <a:endParaRPr lang="fr-FR" noProof="0">
              <a:solidFill>
                <a:schemeClr val="tx1"/>
              </a:solidFill>
              <a:latin typeface="Arial"/>
              <a:cs typeface="Arial"/>
            </a:endParaRPr>
          </a:p>
          <a:p>
            <a:endParaRPr lang="fr-FR" noProof="0">
              <a:solidFill>
                <a:schemeClr val="tx1"/>
              </a:solidFill>
              <a:latin typeface="Arial"/>
              <a:cs typeface="Arial"/>
            </a:endParaRPr>
          </a:p>
          <a:p>
            <a:pPr marL="0" marR="0" indent="0" algn="l" defTabSz="685800" rtl="0" eaLnBrk="1" fontAlgn="auto" latinLnBrk="0" hangingPunct="1">
              <a:lnSpc>
                <a:spcPct val="100000"/>
              </a:lnSpc>
              <a:spcBef>
                <a:spcPts val="0"/>
              </a:spcBef>
              <a:spcAft>
                <a:spcPts val="0"/>
              </a:spcAft>
              <a:buClrTx/>
              <a:buSzTx/>
              <a:buFontTx/>
              <a:buNone/>
              <a:tabLst/>
              <a:defRPr/>
            </a:pPr>
            <a:r>
              <a:rPr lang="fr-FR" sz="900" b="1" kern="1200" noProof="0">
                <a:solidFill>
                  <a:schemeClr val="tx1"/>
                </a:solidFill>
                <a:effectLst/>
                <a:latin typeface="Arial" panose="020B0604020202020204" pitchFamily="34" charset="0"/>
                <a:ea typeface="+mn-ea"/>
                <a:cs typeface="+mn-cs"/>
              </a:rPr>
              <a:t>Instruments économiques:</a:t>
            </a:r>
            <a:r>
              <a:rPr lang="fr-FR" sz="900" kern="1200" noProof="0">
                <a:solidFill>
                  <a:schemeClr val="tx1"/>
                </a:solidFill>
                <a:effectLst/>
                <a:latin typeface="Arial" panose="020B0604020202020204" pitchFamily="34" charset="0"/>
                <a:ea typeface="+mn-ea"/>
                <a:cs typeface="+mn-cs"/>
              </a:rPr>
              <a:t> </a:t>
            </a:r>
            <a:r>
              <a:rPr lang="fr-FR" noProof="0">
                <a:solidFill>
                  <a:schemeClr val="tx1"/>
                </a:solidFill>
                <a:latin typeface="Arial"/>
                <a:cs typeface="Arial"/>
              </a:rPr>
              <a:t> </a:t>
            </a:r>
          </a:p>
          <a:p>
            <a:pPr marL="0" indent="0">
              <a:buFont typeface="Symbol" panose="05050102010706020507" pitchFamily="18" charset="2"/>
              <a:buNone/>
            </a:pPr>
            <a:r>
              <a:rPr lang="fr-FR" sz="900" kern="1200" noProof="0">
                <a:solidFill>
                  <a:schemeClr val="tx1"/>
                </a:solidFill>
                <a:effectLst/>
                <a:latin typeface="Arial" panose="020B0604020202020204" pitchFamily="34" charset="0"/>
                <a:ea typeface="+mn-ea"/>
                <a:cs typeface="+mn-cs"/>
              </a:rPr>
              <a:t>Les frais d’utilisation de l’eau et les subventions constituent deux exemples d’instruments économiques qui peuvent encourager de manière égale une utilisation efficace des ressources en eau. </a:t>
            </a:r>
          </a:p>
          <a:p>
            <a:pPr marL="0" indent="0">
              <a:buFont typeface="Symbol" panose="05050102010706020507" pitchFamily="18" charset="2"/>
              <a:buNone/>
            </a:pPr>
            <a:endParaRPr lang="fr-FR" noProof="0">
              <a:solidFill>
                <a:schemeClr val="tx1"/>
              </a:solidFill>
              <a:latin typeface="Arial"/>
              <a:cs typeface="Arial"/>
            </a:endParaRPr>
          </a:p>
          <a:p>
            <a:r>
              <a:rPr lang="fr-FR" sz="900" u="sng" kern="1200" noProof="0">
                <a:solidFill>
                  <a:schemeClr val="tx1"/>
                </a:solidFill>
                <a:effectLst/>
                <a:latin typeface="Arial" panose="020B0604020202020204" pitchFamily="34" charset="0"/>
                <a:ea typeface="+mn-ea"/>
                <a:cs typeface="+mn-cs"/>
              </a:rPr>
              <a:t>Frais d'utilisation de l'eau:</a:t>
            </a:r>
            <a:endParaRPr lang="fr-FR" sz="900" kern="1200" noProof="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Généralement prélevés par les autorités publiques pour les services fournis pour le traitement et l’approvisionnement en eau, ils peuvent constituer d’importantes mesures incitatives dans l’optique d’une utilisation plus efficace de l’eau, par exemple dans l’agriculture ou la production énergétique ; ils peuvent aussi être utiles pour inciter les secteurs à réutiliser les ressources en eau.</a:t>
            </a:r>
          </a:p>
          <a:p>
            <a:endParaRPr lang="fr-FR" noProof="0">
              <a:solidFill>
                <a:schemeClr val="tx1"/>
              </a:solidFill>
              <a:cs typeface="Arial" panose="020B0604020202020204" pitchFamily="34" charset="0"/>
            </a:endParaRPr>
          </a:p>
          <a:p>
            <a:r>
              <a:rPr lang="fr-FR" sz="900" u="sng" kern="1200" noProof="0">
                <a:solidFill>
                  <a:schemeClr val="tx1"/>
                </a:solidFill>
                <a:effectLst/>
                <a:latin typeface="Arial" panose="020B0604020202020204" pitchFamily="34" charset="0"/>
                <a:ea typeface="+mn-ea"/>
                <a:cs typeface="+mn-cs"/>
              </a:rPr>
              <a:t>Subventions: </a:t>
            </a:r>
            <a:endParaRPr lang="fr-FR" sz="900" kern="1200" noProof="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Enfin, les subventions peuvent aussi constituer un outil de gouvernance non négligeable si elles sont associées à une utilisation efficace des ressources (par ex. associer des subventions agricoles à une utilisation efficace des ressources en eau et énergétiques, aux impacts environnementaux).</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Les subventions constituent une question très controversée et ont en réalité aujourd’hui souvent des incidences néfastes sur les autres secteurs. </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Il faut porter une attention particulière aux subventions qui soutiennent une utilisation efficace des ressources en eau. </a:t>
            </a:r>
          </a:p>
          <a:p>
            <a:endParaRPr lang="fr-FR" noProof="0">
              <a:solidFill>
                <a:schemeClr val="tx1"/>
              </a:solidFill>
            </a:endParaRPr>
          </a:p>
          <a:p>
            <a:r>
              <a:rPr lang="fr-FR" b="1" noProof="0">
                <a:solidFill>
                  <a:schemeClr val="tx1"/>
                </a:solidFill>
                <a:latin typeface="Arial"/>
                <a:cs typeface="Arial"/>
              </a:rPr>
              <a:t>Sources: </a:t>
            </a:r>
            <a:endParaRPr lang="fr-FR" b="1" noProof="0">
              <a:solidFill>
                <a:schemeClr val="tx1"/>
              </a:solidFill>
              <a:cs typeface="Arial"/>
            </a:endParaRPr>
          </a:p>
          <a:p>
            <a:pPr marL="0" marR="0">
              <a:spcBef>
                <a:spcPts val="0"/>
              </a:spcBef>
              <a:spcAft>
                <a:spcPts val="0"/>
              </a:spcAft>
            </a:pPr>
            <a:r>
              <a:rPr lang="fr-FR" sz="1800" noProof="0">
                <a:solidFill>
                  <a:schemeClr val="tx1"/>
                </a:solidFill>
                <a:effectLst/>
                <a:latin typeface="Calibri"/>
                <a:cs typeface="Calibri"/>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800" noProof="0">
                <a:solidFill>
                  <a:schemeClr val="tx1"/>
                </a:solidFill>
                <a:effectLst/>
                <a:latin typeface="Calibri"/>
                <a:cs typeface="Calibri"/>
              </a:rPr>
              <a:t>OECD (2008), ‘</a:t>
            </a:r>
            <a:r>
              <a:rPr lang="fr-FR" sz="1800" noProof="0">
                <a:solidFill>
                  <a:schemeClr val="tx1"/>
                </a:solidFill>
              </a:rPr>
              <a:t>Promoting Sustainable Consumption: Good Practices in OECD Countries’, disponible à l’adresse : </a:t>
            </a:r>
            <a:r>
              <a:rPr lang="fr-FR" sz="1800" noProof="0">
                <a:solidFill>
                  <a:schemeClr val="tx1"/>
                </a:solidFill>
                <a:effectLst/>
                <a:latin typeface="Calibri"/>
                <a:cs typeface="Calibri"/>
                <a:hlinkClick r:id="rId3">
                  <a:extLst>
                    <a:ext uri="{A12FA001-AC4F-418D-AE19-62706E023703}">
                      <ahyp:hlinkClr xmlns:ahyp="http://schemas.microsoft.com/office/drawing/2018/hyperlinkcolor" val="tx"/>
                    </a:ext>
                  </a:extLst>
                </a:hlinkClick>
              </a:rPr>
              <a:t>https://www.oecd.org/greengrowth/40317373.pdf</a:t>
            </a:r>
            <a:endParaRPr lang="fr-FR" sz="1800" noProof="0">
              <a:solidFill>
                <a:schemeClr val="tx1"/>
              </a:solidFill>
            </a:endParaRPr>
          </a:p>
          <a:p>
            <a:pPr marL="0" marR="0">
              <a:spcBef>
                <a:spcPts val="0"/>
              </a:spcBef>
              <a:spcAft>
                <a:spcPts val="0"/>
              </a:spcAft>
            </a:pPr>
            <a:endParaRPr lang="fr-FR" sz="1800" noProof="0">
              <a:solidFill>
                <a:schemeClr val="tx1"/>
              </a:solidFill>
              <a:effectLst/>
              <a:latin typeface="Calibri"/>
              <a:cs typeface="Calibri"/>
            </a:endParaRPr>
          </a:p>
          <a:p>
            <a:pPr marL="0" marR="0">
              <a:spcBef>
                <a:spcPts val="0"/>
              </a:spcBef>
              <a:spcAft>
                <a:spcPts val="0"/>
              </a:spcAft>
            </a:pPr>
            <a:r>
              <a:rPr lang="fr-FR" sz="1800" noProof="0">
                <a:solidFill>
                  <a:schemeClr val="tx1"/>
                </a:solidFill>
                <a:effectLst/>
                <a:latin typeface="Calibri"/>
                <a:cs typeface="Calibri"/>
              </a:rPr>
              <a:t>Waskom et al. (2014), ‘</a:t>
            </a:r>
            <a:r>
              <a:rPr lang="fr-FR" sz="1800" noProof="0">
                <a:solidFill>
                  <a:schemeClr val="tx1"/>
                </a:solidFill>
              </a:rPr>
              <a:t>U.S. Perspective on the Water-Energy-Food Nexus’, Colorado Water Institute Completion Report No. 116, disponible à l’adresse</a:t>
            </a:r>
            <a:r>
              <a:rPr lang="fr-FR" sz="1800" baseline="0" noProof="0">
                <a:solidFill>
                  <a:schemeClr val="tx1"/>
                </a:solidFill>
              </a:rPr>
              <a:t> </a:t>
            </a:r>
            <a:r>
              <a:rPr lang="fr-FR" sz="1800" noProof="0">
                <a:solidFill>
                  <a:schemeClr val="tx1"/>
                </a:solidFill>
              </a:rPr>
              <a:t>: </a:t>
            </a:r>
            <a:r>
              <a:rPr lang="fr-FR" sz="1800" noProof="0">
                <a:solidFill>
                  <a:schemeClr val="tx1"/>
                </a:solidFill>
                <a:effectLst/>
                <a:latin typeface="Calibri"/>
                <a:cs typeface="Calibri"/>
                <a:hlinkClick r:id="rId4">
                  <a:extLst>
                    <a:ext uri="{A12FA001-AC4F-418D-AE19-62706E023703}">
                      <ahyp:hlinkClr xmlns:ahyp="http://schemas.microsoft.com/office/drawing/2018/hyperlinkcolor" val="tx"/>
                    </a:ext>
                  </a:extLst>
                </a:hlinkClick>
              </a:rPr>
              <a:t>https://watercenter.colostate.edu/wp-content/uploads/sites/33/2020/03/IS116.pdf</a:t>
            </a:r>
            <a:endParaRPr lang="fr-FR" sz="1800" noProof="0">
              <a:solidFill>
                <a:schemeClr val="tx1"/>
              </a:solidFill>
              <a:effectLst/>
              <a:latin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73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solidFill>
                  <a:schemeClr val="tx1"/>
                </a:solidFill>
                <a:latin typeface="Arial"/>
                <a:cs typeface="Arial"/>
              </a:rPr>
              <a:t>Notes: </a:t>
            </a:r>
            <a:endParaRPr lang="fr-FR" b="1" noProof="0">
              <a:solidFill>
                <a:schemeClr val="tx1"/>
              </a:solidFill>
            </a:endParaRPr>
          </a:p>
          <a:p>
            <a:endParaRPr lang="fr-FR" noProof="0">
              <a:solidFill>
                <a:schemeClr val="tx1"/>
              </a:solidFill>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Les subventions agricoles au Brésil sont un autre exemple présenté dans ce diaporama. </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Depuis 2008, toutes les subventions agricoles sont associées au respect de critères environnementaux.</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Les aides rurales pour améliorer la productivité et gérer les risques constituent le principal outil de subvention agricole.</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Pour recevoir des aides, les agriculteurs doivent satisfaire aux exigences du Registre environnemental rural (CAR).</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Ainsi, s’ils souhaitent obtenir ces aides du gouvernement, les propriétaires terriens sont tenus de mettre en œuvre certaines mesures, y compris conserver un pourcentage donné de la superficie de leur exploitation agricole comme zone forestière et préserver certaines zones de manière permanente, ces dernières incluant le bord des rivières et étangs et aussi les pentes. </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Cet exemple intéressant montre comment il est possible d’utiliser les subventions agricoles pour atteindre les objectifs de préservation de l’environnement et de protection des ressources en eau et aussi pour contribuer à réduire les émissions de GES. </a:t>
            </a:r>
          </a:p>
          <a:p>
            <a:pPr marL="171450" indent="-171450">
              <a:buFont typeface="Symbol" panose="05050102010706020507" pitchFamily="18" charset="2"/>
              <a:buChar char="-"/>
            </a:pPr>
            <a:endParaRPr lang="fr-FR" noProof="0">
              <a:solidFill>
                <a:schemeClr val="tx1"/>
              </a:solidFill>
              <a:cs typeface="Arial"/>
            </a:endParaRPr>
          </a:p>
          <a:p>
            <a:endParaRPr lang="fr-FR" noProof="0">
              <a:solidFill>
                <a:schemeClr val="tx1"/>
              </a:solidFill>
              <a:cs typeface="Arial" panose="020B0604020202020204" pitchFamily="34" charset="0"/>
            </a:endParaRPr>
          </a:p>
          <a:p>
            <a:r>
              <a:rPr lang="fr-FR" b="1" noProof="0">
                <a:solidFill>
                  <a:schemeClr val="tx1"/>
                </a:solidFill>
                <a:latin typeface="Arial"/>
                <a:cs typeface="Arial"/>
              </a:rPr>
              <a:t>Sources: </a:t>
            </a:r>
            <a:endParaRPr lang="fr-FR" b="1" noProof="0">
              <a:solidFill>
                <a:schemeClr val="tx1"/>
              </a:solidFill>
              <a:cs typeface="Arial"/>
            </a:endParaRPr>
          </a:p>
          <a:p>
            <a:endParaRPr lang="fr-FR"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r-FR" noProof="0">
                <a:solidFill>
                  <a:schemeClr val="tx1"/>
                </a:solidFill>
              </a:rPr>
              <a:t>Climate Policy Initiative (2020-12-10), ‘</a:t>
            </a:r>
            <a:r>
              <a:rPr lang="fr-FR" sz="900" b="0" i="0" kern="1200" noProof="0">
                <a:solidFill>
                  <a:schemeClr val="tx1"/>
                </a:solidFill>
                <a:effectLst/>
                <a:latin typeface="Arial" panose="020B0604020202020204" pitchFamily="34" charset="0"/>
                <a:ea typeface="+mn-ea"/>
                <a:cs typeface="+mn-cs"/>
              </a:rPr>
              <a:t>Where Does Brazil Stand With the Implementation of the Forest Code? A Snapshot of the CAR and the PRA in Brazil’s States – 2020 Edition’, disponible à l’adresse</a:t>
            </a:r>
            <a:r>
              <a:rPr lang="fr-FR" sz="900" b="0" i="0" kern="1200" baseline="0" noProof="0">
                <a:solidFill>
                  <a:schemeClr val="tx1"/>
                </a:solidFill>
                <a:effectLst/>
                <a:latin typeface="Arial" panose="020B0604020202020204" pitchFamily="34" charset="0"/>
                <a:ea typeface="+mn-ea"/>
                <a:cs typeface="+mn-cs"/>
              </a:rPr>
              <a:t> </a:t>
            </a:r>
            <a:r>
              <a:rPr lang="fr-FR" sz="900" b="0" i="0" kern="1200" noProof="0">
                <a:solidFill>
                  <a:schemeClr val="tx1"/>
                </a:solidFill>
                <a:effectLst/>
                <a:latin typeface="Arial" panose="020B0604020202020204" pitchFamily="34" charset="0"/>
                <a:ea typeface="+mn-ea"/>
                <a:cs typeface="+mn-cs"/>
              </a:rPr>
              <a:t>: </a:t>
            </a:r>
            <a:r>
              <a:rPr lang="fr-FR" sz="900" noProof="0">
                <a:solidFill>
                  <a:schemeClr val="tx1"/>
                </a:solidFill>
                <a:effectLst/>
                <a:latin typeface="Calibri"/>
                <a:cs typeface="Calibri"/>
                <a:hlinkClick r:id="rId3">
                  <a:extLst>
                    <a:ext uri="{A12FA001-AC4F-418D-AE19-62706E023703}">
                      <ahyp:hlinkClr xmlns:ahyp="http://schemas.microsoft.com/office/drawing/2018/hyperlinkcolor" val="tx"/>
                    </a:ext>
                  </a:extLst>
                </a:hlinkClick>
              </a:rPr>
              <a:t>https://www.climatepolicyinitiative.org/publication/where-are-we-at-implementing-the-forest-code-an-x-ray-of-the-car-and-the-pra-in-brazilian-states/</a:t>
            </a:r>
            <a:endParaRPr lang="fr-FR" b="0" i="0" noProof="0">
              <a:solidFill>
                <a:schemeClr val="tx1"/>
              </a:solidFill>
              <a:effectLst/>
              <a:latin typeface="Calibri"/>
              <a:cs typeface="Calibri"/>
            </a:endParaRPr>
          </a:p>
          <a:p>
            <a:endParaRPr lang="fr-FR" noProof="0">
              <a:solidFill>
                <a:schemeClr val="tx1"/>
              </a:solidFill>
            </a:endParaRPr>
          </a:p>
          <a:p>
            <a:r>
              <a:rPr lang="fr-FR" noProof="0">
                <a:solidFill>
                  <a:schemeClr val="tx1"/>
                </a:solidFill>
                <a:latin typeface="Arial"/>
                <a:cs typeface="Arial"/>
              </a:rPr>
              <a:t>Da Silva Medina, G. (2019). </a:t>
            </a:r>
            <a:r>
              <a:rPr lang="fr-FR" b="0" i="0" noProof="0">
                <a:solidFill>
                  <a:schemeClr val="tx1"/>
                </a:solidFill>
                <a:effectLst/>
                <a:latin typeface="OpenSans-Regular"/>
              </a:rPr>
              <a:t>Where are governments leading their agricultural sectors? Comparative lessons from agri-environmental measures promoted in the U.S., Europe and Brazil. Estudos Sociedade e Agricultura, vol. 27, no. 1, pp. 5-23, 2019. </a:t>
            </a:r>
            <a:r>
              <a:rPr lang="fr-FR" sz="900" b="0" i="0" kern="1200" noProof="0">
                <a:solidFill>
                  <a:schemeClr val="tx1"/>
                </a:solidFill>
                <a:effectLst/>
                <a:latin typeface="Arial" panose="020B0604020202020204" pitchFamily="34" charset="0"/>
                <a:ea typeface="+mn-ea"/>
                <a:cs typeface="+mn-cs"/>
              </a:rPr>
              <a:t>Disponible à l’adresse</a:t>
            </a:r>
            <a:r>
              <a:rPr lang="fr-FR" sz="900" b="0" i="0" kern="1200" baseline="0" noProof="0">
                <a:solidFill>
                  <a:schemeClr val="tx1"/>
                </a:solidFill>
                <a:effectLst/>
                <a:latin typeface="Arial" panose="020B0604020202020204" pitchFamily="34" charset="0"/>
                <a:ea typeface="+mn-ea"/>
                <a:cs typeface="+mn-cs"/>
              </a:rPr>
              <a:t> </a:t>
            </a:r>
            <a:r>
              <a:rPr lang="fr-FR" b="0" i="0" noProof="0">
                <a:solidFill>
                  <a:schemeClr val="tx1"/>
                </a:solidFill>
                <a:effectLst/>
                <a:latin typeface="OpenSans-Regular"/>
              </a:rPr>
              <a:t>: </a:t>
            </a:r>
            <a:r>
              <a:rPr lang="fr-FR" sz="1800" noProof="0">
                <a:solidFill>
                  <a:schemeClr val="tx1"/>
                </a:solidFill>
                <a:effectLst/>
                <a:latin typeface="Calibri"/>
                <a:cs typeface="Calibri"/>
                <a:hlinkClick r:id="rId4">
                  <a:extLst>
                    <a:ext uri="{A12FA001-AC4F-418D-AE19-62706E023703}">
                      <ahyp:hlinkClr xmlns:ahyp="http://schemas.microsoft.com/office/drawing/2018/hyperlinkcolor" val="tx"/>
                    </a:ext>
                  </a:extLst>
                </a:hlinkClick>
              </a:rPr>
              <a:t>https://www.redalyc.org/journal/5999/599962753001/html/</a:t>
            </a:r>
            <a:endParaRPr lang="fr-FR" sz="1800" noProof="0">
              <a:solidFill>
                <a:schemeClr val="tx1"/>
              </a:solidFill>
              <a:effectLst/>
              <a:latin typeface="Calibri"/>
              <a:cs typeface="Calibri"/>
            </a:endParaRPr>
          </a:p>
          <a:p>
            <a:endParaRPr lang="fr-FR" i="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r-FR" i="0" noProof="0">
                <a:solidFill>
                  <a:schemeClr val="tx1"/>
                </a:solidFill>
              </a:rPr>
              <a:t>UN Environment Programme (2021-09-14), ‘</a:t>
            </a:r>
            <a:r>
              <a:rPr lang="fr-FR" sz="900" b="0" i="0" kern="1200" noProof="0">
                <a:solidFill>
                  <a:schemeClr val="tx1"/>
                </a:solidFill>
                <a:effectLst/>
                <a:latin typeface="Arial" panose="020B0604020202020204" pitchFamily="34" charset="0"/>
                <a:ea typeface="+mn-ea"/>
                <a:cs typeface="+mn-cs"/>
              </a:rPr>
              <a:t>Why agricultural support must be reformed to work with nature’, disponible à l’adresse</a:t>
            </a:r>
            <a:r>
              <a:rPr lang="fr-FR" sz="900" b="0" i="0" kern="1200" baseline="0" noProof="0">
                <a:solidFill>
                  <a:schemeClr val="tx1"/>
                </a:solidFill>
                <a:effectLst/>
                <a:latin typeface="Arial" panose="020B0604020202020204" pitchFamily="34" charset="0"/>
                <a:ea typeface="+mn-ea"/>
                <a:cs typeface="+mn-cs"/>
              </a:rPr>
              <a:t> </a:t>
            </a:r>
            <a:r>
              <a:rPr lang="fr-FR" sz="900" b="0" i="0" kern="1200" noProof="0">
                <a:solidFill>
                  <a:schemeClr val="tx1"/>
                </a:solidFill>
                <a:effectLst/>
                <a:latin typeface="Arial" panose="020B0604020202020204" pitchFamily="34" charset="0"/>
                <a:ea typeface="+mn-ea"/>
                <a:cs typeface="+mn-cs"/>
              </a:rPr>
              <a:t>: </a:t>
            </a:r>
            <a:r>
              <a:rPr lang="fr-FR" sz="1800" noProof="0">
                <a:solidFill>
                  <a:schemeClr val="tx1"/>
                </a:solidFill>
                <a:effectLst/>
                <a:latin typeface="Calibri"/>
                <a:cs typeface="Calibri"/>
                <a:hlinkClick r:id="rId5">
                  <a:extLst>
                    <a:ext uri="{A12FA001-AC4F-418D-AE19-62706E023703}">
                      <ahyp:hlinkClr xmlns:ahyp="http://schemas.microsoft.com/office/drawing/2018/hyperlinkcolor" val="tx"/>
                    </a:ext>
                  </a:extLst>
                </a:hlinkClick>
              </a:rPr>
              <a:t>https://www.unep.org/news-and-stories/story/why-agricultural-support-must-be-reformed-work-nature</a:t>
            </a:r>
            <a:endParaRPr lang="fr-FR" sz="1800" noProof="0">
              <a:solidFill>
                <a:schemeClr val="tx1"/>
              </a:solidFill>
              <a:effectLst/>
              <a:latin typeface="Calibri"/>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fr-FR" sz="1800" noProof="0">
              <a:solidFill>
                <a:schemeClr val="tx1"/>
              </a:solidFill>
              <a:effectLst/>
              <a:latin typeface="Calibri" panose="020F0502020204030204" pitchFamily="34" charset="0"/>
            </a:endParaRPr>
          </a:p>
          <a:p>
            <a:pPr>
              <a:defRPr/>
            </a:pPr>
            <a:r>
              <a:rPr lang="fr-FR" sz="1800" b="0" i="1" noProof="0">
                <a:solidFill>
                  <a:schemeClr val="tx1"/>
                </a:solidFill>
                <a:effectLst/>
                <a:latin typeface="Calibri"/>
                <a:cs typeface="Calibri"/>
              </a:rPr>
              <a:t>Image reference:</a:t>
            </a:r>
            <a:endParaRPr lang="fr-FR" sz="1800" b="0" i="1" noProof="0">
              <a:solidFill>
                <a:schemeClr val="tx1"/>
              </a:solidFill>
              <a:effectLst/>
              <a:latin typeface="Calibri" panose="020F0502020204030204" pitchFamily="34" charset="0"/>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r-FR" sz="1800" noProof="0">
                <a:solidFill>
                  <a:schemeClr val="tx1"/>
                </a:solidFill>
                <a:effectLst/>
                <a:latin typeface="Calibri"/>
                <a:cs typeface="Calibri"/>
              </a:rPr>
              <a:t>WWF (2016). </a:t>
            </a:r>
            <a:r>
              <a:rPr lang="fr-FR" sz="4400" noProof="0">
                <a:solidFill>
                  <a:schemeClr val="tx1"/>
                </a:solidFill>
                <a:latin typeface="Arial"/>
                <a:cs typeface="Arial"/>
              </a:rPr>
              <a:t>Brazil’s new Forest Code: A guide for decision-makers in supply chains and governments.</a:t>
            </a:r>
            <a:endParaRPr lang="fr-FR" sz="1800" noProof="0">
              <a:solidFill>
                <a:schemeClr val="tx1"/>
              </a:solidFill>
              <a:effectLst/>
              <a:latin typeface="Arial"/>
              <a:cs typeface="Arial"/>
            </a:endParaRPr>
          </a:p>
          <a:p>
            <a:endParaRPr lang="de-DE"/>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777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a:t>
            </a:r>
          </a:p>
          <a:p>
            <a:pPr marL="0" indent="0">
              <a:buFontTx/>
              <a:buNone/>
            </a:pPr>
            <a:endParaRPr lang="fr-FR" b="1" noProof="0">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procédures et approches de planification constituent un autre domaine des instruments de gouvernance.</a:t>
            </a:r>
            <a:endParaRPr lang="fr-FR" noProof="0">
              <a:latin typeface="Arial"/>
              <a:cs typeface="Arial"/>
            </a:endParaRPr>
          </a:p>
          <a:p>
            <a:pPr marL="171450" indent="-171450">
              <a:buFontTx/>
              <a:buChar char="-"/>
            </a:pPr>
            <a:endParaRPr lang="fr-FR" noProof="0">
              <a:cs typeface="Arial"/>
            </a:endParaRPr>
          </a:p>
          <a:p>
            <a:r>
              <a:rPr lang="fr-FR" sz="900" u="sng" kern="1200" noProof="0">
                <a:solidFill>
                  <a:schemeClr val="tx1"/>
                </a:solidFill>
                <a:effectLst/>
                <a:latin typeface="Arial" panose="020B0604020202020204" pitchFamily="34" charset="0"/>
                <a:ea typeface="+mn-ea"/>
                <a:cs typeface="+mn-cs"/>
              </a:rPr>
              <a:t>Coordination politique:</a:t>
            </a:r>
            <a:endParaRPr lang="fr-FR" sz="900" kern="1200" noProof="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Des exemples d’approches de coordination politique ont été donnés dans le premier diaporama.</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Ces approches comportent des structures et procédures organisationnelles capables d’assurer consultation et coordination entre les différents groupes d’intérêt et les unités sectorielles.</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Par exemple, groupes de travail interministériels qui favorisent une collaboration dans les actions liées aux politiques ou aux diverses formes de participation des parties prenantes. </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Cette participation (par exemple, inclusion d’experts) garantit que toutes les interconnexions appropriées (dont les responsables politiques ne sont peut-être pas au fait) sont identifiées et que le processus est légitime – ce dernier point permettra probablement de renforcer l’acceptation des solutions pour la gouvernance. </a:t>
            </a:r>
          </a:p>
          <a:p>
            <a:endParaRPr lang="fr-FR" noProof="0">
              <a:cs typeface="Arial"/>
            </a:endParaRPr>
          </a:p>
          <a:p>
            <a:r>
              <a:rPr lang="fr-FR" sz="900" u="sng" kern="1200" noProof="0">
                <a:solidFill>
                  <a:schemeClr val="tx1"/>
                </a:solidFill>
                <a:effectLst/>
                <a:latin typeface="Arial" panose="020B0604020202020204" pitchFamily="34" charset="0"/>
                <a:ea typeface="+mn-ea"/>
                <a:cs typeface="+mn-cs"/>
              </a:rPr>
              <a:t>Planification stratégique:</a:t>
            </a:r>
            <a:endParaRPr lang="fr-FR" sz="900" kern="1200" noProof="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Aujourd’hui, la coordination politique est la principale forme de planification politique dans l’ensemble des secteurs (dans les cas où elle existe). Cependant, il existe aussi des formes qui sont qualifiées ici de planification politique stratégique. </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Les planifications stratégiques sont des types de planification politique intersectorielle qui présentent les objectifs politiques à long terme qui s’étendent au-delà d’un secteur spécifique et qui sont donc élaborés par le biais d’un processus plus vaste incluant plusieurs secteurs et aussi une consultation plus large des parties prenantes.</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L’avantage ici du point de vue du Nexus est que les perspectives des différents secteurs sont incluses dans le processus de planification politique dès le départ et que les concessions potentielles entre ces secteurs et les synergies sont identifiées à un stade précoce.</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 problème tient au fait que la planification stratégique prend généralement beaucoup plus de temps et constitue un processus plus complexe car elle implique un plus grand nombre de parties prenantes avec des objectifs, valeurs, etc. variés et parfois opposés. </a:t>
            </a:r>
          </a:p>
          <a:p>
            <a:pPr marL="171450" indent="-171450">
              <a:buFont typeface="Symbol" panose="05050102010706020507" pitchFamily="18" charset="2"/>
              <a:buChar char="-"/>
            </a:pPr>
            <a:endParaRPr lang="fr-FR" noProof="0">
              <a:latin typeface="Arial"/>
              <a:cs typeface="Arial"/>
            </a:endParaRPr>
          </a:p>
          <a:p>
            <a:pPr marL="0" indent="0">
              <a:buFont typeface="Symbol" panose="05050102010706020507" pitchFamily="18" charset="2"/>
              <a:buNone/>
            </a:pPr>
            <a:endParaRPr lang="fr-FR" noProof="0">
              <a:cs typeface="Arial"/>
            </a:endParaRPr>
          </a:p>
          <a:p>
            <a:r>
              <a:rPr lang="fr-FR" b="1" noProof="0">
                <a:latin typeface="Arial"/>
                <a:cs typeface="Arial"/>
              </a:rPr>
              <a:t>Sources: </a:t>
            </a:r>
          </a:p>
          <a:p>
            <a:endParaRPr lang="fr-FR" noProof="0">
              <a:cs typeface="Arial"/>
            </a:endParaRPr>
          </a:p>
          <a:p>
            <a:r>
              <a:rPr lang="fr-FR" noProof="0">
                <a:latin typeface="Arial"/>
                <a:cs typeface="Arial"/>
              </a:rPr>
              <a:t>Blumstein, S., Kramer, A. and A. Carius (2017). Coordination of Sectoral Interests in the Nexus Between Water, Energy and Agriculture. Mechanisms and Interests in Germany. Disponible à l’adresse : https://www.adelphi.de/en/system/files/mediathek/bilder/Nexus%20in%20Germany_03.pdf </a:t>
            </a:r>
            <a:endParaRPr lang="fr-FR" noProof="0">
              <a:cs typeface="Arial"/>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051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a:t>
            </a:r>
          </a:p>
          <a:p>
            <a:endParaRPr lang="fr-FR" b="1" noProof="0"/>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Un exemple de processus de planification stratégique est présenté sur cette diapositive : la Stratégie nationale de gestion des déchets en Afrique du Sud 2020.</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Elle a été développée sous la conduite du ministère de l'environnement, des forêts et des pêches (DFFE) avec une large coopération d'autres secteurs dont celui de l'énergie et des terres/alimentation.</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Elle</a:t>
            </a:r>
            <a:r>
              <a:rPr lang="fr-FR" sz="900" kern="1200" baseline="0" noProof="0">
                <a:solidFill>
                  <a:schemeClr val="tx1"/>
                </a:solidFill>
                <a:effectLst/>
                <a:latin typeface="Arial" panose="020B0604020202020204" pitchFamily="34" charset="0"/>
                <a:ea typeface="+mn-ea"/>
                <a:cs typeface="+mn-cs"/>
              </a:rPr>
              <a:t> p</a:t>
            </a:r>
            <a:r>
              <a:rPr lang="fr-FR" sz="900" kern="1200" noProof="0">
                <a:solidFill>
                  <a:schemeClr val="tx1"/>
                </a:solidFill>
                <a:effectLst/>
                <a:latin typeface="Arial" panose="020B0604020202020204" pitchFamily="34" charset="0"/>
                <a:ea typeface="+mn-ea"/>
                <a:cs typeface="+mn-cs"/>
              </a:rPr>
              <a:t>résente, d’une part, les objectifs de développement généraux qu’elle vise à atteindre ou auxquelles elle se propose de contribuer et, d’autre part, les principes clés. </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Elle présente ensuite l’approche stratégique pour atteindre ces objectifs – il s’agit d’une approche intersectorielle qui inclut notamment le secteur des déchets mais aussi les secteurs alimentaire/agricole et de l’énergie, et qui prend en compte les questions environnementales. </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Elle</a:t>
            </a:r>
            <a:r>
              <a:rPr lang="fr-FR" sz="900" kern="1200" baseline="0" noProof="0">
                <a:solidFill>
                  <a:schemeClr val="tx1"/>
                </a:solidFill>
                <a:effectLst/>
                <a:latin typeface="Arial" panose="020B0604020202020204" pitchFamily="34" charset="0"/>
                <a:ea typeface="+mn-ea"/>
                <a:cs typeface="+mn-cs"/>
              </a:rPr>
              <a:t> r</a:t>
            </a:r>
            <a:r>
              <a:rPr lang="fr-FR" sz="900" kern="1200" noProof="0">
                <a:solidFill>
                  <a:schemeClr val="tx1"/>
                </a:solidFill>
                <a:effectLst/>
                <a:latin typeface="Arial" panose="020B0604020202020204" pitchFamily="34" charset="0"/>
                <a:ea typeface="+mn-ea"/>
                <a:cs typeface="+mn-cs"/>
              </a:rPr>
              <a:t>ésout les interconnexions clés entre les secteurs eau-énergie-alimentation: </a:t>
            </a:r>
            <a:endParaRPr lang="fr-FR" noProof="0">
              <a:latin typeface="Arial"/>
              <a:cs typeface="Arial"/>
            </a:endParaRPr>
          </a:p>
          <a:p>
            <a:pPr marL="879475" lvl="2" indent="-342900">
              <a:lnSpc>
                <a:spcPct val="90000"/>
              </a:lnSpc>
              <a:spcBef>
                <a:spcPts val="600"/>
              </a:spcBef>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Présentation</a:t>
            </a:r>
            <a:r>
              <a:rPr lang="fr-FR" sz="900" kern="1200" baseline="0" noProof="0">
                <a:solidFill>
                  <a:schemeClr val="tx1"/>
                </a:solidFill>
                <a:effectLst/>
                <a:latin typeface="Arial" panose="020B0604020202020204" pitchFamily="34" charset="0"/>
                <a:ea typeface="+mn-ea"/>
                <a:cs typeface="+mn-cs"/>
              </a:rPr>
              <a:t> d</a:t>
            </a:r>
            <a:r>
              <a:rPr lang="fr-FR" sz="900" kern="1200" noProof="0">
                <a:solidFill>
                  <a:schemeClr val="tx1"/>
                </a:solidFill>
                <a:effectLst/>
                <a:latin typeface="Arial" panose="020B0604020202020204" pitchFamily="34" charset="0"/>
                <a:ea typeface="+mn-ea"/>
                <a:cs typeface="+mn-cs"/>
              </a:rPr>
              <a:t>es objectifs et mesures visant à promouvoir la valorisation énergétique des eaux usées et des déchets organiques. </a:t>
            </a:r>
          </a:p>
          <a:p>
            <a:pPr marL="879475" lvl="2" indent="-342900">
              <a:lnSpc>
                <a:spcPct val="90000"/>
              </a:lnSpc>
              <a:spcBef>
                <a:spcPts val="600"/>
              </a:spcBef>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Activités visant la prévention du gaspillage alimentaire, qui constitue un pilier clé de la stratégie de réduction des déchets. </a:t>
            </a:r>
          </a:p>
          <a:p>
            <a:pPr marL="879475" lvl="2" indent="-342900">
              <a:lnSpc>
                <a:spcPct val="90000"/>
              </a:lnSpc>
              <a:spcBef>
                <a:spcPts val="600"/>
              </a:spcBef>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Promotion des produits et emballages qui réduisent les déchets ou favorisent la réutilisation, la réparation ou la préparation en vue d’un recyclage, et ce, afin de limiter l’utilisation des ressources, y compris les ressources en eau et énergétiques.</a:t>
            </a:r>
          </a:p>
          <a:p>
            <a:endParaRPr lang="fr-FR" noProof="0">
              <a:cs typeface="Arial" panose="020B0604020202020204" pitchFamily="34" charset="0"/>
            </a:endParaRPr>
          </a:p>
          <a:p>
            <a:endParaRPr lang="fr-FR" noProof="0">
              <a:cs typeface="Arial" panose="020B0604020202020204" pitchFamily="34" charset="0"/>
            </a:endParaRPr>
          </a:p>
          <a:p>
            <a:r>
              <a:rPr lang="fr-FR" b="1" noProof="0">
                <a:latin typeface="Arial"/>
                <a:cs typeface="Arial"/>
              </a:rPr>
              <a:t>Sources: </a:t>
            </a:r>
            <a:endParaRPr lang="fr-FR" b="1" noProof="0">
              <a:cs typeface="Arial"/>
            </a:endParaRPr>
          </a:p>
          <a:p>
            <a:endParaRPr lang="fr-FR" noProof="0"/>
          </a:p>
          <a:p>
            <a:r>
              <a:rPr lang="fr-FR" noProof="0">
                <a:latin typeface="Arial"/>
                <a:cs typeface="Arial"/>
              </a:rPr>
              <a:t>DFFE (2020). National Waste Management Strategy 2020. Disponible</a:t>
            </a:r>
            <a:r>
              <a:rPr lang="fr-FR" baseline="0" noProof="0">
                <a:latin typeface="Arial"/>
                <a:cs typeface="Arial"/>
              </a:rPr>
              <a:t> à l’adresse</a:t>
            </a:r>
            <a:r>
              <a:rPr lang="fr-FR" noProof="0">
                <a:latin typeface="Arial"/>
                <a:cs typeface="Arial"/>
              </a:rPr>
              <a:t>: https://www.dffe.gov.za/sites/default/files/docs/2020nationalwaste_managementstrategy1.pdf  </a:t>
            </a:r>
            <a:endParaRPr lang="fr-FR" noProof="0">
              <a:cs typeface="Arial"/>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1902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565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b="1" noProof="0"/>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Voir les instructions dans le document</a:t>
            </a:r>
            <a:r>
              <a:rPr lang="fr-FR" noProof="0"/>
              <a:t>.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68946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t>Notes: </a:t>
            </a:r>
            <a:endParaRPr lang="fr-FR" noProof="0"/>
          </a:p>
          <a:p>
            <a:endParaRPr lang="fr-FR" noProof="0"/>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Discussion sur les solutions en fonction de celles présentées dans l’exercice 1.3 – réflexion sur les solutions en fonction des éléments tout juste fournis.</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Voir les instructions dans le document:</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Comparez vos résultats avec ceux des autres groupes dans une discussion avec les participants. </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Où notez-vous des similarités ou des différences ? </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Qu'est-ce qui vous a surpris ?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2837693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a:t>
            </a:r>
            <a:endParaRPr lang="fr-FR" b="1" noProof="0">
              <a:cs typeface="Arial" panose="020B0604020202020204" pitchFamily="34" charset="0"/>
            </a:endParaRPr>
          </a:p>
          <a:p>
            <a:endParaRPr lang="fr-FR" noProof="0">
              <a:latin typeface="Arial"/>
              <a:cs typeface="Arial"/>
            </a:endParaRPr>
          </a:p>
          <a:p>
            <a:r>
              <a:rPr lang="fr-FR" sz="900" kern="1200" noProof="0">
                <a:solidFill>
                  <a:schemeClr val="tx1"/>
                </a:solidFill>
                <a:effectLst/>
                <a:latin typeface="Arial" panose="020B0604020202020204" pitchFamily="34" charset="0"/>
                <a:ea typeface="+mn-ea"/>
                <a:cs typeface="+mn-cs"/>
              </a:rPr>
              <a:t>Il existe différents types de solutions du Nexus eau-énergie-alimentation pour sécuriser la disponibilité des ressources:</a:t>
            </a:r>
          </a:p>
          <a:p>
            <a:pPr marL="0" indent="0">
              <a:buFont typeface="Symbol" panose="05050102010706020507" pitchFamily="18" charset="2"/>
              <a:buNone/>
            </a:pPr>
            <a:endParaRPr lang="fr-FR" noProof="0">
              <a:latin typeface="Arial"/>
              <a:cs typeface="Arial"/>
            </a:endParaRPr>
          </a:p>
          <a:p>
            <a:pPr marL="228600" lvl="0" indent="-228600">
              <a:lnSpc>
                <a:spcPct val="90000"/>
              </a:lnSpc>
              <a:spcBef>
                <a:spcPts val="600"/>
              </a:spcBef>
              <a:buFont typeface="+mj-lt"/>
              <a:buAutoNum type="arabicPeriod"/>
            </a:pPr>
            <a:r>
              <a:rPr lang="fr-FR" sz="900" kern="1200" noProof="0">
                <a:solidFill>
                  <a:schemeClr val="tx1"/>
                </a:solidFill>
                <a:effectLst/>
                <a:latin typeface="Arial" panose="020B0604020202020204" pitchFamily="34" charset="0"/>
                <a:ea typeface="+mn-ea"/>
                <a:cs typeface="+mn-cs"/>
              </a:rPr>
              <a:t>Technique et ingénierie: éviter les concessions entre les secteurs et optimiser l'utilisation des ressources</a:t>
            </a:r>
          </a:p>
          <a:p>
            <a:pPr marL="228600" lvl="0" indent="-228600">
              <a:lnSpc>
                <a:spcPct val="90000"/>
              </a:lnSpc>
              <a:spcBef>
                <a:spcPts val="600"/>
              </a:spcBef>
              <a:buFont typeface="+mj-lt"/>
              <a:buAutoNum type="arabicPeriod"/>
            </a:pPr>
            <a:r>
              <a:rPr lang="fr-FR" sz="900" kern="1200" noProof="0">
                <a:solidFill>
                  <a:schemeClr val="tx1"/>
                </a:solidFill>
                <a:effectLst/>
                <a:latin typeface="Arial" panose="020B0604020202020204" pitchFamily="34" charset="0"/>
                <a:ea typeface="+mn-ea"/>
                <a:cs typeface="+mn-cs"/>
              </a:rPr>
              <a:t>Solutions fondées sur la nature: protéger, gérer durablement et restaurer les écosystèmes</a:t>
            </a:r>
          </a:p>
          <a:p>
            <a:pPr marL="228600" lvl="0" indent="-228600">
              <a:lnSpc>
                <a:spcPct val="90000"/>
              </a:lnSpc>
              <a:spcBef>
                <a:spcPts val="600"/>
              </a:spcBef>
              <a:buFont typeface="+mj-lt"/>
              <a:buAutoNum type="arabicPeriod"/>
            </a:pPr>
            <a:r>
              <a:rPr lang="fr-FR" sz="900" kern="1200" noProof="0">
                <a:solidFill>
                  <a:schemeClr val="tx1"/>
                </a:solidFill>
                <a:effectLst/>
                <a:latin typeface="Arial" panose="020B0604020202020204" pitchFamily="34" charset="0"/>
                <a:ea typeface="+mn-ea"/>
                <a:cs typeface="+mn-cs"/>
              </a:rPr>
              <a:t>Gouvernance: inclure des politiques, des cadres et des approches de planification </a:t>
            </a:r>
          </a:p>
          <a:p>
            <a:pPr marL="228600" lvl="0" indent="-228600">
              <a:lnSpc>
                <a:spcPct val="90000"/>
              </a:lnSpc>
              <a:spcBef>
                <a:spcPts val="600"/>
              </a:spcBef>
              <a:buFont typeface="+mj-lt"/>
              <a:buAutoNum type="arabicPeriod"/>
            </a:pPr>
            <a:endParaRPr lang="en-US" noProof="0">
              <a:latin typeface="Arial"/>
              <a:cs typeface="Arial"/>
            </a:endParaRPr>
          </a:p>
          <a:p>
            <a:endParaRPr lang="de-DE">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19054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FR" b="1" noProof="0"/>
              <a:t>Notes: </a:t>
            </a:r>
          </a:p>
          <a:p>
            <a:pPr marL="0" indent="0">
              <a:buNone/>
            </a:pPr>
            <a:endParaRPr lang="fr-FR" noProof="0"/>
          </a:p>
          <a:p>
            <a:r>
              <a:rPr lang="fr-FR" sz="900" kern="1200" noProof="0">
                <a:solidFill>
                  <a:schemeClr val="tx1"/>
                </a:solidFill>
                <a:effectLst/>
                <a:latin typeface="Arial" panose="020B0604020202020204" pitchFamily="34" charset="0"/>
                <a:ea typeface="+mn-ea"/>
                <a:cs typeface="+mn-cs"/>
              </a:rPr>
              <a:t>Cette unité d’apprentissage se divise en trois chapitres:</a:t>
            </a:r>
          </a:p>
          <a:p>
            <a:pPr marL="171450" indent="-171450">
              <a:buFont typeface="Symbol" panose="05050102010706020507" pitchFamily="18" charset="2"/>
              <a:buChar char="-"/>
            </a:pPr>
            <a:r>
              <a:rPr lang="fr-FR" sz="900" b="0" kern="1200" noProof="0">
                <a:solidFill>
                  <a:schemeClr val="tx1"/>
                </a:solidFill>
                <a:effectLst/>
                <a:latin typeface="Arial" panose="020B0604020202020204" pitchFamily="34" charset="0"/>
                <a:ea typeface="+mn-ea"/>
                <a:cs typeface="+mn-cs"/>
              </a:rPr>
              <a:t>Le</a:t>
            </a:r>
            <a:r>
              <a:rPr lang="fr-FR" sz="900" b="0" kern="1200" baseline="0" noProof="0">
                <a:solidFill>
                  <a:schemeClr val="tx1"/>
                </a:solidFill>
                <a:effectLst/>
                <a:latin typeface="Arial" panose="020B0604020202020204" pitchFamily="34" charset="0"/>
                <a:ea typeface="+mn-ea"/>
                <a:cs typeface="+mn-cs"/>
              </a:rPr>
              <a:t> </a:t>
            </a:r>
            <a:r>
              <a:rPr lang="fr-FR" sz="900" b="1" kern="1200" noProof="0">
                <a:solidFill>
                  <a:schemeClr val="tx1"/>
                </a:solidFill>
                <a:effectLst/>
                <a:latin typeface="Arial" panose="020B0604020202020204" pitchFamily="34" charset="0"/>
                <a:ea typeface="+mn-ea"/>
                <a:cs typeface="+mn-cs"/>
              </a:rPr>
              <a:t>Chapitre 1 </a:t>
            </a:r>
            <a:r>
              <a:rPr lang="fr-FR" sz="900" kern="1200" noProof="0">
                <a:solidFill>
                  <a:schemeClr val="tx1"/>
                </a:solidFill>
                <a:effectLst/>
                <a:latin typeface="Arial" panose="020B0604020202020204" pitchFamily="34" charset="0"/>
                <a:ea typeface="+mn-ea"/>
                <a:cs typeface="+mn-cs"/>
              </a:rPr>
              <a:t>fournit des informations générales, notamment les justifications, les caractéristiques clés et les questions de mise en œuvre du Nexus eau-énergie-alimentation. Il aborde aussi le lien entre ce Nexus et les processus politiques plus vastes tels que les ODD, CDN, etc.</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Il inclut un exercice de groupe au cours duquel les participants seront amenés à réfléchir sur les interactions et possibles concessions entre les secteurs qui, selon eux, interviennent dans leur propre contexte régional/national.</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a:t>
            </a:r>
            <a:r>
              <a:rPr lang="fr-FR" sz="900" b="1" kern="1200" noProof="0">
                <a:solidFill>
                  <a:schemeClr val="tx1"/>
                </a:solidFill>
                <a:effectLst/>
                <a:latin typeface="Arial" panose="020B0604020202020204" pitchFamily="34" charset="0"/>
                <a:ea typeface="+mn-ea"/>
                <a:cs typeface="+mn-cs"/>
              </a:rPr>
              <a:t>Chapitre 2</a:t>
            </a:r>
            <a:r>
              <a:rPr lang="fr-FR" sz="900" kern="1200" noProof="0">
                <a:solidFill>
                  <a:schemeClr val="tx1"/>
                </a:solidFill>
                <a:effectLst/>
                <a:latin typeface="Arial" panose="020B0604020202020204" pitchFamily="34" charset="0"/>
                <a:ea typeface="+mn-ea"/>
                <a:cs typeface="+mn-cs"/>
              </a:rPr>
              <a:t> aborde les interactions plus en détail, en se rapportant aux questions des interactions bilatérales (eau-alimentation ; eau-énergie; énergie-alimentation) ainsi que trilatérales.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a:t>
            </a:r>
            <a:r>
              <a:rPr lang="fr-FR" sz="900" b="1" kern="1200" noProof="0">
                <a:solidFill>
                  <a:schemeClr val="tx1"/>
                </a:solidFill>
                <a:effectLst/>
                <a:latin typeface="Arial" panose="020B0604020202020204" pitchFamily="34" charset="0"/>
                <a:ea typeface="+mn-ea"/>
                <a:cs typeface="+mn-cs"/>
              </a:rPr>
              <a:t>Chapitre 3 </a:t>
            </a:r>
            <a:r>
              <a:rPr lang="fr-FR" sz="900" kern="1200" noProof="0">
                <a:solidFill>
                  <a:schemeClr val="tx1"/>
                </a:solidFill>
                <a:effectLst/>
                <a:latin typeface="Arial" panose="020B0604020202020204" pitchFamily="34" charset="0"/>
                <a:ea typeface="+mn-ea"/>
                <a:cs typeface="+mn-cs"/>
              </a:rPr>
              <a:t>met en évidence les synergies et solutions potentielles – en général mais aussi avec plusieurs exemples.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Nous proposerons à la fin un second exercice de groupe interactif qui s’appuie sur le premier, à la différence que les participants devront cette fois-ci rechercher les solutions et synergies possibles.</a:t>
            </a: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292382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FR" b="1" noProof="0"/>
              <a:t>Notes: </a:t>
            </a:r>
          </a:p>
          <a:p>
            <a:pPr marL="0" indent="0">
              <a:buNone/>
            </a:pPr>
            <a:endParaRPr lang="fr-FR" noProof="0"/>
          </a:p>
          <a:p>
            <a:r>
              <a:rPr lang="fr-FR" sz="900" kern="1200" noProof="0">
                <a:solidFill>
                  <a:schemeClr val="tx1"/>
                </a:solidFill>
                <a:effectLst/>
                <a:latin typeface="Arial" panose="020B0604020202020204" pitchFamily="34" charset="0"/>
                <a:ea typeface="+mn-ea"/>
                <a:cs typeface="+mn-cs"/>
              </a:rPr>
              <a:t>Cette unité d’apprentissage se divise en trois chapitres:</a:t>
            </a:r>
          </a:p>
          <a:p>
            <a:pPr marL="171450" indent="-171450">
              <a:buFont typeface="Symbol" panose="05050102010706020507" pitchFamily="18" charset="2"/>
              <a:buChar char="-"/>
            </a:pPr>
            <a:r>
              <a:rPr lang="fr-FR" sz="900" b="0" kern="1200" noProof="0">
                <a:solidFill>
                  <a:schemeClr val="tx1"/>
                </a:solidFill>
                <a:effectLst/>
                <a:latin typeface="Arial" panose="020B0604020202020204" pitchFamily="34" charset="0"/>
                <a:ea typeface="+mn-ea"/>
                <a:cs typeface="+mn-cs"/>
              </a:rPr>
              <a:t>Le</a:t>
            </a:r>
            <a:r>
              <a:rPr lang="fr-FR" sz="900" b="0" kern="1200" baseline="0" noProof="0">
                <a:solidFill>
                  <a:schemeClr val="tx1"/>
                </a:solidFill>
                <a:effectLst/>
                <a:latin typeface="Arial" panose="020B0604020202020204" pitchFamily="34" charset="0"/>
                <a:ea typeface="+mn-ea"/>
                <a:cs typeface="+mn-cs"/>
              </a:rPr>
              <a:t> </a:t>
            </a:r>
            <a:r>
              <a:rPr lang="fr-FR" sz="900" b="1" kern="1200" noProof="0">
                <a:solidFill>
                  <a:schemeClr val="tx1"/>
                </a:solidFill>
                <a:effectLst/>
                <a:latin typeface="Arial" panose="020B0604020202020204" pitchFamily="34" charset="0"/>
                <a:ea typeface="+mn-ea"/>
                <a:cs typeface="+mn-cs"/>
              </a:rPr>
              <a:t>Chapitre 1 </a:t>
            </a:r>
            <a:r>
              <a:rPr lang="fr-FR" sz="900" kern="1200" noProof="0">
                <a:solidFill>
                  <a:schemeClr val="tx1"/>
                </a:solidFill>
                <a:effectLst/>
                <a:latin typeface="Arial" panose="020B0604020202020204" pitchFamily="34" charset="0"/>
                <a:ea typeface="+mn-ea"/>
                <a:cs typeface="+mn-cs"/>
              </a:rPr>
              <a:t>fournit des informations générales, notamment les justifications, les caractéristiques clés et les questions de mise en œuvre du Nexus eau-énergie-alimentation. Il aborde aussi le lien entre ce Nexus et les processus politiques plus vastes tels que les ODD, CDN, etc.</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Il inclut un exercice de groupe au cours duquel les participants seront amenés à réfléchir sur les interactions et possibles concessions entre les secteurs qui, selon eux, interviennent dans leur propre contexte régional/national.</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a:t>
            </a:r>
            <a:r>
              <a:rPr lang="fr-FR" sz="900" b="1" kern="1200" noProof="0">
                <a:solidFill>
                  <a:schemeClr val="tx1"/>
                </a:solidFill>
                <a:effectLst/>
                <a:latin typeface="Arial" panose="020B0604020202020204" pitchFamily="34" charset="0"/>
                <a:ea typeface="+mn-ea"/>
                <a:cs typeface="+mn-cs"/>
              </a:rPr>
              <a:t>Chapitre 2</a:t>
            </a:r>
            <a:r>
              <a:rPr lang="fr-FR" sz="900" kern="1200" noProof="0">
                <a:solidFill>
                  <a:schemeClr val="tx1"/>
                </a:solidFill>
                <a:effectLst/>
                <a:latin typeface="Arial" panose="020B0604020202020204" pitchFamily="34" charset="0"/>
                <a:ea typeface="+mn-ea"/>
                <a:cs typeface="+mn-cs"/>
              </a:rPr>
              <a:t> aborde les interactions plus en détail, en se rapportant aux questions des interactions bilatérales (eau-alimentation; eau-énergie; énergie-alimentation) ainsi que trilatérales.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a:t>
            </a:r>
            <a:r>
              <a:rPr lang="fr-FR" sz="900" b="1" kern="1200" noProof="0">
                <a:solidFill>
                  <a:schemeClr val="tx1"/>
                </a:solidFill>
                <a:effectLst/>
                <a:latin typeface="Arial" panose="020B0604020202020204" pitchFamily="34" charset="0"/>
                <a:ea typeface="+mn-ea"/>
                <a:cs typeface="+mn-cs"/>
              </a:rPr>
              <a:t>Chapitre 3 </a:t>
            </a:r>
            <a:r>
              <a:rPr lang="fr-FR" sz="900" kern="1200" noProof="0">
                <a:solidFill>
                  <a:schemeClr val="tx1"/>
                </a:solidFill>
                <a:effectLst/>
                <a:latin typeface="Arial" panose="020B0604020202020204" pitchFamily="34" charset="0"/>
                <a:ea typeface="+mn-ea"/>
                <a:cs typeface="+mn-cs"/>
              </a:rPr>
              <a:t>met en évidence les synergies et solutions potentielles – en général mais aussi avec plusieurs exemples.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Nous proposerons à la fin un second exercice de groupe interactif qui s’appuie sur le premier, à la différence que les participants devront cette fois-ci rechercher les solutions et synergies possibles.</a:t>
            </a:r>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412507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a:t>
            </a:r>
          </a:p>
          <a:p>
            <a:endParaRPr lang="fr-FR" b="1"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Maintenant que nous avons abordé les interactions entre les secteurs eau-énergie-alimentation et exposé les concessions potentielles entre ces secteurs qui sont susceptibles de se présenter lorsque l’on fait face à des problèmes de ressources dans un secteur donné, nous proposons de faire la lumière sur les solutions capables de nous aider à éviter ces externalités négatives.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Plus encore, comme il a été mentionné dans la première session, l’approche Nexus vise aussi à exploiter les synergies.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644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a:t>
            </a:r>
          </a:p>
          <a:p>
            <a:pPr marL="0" indent="0">
              <a:buFontTx/>
              <a:buNone/>
            </a:pPr>
            <a:endParaRPr lang="fr-FR" b="1" noProof="0">
              <a:latin typeface="Arial"/>
              <a:cs typeface="Arial"/>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Différentes catégories de solutions sont présentées sur cette diapositive.</a:t>
            </a:r>
          </a:p>
          <a:p>
            <a:pPr marL="171450" indent="-171450">
              <a:buFont typeface="Symbol" panose="05050102010706020507" pitchFamily="18" charset="2"/>
              <a:buChar char="-"/>
            </a:pPr>
            <a:endParaRPr lang="fr-FR" noProof="0">
              <a:cs typeface="Arial"/>
            </a:endParaRPr>
          </a:p>
          <a:p>
            <a:pPr marL="0" marR="0" indent="0" algn="l" defTabSz="685800" rtl="0" eaLnBrk="1" fontAlgn="auto" latinLnBrk="0" hangingPunct="1">
              <a:lnSpc>
                <a:spcPct val="100000"/>
              </a:lnSpc>
              <a:spcBef>
                <a:spcPts val="0"/>
              </a:spcBef>
              <a:spcAft>
                <a:spcPts val="0"/>
              </a:spcAft>
              <a:buClrTx/>
              <a:buSzTx/>
              <a:buFontTx/>
              <a:buNone/>
              <a:tabLst/>
              <a:defRPr/>
            </a:pPr>
            <a:r>
              <a:rPr lang="fr-FR" sz="900" b="1" kern="1200" noProof="0">
                <a:solidFill>
                  <a:schemeClr val="tx1"/>
                </a:solidFill>
                <a:effectLst/>
                <a:latin typeface="Arial" panose="020B0604020202020204" pitchFamily="34" charset="0"/>
                <a:ea typeface="+mn-ea"/>
                <a:cs typeface="+mn-cs"/>
              </a:rPr>
              <a:t>Technique et ingénierie</a:t>
            </a:r>
            <a:r>
              <a:rPr lang="fr-FR" sz="900" b="1" kern="1200" baseline="0" noProof="0">
                <a:solidFill>
                  <a:schemeClr val="tx1"/>
                </a:solidFill>
                <a:effectLst/>
                <a:latin typeface="Arial" panose="020B0604020202020204" pitchFamily="34" charset="0"/>
                <a:ea typeface="+mn-ea"/>
                <a:cs typeface="+mn-cs"/>
              </a:rPr>
              <a:t>:</a:t>
            </a:r>
            <a:r>
              <a:rPr lang="fr-FR" b="1" noProof="0">
                <a:latin typeface="Arial"/>
                <a:cs typeface="Arial"/>
              </a:rPr>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Certaines solutions techniques et d’ingénierie ont déjà été abordées dans la première partie des présentations, par exemple les infrastructures multifonctions comme les barrages multifonctions ou l’irrigation alimentée par des pompes solaires, la gestion et la réutilisation intégrées des eaux usées et l’agri-photovoltaïsme.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En général : solutions techniques qui s’efforcent d’éviter ou de réduire les concessions entre les secteurs et d’optimiser l’utilisation des ressources en apportant des bénéfices dans tous les secteurs.</a:t>
            </a:r>
          </a:p>
          <a:p>
            <a:r>
              <a:rPr lang="fr-FR" sz="900" i="1" kern="1200" noProof="0">
                <a:solidFill>
                  <a:schemeClr val="tx1"/>
                </a:solidFill>
                <a:effectLst/>
                <a:latin typeface="Arial" panose="020B0604020202020204" pitchFamily="34" charset="0"/>
                <a:ea typeface="+mn-ea"/>
                <a:cs typeface="+mn-cs"/>
              </a:rPr>
              <a:t>[Des exemples sont présentés dans le diaporama PPT 1.1 – Aucun autre exemple n’est donc fourni dans les diapositives suivantes. Selon la configuration de la formation, il est possible de les copier-coller ici.]</a:t>
            </a:r>
            <a:endParaRPr lang="fr-FR" sz="900" kern="1200" noProof="0">
              <a:solidFill>
                <a:schemeClr val="tx1"/>
              </a:solidFill>
              <a:effectLst/>
              <a:latin typeface="Arial" panose="020B0604020202020204" pitchFamily="34" charset="0"/>
              <a:ea typeface="+mn-ea"/>
              <a:cs typeface="+mn-cs"/>
            </a:endParaRPr>
          </a:p>
          <a:p>
            <a:endParaRPr lang="fr-FR" noProof="0">
              <a:latin typeface="Arial"/>
              <a:cs typeface="Arial"/>
            </a:endParaRPr>
          </a:p>
          <a:p>
            <a:r>
              <a:rPr lang="fr-FR" sz="900" b="1" kern="1200" noProof="0">
                <a:solidFill>
                  <a:schemeClr val="tx1"/>
                </a:solidFill>
                <a:effectLst/>
                <a:latin typeface="Arial" panose="020B0604020202020204" pitchFamily="34" charset="0"/>
                <a:ea typeface="+mn-ea"/>
                <a:cs typeface="+mn-cs"/>
              </a:rPr>
              <a:t>Solutions fondées sur la nature: </a:t>
            </a:r>
            <a:endParaRPr lang="fr-FR" sz="900" kern="1200" noProof="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Les zones humides artificielles et la gestion des bassins versants constituent des exemples typiques.</a:t>
            </a:r>
            <a:endParaRPr lang="fr-FR" noProof="0">
              <a:latin typeface="Arial"/>
              <a:cs typeface="Arial"/>
            </a:endParaRPr>
          </a:p>
          <a:p>
            <a:endParaRPr lang="en-US" noProof="0">
              <a:latin typeface="Arial"/>
              <a:cs typeface="Arial"/>
            </a:endParaRPr>
          </a:p>
          <a:p>
            <a:r>
              <a:rPr lang="en-US" b="1" noProof="0">
                <a:latin typeface="Arial"/>
                <a:cs typeface="Arial"/>
              </a:rPr>
              <a:t>Governance: </a:t>
            </a:r>
          </a:p>
          <a:p>
            <a:pPr marL="171450" indent="-171450">
              <a:buFont typeface="Symbol" panose="05050102010706020507" pitchFamily="18" charset="2"/>
              <a:buChar char="-"/>
            </a:pPr>
            <a:r>
              <a:rPr lang="fr-FR" sz="900" kern="1200">
                <a:solidFill>
                  <a:schemeClr val="tx1"/>
                </a:solidFill>
                <a:effectLst/>
                <a:latin typeface="Arial" panose="020B0604020202020204" pitchFamily="34" charset="0"/>
                <a:ea typeface="+mn-ea"/>
                <a:cs typeface="+mn-cs"/>
              </a:rPr>
              <a:t>Il est possible d’utiliser un vaste portefeuille d’instruments de gouvernance pour relever les défis du Nexus eau-énergie-alimentation. </a:t>
            </a:r>
          </a:p>
          <a:p>
            <a:pPr marL="171450" indent="-171450">
              <a:buFont typeface="Symbol" panose="05050102010706020507" pitchFamily="18" charset="2"/>
              <a:buChar char="-"/>
            </a:pPr>
            <a:r>
              <a:rPr lang="fr-FR" sz="900" kern="1200">
                <a:solidFill>
                  <a:schemeClr val="tx1"/>
                </a:solidFill>
                <a:effectLst/>
                <a:latin typeface="Arial" panose="020B0604020202020204" pitchFamily="34" charset="0"/>
                <a:ea typeface="+mn-ea"/>
                <a:cs typeface="+mn-cs"/>
              </a:rPr>
              <a:t>Nous examinerons plus en détail deux catégories plus larges et quelques exemples.</a:t>
            </a:r>
          </a:p>
          <a:p>
            <a:endParaRPr lang="en-US" noProof="0">
              <a:latin typeface="Arial"/>
              <a:cs typeface="Arial"/>
            </a:endParaRPr>
          </a:p>
          <a:p>
            <a:endParaRPr lang="de-DE">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127082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a:t>
            </a:r>
          </a:p>
          <a:p>
            <a:endParaRPr lang="fr-FR" noProof="0">
              <a:latin typeface="Arial"/>
              <a:cs typeface="Arial"/>
            </a:endParaRPr>
          </a:p>
          <a:p>
            <a:r>
              <a:rPr lang="fr-FR" sz="900" kern="1200" noProof="0">
                <a:solidFill>
                  <a:schemeClr val="tx1"/>
                </a:solidFill>
                <a:effectLst/>
                <a:latin typeface="Arial" panose="020B0604020202020204" pitchFamily="34" charset="0"/>
                <a:ea typeface="+mn-ea"/>
                <a:cs typeface="+mn-cs"/>
              </a:rPr>
              <a:t>Tout d’abord, passons en revue les solutions fondées sur la nature</a:t>
            </a:r>
            <a:r>
              <a:rPr lang="fr-FR" sz="900" kern="1200">
                <a:solidFill>
                  <a:schemeClr val="tx1"/>
                </a:solidFill>
                <a:effectLst/>
                <a:latin typeface="Arial" panose="020B0604020202020204" pitchFamily="34" charset="0"/>
                <a:ea typeface="+mn-ea"/>
                <a:cs typeface="+mn-cs"/>
              </a:rPr>
              <a:t>.</a:t>
            </a:r>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192356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t>Notes:</a:t>
            </a:r>
          </a:p>
          <a:p>
            <a:endParaRPr lang="fr-FR" noProof="0"/>
          </a:p>
          <a:p>
            <a:r>
              <a:rPr lang="fr-FR" sz="900" kern="1200" noProof="0">
                <a:solidFill>
                  <a:schemeClr val="tx1"/>
                </a:solidFill>
                <a:effectLst/>
                <a:latin typeface="Arial" panose="020B0604020202020204" pitchFamily="34" charset="0"/>
                <a:ea typeface="+mn-ea"/>
                <a:cs typeface="+mn-cs"/>
              </a:rPr>
              <a:t>Solutions fondées sur la nature (SFN)   </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Elles désignent les actions visant à protéger, gérer durablement et restaurer les écosystèmes naturels ou modifiés afin de faire face aux défis sociétaux tout en apportant un bien-être humain et des bénéfices pour la biodiversité. Ces défis sont les suivants : changement climatique, sécurité alimentaire, sécurité de l’eau, risques d’inondation ou qualité de l’air. SFN est un terme générique qui englobe les différentes approches de travail avec la nature. </a:t>
            </a:r>
          </a:p>
          <a:p>
            <a:pPr marL="171450" indent="-171450">
              <a:buFont typeface="Symbol" panose="05050102010706020507" pitchFamily="18" charset="2"/>
              <a:buChar char="-"/>
            </a:pPr>
            <a:endParaRPr lang="fr-FR" noProof="0"/>
          </a:p>
          <a:p>
            <a:pPr marL="171450" indent="-171450">
              <a:buFont typeface="Symbol" panose="05050102010706020507" pitchFamily="18" charset="2"/>
              <a:buChar char="-"/>
            </a:pPr>
            <a:endParaRPr lang="fr-FR" noProof="0"/>
          </a:p>
          <a:p>
            <a:r>
              <a:rPr lang="fr-FR" sz="900" kern="1200" noProof="0">
                <a:solidFill>
                  <a:schemeClr val="tx1"/>
                </a:solidFill>
                <a:effectLst/>
                <a:latin typeface="Arial" panose="020B0604020202020204" pitchFamily="34" charset="0"/>
                <a:ea typeface="+mn-ea"/>
                <a:cs typeface="+mn-cs"/>
              </a:rPr>
              <a:t>Lorsqu’elles visent à lutter contre les changements climatiques, les SFN sont souvent définies comme suit: </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Adaptation fondée sur les écosystèmes</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Réduction des risques de catastrophe fondée sur les écosystèmes (Éco-RRC) </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Atténuation fondée sur les écosystèmes </a:t>
            </a:r>
          </a:p>
          <a:p>
            <a:pPr marL="514350" lvl="1" indent="-171450">
              <a:buFont typeface="Symbol" panose="05050102010706020507" pitchFamily="18" charset="2"/>
              <a:buChar char="-"/>
            </a:pPr>
            <a:endParaRPr lang="fr-FR" noProof="0"/>
          </a:p>
          <a:p>
            <a:pPr marL="514350" lvl="1" indent="-171450">
              <a:buFont typeface="Symbol" panose="05050102010706020507" pitchFamily="18" charset="2"/>
              <a:buChar char="-"/>
            </a:pPr>
            <a:endParaRPr lang="fr-FR" noProof="0"/>
          </a:p>
          <a:p>
            <a:pPr marL="0" lvl="0" indent="0">
              <a:buFont typeface="Symbol" panose="05050102010706020507" pitchFamily="18" charset="2"/>
              <a:buNone/>
            </a:pPr>
            <a:r>
              <a:rPr lang="fr-FR" b="1" noProof="0"/>
              <a:t>Sources:</a:t>
            </a:r>
          </a:p>
          <a:p>
            <a:pPr marL="0" lvl="0" indent="0">
              <a:buFont typeface="Symbol" panose="05050102010706020507" pitchFamily="18" charset="2"/>
              <a:buNone/>
            </a:pPr>
            <a:endParaRPr lang="fr-FR" noProof="0"/>
          </a:p>
          <a:p>
            <a:pPr marL="0" lvl="0" indent="0">
              <a:buFont typeface="Symbol" panose="05050102010706020507" pitchFamily="18" charset="2"/>
              <a:buNone/>
            </a:pPr>
            <a:r>
              <a:rPr lang="fr-FR" noProof="0"/>
              <a:t>GIZ (2019), ‘Emerging lessons for mainstreaming Ecosystem-based Adaptation: Strategic entry points and processes’. Authors: Lili Ilieva and Thora Amend. Deutsche Gesellschaft für Internationale Zusammenarbeit (GIZ) GmbH, Bonn.</a:t>
            </a: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53711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900" b="1" kern="1200" noProof="0">
                <a:solidFill>
                  <a:schemeClr val="tx1"/>
                </a:solidFill>
                <a:effectLst/>
                <a:latin typeface="Arial" panose="020B0604020202020204" pitchFamily="34" charset="0"/>
                <a:ea typeface="+mn-ea"/>
                <a:cs typeface="+mn-cs"/>
              </a:rPr>
              <a:t>Notes:</a:t>
            </a:r>
          </a:p>
          <a:p>
            <a:pPr marL="0" indent="0">
              <a:buFont typeface="Arial" panose="020B0604020202020204" pitchFamily="34" charset="0"/>
              <a:buNone/>
            </a:pPr>
            <a:endParaRPr lang="fr-FR" sz="900" kern="1200" noProof="0">
              <a:solidFill>
                <a:schemeClr val="tx1"/>
              </a:solidFill>
              <a:effectLst/>
              <a:latin typeface="Arial" panose="020B0604020202020204" pitchFamily="34" charset="0"/>
              <a:ea typeface="+mn-ea"/>
              <a:cs typeface="+mn-cs"/>
            </a:endParaRPr>
          </a:p>
          <a:p>
            <a:pPr marL="342900" indent="-342900">
              <a:buFont typeface="Arial" panose="020B0604020202020204" pitchFamily="34" charset="0"/>
              <a:buChar char="•"/>
            </a:pPr>
            <a:r>
              <a:rPr lang="fr-FR" sz="900" kern="1200" noProof="0">
                <a:solidFill>
                  <a:schemeClr val="tx1"/>
                </a:solidFill>
                <a:effectLst/>
                <a:latin typeface="Arial" panose="020B0604020202020204" pitchFamily="34" charset="0"/>
                <a:ea typeface="+mn-ea"/>
                <a:cs typeface="+mn-cs"/>
              </a:rPr>
              <a:t>L'eau, l'énergie et l'alimentation sont souvent interconnectées par leurs écosystèmes. </a:t>
            </a:r>
          </a:p>
          <a:p>
            <a:pPr marL="342900" indent="-342900">
              <a:buFont typeface="Arial" panose="020B0604020202020204" pitchFamily="34" charset="0"/>
              <a:buChar char="•"/>
            </a:pPr>
            <a:r>
              <a:rPr lang="fr-FR" sz="900" kern="1200" noProof="0">
                <a:solidFill>
                  <a:schemeClr val="tx1"/>
                </a:solidFill>
                <a:effectLst/>
                <a:latin typeface="Arial" panose="020B0604020202020204" pitchFamily="34" charset="0"/>
                <a:ea typeface="+mn-ea"/>
                <a:cs typeface="+mn-cs"/>
              </a:rPr>
              <a:t>Les SFN s’appuient sur les fonctions des écosystèmes ; elles protègent, gèrent durablement et restaurent les écosystèmes naturels ou modifiés, et offrent ainsi des opportunités pour faire face en synergie aux défis de la sécurité de l'eau, de l'énergie et de l'alimentation.</a:t>
            </a:r>
          </a:p>
          <a:p>
            <a:pPr marL="342900" indent="-342900">
              <a:buFont typeface="Arial" panose="020B0604020202020204" pitchFamily="34" charset="0"/>
              <a:buChar char="•"/>
            </a:pPr>
            <a:endParaRPr lang="fr-FR" noProof="0"/>
          </a:p>
          <a:p>
            <a:endParaRPr lang="fr-FR" noProof="0"/>
          </a:p>
          <a:p>
            <a:r>
              <a:rPr lang="fr-FR" sz="900" kern="1200" noProof="0">
                <a:solidFill>
                  <a:schemeClr val="tx1"/>
                </a:solidFill>
                <a:effectLst/>
                <a:latin typeface="Arial" panose="020B0604020202020204" pitchFamily="34" charset="0"/>
                <a:ea typeface="+mn-ea"/>
                <a:cs typeface="+mn-cs"/>
              </a:rPr>
              <a:t> Exemples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kern="1200" noProof="0">
                <a:solidFill>
                  <a:schemeClr val="tx1"/>
                </a:solidFill>
                <a:effectLst/>
                <a:latin typeface="Arial" panose="020B0604020202020204" pitchFamily="34" charset="0"/>
                <a:ea typeface="+mn-ea"/>
                <a:cs typeface="+mn-cs"/>
              </a:rPr>
              <a:t>Les forêts saines, zones humides et plaines d'inondation, par exemple, filtrent les sédiments, les toxines et les éléments nutritifs et améliorent ainsi la qualité de l'eau tout en réduisant le besoin d'un traitement de l'eau énergivore.</a:t>
            </a:r>
          </a:p>
          <a:p>
            <a:pPr marL="171450" indent="-171450">
              <a:buFont typeface="Arial" panose="020B0604020202020204" pitchFamily="34" charset="0"/>
              <a:buChar char="•"/>
            </a:pPr>
            <a:r>
              <a:rPr lang="fr-FR" sz="900" kern="1200" noProof="0">
                <a:solidFill>
                  <a:schemeClr val="tx1"/>
                </a:solidFill>
                <a:effectLst/>
                <a:latin typeface="Arial" panose="020B0604020202020204" pitchFamily="34" charset="0"/>
                <a:ea typeface="+mn-ea"/>
                <a:cs typeface="+mn-cs"/>
              </a:rPr>
              <a:t>Les pratiques agricoles durables (par exemple, agriculture biologique, agriculture écologique, agroforesterie, parcs agricoles et autres types de paysages agricoles multifonctionnels) peuvent préserver l’eau et améliorer sa qualité, améliorer la qualité et la sécurité alimentaires, réduire l’érosion des sols et le besoin d’engrais minéraux énergivores et atténuer les changements climatiques en diminuant les émissions de gaz à effet de serre.</a:t>
            </a:r>
          </a:p>
          <a:p>
            <a:endParaRPr lang="de-DE" sz="900" kern="1200">
              <a:solidFill>
                <a:schemeClr val="tx1"/>
              </a:solidFill>
              <a:effectLst/>
              <a:latin typeface="Arial" panose="020B0604020202020204"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384665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a:t>
            </a:r>
          </a:p>
          <a:p>
            <a:endParaRPr lang="fr-FR" noProof="0"/>
          </a:p>
          <a:p>
            <a:pPr marL="228600" indent="-22860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Les zones humides artificielles qui remplissent simultanément plusieurs fonctions sont un exemple de solutions fondées sur la nature. </a:t>
            </a:r>
          </a:p>
          <a:p>
            <a:pPr marL="228600" indent="-22860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Traditionnellement, les zones humides sont utilisées pour la lutte contre la pollution des eaux et le traitement des eaux usées. </a:t>
            </a:r>
          </a:p>
          <a:p>
            <a:pPr marL="228600" indent="-22860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Comme la plupart des systèmes de traitement classiques, elles sont destinées à réduire au minimum les matières organiques et les agents pathogènes. </a:t>
            </a:r>
          </a:p>
          <a:p>
            <a:pPr marL="228600" indent="-22860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En même temps, les éléments nutritifs comme l’azote ou le phosphore demeurent en grande partie dans les effluents. L’eau filtrée des zones humides présente donc un usage bénéfique pour la production agricole. </a:t>
            </a:r>
          </a:p>
          <a:p>
            <a:pPr marL="228600" indent="-22860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De plus, les zones humides sont des écosystèmes productifs capables de générer d’importantes quantités de biomasse. Cette dernière peut être récoltée et transformée en biocombustible ou servir pour cuisiner. </a:t>
            </a:r>
          </a:p>
          <a:p>
            <a:pPr marL="228600" indent="-228600">
              <a:buFont typeface="Symbol" panose="05050102010706020507" pitchFamily="18" charset="2"/>
              <a:buChar char="-"/>
            </a:pPr>
            <a:endParaRPr lang="fr-FR" noProof="0">
              <a:latin typeface="Arial"/>
              <a:cs typeface="Arial"/>
            </a:endParaRPr>
          </a:p>
          <a:p>
            <a:pPr marL="228600" indent="-228600">
              <a:buFont typeface="Symbol" panose="05050102010706020507" pitchFamily="18" charset="2"/>
              <a:buChar char="-"/>
            </a:pPr>
            <a:endParaRPr lang="fr-FR" noProof="0">
              <a:latin typeface="Arial"/>
              <a:cs typeface="Arial"/>
            </a:endParaRPr>
          </a:p>
          <a:p>
            <a:r>
              <a:rPr lang="fr-FR" sz="900" u="sng" kern="1200" noProof="0">
                <a:solidFill>
                  <a:schemeClr val="tx1"/>
                </a:solidFill>
                <a:effectLst/>
                <a:latin typeface="Arial" panose="020B0604020202020204" pitchFamily="34" charset="0"/>
                <a:ea typeface="+mn-ea"/>
                <a:cs typeface="+mn-cs"/>
              </a:rPr>
              <a:t>Informations supplémentaires (WWAP 2018):</a:t>
            </a:r>
            <a:endParaRPr lang="fr-FR" sz="900" kern="1200" noProof="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eaux usées domestiques sont constituées de trois composantes de base : l’eau, le carbone et les éléments nutritifs. Ces composantes sont utiles pour différents usages tels que les cultures ou la production de bioénergie.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Compte tenu que les humains produisent environ 4,5 kg d’azote et 0,6 kg de phosphore par personne par an, les effluents issus des zones humides artificielles peuvent contenir ces éléments nutritifs dans une proportion relativement élevée, ce qui en fait une source d’eau particulièrement adaptée pour l’irrigation.</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De plus, les zones humides artificielles comptent parmi les écosystèmes les plus productifs du monde. Elles sont capables de produire des quantités relativement importantes de biomasse, en fonction du type de plante utilisée (le plus fréquemment le roseau commun (Phragmites australis) ou les massettes (Typha spp)) et du climat de l’endroit concerné. La biomasse peut être récoltée à intervalles réguliers pour servir de biocombustible. La valeur calorique de la plupart de ces plantes est identique à celle des combustibles traditionnels tels que le mimosa (Acacia spp). Le potentiel qu’elles offrent pour la production de biogaz, qui affiche des premiers résultats de recherche prometteurs, est encore peu exploré. En particulier, avec l’utilisation du roseau géant (Arundo donax), la production de méthane dépasse dans certains cas celle du maïs ou du sorgho. D’après les estimations, il est possible de couvrir environ 12 % des besoins en combustible de cuisson d’un village de 60 personnes en Afrique subsaharienne à partir de la biomasse d’une zone humide artificielle.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recours aux solutions fondées sur la nature peut ainsi servir plusieurs objectifs et avoir une incidence indirecte sur d’autres aspects, tels que la préservation accrue des forêts en diminuant la dépendance vis-à-vis des combustibles ligneux ainsi que le renforcement de la sécurité énergétique.</a:t>
            </a:r>
          </a:p>
          <a:p>
            <a:endParaRPr lang="fr-FR" b="0" noProof="0">
              <a:latin typeface="Arial"/>
              <a:cs typeface="Arial"/>
            </a:endParaRPr>
          </a:p>
          <a:p>
            <a:endParaRPr lang="fr-FR" b="1" noProof="0"/>
          </a:p>
          <a:p>
            <a:r>
              <a:rPr lang="fr-FR" b="1" noProof="0">
                <a:latin typeface="Arial"/>
                <a:cs typeface="Arial"/>
              </a:rPr>
              <a:t>Sources: </a:t>
            </a:r>
            <a:endParaRPr lang="fr-FR" b="1" noProof="0">
              <a:cs typeface="Arial"/>
            </a:endParaRPr>
          </a:p>
          <a:p>
            <a:endParaRPr lang="fr-FR" noProof="0"/>
          </a:p>
          <a:p>
            <a:pPr>
              <a:defRPr/>
            </a:pPr>
            <a:r>
              <a:rPr lang="fr-FR" sz="900" kern="1200" noProof="0">
                <a:solidFill>
                  <a:schemeClr val="tx1"/>
                </a:solidFill>
                <a:effectLst/>
                <a:latin typeface="Arial"/>
                <a:cs typeface="Arial"/>
              </a:rPr>
              <a:t>Avellan, C.T., Ardakanian, R. and P. Gremillion (2017). The role of constructed wetlands for biomass production within water-soil-waste nexus. In: Water Sci Technol (2017) 75 (10): 2237–2245. Disponible</a:t>
            </a:r>
            <a:r>
              <a:rPr lang="fr-FR" sz="900" kern="1200" baseline="0" noProof="0">
                <a:solidFill>
                  <a:schemeClr val="tx1"/>
                </a:solidFill>
                <a:effectLst/>
                <a:latin typeface="Arial"/>
                <a:cs typeface="Arial"/>
              </a:rPr>
              <a:t> à l’adresse </a:t>
            </a:r>
            <a:r>
              <a:rPr lang="fr-FR" sz="900" kern="1200" noProof="0">
                <a:solidFill>
                  <a:schemeClr val="tx1"/>
                </a:solidFill>
                <a:effectLst/>
                <a:latin typeface="Arial"/>
                <a:cs typeface="Arial"/>
              </a:rPr>
              <a:t>: </a:t>
            </a:r>
            <a:r>
              <a:rPr lang="fr-FR" sz="900" u="sng" kern="1200" noProof="0">
                <a:solidFill>
                  <a:schemeClr val="tx1"/>
                </a:solidFill>
                <a:effectLst/>
                <a:latin typeface="Arial"/>
                <a:cs typeface="Arial"/>
                <a:hlinkClick r:id="rId3">
                  <a:extLst>
                    <a:ext uri="{A12FA001-AC4F-418D-AE19-62706E023703}">
                      <ahyp:hlinkClr xmlns:ahyp="http://schemas.microsoft.com/office/drawing/2018/hyperlinkcolor" val="tx"/>
                    </a:ext>
                  </a:extLst>
                </a:hlinkClick>
              </a:rPr>
              <a:t>https://iwaponline.com/wst/article/75/10/2237/29902/The-role-of-constructed-wetlands-for-biomass</a:t>
            </a:r>
            <a:r>
              <a:rPr lang="fr-FR" noProof="0">
                <a:latin typeface="Arial"/>
                <a:cs typeface="Arial"/>
              </a:rPr>
              <a:t> </a:t>
            </a:r>
            <a:endParaRPr lang="fr-FR" noProof="0">
              <a:solidFill>
                <a:schemeClr val="tx1"/>
              </a:solidFil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fr-FR" noProof="0">
              <a:latin typeface="Aria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r-FR" noProof="0">
                <a:latin typeface="Arial"/>
                <a:cs typeface="Arial"/>
              </a:rPr>
              <a:t>WWAP (United Nations World Water Assessment Programme)/UN-Water. 2018. The United Nations World Water Development Report 2018: Nature-Based Solutions for Water. Paris, UNESCO.</a:t>
            </a:r>
          </a:p>
          <a:p>
            <a:pPr marL="0" marR="0" lvl="0" indent="0" algn="l" defTabSz="685800" rtl="0" eaLnBrk="1" fontAlgn="auto" latinLnBrk="0" hangingPunct="1">
              <a:lnSpc>
                <a:spcPct val="100000"/>
              </a:lnSpc>
              <a:spcBef>
                <a:spcPts val="0"/>
              </a:spcBef>
              <a:spcAft>
                <a:spcPts val="0"/>
              </a:spcAft>
              <a:buClrTx/>
              <a:buSzTx/>
              <a:buFontTx/>
              <a:buNone/>
              <a:tabLst/>
              <a:defRPr/>
            </a:pPr>
            <a:r>
              <a:rPr lang="fr-FR" noProof="0">
                <a:latin typeface="Arial"/>
                <a:cs typeface="Arial"/>
              </a:rPr>
              <a:t>and full source: https://iwaponline.com/wst/article/75/10/2237/29902/The-role-of-constructed-wetlands-for-biomass</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1624974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342435831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3290767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107340921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6919329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11921339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8227916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252856132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20881704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93133979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60071543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22953173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207617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85362657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6352992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0549484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28303162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632295096"/>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888066585"/>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728891846"/>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40483606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90900554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132392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3362651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12474220"/>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892295330"/>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4057473173"/>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8133232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22911893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4859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396450642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249101093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28132917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14014158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3691402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20253492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357132985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8883871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01 December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01 December 2022</a:t>
            </a:fld>
            <a:endParaRPr lang="en-GB"/>
          </a:p>
        </p:txBody>
      </p:sp>
    </p:spTree>
    <p:extLst>
      <p:ext uri="{BB962C8B-B14F-4D97-AF65-F5344CB8AC3E}">
        <p14:creationId xmlns:p14="http://schemas.microsoft.com/office/powerpoint/2010/main" val="88552138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3999" y="4124658"/>
            <a:ext cx="1747627" cy="213058"/>
          </a:xfrm>
        </p:spPr>
        <p:txBody>
          <a:bodyPr/>
          <a:lstStyle/>
          <a:p>
            <a:fld id="{6FE78462-EC25-4D6F-859E-EAAB761FF960}" type="datetime4">
              <a:rPr lang="en-GB" smtClean="0"/>
              <a:pPr/>
              <a:t>01 December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040531"/>
            <a:ext cx="7971711" cy="812530"/>
          </a:xfrm>
        </p:spPr>
        <p:txBody>
          <a:bodyPr/>
          <a:lstStyle/>
          <a:p>
            <a:r>
              <a:rPr lang="fr-FR" dirty="0"/>
              <a:t>Module I - </a:t>
            </a:r>
            <a:r>
              <a:rPr lang="fr-FR" dirty="0">
                <a:solidFill>
                  <a:srgbClr val="FFFFFF"/>
                </a:solidFill>
                <a:ea typeface="+mj-lt"/>
                <a:cs typeface="+mj-lt"/>
              </a:rPr>
              <a:t>Introduction au Nexus eau-énergie-sécurité alimentaire</a:t>
            </a:r>
            <a:endParaRPr lang="fr-FR" dirty="0"/>
          </a:p>
        </p:txBody>
      </p:sp>
      <p:pic>
        <p:nvPicPr>
          <p:cNvPr id="14" name="Picture Placeholder 29" descr="Icon&#10;&#10;Description automatically generated">
            <a:extLst>
              <a:ext uri="{FF2B5EF4-FFF2-40B4-BE49-F238E27FC236}">
                <a16:creationId xmlns:a16="http://schemas.microsoft.com/office/drawing/2014/main" id="{0DEBED96-65B8-4BE5-9F29-9B8B615AA172}"/>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D7E9EE1C-A762-435F-AD5B-7546CDE3B26B}"/>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40A90F2F-73CD-4F00-ADF6-2D7FAE93EE3D}"/>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E805AD59-9CC3-44CB-97C8-9C483F794E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8D462C36-FBB2-473E-AFC0-AF126CDC7558}"/>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F1F3BFA7-6BBA-4D73-84D4-646F1C579CA7}"/>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val="0"/>
              </a:ext>
            </a:extLst>
          </a:blip>
          <a:srcRect/>
          <a:stretch>
            <a:fillRect/>
          </a:stretch>
        </p:blipFill>
        <p:spPr>
          <a:xfrm>
            <a:off x="5509505" y="45831"/>
            <a:ext cx="4855775" cy="5051837"/>
          </a:xfrm>
        </p:spPr>
      </p:pic>
      <p:sp>
        <p:nvSpPr>
          <p:cNvPr id="3" name="Textplatzhalter 2">
            <a:extLst>
              <a:ext uri="{FF2B5EF4-FFF2-40B4-BE49-F238E27FC236}">
                <a16:creationId xmlns:a16="http://schemas.microsoft.com/office/drawing/2014/main" id="{7AA5F40D-2537-4606-AB67-C0153E84C8D9}"/>
              </a:ext>
            </a:extLst>
          </p:cNvPr>
          <p:cNvSpPr>
            <a:spLocks noGrp="1"/>
          </p:cNvSpPr>
          <p:nvPr>
            <p:ph type="body" sz="quarter" idx="13"/>
          </p:nvPr>
        </p:nvSpPr>
        <p:spPr>
          <a:xfrm>
            <a:off x="270118" y="884420"/>
            <a:ext cx="5141525" cy="3755825"/>
          </a:xfrm>
        </p:spPr>
        <p:txBody>
          <a:bodyPr vert="horz" lIns="91440" tIns="45720" rIns="91440" bIns="45720" rtlCol="0" anchor="t">
            <a:normAutofit lnSpcReduction="10000"/>
          </a:bodyPr>
          <a:lstStyle/>
          <a:p>
            <a:r>
              <a:rPr lang="fr-FR" b="1">
                <a:latin typeface="Calibri"/>
                <a:cs typeface="Calibri"/>
              </a:rPr>
              <a:t>Bassin du fleuve Tana au Kenya</a:t>
            </a:r>
          </a:p>
          <a:p>
            <a:pPr marL="342900" indent="-342900">
              <a:spcBef>
                <a:spcPts val="300"/>
              </a:spcBef>
              <a:buFont typeface="Arial" panose="020B0604020202020204" pitchFamily="34" charset="0"/>
              <a:buChar char="•"/>
            </a:pPr>
            <a:r>
              <a:rPr lang="fr-FR" sz="1800">
                <a:latin typeface="Calibri"/>
                <a:cs typeface="Calibri"/>
              </a:rPr>
              <a:t>Fournit 95 % de l'eau potable de Nairobi </a:t>
            </a:r>
          </a:p>
          <a:p>
            <a:pPr marL="342900" indent="-342900">
              <a:spcBef>
                <a:spcPts val="300"/>
              </a:spcBef>
              <a:buFont typeface="Arial" panose="020B0604020202020204" pitchFamily="34" charset="0"/>
              <a:buChar char="•"/>
            </a:pPr>
            <a:r>
              <a:rPr lang="fr-FR" sz="1800">
                <a:latin typeface="Calibri"/>
                <a:cs typeface="Calibri"/>
              </a:rPr>
              <a:t>Génère 70 % de l'hydroélectricité du pays </a:t>
            </a:r>
          </a:p>
          <a:p>
            <a:pPr marL="342900" indent="-342900">
              <a:spcBef>
                <a:spcPts val="300"/>
              </a:spcBef>
              <a:buFont typeface="Arial" panose="020B0604020202020204" pitchFamily="34" charset="0"/>
              <a:buChar char="•"/>
            </a:pPr>
            <a:r>
              <a:rPr lang="fr-FR" sz="1800">
                <a:latin typeface="Calibri"/>
                <a:cs typeface="Calibri"/>
              </a:rPr>
              <a:t>Irrigue environ 645 km² des terres agricoles</a:t>
            </a:r>
          </a:p>
          <a:p>
            <a:pPr marL="342900" indent="-342900">
              <a:spcBef>
                <a:spcPts val="300"/>
              </a:spcBef>
              <a:buFont typeface="Arial" panose="020B0604020202020204" pitchFamily="34" charset="0"/>
              <a:buChar char="•"/>
            </a:pPr>
            <a:endParaRPr lang="en-US" sz="1800">
              <a:latin typeface="Calibri"/>
              <a:cs typeface="Calibri"/>
            </a:endParaRPr>
          </a:p>
          <a:p>
            <a:r>
              <a:rPr lang="fr-FR" sz="1800" b="1">
                <a:latin typeface="Calibri"/>
                <a:cs typeface="Calibri"/>
              </a:rPr>
              <a:t>L'érosion due à l'agriculture sur des pentes escarpées </a:t>
            </a:r>
            <a:r>
              <a:rPr lang="fr-FR" sz="1800">
                <a:latin typeface="Calibri"/>
                <a:cs typeface="Calibri"/>
              </a:rPr>
              <a:t>impacte l'hydroélectricité et l'alimentation en eau potable par envasement</a:t>
            </a:r>
          </a:p>
          <a:p>
            <a:r>
              <a:rPr lang="fr-FR" sz="1800" b="1">
                <a:latin typeface="Calibri"/>
                <a:cs typeface="Calibri"/>
              </a:rPr>
              <a:t>Fonds pour l'eau du Haut Tana Nairobi:</a:t>
            </a:r>
            <a:r>
              <a:rPr lang="fr-FR" sz="1800">
                <a:latin typeface="Calibri"/>
                <a:cs typeface="Calibri"/>
              </a:rPr>
              <a:t> fonds pour une gestion des terres durable dans le bassin versant (aménagement en terrasses, reforestation, gestion agricole) avec des bénéfices pour la production agricole et l'approvisionnement en énergie/eau</a:t>
            </a:r>
          </a:p>
          <a:p>
            <a:r>
              <a:rPr lang="fr-FR" sz="1800" b="1">
                <a:latin typeface="Calibri"/>
                <a:cs typeface="Calibri"/>
              </a:rPr>
              <a:t>Stockage accru du carbone et résilience climatique</a:t>
            </a:r>
          </a:p>
          <a:p>
            <a:pPr marL="615950" lvl="1" indent="-342900">
              <a:buFont typeface="Arial" panose="020B0604020202020204" pitchFamily="34" charset="0"/>
              <a:buChar char="•"/>
            </a:pPr>
            <a:endParaRPr lang="de-DE"/>
          </a:p>
        </p:txBody>
      </p:sp>
      <p:sp>
        <p:nvSpPr>
          <p:cNvPr id="4" name="Titel 3">
            <a:extLst>
              <a:ext uri="{FF2B5EF4-FFF2-40B4-BE49-F238E27FC236}">
                <a16:creationId xmlns:a16="http://schemas.microsoft.com/office/drawing/2014/main" id="{2A3A0F79-1E23-4B2F-BF62-4D50DFC5FC65}"/>
              </a:ext>
            </a:extLst>
          </p:cNvPr>
          <p:cNvSpPr>
            <a:spLocks noGrp="1"/>
          </p:cNvSpPr>
          <p:nvPr>
            <p:ph type="title"/>
          </p:nvPr>
        </p:nvSpPr>
        <p:spPr>
          <a:xfrm>
            <a:off x="270117" y="366300"/>
            <a:ext cx="6010761" cy="398198"/>
          </a:xfrm>
        </p:spPr>
        <p:txBody>
          <a:bodyPr>
            <a:normAutofit fontScale="90000"/>
          </a:bodyPr>
          <a:lstStyle/>
          <a:p>
            <a:r>
              <a:rPr lang="fr-FR"/>
              <a:t>Exemple de SFN: gestion de bassins versants</a:t>
            </a:r>
          </a:p>
        </p:txBody>
      </p:sp>
      <p:sp>
        <p:nvSpPr>
          <p:cNvPr id="5" name="Foliennummernplatzhalter 4">
            <a:extLst>
              <a:ext uri="{FF2B5EF4-FFF2-40B4-BE49-F238E27FC236}">
                <a16:creationId xmlns:a16="http://schemas.microsoft.com/office/drawing/2014/main" id="{08EE64EE-A23E-4761-A854-EBD35FC7FC57}"/>
              </a:ext>
            </a:extLst>
          </p:cNvPr>
          <p:cNvSpPr>
            <a:spLocks noGrp="1"/>
          </p:cNvSpPr>
          <p:nvPr>
            <p:ph type="sldNum" sz="quarter" idx="16"/>
          </p:nvPr>
        </p:nvSpPr>
        <p:spPr/>
        <p:txBody>
          <a:bodyPr/>
          <a:lstStyle/>
          <a:p>
            <a:fld id="{CF23C0C3-F0EC-4AF0-84C8-08554CFEDD03}" type="slidenum">
              <a:rPr lang="en-GB" dirty="0" smtClean="0"/>
              <a:t>10</a:t>
            </a:fld>
            <a:endParaRPr lang="en-GB"/>
          </a:p>
        </p:txBody>
      </p:sp>
      <p:sp>
        <p:nvSpPr>
          <p:cNvPr id="8" name="Textfeld 7">
            <a:extLst>
              <a:ext uri="{FF2B5EF4-FFF2-40B4-BE49-F238E27FC236}">
                <a16:creationId xmlns:a16="http://schemas.microsoft.com/office/drawing/2014/main" id="{9B5DCD17-AE70-4B19-9215-EDD8B53BA077}"/>
              </a:ext>
            </a:extLst>
          </p:cNvPr>
          <p:cNvSpPr txBox="1"/>
          <p:nvPr/>
        </p:nvSpPr>
        <p:spPr>
          <a:xfrm>
            <a:off x="8969064" y="4636003"/>
            <a:ext cx="1494078" cy="461665"/>
          </a:xfrm>
          <a:prstGeom prst="rect">
            <a:avLst/>
          </a:prstGeom>
          <a:noFill/>
        </p:spPr>
        <p:txBody>
          <a:bodyPr wrap="square" rtlCol="0">
            <a:spAutoFit/>
          </a:bodyPr>
          <a:lstStyle/>
          <a:p>
            <a:pPr algn="l"/>
            <a:r>
              <a:rPr lang="fr-FR" sz="1200">
                <a:solidFill>
                  <a:schemeClr val="bg1"/>
                </a:solidFill>
              </a:rPr>
              <a:t>Source: Nick Hall in Abell et al., 2017</a:t>
            </a:r>
          </a:p>
        </p:txBody>
      </p:sp>
    </p:spTree>
    <p:extLst>
      <p:ext uri="{BB962C8B-B14F-4D97-AF65-F5344CB8AC3E}">
        <p14:creationId xmlns:p14="http://schemas.microsoft.com/office/powerpoint/2010/main" val="31030535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8E6668D-36CD-48E1-82BD-C5E388864147}"/>
              </a:ext>
            </a:extLst>
          </p:cNvPr>
          <p:cNvSpPr/>
          <p:nvPr/>
        </p:nvSpPr>
        <p:spPr>
          <a:xfrm>
            <a:off x="5185288" y="1199391"/>
            <a:ext cx="3021874" cy="3450956"/>
          </a:xfrm>
          <a:prstGeom prst="rect">
            <a:avLst/>
          </a:prstGeom>
          <a:solidFill>
            <a:srgbClr val="F4971A">
              <a:alpha val="49000"/>
            </a:srgbClr>
          </a:solidFill>
          <a:ln w="12700">
            <a:solidFill>
              <a:srgbClr val="F4971A"/>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b="1">
                <a:solidFill>
                  <a:srgbClr val="000000"/>
                </a:solidFill>
                <a:cs typeface="Calibri" panose="020F0502020204030204" pitchFamily="34" charset="0"/>
              </a:rPr>
              <a:t>Gouvernance</a:t>
            </a:r>
          </a:p>
          <a:p>
            <a:pPr algn="ctr"/>
            <a:endParaRPr lang="en-US" sz="1400" b="1">
              <a:solidFill>
                <a:srgbClr val="000000"/>
              </a:solidFill>
              <a:cs typeface="Calibri" panose="020F0502020204030204" pitchFamily="34" charset="0"/>
            </a:endParaRPr>
          </a:p>
          <a:p>
            <a:pPr marL="358775" indent="-179388">
              <a:lnSpc>
                <a:spcPct val="107000"/>
              </a:lnSpc>
              <a:spcAft>
                <a:spcPts val="800"/>
              </a:spcAft>
            </a:pPr>
            <a:r>
              <a:rPr lang="fr-FR" sz="1200" b="1">
                <a:solidFill>
                  <a:srgbClr val="000000"/>
                </a:solidFill>
                <a:cs typeface="Calibri"/>
              </a:rPr>
              <a:t>Cadres politiques et financiers</a:t>
            </a:r>
          </a:p>
          <a:p>
            <a:pPr marL="358775" indent="-179388">
              <a:lnSpc>
                <a:spcPct val="107000"/>
              </a:lnSpc>
              <a:spcAft>
                <a:spcPts val="800"/>
              </a:spcAft>
              <a:buFontTx/>
              <a:buChar char="-"/>
            </a:pPr>
            <a:r>
              <a:rPr lang="fr-FR" sz="1200">
                <a:solidFill>
                  <a:srgbClr val="000000"/>
                </a:solidFill>
                <a:ea typeface="Calibri" panose="020F0502020204030204" pitchFamily="34" charset="0"/>
                <a:cs typeface="Calibri"/>
              </a:rPr>
              <a:t>Instruments de régulation (évaluations des impacts, normes pour les eaux usées)</a:t>
            </a:r>
          </a:p>
          <a:p>
            <a:pPr marL="358775" indent="-179388">
              <a:lnSpc>
                <a:spcPct val="107000"/>
              </a:lnSpc>
              <a:spcAft>
                <a:spcPts val="800"/>
              </a:spcAft>
              <a:buFontTx/>
              <a:buChar char="-"/>
            </a:pPr>
            <a:r>
              <a:rPr lang="fr-FR" sz="1200">
                <a:solidFill>
                  <a:srgbClr val="000000"/>
                </a:solidFill>
                <a:ea typeface="Calibri" panose="020F0502020204030204" pitchFamily="34" charset="0"/>
                <a:cs typeface="Calibri"/>
              </a:rPr>
              <a:t>Instruments économiques (taxes, subventions)</a:t>
            </a:r>
          </a:p>
          <a:p>
            <a:pPr marL="358775" indent="-179388">
              <a:lnSpc>
                <a:spcPct val="107000"/>
              </a:lnSpc>
              <a:spcAft>
                <a:spcPts val="800"/>
              </a:spcAft>
            </a:pPr>
            <a:r>
              <a:rPr lang="fr-FR" sz="1200" b="1">
                <a:solidFill>
                  <a:srgbClr val="000000"/>
                </a:solidFill>
                <a:ea typeface="Calibri" panose="020F0502020204030204" pitchFamily="34" charset="0"/>
                <a:cs typeface="Calibri"/>
              </a:rPr>
              <a:t>Procédures de planification</a:t>
            </a:r>
          </a:p>
          <a:p>
            <a:pPr marL="358775" indent="-179388">
              <a:lnSpc>
                <a:spcPct val="107000"/>
              </a:lnSpc>
              <a:spcAft>
                <a:spcPts val="800"/>
              </a:spcAft>
              <a:buFontTx/>
              <a:buChar char="-"/>
            </a:pPr>
            <a:r>
              <a:rPr lang="fr-FR" sz="1200">
                <a:solidFill>
                  <a:srgbClr val="000000"/>
                </a:solidFill>
                <a:ea typeface="Calibri" panose="020F0502020204030204" pitchFamily="34" charset="0"/>
                <a:cs typeface="Calibri"/>
              </a:rPr>
              <a:t>Planification d'infrastructure intégrée</a:t>
            </a:r>
          </a:p>
          <a:p>
            <a:pPr marL="358775" indent="-179388">
              <a:lnSpc>
                <a:spcPct val="107000"/>
              </a:lnSpc>
              <a:spcAft>
                <a:spcPts val="800"/>
              </a:spcAft>
              <a:buFontTx/>
              <a:buChar char="-"/>
            </a:pPr>
            <a:r>
              <a:rPr lang="fr-FR" sz="1200">
                <a:solidFill>
                  <a:srgbClr val="000000"/>
                </a:solidFill>
                <a:ea typeface="Calibri" panose="020F0502020204030204" pitchFamily="34" charset="0"/>
                <a:cs typeface="Arial"/>
              </a:rPr>
              <a:t>Coordination politique</a:t>
            </a:r>
          </a:p>
          <a:p>
            <a:pPr marL="358775" indent="-179388">
              <a:lnSpc>
                <a:spcPct val="107000"/>
              </a:lnSpc>
              <a:spcAft>
                <a:spcPts val="800"/>
              </a:spcAft>
              <a:buFontTx/>
              <a:buChar char="-"/>
            </a:pPr>
            <a:r>
              <a:rPr lang="fr-FR" sz="1200">
                <a:solidFill>
                  <a:srgbClr val="000000"/>
                </a:solidFill>
                <a:ea typeface="Calibri" panose="020F0502020204030204" pitchFamily="34" charset="0"/>
                <a:cs typeface="Calibri"/>
              </a:rPr>
              <a:t>Planification politique stratégique</a:t>
            </a:r>
          </a:p>
        </p:txBody>
      </p:sp>
      <p:sp>
        <p:nvSpPr>
          <p:cNvPr id="3" name="Titel 2">
            <a:extLst>
              <a:ext uri="{FF2B5EF4-FFF2-40B4-BE49-F238E27FC236}">
                <a16:creationId xmlns:a16="http://schemas.microsoft.com/office/drawing/2014/main" id="{EC520507-7147-40BD-A258-BA9F8C900499}"/>
              </a:ext>
            </a:extLst>
          </p:cNvPr>
          <p:cNvSpPr>
            <a:spLocks noGrp="1"/>
          </p:cNvSpPr>
          <p:nvPr>
            <p:ph type="title"/>
          </p:nvPr>
        </p:nvSpPr>
        <p:spPr>
          <a:xfrm>
            <a:off x="447745" y="658847"/>
            <a:ext cx="8567183" cy="540544"/>
          </a:xfrm>
        </p:spPr>
        <p:txBody>
          <a:bodyPr>
            <a:normAutofit fontScale="90000"/>
          </a:bodyPr>
          <a:lstStyle/>
          <a:p>
            <a:r>
              <a:rPr lang="fr-FR"/>
              <a:t>Catégories des solutions du Nexus eau-énergie-alimentation</a:t>
            </a:r>
          </a:p>
        </p:txBody>
      </p:sp>
      <p:sp>
        <p:nvSpPr>
          <p:cNvPr id="4" name="Foliennummernplatzhalter 3">
            <a:extLst>
              <a:ext uri="{FF2B5EF4-FFF2-40B4-BE49-F238E27FC236}">
                <a16:creationId xmlns:a16="http://schemas.microsoft.com/office/drawing/2014/main" id="{AD8CB504-67E5-4750-970F-A44D43D3C68D}"/>
              </a:ext>
            </a:extLst>
          </p:cNvPr>
          <p:cNvSpPr>
            <a:spLocks noGrp="1"/>
          </p:cNvSpPr>
          <p:nvPr>
            <p:ph type="sldNum" sz="quarter" idx="16"/>
          </p:nvPr>
        </p:nvSpPr>
        <p:spPr>
          <a:xfrm>
            <a:off x="6957528" y="4754925"/>
            <a:ext cx="2057400" cy="274637"/>
          </a:xfrm>
        </p:spPr>
        <p:txBody>
          <a:bodyPr/>
          <a:lstStyle/>
          <a:p>
            <a:fld id="{CF23C0C3-F0EC-4AF0-84C8-08554CFEDD03}" type="slidenum">
              <a:rPr lang="en-GB" dirty="0" smtClean="0"/>
              <a:t>11</a:t>
            </a:fld>
            <a:endParaRPr lang="en-GB"/>
          </a:p>
        </p:txBody>
      </p:sp>
      <p:sp>
        <p:nvSpPr>
          <p:cNvPr id="5" name="Rectangle 22">
            <a:extLst>
              <a:ext uri="{FF2B5EF4-FFF2-40B4-BE49-F238E27FC236}">
                <a16:creationId xmlns:a16="http://schemas.microsoft.com/office/drawing/2014/main" id="{E87419C2-20E8-43FC-9B14-96CA7C414169}"/>
              </a:ext>
            </a:extLst>
          </p:cNvPr>
          <p:cNvSpPr/>
          <p:nvPr/>
        </p:nvSpPr>
        <p:spPr>
          <a:xfrm>
            <a:off x="2599781" y="1199391"/>
            <a:ext cx="2498259" cy="1685807"/>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a:solidFill>
                  <a:schemeClr val="bg2">
                    <a:lumMod val="75000"/>
                  </a:schemeClr>
                </a:solidFill>
                <a:ea typeface="Calibri" panose="020F0502020204030204" pitchFamily="34" charset="0"/>
                <a:cs typeface="Calibri" panose="020F0502020204030204" pitchFamily="34" charset="0"/>
              </a:rPr>
              <a:t>Technique et ingénierie</a:t>
            </a:r>
          </a:p>
          <a:p>
            <a:pPr marL="171450" indent="-171450">
              <a:lnSpc>
                <a:spcPct val="107000"/>
              </a:lnSpc>
              <a:spcAft>
                <a:spcPts val="800"/>
              </a:spcAft>
              <a:buFontTx/>
              <a:buChar char="-"/>
            </a:pPr>
            <a:r>
              <a:rPr lang="fr-FR" sz="1200">
                <a:solidFill>
                  <a:schemeClr val="bg2">
                    <a:lumMod val="75000"/>
                  </a:schemeClr>
                </a:solidFill>
                <a:ea typeface="Calibri" panose="020F0502020204030204" pitchFamily="34" charset="0"/>
                <a:cs typeface="Calibri" panose="020F0502020204030204" pitchFamily="34" charset="0"/>
              </a:rPr>
              <a:t>Infrastructure multifonctions</a:t>
            </a:r>
          </a:p>
          <a:p>
            <a:pPr marL="171450" indent="-171450">
              <a:lnSpc>
                <a:spcPct val="107000"/>
              </a:lnSpc>
              <a:spcAft>
                <a:spcPts val="800"/>
              </a:spcAft>
              <a:buFontTx/>
              <a:buChar char="-"/>
            </a:pPr>
            <a:r>
              <a:rPr lang="fr-FR" sz="1200">
                <a:solidFill>
                  <a:schemeClr val="bg2">
                    <a:lumMod val="75000"/>
                  </a:schemeClr>
                </a:solidFill>
                <a:ea typeface="Calibri" panose="020F0502020204030204" pitchFamily="34" charset="0"/>
                <a:cs typeface="Calibri" panose="020F0502020204030204" pitchFamily="34" charset="0"/>
              </a:rPr>
              <a:t>Gestion des déchets (eau) intégrée  </a:t>
            </a:r>
          </a:p>
        </p:txBody>
      </p:sp>
      <p:sp>
        <p:nvSpPr>
          <p:cNvPr id="11" name="Rectangle 22">
            <a:extLst>
              <a:ext uri="{FF2B5EF4-FFF2-40B4-BE49-F238E27FC236}">
                <a16:creationId xmlns:a16="http://schemas.microsoft.com/office/drawing/2014/main" id="{BDC9072B-E752-43C2-857F-7C709548A172}"/>
              </a:ext>
            </a:extLst>
          </p:cNvPr>
          <p:cNvSpPr/>
          <p:nvPr/>
        </p:nvSpPr>
        <p:spPr>
          <a:xfrm>
            <a:off x="2599780" y="2964540"/>
            <a:ext cx="2498259" cy="1685807"/>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a:solidFill>
                  <a:schemeClr val="bg2">
                    <a:lumMod val="75000"/>
                  </a:schemeClr>
                </a:solidFill>
                <a:ea typeface="Calibri" panose="020F0502020204030204" pitchFamily="34" charset="0"/>
                <a:cs typeface="Calibri"/>
              </a:rPr>
              <a:t>Solutions fondées sur la nature</a:t>
            </a:r>
          </a:p>
          <a:p>
            <a:pPr marL="179388" indent="-179388">
              <a:lnSpc>
                <a:spcPct val="107000"/>
              </a:lnSpc>
              <a:spcAft>
                <a:spcPts val="800"/>
              </a:spcAft>
            </a:pPr>
            <a:r>
              <a:rPr lang="fr-FR" sz="1200">
                <a:solidFill>
                  <a:schemeClr val="bg2">
                    <a:lumMod val="75000"/>
                  </a:schemeClr>
                </a:solidFill>
                <a:ea typeface="Calibri" panose="020F0502020204030204" pitchFamily="34" charset="0"/>
                <a:cs typeface="Calibri"/>
              </a:rPr>
              <a:t>- 	zones humides artificielles</a:t>
            </a:r>
          </a:p>
          <a:p>
            <a:pPr marL="171450" indent="-171450">
              <a:lnSpc>
                <a:spcPct val="107000"/>
              </a:lnSpc>
              <a:spcAft>
                <a:spcPts val="800"/>
              </a:spcAft>
              <a:buFontTx/>
              <a:buChar char="-"/>
            </a:pPr>
            <a:r>
              <a:rPr lang="fr-FR" sz="1200">
                <a:solidFill>
                  <a:schemeClr val="bg2">
                    <a:lumMod val="75000"/>
                  </a:schemeClr>
                </a:solidFill>
                <a:cs typeface="Calibri"/>
              </a:rPr>
              <a:t>Gestion de bassins versants</a:t>
            </a:r>
          </a:p>
          <a:p>
            <a:pPr>
              <a:lnSpc>
                <a:spcPct val="107000"/>
              </a:lnSpc>
              <a:spcAft>
                <a:spcPts val="800"/>
              </a:spcAft>
            </a:pPr>
            <a:endParaRPr lang="en-GB" sz="1200">
              <a:solidFill>
                <a:srgbClr val="000000"/>
              </a:solidFill>
              <a:cs typeface="Calibri"/>
            </a:endParaRPr>
          </a:p>
        </p:txBody>
      </p:sp>
    </p:spTree>
    <p:extLst>
      <p:ext uri="{BB962C8B-B14F-4D97-AF65-F5344CB8AC3E}">
        <p14:creationId xmlns:p14="http://schemas.microsoft.com/office/powerpoint/2010/main" val="17827401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6143F75C-E88C-4AB5-83D6-595B32DA35FB}"/>
              </a:ext>
            </a:extLst>
          </p:cNvPr>
          <p:cNvSpPr>
            <a:spLocks noGrp="1"/>
          </p:cNvSpPr>
          <p:nvPr>
            <p:ph type="body" sz="quarter" idx="14"/>
          </p:nvPr>
        </p:nvSpPr>
        <p:spPr/>
        <p:txBody>
          <a:bodyPr/>
          <a:lstStyle/>
          <a:p>
            <a:r>
              <a:rPr lang="fr-FR"/>
              <a:t>Cadres politiques et financiers</a:t>
            </a:r>
          </a:p>
        </p:txBody>
      </p:sp>
      <p:sp>
        <p:nvSpPr>
          <p:cNvPr id="3" name="Titel 2">
            <a:extLst>
              <a:ext uri="{FF2B5EF4-FFF2-40B4-BE49-F238E27FC236}">
                <a16:creationId xmlns:a16="http://schemas.microsoft.com/office/drawing/2014/main" id="{CC34AD9D-0C2C-446C-9CDF-7AB1DBC622C6}"/>
              </a:ext>
            </a:extLst>
          </p:cNvPr>
          <p:cNvSpPr>
            <a:spLocks noGrp="1"/>
          </p:cNvSpPr>
          <p:nvPr>
            <p:ph type="title"/>
          </p:nvPr>
        </p:nvSpPr>
        <p:spPr>
          <a:xfrm>
            <a:off x="449263" y="636766"/>
            <a:ext cx="8567183" cy="540544"/>
          </a:xfrm>
        </p:spPr>
        <p:txBody>
          <a:bodyPr/>
          <a:lstStyle/>
          <a:p>
            <a:r>
              <a:rPr lang="fr-FR"/>
              <a:t>Solutions pour la gouvernance</a:t>
            </a:r>
          </a:p>
        </p:txBody>
      </p:sp>
      <p:sp>
        <p:nvSpPr>
          <p:cNvPr id="4" name="Foliennummernplatzhalter 3">
            <a:extLst>
              <a:ext uri="{FF2B5EF4-FFF2-40B4-BE49-F238E27FC236}">
                <a16:creationId xmlns:a16="http://schemas.microsoft.com/office/drawing/2014/main" id="{EF5429D5-1EDA-49B4-80C6-08F7C3F5B522}"/>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dirty="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graphicFrame>
        <p:nvGraphicFramePr>
          <p:cNvPr id="12" name="Tabelle 12">
            <a:extLst>
              <a:ext uri="{FF2B5EF4-FFF2-40B4-BE49-F238E27FC236}">
                <a16:creationId xmlns:a16="http://schemas.microsoft.com/office/drawing/2014/main" id="{AA3606F1-802B-43DB-9A01-E81769C06F4C}"/>
              </a:ext>
            </a:extLst>
          </p:cNvPr>
          <p:cNvGraphicFramePr>
            <a:graphicFrameLocks noGrp="1"/>
          </p:cNvGraphicFramePr>
          <p:nvPr>
            <p:extLst>
              <p:ext uri="{D42A27DB-BD31-4B8C-83A1-F6EECF244321}">
                <p14:modId xmlns:p14="http://schemas.microsoft.com/office/powerpoint/2010/main" val="373981081"/>
              </p:ext>
            </p:extLst>
          </p:nvPr>
        </p:nvGraphicFramePr>
        <p:xfrm>
          <a:off x="109779" y="1524730"/>
          <a:ext cx="8905149" cy="2948940"/>
        </p:xfrm>
        <a:graphic>
          <a:graphicData uri="http://schemas.openxmlformats.org/drawingml/2006/table">
            <a:tbl>
              <a:tblPr firstRow="1" bandRow="1">
                <a:tableStyleId>{F5AB1C69-6EDB-4FF4-983F-18BD219EF322}</a:tableStyleId>
              </a:tblPr>
              <a:tblGrid>
                <a:gridCol w="1354139">
                  <a:extLst>
                    <a:ext uri="{9D8B030D-6E8A-4147-A177-3AD203B41FA5}">
                      <a16:colId xmlns:a16="http://schemas.microsoft.com/office/drawing/2014/main" val="2320756439"/>
                    </a:ext>
                  </a:extLst>
                </a:gridCol>
                <a:gridCol w="1808352">
                  <a:extLst>
                    <a:ext uri="{9D8B030D-6E8A-4147-A177-3AD203B41FA5}">
                      <a16:colId xmlns:a16="http://schemas.microsoft.com/office/drawing/2014/main" val="2535977885"/>
                    </a:ext>
                  </a:extLst>
                </a:gridCol>
                <a:gridCol w="5742658">
                  <a:extLst>
                    <a:ext uri="{9D8B030D-6E8A-4147-A177-3AD203B41FA5}">
                      <a16:colId xmlns:a16="http://schemas.microsoft.com/office/drawing/2014/main" val="112662668"/>
                    </a:ext>
                  </a:extLst>
                </a:gridCol>
              </a:tblGrid>
              <a:tr h="261682">
                <a:tc gridSpan="2">
                  <a:txBody>
                    <a:bodyPr/>
                    <a:lstStyle/>
                    <a:p>
                      <a:pPr algn="l"/>
                      <a:r>
                        <a:rPr lang="fr-FR" noProof="0"/>
                        <a:t>Type/ Exemple</a:t>
                      </a:r>
                    </a:p>
                  </a:txBody>
                  <a:tcPr>
                    <a:solidFill>
                      <a:srgbClr val="F4971A"/>
                    </a:solidFill>
                  </a:tcPr>
                </a:tc>
                <a:tc hMerge="1">
                  <a:txBody>
                    <a:bodyPr/>
                    <a:lstStyle/>
                    <a:p>
                      <a:endParaRPr lang="de-DE"/>
                    </a:p>
                  </a:txBody>
                  <a:tcPr/>
                </a:tc>
                <a:tc>
                  <a:txBody>
                    <a:bodyPr/>
                    <a:lstStyle/>
                    <a:p>
                      <a:r>
                        <a:rPr lang="fr-FR" noProof="0"/>
                        <a:t>Description</a:t>
                      </a:r>
                    </a:p>
                  </a:txBody>
                  <a:tcPr>
                    <a:solidFill>
                      <a:srgbClr val="F4971A"/>
                    </a:solidFill>
                  </a:tcPr>
                </a:tc>
                <a:extLst>
                  <a:ext uri="{0D108BD9-81ED-4DB2-BD59-A6C34878D82A}">
                    <a16:rowId xmlns:a16="http://schemas.microsoft.com/office/drawing/2014/main" val="2987716105"/>
                  </a:ext>
                </a:extLst>
              </a:tr>
              <a:tr h="442846">
                <a:tc rowSpan="2">
                  <a:txBody>
                    <a:bodyPr/>
                    <a:lstStyle/>
                    <a:p>
                      <a:pPr algn="l" rtl="0"/>
                      <a:endParaRPr lang="en-US" noProof="0"/>
                    </a:p>
                    <a:p>
                      <a:pPr algn="l" rtl="0"/>
                      <a:endParaRPr lang="en-US" noProof="0"/>
                    </a:p>
                    <a:p>
                      <a:pPr algn="ctr"/>
                      <a:r>
                        <a:rPr lang="fr-FR" noProof="0"/>
                        <a:t>Instruments réglementaires</a:t>
                      </a:r>
                    </a:p>
                  </a:txBody>
                  <a:tcPr/>
                </a:tc>
                <a:tc>
                  <a:txBody>
                    <a:bodyPr/>
                    <a:lstStyle/>
                    <a:p>
                      <a:r>
                        <a:rPr lang="fr-FR" noProof="0"/>
                        <a:t>Évaluation de l'impact</a:t>
                      </a:r>
                    </a:p>
                  </a:txBody>
                  <a:tcPr/>
                </a:tc>
                <a:tc>
                  <a:txBody>
                    <a:bodyPr/>
                    <a:lstStyle/>
                    <a:p>
                      <a:r>
                        <a:rPr lang="fr-FR" noProof="0"/>
                        <a:t>Systématiser l'évaluation de l'impact environnemental et social dans les secteurs eau-énergie-alimentation pour toute nouvelle infrastructure</a:t>
                      </a:r>
                    </a:p>
                  </a:txBody>
                  <a:tcPr/>
                </a:tc>
                <a:extLst>
                  <a:ext uri="{0D108BD9-81ED-4DB2-BD59-A6C34878D82A}">
                    <a16:rowId xmlns:a16="http://schemas.microsoft.com/office/drawing/2014/main" val="4230542433"/>
                  </a:ext>
                </a:extLst>
              </a:tr>
              <a:tr h="630435">
                <a:tc vMerge="1">
                  <a:txBody>
                    <a:bodyPr/>
                    <a:lstStyle/>
                    <a:p>
                      <a:endParaRPr lang="de-DE"/>
                    </a:p>
                  </a:txBody>
                  <a:tcPr/>
                </a:tc>
                <a:tc>
                  <a:txBody>
                    <a:bodyPr/>
                    <a:lstStyle/>
                    <a:p>
                      <a:r>
                        <a:rPr lang="fr-FR" noProof="0"/>
                        <a:t>Traitement des eaux usées et normes de réutilisation</a:t>
                      </a:r>
                    </a:p>
                  </a:txBody>
                  <a:tcPr/>
                </a:tc>
                <a:tc>
                  <a:txBody>
                    <a:bodyPr/>
                    <a:lstStyle/>
                    <a:p>
                      <a:pPr lvl="0"/>
                      <a:r>
                        <a:rPr lang="fr-FR" sz="1400" noProof="0"/>
                        <a:t>Spécifier des réglementations pour le traitement des eaux usées et la réutilisation (par ex. dans l'agriculture ou en ville)</a:t>
                      </a:r>
                    </a:p>
                  </a:txBody>
                  <a:tcPr/>
                </a:tc>
                <a:extLst>
                  <a:ext uri="{0D108BD9-81ED-4DB2-BD59-A6C34878D82A}">
                    <a16:rowId xmlns:a16="http://schemas.microsoft.com/office/drawing/2014/main" val="1852267670"/>
                  </a:ext>
                </a:extLst>
              </a:tr>
              <a:tr h="644140">
                <a:tc rowSpan="2">
                  <a:txBody>
                    <a:bodyPr/>
                    <a:lstStyle/>
                    <a:p>
                      <a:endParaRPr lang="en-US" noProof="0"/>
                    </a:p>
                    <a:p>
                      <a:pPr algn="ctr"/>
                      <a:r>
                        <a:rPr lang="fr-FR" noProof="0"/>
                        <a:t>Instruments économiques</a:t>
                      </a:r>
                    </a:p>
                  </a:txBody>
                  <a:tcPr/>
                </a:tc>
                <a:tc>
                  <a:txBody>
                    <a:bodyPr/>
                    <a:lstStyle/>
                    <a:p>
                      <a:r>
                        <a:rPr lang="fr-FR" noProof="0"/>
                        <a:t>Frais d'utilisation de l'eau</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noProof="0"/>
                        <a:t>Utilisé par les autorités publiques pour les services fournis pour le traitement/approvisionnement en eau afin d'inciter à utiliser l'eau efficacement pour la production alimentaire et énergétique</a:t>
                      </a:r>
                    </a:p>
                  </a:txBody>
                  <a:tcPr/>
                </a:tc>
                <a:extLst>
                  <a:ext uri="{0D108BD9-81ED-4DB2-BD59-A6C34878D82A}">
                    <a16:rowId xmlns:a16="http://schemas.microsoft.com/office/drawing/2014/main" val="1837897966"/>
                  </a:ext>
                </a:extLst>
              </a:tr>
              <a:tr h="624011">
                <a:tc vMerge="1">
                  <a:txBody>
                    <a:bodyPr/>
                    <a:lstStyle/>
                    <a:p>
                      <a:endParaRPr lang="de-DE"/>
                    </a:p>
                  </a:txBody>
                  <a:tcPr/>
                </a:tc>
                <a:tc>
                  <a:txBody>
                    <a:bodyPr/>
                    <a:lstStyle/>
                    <a:p>
                      <a:r>
                        <a:rPr lang="fr-FR" noProof="0"/>
                        <a:t>Subventions</a:t>
                      </a:r>
                    </a:p>
                  </a:txBody>
                  <a:tcPr/>
                </a:tc>
                <a:tc>
                  <a:txBody>
                    <a:bodyPr/>
                    <a:lstStyle/>
                    <a:p>
                      <a:r>
                        <a:rPr lang="fr-FR" noProof="0"/>
                        <a:t>Associer les subventions à une utilisation efficace des ressources (par ex. associer des subventions agricoles à une utilisation efficace des ressources en eau et énergétiques, aux impacts environnementaux)</a:t>
                      </a:r>
                    </a:p>
                  </a:txBody>
                  <a:tcPr/>
                </a:tc>
                <a:extLst>
                  <a:ext uri="{0D108BD9-81ED-4DB2-BD59-A6C34878D82A}">
                    <a16:rowId xmlns:a16="http://schemas.microsoft.com/office/drawing/2014/main" val="2522431812"/>
                  </a:ext>
                </a:extLst>
              </a:tr>
            </a:tbl>
          </a:graphicData>
        </a:graphic>
      </p:graphicFrame>
    </p:spTree>
    <p:extLst>
      <p:ext uri="{BB962C8B-B14F-4D97-AF65-F5344CB8AC3E}">
        <p14:creationId xmlns:p14="http://schemas.microsoft.com/office/powerpoint/2010/main" val="13966455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FA26E892-8F0A-4E83-857E-685D589EF75B}"/>
              </a:ext>
            </a:extLst>
          </p:cNvPr>
          <p:cNvPicPr>
            <a:picLocks noChangeAspect="1"/>
          </p:cNvPicPr>
          <p:nvPr/>
        </p:nvPicPr>
        <p:blipFill>
          <a:blip r:embed="rId3"/>
          <a:stretch>
            <a:fillRect/>
          </a:stretch>
        </p:blipFill>
        <p:spPr>
          <a:xfrm>
            <a:off x="4973238" y="1745207"/>
            <a:ext cx="4041690" cy="3264609"/>
          </a:xfrm>
          <a:prstGeom prst="rect">
            <a:avLst/>
          </a:prstGeom>
        </p:spPr>
      </p:pic>
      <p:sp>
        <p:nvSpPr>
          <p:cNvPr id="2" name="Textplatzhalter 1">
            <a:extLst>
              <a:ext uri="{FF2B5EF4-FFF2-40B4-BE49-F238E27FC236}">
                <a16:creationId xmlns:a16="http://schemas.microsoft.com/office/drawing/2014/main" id="{949A718D-CF1E-4FE0-97DE-C0C1F87EF882}"/>
              </a:ext>
            </a:extLst>
          </p:cNvPr>
          <p:cNvSpPr>
            <a:spLocks noGrp="1"/>
          </p:cNvSpPr>
          <p:nvPr>
            <p:ph type="body" sz="quarter" idx="14"/>
          </p:nvPr>
        </p:nvSpPr>
        <p:spPr/>
        <p:txBody>
          <a:bodyPr/>
          <a:lstStyle/>
          <a:p>
            <a:r>
              <a:rPr lang="fr-FR"/>
              <a:t>Brésil – Subventions agricoles </a:t>
            </a:r>
          </a:p>
        </p:txBody>
      </p:sp>
      <p:sp>
        <p:nvSpPr>
          <p:cNvPr id="3" name="Textplatzhalter 2">
            <a:extLst>
              <a:ext uri="{FF2B5EF4-FFF2-40B4-BE49-F238E27FC236}">
                <a16:creationId xmlns:a16="http://schemas.microsoft.com/office/drawing/2014/main" id="{AF9ED01A-A21B-49AB-8538-81651D5AC706}"/>
              </a:ext>
            </a:extLst>
          </p:cNvPr>
          <p:cNvSpPr>
            <a:spLocks noGrp="1"/>
          </p:cNvSpPr>
          <p:nvPr>
            <p:ph type="body" sz="quarter" idx="13"/>
          </p:nvPr>
        </p:nvSpPr>
        <p:spPr>
          <a:xfrm>
            <a:off x="449263" y="1610906"/>
            <a:ext cx="4239749" cy="3206925"/>
          </a:xfrm>
        </p:spPr>
        <p:txBody>
          <a:bodyPr vert="horz" lIns="91440" tIns="45720" rIns="91440" bIns="45720" rtlCol="0" anchor="t">
            <a:normAutofit/>
          </a:bodyPr>
          <a:lstStyle/>
          <a:p>
            <a:pPr marL="266700" lvl="1" indent="-266700"/>
            <a:r>
              <a:rPr lang="fr-FR" sz="1800">
                <a:latin typeface="Calibri"/>
                <a:cs typeface="Calibri"/>
                <a:sym typeface="Wingdings" panose="05000000000000000000" pitchFamily="2" charset="2"/>
              </a:rPr>
              <a:t>Depuis 2008, toutes les subventions agricoles sont associées au respect de critères environnementaux</a:t>
            </a:r>
          </a:p>
          <a:p>
            <a:pPr marL="266700" lvl="1" indent="-266700"/>
            <a:r>
              <a:rPr lang="fr-FR" sz="1800">
                <a:latin typeface="Calibri"/>
                <a:cs typeface="Calibri"/>
                <a:sym typeface="Wingdings" panose="05000000000000000000" pitchFamily="2" charset="2"/>
              </a:rPr>
              <a:t>Outil de subvention agricole : principalement des aides rurales pour améliorer la productivité et gérer les risques </a:t>
            </a:r>
          </a:p>
          <a:p>
            <a:pPr marL="266700" lvl="1" indent="-266700"/>
            <a:r>
              <a:rPr lang="fr-FR">
                <a:latin typeface="Calibri"/>
                <a:cs typeface="Calibri"/>
                <a:sym typeface="Wingdings" panose="05000000000000000000" pitchFamily="2" charset="2"/>
              </a:rPr>
              <a:t>Pour rece</a:t>
            </a:r>
            <a:r>
              <a:rPr lang="fr-FR" sz="1800">
                <a:latin typeface="Calibri"/>
                <a:cs typeface="Calibri"/>
                <a:sym typeface="Wingdings" panose="05000000000000000000" pitchFamily="2" charset="2"/>
              </a:rPr>
              <a:t>voir des aides, les agriculteurs doivent satisfaire aux exigences du Registre environnemental rural (CAR</a:t>
            </a:r>
            <a:r>
              <a:rPr lang="fr-FR">
                <a:latin typeface="Calibri"/>
                <a:cs typeface="Calibri"/>
                <a:sym typeface="Wingdings" panose="05000000000000000000" pitchFamily="2" charset="2"/>
              </a:rPr>
              <a:t>)</a:t>
            </a:r>
          </a:p>
          <a:p>
            <a:endParaRPr lang="de-DE"/>
          </a:p>
        </p:txBody>
      </p:sp>
      <p:sp>
        <p:nvSpPr>
          <p:cNvPr id="4" name="Titel 3">
            <a:extLst>
              <a:ext uri="{FF2B5EF4-FFF2-40B4-BE49-F238E27FC236}">
                <a16:creationId xmlns:a16="http://schemas.microsoft.com/office/drawing/2014/main" id="{870EEEA8-15FF-4F59-8D92-5C9A7191C2B4}"/>
              </a:ext>
            </a:extLst>
          </p:cNvPr>
          <p:cNvSpPr>
            <a:spLocks noGrp="1"/>
          </p:cNvSpPr>
          <p:nvPr>
            <p:ph type="title"/>
          </p:nvPr>
        </p:nvSpPr>
        <p:spPr/>
        <p:txBody>
          <a:bodyPr/>
          <a:lstStyle/>
          <a:p>
            <a:r>
              <a:rPr lang="fr-FR"/>
              <a:t>Solutions pour la gouvernance</a:t>
            </a:r>
          </a:p>
        </p:txBody>
      </p:sp>
      <p:sp>
        <p:nvSpPr>
          <p:cNvPr id="5" name="Foliennummernplatzhalter 4">
            <a:extLst>
              <a:ext uri="{FF2B5EF4-FFF2-40B4-BE49-F238E27FC236}">
                <a16:creationId xmlns:a16="http://schemas.microsoft.com/office/drawing/2014/main" id="{9B37EE7E-DED4-4501-9AAD-3D3BACE0B4DE}"/>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dirty="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sp>
        <p:nvSpPr>
          <p:cNvPr id="10" name="Textfeld 9">
            <a:extLst>
              <a:ext uri="{FF2B5EF4-FFF2-40B4-BE49-F238E27FC236}">
                <a16:creationId xmlns:a16="http://schemas.microsoft.com/office/drawing/2014/main" id="{472D1185-AF37-46A8-BBD0-CEB3ABABB7AD}"/>
              </a:ext>
            </a:extLst>
          </p:cNvPr>
          <p:cNvSpPr txBox="1"/>
          <p:nvPr/>
        </p:nvSpPr>
        <p:spPr>
          <a:xfrm>
            <a:off x="7251192" y="4830345"/>
            <a:ext cx="1648111"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cap="none" normalizeH="0" baseline="0" noProof="0">
                <a:ln>
                  <a:noFill/>
                </a:ln>
                <a:solidFill>
                  <a:prstClr val="black"/>
                </a:solidFill>
                <a:uLnTx/>
                <a:uFillTx/>
                <a:latin typeface="Arial"/>
                <a:ea typeface="+mn-ea"/>
                <a:cs typeface="+mn-cs"/>
              </a:rPr>
              <a:t>Source: WWF, 2016</a:t>
            </a:r>
          </a:p>
        </p:txBody>
      </p:sp>
      <p:sp>
        <p:nvSpPr>
          <p:cNvPr id="8" name="Textfeld 7">
            <a:extLst>
              <a:ext uri="{FF2B5EF4-FFF2-40B4-BE49-F238E27FC236}">
                <a16:creationId xmlns:a16="http://schemas.microsoft.com/office/drawing/2014/main" id="{D53B99B9-5D7E-466D-B9F7-CF4E3C178833}"/>
              </a:ext>
            </a:extLst>
          </p:cNvPr>
          <p:cNvSpPr txBox="1"/>
          <p:nvPr/>
        </p:nvSpPr>
        <p:spPr>
          <a:xfrm>
            <a:off x="4864214" y="994192"/>
            <a:ext cx="4150713" cy="7386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a:solidFill>
                  <a:srgbClr val="004C82"/>
                </a:solidFill>
              </a:rPr>
              <a:t>Illustration: Zones de protection permanente et réserve protégée selon le Registre environnemental rural</a:t>
            </a:r>
          </a:p>
        </p:txBody>
      </p:sp>
    </p:spTree>
    <p:extLst>
      <p:ext uri="{BB962C8B-B14F-4D97-AF65-F5344CB8AC3E}">
        <p14:creationId xmlns:p14="http://schemas.microsoft.com/office/powerpoint/2010/main" val="4146500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6143F75C-E88C-4AB5-83D6-595B32DA35FB}"/>
              </a:ext>
            </a:extLst>
          </p:cNvPr>
          <p:cNvSpPr>
            <a:spLocks noGrp="1"/>
          </p:cNvSpPr>
          <p:nvPr>
            <p:ph type="body" sz="quarter" idx="14"/>
          </p:nvPr>
        </p:nvSpPr>
        <p:spPr/>
        <p:txBody>
          <a:bodyPr/>
          <a:lstStyle/>
          <a:p>
            <a:r>
              <a:rPr lang="fr-FR"/>
              <a:t>Approches de planification</a:t>
            </a:r>
          </a:p>
        </p:txBody>
      </p:sp>
      <p:sp>
        <p:nvSpPr>
          <p:cNvPr id="3" name="Titel 2">
            <a:extLst>
              <a:ext uri="{FF2B5EF4-FFF2-40B4-BE49-F238E27FC236}">
                <a16:creationId xmlns:a16="http://schemas.microsoft.com/office/drawing/2014/main" id="{CC34AD9D-0C2C-446C-9CDF-7AB1DBC622C6}"/>
              </a:ext>
            </a:extLst>
          </p:cNvPr>
          <p:cNvSpPr>
            <a:spLocks noGrp="1"/>
          </p:cNvSpPr>
          <p:nvPr>
            <p:ph type="title"/>
          </p:nvPr>
        </p:nvSpPr>
        <p:spPr/>
        <p:txBody>
          <a:bodyPr/>
          <a:lstStyle/>
          <a:p>
            <a:r>
              <a:rPr lang="fr-FR"/>
              <a:t>Solutions pour la gouvernance</a:t>
            </a:r>
          </a:p>
        </p:txBody>
      </p:sp>
      <p:sp>
        <p:nvSpPr>
          <p:cNvPr id="4" name="Foliennummernplatzhalter 3">
            <a:extLst>
              <a:ext uri="{FF2B5EF4-FFF2-40B4-BE49-F238E27FC236}">
                <a16:creationId xmlns:a16="http://schemas.microsoft.com/office/drawing/2014/main" id="{EF5429D5-1EDA-49B4-80C6-08F7C3F5B522}"/>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dirty="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graphicFrame>
        <p:nvGraphicFramePr>
          <p:cNvPr id="12" name="Tabelle 12">
            <a:extLst>
              <a:ext uri="{FF2B5EF4-FFF2-40B4-BE49-F238E27FC236}">
                <a16:creationId xmlns:a16="http://schemas.microsoft.com/office/drawing/2014/main" id="{AA3606F1-802B-43DB-9A01-E81769C06F4C}"/>
              </a:ext>
            </a:extLst>
          </p:cNvPr>
          <p:cNvGraphicFramePr>
            <a:graphicFrameLocks noGrp="1"/>
          </p:cNvGraphicFramePr>
          <p:nvPr>
            <p:extLst>
              <p:ext uri="{D42A27DB-BD31-4B8C-83A1-F6EECF244321}">
                <p14:modId xmlns:p14="http://schemas.microsoft.com/office/powerpoint/2010/main" val="1725889192"/>
              </p:ext>
            </p:extLst>
          </p:nvPr>
        </p:nvGraphicFramePr>
        <p:xfrm>
          <a:off x="449263" y="1640055"/>
          <a:ext cx="7701960" cy="2952734"/>
        </p:xfrm>
        <a:graphic>
          <a:graphicData uri="http://schemas.openxmlformats.org/drawingml/2006/table">
            <a:tbl>
              <a:tblPr firstRow="1" bandRow="1">
                <a:tableStyleId>{F5AB1C69-6EDB-4FF4-983F-18BD219EF322}</a:tableStyleId>
              </a:tblPr>
              <a:tblGrid>
                <a:gridCol w="1499853">
                  <a:extLst>
                    <a:ext uri="{9D8B030D-6E8A-4147-A177-3AD203B41FA5}">
                      <a16:colId xmlns:a16="http://schemas.microsoft.com/office/drawing/2014/main" val="2320756439"/>
                    </a:ext>
                  </a:extLst>
                </a:gridCol>
                <a:gridCol w="2346839">
                  <a:extLst>
                    <a:ext uri="{9D8B030D-6E8A-4147-A177-3AD203B41FA5}">
                      <a16:colId xmlns:a16="http://schemas.microsoft.com/office/drawing/2014/main" val="2535977885"/>
                    </a:ext>
                  </a:extLst>
                </a:gridCol>
                <a:gridCol w="3855268">
                  <a:extLst>
                    <a:ext uri="{9D8B030D-6E8A-4147-A177-3AD203B41FA5}">
                      <a16:colId xmlns:a16="http://schemas.microsoft.com/office/drawing/2014/main" val="112662668"/>
                    </a:ext>
                  </a:extLst>
                </a:gridCol>
              </a:tblGrid>
              <a:tr h="415274">
                <a:tc gridSpan="2">
                  <a:txBody>
                    <a:bodyPr/>
                    <a:lstStyle/>
                    <a:p>
                      <a:pPr algn="l"/>
                      <a:r>
                        <a:rPr lang="fr-FR" noProof="0"/>
                        <a:t>Type/ Exemple</a:t>
                      </a:r>
                    </a:p>
                  </a:txBody>
                  <a:tcPr>
                    <a:solidFill>
                      <a:srgbClr val="F4971A"/>
                    </a:solidFill>
                  </a:tcPr>
                </a:tc>
                <a:tc hMerge="1">
                  <a:txBody>
                    <a:bodyPr/>
                    <a:lstStyle/>
                    <a:p>
                      <a:pPr algn="l" rtl="0"/>
                      <a:endParaRPr lang="de-DE"/>
                    </a:p>
                  </a:txBody>
                  <a:tcPr/>
                </a:tc>
                <a:tc>
                  <a:txBody>
                    <a:bodyPr/>
                    <a:lstStyle/>
                    <a:p>
                      <a:r>
                        <a:rPr lang="fr-FR" noProof="0"/>
                        <a:t>Description</a:t>
                      </a:r>
                    </a:p>
                  </a:txBody>
                  <a:tcPr>
                    <a:solidFill>
                      <a:srgbClr val="F4971A"/>
                    </a:solidFill>
                  </a:tcPr>
                </a:tc>
                <a:extLst>
                  <a:ext uri="{0D108BD9-81ED-4DB2-BD59-A6C34878D82A}">
                    <a16:rowId xmlns:a16="http://schemas.microsoft.com/office/drawing/2014/main" val="2594427080"/>
                  </a:ext>
                </a:extLst>
              </a:tr>
              <a:tr h="871537">
                <a:tc rowSpan="2">
                  <a:txBody>
                    <a:bodyPr/>
                    <a:lstStyle/>
                    <a:p>
                      <a:pPr marL="0" marR="0" lvl="0" indent="0" algn="l" rtl="0">
                        <a:lnSpc>
                          <a:spcPct val="100000"/>
                        </a:lnSpc>
                        <a:spcBef>
                          <a:spcPts val="0"/>
                        </a:spcBef>
                        <a:spcAft>
                          <a:spcPts val="0"/>
                        </a:spcAft>
                        <a:buClrTx/>
                        <a:buSzTx/>
                        <a:buFontTx/>
                        <a:buNone/>
                      </a:pPr>
                      <a:endParaRPr lang="en-US" noProof="0"/>
                    </a:p>
                    <a:p>
                      <a:pPr marL="0" marR="0" lvl="0" indent="0" algn="l" rtl="0">
                        <a:lnSpc>
                          <a:spcPct val="100000"/>
                        </a:lnSpc>
                        <a:spcBef>
                          <a:spcPts val="0"/>
                        </a:spcBef>
                        <a:spcAft>
                          <a:spcPts val="0"/>
                        </a:spcAft>
                        <a:buClrTx/>
                        <a:buSzTx/>
                        <a:buFontTx/>
                        <a:buNone/>
                      </a:pPr>
                      <a:endParaRPr lang="en-US" noProof="0"/>
                    </a:p>
                    <a:p>
                      <a:pPr marL="0" marR="0" lvl="0" indent="0" algn="ctr">
                        <a:lnSpc>
                          <a:spcPct val="100000"/>
                        </a:lnSpc>
                        <a:spcBef>
                          <a:spcPts val="0"/>
                        </a:spcBef>
                        <a:spcAft>
                          <a:spcPts val="0"/>
                        </a:spcAft>
                        <a:buClrTx/>
                        <a:buSzTx/>
                        <a:buFontTx/>
                        <a:buNone/>
                      </a:pPr>
                      <a:r>
                        <a:rPr lang="fr-FR" noProof="0"/>
                        <a:t>Coordination politique</a:t>
                      </a:r>
                    </a:p>
                    <a:p>
                      <a:pPr lvl="0" algn="l" rtl="0">
                        <a:buNone/>
                      </a:pPr>
                      <a:endParaRPr lang="en-US" noProof="0"/>
                    </a:p>
                  </a:txBody>
                  <a:tcPr/>
                </a:tc>
                <a:tc>
                  <a:txBody>
                    <a:bodyPr/>
                    <a:lstStyle/>
                    <a:p>
                      <a:pPr lvl="0">
                        <a:buNone/>
                      </a:pPr>
                      <a:r>
                        <a:rPr lang="fr-FR" noProof="0"/>
                        <a:t>Groupes de travail interministériels</a:t>
                      </a:r>
                    </a:p>
                  </a:txBody>
                  <a:tcPr/>
                </a:tc>
                <a:tc>
                  <a:txBody>
                    <a:bodyPr/>
                    <a:lstStyle/>
                    <a:p>
                      <a:pPr marL="0" marR="0" lvl="0" indent="0" algn="l" rtl="0">
                        <a:lnSpc>
                          <a:spcPct val="100000"/>
                        </a:lnSpc>
                        <a:spcBef>
                          <a:spcPts val="0"/>
                        </a:spcBef>
                        <a:spcAft>
                          <a:spcPts val="0"/>
                        </a:spcAft>
                        <a:buClrTx/>
                        <a:buSzTx/>
                        <a:buFontTx/>
                        <a:buNone/>
                      </a:pPr>
                      <a:r>
                        <a:rPr lang="fr-FR" sz="1350" noProof="0"/>
                        <a:t>Groupes permanents ou spécifiques à une problématique travaillant sur des axes horizontaux et verticaux (états fédéraux) pour discuter des diverses perspectives eau-énergie-alimentation</a:t>
                      </a:r>
                    </a:p>
                  </a:txBody>
                  <a:tcPr/>
                </a:tc>
                <a:extLst>
                  <a:ext uri="{0D108BD9-81ED-4DB2-BD59-A6C34878D82A}">
                    <a16:rowId xmlns:a16="http://schemas.microsoft.com/office/drawing/2014/main" val="4230542433"/>
                  </a:ext>
                </a:extLst>
              </a:tr>
              <a:tr h="415274">
                <a:tc vMerge="1">
                  <a:txBody>
                    <a:bodyPr/>
                    <a:lstStyle/>
                    <a:p>
                      <a:endParaRPr lang="de-DE"/>
                    </a:p>
                  </a:txBody>
                  <a:tcPr/>
                </a:tc>
                <a:tc>
                  <a:txBody>
                    <a:bodyPr/>
                    <a:lstStyle/>
                    <a:p>
                      <a:r>
                        <a:rPr lang="fr-FR" noProof="0"/>
                        <a:t>Consultation d'experts et publiques</a:t>
                      </a:r>
                    </a:p>
                  </a:txBody>
                  <a:tcPr/>
                </a:tc>
                <a:tc>
                  <a:txBody>
                    <a:bodyPr/>
                    <a:lstStyle/>
                    <a:p>
                      <a:r>
                        <a:rPr lang="fr-FR" noProof="0"/>
                        <a:t>Par ex. auditions, discussions pour que toutes les interconnexions appropriées soient identifiées et pour accroître la légitimité </a:t>
                      </a:r>
                    </a:p>
                  </a:txBody>
                  <a:tcPr/>
                </a:tc>
                <a:extLst>
                  <a:ext uri="{0D108BD9-81ED-4DB2-BD59-A6C34878D82A}">
                    <a16:rowId xmlns:a16="http://schemas.microsoft.com/office/drawing/2014/main" val="2522431812"/>
                  </a:ext>
                </a:extLst>
              </a:tr>
              <a:tr h="56276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noProof="0"/>
                        <a:t>Planification politique stratégique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noProof="0"/>
                        <a:t>Stratégies intersectorielles</a:t>
                      </a:r>
                    </a:p>
                  </a:txBody>
                  <a:tcPr/>
                </a:tc>
                <a:tc>
                  <a:txBody>
                    <a:bodyPr/>
                    <a:lstStyle/>
                    <a:p>
                      <a:r>
                        <a:rPr lang="fr-FR" noProof="0"/>
                        <a:t>Coordination des politiques au niveau d'une autorité supérieure, stratégique (ex. : stratégie de durabilité)</a:t>
                      </a:r>
                    </a:p>
                  </a:txBody>
                  <a:tcPr/>
                </a:tc>
                <a:extLst>
                  <a:ext uri="{0D108BD9-81ED-4DB2-BD59-A6C34878D82A}">
                    <a16:rowId xmlns:a16="http://schemas.microsoft.com/office/drawing/2014/main" val="4054329343"/>
                  </a:ext>
                </a:extLst>
              </a:tr>
            </a:tbl>
          </a:graphicData>
        </a:graphic>
      </p:graphicFrame>
    </p:spTree>
    <p:extLst>
      <p:ext uri="{BB962C8B-B14F-4D97-AF65-F5344CB8AC3E}">
        <p14:creationId xmlns:p14="http://schemas.microsoft.com/office/powerpoint/2010/main" val="10124573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899A8C9-9DE6-452A-B0BF-E80616D38621}"/>
              </a:ext>
            </a:extLst>
          </p:cNvPr>
          <p:cNvSpPr>
            <a:spLocks noGrp="1"/>
          </p:cNvSpPr>
          <p:nvPr>
            <p:ph type="body" sz="quarter" idx="14"/>
          </p:nvPr>
        </p:nvSpPr>
        <p:spPr/>
        <p:txBody>
          <a:bodyPr/>
          <a:lstStyle/>
          <a:p>
            <a:r>
              <a:rPr lang="fr-FR"/>
              <a:t>Stratégie nationale de gestion des déchets en Afrique du Sud 2020</a:t>
            </a:r>
          </a:p>
        </p:txBody>
      </p:sp>
      <p:sp>
        <p:nvSpPr>
          <p:cNvPr id="3" name="Textplatzhalter 2">
            <a:extLst>
              <a:ext uri="{FF2B5EF4-FFF2-40B4-BE49-F238E27FC236}">
                <a16:creationId xmlns:a16="http://schemas.microsoft.com/office/drawing/2014/main" id="{B3EFFDE2-3024-49B0-941F-DC485E7B0706}"/>
              </a:ext>
            </a:extLst>
          </p:cNvPr>
          <p:cNvSpPr>
            <a:spLocks noGrp="1"/>
          </p:cNvSpPr>
          <p:nvPr>
            <p:ph type="body" sz="quarter" idx="13"/>
          </p:nvPr>
        </p:nvSpPr>
        <p:spPr>
          <a:xfrm>
            <a:off x="264882" y="1663829"/>
            <a:ext cx="5437275" cy="3365733"/>
          </a:xfrm>
        </p:spPr>
        <p:txBody>
          <a:bodyPr/>
          <a:lstStyle/>
          <a:p>
            <a:pPr marL="615950" lvl="1" indent="-342900"/>
            <a:r>
              <a:rPr lang="fr-FR" sz="1800"/>
              <a:t>Développée sous la conduite du ministère de l'environnement, des forêts et des pêches (DFFE) avec une large coopération d'autres secteurs dont celui de l'énergie et des terres/alimentation</a:t>
            </a:r>
          </a:p>
          <a:p>
            <a:pPr marL="615950" lvl="1" indent="-342900"/>
            <a:r>
              <a:rPr lang="fr-FR" sz="1800"/>
              <a:t>Résout les interconnexions clés avec d'autres secteurs eau-énergie-alimentation : </a:t>
            </a:r>
          </a:p>
          <a:p>
            <a:pPr marL="879475" lvl="2" indent="-342900"/>
            <a:r>
              <a:rPr lang="fr-FR"/>
              <a:t>promotion de la valorisation énergétique des eaux usées et des déchets organiques </a:t>
            </a:r>
          </a:p>
          <a:p>
            <a:pPr marL="879475" lvl="2" indent="-342900"/>
            <a:r>
              <a:rPr lang="fr-FR"/>
              <a:t>la prévention du gaspillage alimentaire est le pilier de la stratégie de réduction des déchets</a:t>
            </a:r>
          </a:p>
        </p:txBody>
      </p:sp>
      <p:sp>
        <p:nvSpPr>
          <p:cNvPr id="4" name="Titel 3">
            <a:extLst>
              <a:ext uri="{FF2B5EF4-FFF2-40B4-BE49-F238E27FC236}">
                <a16:creationId xmlns:a16="http://schemas.microsoft.com/office/drawing/2014/main" id="{17A3C740-55FB-4C88-B4F4-0C8E85C79CEF}"/>
              </a:ext>
            </a:extLst>
          </p:cNvPr>
          <p:cNvSpPr>
            <a:spLocks noGrp="1"/>
          </p:cNvSpPr>
          <p:nvPr>
            <p:ph type="title"/>
          </p:nvPr>
        </p:nvSpPr>
        <p:spPr/>
        <p:txBody>
          <a:bodyPr/>
          <a:lstStyle/>
          <a:p>
            <a:r>
              <a:rPr lang="fr-FR"/>
              <a:t>Solutions pour la gouvernance</a:t>
            </a:r>
          </a:p>
        </p:txBody>
      </p:sp>
      <p:sp>
        <p:nvSpPr>
          <p:cNvPr id="5" name="Foliennummernplatzhalter 4">
            <a:extLst>
              <a:ext uri="{FF2B5EF4-FFF2-40B4-BE49-F238E27FC236}">
                <a16:creationId xmlns:a16="http://schemas.microsoft.com/office/drawing/2014/main" id="{DC886998-4EC0-4CAD-AE9B-DC862B27DEE4}"/>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dirty="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pic>
        <p:nvPicPr>
          <p:cNvPr id="7" name="Grafik 6">
            <a:extLst>
              <a:ext uri="{FF2B5EF4-FFF2-40B4-BE49-F238E27FC236}">
                <a16:creationId xmlns:a16="http://schemas.microsoft.com/office/drawing/2014/main" id="{7B390C27-4EAA-4882-9446-0C5FF640EF8A}"/>
              </a:ext>
            </a:extLst>
          </p:cNvPr>
          <p:cNvPicPr>
            <a:picLocks noChangeAspect="1"/>
          </p:cNvPicPr>
          <p:nvPr/>
        </p:nvPicPr>
        <p:blipFill>
          <a:blip r:embed="rId3"/>
          <a:stretch>
            <a:fillRect/>
          </a:stretch>
        </p:blipFill>
        <p:spPr>
          <a:xfrm>
            <a:off x="6080101" y="1494688"/>
            <a:ext cx="2409132" cy="3472355"/>
          </a:xfrm>
          <a:prstGeom prst="rect">
            <a:avLst/>
          </a:prstGeom>
        </p:spPr>
      </p:pic>
    </p:spTree>
    <p:extLst>
      <p:ext uri="{BB962C8B-B14F-4D97-AF65-F5344CB8AC3E}">
        <p14:creationId xmlns:p14="http://schemas.microsoft.com/office/powerpoint/2010/main" val="20076622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581130" y="4489385"/>
            <a:ext cx="6515961" cy="677108"/>
          </a:xfrm>
        </p:spPr>
        <p:txBody>
          <a:bodyPr/>
          <a:lstStyle/>
          <a:p>
            <a:r>
              <a:rPr lang="fr-FR"/>
              <a:t>Chapitre 1.3: Solutions pour le Nexus eau-énergie-alimentation</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520154"/>
            <a:ext cx="6515961" cy="812530"/>
          </a:xfrm>
        </p:spPr>
        <p:txBody>
          <a:bodyPr/>
          <a:lstStyle/>
          <a:p>
            <a:r>
              <a:rPr lang="fr-FR"/>
              <a:t>Exercice interactif: Réflexions sur les solutions du Nexus</a:t>
            </a:r>
          </a:p>
        </p:txBody>
      </p:sp>
    </p:spTree>
    <p:extLst>
      <p:ext uri="{BB962C8B-B14F-4D97-AF65-F5344CB8AC3E}">
        <p14:creationId xmlns:p14="http://schemas.microsoft.com/office/powerpoint/2010/main" val="5129021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1F2CB0-C06C-46A7-AEDB-F3B301F46550}"/>
              </a:ext>
            </a:extLst>
          </p:cNvPr>
          <p:cNvSpPr>
            <a:spLocks noGrp="1"/>
          </p:cNvSpPr>
          <p:nvPr>
            <p:ph type="body" sz="quarter" idx="13"/>
          </p:nvPr>
        </p:nvSpPr>
        <p:spPr/>
        <p:txBody>
          <a:bodyPr/>
          <a:lstStyle/>
          <a:p>
            <a:pPr lvl="1"/>
            <a:endParaRPr lang="fr-FR" u="sng"/>
          </a:p>
          <a:p>
            <a:pPr lvl="1"/>
            <a:r>
              <a:rPr lang="fr-FR" u="sng"/>
              <a:t>Objectif:</a:t>
            </a:r>
            <a:r>
              <a:rPr lang="fr-FR"/>
              <a:t> Identifier les solutions du Nexus  et les variables clés</a:t>
            </a:r>
          </a:p>
          <a:p>
            <a:pPr marL="0" lvl="1" indent="0">
              <a:buNone/>
            </a:pPr>
            <a:endParaRPr lang="en-US"/>
          </a:p>
          <a:p>
            <a:pPr lvl="1"/>
            <a:r>
              <a:rPr lang="fr-FR" u="sng"/>
              <a:t>Marche à suivre:</a:t>
            </a:r>
            <a:r>
              <a:rPr lang="fr-FR"/>
              <a:t> Faites des groupes de 3-5 personnes et lisez les instructions de travail dans le document.</a:t>
            </a:r>
          </a:p>
          <a:p>
            <a:pPr lvl="1"/>
            <a:endParaRPr lang="en-US"/>
          </a:p>
          <a:p>
            <a:pPr lvl="1"/>
            <a:r>
              <a:rPr lang="fr-FR" u="sng"/>
              <a:t>Durée:</a:t>
            </a:r>
            <a:r>
              <a:rPr lang="fr-FR"/>
              <a:t> Vous avez 20 min. pour la discussion au sein du groupe</a:t>
            </a:r>
          </a:p>
          <a:p>
            <a:pPr lvl="1" indent="0">
              <a:buNone/>
            </a:pPr>
            <a:endParaRPr lang="de-DE"/>
          </a:p>
        </p:txBody>
      </p:sp>
      <p:sp>
        <p:nvSpPr>
          <p:cNvPr id="3" name="Titel 2">
            <a:extLst>
              <a:ext uri="{FF2B5EF4-FFF2-40B4-BE49-F238E27FC236}">
                <a16:creationId xmlns:a16="http://schemas.microsoft.com/office/drawing/2014/main" id="{2AB2EBFF-4320-494A-897C-B74D6C73B063}"/>
              </a:ext>
            </a:extLst>
          </p:cNvPr>
          <p:cNvSpPr>
            <a:spLocks noGrp="1"/>
          </p:cNvSpPr>
          <p:nvPr>
            <p:ph type="title"/>
          </p:nvPr>
        </p:nvSpPr>
        <p:spPr/>
        <p:txBody>
          <a:bodyPr/>
          <a:lstStyle/>
          <a:p>
            <a:r>
              <a:rPr lang="fr-FR"/>
              <a:t>Réflexions sur les solutions du Nexus</a:t>
            </a:r>
          </a:p>
        </p:txBody>
      </p:sp>
      <p:sp>
        <p:nvSpPr>
          <p:cNvPr id="4" name="Foliennummernplatzhalter 3">
            <a:extLst>
              <a:ext uri="{FF2B5EF4-FFF2-40B4-BE49-F238E27FC236}">
                <a16:creationId xmlns:a16="http://schemas.microsoft.com/office/drawing/2014/main" id="{078D7BF7-5064-4FEE-9C0A-A641B109D238}"/>
              </a:ext>
            </a:extLst>
          </p:cNvPr>
          <p:cNvSpPr>
            <a:spLocks noGrp="1"/>
          </p:cNvSpPr>
          <p:nvPr>
            <p:ph type="sldNum" sz="quarter" idx="16"/>
          </p:nvPr>
        </p:nvSpPr>
        <p:spPr/>
        <p:txBody>
          <a:bodyPr/>
          <a:lstStyle/>
          <a:p>
            <a:fld id="{CF23C0C3-F0EC-4AF0-84C8-08554CFEDD03}" type="slidenum">
              <a:rPr lang="en-GB" dirty="0" smtClean="0"/>
              <a:t>17</a:t>
            </a:fld>
            <a:endParaRPr lang="en-GB"/>
          </a:p>
        </p:txBody>
      </p:sp>
    </p:spTree>
    <p:extLst>
      <p:ext uri="{BB962C8B-B14F-4D97-AF65-F5344CB8AC3E}">
        <p14:creationId xmlns:p14="http://schemas.microsoft.com/office/powerpoint/2010/main" val="275013547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13438F-690A-4BFB-BC74-2E10E9435F0F}"/>
              </a:ext>
            </a:extLst>
          </p:cNvPr>
          <p:cNvSpPr>
            <a:spLocks noGrp="1"/>
          </p:cNvSpPr>
          <p:nvPr>
            <p:ph type="title"/>
          </p:nvPr>
        </p:nvSpPr>
        <p:spPr/>
        <p:txBody>
          <a:bodyPr/>
          <a:lstStyle/>
          <a:p>
            <a:r>
              <a:rPr lang="fr-FR"/>
              <a:t>Discussion sur les solutions </a:t>
            </a:r>
          </a:p>
        </p:txBody>
      </p:sp>
      <p:sp>
        <p:nvSpPr>
          <p:cNvPr id="4" name="Foliennummernplatzhalter 3">
            <a:extLst>
              <a:ext uri="{FF2B5EF4-FFF2-40B4-BE49-F238E27FC236}">
                <a16:creationId xmlns:a16="http://schemas.microsoft.com/office/drawing/2014/main" id="{C504BD49-FAAD-4072-BA0A-103660361D6B}"/>
              </a:ext>
            </a:extLst>
          </p:cNvPr>
          <p:cNvSpPr>
            <a:spLocks noGrp="1"/>
          </p:cNvSpPr>
          <p:nvPr>
            <p:ph type="sldNum" sz="quarter" idx="16"/>
          </p:nvPr>
        </p:nvSpPr>
        <p:spPr/>
        <p:txBody>
          <a:bodyPr/>
          <a:lstStyle/>
          <a:p>
            <a:fld id="{CF23C0C3-F0EC-4AF0-84C8-08554CFEDD03}" type="slidenum">
              <a:rPr lang="en-GB" dirty="0" smtClean="0"/>
              <a:t>18</a:t>
            </a:fld>
            <a:endParaRPr lang="en-GB"/>
          </a:p>
        </p:txBody>
      </p:sp>
      <p:sp>
        <p:nvSpPr>
          <p:cNvPr id="6" name="Speech Bubble: Oval 5">
            <a:extLst>
              <a:ext uri="{FF2B5EF4-FFF2-40B4-BE49-F238E27FC236}">
                <a16:creationId xmlns:a16="http://schemas.microsoft.com/office/drawing/2014/main" id="{872FA9A8-DD67-4B8C-B2E4-013D89492EE5}"/>
              </a:ext>
            </a:extLst>
          </p:cNvPr>
          <p:cNvSpPr/>
          <p:nvPr/>
        </p:nvSpPr>
        <p:spPr>
          <a:xfrm>
            <a:off x="2920305" y="2709981"/>
            <a:ext cx="2478403" cy="2153909"/>
          </a:xfrm>
          <a:prstGeom prst="wedgeEllipseCallout">
            <a:avLst>
              <a:gd name="adj1" fmla="val 53719"/>
              <a:gd name="adj2" fmla="val 42139"/>
            </a:avLst>
          </a:prstGeom>
          <a:solidFill>
            <a:srgbClr val="004C82">
              <a:alpha val="69804"/>
            </a:srgbClr>
          </a:solidFill>
          <a:ln w="19050">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Qu'est-ce qui vous a surpris ? </a:t>
            </a:r>
          </a:p>
        </p:txBody>
      </p:sp>
      <p:sp>
        <p:nvSpPr>
          <p:cNvPr id="8" name="Speech Bubble: Rectangle with Corners Rounded 7">
            <a:extLst>
              <a:ext uri="{FF2B5EF4-FFF2-40B4-BE49-F238E27FC236}">
                <a16:creationId xmlns:a16="http://schemas.microsoft.com/office/drawing/2014/main" id="{A9468AD2-9172-4934-ADA3-FB73FD0DA875}"/>
              </a:ext>
            </a:extLst>
          </p:cNvPr>
          <p:cNvSpPr/>
          <p:nvPr/>
        </p:nvSpPr>
        <p:spPr>
          <a:xfrm>
            <a:off x="4984494" y="1188000"/>
            <a:ext cx="2987979" cy="1578646"/>
          </a:xfrm>
          <a:prstGeom prst="wedgeRoundRectCallout">
            <a:avLst>
              <a:gd name="adj1" fmla="val -33536"/>
              <a:gd name="adj2" fmla="val 77675"/>
              <a:gd name="adj3" fmla="val 16667"/>
            </a:avLst>
          </a:prstGeom>
          <a:solidFill>
            <a:srgbClr val="79A12C">
              <a:alpha val="69804"/>
            </a:srgbClr>
          </a:solidFill>
          <a:ln w="19050">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Où notez-vous des similarités ou des différences ? </a:t>
            </a:r>
          </a:p>
        </p:txBody>
      </p:sp>
      <p:sp>
        <p:nvSpPr>
          <p:cNvPr id="9" name="Speech Bubble: Rectangle 8">
            <a:extLst>
              <a:ext uri="{FF2B5EF4-FFF2-40B4-BE49-F238E27FC236}">
                <a16:creationId xmlns:a16="http://schemas.microsoft.com/office/drawing/2014/main" id="{385DE51C-C406-4EF9-8B09-0A020E71F03B}"/>
              </a:ext>
            </a:extLst>
          </p:cNvPr>
          <p:cNvSpPr/>
          <p:nvPr/>
        </p:nvSpPr>
        <p:spPr>
          <a:xfrm>
            <a:off x="449816" y="1188000"/>
            <a:ext cx="2201543" cy="2379192"/>
          </a:xfrm>
          <a:prstGeom prst="wedgeRectCallout">
            <a:avLst>
              <a:gd name="adj1" fmla="val 83181"/>
              <a:gd name="adj2" fmla="val 3700"/>
            </a:avLst>
          </a:prstGeom>
          <a:solidFill>
            <a:srgbClr val="F4971A">
              <a:alpha val="69804"/>
            </a:srgbClr>
          </a:solidFill>
          <a:ln w="19050">
            <a:solidFill>
              <a:srgbClr val="F49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Comparez vos résultats avec ceux des autres groupes dans une discussion avec les participants</a:t>
            </a:r>
          </a:p>
        </p:txBody>
      </p:sp>
    </p:spTree>
    <p:extLst>
      <p:ext uri="{BB962C8B-B14F-4D97-AF65-F5344CB8AC3E}">
        <p14:creationId xmlns:p14="http://schemas.microsoft.com/office/powerpoint/2010/main" val="10622663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1A9590-9AE1-4EED-942C-EDA3D64575AF}"/>
              </a:ext>
            </a:extLst>
          </p:cNvPr>
          <p:cNvSpPr>
            <a:spLocks noGrp="1"/>
          </p:cNvSpPr>
          <p:nvPr>
            <p:ph type="body" sz="quarter" idx="13"/>
          </p:nvPr>
        </p:nvSpPr>
        <p:spPr>
          <a:xfrm>
            <a:off x="449818" y="1048643"/>
            <a:ext cx="8694182" cy="3841562"/>
          </a:xfrm>
        </p:spPr>
        <p:txBody>
          <a:bodyPr vert="horz" lIns="91440" tIns="45720" rIns="91440" bIns="45720" rtlCol="0" anchor="t">
            <a:normAutofit/>
          </a:bodyPr>
          <a:lstStyle/>
          <a:p>
            <a:pPr marL="342900" indent="-342900">
              <a:buClr>
                <a:srgbClr val="F4971A"/>
              </a:buClr>
              <a:buFont typeface="Wingdings" panose="05000000000000000000" pitchFamily="2" charset="2"/>
              <a:buChar char="§"/>
            </a:pPr>
            <a:endParaRPr lang="en-US"/>
          </a:p>
          <a:p>
            <a:pPr>
              <a:buClr>
                <a:srgbClr val="F4971A"/>
              </a:buClr>
            </a:pPr>
            <a:r>
              <a:rPr lang="fr-FR">
                <a:latin typeface="Calibri"/>
                <a:cs typeface="Calibri"/>
              </a:rPr>
              <a:t>Il existe différents types de solutions du Nexus eau-énergie-alimentation pour sécuriser la disponibilité des ressources: </a:t>
            </a:r>
          </a:p>
          <a:p>
            <a:pPr marL="342900" indent="-342900">
              <a:buClr>
                <a:srgbClr val="F4971A"/>
              </a:buClr>
              <a:buFont typeface="Wingdings" panose="05000000000000000000" pitchFamily="2" charset="2"/>
              <a:buChar char="§"/>
            </a:pPr>
            <a:endParaRPr lang="en-US">
              <a:latin typeface="Calibri"/>
              <a:cs typeface="Calibri"/>
            </a:endParaRPr>
          </a:p>
          <a:p>
            <a:pPr marL="365125" lvl="2" indent="0">
              <a:buNone/>
            </a:pPr>
            <a:r>
              <a:rPr lang="fr-FR">
                <a:latin typeface="Calibri"/>
                <a:cs typeface="Calibri"/>
              </a:rPr>
              <a:t>Technique et ingénierie: éviter les concessions et optimiser l'utilisation des ressources</a:t>
            </a:r>
          </a:p>
          <a:p>
            <a:pPr marL="365125" lvl="2" indent="0">
              <a:buNone/>
            </a:pPr>
            <a:endParaRPr lang="en-US">
              <a:latin typeface="Calibri"/>
              <a:cs typeface="Calibri"/>
            </a:endParaRPr>
          </a:p>
          <a:p>
            <a:pPr marL="365125" lvl="2" indent="0">
              <a:buNone/>
            </a:pPr>
            <a:r>
              <a:rPr lang="fr-FR">
                <a:latin typeface="Calibri"/>
                <a:cs typeface="Calibri"/>
              </a:rPr>
              <a:t>Solutions fondées sur la nature: protéger, gérer durablement et restaurer les écosystèmes</a:t>
            </a:r>
          </a:p>
          <a:p>
            <a:pPr marL="365125" lvl="2" indent="0">
              <a:buNone/>
            </a:pPr>
            <a:endParaRPr lang="en-US">
              <a:latin typeface="Calibri"/>
              <a:cs typeface="Calibri"/>
            </a:endParaRPr>
          </a:p>
          <a:p>
            <a:pPr marL="365125" lvl="2" indent="0">
              <a:buNone/>
            </a:pPr>
            <a:r>
              <a:rPr lang="fr-FR">
                <a:latin typeface="Calibri"/>
                <a:cs typeface="Calibri"/>
              </a:rPr>
              <a:t>Gouvernance: inclure des politiques, des cadres et des approches de planification </a:t>
            </a:r>
          </a:p>
        </p:txBody>
      </p:sp>
      <p:sp>
        <p:nvSpPr>
          <p:cNvPr id="3" name="Titel 2">
            <a:extLst>
              <a:ext uri="{FF2B5EF4-FFF2-40B4-BE49-F238E27FC236}">
                <a16:creationId xmlns:a16="http://schemas.microsoft.com/office/drawing/2014/main" id="{0A1DC67F-B917-4CA7-AD04-99A9ED825704}"/>
              </a:ext>
            </a:extLst>
          </p:cNvPr>
          <p:cNvSpPr>
            <a:spLocks noGrp="1"/>
          </p:cNvSpPr>
          <p:nvPr>
            <p:ph type="title"/>
          </p:nvPr>
        </p:nvSpPr>
        <p:spPr>
          <a:xfrm>
            <a:off x="449816" y="576000"/>
            <a:ext cx="8567183" cy="711262"/>
          </a:xfrm>
        </p:spPr>
        <p:txBody>
          <a:bodyPr>
            <a:normAutofit fontScale="90000"/>
          </a:bodyPr>
          <a:lstStyle/>
          <a:p>
            <a:r>
              <a:rPr lang="fr-FR"/>
              <a:t>Résumé du chapitre 1.3: Solutions pour le Nexus eau-énergie-alimentation</a:t>
            </a:r>
          </a:p>
        </p:txBody>
      </p:sp>
      <p:sp>
        <p:nvSpPr>
          <p:cNvPr id="4" name="Foliennummernplatzhalter 3">
            <a:extLst>
              <a:ext uri="{FF2B5EF4-FFF2-40B4-BE49-F238E27FC236}">
                <a16:creationId xmlns:a16="http://schemas.microsoft.com/office/drawing/2014/main" id="{C4508C24-486E-443C-9E30-B288760472A0}"/>
              </a:ext>
            </a:extLst>
          </p:cNvPr>
          <p:cNvSpPr>
            <a:spLocks noGrp="1"/>
          </p:cNvSpPr>
          <p:nvPr>
            <p:ph type="sldNum" sz="quarter" idx="16"/>
          </p:nvPr>
        </p:nvSpPr>
        <p:spPr/>
        <p:txBody>
          <a:bodyPr/>
          <a:lstStyle/>
          <a:p>
            <a:fld id="{CF23C0C3-F0EC-4AF0-84C8-08554CFEDD03}" type="slidenum">
              <a:rPr lang="en-GB" dirty="0" smtClean="0"/>
              <a:t>19</a:t>
            </a:fld>
            <a:endParaRPr lang="en-GB"/>
          </a:p>
        </p:txBody>
      </p:sp>
      <p:pic>
        <p:nvPicPr>
          <p:cNvPr id="6" name="Grafik 5" descr="Blatt">
            <a:extLst>
              <a:ext uri="{FF2B5EF4-FFF2-40B4-BE49-F238E27FC236}">
                <a16:creationId xmlns:a16="http://schemas.microsoft.com/office/drawing/2014/main" id="{B72B46CD-912A-40E1-BC04-AF00603F90C1}"/>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169042">
            <a:off x="338460" y="3098436"/>
            <a:ext cx="413109" cy="408668"/>
          </a:xfrm>
          <a:prstGeom prst="rect">
            <a:avLst/>
          </a:prstGeom>
        </p:spPr>
      </p:pic>
      <p:pic>
        <p:nvPicPr>
          <p:cNvPr id="7" name="Grafik 6" descr="Besprechung">
            <a:extLst>
              <a:ext uri="{FF2B5EF4-FFF2-40B4-BE49-F238E27FC236}">
                <a16:creationId xmlns:a16="http://schemas.microsoft.com/office/drawing/2014/main" id="{8C37AE73-B445-4CC9-8280-4BB16C21407D}"/>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5665" y="3822581"/>
            <a:ext cx="538698" cy="544552"/>
          </a:xfrm>
          <a:prstGeom prst="rect">
            <a:avLst/>
          </a:prstGeom>
        </p:spPr>
      </p:pic>
      <p:pic>
        <p:nvPicPr>
          <p:cNvPr id="8" name="Grafik 7" descr="Werkzeuge">
            <a:extLst>
              <a:ext uri="{FF2B5EF4-FFF2-40B4-BE49-F238E27FC236}">
                <a16:creationId xmlns:a16="http://schemas.microsoft.com/office/drawing/2014/main" id="{286CB0EF-C476-4A15-BFB9-E0ECBE3AE923}"/>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3159" y="2312328"/>
            <a:ext cx="443709" cy="448531"/>
          </a:xfrm>
          <a:prstGeom prst="rect">
            <a:avLst/>
          </a:prstGeom>
        </p:spPr>
      </p:pic>
    </p:spTree>
    <p:extLst>
      <p:ext uri="{BB962C8B-B14F-4D97-AF65-F5344CB8AC3E}">
        <p14:creationId xmlns:p14="http://schemas.microsoft.com/office/powerpoint/2010/main" val="12327730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3318607986"/>
              </p:ext>
            </p:extLst>
          </p:nvPr>
        </p:nvGraphicFramePr>
        <p:xfrm>
          <a:off x="529390" y="1496245"/>
          <a:ext cx="8085219" cy="3299804"/>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fr-FR" sz="1800" b="0">
                          <a:solidFill>
                            <a:srgbClr val="004C82"/>
                          </a:solidFill>
                          <a:latin typeface="Calibri" panose="020F0502020204030204" pitchFamily="34" charset="0"/>
                          <a:cs typeface="Calibri" panose="020F0502020204030204" pitchFamily="34" charset="0"/>
                        </a:rPr>
                        <a:t>Chapitre 1.1 :</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fr-FR" sz="1600" b="1">
                          <a:solidFill>
                            <a:srgbClr val="004C82"/>
                          </a:solidFill>
                          <a:latin typeface="+mn-lt"/>
                          <a:ea typeface="+mn-ea"/>
                          <a:cs typeface="+mn-cs"/>
                        </a:rPr>
                        <a:t>Contexte du Nexus eau-énergie-alimentation</a:t>
                      </a:r>
                    </a:p>
                    <a:p>
                      <a:pPr marL="171450" indent="-171450" algn="l" defTabSz="685800" rtl="0" eaLnBrk="1" latinLnBrk="0" hangingPunct="1">
                        <a:buFont typeface="Wingdings" panose="05000000000000000000" pitchFamily="2" charset="2"/>
                        <a:buChar char="§"/>
                      </a:pPr>
                      <a:r>
                        <a:rPr lang="fr-FR" sz="1600" b="0">
                          <a:solidFill>
                            <a:srgbClr val="004C82"/>
                          </a:solidFill>
                          <a:latin typeface="+mn-lt"/>
                          <a:ea typeface="+mn-ea"/>
                          <a:cs typeface="+mn-cs"/>
                        </a:rPr>
                        <a:t>Introduction au Nexus eau-énergie-alimentation</a:t>
                      </a:r>
                    </a:p>
                    <a:p>
                      <a:pPr marL="171450" indent="-171450" algn="l" defTabSz="685800" rtl="0" eaLnBrk="1" latinLnBrk="0" hangingPunct="1">
                        <a:buFont typeface="Wingdings" panose="05000000000000000000" pitchFamily="2" charset="2"/>
                        <a:buChar char="§"/>
                      </a:pPr>
                      <a:r>
                        <a:rPr lang="fr-FR" sz="1600" b="0">
                          <a:solidFill>
                            <a:srgbClr val="004C82"/>
                          </a:solidFill>
                          <a:latin typeface="+mn-lt"/>
                          <a:ea typeface="+mn-ea"/>
                          <a:cs typeface="+mn-cs"/>
                        </a:rPr>
                        <a:t>Exercice interactif: votre expérience avec les interactions entre les secteurs</a:t>
                      </a: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fr-FR" sz="1800" b="0">
                          <a:solidFill>
                            <a:srgbClr val="004C82"/>
                          </a:solidFill>
                          <a:latin typeface="Calibri" panose="020F0502020204030204" pitchFamily="34" charset="0"/>
                          <a:ea typeface="+mn-ea"/>
                          <a:cs typeface="Calibri" panose="020F0502020204030204" pitchFamily="34" charset="0"/>
                        </a:rPr>
                        <a:t>Chapitre 1.2 :</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fr-FR" sz="1600" b="1">
                          <a:solidFill>
                            <a:srgbClr val="004C82"/>
                          </a:solidFill>
                          <a:latin typeface="+mn-lt"/>
                          <a:ea typeface="+mn-ea"/>
                          <a:cs typeface="+mn-cs"/>
                        </a:rPr>
                        <a:t>Interactions eau-énergie-alimentation</a:t>
                      </a:r>
                    </a:p>
                    <a:p>
                      <a:pPr marL="171450" indent="-171450">
                        <a:buFont typeface="Wingdings" panose="05000000000000000000" pitchFamily="2" charset="2"/>
                        <a:buChar char="§"/>
                      </a:pPr>
                      <a:r>
                        <a:rPr lang="fr-FR" sz="1600" b="0">
                          <a:solidFill>
                            <a:srgbClr val="004C82"/>
                          </a:solidFill>
                        </a:rPr>
                        <a:t>Sécurité de l'eau, de l'énergie et de l'alimentation et concessions</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fr-FR" sz="1800">
                          <a:solidFill>
                            <a:srgbClr val="004C82"/>
                          </a:solidFill>
                          <a:latin typeface="Calibri" panose="020F0502020204030204" pitchFamily="34" charset="0"/>
                          <a:cs typeface="Calibri" panose="020F0502020204030204" pitchFamily="34" charset="0"/>
                        </a:rPr>
                        <a:t>Chapitre 1.3 :</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fr-FR" sz="1600" b="1">
                          <a:solidFill>
                            <a:srgbClr val="004C82"/>
                          </a:solidFill>
                        </a:rPr>
                        <a:t>Solutions pour le Nexus eau-énergie-alimentation</a:t>
                      </a:r>
                    </a:p>
                    <a:p>
                      <a:pPr marL="171450" indent="-171450">
                        <a:buFont typeface="Wingdings" panose="05000000000000000000" pitchFamily="2" charset="2"/>
                        <a:buChar char="§"/>
                      </a:pPr>
                      <a:r>
                        <a:rPr lang="fr-FR" sz="1600" b="0">
                          <a:solidFill>
                            <a:srgbClr val="004C82"/>
                          </a:solidFill>
                        </a:rPr>
                        <a:t>Synergies et solutions du Nexus eau-énergie-alimentation</a:t>
                      </a:r>
                    </a:p>
                    <a:p>
                      <a:pPr marL="171450" indent="-171450">
                        <a:buFont typeface="Wingdings" panose="05000000000000000000" pitchFamily="2" charset="2"/>
                        <a:buChar char="§"/>
                      </a:pPr>
                      <a:r>
                        <a:rPr lang="fr-FR" sz="1600" b="0">
                          <a:solidFill>
                            <a:srgbClr val="004C82"/>
                          </a:solidFill>
                        </a:rPr>
                        <a:t>Exercice interactif: recherche de solutions pour les concessions et utilisation des synergies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fr-FR" sz="2800">
                <a:solidFill>
                  <a:srgbClr val="004C82"/>
                </a:solidFill>
              </a:rPr>
              <a:t>Contenu</a:t>
            </a:r>
          </a:p>
        </p:txBody>
      </p:sp>
    </p:spTree>
    <p:extLst>
      <p:ext uri="{BB962C8B-B14F-4D97-AF65-F5344CB8AC3E}">
        <p14:creationId xmlns:p14="http://schemas.microsoft.com/office/powerpoint/2010/main" val="23197166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835680" cy="213058"/>
          </a:xfrm>
        </p:spPr>
        <p:txBody>
          <a:bodyPr/>
          <a:lstStyle/>
          <a:p>
            <a:fld id="{6FE78462-EC25-4D6F-859E-EAAB761FF960}" type="datetime4">
              <a:rPr lang="en-GB" smtClean="0"/>
              <a:pPr/>
              <a:t>01 December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fr-FR"/>
              <a:t>Merci d'avoir pris le temps de suivre ce module !</a:t>
            </a:r>
          </a:p>
        </p:txBody>
      </p:sp>
      <p:pic>
        <p:nvPicPr>
          <p:cNvPr id="14" name="Picture Placeholder 29" descr="Icon&#10;&#10;Description automatically generated">
            <a:extLst>
              <a:ext uri="{FF2B5EF4-FFF2-40B4-BE49-F238E27FC236}">
                <a16:creationId xmlns:a16="http://schemas.microsoft.com/office/drawing/2014/main" id="{23A6047F-B3D9-407F-B340-F8D3E7D503CE}"/>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745206C7-FC2D-4E8F-9A9F-F97A23147308}"/>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92CA49B8-6675-450D-A92D-726000711788}"/>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E9CF2CA3-98EC-4ABA-9C0F-C4771542C3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C205FB1C-F959-4AC9-89CF-70EDC6FB4E40}"/>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2600718631"/>
              </p:ext>
            </p:extLst>
          </p:nvPr>
        </p:nvGraphicFramePr>
        <p:xfrm>
          <a:off x="529390" y="1496245"/>
          <a:ext cx="8085219" cy="3299804"/>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fr-FR" sz="1800" b="0">
                          <a:solidFill>
                            <a:srgbClr val="9BD7FF"/>
                          </a:solidFill>
                          <a:latin typeface="Calibri" panose="020F0502020204030204" pitchFamily="34" charset="0"/>
                          <a:cs typeface="Calibri" panose="020F0502020204030204" pitchFamily="34" charset="0"/>
                        </a:rPr>
                        <a:t>Chapitre 1.1 :</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fr-FR" sz="1600" b="1">
                          <a:solidFill>
                            <a:srgbClr val="9BD7FF"/>
                          </a:solidFill>
                          <a:latin typeface="+mn-lt"/>
                          <a:ea typeface="+mn-ea"/>
                          <a:cs typeface="+mn-cs"/>
                        </a:rPr>
                        <a:t>Contexte du Nexus eau-énergie-alimentation</a:t>
                      </a:r>
                    </a:p>
                    <a:p>
                      <a:pPr marL="171450" indent="-171450" algn="l" defTabSz="685800" rtl="0" eaLnBrk="1" latinLnBrk="0" hangingPunct="1">
                        <a:buFont typeface="Wingdings" panose="05000000000000000000" pitchFamily="2" charset="2"/>
                        <a:buChar char="§"/>
                      </a:pPr>
                      <a:r>
                        <a:rPr lang="fr-FR" sz="1600" b="0">
                          <a:solidFill>
                            <a:srgbClr val="9BD7FF"/>
                          </a:solidFill>
                          <a:latin typeface="+mn-lt"/>
                          <a:ea typeface="+mn-ea"/>
                          <a:cs typeface="+mn-cs"/>
                        </a:rPr>
                        <a:t>Introduction au Nexus eau-énergie-alimentation</a:t>
                      </a:r>
                    </a:p>
                    <a:p>
                      <a:pPr marL="171450" indent="-171450" algn="l" defTabSz="685800" rtl="0" eaLnBrk="1" latinLnBrk="0" hangingPunct="1">
                        <a:buFont typeface="Wingdings" panose="05000000000000000000" pitchFamily="2" charset="2"/>
                        <a:buChar char="§"/>
                      </a:pPr>
                      <a:r>
                        <a:rPr lang="fr-FR" sz="1600" b="0">
                          <a:solidFill>
                            <a:srgbClr val="9BD7FF"/>
                          </a:solidFill>
                          <a:latin typeface="+mn-lt"/>
                          <a:ea typeface="+mn-ea"/>
                          <a:cs typeface="+mn-cs"/>
                        </a:rPr>
                        <a:t>Exercice interactif: votre expérience avec les interactions entre les secteurs</a:t>
                      </a: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fr-FR" sz="1800" b="0">
                          <a:solidFill>
                            <a:srgbClr val="9BD7FF"/>
                          </a:solidFill>
                          <a:latin typeface="Calibri" panose="020F0502020204030204" pitchFamily="34" charset="0"/>
                          <a:ea typeface="+mn-ea"/>
                          <a:cs typeface="Calibri" panose="020F0502020204030204" pitchFamily="34" charset="0"/>
                        </a:rPr>
                        <a:t>Chapitre 1.2 :</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fr-FR" sz="1600" b="1">
                          <a:solidFill>
                            <a:srgbClr val="9BD7FF"/>
                          </a:solidFill>
                          <a:latin typeface="+mn-lt"/>
                          <a:ea typeface="+mn-ea"/>
                          <a:cs typeface="+mn-cs"/>
                        </a:rPr>
                        <a:t>Interactions eau-énergie-alimentation</a:t>
                      </a:r>
                    </a:p>
                    <a:p>
                      <a:pPr marL="171450" indent="-171450">
                        <a:buFont typeface="Wingdings" panose="05000000000000000000" pitchFamily="2" charset="2"/>
                        <a:buChar char="§"/>
                      </a:pPr>
                      <a:r>
                        <a:rPr lang="fr-FR" sz="1600" b="0">
                          <a:solidFill>
                            <a:srgbClr val="9BD7FF"/>
                          </a:solidFill>
                        </a:rPr>
                        <a:t>Sécurité de l'eau, de l'énergie et de l'alimentation et concessions</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fr-FR" sz="1800">
                          <a:solidFill>
                            <a:srgbClr val="004C82"/>
                          </a:solidFill>
                          <a:latin typeface="Calibri" panose="020F0502020204030204" pitchFamily="34" charset="0"/>
                          <a:cs typeface="Calibri" panose="020F0502020204030204" pitchFamily="34" charset="0"/>
                        </a:rPr>
                        <a:t>Chapitre 1.3 :</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fr-FR" sz="1600" b="1">
                          <a:solidFill>
                            <a:srgbClr val="004C82"/>
                          </a:solidFill>
                        </a:rPr>
                        <a:t>Solutions pour le Nexus eau-énergie-alimentation</a:t>
                      </a:r>
                    </a:p>
                    <a:p>
                      <a:pPr marL="171450" indent="-171450">
                        <a:buFont typeface="Wingdings" panose="05000000000000000000" pitchFamily="2" charset="2"/>
                        <a:buChar char="§"/>
                      </a:pPr>
                      <a:r>
                        <a:rPr lang="fr-FR" sz="1600" b="0">
                          <a:solidFill>
                            <a:srgbClr val="004C82"/>
                          </a:solidFill>
                        </a:rPr>
                        <a:t>Synergies et solutions du Nexus eau-énergie-alimentation</a:t>
                      </a:r>
                    </a:p>
                    <a:p>
                      <a:pPr marL="171450" indent="-171450">
                        <a:buFont typeface="Wingdings" panose="05000000000000000000" pitchFamily="2" charset="2"/>
                        <a:buChar char="§"/>
                      </a:pPr>
                      <a:r>
                        <a:rPr lang="fr-FR" sz="1600" b="0">
                          <a:solidFill>
                            <a:srgbClr val="004C82"/>
                          </a:solidFill>
                        </a:rPr>
                        <a:t>Exercice interactif: recherche de solutions pour les concessions et utilisation des synergies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fr-FR" sz="2800">
                <a:solidFill>
                  <a:srgbClr val="004C82"/>
                </a:solidFill>
              </a:rPr>
              <a:t>Contenu</a:t>
            </a:r>
          </a:p>
        </p:txBody>
      </p:sp>
    </p:spTree>
    <p:extLst>
      <p:ext uri="{BB962C8B-B14F-4D97-AF65-F5344CB8AC3E}">
        <p14:creationId xmlns:p14="http://schemas.microsoft.com/office/powerpoint/2010/main" val="27856868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581130" y="4489385"/>
            <a:ext cx="6515961" cy="677108"/>
          </a:xfrm>
        </p:spPr>
        <p:txBody>
          <a:bodyPr/>
          <a:lstStyle/>
          <a:p>
            <a:r>
              <a:rPr lang="fr-FR"/>
              <a:t>Chapitre 1.3: Solutions pour le Nexus eau-énergie-alimentation</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520154"/>
            <a:ext cx="6515961" cy="812530"/>
          </a:xfrm>
        </p:spPr>
        <p:txBody>
          <a:bodyPr/>
          <a:lstStyle/>
          <a:p>
            <a:r>
              <a:rPr lang="fr-FR"/>
              <a:t>Synergies et solutions du Nexus eau-énergie-alimentation</a:t>
            </a:r>
            <a:br>
              <a:rPr lang="fr-FR"/>
            </a:br>
            <a:endParaRPr lang="fr-FR"/>
          </a:p>
        </p:txBody>
      </p:sp>
    </p:spTree>
    <p:extLst>
      <p:ext uri="{BB962C8B-B14F-4D97-AF65-F5344CB8AC3E}">
        <p14:creationId xmlns:p14="http://schemas.microsoft.com/office/powerpoint/2010/main" val="1691359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8E6668D-36CD-48E1-82BD-C5E388864147}"/>
              </a:ext>
            </a:extLst>
          </p:cNvPr>
          <p:cNvSpPr/>
          <p:nvPr/>
        </p:nvSpPr>
        <p:spPr>
          <a:xfrm>
            <a:off x="5126300" y="1162549"/>
            <a:ext cx="3021874" cy="3450956"/>
          </a:xfrm>
          <a:prstGeom prst="rect">
            <a:avLst/>
          </a:prstGeom>
          <a:solidFill>
            <a:srgbClr val="F4971A">
              <a:alpha val="20000"/>
            </a:srgbClr>
          </a:solidFill>
          <a:ln w="12700">
            <a:solidFill>
              <a:srgbClr val="F4971A"/>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b="1">
                <a:solidFill>
                  <a:srgbClr val="000000"/>
                </a:solidFill>
                <a:cs typeface="Calibri" panose="020F0502020204030204" pitchFamily="34" charset="0"/>
              </a:rPr>
              <a:t>Gouvernance</a:t>
            </a:r>
          </a:p>
          <a:p>
            <a:pPr algn="ctr"/>
            <a:endParaRPr lang="en-US" sz="1400" b="1">
              <a:solidFill>
                <a:srgbClr val="000000"/>
              </a:solidFill>
              <a:cs typeface="Calibri" panose="020F0502020204030204" pitchFamily="34" charset="0"/>
            </a:endParaRPr>
          </a:p>
          <a:p>
            <a:pPr marL="269875" indent="-179388">
              <a:lnSpc>
                <a:spcPct val="107000"/>
              </a:lnSpc>
              <a:spcAft>
                <a:spcPts val="800"/>
              </a:spcAft>
            </a:pPr>
            <a:r>
              <a:rPr lang="fr-FR" sz="1200" b="1">
                <a:solidFill>
                  <a:srgbClr val="000000"/>
                </a:solidFill>
                <a:cs typeface="Calibri"/>
              </a:rPr>
              <a:t>Cadres politiques et financiers</a:t>
            </a:r>
          </a:p>
          <a:p>
            <a:pPr marL="269875" indent="-179388">
              <a:lnSpc>
                <a:spcPct val="107000"/>
              </a:lnSpc>
              <a:spcAft>
                <a:spcPts val="800"/>
              </a:spcAft>
              <a:buFontTx/>
              <a:buChar char="-"/>
            </a:pPr>
            <a:r>
              <a:rPr lang="fr-FR" sz="1200">
                <a:solidFill>
                  <a:srgbClr val="000000"/>
                </a:solidFill>
                <a:ea typeface="Calibri" panose="020F0502020204030204" pitchFamily="34" charset="0"/>
                <a:cs typeface="Calibri"/>
              </a:rPr>
              <a:t>Instruments de régulation (évaluations des impacts, normes pour les eaux usées)</a:t>
            </a:r>
          </a:p>
          <a:p>
            <a:pPr marL="269875" indent="-179388">
              <a:lnSpc>
                <a:spcPct val="107000"/>
              </a:lnSpc>
              <a:spcAft>
                <a:spcPts val="800"/>
              </a:spcAft>
              <a:buFontTx/>
              <a:buChar char="-"/>
            </a:pPr>
            <a:r>
              <a:rPr lang="fr-FR" sz="1200">
                <a:solidFill>
                  <a:srgbClr val="000000"/>
                </a:solidFill>
                <a:ea typeface="Calibri" panose="020F0502020204030204" pitchFamily="34" charset="0"/>
                <a:cs typeface="Calibri"/>
              </a:rPr>
              <a:t>Instruments économiques (taxes, subventions)</a:t>
            </a:r>
          </a:p>
          <a:p>
            <a:pPr marL="269875" indent="-179388">
              <a:lnSpc>
                <a:spcPct val="107000"/>
              </a:lnSpc>
              <a:spcAft>
                <a:spcPts val="800"/>
              </a:spcAft>
            </a:pPr>
            <a:r>
              <a:rPr lang="fr-FR" sz="1200" b="1">
                <a:solidFill>
                  <a:srgbClr val="000000"/>
                </a:solidFill>
                <a:ea typeface="Calibri" panose="020F0502020204030204" pitchFamily="34" charset="0"/>
                <a:cs typeface="Calibri"/>
              </a:rPr>
              <a:t>Procédures de planification</a:t>
            </a:r>
          </a:p>
          <a:p>
            <a:pPr marL="269875" indent="-179388">
              <a:lnSpc>
                <a:spcPct val="107000"/>
              </a:lnSpc>
              <a:spcAft>
                <a:spcPts val="800"/>
              </a:spcAft>
              <a:buFontTx/>
              <a:buChar char="-"/>
            </a:pPr>
            <a:r>
              <a:rPr lang="fr-FR" sz="1200">
                <a:solidFill>
                  <a:srgbClr val="000000"/>
                </a:solidFill>
                <a:ea typeface="Calibri" panose="020F0502020204030204" pitchFamily="34" charset="0"/>
                <a:cs typeface="Calibri"/>
              </a:rPr>
              <a:t>Planification d'infrastructure intégrée</a:t>
            </a:r>
          </a:p>
          <a:p>
            <a:pPr marL="269875" indent="-179388">
              <a:lnSpc>
                <a:spcPct val="107000"/>
              </a:lnSpc>
              <a:spcAft>
                <a:spcPts val="800"/>
              </a:spcAft>
              <a:buFontTx/>
              <a:buChar char="-"/>
            </a:pPr>
            <a:r>
              <a:rPr lang="fr-FR" sz="1200">
                <a:solidFill>
                  <a:srgbClr val="000000"/>
                </a:solidFill>
                <a:ea typeface="Calibri" panose="020F0502020204030204" pitchFamily="34" charset="0"/>
                <a:cs typeface="Arial"/>
              </a:rPr>
              <a:t>Coordination politique</a:t>
            </a:r>
          </a:p>
          <a:p>
            <a:pPr marL="269875" indent="-179388">
              <a:lnSpc>
                <a:spcPct val="107000"/>
              </a:lnSpc>
              <a:spcAft>
                <a:spcPts val="800"/>
              </a:spcAft>
              <a:buFontTx/>
              <a:buChar char="-"/>
            </a:pPr>
            <a:r>
              <a:rPr lang="fr-FR" sz="1200">
                <a:solidFill>
                  <a:srgbClr val="000000"/>
                </a:solidFill>
                <a:ea typeface="Calibri" panose="020F0502020204030204" pitchFamily="34" charset="0"/>
                <a:cs typeface="Calibri"/>
              </a:rPr>
              <a:t>Planification politique stratégique</a:t>
            </a:r>
          </a:p>
        </p:txBody>
      </p:sp>
      <p:sp>
        <p:nvSpPr>
          <p:cNvPr id="3" name="Titel 2">
            <a:extLst>
              <a:ext uri="{FF2B5EF4-FFF2-40B4-BE49-F238E27FC236}">
                <a16:creationId xmlns:a16="http://schemas.microsoft.com/office/drawing/2014/main" id="{EC520507-7147-40BD-A258-BA9F8C900499}"/>
              </a:ext>
            </a:extLst>
          </p:cNvPr>
          <p:cNvSpPr>
            <a:spLocks noGrp="1"/>
          </p:cNvSpPr>
          <p:nvPr>
            <p:ph type="title"/>
          </p:nvPr>
        </p:nvSpPr>
        <p:spPr>
          <a:xfrm>
            <a:off x="447745" y="681024"/>
            <a:ext cx="8567183" cy="540544"/>
          </a:xfrm>
        </p:spPr>
        <p:txBody>
          <a:bodyPr>
            <a:normAutofit fontScale="90000"/>
          </a:bodyPr>
          <a:lstStyle/>
          <a:p>
            <a:r>
              <a:rPr lang="fr-FR"/>
              <a:t>Catégories des solutions du Nexus eau-énergie-alimentation</a:t>
            </a:r>
          </a:p>
        </p:txBody>
      </p:sp>
      <p:sp>
        <p:nvSpPr>
          <p:cNvPr id="4" name="Foliennummernplatzhalter 3">
            <a:extLst>
              <a:ext uri="{FF2B5EF4-FFF2-40B4-BE49-F238E27FC236}">
                <a16:creationId xmlns:a16="http://schemas.microsoft.com/office/drawing/2014/main" id="{AD8CB504-67E5-4750-970F-A44D43D3C68D}"/>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5</a:t>
            </a:fld>
            <a:endParaRPr lang="en-GB"/>
          </a:p>
        </p:txBody>
      </p:sp>
      <p:sp>
        <p:nvSpPr>
          <p:cNvPr id="5" name="Rectangle 22">
            <a:extLst>
              <a:ext uri="{FF2B5EF4-FFF2-40B4-BE49-F238E27FC236}">
                <a16:creationId xmlns:a16="http://schemas.microsoft.com/office/drawing/2014/main" id="{E87419C2-20E8-43FC-9B14-96CA7C414169}"/>
              </a:ext>
            </a:extLst>
          </p:cNvPr>
          <p:cNvSpPr/>
          <p:nvPr/>
        </p:nvSpPr>
        <p:spPr>
          <a:xfrm>
            <a:off x="2540793" y="1162549"/>
            <a:ext cx="2498259" cy="1685807"/>
          </a:xfrm>
          <a:prstGeom prst="rect">
            <a:avLst/>
          </a:prstGeom>
          <a:solidFill>
            <a:srgbClr val="004C82">
              <a:alpha val="20000"/>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a:solidFill>
                  <a:srgbClr val="000000"/>
                </a:solidFill>
                <a:ea typeface="Calibri" panose="020F0502020204030204" pitchFamily="34" charset="0"/>
                <a:cs typeface="Calibri" panose="020F0502020204030204" pitchFamily="34" charset="0"/>
              </a:rPr>
              <a:t>Technique et ingénierie</a:t>
            </a:r>
          </a:p>
          <a:p>
            <a:pPr marL="171450" indent="-171450">
              <a:lnSpc>
                <a:spcPct val="107000"/>
              </a:lnSpc>
              <a:spcAft>
                <a:spcPts val="800"/>
              </a:spcAft>
              <a:buFontTx/>
              <a:buChar char="-"/>
            </a:pPr>
            <a:r>
              <a:rPr lang="fr-FR" sz="1200">
                <a:solidFill>
                  <a:srgbClr val="000000"/>
                </a:solidFill>
                <a:ea typeface="Calibri" panose="020F0502020204030204" pitchFamily="34" charset="0"/>
                <a:cs typeface="Calibri" panose="020F0502020204030204" pitchFamily="34" charset="0"/>
              </a:rPr>
              <a:t>Infrastructure multifonctions</a:t>
            </a:r>
          </a:p>
          <a:p>
            <a:pPr marL="171450" indent="-171450">
              <a:lnSpc>
                <a:spcPct val="107000"/>
              </a:lnSpc>
              <a:spcAft>
                <a:spcPts val="800"/>
              </a:spcAft>
              <a:buFontTx/>
              <a:buChar char="-"/>
            </a:pPr>
            <a:r>
              <a:rPr lang="fr-FR" sz="1200">
                <a:solidFill>
                  <a:srgbClr val="000000"/>
                </a:solidFill>
                <a:ea typeface="Calibri" panose="020F0502020204030204" pitchFamily="34" charset="0"/>
                <a:cs typeface="Calibri" panose="020F0502020204030204" pitchFamily="34" charset="0"/>
              </a:rPr>
              <a:t>Gestion des déchets (eau) intégrée  </a:t>
            </a:r>
          </a:p>
        </p:txBody>
      </p:sp>
      <p:sp>
        <p:nvSpPr>
          <p:cNvPr id="11" name="Rectangle 22">
            <a:extLst>
              <a:ext uri="{FF2B5EF4-FFF2-40B4-BE49-F238E27FC236}">
                <a16:creationId xmlns:a16="http://schemas.microsoft.com/office/drawing/2014/main" id="{BDC9072B-E752-43C2-857F-7C709548A172}"/>
              </a:ext>
            </a:extLst>
          </p:cNvPr>
          <p:cNvSpPr/>
          <p:nvPr/>
        </p:nvSpPr>
        <p:spPr>
          <a:xfrm>
            <a:off x="2540792" y="2927698"/>
            <a:ext cx="2498259" cy="1685807"/>
          </a:xfrm>
          <a:prstGeom prst="rect">
            <a:avLst/>
          </a:prstGeom>
          <a:solidFill>
            <a:srgbClr val="79A12C">
              <a:alpha val="20000"/>
            </a:srgbClr>
          </a:solid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a:solidFill>
                  <a:srgbClr val="000000"/>
                </a:solidFill>
                <a:ea typeface="Calibri" panose="020F0502020204030204" pitchFamily="34" charset="0"/>
                <a:cs typeface="Calibri"/>
              </a:rPr>
              <a:t>Solutions fondées sur la nature</a:t>
            </a:r>
          </a:p>
          <a:p>
            <a:pPr marL="179388" indent="-179388">
              <a:lnSpc>
                <a:spcPct val="107000"/>
              </a:lnSpc>
              <a:spcAft>
                <a:spcPts val="800"/>
              </a:spcAft>
            </a:pPr>
            <a:r>
              <a:rPr lang="fr-FR" sz="1200">
                <a:solidFill>
                  <a:srgbClr val="000000"/>
                </a:solidFill>
                <a:ea typeface="Calibri" panose="020F0502020204030204" pitchFamily="34" charset="0"/>
                <a:cs typeface="Calibri"/>
              </a:rPr>
              <a:t>- 	Zones humides artificielles</a:t>
            </a:r>
          </a:p>
          <a:p>
            <a:pPr marL="171450" indent="-171450">
              <a:lnSpc>
                <a:spcPct val="107000"/>
              </a:lnSpc>
              <a:spcAft>
                <a:spcPts val="800"/>
              </a:spcAft>
              <a:buFontTx/>
              <a:buChar char="-"/>
            </a:pPr>
            <a:r>
              <a:rPr lang="fr-FR" sz="1200">
                <a:solidFill>
                  <a:srgbClr val="000000"/>
                </a:solidFill>
                <a:cs typeface="Calibri"/>
              </a:rPr>
              <a:t>Gestion de bassins versants</a:t>
            </a:r>
          </a:p>
          <a:p>
            <a:pPr>
              <a:lnSpc>
                <a:spcPct val="107000"/>
              </a:lnSpc>
              <a:spcAft>
                <a:spcPts val="800"/>
              </a:spcAft>
            </a:pPr>
            <a:endParaRPr lang="en-GB" sz="1200">
              <a:solidFill>
                <a:srgbClr val="000000"/>
              </a:solidFill>
              <a:cs typeface="Calibri"/>
            </a:endParaRPr>
          </a:p>
        </p:txBody>
      </p:sp>
    </p:spTree>
    <p:extLst>
      <p:ext uri="{BB962C8B-B14F-4D97-AF65-F5344CB8AC3E}">
        <p14:creationId xmlns:p14="http://schemas.microsoft.com/office/powerpoint/2010/main" val="6060410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8E6668D-36CD-48E1-82BD-C5E388864147}"/>
              </a:ext>
            </a:extLst>
          </p:cNvPr>
          <p:cNvSpPr/>
          <p:nvPr/>
        </p:nvSpPr>
        <p:spPr>
          <a:xfrm>
            <a:off x="5100229" y="1170585"/>
            <a:ext cx="3021874" cy="3450956"/>
          </a:xfrm>
          <a:prstGeom prst="rect">
            <a:avLst/>
          </a:prstGeom>
          <a:solidFill>
            <a:schemeClr val="accent6">
              <a:lumMod val="20000"/>
              <a:lumOff val="80000"/>
            </a:schemeClr>
          </a:solidFill>
          <a:ln w="12700">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b="1">
                <a:solidFill>
                  <a:schemeClr val="bg2">
                    <a:lumMod val="75000"/>
                  </a:schemeClr>
                </a:solidFill>
                <a:cs typeface="Calibri" panose="020F0502020204030204" pitchFamily="34" charset="0"/>
              </a:rPr>
              <a:t>Gouvernance</a:t>
            </a:r>
          </a:p>
          <a:p>
            <a:pPr algn="ctr"/>
            <a:endParaRPr lang="en-US" sz="1400" b="1">
              <a:solidFill>
                <a:schemeClr val="bg2">
                  <a:lumMod val="75000"/>
                </a:schemeClr>
              </a:solidFill>
              <a:cs typeface="Calibri" panose="020F0502020204030204" pitchFamily="34" charset="0"/>
            </a:endParaRPr>
          </a:p>
          <a:p>
            <a:pPr>
              <a:lnSpc>
                <a:spcPct val="107000"/>
              </a:lnSpc>
              <a:spcAft>
                <a:spcPts val="800"/>
              </a:spcAft>
            </a:pPr>
            <a:r>
              <a:rPr lang="fr-FR" sz="1200" b="1">
                <a:solidFill>
                  <a:schemeClr val="bg2">
                    <a:lumMod val="75000"/>
                  </a:schemeClr>
                </a:solidFill>
                <a:cs typeface="Calibri"/>
              </a:rPr>
              <a:t>Cadres politiques et financiers</a:t>
            </a:r>
          </a:p>
          <a:p>
            <a:pPr marL="171450" indent="-171450">
              <a:lnSpc>
                <a:spcPct val="107000"/>
              </a:lnSpc>
              <a:spcAft>
                <a:spcPts val="800"/>
              </a:spcAft>
              <a:buFontTx/>
              <a:buChar char="-"/>
            </a:pPr>
            <a:r>
              <a:rPr lang="fr-FR" sz="1200">
                <a:solidFill>
                  <a:schemeClr val="bg2">
                    <a:lumMod val="75000"/>
                  </a:schemeClr>
                </a:solidFill>
                <a:ea typeface="Calibri" panose="020F0502020204030204" pitchFamily="34" charset="0"/>
                <a:cs typeface="Calibri"/>
              </a:rPr>
              <a:t>Instruments de régulation (évaluations des impacts, normes pour les eaux usées)</a:t>
            </a:r>
          </a:p>
          <a:p>
            <a:pPr marL="171450" indent="-171450">
              <a:lnSpc>
                <a:spcPct val="107000"/>
              </a:lnSpc>
              <a:spcAft>
                <a:spcPts val="800"/>
              </a:spcAft>
              <a:buFontTx/>
              <a:buChar char="-"/>
            </a:pPr>
            <a:r>
              <a:rPr lang="fr-FR" sz="1200">
                <a:solidFill>
                  <a:schemeClr val="bg2">
                    <a:lumMod val="75000"/>
                  </a:schemeClr>
                </a:solidFill>
                <a:ea typeface="Calibri" panose="020F0502020204030204" pitchFamily="34" charset="0"/>
                <a:cs typeface="Calibri"/>
              </a:rPr>
              <a:t>Instruments économiques (taxes, subventions)</a:t>
            </a:r>
          </a:p>
          <a:p>
            <a:pPr>
              <a:lnSpc>
                <a:spcPct val="107000"/>
              </a:lnSpc>
              <a:spcAft>
                <a:spcPts val="800"/>
              </a:spcAft>
            </a:pPr>
            <a:r>
              <a:rPr lang="fr-FR" sz="1200" b="1">
                <a:solidFill>
                  <a:schemeClr val="bg2">
                    <a:lumMod val="75000"/>
                  </a:schemeClr>
                </a:solidFill>
                <a:ea typeface="Calibri" panose="020F0502020204030204" pitchFamily="34" charset="0"/>
                <a:cs typeface="Calibri"/>
              </a:rPr>
              <a:t>Procédures de planification</a:t>
            </a:r>
          </a:p>
          <a:p>
            <a:pPr marL="171450" indent="-171450">
              <a:lnSpc>
                <a:spcPct val="107000"/>
              </a:lnSpc>
              <a:spcAft>
                <a:spcPts val="800"/>
              </a:spcAft>
              <a:buFontTx/>
              <a:buChar char="-"/>
            </a:pPr>
            <a:r>
              <a:rPr lang="fr-FR" sz="1200">
                <a:solidFill>
                  <a:schemeClr val="bg2">
                    <a:lumMod val="75000"/>
                  </a:schemeClr>
                </a:solidFill>
                <a:ea typeface="Calibri" panose="020F0502020204030204" pitchFamily="34" charset="0"/>
                <a:cs typeface="Calibri"/>
              </a:rPr>
              <a:t>Planification d'infrastructure intégrée</a:t>
            </a:r>
          </a:p>
          <a:p>
            <a:pPr marL="171450" indent="-171450">
              <a:lnSpc>
                <a:spcPct val="107000"/>
              </a:lnSpc>
              <a:spcAft>
                <a:spcPts val="800"/>
              </a:spcAft>
              <a:buFontTx/>
              <a:buChar char="-"/>
            </a:pPr>
            <a:r>
              <a:rPr lang="fr-FR" sz="1200">
                <a:solidFill>
                  <a:schemeClr val="bg2">
                    <a:lumMod val="75000"/>
                  </a:schemeClr>
                </a:solidFill>
                <a:ea typeface="Calibri" panose="020F0502020204030204" pitchFamily="34" charset="0"/>
                <a:cs typeface="Arial"/>
              </a:rPr>
              <a:t>Coordination politique</a:t>
            </a:r>
          </a:p>
          <a:p>
            <a:pPr marL="171450" indent="-171450">
              <a:lnSpc>
                <a:spcPct val="107000"/>
              </a:lnSpc>
              <a:spcAft>
                <a:spcPts val="800"/>
              </a:spcAft>
              <a:buFontTx/>
              <a:buChar char="-"/>
            </a:pPr>
            <a:r>
              <a:rPr lang="fr-FR" sz="1200">
                <a:solidFill>
                  <a:schemeClr val="bg2">
                    <a:lumMod val="75000"/>
                  </a:schemeClr>
                </a:solidFill>
                <a:ea typeface="Calibri" panose="020F0502020204030204" pitchFamily="34" charset="0"/>
                <a:cs typeface="Calibri"/>
              </a:rPr>
              <a:t>Planification politique stratégique</a:t>
            </a:r>
          </a:p>
        </p:txBody>
      </p:sp>
      <p:sp>
        <p:nvSpPr>
          <p:cNvPr id="3" name="Titel 2">
            <a:extLst>
              <a:ext uri="{FF2B5EF4-FFF2-40B4-BE49-F238E27FC236}">
                <a16:creationId xmlns:a16="http://schemas.microsoft.com/office/drawing/2014/main" id="{EC520507-7147-40BD-A258-BA9F8C900499}"/>
              </a:ext>
            </a:extLst>
          </p:cNvPr>
          <p:cNvSpPr>
            <a:spLocks noGrp="1"/>
          </p:cNvSpPr>
          <p:nvPr>
            <p:ph type="title"/>
          </p:nvPr>
        </p:nvSpPr>
        <p:spPr>
          <a:xfrm>
            <a:off x="447745" y="630041"/>
            <a:ext cx="8567183" cy="540544"/>
          </a:xfrm>
        </p:spPr>
        <p:txBody>
          <a:bodyPr>
            <a:normAutofit fontScale="90000"/>
          </a:bodyPr>
          <a:lstStyle/>
          <a:p>
            <a:r>
              <a:rPr lang="fr-FR"/>
              <a:t>Catégories des solutions du Nexus eau-énergie-alimentation</a:t>
            </a:r>
          </a:p>
        </p:txBody>
      </p:sp>
      <p:sp>
        <p:nvSpPr>
          <p:cNvPr id="4" name="Foliennummernplatzhalter 3">
            <a:extLst>
              <a:ext uri="{FF2B5EF4-FFF2-40B4-BE49-F238E27FC236}">
                <a16:creationId xmlns:a16="http://schemas.microsoft.com/office/drawing/2014/main" id="{AD8CB504-67E5-4750-970F-A44D43D3C68D}"/>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6</a:t>
            </a:fld>
            <a:endParaRPr lang="en-GB"/>
          </a:p>
        </p:txBody>
      </p:sp>
      <p:sp>
        <p:nvSpPr>
          <p:cNvPr id="5" name="Rectangle 22">
            <a:extLst>
              <a:ext uri="{FF2B5EF4-FFF2-40B4-BE49-F238E27FC236}">
                <a16:creationId xmlns:a16="http://schemas.microsoft.com/office/drawing/2014/main" id="{E87419C2-20E8-43FC-9B14-96CA7C414169}"/>
              </a:ext>
            </a:extLst>
          </p:cNvPr>
          <p:cNvSpPr/>
          <p:nvPr/>
        </p:nvSpPr>
        <p:spPr>
          <a:xfrm>
            <a:off x="2514722" y="1170585"/>
            <a:ext cx="2498259" cy="1685807"/>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a:solidFill>
                  <a:schemeClr val="bg2">
                    <a:lumMod val="75000"/>
                  </a:schemeClr>
                </a:solidFill>
                <a:ea typeface="Calibri" panose="020F0502020204030204" pitchFamily="34" charset="0"/>
                <a:cs typeface="Calibri" panose="020F0502020204030204" pitchFamily="34" charset="0"/>
              </a:rPr>
              <a:t>Technique et ingénierie</a:t>
            </a:r>
          </a:p>
          <a:p>
            <a:pPr marL="171450" indent="-171450">
              <a:lnSpc>
                <a:spcPct val="107000"/>
              </a:lnSpc>
              <a:spcAft>
                <a:spcPts val="800"/>
              </a:spcAft>
              <a:buFontTx/>
              <a:buChar char="-"/>
            </a:pPr>
            <a:r>
              <a:rPr lang="fr-FR" sz="1200">
                <a:solidFill>
                  <a:schemeClr val="bg2">
                    <a:lumMod val="75000"/>
                  </a:schemeClr>
                </a:solidFill>
                <a:ea typeface="Calibri" panose="020F0502020204030204" pitchFamily="34" charset="0"/>
                <a:cs typeface="Calibri" panose="020F0502020204030204" pitchFamily="34" charset="0"/>
              </a:rPr>
              <a:t>Infrastructure multifonctions</a:t>
            </a:r>
          </a:p>
          <a:p>
            <a:pPr marL="171450" indent="-171450">
              <a:lnSpc>
                <a:spcPct val="107000"/>
              </a:lnSpc>
              <a:spcAft>
                <a:spcPts val="800"/>
              </a:spcAft>
              <a:buFontTx/>
              <a:buChar char="-"/>
            </a:pPr>
            <a:r>
              <a:rPr lang="fr-FR" sz="1200">
                <a:solidFill>
                  <a:schemeClr val="bg2">
                    <a:lumMod val="75000"/>
                  </a:schemeClr>
                </a:solidFill>
                <a:ea typeface="Calibri" panose="020F0502020204030204" pitchFamily="34" charset="0"/>
                <a:cs typeface="Calibri" panose="020F0502020204030204" pitchFamily="34" charset="0"/>
              </a:rPr>
              <a:t>Gestion des déchets (eau) intégrée  </a:t>
            </a:r>
          </a:p>
        </p:txBody>
      </p:sp>
      <p:sp>
        <p:nvSpPr>
          <p:cNvPr id="11" name="Rectangle 22">
            <a:extLst>
              <a:ext uri="{FF2B5EF4-FFF2-40B4-BE49-F238E27FC236}">
                <a16:creationId xmlns:a16="http://schemas.microsoft.com/office/drawing/2014/main" id="{BDC9072B-E752-43C2-857F-7C709548A172}"/>
              </a:ext>
            </a:extLst>
          </p:cNvPr>
          <p:cNvSpPr/>
          <p:nvPr/>
        </p:nvSpPr>
        <p:spPr>
          <a:xfrm>
            <a:off x="2514722" y="2935734"/>
            <a:ext cx="2498259" cy="1685807"/>
          </a:xfrm>
          <a:prstGeom prst="rect">
            <a:avLst/>
          </a:prstGeom>
          <a:solidFill>
            <a:srgbClr val="79A12C">
              <a:alpha val="48000"/>
            </a:srgbClr>
          </a:solid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a:solidFill>
                  <a:srgbClr val="000000"/>
                </a:solidFill>
                <a:ea typeface="Calibri" panose="020F0502020204030204" pitchFamily="34" charset="0"/>
                <a:cs typeface="Calibri"/>
              </a:rPr>
              <a:t>Solutions fondées sur la nature</a:t>
            </a:r>
          </a:p>
          <a:p>
            <a:pPr marL="179388" indent="-179388">
              <a:lnSpc>
                <a:spcPct val="107000"/>
              </a:lnSpc>
              <a:spcAft>
                <a:spcPts val="800"/>
              </a:spcAft>
            </a:pPr>
            <a:r>
              <a:rPr lang="fr-FR" sz="1200">
                <a:solidFill>
                  <a:srgbClr val="000000"/>
                </a:solidFill>
                <a:ea typeface="Calibri" panose="020F0502020204030204" pitchFamily="34" charset="0"/>
                <a:cs typeface="Calibri"/>
              </a:rPr>
              <a:t>- 	Zones humides artificielles</a:t>
            </a:r>
          </a:p>
          <a:p>
            <a:pPr marL="171450" indent="-171450">
              <a:lnSpc>
                <a:spcPct val="107000"/>
              </a:lnSpc>
              <a:spcAft>
                <a:spcPts val="800"/>
              </a:spcAft>
              <a:buFontTx/>
              <a:buChar char="-"/>
            </a:pPr>
            <a:r>
              <a:rPr lang="fr-FR" sz="1200">
                <a:solidFill>
                  <a:srgbClr val="000000"/>
                </a:solidFill>
                <a:cs typeface="Calibri"/>
              </a:rPr>
              <a:t>Gestion de bassins versants</a:t>
            </a:r>
          </a:p>
          <a:p>
            <a:pPr>
              <a:lnSpc>
                <a:spcPct val="107000"/>
              </a:lnSpc>
              <a:spcAft>
                <a:spcPts val="800"/>
              </a:spcAft>
            </a:pPr>
            <a:endParaRPr lang="en-GB" sz="1200">
              <a:solidFill>
                <a:srgbClr val="000000"/>
              </a:solidFill>
              <a:cs typeface="Calibri"/>
            </a:endParaRPr>
          </a:p>
        </p:txBody>
      </p:sp>
    </p:spTree>
    <p:extLst>
      <p:ext uri="{BB962C8B-B14F-4D97-AF65-F5344CB8AC3E}">
        <p14:creationId xmlns:p14="http://schemas.microsoft.com/office/powerpoint/2010/main" val="12950800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07C938A-DE01-4846-9A9C-49F0CD9D85B6}"/>
              </a:ext>
            </a:extLst>
          </p:cNvPr>
          <p:cNvPicPr>
            <a:picLocks noChangeAspect="1"/>
          </p:cNvPicPr>
          <p:nvPr/>
        </p:nvPicPr>
        <p:blipFill>
          <a:blip r:embed="rId3"/>
          <a:stretch>
            <a:fillRect/>
          </a:stretch>
        </p:blipFill>
        <p:spPr>
          <a:xfrm>
            <a:off x="5030262" y="846272"/>
            <a:ext cx="3663920" cy="3909181"/>
          </a:xfrm>
          <a:prstGeom prst="rect">
            <a:avLst/>
          </a:prstGeom>
        </p:spPr>
      </p:pic>
      <p:sp>
        <p:nvSpPr>
          <p:cNvPr id="2" name="Textplatzhalter 1">
            <a:extLst>
              <a:ext uri="{FF2B5EF4-FFF2-40B4-BE49-F238E27FC236}">
                <a16:creationId xmlns:a16="http://schemas.microsoft.com/office/drawing/2014/main" id="{B497A2CE-FF8C-4064-9B01-76F36CDF6A22}"/>
              </a:ext>
            </a:extLst>
          </p:cNvPr>
          <p:cNvSpPr>
            <a:spLocks noGrp="1"/>
          </p:cNvSpPr>
          <p:nvPr>
            <p:ph type="body" sz="quarter" idx="13"/>
          </p:nvPr>
        </p:nvSpPr>
        <p:spPr>
          <a:xfrm>
            <a:off x="449818" y="1187999"/>
            <a:ext cx="4603067" cy="3566925"/>
          </a:xfrm>
        </p:spPr>
        <p:txBody>
          <a:bodyPr vert="horz" lIns="91440" tIns="45720" rIns="91440" bIns="45720" rtlCol="0" anchor="t">
            <a:normAutofit lnSpcReduction="10000"/>
          </a:bodyPr>
          <a:lstStyle/>
          <a:p>
            <a:r>
              <a:rPr lang="fr-FR">
                <a:latin typeface="Calibri"/>
                <a:cs typeface="Calibri"/>
              </a:rPr>
              <a:t>Les solutions fondées sur la nature (SFN) visent à:</a:t>
            </a:r>
          </a:p>
          <a:p>
            <a:pPr lvl="2">
              <a:buFont typeface="Wingdings" panose="05000000000000000000" pitchFamily="2" charset="2"/>
              <a:buChar char="§"/>
            </a:pPr>
            <a:r>
              <a:rPr lang="fr-FR">
                <a:latin typeface="Calibri"/>
                <a:cs typeface="Calibri"/>
              </a:rPr>
              <a:t>Protéger, gérer durablement et restaurer les écosystèmes</a:t>
            </a:r>
          </a:p>
          <a:p>
            <a:pPr lvl="2">
              <a:buFont typeface="Wingdings" panose="05000000000000000000" pitchFamily="2" charset="2"/>
              <a:buChar char="§"/>
            </a:pPr>
            <a:r>
              <a:rPr lang="fr-FR">
                <a:latin typeface="Calibri"/>
                <a:cs typeface="Calibri"/>
              </a:rPr>
              <a:t>Faire face aux défis sociétaux</a:t>
            </a:r>
          </a:p>
          <a:p>
            <a:pPr lvl="2">
              <a:buFont typeface="Wingdings" panose="05000000000000000000" pitchFamily="2" charset="2"/>
              <a:buChar char="§"/>
            </a:pPr>
            <a:r>
              <a:rPr lang="fr-FR">
                <a:latin typeface="Calibri"/>
                <a:cs typeface="Calibri"/>
              </a:rPr>
              <a:t>Apporter un bien-être humain et des bénéfices pour la biodiversité</a:t>
            </a:r>
          </a:p>
          <a:p>
            <a:pPr lvl="2">
              <a:buFont typeface="Wingdings" panose="05000000000000000000" pitchFamily="2" charset="2"/>
              <a:buChar char="§"/>
            </a:pPr>
            <a:endParaRPr lang="en-US"/>
          </a:p>
          <a:p>
            <a:pPr marL="0" lvl="1" indent="0">
              <a:buNone/>
            </a:pPr>
            <a:r>
              <a:rPr lang="fr-FR">
                <a:latin typeface="Calibri"/>
                <a:cs typeface="Calibri"/>
              </a:rPr>
              <a:t>Le terme générique de SFN englobe aussi différentes approches pour faire face au changement climatique, par ex. l'adaptation fondée sur les écosystèmes (AFE).</a:t>
            </a:r>
          </a:p>
          <a:p>
            <a:endParaRPr lang="de-DE"/>
          </a:p>
        </p:txBody>
      </p:sp>
      <p:sp>
        <p:nvSpPr>
          <p:cNvPr id="3" name="Titel 2">
            <a:extLst>
              <a:ext uri="{FF2B5EF4-FFF2-40B4-BE49-F238E27FC236}">
                <a16:creationId xmlns:a16="http://schemas.microsoft.com/office/drawing/2014/main" id="{0C59583B-E645-4A18-AE18-F776B505B46F}"/>
              </a:ext>
            </a:extLst>
          </p:cNvPr>
          <p:cNvSpPr>
            <a:spLocks noGrp="1"/>
          </p:cNvSpPr>
          <p:nvPr>
            <p:ph type="title"/>
          </p:nvPr>
        </p:nvSpPr>
        <p:spPr/>
        <p:txBody>
          <a:bodyPr/>
          <a:lstStyle/>
          <a:p>
            <a:r>
              <a:rPr lang="fr-FR"/>
              <a:t>Solutions fondées sur la nature </a:t>
            </a:r>
          </a:p>
        </p:txBody>
      </p:sp>
      <p:sp>
        <p:nvSpPr>
          <p:cNvPr id="4" name="Foliennummernplatzhalter 3">
            <a:extLst>
              <a:ext uri="{FF2B5EF4-FFF2-40B4-BE49-F238E27FC236}">
                <a16:creationId xmlns:a16="http://schemas.microsoft.com/office/drawing/2014/main" id="{0DCE50EE-9C2F-4931-8ADF-BFF48B9A7F16}"/>
              </a:ext>
            </a:extLst>
          </p:cNvPr>
          <p:cNvSpPr>
            <a:spLocks noGrp="1"/>
          </p:cNvSpPr>
          <p:nvPr>
            <p:ph type="sldNum" sz="quarter" idx="16"/>
          </p:nvPr>
        </p:nvSpPr>
        <p:spPr/>
        <p:txBody>
          <a:bodyPr/>
          <a:lstStyle/>
          <a:p>
            <a:fld id="{CF23C0C3-F0EC-4AF0-84C8-08554CFEDD03}" type="slidenum">
              <a:rPr lang="en-GB" dirty="0" smtClean="0"/>
              <a:t>7</a:t>
            </a:fld>
            <a:endParaRPr lang="en-GB"/>
          </a:p>
        </p:txBody>
      </p:sp>
      <p:sp>
        <p:nvSpPr>
          <p:cNvPr id="6" name="Textfeld 5">
            <a:extLst>
              <a:ext uri="{FF2B5EF4-FFF2-40B4-BE49-F238E27FC236}">
                <a16:creationId xmlns:a16="http://schemas.microsoft.com/office/drawing/2014/main" id="{10F3BC93-5119-4764-AA42-1FB746023F0E}"/>
              </a:ext>
            </a:extLst>
          </p:cNvPr>
          <p:cNvSpPr txBox="1"/>
          <p:nvPr/>
        </p:nvSpPr>
        <p:spPr>
          <a:xfrm>
            <a:off x="7220576" y="4754924"/>
            <a:ext cx="1625712" cy="276999"/>
          </a:xfrm>
          <a:prstGeom prst="rect">
            <a:avLst/>
          </a:prstGeom>
          <a:noFill/>
        </p:spPr>
        <p:txBody>
          <a:bodyPr wrap="square" rtlCol="0">
            <a:spAutoFit/>
          </a:bodyPr>
          <a:lstStyle/>
          <a:p>
            <a:pPr algn="l"/>
            <a:r>
              <a:rPr lang="fr-FR" sz="1200"/>
              <a:t>Source: IUCN, 2016</a:t>
            </a:r>
          </a:p>
        </p:txBody>
      </p:sp>
    </p:spTree>
    <p:extLst>
      <p:ext uri="{BB962C8B-B14F-4D97-AF65-F5344CB8AC3E}">
        <p14:creationId xmlns:p14="http://schemas.microsoft.com/office/powerpoint/2010/main" val="14537888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70074AC4-02B9-4280-BDC4-BD44B74D7222}"/>
              </a:ext>
            </a:extLst>
          </p:cNvPr>
          <p:cNvPicPr preferRelativeResize="0">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5148000" y="439350"/>
            <a:ext cx="3852000" cy="3960000"/>
          </a:xfrm>
        </p:spPr>
      </p:pic>
      <p:sp>
        <p:nvSpPr>
          <p:cNvPr id="2" name="Textplatzhalter 1">
            <a:extLst>
              <a:ext uri="{FF2B5EF4-FFF2-40B4-BE49-F238E27FC236}">
                <a16:creationId xmlns:a16="http://schemas.microsoft.com/office/drawing/2014/main" id="{EA03ACC9-64BE-4D9A-A568-49BBB841A9DC}"/>
              </a:ext>
            </a:extLst>
          </p:cNvPr>
          <p:cNvSpPr>
            <a:spLocks noGrp="1"/>
          </p:cNvSpPr>
          <p:nvPr>
            <p:ph type="body" sz="quarter" idx="13"/>
          </p:nvPr>
        </p:nvSpPr>
        <p:spPr>
          <a:xfrm>
            <a:off x="449817" y="1259019"/>
            <a:ext cx="4839634" cy="3399182"/>
          </a:xfrm>
        </p:spPr>
        <p:txBody>
          <a:bodyPr>
            <a:normAutofit fontScale="55000" lnSpcReduction="20000"/>
          </a:bodyPr>
          <a:lstStyle/>
          <a:p>
            <a:pPr marL="615950" lvl="1" indent="-342900">
              <a:lnSpc>
                <a:spcPct val="120000"/>
              </a:lnSpc>
            </a:pPr>
            <a:r>
              <a:rPr lang="fr-FR" sz="2300"/>
              <a:t>L'eau, l'énergie et l'alimentation sont souvent interconnectées par leurs écosystèmes. </a:t>
            </a:r>
          </a:p>
          <a:p>
            <a:pPr marL="615950" lvl="1" indent="-342900">
              <a:lnSpc>
                <a:spcPct val="120000"/>
              </a:lnSpc>
            </a:pPr>
            <a:r>
              <a:rPr lang="fr-FR" sz="2300"/>
              <a:t>Les SFN protègent, gèrent durablement et restaurent les écosystèmes naturels ou modifiés, et offrent ainsi des opportunités pour faire face en synergie aux défis interconnectés de la sécurité de l'eau, de l'énergie et de l'alimentation associés.</a:t>
            </a:r>
            <a:endParaRPr lang="en-US" sz="2300"/>
          </a:p>
          <a:p>
            <a:pPr>
              <a:lnSpc>
                <a:spcPct val="120000"/>
              </a:lnSpc>
            </a:pPr>
            <a:r>
              <a:rPr lang="fr-FR" sz="2300"/>
              <a:t>Exemples</a:t>
            </a:r>
          </a:p>
          <a:p>
            <a:pPr marL="615950" lvl="1" indent="-342900">
              <a:lnSpc>
                <a:spcPct val="120000"/>
              </a:lnSpc>
            </a:pPr>
            <a:r>
              <a:rPr lang="fr-FR" sz="2300"/>
              <a:t>Les forêts saines, zones humides et plaines d'inondation filtrent les sédiments et d'autres composants, améliorant ainsi la qualité de l'eau tout en réduisant le besoin d'un traitement de l'eau énergivore.</a:t>
            </a:r>
          </a:p>
          <a:p>
            <a:pPr marL="615950" lvl="1" indent="-342900">
              <a:lnSpc>
                <a:spcPct val="120000"/>
              </a:lnSpc>
            </a:pPr>
            <a:r>
              <a:rPr lang="fr-FR" sz="2300"/>
              <a:t>Les pratiques agricoles durables peuvent préserver l'eau et améliorer sa qualité, réduire l'érosion des sols et le besoin d'engrais minéraux énergivores.</a:t>
            </a:r>
          </a:p>
        </p:txBody>
      </p:sp>
      <p:sp>
        <p:nvSpPr>
          <p:cNvPr id="3" name="Titel 2">
            <a:extLst>
              <a:ext uri="{FF2B5EF4-FFF2-40B4-BE49-F238E27FC236}">
                <a16:creationId xmlns:a16="http://schemas.microsoft.com/office/drawing/2014/main" id="{C9DCAC9E-8529-4C01-A9DD-EF98B78C32A0}"/>
              </a:ext>
            </a:extLst>
          </p:cNvPr>
          <p:cNvSpPr>
            <a:spLocks noGrp="1"/>
          </p:cNvSpPr>
          <p:nvPr>
            <p:ph type="title"/>
          </p:nvPr>
        </p:nvSpPr>
        <p:spPr/>
        <p:txBody>
          <a:bodyPr>
            <a:normAutofit fontScale="90000"/>
          </a:bodyPr>
          <a:lstStyle/>
          <a:p>
            <a:r>
              <a:rPr lang="fr-FR"/>
              <a:t>Des SFN pour les défis du Nexus eau-énergie-alimentation</a:t>
            </a:r>
          </a:p>
        </p:txBody>
      </p:sp>
      <p:sp>
        <p:nvSpPr>
          <p:cNvPr id="4" name="Foliennummernplatzhalter 3">
            <a:extLst>
              <a:ext uri="{FF2B5EF4-FFF2-40B4-BE49-F238E27FC236}">
                <a16:creationId xmlns:a16="http://schemas.microsoft.com/office/drawing/2014/main" id="{68AE28F5-7F42-4348-921D-25527FCDBCC3}"/>
              </a:ext>
            </a:extLst>
          </p:cNvPr>
          <p:cNvSpPr>
            <a:spLocks noGrp="1"/>
          </p:cNvSpPr>
          <p:nvPr>
            <p:ph type="sldNum" sz="quarter" idx="17"/>
          </p:nvPr>
        </p:nvSpPr>
        <p:spPr/>
        <p:txBody>
          <a:bodyPr/>
          <a:lstStyle/>
          <a:p>
            <a:fld id="{CF23C0C3-F0EC-4AF0-84C8-08554CFEDD03}" type="slidenum">
              <a:rPr lang="en-GB" smtClean="0"/>
              <a:t>8</a:t>
            </a:fld>
            <a:endParaRPr lang="en-GB"/>
          </a:p>
        </p:txBody>
      </p:sp>
      <p:sp>
        <p:nvSpPr>
          <p:cNvPr id="5" name="AutoShape 2" descr="data:image/jpg;base64,%20/9j/4AAQSkZJRgABAQEAYABgAAD/2wBDAAUDBAQEAwUEBAQFBQUGBwwIBwcHBw8LCwkMEQ8SEhEPERETFhwXExQaFRERGCEYGh0dHx8fExciJCIeJBweHx7/2wBDAQUFBQcGBw4ICA4eFBEUHh4eHh4eHh4eHh4eHh4eHh4eHh4eHh4eHh4eHh4eHh4eHh4eHh4eHh4eHh4eHh4eHh7/wAARCAJWAp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jNQz3VvCMyzRoPdqAJqKx7jxFo8Gd16hI7Kc1QuPGmkxg+X5kmPQUAdPRXFzePLdWAjtHZfrVdvHc5YmOwJTtQB3lFcA/jXUpMfZ9POR14JpP8AhL9c/wCgf/44aAPQKK8//wCEv1z/AKB//jhp6eObwDD6f8w68UAd7RXDRePCuRNYkN2xVmLx3Ytt8y3kUnrjtQB2FFc9B4v0abgzNGc/xCtK21jTbgjyryJj6bqAL9FNV0YfKwb6GnUAFFFFABRRRQAUUUUAFFFFABRRRQAUUUUAFFFFABRRRQAUUUUAFFFFABRRRQAUUUUAFFFFABRRRQAUUUUAFFFFABRRRQAUUUUAFFFFABRRRQAUUUUAFFFFABRRRQAUUhozQAtFN3UbqAHUU3dRuoAdRSZpaACiiigAooooAKKKKACiiigAopMiqGpavYafGWuLhAf7oOTQBoVHLNHGpaRlQDuxxXD6h42mmYxabbHJ4BPJ/KqkeleJNbYPdyPGh/vHA/KgDq9Q8U6RZ5DXAlcfwx81z9546nkJTT7Hn1fk/lV/T/BNjCA11I0zdx2roLTS7C1A8i1jX3280AcIJvF+qnK+cin0G0VNH4N1a5Ie8vlXPXJJNeggAdBilwKAOPtvAlioHn3Ush744zWlb+EtEix/oxcjuzZzW9iigDPh0TSoc7LGEZ/2asR2NpGu1baJR6BRViigCJLeFD8sUY+i07y1/ur+VPooAZ5a/wB1fyqP7Jb5yYI/f5anooAqyabYO25rSFj6lRVSfw7o8wO6xjGepAwa1aKAOan8F6NJkokkRPTDdKzLjwGoyba/ZfQMK7igjNAHnMnh7xNYNutLhnA6bHoj8QeJ9PO27gaRR/fT+tejYFNkjR1w6Kw9xQByGn+OrOT5b23eFvVeRXQ6frGnXwzbXSMfQnBqtqHhvSbzJe2CMf4k4rnb3wRNGxk0+7Ix0BODQB3QOaWvNxf+JtDcLOkkkS+oyCPrW5pPjSxucJdqYH6Z7UAdZRUVvPDPGJIZVkQ91OalBB6UAFFFFABRRRQAUUUUAFFFFABRQabmgB1FN3UbqAHUU3dRuoAdRTc04UAFFFFABRRRQAUUUUAFFFFABRRRQAUUUUAFFFFABRRRQAUUUUAFFFFABSZpCeaYzc0APJ5pjSL0qGSXHeqslxigC6ZQKjacVmyXfvVd7ygVzXNx7003FYcmoIn3pEUe7VH/AGnCf+XiP/voVPPG+rLUJdjoRcj2pwnB71zo1KIsAJoyf96rCXmf4gfoafMnswcWt0bqzL61Ksg9axI7of3qspcg96ZJqqwpwbNUY5uKsRvQBPRTd1KKAIL68hsrZ7m4bbEgyTUek6na6pb+faPuTODkYIrD+I84j0ExjrI4FN8EGDTvDIuLiRI1dixYnrQB1VZur61YaZEWupgG7IOWP4VyuueMJ7iQ2ukRsc8b8cn6VFpHhO91CT7VqsrKrc4JyxoAj1LxRqmrSG10uB4lb+6Msf8ACp9K8F3V0wm1W4ZAedgOWrsdN0yz0+MJawKnvjk1doAzdM0TTtOQLb26A/3iMk1ogYGKWigAooooAKKKKACiiigAooooAKKKKACiiigAooooAKKKKACiiigAoNFFADJI1kBV1VlPYiuf1nwlpt8C0S/Zpf7ydPyro6KAPM7jS/EHh6XzbZ3eIfxJyPxFbWheNIZMQ6mnlP08wDg/WuxZQRgjIrA1vwvp+o5kVPJmx95RwfrQBt29xDcRiSGRZEPQqc1LXmUtvrvhi43xMzw55I5Uj+ldT4f8VWeogRzkQT+jHg/SgDQl17TotUGmySkTk4Axxn61pg5rznxgv2PxhBdLwGKtn1r0SFt0St2IBoAfQaCeKYWoAcWFRlh61HJIBVaWfHegC20q+tRNMvrWfLdY71We7NAGq1wB3pPtQrn59Ut4ifNuYUx13OBVGfxNo8Me+TUrYL7ODUucVuxXR132ketL5/vXHW/inRpwTFqducdcuBV221mznH7m8gk7cOKSqQe0l94XR06zD1qRZV9awUuzwc8e1WYrrjrV3GbQcetOVgazY7jOOasxzUAW80VGj04GgB1FFFABRRRQAUUUUAFFFFABRRRQAUUUUAFFFFABTWNBPFQu/WgBXkXHWqksyjPzUyafANZN/exwxtI7hEUckmhu2o0m3ZFu4usd6xdV1qzsULXNwqe2ck1yPiLxg7l7fTenQyn+lcjLJJM5kmkaRyerGvmMw4kp0G4UFzPv0Po8Dw7UqpTrPlX4nW6l43dyUsbfj++/+FYN1rmrXJzJduo9F4FZ1LXymIzbF4h+/N/LQ+nw+WYWh8MPv1FeaeQ/PNI31aky/wDff86KPxrgc5N3bZ3ckErJIA8ikMsjg/WrFvqeo27Zhu5F9s1Xoqo1qkPhk18yZUqc170UzoNP8YalbgLOizr69DXVaR4s068YR+YYJT/DJwD+NeaY+lIw5r18LxBi8O7SfMvPf7zy8VkeEr7Llfdbfce4292CB82c9xWjBcAgc14roniG/wBNZVLmaDujHkD2r0PQtcttShElvIMjqh6ivssuznD473Yu0uzPkMflNfBu8lePdHZxSBhU6MMVjWtyMYzWhDJkV6x5ZyHxPuMyWlsCD1Yiuct2uNTlhtJrxIIYxgFjhQK9F1jQbDWHWW6VvMUYDA9KzJfAunMoCTSrQBP4dtfD+nx/6PdQSzj70jMM10iMrAMrAg9CO9cXN4Cj3fubxlHfIrqtIsvsFjFah2cRjG496ALlFFFABRRRQAUUUUAFFFFABRRRQAUUUUAFFFFABRRRQAUUUUAFFFFABRRRQAUUUUAFFFFABRRRQBWvJbVR5dzJEqsPuuQM1w/iTSdFcvcabfwRSryY9/B+ldB4o8OHWZ4phcGIoMYrNTwFa7R5l05bvgUAcXeXlzcxxieTeYuFY9cV6voE4n0a1l55jFYyeCdKXGWlbHUE9a27K1h0+0W1t8iJOgJoAsuwqtNKB3ps82BWbdXPPvQBNcXIH8VZWp6pbWcLTXdxHDGBks7YrjfHPj600cta2RW5vehAPyp9a8i1nVtQ1i6a41C4eVj0XPyj6CvKxea06D5Y6y/AyqVVHY9L8RfFG0hZodIt2umHHmvwufb1rhtU8Z+I9QY+ZfNCh/hj4FYGKdXgV8wr1nrLTyOZ1ZSHS3FxM26W4ldj1JY1Ht9SSPc06iuNtvcgaq47kfjT0kmjOY5ZEx0w1JRSu+4jU03xNr+nuDb6hKQP4XORXZaH8U5o2WPV7PcveSLr+Vec00iuqljq9J+7ItTlHqfR/h/xFpurwCWwu0lHdc4ZfwrfguVOPmr5Ws7m5sphPazPDID1U4r07wT8RRKY7LW22ScBZx0P1r38Hm8Kto1NGdFOspbntMUy461bjkBrnbK7VkVgwZW5BByDWrBNnFewbmkDxSioI3qYGgBaKKKACiiigAooooAKKKKACiiigApD0pajduKAGSNgVSuZgoqW4kGKyL2cYPOB3NDdgK+p30cETSyOFRRkk15d4l8QXOqzPEjeXag/Ko/iqbxnrjahcm0hY/Z4zyQfvGueXrXwee5zKvJ0KLtFb+Z9vkuURoxVasrye1+gKvFPoor5g+jDFGKKKADFGKKKADFGKKKADFGKKKAAjipLO5nsrlbi2kKSL054NRUhFVCcoSUovVCcIzTjJaM9Q8K+IItUh/uTp99P6iustJ9wGTXhOn3c1jeR3NuxDoeR6j0r1fw7qsd/ZJcRt1+8voa/Qcjzf65DkqP31+J8FnOUvBz9pTXuP8DsYHGKso2aybSUECtGFuK+gPDJ6KTNLQAUUUUAFFFFABRRRQAUUUUAFFFFABRRRmgAooooAKKKKACijNFABRRRQAUUUUAFFFFABRRRQAUUUUAFB6UUhPFADWaqk8gAqSd6zbybg80AQ3c/YE15T8R/HX2cyaTo8ge4OVmnB4T2HvWr8UvFbaPZGxtG/wBNuFwD/cX1rxXLFyzEszHLE9zXh5pmDp3pU3r1MKtW3uoXlmLsSzMckk5JNGKUUV80coCiiikFgooooCwUUUUBYKKKKAsBppFOooA7P4eeNLjSbpLDUJTJZOcBmP8Aqz/hXt2n3ayIro4ZGGVYHIIr5cYcV6R8JvFckcq6Jfy5U/8AHu57e1e/leYWao1Hp0NqVSzsz3O3lBq7G1YVnN781qwSdK+jOsuA0tMQ80+gAooooAKKKKACiiigAooooATNQTMAKmeqdyxwaAKd5JgGuG8faubOy+zwviabj6Cus1CXAPpXkHii+OoazLID8iHateHn2O+rYa0filp/mezkmC+s4m8l7sdTLA9etOxzSAUpr83P0IWj8K6DQtB0270N9W1LUHtYlfZwuag1ex8OwWbSWGryXM/ZCmK7XgKigptrXXfX7jiWOpOo6aT0dttPvMaj8KII5pjtiieRvRVzSyxywttmikjb0dcVyKMmr2Ozmje3UT8KPwpYlklfZEjyN6KMmiVZIX8uaN439GGDRZ2uK6vYT8KPwp0UU83+pglk/wB1Sabht4jCsXzjaBzmiz7DTXcPwop88FxCP31vLGD3ZCBUS5xkKSPUChxa3QKUWrpjvwo/Ck+bGQrEDqQOlA+tIbEIrb8G6o2n6msMjYgmOG9jWN+NIeOR1HIrfC4mWGrRqw3X5HPicPHEUpUpbM9xsJeRWzbvkCuK8H6h9t0qGUtlwNrfUV1dm+QK/V6NWNanGpHZn5hWpulUlCW6NVTT6hiPAqbNamYUUUUAFFFFABRQaTNAC0hNNLgUwyigCXNJvqvJNULXHHWgC6XppkArPNzjvTDc89aANLzFo8xayzdDHWk+1D+9RcDV8wf3qPMWsn7UPWni6HrQBqiRadvrKW5561ILjPegDSDUZqks/HWpUl96ALIoqJZBTw2e9ADqKTNLQAUUUUAFFFFAAelRyNgVIelV5ThaAKt0+ASK5/XNQhsbKa7nYLHEpZq1r2TANeT/ABs1dodOg0uI83Dbnx1wK58VW9hRlPsTN2jc8z17UptY1afUJmJMjHaD2XtVMUgHFOr4ec3OXMzh31Cg0UjdKkAzRmuw+HOjaDf6RrWqa9DNLDp6BwsTYOKjvr/4cyWMo0/S9RW6KHyi7jAPvXSsO+RTlJK4+XS9zkxS1Y0vTtQ1KQx2NpLcOPvbRwPqafqmmajpbhNQs5YCehYcH6GsFCVr20FqVKKu6XpOp6oxFhZyzgdWA+UfjUWo2N9ps/k39rLbv23jg/SjklbmtoLW1yvSZHrWjpOhaxrKudL0+W4C9WUcD8a6Hxv4dh0Xwlos72ZttQmJFxk8mtIUJyg520SuUk7XOOooorEQGiN5IZUmiYrIh3KR2NFIaaE0fQPw+1xda0KG5LfvVGyUe9dnaycCvAvg9qzWmuSaa7furgZAzwDXudi+QK+1y/Ee3oKXXqdtOXNE3I24FSg1Ut2z3q0ldhoOooooAKKKKACiiigAooooAjkPBqjdN8pq5IetZ150NAHOeJ7r7NplxL3CnFeQ7txLdSTk16T8RJvL0N13YLsB9a81XtXwnFVbmxEYdl+Z9vwxSUcPKa6v8h34UjUtI3Svlz6M7TQJNLi+HszatHJJb/aPuoec1z2tT+HZYUGjW80UmfmLkHireheJIdO0ltNudLjvYWfcQ570anrmmXdk8EHh63tnbpIp5WvZrV6NXDRipK6jbWLvf1PHo0K1LESlyvWV9JK1vQ0tJuptM+HzX9mES5Nxt8wrk4ouLyTXPAtze6gqPc28oCSKuDWD/a0n/CN/2L5Y2eZ5nmZ5pLXVnt/D9xpCxArM+4vnpQsfBrlb93ltbzD6jO/Pb3ue9+trnQ+GrVYvBjX0N9BY3Msu0zSjOB6CovEEllJ4WZLnVba+1KOTMbxjkr6GsXStWhgsH0zULU3Vi7btoOGU+oo1bU7GbT10/TdMS1hU7i7cux+tU8XS+rcqf2bW13722JWFq/WbtP4r3027X3+Rv3GpXWkeCNJl08pFJMSJG25Jqv4GIC6zrDoslzBEWTcMgE96xb7WGutDs9LMIVbU5D55arfgqfU4dRlOmJFMTGfNglOBIvpShi1PFU7O8UkvR2tdL8Rzwjhhql0lJt/NXvZv00NvQdWu9c8N662oPHMYYd0fyj5TWboSR/8ACu9ZlZAXWRcMRyK3ob5F8May02ixaQjx7VA+9I1c54LuNVgS7Fjbw3luV/f2sh++PYV0zdqlOM5OV4yTdu99bbnLTs6dSUEopSi0r6aJaX2JvBqRSeF/ETMquyxAqeuK5mP7g+lehLeRr4T1l5dHi0hJECIufmkb6V55HwoHfFefmFNUoUoXu0n0t1Z6GX1JVKlWbVk33v0XVD/wprUtIRXl9D01udj8Nbkq09qen3hXpVk3AryLwHI0fiBFGPmUg16xYE4Ffo/DtVzwKT6No/P8/pKnjHbqkzagORVgVVtzwKtL0r3TxRaKKQmgBaTNNL4qF5BQBKXqN5QKqyzj1qlNdAZ5oAvyXFVZrnGazmumkO2NWZvQVPDpt9PhpGESn160ALNeKB1xVY3hf7uW+grVh0ezjO6UtK3ueKtoIIl2xxIv0FAGEsd9Lgpbvg9zxUi6bqL4yEX1yaXXPFFlpoMefOm/uL2+tcZqnifVr8som+zxH+FOv510UsLUqa9DCpiIUzr5rPyf9ff28Y75fmq0smmxNtfWYQfbmuBcs5y8juT13GmbF9q7Fl66yOb68+x6JH9hlTdFq9uxzgZOOatJpl067o7iGT/dbNeZBV9Kntbu8tXDW91LGR0w3FTLL/5ZDjjf5keiSWWoxnPlBh7GoWe5i/1kMi/hWNo/jS7hYR6ionT++vUV2dhqVrfwCW3kSVD1HcfWuOrQnSfvI6qdaFTYyIr0f3ufSrUV1yOavzW1ncLiSFfqOKpzaKp5tpyv+y1YmpNHcZIqwkwrEnt7y15kjJUd15pYLwHjNAHQrICKkDVkQ3AP8VW4ps96ALwNLUEcgqQNmgB9FGaKAEJ4qpcH5TVp6pXJ4oAy75s5H4V8+/FK+N74wnXdlIAEWvfb4nd+dfNPiJ3l8QX8jnLGZsn8a8XO52oxj3ZhiHZJFEUtAor5c5UFI1LSGgZ6H8JLqKx8K+Krqa1S6jjhBMT9G9qw9e8T6XqWkva23hu1sZGxiWM8rWTpet3+l6bfafalPIvl2z7hzj2rNC4AA7V2TxT9lGEe2pXPokd5bSy2fwVkubJ2hme82yyR/e2+57UWMsl98GNTmvnaZorpRA8nUc9jXM6B4i1bQxLHZyRvBN/rIJV3I34UviDxNq2twpb3bRRWsZ3JBAm1AfpWn1mHKnfpaw+dWOl12eax+EmiPYyPAJZT57x8ZPuaTXJJLv4O2N3eMZbhbrbHJJ97b7eorntB8U6vo1q1pbtDPaMdxgnTcmfUVDr+vaprpj+3yJ5UX+qhjXaifQUSxMHF2vqkrBzq1zrPEF7daR8KtEOl3D2wncmd4+pPuab49uJrr4deGpp5mmkYnLsck1h+GvGGp6HZtYi3tb6yY7vIuFyFPqKr+JvE2p+IFhjvFgit4P8AVQwrhUqp4mDg9XtawOSsY9FFFeaZoKKKKBlnRLprLWbO6XPySjOPTNfSuly74Y5OzKGFfLzcYI4wQc19I+D5lm0OycNvzEOa+hyKprOBth3qzrbRs4q8tZ1oavR19CdRKKKB0ooAKKKKACiiigAooooAhk71mXfIatRx1rNvRwaGB598TP8AkFJ/10FefgYr0n4hxh9EkbZkqwOfSvNlPAr894mhy42/kj7zhyV8H82ISc06KOaYnyoZJcddik4pj4z7Z5NegXratpej2DeF7eN7V4wZZUQM5b3rysJhVX5pSbsrbK7d/I9LF4p0OSMUry6t2RwBVlJV1ZSOoYYIpa3fEurPqNpDFqGnG31KM/NKF2hx7iqml6O11aG+urqOyswdvmv3PsKieG/eOFN834W9S6eKXslOquXp3v6GbQa0dX0iSxt47yG5jvLOQ4WaPpn0NTWGgtLYrf6hfRWFq/8Aq2cZLfQUvqlVz9ny67/8G+xf1qiqfPfT+um5kYowPatHV9Hm08wP9oiuILj/AFUsZ4P19Kj13S59HvFtbh1Z2QOCvTBqamHqwu5Lb9SqeIpTsove9vluUtvtSxvJDKJIXaNx0ZTg1e1nSbrS5LWOeRGa5QMm3tn1rR1Dwv8A2faPJe6vax3IQOtuOWYGtFhK95aW5d/Izli6Fo3fxbeZiXV5eXWPtNxLKB03Hio4ZpoZBJDK8TjupxWnDbXv/CIS3g8n7GJ8Nx+83fWt7RvCVvdeFri6kurX7SxBikL8Rj0atqWCr15+63e19TCpjqGHg+daXtoclc3l3dsPtVzJNjoGPFR1o2OiT3niD+xra4hkl5xID8hxVfT9PnvdZTS4XUTPIYwT0yK5pUazaclq3b59jpjWoxTUXZJX+RWpDU15A9peTWkhBeFyjEdMioaxlFxfKzWLTSktja8Ef8jHF9DXrNh2ryrwJGZNfVgfuKSa9WsB8or7/hdNYJt92fDcSNPFr0RsW/3RVtelVLfoKsjgV9GfPjjTHbApkj8VVmn4PzUASSTALVKe4HPNV7q6xnLVDa2txfMGXKR92NADJbh5H2RqXbsBVu00mWT95dNsH90Vo21tb2aYjUbu7HqaWSZsdaAFgit7ZcRRge/ekkmyagaU881C0maALDSnPWuR8V+JCpexsG56PIO30qz4s1VrK08mNv30owPYVw+ckkknNehg8MpLnmcOJruL5YgcsSzEsT1J70UtFeqefcKOaKKBBzRRR+dAxKn02+udOuRPauQe69jUP50VMopqzQ02ndHpWhaxFqdoJEIWVR86ehrUjm968q0u+l0+8S4iY4zhx6ivRba4WeBJo2yrjIrxsVh/ZPTY9XD1vaK3U1hLkYbkVXutPtblcqPLfsRUKyHPWplkP96uU6DKubS8svmK+ZH/AHl7U61uwe9bcc2RhuRVG+0qOfM1sRHJ6djQA+CfJ61cSTpXOpJLby+XMCje9aNvc5xzQBsqeKUVUhlz3qyrZoAVuhqjc9DV0ng1UuB8tAGJf9T9DXzPrf8AyG77/ru386+mb5SSa+a/FELW3iS/hbqJmOfxrws8X7uHqYYjoZ/Y1LY2t1fXaWlnbyXE7n5UQZJqLtXd/CuWFtM1qxtLyGx1y4jxaXEvGB3APY14OHpqrUUW7HNGN3Y5rVPDHiLS7c3F/pNzDCOr7cgfXHSsgHPuK9Dtj8Q/DsV1c3kLatp7xmOeN3EiEf3uK5Dwro03iLXE0+2ZYQ+6R3PIiQcmtKtCN4xgnd9GVKOqsZlLXY2Xhrw5rNzLpmhX+o/2lErFTcQkRzFeoHpWP4S8Oya9qdzbS3H2SGzRpLqUjOwDr+NR9Wm2la9xcr2MU4zRgV1Y0TwnqVtdHRNZuYrm2jLhbtdqzAf3TVDQPDy6p4b1bV2uTEdPGRHj79L6tPmSQrMw8UVueFPD665p2qXjXJhNhB5oXGd3tV7wp4b0m98Nz+Idc1Ka2s4ZPLKRJljThhpztbrqNJs5iGGa4lEVvE8sjdEQZJpjhkJVwVZTgg9Qa6fw5ptrfeOIrDQNSnhgbJiuWX5xx6Ve8AaTpV148kt9X1AebDcFUjdMi4Oe/pVQwzna3V2Go3OJByKWus+JumaDpus3L6XqfnztMRJbLHgRD61n+MPDy6DaabOLkz/bYRLgjG32qamGlByXYTi1oYlFbviLw6uj6FpWqLdGU367ihGNlYIrKcJQdpCatuJJ9w19C/DwY8L6f/1zFfPW0syqOrECvpPwrEYdItIzgFYlzj6V7eRx/eTZvQWrOntegq9HVK06CryV9IdJIOlFA6UUAFFFFABRRRQAUUUUARv3qhdrwa0W5FVLhPlNAHJ+JrX7RplxERkshxXj+CpKnqDg17pfR5B9K8g8V2J0/WpVx+7kO5DXyHFWGbhCuumj/Q+q4ZxCUpUH11X6mSfeurh0nX7Ozt7nw/dS3VvIoYiNs7D6EVymM81ZtL6+s8/ZLyaAHqEbANfK4WrTpt86fqnZo+oxVGdVLla06NXTOq8UvcN4Th/txY/7V8z93jG4L74qTS7kN4Dgjg0+PUpIpT5kJ6r74rjJpJZ5DJNK8rnqztmnWtzc2j+Za3EkL+qHFdbzJOs5WdnHl8/V9GcX9nP2SjdXUubsvRdUjpfE0+op4Zit5tNt9PtpH3LErfPn1xUmv282peEdHaxha5EK7ZFjGSD7iuUurm4upPMuriSZ/Vzmn2l3eWmWtbqWHPXYcCpnjozlNSTcZJLpfT8C44GcYxcWuaLb621/Eualpt5pkFnJeSbQ5DCDdkoPcdq6LxtpGpavf2t9plsbuB4EG6Mg7SPWuOlmlnkMk8ryuerMcmpbXUL+0Ro7a+uIkPVVfAqI4ihaVOUXyu3XXQuphq14TjJcyv001Ok+IY2atpMLMPMjijDgHO08VD8TNjeJVZcH9wnP4VzTySSOZJJGd8/eY5NKzySHdJIzt0yxzRicaqqqJR+Jp732DD4J0pU3zfCmvvdzp7Zl/wCFWTjI3fbBxn3qTwjBJqHgzWdNtcPeOwZYs4LD2rlFZxH5YkcR5zszxmlgnmtplmt5nhkHRkODVU8dGNSDlH3VHlZNTBSlTmoy1cuZf8E3fA7jSPGdsNSzbFMo+/8AhJHetjw/4b1a28aw3zxRNa/aGcSrICGBPGK4+3uEk1FLjU1e7jLZlG7DMPrXRWF9oGm38epW+qahOsR3Q2TDhT6E56V0YCrR5Iqfwxlda2f/AATmx9OvzylDeUbOyuv+AYviP/kY9Q/67tVBs1NfXD3d9PdyABpnLkDtmoMljtUEseBivKrPnqScerdvmexRXJSipdEjsvhralmnuyOPug16TZL8oxXN+ELAWWlQQ7cMRuf6muqtV2qK/Tsrwzw2EhTe9j82zPEfWMTOfmXoRgCns+BUQbaM5qGabaDXoHAJPNjOeKy7u5Azzz2ovLg9qt6RYbR9pulBY/dU9qAI9N05p8XF0CF/hX1rUaRVXagAA6AUk0vYcCqryc0ASSSnvVd3pkj5FR7jigB7MTTCQASxwByaaWNVdVlMWmzydwhpxV5JCbsrnEazeG91KWQtlckL9KqAYoA7+tL+dfRRioxSR4cm5SbZPplut5fJbM+zfnB96l/s2f8AsyS9zwkmzb3PPWqkDtDcRzL1Rg1dHJqmnNrMSK5+wmL5+P4uv86xqynGS5TSEYSj7xi3tk0N4lrDulfYC3sTTbewup79bMRlZWPfpj1qxbXME+sXE9y5RXzs5wD6An0qzd31pHqemyRMAluAJdhJH5nrS55r3bByxetzLa1uRdm1ERMw7CmyW9xHOIJIWEh6L6/StOxmt7TU7pZZ0nSdCFkyQAT2J6ipJr21XULBVaMRwZLMpJx+J60/aTvawcsbXuY88M0EvlzLtf0pvNLKd80jbi2XJBPpmk/Ot1sZAeldV4IvS0Mlm7ZKfMn0rla0PC8xh1mP0f5TWGKhz0mbYefLUR326pEbioMnNLuNeEewW1kqeOXGKoK9SpJzQBdureG8i2SqN3Zu4rDuIZtPlCyfMh6PWvHIc9andY7iIxSruU0AZlvcZA5rRgmPFYl7ay2EnUtCT8relWrOfIHNAG1uyKrzj5aI5cinP8y0AZF6vWvBfi9YG08VG4A+S4TcD719A3cfBrzT4xaI19oQvIVJmtDuwB1XvXn5nQdXDu261M6qvE8YroPB+laTrUV3ZXN8LHUwN1nK7YQ+xNc8OQKUDmvkaclCSk1c4kz1HwnpuqeENQOoeINetRpyRNuthP5nnccACuc+GOs2Wm+OpLy4K28F0JEQn7sZbOM+1ci5ZyN7u5HTcxOKDyMV0PFpcvItI9y3PbTY9WtZfF1tNc3V7qWj6daxBzHcJtJcdsAc1z3wv1C2Go63a3d0kUmo27pFI/Cs59frXFsWZQrSSMo6AsSBSEZpvGe+pW27sPaO6Oni8Fz2dlc3WuX1tZRQoTFslDNK3YACtD4az2t1oWt+H5bqK1uL6P8AcPKcKx9K4lmdsb5HfHTcxOKTbyD3qIV4QkpRj/TEmk7pHpnh/RJPCPhzXv7Zv7JXubYxwpFKGZj+FYumXNuvwg1G1aaMXDXIKxk/MRn0rjm3Mcu7sf8AaYmk21TxNkowjZWa+8fN2On+FU8Ft42s5riVIo1DZZjgDio9Jv7Wx+JI1GZwbdbwsXHpnrXOlc0beKyhWcYqNtncnm0SOt+Jmgy2uqXGuRXdrc2d7JuiaJwW59RWxq1tp3jbQdL+xa1aWd1Yw+VNDcNt/EV5zubbt3uV7AscCujtNW8M3GmQWeuaBI0kP3Z7STY0n+9XRCtCUp6WUl1LTV3odD8VbX7F4U8OWonjuBGhHmRnKt9K88FbnizxD/bn2S2t7X7HYWabIId2SB6k1hmscXOM6rcdtCZtN6Gj4Xszf+IrK1xkGQE/QV9JabEERVHQACvIfgto/n3c+ryplU+SP617PZR8Cvosno+zouT6nRQjZXZo2y1cQVXgSrS165uLRRRQAUUUUAFFFFABRRRQAYqCZeKnpjjIoAybuPK9K4jx5pJvLBpY1zND8w9x6V6FcJkEVk3sGQcjNYYnDQxNKVKezN8PXlh6sakN0eFA+vHtTq6LxroTWFyby3Qm3kOWA/hNc2rZr8sxeDqYWq6dRbH6bhcVDFUlVh1HUUUVzGwmKWiigBMUYpaKAuJtpcUUUrBcMUmKWiiwXExRj2oooAQ9MVveCNLN9qYuJFzDDz7E1kadZT6hera265djz7D1r1jw/pcWn2UdtEOFHzH1NfQ5BlrxVb2s17kfxZ4eeZisPR9nD4pfgjUsYTjcRgevap7nVtJsFJu9StYsdQZBmvNfi/Dq8Wo6d/Z97NFDd/uigbapbtzTfDUXhOzu0svE+kXFlqnA33TlopD6g1+h6nwTZ6bp2r2Gq2xuNPuBNCp2lgMDNQ3s4UHmmqtpbWyx2MUMcGMqIvuml021N7cmSTPlIevqaBE+kWJYi7uBx/AprSnk4pZmAGF4AHSqcr5zQAkj1Azc0O2RUZNAATk02looAQ1m+Jc/2JPitI1W1WMy6XcRjqUNXSdpoiorxaPP7aGa4fy4ELtjOBTrm2ubcjzo2TPQ9qu+HAvnXPmuyL5Jyy9RU13HD/ZdpHDPJcQTTcyuOU9q9uVVxnY8iNO6McHmj5enFdFqVjapbXCbIUEK5jZM7ifemPaW8lhtt7ePKw723gh8+uelCrx7B7J9zAbGMHFIPwrYtY4orexUWQuPtRxI7Z+UZ7VDfWaRadI0KF3S6KZHJ2+lP2yvawvZsz/l9qQ7cdsVtC2t01uRDCGSO28wITxnHeobUx/YftwsUnkll2GMZwg9qPaq10hqm9rmZmjPvWvpNrBJLeytCivFjZFKeF+uKdLaWS61ArR5R03yRoMqD7e1DrJO1g9k2r3MYEEdjVzw/wD8hi3/AN6ptct1jjinWKJVckAx5AP4HpSeGIfN1iLrhfmNE5qVJyCMGppHdUUZ5pa8A9oBTlNN/CgUAWI396sxv0qgDUqPQBousdzCYZRlSKwLiKSwufLblD901sRScipLu3S9tWib738J9DQBStZs471BceI9DtdQbT7rUYoLkdUc4/WqsDyQymGQYZTg1B4jTwslu1z4ghtBkfef77fTvQBuiW3ukDW9xDKCOCjg1majbLJHJHKu5GBDA9wa8k16PdDJq3hizv8ASrCE4M00pHmk9Aq16t4ctbuPwzZLfzNNcNGGd2680mroD578aaJJoOvz2rKRC7F4W7EGsYV7/wCPfDEPiDTGg4W6jG6CT0PofavBLy3nsruS1uYzHNGdrKRXyGZYN4eo3H4WcVSHKxlJigUteaZiYpcUUUDExS0UUAFFFFABRRRTATFGKWikIQ1PptnPqN9DY267pJWCj2qDBYhVUsxOAB1Jr1/4V+ETp8A1S+j/ANLlHyKR9xa7MFhJYmql06mlODkzr/CekR6TpUFjEo+RRuPqa6m1jwBVW0hwBxWnCvA4r7SMVFKKO2xNEOlSimoKfVAFFFFABRRRQAUUUUAFFFFABSEUtFAEUiZqjcQ7ga0WGaiePg0Ac1qVlHPE8MqBkYYIry/xR4en0ucywK0lsTwR1X617TcQbs1lXtmroyMgYHqCK83MsspY+FpaS6M9HLsyqYGd46xe6PDg3HWnV2fiLwby9xpnB6mI9D9K42eKa3lMc8TxOOoYV+eY7Lq+Dly1Fp36H3mDzChjIp05a9uolHNIKWuE7Q5o5oooAOaOaKKADmijimlsEDrnpQAufep9Ps7nULtbe1QsxPJ7LWnofhm+1Ih5lNtB3ZupHsK9E0LRbXToBFbxY9WP3j9a+gyzIa2Jkp1Vyw/M8LMs7pYdOFN3l+RV8NaDDpkAVAHlYfO56muotYAAOKW3t8AcVcjj2ivv6NGFGCp01ZI+Gq1Z1puc3ds5f4m6W194TmaFC1zakTRbRzkc8VJFFZeI/C1nLqtmrmWAbg6/Mpx610cxABHUd6y7x1VSFwAOwHFaGZws+i65ocn/ABTt095bdTaSnJx7Gun8MeNNLnVNNvEfS74cGGcY3H2Nbnh+32o13IOW4X6VW8S6DpGuQlL+0Uv/AAypw6/Q0AaErcZzkdiOlYd/rdta63baTIGE1wCyN/DXNS2nirwkpfT5jrWmD70Uh/eoPb1rL8V+INO1ays9WspDBfWUwLwSjbIBnn60AejNTaitJ1ubWK4TlZEDVLQAjZ2sBwccH0rl30zxgksgt9atmjJJXenIFdT+Q+tcN4g1bUvEWqt4f8OsUgQ4urwdB6gGgDKvfGniDTdSGnubS7KuEaSMEjOfWvS4Cz26NIBlkG4D3rgde0az0640LQrMZaSYSzOR8zkdya9BxtAA7DFC3A4DVYpbDU54kJQNn8RVUSSeT5QY+XnO33rr/FOmm8tfPhXM0fb1FccvUgggivdw1RVIeZ5Fem6cyWS6upIvKkmZk9PWlN1dG3EHnv5eMY9vSoqPzrblXYwuyWC6uoUMcUzKnoO1JDcXMJJimZd3J75qP86KOVdgTaHedP5jyeYxdhhm9RS29xcWwPkSMgPXFM/Oj86fKrWsPmfcfFNPHKZVkYOep9aGnnM/n+a3m9mpn50GlyrsJyY65uLi4IM8hfb09q6TwValY5bxgfm+Va5/T7OS+vEt4weT8x9BXf2sKW9vHDGMKgx9a4cbUUIezidmDpuUud7GB4/1q+0PS4rqxjRyzhW3VjaDqvijxEhazv7G3aP78ZB3j6itr4jwed4VndcboSJAT7Vm3WhSXGnWXiLw8y22orEGeNT8s3HIPvXlM9I2/D9nrlvcSTatqUdyGHEaLgCtqsTwr4gg1u3ZGjNvfw8T27dVPqPatugBR1qK/vIdPsJry4bEUS7mqWuS+Jt4F0y20vcFN5KFYk8Bc80AdXoWpRanpsN9CjJHIMqG64rQur610+3Nxe3EdvEBnc7YrgX8WLFHFo/hOxbU7iJQhfGIk9yas6d4OuNQuVv/ABZqD30vVbZDiNPb3oAg1vxNfeILhl8KafI4Th7uVdqY9R60/wAP+E7Z50vtduH1O7zkCQ/Ih9hXoFhDbwQC3ghjiixjaq4FYlxE1jfNEfuE5T6UAYPjuGTVdb0Tw/DCy23mCaYquECjtXcGNdgRfuqMAVUtXU4bAJ7HHNX48FaAMy6g5rhfiB4Nt9ehM0SrDfIPkkxw3sa9Lki3CqNzbZrOrSjVg4TWgmk1Znyrf2d1p949peQtFMhwQw6/Sos19C+LfCum69b+Xew4cfclThlNeO+KPBWsaHK8gia7tB0ljHIHuK+VxmV1aD5oq8TjnScTnKKaG5pc15dzO4tFFFAwooooAKKQmkLY64oEOzQivJKscas7scKqjJJrT8P+HdW12cR2NswTvK4wor17wT4FsdDUTSAXV2RzIw4X6V6GEy6tiHfZGkKTkYHw58CSW80eqawgMo5ih9Pc16taW/TjFOtbb2rRhh6cV9Xh8PDDx5Yo64w5BYYsAVajXFCLxTxW5Q4UUCigAooooAKKKKACiiigAooooAKKKKACmkcU6g0AQOtVZocmr5GaayAigDFuLXI6Vj6po9reoUuIUf3xzXWPFx0qvJbg/wANTOEZrlkroqE5Qd4uzPLtS8DjJaxuCP8AZeufu/Dmr2zYNv5i+q17PJaj0qB7T2rw8Tw5g6usU4+h7VDiDF0laT5l5niMlneRtte1lB/3ah2v/wA83/75Ne2tYqeqA/hUR0u3/wCfeP8A75rzJcJRv7tT8D0IcUNL3qf4njKwzuMpBKw9lNWrbRtUuD+7tJB7sMV68mnxrwsKAeyip0tP9mtafClJfHUb9ERU4nqP4KaXqzzSw8GXsxDXMqwr6Dk11GkeFtPsyHEPmyD+J+a6mO0wfu1ZS2A/hr2MNk2Dw+sY3fmeRic3xeI0lLTsihb2nTjj0rQgtwtWIocDpVhY+K9U80ijjxTmAAqYqMVBMQAaQFO7bFZUoa4uUhU8savXj8Go/D0PmXclweiDA+tAGsQsMKxLwFGKqStzU9w3JqnIwOaAOY1vV/Eceota6XoyyoOk8j4U1zeq+DNa8QXS3WrTWdq/fyF5/GvRGJx1OKZQBS0KwbTNLhsTMZxEMByO1XTRWX4o1dNF0aa+bDOBtiX+8x6UAYnjTU7q8vY/DOjsftE/+vlH/LNe9b/h/SbXRdMjsbVRgD53xy59TWX4D0mSysG1G8+e/vT5khbqoPaukoAqXOnWdzqEF9NGWuIBiNs9KuUlFAAK5nxHobNIbuxTjq6D+ldNRWlKrKk7xIqU1NWZ5pnBwcgjqDQDXbaroVpfZkX9zN/eUcH61zV/omoWZJMfmx9nTmvYpYqFTyZ5dTDTh5oz6KRtynDKyn0IxTd49q6FrsYD6KZvFSwxTTHbFDI59lobtuCTfQYTU1naz3swht0LEnk9hWrp3hu5nxJeN5Kf3ByxrqLGzt7OIR28YUdz3NcdbGRhpHVnTSwkpu8tEQaNpsWm2+1fmlb77etX6KK8mUnNuTPUjFRVkRXlvFdWslrOm6KQbWHqKbp1pDYWcdpaqVijGFBPSp6KkZyfjHR7iG6XxJouUvoOZkXpKncVt+HdXt9a0uO9t+CeJE7q3cVonkY6juPWuGmH/CJeL0kjBGl6k2HHZHNAHc1yvjXwlJ4iuIp1vjAYhgJjiuq9MHI7H1ooA4zToPF2gQi3tLHT7mBf+eY2sR711fh6/vL6z869sWspQceWTn8as5qRGOeaAL8LdKg8QW/m2i3C/fi/lSwsM1dULJE0Z6MMUAYVhJkCti3PFYMCmC5eFuqnFbNs2QKALwHy1E8WRUqdBTyuR0oAzJrfPas+4tflK7QQeoI4NdA8dV3g9qAPOvEHgXQ9UBZ7UQSno8XHP0rhdT+F+pROzWF5HMnZXGDXu0ltntVeS0/2a46+Aw9Z3lHXyM3Si+h833vg/wARWhbdp7uB3Q5rPm0fV4UDSabcqP8Acr6ba14+7UbWSn7yg+xFefPI6T+GT/Ah0Fc+Z4NK1WYkRafctjr8lXLTwt4guj+702UDOMtxX0WtkoPEaj6CpFtPaiOR0+sgVBdzw7S/hnrVywa7mitk7jqa7TQfhvotiVkuFe7k/wBvp+Vehx2eMfLU6W3+zXbRyzD0ndRu/MuNKKMyz0+OGJY4Y0jjHRVGBWjb24UdKtpBxU8cWBXfa2hoQwxYqyiYpQmKeKAACloooAKKKKACiiigAooooAKKKKACiiigAooooAKKKKACg0UUAJtppUU+koAhaKmGHpVDxDrtppEP7xg8x+7Gp5/GuX0HxZdNq5XUJB9nlOFx/BQB2hgGaaYPari7WUMpBB5BFG0UAUxBz0p4gq0FGaXaKAKyxc1II6l2ilxQA0LS4paKAGt0qncdDirbnrWfctgGgDM1F8A1p6RH5Omp/ebk1jXmZJFT+8QK6F1EcKRjsuKAK0zVVfrU0p5qux60AMJ7U2lNUNdv5NM0uW+S2a58oZMa9cUAXu9cVra/2/45ttLxutLD97N6FvSuj0/WLW/0L+17dx5XlliM/dIHQ1h/DiPfZX2uXLAPdSkl26BR70AdcPQDAHSiq9je2l9GZbK4S4jB2lkPGasUAFFVrnULO2k8ue4VH9DT7a5hukL28iuo6kUATUVVGo2Jm8r7XHvzjGe9WJJEjQyOyqgHJJ4oAdRVa31CzuH8uG6jd/QVLcTw26eZPKsaepNACS21vL/rYI3+q1ANJ03/AJ9Eqa1ure6UtbzpJjrg80tvcw3BYQyByhwwHY1SnJbMlwi+hAml6ej7ltYwfpVqOOOMYjjVPoKjiuIZZHSKVXMf3/8AZqOLUbGSbyVuozJnG3NJyb3YKMVsi1RUN1dW9qqtcTLGGOBnvUcOpWM0oihuUeQ9FFIotUVUm1KxgkMc10iOOoPapFu7d7c3CyqYR1ftQBPRTYnSSNZEcMjDII6GmQXENxu8mVX2nBx2NAEtZPi/S49X0Ge2Zf3irvjbuGFa1VodQsZr57GO6ja5j+/FnBxQBk+AtTbUvD8ZlJ8+A+VID1yK3643QP8AiV+PtR0z7kVyvmxjtmtnUtfgtNdttGiia5uZvvhD/qh6mgDapV60lKtAE8Tc1ftz8wrNiPNXoeooAzNdj8rUllHRxVizbgU7xGm60ilHVG5qtYvwKANqFqsLVSBqtJQAppCtOoNAEbJUTQ81ZxSEUAVTCKaYKubRSYFAFTyBSiGrJUVQ13UodKsHuJeuMKO5NAFgRc1IsYFcDofjC4humGofPA7ZyOqV3tpcQ3Vus0EiyRsMgigCULzS4pcUUAFFFFABRRRQAUUUUAFFFFABRRRQAUUUUAFFFFABRRRQAUUUUAFFFFABXL+MPEjaWfslsmbhxwSOBXUVTutMsbm4W4nt0kkXoSKAPP7LQby+t59W1JnCbSwBPzMazdN0mbULO5uID80HOzuRXpviArHolz0VRGa5j4Xqdl2SPlJoAn8B6550Y027b99GMIx7j0rsB0rlbrwmG1xNQtrgwJu3FAO9dUn3RQAtFFFABRRRQAUUUhNAEcnes27bANaMh4NZl50NAGdAvmanCD/erfujhqxdK51dAfQ1s3XJoApSnqarE8mrEvSqzUANoYBlKsAVPBB7iig0AeZeL4b3wn9tWxBOlagCCg6Rsak0Cx1nxFpNrYnfpujQqA2PvT16HdW1vdQ+TdQpNHnO1hkZqVFVEWONQqKMBQOBRYCtpen2emWaWljAsMK9AO/uatUvNJzQBzuoBz4ik8uzS6Oz7rdquyl4tDuH+zLavtPyrUl7pS3F4bkXEsTkY+Q1LZ2IhgkhkmknWTrvo1Aq2Om2Mujx+bAg3Lln759c1HryotpZW4YtCZApyfvCpDovy+St7MLbPMdXbuxgntBasCEX7hB5FAGZr9rb2tvbzW8KxOsqgFRipdZtpprq3uESOfYvMDnr71JFpWZle6upJxGcordBUupaet4ySLI8MqfddTQBT0trddXKvZmzuSnCg/KwqLWkm026+22QVftP7t19z3rQsdP8m4+0z3D3EwXAZu1TajZx30aJIzKEcOMeooAqf2d5GiSWkcgjlkXLyE9Sfes2WOOC2iS+0tUjQj9/GefrmuiuYY7iBoZclWGDisxdFbYIZb6WS3B4jNAF+eGCe1y0aSqEypYZ7VneFbeH7AJvJTzBIcNjmtjaBF5a8Lt2/hVfT7WOxt/IjZmXcWyaAMLbJ/bV75dhHdnIzv8A4a0dRXHh6XdAsJ28xr0FLPo6yXclyl1NE8n3ghqcaep097OSaRw/Vz1oAxraa7tbVLCNC3nqDE3ZQaueFY/LS6j4ysmM1qwQpDDHGo3eWuASOajsbSO0MpjLHzW3HNAFmuf8T+GLfVnW9tZDZ6lH/q50OMn/AGvWug5o59DRYDybXdY1mw1+zn1GzzqVt+7DqPlmHY12fgjRZrOOXVtQ+fUrw7nJ/gU9hW/dWlrdGM3ECStG25Cw5BqY0gsxaUdaSlFMCWPrVuE9KpIeauQ0AP1RPM0qXjkDIrH09vlFbs67rCZT/dNc/p54/GgDftjkCriVQtTwKvp0oAdRRRQAUUUUAFFFFAEdzLHBC0sjBUUZJNea6nc3XifXhBBu8hT8o7Aetd34j0+TVNNe0jmMTN/FVfwxoMWjWzDcJJ2+8+KAOC0rS473WpNNeQptyFY+oq3bzat4Tvisis9uT0/hYe1S6d/yPzD/AKaGu/vbO2vIjFdRLKnoRQBHo2oR6lYpdQ5Ct2PY1dqG1t4baJYYIwiL0AqagAooooAKKKKACiiigAooooAKKKKACiiigAooooAKKKKACiiigAooooAKKKKAMnxd/wAi/df7lYnwv/5B0/8Av10HiSMSaLdK3TyzXM/C528q6jz8obgUAdvRRRQAUUUUAFFFFABSHrS0h60AQzVmXn3TWnN1rMvPumgCvoaj+0ySMkLWncVk6OxGrKB3U5rYuRzQBnv1NQv1qebioH5NADar3l7bWaFriZUHp3NZfiLXUsFNvAQ9yevotcVc3E1zKZJ5Gdj615GNzaFBuEFeRLZ1F94tVWK2dvu/2nrJn8Q6tKf+Pjyx6KKyaWvnquY4irvIm7LjarqbSbzey5/SpY9e1aNt32st7EVnUVisTWW02I6Sz8XXCEC7t1kH95eDXQ6bq1jfr+5lAf8AuNwa85NKhZG3oxVh0INd+HzivTkud8yGmz1SiuS0DxIylLXUDlTwJfT611iHKgghgehHevpcLi6eJjzQZadxaKKK6hhTJnKJlULnOMCn0UWADRRRQAUGig0AJQWVVLMQAO5NRXdxHawGWU4HYdzXM6hfT3j/ADHbH2UGvnc84jw+VRs/em9or9X0O7B4CpiXfZGzeaxbQ5WLMr+3SsybWr2Q/u9kY9hWeopa/McfxXmWMbtU5F2jp+O59FQyzD0ltd+ZO99fMu1rhjSpqF+qgfaGwKr0V46zLGJ83tZX9WdX1aja3KjQh1u8Q/OFkHuK0rTWbaYhZAYj79K500hWvZwXFuZ4R61Oddpa/ictfLMPVW1mdqGBAKkEHoRTlNclYahPZsOS8fdTXTWVzFdQiWJs+o7iv03I+JMNm0eWPuzW6f6HzuLwFTDO+6LUfWrcJwaqR9atwivojhLb/wDHnL/umuc0/p+NdHJ/x5y/7prndP6D60Ablp0q9HVG06Vej6UAPooooAKKKKACiiigApD0NLQehoA830//AJH9v+uhr0ivN9P/AOR/b/roa9IoAKKKKACiiigAooooAKKKKACiiigAooooAKKKKACiiigAooooAKKKKACiiigAooooAo66C2k3QUZPlniuS+GDqJbuM/eznFdpfgtazKvUocVwfw7fy9duYGB3EHmgD0OiiigAooooAKKKKACiiigCKUZrMvBwa1HrPul4NAGXYsyatERjk4Nbl0PmNc/MfLuopPRhXRz4ZQ3qKAM6Wue8U6sNOtfLiINxIMKPQetdDckRxtIx+VRk15XrN6+oalLcseM4Uegrys1xjw9K0d2JsqMzO5d2LMTkk96SlpDXx7e7ZmLRTmjkRFdlIVvuk96ZmntuAtFJmjNK4C0Uu1vKEu0+WTgN2zSU7WAQjIxXVeDtYbI066bI/wCWTH+VctQkjxSLJGcMpyDXRhMTLDVFOPzGmeqUVS0a8W/06K4HUjDfWrtfdQmpxUo7M0CiiiqAKKKKACmTSLFGZHICgc5p1YfiW5OVtVPu9eVnWZRy3BzxD3Wi9XsdGEw7xFVUzNv7yS8uS7EhP4V9BUI6UgxipIYZZiViQsR1xX4PWq1sZWdSV5Sk7n2kYwpQS2SGUUs8ckLBZUKk0zIrGUJQfLJWZakpK6Y6ik3cUm6pGOopARRn3oAUjip9PvHsrgSLyh4YeoqCkYZrfDYirh6satJ2ktiKlONSLjLZnb2zpNGskbZVhkVfhFcv4TuslrRj05WuqiHIr96ybMo5jg4YiO738mfF4rDuhVcOg+/ITTJi3TbisXTlG0Vqa++zTNueXIFZ1gvAr1DmNe1XFXkqpbCraUAOooooAKKKKACiiigApH+4fpS1DdsUtpGzjCmgDz3w2Dc+N5GkblXY8V6QOledeAlE3iW4mb7w3HIr0RelAC0UUUAFFFFABRRRQAUUUUAFFFFABRRRQAUUUUAFFFFABRRRQAUUUUAFFFFABRRRQAyRdysvqK868Ot9i8aSQ5KhnK49a9HNeca6PsPjhJclVZwfzoA9HHWlpkbbgD6jNPoAKKKKACiiigAooooAa/SqNyODV49KrTrwaAMDUF4Jrcs5PP0+KTvtrMvkzn6VN4clJilt2P3TlaAM7xrcNa6FMy8M/wAteYr0r0P4mjGjxD/poK87yBXyWdTcsTbsiJDqQ9KM0V4/Qk1dTSRtJ0/ajMNp5AzU2hWSTQq0sERWR9paQn9MVnQ6hewwiGO4IjHRcA4psF5dQKwimKhjkjFdXtIc/MMvRQ29q+oytbrP9nOEVzxUgsrdtRVhD8jQeb5QPBOOlZHmybXG84k+/wC9OFxOJEkErB0GFOegpe2htbT+v0A0tRl83QYW+ypbfvT8iisgdKmubq4usefMXC9B2qGs61RTlcQtIaWisgOq8A3BKXFqe3zCuqriPAzsurOg6GM5rt6+yyiblhYrsaJhRRRXpjCiiigBO9chfyGa/llP97FddJ/qn/3TXFn77Z9TX514g1pKnRpLa7f4Hu5HBc0pCmrulFPs90JPMxs58v734VQ3LnFPhmlgJMTlSetfnOCxEaFZTltr+Ka/U93EU3UpuKJ7WOOW/RMStH1xJ1p8qRTxRzeUsJ83YQvQiqzzzvKJGkO4Dg4xTN0mzbuO3Oce9dCxdGKcOW6vfZeVu/n1MfYz0dzVvrWBYJQFiXyx8pXOT9arTxxA2tusar5gBZ+9VpJ5pE8tpCV9KaXZmUuxbb0+laV8bQqSvGFk7fn/AJEww84r3pF65ijMEw+zCPymAVu5FC2q/wBoeX5J8ry93tnFNub5ZLUwqXbdjO7tTotQWOL5TIW27dp6V2OeDlU1eis72XRvQwUayjoih3I96DQPel4r51vU9XoT6TJ5GpQyDj5sGvQoFyQa82U7ZEYdQwr0uw5hjZv7or9P8P696dai+jT+8+dzyNpRl3M7xHJumhtweB8xosl+UVUuZPtWpSSdgcCtKzXAFfox4Jft14qytQxjpiphQAtFFFABRRRQAUUUUAFUNfm8nSLlyM4jNX653x9P5Ph+Ve7naKAMb4YRFpLqfAx0rux0rlfhxbmLRmlYYMjfpXVDpQAUUUUAFFFFABRRRQAUUUUAFFFFABRRRQAUUUUAFFFFABRRRQAUUUUAFFFFABRRRQAVwPxMg8u8trtR7H8K76ub+IFp9o0JpAuWiO78KANbQ51uNLt5gc5QZq9XLfDi787RjCx5ibH4V1NABRRRQAUUUUAFFFFABUEy5qeo2XOaAMu7jzms6zlNrqKOeFJ2tWzcrWPfw5BxQBW+J0bNoiSLjCyAmuR0SKb+yZpbW1gnn8wD94M4Fd1fxjVvC89ueZUU/mK8yW5kjsXswCh37iwODkV8xmsVTxKnLZol6O5pX9h9p1SG2jRIJmTdMq9FPtVa90zyUjkglZ43fZl12kGkGrTLew3gQCVF2sf79LqOptdqihCqq27DNnJrzJSotO+9xNpjtR0lbRPlnZ3GAQU4P0ND6XEA8K3e67RN7RbeMfWludYMtoYI4dm4gkls4x6elI+rKd8i2qrcumxpM9vpRP2F9BED2JUWf7z/AI+f/Hal/s6NIrmae4KJC+wYXJY0W+pRrFClxarM0H+qbOMfWoZb9pLeeFkH72TeT6e1S3RSuBJHp8It45Lm8EDyjdEpXII96fYaWJ7Y3E0zJGX2LsTdk02PUIvs8cdxaLO0S7YyT0+tO03VpLS3MDRlo924BTjBoh7G6vsA6DRnNxcRzzbBB12jJP4VRvIRb3DRCTzAOjYxVuHU8XctxNCW8z0Ygj8ar6peNfXZuGQJkYAHpRU9jye7uGhseBIg2pSyc/KnHpXaVzvga2MenPcMMNK3H0roq+ryqm6eFjfqWlYKKKK9EYUUUUANf5kYeorlNOjDatHG6hvnOQehrrO9cxqCtY60ZFHH3hXwnG9FKNDEP4Yy1PZymfx0+rRJexSC1ne6t4osHEbJ1J9Kj/s1vLX94fOZdwXbxj61WFw/kSwNlkkO7k/dNWBqUvlKjKSyrtBzxivgvrGBrTcqt9uve/Wy+49RU8RBJRGWtiJrczSTFOdoAGefemRW8fltLPNsjDbQQM5NOs7sW6YMRZgcgg4oS6XDrNCsis27HTBrFfUnCHf5/jb9EaP6wmxrWjLJKpbhF3A+ooitDIsDB8eacfSlF6xuHdo1KOu0r7UpvMNEI4tiRdBmoccFdyX69/8AIr/aNhq20bzuqzHyoxl3I/pQlqs10sMEwdWGd2OlNguDFI7MgdZPvLSrdeXdrNBCIwoxgVK+qWXMuuu+1/8AIbVfZEs1iVKeXIWVm25YYwabe2a2wyJGYg4OVx+VFzetLsG07VO7BOc0t3fGa28lY9ozk5Ofyreo8A4zUd7ab/195EfrPNG5XhXzJo48H5mA4r0W7kWz0rjO7YFWuJ8L2pu9Xiwvyp8zV0uszi4vFgQ/JH19zX3XAGGccPVrtfE0vuPJzupepGPYh0+Puc5rbtkGBVKyiwBWlAtfoR4hYRafTVHNOoAKKKKACiiigAooooAK4f4n3GVtrRW5J3EV25Neb+IW/tTxkkCZKq4WgDt/DFv9l0S2i77ATWlTIU8uNUAwFAFPoAKKKKACiiigAooooAKKKKACiiigAooooAKKKKACiiigAooooAKKKKACiiigAooooAKrajbrc2U0DDh1IqzSN0oA878BTtZa/PYyNgNkYPqK9FHSvN/FsLaV4ojvYxtVmD/416FZzrPaxzLyHUGgCaiiigAooooAKKKKACkalpD1oAgmTNZt1HnPFazjrVOePg0AY1nMbK9yeY3+VhXHeOtJbTtVM8S/6NP8ykdAa7W+gyKYsMOrafJpd5jcB+7Y9a4MwwaxNJx6rYTVzy2lq7rWl3Wk3jW9ypxn5X7MKo18XOEoScZLUiwtJS0VIgooooAKKSigAqxptpJfX0dvGCdx+b2FQxRyTSrFEpd24AFd74a0hdOttz83Lj5z6e1d+AwUsTU8kNbmlbwpbwJDGAFQYFSVFdXNtaoZLq4jhUdSzYqnpOt6bq0s0enz+d5P3iBxX2qSSsjU0aKKKYgooo70AGKzNfszcWvmoMyR8/UU218RaNcXUlqt6iTI20pJ8vNanUZGGU9xyK48xwNPH4aeHqbSRtQrSo1FOPQ4hT+dOrU1rTWhc3MAJjJ5X0rLBGK/Bszy6tl9d0ay1/PzR9nQxEK8FOIUUoorzrG9hBRS0UWASloop7AJSH86GbFb3hjRzcOL68XbbpyAe9d+W5dXzGuqFFavfyXc58TiI0KblI0NAg/snR2upF/0if7o9KdZQsz7m5JOSaW6mN7dZAxGvCCtC0h4FfvOX4KngcPChT2ij4ytVlWm6kupYto8VejXj0qKFeKsr0rtMgFLRRQAUUUUAFFFFABRRQaAK2pXC2tnLOxwEQmuD8Bwm+8QzXz87SW59TW38Rb/AMjSRbI2HmOMe1S/D+x+y6MJmXDzHd+FAHS0UUUAFFFFABRRRQAUUUUAFFFFABRRRQAUUUUAFFFFABRRRQAUUUUAFFFFABRRRQAUUUUAFB6UUUAcx8QNPN3pHnoMvCc/hTfh5f8A2rSvs0jZkhOMe1dLcRLNC8TjKspBrzjS5JPD3ixoJCVidtpz6HoaAPS6KRWDAFeQelLQAUUUUAFFFFABRRRQAhFRSpkVMaaRQBmXUORjFZNxFJHIJE4ZeQa6KZKz7qHINAEc1vY+INOMF3GC4GD6g+orgtd8J6hprM8Cm5t+zL1Ue9dePMtLkTRcEdvWtyzuI72HzE4boy1w4vL6WJ1loxNXPFDlWIbIPoRRXrOqaFpl6cz2q7v7y8GufufBNoWJhuZE56HnFeDVySvB+47k8rOGpa6yXwY4cbLwbe+RzTo/B0Kt+8umZfYVisoxbfw/iKzOQyKv6ZpN9qD4hjKJ3kYYFdlZaBplsciASN6vzWmqqo2qoCjoAMCu+hkb3qy08hqJm6Lo1rpqblHmT45kb+lUvH1zqll4cku9Jk2SRnMhxk7faugps0aTQvDIoZHUqwPcGvfpUoUo8kFZF2PINLljZo9R8U6fqWoQyfMk0blo8e4rvNE8Q+D0i8mwuYLPplGTYapeBpJ9L1S/8LXSkxxMZbckZUoe1dDfaFo17n7Tpls+e+wA/pWgFmK+sZV3Q31s6+okFTRyRSDMc0Tj1Dg1zz+CfDjOWWzePP8ACkhAqJ/A2j78wTXtup6qkxxQB0jXFurbWuoFI6guKrXOsaRbZM+p2qbeo35xWNF4G0EA+ctzM+eXeZs1Yt/B/hyHBGmxyEHOZCWNAGB4h1fwTqDFDYzahcZ4a1jIbP1rn7K68TadrlrZ6et1bQ3bjyoLlt5C+p9K9Vt7WzsYmNvawwqoydkYBwK5XwWtxrOv33ia8VhHkw2qt2A7igDsACECvhmxhvc1jalo24mSzIB6lD3rbFFedmeVYXM6Xs8RG9tn1Xozow+JqYeV4M4qRJYX2TRlG9xQDXYzwxzDEsauPcVQm0S1c5j3J9DX5zj+AsVTblhZqS89Ge7Rzqk9Kisc7RW23h7cPluTn6U+Pw3kDfcnPsK8f/U/N729l+KOr+1cLb4jAJpYI5riQJDG7sfQV1tr4dskIMm+Q+5rbsrOGBAIY1jHsOa9jA8B4mbviZqK7LVnJWzqmk1TV2c/ofhgBluNQwzDkRjp+NXtWuxJ/oNsAI14Yj+VWNY1AAfZbVvnP3mHaqVnbEEV+i5ZlOFy2n7PDxt3fVnhV8TUry5pv/gEtlb4ArWgjxjNR28WMVdReK9IwHIoxTxSAUtABRRRQAUUUUAFFFFABSN905payvFGopp2kTSlsOQVT60AcT4hlbXPFiWsXzRowQY/U16NbQrBBHCnCooAriPhxp7STS6pKueoQ+9d4OlABRRRQAUUUUAFFFFABRRRQAUUUUAFFFFABRRRQAUUUUAFFFFABRRRQAUUUUAFFFFABRRRQAUUUUABrjPiPpfmW66lCvzx8SY9K7OobmBLiCSGRQyOpBBoAxvBOqLqOkorN+9hG1ua368ysJpfDPiZ4Hz5DNtbPdexr0qJ1eNWU5BGQaAH0UUUAFFFFABRRRQAUhpaKAGMoIqvLHkGrRFMK0AZFzbZ7VQUzWc/mQ9e47Gt+aPNUbm3BBoAsWF3FfR5HySD7ymnzRn0rClhkhkEsTFXHQitKw1VJcRXWEk9exoC4rx4zxUDofStN4wRkcg1A8dAFAqaQg5q00dRFKAITSU8rSYoAj8uPzPN8tfMxjdjnH1p1LikoAKKOSK4bxv42bT51stGUTzo482TGVH+z9aAO5orI8K67a69p32i3BjlT5ZoW6o1a9AB+opscaRqFjVUUdFUYFOp2KAG0tLtpyrzQA3bmnBTipAnIqZI+KAIUjNTxxn0qWOKpZGhtozJMwUD1oAI4sDc3A96zdV1Hdm3s2yejOP6VXvtRmvCY4cxw/qaS0tQB0oAZaWrdTya1reEjHFLbw4Aq5GlAAiYHSpgtC0tABRRRQAUUUUAFFFFABRRQeBQAhNedeNL59V1uPTbf5kRtvHdjXXeKtUTS9NeTP71xtjHvXN/D7S2nuG1a5GeTsz3PrQB1+jWSafp8VrGOFXn3NXaBRQAUUUUAFFFFABRRRQAUUUUAFFFFABRRRQAUUUUAFFFFABRRRQAUUUUAFFFFABRRRQAUUUUAFFFFABRRRQBy3j3R/t1j9shXM8I5x3Wofh9rX2q3OnXD/voh8me611zqGUgjIPBrzbxRp82ga0l/ZgrEzblI6A9xQB6VRWdoWpQ6pYR3MRGcfMPQ1oigAooooAKKKKACiiigAoxRRQAyRahkjzVmkYcUAZc8Ge1Z13aZ7V0DIKrTQ5+lAGNaX11ZHa2ZY/7p61sWl3a3i/u22v3VutU7i2B7VQmtSG3LkEdCOtAG+8WO1QPHWbb6leWwCyDzl9+taNvqdncYDN5b9w1AETpUbJx0rS2K43IQw9jTGgOOlAGcVpCvtV5ocdqb5Q9MUAcl41TXZ7SLTtDh2tcttmuc/6pe9c74t0K10HwxpNnbjfJ9vjMspHzSNnnNemmKuO+LChdK0r31CP/ANCFAEPiPw7eWmoLr/hjEd6MefbdEnHfj1rqbYySW0UksflyMgLp/dPcVeMXTjsKBDQBV28U7ZVoQ8dKesPPSgCqsZ6VIseatrBz04oke3t13TSKv40AQpF0qwsQVdzEAD1rOuNaiUFbSIyN2J6VnzzXl4f30hC/3V4FAGjd6vDF8lqvmv69hWawuLuXzJ2Leg7Cpra0wBxV+GADrQBXtrXHYVfihxUkUYqwijFADUXAqRelLilFABiiiigAooooAKKKKACiiigApkrrHGzuwCqMknsKca4vx/rZjT+yrVsu/wDrSOw9KAMfVbibxN4jW2g3GBThfYdzXoun2sVnZxW0IwiDArC8DaJ/Z1j9omUfaJhnn+EeldKOlABRRRQAUUUUAFFFFABRRRQAUUUUAFFFFABRRRQAUUUUAFFFFABRRRQAUUUUAFFFFABRRRQAUUUUAFFFFABRRRQAVT1fT4dSspLWcZVhwfQ+tXKKAPMdKu7rwtrr29yG8gthh2I/vCvSbaaOeFJo2DI4ypHesfxdoker2JKKBcxjMbevtXM+Dtck026Ok6gSkW7CluqH0+lAHodFNVgQMEEHpTqACiiigAooooAKKKKACiiigBDTSgxT6KAKrx5qGSDir5Wmlc0AY8lsD2qpNZA9q32iHpULwr/doAwAlxAf3Mjr+NWItTv4uHUSD361oyW6+lQPbjH3aAGrrcf/AC2t2H0qaPVrCTGSyfUVVazGfu1G1mv92gDSW+09mwLhc+9cb8XJrZ9M0oRyq2NQjJwf9oVuGxBBOwflXJfE62EWl6awAGb6MdPegD0U3NkEBa4QHA71GdR05Rnzs/QVlGxHHyDoO1OSyH939KALz6zZqP3aO5+lQSa1KwxDbhfc01bMZ6VIlov92gCpJeahOeZSg9Fpi2rv80jM5961Vtl9KmS3HHFAGdDaAYwKtx2+D0q4sI9BUwjAGKAKyQip0j5qQLTsUAIFxSgUtFABRRRQAUUUUAFFFFABRRRQAUUVR1nUrfTLF7q4PA6L3Y+lAFPxVrUekWRYEG4fiNP61y/grSJNSvm1a+BZA2V3fxtVOwtrzxXrrXFwWEAPzf7K+gr0m2gjt4EhhUKiDCgUASJwKWiigAooooAKKKKACiiigAooooAKKKKACiiigAooooAKKKKACiiigAooooAKKKKACiiigAooooAKKKKACiiigAooooAKKKKAEIrlfGvh0X8ZvLNALleWA/jH+NdXQaAOG8G+ImjkGmam+0j5Y3bqD6Gu4BzXIeMvDIuy+oWK4uAMug/i9x71U8I+J3iddN1RiMfKkjdQfQ0Ad3RTUbcAQQQelOoAKKKKACiiigAooooAKKKKACjFFFAAabtzTqQ0ANKUxox6VKaZuoAi8v2pjQj0qVpBmo2lGKAOY8d2WuCK21PQZiZbM7pLXtOvcVyni/xBY+IvDelS248q5j1GNZ4G4aNtwzxXp3nc9a8/8f8AgL+2tSj1PR50tLl2AuFPCn/aHvQBP4r12+1PWo/C3hdgZyAbu7TkQr6Z9a7a0tjDaxRO5kdECs56sfWszwromn+HdNFpYruZuZp25eVvUmtdZeetAD1iGelPEQHakWTPepFkoABGvpTgnFLkUueKAExinUCigAooooAKKKKACiiigAooooAKKKKACig9KqalfW9havcXUgRFH4n2oANUv7fT7R7q4cLGo/M+grzyaS+8Xa0I03JCvT0Qev1pL261HxZqgghRlgU/KvZR6mu/0PS7bSrNbeBADj527saAJNH0+302yS1t1ACjk9yfWrlFFABRRRQAUUUUAFFFFABRRRQAUUUUAFFFFABRRRQAUUUUAFFFFABRRRQAUUUUAFFFFABRRRQAUUUUAFFFFABRRRQAUUUUAFFFFABRRRQAhGa5Xxf4ZS/VruzULcjkqOA9dXSEZoA8+8N+JptNkGn6orlFO0M3VP8A61d9BIksYkjcOjDIINY3ibw7bavFvGIblfuuB19jXH6bqWq+F702t1GzQk8oehHqpoA9NoqjpOqWep24mtZAw7r3FXQaAFooooAKKKKACiiigAoopCaAAmmFqa8nFVpJsDrQBNLLjvVd7jA61Vnuh61jaxrdjplq1xqF5DawqMlpGxQtdgbtubb3XXmq73XPFeI+Lvj74fsWeDQ7WXVJgSN5+WMf415hrvxq8daoXW3uodOhbosCDIH1NdtPAVp62sjiqZjQp6Xuz64a6YA54+pqFtSh/wCfmH/v4K+Ibzxb4qvGLXPiHUJCRg/viBj8Kzft2of9BG8/7/t/jXTHKZdZHK83h0ifeSX8bHak0TH0Dg1Mt01fBdvqurW8olt9Vvo3HdZ2/wAa29J+IHjbSmU2niG72qc7JW3g/nSnlM+khxzaHWJ9vx3f+1ViO44618paB+0B4itZEXW9Ntr6LOGeMbXxXrXg74u+EfEBSKK/NndN/wAsbj5efY1yVMHWp7o7KWNo1NpHrkc3vU6vxXP214HCsrBlI4YHINX4bjPeuU6jUU08VUil461OjUASUUA0UAFFFFABRRRQAUUUUAFFBOBmua8TeKbfT1aC2xNc9ODwv1oA0te1i00m3Mk7gyEfJGDya4WJNV8W6gdzFYEPX+Ff/r0/R9F1HxDeC+1B3EBPzMepHoK9C0+yt7G2W3tYxHGo6DvQBW0TSrbS7RYLdef4nPVjWjRRQAUUUUAFFFFABRRRQAUUUUAFFFFABRRRQAUUUUAFFFFABRRRQAUUUUAFFFFABRRRQAUUUUAFFFFABRRRQAUUUUAFFFFABRRRQAUUUUAFFFFABRRRQAYqlq2m2upW5huYgw7HuPpV2igDzfU9F1Tw9c/a7CR3iBzuXsPQit3w54utrwrBe4hm6buxrqXUMpDAEHqDXK+IfB9veFriwYQT9dv8JoA6pXVhkEEHoRTq8zs9W1zw5P8AZ7yNnhB+63p7Gu10bxBp+poPKmCS943OCKANejNJmuP1DxNe2PiYWc8Kpa7gOnJHrQB2NFNjYOoZTkEZBpaAAnionbAokbiqlxLgUAJczYrNubrCk5AA6nPSm3tyqqzO4VVGSxPAFfNHxq+Ld5qF7ceH/DUxt7FMx3Fyp+aY9wD2Fb4fDzry5YnPiMRGhHmkdn8T/jRpuhvLpugbL+/GQ0mcpGf6189eJfEet+JLxrrWb+WdieE3fIv0FZQGPc9yeppa+hw+Ep0VotT57EYypXeuwmMdBS0UV1WOUKKKKLAFFFFDQCGkKgkHuOh9KdRRYDu/h/8AFTxJ4UkjgkmbUNOBwYJTkqPY19M+AfHGieLbBbjS7pfNA/eQMfnQ/SviureiatqGh6nDqWl3D29zEwKlTwfY+orz8TgIVtY6M9DC4+dLSWqPvu3uM45Ga0IZc15D8IviVYeNLBY5Cttq0IxPATjd/tLXp1tP0rwKlOVOXLJan0FOpGpHmi9DZQ8VIKqQybgKsKeagsfRkUVk+J9VXSdNedceaeIwe5oA1s0Vh+DtRvNS0z7ReKofdgFRgEVsySJGheR1VR1JOKAH1V1C9trKEzXMqxoPU1zeu+NLa33Q6evny9N38I/xrCs9K1rxHcC6vJHSAnlm/oKALGs+KL7U5jY6VGyI3GR95qveG/B4Rhdap+8k6iPPGfeuh0XRLDS4wLeIF+8jdTWmBzQAkaKiBVUKB0AFOoooAKKKKACiiigAooooAKKKKACiiigAooooAKKKKACiiigAooooAKKKKACiiigAooooAKKKKACiiigAooooAKKKKACiiigAooooAKKKKACiiigAooooAKKKKACiiigAooooAr31nbXkRiuYVkU+orjtZ8FvG5uNKlKkchCen0NdzSN0oA86svEmsaRJ9n1CJ5EXj5xz+dHiq90/WrOO9tZAlxHw0bdcV1muX2hwoU1J4XP93GTXnOsPpst2TpUMqoezc/lQB3vgPUxe6SIXbMsPynPpXQMeDXnvgaz1aDU1uUtXS3YYcvxxXfythaAIJn4PNZd7NjgGrN1KADXn3xd8WR+FPCV1qGc3EgMcCg/xHvVRg5tRRMpqC5meX/tFfEV0Z/Cei3GGP/H3Kh5H+yDXgijAxT7mea6uZLq4cyTSsWdickk0zFfU4fDxowUUfK4ivKvNyYtFFJ3re6MBaKSlp3CwUUUUrgFFFFMAooooAKKKKALmiape6Jq8GqafKYriBgykd/avsL4X+MrTxh4di1GBgs6gLcRZ5Vq+MTXafBrxhJ4R8XQySEmxuiIp1zwM968/H4b20brdHdgcU6M+V7M+1rWXKitGFiQK5/T7hZI0kjbcjgMp9Qa2baTNfOH0pdzxXm/jK+Gqa4lpG4EMbbSc8e9d5qZuf7PmFom+cqQgzivJ76xv7WRvtlvJGxJJJHB/GgDrpvFNjpdkljpsfnMi43ds1mJD4i8RybnLpCT34Wn+FbrwzCym7idZ/wC/IMrXf2dxa3EIa1ljePtsoAxNC8KWNgVknUTzerdB+FdEihRtCgAdABSgUtABRRRQAUUUUAFFFFABRRRQAUUUUAFFFFABRRRQAUUUUAFFFFABRRRQAUUUUAFFFFABRRRQAUUUUAFFFFABRRRQAUUUUAFFFFABRRRQAUUUUAFFFFABRRRQAUUUUAFFFFABRRRQAUUUUAFI4yCPWlooA5BvBEM2oSXE907I7btvetzTtD02w/497VM/3mGTWnQelADSMDAGKq3DYFWX+7VG6YY60AZt6/UDvXyh+0j4lbWPGI0mGQ/ZdPGCueC3rX094hvFstNurxjxDEz/AJCvhvW72TUtavNQlYs88zNk+ma9TLKXNNzfQ8rNavLTUF1KYpaKK95bHgga6uPwas3wwbxra3hcw3Hk3Fvj7nPWuUr034LStq/hzxZ4JYlvtlobi2T/AKaLzXPXlKEeZdDfDwjOfK0Zvhf4bXmu/DXU/GSXRiFnkxQY/wBao6msrwf4SGveF9f8QXF79ltdIjDYxzI56LXr+m6lb+F/FHhP4duV+zzaa8N6pPAkkXGT+JrjvG9k3gr4Nnw7kpcarqcjTHGCY1Y4rljiJttd3p6HXLDwjG9tlr6nllpFPcgi3t5Zio+YRoWx+VNLYzlSCOoI5r2bw3aeN7TwNp32W98OeEraVN8c926LNdj+8c84qt+0Dp1vpR8H+IIlsJdSuIA91JageRcMvO4Y4OcVssTepyWOeWG5abnfY841Hw3qth4a0/xFcwEWGoMVt2A5JHqKyhksFVSzE4CgZJNfQfjP4karbfBbwvqyaTpRm1F2jeNoAUjHTKjHBrl/gRocV54b8VeJY57C21S2wlrPe48mAt1bngGohi5qnKc0XPCxdRQg+lzyaeKa3cJcQSwsegkUqT+dJGskrhIYpJX/ALqKSa9v1W3hvfh9rcPjXxb4e1S+jj8zTJbSRDMHH8PHY1neAtUn8Nfs/X/ibS7e1XVl1JYhPLEGIUnpzVrFtxuo63sS8MlLV6WueQuroxSSNkYdVYYIpKt65qt5rmrTarfsjXM/MhRcDP0qpXXFvqcsrX0CmtnGeh7GnUHpVWEfWn7P/iVtf8C24mk3XNmfJf1wOler2jZ718p/ssawbTxVeaRI5Ed1HuQZ43CvqSxfpzXy+NpezrNH1GCq+0opm1C3GKdNDHMhWWNXX0YZqKA5qyOlch1nO6l4R0q7yyRmBz3TpT/DHh0aK0rC4aUv27Ct+igAHSiiigAooooAKKKKACiiigAooooAKKKKACiiigAooooAKKKKACiiigAooooAKKKKACiiigAooooAKKKKACiiigAooooAKKKKACiiigAooooAKKKKACiiigAooooAKKKKACiiigAooooAKKKKACiiigAoPSig9KAI5Pu1nXbda0H6Gs2770AeefGW8+x/D3WJtpbMJXA96+NIvuCvsH47f8k01b/cr4+j+4PpXvZSrU5ep4ObP95H0HUUhoXczbY43kb0RSx/SvUueULW58P/ABHN4S8W2evRRed5GQ8X99T1FYO75irKyuOqsMEfhS1MlGa5X1KjJxldbo6LxP4svNc8ev4tZDDN9oWaOMH7gByFrQ+L3juf4hata30lp9kjtoBEsWc892rjqKj2ME07bbFuvNppvc9E1Hxl4P8AFejaXa+NNIvzeabbi3intHwHQeorL+JPi+x8Sadouj6VYS2un6NEYoGlbLuD61x9Jipjh4RaavoVLETlFp9dz0Lwz460I+B4/B/jPRJNRsrRjJYzwth4mPb6VjeBvFsOgxatpWoWLXug6sClxbK2GUZ4Ye4rlsUtT9XhaWm4niJ+7rt+R2Wr694JtPDlzo/hjw3KZbrG+9vTukj/AN30qra+LvJ+Flx4I+xkma7Fx9oz0welcqSu4L3NLVxowtb5i9tN/kC8ClpKWtVoZBQaKDVAjsfgpdG0+JmlOJRGHfYxPfPavsyz+9ivh/4df8j7o3/Xyv8AOvuCz+9XgZql7RPyPfylv2bXmbNv0FWx0qnb9BVwdK8s9QdRRRQAUUUUAFFFFABRRRQAUUUUAFFFFABRRRQAUUUUAFFFFABRRRQAUUUUAFFFFABRRRQAUUUUAFFFFABRRRQAUUUUAFFFFABRRRQAUUUUAFFFFABRRRQAUUUUAFFFFABRRRQAUUUUAFFFFABRRRQAUUUUAFB6UUHpQBHIPlNZ15Wk/SqF0vWgDzX402r3fw81eNGCkRFufavjaL7gr7u8T2YvtJvLNgD50LL+lfDWpWzWOp3VnIMNDMyHP1r28pnpKJ4mbR1jIrSkhCR1r3S2OreDvhnouqfD/RbbUpbxN+o3hhEro393HYV4W5wpOM16fo+h+PtE8LWGueBtTvNSsLsbpobTLmF/RlrsxaUuW7+/ZnDhW48zSfy3RR8eeMrfxL4ajt/EXhwaf4mhfKXUMPlrKvowrA8IeEr7xDbXF/8Aarew021IE95cNtRT6D1Nem+LpdY1D4M3V98RtNjtdYWdV0x2QJM475HXFVvhxe2n/Chr+2/sFfEE9veh57JQdwXP3sDk1hCs4Unyq2tu6+RvOlz1Fzu+l/P5nA+KfBt3o2lJrNrf2uq6U7+X9rtmyFb0PpT/AAp4Hv8AXNJfXLm+tdJ0hWKfa7lsBm9AO9dj4i1LVYfhBfQ2/gWHQNGvZxlnbbIX9Qp5qLWrO41X9nHw7/ZVrLe/Y71vtSQKWaM/7QFae2m4q762uQ6ELtpdL2ON8ZeDdQ8N6bb6t9rttQ0q6JEN3btlSR2PoareI/C2p6Bo2katfeWYNWiMlttOTgetS674Z8TaT4Gs9Q1TzbXTbqQi2s5WKvu/vbDXoPxD0bVvFPwn8B33h3T59UjtbdobgW6l2jbHcDkVftnHlvJNNk+xUua0Wmkeb6v4Y1LS/CGmeKLpo/sGpMVgwfmyPWuo0z4ValLodtrGqa5pmlW95D51qs8gDSDHpWv8WLC80n4DeCdO1S3e0vUldmgkGHUe4pvx0Qf8IJ8Os5/5B1ZKtOdknu3+BXsYRcuZbJficx4e03VpPh74lurS1sZtPt5QlxcSAGVMH+A+ldN8F/hfB4u0e+1TUZ4DB9nb7KnmgOkgHBYelJ8Pwf8AhQXjgj/nqn86b+zWWuNU1/TYpf8ASbvS3S3jLY3tt6D3p1ZS5J8rtZ/5DoxhzQut1/mcpd+BtWtvGFn4VF1Z3N/dnEbQyBkH1IrNfQb4eLT4X+T7eLj7P1+XdnHWt74e2t74U+K+if8ACTW0+mtHdZf7QCMDPXntXb3Pw68Zf8LtXXIdJa40uTUVuFuo2BQoWznNVKu4fFLp+JCoc6bjHqeTeJNHvPD2vXWi3+03Ns219pyKzj0rtPjjn/hbOu/9dhXFnpXVRk501JnPVio1HFdGdb8HbQX3xI0mJo2dVl3kL2x3r7SsgS1fLX7Luktd+M7jUmHyWkR59zX1TYqeBXhZnO9VLse7lcLUb9zUtxwKuAcVVt14FWx0rzT0gooooAKKKKACiiigAooooAKKKKACiiigAooooAKKKKACiiigAooooAKKKKACiiigAooooAKKKKACiiigAooooAKKKKACiiigAooooAKKKKACiiigAooooAKKKKACiiigAooooAKKKKACiiigAooooAKKKKACiiigBG6VTuF61cNQyrwaAMO8XvjNfIn7Q3hx9E8eS30ce21vx5intu719iXkfBry/wCOPg4+KvCMscCj7dagywH1x1FdmBreyqps48dQ9tRa6o+Rea1PD3iTxD4dkaTQdau9PLfeETkA/hWYVdHeORSsiMVcHsRRX0jjGa1Vz5lSlF6blzWdX1bW7o3Ws6nc38396ZycfhTdG1XVNFvReaPqE9lcDq8TYyPcd6q0UezjbltoNybfN1NHX/EGveIJlm1vV7q+ZfuiRvlH0FGgeINe8PzNNoerXNgzfeEbfK31FZ1FL2UbcttA55c3NfUu65rWr65d/a9Z1K4vpuzStnb9B2qx4c8T+JPDckj6BrV3p/mD5lic7T+FZVFP2ceXltoHPLm5r6lrV9U1XWLj7Rq+pXN/L/fmcsR9Kiuby9uo4Yrq8mnigXbCjtkRj0HpUVFNQSSsgcm73ZNFeXkNpLZw3c0dtN/rYlbCv9RTLO4ubG6jurG4ktriI5SSNsMpplFPlXVC5n3Na/1y81/Wra+8WXt1qaRkLIxb5/L9Aa9E0i/8GaTqlrqlj8QtZXSLZ1lTSGLF8jnb9M15JijauegrCeHU0leyNoV3Ft21Nnxvrn/CS+L9R1wReUt1KWVPRe1YzHAorqPhd4VuPF3i62sI0JtomEly3YKKtyjSp67IiMZVZ2XU+gP2cfDcmi+CUurhSs9+3mEEche1ex2aYArL0m0itreK3hQLFEoRB6AVuW64r5WtUdSbkz6ujTVOCii1EvGanFRouKkHSszQKKKKACiiigAooooAKKKKACiiigAooooAKKKKACiiigAooooAKKKKACiiigAooooAKKKKACiiigAooooAKKKKACiiigAooooAKKKKACiiigAooooAKKKKACiiigAooooAKKKKACiiigAooooAKKKKACiiigAooooADTGXNPooAo3EfB4rJu4epwK3pFyDVG5hyKAPlL9oX4eSaXqD+KNIgJsp2/0mNB/q29fpXjgPGa++NVsIbq2ltbiJZYZFKurDIINfKfxk+F174VvJNU0mOS50mVixCjJhPofavcy/GXXs579Dw8wwfK/aQ26nmlFIGBFLXrnkBRRRQAUUUUAFFFFABRRRQAUUVLYWt1qF9FY2MDz3MrBUjUZJNJtJXYJNuyEs7W4vr2Kys4mluJmCoijkk19efBzwPD4P8NxwugbULgB7mTHOf7tYfwY+Flr4XgTU9URLjWJBnJGRCPQe9ewWtvgV8/j8Z7X3IbH0GAwbpe/PcltIVAHFaMKY7VHDHgVZQYNeaemOXinUUUAFFFFABRRRQAUUUUAFFFFABRRRQAUUUUAFFFFABRRRQAUUUUAFFFFABRRRQAUUUUAFFFFABRRRQAUUUUAFFFFABRRRQAUUUUAFFFFABRRRQAUUUUAFFFFABRRRQAUUUUAFFFFABRRRQAUUUUAFFFFABRRRQAUUUUAFFFFACEVBLHkVYpp6UAZlxDkdKy72zjkieOWNZEYYZWGQRXROmaqTQg07gfNfxQ+B6yyTat4QOyViWksXOFJ/2TXhWp2F9pd21nqVrLazqcFJFIr78uLbPNcv4u8HaF4ltvJ1jT47jH3Xxhh+Nejh8xlD3Z6o8zE5bGo+aGjPiOivdvF37P7Bnn8N6lgZyIJ+3415prvw48aaKT9p0WaZB/HAN4/SvXpYujPaR5FTCVqe8TlKKnubHULUsLrT7uEr97fERiq2f9l/++TXRzLuc7i10HUUi7mYKkcjMegCnJrR0/Qde1Bwtlo19MSccRHrQ5xW7HGMpbIz6RiAOtejeHvgx401Vg1zDHp0R7ytz+VeseC/gd4e0p0uNUd9TuBztYYQH6Vx1cdSp9bnXRwFao9rHgvgnwP4i8XXKx6XZusGcPcyDCKP619N/DD4Z6L4Nt1khjF3qTD95dyDkHuF9BXcadptva26QWtvHBEowERcAVqQWwFePicdUraLRHs4bA06Or1ZDbW+MZFaEEeO1PiixU6Lg1xHaKqYFPFApaACiiigAooooAKKKKACiiigAooooAKKKKACiiigAooooAKKKKACiiigAooooAKKKKACiiigAooooAKKKKACiiigAooooAKKKKACiiigAooooAKKKKACiiigAooooAKKKKACiiigAooooAKKKKACiiigAooooAKKKKACiiigAooooAKKKKAENRsme1S0hoAqyQiq8luMdK0SuaayCgDFltdw6VA9p6jI9xW60PNRtDntQBzVzpNrOpWa0hlDdd0YOapnw1o4/wCYRZ/9+hXWmDFIYB/dpqTStclxi90crH4c0iNg8elWisOQREOKvw2Ecf8Aq4UT/dUCtvyB6U9LcZo5n3GklsjLjs/arMdqF7VeWEZqUR4FKwyrFBz0qwkYqULxTguKAGhQKdilooAKKKKACiiigAooooAKKKKACiiigAooooAKKKKACiiigAooooAKKKKACiiigAooooAKKKKACiiigAooooAKKKKACiiigAooooAKKKKACiiigAooooAKKKKACiiigAooooAKKKKACiiigAooooAKKKKACiiigAooooAKKKKACiiigAooooAKKKKACiiigAooooATFG2looAaVFJtp9FADNopdop1FACbaX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a:extLst>
              <a:ext uri="{FF2B5EF4-FFF2-40B4-BE49-F238E27FC236}">
                <a16:creationId xmlns:a16="http://schemas.microsoft.com/office/drawing/2014/main" id="{866AF0CF-7F24-438F-BC7E-3AB69A5C0A92}"/>
              </a:ext>
            </a:extLst>
          </p:cNvPr>
          <p:cNvSpPr>
            <a:spLocks noChangeAspect="1" noChangeArrowheads="1"/>
          </p:cNvSpPr>
          <p:nvPr/>
        </p:nvSpPr>
        <p:spPr bwMode="auto">
          <a:xfrm>
            <a:off x="4419600" y="2419350"/>
            <a:ext cx="197152"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HtAi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hubmC3TfNMkajuxxQBNRXMah400y3JS3D3L9PlGB+dZb+IPE2pHbp2n+Sh6Ntz+poA7osqjLEAe9UrvVtNts+dewoR23VySeG/EV+d+oamYweq7if5VdtvAunqd1zcTzHvzigC9P4v0WLI+0mQ/7K1Rl8dWC/6q2nkOfTFalt4Y0OD7tijn1c5q/Dpunw48uzgXHT5BQByp8cuzHydKmdPU0h8Y6lIc2+jSFe+Qa7NYYVGFiQD2UUqoq/dGPoKAOL/4S3Wf+gI/5GgeMtRjP+kaNIAemAa7XFIUVvvAH6igDjV8clW/faXMo7YqeLx1pxIEtvPGe/GcV1LQwt96GNvqoqvPpenTA+bZQNnr8goAzLfxdok2P9K8s+jritS11KwuBmG8hf6OKz7nwrocwP8AoYQnuhIrKuvA1kebW6nhbtnkUAdeCCMg5FLXCHQPFGnnNjqRlUdt39DSr4k8QaY2zVNO81R/EFx+ooA7qiub0zxhpV1hZWa2f0fp+ddBBPFMm+KRHXsVOaAJKKM0UAFFFFABRRRQAUUUUAFFFFABRRRQAUUUUAFFFFABRRRQAUUUUAFFFFABRRRQAUUUUAFFFFABRRRQAUUUUAFFBprNQA40hbFRvIBVeS4AP3qALZYUwyCs+S7A/iqB7xR/FRdAaxkHrQJR61im8X1pPto9aANzzB604MKxkvB61Yius96B2NPdSiqSTg96nSQMaBE1FJml7UAFFcb4m1S/j8VWVjZ3DRrxvUdDk966jUL+10+3M11Msaj1PJ+lAFqs7V9YsNLj3XU6qeyDlj+FcrqHifUtWmNnodu6g8eZjk/4VY0jwbvkFzrE7TyHkpu7+5oAr3firVNTf7Polm65/jxk/wCAp1r4T1G/kE2s3zjPOwNk12dpa29rEIreFIkHZRipqAMnTfD2lWIHlWyu395+TWoqhRhQAPQCnUUAFFFFABRRRQAUUUUAFFFFABRRRQAUUUUAFNeNXXayhh6EZp1FAGLqPhnSL0Fntljc/wAUfFc9P4X1fTJDNo98zgfwE4P+Bru6KAOHsvF95ZTfZtas3UjguFwfy711emapZajGHtLhJB3GeR+FSX9haX8Riu4ElX3HI/GuR1LwhcWcv2vRLp0cchCcH86AO3orh9M8WXdjMLTXLdgQceYBg/Uiuvt7uG8tTNayrIpU7SD3oAs0Vx/gbU7y61C/tb24eUo2V3dua7AUAFFITUbvjvQBJuFNLCqrz471Wkux/eoA0TIPWk80eorHkvF9ajN570AbnmijzRWGLynrej1xTsBuBxTg1ZMd2D/FVmO4460gLwoqGOQGpFYUAOopAaWgAooooAKKKKACiiigAooooAKKKKACig0x2wKAFZsVWmmC/wAQps8u0Vl3t0oB5xgUAWLi6Cg81j6nq1vaRmS4nSJf9o4rkvEvjFY2e30/Esg4Mh+6v09a4q6uLi7lMt1M8rk9WOcV85mPEVHDNwpLml+C/wAz6DA8P1q6U6r5Y/idrqXjmBSVsoXm/wBpuFrEuPGGsSH5GiiHoq5rAor5avnuOrP47emh9NQyXBUvsX9TV/4SLWs5+3N+QoHiPWlYN9tY/UCsuiuP+0MV/wA/H97Ov6jhr/w19x0Ft4y1aI/vVimHuMGt/TPG9nKwW6WS2bux5WvP8UYrtoZ9jaP2+ZdmcdfI8FV+zZ+R7XYalDcRiSGZJEPRlORWtbXQP8QrwbTr680+XzLSZoz3GeD+Fd54Z8Ww3hW3usQXHbJ+Vz7V9Xl3EFDFNQn7svw+8+XzDIq2GvOHvR/H7j0uKUMOtTKQRWHZ3WeK04ZcgV9AeEed63qRg8YXF6iiRoW2oCeMgVc0vSrnXp1vtZvlWNuVTeNzfh2reu/B+lXVy85aZGdizYbgk1Uk8CWuCYr2ZWzwT2oA6bTbKzsoBFZxJGg9O9W6yfDmjnSLZ4TcyT7m3ZY9PpWtQAUUUUAFFFFABRRRQAUUUUAFFFFABRRRQAUUUUAFFFFABRRRQAUUUUAFFFFAGfq+m2GoRGO8iRvRjwR9DXE3tne+Gpzd6XfJNbA/Mm8cexFdZ4m0NtYEO26eAx5+73rJj8B2eQZbydvXHegDG8HXu/xeZtojFyGyvv1r0ZmxWBYeE9MsbpLqNpjJGcrlq15ZcZ5oAdLJtHWqNzdBf4hUF5dYrzXx38QrfTJHsdM2XN6OGP8ABGf6msa9enQjzTdhOSSuzuNW1e1sYGuLy6jt4x/E7YrzzXfipYxM0elWsl23/PR/lT8O5ry/VNSv9VuWuNQupJ3Jzhj8o+gqsBXz2IzmpLSkrL8TllXfQ6zUPiH4lum/dzxWq9hEn9TWVN4n8QzBhJq1yQ3UBsVk4orzJ4uvP4pv7zLnl3NODxFr8KlY9WugD/t5rQsvHXie0xi/80DtIoNc5RSjia0XpJhzS7npOjfFaRSF1XTzjvJAf6GvQfDnirSdajDWF6kjd4ycOPwr50NOgkmt5lnt5HilXkOhwRXoYfOK0HaeqNI1pLc+rre6Bx8wq/DMD3zXg3gr4jzQslnrrF0yAtwByP8Aer17TL+OaJJI5FkjblWU5Br6LDYqniY80GdUZqS0OlRgafmqNvNu71aRs10lElFAooAKKKKACiiigAooooAKKKKAEY8VVuJNtTStgVmX0uAaAK19c7c/415j4z8SSXczWVlKywqSJHHG4+n0rV+IOuNBELG3fE0n3yP4Vrz8A18dxDm8ov6rSdu7/Q+tyHKlJfWaq9F+oqinUUV8YfWhRRRTAKKKKACiiigApOhBHUdDS0hFCYJHbeCvEryOun30nzjiKQ/xex969EsbjcBXgmWVgykgg5BHavTfBOuf2hZBJG/fxfK/uPWvueHs3lX/ANnrP3ls+6Pi89ypUX9YpLR7rsz0OKTIFWFOayrKbcBWlG2RX1R8ySUUCigAooooAKKKKACiiigAooozQAUUmfejdQAtFJupN1ADqKTNLmgAooooAKKKKACiiigAooooAKRulKaZI3y9aAIpXwKyr64xkd6s3cuAfWvPvih4l/sTRm8lv9MuMpD7erVnVqxpQc5bITaSuznPif43kt5ZNF0mQCbGJ51Odn+yvvXlYzkk5JJ5J70MzO5kdizMSWY9SaWvi8XipYmfM9jilNzd2JiloormJsFFFFILBRRRQIKKKKB2GkV1vw88XTaDera3cjvp8pwR18s+o9q5SmsPxrahWlRmpx3BNp3PqbTLxJokkjkV0cAqwPBFbVvLkV4Z8HPErLJ/YV3ITjm2Ynt3WvZLKbIFfaYXExxNNTidsJ80bm0p4p1QwtkVNXQWFFFFABRRRQAUUUUAFI1LTXPFAFW5fArA1i6WCGSVmwqAsa2rxvlNcF8RbzydGeMHDSsF/CufFV/q9GdXsjfC0HXrRp92ed6ldSX1/NdOcmRiR7DtUI6UCg9K/JpzlOTlLdn6lGEYRUY7IvaRpN/qzyLYQrIYhl9zBQB+NS6poOqaZb/aLyKJI84ysoY5+grV8Di1Ol64t5M8MBgXe6DJAz2rF1dNGSKP+y9Qubpj94SrjA9q9B4elDDRqPd3+0l1tt1PPjiKssVKmtlb7N+l9+hQDDHOKXiusup7HQ9K0lk0i0umu4d8zTAk5zjiodR0WzbxtaadCpitroLIUB+7kZIFTLL5LRSu7pPyvsVHMIyu5RaVm15239Dmcj2/Ogke1dtNY2Ej3drff2Pb20aP5DQy/vVYdM+tZmjtaWPhF9VfT7e7uftXkjzhkBcelE8vlGVnJWs392+go5gpR5oxbd0vv21OcyPb86TPpXRaCtnDo2qa9cWUNy8MqpFC/wBxd3ejxLHaT6BpGqw2cNtLdSMsgi+6QD6VH1L91z8yva9vK9vzNfrv73k5Xa9r+dr/AJHPZFKK6DX7GytvHFtp8MSpbs0G5M9dwGazvEtvFa+ItQtrdNkUUxVFHYVnWwsqSk29nylUsXGq4pLdcxQ/CtDw1fHTtZhm3ERudkg9Qaz/AM6a/tWdCtKjUjUjutTWtSjVpypy2Z7pp0vC4PFbds2RXFeDrv7VpFtKSd20A/UcV19o2QK/WqNRVacai6q5+W1abpzcH0di+DxS00dKdWhmFFFBNABRTWao3kAoAk3U1nFVJLgVVkvAD1NAGi0wzUTXABrHlvlDfepgnnl/1cUjfQUAbDXPPWmm696zFt9Sf7sBH1NNkguI2xNc28X+9IKAujU+1e9KLr3rC82Ett/tSyznGPMqxFb3Up/czW8o9VkFPla3Qro1xc89akW4BrGe31GPGbdm+hqP7RNH/rI5F+q0hnQiYVIsgNYEV8GH3v1q3FdgjrQBr7hSiqMdwMCrCShqAJqKaGpwNABRRRQAHpVadsCrBPFU7s/LQBlajL15x6186/EHWW1rxPcSq5a3gJihHbA6mvbfHV//AGf4fvrwHDJCdv1PAr5xUliWbkk5NeBnlZpRprrqznry6Dh0ooor5w5xrnAJrrbfwLctptnfXOvaPZLeRebEk8pVitcjL9w/SvS/E03hePQPCw17Tr26m/s0bGgkCgLu6GuvDU4TUnPp/mVFLW5wWtWK6ZqL2Yvba82AHzbdsoc9gaqfXI+tdd4AtNKvvGF40dnutILWWe2hm+b5lHGfWptFvH8TeFvEb6tHbyPY24lt5EiCGNt2NuR29qUaCn7ydr3t8g5DixycAEn2FICMV2d1eP4e8B6De6ZHBHcXxdriZ4g5bHRcnoPapvEml2M3jDw0DbxwLqUEUl0iDapYnnjtmm8K7aPXT8RchzXhjRZ9d1F7OGYQlYXm3spIIUZxWWO/scV65oviC8l8e6t4fEVpBYW1vMkUUcIVgFXjnrXkY6t/vH+dFejCnBcrvq/0HJJLQWiiiuQkks7mWyvIbyFiskLh1I9q+kfC+px6lplvexHKyoG/HvXzS3SvYfgjqDTaHLZsxJtpMD/dNe5kldxqum9ma0ZWlY9dtH4Aq4hrMsmzitJOlfTHWPooooAKKKKACiiigApktPqOWgDNvvumvMfihL81pDz1LYr02+6NmvLvicrfa7Rtvy4Iz7142fyawE7eX5nr5El9ehfz/I48dKWkPSrej6Xd6pM6W+xEjG6SWRtqIPc1+bwpyqSUYq7Z+g1KkYRc5uyRPoGtSaQLhVtILqO4ULIkwyMVJqmsw31mbdNF0+0JP+shUhhRqnh+80+0+2edbXdsDtaS3fcFPv6Vkbh3OK6qlXE0I+xnovlt5HNSp4evL20NX3138y9qWozX9vZQSqqraR+Wm3uM96ffazd3Oqwal8sc8Cqqbeny1nbhRuXP3hmsfrFS/wAXb8NvuN1hqdrW7/jubEutW22d4dFtIrq4BEkxy3XqVB6VSXUpl0M6RsTyTN527+LNVNwzRlfUVUsVVk9X5ffuTDCUorRdb9ehveELi7jW8htnspFkUF7S6+7N9PQ1a8a3scukaXY7LWK4g3tJFbfcjB6D61ypK54Iz7Gprm3e3WIuyHzUDrtbPB9feto4yaw7opabfjf+tTCeDh9ZVZvX/gW/rQ7jTbu8eSwnul0W+ijCE3shAkjUdiOuRXJeIbmO88QX93AS0UszMh9RVG4gkglMM8TRSYyUYYNIGGOtGJxsqsFTatZ9d+wYbAwozdSLvddB350hHNA5HBo71wHaj0P4aux0gr2WU4r0GxPSvO/hoP8AiVSf9djXodj0FfqeUO+Bpeh+a5srY2p6mnH0pxpkfSlZgK9E88GPFRSSYps0oA6is+6usZ5FAFia4C96oXF6Bnmq6tcXkuy3Ut6nsK0LTS4Iv3ly/nP6dhQBnxm7uziCJiPU8CrcWj5Obq4J/wBlK0TMqrhcADsKgeb3oAdDa2Vvjy4FJ9Tyaztc8SWelqU4kn7RJ/Ws3xTrxsIvs9swNy46/wBwev1rhHZpHaSRizscknqTXdhsI5rmlsclfE8nux3NfVPE2ragSvnm3iP8EfH61kPuc5dmY+pOaKPxr1IU4wVoo86U5Sd2xuxf7v6U6NniYNFI8Z9VYij8aPxqyU7G5pXirVbFlWSY3UX92Tr+BrttG1+x1aP90QJAPmiccivLaWCSa3mWaCRo5F6MprkrYSFTVaM6aWJlB66o9cls7G4+Z4VU+q8VTl0d1y1tcbv9l6oeG9bXUrbD4W4j++vr7ittJ/evHnBwdpHpxkpK6MhnuLV9s0bLjv2q3b3gOOa0RKrrtcKynsapXOkxyAyWcnlv/dJ4NSUWobgHvVqOTNc4JprWTyrhSje/Q1o2l0GHWgDWBp1VoZQe4qdSDQAP0rPvOlaDdDWdeDigDzb4ySMvg+4CtgNKin3Ga8PAr2z40f8AIoTf9dk/nXiYr5XO/wDeF6HJX+IWir/h7R7rXNUWxtWRDtMksrnCxIOrH6VtyeE9Nu7S5k0DxNa6lc20Zle3KGNmUdSpPWvOp4edRXijNJtHKMMjFXNS1S91KKzhvJA6WUXkwADG1PT3qkuWwACSegAyaU5VirKysOoYYI/Csk2k7PcVyfTry8028jvLG4eCeM5V16itHVvE+tanZtZ3E8Mdu53SRwQrGJD6tjrWONzIWWN2UdWCkgfjSbhj1qlOpFcqegrs19H8S6xpVobO2miktt24RTxCRVb1APQ1T1DUdQ1DUP7QvLp5brIxJ0246Y9MVUyKcoZgSsbsB1IUkCjnm0k2O7ta508vj7xDJbmPdZJMyGN7pbdRM64xgtXLip5LeNdPjuhdxNIzlTAAd6gfxH2p99pt7Y2tpdXUJjhvFLwN/fAqpyq1Pi1sN3e5WopuaUHNZWEKa9D+BswXVb+AsctGrAdq88Nd98EI2bXryUAbVhAP513ZZf61CxdP40e6WDcCtSLmsvT/ALorUi4r7M7SWiiigAooooAKKKKACmSU+mtQBm3y5Brzj4nW5axhuB/yzkwfxr027XKmuT8W6f8AbdKuIAMkqSv1FcWZUHiMLOmt2jsy+uqGJhUeyZ5B2rZ8O6hHa6ffWl9ZS3GnXGPNaM4KMOhzWMRjKtwwOCPer+i6tc6U0oijinhlGJYZVyjivzHC1PZ1eZu262v967H6Piabq0nFK+3W33PuaT6fp82i3dzoOoXQSEBrm3m4BXsfereiWMNv4Yg1KKSwjup5WUveDKhR2ArK1HXZrq0eztrK00+2kIMkcC8v9TUNhqzW9l9hurOC+tQ+9YpSRtb1BFdyxOHVW6t8NuqV79Fuv60OB4bEOlZ/zXtdN2t16M1NTsdLufEGmQWssDfaSouhB9wNnnH1pNT1O2ttTu9LbSbWSyhLRoqJiQEfxbutZF9qtxdahFeLHDbNDjylhXCqB0q9J4ikMklwum2Ud7KpV7kAknPXjoDR9Zpc0nF8t3fbdW2+/Uf1ataKkuaytvs7739NANtbf8II175S+f8AbdgkPXbjpS6ra20fhfQ7iOFVlndhI46sM1X0fWptNgktXtre8tJW3PBMMgt6j0pus61PqYt42ggtre2OYYYVwq81HtaDp3vrypWt53v9xoqVf2tvs8zd7+VrW9TV8dzxWVxLotrYWkMCojCRU/eZxnrTNdjs9LudDuIrKGRZLRJJI2HyuxPU1i6xf3Gq3jXdyFEjqFO0cYAxTtT1C41FbZbgIBbRCKPaMfKP60qmMhKVSS625dOzFSwk4xpxfRPm17o6D4nX8cmrPZrY28cgjjczgfOfl6fSqfi+ztbXV9Kht4UiSW1gZwB94k8mqer65NqlhFBeWdu9xGAv2oDEjKOgNb2l3V89jZlb3R7yCNRue6AElsAeV55NdTnTxdWprdOzvbazvbp8zlUKmDpU9LWunrvpv/kY3jS2gs/FN5bWsYihTbtReg+WscmtXxdewaj4lvLy2bdC7AK2OuBjNZttC1zcxW8f35HCivNxSU8TNU+rdvvPVwzcMNB1OiV/uPSPh7bGPRISRguxeu6s16Vh6JbLb20UKDCxqFFdBb/KK/UsLR9jRhT7JH5niq3tq0qndloHAqvPMADzRLKFrKvroLnFbmA67ugo5NNs7GW7PnTkxw9h3apNN0/zALq7B9VQ/wBavzzdhwKAHKYYI/LhUKo9Kryy1G8lQM/XvQBI8npVW9ultbSS4k+6i5/GnlvasDxrOy6dHCpI8x+foK0ow9pNRIqS5YNnK3c8l1dPcStlnOT7UwZZgq5JJwB6mkAwKMsrq69VIYfhX0FrKyPEu3uOZXXduRhsOGyOh9KJFeNtsilGx0PWunY2c0kdsZI9uoL58jZ+4RjA/Q1nWQjv9RurhvLK+YFAZdx29OB6Y71zxru12jZ0kupj5+uKN1a77EsNTtbWOGQJOCueW2c8g+1SXFvYjSC6BSogDKwX5t/+9/Sq9t3RPs/MxM0v41a1Ty1kihhjjVFiViV6kkc5NVfyrWLurmbVixpt29jfxXSMflPzD1FeiwzLJEkqHIdQw+leYt07V2vhG4M2jorEkxsV59K4MfT0Uztwc9XE6COSp4pcd6oBsdqkR68s9E0ZVhuovLmUMPXuKyLu0nsX3oTJAe/dfrV2KTkVbilBBVhkHtQBnWd1uA5rTgmBHWsnULFrYm4tctEfvIP4feixudwHSgDdJyKp3Y+WpYpARTZxuWgDgPidYm88J6hEoyyp5g47jmvn5Ogr6k1W3EsTxuAVcFSPUGvmnxBp8mla3d2Eq4MUhx7r2NfO53Rd41Pkc2IWqZf8DXWrWetvcaRareOlu/n27dJIcfMMVt6Na+F/FE1zZ2ekXWi36wPMk0cpMS7Rkhh2Fcfpt7d6dfRXtjcPBcRHKOvUVs6p408Q6haPayXMMMUi7Zfs8KxtIP8AaIry6FaEYKM3t0tf/hjOMktzV+HUdpD4X8QavLdpZXNuY447ryvMMKk8lV9/WovGl5pt94YsXW+l1HUVuSpvTbeWHjP8JPciuc0XVb7R5ZHsZFUSrsljdQySL6Mp61Lrmu6lrMcUN7JGsEOfKghjCRp9AKf1iHseVLy/EXMrWOv8X6zqHh3xDYaRoyxJZpawuLURAidmHO71zVTwQi3Oq+J2n0+OCU2MjC22Z8pvQCse18Ya9BBFEJreV4VCwzSwB5Ix2AY1nWGranY6qdVtbyRLxmLNKeSxPXPrVyxMHUU76X2ByXNc3PC8SN8N/E8rwguhi2uy8rz2NafiXVr7SPBvh6105oreG8s2+0ARAmTnuawNb8Xa5q9k9ldTQR2zkF4oIRGHI9cdazL7UL6+trW3upjJFaIUgXGNi+lRKvGEOWHa19utwukrI6O+VLf4W6NeRxRiddQc7yoycdj6itv4g+I9Ul8GaCvl2uy+tm85ltxwQein+GuBk1G+l0qLS5JibOFzJHHjox6nNXLXxJq9vokmirNHJYuD8kkYYpn+6e1VHEpJxva6S+aDn3NfxDa7vhl4ent7Uu3mSLI8aZOe2SKX4kwxwweHQkKxM2mqXAXBJ9TTfCGo/Y9LaGz8WNpFyX+eG5h3wMvqv+1UPxF1231zUrP7NO10tpbiJrhl2+a3cgdhVVHB0XLq0inblOZ7V6n8DLNhbXt6V4kcIp9hXlmCSFUEsTgD1NfQnw70g6T4dtLVh+8K73+p5rfJqTnX5+iCgryOyslxitKMcVStFIAq+g4r6o7B1FFFABRRRQAUUUUAFFFFAEE65U1kahDlTxW24yKpXUe4GgDxXxxpf2DVDcRpiCc547N3rBHNex+I9Jh1Czktpl4YcH+6fWvJNUsbjTb17W4XDL0PZh61+e5/lbw1Z1oL3Jfgz77IcxWIoqlN+9H8UQYpMe1LRXzx7jE20YpaKAEIo20tFACYpcUUUAJtpCi5yVBp1FIBp6Yrrfh3pRluG1GVPlX5Ys9z3NYegaTPq18IYwViHMkmOAP8a9b0exitoI4Yk2xoMAV9Tw5ljq1Fiai91beb/wCAfOZ/mUadP6vB+89/JFyFoLWLzLiaKFR3kYL/ADptr4i0O4vhp9pqUNxcsCQkZ3dPevLJfDmpS+OtWiWOLUxanz0sruRsSxt/dPqK7Lw7rnh9T9hj0yPQ79eGtpYwjfg3evuz4ls6W8uAqk5pdKszKRd3H3B9xT396gsbc3118/8AqU5Y+tbE7qAFXgAYFAhs8tU5XyetLK9V3PNAAzZptFM82LcV81Nw6jcMigBxrl/HJbfa9cYNdRwRkEEe1c/43hZ7CGYdEbB/GujCO1ZGGJV6TObSyvGgEywMUIyDxyKr7ulbttNZ7rFW3idbc7H34QN2DCl0tbM6cpk8skl/tAKAnPbnt+Fer7ZrdHm+zXcwTtoPscH61tRLbvovAhjwjEswDbmzxz1BpqLEbNVC2/2U2xLscb/N+vXNP2vkTyeZjjH0+lHGMZ49M1rSQw5muFEXkG0AU5H38Dt60kLQedY27JDs8jecjrJjjcaftE+g/ZvuZQI9aXcPUVrWwjOqx/b0tkfyicRgbd/bI6ZqVxaDWIf3cbt5R38BQW7HHTPtR7byD2XmYZPFdb4I/wCQfN/10rn9aSOO9wjRsSgLbV24PuB3rpvCEPlaSHI/1jk1z4ySdG/c2wsX7U2aUcUhIAySAPc00SRl9iyIWxnAYZryD1CZGx3qxDJz1qoKerc0AakMvY8isnVLQ2kn2iHPksfmA/hNWopKuRFZEMcgyrDBFAGfZXG5RzmoW8SaGt9Jp8uqW8VzGcNHI23n6moZ4m0+6MbH90eUbtisDX9a0G6lOn22iw69qLdI44wVB/2n7UAdZP5c8ZeGSORfVGBH6V5L8aPD7SwR63bRkyQ/JPgdV7H8KveF9AvbX4hwW8ky2uyI3M9pbSMYogfupz1r0HU7SOaOSOSMOjgqynoQawxOHjiKbhImceZWPloYpa6f4g+FZvDuotLAjPp0rZjf+4f7prlxXxNalOjNwmtThas7MMUYpaKyATFLRRQAUUUUAFBFFFMBMCg8dKWruhaTea3qUdjZJudvvN2QdyacIOTUYrULXN74YaA2s64t1KmbS0IZif4m7Cvf9PiOBxWJ4Q0G20bTIrG2UYUfM3d27k11VrHgV9ngcKsNSUer3O2EOVWLMC4AqwKYi4xUldpYUUUUAFFFFABRRRQAUUUUAFRSqDmpaQigDMu7cMDxXLeJ9Bt9UtjHIu2QfckHUGu3kQEVSuYAw6VnVpQrQcJq6ZpSqzpTU4OzR4NrGl3mk3BjuYzs/hkA+Vqp17dqWmw3ELRTQrJGw5VhkVwms+CGVmk02Qj/AKZP/Q18RmPDdWm3LD+9Ht1/4J9lgOIqdRKOI0ffp/wDjaKtXum6hZOVuLWVMd8ZFVN1fNVKc6btNWfmfQwqQmrxafoLRRmkLYqC7C0U0Nk4GSfatCw0fUr5gILV8H+JuBWlOjUqu0ItmdSrTpq85JIoGtTQNDu9YmG1WjtwfmlI/l6102heCoo2Euot57jkRr90fX1ruLGxWNVVI1VR0AGAK+py7hqcrVMTou3/AAT5vMOIYRThh9X3KWiaTb2NskFvGEQD8SfU1v28QVelOhhA/hqcrtFfaQhGEVGKskfHznKcnKTu2c5qejyt4usNet5ljEULQ3Cd5FPSoPEOm2WsgW91arK7HCPjDqfY9a27yTAbmotDh824e6dflThc+tUSc7Hp/irwlH/xLpBrenjlreQ4lQf7J71o6L4o0vWiY4JGgul4e2nGyRT9D1rfnk5riPG//CJ3Eoj1a4W3vk5jlgyJ0+mKALdvql0vjG70i6K+UYRLa4HOO4rZNeW2N1rlx4n0+aGO51K2tG2pdPCUdoz2b1r1GgArmvE+l+GrdJtX1bzIs/eZJSC59AB1NbuoXlvYWUt5dSBIYl3MT/KuX0fT5vE2oR6/rUJS1jP+g2Z6Y/vt6mgDmtNtdQXxJpU0Mt1aWN3MTDbSSkuYx/EfTNem6lbLeWUtuf4hx9e1Z9zplxN4utNULIba3tzGq55DH2rYNNS5XcTV1Y80kjaGV4ZFIZSQRQVrq/FOkeepvrdf3qj94o/iHrXKA+uRXvUayqwuePWpOnKwbR6UbR70tFamQm0Z6UbR70tFMBAtBApaOWYKqlmJwAO9Amx1nbvc3UdvGMs7Yr0S2hWG3jt04VV21k+GtJ+wxG4nH+kSDp/dFbQrxsXXU5csdkerhaLhG73Z5LFbXiXt9d6gby9023umjuFjmIaIZ4OB1Fd94e0fQofL1TSg0gkX5JTKW49Kdo+lz2Wu6tcMImtL3ayjvnuCKyL63l8H6gdQsVd9Fnf/AEq3HPkMf419q4zqOxpRUdvNFcQJNDIskbqGVh0Ip7NtUtjOBkD1oAx7bVLy48aTabAV+xWsAaY45LnoKt6x4s03SZVtV332oN9y1txuYn3x0rzaG41iDUL+PUpbzSLW7nLyzxwFpHH90HsMV3fggeFoIzFoLxPKfmkZsmZvdieaAGT6H4k8VRmXXLoadaAborK3Pzn2Zq0/DdpZaXCLeztkgVThgo5J9zXQ278g1l6xF9mv1mQYjl5P1oAr+HNHls9X1XVbqVJZ76UbCo+5GOgrZuIgy9Kgs5NyjmtBBuoA5zWdMgvLaS2uoVlhcYZWGc14d438DX2hyvdWKPdWBOflGWiHv6j3r6Pnh3Z4rMurQNnjP4VyYvBU8VG0t+5E6akj5UU5GaWvavFfw40vUne4s/8AQLpjklB8jfUV5xrngjxBpRZja/aoh0eHnj6V8xiMsxFB7XXdHLKnKJzlFLNHNC22aGSM+jqRTN6+orgatuQOopu4eopVJY4RSx9AM0JNgLSE1r6T4Z17VGH2XTpdp/jcbQPzrvfDPwuiR1n1q488g58iLhfxPeuuhgK9f4Y6dyo05SOC8L+HdS8RXQjs4ysKn95MwwoHt6mvcfBnhWx0G08m1TdI3+slb7zGtnStLgtYFgt4I4YlGFRFwBWvbW+AOK+mwWXU8Mr7yOmFJREtLcL2q/GgFEcYHapQK9A1AUtFFABRRRQAUUUUAFFFFABRRRQAUUUUAIRTCmakooAqSQ5B4qlNaA9jWvimsgNAHOz2KsCGUMPQisq78OadNnzLOI59FxXZNCPao2twaidKFT4kmaQqzh8EmvQ4KXwbpLtuNsV9gxpYvB2kJn/RS2f7xNdybcelAt+elcyy7CJ39lH7jf8AtDFf8/H97OXtPD9hb/6qziU+u3NacFkMfdwPpWwIMVJHFXTCnGCtFJHNOcpu8ncz4LUKelXY4Rjpip1QU8LirJGBcCoLhto61ZbpVC7PymgDJ1KTjAPJNa9tF9msIoujYy31rIhT7RqkUZ5Abca2rpuT6UAVJmz3rOls7Nrg3DWsDzHgyFAWP41dlOTUDelACdsdB6Ck+lFZninUP7L0G6vBzIF2xj1Y8CgDEvv+Ko8SnTVydL05g1zg8Sydl+grrVVVUKqhVAwAOwrI8HaZ/ZehQwuMzy/vZ2PVnbmtigAooooAKxtZ0GG9YzQEQTe33WrZoq4VJU3eLJnCM1aSPPr3Tr2xci4gYL/fXlTVTcPWvSyoIwwBHoaqT6Xp8+fMtIyT3AxXfDMP5kcM8F/KzgNwpN4z1ru/7D0rH/Hov5mprfTbGDHl2sQI77cmrePh0TJWCl1ZxVjpt9fNiGFgvd34Arq9G0W30/Ejfvp/756D6Vq4orkrYudTTZHVSw0IO+7CiiiuU6Apk8cc0LwyoHjdSrKehBp9FAHJeHHfQNek8NTuWtZsy2Dseg7pXW1z3jywa50cX1uCLywYTxMOvHUVraNepqWlW19H0mjDH2PcUAWzhhtYBh6EZqO2tLSGczw2sMcpGC6oASKkpy9aALkDc9ak1WH7Rpr45ZPmWq0Lc1oWxyCp6EYoAx9Mkyo5ratz8vWufiUwXssJ42txW1aN8ooAu7ciopIsjpUydKU0AZk1rkdKpy2ec8Gt0qM1G8e7tQBy13otnc8XFpDL/vIDWRP4J8PyqytpNvgnnC4Nd4YBTTbiolShL4op/ITimcHb+BfDsOdmlQnPXcM1pWXhzTbUD7Pp9vHjpiMV1P2cU8QgUo0acdor7g5V2MiGyCgDb07AVbgtcdqvpEKkCitBleKHA5GKnRMVJiloAQUtFFABRRRQAUUUUAFFFFABRRRQAUUUUAFFFFABRRRQAUyWSOKNpJGCIoySTgCn1y3izStY1W9igt5Qllj5+e/9aAMnxR4sa432mlsyxdGmHBP0rQ8B699qi/s67k3ToPkYn74/xqj4v0m10fw5FFbr8zSje56tUOr6NJbaZZa1poKOiKZAo7+tAHoOPalC+1Z3h2/bUtLiunjaNyMMCMc1pUAJgUuKKKACiiigBknQ1l3rHBrSm6Gse/JwaAGaCu+9mmP8K4H41euTVfw8uLaeTjl8VJOTk0AVnPNRGnueaZQBh+K9S1DSYYL+2hWe0R/9LXGXCf3h9KzPEk8OraxodjBIslrIftTsDwVHIzXWSqkkbRyKGRgQwPcVwSeA7ka7Jt1B4dKwQqo3z7T1T2FAHUaf4gstS1aWwsI5Z0hHz3Kj90D/AHQe5rXqvp1la6faJa2UKwwp0VR+tWKAM+51NoryS2isp52jALFMVJcX629tHNJDJvkOFhA+YmsnUE26zcSSLeBSo2mAdfrVu83MtheJHM0cRO8EfOB64oAt2V8txI8LQywSqMlZB29c1XbWYxucWtw0CtgzAfL9antbv7a8qxQOsW0gSOMZPpWYkzRaPJpjW8xuSGVQF4PPXPpQBq3d/HbrFtR5nl/1caDlqbbX/nxTEW0yTQ/eiYYJ+lU9RiWGzs1nhmby1CmWE/NGcVLobTNLP88sltx5byrhs0ASHVYDYxXKq7GVtixD727uKW61HyZzBHbTXMqqGkWP+DPrVe1slj8RXEvlMEEYZD/DuPXFRan5MeoO0iXVu7KMTQ8h/qKANEXyvYi7ggmlz0jAw3vUOnam17LtWznRQSC7dAR2qXRWuGsEN0CHycEjBI7E+9ReH43jtphIrKTO5AI7UANi1Z5XZYdOuZFVyhcYxmrE1/DFfx2cgYNIuQ3Ye1YdmPJnkMq36t5xIEYOwjNX9QtWu9XX5XCmA4fH3W7UAXZL+JdSSxCsZGXJI6CrY6ViW1jLb6pZu5aVyGMsnvW3QBjy6/Yx602jX8clq8gxFJKP3c2ewNY3hXUINE07WbW/k2R6dOzL7q3IArptW02y1Wza1voBLGenqp9Qe1cdY+B7hPEPmX1811pyYZVJ5cjoG9cUAdR4Xu9Rv9MF7qMKQNMxaGMDlY+2fetUdaauB0GPanUASxn5qv2x5rPj61dgNAGfrC+Xq28f8tFBq7YtlRVfxEP3lq/sRmpNPPAoA14jxT6jh6CpKACiiigBMUYpaKAGlR6VxPjvX2V/7NsZdrA5ldTyPat/xfqcml6U0sMbNK52KQPuk965KDQZI/DN3ql5n7RKu5A3UD1+poAveFvFvKWeqtg9Fm7H2NdsrKyhlYEHoR3rh9A0W01vwvF5ieXPGxCyjqfrWv4QsNY08zQX8ivbr/qvmyf/ANVAHR0UUUAFFFFABRRRQAUUUUAFFFFABRRRQAUUUUAFFFFABRRRQAUUUUAcd8UGb7Dapn5Wl5FdNpUarpdvHjK+UBg/Sua+J6Z023lz9yXpXSaK5k0m1c9TGP5UAW1VVACgAegpaKKACiiigApDS0hoAim4FY+ofdNbE/SsfUPumgCfQl26axznc5onY0aC27TmU/wuaLigCpJTKe9Yuva1DpieWoElyeif3fc1lWrQox55uyA1ZZI4kLySKijqWOBWPd+JtMgJVHedh/cHH51xt9f3d9IXuJmb0XsPwqtXz2IzybdqSsvMjmZ1knjCMD93YuT/ALT0+PxfbkjzLORR3IYGuRorj/tjF3+L8BXZ6BZeINLuiFW48pj/AAyDFainIypyD3HevKiK0tJ1q909lCOZIs8xsf5V34bPHe1ZfcNSPQ6KpaVqNvqNuJoDgjh0PVTV2voIVI1IqUXdFphiiiirATeu/Zu+YDOPalpNoznHPrSigNAoPNFBoAM0EgLkkAe5qrqN5FZxbpOXP3VHU1zd5e3F0xMjkJ2QdBXzOecUYbKv3fxVOy6er/Tc9DB5dUxPvbI37nVrKElfMMjDslVH1+PB2Wz+2TWHtpa+AxPG+aVZXptRXkr/AIu57cMnw8V72ptpr8eButnHrg1at9XspSFLmM+jCuapCPalh+N80pyvNqXqv1Q55Rh38N0dqjKy7lYMp6EUo61yFpeXFq4MbnHdT0NdHpmoQ3q/L8sg+8hr77I+KsLmj9nL3KnZ9fRniYvLamH97dGgnWrtvVKPrVy36ivqDziDxJ/qbb/fo0/oKXxH/qbb/fNJp/QUAa8PAFS1FD0qWgAooooAKKKKAGuiv95Qw9CM1l+LRjw7d/8AXOtasrxd/wAi9d/7lAGd8OP+RdX/AHzXS4rmvhv/AMi6P98101ABRRRQAUUUUAFFFFABRRRQAUUUUAFFFFABRRRQAUUUUAFFFFABRRRQBynxLVm0RGA4WUZPpW14akWTQ7RlzjyxWd8QI/M8OzHn5WBqbwPN5nhu2JIJUEcUAblFFFABRRRQAUUUUARTDIrIv14NbMg4rLvV+U0AR+Hm/cXEZI4fIqa4GM1U0Jtt/NF2dc/lV64GTQBz3iTU10yyMgwZn+WMe/rXnUskk0rSysXdjlmPetXxbem81qUBsxwnYg7e9ZNfGZpi3XrOKfurYhsSlp0MZlnSIHBdgufSnTwtHcvbj52VtvA615yT3JI6KkktrmOVYZIJFkb7q45NLLa3MUwhkt5Fkb7qkcmnyy7ARUVYu7K4tIIpbhShkJ+Q9Riq9EouLswLOl302nXi3ELezL2YelejWdxHd20dxEco4yPavLzXUeBLxt8tg5yuN6Z/WvZybFuFT2Mtnt6lxZ1tFFFfVFBRRRQAVBe3KWtu0z9B0HqamPWue8R3Be7W2B+VBk/WvE4hzT+zMDKtH4tl6v8AyOvBYf6xWUHt1M6eaS4maWU5JP5U2kPAqxJBDHCjyTkO67goQn9a/DeWriZSqN3e7bf+Z9g5QpJRIKKd5M3k+d5TeX/exxR5U3k+d5T+X/exxWfsan8rK9pHuNopfLmAVjG2H+7x1+lK8U0bbHicNjOMdqPY1P5X9we0j3G0sUkkEqyxnDKcikw2A20gHofWg0oSlTkpRdn0Y2lJWex2GlXSXlssy8How9DWvbjpXF+F7rydQ8g5CSj8M129uvzCv3ThzNf7TwMakviWkvX/AIJ8dj8N9XquK26FDxCR51sncAmpbFRgYqrrDeZq23+4oFXrJcAV7xxGlD0qSmR9KfQAUUUUAFFFFABWJ44do/DV0VODgCtuuY+JEmzw/t5y7gcUATfD6NU8NwsM/MxJroayPCMRh8P2i7Qp2Z4rXoAKKKKACiiigAooooAKKKKACiiigAooooAKKKKACiiigAooooAKKKKAM7xHD9o0S7j55jJrD+Gk2/R5ISeY5DXVToJIXQ/xKRXD+AWNrrl/YMcckgfQ0Ad3RRRQAUUUUAFFFFADW6VQu1JFaJFVblSaAMFH+z6lFKeBuwfpWxqh2W00g/hjLfpWVqUZ2mrzS/atAkcZL+Uyke+KmbtFgeOu2+RnPVmJoq3ptrFcGdpzMEhTcViXLHnpT7nTyZ4UtN7iVN4Enyso96+B9nOS5kjOxVtZFiuYpGyQrAnFXJ5dP/tEXUcs0itIWddu0gfWoP7Pu/tQthGC5G4EMNuPXPTFCWF01wYQqblGSS4249c9Ka50rW6iL9xqVr9ps2hQhINxJAIzmoLbUI4xb+YJGMZfcc8gN6VUltLmPzt8ePJAL89Aeh96elhdMWAjUbUDsWYABT05q3Vqt7f1/SGOv5oGtYLa3kklEZYl3GM57VTqwtjdNam4EY8sDP3hkj1x1xSmxuha/aPLGzG7G4bseuOuKzkpzd7CK9aHhqTydctm3YBbafxqvNY3UMAmkjAQgH7wyAemRUmgo0mtWqrj/WA81eHUo1od7oZ6TSUtJX3poFFFFABXH3jGS9mc9d5rsDXJxwrNqkkUhZRuYnA54r4Dj2M6lKhTj1k/vse3kzUXOT6Iqt0q5LcpJZRwm4kXam0pt4J+tRS242RvB5p8xioRxg5pslrOkixmMFn4XacgmvzmlHEYdyUY3Tsn2181Y9uUqVXlbexIl0g2fewIDGR2zUpvofsgXZiTy/L6VWe1uFmWIopZumGBFI9vMsmzaCdu7g5BH1rWOJxkL+75bf15EeyoSa1J4rhWvbdgGIVAmM+1WGCRS28QZ3+Rgc9Rms+O3mkKbFzvyV57CnJbzybmUBgpxnd1Pt61VDFVox1hdt3/AC/4BM6VNvSVie/VIoLaFGJKg5B6jmqlPjtriRDKq5HbLcn6etAt5zAJdoCdRk4J/CuXEU6teftI02lbs9kjelKEI8rlcLV/Ku4pOm1wa9KtduzzD0C7q8yiG6SNV6lgB+dehalL9n0oLnDuAgr9A8PpS5K8emn36ni54lzQMyFjNdyTf3nJrctFwBWXpsOFFbVumBX6QeCTpTqAKKACiiigAooooAK4n4mSblsrUHl3zjNdtXBeJCb7xvZ2igMseMj9aAO00yIQ2EEWMbYwMfhVmkAAAApaACiiigAooooAKKKKACiiigAooooAKKKKACiiigAooooAKKKKACiiigAPSuAvv+JV8QI5hxHOR+td/XGfEu0bybbUIwd0TbSR+lAHZg0VS0O7W90u3uVbO5Bn61doAKKKKACiiigAqKVcipaawzQBkXsYYGq2jyCO5ktZD8koOPrWrcx/Kaxb+FlYSKcMpyDQBwd952i6rqFsm5HbKow7AnINMi1hhepdSR738ry5c87veuk8b6e2o6fHrFsoM0Q23Cjrj1rh6+KxkKmFrOHS90Q9DVbVl+3RzhHWNEKAKQDj+VNm1G2mkmV7VhBKgVtnDZHes2krl+sVNriuaTajDI8ySQP5Esax4VvmAXoabc6gkiTxrCwSSNY1yc4A9aoUUvbTta4XLkl1by2qLLBIZ44/LRlbC49TVptZzY+T5JEvleVuAHT69ayaKI1prZgaVzqUU2nG38lmkKqNznO3HoetWvBNv52qmYj5YVJz7msMKWIVVJYnAA7mvQvDun/2dpyxsP3r/NIff0r0stpyxOIUpbRHHVmlRRRX1xYUUUUABrmtQLWOtNMucMpK/jXS1na7Zm5td8YzJHyPcelfN8U4Cpi8DzUfjg+ZfLf/ADO/Lq0adW09nozEF9Lvt5Hy8kJOGP8AED2pbi+8x4iqMqo+7A4/lVMZ6Hg96dX428wxKTjzb2/D+kfUfVaV72Lb3kZmVxEcBSrE9WzTBdRo0axxN5SqVwTyc1XpOM0SzGvJt3X3f12QLC010LIukXYkcbBERlG48nNMiliFsIZo2bYSVKnHNRUVH12re9/wX9dEUsPC1i3a35it1jMeSmdpwO9JHeqtq0Txl2wQM9BnvVWmtgVosxrpJc2iVtuhLwtLexf8N2zXerwR4yFO5voK6jUpftWoeWp+SL5fxqlodu2l6W1y64urnhAeqrVzTrfkE8nvX65wflksFgFKovenq/Lsj5nM8Qq1b3dkX7OPaoxWlGuBUFtHgCrajFfVnnC0UUUAFFFFABRRRQA2Rgqlj0Aya4Twkv8AaHi+81A5ZUJ2k/kK6bxdefYdDuJc/My7V+prN+G9n5OkNcsCGnfPPoKAOpHSiiigAooooAKKKKACiiigAooooAKKKKACiiigAooooAKKKKACiiigAooooAKoa/ZrfaVcWxGSyfL9RV+kIoA474b3p8i402Q4eJtyg+neuyHSuA1QHw/4zjvFG23nOTj0PWu+RldFZTkEZFAC0UUUAFFFFABQaKKAIpEyKzruEMDWqagnjyOlAHPQSfY5zvXdC/yyL7VzPi/wu9mTqGmK0to/zFV5Kf8A1q7K8twQeKi0y7Ns/wBluP8AUt90n+GuTGYOniocst+4WPJwciivTdd8I6dflpoB9mmPO5Pun6iuRv8AwjrFsT5apcLngoeT+FfL18qxFJ6K68jOzMGirkulanEC0ljMAP8AZpY9I1SQgLZSjPTIxXH9Xq3tyv7hFKhFZ3CIpZjwABya37LwrfSkG5kSBe46mul0rR7LTl/cpuk7yPya78PlFeq/eXKvP/IpIy/DGhfZCL29A87GVQ9E9z70++8X6TDObey87UrnOPKtl3c+5rofryO9ecx+G9Pt/Gl1p0k9zZtcr59lPA+wg/xJ719Th8PDDwUIIpKx2Gh3et3UssmpabHYwY/dLvy5PvWsK5kaX4tswBZ+IortB0W7hyfzFPWfxquVaw0mU/3xIQD+FbjOjornDqXi4jYPDtqH6bzc/Ln1pTN42fCiz0i3/wBsuWH5UAWdavtbsbvzLPSRf2W0bhG+JQe/Heo9O8V6Pdzi2klezu+AYLldrZ9KrHR/E17/AMf/AIkNuh6pZxBf1NYml6Bpd146It/PuItMUNPPM+8yzHoM+1AHTaxpeS1zarz1ZB39xWJnkjoR1BrtvfvVK+0y1uhuZdkn95a+A4g4MWKm8RgrKT3j0fo+n5Ht4HNXTShV27nL0taE+jXcZPlFZR+Rqq9leqD/AKNJx6CvzzEZNj8NJxqUZL5N/ke7TxdCorxkiGkJqdLG+kxttZDn2q/a+Hb+Zh5m2FfUnJpYfJ8fiJctOjJ/J/mwqYujBe9JGQW9Mk9gK6Lw9oZA/tDUlMcKfMqN1b61saRoFlYjzn/eyLzvft9BUOoXTX0wjjyIEP8A30fWv0DIOC/YTVfGu7W0Vt8+54eNzb2icKW3cY0jXl0ZmGF6IvoK1rSEADioLK3CgfLWpCm3GK/Qzwx0a4xUtIOlLQAUUUUAFFFFABQelFR3MywQSTOcKiljQBxXxCuWu7+00iHJYsGYD1PSuw063W0sobZBgRoBXFeEIn1fxNc6vMCUjYlfr2rvhQAUUUUAFFFFABRRRQAUUUUAFFFFABRRRQAUUUUAFFFFABRRRQAUUUUAFFFFABRRRQBgeONL/tDR3aNczQ/OvqR3FReAdT+26SsEjZng+VgeuO1dGy7vcdxXn18r+F/FguI1P2S4PI7YPX8qAPQqKZDIskSyIdysAQR6U+gAooooAKKKKACmsMinUGgCpNFmsq8tSc/LW6y5qvPHmgDK0/UPswFvdZMfRX/u1pyRBl3LyD0I71n3druzxVe0u57BtjZkh/unqPpQBekQ+9V3U+9aMUkN1HvhcMO47io5IfY0AZxFJVt4j71C0ZHY0AQ1S1LS7PULm0uLhGMto++JlOCD/hV8rSbaAEopaiup4ba2e4uZVihjG53Y8AUASUVwcXj/AD4gdJrKSPSSFCzFfmXJ4c/7Jru0ZXRXRgyMAVYHIIoAWqWk6ZaaXHLHaRlRNKZZCTksxq9S4oAbS04LT0TNAEQWpY1Oe9TRx5qeKH60XFYijjOatIixoXkIVQOSaZcTW9nHumbnso6mse5nuNQcBxsiB4Qf1oGP1C8kvX8mHKwA9f71TWVtgD5afaWu3HFaUMe2gAhjwOlWFGKF4p1ABRRRQAUUUUAFFFFABXJfETUvKtI9NhJ864PIH92umvbiO1tZLiZtqRgsTXD+HbeTxB4kl1a4U+RE2VB/QUAdR4U03+zNHigI/eEbnPua16BRQAUUUUAFFFFABRRRQAUUUUAFFFFABRRRQAUUUUAFFFFABRRRQAUUUUAFFFFABRRRQAVkeKtJXVtLeHA81ctE3v6Vr0GgDjPAGrthtHvCVmiJ8vd1IHUfhXZ1xHjnSZrW6TXLAFXRgZAvY+tdF4a1aPV9OSdSBKOJF9DQBq0UUUAFFFFABRRRQAU11yc06igCtLHkVRuLbNaxGajkjyKAObaCa3k82FyjD071dtdWU/Jepsb++o4q7Nb57VRnswR0oA0VVJU3RMrqe4NQyQnPSsgQz27boJHQ+3SrMOrXCfLcQhx6rwaALDRHPSozGanh1GxlODIYz6MKsiOOQZjkVvoaAM0xn0rA8ReHZtc1C1W7u9ulQ/O9sgIaV+24+ldh9nYds0xoD6UAcLa2dvP8Qtas5reN7dtOhRoiPl2+laXhrRLjRTc2q3rT6eW3WsTj5ofVc9xTdMjz8U9bX/pwh/ma6oQHPSgCiEPpTljJq+tufTFDCGIbpJUX6mgCosRqaOE5HFRy6nYREhWaU/7IqpNqt3L8tvGsa+p5NAGoyxwpumdUA9TWdc6szZjsY/8Atow/lVMW8szb5naQn1q9b2YUDigCnFbSSv5kzF2PUmtK1tgO1WIoMdqsxpgUAMii29qmUYNKKWgAooooAKKKKACiiigApGpawvF2tJpWnnYwNzIMRr6e9AGH441GS/vo9CscsxYeZjufSuq0HTotM02O1jAyBlz/AHm7muf8B6K0SnVb0FribJTd1APf6muvFABRRRQAUUUUAFFFFABRRRQAUUUUAFFFFABRRRQAUUUUAFFFFABRRRQAUUUUAFFFFABRRRQAUUUUAMmjSWNo5FDKwwQe4rz2+guvCOurdW+57KU/d9R/dPuK9Fqpqljb6hZyWtwu5HHXuD6igB2n3kN9apc27h4nGQas153ZXF74R1ZrW5VpLGRuD2x6j3rv7aeK4gSaGRXjcZVgetAEtFFFABRRRQAUUUUAFFFFADWXNRvHx0qajFAFF7fOeKrS2oPYflWsQKYYwe1AGDJYqSflFQNZspzGSv0NdE0K+lRmBc9KAMJBexH5bmUfjmnC61Nc/wCkE/Vc1rvbj0rmfFOqXugalBdXFqJdCZdk8kYy8D/3j/s0AZem3F6vxK1dxIPNNlFk7e2TXRm61Nm5uCPouK56zvdOi8fa5qcl1H9hXTIZPN3DaRz0rW8GX9/rsVxqVxZi1092xZIw/eMo6s31oAsst5J9+4lP40i2LMfmy31NbawDPSnrCAaAMmKxx2FW4rTHar4hUVIEx2oAqxW4x0qZI8VMBxS0ANVcGnUUUAFFFFABRRRQAUUUUAFFFVtRvbextXublwkajk+p9KAI9Y1G30yye6uGAVRwO7H0FcX4fsbnxLrD6tqIP2ZG+Vex9FHtUare+MdYLHMVhCenoP8AE139nbQ2lslvboEjQYUCgCVFCgAcADAFLRRQAUUUUAFFFFABRRRQAUUUUAFFFFABRRRQAUUUUAFFFFABRRRQAUUUUAFFFFABRRRQAUUUUAFFFFABRRRQBQ1vTLbVLFrW4Xg8qw6qfUVxVld6h4R1E2d4GlsXbgjpj1X/AAr0SqWr6dbalaNb3KblPQ91PqKAJrK6hurdJ7eRZI2GQRU9edE6t4Pvf+e1i7dex/wNdvpGp2mp2ontJNw/iU9VPuKAL1FFFABRRRQAUUUUAFFFFABSUjNgVE8uKAJGbFMeTFU5bjB61Tluvm65oA02mHrUEzRTRtFMiyRuCrKwyGHpXN6z4l0jS0L6lqtnZgckSzAH8q5LUfjF4Dsw27xBHMVxxChbP0q40py+FESqQj8TSNOw+HOnW/iOW6mu3m0vIeOzJ6tnIVvVR2FegLMqqFXaqgYAUYAFeN/8Lz8BZz/aV1/4DmtLTfi/4DvCmzxFDEXGcTKUx9at4eqvsslYik/tI9XSUHvUqSCuU0vXdP1CMSafqFtdoe8MoatWK8B4J59Kxaa3NU09jaDClzVCK4B71ZSUN3oAnopARS0AFFFFABRRRQAUUUUAFFFZmu6zaaTamW4YF/4IwfmagC1qF7b2Ns9xcyCONRyT39q4OWTUPGOpiONWhsIm79APU+pp1na6n4t1D7Tdl4bFTwO30Hr9a7rTrG3sLZbe2jCRr2Hf60AGm2dvYWi21tGERR27+5qzRRQAUUUUAFFFFABRRRQAUUUUAFFFFABRRRQAUUUUAFFFFABRRRQAUUUUAFFFFABRRRQAUUUUAFFFFABRRRQAUUUUAFFFFAEN1bxXMDQzxrJGwwVYcVw+qaDqGg3R1DRZHaIclOpUehHcV31BFAHOeHvFFrqIENxi3uhwVPRj7V0Y6VzXiLwpa6gWntcW1z1yOjH3rFs9c1jw/Mtnq9u8sA4D98ex70Ad/RVHStVsdSgEtpMr+q/xD6irpPFAC0VkaVr9lqN/PZw7xJF/eGN3ritfNABTGalZsVWnl2r1oASaUKOtZ91dY6Hmor66CozMwVQCSSeAPWvnD4xfGaS4efQvCMzIisUnvx/F6hP8a2oYedeXLEwr4iFCPNI9M+InxU8O+Ew0M1x9tv8AHFrAct+J6CvBPGPxj8Y68zxWt0NIs24Edt98j3brXnjs8kjSSO0kjHLOxySfc0le9Qy+nTV3qzwa+YVarstEOuZJrqUzXU0s8jclpHLE/nTAB6ClortUbHC9QpCqnqoNLRTsBJaXFzZyiWzup7aQchopCpH5V6R4R+Nni/RWjh1KRNYtB1E3EgHsw/rXmdFZVKFOoveRrTr1KbvFn2V8PfiT4e8XRBdPuxFeAfPazHa6n29a762uckc1+fdrPPaXUd1azSQTxnKSRthlNfQvwW+MX9pTxaB4qnSK8OFtrs8LL/st6GvFxWXOmuanqj2sLmKqe7U0Z9Hwyhu9WUbNYVncZA55rVglBWvMPULVFNU5NOPSgAorIuNes4dai0o72mfuOin3rWzQAtIzBRk4ArO1jWtP0uMtczjf2jXlj+Fchcalrniec21hE1va55boMe5oA2PEfiy3tCbbT8XNyeOOVU/1rO0Xw1d6pc/2jrruQ3IiY8sPf0FbXh3wxZ6WokfFxc93YcD6V0AoAZDGkMSxxqqIowABwBT6KKACiiigAooooAKKKKACiiigAooooAKKKKACiiigAooooAKKKKACiiigAooooAKKKKACiiigAooooAKKKKACiiigAooooAKKKKACiiigAqC8tbe7gMNxCsqHswzU9FAHFan4PmtpftWiXDxOOdhbH5Go7PxXqGnyC11q0cleN4GD/wDXruG6Vy/iLxFocRe1uIReyr8pQL0P1oA53Vby2ttfh1nTZlaKQguo4I9QRXottPHcW0c8bAo6hgRXlSaZd6pcs+m6bJHCx4BPA/E16D4WsbzTdKW1vZEZlOV29h6UAaUz9ayr6YqODVu7kxXnXxg8Wp4U8IXeoqy/anHlWyk9XPf8KqMHNqKJlNQXMzy79oj4kzRyyeEtDuSr4/06eNuR/wBMx/WvAwOKfPNLcTyXE8hkmlYu7HqSetNr6nD4eNCHKj5XEV5V58zCikJx7UZre5gLRSEgdTSincAooopXAKKKKYBSY7jgg5BHUGlooA+kP2efiO+rWy+GdYnzqEC/6NK55mQdj7iveLGbK1+f2mX11pep2+o2UhS4t5BIhHqK+1fhv4mi8T+F7HWYsK0yYlQH7rjqK+ezDDezlzx2Z9Bl2KdSPJLdHoEL5AqPU7yOxsJbqQ4VFz9TUdrJkVm+MtN1DVNPSCyaMKDudWOC1eaemct4cvbOLULjW9Tm+YsfLTqxJq9ceJNY1iU2+jWrRoeN+Mn8+1YC2c2lXgbVdLlljHbOB+YrufDniDRbrZaWi/ZpCOIiuM/SgDP0jweGlF1rErTysclM5H4muttreG3hWGGJY0XoqjAqQUtABRRRQAUUUUAFFFFABRRRQAUUUUAFFFFABRRRQAUUUUAFFFFABRRRQAUUUUAFFFFABRRRQAUUUUAFFFFABRRRQAUUUUAFFFFABRRRQAUUUUAFFFFABRRRQAGs5dD0sXjXf2OMzMcliM81o0UANVFRdqgKPQCo5uBUpqvdHANAGXfycGvlP9p/Xm1DxhBoscm6Cwj3MB/fb1r6k1GTaCxPQEmvhrx1fPqXjXWL2Rtxe6cA5zwDgV6WV0+aq5djzM1qctJR7mNRRRX0HQ+fOi+Gkekz+PNJtNcgjn0+5m8iVXOAN3AP4Gu6+GvgXRH8c+JbTxNAX02wnNjbq3AM0hIjP4DFeSLI8Mkc0ZIkicOpHqDmvYPjF4s0uTwzokug3SPfajcRanqAjPzLJGoAB9DkGuLEKfMlH7Wh24Vw5W5dNTmdI8OWGl+GfHWp65aCWTS3FhZBzjE5Y8++BVLS/h/qV3aWTTa1olneX6g2VnPdASzg9On3c+9dZ8eNc0a78OaXb6JeRzNq039qagseP3cmwLtPvwTWzZ2FnYXfh+Xwf4Z8Lano4S3ludRvZt1ysnBkJBYbdvYYrL201Dm6v9DR0YOXL2/U4D4c+Ab7xL49bw1qDx2P2SbZfLJIEkUc8ID941R8ZeDNS8O+KI9DD215NdTsloltMJGI3YUNjoa6a/17SLX9phvEUl2kmmJqwkNxGcrt27d30zUZs08DfGrTdd1S8s7nTbjUnu457WUSAxMx+Y+nWrVWane/S9vMzdKHI1baVr+Ri3vw/wBUggu/s2qaTqF9ZRmS8sLafdNCo+9x3x3xUPhDwPqniTSJtYjvtN07TIpfJa6vZti78Z2ivTrrUNY0vU9b1y30/wAC6VaMkxt9RT5pLlHzgKA2dzA+lcHbXtif2fL3TWuIheNrqTCAn5tu3rj0pU69WUd+q/Ec6NOMvv8AwOJu4fs13NbmRJfKcpvQ5Vsdx7VHSKOBS16COF7ga9x/ZS8QNHfaj4cmk+Vx58IJ6Eda8OrrvgxqDaZ8TNHmViBLL5TY5yDXPjKanRkjpwdT2daLPtyxfIFakJyKw7B+a2rZuK+VPqiWSOORdsiqy+hGRVGHRdMhvBeRWkaTDowHStAUUAA4ooooAKKKKACiiigAooooAKKKKACiiigAooooAKKKKACiiigAooooAKKKKACiiigAooooAKKKKACiiigAooooAKKKKACiiigAooooAKKKKACiiigAooooAKKKKACiiigBDVW7+6TVo1WuhwfpQBzmtf8AHtP/ANc2/lXwhqP/ACFLz/r4f/0I195auheCRBwWRgPxFfCOuQtb67qFu+CyXMgOP96vZyl6yPGzZaRKhppkjB2l1B9M1JCqPcwxyyeXG8iq7/3VJ5Ne3+I4Z/Cd1b6dovwz0vXPDRhRjetCZpbpSMu28fdNelWr+zaVr3+R5dGj7RN3sl5XPDTQFA6CtvU7Sz1nxk1j4UsLmGG7mC21pN9+Nj1U+wrVvPAd0ltenT9a0zVL3T0Ml7Z2zkyRKPvH/ax7VftoK3M7XJVGbvyq9jjwoHQAZoC4BALAHqASAa6Lwv4Tuta0u41ma/s9L0m3kEUl3dNhTIRnaoHJNN17wlqGlalpdqLq0vIdVKiyuYJN0cmTjn05pe1hzcrYKlO3Mkc9t+XbgYoCj3/Ouh/4Q/WP+E//AOEI3Qf2p9o+z53fJvxnr9Km8L+CdU1/VdXsYbqztV0fJvp7h8RxgNtJ9+aHViveuCpTb5bHMFVwAc4HQE8CjAznHNdronheX/hItb02wOk+IFs9NeczmQiJVx99PVhWh8KvhxF4w8N6tqtxqltAbeAm2VpwjLIO8g7L71Lrwim3t/mXDDzk7Ja/5HndLXQ2vg7VLm61u3trizuDotv9oupIpMoy/wCye9U9P8P6hf8AhbUPEkHl/YbCRI5sn5st0wKv2sO/9Mz9lPt/SMqtTwfJJF4u0iSNirC7jwR9ay63Ph5a/b/HWjWu1juukJ29cA06tuR3ClrNJdz7j0/t71t21YtgvPHQVt2wr5A+wJxS0CigAooooAKKKKACiiigAooooAKKKKACiiigAooooAKKKKACiiigAooooAKKKKACiiigAooooAKKKKACiiigAooooAKKKKACiiigAooooAKKKKACiiigAooooAKKKKACiiigANV7gcGrFRzDIoAwr9K+MfjhpLaN8StSj2FY7lhPHx1Br7YvYzzXz/8AtS+F2vNGtvElvGWmsj5c2B/yzPc/Su/LqvJWV9mcGY0nUou26PnNDH5iGVS0W4bwp5K98V67peh31q8Gq+Cvihp9joQ2OyXt8Vltx/EjRn734V5B157UhjQnJRSfpXu1aTqW1PBpVVDdHqF14w8PQ/Hy18UWgQaVDKqSzxptWRtu1pdvoTzXQ3+qaxpkWt6s+teCtPs54pVtZbONZJ7tX/h2jlcjqTXiFNEaKchFB+lZPCrSz8jRYppu/qejeGY7fxJ8Hm8JWd9YW+s2+rfbFgvJxEs0ZGMqx4yKw9Y02z8Ja1oONch1W6tpUuL2G1ffFbEODsVuhOPSuWZVYfMoP1FAULwoAHtWqpSUnro/1M3WTitNV+h7zHpOlzfGKL4nxeMPDw8PPeC7O+5xcL8mCnl9c5rjvB2taRHb/E1572GEanbOLJZDgzEyZAA9cV5t5cec7Bn6UpVTjIB9Miso4bu+34GjxLbul3/E7r4K6lp2l3XiBtQu4bRZtDmhi8w43yEcKPenfBG703Ov6DqOoQadJrOmm2t7i4OIhJngMe2a4QqD1AP4UjKGGCAR71rKipc2u9vwM41nG2m1/wAT0X4eyaX4T1zxJ4U8Q6va26ajYGyXULc+bAjnkNkdV962/wDhH7Tw/wDA/wAV29v4l0vWy9zbszWJJEfPGc+tea+FtevPDmoG8sYLWbfGYpYbmISRyIeoINX9d8YXeoaGdDsdK03RdMeUTS29jHt81x0LE8n6VhUo1HJW20v8jaFaCh562+ZznavS/wBmzRzqXxFW9ZcxWERkJ9GPArzMnaK+pf2bPCraP4OGpXEWy71JvMORyI+wp4+ryUX5jy+k6lZPsew6ehxWxbjiqNmm0CtGIDFfMn0w+iiigAooooAKKKKACiiigAooooAKKKKACiiigAooooAKKKKACiiigAooooAKKKKACiiigAooooAKKKKACiiigAooooAKKKKACiiigAooooAKKKKACiiigAooooAKKKKACiiigAprU6g0AU7mMsDXPa7p0F9ZT2d1EssE6FJFI4INdTIKz7qHINNOwHwr8S/CN34N8UT6bMrNauxktJscOh7fUVzVfafxM8E6f4v0GTTryNVmXLW8+OYn9fpXyD4t8O6r4V1qTStXgMcqn5JMfLIvYg19HgcWq0eWW6Pm8bhHRlzR2ZlUUUV3nAFFFFABRRRQAUUUUAFBorpPh74M1bxrrAstPQpboQbi5I+WNf6n2qJ1IwjzS2KhCU5KMVqavwX8Ey+MvFCNOhGl2bCS5cjhvRB9a+xdLtFiiSOJFSNFCqoHCgdBWF4D8Kad4X0ODSdMj2xR8u5+9I3djXYWsOFr5nGYl156bH02Dw6oQt1J7ePFWlHFMjFSCuU6wooooAKKKKACiiigAooooAKKKKACiiigAooooAKKKKACiiigAooooAKKKKACiiigAooooAKKKKACiiigAooooAKKKKACiiigAooooAKKKKACiiigAooooAKKKKACiiigAooooAKKKKAENQyx5FT0hoAyrm3yOlch468H6P4q0p9O1e1EiH7ki8SRn1U9q7948iqk8AP8NVGTi7p6ilFSVmtD4x+Ifwj8ReFpJLqzjfVdLUkiaNf3iD/aX+tedbhkjoR1B7V+gdxZ5yNvB6+9ef8AjH4U+E/EQaS60xba4OcT23yNn1OODXq0MztpUXzPHxGV3d6T+R8e0V7br37PeoREvoetxTL2juU2n8xXKah8GPH1pnZp8F0M4zDMOffBr0oY2hLaR588FXhvE89ortv+FTfEL/oX3/7+r/jV7T/gt4+u9pksLa0BPPmzDI/AVTxVJfaRCwtZ7RZ53QoZ3Ecas7ngKoyT+Fe6+H/2e5mdH1zXBt/ijtU/qa9W8GfDXwt4b2tp2lxtcAf6+b53/XpXJVzKlH4dTro5ZVk/e0PA/hx8G9c8RSRXmtLJpWmHBIYfvpR6Advxr6Z8I+GdL8PaXHpukWUdtbIOi9WPqT3NbkFp6itCCBR2ryMRiqld6vQ9jD4WnQXu79yK3gCgYFX44wBQiDFSCuY6QFLRRQAUUUUAFFFFABRRRQAUUUUAFFFFABRRRQAUUUUAFFFFABRRRQAUUUUAFFFFABRRRQAUUUUAFFFFABRRRQAUUUUAFFFFABRRRQAUUUUAFFFFABRRRQAUUUUAFFFFABRRRQAUUUUAFFFFABRRRQAGmFRT6KAK7xA9qry249K0KaVoAyXtB6VCbIZ6VteX9KRoxmgDE+w8+1OWy56ZrX8kU4RCgDNjtQO1WI7cccVc2Uu2gCFIgtTKuBTqKAAUUUUAFFFFABRRRQAUUUUAFFFFABRRRQAUUUUAFFFFABRRRQAUUUUAFFFFABRRRQAUUUUAFFFFABRRRQAUUUUAFFFFABRRRQAUUUUAFFFFABRRRQAUUUUAFFFFABRRRQAUUUUAFFFFABRRRQAUUUUAFFFFABRRRQAUUUUAFFFFABRRRQAUUUUAFFFFABRRRQAUUUUAFFFFABRRRQAUUUUAFFFFABRRRQAUUUUAFFFFABRRRQAUUUUAFFFFABRRRQAUUUUAFFFFAH//2Q==">
            <a:extLst>
              <a:ext uri="{FF2B5EF4-FFF2-40B4-BE49-F238E27FC236}">
                <a16:creationId xmlns:a16="http://schemas.microsoft.com/office/drawing/2014/main" id="{7C050390-8606-461D-BD27-C9575B7E31D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feld 5">
            <a:extLst>
              <a:ext uri="{FF2B5EF4-FFF2-40B4-BE49-F238E27FC236}">
                <a16:creationId xmlns:a16="http://schemas.microsoft.com/office/drawing/2014/main" id="{470EA364-A162-3FEF-B7F3-369EA5D76E40}"/>
              </a:ext>
            </a:extLst>
          </p:cNvPr>
          <p:cNvSpPr txBox="1"/>
          <p:nvPr/>
        </p:nvSpPr>
        <p:spPr>
          <a:xfrm>
            <a:off x="7220576" y="4754924"/>
            <a:ext cx="1625712" cy="276999"/>
          </a:xfrm>
          <a:prstGeom prst="rect">
            <a:avLst/>
          </a:prstGeom>
          <a:noFill/>
        </p:spPr>
        <p:txBody>
          <a:bodyPr wrap="square" lIns="91440" tIns="45720" rIns="91440" bIns="45720" rtlCol="0" anchor="t">
            <a:spAutoFit/>
          </a:bodyPr>
          <a:lstStyle/>
          <a:p>
            <a:pPr algn="l"/>
            <a:r>
              <a:rPr lang="fr-FR" sz="1200"/>
              <a:t>Source : GIZ, 2016</a:t>
            </a:r>
          </a:p>
        </p:txBody>
      </p:sp>
    </p:spTree>
    <p:extLst>
      <p:ext uri="{BB962C8B-B14F-4D97-AF65-F5344CB8AC3E}">
        <p14:creationId xmlns:p14="http://schemas.microsoft.com/office/powerpoint/2010/main" val="7456149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497A2CE-FF8C-4064-9B01-76F36CDF6A22}"/>
              </a:ext>
            </a:extLst>
          </p:cNvPr>
          <p:cNvSpPr>
            <a:spLocks noGrp="1"/>
          </p:cNvSpPr>
          <p:nvPr>
            <p:ph type="body" sz="quarter" idx="13"/>
          </p:nvPr>
        </p:nvSpPr>
        <p:spPr>
          <a:xfrm>
            <a:off x="449818" y="1188000"/>
            <a:ext cx="4203462" cy="3379500"/>
          </a:xfrm>
        </p:spPr>
        <p:txBody>
          <a:bodyPr>
            <a:normAutofit lnSpcReduction="10000"/>
          </a:bodyPr>
          <a:lstStyle/>
          <a:p>
            <a:pPr marL="615950" lvl="1" indent="-342900"/>
            <a:r>
              <a:rPr lang="fr-FR"/>
              <a:t>Traitement des eaux usées avec passage de l'eau par des zones humides créées par l'homme</a:t>
            </a:r>
          </a:p>
          <a:p>
            <a:pPr marL="615950" lvl="1" indent="-342900"/>
            <a:r>
              <a:rPr lang="fr-FR"/>
              <a:t>Les nutriments restent dans l'effluent; usage bénéfique de l'eau retenue dans l'agriculture pour la production alimentaire</a:t>
            </a:r>
          </a:p>
          <a:p>
            <a:pPr marL="615950" lvl="1" indent="-342900"/>
            <a:r>
              <a:rPr lang="fr-FR"/>
              <a:t>La biomasse des zones humides peut être récoltée pour du biocombustible, par ex. du biogaz pour cuisiner, ce qui réduit les émissions de GES</a:t>
            </a:r>
          </a:p>
          <a:p>
            <a:pPr marL="615950" lvl="1" indent="-342900"/>
            <a:endParaRPr lang="de-DE">
              <a:sym typeface="Wingdings" panose="05000000000000000000" pitchFamily="2" charset="2"/>
            </a:endParaRPr>
          </a:p>
        </p:txBody>
      </p:sp>
      <p:sp>
        <p:nvSpPr>
          <p:cNvPr id="3" name="Titel 2">
            <a:extLst>
              <a:ext uri="{FF2B5EF4-FFF2-40B4-BE49-F238E27FC236}">
                <a16:creationId xmlns:a16="http://schemas.microsoft.com/office/drawing/2014/main" id="{0C59583B-E645-4A18-AE18-F776B505B46F}"/>
              </a:ext>
            </a:extLst>
          </p:cNvPr>
          <p:cNvSpPr>
            <a:spLocks noGrp="1"/>
          </p:cNvSpPr>
          <p:nvPr>
            <p:ph type="title"/>
          </p:nvPr>
        </p:nvSpPr>
        <p:spPr/>
        <p:txBody>
          <a:bodyPr/>
          <a:lstStyle/>
          <a:p>
            <a:r>
              <a:rPr lang="fr-FR"/>
              <a:t>Exemple de SFN: les zones humides artificielles</a:t>
            </a:r>
          </a:p>
        </p:txBody>
      </p:sp>
      <p:sp>
        <p:nvSpPr>
          <p:cNvPr id="4" name="Foliennummernplatzhalter 3">
            <a:extLst>
              <a:ext uri="{FF2B5EF4-FFF2-40B4-BE49-F238E27FC236}">
                <a16:creationId xmlns:a16="http://schemas.microsoft.com/office/drawing/2014/main" id="{0DCE50EE-9C2F-4931-8ADF-BFF48B9A7F16}"/>
              </a:ext>
            </a:extLst>
          </p:cNvPr>
          <p:cNvSpPr>
            <a:spLocks noGrp="1"/>
          </p:cNvSpPr>
          <p:nvPr>
            <p:ph type="sldNum" sz="quarter" idx="16"/>
          </p:nvPr>
        </p:nvSpPr>
        <p:spPr/>
        <p:txBody>
          <a:bodyPr/>
          <a:lstStyle/>
          <a:p>
            <a:fld id="{CF23C0C3-F0EC-4AF0-84C8-08554CFEDD03}" type="slidenum">
              <a:rPr lang="en-GB" dirty="0" smtClean="0"/>
              <a:t>9</a:t>
            </a:fld>
            <a:endParaRPr lang="en-GB"/>
          </a:p>
        </p:txBody>
      </p:sp>
      <p:sp>
        <p:nvSpPr>
          <p:cNvPr id="9" name="Textfeld 8">
            <a:extLst>
              <a:ext uri="{FF2B5EF4-FFF2-40B4-BE49-F238E27FC236}">
                <a16:creationId xmlns:a16="http://schemas.microsoft.com/office/drawing/2014/main" id="{914700D0-9E0E-4788-9E66-542E577A6D22}"/>
              </a:ext>
            </a:extLst>
          </p:cNvPr>
          <p:cNvSpPr txBox="1"/>
          <p:nvPr/>
        </p:nvSpPr>
        <p:spPr>
          <a:xfrm>
            <a:off x="6993852" y="4395468"/>
            <a:ext cx="2057400" cy="276999"/>
          </a:xfrm>
          <a:prstGeom prst="rect">
            <a:avLst/>
          </a:prstGeom>
          <a:noFill/>
        </p:spPr>
        <p:txBody>
          <a:bodyPr wrap="square" rtlCol="0">
            <a:spAutoFit/>
          </a:bodyPr>
          <a:lstStyle/>
          <a:p>
            <a:pPr algn="l"/>
            <a:r>
              <a:rPr lang="fr-FR" sz="1200"/>
              <a:t>Source: Avellan et al., 2017</a:t>
            </a:r>
          </a:p>
        </p:txBody>
      </p:sp>
      <p:grpSp>
        <p:nvGrpSpPr>
          <p:cNvPr id="11" name="Gruppieren 10">
            <a:extLst>
              <a:ext uri="{FF2B5EF4-FFF2-40B4-BE49-F238E27FC236}">
                <a16:creationId xmlns:a16="http://schemas.microsoft.com/office/drawing/2014/main" id="{090FADD7-FEEB-405A-A14E-80C4D6CB9AFF}"/>
              </a:ext>
            </a:extLst>
          </p:cNvPr>
          <p:cNvGrpSpPr/>
          <p:nvPr/>
        </p:nvGrpSpPr>
        <p:grpSpPr>
          <a:xfrm>
            <a:off x="4689603" y="1116544"/>
            <a:ext cx="4325325" cy="3278924"/>
            <a:chOff x="4689603" y="1009791"/>
            <a:chExt cx="4325325" cy="3278924"/>
          </a:xfrm>
        </p:grpSpPr>
        <p:pic>
          <p:nvPicPr>
            <p:cNvPr id="6" name="Grafik 5">
              <a:extLst>
                <a:ext uri="{FF2B5EF4-FFF2-40B4-BE49-F238E27FC236}">
                  <a16:creationId xmlns:a16="http://schemas.microsoft.com/office/drawing/2014/main" id="{3DE2D15F-8BE8-43B0-918D-4D22539E1F0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89604" y="1674995"/>
              <a:ext cx="4325324" cy="2613720"/>
            </a:xfrm>
            <a:prstGeom prst="rect">
              <a:avLst/>
            </a:prstGeom>
          </p:spPr>
        </p:pic>
        <p:sp>
          <p:nvSpPr>
            <p:cNvPr id="10" name="Rechteck 9">
              <a:extLst>
                <a:ext uri="{FF2B5EF4-FFF2-40B4-BE49-F238E27FC236}">
                  <a16:creationId xmlns:a16="http://schemas.microsoft.com/office/drawing/2014/main" id="{DDDB66C7-3EE6-4E48-B69D-1301B5A03C27}"/>
                </a:ext>
              </a:extLst>
            </p:cNvPr>
            <p:cNvSpPr/>
            <p:nvPr/>
          </p:nvSpPr>
          <p:spPr>
            <a:xfrm>
              <a:off x="4689603" y="1009791"/>
              <a:ext cx="4325324" cy="669414"/>
            </a:xfrm>
            <a:prstGeom prst="rect">
              <a:avLst/>
            </a:prstGeom>
          </p:spPr>
          <p:txBody>
            <a:bodyPr wrap="square">
              <a:spAutoFit/>
            </a:bodyPr>
            <a:lstStyle/>
            <a:p>
              <a:r>
                <a:rPr lang="fr-FR" sz="1250">
                  <a:solidFill>
                    <a:srgbClr val="004C82"/>
                  </a:solidFill>
                </a:rPr>
                <a:t>Potentiel des zones humides artificielles à influencer les interactions eau-énergie-alimentation au niveau des villes et villages</a:t>
              </a:r>
            </a:p>
          </p:txBody>
        </p:sp>
      </p:grpSp>
    </p:spTree>
    <p:extLst>
      <p:ext uri="{BB962C8B-B14F-4D97-AF65-F5344CB8AC3E}">
        <p14:creationId xmlns:p14="http://schemas.microsoft.com/office/powerpoint/2010/main" val="1775289256"/>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SRFTFS2Y63PY-545973155-19206</_dlc_DocId>
    <_dlc_DocIdUrl xmlns="c223a77a-1bdc-44bd-8349-8f51de15cd10">
      <Url>https://gizonline.sharepoint.com/sites/WaterPolicy-InnovationforResilienceWaPo-RE/_layouts/15/DocIdRedir.aspx?ID=SRFTFS2Y63PY-545973155-19206</Url>
      <Description>SRFTFS2Y63PY-545973155-19206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6" ma:contentTypeDescription="Ein neues Dokument erstellen." ma:contentTypeScope="" ma:versionID="0bc5ea0f5d55ac4f8a3374ff748a79f1">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5AEC49-9FBD-4AAF-85DA-45C55656233D}">
  <ds:schemaRefs>
    <ds:schemaRef ds:uri="484c8c59-755d-4516-b8d2-1621b38262b4"/>
    <ds:schemaRef ds:uri="c223a77a-1bdc-44bd-8349-8f51de15cd10"/>
    <ds:schemaRef ds:uri="cf63e47e-96be-43a7-9c4e-0a5012f860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1DE948-A32C-4740-90CD-D6832AF65ADC}">
  <ds:schemaRefs>
    <ds:schemaRef ds:uri="http://schemas.microsoft.com/sharepoint/events"/>
  </ds:schemaRefs>
</ds:datastoreItem>
</file>

<file path=customXml/itemProps3.xml><?xml version="1.0" encoding="utf-8"?>
<ds:datastoreItem xmlns:ds="http://schemas.openxmlformats.org/officeDocument/2006/customXml" ds:itemID="{3C03BE2C-DBC9-4CFF-8F6C-0333178E2AAE}">
  <ds:schemaRefs>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5.xml><?xml version="1.0" encoding="utf-8"?>
<ds:datastoreItem xmlns:ds="http://schemas.openxmlformats.org/officeDocument/2006/customXml" ds:itemID="{F9EB66B7-C69B-469A-9851-F1C9C521E16E}">
  <ds:schemaRefs>
    <ds:schemaRef ds:uri="484c8c59-755d-4516-b8d2-1621b38262b4"/>
    <ds:schemaRef ds:uri="c223a77a-1bdc-44bd-8349-8f51de15cd10"/>
    <ds:schemaRef ds:uri="cf63e47e-96be-43a7-9c4e-0a5012f860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20</Slides>
  <Notes>20</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Master English</vt:lpstr>
      <vt:lpstr>1_Master English</vt:lpstr>
      <vt:lpstr>Module I - Introduction au Nexus eau-énergie-sécurité alimentaire</vt:lpstr>
      <vt:lpstr>Contenu</vt:lpstr>
      <vt:lpstr>Contenu</vt:lpstr>
      <vt:lpstr>Synergies et solutions du Nexus eau-énergie-alimentation </vt:lpstr>
      <vt:lpstr>Catégories des solutions du Nexus eau-énergie-alimentation</vt:lpstr>
      <vt:lpstr>Catégories des solutions du Nexus eau-énergie-alimentation</vt:lpstr>
      <vt:lpstr>Solutions fondées sur la nature </vt:lpstr>
      <vt:lpstr>Des SFN pour les défis du Nexus eau-énergie-alimentation</vt:lpstr>
      <vt:lpstr>Exemple de SFN: les zones humides artificielles</vt:lpstr>
      <vt:lpstr>Exemple de SFN: gestion de bassins versants</vt:lpstr>
      <vt:lpstr>Catégories des solutions du Nexus eau-énergie-alimentation</vt:lpstr>
      <vt:lpstr>Solutions pour la gouvernance</vt:lpstr>
      <vt:lpstr>Solutions pour la gouvernance</vt:lpstr>
      <vt:lpstr>Solutions pour la gouvernance</vt:lpstr>
      <vt:lpstr>Solutions pour la gouvernance</vt:lpstr>
      <vt:lpstr>Exercice interactif: Réflexions sur les solutions du Nexus</vt:lpstr>
      <vt:lpstr>Réflexions sur les solutions du Nexus</vt:lpstr>
      <vt:lpstr>Discussion sur les solutions </vt:lpstr>
      <vt:lpstr>Résumé du chapitre 1.3: Solutions pour le Nexus eau-énergie-alimentation</vt:lpstr>
      <vt:lpstr>Merci d'avoir pris le temps de suivre ce module !</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revision>5</cp:revision>
  <dcterms:created xsi:type="dcterms:W3CDTF">2017-09-14T11:33:37Z</dcterms:created>
  <dcterms:modified xsi:type="dcterms:W3CDTF">2022-12-01T15:48:14Z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f5002e66-2f7c-42e7-8cdc-c32b6cb6379e</vt:lpwstr>
  </property>
  <property fmtid="{D5CDD505-2E9C-101B-9397-08002B2CF9AE}" pid="4" name="MediaServiceImageTags">
    <vt:lpwstr/>
  </property>
</Properties>
</file>