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953" r:id="rId6"/>
    <p:sldMasterId id="2147483991" r:id="rId7"/>
    <p:sldMasterId id="2147484029" r:id="rId8"/>
  </p:sldMasterIdLst>
  <p:notesMasterIdLst>
    <p:notesMasterId r:id="rId55"/>
  </p:notesMasterIdLst>
  <p:handoutMasterIdLst>
    <p:handoutMasterId r:id="rId56"/>
  </p:handoutMasterIdLst>
  <p:sldIdLst>
    <p:sldId id="675" r:id="rId9"/>
    <p:sldId id="877" r:id="rId10"/>
    <p:sldId id="805" r:id="rId11"/>
    <p:sldId id="875" r:id="rId12"/>
    <p:sldId id="883" r:id="rId13"/>
    <p:sldId id="878" r:id="rId14"/>
    <p:sldId id="879" r:id="rId15"/>
    <p:sldId id="857" r:id="rId16"/>
    <p:sldId id="846" r:id="rId17"/>
    <p:sldId id="884" r:id="rId18"/>
    <p:sldId id="880" r:id="rId19"/>
    <p:sldId id="881" r:id="rId20"/>
    <p:sldId id="868" r:id="rId21"/>
    <p:sldId id="981" r:id="rId22"/>
    <p:sldId id="982" r:id="rId23"/>
    <p:sldId id="983" r:id="rId24"/>
    <p:sldId id="984" r:id="rId25"/>
    <p:sldId id="985" r:id="rId26"/>
    <p:sldId id="810" r:id="rId27"/>
    <p:sldId id="859" r:id="rId28"/>
    <p:sldId id="788" r:id="rId29"/>
    <p:sldId id="847" r:id="rId30"/>
    <p:sldId id="977" r:id="rId31"/>
    <p:sldId id="978" r:id="rId32"/>
    <p:sldId id="979" r:id="rId33"/>
    <p:sldId id="862" r:id="rId34"/>
    <p:sldId id="850" r:id="rId35"/>
    <p:sldId id="851" r:id="rId36"/>
    <p:sldId id="852" r:id="rId37"/>
    <p:sldId id="873" r:id="rId38"/>
    <p:sldId id="812" r:id="rId39"/>
    <p:sldId id="825" r:id="rId40"/>
    <p:sldId id="826" r:id="rId41"/>
    <p:sldId id="827" r:id="rId42"/>
    <p:sldId id="835" r:id="rId43"/>
    <p:sldId id="874" r:id="rId44"/>
    <p:sldId id="973" r:id="rId45"/>
    <p:sldId id="986" r:id="rId46"/>
    <p:sldId id="976" r:id="rId47"/>
    <p:sldId id="974" r:id="rId48"/>
    <p:sldId id="975" r:id="rId49"/>
    <p:sldId id="786" r:id="rId50"/>
    <p:sldId id="882" r:id="rId51"/>
    <p:sldId id="803" r:id="rId52"/>
    <p:sldId id="876" r:id="rId53"/>
    <p:sldId id="755" r:id="rId54"/>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CED5E6-4F6B-2F2A-6B8F-47EA5ACA34E1}" name="Marina Viyra" initials="MV" userId="4545c7d35c9eff0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 " initials="" lastIdx="7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38"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2"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Lilly Aufdembrinke" initials="LA" lastIdx="3" clrIdx="10">
    <p:extLst>
      <p:ext uri="{19B8F6BF-5375-455C-9EA6-DF929625EA0E}">
        <p15:presenceInfo xmlns:p15="http://schemas.microsoft.com/office/powerpoint/2012/main" userId="S::aufdembrinke_adelphi.de#ext#@gizonline.onmicrosoft.com::452e99f9-345d-4af9-8393-7c3002635e4d" providerId="AD"/>
      </p:ext>
    </p:extLst>
  </p:cmAuthor>
  <p:cmAuthor id="5" name="Annika (adelphi)" initials="A(" lastIdx="54" clrIdx="4">
    <p:extLst>
      <p:ext uri="{19B8F6BF-5375-455C-9EA6-DF929625EA0E}">
        <p15:presenceInfo xmlns:p15="http://schemas.microsoft.com/office/powerpoint/2012/main" userId="S-1-5-21-1761227572-3249661292-4128413540-1209" providerId="AD"/>
      </p:ext>
    </p:extLst>
  </p:cmAuthor>
  <p:cmAuthor id="12" name="aufdembrinke@adelphi.de" initials="a" lastIdx="2" clrIdx="11">
    <p:extLst>
      <p:ext uri="{19B8F6BF-5375-455C-9EA6-DF929625EA0E}">
        <p15:presenceInfo xmlns:p15="http://schemas.microsoft.com/office/powerpoint/2012/main" userId="aufdembrinke@adelphi.de" providerId="None"/>
      </p:ext>
    </p:extLst>
  </p:cmAuthor>
  <p:cmAuthor id="6" name="Lilly Aufdembrinke - adelphi" initials="LA-a" lastIdx="63"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4971A"/>
    <a:srgbClr val="004C82"/>
    <a:srgbClr val="97D5FF"/>
    <a:srgbClr val="F6B33C"/>
    <a:srgbClr val="EDD95C"/>
    <a:srgbClr val="79A12C"/>
    <a:srgbClr val="5F8475"/>
    <a:srgbClr val="517F7A"/>
    <a:srgbClr val="77A65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BE575-FE20-4D4F-B8CF-474BA55BFB78}" v="5" dt="2022-11-30T16:00:03.57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85771" autoAdjust="0"/>
  </p:normalViewPr>
  <p:slideViewPr>
    <p:cSldViewPr snapToGrid="0">
      <p:cViewPr varScale="1">
        <p:scale>
          <a:sx n="97" d="100"/>
          <a:sy n="97" d="100"/>
        </p:scale>
        <p:origin x="1037" y="7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D96BE575-FE20-4D4F-B8CF-474BA55BFB78}"/>
    <pc:docChg chg="undo custSel addSld delSld modSld sldOrd modMainMaster">
      <pc:chgData name="Hoffmann, Eleonora GIZ" userId="17fcc923-fc16-4ae3-be90-1ba8220b4999" providerId="ADAL" clId="{D96BE575-FE20-4D4F-B8CF-474BA55BFB78}" dt="2022-11-30T16:00:03.575" v="17"/>
      <pc:docMkLst>
        <pc:docMk/>
      </pc:docMkLst>
      <pc:sldChg chg="del">
        <pc:chgData name="Hoffmann, Eleonora GIZ" userId="17fcc923-fc16-4ae3-be90-1ba8220b4999" providerId="ADAL" clId="{D96BE575-FE20-4D4F-B8CF-474BA55BFB78}" dt="2022-11-30T15:58:11.426" v="0" actId="47"/>
        <pc:sldMkLst>
          <pc:docMk/>
          <pc:sldMk cId="3084541891" sldId="656"/>
        </pc:sldMkLst>
      </pc:sldChg>
      <pc:sldChg chg="addSp delSp modSp mod">
        <pc:chgData name="Hoffmann, Eleonora GIZ" userId="17fcc923-fc16-4ae3-be90-1ba8220b4999" providerId="ADAL" clId="{D96BE575-FE20-4D4F-B8CF-474BA55BFB78}" dt="2022-11-30T16:00:03.575" v="17"/>
        <pc:sldMkLst>
          <pc:docMk/>
          <pc:sldMk cId="1946729247" sldId="675"/>
        </pc:sldMkLst>
        <pc:spChg chg="del">
          <ac:chgData name="Hoffmann, Eleonora GIZ" userId="17fcc923-fc16-4ae3-be90-1ba8220b4999" providerId="ADAL" clId="{D96BE575-FE20-4D4F-B8CF-474BA55BFB78}" dt="2022-11-30T15:58:29.275" v="5" actId="478"/>
          <ac:spMkLst>
            <pc:docMk/>
            <pc:sldMk cId="1946729247" sldId="675"/>
            <ac:spMk id="5" creationId="{B6605160-8AAB-4068-8F8E-9F22B37C6DBC}"/>
          </ac:spMkLst>
        </pc:spChg>
        <pc:spChg chg="mod">
          <ac:chgData name="Hoffmann, Eleonora GIZ" userId="17fcc923-fc16-4ae3-be90-1ba8220b4999" providerId="ADAL" clId="{D96BE575-FE20-4D4F-B8CF-474BA55BFB78}" dt="2022-11-30T15:59:50.289" v="15"/>
          <ac:spMkLst>
            <pc:docMk/>
            <pc:sldMk cId="1946729247" sldId="675"/>
            <ac:spMk id="16" creationId="{A3B87DA7-E26B-4980-817A-E5BC2E8575AC}"/>
          </ac:spMkLst>
        </pc:spChg>
        <pc:spChg chg="add mod">
          <ac:chgData name="Hoffmann, Eleonora GIZ" userId="17fcc923-fc16-4ae3-be90-1ba8220b4999" providerId="ADAL" clId="{D96BE575-FE20-4D4F-B8CF-474BA55BFB78}" dt="2022-11-30T16:00:03.575" v="17"/>
          <ac:spMkLst>
            <pc:docMk/>
            <pc:sldMk cId="1946729247" sldId="675"/>
            <ac:spMk id="17" creationId="{53A9A350-F5F0-4A08-9F4F-A889D0D14671}"/>
          </ac:spMkLst>
        </pc:spChg>
        <pc:grpChg chg="add mod">
          <ac:chgData name="Hoffmann, Eleonora GIZ" userId="17fcc923-fc16-4ae3-be90-1ba8220b4999" providerId="ADAL" clId="{D96BE575-FE20-4D4F-B8CF-474BA55BFB78}" dt="2022-11-30T15:59:50.289" v="15"/>
          <ac:grpSpMkLst>
            <pc:docMk/>
            <pc:sldMk cId="1946729247" sldId="675"/>
            <ac:grpSpMk id="14" creationId="{779FEBF2-85A4-4A7D-ABC4-20AFA6288B6A}"/>
          </ac:grpSpMkLst>
        </pc:grpChg>
        <pc:picChg chg="add mod">
          <ac:chgData name="Hoffmann, Eleonora GIZ" userId="17fcc923-fc16-4ae3-be90-1ba8220b4999" providerId="ADAL" clId="{D96BE575-FE20-4D4F-B8CF-474BA55BFB78}" dt="2022-11-30T15:59:50.289" v="15"/>
          <ac:picMkLst>
            <pc:docMk/>
            <pc:sldMk cId="1946729247" sldId="675"/>
            <ac:picMk id="8" creationId="{BF4F0A83-69EB-4DBC-89DD-724F6DF1A3EC}"/>
          </ac:picMkLst>
        </pc:picChg>
        <pc:picChg chg="add mod">
          <ac:chgData name="Hoffmann, Eleonora GIZ" userId="17fcc923-fc16-4ae3-be90-1ba8220b4999" providerId="ADAL" clId="{D96BE575-FE20-4D4F-B8CF-474BA55BFB78}" dt="2022-11-30T15:59:50.289" v="15"/>
          <ac:picMkLst>
            <pc:docMk/>
            <pc:sldMk cId="1946729247" sldId="675"/>
            <ac:picMk id="9" creationId="{EA427970-2131-40AD-98B3-C12D7374BB9E}"/>
          </ac:picMkLst>
        </pc:picChg>
        <pc:picChg chg="add mod">
          <ac:chgData name="Hoffmann, Eleonora GIZ" userId="17fcc923-fc16-4ae3-be90-1ba8220b4999" providerId="ADAL" clId="{D96BE575-FE20-4D4F-B8CF-474BA55BFB78}" dt="2022-11-30T15:59:50.289" v="15"/>
          <ac:picMkLst>
            <pc:docMk/>
            <pc:sldMk cId="1946729247" sldId="675"/>
            <ac:picMk id="10" creationId="{0D81D9F7-04DC-4B96-88D5-E70839F9E7DE}"/>
          </ac:picMkLst>
        </pc:picChg>
        <pc:picChg chg="add mod">
          <ac:chgData name="Hoffmann, Eleonora GIZ" userId="17fcc923-fc16-4ae3-be90-1ba8220b4999" providerId="ADAL" clId="{D96BE575-FE20-4D4F-B8CF-474BA55BFB78}" dt="2022-11-30T15:59:50.289" v="15"/>
          <ac:picMkLst>
            <pc:docMk/>
            <pc:sldMk cId="1946729247" sldId="675"/>
            <ac:picMk id="11" creationId="{ACC9D659-115B-4503-9451-212514538A1B}"/>
          </ac:picMkLst>
        </pc:picChg>
        <pc:picChg chg="add mod">
          <ac:chgData name="Hoffmann, Eleonora GIZ" userId="17fcc923-fc16-4ae3-be90-1ba8220b4999" providerId="ADAL" clId="{D96BE575-FE20-4D4F-B8CF-474BA55BFB78}" dt="2022-11-30T15:59:50.289" v="15"/>
          <ac:picMkLst>
            <pc:docMk/>
            <pc:sldMk cId="1946729247" sldId="675"/>
            <ac:picMk id="12" creationId="{DF741A37-83AA-4C91-8659-6709F8AE2D8D}"/>
          </ac:picMkLst>
        </pc:picChg>
        <pc:picChg chg="add mod">
          <ac:chgData name="Hoffmann, Eleonora GIZ" userId="17fcc923-fc16-4ae3-be90-1ba8220b4999" providerId="ADAL" clId="{D96BE575-FE20-4D4F-B8CF-474BA55BFB78}" dt="2022-11-30T15:59:50.289" v="15"/>
          <ac:picMkLst>
            <pc:docMk/>
            <pc:sldMk cId="1946729247" sldId="675"/>
            <ac:picMk id="13" creationId="{0DF7F9BA-E4F5-4689-99FE-469CE05CD2EE}"/>
          </ac:picMkLst>
        </pc:picChg>
        <pc:picChg chg="mod">
          <ac:chgData name="Hoffmann, Eleonora GIZ" userId="17fcc923-fc16-4ae3-be90-1ba8220b4999" providerId="ADAL" clId="{D96BE575-FE20-4D4F-B8CF-474BA55BFB78}" dt="2022-11-30T15:59:50.289" v="15"/>
          <ac:picMkLst>
            <pc:docMk/>
            <pc:sldMk cId="1946729247" sldId="675"/>
            <ac:picMk id="15" creationId="{089C01B6-9915-41E9-AD86-8A57EB9EDBE5}"/>
          </ac:picMkLst>
        </pc:picChg>
      </pc:sldChg>
      <pc:sldChg chg="modSp add mod">
        <pc:chgData name="Hoffmann, Eleonora GIZ" userId="17fcc923-fc16-4ae3-be90-1ba8220b4999" providerId="ADAL" clId="{D96BE575-FE20-4D4F-B8CF-474BA55BFB78}" dt="2022-11-30T15:59:58.735" v="16" actId="1076"/>
        <pc:sldMkLst>
          <pc:docMk/>
          <pc:sldMk cId="1603386933" sldId="755"/>
        </pc:sldMkLst>
        <pc:spChg chg="mod">
          <ac:chgData name="Hoffmann, Eleonora GIZ" userId="17fcc923-fc16-4ae3-be90-1ba8220b4999" providerId="ADAL" clId="{D96BE575-FE20-4D4F-B8CF-474BA55BFB78}" dt="2022-11-30T15:59:58.735" v="16" actId="1076"/>
          <ac:spMkLst>
            <pc:docMk/>
            <pc:sldMk cId="1603386933" sldId="755"/>
            <ac:spMk id="4" creationId="{173B6E45-0892-42BC-BE6B-663CEDF24A29}"/>
          </ac:spMkLst>
        </pc:spChg>
      </pc:sldChg>
      <pc:sldChg chg="ord">
        <pc:chgData name="Hoffmann, Eleonora GIZ" userId="17fcc923-fc16-4ae3-be90-1ba8220b4999" providerId="ADAL" clId="{D96BE575-FE20-4D4F-B8CF-474BA55BFB78}" dt="2022-11-30T15:58:23.036" v="4" actId="20578"/>
        <pc:sldMkLst>
          <pc:docMk/>
          <pc:sldMk cId="2111134870" sldId="805"/>
        </pc:sldMkLst>
      </pc:sldChg>
      <pc:sldMasterChg chg="modSldLayout">
        <pc:chgData name="Hoffmann, Eleonora GIZ" userId="17fcc923-fc16-4ae3-be90-1ba8220b4999" providerId="ADAL" clId="{D96BE575-FE20-4D4F-B8CF-474BA55BFB78}" dt="2022-11-30T15:59:17.424" v="14" actId="20577"/>
        <pc:sldMasterMkLst>
          <pc:docMk/>
          <pc:sldMasterMk cId="4039776046" sldId="2147483648"/>
        </pc:sldMasterMkLst>
        <pc:sldLayoutChg chg="addSp delSp modSp mod">
          <pc:chgData name="Hoffmann, Eleonora GIZ" userId="17fcc923-fc16-4ae3-be90-1ba8220b4999" providerId="ADAL" clId="{D96BE575-FE20-4D4F-B8CF-474BA55BFB78}" dt="2022-11-30T15:59:17.424" v="14" actId="20577"/>
          <pc:sldLayoutMkLst>
            <pc:docMk/>
            <pc:sldMasterMk cId="4039776046" sldId="2147483648"/>
            <pc:sldLayoutMk cId="713914068" sldId="2147483674"/>
          </pc:sldLayoutMkLst>
          <pc:spChg chg="add del">
            <ac:chgData name="Hoffmann, Eleonora GIZ" userId="17fcc923-fc16-4ae3-be90-1ba8220b4999" providerId="ADAL" clId="{D96BE575-FE20-4D4F-B8CF-474BA55BFB78}" dt="2022-11-30T15:59:12.517" v="13" actId="478"/>
            <ac:spMkLst>
              <pc:docMk/>
              <pc:sldMasterMk cId="4039776046" sldId="2147483648"/>
              <pc:sldLayoutMk cId="713914068" sldId="2147483674"/>
              <ac:spMk id="5" creationId="{4ECCE95F-3D45-442B-95A6-78CBB31D3D1A}"/>
            </ac:spMkLst>
          </pc:spChg>
          <pc:spChg chg="add del mod">
            <ac:chgData name="Hoffmann, Eleonora GIZ" userId="17fcc923-fc16-4ae3-be90-1ba8220b4999" providerId="ADAL" clId="{D96BE575-FE20-4D4F-B8CF-474BA55BFB78}" dt="2022-11-30T15:59:12.517" v="13" actId="478"/>
            <ac:spMkLst>
              <pc:docMk/>
              <pc:sldMasterMk cId="4039776046" sldId="2147483648"/>
              <pc:sldLayoutMk cId="713914068" sldId="2147483674"/>
              <ac:spMk id="9" creationId="{884093BF-DC27-4A9C-9F1F-AA7A8A50AFFC}"/>
            </ac:spMkLst>
          </pc:spChg>
          <pc:spChg chg="add del mod">
            <ac:chgData name="Hoffmann, Eleonora GIZ" userId="17fcc923-fc16-4ae3-be90-1ba8220b4999" providerId="ADAL" clId="{D96BE575-FE20-4D4F-B8CF-474BA55BFB78}" dt="2022-11-30T15:59:17.424" v="14" actId="20577"/>
            <ac:spMkLst>
              <pc:docMk/>
              <pc:sldMasterMk cId="4039776046" sldId="2147483648"/>
              <pc:sldLayoutMk cId="713914068" sldId="2147483674"/>
              <ac:spMk id="16" creationId="{D86947C6-FC65-476B-B551-6EDB694EF6B0}"/>
            </ac:spMkLst>
          </pc:spChg>
          <pc:spChg chg="add del">
            <ac:chgData name="Hoffmann, Eleonora GIZ" userId="17fcc923-fc16-4ae3-be90-1ba8220b4999" providerId="ADAL" clId="{D96BE575-FE20-4D4F-B8CF-474BA55BFB78}" dt="2022-11-30T15:59:12.517" v="13" actId="478"/>
            <ac:spMkLst>
              <pc:docMk/>
              <pc:sldMasterMk cId="4039776046" sldId="2147483648"/>
              <pc:sldLayoutMk cId="713914068" sldId="2147483674"/>
              <ac:spMk id="19" creationId="{31A5E120-96AF-40F6-98D7-8A2FD24C3270}"/>
            </ac:spMkLst>
          </pc:spChg>
          <pc:picChg chg="add del mod">
            <ac:chgData name="Hoffmann, Eleonora GIZ" userId="17fcc923-fc16-4ae3-be90-1ba8220b4999" providerId="ADAL" clId="{D96BE575-FE20-4D4F-B8CF-474BA55BFB78}" dt="2022-11-30T15:59:12.517" v="13" actId="478"/>
            <ac:picMkLst>
              <pc:docMk/>
              <pc:sldMasterMk cId="4039776046" sldId="2147483648"/>
              <pc:sldLayoutMk cId="713914068" sldId="2147483674"/>
              <ac:picMk id="10" creationId="{BAA8B483-2028-4464-A20F-BB1D78A32042}"/>
            </ac:picMkLst>
          </pc:picChg>
          <pc:picChg chg="del mod">
            <ac:chgData name="Hoffmann, Eleonora GIZ" userId="17fcc923-fc16-4ae3-be90-1ba8220b4999" providerId="ADAL" clId="{D96BE575-FE20-4D4F-B8CF-474BA55BFB78}" dt="2022-11-30T15:58:37.998" v="8" actId="478"/>
            <ac:picMkLst>
              <pc:docMk/>
              <pc:sldMasterMk cId="4039776046" sldId="2147483648"/>
              <pc:sldLayoutMk cId="713914068" sldId="2147483674"/>
              <ac:picMk id="11" creationId="{F1FA2165-3EB1-416F-8418-3572E0CC76C5}"/>
            </ac:picMkLst>
          </pc:picChg>
          <pc:picChg chg="del">
            <ac:chgData name="Hoffmann, Eleonora GIZ" userId="17fcc923-fc16-4ae3-be90-1ba8220b4999" providerId="ADAL" clId="{D96BE575-FE20-4D4F-B8CF-474BA55BFB78}" dt="2022-11-30T15:58:39.053" v="9" actId="478"/>
            <ac:picMkLst>
              <pc:docMk/>
              <pc:sldMasterMk cId="4039776046" sldId="2147483648"/>
              <pc:sldLayoutMk cId="713914068" sldId="2147483674"/>
              <ac:picMk id="12" creationId="{CC16DC49-64CC-40A5-9B9E-39EED8684A62}"/>
            </ac:picMkLst>
          </pc:picChg>
          <pc:picChg chg="del">
            <ac:chgData name="Hoffmann, Eleonora GIZ" userId="17fcc923-fc16-4ae3-be90-1ba8220b4999" providerId="ADAL" clId="{D96BE575-FE20-4D4F-B8CF-474BA55BFB78}" dt="2022-11-30T15:58:36.180" v="6" actId="478"/>
            <ac:picMkLst>
              <pc:docMk/>
              <pc:sldMasterMk cId="4039776046" sldId="2147483648"/>
              <pc:sldLayoutMk cId="713914068" sldId="2147483674"/>
              <ac:picMk id="13" creationId="{0F3103E5-EEAC-43C0-ACC4-B9C590947E69}"/>
            </ac:picMkLst>
          </pc:picChg>
          <pc:picChg chg="add del">
            <ac:chgData name="Hoffmann, Eleonora GIZ" userId="17fcc923-fc16-4ae3-be90-1ba8220b4999" providerId="ADAL" clId="{D96BE575-FE20-4D4F-B8CF-474BA55BFB78}" dt="2022-11-30T15:59:12.517" v="13" actId="478"/>
            <ac:picMkLst>
              <pc:docMk/>
              <pc:sldMasterMk cId="4039776046" sldId="2147483648"/>
              <pc:sldLayoutMk cId="713914068" sldId="2147483674"/>
              <ac:picMk id="14" creationId="{DF8B4763-8085-470F-B389-2C256EAC835D}"/>
            </ac:picMkLst>
          </pc:picChg>
          <pc:picChg chg="add del mod">
            <ac:chgData name="Hoffmann, Eleonora GIZ" userId="17fcc923-fc16-4ae3-be90-1ba8220b4999" providerId="ADAL" clId="{D96BE575-FE20-4D4F-B8CF-474BA55BFB78}" dt="2022-11-30T15:59:12.517" v="13" actId="478"/>
            <ac:picMkLst>
              <pc:docMk/>
              <pc:sldMasterMk cId="4039776046" sldId="2147483648"/>
              <pc:sldLayoutMk cId="713914068" sldId="2147483674"/>
              <ac:picMk id="15" creationId="{B890A4E9-888E-4AF9-89E2-D5F5B2A6AFE2}"/>
            </ac:picMkLst>
          </pc:picChg>
          <pc:picChg chg="add del mod">
            <ac:chgData name="Hoffmann, Eleonora GIZ" userId="17fcc923-fc16-4ae3-be90-1ba8220b4999" providerId="ADAL" clId="{D96BE575-FE20-4D4F-B8CF-474BA55BFB78}" dt="2022-11-30T15:59:12.517" v="13" actId="478"/>
            <ac:picMkLst>
              <pc:docMk/>
              <pc:sldMasterMk cId="4039776046" sldId="2147483648"/>
              <pc:sldLayoutMk cId="713914068" sldId="2147483674"/>
              <ac:picMk id="17" creationId="{08808D3D-86BC-4CA2-A227-E93F2599DDE5}"/>
            </ac:picMkLst>
          </pc:picChg>
        </pc:sldLayoutChg>
      </pc:sldMasterChg>
    </pc:docChg>
  </pc:docChgLst>
  <pc:docChgLst>
    <pc:chgData name="Bilgram, Stephanie GIZ" userId="7eaf3b4c-b72a-4433-a624-c860e2d7022b" providerId="ADAL" clId="{FEC69FC5-1A73-4D9C-B063-15B034710798}"/>
    <pc:docChg chg="undo custSel addSld delSld modSld">
      <pc:chgData name="Bilgram, Stephanie GIZ" userId="7eaf3b4c-b72a-4433-a624-c860e2d7022b" providerId="ADAL" clId="{FEC69FC5-1A73-4D9C-B063-15B034710798}" dt="2022-04-23T16:33:32.169" v="690" actId="47"/>
      <pc:docMkLst>
        <pc:docMk/>
      </pc:docMkLst>
      <pc:sldChg chg="add del">
        <pc:chgData name="Bilgram, Stephanie GIZ" userId="7eaf3b4c-b72a-4433-a624-c860e2d7022b" providerId="ADAL" clId="{FEC69FC5-1A73-4D9C-B063-15B034710798}" dt="2022-04-23T16:33:30.653" v="688" actId="47"/>
        <pc:sldMkLst>
          <pc:docMk/>
          <pc:sldMk cId="3295379567" sldId="285"/>
        </pc:sldMkLst>
      </pc:sldChg>
      <pc:sldChg chg="add del">
        <pc:chgData name="Bilgram, Stephanie GIZ" userId="7eaf3b4c-b72a-4433-a624-c860e2d7022b" providerId="ADAL" clId="{FEC69FC5-1A73-4D9C-B063-15B034710798}" dt="2022-04-23T16:33:30.010" v="687" actId="47"/>
        <pc:sldMkLst>
          <pc:docMk/>
          <pc:sldMk cId="1358456122" sldId="755"/>
        </pc:sldMkLst>
      </pc:sldChg>
      <pc:sldChg chg="add del">
        <pc:chgData name="Bilgram, Stephanie GIZ" userId="7eaf3b4c-b72a-4433-a624-c860e2d7022b" providerId="ADAL" clId="{FEC69FC5-1A73-4D9C-B063-15B034710798}" dt="2022-04-23T16:07:09.470" v="172" actId="47"/>
        <pc:sldMkLst>
          <pc:docMk/>
          <pc:sldMk cId="479926149" sldId="810"/>
        </pc:sldMkLst>
      </pc:sldChg>
      <pc:sldChg chg="add del">
        <pc:chgData name="Bilgram, Stephanie GIZ" userId="7eaf3b4c-b72a-4433-a624-c860e2d7022b" providerId="ADAL" clId="{FEC69FC5-1A73-4D9C-B063-15B034710798}" dt="2022-04-23T15:47:56.353" v="7"/>
        <pc:sldMkLst>
          <pc:docMk/>
          <pc:sldMk cId="4143613303" sldId="876"/>
        </pc:sldMkLst>
      </pc:sldChg>
      <pc:sldChg chg="add del">
        <pc:chgData name="Bilgram, Stephanie GIZ" userId="7eaf3b4c-b72a-4433-a624-c860e2d7022b" providerId="ADAL" clId="{FEC69FC5-1A73-4D9C-B063-15B034710798}" dt="2022-04-23T16:33:31.326" v="689" actId="47"/>
        <pc:sldMkLst>
          <pc:docMk/>
          <pc:sldMk cId="1674130457" sldId="960"/>
        </pc:sldMkLst>
      </pc:sldChg>
      <pc:sldChg chg="add del">
        <pc:chgData name="Bilgram, Stephanie GIZ" userId="7eaf3b4c-b72a-4433-a624-c860e2d7022b" providerId="ADAL" clId="{FEC69FC5-1A73-4D9C-B063-15B034710798}" dt="2022-04-23T16:33:29.023" v="686" actId="47"/>
        <pc:sldMkLst>
          <pc:docMk/>
          <pc:sldMk cId="800505410" sldId="971"/>
        </pc:sldMkLst>
      </pc:sldChg>
      <pc:sldChg chg="add del">
        <pc:chgData name="Bilgram, Stephanie GIZ" userId="7eaf3b4c-b72a-4433-a624-c860e2d7022b" providerId="ADAL" clId="{FEC69FC5-1A73-4D9C-B063-15B034710798}" dt="2022-04-23T16:33:27.868" v="685" actId="47"/>
        <pc:sldMkLst>
          <pc:docMk/>
          <pc:sldMk cId="3054020083" sldId="972"/>
        </pc:sldMkLst>
      </pc:sldChg>
      <pc:sldChg chg="modSp add mod">
        <pc:chgData name="Bilgram, Stephanie GIZ" userId="7eaf3b4c-b72a-4433-a624-c860e2d7022b" providerId="ADAL" clId="{FEC69FC5-1A73-4D9C-B063-15B034710798}" dt="2022-04-23T16:23:43.704" v="611"/>
        <pc:sldMkLst>
          <pc:docMk/>
          <pc:sldMk cId="2953107765" sldId="973"/>
        </pc:sldMkLst>
        <pc:spChg chg="mod">
          <ac:chgData name="Bilgram, Stephanie GIZ" userId="7eaf3b4c-b72a-4433-a624-c860e2d7022b" providerId="ADAL" clId="{FEC69FC5-1A73-4D9C-B063-15B034710798}" dt="2022-04-23T16:23:43.704" v="611"/>
          <ac:spMkLst>
            <pc:docMk/>
            <pc:sldMk cId="2953107765" sldId="973"/>
            <ac:spMk id="3" creationId="{6C9045F7-FBB0-4DED-80BB-209CDBF9EEF9}"/>
          </ac:spMkLst>
        </pc:spChg>
      </pc:sldChg>
      <pc:sldChg chg="modSp add mod modNotesTx">
        <pc:chgData name="Bilgram, Stephanie GIZ" userId="7eaf3b4c-b72a-4433-a624-c860e2d7022b" providerId="ADAL" clId="{FEC69FC5-1A73-4D9C-B063-15B034710798}" dt="2022-04-23T16:29:10.552" v="655"/>
        <pc:sldMkLst>
          <pc:docMk/>
          <pc:sldMk cId="3157414757" sldId="974"/>
        </pc:sldMkLst>
        <pc:spChg chg="mod">
          <ac:chgData name="Bilgram, Stephanie GIZ" userId="7eaf3b4c-b72a-4433-a624-c860e2d7022b" providerId="ADAL" clId="{FEC69FC5-1A73-4D9C-B063-15B034710798}" dt="2022-04-23T16:29:10.552" v="655"/>
          <ac:spMkLst>
            <pc:docMk/>
            <pc:sldMk cId="3157414757" sldId="974"/>
            <ac:spMk id="3" creationId="{19DB9310-4575-4553-9668-2FB885879BF0}"/>
          </ac:spMkLst>
        </pc:spChg>
        <pc:spChg chg="mod">
          <ac:chgData name="Bilgram, Stephanie GIZ" userId="7eaf3b4c-b72a-4433-a624-c860e2d7022b" providerId="ADAL" clId="{FEC69FC5-1A73-4D9C-B063-15B034710798}" dt="2022-04-23T16:29:03.773" v="654"/>
          <ac:spMkLst>
            <pc:docMk/>
            <pc:sldMk cId="3157414757" sldId="974"/>
            <ac:spMk id="11" creationId="{AA5564CD-A6A1-4A2C-8F7B-356679039C21}"/>
          </ac:spMkLst>
        </pc:spChg>
        <pc:graphicFrameChg chg="mod">
          <ac:chgData name="Bilgram, Stephanie GIZ" userId="7eaf3b4c-b72a-4433-a624-c860e2d7022b" providerId="ADAL" clId="{FEC69FC5-1A73-4D9C-B063-15B034710798}" dt="2022-04-23T16:28:36.116" v="650"/>
          <ac:graphicFrameMkLst>
            <pc:docMk/>
            <pc:sldMk cId="3157414757" sldId="974"/>
            <ac:graphicFrameMk id="6" creationId="{6DD7A587-8144-4754-B6D9-B89723B52066}"/>
          </ac:graphicFrameMkLst>
        </pc:graphicFrameChg>
        <pc:graphicFrameChg chg="mod">
          <ac:chgData name="Bilgram, Stephanie GIZ" userId="7eaf3b4c-b72a-4433-a624-c860e2d7022b" providerId="ADAL" clId="{FEC69FC5-1A73-4D9C-B063-15B034710798}" dt="2022-04-23T16:28:54.531" v="653"/>
          <ac:graphicFrameMkLst>
            <pc:docMk/>
            <pc:sldMk cId="3157414757" sldId="974"/>
            <ac:graphicFrameMk id="7" creationId="{5B297260-EEA7-4256-9FBB-94066B89DD6E}"/>
          </ac:graphicFrameMkLst>
        </pc:graphicFrameChg>
      </pc:sldChg>
      <pc:sldChg chg="modSp add mod modNotesTx">
        <pc:chgData name="Bilgram, Stephanie GIZ" userId="7eaf3b4c-b72a-4433-a624-c860e2d7022b" providerId="ADAL" clId="{FEC69FC5-1A73-4D9C-B063-15B034710798}" dt="2022-04-23T16:30:43.480" v="684"/>
        <pc:sldMkLst>
          <pc:docMk/>
          <pc:sldMk cId="281552199" sldId="975"/>
        </pc:sldMkLst>
        <pc:spChg chg="mod">
          <ac:chgData name="Bilgram, Stephanie GIZ" userId="7eaf3b4c-b72a-4433-a624-c860e2d7022b" providerId="ADAL" clId="{FEC69FC5-1A73-4D9C-B063-15B034710798}" dt="2022-04-23T16:29:35.534" v="658" actId="27636"/>
          <ac:spMkLst>
            <pc:docMk/>
            <pc:sldMk cId="281552199" sldId="975"/>
            <ac:spMk id="3" creationId="{19DB9310-4575-4553-9668-2FB885879BF0}"/>
          </ac:spMkLst>
        </pc:spChg>
        <pc:spChg chg="mod">
          <ac:chgData name="Bilgram, Stephanie GIZ" userId="7eaf3b4c-b72a-4433-a624-c860e2d7022b" providerId="ADAL" clId="{FEC69FC5-1A73-4D9C-B063-15B034710798}" dt="2022-04-23T16:29:24.258" v="656"/>
          <ac:spMkLst>
            <pc:docMk/>
            <pc:sldMk cId="281552199" sldId="975"/>
            <ac:spMk id="5" creationId="{CF5E9A17-6FF5-447A-A608-DCC4EE6A550E}"/>
          </ac:spMkLst>
        </pc:spChg>
        <pc:graphicFrameChg chg="mod">
          <ac:chgData name="Bilgram, Stephanie GIZ" userId="7eaf3b4c-b72a-4433-a624-c860e2d7022b" providerId="ADAL" clId="{FEC69FC5-1A73-4D9C-B063-15B034710798}" dt="2022-04-23T16:30:27.002" v="683"/>
          <ac:graphicFrameMkLst>
            <pc:docMk/>
            <pc:sldMk cId="281552199" sldId="975"/>
            <ac:graphicFrameMk id="7" creationId="{DB4F2CEA-1B18-46DF-9D12-0EBEB129030B}"/>
          </ac:graphicFrameMkLst>
        </pc:graphicFrameChg>
        <pc:graphicFrameChg chg="mod modGraphic">
          <ac:chgData name="Bilgram, Stephanie GIZ" userId="7eaf3b4c-b72a-4433-a624-c860e2d7022b" providerId="ADAL" clId="{FEC69FC5-1A73-4D9C-B063-15B034710798}" dt="2022-04-23T16:30:21.404" v="682" actId="20577"/>
          <ac:graphicFrameMkLst>
            <pc:docMk/>
            <pc:sldMk cId="281552199" sldId="975"/>
            <ac:graphicFrameMk id="8" creationId="{153F5636-97EA-4DC4-AF24-63F5FA5EABC7}"/>
          </ac:graphicFrameMkLst>
        </pc:graphicFrameChg>
      </pc:sldChg>
      <pc:sldChg chg="modSp add mod modNotesTx">
        <pc:chgData name="Bilgram, Stephanie GIZ" userId="7eaf3b4c-b72a-4433-a624-c860e2d7022b" providerId="ADAL" clId="{FEC69FC5-1A73-4D9C-B063-15B034710798}" dt="2022-04-23T16:27:42.258" v="645"/>
        <pc:sldMkLst>
          <pc:docMk/>
          <pc:sldMk cId="58210974" sldId="976"/>
        </pc:sldMkLst>
        <pc:spChg chg="mod">
          <ac:chgData name="Bilgram, Stephanie GIZ" userId="7eaf3b4c-b72a-4433-a624-c860e2d7022b" providerId="ADAL" clId="{FEC69FC5-1A73-4D9C-B063-15B034710798}" dt="2022-04-23T16:25:11.775" v="622"/>
          <ac:spMkLst>
            <pc:docMk/>
            <pc:sldMk cId="58210974" sldId="976"/>
            <ac:spMk id="3" creationId="{19DB9310-4575-4553-9668-2FB885879BF0}"/>
          </ac:spMkLst>
        </pc:spChg>
        <pc:spChg chg="mod">
          <ac:chgData name="Bilgram, Stephanie GIZ" userId="7eaf3b4c-b72a-4433-a624-c860e2d7022b" providerId="ADAL" clId="{FEC69FC5-1A73-4D9C-B063-15B034710798}" dt="2022-04-23T16:25:05.358" v="621"/>
          <ac:spMkLst>
            <pc:docMk/>
            <pc:sldMk cId="58210974" sldId="976"/>
            <ac:spMk id="6" creationId="{CD44623E-4FB9-421A-8327-8ABBFCF80B09}"/>
          </ac:spMkLst>
        </pc:spChg>
        <pc:graphicFrameChg chg="mod modGraphic">
          <ac:chgData name="Bilgram, Stephanie GIZ" userId="7eaf3b4c-b72a-4433-a624-c860e2d7022b" providerId="ADAL" clId="{FEC69FC5-1A73-4D9C-B063-15B034710798}" dt="2022-04-23T16:27:42.258" v="645"/>
          <ac:graphicFrameMkLst>
            <pc:docMk/>
            <pc:sldMk cId="58210974" sldId="976"/>
            <ac:graphicFrameMk id="5" creationId="{2E6289CA-2C32-486A-8FAF-3A828D31B0C7}"/>
          </ac:graphicFrameMkLst>
        </pc:graphicFrameChg>
      </pc:sldChg>
      <pc:sldChg chg="add">
        <pc:chgData name="Bilgram, Stephanie GIZ" userId="7eaf3b4c-b72a-4433-a624-c860e2d7022b" providerId="ADAL" clId="{FEC69FC5-1A73-4D9C-B063-15B034710798}" dt="2022-04-23T15:44:39.185" v="0"/>
        <pc:sldMkLst>
          <pc:docMk/>
          <pc:sldMk cId="4229082875" sldId="977"/>
        </pc:sldMkLst>
      </pc:sldChg>
      <pc:sldChg chg="add">
        <pc:chgData name="Bilgram, Stephanie GIZ" userId="7eaf3b4c-b72a-4433-a624-c860e2d7022b" providerId="ADAL" clId="{FEC69FC5-1A73-4D9C-B063-15B034710798}" dt="2022-04-23T15:44:39.185" v="0"/>
        <pc:sldMkLst>
          <pc:docMk/>
          <pc:sldMk cId="3099512994" sldId="978"/>
        </pc:sldMkLst>
      </pc:sldChg>
      <pc:sldChg chg="add">
        <pc:chgData name="Bilgram, Stephanie GIZ" userId="7eaf3b4c-b72a-4433-a624-c860e2d7022b" providerId="ADAL" clId="{FEC69FC5-1A73-4D9C-B063-15B034710798}" dt="2022-04-23T15:44:39.185" v="0"/>
        <pc:sldMkLst>
          <pc:docMk/>
          <pc:sldMk cId="2340847880" sldId="979"/>
        </pc:sldMkLst>
      </pc:sldChg>
      <pc:sldChg chg="add del">
        <pc:chgData name="Bilgram, Stephanie GIZ" userId="7eaf3b4c-b72a-4433-a624-c860e2d7022b" providerId="ADAL" clId="{FEC69FC5-1A73-4D9C-B063-15B034710798}" dt="2022-04-23T16:33:32.169" v="690" actId="47"/>
        <pc:sldMkLst>
          <pc:docMk/>
          <pc:sldMk cId="1165488292" sldId="980"/>
        </pc:sldMkLst>
      </pc:sldChg>
      <pc:sldChg chg="add del">
        <pc:chgData name="Bilgram, Stephanie GIZ" userId="7eaf3b4c-b72a-4433-a624-c860e2d7022b" providerId="ADAL" clId="{FEC69FC5-1A73-4D9C-B063-15B034710798}" dt="2022-04-23T15:47:04.149" v="2"/>
        <pc:sldMkLst>
          <pc:docMk/>
          <pc:sldMk cId="2597776942" sldId="980"/>
        </pc:sldMkLst>
      </pc:sldChg>
      <pc:sldChg chg="modSp add del mod modNotesTx">
        <pc:chgData name="Bilgram, Stephanie GIZ" userId="7eaf3b4c-b72a-4433-a624-c860e2d7022b" providerId="ADAL" clId="{FEC69FC5-1A73-4D9C-B063-15B034710798}" dt="2022-04-23T16:06:27.896" v="169" actId="2696"/>
        <pc:sldMkLst>
          <pc:docMk/>
          <pc:sldMk cId="396118093" sldId="981"/>
        </pc:sldMkLst>
        <pc:spChg chg="mod">
          <ac:chgData name="Bilgram, Stephanie GIZ" userId="7eaf3b4c-b72a-4433-a624-c860e2d7022b" providerId="ADAL" clId="{FEC69FC5-1A73-4D9C-B063-15B034710798}" dt="2022-04-23T15:49:27.776" v="9"/>
          <ac:spMkLst>
            <pc:docMk/>
            <pc:sldMk cId="396118093" sldId="981"/>
            <ac:spMk id="2" creationId="{B2A9D170-D0FB-4A8A-A372-EA0E0BF850B7}"/>
          </ac:spMkLst>
        </pc:spChg>
        <pc:spChg chg="mod">
          <ac:chgData name="Bilgram, Stephanie GIZ" userId="7eaf3b4c-b72a-4433-a624-c860e2d7022b" providerId="ADAL" clId="{FEC69FC5-1A73-4D9C-B063-15B034710798}" dt="2022-04-23T15:49:13.383" v="8"/>
          <ac:spMkLst>
            <pc:docMk/>
            <pc:sldMk cId="396118093" sldId="981"/>
            <ac:spMk id="3" creationId="{AF5F6FCE-AD72-41D6-8F13-7ABCF888E740}"/>
          </ac:spMkLst>
        </pc:spChg>
      </pc:sldChg>
      <pc:sldChg chg="add">
        <pc:chgData name="Bilgram, Stephanie GIZ" userId="7eaf3b4c-b72a-4433-a624-c860e2d7022b" providerId="ADAL" clId="{FEC69FC5-1A73-4D9C-B063-15B034710798}" dt="2022-04-23T16:06:53.432" v="170"/>
        <pc:sldMkLst>
          <pc:docMk/>
          <pc:sldMk cId="1951019472" sldId="981"/>
        </pc:sldMkLst>
      </pc:sldChg>
      <pc:sldChg chg="modSp add del mod modNotesTx">
        <pc:chgData name="Bilgram, Stephanie GIZ" userId="7eaf3b4c-b72a-4433-a624-c860e2d7022b" providerId="ADAL" clId="{FEC69FC5-1A73-4D9C-B063-15B034710798}" dt="2022-04-23T16:06:27.896" v="169" actId="2696"/>
        <pc:sldMkLst>
          <pc:docMk/>
          <pc:sldMk cId="500303332" sldId="982"/>
        </pc:sldMkLst>
        <pc:spChg chg="mod">
          <ac:chgData name="Bilgram, Stephanie GIZ" userId="7eaf3b4c-b72a-4433-a624-c860e2d7022b" providerId="ADAL" clId="{FEC69FC5-1A73-4D9C-B063-15B034710798}" dt="2022-04-23T15:58:42.950" v="79"/>
          <ac:spMkLst>
            <pc:docMk/>
            <pc:sldMk cId="500303332" sldId="982"/>
            <ac:spMk id="30" creationId="{1C9F0D41-1F97-4B6C-A156-A8D3F16EDC58}"/>
          </ac:spMkLst>
        </pc:spChg>
        <pc:spChg chg="mod">
          <ac:chgData name="Bilgram, Stephanie GIZ" userId="7eaf3b4c-b72a-4433-a624-c860e2d7022b" providerId="ADAL" clId="{FEC69FC5-1A73-4D9C-B063-15B034710798}" dt="2022-04-23T15:57:15.722" v="48" actId="20577"/>
          <ac:spMkLst>
            <pc:docMk/>
            <pc:sldMk cId="500303332" sldId="982"/>
            <ac:spMk id="32" creationId="{504BC010-3BCD-45B7-80C6-D70CBC826162}"/>
          </ac:spMkLst>
        </pc:spChg>
        <pc:spChg chg="mod">
          <ac:chgData name="Bilgram, Stephanie GIZ" userId="7eaf3b4c-b72a-4433-a624-c860e2d7022b" providerId="ADAL" clId="{FEC69FC5-1A73-4D9C-B063-15B034710798}" dt="2022-04-23T15:56:59.856" v="38" actId="1038"/>
          <ac:spMkLst>
            <pc:docMk/>
            <pc:sldMk cId="500303332" sldId="982"/>
            <ac:spMk id="33" creationId="{CC298D7A-837F-4042-B816-4E034F2AA119}"/>
          </ac:spMkLst>
        </pc:spChg>
        <pc:spChg chg="mod">
          <ac:chgData name="Bilgram, Stephanie GIZ" userId="7eaf3b4c-b72a-4433-a624-c860e2d7022b" providerId="ADAL" clId="{FEC69FC5-1A73-4D9C-B063-15B034710798}" dt="2022-04-23T15:58:17.787" v="78"/>
          <ac:spMkLst>
            <pc:docMk/>
            <pc:sldMk cId="500303332" sldId="982"/>
            <ac:spMk id="34" creationId="{E5663C46-5790-4E6B-9A48-B0E5C555FD14}"/>
          </ac:spMkLst>
        </pc:spChg>
        <pc:spChg chg="mod">
          <ac:chgData name="Bilgram, Stephanie GIZ" userId="7eaf3b4c-b72a-4433-a624-c860e2d7022b" providerId="ADAL" clId="{FEC69FC5-1A73-4D9C-B063-15B034710798}" dt="2022-04-23T15:59:15.956" v="83"/>
          <ac:spMkLst>
            <pc:docMk/>
            <pc:sldMk cId="500303332" sldId="982"/>
            <ac:spMk id="35" creationId="{B7D60BE1-204C-4EFA-BBA8-B82AD4DD1633}"/>
          </ac:spMkLst>
        </pc:spChg>
        <pc:spChg chg="mod">
          <ac:chgData name="Bilgram, Stephanie GIZ" userId="7eaf3b4c-b72a-4433-a624-c860e2d7022b" providerId="ADAL" clId="{FEC69FC5-1A73-4D9C-B063-15B034710798}" dt="2022-04-23T15:59:26.579" v="84"/>
          <ac:spMkLst>
            <pc:docMk/>
            <pc:sldMk cId="500303332" sldId="982"/>
            <ac:spMk id="36" creationId="{BD061710-4DBE-4808-B4D4-77E3B091555C}"/>
          </ac:spMkLst>
        </pc:spChg>
        <pc:spChg chg="mod">
          <ac:chgData name="Bilgram, Stephanie GIZ" userId="7eaf3b4c-b72a-4433-a624-c860e2d7022b" providerId="ADAL" clId="{FEC69FC5-1A73-4D9C-B063-15B034710798}" dt="2022-04-23T16:06:05.518" v="168" actId="20577"/>
          <ac:spMkLst>
            <pc:docMk/>
            <pc:sldMk cId="500303332" sldId="982"/>
            <ac:spMk id="38" creationId="{507AEE56-7494-41C5-9346-AC3755ACAE5D}"/>
          </ac:spMkLst>
        </pc:spChg>
        <pc:spChg chg="mod">
          <ac:chgData name="Bilgram, Stephanie GIZ" userId="7eaf3b4c-b72a-4433-a624-c860e2d7022b" providerId="ADAL" clId="{FEC69FC5-1A73-4D9C-B063-15B034710798}" dt="2022-04-23T15:56:35.141" v="16"/>
          <ac:spMkLst>
            <pc:docMk/>
            <pc:sldMk cId="500303332" sldId="982"/>
            <ac:spMk id="39" creationId="{FDB126A9-7E03-4479-A4C0-888E67A3F911}"/>
          </ac:spMkLst>
        </pc:spChg>
        <pc:spChg chg="mod">
          <ac:chgData name="Bilgram, Stephanie GIZ" userId="7eaf3b4c-b72a-4433-a624-c860e2d7022b" providerId="ADAL" clId="{FEC69FC5-1A73-4D9C-B063-15B034710798}" dt="2022-04-23T15:59:48.310" v="85"/>
          <ac:spMkLst>
            <pc:docMk/>
            <pc:sldMk cId="500303332" sldId="982"/>
            <ac:spMk id="40" creationId="{9BC89ECA-095A-4AE8-86E1-96988671963C}"/>
          </ac:spMkLst>
        </pc:spChg>
        <pc:spChg chg="mod">
          <ac:chgData name="Bilgram, Stephanie GIZ" userId="7eaf3b4c-b72a-4433-a624-c860e2d7022b" providerId="ADAL" clId="{FEC69FC5-1A73-4D9C-B063-15B034710798}" dt="2022-04-23T16:05:53.029" v="165" actId="404"/>
          <ac:spMkLst>
            <pc:docMk/>
            <pc:sldMk cId="500303332" sldId="982"/>
            <ac:spMk id="44" creationId="{726AA4D1-82FE-45D2-ADB6-CC8012BD3534}"/>
          </ac:spMkLst>
        </pc:spChg>
        <pc:spChg chg="mod">
          <ac:chgData name="Bilgram, Stephanie GIZ" userId="7eaf3b4c-b72a-4433-a624-c860e2d7022b" providerId="ADAL" clId="{FEC69FC5-1A73-4D9C-B063-15B034710798}" dt="2022-04-23T16:05:53.029" v="165" actId="404"/>
          <ac:spMkLst>
            <pc:docMk/>
            <pc:sldMk cId="500303332" sldId="982"/>
            <ac:spMk id="45" creationId="{374B9F4D-C1AB-4E46-AFD4-D61E9C6C4FF9}"/>
          </ac:spMkLst>
        </pc:spChg>
        <pc:spChg chg="mod">
          <ac:chgData name="Bilgram, Stephanie GIZ" userId="7eaf3b4c-b72a-4433-a624-c860e2d7022b" providerId="ADAL" clId="{FEC69FC5-1A73-4D9C-B063-15B034710798}" dt="2022-04-23T16:05:53.029" v="165" actId="404"/>
          <ac:spMkLst>
            <pc:docMk/>
            <pc:sldMk cId="500303332" sldId="982"/>
            <ac:spMk id="46" creationId="{46A5C0CE-D6A5-41C9-9A56-943A00250438}"/>
          </ac:spMkLst>
        </pc:spChg>
        <pc:spChg chg="mod">
          <ac:chgData name="Bilgram, Stephanie GIZ" userId="7eaf3b4c-b72a-4433-a624-c860e2d7022b" providerId="ADAL" clId="{FEC69FC5-1A73-4D9C-B063-15B034710798}" dt="2022-04-23T16:05:53.029" v="165" actId="404"/>
          <ac:spMkLst>
            <pc:docMk/>
            <pc:sldMk cId="500303332" sldId="982"/>
            <ac:spMk id="47" creationId="{C7E2D1A6-9AFF-4507-88C4-0F2C99E2AB08}"/>
          </ac:spMkLst>
        </pc:spChg>
        <pc:spChg chg="mod">
          <ac:chgData name="Bilgram, Stephanie GIZ" userId="7eaf3b4c-b72a-4433-a624-c860e2d7022b" providerId="ADAL" clId="{FEC69FC5-1A73-4D9C-B063-15B034710798}" dt="2022-04-23T16:01:10.705" v="102" actId="20577"/>
          <ac:spMkLst>
            <pc:docMk/>
            <pc:sldMk cId="500303332" sldId="982"/>
            <ac:spMk id="48" creationId="{86E07E48-E972-41D1-90B2-197ED9508813}"/>
          </ac:spMkLst>
        </pc:spChg>
        <pc:spChg chg="mod">
          <ac:chgData name="Bilgram, Stephanie GIZ" userId="7eaf3b4c-b72a-4433-a624-c860e2d7022b" providerId="ADAL" clId="{FEC69FC5-1A73-4D9C-B063-15B034710798}" dt="2022-04-23T16:01:18.179" v="103"/>
          <ac:spMkLst>
            <pc:docMk/>
            <pc:sldMk cId="500303332" sldId="982"/>
            <ac:spMk id="49" creationId="{D31D0EF7-23BA-4040-96BB-AEF18C16A449}"/>
          </ac:spMkLst>
        </pc:spChg>
        <pc:spChg chg="mod">
          <ac:chgData name="Bilgram, Stephanie GIZ" userId="7eaf3b4c-b72a-4433-a624-c860e2d7022b" providerId="ADAL" clId="{FEC69FC5-1A73-4D9C-B063-15B034710798}" dt="2022-04-23T16:05:41.977" v="164" actId="14100"/>
          <ac:spMkLst>
            <pc:docMk/>
            <pc:sldMk cId="500303332" sldId="982"/>
            <ac:spMk id="50" creationId="{EC00F861-C00E-4010-93AD-B27315C1732C}"/>
          </ac:spMkLst>
        </pc:spChg>
        <pc:spChg chg="mod">
          <ac:chgData name="Bilgram, Stephanie GIZ" userId="7eaf3b4c-b72a-4433-a624-c860e2d7022b" providerId="ADAL" clId="{FEC69FC5-1A73-4D9C-B063-15B034710798}" dt="2022-04-23T16:04:16.933" v="162"/>
          <ac:spMkLst>
            <pc:docMk/>
            <pc:sldMk cId="500303332" sldId="982"/>
            <ac:spMk id="51" creationId="{15D154A1-FFE9-4D50-BF82-AA95EA882F36}"/>
          </ac:spMkLst>
        </pc:spChg>
        <pc:spChg chg="mod">
          <ac:chgData name="Bilgram, Stephanie GIZ" userId="7eaf3b4c-b72a-4433-a624-c860e2d7022b" providerId="ADAL" clId="{FEC69FC5-1A73-4D9C-B063-15B034710798}" dt="2022-04-23T16:03:53.542" v="160"/>
          <ac:spMkLst>
            <pc:docMk/>
            <pc:sldMk cId="500303332" sldId="982"/>
            <ac:spMk id="53" creationId="{E015BD3E-07E8-4474-850D-2D3377E8C7FF}"/>
          </ac:spMkLst>
        </pc:spChg>
        <pc:spChg chg="mod">
          <ac:chgData name="Bilgram, Stephanie GIZ" userId="7eaf3b4c-b72a-4433-a624-c860e2d7022b" providerId="ADAL" clId="{FEC69FC5-1A73-4D9C-B063-15B034710798}" dt="2022-04-23T16:03:14.537" v="155"/>
          <ac:spMkLst>
            <pc:docMk/>
            <pc:sldMk cId="500303332" sldId="982"/>
            <ac:spMk id="54" creationId="{FD9AC312-38BF-4DF9-B097-D006F9A4E3A7}"/>
          </ac:spMkLst>
        </pc:spChg>
        <pc:spChg chg="mod">
          <ac:chgData name="Bilgram, Stephanie GIZ" userId="7eaf3b4c-b72a-4433-a624-c860e2d7022b" providerId="ADAL" clId="{FEC69FC5-1A73-4D9C-B063-15B034710798}" dt="2022-04-23T16:03:21.639" v="156"/>
          <ac:spMkLst>
            <pc:docMk/>
            <pc:sldMk cId="500303332" sldId="982"/>
            <ac:spMk id="55" creationId="{247964D2-9DB1-4075-9C25-E17A83152FDE}"/>
          </ac:spMkLst>
        </pc:spChg>
        <pc:spChg chg="mod">
          <ac:chgData name="Bilgram, Stephanie GIZ" userId="7eaf3b4c-b72a-4433-a624-c860e2d7022b" providerId="ADAL" clId="{FEC69FC5-1A73-4D9C-B063-15B034710798}" dt="2022-04-23T16:02:09.237" v="115" actId="20577"/>
          <ac:spMkLst>
            <pc:docMk/>
            <pc:sldMk cId="500303332" sldId="982"/>
            <ac:spMk id="56" creationId="{2E902649-E59A-4860-9854-A245F6DB6E8E}"/>
          </ac:spMkLst>
        </pc:spChg>
        <pc:spChg chg="mod">
          <ac:chgData name="Bilgram, Stephanie GIZ" userId="7eaf3b4c-b72a-4433-a624-c860e2d7022b" providerId="ADAL" clId="{FEC69FC5-1A73-4D9C-B063-15B034710798}" dt="2022-04-23T16:03:06.107" v="154" actId="20577"/>
          <ac:spMkLst>
            <pc:docMk/>
            <pc:sldMk cId="500303332" sldId="982"/>
            <ac:spMk id="57" creationId="{66667421-B896-4286-8184-0E98AF73309B}"/>
          </ac:spMkLst>
        </pc:spChg>
        <pc:spChg chg="mod">
          <ac:chgData name="Bilgram, Stephanie GIZ" userId="7eaf3b4c-b72a-4433-a624-c860e2d7022b" providerId="ADAL" clId="{FEC69FC5-1A73-4D9C-B063-15B034710798}" dt="2022-04-23T15:58:51.185" v="80"/>
          <ac:spMkLst>
            <pc:docMk/>
            <pc:sldMk cId="500303332" sldId="982"/>
            <ac:spMk id="59" creationId="{72E983EB-C6BC-41BF-ADF8-8F40C845473F}"/>
          </ac:spMkLst>
        </pc:spChg>
        <pc:spChg chg="mod">
          <ac:chgData name="Bilgram, Stephanie GIZ" userId="7eaf3b4c-b72a-4433-a624-c860e2d7022b" providerId="ADAL" clId="{FEC69FC5-1A73-4D9C-B063-15B034710798}" dt="2022-04-23T15:58:59.522" v="81"/>
          <ac:spMkLst>
            <pc:docMk/>
            <pc:sldMk cId="500303332" sldId="982"/>
            <ac:spMk id="60" creationId="{CE1D1129-11CD-41DB-89D7-FAE58754C3CF}"/>
          </ac:spMkLst>
        </pc:spChg>
        <pc:spChg chg="mod">
          <ac:chgData name="Bilgram, Stephanie GIZ" userId="7eaf3b4c-b72a-4433-a624-c860e2d7022b" providerId="ADAL" clId="{FEC69FC5-1A73-4D9C-B063-15B034710798}" dt="2022-04-23T16:03:30.234" v="157"/>
          <ac:spMkLst>
            <pc:docMk/>
            <pc:sldMk cId="500303332" sldId="982"/>
            <ac:spMk id="63" creationId="{F6CEBC75-BE42-46E0-98D4-E53ECB7B4FEF}"/>
          </ac:spMkLst>
        </pc:spChg>
        <pc:spChg chg="mod">
          <ac:chgData name="Bilgram, Stephanie GIZ" userId="7eaf3b4c-b72a-4433-a624-c860e2d7022b" providerId="ADAL" clId="{FEC69FC5-1A73-4D9C-B063-15B034710798}" dt="2022-04-23T16:01:31.234" v="104"/>
          <ac:spMkLst>
            <pc:docMk/>
            <pc:sldMk cId="500303332" sldId="982"/>
            <ac:spMk id="64" creationId="{0CC2DD4D-4F47-423C-BC08-ABF9ABE034D0}"/>
          </ac:spMkLst>
        </pc:spChg>
        <pc:spChg chg="mod">
          <ac:chgData name="Bilgram, Stephanie GIZ" userId="7eaf3b4c-b72a-4433-a624-c860e2d7022b" providerId="ADAL" clId="{FEC69FC5-1A73-4D9C-B063-15B034710798}" dt="2022-04-23T16:01:39.048" v="105"/>
          <ac:spMkLst>
            <pc:docMk/>
            <pc:sldMk cId="500303332" sldId="982"/>
            <ac:spMk id="65" creationId="{6DF8DBEA-7AA3-4EAB-8884-099E744A21E2}"/>
          </ac:spMkLst>
        </pc:spChg>
        <pc:spChg chg="mod">
          <ac:chgData name="Bilgram, Stephanie GIZ" userId="7eaf3b4c-b72a-4433-a624-c860e2d7022b" providerId="ADAL" clId="{FEC69FC5-1A73-4D9C-B063-15B034710798}" dt="2022-04-23T16:01:47.437" v="106"/>
          <ac:spMkLst>
            <pc:docMk/>
            <pc:sldMk cId="500303332" sldId="982"/>
            <ac:spMk id="66" creationId="{2E466973-48FF-4CC8-BE57-7E358695CE31}"/>
          </ac:spMkLst>
        </pc:spChg>
        <pc:spChg chg="mod">
          <ac:chgData name="Bilgram, Stephanie GIZ" userId="7eaf3b4c-b72a-4433-a624-c860e2d7022b" providerId="ADAL" clId="{FEC69FC5-1A73-4D9C-B063-15B034710798}" dt="2022-04-23T16:04:01.318" v="161"/>
          <ac:spMkLst>
            <pc:docMk/>
            <pc:sldMk cId="500303332" sldId="982"/>
            <ac:spMk id="67" creationId="{BDD8B3D8-E139-415F-AF49-DC3F991EAE3F}"/>
          </ac:spMkLst>
        </pc:spChg>
        <pc:spChg chg="mod">
          <ac:chgData name="Bilgram, Stephanie GIZ" userId="7eaf3b4c-b72a-4433-a624-c860e2d7022b" providerId="ADAL" clId="{FEC69FC5-1A73-4D9C-B063-15B034710798}" dt="2022-04-23T15:57:32.416" v="67" actId="1038"/>
          <ac:spMkLst>
            <pc:docMk/>
            <pc:sldMk cId="500303332" sldId="982"/>
            <ac:spMk id="68" creationId="{062D70E8-4DB3-4889-B436-BC26B0781D20}"/>
          </ac:spMkLst>
        </pc:spChg>
        <pc:spChg chg="mod">
          <ac:chgData name="Bilgram, Stephanie GIZ" userId="7eaf3b4c-b72a-4433-a624-c860e2d7022b" providerId="ADAL" clId="{FEC69FC5-1A73-4D9C-B063-15B034710798}" dt="2022-04-23T16:03:39.147" v="158"/>
          <ac:spMkLst>
            <pc:docMk/>
            <pc:sldMk cId="500303332" sldId="982"/>
            <ac:spMk id="69" creationId="{3D27F210-8873-41A1-BA3E-C5D572E15933}"/>
          </ac:spMkLst>
        </pc:spChg>
        <pc:spChg chg="mod">
          <ac:chgData name="Bilgram, Stephanie GIZ" userId="7eaf3b4c-b72a-4433-a624-c860e2d7022b" providerId="ADAL" clId="{FEC69FC5-1A73-4D9C-B063-15B034710798}" dt="2022-04-23T16:03:45.795" v="159"/>
          <ac:spMkLst>
            <pc:docMk/>
            <pc:sldMk cId="500303332" sldId="982"/>
            <ac:spMk id="70" creationId="{2ECAC6C8-D3E4-495E-8C1F-CF9A0E095535}"/>
          </ac:spMkLst>
        </pc:spChg>
        <pc:spChg chg="mod">
          <ac:chgData name="Bilgram, Stephanie GIZ" userId="7eaf3b4c-b72a-4433-a624-c860e2d7022b" providerId="ADAL" clId="{FEC69FC5-1A73-4D9C-B063-15B034710798}" dt="2022-04-23T15:58:14.520" v="77"/>
          <ac:spMkLst>
            <pc:docMk/>
            <pc:sldMk cId="500303332" sldId="982"/>
            <ac:spMk id="71" creationId="{53928B03-A9A7-42CB-ACA7-0D7FCDAA06DC}"/>
          </ac:spMkLst>
        </pc:spChg>
        <pc:spChg chg="mod">
          <ac:chgData name="Bilgram, Stephanie GIZ" userId="7eaf3b4c-b72a-4433-a624-c860e2d7022b" providerId="ADAL" clId="{FEC69FC5-1A73-4D9C-B063-15B034710798}" dt="2022-04-23T15:59:07.220" v="82"/>
          <ac:spMkLst>
            <pc:docMk/>
            <pc:sldMk cId="500303332" sldId="982"/>
            <ac:spMk id="73" creationId="{EB6D3265-D0B5-4B36-AA94-CA172BE8831A}"/>
          </ac:spMkLst>
        </pc:spChg>
        <pc:spChg chg="mod">
          <ac:chgData name="Bilgram, Stephanie GIZ" userId="7eaf3b4c-b72a-4433-a624-c860e2d7022b" providerId="ADAL" clId="{FEC69FC5-1A73-4D9C-B063-15B034710798}" dt="2022-04-23T15:50:19.831" v="13"/>
          <ac:spMkLst>
            <pc:docMk/>
            <pc:sldMk cId="500303332" sldId="982"/>
            <ac:spMk id="78" creationId="{0C97E28C-DF01-4177-AA31-F95788498DEE}"/>
          </ac:spMkLst>
        </pc:spChg>
      </pc:sldChg>
      <pc:sldChg chg="add">
        <pc:chgData name="Bilgram, Stephanie GIZ" userId="7eaf3b4c-b72a-4433-a624-c860e2d7022b" providerId="ADAL" clId="{FEC69FC5-1A73-4D9C-B063-15B034710798}" dt="2022-04-23T16:06:53.432" v="170"/>
        <pc:sldMkLst>
          <pc:docMk/>
          <pc:sldMk cId="631741164" sldId="982"/>
        </pc:sldMkLst>
      </pc:sldChg>
      <pc:sldChg chg="add del">
        <pc:chgData name="Bilgram, Stephanie GIZ" userId="7eaf3b4c-b72a-4433-a624-c860e2d7022b" providerId="ADAL" clId="{FEC69FC5-1A73-4D9C-B063-15B034710798}" dt="2022-04-23T16:06:27.896" v="169" actId="2696"/>
        <pc:sldMkLst>
          <pc:docMk/>
          <pc:sldMk cId="1638245300" sldId="983"/>
        </pc:sldMkLst>
      </pc:sldChg>
      <pc:sldChg chg="modSp add mod modNotesTx">
        <pc:chgData name="Bilgram, Stephanie GIZ" userId="7eaf3b4c-b72a-4433-a624-c860e2d7022b" providerId="ADAL" clId="{FEC69FC5-1A73-4D9C-B063-15B034710798}" dt="2022-04-23T16:18:41.351" v="577" actId="20577"/>
        <pc:sldMkLst>
          <pc:docMk/>
          <pc:sldMk cId="1892526127" sldId="983"/>
        </pc:sldMkLst>
        <pc:spChg chg="mod">
          <ac:chgData name="Bilgram, Stephanie GIZ" userId="7eaf3b4c-b72a-4433-a624-c860e2d7022b" providerId="ADAL" clId="{FEC69FC5-1A73-4D9C-B063-15B034710798}" dt="2022-04-23T16:13:21.598" v="422" actId="1035"/>
          <ac:spMkLst>
            <pc:docMk/>
            <pc:sldMk cId="1892526127" sldId="983"/>
            <ac:spMk id="2" creationId="{0EB31977-6EA0-4A1D-88F6-B4CEAADF6AAC}"/>
          </ac:spMkLst>
        </pc:spChg>
        <pc:spChg chg="mod">
          <ac:chgData name="Bilgram, Stephanie GIZ" userId="7eaf3b4c-b72a-4433-a624-c860e2d7022b" providerId="ADAL" clId="{FEC69FC5-1A73-4D9C-B063-15B034710798}" dt="2022-04-23T16:13:29.444" v="438" actId="1037"/>
          <ac:spMkLst>
            <pc:docMk/>
            <pc:sldMk cId="1892526127" sldId="983"/>
            <ac:spMk id="14" creationId="{2786AFC1-B98E-4CCE-A810-3B6B0BFBBF22}"/>
          </ac:spMkLst>
        </pc:spChg>
        <pc:spChg chg="mod">
          <ac:chgData name="Bilgram, Stephanie GIZ" userId="7eaf3b4c-b72a-4433-a624-c860e2d7022b" providerId="ADAL" clId="{FEC69FC5-1A73-4D9C-B063-15B034710798}" dt="2022-04-23T16:18:41.351" v="577" actId="20577"/>
          <ac:spMkLst>
            <pc:docMk/>
            <pc:sldMk cId="1892526127" sldId="983"/>
            <ac:spMk id="19" creationId="{64D98C00-963F-4138-95FA-C7D48B46ABCD}"/>
          </ac:spMkLst>
        </pc:spChg>
        <pc:spChg chg="mod">
          <ac:chgData name="Bilgram, Stephanie GIZ" userId="7eaf3b4c-b72a-4433-a624-c860e2d7022b" providerId="ADAL" clId="{FEC69FC5-1A73-4D9C-B063-15B034710798}" dt="2022-04-23T16:08:08.063" v="178"/>
          <ac:spMkLst>
            <pc:docMk/>
            <pc:sldMk cId="1892526127" sldId="983"/>
            <ac:spMk id="37" creationId="{99C39D2A-063A-486E-9720-EF67A1491095}"/>
          </ac:spMkLst>
        </pc:spChg>
        <pc:graphicFrameChg chg="mod modGraphic">
          <ac:chgData name="Bilgram, Stephanie GIZ" userId="7eaf3b4c-b72a-4433-a624-c860e2d7022b" providerId="ADAL" clId="{FEC69FC5-1A73-4D9C-B063-15B034710798}" dt="2022-04-23T16:12:00.692" v="333"/>
          <ac:graphicFrameMkLst>
            <pc:docMk/>
            <pc:sldMk cId="1892526127" sldId="983"/>
            <ac:graphicFrameMk id="16" creationId="{67A97D9D-A1D7-4EF7-B6CA-92CCDDD03D2B}"/>
          </ac:graphicFrameMkLst>
        </pc:graphicFrameChg>
        <pc:graphicFrameChg chg="mod modGraphic">
          <ac:chgData name="Bilgram, Stephanie GIZ" userId="7eaf3b4c-b72a-4433-a624-c860e2d7022b" providerId="ADAL" clId="{FEC69FC5-1A73-4D9C-B063-15B034710798}" dt="2022-04-23T16:13:11.996" v="406" actId="20577"/>
          <ac:graphicFrameMkLst>
            <pc:docMk/>
            <pc:sldMk cId="1892526127" sldId="983"/>
            <ac:graphicFrameMk id="18" creationId="{2409DC8B-6E46-4817-86E6-4F59638B7B6E}"/>
          </ac:graphicFrameMkLst>
        </pc:graphicFrameChg>
        <pc:graphicFrameChg chg="mod modGraphic">
          <ac:chgData name="Bilgram, Stephanie GIZ" userId="7eaf3b4c-b72a-4433-a624-c860e2d7022b" providerId="ADAL" clId="{FEC69FC5-1A73-4D9C-B063-15B034710798}" dt="2022-04-23T16:10:58.759" v="243"/>
          <ac:graphicFrameMkLst>
            <pc:docMk/>
            <pc:sldMk cId="1892526127" sldId="983"/>
            <ac:graphicFrameMk id="20" creationId="{76E229B8-AD5A-4AA6-B43C-5C51FEF8DE4F}"/>
          </ac:graphicFrameMkLst>
        </pc:graphicFrameChg>
      </pc:sldChg>
      <pc:sldChg chg="modSp add mod modNotesTx">
        <pc:chgData name="Bilgram, Stephanie GIZ" userId="7eaf3b4c-b72a-4433-a624-c860e2d7022b" providerId="ADAL" clId="{FEC69FC5-1A73-4D9C-B063-15B034710798}" dt="2022-04-23T16:17:54.134" v="556"/>
        <pc:sldMkLst>
          <pc:docMk/>
          <pc:sldMk cId="3594711075" sldId="984"/>
        </pc:sldMkLst>
        <pc:spChg chg="mod">
          <ac:chgData name="Bilgram, Stephanie GIZ" userId="7eaf3b4c-b72a-4433-a624-c860e2d7022b" providerId="ADAL" clId="{FEC69FC5-1A73-4D9C-B063-15B034710798}" dt="2022-04-23T16:16:03.032" v="536"/>
          <ac:spMkLst>
            <pc:docMk/>
            <pc:sldMk cId="3594711075" sldId="984"/>
            <ac:spMk id="3" creationId="{FF096F5F-7C58-4314-BDC3-61061935F02A}"/>
          </ac:spMkLst>
        </pc:spChg>
        <pc:spChg chg="mod">
          <ac:chgData name="Bilgram, Stephanie GIZ" userId="7eaf3b4c-b72a-4433-a624-c860e2d7022b" providerId="ADAL" clId="{FEC69FC5-1A73-4D9C-B063-15B034710798}" dt="2022-04-23T16:17:54.134" v="556"/>
          <ac:spMkLst>
            <pc:docMk/>
            <pc:sldMk cId="3594711075" sldId="984"/>
            <ac:spMk id="6" creationId="{B5D7A45E-F8D9-4B31-AD12-A8714492AF3C}"/>
          </ac:spMkLst>
        </pc:spChg>
        <pc:spChg chg="mod">
          <ac:chgData name="Bilgram, Stephanie GIZ" userId="7eaf3b4c-b72a-4433-a624-c860e2d7022b" providerId="ADAL" clId="{FEC69FC5-1A73-4D9C-B063-15B034710798}" dt="2022-04-23T16:15:47.312" v="534" actId="1038"/>
          <ac:spMkLst>
            <pc:docMk/>
            <pc:sldMk cId="3594711075" sldId="984"/>
            <ac:spMk id="18" creationId="{F550E6F9-54D5-4BD2-863D-DA97BCA4A3E9}"/>
          </ac:spMkLst>
        </pc:spChg>
        <pc:spChg chg="mod">
          <ac:chgData name="Bilgram, Stephanie GIZ" userId="7eaf3b4c-b72a-4433-a624-c860e2d7022b" providerId="ADAL" clId="{FEC69FC5-1A73-4D9C-B063-15B034710798}" dt="2022-04-23T16:14:58.776" v="486"/>
          <ac:spMkLst>
            <pc:docMk/>
            <pc:sldMk cId="3594711075" sldId="984"/>
            <ac:spMk id="20" creationId="{689CDBC3-847A-499B-8E40-AA3B8CBF4698}"/>
          </ac:spMkLst>
        </pc:spChg>
        <pc:spChg chg="mod">
          <ac:chgData name="Bilgram, Stephanie GIZ" userId="7eaf3b4c-b72a-4433-a624-c860e2d7022b" providerId="ADAL" clId="{FEC69FC5-1A73-4D9C-B063-15B034710798}" dt="2022-04-23T16:16:30.202" v="541"/>
          <ac:spMkLst>
            <pc:docMk/>
            <pc:sldMk cId="3594711075" sldId="984"/>
            <ac:spMk id="21" creationId="{2A3A8C9E-C362-4074-9817-FA3A089765E0}"/>
          </ac:spMkLst>
        </pc:spChg>
        <pc:spChg chg="mod">
          <ac:chgData name="Bilgram, Stephanie GIZ" userId="7eaf3b4c-b72a-4433-a624-c860e2d7022b" providerId="ADAL" clId="{FEC69FC5-1A73-4D9C-B063-15B034710798}" dt="2022-04-23T16:13:56.333" v="461"/>
          <ac:spMkLst>
            <pc:docMk/>
            <pc:sldMk cId="3594711075" sldId="984"/>
            <ac:spMk id="22" creationId="{B6B5204C-9B44-4A5C-9618-B05D3A242893}"/>
          </ac:spMkLst>
        </pc:spChg>
        <pc:spChg chg="mod">
          <ac:chgData name="Bilgram, Stephanie GIZ" userId="7eaf3b4c-b72a-4433-a624-c860e2d7022b" providerId="ADAL" clId="{FEC69FC5-1A73-4D9C-B063-15B034710798}" dt="2022-04-23T16:16:23.797" v="540"/>
          <ac:spMkLst>
            <pc:docMk/>
            <pc:sldMk cId="3594711075" sldId="984"/>
            <ac:spMk id="24" creationId="{3D797ECD-2B6C-4257-B378-C05DA67F2F48}"/>
          </ac:spMkLst>
        </pc:spChg>
        <pc:spChg chg="mod">
          <ac:chgData name="Bilgram, Stephanie GIZ" userId="7eaf3b4c-b72a-4433-a624-c860e2d7022b" providerId="ADAL" clId="{FEC69FC5-1A73-4D9C-B063-15B034710798}" dt="2022-04-23T16:14:22.750" v="483" actId="6549"/>
          <ac:spMkLst>
            <pc:docMk/>
            <pc:sldMk cId="3594711075" sldId="984"/>
            <ac:spMk id="25" creationId="{5F0C1DBD-2F46-4C9E-96EC-41A13558C046}"/>
          </ac:spMkLst>
        </pc:spChg>
        <pc:spChg chg="mod">
          <ac:chgData name="Bilgram, Stephanie GIZ" userId="7eaf3b4c-b72a-4433-a624-c860e2d7022b" providerId="ADAL" clId="{FEC69FC5-1A73-4D9C-B063-15B034710798}" dt="2022-04-23T16:16:44.630" v="552" actId="1038"/>
          <ac:spMkLst>
            <pc:docMk/>
            <pc:sldMk cId="3594711075" sldId="984"/>
            <ac:spMk id="27" creationId="{903EE2B2-3C5F-43A1-8806-3BE4FE2B2E44}"/>
          </ac:spMkLst>
        </pc:spChg>
        <pc:spChg chg="mod">
          <ac:chgData name="Bilgram, Stephanie GIZ" userId="7eaf3b4c-b72a-4433-a624-c860e2d7022b" providerId="ADAL" clId="{FEC69FC5-1A73-4D9C-B063-15B034710798}" dt="2022-04-23T16:16:44.630" v="552" actId="1038"/>
          <ac:spMkLst>
            <pc:docMk/>
            <pc:sldMk cId="3594711075" sldId="984"/>
            <ac:spMk id="28" creationId="{11442B88-8ADF-4C45-A82B-D071422C981E}"/>
          </ac:spMkLst>
        </pc:spChg>
        <pc:spChg chg="mod">
          <ac:chgData name="Bilgram, Stephanie GIZ" userId="7eaf3b4c-b72a-4433-a624-c860e2d7022b" providerId="ADAL" clId="{FEC69FC5-1A73-4D9C-B063-15B034710798}" dt="2022-04-23T16:13:48.158" v="460" actId="1037"/>
          <ac:spMkLst>
            <pc:docMk/>
            <pc:sldMk cId="3594711075" sldId="984"/>
            <ac:spMk id="31" creationId="{693E4B7D-EEA0-4CF2-AB08-859ED93E374A}"/>
          </ac:spMkLst>
        </pc:spChg>
        <pc:spChg chg="mod">
          <ac:chgData name="Bilgram, Stephanie GIZ" userId="7eaf3b4c-b72a-4433-a624-c860e2d7022b" providerId="ADAL" clId="{FEC69FC5-1A73-4D9C-B063-15B034710798}" dt="2022-04-23T16:16:37.780" v="542"/>
          <ac:spMkLst>
            <pc:docMk/>
            <pc:sldMk cId="3594711075" sldId="984"/>
            <ac:spMk id="32" creationId="{B01F380E-B8FD-469C-8733-263413F91C07}"/>
          </ac:spMkLst>
        </pc:spChg>
        <pc:spChg chg="mod">
          <ac:chgData name="Bilgram, Stephanie GIZ" userId="7eaf3b4c-b72a-4433-a624-c860e2d7022b" providerId="ADAL" clId="{FEC69FC5-1A73-4D9C-B063-15B034710798}" dt="2022-04-23T16:14:47.065" v="485"/>
          <ac:spMkLst>
            <pc:docMk/>
            <pc:sldMk cId="3594711075" sldId="984"/>
            <ac:spMk id="33" creationId="{38A7C62B-20E7-4A46-941D-73B8836A3AD7}"/>
          </ac:spMkLst>
        </pc:spChg>
        <pc:spChg chg="mod">
          <ac:chgData name="Bilgram, Stephanie GIZ" userId="7eaf3b4c-b72a-4433-a624-c860e2d7022b" providerId="ADAL" clId="{FEC69FC5-1A73-4D9C-B063-15B034710798}" dt="2022-04-23T16:15:55.402" v="535"/>
          <ac:spMkLst>
            <pc:docMk/>
            <pc:sldMk cId="3594711075" sldId="984"/>
            <ac:spMk id="34" creationId="{64A9B748-46BF-47C6-BD88-E59A00C893D4}"/>
          </ac:spMkLst>
        </pc:spChg>
        <pc:spChg chg="mod">
          <ac:chgData name="Bilgram, Stephanie GIZ" userId="7eaf3b4c-b72a-4433-a624-c860e2d7022b" providerId="ADAL" clId="{FEC69FC5-1A73-4D9C-B063-15B034710798}" dt="2022-04-23T16:15:09.109" v="487"/>
          <ac:spMkLst>
            <pc:docMk/>
            <pc:sldMk cId="3594711075" sldId="984"/>
            <ac:spMk id="35" creationId="{8A5AA3BE-B933-4262-9F1F-54EF7E174B7A}"/>
          </ac:spMkLst>
        </pc:spChg>
        <pc:spChg chg="mod">
          <ac:chgData name="Bilgram, Stephanie GIZ" userId="7eaf3b4c-b72a-4433-a624-c860e2d7022b" providerId="ADAL" clId="{FEC69FC5-1A73-4D9C-B063-15B034710798}" dt="2022-04-23T16:15:29.019" v="497" actId="1036"/>
          <ac:spMkLst>
            <pc:docMk/>
            <pc:sldMk cId="3594711075" sldId="984"/>
            <ac:spMk id="36" creationId="{A944BB2C-9C2A-4E2D-BA09-D80F412AE84D}"/>
          </ac:spMkLst>
        </pc:spChg>
        <pc:spChg chg="mod">
          <ac:chgData name="Bilgram, Stephanie GIZ" userId="7eaf3b4c-b72a-4433-a624-c860e2d7022b" providerId="ADAL" clId="{FEC69FC5-1A73-4D9C-B063-15B034710798}" dt="2022-04-23T16:15:17.200" v="488"/>
          <ac:spMkLst>
            <pc:docMk/>
            <pc:sldMk cId="3594711075" sldId="984"/>
            <ac:spMk id="37" creationId="{256F26C1-EF46-440C-9C02-5EECC246F941}"/>
          </ac:spMkLst>
        </pc:spChg>
      </pc:sldChg>
      <pc:sldChg chg="add del">
        <pc:chgData name="Bilgram, Stephanie GIZ" userId="7eaf3b4c-b72a-4433-a624-c860e2d7022b" providerId="ADAL" clId="{FEC69FC5-1A73-4D9C-B063-15B034710798}" dt="2022-04-23T16:06:27.896" v="169" actId="2696"/>
        <pc:sldMkLst>
          <pc:docMk/>
          <pc:sldMk cId="3929958683" sldId="984"/>
        </pc:sldMkLst>
      </pc:sldChg>
      <pc:sldChg chg="add del">
        <pc:chgData name="Bilgram, Stephanie GIZ" userId="7eaf3b4c-b72a-4433-a624-c860e2d7022b" providerId="ADAL" clId="{FEC69FC5-1A73-4D9C-B063-15B034710798}" dt="2022-04-23T16:06:27.896" v="169" actId="2696"/>
        <pc:sldMkLst>
          <pc:docMk/>
          <pc:sldMk cId="126341969" sldId="985"/>
        </pc:sldMkLst>
      </pc:sldChg>
      <pc:sldChg chg="addSp modSp add mod modNotesTx">
        <pc:chgData name="Bilgram, Stephanie GIZ" userId="7eaf3b4c-b72a-4433-a624-c860e2d7022b" providerId="ADAL" clId="{FEC69FC5-1A73-4D9C-B063-15B034710798}" dt="2022-04-23T16:21:31.247" v="609" actId="403"/>
        <pc:sldMkLst>
          <pc:docMk/>
          <pc:sldMk cId="2730763938" sldId="985"/>
        </pc:sldMkLst>
        <pc:spChg chg="add mod">
          <ac:chgData name="Bilgram, Stephanie GIZ" userId="7eaf3b4c-b72a-4433-a624-c860e2d7022b" providerId="ADAL" clId="{FEC69FC5-1A73-4D9C-B063-15B034710798}" dt="2022-04-23T16:20:44.467" v="596" actId="1076"/>
          <ac:spMkLst>
            <pc:docMk/>
            <pc:sldMk cId="2730763938" sldId="985"/>
            <ac:spMk id="3" creationId="{9B437DCF-9FD7-4E4B-A3E7-E7E93AB2AF23}"/>
          </ac:spMkLst>
        </pc:spChg>
        <pc:spChg chg="mod">
          <ac:chgData name="Bilgram, Stephanie GIZ" userId="7eaf3b4c-b72a-4433-a624-c860e2d7022b" providerId="ADAL" clId="{FEC69FC5-1A73-4D9C-B063-15B034710798}" dt="2022-04-23T16:19:21.321" v="586"/>
          <ac:spMkLst>
            <pc:docMk/>
            <pc:sldMk cId="2730763938" sldId="985"/>
            <ac:spMk id="6" creationId="{5BF44066-C6F6-4E3D-926E-A8352E8E3F71}"/>
          </ac:spMkLst>
        </pc:spChg>
        <pc:spChg chg="add mod">
          <ac:chgData name="Bilgram, Stephanie GIZ" userId="7eaf3b4c-b72a-4433-a624-c860e2d7022b" providerId="ADAL" clId="{FEC69FC5-1A73-4D9C-B063-15B034710798}" dt="2022-04-23T16:20:59.432" v="600" actId="1076"/>
          <ac:spMkLst>
            <pc:docMk/>
            <pc:sldMk cId="2730763938" sldId="985"/>
            <ac:spMk id="11" creationId="{F9E72037-0B74-437E-962B-00C653CAD762}"/>
          </ac:spMkLst>
        </pc:spChg>
        <pc:spChg chg="add mod">
          <ac:chgData name="Bilgram, Stephanie GIZ" userId="7eaf3b4c-b72a-4433-a624-c860e2d7022b" providerId="ADAL" clId="{FEC69FC5-1A73-4D9C-B063-15B034710798}" dt="2022-04-23T16:21:31.247" v="609" actId="403"/>
          <ac:spMkLst>
            <pc:docMk/>
            <pc:sldMk cId="2730763938" sldId="985"/>
            <ac:spMk id="12" creationId="{156E43E7-E84B-4816-BE7B-D2223F02BC6C}"/>
          </ac:spMkLst>
        </pc:spChg>
        <pc:spChg chg="mod">
          <ac:chgData name="Bilgram, Stephanie GIZ" userId="7eaf3b4c-b72a-4433-a624-c860e2d7022b" providerId="ADAL" clId="{FEC69FC5-1A73-4D9C-B063-15B034710798}" dt="2022-04-23T16:19:08.776" v="585" actId="255"/>
          <ac:spMkLst>
            <pc:docMk/>
            <pc:sldMk cId="2730763938" sldId="985"/>
            <ac:spMk id="15" creationId="{00000000-0000-0000-0000-000000000000}"/>
          </ac:spMkLst>
        </pc:spChg>
        <pc:picChg chg="mod">
          <ac:chgData name="Bilgram, Stephanie GIZ" userId="7eaf3b4c-b72a-4433-a624-c860e2d7022b" providerId="ADAL" clId="{FEC69FC5-1A73-4D9C-B063-15B034710798}" dt="2022-04-23T16:19:34.175" v="587" actId="1076"/>
          <ac:picMkLst>
            <pc:docMk/>
            <pc:sldMk cId="2730763938" sldId="985"/>
            <ac:picMk id="2" creationId="{5F77BFD5-7C11-422E-8142-0ABFB676F84B}"/>
          </ac:picMkLst>
        </pc:picChg>
      </pc:sldChg>
      <pc:sldChg chg="add del">
        <pc:chgData name="Bilgram, Stephanie GIZ" userId="7eaf3b4c-b72a-4433-a624-c860e2d7022b" providerId="ADAL" clId="{FEC69FC5-1A73-4D9C-B063-15B034710798}" dt="2022-04-23T16:06:27.896" v="169" actId="2696"/>
        <pc:sldMkLst>
          <pc:docMk/>
          <pc:sldMk cId="535048778" sldId="986"/>
        </pc:sldMkLst>
      </pc:sldChg>
      <pc:sldChg chg="add del">
        <pc:chgData name="Bilgram, Stephanie GIZ" userId="7eaf3b4c-b72a-4433-a624-c860e2d7022b" providerId="ADAL" clId="{FEC69FC5-1A73-4D9C-B063-15B034710798}" dt="2022-04-23T16:07:11.508" v="173" actId="47"/>
        <pc:sldMkLst>
          <pc:docMk/>
          <pc:sldMk cId="1842705066" sldId="986"/>
        </pc:sldMkLst>
      </pc:sldChg>
      <pc:sldChg chg="modSp add mod">
        <pc:chgData name="Bilgram, Stephanie GIZ" userId="7eaf3b4c-b72a-4433-a624-c860e2d7022b" providerId="ADAL" clId="{FEC69FC5-1A73-4D9C-B063-15B034710798}" dt="2022-04-23T16:24:47.959" v="619"/>
        <pc:sldMkLst>
          <pc:docMk/>
          <pc:sldMk cId="2792087830" sldId="986"/>
        </pc:sldMkLst>
        <pc:spChg chg="mod">
          <ac:chgData name="Bilgram, Stephanie GIZ" userId="7eaf3b4c-b72a-4433-a624-c860e2d7022b" providerId="ADAL" clId="{FEC69FC5-1A73-4D9C-B063-15B034710798}" dt="2022-04-23T16:24:11.559" v="613"/>
          <ac:spMkLst>
            <pc:docMk/>
            <pc:sldMk cId="2792087830" sldId="986"/>
            <ac:spMk id="3" creationId="{19DB9310-4575-4553-9668-2FB885879BF0}"/>
          </ac:spMkLst>
        </pc:spChg>
        <pc:spChg chg="mod">
          <ac:chgData name="Bilgram, Stephanie GIZ" userId="7eaf3b4c-b72a-4433-a624-c860e2d7022b" providerId="ADAL" clId="{FEC69FC5-1A73-4D9C-B063-15B034710798}" dt="2022-04-23T16:24:04.886" v="612"/>
          <ac:spMkLst>
            <pc:docMk/>
            <pc:sldMk cId="2792087830" sldId="986"/>
            <ac:spMk id="6" creationId="{CD44623E-4FB9-421A-8327-8ABBFCF80B09}"/>
          </ac:spMkLst>
        </pc:spChg>
        <pc:spChg chg="mod">
          <ac:chgData name="Bilgram, Stephanie GIZ" userId="7eaf3b4c-b72a-4433-a624-c860e2d7022b" providerId="ADAL" clId="{FEC69FC5-1A73-4D9C-B063-15B034710798}" dt="2022-04-23T16:24:29.438" v="616"/>
          <ac:spMkLst>
            <pc:docMk/>
            <pc:sldMk cId="2792087830" sldId="986"/>
            <ac:spMk id="8" creationId="{B846A1E9-9B73-4B07-905B-4E54F1F50D42}"/>
          </ac:spMkLst>
        </pc:spChg>
        <pc:spChg chg="mod">
          <ac:chgData name="Bilgram, Stephanie GIZ" userId="7eaf3b4c-b72a-4433-a624-c860e2d7022b" providerId="ADAL" clId="{FEC69FC5-1A73-4D9C-B063-15B034710798}" dt="2022-04-23T16:24:16.999" v="614"/>
          <ac:spMkLst>
            <pc:docMk/>
            <pc:sldMk cId="2792087830" sldId="986"/>
            <ac:spMk id="11" creationId="{1F752CBF-7189-42B1-9FCF-357B0A364ED4}"/>
          </ac:spMkLst>
        </pc:spChg>
        <pc:spChg chg="mod">
          <ac:chgData name="Bilgram, Stephanie GIZ" userId="7eaf3b4c-b72a-4433-a624-c860e2d7022b" providerId="ADAL" clId="{FEC69FC5-1A73-4D9C-B063-15B034710798}" dt="2022-04-23T16:24:22.189" v="615"/>
          <ac:spMkLst>
            <pc:docMk/>
            <pc:sldMk cId="2792087830" sldId="986"/>
            <ac:spMk id="14" creationId="{820C41DB-30AB-4306-B089-117B6BBEFB50}"/>
          </ac:spMkLst>
        </pc:spChg>
        <pc:spChg chg="mod">
          <ac:chgData name="Bilgram, Stephanie GIZ" userId="7eaf3b4c-b72a-4433-a624-c860e2d7022b" providerId="ADAL" clId="{FEC69FC5-1A73-4D9C-B063-15B034710798}" dt="2022-04-23T16:24:35.144" v="617"/>
          <ac:spMkLst>
            <pc:docMk/>
            <pc:sldMk cId="2792087830" sldId="986"/>
            <ac:spMk id="19" creationId="{1397B32D-89D0-43B7-99E1-FB099808FFCD}"/>
          </ac:spMkLst>
        </pc:spChg>
        <pc:spChg chg="mod">
          <ac:chgData name="Bilgram, Stephanie GIZ" userId="7eaf3b4c-b72a-4433-a624-c860e2d7022b" providerId="ADAL" clId="{FEC69FC5-1A73-4D9C-B063-15B034710798}" dt="2022-04-23T16:24:47.959" v="619"/>
          <ac:spMkLst>
            <pc:docMk/>
            <pc:sldMk cId="2792087830" sldId="986"/>
            <ac:spMk id="20" creationId="{19C1FE3A-6F32-4CE0-BAEE-6F2ED828F21F}"/>
          </ac:spMkLst>
        </pc:spChg>
        <pc:spChg chg="mod">
          <ac:chgData name="Bilgram, Stephanie GIZ" userId="7eaf3b4c-b72a-4433-a624-c860e2d7022b" providerId="ADAL" clId="{FEC69FC5-1A73-4D9C-B063-15B034710798}" dt="2022-04-23T16:24:42.646" v="618"/>
          <ac:spMkLst>
            <pc:docMk/>
            <pc:sldMk cId="2792087830" sldId="986"/>
            <ac:spMk id="27" creationId="{99DEC902-E81E-4CC3-86C9-C2B1CCD9CC1D}"/>
          </ac:spMkLst>
        </pc:spChg>
      </pc:sldChg>
    </pc:docChg>
  </pc:docChgLst>
  <pc:docChgLst>
    <pc:chgData name="Lilly Aufdembrinke" userId="fee545d9-4af7-4ecf-b0b0-707eb0358dd5" providerId="ADAL" clId="{C550F0CA-7E4C-4432-8551-21EC9D08B7CE}"/>
    <pc:docChg chg="undo custSel delSld modSld">
      <pc:chgData name="Lilly Aufdembrinke" userId="fee545d9-4af7-4ecf-b0b0-707eb0358dd5" providerId="ADAL" clId="{C550F0CA-7E4C-4432-8551-21EC9D08B7CE}" dt="2022-04-22T20:45:26.079" v="71" actId="20577"/>
      <pc:docMkLst>
        <pc:docMk/>
      </pc:docMkLst>
      <pc:sldChg chg="modNotesTx">
        <pc:chgData name="Lilly Aufdembrinke" userId="fee545d9-4af7-4ecf-b0b0-707eb0358dd5" providerId="ADAL" clId="{C550F0CA-7E4C-4432-8551-21EC9D08B7CE}" dt="2022-04-22T20:36:47.947" v="45" actId="20577"/>
        <pc:sldMkLst>
          <pc:docMk/>
          <pc:sldMk cId="1946729247" sldId="675"/>
        </pc:sldMkLst>
      </pc:sldChg>
      <pc:sldChg chg="modSp">
        <pc:chgData name="Lilly Aufdembrinke" userId="fee545d9-4af7-4ecf-b0b0-707eb0358dd5" providerId="ADAL" clId="{C550F0CA-7E4C-4432-8551-21EC9D08B7CE}" dt="2022-04-22T17:13:24.495" v="44" actId="27636"/>
        <pc:sldMkLst>
          <pc:docMk/>
          <pc:sldMk cId="1636155144" sldId="803"/>
        </pc:sldMkLst>
        <pc:spChg chg="mod">
          <ac:chgData name="Lilly Aufdembrinke" userId="fee545d9-4af7-4ecf-b0b0-707eb0358dd5" providerId="ADAL" clId="{C550F0CA-7E4C-4432-8551-21EC9D08B7CE}" dt="2022-04-22T17:13:24.495" v="44" actId="27636"/>
          <ac:spMkLst>
            <pc:docMk/>
            <pc:sldMk cId="1636155144" sldId="803"/>
            <ac:spMk id="2" creationId="{3099D209-FEA4-4159-861E-CC0007B2E6C7}"/>
          </ac:spMkLst>
        </pc:spChg>
      </pc:sldChg>
      <pc:sldChg chg="modNotesTx">
        <pc:chgData name="Lilly Aufdembrinke" userId="fee545d9-4af7-4ecf-b0b0-707eb0358dd5" providerId="ADAL" clId="{C550F0CA-7E4C-4432-8551-21EC9D08B7CE}" dt="2022-04-22T20:37:37.951" v="51" actId="20577"/>
        <pc:sldMkLst>
          <pc:docMk/>
          <pc:sldMk cId="2111134870" sldId="805"/>
        </pc:sldMkLst>
      </pc:sldChg>
      <pc:sldChg chg="addSp delSp">
        <pc:chgData name="Lilly Aufdembrinke" userId="fee545d9-4af7-4ecf-b0b0-707eb0358dd5" providerId="ADAL" clId="{C550F0CA-7E4C-4432-8551-21EC9D08B7CE}" dt="2022-04-22T16:45:12.509" v="1"/>
        <pc:sldMkLst>
          <pc:docMk/>
          <pc:sldMk cId="2706477536" sldId="812"/>
        </pc:sldMkLst>
        <pc:grpChg chg="add">
          <ac:chgData name="Lilly Aufdembrinke" userId="fee545d9-4af7-4ecf-b0b0-707eb0358dd5" providerId="ADAL" clId="{C550F0CA-7E4C-4432-8551-21EC9D08B7CE}" dt="2022-04-22T16:45:12.509" v="1"/>
          <ac:grpSpMkLst>
            <pc:docMk/>
            <pc:sldMk cId="2706477536" sldId="812"/>
            <ac:grpSpMk id="15" creationId="{40F74D2B-E374-4678-9FBB-8460ED4522DF}"/>
          </ac:grpSpMkLst>
        </pc:grpChg>
        <pc:picChg chg="del">
          <ac:chgData name="Lilly Aufdembrinke" userId="fee545d9-4af7-4ecf-b0b0-707eb0358dd5" providerId="ADAL" clId="{C550F0CA-7E4C-4432-8551-21EC9D08B7CE}" dt="2022-04-22T16:45:11.707" v="0" actId="478"/>
          <ac:picMkLst>
            <pc:docMk/>
            <pc:sldMk cId="2706477536" sldId="812"/>
            <ac:picMk id="16" creationId="{C8437869-4ADD-474F-BC6F-A22DCB8D92CC}"/>
          </ac:picMkLst>
        </pc:picChg>
      </pc:sldChg>
      <pc:sldChg chg="addSp delSp modNotesTx">
        <pc:chgData name="Lilly Aufdembrinke" userId="fee545d9-4af7-4ecf-b0b0-707eb0358dd5" providerId="ADAL" clId="{C550F0CA-7E4C-4432-8551-21EC9D08B7CE}" dt="2022-04-22T20:44:20.980" v="68" actId="20577"/>
        <pc:sldMkLst>
          <pc:docMk/>
          <pc:sldMk cId="1993486846" sldId="825"/>
        </pc:sldMkLst>
        <pc:grpChg chg="del">
          <ac:chgData name="Lilly Aufdembrinke" userId="fee545d9-4af7-4ecf-b0b0-707eb0358dd5" providerId="ADAL" clId="{C550F0CA-7E4C-4432-8551-21EC9D08B7CE}" dt="2022-04-22T16:45:22.544" v="2" actId="478"/>
          <ac:grpSpMkLst>
            <pc:docMk/>
            <pc:sldMk cId="1993486846" sldId="825"/>
            <ac:grpSpMk id="9" creationId="{EBE8CE71-4754-4CDF-96F2-A1C8D112B9E4}"/>
          </ac:grpSpMkLst>
        </pc:grpChg>
        <pc:grpChg chg="add">
          <ac:chgData name="Lilly Aufdembrinke" userId="fee545d9-4af7-4ecf-b0b0-707eb0358dd5" providerId="ADAL" clId="{C550F0CA-7E4C-4432-8551-21EC9D08B7CE}" dt="2022-04-22T16:45:22.999" v="3"/>
          <ac:grpSpMkLst>
            <pc:docMk/>
            <pc:sldMk cId="1993486846" sldId="825"/>
            <ac:grpSpMk id="16" creationId="{71999E97-974C-4858-959D-9DDD76CC6D57}"/>
          </ac:grpSpMkLst>
        </pc:grpChg>
      </pc:sldChg>
      <pc:sldChg chg="addSp delSp modSp modNotesTx">
        <pc:chgData name="Lilly Aufdembrinke" userId="fee545d9-4af7-4ecf-b0b0-707eb0358dd5" providerId="ADAL" clId="{C550F0CA-7E4C-4432-8551-21EC9D08B7CE}" dt="2022-04-22T20:44:38.610" v="69" actId="20577"/>
        <pc:sldMkLst>
          <pc:docMk/>
          <pc:sldMk cId="4275058169" sldId="826"/>
        </pc:sldMkLst>
        <pc:grpChg chg="del">
          <ac:chgData name="Lilly Aufdembrinke" userId="fee545d9-4af7-4ecf-b0b0-707eb0358dd5" providerId="ADAL" clId="{C550F0CA-7E4C-4432-8551-21EC9D08B7CE}" dt="2022-04-22T16:45:32.634" v="4" actId="478"/>
          <ac:grpSpMkLst>
            <pc:docMk/>
            <pc:sldMk cId="4275058169" sldId="826"/>
            <ac:grpSpMk id="9" creationId="{3BC81341-B1A3-42CB-82A1-C39CA1EB61C0}"/>
          </ac:grpSpMkLst>
        </pc:grpChg>
        <pc:grpChg chg="add">
          <ac:chgData name="Lilly Aufdembrinke" userId="fee545d9-4af7-4ecf-b0b0-707eb0358dd5" providerId="ADAL" clId="{C550F0CA-7E4C-4432-8551-21EC9D08B7CE}" dt="2022-04-22T16:45:33.267" v="5"/>
          <ac:grpSpMkLst>
            <pc:docMk/>
            <pc:sldMk cId="4275058169" sldId="826"/>
            <ac:grpSpMk id="15" creationId="{A7DB64CD-E387-494E-A2C4-8AE4B3354DBA}"/>
          </ac:grpSpMkLst>
        </pc:grpChg>
        <pc:picChg chg="mod">
          <ac:chgData name="Lilly Aufdembrinke" userId="fee545d9-4af7-4ecf-b0b0-707eb0358dd5" providerId="ADAL" clId="{C550F0CA-7E4C-4432-8551-21EC9D08B7CE}" dt="2022-04-22T16:45:40.934" v="7" actId="1076"/>
          <ac:picMkLst>
            <pc:docMk/>
            <pc:sldMk cId="4275058169" sldId="826"/>
            <ac:picMk id="11" creationId="{960A6B6D-B674-4CD1-B34B-83FFE4CBE625}"/>
          </ac:picMkLst>
        </pc:picChg>
      </pc:sldChg>
      <pc:sldChg chg="addSp delSp modNotesTx">
        <pc:chgData name="Lilly Aufdembrinke" userId="fee545d9-4af7-4ecf-b0b0-707eb0358dd5" providerId="ADAL" clId="{C550F0CA-7E4C-4432-8551-21EC9D08B7CE}" dt="2022-04-22T20:44:58.103" v="70" actId="20577"/>
        <pc:sldMkLst>
          <pc:docMk/>
          <pc:sldMk cId="603993917" sldId="827"/>
        </pc:sldMkLst>
        <pc:grpChg chg="del">
          <ac:chgData name="Lilly Aufdembrinke" userId="fee545d9-4af7-4ecf-b0b0-707eb0358dd5" providerId="ADAL" clId="{C550F0CA-7E4C-4432-8551-21EC9D08B7CE}" dt="2022-04-22T16:45:43.707" v="8" actId="478"/>
          <ac:grpSpMkLst>
            <pc:docMk/>
            <pc:sldMk cId="603993917" sldId="827"/>
            <ac:grpSpMk id="6" creationId="{71044057-59D7-4670-ABAE-AE91F091C115}"/>
          </ac:grpSpMkLst>
        </pc:grpChg>
        <pc:grpChg chg="add">
          <ac:chgData name="Lilly Aufdembrinke" userId="fee545d9-4af7-4ecf-b0b0-707eb0358dd5" providerId="ADAL" clId="{C550F0CA-7E4C-4432-8551-21EC9D08B7CE}" dt="2022-04-22T16:45:44.122" v="9"/>
          <ac:grpSpMkLst>
            <pc:docMk/>
            <pc:sldMk cId="603993917" sldId="827"/>
            <ac:grpSpMk id="25" creationId="{7DB1CD8B-0F85-4958-84C0-7BC823648FE1}"/>
          </ac:grpSpMkLst>
        </pc:grpChg>
      </pc:sldChg>
      <pc:sldChg chg="modNotesTx">
        <pc:chgData name="Lilly Aufdembrinke" userId="fee545d9-4af7-4ecf-b0b0-707eb0358dd5" providerId="ADAL" clId="{C550F0CA-7E4C-4432-8551-21EC9D08B7CE}" dt="2022-04-22T20:39:46.560" v="64" actId="20577"/>
        <pc:sldMkLst>
          <pc:docMk/>
          <pc:sldMk cId="1153615737" sldId="846"/>
        </pc:sldMkLst>
      </pc:sldChg>
      <pc:sldChg chg="modSp">
        <pc:chgData name="Lilly Aufdembrinke" userId="fee545d9-4af7-4ecf-b0b0-707eb0358dd5" providerId="ADAL" clId="{C550F0CA-7E4C-4432-8551-21EC9D08B7CE}" dt="2022-04-22T17:12:53.529" v="37" actId="1076"/>
        <pc:sldMkLst>
          <pc:docMk/>
          <pc:sldMk cId="3552061969" sldId="852"/>
        </pc:sldMkLst>
        <pc:spChg chg="mod">
          <ac:chgData name="Lilly Aufdembrinke" userId="fee545d9-4af7-4ecf-b0b0-707eb0358dd5" providerId="ADAL" clId="{C550F0CA-7E4C-4432-8551-21EC9D08B7CE}" dt="2022-04-22T17:12:53.529" v="37" actId="1076"/>
          <ac:spMkLst>
            <pc:docMk/>
            <pc:sldMk cId="3552061969" sldId="852"/>
            <ac:spMk id="13" creationId="{7CEE5A4D-9491-4C5B-B8B2-0B7F96FDA7BB}"/>
          </ac:spMkLst>
        </pc:spChg>
        <pc:graphicFrameChg chg="mod">
          <ac:chgData name="Lilly Aufdembrinke" userId="fee545d9-4af7-4ecf-b0b0-707eb0358dd5" providerId="ADAL" clId="{C550F0CA-7E4C-4432-8551-21EC9D08B7CE}" dt="2022-04-22T17:12:50.556" v="36" actId="1076"/>
          <ac:graphicFrameMkLst>
            <pc:docMk/>
            <pc:sldMk cId="3552061969" sldId="852"/>
            <ac:graphicFrameMk id="9" creationId="{4949DAAB-3E52-4ABC-BE5F-950692BF153F}"/>
          </ac:graphicFrameMkLst>
        </pc:graphicFrameChg>
      </pc:sldChg>
      <pc:sldChg chg="modSp del">
        <pc:chgData name="Lilly Aufdembrinke" userId="fee545d9-4af7-4ecf-b0b0-707eb0358dd5" providerId="ADAL" clId="{C550F0CA-7E4C-4432-8551-21EC9D08B7CE}" dt="2022-04-22T17:09:01.785" v="13"/>
        <pc:sldMkLst>
          <pc:docMk/>
          <pc:sldMk cId="2233520296" sldId="859"/>
        </pc:sldMkLst>
        <pc:spChg chg="mod">
          <ac:chgData name="Lilly Aufdembrinke" userId="fee545d9-4af7-4ecf-b0b0-707eb0358dd5" providerId="ADAL" clId="{C550F0CA-7E4C-4432-8551-21EC9D08B7CE}" dt="2022-04-22T17:09:01.785" v="13"/>
          <ac:spMkLst>
            <pc:docMk/>
            <pc:sldMk cId="2233520296" sldId="859"/>
            <ac:spMk id="2" creationId="{B2A9D170-D0FB-4A8A-A372-EA0E0BF850B7}"/>
          </ac:spMkLst>
        </pc:spChg>
        <pc:spChg chg="mod">
          <ac:chgData name="Lilly Aufdembrinke" userId="fee545d9-4af7-4ecf-b0b0-707eb0358dd5" providerId="ADAL" clId="{C550F0CA-7E4C-4432-8551-21EC9D08B7CE}" dt="2022-04-22T17:08:54.592" v="12"/>
          <ac:spMkLst>
            <pc:docMk/>
            <pc:sldMk cId="2233520296" sldId="859"/>
            <ac:spMk id="3" creationId="{AF5F6FCE-AD72-41D6-8F13-7ABCF888E740}"/>
          </ac:spMkLst>
        </pc:spChg>
      </pc:sldChg>
      <pc:sldChg chg="del">
        <pc:chgData name="Lilly Aufdembrinke" userId="fee545d9-4af7-4ecf-b0b0-707eb0358dd5" providerId="ADAL" clId="{C550F0CA-7E4C-4432-8551-21EC9D08B7CE}" dt="2022-04-22T17:10:33.190" v="20" actId="2696"/>
        <pc:sldMkLst>
          <pc:docMk/>
          <pc:sldMk cId="2901884144" sldId="869"/>
        </pc:sldMkLst>
      </pc:sldChg>
      <pc:sldChg chg="del">
        <pc:chgData name="Lilly Aufdembrinke" userId="fee545d9-4af7-4ecf-b0b0-707eb0358dd5" providerId="ADAL" clId="{C550F0CA-7E4C-4432-8551-21EC9D08B7CE}" dt="2022-04-22T17:10:57.356" v="22" actId="2696"/>
        <pc:sldMkLst>
          <pc:docMk/>
          <pc:sldMk cId="4047229873" sldId="870"/>
        </pc:sldMkLst>
      </pc:sldChg>
      <pc:sldChg chg="del">
        <pc:chgData name="Lilly Aufdembrinke" userId="fee545d9-4af7-4ecf-b0b0-707eb0358dd5" providerId="ADAL" clId="{C550F0CA-7E4C-4432-8551-21EC9D08B7CE}" dt="2022-04-22T17:09:15.464" v="14" actId="2696"/>
        <pc:sldMkLst>
          <pc:docMk/>
          <pc:sldMk cId="2037407352" sldId="871"/>
        </pc:sldMkLst>
      </pc:sldChg>
      <pc:sldChg chg="del">
        <pc:chgData name="Lilly Aufdembrinke" userId="fee545d9-4af7-4ecf-b0b0-707eb0358dd5" providerId="ADAL" clId="{C550F0CA-7E4C-4432-8551-21EC9D08B7CE}" dt="2022-04-22T17:09:45.286" v="16" actId="2696"/>
        <pc:sldMkLst>
          <pc:docMk/>
          <pc:sldMk cId="1446255213" sldId="872"/>
        </pc:sldMkLst>
      </pc:sldChg>
      <pc:sldChg chg="modNotesTx">
        <pc:chgData name="Lilly Aufdembrinke" userId="fee545d9-4af7-4ecf-b0b0-707eb0358dd5" providerId="ADAL" clId="{C550F0CA-7E4C-4432-8551-21EC9D08B7CE}" dt="2022-04-22T20:45:26.079" v="71" actId="20577"/>
        <pc:sldMkLst>
          <pc:docMk/>
          <pc:sldMk cId="897724531" sldId="874"/>
        </pc:sldMkLst>
      </pc:sldChg>
      <pc:sldChg chg="delSp modSp">
        <pc:chgData name="Lilly Aufdembrinke" userId="fee545d9-4af7-4ecf-b0b0-707eb0358dd5" providerId="ADAL" clId="{C550F0CA-7E4C-4432-8551-21EC9D08B7CE}" dt="2022-04-22T17:10:06.909" v="17"/>
        <pc:sldMkLst>
          <pc:docMk/>
          <pc:sldMk cId="2996337035" sldId="875"/>
        </pc:sldMkLst>
        <pc:spChg chg="mod">
          <ac:chgData name="Lilly Aufdembrinke" userId="fee545d9-4af7-4ecf-b0b0-707eb0358dd5" providerId="ADAL" clId="{C550F0CA-7E4C-4432-8551-21EC9D08B7CE}" dt="2022-04-22T17:08:15.275" v="10"/>
          <ac:spMkLst>
            <pc:docMk/>
            <pc:sldMk cId="2996337035" sldId="875"/>
            <ac:spMk id="2" creationId="{2CB73F55-20DA-4540-9640-A3901E32F3F4}"/>
          </ac:spMkLst>
        </pc:spChg>
        <pc:spChg chg="del">
          <ac:chgData name="Lilly Aufdembrinke" userId="fee545d9-4af7-4ecf-b0b0-707eb0358dd5" providerId="ADAL" clId="{C550F0CA-7E4C-4432-8551-21EC9D08B7CE}" dt="2022-04-22T17:10:06.909" v="17"/>
          <ac:spMkLst>
            <pc:docMk/>
            <pc:sldMk cId="2996337035" sldId="875"/>
            <ac:spMk id="3" creationId="{260998BF-0B73-45CB-9328-BDFC1BFBF1CE}"/>
          </ac:spMkLst>
        </pc:spChg>
      </pc:sldChg>
      <pc:sldChg chg="modNotesTx">
        <pc:chgData name="Lilly Aufdembrinke" userId="fee545d9-4af7-4ecf-b0b0-707eb0358dd5" providerId="ADAL" clId="{C550F0CA-7E4C-4432-8551-21EC9D08B7CE}" dt="2022-04-22T20:37:14.118" v="47" actId="20577"/>
        <pc:sldMkLst>
          <pc:docMk/>
          <pc:sldMk cId="1760174095" sldId="877"/>
        </pc:sldMkLst>
      </pc:sldChg>
      <pc:sldChg chg="modSp modNotesTx">
        <pc:chgData name="Lilly Aufdembrinke" userId="fee545d9-4af7-4ecf-b0b0-707eb0358dd5" providerId="ADAL" clId="{C550F0CA-7E4C-4432-8551-21EC9D08B7CE}" dt="2022-04-22T20:38:38.742" v="60" actId="113"/>
        <pc:sldMkLst>
          <pc:docMk/>
          <pc:sldMk cId="1908933991" sldId="878"/>
        </pc:sldMkLst>
        <pc:spChg chg="mod">
          <ac:chgData name="Lilly Aufdembrinke" userId="fee545d9-4af7-4ecf-b0b0-707eb0358dd5" providerId="ADAL" clId="{C550F0CA-7E4C-4432-8551-21EC9D08B7CE}" dt="2022-04-22T17:11:21.911" v="25" actId="14100"/>
          <ac:spMkLst>
            <pc:docMk/>
            <pc:sldMk cId="1908933991" sldId="878"/>
            <ac:spMk id="6" creationId="{1F93692E-E6B8-4B1D-A334-206C77AF17B7}"/>
          </ac:spMkLst>
        </pc:spChg>
        <pc:spChg chg="mod">
          <ac:chgData name="Lilly Aufdembrinke" userId="fee545d9-4af7-4ecf-b0b0-707eb0358dd5" providerId="ADAL" clId="{C550F0CA-7E4C-4432-8551-21EC9D08B7CE}" dt="2022-04-22T17:11:39.776" v="30" actId="14100"/>
          <ac:spMkLst>
            <pc:docMk/>
            <pc:sldMk cId="1908933991" sldId="878"/>
            <ac:spMk id="9" creationId="{D3D0DDBE-A39E-4984-B9EF-EB05CA226471}"/>
          </ac:spMkLst>
        </pc:spChg>
        <pc:spChg chg="mod">
          <ac:chgData name="Lilly Aufdembrinke" userId="fee545d9-4af7-4ecf-b0b0-707eb0358dd5" providerId="ADAL" clId="{C550F0CA-7E4C-4432-8551-21EC9D08B7CE}" dt="2022-04-22T17:11:49.476" v="33" actId="14100"/>
          <ac:spMkLst>
            <pc:docMk/>
            <pc:sldMk cId="1908933991" sldId="878"/>
            <ac:spMk id="12" creationId="{ED4468C0-4F5A-4C94-9585-900AD6AEB885}"/>
          </ac:spMkLst>
        </pc:spChg>
        <pc:grpChg chg="mod">
          <ac:chgData name="Lilly Aufdembrinke" userId="fee545d9-4af7-4ecf-b0b0-707eb0358dd5" providerId="ADAL" clId="{C550F0CA-7E4C-4432-8551-21EC9D08B7CE}" dt="2022-04-22T17:11:58.455" v="34" actId="1076"/>
          <ac:grpSpMkLst>
            <pc:docMk/>
            <pc:sldMk cId="1908933991" sldId="878"/>
            <ac:grpSpMk id="5" creationId="{2304AD60-A5E3-48D0-A6D1-183B92DFDDC5}"/>
          </ac:grpSpMkLst>
        </pc:grpChg>
        <pc:grpChg chg="mod">
          <ac:chgData name="Lilly Aufdembrinke" userId="fee545d9-4af7-4ecf-b0b0-707eb0358dd5" providerId="ADAL" clId="{C550F0CA-7E4C-4432-8551-21EC9D08B7CE}" dt="2022-04-22T17:11:58.455" v="34" actId="1076"/>
          <ac:grpSpMkLst>
            <pc:docMk/>
            <pc:sldMk cId="1908933991" sldId="878"/>
            <ac:grpSpMk id="8" creationId="{53E4B257-5F1E-439F-B739-320BE4B2C15F}"/>
          </ac:grpSpMkLst>
        </pc:grpChg>
        <pc:grpChg chg="mod">
          <ac:chgData name="Lilly Aufdembrinke" userId="fee545d9-4af7-4ecf-b0b0-707eb0358dd5" providerId="ADAL" clId="{C550F0CA-7E4C-4432-8551-21EC9D08B7CE}" dt="2022-04-22T17:11:58.455" v="34" actId="1076"/>
          <ac:grpSpMkLst>
            <pc:docMk/>
            <pc:sldMk cId="1908933991" sldId="878"/>
            <ac:grpSpMk id="11" creationId="{516CA978-C7B8-4C9C-8EBF-16F52EF0B5E5}"/>
          </ac:grpSpMkLst>
        </pc:grpChg>
      </pc:sldChg>
      <pc:sldChg chg="modNotesTx">
        <pc:chgData name="Lilly Aufdembrinke" userId="fee545d9-4af7-4ecf-b0b0-707eb0358dd5" providerId="ADAL" clId="{C550F0CA-7E4C-4432-8551-21EC9D08B7CE}" dt="2022-04-22T20:39:09.860" v="62" actId="20577"/>
        <pc:sldMkLst>
          <pc:docMk/>
          <pc:sldMk cId="2915437969" sldId="879"/>
        </pc:sldMkLst>
      </pc:sldChg>
      <pc:sldChg chg="modNotesTx">
        <pc:chgData name="Lilly Aufdembrinke" userId="fee545d9-4af7-4ecf-b0b0-707eb0358dd5" providerId="ADAL" clId="{C550F0CA-7E4C-4432-8551-21EC9D08B7CE}" dt="2022-04-22T20:40:36.558" v="66" actId="20577"/>
        <pc:sldMkLst>
          <pc:docMk/>
          <pc:sldMk cId="1678169153" sldId="880"/>
        </pc:sldMkLst>
      </pc:sldChg>
      <pc:sldChg chg="modNotesTx">
        <pc:chgData name="Lilly Aufdembrinke" userId="fee545d9-4af7-4ecf-b0b0-707eb0358dd5" providerId="ADAL" clId="{C550F0CA-7E4C-4432-8551-21EC9D08B7CE}" dt="2022-04-22T20:41:09.868" v="67" actId="20577"/>
        <pc:sldMkLst>
          <pc:docMk/>
          <pc:sldMk cId="316791199" sldId="881"/>
        </pc:sldMkLst>
      </pc:sldChg>
      <pc:sldChg chg="modSp">
        <pc:chgData name="Lilly Aufdembrinke" userId="fee545d9-4af7-4ecf-b0b0-707eb0358dd5" providerId="ADAL" clId="{C550F0CA-7E4C-4432-8551-21EC9D08B7CE}" dt="2022-04-22T17:09:32.546" v="15"/>
        <pc:sldMkLst>
          <pc:docMk/>
          <pc:sldMk cId="1763614378" sldId="882"/>
        </pc:sldMkLst>
        <pc:spChg chg="mod">
          <ac:chgData name="Lilly Aufdembrinke" userId="fee545d9-4af7-4ecf-b0b0-707eb0358dd5" providerId="ADAL" clId="{C550F0CA-7E4C-4432-8551-21EC9D08B7CE}" dt="2022-04-22T17:09:32.546" v="15"/>
          <ac:spMkLst>
            <pc:docMk/>
            <pc:sldMk cId="1763614378" sldId="882"/>
            <ac:spMk id="3" creationId="{AF5F6FCE-AD72-41D6-8F13-7ABCF888E740}"/>
          </ac:spMkLst>
        </pc:spChg>
      </pc:sldChg>
      <pc:sldChg chg="modSp modNotesTx">
        <pc:chgData name="Lilly Aufdembrinke" userId="fee545d9-4af7-4ecf-b0b0-707eb0358dd5" providerId="ADAL" clId="{C550F0CA-7E4C-4432-8551-21EC9D08B7CE}" dt="2022-04-22T17:10:29.551" v="19" actId="20577"/>
        <pc:sldMkLst>
          <pc:docMk/>
          <pc:sldMk cId="1264821767" sldId="883"/>
        </pc:sldMkLst>
        <pc:spChg chg="mod">
          <ac:chgData name="Lilly Aufdembrinke" userId="fee545d9-4af7-4ecf-b0b0-707eb0358dd5" providerId="ADAL" clId="{C550F0CA-7E4C-4432-8551-21EC9D08B7CE}" dt="2022-04-22T17:10:24.943" v="18"/>
          <ac:spMkLst>
            <pc:docMk/>
            <pc:sldMk cId="1264821767" sldId="883"/>
            <ac:spMk id="3" creationId="{AF5F6FCE-AD72-41D6-8F13-7ABCF888E740}"/>
          </ac:spMkLst>
        </pc:spChg>
      </pc:sldChg>
      <pc:sldChg chg="modSp modNotesTx">
        <pc:chgData name="Lilly Aufdembrinke" userId="fee545d9-4af7-4ecf-b0b0-707eb0358dd5" providerId="ADAL" clId="{C550F0CA-7E4C-4432-8551-21EC9D08B7CE}" dt="2022-04-22T20:40:04.785" v="65" actId="20577"/>
        <pc:sldMkLst>
          <pc:docMk/>
          <pc:sldMk cId="2380619838" sldId="884"/>
        </pc:sldMkLst>
        <pc:spChg chg="mod">
          <ac:chgData name="Lilly Aufdembrinke" userId="fee545d9-4af7-4ecf-b0b0-707eb0358dd5" providerId="ADAL" clId="{C550F0CA-7E4C-4432-8551-21EC9D08B7CE}" dt="2022-04-22T17:10:54.283" v="21"/>
          <ac:spMkLst>
            <pc:docMk/>
            <pc:sldMk cId="2380619838" sldId="884"/>
            <ac:spMk id="3" creationId="{AF5F6FCE-AD72-41D6-8F13-7ABCF888E7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36ED-EA0C-4F12-87DE-792F1396DE4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de-DE"/>
        </a:p>
      </dgm:t>
    </dgm:pt>
    <dgm:pt modelId="{B848BE19-A8D7-4F26-A0AF-CCB419CC00C8}">
      <dgm:prSet phldrT="[Text]" custT="1"/>
      <dgm:spPr>
        <a:solidFill>
          <a:srgbClr val="F4971A"/>
        </a:solidFill>
      </dgm:spPr>
      <dgm:t>
        <a:bodyPr/>
        <a:lstStyle/>
        <a:p>
          <a:r>
            <a:rPr lang="fr-FR" sz="1200"/>
            <a:t>1. Présélection et éligibilité au Nexus eau-énergie-alimentation</a:t>
          </a:r>
        </a:p>
      </dgm:t>
    </dgm:pt>
    <dgm:pt modelId="{C4CFA80D-D2F6-48A7-A845-490BF351AA7D}" type="parTrans" cxnId="{A022F125-07EB-4CF9-83B2-E1A1BDC59914}">
      <dgm:prSet/>
      <dgm:spPr/>
      <dgm:t>
        <a:bodyPr/>
        <a:lstStyle/>
        <a:p>
          <a:endParaRPr lang="de-DE"/>
        </a:p>
      </dgm:t>
    </dgm:pt>
    <dgm:pt modelId="{04861723-BCE0-466A-9AAB-ED3727071758}" type="sibTrans" cxnId="{A022F125-07EB-4CF9-83B2-E1A1BDC59914}">
      <dgm:prSet/>
      <dgm:spPr/>
      <dgm:t>
        <a:bodyPr/>
        <a:lstStyle/>
        <a:p>
          <a:endParaRPr lang="de-DE"/>
        </a:p>
      </dgm:t>
    </dgm:pt>
    <dgm:pt modelId="{2507017B-69B5-4004-9F7D-62C0EA3DF706}">
      <dgm:prSet phldrT="[Text]" custT="1"/>
      <dgm:spPr/>
      <dgm:t>
        <a:bodyPr/>
        <a:lstStyle/>
        <a:p>
          <a:r>
            <a:rPr lang="fr-FR" sz="800" noProof="0" dirty="0"/>
            <a:t>Critères d’éligibilité de base et évaluation des facteurs de risque</a:t>
          </a:r>
        </a:p>
      </dgm:t>
    </dgm:pt>
    <dgm:pt modelId="{B60F2C5A-51D3-431F-9550-3FF11DA2DCFB}" type="parTrans" cxnId="{3B7326BF-6823-42EB-87EF-DEE3D294E934}">
      <dgm:prSet/>
      <dgm:spPr/>
      <dgm:t>
        <a:bodyPr/>
        <a:lstStyle/>
        <a:p>
          <a:endParaRPr lang="de-DE"/>
        </a:p>
      </dgm:t>
    </dgm:pt>
    <dgm:pt modelId="{810395A8-FCDD-46DF-9D7A-051D7AF40203}" type="sibTrans" cxnId="{3B7326BF-6823-42EB-87EF-DEE3D294E934}">
      <dgm:prSet/>
      <dgm:spPr/>
      <dgm:t>
        <a:bodyPr/>
        <a:lstStyle/>
        <a:p>
          <a:endParaRPr lang="de-DE"/>
        </a:p>
      </dgm:t>
    </dgm:pt>
    <dgm:pt modelId="{7BAFA634-90B5-44B3-9C00-FE3F873AF904}">
      <dgm:prSet phldrT="[Text]" custT="1"/>
      <dgm:spPr>
        <a:solidFill>
          <a:srgbClr val="F4971A"/>
        </a:solidFill>
      </dgm:spPr>
      <dgm:t>
        <a:bodyPr/>
        <a:lstStyle/>
        <a:p>
          <a:r>
            <a:rPr lang="fr-FR" sz="1200" dirty="0"/>
            <a:t>2. Seuil de qualification « projet eau-énergie-alimentation »</a:t>
          </a:r>
        </a:p>
      </dgm:t>
    </dgm:pt>
    <dgm:pt modelId="{631C7816-AC78-488F-9DAD-E4A6DCD957DA}" type="parTrans" cxnId="{783F7A0C-A921-4176-842E-9D86ABC6624F}">
      <dgm:prSet/>
      <dgm:spPr/>
      <dgm:t>
        <a:bodyPr/>
        <a:lstStyle/>
        <a:p>
          <a:endParaRPr lang="de-DE"/>
        </a:p>
      </dgm:t>
    </dgm:pt>
    <dgm:pt modelId="{A3990AEF-D183-4ED7-886C-896370F947E7}" type="sibTrans" cxnId="{783F7A0C-A921-4176-842E-9D86ABC6624F}">
      <dgm:prSet/>
      <dgm:spPr/>
      <dgm:t>
        <a:bodyPr/>
        <a:lstStyle/>
        <a:p>
          <a:endParaRPr lang="de-DE"/>
        </a:p>
      </dgm:t>
    </dgm:pt>
    <dgm:pt modelId="{1F816AFD-2B4C-4761-B659-3D8CA75DF347}">
      <dgm:prSet phldrT="[Text]" custT="1"/>
      <dgm:spPr/>
      <dgm:t>
        <a:bodyPr/>
        <a:lstStyle/>
        <a:p>
          <a:r>
            <a:rPr lang="fr-FR" sz="800" b="1" noProof="0" dirty="0"/>
            <a:t>Critères de sélection</a:t>
          </a:r>
          <a:r>
            <a:rPr lang="fr-FR" sz="800" noProof="0" dirty="0"/>
            <a:t>  </a:t>
          </a:r>
        </a:p>
        <a:p>
          <a:r>
            <a:rPr lang="fr-FR" sz="800" noProof="0" dirty="0"/>
            <a:t>(éligibilité vis-à-vis de l’eau, de l’énergie et de la sécurité alimentaire ainsi que vis-à-vis de l’efficacité de l’utilisation des ressources)</a:t>
          </a:r>
        </a:p>
      </dgm:t>
    </dgm:pt>
    <dgm:pt modelId="{2B5901C0-659F-4FA3-A871-28CAF924A764}" type="parTrans" cxnId="{0EDFD10F-4C90-4F64-80F7-B2361F9B0CEE}">
      <dgm:prSet/>
      <dgm:spPr/>
      <dgm:t>
        <a:bodyPr/>
        <a:lstStyle/>
        <a:p>
          <a:endParaRPr lang="de-DE"/>
        </a:p>
      </dgm:t>
    </dgm:pt>
    <dgm:pt modelId="{5868CCED-0BE8-4CF9-AFEA-0CA022807EC9}" type="sibTrans" cxnId="{0EDFD10F-4C90-4F64-80F7-B2361F9B0CEE}">
      <dgm:prSet/>
      <dgm:spPr/>
      <dgm:t>
        <a:bodyPr/>
        <a:lstStyle/>
        <a:p>
          <a:endParaRPr lang="de-DE"/>
        </a:p>
      </dgm:t>
    </dgm:pt>
    <dgm:pt modelId="{E25563CE-CF18-4D22-AFAD-8488CD186490}">
      <dgm:prSet phldrT="[Text]" custT="1"/>
      <dgm:spPr>
        <a:solidFill>
          <a:srgbClr val="F4971A"/>
        </a:solidFill>
      </dgm:spPr>
      <dgm:t>
        <a:bodyPr/>
        <a:lstStyle/>
        <a:p>
          <a:r>
            <a:rPr lang="fr-FR" sz="1200"/>
            <a:t>3. Sélection et évaluation des projets Nexus eau-énergie-alimentation</a:t>
          </a:r>
        </a:p>
      </dgm:t>
    </dgm:pt>
    <dgm:pt modelId="{2E40AA23-31D8-444D-837C-366BA1005E31}" type="parTrans" cxnId="{7BDB238A-D8F7-42E9-8E40-5F17E6C62D24}">
      <dgm:prSet/>
      <dgm:spPr/>
      <dgm:t>
        <a:bodyPr/>
        <a:lstStyle/>
        <a:p>
          <a:endParaRPr lang="de-DE"/>
        </a:p>
      </dgm:t>
    </dgm:pt>
    <dgm:pt modelId="{0D0F7285-0BA6-4A65-8750-AB62A07C36C5}" type="sibTrans" cxnId="{7BDB238A-D8F7-42E9-8E40-5F17E6C62D24}">
      <dgm:prSet/>
      <dgm:spPr/>
      <dgm:t>
        <a:bodyPr/>
        <a:lstStyle/>
        <a:p>
          <a:endParaRPr lang="de-DE"/>
        </a:p>
      </dgm:t>
    </dgm:pt>
    <dgm:pt modelId="{5D207792-9B71-4D4E-858F-B77C417C8674}">
      <dgm:prSet phldrT="[Text]" custT="1"/>
      <dgm:spPr/>
      <dgm:t>
        <a:bodyPr/>
        <a:lstStyle/>
        <a:p>
          <a:r>
            <a:rPr lang="fr-FR" sz="800" noProof="0" dirty="0"/>
            <a:t>Indicateurs de sélection </a:t>
          </a:r>
        </a:p>
        <a:p>
          <a:r>
            <a:rPr lang="fr-FR" sz="800" noProof="0" dirty="0"/>
            <a:t>(3.1 eau-énergie-sécurité alimentaire, environnement, changement climatique et aspects liés au genre ; 3.2 Institutions, gouvernance, réglementation et administration ; 3.3 Innovation, </a:t>
          </a:r>
          <a:r>
            <a:rPr lang="fr-FR" sz="800" noProof="0" dirty="0" err="1"/>
            <a:t>additionnalité</a:t>
          </a:r>
          <a:r>
            <a:rPr lang="fr-FR" sz="800" noProof="0" dirty="0"/>
            <a:t>, durabilité de l’entreprise, extensibilité et transférabilité)</a:t>
          </a:r>
        </a:p>
      </dgm:t>
    </dgm:pt>
    <dgm:pt modelId="{9F66A836-AD2C-4210-B827-7626AC22B78A}" type="parTrans" cxnId="{4E69D9E4-3B6C-4E2E-A451-7CB717EDBB7B}">
      <dgm:prSet/>
      <dgm:spPr/>
      <dgm:t>
        <a:bodyPr/>
        <a:lstStyle/>
        <a:p>
          <a:endParaRPr lang="de-DE"/>
        </a:p>
      </dgm:t>
    </dgm:pt>
    <dgm:pt modelId="{49C7D041-1256-42AC-8EE9-F18B437F67EF}" type="sibTrans" cxnId="{4E69D9E4-3B6C-4E2E-A451-7CB717EDBB7B}">
      <dgm:prSet/>
      <dgm:spPr/>
      <dgm:t>
        <a:bodyPr/>
        <a:lstStyle/>
        <a:p>
          <a:endParaRPr lang="de-DE"/>
        </a:p>
      </dgm:t>
    </dgm:pt>
    <dgm:pt modelId="{A539EDFB-20E8-4853-B6AD-B7DC3E3729A8}">
      <dgm:prSet phldrT="[Text]" custT="1"/>
      <dgm:spPr>
        <a:solidFill>
          <a:srgbClr val="F4971A"/>
        </a:solidFill>
      </dgm:spPr>
      <dgm:t>
        <a:bodyPr/>
        <a:lstStyle/>
        <a:p>
          <a:r>
            <a:rPr lang="fr-FR" sz="1200" noProof="0"/>
            <a:t>4. Classement des projets eau-énergie-alimentation</a:t>
          </a:r>
        </a:p>
      </dgm:t>
    </dgm:pt>
    <dgm:pt modelId="{776F913E-AF8E-4F80-BC16-2A98992051F0}" type="parTrans" cxnId="{D69C290A-C9C6-43E3-BABC-1681A2BDD4FA}">
      <dgm:prSet/>
      <dgm:spPr/>
      <dgm:t>
        <a:bodyPr/>
        <a:lstStyle/>
        <a:p>
          <a:endParaRPr lang="de-DE"/>
        </a:p>
      </dgm:t>
    </dgm:pt>
    <dgm:pt modelId="{CAB0CFB3-5396-4646-916F-60BB70E00D6F}" type="sibTrans" cxnId="{D69C290A-C9C6-43E3-BABC-1681A2BDD4FA}">
      <dgm:prSet/>
      <dgm:spPr/>
      <dgm:t>
        <a:bodyPr/>
        <a:lstStyle/>
        <a:p>
          <a:endParaRPr lang="de-DE"/>
        </a:p>
      </dgm:t>
    </dgm:pt>
    <dgm:pt modelId="{FE5DC28A-67BC-4E30-8522-D2780995F75C}" type="pres">
      <dgm:prSet presAssocID="{214436ED-EA0C-4F12-87DE-792F1396DE4A}" presName="Name0" presStyleCnt="0">
        <dgm:presLayoutVars>
          <dgm:dir/>
          <dgm:animLvl val="lvl"/>
          <dgm:resizeHandles val="exact"/>
        </dgm:presLayoutVars>
      </dgm:prSet>
      <dgm:spPr/>
    </dgm:pt>
    <dgm:pt modelId="{CCB18FB1-B84B-4E32-980E-4111F3FEA885}" type="pres">
      <dgm:prSet presAssocID="{A539EDFB-20E8-4853-B6AD-B7DC3E3729A8}" presName="boxAndChildren" presStyleCnt="0"/>
      <dgm:spPr/>
    </dgm:pt>
    <dgm:pt modelId="{2623476A-048D-4E50-9486-D14497084A40}" type="pres">
      <dgm:prSet presAssocID="{A539EDFB-20E8-4853-B6AD-B7DC3E3729A8}" presName="parentTextBox" presStyleLbl="node1" presStyleIdx="0" presStyleCnt="4"/>
      <dgm:spPr/>
    </dgm:pt>
    <dgm:pt modelId="{1F9A52AF-6795-4364-AE50-3A9B4433B759}" type="pres">
      <dgm:prSet presAssocID="{0D0F7285-0BA6-4A65-8750-AB62A07C36C5}" presName="sp" presStyleCnt="0"/>
      <dgm:spPr/>
    </dgm:pt>
    <dgm:pt modelId="{60D308C4-8A12-4C1E-9E69-37CC13DAEBA0}" type="pres">
      <dgm:prSet presAssocID="{E25563CE-CF18-4D22-AFAD-8488CD186490}" presName="arrowAndChildren" presStyleCnt="0"/>
      <dgm:spPr/>
    </dgm:pt>
    <dgm:pt modelId="{3532B307-3B83-483A-9786-0E46734164C2}" type="pres">
      <dgm:prSet presAssocID="{E25563CE-CF18-4D22-AFAD-8488CD186490}" presName="parentTextArrow" presStyleLbl="node1" presStyleIdx="0" presStyleCnt="4"/>
      <dgm:spPr/>
    </dgm:pt>
    <dgm:pt modelId="{F745D2B3-5F9B-4212-877C-22FE57B0CB18}" type="pres">
      <dgm:prSet presAssocID="{E25563CE-CF18-4D22-AFAD-8488CD186490}" presName="arrow" presStyleLbl="node1" presStyleIdx="1" presStyleCnt="4" custScaleY="187530" custLinFactNeighborX="-7" custLinFactNeighborY="898"/>
      <dgm:spPr/>
    </dgm:pt>
    <dgm:pt modelId="{69BBB045-B588-4372-92A0-7B2A869B2A81}" type="pres">
      <dgm:prSet presAssocID="{E25563CE-CF18-4D22-AFAD-8488CD186490}" presName="descendantArrow" presStyleCnt="0"/>
      <dgm:spPr/>
    </dgm:pt>
    <dgm:pt modelId="{06BC9EBC-DBA4-400B-9E55-C3C6031A5744}" type="pres">
      <dgm:prSet presAssocID="{5D207792-9B71-4D4E-858F-B77C417C8674}" presName="childTextArrow" presStyleLbl="fgAccFollowNode1" presStyleIdx="0" presStyleCnt="3" custScaleY="259273" custLinFactNeighborX="-7" custLinFactNeighborY="-1154">
        <dgm:presLayoutVars>
          <dgm:bulletEnabled val="1"/>
        </dgm:presLayoutVars>
      </dgm:prSet>
      <dgm:spPr/>
    </dgm:pt>
    <dgm:pt modelId="{925EE708-D6EA-45BD-8BB1-8387F113CFAE}" type="pres">
      <dgm:prSet presAssocID="{A3990AEF-D183-4ED7-886C-896370F947E7}" presName="sp" presStyleCnt="0"/>
      <dgm:spPr/>
    </dgm:pt>
    <dgm:pt modelId="{890B372E-6D53-452B-BCF7-0D8053641CDA}" type="pres">
      <dgm:prSet presAssocID="{7BAFA634-90B5-44B3-9C00-FE3F873AF904}" presName="arrowAndChildren" presStyleCnt="0"/>
      <dgm:spPr/>
    </dgm:pt>
    <dgm:pt modelId="{19A1D247-FD88-4E0D-97D9-8CC431D17B2E}" type="pres">
      <dgm:prSet presAssocID="{7BAFA634-90B5-44B3-9C00-FE3F873AF904}" presName="parentTextArrow" presStyleLbl="node1" presStyleIdx="1" presStyleCnt="4"/>
      <dgm:spPr/>
    </dgm:pt>
    <dgm:pt modelId="{DCAFD3A4-E644-4E9B-B760-796629A0AC21}" type="pres">
      <dgm:prSet presAssocID="{7BAFA634-90B5-44B3-9C00-FE3F873AF904}" presName="arrow" presStyleLbl="node1" presStyleIdx="2" presStyleCnt="4" custScaleY="159113" custLinFactNeighborX="-8"/>
      <dgm:spPr/>
    </dgm:pt>
    <dgm:pt modelId="{6DE973CC-5B48-4A83-9184-F5C11E6BDCBA}" type="pres">
      <dgm:prSet presAssocID="{7BAFA634-90B5-44B3-9C00-FE3F873AF904}" presName="descendantArrow" presStyleCnt="0"/>
      <dgm:spPr/>
    </dgm:pt>
    <dgm:pt modelId="{4B759F4B-3938-445E-9E98-97FBCE4C73D2}" type="pres">
      <dgm:prSet presAssocID="{1F816AFD-2B4C-4761-B659-3D8CA75DF347}" presName="childTextArrow" presStyleLbl="fgAccFollowNode1" presStyleIdx="1" presStyleCnt="3" custScaleY="200491">
        <dgm:presLayoutVars>
          <dgm:bulletEnabled val="1"/>
        </dgm:presLayoutVars>
      </dgm:prSet>
      <dgm:spPr/>
    </dgm:pt>
    <dgm:pt modelId="{B3EA0B2C-3BBE-4211-9C16-D10E102FCCD8}" type="pres">
      <dgm:prSet presAssocID="{04861723-BCE0-466A-9AAB-ED3727071758}" presName="sp" presStyleCnt="0"/>
      <dgm:spPr/>
    </dgm:pt>
    <dgm:pt modelId="{92A25FBF-303A-44EF-9BEA-8ADEE5832104}" type="pres">
      <dgm:prSet presAssocID="{B848BE19-A8D7-4F26-A0AF-CCB419CC00C8}" presName="arrowAndChildren" presStyleCnt="0"/>
      <dgm:spPr/>
    </dgm:pt>
    <dgm:pt modelId="{3CC92853-77CA-4061-A1A2-DFB098CC3B01}" type="pres">
      <dgm:prSet presAssocID="{B848BE19-A8D7-4F26-A0AF-CCB419CC00C8}" presName="parentTextArrow" presStyleLbl="node1" presStyleIdx="2" presStyleCnt="4"/>
      <dgm:spPr/>
    </dgm:pt>
    <dgm:pt modelId="{E9812155-A380-4682-BB87-B9194EEF8FDF}" type="pres">
      <dgm:prSet presAssocID="{B848BE19-A8D7-4F26-A0AF-CCB419CC00C8}" presName="arrow" presStyleLbl="node1" presStyleIdx="3" presStyleCnt="4" custLinFactNeighborX="-1872" custLinFactNeighborY="-2281"/>
      <dgm:spPr/>
    </dgm:pt>
    <dgm:pt modelId="{3C249BDA-59E7-4F2D-A909-651DC6275167}" type="pres">
      <dgm:prSet presAssocID="{B848BE19-A8D7-4F26-A0AF-CCB419CC00C8}" presName="descendantArrow" presStyleCnt="0"/>
      <dgm:spPr/>
    </dgm:pt>
    <dgm:pt modelId="{4055834A-BE5A-4AF4-88E0-C8CA4CEE1DBE}" type="pres">
      <dgm:prSet presAssocID="{2507017B-69B5-4004-9F7D-62C0EA3DF706}" presName="childTextArrow" presStyleLbl="fgAccFollowNode1" presStyleIdx="2" presStyleCnt="3">
        <dgm:presLayoutVars>
          <dgm:bulletEnabled val="1"/>
        </dgm:presLayoutVars>
      </dgm:prSet>
      <dgm:spPr/>
    </dgm:pt>
  </dgm:ptLst>
  <dgm:cxnLst>
    <dgm:cxn modelId="{D69C290A-C9C6-43E3-BABC-1681A2BDD4FA}" srcId="{214436ED-EA0C-4F12-87DE-792F1396DE4A}" destId="{A539EDFB-20E8-4853-B6AD-B7DC3E3729A8}" srcOrd="3" destOrd="0" parTransId="{776F913E-AF8E-4F80-BC16-2A98992051F0}" sibTransId="{CAB0CFB3-5396-4646-916F-60BB70E00D6F}"/>
    <dgm:cxn modelId="{783F7A0C-A921-4176-842E-9D86ABC6624F}" srcId="{214436ED-EA0C-4F12-87DE-792F1396DE4A}" destId="{7BAFA634-90B5-44B3-9C00-FE3F873AF904}" srcOrd="1" destOrd="0" parTransId="{631C7816-AC78-488F-9DAD-E4A6DCD957DA}" sibTransId="{A3990AEF-D183-4ED7-886C-896370F947E7}"/>
    <dgm:cxn modelId="{0EDFD10F-4C90-4F64-80F7-B2361F9B0CEE}" srcId="{7BAFA634-90B5-44B3-9C00-FE3F873AF904}" destId="{1F816AFD-2B4C-4761-B659-3D8CA75DF347}" srcOrd="0" destOrd="0" parTransId="{2B5901C0-659F-4FA3-A871-28CAF924A764}" sibTransId="{5868CCED-0BE8-4CF9-AFEA-0CA022807EC9}"/>
    <dgm:cxn modelId="{A022F125-07EB-4CF9-83B2-E1A1BDC59914}" srcId="{214436ED-EA0C-4F12-87DE-792F1396DE4A}" destId="{B848BE19-A8D7-4F26-A0AF-CCB419CC00C8}" srcOrd="0" destOrd="0" parTransId="{C4CFA80D-D2F6-48A7-A845-490BF351AA7D}" sibTransId="{04861723-BCE0-466A-9AAB-ED3727071758}"/>
    <dgm:cxn modelId="{086A3C29-616C-4E17-B993-6BC45D41827A}" type="presOf" srcId="{2507017B-69B5-4004-9F7D-62C0EA3DF706}" destId="{4055834A-BE5A-4AF4-88E0-C8CA4CEE1DBE}" srcOrd="0" destOrd="0" presId="urn:microsoft.com/office/officeart/2005/8/layout/process4"/>
    <dgm:cxn modelId="{9715B24F-2FF7-45C0-BC49-CEA4000F3A31}" type="presOf" srcId="{1F816AFD-2B4C-4761-B659-3D8CA75DF347}" destId="{4B759F4B-3938-445E-9E98-97FBCE4C73D2}" srcOrd="0" destOrd="0" presId="urn:microsoft.com/office/officeart/2005/8/layout/process4"/>
    <dgm:cxn modelId="{50241D7D-1127-4617-99E0-2043629DEFFD}" type="presOf" srcId="{E25563CE-CF18-4D22-AFAD-8488CD186490}" destId="{F745D2B3-5F9B-4212-877C-22FE57B0CB18}" srcOrd="1" destOrd="0" presId="urn:microsoft.com/office/officeart/2005/8/layout/process4"/>
    <dgm:cxn modelId="{CF179A81-3019-4F30-A113-8E0880B3AB60}" type="presOf" srcId="{B848BE19-A8D7-4F26-A0AF-CCB419CC00C8}" destId="{3CC92853-77CA-4061-A1A2-DFB098CC3B01}" srcOrd="0" destOrd="0" presId="urn:microsoft.com/office/officeart/2005/8/layout/process4"/>
    <dgm:cxn modelId="{7BDB238A-D8F7-42E9-8E40-5F17E6C62D24}" srcId="{214436ED-EA0C-4F12-87DE-792F1396DE4A}" destId="{E25563CE-CF18-4D22-AFAD-8488CD186490}" srcOrd="2" destOrd="0" parTransId="{2E40AA23-31D8-444D-837C-366BA1005E31}" sibTransId="{0D0F7285-0BA6-4A65-8750-AB62A07C36C5}"/>
    <dgm:cxn modelId="{DF465290-1D4D-44CC-93E8-AEC4DE5C0610}" type="presOf" srcId="{7BAFA634-90B5-44B3-9C00-FE3F873AF904}" destId="{DCAFD3A4-E644-4E9B-B760-796629A0AC21}" srcOrd="1" destOrd="0" presId="urn:microsoft.com/office/officeart/2005/8/layout/process4"/>
    <dgm:cxn modelId="{EC511391-7944-4A2D-B106-9E5A33DFD60E}" type="presOf" srcId="{214436ED-EA0C-4F12-87DE-792F1396DE4A}" destId="{FE5DC28A-67BC-4E30-8522-D2780995F75C}" srcOrd="0" destOrd="0" presId="urn:microsoft.com/office/officeart/2005/8/layout/process4"/>
    <dgm:cxn modelId="{3B7326BF-6823-42EB-87EF-DEE3D294E934}" srcId="{B848BE19-A8D7-4F26-A0AF-CCB419CC00C8}" destId="{2507017B-69B5-4004-9F7D-62C0EA3DF706}" srcOrd="0" destOrd="0" parTransId="{B60F2C5A-51D3-431F-9550-3FF11DA2DCFB}" sibTransId="{810395A8-FCDD-46DF-9D7A-051D7AF40203}"/>
    <dgm:cxn modelId="{761215C5-C713-4A89-8F0A-366901A11D4E}" type="presOf" srcId="{7BAFA634-90B5-44B3-9C00-FE3F873AF904}" destId="{19A1D247-FD88-4E0D-97D9-8CC431D17B2E}" srcOrd="0" destOrd="0" presId="urn:microsoft.com/office/officeart/2005/8/layout/process4"/>
    <dgm:cxn modelId="{E95E40D3-DCF9-4723-A326-79E860669BFC}" type="presOf" srcId="{B848BE19-A8D7-4F26-A0AF-CCB419CC00C8}" destId="{E9812155-A380-4682-BB87-B9194EEF8FDF}" srcOrd="1" destOrd="0" presId="urn:microsoft.com/office/officeart/2005/8/layout/process4"/>
    <dgm:cxn modelId="{C2084FE1-C6E5-4D30-8D63-C925F280649B}" type="presOf" srcId="{A539EDFB-20E8-4853-B6AD-B7DC3E3729A8}" destId="{2623476A-048D-4E50-9486-D14497084A40}" srcOrd="0" destOrd="0" presId="urn:microsoft.com/office/officeart/2005/8/layout/process4"/>
    <dgm:cxn modelId="{4E69D9E4-3B6C-4E2E-A451-7CB717EDBB7B}" srcId="{E25563CE-CF18-4D22-AFAD-8488CD186490}" destId="{5D207792-9B71-4D4E-858F-B77C417C8674}" srcOrd="0" destOrd="0" parTransId="{9F66A836-AD2C-4210-B827-7626AC22B78A}" sibTransId="{49C7D041-1256-42AC-8EE9-F18B437F67EF}"/>
    <dgm:cxn modelId="{815B1CEA-D2D0-493E-82EA-C33013B5D41E}" type="presOf" srcId="{5D207792-9B71-4D4E-858F-B77C417C8674}" destId="{06BC9EBC-DBA4-400B-9E55-C3C6031A5744}" srcOrd="0" destOrd="0" presId="urn:microsoft.com/office/officeart/2005/8/layout/process4"/>
    <dgm:cxn modelId="{D50966F0-F70E-4ACB-BA8A-79D9EEBE5C92}" type="presOf" srcId="{E25563CE-CF18-4D22-AFAD-8488CD186490}" destId="{3532B307-3B83-483A-9786-0E46734164C2}" srcOrd="0" destOrd="0" presId="urn:microsoft.com/office/officeart/2005/8/layout/process4"/>
    <dgm:cxn modelId="{6528C991-789F-4208-9F81-47732327B452}" type="presParOf" srcId="{FE5DC28A-67BC-4E30-8522-D2780995F75C}" destId="{CCB18FB1-B84B-4E32-980E-4111F3FEA885}" srcOrd="0" destOrd="0" presId="urn:microsoft.com/office/officeart/2005/8/layout/process4"/>
    <dgm:cxn modelId="{17A4BB21-B9AD-4AF4-BB22-8E7171A803B8}" type="presParOf" srcId="{CCB18FB1-B84B-4E32-980E-4111F3FEA885}" destId="{2623476A-048D-4E50-9486-D14497084A40}" srcOrd="0" destOrd="0" presId="urn:microsoft.com/office/officeart/2005/8/layout/process4"/>
    <dgm:cxn modelId="{592741DB-07AF-4332-B278-C62F735FA0B9}" type="presParOf" srcId="{FE5DC28A-67BC-4E30-8522-D2780995F75C}" destId="{1F9A52AF-6795-4364-AE50-3A9B4433B759}" srcOrd="1" destOrd="0" presId="urn:microsoft.com/office/officeart/2005/8/layout/process4"/>
    <dgm:cxn modelId="{1735AB21-2B11-4F9A-ABC8-C2043394A904}" type="presParOf" srcId="{FE5DC28A-67BC-4E30-8522-D2780995F75C}" destId="{60D308C4-8A12-4C1E-9E69-37CC13DAEBA0}" srcOrd="2" destOrd="0" presId="urn:microsoft.com/office/officeart/2005/8/layout/process4"/>
    <dgm:cxn modelId="{93FA0357-06DD-403D-9B0B-B996F96634F2}" type="presParOf" srcId="{60D308C4-8A12-4C1E-9E69-37CC13DAEBA0}" destId="{3532B307-3B83-483A-9786-0E46734164C2}" srcOrd="0" destOrd="0" presId="urn:microsoft.com/office/officeart/2005/8/layout/process4"/>
    <dgm:cxn modelId="{B5F7283C-768C-4F53-89C6-701431AFA133}" type="presParOf" srcId="{60D308C4-8A12-4C1E-9E69-37CC13DAEBA0}" destId="{F745D2B3-5F9B-4212-877C-22FE57B0CB18}" srcOrd="1" destOrd="0" presId="urn:microsoft.com/office/officeart/2005/8/layout/process4"/>
    <dgm:cxn modelId="{5C3095DC-59AB-458B-84A3-09C548A5CDEA}" type="presParOf" srcId="{60D308C4-8A12-4C1E-9E69-37CC13DAEBA0}" destId="{69BBB045-B588-4372-92A0-7B2A869B2A81}" srcOrd="2" destOrd="0" presId="urn:microsoft.com/office/officeart/2005/8/layout/process4"/>
    <dgm:cxn modelId="{87327F90-28AA-4F0C-9A76-851785BC4661}" type="presParOf" srcId="{69BBB045-B588-4372-92A0-7B2A869B2A81}" destId="{06BC9EBC-DBA4-400B-9E55-C3C6031A5744}" srcOrd="0" destOrd="0" presId="urn:microsoft.com/office/officeart/2005/8/layout/process4"/>
    <dgm:cxn modelId="{33AC008E-4344-448F-9331-05FF592DCD30}" type="presParOf" srcId="{FE5DC28A-67BC-4E30-8522-D2780995F75C}" destId="{925EE708-D6EA-45BD-8BB1-8387F113CFAE}" srcOrd="3" destOrd="0" presId="urn:microsoft.com/office/officeart/2005/8/layout/process4"/>
    <dgm:cxn modelId="{FEEB25FE-4108-4C55-A6D5-52AFEFAA55B5}" type="presParOf" srcId="{FE5DC28A-67BC-4E30-8522-D2780995F75C}" destId="{890B372E-6D53-452B-BCF7-0D8053641CDA}" srcOrd="4" destOrd="0" presId="urn:microsoft.com/office/officeart/2005/8/layout/process4"/>
    <dgm:cxn modelId="{B26D9554-0713-4E38-9253-B482D8C87125}" type="presParOf" srcId="{890B372E-6D53-452B-BCF7-0D8053641CDA}" destId="{19A1D247-FD88-4E0D-97D9-8CC431D17B2E}" srcOrd="0" destOrd="0" presId="urn:microsoft.com/office/officeart/2005/8/layout/process4"/>
    <dgm:cxn modelId="{355E77F1-DB41-4809-A56F-0BE1BD4FF9A3}" type="presParOf" srcId="{890B372E-6D53-452B-BCF7-0D8053641CDA}" destId="{DCAFD3A4-E644-4E9B-B760-796629A0AC21}" srcOrd="1" destOrd="0" presId="urn:microsoft.com/office/officeart/2005/8/layout/process4"/>
    <dgm:cxn modelId="{508E0D4B-DF2D-490D-A18F-4BBBF77933C7}" type="presParOf" srcId="{890B372E-6D53-452B-BCF7-0D8053641CDA}" destId="{6DE973CC-5B48-4A83-9184-F5C11E6BDCBA}" srcOrd="2" destOrd="0" presId="urn:microsoft.com/office/officeart/2005/8/layout/process4"/>
    <dgm:cxn modelId="{EC3DBD0F-BBBF-4BFE-A4D7-8DF28F79BB09}" type="presParOf" srcId="{6DE973CC-5B48-4A83-9184-F5C11E6BDCBA}" destId="{4B759F4B-3938-445E-9E98-97FBCE4C73D2}" srcOrd="0" destOrd="0" presId="urn:microsoft.com/office/officeart/2005/8/layout/process4"/>
    <dgm:cxn modelId="{CBC12E3D-3256-4A80-926F-621BF7F6890A}" type="presParOf" srcId="{FE5DC28A-67BC-4E30-8522-D2780995F75C}" destId="{B3EA0B2C-3BBE-4211-9C16-D10E102FCCD8}" srcOrd="5" destOrd="0" presId="urn:microsoft.com/office/officeart/2005/8/layout/process4"/>
    <dgm:cxn modelId="{91F3FCDD-B5EB-4759-B354-BAEB8E9E2621}" type="presParOf" srcId="{FE5DC28A-67BC-4E30-8522-D2780995F75C}" destId="{92A25FBF-303A-44EF-9BEA-8ADEE5832104}" srcOrd="6" destOrd="0" presId="urn:microsoft.com/office/officeart/2005/8/layout/process4"/>
    <dgm:cxn modelId="{18C9E5C0-4EAC-492E-9269-0A111CD8B44E}" type="presParOf" srcId="{92A25FBF-303A-44EF-9BEA-8ADEE5832104}" destId="{3CC92853-77CA-4061-A1A2-DFB098CC3B01}" srcOrd="0" destOrd="0" presId="urn:microsoft.com/office/officeart/2005/8/layout/process4"/>
    <dgm:cxn modelId="{1D5D8204-40B1-4EF6-B128-FBB7B37638BA}" type="presParOf" srcId="{92A25FBF-303A-44EF-9BEA-8ADEE5832104}" destId="{E9812155-A380-4682-BB87-B9194EEF8FDF}" srcOrd="1" destOrd="0" presId="urn:microsoft.com/office/officeart/2005/8/layout/process4"/>
    <dgm:cxn modelId="{E85B9C27-A147-40DC-BC04-EB480DF5B428}" type="presParOf" srcId="{92A25FBF-303A-44EF-9BEA-8ADEE5832104}" destId="{3C249BDA-59E7-4F2D-A909-651DC6275167}" srcOrd="2" destOrd="0" presId="urn:microsoft.com/office/officeart/2005/8/layout/process4"/>
    <dgm:cxn modelId="{8C613E74-5233-4C46-8C4D-7C42AC2C375F}" type="presParOf" srcId="{3C249BDA-59E7-4F2D-A909-651DC6275167}" destId="{4055834A-BE5A-4AF4-88E0-C8CA4CEE1D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dgm:spPr>
        <a:solidFill>
          <a:srgbClr val="79A12C"/>
        </a:solidFill>
      </dgm:spPr>
      <dgm:t>
        <a:bodyPr/>
        <a:lstStyle/>
        <a:p>
          <a:r>
            <a:rPr lang="fr-FR" b="1" noProof="0" dirty="0"/>
            <a:t>Avantages de l’approche Nexus pour la mobilisation des financements</a:t>
          </a:r>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fr-FR" sz="1800" b="1" dirty="0">
              <a:latin typeface="Calibri" panose="020F0502020204030204" pitchFamily="34" charset="0"/>
            </a:rPr>
            <a:t>Ouvre de nouvelles possibilités de financement</a:t>
          </a:r>
        </a:p>
        <a:p>
          <a:r>
            <a:rPr lang="fr-FR" sz="1800" b="0" dirty="0">
              <a:latin typeface="Calibri" panose="020F0502020204030204" pitchFamily="34" charset="0"/>
            </a:rPr>
            <a:t>Optimisation de l’utilisation économique des ressources financières disponibles</a:t>
          </a: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noProof="0" dirty="0">
              <a:latin typeface="Calibri" panose="020F0502020204030204" pitchFamily="34" charset="0"/>
            </a:rPr>
            <a:t>Accélère la mise en œuvre de solutions durables sur le plan environnemental ET financier</a:t>
          </a:r>
        </a:p>
        <a:p>
          <a:pPr marL="0" marR="0" indent="0" defTabSz="914400" eaLnBrk="1" fontAlgn="auto" latinLnBrk="0" hangingPunct="1">
            <a:lnSpc>
              <a:spcPct val="100000"/>
            </a:lnSpc>
            <a:spcBef>
              <a:spcPts val="0"/>
            </a:spcBef>
            <a:spcAft>
              <a:spcPts val="0"/>
            </a:spcAft>
            <a:buClrTx/>
            <a:buSzTx/>
            <a:buFontTx/>
            <a:buNone/>
            <a:tabLst/>
            <a:defRPr/>
          </a:pPr>
          <a:r>
            <a:rPr lang="fr-FR" sz="1800" b="0" noProof="0" dirty="0">
              <a:latin typeface="Calibri" panose="020F0502020204030204" pitchFamily="34" charset="0"/>
            </a:rPr>
            <a:t>Économies d’échelle</a:t>
          </a: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6AE450C-989B-4950-9B7A-51A15D4632C4}">
      <dgm:prSet phldrT="[Text]" custT="1"/>
      <dgm:spPr>
        <a:noFill/>
      </dgm:spPr>
      <dgm:t>
        <a:bodyPr/>
        <a:lstStyle/>
        <a:p>
          <a:endParaRPr lang="de-DE" sz="1800" b="1">
            <a:latin typeface="Calibri" panose="020F0502020204030204" pitchFamily="34" charset="0"/>
          </a:endParaRPr>
        </a:p>
      </dgm:t>
    </dgm:pt>
    <dgm:pt modelId="{8277561E-B667-457C-8002-6EE8128261CE}" type="sibTrans" cxnId="{C63F66F2-8B25-4AE0-AF68-A9940C4D534F}">
      <dgm:prSet/>
      <dgm:spPr/>
      <dgm:t>
        <a:bodyPr/>
        <a:lstStyle/>
        <a:p>
          <a:endParaRPr lang="de-DE"/>
        </a:p>
      </dgm:t>
    </dgm:pt>
    <dgm:pt modelId="{93B7C0DA-D001-4296-A16B-CE6B81FB92D8}" type="parTrans" cxnId="{C63F66F2-8B25-4AE0-AF68-A9940C4D534F}">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noProof="0">
              <a:latin typeface="Calibri" panose="020F0502020204030204" pitchFamily="34" charset="0"/>
            </a:rPr>
            <a:t>Améliore la cohérence et réduit les risques liés aux investissements</a:t>
          </a:r>
        </a:p>
        <a:p>
          <a:pPr marL="0" marR="0" indent="0" defTabSz="914400" eaLnBrk="1" fontAlgn="auto" latinLnBrk="0" hangingPunct="1">
            <a:lnSpc>
              <a:spcPct val="100000"/>
            </a:lnSpc>
            <a:spcBef>
              <a:spcPts val="0"/>
            </a:spcBef>
            <a:spcAft>
              <a:spcPts val="0"/>
            </a:spcAft>
            <a:buClrTx/>
            <a:buSzTx/>
            <a:buFontTx/>
            <a:buNone/>
            <a:tabLst/>
            <a:defRPr/>
          </a:pPr>
          <a:r>
            <a:rPr lang="fr-FR" sz="1800" b="0" noProof="0">
              <a:latin typeface="Calibri" panose="020F0502020204030204" pitchFamily="34" charset="0"/>
              <a:cs typeface="Calibri" panose="020F0502020204030204" pitchFamily="34" charset="0"/>
            </a:rPr>
            <a:t>Coordination et durabilité à long terme</a:t>
          </a:r>
        </a:p>
      </dgm:t>
    </dgm:pt>
    <dgm:pt modelId="{F859C453-9DC0-4A85-9ED3-BC9ADCF77282}" type="sibTrans" cxnId="{454A80D9-1629-450A-A380-672B8F7BF6A1}">
      <dgm:prSet/>
      <dgm:spPr/>
      <dgm:t>
        <a:bodyPr/>
        <a:lstStyle/>
        <a:p>
          <a:endParaRPr lang="de-DE"/>
        </a:p>
      </dgm:t>
    </dgm:pt>
    <dgm:pt modelId="{C262090D-87EB-4B63-A2EA-BB7640CF2D3D}" type="parTrans" cxnId="{454A80D9-1629-450A-A380-672B8F7BF6A1}">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193894" custScaleY="193112" custLinFactX="-100000" custLinFactNeighborX="-188629" custLinFactNeighborY="-108"/>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DC542-D6FB-43F1-86F4-BE4C1F163686}" type="doc">
      <dgm:prSet loTypeId="urn:microsoft.com/office/officeart/2005/8/layout/gear1" loCatId="relationship" qsTypeId="urn:microsoft.com/office/officeart/2005/8/quickstyle/simple1" qsCatId="simple" csTypeId="urn:microsoft.com/office/officeart/2005/8/colors/colorful2" csCatId="colorful" phldr="1"/>
      <dgm:spPr/>
    </dgm:pt>
    <dgm:pt modelId="{199F01AB-50AF-49D7-801F-21473ACC83A4}">
      <dgm:prSet phldrT="[Text]" custT="1"/>
      <dgm:spPr/>
      <dgm:t>
        <a:bodyPr/>
        <a:lstStyle/>
        <a:p>
          <a:r>
            <a:rPr lang="fr-FR" sz="1200" b="1" noProof="0" dirty="0"/>
            <a:t>Accès au financement pour le climat</a:t>
          </a:r>
        </a:p>
      </dgm:t>
    </dgm:pt>
    <dgm:pt modelId="{1692B6FA-D2F1-48F7-B955-8CF43781CAB5}" type="parTrans" cxnId="{903B0902-93CB-4D8D-B895-61AB73BFECB5}">
      <dgm:prSet/>
      <dgm:spPr/>
      <dgm:t>
        <a:bodyPr/>
        <a:lstStyle/>
        <a:p>
          <a:endParaRPr lang="de-DE"/>
        </a:p>
      </dgm:t>
    </dgm:pt>
    <dgm:pt modelId="{DC6CFA1E-1D89-49DE-824A-6937FAC57ADC}" type="sibTrans" cxnId="{903B0902-93CB-4D8D-B895-61AB73BFECB5}">
      <dgm:prSet/>
      <dgm:spPr/>
      <dgm:t>
        <a:bodyPr/>
        <a:lstStyle/>
        <a:p>
          <a:endParaRPr lang="de-DE"/>
        </a:p>
      </dgm:t>
    </dgm:pt>
    <dgm:pt modelId="{281463A2-DA72-4DA1-BEDA-0A7B17032762}">
      <dgm:prSet phldrT="[Text]" custT="1"/>
      <dgm:spPr/>
      <dgm:t>
        <a:bodyPr/>
        <a:lstStyle/>
        <a:p>
          <a:r>
            <a:rPr lang="fr-FR" sz="1200" b="1" noProof="0"/>
            <a:t>Critères de durabilité</a:t>
          </a:r>
        </a:p>
      </dgm:t>
    </dgm:pt>
    <dgm:pt modelId="{FB257AF8-299B-4BF5-A8E5-C8F69EE94E69}" type="parTrans" cxnId="{23385255-E9CB-4B5E-AEC5-6083CA082CD6}">
      <dgm:prSet/>
      <dgm:spPr/>
      <dgm:t>
        <a:bodyPr/>
        <a:lstStyle/>
        <a:p>
          <a:endParaRPr lang="de-DE"/>
        </a:p>
      </dgm:t>
    </dgm:pt>
    <dgm:pt modelId="{DE368F15-00FB-462C-9403-DE38F5BB76FB}" type="sibTrans" cxnId="{23385255-E9CB-4B5E-AEC5-6083CA082CD6}">
      <dgm:prSet/>
      <dgm:spPr/>
      <dgm:t>
        <a:bodyPr/>
        <a:lstStyle/>
        <a:p>
          <a:endParaRPr lang="de-DE"/>
        </a:p>
      </dgm:t>
    </dgm:pt>
    <dgm:pt modelId="{1B04E199-5786-4682-B997-F394D08B0CC2}">
      <dgm:prSet phldrT="[Text]" custT="1"/>
      <dgm:spPr/>
      <dgm:t>
        <a:bodyPr/>
        <a:lstStyle/>
        <a:p>
          <a:r>
            <a:rPr lang="fr-FR" sz="1200" b="1" dirty="0"/>
            <a:t>Soutien technique</a:t>
          </a:r>
        </a:p>
      </dgm:t>
    </dgm:pt>
    <dgm:pt modelId="{208FA1FC-7EFD-4101-8B2D-67AEA73FF8F7}" type="parTrans" cxnId="{4BC7250E-0648-4F83-9BD1-4F61A828F017}">
      <dgm:prSet/>
      <dgm:spPr/>
      <dgm:t>
        <a:bodyPr/>
        <a:lstStyle/>
        <a:p>
          <a:endParaRPr lang="de-DE"/>
        </a:p>
      </dgm:t>
    </dgm:pt>
    <dgm:pt modelId="{66AD98AA-3B8C-4E01-BABB-C506536625DA}" type="sibTrans" cxnId="{4BC7250E-0648-4F83-9BD1-4F61A828F017}">
      <dgm:prSet/>
      <dgm:spPr/>
      <dgm:t>
        <a:bodyPr/>
        <a:lstStyle/>
        <a:p>
          <a:endParaRPr lang="de-DE"/>
        </a:p>
      </dgm:t>
    </dgm:pt>
    <dgm:pt modelId="{73D8467D-C72B-4767-A8BA-7B50CDFDD90F}" type="pres">
      <dgm:prSet presAssocID="{E7BDC542-D6FB-43F1-86F4-BE4C1F163686}" presName="composite" presStyleCnt="0">
        <dgm:presLayoutVars>
          <dgm:chMax val="3"/>
          <dgm:animLvl val="lvl"/>
          <dgm:resizeHandles val="exact"/>
        </dgm:presLayoutVars>
      </dgm:prSet>
      <dgm:spPr/>
    </dgm:pt>
    <dgm:pt modelId="{F29CDDCC-4355-44E1-B61D-A455469D5551}" type="pres">
      <dgm:prSet presAssocID="{199F01AB-50AF-49D7-801F-21473ACC83A4}" presName="gear1" presStyleLbl="node1" presStyleIdx="0" presStyleCnt="3" custScaleX="83688" custScaleY="81764">
        <dgm:presLayoutVars>
          <dgm:chMax val="1"/>
          <dgm:bulletEnabled val="1"/>
        </dgm:presLayoutVars>
      </dgm:prSet>
      <dgm:spPr/>
    </dgm:pt>
    <dgm:pt modelId="{14E35EED-79A1-4E6A-98CE-D233D8E7223D}" type="pres">
      <dgm:prSet presAssocID="{199F01AB-50AF-49D7-801F-21473ACC83A4}" presName="gear1srcNode" presStyleLbl="node1" presStyleIdx="0" presStyleCnt="3"/>
      <dgm:spPr/>
    </dgm:pt>
    <dgm:pt modelId="{40DDE7BF-8BFD-403D-8913-1040753C46B9}" type="pres">
      <dgm:prSet presAssocID="{199F01AB-50AF-49D7-801F-21473ACC83A4}" presName="gear1dstNode" presStyleLbl="node1" presStyleIdx="0" presStyleCnt="3"/>
      <dgm:spPr/>
    </dgm:pt>
    <dgm:pt modelId="{766E861D-7BEE-4D38-8C60-E6205940E7C5}" type="pres">
      <dgm:prSet presAssocID="{281463A2-DA72-4DA1-BEDA-0A7B17032762}" presName="gear2" presStyleLbl="node1" presStyleIdx="1" presStyleCnt="3" custLinFactNeighborX="-1864" custLinFactNeighborY="4113">
        <dgm:presLayoutVars>
          <dgm:chMax val="1"/>
          <dgm:bulletEnabled val="1"/>
        </dgm:presLayoutVars>
      </dgm:prSet>
      <dgm:spPr/>
    </dgm:pt>
    <dgm:pt modelId="{325EECBE-87DE-4580-A0E2-E69F6BD3F2B0}" type="pres">
      <dgm:prSet presAssocID="{281463A2-DA72-4DA1-BEDA-0A7B17032762}" presName="gear2srcNode" presStyleLbl="node1" presStyleIdx="1" presStyleCnt="3"/>
      <dgm:spPr/>
    </dgm:pt>
    <dgm:pt modelId="{866945CD-7ABB-425D-9121-3F026F15F95C}" type="pres">
      <dgm:prSet presAssocID="{281463A2-DA72-4DA1-BEDA-0A7B17032762}" presName="gear2dstNode" presStyleLbl="node1" presStyleIdx="1" presStyleCnt="3"/>
      <dgm:spPr/>
    </dgm:pt>
    <dgm:pt modelId="{55A8B63D-3F40-47C0-8D7A-FC13DCA6C838}" type="pres">
      <dgm:prSet presAssocID="{1B04E199-5786-4682-B997-F394D08B0CC2}" presName="gear3" presStyleLbl="node1" presStyleIdx="2" presStyleCnt="3" custScaleX="102796" custScaleY="106551"/>
      <dgm:spPr/>
    </dgm:pt>
    <dgm:pt modelId="{28F4738C-59B3-40CD-9E88-3765ECFF203D}" type="pres">
      <dgm:prSet presAssocID="{1B04E199-5786-4682-B997-F394D08B0CC2}" presName="gear3tx" presStyleLbl="node1" presStyleIdx="2" presStyleCnt="3">
        <dgm:presLayoutVars>
          <dgm:chMax val="1"/>
          <dgm:bulletEnabled val="1"/>
        </dgm:presLayoutVars>
      </dgm:prSet>
      <dgm:spPr/>
    </dgm:pt>
    <dgm:pt modelId="{80262DDB-197E-4C36-84C2-9BCC101F4811}" type="pres">
      <dgm:prSet presAssocID="{1B04E199-5786-4682-B997-F394D08B0CC2}" presName="gear3srcNode" presStyleLbl="node1" presStyleIdx="2" presStyleCnt="3"/>
      <dgm:spPr/>
    </dgm:pt>
    <dgm:pt modelId="{FBE44B00-BDEB-464D-BEC2-3EBDF6938935}" type="pres">
      <dgm:prSet presAssocID="{1B04E199-5786-4682-B997-F394D08B0CC2}" presName="gear3dstNode" presStyleLbl="node1" presStyleIdx="2" presStyleCnt="3"/>
      <dgm:spPr/>
    </dgm:pt>
    <dgm:pt modelId="{7099B5EB-6443-4070-9825-5CE81318C2D6}" type="pres">
      <dgm:prSet presAssocID="{DC6CFA1E-1D89-49DE-824A-6937FAC57ADC}" presName="connector1" presStyleLbl="sibTrans2D1" presStyleIdx="0" presStyleCnt="3" custLinFactNeighborX="-7799" custLinFactNeighborY="3420"/>
      <dgm:spPr/>
    </dgm:pt>
    <dgm:pt modelId="{D296276E-C909-4A4E-AA54-4DF12A35CD0D}" type="pres">
      <dgm:prSet presAssocID="{DE368F15-00FB-462C-9403-DE38F5BB76FB}" presName="connector2" presStyleLbl="sibTrans2D1" presStyleIdx="1" presStyleCnt="3"/>
      <dgm:spPr/>
    </dgm:pt>
    <dgm:pt modelId="{133178F8-25BD-456C-855A-A2F40CDC8CE8}" type="pres">
      <dgm:prSet presAssocID="{66AD98AA-3B8C-4E01-BABB-C506536625DA}" presName="connector3" presStyleLbl="sibTrans2D1" presStyleIdx="2" presStyleCnt="3"/>
      <dgm:spPr/>
    </dgm:pt>
  </dgm:ptLst>
  <dgm:cxnLst>
    <dgm:cxn modelId="{903B0902-93CB-4D8D-B895-61AB73BFECB5}" srcId="{E7BDC542-D6FB-43F1-86F4-BE4C1F163686}" destId="{199F01AB-50AF-49D7-801F-21473ACC83A4}" srcOrd="0" destOrd="0" parTransId="{1692B6FA-D2F1-48F7-B955-8CF43781CAB5}" sibTransId="{DC6CFA1E-1D89-49DE-824A-6937FAC57ADC}"/>
    <dgm:cxn modelId="{CAFDD20B-7FCA-4AF3-85AC-E58DEC1B5C3C}" type="presOf" srcId="{199F01AB-50AF-49D7-801F-21473ACC83A4}" destId="{40DDE7BF-8BFD-403D-8913-1040753C46B9}" srcOrd="2" destOrd="0" presId="urn:microsoft.com/office/officeart/2005/8/layout/gear1"/>
    <dgm:cxn modelId="{4BC7250E-0648-4F83-9BD1-4F61A828F017}" srcId="{E7BDC542-D6FB-43F1-86F4-BE4C1F163686}" destId="{1B04E199-5786-4682-B997-F394D08B0CC2}" srcOrd="2" destOrd="0" parTransId="{208FA1FC-7EFD-4101-8B2D-67AEA73FF8F7}" sibTransId="{66AD98AA-3B8C-4E01-BABB-C506536625DA}"/>
    <dgm:cxn modelId="{00C5C93B-2A2D-4687-B4C4-EC947EA1BABD}" type="presOf" srcId="{199F01AB-50AF-49D7-801F-21473ACC83A4}" destId="{14E35EED-79A1-4E6A-98CE-D233D8E7223D}" srcOrd="1" destOrd="0" presId="urn:microsoft.com/office/officeart/2005/8/layout/gear1"/>
    <dgm:cxn modelId="{0AA4FC3E-2E5B-4C19-8EF1-6BCF9054DD1E}" type="presOf" srcId="{281463A2-DA72-4DA1-BEDA-0A7B17032762}" destId="{766E861D-7BEE-4D38-8C60-E6205940E7C5}" srcOrd="0" destOrd="0" presId="urn:microsoft.com/office/officeart/2005/8/layout/gear1"/>
    <dgm:cxn modelId="{E9717743-D38F-4E63-8341-750CF1263D15}" type="presOf" srcId="{DC6CFA1E-1D89-49DE-824A-6937FAC57ADC}" destId="{7099B5EB-6443-4070-9825-5CE81318C2D6}" srcOrd="0" destOrd="0" presId="urn:microsoft.com/office/officeart/2005/8/layout/gear1"/>
    <dgm:cxn modelId="{8BE0A753-F39A-4050-85D4-71D55D117FB0}" type="presOf" srcId="{E7BDC542-D6FB-43F1-86F4-BE4C1F163686}" destId="{73D8467D-C72B-4767-A8BA-7B50CDFDD90F}" srcOrd="0" destOrd="0" presId="urn:microsoft.com/office/officeart/2005/8/layout/gear1"/>
    <dgm:cxn modelId="{23385255-E9CB-4B5E-AEC5-6083CA082CD6}" srcId="{E7BDC542-D6FB-43F1-86F4-BE4C1F163686}" destId="{281463A2-DA72-4DA1-BEDA-0A7B17032762}" srcOrd="1" destOrd="0" parTransId="{FB257AF8-299B-4BF5-A8E5-C8F69EE94E69}" sibTransId="{DE368F15-00FB-462C-9403-DE38F5BB76FB}"/>
    <dgm:cxn modelId="{C50C707A-2AB9-4532-8E7D-4CF4549580A8}" type="presOf" srcId="{DE368F15-00FB-462C-9403-DE38F5BB76FB}" destId="{D296276E-C909-4A4E-AA54-4DF12A35CD0D}" srcOrd="0" destOrd="0" presId="urn:microsoft.com/office/officeart/2005/8/layout/gear1"/>
    <dgm:cxn modelId="{2DC9097B-0B05-4190-87AC-7E62F5AAFEB0}" type="presOf" srcId="{1B04E199-5786-4682-B997-F394D08B0CC2}" destId="{28F4738C-59B3-40CD-9E88-3765ECFF203D}" srcOrd="1" destOrd="0" presId="urn:microsoft.com/office/officeart/2005/8/layout/gear1"/>
    <dgm:cxn modelId="{86C11D91-3074-4A44-99F3-16B83EB26F8D}" type="presOf" srcId="{281463A2-DA72-4DA1-BEDA-0A7B17032762}" destId="{325EECBE-87DE-4580-A0E2-E69F6BD3F2B0}" srcOrd="1" destOrd="0" presId="urn:microsoft.com/office/officeart/2005/8/layout/gear1"/>
    <dgm:cxn modelId="{06DADEA0-B1F5-40D0-A48C-C6EDC3891184}" type="presOf" srcId="{1B04E199-5786-4682-B997-F394D08B0CC2}" destId="{FBE44B00-BDEB-464D-BEC2-3EBDF6938935}" srcOrd="3" destOrd="0" presId="urn:microsoft.com/office/officeart/2005/8/layout/gear1"/>
    <dgm:cxn modelId="{F8BBB4BA-468E-49EE-886F-8E3E38C89959}" type="presOf" srcId="{199F01AB-50AF-49D7-801F-21473ACC83A4}" destId="{F29CDDCC-4355-44E1-B61D-A455469D5551}" srcOrd="0" destOrd="0" presId="urn:microsoft.com/office/officeart/2005/8/layout/gear1"/>
    <dgm:cxn modelId="{C9AAD0CA-0863-4F91-A31F-514CE13D23F0}" type="presOf" srcId="{1B04E199-5786-4682-B997-F394D08B0CC2}" destId="{55A8B63D-3F40-47C0-8D7A-FC13DCA6C838}" srcOrd="0" destOrd="0" presId="urn:microsoft.com/office/officeart/2005/8/layout/gear1"/>
    <dgm:cxn modelId="{6625C0F3-2158-4A4A-86DA-A10F00081DC3}" type="presOf" srcId="{1B04E199-5786-4682-B997-F394D08B0CC2}" destId="{80262DDB-197E-4C36-84C2-9BCC101F4811}" srcOrd="2" destOrd="0" presId="urn:microsoft.com/office/officeart/2005/8/layout/gear1"/>
    <dgm:cxn modelId="{C182FEF9-CB1F-4D0C-BD26-AB0B074FA8F4}" type="presOf" srcId="{281463A2-DA72-4DA1-BEDA-0A7B17032762}" destId="{866945CD-7ABB-425D-9121-3F026F15F95C}" srcOrd="2" destOrd="0" presId="urn:microsoft.com/office/officeart/2005/8/layout/gear1"/>
    <dgm:cxn modelId="{E4DBA6FC-EFDA-4351-AA6F-9939D9D010C0}" type="presOf" srcId="{66AD98AA-3B8C-4E01-BABB-C506536625DA}" destId="{133178F8-25BD-456C-855A-A2F40CDC8CE8}" srcOrd="0" destOrd="0" presId="urn:microsoft.com/office/officeart/2005/8/layout/gear1"/>
    <dgm:cxn modelId="{510FBF65-6095-4D32-AAD7-C1B35A1CED55}" type="presParOf" srcId="{73D8467D-C72B-4767-A8BA-7B50CDFDD90F}" destId="{F29CDDCC-4355-44E1-B61D-A455469D5551}" srcOrd="0" destOrd="0" presId="urn:microsoft.com/office/officeart/2005/8/layout/gear1"/>
    <dgm:cxn modelId="{69D18B84-ACC7-434E-8AE2-CE1FF7180643}" type="presParOf" srcId="{73D8467D-C72B-4767-A8BA-7B50CDFDD90F}" destId="{14E35EED-79A1-4E6A-98CE-D233D8E7223D}" srcOrd="1" destOrd="0" presId="urn:microsoft.com/office/officeart/2005/8/layout/gear1"/>
    <dgm:cxn modelId="{8EB9E848-020A-4939-A0B7-B634E7BC25FA}" type="presParOf" srcId="{73D8467D-C72B-4767-A8BA-7B50CDFDD90F}" destId="{40DDE7BF-8BFD-403D-8913-1040753C46B9}" srcOrd="2" destOrd="0" presId="urn:microsoft.com/office/officeart/2005/8/layout/gear1"/>
    <dgm:cxn modelId="{A6CED005-1E3B-429E-99F3-D7D5843B4360}" type="presParOf" srcId="{73D8467D-C72B-4767-A8BA-7B50CDFDD90F}" destId="{766E861D-7BEE-4D38-8C60-E6205940E7C5}" srcOrd="3" destOrd="0" presId="urn:microsoft.com/office/officeart/2005/8/layout/gear1"/>
    <dgm:cxn modelId="{306B7E45-5A72-410E-9A29-E2CEBA7E95B0}" type="presParOf" srcId="{73D8467D-C72B-4767-A8BA-7B50CDFDD90F}" destId="{325EECBE-87DE-4580-A0E2-E69F6BD3F2B0}" srcOrd="4" destOrd="0" presId="urn:microsoft.com/office/officeart/2005/8/layout/gear1"/>
    <dgm:cxn modelId="{F81F5821-7D2B-41F3-A617-617F2A29941E}" type="presParOf" srcId="{73D8467D-C72B-4767-A8BA-7B50CDFDD90F}" destId="{866945CD-7ABB-425D-9121-3F026F15F95C}" srcOrd="5" destOrd="0" presId="urn:microsoft.com/office/officeart/2005/8/layout/gear1"/>
    <dgm:cxn modelId="{583427A7-40AF-4260-B54A-8999051A117F}" type="presParOf" srcId="{73D8467D-C72B-4767-A8BA-7B50CDFDD90F}" destId="{55A8B63D-3F40-47C0-8D7A-FC13DCA6C838}" srcOrd="6" destOrd="0" presId="urn:microsoft.com/office/officeart/2005/8/layout/gear1"/>
    <dgm:cxn modelId="{29BE50D1-BBEC-4003-96E7-EDE109D3F212}" type="presParOf" srcId="{73D8467D-C72B-4767-A8BA-7B50CDFDD90F}" destId="{28F4738C-59B3-40CD-9E88-3765ECFF203D}" srcOrd="7" destOrd="0" presId="urn:microsoft.com/office/officeart/2005/8/layout/gear1"/>
    <dgm:cxn modelId="{B35A429C-D3A3-407B-81D8-2BAB0B605A24}" type="presParOf" srcId="{73D8467D-C72B-4767-A8BA-7B50CDFDD90F}" destId="{80262DDB-197E-4C36-84C2-9BCC101F4811}" srcOrd="8" destOrd="0" presId="urn:microsoft.com/office/officeart/2005/8/layout/gear1"/>
    <dgm:cxn modelId="{B2545514-0E9F-414C-A41C-3D1AB3A138B6}" type="presParOf" srcId="{73D8467D-C72B-4767-A8BA-7B50CDFDD90F}" destId="{FBE44B00-BDEB-464D-BEC2-3EBDF6938935}" srcOrd="9" destOrd="0" presId="urn:microsoft.com/office/officeart/2005/8/layout/gear1"/>
    <dgm:cxn modelId="{B8DC43B5-7080-423B-B7D1-7F0E0B85336C}" type="presParOf" srcId="{73D8467D-C72B-4767-A8BA-7B50CDFDD90F}" destId="{7099B5EB-6443-4070-9825-5CE81318C2D6}" srcOrd="10" destOrd="0" presId="urn:microsoft.com/office/officeart/2005/8/layout/gear1"/>
    <dgm:cxn modelId="{5FD5E515-0D22-4ACE-B6D0-1FE9BBD26147}" type="presParOf" srcId="{73D8467D-C72B-4767-A8BA-7B50CDFDD90F}" destId="{D296276E-C909-4A4E-AA54-4DF12A35CD0D}" srcOrd="11" destOrd="0" presId="urn:microsoft.com/office/officeart/2005/8/layout/gear1"/>
    <dgm:cxn modelId="{CDC3AC23-127D-4B86-9DBE-E5292EAA9207}" type="presParOf" srcId="{73D8467D-C72B-4767-A8BA-7B50CDFDD90F}" destId="{133178F8-25BD-456C-855A-A2F40CDC8C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1B26F30-EC45-4959-A522-069B7FBE372A}">
      <dgm:prSet phldrT="[Text]"/>
      <dgm:spPr>
        <a:solidFill>
          <a:srgbClr val="004C82"/>
        </a:solidFill>
      </dgm:spPr>
      <dgm:t>
        <a:bodyPr/>
        <a:lstStyle/>
        <a:p>
          <a:r>
            <a:rPr lang="fr-FR" noProof="0"/>
            <a:t>Atténuation du changement climatique</a:t>
          </a:r>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004C82"/>
        </a:solidFill>
        <a:ln>
          <a:solidFill>
            <a:srgbClr val="004C82"/>
          </a:solidFill>
        </a:ln>
      </dgm:spPr>
      <dgm:t>
        <a:bodyPr/>
        <a:lstStyle/>
        <a:p>
          <a:endParaRPr lang="de-DE"/>
        </a:p>
      </dgm:t>
    </dgm:pt>
    <dgm:pt modelId="{42AC5F97-F6C6-4AEE-A896-12FCEDCF568C}">
      <dgm:prSet phldrT="[Text]"/>
      <dgm:spPr>
        <a:solidFill>
          <a:srgbClr val="004C82">
            <a:alpha val="89804"/>
          </a:srgbClr>
        </a:solidFill>
      </dgm:spPr>
      <dgm:t>
        <a:bodyPr/>
        <a:lstStyle/>
        <a:p>
          <a:r>
            <a:rPr lang="fr-FR"/>
            <a:t>Adaptation au changement climatique</a:t>
          </a:r>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004C82">
            <a:alpha val="80000"/>
          </a:srgbClr>
        </a:solidFill>
      </dgm:spPr>
      <dgm:t>
        <a:bodyPr/>
        <a:lstStyle/>
        <a:p>
          <a:r>
            <a:rPr lang="fr-FR" noProof="0" dirty="0"/>
            <a:t>Utilisation durable et protectrice des ressources aquatiques et marines</a:t>
          </a:r>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004C82">
            <a:alpha val="69804"/>
          </a:srgbClr>
        </a:solidFill>
      </dgm:spPr>
      <dgm:t>
        <a:bodyPr/>
        <a:lstStyle/>
        <a:p>
          <a:r>
            <a:rPr lang="fr-FR" noProof="0"/>
            <a:t>Transition vers une économie circulaire, prévention et recyclage des déchets</a:t>
          </a:r>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004C82">
            <a:alpha val="60000"/>
          </a:srgbClr>
        </a:solidFill>
      </dgm:spPr>
      <dgm:t>
        <a:bodyPr/>
        <a:lstStyle/>
        <a:p>
          <a:r>
            <a:rPr lang="fr-FR"/>
            <a:t>Prévention et contrôle de la pollution</a:t>
          </a:r>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004C82">
            <a:alpha val="50196"/>
          </a:srgbClr>
        </a:solidFill>
      </dgm:spPr>
      <dgm:t>
        <a:bodyPr/>
        <a:lstStyle/>
        <a:p>
          <a:r>
            <a:rPr lang="fr-FR" noProof="0" dirty="0"/>
            <a:t>Protection d’écosystèmes sains</a:t>
          </a:r>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a:ln>
          <a:solidFill>
            <a:srgbClr val="004C82"/>
          </a:solidFill>
        </a:ln>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a:ln>
          <a:solidFill>
            <a:srgbClr val="004C82"/>
          </a:solidFill>
        </a:ln>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a:ln>
          <a:solidFill>
            <a:srgbClr val="004C82"/>
          </a:solidFill>
        </a:ln>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a:ln>
          <a:solidFill>
            <a:srgbClr val="004C82"/>
          </a:solidFill>
        </a:ln>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a:ln>
          <a:solidFill>
            <a:srgbClr val="004C82"/>
          </a:solidFill>
        </a:ln>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a:ln>
          <a:solidFill>
            <a:srgbClr val="004C82"/>
          </a:solidFill>
        </a:ln>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F1B26F30-EC45-4959-A522-069B7FBE372A}">
      <dgm:prSet phldrT="[Text]"/>
      <dgm:spPr>
        <a:solidFill>
          <a:srgbClr val="79A12C">
            <a:alpha val="90000"/>
          </a:srgbClr>
        </a:solidFill>
      </dgm:spPr>
      <dgm:t>
        <a:bodyPr/>
        <a:lstStyle/>
        <a:p>
          <a:pPr>
            <a:buFont typeface="Symbol" panose="05050102010706020507" pitchFamily="18" charset="2"/>
            <a:buChar char="-"/>
          </a:pPr>
          <a:r>
            <a:rPr lang="fr-FR" b="0" dirty="0"/>
            <a:t>Potentiel d’impact</a:t>
          </a:r>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79A12C"/>
        </a:solidFill>
      </dgm:spPr>
      <dgm:t>
        <a:bodyPr/>
        <a:lstStyle/>
        <a:p>
          <a:endParaRPr lang="de-DE"/>
        </a:p>
      </dgm:t>
    </dgm:pt>
    <dgm:pt modelId="{42AC5F97-F6C6-4AEE-A896-12FCEDCF568C}">
      <dgm:prSet phldrT="[Text]"/>
      <dgm:spPr>
        <a:solidFill>
          <a:srgbClr val="79A12C">
            <a:alpha val="82000"/>
          </a:srgbClr>
        </a:solidFill>
      </dgm:spPr>
      <dgm:t>
        <a:bodyPr/>
        <a:lstStyle/>
        <a:p>
          <a:pPr>
            <a:buFont typeface="Symbol" panose="05050102010706020507" pitchFamily="18" charset="2"/>
            <a:buChar char="-"/>
          </a:pPr>
          <a:r>
            <a:rPr lang="fr-FR" b="0"/>
            <a:t>Potentiel de changement de paradigme</a:t>
          </a:r>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79A12C">
            <a:alpha val="74000"/>
          </a:srgbClr>
        </a:solidFill>
      </dgm:spPr>
      <dgm:t>
        <a:bodyPr/>
        <a:lstStyle/>
        <a:p>
          <a:r>
            <a:rPr lang="fr-FR" b="0"/>
            <a:t>Potentiel de développement durable</a:t>
          </a:r>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79A12C">
            <a:alpha val="66000"/>
          </a:srgbClr>
        </a:solidFill>
      </dgm:spPr>
      <dgm:t>
        <a:bodyPr/>
        <a:lstStyle/>
        <a:p>
          <a:r>
            <a:rPr lang="fr-FR" b="0" dirty="0"/>
            <a:t>Réponse aux besoins des bénéficiaires</a:t>
          </a:r>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79A12C">
            <a:alpha val="58000"/>
          </a:srgbClr>
        </a:solidFill>
      </dgm:spPr>
      <dgm:t>
        <a:bodyPr/>
        <a:lstStyle/>
        <a:p>
          <a:r>
            <a:rPr lang="fr-FR" dirty="0"/>
            <a:t>Meilleure appropriation par les pays</a:t>
          </a:r>
          <a:endParaRPr lang="fr-FR" b="0" dirty="0"/>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79A12C">
            <a:alpha val="50000"/>
          </a:srgbClr>
        </a:solidFill>
      </dgm:spPr>
      <dgm:t>
        <a:bodyPr/>
        <a:lstStyle/>
        <a:p>
          <a:r>
            <a:rPr lang="fr-FR" b="0"/>
            <a:t>Efficience et efficacité</a:t>
          </a:r>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476A-048D-4E50-9486-D14497084A40}">
      <dsp:nvSpPr>
        <dsp:cNvPr id="0" name=""/>
        <dsp:cNvSpPr/>
      </dsp:nvSpPr>
      <dsp:spPr>
        <a:xfrm>
          <a:off x="0" y="2632531"/>
          <a:ext cx="8565112" cy="385546"/>
        </a:xfrm>
        <a:prstGeom prst="rec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noProof="0"/>
            <a:t>4. Classement des projets eau-énergie-alimentation</a:t>
          </a:r>
        </a:p>
      </dsp:txBody>
      <dsp:txXfrm>
        <a:off x="0" y="2632531"/>
        <a:ext cx="8565112" cy="385546"/>
      </dsp:txXfrm>
    </dsp:sp>
    <dsp:sp modelId="{F745D2B3-5F9B-4212-877C-22FE57B0CB18}">
      <dsp:nvSpPr>
        <dsp:cNvPr id="0" name=""/>
        <dsp:cNvSpPr/>
      </dsp:nvSpPr>
      <dsp:spPr>
        <a:xfrm rot="10800000">
          <a:off x="0" y="1531642"/>
          <a:ext cx="8565112" cy="1111997"/>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3. Sélection et évaluation des projets Nexus eau-énergie-alimentation</a:t>
          </a:r>
        </a:p>
      </dsp:txBody>
      <dsp:txXfrm rot="-10800000">
        <a:off x="0" y="1531642"/>
        <a:ext cx="8565112" cy="390311"/>
      </dsp:txXfrm>
    </dsp:sp>
    <dsp:sp modelId="{06BC9EBC-DBA4-400B-9E55-C3C6031A5744}">
      <dsp:nvSpPr>
        <dsp:cNvPr id="0" name=""/>
        <dsp:cNvSpPr/>
      </dsp:nvSpPr>
      <dsp:spPr>
        <a:xfrm>
          <a:off x="3583" y="1850723"/>
          <a:ext cx="8556747" cy="4596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Indicateurs de sélection </a:t>
          </a:r>
        </a:p>
        <a:p>
          <a:pPr marL="0" lvl="0" indent="0" algn="ctr" defTabSz="355600">
            <a:lnSpc>
              <a:spcPct val="90000"/>
            </a:lnSpc>
            <a:spcBef>
              <a:spcPct val="0"/>
            </a:spcBef>
            <a:spcAft>
              <a:spcPct val="35000"/>
            </a:spcAft>
            <a:buNone/>
          </a:pPr>
          <a:r>
            <a:rPr lang="fr-FR" sz="800" kern="1200" noProof="0" dirty="0"/>
            <a:t>(3.1 eau-énergie-sécurité alimentaire, environnement, changement climatique et aspects liés au genre ; 3.2 Institutions, gouvernance, réglementation et administration ; 3.3 Innovation, </a:t>
          </a:r>
          <a:r>
            <a:rPr lang="fr-FR" sz="800" kern="1200" noProof="0" dirty="0" err="1"/>
            <a:t>additionnalité</a:t>
          </a:r>
          <a:r>
            <a:rPr lang="fr-FR" sz="800" kern="1200" noProof="0" dirty="0"/>
            <a:t>, durabilité de l’entreprise, extensibilité et transférabilité)</a:t>
          </a:r>
        </a:p>
      </dsp:txBody>
      <dsp:txXfrm>
        <a:off x="3583" y="1850723"/>
        <a:ext cx="8556747" cy="459686"/>
      </dsp:txXfrm>
    </dsp:sp>
    <dsp:sp modelId="{DCAFD3A4-E644-4E9B-B760-796629A0AC21}">
      <dsp:nvSpPr>
        <dsp:cNvPr id="0" name=""/>
        <dsp:cNvSpPr/>
      </dsp:nvSpPr>
      <dsp:spPr>
        <a:xfrm rot="10800000">
          <a:off x="0" y="588607"/>
          <a:ext cx="8565112" cy="943492"/>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2. Seuil de qualification « projet eau-énergie-alimentation »</a:t>
          </a:r>
        </a:p>
      </dsp:txBody>
      <dsp:txXfrm rot="-10800000">
        <a:off x="0" y="588607"/>
        <a:ext cx="8565112" cy="331166"/>
      </dsp:txXfrm>
    </dsp:sp>
    <dsp:sp modelId="{4B759F4B-3938-445E-9E98-97FBCE4C73D2}">
      <dsp:nvSpPr>
        <dsp:cNvPr id="0" name=""/>
        <dsp:cNvSpPr/>
      </dsp:nvSpPr>
      <dsp:spPr>
        <a:xfrm>
          <a:off x="0" y="882917"/>
          <a:ext cx="8565112" cy="35546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r-FR" sz="800" b="1" kern="1200" noProof="0" dirty="0"/>
            <a:t>Critères de sélection</a:t>
          </a:r>
          <a:r>
            <a:rPr lang="fr-FR" sz="800" kern="1200" noProof="0" dirty="0"/>
            <a:t>  </a:t>
          </a:r>
        </a:p>
        <a:p>
          <a:pPr marL="0" lvl="0" indent="0" algn="ctr" defTabSz="355600">
            <a:lnSpc>
              <a:spcPct val="90000"/>
            </a:lnSpc>
            <a:spcBef>
              <a:spcPct val="0"/>
            </a:spcBef>
            <a:spcAft>
              <a:spcPct val="35000"/>
            </a:spcAft>
            <a:buNone/>
          </a:pPr>
          <a:r>
            <a:rPr lang="fr-FR" sz="800" kern="1200" noProof="0" dirty="0"/>
            <a:t>(éligibilité vis-à-vis de l’eau, de l’énergie et de la sécurité alimentaire ainsi que vis-à-vis de l’efficacité de l’utilisation des ressources)</a:t>
          </a:r>
        </a:p>
      </dsp:txBody>
      <dsp:txXfrm>
        <a:off x="0" y="882917"/>
        <a:ext cx="8565112" cy="355466"/>
      </dsp:txXfrm>
    </dsp:sp>
    <dsp:sp modelId="{E9812155-A380-4682-BB87-B9194EEF8FDF}">
      <dsp:nvSpPr>
        <dsp:cNvPr id="0" name=""/>
        <dsp:cNvSpPr/>
      </dsp:nvSpPr>
      <dsp:spPr>
        <a:xfrm rot="10800000">
          <a:off x="0" y="0"/>
          <a:ext cx="8565112" cy="592970"/>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1. Présélection et éligibilité au Nexus eau-énergie-alimentation</a:t>
          </a:r>
        </a:p>
      </dsp:txBody>
      <dsp:txXfrm rot="-10800000">
        <a:off x="0" y="0"/>
        <a:ext cx="8565112" cy="208132"/>
      </dsp:txXfrm>
    </dsp:sp>
    <dsp:sp modelId="{4055834A-BE5A-4AF4-88E0-C8CA4CEE1DBE}">
      <dsp:nvSpPr>
        <dsp:cNvPr id="0" name=""/>
        <dsp:cNvSpPr/>
      </dsp:nvSpPr>
      <dsp:spPr>
        <a:xfrm>
          <a:off x="0" y="209553"/>
          <a:ext cx="8565112" cy="17729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Critères d’éligibilité de base et évaluation des facteurs de risque</a:t>
          </a:r>
        </a:p>
      </dsp:txBody>
      <dsp:txXfrm>
        <a:off x="0" y="209553"/>
        <a:ext cx="8565112" cy="177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Calibri" panose="020F0502020204030204" pitchFamily="34" charset="0"/>
            </a:rPr>
            <a:t>Ouvre de nouvelles possibilités de financement</a:t>
          </a:r>
        </a:p>
        <a:p>
          <a:pPr marL="0" lvl="0" indent="0" algn="l" defTabSz="800100">
            <a:lnSpc>
              <a:spcPct val="90000"/>
            </a:lnSpc>
            <a:spcBef>
              <a:spcPct val="0"/>
            </a:spcBef>
            <a:spcAft>
              <a:spcPct val="35000"/>
            </a:spcAft>
            <a:buNone/>
          </a:pPr>
          <a:r>
            <a:rPr lang="fr-FR" sz="1800" b="0" kern="1200" dirty="0">
              <a:latin typeface="Calibri" panose="020F0502020204030204" pitchFamily="34" charset="0"/>
            </a:rPr>
            <a:t>Optimisation de l’utilisation économique des ressources financières disponibles</a:t>
          </a: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b="1" kern="1200" noProof="0" dirty="0">
              <a:latin typeface="Calibri" panose="020F0502020204030204" pitchFamily="34" charset="0"/>
            </a:rPr>
            <a:t>Accélère la mise en œuvre de solutions durables sur le plan environnemental ET financier</a:t>
          </a:r>
        </a:p>
        <a:p>
          <a:pPr marL="0" marR="0" lvl="0" indent="0" algn="l" defTabSz="914400" eaLnBrk="1" fontAlgn="auto" latinLnBrk="0" hangingPunct="1">
            <a:lnSpc>
              <a:spcPct val="100000"/>
            </a:lnSpc>
            <a:spcBef>
              <a:spcPct val="0"/>
            </a:spcBef>
            <a:spcAft>
              <a:spcPts val="0"/>
            </a:spcAft>
            <a:buClrTx/>
            <a:buSzTx/>
            <a:buFontTx/>
            <a:buNone/>
            <a:tabLst/>
            <a:defRPr/>
          </a:pPr>
          <a:r>
            <a:rPr lang="fr-FR" sz="1800" b="0" kern="1200" noProof="0" dirty="0">
              <a:latin typeface="Calibri" panose="020F0502020204030204" pitchFamily="34" charset="0"/>
            </a:rPr>
            <a:t>Économies d’échelle</a:t>
          </a: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b="1" kern="1200" noProof="0">
              <a:latin typeface="Calibri" panose="020F0502020204030204" pitchFamily="34" charset="0"/>
            </a:rPr>
            <a:t>Améliore la cohérence et réduit les risques liés aux investissements</a:t>
          </a:r>
        </a:p>
        <a:p>
          <a:pPr marL="0" marR="0" lvl="0" indent="0" algn="l" defTabSz="914400" eaLnBrk="1" fontAlgn="auto" latinLnBrk="0" hangingPunct="1">
            <a:lnSpc>
              <a:spcPct val="100000"/>
            </a:lnSpc>
            <a:spcBef>
              <a:spcPct val="0"/>
            </a:spcBef>
            <a:spcAft>
              <a:spcPts val="0"/>
            </a:spcAft>
            <a:buClrTx/>
            <a:buSzTx/>
            <a:buFontTx/>
            <a:buNone/>
            <a:tabLst/>
            <a:defRPr/>
          </a:pPr>
          <a:r>
            <a:rPr lang="fr-FR" sz="1800" b="0" kern="1200" noProof="0">
              <a:latin typeface="Calibri" panose="020F0502020204030204" pitchFamily="34" charset="0"/>
              <a:cs typeface="Calibri" panose="020F0502020204030204" pitchFamily="34" charset="0"/>
            </a:rPr>
            <a:t>Coordination et durabilité à long terme</a:t>
          </a: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endParaRPr lang="de-DE" sz="1800" b="1" kern="120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854747" y="1"/>
          <a:ext cx="1812961"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b="1" kern="1200" noProof="0" dirty="0"/>
            <a:t>Avantages de l’approche Nexus pour la mobilisation des financements</a:t>
          </a:r>
        </a:p>
      </dsp:txBody>
      <dsp:txXfrm>
        <a:off x="1120249" y="264432"/>
        <a:ext cx="1281957" cy="127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DDCC-4355-44E1-B61D-A455469D5551}">
      <dsp:nvSpPr>
        <dsp:cNvPr id="0" name=""/>
        <dsp:cNvSpPr/>
      </dsp:nvSpPr>
      <dsp:spPr>
        <a:xfrm>
          <a:off x="2805740" y="1987832"/>
          <a:ext cx="1732148" cy="169232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t>Accès au financement pour le climat</a:t>
          </a:r>
        </a:p>
      </dsp:txBody>
      <dsp:txXfrm>
        <a:off x="3151002" y="2384251"/>
        <a:ext cx="1041624" cy="869890"/>
      </dsp:txXfrm>
    </dsp:sp>
    <dsp:sp modelId="{766E861D-7BEE-4D38-8C60-E6205940E7C5}">
      <dsp:nvSpPr>
        <dsp:cNvPr id="0" name=""/>
        <dsp:cNvSpPr/>
      </dsp:nvSpPr>
      <dsp:spPr>
        <a:xfrm>
          <a:off x="1404642" y="1371805"/>
          <a:ext cx="1505286" cy="1505286"/>
        </a:xfrm>
        <a:prstGeom prst="gear6">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noProof="0"/>
            <a:t>Critères de durabilité</a:t>
          </a:r>
        </a:p>
      </dsp:txBody>
      <dsp:txXfrm>
        <a:off x="1783602" y="1753056"/>
        <a:ext cx="747366" cy="742784"/>
      </dsp:txXfrm>
    </dsp:sp>
    <dsp:sp modelId="{55A8B63D-3F40-47C0-8D7A-FC13DCA6C838}">
      <dsp:nvSpPr>
        <dsp:cNvPr id="0" name=""/>
        <dsp:cNvSpPr/>
      </dsp:nvSpPr>
      <dsp:spPr>
        <a:xfrm rot="20700000">
          <a:off x="2265331" y="212953"/>
          <a:ext cx="1495839" cy="1591763"/>
        </a:xfrm>
        <a:prstGeom prst="gear6">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Soutien technique</a:t>
          </a:r>
        </a:p>
      </dsp:txBody>
      <dsp:txXfrm rot="-20700000">
        <a:off x="2587723" y="567763"/>
        <a:ext cx="851055" cy="882143"/>
      </dsp:txXfrm>
    </dsp:sp>
    <dsp:sp modelId="{7099B5EB-6443-4070-9825-5CE81318C2D6}">
      <dsp:nvSpPr>
        <dsp:cNvPr id="0" name=""/>
        <dsp:cNvSpPr/>
      </dsp:nvSpPr>
      <dsp:spPr>
        <a:xfrm>
          <a:off x="2266486" y="1580041"/>
          <a:ext cx="2649304" cy="2649304"/>
        </a:xfrm>
        <a:prstGeom prst="circularArrow">
          <a:avLst>
            <a:gd name="adj1" fmla="val 4688"/>
            <a:gd name="adj2" fmla="val 299029"/>
            <a:gd name="adj3" fmla="val 2505065"/>
            <a:gd name="adj4" fmla="val 1588540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6276E-C909-4A4E-AA54-4DF12A35CD0D}">
      <dsp:nvSpPr>
        <dsp:cNvPr id="0" name=""/>
        <dsp:cNvSpPr/>
      </dsp:nvSpPr>
      <dsp:spPr>
        <a:xfrm>
          <a:off x="1166117" y="978680"/>
          <a:ext cx="1924884" cy="1924884"/>
        </a:xfrm>
        <a:prstGeom prst="leftCircularArrow">
          <a:avLst>
            <a:gd name="adj1" fmla="val 6452"/>
            <a:gd name="adj2" fmla="val 429999"/>
            <a:gd name="adj3" fmla="val 10489124"/>
            <a:gd name="adj4" fmla="val 14837806"/>
            <a:gd name="adj5" fmla="val 7527"/>
          </a:avLst>
        </a:prstGeom>
        <a:solidFill>
          <a:schemeClr val="accent2">
            <a:hueOff val="-827043"/>
            <a:satOff val="8419"/>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178F8-25BD-456C-855A-A2F40CDC8CE8}">
      <dsp:nvSpPr>
        <dsp:cNvPr id="0" name=""/>
        <dsp:cNvSpPr/>
      </dsp:nvSpPr>
      <dsp:spPr>
        <a:xfrm>
          <a:off x="1934661" y="-49803"/>
          <a:ext cx="2075413" cy="2075413"/>
        </a:xfrm>
        <a:prstGeom prst="circularArrow">
          <a:avLst>
            <a:gd name="adj1" fmla="val 5984"/>
            <a:gd name="adj2" fmla="val 394124"/>
            <a:gd name="adj3" fmla="val 13313824"/>
            <a:gd name="adj4" fmla="val 10508221"/>
            <a:gd name="adj5" fmla="val 6981"/>
          </a:avLst>
        </a:prstGeom>
        <a:solidFill>
          <a:schemeClr val="accent2">
            <a:hueOff val="-1654086"/>
            <a:satOff val="16839"/>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702177" y="-416749"/>
          <a:ext cx="3225068" cy="3225068"/>
        </a:xfrm>
        <a:prstGeom prst="blockArc">
          <a:avLst>
            <a:gd name="adj1" fmla="val 18900000"/>
            <a:gd name="adj2" fmla="val 2700000"/>
            <a:gd name="adj3" fmla="val 670"/>
          </a:avLst>
        </a:prstGeom>
        <a:solidFill>
          <a:srgbClr val="004C82"/>
        </a:solidFill>
        <a:ln w="12700" cap="flat" cmpd="sng" algn="ctr">
          <a:solidFill>
            <a:srgbClr val="004C82"/>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196752" y="125940"/>
          <a:ext cx="5545197" cy="251784"/>
        </a:xfrm>
        <a:prstGeom prst="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a:t>Atténuation du changement climatique</a:t>
          </a:r>
        </a:p>
      </dsp:txBody>
      <dsp:txXfrm>
        <a:off x="196752" y="125940"/>
        <a:ext cx="5545197" cy="251784"/>
      </dsp:txXfrm>
    </dsp:sp>
    <dsp:sp modelId="{8CB8FE37-B962-4D43-A9AA-6C9AEBF6F522}">
      <dsp:nvSpPr>
        <dsp:cNvPr id="0" name=""/>
        <dsp:cNvSpPr/>
      </dsp:nvSpPr>
      <dsp:spPr>
        <a:xfrm>
          <a:off x="39387" y="94466"/>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403862" y="503568"/>
          <a:ext cx="5338087" cy="251784"/>
        </a:xfrm>
        <a:prstGeom prst="rect">
          <a:avLst/>
        </a:prstGeom>
        <a:solidFill>
          <a:srgbClr val="004C82">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a:t>Adaptation au changement climatique</a:t>
          </a:r>
        </a:p>
      </dsp:txBody>
      <dsp:txXfrm>
        <a:off x="403862" y="503568"/>
        <a:ext cx="5338087" cy="251784"/>
      </dsp:txXfrm>
    </dsp:sp>
    <dsp:sp modelId="{70453355-7B22-4611-BA96-AD085F85A4A5}">
      <dsp:nvSpPr>
        <dsp:cNvPr id="0" name=""/>
        <dsp:cNvSpPr/>
      </dsp:nvSpPr>
      <dsp:spPr>
        <a:xfrm>
          <a:off x="246497" y="472095"/>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498568" y="881197"/>
          <a:ext cx="5243381" cy="251784"/>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dirty="0"/>
            <a:t>Utilisation durable et protectrice des ressources aquatiques et marines</a:t>
          </a:r>
        </a:p>
      </dsp:txBody>
      <dsp:txXfrm>
        <a:off x="498568" y="881197"/>
        <a:ext cx="5243381" cy="251784"/>
      </dsp:txXfrm>
    </dsp:sp>
    <dsp:sp modelId="{851F7725-5BB6-493A-82CB-264EFE0E0511}">
      <dsp:nvSpPr>
        <dsp:cNvPr id="0" name=""/>
        <dsp:cNvSpPr/>
      </dsp:nvSpPr>
      <dsp:spPr>
        <a:xfrm>
          <a:off x="341203" y="849724"/>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498568" y="1258587"/>
          <a:ext cx="5243381" cy="251784"/>
        </a:xfrm>
        <a:prstGeom prst="rect">
          <a:avLst/>
        </a:prstGeom>
        <a:solidFill>
          <a:srgbClr val="004C82">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a:t>Transition vers une économie circulaire, prévention et recyclage des déchets</a:t>
          </a:r>
        </a:p>
      </dsp:txBody>
      <dsp:txXfrm>
        <a:off x="498568" y="1258587"/>
        <a:ext cx="5243381" cy="251784"/>
      </dsp:txXfrm>
    </dsp:sp>
    <dsp:sp modelId="{1C157F85-1752-4D13-AD18-DF18C35BCC29}">
      <dsp:nvSpPr>
        <dsp:cNvPr id="0" name=""/>
        <dsp:cNvSpPr/>
      </dsp:nvSpPr>
      <dsp:spPr>
        <a:xfrm>
          <a:off x="341203" y="1227114"/>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403862" y="1636215"/>
          <a:ext cx="5338087" cy="251784"/>
        </a:xfrm>
        <a:prstGeom prst="rect">
          <a:avLst/>
        </a:prstGeom>
        <a:solidFill>
          <a:srgbClr val="004C8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a:t>Prévention et contrôle de la pollution</a:t>
          </a:r>
        </a:p>
      </dsp:txBody>
      <dsp:txXfrm>
        <a:off x="403862" y="1636215"/>
        <a:ext cx="5338087" cy="251784"/>
      </dsp:txXfrm>
    </dsp:sp>
    <dsp:sp modelId="{DED180BD-BFCD-4DE8-BD84-B6709ABAB4C5}">
      <dsp:nvSpPr>
        <dsp:cNvPr id="0" name=""/>
        <dsp:cNvSpPr/>
      </dsp:nvSpPr>
      <dsp:spPr>
        <a:xfrm>
          <a:off x="246497" y="1604742"/>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196752" y="2013844"/>
          <a:ext cx="5545197" cy="251784"/>
        </a:xfrm>
        <a:prstGeom prst="rect">
          <a:avLst/>
        </a:prstGeom>
        <a:solidFill>
          <a:srgbClr val="004C82">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54"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dirty="0"/>
            <a:t>Protection d’écosystèmes sains</a:t>
          </a:r>
        </a:p>
      </dsp:txBody>
      <dsp:txXfrm>
        <a:off x="196752" y="2013844"/>
        <a:ext cx="5545197" cy="251784"/>
      </dsp:txXfrm>
    </dsp:sp>
    <dsp:sp modelId="{DF61BA0D-4A00-4A3A-9B01-597FD4021115}">
      <dsp:nvSpPr>
        <dsp:cNvPr id="0" name=""/>
        <dsp:cNvSpPr/>
      </dsp:nvSpPr>
      <dsp:spPr>
        <a:xfrm>
          <a:off x="39387" y="1982371"/>
          <a:ext cx="314730" cy="314730"/>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923703" y="-450427"/>
          <a:ext cx="3488225" cy="3488225"/>
        </a:xfrm>
        <a:prstGeom prst="blockArc">
          <a:avLst>
            <a:gd name="adj1" fmla="val 18900000"/>
            <a:gd name="adj2" fmla="val 2700000"/>
            <a:gd name="adj3" fmla="val 619"/>
          </a:avLst>
        </a:prstGeom>
        <a:solidFill>
          <a:srgbClr val="79A12C"/>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212124" y="136250"/>
          <a:ext cx="3878193" cy="272398"/>
        </a:xfrm>
        <a:prstGeom prst="rect">
          <a:avLst/>
        </a:prstGeom>
        <a:solidFill>
          <a:srgbClr val="79A12C">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fr-FR" sz="1400" b="0" kern="1200" dirty="0"/>
            <a:t>Potentiel d’impact</a:t>
          </a:r>
        </a:p>
      </dsp:txBody>
      <dsp:txXfrm>
        <a:off x="212124" y="136250"/>
        <a:ext cx="3878193" cy="272398"/>
      </dsp:txXfrm>
    </dsp:sp>
    <dsp:sp modelId="{8CB8FE37-B962-4D43-A9AA-6C9AEBF6F522}">
      <dsp:nvSpPr>
        <dsp:cNvPr id="0" name=""/>
        <dsp:cNvSpPr/>
      </dsp:nvSpPr>
      <dsp:spPr>
        <a:xfrm>
          <a:off x="41875" y="102201"/>
          <a:ext cx="340497" cy="340497"/>
        </a:xfrm>
        <a:prstGeom prst="ellipse">
          <a:avLst/>
        </a:prstGeom>
        <a:solidFill>
          <a:schemeClr val="bg2">
            <a:lumMod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436190" y="544796"/>
          <a:ext cx="3654126" cy="272398"/>
        </a:xfrm>
        <a:prstGeom prst="rect">
          <a:avLst/>
        </a:prstGeom>
        <a:solidFill>
          <a:srgbClr val="79A12C">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fr-FR" sz="1400" b="0" kern="1200"/>
            <a:t>Potentiel de changement de paradigme</a:t>
          </a:r>
        </a:p>
      </dsp:txBody>
      <dsp:txXfrm>
        <a:off x="436190" y="544796"/>
        <a:ext cx="3654126" cy="272398"/>
      </dsp:txXfrm>
    </dsp:sp>
    <dsp:sp modelId="{70453355-7B22-4611-BA96-AD085F85A4A5}">
      <dsp:nvSpPr>
        <dsp:cNvPr id="0" name=""/>
        <dsp:cNvSpPr/>
      </dsp:nvSpPr>
      <dsp:spPr>
        <a:xfrm>
          <a:off x="265941" y="510746"/>
          <a:ext cx="340497" cy="340497"/>
        </a:xfrm>
        <a:prstGeom prst="ellipse">
          <a:avLst/>
        </a:prstGeom>
        <a:solidFill>
          <a:schemeClr val="bg2">
            <a:lumMod val="90000"/>
          </a:schemeClr>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538650" y="953342"/>
          <a:ext cx="3551666" cy="272398"/>
        </a:xfrm>
        <a:prstGeom prst="rect">
          <a:avLst/>
        </a:prstGeom>
        <a:solidFill>
          <a:srgbClr val="79A12C">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a:t>Potentiel de développement durable</a:t>
          </a:r>
        </a:p>
      </dsp:txBody>
      <dsp:txXfrm>
        <a:off x="538650" y="953342"/>
        <a:ext cx="3551666" cy="272398"/>
      </dsp:txXfrm>
    </dsp:sp>
    <dsp:sp modelId="{851F7725-5BB6-493A-82CB-264EFE0E0511}">
      <dsp:nvSpPr>
        <dsp:cNvPr id="0" name=""/>
        <dsp:cNvSpPr/>
      </dsp:nvSpPr>
      <dsp:spPr>
        <a:xfrm>
          <a:off x="368401" y="919292"/>
          <a:ext cx="340497" cy="340497"/>
        </a:xfrm>
        <a:prstGeom prst="ellipse">
          <a:avLst/>
        </a:prstGeom>
        <a:solidFill>
          <a:schemeClr val="bg2">
            <a:lumMod val="9000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538650" y="1361629"/>
          <a:ext cx="3551666" cy="272398"/>
        </a:xfrm>
        <a:prstGeom prst="rect">
          <a:avLst/>
        </a:prstGeom>
        <a:solidFill>
          <a:srgbClr val="79A12C">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Réponse aux besoins des bénéficiaires</a:t>
          </a:r>
        </a:p>
      </dsp:txBody>
      <dsp:txXfrm>
        <a:off x="538650" y="1361629"/>
        <a:ext cx="3551666" cy="272398"/>
      </dsp:txXfrm>
    </dsp:sp>
    <dsp:sp modelId="{1C157F85-1752-4D13-AD18-DF18C35BCC29}">
      <dsp:nvSpPr>
        <dsp:cNvPr id="0" name=""/>
        <dsp:cNvSpPr/>
      </dsp:nvSpPr>
      <dsp:spPr>
        <a:xfrm>
          <a:off x="368401" y="1327579"/>
          <a:ext cx="340497" cy="340497"/>
        </a:xfrm>
        <a:prstGeom prst="ellipse">
          <a:avLst/>
        </a:prstGeom>
        <a:solidFill>
          <a:schemeClr val="bg2">
            <a:lumMod val="9000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436190" y="1770175"/>
          <a:ext cx="3654126" cy="272398"/>
        </a:xfrm>
        <a:prstGeom prst="rect">
          <a:avLst/>
        </a:prstGeom>
        <a:solidFill>
          <a:srgbClr val="79A12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Meilleure appropriation par les pays</a:t>
          </a:r>
          <a:endParaRPr lang="fr-FR" sz="1400" b="0" kern="1200" dirty="0"/>
        </a:p>
      </dsp:txBody>
      <dsp:txXfrm>
        <a:off x="436190" y="1770175"/>
        <a:ext cx="3654126" cy="272398"/>
      </dsp:txXfrm>
    </dsp:sp>
    <dsp:sp modelId="{DED180BD-BFCD-4DE8-BD84-B6709ABAB4C5}">
      <dsp:nvSpPr>
        <dsp:cNvPr id="0" name=""/>
        <dsp:cNvSpPr/>
      </dsp:nvSpPr>
      <dsp:spPr>
        <a:xfrm>
          <a:off x="265941" y="1736125"/>
          <a:ext cx="340497" cy="340497"/>
        </a:xfrm>
        <a:prstGeom prst="ellipse">
          <a:avLst/>
        </a:prstGeom>
        <a:solidFill>
          <a:schemeClr val="bg2">
            <a:lumMod val="9000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212124" y="2178720"/>
          <a:ext cx="3878193" cy="272398"/>
        </a:xfrm>
        <a:prstGeom prst="rect">
          <a:avLst/>
        </a:prstGeom>
        <a:solidFill>
          <a:srgbClr val="79A1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a:t>Efficience et efficacité</a:t>
          </a:r>
        </a:p>
      </dsp:txBody>
      <dsp:txXfrm>
        <a:off x="212124" y="2178720"/>
        <a:ext cx="3878193" cy="272398"/>
      </dsp:txXfrm>
    </dsp:sp>
    <dsp:sp modelId="{DF61BA0D-4A00-4A3A-9B01-597FD4021115}">
      <dsp:nvSpPr>
        <dsp:cNvPr id="0" name=""/>
        <dsp:cNvSpPr/>
      </dsp:nvSpPr>
      <dsp:spPr>
        <a:xfrm>
          <a:off x="41875" y="2144670"/>
          <a:ext cx="340497" cy="340497"/>
        </a:xfrm>
        <a:prstGeom prst="ellipse">
          <a:avLst/>
        </a:prstGeom>
        <a:solidFill>
          <a:schemeClr val="bg2">
            <a:lumMod val="9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30/11/2022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p.net/en/info/about-u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ifc.org/wps/wcm/connect/corp_ext_content/ifc_external_corporate_site/about+ifc_new" TargetMode="External"/><Relationship Id="rId5" Type="http://schemas.openxmlformats.org/officeDocument/2006/relationships/hyperlink" Target="https://www.globalreporting.org/standards/" TargetMode="External"/><Relationship Id="rId4" Type="http://schemas.openxmlformats.org/officeDocument/2006/relationships/hyperlink" Target="https://www.cdp.net/en/info/about-us/what-we-do"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o.org/3/a-i4951e.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ecd.org/water/Policy-Paper-Financing-Water-Investing-in-Sustainable-Growth.pdf" TargetMode="External"/><Relationship Id="rId4" Type="http://schemas.openxmlformats.org/officeDocument/2006/relationships/hyperlink" Target="https://iea.blob.core.windows.net/assets/ef8ffa01-9958-49f5-9b3b-7842e30f6177/WEI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kern="1200" noProof="0" dirty="0">
                <a:solidFill>
                  <a:schemeClr val="tx1"/>
                </a:solidFill>
                <a:effectLst/>
                <a:latin typeface="Arial" panose="020B0604020202020204" pitchFamily="34" charset="0"/>
                <a:ea typeface="+mn-ea"/>
                <a:cs typeface="+mn-cs"/>
              </a:rPr>
              <a:t>Après </a:t>
            </a:r>
            <a:r>
              <a:rPr lang="en-US" sz="900" b="0" i="0" u="none" kern="1200" noProof="0" dirty="0" err="1">
                <a:solidFill>
                  <a:schemeClr val="tx1"/>
                </a:solidFill>
                <a:effectLst/>
                <a:latin typeface="Arial" panose="020B0604020202020204" pitchFamily="34" charset="0"/>
                <a:ea typeface="+mn-ea"/>
                <a:cs typeface="+mn-cs"/>
              </a:rPr>
              <a:t>avoir</a:t>
            </a:r>
            <a:r>
              <a:rPr lang="en-US" sz="900" b="0" i="0" u="none" kern="1200" noProof="0" dirty="0">
                <a:solidFill>
                  <a:schemeClr val="tx1"/>
                </a:solidFill>
                <a:effectLst/>
                <a:latin typeface="Arial" panose="020B0604020202020204" pitchFamily="34" charset="0"/>
                <a:ea typeface="+mn-ea"/>
                <a:cs typeface="+mn-cs"/>
              </a:rPr>
              <a:t> </a:t>
            </a:r>
            <a:r>
              <a:rPr lang="en-US" sz="900" b="0" i="0" u="none" kern="1200" noProof="0" dirty="0" err="1">
                <a:solidFill>
                  <a:schemeClr val="tx1"/>
                </a:solidFill>
                <a:effectLst/>
                <a:latin typeface="Arial" panose="020B0604020202020204" pitchFamily="34" charset="0"/>
                <a:ea typeface="+mn-ea"/>
                <a:cs typeface="+mn-cs"/>
              </a:rPr>
              <a:t>pris</a:t>
            </a:r>
            <a:r>
              <a:rPr lang="en-US" sz="900" b="0" i="0" u="none" kern="1200" noProof="0" dirty="0">
                <a:solidFill>
                  <a:schemeClr val="tx1"/>
                </a:solidFill>
                <a:effectLst/>
                <a:latin typeface="Arial" panose="020B0604020202020204" pitchFamily="34" charset="0"/>
                <a:ea typeface="+mn-ea"/>
                <a:cs typeface="+mn-cs"/>
              </a:rPr>
              <a:t> </a:t>
            </a:r>
            <a:r>
              <a:rPr lang="en-US" sz="900" b="0" i="0" u="none" kern="1200" noProof="0" dirty="0" err="1">
                <a:solidFill>
                  <a:schemeClr val="tx1"/>
                </a:solidFill>
                <a:effectLst/>
                <a:latin typeface="Arial" panose="020B0604020202020204" pitchFamily="34" charset="0"/>
                <a:ea typeface="+mn-ea"/>
                <a:cs typeface="+mn-cs"/>
              </a:rPr>
              <a:t>connaissances</a:t>
            </a:r>
            <a:r>
              <a:rPr lang="en-US" sz="900" b="0" i="0" u="none" kern="1200" noProof="0" dirty="0">
                <a:solidFill>
                  <a:schemeClr val="tx1"/>
                </a:solidFill>
                <a:effectLst/>
                <a:latin typeface="Arial" panose="020B0604020202020204" pitchFamily="34" charset="0"/>
                <a:ea typeface="+mn-ea"/>
                <a:cs typeface="+mn-cs"/>
              </a:rPr>
              <a:t> des </a:t>
            </a:r>
            <a:r>
              <a:rPr lang="en-US" sz="900" b="1" i="0" u="none" strike="noStrike" kern="1200" noProof="0" dirty="0" err="1">
                <a:solidFill>
                  <a:schemeClr val="tx1"/>
                </a:solidFill>
                <a:effectLst/>
                <a:latin typeface="Arial" panose="020B0604020202020204" pitchFamily="34" charset="0"/>
                <a:ea typeface="+mn-ea"/>
                <a:cs typeface="+mn-cs"/>
              </a:rPr>
              <a:t>outils</a:t>
            </a:r>
            <a:r>
              <a:rPr lang="en-US" sz="900" b="1" i="0" u="none" strike="noStrike" kern="1200" noProof="0" dirty="0">
                <a:solidFill>
                  <a:schemeClr val="tx1"/>
                </a:solidFill>
                <a:effectLst/>
                <a:latin typeface="Arial" panose="020B0604020202020204" pitchFamily="34" charset="0"/>
                <a:ea typeface="+mn-ea"/>
                <a:cs typeface="+mn-cs"/>
              </a:rPr>
              <a:t> </a:t>
            </a:r>
            <a:r>
              <a:rPr lang="en-US" sz="900" b="1" i="0" u="none" strike="noStrike" kern="1200" noProof="0" dirty="0" err="1">
                <a:solidFill>
                  <a:schemeClr val="tx1"/>
                </a:solidFill>
                <a:effectLst/>
                <a:latin typeface="Arial" panose="020B0604020202020204" pitchFamily="34" charset="0"/>
                <a:ea typeface="+mn-ea"/>
                <a:cs typeface="+mn-cs"/>
              </a:rPr>
              <a:t>d’évaluation</a:t>
            </a:r>
            <a:r>
              <a:rPr lang="en-US" sz="900" b="1"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a:solidFill>
                  <a:schemeClr val="tx1"/>
                </a:solidFill>
                <a:effectLst/>
                <a:latin typeface="Arial" panose="020B0604020202020204" pitchFamily="34" charset="0"/>
                <a:ea typeface="+mn-ea"/>
                <a:cs typeface="+mn-cs"/>
              </a:rPr>
              <a:t>qui </a:t>
            </a:r>
            <a:r>
              <a:rPr lang="en-US" sz="900" b="0" i="0" u="none" strike="noStrike" kern="1200" noProof="0" dirty="0" err="1">
                <a:solidFill>
                  <a:schemeClr val="tx1"/>
                </a:solidFill>
                <a:effectLst/>
                <a:latin typeface="Arial" panose="020B0604020202020204" pitchFamily="34" charset="0"/>
                <a:ea typeface="+mn-ea"/>
                <a:cs typeface="+mn-cs"/>
              </a:rPr>
              <a:t>permettent</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d’analyser</a:t>
            </a:r>
            <a:r>
              <a:rPr lang="en-US" sz="900" b="0" i="0" u="none" strike="noStrike" kern="1200" noProof="0" dirty="0">
                <a:solidFill>
                  <a:schemeClr val="tx1"/>
                </a:solidFill>
                <a:effectLst/>
                <a:latin typeface="Arial" panose="020B0604020202020204" pitchFamily="34" charset="0"/>
                <a:ea typeface="+mn-ea"/>
                <a:cs typeface="+mn-cs"/>
              </a:rPr>
              <a:t> les </a:t>
            </a:r>
            <a:r>
              <a:rPr lang="en-US" sz="900" b="0" i="0" u="none" strike="noStrike" kern="1200" noProof="0" dirty="0" err="1">
                <a:solidFill>
                  <a:schemeClr val="tx1"/>
                </a:solidFill>
                <a:effectLst/>
                <a:latin typeface="Arial" panose="020B0604020202020204" pitchFamily="34" charset="0"/>
                <a:ea typeface="+mn-ea"/>
                <a:cs typeface="+mn-cs"/>
              </a:rPr>
              <a:t>secteurs</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eau</a:t>
            </a:r>
            <a:r>
              <a:rPr lang="en-US" sz="900" b="0" i="0" u="none" strike="noStrike" kern="1200" noProof="0" dirty="0">
                <a:solidFill>
                  <a:schemeClr val="tx1"/>
                </a:solidFill>
                <a:effectLst/>
                <a:latin typeface="Arial" panose="020B0604020202020204" pitchFamily="34" charset="0"/>
                <a:ea typeface="+mn-ea"/>
                <a:cs typeface="+mn-cs"/>
              </a:rPr>
              <a:t>-</a:t>
            </a:r>
            <a:r>
              <a:rPr lang="en-US" sz="900" b="0" i="0" u="none" strike="noStrike" kern="1200" noProof="0" dirty="0" err="1">
                <a:solidFill>
                  <a:schemeClr val="tx1"/>
                </a:solidFill>
                <a:effectLst/>
                <a:latin typeface="Arial" panose="020B0604020202020204" pitchFamily="34" charset="0"/>
                <a:ea typeface="+mn-ea"/>
                <a:cs typeface="+mn-cs"/>
              </a:rPr>
              <a:t>énergie</a:t>
            </a:r>
            <a:r>
              <a:rPr lang="en-US" sz="900" b="0" i="0" u="none" strike="noStrike" kern="1200" noProof="0" dirty="0">
                <a:solidFill>
                  <a:schemeClr val="tx1"/>
                </a:solidFill>
                <a:effectLst/>
                <a:latin typeface="Arial" panose="020B0604020202020204" pitchFamily="34" charset="0"/>
                <a:ea typeface="+mn-ea"/>
                <a:cs typeface="+mn-cs"/>
              </a:rPr>
              <a:t>-alimentation et les impacts des interventions Nexus et </a:t>
            </a:r>
            <a:r>
              <a:rPr lang="en-US" sz="900" b="1" i="0" u="none" strike="noStrike" kern="1200" noProof="0" dirty="0">
                <a:solidFill>
                  <a:schemeClr val="tx1"/>
                </a:solidFill>
                <a:effectLst/>
                <a:latin typeface="Arial" panose="020B0604020202020204" pitchFamily="34" charset="0"/>
                <a:ea typeface="+mn-ea"/>
                <a:cs typeface="+mn-cs"/>
              </a:rPr>
              <a:t>les instruments de </a:t>
            </a:r>
            <a:r>
              <a:rPr lang="en-US" sz="900" b="1" i="0" u="none" strike="noStrike" kern="1200" noProof="0" dirty="0" err="1">
                <a:solidFill>
                  <a:schemeClr val="tx1"/>
                </a:solidFill>
                <a:effectLst/>
                <a:latin typeface="Arial" panose="020B0604020202020204" pitchFamily="34" charset="0"/>
                <a:ea typeface="+mn-ea"/>
                <a:cs typeface="+mn-cs"/>
              </a:rPr>
              <a:t>gouvernance</a:t>
            </a:r>
            <a:r>
              <a:rPr lang="en-US" sz="900" b="1"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a:solidFill>
                  <a:schemeClr val="tx1"/>
                </a:solidFill>
                <a:effectLst/>
                <a:latin typeface="Arial" panose="020B0604020202020204" pitchFamily="34" charset="0"/>
                <a:ea typeface="+mn-ea"/>
                <a:cs typeface="+mn-cs"/>
              </a:rPr>
              <a:t>qui </a:t>
            </a:r>
            <a:r>
              <a:rPr lang="en-US" sz="900" b="0" i="0" u="none" strike="noStrike" kern="1200" noProof="0" dirty="0" err="1">
                <a:solidFill>
                  <a:schemeClr val="tx1"/>
                </a:solidFill>
                <a:effectLst/>
                <a:latin typeface="Arial" panose="020B0604020202020204" pitchFamily="34" charset="0"/>
                <a:ea typeface="+mn-ea"/>
                <a:cs typeface="+mn-cs"/>
              </a:rPr>
              <a:t>facilitent</a:t>
            </a:r>
            <a:r>
              <a:rPr lang="en-US" sz="900" b="0" i="0" u="none" strike="noStrike" kern="1200" noProof="0" dirty="0">
                <a:solidFill>
                  <a:schemeClr val="tx1"/>
                </a:solidFill>
                <a:effectLst/>
                <a:latin typeface="Arial" panose="020B0604020202020204" pitchFamily="34" charset="0"/>
                <a:ea typeface="+mn-ea"/>
                <a:cs typeface="+mn-cs"/>
              </a:rPr>
              <a:t> la coordination au sein des </a:t>
            </a:r>
            <a:r>
              <a:rPr lang="en-US" sz="900" b="0" i="0" u="none" strike="noStrike" kern="1200" noProof="0" dirty="0" err="1">
                <a:solidFill>
                  <a:schemeClr val="tx1"/>
                </a:solidFill>
                <a:effectLst/>
                <a:latin typeface="Arial" panose="020B0604020202020204" pitchFamily="34" charset="0"/>
                <a:ea typeface="+mn-ea"/>
                <a:cs typeface="+mn-cs"/>
              </a:rPr>
              <a:t>secteurs</a:t>
            </a:r>
            <a:r>
              <a:rPr lang="en-US" sz="900" b="0" i="0" u="none" strike="noStrike" kern="1200" noProof="0" dirty="0">
                <a:solidFill>
                  <a:schemeClr val="tx1"/>
                </a:solidFill>
                <a:effectLst/>
                <a:latin typeface="Arial" panose="020B0604020202020204" pitchFamily="34" charset="0"/>
                <a:ea typeface="+mn-ea"/>
                <a:cs typeface="+mn-cs"/>
              </a:rPr>
              <a:t> et les </a:t>
            </a:r>
            <a:r>
              <a:rPr lang="en-US" sz="900" b="0" i="0" u="none" strike="noStrike" kern="1200" noProof="0" dirty="0" err="1">
                <a:solidFill>
                  <a:schemeClr val="tx1"/>
                </a:solidFill>
                <a:effectLst/>
                <a:latin typeface="Arial" panose="020B0604020202020204" pitchFamily="34" charset="0"/>
                <a:ea typeface="+mn-ea"/>
                <a:cs typeface="+mn-cs"/>
              </a:rPr>
              <a:t>différents</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niveaux</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administratifs</a:t>
            </a:r>
            <a:r>
              <a:rPr lang="en-US" sz="900" b="0" i="0" u="none" strike="noStrike" kern="1200" noProof="0" dirty="0">
                <a:solidFill>
                  <a:schemeClr val="tx1"/>
                </a:solidFill>
                <a:effectLst/>
                <a:latin typeface="Arial" panose="020B0604020202020204" pitchFamily="34" charset="0"/>
                <a:ea typeface="+mn-ea"/>
                <a:cs typeface="+mn-cs"/>
              </a:rPr>
              <a:t>, nous </a:t>
            </a:r>
            <a:r>
              <a:rPr lang="en-US" sz="900" b="0" i="0" u="none" strike="noStrike" kern="1200" noProof="0" dirty="0" err="1">
                <a:solidFill>
                  <a:schemeClr val="tx1"/>
                </a:solidFill>
                <a:effectLst/>
                <a:latin typeface="Arial" panose="020B0604020202020204" pitchFamily="34" charset="0"/>
                <a:ea typeface="+mn-ea"/>
                <a:cs typeface="+mn-cs"/>
              </a:rPr>
              <a:t>nous</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pencherons</a:t>
            </a:r>
            <a:r>
              <a:rPr lang="en-US" sz="900" b="0" i="0" u="none" strike="noStrike" kern="1200" noProof="0" dirty="0">
                <a:solidFill>
                  <a:schemeClr val="tx1"/>
                </a:solidFill>
                <a:effectLst/>
                <a:latin typeface="Arial" panose="020B0604020202020204" pitchFamily="34" charset="0"/>
                <a:ea typeface="+mn-ea"/>
                <a:cs typeface="+mn-cs"/>
              </a:rPr>
              <a:t> sur un </a:t>
            </a:r>
            <a:r>
              <a:rPr lang="en-US" sz="900" b="0" i="0" u="none" strike="noStrike" kern="1200" noProof="0" dirty="0" err="1">
                <a:solidFill>
                  <a:schemeClr val="tx1"/>
                </a:solidFill>
                <a:effectLst/>
                <a:latin typeface="Arial" panose="020B0604020202020204" pitchFamily="34" charset="0"/>
                <a:ea typeface="+mn-ea"/>
                <a:cs typeface="+mn-cs"/>
              </a:rPr>
              <a:t>autre</a:t>
            </a:r>
            <a:r>
              <a:rPr lang="en-US" sz="900" b="0" i="0" u="none" strike="noStrike" kern="1200" noProof="0" dirty="0">
                <a:solidFill>
                  <a:schemeClr val="tx1"/>
                </a:solidFill>
                <a:effectLst/>
                <a:latin typeface="Arial" panose="020B0604020202020204" pitchFamily="34" charset="0"/>
                <a:ea typeface="+mn-ea"/>
                <a:cs typeface="+mn-cs"/>
              </a:rPr>
              <a:t> aspect crucial qui </a:t>
            </a:r>
            <a:r>
              <a:rPr lang="en-US" sz="900" b="0" i="0" u="none" strike="noStrike" kern="1200" noProof="0" dirty="0" err="1">
                <a:solidFill>
                  <a:schemeClr val="tx1"/>
                </a:solidFill>
                <a:effectLst/>
                <a:latin typeface="Arial" panose="020B0604020202020204" pitchFamily="34" charset="0"/>
                <a:ea typeface="+mn-ea"/>
                <a:cs typeface="+mn-cs"/>
              </a:rPr>
              <a:t>permet</a:t>
            </a:r>
            <a:r>
              <a:rPr lang="en-US" sz="900" b="0" i="0" u="none" strike="noStrike" kern="1200" noProof="0" dirty="0">
                <a:solidFill>
                  <a:schemeClr val="tx1"/>
                </a:solidFill>
                <a:effectLst/>
                <a:latin typeface="Arial" panose="020B0604020202020204" pitchFamily="34" charset="0"/>
                <a:ea typeface="+mn-ea"/>
                <a:cs typeface="+mn-cs"/>
              </a:rPr>
              <a:t> de </a:t>
            </a:r>
            <a:r>
              <a:rPr lang="en-US" sz="900" b="0" i="0" u="none" strike="noStrike" kern="1200" noProof="0" dirty="0" err="1">
                <a:solidFill>
                  <a:schemeClr val="tx1"/>
                </a:solidFill>
                <a:effectLst/>
                <a:latin typeface="Arial" panose="020B0604020202020204" pitchFamily="34" charset="0"/>
                <a:ea typeface="+mn-ea"/>
                <a:cs typeface="+mn-cs"/>
              </a:rPr>
              <a:t>mettre</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u="none" strike="noStrike" kern="1200" noProof="0" dirty="0" err="1">
                <a:solidFill>
                  <a:schemeClr val="tx1"/>
                </a:solidFill>
                <a:effectLst/>
                <a:latin typeface="Arial" panose="020B0604020202020204" pitchFamily="34" charset="0"/>
                <a:ea typeface="+mn-ea"/>
                <a:cs typeface="+mn-cs"/>
              </a:rPr>
              <a:t>en</a:t>
            </a:r>
            <a:r>
              <a:rPr lang="en-US" sz="900" b="0" i="0" u="none" strike="noStrike" kern="1200" noProof="0" dirty="0">
                <a:solidFill>
                  <a:schemeClr val="tx1"/>
                </a:solidFill>
                <a:effectLst/>
                <a:latin typeface="Arial" panose="020B0604020202020204" pitchFamily="34" charset="0"/>
                <a:ea typeface="+mn-ea"/>
                <a:cs typeface="+mn-cs"/>
              </a:rPr>
              <a:t> oeuvre les </a:t>
            </a:r>
            <a:r>
              <a:rPr lang="en-US" sz="900" b="0" i="0" u="none" strike="noStrike" kern="1200" noProof="0" dirty="0" err="1">
                <a:solidFill>
                  <a:schemeClr val="tx1"/>
                </a:solidFill>
                <a:effectLst/>
                <a:latin typeface="Arial" panose="020B0604020202020204" pitchFamily="34" charset="0"/>
                <a:ea typeface="+mn-ea"/>
                <a:cs typeface="+mn-cs"/>
              </a:rPr>
              <a:t>approches</a:t>
            </a:r>
            <a:r>
              <a:rPr lang="en-US" sz="900" b="0" i="0" u="none" strike="noStrike" kern="1200" noProof="0" dirty="0">
                <a:solidFill>
                  <a:schemeClr val="tx1"/>
                </a:solidFill>
                <a:effectLst/>
                <a:latin typeface="Arial" panose="020B0604020202020204" pitchFamily="34" charset="0"/>
                <a:ea typeface="+mn-ea"/>
                <a:cs typeface="+mn-cs"/>
              </a:rPr>
              <a:t>  Nexus ”</a:t>
            </a:r>
            <a:r>
              <a:rPr lang="en-US" sz="900" b="0" i="0" u="none" strike="noStrike" kern="1200" noProof="0" dirty="0" err="1">
                <a:solidFill>
                  <a:schemeClr val="tx1"/>
                </a:solidFill>
                <a:effectLst/>
                <a:latin typeface="Arial" panose="020B0604020202020204" pitchFamily="34" charset="0"/>
                <a:ea typeface="+mn-ea"/>
                <a:cs typeface="+mn-cs"/>
              </a:rPr>
              <a:t>eau</a:t>
            </a:r>
            <a:r>
              <a:rPr lang="en-US" sz="900" b="0" i="0" u="none" strike="noStrike" kern="1200" noProof="0" dirty="0">
                <a:solidFill>
                  <a:schemeClr val="tx1"/>
                </a:solidFill>
                <a:effectLst/>
                <a:latin typeface="Arial" panose="020B0604020202020204" pitchFamily="34" charset="0"/>
                <a:ea typeface="+mn-ea"/>
                <a:cs typeface="+mn-cs"/>
              </a:rPr>
              <a:t>-</a:t>
            </a:r>
            <a:r>
              <a:rPr lang="en-US" sz="900" b="0" i="0" u="none" strike="noStrike" kern="1200" noProof="0" dirty="0" err="1">
                <a:solidFill>
                  <a:schemeClr val="tx1"/>
                </a:solidFill>
                <a:effectLst/>
                <a:latin typeface="Arial" panose="020B0604020202020204" pitchFamily="34" charset="0"/>
                <a:ea typeface="+mn-ea"/>
                <a:cs typeface="+mn-cs"/>
              </a:rPr>
              <a:t>énergie</a:t>
            </a:r>
            <a:r>
              <a:rPr lang="en-US" sz="900" b="0" i="0" u="none" strike="noStrike" kern="1200" noProof="0" dirty="0">
                <a:solidFill>
                  <a:schemeClr val="tx1"/>
                </a:solidFill>
                <a:effectLst/>
                <a:latin typeface="Arial" panose="020B0604020202020204" pitchFamily="34" charset="0"/>
                <a:ea typeface="+mn-ea"/>
                <a:cs typeface="+mn-cs"/>
              </a:rPr>
              <a:t>-alimentation” : </a:t>
            </a:r>
            <a:r>
              <a:rPr lang="fr-FR" sz="900" b="1" i="0" u="none" strike="noStrike" kern="1200" noProof="0" dirty="0">
                <a:solidFill>
                  <a:schemeClr val="tx1"/>
                </a:solidFill>
                <a:effectLst/>
                <a:latin typeface="Arial" panose="020B0604020202020204" pitchFamily="34" charset="0"/>
                <a:ea typeface="+mn-ea"/>
                <a:cs typeface="+mn-cs"/>
              </a:rPr>
              <a:t>planification et financement des investissements intersectoriels</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kern="1200" noProof="0" dirty="0">
                <a:solidFill>
                  <a:schemeClr val="tx1"/>
                </a:solidFill>
                <a:effectLst/>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1805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0" noProof="0" dirty="0"/>
          </a:p>
          <a:p>
            <a:r>
              <a:rPr lang="en-US" noProof="0" dirty="0"/>
              <a:t>Après </a:t>
            </a:r>
            <a:r>
              <a:rPr lang="en-US" noProof="0" dirty="0" err="1"/>
              <a:t>avoir</a:t>
            </a:r>
            <a:r>
              <a:rPr lang="en-US" noProof="0" dirty="0"/>
              <a:t> </a:t>
            </a:r>
            <a:r>
              <a:rPr lang="en-US" noProof="0" dirty="0" err="1"/>
              <a:t>présenté</a:t>
            </a:r>
            <a:r>
              <a:rPr lang="en-US" noProof="0" dirty="0"/>
              <a:t> </a:t>
            </a:r>
            <a:r>
              <a:rPr lang="en-US" noProof="0" dirty="0" err="1"/>
              <a:t>ces</a:t>
            </a:r>
            <a:r>
              <a:rPr lang="en-US" noProof="0" dirty="0"/>
              <a:t> </a:t>
            </a:r>
            <a:r>
              <a:rPr lang="en-US" noProof="0" dirty="0" err="1"/>
              <a:t>définitions</a:t>
            </a:r>
            <a:r>
              <a:rPr lang="en-US" noProof="0" dirty="0"/>
              <a:t>,</a:t>
            </a:r>
            <a:r>
              <a:rPr lang="en-US" b="0" noProof="0" dirty="0"/>
              <a:t> nous </a:t>
            </a:r>
            <a:r>
              <a:rPr lang="en-US" b="0" noProof="0" dirty="0" err="1"/>
              <a:t>aimerons</a:t>
            </a:r>
            <a:r>
              <a:rPr lang="en-US" b="0" noProof="0" dirty="0"/>
              <a:t> </a:t>
            </a:r>
            <a:r>
              <a:rPr lang="en-US" b="0" noProof="0" dirty="0" err="1"/>
              <a:t>maintenant</a:t>
            </a:r>
            <a:r>
              <a:rPr lang="en-US" b="0" noProof="0" dirty="0"/>
              <a:t> </a:t>
            </a:r>
            <a:r>
              <a:rPr lang="en-US" b="0" noProof="0" dirty="0" err="1"/>
              <a:t>voir</a:t>
            </a:r>
            <a:r>
              <a:rPr lang="en-US" b="0" noProof="0" dirty="0"/>
              <a:t> de plus </a:t>
            </a:r>
            <a:r>
              <a:rPr lang="en-US" b="0" noProof="0" dirty="0" err="1"/>
              <a:t>près</a:t>
            </a:r>
            <a:r>
              <a:rPr lang="en-US" b="0" noProof="0" dirty="0"/>
              <a:t> à la manière de </a:t>
            </a:r>
            <a:r>
              <a:rPr lang="en-US" noProof="0" dirty="0" err="1"/>
              <a:t>démontrer</a:t>
            </a:r>
            <a:r>
              <a:rPr lang="en-US" noProof="0" dirty="0"/>
              <a:t> la </a:t>
            </a:r>
            <a:r>
              <a:rPr lang="en-US" b="1" noProof="0" dirty="0" err="1"/>
              <a:t>valeur</a:t>
            </a:r>
            <a:r>
              <a:rPr lang="en-US" b="1" noProof="0" dirty="0"/>
              <a:t> </a:t>
            </a:r>
            <a:r>
              <a:rPr lang="en-US" b="1" noProof="0" dirty="0" err="1"/>
              <a:t>ajoutée</a:t>
            </a:r>
            <a:r>
              <a:rPr lang="en-US" b="1" noProof="0" dirty="0"/>
              <a:t> </a:t>
            </a:r>
            <a:r>
              <a:rPr lang="en-US" b="0" noProof="0" dirty="0"/>
              <a:t>des solutions Nexus.</a:t>
            </a:r>
          </a:p>
          <a:p>
            <a:r>
              <a:rPr lang="en-US" b="0" noProof="0" dirty="0" err="1"/>
              <a:t>En</a:t>
            </a:r>
            <a:r>
              <a:rPr lang="en-US" b="0" noProof="0" dirty="0"/>
              <a:t> </a:t>
            </a:r>
            <a:r>
              <a:rPr lang="en-US" b="0" noProof="0" dirty="0" err="1"/>
              <a:t>effet</a:t>
            </a:r>
            <a:r>
              <a:rPr lang="en-US" b="0" noProof="0" dirty="0"/>
              <a:t>, les solutions N</a:t>
            </a:r>
            <a:r>
              <a:rPr lang="en-US" noProof="0" dirty="0"/>
              <a:t>exus </a:t>
            </a:r>
            <a:r>
              <a:rPr lang="en-US" noProof="0" dirty="0" err="1"/>
              <a:t>sont</a:t>
            </a:r>
            <a:r>
              <a:rPr lang="en-US" noProof="0" dirty="0"/>
              <a:t> non </a:t>
            </a:r>
            <a:r>
              <a:rPr lang="en-US" noProof="0" dirty="0" err="1"/>
              <a:t>seulement</a:t>
            </a:r>
            <a:r>
              <a:rPr lang="en-US" noProof="0" dirty="0"/>
              <a:t> </a:t>
            </a:r>
            <a:r>
              <a:rPr lang="en-US" noProof="0" dirty="0" err="1"/>
              <a:t>innovantes</a:t>
            </a:r>
            <a:r>
              <a:rPr lang="en-US" noProof="0" dirty="0"/>
              <a:t> et </a:t>
            </a:r>
            <a:r>
              <a:rPr lang="en-US" noProof="0" dirty="0" err="1"/>
              <a:t>soutiennent</a:t>
            </a:r>
            <a:r>
              <a:rPr lang="en-US" noProof="0" dirty="0"/>
              <a:t> le </a:t>
            </a:r>
            <a:r>
              <a:rPr lang="en-US" noProof="0" dirty="0" err="1"/>
              <a:t>développement</a:t>
            </a:r>
            <a:r>
              <a:rPr lang="en-US" noProof="0" dirty="0"/>
              <a:t> durable, </a:t>
            </a:r>
            <a:r>
              <a:rPr lang="en-US" noProof="0" dirty="0" err="1"/>
              <a:t>mais</a:t>
            </a:r>
            <a:r>
              <a:rPr lang="en-US" noProof="0" dirty="0"/>
              <a:t> </a:t>
            </a:r>
            <a:r>
              <a:rPr lang="en-US" noProof="0" dirty="0" err="1"/>
              <a:t>elles</a:t>
            </a:r>
            <a:r>
              <a:rPr lang="en-US" noProof="0" dirty="0"/>
              <a:t> </a:t>
            </a:r>
            <a:r>
              <a:rPr lang="en-US" noProof="0" dirty="0" err="1"/>
              <a:t>doivent</a:t>
            </a:r>
            <a:r>
              <a:rPr lang="en-US" noProof="0" dirty="0"/>
              <a:t> </a:t>
            </a:r>
            <a:r>
              <a:rPr lang="en-US" noProof="0" dirty="0" err="1"/>
              <a:t>être</a:t>
            </a:r>
            <a:r>
              <a:rPr lang="en-US" noProof="0" dirty="0"/>
              <a:t> </a:t>
            </a:r>
            <a:r>
              <a:rPr lang="en-US" noProof="0" dirty="0" err="1"/>
              <a:t>aussi</a:t>
            </a:r>
            <a:r>
              <a:rPr lang="en-US" noProof="0" dirty="0"/>
              <a:t> </a:t>
            </a:r>
            <a:r>
              <a:rPr lang="en-US" noProof="0" dirty="0" err="1"/>
              <a:t>économiquement</a:t>
            </a:r>
            <a:r>
              <a:rPr lang="en-US" noProof="0" dirty="0"/>
              <a:t> </a:t>
            </a:r>
            <a:r>
              <a:rPr lang="en-US" noProof="0" dirty="0" err="1"/>
              <a:t>viables</a:t>
            </a:r>
            <a:r>
              <a:rPr lang="en-US" noProof="0" dirty="0"/>
              <a:t> </a:t>
            </a:r>
            <a:r>
              <a:rPr lang="en-US" noProof="0" dirty="0" err="1"/>
              <a:t>afin</a:t>
            </a:r>
            <a:r>
              <a:rPr lang="en-US" noProof="0" dirty="0"/>
              <a:t> d’être </a:t>
            </a:r>
            <a:r>
              <a:rPr lang="en-US" noProof="0" dirty="0" err="1"/>
              <a:t>attractives</a:t>
            </a:r>
            <a:r>
              <a:rPr lang="en-US" noProof="0" dirty="0"/>
              <a:t> pour les </a:t>
            </a:r>
            <a:r>
              <a:rPr lang="en-US" noProof="0" dirty="0" err="1"/>
              <a:t>investisseurs</a:t>
            </a:r>
            <a:r>
              <a:rPr lang="en-US" noProof="0" dirty="0"/>
              <a:t>. Nous </a:t>
            </a:r>
            <a:r>
              <a:rPr lang="en-US" noProof="0" dirty="0" err="1"/>
              <a:t>présenterons</a:t>
            </a:r>
            <a:r>
              <a:rPr lang="en-US" noProof="0" dirty="0"/>
              <a:t> les </a:t>
            </a:r>
            <a:r>
              <a:rPr lang="en-US" noProof="0" dirty="0" err="1"/>
              <a:t>différentes</a:t>
            </a:r>
            <a:r>
              <a:rPr lang="en-US" noProof="0" dirty="0"/>
              <a:t> </a:t>
            </a:r>
            <a:r>
              <a:rPr lang="en-US" noProof="0" dirty="0" err="1"/>
              <a:t>méthodes</a:t>
            </a:r>
            <a:r>
              <a:rPr lang="en-US" noProof="0" dirty="0"/>
              <a:t> qui </a:t>
            </a:r>
            <a:r>
              <a:rPr lang="en-US" noProof="0" dirty="0" err="1"/>
              <a:t>peuvent</a:t>
            </a:r>
            <a:r>
              <a:rPr lang="en-US" noProof="0" dirty="0"/>
              <a:t> </a:t>
            </a:r>
            <a:r>
              <a:rPr lang="en-US" noProof="0" dirty="0" err="1"/>
              <a:t>être</a:t>
            </a:r>
            <a:r>
              <a:rPr lang="en-US" noProof="0" dirty="0"/>
              <a:t> </a:t>
            </a:r>
            <a:r>
              <a:rPr lang="en-US" noProof="0" dirty="0" err="1"/>
              <a:t>utilisées</a:t>
            </a:r>
            <a:r>
              <a:rPr lang="en-US" noProof="0" dirty="0"/>
              <a:t> pour </a:t>
            </a:r>
            <a:r>
              <a:rPr lang="en-US" noProof="0" dirty="0" err="1"/>
              <a:t>évaluer</a:t>
            </a:r>
            <a:r>
              <a:rPr lang="en-US" noProof="0" dirty="0"/>
              <a:t> et </a:t>
            </a:r>
            <a:r>
              <a:rPr lang="en-US" noProof="0" dirty="0" err="1"/>
              <a:t>démontrer</a:t>
            </a:r>
            <a:r>
              <a:rPr lang="en-US" noProof="0" dirty="0"/>
              <a:t> </a:t>
            </a:r>
            <a:r>
              <a:rPr lang="en-US" noProof="0" dirty="0" err="1"/>
              <a:t>leur</a:t>
            </a:r>
            <a:r>
              <a:rPr lang="en-US" noProof="0" dirty="0"/>
              <a:t> </a:t>
            </a:r>
            <a:r>
              <a:rPr lang="en-US" noProof="0" dirty="0" err="1"/>
              <a:t>valeur</a:t>
            </a:r>
            <a:r>
              <a:rPr lang="en-US" noProof="0" dirty="0"/>
              <a:t> </a:t>
            </a:r>
            <a:r>
              <a:rPr lang="en-US" noProof="0" dirty="0" err="1"/>
              <a:t>ajoutée</a:t>
            </a:r>
            <a:r>
              <a:rPr lang="en-US" noProof="0" dirty="0"/>
              <a: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02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noProof="0" dirty="0" err="1"/>
              <a:t>Analyse</a:t>
            </a:r>
            <a:r>
              <a:rPr lang="en-US" b="1" noProof="0" dirty="0"/>
              <a:t> </a:t>
            </a:r>
            <a:r>
              <a:rPr lang="en-US" b="1" noProof="0" dirty="0" err="1"/>
              <a:t>coût-bénéfice</a:t>
            </a:r>
            <a:r>
              <a:rPr lang="en-US" b="1" noProof="0" dirty="0"/>
              <a:t> des solutions Nexus (ACB)</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Les ACB </a:t>
            </a:r>
            <a:r>
              <a:rPr lang="en-US" u="none" noProof="0" dirty="0" err="1"/>
              <a:t>sont</a:t>
            </a:r>
            <a:r>
              <a:rPr lang="en-US" u="none" noProof="0" dirty="0"/>
              <a:t> un </a:t>
            </a:r>
            <a:r>
              <a:rPr lang="en-US" u="none" noProof="0" dirty="0" err="1"/>
              <a:t>outil</a:t>
            </a:r>
            <a:r>
              <a:rPr lang="en-US" u="none" noProof="0" dirty="0"/>
              <a:t> </a:t>
            </a:r>
            <a:r>
              <a:rPr lang="en-US" u="none" noProof="0" dirty="0" err="1"/>
              <a:t>commun</a:t>
            </a:r>
            <a:r>
              <a:rPr lang="en-US" u="none" noProof="0" dirty="0"/>
              <a:t> qui </a:t>
            </a:r>
            <a:r>
              <a:rPr lang="en-US" u="none" noProof="0" dirty="0" err="1"/>
              <a:t>peut</a:t>
            </a:r>
            <a:r>
              <a:rPr lang="en-US" u="none" noProof="0" dirty="0"/>
              <a:t> </a:t>
            </a:r>
            <a:r>
              <a:rPr lang="en-US" u="none" noProof="0" dirty="0" err="1"/>
              <a:t>être</a:t>
            </a:r>
            <a:r>
              <a:rPr lang="en-US" u="none" noProof="0" dirty="0"/>
              <a:t> </a:t>
            </a:r>
            <a:r>
              <a:rPr lang="en-US" u="none" noProof="0" dirty="0" err="1"/>
              <a:t>utilisé</a:t>
            </a:r>
            <a:r>
              <a:rPr lang="en-US" u="none" noProof="0" dirty="0"/>
              <a:t> dans le </a:t>
            </a:r>
            <a:r>
              <a:rPr lang="en-US" u="none" noProof="0" dirty="0" err="1"/>
              <a:t>contexte</a:t>
            </a:r>
            <a:r>
              <a:rPr lang="en-US" u="none" noProof="0" dirty="0"/>
              <a:t> Nexus pour </a:t>
            </a:r>
            <a:r>
              <a:rPr lang="en-US" u="none" noProof="0" dirty="0" err="1"/>
              <a:t>évaluer</a:t>
            </a:r>
            <a:r>
              <a:rPr lang="en-US" u="none" noProof="0" dirty="0"/>
              <a:t> </a:t>
            </a:r>
            <a:r>
              <a:rPr lang="en-US" u="none" noProof="0" dirty="0" err="1"/>
              <a:t>l’</a:t>
            </a:r>
            <a:r>
              <a:rPr lang="en-US" b="1" u="sng" noProof="0" dirty="0" err="1"/>
              <a:t>efficacité</a:t>
            </a:r>
            <a:r>
              <a:rPr lang="en-US" b="1" u="sng" noProof="0" dirty="0"/>
              <a:t> </a:t>
            </a:r>
            <a:r>
              <a:rPr lang="en-US" b="1" u="sng" noProof="0" dirty="0" err="1"/>
              <a:t>économique</a:t>
            </a:r>
            <a:r>
              <a:rPr lang="en-US" u="none" noProof="0" dirty="0"/>
              <a:t> des solutions Nexus  (CCNUCC,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Il pèse essentiellement les coûts par rapport aux avantages </a:t>
            </a:r>
            <a:r>
              <a:rPr lang="en-US" u="none" noProof="0" dirty="0"/>
              <a:t>(</a:t>
            </a:r>
            <a:r>
              <a:rPr lang="en-US" u="none" noProof="0" dirty="0" err="1"/>
              <a:t>exprimé</a:t>
            </a:r>
            <a:r>
              <a:rPr lang="en-US" u="none" noProof="0" dirty="0"/>
              <a:t> </a:t>
            </a:r>
            <a:r>
              <a:rPr lang="en-US" u="none" noProof="0" dirty="0" err="1"/>
              <a:t>en</a:t>
            </a:r>
            <a:r>
              <a:rPr lang="en-US" u="none" noProof="0" dirty="0"/>
              <a:t> </a:t>
            </a:r>
            <a:r>
              <a:rPr lang="en-US" u="none" noProof="0" dirty="0" err="1"/>
              <a:t>valeur</a:t>
            </a:r>
            <a:r>
              <a:rPr lang="en-US" u="none" noProof="0" dirty="0"/>
              <a:t> </a:t>
            </a:r>
            <a:r>
              <a:rPr lang="en-US" u="none" noProof="0" dirty="0" err="1"/>
              <a:t>monétaire</a:t>
            </a:r>
            <a:r>
              <a:rPr lang="en-US" u="none" noProof="0" dirty="0"/>
              <a:t>) et </a:t>
            </a:r>
            <a:r>
              <a:rPr lang="en-US" u="none" noProof="0" dirty="0" err="1"/>
              <a:t>détermine</a:t>
            </a:r>
            <a:r>
              <a:rPr lang="en-US" u="none" noProof="0" dirty="0"/>
              <a:t> </a:t>
            </a:r>
            <a:r>
              <a:rPr lang="en-US" u="none" noProof="0" dirty="0" err="1"/>
              <a:t>donc</a:t>
            </a:r>
            <a:r>
              <a:rPr lang="en-US" u="none" noProof="0" dirty="0"/>
              <a:t> </a:t>
            </a:r>
            <a:r>
              <a:rPr lang="en-US" u="none" noProof="0" dirty="0" err="1"/>
              <a:t>si</a:t>
            </a:r>
            <a:r>
              <a:rPr lang="en-US" u="none" noProof="0" dirty="0"/>
              <a:t> les </a:t>
            </a:r>
            <a:r>
              <a:rPr lang="en-US" u="none" noProof="0" dirty="0" err="1"/>
              <a:t>bénéfices</a:t>
            </a:r>
            <a:r>
              <a:rPr lang="en-US" u="none" noProof="0" dirty="0"/>
              <a:t> </a:t>
            </a:r>
            <a:r>
              <a:rPr lang="en-US" u="none" noProof="0" dirty="0" err="1"/>
              <a:t>prévalent</a:t>
            </a:r>
            <a:r>
              <a:rPr lang="en-US" u="none" noProof="0" dirty="0"/>
              <a:t> sur les </a:t>
            </a:r>
            <a:r>
              <a:rPr lang="en-US" u="none" noProof="0" dirty="0" err="1"/>
              <a:t>coûts</a:t>
            </a:r>
            <a:r>
              <a:rPr lang="en-US" u="none" noProof="0" dirty="0"/>
              <a:t> </a:t>
            </a:r>
            <a:r>
              <a:rPr lang="en-US" u="none" noProof="0" dirty="0" err="1"/>
              <a:t>ou</a:t>
            </a:r>
            <a:r>
              <a:rPr lang="en-US" u="none" noProof="0" dirty="0"/>
              <a:t> non (CCNUCC, 2002)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L’application</a:t>
            </a:r>
            <a:r>
              <a:rPr lang="en-US" u="none" noProof="0" dirty="0"/>
              <a:t> des ACB </a:t>
            </a:r>
            <a:r>
              <a:rPr lang="en-US" u="none" noProof="0" dirty="0" err="1"/>
              <a:t>est</a:t>
            </a:r>
            <a:r>
              <a:rPr lang="en-US" u="none" noProof="0" dirty="0"/>
              <a:t> </a:t>
            </a:r>
            <a:r>
              <a:rPr lang="en-US" u="none" noProof="0" dirty="0" err="1"/>
              <a:t>notamment</a:t>
            </a:r>
            <a:r>
              <a:rPr lang="en-US" u="none" noProof="0" dirty="0"/>
              <a:t> utile dans le stage </a:t>
            </a:r>
            <a:r>
              <a:rPr lang="en-US" u="none" noProof="0" dirty="0" err="1"/>
              <a:t>préparatoire</a:t>
            </a:r>
            <a:r>
              <a:rPr lang="en-US" u="none" noProof="0" dirty="0"/>
              <a:t> de </a:t>
            </a:r>
            <a:r>
              <a:rPr lang="en-US" u="none" noProof="0" dirty="0" err="1"/>
              <a:t>projets</a:t>
            </a:r>
            <a:r>
              <a:rPr lang="en-US" u="none" noProof="0" dirty="0"/>
              <a:t> pour la </a:t>
            </a:r>
            <a:r>
              <a:rPr lang="en-US" u="none" noProof="0" dirty="0" err="1"/>
              <a:t>priorisation</a:t>
            </a:r>
            <a:r>
              <a:rPr lang="en-US" u="none" noProof="0" dirty="0"/>
              <a:t> des solutions Nexus  (FAO &amp; PNUD, 2020)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L’avantage</a:t>
            </a:r>
            <a:r>
              <a:rPr lang="en-US" u="none" noProof="0" dirty="0"/>
              <a:t> de </a:t>
            </a:r>
            <a:r>
              <a:rPr lang="en-US" u="none" noProof="0" dirty="0" err="1"/>
              <a:t>cette</a:t>
            </a:r>
            <a:r>
              <a:rPr lang="en-US" u="none" noProof="0" dirty="0"/>
              <a:t> </a:t>
            </a:r>
            <a:r>
              <a:rPr lang="en-US" u="none" noProof="0" dirty="0" err="1"/>
              <a:t>approche</a:t>
            </a:r>
            <a:r>
              <a:rPr lang="en-US" u="none" noProof="0" dirty="0"/>
              <a:t> </a:t>
            </a:r>
            <a:r>
              <a:rPr lang="en-US" u="none" noProof="0" dirty="0" err="1"/>
              <a:t>est</a:t>
            </a:r>
            <a:r>
              <a:rPr lang="en-US" u="none" noProof="0" dirty="0"/>
              <a:t> que son </a:t>
            </a:r>
            <a:r>
              <a:rPr lang="en-US" u="none" noProof="0" dirty="0" err="1"/>
              <a:t>analyse</a:t>
            </a:r>
            <a:r>
              <a:rPr lang="en-US" u="none" noProof="0" dirty="0"/>
              <a:t> repose </a:t>
            </a:r>
            <a:r>
              <a:rPr lang="en-US" u="none" noProof="0" dirty="0" err="1"/>
              <a:t>entièrement</a:t>
            </a:r>
            <a:r>
              <a:rPr lang="en-US" u="none" noProof="0" dirty="0"/>
              <a:t> sur </a:t>
            </a:r>
            <a:r>
              <a:rPr lang="en-US" u="none" noProof="0" dirty="0" err="1"/>
              <a:t>une</a:t>
            </a:r>
            <a:r>
              <a:rPr lang="en-US" u="none" noProof="0" dirty="0"/>
              <a:t> </a:t>
            </a:r>
            <a:r>
              <a:rPr lang="en-US" u="none" noProof="0" dirty="0" err="1"/>
              <a:t>seule</a:t>
            </a:r>
            <a:r>
              <a:rPr lang="en-US" u="none" noProof="0" dirty="0"/>
              <a:t> </a:t>
            </a:r>
            <a:r>
              <a:rPr lang="en-US" u="none" noProof="0" dirty="0" err="1"/>
              <a:t>métrique</a:t>
            </a:r>
            <a:r>
              <a:rPr lang="en-US" u="none" noProof="0" dirty="0"/>
              <a:t> </a:t>
            </a:r>
            <a:r>
              <a:rPr lang="en-US" u="none" noProof="0" dirty="0">
                <a:sym typeface="Wingdings" panose="05000000000000000000" pitchFamily="2" charset="2"/>
              </a:rPr>
              <a:t> </a:t>
            </a:r>
            <a:r>
              <a:rPr lang="en-US" u="none" noProof="0" dirty="0" err="1">
                <a:sym typeface="Wingdings" panose="05000000000000000000" pitchFamily="2" charset="2"/>
              </a:rPr>
              <a:t>plusieurs</a:t>
            </a:r>
            <a:r>
              <a:rPr lang="en-US" u="none" noProof="0" dirty="0">
                <a:sym typeface="Wingdings" panose="05000000000000000000" pitchFamily="2" charset="2"/>
              </a:rPr>
              <a:t> </a:t>
            </a:r>
            <a:r>
              <a:rPr lang="en-US" u="none" noProof="0" dirty="0" err="1">
                <a:sym typeface="Wingdings" panose="05000000000000000000" pitchFamily="2" charset="2"/>
              </a:rPr>
              <a:t>coûts</a:t>
            </a:r>
            <a:r>
              <a:rPr lang="en-US" u="none" noProof="0" dirty="0">
                <a:sym typeface="Wingdings" panose="05000000000000000000" pitchFamily="2" charset="2"/>
              </a:rPr>
              <a:t> </a:t>
            </a:r>
            <a:r>
              <a:rPr lang="en-US" u="none" noProof="0" dirty="0" err="1">
                <a:sym typeface="Wingdings" panose="05000000000000000000" pitchFamily="2" charset="2"/>
              </a:rPr>
              <a:t>différents</a:t>
            </a:r>
            <a:r>
              <a:rPr lang="en-US" u="none" noProof="0" dirty="0">
                <a:sym typeface="Wingdings" panose="05000000000000000000" pitchFamily="2" charset="2"/>
              </a:rPr>
              <a:t> et les </a:t>
            </a:r>
            <a:r>
              <a:rPr lang="en-US" u="none" noProof="0" dirty="0" err="1">
                <a:sym typeface="Wingdings" panose="05000000000000000000" pitchFamily="2" charset="2"/>
              </a:rPr>
              <a:t>bénéfices</a:t>
            </a:r>
            <a:r>
              <a:rPr lang="en-US" u="none" noProof="0" dirty="0">
                <a:sym typeface="Wingdings" panose="05000000000000000000" pitchFamily="2" charset="2"/>
              </a:rPr>
              <a:t> </a:t>
            </a:r>
            <a:r>
              <a:rPr lang="en-US" u="none" noProof="0" dirty="0" err="1">
                <a:sym typeface="Wingdings" panose="05000000000000000000" pitchFamily="2" charset="2"/>
              </a:rPr>
              <a:t>peuvent</a:t>
            </a:r>
            <a:r>
              <a:rPr lang="en-US" u="none" noProof="0" dirty="0">
                <a:sym typeface="Wingdings" panose="05000000000000000000" pitchFamily="2" charset="2"/>
              </a:rPr>
              <a:t> </a:t>
            </a:r>
            <a:r>
              <a:rPr lang="en-US" u="none" noProof="0" dirty="0" err="1">
                <a:sym typeface="Wingdings" panose="05000000000000000000" pitchFamily="2" charset="2"/>
              </a:rPr>
              <a:t>être</a:t>
            </a:r>
            <a:r>
              <a:rPr lang="en-US" u="none" noProof="0" dirty="0">
                <a:sym typeface="Wingdings" panose="05000000000000000000" pitchFamily="2" charset="2"/>
              </a:rPr>
              <a:t> </a:t>
            </a:r>
            <a:r>
              <a:rPr lang="en-US" u="none" noProof="0" dirty="0" err="1">
                <a:sym typeface="Wingdings" panose="05000000000000000000" pitchFamily="2" charset="2"/>
              </a:rPr>
              <a:t>comparés</a:t>
            </a:r>
            <a:r>
              <a:rPr lang="en-US" u="none" noProof="0" dirty="0">
                <a:sym typeface="Wingdings" panose="05000000000000000000" pitchFamily="2" charset="2"/>
              </a:rPr>
              <a:t> </a:t>
            </a:r>
            <a:r>
              <a:rPr lang="en-US" u="none" noProof="0" dirty="0"/>
              <a:t>(CCNUCC,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Les </a:t>
            </a:r>
            <a:r>
              <a:rPr lang="en-US" u="none" noProof="0" dirty="0" err="1"/>
              <a:t>étapes</a:t>
            </a:r>
            <a:r>
              <a:rPr lang="en-US" u="none" noProof="0" dirty="0"/>
              <a:t> de </a:t>
            </a:r>
            <a:r>
              <a:rPr lang="en-US" u="none" noProof="0" dirty="0" err="1"/>
              <a:t>l’évaluation</a:t>
            </a:r>
            <a:r>
              <a:rPr lang="en-US" u="none" noProof="0" dirty="0"/>
              <a:t> des solutions Nexus avec les ACB (CCNUCC, 2012):</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Consensus sur les solutions et les </a:t>
            </a:r>
            <a:r>
              <a:rPr lang="en-US" u="none" noProof="0" dirty="0" err="1"/>
              <a:t>mesures</a:t>
            </a:r>
            <a:r>
              <a:rPr lang="en-US" u="none" noProof="0" dirty="0"/>
              <a:t> Nexus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err="1"/>
              <a:t>Définition</a:t>
            </a:r>
            <a:r>
              <a:rPr lang="en-US" u="none" noProof="0" dirty="0"/>
              <a:t> </a:t>
            </a:r>
            <a:r>
              <a:rPr lang="en-US" u="none" noProof="0" dirty="0" err="1"/>
              <a:t>d’une</a:t>
            </a:r>
            <a:r>
              <a:rPr lang="en-US" u="none" noProof="0" dirty="0"/>
              <a:t> base et </a:t>
            </a:r>
            <a:r>
              <a:rPr lang="en-US" u="none" noProof="0" dirty="0" err="1"/>
              <a:t>d’une</a:t>
            </a:r>
            <a:r>
              <a:rPr lang="en-US" u="none" noProof="0" dirty="0"/>
              <a:t> </a:t>
            </a:r>
            <a:r>
              <a:rPr lang="en-US" u="none" noProof="0" dirty="0" err="1"/>
              <a:t>ligne</a:t>
            </a:r>
            <a:r>
              <a:rPr lang="en-US" u="none" noProof="0" dirty="0"/>
              <a:t> de </a:t>
            </a:r>
            <a:r>
              <a:rPr lang="en-US" u="none" noProof="0" dirty="0" err="1"/>
              <a:t>projet</a:t>
            </a:r>
            <a:r>
              <a:rPr lang="en-US" u="none" noProof="0" dirty="0"/>
              <a:t> </a:t>
            </a:r>
            <a:r>
              <a:rPr lang="fr-FR" dirty="0"/>
              <a:t>afin de comparer économiquement les scénarios avec et sans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err="1"/>
              <a:t>Rassembler</a:t>
            </a:r>
            <a:r>
              <a:rPr lang="en-US" u="none" noProof="0" dirty="0"/>
              <a:t> les </a:t>
            </a:r>
            <a:r>
              <a:rPr lang="en-US" u="none" noProof="0" dirty="0" err="1"/>
              <a:t>coûts</a:t>
            </a:r>
            <a:r>
              <a:rPr lang="en-US" u="none" noProof="0" dirty="0"/>
              <a:t> et les </a:t>
            </a:r>
            <a:r>
              <a:rPr lang="en-US" u="none" noProof="0" dirty="0" err="1"/>
              <a:t>bénéfices</a:t>
            </a:r>
            <a:r>
              <a:rPr lang="en-US" u="none" noProof="0" dirty="0"/>
              <a:t> sur des </a:t>
            </a:r>
            <a:r>
              <a:rPr lang="en-US" u="none" noProof="0" dirty="0" err="1"/>
              <a:t>périodes</a:t>
            </a:r>
            <a:r>
              <a:rPr lang="en-US" u="none" noProof="0" dirty="0"/>
              <a:t> </a:t>
            </a:r>
            <a:r>
              <a:rPr lang="en-US" u="none" noProof="0" dirty="0" err="1"/>
              <a:t>données</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err="1"/>
              <a:t>Comparaison</a:t>
            </a:r>
            <a:r>
              <a:rPr lang="en-US" u="none" noProof="0" dirty="0"/>
              <a:t> finale des deux </a:t>
            </a:r>
            <a:r>
              <a:rPr lang="en-US" u="none" noProof="0" dirty="0" err="1"/>
              <a:t>paramètres</a:t>
            </a:r>
            <a:r>
              <a:rPr lang="en-US" u="none" noProof="0" dirty="0"/>
              <a:t> (</a:t>
            </a:r>
            <a:r>
              <a:rPr lang="en-US" u="none" noProof="0" dirty="0" err="1"/>
              <a:t>coûts</a:t>
            </a:r>
            <a:r>
              <a:rPr lang="en-US" u="none" noProof="0" dirty="0"/>
              <a:t> et </a:t>
            </a:r>
            <a:r>
              <a:rPr lang="en-US" u="none" noProof="0" dirty="0" err="1"/>
              <a:t>bénéfices</a:t>
            </a:r>
            <a:r>
              <a:rPr lang="en-US" u="none" noProof="0" dirty="0"/>
              <a:t>)</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Afin</a:t>
            </a:r>
            <a:r>
              <a:rPr lang="en-US" u="none" noProof="0" dirty="0"/>
              <a:t> de </a:t>
            </a:r>
            <a:r>
              <a:rPr lang="en-US" u="none" noProof="0" dirty="0" err="1"/>
              <a:t>conclure</a:t>
            </a:r>
            <a:r>
              <a:rPr lang="en-US" u="none" noProof="0" dirty="0"/>
              <a:t> sur </a:t>
            </a:r>
            <a:r>
              <a:rPr lang="en-US" u="none" noProof="0" dirty="0" err="1"/>
              <a:t>l’efficacité</a:t>
            </a:r>
            <a:r>
              <a:rPr lang="en-US" u="none" noProof="0" dirty="0"/>
              <a:t> </a:t>
            </a:r>
            <a:r>
              <a:rPr lang="en-US" u="none" noProof="0" dirty="0" err="1"/>
              <a:t>économique</a:t>
            </a:r>
            <a:r>
              <a:rPr lang="en-US" u="none" noProof="0" dirty="0"/>
              <a:t> </a:t>
            </a:r>
            <a:r>
              <a:rPr lang="en-US" u="none" noProof="0" dirty="0" err="1"/>
              <a:t>ou</a:t>
            </a:r>
            <a:r>
              <a:rPr lang="en-US" u="none" noProof="0" dirty="0"/>
              <a:t> non des solutions Nexus, les ACB </a:t>
            </a:r>
            <a:r>
              <a:rPr lang="en-US" u="none" noProof="0" dirty="0" err="1"/>
              <a:t>fournissent</a:t>
            </a:r>
            <a:r>
              <a:rPr lang="en-US" u="none" noProof="0" dirty="0"/>
              <a:t> trois </a:t>
            </a:r>
            <a:r>
              <a:rPr lang="en-US" u="none" noProof="0" dirty="0" err="1"/>
              <a:t>indicateurs</a:t>
            </a:r>
            <a:r>
              <a:rPr lang="en-US" u="none" noProof="0" dirty="0"/>
              <a:t> entre </a:t>
            </a:r>
            <a:r>
              <a:rPr lang="en-US" u="none" noProof="0" dirty="0" err="1"/>
              <a:t>lesquels</a:t>
            </a:r>
            <a:r>
              <a:rPr lang="en-US" u="none" noProof="0" dirty="0"/>
              <a:t> les </a:t>
            </a:r>
            <a:r>
              <a:rPr lang="en-US" u="none" noProof="0" dirty="0" err="1"/>
              <a:t>décideurs</a:t>
            </a:r>
            <a:r>
              <a:rPr lang="en-US" u="none" noProof="0" dirty="0"/>
              <a:t> </a:t>
            </a:r>
            <a:r>
              <a:rPr lang="en-US" u="none" noProof="0" dirty="0" err="1"/>
              <a:t>peuvent</a:t>
            </a:r>
            <a:r>
              <a:rPr lang="en-US" u="none" noProof="0" dirty="0"/>
              <a:t> </a:t>
            </a:r>
            <a:r>
              <a:rPr lang="en-US" u="none" noProof="0" dirty="0" err="1"/>
              <a:t>décider</a:t>
            </a:r>
            <a:r>
              <a:rPr lang="en-US" u="none" noProof="0" dirty="0"/>
              <a:t>: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La </a:t>
            </a:r>
            <a:r>
              <a:rPr lang="en-US" u="none" noProof="0" dirty="0" err="1"/>
              <a:t>valeur</a:t>
            </a:r>
            <a:r>
              <a:rPr lang="en-US" u="none" noProof="0" dirty="0"/>
              <a:t> </a:t>
            </a:r>
            <a:r>
              <a:rPr lang="en-US" u="none" noProof="0" dirty="0" err="1"/>
              <a:t>ajoutée</a:t>
            </a:r>
            <a:r>
              <a:rPr lang="en-US" u="none" noProof="0" dirty="0"/>
              <a:t> </a:t>
            </a:r>
            <a:r>
              <a:rPr lang="en-US" u="none" noProof="0" dirty="0" err="1"/>
              <a:t>nette</a:t>
            </a:r>
            <a:r>
              <a:rPr lang="en-US" u="none" noProof="0" dirty="0"/>
              <a:t> (VAN) : </a:t>
            </a:r>
            <a:r>
              <a:rPr lang="en-US" u="none" noProof="0" dirty="0" err="1"/>
              <a:t>exprime</a:t>
            </a:r>
            <a:r>
              <a:rPr lang="en-US" u="none" noProof="0" dirty="0"/>
              <a:t> la </a:t>
            </a:r>
            <a:r>
              <a:rPr lang="en-US" u="none" noProof="0" dirty="0" err="1"/>
              <a:t>différence</a:t>
            </a:r>
            <a:r>
              <a:rPr lang="en-US" u="none" noProof="0" dirty="0"/>
              <a:t> entre la </a:t>
            </a:r>
            <a:r>
              <a:rPr lang="en-US" u="none" noProof="0" dirty="0" err="1"/>
              <a:t>valeur</a:t>
            </a:r>
            <a:r>
              <a:rPr lang="en-US" u="none" noProof="0" dirty="0"/>
              <a:t> </a:t>
            </a:r>
            <a:r>
              <a:rPr lang="en-US" u="none" noProof="0" dirty="0" err="1"/>
              <a:t>actualisée</a:t>
            </a:r>
            <a:r>
              <a:rPr lang="en-US" u="none" noProof="0" dirty="0"/>
              <a:t> du </a:t>
            </a:r>
            <a:r>
              <a:rPr lang="en-US" u="none" noProof="0" dirty="0" err="1"/>
              <a:t>bénéfice</a:t>
            </a:r>
            <a:r>
              <a:rPr lang="en-US" u="none" noProof="0" dirty="0"/>
              <a:t> et des </a:t>
            </a:r>
            <a:r>
              <a:rPr lang="en-US" u="none" noProof="0" dirty="0" err="1"/>
              <a:t>coûts</a:t>
            </a:r>
            <a:r>
              <a:rPr lang="en-US" u="none" noProof="0" dirty="0"/>
              <a:t> </a:t>
            </a:r>
            <a:r>
              <a:rPr lang="en-US" u="none" noProof="0" dirty="0">
                <a:sym typeface="Wingdings" panose="05000000000000000000" pitchFamily="2" charset="2"/>
              </a:rPr>
              <a:t> la solution is acceptable </a:t>
            </a:r>
            <a:r>
              <a:rPr lang="en-US" u="none" noProof="0" dirty="0" err="1">
                <a:sym typeface="Wingdings" panose="05000000000000000000" pitchFamily="2" charset="2"/>
              </a:rPr>
              <a:t>quand</a:t>
            </a:r>
            <a:r>
              <a:rPr lang="en-US" u="none" noProof="0" dirty="0">
                <a:sym typeface="Wingdings" panose="05000000000000000000" pitchFamily="2" charset="2"/>
              </a:rPr>
              <a:t> la VAN </a:t>
            </a:r>
            <a:r>
              <a:rPr lang="en-US" u="none" noProof="0" dirty="0" err="1">
                <a:sym typeface="Wingdings" panose="05000000000000000000" pitchFamily="2" charset="2"/>
              </a:rPr>
              <a:t>est</a:t>
            </a:r>
            <a:r>
              <a:rPr lang="en-US" u="none" noProof="0" dirty="0">
                <a:sym typeface="Wingdings" panose="05000000000000000000" pitchFamily="2" charset="2"/>
              </a:rPr>
              <a:t> </a:t>
            </a:r>
            <a:r>
              <a:rPr lang="en-US" u="none" noProof="0" dirty="0" err="1">
                <a:sym typeface="Wingdings" panose="05000000000000000000" pitchFamily="2" charset="2"/>
              </a:rPr>
              <a:t>supérieure</a:t>
            </a:r>
            <a:r>
              <a:rPr lang="en-US" u="none" noProof="0" dirty="0">
                <a:sym typeface="Wingdings" panose="05000000000000000000" pitchFamily="2" charset="2"/>
              </a:rPr>
              <a:t> à </a:t>
            </a:r>
            <a:r>
              <a:rPr lang="en-US" u="none" noProof="0" dirty="0" err="1">
                <a:sym typeface="Wingdings" panose="05000000000000000000" pitchFamily="2" charset="2"/>
              </a:rPr>
              <a:t>zéro</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dirty="0"/>
              <a:t>Le ratio avantages-coûts (RAC) : indique le rapport qualité-prix global d'un projet </a:t>
            </a:r>
            <a:r>
              <a:rPr lang="en-US" u="none" noProof="0" dirty="0"/>
              <a:t>(</a:t>
            </a:r>
            <a:r>
              <a:rPr lang="fr-FR" dirty="0"/>
              <a:t>exprimé par le rapport de la valeur actualisée des bénéfices à celle des coûts</a:t>
            </a:r>
            <a:r>
              <a:rPr lang="en-US" u="none" noProof="0" dirty="0"/>
              <a:t>) </a:t>
            </a:r>
            <a:r>
              <a:rPr lang="en-US" u="none" noProof="0" dirty="0">
                <a:sym typeface="Wingdings" panose="05000000000000000000" pitchFamily="2" charset="2"/>
              </a:rPr>
              <a:t> </a:t>
            </a:r>
            <a:r>
              <a:rPr lang="fr-FR" dirty="0"/>
              <a:t>la solution est acceptable lorsque le BCR est supérieur à zéro</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dirty="0"/>
              <a:t>Le taux de rendement interne (TRI) : décrit le taux d'actualisation qui annule la VAN </a:t>
            </a:r>
            <a:r>
              <a:rPr lang="en-US" u="none" noProof="0" dirty="0">
                <a:sym typeface="Wingdings" panose="05000000000000000000" pitchFamily="2" charset="2"/>
              </a:rPr>
              <a:t> la </a:t>
            </a:r>
            <a:r>
              <a:rPr lang="en-US" u="none" noProof="0" dirty="0" err="1">
                <a:sym typeface="Wingdings" panose="05000000000000000000" pitchFamily="2" charset="2"/>
              </a:rPr>
              <a:t>désirabilité</a:t>
            </a:r>
            <a:r>
              <a:rPr lang="en-US" u="none" noProof="0" dirty="0">
                <a:sym typeface="Wingdings" panose="05000000000000000000" pitchFamily="2" charset="2"/>
              </a:rPr>
              <a:t> </a:t>
            </a:r>
            <a:r>
              <a:rPr lang="en-US" u="none" noProof="0" dirty="0" err="1">
                <a:sym typeface="Wingdings" panose="05000000000000000000" pitchFamily="2" charset="2"/>
              </a:rPr>
              <a:t>d’une</a:t>
            </a:r>
            <a:r>
              <a:rPr lang="en-US" u="none" noProof="0" dirty="0">
                <a:sym typeface="Wingdings" panose="05000000000000000000" pitchFamily="2" charset="2"/>
              </a:rPr>
              <a:t> solution Nexus </a:t>
            </a:r>
            <a:r>
              <a:rPr lang="en-US" u="none" noProof="0" dirty="0" err="1">
                <a:sym typeface="Wingdings" panose="05000000000000000000" pitchFamily="2" charset="2"/>
              </a:rPr>
              <a:t>augmente</a:t>
            </a:r>
            <a:r>
              <a:rPr lang="en-US" u="none" noProof="0" dirty="0">
                <a:sym typeface="Wingdings" panose="05000000000000000000" pitchFamily="2" charset="2"/>
              </a:rPr>
              <a:t> </a:t>
            </a:r>
            <a:r>
              <a:rPr lang="en-US" u="none" noProof="0" dirty="0" err="1">
                <a:sym typeface="Wingdings" panose="05000000000000000000" pitchFamily="2" charset="2"/>
              </a:rPr>
              <a:t>en</a:t>
            </a:r>
            <a:r>
              <a:rPr lang="en-US" u="none" noProof="0" dirty="0">
                <a:sym typeface="Wingdings" panose="05000000000000000000" pitchFamily="2" charset="2"/>
              </a:rPr>
              <a:t> consequence avec le TRI</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err="1"/>
              <a:t>Défis</a:t>
            </a:r>
            <a:r>
              <a:rPr lang="en-US" u="sng" noProof="0" dirty="0"/>
              <a:t> :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La </a:t>
            </a:r>
            <a:r>
              <a:rPr lang="en-US" noProof="0" dirty="0" err="1"/>
              <a:t>méthode</a:t>
            </a:r>
            <a:r>
              <a:rPr lang="en-US" noProof="0" dirty="0"/>
              <a:t> </a:t>
            </a:r>
            <a:r>
              <a:rPr lang="en-US" noProof="0" dirty="0" err="1"/>
              <a:t>est</a:t>
            </a:r>
            <a:r>
              <a:rPr lang="en-US" noProof="0" dirty="0"/>
              <a:t> </a:t>
            </a:r>
            <a:r>
              <a:rPr lang="en-US" noProof="0" dirty="0" err="1"/>
              <a:t>assez</a:t>
            </a:r>
            <a:r>
              <a:rPr lang="en-US" noProof="0" dirty="0"/>
              <a:t> </a:t>
            </a:r>
            <a:r>
              <a:rPr lang="en-US" noProof="0" dirty="0" err="1"/>
              <a:t>théorique</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Peut être difficilement applicable en pratique en raison (a) du temps nécessaire pour effectuer l'analyse et (b) de données manquantes ou non comparables. </a:t>
            </a:r>
            <a:r>
              <a:rPr lang="en-US" u="none" noProof="0" dirty="0"/>
              <a:t>Il </a:t>
            </a:r>
            <a:r>
              <a:rPr lang="en-US" u="none" noProof="0" dirty="0" err="1"/>
              <a:t>est</a:t>
            </a:r>
            <a:r>
              <a:rPr lang="en-US" u="none" noProof="0" dirty="0"/>
              <a:t> difficile de </a:t>
            </a:r>
            <a:r>
              <a:rPr lang="en-US" u="none" noProof="0" dirty="0" err="1"/>
              <a:t>mettre</a:t>
            </a:r>
            <a:r>
              <a:rPr lang="en-US" u="none" noProof="0" dirty="0"/>
              <a:t> </a:t>
            </a:r>
            <a:r>
              <a:rPr lang="en-US" u="none" noProof="0" dirty="0" err="1"/>
              <a:t>une</a:t>
            </a:r>
            <a:r>
              <a:rPr lang="en-US" u="none" noProof="0" dirty="0"/>
              <a:t> </a:t>
            </a:r>
            <a:r>
              <a:rPr lang="en-US" u="none" noProof="0" dirty="0" err="1"/>
              <a:t>valeur</a:t>
            </a:r>
            <a:r>
              <a:rPr lang="en-US" u="none" noProof="0" dirty="0"/>
              <a:t> </a:t>
            </a:r>
            <a:r>
              <a:rPr lang="en-US" u="none" noProof="0" dirty="0" err="1"/>
              <a:t>monétaire</a:t>
            </a:r>
            <a:r>
              <a:rPr lang="en-US" u="none" noProof="0" dirty="0"/>
              <a:t> sur, par </a:t>
            </a:r>
            <a:r>
              <a:rPr lang="en-US" u="none" noProof="0" dirty="0" err="1"/>
              <a:t>exemple</a:t>
            </a:r>
            <a:r>
              <a:rPr lang="en-US" u="none" noProof="0" dirty="0"/>
              <a:t>, les </a:t>
            </a:r>
            <a:r>
              <a:rPr lang="en-US" u="none" noProof="0" dirty="0" err="1"/>
              <a:t>biens</a:t>
            </a:r>
            <a:r>
              <a:rPr lang="en-US" u="none" noProof="0" dirty="0"/>
              <a:t> </a:t>
            </a:r>
            <a:r>
              <a:rPr lang="en-US" u="none" noProof="0" dirty="0" err="1"/>
              <a:t>environnementaux</a:t>
            </a:r>
            <a:r>
              <a:rPr lang="en-US" u="none" noProof="0" dirty="0"/>
              <a:t> et les services </a:t>
            </a:r>
            <a:r>
              <a:rPr lang="en-US" u="none" noProof="0" dirty="0">
                <a:sym typeface="Wingdings" panose="05000000000000000000" pitchFamily="2" charset="2"/>
              </a:rPr>
              <a:t> les estimations </a:t>
            </a:r>
            <a:r>
              <a:rPr lang="en-US" u="none" noProof="0" dirty="0" err="1">
                <a:sym typeface="Wingdings" panose="05000000000000000000" pitchFamily="2" charset="2"/>
              </a:rPr>
              <a:t>sont</a:t>
            </a:r>
            <a:r>
              <a:rPr lang="en-US" u="none" noProof="0" dirty="0">
                <a:sym typeface="Wingdings" panose="05000000000000000000" pitchFamily="2" charset="2"/>
              </a:rPr>
              <a:t> </a:t>
            </a:r>
            <a:r>
              <a:rPr lang="en-US" u="none" noProof="0" dirty="0" err="1">
                <a:sym typeface="Wingdings" panose="05000000000000000000" pitchFamily="2" charset="2"/>
              </a:rPr>
              <a:t>nécessaires</a:t>
            </a:r>
            <a:r>
              <a:rPr lang="en-US" u="none" noProof="0" dirty="0">
                <a:sym typeface="Wingdings" panose="05000000000000000000" pitchFamily="2" charset="2"/>
              </a:rPr>
              <a:t> </a:t>
            </a:r>
            <a:r>
              <a:rPr lang="en-US" u="none" noProof="0" dirty="0" err="1">
                <a:sym typeface="Wingdings" panose="05000000000000000000" pitchFamily="2" charset="2"/>
              </a:rPr>
              <a:t>afin</a:t>
            </a:r>
            <a:r>
              <a:rPr lang="en-US" u="none" noProof="0" dirty="0">
                <a:sym typeface="Wingdings" panose="05000000000000000000" pitchFamily="2" charset="2"/>
              </a:rPr>
              <a:t> de </a:t>
            </a:r>
            <a:r>
              <a:rPr lang="en-US" u="none" noProof="0" dirty="0" err="1">
                <a:sym typeface="Wingdings" panose="05000000000000000000" pitchFamily="2" charset="2"/>
              </a:rPr>
              <a:t>déterminer</a:t>
            </a:r>
            <a:r>
              <a:rPr lang="en-US" u="none" noProof="0" dirty="0">
                <a:sym typeface="Wingdings" panose="05000000000000000000" pitchFamily="2" charset="2"/>
              </a:rPr>
              <a:t> la </a:t>
            </a:r>
            <a:r>
              <a:rPr lang="en-US" u="none" noProof="0" dirty="0" err="1">
                <a:sym typeface="Wingdings" panose="05000000000000000000" pitchFamily="2" charset="2"/>
              </a:rPr>
              <a:t>précision</a:t>
            </a:r>
            <a:r>
              <a:rPr lang="en-US" u="none" noProof="0" dirty="0">
                <a:sym typeface="Wingdings" panose="05000000000000000000" pitchFamily="2" charset="2"/>
              </a:rPr>
              <a:t> de </a:t>
            </a:r>
            <a:r>
              <a:rPr lang="en-US" u="none" noProof="0" dirty="0" err="1">
                <a:sym typeface="Wingdings" panose="05000000000000000000" pitchFamily="2" charset="2"/>
              </a:rPr>
              <a:t>l’analyse</a:t>
            </a:r>
            <a:r>
              <a:rPr lang="en-US" u="none" noProof="0" dirty="0">
                <a:sym typeface="Wingdings" panose="05000000000000000000" pitchFamily="2" charset="2"/>
              </a:rPr>
              <a:t> </a:t>
            </a:r>
            <a:r>
              <a:rPr lang="en-US" u="none" noProof="0" dirty="0"/>
              <a:t>(CCNUCC, 2012)</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u="none"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Les ACB </a:t>
            </a:r>
            <a:r>
              <a:rPr lang="en-US" u="sng" noProof="0" dirty="0" err="1"/>
              <a:t>en</a:t>
            </a:r>
            <a:r>
              <a:rPr lang="en-US" u="sng" noProof="0" dirty="0"/>
              <a:t> </a:t>
            </a:r>
            <a:r>
              <a:rPr lang="en-US" u="sng" noProof="0" dirty="0" err="1"/>
              <a:t>pratique</a:t>
            </a:r>
            <a:r>
              <a:rPr lang="en-US" u="sng" noProof="0" dirty="0"/>
              <a:t> : </a:t>
            </a:r>
            <a:r>
              <a:rPr lang="en-US" u="sng" noProof="0" dirty="0" err="1"/>
              <a:t>l’exemple</a:t>
            </a:r>
            <a:r>
              <a:rPr lang="en-US" u="sng" noProof="0" dirty="0"/>
              <a:t> du Kenya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i="1" u="none" noProof="0" dirty="0"/>
              <a:t>Source: </a:t>
            </a:r>
            <a:r>
              <a:rPr lang="en-US" sz="900" b="0" i="1" u="none" strike="noStrike" kern="1200" baseline="0" noProof="0" dirty="0">
                <a:solidFill>
                  <a:schemeClr val="tx1"/>
                </a:solidFill>
                <a:latin typeface="Arial" panose="020B0604020202020204" pitchFamily="34" charset="0"/>
                <a:ea typeface="+mn-ea"/>
                <a:cs typeface="+mn-cs"/>
              </a:rPr>
              <a:t>FAO &amp; UNDP, 2020</a:t>
            </a:r>
            <a:endParaRPr lang="en-US" i="1" u="none" noProof="0" dirty="0"/>
          </a:p>
          <a:p>
            <a:pPr marL="171450" indent="-171450">
              <a:buFont typeface="Symbol" panose="05050102010706020507" pitchFamily="18" charset="2"/>
              <a:buChar char="-"/>
            </a:pPr>
            <a:r>
              <a:rPr lang="fr-FR" dirty="0"/>
              <a:t>La recherche a mené une ACB et a  analysé „[…] la valeur financière et économique des mesures d'adaptation de l'agriculture </a:t>
            </a:r>
            <a:r>
              <a:rPr lang="en-US" sz="900" b="0" i="0" u="none" strike="noStrike" kern="1200" baseline="0" noProof="0" dirty="0">
                <a:solidFill>
                  <a:schemeClr val="tx1"/>
                </a:solidFill>
                <a:latin typeface="Arial" panose="020B0604020202020204" pitchFamily="34" charset="0"/>
                <a:ea typeface="+mn-ea"/>
                <a:cs typeface="+mn-cs"/>
              </a:rPr>
              <a:t>(</a:t>
            </a:r>
            <a:r>
              <a:rPr lang="fr-FR" dirty="0"/>
              <a:t>conservation des sols et des eaux et agroforesterie</a:t>
            </a:r>
            <a:r>
              <a:rPr lang="en-US" sz="900" b="0" i="0" u="none" strike="noStrike" kern="1200" baseline="0" noProof="0" dirty="0">
                <a:solidFill>
                  <a:schemeClr val="tx1"/>
                </a:solidFill>
                <a:latin typeface="Arial" panose="020B0604020202020204" pitchFamily="34" charset="0"/>
                <a:ea typeface="+mn-ea"/>
                <a:cs typeface="+mn-cs"/>
              </a:rPr>
              <a:t>) (FAO &amp; UNDP, 2020: 1)</a:t>
            </a:r>
          </a:p>
          <a:p>
            <a:pPr marL="171450" indent="-171450">
              <a:buFont typeface="Symbol" panose="05050102010706020507" pitchFamily="18" charset="2"/>
              <a:buChar char="-"/>
            </a:pPr>
            <a:r>
              <a:rPr lang="fr-FR" dirty="0"/>
              <a:t>Les résultats ont confirmé que les solutions Nexus étudiées ajoutent une valeur économique sous la forme d'avantages nets positifs à la ferme.</a:t>
            </a:r>
          </a:p>
          <a:p>
            <a:pPr marL="171450" indent="-171450">
              <a:buFont typeface="Symbol" panose="05050102010706020507" pitchFamily="18" charset="2"/>
              <a:buChar char="-"/>
            </a:pPr>
            <a:r>
              <a:rPr lang="fr-FR" dirty="0"/>
              <a:t>En outre, il a également généré des bénéfices externes </a:t>
            </a:r>
            <a:r>
              <a:rPr lang="en-US" noProof="0" dirty="0"/>
              <a:t>(</a:t>
            </a:r>
            <a:r>
              <a:rPr lang="en-US" noProof="0" dirty="0" err="1"/>
              <a:t>publiques</a:t>
            </a:r>
            <a:r>
              <a:rPr lang="en-US" noProof="0" dirty="0"/>
              <a:t>) </a:t>
            </a:r>
            <a:r>
              <a:rPr lang="en-US" noProof="0" dirty="0" err="1"/>
              <a:t>comme</a:t>
            </a:r>
            <a:r>
              <a:rPr lang="en-US" noProof="0" dirty="0"/>
              <a:t> la </a:t>
            </a:r>
            <a:r>
              <a:rPr lang="en-US" noProof="0" dirty="0" err="1"/>
              <a:t>réduction</a:t>
            </a:r>
            <a:r>
              <a:rPr lang="en-US" noProof="0" dirty="0"/>
              <a:t> des </a:t>
            </a:r>
            <a:r>
              <a:rPr lang="en-US" noProof="0" dirty="0" err="1"/>
              <a:t>émissions</a:t>
            </a:r>
            <a:r>
              <a:rPr lang="en-US" noProof="0" dirty="0"/>
              <a:t> de CO2, </a:t>
            </a:r>
            <a:r>
              <a:rPr lang="en-US" noProof="0" dirty="0" err="1"/>
              <a:t>ou</a:t>
            </a:r>
            <a:r>
              <a:rPr lang="en-US" noProof="0" dirty="0"/>
              <a:t> </a:t>
            </a:r>
            <a:r>
              <a:rPr lang="en-US" noProof="0" dirty="0" err="1"/>
              <a:t>une</a:t>
            </a:r>
            <a:r>
              <a:rPr lang="en-US" noProof="0" dirty="0"/>
              <a:t> diminution de </a:t>
            </a:r>
            <a:r>
              <a:rPr lang="en-US" noProof="0" dirty="0" err="1"/>
              <a:t>l’envasement</a:t>
            </a:r>
            <a:r>
              <a:rPr lang="en-US" noProof="0" dirty="0"/>
              <a:t> des barrages</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fr-FR" dirty="0"/>
              <a:t>Mais la rentabilité économique seule </a:t>
            </a:r>
            <a:r>
              <a:rPr lang="fr-FR" u="sng" dirty="0"/>
              <a:t>n'est pas</a:t>
            </a:r>
            <a:r>
              <a:rPr lang="fr-FR" u="none" dirty="0"/>
              <a:t> </a:t>
            </a:r>
            <a:r>
              <a:rPr lang="fr-FR" dirty="0"/>
              <a:t>suffisante pour assurer que les solutions Nexus réussiront.</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Dans le </a:t>
            </a:r>
            <a:r>
              <a:rPr lang="en-US" sz="900" b="0" i="0" u="none" strike="noStrike" kern="1200" baseline="0" noProof="0" dirty="0" err="1">
                <a:solidFill>
                  <a:schemeClr val="tx1"/>
                </a:solidFill>
                <a:latin typeface="Arial" panose="020B0604020202020204" pitchFamily="34" charset="0"/>
                <a:ea typeface="+mn-ea"/>
                <a:cs typeface="+mn-cs"/>
              </a:rPr>
              <a:t>cas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kenyan</a:t>
            </a:r>
            <a:r>
              <a:rPr lang="en-US" sz="900" b="0" i="0" u="none" strike="noStrike" kern="1200" baseline="0" noProof="0" dirty="0">
                <a:solidFill>
                  <a:schemeClr val="tx1"/>
                </a:solidFill>
                <a:latin typeface="Arial" panose="020B0604020202020204" pitchFamily="34" charset="0"/>
                <a:ea typeface="+mn-ea"/>
                <a:cs typeface="+mn-cs"/>
              </a:rPr>
              <a:t>, </a:t>
            </a:r>
            <a:r>
              <a:rPr lang="fr-FR" dirty="0"/>
              <a:t>les mesures d'adaptation ont besoin d'un soutien gouvernemental supplémentaire pour être adoptées.</a:t>
            </a: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fr-FR" b="1" dirty="0"/>
              <a:t>Analyse Coût-Efficacité des solutions Nexus (ACE)</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Une Analyse Coût-Efficacité (ACE) sera utile notamment lorsqu'il s'agira de décider de la stratégie à privilégier</a:t>
            </a:r>
            <a:r>
              <a:rPr lang="en-US" u="none" noProof="0" dirty="0"/>
              <a:t> </a:t>
            </a:r>
            <a:r>
              <a:rPr lang="fr-FR" dirty="0"/>
              <a:t>pour résoudre les compromis involontaires </a:t>
            </a:r>
            <a:r>
              <a:rPr lang="en-US" u="none" noProof="0" dirty="0"/>
              <a:t>(Altamirano et al.,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Les coûts sont évalués en valeur monétaire, et les bénéfices quantifiés en unités 'physiques’ permet de chiffrer les différentes options qui atteignent le même objectif</a:t>
            </a:r>
            <a:r>
              <a:rPr lang="en-US" u="none" noProof="0" dirty="0"/>
              <a:t>, </a:t>
            </a:r>
            <a:r>
              <a:rPr lang="fr-FR" dirty="0"/>
              <a:t>établissant un classement en termes de coût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Étapes de l'évaluation des compromis (et des synergies) avec une ACE (CCNUCC, 2012)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Convenir des mesures pour résoudre les compromis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Établir une ligne de base (afin d'évaluer si la mesure a été respectée)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Quantifier les coûts associés (similaire à l’ABC)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Déterminer l'efficacité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dirty="0"/>
              <a:t>Comparatif final : quelle mesure est la plus rentable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u="sng" dirty="0"/>
              <a:t>Défis </a:t>
            </a:r>
            <a:r>
              <a:rPr lang="fr-FR" dirty="0"/>
              <a:t>: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dirty="0"/>
              <a:t>permet des cas avec plusieurs objectifs ou critères, mais seulement s'ils sont quantifiables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dirty="0"/>
              <a:t>L'accent mis par l'ACE sur le rapport coût-efficacité exclut d'autres dimensions telles que l'équité, la faisabilité ou les </a:t>
            </a:r>
            <a:r>
              <a:rPr lang="fr-FR" dirty="0" err="1"/>
              <a:t>co</a:t>
            </a:r>
            <a:r>
              <a:rPr lang="fr-FR" dirty="0"/>
              <a:t>-bénéfices (CCNUCC, 2012)</a:t>
            </a:r>
            <a:endParaRPr lang="en-US" noProof="0" dirty="0"/>
          </a:p>
          <a:p>
            <a:endParaRPr lang="en-US" noProof="0" dirty="0"/>
          </a:p>
          <a:p>
            <a:r>
              <a:rPr lang="en-US" b="1" noProof="0" dirty="0"/>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dirty="0">
                <a:solidFill>
                  <a:schemeClr val="tx1"/>
                </a:solidFill>
                <a:effectLst/>
                <a:latin typeface="Arial" panose="020B0604020202020204" pitchFamily="34" charset="0"/>
                <a:ea typeface="+mn-ea"/>
                <a:cs typeface="+mn-cs"/>
              </a:rPr>
              <a:t>Altamirano, M. A., van </a:t>
            </a:r>
            <a:r>
              <a:rPr lang="en-US" sz="900" b="0" i="0" kern="1200" noProof="0" dirty="0" err="1">
                <a:solidFill>
                  <a:schemeClr val="tx1"/>
                </a:solidFill>
                <a:effectLst/>
                <a:latin typeface="Arial" panose="020B0604020202020204" pitchFamily="34" charset="0"/>
                <a:ea typeface="+mn-ea"/>
                <a:cs typeface="+mn-cs"/>
              </a:rPr>
              <a:t>Bodegom</a:t>
            </a:r>
            <a:r>
              <a:rPr lang="en-US" sz="900" b="0" i="0" kern="1200" noProof="0" dirty="0">
                <a:solidFill>
                  <a:schemeClr val="tx1"/>
                </a:solidFill>
                <a:effectLst/>
                <a:latin typeface="Arial" panose="020B0604020202020204" pitchFamily="34" charset="0"/>
                <a:ea typeface="+mn-ea"/>
                <a:cs typeface="+mn-cs"/>
              </a:rPr>
              <a:t>, A. J., van der Linden, N., de </a:t>
            </a:r>
            <a:r>
              <a:rPr lang="en-US" sz="900" b="0" i="0" kern="1200" noProof="0" dirty="0" err="1">
                <a:solidFill>
                  <a:schemeClr val="tx1"/>
                </a:solidFill>
                <a:effectLst/>
                <a:latin typeface="Arial" panose="020B0604020202020204" pitchFamily="34" charset="0"/>
                <a:ea typeface="+mn-ea"/>
                <a:cs typeface="+mn-cs"/>
              </a:rPr>
              <a:t>Rijke</a:t>
            </a:r>
            <a:r>
              <a:rPr lang="en-US" sz="900" b="0" i="0" kern="1200" noProof="0" dirty="0">
                <a:solidFill>
                  <a:schemeClr val="tx1"/>
                </a:solidFill>
                <a:effectLst/>
                <a:latin typeface="Arial" panose="020B0604020202020204" pitchFamily="34" charset="0"/>
                <a:ea typeface="+mn-ea"/>
                <a:cs typeface="+mn-cs"/>
              </a:rPr>
              <a:t>, H., </a:t>
            </a:r>
            <a:r>
              <a:rPr lang="en-US" sz="900" b="0" i="0" kern="1200" noProof="0" dirty="0" err="1">
                <a:solidFill>
                  <a:schemeClr val="tx1"/>
                </a:solidFill>
                <a:effectLst/>
                <a:latin typeface="Arial" panose="020B0604020202020204" pitchFamily="34" charset="0"/>
                <a:ea typeface="+mn-ea"/>
                <a:cs typeface="+mn-cs"/>
              </a:rPr>
              <a:t>Verhagen</a:t>
            </a:r>
            <a:r>
              <a:rPr lang="en-US" sz="900" b="0" i="0" kern="1200" noProof="0" dirty="0">
                <a:solidFill>
                  <a:schemeClr val="tx1"/>
                </a:solidFill>
                <a:effectLst/>
                <a:latin typeface="Arial" panose="020B0604020202020204" pitchFamily="34" charset="0"/>
                <a:ea typeface="+mn-ea"/>
                <a:cs typeface="+mn-cs"/>
              </a:rPr>
              <a:t>, A., </a:t>
            </a:r>
            <a:r>
              <a:rPr lang="en-US" sz="900" b="0" i="0" kern="1200" noProof="0" dirty="0" err="1">
                <a:solidFill>
                  <a:schemeClr val="tx1"/>
                </a:solidFill>
                <a:effectLst/>
                <a:latin typeface="Arial" panose="020B0604020202020204" pitchFamily="34" charset="0"/>
                <a:ea typeface="+mn-ea"/>
                <a:cs typeface="+mn-cs"/>
              </a:rPr>
              <a:t>Bucx</a:t>
            </a:r>
            <a:r>
              <a:rPr lang="en-US" sz="900" b="0" i="0" kern="1200" noProof="0" dirty="0">
                <a:solidFill>
                  <a:schemeClr val="tx1"/>
                </a:solidFill>
                <a:effectLst/>
                <a:latin typeface="Arial" panose="020B0604020202020204" pitchFamily="34" charset="0"/>
                <a:ea typeface="+mn-ea"/>
                <a:cs typeface="+mn-cs"/>
              </a:rPr>
              <a:t>, T., ... &amp; van der </a:t>
            </a:r>
            <a:r>
              <a:rPr lang="en-US" sz="900" b="0" i="0" kern="1200" noProof="0" dirty="0" err="1">
                <a:solidFill>
                  <a:schemeClr val="tx1"/>
                </a:solidFill>
                <a:effectLst/>
                <a:latin typeface="Arial" panose="020B0604020202020204" pitchFamily="34" charset="0"/>
                <a:ea typeface="+mn-ea"/>
                <a:cs typeface="+mn-cs"/>
              </a:rPr>
              <a:t>Zwaan</a:t>
            </a:r>
            <a:r>
              <a:rPr lang="en-US" sz="900" b="0" i="0" kern="1200" noProof="0" dirty="0">
                <a:solidFill>
                  <a:schemeClr val="tx1"/>
                </a:solidFill>
                <a:effectLst/>
                <a:latin typeface="Arial" panose="020B0604020202020204" pitchFamily="34" charset="0"/>
                <a:ea typeface="+mn-ea"/>
                <a:cs typeface="+mn-cs"/>
              </a:rPr>
              <a:t>, B. (2018), ’</a:t>
            </a:r>
            <a:r>
              <a:rPr lang="en-US" sz="900" b="0" i="1" kern="1200" noProof="0" dirty="0">
                <a:solidFill>
                  <a:schemeClr val="tx1"/>
                </a:solidFill>
                <a:effectLst/>
                <a:latin typeface="Arial" panose="020B0604020202020204" pitchFamily="34" charset="0"/>
                <a:ea typeface="+mn-ea"/>
                <a:cs typeface="+mn-cs"/>
              </a:rPr>
              <a:t>Operationalizing the WEF nexus: quantifying the trade-offs and synergies between the water, energy and food sectors’, Dutch Climate Solutions research </a:t>
            </a:r>
            <a:r>
              <a:rPr lang="en-US" sz="900" b="0" i="1" kern="1200" noProof="0" dirty="0" err="1">
                <a:solidFill>
                  <a:schemeClr val="tx1"/>
                </a:solidFill>
                <a:effectLst/>
                <a:latin typeface="Arial" panose="020B0604020202020204" pitchFamily="34" charset="0"/>
                <a:ea typeface="+mn-ea"/>
                <a:cs typeface="+mn-cs"/>
              </a:rPr>
              <a:t>programme</a:t>
            </a:r>
            <a:r>
              <a:rPr lang="en-US" sz="900" b="0" i="0" kern="1200" noProof="0" dirty="0">
                <a:solidFill>
                  <a:schemeClr val="tx1"/>
                </a:solidFill>
                <a:effectLst/>
                <a:latin typeface="Arial" panose="020B0604020202020204" pitchFamily="34" charset="0"/>
                <a:ea typeface="+mn-ea"/>
                <a:cs typeface="+mn-cs"/>
              </a:rPr>
              <a:t> (No. E--18-036). ECN.</a:t>
            </a:r>
            <a:endParaRPr lang="en-US" b="0" noProof="0" dirty="0"/>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err="1">
                <a:solidFill>
                  <a:schemeClr val="tx1"/>
                </a:solidFill>
                <a:latin typeface="Arial" panose="020B0604020202020204" pitchFamily="34" charset="0"/>
                <a:ea typeface="+mn-ea"/>
                <a:cs typeface="+mn-cs"/>
              </a:rPr>
              <a:t>CliFiT</a:t>
            </a:r>
            <a:r>
              <a:rPr lang="en-US" sz="900" b="0" i="0" u="none" strike="noStrike" kern="1200" baseline="0" noProof="0" dirty="0">
                <a:solidFill>
                  <a:schemeClr val="tx1"/>
                </a:solidFill>
                <a:latin typeface="Arial" panose="020B0604020202020204" pitchFamily="34" charset="0"/>
                <a:ea typeface="+mn-ea"/>
                <a:cs typeface="+mn-cs"/>
              </a:rPr>
              <a:t> training materials [</a:t>
            </a:r>
            <a:r>
              <a:rPr lang="en-US" sz="900" b="0" i="0" u="none" strike="noStrike" kern="1200" baseline="0" noProof="0" dirty="0" err="1">
                <a:solidFill>
                  <a:schemeClr val="tx1"/>
                </a:solidFill>
                <a:latin typeface="Arial" panose="020B0604020202020204" pitchFamily="34" charset="0"/>
                <a:ea typeface="+mn-ea"/>
                <a:cs typeface="+mn-cs"/>
              </a:rPr>
              <a:t>PowerPointPresentation</a:t>
            </a:r>
            <a:r>
              <a:rPr lang="en-US" sz="900" b="0" i="0" u="none" strike="noStrike" kern="1200" baseline="0" noProof="0" dirty="0">
                <a:solidFill>
                  <a:schemeClr val="tx1"/>
                </a:solidFill>
                <a:latin typeface="Arial" panose="020B0604020202020204" pitchFamily="34" charset="0"/>
                <a:ea typeface="+mn-ea"/>
                <a:cs typeface="+mn-cs"/>
              </a:rPr>
              <a:t>], ’</a:t>
            </a:r>
            <a:r>
              <a:rPr lang="en-US" i="0" u="none" noProof="0" dirty="0"/>
              <a:t>Project Pipeline Development’.</a:t>
            </a:r>
            <a:endParaRPr lang="en-US" sz="900" b="0" i="0" u="none" strike="noStrike" kern="1200" baseline="0" noProof="0" dirty="0">
              <a:solidFill>
                <a:schemeClr val="tx1"/>
              </a:solidFill>
              <a:latin typeface="Arial" panose="020B0604020202020204" pitchFamily="34" charset="0"/>
              <a:ea typeface="+mn-ea"/>
              <a:cs typeface="+mn-cs"/>
            </a:endParaRP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a:p>
            <a:endParaRPr lang="en-US" b="0" noProof="0" dirty="0"/>
          </a:p>
          <a:p>
            <a:r>
              <a:rPr lang="en-US" b="0" noProof="0" dirty="0"/>
              <a:t>UNFCCC (2002), ’Annotated guidelines for the preparation of national adaptation </a:t>
            </a:r>
            <a:r>
              <a:rPr lang="en-US" b="0" noProof="0" dirty="0" err="1"/>
              <a:t>programmes</a:t>
            </a:r>
            <a:r>
              <a:rPr lang="en-US" b="0" noProof="0" dirty="0"/>
              <a:t> of action’, Least Developed Countries Expert Group, available at: https://unfccc.int/resource/docs/publications/annguid_e.pdf</a:t>
            </a:r>
          </a:p>
          <a:p>
            <a:endParaRPr lang="en-US" b="1" noProof="0" dirty="0"/>
          </a:p>
          <a:p>
            <a:r>
              <a:rPr lang="en-US" b="1" noProof="0" dirty="0"/>
              <a:t>Main reading: </a:t>
            </a:r>
          </a:p>
          <a:p>
            <a:endParaRPr lang="en-US" b="1" noProof="0" dirty="0"/>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953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b="1" noProof="0" dirty="0"/>
              <a:t>3. </a:t>
            </a:r>
            <a:r>
              <a:rPr lang="en-US" b="1" noProof="0" dirty="0" err="1"/>
              <a:t>Analyse</a:t>
            </a:r>
            <a:r>
              <a:rPr lang="en-US" b="1" noProof="0" dirty="0"/>
              <a:t> </a:t>
            </a:r>
            <a:r>
              <a:rPr lang="en-US" b="1" noProof="0" dirty="0" err="1"/>
              <a:t>multicritères</a:t>
            </a:r>
            <a:r>
              <a:rPr lang="en-US" b="1" noProof="0" dirty="0"/>
              <a:t> des solutions Nexus (AMC)</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i="1" u="none" noProof="0" dirty="0"/>
              <a:t>Source: UNFCCC,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Comme son nom </a:t>
            </a:r>
            <a:r>
              <a:rPr lang="en-US" u="none" noProof="0" dirty="0" err="1"/>
              <a:t>l’indique</a:t>
            </a:r>
            <a:r>
              <a:rPr lang="en-US" u="none" noProof="0" dirty="0"/>
              <a:t>, </a:t>
            </a:r>
            <a:r>
              <a:rPr lang="en-US" u="none" noProof="0" dirty="0" err="1"/>
              <a:t>l’AMC</a:t>
            </a:r>
            <a:r>
              <a:rPr lang="en-US" u="none" noProof="0" dirty="0"/>
              <a:t> vise à </a:t>
            </a:r>
            <a:r>
              <a:rPr lang="en-US" u="none" noProof="0" dirty="0" err="1"/>
              <a:t>évaluer</a:t>
            </a:r>
            <a:r>
              <a:rPr lang="en-US" u="none" noProof="0" dirty="0"/>
              <a:t> les solutions Nexus à travers un large </a:t>
            </a:r>
            <a:r>
              <a:rPr lang="en-US" u="none" noProof="0" dirty="0" err="1"/>
              <a:t>pannel</a:t>
            </a:r>
            <a:r>
              <a:rPr lang="en-US" u="none" noProof="0" dirty="0"/>
              <a:t> de </a:t>
            </a:r>
            <a:r>
              <a:rPr lang="en-US" u="none" noProof="0" dirty="0" err="1"/>
              <a:t>critères</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Ces</a:t>
            </a:r>
            <a:r>
              <a:rPr lang="en-US" u="none" noProof="0" dirty="0"/>
              <a:t> </a:t>
            </a:r>
            <a:r>
              <a:rPr lang="en-US" u="none" noProof="0" dirty="0" err="1"/>
              <a:t>critères</a:t>
            </a:r>
            <a:r>
              <a:rPr lang="en-US" u="none" noProof="0" dirty="0"/>
              <a:t> </a:t>
            </a:r>
            <a:r>
              <a:rPr lang="en-US" u="none" noProof="0" dirty="0" err="1"/>
              <a:t>peuvent</a:t>
            </a:r>
            <a:r>
              <a:rPr lang="en-US" u="none" noProof="0" dirty="0"/>
              <a:t> </a:t>
            </a:r>
            <a:r>
              <a:rPr lang="en-US" u="none" noProof="0" dirty="0" err="1"/>
              <a:t>être</a:t>
            </a:r>
            <a:r>
              <a:rPr lang="en-US" u="none" noProof="0" dirty="0"/>
              <a:t> </a:t>
            </a:r>
            <a:r>
              <a:rPr lang="en-US" u="none" noProof="0" dirty="0" err="1"/>
              <a:t>économiques</a:t>
            </a:r>
            <a:r>
              <a:rPr lang="en-US" u="none" noProof="0" dirty="0"/>
              <a:t> </a:t>
            </a:r>
            <a:r>
              <a:rPr lang="en-US" u="none" noProof="0" dirty="0" err="1"/>
              <a:t>en</a:t>
            </a:r>
            <a:r>
              <a:rPr lang="en-US" u="none" noProof="0" dirty="0"/>
              <a:t> nature (par </a:t>
            </a:r>
            <a:r>
              <a:rPr lang="en-US" u="none" noProof="0" dirty="0" err="1"/>
              <a:t>exemple</a:t>
            </a:r>
            <a:r>
              <a:rPr lang="en-US" u="none" noProof="0" dirty="0"/>
              <a:t>, </a:t>
            </a:r>
            <a:r>
              <a:rPr lang="en-US" u="none" noProof="0" dirty="0" err="1"/>
              <a:t>bénéfice</a:t>
            </a:r>
            <a:r>
              <a:rPr lang="en-US" u="none" noProof="0" dirty="0"/>
              <a:t> </a:t>
            </a:r>
            <a:r>
              <a:rPr lang="en-US" u="none" noProof="0" dirty="0" err="1"/>
              <a:t>monétaire</a:t>
            </a:r>
            <a:r>
              <a:rPr lang="en-US" u="none" noProof="0" dirty="0"/>
              <a:t>, rapport </a:t>
            </a:r>
            <a:r>
              <a:rPr lang="en-US" u="none" noProof="0" dirty="0" err="1"/>
              <a:t>coût-efficacité</a:t>
            </a:r>
            <a:r>
              <a:rPr lang="en-US" u="none" noProof="0" dirty="0"/>
              <a:t>) </a:t>
            </a:r>
            <a:r>
              <a:rPr lang="en-US" u="none" noProof="0" dirty="0" err="1"/>
              <a:t>mais</a:t>
            </a:r>
            <a:r>
              <a:rPr lang="en-US" u="none" noProof="0" dirty="0"/>
              <a:t> </a:t>
            </a:r>
            <a:r>
              <a:rPr lang="en-US" u="none" noProof="0" dirty="0" err="1"/>
              <a:t>ils</a:t>
            </a:r>
            <a:r>
              <a:rPr lang="en-US" u="none" noProof="0" dirty="0"/>
              <a:t> se referent </a:t>
            </a:r>
            <a:r>
              <a:rPr lang="en-US" u="none" noProof="0" dirty="0" err="1"/>
              <a:t>également</a:t>
            </a:r>
            <a:r>
              <a:rPr lang="en-US" u="none" noProof="0" dirty="0"/>
              <a:t> aux </a:t>
            </a:r>
            <a:r>
              <a:rPr lang="en-US" u="none" noProof="0" dirty="0" err="1"/>
              <a:t>bénéfices</a:t>
            </a:r>
            <a:r>
              <a:rPr lang="en-US" u="none" noProof="0" dirty="0"/>
              <a:t> </a:t>
            </a:r>
            <a:r>
              <a:rPr lang="en-US" u="none" noProof="0" dirty="0" err="1"/>
              <a:t>environnementaux</a:t>
            </a:r>
            <a:r>
              <a:rPr lang="en-US" u="none" noProof="0" dirty="0"/>
              <a:t>, </a:t>
            </a:r>
            <a:r>
              <a:rPr lang="en-US" u="none" noProof="0" dirty="0" err="1"/>
              <a:t>sociaux</a:t>
            </a:r>
            <a:r>
              <a:rPr lang="en-US" u="none" noProof="0" dirty="0"/>
              <a:t>, </a:t>
            </a:r>
            <a:r>
              <a:rPr lang="en-US" u="none" noProof="0" dirty="0" err="1"/>
              <a:t>culturels</a:t>
            </a:r>
            <a:r>
              <a:rPr lang="en-US" u="none" noProof="0" dirty="0"/>
              <a:t> (et plus encore) qui ne </a:t>
            </a:r>
            <a:r>
              <a:rPr lang="en-US" u="none" noProof="0" dirty="0" err="1"/>
              <a:t>peuvent</a:t>
            </a:r>
            <a:r>
              <a:rPr lang="en-US" u="none" noProof="0" dirty="0"/>
              <a:t> </a:t>
            </a:r>
            <a:r>
              <a:rPr lang="en-US" sz="900" u="sng" kern="1200" noProof="0" dirty="0" err="1">
                <a:solidFill>
                  <a:schemeClr val="tx1"/>
                </a:solidFill>
                <a:latin typeface="Arial" panose="020B0604020202020204" pitchFamily="34" charset="0"/>
                <a:ea typeface="+mn-ea"/>
                <a:cs typeface="+mn-cs"/>
              </a:rPr>
              <a:t>être</a:t>
            </a:r>
            <a:r>
              <a:rPr lang="en-US" sz="900" u="sng" kern="1200" noProof="0" dirty="0">
                <a:solidFill>
                  <a:schemeClr val="tx1"/>
                </a:solidFill>
                <a:latin typeface="Arial" panose="020B0604020202020204" pitchFamily="34" charset="0"/>
                <a:ea typeface="+mn-ea"/>
                <a:cs typeface="+mn-cs"/>
              </a:rPr>
              <a:t> </a:t>
            </a:r>
            <a:r>
              <a:rPr lang="en-US" sz="900" u="sng" kern="1200" noProof="0" dirty="0" err="1">
                <a:solidFill>
                  <a:schemeClr val="tx1"/>
                </a:solidFill>
                <a:latin typeface="Arial" panose="020B0604020202020204" pitchFamily="34" charset="0"/>
                <a:ea typeface="+mn-ea"/>
                <a:cs typeface="+mn-cs"/>
              </a:rPr>
              <a:t>quantifiés</a:t>
            </a:r>
            <a:r>
              <a:rPr lang="en-US" sz="900" u="none" kern="1200" noProof="0" dirty="0">
                <a:solidFill>
                  <a:schemeClr val="tx1"/>
                </a:solidFill>
                <a:latin typeface="Arial" panose="020B0604020202020204" pitchFamily="34" charset="0"/>
                <a:ea typeface="+mn-ea"/>
                <a:cs typeface="+mn-cs"/>
              </a:rPr>
              <a:t> et</a:t>
            </a:r>
            <a:r>
              <a:rPr lang="en-US" sz="900" kern="1200" noProof="0" dirty="0">
                <a:solidFill>
                  <a:schemeClr val="tx1"/>
                </a:solidFill>
                <a:latin typeface="Arial" panose="020B0604020202020204" pitchFamily="34" charset="0"/>
                <a:ea typeface="+mn-ea"/>
                <a:cs typeface="+mn-cs"/>
              </a:rPr>
              <a:t> </a:t>
            </a:r>
            <a:r>
              <a:rPr lang="en-US" sz="900" kern="1200" noProof="0" dirty="0" err="1">
                <a:solidFill>
                  <a:schemeClr val="tx1"/>
                </a:solidFill>
                <a:latin typeface="Arial" panose="020B0604020202020204" pitchFamily="34" charset="0"/>
                <a:ea typeface="+mn-ea"/>
                <a:cs typeface="+mn-cs"/>
              </a:rPr>
              <a:t>évalués</a:t>
            </a:r>
            <a:r>
              <a:rPr lang="en-US" sz="900" kern="1200" noProof="0" dirty="0">
                <a:solidFill>
                  <a:schemeClr val="tx1"/>
                </a:solidFill>
                <a:latin typeface="Arial" panose="020B0604020202020204" pitchFamily="34" charset="0"/>
                <a:ea typeface="+mn-ea"/>
                <a:cs typeface="+mn-cs"/>
              </a:rPr>
              <a:t> (par </a:t>
            </a:r>
            <a:r>
              <a:rPr lang="en-US" sz="900" kern="1200" noProof="0" dirty="0" err="1">
                <a:solidFill>
                  <a:schemeClr val="tx1"/>
                </a:solidFill>
                <a:latin typeface="Arial" panose="020B0604020202020204" pitchFamily="34" charset="0"/>
                <a:ea typeface="+mn-ea"/>
                <a:cs typeface="+mn-cs"/>
              </a:rPr>
              <a:t>exemple</a:t>
            </a:r>
            <a:r>
              <a:rPr lang="en-US" sz="900" kern="1200" noProof="0" dirty="0">
                <a:solidFill>
                  <a:schemeClr val="tx1"/>
                </a:solidFill>
                <a:latin typeface="Arial" panose="020B0604020202020204" pitchFamily="34" charset="0"/>
                <a:ea typeface="+mn-ea"/>
                <a:cs typeface="+mn-cs"/>
              </a:rPr>
              <a:t>, la preservation de la </a:t>
            </a:r>
            <a:r>
              <a:rPr lang="en-US" sz="900" kern="1200" noProof="0" dirty="0" err="1">
                <a:solidFill>
                  <a:schemeClr val="tx1"/>
                </a:solidFill>
                <a:latin typeface="Arial" panose="020B0604020202020204" pitchFamily="34" charset="0"/>
                <a:ea typeface="+mn-ea"/>
                <a:cs typeface="+mn-cs"/>
              </a:rPr>
              <a:t>biodiversité</a:t>
            </a:r>
            <a:r>
              <a:rPr lang="en-US" sz="900" kern="1200" noProof="0" dirty="0">
                <a:solidFill>
                  <a:schemeClr val="tx1"/>
                </a:solidFill>
                <a:latin typeface="Arial" panose="020B0604020202020204" pitchFamily="34" charset="0"/>
                <a:ea typeface="+mn-ea"/>
                <a:cs typeface="+mn-cs"/>
              </a:rPr>
              <a:t>)</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En</a:t>
            </a:r>
            <a:r>
              <a:rPr lang="en-US" u="none" noProof="0" dirty="0"/>
              <a:t> </a:t>
            </a:r>
            <a:r>
              <a:rPr lang="en-US" u="none" noProof="0" dirty="0" err="1"/>
              <a:t>outre</a:t>
            </a:r>
            <a:r>
              <a:rPr lang="en-US" u="none" noProof="0" dirty="0"/>
              <a:t>, </a:t>
            </a:r>
            <a:r>
              <a:rPr lang="en-US" u="none" noProof="0" dirty="0" err="1"/>
              <a:t>chaque</a:t>
            </a:r>
            <a:r>
              <a:rPr lang="en-US" u="none" noProof="0" dirty="0"/>
              <a:t> </a:t>
            </a:r>
            <a:r>
              <a:rPr lang="en-US" u="none" noProof="0" dirty="0" err="1"/>
              <a:t>critère</a:t>
            </a:r>
            <a:r>
              <a:rPr lang="en-US" u="none" noProof="0" dirty="0"/>
              <a:t> </a:t>
            </a:r>
            <a:r>
              <a:rPr lang="en-US" u="none" noProof="0" dirty="0" err="1"/>
              <a:t>est</a:t>
            </a:r>
            <a:r>
              <a:rPr lang="en-US" u="none" noProof="0" dirty="0"/>
              <a:t> </a:t>
            </a:r>
            <a:r>
              <a:rPr lang="en-US" u="none" noProof="0" dirty="0" err="1"/>
              <a:t>affecté</a:t>
            </a:r>
            <a:r>
              <a:rPr lang="en-US" u="none" noProof="0" dirty="0"/>
              <a:t> </a:t>
            </a:r>
            <a:r>
              <a:rPr lang="en-US" u="none" noProof="0" dirty="0" err="1"/>
              <a:t>d’une</a:t>
            </a:r>
            <a:r>
              <a:rPr lang="en-US" u="none" noProof="0" dirty="0"/>
              <a:t> ponderation </a:t>
            </a:r>
            <a:r>
              <a:rPr lang="en-US" u="none" noProof="0" dirty="0">
                <a:sym typeface="Wingdings" panose="05000000000000000000" pitchFamily="2" charset="2"/>
              </a:rPr>
              <a:t> </a:t>
            </a:r>
            <a:r>
              <a:rPr lang="en-US" u="none" noProof="0" dirty="0" err="1">
                <a:sym typeface="Wingdings" panose="05000000000000000000" pitchFamily="2" charset="2"/>
              </a:rPr>
              <a:t>cela</a:t>
            </a:r>
            <a:r>
              <a:rPr lang="en-US" u="none" noProof="0" dirty="0">
                <a:sym typeface="Wingdings" panose="05000000000000000000" pitchFamily="2" charset="2"/>
              </a:rPr>
              <a:t> </a:t>
            </a:r>
            <a:r>
              <a:rPr lang="en-US" u="none" noProof="0" dirty="0" err="1">
                <a:sym typeface="Wingdings" panose="05000000000000000000" pitchFamily="2" charset="2"/>
              </a:rPr>
              <a:t>peut</a:t>
            </a:r>
            <a:r>
              <a:rPr lang="en-US" u="none" noProof="0" dirty="0">
                <a:sym typeface="Wingdings" panose="05000000000000000000" pitchFamily="2" charset="2"/>
              </a:rPr>
              <a:t> </a:t>
            </a:r>
            <a:r>
              <a:rPr lang="en-US" u="none" noProof="0" dirty="0" err="1">
                <a:sym typeface="Wingdings" panose="05000000000000000000" pitchFamily="2" charset="2"/>
              </a:rPr>
              <a:t>être</a:t>
            </a:r>
            <a:r>
              <a:rPr lang="en-US" u="none" noProof="0" dirty="0">
                <a:sym typeface="Wingdings" panose="05000000000000000000" pitchFamily="2" charset="2"/>
              </a:rPr>
              <a:t> </a:t>
            </a:r>
            <a:r>
              <a:rPr lang="en-US" u="none" noProof="0" dirty="0" err="1">
                <a:sym typeface="Wingdings" panose="05000000000000000000" pitchFamily="2" charset="2"/>
              </a:rPr>
              <a:t>monétaire</a:t>
            </a:r>
            <a:r>
              <a:rPr lang="en-US" u="none" noProof="0" dirty="0">
                <a:sym typeface="Wingdings" panose="05000000000000000000" pitchFamily="2" charset="2"/>
              </a:rPr>
              <a:t> </a:t>
            </a:r>
            <a:r>
              <a:rPr lang="en-US" u="none" noProof="0" dirty="0" err="1">
                <a:sym typeface="Wingdings" panose="05000000000000000000" pitchFamily="2" charset="2"/>
              </a:rPr>
              <a:t>mais</a:t>
            </a:r>
            <a:r>
              <a:rPr lang="en-US" u="none" noProof="0" dirty="0">
                <a:sym typeface="Wingdings" panose="05000000000000000000" pitchFamily="2" charset="2"/>
              </a:rPr>
              <a:t> les </a:t>
            </a:r>
            <a:r>
              <a:rPr lang="en-US" u="none" noProof="0" dirty="0" err="1">
                <a:sym typeface="Wingdings" panose="05000000000000000000" pitchFamily="2" charset="2"/>
              </a:rPr>
              <a:t>valeurs</a:t>
            </a:r>
            <a:r>
              <a:rPr lang="en-US" u="none" noProof="0" dirty="0">
                <a:sym typeface="Wingdings" panose="05000000000000000000" pitchFamily="2" charset="2"/>
              </a:rPr>
              <a:t> </a:t>
            </a:r>
            <a:r>
              <a:rPr lang="en-US" u="none" noProof="0" dirty="0" err="1">
                <a:sym typeface="Wingdings" panose="05000000000000000000" pitchFamily="2" charset="2"/>
              </a:rPr>
              <a:t>qualitatives</a:t>
            </a:r>
            <a:r>
              <a:rPr lang="en-US" u="none" noProof="0" dirty="0">
                <a:sym typeface="Wingdings" panose="05000000000000000000" pitchFamily="2" charset="2"/>
              </a:rPr>
              <a:t> et les </a:t>
            </a:r>
            <a:r>
              <a:rPr lang="en-US" u="none" noProof="0" dirty="0" err="1">
                <a:sym typeface="Wingdings" panose="05000000000000000000" pitchFamily="2" charset="2"/>
              </a:rPr>
              <a:t>travées</a:t>
            </a:r>
            <a:r>
              <a:rPr lang="en-US" u="none" noProof="0" dirty="0">
                <a:sym typeface="Wingdings" panose="05000000000000000000" pitchFamily="2" charset="2"/>
              </a:rPr>
              <a:t> </a:t>
            </a:r>
            <a:r>
              <a:rPr lang="en-US" u="none" noProof="0" dirty="0" err="1">
                <a:sym typeface="Wingdings" panose="05000000000000000000" pitchFamily="2" charset="2"/>
              </a:rPr>
              <a:t>sont</a:t>
            </a:r>
            <a:r>
              <a:rPr lang="en-US" u="none" noProof="0" dirty="0">
                <a:sym typeface="Wingdings" panose="05000000000000000000" pitchFamily="2" charset="2"/>
              </a:rPr>
              <a:t> </a:t>
            </a:r>
            <a:r>
              <a:rPr lang="en-US" u="none" noProof="0" dirty="0" err="1">
                <a:sym typeface="Wingdings" panose="05000000000000000000" pitchFamily="2" charset="2"/>
              </a:rPr>
              <a:t>également</a:t>
            </a:r>
            <a:r>
              <a:rPr lang="en-US" u="none" noProof="0" dirty="0">
                <a:sym typeface="Wingdings" panose="05000000000000000000" pitchFamily="2" charset="2"/>
              </a:rPr>
              <a:t> </a:t>
            </a:r>
            <a:r>
              <a:rPr lang="en-US" u="none" noProof="0" dirty="0" err="1">
                <a:sym typeface="Wingdings" panose="05000000000000000000" pitchFamily="2" charset="2"/>
              </a:rPr>
              <a:t>possibles</a:t>
            </a:r>
            <a:r>
              <a:rPr lang="en-US" u="none" noProof="0" dirty="0">
                <a:sym typeface="Wingdings" panose="05000000000000000000" pitchFamily="2" charset="2"/>
              </a:rPr>
              <a:t> (</a:t>
            </a:r>
            <a:r>
              <a:rPr lang="en-US" u="none" noProof="0" dirty="0" err="1">
                <a:sym typeface="Wingdings" panose="05000000000000000000" pitchFamily="2" charset="2"/>
              </a:rPr>
              <a:t>toutes</a:t>
            </a:r>
            <a:r>
              <a:rPr lang="en-US" u="none" noProof="0" dirty="0">
                <a:sym typeface="Wingdings" panose="05000000000000000000" pitchFamily="2" charset="2"/>
              </a:rPr>
              <a:t> les </a:t>
            </a:r>
            <a:r>
              <a:rPr lang="en-US" u="none" noProof="0" dirty="0" err="1">
                <a:sym typeface="Wingdings" panose="05000000000000000000" pitchFamily="2" charset="2"/>
              </a:rPr>
              <a:t>unités</a:t>
            </a:r>
            <a:r>
              <a:rPr lang="en-US" u="none" noProof="0" dirty="0">
                <a:sym typeface="Wingdings" panose="05000000000000000000" pitchFamily="2" charset="2"/>
              </a:rPr>
              <a:t> </a:t>
            </a:r>
            <a:r>
              <a:rPr lang="en-US" u="none" noProof="0" dirty="0" err="1">
                <a:sym typeface="Wingdings" panose="05000000000000000000" pitchFamily="2" charset="2"/>
              </a:rPr>
              <a:t>sont</a:t>
            </a:r>
            <a:r>
              <a:rPr lang="en-US" u="none" noProof="0" dirty="0">
                <a:sym typeface="Wingdings" panose="05000000000000000000" pitchFamily="2" charset="2"/>
              </a:rPr>
              <a:t> </a:t>
            </a:r>
            <a:r>
              <a:rPr lang="en-US" u="none" noProof="0" dirty="0" err="1">
                <a:sym typeface="Wingdings" panose="05000000000000000000" pitchFamily="2" charset="2"/>
              </a:rPr>
              <a:t>standardisées</a:t>
            </a:r>
            <a:r>
              <a:rPr lang="en-US" u="none" noProof="0" dirty="0">
                <a:sym typeface="Wingdings" panose="05000000000000000000" pitchFamily="2" charset="2"/>
              </a:rPr>
              <a:t> pour la </a:t>
            </a:r>
            <a:r>
              <a:rPr lang="en-US" u="none" noProof="0" dirty="0" err="1">
                <a:sym typeface="Wingdings" panose="05000000000000000000" pitchFamily="2" charset="2"/>
              </a:rPr>
              <a:t>comparaison</a:t>
            </a:r>
            <a:r>
              <a:rPr lang="en-US" u="none" noProof="0" dirty="0">
                <a:sym typeface="Wingdings" panose="05000000000000000000" pitchFamily="2" charset="2"/>
              </a:rPr>
              <a:t> finale, par </a:t>
            </a:r>
            <a:r>
              <a:rPr lang="en-US" u="none" noProof="0" dirty="0" err="1">
                <a:sym typeface="Wingdings" panose="05000000000000000000" pitchFamily="2" charset="2"/>
              </a:rPr>
              <a:t>exemple</a:t>
            </a:r>
            <a:r>
              <a:rPr lang="en-US" u="none" noProof="0" dirty="0">
                <a:sym typeface="Wingdings" panose="05000000000000000000" pitchFamily="2" charset="2"/>
              </a:rPr>
              <a:t> à travers </a:t>
            </a:r>
            <a:r>
              <a:rPr lang="en-US" u="none" noProof="0" dirty="0" err="1">
                <a:sym typeface="Wingdings" panose="05000000000000000000" pitchFamily="2" charset="2"/>
              </a:rPr>
              <a:t>une</a:t>
            </a:r>
            <a:r>
              <a:rPr lang="en-US" u="none" noProof="0" dirty="0">
                <a:sym typeface="Wingdings" panose="05000000000000000000" pitchFamily="2" charset="2"/>
              </a:rPr>
              <a:t> </a:t>
            </a:r>
            <a:r>
              <a:rPr lang="en-US" u="none" noProof="0" dirty="0" err="1">
                <a:sym typeface="Wingdings" panose="05000000000000000000" pitchFamily="2" charset="2"/>
              </a:rPr>
              <a:t>échelle</a:t>
            </a:r>
            <a:r>
              <a:rPr lang="en-US" u="none" noProof="0" dirty="0">
                <a:sym typeface="Wingdings" panose="05000000000000000000" pitchFamily="2" charset="2"/>
              </a:rPr>
              <a:t> de 0 à 1)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Le score </a:t>
            </a:r>
            <a:r>
              <a:rPr lang="en-US" u="none" noProof="0" dirty="0" err="1"/>
              <a:t>général</a:t>
            </a:r>
            <a:r>
              <a:rPr lang="en-US" u="none" noProof="0" dirty="0"/>
              <a:t> </a:t>
            </a:r>
            <a:r>
              <a:rPr lang="en-US" u="none" noProof="0" dirty="0" err="1"/>
              <a:t>d’une</a:t>
            </a:r>
            <a:r>
              <a:rPr lang="en-US" u="none" noProof="0" dirty="0"/>
              <a:t> solution </a:t>
            </a:r>
            <a:r>
              <a:rPr lang="en-US" u="none" noProof="0" dirty="0" err="1"/>
              <a:t>proposée</a:t>
            </a:r>
            <a:r>
              <a:rPr lang="en-US" u="none" noProof="0" dirty="0"/>
              <a:t> </a:t>
            </a:r>
            <a:r>
              <a:rPr lang="fr-FR" dirty="0"/>
              <a:t>se compose des pondérations ajoutées pour chaque critère auquel il contribue</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Le classement des solutions qui en résulte </a:t>
            </a:r>
            <a:r>
              <a:rPr lang="en-US" u="none" noProof="0" dirty="0" err="1"/>
              <a:t>permet</a:t>
            </a:r>
            <a:r>
              <a:rPr lang="en-US" u="none" noProof="0" dirty="0"/>
              <a:t> de </a:t>
            </a:r>
            <a:r>
              <a:rPr lang="en-US" u="none" noProof="0" dirty="0" err="1"/>
              <a:t>prioriser</a:t>
            </a:r>
            <a:r>
              <a:rPr lang="en-US" u="none" noProof="0" dirty="0"/>
              <a:t>/</a:t>
            </a:r>
            <a:r>
              <a:rPr lang="en-US" u="none" noProof="0" dirty="0" err="1"/>
              <a:t>sélectionner</a:t>
            </a:r>
            <a:r>
              <a:rPr lang="en-US" u="none" noProof="0" dirty="0"/>
              <a:t> le plus </a:t>
            </a:r>
            <a:r>
              <a:rPr lang="en-US" u="none" noProof="0" dirty="0" err="1"/>
              <a:t>approprié</a:t>
            </a:r>
            <a:r>
              <a:rPr lang="en-US" u="none"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Les </a:t>
            </a:r>
            <a:r>
              <a:rPr lang="en-US" u="none" noProof="0" dirty="0" err="1"/>
              <a:t>étapes</a:t>
            </a:r>
            <a:r>
              <a:rPr lang="en-US" u="none" noProof="0" dirty="0"/>
              <a:t> </a:t>
            </a:r>
            <a:r>
              <a:rPr lang="en-US" u="none" noProof="0" dirty="0" err="1"/>
              <a:t>d’évaluation</a:t>
            </a:r>
            <a:r>
              <a:rPr lang="en-US" u="none" noProof="0" dirty="0"/>
              <a:t> des solutions Nexus par les AMC </a:t>
            </a:r>
            <a:r>
              <a:rPr lang="en-US" u="none" noProof="0" dirty="0" err="1"/>
              <a:t>inclut</a:t>
            </a:r>
            <a:r>
              <a:rPr lang="en-US" u="none" noProof="0" dirty="0"/>
              <a:t>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Un accord sur les solutions Nexus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err="1"/>
              <a:t>Définit</a:t>
            </a:r>
            <a:r>
              <a:rPr lang="en-US" u="none" noProof="0" dirty="0"/>
              <a:t> </a:t>
            </a:r>
            <a:r>
              <a:rPr lang="en-US" u="none" noProof="0" dirty="0" err="1"/>
              <a:t>une</a:t>
            </a:r>
            <a:r>
              <a:rPr lang="en-US" u="none" noProof="0" dirty="0"/>
              <a:t> </a:t>
            </a:r>
            <a:r>
              <a:rPr lang="en-US" u="none" noProof="0" dirty="0" err="1"/>
              <a:t>série</a:t>
            </a:r>
            <a:r>
              <a:rPr lang="en-US" u="none" noProof="0" dirty="0"/>
              <a:t> de </a:t>
            </a:r>
            <a:r>
              <a:rPr lang="en-US" u="none" noProof="0" dirty="0" err="1"/>
              <a:t>critères</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Juxtapose les solutions avec les </a:t>
            </a:r>
            <a:r>
              <a:rPr lang="en-US" u="none" noProof="0" dirty="0" err="1"/>
              <a:t>critères</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Applique les </a:t>
            </a:r>
            <a:r>
              <a:rPr lang="en-US" u="none" noProof="0" dirty="0" err="1"/>
              <a:t>critères</a:t>
            </a:r>
            <a:r>
              <a:rPr lang="en-US" u="none" noProof="0" dirty="0"/>
              <a:t> qui </a:t>
            </a:r>
            <a:r>
              <a:rPr lang="en-US" u="none" noProof="0" dirty="0" err="1"/>
              <a:t>pèsent</a:t>
            </a:r>
            <a:r>
              <a:rPr lang="en-US" u="none" noProof="0" dirty="0"/>
              <a:t> sur les solutions Nexus (pour </a:t>
            </a:r>
            <a:r>
              <a:rPr lang="en-US" u="none" noProof="0" dirty="0" err="1"/>
              <a:t>refléter</a:t>
            </a:r>
            <a:r>
              <a:rPr lang="en-US" u="none" noProof="0" dirty="0"/>
              <a:t> les </a:t>
            </a:r>
            <a:r>
              <a:rPr lang="en-US" u="none" noProof="0" dirty="0" err="1"/>
              <a:t>priorités</a:t>
            </a:r>
            <a:r>
              <a:rPr lang="en-US" u="none" noProof="0" dirty="0"/>
              <a:t>)</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err="1"/>
              <a:t>Classe</a:t>
            </a:r>
            <a:r>
              <a:rPr lang="en-US" u="none" noProof="0" dirty="0"/>
              <a:t> les solutions Nexus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Les AMC </a:t>
            </a:r>
            <a:r>
              <a:rPr lang="en-US" u="none" noProof="0" dirty="0" err="1"/>
              <a:t>peuvent</a:t>
            </a:r>
            <a:r>
              <a:rPr lang="en-US" u="none" noProof="0" dirty="0"/>
              <a:t> </a:t>
            </a:r>
            <a:r>
              <a:rPr lang="en-US" u="none" noProof="0" dirty="0" err="1"/>
              <a:t>être</a:t>
            </a:r>
            <a:r>
              <a:rPr lang="en-US" u="none" noProof="0" dirty="0"/>
              <a:t> </a:t>
            </a:r>
            <a:r>
              <a:rPr lang="en-US" u="none" noProof="0" dirty="0" err="1"/>
              <a:t>utilisées</a:t>
            </a:r>
            <a:r>
              <a:rPr lang="en-US" u="none" noProof="0" dirty="0"/>
              <a:t> </a:t>
            </a:r>
            <a:r>
              <a:rPr lang="en-US" u="none" noProof="0" dirty="0" err="1"/>
              <a:t>en</a:t>
            </a:r>
            <a:r>
              <a:rPr lang="en-US" u="none" noProof="0" dirty="0"/>
              <a:t> plus des ACB </a:t>
            </a:r>
            <a:r>
              <a:rPr lang="en-US" u="none" noProof="0" dirty="0" err="1"/>
              <a:t>ou</a:t>
            </a:r>
            <a:r>
              <a:rPr lang="en-US" u="none" noProof="0" dirty="0"/>
              <a:t> des ACE, </a:t>
            </a:r>
            <a:r>
              <a:rPr lang="en-US" u="none" noProof="0" dirty="0" err="1"/>
              <a:t>notamment</a:t>
            </a:r>
            <a:r>
              <a:rPr lang="en-US" u="none" noProof="0" dirty="0"/>
              <a:t> </a:t>
            </a:r>
            <a:r>
              <a:rPr lang="en-US" u="none" noProof="0" dirty="0" err="1"/>
              <a:t>lorsque</a:t>
            </a:r>
            <a:r>
              <a:rPr lang="en-US" u="none" noProof="0" dirty="0"/>
              <a:t> </a:t>
            </a:r>
            <a:r>
              <a:rPr lang="en-US" u="none" noProof="0" dirty="0" err="1"/>
              <a:t>d’autres</a:t>
            </a:r>
            <a:r>
              <a:rPr lang="en-US" u="none" noProof="0" dirty="0"/>
              <a:t> </a:t>
            </a:r>
            <a:r>
              <a:rPr lang="en-US" u="none" noProof="0" dirty="0" err="1"/>
              <a:t>critères</a:t>
            </a:r>
            <a:r>
              <a:rPr lang="en-US" u="none" noProof="0" dirty="0"/>
              <a:t> </a:t>
            </a:r>
            <a:r>
              <a:rPr lang="en-US" u="none" noProof="0" dirty="0" err="1"/>
              <a:t>d’ordre</a:t>
            </a:r>
            <a:r>
              <a:rPr lang="en-US" u="none" noProof="0" dirty="0"/>
              <a:t> </a:t>
            </a:r>
            <a:r>
              <a:rPr lang="en-US" u="none" noProof="0" dirty="0" err="1"/>
              <a:t>économique</a:t>
            </a:r>
            <a:r>
              <a:rPr lang="en-US" u="none" noProof="0" dirty="0"/>
              <a:t> </a:t>
            </a:r>
            <a:r>
              <a:rPr lang="en-US" u="none" noProof="0" dirty="0" err="1"/>
              <a:t>ont</a:t>
            </a:r>
            <a:r>
              <a:rPr lang="en-US" u="none" noProof="0" dirty="0"/>
              <a:t> </a:t>
            </a:r>
            <a:r>
              <a:rPr lang="en-US" u="none" noProof="0" dirty="0" err="1"/>
              <a:t>besoin</a:t>
            </a:r>
            <a:r>
              <a:rPr lang="en-US" u="none" noProof="0" dirty="0"/>
              <a:t> d’être </a:t>
            </a:r>
            <a:r>
              <a:rPr lang="en-US" u="none" noProof="0" dirty="0" err="1"/>
              <a:t>évalués</a:t>
            </a:r>
            <a:endParaRPr lang="en-US" u="none"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u="sng" noProof="0" dirty="0" err="1"/>
              <a:t>Défis</a:t>
            </a:r>
            <a:r>
              <a:rPr lang="en-US" u="sng" noProof="0" dirty="0"/>
              <a:t> :</a:t>
            </a:r>
          </a:p>
          <a:p>
            <a:pPr marL="171450" indent="-171450">
              <a:buFont typeface="Symbol" panose="05050102010706020507" pitchFamily="18" charset="2"/>
              <a:buChar char="-"/>
            </a:pPr>
            <a:r>
              <a:rPr lang="fr-FR" dirty="0"/>
              <a:t>L'accent de l'AMC ne repose pas uniquement sur des critères économiques </a:t>
            </a:r>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a:t>
            </a:r>
            <a:r>
              <a:rPr lang="fr-FR" dirty="0"/>
              <a:t> il représente plutôt l'un des nombreux critères</a:t>
            </a:r>
            <a:endPar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endParaRPr>
          </a:p>
          <a:p>
            <a:pPr marL="171450" indent="-171450">
              <a:buFont typeface="Symbol" panose="05050102010706020507" pitchFamily="18" charset="2"/>
              <a:buChar char="-"/>
            </a:pPr>
            <a:r>
              <a:rPr lang="fr-FR" dirty="0"/>
              <a:t>Par conséquent, il peut être difficile de s'entendre sur les critères et leur pondération </a:t>
            </a:r>
            <a:r>
              <a:rPr lang="en-US" noProof="0" dirty="0"/>
              <a:t>(</a:t>
            </a:r>
            <a:r>
              <a:rPr lang="fr-FR" dirty="0"/>
              <a:t>qu'ils soient quantitatifs ou qualitatifs</a:t>
            </a:r>
            <a:r>
              <a:rPr lang="en-US" noProof="0" dirty="0"/>
              <a:t>)</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Wingdings" panose="05000000000000000000" pitchFamily="2" charset="2"/>
              <a:buChar char="à"/>
            </a:pPr>
            <a:r>
              <a:rPr lang="fr-FR" dirty="0"/>
              <a:t>Néanmoins, les AMC sont une approche d'évaluation importante qui fournit un classement par rapport aux solutions Nexus proposées et soutient ainsi la prise de décision sur la hiérarchisation des projets d'investissement.</a:t>
            </a:r>
            <a:endParaRPr lang="en-US" sz="900" b="0" i="0" u="none" strike="noStrike" kern="1200" baseline="0" noProof="0" dirty="0">
              <a:solidFill>
                <a:schemeClr val="tx1"/>
              </a:solidFill>
              <a:latin typeface="Arial" panose="020B0604020202020204" pitchFamily="34" charset="0"/>
              <a:ea typeface="+mn-ea"/>
              <a:cs typeface="+mn-cs"/>
            </a:endParaRP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1" u="sng" dirty="0"/>
              <a:t>Globalement :</a:t>
            </a:r>
            <a:r>
              <a:rPr lang="fr-FR" dirty="0"/>
              <a:t> La disponibilité des données apparaîtra comme un déterminant majeur de la méthode à utiliser. Dans la pratique, les décisions politiques détermineront probablement la sélection et la hiérarchisation.</a:t>
            </a: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fr-FR" b="1" dirty="0"/>
              <a:t>Présentation du business case des solutions Nexus</a:t>
            </a:r>
            <a:endParaRPr lang="en-US" b="1"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Des business cases sont déployés afin d'évaluer si un investissement dans une certaine action (ici : solution Nexus) doit être entrepris ou non (Crawford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Pour ce faire, il évalue les risques et les coûts attendus d'une solution Nexus par rapport aux retours sur investissement attendus (Crawford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La nature des business cases varie fortement selon l'entité réalisatrice (par exemple, les entreprises, les banques), sa taille et les solutions abordées.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Néanmoins, il existe des modèles de parcours sur la façon de développer une analyse de rentabilisation pour les solutions Nexus qui englobent les étapes suivantes (REEEP &amp; FAO, 2014)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1" dirty="0"/>
              <a:t>Définition de la raison d'être de l'entreprise </a:t>
            </a:r>
            <a:r>
              <a:rPr lang="en-US" b="1" u="none" noProof="0" dirty="0"/>
              <a:t>: </a:t>
            </a:r>
            <a:r>
              <a:rPr lang="fr-FR" dirty="0"/>
              <a:t>évaluer les coûts des risques (par exemple, via les ACB/ACE) et analyser les opportunités pour faire face à ces risques ou pour générer directement des revenus accrus</a:t>
            </a:r>
            <a:r>
              <a:rPr lang="en-US" b="1" u="none" noProof="0" dirty="0"/>
              <a:t>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b="1" dirty="0"/>
              <a:t>Préciser les modes d'investissement </a:t>
            </a:r>
            <a:r>
              <a:rPr lang="en-US" b="0" u="none" noProof="0" dirty="0"/>
              <a:t>(par </a:t>
            </a:r>
            <a:r>
              <a:rPr lang="en-US" b="0" u="none" noProof="0" dirty="0" err="1"/>
              <a:t>exemple</a:t>
            </a:r>
            <a:r>
              <a:rPr lang="en-US" b="0" u="none" noProof="0" dirty="0"/>
              <a:t>, les </a:t>
            </a:r>
            <a:r>
              <a:rPr lang="en-US" b="0" u="none" noProof="0" dirty="0" err="1"/>
              <a:t>investissements</a:t>
            </a:r>
            <a:r>
              <a:rPr lang="en-US" u="none" noProof="0" dirty="0"/>
              <a:t> </a:t>
            </a:r>
            <a:r>
              <a:rPr lang="en-US" u="none" noProof="0" dirty="0" err="1"/>
              <a:t>stratégiques</a:t>
            </a:r>
            <a:r>
              <a:rPr lang="en-US" u="none" noProof="0" dirty="0"/>
              <a:t> dans </a:t>
            </a:r>
            <a:r>
              <a:rPr lang="en-US" u="none" noProof="0" dirty="0" err="1"/>
              <a:t>l’infrastructure</a:t>
            </a:r>
            <a:r>
              <a:rPr lang="en-US" u="none" noProof="0" dirty="0"/>
              <a:t>, la </a:t>
            </a:r>
            <a:r>
              <a:rPr lang="en-US" u="none" noProof="0" dirty="0" err="1"/>
              <a:t>technologie</a:t>
            </a:r>
            <a:r>
              <a:rPr lang="en-US" u="none" noProof="0" dirty="0"/>
              <a:t>, </a:t>
            </a:r>
            <a:r>
              <a:rPr lang="en-US" u="none" noProof="0" dirty="0" err="1"/>
              <a:t>ou</a:t>
            </a:r>
            <a:r>
              <a:rPr lang="en-US" u="none" noProof="0" dirty="0"/>
              <a:t> les </a:t>
            </a:r>
            <a:r>
              <a:rPr lang="en-US" u="none" noProof="0" dirty="0" err="1"/>
              <a:t>partenariats</a:t>
            </a:r>
            <a:r>
              <a:rPr lang="en-US" u="none" noProof="0" dirty="0"/>
              <a:t>; </a:t>
            </a:r>
            <a:r>
              <a:rPr lang="fr-FR" dirty="0"/>
              <a:t>mesures d'efficacité; projets pilotes à grande échelle; etc.)</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u="none" noProof="0" dirty="0" err="1"/>
              <a:t>Décrire</a:t>
            </a:r>
            <a:r>
              <a:rPr lang="en-US" b="1" u="none" noProof="0" dirty="0"/>
              <a:t> la proposition de </a:t>
            </a:r>
            <a:r>
              <a:rPr lang="en-US" b="1" u="none" noProof="0" dirty="0" err="1"/>
              <a:t>valeur</a:t>
            </a:r>
            <a:r>
              <a:rPr lang="en-US" b="1" u="none" noProof="0" dirty="0"/>
              <a:t> </a:t>
            </a:r>
            <a:r>
              <a:rPr lang="en-US" b="0" u="none" noProof="0" dirty="0"/>
              <a:t>(par </a:t>
            </a:r>
            <a:r>
              <a:rPr lang="en-US" b="0" u="none" noProof="0" dirty="0" err="1"/>
              <a:t>exemple</a:t>
            </a:r>
            <a:r>
              <a:rPr lang="en-US" b="0" u="none" noProof="0" dirty="0"/>
              <a:t>, les </a:t>
            </a:r>
            <a:r>
              <a:rPr lang="en-US" b="0" u="none" noProof="0" dirty="0" err="1"/>
              <a:t>coûts</a:t>
            </a:r>
            <a:r>
              <a:rPr lang="en-US" b="0" u="none" noProof="0" dirty="0"/>
              <a:t> </a:t>
            </a:r>
            <a:r>
              <a:rPr lang="en-US" b="0" u="none" noProof="0" dirty="0" err="1"/>
              <a:t>évités</a:t>
            </a:r>
            <a:r>
              <a:rPr lang="en-US" b="0" u="none" noProof="0" dirty="0"/>
              <a:t>; l’</a:t>
            </a:r>
            <a:r>
              <a:rPr lang="fr-FR" dirty="0"/>
              <a:t>augmentation des revenus; le retour sur investissement et les avantages de l'investissement ; l'accès au capital grâce à des partenariats; l’innovation financière, etc.)</a:t>
            </a:r>
            <a:endParaRPr lang="en-US" b="0" u="none" noProof="0" dirty="0"/>
          </a:p>
          <a:p>
            <a:pPr marL="342900" marR="0" lvl="1" indent="0" algn="l" defTabSz="685800" rtl="0" eaLnBrk="1" fontAlgn="auto" latinLnBrk="0" hangingPunct="1">
              <a:lnSpc>
                <a:spcPct val="100000"/>
              </a:lnSpc>
              <a:spcBef>
                <a:spcPts val="0"/>
              </a:spcBef>
              <a:spcAft>
                <a:spcPts val="0"/>
              </a:spcAft>
              <a:buClrTx/>
              <a:buSzTx/>
              <a:buFont typeface="+mj-lt"/>
              <a:buNone/>
              <a:tabLst/>
              <a:defRPr/>
            </a:pPr>
            <a:endParaRPr lang="en-US" noProof="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u="sng" dirty="0"/>
              <a:t>Défis :</a:t>
            </a:r>
            <a:r>
              <a:rPr lang="fr-FR" u="none" dirty="0"/>
              <a:t> </a:t>
            </a:r>
            <a:r>
              <a:rPr lang="fr-FR" dirty="0"/>
              <a:t>Les solutions Nexus sont fortement liées aux mesures d'adaptation au changement climatique. Mais organiser des investissements dans l'adaptation a souvent été difficile en raison des risques inconnus, des coûts élevés des actions et des retours sur investissement incertains associés au changement climatique (Crawford &amp; Church, 2019)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dirty="0"/>
              <a:t>Les analyses de rentabilisation sont généralement développées à l'échelle locale </a:t>
            </a:r>
            <a:r>
              <a:rPr lang="en-US" noProof="0" dirty="0">
                <a:sym typeface="Wingdings" panose="05000000000000000000" pitchFamily="2" charset="2"/>
              </a:rPr>
              <a:t> </a:t>
            </a:r>
            <a:r>
              <a:rPr lang="fr-FR" dirty="0"/>
              <a:t>réduit la gamme des solutions Nexus pour lesquelles il est logique de développer une analyse de rentabilisation appropriée</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La réalisation d'une analyse holistique pour l'analyse de rentabilisation prend du temps </a:t>
            </a:r>
            <a:r>
              <a:rPr lang="en-US" noProof="0" dirty="0">
                <a:sym typeface="Wingdings" panose="05000000000000000000" pitchFamily="2" charset="2"/>
              </a:rPr>
              <a:t></a:t>
            </a:r>
            <a:r>
              <a:rPr lang="fr-FR" dirty="0"/>
              <a:t> manque de capacité pour la mener</a:t>
            </a:r>
            <a:r>
              <a:rPr lang="en-US" noProof="0" dirty="0">
                <a:sym typeface="Wingdings" panose="05000000000000000000" pitchFamily="2" charset="2"/>
              </a:rPr>
              <a:t> </a:t>
            </a:r>
            <a:r>
              <a:rPr lang="en-US" noProof="0" dirty="0"/>
              <a:t>(</a:t>
            </a:r>
            <a:r>
              <a:rPr lang="en-US" u="none" noProof="0" dirty="0"/>
              <a:t>REEEP &amp; FAO, 2014)</a:t>
            </a:r>
          </a:p>
          <a:p>
            <a:endParaRPr lang="en-US" noProof="0" dirty="0"/>
          </a:p>
          <a:p>
            <a:endParaRPr lang="en-US" noProof="0" dirty="0"/>
          </a:p>
          <a:p>
            <a:r>
              <a:rPr lang="en-US" b="1" noProof="0" dirty="0"/>
              <a:t>Sources:</a:t>
            </a:r>
          </a:p>
          <a:p>
            <a:endParaRPr lang="en-US" b="0" noProof="0" dirty="0"/>
          </a:p>
          <a:p>
            <a:r>
              <a:rPr lang="en-US" noProof="0" dirty="0"/>
              <a:t>Crawford, A. &amp; Church, C. (2019), ’Engaging the private sector in National Adaptation Planning Processes’, Winnipeg, Canada: International Institute for Sustainable Development. Retrieved from www.napglobalnetwork.org</a:t>
            </a:r>
            <a:endParaRPr lang="en-US" b="0" noProof="0" dirty="0"/>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The Renewable Energy &amp; Energy Efficiency Partnership (REEEP) &amp; the Food and Agriculture Organization of the United Nations (FAO) (2014), ’Making the Case: How </a:t>
            </a:r>
            <a:r>
              <a:rPr lang="en-US" sz="900" b="0" i="0" kern="1200" noProof="0" dirty="0" err="1">
                <a:solidFill>
                  <a:schemeClr val="tx1"/>
                </a:solidFill>
                <a:effectLst/>
                <a:latin typeface="Arial" panose="020B0604020202020204" pitchFamily="34" charset="0"/>
                <a:ea typeface="+mn-ea"/>
                <a:cs typeface="+mn-cs"/>
              </a:rPr>
              <a:t>Agrifood</a:t>
            </a:r>
            <a:r>
              <a:rPr lang="en-US" sz="900" b="0" i="0" kern="1200" noProof="0" dirty="0">
                <a:solidFill>
                  <a:schemeClr val="tx1"/>
                </a:solidFill>
                <a:effectLst/>
                <a:latin typeface="Arial" panose="020B0604020202020204" pitchFamily="34" charset="0"/>
                <a:ea typeface="+mn-ea"/>
                <a:cs typeface="+mn-cs"/>
              </a:rPr>
              <a:t> Firms are Building New Business Cases in the Water-Energy-Food Nexus’, available at: https://www.reeep.org/sites/default/files/REEEP_Making_The_Case.pdf</a:t>
            </a:r>
          </a:p>
          <a:p>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endParaRPr lang="en-US" b="1" noProof="0" dirty="0"/>
          </a:p>
          <a:p>
            <a:r>
              <a:rPr lang="en-US" b="1" noProof="0" dirty="0"/>
              <a:t>Additional reading: </a:t>
            </a:r>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World Bank Initiative on "Quantifying Tradeoffs of the Water-Energy Nexus“: https://www.water-energy-food.org//news/nexus-interview-the-world-bank-and-the-water-energy-linkages</a:t>
            </a:r>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err="1">
                <a:solidFill>
                  <a:schemeClr val="tx1"/>
                </a:solidFill>
                <a:effectLst/>
                <a:latin typeface="Arial" panose="020B0604020202020204" pitchFamily="34" charset="0"/>
                <a:ea typeface="+mn-ea"/>
                <a:cs typeface="+mn-cs"/>
              </a:rPr>
              <a:t>DeLaquil</a:t>
            </a:r>
            <a:r>
              <a:rPr lang="en-US" sz="900" b="0" i="0" kern="1200" noProof="0" dirty="0">
                <a:solidFill>
                  <a:schemeClr val="tx1"/>
                </a:solidFill>
                <a:effectLst/>
                <a:latin typeface="Arial" panose="020B0604020202020204" pitchFamily="34" charset="0"/>
                <a:ea typeface="+mn-ea"/>
                <a:cs typeface="+mn-cs"/>
              </a:rPr>
              <a:t>, Pat; Delgado </a:t>
            </a:r>
            <a:r>
              <a:rPr lang="en-US" sz="900" b="0" i="0" kern="1200" noProof="0" dirty="0" err="1">
                <a:solidFill>
                  <a:schemeClr val="tx1"/>
                </a:solidFill>
                <a:effectLst/>
                <a:latin typeface="Arial" panose="020B0604020202020204" pitchFamily="34" charset="0"/>
                <a:ea typeface="+mn-ea"/>
                <a:cs typeface="+mn-cs"/>
              </a:rPr>
              <a:t>Martin,Anna</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Rodriguez,Diego</a:t>
            </a:r>
            <a:r>
              <a:rPr lang="en-US" sz="900" b="0" i="0" kern="1200" noProof="0" dirty="0">
                <a:solidFill>
                  <a:schemeClr val="tx1"/>
                </a:solidFill>
                <a:effectLst/>
                <a:latin typeface="Arial" panose="020B0604020202020204" pitchFamily="34" charset="0"/>
                <a:ea typeface="+mn-ea"/>
                <a:cs typeface="+mn-cs"/>
              </a:rPr>
              <a:t> Juan; </a:t>
            </a:r>
            <a:r>
              <a:rPr lang="en-US" sz="900" b="0" i="0" kern="1200" noProof="0" dirty="0" err="1">
                <a:solidFill>
                  <a:schemeClr val="tx1"/>
                </a:solidFill>
                <a:effectLst/>
                <a:latin typeface="Arial" panose="020B0604020202020204" pitchFamily="34" charset="0"/>
                <a:ea typeface="+mn-ea"/>
                <a:cs typeface="+mn-cs"/>
              </a:rPr>
              <a:t>Sohns,Antonia</a:t>
            </a:r>
            <a:r>
              <a:rPr lang="en-US" sz="900" b="0" i="0" kern="1200" noProof="0" dirty="0">
                <a:solidFill>
                  <a:schemeClr val="tx1"/>
                </a:solidFill>
                <a:effectLst/>
                <a:latin typeface="Arial" panose="020B0604020202020204" pitchFamily="34" charset="0"/>
                <a:ea typeface="+mn-ea"/>
                <a:cs typeface="+mn-cs"/>
              </a:rPr>
              <a:t> Averill. </a:t>
            </a:r>
            <a:r>
              <a:rPr lang="en-US" sz="900" b="0" i="1" kern="1200" noProof="0" dirty="0">
                <a:solidFill>
                  <a:schemeClr val="tx1"/>
                </a:solidFill>
                <a:effectLst/>
                <a:latin typeface="Arial" panose="020B0604020202020204" pitchFamily="34" charset="0"/>
                <a:ea typeface="+mn-ea"/>
                <a:cs typeface="+mn-cs"/>
              </a:rPr>
              <a:t>Thirsty energy (English). </a:t>
            </a:r>
            <a:r>
              <a:rPr lang="en-US" sz="900" b="0" i="0" kern="1200" noProof="0" dirty="0">
                <a:solidFill>
                  <a:schemeClr val="tx1"/>
                </a:solidFill>
                <a:effectLst/>
                <a:latin typeface="Arial" panose="020B0604020202020204" pitchFamily="34" charset="0"/>
                <a:ea typeface="+mn-ea"/>
                <a:cs typeface="+mn-cs"/>
              </a:rPr>
              <a:t>Water papers Washington, D.C. : World Bank Group. http://documents.worldbank.org/curated/en/835051468168842442/Thirsty-energy</a:t>
            </a: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15156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0" noProof="0" dirty="0" err="1"/>
              <a:t>Cette</a:t>
            </a:r>
            <a:r>
              <a:rPr lang="en-US" b="0" noProof="0" dirty="0"/>
              <a:t> diapositive </a:t>
            </a:r>
            <a:r>
              <a:rPr lang="en-US" b="0" noProof="0" dirty="0" err="1"/>
              <a:t>présente</a:t>
            </a:r>
            <a:r>
              <a:rPr lang="en-US" b="0" noProof="0" dirty="0"/>
              <a:t> </a:t>
            </a:r>
            <a:r>
              <a:rPr lang="en-US" sz="900" b="0" kern="1200" noProof="0" dirty="0">
                <a:solidFill>
                  <a:schemeClr val="tx1"/>
                </a:solidFill>
                <a:effectLst/>
                <a:latin typeface="Arial" panose="020B0604020202020204" pitchFamily="34" charset="0"/>
                <a:ea typeface="+mn-ea"/>
                <a:cs typeface="+mn-cs"/>
              </a:rPr>
              <a:t>la </a:t>
            </a:r>
            <a:r>
              <a:rPr lang="en-US" sz="900" b="0" kern="1200" noProof="0" dirty="0" err="1">
                <a:solidFill>
                  <a:schemeClr val="tx1"/>
                </a:solidFill>
                <a:effectLst/>
                <a:latin typeface="Arial" panose="020B0604020202020204" pitchFamily="34" charset="0"/>
                <a:ea typeface="+mn-ea"/>
                <a:cs typeface="+mn-cs"/>
              </a:rPr>
              <a:t>boîte</a:t>
            </a:r>
            <a:r>
              <a:rPr lang="en-US" sz="900" b="0" kern="1200" noProof="0" dirty="0">
                <a:solidFill>
                  <a:schemeClr val="tx1"/>
                </a:solidFill>
                <a:effectLst/>
                <a:latin typeface="Arial" panose="020B0604020202020204" pitchFamily="34" charset="0"/>
                <a:ea typeface="+mn-ea"/>
                <a:cs typeface="+mn-cs"/>
              </a:rPr>
              <a:t> à </a:t>
            </a:r>
            <a:r>
              <a:rPr lang="en-US" sz="900" b="0" kern="1200" noProof="0" dirty="0" err="1">
                <a:solidFill>
                  <a:schemeClr val="tx1"/>
                </a:solidFill>
                <a:effectLst/>
                <a:latin typeface="Arial" panose="020B0604020202020204" pitchFamily="34" charset="0"/>
                <a:ea typeface="+mn-ea"/>
                <a:cs typeface="+mn-cs"/>
              </a:rPr>
              <a:t>outils</a:t>
            </a:r>
            <a:r>
              <a:rPr lang="en-US" sz="900" b="0" kern="1200" noProof="0" dirty="0">
                <a:solidFill>
                  <a:schemeClr val="tx1"/>
                </a:solidFill>
                <a:effectLst/>
                <a:latin typeface="Arial" panose="020B0604020202020204" pitchFamily="34" charset="0"/>
                <a:ea typeface="+mn-ea"/>
                <a:cs typeface="+mn-cs"/>
              </a:rPr>
              <a:t> des </a:t>
            </a:r>
            <a:r>
              <a:rPr lang="en-US" sz="900" b="0" kern="1200" noProof="0" dirty="0" err="1">
                <a:solidFill>
                  <a:schemeClr val="tx1"/>
                </a:solidFill>
                <a:effectLst/>
                <a:latin typeface="Arial" panose="020B0604020202020204" pitchFamily="34" charset="0"/>
                <a:ea typeface="+mn-ea"/>
                <a:cs typeface="+mn-cs"/>
              </a:rPr>
              <a:t>critères</a:t>
            </a:r>
            <a:r>
              <a:rPr lang="en-US" sz="900" b="0" kern="1200" noProof="0" dirty="0">
                <a:solidFill>
                  <a:schemeClr val="tx1"/>
                </a:solidFill>
                <a:effectLst/>
                <a:latin typeface="Arial" panose="020B0604020202020204" pitchFamily="34" charset="0"/>
                <a:ea typeface="+mn-ea"/>
                <a:cs typeface="+mn-cs"/>
              </a:rPr>
              <a:t> de </a:t>
            </a:r>
            <a:r>
              <a:rPr lang="en-US" sz="900" b="0" kern="1200" noProof="0" dirty="0" err="1">
                <a:solidFill>
                  <a:schemeClr val="tx1"/>
                </a:solidFill>
                <a:effectLst/>
                <a:latin typeface="Arial" panose="020B0604020202020204" pitchFamily="34" charset="0"/>
                <a:ea typeface="+mn-ea"/>
                <a:cs typeface="+mn-cs"/>
              </a:rPr>
              <a:t>sélection</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eau</a:t>
            </a:r>
            <a:r>
              <a:rPr lang="en-US" sz="900" b="0" kern="1200" noProof="0" dirty="0">
                <a:solidFill>
                  <a:schemeClr val="tx1"/>
                </a:solidFill>
                <a:effectLst/>
                <a:latin typeface="Arial" panose="020B0604020202020204" pitchFamily="34" charset="0"/>
                <a:ea typeface="+mn-ea"/>
                <a:cs typeface="+mn-cs"/>
              </a:rPr>
              <a:t>-</a:t>
            </a:r>
            <a:r>
              <a:rPr lang="en-US" sz="900" b="0" kern="1200" noProof="0" dirty="0" err="1">
                <a:solidFill>
                  <a:schemeClr val="tx1"/>
                </a:solidFill>
                <a:effectLst/>
                <a:latin typeface="Arial" panose="020B0604020202020204" pitchFamily="34" charset="0"/>
                <a:ea typeface="+mn-ea"/>
                <a:cs typeface="+mn-cs"/>
              </a:rPr>
              <a:t>énergie</a:t>
            </a:r>
            <a:r>
              <a:rPr lang="en-US" sz="900" b="0" kern="1200" noProof="0" dirty="0">
                <a:solidFill>
                  <a:schemeClr val="tx1"/>
                </a:solidFill>
                <a:effectLst/>
                <a:latin typeface="Arial" panose="020B0604020202020204" pitchFamily="34" charset="0"/>
                <a:ea typeface="+mn-ea"/>
                <a:cs typeface="+mn-cs"/>
              </a:rPr>
              <a:t>-alimentation” Nexus qui </a:t>
            </a:r>
            <a:r>
              <a:rPr lang="en-US" sz="900" b="0" kern="1200" noProof="0" dirty="0" err="1">
                <a:solidFill>
                  <a:schemeClr val="tx1"/>
                </a:solidFill>
                <a:effectLst/>
                <a:latin typeface="Arial" panose="020B0604020202020204" pitchFamily="34" charset="0"/>
                <a:ea typeface="+mn-ea"/>
                <a:cs typeface="+mn-cs"/>
              </a:rPr>
              <a:t>peut</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être</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utilisée</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comme</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une</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série</a:t>
            </a:r>
            <a:r>
              <a:rPr lang="en-US" sz="900" b="0" kern="1200" noProof="0" dirty="0">
                <a:solidFill>
                  <a:schemeClr val="tx1"/>
                </a:solidFill>
                <a:effectLst/>
                <a:latin typeface="Arial" panose="020B0604020202020204" pitchFamily="34" charset="0"/>
                <a:ea typeface="+mn-ea"/>
                <a:cs typeface="+mn-cs"/>
              </a:rPr>
              <a:t> possible de </a:t>
            </a:r>
            <a:r>
              <a:rPr lang="en-US" b="0" noProof="0" dirty="0" err="1"/>
              <a:t>critères</a:t>
            </a:r>
            <a:r>
              <a:rPr lang="en-US" b="0" noProof="0" dirty="0"/>
              <a:t> pour les ACM et les ACB. </a:t>
            </a:r>
            <a:endParaRPr lang="en-US" sz="90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1" noProof="0" dirty="0"/>
              <a:t>La </a:t>
            </a:r>
            <a:r>
              <a:rPr lang="en-US" b="1" noProof="0" dirty="0" err="1"/>
              <a:t>boîte</a:t>
            </a:r>
            <a:r>
              <a:rPr lang="en-US" b="1" noProof="0" dirty="0"/>
              <a:t> à </a:t>
            </a:r>
            <a:r>
              <a:rPr lang="en-US" b="1" noProof="0" dirty="0" err="1"/>
              <a:t>outils</a:t>
            </a:r>
            <a:r>
              <a:rPr lang="en-US" b="1" noProof="0" dirty="0"/>
              <a:t> des </a:t>
            </a:r>
            <a:r>
              <a:rPr lang="en-US" b="1" noProof="0" dirty="0" err="1"/>
              <a:t>critères</a:t>
            </a:r>
            <a:r>
              <a:rPr lang="en-US" b="1" noProof="0" dirty="0"/>
              <a:t> de </a:t>
            </a:r>
            <a:r>
              <a:rPr lang="en-US" b="1" noProof="0" dirty="0" err="1"/>
              <a:t>sélection</a:t>
            </a:r>
            <a:r>
              <a:rPr lang="en-US" b="1" noProof="0" dirty="0"/>
              <a:t> “</a:t>
            </a:r>
            <a:r>
              <a:rPr lang="en-US" b="1" noProof="0" dirty="0" err="1"/>
              <a:t>eau</a:t>
            </a:r>
            <a:r>
              <a:rPr lang="en-US" b="1" noProof="0" dirty="0"/>
              <a:t>-</a:t>
            </a:r>
            <a:r>
              <a:rPr lang="en-US" b="1" noProof="0" dirty="0" err="1"/>
              <a:t>énergie</a:t>
            </a:r>
            <a:r>
              <a:rPr lang="en-US" b="1" noProof="0" dirty="0"/>
              <a:t>-alimentation” Nexus :</a:t>
            </a:r>
          </a:p>
          <a:p>
            <a:pPr marL="171450" indent="-171450">
              <a:buFont typeface="Symbol" panose="05050102010706020507" pitchFamily="18" charset="2"/>
              <a:buChar char="-"/>
            </a:pPr>
            <a:r>
              <a:rPr lang="fr-FR" dirty="0"/>
              <a:t>L'outil de sélection des projets « eau-énergie-alimentation » Nexus accompagne les décideurs dans la sélection et la priorisation parmi les différents projets Nexus</a:t>
            </a:r>
          </a:p>
          <a:p>
            <a:pPr marL="171450" indent="-171450">
              <a:buFont typeface="Symbol" panose="05050102010706020507" pitchFamily="18" charset="2"/>
              <a:buChar char="-"/>
            </a:pPr>
            <a:r>
              <a:rPr lang="fr-FR" dirty="0"/>
              <a:t>Il englobe toute une boîte à outils qui aide à évaluer les aspects critiques, garantit la haute qualité du projet (par exemple, pas de conséquences néfastes ou involontaires), et facilite la prise de décision en hiérarchisant les projets et en évaluant les aspects pour lesquels plus d'informations peuvent sont requises</a:t>
            </a:r>
            <a:endParaRPr lang="en-US" b="0" noProof="0" dirty="0"/>
          </a:p>
          <a:p>
            <a:pPr marL="171450" indent="-171450">
              <a:buFont typeface="Symbol" panose="05050102010706020507" pitchFamily="18" charset="2"/>
              <a:buChar char="-"/>
            </a:pPr>
            <a:r>
              <a:rPr lang="en-US" b="0" noProof="0" dirty="0"/>
              <a:t>Le </a:t>
            </a:r>
            <a:r>
              <a:rPr lang="en-US" b="0" noProof="0" dirty="0" err="1"/>
              <a:t>groupe</a:t>
            </a:r>
            <a:r>
              <a:rPr lang="en-US" b="0" noProof="0" dirty="0"/>
              <a:t> </a:t>
            </a:r>
            <a:r>
              <a:rPr lang="en-US" b="0" noProof="0" dirty="0" err="1"/>
              <a:t>cible</a:t>
            </a:r>
            <a:r>
              <a:rPr lang="en-US" b="0" noProof="0" dirty="0"/>
              <a:t> : les </a:t>
            </a:r>
            <a:r>
              <a:rPr lang="en-US" b="0" noProof="0" dirty="0" err="1"/>
              <a:t>agences</a:t>
            </a:r>
            <a:r>
              <a:rPr lang="en-US" b="0" noProof="0" dirty="0"/>
              <a:t> </a:t>
            </a:r>
            <a:r>
              <a:rPr lang="en-US" b="0" noProof="0" dirty="0" err="1"/>
              <a:t>d’aide</a:t>
            </a:r>
            <a:r>
              <a:rPr lang="en-US" b="0" noProof="0" dirty="0"/>
              <a:t> au </a:t>
            </a:r>
            <a:r>
              <a:rPr lang="en-US" sz="900" kern="1200" noProof="0" dirty="0" err="1">
                <a:solidFill>
                  <a:schemeClr val="tx1"/>
                </a:solidFill>
                <a:effectLst/>
                <a:latin typeface="Arial" panose="020B0604020202020204" pitchFamily="34" charset="0"/>
                <a:ea typeface="+mn-ea"/>
                <a:cs typeface="+mn-cs"/>
              </a:rPr>
              <a:t>développement</a:t>
            </a:r>
            <a:r>
              <a:rPr lang="en-US" sz="900" kern="1200" noProof="0" dirty="0">
                <a:solidFill>
                  <a:schemeClr val="tx1"/>
                </a:solidFill>
                <a:effectLst/>
                <a:latin typeface="Arial" panose="020B0604020202020204" pitchFamily="34" charset="0"/>
                <a:ea typeface="+mn-ea"/>
                <a:cs typeface="+mn-cs"/>
              </a:rPr>
              <a:t>, les ONG, les </a:t>
            </a:r>
            <a:r>
              <a:rPr lang="en-US" sz="900" kern="1200" noProof="0" dirty="0" err="1">
                <a:solidFill>
                  <a:schemeClr val="tx1"/>
                </a:solidFill>
                <a:effectLst/>
                <a:latin typeface="Arial" panose="020B0604020202020204" pitchFamily="34" charset="0"/>
                <a:ea typeface="+mn-ea"/>
                <a:cs typeface="+mn-cs"/>
              </a:rPr>
              <a:t>banques</a:t>
            </a:r>
            <a:r>
              <a:rPr lang="en-US" sz="900" kern="1200" noProof="0" dirty="0">
                <a:solidFill>
                  <a:schemeClr val="tx1"/>
                </a:solidFill>
                <a:effectLst/>
                <a:latin typeface="Arial" panose="020B0604020202020204" pitchFamily="34" charset="0"/>
                <a:ea typeface="+mn-ea"/>
                <a:cs typeface="+mn-cs"/>
              </a:rPr>
              <a:t> de </a:t>
            </a:r>
            <a:r>
              <a:rPr lang="en-US" sz="900" kern="1200" noProof="0" dirty="0" err="1">
                <a:solidFill>
                  <a:schemeClr val="tx1"/>
                </a:solidFill>
                <a:effectLst/>
                <a:latin typeface="Arial" panose="020B0604020202020204" pitchFamily="34" charset="0"/>
                <a:ea typeface="+mn-ea"/>
                <a:cs typeface="+mn-cs"/>
              </a:rPr>
              <a:t>développement</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d’autres</a:t>
            </a:r>
            <a:r>
              <a:rPr lang="en-US" sz="900" kern="1200" noProof="0" dirty="0">
                <a:solidFill>
                  <a:schemeClr val="tx1"/>
                </a:solidFill>
                <a:effectLst/>
                <a:latin typeface="Arial" panose="020B0604020202020204" pitchFamily="34" charset="0"/>
                <a:ea typeface="+mn-ea"/>
                <a:cs typeface="+mn-cs"/>
              </a:rPr>
              <a:t> parties qui </a:t>
            </a:r>
            <a:r>
              <a:rPr lang="en-US" sz="900" kern="1200" noProof="0" dirty="0" err="1">
                <a:solidFill>
                  <a:schemeClr val="tx1"/>
                </a:solidFill>
                <a:effectLst/>
                <a:latin typeface="Arial" panose="020B0604020202020204" pitchFamily="34" charset="0"/>
                <a:ea typeface="+mn-ea"/>
                <a:cs typeface="+mn-cs"/>
              </a:rPr>
              <a:t>fournissent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une</a:t>
            </a:r>
            <a:r>
              <a:rPr lang="en-US" sz="900" kern="1200" noProof="0" dirty="0">
                <a:solidFill>
                  <a:schemeClr val="tx1"/>
                </a:solidFill>
                <a:effectLst/>
                <a:latin typeface="Arial" panose="020B0604020202020204" pitchFamily="34" charset="0"/>
                <a:ea typeface="+mn-ea"/>
                <a:cs typeface="+mn-cs"/>
              </a:rPr>
              <a:t> aide (financière) aux </a:t>
            </a:r>
            <a:r>
              <a:rPr lang="en-US" sz="900" kern="1200" noProof="0" dirty="0" err="1">
                <a:solidFill>
                  <a:schemeClr val="tx1"/>
                </a:solidFill>
                <a:effectLst/>
                <a:latin typeface="Arial" panose="020B0604020202020204" pitchFamily="34" charset="0"/>
                <a:ea typeface="+mn-ea"/>
                <a:cs typeface="+mn-cs"/>
              </a:rPr>
              <a:t>projets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eau</a:t>
            </a:r>
            <a:r>
              <a:rPr lang="en-US" sz="900" kern="1200" noProof="0" dirty="0">
                <a:solidFill>
                  <a:schemeClr val="tx1"/>
                </a:solidFill>
                <a:effectLst/>
                <a:latin typeface="Arial" panose="020B0604020202020204" pitchFamily="34" charset="0"/>
                <a:ea typeface="+mn-ea"/>
                <a:cs typeface="+mn-cs"/>
              </a:rPr>
              <a:t>-</a:t>
            </a:r>
            <a:r>
              <a:rPr lang="en-US" sz="900" kern="1200" noProof="0" dirty="0" err="1">
                <a:solidFill>
                  <a:schemeClr val="tx1"/>
                </a:solidFill>
                <a:effectLst/>
                <a:latin typeface="Arial" panose="020B0604020202020204" pitchFamily="34" charset="0"/>
                <a:ea typeface="+mn-ea"/>
                <a:cs typeface="+mn-cs"/>
              </a:rPr>
              <a:t>énergie</a:t>
            </a:r>
            <a:r>
              <a:rPr lang="en-US" sz="900" kern="1200" noProof="0" dirty="0">
                <a:solidFill>
                  <a:schemeClr val="tx1"/>
                </a:solidFill>
                <a:effectLst/>
                <a:latin typeface="Arial" panose="020B0604020202020204" pitchFamily="34" charset="0"/>
                <a:ea typeface="+mn-ea"/>
                <a:cs typeface="+mn-cs"/>
              </a:rPr>
              <a:t>-alimentation” du Nexus </a:t>
            </a:r>
          </a:p>
          <a:p>
            <a:pPr marL="171450" indent="-171450">
              <a:buFont typeface="Symbol" panose="05050102010706020507" pitchFamily="18" charset="2"/>
              <a:buChar char="-"/>
            </a:pPr>
            <a:r>
              <a:rPr lang="en-US" sz="900" b="0" kern="1200" noProof="0" dirty="0" err="1">
                <a:solidFill>
                  <a:schemeClr val="tx1"/>
                </a:solidFill>
                <a:effectLst/>
                <a:latin typeface="Arial" panose="020B0604020202020204" pitchFamily="34" charset="0"/>
                <a:ea typeface="+mn-ea"/>
                <a:cs typeface="+mn-cs"/>
              </a:rPr>
              <a:t>En</a:t>
            </a:r>
            <a:r>
              <a:rPr lang="en-US" sz="900" b="0" kern="1200" noProof="0" dirty="0">
                <a:solidFill>
                  <a:schemeClr val="tx1"/>
                </a:solidFill>
                <a:effectLst/>
                <a:latin typeface="Arial" panose="020B0604020202020204" pitchFamily="34" charset="0"/>
                <a:ea typeface="+mn-ea"/>
                <a:cs typeface="+mn-cs"/>
              </a:rPr>
              <a:t> particulier, la </a:t>
            </a:r>
            <a:r>
              <a:rPr lang="en-US" sz="900" b="0" kern="1200" noProof="0" dirty="0" err="1">
                <a:solidFill>
                  <a:schemeClr val="tx1"/>
                </a:solidFill>
                <a:effectLst/>
                <a:latin typeface="Arial" panose="020B0604020202020204" pitchFamily="34" charset="0"/>
                <a:ea typeface="+mn-ea"/>
                <a:cs typeface="+mn-cs"/>
              </a:rPr>
              <a:t>boîte</a:t>
            </a:r>
            <a:r>
              <a:rPr lang="en-US" sz="900" b="0" kern="1200" noProof="0" dirty="0">
                <a:solidFill>
                  <a:schemeClr val="tx1"/>
                </a:solidFill>
                <a:effectLst/>
                <a:latin typeface="Arial" panose="020B0604020202020204" pitchFamily="34" charset="0"/>
                <a:ea typeface="+mn-ea"/>
                <a:cs typeface="+mn-cs"/>
              </a:rPr>
              <a:t> à </a:t>
            </a:r>
            <a:r>
              <a:rPr lang="en-US" sz="900" b="0" kern="1200" noProof="0" dirty="0" err="1">
                <a:solidFill>
                  <a:schemeClr val="tx1"/>
                </a:solidFill>
                <a:effectLst/>
                <a:latin typeface="Arial" panose="020B0604020202020204" pitchFamily="34" charset="0"/>
                <a:ea typeface="+mn-ea"/>
                <a:cs typeface="+mn-cs"/>
              </a:rPr>
              <a:t>outils</a:t>
            </a:r>
            <a:r>
              <a:rPr lang="en-US" sz="900" b="0" kern="1200" noProof="0" dirty="0">
                <a:solidFill>
                  <a:schemeClr val="tx1"/>
                </a:solidFill>
                <a:effectLst/>
                <a:latin typeface="Arial" panose="020B0604020202020204" pitchFamily="34" charset="0"/>
                <a:ea typeface="+mn-ea"/>
                <a:cs typeface="+mn-cs"/>
              </a:rPr>
              <a:t> des </a:t>
            </a:r>
            <a:r>
              <a:rPr lang="en-US" sz="900" b="0" kern="1200" noProof="0" dirty="0" err="1">
                <a:solidFill>
                  <a:schemeClr val="tx1"/>
                </a:solidFill>
                <a:effectLst/>
                <a:latin typeface="Arial" panose="020B0604020202020204" pitchFamily="34" charset="0"/>
                <a:ea typeface="+mn-ea"/>
                <a:cs typeface="+mn-cs"/>
              </a:rPr>
              <a:t>critères</a:t>
            </a:r>
            <a:r>
              <a:rPr lang="en-US" sz="900" b="0" kern="1200" noProof="0" dirty="0">
                <a:solidFill>
                  <a:schemeClr val="tx1"/>
                </a:solidFill>
                <a:effectLst/>
                <a:latin typeface="Arial" panose="020B0604020202020204" pitchFamily="34" charset="0"/>
                <a:ea typeface="+mn-ea"/>
                <a:cs typeface="+mn-cs"/>
              </a:rPr>
              <a:t> de </a:t>
            </a:r>
            <a:r>
              <a:rPr lang="en-US" sz="900" b="0" kern="1200" noProof="0" dirty="0" err="1">
                <a:solidFill>
                  <a:schemeClr val="tx1"/>
                </a:solidFill>
                <a:effectLst/>
                <a:latin typeface="Arial" panose="020B0604020202020204" pitchFamily="34" charset="0"/>
                <a:ea typeface="+mn-ea"/>
                <a:cs typeface="+mn-cs"/>
              </a:rPr>
              <a:t>sélection</a:t>
            </a:r>
            <a:r>
              <a:rPr lang="en-US" sz="900" b="0" kern="1200" noProof="0" dirty="0">
                <a:solidFill>
                  <a:schemeClr val="tx1"/>
                </a:solidFill>
                <a:effectLst/>
                <a:latin typeface="Arial" panose="020B0604020202020204" pitchFamily="34" charset="0"/>
                <a:ea typeface="+mn-ea"/>
                <a:cs typeface="+mn-cs"/>
              </a:rPr>
              <a:t> du Nexus “</a:t>
            </a:r>
            <a:r>
              <a:rPr lang="en-US" sz="900" b="0" kern="1200" noProof="0" dirty="0" err="1">
                <a:solidFill>
                  <a:schemeClr val="tx1"/>
                </a:solidFill>
                <a:effectLst/>
                <a:latin typeface="Arial" panose="020B0604020202020204" pitchFamily="34" charset="0"/>
                <a:ea typeface="+mn-ea"/>
                <a:cs typeface="+mn-cs"/>
              </a:rPr>
              <a:t>eau</a:t>
            </a:r>
            <a:r>
              <a:rPr lang="en-US" sz="900" b="0" kern="1200" noProof="0" dirty="0">
                <a:solidFill>
                  <a:schemeClr val="tx1"/>
                </a:solidFill>
                <a:effectLst/>
                <a:latin typeface="Arial" panose="020B0604020202020204" pitchFamily="34" charset="0"/>
                <a:ea typeface="+mn-ea"/>
                <a:cs typeface="+mn-cs"/>
              </a:rPr>
              <a:t>-</a:t>
            </a:r>
            <a:r>
              <a:rPr lang="en-US" sz="900" b="0" kern="1200" noProof="0" dirty="0" err="1">
                <a:solidFill>
                  <a:schemeClr val="tx1"/>
                </a:solidFill>
                <a:effectLst/>
                <a:latin typeface="Arial" panose="020B0604020202020204" pitchFamily="34" charset="0"/>
                <a:ea typeface="+mn-ea"/>
                <a:cs typeface="+mn-cs"/>
              </a:rPr>
              <a:t>énergie</a:t>
            </a:r>
            <a:r>
              <a:rPr lang="en-US" sz="900" b="0" kern="1200" noProof="0" dirty="0">
                <a:solidFill>
                  <a:schemeClr val="tx1"/>
                </a:solidFill>
                <a:effectLst/>
                <a:latin typeface="Arial" panose="020B0604020202020204" pitchFamily="34" charset="0"/>
                <a:ea typeface="+mn-ea"/>
                <a:cs typeface="+mn-cs"/>
              </a:rPr>
              <a:t>-alimentation” se compose des </a:t>
            </a:r>
            <a:r>
              <a:rPr lang="en-US" sz="900" b="0" kern="1200" noProof="0" dirty="0" err="1">
                <a:solidFill>
                  <a:schemeClr val="tx1"/>
                </a:solidFill>
                <a:effectLst/>
                <a:latin typeface="Arial" panose="020B0604020202020204" pitchFamily="34" charset="0"/>
                <a:ea typeface="+mn-ea"/>
                <a:cs typeface="+mn-cs"/>
              </a:rPr>
              <a:t>étapes</a:t>
            </a:r>
            <a:r>
              <a:rPr lang="en-US" sz="900" b="0" kern="1200" noProof="0" dirty="0">
                <a:solidFill>
                  <a:schemeClr val="tx1"/>
                </a:solidFill>
                <a:effectLst/>
                <a:latin typeface="Arial" panose="020B0604020202020204" pitchFamily="34" charset="0"/>
                <a:ea typeface="+mn-ea"/>
                <a:cs typeface="+mn-cs"/>
              </a:rPr>
              <a:t> </a:t>
            </a:r>
            <a:r>
              <a:rPr lang="en-US" sz="900" b="0" kern="1200" noProof="0" dirty="0" err="1">
                <a:solidFill>
                  <a:schemeClr val="tx1"/>
                </a:solidFill>
                <a:effectLst/>
                <a:latin typeface="Arial" panose="020B0604020202020204" pitchFamily="34" charset="0"/>
                <a:ea typeface="+mn-ea"/>
                <a:cs typeface="+mn-cs"/>
              </a:rPr>
              <a:t>suivantes</a:t>
            </a:r>
            <a:r>
              <a:rPr lang="en-US" sz="900" b="0" kern="1200" noProof="0" dirty="0">
                <a:solidFill>
                  <a:schemeClr val="tx1"/>
                </a:solidFill>
                <a:effectLst/>
                <a:latin typeface="Arial" panose="020B0604020202020204" pitchFamily="34" charset="0"/>
                <a:ea typeface="+mn-ea"/>
                <a:cs typeface="+mn-cs"/>
              </a:rPr>
              <a:t> :</a:t>
            </a:r>
            <a:endParaRPr lang="en-US" b="0" noProof="0"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AutoNum type="arabicPeriod"/>
              <a:tabLst/>
              <a:defRPr/>
            </a:pPr>
            <a:r>
              <a:rPr lang="en-US" sz="900" b="1" u="none" kern="1200" noProof="0" dirty="0" err="1">
                <a:solidFill>
                  <a:schemeClr val="tx1"/>
                </a:solidFill>
                <a:effectLst/>
                <a:latin typeface="Arial" panose="020B0604020202020204" pitchFamily="34" charset="0"/>
                <a:ea typeface="+mn-ea"/>
                <a:cs typeface="+mn-cs"/>
              </a:rPr>
              <a:t>Présélection</a:t>
            </a:r>
            <a:r>
              <a:rPr lang="en-US" sz="900" b="1" u="none" kern="1200" noProof="0" dirty="0">
                <a:solidFill>
                  <a:schemeClr val="tx1"/>
                </a:solidFill>
                <a:effectLst/>
                <a:latin typeface="Arial" panose="020B0604020202020204" pitchFamily="34" charset="0"/>
                <a:ea typeface="+mn-ea"/>
                <a:cs typeface="+mn-cs"/>
              </a:rPr>
              <a:t> et </a:t>
            </a:r>
            <a:r>
              <a:rPr lang="en-US" sz="900" b="1" u="none" kern="1200" noProof="0" dirty="0" err="1">
                <a:solidFill>
                  <a:schemeClr val="tx1"/>
                </a:solidFill>
                <a:effectLst/>
                <a:latin typeface="Arial" panose="020B0604020202020204" pitchFamily="34" charset="0"/>
                <a:ea typeface="+mn-ea"/>
                <a:cs typeface="+mn-cs"/>
              </a:rPr>
              <a:t>éligibilité</a:t>
            </a:r>
            <a:endParaRPr lang="en-US" sz="900" b="1"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Tout </a:t>
            </a:r>
            <a:r>
              <a:rPr lang="en-US" sz="900" u="none" kern="1200" noProof="0" dirty="0" err="1">
                <a:solidFill>
                  <a:schemeClr val="tx1"/>
                </a:solidFill>
                <a:effectLst/>
                <a:latin typeface="Arial" panose="020B0604020202020204" pitchFamily="34" charset="0"/>
                <a:ea typeface="+mn-ea"/>
                <a:cs typeface="+mn-cs"/>
              </a:rPr>
              <a:t>d’abord</a:t>
            </a:r>
            <a:r>
              <a:rPr lang="en-US" sz="900" u="none" kern="1200" noProof="0" dirty="0">
                <a:solidFill>
                  <a:schemeClr val="tx1"/>
                </a:solidFill>
                <a:effectLst/>
                <a:latin typeface="Arial" panose="020B0604020202020204" pitchFamily="34" charset="0"/>
                <a:ea typeface="+mn-ea"/>
                <a:cs typeface="+mn-cs"/>
              </a:rPr>
              <a:t>, le </a:t>
            </a:r>
            <a:r>
              <a:rPr lang="en-US" sz="900" u="none" kern="1200" noProof="0" dirty="0" err="1">
                <a:solidFill>
                  <a:schemeClr val="tx1"/>
                </a:solidFill>
                <a:effectLst/>
                <a:latin typeface="Arial" panose="020B0604020202020204" pitchFamily="34" charset="0"/>
                <a:ea typeface="+mn-ea"/>
                <a:cs typeface="+mn-cs"/>
              </a:rPr>
              <a:t>processus</a:t>
            </a:r>
            <a:r>
              <a:rPr lang="en-US" sz="900" u="none" kern="1200" noProof="0" dirty="0">
                <a:solidFill>
                  <a:schemeClr val="tx1"/>
                </a:solidFill>
                <a:effectLst/>
                <a:latin typeface="Arial" panose="020B0604020202020204" pitchFamily="34" charset="0"/>
                <a:ea typeface="+mn-ea"/>
                <a:cs typeface="+mn-cs"/>
              </a:rPr>
              <a:t> de </a:t>
            </a:r>
            <a:r>
              <a:rPr lang="en-US" sz="900" u="none" kern="1200" noProof="0" dirty="0" err="1">
                <a:solidFill>
                  <a:schemeClr val="tx1"/>
                </a:solidFill>
                <a:effectLst/>
                <a:latin typeface="Arial" panose="020B0604020202020204" pitchFamily="34" charset="0"/>
                <a:ea typeface="+mn-ea"/>
                <a:cs typeface="+mn-cs"/>
              </a:rPr>
              <a:t>présélection</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veille</a:t>
            </a:r>
            <a:r>
              <a:rPr lang="en-US" sz="900" u="none" kern="1200" noProof="0" dirty="0">
                <a:solidFill>
                  <a:schemeClr val="tx1"/>
                </a:solidFill>
                <a:effectLst/>
                <a:latin typeface="Arial" panose="020B0604020202020204" pitchFamily="34" charset="0"/>
                <a:ea typeface="+mn-ea"/>
                <a:cs typeface="+mn-cs"/>
              </a:rPr>
              <a:t> à </a:t>
            </a:r>
            <a:r>
              <a:rPr lang="en-US" sz="900" u="none" kern="1200" noProof="0" dirty="0" err="1">
                <a:solidFill>
                  <a:schemeClr val="tx1"/>
                </a:solidFill>
                <a:effectLst/>
                <a:latin typeface="Arial" panose="020B0604020202020204" pitchFamily="34" charset="0"/>
                <a:ea typeface="+mn-ea"/>
                <a:cs typeface="+mn-cs"/>
              </a:rPr>
              <a:t>éliminer</a:t>
            </a:r>
            <a:r>
              <a:rPr lang="en-US" sz="900" u="none" kern="1200" noProof="0" dirty="0">
                <a:solidFill>
                  <a:schemeClr val="tx1"/>
                </a:solidFill>
                <a:effectLst/>
                <a:latin typeface="Arial" panose="020B0604020202020204" pitchFamily="34" charset="0"/>
                <a:ea typeface="+mn-ea"/>
                <a:cs typeface="+mn-cs"/>
              </a:rPr>
              <a:t> les </a:t>
            </a:r>
            <a:r>
              <a:rPr lang="en-US" sz="900" u="none" kern="1200" noProof="0" dirty="0" err="1">
                <a:solidFill>
                  <a:schemeClr val="tx1"/>
                </a:solidFill>
                <a:effectLst/>
                <a:latin typeface="Arial" panose="020B0604020202020204" pitchFamily="34" charset="0"/>
                <a:ea typeface="+mn-ea"/>
                <a:cs typeface="+mn-cs"/>
              </a:rPr>
              <a:t>projets</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eau</a:t>
            </a:r>
            <a:r>
              <a:rPr lang="en-US" sz="900" u="none" kern="1200" noProof="0" dirty="0">
                <a:solidFill>
                  <a:schemeClr val="tx1"/>
                </a:solidFill>
                <a:effectLst/>
                <a:latin typeface="Arial" panose="020B0604020202020204" pitchFamily="34" charset="0"/>
                <a:ea typeface="+mn-ea"/>
                <a:cs typeface="+mn-cs"/>
              </a:rPr>
              <a:t>-</a:t>
            </a:r>
            <a:r>
              <a:rPr lang="en-US" sz="900" u="none" kern="1200" noProof="0" dirty="0" err="1">
                <a:solidFill>
                  <a:schemeClr val="tx1"/>
                </a:solidFill>
                <a:effectLst/>
                <a:latin typeface="Arial" panose="020B0604020202020204" pitchFamily="34" charset="0"/>
                <a:ea typeface="+mn-ea"/>
                <a:cs typeface="+mn-cs"/>
              </a:rPr>
              <a:t>énergie</a:t>
            </a:r>
            <a:r>
              <a:rPr lang="en-US" sz="900" u="none" kern="1200" noProof="0" dirty="0">
                <a:solidFill>
                  <a:schemeClr val="tx1"/>
                </a:solidFill>
                <a:effectLst/>
                <a:latin typeface="Arial" panose="020B0604020202020204" pitchFamily="34" charset="0"/>
                <a:ea typeface="+mn-ea"/>
                <a:cs typeface="+mn-cs"/>
              </a:rPr>
              <a:t>-alimentation Nexus qui ne </a:t>
            </a:r>
            <a:r>
              <a:rPr lang="en-US" sz="900" u="none" kern="1200" noProof="0" dirty="0" err="1">
                <a:solidFill>
                  <a:schemeClr val="tx1"/>
                </a:solidFill>
                <a:effectLst/>
                <a:latin typeface="Arial" panose="020B0604020202020204" pitchFamily="34" charset="0"/>
                <a:ea typeface="+mn-ea"/>
                <a:cs typeface="+mn-cs"/>
              </a:rPr>
              <a:t>sont</a:t>
            </a:r>
            <a:r>
              <a:rPr lang="en-US" sz="900" u="none" kern="1200" noProof="0" dirty="0">
                <a:solidFill>
                  <a:schemeClr val="tx1"/>
                </a:solidFill>
                <a:effectLst/>
                <a:latin typeface="Arial" panose="020B0604020202020204" pitchFamily="34" charset="0"/>
                <a:ea typeface="+mn-ea"/>
                <a:cs typeface="+mn-cs"/>
              </a:rPr>
              <a:t> pas </a:t>
            </a:r>
            <a:r>
              <a:rPr lang="en-US" sz="900" u="none" kern="1200" noProof="0" dirty="0" err="1">
                <a:solidFill>
                  <a:schemeClr val="tx1"/>
                </a:solidFill>
                <a:effectLst/>
                <a:latin typeface="Arial" panose="020B0604020202020204" pitchFamily="34" charset="0"/>
                <a:ea typeface="+mn-ea"/>
                <a:cs typeface="+mn-cs"/>
              </a:rPr>
              <a:t>éligibles</a:t>
            </a:r>
            <a:r>
              <a:rPr lang="en-US" sz="900" u="none" kern="1200" noProof="0" dirty="0">
                <a:solidFill>
                  <a:schemeClr val="tx1"/>
                </a:solidFill>
                <a:effectLst/>
                <a:latin typeface="Arial" panose="020B0604020202020204" pitchFamily="34" charset="0"/>
                <a:ea typeface="+mn-ea"/>
                <a:cs typeface="+mn-cs"/>
              </a:rPr>
              <a:t> et/</a:t>
            </a:r>
            <a:r>
              <a:rPr lang="en-US" sz="900" u="none" kern="1200" noProof="0" dirty="0" err="1">
                <a:solidFill>
                  <a:schemeClr val="tx1"/>
                </a:solidFill>
                <a:effectLst/>
                <a:latin typeface="Arial" panose="020B0604020202020204" pitchFamily="34" charset="0"/>
                <a:ea typeface="+mn-ea"/>
                <a:cs typeface="+mn-cs"/>
              </a:rPr>
              <a:t>ou</a:t>
            </a:r>
            <a:r>
              <a:rPr lang="en-US" sz="900" u="none" kern="1200" noProof="0" dirty="0">
                <a:solidFill>
                  <a:schemeClr val="tx1"/>
                </a:solidFill>
                <a:effectLst/>
                <a:latin typeface="Arial" panose="020B0604020202020204" pitchFamily="34" charset="0"/>
                <a:ea typeface="+mn-ea"/>
                <a:cs typeface="+mn-cs"/>
              </a:rPr>
              <a:t> ne </a:t>
            </a:r>
            <a:r>
              <a:rPr lang="en-US" sz="900" u="none" kern="1200" noProof="0" dirty="0" err="1">
                <a:solidFill>
                  <a:schemeClr val="tx1"/>
                </a:solidFill>
                <a:effectLst/>
                <a:latin typeface="Arial" panose="020B0604020202020204" pitchFamily="34" charset="0"/>
                <a:ea typeface="+mn-ea"/>
                <a:cs typeface="+mn-cs"/>
              </a:rPr>
              <a:t>sont</a:t>
            </a:r>
            <a:r>
              <a:rPr lang="en-US" sz="900" u="none" kern="1200" noProof="0" dirty="0">
                <a:solidFill>
                  <a:schemeClr val="tx1"/>
                </a:solidFill>
                <a:effectLst/>
                <a:latin typeface="Arial" panose="020B0604020202020204" pitchFamily="34" charset="0"/>
                <a:ea typeface="+mn-ea"/>
                <a:cs typeface="+mn-cs"/>
              </a:rPr>
              <a:t> pas </a:t>
            </a:r>
            <a:r>
              <a:rPr lang="en-US" sz="900" u="none" kern="1200" noProof="0" dirty="0" err="1">
                <a:solidFill>
                  <a:schemeClr val="tx1"/>
                </a:solidFill>
                <a:effectLst/>
                <a:latin typeface="Arial" panose="020B0604020202020204" pitchFamily="34" charset="0"/>
                <a:ea typeface="+mn-ea"/>
                <a:cs typeface="+mn-cs"/>
              </a:rPr>
              <a:t>conformes</a:t>
            </a:r>
            <a:r>
              <a:rPr lang="en-US" sz="900" u="none" kern="1200" noProof="0" dirty="0">
                <a:solidFill>
                  <a:schemeClr val="tx1"/>
                </a:solidFill>
                <a:effectLst/>
                <a:latin typeface="Arial" panose="020B0604020202020204" pitchFamily="34" charset="0"/>
                <a:ea typeface="+mn-ea"/>
                <a:cs typeface="+mn-cs"/>
              </a:rPr>
              <a:t> aux </a:t>
            </a:r>
            <a:r>
              <a:rPr lang="fr-FR" dirty="0"/>
              <a:t>principales garanties internationales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Les </a:t>
            </a:r>
            <a:r>
              <a:rPr lang="en-US" sz="900" u="none" kern="1200" noProof="0" dirty="0" err="1">
                <a:solidFill>
                  <a:schemeClr val="tx1"/>
                </a:solidFill>
                <a:effectLst/>
                <a:latin typeface="Arial" panose="020B0604020202020204" pitchFamily="34" charset="0"/>
                <a:ea typeface="+mn-ea"/>
                <a:cs typeface="+mn-cs"/>
              </a:rPr>
              <a:t>critères</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d’éligibilité</a:t>
            </a:r>
            <a:r>
              <a:rPr lang="en-US" sz="900" u="none" kern="1200" noProof="0" dirty="0">
                <a:solidFill>
                  <a:schemeClr val="tx1"/>
                </a:solidFill>
                <a:effectLst/>
                <a:latin typeface="Arial" panose="020B0604020202020204" pitchFamily="34" charset="0"/>
                <a:ea typeface="+mn-ea"/>
                <a:cs typeface="+mn-cs"/>
              </a:rPr>
              <a:t> de base </a:t>
            </a:r>
            <a:r>
              <a:rPr lang="en-US" sz="900" u="none" kern="1200" noProof="0" dirty="0" err="1">
                <a:solidFill>
                  <a:schemeClr val="tx1"/>
                </a:solidFill>
                <a:effectLst/>
                <a:latin typeface="Arial" panose="020B0604020202020204" pitchFamily="34" charset="0"/>
                <a:ea typeface="+mn-ea"/>
                <a:cs typeface="+mn-cs"/>
              </a:rPr>
              <a:t>auxquels</a:t>
            </a:r>
            <a:r>
              <a:rPr lang="en-US" sz="900" u="none" kern="1200" noProof="0" dirty="0">
                <a:solidFill>
                  <a:schemeClr val="tx1"/>
                </a:solidFill>
                <a:effectLst/>
                <a:latin typeface="Arial" panose="020B0604020202020204" pitchFamily="34" charset="0"/>
                <a:ea typeface="+mn-ea"/>
                <a:cs typeface="+mn-cs"/>
              </a:rPr>
              <a:t> le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devrait</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répondre</a:t>
            </a:r>
            <a:r>
              <a:rPr lang="en-US" sz="900" u="none" kern="1200" noProof="0" dirty="0">
                <a:solidFill>
                  <a:schemeClr val="tx1"/>
                </a:solidFill>
                <a:effectLst/>
                <a:latin typeface="Arial" panose="020B0604020202020204" pitchFamily="34" charset="0"/>
                <a:ea typeface="+mn-ea"/>
                <a:cs typeface="+mn-cs"/>
              </a:rPr>
              <a:t> se </a:t>
            </a:r>
            <a:r>
              <a:rPr lang="en-US" sz="900" u="none" kern="1200" noProof="0" dirty="0" err="1">
                <a:solidFill>
                  <a:schemeClr val="tx1"/>
                </a:solidFill>
                <a:effectLst/>
                <a:latin typeface="Arial" panose="020B0604020202020204" pitchFamily="34" charset="0"/>
                <a:ea typeface="+mn-ea"/>
                <a:cs typeface="+mn-cs"/>
              </a:rPr>
              <a:t>réfèrent</a:t>
            </a:r>
            <a:r>
              <a:rPr lang="en-US" sz="900" u="none" kern="1200" noProof="0" dirty="0">
                <a:solidFill>
                  <a:schemeClr val="tx1"/>
                </a:solidFill>
                <a:effectLst/>
                <a:latin typeface="Arial" panose="020B0604020202020204" pitchFamily="34" charset="0"/>
                <a:ea typeface="+mn-ea"/>
                <a:cs typeface="+mn-cs"/>
              </a:rPr>
              <a:t> à </a:t>
            </a:r>
            <a:r>
              <a:rPr lang="en-US" sz="900" u="none" kern="1200" noProof="0" dirty="0" err="1">
                <a:solidFill>
                  <a:schemeClr val="tx1"/>
                </a:solidFill>
                <a:effectLst/>
                <a:latin typeface="Arial" panose="020B0604020202020204" pitchFamily="34" charset="0"/>
                <a:ea typeface="+mn-ea"/>
                <a:cs typeface="+mn-cs"/>
              </a:rPr>
              <a:t>l’expérience</a:t>
            </a:r>
            <a:r>
              <a:rPr lang="en-US" sz="900" u="none" kern="1200" noProof="0" dirty="0">
                <a:solidFill>
                  <a:schemeClr val="tx1"/>
                </a:solidFill>
                <a:effectLst/>
                <a:latin typeface="Arial" panose="020B0604020202020204" pitchFamily="34" charset="0"/>
                <a:ea typeface="+mn-ea"/>
                <a:cs typeface="+mn-cs"/>
              </a:rPr>
              <a:t> du </a:t>
            </a:r>
            <a:r>
              <a:rPr lang="en-US" sz="900" u="none" kern="1200" noProof="0" dirty="0" err="1">
                <a:solidFill>
                  <a:schemeClr val="tx1"/>
                </a:solidFill>
                <a:effectLst/>
                <a:latin typeface="Arial" panose="020B0604020202020204" pitchFamily="34" charset="0"/>
                <a:ea typeface="+mn-ea"/>
                <a:cs typeface="+mn-cs"/>
              </a:rPr>
              <a:t>développeur</a:t>
            </a:r>
            <a:r>
              <a:rPr lang="en-US" sz="900" u="none" kern="1200" noProof="0" dirty="0">
                <a:solidFill>
                  <a:schemeClr val="tx1"/>
                </a:solidFill>
                <a:effectLst/>
                <a:latin typeface="Arial" panose="020B0604020202020204" pitchFamily="34" charset="0"/>
                <a:ea typeface="+mn-ea"/>
                <a:cs typeface="+mn-cs"/>
              </a:rPr>
              <a:t> de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la </a:t>
            </a:r>
            <a:r>
              <a:rPr lang="en-US" sz="900" u="none" kern="1200" noProof="0" dirty="0" err="1">
                <a:solidFill>
                  <a:schemeClr val="tx1"/>
                </a:solidFill>
                <a:effectLst/>
                <a:latin typeface="Arial" panose="020B0604020202020204" pitchFamily="34" charset="0"/>
                <a:ea typeface="+mn-ea"/>
                <a:cs typeface="+mn-cs"/>
              </a:rPr>
              <a:t>viabilité</a:t>
            </a:r>
            <a:r>
              <a:rPr lang="en-US" sz="900" u="none" kern="1200" noProof="0" dirty="0">
                <a:solidFill>
                  <a:schemeClr val="tx1"/>
                </a:solidFill>
                <a:effectLst/>
                <a:latin typeface="Arial" panose="020B0604020202020204" pitchFamily="34" charset="0"/>
                <a:ea typeface="+mn-ea"/>
                <a:cs typeface="+mn-cs"/>
              </a:rPr>
              <a:t> financière du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l’engagement</a:t>
            </a:r>
            <a:r>
              <a:rPr lang="en-US" sz="900" u="none" kern="1200" noProof="0" dirty="0">
                <a:solidFill>
                  <a:schemeClr val="tx1"/>
                </a:solidFill>
                <a:effectLst/>
                <a:latin typeface="Arial" panose="020B0604020202020204" pitchFamily="34" charset="0"/>
                <a:ea typeface="+mn-ea"/>
                <a:cs typeface="+mn-cs"/>
              </a:rPr>
              <a:t> des </a:t>
            </a:r>
            <a:r>
              <a:rPr lang="en-US" sz="900" u="none" kern="1200" noProof="0" dirty="0" err="1">
                <a:solidFill>
                  <a:schemeClr val="tx1"/>
                </a:solidFill>
                <a:effectLst/>
                <a:latin typeface="Arial" panose="020B0604020202020204" pitchFamily="34" charset="0"/>
                <a:ea typeface="+mn-ea"/>
                <a:cs typeface="+mn-cs"/>
              </a:rPr>
              <a:t>communautés</a:t>
            </a:r>
            <a:r>
              <a:rPr lang="en-US" sz="900" u="none" kern="1200" noProof="0" dirty="0">
                <a:solidFill>
                  <a:schemeClr val="tx1"/>
                </a:solidFill>
                <a:effectLst/>
                <a:latin typeface="Arial" panose="020B0604020202020204" pitchFamily="34" charset="0"/>
                <a:ea typeface="+mn-ea"/>
                <a:cs typeface="+mn-cs"/>
              </a:rPr>
              <a:t> locales et sur la </a:t>
            </a:r>
            <a:r>
              <a:rPr lang="en-US" sz="900" u="none" kern="1200" noProof="0" dirty="0" err="1">
                <a:solidFill>
                  <a:schemeClr val="tx1"/>
                </a:solidFill>
                <a:effectLst/>
                <a:latin typeface="Arial" panose="020B0604020202020204" pitchFamily="34" charset="0"/>
                <a:ea typeface="+mn-ea"/>
                <a:cs typeface="+mn-cs"/>
              </a:rPr>
              <a:t>qualité</a:t>
            </a:r>
            <a:r>
              <a:rPr lang="en-US" sz="900" u="none" kern="1200" noProof="0" dirty="0">
                <a:solidFill>
                  <a:schemeClr val="tx1"/>
                </a:solidFill>
                <a:effectLst/>
                <a:latin typeface="Arial" panose="020B0604020202020204" pitchFamily="34" charset="0"/>
                <a:ea typeface="+mn-ea"/>
                <a:cs typeface="+mn-cs"/>
              </a:rPr>
              <a:t> du contact </a:t>
            </a:r>
            <a:r>
              <a:rPr lang="en-US" sz="900" u="none" kern="1200" noProof="0" dirty="0" err="1">
                <a:solidFill>
                  <a:schemeClr val="tx1"/>
                </a:solidFill>
                <a:effectLst/>
                <a:latin typeface="Arial" panose="020B0604020202020204" pitchFamily="34" charset="0"/>
                <a:ea typeface="+mn-ea"/>
                <a:cs typeface="+mn-cs"/>
              </a:rPr>
              <a:t>intrapersonnel</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err="1">
                <a:solidFill>
                  <a:schemeClr val="tx1"/>
                </a:solidFill>
                <a:effectLst/>
                <a:latin typeface="Arial" panose="020B0604020202020204" pitchFamily="34" charset="0"/>
                <a:ea typeface="+mn-ea"/>
                <a:cs typeface="+mn-cs"/>
              </a:rPr>
              <a:t>Ensuite</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une</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évaluation</a:t>
            </a:r>
            <a:r>
              <a:rPr lang="en-US" sz="900" u="none" kern="1200" noProof="0" dirty="0">
                <a:solidFill>
                  <a:schemeClr val="tx1"/>
                </a:solidFill>
                <a:effectLst/>
                <a:latin typeface="Arial" panose="020B0604020202020204" pitchFamily="34" charset="0"/>
                <a:ea typeface="+mn-ea"/>
                <a:cs typeface="+mn-cs"/>
              </a:rPr>
              <a:t> des </a:t>
            </a:r>
            <a:r>
              <a:rPr lang="en-US" sz="900" u="none" kern="1200" noProof="0" dirty="0" err="1">
                <a:solidFill>
                  <a:schemeClr val="tx1"/>
                </a:solidFill>
                <a:effectLst/>
                <a:latin typeface="Arial" panose="020B0604020202020204" pitchFamily="34" charset="0"/>
                <a:ea typeface="+mn-ea"/>
                <a:cs typeface="+mn-cs"/>
              </a:rPr>
              <a:t>facteurs</a:t>
            </a:r>
            <a:r>
              <a:rPr lang="en-US" sz="900" u="none" kern="1200" noProof="0" dirty="0">
                <a:solidFill>
                  <a:schemeClr val="tx1"/>
                </a:solidFill>
                <a:effectLst/>
                <a:latin typeface="Arial" panose="020B0604020202020204" pitchFamily="34" charset="0"/>
                <a:ea typeface="+mn-ea"/>
                <a:cs typeface="+mn-cs"/>
              </a:rPr>
              <a:t> de </a:t>
            </a:r>
            <a:r>
              <a:rPr lang="en-US" sz="900" u="none" kern="1200" noProof="0" dirty="0" err="1">
                <a:solidFill>
                  <a:schemeClr val="tx1"/>
                </a:solidFill>
                <a:effectLst/>
                <a:latin typeface="Arial" panose="020B0604020202020204" pitchFamily="34" charset="0"/>
                <a:ea typeface="+mn-ea"/>
                <a:cs typeface="+mn-cs"/>
              </a:rPr>
              <a:t>risque</a:t>
            </a:r>
            <a:r>
              <a:rPr lang="en-US" sz="900" u="none" kern="1200" noProof="0" dirty="0">
                <a:solidFill>
                  <a:schemeClr val="tx1"/>
                </a:solidFill>
                <a:effectLst/>
                <a:latin typeface="Arial" panose="020B0604020202020204" pitchFamily="34" charset="0"/>
                <a:ea typeface="+mn-ea"/>
                <a:cs typeface="+mn-cs"/>
              </a:rPr>
              <a:t> possible </a:t>
            </a:r>
            <a:r>
              <a:rPr lang="en-US" sz="900" u="none" kern="1200" noProof="0" dirty="0" err="1">
                <a:solidFill>
                  <a:schemeClr val="tx1"/>
                </a:solidFill>
                <a:effectLst/>
                <a:latin typeface="Arial" panose="020B0604020202020204" pitchFamily="34" charset="0"/>
                <a:ea typeface="+mn-ea"/>
                <a:cs typeface="+mn-cs"/>
              </a:rPr>
              <a:t>prennent</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en</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compte</a:t>
            </a:r>
            <a:r>
              <a:rPr lang="en-US" sz="900" u="none" kern="1200" noProof="0" dirty="0">
                <a:solidFill>
                  <a:schemeClr val="tx1"/>
                </a:solidFill>
                <a:effectLst/>
                <a:latin typeface="Arial" panose="020B0604020202020204" pitchFamily="34" charset="0"/>
                <a:ea typeface="+mn-ea"/>
                <a:cs typeface="+mn-cs"/>
              </a:rPr>
              <a:t> les impacts </a:t>
            </a:r>
            <a:r>
              <a:rPr lang="en-US" sz="900" u="none" kern="1200" noProof="0" dirty="0" err="1">
                <a:solidFill>
                  <a:schemeClr val="tx1"/>
                </a:solidFill>
                <a:effectLst/>
                <a:latin typeface="Arial" panose="020B0604020202020204" pitchFamily="34" charset="0"/>
                <a:ea typeface="+mn-ea"/>
                <a:cs typeface="+mn-cs"/>
              </a:rPr>
              <a:t>négatifs</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environnementaux</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ou</a:t>
            </a:r>
            <a:r>
              <a:rPr lang="en-US" sz="900" u="none" kern="1200" noProof="0" dirty="0">
                <a:solidFill>
                  <a:schemeClr val="tx1"/>
                </a:solidFill>
                <a:effectLst/>
                <a:latin typeface="Arial" panose="020B0604020202020204" pitchFamily="34" charset="0"/>
                <a:ea typeface="+mn-ea"/>
                <a:cs typeface="+mn-cs"/>
              </a:rPr>
              <a:t> </a:t>
            </a:r>
            <a:r>
              <a:rPr lang="fr-FR" dirty="0"/>
              <a:t>les utilisateurs tiers, les peuples autochtones, la biodiversité et les écosystèmes plus larges, et/ou les synergies négatives du projet « eau-énergie-alimentation ».</a:t>
            </a:r>
            <a:r>
              <a:rPr lang="en-US" sz="900" u="none" kern="1200" noProof="0" dirty="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dirty="0"/>
              <a:t>De plus, aucun élément du projet « eau-énergie-alimentation » ne doit être compromis du fait de la sécurisation d'un autre secteur du même projet</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err="1">
                <a:solidFill>
                  <a:schemeClr val="tx1"/>
                </a:solidFill>
                <a:effectLst/>
                <a:latin typeface="Arial" panose="020B0604020202020204" pitchFamily="34" charset="0"/>
                <a:ea typeface="+mn-ea"/>
                <a:cs typeface="+mn-cs"/>
              </a:rPr>
              <a:t>S’il</a:t>
            </a:r>
            <a:r>
              <a:rPr lang="en-US" sz="900" u="none" kern="1200" noProof="0" dirty="0">
                <a:solidFill>
                  <a:schemeClr val="tx1"/>
                </a:solidFill>
                <a:effectLst/>
                <a:latin typeface="Arial" panose="020B0604020202020204" pitchFamily="34" charset="0"/>
                <a:ea typeface="+mn-ea"/>
                <a:cs typeface="+mn-cs"/>
              </a:rPr>
              <a:t> y a des impacts </a:t>
            </a:r>
            <a:r>
              <a:rPr lang="en-US" sz="900" u="none" kern="1200" noProof="0" dirty="0" err="1">
                <a:solidFill>
                  <a:schemeClr val="tx1"/>
                </a:solidFill>
                <a:effectLst/>
                <a:latin typeface="Arial" panose="020B0604020202020204" pitchFamily="34" charset="0"/>
                <a:ea typeface="+mn-ea"/>
                <a:cs typeface="+mn-cs"/>
              </a:rPr>
              <a:t>négatifs</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ou</a:t>
            </a:r>
            <a:r>
              <a:rPr lang="en-US" sz="900" u="none" kern="1200" noProof="0" dirty="0">
                <a:solidFill>
                  <a:schemeClr val="tx1"/>
                </a:solidFill>
                <a:effectLst/>
                <a:latin typeface="Arial" panose="020B0604020202020204" pitchFamily="34" charset="0"/>
                <a:ea typeface="+mn-ea"/>
                <a:cs typeface="+mn-cs"/>
              </a:rPr>
              <a:t> des </a:t>
            </a:r>
            <a:r>
              <a:rPr lang="en-US" sz="900" u="none" kern="1200" noProof="0" dirty="0" err="1">
                <a:solidFill>
                  <a:schemeClr val="tx1"/>
                </a:solidFill>
                <a:effectLst/>
                <a:latin typeface="Arial" panose="020B0604020202020204" pitchFamily="34" charset="0"/>
                <a:ea typeface="+mn-ea"/>
                <a:cs typeface="+mn-cs"/>
              </a:rPr>
              <a:t>risques</a:t>
            </a:r>
            <a:r>
              <a:rPr lang="en-US" sz="900" u="none" kern="1200" noProof="0" dirty="0">
                <a:solidFill>
                  <a:schemeClr val="tx1"/>
                </a:solidFill>
                <a:effectLst/>
                <a:latin typeface="Arial" panose="020B0604020202020204" pitchFamily="34" charset="0"/>
                <a:ea typeface="+mn-ea"/>
                <a:cs typeface="+mn-cs"/>
              </a:rPr>
              <a:t> et </a:t>
            </a:r>
            <a:r>
              <a:rPr lang="en-US" sz="900" u="none" kern="1200" noProof="0" dirty="0" err="1">
                <a:solidFill>
                  <a:schemeClr val="tx1"/>
                </a:solidFill>
                <a:effectLst/>
                <a:latin typeface="Arial" panose="020B0604020202020204" pitchFamily="34" charset="0"/>
                <a:ea typeface="+mn-ea"/>
                <a:cs typeface="+mn-cs"/>
              </a:rPr>
              <a:t>si</a:t>
            </a:r>
            <a:r>
              <a:rPr lang="en-US" sz="900" u="none" kern="1200" noProof="0" dirty="0">
                <a:solidFill>
                  <a:schemeClr val="tx1"/>
                </a:solidFill>
                <a:effectLst/>
                <a:latin typeface="Arial" panose="020B0604020202020204" pitchFamily="34" charset="0"/>
                <a:ea typeface="+mn-ea"/>
                <a:cs typeface="+mn-cs"/>
              </a:rPr>
              <a:t> le </a:t>
            </a:r>
            <a:r>
              <a:rPr lang="en-US" sz="900" u="none" kern="1200" noProof="0" dirty="0" err="1">
                <a:solidFill>
                  <a:schemeClr val="tx1"/>
                </a:solidFill>
                <a:effectLst/>
                <a:latin typeface="Arial" panose="020B0604020202020204" pitchFamily="34" charset="0"/>
                <a:ea typeface="+mn-ea"/>
                <a:cs typeface="+mn-cs"/>
              </a:rPr>
              <a:t>développeur</a:t>
            </a:r>
            <a:r>
              <a:rPr lang="en-US" sz="900" u="none" kern="1200" noProof="0" dirty="0">
                <a:solidFill>
                  <a:schemeClr val="tx1"/>
                </a:solidFill>
                <a:effectLst/>
                <a:latin typeface="Arial" panose="020B0604020202020204" pitchFamily="34" charset="0"/>
                <a:ea typeface="+mn-ea"/>
                <a:cs typeface="+mn-cs"/>
              </a:rPr>
              <a:t> du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ne </a:t>
            </a:r>
            <a:r>
              <a:rPr lang="en-US" sz="900" u="none" kern="1200" noProof="0" dirty="0" err="1">
                <a:solidFill>
                  <a:schemeClr val="tx1"/>
                </a:solidFill>
                <a:effectLst/>
                <a:latin typeface="Arial" panose="020B0604020202020204" pitchFamily="34" charset="0"/>
                <a:ea typeface="+mn-ea"/>
                <a:cs typeface="+mn-cs"/>
              </a:rPr>
              <a:t>prend</a:t>
            </a:r>
            <a:r>
              <a:rPr lang="en-US" sz="900" u="none" kern="1200" noProof="0" dirty="0">
                <a:solidFill>
                  <a:schemeClr val="tx1"/>
                </a:solidFill>
                <a:effectLst/>
                <a:latin typeface="Arial" panose="020B0604020202020204" pitchFamily="34" charset="0"/>
                <a:ea typeface="+mn-ea"/>
                <a:cs typeface="+mn-cs"/>
              </a:rPr>
              <a:t> pas </a:t>
            </a:r>
            <a:r>
              <a:rPr lang="en-US" sz="900" u="none" kern="1200" noProof="0" dirty="0" err="1">
                <a:solidFill>
                  <a:schemeClr val="tx1"/>
                </a:solidFill>
                <a:effectLst/>
                <a:latin typeface="Arial" panose="020B0604020202020204" pitchFamily="34" charset="0"/>
                <a:ea typeface="+mn-ea"/>
                <a:cs typeface="+mn-cs"/>
              </a:rPr>
              <a:t>assez</a:t>
            </a:r>
            <a:r>
              <a:rPr lang="en-US" sz="900" u="none" kern="1200" noProof="0" dirty="0">
                <a:solidFill>
                  <a:schemeClr val="tx1"/>
                </a:solidFill>
                <a:effectLst/>
                <a:latin typeface="Arial" panose="020B0604020202020204" pitchFamily="34" charset="0"/>
                <a:ea typeface="+mn-ea"/>
                <a:cs typeface="+mn-cs"/>
              </a:rPr>
              <a:t> de </a:t>
            </a:r>
            <a:r>
              <a:rPr lang="en-US" sz="900" u="none" kern="1200" noProof="0" dirty="0" err="1">
                <a:solidFill>
                  <a:schemeClr val="tx1"/>
                </a:solidFill>
                <a:effectLst/>
                <a:latin typeface="Arial" panose="020B0604020202020204" pitchFamily="34" charset="0"/>
                <a:ea typeface="+mn-ea"/>
                <a:cs typeface="+mn-cs"/>
              </a:rPr>
              <a:t>mesures</a:t>
            </a:r>
            <a:r>
              <a:rPr lang="en-US" sz="900" u="none" kern="1200" noProof="0" dirty="0">
                <a:solidFill>
                  <a:schemeClr val="tx1"/>
                </a:solidFill>
                <a:effectLst/>
                <a:latin typeface="Arial" panose="020B0604020202020204" pitchFamily="34" charset="0"/>
                <a:ea typeface="+mn-ea"/>
                <a:cs typeface="+mn-cs"/>
              </a:rPr>
              <a:t> pour les </a:t>
            </a:r>
            <a:r>
              <a:rPr lang="en-US" sz="900" u="none" kern="1200" noProof="0" dirty="0" err="1">
                <a:solidFill>
                  <a:schemeClr val="tx1"/>
                </a:solidFill>
                <a:effectLst/>
                <a:latin typeface="Arial" panose="020B0604020202020204" pitchFamily="34" charset="0"/>
                <a:ea typeface="+mn-ea"/>
                <a:cs typeface="+mn-cs"/>
              </a:rPr>
              <a:t>atténuer</a:t>
            </a:r>
            <a:r>
              <a:rPr lang="en-US" sz="900" u="none" kern="1200" noProof="0" dirty="0">
                <a:solidFill>
                  <a:schemeClr val="tx1"/>
                </a:solidFill>
                <a:effectLst/>
                <a:latin typeface="Arial" panose="020B0604020202020204" pitchFamily="34" charset="0"/>
                <a:ea typeface="+mn-ea"/>
                <a:cs typeface="+mn-cs"/>
              </a:rPr>
              <a:t>, le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devra</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être</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écarté</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2"/>
              <a:tabLst/>
              <a:defRPr/>
            </a:pPr>
            <a:r>
              <a:rPr lang="en-US" sz="900" b="1" u="none" kern="1200" noProof="0" dirty="0" err="1">
                <a:solidFill>
                  <a:schemeClr val="tx1"/>
                </a:solidFill>
                <a:effectLst/>
                <a:latin typeface="Arial" panose="020B0604020202020204" pitchFamily="34" charset="0"/>
                <a:ea typeface="+mn-ea"/>
                <a:cs typeface="+mn-cs"/>
              </a:rPr>
              <a:t>Seuil</a:t>
            </a:r>
            <a:r>
              <a:rPr lang="en-US" sz="900" b="1" u="none" kern="1200" noProof="0" dirty="0">
                <a:solidFill>
                  <a:schemeClr val="tx1"/>
                </a:solidFill>
                <a:effectLst/>
                <a:latin typeface="Arial" panose="020B0604020202020204" pitchFamily="34" charset="0"/>
                <a:ea typeface="+mn-ea"/>
                <a:cs typeface="+mn-cs"/>
              </a:rPr>
              <a:t> de qualification “</a:t>
            </a:r>
            <a:r>
              <a:rPr lang="en-US" sz="900" b="1" u="none" kern="1200" noProof="0" dirty="0" err="1">
                <a:solidFill>
                  <a:schemeClr val="tx1"/>
                </a:solidFill>
                <a:effectLst/>
                <a:latin typeface="Arial" panose="020B0604020202020204" pitchFamily="34" charset="0"/>
                <a:ea typeface="+mn-ea"/>
                <a:cs typeface="+mn-cs"/>
              </a:rPr>
              <a:t>projet</a:t>
            </a:r>
            <a:r>
              <a:rPr lang="en-US" sz="900" b="1" u="none" kern="1200" noProof="0" dirty="0">
                <a:solidFill>
                  <a:schemeClr val="tx1"/>
                </a:solidFill>
                <a:effectLst/>
                <a:latin typeface="Arial" panose="020B0604020202020204" pitchFamily="34" charset="0"/>
                <a:ea typeface="+mn-ea"/>
                <a:cs typeface="+mn-cs"/>
              </a:rPr>
              <a:t> </a:t>
            </a:r>
            <a:r>
              <a:rPr lang="en-US" sz="900" b="1" u="none" kern="1200" noProof="0" dirty="0" err="1">
                <a:solidFill>
                  <a:schemeClr val="tx1"/>
                </a:solidFill>
                <a:effectLst/>
                <a:latin typeface="Arial" panose="020B0604020202020204" pitchFamily="34" charset="0"/>
                <a:ea typeface="+mn-ea"/>
                <a:cs typeface="+mn-cs"/>
              </a:rPr>
              <a:t>eau-énergie-alimentation”qui</a:t>
            </a:r>
            <a:r>
              <a:rPr lang="en-US" sz="900" b="1" u="none" kern="1200" noProof="0" dirty="0">
                <a:solidFill>
                  <a:schemeClr val="tx1"/>
                </a:solidFill>
                <a:effectLst/>
                <a:latin typeface="Arial" panose="020B0604020202020204" pitchFamily="34" charset="0"/>
                <a:ea typeface="+mn-ea"/>
                <a:cs typeface="+mn-cs"/>
              </a:rPr>
              <a:t> qualifies </a:t>
            </a:r>
            <a:r>
              <a:rPr lang="en-US" sz="900" b="1" u="none" kern="1200" noProof="0" dirty="0" err="1">
                <a:solidFill>
                  <a:schemeClr val="tx1"/>
                </a:solidFill>
                <a:effectLst/>
                <a:latin typeface="Arial" panose="020B0604020202020204" pitchFamily="34" charset="0"/>
                <a:ea typeface="+mn-ea"/>
                <a:cs typeface="+mn-cs"/>
              </a:rPr>
              <a:t>comme</a:t>
            </a:r>
            <a:r>
              <a:rPr lang="en-US" sz="900" b="1" u="none" kern="1200" noProof="0" dirty="0">
                <a:solidFill>
                  <a:schemeClr val="tx1"/>
                </a:solidFill>
                <a:effectLst/>
                <a:latin typeface="Arial" panose="020B0604020202020204" pitchFamily="34" charset="0"/>
                <a:ea typeface="+mn-ea"/>
                <a:cs typeface="+mn-cs"/>
              </a:rPr>
              <a:t> </a:t>
            </a:r>
            <a:r>
              <a:rPr lang="en-US" sz="900" b="1" u="none" kern="1200" noProof="0" dirty="0" err="1">
                <a:solidFill>
                  <a:schemeClr val="tx1"/>
                </a:solidFill>
                <a:effectLst/>
                <a:latin typeface="Arial" panose="020B0604020202020204" pitchFamily="34" charset="0"/>
                <a:ea typeface="+mn-ea"/>
                <a:cs typeface="+mn-cs"/>
              </a:rPr>
              <a:t>projet</a:t>
            </a:r>
            <a:r>
              <a:rPr lang="en-US" sz="900" b="1" u="none" kern="1200" noProof="0" dirty="0">
                <a:solidFill>
                  <a:schemeClr val="tx1"/>
                </a:solidFill>
                <a:effectLst/>
                <a:latin typeface="Arial" panose="020B0604020202020204" pitchFamily="34" charset="0"/>
                <a:ea typeface="+mn-ea"/>
                <a:cs typeface="+mn-cs"/>
              </a:rPr>
              <a:t> “</a:t>
            </a:r>
            <a:r>
              <a:rPr lang="en-US" sz="900" b="1" u="none" kern="1200" noProof="0" dirty="0" err="1">
                <a:solidFill>
                  <a:schemeClr val="tx1"/>
                </a:solidFill>
                <a:effectLst/>
                <a:latin typeface="Arial" panose="020B0604020202020204" pitchFamily="34" charset="0"/>
                <a:ea typeface="+mn-ea"/>
                <a:cs typeface="+mn-cs"/>
              </a:rPr>
              <a:t>eau</a:t>
            </a:r>
            <a:r>
              <a:rPr lang="en-US" sz="900" b="1" u="none" kern="1200" noProof="0" dirty="0">
                <a:solidFill>
                  <a:schemeClr val="tx1"/>
                </a:solidFill>
                <a:effectLst/>
                <a:latin typeface="Arial" panose="020B0604020202020204" pitchFamily="34" charset="0"/>
                <a:ea typeface="+mn-ea"/>
                <a:cs typeface="+mn-cs"/>
              </a:rPr>
              <a:t>-</a:t>
            </a:r>
            <a:r>
              <a:rPr lang="en-US" sz="900" b="1" u="none" kern="1200" noProof="0" dirty="0" err="1">
                <a:solidFill>
                  <a:schemeClr val="tx1"/>
                </a:solidFill>
                <a:effectLst/>
                <a:latin typeface="Arial" panose="020B0604020202020204" pitchFamily="34" charset="0"/>
                <a:ea typeface="+mn-ea"/>
                <a:cs typeface="+mn-cs"/>
              </a:rPr>
              <a:t>énergie</a:t>
            </a:r>
            <a:r>
              <a:rPr lang="en-US" sz="900" b="1" u="none" kern="1200" noProof="0" dirty="0">
                <a:solidFill>
                  <a:schemeClr val="tx1"/>
                </a:solidFill>
                <a:effectLst/>
                <a:latin typeface="Arial" panose="020B0604020202020204" pitchFamily="34" charset="0"/>
                <a:ea typeface="+mn-ea"/>
                <a:cs typeface="+mn-cs"/>
              </a:rPr>
              <a:t>-alimentation” </a:t>
            </a:r>
            <a:r>
              <a:rPr lang="en-US" sz="900" u="none" kern="1200" noProof="0" dirty="0">
                <a:solidFill>
                  <a:schemeClr val="tx1"/>
                </a:solidFill>
                <a:effectLst/>
                <a:latin typeface="Arial" panose="020B0604020202020204" pitchFamily="34" charset="0"/>
                <a:ea typeface="+mn-ea"/>
                <a:cs typeface="+mn-cs"/>
              </a:rPr>
              <a:t>Un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Ce </a:t>
            </a:r>
            <a:r>
              <a:rPr lang="en-US" sz="900" u="none" kern="1200" noProof="0" dirty="0" err="1">
                <a:solidFill>
                  <a:schemeClr val="tx1"/>
                </a:solidFill>
                <a:effectLst/>
                <a:latin typeface="Arial" panose="020B0604020202020204" pitchFamily="34" charset="0"/>
                <a:ea typeface="+mn-ea"/>
                <a:cs typeface="+mn-cs"/>
              </a:rPr>
              <a:t>projet</a:t>
            </a:r>
            <a:r>
              <a:rPr lang="en-US" sz="900" u="none" kern="1200" noProof="0" dirty="0">
                <a:solidFill>
                  <a:schemeClr val="tx1"/>
                </a:solidFill>
                <a:effectLst/>
                <a:latin typeface="Arial" panose="020B0604020202020204" pitchFamily="34" charset="0"/>
                <a:ea typeface="+mn-ea"/>
                <a:cs typeface="+mn-cs"/>
              </a:rPr>
              <a:t> Nexus vise à </a:t>
            </a:r>
            <a:r>
              <a:rPr lang="en-US" sz="900" u="none" kern="1200" noProof="0" dirty="0" err="1">
                <a:solidFill>
                  <a:schemeClr val="tx1"/>
                </a:solidFill>
                <a:effectLst/>
                <a:latin typeface="Arial" panose="020B0604020202020204" pitchFamily="34" charset="0"/>
                <a:ea typeface="+mn-ea"/>
                <a:cs typeface="+mn-cs"/>
              </a:rPr>
              <a:t>construire</a:t>
            </a:r>
            <a:r>
              <a:rPr lang="en-US" sz="900" u="none" kern="1200" noProof="0" dirty="0">
                <a:solidFill>
                  <a:schemeClr val="tx1"/>
                </a:solidFill>
                <a:effectLst/>
                <a:latin typeface="Arial" panose="020B0604020202020204" pitchFamily="34" charset="0"/>
                <a:ea typeface="+mn-ea"/>
                <a:cs typeface="+mn-cs"/>
              </a:rPr>
              <a:t> des synergies à travers les trois </a:t>
            </a:r>
            <a:r>
              <a:rPr lang="en-US" sz="900" u="none" kern="1200" noProof="0" dirty="0" err="1">
                <a:solidFill>
                  <a:schemeClr val="tx1"/>
                </a:solidFill>
                <a:effectLst/>
                <a:latin typeface="Arial" panose="020B0604020202020204" pitchFamily="34" charset="0"/>
                <a:ea typeface="+mn-ea"/>
                <a:cs typeface="+mn-cs"/>
              </a:rPr>
              <a:t>secteurs</a:t>
            </a:r>
            <a:r>
              <a:rPr lang="en-US" sz="900" u="none" kern="1200" noProof="0" dirty="0">
                <a:solidFill>
                  <a:schemeClr val="tx1"/>
                </a:solidFill>
                <a:effectLst/>
                <a:latin typeface="Arial" panose="020B0604020202020204" pitchFamily="34" charset="0"/>
                <a:ea typeface="+mn-ea"/>
                <a:cs typeface="+mn-cs"/>
              </a:rPr>
              <a:t> “</a:t>
            </a:r>
            <a:r>
              <a:rPr lang="en-US" sz="900" u="none" kern="1200" noProof="0" dirty="0" err="1">
                <a:solidFill>
                  <a:schemeClr val="tx1"/>
                </a:solidFill>
                <a:effectLst/>
                <a:latin typeface="Arial" panose="020B0604020202020204" pitchFamily="34" charset="0"/>
                <a:ea typeface="+mn-ea"/>
                <a:cs typeface="+mn-cs"/>
              </a:rPr>
              <a:t>eau</a:t>
            </a:r>
            <a:r>
              <a:rPr lang="en-US" sz="900" u="none" kern="1200" noProof="0" dirty="0">
                <a:solidFill>
                  <a:schemeClr val="tx1"/>
                </a:solidFill>
                <a:effectLst/>
                <a:latin typeface="Arial" panose="020B0604020202020204" pitchFamily="34" charset="0"/>
                <a:ea typeface="+mn-ea"/>
                <a:cs typeface="+mn-cs"/>
              </a:rPr>
              <a:t>-</a:t>
            </a:r>
            <a:r>
              <a:rPr lang="en-US" sz="900" u="none" kern="1200" noProof="0" dirty="0" err="1">
                <a:solidFill>
                  <a:schemeClr val="tx1"/>
                </a:solidFill>
                <a:effectLst/>
                <a:latin typeface="Arial" panose="020B0604020202020204" pitchFamily="34" charset="0"/>
                <a:ea typeface="+mn-ea"/>
                <a:cs typeface="+mn-cs"/>
              </a:rPr>
              <a:t>énergie</a:t>
            </a:r>
            <a:r>
              <a:rPr lang="en-US" sz="900" u="none" kern="1200" noProof="0" dirty="0">
                <a:solidFill>
                  <a:schemeClr val="tx1"/>
                </a:solidFill>
                <a:effectLst/>
                <a:latin typeface="Arial" panose="020B0604020202020204" pitchFamily="34" charset="0"/>
                <a:ea typeface="+mn-ea"/>
                <a:cs typeface="+mn-cs"/>
              </a:rPr>
              <a:t>-alimentation”</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Par conséquent, un projet conforme au Nexus « eau-énergie-alimentation » doit soit (1) améliorer un minimum de deux dimensions le Nexus « eau-énergie-alimentation » (sans impact négatif sur la troisième dimension) ou (2) améliorer l'efficacité de l'eau ou de l'énergie Pour évaluer si un projet est éligible à l'éligibilité au Nexus « eau-énergie-alimentation », un système de notation a été développé (minimum de 3 et maximum de 8 points). Cela implique que le projet Nexus « eau-énergie-alimentation » a permis (1) d'améliorer au moins un secteur « eau-énergie-alimentation » en termes d'efficacité ou (2) qu'au moins deux dimensions « eau-énergie-alimentation » sont améliorées simultanément en conséquence Sélection et notation du projet Nexus « eau-énergie-alimentation »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Désormais, les projets Nexus « eau-énergie-alimentation »  qualifiés sont classés en fonction de plusieurs autres caractéristiques qui peuvent rendre un projet plus ou moins attractif. Les trois catégories d'indicateurs de sélection comprennent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FR"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3.1 </a:t>
            </a:r>
            <a:r>
              <a:rPr lang="fr-FR" dirty="0"/>
              <a:t>Aspects de sécurité, d'environnement, de changement climatique et de genre du projet (par exemple, le projet permet-il de renforcer l'adaptation au changement climatique, les femmes sont-elles positivement impactées, le projet influence-t-il la restauration ou la dégradation des terres, etc.)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fr-FR"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3.2 institutions, gouvernance, réglementations et administration (par exemple, dans quelle mesure le projet est-il susceptible d'être durable ou étendu en raison d'une attention adéquate aux institutions, aux structures de gouvernance, etc.)</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fr-FR"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 3.3 Innovation, </a:t>
            </a:r>
            <a:r>
              <a:rPr lang="fr-FR" dirty="0" err="1"/>
              <a:t>additionnalité</a:t>
            </a:r>
            <a:r>
              <a:rPr lang="fr-FR" dirty="0"/>
              <a:t>, durabilité commerciale, évolutivité et transférabilité (par exemple, opportunités d'attirer des financements privés, etc.) Le nombre maximum de points possible est de 24 pour les indicateurs de sélection mais un score plus élevé n'implique pas nécessairement qu'un projet donné doit être favorisé par rapport à un autre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Selon le contexte général, chaque caractéristique du projet peut avoir une pondération différente pour l'évaluateur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Par conséquent, la boîte à outils de sélection est modifiée avec une feuille pour inclure des facteurs contextuels importants qui rendent un projet plus « approuvable » par rapport à un autre (par exemple, dans un pays où les femmes participent traditionnellement peu à l'économie, un meilleur équilibre entre les sexes peut être envisagé/pris en compte particulièrement important et donc peser plus lourd) Classement des projets « eau-énergie-alimentation »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Sur la base du score des critères de sélection et de la pondération contextuelle, un classement sur les projets Nexus « eau-énergie-alimentation » est proposé</a:t>
            </a:r>
            <a:endParaRPr lang="en-US" sz="90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dirty="0"/>
          </a:p>
          <a:p>
            <a:pPr marL="0" indent="0">
              <a:buFont typeface="Symbol" panose="05050102010706020507" pitchFamily="18" charset="2"/>
              <a:buNone/>
            </a:pPr>
            <a:r>
              <a:rPr lang="en-US" b="1" noProof="0" dirty="0"/>
              <a:t>Sources: </a:t>
            </a:r>
          </a:p>
          <a:p>
            <a:pPr marL="0" indent="0">
              <a:buFont typeface="Symbol" panose="05050102010706020507" pitchFamily="18" charset="2"/>
              <a:buNone/>
            </a:pPr>
            <a:endParaRPr lang="en-US" b="0" noProof="0" dirty="0"/>
          </a:p>
          <a:p>
            <a:pPr marL="0" indent="0">
              <a:buFont typeface="Symbol" panose="05050102010706020507" pitchFamily="18" charset="2"/>
              <a:buNone/>
            </a:pPr>
            <a:r>
              <a:rPr lang="en-US" b="0" noProof="0" dirty="0"/>
              <a:t>NIA Toolkit, ’Pre-selection background document’.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68008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0" noProof="0" dirty="0"/>
              <a:t>Notes :</a:t>
            </a:r>
          </a:p>
          <a:p>
            <a:r>
              <a:rPr lang="fr-FR" b="0" noProof="0" dirty="0"/>
              <a:t>Le projet, développé et mis en œuvre par CEFA </a:t>
            </a:r>
            <a:r>
              <a:rPr lang="fr-FR" b="0" noProof="0" dirty="0" err="1"/>
              <a:t>Onlus</a:t>
            </a:r>
            <a:r>
              <a:rPr lang="fr-FR" b="0" noProof="0" dirty="0"/>
              <a:t>, une ONG italienne, couvre une zone de 8 villages, situés dans cinq districts ruraux de Tanzanie (</a:t>
            </a:r>
            <a:r>
              <a:rPr lang="fr-FR" b="0" noProof="0" dirty="0" err="1"/>
              <a:t>Matembwe</a:t>
            </a:r>
            <a:r>
              <a:rPr lang="fr-FR" b="0" noProof="0" dirty="0"/>
              <a:t>, </a:t>
            </a:r>
            <a:r>
              <a:rPr lang="fr-FR" b="0" noProof="0" dirty="0" err="1"/>
              <a:t>Ikondo</a:t>
            </a:r>
            <a:r>
              <a:rPr lang="fr-FR" b="0" noProof="0" dirty="0"/>
              <a:t>, </a:t>
            </a:r>
            <a:r>
              <a:rPr lang="fr-FR" b="0" noProof="0" dirty="0" err="1"/>
              <a:t>Njombe</a:t>
            </a:r>
            <a:r>
              <a:rPr lang="fr-FR" b="0" noProof="0" dirty="0"/>
              <a:t> et </a:t>
            </a:r>
            <a:r>
              <a:rPr lang="fr-FR" b="0" noProof="0" dirty="0" err="1"/>
              <a:t>Njombe</a:t>
            </a:r>
            <a:r>
              <a:rPr lang="fr-FR" b="0" noProof="0" dirty="0"/>
              <a:t>). </a:t>
            </a:r>
          </a:p>
          <a:p>
            <a:endParaRPr lang="fr-FR" b="0" noProof="0" dirty="0"/>
          </a:p>
          <a:p>
            <a:r>
              <a:rPr lang="fr-FR" b="0" noProof="0" dirty="0"/>
              <a:t>Dans le district rural de </a:t>
            </a:r>
            <a:r>
              <a:rPr lang="fr-FR" b="0" noProof="0" dirty="0" err="1"/>
              <a:t>Njombe</a:t>
            </a:r>
            <a:r>
              <a:rPr lang="fr-FR" b="0" noProof="0" dirty="0"/>
              <a:t>, la population dépend de l'agriculture, qui est le secteur le plus important de l'économie locale. Une part de 67% des ménages a une activité agricole et l'agriculture est cruciale pour leur approvisionnement alimentaire et leur vie. L'agriculture</a:t>
            </a:r>
          </a:p>
          <a:p>
            <a:r>
              <a:rPr lang="fr-FR" b="0" noProof="0" dirty="0"/>
              <a:t>L'agriculture est également la principale source de revenus, notamment grâce à la culture de produits locaux tels que les haricots, le thé ou le maïs. Le bétail est un autre moyen de subsistance important pour la population locale. </a:t>
            </a:r>
          </a:p>
          <a:p>
            <a:endParaRPr lang="fr-FR" b="0" noProof="0" dirty="0"/>
          </a:p>
          <a:p>
            <a:r>
              <a:rPr lang="fr-FR" b="0" noProof="0" dirty="0"/>
              <a:t>La population étant dépendante de l'agriculture et de l'élevage, et utilisant encore des techniques traditionnelles sur des terres non irriguées, les revenus générés par ces activités sont particulièrement faibles.</a:t>
            </a:r>
          </a:p>
          <a:p>
            <a:r>
              <a:rPr lang="fr-FR" b="0" noProof="0" dirty="0"/>
              <a:t>L'accès à l'eau est un autre point critique dans la zone cible. L'accès à l'eau potable reste difficile pour la population locale car les points d'eau sont mal gérés et éloignés des principaux centres de regroupement.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115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fr-FR" sz="1800" b="0" i="0" u="none" strike="noStrike" baseline="0" dirty="0">
                <a:solidFill>
                  <a:srgbClr val="000000"/>
                </a:solidFill>
                <a:latin typeface="Neo Sans"/>
              </a:rPr>
              <a:t>L'analyse microéconomique est un outil puissant pour l'analyse empirique et l'évaluation de certains bénéfices dérivant du projet spécifique, selon le modèle Nexus. </a:t>
            </a:r>
          </a:p>
          <a:p>
            <a:pPr algn="just"/>
            <a:r>
              <a:rPr lang="fr-FR" sz="1800" b="0" i="0" u="none" strike="noStrike" baseline="0" dirty="0">
                <a:solidFill>
                  <a:srgbClr val="000000"/>
                </a:solidFill>
                <a:latin typeface="Neo Sans"/>
              </a:rPr>
              <a:t>Un projet d'investissement est caractérisé par un ensemble d'activités productives qui, à travers la formation de capital, est impliqué dans certains objectifs économico-financiers à des moments différés dans le temps. Chaque fois qu'un input productif d'une entreprise est utilisé, des conséquences sont générées sur la production ou la consommation d'unités différentes de l'unité de décision qui a donné lieu à la production elle-même, générant ainsi des économies (ou des </a:t>
            </a:r>
            <a:r>
              <a:rPr lang="fr-FR" sz="1800" b="0" i="0" u="none" strike="noStrike" baseline="0" dirty="0" err="1">
                <a:solidFill>
                  <a:srgbClr val="000000"/>
                </a:solidFill>
                <a:latin typeface="Neo Sans"/>
              </a:rPr>
              <a:t>déséconomies</a:t>
            </a:r>
            <a:r>
              <a:rPr lang="fr-FR" sz="1800" b="0" i="0" u="none" strike="noStrike" baseline="0" dirty="0">
                <a:solidFill>
                  <a:srgbClr val="000000"/>
                </a:solidFill>
                <a:latin typeface="Neo Sans"/>
              </a:rPr>
              <a:t>) externes. </a:t>
            </a:r>
          </a:p>
          <a:p>
            <a:pPr algn="just"/>
            <a:r>
              <a:rPr lang="fr-FR" sz="1800" b="0" i="0" u="none" strike="noStrike" baseline="0" dirty="0">
                <a:solidFill>
                  <a:srgbClr val="000000"/>
                </a:solidFill>
                <a:latin typeface="Neo Sans"/>
              </a:rPr>
              <a:t>Celles-ci ont la particularité de se répercuter sur d'autres entreprises, sur les consommateurs et aussi sur les prix payés et reçus, avec la possibilité de générer aussi bien des bénéfices que des coûts externes, ayant un impact sur l'environnement, les infrastructures et le système économique en général. Dans ce contexte, une analyse approfondie des effets du projet d'investissement devient cruciale, évoquant une approche de l'évaluation des investissements considérant deux moments distincts et successifs. </a:t>
            </a:r>
          </a:p>
          <a:p>
            <a:pPr algn="just"/>
            <a:r>
              <a:rPr lang="fr-FR" sz="1800" b="0" i="0" u="none" strike="noStrike" baseline="0" dirty="0">
                <a:solidFill>
                  <a:srgbClr val="000000"/>
                </a:solidFill>
                <a:latin typeface="Neo Sans"/>
              </a:rPr>
              <a:t>Le premier consiste en l'identification et la mesure des effets, ou plutôt des changements physiques et institutionnels que le projet génère au sein de l'environnement dans lequel il s'insère. Cette identification sera proposée au décideur politique comme un ensemble de conséquences distinctes du projet. </a:t>
            </a:r>
          </a:p>
          <a:p>
            <a:pPr algn="just"/>
            <a:r>
              <a:rPr lang="fr-FR" sz="1800" b="0" i="0" u="none" strike="noStrike" baseline="0" dirty="0">
                <a:solidFill>
                  <a:srgbClr val="000000"/>
                </a:solidFill>
                <a:latin typeface="Neo Sans"/>
              </a:rPr>
              <a:t>Le deuxième moment de l'évaluation consiste à attribuer une valeur économique, tout d'abord à chacune des conséquences générées par le projet et ensemble par des procédures d'homogénéisation et d'agrégation appropriées. </a:t>
            </a:r>
          </a:p>
          <a:p>
            <a:pPr algn="just"/>
            <a:endParaRPr lang="fr-FR" sz="1800" b="0" i="0" u="none" strike="noStrike" baseline="0" dirty="0">
              <a:solidFill>
                <a:srgbClr val="000000"/>
              </a:solidFill>
              <a:latin typeface="Neo Sans"/>
            </a:endParaRPr>
          </a:p>
          <a:p>
            <a:pPr algn="just"/>
            <a:r>
              <a:rPr lang="fr-FR" sz="1800" b="0" i="0" u="none" strike="noStrike" baseline="0" dirty="0">
                <a:solidFill>
                  <a:srgbClr val="000000"/>
                </a:solidFill>
                <a:latin typeface="Neo Sans"/>
              </a:rPr>
              <a:t>Pour des informations plus détaillées sur le projet, l'analyse et la méthodologie, se référer à la publication de RES4Africas APPLYING THE WATER-ENERGY-FOOD NEXU</a:t>
            </a:r>
          </a:p>
          <a:p>
            <a:pPr algn="just"/>
            <a:r>
              <a:rPr lang="fr-FR" sz="1800" b="0" i="0" u="none" strike="noStrike" baseline="0" dirty="0">
                <a:solidFill>
                  <a:srgbClr val="000000"/>
                </a:solidFill>
                <a:latin typeface="Neo Sans"/>
              </a:rPr>
              <a:t>SAPPROCHE POUR CATALYSER LE CHANGEMENT TRANSFORMATIONNEL EN AFRIQUE.</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192236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800" b="0" i="0" u="none" strike="noStrike" baseline="0" dirty="0">
                <a:solidFill>
                  <a:srgbClr val="000000"/>
                </a:solidFill>
                <a:latin typeface="Neo Sans"/>
              </a:rPr>
              <a:t>L'infrastructure électrique d'</a:t>
            </a:r>
            <a:r>
              <a:rPr lang="fr-FR" sz="1800" b="0" i="0" u="none" strike="noStrike" baseline="0" dirty="0" err="1">
                <a:solidFill>
                  <a:srgbClr val="000000"/>
                </a:solidFill>
                <a:latin typeface="Neo Sans"/>
              </a:rPr>
              <a:t>Ikondo-Matembwe</a:t>
            </a:r>
            <a:r>
              <a:rPr lang="fr-FR" sz="1800" b="0" i="0" u="none" strike="noStrike" baseline="0" dirty="0">
                <a:solidFill>
                  <a:srgbClr val="000000"/>
                </a:solidFill>
                <a:latin typeface="Neo Sans"/>
              </a:rPr>
              <a:t> est basée sur deux centrales hydroélectriques interconnectées qui ont une capacité de production totale de 550 kW d'alimentation électrique et est capable, à travers un réseau local qui compte actuellement 1 102 connexions, de fournir un accès à l'énergie à toute la population cible, soit environ 890 ménages, 186 entreprises et 26 services publics. La centrale la plus ancienne est équipée d'une turbine de 120 kW, tandis que la plus récente a installé deux turbines pour une capacité totale de 430 kW. Les deux centrales sont interconnectées. Le mini-réseau </a:t>
            </a:r>
            <a:r>
              <a:rPr lang="fr-FR" sz="1800" b="0" i="0" u="none" strike="noStrike" baseline="0" dirty="0" err="1">
                <a:solidFill>
                  <a:srgbClr val="000000"/>
                </a:solidFill>
                <a:latin typeface="Neo Sans"/>
              </a:rPr>
              <a:t>Ikondo-Matembwe</a:t>
            </a:r>
            <a:r>
              <a:rPr lang="fr-FR" sz="1800" b="0" i="0" u="none" strike="noStrike" baseline="0" dirty="0">
                <a:solidFill>
                  <a:srgbClr val="000000"/>
                </a:solidFill>
                <a:latin typeface="Neo Sans"/>
              </a:rPr>
              <a:t> est détenu et géré par la </a:t>
            </a:r>
            <a:r>
              <a:rPr lang="fr-FR" sz="1800" b="0" i="0" u="none" strike="noStrike" baseline="0" dirty="0" err="1">
                <a:solidFill>
                  <a:srgbClr val="000000"/>
                </a:solidFill>
                <a:latin typeface="Neo Sans"/>
              </a:rPr>
              <a:t>Matembwe</a:t>
            </a:r>
            <a:r>
              <a:rPr lang="fr-FR" sz="1800" b="0" i="0" u="none" strike="noStrike" baseline="0" dirty="0">
                <a:solidFill>
                  <a:srgbClr val="000000"/>
                </a:solidFill>
                <a:latin typeface="Neo Sans"/>
              </a:rPr>
              <a:t> Village </a:t>
            </a:r>
            <a:r>
              <a:rPr lang="fr-FR" sz="1800" b="0" i="0" u="none" strike="noStrike" baseline="0" dirty="0" err="1">
                <a:solidFill>
                  <a:srgbClr val="000000"/>
                </a:solidFill>
                <a:latin typeface="Neo Sans"/>
              </a:rPr>
              <a:t>Company</a:t>
            </a:r>
            <a:r>
              <a:rPr lang="fr-FR" sz="1800" b="0" i="0" u="none" strike="noStrike" baseline="0" dirty="0">
                <a:solidFill>
                  <a:srgbClr val="000000"/>
                </a:solidFill>
                <a:latin typeface="Neo Sans"/>
              </a:rPr>
              <a:t> Ltd (MVC). </a:t>
            </a:r>
          </a:p>
          <a:p>
            <a:r>
              <a:rPr lang="fr-FR" sz="1800" b="0" i="0" u="none" strike="noStrike" baseline="0" dirty="0">
                <a:solidFill>
                  <a:srgbClr val="000000"/>
                </a:solidFill>
                <a:latin typeface="Neo Sans"/>
              </a:rPr>
              <a:t>MVC fournit une énergie propre, fiable et abordable à trois groupes d'utilisateurs locaux : les ménages, les entreprises privées et les prestataires de services publics. </a:t>
            </a:r>
          </a:p>
          <a:p>
            <a:endParaRPr lang="fr-FR" sz="1800" b="0" i="0" u="none" strike="noStrike" baseline="0" dirty="0">
              <a:solidFill>
                <a:srgbClr val="000000"/>
              </a:solidFill>
              <a:latin typeface="Neo Sans"/>
            </a:endParaRPr>
          </a:p>
          <a:p>
            <a:r>
              <a:rPr lang="fr-FR" sz="1800" b="0" i="0" u="none" strike="noStrike" baseline="0" dirty="0">
                <a:solidFill>
                  <a:srgbClr val="000000"/>
                </a:solidFill>
                <a:latin typeface="Neo Sans"/>
              </a:rPr>
              <a:t>L'électricité est l'élément crucial dans le modèle Nexus du projet présenté par le WEF, car elle est le catalyseur par excellence. Grâce à l'électricité, il a été possible d'alimenter environ sept aqueducs fournissant de l'eau. L'eau est dépurée et pompée grâce à l'électricité. De plus, l'installation de points d'accès à l'eau donne la possibilité d'approvisionner en eau douce toute la population ciblée. </a:t>
            </a:r>
          </a:p>
        </p:txBody>
      </p:sp>
      <p:sp>
        <p:nvSpPr>
          <p:cNvPr id="4" name="Segnaposto numero diapositiva 3"/>
          <p:cNvSpPr>
            <a:spLocks noGrp="1"/>
          </p:cNvSpPr>
          <p:nvPr>
            <p:ph type="sldNum" sz="quarter" idx="5"/>
          </p:nvPr>
        </p:nvSpPr>
        <p:spPr/>
        <p:txBody>
          <a:bodyPr/>
          <a:lstStyle/>
          <a:p>
            <a:fld id="{FC4B7513-2196-4150-A6B9-CE6A0957DA67}" type="slidenum">
              <a:rPr lang="it-IT" smtClean="0"/>
              <a:t>16</a:t>
            </a:fld>
            <a:endParaRPr lang="it-IT"/>
          </a:p>
        </p:txBody>
      </p:sp>
    </p:spTree>
    <p:extLst>
      <p:ext uri="{BB962C8B-B14F-4D97-AF65-F5344CB8AC3E}">
        <p14:creationId xmlns:p14="http://schemas.microsoft.com/office/powerpoint/2010/main" val="312538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800" b="0" i="0" u="none" strike="noStrike" baseline="0" dirty="0">
                <a:solidFill>
                  <a:srgbClr val="000000"/>
                </a:solidFill>
                <a:latin typeface="Neo Sans"/>
              </a:rPr>
              <a:t>La littérature a largement démontré que l'accès à l'électricité dans les zones rurales non connectées présente de nombreux avantages, tels que l'amélioration de la santé des personnes, de l'éducation, des processus de production des communautés, des avantages environnementaux, ainsi que la facilitation de la communication.</a:t>
            </a:r>
          </a:p>
          <a:p>
            <a:endParaRPr lang="fr-FR" sz="1800" b="0" i="0" u="none" strike="noStrike" baseline="0" dirty="0">
              <a:solidFill>
                <a:srgbClr val="000000"/>
              </a:solidFill>
              <a:latin typeface="Neo Sans"/>
            </a:endParaRPr>
          </a:p>
          <a:p>
            <a:r>
              <a:rPr lang="fr-FR" sz="1800" b="0" i="0" u="none" strike="noStrike" baseline="0" dirty="0">
                <a:solidFill>
                  <a:srgbClr val="000000"/>
                </a:solidFill>
                <a:latin typeface="Neo Sans"/>
              </a:rPr>
              <a:t>BÉNÉFICES d'un meilleur accès à l'électricité</a:t>
            </a:r>
          </a:p>
          <a:p>
            <a:r>
              <a:rPr lang="fr-FR" sz="1800" b="0" i="0" u="none" strike="noStrike" baseline="0" dirty="0">
                <a:solidFill>
                  <a:srgbClr val="000000"/>
                </a:solidFill>
                <a:latin typeface="Neo Sans"/>
              </a:rPr>
              <a:t>- Éclairage : passage d'une ressource polluante à une ressource plus propre et plus efficace. </a:t>
            </a:r>
          </a:p>
          <a:p>
            <a:r>
              <a:rPr lang="fr-FR" sz="1800" b="0" i="0" u="none" strike="noStrike" baseline="0" dirty="0">
                <a:solidFill>
                  <a:srgbClr val="000000"/>
                </a:solidFill>
                <a:latin typeface="Neo Sans"/>
              </a:rPr>
              <a:t>- Télévision et radio </a:t>
            </a:r>
          </a:p>
          <a:p>
            <a:r>
              <a:rPr lang="fr-FR" sz="1800" b="0" i="0" u="none" strike="noStrike" baseline="0" dirty="0">
                <a:solidFill>
                  <a:srgbClr val="000000"/>
                </a:solidFill>
                <a:latin typeface="Neo Sans"/>
              </a:rPr>
              <a:t>- Gain de temps : réduction du temps consacré à la collecte de combustible par les membres du ménage et augmentation du temps consacré à d'autres activités. </a:t>
            </a:r>
          </a:p>
          <a:p>
            <a:r>
              <a:rPr lang="fr-FR" sz="1800" b="0" i="0" u="none" strike="noStrike" baseline="0" dirty="0">
                <a:solidFill>
                  <a:srgbClr val="000000"/>
                </a:solidFill>
                <a:latin typeface="Neo Sans"/>
              </a:rPr>
              <a:t>- Éducation : Amélioration de la qualité des installations scolaires grâce à l'utilisation d'équipements fonctionnant à l'énergie électrique ; Augmentation du temps consacré à l'étude, grâce à l'éclairage dans les maisons, ou dans les écoles. </a:t>
            </a:r>
          </a:p>
          <a:p>
            <a:r>
              <a:rPr lang="fr-FR" sz="1800" b="0" i="0" u="none" strike="noStrike" baseline="0" dirty="0">
                <a:solidFill>
                  <a:srgbClr val="000000"/>
                </a:solidFill>
                <a:latin typeface="Neo Sans"/>
              </a:rPr>
              <a:t>- Santé : Amélioration des installations sanitaires ; amélioration de la santé de la famille par l'amélioration de la qualité de l'air intérieur, grâce à l'absence de combustibles de cuisson polluants ; meilleure connaissance de la santé et du bien-être grâce aux informations disponibles à la télévision, à la radio et sur Internet ; amélioration de la nutrition grâce à une meilleure connaissance et au fait de pouvoir réfrigérer les aliments.</a:t>
            </a:r>
          </a:p>
          <a:p>
            <a:r>
              <a:rPr lang="fr-FR" sz="1800" b="0" i="0" u="none" strike="noStrike" baseline="0" dirty="0">
                <a:solidFill>
                  <a:srgbClr val="000000"/>
                </a:solidFill>
                <a:latin typeface="Neo Sans"/>
              </a:rPr>
              <a:t>- Augmentation de la productivité : L'électrification rurale fournit de meilleurs moyens de travail, ce qui augmente la productivité des petites entreprises dans la zone cible. </a:t>
            </a:r>
          </a:p>
          <a:p>
            <a:r>
              <a:rPr lang="fr-FR" sz="1800" b="0" i="0" u="none" strike="noStrike" baseline="0" dirty="0">
                <a:solidFill>
                  <a:srgbClr val="000000"/>
                </a:solidFill>
                <a:latin typeface="Neo Sans"/>
              </a:rPr>
              <a:t>- Réduction des coûts : Le passage d'une énergie alimentée par des combustibles fossiles à des sources d'énergie renouvelables entraîne une réduction des coûts grâce à l'amélioration de l'efficacité énergétique.  </a:t>
            </a:r>
          </a:p>
          <a:p>
            <a:r>
              <a:rPr lang="fr-FR" sz="1800" b="0" i="0" u="none" strike="noStrike" baseline="0" dirty="0">
                <a:solidFill>
                  <a:srgbClr val="000000"/>
                </a:solidFill>
                <a:latin typeface="Neo Sans"/>
              </a:rPr>
              <a:t>- Environnement </a:t>
            </a:r>
          </a:p>
          <a:p>
            <a:endParaRPr lang="fr-FR" sz="1800" b="0" i="0" u="none" strike="noStrike" baseline="0" dirty="0">
              <a:solidFill>
                <a:srgbClr val="000000"/>
              </a:solidFill>
              <a:latin typeface="Neo Sans"/>
            </a:endParaRPr>
          </a:p>
          <a:p>
            <a:r>
              <a:rPr lang="fr-FR" sz="1800" b="0" i="0" u="none" strike="noStrike" baseline="0" dirty="0">
                <a:solidFill>
                  <a:srgbClr val="000000"/>
                </a:solidFill>
                <a:latin typeface="Neo Sans"/>
              </a:rPr>
              <a:t>Bénéfices d'une meilleure gestion de l'eau</a:t>
            </a:r>
          </a:p>
          <a:p>
            <a:r>
              <a:rPr lang="fr-FR" sz="1800" b="0" i="0" u="none" strike="noStrike" baseline="0" dirty="0">
                <a:solidFill>
                  <a:srgbClr val="000000"/>
                </a:solidFill>
                <a:latin typeface="Neo Sans"/>
              </a:rPr>
              <a:t>- Avantages pour la santé </a:t>
            </a:r>
          </a:p>
          <a:p>
            <a:r>
              <a:rPr lang="fr-FR" sz="1800" b="0" i="0" u="none" strike="noStrike" baseline="0" dirty="0">
                <a:solidFill>
                  <a:srgbClr val="000000"/>
                </a:solidFill>
                <a:latin typeface="Neo Sans"/>
              </a:rPr>
              <a:t>- Gains de temps </a:t>
            </a:r>
          </a:p>
          <a:p>
            <a:r>
              <a:rPr lang="fr-FR" sz="1800" b="0" i="0" u="none" strike="noStrike" baseline="0" dirty="0">
                <a:solidFill>
                  <a:srgbClr val="000000"/>
                </a:solidFill>
                <a:latin typeface="Neo Sans"/>
              </a:rPr>
              <a:t>- Coût d'opportunité de l'absentéisme : La mesure du coût d'opportunité de l'absentéisme évalue l'amélioration économique de la population grâce à l'amélioration de l'eau et de l'assainissement. </a:t>
            </a:r>
          </a:p>
          <a:p>
            <a:r>
              <a:rPr lang="fr-FR" sz="1800" b="0" i="0" u="none" strike="noStrike" baseline="0" dirty="0">
                <a:solidFill>
                  <a:srgbClr val="000000"/>
                </a:solidFill>
                <a:latin typeface="Neo Sans"/>
              </a:rPr>
              <a:t>- Surplus de consommation d'eau </a:t>
            </a:r>
          </a:p>
          <a:p>
            <a:endParaRPr lang="fr-FR" sz="1800" b="0" i="0" u="none" strike="noStrike" baseline="0" dirty="0">
              <a:solidFill>
                <a:srgbClr val="000000"/>
              </a:solidFill>
              <a:latin typeface="Neo Sans"/>
            </a:endParaRPr>
          </a:p>
          <a:p>
            <a:r>
              <a:rPr lang="fr-FR" sz="1800" b="0" i="0" u="none" strike="noStrike" baseline="0" dirty="0">
                <a:solidFill>
                  <a:srgbClr val="000000"/>
                </a:solidFill>
                <a:latin typeface="Neo Sans"/>
              </a:rPr>
              <a:t>BÉNÉFICE de l'amélioration de la production alimentaire</a:t>
            </a:r>
          </a:p>
          <a:p>
            <a:r>
              <a:rPr lang="fr-FR" sz="1800" b="0" i="0" u="none" strike="noStrike" baseline="0" dirty="0">
                <a:solidFill>
                  <a:srgbClr val="000000"/>
                </a:solidFill>
                <a:latin typeface="Neo Sans"/>
              </a:rPr>
              <a:t>- Amélioration du revenu des agriculteurs grâce aux bénéfices de la production agricole </a:t>
            </a:r>
          </a:p>
          <a:p>
            <a:r>
              <a:rPr lang="fr-FR" sz="1800" b="0" i="0" u="none" strike="noStrike" baseline="0" dirty="0">
                <a:solidFill>
                  <a:srgbClr val="000000"/>
                </a:solidFill>
                <a:latin typeface="Neo Sans"/>
              </a:rPr>
              <a:t>- Amélioration des revenus des agriculteurs grâce à la production de volailles et d'œufs </a:t>
            </a:r>
          </a:p>
          <a:p>
            <a:r>
              <a:rPr lang="fr-FR" sz="1800" b="0" i="0" u="none" strike="noStrike" baseline="0" dirty="0">
                <a:solidFill>
                  <a:srgbClr val="000000"/>
                </a:solidFill>
                <a:latin typeface="Neo Sans"/>
              </a:rPr>
              <a:t>- Nutrition et sécurité alimentaire </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10820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fr-FR" sz="1800" b="0" i="0" u="none" strike="noStrike" baseline="0" dirty="0">
                <a:solidFill>
                  <a:srgbClr val="000000"/>
                </a:solidFill>
                <a:latin typeface="Neo Sans"/>
              </a:rPr>
              <a:t>Pour réaliser l'analyse économique coût-bénéfice, deux scénarios différents ont été envisagés pour les trois composantes du projet : (i) mise en œuvre simultanée et, (ii) mise en œuvre à des moments différents. </a:t>
            </a:r>
          </a:p>
          <a:p>
            <a:pPr algn="just"/>
            <a:r>
              <a:rPr lang="fr-FR" sz="1800" b="0" i="0" u="none" strike="noStrike" baseline="0" dirty="0">
                <a:solidFill>
                  <a:srgbClr val="000000"/>
                </a:solidFill>
                <a:latin typeface="Neo Sans"/>
              </a:rPr>
              <a:t>Dans le second scénario, la partie énergétique seule est la composante principale avec les coûts d'investissement les plus importants. Cela implique deux alternatives distinctes pour l'eau et le bétail, consistant respectivement en la combinaison de (i) énergie et eau et (ii) énergie et bétail. Ce scénario a été comparé à un cas alternatif où toutes les composantes sont mises en œuvre ensemble. La raison de cette comparaison est que l'énergie est le composant d'activation de l'eau fournie au village, apportant des avantages économiques cruciaux à la population cible. En outre, l'énergie est également la composante d'activation du facteur élevage, car les agriculteurs ont besoin d'énergie pour améliorer leur capacité à utiliser des techniques de culture améliorées. En ce qui concerne la sous-composante élevage, l'énergie donne la possibilité d'augmenter la production par le biais des activités d'éclosion, grâce à l'utilisation d'équipements électriques. </a:t>
            </a:r>
          </a:p>
          <a:p>
            <a:pPr algn="just"/>
            <a:endParaRPr lang="fr-FR" sz="1800" b="0" i="0" u="none" strike="noStrike" baseline="0" dirty="0">
              <a:solidFill>
                <a:srgbClr val="000000"/>
              </a:solidFill>
              <a:latin typeface="Neo Sans"/>
            </a:endParaRPr>
          </a:p>
          <a:p>
            <a:pPr algn="just"/>
            <a:r>
              <a:rPr lang="fr-FR" sz="1800" b="0" i="0" u="none" strike="noStrike" baseline="0" dirty="0">
                <a:solidFill>
                  <a:srgbClr val="000000"/>
                </a:solidFill>
                <a:latin typeface="Neo Sans"/>
              </a:rPr>
              <a:t>En termes de résultats du projet, l'ENPV (</a:t>
            </a:r>
            <a:r>
              <a:rPr lang="fr-FR" sz="1800" b="0" i="0" u="none" strike="noStrike" baseline="0" dirty="0" err="1">
                <a:solidFill>
                  <a:srgbClr val="000000"/>
                </a:solidFill>
                <a:latin typeface="Neo Sans"/>
              </a:rPr>
              <a:t>Economic</a:t>
            </a:r>
            <a:r>
              <a:rPr lang="fr-FR" sz="1800" b="0" i="0" u="none" strike="noStrike" baseline="0" dirty="0">
                <a:solidFill>
                  <a:srgbClr val="000000"/>
                </a:solidFill>
                <a:latin typeface="Neo Sans"/>
              </a:rPr>
              <a:t> Net </a:t>
            </a:r>
            <a:r>
              <a:rPr lang="fr-FR" sz="1800" b="0" i="0" u="none" strike="noStrike" baseline="0" dirty="0" err="1">
                <a:solidFill>
                  <a:srgbClr val="000000"/>
                </a:solidFill>
                <a:latin typeface="Neo Sans"/>
              </a:rPr>
              <a:t>Present</a:t>
            </a:r>
            <a:r>
              <a:rPr lang="fr-FR" sz="1800" b="0" i="0" u="none" strike="noStrike" baseline="0" dirty="0">
                <a:solidFill>
                  <a:srgbClr val="000000"/>
                </a:solidFill>
                <a:latin typeface="Neo Sans"/>
              </a:rPr>
              <a:t> Value) du projet Énergie seul s'avère être de 5 940 652 USD, tandis que la combinaison du projet Énergie et Eau et le projet Énergie et Alimentation donnent respectivement une ENPV de 10 651 791 USD, et de 7 768 100 USD. Par conséquent, le projet avec la VAN économique la plus élevée est le projet intégré WEF Nexus, comprenant l'énergie, l'eau et l'alimentation, avec une ENPV de 12 479 239 USD. La mise en œuvre simultanée des trois projets produit donc le plus grand impact en termes économiques.</a:t>
            </a:r>
          </a:p>
          <a:p>
            <a:pPr algn="just"/>
            <a:endParaRPr lang="fr-FR" sz="1800" b="0" i="0" u="none" strike="noStrike" baseline="0" dirty="0">
              <a:solidFill>
                <a:srgbClr val="000000"/>
              </a:solidFill>
              <a:latin typeface="Neo Sans"/>
            </a:endParaRPr>
          </a:p>
          <a:p>
            <a:pPr algn="just"/>
            <a:r>
              <a:rPr lang="fr-FR" sz="1800" b="0" i="0" u="none" strike="noStrike" baseline="0" dirty="0">
                <a:solidFill>
                  <a:srgbClr val="000000"/>
                </a:solidFill>
                <a:latin typeface="Neo Sans"/>
              </a:rPr>
              <a:t>La composante énergétique est cruciale pour toutes les activités et, en l'absence de cette composante du projet, il faudrait produire à des coûts beaucoup plus élevés. Cette conclusion peut également être considérée dans l'optique d'une expansion du projet ; le projet Énergie ouvre la possibilité de développer davantage les composantes Eau et Alimentation. </a:t>
            </a:r>
          </a:p>
          <a:p>
            <a:pPr algn="just"/>
            <a:endParaRPr lang="fr-FR" sz="1800" b="0" i="0" u="none" strike="noStrike" baseline="0" dirty="0">
              <a:solidFill>
                <a:srgbClr val="000000"/>
              </a:solidFill>
              <a:latin typeface="Neo Sans"/>
            </a:endParaRPr>
          </a:p>
          <a:p>
            <a:pPr algn="just"/>
            <a:r>
              <a:rPr lang="fr-FR" sz="1800" b="0" i="0" u="none" strike="noStrike" baseline="0" dirty="0">
                <a:solidFill>
                  <a:srgbClr val="000000"/>
                </a:solidFill>
                <a:latin typeface="Neo Sans"/>
              </a:rPr>
              <a:t>L'indicateur BCR (</a:t>
            </a:r>
            <a:r>
              <a:rPr lang="fr-FR" sz="1800" b="0" i="0" u="none" strike="noStrike" baseline="0" dirty="0" err="1">
                <a:solidFill>
                  <a:srgbClr val="000000"/>
                </a:solidFill>
                <a:latin typeface="Neo Sans"/>
              </a:rPr>
              <a:t>Benefit</a:t>
            </a:r>
            <a:r>
              <a:rPr lang="fr-FR" sz="1800" b="0" i="0" u="none" strike="noStrike" baseline="0" dirty="0">
                <a:solidFill>
                  <a:srgbClr val="000000"/>
                </a:solidFill>
                <a:latin typeface="Neo Sans"/>
              </a:rPr>
              <a:t>/</a:t>
            </a:r>
            <a:r>
              <a:rPr lang="fr-FR" sz="1800" b="0" i="0" u="none" strike="noStrike" baseline="0" dirty="0" err="1">
                <a:solidFill>
                  <a:srgbClr val="000000"/>
                </a:solidFill>
                <a:latin typeface="Neo Sans"/>
              </a:rPr>
              <a:t>Cost</a:t>
            </a:r>
            <a:r>
              <a:rPr lang="fr-FR" sz="1800" b="0" i="0" u="none" strike="noStrike" baseline="0" dirty="0">
                <a:solidFill>
                  <a:srgbClr val="000000"/>
                </a:solidFill>
                <a:latin typeface="Neo Sans"/>
              </a:rPr>
              <a:t> Ratio) est révélateur de la particularité du projet intégré par rapport au seul investissement énergétique. Le différentiel de 1,4 points entre les deux projets a une explication claire : l'énergie est le moteur du projet intégré, si l'énergie n'est pas activée, les deux autres composantes ne le seront pas. Ceci est significatif car dans ce cas, avec un petit investissement quantifié pour le secteur de l'énergie, il est possible de recueillir des bénéfices élevés des composantes énergie, eau et alimentation. </a:t>
            </a:r>
          </a:p>
          <a:p>
            <a:pPr algn="just"/>
            <a:endParaRPr lang="fr-FR" sz="1800" b="0" i="0" u="none" strike="noStrike" baseline="0" dirty="0">
              <a:solidFill>
                <a:srgbClr val="000000"/>
              </a:solidFill>
              <a:latin typeface="Neo Sans"/>
            </a:endParaRPr>
          </a:p>
          <a:p>
            <a:pPr algn="just"/>
            <a:r>
              <a:rPr lang="fr-FR" sz="1800" b="0" i="0" u="none" strike="noStrike" baseline="0" dirty="0">
                <a:solidFill>
                  <a:srgbClr val="000000"/>
                </a:solidFill>
                <a:latin typeface="Neo Sans"/>
              </a:rPr>
              <a:t>Les avantages économiques du projet et l'impact potentiel sur le bien-être de la population et de la zone considérée suggèrent que le projet peut être reproduit de manière productive au niveau régional et national. La nature transformatrice d'un projet réside dans son potentiel à changer la technologie de production au niveau régional. La combinaison de la technologie, de la dimension du projet, du modèle d'entreprise et de la zone considérée peut contribuer à jeter les bases d'un changement structurel dans l'économie, qui, avec le soutien financier du gouvernement, peut créer les conditions d'un développement durable. </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107296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err="1"/>
              <a:t>Maintenant</a:t>
            </a:r>
            <a:r>
              <a:rPr lang="en-US" noProof="0" dirty="0"/>
              <a:t> que nous </a:t>
            </a:r>
            <a:r>
              <a:rPr lang="en-US" noProof="0" dirty="0" err="1"/>
              <a:t>avons</a:t>
            </a:r>
            <a:r>
              <a:rPr lang="en-US" noProof="0" dirty="0"/>
              <a:t> </a:t>
            </a:r>
            <a:r>
              <a:rPr lang="en-US" noProof="0" dirty="0" err="1"/>
              <a:t>parcouru</a:t>
            </a:r>
            <a:r>
              <a:rPr lang="en-US" noProof="0" dirty="0"/>
              <a:t> à travers </a:t>
            </a:r>
            <a:r>
              <a:rPr lang="en-US" noProof="0" dirty="0" err="1"/>
              <a:t>quelques</a:t>
            </a:r>
            <a:r>
              <a:rPr lang="en-US" noProof="0" dirty="0"/>
              <a:t> </a:t>
            </a:r>
            <a:r>
              <a:rPr lang="en-US" noProof="0" dirty="0" err="1"/>
              <a:t>méthodes</a:t>
            </a:r>
            <a:r>
              <a:rPr lang="en-US" noProof="0" dirty="0"/>
              <a:t> pour </a:t>
            </a:r>
            <a:r>
              <a:rPr lang="en-US" noProof="0" dirty="0" err="1"/>
              <a:t>démontrer</a:t>
            </a:r>
            <a:r>
              <a:rPr lang="en-US" noProof="0" dirty="0"/>
              <a:t> la </a:t>
            </a:r>
            <a:r>
              <a:rPr lang="en-US" b="1" noProof="0" dirty="0" err="1"/>
              <a:t>valeur</a:t>
            </a:r>
            <a:r>
              <a:rPr lang="en-US" b="1" noProof="0" dirty="0"/>
              <a:t> </a:t>
            </a:r>
            <a:r>
              <a:rPr lang="en-US" b="1" noProof="0" dirty="0" err="1"/>
              <a:t>ajoutée</a:t>
            </a:r>
            <a:r>
              <a:rPr lang="en-US" b="1" noProof="0" dirty="0"/>
              <a:t> </a:t>
            </a:r>
            <a:r>
              <a:rPr lang="en-US" b="0" noProof="0" dirty="0"/>
              <a:t>des solutions </a:t>
            </a:r>
            <a:r>
              <a:rPr lang="en-US" noProof="0" dirty="0"/>
              <a:t>Nexus, </a:t>
            </a:r>
            <a:r>
              <a:rPr lang="en-US" noProof="0" dirty="0" err="1"/>
              <a:t>c’est</a:t>
            </a:r>
            <a:r>
              <a:rPr lang="en-US" noProof="0" dirty="0"/>
              <a:t> à </a:t>
            </a:r>
            <a:r>
              <a:rPr lang="en-US" noProof="0" dirty="0" err="1"/>
              <a:t>vous</a:t>
            </a:r>
            <a:r>
              <a:rPr lang="en-US" noProof="0" dirty="0"/>
              <a:t> </a:t>
            </a:r>
            <a:r>
              <a:rPr lang="en-US" noProof="0" dirty="0" err="1"/>
              <a:t>d’apporter</a:t>
            </a:r>
            <a:r>
              <a:rPr lang="en-US" noProof="0" dirty="0"/>
              <a:t> </a:t>
            </a:r>
            <a:r>
              <a:rPr lang="en-US" noProof="0" dirty="0" err="1"/>
              <a:t>votre</a:t>
            </a:r>
            <a:r>
              <a:rPr lang="en-US" noProof="0" dirty="0"/>
              <a:t> </a:t>
            </a:r>
            <a:r>
              <a:rPr lang="en-US" noProof="0" dirty="0" err="1"/>
              <a:t>expérience</a:t>
            </a:r>
            <a:r>
              <a:rPr lang="en-US" noProof="0" dirty="0"/>
              <a:t> dans </a:t>
            </a:r>
            <a:r>
              <a:rPr lang="en-US" noProof="0" dirty="0" err="1"/>
              <a:t>votre</a:t>
            </a:r>
            <a:r>
              <a:rPr lang="en-US" noProof="0" dirty="0"/>
              <a:t> </a:t>
            </a:r>
            <a:r>
              <a:rPr lang="en-US" noProof="0" dirty="0" err="1"/>
              <a:t>région</a:t>
            </a:r>
            <a:r>
              <a:rPr lang="en-US" noProof="0" dirty="0"/>
              <a:t> </a:t>
            </a:r>
            <a:r>
              <a:rPr lang="en-US" noProof="0" dirty="0" err="1"/>
              <a:t>ou</a:t>
            </a:r>
            <a:r>
              <a:rPr lang="en-US" noProof="0" dirty="0"/>
              <a:t> dans </a:t>
            </a:r>
            <a:r>
              <a:rPr lang="en-US" noProof="0" dirty="0" err="1"/>
              <a:t>votre</a:t>
            </a:r>
            <a:r>
              <a:rPr lang="en-US" noProof="0" dirty="0"/>
              <a:t> milieu </a:t>
            </a:r>
            <a:r>
              <a:rPr lang="en-US" noProof="0" dirty="0" err="1"/>
              <a:t>professionnel</a:t>
            </a:r>
            <a:r>
              <a:rPr lang="en-US" noProof="0" dirty="0"/>
              <a:t> : </a:t>
            </a:r>
          </a:p>
          <a:p>
            <a:pPr marL="171450" lvl="0" indent="-171450">
              <a:lnSpc>
                <a:spcPct val="100000"/>
              </a:lnSpc>
              <a:spcBef>
                <a:spcPts val="0"/>
              </a:spcBef>
              <a:buFont typeface="Symbol" panose="05050102010706020507" pitchFamily="18" charset="2"/>
              <a:buChar char="-"/>
              <a:defRPr/>
            </a:pPr>
            <a:r>
              <a:rPr lang="en-US" sz="900" noProof="0" dirty="0" err="1"/>
              <a:t>Avez-vous</a:t>
            </a:r>
            <a:r>
              <a:rPr lang="en-US" sz="900" noProof="0" dirty="0"/>
              <a:t> </a:t>
            </a:r>
            <a:r>
              <a:rPr lang="en-US" sz="900" noProof="0" dirty="0" err="1"/>
              <a:t>une</a:t>
            </a:r>
            <a:r>
              <a:rPr lang="en-US" sz="900" noProof="0" dirty="0"/>
              <a:t> </a:t>
            </a:r>
            <a:r>
              <a:rPr lang="en-US" sz="900" noProof="0" dirty="0" err="1"/>
              <a:t>quelconque</a:t>
            </a:r>
            <a:r>
              <a:rPr lang="en-US" sz="900" noProof="0" dirty="0"/>
              <a:t> </a:t>
            </a:r>
            <a:r>
              <a:rPr lang="en-US" sz="900" noProof="0" dirty="0" err="1"/>
              <a:t>expérience</a:t>
            </a:r>
            <a:r>
              <a:rPr lang="en-US" sz="900" noProof="0" dirty="0"/>
              <a:t> de </a:t>
            </a:r>
            <a:r>
              <a:rPr lang="en-US" sz="900" noProof="0" dirty="0" err="1"/>
              <a:t>certaines</a:t>
            </a:r>
            <a:r>
              <a:rPr lang="en-US" sz="900" noProof="0" dirty="0"/>
              <a:t> de </a:t>
            </a:r>
            <a:r>
              <a:rPr lang="en-US" sz="900" noProof="0" dirty="0" err="1"/>
              <a:t>ces</a:t>
            </a:r>
            <a:r>
              <a:rPr lang="en-US" sz="900" noProof="0" dirty="0"/>
              <a:t> </a:t>
            </a:r>
            <a:r>
              <a:rPr lang="en-US" sz="900" noProof="0" dirty="0" err="1"/>
              <a:t>méthodes</a:t>
            </a:r>
            <a:r>
              <a:rPr lang="en-US" sz="900" noProof="0" dirty="0"/>
              <a:t> ? </a:t>
            </a:r>
          </a:p>
          <a:p>
            <a:pPr marL="171450" lvl="0" indent="-171450">
              <a:lnSpc>
                <a:spcPct val="100000"/>
              </a:lnSpc>
              <a:spcBef>
                <a:spcPts val="0"/>
              </a:spcBef>
              <a:buFont typeface="Symbol" panose="05050102010706020507" pitchFamily="18" charset="2"/>
              <a:buChar char="-"/>
              <a:defRPr/>
            </a:pPr>
            <a:r>
              <a:rPr lang="en-US" sz="900" noProof="0" dirty="0" err="1"/>
              <a:t>Quels</a:t>
            </a:r>
            <a:r>
              <a:rPr lang="en-US" sz="900" noProof="0" dirty="0"/>
              <a:t> </a:t>
            </a:r>
            <a:r>
              <a:rPr lang="en-US" sz="900" noProof="0" dirty="0" err="1"/>
              <a:t>sont</a:t>
            </a:r>
            <a:r>
              <a:rPr lang="en-US" sz="900" noProof="0" dirty="0"/>
              <a:t> les </a:t>
            </a:r>
            <a:r>
              <a:rPr lang="en-US" sz="900" noProof="0" dirty="0" err="1"/>
              <a:t>défis</a:t>
            </a:r>
            <a:r>
              <a:rPr lang="en-US" sz="900" noProof="0" dirty="0"/>
              <a:t> que </a:t>
            </a:r>
            <a:r>
              <a:rPr lang="en-US" sz="900" noProof="0" dirty="0" err="1"/>
              <a:t>vous</a:t>
            </a:r>
            <a:r>
              <a:rPr lang="en-US" sz="900" noProof="0" dirty="0"/>
              <a:t> </a:t>
            </a:r>
            <a:r>
              <a:rPr lang="en-US" sz="900" noProof="0" dirty="0" err="1"/>
              <a:t>avez</a:t>
            </a:r>
            <a:r>
              <a:rPr lang="en-US" sz="900" noProof="0" dirty="0"/>
              <a:t> </a:t>
            </a:r>
            <a:r>
              <a:rPr lang="en-US" sz="900" noProof="0" dirty="0" err="1"/>
              <a:t>rencontrés</a:t>
            </a:r>
            <a:r>
              <a:rPr lang="en-US" sz="900" noProof="0" dirty="0"/>
              <a:t> ? </a:t>
            </a:r>
          </a:p>
          <a:p>
            <a:pPr marL="171450" lvl="0" indent="-171450">
              <a:lnSpc>
                <a:spcPct val="100000"/>
              </a:lnSpc>
              <a:spcBef>
                <a:spcPts val="0"/>
              </a:spcBef>
              <a:buFont typeface="Symbol" panose="05050102010706020507" pitchFamily="18" charset="2"/>
              <a:buChar char="-"/>
              <a:defRPr/>
            </a:pPr>
            <a:r>
              <a:rPr lang="en-US" sz="900" noProof="0" dirty="0" err="1"/>
              <a:t>Souhaitez-vous</a:t>
            </a:r>
            <a:r>
              <a:rPr lang="en-US" sz="900" noProof="0" dirty="0"/>
              <a:t> </a:t>
            </a:r>
            <a:r>
              <a:rPr lang="en-US" sz="900" noProof="0" dirty="0" err="1"/>
              <a:t>partager</a:t>
            </a:r>
            <a:r>
              <a:rPr lang="en-US" sz="900" noProof="0" dirty="0"/>
              <a:t> les </a:t>
            </a:r>
            <a:r>
              <a:rPr lang="en-US" sz="900" noProof="0" dirty="0" err="1"/>
              <a:t>enseignements</a:t>
            </a:r>
            <a:r>
              <a:rPr lang="en-US" sz="900" noProof="0" dirty="0"/>
              <a:t> que </a:t>
            </a:r>
            <a:r>
              <a:rPr lang="en-US" sz="900" noProof="0" dirty="0" err="1"/>
              <a:t>vous</a:t>
            </a:r>
            <a:r>
              <a:rPr lang="en-US" sz="900" noProof="0" dirty="0"/>
              <a:t> </a:t>
            </a:r>
            <a:r>
              <a:rPr lang="en-US" sz="900" noProof="0" dirty="0" err="1"/>
              <a:t>avez</a:t>
            </a:r>
            <a:r>
              <a:rPr lang="en-US" sz="900" noProof="0" dirty="0"/>
              <a:t> tires ?</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dirty="0"/>
              <a:t>Information </a:t>
            </a:r>
            <a:r>
              <a:rPr lang="en-US" u="sng" noProof="0" dirty="0" err="1"/>
              <a:t>additionnelle</a:t>
            </a:r>
            <a:r>
              <a:rPr lang="en-US" u="sng" noProof="0" dirty="0"/>
              <a:t> : </a:t>
            </a: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Les questions qui </a:t>
            </a:r>
            <a:r>
              <a:rPr lang="en-US" noProof="0" dirty="0" err="1"/>
              <a:t>guident</a:t>
            </a:r>
            <a:r>
              <a:rPr lang="en-US" noProof="0" dirty="0"/>
              <a:t> les participants </a:t>
            </a:r>
            <a:r>
              <a:rPr lang="en-US" noProof="0" dirty="0" err="1"/>
              <a:t>pourront</a:t>
            </a:r>
            <a:r>
              <a:rPr lang="en-US" noProof="0" dirty="0"/>
              <a:t> </a:t>
            </a:r>
            <a:r>
              <a:rPr lang="en-US" noProof="0" dirty="0" err="1"/>
              <a:t>être</a:t>
            </a:r>
            <a:r>
              <a:rPr lang="en-US" noProof="0" dirty="0"/>
              <a:t> </a:t>
            </a:r>
            <a:r>
              <a:rPr lang="en-US" noProof="0" dirty="0" err="1"/>
              <a:t>ajustées</a:t>
            </a:r>
            <a:r>
              <a:rPr lang="en-US" noProof="0" dirty="0"/>
              <a:t> à </a:t>
            </a:r>
            <a:r>
              <a:rPr lang="en-US" noProof="0" dirty="0" err="1"/>
              <a:t>leurs</a:t>
            </a:r>
            <a:r>
              <a:rPr lang="en-US" noProof="0" dirty="0"/>
              <a:t> </a:t>
            </a:r>
            <a:r>
              <a:rPr lang="en-US" noProof="0" dirty="0" err="1"/>
              <a:t>milieux</a:t>
            </a:r>
            <a:r>
              <a:rPr lang="en-US" noProof="0" dirty="0"/>
              <a:t> specific </a:t>
            </a:r>
            <a:r>
              <a:rPr lang="en-US" noProof="0" dirty="0" err="1"/>
              <a:t>afin</a:t>
            </a:r>
            <a:r>
              <a:rPr lang="en-US" noProof="0" dirty="0"/>
              <a:t> de </a:t>
            </a:r>
            <a:r>
              <a:rPr lang="en-US" noProof="0" dirty="0" err="1"/>
              <a:t>leur</a:t>
            </a:r>
            <a:r>
              <a:rPr lang="en-US" noProof="0" dirty="0"/>
              <a:t> </a:t>
            </a:r>
            <a:r>
              <a:rPr lang="en-US" noProof="0" dirty="0" err="1"/>
              <a:t>permettre</a:t>
            </a:r>
            <a:r>
              <a:rPr lang="en-US" noProof="0" dirty="0"/>
              <a:t> de </a:t>
            </a:r>
            <a:r>
              <a:rPr lang="en-US" noProof="0" dirty="0" err="1"/>
              <a:t>mieux</a:t>
            </a:r>
            <a:r>
              <a:rPr lang="en-US" noProof="0" dirty="0"/>
              <a:t> </a:t>
            </a:r>
            <a:r>
              <a:rPr lang="en-US" noProof="0" dirty="0" err="1"/>
              <a:t>comprendre</a:t>
            </a:r>
            <a:r>
              <a:rPr lang="en-US" noProof="0" dirty="0"/>
              <a:t> les </a:t>
            </a:r>
            <a:r>
              <a:rPr lang="en-US" noProof="0" dirty="0" err="1"/>
              <a:t>réponses</a:t>
            </a:r>
            <a:r>
              <a:rPr lang="en-US" noProof="0" dirty="0"/>
              <a:t> </a:t>
            </a:r>
            <a:r>
              <a:rPr lang="en-US" noProof="0" dirty="0" err="1"/>
              <a:t>possibles</a:t>
            </a:r>
            <a:r>
              <a:rPr lang="en-US" noProof="0" dirty="0"/>
              <a:t> </a:t>
            </a:r>
            <a:r>
              <a:rPr lang="en-US" noProof="0" dirty="0" err="1"/>
              <a:t>qu’ils</a:t>
            </a:r>
            <a:r>
              <a:rPr lang="en-US" noProof="0" dirty="0"/>
              <a:t> </a:t>
            </a:r>
            <a:r>
              <a:rPr lang="en-US" noProof="0" dirty="0" err="1"/>
              <a:t>pourront</a:t>
            </a:r>
            <a:r>
              <a:rPr lang="en-US" noProof="0" dirty="0"/>
              <a:t> </a:t>
            </a:r>
            <a:r>
              <a:rPr lang="en-US" noProof="0" dirty="0" err="1"/>
              <a:t>fournir</a:t>
            </a:r>
            <a:r>
              <a:rPr lang="en-US" noProof="0" dirty="0"/>
              <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err="1"/>
              <a:t>Collecter</a:t>
            </a:r>
            <a:r>
              <a:rPr lang="en-US" noProof="0" dirty="0"/>
              <a:t> les </a:t>
            </a:r>
            <a:r>
              <a:rPr lang="en-US" noProof="0" dirty="0" err="1"/>
              <a:t>réponses</a:t>
            </a:r>
            <a:r>
              <a:rPr lang="en-US" noProof="0" dirty="0"/>
              <a:t> et, </a:t>
            </a:r>
            <a:r>
              <a:rPr lang="en-US" noProof="0" dirty="0" err="1"/>
              <a:t>si</a:t>
            </a:r>
            <a:r>
              <a:rPr lang="en-US" noProof="0" dirty="0"/>
              <a:t> possible, </a:t>
            </a:r>
            <a:r>
              <a:rPr lang="fr-FR" dirty="0"/>
              <a:t>établir des relations avec des entrées encore à venir ou des aspects qui ont déjà été évoqués dans les chapitres précédents</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134614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algn="just">
              <a:lnSpc>
                <a:spcPts val="1200"/>
              </a:lnSpc>
              <a:spcBef>
                <a:spcPts val="600"/>
              </a:spcBef>
              <a:spcAft>
                <a:spcPts val="600"/>
              </a:spcAf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[Introduction du storytelling –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ajustez</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noms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contexte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local]</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Revenons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à Madame </a:t>
            </a:r>
            <a:r>
              <a:rPr lang="en-US" sz="900" i="1" noProof="0" dirty="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Vous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vous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souvenez</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qu’elle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est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 chef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l’administration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municipal de </a:t>
            </a:r>
            <a:r>
              <a:rPr lang="en-US" sz="900" i="1"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i="1"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où</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elle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est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responsable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l’approvisionnement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électricité</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Nous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avons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appris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que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proposition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d’exploiter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potentiel</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l’énergie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solaire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pour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l’approvisionnement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électricité</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la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ville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suscité</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inquiétudes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la part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collègues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responsables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l’agriculture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et des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ressources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eau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Finalement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Madame Sinclair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s’est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rendue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compte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que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l’idée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d’apporter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l’énergie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solaire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à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nécessitait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plus de discussions avec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collègues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Afin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d’être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préparée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mieux</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à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discussions, Madame Sinclair a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besoin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d’évaluer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projet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Nexus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eau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énergie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-alimentation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afin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defender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cette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comme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l’utilisation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combinée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terre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pour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l’agriculture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et des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panneaux</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solaires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comme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nous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l’avons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vu dans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l’exemple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prétendu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fr-FR" b="0" i="0" dirty="0">
                <a:solidFill>
                  <a:srgbClr val="4D5156"/>
                </a:solidFill>
                <a:effectLst/>
                <a:latin typeface="arial" panose="020B0604020202020204" pitchFamily="34" charset="0"/>
              </a:rPr>
              <a:t>agrivoltaïque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dans le Module I –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ou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d’autres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solutions existent,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comme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une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régulation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plus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stricte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captage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d’eaux</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souterraines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Une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fois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plus,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afin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plaider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faveur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solutions, Madame Sinclair aura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besoin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d’effectuer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une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évaluation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compréhensive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afin</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démontrer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bénéfices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potentiels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 -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mais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aussi</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pour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s’assurer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que son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activité</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n’a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pas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d’autres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effets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secondaires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indésirables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comme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sur les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écosystèmes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moyens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subsistance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locaux</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etc. </a:t>
            </a:r>
          </a:p>
          <a:p>
            <a:pPr marL="342900" marR="0" lvl="0"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Outre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considerations sur les impacts et les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bénéfices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potentiels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elle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s’interrogera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également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sur les questions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suivantes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Quelle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est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la </a:t>
            </a:r>
            <a:r>
              <a:rPr lang="en-US" sz="900" b="1" noProof="0" dirty="0" err="1">
                <a:effectLst/>
                <a:latin typeface="Arial" panose="020B0604020202020204" pitchFamily="34" charset="0"/>
                <a:ea typeface="Arial" panose="020B0604020202020204" pitchFamily="34" charset="0"/>
                <a:cs typeface="Times New Roman" panose="02020603050405020304" pitchFamily="18" charset="0"/>
              </a:rPr>
              <a:t>valeur</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b="1" noProof="0" dirty="0" err="1">
                <a:effectLst/>
                <a:latin typeface="Arial" panose="020B0604020202020204" pitchFamily="34" charset="0"/>
                <a:ea typeface="Arial" panose="020B0604020202020204" pitchFamily="34" charset="0"/>
                <a:cs typeface="Times New Roman" panose="02020603050405020304" pitchFamily="18" charset="0"/>
              </a:rPr>
              <a:t>ajoutée</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b="0" noProof="0" dirty="0">
                <a:effectLst/>
                <a:latin typeface="Arial" panose="020B0604020202020204" pitchFamily="34" charset="0"/>
                <a:ea typeface="Arial" panose="020B0604020202020204" pitchFamily="34" charset="0"/>
                <a:cs typeface="Times New Roman" panose="02020603050405020304" pitchFamily="18" charset="0"/>
              </a:rPr>
              <a:t>de</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b="0" noProof="0" dirty="0" err="1">
                <a:effectLst/>
                <a:latin typeface="Arial" panose="020B0604020202020204" pitchFamily="34" charset="0"/>
                <a:ea typeface="Arial" panose="020B0604020202020204" pitchFamily="34" charset="0"/>
                <a:cs typeface="Times New Roman" panose="02020603050405020304" pitchFamily="18" charset="0"/>
              </a:rPr>
              <a:t>notre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solution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eau</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énergie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-alimentation Nexus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proposée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 Comment la </a:t>
            </a:r>
            <a:r>
              <a:rPr lang="en-US" sz="900" b="1" noProof="0" dirty="0" err="1">
                <a:effectLst/>
                <a:latin typeface="Arial" panose="020B0604020202020204" pitchFamily="34" charset="0"/>
                <a:ea typeface="Arial" panose="020B0604020202020204" pitchFamily="34" charset="0"/>
                <a:cs typeface="Times New Roman" panose="02020603050405020304" pitchFamily="18" charset="0"/>
              </a:rPr>
              <a:t>mesurer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 </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Quelles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sont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les </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sources de </a:t>
            </a:r>
            <a:r>
              <a:rPr lang="en-US" b="1" noProof="0" dirty="0" err="1"/>
              <a:t>financement</a:t>
            </a:r>
            <a:r>
              <a:rPr lang="en-US" b="1" noProof="0" dirty="0"/>
              <a:t> </a:t>
            </a:r>
            <a:r>
              <a:rPr lang="en-US" b="0" noProof="0" dirty="0" err="1"/>
              <a:t>disponibles</a:t>
            </a:r>
            <a:r>
              <a:rPr lang="en-US" noProof="0" dirty="0"/>
              <a:t> pour </a:t>
            </a:r>
            <a:r>
              <a:rPr lang="en-US" noProof="0" dirty="0" err="1"/>
              <a:t>soutenir</a:t>
            </a:r>
            <a:r>
              <a:rPr lang="en-US" noProof="0" dirty="0"/>
              <a:t> </a:t>
            </a:r>
            <a:r>
              <a:rPr lang="en-US" noProof="0" dirty="0" err="1"/>
              <a:t>ce</a:t>
            </a:r>
            <a:r>
              <a:rPr lang="en-US" noProof="0" dirty="0"/>
              <a:t> type de </a:t>
            </a:r>
            <a:r>
              <a:rPr lang="en-US" noProof="0" dirty="0" err="1"/>
              <a:t>programmes</a:t>
            </a:r>
            <a:r>
              <a:rPr lang="en-US" noProof="0" dirty="0"/>
              <a:t> </a:t>
            </a:r>
            <a:r>
              <a:rPr lang="en-US" noProof="0" dirty="0" err="1"/>
              <a:t>ou</a:t>
            </a:r>
            <a:r>
              <a:rPr lang="en-US" noProof="0" dirty="0"/>
              <a:t> de </a:t>
            </a:r>
            <a:r>
              <a:rPr lang="en-US" noProof="0" dirty="0" err="1"/>
              <a:t>projets</a:t>
            </a:r>
            <a:r>
              <a:rPr lang="en-US" noProof="0" dirty="0"/>
              <a:t> </a:t>
            </a:r>
            <a:r>
              <a:rPr lang="en-US" noProof="0" dirty="0" err="1"/>
              <a:t>multisectoriels</a:t>
            </a:r>
            <a:r>
              <a:rPr lang="en-US" noProof="0" dirty="0"/>
              <a:t>?</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L’exemple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nous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amène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directement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sujet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cette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partie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la formation, qui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traite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 la planification et du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financement</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intersectoriels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des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investissements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54314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Après </a:t>
            </a:r>
            <a:r>
              <a:rPr lang="en-US" noProof="0" dirty="0" err="1"/>
              <a:t>avoir</a:t>
            </a:r>
            <a:r>
              <a:rPr lang="en-US" noProof="0" dirty="0"/>
              <a:t> </a:t>
            </a:r>
            <a:r>
              <a:rPr lang="en-US" noProof="0" dirty="0" err="1"/>
              <a:t>parcouru</a:t>
            </a:r>
            <a:r>
              <a:rPr lang="en-US" noProof="0" dirty="0"/>
              <a:t> à travers </a:t>
            </a:r>
            <a:r>
              <a:rPr lang="en-US" noProof="0" dirty="0" err="1"/>
              <a:t>quelques</a:t>
            </a:r>
            <a:r>
              <a:rPr lang="en-US" noProof="0" dirty="0"/>
              <a:t> </a:t>
            </a:r>
            <a:r>
              <a:rPr lang="en-US" noProof="0" dirty="0" err="1"/>
              <a:t>méthodes</a:t>
            </a:r>
            <a:r>
              <a:rPr lang="en-US" noProof="0" dirty="0"/>
              <a:t> </a:t>
            </a:r>
            <a:r>
              <a:rPr lang="en-US" noProof="0" dirty="0" err="1"/>
              <a:t>disponibles</a:t>
            </a:r>
            <a:r>
              <a:rPr lang="en-US" noProof="0" dirty="0"/>
              <a:t> pour identifier </a:t>
            </a:r>
            <a:r>
              <a:rPr lang="en-US" noProof="0" dirty="0" err="1"/>
              <a:t>certaines</a:t>
            </a:r>
            <a:r>
              <a:rPr lang="en-US" noProof="0" dirty="0"/>
              <a:t> interventions </a:t>
            </a:r>
            <a:r>
              <a:rPr lang="en-US" noProof="0" dirty="0" err="1"/>
              <a:t>bancables</a:t>
            </a:r>
            <a:r>
              <a:rPr lang="en-US" noProof="0" dirty="0"/>
              <a:t> Nexus,</a:t>
            </a:r>
            <a:r>
              <a:rPr lang="fr-FR" dirty="0"/>
              <a:t> nous avons besoin à présent d’aborder la question du financement de ces solutions</a:t>
            </a:r>
            <a:r>
              <a:rPr lang="en-US" noProof="0" dirty="0"/>
              <a:t>. Dans le </a:t>
            </a:r>
            <a:r>
              <a:rPr lang="en-US" noProof="0" dirty="0" err="1"/>
              <a:t>chapitre</a:t>
            </a:r>
            <a:r>
              <a:rPr lang="en-US" noProof="0" dirty="0"/>
              <a:t> </a:t>
            </a:r>
            <a:r>
              <a:rPr lang="en-US" noProof="0" dirty="0" err="1"/>
              <a:t>suivant</a:t>
            </a:r>
            <a:r>
              <a:rPr lang="en-US" noProof="0" dirty="0"/>
              <a:t>, nous </a:t>
            </a:r>
            <a:r>
              <a:rPr lang="en-US" noProof="0" dirty="0" err="1"/>
              <a:t>nous</a:t>
            </a:r>
            <a:r>
              <a:rPr lang="en-US" noProof="0" dirty="0"/>
              <a:t> </a:t>
            </a:r>
            <a:r>
              <a:rPr lang="en-US" noProof="0" dirty="0" err="1"/>
              <a:t>pencherons</a:t>
            </a:r>
            <a:r>
              <a:rPr lang="en-US" noProof="0" dirty="0"/>
              <a:t> </a:t>
            </a:r>
            <a:r>
              <a:rPr lang="en-US" noProof="0" dirty="0" err="1"/>
              <a:t>vers</a:t>
            </a:r>
            <a:r>
              <a:rPr lang="en-US" noProof="0" dirty="0"/>
              <a:t> les </a:t>
            </a:r>
            <a:r>
              <a:rPr lang="en-US" noProof="0" dirty="0" err="1"/>
              <a:t>opportunités</a:t>
            </a:r>
            <a:r>
              <a:rPr lang="en-US" noProof="0" dirty="0"/>
              <a:t> qui existent </a:t>
            </a:r>
            <a:r>
              <a:rPr lang="en-US" noProof="0" dirty="0" err="1"/>
              <a:t>afin</a:t>
            </a:r>
            <a:r>
              <a:rPr lang="en-US" noProof="0" dirty="0"/>
              <a:t> de mobiliser des </a:t>
            </a:r>
            <a:r>
              <a:rPr lang="en-US" noProof="0" dirty="0" err="1"/>
              <a:t>financements</a:t>
            </a:r>
            <a:r>
              <a:rPr lang="en-US" noProof="0" dirty="0"/>
              <a:t> pour </a:t>
            </a:r>
            <a:r>
              <a:rPr lang="en-US" noProof="0" dirty="0" err="1"/>
              <a:t>mettre</a:t>
            </a:r>
            <a:r>
              <a:rPr lang="en-US" noProof="0" dirty="0"/>
              <a:t> </a:t>
            </a:r>
            <a:r>
              <a:rPr lang="en-US" noProof="0" dirty="0" err="1"/>
              <a:t>en</a:t>
            </a:r>
            <a:r>
              <a:rPr lang="en-US" noProof="0" dirty="0"/>
              <a:t> oeuvre les solutions Nexus.</a:t>
            </a:r>
            <a:r>
              <a:rPr lang="en-US" b="0" noProof="0" dirty="0"/>
              <a:t> </a:t>
            </a:r>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51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 </a:t>
            </a:r>
            <a:endParaRPr lang="en-US" b="1" noProof="0" dirty="0"/>
          </a:p>
          <a:p>
            <a:endParaRPr lang="en-US" b="1" noProof="0" dirty="0"/>
          </a:p>
          <a:p>
            <a:r>
              <a:rPr lang="en-US" b="0" noProof="0" dirty="0">
                <a:latin typeface="Arial"/>
                <a:cs typeface="Arial"/>
              </a:rPr>
              <a:t>Les </a:t>
            </a:r>
            <a:r>
              <a:rPr lang="en-US" b="0" noProof="0" dirty="0" err="1">
                <a:latin typeface="Arial"/>
                <a:cs typeface="Arial"/>
              </a:rPr>
              <a:t>bénéfices</a:t>
            </a:r>
            <a:r>
              <a:rPr lang="en-US" b="0" noProof="0" dirty="0">
                <a:latin typeface="Arial"/>
                <a:cs typeface="Arial"/>
              </a:rPr>
              <a:t> </a:t>
            </a:r>
            <a:r>
              <a:rPr lang="en-US" b="0" noProof="0" dirty="0" err="1">
                <a:latin typeface="Arial"/>
                <a:cs typeface="Arial"/>
              </a:rPr>
              <a:t>d’une</a:t>
            </a:r>
            <a:r>
              <a:rPr lang="en-US" b="0" noProof="0" dirty="0">
                <a:latin typeface="Arial"/>
                <a:cs typeface="Arial"/>
              </a:rPr>
              <a:t> </a:t>
            </a:r>
            <a:r>
              <a:rPr lang="en-US" b="0" noProof="0" dirty="0" err="1">
                <a:latin typeface="Arial"/>
                <a:cs typeface="Arial"/>
              </a:rPr>
              <a:t>approche</a:t>
            </a:r>
            <a:r>
              <a:rPr lang="en-US" b="0" noProof="0" dirty="0">
                <a:latin typeface="Arial"/>
                <a:cs typeface="Arial"/>
              </a:rPr>
              <a:t> Nexus pour la </a:t>
            </a:r>
            <a:r>
              <a:rPr lang="en-US" b="0" noProof="0" dirty="0" err="1">
                <a:latin typeface="Arial"/>
                <a:cs typeface="Arial"/>
              </a:rPr>
              <a:t>mobilisation</a:t>
            </a:r>
            <a:r>
              <a:rPr lang="en-US" b="0" noProof="0" dirty="0">
                <a:latin typeface="Arial"/>
                <a:cs typeface="Arial"/>
              </a:rPr>
              <a:t> des </a:t>
            </a:r>
            <a:r>
              <a:rPr lang="en-US" b="0" noProof="0" dirty="0" err="1">
                <a:latin typeface="Arial"/>
                <a:cs typeface="Arial"/>
              </a:rPr>
              <a:t>financements</a:t>
            </a:r>
            <a:r>
              <a:rPr lang="en-US" b="0" noProof="0" dirty="0">
                <a:latin typeface="Arial"/>
                <a:cs typeface="Arial"/>
              </a:rPr>
              <a:t> </a:t>
            </a:r>
            <a:r>
              <a:rPr lang="en-US" b="0" noProof="0" dirty="0" err="1">
                <a:latin typeface="Arial"/>
                <a:cs typeface="Arial"/>
              </a:rPr>
              <a:t>sont</a:t>
            </a:r>
            <a:r>
              <a:rPr lang="en-US" b="0" noProof="0" dirty="0">
                <a:latin typeface="Arial"/>
                <a:cs typeface="Arial"/>
              </a:rPr>
              <a:t> multiples :</a:t>
            </a:r>
            <a:r>
              <a:rPr lang="en-US" noProof="0" dirty="0">
                <a:latin typeface="Arial"/>
                <a:cs typeface="Arial"/>
              </a:rPr>
              <a:t> </a:t>
            </a:r>
            <a:endParaRPr lang="en-US" b="0" noProof="0" dirty="0">
              <a:cs typeface="Arial"/>
            </a:endParaRPr>
          </a:p>
          <a:p>
            <a:endParaRPr lang="en-US" b="0" noProof="0" dirty="0"/>
          </a:p>
          <a:p>
            <a:pPr marL="171450" indent="-171450">
              <a:buFont typeface="Symbol" panose="05050102010706020507" pitchFamily="18" charset="2"/>
              <a:buChar char="-"/>
            </a:pPr>
            <a:r>
              <a:rPr lang="en-US" b="0" noProof="0" dirty="0">
                <a:latin typeface="Arial"/>
                <a:cs typeface="Arial"/>
              </a:rPr>
              <a:t>Une </a:t>
            </a:r>
            <a:r>
              <a:rPr lang="en-US" b="0" noProof="0" dirty="0" err="1">
                <a:latin typeface="Arial"/>
                <a:cs typeface="Arial"/>
              </a:rPr>
              <a:t>approche</a:t>
            </a:r>
            <a:r>
              <a:rPr lang="en-US" b="0" noProof="0" dirty="0">
                <a:latin typeface="Arial"/>
                <a:cs typeface="Arial"/>
              </a:rPr>
              <a:t> Nexus </a:t>
            </a:r>
            <a:r>
              <a:rPr lang="en-US" b="0" noProof="0" dirty="0" err="1">
                <a:latin typeface="Arial"/>
                <a:cs typeface="Arial"/>
              </a:rPr>
              <a:t>ouvre</a:t>
            </a:r>
            <a:r>
              <a:rPr lang="en-US" b="0" noProof="0" dirty="0">
                <a:latin typeface="Arial"/>
                <a:cs typeface="Arial"/>
              </a:rPr>
              <a:t> </a:t>
            </a:r>
            <a:r>
              <a:rPr lang="en-US" b="1" noProof="0" dirty="0">
                <a:latin typeface="Arial"/>
                <a:cs typeface="Arial"/>
              </a:rPr>
              <a:t>de </a:t>
            </a:r>
            <a:r>
              <a:rPr lang="en-US" b="1" noProof="0" dirty="0" err="1">
                <a:latin typeface="Arial"/>
                <a:cs typeface="Arial"/>
              </a:rPr>
              <a:t>nouvelles</a:t>
            </a:r>
            <a:r>
              <a:rPr lang="en-US" b="1" noProof="0" dirty="0">
                <a:latin typeface="Arial"/>
                <a:cs typeface="Arial"/>
              </a:rPr>
              <a:t> </a:t>
            </a:r>
            <a:r>
              <a:rPr lang="en-US" b="1" noProof="0" dirty="0" err="1">
                <a:latin typeface="Arial"/>
                <a:cs typeface="Arial"/>
              </a:rPr>
              <a:t>opportunités</a:t>
            </a:r>
            <a:r>
              <a:rPr lang="en-US" b="1" noProof="0" dirty="0">
                <a:latin typeface="Arial"/>
                <a:cs typeface="Arial"/>
              </a:rPr>
              <a:t> de </a:t>
            </a:r>
            <a:r>
              <a:rPr lang="en-US" b="1" noProof="0" dirty="0" err="1">
                <a:latin typeface="Arial"/>
                <a:cs typeface="Arial"/>
              </a:rPr>
              <a:t>financement</a:t>
            </a:r>
            <a:r>
              <a:rPr lang="en-US" b="1" noProof="0" dirty="0">
                <a:latin typeface="Arial"/>
                <a:cs typeface="Arial"/>
              </a:rPr>
              <a:t>. </a:t>
            </a:r>
            <a:endParaRPr lang="en-US" b="1" noProof="0" dirty="0">
              <a:cs typeface="Arial"/>
            </a:endParaRPr>
          </a:p>
          <a:p>
            <a:pPr marL="171450" indent="-171450">
              <a:buFont typeface="Wingdings" panose="05000000000000000000" pitchFamily="2" charset="2"/>
              <a:buChar char="à"/>
            </a:pPr>
            <a:r>
              <a:rPr lang="en-US" noProof="0" dirty="0">
                <a:latin typeface="Arial"/>
                <a:cs typeface="Arial"/>
                <a:sym typeface="Wingdings" panose="05000000000000000000" pitchFamily="2" charset="2"/>
              </a:rPr>
              <a:t>Le </a:t>
            </a:r>
            <a:r>
              <a:rPr lang="en-US" noProof="0" dirty="0" err="1">
                <a:latin typeface="Arial"/>
                <a:cs typeface="Arial"/>
                <a:sym typeface="Wingdings" panose="05000000000000000000" pitchFamily="2" charset="2"/>
              </a:rPr>
              <a:t>projet</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eau</a:t>
            </a:r>
            <a:r>
              <a:rPr lang="en-US" noProof="0" dirty="0">
                <a:latin typeface="Arial"/>
                <a:cs typeface="Arial"/>
                <a:sym typeface="Wingdings" panose="05000000000000000000" pitchFamily="2" charset="2"/>
              </a:rPr>
              <a:t>-</a:t>
            </a:r>
            <a:r>
              <a:rPr lang="en-US" noProof="0" dirty="0" err="1">
                <a:latin typeface="Arial"/>
                <a:cs typeface="Arial"/>
                <a:sym typeface="Wingdings" panose="05000000000000000000" pitchFamily="2" charset="2"/>
              </a:rPr>
              <a:t>énergie</a:t>
            </a:r>
            <a:r>
              <a:rPr lang="en-US" noProof="0" dirty="0">
                <a:latin typeface="Arial"/>
                <a:cs typeface="Arial"/>
                <a:sym typeface="Wingdings" panose="05000000000000000000" pitchFamily="2" charset="2"/>
              </a:rPr>
              <a:t>-alimentation”</a:t>
            </a:r>
            <a:r>
              <a:rPr lang="en-US" noProof="0" dirty="0">
                <a:latin typeface="Arial"/>
                <a:cs typeface="Arial"/>
              </a:rPr>
              <a:t> Nexus </a:t>
            </a:r>
            <a:r>
              <a:rPr lang="en-US" noProof="0" dirty="0" err="1">
                <a:latin typeface="Arial"/>
                <a:cs typeface="Arial"/>
              </a:rPr>
              <a:t>est</a:t>
            </a:r>
            <a:r>
              <a:rPr lang="en-US" noProof="0" dirty="0">
                <a:latin typeface="Arial"/>
                <a:cs typeface="Arial"/>
              </a:rPr>
              <a:t> un important stimulus pour la </a:t>
            </a:r>
            <a:r>
              <a:rPr lang="en-US" noProof="0" dirty="0" err="1">
                <a:latin typeface="Arial"/>
                <a:cs typeface="Arial"/>
              </a:rPr>
              <a:t>coopération</a:t>
            </a:r>
            <a:r>
              <a:rPr lang="en-US" noProof="0" dirty="0">
                <a:latin typeface="Arial"/>
                <a:cs typeface="Arial"/>
              </a:rPr>
              <a:t> entre les </a:t>
            </a:r>
            <a:r>
              <a:rPr lang="en-US" noProof="0" dirty="0" err="1">
                <a:latin typeface="Arial"/>
                <a:cs typeface="Arial"/>
              </a:rPr>
              <a:t>différents</a:t>
            </a:r>
            <a:r>
              <a:rPr lang="en-US" noProof="0" dirty="0">
                <a:latin typeface="Arial"/>
                <a:cs typeface="Arial"/>
              </a:rPr>
              <a:t> </a:t>
            </a:r>
            <a:r>
              <a:rPr lang="en-US" noProof="0" dirty="0" err="1">
                <a:latin typeface="Arial"/>
                <a:cs typeface="Arial"/>
              </a:rPr>
              <a:t>secteurs</a:t>
            </a:r>
            <a:r>
              <a:rPr lang="en-US" noProof="0" dirty="0">
                <a:latin typeface="Arial"/>
                <a:cs typeface="Arial"/>
              </a:rPr>
              <a:t> et </a:t>
            </a:r>
            <a:r>
              <a:rPr lang="fr-FR" dirty="0"/>
              <a:t>peut ainsi aider à surmonter les contraintes financières</a:t>
            </a:r>
            <a:r>
              <a:rPr lang="en-US" b="0" noProof="0" dirty="0">
                <a:latin typeface="Arial"/>
                <a:cs typeface="Arial"/>
              </a:rPr>
              <a:t>. Le </a:t>
            </a:r>
            <a:r>
              <a:rPr lang="en-US" b="0" noProof="0" dirty="0" err="1">
                <a:latin typeface="Arial"/>
                <a:cs typeface="Arial"/>
              </a:rPr>
              <a:t>niveau</a:t>
            </a:r>
            <a:r>
              <a:rPr lang="en-US" b="0" noProof="0" dirty="0">
                <a:latin typeface="Arial"/>
                <a:cs typeface="Arial"/>
              </a:rPr>
              <a:t> </a:t>
            </a:r>
            <a:r>
              <a:rPr lang="en-US" b="0" noProof="0" dirty="0" err="1">
                <a:latin typeface="Arial"/>
                <a:cs typeface="Arial"/>
              </a:rPr>
              <a:t>d’investissements</a:t>
            </a:r>
            <a:r>
              <a:rPr lang="en-US" b="0" noProof="0" dirty="0">
                <a:latin typeface="Arial"/>
                <a:cs typeface="Arial"/>
              </a:rPr>
              <a:t> </a:t>
            </a:r>
            <a:r>
              <a:rPr lang="en-US" b="0" noProof="0" dirty="0" err="1">
                <a:latin typeface="Arial"/>
                <a:cs typeface="Arial"/>
              </a:rPr>
              <a:t>varie</a:t>
            </a:r>
            <a:r>
              <a:rPr lang="en-US" b="0" noProof="0" dirty="0">
                <a:latin typeface="Arial"/>
                <a:cs typeface="Arial"/>
              </a:rPr>
              <a:t> </a:t>
            </a:r>
            <a:r>
              <a:rPr lang="en-US" b="0" noProof="0" dirty="0" err="1">
                <a:latin typeface="Arial"/>
                <a:cs typeface="Arial"/>
              </a:rPr>
              <a:t>parmi</a:t>
            </a:r>
            <a:r>
              <a:rPr lang="en-US" b="0" noProof="0" dirty="0">
                <a:latin typeface="Arial"/>
                <a:cs typeface="Arial"/>
              </a:rPr>
              <a:t> les divers </a:t>
            </a:r>
            <a:r>
              <a:rPr lang="en-US" b="0" noProof="0" dirty="0" err="1">
                <a:latin typeface="Arial"/>
                <a:cs typeface="Arial"/>
              </a:rPr>
              <a:t>composants</a:t>
            </a:r>
            <a:r>
              <a:rPr lang="en-US" b="0" noProof="0" dirty="0">
                <a:latin typeface="Arial"/>
                <a:cs typeface="Arial"/>
              </a:rPr>
              <a:t> du </a:t>
            </a:r>
            <a:r>
              <a:rPr lang="en-US" b="0" noProof="0" dirty="0" err="1">
                <a:latin typeface="Arial"/>
                <a:cs typeface="Arial"/>
              </a:rPr>
              <a:t>projet</a:t>
            </a:r>
            <a:r>
              <a:rPr lang="en-US" b="0" noProof="0" dirty="0">
                <a:latin typeface="Arial"/>
                <a:cs typeface="Arial"/>
              </a:rPr>
              <a:t> Nexus “</a:t>
            </a:r>
            <a:r>
              <a:rPr lang="en-US" b="0" noProof="0" dirty="0" err="1">
                <a:latin typeface="Arial"/>
                <a:cs typeface="Arial"/>
              </a:rPr>
              <a:t>eau</a:t>
            </a:r>
            <a:r>
              <a:rPr lang="en-US" b="0" noProof="0" dirty="0">
                <a:latin typeface="Arial"/>
                <a:cs typeface="Arial"/>
              </a:rPr>
              <a:t>-</a:t>
            </a:r>
            <a:r>
              <a:rPr lang="en-US" b="0" noProof="0" dirty="0" err="1">
                <a:latin typeface="Arial"/>
                <a:cs typeface="Arial"/>
              </a:rPr>
              <a:t>énergie</a:t>
            </a:r>
            <a:r>
              <a:rPr lang="en-US" b="0" noProof="0" dirty="0">
                <a:latin typeface="Arial"/>
                <a:cs typeface="Arial"/>
              </a:rPr>
              <a:t>-alimentation”, l</a:t>
            </a:r>
            <a:r>
              <a:rPr lang="fr-FR" dirty="0"/>
              <a:t>'énergie ayant tendance à recevoir une plus grande part de financement</a:t>
            </a:r>
            <a:r>
              <a:rPr lang="en-US" b="0" noProof="0" dirty="0">
                <a:latin typeface="Arial"/>
                <a:cs typeface="Arial"/>
              </a:rPr>
              <a:t> </a:t>
            </a:r>
            <a:r>
              <a:rPr lang="en-US" b="0" noProof="0" dirty="0" err="1">
                <a:latin typeface="Arial"/>
                <a:cs typeface="Arial"/>
              </a:rPr>
              <a:t>comparée</a:t>
            </a:r>
            <a:r>
              <a:rPr lang="en-US" b="0" noProof="0" dirty="0">
                <a:latin typeface="Arial"/>
                <a:cs typeface="Arial"/>
              </a:rPr>
              <a:t> à </a:t>
            </a:r>
            <a:r>
              <a:rPr lang="en-US" b="0" noProof="0" dirty="0" err="1">
                <a:latin typeface="Arial"/>
                <a:cs typeface="Arial"/>
              </a:rPr>
              <a:t>d’autres</a:t>
            </a:r>
            <a:r>
              <a:rPr lang="en-US" b="0" noProof="0" dirty="0">
                <a:latin typeface="Arial"/>
                <a:cs typeface="Arial"/>
              </a:rPr>
              <a:t> </a:t>
            </a:r>
            <a:r>
              <a:rPr lang="en-US" b="0" noProof="0" dirty="0" err="1">
                <a:latin typeface="Arial"/>
                <a:cs typeface="Arial"/>
              </a:rPr>
              <a:t>secteurs</a:t>
            </a:r>
            <a:r>
              <a:rPr lang="en-US" b="0" noProof="0" dirty="0">
                <a:latin typeface="Arial"/>
                <a:cs typeface="Arial"/>
              </a:rPr>
              <a:t> par </a:t>
            </a:r>
            <a:r>
              <a:rPr lang="en-US" b="0" noProof="0" dirty="0" err="1">
                <a:latin typeface="Arial"/>
                <a:cs typeface="Arial"/>
              </a:rPr>
              <a:t>exemple</a:t>
            </a:r>
            <a:r>
              <a:rPr lang="en-US" b="0" noProof="0" dirty="0">
                <a:latin typeface="Arial"/>
                <a:cs typeface="Arial"/>
              </a:rPr>
              <a:t>, </a:t>
            </a:r>
            <a:r>
              <a:rPr lang="en-US" b="0" noProof="0" dirty="0" err="1">
                <a:latin typeface="Arial"/>
                <a:cs typeface="Arial"/>
              </a:rPr>
              <a:t>comme</a:t>
            </a:r>
            <a:r>
              <a:rPr lang="en-US" b="0" noProof="0" dirty="0">
                <a:latin typeface="Arial"/>
                <a:cs typeface="Arial"/>
              </a:rPr>
              <a:t> </a:t>
            </a:r>
            <a:r>
              <a:rPr lang="en-US" b="0" noProof="0" dirty="0" err="1">
                <a:latin typeface="Arial"/>
                <a:cs typeface="Arial"/>
              </a:rPr>
              <a:t>l’assainissement</a:t>
            </a:r>
            <a:r>
              <a:rPr lang="en-US" b="0" noProof="0" dirty="0">
                <a:latin typeface="Arial"/>
                <a:cs typeface="Arial"/>
              </a:rPr>
              <a:t>. </a:t>
            </a:r>
            <a:r>
              <a:rPr lang="en-US" b="0" noProof="0" dirty="0" err="1">
                <a:latin typeface="Arial"/>
                <a:cs typeface="Arial"/>
              </a:rPr>
              <a:t>Ces</a:t>
            </a:r>
            <a:r>
              <a:rPr lang="en-US" b="0" noProof="0" dirty="0">
                <a:latin typeface="Arial"/>
                <a:cs typeface="Arial"/>
              </a:rPr>
              <a:t> </a:t>
            </a:r>
            <a:r>
              <a:rPr lang="en-US" b="0" noProof="0" dirty="0" err="1">
                <a:latin typeface="Arial"/>
                <a:cs typeface="Arial"/>
              </a:rPr>
              <a:t>différences</a:t>
            </a:r>
            <a:r>
              <a:rPr lang="en-US" b="0" noProof="0" dirty="0">
                <a:latin typeface="Arial"/>
                <a:cs typeface="Arial"/>
              </a:rPr>
              <a:t> entre les </a:t>
            </a:r>
            <a:r>
              <a:rPr lang="en-US" b="0" noProof="0" dirty="0" err="1">
                <a:latin typeface="Arial"/>
                <a:cs typeface="Arial"/>
              </a:rPr>
              <a:t>secteurs</a:t>
            </a:r>
            <a:r>
              <a:rPr lang="en-US" b="0" noProof="0" dirty="0">
                <a:latin typeface="Arial"/>
                <a:cs typeface="Arial"/>
              </a:rPr>
              <a:t> </a:t>
            </a:r>
            <a:r>
              <a:rPr lang="en-US" b="0" noProof="0" dirty="0" err="1">
                <a:latin typeface="Arial"/>
                <a:cs typeface="Arial"/>
              </a:rPr>
              <a:t>peuvent</a:t>
            </a:r>
            <a:r>
              <a:rPr lang="en-US" b="0" noProof="0" dirty="0">
                <a:latin typeface="Arial"/>
                <a:cs typeface="Arial"/>
              </a:rPr>
              <a:t> </a:t>
            </a:r>
            <a:r>
              <a:rPr lang="en-US" b="0" noProof="0" dirty="0" err="1">
                <a:latin typeface="Arial"/>
                <a:cs typeface="Arial"/>
              </a:rPr>
              <a:t>créer</a:t>
            </a:r>
            <a:r>
              <a:rPr lang="en-US" b="0" noProof="0" dirty="0">
                <a:latin typeface="Arial"/>
                <a:cs typeface="Arial"/>
              </a:rPr>
              <a:t> de </a:t>
            </a:r>
            <a:r>
              <a:rPr lang="en-US" b="1" noProof="0" dirty="0" err="1">
                <a:latin typeface="Arial"/>
                <a:cs typeface="Arial"/>
              </a:rPr>
              <a:t>nouvelles</a:t>
            </a:r>
            <a:r>
              <a:rPr lang="en-US" b="1" noProof="0" dirty="0">
                <a:latin typeface="Arial"/>
                <a:cs typeface="Arial"/>
              </a:rPr>
              <a:t> </a:t>
            </a:r>
            <a:r>
              <a:rPr lang="en-US" b="1" noProof="0" dirty="0" err="1">
                <a:latin typeface="Arial"/>
                <a:cs typeface="Arial"/>
              </a:rPr>
              <a:t>opportunités</a:t>
            </a:r>
            <a:r>
              <a:rPr lang="en-US" b="0" noProof="0" dirty="0">
                <a:latin typeface="Arial"/>
                <a:cs typeface="Arial"/>
              </a:rPr>
              <a:t> pour des </a:t>
            </a:r>
            <a:r>
              <a:rPr lang="en-US" b="0" noProof="0" dirty="0" err="1">
                <a:latin typeface="Arial"/>
                <a:cs typeface="Arial"/>
              </a:rPr>
              <a:t>projets</a:t>
            </a:r>
            <a:r>
              <a:rPr lang="en-US" b="0" noProof="0" dirty="0">
                <a:latin typeface="Arial"/>
                <a:cs typeface="Arial"/>
              </a:rPr>
              <a:t> </a:t>
            </a:r>
            <a:r>
              <a:rPr lang="en-US" b="0" noProof="0" dirty="0" err="1">
                <a:latin typeface="Arial"/>
                <a:cs typeface="Arial"/>
              </a:rPr>
              <a:t>multisectoriels</a:t>
            </a:r>
            <a:r>
              <a:rPr lang="en-US" b="0" noProof="0" dirty="0">
                <a:latin typeface="Arial"/>
                <a:cs typeface="Arial"/>
              </a:rPr>
              <a:t>, par </a:t>
            </a:r>
            <a:r>
              <a:rPr lang="en-US" b="0" noProof="0" dirty="0" err="1">
                <a:latin typeface="Arial"/>
                <a:cs typeface="Arial"/>
              </a:rPr>
              <a:t>exemple</a:t>
            </a:r>
            <a:r>
              <a:rPr lang="en-US" b="0" noProof="0" dirty="0">
                <a:latin typeface="Arial"/>
                <a:cs typeface="Arial"/>
              </a:rPr>
              <a:t> </a:t>
            </a:r>
            <a:r>
              <a:rPr lang="fr-FR" dirty="0"/>
              <a:t>pour la gestion de l'eau qui peut accéder au financement </a:t>
            </a:r>
            <a:r>
              <a:rPr lang="en-US" b="0" noProof="0" dirty="0">
                <a:latin typeface="Arial"/>
                <a:cs typeface="Arial"/>
              </a:rPr>
              <a:t>via des actions des </a:t>
            </a:r>
            <a:r>
              <a:rPr lang="en-US" b="0" noProof="0" dirty="0" err="1">
                <a:latin typeface="Arial"/>
                <a:cs typeface="Arial"/>
              </a:rPr>
              <a:t>secteurs</a:t>
            </a:r>
            <a:r>
              <a:rPr lang="en-US" b="0" noProof="0" dirty="0">
                <a:latin typeface="Arial"/>
                <a:cs typeface="Arial"/>
              </a:rPr>
              <a:t> de </a:t>
            </a:r>
            <a:r>
              <a:rPr lang="en-US" b="0" noProof="0" dirty="0" err="1">
                <a:latin typeface="Arial"/>
                <a:cs typeface="Arial"/>
              </a:rPr>
              <a:t>l’énergie</a:t>
            </a:r>
            <a:r>
              <a:rPr lang="en-US" b="0" noProof="0" dirty="0">
                <a:latin typeface="Arial"/>
                <a:cs typeface="Arial"/>
              </a:rPr>
              <a:t>. </a:t>
            </a:r>
            <a:r>
              <a:rPr lang="fr-FR" b="1" dirty="0"/>
              <a:t>investissements pour faire le meilleur usage économique des ressources financières disponibles</a:t>
            </a:r>
            <a:r>
              <a:rPr lang="fr-FR" dirty="0"/>
              <a:t>. </a:t>
            </a:r>
          </a:p>
          <a:p>
            <a:pPr marL="171450" indent="-171450">
              <a:buFont typeface="Wingdings" panose="05000000000000000000" pitchFamily="2" charset="2"/>
              <a:buChar char="à"/>
            </a:pPr>
            <a:r>
              <a:rPr lang="fr-FR" dirty="0"/>
              <a:t>En concevant des solutions et en planifiant ensemble les investissements dans tous les secteurs</a:t>
            </a:r>
            <a:r>
              <a:rPr lang="en-US" b="0" noProof="0" dirty="0">
                <a:latin typeface="Arial"/>
                <a:cs typeface="Arial"/>
              </a:rPr>
              <a:t>, la mise </a:t>
            </a:r>
            <a:r>
              <a:rPr lang="en-US" b="0" noProof="0" dirty="0" err="1">
                <a:latin typeface="Arial"/>
                <a:cs typeface="Arial"/>
              </a:rPr>
              <a:t>en</a:t>
            </a:r>
            <a:r>
              <a:rPr lang="en-US" b="0" noProof="0" dirty="0">
                <a:latin typeface="Arial"/>
                <a:cs typeface="Arial"/>
              </a:rPr>
              <a:t> place </a:t>
            </a:r>
            <a:r>
              <a:rPr lang="en-US" b="0" noProof="0" dirty="0" err="1">
                <a:latin typeface="Arial"/>
                <a:cs typeface="Arial"/>
              </a:rPr>
              <a:t>d’institutions</a:t>
            </a:r>
            <a:r>
              <a:rPr lang="en-US" b="0" noProof="0" dirty="0">
                <a:latin typeface="Arial"/>
                <a:cs typeface="Arial"/>
              </a:rPr>
              <a:t> </a:t>
            </a:r>
            <a:r>
              <a:rPr lang="en-US" b="0" noProof="0" dirty="0" err="1">
                <a:latin typeface="Arial"/>
                <a:cs typeface="Arial"/>
              </a:rPr>
              <a:t>peut</a:t>
            </a:r>
            <a:r>
              <a:rPr lang="en-US" b="0" noProof="0" dirty="0">
                <a:latin typeface="Arial"/>
                <a:cs typeface="Arial"/>
              </a:rPr>
              <a:t> </a:t>
            </a:r>
            <a:r>
              <a:rPr lang="en-US" b="0" noProof="0" dirty="0" err="1">
                <a:latin typeface="Arial"/>
                <a:cs typeface="Arial"/>
              </a:rPr>
              <a:t>catalyser</a:t>
            </a:r>
            <a:r>
              <a:rPr lang="en-US" b="0" noProof="0" dirty="0">
                <a:latin typeface="Arial"/>
                <a:cs typeface="Arial"/>
              </a:rPr>
              <a:t> </a:t>
            </a:r>
            <a:r>
              <a:rPr lang="fr-FR" dirty="0"/>
              <a:t>la mise en œuvre de solutions intégrées qui sont </a:t>
            </a:r>
            <a:r>
              <a:rPr lang="fr-FR" b="1" dirty="0"/>
              <a:t>à la fois écologiquement durables et bancables</a:t>
            </a:r>
            <a:r>
              <a:rPr lang="fr-FR" dirty="0"/>
              <a:t>. L'approche Nexus peut être utile dans </a:t>
            </a:r>
            <a:r>
              <a:rPr lang="fr-FR" b="1" dirty="0"/>
              <a:t>la conception d'ensembles intégrés d'investissements pour faire le meilleur usage économique des ressources financières disponibles. </a:t>
            </a:r>
            <a:r>
              <a:rPr lang="fr-FR" dirty="0"/>
              <a:t>Nous verrons que l'approche Nexus ouvre des opportunités pour la finance avantage privée et mixte. En concevant des solutions et en planifiant les investissements ensemble dans tous les secteurs, les institutions de mise en œuvre peuvent catalyser la mise en œuvre de solutions intégrées qui sont </a:t>
            </a:r>
            <a:r>
              <a:rPr lang="fr-FR" b="1" dirty="0"/>
              <a:t>à la fois écologiquement durables et bancables</a:t>
            </a:r>
            <a:r>
              <a:rPr lang="en-US" noProof="0" dirty="0">
                <a:latin typeface="Arial"/>
                <a:cs typeface="Arial"/>
              </a:rPr>
              <a:t>.</a:t>
            </a:r>
            <a:endParaRPr lang="en-US" b="0" noProof="0" dirty="0">
              <a:cs typeface="Arial"/>
            </a:endParaRPr>
          </a:p>
          <a:p>
            <a:pPr marL="171450" indent="-171450">
              <a:buFont typeface="Wingdings" panose="05000000000000000000" pitchFamily="2" charset="2"/>
              <a:buChar char="à"/>
            </a:pPr>
            <a:r>
              <a:rPr lang="en-US" b="0" noProof="0" dirty="0" err="1">
                <a:latin typeface="Arial"/>
                <a:cs typeface="Arial"/>
              </a:rPr>
              <a:t>En</a:t>
            </a:r>
            <a:r>
              <a:rPr lang="en-US" b="0" noProof="0" dirty="0">
                <a:latin typeface="Arial"/>
                <a:cs typeface="Arial"/>
              </a:rPr>
              <a:t> </a:t>
            </a:r>
            <a:r>
              <a:rPr lang="en-US" b="0" noProof="0" dirty="0" err="1">
                <a:latin typeface="Arial"/>
                <a:cs typeface="Arial"/>
              </a:rPr>
              <a:t>l’absence</a:t>
            </a:r>
            <a:r>
              <a:rPr lang="en-US" b="0" noProof="0" dirty="0">
                <a:latin typeface="Arial"/>
                <a:cs typeface="Arial"/>
              </a:rPr>
              <a:t> de </a:t>
            </a:r>
            <a:r>
              <a:rPr lang="en-US" b="0" noProof="0" dirty="0" err="1">
                <a:latin typeface="Arial"/>
                <a:cs typeface="Arial"/>
              </a:rPr>
              <a:t>ce</a:t>
            </a:r>
            <a:r>
              <a:rPr lang="en-US" b="0" noProof="0" dirty="0">
                <a:latin typeface="Arial"/>
                <a:cs typeface="Arial"/>
              </a:rPr>
              <a:t> type de </a:t>
            </a:r>
            <a:r>
              <a:rPr lang="en-US" b="0" noProof="0" dirty="0" err="1">
                <a:latin typeface="Arial"/>
                <a:cs typeface="Arial"/>
              </a:rPr>
              <a:t>coopération</a:t>
            </a:r>
            <a:r>
              <a:rPr lang="en-US" b="0" noProof="0" dirty="0">
                <a:latin typeface="Arial"/>
                <a:cs typeface="Arial"/>
              </a:rPr>
              <a:t>, les </a:t>
            </a:r>
            <a:r>
              <a:rPr lang="en-US" b="0" noProof="0" dirty="0" err="1">
                <a:latin typeface="Arial"/>
                <a:cs typeface="Arial"/>
              </a:rPr>
              <a:t>secteurs</a:t>
            </a:r>
            <a:r>
              <a:rPr lang="en-US" b="0" noProof="0" dirty="0">
                <a:latin typeface="Arial"/>
                <a:cs typeface="Arial"/>
              </a:rPr>
              <a:t> </a:t>
            </a:r>
            <a:r>
              <a:rPr lang="en-US" b="0" noProof="0" dirty="0" err="1">
                <a:latin typeface="Arial"/>
                <a:cs typeface="Arial"/>
              </a:rPr>
              <a:t>économiques</a:t>
            </a:r>
            <a:r>
              <a:rPr lang="en-US" b="0" noProof="0" dirty="0">
                <a:latin typeface="Arial"/>
                <a:cs typeface="Arial"/>
              </a:rPr>
              <a:t> </a:t>
            </a:r>
            <a:r>
              <a:rPr lang="en-US" b="0" noProof="0" dirty="0" err="1">
                <a:latin typeface="Arial"/>
                <a:cs typeface="Arial"/>
              </a:rPr>
              <a:t>mettront</a:t>
            </a:r>
            <a:r>
              <a:rPr lang="en-US" b="0" noProof="0" dirty="0">
                <a:latin typeface="Arial"/>
                <a:cs typeface="Arial"/>
              </a:rPr>
              <a:t> </a:t>
            </a:r>
            <a:r>
              <a:rPr lang="en-US" b="0" noProof="0" dirty="0" err="1">
                <a:latin typeface="Arial"/>
                <a:cs typeface="Arial"/>
              </a:rPr>
              <a:t>en</a:t>
            </a:r>
            <a:r>
              <a:rPr lang="en-US" b="0" noProof="0" dirty="0">
                <a:latin typeface="Arial"/>
                <a:cs typeface="Arial"/>
              </a:rPr>
              <a:t> place </a:t>
            </a:r>
            <a:r>
              <a:rPr lang="en-US" b="0" noProof="0" dirty="0" err="1">
                <a:latin typeface="Arial"/>
                <a:cs typeface="Arial"/>
              </a:rPr>
              <a:t>leur</a:t>
            </a:r>
            <a:r>
              <a:rPr lang="en-US" b="0" noProof="0" dirty="0">
                <a:latin typeface="Arial"/>
                <a:cs typeface="Arial"/>
              </a:rPr>
              <a:t> </a:t>
            </a:r>
            <a:r>
              <a:rPr lang="en-US" b="0" noProof="0" dirty="0" err="1">
                <a:latin typeface="Arial"/>
                <a:cs typeface="Arial"/>
              </a:rPr>
              <a:t>propres</a:t>
            </a:r>
            <a:r>
              <a:rPr lang="en-US" b="0" noProof="0" dirty="0">
                <a:latin typeface="Arial"/>
                <a:cs typeface="Arial"/>
              </a:rPr>
              <a:t> solutions pour </a:t>
            </a:r>
            <a:r>
              <a:rPr lang="en-US" b="0" noProof="0" dirty="0" err="1">
                <a:latin typeface="Arial"/>
                <a:cs typeface="Arial"/>
              </a:rPr>
              <a:t>régler</a:t>
            </a:r>
            <a:r>
              <a:rPr lang="en-US" b="0" noProof="0" dirty="0">
                <a:latin typeface="Arial"/>
                <a:cs typeface="Arial"/>
              </a:rPr>
              <a:t> les </a:t>
            </a:r>
            <a:r>
              <a:rPr lang="en-US" b="0" noProof="0" dirty="0" err="1">
                <a:latin typeface="Arial"/>
                <a:cs typeface="Arial"/>
              </a:rPr>
              <a:t>problèmes</a:t>
            </a:r>
            <a:r>
              <a:rPr lang="en-US" b="0" noProof="0" dirty="0">
                <a:latin typeface="Arial"/>
                <a:cs typeface="Arial"/>
              </a:rPr>
              <a:t> </a:t>
            </a:r>
            <a:r>
              <a:rPr lang="en-US" b="0" noProof="0" dirty="0" err="1">
                <a:latin typeface="Arial"/>
                <a:cs typeface="Arial"/>
              </a:rPr>
              <a:t>immédiats</a:t>
            </a:r>
            <a:r>
              <a:rPr lang="en-US" b="0" noProof="0" dirty="0">
                <a:latin typeface="Arial"/>
                <a:cs typeface="Arial"/>
              </a:rPr>
              <a:t> sans </a:t>
            </a:r>
            <a:r>
              <a:rPr lang="en-US" b="0" noProof="0" dirty="0" err="1">
                <a:latin typeface="Arial"/>
                <a:cs typeface="Arial"/>
              </a:rPr>
              <a:t>construire</a:t>
            </a:r>
            <a:r>
              <a:rPr lang="en-US" b="0" noProof="0" dirty="0">
                <a:latin typeface="Arial"/>
                <a:cs typeface="Arial"/>
              </a:rPr>
              <a:t> de vision commune. </a:t>
            </a:r>
            <a:r>
              <a:rPr lang="en-US" b="0" noProof="0" dirty="0" err="1">
                <a:latin typeface="Arial"/>
                <a:cs typeface="Arial"/>
              </a:rPr>
              <a:t>Ces</a:t>
            </a:r>
            <a:r>
              <a:rPr lang="en-US" b="0" noProof="0" dirty="0">
                <a:latin typeface="Arial"/>
                <a:cs typeface="Arial"/>
              </a:rPr>
              <a:t> solutions “silo” </a:t>
            </a:r>
            <a:r>
              <a:rPr lang="en-US" b="0" noProof="0" dirty="0" err="1">
                <a:latin typeface="Arial"/>
                <a:cs typeface="Arial"/>
              </a:rPr>
              <a:t>pourraient</a:t>
            </a:r>
            <a:r>
              <a:rPr lang="en-US" b="0" noProof="0" dirty="0">
                <a:latin typeface="Arial"/>
                <a:cs typeface="Arial"/>
              </a:rPr>
              <a:t> </a:t>
            </a:r>
            <a:r>
              <a:rPr lang="en-US" b="0" noProof="0" dirty="0" err="1">
                <a:latin typeface="Arial"/>
                <a:cs typeface="Arial"/>
              </a:rPr>
              <a:t>être</a:t>
            </a:r>
            <a:r>
              <a:rPr lang="en-US" b="0" noProof="0" dirty="0">
                <a:latin typeface="Arial"/>
                <a:cs typeface="Arial"/>
              </a:rPr>
              <a:t> </a:t>
            </a:r>
            <a:r>
              <a:rPr lang="en-US" b="0" noProof="0" dirty="0" err="1">
                <a:latin typeface="Arial"/>
                <a:cs typeface="Arial"/>
              </a:rPr>
              <a:t>bancables</a:t>
            </a:r>
            <a:r>
              <a:rPr lang="en-US" b="0" noProof="0" dirty="0">
                <a:latin typeface="Arial"/>
                <a:cs typeface="Arial"/>
              </a:rPr>
              <a:t>, </a:t>
            </a:r>
            <a:r>
              <a:rPr lang="en-US" b="0" noProof="0" dirty="0" err="1">
                <a:latin typeface="Arial"/>
                <a:cs typeface="Arial"/>
              </a:rPr>
              <a:t>mais</a:t>
            </a:r>
            <a:r>
              <a:rPr lang="en-US" b="0" noProof="0" dirty="0">
                <a:latin typeface="Arial"/>
                <a:cs typeface="Arial"/>
              </a:rPr>
              <a:t> pas </a:t>
            </a:r>
            <a:r>
              <a:rPr lang="en-US" b="0" noProof="0" dirty="0" err="1">
                <a:latin typeface="Arial"/>
                <a:cs typeface="Arial"/>
              </a:rPr>
              <a:t>nécessairement</a:t>
            </a:r>
            <a:r>
              <a:rPr lang="en-US" b="0" noProof="0" dirty="0">
                <a:latin typeface="Arial"/>
                <a:cs typeface="Arial"/>
              </a:rPr>
              <a:t> durables.</a:t>
            </a:r>
            <a:endParaRPr lang="en-US" b="0" noProof="0" dirty="0">
              <a:cs typeface="Arial"/>
            </a:endParaRPr>
          </a:p>
          <a:p>
            <a:pPr marL="171450" indent="-171450">
              <a:buFont typeface="Wingdings" panose="05000000000000000000" pitchFamily="2" charset="2"/>
              <a:buChar char="à"/>
            </a:pPr>
            <a:r>
              <a:rPr lang="fr-FR" dirty="0"/>
              <a:t>Les approches intersectorielles pourraient également aider à réaliser des </a:t>
            </a:r>
            <a:r>
              <a:rPr lang="fr-FR" b="1" dirty="0"/>
              <a:t>économies d'échelle </a:t>
            </a:r>
            <a:r>
              <a:rPr lang="fr-FR" dirty="0"/>
              <a:t>car elles réduisent les compromis et augmentent les synergies </a:t>
            </a:r>
            <a:r>
              <a:rPr lang="en-US" b="0" noProof="0" dirty="0">
                <a:latin typeface="Arial"/>
                <a:cs typeface="Arial"/>
              </a:rPr>
              <a:t>(</a:t>
            </a:r>
            <a:r>
              <a:rPr lang="fr-FR" dirty="0"/>
              <a:t>qui pourrait être reflété dans une analyse coût-efficacité comme décrit précédemment</a:t>
            </a:r>
            <a:r>
              <a:rPr lang="en-US" b="0" noProof="0" dirty="0">
                <a:latin typeface="Arial"/>
                <a:cs typeface="Arial"/>
              </a:rPr>
              <a:t>), </a:t>
            </a:r>
            <a:r>
              <a:rPr lang="fr-FR" dirty="0"/>
              <a:t>par rapport aux solutions sectorielles.</a:t>
            </a:r>
            <a:endParaRPr lang="en-US" b="0" noProof="0" dirty="0">
              <a:cs typeface="Arial"/>
            </a:endParaRPr>
          </a:p>
          <a:p>
            <a:pPr marL="0" indent="0">
              <a:buFontTx/>
              <a:buNone/>
            </a:pPr>
            <a:endParaRPr lang="en-US" b="0" noProof="0" dirty="0"/>
          </a:p>
          <a:p>
            <a:pPr marL="171450" indent="-171450">
              <a:buFontTx/>
              <a:buChar char="-"/>
            </a:pPr>
            <a:r>
              <a:rPr lang="fr-FR" b="1" dirty="0"/>
              <a:t>La coordination</a:t>
            </a:r>
            <a:r>
              <a:rPr lang="fr-FR" dirty="0"/>
              <a:t>, pas seulement en ce qui concerne les plans d'investissement (mais aussi en termes de niveau macro, planification intégrée, données et suivi</a:t>
            </a:r>
            <a:r>
              <a:rPr lang="en-US" b="0" noProof="0" dirty="0">
                <a:latin typeface="Arial"/>
                <a:cs typeface="Arial"/>
              </a:rPr>
              <a:t>, </a:t>
            </a:r>
            <a:r>
              <a:rPr lang="fr-FR" dirty="0"/>
              <a:t>processus d'évaluation d'impact ou autres cadres de sauvegarde</a:t>
            </a:r>
            <a:r>
              <a:rPr lang="en-US" b="0" noProof="0" dirty="0">
                <a:latin typeface="Arial"/>
                <a:cs typeface="Arial"/>
              </a:rPr>
              <a:t>) </a:t>
            </a:r>
            <a:r>
              <a:rPr lang="fr-FR" dirty="0"/>
              <a:t>est particulièrement important pour réduire les </a:t>
            </a:r>
            <a:r>
              <a:rPr lang="fr-FR" b="1" dirty="0"/>
              <a:t>risques des investissements </a:t>
            </a:r>
            <a:r>
              <a:rPr lang="fr-FR" dirty="0"/>
              <a:t>d'importance régionale. </a:t>
            </a:r>
            <a:r>
              <a:rPr lang="en-US" b="0" noProof="0" dirty="0">
                <a:latin typeface="Arial"/>
                <a:cs typeface="Arial"/>
              </a:rPr>
              <a:t>La </a:t>
            </a:r>
            <a:r>
              <a:rPr lang="en-US" b="0" noProof="0" dirty="0" err="1">
                <a:latin typeface="Arial"/>
                <a:cs typeface="Arial"/>
              </a:rPr>
              <a:t>volonté</a:t>
            </a:r>
            <a:r>
              <a:rPr lang="en-US" b="0" noProof="0" dirty="0">
                <a:latin typeface="Arial"/>
                <a:cs typeface="Arial"/>
              </a:rPr>
              <a:t> politique de </a:t>
            </a:r>
            <a:r>
              <a:rPr lang="en-US" b="0" noProof="0" dirty="0" err="1">
                <a:latin typeface="Arial"/>
                <a:cs typeface="Arial"/>
              </a:rPr>
              <a:t>coopérer</a:t>
            </a:r>
            <a:r>
              <a:rPr lang="en-US" b="0" noProof="0" dirty="0">
                <a:latin typeface="Arial"/>
                <a:cs typeface="Arial"/>
              </a:rPr>
              <a:t> et de </a:t>
            </a:r>
            <a:r>
              <a:rPr lang="en-US" b="0" noProof="0" dirty="0" err="1">
                <a:latin typeface="Arial"/>
                <a:cs typeface="Arial"/>
              </a:rPr>
              <a:t>coordonner</a:t>
            </a:r>
            <a:r>
              <a:rPr lang="en-US" b="0" noProof="0" dirty="0">
                <a:latin typeface="Arial"/>
                <a:cs typeface="Arial"/>
              </a:rPr>
              <a:t>, </a:t>
            </a:r>
            <a:r>
              <a:rPr lang="fr-FR" dirty="0"/>
              <a:t>en vue d'assurer la durabilité à long terme encouragera les investisseurs à s'engager.</a:t>
            </a:r>
            <a:endParaRPr lang="en-US" b="0" noProof="0" dirty="0">
              <a:cs typeface="Arial"/>
            </a:endParaRPr>
          </a:p>
          <a:p>
            <a:pPr marL="171450" indent="-171450">
              <a:buFont typeface="Wingdings" panose="05000000000000000000" pitchFamily="2" charset="2"/>
              <a:buChar char="à"/>
              <a:defRPr/>
            </a:pPr>
            <a:r>
              <a:rPr lang="fr-FR" dirty="0"/>
              <a:t>Cela se reflète également dans le fait que </a:t>
            </a:r>
            <a:r>
              <a:rPr lang="fr-FR" b="1" dirty="0"/>
              <a:t>finance les fournisseurs </a:t>
            </a:r>
            <a:r>
              <a:rPr lang="fr-FR" dirty="0"/>
              <a:t>sont de plus en plus soucieux de la </a:t>
            </a:r>
            <a:r>
              <a:rPr lang="fr-FR" b="1" dirty="0"/>
              <a:t>cohérence intersectorielle</a:t>
            </a:r>
            <a:r>
              <a:rPr lang="fr-FR" dirty="0"/>
              <a:t>. Nous montrerons plus loin comment les mécanismes de financement sont combinés avec des </a:t>
            </a:r>
            <a:r>
              <a:rPr lang="fr-FR" b="1" dirty="0"/>
              <a:t>critères de durabilité.</a:t>
            </a:r>
            <a:endParaRPr lang="en-US" b="1" noProof="0" dirty="0">
              <a:cs typeface="Arial"/>
            </a:endParaRPr>
          </a:p>
          <a:p>
            <a:pPr marL="0" indent="0">
              <a:buFont typeface="Wingdings" panose="05000000000000000000" pitchFamily="2" charset="2"/>
              <a:buNone/>
            </a:pPr>
            <a:endParaRPr lang="en-US" b="0" noProof="0" dirty="0"/>
          </a:p>
          <a:p>
            <a:pPr>
              <a:buFont typeface="Wingdings" panose="05000000000000000000" pitchFamily="2" charset="2"/>
            </a:pPr>
            <a:endParaRPr lang="en-US" noProof="0" dirty="0">
              <a:latin typeface="Arial"/>
              <a:cs typeface="Arial"/>
            </a:endParaRPr>
          </a:p>
          <a:p>
            <a:pPr marL="342900" indent="-342900">
              <a:buAutoNum type="arabicParenR"/>
            </a:pPr>
            <a:r>
              <a:rPr lang="fr-FR" dirty="0"/>
              <a:t>Comment le Nexus obtient plus de financements pour des projets sectoriels </a:t>
            </a:r>
            <a:r>
              <a:rPr lang="en-US" noProof="0" dirty="0">
                <a:latin typeface="Arial"/>
                <a:cs typeface="Arial"/>
              </a:rPr>
              <a:t>(</a:t>
            </a:r>
            <a:r>
              <a:rPr lang="fr-FR" dirty="0"/>
              <a:t>notamment en ce qui concerne le secteur de l'eau) - le Nexus peut-il tirer parti du financement de l’énergie et agro-alimentaire aux projets d'eau ?</a:t>
            </a:r>
            <a:endParaRPr lang="en-US" noProof="0" dirty="0">
              <a:cs typeface="Arial" panose="020B0604020202020204" pitchFamily="34" charset="0"/>
            </a:endParaRPr>
          </a:p>
          <a:p>
            <a:pPr marL="342900" indent="-342900">
              <a:buAutoNum type="arabicParenR"/>
            </a:pPr>
            <a:r>
              <a:rPr lang="fr-FR" dirty="0"/>
              <a:t>Comment le Nexus mobilise-t-il des financements pour l'efficacité des ressources ?</a:t>
            </a:r>
            <a:endParaRPr lang="en-US" noProof="0" dirty="0">
              <a:latin typeface="Arial"/>
              <a:cs typeface="Arial"/>
            </a:endParaRPr>
          </a:p>
          <a:p>
            <a:pPr marL="285750" indent="-285750">
              <a:buFont typeface="Arial"/>
              <a:buChar char="•"/>
            </a:pPr>
            <a:r>
              <a:rPr lang="fr-FR" dirty="0"/>
              <a:t>Afin de tirer parti des financements pour les projets « eau-énergie-alimentation » Nexus, il est important de commencer avec </a:t>
            </a:r>
            <a:r>
              <a:rPr lang="fr-FR" b="1" dirty="0"/>
              <a:t>une base d'informations fiable</a:t>
            </a:r>
          </a:p>
          <a:p>
            <a:pPr marL="285750" indent="-285750">
              <a:buFont typeface="Arial"/>
              <a:buChar char="•"/>
            </a:pPr>
            <a:r>
              <a:rPr lang="fr-FR" dirty="0"/>
              <a:t>Cela inclut un aperçu des investissements prévus</a:t>
            </a:r>
            <a:r>
              <a:rPr lang="en-US" noProof="0" dirty="0">
                <a:latin typeface="Arial"/>
                <a:cs typeface="Arial"/>
              </a:rPr>
              <a:t>, </a:t>
            </a:r>
            <a:r>
              <a:rPr lang="fr-FR" dirty="0"/>
              <a:t>les types de projets et les financements associés au niveau international, national et local</a:t>
            </a:r>
          </a:p>
          <a:p>
            <a:pPr marL="285750" indent="-285750">
              <a:buFont typeface="Arial"/>
              <a:buChar char="•"/>
            </a:pPr>
            <a:r>
              <a:rPr lang="fr-FR" dirty="0"/>
              <a:t>Sur cette base, les opportunités peuvent être maximisées et les risques éventuels minimisés</a:t>
            </a:r>
          </a:p>
          <a:p>
            <a:pPr marL="285750" indent="-285750">
              <a:buFont typeface="Arial"/>
              <a:buChar char="•"/>
            </a:pPr>
            <a:r>
              <a:rPr lang="fr-FR" dirty="0"/>
              <a:t>Entre les trois secteurs prévalent différents niveaux d'investissements </a:t>
            </a:r>
            <a:r>
              <a:rPr lang="en-US" noProof="0" dirty="0">
                <a:latin typeface="Arial"/>
                <a:cs typeface="Arial"/>
              </a:rPr>
              <a:t>(</a:t>
            </a:r>
            <a:r>
              <a:rPr lang="fr-FR" dirty="0"/>
              <a:t>par exemple le secteur de l'énergie a tendance à recevoir une plus grande part de financement que l'assainissement</a:t>
            </a:r>
            <a:r>
              <a:rPr lang="en-US" noProof="0" dirty="0">
                <a:latin typeface="Arial"/>
                <a:cs typeface="Arial"/>
              </a:rPr>
              <a:t>)</a:t>
            </a:r>
            <a:endParaRPr lang="en-US" noProof="0" dirty="0">
              <a:cs typeface="Arial"/>
            </a:endParaRPr>
          </a:p>
          <a:p>
            <a:pPr marL="285750" indent="-285750">
              <a:buFont typeface="Arial"/>
              <a:buChar char="•"/>
            </a:pPr>
            <a:r>
              <a:rPr lang="fr-FR" dirty="0"/>
              <a:t>Mais ces </a:t>
            </a:r>
            <a:r>
              <a:rPr lang="fr-FR" b="1" dirty="0"/>
              <a:t>différences</a:t>
            </a:r>
            <a:r>
              <a:rPr lang="fr-FR" dirty="0"/>
              <a:t> entre les secteurs créent précisément des opportunités de financement nouvelles et supplémentaires</a:t>
            </a:r>
          </a:p>
          <a:p>
            <a:pPr marL="285750" indent="-285750">
              <a:buFont typeface="Arial"/>
              <a:buChar char="•"/>
            </a:pPr>
            <a:r>
              <a:rPr lang="fr-FR" dirty="0"/>
              <a:t>Malheureusement, dans les bassins transfrontaliers, le potentiel et la diversification des sources de financement est largement inutilisé car souvent associé à des risques (par exemple</a:t>
            </a:r>
            <a:r>
              <a:rPr lang="en-US" noProof="0" dirty="0">
                <a:latin typeface="Arial"/>
                <a:cs typeface="Arial"/>
              </a:rPr>
              <a:t>,</a:t>
            </a:r>
            <a:r>
              <a:rPr lang="fr-FR" dirty="0"/>
              <a:t> accords de coopération et structures institutionnelles difficiles</a:t>
            </a:r>
            <a:r>
              <a:rPr lang="en-US" noProof="0" dirty="0">
                <a:latin typeface="Arial"/>
                <a:cs typeface="Arial"/>
              </a:rPr>
              <a:t>)</a:t>
            </a:r>
          </a:p>
          <a:p>
            <a:pPr marL="285750" indent="-285750">
              <a:buFont typeface="Arial"/>
              <a:buChar char="•"/>
            </a:pPr>
            <a:r>
              <a:rPr lang="en-US" noProof="0" dirty="0" err="1">
                <a:latin typeface="Arial"/>
                <a:cs typeface="Arial"/>
              </a:rPr>
              <a:t>Afin</a:t>
            </a:r>
            <a:r>
              <a:rPr lang="en-US" noProof="0" dirty="0">
                <a:latin typeface="Arial"/>
                <a:cs typeface="Arial"/>
              </a:rPr>
              <a:t> </a:t>
            </a:r>
            <a:r>
              <a:rPr lang="en-US" noProof="0" dirty="0" err="1">
                <a:latin typeface="Arial"/>
                <a:cs typeface="Arial"/>
              </a:rPr>
              <a:t>d’éviter</a:t>
            </a:r>
            <a:r>
              <a:rPr lang="en-US" noProof="0" dirty="0">
                <a:latin typeface="Arial"/>
                <a:cs typeface="Arial"/>
              </a:rPr>
              <a:t> de </a:t>
            </a:r>
            <a:r>
              <a:rPr lang="en-US" noProof="0" dirty="0" err="1">
                <a:latin typeface="Arial"/>
                <a:cs typeface="Arial"/>
              </a:rPr>
              <a:t>tels</a:t>
            </a:r>
            <a:r>
              <a:rPr lang="en-US" noProof="0" dirty="0">
                <a:latin typeface="Arial"/>
                <a:cs typeface="Arial"/>
              </a:rPr>
              <a:t> </a:t>
            </a:r>
            <a:r>
              <a:rPr lang="en-US" noProof="0" dirty="0" err="1">
                <a:latin typeface="Arial"/>
                <a:cs typeface="Arial"/>
              </a:rPr>
              <a:t>défis</a:t>
            </a:r>
            <a:r>
              <a:rPr lang="en-US" noProof="0" dirty="0">
                <a:latin typeface="Arial"/>
                <a:cs typeface="Arial"/>
              </a:rPr>
              <a:t>, </a:t>
            </a:r>
            <a:r>
              <a:rPr lang="en-US" noProof="0" dirty="0" err="1">
                <a:latin typeface="Arial"/>
                <a:cs typeface="Arial"/>
              </a:rPr>
              <a:t>il</a:t>
            </a:r>
            <a:r>
              <a:rPr lang="en-US" noProof="0" dirty="0">
                <a:latin typeface="Arial"/>
                <a:cs typeface="Arial"/>
              </a:rPr>
              <a:t> </a:t>
            </a:r>
            <a:r>
              <a:rPr lang="en-US" noProof="0" dirty="0" err="1">
                <a:latin typeface="Arial"/>
                <a:cs typeface="Arial"/>
              </a:rPr>
              <a:t>est</a:t>
            </a:r>
            <a:r>
              <a:rPr lang="en-US" noProof="0" dirty="0">
                <a:latin typeface="Arial"/>
                <a:cs typeface="Arial"/>
              </a:rPr>
              <a:t> important que </a:t>
            </a:r>
            <a:r>
              <a:rPr lang="fr-FR" dirty="0"/>
              <a:t>les institutions coopérantes fournissent un environnement porteur avec de fortes capacités institutionnelles </a:t>
            </a:r>
            <a:r>
              <a:rPr lang="en-US" noProof="0" dirty="0">
                <a:latin typeface="Arial"/>
                <a:cs typeface="Arial"/>
              </a:rPr>
              <a:t>aux </a:t>
            </a:r>
            <a:r>
              <a:rPr lang="en-US" noProof="0" dirty="0" err="1">
                <a:latin typeface="Arial"/>
                <a:cs typeface="Arial"/>
              </a:rPr>
              <a:t>niveaux</a:t>
            </a:r>
            <a:r>
              <a:rPr lang="en-US" noProof="0" dirty="0">
                <a:latin typeface="Arial"/>
                <a:cs typeface="Arial"/>
              </a:rPr>
              <a:t> national et local </a:t>
            </a:r>
            <a:endParaRPr lang="en-US" noProof="0" dirty="0">
              <a:cs typeface="Arial"/>
            </a:endParaRPr>
          </a:p>
          <a:p>
            <a:pPr marL="285750" indent="-285750">
              <a:buFont typeface="Arial"/>
              <a:buChar char="•"/>
            </a:pPr>
            <a:r>
              <a:rPr lang="fr-FR" dirty="0"/>
              <a:t>Ceci est crucial pour la conception et la gestion réussies de projets intersectoriels</a:t>
            </a:r>
          </a:p>
          <a:p>
            <a:pPr marL="285750" indent="-285750">
              <a:buFont typeface="Arial"/>
              <a:buChar char="•"/>
            </a:pPr>
            <a:r>
              <a:rPr lang="fr-FR" dirty="0"/>
              <a:t>De plus, les projets WEF Nexus peuvent contribuer à une </a:t>
            </a:r>
            <a:r>
              <a:rPr lang="fr-FR" b="1" dirty="0"/>
              <a:t>cohérence intersectorielle </a:t>
            </a:r>
            <a:r>
              <a:rPr lang="fr-FR" dirty="0"/>
              <a:t>et ainsi mobiliser des financements supplémentaires</a:t>
            </a:r>
            <a:r>
              <a:rPr lang="en-US" noProof="0" dirty="0">
                <a:latin typeface="Arial"/>
                <a:cs typeface="Arial"/>
              </a:rPr>
              <a:t> --&gt; u</a:t>
            </a:r>
            <a:r>
              <a:rPr lang="fr-FR" dirty="0"/>
              <a:t>n nombre croissant d'institutions financières internationales attachent de l'importance à la cohérence intersectorielle et financer en conséquence (par exemple, la Banque mondiale, ou la </a:t>
            </a:r>
            <a:r>
              <a:rPr lang="en-US" noProof="0" dirty="0">
                <a:latin typeface="Arial"/>
                <a:cs typeface="Arial"/>
              </a:rPr>
              <a:t>Banque </a:t>
            </a:r>
            <a:r>
              <a:rPr lang="en-US" noProof="0" dirty="0" err="1">
                <a:latin typeface="Arial"/>
                <a:cs typeface="Arial"/>
              </a:rPr>
              <a:t>interaméricaine</a:t>
            </a:r>
            <a:r>
              <a:rPr lang="en-US" noProof="0" dirty="0">
                <a:latin typeface="Arial"/>
                <a:cs typeface="Arial"/>
              </a:rPr>
              <a:t> de </a:t>
            </a:r>
            <a:r>
              <a:rPr lang="en-US" noProof="0" dirty="0" err="1">
                <a:latin typeface="Arial"/>
                <a:cs typeface="Arial"/>
              </a:rPr>
              <a:t>développement</a:t>
            </a:r>
            <a:r>
              <a:rPr lang="en-US" noProof="0" dirty="0">
                <a:latin typeface="Arial"/>
                <a:cs typeface="Arial"/>
              </a:rPr>
              <a:t>)</a:t>
            </a:r>
            <a:endParaRPr lang="en-US" noProof="0" dirty="0">
              <a:cs typeface="Arial"/>
            </a:endParaRPr>
          </a:p>
          <a:p>
            <a:endParaRPr lang="en-US" noProof="0" dirty="0">
              <a:latin typeface="Arial"/>
              <a:cs typeface="Arial"/>
            </a:endParaRPr>
          </a:p>
          <a:p>
            <a:r>
              <a:rPr lang="en-US" noProof="0" dirty="0">
                <a:latin typeface="Arial"/>
                <a:cs typeface="Arial"/>
              </a:rPr>
              <a:t>Les </a:t>
            </a:r>
            <a:r>
              <a:rPr lang="en-US" noProof="0" dirty="0" err="1">
                <a:latin typeface="Arial"/>
                <a:cs typeface="Arial"/>
              </a:rPr>
              <a:t>exemples</a:t>
            </a:r>
            <a:r>
              <a:rPr lang="en-US" noProof="0" dirty="0">
                <a:latin typeface="Arial"/>
                <a:cs typeface="Arial"/>
              </a:rPr>
              <a:t> de la </a:t>
            </a:r>
            <a:r>
              <a:rPr lang="en-US" noProof="0" dirty="0" err="1">
                <a:latin typeface="Arial"/>
                <a:cs typeface="Arial"/>
              </a:rPr>
              <a:t>pratique</a:t>
            </a:r>
            <a:r>
              <a:rPr lang="en-US" noProof="0" dirty="0">
                <a:latin typeface="Arial"/>
                <a:cs typeface="Arial"/>
              </a:rPr>
              <a:t> : les </a:t>
            </a:r>
            <a:r>
              <a:rPr lang="en-US" noProof="0" dirty="0" err="1">
                <a:latin typeface="Arial"/>
                <a:cs typeface="Arial"/>
              </a:rPr>
              <a:t>mécanismes</a:t>
            </a:r>
            <a:r>
              <a:rPr lang="en-US" noProof="0" dirty="0">
                <a:latin typeface="Arial"/>
                <a:cs typeface="Arial"/>
              </a:rPr>
              <a:t> </a:t>
            </a:r>
            <a:r>
              <a:rPr lang="en-US" noProof="0" dirty="0" err="1">
                <a:latin typeface="Arial"/>
                <a:cs typeface="Arial"/>
              </a:rPr>
              <a:t>suivants</a:t>
            </a:r>
            <a:r>
              <a:rPr lang="en-US" noProof="0" dirty="0">
                <a:latin typeface="Arial"/>
                <a:cs typeface="Arial"/>
              </a:rPr>
              <a:t> </a:t>
            </a:r>
            <a:r>
              <a:rPr lang="en-US" noProof="0" dirty="0" err="1">
                <a:latin typeface="Arial"/>
                <a:cs typeface="Arial"/>
              </a:rPr>
              <a:t>ont</a:t>
            </a:r>
            <a:r>
              <a:rPr lang="en-US" noProof="0" dirty="0">
                <a:latin typeface="Arial"/>
                <a:cs typeface="Arial"/>
              </a:rPr>
              <a:t> </a:t>
            </a:r>
            <a:r>
              <a:rPr lang="en-US" noProof="0" dirty="0" err="1">
                <a:latin typeface="Arial"/>
                <a:cs typeface="Arial"/>
              </a:rPr>
              <a:t>été</a:t>
            </a:r>
            <a:r>
              <a:rPr lang="en-US" noProof="0" dirty="0">
                <a:latin typeface="Arial"/>
                <a:cs typeface="Arial"/>
              </a:rPr>
              <a:t> </a:t>
            </a:r>
            <a:r>
              <a:rPr lang="en-US" noProof="0" dirty="0" err="1">
                <a:latin typeface="Arial"/>
                <a:cs typeface="Arial"/>
              </a:rPr>
              <a:t>utilisés</a:t>
            </a:r>
            <a:r>
              <a:rPr lang="en-US" noProof="0" dirty="0">
                <a:latin typeface="Arial"/>
                <a:cs typeface="Arial"/>
              </a:rPr>
              <a:t> pour mobiliser les </a:t>
            </a:r>
            <a:r>
              <a:rPr lang="en-US" noProof="0" dirty="0" err="1">
                <a:latin typeface="Arial"/>
                <a:cs typeface="Arial"/>
              </a:rPr>
              <a:t>financements</a:t>
            </a:r>
            <a:r>
              <a:rPr lang="en-US" noProof="0" dirty="0">
                <a:latin typeface="Arial"/>
                <a:cs typeface="Arial"/>
              </a:rPr>
              <a:t> (</a:t>
            </a:r>
            <a:r>
              <a:rPr lang="en-US" noProof="0" dirty="0" err="1">
                <a:latin typeface="Arial"/>
                <a:cs typeface="Arial"/>
              </a:rPr>
              <a:t>traditionnels</a:t>
            </a:r>
            <a:r>
              <a:rPr lang="en-US" noProof="0" dirty="0">
                <a:latin typeface="Arial"/>
                <a:cs typeface="Arial"/>
              </a:rPr>
              <a:t> </a:t>
            </a:r>
            <a:r>
              <a:rPr lang="en-US" noProof="0" dirty="0" err="1">
                <a:latin typeface="Arial"/>
                <a:cs typeface="Arial"/>
              </a:rPr>
              <a:t>ou</a:t>
            </a:r>
            <a:r>
              <a:rPr lang="en-US" noProof="0" dirty="0">
                <a:latin typeface="Arial"/>
                <a:cs typeface="Arial"/>
              </a:rPr>
              <a:t> </a:t>
            </a:r>
            <a:r>
              <a:rPr lang="en-US" noProof="0" dirty="0" err="1">
                <a:latin typeface="Arial"/>
                <a:cs typeface="Arial"/>
              </a:rPr>
              <a:t>innovants</a:t>
            </a:r>
            <a:r>
              <a:rPr lang="en-US" noProof="0" dirty="0">
                <a:latin typeface="Arial"/>
                <a:cs typeface="Arial"/>
              </a:rPr>
              <a:t>) pour les </a:t>
            </a:r>
            <a:r>
              <a:rPr lang="en-US" noProof="0" dirty="0" err="1">
                <a:latin typeface="Arial"/>
                <a:cs typeface="Arial"/>
              </a:rPr>
              <a:t>projets</a:t>
            </a:r>
            <a:r>
              <a:rPr lang="en-US" noProof="0" dirty="0">
                <a:latin typeface="Arial"/>
                <a:cs typeface="Arial"/>
              </a:rPr>
              <a:t> Nexus “</a:t>
            </a:r>
            <a:r>
              <a:rPr lang="en-US" noProof="0" dirty="0" err="1">
                <a:latin typeface="Arial"/>
                <a:cs typeface="Arial"/>
              </a:rPr>
              <a:t>eau</a:t>
            </a:r>
            <a:r>
              <a:rPr lang="en-US" noProof="0" dirty="0">
                <a:latin typeface="Arial"/>
                <a:cs typeface="Arial"/>
              </a:rPr>
              <a:t>-</a:t>
            </a:r>
            <a:r>
              <a:rPr lang="en-US" noProof="0" dirty="0" err="1">
                <a:latin typeface="Arial"/>
                <a:cs typeface="Arial"/>
              </a:rPr>
              <a:t>énergie</a:t>
            </a:r>
            <a:r>
              <a:rPr lang="en-US" noProof="0" dirty="0">
                <a:latin typeface="Arial"/>
                <a:cs typeface="Arial"/>
              </a:rPr>
              <a:t>-alimentation”</a:t>
            </a:r>
            <a:endParaRPr lang="en-US" noProof="0" dirty="0">
              <a:cs typeface="Arial"/>
            </a:endParaRPr>
          </a:p>
          <a:p>
            <a:pPr marL="285750" indent="-285750">
              <a:buFont typeface="Arial"/>
              <a:buChar char="•"/>
            </a:pPr>
            <a:r>
              <a:rPr lang="fr-FR" dirty="0"/>
              <a:t>Le bassin du fleuve Zambèze : réalisation d'une analyse multisectorielle des opportunités d'investissement (MSIOA) pour évaluer les différents scénarios de développement des ressources en eau en termes économiques et d'illustrer les avantages potentiels de la coopération dans une perspective de bassin national et transfrontalier</a:t>
            </a:r>
          </a:p>
          <a:p>
            <a:pPr marL="285750" indent="-285750">
              <a:buFont typeface="Arial"/>
              <a:buChar char="•"/>
            </a:pPr>
            <a:r>
              <a:rPr lang="fr-FR" dirty="0"/>
              <a:t>Le Fonds pour l'environnement mondial (FEM) en Amérique du Sud : comprend un processus en deux étapes comprenant l'analyse diagnostique transfrontalière (ADT) et le programme d'action stratégique (PAS)</a:t>
            </a:r>
          </a:p>
          <a:p>
            <a:pPr marL="285750" indent="-285750">
              <a:buFont typeface="Arial"/>
              <a:buChar char="•"/>
            </a:pPr>
            <a:r>
              <a:rPr lang="fr-FR" dirty="0"/>
              <a:t>Le TDA est un diagnostic rigoureux des problèmes visant à cartographier les causes profondes qui doivent être traitées</a:t>
            </a:r>
          </a:p>
          <a:p>
            <a:pPr marL="285750" indent="-285750">
              <a:buFont typeface="Arial"/>
              <a:buChar char="•"/>
            </a:pPr>
            <a:r>
              <a:rPr lang="en-US" noProof="0" dirty="0">
                <a:latin typeface="Arial"/>
                <a:cs typeface="Arial"/>
              </a:rPr>
              <a:t>SAP is a document that contains the remedial actions needed both at national and transboundary level (can be adopted at ministerial level and implemented through inter-ministerial committees)</a:t>
            </a:r>
            <a:endParaRPr lang="en-US" noProof="0" dirty="0">
              <a:cs typeface="Arial"/>
            </a:endParaRPr>
          </a:p>
          <a:p>
            <a:pPr lvl="1" indent="-285750">
              <a:buFont typeface="Arial"/>
              <a:buChar char="•"/>
            </a:pPr>
            <a:r>
              <a:rPr lang="fr-FR" dirty="0"/>
              <a:t>Bas-Syr-Daria : hiérarchiser les investissements dans le secteur de l'eau en fonction de l'impact et des rendements via une planification intégrée des investissements combinée à une analyse hydro-économique audacieuse (fournit une base d'informations fiable pour la planification des investissements</a:t>
            </a:r>
            <a:r>
              <a:rPr lang="en-US" noProof="0" dirty="0">
                <a:latin typeface="Arial"/>
                <a:cs typeface="Arial"/>
              </a:rPr>
              <a:t>)</a:t>
            </a:r>
          </a:p>
          <a:p>
            <a:pPr lvl="1" indent="-285750">
              <a:buFont typeface="Arial"/>
              <a:buChar char="•"/>
            </a:pPr>
            <a:r>
              <a:rPr lang="fr-FR" dirty="0"/>
              <a:t>Usine de traitement des eaux usées d'As-</a:t>
            </a:r>
            <a:r>
              <a:rPr lang="fr-FR" dirty="0" err="1"/>
              <a:t>Samra</a:t>
            </a:r>
            <a:r>
              <a:rPr lang="fr-FR" dirty="0"/>
              <a:t> en Jordanie</a:t>
            </a:r>
            <a:r>
              <a:rPr lang="en-US" noProof="0" dirty="0">
                <a:latin typeface="Arial"/>
                <a:cs typeface="Arial"/>
              </a:rPr>
              <a:t> : </a:t>
            </a:r>
            <a:r>
              <a:rPr lang="fr-FR" dirty="0"/>
              <a:t>exemple de projet « eau-énergie-alimentation » Nexus financé par un partenariat public-privé (PPP)</a:t>
            </a:r>
            <a:r>
              <a:rPr lang="en-US" noProof="0" dirty="0">
                <a:latin typeface="Arial"/>
                <a:cs typeface="Arial"/>
              </a:rPr>
              <a:t>--&gt; </a:t>
            </a:r>
            <a:r>
              <a:rPr lang="fr-FR" dirty="0"/>
              <a:t>prouve les avantages de l'utilisation du financement du secteur privé en conjonction avec des subventions dans le cadre d'un programme connu sous le nom de </a:t>
            </a:r>
            <a:r>
              <a:rPr lang="fr-FR" dirty="0" err="1"/>
              <a:t>Viability</a:t>
            </a:r>
            <a:r>
              <a:rPr lang="fr-FR" dirty="0"/>
              <a:t> Gap</a:t>
            </a:r>
            <a:endParaRPr lang="en-US" noProof="0" dirty="0"/>
          </a:p>
          <a:p>
            <a:pPr marL="57150" lvl="1"/>
            <a:endParaRPr lang="en-US" noProof="0" dirty="0">
              <a:cs typeface="Arial"/>
            </a:endParaRPr>
          </a:p>
          <a:p>
            <a:endParaRPr lang="en-US" b="1" noProof="0" dirty="0">
              <a:cs typeface="Arial"/>
            </a:endParaRPr>
          </a:p>
          <a:p>
            <a:r>
              <a:rPr lang="en-US" b="1" noProof="0" dirty="0">
                <a:latin typeface="Arial"/>
                <a:cs typeface="Arial"/>
              </a:rPr>
              <a:t>Sources:</a:t>
            </a:r>
            <a:endParaRPr lang="en-US" noProof="0" dirty="0"/>
          </a:p>
          <a:p>
            <a:endParaRPr lang="en-US" noProof="0" dirty="0"/>
          </a:p>
          <a:p>
            <a:r>
              <a:rPr lang="en-US" noProof="0" dirty="0">
                <a:latin typeface="Arial"/>
                <a:cs typeface="Arial"/>
              </a:rPr>
              <a:t>UNECE (2021), ’</a:t>
            </a:r>
            <a:r>
              <a:rPr lang="en-US" sz="900" b="0" i="0" u="none" strike="noStrike" kern="1200" baseline="0" noProof="0" dirty="0">
                <a:solidFill>
                  <a:schemeClr val="tx1"/>
                </a:solidFill>
                <a:latin typeface="Arial"/>
                <a:cs typeface="Arial"/>
              </a:rPr>
              <a:t>Solutions and investments in the water-food-energy-ecosystems nexus: A synthesis of experiences in transboundary basins’, Geneva.</a:t>
            </a:r>
            <a:r>
              <a:rPr lang="en-US" noProof="0" dirty="0">
                <a:latin typeface="Arial"/>
                <a:cs typeface="Arial"/>
              </a:rPr>
              <a:t> </a:t>
            </a:r>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7994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lvl="0" indent="0">
              <a:lnSpc>
                <a:spcPct val="70000"/>
              </a:lnSpc>
              <a:spcBef>
                <a:spcPts val="600"/>
              </a:spcBef>
              <a:buClr>
                <a:srgbClr val="F4971A"/>
              </a:buClr>
              <a:buSzPct val="125000"/>
              <a:buFont typeface="Symbol" panose="05050102010706020507" pitchFamily="18" charset="2"/>
              <a:buNone/>
            </a:pPr>
            <a:r>
              <a:rPr lang="en-US" sz="800" b="0" noProof="0" dirty="0" err="1">
                <a:latin typeface="Arial" panose="020B0604020202020204" pitchFamily="34" charset="0"/>
                <a:cs typeface="+mn-cs"/>
              </a:rPr>
              <a:t>Regardons</a:t>
            </a:r>
            <a:r>
              <a:rPr lang="en-US" sz="800" b="0" noProof="0" dirty="0">
                <a:latin typeface="Arial" panose="020B0604020202020204" pitchFamily="34" charset="0"/>
                <a:cs typeface="+mn-cs"/>
              </a:rPr>
              <a:t> les </a:t>
            </a:r>
            <a:r>
              <a:rPr lang="en-US" sz="800" b="0" noProof="0" dirty="0" err="1">
                <a:latin typeface="Arial" panose="020B0604020202020204" pitchFamily="34" charset="0"/>
                <a:cs typeface="+mn-cs"/>
              </a:rPr>
              <a:t>différentes</a:t>
            </a:r>
            <a:r>
              <a:rPr lang="en-US" sz="800" b="0" noProof="0" dirty="0">
                <a:latin typeface="Arial" panose="020B0604020202020204" pitchFamily="34" charset="0"/>
                <a:cs typeface="+mn-cs"/>
              </a:rPr>
              <a:t> sources de </a:t>
            </a:r>
            <a:r>
              <a:rPr lang="en-US" sz="800" b="0" noProof="0" dirty="0" err="1">
                <a:latin typeface="Arial" panose="020B0604020202020204" pitchFamily="34" charset="0"/>
                <a:cs typeface="+mn-cs"/>
              </a:rPr>
              <a:t>financement</a:t>
            </a:r>
            <a:r>
              <a:rPr lang="en-US" sz="800" b="0" noProof="0" dirty="0">
                <a:latin typeface="Arial" panose="020B0604020202020204" pitchFamily="34" charset="0"/>
                <a:cs typeface="+mn-cs"/>
              </a:rPr>
              <a:t> </a:t>
            </a:r>
            <a:r>
              <a:rPr lang="en-US" sz="800" b="0" noProof="0" dirty="0" err="1">
                <a:latin typeface="Arial" panose="020B0604020202020204" pitchFamily="34" charset="0"/>
                <a:cs typeface="+mn-cs"/>
              </a:rPr>
              <a:t>disponibles</a:t>
            </a:r>
            <a:r>
              <a:rPr lang="en-US" sz="800" b="0" noProof="0" dirty="0">
                <a:latin typeface="Arial" panose="020B0604020202020204" pitchFamily="34" charset="0"/>
                <a:cs typeface="+mn-cs"/>
              </a:rPr>
              <a:t> : </a:t>
            </a:r>
          </a:p>
          <a:p>
            <a:pPr marL="0" lvl="0" indent="0">
              <a:lnSpc>
                <a:spcPct val="70000"/>
              </a:lnSpc>
              <a:spcBef>
                <a:spcPts val="600"/>
              </a:spcBef>
              <a:buClr>
                <a:srgbClr val="F4971A"/>
              </a:buClr>
              <a:buSzPct val="125000"/>
              <a:buFont typeface="Symbol" panose="05050102010706020507" pitchFamily="18" charset="2"/>
              <a:buNone/>
            </a:pPr>
            <a:endParaRPr lang="en-US" sz="800" b="0" noProof="0" dirty="0">
              <a:latin typeface="Arial" panose="020B0604020202020204" pitchFamily="34" charset="0"/>
              <a:cs typeface="+mn-cs"/>
            </a:endParaRPr>
          </a:p>
          <a:p>
            <a:pPr marL="342900" lvl="0" indent="-342900">
              <a:lnSpc>
                <a:spcPct val="70000"/>
              </a:lnSpc>
              <a:spcBef>
                <a:spcPts val="600"/>
              </a:spcBef>
              <a:buClr>
                <a:srgbClr val="F4971A"/>
              </a:buClr>
              <a:buSzPct val="125000"/>
              <a:buFont typeface="Symbol" panose="05050102010706020507" pitchFamily="18" charset="2"/>
              <a:buChar char="-"/>
            </a:pPr>
            <a:r>
              <a:rPr lang="en-US" sz="800" b="1" noProof="0" dirty="0" err="1">
                <a:latin typeface="Calibri" panose="020F0502020204030204" pitchFamily="34" charset="0"/>
                <a:cs typeface="Calibri" panose="020F0502020204030204" pitchFamily="34" charset="0"/>
              </a:rPr>
              <a:t>Financement</a:t>
            </a:r>
            <a:r>
              <a:rPr lang="en-US" sz="800" b="1" noProof="0" dirty="0">
                <a:latin typeface="Calibri" panose="020F0502020204030204" pitchFamily="34" charset="0"/>
                <a:cs typeface="Calibri" panose="020F0502020204030204" pitchFamily="34" charset="0"/>
              </a:rPr>
              <a:t> public international </a:t>
            </a:r>
            <a:r>
              <a:rPr lang="en-US" sz="800" b="0" noProof="0" dirty="0" err="1">
                <a:latin typeface="Calibri" panose="020F0502020204030204" pitchFamily="34" charset="0"/>
                <a:cs typeface="Calibri" panose="020F0502020204030204" pitchFamily="34" charset="0"/>
              </a:rPr>
              <a:t>généralement</a:t>
            </a:r>
            <a:r>
              <a:rPr lang="en-US" sz="800" noProof="0" dirty="0">
                <a:latin typeface="Calibri" panose="020F0502020204030204" pitchFamily="34" charset="0"/>
                <a:cs typeface="Calibri" panose="020F0502020204030204" pitchFamily="34" charset="0"/>
              </a:rPr>
              <a:t> se </a:t>
            </a:r>
            <a:r>
              <a:rPr lang="en-US" sz="800" noProof="0" dirty="0" err="1">
                <a:latin typeface="Calibri" panose="020F0502020204030204" pitchFamily="34" charset="0"/>
                <a:cs typeface="Calibri" panose="020F0502020204030204" pitchFamily="34" charset="0"/>
              </a:rPr>
              <a:t>présente</a:t>
            </a:r>
            <a:r>
              <a:rPr lang="en-US" sz="800" noProof="0" dirty="0">
                <a:latin typeface="Calibri" panose="020F0502020204030204" pitchFamily="34" charset="0"/>
                <a:cs typeface="Calibri" panose="020F0502020204030204" pitchFamily="34" charset="0"/>
              </a:rPr>
              <a:t> sous </a:t>
            </a:r>
            <a:r>
              <a:rPr lang="en-US" sz="800" noProof="0" dirty="0" err="1">
                <a:latin typeface="Calibri" panose="020F0502020204030204" pitchFamily="34" charset="0"/>
                <a:cs typeface="Calibri" panose="020F0502020204030204" pitchFamily="34" charset="0"/>
              </a:rPr>
              <a:t>forme</a:t>
            </a:r>
            <a:r>
              <a:rPr lang="en-US" sz="800" noProof="0" dirty="0">
                <a:latin typeface="Calibri" panose="020F0502020204030204" pitchFamily="34" charset="0"/>
                <a:cs typeface="Calibri" panose="020F0502020204030204" pitchFamily="34" charset="0"/>
              </a:rPr>
              <a:t> de </a:t>
            </a:r>
            <a:r>
              <a:rPr lang="en-US" sz="800" noProof="0" dirty="0" err="1">
                <a:latin typeface="Calibri" panose="020F0502020204030204" pitchFamily="34" charset="0"/>
                <a:cs typeface="Calibri" panose="020F0502020204030204" pitchFamily="34" charset="0"/>
              </a:rPr>
              <a:t>prêts</a:t>
            </a:r>
            <a:r>
              <a:rPr lang="en-US" sz="800" noProof="0" dirty="0">
                <a:latin typeface="Calibri" panose="020F0502020204030204" pitchFamily="34" charset="0"/>
                <a:cs typeface="Calibri" panose="020F0502020204030204" pitchFamily="34" charset="0"/>
              </a:rPr>
              <a:t> (à long </a:t>
            </a:r>
            <a:r>
              <a:rPr lang="en-US" sz="800" noProof="0" dirty="0" err="1">
                <a:latin typeface="Calibri" panose="020F0502020204030204" pitchFamily="34" charset="0"/>
                <a:cs typeface="Calibri" panose="020F0502020204030204" pitchFamily="34" charset="0"/>
              </a:rPr>
              <a:t>terme</a:t>
            </a:r>
            <a:r>
              <a:rPr lang="en-US" sz="800" noProof="0" dirty="0">
                <a:latin typeface="Calibri" panose="020F0502020204030204" pitchFamily="34" charset="0"/>
                <a:cs typeface="Calibri" panose="020F0502020204030204" pitchFamily="34" charset="0"/>
              </a:rPr>
              <a:t>, </a:t>
            </a:r>
            <a:r>
              <a:rPr lang="fr-FR" sz="900" dirty="0"/>
              <a:t>à des taux préférentiels) ou de subventions - ces dernières principalement pour l'assistance technique, les services consultatifs, la préparation de projet ; les garanties peuvent être fournies pour réduire le risque pour les investisseurs commerciaux / les banques. Le financement public national peut aller de subventions dédiées pour l’action climatique aux budgets publics généraux</a:t>
            </a:r>
          </a:p>
          <a:p>
            <a:pPr marL="342900" lvl="0" indent="-342900">
              <a:lnSpc>
                <a:spcPct val="70000"/>
              </a:lnSpc>
              <a:spcBef>
                <a:spcPts val="600"/>
              </a:spcBef>
              <a:buClr>
                <a:srgbClr val="F4971A"/>
              </a:buClr>
              <a:buSzPct val="125000"/>
              <a:buFont typeface="Symbol" panose="05050102010706020507" pitchFamily="18" charset="2"/>
              <a:buChar char="-"/>
            </a:pPr>
            <a:r>
              <a:rPr lang="en-US" sz="800" b="1" noProof="0" dirty="0" err="1">
                <a:latin typeface="Calibri" panose="020F0502020204030204" pitchFamily="34" charset="0"/>
                <a:cs typeface="Calibri" panose="020F0502020204030204" pitchFamily="34" charset="0"/>
              </a:rPr>
              <a:t>Financement</a:t>
            </a:r>
            <a:r>
              <a:rPr lang="en-US" sz="800" b="1" noProof="0" dirty="0">
                <a:latin typeface="Calibri" panose="020F0502020204030204" pitchFamily="34" charset="0"/>
                <a:cs typeface="Calibri" panose="020F0502020204030204" pitchFamily="34" charset="0"/>
              </a:rPr>
              <a:t> </a:t>
            </a:r>
            <a:r>
              <a:rPr lang="en-US" sz="800" b="1" noProof="0" dirty="0" err="1">
                <a:latin typeface="Calibri" panose="020F0502020204030204" pitchFamily="34" charset="0"/>
                <a:cs typeface="Calibri" panose="020F0502020204030204" pitchFamily="34" charset="0"/>
              </a:rPr>
              <a:t>privé</a:t>
            </a:r>
            <a:r>
              <a:rPr lang="en-US" sz="800" b="1" noProof="0" dirty="0">
                <a:latin typeface="Calibri" panose="020F0502020204030204" pitchFamily="34" charset="0"/>
                <a:cs typeface="Calibri" panose="020F0502020204030204" pitchFamily="34" charset="0"/>
              </a:rPr>
              <a:t> : </a:t>
            </a:r>
            <a:r>
              <a:rPr lang="fr-FR" sz="900" dirty="0"/>
              <a:t>les instruments peuvent être généralement résumés en dettes, fonds propres ou mixtes, et peuvent être fournis à travers des prêts, des obligations, des fonds propres, du capital-risque, etc. Le financement mixte est l'"utilisation stratégique de financement public pour la mobilisation de financement additionnel envers le développement durable dans les pays en développement" (OCDE, 2018).</a:t>
            </a:r>
            <a:endParaRPr lang="en-US" sz="800" noProof="0" dirty="0">
              <a:latin typeface="Calibri" panose="020F0502020204030204" pitchFamily="34" charset="0"/>
              <a:cs typeface="Calibri" panose="020F0502020204030204" pitchFamily="34" charset="0"/>
            </a:endParaRPr>
          </a:p>
          <a:p>
            <a:pPr marL="0" lvl="0" indent="0">
              <a:lnSpc>
                <a:spcPct val="70000"/>
              </a:lnSpc>
              <a:spcBef>
                <a:spcPts val="600"/>
              </a:spcBef>
              <a:buClr>
                <a:srgbClr val="F4971A"/>
              </a:buClr>
              <a:buSzPct val="125000"/>
              <a:buFont typeface="Symbol" panose="05050102010706020507" pitchFamily="18" charset="2"/>
              <a:buNone/>
            </a:pPr>
            <a:r>
              <a:rPr lang="en-US" sz="800" b="1" noProof="0" dirty="0">
                <a:latin typeface="Calibri" panose="020F0502020204030204" pitchFamily="34" charset="0"/>
                <a:cs typeface="Calibri" panose="020F0502020204030204" pitchFamily="34" charset="0"/>
              </a:rPr>
              <a:t>Sources : </a:t>
            </a:r>
          </a:p>
          <a:p>
            <a:endParaRPr lang="en-US" sz="800" b="0" i="0" u="none" strike="noStrike" kern="1200" baseline="0" noProof="0" dirty="0">
              <a:solidFill>
                <a:schemeClr val="tx1"/>
              </a:solidFill>
              <a:latin typeface="Arial" panose="020B0604020202020204" pitchFamily="34" charset="0"/>
              <a:ea typeface="+mn-ea"/>
              <a:cs typeface="+mn-cs"/>
            </a:endParaRPr>
          </a:p>
          <a:p>
            <a:r>
              <a:rPr lang="en-US" sz="800" b="0" i="0" u="none" strike="noStrike" kern="1200" baseline="0" noProof="0" dirty="0">
                <a:solidFill>
                  <a:schemeClr val="tx1"/>
                </a:solidFill>
                <a:latin typeface="Arial" panose="020B0604020202020204" pitchFamily="34" charset="0"/>
                <a:ea typeface="+mn-ea"/>
                <a:cs typeface="+mn-cs"/>
              </a:rPr>
              <a:t>OCDE (2018), ’</a:t>
            </a:r>
            <a:r>
              <a:rPr lang="en-US" sz="8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800" b="0" i="0" u="none" strike="noStrike" kern="1200" baseline="0" noProof="0" dirty="0">
                <a:solidFill>
                  <a:schemeClr val="tx1"/>
                </a:solidFill>
                <a:latin typeface="Arial" panose="020B0604020202020204" pitchFamily="34" charset="0"/>
                <a:ea typeface="+mn-ea"/>
                <a:cs typeface="+mn-cs"/>
              </a:rPr>
              <a:t>, OCDE Publishing, Paris.</a:t>
            </a:r>
            <a:endParaRPr lang="en-US" sz="2000" b="0" i="0" u="none" strike="noStrike" kern="1200" baseline="0" noProof="0" dirty="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185767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200"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Lors de l'évaluation des opportunités de financement, il est nécessaire de les analyser sous le bon angle et en posant les bonnes questions :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Quel type de projet suis-je en train de développer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Dans quelle phase du projet ai-je besoin de soutien ?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Mon projet est-il conforme aux exigences des fonds disponibles ?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L'ampleur de mon projet est-elle dans l'intérêt des institutions de financement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Est-ce que je possède les aptitudes et les compétences nécessaires pour demander un financement et gérer une subvention/un prêt et d'autres types de financement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200"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noProof="0" dirty="0"/>
              <a:t>Pouvoir répondre à ces questions est une étape fondamentale pour positionner un projet dans le bon cadre, le présenter aux bonnes parties prenantes et mettre en valeur les aspects les plus importants du projet en suscitant l'intérêt et l'engagement des donateurs.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8996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dirty="0"/>
              <a:t>En effet, de nombreux mécanismes de financement disponibles ne s'adressent pas directement aux projets Nexus, mais couvrent une " partie " des projets. Bien sûr, les éléments Nexus ajoutent de la valeur à une proposition de projet, mais cette valeur n'est pas toujours reconnue comme un "score supplémentaire" dans les mécanismes de financement.</a:t>
            </a:r>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2404534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dirty="0"/>
              <a:t>La mise en œuvre du nexus implique souvent un montant considérable d'investissements à utiliser dans les changements structurels, le développement de politiques et le renforcement des capacités : en effet, dans certains cas, la budgétisation et l'établissement des responsabilités financières peuvent être l'une des questions les plus difficiles dans l'opérationnalisation des projets nexus.</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dirty="0"/>
              <a:t>La participation du secteur privé est cruciale pour une mise en œuvre efficace du nexus, mais afin d'assurer un engagement proactif, il doit être attiré de manière adéquate par des réglementations solides et des mécanismes incitatifs.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b="1"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284001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0" noProof="0" dirty="0"/>
          </a:p>
          <a:p>
            <a:r>
              <a:rPr lang="en-US" b="0" noProof="0" dirty="0"/>
              <a:t>Le </a:t>
            </a:r>
            <a:r>
              <a:rPr lang="en-US" b="0" noProof="0" dirty="0" err="1"/>
              <a:t>financement</a:t>
            </a:r>
            <a:r>
              <a:rPr lang="en-US" b="0" noProof="0" dirty="0"/>
              <a:t> </a:t>
            </a:r>
            <a:r>
              <a:rPr lang="en-US" b="0" noProof="0" dirty="0" err="1"/>
              <a:t>provient</a:t>
            </a:r>
            <a:r>
              <a:rPr lang="en-US" b="0" noProof="0" dirty="0"/>
              <a:t> de </a:t>
            </a:r>
            <a:r>
              <a:rPr lang="en-US" b="0" noProof="0" dirty="0" err="1"/>
              <a:t>ces</a:t>
            </a:r>
            <a:r>
              <a:rPr lang="en-US" b="0" noProof="0" dirty="0"/>
              <a:t> sources </a:t>
            </a:r>
            <a:r>
              <a:rPr lang="fr-FR" dirty="0"/>
              <a:t>atteignent leurs destinataires via les voies suivantes</a:t>
            </a:r>
            <a:r>
              <a:rPr lang="en-US" b="0" noProof="0" dirty="0"/>
              <a:t>: </a:t>
            </a:r>
          </a:p>
          <a:p>
            <a:endParaRPr lang="en-US" b="0" noProof="0" dirty="0"/>
          </a:p>
          <a:p>
            <a:pPr marL="273050" lvl="0" indent="-342900">
              <a:lnSpc>
                <a:spcPct val="70000"/>
              </a:lnSpc>
              <a:buFont typeface="Symbol" panose="05050102010706020507" pitchFamily="18" charset="2"/>
              <a:buChar char="-"/>
            </a:pPr>
            <a:r>
              <a:rPr lang="en-US" b="1" noProof="0" dirty="0" err="1"/>
              <a:t>Financement</a:t>
            </a:r>
            <a:r>
              <a:rPr lang="en-US" b="1" noProof="0" dirty="0"/>
              <a:t> </a:t>
            </a:r>
            <a:r>
              <a:rPr lang="en-US" b="1" noProof="0" dirty="0" err="1"/>
              <a:t>spécifique</a:t>
            </a:r>
            <a:r>
              <a:rPr lang="en-US" b="1" noProof="0" dirty="0"/>
              <a:t> au </a:t>
            </a:r>
            <a:r>
              <a:rPr lang="en-US" b="1" noProof="0" dirty="0" err="1"/>
              <a:t>projet</a:t>
            </a:r>
            <a:r>
              <a:rPr lang="en-US" b="1" noProof="0" dirty="0"/>
              <a:t> :</a:t>
            </a:r>
            <a:r>
              <a:rPr lang="en-US" noProof="0" dirty="0"/>
              <a:t> </a:t>
            </a:r>
            <a:r>
              <a:rPr lang="en-US" noProof="0" dirty="0" err="1"/>
              <a:t>financement</a:t>
            </a:r>
            <a:r>
              <a:rPr lang="en-US" noProof="0" dirty="0"/>
              <a:t> pour un </a:t>
            </a:r>
            <a:r>
              <a:rPr lang="en-US" noProof="0" dirty="0" err="1"/>
              <a:t>seul</a:t>
            </a:r>
            <a:r>
              <a:rPr lang="en-US" noProof="0" dirty="0"/>
              <a:t> , discrete investment (</a:t>
            </a:r>
            <a:r>
              <a:rPr lang="en-US" noProof="0" dirty="0" err="1"/>
              <a:t>infrastructurel</a:t>
            </a:r>
            <a:r>
              <a:rPr lang="en-US" noProof="0" dirty="0"/>
              <a:t> </a:t>
            </a:r>
            <a:r>
              <a:rPr lang="en-US" noProof="0" dirty="0" err="1"/>
              <a:t>ou</a:t>
            </a:r>
            <a:r>
              <a:rPr lang="en-US" noProof="0" dirty="0"/>
              <a:t> </a:t>
            </a:r>
            <a:r>
              <a:rPr lang="en-US" noProof="0" dirty="0" err="1"/>
              <a:t>institutionnel</a:t>
            </a:r>
            <a:r>
              <a:rPr lang="en-US" noProof="0" dirty="0"/>
              <a:t>);</a:t>
            </a:r>
          </a:p>
          <a:p>
            <a:pPr marL="273050" lvl="0" indent="-342900">
              <a:lnSpc>
                <a:spcPct val="70000"/>
              </a:lnSpc>
              <a:buFont typeface="Symbol" panose="05050102010706020507" pitchFamily="18" charset="2"/>
              <a:buChar char="-"/>
            </a:pPr>
            <a:r>
              <a:rPr lang="en-US" b="1" noProof="0" dirty="0" err="1"/>
              <a:t>Financement</a:t>
            </a:r>
            <a:r>
              <a:rPr lang="en-US" b="1" noProof="0" dirty="0"/>
              <a:t> de </a:t>
            </a:r>
            <a:r>
              <a:rPr lang="en-US" b="1" noProof="0" dirty="0" err="1"/>
              <a:t>programmes</a:t>
            </a:r>
            <a:r>
              <a:rPr lang="en-US" b="1" noProof="0" dirty="0"/>
              <a:t> </a:t>
            </a:r>
            <a:r>
              <a:rPr lang="en-US" b="1" noProof="0" dirty="0" err="1"/>
              <a:t>spécifiques</a:t>
            </a:r>
            <a:r>
              <a:rPr lang="en-US" noProof="0" dirty="0"/>
              <a:t> (par </a:t>
            </a:r>
            <a:r>
              <a:rPr lang="en-US" noProof="0" dirty="0" err="1"/>
              <a:t>exemple</a:t>
            </a:r>
            <a:r>
              <a:rPr lang="en-US" noProof="0" dirty="0"/>
              <a:t>, les fonds pour le </a:t>
            </a:r>
            <a:r>
              <a:rPr lang="en-US" noProof="0" dirty="0" err="1"/>
              <a:t>climat</a:t>
            </a:r>
            <a:r>
              <a:rPr lang="en-US" noProof="0" dirty="0"/>
              <a:t>) : </a:t>
            </a:r>
            <a:r>
              <a:rPr lang="fr-FR" dirty="0"/>
              <a:t>le financement pour une suite prédéterminée d'investissements (</a:t>
            </a:r>
            <a:r>
              <a:rPr lang="fr-FR" dirty="0" err="1"/>
              <a:t>infrastructuraux</a:t>
            </a:r>
            <a:r>
              <a:rPr lang="fr-FR" dirty="0"/>
              <a:t> et/ou institutionnels);</a:t>
            </a:r>
          </a:p>
          <a:p>
            <a:pPr marL="273050" lvl="0" indent="-342900">
              <a:lnSpc>
                <a:spcPct val="70000"/>
              </a:lnSpc>
              <a:buFont typeface="Symbol" panose="05050102010706020507" pitchFamily="18" charset="2"/>
              <a:buChar char="-"/>
            </a:pPr>
            <a:r>
              <a:rPr lang="en-US" b="1" noProof="0" dirty="0" err="1"/>
              <a:t>Financement</a:t>
            </a:r>
            <a:r>
              <a:rPr lang="en-US" b="1" noProof="0" dirty="0"/>
              <a:t> de </a:t>
            </a:r>
            <a:r>
              <a:rPr lang="en-US" b="1" noProof="0" dirty="0" err="1"/>
              <a:t>programmes</a:t>
            </a:r>
            <a:r>
              <a:rPr lang="en-US" b="1" noProof="0" dirty="0"/>
              <a:t> </a:t>
            </a:r>
            <a:r>
              <a:rPr lang="en-US" b="1" noProof="0" dirty="0" err="1"/>
              <a:t>adaptables</a:t>
            </a:r>
            <a:r>
              <a:rPr lang="en-US" b="1" noProof="0" dirty="0"/>
              <a:t> :</a:t>
            </a:r>
            <a:r>
              <a:rPr lang="en-US" noProof="0" dirty="0"/>
              <a:t> </a:t>
            </a:r>
            <a:r>
              <a:rPr lang="en-US" noProof="0" dirty="0" err="1"/>
              <a:t>financement</a:t>
            </a:r>
            <a:r>
              <a:rPr lang="en-US" noProof="0" dirty="0"/>
              <a:t> pour </a:t>
            </a:r>
            <a:r>
              <a:rPr lang="en-US" noProof="0" dirty="0" err="1"/>
              <a:t>une</a:t>
            </a:r>
            <a:r>
              <a:rPr lang="en-US" noProof="0" dirty="0"/>
              <a:t> suite </a:t>
            </a:r>
            <a:r>
              <a:rPr lang="en-US" noProof="0" dirty="0" err="1"/>
              <a:t>d’investissements</a:t>
            </a:r>
            <a:r>
              <a:rPr lang="en-US" noProof="0" dirty="0"/>
              <a:t> (</a:t>
            </a:r>
            <a:r>
              <a:rPr lang="en-US" noProof="0" dirty="0" err="1"/>
              <a:t>infrastructurels</a:t>
            </a:r>
            <a:r>
              <a:rPr lang="en-US" noProof="0" dirty="0"/>
              <a:t> et/</a:t>
            </a:r>
            <a:r>
              <a:rPr lang="en-US" noProof="0" dirty="0" err="1"/>
              <a:t>ou</a:t>
            </a:r>
            <a:r>
              <a:rPr lang="en-US" noProof="0" dirty="0"/>
              <a:t> </a:t>
            </a:r>
            <a:r>
              <a:rPr lang="en-US" noProof="0" dirty="0" err="1"/>
              <a:t>institutionnels</a:t>
            </a:r>
            <a:r>
              <a:rPr lang="en-US" noProof="0" dirty="0"/>
              <a:t>) qui ne </a:t>
            </a:r>
            <a:r>
              <a:rPr lang="en-US" noProof="0" dirty="0" err="1"/>
              <a:t>sont</a:t>
            </a:r>
            <a:r>
              <a:rPr lang="en-US" noProof="0" dirty="0"/>
              <a:t> pas </a:t>
            </a:r>
            <a:r>
              <a:rPr lang="fr-FR" dirty="0"/>
              <a:t>prédéterminés mais qui ont une cascade commune d'objectifs et de résultats </a:t>
            </a:r>
            <a:r>
              <a:rPr lang="en-US" noProof="0" dirty="0"/>
              <a:t>; </a:t>
            </a:r>
          </a:p>
          <a:p>
            <a:pPr marL="273050" lvl="0" indent="-342900">
              <a:lnSpc>
                <a:spcPct val="70000"/>
              </a:lnSpc>
              <a:buFont typeface="Symbol" panose="05050102010706020507" pitchFamily="18" charset="2"/>
              <a:buChar char="-"/>
            </a:pPr>
            <a:r>
              <a:rPr lang="en-US" b="1" noProof="0" dirty="0" err="1"/>
              <a:t>Soutien</a:t>
            </a:r>
            <a:r>
              <a:rPr lang="en-US" b="1" noProof="0" dirty="0"/>
              <a:t> </a:t>
            </a:r>
            <a:r>
              <a:rPr lang="en-US" b="1" noProof="0" dirty="0" err="1"/>
              <a:t>budgétaire</a:t>
            </a:r>
            <a:r>
              <a:rPr lang="en-US" b="1" noProof="0" dirty="0"/>
              <a:t> </a:t>
            </a:r>
            <a:r>
              <a:rPr lang="en-US" b="1" noProof="0" dirty="0" err="1"/>
              <a:t>sectoriel</a:t>
            </a:r>
            <a:r>
              <a:rPr lang="en-US" b="1" noProof="0" dirty="0"/>
              <a:t> :</a:t>
            </a:r>
            <a:r>
              <a:rPr lang="en-US" noProof="0" dirty="0"/>
              <a:t> </a:t>
            </a:r>
            <a:r>
              <a:rPr lang="en-US" noProof="0" dirty="0" err="1"/>
              <a:t>financement</a:t>
            </a:r>
            <a:r>
              <a:rPr lang="en-US" noProof="0" dirty="0"/>
              <a:t> </a:t>
            </a:r>
            <a:r>
              <a:rPr lang="en-US" noProof="0" dirty="0" err="1"/>
              <a:t>rendu</a:t>
            </a:r>
            <a:r>
              <a:rPr lang="en-US" noProof="0" dirty="0"/>
              <a:t> disponible to line ministries </a:t>
            </a:r>
            <a:r>
              <a:rPr lang="en-US" noProof="0" dirty="0" err="1"/>
              <a:t>ou</a:t>
            </a:r>
            <a:r>
              <a:rPr lang="en-US" noProof="0" dirty="0"/>
              <a:t> </a:t>
            </a:r>
            <a:r>
              <a:rPr lang="fr-FR" dirty="0"/>
              <a:t>leurs autorités décentralisées/déconcentrées à débourser à leur discrétion </a:t>
            </a:r>
            <a:r>
              <a:rPr lang="en-US" noProof="0" dirty="0"/>
              <a:t>; </a:t>
            </a:r>
          </a:p>
          <a:p>
            <a:pPr marL="273050" lvl="0" indent="-342900">
              <a:lnSpc>
                <a:spcPct val="70000"/>
              </a:lnSpc>
              <a:buFont typeface="Symbol" panose="05050102010706020507" pitchFamily="18" charset="2"/>
              <a:buChar char="-"/>
            </a:pPr>
            <a:r>
              <a:rPr lang="en-US" b="1" noProof="0" dirty="0" err="1"/>
              <a:t>Soutien</a:t>
            </a:r>
            <a:r>
              <a:rPr lang="en-US" b="1" noProof="0" dirty="0"/>
              <a:t> </a:t>
            </a:r>
            <a:r>
              <a:rPr lang="en-US" b="1" noProof="0" dirty="0" err="1"/>
              <a:t>budgétaire</a:t>
            </a:r>
            <a:r>
              <a:rPr lang="en-US" b="1" noProof="0" dirty="0"/>
              <a:t> central :</a:t>
            </a:r>
            <a:r>
              <a:rPr lang="en-US" noProof="0" dirty="0"/>
              <a:t> </a:t>
            </a:r>
            <a:r>
              <a:rPr lang="en-US" noProof="0" dirty="0" err="1"/>
              <a:t>financement</a:t>
            </a:r>
            <a:r>
              <a:rPr lang="en-US" noProof="0" dirty="0"/>
              <a:t> </a:t>
            </a:r>
            <a:r>
              <a:rPr lang="en-US" noProof="0" dirty="0" err="1"/>
              <a:t>rendu</a:t>
            </a:r>
            <a:r>
              <a:rPr lang="en-US" noProof="0" dirty="0"/>
              <a:t> disponible aux </a:t>
            </a:r>
            <a:r>
              <a:rPr lang="en-US" noProof="0" dirty="0" err="1"/>
              <a:t>ministères</a:t>
            </a:r>
            <a:r>
              <a:rPr lang="en-US" noProof="0" dirty="0"/>
              <a:t> hors-</a:t>
            </a:r>
            <a:r>
              <a:rPr lang="en-US" noProof="0" dirty="0" err="1"/>
              <a:t>tutelle</a:t>
            </a:r>
            <a:r>
              <a:rPr lang="en-US" noProof="0" dirty="0"/>
              <a:t> (</a:t>
            </a:r>
            <a:r>
              <a:rPr lang="en-US" noProof="0" dirty="0" err="1"/>
              <a:t>économie</a:t>
            </a:r>
            <a:r>
              <a:rPr lang="en-US" noProof="0" dirty="0"/>
              <a:t> et finances) </a:t>
            </a:r>
            <a:r>
              <a:rPr lang="fr-FR" dirty="0"/>
              <a:t>et/ou autorités décentralisées/déconcentrées à débourser à leur discrétion</a:t>
            </a:r>
            <a:r>
              <a:rPr lang="en-US" noProof="0" dirty="0"/>
              <a:t>, </a:t>
            </a:r>
            <a:r>
              <a:rPr lang="fr-FR" dirty="0"/>
              <a:t>ou lignes de crédit aux banques nationales pour soutenir des projets d'infrastructure accélérés</a:t>
            </a:r>
            <a:r>
              <a:rPr lang="en-US" noProof="0" dirty="0"/>
              <a:t>. </a:t>
            </a:r>
          </a:p>
          <a:p>
            <a:pPr marL="342900" lvl="0" indent="-342900">
              <a:lnSpc>
                <a:spcPct val="70000"/>
              </a:lnSpc>
              <a:spcBef>
                <a:spcPts val="600"/>
              </a:spcBef>
              <a:buClr>
                <a:srgbClr val="F4971A"/>
              </a:buClr>
              <a:buSzPct val="125000"/>
              <a:buFont typeface="Symbol" panose="05050102010706020507" pitchFamily="18" charset="2"/>
              <a:buChar char="-"/>
            </a:pPr>
            <a:endParaRPr lang="en-US" sz="800" noProof="0" dirty="0">
              <a:latin typeface="Calibri" panose="020F0502020204030204" pitchFamily="34" charset="0"/>
              <a:cs typeface="Calibri" panose="020F0502020204030204" pitchFamily="34" charset="0"/>
              <a:sym typeface="Roboto Slab"/>
            </a:endParaRPr>
          </a:p>
          <a:p>
            <a:pPr marL="0" marR="0" lvl="0" indent="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None/>
              <a:tabLst/>
              <a:defRPr/>
            </a:pPr>
            <a:r>
              <a:rPr lang="en-US" sz="900" b="0" noProof="0" dirty="0">
                <a:sym typeface="Wingdings" panose="05000000000000000000" pitchFamily="2" charset="2"/>
              </a:rPr>
              <a:t> </a:t>
            </a:r>
            <a:r>
              <a:rPr lang="en-US" sz="900" b="0" noProof="0" dirty="0" err="1">
                <a:sym typeface="Wingdings" panose="05000000000000000000" pitchFamily="2" charset="2"/>
              </a:rPr>
              <a:t>L’enquête</a:t>
            </a:r>
            <a:r>
              <a:rPr lang="en-US" sz="900" b="0" noProof="0" dirty="0">
                <a:sym typeface="Wingdings" panose="05000000000000000000" pitchFamily="2" charset="2"/>
              </a:rPr>
              <a:t> </a:t>
            </a:r>
            <a:r>
              <a:rPr lang="en-US" sz="900" b="0" noProof="0" dirty="0" err="1">
                <a:sym typeface="Wingdings" panose="05000000000000000000" pitchFamily="2" charset="2"/>
              </a:rPr>
              <a:t>menée</a:t>
            </a:r>
            <a:r>
              <a:rPr lang="en-US" sz="900" b="0" noProof="0" dirty="0"/>
              <a:t> </a:t>
            </a:r>
            <a:r>
              <a:rPr lang="en-US" sz="900" b="0" noProof="0" dirty="0" err="1"/>
              <a:t>en</a:t>
            </a:r>
            <a:r>
              <a:rPr lang="en-US" sz="900" b="0" noProof="0" dirty="0"/>
              <a:t> 2020 pour </a:t>
            </a:r>
            <a:r>
              <a:rPr lang="en-US" sz="900" b="0" noProof="0" dirty="0" err="1"/>
              <a:t>l’étude</a:t>
            </a:r>
            <a:r>
              <a:rPr lang="en-US" sz="900" b="0" noProof="0" dirty="0"/>
              <a:t> UNECE sur les solutions et les </a:t>
            </a:r>
            <a:r>
              <a:rPr lang="en-US" sz="900" b="0" noProof="0" dirty="0" err="1"/>
              <a:t>investissements</a:t>
            </a:r>
            <a:r>
              <a:rPr lang="en-US" sz="900" b="0" noProof="0" dirty="0"/>
              <a:t> dans le </a:t>
            </a:r>
            <a:r>
              <a:rPr lang="en-US" sz="900" b="0" noProof="0" dirty="0" err="1"/>
              <a:t>projet</a:t>
            </a:r>
            <a:r>
              <a:rPr lang="en-US" sz="900" b="0" noProof="0" dirty="0"/>
              <a:t> Nexus </a:t>
            </a:r>
            <a:r>
              <a:rPr lang="en-US" sz="900" b="0" noProof="0" dirty="0" err="1"/>
              <a:t>eau</a:t>
            </a:r>
            <a:r>
              <a:rPr lang="en-US" sz="900" b="0" noProof="0" dirty="0"/>
              <a:t>-alimentation-</a:t>
            </a:r>
            <a:r>
              <a:rPr lang="en-US" sz="900" b="0" noProof="0" dirty="0" err="1"/>
              <a:t>énergie</a:t>
            </a:r>
            <a:r>
              <a:rPr lang="en-US" sz="900" b="0" noProof="0" dirty="0"/>
              <a:t>-</a:t>
            </a:r>
            <a:r>
              <a:rPr lang="en-US" sz="900" b="0" noProof="0" dirty="0" err="1"/>
              <a:t>écosystèmes</a:t>
            </a:r>
            <a:r>
              <a:rPr lang="en-US" sz="900" b="0" noProof="0" dirty="0"/>
              <a:t> </a:t>
            </a:r>
            <a:r>
              <a:rPr lang="en-US" sz="900" b="0" noProof="0" dirty="0" err="1"/>
              <a:t>fondé</a:t>
            </a:r>
            <a:r>
              <a:rPr lang="en-US" sz="900" b="0" noProof="0" dirty="0"/>
              <a:t> sur les </a:t>
            </a:r>
            <a:r>
              <a:rPr lang="en-US" sz="900" b="0" noProof="0" dirty="0" err="1"/>
              <a:t>expériences</a:t>
            </a:r>
            <a:r>
              <a:rPr lang="en-US" sz="900" b="0" noProof="0" dirty="0"/>
              <a:t> dans les </a:t>
            </a:r>
            <a:r>
              <a:rPr lang="en-US" sz="900" b="0" noProof="0" dirty="0" err="1"/>
              <a:t>bassins</a:t>
            </a:r>
            <a:r>
              <a:rPr lang="en-US" sz="900" b="0" noProof="0" dirty="0"/>
              <a:t> </a:t>
            </a:r>
            <a:r>
              <a:rPr lang="en-US" sz="900" b="0" noProof="0" dirty="0" err="1"/>
              <a:t>transfrontaliers</a:t>
            </a:r>
            <a:r>
              <a:rPr lang="en-US" sz="900" b="0" noProof="0" dirty="0"/>
              <a:t> </a:t>
            </a:r>
            <a:r>
              <a:rPr lang="en-US" sz="900" b="0" noProof="0" dirty="0" err="1"/>
              <a:t>montre</a:t>
            </a:r>
            <a:r>
              <a:rPr lang="en-US" sz="900" b="0" noProof="0" dirty="0"/>
              <a:t> que pour les solutions Nexus :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fr-FR" dirty="0"/>
              <a:t>Les voies de livraison spécifiques à un projet (financé par l'État, avec ou sans soutien, soutien des partenaires au développement) sont les plus courantes</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fr-FR" dirty="0"/>
              <a:t>Les programmes de financement programmatique sont généralement conçus par un secteur et, dans les régions moins développées, avec des exigences strictes de la part d'un donateur</a:t>
            </a:r>
            <a:r>
              <a:rPr lang="en-US" sz="900" b="0" noProof="0" dirty="0"/>
              <a:t>. </a:t>
            </a:r>
            <a:r>
              <a:rPr lang="fr-FR" dirty="0"/>
              <a:t>Pour être effectivement « Nexus », ces schémas doivent être plus adaptables et « plus intelligents »</a:t>
            </a:r>
            <a:r>
              <a:rPr lang="en-US" sz="900" b="0" noProof="0" dirty="0"/>
              <a:t>, </a:t>
            </a:r>
            <a:r>
              <a:rPr lang="fr-FR" dirty="0"/>
              <a:t>ce qui implique qu'ils doivent encourager la compétition entre les projets éligibles.</a:t>
            </a:r>
            <a:endParaRPr lang="en-US" sz="900" b="0" noProof="0" dirty="0"/>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n-US" sz="900" b="0" noProof="0" dirty="0"/>
              <a:t>Les solutions dans les </a:t>
            </a:r>
            <a:r>
              <a:rPr lang="en-US" sz="900" b="0" noProof="0" dirty="0" err="1"/>
              <a:t>secteurs</a:t>
            </a:r>
            <a:r>
              <a:rPr lang="en-US" sz="900" b="0" noProof="0" dirty="0"/>
              <a:t> de </a:t>
            </a:r>
            <a:r>
              <a:rPr lang="en-US" sz="900" b="0" noProof="0" dirty="0" err="1"/>
              <a:t>l’agriculture</a:t>
            </a:r>
            <a:r>
              <a:rPr lang="en-US" sz="900" b="0" noProof="0" dirty="0"/>
              <a:t> et de </a:t>
            </a:r>
            <a:r>
              <a:rPr lang="en-US" sz="900" b="0" noProof="0" dirty="0" err="1"/>
              <a:t>l’énergie</a:t>
            </a:r>
            <a:r>
              <a:rPr lang="en-US" sz="900" b="0" noProof="0" dirty="0"/>
              <a:t> (</a:t>
            </a:r>
            <a:r>
              <a:rPr lang="fr-FR" dirty="0"/>
              <a:t>l'agriculture paysagère, l'agro-industrie améliorée, les chaînes de valeur agricoles durables, les énergies renouvelables ou l'efficacité énergétique) constituent des points d'entrée plus probables pour les investissements privés susceptibles de s'attaquer directement ou indirectement aux problèmes de l'eau et de l'environnement. Cependant, ce potentiel est jusqu'à présent largement inutilisé dans les bassins transfrontaliers. Cela mène aux conclusions suivantes : Le financement programmatique est un moyen efficace de mobiliser des financements publics et privés pour les investissements d'infrastructure (notamment si des modalités de financement commun sont possibles), en contournant les risques cités par les secteurs public et privé en ce qui concerne le financement des infrastructures du secteur de l'eau. En outre, les schémas de financement programmatique peuvent être mieux adaptés que les solutions spécifiques à un projet pour offrir de multiples avantages dans une perspective de Nexus (réduction des compromis et exploitation des synergies). Dans les contextes transfrontaliers en particulier - où les secteurs sont interconnectés par l'eau - ces schémas peuvent permettre à différents secteurs de </a:t>
            </a:r>
            <a:r>
              <a:rPr lang="fr-FR" dirty="0" err="1"/>
              <a:t>co-concevoir</a:t>
            </a:r>
            <a:r>
              <a:rPr lang="fr-FR" dirty="0"/>
              <a:t> des solutions de nexus en tenant compte de leur impact social et environnemental cumulé sans être contraints par des caractéristiques prédéfinies (par exemple, sur le site ou le type de solution) qui auraient pu être décidées antérieurement par différents secteurs de manière non coordonnée. Aujourd'hui, le financement public (y compris des bailleurs de fonds) constitue la principale source d'investissements liés à valeur transfrontalière.</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fr-FR" dirty="0"/>
              <a:t>Cependant, l'approche du lien </a:t>
            </a:r>
            <a:r>
              <a:rPr lang="fr-FR" b="1" dirty="0"/>
              <a:t>ouvre également des opportunités de financement du secteur privé</a:t>
            </a:r>
            <a:r>
              <a:rPr lang="en-US" noProof="0" dirty="0"/>
              <a:t> </a:t>
            </a:r>
            <a:r>
              <a:rPr lang="fr-FR" dirty="0"/>
              <a:t>qui peuvent être exploitées via des partenariats public-privé, des solutions de financement mixtes, un soutien indirect (par exemple, via des incitations fiscales), des obligations vertes/bleues et un panier de financement. Des perspectives existent également pour concevoir des programmes innovants (y compris des modèles basés sur les revenus) qui tirent parti des investissements privés pour les infrastructures et les institutions. Ces programmes pour des projets multisectoriels peuvent être cruciaux pour accéder aux fonds climatiques ainsi qu'aux fonds environnementaux. Jusqu'à présent, ce potentiel a à peine été utilisé dans les bassins transfrontaliers où davantage d'acteurs doivent être impliqués.</a:t>
            </a:r>
            <a:r>
              <a:rPr lang="en-US" noProof="0" dirty="0"/>
              <a:t> </a:t>
            </a:r>
            <a:r>
              <a:rPr lang="en-US" b="1" noProof="0" dirty="0"/>
              <a:t>design innovative schemes</a:t>
            </a:r>
            <a:r>
              <a:rPr lang="en-US" noProof="0" dirty="0"/>
              <a:t> These schemes for multi-sectoral projects can be crucial to access climate funds as well as environmental funds. Thus far, this potential has barely been utilized in transboundary basins where more stakeholders need to be involved.</a:t>
            </a:r>
            <a:endParaRPr lang="en-US" sz="900" b="0" noProof="0" dirty="0"/>
          </a:p>
          <a:p>
            <a:pPr marL="342900" marR="0" lvl="0" indent="-34290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Char char="à"/>
              <a:tabLst/>
              <a:defRPr/>
            </a:pPr>
            <a:endParaRPr lang="en-US" sz="900" b="0" noProof="0" dirty="0">
              <a:latin typeface="Calibri" panose="020F0502020204030204" pitchFamily="34" charset="0"/>
              <a:cs typeface="Calibri" panose="020F0502020204030204" pitchFamily="34" charset="0"/>
              <a:sym typeface="Wingdings" panose="05000000000000000000" pitchFamily="2" charset="2"/>
            </a:endParaRPr>
          </a:p>
          <a:p>
            <a:r>
              <a:rPr lang="en-US" sz="800" b="1" noProof="0" dirty="0"/>
              <a:t>Sources:</a:t>
            </a:r>
          </a:p>
          <a:p>
            <a:endParaRPr lang="en-US" sz="800" noProof="0" dirty="0"/>
          </a:p>
          <a:p>
            <a:r>
              <a:rPr lang="en-US" sz="800" noProof="0" dirty="0"/>
              <a:t>UNECE (2021), ’</a:t>
            </a:r>
            <a:r>
              <a:rPr lang="en-US" sz="8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sz="8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94729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[Diapositive </a:t>
            </a:r>
            <a:r>
              <a:rPr lang="en-US" noProof="0" dirty="0" err="1"/>
              <a:t>optionnelle</a:t>
            </a:r>
            <a:r>
              <a:rPr lang="en-US" noProof="0" dirty="0"/>
              <a:t> dans le </a:t>
            </a:r>
            <a:r>
              <a:rPr lang="en-US" noProof="0" dirty="0" err="1"/>
              <a:t>cas</a:t>
            </a:r>
            <a:r>
              <a:rPr lang="en-US" noProof="0" dirty="0"/>
              <a:t> </a:t>
            </a:r>
            <a:r>
              <a:rPr lang="en-US" noProof="0" dirty="0" err="1"/>
              <a:t>où</a:t>
            </a:r>
            <a:r>
              <a:rPr lang="en-US" noProof="0" dirty="0"/>
              <a:t> le </a:t>
            </a:r>
            <a:r>
              <a:rPr lang="en-US" noProof="0" dirty="0" err="1"/>
              <a:t>groupe</a:t>
            </a:r>
            <a:r>
              <a:rPr lang="en-US" noProof="0" dirty="0"/>
              <a:t> </a:t>
            </a:r>
            <a:r>
              <a:rPr lang="en-US" noProof="0" dirty="0" err="1"/>
              <a:t>cible</a:t>
            </a:r>
            <a:r>
              <a:rPr lang="en-US" noProof="0" dirty="0"/>
              <a:t> de la formation </a:t>
            </a:r>
            <a:r>
              <a:rPr lang="en-US" noProof="0" dirty="0" err="1"/>
              <a:t>est</a:t>
            </a:r>
            <a:r>
              <a:rPr lang="en-US" noProof="0" dirty="0"/>
              <a:t> </a:t>
            </a:r>
            <a:r>
              <a:rPr lang="en-US" noProof="0" dirty="0" err="1"/>
              <a:t>intéresté</a:t>
            </a:r>
            <a:r>
              <a:rPr lang="en-US" noProof="0" dirty="0"/>
              <a:t> par le </a:t>
            </a:r>
            <a:r>
              <a:rPr lang="en-US" noProof="0" dirty="0" err="1"/>
              <a:t>financement</a:t>
            </a:r>
            <a:r>
              <a:rPr lang="en-US" noProof="0" dirty="0"/>
              <a:t> </a:t>
            </a:r>
            <a:r>
              <a:rPr lang="en-US" noProof="0" dirty="0" err="1"/>
              <a:t>mixte</a:t>
            </a:r>
            <a:r>
              <a:rPr lang="en-US" noProof="0" dirty="0"/>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r>
              <a:rPr lang="en-US" b="1" u="sng" noProof="0" dirty="0"/>
              <a:t>La finance </a:t>
            </a:r>
            <a:r>
              <a:rPr lang="en-US" b="1" u="sng" noProof="0" dirty="0" err="1"/>
              <a:t>mixte</a:t>
            </a:r>
            <a:r>
              <a:rPr lang="en-US" b="1" u="sng" noProof="0" dirty="0"/>
              <a:t> :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L’approche</a:t>
            </a:r>
            <a:r>
              <a:rPr lang="en-US" u="none" noProof="0" dirty="0"/>
              <a:t> de la finance </a:t>
            </a:r>
            <a:r>
              <a:rPr lang="en-US" u="none" noProof="0" dirty="0" err="1"/>
              <a:t>mixte</a:t>
            </a:r>
            <a:r>
              <a:rPr lang="en-US" u="none" noProof="0" dirty="0"/>
              <a:t> </a:t>
            </a:r>
            <a:r>
              <a:rPr lang="en-US" u="none" noProof="0" dirty="0" err="1"/>
              <a:t>est</a:t>
            </a:r>
            <a:r>
              <a:rPr lang="en-US" u="none" noProof="0" dirty="0"/>
              <a:t> </a:t>
            </a:r>
            <a:r>
              <a:rPr lang="en-US" u="none" noProof="0" dirty="0" err="1"/>
              <a:t>relativement</a:t>
            </a:r>
            <a:r>
              <a:rPr lang="en-US" u="none" noProof="0" dirty="0"/>
              <a:t> nouvelle (OCDE, 2021) </a:t>
            </a:r>
            <a:r>
              <a:rPr lang="en-US" u="none" noProof="0" dirty="0" err="1"/>
              <a:t>mais</a:t>
            </a:r>
            <a:r>
              <a:rPr lang="en-US" u="none" noProof="0" dirty="0"/>
              <a:t> </a:t>
            </a:r>
            <a:r>
              <a:rPr lang="en-US" u="none" noProof="0" dirty="0" err="1"/>
              <a:t>est</a:t>
            </a:r>
            <a:r>
              <a:rPr lang="en-US" u="none" noProof="0" dirty="0"/>
              <a:t> déjà </a:t>
            </a:r>
            <a:r>
              <a:rPr lang="en-US" u="none" noProof="0" dirty="0" err="1"/>
              <a:t>devenue</a:t>
            </a:r>
            <a:r>
              <a:rPr lang="en-US" u="none" noProof="0" dirty="0"/>
              <a:t> </a:t>
            </a:r>
            <a:r>
              <a:rPr lang="en-US" u="none" noProof="0" dirty="0" err="1"/>
              <a:t>une</a:t>
            </a:r>
            <a:r>
              <a:rPr lang="en-US" u="none" noProof="0" dirty="0"/>
              <a:t> high </a:t>
            </a:r>
            <a:r>
              <a:rPr lang="en-US" u="none" noProof="0" dirty="0" err="1"/>
              <a:t>priorité</a:t>
            </a:r>
            <a:r>
              <a:rPr lang="en-US" u="none" noProof="0" dirty="0"/>
              <a:t> pour les </a:t>
            </a:r>
            <a:r>
              <a:rPr lang="en-US" u="none" noProof="0" dirty="0" err="1"/>
              <a:t>gouvernments</a:t>
            </a:r>
            <a:r>
              <a:rPr lang="en-US" u="none" noProof="0" dirty="0"/>
              <a:t> et les </a:t>
            </a:r>
            <a:r>
              <a:rPr lang="en-US" u="none" noProof="0" dirty="0" err="1"/>
              <a:t>acteurs</a:t>
            </a:r>
            <a:r>
              <a:rPr lang="en-US" u="none" noProof="0" dirty="0"/>
              <a:t> du </a:t>
            </a:r>
            <a:r>
              <a:rPr lang="en-US" u="none" noProof="0" dirty="0" err="1"/>
              <a:t>développement</a:t>
            </a:r>
            <a:r>
              <a:rPr lang="en-US" u="none" noProof="0" dirty="0"/>
              <a:t> (GIZ,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err="1"/>
              <a:t>Définition</a:t>
            </a:r>
            <a:r>
              <a:rPr lang="en-US" u="none" noProof="0" dirty="0"/>
              <a:t> : „</a:t>
            </a:r>
            <a:r>
              <a:rPr lang="en-US" sz="900" b="0" i="0" kern="1200" noProof="0" dirty="0">
                <a:solidFill>
                  <a:schemeClr val="tx1"/>
                </a:solidFill>
                <a:effectLst/>
                <a:latin typeface="Arial" panose="020B0604020202020204" pitchFamily="34" charset="0"/>
                <a:ea typeface="+mn-ea"/>
                <a:cs typeface="+mn-cs"/>
              </a:rPr>
              <a:t>La finance </a:t>
            </a:r>
            <a:r>
              <a:rPr lang="en-US" sz="900" b="0" i="0" kern="1200" noProof="0" dirty="0" err="1">
                <a:solidFill>
                  <a:schemeClr val="tx1"/>
                </a:solidFill>
                <a:effectLst/>
                <a:latin typeface="Arial" panose="020B0604020202020204" pitchFamily="34" charset="0"/>
                <a:ea typeface="+mn-ea"/>
                <a:cs typeface="+mn-cs"/>
              </a:rPr>
              <a:t>mixte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est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l’utilisation</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stratégique</a:t>
            </a:r>
            <a:r>
              <a:rPr lang="en-US" sz="900" b="0" i="0" kern="1200" noProof="0" dirty="0">
                <a:solidFill>
                  <a:schemeClr val="tx1"/>
                </a:solidFill>
                <a:effectLst/>
                <a:latin typeface="Arial" panose="020B0604020202020204" pitchFamily="34" charset="0"/>
                <a:ea typeface="+mn-ea"/>
                <a:cs typeface="+mn-cs"/>
              </a:rPr>
              <a:t> du </a:t>
            </a:r>
            <a:r>
              <a:rPr lang="en-US" sz="900" b="0" i="0" kern="1200" noProof="0" dirty="0" err="1">
                <a:solidFill>
                  <a:schemeClr val="tx1"/>
                </a:solidFill>
                <a:effectLst/>
                <a:latin typeface="Arial" panose="020B0604020202020204" pitchFamily="34" charset="0"/>
                <a:ea typeface="+mn-ea"/>
                <a:cs typeface="+mn-cs"/>
              </a:rPr>
              <a:t>développement</a:t>
            </a:r>
            <a:r>
              <a:rPr lang="en-US" sz="900" b="0" i="0" kern="1200" noProof="0" dirty="0">
                <a:solidFill>
                  <a:schemeClr val="tx1"/>
                </a:solidFill>
                <a:effectLst/>
                <a:latin typeface="Arial" panose="020B0604020202020204" pitchFamily="34" charset="0"/>
                <a:ea typeface="+mn-ea"/>
                <a:cs typeface="+mn-cs"/>
              </a:rPr>
              <a:t> de la finance pour la </a:t>
            </a:r>
            <a:r>
              <a:rPr lang="en-US" sz="900" b="0" i="0" kern="1200" noProof="0" dirty="0" err="1">
                <a:solidFill>
                  <a:schemeClr val="tx1"/>
                </a:solidFill>
                <a:effectLst/>
                <a:latin typeface="Arial" panose="020B0604020202020204" pitchFamily="34" charset="0"/>
                <a:ea typeface="+mn-ea"/>
                <a:cs typeface="+mn-cs"/>
              </a:rPr>
              <a:t>mobilisation</a:t>
            </a:r>
            <a:r>
              <a:rPr lang="en-US" sz="900" b="0" i="0" kern="1200" noProof="0" dirty="0">
                <a:solidFill>
                  <a:schemeClr val="tx1"/>
                </a:solidFill>
                <a:effectLst/>
                <a:latin typeface="Arial" panose="020B0604020202020204" pitchFamily="34" charset="0"/>
                <a:ea typeface="+mn-ea"/>
                <a:cs typeface="+mn-cs"/>
              </a:rPr>
              <a:t> des </a:t>
            </a:r>
            <a:r>
              <a:rPr lang="en-US" sz="900" b="0" i="0" kern="1200" noProof="0" dirty="0" err="1">
                <a:solidFill>
                  <a:schemeClr val="tx1"/>
                </a:solidFill>
                <a:effectLst/>
                <a:latin typeface="Arial" panose="020B0604020202020204" pitchFamily="34" charset="0"/>
                <a:ea typeface="+mn-ea"/>
                <a:cs typeface="+mn-cs"/>
              </a:rPr>
              <a:t>financements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additionnels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envers</a:t>
            </a:r>
            <a:r>
              <a:rPr lang="en-US" sz="900" b="0" i="0" kern="1200" noProof="0" dirty="0">
                <a:solidFill>
                  <a:schemeClr val="tx1"/>
                </a:solidFill>
                <a:effectLst/>
                <a:latin typeface="Arial" panose="020B0604020202020204" pitchFamily="34" charset="0"/>
                <a:ea typeface="+mn-ea"/>
                <a:cs typeface="+mn-cs"/>
              </a:rPr>
              <a:t> le </a:t>
            </a:r>
            <a:r>
              <a:rPr lang="en-US" sz="900" b="0" i="0" kern="1200" noProof="0" dirty="0" err="1">
                <a:solidFill>
                  <a:schemeClr val="tx1"/>
                </a:solidFill>
                <a:effectLst/>
                <a:latin typeface="Arial" panose="020B0604020202020204" pitchFamily="34" charset="0"/>
                <a:ea typeface="+mn-ea"/>
                <a:cs typeface="+mn-cs"/>
              </a:rPr>
              <a:t>développement</a:t>
            </a:r>
            <a:r>
              <a:rPr lang="en-US" sz="900" b="0" i="0" kern="1200" noProof="0" dirty="0">
                <a:solidFill>
                  <a:schemeClr val="tx1"/>
                </a:solidFill>
                <a:effectLst/>
                <a:latin typeface="Arial" panose="020B0604020202020204" pitchFamily="34" charset="0"/>
                <a:ea typeface="+mn-ea"/>
                <a:cs typeface="+mn-cs"/>
              </a:rPr>
              <a:t> durable dans les pays </a:t>
            </a:r>
            <a:r>
              <a:rPr lang="en-US" sz="900" b="0" i="0" kern="1200" noProof="0" dirty="0" err="1">
                <a:solidFill>
                  <a:schemeClr val="tx1"/>
                </a:solidFill>
                <a:effectLst/>
                <a:latin typeface="Arial" panose="020B0604020202020204" pitchFamily="34" charset="0"/>
                <a:ea typeface="+mn-ea"/>
                <a:cs typeface="+mn-cs"/>
              </a:rPr>
              <a:t>en</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développement</a:t>
            </a:r>
            <a:r>
              <a:rPr lang="en-US" sz="900" b="0" i="0" kern="1200" noProof="0" dirty="0">
                <a:solidFill>
                  <a:schemeClr val="tx1"/>
                </a:solidFill>
                <a:effectLst/>
                <a:latin typeface="Arial" panose="020B0604020202020204" pitchFamily="34" charset="0"/>
                <a:ea typeface="+mn-ea"/>
                <a:cs typeface="+mn-cs"/>
              </a:rPr>
              <a:t>” (OCDE, 2018)</a:t>
            </a:r>
            <a:endParaRPr lang="en-US" u="none" noProof="0" dirty="0"/>
          </a:p>
          <a:p>
            <a:pPr marL="171450" indent="-171450">
              <a:buFont typeface="Symbol" panose="05050102010706020507" pitchFamily="18" charset="2"/>
              <a:buChar char="-"/>
            </a:pPr>
            <a:r>
              <a:rPr lang="en-US" u="none" noProof="0" dirty="0" err="1"/>
              <a:t>L’idée</a:t>
            </a:r>
            <a:r>
              <a:rPr lang="en-US" u="none" noProof="0" dirty="0"/>
              <a:t> derrière la finance </a:t>
            </a:r>
            <a:r>
              <a:rPr lang="en-US" u="none" noProof="0" dirty="0" err="1"/>
              <a:t>mixte</a:t>
            </a:r>
            <a:r>
              <a:rPr lang="en-US" u="none" noProof="0" dirty="0"/>
              <a:t> </a:t>
            </a:r>
            <a:r>
              <a:rPr lang="en-US" u="none" noProof="0" dirty="0" err="1"/>
              <a:t>est</a:t>
            </a:r>
            <a:r>
              <a:rPr lang="en-US" u="none" noProof="0" dirty="0"/>
              <a:t> </a:t>
            </a:r>
            <a:r>
              <a:rPr lang="fr-FR" dirty="0"/>
              <a:t>d'utiliser les fonds publics et philanthropiques / capital commercial pour mobiliser des capitaux (privés) supplémentaires</a:t>
            </a:r>
            <a:r>
              <a:rPr lang="en-US" u="none" noProof="0" dirty="0"/>
              <a:t> pour les </a:t>
            </a:r>
            <a:r>
              <a:rPr lang="en-US" sz="900" b="0" i="0" kern="1200" noProof="0" dirty="0" err="1">
                <a:solidFill>
                  <a:schemeClr val="tx1"/>
                </a:solidFill>
                <a:effectLst/>
                <a:latin typeface="Arial" panose="020B0604020202020204" pitchFamily="34" charset="0"/>
                <a:ea typeface="+mn-ea"/>
                <a:cs typeface="+mn-cs"/>
              </a:rPr>
              <a:t>projets</a:t>
            </a:r>
            <a:r>
              <a:rPr lang="en-US" sz="900" b="0" i="0" kern="1200" noProof="0" dirty="0">
                <a:solidFill>
                  <a:schemeClr val="tx1"/>
                </a:solidFill>
                <a:effectLst/>
                <a:latin typeface="Arial" panose="020B0604020202020204" pitchFamily="34" charset="0"/>
                <a:ea typeface="+mn-ea"/>
                <a:cs typeface="+mn-cs"/>
              </a:rPr>
              <a:t> qui </a:t>
            </a:r>
            <a:r>
              <a:rPr lang="en-US" sz="900" b="0" i="0" kern="1200" noProof="0" dirty="0" err="1">
                <a:solidFill>
                  <a:schemeClr val="tx1"/>
                </a:solidFill>
                <a:effectLst/>
                <a:latin typeface="Arial" panose="020B0604020202020204" pitchFamily="34" charset="0"/>
                <a:ea typeface="+mn-ea"/>
                <a:cs typeface="+mn-cs"/>
              </a:rPr>
              <a:t>contribuent</a:t>
            </a:r>
            <a:r>
              <a:rPr lang="en-US" sz="900" b="0" i="0" kern="1200" noProof="0" dirty="0">
                <a:solidFill>
                  <a:schemeClr val="tx1"/>
                </a:solidFill>
                <a:effectLst/>
                <a:latin typeface="Arial" panose="020B0604020202020204" pitchFamily="34" charset="0"/>
                <a:ea typeface="+mn-ea"/>
                <a:cs typeface="+mn-cs"/>
              </a:rPr>
              <a:t> au </a:t>
            </a:r>
            <a:r>
              <a:rPr lang="en-US" sz="900" b="0" i="0" kern="1200" noProof="0" dirty="0" err="1">
                <a:solidFill>
                  <a:schemeClr val="tx1"/>
                </a:solidFill>
                <a:effectLst/>
                <a:latin typeface="Arial" panose="020B0604020202020204" pitchFamily="34" charset="0"/>
                <a:ea typeface="+mn-ea"/>
                <a:cs typeface="+mn-cs"/>
              </a:rPr>
              <a:t>développement</a:t>
            </a:r>
            <a:r>
              <a:rPr lang="en-US" sz="900" b="0" i="0" kern="1200" noProof="0" dirty="0">
                <a:solidFill>
                  <a:schemeClr val="tx1"/>
                </a:solidFill>
                <a:effectLst/>
                <a:latin typeface="Arial" panose="020B0604020202020204" pitchFamily="34" charset="0"/>
                <a:ea typeface="+mn-ea"/>
                <a:cs typeface="+mn-cs"/>
              </a:rPr>
              <a:t> durable </a:t>
            </a:r>
            <a:r>
              <a:rPr lang="en-US" u="none" noProof="0" dirty="0"/>
              <a:t>(GIZ, 2018) </a:t>
            </a:r>
            <a:r>
              <a:rPr lang="en-US" u="none" noProof="0" dirty="0">
                <a:sym typeface="Wingdings" panose="05000000000000000000" pitchFamily="2" charset="2"/>
              </a:rPr>
              <a:t> </a:t>
            </a:r>
            <a:r>
              <a:rPr lang="fr-FR" dirty="0"/>
              <a:t>les investisseurs bénéficient de revenus financiers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(OCDE, 2021)</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Globalement, elle vise à augmenter les ressources (financières) qui peuvent être utilisées par les pays en développement </a:t>
            </a:r>
            <a:r>
              <a:rPr lang="en-US" sz="900" b="0" i="0" kern="1200" noProof="0" dirty="0" err="1">
                <a:solidFill>
                  <a:schemeClr val="tx1"/>
                </a:solidFill>
                <a:effectLst/>
                <a:latin typeface="Arial" panose="020B0604020202020204" pitchFamily="34" charset="0"/>
                <a:ea typeface="+mn-ea"/>
                <a:cs typeface="+mn-cs"/>
              </a:rPr>
              <a:t>afin</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d’ajouter</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leurs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propres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investissements</a:t>
            </a:r>
            <a:r>
              <a:rPr lang="en-US" sz="900" b="0" i="0" kern="1200" noProof="0" dirty="0">
                <a:solidFill>
                  <a:schemeClr val="tx1"/>
                </a:solidFill>
                <a:effectLst/>
                <a:latin typeface="Arial" panose="020B0604020202020204" pitchFamily="34" charset="0"/>
                <a:ea typeface="+mn-ea"/>
                <a:cs typeface="+mn-cs"/>
              </a:rPr>
              <a:t> et ODA inflows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fr-FR" dirty="0"/>
              <a:t>les déficits de financement des ODD peuvent être clos et l'Accord de Paris satisfait (site Internet de l’OCDE). </a:t>
            </a:r>
            <a:r>
              <a:rPr lang="en-US" sz="900" b="0" i="0" kern="1200" noProof="0" dirty="0" err="1">
                <a:solidFill>
                  <a:schemeClr val="tx1"/>
                </a:solidFill>
                <a:effectLst/>
                <a:latin typeface="Arial" panose="020B0604020202020204" pitchFamily="34" charset="0"/>
                <a:ea typeface="+mn-ea"/>
                <a:cs typeface="+mn-cs"/>
              </a:rPr>
              <a:t>L’approche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est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guidée</a:t>
            </a:r>
            <a:r>
              <a:rPr lang="en-US" sz="900" b="0" i="0" kern="1200" noProof="0" dirty="0">
                <a:solidFill>
                  <a:schemeClr val="tx1"/>
                </a:solidFill>
                <a:effectLst/>
                <a:latin typeface="Arial" panose="020B0604020202020204" pitchFamily="34" charset="0"/>
                <a:ea typeface="+mn-ea"/>
                <a:cs typeface="+mn-cs"/>
              </a:rPr>
              <a:t> par les cinq </a:t>
            </a:r>
            <a:r>
              <a:rPr lang="en-US" sz="900" b="0" i="0" kern="1200" noProof="0" dirty="0" err="1">
                <a:solidFill>
                  <a:schemeClr val="tx1"/>
                </a:solidFill>
                <a:effectLst/>
                <a:latin typeface="Arial" panose="020B0604020202020204" pitchFamily="34" charset="0"/>
                <a:ea typeface="+mn-ea"/>
                <a:cs typeface="+mn-cs"/>
              </a:rPr>
              <a:t>Pincipes</a:t>
            </a:r>
            <a:r>
              <a:rPr lang="en-US" sz="900" b="0" i="0" kern="1200" noProof="0" dirty="0">
                <a:solidFill>
                  <a:schemeClr val="tx1"/>
                </a:solidFill>
                <a:effectLst/>
                <a:latin typeface="Arial" panose="020B0604020202020204" pitchFamily="34" charset="0"/>
                <a:ea typeface="+mn-ea"/>
                <a:cs typeface="+mn-cs"/>
              </a:rPr>
              <a:t> de la Finance </a:t>
            </a:r>
            <a:r>
              <a:rPr lang="en-US" sz="900" b="0" i="0" kern="1200" noProof="0" dirty="0" err="1">
                <a:solidFill>
                  <a:schemeClr val="tx1"/>
                </a:solidFill>
                <a:effectLst/>
                <a:latin typeface="Arial" panose="020B0604020202020204" pitchFamily="34" charset="0"/>
                <a:ea typeface="+mn-ea"/>
                <a:cs typeface="+mn-cs"/>
              </a:rPr>
              <a:t>Mixte</a:t>
            </a:r>
            <a:r>
              <a:rPr lang="en-US" sz="900" b="0" i="0" kern="1200" noProof="0" dirty="0">
                <a:solidFill>
                  <a:schemeClr val="tx1"/>
                </a:solidFill>
                <a:effectLst/>
                <a:latin typeface="Arial" panose="020B0604020202020204" pitchFamily="34" charset="0"/>
                <a:ea typeface="+mn-ea"/>
                <a:cs typeface="+mn-cs"/>
              </a:rPr>
              <a:t> </a:t>
            </a:r>
            <a:r>
              <a:rPr lang="fr-FR" dirty="0"/>
              <a:t>doit garantir que la finance mixte est utilisée de la manière la plus efficace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(OCDE, 2018):</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Principe 1 : </a:t>
            </a:r>
            <a:r>
              <a:rPr lang="fr-FR" dirty="0"/>
              <a:t>fixer l'utilisation de la finance mixte à une logique de développement</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Principe 2 : </a:t>
            </a:r>
            <a:r>
              <a:rPr lang="fr-FR" dirty="0"/>
              <a:t>concevoir la finance mixte pour renforcer la mobilisation du financement commercial</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Principe 3 : </a:t>
            </a:r>
            <a:r>
              <a:rPr lang="fr-FR" dirty="0"/>
              <a:t>adapter la finance mixte au contexte local</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Principe 4 : </a:t>
            </a:r>
            <a:r>
              <a:rPr lang="fr-FR" dirty="0"/>
              <a:t>focus sur un partenariat efficace pour la finance mixte</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Principe 5 : </a:t>
            </a:r>
            <a:r>
              <a:rPr lang="fr-FR" dirty="0"/>
              <a:t>surveiller la finance mixte pour la transparence et les résultats</a:t>
            </a:r>
            <a:endParaRPr lang="en-US" sz="900" b="0" i="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dirty="0"/>
              <a:t>Les véhicules de financement mixte sont souvent mis en place par les Institutions Financières de Développement </a:t>
            </a:r>
            <a:r>
              <a:rPr lang="en-US" sz="900" kern="1200" noProof="0" dirty="0">
                <a:solidFill>
                  <a:schemeClr val="tx1"/>
                </a:solidFill>
                <a:effectLst/>
                <a:latin typeface="Arial" panose="020B0604020202020204" pitchFamily="34" charset="0"/>
                <a:ea typeface="+mn-ea"/>
                <a:cs typeface="+mn-cs"/>
              </a:rPr>
              <a:t>(IFD) </a:t>
            </a:r>
            <a:r>
              <a:rPr lang="fr-FR" dirty="0"/>
              <a:t>ou les entités du secteur privé</a:t>
            </a:r>
            <a:r>
              <a:rPr lang="en-US" sz="900" kern="1200" noProof="0" dirty="0">
                <a:solidFill>
                  <a:schemeClr val="tx1"/>
                </a:solidFill>
                <a:effectLst/>
                <a:latin typeface="Arial" panose="020B0604020202020204" pitchFamily="34" charset="0"/>
                <a:ea typeface="+mn-ea"/>
                <a:cs typeface="+mn-cs"/>
              </a:rPr>
              <a:t> (GIZ, 2018)</a:t>
            </a:r>
            <a:endParaRPr lang="en-US" sz="900" b="0" i="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err="1">
                <a:solidFill>
                  <a:schemeClr val="tx1"/>
                </a:solidFill>
                <a:effectLst/>
                <a:latin typeface="Arial" panose="020B0604020202020204" pitchFamily="34" charset="0"/>
                <a:ea typeface="+mn-ea"/>
                <a:cs typeface="+mn-cs"/>
              </a:rPr>
              <a:t>Mais</a:t>
            </a:r>
            <a:r>
              <a:rPr lang="en-US" sz="900" b="0" i="0" kern="1200" noProof="0" dirty="0">
                <a:solidFill>
                  <a:schemeClr val="tx1"/>
                </a:solidFill>
                <a:effectLst/>
                <a:latin typeface="Arial" panose="020B0604020202020204" pitchFamily="34" charset="0"/>
                <a:ea typeface="+mn-ea"/>
                <a:cs typeface="+mn-cs"/>
              </a:rPr>
              <a:t> la </a:t>
            </a:r>
            <a:r>
              <a:rPr lang="en-US" sz="900" b="0" i="0" kern="1200" noProof="0" dirty="0" err="1">
                <a:solidFill>
                  <a:schemeClr val="tx1"/>
                </a:solidFill>
                <a:effectLst/>
                <a:latin typeface="Arial" panose="020B0604020202020204" pitchFamily="34" charset="0"/>
                <a:ea typeface="+mn-ea"/>
                <a:cs typeface="+mn-cs"/>
              </a:rPr>
              <a:t>liste</a:t>
            </a:r>
            <a:r>
              <a:rPr lang="en-US" sz="900" b="0" i="0" kern="1200" noProof="0" dirty="0">
                <a:solidFill>
                  <a:schemeClr val="tx1"/>
                </a:solidFill>
                <a:effectLst/>
                <a:latin typeface="Arial" panose="020B0604020202020204" pitchFamily="34" charset="0"/>
                <a:ea typeface="+mn-ea"/>
                <a:cs typeface="+mn-cs"/>
              </a:rPr>
              <a:t> des </a:t>
            </a:r>
            <a:r>
              <a:rPr lang="en-US" sz="900" b="0" i="0" kern="1200" noProof="0" dirty="0" err="1">
                <a:solidFill>
                  <a:schemeClr val="tx1"/>
                </a:solidFill>
                <a:effectLst/>
                <a:latin typeface="Arial" panose="020B0604020202020204" pitchFamily="34" charset="0"/>
                <a:ea typeface="+mn-ea"/>
                <a:cs typeface="+mn-cs"/>
              </a:rPr>
              <a:t>acteurs</a:t>
            </a:r>
            <a:r>
              <a:rPr lang="en-US" sz="900" b="0" i="0" kern="1200" noProof="0" dirty="0">
                <a:solidFill>
                  <a:schemeClr val="tx1"/>
                </a:solidFill>
                <a:effectLst/>
                <a:latin typeface="Arial" panose="020B0604020202020204" pitchFamily="34" charset="0"/>
                <a:ea typeface="+mn-ea"/>
                <a:cs typeface="+mn-cs"/>
              </a:rPr>
              <a:t> qui </a:t>
            </a:r>
            <a:r>
              <a:rPr lang="en-US" sz="900" b="0" i="0" kern="1200" noProof="0" dirty="0" err="1">
                <a:solidFill>
                  <a:schemeClr val="tx1"/>
                </a:solidFill>
                <a:effectLst/>
                <a:latin typeface="Arial" panose="020B0604020202020204" pitchFamily="34" charset="0"/>
                <a:ea typeface="+mn-ea"/>
                <a:cs typeface="+mn-cs"/>
              </a:rPr>
              <a:t>peuvent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être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impliqués</a:t>
            </a:r>
            <a:r>
              <a:rPr lang="en-US" sz="900" b="0" i="0" kern="1200" noProof="0" dirty="0">
                <a:solidFill>
                  <a:schemeClr val="tx1"/>
                </a:solidFill>
                <a:effectLst/>
                <a:latin typeface="Arial" panose="020B0604020202020204" pitchFamily="34" charset="0"/>
                <a:ea typeface="+mn-ea"/>
                <a:cs typeface="+mn-cs"/>
              </a:rPr>
              <a:t> dans la finance </a:t>
            </a:r>
            <a:r>
              <a:rPr lang="en-US" sz="900" b="0" i="0" kern="1200" noProof="0" dirty="0" err="1">
                <a:solidFill>
                  <a:schemeClr val="tx1"/>
                </a:solidFill>
                <a:effectLst/>
                <a:latin typeface="Arial" panose="020B0604020202020204" pitchFamily="34" charset="0"/>
                <a:ea typeface="+mn-ea"/>
                <a:cs typeface="+mn-cs"/>
              </a:rPr>
              <a:t>mixte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est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même</a:t>
            </a:r>
            <a:r>
              <a:rPr lang="en-US" sz="900" b="0" i="0" kern="1200" noProof="0" dirty="0">
                <a:solidFill>
                  <a:schemeClr val="tx1"/>
                </a:solidFill>
                <a:effectLst/>
                <a:latin typeface="Arial" panose="020B0604020202020204" pitchFamily="34" charset="0"/>
                <a:ea typeface="+mn-ea"/>
                <a:cs typeface="+mn-cs"/>
              </a:rPr>
              <a:t> plus </a:t>
            </a:r>
            <a:r>
              <a:rPr lang="en-US" sz="900" b="0" i="0" kern="1200" noProof="0" dirty="0" err="1">
                <a:solidFill>
                  <a:schemeClr val="tx1"/>
                </a:solidFill>
                <a:effectLst/>
                <a:latin typeface="Arial" panose="020B0604020202020204" pitchFamily="34" charset="0"/>
                <a:ea typeface="+mn-ea"/>
                <a:cs typeface="+mn-cs"/>
              </a:rPr>
              <a:t>grande</a:t>
            </a:r>
            <a:r>
              <a:rPr lang="en-US" sz="900" b="0" i="0" kern="1200" noProof="0" dirty="0">
                <a:solidFill>
                  <a:schemeClr val="tx1"/>
                </a:solidFill>
                <a:effectLst/>
                <a:latin typeface="Arial" panose="020B0604020202020204" pitchFamily="34" charset="0"/>
                <a:ea typeface="+mn-ea"/>
                <a:cs typeface="+mn-cs"/>
              </a:rPr>
              <a:t> : les </a:t>
            </a:r>
            <a:r>
              <a:rPr lang="en-US" sz="900" b="0" i="0" kern="1200" noProof="0" dirty="0" err="1">
                <a:solidFill>
                  <a:schemeClr val="tx1"/>
                </a:solidFill>
                <a:effectLst/>
                <a:latin typeface="Arial" panose="020B0604020202020204" pitchFamily="34" charset="0"/>
                <a:ea typeface="+mn-ea"/>
                <a:cs typeface="+mn-cs"/>
              </a:rPr>
              <a:t>fondations</a:t>
            </a:r>
            <a:r>
              <a:rPr lang="en-US" sz="900" b="0" i="0" kern="1200" noProof="0" dirty="0">
                <a:solidFill>
                  <a:schemeClr val="tx1"/>
                </a:solidFill>
                <a:effectLst/>
                <a:latin typeface="Arial" panose="020B0604020202020204" pitchFamily="34" charset="0"/>
                <a:ea typeface="+mn-ea"/>
                <a:cs typeface="+mn-cs"/>
              </a:rPr>
              <a:t> et les </a:t>
            </a:r>
            <a:r>
              <a:rPr lang="en-US" sz="900" b="0" i="0" kern="1200" noProof="0" dirty="0" err="1">
                <a:solidFill>
                  <a:schemeClr val="tx1"/>
                </a:solidFill>
                <a:effectLst/>
                <a:latin typeface="Arial" panose="020B0604020202020204" pitchFamily="34" charset="0"/>
                <a:ea typeface="+mn-ea"/>
                <a:cs typeface="+mn-cs"/>
              </a:rPr>
              <a:t>investisseurs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philanthropiques</a:t>
            </a:r>
            <a:r>
              <a:rPr lang="en-US" sz="900" b="0" i="0" kern="1200" noProof="0" dirty="0">
                <a:solidFill>
                  <a:schemeClr val="tx1"/>
                </a:solidFill>
                <a:effectLst/>
                <a:latin typeface="Arial" panose="020B0604020202020204" pitchFamily="34" charset="0"/>
                <a:ea typeface="+mn-ea"/>
                <a:cs typeface="+mn-cs"/>
              </a:rPr>
              <a:t>, les </a:t>
            </a:r>
            <a:r>
              <a:rPr lang="en-US" sz="900" b="0" i="0" kern="1200" noProof="0" dirty="0" err="1">
                <a:solidFill>
                  <a:schemeClr val="tx1"/>
                </a:solidFill>
                <a:effectLst/>
                <a:latin typeface="Arial" panose="020B0604020202020204" pitchFamily="34" charset="0"/>
                <a:ea typeface="+mn-ea"/>
                <a:cs typeface="+mn-cs"/>
              </a:rPr>
              <a:t>acteurs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commerciaux</a:t>
            </a:r>
            <a:r>
              <a:rPr lang="en-US" sz="900" b="0" i="0" kern="1200" noProof="0" dirty="0">
                <a:solidFill>
                  <a:schemeClr val="tx1"/>
                </a:solidFill>
                <a:effectLst/>
                <a:latin typeface="Arial" panose="020B0604020202020204" pitchFamily="34" charset="0"/>
                <a:ea typeface="+mn-ea"/>
                <a:cs typeface="+mn-cs"/>
              </a:rPr>
              <a:t>, les </a:t>
            </a:r>
            <a:r>
              <a:rPr lang="en-US" sz="900" b="0" i="0" kern="1200" noProof="0" dirty="0" err="1">
                <a:solidFill>
                  <a:schemeClr val="tx1"/>
                </a:solidFill>
                <a:effectLst/>
                <a:latin typeface="Arial" panose="020B0604020202020204" pitchFamily="34" charset="0"/>
                <a:ea typeface="+mn-ea"/>
                <a:cs typeface="+mn-cs"/>
              </a:rPr>
              <a:t>investisseurs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institutionnels</a:t>
            </a:r>
            <a:r>
              <a:rPr lang="en-US" sz="900" b="0" i="0" kern="1200" noProof="0" dirty="0">
                <a:solidFill>
                  <a:schemeClr val="tx1"/>
                </a:solidFill>
                <a:effectLst/>
                <a:latin typeface="Arial" panose="020B0604020202020204" pitchFamily="34" charset="0"/>
                <a:ea typeface="+mn-ea"/>
                <a:cs typeface="+mn-cs"/>
              </a:rPr>
              <a:t>, les </a:t>
            </a:r>
            <a:r>
              <a:rPr lang="en-US" sz="900" b="0" i="0" kern="1200" noProof="0" dirty="0" err="1">
                <a:solidFill>
                  <a:schemeClr val="tx1"/>
                </a:solidFill>
                <a:effectLst/>
                <a:latin typeface="Arial" panose="020B0604020202020204" pitchFamily="34" charset="0"/>
                <a:ea typeface="+mn-ea"/>
                <a:cs typeface="+mn-cs"/>
              </a:rPr>
              <a:t>banques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commerciales</a:t>
            </a:r>
            <a:r>
              <a:rPr lang="en-US" sz="900" b="0" i="0" kern="1200" noProof="0" dirty="0">
                <a:solidFill>
                  <a:schemeClr val="tx1"/>
                </a:solidFill>
                <a:effectLst/>
                <a:latin typeface="Arial" panose="020B0604020202020204" pitchFamily="34" charset="0"/>
                <a:ea typeface="+mn-ea"/>
                <a:cs typeface="+mn-cs"/>
              </a:rPr>
              <a:t>, les fonds </a:t>
            </a:r>
            <a:r>
              <a:rPr lang="en-US" sz="900" b="0" i="0" kern="1200" noProof="0" dirty="0" err="1">
                <a:solidFill>
                  <a:schemeClr val="tx1"/>
                </a:solidFill>
                <a:effectLst/>
                <a:latin typeface="Arial" panose="020B0604020202020204" pitchFamily="34" charset="0"/>
                <a:ea typeface="+mn-ea"/>
                <a:cs typeface="+mn-cs"/>
              </a:rPr>
              <a:t>d’investissement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privé</a:t>
            </a:r>
            <a:r>
              <a:rPr lang="en-US" sz="900" b="0" i="0" kern="1200" noProof="0" dirty="0">
                <a:solidFill>
                  <a:schemeClr val="tx1"/>
                </a:solidFill>
                <a:effectLst/>
                <a:latin typeface="Arial" panose="020B0604020202020204" pitchFamily="34" charset="0"/>
                <a:ea typeface="+mn-ea"/>
                <a:cs typeface="+mn-cs"/>
              </a:rPr>
              <a:t> et les fonds de capital-</a:t>
            </a:r>
            <a:r>
              <a:rPr lang="en-US" sz="900" b="0" i="0" kern="1200" noProof="0" dirty="0" err="1">
                <a:solidFill>
                  <a:schemeClr val="tx1"/>
                </a:solidFill>
                <a:effectLst/>
                <a:latin typeface="Arial" panose="020B0604020202020204" pitchFamily="34" charset="0"/>
                <a:ea typeface="+mn-ea"/>
                <a:cs typeface="+mn-cs"/>
              </a:rPr>
              <a:t>risque</a:t>
            </a:r>
            <a:r>
              <a:rPr lang="en-US" sz="900" b="0" i="0" kern="1200" noProof="0" dirty="0">
                <a:solidFill>
                  <a:schemeClr val="tx1"/>
                </a:solidFill>
                <a:effectLst/>
                <a:latin typeface="Arial" panose="020B0604020202020204" pitchFamily="34" charset="0"/>
                <a:ea typeface="+mn-ea"/>
                <a:cs typeface="+mn-cs"/>
              </a:rPr>
              <a:t>, les fonds </a:t>
            </a:r>
            <a:r>
              <a:rPr lang="en-US" sz="900" b="0" i="0" kern="1200" noProof="0" dirty="0" err="1">
                <a:solidFill>
                  <a:schemeClr val="tx1"/>
                </a:solidFill>
                <a:effectLst/>
                <a:latin typeface="Arial" panose="020B0604020202020204" pitchFamily="34" charset="0"/>
                <a:ea typeface="+mn-ea"/>
                <a:cs typeface="+mn-cs"/>
              </a:rPr>
              <a:t>spéculatifs</a:t>
            </a:r>
            <a:r>
              <a:rPr lang="en-US" sz="900" b="0" i="0" kern="1200" noProof="0" dirty="0">
                <a:solidFill>
                  <a:schemeClr val="tx1"/>
                </a:solidFill>
                <a:effectLst/>
                <a:latin typeface="Arial" panose="020B0604020202020204" pitchFamily="34" charset="0"/>
                <a:ea typeface="+mn-ea"/>
                <a:cs typeface="+mn-cs"/>
              </a:rPr>
              <a:t>, et les </a:t>
            </a:r>
            <a:r>
              <a:rPr lang="en-US" sz="900" b="0" i="0" kern="1200" noProof="0" dirty="0" err="1">
                <a:solidFill>
                  <a:schemeClr val="tx1"/>
                </a:solidFill>
                <a:effectLst/>
                <a:latin typeface="Arial" panose="020B0604020202020204" pitchFamily="34" charset="0"/>
                <a:ea typeface="+mn-ea"/>
                <a:cs typeface="+mn-cs"/>
              </a:rPr>
              <a:t>entreprises</a:t>
            </a:r>
            <a:r>
              <a:rPr lang="en-US" sz="900" b="0" i="0" kern="1200" noProof="0" dirty="0">
                <a:solidFill>
                  <a:schemeClr val="tx1"/>
                </a:solidFill>
                <a:effectLst/>
                <a:latin typeface="Arial" panose="020B0604020202020204" pitchFamily="34" charset="0"/>
                <a:ea typeface="+mn-ea"/>
                <a:cs typeface="+mn-cs"/>
              </a:rPr>
              <a:t> (OCDE, 2018)</a:t>
            </a:r>
          </a:p>
          <a:p>
            <a:pPr marL="0" indent="0">
              <a:buFont typeface="Symbol" panose="05050102010706020507" pitchFamily="18" charset="2"/>
              <a:buNone/>
            </a:pPr>
            <a:endParaRPr lang="en-US" u="none" noProof="0" dirty="0"/>
          </a:p>
          <a:p>
            <a:pPr marL="0" indent="0">
              <a:buFont typeface="Symbol" panose="05050102010706020507" pitchFamily="18" charset="2"/>
              <a:buNone/>
            </a:pPr>
            <a:r>
              <a:rPr lang="en-US" b="1" u="none" noProof="0" dirty="0"/>
              <a:t>Sources : </a:t>
            </a:r>
          </a:p>
          <a:p>
            <a:pPr marL="0" indent="0">
              <a:buFont typeface="Symbol" panose="05050102010706020507" pitchFamily="18" charset="2"/>
              <a:buNone/>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GIZ (2018), ’The GIZ Finance Guide: Navigating the world of finance.’, </a:t>
            </a:r>
            <a:r>
              <a:rPr lang="en-US" noProof="0" dirty="0" err="1"/>
              <a:t>Eschborn</a:t>
            </a:r>
            <a:r>
              <a:rPr lang="en-US"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bg1">
                  <a:lumMod val="50000"/>
                </a:schemeClr>
              </a:solidFill>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solidFill>
                  <a:schemeClr val="bg1">
                    <a:lumMod val="50000"/>
                  </a:schemeClr>
                </a:solidFill>
                <a:cs typeface="Arial" charset="0"/>
              </a:rPr>
              <a:t>Global </a:t>
            </a:r>
            <a:r>
              <a:rPr lang="en-US" sz="900" noProof="0" dirty="0" err="1">
                <a:solidFill>
                  <a:schemeClr val="bg1">
                    <a:lumMod val="50000"/>
                  </a:schemeClr>
                </a:solidFill>
                <a:cs typeface="Arial" charset="0"/>
              </a:rPr>
              <a:t>Networt</a:t>
            </a:r>
            <a:r>
              <a:rPr lang="en-US" sz="900" noProof="0" dirty="0">
                <a:solidFill>
                  <a:schemeClr val="bg1">
                    <a:lumMod val="50000"/>
                  </a:schemeClr>
                </a:solidFill>
                <a:cs typeface="Arial" charset="0"/>
              </a:rPr>
              <a:t> (2017), ’Financing National Adaptation Plan (NAP)’.</a:t>
            </a:r>
            <a:endParaRPr lang="en-US" i="1" noProof="0" dirty="0"/>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OCDE (2021), ’</a:t>
            </a:r>
            <a:r>
              <a:rPr lang="en-US" sz="900" b="0" i="1" u="none" strike="noStrike" kern="1200" baseline="0" noProof="0" dirty="0">
                <a:solidFill>
                  <a:schemeClr val="tx1"/>
                </a:solidFill>
                <a:latin typeface="Arial" panose="020B0604020202020204" pitchFamily="34" charset="0"/>
                <a:ea typeface="+mn-ea"/>
                <a:cs typeface="+mn-cs"/>
              </a:rPr>
              <a:t>The OECD DAC Blended Finance Guidance’, </a:t>
            </a:r>
            <a:r>
              <a:rPr lang="en-US" sz="900" b="0" i="0" u="none" strike="noStrike" kern="1200" baseline="0" noProof="0" dirty="0">
                <a:solidFill>
                  <a:schemeClr val="tx1"/>
                </a:solidFill>
                <a:latin typeface="Arial" panose="020B0604020202020204" pitchFamily="34" charset="0"/>
                <a:ea typeface="+mn-ea"/>
                <a:cs typeface="+mn-cs"/>
              </a:rPr>
              <a:t>OECD Publishing, Paris, https://doi.org/10.1787/ded656b4-en</a:t>
            </a: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OCDE (2018), ’</a:t>
            </a:r>
            <a:r>
              <a:rPr lang="en-US" sz="9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900" b="0" i="0" u="none" strike="noStrike" kern="1200" baseline="0" noProof="0" dirty="0">
                <a:solidFill>
                  <a:schemeClr val="tx1"/>
                </a:solidFill>
                <a:latin typeface="Arial" panose="020B0604020202020204" pitchFamily="34" charset="0"/>
                <a:ea typeface="+mn-ea"/>
                <a:cs typeface="+mn-cs"/>
              </a:rPr>
              <a:t>, OECD Publishing, Paris.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none" noProof="0" dirty="0"/>
              <a:t>OCDE, ’Blended Finance’, available at: https://www.oecd.org/development/financing-sustainable-development/blended-finance-principles/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4234284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err="1"/>
              <a:t>L’adoption</a:t>
            </a:r>
            <a:r>
              <a:rPr lang="en-US" noProof="0" dirty="0"/>
              <a:t> de </a:t>
            </a:r>
            <a:r>
              <a:rPr lang="en-US" noProof="0" dirty="0" err="1"/>
              <a:t>l’approche</a:t>
            </a:r>
            <a:r>
              <a:rPr lang="en-US" noProof="0" dirty="0"/>
              <a:t> Nexus </a:t>
            </a:r>
            <a:r>
              <a:rPr lang="en-US" noProof="0" dirty="0" err="1"/>
              <a:t>peut</a:t>
            </a:r>
            <a:r>
              <a:rPr lang="en-US" noProof="0" dirty="0"/>
              <a:t> </a:t>
            </a:r>
            <a:r>
              <a:rPr lang="en-US" noProof="0" dirty="0" err="1"/>
              <a:t>être</a:t>
            </a:r>
            <a:r>
              <a:rPr lang="en-US" noProof="0" dirty="0"/>
              <a:t> un </a:t>
            </a:r>
            <a:r>
              <a:rPr lang="en-US" noProof="0" dirty="0" err="1"/>
              <a:t>moyen</a:t>
            </a:r>
            <a:r>
              <a:rPr lang="en-US" noProof="0" dirty="0"/>
              <a:t> </a:t>
            </a:r>
            <a:r>
              <a:rPr lang="en-US" noProof="0" dirty="0" err="1"/>
              <a:t>stratégique</a:t>
            </a:r>
            <a:r>
              <a:rPr lang="en-US" noProof="0" dirty="0"/>
              <a:t> </a:t>
            </a:r>
            <a:r>
              <a:rPr lang="en-US" noProof="0" dirty="0" err="1"/>
              <a:t>d’accéder</a:t>
            </a:r>
            <a:r>
              <a:rPr lang="en-US" noProof="0" dirty="0"/>
              <a:t> au </a:t>
            </a:r>
            <a:r>
              <a:rPr lang="en-US" noProof="0" dirty="0" err="1"/>
              <a:t>financement</a:t>
            </a:r>
            <a:r>
              <a:rPr lang="en-US"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1" noProof="0" dirty="0"/>
              <a:t>Les </a:t>
            </a:r>
            <a:r>
              <a:rPr lang="en-US" b="1" noProof="0" dirty="0" err="1"/>
              <a:t>bailleurs</a:t>
            </a:r>
            <a:r>
              <a:rPr lang="en-US" b="1" noProof="0" dirty="0"/>
              <a:t> de fonds </a:t>
            </a:r>
            <a:r>
              <a:rPr lang="en-US" b="0" noProof="0" dirty="0"/>
              <a:t>se </a:t>
            </a:r>
            <a:r>
              <a:rPr lang="en-US" b="0" noProof="0" dirty="0" err="1"/>
              <a:t>préoccupent</a:t>
            </a:r>
            <a:r>
              <a:rPr lang="en-US" noProof="0" dirty="0"/>
              <a:t> de plus </a:t>
            </a:r>
            <a:r>
              <a:rPr lang="en-US" noProof="0" dirty="0" err="1"/>
              <a:t>en</a:t>
            </a:r>
            <a:r>
              <a:rPr lang="en-US" noProof="0" dirty="0"/>
              <a:t> plus de la </a:t>
            </a:r>
            <a:r>
              <a:rPr lang="en-US" b="1" noProof="0" dirty="0" err="1"/>
              <a:t>cohérence</a:t>
            </a:r>
            <a:r>
              <a:rPr lang="en-US" b="1" noProof="0" dirty="0"/>
              <a:t> </a:t>
            </a:r>
            <a:r>
              <a:rPr lang="en-US" b="1" noProof="0" dirty="0" err="1"/>
              <a:t>intersectorielle</a:t>
            </a:r>
            <a:r>
              <a:rPr lang="en-US" b="1" noProof="0" dirty="0"/>
              <a:t> </a:t>
            </a:r>
            <a:r>
              <a:rPr lang="en-US" noProof="0" dirty="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Des </a:t>
            </a:r>
            <a:r>
              <a:rPr lang="en-US" noProof="0" dirty="0" err="1"/>
              <a:t>exemples</a:t>
            </a:r>
            <a:r>
              <a:rPr lang="en-US" noProof="0" dirty="0"/>
              <a:t> de </a:t>
            </a:r>
            <a:r>
              <a:rPr lang="en-US" noProof="0" dirty="0" err="1"/>
              <a:t>telles</a:t>
            </a:r>
            <a:r>
              <a:rPr lang="en-US" noProof="0" dirty="0"/>
              <a:t> institutions qui </a:t>
            </a:r>
            <a:r>
              <a:rPr lang="en-US" noProof="0" dirty="0" err="1"/>
              <a:t>fournissent</a:t>
            </a:r>
            <a:r>
              <a:rPr lang="en-US" noProof="0" dirty="0"/>
              <a:t>  </a:t>
            </a:r>
            <a:r>
              <a:rPr lang="en-US" b="1" noProof="0" dirty="0"/>
              <a:t>un </a:t>
            </a:r>
            <a:r>
              <a:rPr lang="en-US" b="1" noProof="0" dirty="0" err="1"/>
              <a:t>soutien</a:t>
            </a:r>
            <a:r>
              <a:rPr lang="en-US" b="1" noProof="0" dirty="0"/>
              <a:t> technique </a:t>
            </a:r>
            <a:r>
              <a:rPr lang="en-US" noProof="0" dirty="0"/>
              <a:t>aux pays </a:t>
            </a:r>
            <a:r>
              <a:rPr lang="en-US" noProof="0" dirty="0" err="1"/>
              <a:t>afin</a:t>
            </a:r>
            <a:r>
              <a:rPr lang="en-US" noProof="0" dirty="0"/>
              <a:t> de </a:t>
            </a:r>
            <a:r>
              <a:rPr lang="en-US" noProof="0" dirty="0" err="1"/>
              <a:t>prioriser</a:t>
            </a:r>
            <a:r>
              <a:rPr lang="en-US" noProof="0" dirty="0"/>
              <a:t> </a:t>
            </a:r>
            <a:r>
              <a:rPr lang="en-US" noProof="0" dirty="0" err="1"/>
              <a:t>ou</a:t>
            </a:r>
            <a:r>
              <a:rPr lang="en-US" noProof="0" dirty="0"/>
              <a:t> revoir les </a:t>
            </a:r>
            <a:r>
              <a:rPr lang="en-US" noProof="0" dirty="0" err="1"/>
              <a:t>projets</a:t>
            </a:r>
            <a:r>
              <a:rPr lang="en-US" noProof="0" dirty="0"/>
              <a:t>,</a:t>
            </a:r>
            <a:r>
              <a:rPr lang="fr-FR" dirty="0"/>
              <a:t> en tenant compte de leur impact intersectoriel et transfrontalier</a:t>
            </a:r>
            <a:r>
              <a:rPr lang="en-US" noProof="0" dirty="0"/>
              <a:t>. Comme </a:t>
            </a:r>
            <a:r>
              <a:rPr lang="en-US" noProof="0" dirty="0" err="1"/>
              <a:t>dit</a:t>
            </a:r>
            <a:r>
              <a:rPr lang="en-US" noProof="0" dirty="0"/>
              <a:t> </a:t>
            </a:r>
            <a:r>
              <a:rPr lang="en-US" noProof="0" dirty="0" err="1"/>
              <a:t>précédemment</a:t>
            </a:r>
            <a:r>
              <a:rPr lang="en-US" noProof="0" dirty="0"/>
              <a:t>, </a:t>
            </a:r>
            <a:r>
              <a:rPr lang="fr-FR" dirty="0"/>
              <a:t>cela tient au fait que la coordination, pas seulement en ce qui concerne les plans d'investissement </a:t>
            </a:r>
            <a:r>
              <a:rPr lang="en-US" noProof="0" dirty="0" err="1"/>
              <a:t>mais</a:t>
            </a:r>
            <a:r>
              <a:rPr lang="en-US" noProof="0" dirty="0"/>
              <a:t> </a:t>
            </a:r>
            <a:r>
              <a:rPr lang="en-US" noProof="0" dirty="0" err="1"/>
              <a:t>aussi</a:t>
            </a:r>
            <a:r>
              <a:rPr lang="en-US" noProof="0" dirty="0"/>
              <a:t> </a:t>
            </a:r>
            <a:r>
              <a:rPr lang="en-US" noProof="0" dirty="0" err="1"/>
              <a:t>en</a:t>
            </a:r>
            <a:r>
              <a:rPr lang="en-US" noProof="0" dirty="0"/>
              <a:t> </a:t>
            </a:r>
            <a:r>
              <a:rPr lang="en-US" noProof="0" dirty="0" err="1"/>
              <a:t>amont</a:t>
            </a:r>
            <a:r>
              <a:rPr lang="en-US" noProof="0" dirty="0"/>
              <a:t> </a:t>
            </a:r>
            <a:r>
              <a:rPr lang="en-US" noProof="0" dirty="0" err="1"/>
              <a:t>en</a:t>
            </a:r>
            <a:r>
              <a:rPr lang="en-US" noProof="0" dirty="0"/>
              <a:t> </a:t>
            </a:r>
            <a:r>
              <a:rPr lang="en-US" noProof="0" dirty="0" err="1"/>
              <a:t>termes</a:t>
            </a:r>
            <a:r>
              <a:rPr lang="en-US" noProof="0" dirty="0"/>
              <a:t> </a:t>
            </a:r>
            <a:r>
              <a:rPr lang="fr-FR" dirty="0"/>
              <a:t>de macro-niveau, planification intégrée, données </a:t>
            </a:r>
            <a:r>
              <a:rPr lang="en-US" noProof="0" dirty="0"/>
              <a:t>et surveillance, </a:t>
            </a:r>
            <a:r>
              <a:rPr lang="fr-FR" noProof="0" dirty="0"/>
              <a:t>é</a:t>
            </a:r>
            <a:r>
              <a:rPr lang="fr-FR" dirty="0"/>
              <a:t>valuations de l'impact environnemental et impact stratégique, processus d'évaluation environnementale ou autres cadres de sauvegarde sociale et environnementale</a:t>
            </a:r>
            <a:r>
              <a:rPr lang="en-US" noProof="0" dirty="0"/>
              <a:t>, </a:t>
            </a:r>
            <a:r>
              <a:rPr lang="fr-FR" dirty="0"/>
              <a:t>est particulièrement important pour réduire les risques des investissements. </a:t>
            </a:r>
            <a:r>
              <a:rPr lang="en-US" sz="900" b="0" i="0" kern="1200" noProof="0" dirty="0">
                <a:solidFill>
                  <a:schemeClr val="tx1"/>
                </a:solidFill>
                <a:effectLst/>
                <a:latin typeface="Arial" panose="020B0604020202020204" pitchFamily="34" charset="0"/>
                <a:ea typeface="+mn-ea"/>
                <a:cs typeface="+mn-cs"/>
              </a:rPr>
              <a:t>Les </a:t>
            </a:r>
            <a:r>
              <a:rPr lang="en-US" sz="900" b="0" i="0" kern="1200" noProof="0" dirty="0" err="1">
                <a:solidFill>
                  <a:schemeClr val="tx1"/>
                </a:solidFill>
                <a:effectLst/>
                <a:latin typeface="Arial" panose="020B0604020202020204" pitchFamily="34" charset="0"/>
                <a:ea typeface="+mn-ea"/>
                <a:cs typeface="+mn-cs"/>
              </a:rPr>
              <a:t>critères</a:t>
            </a:r>
            <a:r>
              <a:rPr lang="en-US" sz="900" b="0" i="0" kern="1200" noProof="0" dirty="0">
                <a:solidFill>
                  <a:schemeClr val="tx1"/>
                </a:solidFill>
                <a:effectLst/>
                <a:latin typeface="Arial" panose="020B0604020202020204" pitchFamily="34" charset="0"/>
                <a:ea typeface="+mn-ea"/>
                <a:cs typeface="+mn-cs"/>
              </a:rPr>
              <a:t> de </a:t>
            </a:r>
            <a:r>
              <a:rPr lang="en-US" sz="900" b="0" i="0" kern="1200" noProof="0" dirty="0" err="1">
                <a:solidFill>
                  <a:schemeClr val="tx1"/>
                </a:solidFill>
                <a:effectLst/>
                <a:latin typeface="Arial" panose="020B0604020202020204" pitchFamily="34" charset="0"/>
                <a:ea typeface="+mn-ea"/>
                <a:cs typeface="+mn-cs"/>
              </a:rPr>
              <a:t>durabilité</a:t>
            </a:r>
            <a:r>
              <a:rPr lang="en-US" sz="900" b="0" i="0" kern="1200" noProof="0" dirty="0">
                <a:solidFill>
                  <a:schemeClr val="tx1"/>
                </a:solidFill>
                <a:effectLst/>
                <a:latin typeface="Arial" panose="020B0604020202020204" pitchFamily="34" charset="0"/>
                <a:ea typeface="+mn-ea"/>
                <a:cs typeface="+mn-cs"/>
              </a:rPr>
              <a:t> : les </a:t>
            </a:r>
            <a:r>
              <a:rPr lang="en-US" noProof="0" dirty="0" err="1"/>
              <a:t>approches</a:t>
            </a:r>
            <a:r>
              <a:rPr lang="en-US" noProof="0" dirty="0"/>
              <a:t> Nexus </a:t>
            </a:r>
            <a:r>
              <a:rPr lang="en-US" noProof="0" dirty="0" err="1"/>
              <a:t>répondent</a:t>
            </a:r>
            <a:r>
              <a:rPr lang="en-US" noProof="0" dirty="0"/>
              <a:t> aux </a:t>
            </a:r>
            <a:r>
              <a:rPr lang="en-US" noProof="0" dirty="0" err="1"/>
              <a:t>critères</a:t>
            </a:r>
            <a:r>
              <a:rPr lang="en-US" noProof="0" dirty="0"/>
              <a:t> de </a:t>
            </a:r>
            <a:r>
              <a:rPr lang="en-US" noProof="0" dirty="0" err="1"/>
              <a:t>durabilité</a:t>
            </a:r>
            <a:r>
              <a:rPr lang="en-US" sz="900" b="0" i="0" kern="1200" noProof="0" dirty="0">
                <a:solidFill>
                  <a:schemeClr val="tx1"/>
                </a:solidFill>
                <a:effectLst/>
                <a:latin typeface="Arial" panose="020B0604020202020204" pitchFamily="34" charset="0"/>
                <a:ea typeface="+mn-ea"/>
                <a:cs typeface="+mn-cs"/>
              </a:rPr>
              <a:t> qui </a:t>
            </a:r>
            <a:r>
              <a:rPr lang="en-US" b="0" noProof="0" dirty="0" err="1"/>
              <a:t>encourageront</a:t>
            </a:r>
            <a:r>
              <a:rPr lang="en-US" b="0" noProof="0" dirty="0"/>
              <a:t> les </a:t>
            </a:r>
            <a:r>
              <a:rPr lang="en-US" b="0" noProof="0" dirty="0" err="1"/>
              <a:t>investisseurs</a:t>
            </a:r>
            <a:r>
              <a:rPr lang="en-US" b="0" noProof="0" dirty="0"/>
              <a:t> à </a:t>
            </a:r>
            <a:r>
              <a:rPr lang="en-US" b="0" noProof="0" dirty="0" err="1"/>
              <a:t>s’engager</a:t>
            </a:r>
            <a:r>
              <a:rPr lang="en-US" b="0" noProof="0" dirty="0"/>
              <a:t>. </a:t>
            </a:r>
            <a:r>
              <a:rPr lang="en-US" b="0" noProof="0" dirty="0" err="1"/>
              <a:t>Regardons</a:t>
            </a:r>
            <a:r>
              <a:rPr lang="en-US" b="0" noProof="0" dirty="0"/>
              <a:t> de plus </a:t>
            </a:r>
            <a:r>
              <a:rPr lang="en-US" b="0" noProof="0" dirty="0" err="1"/>
              <a:t>près</a:t>
            </a:r>
            <a:r>
              <a:rPr lang="en-US" b="0" noProof="0" dirty="0"/>
              <a:t> la </a:t>
            </a:r>
            <a:r>
              <a:rPr lang="en-US" b="0" noProof="0" dirty="0" err="1"/>
              <a:t>taxonomie</a:t>
            </a:r>
            <a:r>
              <a:rPr lang="en-US" b="0" noProof="0" dirty="0"/>
              <a:t> de </a:t>
            </a:r>
            <a:r>
              <a:rPr lang="en-US" b="0" noProof="0" dirty="0" err="1"/>
              <a:t>l’</a:t>
            </a:r>
            <a:r>
              <a:rPr lang="en-US" sz="900" b="0" i="0" kern="1200" noProof="0" dirty="0" err="1">
                <a:solidFill>
                  <a:schemeClr val="tx1"/>
                </a:solidFill>
                <a:effectLst/>
                <a:latin typeface="Arial" panose="020B0604020202020204" pitchFamily="34" charset="0"/>
                <a:ea typeface="+mn-ea"/>
                <a:cs typeface="+mn-cs"/>
              </a:rPr>
              <a:t>UE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comme</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système</a:t>
            </a:r>
            <a:r>
              <a:rPr lang="en-US" sz="900" b="0" i="0" kern="1200" noProof="0" dirty="0">
                <a:solidFill>
                  <a:schemeClr val="tx1"/>
                </a:solidFill>
                <a:effectLst/>
                <a:latin typeface="Arial" panose="020B0604020202020204" pitchFamily="34" charset="0"/>
                <a:ea typeface="+mn-ea"/>
                <a:cs typeface="+mn-cs"/>
              </a:rPr>
              <a:t> de classification </a:t>
            </a:r>
            <a:r>
              <a:rPr lang="en-US" sz="900" b="0" i="0" kern="1200" noProof="0" dirty="0" err="1">
                <a:solidFill>
                  <a:schemeClr val="tx1"/>
                </a:solidFill>
                <a:effectLst/>
                <a:latin typeface="Arial" panose="020B0604020202020204" pitchFamily="34" charset="0"/>
                <a:ea typeface="+mn-ea"/>
                <a:cs typeface="+mn-cs"/>
              </a:rPr>
              <a:t>verte</a:t>
            </a:r>
            <a:r>
              <a:rPr lang="en-US" sz="900" b="0" i="0" kern="1200" noProof="0" dirty="0">
                <a:solidFill>
                  <a:schemeClr val="tx1"/>
                </a:solidFill>
                <a:effectLst/>
                <a:latin typeface="Arial" panose="020B0604020202020204" pitchFamily="34" charset="0"/>
                <a:ea typeface="+mn-ea"/>
                <a:cs typeface="+mn-cs"/>
              </a:rPr>
              <a:t> qui </a:t>
            </a:r>
            <a:r>
              <a:rPr lang="en-US" sz="900" b="0" i="0" kern="1200" noProof="0" dirty="0" err="1">
                <a:solidFill>
                  <a:schemeClr val="tx1"/>
                </a:solidFill>
                <a:effectLst/>
                <a:latin typeface="Arial" panose="020B0604020202020204" pitchFamily="34" charset="0"/>
                <a:ea typeface="+mn-ea"/>
                <a:cs typeface="+mn-cs"/>
              </a:rPr>
              <a:t>traduit</a:t>
            </a:r>
            <a:r>
              <a:rPr lang="en-US" sz="900" b="0" i="0" kern="1200" noProof="0" dirty="0">
                <a:solidFill>
                  <a:schemeClr val="tx1"/>
                </a:solidFill>
                <a:effectLst/>
                <a:latin typeface="Arial" panose="020B0604020202020204" pitchFamily="34" charset="0"/>
                <a:ea typeface="+mn-ea"/>
                <a:cs typeface="+mn-cs"/>
              </a:rPr>
              <a:t> les </a:t>
            </a:r>
            <a:r>
              <a:rPr lang="en-US" sz="900" b="0" i="0" kern="1200" noProof="0" dirty="0" err="1">
                <a:solidFill>
                  <a:schemeClr val="tx1"/>
                </a:solidFill>
                <a:effectLst/>
                <a:latin typeface="Arial" panose="020B0604020202020204" pitchFamily="34" charset="0"/>
                <a:ea typeface="+mn-ea"/>
                <a:cs typeface="+mn-cs"/>
              </a:rPr>
              <a:t>objectifs</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climatiques</a:t>
            </a:r>
            <a:r>
              <a:rPr lang="en-US" sz="900" b="0" i="0" kern="1200" noProof="0" dirty="0">
                <a:solidFill>
                  <a:schemeClr val="tx1"/>
                </a:solidFill>
                <a:effectLst/>
                <a:latin typeface="Arial" panose="020B0604020202020204" pitchFamily="34" charset="0"/>
                <a:ea typeface="+mn-ea"/>
                <a:cs typeface="+mn-cs"/>
              </a:rPr>
              <a:t> et </a:t>
            </a:r>
            <a:r>
              <a:rPr lang="en-US" sz="900" b="0" i="0" kern="1200" noProof="0" dirty="0" err="1">
                <a:solidFill>
                  <a:schemeClr val="tx1"/>
                </a:solidFill>
                <a:effectLst/>
                <a:latin typeface="Arial" panose="020B0604020202020204" pitchFamily="34" charset="0"/>
                <a:ea typeface="+mn-ea"/>
                <a:cs typeface="+mn-cs"/>
              </a:rPr>
              <a:t>environnementaux</a:t>
            </a:r>
            <a:r>
              <a:rPr lang="en-US" sz="900" b="0" i="0" kern="1200" noProof="0" dirty="0">
                <a:solidFill>
                  <a:schemeClr val="tx1"/>
                </a:solidFill>
                <a:effectLst/>
                <a:latin typeface="Arial" panose="020B0604020202020204" pitchFamily="34" charset="0"/>
                <a:ea typeface="+mn-ea"/>
                <a:cs typeface="+mn-cs"/>
              </a:rPr>
              <a:t> de </a:t>
            </a:r>
            <a:r>
              <a:rPr lang="en-US" sz="900" b="0" i="0" kern="1200" noProof="0" dirty="0" err="1">
                <a:solidFill>
                  <a:schemeClr val="tx1"/>
                </a:solidFill>
                <a:effectLst/>
                <a:latin typeface="Arial" panose="020B0604020202020204" pitchFamily="34" charset="0"/>
                <a:ea typeface="+mn-ea"/>
                <a:cs typeface="+mn-cs"/>
              </a:rPr>
              <a:t>l’UE</a:t>
            </a:r>
            <a:r>
              <a:rPr lang="en-US" sz="900" b="0" i="0" kern="1200" noProof="0" dirty="0">
                <a:solidFill>
                  <a:schemeClr val="tx1"/>
                </a:solidFill>
                <a:effectLst/>
                <a:latin typeface="Arial" panose="020B0604020202020204" pitchFamily="34" charset="0"/>
                <a:ea typeface="+mn-ea"/>
                <a:cs typeface="+mn-cs"/>
              </a:rPr>
              <a:t> par les </a:t>
            </a:r>
            <a:r>
              <a:rPr lang="fr-FR" b="1" dirty="0"/>
              <a:t>critères pour des activités économiques spécifiques à des fins d'investissement</a:t>
            </a:r>
            <a:r>
              <a:rPr lang="en-US" sz="900" b="0" i="0" kern="1200" noProof="0" dirty="0">
                <a:solidFill>
                  <a:schemeClr val="tx1"/>
                </a:solidFill>
                <a:effectLst/>
                <a:latin typeface="Arial" panose="020B0604020202020204" pitchFamily="34" charset="0"/>
                <a:ea typeface="+mn-ea"/>
                <a:cs typeface="+mn-cs"/>
              </a:rPr>
              <a:t>, </a:t>
            </a:r>
            <a:r>
              <a:rPr lang="fr-FR" dirty="0"/>
              <a:t>aidant ainsi les activités économiques à accéder au financement. L'action climatique et les activités qui visent à la protection de l'environnement exigent une coordination intersectorielle étroite et peuvent bénéficier de la perspective d'un cofinancement de projets multisectoriels ou de projets sectoriels au sein d'un programme cohérent à travers les secteurs et les pays : il y a des/les perspectives pour un financement climat pour soutenir les projets Nexus, par exemple à travers le Fonds vert pour le climat (FVC). </a:t>
            </a:r>
            <a:r>
              <a:rPr lang="en-US" noProof="0" dirty="0" err="1"/>
              <a:t>Regardons</a:t>
            </a:r>
            <a:r>
              <a:rPr lang="en-US" noProof="0" dirty="0"/>
              <a:t> de plus </a:t>
            </a:r>
            <a:r>
              <a:rPr lang="en-US" noProof="0" dirty="0" err="1"/>
              <a:t>près</a:t>
            </a:r>
            <a:r>
              <a:rPr lang="en-US" noProof="0" dirty="0"/>
              <a:t> le FVC, qui </a:t>
            </a:r>
            <a:r>
              <a:rPr lang="en-US" noProof="0" dirty="0" err="1"/>
              <a:t>est</a:t>
            </a:r>
            <a:r>
              <a:rPr lang="en-US" noProof="0" dirty="0"/>
              <a:t> le plus grand </a:t>
            </a:r>
            <a:r>
              <a:rPr lang="en-US" noProof="0" dirty="0" err="1"/>
              <a:t>financement</a:t>
            </a:r>
            <a:r>
              <a:rPr lang="en-US" noProof="0" dirty="0"/>
              <a:t> du </a:t>
            </a:r>
            <a:r>
              <a:rPr lang="en-US" noProof="0" dirty="0" err="1"/>
              <a:t>financement</a:t>
            </a:r>
            <a:r>
              <a:rPr lang="en-US" noProof="0" dirty="0"/>
              <a:t> </a:t>
            </a:r>
            <a:r>
              <a:rPr lang="en-US" noProof="0" dirty="0" err="1"/>
              <a:t>climatique</a:t>
            </a:r>
            <a:r>
              <a:rPr lang="en-US" noProof="0" dirty="0"/>
              <a:t>, </a:t>
            </a:r>
            <a:r>
              <a:rPr lang="fr-FR" dirty="0"/>
              <a:t>mis en place pour soutenir l'adaptation et l'atténuation des changements climatiques pour les pays en développement, mise en œuvre de leurs Contributions Nationales Déterminées (CND). </a:t>
            </a:r>
            <a:r>
              <a:rPr lang="en-US" noProof="0" dirty="0"/>
              <a:t>Une  </a:t>
            </a:r>
            <a:r>
              <a:rPr lang="en-US" noProof="0" dirty="0" err="1"/>
              <a:t>approche</a:t>
            </a:r>
            <a:r>
              <a:rPr lang="en-US" noProof="0" dirty="0"/>
              <a:t> Nexus </a:t>
            </a:r>
            <a:r>
              <a:rPr lang="en-US" noProof="0" dirty="0" err="1"/>
              <a:t>peut</a:t>
            </a:r>
            <a:r>
              <a:rPr lang="en-US" noProof="0" dirty="0"/>
              <a:t> </a:t>
            </a:r>
            <a:r>
              <a:rPr lang="en-US" noProof="0" dirty="0" err="1"/>
              <a:t>être</a:t>
            </a:r>
            <a:r>
              <a:rPr lang="en-US" noProof="0" dirty="0"/>
              <a:t> utile pour </a:t>
            </a:r>
            <a:r>
              <a:rPr lang="en-US" noProof="0" dirty="0" err="1"/>
              <a:t>étudier</a:t>
            </a:r>
            <a:r>
              <a:rPr lang="en-US" noProof="0" dirty="0"/>
              <a:t> </a:t>
            </a:r>
            <a:r>
              <a:rPr lang="en-US" noProof="0" dirty="0" err="1"/>
              <a:t>l’impact</a:t>
            </a:r>
            <a:r>
              <a:rPr lang="en-US" noProof="0" dirty="0"/>
              <a:t> du </a:t>
            </a:r>
            <a:r>
              <a:rPr lang="en-US" noProof="0" dirty="0" err="1"/>
              <a:t>changement</a:t>
            </a:r>
            <a:r>
              <a:rPr lang="en-US" noProof="0" dirty="0"/>
              <a:t> </a:t>
            </a:r>
            <a:r>
              <a:rPr lang="en-US" noProof="0" dirty="0" err="1"/>
              <a:t>climatique</a:t>
            </a:r>
            <a:r>
              <a:rPr lang="en-US" noProof="0" dirty="0"/>
              <a:t> </a:t>
            </a:r>
            <a:r>
              <a:rPr lang="fr-FR" dirty="0"/>
              <a:t>et enquêter sur les mesures politiques d'adaptation et d'atténuation.</a:t>
            </a:r>
            <a:r>
              <a:rPr lang="en-US" noProof="0" dirty="0"/>
              <a:t> </a:t>
            </a:r>
            <a:r>
              <a:rPr lang="fr-FR" dirty="0"/>
              <a:t>Enfin, comme nous l'avons déjà vu, de nombreuses façons existent pour financer les solutions/actions Nexus allant des mécanismes de financement traditionnels aux mécanismes de financement innovants. Ces différentes sources peuvent devenir des </a:t>
            </a:r>
            <a:r>
              <a:rPr lang="fr-FR" b="1" dirty="0"/>
              <a:t>opportunités de cofinancement décisives </a:t>
            </a:r>
            <a:r>
              <a:rPr lang="fr-FR" dirty="0"/>
              <a:t>pour les projets du FVC.</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fr-FR" sz="900" b="1" noProof="0" dirty="0"/>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b="1" noProof="0" dirty="0"/>
              <a:t>Sources :</a:t>
            </a:r>
          </a:p>
          <a:p>
            <a:endParaRPr lang="en-US" sz="900" noProof="0" dirty="0"/>
          </a:p>
          <a:p>
            <a:r>
              <a:rPr lang="en-US" sz="900"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a:t>
            </a:r>
            <a:endParaRPr lang="en-US" sz="9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53113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pPr marL="171450" indent="-171450">
              <a:buFont typeface="Symbol" panose="05050102010706020507" pitchFamily="18" charset="2"/>
              <a:buChar char="-"/>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sz="900" b="0" i="0" kern="1200" noProof="0" dirty="0">
                <a:solidFill>
                  <a:schemeClr val="tx1"/>
                </a:solidFill>
                <a:effectLst/>
                <a:latin typeface="Arial"/>
                <a:cs typeface="Arial"/>
              </a:rPr>
              <a:t>La </a:t>
            </a:r>
            <a:r>
              <a:rPr lang="en-US" sz="900" b="0" i="0" kern="1200" noProof="0" dirty="0" err="1">
                <a:solidFill>
                  <a:schemeClr val="tx1"/>
                </a:solidFill>
                <a:effectLst/>
                <a:latin typeface="Arial"/>
                <a:cs typeface="Arial"/>
              </a:rPr>
              <a:t>taxonomie</a:t>
            </a:r>
            <a:r>
              <a:rPr lang="en-US" sz="900" b="0" i="0" kern="1200" noProof="0" dirty="0">
                <a:solidFill>
                  <a:schemeClr val="tx1"/>
                </a:solidFill>
                <a:effectLst/>
                <a:latin typeface="Arial"/>
                <a:cs typeface="Arial"/>
              </a:rPr>
              <a:t> de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est</a:t>
            </a:r>
            <a:r>
              <a:rPr lang="en-US" sz="900" b="0" i="0" kern="1200" noProof="0" dirty="0">
                <a:solidFill>
                  <a:schemeClr val="tx1"/>
                </a:solidFill>
                <a:effectLst/>
                <a:latin typeface="Arial"/>
                <a:cs typeface="Arial"/>
              </a:rPr>
              <a:t> un </a:t>
            </a:r>
            <a:r>
              <a:rPr lang="en-US" sz="900" b="0" i="0" kern="1200" noProof="0" dirty="0" err="1">
                <a:solidFill>
                  <a:schemeClr val="tx1"/>
                </a:solidFill>
                <a:effectLst/>
                <a:latin typeface="Arial"/>
                <a:cs typeface="Arial"/>
              </a:rPr>
              <a:t>système</a:t>
            </a:r>
            <a:r>
              <a:rPr lang="en-US" sz="900" b="0" i="0" kern="1200" noProof="0" dirty="0">
                <a:solidFill>
                  <a:schemeClr val="tx1"/>
                </a:solidFill>
                <a:effectLst/>
                <a:latin typeface="Arial"/>
                <a:cs typeface="Arial"/>
              </a:rPr>
              <a:t> de classification </a:t>
            </a:r>
            <a:r>
              <a:rPr lang="en-US" sz="900" b="0" i="0" kern="1200" noProof="0" dirty="0" err="1">
                <a:solidFill>
                  <a:schemeClr val="tx1"/>
                </a:solidFill>
                <a:effectLst/>
                <a:latin typeface="Arial"/>
                <a:cs typeface="Arial"/>
              </a:rPr>
              <a:t>verte</a:t>
            </a:r>
            <a:r>
              <a:rPr lang="en-US" sz="900" b="0" i="0" kern="1200" noProof="0" dirty="0">
                <a:solidFill>
                  <a:schemeClr val="tx1"/>
                </a:solidFill>
                <a:effectLst/>
                <a:latin typeface="Arial"/>
                <a:cs typeface="Arial"/>
              </a:rPr>
              <a:t> qui </a:t>
            </a:r>
            <a:r>
              <a:rPr lang="en-US" sz="900" b="0" i="0" kern="1200" noProof="0" dirty="0" err="1">
                <a:solidFill>
                  <a:schemeClr val="tx1"/>
                </a:solidFill>
                <a:effectLst/>
                <a:latin typeface="Arial"/>
                <a:cs typeface="Arial"/>
              </a:rPr>
              <a:t>traduit</a:t>
            </a:r>
            <a:r>
              <a:rPr lang="en-US" sz="900" b="0" i="0" kern="1200" noProof="0" dirty="0">
                <a:solidFill>
                  <a:schemeClr val="tx1"/>
                </a:solidFill>
                <a:effectLst/>
                <a:latin typeface="Arial"/>
                <a:cs typeface="Arial"/>
              </a:rPr>
              <a:t> les </a:t>
            </a:r>
            <a:r>
              <a:rPr lang="en-US" sz="900" b="0" i="0" kern="1200" noProof="0" dirty="0" err="1">
                <a:solidFill>
                  <a:schemeClr val="tx1"/>
                </a:solidFill>
                <a:effectLst/>
                <a:latin typeface="Arial"/>
                <a:cs typeface="Arial"/>
              </a:rPr>
              <a:t>objectifs</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climatiques</a:t>
            </a:r>
            <a:r>
              <a:rPr lang="en-US" sz="900" b="0" i="0" kern="1200" noProof="0" dirty="0">
                <a:solidFill>
                  <a:schemeClr val="tx1"/>
                </a:solidFill>
                <a:effectLst/>
                <a:latin typeface="Arial"/>
                <a:cs typeface="Arial"/>
              </a:rPr>
              <a:t> et </a:t>
            </a:r>
            <a:r>
              <a:rPr lang="en-US" sz="900" b="0" i="0" kern="1200" noProof="0" dirty="0" err="1">
                <a:solidFill>
                  <a:schemeClr val="tx1"/>
                </a:solidFill>
                <a:effectLst/>
                <a:latin typeface="Arial"/>
                <a:cs typeface="Arial"/>
              </a:rPr>
              <a:t>environnementaux</a:t>
            </a:r>
            <a:r>
              <a:rPr lang="en-US" sz="900" b="0" i="0" kern="1200" noProof="0" dirty="0">
                <a:solidFill>
                  <a:schemeClr val="tx1"/>
                </a:solidFill>
                <a:effectLst/>
                <a:latin typeface="Arial"/>
                <a:cs typeface="Arial"/>
              </a:rPr>
              <a:t> de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par des </a:t>
            </a:r>
            <a:r>
              <a:rPr lang="en-US" sz="900" b="1" i="0" kern="1200" noProof="0" dirty="0" err="1">
                <a:solidFill>
                  <a:schemeClr val="tx1"/>
                </a:solidFill>
                <a:effectLst/>
                <a:latin typeface="Arial"/>
                <a:cs typeface="Arial"/>
              </a:rPr>
              <a:t>critères</a:t>
            </a:r>
            <a:r>
              <a:rPr lang="en-US" sz="900" b="1" i="0" kern="1200" noProof="0" dirty="0">
                <a:solidFill>
                  <a:schemeClr val="tx1"/>
                </a:solidFill>
                <a:effectLst/>
                <a:latin typeface="Arial"/>
                <a:cs typeface="Arial"/>
              </a:rPr>
              <a:t> </a:t>
            </a:r>
            <a:r>
              <a:rPr lang="fr-FR" sz="900" b="1" i="0" kern="1200" noProof="0" dirty="0">
                <a:solidFill>
                  <a:schemeClr val="tx1"/>
                </a:solidFill>
                <a:effectLst/>
                <a:latin typeface="Arial"/>
                <a:cs typeface="Arial"/>
              </a:rPr>
              <a:t>pour des activités économiques spécifiques à des fins d'investissement.</a:t>
            </a:r>
          </a:p>
          <a:p>
            <a:pPr marL="171450" indent="-171450">
              <a:buFont typeface="Symbol" panose="05050102010706020507" pitchFamily="18" charset="2"/>
              <a:buChar char="-"/>
            </a:pPr>
            <a:r>
              <a:rPr lang="fr-FR" dirty="0"/>
              <a:t>Il vise à diriger les investissements envers les activités économiques durables pour permettre le changement </a:t>
            </a:r>
            <a:r>
              <a:rPr lang="en-US" noProof="0" dirty="0">
                <a:latin typeface="Arial"/>
                <a:cs typeface="Arial"/>
              </a:rPr>
              <a:t>et encourage </a:t>
            </a:r>
            <a:r>
              <a:rPr lang="en-US" noProof="0" dirty="0" err="1">
                <a:latin typeface="Arial"/>
                <a:cs typeface="Arial"/>
              </a:rPr>
              <a:t>une</a:t>
            </a:r>
            <a:r>
              <a:rPr lang="en-US" noProof="0" dirty="0">
                <a:latin typeface="Arial"/>
                <a:cs typeface="Arial"/>
              </a:rPr>
              <a:t> transition </a:t>
            </a:r>
            <a:r>
              <a:rPr lang="en-US" noProof="0" dirty="0" err="1">
                <a:latin typeface="Arial"/>
                <a:cs typeface="Arial"/>
              </a:rPr>
              <a:t>envers</a:t>
            </a:r>
            <a:r>
              <a:rPr lang="en-US" noProof="0" dirty="0">
                <a:latin typeface="Arial"/>
                <a:cs typeface="Arial"/>
              </a:rPr>
              <a:t> la </a:t>
            </a:r>
            <a:r>
              <a:rPr lang="en-US" noProof="0" dirty="0" err="1">
                <a:latin typeface="Arial"/>
                <a:cs typeface="Arial"/>
              </a:rPr>
              <a:t>durabilité</a:t>
            </a:r>
            <a:r>
              <a:rPr lang="en-US" noProof="0" dirty="0">
                <a:latin typeface="Arial"/>
                <a:cs typeface="Arial"/>
              </a:rPr>
              <a:t>. </a:t>
            </a: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dirty="0"/>
              <a:t>Il reconnaît comme vert, ou « écologiquement durable »</a:t>
            </a:r>
            <a:r>
              <a:rPr lang="en-US" sz="900" b="0" i="0" kern="1200" noProof="0" dirty="0">
                <a:solidFill>
                  <a:schemeClr val="tx1"/>
                </a:solidFill>
                <a:effectLst/>
                <a:latin typeface="Arial"/>
                <a:cs typeface="Arial"/>
              </a:rPr>
              <a:t>, les </a:t>
            </a:r>
            <a:r>
              <a:rPr lang="fr-FR" dirty="0"/>
              <a:t>activités économiques qui apportent une </a:t>
            </a:r>
            <a:r>
              <a:rPr lang="fr-FR" b="1" dirty="0"/>
              <a:t>contribution substantielle</a:t>
            </a:r>
            <a:r>
              <a:rPr lang="fr-FR" dirty="0"/>
              <a:t> </a:t>
            </a:r>
            <a:r>
              <a:rPr lang="en-US" sz="900" b="0" i="0" kern="1200" noProof="0" dirty="0">
                <a:solidFill>
                  <a:schemeClr val="tx1"/>
                </a:solidFill>
                <a:effectLst/>
                <a:latin typeface="Arial"/>
                <a:cs typeface="Arial"/>
              </a:rPr>
              <a:t>à au </a:t>
            </a:r>
            <a:r>
              <a:rPr lang="en-US" sz="900" b="0" i="0" kern="1200" noProof="0" dirty="0" err="1">
                <a:solidFill>
                  <a:schemeClr val="tx1"/>
                </a:solidFill>
                <a:effectLst/>
                <a:latin typeface="Arial"/>
                <a:cs typeface="Arial"/>
              </a:rPr>
              <a:t>moins</a:t>
            </a:r>
            <a:r>
              <a:rPr lang="en-US" sz="900" b="0" i="0" kern="1200" noProof="0" dirty="0">
                <a:solidFill>
                  <a:schemeClr val="tx1"/>
                </a:solidFill>
                <a:effectLst/>
                <a:latin typeface="Arial"/>
                <a:cs typeface="Arial"/>
              </a:rPr>
              <a:t> un des </a:t>
            </a:r>
            <a:r>
              <a:rPr lang="en-US" sz="900" b="0" i="0" kern="1200" noProof="0" dirty="0" err="1">
                <a:solidFill>
                  <a:schemeClr val="tx1"/>
                </a:solidFill>
                <a:effectLst/>
                <a:latin typeface="Arial"/>
                <a:cs typeface="Arial"/>
              </a:rPr>
              <a:t>objectifs</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climatiques</a:t>
            </a:r>
            <a:r>
              <a:rPr lang="en-US" sz="900" b="0" i="0" kern="1200" noProof="0" dirty="0">
                <a:solidFill>
                  <a:schemeClr val="tx1"/>
                </a:solidFill>
                <a:effectLst/>
                <a:latin typeface="Arial"/>
                <a:cs typeface="Arial"/>
              </a:rPr>
              <a:t> et </a:t>
            </a:r>
            <a:r>
              <a:rPr lang="en-US" sz="900" b="0" i="0" kern="1200" noProof="0" dirty="0" err="1">
                <a:solidFill>
                  <a:schemeClr val="tx1"/>
                </a:solidFill>
                <a:effectLst/>
                <a:latin typeface="Arial"/>
                <a:cs typeface="Arial"/>
              </a:rPr>
              <a:t>environnementaux</a:t>
            </a:r>
            <a:r>
              <a:rPr lang="en-US" sz="900" b="0" i="0" kern="1200" noProof="0" dirty="0">
                <a:solidFill>
                  <a:schemeClr val="tx1"/>
                </a:solidFill>
                <a:effectLst/>
                <a:latin typeface="Arial"/>
                <a:cs typeface="Arial"/>
              </a:rPr>
              <a:t> de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(qui </a:t>
            </a:r>
            <a:r>
              <a:rPr lang="en-US" sz="900" b="0" i="0" kern="1200" noProof="0" dirty="0" err="1">
                <a:solidFill>
                  <a:schemeClr val="tx1"/>
                </a:solidFill>
                <a:effectLst/>
                <a:latin typeface="Arial"/>
                <a:cs typeface="Arial"/>
              </a:rPr>
              <a:t>sont</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affichés</a:t>
            </a:r>
            <a:r>
              <a:rPr lang="en-US" sz="900" b="0" i="0" kern="1200" noProof="0" dirty="0">
                <a:solidFill>
                  <a:schemeClr val="tx1"/>
                </a:solidFill>
                <a:effectLst/>
                <a:latin typeface="Arial"/>
                <a:cs typeface="Arial"/>
              </a:rPr>
              <a:t> sur la diapositive), </a:t>
            </a:r>
            <a:r>
              <a:rPr lang="fr-FR" dirty="0"/>
              <a:t>tout </a:t>
            </a:r>
            <a:r>
              <a:rPr lang="fr-FR" b="1" dirty="0"/>
              <a:t>en ne nuisant de manière significative </a:t>
            </a:r>
            <a:r>
              <a:rPr lang="fr-FR" dirty="0"/>
              <a:t>à aucun de ces objectifs et en respectant des garanties sociales minimales.</a:t>
            </a:r>
          </a:p>
          <a:p>
            <a:pPr marL="171450" indent="-171450">
              <a:buFont typeface="Symbol" panose="05050102010706020507" pitchFamily="18" charset="2"/>
              <a:buChar char="-"/>
            </a:pPr>
            <a:endPar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endParaRPr>
          </a:p>
          <a:p>
            <a:pPr marL="0" indent="0">
              <a:buFont typeface="Symbol" panose="05050102010706020507" pitchFamily="18" charset="2"/>
              <a:buNone/>
            </a:pPr>
            <a:r>
              <a:rPr lang="fr-FR" b="1" i="1" dirty="0"/>
              <a:t>Qu'est-ce que cela signifie et qu'est-ce quel est le lien avec l'approche Nexus ?</a:t>
            </a:r>
          </a:p>
          <a:p>
            <a:pPr marL="0" indent="0">
              <a:buFont typeface="Symbol" panose="05050102010706020507" pitchFamily="18" charset="2"/>
              <a:buNone/>
            </a:pPr>
            <a:r>
              <a:rPr lang="fr-FR" dirty="0"/>
              <a:t>Les critères techniques de sélection pour la « contribution substantielle » à un objectif environnemental assurent que l'activité économique a soit un impact positif substantiel sur l'environnement, soit réduit considérablement les impacts négatifs sur l'environnement</a:t>
            </a:r>
            <a:r>
              <a:rPr lang="en-US" sz="900" b="0" i="0" kern="1200" noProof="0" dirty="0">
                <a:solidFill>
                  <a:schemeClr val="tx1"/>
                </a:solidFill>
                <a:effectLst/>
                <a:latin typeface="Arial"/>
                <a:cs typeface="Arial"/>
              </a:rPr>
              <a:t>, par </a:t>
            </a:r>
            <a:r>
              <a:rPr lang="en-US" sz="900" b="0" i="0" kern="1200" noProof="0" dirty="0" err="1">
                <a:solidFill>
                  <a:schemeClr val="tx1"/>
                </a:solidFill>
                <a:effectLst/>
                <a:latin typeface="Arial"/>
                <a:cs typeface="Arial"/>
              </a:rPr>
              <a:t>exemple</a:t>
            </a:r>
            <a:r>
              <a:rPr lang="en-US" sz="900" b="0" i="0" kern="1200" noProof="0" dirty="0">
                <a:solidFill>
                  <a:schemeClr val="tx1"/>
                </a:solidFill>
                <a:effectLst/>
                <a:latin typeface="Arial"/>
                <a:cs typeface="Arial"/>
              </a:rPr>
              <a:t>, la </a:t>
            </a:r>
            <a:r>
              <a:rPr lang="fr-FR" dirty="0"/>
              <a:t>réduction substantielle des émissions de gaz à effet de serre</a:t>
            </a:r>
            <a:r>
              <a:rPr lang="en-US" sz="900" b="0" i="0" kern="1200" noProof="0" dirty="0">
                <a:solidFill>
                  <a:schemeClr val="tx1"/>
                </a:solidFill>
                <a:effectLst/>
                <a:latin typeface="Arial"/>
                <a:cs typeface="Arial"/>
              </a:rPr>
              <a:t>.</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pPr marL="171450" indent="-171450">
              <a:buFont typeface="Symbol" panose="05050102010706020507" pitchFamily="18" charset="2"/>
              <a:buChar char="-"/>
            </a:pPr>
            <a:r>
              <a:rPr lang="fr-FR" dirty="0"/>
              <a:t>Les critères techniques de sélection pour « ne pas causer de préjudice important » veille à ce que l'activité économique n'entrave pas la réalisation d’autres objectifs environnementaux</a:t>
            </a:r>
            <a:r>
              <a:rPr lang="en-US" sz="900" b="0" i="0" kern="1200" noProof="0" dirty="0">
                <a:solidFill>
                  <a:schemeClr val="tx1"/>
                </a:solidFill>
                <a:effectLst/>
                <a:latin typeface="Arial"/>
                <a:cs typeface="Arial"/>
              </a:rPr>
              <a:t>, i.e. </a:t>
            </a:r>
            <a:r>
              <a:rPr lang="fr-FR" dirty="0"/>
              <a:t>il n’y a pas d'impact négatif significatif sur eux.</a:t>
            </a:r>
            <a:r>
              <a:rPr lang="en-US" sz="900" b="0" i="0" kern="1200" noProof="0" dirty="0">
                <a:solidFill>
                  <a:schemeClr val="tx1"/>
                </a:solidFill>
                <a:effectLst/>
                <a:latin typeface="Arial"/>
                <a:cs typeface="Arial"/>
                <a:sym typeface="Wingdings" panose="05000000000000000000" pitchFamily="2" charset="2"/>
              </a:rPr>
              <a:t> </a:t>
            </a:r>
            <a:r>
              <a:rPr lang="en-US" sz="900" b="0" i="0" kern="1200" noProof="0" dirty="0">
                <a:solidFill>
                  <a:schemeClr val="tx1"/>
                </a:solidFill>
                <a:effectLst/>
                <a:latin typeface="Arial"/>
                <a:cs typeface="Arial"/>
              </a:rPr>
              <a:t>Les deux ensembles de </a:t>
            </a:r>
            <a:r>
              <a:rPr lang="en-US" sz="900" b="0" i="0" kern="1200" noProof="0" dirty="0" err="1">
                <a:solidFill>
                  <a:schemeClr val="tx1"/>
                </a:solidFill>
                <a:effectLst/>
                <a:latin typeface="Arial"/>
                <a:cs typeface="Arial"/>
              </a:rPr>
              <a:t>critères</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assurent</a:t>
            </a:r>
            <a:r>
              <a:rPr lang="en-US" sz="900" b="0" i="0" kern="1200" noProof="0" dirty="0">
                <a:solidFill>
                  <a:schemeClr val="tx1"/>
                </a:solidFill>
                <a:effectLst/>
                <a:latin typeface="Arial"/>
                <a:cs typeface="Arial"/>
              </a:rPr>
              <a:t> la </a:t>
            </a:r>
            <a:r>
              <a:rPr lang="en-US" sz="900" b="0" i="0" kern="1200" noProof="0" dirty="0" err="1">
                <a:solidFill>
                  <a:schemeClr val="tx1"/>
                </a:solidFill>
                <a:effectLst/>
                <a:latin typeface="Arial"/>
                <a:cs typeface="Arial"/>
              </a:rPr>
              <a:t>cohérence</a:t>
            </a:r>
            <a:r>
              <a:rPr lang="en-US" sz="900" b="0" i="0" kern="1200" noProof="0" dirty="0">
                <a:solidFill>
                  <a:schemeClr val="tx1"/>
                </a:solidFill>
                <a:effectLst/>
                <a:latin typeface="Arial"/>
                <a:cs typeface="Arial"/>
              </a:rPr>
              <a:t> entre les </a:t>
            </a:r>
            <a:r>
              <a:rPr lang="en-US" sz="900" b="0" i="0" kern="1200" noProof="0" dirty="0" err="1">
                <a:solidFill>
                  <a:schemeClr val="tx1"/>
                </a:solidFill>
                <a:effectLst/>
                <a:latin typeface="Arial"/>
                <a:cs typeface="Arial"/>
              </a:rPr>
              <a:t>objectifs</a:t>
            </a:r>
            <a:r>
              <a:rPr lang="en-US" sz="900" b="0" i="0" kern="1200" noProof="0" dirty="0">
                <a:solidFill>
                  <a:schemeClr val="tx1"/>
                </a:solidFill>
                <a:effectLst/>
                <a:latin typeface="Arial"/>
                <a:cs typeface="Arial"/>
              </a:rPr>
              <a:t> au sein de la </a:t>
            </a:r>
            <a:r>
              <a:rPr lang="en-US" sz="900" b="0" i="0" kern="1200" noProof="0" dirty="0" err="1">
                <a:solidFill>
                  <a:schemeClr val="tx1"/>
                </a:solidFill>
                <a:effectLst/>
                <a:latin typeface="Arial"/>
                <a:cs typeface="Arial"/>
              </a:rPr>
              <a:t>Taxonomie</a:t>
            </a:r>
            <a:r>
              <a:rPr lang="en-US" sz="900" b="0" i="0" kern="1200" noProof="0" dirty="0">
                <a:solidFill>
                  <a:schemeClr val="tx1"/>
                </a:solidFill>
                <a:effectLst/>
                <a:latin typeface="Arial"/>
                <a:cs typeface="Arial"/>
              </a:rPr>
              <a:t> de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et </a:t>
            </a:r>
            <a:r>
              <a:rPr lang="fr-FR" dirty="0"/>
              <a:t>garantit que le progrès vers un objectif ne se fasse pas au détriment d'un autre.</a:t>
            </a:r>
            <a:r>
              <a:rPr lang="en-US" sz="900" b="0" i="0" kern="1200" noProof="0" dirty="0">
                <a:solidFill>
                  <a:schemeClr val="tx1"/>
                </a:solidFill>
                <a:effectLst/>
                <a:latin typeface="Arial"/>
                <a:cs typeface="Arial"/>
              </a:rPr>
              <a:t> </a:t>
            </a:r>
            <a:r>
              <a:rPr lang="fr-FR" dirty="0"/>
              <a:t>Les seuils de performance de ces critères sont basés sur la science et développés sur la base d'une solide méthodologie et sur un processus inclusif</a:t>
            </a:r>
            <a:r>
              <a:rPr lang="en-US" sz="900" b="0" i="0" kern="1200" noProof="0" dirty="0">
                <a:solidFill>
                  <a:schemeClr val="tx1"/>
                </a:solidFill>
                <a:effectLst/>
                <a:latin typeface="Arial"/>
                <a:cs typeface="Arial"/>
              </a:rPr>
              <a:t>. </a:t>
            </a:r>
            <a:r>
              <a:rPr lang="fr-FR" dirty="0"/>
              <a:t>Ils identifient les critères pour les activités économiques qui peuvent placer les secteurs sur une trajectoire </a:t>
            </a:r>
            <a:r>
              <a:rPr lang="fr-FR" dirty="0" err="1"/>
              <a:t>cohérenteavec</a:t>
            </a:r>
            <a:r>
              <a:rPr lang="fr-FR" dirty="0"/>
              <a:t> les objectifs climatiques et environnementaux de l’UE</a:t>
            </a:r>
            <a:r>
              <a:rPr lang="en-US" sz="900" b="0" i="0" kern="1200" noProof="0" dirty="0">
                <a:solidFill>
                  <a:schemeClr val="tx1"/>
                </a:solidFill>
                <a:effectLst/>
                <a:latin typeface="Arial"/>
                <a:cs typeface="Arial"/>
              </a:rPr>
              <a:t>, </a:t>
            </a:r>
            <a:r>
              <a:rPr lang="fr-FR" sz="900" b="0" i="0" kern="1200" noProof="0" dirty="0">
                <a:solidFill>
                  <a:schemeClr val="tx1"/>
                </a:solidFill>
                <a:effectLst/>
                <a:latin typeface="Arial"/>
                <a:cs typeface="Arial"/>
              </a:rPr>
              <a:t>fondés sur les </a:t>
            </a:r>
            <a:r>
              <a:rPr lang="fr-FR" dirty="0"/>
              <a:t>technologies actuellement disponibles. Ainsi, par définition, la Taxonomie intègre l'idée que les activités économiques devraient éviter les arbitrages, </a:t>
            </a:r>
            <a:r>
              <a:rPr lang="en-US" sz="900" b="0" i="0" kern="1200" noProof="0" dirty="0">
                <a:solidFill>
                  <a:schemeClr val="tx1"/>
                </a:solidFill>
                <a:effectLst/>
                <a:latin typeface="Arial"/>
                <a:cs typeface="Arial"/>
              </a:rPr>
              <a:t>les impacts </a:t>
            </a:r>
            <a:r>
              <a:rPr lang="en-US" sz="900" b="0" i="0" kern="1200" noProof="0" dirty="0" err="1">
                <a:solidFill>
                  <a:schemeClr val="tx1"/>
                </a:solidFill>
                <a:effectLst/>
                <a:latin typeface="Arial"/>
                <a:cs typeface="Arial"/>
              </a:rPr>
              <a:t>négatifs</a:t>
            </a:r>
            <a:r>
              <a:rPr lang="en-US" sz="900" b="0" i="0" kern="1200" noProof="0" dirty="0">
                <a:solidFill>
                  <a:schemeClr val="tx1"/>
                </a:solidFill>
                <a:effectLst/>
                <a:latin typeface="Arial"/>
                <a:cs typeface="Arial"/>
              </a:rPr>
              <a:t> sur </a:t>
            </a:r>
            <a:r>
              <a:rPr lang="en-US" sz="900" b="0" i="0" kern="1200" noProof="0" dirty="0" err="1">
                <a:solidFill>
                  <a:schemeClr val="tx1"/>
                </a:solidFill>
                <a:effectLst/>
                <a:latin typeface="Arial"/>
                <a:cs typeface="Arial"/>
              </a:rPr>
              <a:t>d’autres</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ressources</a:t>
            </a:r>
            <a:r>
              <a:rPr lang="en-US" sz="900" b="0" i="0" kern="1200" noProof="0" dirty="0">
                <a:solidFill>
                  <a:schemeClr val="tx1"/>
                </a:solidFill>
                <a:effectLst/>
                <a:latin typeface="Arial"/>
                <a:cs typeface="Arial"/>
              </a:rPr>
              <a:t> et </a:t>
            </a:r>
            <a:r>
              <a:rPr lang="en-US" sz="900" b="0" i="0" kern="1200" noProof="0" dirty="0" err="1">
                <a:solidFill>
                  <a:schemeClr val="tx1"/>
                </a:solidFill>
                <a:effectLst/>
                <a:latin typeface="Arial"/>
                <a:cs typeface="Arial"/>
              </a:rPr>
              <a:t>secteurs</a:t>
            </a:r>
            <a:r>
              <a:rPr lang="en-US" sz="900" b="0" i="0" kern="1200" noProof="0" dirty="0">
                <a:solidFill>
                  <a:schemeClr val="tx1"/>
                </a:solidFill>
                <a:effectLst/>
                <a:latin typeface="Arial"/>
                <a:cs typeface="Arial"/>
              </a:rPr>
              <a:t>, </a:t>
            </a:r>
            <a:r>
              <a:rPr lang="fr-FR" dirty="0"/>
              <a:t>reflétant ainsi une approche Nexus.</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dirty="0"/>
              <a:t>Utilisation de la Taxonomie de l'UE : outre l'utilisation obligatoire pour les grandes entreprises </a:t>
            </a:r>
            <a:r>
              <a:rPr lang="en-US" sz="900" b="0" i="0" kern="1200" noProof="0" dirty="0">
                <a:solidFill>
                  <a:schemeClr val="tx1"/>
                </a:solidFill>
                <a:effectLst/>
                <a:latin typeface="Arial"/>
                <a:cs typeface="Arial"/>
              </a:rPr>
              <a:t>et pour le </a:t>
            </a:r>
            <a:r>
              <a:rPr lang="en-US" sz="900" b="0" i="0" kern="1200" noProof="0" dirty="0" err="1">
                <a:solidFill>
                  <a:schemeClr val="tx1"/>
                </a:solidFill>
                <a:effectLst/>
                <a:latin typeface="Arial"/>
                <a:cs typeface="Arial"/>
              </a:rPr>
              <a:t>développement</a:t>
            </a:r>
            <a:r>
              <a:rPr lang="en-US" sz="900" b="0" i="0" kern="1200" noProof="0" dirty="0">
                <a:solidFill>
                  <a:schemeClr val="tx1"/>
                </a:solidFill>
                <a:effectLst/>
                <a:latin typeface="Arial"/>
                <a:cs typeface="Arial"/>
              </a:rPr>
              <a:t> des </a:t>
            </a:r>
            <a:r>
              <a:rPr lang="en-US" sz="900" b="0" i="0" kern="1200" noProof="0" dirty="0" err="1">
                <a:solidFill>
                  <a:schemeClr val="tx1"/>
                </a:solidFill>
                <a:effectLst/>
                <a:latin typeface="Arial"/>
                <a:cs typeface="Arial"/>
              </a:rPr>
              <a:t>outils</a:t>
            </a:r>
            <a:r>
              <a:rPr lang="en-US" sz="900" b="0" i="0" kern="1200" noProof="0" dirty="0">
                <a:solidFill>
                  <a:schemeClr val="tx1"/>
                </a:solidFill>
                <a:effectLst/>
                <a:latin typeface="Arial"/>
                <a:cs typeface="Arial"/>
              </a:rPr>
              <a:t> du </a:t>
            </a:r>
            <a:r>
              <a:rPr lang="en-US" sz="900" b="0" i="0" kern="1200" noProof="0" dirty="0" err="1">
                <a:solidFill>
                  <a:schemeClr val="tx1"/>
                </a:solidFill>
                <a:effectLst/>
                <a:latin typeface="Arial"/>
                <a:cs typeface="Arial"/>
              </a:rPr>
              <a:t>financement</a:t>
            </a:r>
            <a:r>
              <a:rPr lang="en-US" sz="900" b="0" i="0" kern="1200" noProof="0" dirty="0">
                <a:solidFill>
                  <a:schemeClr val="tx1"/>
                </a:solidFill>
                <a:effectLst/>
                <a:latin typeface="Arial"/>
                <a:cs typeface="Arial"/>
              </a:rPr>
              <a:t> durable dans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chaque</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entreprise</a:t>
            </a:r>
            <a:r>
              <a:rPr lang="en-US" sz="900" b="0" i="0" kern="1200" noProof="0" dirty="0">
                <a:solidFill>
                  <a:schemeClr val="tx1"/>
                </a:solidFill>
                <a:effectLst/>
                <a:latin typeface="Arial"/>
                <a:cs typeface="Arial"/>
              </a:rPr>
              <a:t> et </a:t>
            </a:r>
            <a:r>
              <a:rPr lang="fr-FR" dirty="0"/>
              <a:t>les porteurs de projets peuvent choisir de répondre aux critères de la Taxonomie de l’UE dans le but </a:t>
            </a:r>
            <a:r>
              <a:rPr lang="fr-FR" b="1" dirty="0"/>
              <a:t>d’attirer investisseurs intéressés par les opportunités écologiques</a:t>
            </a:r>
            <a:r>
              <a:rPr lang="en-US" sz="900" b="0" i="0" kern="1200" noProof="0" dirty="0">
                <a:solidFill>
                  <a:schemeClr val="tx1"/>
                </a:solidFill>
                <a:effectLst/>
                <a:latin typeface="Arial"/>
                <a:cs typeface="Arial"/>
              </a:rPr>
              <a:t>. Les </a:t>
            </a:r>
            <a:r>
              <a:rPr lang="en-US" sz="900" b="0" i="0" kern="1200" noProof="0" dirty="0" err="1">
                <a:solidFill>
                  <a:schemeClr val="tx1"/>
                </a:solidFill>
                <a:effectLst/>
                <a:latin typeface="Arial"/>
                <a:cs typeface="Arial"/>
              </a:rPr>
              <a:t>investisseurs</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peuvent</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choisir</a:t>
            </a:r>
            <a:r>
              <a:rPr lang="en-US" sz="900" b="0" i="0" kern="1200" noProof="0" dirty="0">
                <a:solidFill>
                  <a:schemeClr val="tx1"/>
                </a:solidFill>
                <a:effectLst/>
                <a:latin typeface="Arial"/>
                <a:cs typeface="Arial"/>
              </a:rPr>
              <a:t> </a:t>
            </a:r>
            <a:r>
              <a:rPr lang="en-US" sz="900" b="0" i="0" kern="1200" noProof="0" dirty="0" err="1">
                <a:solidFill>
                  <a:schemeClr val="tx1"/>
                </a:solidFill>
                <a:effectLst/>
                <a:latin typeface="Arial"/>
                <a:cs typeface="Arial"/>
              </a:rPr>
              <a:t>d’utiliser</a:t>
            </a:r>
            <a:r>
              <a:rPr lang="en-US" sz="900" b="0" i="0" kern="1200" noProof="0" dirty="0">
                <a:solidFill>
                  <a:schemeClr val="tx1"/>
                </a:solidFill>
                <a:effectLst/>
                <a:latin typeface="Arial"/>
                <a:cs typeface="Arial"/>
              </a:rPr>
              <a:t> les </a:t>
            </a:r>
            <a:r>
              <a:rPr lang="en-US" sz="900" b="0" i="0" kern="1200" noProof="0" dirty="0" err="1">
                <a:solidFill>
                  <a:schemeClr val="tx1"/>
                </a:solidFill>
                <a:effectLst/>
                <a:latin typeface="Arial"/>
                <a:cs typeface="Arial"/>
              </a:rPr>
              <a:t>critères</a:t>
            </a:r>
            <a:r>
              <a:rPr lang="en-US" sz="900" b="0" i="0" kern="1200" noProof="0" dirty="0">
                <a:solidFill>
                  <a:schemeClr val="tx1"/>
                </a:solidFill>
                <a:effectLst/>
                <a:latin typeface="Arial"/>
                <a:cs typeface="Arial"/>
              </a:rPr>
              <a:t> de la </a:t>
            </a:r>
            <a:r>
              <a:rPr lang="en-US" sz="900" b="0" i="0" kern="1200" noProof="0" dirty="0" err="1">
                <a:solidFill>
                  <a:schemeClr val="tx1"/>
                </a:solidFill>
                <a:effectLst/>
                <a:latin typeface="Arial"/>
                <a:cs typeface="Arial"/>
              </a:rPr>
              <a:t>Taxonomie</a:t>
            </a:r>
            <a:r>
              <a:rPr lang="en-US" sz="900" b="0" i="0" kern="1200" noProof="0" dirty="0">
                <a:solidFill>
                  <a:schemeClr val="tx1"/>
                </a:solidFill>
                <a:effectLst/>
                <a:latin typeface="Arial"/>
                <a:cs typeface="Arial"/>
              </a:rPr>
              <a:t> de </a:t>
            </a:r>
            <a:r>
              <a:rPr lang="en-US" sz="900" b="0" i="0" kern="1200" noProof="0" dirty="0" err="1">
                <a:solidFill>
                  <a:schemeClr val="tx1"/>
                </a:solidFill>
                <a:effectLst/>
                <a:latin typeface="Arial"/>
                <a:cs typeface="Arial"/>
              </a:rPr>
              <a:t>l’UE</a:t>
            </a:r>
            <a:r>
              <a:rPr lang="en-US" sz="900" b="0" i="0" kern="1200" noProof="0" dirty="0">
                <a:solidFill>
                  <a:schemeClr val="tx1"/>
                </a:solidFill>
                <a:effectLst/>
                <a:latin typeface="Arial"/>
                <a:cs typeface="Arial"/>
              </a:rPr>
              <a:t> </a:t>
            </a:r>
            <a:r>
              <a:rPr lang="fr-FR" dirty="0"/>
              <a:t>dans leur diligence raisonnable pour la présélection et </a:t>
            </a:r>
            <a:r>
              <a:rPr lang="fr-FR" b="1" dirty="0"/>
              <a:t>d’identifier les opportunités d'investissement durable </a:t>
            </a:r>
            <a:r>
              <a:rPr lang="fr-FR" dirty="0"/>
              <a:t>visant à obtenir un impact environnemental positif.</a:t>
            </a: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b="0" u="none" noProof="0" dirty="0">
                <a:latin typeface="Arial"/>
                <a:cs typeface="Arial"/>
              </a:rPr>
              <a:t>Les </a:t>
            </a:r>
            <a:r>
              <a:rPr lang="en-US" b="0" u="none" noProof="0" dirty="0" err="1">
                <a:latin typeface="Arial"/>
                <a:cs typeface="Arial"/>
              </a:rPr>
              <a:t>secteurs</a:t>
            </a:r>
            <a:r>
              <a:rPr lang="en-US" b="0" u="none" noProof="0" dirty="0">
                <a:latin typeface="Arial"/>
                <a:cs typeface="Arial"/>
              </a:rPr>
              <a:t> qui </a:t>
            </a:r>
            <a:r>
              <a:rPr lang="en-US" b="0" u="none" noProof="0" dirty="0" err="1">
                <a:latin typeface="Arial"/>
                <a:cs typeface="Arial"/>
              </a:rPr>
              <a:t>sont</a:t>
            </a:r>
            <a:r>
              <a:rPr lang="en-US" b="0" u="none" noProof="0" dirty="0">
                <a:latin typeface="Arial"/>
                <a:cs typeface="Arial"/>
              </a:rPr>
              <a:t> </a:t>
            </a:r>
            <a:r>
              <a:rPr lang="en-US" b="0" u="none" noProof="0" dirty="0" err="1">
                <a:latin typeface="Arial"/>
                <a:cs typeface="Arial"/>
              </a:rPr>
              <a:t>concernés</a:t>
            </a:r>
            <a:r>
              <a:rPr lang="en-US" b="0" u="none" noProof="0" dirty="0">
                <a:latin typeface="Arial"/>
                <a:cs typeface="Arial"/>
              </a:rPr>
              <a:t> par la </a:t>
            </a:r>
            <a:r>
              <a:rPr lang="en-US" b="0" u="none" noProof="0" dirty="0" err="1">
                <a:latin typeface="Arial"/>
                <a:cs typeface="Arial"/>
              </a:rPr>
              <a:t>taxonomie</a:t>
            </a:r>
            <a:r>
              <a:rPr lang="en-US" b="0" u="none" noProof="0" dirty="0">
                <a:latin typeface="Arial"/>
                <a:cs typeface="Arial"/>
              </a:rPr>
              <a:t> (EU Taxonomy Compass) </a:t>
            </a:r>
            <a:r>
              <a:rPr lang="en-US" b="0" u="none" noProof="0" dirty="0" err="1">
                <a:latin typeface="Arial"/>
                <a:cs typeface="Arial"/>
              </a:rPr>
              <a:t>incluent</a:t>
            </a:r>
            <a:r>
              <a:rPr lang="en-US" b="0" u="none" noProof="0" dirty="0">
                <a:latin typeface="Arial"/>
                <a:cs typeface="Arial"/>
              </a:rPr>
              <a:t> :</a:t>
            </a:r>
            <a:r>
              <a:rPr lang="fr-FR" b="0" u="none" noProof="0" dirty="0">
                <a:latin typeface="Arial"/>
                <a:cs typeface="Arial"/>
              </a:rPr>
              <a:t> la s</a:t>
            </a:r>
            <a:r>
              <a:rPr lang="fr-FR" dirty="0" err="1"/>
              <a:t>ylviculture</a:t>
            </a:r>
            <a:r>
              <a:rPr lang="fr-FR" dirty="0"/>
              <a:t>; la protection environnementale et les activités de restauration</a:t>
            </a:r>
            <a:r>
              <a:rPr lang="en-US" b="0" u="none" noProof="0" dirty="0">
                <a:latin typeface="Arial"/>
                <a:cs typeface="Arial"/>
              </a:rPr>
              <a:t>; </a:t>
            </a:r>
            <a:br>
              <a:rPr lang="fr-FR" dirty="0"/>
            </a:br>
            <a:r>
              <a:rPr lang="fr-FR" b="0" i="0" dirty="0">
                <a:solidFill>
                  <a:srgbClr val="202124"/>
                </a:solidFill>
                <a:effectLst/>
                <a:latin typeface="arial" panose="020B0604020202020204" pitchFamily="34" charset="0"/>
              </a:rPr>
              <a:t>la fabrication</a:t>
            </a:r>
            <a:r>
              <a:rPr lang="en-US" b="0" u="none" noProof="0" dirty="0">
                <a:latin typeface="Arial"/>
                <a:cs typeface="Arial"/>
              </a:rPr>
              <a:t>; </a:t>
            </a:r>
            <a:r>
              <a:rPr lang="en-US" b="0" u="none" noProof="0" dirty="0" err="1">
                <a:latin typeface="Arial"/>
                <a:cs typeface="Arial"/>
              </a:rPr>
              <a:t>l’énergie</a:t>
            </a:r>
            <a:r>
              <a:rPr lang="en-US" b="0" u="none" noProof="0" dirty="0">
                <a:latin typeface="Arial"/>
                <a:cs typeface="Arial"/>
              </a:rPr>
              <a:t>; </a:t>
            </a:r>
            <a:r>
              <a:rPr lang="en-US" b="0" u="none" noProof="0" dirty="0" err="1">
                <a:latin typeface="Arial"/>
                <a:cs typeface="Arial"/>
              </a:rPr>
              <a:t>l’approvisionnement</a:t>
            </a:r>
            <a:r>
              <a:rPr lang="en-US" b="0" u="none" noProof="0" dirty="0">
                <a:latin typeface="Arial"/>
                <a:cs typeface="Arial"/>
              </a:rPr>
              <a:t> </a:t>
            </a:r>
            <a:r>
              <a:rPr lang="en-US" b="0" u="none" noProof="0" dirty="0" err="1">
                <a:latin typeface="Arial"/>
                <a:cs typeface="Arial"/>
              </a:rPr>
              <a:t>d’eau</a:t>
            </a:r>
            <a:r>
              <a:rPr lang="en-US" b="0" u="none" noProof="0" dirty="0">
                <a:latin typeface="Arial"/>
                <a:cs typeface="Arial"/>
              </a:rPr>
              <a:t>,</a:t>
            </a:r>
            <a:r>
              <a:rPr lang="fr-FR" dirty="0"/>
              <a:t> l’assainissement, la gestion des déchets ; le transport</a:t>
            </a:r>
            <a:r>
              <a:rPr lang="en-US" b="0" u="none" noProof="0" dirty="0">
                <a:latin typeface="Arial"/>
                <a:cs typeface="Arial"/>
              </a:rPr>
              <a:t>; Construction et </a:t>
            </a:r>
            <a:r>
              <a:rPr lang="en-US" b="0" u="none" noProof="0" dirty="0" err="1">
                <a:latin typeface="Arial"/>
                <a:cs typeface="Arial"/>
              </a:rPr>
              <a:t>immobilier</a:t>
            </a:r>
            <a:r>
              <a:rPr lang="en-US" b="0" u="none" noProof="0" dirty="0">
                <a:latin typeface="Arial"/>
                <a:cs typeface="Arial"/>
              </a:rPr>
              <a:t> ; Information and communication;</a:t>
            </a:r>
            <a:r>
              <a:rPr lang="fr-FR" dirty="0"/>
              <a:t> professionnel, les activités scientifiques et techniques; financières et les assurances, les activités financières</a:t>
            </a:r>
            <a:r>
              <a:rPr lang="en-US" b="0" u="none" noProof="0" dirty="0">
                <a:latin typeface="Arial"/>
                <a:cs typeface="Arial"/>
              </a:rPr>
              <a:t>; </a:t>
            </a:r>
            <a:r>
              <a:rPr lang="en-US" b="0" u="none" noProof="0" dirty="0" err="1">
                <a:latin typeface="Arial"/>
                <a:cs typeface="Arial"/>
              </a:rPr>
              <a:t>l’éducation</a:t>
            </a:r>
            <a:r>
              <a:rPr lang="en-US" b="0" u="none" noProof="0" dirty="0">
                <a:latin typeface="Arial"/>
                <a:cs typeface="Arial"/>
              </a:rPr>
              <a:t>; la santé </a:t>
            </a:r>
            <a:r>
              <a:rPr lang="en-US" b="0" u="none" noProof="0" dirty="0" err="1">
                <a:latin typeface="Arial"/>
                <a:cs typeface="Arial"/>
              </a:rPr>
              <a:t>humaine</a:t>
            </a:r>
            <a:r>
              <a:rPr lang="en-US" b="0" u="none" noProof="0" dirty="0">
                <a:latin typeface="Arial"/>
                <a:cs typeface="Arial"/>
              </a:rPr>
              <a:t> et le travail social; les arts, le </a:t>
            </a:r>
            <a:r>
              <a:rPr lang="fr-FR" dirty="0"/>
              <a:t>divertissement et les loisirs</a:t>
            </a:r>
            <a:r>
              <a:rPr lang="en-US" b="0" u="none" noProof="0" dirty="0">
                <a:latin typeface="Arial"/>
                <a:cs typeface="Arial"/>
                <a:sym typeface="Wingdings" panose="05000000000000000000" pitchFamily="2" charset="2"/>
              </a:rPr>
              <a:t> à present, les </a:t>
            </a:r>
            <a:r>
              <a:rPr lang="en-US" b="0" u="none" noProof="0" dirty="0" err="1">
                <a:latin typeface="Arial"/>
                <a:cs typeface="Arial"/>
                <a:sym typeface="Wingdings" panose="05000000000000000000" pitchFamily="2" charset="2"/>
              </a:rPr>
              <a:t>secteurs</a:t>
            </a:r>
            <a:r>
              <a:rPr lang="en-US" b="0" u="none" noProof="0" dirty="0">
                <a:latin typeface="Arial"/>
                <a:cs typeface="Arial"/>
                <a:sym typeface="Wingdings" panose="05000000000000000000" pitchFamily="2" charset="2"/>
              </a:rPr>
              <a:t> </a:t>
            </a:r>
            <a:r>
              <a:rPr lang="en-US" b="0" u="none" noProof="0" dirty="0" err="1">
                <a:latin typeface="Arial"/>
                <a:cs typeface="Arial"/>
                <a:sym typeface="Wingdings" panose="05000000000000000000" pitchFamily="2" charset="2"/>
              </a:rPr>
              <a:t>inclus</a:t>
            </a:r>
            <a:r>
              <a:rPr lang="en-US" b="0" u="none" noProof="0" dirty="0">
                <a:latin typeface="Arial"/>
                <a:cs typeface="Arial"/>
                <a:sym typeface="Wingdings" panose="05000000000000000000" pitchFamily="2" charset="2"/>
              </a:rPr>
              <a:t> </a:t>
            </a:r>
            <a:r>
              <a:rPr lang="en-US" b="0" u="none" noProof="0" dirty="0" err="1">
                <a:latin typeface="Arial"/>
                <a:cs typeface="Arial"/>
                <a:sym typeface="Wingdings" panose="05000000000000000000" pitchFamily="2" charset="2"/>
              </a:rPr>
              <a:t>sont</a:t>
            </a:r>
            <a:r>
              <a:rPr lang="en-US" b="0" u="none" noProof="0" dirty="0">
                <a:latin typeface="Arial"/>
                <a:cs typeface="Arial"/>
                <a:sym typeface="Wingdings" panose="05000000000000000000" pitchFamily="2" charset="2"/>
              </a:rPr>
              <a:t> </a:t>
            </a:r>
            <a:r>
              <a:rPr lang="en-US" b="0" u="none" noProof="0" dirty="0" err="1">
                <a:latin typeface="Arial"/>
                <a:cs typeface="Arial"/>
                <a:sym typeface="Wingdings" panose="05000000000000000000" pitchFamily="2" charset="2"/>
              </a:rPr>
              <a:t>ceux</a:t>
            </a:r>
            <a:r>
              <a:rPr lang="en-US" b="0" u="none" noProof="0" dirty="0">
                <a:latin typeface="Arial"/>
                <a:cs typeface="Arial"/>
                <a:sym typeface="Wingdings" panose="05000000000000000000" pitchFamily="2" charset="2"/>
              </a:rPr>
              <a:t> qui </a:t>
            </a:r>
            <a:r>
              <a:rPr lang="en-US" b="0" u="none" noProof="0" dirty="0" err="1">
                <a:latin typeface="Arial"/>
                <a:cs typeface="Arial"/>
                <a:sym typeface="Wingdings" panose="05000000000000000000" pitchFamily="2" charset="2"/>
              </a:rPr>
              <a:t>ont</a:t>
            </a:r>
            <a:r>
              <a:rPr lang="en-US" b="0" u="none" noProof="0" dirty="0">
                <a:latin typeface="Arial"/>
                <a:cs typeface="Arial"/>
                <a:sym typeface="Wingdings" panose="05000000000000000000" pitchFamily="2" charset="2"/>
              </a:rPr>
              <a:t> </a:t>
            </a:r>
            <a:r>
              <a:rPr lang="en-US" b="0" u="none" noProof="0" dirty="0" err="1">
                <a:latin typeface="Arial"/>
                <a:cs typeface="Arial"/>
                <a:sym typeface="Wingdings" panose="05000000000000000000" pitchFamily="2" charset="2"/>
              </a:rPr>
              <a:t>l’émission</a:t>
            </a:r>
            <a:r>
              <a:rPr lang="en-US" b="0" u="none" noProof="0" dirty="0">
                <a:latin typeface="Arial"/>
                <a:cs typeface="Arial"/>
                <a:sym typeface="Wingdings" panose="05000000000000000000" pitchFamily="2" charset="2"/>
              </a:rPr>
              <a:t> de CO2la plus </a:t>
            </a:r>
            <a:r>
              <a:rPr lang="en-US" b="0" u="none" noProof="0" dirty="0" err="1">
                <a:latin typeface="Arial"/>
                <a:cs typeface="Arial"/>
                <a:sym typeface="Wingdings" panose="05000000000000000000" pitchFamily="2" charset="2"/>
              </a:rPr>
              <a:t>élevée</a:t>
            </a:r>
            <a:r>
              <a:rPr lang="en-US" b="0" u="none" noProof="0" dirty="0">
                <a:latin typeface="Arial"/>
                <a:cs typeface="Arial"/>
                <a:sym typeface="Wingdings" panose="05000000000000000000" pitchFamily="2" charset="2"/>
              </a:rPr>
              <a:t> (</a:t>
            </a:r>
            <a:r>
              <a:rPr lang="en-US" b="0" u="none" noProof="0" dirty="0" err="1">
                <a:latin typeface="Arial"/>
                <a:cs typeface="Arial"/>
                <a:sym typeface="Wingdings" panose="05000000000000000000" pitchFamily="2" charset="2"/>
              </a:rPr>
              <a:t>l’énergie</a:t>
            </a:r>
            <a:r>
              <a:rPr lang="en-US" b="0" u="none" noProof="0" dirty="0">
                <a:latin typeface="Arial"/>
                <a:cs typeface="Arial"/>
                <a:sym typeface="Wingdings" panose="05000000000000000000" pitchFamily="2" charset="2"/>
              </a:rPr>
              <a:t>, la fabrication, le transport, le </a:t>
            </a:r>
            <a:r>
              <a:rPr lang="en-US" b="0" u="none" noProof="0" dirty="0" err="1">
                <a:latin typeface="Arial"/>
                <a:cs typeface="Arial"/>
                <a:sym typeface="Wingdings" panose="05000000000000000000" pitchFamily="2" charset="2"/>
              </a:rPr>
              <a:t>bâtiment</a:t>
            </a:r>
            <a:r>
              <a:rPr lang="en-US" b="0" u="none" noProof="0" dirty="0">
                <a:latin typeface="Arial"/>
                <a:cs typeface="Arial"/>
                <a:sym typeface="Wingdings" panose="05000000000000000000" pitchFamily="2" charset="2"/>
              </a:rPr>
              <a:t>),</a:t>
            </a:r>
            <a:r>
              <a:rPr lang="fr-FR" dirty="0"/>
              <a:t> ainsi que des activités permettant leur transformation</a:t>
            </a:r>
            <a:r>
              <a:rPr lang="en-US" b="0" u="none" noProof="0" dirty="0">
                <a:latin typeface="Arial"/>
                <a:cs typeface="Arial"/>
                <a:sym typeface="Wingdings" panose="05000000000000000000" pitchFamily="2" charset="2"/>
              </a:rPr>
              <a:t>, </a:t>
            </a:r>
            <a:r>
              <a:rPr lang="fr-FR" b="0" u="none" noProof="0" dirty="0">
                <a:latin typeface="Arial"/>
                <a:cs typeface="Arial"/>
                <a:sym typeface="Wingdings" panose="05000000000000000000" pitchFamily="2" charset="2"/>
              </a:rPr>
              <a:t>car</a:t>
            </a:r>
            <a:r>
              <a:rPr lang="fr-FR" dirty="0"/>
              <a:t> la Taxonomie vise à augmenter significativement le potentiel qu'offre le financement vert pour accompagner la transition, en particulier pour les secteurs à forte intensité de carbone où des changements de toute urgence sont nécessaires.</a:t>
            </a:r>
            <a:endParaRPr lang="en-US" b="1" noProof="0" dirty="0"/>
          </a:p>
          <a:p>
            <a:pPr marL="0" indent="0">
              <a:buFont typeface="Symbol" panose="05050102010706020507" pitchFamily="18" charset="2"/>
              <a:buNone/>
            </a:pPr>
            <a:r>
              <a:rPr lang="en-US" b="1" noProof="0" dirty="0">
                <a:latin typeface="Arial"/>
                <a:cs typeface="Arial"/>
              </a:rPr>
              <a:t>Sources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a:t>
            </a:r>
            <a:r>
              <a:rPr lang="en-US" sz="900" b="0" i="0" kern="1200" noProof="0" dirty="0">
                <a:solidFill>
                  <a:schemeClr val="tx1"/>
                </a:solidFill>
                <a:effectLst/>
                <a:latin typeface="Arial"/>
                <a:cs typeface="Arial"/>
              </a:rPr>
              <a:t>EU taxonomy for sustainable activities’, available at: https://ec.europa.eu/info/business-economy-euro/banking-and-finance/sustainable-finance/eu-taxonomy-sustainable-activities_en#compass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algn="just">
              <a:defRPr/>
            </a:pPr>
            <a:r>
              <a:rPr lang="en-US" sz="900" noProof="0" dirty="0">
                <a:latin typeface="Arial"/>
                <a:cs typeface="Arial"/>
              </a:rPr>
              <a:t>European </a:t>
            </a:r>
            <a:r>
              <a:rPr lang="en-US" sz="900" b="0" noProof="0" dirty="0">
                <a:latin typeface="Arial"/>
                <a:cs typeface="Arial"/>
              </a:rPr>
              <a:t>Commission, ’</a:t>
            </a:r>
            <a:r>
              <a:rPr lang="en-US" sz="900" b="0" i="0" kern="1200" noProof="0" dirty="0">
                <a:solidFill>
                  <a:schemeClr val="tx1"/>
                </a:solidFill>
                <a:effectLst/>
                <a:latin typeface="Arial"/>
                <a:cs typeface="Arial"/>
              </a:rPr>
              <a:t>EU Taxonomy Compass: Sectors’, available at: </a:t>
            </a:r>
            <a:r>
              <a:rPr lang="en-US" sz="900" b="0" noProof="0" dirty="0">
                <a:latin typeface="Arial"/>
                <a:cs typeface="Arial"/>
              </a:rPr>
              <a:t>https://ec.europa.eu</a:t>
            </a:r>
            <a:r>
              <a:rPr lang="en-US" sz="900" noProof="0" dirty="0">
                <a:latin typeface="Arial"/>
                <a:cs typeface="Arial"/>
              </a:rPr>
              <a:t>/sustainable-finance-taxonomy/activities/sectors_en.htm</a:t>
            </a:r>
            <a:r>
              <a:rPr lang="en-US" noProof="0" dirty="0">
                <a:latin typeface="Arial"/>
                <a:cs typeface="Arial"/>
              </a:rPr>
              <a:t> </a:t>
            </a:r>
            <a:endParaRPr lang="en-US" sz="900" noProof="0" dirty="0">
              <a:cs typeface="Arial"/>
            </a:endParaRP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‚FAQ: What is the EU Taxonomy and how will it work in practice?’</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1" noProof="0" dirty="0">
                <a:latin typeface="Arial"/>
                <a:cs typeface="Arial"/>
              </a:rPr>
              <a:t>Additional Sources:</a:t>
            </a:r>
          </a:p>
          <a:p>
            <a:pPr marL="171450" indent="-171450">
              <a:buFont typeface="Symbol" panose="05050102010706020507" pitchFamily="18" charset="2"/>
              <a:buChar char="-"/>
            </a:pPr>
            <a:r>
              <a:rPr lang="en-US" b="0" u="none" noProof="0" dirty="0">
                <a:latin typeface="Arial"/>
                <a:cs typeface="Arial"/>
              </a:rPr>
              <a:t>La </a:t>
            </a:r>
            <a:r>
              <a:rPr lang="en-US" b="0" u="none" noProof="0" dirty="0" err="1">
                <a:latin typeface="Arial"/>
                <a:cs typeface="Arial"/>
              </a:rPr>
              <a:t>taxonomie</a:t>
            </a:r>
            <a:r>
              <a:rPr lang="en-US" b="0" u="none" noProof="0" dirty="0">
                <a:latin typeface="Arial"/>
                <a:cs typeface="Arial"/>
              </a:rPr>
              <a:t> de </a:t>
            </a:r>
            <a:r>
              <a:rPr lang="en-US" b="0" u="none" noProof="0" dirty="0" err="1">
                <a:latin typeface="Arial"/>
                <a:cs typeface="Arial"/>
              </a:rPr>
              <a:t>l’UE</a:t>
            </a:r>
            <a:r>
              <a:rPr lang="en-US" b="0" u="none" noProof="0" dirty="0">
                <a:latin typeface="Arial"/>
                <a:cs typeface="Arial"/>
              </a:rPr>
              <a:t> compass </a:t>
            </a:r>
            <a:r>
              <a:rPr lang="en-US" b="0" u="none" noProof="0" dirty="0" err="1">
                <a:latin typeface="Arial"/>
                <a:cs typeface="Arial"/>
              </a:rPr>
              <a:t>est</a:t>
            </a:r>
            <a:r>
              <a:rPr lang="en-US" b="0" u="none" noProof="0" dirty="0">
                <a:latin typeface="Arial"/>
                <a:cs typeface="Arial"/>
              </a:rPr>
              <a:t> un </a:t>
            </a:r>
            <a:r>
              <a:rPr lang="en-US" b="0" u="none" noProof="0" dirty="0" err="1">
                <a:latin typeface="Arial"/>
                <a:cs typeface="Arial"/>
              </a:rPr>
              <a:t>outil</a:t>
            </a:r>
            <a:r>
              <a:rPr lang="en-US" b="0" u="none" noProof="0" dirty="0">
                <a:latin typeface="Arial"/>
                <a:cs typeface="Arial"/>
              </a:rPr>
              <a:t> </a:t>
            </a:r>
            <a:r>
              <a:rPr lang="en-US" b="0" u="none" noProof="0" dirty="0" err="1">
                <a:latin typeface="Arial"/>
                <a:cs typeface="Arial"/>
              </a:rPr>
              <a:t>visuel</a:t>
            </a:r>
            <a:r>
              <a:rPr lang="en-US" b="0" u="none" noProof="0" dirty="0">
                <a:latin typeface="Arial"/>
                <a:cs typeface="Arial"/>
              </a:rPr>
              <a:t> qui </a:t>
            </a:r>
            <a:r>
              <a:rPr lang="en-US" b="0" u="none" noProof="0" dirty="0" err="1">
                <a:latin typeface="Arial"/>
                <a:cs typeface="Arial"/>
              </a:rPr>
              <a:t>représentes</a:t>
            </a:r>
            <a:r>
              <a:rPr lang="en-US" b="0" u="none" noProof="0" dirty="0">
                <a:latin typeface="Arial"/>
                <a:cs typeface="Arial"/>
              </a:rPr>
              <a:t> the content de la </a:t>
            </a:r>
            <a:r>
              <a:rPr lang="en-US" b="0" u="none" noProof="0" dirty="0" err="1">
                <a:latin typeface="Arial"/>
                <a:cs typeface="Arial"/>
              </a:rPr>
              <a:t>Taxonomie</a:t>
            </a:r>
            <a:r>
              <a:rPr lang="en-US" b="0" u="none" noProof="0" dirty="0">
                <a:latin typeface="Arial"/>
                <a:cs typeface="Arial"/>
              </a:rPr>
              <a:t> de </a:t>
            </a:r>
            <a:r>
              <a:rPr lang="en-US" b="0" u="none" noProof="0" dirty="0" err="1">
                <a:latin typeface="Arial"/>
                <a:cs typeface="Arial"/>
              </a:rPr>
              <a:t>l’UE</a:t>
            </a:r>
            <a:r>
              <a:rPr lang="en-US" b="0" u="none" noProof="0" dirty="0">
                <a:latin typeface="Arial"/>
                <a:cs typeface="Arial"/>
              </a:rPr>
              <a:t>.</a:t>
            </a:r>
          </a:p>
          <a:p>
            <a:pPr marL="171450" indent="-171450">
              <a:buFont typeface="Symbol" panose="05050102010706020507" pitchFamily="18" charset="2"/>
              <a:buChar char="-"/>
            </a:pPr>
            <a:r>
              <a:rPr lang="en-US" noProof="0" dirty="0">
                <a:latin typeface="Arial"/>
                <a:cs typeface="Arial"/>
              </a:rPr>
              <a:t>Il vise à </a:t>
            </a:r>
            <a:r>
              <a:rPr lang="en-US" b="1" noProof="0" dirty="0">
                <a:latin typeface="Arial"/>
                <a:cs typeface="Arial"/>
              </a:rPr>
              <a:t>render </a:t>
            </a:r>
            <a:r>
              <a:rPr lang="en-US" b="1" noProof="0" dirty="0" err="1">
                <a:latin typeface="Arial"/>
                <a:cs typeface="Arial"/>
              </a:rPr>
              <a:t>l’accès</a:t>
            </a:r>
            <a:r>
              <a:rPr lang="en-US" b="1" noProof="0" dirty="0">
                <a:latin typeface="Arial"/>
                <a:cs typeface="Arial"/>
              </a:rPr>
              <a:t> des </a:t>
            </a:r>
            <a:r>
              <a:rPr lang="en-US" b="1" noProof="0" dirty="0" err="1">
                <a:latin typeface="Arial"/>
                <a:cs typeface="Arial"/>
              </a:rPr>
              <a:t>contenus</a:t>
            </a:r>
            <a:r>
              <a:rPr lang="en-US" b="1" noProof="0" dirty="0">
                <a:latin typeface="Arial"/>
                <a:cs typeface="Arial"/>
              </a:rPr>
              <a:t> de la </a:t>
            </a:r>
            <a:r>
              <a:rPr lang="en-US" b="1" noProof="0" dirty="0" err="1">
                <a:latin typeface="Arial"/>
                <a:cs typeface="Arial"/>
              </a:rPr>
              <a:t>Taxonomie</a:t>
            </a:r>
            <a:r>
              <a:rPr lang="en-US" b="1" noProof="0" dirty="0">
                <a:latin typeface="Arial"/>
                <a:cs typeface="Arial"/>
              </a:rPr>
              <a:t> de </a:t>
            </a:r>
            <a:r>
              <a:rPr lang="en-US" b="1" noProof="0" dirty="0" err="1">
                <a:latin typeface="Arial"/>
                <a:cs typeface="Arial"/>
              </a:rPr>
              <a:t>l’UE</a:t>
            </a:r>
            <a:r>
              <a:rPr lang="en-US" b="1" noProof="0" dirty="0">
                <a:latin typeface="Arial"/>
                <a:cs typeface="Arial"/>
              </a:rPr>
              <a:t> plus facile</a:t>
            </a:r>
            <a:r>
              <a:rPr lang="en-US" noProof="0" dirty="0">
                <a:latin typeface="Arial"/>
                <a:cs typeface="Arial"/>
              </a:rPr>
              <a:t> for a variety </a:t>
            </a:r>
            <a:r>
              <a:rPr lang="en-US" noProof="0" dirty="0" err="1">
                <a:latin typeface="Arial"/>
                <a:cs typeface="Arial"/>
              </a:rPr>
              <a:t>d’utilisateurs</a:t>
            </a:r>
            <a:r>
              <a:rPr lang="en-US" noProof="0" dirty="0">
                <a:latin typeface="Arial"/>
                <a:cs typeface="Arial"/>
              </a:rPr>
              <a:t>. It enables users to check which activities are included in the EU Taxonomy (taxonomy-eligible activities), to which objectives they substantially contribute and what criteria they have to meet.</a:t>
            </a:r>
          </a:p>
          <a:p>
            <a:pPr marL="0" indent="0">
              <a:buFont typeface="Symbol" panose="05050102010706020507" pitchFamily="18" charset="2"/>
              <a:buNone/>
            </a:pPr>
            <a:endParaRPr lang="en-US" sz="900" noProof="0" dirty="0"/>
          </a:p>
          <a:p>
            <a:pPr>
              <a:defRPr/>
            </a:pPr>
            <a:r>
              <a:rPr lang="en-US" b="0" u="none" noProof="0" dirty="0">
                <a:latin typeface="Arial"/>
                <a:cs typeface="Arial"/>
              </a:rPr>
              <a:t>For information on the very detailed set of criteria see the document </a:t>
            </a:r>
            <a:r>
              <a:rPr lang="en-US" noProof="0" dirty="0">
                <a:latin typeface="Arial"/>
                <a:cs typeface="Arial"/>
              </a:rPr>
              <a:t>on: European Commission (2020), ’Taxonomy Report: Technical Annex’</a:t>
            </a:r>
            <a:endParaRPr lang="en-US" sz="900" noProof="0" dirty="0">
              <a:cs typeface="Arial"/>
            </a:endParaRPr>
          </a:p>
          <a:p>
            <a:endParaRPr lang="en-US" noProof="0" dirty="0">
              <a:latin typeface="Arial"/>
              <a:cs typeface="Arial"/>
            </a:endParaRPr>
          </a:p>
          <a:p>
            <a:r>
              <a:rPr lang="en-US" b="0" u="none" noProof="0" dirty="0">
                <a:latin typeface="Arial"/>
                <a:cs typeface="Arial"/>
              </a:rPr>
              <a:t>Link to the EU Taxonomy Compass: </a:t>
            </a:r>
            <a:r>
              <a:rPr lang="en-US" sz="900" noProof="0" dirty="0">
                <a:latin typeface="Arial"/>
                <a:cs typeface="Arial"/>
              </a:rPr>
              <a:t>European </a:t>
            </a:r>
            <a:r>
              <a:rPr lang="en-US" sz="900" b="0" noProof="0" dirty="0">
                <a:latin typeface="Arial"/>
                <a:cs typeface="Arial"/>
              </a:rPr>
              <a:t>Commission, ’</a:t>
            </a:r>
            <a:r>
              <a:rPr lang="en-US" sz="900" b="0" i="0" kern="1200" noProof="0" dirty="0">
                <a:solidFill>
                  <a:schemeClr val="tx1"/>
                </a:solidFill>
                <a:effectLst/>
                <a:latin typeface="Arial"/>
                <a:cs typeface="Arial"/>
              </a:rPr>
              <a:t>EU Taxonomy Compass’, available at: </a:t>
            </a:r>
            <a:r>
              <a:rPr lang="en-US" b="0" u="none" noProof="0" dirty="0">
                <a:latin typeface="Arial"/>
                <a:cs typeface="Arial"/>
              </a:rPr>
              <a:t>https://ec.europa.eu/sustainable-finance-taxonomy/tool/index_en.htm</a:t>
            </a:r>
            <a:endParaRPr lang="en-US" noProof="0"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78752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 </a:t>
            </a:r>
          </a:p>
          <a:p>
            <a:endParaRPr lang="en-US" b="0" noProof="0" dirty="0"/>
          </a:p>
          <a:p>
            <a:r>
              <a:rPr lang="en-US" b="0" noProof="0" dirty="0">
                <a:latin typeface="Arial"/>
                <a:cs typeface="Arial"/>
              </a:rPr>
              <a:t>- La motivation derrière </a:t>
            </a:r>
            <a:r>
              <a:rPr lang="en-US" b="0" noProof="0" dirty="0" err="1">
                <a:latin typeface="Arial"/>
                <a:cs typeface="Arial"/>
              </a:rPr>
              <a:t>ce</a:t>
            </a:r>
            <a:r>
              <a:rPr lang="en-US" b="0" noProof="0" dirty="0">
                <a:latin typeface="Arial"/>
                <a:cs typeface="Arial"/>
              </a:rPr>
              <a:t> que nous </a:t>
            </a:r>
            <a:r>
              <a:rPr lang="en-US" b="0" noProof="0" dirty="0" err="1">
                <a:latin typeface="Arial"/>
                <a:cs typeface="Arial"/>
              </a:rPr>
              <a:t>abordons</a:t>
            </a:r>
            <a:r>
              <a:rPr lang="en-US" b="0" noProof="0" dirty="0">
                <a:latin typeface="Arial"/>
                <a:cs typeface="Arial"/>
              </a:rPr>
              <a:t> dans </a:t>
            </a:r>
            <a:r>
              <a:rPr lang="en-US" b="0" noProof="0" dirty="0" err="1">
                <a:latin typeface="Arial"/>
                <a:cs typeface="Arial"/>
              </a:rPr>
              <a:t>cette</a:t>
            </a:r>
            <a:r>
              <a:rPr lang="en-US" b="0" noProof="0" dirty="0">
                <a:latin typeface="Arial"/>
                <a:cs typeface="Arial"/>
              </a:rPr>
              <a:t> </a:t>
            </a:r>
            <a:r>
              <a:rPr lang="en-US" b="0" noProof="0" dirty="0" err="1">
                <a:latin typeface="Arial"/>
                <a:cs typeface="Arial"/>
              </a:rPr>
              <a:t>partie</a:t>
            </a:r>
            <a:r>
              <a:rPr lang="en-US" b="0" noProof="0" dirty="0">
                <a:latin typeface="Arial"/>
                <a:cs typeface="Arial"/>
              </a:rPr>
              <a:t> de la formation </a:t>
            </a:r>
            <a:r>
              <a:rPr lang="en-US" b="0" noProof="0" dirty="0" err="1">
                <a:latin typeface="Arial"/>
                <a:cs typeface="Arial"/>
              </a:rPr>
              <a:t>est</a:t>
            </a:r>
            <a:r>
              <a:rPr lang="en-US" b="0" noProof="0" dirty="0">
                <a:latin typeface="Arial"/>
                <a:cs typeface="Arial"/>
              </a:rPr>
              <a:t> </a:t>
            </a:r>
            <a:r>
              <a:rPr lang="en-US" b="0" noProof="0" dirty="0" err="1">
                <a:latin typeface="Arial"/>
                <a:cs typeface="Arial"/>
              </a:rPr>
              <a:t>fondée</a:t>
            </a:r>
            <a:r>
              <a:rPr lang="en-US" b="0" noProof="0" dirty="0">
                <a:latin typeface="Arial"/>
                <a:cs typeface="Arial"/>
              </a:rPr>
              <a:t> sur la reconnaissance : </a:t>
            </a:r>
            <a:r>
              <a:rPr lang="en-US" noProof="0" dirty="0">
                <a:latin typeface="Arial"/>
                <a:cs typeface="Arial"/>
              </a:rPr>
              <a:t>“Il </a:t>
            </a:r>
            <a:r>
              <a:rPr lang="en-US" noProof="0" dirty="0" err="1">
                <a:latin typeface="Arial"/>
                <a:cs typeface="Arial"/>
              </a:rPr>
              <a:t>reste</a:t>
            </a:r>
            <a:r>
              <a:rPr lang="en-US" noProof="0" dirty="0">
                <a:latin typeface="Arial"/>
                <a:cs typeface="Arial"/>
              </a:rPr>
              <a:t> un </a:t>
            </a:r>
            <a:r>
              <a:rPr lang="en-US" noProof="0" dirty="0" err="1">
                <a:latin typeface="Arial"/>
                <a:cs typeface="Arial"/>
              </a:rPr>
              <a:t>manque</a:t>
            </a:r>
            <a:r>
              <a:rPr lang="en-US" noProof="0" dirty="0">
                <a:latin typeface="Arial"/>
                <a:cs typeface="Arial"/>
              </a:rPr>
              <a:t> </a:t>
            </a:r>
            <a:r>
              <a:rPr lang="en-US" noProof="0" dirty="0" err="1">
                <a:latin typeface="Arial"/>
                <a:cs typeface="Arial"/>
              </a:rPr>
              <a:t>d’exemples</a:t>
            </a:r>
            <a:r>
              <a:rPr lang="en-US" noProof="0" dirty="0">
                <a:latin typeface="Arial"/>
                <a:cs typeface="Arial"/>
              </a:rPr>
              <a:t> </a:t>
            </a:r>
            <a:r>
              <a:rPr lang="en-US" noProof="0" dirty="0" err="1">
                <a:latin typeface="Arial"/>
                <a:cs typeface="Arial"/>
              </a:rPr>
              <a:t>convaincants</a:t>
            </a:r>
            <a:r>
              <a:rPr lang="en-US" noProof="0" dirty="0">
                <a:latin typeface="Arial"/>
                <a:cs typeface="Arial"/>
              </a:rPr>
              <a:t> qui </a:t>
            </a:r>
            <a:r>
              <a:rPr lang="en-US" noProof="0" dirty="0" err="1">
                <a:latin typeface="Arial"/>
                <a:cs typeface="Arial"/>
              </a:rPr>
              <a:t>démontrent</a:t>
            </a:r>
            <a:r>
              <a:rPr lang="en-US" noProof="0" dirty="0">
                <a:latin typeface="Arial"/>
                <a:cs typeface="Arial"/>
              </a:rPr>
              <a:t> la </a:t>
            </a:r>
            <a:r>
              <a:rPr lang="en-US" noProof="0" dirty="0" err="1">
                <a:latin typeface="Arial"/>
                <a:cs typeface="Arial"/>
              </a:rPr>
              <a:t>valeur</a:t>
            </a:r>
            <a:r>
              <a:rPr lang="en-US" noProof="0" dirty="0">
                <a:latin typeface="Arial"/>
                <a:cs typeface="Arial"/>
              </a:rPr>
              <a:t> </a:t>
            </a:r>
            <a:r>
              <a:rPr lang="en-US" noProof="0" dirty="0" err="1">
                <a:latin typeface="Arial"/>
                <a:cs typeface="Arial"/>
              </a:rPr>
              <a:t>ajoutée</a:t>
            </a:r>
            <a:r>
              <a:rPr lang="en-US" noProof="0" dirty="0">
                <a:latin typeface="Arial"/>
                <a:cs typeface="Arial"/>
              </a:rPr>
              <a:t> </a:t>
            </a:r>
            <a:r>
              <a:rPr lang="en-US" noProof="0" dirty="0" err="1">
                <a:latin typeface="Arial"/>
                <a:cs typeface="Arial"/>
              </a:rPr>
              <a:t>évidente</a:t>
            </a:r>
            <a:r>
              <a:rPr lang="en-US" noProof="0" dirty="0">
                <a:latin typeface="Arial"/>
                <a:cs typeface="Arial"/>
              </a:rPr>
              <a:t> des </a:t>
            </a:r>
            <a:r>
              <a:rPr lang="en-US" noProof="0" dirty="0" err="1">
                <a:latin typeface="Arial"/>
                <a:cs typeface="Arial"/>
              </a:rPr>
              <a:t>approches</a:t>
            </a:r>
            <a:r>
              <a:rPr lang="en-US" noProof="0" dirty="0">
                <a:latin typeface="Arial"/>
                <a:cs typeface="Arial"/>
              </a:rPr>
              <a:t> Nexus dans </a:t>
            </a:r>
            <a:r>
              <a:rPr lang="en-US" noProof="0" dirty="0" err="1">
                <a:latin typeface="Arial"/>
                <a:cs typeface="Arial"/>
              </a:rPr>
              <a:t>l’élaboration</a:t>
            </a:r>
            <a:r>
              <a:rPr lang="en-US" noProof="0" dirty="0">
                <a:latin typeface="Arial"/>
                <a:cs typeface="Arial"/>
              </a:rPr>
              <a:t> des politiques et la planification des </a:t>
            </a:r>
            <a:r>
              <a:rPr lang="en-US" noProof="0" dirty="0" err="1">
                <a:latin typeface="Arial"/>
                <a:cs typeface="Arial"/>
              </a:rPr>
              <a:t>investissements</a:t>
            </a:r>
            <a:r>
              <a:rPr lang="en-US" noProof="0" dirty="0">
                <a:latin typeface="Arial"/>
                <a:cs typeface="Arial"/>
              </a:rPr>
              <a:t>, </a:t>
            </a:r>
            <a:r>
              <a:rPr lang="en-US" noProof="0" dirty="0" err="1">
                <a:latin typeface="Arial"/>
                <a:cs typeface="Arial"/>
              </a:rPr>
              <a:t>comparées</a:t>
            </a:r>
            <a:r>
              <a:rPr lang="en-US" noProof="0" dirty="0">
                <a:latin typeface="Arial"/>
                <a:cs typeface="Arial"/>
              </a:rPr>
              <a:t> aux </a:t>
            </a:r>
            <a:r>
              <a:rPr lang="en-US" noProof="0" dirty="0" err="1">
                <a:latin typeface="Arial"/>
                <a:cs typeface="Arial"/>
              </a:rPr>
              <a:t>approches</a:t>
            </a:r>
            <a:r>
              <a:rPr lang="en-US" noProof="0" dirty="0">
                <a:latin typeface="Arial"/>
                <a:cs typeface="Arial"/>
              </a:rPr>
              <a:t> </a:t>
            </a:r>
            <a:r>
              <a:rPr lang="en-US" noProof="0" dirty="0" err="1">
                <a:latin typeface="Arial"/>
                <a:cs typeface="Arial"/>
              </a:rPr>
              <a:t>traditionnelles</a:t>
            </a:r>
            <a:r>
              <a:rPr lang="en-US" noProof="0" dirty="0">
                <a:latin typeface="Arial"/>
                <a:cs typeface="Arial"/>
              </a:rPr>
              <a:t> et </a:t>
            </a:r>
            <a:r>
              <a:rPr lang="en-US" noProof="0" dirty="0" err="1">
                <a:latin typeface="Arial"/>
                <a:cs typeface="Arial"/>
              </a:rPr>
              <a:t>sectorielles</a:t>
            </a:r>
            <a:r>
              <a:rPr lang="en-US" noProof="0" dirty="0">
                <a:latin typeface="Arial"/>
                <a:cs typeface="Arial"/>
              </a:rPr>
              <a:t>.” </a:t>
            </a:r>
            <a:r>
              <a:rPr lang="en-US" i="0" noProof="0" dirty="0">
                <a:latin typeface="Arial"/>
                <a:cs typeface="Arial"/>
              </a:rPr>
              <a:t>(CEE-ONU 2021). Ce point </a:t>
            </a:r>
            <a:r>
              <a:rPr lang="en-US" i="0" noProof="0" dirty="0" err="1">
                <a:latin typeface="Arial"/>
                <a:cs typeface="Arial"/>
              </a:rPr>
              <a:t>est</a:t>
            </a:r>
            <a:r>
              <a:rPr lang="en-US" i="0" noProof="0" dirty="0">
                <a:latin typeface="Arial"/>
                <a:cs typeface="Arial"/>
              </a:rPr>
              <a:t> </a:t>
            </a:r>
            <a:r>
              <a:rPr lang="en-US" i="0" noProof="0" dirty="0" err="1">
                <a:latin typeface="Arial"/>
                <a:cs typeface="Arial"/>
              </a:rPr>
              <a:t>également</a:t>
            </a:r>
            <a:r>
              <a:rPr lang="en-US" i="0" noProof="0" dirty="0">
                <a:latin typeface="Arial"/>
                <a:cs typeface="Arial"/>
              </a:rPr>
              <a:t> </a:t>
            </a:r>
            <a:r>
              <a:rPr lang="en-US" i="0" noProof="0" dirty="0" err="1">
                <a:latin typeface="Arial"/>
                <a:cs typeface="Arial"/>
              </a:rPr>
              <a:t>révélé</a:t>
            </a:r>
            <a:r>
              <a:rPr lang="en-US" i="0" noProof="0" dirty="0">
                <a:latin typeface="Arial"/>
                <a:cs typeface="Arial"/>
              </a:rPr>
              <a:t> </a:t>
            </a:r>
            <a:r>
              <a:rPr lang="en-US" i="0" noProof="0" dirty="0" err="1">
                <a:latin typeface="Arial"/>
                <a:cs typeface="Arial"/>
              </a:rPr>
              <a:t>lors</a:t>
            </a:r>
            <a:r>
              <a:rPr lang="en-US" i="0" noProof="0" dirty="0">
                <a:latin typeface="Arial"/>
                <a:cs typeface="Arial"/>
              </a:rPr>
              <a:t> des interviews et de </a:t>
            </a:r>
            <a:r>
              <a:rPr lang="en-US" i="0" noProof="0" dirty="0" err="1">
                <a:latin typeface="Arial"/>
                <a:cs typeface="Arial"/>
              </a:rPr>
              <a:t>l’enquête</a:t>
            </a:r>
            <a:r>
              <a:rPr lang="en-US" i="0" noProof="0" dirty="0">
                <a:latin typeface="Arial"/>
                <a:cs typeface="Arial"/>
              </a:rPr>
              <a:t> que nous </a:t>
            </a:r>
            <a:r>
              <a:rPr lang="en-US" i="0" noProof="0" dirty="0" err="1">
                <a:latin typeface="Arial"/>
                <a:cs typeface="Arial"/>
              </a:rPr>
              <a:t>avons</a:t>
            </a:r>
            <a:r>
              <a:rPr lang="en-US" i="0" noProof="0" dirty="0">
                <a:latin typeface="Arial"/>
                <a:cs typeface="Arial"/>
              </a:rPr>
              <a:t> </a:t>
            </a:r>
            <a:r>
              <a:rPr lang="en-US" i="0" noProof="0" dirty="0" err="1">
                <a:latin typeface="Arial"/>
                <a:cs typeface="Arial"/>
              </a:rPr>
              <a:t>menés</a:t>
            </a:r>
            <a:r>
              <a:rPr lang="en-US" i="0" noProof="0" dirty="0">
                <a:latin typeface="Arial"/>
                <a:cs typeface="Arial"/>
              </a:rPr>
              <a:t> </a:t>
            </a:r>
            <a:r>
              <a:rPr lang="en-US" i="0" noProof="0" dirty="0" err="1">
                <a:latin typeface="Arial"/>
                <a:cs typeface="Arial"/>
              </a:rPr>
              <a:t>avant</a:t>
            </a:r>
            <a:r>
              <a:rPr lang="en-US" i="0" noProof="0" dirty="0">
                <a:latin typeface="Arial"/>
                <a:cs typeface="Arial"/>
              </a:rPr>
              <a:t> de </a:t>
            </a:r>
            <a:r>
              <a:rPr lang="en-US" i="0" noProof="0" dirty="0" err="1">
                <a:latin typeface="Arial"/>
                <a:cs typeface="Arial"/>
              </a:rPr>
              <a:t>développer</a:t>
            </a:r>
            <a:r>
              <a:rPr lang="en-US" i="0" noProof="0" dirty="0">
                <a:latin typeface="Arial"/>
                <a:cs typeface="Arial"/>
              </a:rPr>
              <a:t> </a:t>
            </a:r>
            <a:r>
              <a:rPr lang="en-US" i="0" noProof="0" dirty="0" err="1">
                <a:latin typeface="Arial"/>
                <a:cs typeface="Arial"/>
              </a:rPr>
              <a:t>cette</a:t>
            </a:r>
            <a:r>
              <a:rPr lang="en-US" i="0" noProof="0" dirty="0">
                <a:latin typeface="Arial"/>
                <a:cs typeface="Arial"/>
              </a:rPr>
              <a:t> formation.</a:t>
            </a:r>
            <a:r>
              <a:rPr lang="en-US" noProof="0" dirty="0">
                <a:latin typeface="Arial"/>
                <a:cs typeface="Arial"/>
              </a:rPr>
              <a:t> </a:t>
            </a:r>
            <a:endParaRPr lang="en-US" i="0" noProof="0" dirty="0"/>
          </a:p>
          <a:p>
            <a:endParaRPr lang="en-US" noProof="0" dirty="0"/>
          </a:p>
          <a:p>
            <a:pPr marL="171450" indent="-171450">
              <a:buFontTx/>
              <a:buChar char="-"/>
            </a:pPr>
            <a:r>
              <a:rPr lang="en-US" noProof="0" dirty="0">
                <a:latin typeface="Arial"/>
                <a:cs typeface="Arial"/>
              </a:rPr>
              <a:t>Par </a:t>
            </a:r>
            <a:r>
              <a:rPr lang="en-US" noProof="0" dirty="0" err="1">
                <a:latin typeface="Arial"/>
                <a:cs typeface="Arial"/>
              </a:rPr>
              <a:t>conséquent</a:t>
            </a:r>
            <a:r>
              <a:rPr lang="en-US" noProof="0" dirty="0">
                <a:latin typeface="Arial"/>
                <a:cs typeface="Arial"/>
              </a:rPr>
              <a:t>, nous </a:t>
            </a:r>
            <a:r>
              <a:rPr lang="en-US" noProof="0" dirty="0" err="1">
                <a:latin typeface="Arial"/>
                <a:cs typeface="Arial"/>
              </a:rPr>
              <a:t>nous</a:t>
            </a:r>
            <a:r>
              <a:rPr lang="en-US" noProof="0" dirty="0">
                <a:latin typeface="Arial"/>
                <a:cs typeface="Arial"/>
              </a:rPr>
              <a:t> </a:t>
            </a:r>
            <a:r>
              <a:rPr lang="en-US" noProof="0" dirty="0" err="1">
                <a:latin typeface="Arial"/>
                <a:cs typeface="Arial"/>
              </a:rPr>
              <a:t>poserons</a:t>
            </a:r>
            <a:r>
              <a:rPr lang="en-US" noProof="0" dirty="0">
                <a:latin typeface="Arial"/>
                <a:cs typeface="Arial"/>
              </a:rPr>
              <a:t> les questions </a:t>
            </a:r>
            <a:r>
              <a:rPr lang="en-US" noProof="0" dirty="0" err="1">
                <a:latin typeface="Arial"/>
                <a:cs typeface="Arial"/>
              </a:rPr>
              <a:t>suivantes</a:t>
            </a:r>
            <a:r>
              <a:rPr lang="en-US" noProof="0" dirty="0">
                <a:latin typeface="Arial"/>
                <a:cs typeface="Arial"/>
              </a:rPr>
              <a:t> qui nous </a:t>
            </a:r>
            <a:r>
              <a:rPr lang="en-US" noProof="0" dirty="0" err="1">
                <a:latin typeface="Arial"/>
                <a:cs typeface="Arial"/>
              </a:rPr>
              <a:t>guideront</a:t>
            </a:r>
            <a:r>
              <a:rPr lang="en-US" noProof="0" dirty="0">
                <a:latin typeface="Arial"/>
                <a:cs typeface="Arial"/>
              </a:rPr>
              <a:t> tout au long de </a:t>
            </a:r>
            <a:r>
              <a:rPr lang="en-US" noProof="0" dirty="0" err="1">
                <a:latin typeface="Arial"/>
                <a:cs typeface="Arial"/>
              </a:rPr>
              <a:t>cette</a:t>
            </a:r>
            <a:r>
              <a:rPr lang="en-US" noProof="0" dirty="0">
                <a:latin typeface="Arial"/>
                <a:cs typeface="Arial"/>
              </a:rPr>
              <a:t> </a:t>
            </a:r>
            <a:r>
              <a:rPr lang="en-US" noProof="0" dirty="0" err="1">
                <a:latin typeface="Arial"/>
                <a:cs typeface="Arial"/>
              </a:rPr>
              <a:t>partie</a:t>
            </a:r>
            <a:r>
              <a:rPr lang="en-US" noProof="0" dirty="0">
                <a:latin typeface="Arial"/>
                <a:cs typeface="Arial"/>
              </a:rPr>
              <a:t> de la formation : </a:t>
            </a:r>
            <a:endParaRPr lang="en-US" noProof="0" dirty="0">
              <a:cs typeface="Arial"/>
            </a:endParaRPr>
          </a:p>
          <a:p>
            <a:pPr marL="342900" indent="-342900">
              <a:buFont typeface="Arial" panose="020B0604020202020204" pitchFamily="34" charset="0"/>
              <a:buChar char="•"/>
              <a:defRPr/>
            </a:pPr>
            <a:r>
              <a:rPr lang="en-US" noProof="0" dirty="0">
                <a:latin typeface="Arial"/>
                <a:cs typeface="Arial"/>
              </a:rPr>
              <a:t>Comment </a:t>
            </a:r>
            <a:r>
              <a:rPr lang="en-US" noProof="0" dirty="0" err="1">
                <a:latin typeface="Arial"/>
                <a:cs typeface="Arial"/>
              </a:rPr>
              <a:t>pouvons</a:t>
            </a:r>
            <a:r>
              <a:rPr lang="en-US" noProof="0" dirty="0">
                <a:latin typeface="Arial"/>
                <a:cs typeface="Arial"/>
              </a:rPr>
              <a:t>-nous </a:t>
            </a:r>
            <a:r>
              <a:rPr lang="en-US" noProof="0" dirty="0" err="1">
                <a:latin typeface="Arial"/>
                <a:cs typeface="Arial"/>
              </a:rPr>
              <a:t>démontrer</a:t>
            </a:r>
            <a:r>
              <a:rPr lang="en-US" noProof="0" dirty="0">
                <a:latin typeface="Arial"/>
                <a:cs typeface="Arial"/>
              </a:rPr>
              <a:t> la </a:t>
            </a:r>
            <a:r>
              <a:rPr lang="en-US" b="1" noProof="0" dirty="0" err="1">
                <a:latin typeface="Arial"/>
                <a:cs typeface="Arial"/>
              </a:rPr>
              <a:t>valeur</a:t>
            </a:r>
            <a:r>
              <a:rPr lang="en-US" b="1" noProof="0" dirty="0">
                <a:latin typeface="Arial"/>
                <a:cs typeface="Arial"/>
              </a:rPr>
              <a:t> </a:t>
            </a:r>
            <a:r>
              <a:rPr lang="en-US" b="1" noProof="0" dirty="0" err="1">
                <a:latin typeface="Arial"/>
                <a:cs typeface="Arial"/>
              </a:rPr>
              <a:t>ajoutée</a:t>
            </a:r>
            <a:r>
              <a:rPr lang="en-US" noProof="0" dirty="0">
                <a:latin typeface="Arial"/>
                <a:cs typeface="Arial"/>
              </a:rPr>
              <a:t> des solutions Nexus ?</a:t>
            </a:r>
            <a:r>
              <a:rPr lang="en-US" noProof="0" dirty="0">
                <a:latin typeface="Arial"/>
                <a:cs typeface="Arial"/>
                <a:sym typeface="Wingdings" panose="05000000000000000000" pitchFamily="2" charset="2"/>
              </a:rPr>
              <a:t>  Après </a:t>
            </a:r>
            <a:r>
              <a:rPr lang="en-US" noProof="0" dirty="0" err="1">
                <a:latin typeface="Arial"/>
                <a:cs typeface="Arial"/>
                <a:sym typeface="Wingdings" panose="05000000000000000000" pitchFamily="2" charset="2"/>
              </a:rPr>
              <a:t>avoir</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introduit</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quelques</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définitions</a:t>
            </a:r>
            <a:r>
              <a:rPr lang="en-US" noProof="0" dirty="0">
                <a:latin typeface="Arial"/>
                <a:cs typeface="Arial"/>
                <a:sym typeface="Wingdings" panose="05000000000000000000" pitchFamily="2" charset="2"/>
              </a:rPr>
              <a:t>, nous </a:t>
            </a:r>
            <a:r>
              <a:rPr lang="en-US" noProof="0" dirty="0" err="1">
                <a:latin typeface="Arial"/>
                <a:cs typeface="Arial"/>
                <a:sym typeface="Wingdings" panose="05000000000000000000" pitchFamily="2" charset="2"/>
              </a:rPr>
              <a:t>nous</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pencherons</a:t>
            </a:r>
            <a:r>
              <a:rPr lang="en-US" noProof="0" dirty="0">
                <a:latin typeface="Arial"/>
                <a:cs typeface="Arial"/>
                <a:sym typeface="Wingdings" panose="05000000000000000000" pitchFamily="2" charset="2"/>
              </a:rPr>
              <a:t> sur </a:t>
            </a:r>
            <a:r>
              <a:rPr lang="en-US" noProof="0" dirty="0" err="1">
                <a:latin typeface="Arial"/>
                <a:cs typeface="Arial"/>
                <a:sym typeface="Wingdings" panose="05000000000000000000" pitchFamily="2" charset="2"/>
              </a:rPr>
              <a:t>quelques</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méthodes</a:t>
            </a:r>
            <a:r>
              <a:rPr lang="en-US" noProof="0" dirty="0">
                <a:latin typeface="Arial"/>
                <a:cs typeface="Arial"/>
                <a:sym typeface="Wingdings" panose="05000000000000000000" pitchFamily="2" charset="2"/>
              </a:rPr>
              <a:t> et </a:t>
            </a:r>
            <a:r>
              <a:rPr lang="en-US" noProof="0" dirty="0" err="1">
                <a:latin typeface="Arial"/>
                <a:cs typeface="Arial"/>
                <a:sym typeface="Wingdings" panose="05000000000000000000" pitchFamily="2" charset="2"/>
              </a:rPr>
              <a:t>outils</a:t>
            </a:r>
            <a:r>
              <a:rPr lang="en-US" noProof="0" dirty="0">
                <a:latin typeface="Arial"/>
                <a:cs typeface="Arial"/>
                <a:sym typeface="Wingdings" panose="05000000000000000000" pitchFamily="2" charset="2"/>
              </a:rPr>
              <a:t> qui </a:t>
            </a:r>
            <a:r>
              <a:rPr lang="en-US" noProof="0" dirty="0" err="1">
                <a:latin typeface="Arial"/>
                <a:cs typeface="Arial"/>
                <a:sym typeface="Wingdings" panose="05000000000000000000" pitchFamily="2" charset="2"/>
              </a:rPr>
              <a:t>permettent</a:t>
            </a:r>
            <a:r>
              <a:rPr lang="en-US" noProof="0" dirty="0">
                <a:latin typeface="Arial"/>
                <a:cs typeface="Arial"/>
                <a:sym typeface="Wingdings" panose="05000000000000000000" pitchFamily="2" charset="2"/>
              </a:rPr>
              <a:t> de les </a:t>
            </a:r>
            <a:r>
              <a:rPr lang="en-US" noProof="0" dirty="0" err="1">
                <a:latin typeface="Arial"/>
                <a:cs typeface="Arial"/>
                <a:sym typeface="Wingdings" panose="05000000000000000000" pitchFamily="2" charset="2"/>
              </a:rPr>
              <a:t>évaluer</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ce</a:t>
            </a:r>
            <a:r>
              <a:rPr lang="en-US" noProof="0" dirty="0">
                <a:latin typeface="Arial"/>
                <a:cs typeface="Arial"/>
                <a:sym typeface="Wingdings" panose="05000000000000000000" pitchFamily="2" charset="2"/>
              </a:rPr>
              <a:t> qui sera </a:t>
            </a:r>
            <a:r>
              <a:rPr lang="en-US" noProof="0" dirty="0" err="1">
                <a:latin typeface="Arial"/>
                <a:cs typeface="Arial"/>
                <a:sym typeface="Wingdings" panose="05000000000000000000" pitchFamily="2" charset="2"/>
              </a:rPr>
              <a:t>notamment</a:t>
            </a:r>
            <a:r>
              <a:rPr lang="en-US" noProof="0" dirty="0">
                <a:latin typeface="Arial"/>
                <a:cs typeface="Arial"/>
                <a:sym typeface="Wingdings" panose="05000000000000000000" pitchFamily="2" charset="2"/>
              </a:rPr>
              <a:t> important pour guider la planification du </a:t>
            </a:r>
            <a:r>
              <a:rPr lang="en-US" noProof="0" dirty="0" err="1">
                <a:latin typeface="Arial"/>
                <a:cs typeface="Arial"/>
                <a:sym typeface="Wingdings" panose="05000000000000000000" pitchFamily="2" charset="2"/>
              </a:rPr>
              <a:t>financement</a:t>
            </a:r>
            <a:r>
              <a:rPr lang="en-US" noProof="0" dirty="0">
                <a:latin typeface="Arial"/>
                <a:cs typeface="Arial"/>
                <a:sym typeface="Wingdings" panose="05000000000000000000" pitchFamily="2" charset="2"/>
              </a:rPr>
              <a:t> et de </a:t>
            </a:r>
            <a:r>
              <a:rPr lang="en-US" noProof="0" dirty="0" err="1">
                <a:latin typeface="Arial"/>
                <a:cs typeface="Arial"/>
                <a:sym typeface="Wingdings" panose="05000000000000000000" pitchFamily="2" charset="2"/>
              </a:rPr>
              <a:t>réaliser</a:t>
            </a:r>
            <a:r>
              <a:rPr lang="en-US" noProof="0" dirty="0">
                <a:latin typeface="Arial"/>
                <a:cs typeface="Arial"/>
                <a:sym typeface="Wingdings" panose="05000000000000000000" pitchFamily="2" charset="2"/>
              </a:rPr>
              <a:t> des </a:t>
            </a:r>
            <a:r>
              <a:rPr lang="en-US" noProof="0" dirty="0" err="1">
                <a:latin typeface="Arial"/>
                <a:cs typeface="Arial"/>
                <a:sym typeface="Wingdings" panose="05000000000000000000" pitchFamily="2" charset="2"/>
              </a:rPr>
              <a:t>investissements</a:t>
            </a:r>
            <a:r>
              <a:rPr lang="en-US" noProof="0" dirty="0">
                <a:latin typeface="Arial"/>
                <a:cs typeface="Arial"/>
                <a:sym typeface="Wingdings" panose="05000000000000000000" pitchFamily="2" charset="2"/>
              </a:rPr>
              <a:t> Nexus “</a:t>
            </a:r>
            <a:r>
              <a:rPr lang="en-US" noProof="0" dirty="0" err="1">
                <a:latin typeface="Arial"/>
                <a:cs typeface="Arial"/>
                <a:sym typeface="Wingdings" panose="05000000000000000000" pitchFamily="2" charset="2"/>
              </a:rPr>
              <a:t>bancables</a:t>
            </a:r>
            <a:r>
              <a:rPr lang="en-US" noProof="0" dirty="0">
                <a:latin typeface="Arial"/>
                <a:cs typeface="Arial"/>
                <a:sym typeface="Wingdings" panose="05000000000000000000" pitchFamily="2" charset="2"/>
              </a:rPr>
              <a:t>”.</a:t>
            </a:r>
            <a:endParaRPr lang="en-US" noProof="0" dirty="0"/>
          </a:p>
          <a:p>
            <a:pPr marL="342900" indent="-342900">
              <a:buFont typeface="Arial" panose="020B0604020202020204" pitchFamily="34" charset="0"/>
              <a:buChar char="•"/>
            </a:pPr>
            <a:r>
              <a:rPr lang="en-US" noProof="0" dirty="0" err="1">
                <a:latin typeface="Arial"/>
                <a:cs typeface="Arial"/>
              </a:rPr>
              <a:t>Quelles</a:t>
            </a:r>
            <a:r>
              <a:rPr lang="en-US" noProof="0" dirty="0">
                <a:latin typeface="Arial"/>
                <a:cs typeface="Arial"/>
              </a:rPr>
              <a:t> </a:t>
            </a:r>
            <a:r>
              <a:rPr lang="en-US" noProof="0" dirty="0" err="1">
                <a:latin typeface="Arial"/>
                <a:cs typeface="Arial"/>
              </a:rPr>
              <a:t>sont</a:t>
            </a:r>
            <a:r>
              <a:rPr lang="en-US" noProof="0" dirty="0">
                <a:latin typeface="Arial"/>
                <a:cs typeface="Arial"/>
              </a:rPr>
              <a:t> les </a:t>
            </a:r>
            <a:r>
              <a:rPr lang="en-US" b="1" noProof="0" dirty="0">
                <a:latin typeface="Arial"/>
                <a:cs typeface="Arial"/>
              </a:rPr>
              <a:t>sources de </a:t>
            </a:r>
            <a:r>
              <a:rPr lang="en-US" b="1" noProof="0" dirty="0" err="1">
                <a:latin typeface="Arial"/>
                <a:cs typeface="Arial"/>
              </a:rPr>
              <a:t>financement</a:t>
            </a:r>
            <a:r>
              <a:rPr lang="en-US" b="1" noProof="0" dirty="0">
                <a:latin typeface="Arial"/>
                <a:cs typeface="Arial"/>
              </a:rPr>
              <a:t> </a:t>
            </a:r>
            <a:r>
              <a:rPr lang="en-US" b="0" noProof="0" dirty="0" err="1">
                <a:latin typeface="Arial"/>
                <a:cs typeface="Arial"/>
              </a:rPr>
              <a:t>disponibles</a:t>
            </a:r>
            <a:r>
              <a:rPr lang="en-US" b="1" noProof="0" dirty="0">
                <a:latin typeface="Arial"/>
                <a:cs typeface="Arial"/>
              </a:rPr>
              <a:t> </a:t>
            </a:r>
            <a:r>
              <a:rPr lang="en-US" b="0" noProof="0" dirty="0">
                <a:latin typeface="Arial"/>
                <a:cs typeface="Arial"/>
              </a:rPr>
              <a:t>pour</a:t>
            </a:r>
            <a:r>
              <a:rPr lang="en-US" b="1" noProof="0" dirty="0">
                <a:latin typeface="Arial"/>
                <a:cs typeface="Arial"/>
              </a:rPr>
              <a:t> </a:t>
            </a:r>
            <a:r>
              <a:rPr lang="en-US" b="0" noProof="0" dirty="0" err="1">
                <a:latin typeface="Arial"/>
                <a:cs typeface="Arial"/>
              </a:rPr>
              <a:t>soutenir</a:t>
            </a:r>
            <a:r>
              <a:rPr lang="en-US" b="0" noProof="0" dirty="0">
                <a:latin typeface="Arial"/>
                <a:cs typeface="Arial"/>
              </a:rPr>
              <a:t> des </a:t>
            </a:r>
            <a:r>
              <a:rPr lang="en-US" b="0" noProof="0" dirty="0" err="1">
                <a:latin typeface="Arial"/>
                <a:cs typeface="Arial"/>
              </a:rPr>
              <a:t>programmes</a:t>
            </a:r>
            <a:r>
              <a:rPr lang="en-US" b="0" noProof="0" dirty="0">
                <a:latin typeface="Arial"/>
                <a:cs typeface="Arial"/>
              </a:rPr>
              <a:t> </a:t>
            </a:r>
            <a:r>
              <a:rPr lang="en-US" b="0" noProof="0" dirty="0" err="1">
                <a:latin typeface="Arial"/>
                <a:cs typeface="Arial"/>
              </a:rPr>
              <a:t>ou</a:t>
            </a:r>
            <a:r>
              <a:rPr lang="en-US" b="0" noProof="0" dirty="0">
                <a:latin typeface="Arial"/>
                <a:cs typeface="Arial"/>
              </a:rPr>
              <a:t> des </a:t>
            </a:r>
            <a:r>
              <a:rPr lang="en-US" b="0" noProof="0" dirty="0" err="1">
                <a:latin typeface="Arial"/>
                <a:cs typeface="Arial"/>
              </a:rPr>
              <a:t>projets</a:t>
            </a:r>
            <a:r>
              <a:rPr lang="en-US" b="0" noProof="0" dirty="0">
                <a:latin typeface="Arial"/>
                <a:cs typeface="Arial"/>
              </a:rPr>
              <a:t> </a:t>
            </a:r>
            <a:r>
              <a:rPr lang="en-US" b="0" noProof="0" dirty="0" err="1">
                <a:latin typeface="Arial"/>
                <a:cs typeface="Arial"/>
              </a:rPr>
              <a:t>multisectoriels</a:t>
            </a:r>
            <a:r>
              <a:rPr lang="en-US" b="0" noProof="0" dirty="0">
                <a:latin typeface="Arial"/>
                <a:cs typeface="Arial"/>
              </a:rPr>
              <a:t> ? </a:t>
            </a:r>
          </a:p>
          <a:p>
            <a:pPr marL="342900" indent="-342900">
              <a:buFont typeface="Arial" panose="020B0604020202020204" pitchFamily="34" charset="0"/>
              <a:buChar char="•"/>
            </a:pPr>
            <a:r>
              <a:rPr lang="en-US" noProof="0" dirty="0">
                <a:latin typeface="Arial"/>
                <a:cs typeface="Arial"/>
              </a:rPr>
              <a:t>Comment le Nexus contribute-t-</a:t>
            </a:r>
            <a:r>
              <a:rPr lang="en-US" noProof="0" dirty="0" err="1">
                <a:latin typeface="Arial"/>
                <a:cs typeface="Arial"/>
              </a:rPr>
              <a:t>il</a:t>
            </a:r>
            <a:r>
              <a:rPr lang="en-US" noProof="0" dirty="0">
                <a:latin typeface="Arial"/>
                <a:cs typeface="Arial"/>
              </a:rPr>
              <a:t> à </a:t>
            </a:r>
            <a:r>
              <a:rPr lang="en-US" b="1" noProof="0" dirty="0">
                <a:latin typeface="Arial"/>
                <a:cs typeface="Arial"/>
              </a:rPr>
              <a:t>mobiliser des </a:t>
            </a:r>
            <a:r>
              <a:rPr lang="en-US" b="1" noProof="0" dirty="0" err="1">
                <a:latin typeface="Arial"/>
                <a:cs typeface="Arial"/>
              </a:rPr>
              <a:t>financements</a:t>
            </a:r>
            <a:r>
              <a:rPr lang="en-US" b="1" noProof="0" dirty="0">
                <a:latin typeface="Arial"/>
                <a:cs typeface="Arial"/>
              </a:rPr>
              <a:t> </a:t>
            </a:r>
            <a:r>
              <a:rPr lang="en-US" b="0" noProof="0" dirty="0">
                <a:latin typeface="Arial"/>
                <a:cs typeface="Arial"/>
              </a:rPr>
              <a:t>pour</a:t>
            </a:r>
            <a:r>
              <a:rPr lang="en-US" noProof="0" dirty="0">
                <a:latin typeface="Arial"/>
                <a:cs typeface="Arial"/>
              </a:rPr>
              <a:t> </a:t>
            </a:r>
            <a:r>
              <a:rPr lang="en-US" noProof="0" dirty="0" err="1">
                <a:latin typeface="Arial"/>
                <a:cs typeface="Arial"/>
              </a:rPr>
              <a:t>améliorer</a:t>
            </a:r>
            <a:r>
              <a:rPr lang="en-US" noProof="0" dirty="0">
                <a:latin typeface="Arial"/>
                <a:cs typeface="Arial"/>
              </a:rPr>
              <a:t> </a:t>
            </a:r>
            <a:r>
              <a:rPr lang="en-US" noProof="0" dirty="0" err="1">
                <a:latin typeface="Arial"/>
                <a:cs typeface="Arial"/>
              </a:rPr>
              <a:t>l’efficacité</a:t>
            </a:r>
            <a:r>
              <a:rPr lang="en-US" noProof="0" dirty="0">
                <a:latin typeface="Arial"/>
                <a:cs typeface="Arial"/>
              </a:rPr>
              <a:t> dans </a:t>
            </a:r>
            <a:r>
              <a:rPr lang="en-US" noProof="0" dirty="0" err="1">
                <a:latin typeface="Arial"/>
                <a:cs typeface="Arial"/>
              </a:rPr>
              <a:t>l’utilisation</a:t>
            </a:r>
            <a:r>
              <a:rPr lang="en-US" noProof="0" dirty="0">
                <a:latin typeface="Arial"/>
                <a:cs typeface="Arial"/>
              </a:rPr>
              <a:t> des </a:t>
            </a:r>
            <a:r>
              <a:rPr lang="en-US" noProof="0" dirty="0" err="1">
                <a:latin typeface="Arial"/>
                <a:cs typeface="Arial"/>
              </a:rPr>
              <a:t>ressources</a:t>
            </a:r>
            <a:r>
              <a:rPr lang="en-US" noProof="0" dirty="0">
                <a:latin typeface="Arial"/>
                <a:cs typeface="Arial"/>
              </a:rPr>
              <a:t> ? </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Ces</a:t>
            </a:r>
            <a:r>
              <a:rPr lang="en-US" noProof="0" dirty="0">
                <a:latin typeface="Arial"/>
                <a:cs typeface="Arial"/>
                <a:sym typeface="Wingdings" panose="05000000000000000000" pitchFamily="2" charset="2"/>
              </a:rPr>
              <a:t> deux questions </a:t>
            </a:r>
            <a:r>
              <a:rPr lang="en-US" noProof="0" dirty="0" err="1">
                <a:latin typeface="Arial"/>
                <a:cs typeface="Arial"/>
                <a:sym typeface="Wingdings" panose="05000000000000000000" pitchFamily="2" charset="2"/>
              </a:rPr>
              <a:t>seront</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abordées</a:t>
            </a:r>
            <a:r>
              <a:rPr lang="en-US" noProof="0" dirty="0">
                <a:latin typeface="Arial"/>
                <a:cs typeface="Arial"/>
                <a:sym typeface="Wingdings" panose="05000000000000000000" pitchFamily="2" charset="2"/>
              </a:rPr>
              <a:t> dans la </a:t>
            </a:r>
            <a:r>
              <a:rPr lang="en-US" noProof="0" dirty="0" err="1">
                <a:latin typeface="Arial"/>
                <a:cs typeface="Arial"/>
                <a:sym typeface="Wingdings" panose="05000000000000000000" pitchFamily="2" charset="2"/>
              </a:rPr>
              <a:t>troisième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partie</a:t>
            </a:r>
            <a:r>
              <a:rPr lang="en-US" noProof="0" dirty="0">
                <a:latin typeface="Arial"/>
                <a:cs typeface="Arial"/>
                <a:sym typeface="Wingdings" panose="05000000000000000000" pitchFamily="2" charset="2"/>
              </a:rPr>
              <a:t> de </a:t>
            </a:r>
            <a:r>
              <a:rPr lang="en-US" noProof="0" dirty="0" err="1">
                <a:latin typeface="Arial"/>
                <a:cs typeface="Arial"/>
                <a:sym typeface="Wingdings" panose="05000000000000000000" pitchFamily="2" charset="2"/>
              </a:rPr>
              <a:t>ce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chapitre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où</a:t>
            </a:r>
            <a:r>
              <a:rPr lang="en-US" noProof="0" dirty="0">
                <a:latin typeface="Arial"/>
                <a:cs typeface="Arial"/>
                <a:sym typeface="Wingdings" panose="05000000000000000000" pitchFamily="2" charset="2"/>
              </a:rPr>
              <a:t> nous </a:t>
            </a:r>
            <a:r>
              <a:rPr lang="en-US" noProof="0" dirty="0" err="1">
                <a:latin typeface="Arial"/>
                <a:cs typeface="Arial"/>
                <a:sym typeface="Wingdings" panose="05000000000000000000" pitchFamily="2" charset="2"/>
              </a:rPr>
              <a:t>tenterons</a:t>
            </a:r>
            <a:r>
              <a:rPr lang="en-US" noProof="0" dirty="0">
                <a:latin typeface="Arial"/>
                <a:cs typeface="Arial"/>
                <a:sym typeface="Wingdings" panose="05000000000000000000" pitchFamily="2" charset="2"/>
              </a:rPr>
              <a:t> de </a:t>
            </a:r>
            <a:r>
              <a:rPr lang="en-US" noProof="0" dirty="0" err="1">
                <a:latin typeface="Arial"/>
                <a:cs typeface="Arial"/>
                <a:sym typeface="Wingdings" panose="05000000000000000000" pitchFamily="2" charset="2"/>
              </a:rPr>
              <a:t>dessiner</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une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vue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d’ensemble</a:t>
            </a:r>
            <a:r>
              <a:rPr lang="en-US" noProof="0" dirty="0">
                <a:latin typeface="Arial"/>
                <a:cs typeface="Arial"/>
                <a:sym typeface="Wingdings" panose="05000000000000000000" pitchFamily="2" charset="2"/>
              </a:rPr>
              <a:t> des </a:t>
            </a:r>
            <a:r>
              <a:rPr lang="en-US" b="1" noProof="0" dirty="0" err="1">
                <a:latin typeface="Arial"/>
                <a:cs typeface="Arial"/>
                <a:sym typeface="Wingdings" panose="05000000000000000000" pitchFamily="2" charset="2"/>
              </a:rPr>
              <a:t>fournisseurs</a:t>
            </a:r>
            <a:r>
              <a:rPr lang="en-US" b="1" noProof="0" dirty="0">
                <a:latin typeface="Arial"/>
                <a:cs typeface="Arial"/>
                <a:sym typeface="Wingdings" panose="05000000000000000000" pitchFamily="2" charset="2"/>
              </a:rPr>
              <a:t> financiers et les </a:t>
            </a:r>
            <a:r>
              <a:rPr lang="en-US" b="1" noProof="0" dirty="0" err="1">
                <a:latin typeface="Arial"/>
                <a:cs typeface="Arial"/>
                <a:sym typeface="Wingdings" panose="05000000000000000000" pitchFamily="2" charset="2"/>
              </a:rPr>
              <a:t>mécanismes</a:t>
            </a:r>
            <a:r>
              <a:rPr lang="en-US" b="1" noProof="0" dirty="0">
                <a:latin typeface="Arial"/>
                <a:cs typeface="Arial"/>
                <a:sym typeface="Wingdings" panose="05000000000000000000" pitchFamily="2" charset="2"/>
              </a:rPr>
              <a:t> / instruments</a:t>
            </a:r>
            <a:r>
              <a:rPr lang="en-US" noProof="0" dirty="0">
                <a:latin typeface="Arial"/>
                <a:cs typeface="Arial"/>
                <a:sym typeface="Wingdings" panose="05000000000000000000" pitchFamily="2" charset="2"/>
              </a:rPr>
              <a:t> qui existent et comment le Nexus </a:t>
            </a:r>
            <a:r>
              <a:rPr lang="en-US" noProof="0" dirty="0" err="1">
                <a:latin typeface="Arial"/>
                <a:cs typeface="Arial"/>
                <a:sym typeface="Wingdings" panose="05000000000000000000" pitchFamily="2" charset="2"/>
              </a:rPr>
              <a:t>contribue</a:t>
            </a:r>
            <a:r>
              <a:rPr lang="en-US" noProof="0" dirty="0">
                <a:latin typeface="Arial"/>
                <a:cs typeface="Arial"/>
                <a:sym typeface="Wingdings" panose="05000000000000000000" pitchFamily="2" charset="2"/>
              </a:rPr>
              <a:t>-t-</a:t>
            </a:r>
            <a:r>
              <a:rPr lang="en-US" noProof="0" dirty="0" err="1">
                <a:latin typeface="Arial"/>
                <a:cs typeface="Arial"/>
                <a:sym typeface="Wingdings" panose="05000000000000000000" pitchFamily="2" charset="2"/>
              </a:rPr>
              <a:t>il</a:t>
            </a:r>
            <a:r>
              <a:rPr lang="en-US" noProof="0" dirty="0">
                <a:latin typeface="Arial"/>
                <a:cs typeface="Arial"/>
                <a:sym typeface="Wingdings" panose="05000000000000000000" pitchFamily="2" charset="2"/>
              </a:rPr>
              <a:t> à mobiliser des </a:t>
            </a:r>
            <a:r>
              <a:rPr lang="en-US" noProof="0" dirty="0" err="1">
                <a:latin typeface="Arial"/>
                <a:cs typeface="Arial"/>
                <a:sym typeface="Wingdings" panose="05000000000000000000" pitchFamily="2" charset="2"/>
              </a:rPr>
              <a:t>financements</a:t>
            </a:r>
            <a:r>
              <a:rPr lang="en-US" noProof="0" dirty="0">
                <a:latin typeface="Arial"/>
                <a:cs typeface="Arial"/>
                <a:sym typeface="Wingdings" panose="05000000000000000000" pitchFamily="2" charset="2"/>
              </a:rPr>
              <a:t> pour </a:t>
            </a:r>
            <a:r>
              <a:rPr lang="en-US" noProof="0" dirty="0" err="1">
                <a:latin typeface="Arial"/>
                <a:cs typeface="Arial"/>
                <a:sym typeface="Wingdings" panose="05000000000000000000" pitchFamily="2" charset="2"/>
              </a:rPr>
              <a:t>mettre</a:t>
            </a:r>
            <a:r>
              <a:rPr lang="en-US" noProof="0" dirty="0">
                <a:latin typeface="Arial"/>
                <a:cs typeface="Arial"/>
                <a:sym typeface="Wingdings" panose="05000000000000000000" pitchFamily="2" charset="2"/>
              </a:rPr>
              <a:t> </a:t>
            </a:r>
            <a:r>
              <a:rPr lang="en-US" noProof="0" dirty="0" err="1">
                <a:latin typeface="Arial"/>
                <a:cs typeface="Arial"/>
                <a:sym typeface="Wingdings" panose="05000000000000000000" pitchFamily="2" charset="2"/>
              </a:rPr>
              <a:t>en</a:t>
            </a:r>
            <a:r>
              <a:rPr lang="en-US" noProof="0" dirty="0">
                <a:latin typeface="Arial"/>
                <a:cs typeface="Arial"/>
                <a:sym typeface="Wingdings" panose="05000000000000000000" pitchFamily="2" charset="2"/>
              </a:rPr>
              <a:t> oeuvre </a:t>
            </a:r>
            <a:r>
              <a:rPr lang="en-US" noProof="0" dirty="0" err="1">
                <a:latin typeface="Arial"/>
                <a:cs typeface="Arial"/>
                <a:sym typeface="Wingdings" panose="05000000000000000000" pitchFamily="2" charset="2"/>
              </a:rPr>
              <a:t>ses</a:t>
            </a:r>
            <a:r>
              <a:rPr lang="en-US" noProof="0" dirty="0">
                <a:latin typeface="Arial"/>
                <a:cs typeface="Arial"/>
                <a:sym typeface="Wingdings" panose="05000000000000000000" pitchFamily="2" charset="2"/>
              </a:rPr>
              <a:t> solutions. </a:t>
            </a:r>
            <a:endParaRPr lang="en-US" noProof="0" dirty="0">
              <a:cs typeface="Arial"/>
            </a:endParaRPr>
          </a:p>
          <a:p>
            <a:pPr marL="0" indent="0">
              <a:buFont typeface="Arial" panose="020B0604020202020204" pitchFamily="34" charset="0"/>
              <a:buNone/>
            </a:pPr>
            <a:endParaRPr lang="en-US" noProof="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latin typeface="Arial"/>
                <a:cs typeface="Arial"/>
              </a:rPr>
              <a:t>Il </a:t>
            </a:r>
            <a:r>
              <a:rPr lang="en-US" noProof="0" dirty="0" err="1">
                <a:latin typeface="Arial"/>
                <a:cs typeface="Arial"/>
              </a:rPr>
              <a:t>n’y</a:t>
            </a:r>
            <a:r>
              <a:rPr lang="en-US" noProof="0" dirty="0">
                <a:latin typeface="Arial"/>
                <a:cs typeface="Arial"/>
              </a:rPr>
              <a:t> a pas de plan </a:t>
            </a:r>
            <a:r>
              <a:rPr lang="en-US" noProof="0" dirty="0" err="1">
                <a:latin typeface="Arial"/>
                <a:cs typeface="Arial"/>
              </a:rPr>
              <a:t>d’action</a:t>
            </a:r>
            <a:r>
              <a:rPr lang="en-US" noProof="0" dirty="0">
                <a:latin typeface="Arial"/>
                <a:cs typeface="Arial"/>
              </a:rPr>
              <a:t> qui </a:t>
            </a:r>
            <a:r>
              <a:rPr lang="en-US" noProof="0" dirty="0" err="1">
                <a:latin typeface="Arial"/>
                <a:cs typeface="Arial"/>
              </a:rPr>
              <a:t>planifient</a:t>
            </a:r>
            <a:r>
              <a:rPr lang="en-US" noProof="0" dirty="0">
                <a:latin typeface="Arial"/>
                <a:cs typeface="Arial"/>
              </a:rPr>
              <a:t> les </a:t>
            </a:r>
            <a:r>
              <a:rPr lang="en-US" noProof="0" dirty="0" err="1">
                <a:latin typeface="Arial"/>
                <a:cs typeface="Arial"/>
              </a:rPr>
              <a:t>investissements</a:t>
            </a:r>
            <a:r>
              <a:rPr lang="en-US" noProof="0" dirty="0">
                <a:latin typeface="Arial"/>
                <a:cs typeface="Arial"/>
              </a:rPr>
              <a:t> Nexus et </a:t>
            </a:r>
            <a:r>
              <a:rPr lang="en-US" noProof="0" dirty="0" err="1">
                <a:latin typeface="Arial"/>
                <a:cs typeface="Arial"/>
              </a:rPr>
              <a:t>accèdent</a:t>
            </a:r>
            <a:r>
              <a:rPr lang="en-US" noProof="0" dirty="0">
                <a:latin typeface="Arial"/>
                <a:cs typeface="Arial"/>
              </a:rPr>
              <a:t> à un </a:t>
            </a:r>
            <a:r>
              <a:rPr lang="en-US" noProof="0" dirty="0" err="1">
                <a:latin typeface="Arial"/>
                <a:cs typeface="Arial"/>
              </a:rPr>
              <a:t>financement</a:t>
            </a:r>
            <a:r>
              <a:rPr lang="en-US" noProof="0" dirty="0">
                <a:latin typeface="Arial"/>
                <a:cs typeface="Arial"/>
              </a:rPr>
              <a:t> </a:t>
            </a:r>
            <a:r>
              <a:rPr lang="en-US" noProof="0" dirty="0" err="1">
                <a:latin typeface="Arial"/>
                <a:cs typeface="Arial"/>
              </a:rPr>
              <a:t>adéquat</a:t>
            </a:r>
            <a:r>
              <a:rPr lang="en-US" noProof="0" dirty="0">
                <a:latin typeface="Arial"/>
                <a:cs typeface="Arial"/>
              </a:rPr>
              <a:t>, </a:t>
            </a:r>
            <a:r>
              <a:rPr lang="en-US" noProof="0" dirty="0" err="1">
                <a:latin typeface="Arial"/>
                <a:cs typeface="Arial"/>
              </a:rPr>
              <a:t>mais</a:t>
            </a:r>
            <a:r>
              <a:rPr lang="en-US" noProof="0" dirty="0">
                <a:latin typeface="Arial"/>
                <a:cs typeface="Arial"/>
              </a:rPr>
              <a:t> </a:t>
            </a:r>
            <a:r>
              <a:rPr lang="en-US" noProof="0" dirty="0" err="1">
                <a:latin typeface="Arial"/>
                <a:cs typeface="Arial"/>
              </a:rPr>
              <a:t>une</a:t>
            </a:r>
            <a:r>
              <a:rPr lang="en-US" noProof="0" dirty="0">
                <a:latin typeface="Arial"/>
                <a:cs typeface="Arial"/>
              </a:rPr>
              <a:t> condition </a:t>
            </a:r>
            <a:r>
              <a:rPr lang="en-US" noProof="0" dirty="0" err="1">
                <a:latin typeface="Arial"/>
                <a:cs typeface="Arial"/>
              </a:rPr>
              <a:t>préalable</a:t>
            </a:r>
            <a:r>
              <a:rPr lang="en-US" noProof="0" dirty="0">
                <a:latin typeface="Arial"/>
                <a:cs typeface="Arial"/>
              </a:rPr>
              <a:t> </a:t>
            </a:r>
            <a:r>
              <a:rPr lang="en-US" noProof="0" dirty="0" err="1">
                <a:latin typeface="Arial"/>
                <a:cs typeface="Arial"/>
              </a:rPr>
              <a:t>globale</a:t>
            </a:r>
            <a:r>
              <a:rPr lang="en-US" noProof="0" dirty="0">
                <a:latin typeface="Arial"/>
                <a:cs typeface="Arial"/>
              </a:rPr>
              <a:t> </a:t>
            </a:r>
            <a:r>
              <a:rPr lang="en-US" noProof="0" dirty="0" err="1">
                <a:latin typeface="Arial"/>
                <a:cs typeface="Arial"/>
              </a:rPr>
              <a:t>importante</a:t>
            </a:r>
            <a:r>
              <a:rPr lang="en-US" b="0" noProof="0" dirty="0">
                <a:latin typeface="Arial"/>
                <a:cs typeface="Arial"/>
              </a:rPr>
              <a:t>, </a:t>
            </a:r>
            <a:r>
              <a:rPr lang="en-US" b="0" noProof="0" dirty="0" err="1">
                <a:latin typeface="Arial"/>
                <a:cs typeface="Arial"/>
              </a:rPr>
              <a:t>comme</a:t>
            </a:r>
            <a:r>
              <a:rPr lang="en-US" b="0" noProof="0" dirty="0">
                <a:latin typeface="Arial"/>
                <a:cs typeface="Arial"/>
              </a:rPr>
              <a:t> </a:t>
            </a:r>
            <a:r>
              <a:rPr lang="en-US" b="0" noProof="0" dirty="0" err="1">
                <a:latin typeface="Arial"/>
                <a:cs typeface="Arial"/>
              </a:rPr>
              <a:t>indiqué</a:t>
            </a:r>
            <a:r>
              <a:rPr lang="en-US" b="0" noProof="0" dirty="0">
                <a:latin typeface="Arial"/>
                <a:cs typeface="Arial"/>
              </a:rPr>
              <a:t> </a:t>
            </a:r>
            <a:r>
              <a:rPr lang="en-US" b="0" noProof="0" dirty="0" err="1">
                <a:latin typeface="Arial"/>
                <a:cs typeface="Arial"/>
              </a:rPr>
              <a:t>précédemment</a:t>
            </a:r>
            <a:r>
              <a:rPr lang="en-US" b="0" noProof="0" dirty="0">
                <a:latin typeface="Arial"/>
                <a:cs typeface="Arial"/>
              </a:rPr>
              <a:t> : </a:t>
            </a:r>
            <a:r>
              <a:rPr lang="en-US" b="0" noProof="0" dirty="0" err="1">
                <a:latin typeface="Arial"/>
                <a:cs typeface="Arial"/>
              </a:rPr>
              <a:t>c’est</a:t>
            </a:r>
            <a:r>
              <a:rPr lang="en-US" b="0" noProof="0" dirty="0">
                <a:latin typeface="Arial"/>
                <a:cs typeface="Arial"/>
              </a:rPr>
              <a:t> </a:t>
            </a:r>
            <a:r>
              <a:rPr lang="en-US" b="0" noProof="0" dirty="0" err="1">
                <a:latin typeface="Arial"/>
                <a:cs typeface="Arial"/>
              </a:rPr>
              <a:t>une</a:t>
            </a:r>
            <a:r>
              <a:rPr lang="en-US" b="0" noProof="0" dirty="0">
                <a:latin typeface="Arial"/>
                <a:cs typeface="Arial"/>
              </a:rPr>
              <a:t> plus </a:t>
            </a:r>
            <a:r>
              <a:rPr lang="en-US" b="0" noProof="0" dirty="0" err="1">
                <a:latin typeface="Arial"/>
                <a:cs typeface="Arial"/>
              </a:rPr>
              <a:t>grande</a:t>
            </a:r>
            <a:r>
              <a:rPr lang="en-US" b="0" noProof="0" dirty="0">
                <a:latin typeface="Arial"/>
                <a:cs typeface="Arial"/>
              </a:rPr>
              <a:t> </a:t>
            </a:r>
            <a:r>
              <a:rPr lang="en-US" b="0" noProof="0" dirty="0" err="1">
                <a:latin typeface="Arial"/>
                <a:cs typeface="Arial"/>
              </a:rPr>
              <a:t>cohérence</a:t>
            </a:r>
            <a:r>
              <a:rPr lang="en-US" b="0" noProof="0" dirty="0">
                <a:latin typeface="Arial"/>
                <a:cs typeface="Arial"/>
              </a:rPr>
              <a:t> au </a:t>
            </a:r>
            <a:r>
              <a:rPr lang="en-US" b="0" noProof="0" dirty="0" err="1">
                <a:latin typeface="Arial"/>
                <a:cs typeface="Arial"/>
              </a:rPr>
              <a:t>niveau</a:t>
            </a:r>
            <a:r>
              <a:rPr lang="en-US" b="0" noProof="0" dirty="0">
                <a:latin typeface="Arial"/>
                <a:cs typeface="Arial"/>
              </a:rPr>
              <a:t> des actions politiques et plans </a:t>
            </a:r>
            <a:r>
              <a:rPr lang="en-US" b="0" noProof="0" dirty="0" err="1">
                <a:latin typeface="Arial"/>
                <a:cs typeface="Arial"/>
              </a:rPr>
              <a:t>clés</a:t>
            </a:r>
            <a:r>
              <a:rPr lang="en-US" b="0" noProof="0" dirty="0">
                <a:latin typeface="Arial"/>
                <a:cs typeface="Arial"/>
              </a:rPr>
              <a:t> pour </a:t>
            </a:r>
            <a:r>
              <a:rPr lang="en-US" b="0" noProof="0" dirty="0" err="1">
                <a:latin typeface="Arial"/>
                <a:cs typeface="Arial"/>
              </a:rPr>
              <a:t>construire</a:t>
            </a:r>
            <a:r>
              <a:rPr lang="en-US" b="0" noProof="0" dirty="0">
                <a:latin typeface="Arial"/>
                <a:cs typeface="Arial"/>
              </a:rPr>
              <a:t> </a:t>
            </a:r>
            <a:r>
              <a:rPr lang="en-US" b="0" noProof="0" dirty="0" err="1">
                <a:latin typeface="Arial"/>
                <a:cs typeface="Arial"/>
              </a:rPr>
              <a:t>une</a:t>
            </a:r>
            <a:r>
              <a:rPr lang="en-US" b="0" noProof="0" dirty="0">
                <a:latin typeface="Arial"/>
                <a:cs typeface="Arial"/>
              </a:rPr>
              <a:t> </a:t>
            </a:r>
            <a:r>
              <a:rPr lang="en-US" b="0" noProof="0" dirty="0" err="1">
                <a:latin typeface="Arial"/>
                <a:cs typeface="Arial"/>
              </a:rPr>
              <a:t>compréhension</a:t>
            </a:r>
            <a:r>
              <a:rPr lang="en-US" b="0" noProof="0" dirty="0">
                <a:latin typeface="Arial"/>
                <a:cs typeface="Arial"/>
              </a:rPr>
              <a:t> commune et </a:t>
            </a:r>
            <a:r>
              <a:rPr lang="en-US" b="0" noProof="0" dirty="0" err="1">
                <a:latin typeface="Arial"/>
                <a:cs typeface="Arial"/>
              </a:rPr>
              <a:t>une</a:t>
            </a:r>
            <a:r>
              <a:rPr lang="en-US" b="0" noProof="0" dirty="0">
                <a:latin typeface="Arial"/>
                <a:cs typeface="Arial"/>
              </a:rPr>
              <a:t> </a:t>
            </a:r>
            <a:r>
              <a:rPr lang="en-US" b="0" noProof="0" dirty="0" err="1">
                <a:latin typeface="Arial"/>
                <a:cs typeface="Arial"/>
              </a:rPr>
              <a:t>confiance</a:t>
            </a:r>
            <a:r>
              <a:rPr lang="en-US" b="0" noProof="0" dirty="0">
                <a:latin typeface="Arial"/>
                <a:cs typeface="Arial"/>
              </a:rPr>
              <a:t> </a:t>
            </a:r>
            <a:r>
              <a:rPr lang="en-US" b="0" noProof="0" dirty="0" err="1">
                <a:latin typeface="Arial"/>
                <a:cs typeface="Arial"/>
              </a:rPr>
              <a:t>mutuelle</a:t>
            </a:r>
            <a:r>
              <a:rPr lang="en-US" b="0" noProof="0" dirty="0">
                <a:latin typeface="Arial"/>
                <a:cs typeface="Arial"/>
              </a:rPr>
              <a:t> (CEE-ONU, 2021: 47). </a:t>
            </a:r>
            <a:r>
              <a:rPr lang="en-US" b="0" noProof="0" dirty="0" err="1">
                <a:latin typeface="Arial"/>
                <a:cs typeface="Arial"/>
              </a:rPr>
              <a:t>En</a:t>
            </a:r>
            <a:r>
              <a:rPr lang="en-US" b="0" noProof="0" dirty="0">
                <a:latin typeface="Arial"/>
                <a:cs typeface="Arial"/>
              </a:rPr>
              <a:t> </a:t>
            </a:r>
            <a:r>
              <a:rPr lang="en-US" b="0" noProof="0" dirty="0" err="1">
                <a:latin typeface="Arial"/>
                <a:cs typeface="Arial"/>
              </a:rPr>
              <a:t>outre</a:t>
            </a:r>
            <a:r>
              <a:rPr lang="en-US" b="0" noProof="0" dirty="0">
                <a:latin typeface="Arial"/>
                <a:cs typeface="Arial"/>
              </a:rPr>
              <a:t>, les </a:t>
            </a:r>
            <a:r>
              <a:rPr lang="en-US" b="0" noProof="0" dirty="0" err="1">
                <a:latin typeface="Arial"/>
                <a:cs typeface="Arial"/>
              </a:rPr>
              <a:t>capacités</a:t>
            </a:r>
            <a:r>
              <a:rPr lang="en-US" b="0" noProof="0" dirty="0">
                <a:latin typeface="Arial"/>
                <a:cs typeface="Arial"/>
              </a:rPr>
              <a:t> des institutions </a:t>
            </a:r>
            <a:r>
              <a:rPr lang="en-US" b="0" noProof="0" dirty="0" err="1">
                <a:latin typeface="Arial"/>
                <a:cs typeface="Arial"/>
              </a:rPr>
              <a:t>doivent</a:t>
            </a:r>
            <a:r>
              <a:rPr lang="en-US" b="0" noProof="0" dirty="0">
                <a:latin typeface="Arial"/>
                <a:cs typeface="Arial"/>
              </a:rPr>
              <a:t> </a:t>
            </a:r>
            <a:r>
              <a:rPr lang="en-US" b="0" noProof="0" dirty="0" err="1">
                <a:latin typeface="Arial"/>
                <a:cs typeface="Arial"/>
              </a:rPr>
              <a:t>être</a:t>
            </a:r>
            <a:r>
              <a:rPr lang="en-US" b="0" noProof="0" dirty="0">
                <a:latin typeface="Arial"/>
                <a:cs typeface="Arial"/>
              </a:rPr>
              <a:t> </a:t>
            </a:r>
            <a:r>
              <a:rPr lang="en-US" b="0" noProof="0" dirty="0" err="1">
                <a:latin typeface="Arial"/>
                <a:cs typeface="Arial"/>
              </a:rPr>
              <a:t>renforcées</a:t>
            </a:r>
            <a:r>
              <a:rPr lang="en-US" b="0" noProof="0" dirty="0">
                <a:latin typeface="Arial"/>
                <a:cs typeface="Arial"/>
              </a:rPr>
              <a:t> car la </a:t>
            </a:r>
            <a:r>
              <a:rPr lang="en-US" b="0" noProof="0" dirty="0" err="1">
                <a:latin typeface="Arial"/>
                <a:cs typeface="Arial"/>
              </a:rPr>
              <a:t>compréhension</a:t>
            </a:r>
            <a:r>
              <a:rPr lang="en-US" b="0" noProof="0" dirty="0">
                <a:latin typeface="Arial"/>
                <a:cs typeface="Arial"/>
              </a:rPr>
              <a:t> du </a:t>
            </a:r>
            <a:r>
              <a:rPr lang="en-US" b="0" noProof="0" dirty="0" err="1">
                <a:latin typeface="Arial"/>
                <a:cs typeface="Arial"/>
              </a:rPr>
              <a:t>fonctionnement</a:t>
            </a:r>
            <a:r>
              <a:rPr lang="en-US" b="0" noProof="0" dirty="0">
                <a:latin typeface="Arial"/>
                <a:cs typeface="Arial"/>
              </a:rPr>
              <a:t> du </a:t>
            </a:r>
            <a:r>
              <a:rPr lang="en-US" b="0" noProof="0" dirty="0" err="1">
                <a:latin typeface="Arial"/>
                <a:cs typeface="Arial"/>
              </a:rPr>
              <a:t>financement</a:t>
            </a:r>
            <a:r>
              <a:rPr lang="en-US" b="0" noProof="0" dirty="0">
                <a:latin typeface="Arial"/>
                <a:cs typeface="Arial"/>
              </a:rPr>
              <a:t> des </a:t>
            </a:r>
            <a:r>
              <a:rPr lang="en-US" b="0" noProof="0" dirty="0" err="1">
                <a:latin typeface="Arial"/>
                <a:cs typeface="Arial"/>
              </a:rPr>
              <a:t>projets</a:t>
            </a:r>
            <a:r>
              <a:rPr lang="en-US" b="0" noProof="0" dirty="0">
                <a:latin typeface="Arial"/>
                <a:cs typeface="Arial"/>
              </a:rPr>
              <a:t> </a:t>
            </a:r>
            <a:r>
              <a:rPr lang="en-US" b="0" noProof="0" dirty="0" err="1">
                <a:latin typeface="Arial"/>
                <a:cs typeface="Arial"/>
              </a:rPr>
              <a:t>multisectoriels</a:t>
            </a:r>
            <a:r>
              <a:rPr lang="en-US" b="0" noProof="0" dirty="0">
                <a:latin typeface="Arial"/>
                <a:cs typeface="Arial"/>
              </a:rPr>
              <a:t> </a:t>
            </a:r>
            <a:r>
              <a:rPr lang="en-US" b="0" noProof="0" dirty="0" err="1">
                <a:latin typeface="Arial"/>
                <a:cs typeface="Arial"/>
              </a:rPr>
              <a:t>peut</a:t>
            </a:r>
            <a:r>
              <a:rPr lang="en-US" b="0" noProof="0" dirty="0">
                <a:latin typeface="Arial"/>
                <a:cs typeface="Arial"/>
              </a:rPr>
              <a:t> </a:t>
            </a:r>
            <a:r>
              <a:rPr lang="en-US" b="0" noProof="0" dirty="0" err="1">
                <a:latin typeface="Arial"/>
                <a:cs typeface="Arial"/>
              </a:rPr>
              <a:t>être</a:t>
            </a:r>
            <a:r>
              <a:rPr lang="en-US" b="0" noProof="0" dirty="0">
                <a:latin typeface="Arial"/>
                <a:cs typeface="Arial"/>
              </a:rPr>
              <a:t> </a:t>
            </a:r>
            <a:r>
              <a:rPr lang="en-US" b="0" noProof="0" dirty="0" err="1">
                <a:latin typeface="Arial"/>
                <a:cs typeface="Arial"/>
              </a:rPr>
              <a:t>limitée</a:t>
            </a:r>
            <a:r>
              <a:rPr lang="en-US" b="0" noProof="0" dirty="0">
                <a:latin typeface="Arial"/>
                <a:cs typeface="Arial"/>
              </a:rPr>
              <a:t>, </a:t>
            </a:r>
            <a:r>
              <a:rPr lang="en-US" b="0" noProof="0" dirty="0" err="1">
                <a:latin typeface="Arial"/>
                <a:cs typeface="Arial"/>
              </a:rPr>
              <a:t>cela</a:t>
            </a:r>
            <a:r>
              <a:rPr lang="en-US" b="0" noProof="0" dirty="0">
                <a:latin typeface="Arial"/>
                <a:cs typeface="Arial"/>
              </a:rPr>
              <a:t> </a:t>
            </a:r>
            <a:r>
              <a:rPr lang="en-US" b="0" noProof="0" dirty="0" err="1">
                <a:latin typeface="Arial"/>
                <a:cs typeface="Arial"/>
              </a:rPr>
              <a:t>dépend</a:t>
            </a:r>
            <a:r>
              <a:rPr lang="en-US" b="0" noProof="0" dirty="0">
                <a:latin typeface="Arial"/>
                <a:cs typeface="Arial"/>
              </a:rPr>
              <a:t> de la manière </a:t>
            </a:r>
            <a:r>
              <a:rPr lang="en-US" b="0" noProof="0" dirty="0" err="1">
                <a:latin typeface="Arial"/>
                <a:cs typeface="Arial"/>
              </a:rPr>
              <a:t>dont</a:t>
            </a:r>
            <a:r>
              <a:rPr lang="en-US" b="0" noProof="0" dirty="0">
                <a:latin typeface="Arial"/>
                <a:cs typeface="Arial"/>
              </a:rPr>
              <a:t> </a:t>
            </a:r>
            <a:r>
              <a:rPr lang="en-US" b="0" noProof="0" dirty="0" err="1">
                <a:latin typeface="Arial"/>
                <a:cs typeface="Arial"/>
              </a:rPr>
              <a:t>ils</a:t>
            </a:r>
            <a:r>
              <a:rPr lang="en-US" b="0" noProof="0" dirty="0">
                <a:latin typeface="Arial"/>
                <a:cs typeface="Arial"/>
              </a:rPr>
              <a:t> </a:t>
            </a:r>
            <a:r>
              <a:rPr lang="en-US" b="0" noProof="0" dirty="0" err="1">
                <a:latin typeface="Arial"/>
                <a:cs typeface="Arial"/>
              </a:rPr>
              <a:t>sont</a:t>
            </a:r>
            <a:r>
              <a:rPr lang="en-US" b="0" noProof="0" dirty="0">
                <a:latin typeface="Arial"/>
                <a:cs typeface="Arial"/>
              </a:rPr>
              <a:t> </a:t>
            </a:r>
            <a:r>
              <a:rPr lang="en-US" b="0" noProof="0" dirty="0" err="1">
                <a:latin typeface="Arial"/>
                <a:cs typeface="Arial"/>
              </a:rPr>
              <a:t>structurés</a:t>
            </a:r>
            <a:r>
              <a:rPr lang="en-US" b="0" noProof="0" dirty="0">
                <a:latin typeface="Arial"/>
                <a:cs typeface="Arial"/>
              </a:rPr>
              <a:t> pour </a:t>
            </a:r>
            <a:r>
              <a:rPr lang="en-US" b="0" noProof="0" dirty="0" err="1">
                <a:latin typeface="Arial"/>
                <a:cs typeface="Arial"/>
              </a:rPr>
              <a:t>fonctionner</a:t>
            </a:r>
            <a:r>
              <a:rPr lang="en-US" b="0" noProof="0" dirty="0">
                <a:latin typeface="Arial"/>
                <a:cs typeface="Arial"/>
              </a:rPr>
              <a:t> à travers les </a:t>
            </a:r>
            <a:r>
              <a:rPr lang="en-US" b="0" noProof="0" dirty="0" err="1">
                <a:latin typeface="Arial"/>
                <a:cs typeface="Arial"/>
              </a:rPr>
              <a:t>secteurs</a:t>
            </a:r>
            <a:r>
              <a:rPr lang="en-US" b="0" noProof="0" dirty="0">
                <a:latin typeface="Arial"/>
                <a:cs typeface="Arial"/>
              </a:rPr>
              <a:t> et </a:t>
            </a:r>
            <a:r>
              <a:rPr lang="en-US" b="0" noProof="0" dirty="0" err="1">
                <a:latin typeface="Arial"/>
                <a:cs typeface="Arial"/>
              </a:rPr>
              <a:t>en</a:t>
            </a:r>
            <a:r>
              <a:rPr lang="en-US" b="0" noProof="0" dirty="0">
                <a:latin typeface="Arial"/>
                <a:cs typeface="Arial"/>
              </a:rPr>
              <a:t> </a:t>
            </a:r>
            <a:r>
              <a:rPr lang="en-US" b="0" noProof="0" dirty="0" err="1">
                <a:latin typeface="Arial"/>
                <a:cs typeface="Arial"/>
              </a:rPr>
              <a:t>général</a:t>
            </a:r>
            <a:r>
              <a:rPr lang="en-US" b="0" noProof="0" dirty="0">
                <a:latin typeface="Arial"/>
                <a:cs typeface="Arial"/>
              </a:rPr>
              <a:t>, de </a:t>
            </a:r>
            <a:r>
              <a:rPr lang="en-US" b="0" noProof="0" dirty="0" err="1">
                <a:latin typeface="Arial"/>
                <a:cs typeface="Arial"/>
              </a:rPr>
              <a:t>l’attention</a:t>
            </a:r>
            <a:r>
              <a:rPr lang="en-US" b="0" noProof="0" dirty="0">
                <a:latin typeface="Arial"/>
                <a:cs typeface="Arial"/>
              </a:rPr>
              <a:t> </a:t>
            </a:r>
            <a:r>
              <a:rPr lang="en-US" b="0" noProof="0" dirty="0" err="1">
                <a:latin typeface="Arial"/>
                <a:cs typeface="Arial"/>
              </a:rPr>
              <a:t>portée</a:t>
            </a:r>
            <a:r>
              <a:rPr lang="en-US" b="0" noProof="0" dirty="0">
                <a:latin typeface="Arial"/>
                <a:cs typeface="Arial"/>
              </a:rPr>
              <a:t> aux solutions </a:t>
            </a:r>
            <a:r>
              <a:rPr lang="en-US" b="0" noProof="0" dirty="0" err="1">
                <a:latin typeface="Arial"/>
                <a:cs typeface="Arial"/>
              </a:rPr>
              <a:t>multisectorielles</a:t>
            </a:r>
            <a:r>
              <a:rPr lang="en-US" b="0" noProof="0" dirty="0">
                <a:latin typeface="Arial"/>
                <a:cs typeface="Arial"/>
              </a:rPr>
              <a:t> qui </a:t>
            </a:r>
            <a:r>
              <a:rPr lang="en-US" b="0" noProof="0" dirty="0" err="1">
                <a:latin typeface="Arial"/>
                <a:cs typeface="Arial"/>
              </a:rPr>
              <a:t>est</a:t>
            </a:r>
            <a:r>
              <a:rPr lang="en-US" b="0" noProof="0" dirty="0">
                <a:latin typeface="Arial"/>
                <a:cs typeface="Arial"/>
              </a:rPr>
              <a:t> </a:t>
            </a:r>
            <a:r>
              <a:rPr lang="en-US" b="0" noProof="0" dirty="0" err="1">
                <a:latin typeface="Arial"/>
                <a:cs typeface="Arial"/>
              </a:rPr>
              <a:t>plutôt</a:t>
            </a:r>
            <a:r>
              <a:rPr lang="en-US" b="0" noProof="0" dirty="0">
                <a:latin typeface="Arial"/>
                <a:cs typeface="Arial"/>
              </a:rPr>
              <a:t> </a:t>
            </a:r>
            <a:r>
              <a:rPr lang="en-US" b="0" noProof="0" dirty="0" err="1">
                <a:latin typeface="Arial"/>
                <a:cs typeface="Arial"/>
              </a:rPr>
              <a:t>récente</a:t>
            </a:r>
            <a:r>
              <a:rPr lang="en-US" b="0" noProof="0" dirty="0">
                <a:latin typeface="Arial"/>
                <a:cs typeface="Arial"/>
              </a:rPr>
              <a:t> (CEE-ONU, 2021:67). </a:t>
            </a:r>
            <a:r>
              <a:rPr lang="en-US" b="0" noProof="0" dirty="0" err="1">
                <a:latin typeface="Arial"/>
                <a:cs typeface="Arial"/>
              </a:rPr>
              <a:t>Cependant</a:t>
            </a:r>
            <a:r>
              <a:rPr lang="en-US" b="0" noProof="0" dirty="0">
                <a:latin typeface="Arial"/>
                <a:cs typeface="Arial"/>
              </a:rPr>
              <a:t>, </a:t>
            </a:r>
            <a:r>
              <a:rPr lang="en-US" b="0" noProof="0" dirty="0" err="1">
                <a:latin typeface="Arial"/>
                <a:cs typeface="Arial"/>
              </a:rPr>
              <a:t>s’il</a:t>
            </a:r>
            <a:r>
              <a:rPr lang="en-US" b="0" noProof="0" dirty="0">
                <a:latin typeface="Arial"/>
                <a:cs typeface="Arial"/>
              </a:rPr>
              <a:t> y a </a:t>
            </a:r>
            <a:r>
              <a:rPr lang="en-US" b="0" noProof="0" dirty="0" err="1">
                <a:latin typeface="Arial"/>
                <a:cs typeface="Arial"/>
              </a:rPr>
              <a:t>une</a:t>
            </a:r>
            <a:r>
              <a:rPr lang="en-US" b="0" noProof="0" dirty="0">
                <a:latin typeface="Arial"/>
                <a:cs typeface="Arial"/>
              </a:rPr>
              <a:t> </a:t>
            </a:r>
            <a:r>
              <a:rPr lang="en-US" b="0" noProof="0" dirty="0" err="1">
                <a:latin typeface="Arial"/>
                <a:cs typeface="Arial"/>
              </a:rPr>
              <a:t>volonté</a:t>
            </a:r>
            <a:r>
              <a:rPr lang="en-US" noProof="0" dirty="0">
                <a:latin typeface="Arial"/>
                <a:cs typeface="Arial"/>
              </a:rPr>
              <a:t> politique de </a:t>
            </a:r>
            <a:r>
              <a:rPr lang="en-US" noProof="0" dirty="0" err="1">
                <a:latin typeface="Arial"/>
                <a:cs typeface="Arial"/>
              </a:rPr>
              <a:t>coopérer</a:t>
            </a:r>
            <a:r>
              <a:rPr lang="en-US" noProof="0" dirty="0">
                <a:latin typeface="Arial"/>
                <a:cs typeface="Arial"/>
              </a:rPr>
              <a:t> et de </a:t>
            </a:r>
            <a:r>
              <a:rPr lang="en-US" noProof="0" dirty="0" err="1">
                <a:latin typeface="Arial"/>
                <a:cs typeface="Arial"/>
              </a:rPr>
              <a:t>coordonner</a:t>
            </a:r>
            <a:r>
              <a:rPr lang="en-US" noProof="0" dirty="0">
                <a:latin typeface="Arial"/>
                <a:cs typeface="Arial"/>
              </a:rPr>
              <a:t>, </a:t>
            </a:r>
            <a:r>
              <a:rPr lang="en-US" noProof="0" dirty="0" err="1">
                <a:latin typeface="Arial"/>
                <a:cs typeface="Arial"/>
              </a:rPr>
              <a:t>cela</a:t>
            </a:r>
            <a:r>
              <a:rPr lang="en-US" noProof="0" dirty="0">
                <a:latin typeface="Arial"/>
                <a:cs typeface="Arial"/>
              </a:rPr>
              <a:t> </a:t>
            </a:r>
            <a:r>
              <a:rPr lang="en-US" noProof="0" dirty="0" err="1">
                <a:latin typeface="Arial"/>
                <a:cs typeface="Arial"/>
              </a:rPr>
              <a:t>peut</a:t>
            </a:r>
            <a:r>
              <a:rPr lang="en-US" noProof="0" dirty="0">
                <a:latin typeface="Arial"/>
                <a:cs typeface="Arial"/>
              </a:rPr>
              <a:t> </a:t>
            </a:r>
            <a:r>
              <a:rPr lang="en-US" noProof="0" dirty="0" err="1">
                <a:latin typeface="Arial"/>
                <a:cs typeface="Arial"/>
              </a:rPr>
              <a:t>donc</a:t>
            </a:r>
            <a:r>
              <a:rPr lang="en-US" noProof="0" dirty="0">
                <a:latin typeface="Arial"/>
                <a:cs typeface="Arial"/>
              </a:rPr>
              <a:t> </a:t>
            </a:r>
            <a:r>
              <a:rPr lang="en-US" noProof="0" dirty="0" err="1">
                <a:latin typeface="Arial"/>
                <a:cs typeface="Arial"/>
              </a:rPr>
              <a:t>motiver</a:t>
            </a:r>
            <a:r>
              <a:rPr lang="en-US" noProof="0" dirty="0">
                <a:latin typeface="Arial"/>
                <a:cs typeface="Arial"/>
              </a:rPr>
              <a:t> les </a:t>
            </a:r>
            <a:r>
              <a:rPr lang="en-US" sz="900" b="0" i="0" u="none" strike="noStrike" kern="1200" baseline="0" noProof="0" dirty="0" err="1">
                <a:solidFill>
                  <a:schemeClr val="tx1"/>
                </a:solidFill>
                <a:latin typeface="Arial"/>
                <a:cs typeface="Arial"/>
              </a:rPr>
              <a:t>investisseurs</a:t>
            </a:r>
            <a:r>
              <a:rPr lang="en-US" sz="900" b="0" i="0" u="none" strike="noStrike" kern="1200" baseline="0" noProof="0" dirty="0">
                <a:solidFill>
                  <a:schemeClr val="tx1"/>
                </a:solidFill>
                <a:latin typeface="Arial"/>
                <a:cs typeface="Arial"/>
              </a:rPr>
              <a:t> à </a:t>
            </a:r>
            <a:r>
              <a:rPr lang="en-US" sz="900" b="0" i="0" u="none" strike="noStrike" kern="1200" baseline="0" noProof="0" dirty="0" err="1">
                <a:solidFill>
                  <a:schemeClr val="tx1"/>
                </a:solidFill>
                <a:latin typeface="Arial"/>
                <a:cs typeface="Arial"/>
              </a:rPr>
              <a:t>s’engager</a:t>
            </a:r>
            <a:r>
              <a:rPr lang="en-US" sz="900" b="0" i="0" u="none" strike="noStrike" kern="1200" baseline="0" noProof="0" dirty="0">
                <a:solidFill>
                  <a:schemeClr val="tx1"/>
                </a:solidFill>
                <a:latin typeface="Arial"/>
                <a:cs typeface="Arial"/>
              </a:rPr>
              <a:t> dans les </a:t>
            </a:r>
            <a:r>
              <a:rPr lang="en-US" sz="900" b="0" i="0" u="none" strike="noStrike" kern="1200" baseline="0" noProof="0" dirty="0" err="1">
                <a:solidFill>
                  <a:schemeClr val="tx1"/>
                </a:solidFill>
                <a:latin typeface="Arial"/>
                <a:cs typeface="Arial"/>
              </a:rPr>
              <a:t>projets</a:t>
            </a:r>
            <a:r>
              <a:rPr lang="en-US" sz="900" b="0" i="0" u="none" strike="noStrike" kern="1200" baseline="0" noProof="0" dirty="0">
                <a:solidFill>
                  <a:schemeClr val="tx1"/>
                </a:solidFill>
                <a:latin typeface="Arial"/>
                <a:cs typeface="Arial"/>
              </a:rPr>
              <a:t> Nexus et </a:t>
            </a:r>
            <a:r>
              <a:rPr lang="en-US" sz="900" b="0" i="0" u="none" strike="noStrike" kern="1200" baseline="0" noProof="0" dirty="0" err="1">
                <a:solidFill>
                  <a:schemeClr val="tx1"/>
                </a:solidFill>
                <a:latin typeface="Arial"/>
                <a:cs typeface="Arial"/>
              </a:rPr>
              <a:t>ainsi</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contribuer</a:t>
            </a:r>
            <a:r>
              <a:rPr lang="en-US" sz="900" b="0" i="0" u="none" strike="noStrike" kern="1200" baseline="0" noProof="0" dirty="0">
                <a:solidFill>
                  <a:schemeClr val="tx1"/>
                </a:solidFill>
                <a:latin typeface="Arial"/>
                <a:cs typeface="Arial"/>
              </a:rPr>
              <a:t> à </a:t>
            </a:r>
            <a:r>
              <a:rPr lang="en-US" sz="900" b="0" i="0" u="none" strike="noStrike" kern="1200" baseline="0" noProof="0" dirty="0" err="1">
                <a:solidFill>
                  <a:schemeClr val="tx1"/>
                </a:solidFill>
                <a:latin typeface="Arial"/>
                <a:cs typeface="Arial"/>
              </a:rPr>
              <a:t>combler</a:t>
            </a:r>
            <a:r>
              <a:rPr lang="en-US" sz="900" b="0" i="0" u="none" strike="noStrike" kern="1200" baseline="0" noProof="0" dirty="0">
                <a:solidFill>
                  <a:schemeClr val="tx1"/>
                </a:solidFill>
                <a:latin typeface="Arial"/>
                <a:cs typeface="Arial"/>
              </a:rPr>
              <a:t> les </a:t>
            </a:r>
            <a:r>
              <a:rPr lang="en-US" sz="900" b="0" i="0" u="none" strike="noStrike" kern="1200" baseline="0" noProof="0" dirty="0" err="1">
                <a:solidFill>
                  <a:schemeClr val="tx1"/>
                </a:solidFill>
                <a:latin typeface="Arial"/>
                <a:cs typeface="Arial"/>
              </a:rPr>
              <a:t>lacunes</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financières</a:t>
            </a:r>
            <a:r>
              <a:rPr lang="en-US" sz="900" b="0" i="0" u="none" strike="noStrike" kern="1200" baseline="0" noProof="0" dirty="0">
                <a:solidFill>
                  <a:schemeClr val="tx1"/>
                </a:solidFill>
                <a:latin typeface="Arial"/>
                <a:cs typeface="Arial"/>
              </a:rPr>
              <a:t>.</a:t>
            </a:r>
            <a:endParaRPr lang="en-US" noProof="0"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25426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solidFill>
                  <a:schemeClr val="tx1"/>
                </a:solidFill>
                <a:latin typeface="Arial"/>
                <a:cs typeface="Arial"/>
              </a:rPr>
              <a:t>Notes :</a:t>
            </a:r>
            <a:endParaRPr lang="en-US" b="1" noProof="0" dirty="0">
              <a:solidFill>
                <a:schemeClr val="tx1"/>
              </a:solidFill>
              <a:cs typeface="Arial"/>
            </a:endParaRPr>
          </a:p>
          <a:p>
            <a:endParaRPr lang="en-US" b="0" noProof="0" dirty="0">
              <a:solidFill>
                <a:schemeClr val="tx1"/>
              </a:solidFill>
              <a:latin typeface="Arial"/>
              <a:cs typeface="Arial"/>
            </a:endParaRPr>
          </a:p>
          <a:p>
            <a:r>
              <a:rPr lang="en-US" b="0" noProof="0" dirty="0">
                <a:solidFill>
                  <a:schemeClr val="tx1"/>
                </a:solidFill>
                <a:latin typeface="Arial"/>
                <a:cs typeface="Arial"/>
              </a:rPr>
              <a:t>Ce diapositive </a:t>
            </a:r>
            <a:r>
              <a:rPr lang="en-US" b="0" noProof="0" dirty="0" err="1">
                <a:solidFill>
                  <a:schemeClr val="tx1"/>
                </a:solidFill>
                <a:latin typeface="Arial"/>
                <a:cs typeface="Arial"/>
              </a:rPr>
              <a:t>montre</a:t>
            </a:r>
            <a:r>
              <a:rPr lang="en-US" b="0" noProof="0" dirty="0">
                <a:solidFill>
                  <a:schemeClr val="tx1"/>
                </a:solidFill>
                <a:latin typeface="Arial"/>
                <a:cs typeface="Arial"/>
              </a:rPr>
              <a:t> </a:t>
            </a:r>
            <a:r>
              <a:rPr lang="en-US" b="0" noProof="0" dirty="0" err="1">
                <a:solidFill>
                  <a:schemeClr val="tx1"/>
                </a:solidFill>
                <a:latin typeface="Arial"/>
                <a:cs typeface="Arial"/>
              </a:rPr>
              <a:t>en</a:t>
            </a:r>
            <a:r>
              <a:rPr lang="en-US" b="0" noProof="0" dirty="0">
                <a:solidFill>
                  <a:schemeClr val="tx1"/>
                </a:solidFill>
                <a:latin typeface="Arial"/>
                <a:cs typeface="Arial"/>
              </a:rPr>
              <a:t> quelle </a:t>
            </a:r>
            <a:r>
              <a:rPr lang="en-US" b="0" noProof="0" dirty="0" err="1">
                <a:solidFill>
                  <a:schemeClr val="tx1"/>
                </a:solidFill>
                <a:latin typeface="Arial"/>
                <a:cs typeface="Arial"/>
              </a:rPr>
              <a:t>mesure</a:t>
            </a:r>
            <a:r>
              <a:rPr lang="en-US" b="0" noProof="0" dirty="0">
                <a:solidFill>
                  <a:schemeClr val="tx1"/>
                </a:solidFill>
                <a:latin typeface="Arial"/>
                <a:cs typeface="Arial"/>
              </a:rPr>
              <a:t> </a:t>
            </a:r>
            <a:r>
              <a:rPr lang="en-US" b="0" noProof="0" dirty="0" err="1">
                <a:solidFill>
                  <a:schemeClr val="tx1"/>
                </a:solidFill>
                <a:latin typeface="Arial"/>
                <a:cs typeface="Arial"/>
              </a:rPr>
              <a:t>l’approche</a:t>
            </a:r>
            <a:r>
              <a:rPr lang="en-US" b="0" noProof="0" dirty="0">
                <a:solidFill>
                  <a:schemeClr val="tx1"/>
                </a:solidFill>
                <a:latin typeface="Arial"/>
                <a:cs typeface="Arial"/>
              </a:rPr>
              <a:t> Nexus </a:t>
            </a:r>
            <a:r>
              <a:rPr lang="en-US" b="0" noProof="0" dirty="0" err="1">
                <a:solidFill>
                  <a:schemeClr val="tx1"/>
                </a:solidFill>
                <a:latin typeface="Arial"/>
                <a:cs typeface="Arial"/>
              </a:rPr>
              <a:t>peut-elle</a:t>
            </a:r>
            <a:r>
              <a:rPr lang="en-US" b="0" noProof="0" dirty="0">
                <a:solidFill>
                  <a:schemeClr val="tx1"/>
                </a:solidFill>
                <a:latin typeface="Arial"/>
                <a:cs typeface="Arial"/>
              </a:rPr>
              <a:t> </a:t>
            </a:r>
            <a:r>
              <a:rPr lang="en-US" b="0" noProof="0" dirty="0" err="1">
                <a:solidFill>
                  <a:schemeClr val="tx1"/>
                </a:solidFill>
                <a:latin typeface="Arial"/>
                <a:cs typeface="Arial"/>
              </a:rPr>
              <a:t>contribuer</a:t>
            </a:r>
            <a:r>
              <a:rPr lang="en-US" b="0" noProof="0" dirty="0">
                <a:solidFill>
                  <a:schemeClr val="tx1"/>
                </a:solidFill>
                <a:latin typeface="Arial"/>
                <a:cs typeface="Arial"/>
              </a:rPr>
              <a:t> à </a:t>
            </a:r>
            <a:r>
              <a:rPr lang="en-US" b="0" noProof="0" dirty="0" err="1">
                <a:solidFill>
                  <a:schemeClr val="tx1"/>
                </a:solidFill>
                <a:latin typeface="Arial"/>
                <a:cs typeface="Arial"/>
              </a:rPr>
              <a:t>répondre</a:t>
            </a:r>
            <a:r>
              <a:rPr lang="en-US" b="0" noProof="0" dirty="0">
                <a:solidFill>
                  <a:schemeClr val="tx1"/>
                </a:solidFill>
                <a:latin typeface="Arial"/>
                <a:cs typeface="Arial"/>
              </a:rPr>
              <a:t> à </a:t>
            </a:r>
            <a:r>
              <a:rPr lang="en-US" b="0" noProof="0" dirty="0" err="1">
                <a:solidFill>
                  <a:schemeClr val="tx1"/>
                </a:solidFill>
                <a:latin typeface="Arial"/>
                <a:cs typeface="Arial"/>
              </a:rPr>
              <a:t>d’autres</a:t>
            </a:r>
            <a:r>
              <a:rPr lang="en-US" b="0" noProof="0" dirty="0">
                <a:solidFill>
                  <a:schemeClr val="tx1"/>
                </a:solidFill>
                <a:latin typeface="Arial"/>
                <a:cs typeface="Arial"/>
              </a:rPr>
              <a:t> standards </a:t>
            </a:r>
            <a:r>
              <a:rPr lang="en-US" b="0" noProof="0" dirty="0" err="1">
                <a:solidFill>
                  <a:schemeClr val="tx1"/>
                </a:solidFill>
                <a:latin typeface="Arial"/>
                <a:cs typeface="Arial"/>
              </a:rPr>
              <a:t>internationaux</a:t>
            </a:r>
            <a:r>
              <a:rPr lang="en-US" b="0" noProof="0" dirty="0">
                <a:solidFill>
                  <a:schemeClr val="tx1"/>
                </a:solidFill>
                <a:latin typeface="Arial"/>
                <a:cs typeface="Arial"/>
              </a:rPr>
              <a:t>. </a:t>
            </a:r>
          </a:p>
          <a:p>
            <a:endParaRPr lang="en-US" b="1" noProof="0" dirty="0">
              <a:solidFill>
                <a:schemeClr val="tx1"/>
              </a:solidFill>
              <a:latin typeface="Arial"/>
              <a:cs typeface="Arial"/>
            </a:endParaRPr>
          </a:p>
          <a:p>
            <a:r>
              <a:rPr lang="en-US" b="1" noProof="0" dirty="0">
                <a:solidFill>
                  <a:schemeClr val="tx1"/>
                </a:solidFill>
                <a:latin typeface="Arial"/>
                <a:cs typeface="Arial"/>
              </a:rPr>
              <a:t>Global Reporting Initiative (GRI):</a:t>
            </a:r>
            <a:endParaRPr lang="en-US" b="1" noProof="0" dirty="0">
              <a:solidFill>
                <a:schemeClr val="tx1"/>
              </a:solidFill>
            </a:endParaRPr>
          </a:p>
          <a:p>
            <a:pPr marL="171450" indent="-171450">
              <a:buFont typeface="Symbol" panose="05050102010706020507" pitchFamily="18" charset="2"/>
              <a:buChar char="-"/>
            </a:pPr>
            <a:r>
              <a:rPr lang="fr-FR" b="0" i="0" dirty="0">
                <a:solidFill>
                  <a:srgbClr val="202124"/>
                </a:solidFill>
                <a:effectLst/>
                <a:latin typeface="arial" panose="020B0604020202020204" pitchFamily="34" charset="0"/>
              </a:rPr>
              <a:t>Les normes GRI sont un système modulaire de trois normes interconnectées </a:t>
            </a:r>
            <a:r>
              <a:rPr lang="en-US" noProof="0" dirty="0">
                <a:solidFill>
                  <a:schemeClr val="tx1"/>
                </a:solidFill>
                <a:latin typeface="Arial"/>
                <a:cs typeface="Arial"/>
              </a:rPr>
              <a:t>: (1) les standards GRI Topic, (2) les standards GRI Sector, et les standards (3) GRI Universal </a:t>
            </a:r>
          </a:p>
          <a:p>
            <a:pPr marL="171450" indent="-171450">
              <a:buFont typeface="Symbol" panose="05050102010706020507" pitchFamily="18" charset="2"/>
              <a:buChar char="-"/>
            </a:pPr>
            <a:r>
              <a:rPr lang="en-US" noProof="0" dirty="0">
                <a:solidFill>
                  <a:schemeClr val="tx1"/>
                </a:solidFill>
                <a:latin typeface="Arial"/>
                <a:cs typeface="Arial"/>
              </a:rPr>
              <a:t>Ensemble, </a:t>
            </a:r>
            <a:r>
              <a:rPr lang="en-US" noProof="0" dirty="0" err="1">
                <a:solidFill>
                  <a:schemeClr val="tx1"/>
                </a:solidFill>
                <a:latin typeface="Arial"/>
                <a:cs typeface="Arial"/>
              </a:rPr>
              <a:t>ils</a:t>
            </a:r>
            <a:r>
              <a:rPr lang="en-US" noProof="0" dirty="0">
                <a:solidFill>
                  <a:schemeClr val="tx1"/>
                </a:solidFill>
                <a:latin typeface="Arial"/>
                <a:cs typeface="Arial"/>
              </a:rPr>
              <a:t> </a:t>
            </a:r>
            <a:r>
              <a:rPr lang="en-US" noProof="0" dirty="0" err="1">
                <a:solidFill>
                  <a:schemeClr val="tx1"/>
                </a:solidFill>
                <a:latin typeface="Arial"/>
                <a:cs typeface="Arial"/>
              </a:rPr>
              <a:t>fournissent</a:t>
            </a:r>
            <a:r>
              <a:rPr lang="en-US" noProof="0" dirty="0">
                <a:solidFill>
                  <a:schemeClr val="tx1"/>
                </a:solidFill>
                <a:latin typeface="Arial"/>
                <a:cs typeface="Arial"/>
              </a:rPr>
              <a:t> un </a:t>
            </a:r>
            <a:r>
              <a:rPr lang="en-US" noProof="0" dirty="0" err="1">
                <a:solidFill>
                  <a:schemeClr val="tx1"/>
                </a:solidFill>
                <a:latin typeface="Arial"/>
                <a:cs typeface="Arial"/>
              </a:rPr>
              <a:t>outil</a:t>
            </a:r>
            <a:r>
              <a:rPr lang="en-US" noProof="0" dirty="0">
                <a:solidFill>
                  <a:schemeClr val="tx1"/>
                </a:solidFill>
                <a:latin typeface="Arial"/>
                <a:cs typeface="Arial"/>
              </a:rPr>
              <a:t> pour </a:t>
            </a:r>
            <a:r>
              <a:rPr lang="en-US" noProof="0" dirty="0" err="1">
                <a:solidFill>
                  <a:schemeClr val="tx1"/>
                </a:solidFill>
                <a:latin typeface="Arial"/>
                <a:cs typeface="Arial"/>
              </a:rPr>
              <a:t>comprendre</a:t>
            </a:r>
            <a:r>
              <a:rPr lang="en-US" noProof="0" dirty="0">
                <a:solidFill>
                  <a:schemeClr val="tx1"/>
                </a:solidFill>
                <a:latin typeface="Arial"/>
                <a:cs typeface="Arial"/>
              </a:rPr>
              <a:t> et </a:t>
            </a:r>
            <a:r>
              <a:rPr lang="fr-FR" dirty="0"/>
              <a:t>rapporter les impacts économiques, environnementaux et sociaux des activités d’une organisation</a:t>
            </a:r>
          </a:p>
          <a:p>
            <a:pPr marL="171450" indent="-171450">
              <a:buFont typeface="Symbol" panose="05050102010706020507" pitchFamily="18" charset="2"/>
              <a:buChar char="-"/>
            </a:pPr>
            <a:r>
              <a:rPr lang="en-US" noProof="0" dirty="0">
                <a:solidFill>
                  <a:schemeClr val="tx1"/>
                </a:solidFill>
                <a:latin typeface="Arial"/>
                <a:cs typeface="Arial"/>
              </a:rPr>
              <a:t>Les standards GRI Standards </a:t>
            </a:r>
            <a:r>
              <a:rPr lang="fr-FR" dirty="0"/>
              <a:t>garantissent la comparabilité et la crédibilité </a:t>
            </a:r>
            <a:r>
              <a:rPr lang="en-US" noProof="0" dirty="0">
                <a:solidFill>
                  <a:schemeClr val="tx1"/>
                </a:solidFill>
                <a:latin typeface="Arial"/>
                <a:cs typeface="Arial"/>
              </a:rPr>
              <a:t>et </a:t>
            </a:r>
            <a:r>
              <a:rPr lang="fr-FR" dirty="0"/>
              <a:t>augmentent ainsi la transparence sur les impacts qu'une organisation obtient envers le développement durable</a:t>
            </a:r>
            <a:endParaRPr lang="en-US" noProof="0" dirty="0">
              <a:solidFill>
                <a:schemeClr val="tx1"/>
              </a:solidFill>
              <a:cs typeface="Arial" panose="020B0604020202020204" pitchFamily="34" charset="0"/>
            </a:endParaRPr>
          </a:p>
          <a:p>
            <a:pPr marL="171450" indent="-171450">
              <a:buFont typeface="Symbol" panose="05050102010706020507" pitchFamily="18" charset="2"/>
              <a:buChar char="-"/>
            </a:pPr>
            <a:r>
              <a:rPr lang="fr-FR" dirty="0"/>
              <a:t>Ces informations sont très intéressantes pour de nombreuses parties prenantes </a:t>
            </a:r>
            <a:r>
              <a:rPr lang="en-US" noProof="0" dirty="0">
                <a:solidFill>
                  <a:schemeClr val="tx1"/>
                </a:solidFill>
                <a:latin typeface="Arial"/>
                <a:cs typeface="Arial"/>
              </a:rPr>
              <a:t>(par </a:t>
            </a:r>
            <a:r>
              <a:rPr lang="en-US" noProof="0" dirty="0" err="1">
                <a:solidFill>
                  <a:schemeClr val="tx1"/>
                </a:solidFill>
                <a:latin typeface="Arial"/>
                <a:cs typeface="Arial"/>
              </a:rPr>
              <a:t>exemple</a:t>
            </a:r>
            <a:r>
              <a:rPr lang="en-US" noProof="0" dirty="0">
                <a:solidFill>
                  <a:schemeClr val="tx1"/>
                </a:solidFill>
                <a:latin typeface="Arial"/>
                <a:cs typeface="Arial"/>
              </a:rPr>
              <a:t>, les </a:t>
            </a:r>
            <a:r>
              <a:rPr lang="en-US" noProof="0" dirty="0" err="1">
                <a:solidFill>
                  <a:schemeClr val="tx1"/>
                </a:solidFill>
                <a:latin typeface="Arial"/>
                <a:cs typeface="Arial"/>
              </a:rPr>
              <a:t>investisseurs</a:t>
            </a:r>
            <a:r>
              <a:rPr lang="en-US" noProof="0" dirty="0">
                <a:solidFill>
                  <a:schemeClr val="tx1"/>
                </a:solidFill>
                <a:latin typeface="Arial"/>
                <a:cs typeface="Arial"/>
              </a:rPr>
              <a:t>, les </a:t>
            </a:r>
            <a:r>
              <a:rPr lang="en-US" noProof="0" dirty="0" err="1">
                <a:solidFill>
                  <a:schemeClr val="tx1"/>
                </a:solidFill>
                <a:latin typeface="Arial"/>
                <a:cs typeface="Arial"/>
              </a:rPr>
              <a:t>décideurs</a:t>
            </a:r>
            <a:r>
              <a:rPr lang="en-US" noProof="0" dirty="0">
                <a:solidFill>
                  <a:schemeClr val="tx1"/>
                </a:solidFill>
                <a:latin typeface="Arial"/>
                <a:cs typeface="Arial"/>
              </a:rPr>
              <a:t>, les </a:t>
            </a:r>
            <a:r>
              <a:rPr lang="en-US" noProof="0" dirty="0" err="1">
                <a:solidFill>
                  <a:schemeClr val="tx1"/>
                </a:solidFill>
                <a:latin typeface="Arial"/>
                <a:cs typeface="Arial"/>
              </a:rPr>
              <a:t>marchés</a:t>
            </a:r>
            <a:r>
              <a:rPr lang="en-US" noProof="0" dirty="0">
                <a:solidFill>
                  <a:schemeClr val="tx1"/>
                </a:solidFill>
                <a:latin typeface="Arial"/>
                <a:cs typeface="Arial"/>
              </a:rPr>
              <a:t> de </a:t>
            </a:r>
            <a:r>
              <a:rPr lang="en-US" noProof="0" dirty="0" err="1">
                <a:solidFill>
                  <a:schemeClr val="tx1"/>
                </a:solidFill>
                <a:latin typeface="Arial"/>
                <a:cs typeface="Arial"/>
              </a:rPr>
              <a:t>capitaux</a:t>
            </a:r>
            <a:r>
              <a:rPr lang="en-US" noProof="0" dirty="0">
                <a:solidFill>
                  <a:schemeClr val="tx1"/>
                </a:solidFill>
                <a:latin typeface="Arial"/>
                <a:cs typeface="Arial"/>
              </a:rPr>
              <a:t>, la </a:t>
            </a:r>
            <a:r>
              <a:rPr lang="en-US" noProof="0" dirty="0" err="1">
                <a:solidFill>
                  <a:schemeClr val="tx1"/>
                </a:solidFill>
                <a:latin typeface="Arial"/>
                <a:cs typeface="Arial"/>
              </a:rPr>
              <a:t>société</a:t>
            </a:r>
            <a:r>
              <a:rPr lang="en-US" noProof="0" dirty="0">
                <a:solidFill>
                  <a:schemeClr val="tx1"/>
                </a:solidFill>
                <a:latin typeface="Arial"/>
                <a:cs typeface="Arial"/>
              </a:rPr>
              <a:t> </a:t>
            </a:r>
            <a:r>
              <a:rPr lang="en-US" noProof="0" dirty="0" err="1">
                <a:solidFill>
                  <a:schemeClr val="tx1"/>
                </a:solidFill>
                <a:latin typeface="Arial"/>
                <a:cs typeface="Arial"/>
              </a:rPr>
              <a:t>civile</a:t>
            </a:r>
            <a:r>
              <a:rPr lang="en-US" noProof="0" dirty="0">
                <a:solidFill>
                  <a:schemeClr val="tx1"/>
                </a:solidFill>
                <a:latin typeface="Arial"/>
                <a:cs typeface="Arial"/>
              </a:rPr>
              <a:t>)</a:t>
            </a:r>
            <a:endParaRPr lang="en-US" noProof="0" dirty="0">
              <a:solidFill>
                <a:schemeClr val="tx1"/>
              </a:solidFill>
              <a:cs typeface="Arial" panose="020B0604020202020204" pitchFamily="34" charset="0"/>
            </a:endParaRPr>
          </a:p>
          <a:p>
            <a:endParaRPr lang="en-US" b="1" noProof="0" dirty="0">
              <a:solidFill>
                <a:schemeClr val="tx1"/>
              </a:solidFill>
              <a:latin typeface="Arial"/>
              <a:cs typeface="Arial"/>
            </a:endParaRPr>
          </a:p>
          <a:p>
            <a:r>
              <a:rPr lang="en-US" b="1" noProof="0" dirty="0">
                <a:solidFill>
                  <a:schemeClr val="tx1"/>
                </a:solidFill>
                <a:latin typeface="Arial"/>
                <a:cs typeface="Arial"/>
              </a:rPr>
              <a:t>Carbon Disclosure Project (CDP):</a:t>
            </a:r>
            <a:endParaRPr lang="en-US" noProof="0" dirty="0">
              <a:solidFill>
                <a:schemeClr val="tx1"/>
              </a:solidFill>
              <a:cs typeface="Arial"/>
            </a:endParaRPr>
          </a:p>
          <a:p>
            <a:pPr marL="171450" indent="-171450">
              <a:buFont typeface="Symbol" panose="05050102010706020507" pitchFamily="18" charset="2"/>
              <a:buChar char="-"/>
            </a:pPr>
            <a:r>
              <a:rPr lang="fr-FR" dirty="0"/>
              <a:t>Le CDP gère un système mondial de divulgation pour la gestion des impacts environnementaux</a:t>
            </a:r>
          </a:p>
          <a:p>
            <a:pPr marL="171450" indent="-171450">
              <a:buFont typeface="Symbol" panose="05050102010706020507" pitchFamily="18" charset="2"/>
              <a:buChar char="-"/>
            </a:pPr>
            <a:r>
              <a:rPr lang="fr-FR" dirty="0"/>
              <a:t>Il s'adresse aux investisseurs, aux entreprises, aux villes, aux États et aux régions.</a:t>
            </a:r>
          </a:p>
          <a:p>
            <a:pPr marL="171450" indent="-171450">
              <a:buFont typeface="Symbol" panose="05050102010706020507" pitchFamily="18" charset="2"/>
              <a:buChar char="-"/>
            </a:pPr>
            <a:r>
              <a:rPr lang="fr-FR" dirty="0"/>
              <a:t>Le CDP est particulièrement reconnu parmi les acteurs de l'économie mondiale </a:t>
            </a:r>
            <a:r>
              <a:rPr lang="en-US" noProof="0" dirty="0">
                <a:solidFill>
                  <a:schemeClr val="tx1"/>
                </a:solidFill>
                <a:latin typeface="Arial"/>
                <a:cs typeface="Arial"/>
              </a:rPr>
              <a:t>--&gt; </a:t>
            </a:r>
            <a:r>
              <a:rPr lang="fr-FR" dirty="0"/>
              <a:t>il représente l'étalon-or du signalement environnemental fournissant l'ensemble de données le plus riche et le plus complet sur l'action des entreprises et des villes</a:t>
            </a:r>
            <a:endParaRPr lang="en-US" b="1" noProof="0" dirty="0">
              <a:solidFill>
                <a:schemeClr val="tx1"/>
              </a:solidFill>
              <a:latin typeface="Arial"/>
              <a:cs typeface="Arial"/>
            </a:endParaRPr>
          </a:p>
          <a:p>
            <a:endParaRPr lang="en-US" noProof="0" dirty="0">
              <a:solidFill>
                <a:schemeClr val="tx1"/>
              </a:solidFill>
              <a:latin typeface="Arial"/>
              <a:cs typeface="Arial"/>
            </a:endParaRPr>
          </a:p>
          <a:p>
            <a:r>
              <a:rPr lang="en-US" b="1" noProof="0" dirty="0" err="1">
                <a:solidFill>
                  <a:schemeClr val="tx1"/>
                </a:solidFill>
                <a:latin typeface="Arial"/>
                <a:cs typeface="Arial"/>
              </a:rPr>
              <a:t>Coopération</a:t>
            </a:r>
            <a:r>
              <a:rPr lang="en-US" b="1" noProof="0" dirty="0">
                <a:solidFill>
                  <a:schemeClr val="tx1"/>
                </a:solidFill>
                <a:latin typeface="Arial"/>
                <a:cs typeface="Arial"/>
              </a:rPr>
              <a:t> financière </a:t>
            </a:r>
            <a:r>
              <a:rPr lang="en-US" b="1" noProof="0" dirty="0" err="1">
                <a:solidFill>
                  <a:schemeClr val="tx1"/>
                </a:solidFill>
                <a:latin typeface="Arial"/>
                <a:cs typeface="Arial"/>
              </a:rPr>
              <a:t>internationale</a:t>
            </a:r>
            <a:r>
              <a:rPr lang="en-US" b="1" noProof="0" dirty="0">
                <a:solidFill>
                  <a:schemeClr val="tx1"/>
                </a:solidFill>
                <a:latin typeface="Arial"/>
                <a:cs typeface="Arial"/>
              </a:rPr>
              <a:t> (CFI):</a:t>
            </a:r>
          </a:p>
          <a:p>
            <a:pPr marL="171450" indent="-171450">
              <a:buFont typeface="Symbol" panose="05050102010706020507" pitchFamily="18" charset="2"/>
              <a:buChar char="-"/>
            </a:pPr>
            <a:r>
              <a:rPr lang="en-US" noProof="0" dirty="0">
                <a:solidFill>
                  <a:schemeClr val="tx1"/>
                </a:solidFill>
                <a:latin typeface="Arial"/>
                <a:cs typeface="Arial"/>
              </a:rPr>
              <a:t>La CFI (</a:t>
            </a:r>
            <a:r>
              <a:rPr lang="en-US" noProof="0" dirty="0" err="1">
                <a:solidFill>
                  <a:schemeClr val="tx1"/>
                </a:solidFill>
                <a:latin typeface="Arial"/>
                <a:cs typeface="Arial"/>
              </a:rPr>
              <a:t>membre</a:t>
            </a:r>
            <a:r>
              <a:rPr lang="en-US" noProof="0" dirty="0">
                <a:solidFill>
                  <a:schemeClr val="tx1"/>
                </a:solidFill>
                <a:latin typeface="Arial"/>
                <a:cs typeface="Arial"/>
              </a:rPr>
              <a:t> de the World Band Group) </a:t>
            </a:r>
            <a:r>
              <a:rPr lang="fr-FR" dirty="0"/>
              <a:t>représente la plus grande institution mondiale de développement axée sur le secteur privé dans les pays</a:t>
            </a:r>
            <a:r>
              <a:rPr lang="en-US" noProof="0" dirty="0">
                <a:solidFill>
                  <a:schemeClr val="tx1"/>
                </a:solidFill>
                <a:latin typeface="Arial"/>
                <a:cs typeface="Arial"/>
              </a:rPr>
              <a:t> </a:t>
            </a:r>
            <a:r>
              <a:rPr lang="en-US" noProof="0" dirty="0" err="1">
                <a:solidFill>
                  <a:schemeClr val="tx1"/>
                </a:solidFill>
                <a:latin typeface="Arial"/>
                <a:cs typeface="Arial"/>
              </a:rPr>
              <a:t>en</a:t>
            </a:r>
            <a:r>
              <a:rPr lang="en-US" noProof="0" dirty="0">
                <a:solidFill>
                  <a:schemeClr val="tx1"/>
                </a:solidFill>
                <a:latin typeface="Arial"/>
                <a:cs typeface="Arial"/>
              </a:rPr>
              <a:t> </a:t>
            </a:r>
            <a:r>
              <a:rPr lang="en-US" noProof="0" dirty="0" err="1">
                <a:solidFill>
                  <a:schemeClr val="tx1"/>
                </a:solidFill>
                <a:latin typeface="Arial"/>
                <a:cs typeface="Arial"/>
              </a:rPr>
              <a:t>développement</a:t>
            </a:r>
            <a:endParaRPr lang="en-US" noProof="0" dirty="0">
              <a:solidFill>
                <a:schemeClr val="tx1"/>
              </a:solidFill>
              <a:latin typeface="Arial"/>
              <a:cs typeface="Arial"/>
            </a:endParaRPr>
          </a:p>
          <a:p>
            <a:pPr marL="171450" indent="-171450">
              <a:buFont typeface="Symbol" panose="05050102010706020507" pitchFamily="18" charset="2"/>
              <a:buChar char="-"/>
            </a:pPr>
            <a:r>
              <a:rPr lang="fr-FR" dirty="0"/>
              <a:t>Les principaux objectifs de la CFI sont (1) de faire progresser le développement économique et</a:t>
            </a:r>
            <a:r>
              <a:rPr lang="en-US" noProof="0" dirty="0">
                <a:solidFill>
                  <a:schemeClr val="tx1"/>
                </a:solidFill>
                <a:latin typeface="Arial"/>
                <a:cs typeface="Arial"/>
              </a:rPr>
              <a:t>(2) </a:t>
            </a:r>
            <a:r>
              <a:rPr lang="en-US" noProof="0" dirty="0" err="1">
                <a:solidFill>
                  <a:schemeClr val="tx1"/>
                </a:solidFill>
                <a:latin typeface="Arial"/>
                <a:cs typeface="Arial"/>
              </a:rPr>
              <a:t>d’améliorer</a:t>
            </a:r>
            <a:r>
              <a:rPr lang="en-US" noProof="0" dirty="0">
                <a:solidFill>
                  <a:schemeClr val="tx1"/>
                </a:solidFill>
                <a:latin typeface="Arial"/>
                <a:cs typeface="Arial"/>
              </a:rPr>
              <a:t> la vie des habitants </a:t>
            </a:r>
            <a:r>
              <a:rPr lang="en-US" noProof="0" dirty="0" err="1">
                <a:solidFill>
                  <a:schemeClr val="tx1"/>
                </a:solidFill>
                <a:latin typeface="Arial"/>
                <a:cs typeface="Arial"/>
              </a:rPr>
              <a:t>en</a:t>
            </a:r>
            <a:r>
              <a:rPr lang="en-US" noProof="0" dirty="0">
                <a:solidFill>
                  <a:schemeClr val="tx1"/>
                </a:solidFill>
                <a:latin typeface="Arial"/>
                <a:cs typeface="Arial"/>
              </a:rPr>
              <a:t> </a:t>
            </a:r>
            <a:r>
              <a:rPr lang="en-US" noProof="0" dirty="0" err="1">
                <a:solidFill>
                  <a:schemeClr val="tx1"/>
                </a:solidFill>
                <a:latin typeface="Arial"/>
                <a:cs typeface="Arial"/>
              </a:rPr>
              <a:t>encourageant</a:t>
            </a:r>
            <a:r>
              <a:rPr lang="en-US" noProof="0" dirty="0">
                <a:solidFill>
                  <a:schemeClr val="tx1"/>
                </a:solidFill>
                <a:latin typeface="Arial"/>
                <a:cs typeface="Arial"/>
              </a:rPr>
              <a:t> la </a:t>
            </a:r>
            <a:r>
              <a:rPr lang="en-US" noProof="0" dirty="0" err="1">
                <a:solidFill>
                  <a:schemeClr val="tx1"/>
                </a:solidFill>
                <a:latin typeface="Arial"/>
                <a:cs typeface="Arial"/>
              </a:rPr>
              <a:t>croissance</a:t>
            </a:r>
            <a:r>
              <a:rPr lang="en-US" noProof="0" dirty="0">
                <a:solidFill>
                  <a:schemeClr val="tx1"/>
                </a:solidFill>
                <a:latin typeface="Arial"/>
                <a:cs typeface="Arial"/>
              </a:rPr>
              <a:t> du </a:t>
            </a:r>
            <a:r>
              <a:rPr lang="en-US" noProof="0" dirty="0" err="1">
                <a:solidFill>
                  <a:schemeClr val="tx1"/>
                </a:solidFill>
                <a:latin typeface="Arial"/>
                <a:cs typeface="Arial"/>
              </a:rPr>
              <a:t>secteur</a:t>
            </a:r>
            <a:r>
              <a:rPr lang="en-US" noProof="0" dirty="0">
                <a:solidFill>
                  <a:schemeClr val="tx1"/>
                </a:solidFill>
                <a:latin typeface="Arial"/>
                <a:cs typeface="Arial"/>
              </a:rPr>
              <a:t> </a:t>
            </a:r>
            <a:r>
              <a:rPr lang="en-US" noProof="0" dirty="0" err="1">
                <a:solidFill>
                  <a:schemeClr val="tx1"/>
                </a:solidFill>
                <a:latin typeface="Arial"/>
                <a:cs typeface="Arial"/>
              </a:rPr>
              <a:t>privé</a:t>
            </a:r>
            <a:r>
              <a:rPr lang="en-US" noProof="0" dirty="0">
                <a:solidFill>
                  <a:schemeClr val="tx1"/>
                </a:solidFill>
                <a:latin typeface="Arial"/>
                <a:cs typeface="Arial"/>
              </a:rPr>
              <a:t> dans les pays </a:t>
            </a:r>
            <a:r>
              <a:rPr lang="en-US" noProof="0" dirty="0" err="1">
                <a:solidFill>
                  <a:schemeClr val="tx1"/>
                </a:solidFill>
                <a:latin typeface="Arial"/>
                <a:cs typeface="Arial"/>
              </a:rPr>
              <a:t>en</a:t>
            </a:r>
            <a:r>
              <a:rPr lang="en-US" noProof="0" dirty="0">
                <a:solidFill>
                  <a:schemeClr val="tx1"/>
                </a:solidFill>
                <a:latin typeface="Arial"/>
                <a:cs typeface="Arial"/>
              </a:rPr>
              <a:t> </a:t>
            </a:r>
            <a:r>
              <a:rPr lang="en-US" noProof="0" dirty="0" err="1">
                <a:solidFill>
                  <a:schemeClr val="tx1"/>
                </a:solidFill>
                <a:latin typeface="Arial"/>
                <a:cs typeface="Arial"/>
              </a:rPr>
              <a:t>développement</a:t>
            </a:r>
            <a:endParaRPr lang="en-US"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Pour se faire, la CFI se </a:t>
            </a:r>
            <a:r>
              <a:rPr lang="en-US" noProof="0" dirty="0" err="1">
                <a:solidFill>
                  <a:schemeClr val="tx1"/>
                </a:solidFill>
                <a:latin typeface="Arial"/>
                <a:cs typeface="Arial"/>
              </a:rPr>
              <a:t>concentre</a:t>
            </a:r>
            <a:r>
              <a:rPr lang="en-US" noProof="0" dirty="0">
                <a:solidFill>
                  <a:schemeClr val="tx1"/>
                </a:solidFill>
                <a:latin typeface="Arial"/>
                <a:cs typeface="Arial"/>
              </a:rPr>
              <a:t> sur la </a:t>
            </a:r>
            <a:r>
              <a:rPr lang="en-US" noProof="0" dirty="0" err="1">
                <a:solidFill>
                  <a:schemeClr val="tx1"/>
                </a:solidFill>
                <a:latin typeface="Arial"/>
                <a:cs typeface="Arial"/>
              </a:rPr>
              <a:t>création</a:t>
            </a:r>
            <a:r>
              <a:rPr lang="en-US" noProof="0" dirty="0">
                <a:solidFill>
                  <a:schemeClr val="tx1"/>
                </a:solidFill>
                <a:latin typeface="Arial"/>
                <a:cs typeface="Arial"/>
              </a:rPr>
              <a:t> de nouveaux </a:t>
            </a:r>
            <a:r>
              <a:rPr lang="en-US" noProof="0" dirty="0" err="1">
                <a:solidFill>
                  <a:schemeClr val="tx1"/>
                </a:solidFill>
                <a:latin typeface="Arial"/>
                <a:cs typeface="Arial"/>
              </a:rPr>
              <a:t>marchés</a:t>
            </a:r>
            <a:r>
              <a:rPr lang="en-US" noProof="0" dirty="0">
                <a:solidFill>
                  <a:schemeClr val="tx1"/>
                </a:solidFill>
                <a:latin typeface="Arial"/>
                <a:cs typeface="Arial"/>
              </a:rPr>
              <a:t>, la </a:t>
            </a:r>
            <a:r>
              <a:rPr lang="en-US" noProof="0" dirty="0" err="1">
                <a:solidFill>
                  <a:schemeClr val="tx1"/>
                </a:solidFill>
                <a:latin typeface="Arial"/>
                <a:cs typeface="Arial"/>
              </a:rPr>
              <a:t>mobilisation</a:t>
            </a:r>
            <a:r>
              <a:rPr lang="en-US" noProof="0" dirty="0">
                <a:solidFill>
                  <a:schemeClr val="tx1"/>
                </a:solidFill>
                <a:latin typeface="Arial"/>
                <a:cs typeface="Arial"/>
              </a:rPr>
              <a:t> de nouveaux </a:t>
            </a:r>
            <a:r>
              <a:rPr lang="en-US" noProof="0" dirty="0" err="1">
                <a:solidFill>
                  <a:schemeClr val="tx1"/>
                </a:solidFill>
                <a:latin typeface="Arial"/>
                <a:cs typeface="Arial"/>
              </a:rPr>
              <a:t>investisseurs</a:t>
            </a:r>
            <a:r>
              <a:rPr lang="en-US" noProof="0" dirty="0">
                <a:solidFill>
                  <a:schemeClr val="tx1"/>
                </a:solidFill>
                <a:latin typeface="Arial"/>
                <a:cs typeface="Arial"/>
              </a:rPr>
              <a:t>, et le partage de </a:t>
            </a:r>
            <a:r>
              <a:rPr lang="en-US" noProof="0" dirty="0" err="1">
                <a:solidFill>
                  <a:schemeClr val="tx1"/>
                </a:solidFill>
                <a:latin typeface="Arial"/>
                <a:cs typeface="Arial"/>
              </a:rPr>
              <a:t>l’expertise</a:t>
            </a:r>
            <a:endParaRPr lang="en-US" noProof="0" dirty="0">
              <a:solidFill>
                <a:schemeClr val="tx1"/>
              </a:solidFill>
              <a:latin typeface="Arial"/>
              <a:cs typeface="Arial"/>
            </a:endParaRPr>
          </a:p>
          <a:p>
            <a:endParaRPr lang="en-US" noProof="0" dirty="0">
              <a:solidFill>
                <a:schemeClr val="tx1"/>
              </a:solidFill>
              <a:latin typeface="Arial"/>
              <a:cs typeface="Arial"/>
            </a:endParaRPr>
          </a:p>
          <a:p>
            <a:r>
              <a:rPr lang="en-US" b="1" noProof="0" dirty="0">
                <a:solidFill>
                  <a:schemeClr val="tx1"/>
                </a:solidFill>
                <a:latin typeface="Arial"/>
                <a:cs typeface="Arial"/>
              </a:rPr>
              <a:t>Comment le Nexus </a:t>
            </a:r>
            <a:r>
              <a:rPr lang="en-US" b="1" noProof="0" dirty="0" err="1">
                <a:solidFill>
                  <a:schemeClr val="tx1"/>
                </a:solidFill>
                <a:latin typeface="Arial"/>
                <a:cs typeface="Arial"/>
              </a:rPr>
              <a:t>contribue</a:t>
            </a:r>
            <a:r>
              <a:rPr lang="en-US" b="1" noProof="0" dirty="0">
                <a:solidFill>
                  <a:schemeClr val="tx1"/>
                </a:solidFill>
                <a:latin typeface="Arial"/>
                <a:cs typeface="Arial"/>
              </a:rPr>
              <a:t>-t-</a:t>
            </a:r>
            <a:r>
              <a:rPr lang="en-US" b="1" noProof="0" dirty="0" err="1">
                <a:solidFill>
                  <a:schemeClr val="tx1"/>
                </a:solidFill>
                <a:latin typeface="Arial"/>
                <a:cs typeface="Arial"/>
              </a:rPr>
              <a:t>il</a:t>
            </a:r>
            <a:r>
              <a:rPr lang="en-US" b="1" noProof="0" dirty="0">
                <a:solidFill>
                  <a:schemeClr val="tx1"/>
                </a:solidFill>
                <a:latin typeface="Arial"/>
                <a:cs typeface="Arial"/>
              </a:rPr>
              <a:t> à </a:t>
            </a:r>
            <a:r>
              <a:rPr lang="en-US" b="1" noProof="0" dirty="0" err="1">
                <a:solidFill>
                  <a:schemeClr val="tx1"/>
                </a:solidFill>
                <a:latin typeface="Arial"/>
                <a:cs typeface="Arial"/>
              </a:rPr>
              <a:t>répondre</a:t>
            </a:r>
            <a:r>
              <a:rPr lang="en-US" b="1" noProof="0" dirty="0">
                <a:solidFill>
                  <a:schemeClr val="tx1"/>
                </a:solidFill>
                <a:latin typeface="Arial"/>
                <a:cs typeface="Arial"/>
              </a:rPr>
              <a:t> à </a:t>
            </a:r>
            <a:r>
              <a:rPr lang="en-US" b="1" noProof="0" dirty="0" err="1">
                <a:solidFill>
                  <a:schemeClr val="tx1"/>
                </a:solidFill>
                <a:latin typeface="Arial"/>
                <a:cs typeface="Arial"/>
              </a:rPr>
              <a:t>d’autres</a:t>
            </a:r>
            <a:r>
              <a:rPr lang="en-US" b="1" noProof="0" dirty="0">
                <a:solidFill>
                  <a:schemeClr val="tx1"/>
                </a:solidFill>
                <a:latin typeface="Arial"/>
                <a:cs typeface="Arial"/>
              </a:rPr>
              <a:t> standards </a:t>
            </a:r>
            <a:r>
              <a:rPr lang="en-US" b="1" noProof="0" dirty="0" err="1">
                <a:solidFill>
                  <a:schemeClr val="tx1"/>
                </a:solidFill>
                <a:latin typeface="Arial"/>
                <a:cs typeface="Arial"/>
              </a:rPr>
              <a:t>internationaux</a:t>
            </a:r>
            <a:r>
              <a:rPr lang="en-US" b="1" noProof="0" dirty="0">
                <a:solidFill>
                  <a:schemeClr val="tx1"/>
                </a:solidFill>
                <a:latin typeface="Arial"/>
                <a:cs typeface="Arial"/>
              </a:rPr>
              <a:t> </a:t>
            </a:r>
            <a:r>
              <a:rPr lang="en-US" b="1" noProof="0" dirty="0" err="1">
                <a:solidFill>
                  <a:schemeClr val="tx1"/>
                </a:solidFill>
                <a:latin typeface="Arial"/>
                <a:cs typeface="Arial"/>
              </a:rPr>
              <a:t>comme</a:t>
            </a:r>
            <a:r>
              <a:rPr lang="en-US" b="1" noProof="0" dirty="0">
                <a:solidFill>
                  <a:schemeClr val="tx1"/>
                </a:solidFill>
                <a:latin typeface="Arial"/>
                <a:cs typeface="Arial"/>
              </a:rPr>
              <a:t> le GRI, le CDP et la CFI ?</a:t>
            </a:r>
          </a:p>
          <a:p>
            <a:endParaRPr lang="en-US" b="1" noProof="0" dirty="0">
              <a:solidFill>
                <a:schemeClr val="tx1"/>
              </a:solidFill>
              <a:latin typeface="Arial"/>
              <a:cs typeface="Arial"/>
            </a:endParaRPr>
          </a:p>
          <a:p>
            <a:r>
              <a:rPr lang="en-US" b="1" noProof="0" dirty="0">
                <a:solidFill>
                  <a:schemeClr val="tx1"/>
                </a:solidFill>
                <a:latin typeface="Arial"/>
                <a:cs typeface="Arial"/>
              </a:rPr>
              <a:t>Le GRI :</a:t>
            </a:r>
            <a:endParaRPr lang="en-US" noProof="0" dirty="0">
              <a:solidFill>
                <a:schemeClr val="tx1"/>
              </a:solidFill>
            </a:endParaRPr>
          </a:p>
          <a:p>
            <a:pPr marL="171450" indent="-171450">
              <a:buFont typeface="Symbol" panose="05050102010706020507" pitchFamily="18" charset="2"/>
              <a:buChar char="-"/>
            </a:pPr>
            <a:r>
              <a:rPr lang="en-US" noProof="0" dirty="0">
                <a:solidFill>
                  <a:schemeClr val="tx1"/>
                </a:solidFill>
                <a:latin typeface="Arial"/>
                <a:cs typeface="Arial"/>
              </a:rPr>
              <a:t>Dans le </a:t>
            </a:r>
            <a:r>
              <a:rPr lang="en-US" noProof="0" dirty="0" err="1">
                <a:solidFill>
                  <a:schemeClr val="tx1"/>
                </a:solidFill>
                <a:latin typeface="Arial"/>
                <a:cs typeface="Arial"/>
              </a:rPr>
              <a:t>cas</a:t>
            </a:r>
            <a:r>
              <a:rPr lang="en-US" noProof="0" dirty="0">
                <a:solidFill>
                  <a:schemeClr val="tx1"/>
                </a:solidFill>
                <a:latin typeface="Arial"/>
                <a:cs typeface="Arial"/>
              </a:rPr>
              <a:t> des standards du GRI, </a:t>
            </a:r>
            <a:r>
              <a:rPr lang="fr-FR" dirty="0"/>
              <a:t>le Nexus prend effet du côté des organisations et des parties prenantes</a:t>
            </a:r>
          </a:p>
          <a:p>
            <a:pPr marL="171450" indent="-171450">
              <a:buFont typeface="Symbol" panose="05050102010706020507" pitchFamily="18" charset="2"/>
              <a:buChar char="-"/>
            </a:pPr>
            <a:r>
              <a:rPr lang="en-US" noProof="0" dirty="0">
                <a:solidFill>
                  <a:schemeClr val="tx1"/>
                </a:solidFill>
                <a:latin typeface="Arial"/>
                <a:cs typeface="Arial"/>
              </a:rPr>
              <a:t>Pour les </a:t>
            </a:r>
            <a:r>
              <a:rPr lang="en-US" noProof="0" dirty="0" err="1">
                <a:solidFill>
                  <a:schemeClr val="tx1"/>
                </a:solidFill>
                <a:latin typeface="Arial"/>
                <a:cs typeface="Arial"/>
              </a:rPr>
              <a:t>organisations</a:t>
            </a:r>
            <a:r>
              <a:rPr lang="en-US" noProof="0" dirty="0">
                <a:solidFill>
                  <a:schemeClr val="tx1"/>
                </a:solidFill>
                <a:latin typeface="Arial"/>
                <a:cs typeface="Arial"/>
              </a:rPr>
              <a:t> : </a:t>
            </a:r>
            <a:endParaRPr lang="en-US" b="1" noProof="0" dirty="0">
              <a:solidFill>
                <a:schemeClr val="tx1"/>
              </a:solidFill>
              <a:latin typeface="Arial"/>
              <a:cs typeface="Arial"/>
            </a:endParaRPr>
          </a:p>
          <a:p>
            <a:pPr lvl="1" indent="-171450">
              <a:buFont typeface="Symbol" panose="05050102010706020507" pitchFamily="18" charset="2"/>
              <a:buChar char="-"/>
            </a:pPr>
            <a:r>
              <a:rPr lang="fr-FR" dirty="0"/>
              <a:t>Dans le cadre du processus de signalement utilisant les standards GRI, une organisation doit prioriser sur les impacts ils veulent signaler</a:t>
            </a:r>
          </a:p>
          <a:p>
            <a:pPr lvl="1" indent="-171450">
              <a:buFont typeface="Symbol" panose="05050102010706020507" pitchFamily="18" charset="2"/>
              <a:buChar char="-"/>
            </a:pPr>
            <a:r>
              <a:rPr lang="en-US" noProof="0" dirty="0">
                <a:solidFill>
                  <a:schemeClr val="tx1"/>
                </a:solidFill>
                <a:latin typeface="Arial"/>
                <a:cs typeface="Arial"/>
              </a:rPr>
              <a:t>Pour </a:t>
            </a:r>
            <a:r>
              <a:rPr lang="en-US" noProof="0" dirty="0" err="1">
                <a:solidFill>
                  <a:schemeClr val="tx1"/>
                </a:solidFill>
                <a:latin typeface="Arial"/>
                <a:cs typeface="Arial"/>
              </a:rPr>
              <a:t>ce</a:t>
            </a:r>
            <a:r>
              <a:rPr lang="en-US" noProof="0" dirty="0">
                <a:solidFill>
                  <a:schemeClr val="tx1"/>
                </a:solidFill>
                <a:latin typeface="Arial"/>
                <a:cs typeface="Arial"/>
              </a:rPr>
              <a:t> faire, </a:t>
            </a:r>
            <a:r>
              <a:rPr lang="fr-FR" dirty="0"/>
              <a:t>l’approche Nexus peut faciliter le regroupement des impacts en sujets matériels en fournissant des orientations </a:t>
            </a:r>
            <a:r>
              <a:rPr lang="en-US" noProof="0" dirty="0">
                <a:solidFill>
                  <a:schemeClr val="tx1"/>
                </a:solidFill>
                <a:latin typeface="Arial"/>
                <a:cs typeface="Arial"/>
              </a:rPr>
              <a:t>(par </a:t>
            </a:r>
            <a:r>
              <a:rPr lang="en-US" noProof="0" dirty="0" err="1">
                <a:solidFill>
                  <a:schemeClr val="tx1"/>
                </a:solidFill>
                <a:latin typeface="Arial"/>
                <a:cs typeface="Arial"/>
              </a:rPr>
              <a:t>exemple</a:t>
            </a:r>
            <a:r>
              <a:rPr lang="en-US" noProof="0" dirty="0">
                <a:solidFill>
                  <a:schemeClr val="tx1"/>
                </a:solidFill>
                <a:latin typeface="Arial"/>
                <a:cs typeface="Arial"/>
              </a:rPr>
              <a:t>, le Nexus </a:t>
            </a:r>
            <a:r>
              <a:rPr lang="en-US" noProof="0" dirty="0" err="1">
                <a:solidFill>
                  <a:schemeClr val="tx1"/>
                </a:solidFill>
                <a:latin typeface="Arial"/>
                <a:cs typeface="Arial"/>
              </a:rPr>
              <a:t>lui-même</a:t>
            </a:r>
            <a:r>
              <a:rPr lang="en-US" noProof="0" dirty="0">
                <a:solidFill>
                  <a:schemeClr val="tx1"/>
                </a:solidFill>
                <a:latin typeface="Arial"/>
                <a:cs typeface="Arial"/>
              </a:rPr>
              <a:t> </a:t>
            </a:r>
            <a:r>
              <a:rPr lang="en-US" noProof="0" dirty="0" err="1">
                <a:solidFill>
                  <a:schemeClr val="tx1"/>
                </a:solidFill>
                <a:latin typeface="Arial"/>
                <a:cs typeface="Arial"/>
              </a:rPr>
              <a:t>fournit</a:t>
            </a:r>
            <a:r>
              <a:rPr lang="en-US" noProof="0" dirty="0">
                <a:solidFill>
                  <a:schemeClr val="tx1"/>
                </a:solidFill>
                <a:latin typeface="Arial"/>
                <a:cs typeface="Arial"/>
              </a:rPr>
              <a:t> un ensemble </a:t>
            </a:r>
            <a:r>
              <a:rPr lang="en-US" noProof="0" dirty="0" err="1">
                <a:solidFill>
                  <a:schemeClr val="tx1"/>
                </a:solidFill>
                <a:latin typeface="Arial"/>
                <a:cs typeface="Arial"/>
              </a:rPr>
              <a:t>d’indicateurs</a:t>
            </a:r>
            <a:r>
              <a:rPr lang="en-US" noProof="0" dirty="0">
                <a:solidFill>
                  <a:schemeClr val="tx1"/>
                </a:solidFill>
                <a:latin typeface="Arial"/>
                <a:cs typeface="Arial"/>
              </a:rPr>
              <a:t> qui </a:t>
            </a:r>
            <a:r>
              <a:rPr lang="en-US" noProof="0" dirty="0" err="1">
                <a:solidFill>
                  <a:schemeClr val="tx1"/>
                </a:solidFill>
                <a:latin typeface="Arial"/>
                <a:cs typeface="Arial"/>
              </a:rPr>
              <a:t>peuvent</a:t>
            </a:r>
            <a:r>
              <a:rPr lang="en-US" noProof="0" dirty="0">
                <a:solidFill>
                  <a:schemeClr val="tx1"/>
                </a:solidFill>
                <a:latin typeface="Arial"/>
                <a:cs typeface="Arial"/>
              </a:rPr>
              <a:t> </a:t>
            </a:r>
            <a:r>
              <a:rPr lang="en-US" noProof="0" dirty="0" err="1">
                <a:solidFill>
                  <a:schemeClr val="tx1"/>
                </a:solidFill>
                <a:latin typeface="Arial"/>
                <a:cs typeface="Arial"/>
              </a:rPr>
              <a:t>être</a:t>
            </a:r>
            <a:r>
              <a:rPr lang="en-US" noProof="0" dirty="0">
                <a:solidFill>
                  <a:schemeClr val="tx1"/>
                </a:solidFill>
                <a:latin typeface="Arial"/>
                <a:cs typeface="Arial"/>
              </a:rPr>
              <a:t> appliqués aux standards du GRI)</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err="1">
                <a:solidFill>
                  <a:schemeClr val="tx1"/>
                </a:solidFill>
                <a:latin typeface="Arial"/>
                <a:cs typeface="Arial"/>
              </a:rPr>
              <a:t>Ainsi</a:t>
            </a:r>
            <a:r>
              <a:rPr lang="en-US" noProof="0" dirty="0">
                <a:solidFill>
                  <a:schemeClr val="tx1"/>
                </a:solidFill>
                <a:latin typeface="Arial"/>
                <a:cs typeface="Arial"/>
              </a:rPr>
              <a:t>, les </a:t>
            </a:r>
            <a:r>
              <a:rPr lang="en-US" noProof="0" dirty="0" err="1">
                <a:solidFill>
                  <a:schemeClr val="tx1"/>
                </a:solidFill>
                <a:latin typeface="Arial"/>
                <a:cs typeface="Arial"/>
              </a:rPr>
              <a:t>informations</a:t>
            </a:r>
            <a:r>
              <a:rPr lang="en-US" noProof="0" dirty="0">
                <a:solidFill>
                  <a:schemeClr val="tx1"/>
                </a:solidFill>
                <a:latin typeface="Arial"/>
                <a:cs typeface="Arial"/>
              </a:rPr>
              <a:t> </a:t>
            </a:r>
            <a:r>
              <a:rPr lang="en-US" noProof="0" dirty="0" err="1">
                <a:solidFill>
                  <a:schemeClr val="tx1"/>
                </a:solidFill>
                <a:latin typeface="Arial"/>
                <a:cs typeface="Arial"/>
              </a:rPr>
              <a:t>rassemblées</a:t>
            </a:r>
            <a:r>
              <a:rPr lang="en-US" noProof="0" dirty="0">
                <a:solidFill>
                  <a:schemeClr val="tx1"/>
                </a:solidFill>
                <a:latin typeface="Arial"/>
                <a:cs typeface="Arial"/>
              </a:rPr>
              <a:t> à travers </a:t>
            </a:r>
            <a:r>
              <a:rPr lang="fr-FR" dirty="0"/>
              <a:t>le processus de signalement peuvent être utilisées pour évaluer les politiques intersectorielles </a:t>
            </a:r>
            <a:r>
              <a:rPr lang="en-US" noProof="0" dirty="0">
                <a:solidFill>
                  <a:schemeClr val="tx1"/>
                </a:solidFill>
                <a:latin typeface="Arial"/>
                <a:cs typeface="Arial"/>
              </a:rPr>
              <a:t>et les </a:t>
            </a:r>
            <a:r>
              <a:rPr lang="en-US" noProof="0" dirty="0" err="1">
                <a:solidFill>
                  <a:schemeClr val="tx1"/>
                </a:solidFill>
                <a:latin typeface="Arial"/>
                <a:cs typeface="Arial"/>
              </a:rPr>
              <a:t>stratégies</a:t>
            </a:r>
            <a:r>
              <a:rPr lang="en-US" noProof="0" dirty="0">
                <a:solidFill>
                  <a:schemeClr val="tx1"/>
                </a:solidFill>
                <a:latin typeface="Arial"/>
                <a:cs typeface="Arial"/>
              </a:rPr>
              <a:t> Nexus </a:t>
            </a:r>
            <a:r>
              <a:rPr lang="en-US" noProof="0" dirty="0" err="1">
                <a:solidFill>
                  <a:schemeClr val="tx1"/>
                </a:solidFill>
                <a:latin typeface="Arial"/>
                <a:cs typeface="Arial"/>
              </a:rPr>
              <a:t>ou</a:t>
            </a:r>
            <a:r>
              <a:rPr lang="en-US" noProof="0" dirty="0">
                <a:solidFill>
                  <a:schemeClr val="tx1"/>
                </a:solidFill>
                <a:latin typeface="Arial"/>
                <a:cs typeface="Arial"/>
              </a:rPr>
              <a:t> pour guider the le </a:t>
            </a:r>
            <a:r>
              <a:rPr lang="en-US" noProof="0" dirty="0" err="1">
                <a:solidFill>
                  <a:schemeClr val="tx1"/>
                </a:solidFill>
                <a:latin typeface="Arial"/>
                <a:cs typeface="Arial"/>
              </a:rPr>
              <a:t>processus</a:t>
            </a:r>
            <a:r>
              <a:rPr lang="en-US" noProof="0" dirty="0">
                <a:solidFill>
                  <a:schemeClr val="tx1"/>
                </a:solidFill>
                <a:latin typeface="Arial"/>
                <a:cs typeface="Arial"/>
              </a:rPr>
              <a:t> </a:t>
            </a:r>
            <a:r>
              <a:rPr lang="en-US" noProof="0" dirty="0" err="1">
                <a:solidFill>
                  <a:schemeClr val="tx1"/>
                </a:solidFill>
                <a:latin typeface="Arial"/>
                <a:cs typeface="Arial"/>
              </a:rPr>
              <a:t>décisionnel</a:t>
            </a:r>
            <a:r>
              <a:rPr lang="en-US" noProof="0" dirty="0">
                <a:solidFill>
                  <a:schemeClr val="tx1"/>
                </a:solidFill>
                <a:latin typeface="Arial"/>
                <a:cs typeface="Arial"/>
              </a:rPr>
              <a:t> </a:t>
            </a:r>
            <a:r>
              <a:rPr lang="en-US" noProof="0" dirty="0" err="1">
                <a:solidFill>
                  <a:schemeClr val="tx1"/>
                </a:solidFill>
                <a:latin typeface="Arial"/>
                <a:cs typeface="Arial"/>
              </a:rPr>
              <a:t>d’une</a:t>
            </a:r>
            <a:r>
              <a:rPr lang="en-US" noProof="0" dirty="0">
                <a:solidFill>
                  <a:schemeClr val="tx1"/>
                </a:solidFill>
                <a:latin typeface="Arial"/>
                <a:cs typeface="Arial"/>
              </a:rPr>
              <a:t> </a:t>
            </a:r>
            <a:r>
              <a:rPr lang="en-US" noProof="0" dirty="0" err="1">
                <a:solidFill>
                  <a:schemeClr val="tx1"/>
                </a:solidFill>
                <a:latin typeface="Arial"/>
                <a:cs typeface="Arial"/>
              </a:rPr>
              <a:t>organisation</a:t>
            </a:r>
            <a:endParaRPr lang="en-US" b="1"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Pour les parties </a:t>
            </a:r>
            <a:r>
              <a:rPr lang="en-US" noProof="0" dirty="0" err="1">
                <a:solidFill>
                  <a:schemeClr val="tx1"/>
                </a:solidFill>
                <a:latin typeface="Arial"/>
                <a:cs typeface="Arial"/>
              </a:rPr>
              <a:t>prenantes</a:t>
            </a:r>
            <a:r>
              <a:rPr lang="en-US" noProof="0" dirty="0">
                <a:solidFill>
                  <a:schemeClr val="tx1"/>
                </a:solidFill>
                <a:latin typeface="Arial"/>
                <a:cs typeface="Arial"/>
              </a:rPr>
              <a:t> : </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err="1">
                <a:solidFill>
                  <a:schemeClr val="tx1"/>
                </a:solidFill>
                <a:latin typeface="Arial"/>
                <a:cs typeface="Arial"/>
              </a:rPr>
              <a:t>D’autre</a:t>
            </a:r>
            <a:r>
              <a:rPr lang="en-US" noProof="0" dirty="0">
                <a:solidFill>
                  <a:schemeClr val="tx1"/>
                </a:solidFill>
                <a:latin typeface="Arial"/>
                <a:cs typeface="Arial"/>
              </a:rPr>
              <a:t> part, les parties </a:t>
            </a:r>
            <a:r>
              <a:rPr lang="en-US" noProof="0" dirty="0" err="1">
                <a:solidFill>
                  <a:schemeClr val="tx1"/>
                </a:solidFill>
                <a:latin typeface="Arial"/>
                <a:cs typeface="Arial"/>
              </a:rPr>
              <a:t>prenantes</a:t>
            </a:r>
            <a:r>
              <a:rPr lang="en-US" noProof="0" dirty="0">
                <a:solidFill>
                  <a:schemeClr val="tx1"/>
                </a:solidFill>
                <a:latin typeface="Arial"/>
                <a:cs typeface="Arial"/>
              </a:rPr>
              <a:t> tout </a:t>
            </a:r>
            <a:r>
              <a:rPr lang="en-US" noProof="0" dirty="0" err="1">
                <a:solidFill>
                  <a:schemeClr val="tx1"/>
                </a:solidFill>
                <a:latin typeface="Arial"/>
                <a:cs typeface="Arial"/>
              </a:rPr>
              <a:t>comme</a:t>
            </a:r>
            <a:r>
              <a:rPr lang="en-US" noProof="0" dirty="0">
                <a:solidFill>
                  <a:schemeClr val="tx1"/>
                </a:solidFill>
                <a:latin typeface="Arial"/>
                <a:cs typeface="Arial"/>
              </a:rPr>
              <a:t> les </a:t>
            </a:r>
            <a:r>
              <a:rPr lang="en-US" noProof="0" dirty="0" err="1">
                <a:solidFill>
                  <a:schemeClr val="tx1"/>
                </a:solidFill>
                <a:latin typeface="Arial"/>
                <a:cs typeface="Arial"/>
              </a:rPr>
              <a:t>investisseurs</a:t>
            </a:r>
            <a:r>
              <a:rPr lang="en-US" noProof="0" dirty="0">
                <a:solidFill>
                  <a:schemeClr val="tx1"/>
                </a:solidFill>
                <a:latin typeface="Arial"/>
                <a:cs typeface="Arial"/>
              </a:rPr>
              <a:t> </a:t>
            </a:r>
            <a:r>
              <a:rPr lang="en-US" noProof="0" dirty="0" err="1">
                <a:solidFill>
                  <a:schemeClr val="tx1"/>
                </a:solidFill>
                <a:latin typeface="Arial"/>
                <a:cs typeface="Arial"/>
              </a:rPr>
              <a:t>peuvent</a:t>
            </a:r>
            <a:r>
              <a:rPr lang="en-US" noProof="0" dirty="0">
                <a:solidFill>
                  <a:schemeClr val="tx1"/>
                </a:solidFill>
                <a:latin typeface="Arial"/>
                <a:cs typeface="Arial"/>
              </a:rPr>
              <a:t> </a:t>
            </a:r>
            <a:r>
              <a:rPr lang="en-US" noProof="0" dirty="0" err="1">
                <a:solidFill>
                  <a:schemeClr val="tx1"/>
                </a:solidFill>
                <a:latin typeface="Arial"/>
                <a:cs typeface="Arial"/>
              </a:rPr>
              <a:t>utiliser</a:t>
            </a:r>
            <a:r>
              <a:rPr lang="en-US" noProof="0" dirty="0">
                <a:solidFill>
                  <a:schemeClr val="tx1"/>
                </a:solidFill>
                <a:latin typeface="Arial"/>
                <a:cs typeface="Arial"/>
              </a:rPr>
              <a:t> les </a:t>
            </a:r>
            <a:r>
              <a:rPr lang="en-US" noProof="0" dirty="0" err="1">
                <a:solidFill>
                  <a:schemeClr val="tx1"/>
                </a:solidFill>
                <a:latin typeface="Arial"/>
                <a:cs typeface="Arial"/>
              </a:rPr>
              <a:t>informations</a:t>
            </a:r>
            <a:r>
              <a:rPr lang="en-US" noProof="0" dirty="0">
                <a:solidFill>
                  <a:schemeClr val="tx1"/>
                </a:solidFill>
                <a:latin typeface="Arial"/>
                <a:cs typeface="Arial"/>
              </a:rPr>
              <a:t> </a:t>
            </a:r>
            <a:r>
              <a:rPr lang="en-US" noProof="0" dirty="0" err="1">
                <a:solidFill>
                  <a:schemeClr val="tx1"/>
                </a:solidFill>
                <a:latin typeface="Arial"/>
                <a:cs typeface="Arial"/>
              </a:rPr>
              <a:t>signalées</a:t>
            </a:r>
            <a:r>
              <a:rPr lang="en-US" noProof="0" dirty="0">
                <a:solidFill>
                  <a:schemeClr val="tx1"/>
                </a:solidFill>
                <a:latin typeface="Arial"/>
                <a:cs typeface="Arial"/>
              </a:rPr>
              <a:t> pour </a:t>
            </a:r>
            <a:r>
              <a:rPr lang="en-US" noProof="0" dirty="0" err="1">
                <a:solidFill>
                  <a:schemeClr val="tx1"/>
                </a:solidFill>
                <a:latin typeface="Arial"/>
                <a:cs typeface="Arial"/>
              </a:rPr>
              <a:t>évaluer</a:t>
            </a:r>
            <a:r>
              <a:rPr lang="en-US" noProof="0" dirty="0">
                <a:solidFill>
                  <a:schemeClr val="tx1"/>
                </a:solidFill>
                <a:latin typeface="Arial"/>
                <a:cs typeface="Arial"/>
              </a:rPr>
              <a:t> </a:t>
            </a:r>
            <a:r>
              <a:rPr lang="en-US" noProof="0" dirty="0" err="1">
                <a:solidFill>
                  <a:schemeClr val="tx1"/>
                </a:solidFill>
                <a:latin typeface="Arial"/>
                <a:cs typeface="Arial"/>
              </a:rPr>
              <a:t>l’approche</a:t>
            </a:r>
            <a:r>
              <a:rPr lang="en-US" noProof="0" dirty="0">
                <a:solidFill>
                  <a:schemeClr val="tx1"/>
                </a:solidFill>
                <a:latin typeface="Arial"/>
                <a:cs typeface="Arial"/>
              </a:rPr>
              <a:t> Nexus </a:t>
            </a:r>
            <a:r>
              <a:rPr lang="en-US" noProof="0" dirty="0" err="1">
                <a:solidFill>
                  <a:schemeClr val="tx1"/>
                </a:solidFill>
                <a:latin typeface="Arial"/>
                <a:cs typeface="Arial"/>
              </a:rPr>
              <a:t>d’une</a:t>
            </a:r>
            <a:r>
              <a:rPr lang="en-US" noProof="0" dirty="0">
                <a:solidFill>
                  <a:schemeClr val="tx1"/>
                </a:solidFill>
                <a:latin typeface="Arial"/>
                <a:cs typeface="Arial"/>
              </a:rPr>
              <a:t> </a:t>
            </a:r>
            <a:r>
              <a:rPr lang="en-US" noProof="0" dirty="0" err="1">
                <a:solidFill>
                  <a:schemeClr val="tx1"/>
                </a:solidFill>
                <a:latin typeface="Arial"/>
                <a:cs typeface="Arial"/>
              </a:rPr>
              <a:t>organisation</a:t>
            </a:r>
            <a:r>
              <a:rPr lang="en-US" noProof="0" dirty="0">
                <a:solidFill>
                  <a:schemeClr val="tx1"/>
                </a:solidFill>
                <a:latin typeface="Arial"/>
                <a:cs typeface="Arial"/>
              </a:rPr>
              <a:t> dans </a:t>
            </a:r>
            <a:r>
              <a:rPr lang="en-US" noProof="0" dirty="0" err="1">
                <a:solidFill>
                  <a:schemeClr val="tx1"/>
                </a:solidFill>
                <a:latin typeface="Arial"/>
                <a:cs typeface="Arial"/>
              </a:rPr>
              <a:t>sa</a:t>
            </a:r>
            <a:r>
              <a:rPr lang="en-US" noProof="0" dirty="0">
                <a:solidFill>
                  <a:schemeClr val="tx1"/>
                </a:solidFill>
                <a:latin typeface="Arial"/>
                <a:cs typeface="Arial"/>
              </a:rPr>
              <a:t> </a:t>
            </a:r>
            <a:r>
              <a:rPr lang="en-US" noProof="0" dirty="0" err="1">
                <a:solidFill>
                  <a:schemeClr val="tx1"/>
                </a:solidFill>
                <a:latin typeface="Arial"/>
                <a:cs typeface="Arial"/>
              </a:rPr>
              <a:t>stratégie</a:t>
            </a:r>
            <a:r>
              <a:rPr lang="en-US" noProof="0" dirty="0">
                <a:solidFill>
                  <a:schemeClr val="tx1"/>
                </a:solidFill>
                <a:latin typeface="Arial"/>
                <a:cs typeface="Arial"/>
              </a:rPr>
              <a:t> </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err="1">
                <a:solidFill>
                  <a:schemeClr val="tx1"/>
                </a:solidFill>
                <a:latin typeface="Arial"/>
                <a:cs typeface="Arial"/>
              </a:rPr>
              <a:t>Ainsi</a:t>
            </a:r>
            <a:r>
              <a:rPr lang="en-US" noProof="0" dirty="0">
                <a:solidFill>
                  <a:schemeClr val="tx1"/>
                </a:solidFill>
                <a:latin typeface="Arial"/>
                <a:cs typeface="Arial"/>
              </a:rPr>
              <a:t>, </a:t>
            </a:r>
            <a:r>
              <a:rPr lang="en-US" noProof="0" dirty="0" err="1">
                <a:solidFill>
                  <a:schemeClr val="tx1"/>
                </a:solidFill>
                <a:latin typeface="Arial"/>
                <a:cs typeface="Arial"/>
              </a:rPr>
              <a:t>ils</a:t>
            </a:r>
            <a:r>
              <a:rPr lang="en-US" noProof="0" dirty="0">
                <a:solidFill>
                  <a:schemeClr val="tx1"/>
                </a:solidFill>
                <a:latin typeface="Arial"/>
                <a:cs typeface="Arial"/>
              </a:rPr>
              <a:t> </a:t>
            </a:r>
            <a:r>
              <a:rPr lang="en-US" noProof="0" dirty="0" err="1">
                <a:solidFill>
                  <a:schemeClr val="tx1"/>
                </a:solidFill>
                <a:latin typeface="Arial"/>
                <a:cs typeface="Arial"/>
              </a:rPr>
              <a:t>peuvent</a:t>
            </a:r>
            <a:r>
              <a:rPr lang="en-US" noProof="0" dirty="0">
                <a:solidFill>
                  <a:schemeClr val="tx1"/>
                </a:solidFill>
                <a:latin typeface="Arial"/>
                <a:cs typeface="Arial"/>
              </a:rPr>
              <a:t> identifier les </a:t>
            </a:r>
            <a:r>
              <a:rPr lang="en-US" noProof="0" dirty="0" err="1">
                <a:solidFill>
                  <a:schemeClr val="tx1"/>
                </a:solidFill>
                <a:latin typeface="Arial"/>
                <a:cs typeface="Arial"/>
              </a:rPr>
              <a:t>risques</a:t>
            </a:r>
            <a:r>
              <a:rPr lang="en-US" noProof="0" dirty="0">
                <a:solidFill>
                  <a:schemeClr val="tx1"/>
                </a:solidFill>
                <a:latin typeface="Arial"/>
                <a:cs typeface="Arial"/>
              </a:rPr>
              <a:t> financiers </a:t>
            </a:r>
            <a:r>
              <a:rPr lang="en-US" noProof="0" dirty="0" err="1">
                <a:solidFill>
                  <a:schemeClr val="tx1"/>
                </a:solidFill>
                <a:latin typeface="Arial"/>
                <a:cs typeface="Arial"/>
              </a:rPr>
              <a:t>potentiels</a:t>
            </a:r>
            <a:r>
              <a:rPr lang="en-US" noProof="0" dirty="0">
                <a:solidFill>
                  <a:schemeClr val="tx1"/>
                </a:solidFill>
                <a:latin typeface="Arial"/>
                <a:cs typeface="Arial"/>
              </a:rPr>
              <a:t> et </a:t>
            </a:r>
            <a:r>
              <a:rPr lang="en-US" noProof="0" dirty="0" err="1">
                <a:solidFill>
                  <a:schemeClr val="tx1"/>
                </a:solidFill>
                <a:latin typeface="Arial"/>
                <a:cs typeface="Arial"/>
              </a:rPr>
              <a:t>évaluer</a:t>
            </a:r>
            <a:r>
              <a:rPr lang="en-US" noProof="0" dirty="0">
                <a:solidFill>
                  <a:schemeClr val="tx1"/>
                </a:solidFill>
                <a:latin typeface="Arial"/>
                <a:cs typeface="Arial"/>
              </a:rPr>
              <a:t> </a:t>
            </a:r>
            <a:r>
              <a:rPr lang="fr-FR" dirty="0"/>
              <a:t>le succès à long terme </a:t>
            </a:r>
            <a:r>
              <a:rPr lang="en-US" noProof="0" dirty="0">
                <a:solidFill>
                  <a:schemeClr val="tx1"/>
                </a:solidFill>
                <a:latin typeface="Arial"/>
                <a:cs typeface="Arial"/>
              </a:rPr>
              <a:t>de </a:t>
            </a:r>
            <a:r>
              <a:rPr lang="en-US" noProof="0" dirty="0" err="1">
                <a:solidFill>
                  <a:schemeClr val="tx1"/>
                </a:solidFill>
                <a:latin typeface="Arial"/>
                <a:cs typeface="Arial"/>
              </a:rPr>
              <a:t>certaines</a:t>
            </a:r>
            <a:r>
              <a:rPr lang="en-US" noProof="0" dirty="0">
                <a:solidFill>
                  <a:schemeClr val="tx1"/>
                </a:solidFill>
                <a:latin typeface="Arial"/>
                <a:cs typeface="Arial"/>
              </a:rPr>
              <a:t> </a:t>
            </a:r>
            <a:r>
              <a:rPr lang="en-US" noProof="0" dirty="0" err="1">
                <a:solidFill>
                  <a:schemeClr val="tx1"/>
                </a:solidFill>
                <a:latin typeface="Arial"/>
                <a:cs typeface="Arial"/>
              </a:rPr>
              <a:t>activités</a:t>
            </a:r>
            <a:r>
              <a:rPr lang="en-US" noProof="0" dirty="0">
                <a:solidFill>
                  <a:schemeClr val="tx1"/>
                </a:solidFill>
                <a:latin typeface="Arial"/>
                <a:cs typeface="Arial"/>
              </a:rPr>
              <a:t> </a:t>
            </a:r>
          </a:p>
          <a:p>
            <a:pPr lvl="1" indent="-171450">
              <a:buFont typeface="Symbol" panose="05050102010706020507" pitchFamily="18" charset="2"/>
              <a:buChar char="-"/>
            </a:pPr>
            <a:r>
              <a:rPr lang="en-US" noProof="0" dirty="0" err="1">
                <a:solidFill>
                  <a:schemeClr val="tx1"/>
                </a:solidFill>
                <a:latin typeface="Arial"/>
                <a:cs typeface="Arial"/>
              </a:rPr>
              <a:t>Cela</a:t>
            </a:r>
            <a:r>
              <a:rPr lang="en-US" noProof="0" dirty="0">
                <a:solidFill>
                  <a:schemeClr val="tx1"/>
                </a:solidFill>
                <a:latin typeface="Arial"/>
                <a:cs typeface="Arial"/>
              </a:rPr>
              <a:t> </a:t>
            </a:r>
            <a:r>
              <a:rPr lang="en-US" noProof="0" dirty="0" err="1">
                <a:solidFill>
                  <a:schemeClr val="tx1"/>
                </a:solidFill>
                <a:latin typeface="Arial"/>
                <a:cs typeface="Arial"/>
              </a:rPr>
              <a:t>permet</a:t>
            </a:r>
            <a:r>
              <a:rPr lang="en-US" noProof="0" dirty="0">
                <a:solidFill>
                  <a:schemeClr val="tx1"/>
                </a:solidFill>
                <a:latin typeface="Arial"/>
                <a:cs typeface="Arial"/>
              </a:rPr>
              <a:t> </a:t>
            </a:r>
            <a:r>
              <a:rPr lang="en-US" noProof="0" dirty="0" err="1">
                <a:solidFill>
                  <a:schemeClr val="tx1"/>
                </a:solidFill>
                <a:latin typeface="Arial"/>
                <a:cs typeface="Arial"/>
              </a:rPr>
              <a:t>d’atténuer</a:t>
            </a:r>
            <a:r>
              <a:rPr lang="en-US" noProof="0" dirty="0">
                <a:solidFill>
                  <a:schemeClr val="tx1"/>
                </a:solidFill>
                <a:latin typeface="Arial"/>
                <a:cs typeface="Arial"/>
              </a:rPr>
              <a:t> les </a:t>
            </a:r>
            <a:r>
              <a:rPr lang="en-US" noProof="0" dirty="0" err="1">
                <a:solidFill>
                  <a:schemeClr val="tx1"/>
                </a:solidFill>
                <a:latin typeface="Arial"/>
                <a:cs typeface="Arial"/>
              </a:rPr>
              <a:t>risques</a:t>
            </a:r>
            <a:r>
              <a:rPr lang="en-US" noProof="0" dirty="0">
                <a:solidFill>
                  <a:schemeClr val="tx1"/>
                </a:solidFill>
                <a:latin typeface="Arial"/>
                <a:cs typeface="Arial"/>
              </a:rPr>
              <a:t> et les </a:t>
            </a:r>
            <a:r>
              <a:rPr lang="en-US" noProof="0" dirty="0" err="1">
                <a:solidFill>
                  <a:schemeClr val="tx1"/>
                </a:solidFill>
                <a:latin typeface="Arial"/>
                <a:cs typeface="Arial"/>
              </a:rPr>
              <a:t>incertitudes</a:t>
            </a:r>
            <a:r>
              <a:rPr lang="en-US" noProof="0" dirty="0">
                <a:solidFill>
                  <a:schemeClr val="tx1"/>
                </a:solidFill>
                <a:latin typeface="Arial"/>
                <a:cs typeface="Arial"/>
              </a:rPr>
              <a:t> </a:t>
            </a:r>
            <a:r>
              <a:rPr lang="en-US" noProof="0" dirty="0" err="1">
                <a:solidFill>
                  <a:schemeClr val="tx1"/>
                </a:solidFill>
                <a:latin typeface="Arial"/>
                <a:cs typeface="Arial"/>
              </a:rPr>
              <a:t>afin</a:t>
            </a:r>
            <a:r>
              <a:rPr lang="en-US" noProof="0" dirty="0">
                <a:solidFill>
                  <a:schemeClr val="tx1"/>
                </a:solidFill>
                <a:latin typeface="Arial"/>
                <a:cs typeface="Arial"/>
              </a:rPr>
              <a:t> de </a:t>
            </a:r>
            <a:r>
              <a:rPr lang="en-US" noProof="0" dirty="0" err="1">
                <a:solidFill>
                  <a:schemeClr val="tx1"/>
                </a:solidFill>
                <a:latin typeface="Arial"/>
                <a:cs typeface="Arial"/>
              </a:rPr>
              <a:t>rendre</a:t>
            </a:r>
            <a:r>
              <a:rPr lang="en-US" noProof="0" dirty="0">
                <a:solidFill>
                  <a:schemeClr val="tx1"/>
                </a:solidFill>
                <a:latin typeface="Arial"/>
                <a:cs typeface="Arial"/>
              </a:rPr>
              <a:t> les </a:t>
            </a:r>
            <a:r>
              <a:rPr lang="en-US" noProof="0" dirty="0" err="1">
                <a:solidFill>
                  <a:schemeClr val="tx1"/>
                </a:solidFill>
                <a:latin typeface="Arial"/>
                <a:cs typeface="Arial"/>
              </a:rPr>
              <a:t>projets</a:t>
            </a:r>
            <a:r>
              <a:rPr lang="en-US" noProof="0" dirty="0">
                <a:solidFill>
                  <a:schemeClr val="tx1"/>
                </a:solidFill>
                <a:latin typeface="Arial"/>
                <a:cs typeface="Arial"/>
              </a:rPr>
              <a:t> Nexus plus </a:t>
            </a:r>
            <a:r>
              <a:rPr lang="en-US" noProof="0" dirty="0" err="1">
                <a:solidFill>
                  <a:schemeClr val="tx1"/>
                </a:solidFill>
                <a:latin typeface="Arial"/>
                <a:cs typeface="Arial"/>
              </a:rPr>
              <a:t>attractifs</a:t>
            </a:r>
            <a:r>
              <a:rPr lang="en-US" noProof="0" dirty="0">
                <a:solidFill>
                  <a:schemeClr val="tx1"/>
                </a:solidFill>
                <a:latin typeface="Arial"/>
                <a:cs typeface="Arial"/>
              </a:rPr>
              <a:t> </a:t>
            </a:r>
            <a:r>
              <a:rPr lang="en-US" noProof="0" dirty="0" err="1">
                <a:solidFill>
                  <a:schemeClr val="tx1"/>
                </a:solidFill>
                <a:latin typeface="Arial"/>
                <a:cs typeface="Arial"/>
              </a:rPr>
              <a:t>en</a:t>
            </a:r>
            <a:r>
              <a:rPr lang="en-US" noProof="0" dirty="0">
                <a:solidFill>
                  <a:schemeClr val="tx1"/>
                </a:solidFill>
                <a:latin typeface="Arial"/>
                <a:cs typeface="Arial"/>
              </a:rPr>
              <a:t> </a:t>
            </a:r>
            <a:r>
              <a:rPr lang="en-US" noProof="0" dirty="0" err="1">
                <a:solidFill>
                  <a:schemeClr val="tx1"/>
                </a:solidFill>
                <a:latin typeface="Arial"/>
                <a:cs typeface="Arial"/>
              </a:rPr>
              <a:t>termes</a:t>
            </a:r>
            <a:r>
              <a:rPr lang="en-US" noProof="0" dirty="0">
                <a:solidFill>
                  <a:schemeClr val="tx1"/>
                </a:solidFill>
                <a:latin typeface="Arial"/>
                <a:cs typeface="Arial"/>
              </a:rPr>
              <a:t> </a:t>
            </a:r>
            <a:r>
              <a:rPr lang="en-US" noProof="0" dirty="0" err="1">
                <a:solidFill>
                  <a:schemeClr val="tx1"/>
                </a:solidFill>
                <a:latin typeface="Arial"/>
                <a:cs typeface="Arial"/>
              </a:rPr>
              <a:t>d’investissements</a:t>
            </a:r>
            <a:r>
              <a:rPr lang="en-US" noProof="0" dirty="0">
                <a:solidFill>
                  <a:schemeClr val="tx1"/>
                </a:solidFill>
                <a:latin typeface="Arial"/>
                <a:cs typeface="Arial"/>
              </a:rPr>
              <a:t> </a:t>
            </a:r>
          </a:p>
          <a:p>
            <a:pPr lvl="1" indent="-171450">
              <a:buFont typeface="Symbol" panose="05050102010706020507" pitchFamily="18" charset="2"/>
              <a:buChar char="-"/>
            </a:pPr>
            <a:endParaRPr lang="en-US" noProof="0" dirty="0">
              <a:solidFill>
                <a:schemeClr val="tx1"/>
              </a:solidFill>
            </a:endParaRPr>
          </a:p>
          <a:p>
            <a:r>
              <a:rPr lang="en-US" b="1" noProof="0" dirty="0">
                <a:solidFill>
                  <a:schemeClr val="tx1"/>
                </a:solidFill>
                <a:latin typeface="Arial"/>
                <a:cs typeface="Arial"/>
              </a:rPr>
              <a:t>Le CDP: </a:t>
            </a:r>
          </a:p>
          <a:p>
            <a:pPr marL="171450" indent="-171450">
              <a:buFont typeface="Symbol" panose="05050102010706020507" pitchFamily="18" charset="2"/>
              <a:buChar char="-"/>
            </a:pPr>
            <a:r>
              <a:rPr lang="en-US" noProof="0" dirty="0" err="1">
                <a:solidFill>
                  <a:schemeClr val="tx1"/>
                </a:solidFill>
                <a:latin typeface="Arial"/>
                <a:cs typeface="Arial"/>
              </a:rPr>
              <a:t>Similaire</a:t>
            </a:r>
            <a:r>
              <a:rPr lang="en-US" noProof="0" dirty="0">
                <a:solidFill>
                  <a:schemeClr val="tx1"/>
                </a:solidFill>
                <a:latin typeface="Arial"/>
                <a:cs typeface="Arial"/>
              </a:rPr>
              <a:t> au GRI, le CDP </a:t>
            </a:r>
            <a:r>
              <a:rPr lang="fr-FR" dirty="0"/>
              <a:t>aborde les sujets du Nexus </a:t>
            </a:r>
            <a:r>
              <a:rPr lang="en-US" noProof="0" dirty="0" err="1">
                <a:solidFill>
                  <a:schemeClr val="tx1"/>
                </a:solidFill>
                <a:latin typeface="Arial"/>
                <a:cs typeface="Arial"/>
              </a:rPr>
              <a:t>tels</a:t>
            </a:r>
            <a:r>
              <a:rPr lang="en-US" noProof="0" dirty="0">
                <a:solidFill>
                  <a:schemeClr val="tx1"/>
                </a:solidFill>
                <a:latin typeface="Arial"/>
                <a:cs typeface="Arial"/>
              </a:rPr>
              <a:t> que le </a:t>
            </a:r>
            <a:r>
              <a:rPr lang="en-US" noProof="0" dirty="0" err="1">
                <a:solidFill>
                  <a:schemeClr val="tx1"/>
                </a:solidFill>
                <a:latin typeface="Arial"/>
                <a:cs typeface="Arial"/>
              </a:rPr>
              <a:t>changement</a:t>
            </a:r>
            <a:r>
              <a:rPr lang="en-US" noProof="0" dirty="0">
                <a:solidFill>
                  <a:schemeClr val="tx1"/>
                </a:solidFill>
                <a:latin typeface="Arial"/>
                <a:cs typeface="Arial"/>
              </a:rPr>
              <a:t> </a:t>
            </a:r>
            <a:r>
              <a:rPr lang="en-US" noProof="0" dirty="0" err="1">
                <a:solidFill>
                  <a:schemeClr val="tx1"/>
                </a:solidFill>
                <a:latin typeface="Arial"/>
                <a:cs typeface="Arial"/>
              </a:rPr>
              <a:t>climatique</a:t>
            </a:r>
            <a:r>
              <a:rPr lang="en-US" noProof="0" dirty="0">
                <a:solidFill>
                  <a:schemeClr val="tx1"/>
                </a:solidFill>
                <a:latin typeface="Arial"/>
                <a:cs typeface="Arial"/>
              </a:rPr>
              <a:t>, la </a:t>
            </a:r>
            <a:r>
              <a:rPr lang="en-US" noProof="0" dirty="0" err="1">
                <a:solidFill>
                  <a:schemeClr val="tx1"/>
                </a:solidFill>
                <a:latin typeface="Arial"/>
                <a:cs typeface="Arial"/>
              </a:rPr>
              <a:t>sécurité</a:t>
            </a:r>
            <a:r>
              <a:rPr lang="en-US" noProof="0" dirty="0">
                <a:solidFill>
                  <a:schemeClr val="tx1"/>
                </a:solidFill>
                <a:latin typeface="Arial"/>
                <a:cs typeface="Arial"/>
              </a:rPr>
              <a:t> </a:t>
            </a:r>
            <a:r>
              <a:rPr lang="en-US" noProof="0" dirty="0" err="1">
                <a:solidFill>
                  <a:schemeClr val="tx1"/>
                </a:solidFill>
                <a:latin typeface="Arial"/>
                <a:cs typeface="Arial"/>
              </a:rPr>
              <a:t>hydrique</a:t>
            </a:r>
            <a:r>
              <a:rPr lang="en-US" noProof="0" dirty="0">
                <a:solidFill>
                  <a:schemeClr val="tx1"/>
                </a:solidFill>
                <a:latin typeface="Arial"/>
                <a:cs typeface="Arial"/>
              </a:rPr>
              <a:t> et la </a:t>
            </a:r>
            <a:r>
              <a:rPr lang="en-US" noProof="0" dirty="0" err="1">
                <a:solidFill>
                  <a:schemeClr val="tx1"/>
                </a:solidFill>
                <a:latin typeface="Arial"/>
                <a:cs typeface="Arial"/>
              </a:rPr>
              <a:t>déforestation</a:t>
            </a:r>
            <a:endParaRPr lang="en-US" noProof="0" dirty="0">
              <a:solidFill>
                <a:schemeClr val="tx1"/>
              </a:solidFill>
              <a:latin typeface="Arial"/>
              <a:cs typeface="Arial"/>
            </a:endParaRPr>
          </a:p>
          <a:p>
            <a:pPr marL="171450" indent="-171450">
              <a:buFont typeface="Symbol" panose="05050102010706020507" pitchFamily="18" charset="2"/>
              <a:buChar char="-"/>
            </a:pPr>
            <a:r>
              <a:rPr lang="en-US" noProof="0" dirty="0" err="1">
                <a:solidFill>
                  <a:schemeClr val="tx1"/>
                </a:solidFill>
                <a:latin typeface="Arial"/>
                <a:cs typeface="Arial"/>
              </a:rPr>
              <a:t>En</a:t>
            </a:r>
            <a:r>
              <a:rPr lang="en-US" noProof="0" dirty="0">
                <a:solidFill>
                  <a:schemeClr val="tx1"/>
                </a:solidFill>
                <a:latin typeface="Arial"/>
                <a:cs typeface="Arial"/>
              </a:rPr>
              <a:t> </a:t>
            </a:r>
            <a:r>
              <a:rPr lang="en-US" noProof="0" dirty="0" err="1">
                <a:solidFill>
                  <a:schemeClr val="tx1"/>
                </a:solidFill>
                <a:latin typeface="Arial"/>
                <a:cs typeface="Arial"/>
              </a:rPr>
              <a:t>soutenant</a:t>
            </a:r>
            <a:r>
              <a:rPr lang="en-US" noProof="0" dirty="0">
                <a:solidFill>
                  <a:schemeClr val="tx1"/>
                </a:solidFill>
                <a:latin typeface="Arial"/>
                <a:cs typeface="Arial"/>
              </a:rPr>
              <a:t> les </a:t>
            </a:r>
            <a:r>
              <a:rPr lang="en-US" noProof="0" dirty="0" err="1">
                <a:solidFill>
                  <a:schemeClr val="tx1"/>
                </a:solidFill>
                <a:latin typeface="Arial"/>
                <a:cs typeface="Arial"/>
              </a:rPr>
              <a:t>entreprises</a:t>
            </a:r>
            <a:r>
              <a:rPr lang="en-US" noProof="0" dirty="0">
                <a:solidFill>
                  <a:schemeClr val="tx1"/>
                </a:solidFill>
                <a:latin typeface="Arial"/>
                <a:cs typeface="Arial"/>
              </a:rPr>
              <a:t>, les </a:t>
            </a:r>
            <a:r>
              <a:rPr lang="en-US" noProof="0" dirty="0" err="1">
                <a:solidFill>
                  <a:schemeClr val="tx1"/>
                </a:solidFill>
                <a:latin typeface="Arial"/>
                <a:cs typeface="Arial"/>
              </a:rPr>
              <a:t>villes</a:t>
            </a:r>
            <a:r>
              <a:rPr lang="en-US" noProof="0" dirty="0">
                <a:solidFill>
                  <a:schemeClr val="tx1"/>
                </a:solidFill>
                <a:latin typeface="Arial"/>
                <a:cs typeface="Arial"/>
              </a:rPr>
              <a:t>, les </a:t>
            </a:r>
            <a:r>
              <a:rPr lang="en-US" noProof="0" dirty="0" err="1">
                <a:solidFill>
                  <a:schemeClr val="tx1"/>
                </a:solidFill>
                <a:latin typeface="Arial"/>
                <a:cs typeface="Arial"/>
              </a:rPr>
              <a:t>États</a:t>
            </a:r>
            <a:r>
              <a:rPr lang="en-US" noProof="0" dirty="0">
                <a:solidFill>
                  <a:schemeClr val="tx1"/>
                </a:solidFill>
                <a:latin typeface="Arial"/>
                <a:cs typeface="Arial"/>
              </a:rPr>
              <a:t> </a:t>
            </a:r>
            <a:r>
              <a:rPr lang="en-US" noProof="0" dirty="0" err="1">
                <a:solidFill>
                  <a:schemeClr val="tx1"/>
                </a:solidFill>
                <a:latin typeface="Arial"/>
                <a:cs typeface="Arial"/>
              </a:rPr>
              <a:t>ou</a:t>
            </a:r>
            <a:r>
              <a:rPr lang="en-US" noProof="0" dirty="0">
                <a:solidFill>
                  <a:schemeClr val="tx1"/>
                </a:solidFill>
                <a:latin typeface="Arial"/>
                <a:cs typeface="Arial"/>
              </a:rPr>
              <a:t> les </a:t>
            </a:r>
            <a:r>
              <a:rPr lang="en-US" noProof="0" dirty="0" err="1">
                <a:solidFill>
                  <a:schemeClr val="tx1"/>
                </a:solidFill>
                <a:latin typeface="Arial"/>
                <a:cs typeface="Arial"/>
              </a:rPr>
              <a:t>régions</a:t>
            </a:r>
            <a:r>
              <a:rPr lang="en-US" noProof="0" dirty="0">
                <a:solidFill>
                  <a:schemeClr val="tx1"/>
                </a:solidFill>
                <a:latin typeface="Arial"/>
                <a:cs typeface="Arial"/>
              </a:rPr>
              <a:t> dans la </a:t>
            </a:r>
            <a:r>
              <a:rPr lang="en-US" noProof="0" dirty="0" err="1">
                <a:solidFill>
                  <a:schemeClr val="tx1"/>
                </a:solidFill>
                <a:latin typeface="Arial"/>
                <a:cs typeface="Arial"/>
              </a:rPr>
              <a:t>mesure</a:t>
            </a:r>
            <a:r>
              <a:rPr lang="en-US" noProof="0" dirty="0">
                <a:solidFill>
                  <a:schemeClr val="tx1"/>
                </a:solidFill>
                <a:latin typeface="Arial"/>
                <a:cs typeface="Arial"/>
              </a:rPr>
              <a:t> et managing </a:t>
            </a:r>
            <a:r>
              <a:rPr lang="en-US" noProof="0" dirty="0" err="1">
                <a:solidFill>
                  <a:schemeClr val="tx1"/>
                </a:solidFill>
                <a:latin typeface="Arial"/>
                <a:cs typeface="Arial"/>
              </a:rPr>
              <a:t>leurs</a:t>
            </a:r>
            <a:r>
              <a:rPr lang="en-US" noProof="0" dirty="0">
                <a:solidFill>
                  <a:schemeClr val="tx1"/>
                </a:solidFill>
                <a:latin typeface="Arial"/>
                <a:cs typeface="Arial"/>
              </a:rPr>
              <a:t> </a:t>
            </a:r>
            <a:r>
              <a:rPr lang="en-US" noProof="0" dirty="0" err="1">
                <a:solidFill>
                  <a:schemeClr val="tx1"/>
                </a:solidFill>
                <a:latin typeface="Arial"/>
                <a:cs typeface="Arial"/>
              </a:rPr>
              <a:t>risques</a:t>
            </a:r>
            <a:r>
              <a:rPr lang="en-US" noProof="0" dirty="0">
                <a:solidFill>
                  <a:schemeClr val="tx1"/>
                </a:solidFill>
                <a:latin typeface="Arial"/>
                <a:cs typeface="Arial"/>
              </a:rPr>
              <a:t> </a:t>
            </a:r>
            <a:r>
              <a:rPr lang="en-US" noProof="0" dirty="0" err="1">
                <a:solidFill>
                  <a:schemeClr val="tx1"/>
                </a:solidFill>
                <a:latin typeface="Arial"/>
                <a:cs typeface="Arial"/>
              </a:rPr>
              <a:t>environnementaux</a:t>
            </a:r>
            <a:r>
              <a:rPr lang="en-US" noProof="0" dirty="0">
                <a:solidFill>
                  <a:schemeClr val="tx1"/>
                </a:solidFill>
                <a:latin typeface="Arial"/>
                <a:cs typeface="Arial"/>
              </a:rPr>
              <a:t> et les </a:t>
            </a:r>
            <a:r>
              <a:rPr lang="en-US" noProof="0" dirty="0" err="1">
                <a:solidFill>
                  <a:schemeClr val="tx1"/>
                </a:solidFill>
                <a:latin typeface="Arial"/>
                <a:cs typeface="Arial"/>
              </a:rPr>
              <a:t>opportunités</a:t>
            </a:r>
            <a:r>
              <a:rPr lang="en-US" noProof="0" dirty="0">
                <a:solidFill>
                  <a:schemeClr val="tx1"/>
                </a:solidFill>
                <a:latin typeface="Arial"/>
                <a:cs typeface="Arial"/>
              </a:rPr>
              <a:t> de </a:t>
            </a:r>
            <a:r>
              <a:rPr lang="en-US" noProof="0" dirty="0" err="1">
                <a:solidFill>
                  <a:schemeClr val="tx1"/>
                </a:solidFill>
                <a:latin typeface="Arial"/>
                <a:cs typeface="Arial"/>
              </a:rPr>
              <a:t>créer</a:t>
            </a:r>
            <a:r>
              <a:rPr lang="en-US" noProof="0" dirty="0">
                <a:solidFill>
                  <a:schemeClr val="tx1"/>
                </a:solidFill>
                <a:latin typeface="Arial"/>
                <a:cs typeface="Arial"/>
              </a:rPr>
              <a:t> un </a:t>
            </a:r>
            <a:r>
              <a:rPr lang="en-US" noProof="0" dirty="0" err="1">
                <a:solidFill>
                  <a:schemeClr val="tx1"/>
                </a:solidFill>
                <a:latin typeface="Arial"/>
                <a:cs typeface="Arial"/>
              </a:rPr>
              <a:t>environnement</a:t>
            </a:r>
            <a:r>
              <a:rPr lang="en-US" noProof="0" dirty="0">
                <a:solidFill>
                  <a:schemeClr val="tx1"/>
                </a:solidFill>
                <a:latin typeface="Arial"/>
                <a:cs typeface="Arial"/>
              </a:rPr>
              <a:t> </a:t>
            </a:r>
            <a:r>
              <a:rPr lang="en-US" noProof="0" dirty="0" err="1">
                <a:solidFill>
                  <a:schemeClr val="tx1"/>
                </a:solidFill>
                <a:latin typeface="Arial"/>
                <a:cs typeface="Arial"/>
              </a:rPr>
              <a:t>propice</a:t>
            </a:r>
            <a:r>
              <a:rPr lang="en-US" noProof="0" dirty="0">
                <a:solidFill>
                  <a:schemeClr val="tx1"/>
                </a:solidFill>
                <a:latin typeface="Arial"/>
                <a:cs typeface="Arial"/>
              </a:rPr>
              <a:t> pour les </a:t>
            </a:r>
            <a:r>
              <a:rPr lang="en-US" noProof="0" dirty="0" err="1">
                <a:solidFill>
                  <a:schemeClr val="tx1"/>
                </a:solidFill>
                <a:latin typeface="Arial"/>
                <a:cs typeface="Arial"/>
              </a:rPr>
              <a:t>investissements</a:t>
            </a:r>
            <a:r>
              <a:rPr lang="en-US" noProof="0" dirty="0">
                <a:solidFill>
                  <a:schemeClr val="tx1"/>
                </a:solidFill>
                <a:latin typeface="Arial"/>
                <a:cs typeface="Arial"/>
              </a:rPr>
              <a:t> Nexus</a:t>
            </a:r>
          </a:p>
          <a:p>
            <a:pPr marL="171450" indent="-171450">
              <a:buFont typeface="Symbol" panose="05050102010706020507" pitchFamily="18" charset="2"/>
              <a:buChar char="-"/>
            </a:pPr>
            <a:r>
              <a:rPr lang="fr-FR" dirty="0"/>
              <a:t>En outre, le CDP fournit un </a:t>
            </a:r>
            <a:r>
              <a:rPr lang="fr-FR" dirty="0" err="1"/>
              <a:t>scoring</a:t>
            </a:r>
            <a:r>
              <a:rPr lang="fr-FR" dirty="0"/>
              <a:t> annuel des entreprises et des villes basé sur leur parcours à travers la divulgation et vers le leadership environnemental.</a:t>
            </a:r>
          </a:p>
          <a:p>
            <a:pPr marL="171450" indent="-171450">
              <a:buFont typeface="Symbol" panose="05050102010706020507" pitchFamily="18" charset="2"/>
              <a:buChar char="-"/>
            </a:pPr>
            <a:r>
              <a:rPr lang="fr-FR" dirty="0"/>
              <a:t>Cela incite à l'action sur les sujets Nexus et permet d'identifier de futurs partenaires de projet ou d'investissement </a:t>
            </a:r>
          </a:p>
          <a:p>
            <a:pPr marL="171450" indent="-171450">
              <a:buFont typeface="Symbol" panose="05050102010706020507" pitchFamily="18" charset="2"/>
              <a:buChar char="-"/>
            </a:pPr>
            <a:r>
              <a:rPr lang="fr-FR" dirty="0"/>
              <a:t>Le CFI : Depuis que le CFI vise à renforcer le rôle du secteur privé en investissant en entreprises, en mobilisant des capitaux et en conseillant les entreprises et les gouvernements, il s'agit d'un véhicule important pour tirer parti de la finance Nexus </a:t>
            </a:r>
          </a:p>
          <a:p>
            <a:pPr marL="171450" indent="-171450">
              <a:buFont typeface="Symbol" panose="05050102010706020507" pitchFamily="18" charset="2"/>
              <a:buChar char="-"/>
            </a:pPr>
            <a:r>
              <a:rPr lang="fr-FR" dirty="0"/>
              <a:t>Cela signifie que la CFI s'implique à un stade précoce du cycle de développement de projets afin d'amorcer des opportunités d'investissement ou de créer complètement de nouveaux marchés De plus, la CFI tend à mobiliser davantage de capitaux privés à des fins de développement, qui peuvent soutenir l'application de la finance mixte pour les projets Nexus</a:t>
            </a:r>
            <a:endParaRPr lang="en-US" noProof="0" dirty="0">
              <a:solidFill>
                <a:schemeClr val="tx1"/>
              </a:solidFill>
              <a:latin typeface="Arial"/>
              <a:cs typeface="Arial"/>
            </a:endParaRPr>
          </a:p>
          <a:p>
            <a:endParaRPr lang="en-US" noProof="0" dirty="0">
              <a:solidFill>
                <a:schemeClr val="tx1"/>
              </a:solidFill>
              <a:latin typeface="Calibri"/>
              <a:cs typeface="Calibri"/>
            </a:endParaRPr>
          </a:p>
          <a:p>
            <a:r>
              <a:rPr lang="en-US" b="1" noProof="0" dirty="0">
                <a:solidFill>
                  <a:schemeClr val="tx1"/>
                </a:solidFill>
                <a:latin typeface="Arial"/>
                <a:cs typeface="Arial"/>
              </a:rPr>
              <a:t>Sources :</a:t>
            </a:r>
          </a:p>
          <a:p>
            <a:endParaRPr lang="en-US" b="1" noProof="0" dirty="0">
              <a:solidFill>
                <a:schemeClr val="tx1"/>
              </a:solidFill>
              <a:latin typeface="Arial"/>
              <a:cs typeface="Arial"/>
            </a:endParaRPr>
          </a:p>
          <a:p>
            <a:r>
              <a:rPr lang="en-US" noProof="0" dirty="0">
                <a:solidFill>
                  <a:schemeClr val="tx1"/>
                </a:solidFill>
                <a:latin typeface="Arial"/>
                <a:cs typeface="Arial"/>
              </a:rPr>
              <a:t>Carbon Disclosure Project, ’About us’, available at: </a:t>
            </a:r>
            <a:r>
              <a:rPr lang="en-US"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https://www.cdp.net/en/info/about-us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Carbon Disclosure Project, ’What we do’, available at: </a:t>
            </a:r>
            <a:r>
              <a:rPr lang="en-US"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https://www.cdp.net/en/info/about-us/what-we-do</a:t>
            </a:r>
            <a:endParaRPr lang="en-US" noProof="0" dirty="0">
              <a:solidFill>
                <a:schemeClr val="tx1"/>
              </a:solidFil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’A Short Introduction to he GRI Standards’, Amsterdam, Netherlands.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’Standards’, available at: </a:t>
            </a:r>
            <a:r>
              <a:rPr lang="en-US"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https://www.globalreporting.org/standards/</a:t>
            </a:r>
            <a:endParaRPr lang="en-US" noProof="0" dirty="0">
              <a:solidFill>
                <a:schemeClr val="tx1"/>
              </a:solidFill>
              <a:latin typeface="Aria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International Finance Cooperation, ’About IFC’, available at: </a:t>
            </a:r>
            <a:r>
              <a:rPr lang="en-US" noProof="0" dirty="0">
                <a:solidFill>
                  <a:schemeClr val="tx1"/>
                </a:solidFill>
                <a:latin typeface="Arial"/>
                <a:cs typeface="Arial"/>
                <a:hlinkClick r:id="rId6">
                  <a:extLst>
                    <a:ext uri="{A12FA001-AC4F-418D-AE19-62706E023703}">
                      <ahyp:hlinkClr xmlns:ahyp="http://schemas.microsoft.com/office/drawing/2018/hyperlinkcolor" val="tx"/>
                    </a:ext>
                  </a:extLst>
                </a:hlinkClick>
              </a:rPr>
              <a:t>https://www.ifc.org/wps/wcm/connect/corp_ext_content/ifc_external_corporate_site/about+ifc_new</a:t>
            </a:r>
            <a:endParaRPr lang="en-US" noProof="0" dirty="0">
              <a:solidFill>
                <a:schemeClr val="tx1"/>
              </a:solidFil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947609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ym typeface="Wingdings" panose="05000000000000000000" pitchFamily="2" charset="2"/>
              </a:rPr>
              <a:t> </a:t>
            </a:r>
            <a:r>
              <a:rPr lang="en-US" noProof="0" dirty="0"/>
              <a:t>Adopter </a:t>
            </a:r>
            <a:r>
              <a:rPr lang="en-US" noProof="0" dirty="0" err="1"/>
              <a:t>une</a:t>
            </a:r>
            <a:r>
              <a:rPr lang="en-US" noProof="0" dirty="0"/>
              <a:t> </a:t>
            </a:r>
            <a:r>
              <a:rPr lang="en-US" noProof="0" dirty="0" err="1"/>
              <a:t>approche</a:t>
            </a:r>
            <a:r>
              <a:rPr lang="en-US" noProof="0" dirty="0"/>
              <a:t> Nexus </a:t>
            </a:r>
            <a:r>
              <a:rPr lang="en-US" noProof="0" dirty="0" err="1"/>
              <a:t>peut</a:t>
            </a:r>
            <a:r>
              <a:rPr lang="en-US" noProof="0" dirty="0"/>
              <a:t> </a:t>
            </a:r>
            <a:r>
              <a:rPr lang="en-US" noProof="0" dirty="0" err="1"/>
              <a:t>être</a:t>
            </a:r>
            <a:r>
              <a:rPr lang="en-US" noProof="0" dirty="0"/>
              <a:t> un </a:t>
            </a:r>
            <a:r>
              <a:rPr lang="en-US" noProof="0" dirty="0" err="1"/>
              <a:t>moyen</a:t>
            </a:r>
            <a:r>
              <a:rPr lang="en-US" noProof="0" dirty="0"/>
              <a:t> </a:t>
            </a:r>
            <a:r>
              <a:rPr lang="en-US" noProof="0" dirty="0" err="1"/>
              <a:t>stratégique</a:t>
            </a:r>
            <a:r>
              <a:rPr lang="en-US" noProof="0" dirty="0"/>
              <a:t> pour les </a:t>
            </a:r>
            <a:r>
              <a:rPr lang="en-US" b="1" noProof="0" dirty="0" err="1"/>
              <a:t>bénéficiaires</a:t>
            </a:r>
            <a:r>
              <a:rPr lang="en-US" b="1" noProof="0" dirty="0"/>
              <a:t> du </a:t>
            </a:r>
            <a:r>
              <a:rPr lang="en-US" b="1" noProof="0" dirty="0" err="1"/>
              <a:t>financement</a:t>
            </a:r>
            <a:r>
              <a:rPr lang="en-US" noProof="0" dirty="0"/>
              <a:t> </a:t>
            </a:r>
            <a:r>
              <a:rPr lang="en-US" noProof="0" dirty="0" err="1"/>
              <a:t>d’accéder</a:t>
            </a:r>
            <a:r>
              <a:rPr lang="en-US" noProof="0" dirty="0"/>
              <a:t> au </a:t>
            </a:r>
            <a:r>
              <a:rPr lang="en-US" noProof="0" dirty="0" err="1"/>
              <a:t>financement</a:t>
            </a:r>
            <a:r>
              <a:rPr lang="en-US" noProof="0" dirty="0"/>
              <a:t> </a:t>
            </a:r>
            <a:r>
              <a:rPr lang="en-US" noProof="0" dirty="0" err="1"/>
              <a:t>en</a:t>
            </a:r>
            <a:r>
              <a:rPr lang="en-US" noProof="0" dirty="0"/>
              <a:t> </a:t>
            </a:r>
            <a:r>
              <a:rPr lang="en-US" noProof="0" dirty="0" err="1"/>
              <a:t>général</a:t>
            </a:r>
            <a:r>
              <a:rPr lang="en-US" noProof="0" dirty="0"/>
              <a:t>, et </a:t>
            </a:r>
            <a:r>
              <a:rPr lang="en-US" noProof="0" dirty="0" err="1"/>
              <a:t>en</a:t>
            </a:r>
            <a:r>
              <a:rPr lang="en-US" noProof="0" dirty="0"/>
              <a:t> particulier, le </a:t>
            </a:r>
            <a:r>
              <a:rPr lang="en-US" noProof="0" dirty="0" err="1"/>
              <a:t>financement</a:t>
            </a:r>
            <a:r>
              <a:rPr lang="en-US" noProof="0" dirty="0"/>
              <a:t> </a:t>
            </a:r>
            <a:r>
              <a:rPr lang="en-US" noProof="0" dirty="0" err="1"/>
              <a:t>climatique</a:t>
            </a:r>
            <a:r>
              <a:rPr lang="en-US" noProof="0" dirty="0"/>
              <a:t>. </a:t>
            </a:r>
            <a:r>
              <a:rPr lang="en-US" noProof="0" dirty="0" err="1"/>
              <a:t>Quel</a:t>
            </a:r>
            <a:r>
              <a:rPr lang="en-US" noProof="0" dirty="0"/>
              <a:t> </a:t>
            </a:r>
            <a:r>
              <a:rPr lang="en-US" noProof="0" dirty="0" err="1"/>
              <a:t>est</a:t>
            </a:r>
            <a:r>
              <a:rPr lang="en-US" noProof="0" dirty="0"/>
              <a:t> le </a:t>
            </a:r>
            <a:r>
              <a:rPr lang="en-US" noProof="0" dirty="0" err="1"/>
              <a:t>rôle</a:t>
            </a:r>
            <a:r>
              <a:rPr lang="en-US" noProof="0" dirty="0"/>
              <a:t> et </a:t>
            </a:r>
            <a:r>
              <a:rPr lang="en-US" noProof="0" dirty="0" err="1"/>
              <a:t>potentiel</a:t>
            </a:r>
            <a:r>
              <a:rPr lang="en-US" noProof="0" dirty="0"/>
              <a:t> du </a:t>
            </a:r>
            <a:r>
              <a:rPr lang="en-US" noProof="0" dirty="0" err="1"/>
              <a:t>financement</a:t>
            </a:r>
            <a:r>
              <a:rPr lang="en-US" noProof="0" dirty="0"/>
              <a:t> </a:t>
            </a:r>
            <a:r>
              <a:rPr lang="en-US" noProof="0" dirty="0" err="1"/>
              <a:t>climatique</a:t>
            </a:r>
            <a:r>
              <a:rPr lang="en-US" noProof="0" dirty="0"/>
              <a:t> dans un </a:t>
            </a:r>
            <a:r>
              <a:rPr lang="en-US" noProof="0" dirty="0" err="1"/>
              <a:t>changement</a:t>
            </a:r>
            <a:r>
              <a:rPr lang="en-US" noProof="0" dirty="0"/>
              <a:t> </a:t>
            </a:r>
            <a:r>
              <a:rPr lang="en-US" noProof="0" dirty="0" err="1"/>
              <a:t>significatif</a:t>
            </a:r>
            <a:r>
              <a:rPr lang="en-US" noProof="0" dirty="0"/>
              <a:t> au sein des pays </a:t>
            </a:r>
            <a:r>
              <a:rPr lang="en-US" noProof="0" dirty="0" err="1"/>
              <a:t>en</a:t>
            </a:r>
            <a:r>
              <a:rPr lang="en-US" noProof="0" dirty="0"/>
              <a:t> </a:t>
            </a:r>
            <a:r>
              <a:rPr lang="en-US" noProof="0" dirty="0" err="1"/>
              <a:t>développement</a:t>
            </a:r>
            <a:r>
              <a:rPr lang="en-US" noProof="0" dirty="0"/>
              <a:t> ? </a:t>
            </a:r>
          </a:p>
          <a:p>
            <a:endParaRPr lang="en-US" noProof="0" dirty="0"/>
          </a:p>
          <a:p>
            <a:pPr marL="20638" indent="-20638" algn="just">
              <a:buNone/>
              <a:defRPr/>
            </a:pPr>
            <a:r>
              <a:rPr lang="en-US" sz="900" b="1" i="0" u="sng" kern="1200" noProof="0" dirty="0" err="1">
                <a:solidFill>
                  <a:schemeClr val="tx1"/>
                </a:solidFill>
                <a:latin typeface="Arial" panose="020B0604020202020204" pitchFamily="34" charset="0"/>
                <a:ea typeface="+mn-ea"/>
                <a:cs typeface="+mn-cs"/>
              </a:rPr>
              <a:t>Financement</a:t>
            </a:r>
            <a:r>
              <a:rPr lang="en-US" sz="900" b="1" i="0" u="sng" kern="1200" noProof="0" dirty="0">
                <a:solidFill>
                  <a:schemeClr val="tx1"/>
                </a:solidFill>
                <a:latin typeface="Arial" panose="020B0604020202020204" pitchFamily="34" charset="0"/>
                <a:ea typeface="+mn-ea"/>
                <a:cs typeface="+mn-cs"/>
              </a:rPr>
              <a:t> </a:t>
            </a:r>
            <a:r>
              <a:rPr lang="en-US" sz="900" b="1" i="0" u="sng" kern="1200" noProof="0" dirty="0" err="1">
                <a:solidFill>
                  <a:schemeClr val="tx1"/>
                </a:solidFill>
                <a:latin typeface="Arial" panose="020B0604020202020204" pitchFamily="34" charset="0"/>
                <a:ea typeface="+mn-ea"/>
                <a:cs typeface="+mn-cs"/>
              </a:rPr>
              <a:t>climatique</a:t>
            </a:r>
            <a:r>
              <a:rPr lang="en-US" sz="900" b="1" i="0" u="sng" kern="1200" noProof="0" dirty="0">
                <a:solidFill>
                  <a:schemeClr val="tx1"/>
                </a:solidFill>
                <a:latin typeface="Arial" panose="020B0604020202020204" pitchFamily="34" charset="0"/>
                <a:ea typeface="+mn-ea"/>
                <a:cs typeface="+mn-cs"/>
              </a:rPr>
              <a:t>:</a:t>
            </a:r>
          </a:p>
          <a:p>
            <a:pPr marL="171450" indent="-171450" algn="just">
              <a:buFont typeface="Symbol" panose="05050102010706020507" pitchFamily="18" charset="2"/>
              <a:buChar char="-"/>
              <a:defRPr/>
            </a:pPr>
            <a:r>
              <a:rPr lang="en-US" noProof="0" dirty="0"/>
              <a:t>“Le </a:t>
            </a:r>
            <a:r>
              <a:rPr lang="en-US" noProof="0" dirty="0" err="1"/>
              <a:t>financement</a:t>
            </a:r>
            <a:r>
              <a:rPr lang="en-US" noProof="0" dirty="0"/>
              <a:t> </a:t>
            </a:r>
            <a:r>
              <a:rPr lang="en-US" noProof="0" dirty="0" err="1"/>
              <a:t>climatique</a:t>
            </a:r>
            <a:r>
              <a:rPr lang="en-US" noProof="0" dirty="0"/>
              <a:t> se </a:t>
            </a:r>
            <a:r>
              <a:rPr lang="en-US" noProof="0" dirty="0" err="1"/>
              <a:t>réfère</a:t>
            </a:r>
            <a:r>
              <a:rPr lang="en-US" noProof="0" dirty="0"/>
              <a:t> aux </a:t>
            </a:r>
            <a:r>
              <a:rPr lang="en-US" noProof="0" dirty="0" err="1"/>
              <a:t>ressources</a:t>
            </a:r>
            <a:r>
              <a:rPr lang="en-US" noProof="0" dirty="0"/>
              <a:t> </a:t>
            </a:r>
            <a:r>
              <a:rPr lang="en-US" noProof="0" dirty="0" err="1"/>
              <a:t>financières</a:t>
            </a:r>
            <a:r>
              <a:rPr lang="en-US" noProof="0" dirty="0"/>
              <a:t> </a:t>
            </a:r>
            <a:r>
              <a:rPr lang="en-US" noProof="0" dirty="0" err="1"/>
              <a:t>mobilisées</a:t>
            </a:r>
            <a:r>
              <a:rPr lang="en-US" noProof="0" dirty="0"/>
              <a:t> </a:t>
            </a:r>
            <a:r>
              <a:rPr lang="en-US" noProof="0" dirty="0" err="1"/>
              <a:t>afin</a:t>
            </a:r>
            <a:r>
              <a:rPr lang="en-US" noProof="0" dirty="0"/>
              <a:t> de financer les actions qui </a:t>
            </a:r>
            <a:r>
              <a:rPr lang="en-US" noProof="0" dirty="0" err="1"/>
              <a:t>atténuent</a:t>
            </a:r>
            <a:r>
              <a:rPr lang="en-US" noProof="0" dirty="0"/>
              <a:t> et </a:t>
            </a:r>
            <a:r>
              <a:rPr lang="en-US" noProof="0" dirty="0" err="1"/>
              <a:t>s’adaptent</a:t>
            </a:r>
            <a:r>
              <a:rPr lang="en-US" noProof="0" dirty="0"/>
              <a:t> aux impacts du </a:t>
            </a:r>
            <a:r>
              <a:rPr lang="en-US" noProof="0" dirty="0" err="1"/>
              <a:t>changement</a:t>
            </a:r>
            <a:r>
              <a:rPr lang="en-US" noProof="0" dirty="0"/>
              <a:t> </a:t>
            </a:r>
            <a:r>
              <a:rPr lang="en-US" noProof="0" dirty="0" err="1"/>
              <a:t>climatique</a:t>
            </a:r>
            <a:r>
              <a:rPr lang="en-US" noProof="0" dirty="0"/>
              <a:t>” (Watson &amp; </a:t>
            </a:r>
            <a:r>
              <a:rPr lang="en-US" noProof="0" dirty="0" err="1"/>
              <a:t>Schalatek</a:t>
            </a:r>
            <a:r>
              <a:rPr lang="en-US" noProof="0" dirty="0"/>
              <a:t>, 2020)</a:t>
            </a:r>
          </a:p>
          <a:p>
            <a:pPr marL="171450" indent="-171450" algn="just">
              <a:buFont typeface="Symbol" panose="05050102010706020507" pitchFamily="18" charset="2"/>
              <a:buChar char="-"/>
              <a:defRPr/>
            </a:pPr>
            <a:r>
              <a:rPr lang="en-US" noProof="0" dirty="0" err="1"/>
              <a:t>L’Inde</a:t>
            </a:r>
            <a:r>
              <a:rPr lang="en-US" noProof="0" dirty="0"/>
              <a:t> </a:t>
            </a:r>
            <a:r>
              <a:rPr lang="en-US" noProof="0" dirty="0" err="1"/>
              <a:t>est</a:t>
            </a:r>
            <a:r>
              <a:rPr lang="en-US" noProof="0" dirty="0"/>
              <a:t> le principal </a:t>
            </a:r>
            <a:r>
              <a:rPr lang="en-US" noProof="0" dirty="0" err="1"/>
              <a:t>bénéficiaire</a:t>
            </a:r>
            <a:r>
              <a:rPr lang="en-US" noProof="0" dirty="0"/>
              <a:t> du </a:t>
            </a:r>
            <a:r>
              <a:rPr lang="en-US" noProof="0" dirty="0" err="1"/>
              <a:t>financement</a:t>
            </a:r>
            <a:r>
              <a:rPr lang="en-US" noProof="0" dirty="0"/>
              <a:t> </a:t>
            </a:r>
            <a:r>
              <a:rPr lang="en-US" noProof="0" dirty="0" err="1"/>
              <a:t>climatique</a:t>
            </a:r>
            <a:r>
              <a:rPr lang="en-US" noProof="0" dirty="0"/>
              <a:t> (1478 millions de dollars US), </a:t>
            </a:r>
            <a:r>
              <a:rPr lang="en-US" noProof="0" dirty="0" err="1"/>
              <a:t>suivi</a:t>
            </a:r>
            <a:r>
              <a:rPr lang="en-US" noProof="0" dirty="0"/>
              <a:t> par le </a:t>
            </a:r>
            <a:r>
              <a:rPr lang="en-US" noProof="0" dirty="0" err="1"/>
              <a:t>Brésil</a:t>
            </a:r>
            <a:r>
              <a:rPr lang="en-US" noProof="0" dirty="0"/>
              <a:t> (1179 millions de dollars US) et </a:t>
            </a:r>
            <a:r>
              <a:rPr lang="en-US" noProof="0" dirty="0" err="1"/>
              <a:t>l’Afrique</a:t>
            </a:r>
            <a:r>
              <a:rPr lang="en-US" noProof="0" dirty="0"/>
              <a:t> du Sud (648 millions de dollars US) (CFU, 2022-02-04)</a:t>
            </a:r>
          </a:p>
          <a:p>
            <a:pPr marL="171450" indent="-171450" algn="just">
              <a:buFont typeface="Symbol" panose="05050102010706020507" pitchFamily="18" charset="2"/>
              <a:buChar char="-"/>
              <a:defRPr/>
            </a:pPr>
            <a:r>
              <a:rPr lang="en-US" noProof="0" dirty="0"/>
              <a:t>Sur 27 </a:t>
            </a:r>
            <a:r>
              <a:rPr lang="en-US" noProof="0" dirty="0" err="1"/>
              <a:t>financements</a:t>
            </a:r>
            <a:r>
              <a:rPr lang="en-US" noProof="0" dirty="0"/>
              <a:t> </a:t>
            </a:r>
            <a:r>
              <a:rPr lang="en-US" noProof="0" dirty="0" err="1"/>
              <a:t>climatiques</a:t>
            </a:r>
            <a:r>
              <a:rPr lang="en-US" noProof="0" dirty="0"/>
              <a:t>, le Fonds vert pour le </a:t>
            </a:r>
            <a:r>
              <a:rPr lang="en-US" noProof="0" dirty="0" err="1"/>
              <a:t>climat</a:t>
            </a:r>
            <a:r>
              <a:rPr lang="en-US" noProof="0" dirty="0"/>
              <a:t> (FVC) </a:t>
            </a:r>
            <a:r>
              <a:rPr lang="en-US" noProof="0" dirty="0" err="1"/>
              <a:t>représente</a:t>
            </a:r>
            <a:r>
              <a:rPr lang="en-US" noProof="0" dirty="0"/>
              <a:t> </a:t>
            </a:r>
            <a:r>
              <a:rPr lang="en-US" noProof="0" dirty="0" err="1"/>
              <a:t>actuellement</a:t>
            </a:r>
            <a:r>
              <a:rPr lang="en-US" noProof="0" dirty="0"/>
              <a:t> le plus grand </a:t>
            </a:r>
            <a:r>
              <a:rPr lang="en-US" noProof="0" dirty="0" err="1"/>
              <a:t>financement</a:t>
            </a:r>
            <a:r>
              <a:rPr lang="en-US" noProof="0" dirty="0"/>
              <a:t> </a:t>
            </a:r>
            <a:r>
              <a:rPr lang="en-US" noProof="0" dirty="0" err="1"/>
              <a:t>climatique</a:t>
            </a:r>
            <a:r>
              <a:rPr lang="en-US" noProof="0" dirty="0"/>
              <a:t> avec un engagement total de 20 321 billions de dollars US (Watson &amp; </a:t>
            </a:r>
            <a:r>
              <a:rPr lang="en-US" noProof="0" dirty="0" err="1"/>
              <a:t>Schalatek</a:t>
            </a:r>
            <a:r>
              <a:rPr lang="en-US" noProof="0" dirty="0"/>
              <a:t>, 2020)</a:t>
            </a:r>
          </a:p>
          <a:p>
            <a:pPr marL="514350" lvl="1"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Le Fonds vert pour le </a:t>
            </a:r>
            <a:r>
              <a:rPr lang="en-US" sz="900" b="0" i="0" kern="1200" noProof="0" dirty="0" err="1">
                <a:solidFill>
                  <a:schemeClr val="tx1"/>
                </a:solidFill>
                <a:effectLst/>
                <a:latin typeface="Arial" panose="020B0604020202020204" pitchFamily="34" charset="0"/>
                <a:ea typeface="+mn-ea"/>
                <a:cs typeface="+mn-cs"/>
              </a:rPr>
              <a:t>climat</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durant</a:t>
            </a:r>
            <a:r>
              <a:rPr lang="en-US" sz="900" b="0" i="0" kern="1200" noProof="0" dirty="0">
                <a:solidFill>
                  <a:schemeClr val="tx1"/>
                </a:solidFill>
                <a:effectLst/>
                <a:latin typeface="Arial" panose="020B0604020202020204" pitchFamily="34" charset="0"/>
                <a:ea typeface="+mn-ea"/>
                <a:cs typeface="+mn-cs"/>
              </a:rPr>
              <a:t> la </a:t>
            </a:r>
            <a:r>
              <a:rPr lang="en-US" sz="900" b="0" i="0" kern="1200" noProof="0" dirty="0" err="1">
                <a:solidFill>
                  <a:schemeClr val="tx1"/>
                </a:solidFill>
                <a:effectLst/>
                <a:latin typeface="Arial" panose="020B0604020202020204" pitchFamily="34" charset="0"/>
                <a:ea typeface="+mn-ea"/>
                <a:cs typeface="+mn-cs"/>
              </a:rPr>
              <a:t>période</a:t>
            </a:r>
            <a:r>
              <a:rPr lang="en-US" sz="900" b="0" i="0" kern="1200" noProof="0" dirty="0">
                <a:solidFill>
                  <a:schemeClr val="tx1"/>
                </a:solidFill>
                <a:effectLst/>
                <a:latin typeface="Arial" panose="020B0604020202020204" pitchFamily="34" charset="0"/>
                <a:ea typeface="+mn-ea"/>
                <a:cs typeface="+mn-cs"/>
              </a:rPr>
              <a:t> de la Initial Resource </a:t>
            </a:r>
            <a:r>
              <a:rPr lang="en-US" sz="900" b="0" i="0" kern="1200" noProof="0" dirty="0" err="1">
                <a:solidFill>
                  <a:schemeClr val="tx1"/>
                </a:solidFill>
                <a:effectLst/>
                <a:latin typeface="Arial" panose="020B0604020202020204" pitchFamily="34" charset="0"/>
                <a:ea typeface="+mn-ea"/>
                <a:cs typeface="+mn-cs"/>
              </a:rPr>
              <a:t>Mobilisation</a:t>
            </a:r>
            <a:r>
              <a:rPr lang="en-US" sz="900" b="0" i="0" kern="1200" noProof="0" dirty="0">
                <a:solidFill>
                  <a:schemeClr val="tx1"/>
                </a:solidFill>
                <a:effectLst/>
                <a:latin typeface="Arial" panose="020B0604020202020204" pitchFamily="34" charset="0"/>
                <a:ea typeface="+mn-ea"/>
                <a:cs typeface="+mn-cs"/>
              </a:rPr>
              <a:t> (FVC IRM) </a:t>
            </a:r>
            <a:r>
              <a:rPr lang="en-US" sz="900" b="0" i="0" kern="1200" noProof="0" dirty="0" err="1">
                <a:solidFill>
                  <a:schemeClr val="tx1"/>
                </a:solidFill>
                <a:effectLst/>
                <a:latin typeface="Arial" panose="020B0604020202020204" pitchFamily="34" charset="0"/>
                <a:ea typeface="+mn-ea"/>
                <a:cs typeface="+mn-cs"/>
              </a:rPr>
              <a:t>contribue</a:t>
            </a:r>
            <a:r>
              <a:rPr lang="en-US" sz="900" b="0" i="0" kern="1200" noProof="0" dirty="0">
                <a:solidFill>
                  <a:schemeClr val="tx1"/>
                </a:solidFill>
                <a:effectLst/>
                <a:latin typeface="Arial" panose="020B0604020202020204" pitchFamily="34" charset="0"/>
                <a:ea typeface="+mn-ea"/>
                <a:cs typeface="+mn-cs"/>
              </a:rPr>
              <a:t> à 10 322 billions de dollars US.</a:t>
            </a:r>
          </a:p>
          <a:p>
            <a:pPr marL="514350" lvl="1" indent="-171450">
              <a:buFont typeface="Symbol" panose="05050102010706020507" pitchFamily="18" charset="2"/>
              <a:buChar char="-"/>
            </a:pPr>
            <a:r>
              <a:rPr lang="fr-FR" dirty="0"/>
              <a:t>Et la première période de reconstitution (FVC-1) du Fonds vert pour le climat (FVC-1), a débuté en octobre 2020</a:t>
            </a:r>
            <a:r>
              <a:rPr lang="en-US" sz="900" b="0" i="0" kern="1200" noProof="0" dirty="0">
                <a:solidFill>
                  <a:schemeClr val="tx1"/>
                </a:solidFill>
                <a:effectLst/>
                <a:latin typeface="Arial" panose="020B0604020202020204" pitchFamily="34" charset="0"/>
                <a:ea typeface="+mn-ea"/>
                <a:cs typeface="+mn-cs"/>
              </a:rPr>
              <a:t>, equivalent à 9999 billions de dollars US</a:t>
            </a:r>
          </a:p>
          <a:p>
            <a:pPr marL="171450" marR="0" lvl="0" indent="-171450" algn="just"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err="1"/>
              <a:t>Afin</a:t>
            </a:r>
            <a:r>
              <a:rPr lang="en-US" noProof="0" dirty="0"/>
              <a:t> de </a:t>
            </a:r>
            <a:r>
              <a:rPr lang="en-US" noProof="0" dirty="0" err="1"/>
              <a:t>bénéficier</a:t>
            </a:r>
            <a:r>
              <a:rPr lang="en-US" noProof="0" dirty="0"/>
              <a:t> du </a:t>
            </a:r>
            <a:r>
              <a:rPr lang="en-US" noProof="0" dirty="0" err="1"/>
              <a:t>financement</a:t>
            </a:r>
            <a:r>
              <a:rPr lang="en-US" noProof="0" dirty="0"/>
              <a:t> </a:t>
            </a:r>
            <a:r>
              <a:rPr lang="en-US" noProof="0" dirty="0" err="1"/>
              <a:t>climatique</a:t>
            </a:r>
            <a:r>
              <a:rPr lang="en-US" noProof="0" dirty="0"/>
              <a:t>, </a:t>
            </a:r>
            <a:r>
              <a:rPr lang="en-US" noProof="0" dirty="0" err="1"/>
              <a:t>il</a:t>
            </a:r>
            <a:r>
              <a:rPr lang="en-US" noProof="0" dirty="0"/>
              <a:t> </a:t>
            </a:r>
            <a:r>
              <a:rPr lang="en-US" noProof="0" dirty="0" err="1"/>
              <a:t>existe</a:t>
            </a:r>
            <a:r>
              <a:rPr lang="en-US" noProof="0" dirty="0"/>
              <a:t> </a:t>
            </a:r>
            <a:r>
              <a:rPr lang="en-US" noProof="0" dirty="0" err="1"/>
              <a:t>différents</a:t>
            </a:r>
            <a:r>
              <a:rPr lang="en-US" noProof="0" dirty="0"/>
              <a:t> </a:t>
            </a:r>
            <a:r>
              <a:rPr lang="en-US" noProof="0" dirty="0" err="1"/>
              <a:t>canaux</a:t>
            </a:r>
            <a:r>
              <a:rPr lang="en-US" noProof="0" dirty="0"/>
              <a:t> (Watson &amp; </a:t>
            </a:r>
            <a:r>
              <a:rPr lang="en-US" noProof="0" dirty="0" err="1"/>
              <a:t>Schalatek</a:t>
            </a:r>
            <a:r>
              <a:rPr lang="en-US" noProof="0" dirty="0"/>
              <a:t>, 2020):</a:t>
            </a:r>
          </a:p>
          <a:p>
            <a:pPr marL="571500" lvl="1" indent="-228600" algn="just">
              <a:buFont typeface="+mj-lt"/>
              <a:buAutoNum type="arabicPeriod"/>
              <a:defRPr/>
            </a:pPr>
            <a:r>
              <a:rPr lang="en-US" b="1" noProof="0" dirty="0" err="1"/>
              <a:t>Canaux</a:t>
            </a:r>
            <a:r>
              <a:rPr lang="en-US" b="1" noProof="0" dirty="0"/>
              <a:t> </a:t>
            </a:r>
            <a:r>
              <a:rPr lang="en-US" b="1" noProof="0" dirty="0" err="1"/>
              <a:t>multilatéraux</a:t>
            </a:r>
            <a:r>
              <a:rPr lang="en-US" b="1" noProof="0" dirty="0"/>
              <a:t> :</a:t>
            </a:r>
            <a:r>
              <a:rPr lang="en-US" noProof="0" dirty="0"/>
              <a:t> les </a:t>
            </a:r>
            <a:r>
              <a:rPr lang="en-US" noProof="0" dirty="0" err="1"/>
              <a:t>gouvernements</a:t>
            </a:r>
            <a:r>
              <a:rPr lang="en-US" noProof="0" dirty="0"/>
              <a:t> des pays </a:t>
            </a:r>
            <a:r>
              <a:rPr lang="en-US" noProof="0" dirty="0" err="1"/>
              <a:t>en</a:t>
            </a:r>
            <a:r>
              <a:rPr lang="en-US" noProof="0" dirty="0"/>
              <a:t> </a:t>
            </a:r>
            <a:r>
              <a:rPr lang="en-US" noProof="0" dirty="0" err="1"/>
              <a:t>développement</a:t>
            </a:r>
            <a:r>
              <a:rPr lang="en-US" noProof="0" dirty="0"/>
              <a:t> </a:t>
            </a:r>
            <a:r>
              <a:rPr lang="fr-FR" dirty="0"/>
              <a:t>ont une plus grande voix et représentation dans les processus décisionnels par rapport aux structures de gouvernance rigides dominées par les pays contributeurs </a:t>
            </a:r>
            <a:r>
              <a:rPr lang="en-US" noProof="0" dirty="0">
                <a:sym typeface="Wingdings" panose="05000000000000000000" pitchFamily="2" charset="2"/>
              </a:rPr>
              <a:t> par </a:t>
            </a:r>
            <a:r>
              <a:rPr lang="en-US" noProof="0" dirty="0" err="1">
                <a:sym typeface="Wingdings" panose="05000000000000000000" pitchFamily="2" charset="2"/>
              </a:rPr>
              <a:t>exemple</a:t>
            </a:r>
            <a:r>
              <a:rPr lang="en-US" noProof="0" dirty="0">
                <a:sym typeface="Wingdings" panose="05000000000000000000" pitchFamily="2" charset="2"/>
              </a:rPr>
              <a:t>, le Fonds vert pour le </a:t>
            </a:r>
            <a:r>
              <a:rPr lang="en-US" noProof="0" dirty="0" err="1">
                <a:sym typeface="Wingdings" panose="05000000000000000000" pitchFamily="2" charset="2"/>
              </a:rPr>
              <a:t>climat</a:t>
            </a:r>
            <a:endParaRPr lang="en-US" noProof="0" dirty="0"/>
          </a:p>
          <a:p>
            <a:pPr marL="571500" lvl="1" indent="-228600" algn="just">
              <a:buFont typeface="+mj-lt"/>
              <a:buAutoNum type="arabicPeriod"/>
              <a:defRPr/>
            </a:pPr>
            <a:r>
              <a:rPr lang="en-US" b="1" noProof="0" dirty="0" err="1"/>
              <a:t>Canaux</a:t>
            </a:r>
            <a:r>
              <a:rPr lang="en-US" b="1" noProof="0" dirty="0"/>
              <a:t> </a:t>
            </a:r>
            <a:r>
              <a:rPr lang="en-US" b="1" noProof="0" dirty="0" err="1"/>
              <a:t>bilatéraux</a:t>
            </a:r>
            <a:r>
              <a:rPr lang="en-US" b="1" noProof="0" dirty="0"/>
              <a:t> : </a:t>
            </a:r>
            <a:r>
              <a:rPr lang="fr-FR" dirty="0"/>
              <a:t>représente une part importante du financement climatique public </a:t>
            </a:r>
            <a:r>
              <a:rPr lang="en-US" noProof="0" dirty="0"/>
              <a:t>qui </a:t>
            </a:r>
            <a:r>
              <a:rPr lang="en-US" noProof="0" dirty="0" err="1"/>
              <a:t>est</a:t>
            </a:r>
            <a:r>
              <a:rPr lang="en-US" noProof="0" dirty="0"/>
              <a:t> </a:t>
            </a:r>
            <a:r>
              <a:rPr lang="fr-FR" dirty="0"/>
              <a:t>géré par les agences de développement/ fonds bilatéraux spéciaux pour le climat</a:t>
            </a:r>
            <a:r>
              <a:rPr lang="en-US" noProof="0" dirty="0">
                <a:sym typeface="Wingdings" panose="05000000000000000000" pitchFamily="2" charset="2"/>
              </a:rPr>
              <a:t> par </a:t>
            </a:r>
            <a:r>
              <a:rPr lang="en-US" noProof="0" dirty="0" err="1">
                <a:sym typeface="Wingdings" panose="05000000000000000000" pitchFamily="2" charset="2"/>
              </a:rPr>
              <a:t>exemple</a:t>
            </a:r>
            <a:r>
              <a:rPr lang="en-US" noProof="0" dirty="0">
                <a:sym typeface="Wingdings" panose="05000000000000000000" pitchFamily="2" charset="2"/>
              </a:rPr>
              <a:t>, </a:t>
            </a:r>
            <a:r>
              <a:rPr lang="en-US" noProof="0" dirty="0" err="1">
                <a:sym typeface="Wingdings" panose="05000000000000000000" pitchFamily="2" charset="2"/>
              </a:rPr>
              <a:t>l’Internationale</a:t>
            </a:r>
            <a:r>
              <a:rPr lang="en-US" noProof="0" dirty="0">
                <a:sym typeface="Wingdings" panose="05000000000000000000" pitchFamily="2" charset="2"/>
              </a:rPr>
              <a:t> </a:t>
            </a:r>
            <a:r>
              <a:rPr lang="en-US" noProof="0" dirty="0" err="1">
                <a:sym typeface="Wingdings" panose="05000000000000000000" pitchFamily="2" charset="2"/>
              </a:rPr>
              <a:t>Klimaschutzinitiative</a:t>
            </a:r>
            <a:r>
              <a:rPr lang="en-US" noProof="0" dirty="0">
                <a:sym typeface="Wingdings" panose="05000000000000000000" pitchFamily="2" charset="2"/>
              </a:rPr>
              <a:t> allemande (IKI, international climate initiative)</a:t>
            </a:r>
            <a:endParaRPr lang="en-US" b="0" noProof="0" dirty="0">
              <a:sym typeface="Wingdings" panose="05000000000000000000" pitchFamily="2" charset="2"/>
            </a:endParaRPr>
          </a:p>
          <a:p>
            <a:pPr marL="571500" lvl="1" indent="-228600" algn="just">
              <a:buFont typeface="+mj-lt"/>
              <a:buAutoNum type="arabicPeriod"/>
              <a:defRPr/>
            </a:pPr>
            <a:r>
              <a:rPr lang="en-US" b="1" noProof="0" dirty="0" err="1"/>
              <a:t>Canaux</a:t>
            </a:r>
            <a:r>
              <a:rPr lang="en-US" b="1" noProof="0" dirty="0"/>
              <a:t> </a:t>
            </a:r>
            <a:r>
              <a:rPr lang="en-US" b="1" noProof="0" dirty="0" err="1"/>
              <a:t>régionaux</a:t>
            </a:r>
            <a:r>
              <a:rPr lang="en-US" b="1" noProof="0" dirty="0"/>
              <a:t> et </a:t>
            </a:r>
            <a:r>
              <a:rPr lang="en-US" b="1" noProof="0" dirty="0" err="1"/>
              <a:t>nationaux</a:t>
            </a:r>
            <a:r>
              <a:rPr lang="en-US" b="1" noProof="0" dirty="0"/>
              <a:t>  et </a:t>
            </a:r>
            <a:r>
              <a:rPr lang="en-US" b="1" noProof="0" dirty="0" err="1"/>
              <a:t>financements</a:t>
            </a:r>
            <a:r>
              <a:rPr lang="en-US" b="1" noProof="0" dirty="0"/>
              <a:t> pour la </a:t>
            </a:r>
            <a:r>
              <a:rPr lang="en-US" b="1" noProof="0" dirty="0" err="1"/>
              <a:t>changement</a:t>
            </a:r>
            <a:r>
              <a:rPr lang="en-US" b="1" noProof="0" dirty="0"/>
              <a:t> </a:t>
            </a:r>
            <a:r>
              <a:rPr lang="en-US" b="1" noProof="0" dirty="0" err="1"/>
              <a:t>climatique</a:t>
            </a:r>
            <a:r>
              <a:rPr lang="en-US" b="1" noProof="0" dirty="0"/>
              <a:t> : </a:t>
            </a:r>
            <a:r>
              <a:rPr lang="fr-FR" dirty="0"/>
              <a:t>établis par les pays en développement et dotés de ressources à travers les allocations budgétaires nationales, le secteur privé national ainsi que la finance internationale  par exemple, le Fonds brésilien pour l'Amazonie, l'Assurance Caribéenne Contre les Risques et Catastrophes (CCRIF) et la Capacité africaine de gestion des risques (ARC) </a:t>
            </a:r>
            <a:br>
              <a:rPr lang="fr-FR" dirty="0"/>
            </a:br>
            <a:endParaRPr lang="en-US" b="1" noProof="0" dirty="0"/>
          </a:p>
          <a:p>
            <a:pPr marL="0" indent="0" algn="just">
              <a:buFont typeface="Symbol" panose="05050102010706020507" pitchFamily="18" charset="2"/>
              <a:buNone/>
              <a:defRPr/>
            </a:pPr>
            <a:r>
              <a:rPr lang="en-US" b="1" noProof="0" dirty="0"/>
              <a:t>Sources :</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0" noProof="0" dirty="0"/>
              <a:t>Climate Funds Update (CFU) (2022-02-04), ’CFU – Climate Finance Recipients’, available at: https://public.tableau.com/app/profile/carl.roberts/viz/CFU-Climatefinancerecipients_16068528505010/Recipientsbubblechart</a:t>
            </a:r>
          </a:p>
          <a:p>
            <a:pPr marL="0" indent="0" algn="just">
              <a:buFont typeface="Symbol" panose="05050102010706020507" pitchFamily="18" charset="2"/>
              <a:buNone/>
              <a:defRPr/>
            </a:pPr>
            <a:endParaRPr lang="en-US" b="0" i="0" noProof="0" dirty="0"/>
          </a:p>
          <a:p>
            <a:pPr marL="0" indent="0" algn="just">
              <a:buFont typeface="Symbol" panose="05050102010706020507" pitchFamily="18" charset="2"/>
              <a:buNone/>
              <a:defRPr/>
            </a:pPr>
            <a:r>
              <a:rPr lang="en-US" b="0" i="0" noProof="0" dirty="0"/>
              <a:t>Watson &amp; </a:t>
            </a:r>
            <a:r>
              <a:rPr lang="en-US" b="0" i="0" noProof="0" dirty="0" err="1"/>
              <a:t>Schalatek</a:t>
            </a:r>
            <a:r>
              <a:rPr lang="en-US" b="0" i="0" noProof="0" dirty="0"/>
              <a:t> (2020), ’The Global Climate Finance Architecture’, available at: https://climatefundsupdate.org/wp-content/uploads/2021/03/CFF2-ENG-2020-Digital.pdf</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u="sng" noProof="0" dirty="0"/>
              <a:t>Image Reference:</a:t>
            </a:r>
          </a:p>
          <a:p>
            <a:pPr marL="0" indent="0" algn="just">
              <a:buFont typeface="Symbol" panose="05050102010706020507" pitchFamily="18" charset="2"/>
              <a:buNone/>
              <a:defRPr/>
            </a:pPr>
            <a:r>
              <a:rPr lang="en-US" noProof="0" dirty="0"/>
              <a:t>Roberts, C., (Climate Funds Update) (2022-02-04), ‚’CFU – Status of the Funds: Fund sizes’, available at: https://public.tableau.com/app/profile/carl.roberts/viz/CFU-StatusoftheFunds_16068500780590/Statusofthefunds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1719927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a:t>[</a:t>
            </a:r>
            <a:r>
              <a:rPr lang="en-US" noProof="0" dirty="0" err="1"/>
              <a:t>Cette</a:t>
            </a:r>
            <a:r>
              <a:rPr lang="en-US" noProof="0" dirty="0"/>
              <a:t> diapositive </a:t>
            </a:r>
            <a:r>
              <a:rPr lang="en-US" noProof="0" dirty="0" err="1"/>
              <a:t>est</a:t>
            </a:r>
            <a:r>
              <a:rPr lang="en-US" noProof="0" dirty="0"/>
              <a:t> </a:t>
            </a:r>
            <a:r>
              <a:rPr lang="en-US" noProof="0" dirty="0" err="1"/>
              <a:t>optionnelle</a:t>
            </a:r>
            <a:r>
              <a:rPr lang="en-US" noProof="0" dirty="0"/>
              <a:t> et </a:t>
            </a:r>
            <a:r>
              <a:rPr lang="en-US" noProof="0" dirty="0" err="1"/>
              <a:t>peut</a:t>
            </a:r>
            <a:r>
              <a:rPr lang="en-US" noProof="0" dirty="0"/>
              <a:t> </a:t>
            </a:r>
            <a:r>
              <a:rPr lang="en-US" noProof="0" dirty="0" err="1"/>
              <a:t>être</a:t>
            </a:r>
            <a:r>
              <a:rPr lang="en-US" noProof="0" dirty="0"/>
              <a:t> </a:t>
            </a:r>
            <a:r>
              <a:rPr lang="en-US" noProof="0" dirty="0" err="1"/>
              <a:t>utilisée</a:t>
            </a:r>
            <a:r>
              <a:rPr lang="en-US" noProof="0" dirty="0"/>
              <a:t> pour </a:t>
            </a:r>
            <a:r>
              <a:rPr lang="en-US" noProof="0" dirty="0" err="1"/>
              <a:t>une</a:t>
            </a:r>
            <a:r>
              <a:rPr lang="en-US" noProof="0" dirty="0"/>
              <a:t> formation dans la </a:t>
            </a:r>
            <a:r>
              <a:rPr lang="en-US" noProof="0" dirty="0" err="1"/>
              <a:t>région</a:t>
            </a:r>
            <a:r>
              <a:rPr lang="en-US" noProof="0" dirty="0"/>
              <a:t> du MOAN.]</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the Middle East and North Africa</a:t>
            </a:r>
            <a:r>
              <a:rPr lang="en-US" noProof="0" dirty="0"/>
              <a:t>’, available at: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the Middle East and North Africa</a:t>
            </a:r>
            <a:r>
              <a:rPr lang="en-US" noProof="0" dirty="0"/>
              <a:t>’, available at: https://public.tableau.com/app/profile/carl.roberts/viz/CFU-MiddleEastandNorthAfrica_16068533809970/FundsoperatingintheMiddleEastandNorthAfrica</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2943450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a:t>[</a:t>
            </a:r>
            <a:r>
              <a:rPr lang="en-US" noProof="0" dirty="0" err="1"/>
              <a:t>Cette</a:t>
            </a:r>
            <a:r>
              <a:rPr lang="en-US" noProof="0" dirty="0"/>
              <a:t> diapositive </a:t>
            </a:r>
            <a:r>
              <a:rPr lang="en-US" noProof="0" dirty="0" err="1"/>
              <a:t>est</a:t>
            </a:r>
            <a:r>
              <a:rPr lang="en-US" noProof="0" dirty="0"/>
              <a:t> </a:t>
            </a:r>
            <a:r>
              <a:rPr lang="en-US" noProof="0" dirty="0" err="1"/>
              <a:t>optionnelle</a:t>
            </a:r>
            <a:r>
              <a:rPr lang="en-US" noProof="0" dirty="0"/>
              <a:t> et </a:t>
            </a:r>
            <a:r>
              <a:rPr lang="en-US" noProof="0" dirty="0" err="1"/>
              <a:t>peut</a:t>
            </a:r>
            <a:r>
              <a:rPr lang="en-US" noProof="0" dirty="0"/>
              <a:t> </a:t>
            </a:r>
            <a:r>
              <a:rPr lang="en-US" noProof="0" dirty="0" err="1"/>
              <a:t>être</a:t>
            </a:r>
            <a:r>
              <a:rPr lang="en-US" noProof="0" dirty="0"/>
              <a:t> </a:t>
            </a:r>
            <a:r>
              <a:rPr lang="en-US" noProof="0" dirty="0" err="1"/>
              <a:t>utilisée</a:t>
            </a:r>
            <a:r>
              <a:rPr lang="en-US" noProof="0" dirty="0"/>
              <a:t> pour un </a:t>
            </a:r>
            <a:r>
              <a:rPr lang="en-US" noProof="0" dirty="0" err="1"/>
              <a:t>ToT</a:t>
            </a:r>
            <a:r>
              <a:rPr lang="en-US" noProof="0" dirty="0"/>
              <a:t> dans la </a:t>
            </a:r>
            <a:r>
              <a:rPr lang="en-US" noProof="0" dirty="0" err="1"/>
              <a:t>région</a:t>
            </a:r>
            <a:r>
              <a:rPr lang="en-US" noProof="0" dirty="0"/>
              <a:t> </a:t>
            </a:r>
            <a:r>
              <a:rPr lang="en-US" noProof="0" dirty="0" err="1"/>
              <a:t>d’Amérique</a:t>
            </a:r>
            <a:r>
              <a:rPr lang="en-US" noProof="0" dirty="0"/>
              <a:t> du Sud.]</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 :</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Latin America and the Caribbean’, available at: https://public.tableau.com/app/profile/carl.roberts/viz/CFU-LatinAmerica_16068533284360/FundsoperatinginLatinAmericaandtheCaribbean</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Latin America and the Caribbean’, available at: https://public.tableau.com/app/profile/carl.roberts/viz/CFU-LatinAmerica_16068533284360/FundsoperatinginLatinAmericaandtheCaribbean</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4140467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a:t>[</a:t>
            </a:r>
            <a:r>
              <a:rPr lang="en-US" noProof="0" dirty="0" err="1"/>
              <a:t>Cette</a:t>
            </a:r>
            <a:r>
              <a:rPr lang="en-US" noProof="0" dirty="0"/>
              <a:t> diapositive </a:t>
            </a:r>
            <a:r>
              <a:rPr lang="en-US" noProof="0" dirty="0" err="1"/>
              <a:t>est</a:t>
            </a:r>
            <a:r>
              <a:rPr lang="en-US" noProof="0" dirty="0"/>
              <a:t> </a:t>
            </a:r>
            <a:r>
              <a:rPr lang="en-US" noProof="0" dirty="0" err="1"/>
              <a:t>optionnelle</a:t>
            </a:r>
            <a:r>
              <a:rPr lang="en-US" noProof="0" dirty="0"/>
              <a:t> et </a:t>
            </a:r>
            <a:r>
              <a:rPr lang="en-US" noProof="0" dirty="0" err="1"/>
              <a:t>peut</a:t>
            </a:r>
            <a:r>
              <a:rPr lang="en-US" noProof="0" dirty="0"/>
              <a:t> </a:t>
            </a:r>
            <a:r>
              <a:rPr lang="en-US" noProof="0" dirty="0" err="1"/>
              <a:t>être</a:t>
            </a:r>
            <a:r>
              <a:rPr lang="en-US" noProof="0" dirty="0"/>
              <a:t> </a:t>
            </a:r>
            <a:r>
              <a:rPr lang="en-US" noProof="0" dirty="0" err="1"/>
              <a:t>utilisée</a:t>
            </a:r>
            <a:r>
              <a:rPr lang="en-US" noProof="0" dirty="0"/>
              <a:t> pour un </a:t>
            </a:r>
            <a:r>
              <a:rPr lang="en-US" noProof="0" dirty="0" err="1"/>
              <a:t>ToT</a:t>
            </a:r>
            <a:r>
              <a:rPr lang="en-US" noProof="0" dirty="0"/>
              <a:t> dans la </a:t>
            </a:r>
            <a:r>
              <a:rPr lang="en-US" noProof="0" dirty="0" err="1"/>
              <a:t>région</a:t>
            </a:r>
            <a:r>
              <a:rPr lang="en-US" noProof="0" dirty="0"/>
              <a:t> de </a:t>
            </a:r>
            <a:r>
              <a:rPr lang="en-US" noProof="0" dirty="0" err="1"/>
              <a:t>l’Afrique</a:t>
            </a:r>
            <a:r>
              <a:rPr lang="en-US" noProof="0" dirty="0"/>
              <a:t> </a:t>
            </a:r>
            <a:r>
              <a:rPr lang="en-US" noProof="0" dirty="0" err="1"/>
              <a:t>subsaharienne</a:t>
            </a:r>
            <a:r>
              <a:rPr lang="en-US" noProof="0" dirty="0"/>
              <a:t>.]</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 :</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Sub-Saharan Africa’, available at: https://public.tableau.com/app/profile/carl.roberts/viz/CFU-SubSaharanAfrica_16068535483570/FundsoperatinginSub-SaharanAfrica</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Sub-Saharan Africa’, available at: https://public.tableau.com/app/profile/carl.roberts/viz/CFU-SubSaharanAfrica_16068535483570/FundsoperatinginSub-SaharanAfrica</a:t>
            </a:r>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797137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 typeface="Symbol" panose="05050102010706020507" pitchFamily="18" charset="2"/>
              <a:buChar char="-"/>
            </a:pPr>
            <a:r>
              <a:rPr lang="en-US" b="0" i="0" noProof="0" dirty="0" err="1"/>
              <a:t>Définition</a:t>
            </a:r>
            <a:r>
              <a:rPr lang="en-US" b="0" i="0" noProof="0" dirty="0"/>
              <a:t> : </a:t>
            </a:r>
            <a:r>
              <a:rPr lang="en-US" b="0" i="1" noProof="0" dirty="0"/>
              <a:t>“Le Fonds vert pour le </a:t>
            </a:r>
            <a:r>
              <a:rPr lang="en-US" b="0" i="1" noProof="0" dirty="0" err="1"/>
              <a:t>climat</a:t>
            </a:r>
            <a:r>
              <a:rPr lang="en-US" b="0" i="1" noProof="0" dirty="0"/>
              <a:t> (FVC), </a:t>
            </a:r>
            <a:r>
              <a:rPr lang="en-US" b="0" i="1" noProof="0" dirty="0" err="1"/>
              <a:t>établit</a:t>
            </a:r>
            <a:r>
              <a:rPr lang="en-US" b="0" i="1" noProof="0" dirty="0"/>
              <a:t> </a:t>
            </a:r>
            <a:r>
              <a:rPr lang="en-US" b="0" i="1" noProof="0" dirty="0" err="1"/>
              <a:t>en</a:t>
            </a:r>
            <a:r>
              <a:rPr lang="en-US" b="0" i="1" noProof="0" dirty="0"/>
              <a:t> 2010, fait </a:t>
            </a:r>
            <a:r>
              <a:rPr lang="en-US" b="0" i="1" noProof="0" dirty="0" err="1"/>
              <a:t>partie</a:t>
            </a:r>
            <a:r>
              <a:rPr lang="en-US" b="0" i="1" noProof="0" dirty="0"/>
              <a:t> du </a:t>
            </a:r>
            <a:r>
              <a:rPr lang="en-US" b="0" i="1" noProof="0" dirty="0" err="1"/>
              <a:t>mécanisme</a:t>
            </a:r>
            <a:r>
              <a:rPr lang="en-US" b="0" i="1" noProof="0" dirty="0"/>
              <a:t> financier de la </a:t>
            </a:r>
            <a:r>
              <a:rPr lang="fr-FR" b="0" i="1" dirty="0">
                <a:solidFill>
                  <a:srgbClr val="202124"/>
                </a:solidFill>
                <a:effectLst/>
                <a:latin typeface="Google Sans"/>
              </a:rPr>
              <a:t>Convention-cadre des Nations unies sur les changements climatiques</a:t>
            </a:r>
            <a:r>
              <a:rPr lang="en-US" b="0" i="1" noProof="0" dirty="0"/>
              <a:t> (CCNUCC) et </a:t>
            </a:r>
            <a:r>
              <a:rPr lang="en-US" b="0" i="1" noProof="0" dirty="0" err="1"/>
              <a:t>remplit</a:t>
            </a:r>
            <a:r>
              <a:rPr lang="en-US" b="0" i="1" noProof="0" dirty="0"/>
              <a:t> la </a:t>
            </a:r>
            <a:r>
              <a:rPr lang="en-US" b="0" i="1" noProof="0" dirty="0" err="1"/>
              <a:t>même</a:t>
            </a:r>
            <a:r>
              <a:rPr lang="en-US" b="0" i="1" noProof="0" dirty="0"/>
              <a:t> </a:t>
            </a:r>
            <a:r>
              <a:rPr lang="en-US" b="0" i="1" noProof="0" dirty="0" err="1"/>
              <a:t>fonction</a:t>
            </a:r>
            <a:r>
              <a:rPr lang="en-US" b="0" i="1" noProof="0" dirty="0"/>
              <a:t> pour </a:t>
            </a:r>
            <a:r>
              <a:rPr lang="en-US" b="0" i="1" noProof="0" dirty="0" err="1"/>
              <a:t>l’Accord</a:t>
            </a:r>
            <a:r>
              <a:rPr lang="en-US" b="0" i="1" noProof="0" dirty="0"/>
              <a:t> de Paris. It vise à </a:t>
            </a:r>
            <a:r>
              <a:rPr lang="en-US" b="0" i="1" noProof="0" dirty="0" err="1"/>
              <a:t>apporter</a:t>
            </a:r>
            <a:r>
              <a:rPr lang="en-US" b="0" i="1" noProof="0" dirty="0"/>
              <a:t> </a:t>
            </a:r>
            <a:r>
              <a:rPr lang="en-US" b="0" i="1" noProof="0" dirty="0" err="1"/>
              <a:t>une</a:t>
            </a:r>
            <a:r>
              <a:rPr lang="en-US" b="0" i="1" noProof="0" dirty="0"/>
              <a:t> contribution </a:t>
            </a:r>
            <a:r>
              <a:rPr lang="en-US" b="0" i="1" noProof="0" dirty="0" err="1"/>
              <a:t>ambitieuse</a:t>
            </a:r>
            <a:r>
              <a:rPr lang="en-US" b="0" i="1" noProof="0" dirty="0"/>
              <a:t> pour la mise </a:t>
            </a:r>
            <a:r>
              <a:rPr lang="en-US" b="0" i="1" noProof="0" dirty="0" err="1"/>
              <a:t>en</a:t>
            </a:r>
            <a:r>
              <a:rPr lang="en-US" b="0" i="1" noProof="0" dirty="0"/>
              <a:t> oeuvre de </a:t>
            </a:r>
            <a:r>
              <a:rPr lang="en-US" b="0" i="1" noProof="0" dirty="0" err="1"/>
              <a:t>l’Accord</a:t>
            </a:r>
            <a:r>
              <a:rPr lang="en-US" b="0" i="1" noProof="0" dirty="0"/>
              <a:t> de Paris et </a:t>
            </a:r>
            <a:r>
              <a:rPr lang="en-US" b="0" i="1" noProof="0" dirty="0" err="1"/>
              <a:t>ses</a:t>
            </a:r>
            <a:r>
              <a:rPr lang="en-US" b="0" i="1" noProof="0" dirty="0"/>
              <a:t> </a:t>
            </a:r>
            <a:r>
              <a:rPr lang="en-US" b="0" i="1" noProof="0" dirty="0" err="1"/>
              <a:t>objectifs</a:t>
            </a:r>
            <a:r>
              <a:rPr lang="en-US" b="0" i="1" noProof="0" dirty="0"/>
              <a:t> </a:t>
            </a:r>
            <a:r>
              <a:rPr lang="en-US" b="0" i="1" noProof="0" dirty="0" err="1"/>
              <a:t>d’attenuation</a:t>
            </a:r>
            <a:r>
              <a:rPr lang="en-US" b="0" i="1" noProof="0" dirty="0"/>
              <a:t> et </a:t>
            </a:r>
            <a:r>
              <a:rPr lang="en-US" b="0" i="1" noProof="0" dirty="0" err="1"/>
              <a:t>d’adaptation</a:t>
            </a:r>
            <a:r>
              <a:rPr lang="en-US" b="0" i="1" noProof="0" dirty="0"/>
              <a:t> </a:t>
            </a:r>
            <a:r>
              <a:rPr lang="en-US" b="0" i="1" noProof="0" dirty="0" err="1"/>
              <a:t>en</a:t>
            </a:r>
            <a:r>
              <a:rPr lang="en-US" b="0" i="1" noProof="0" dirty="0"/>
              <a:t> </a:t>
            </a:r>
            <a:r>
              <a:rPr lang="en-US" b="0" i="1" noProof="0" dirty="0" err="1"/>
              <a:t>soutenant</a:t>
            </a:r>
            <a:r>
              <a:rPr lang="en-US" b="0" i="1" noProof="0" dirty="0"/>
              <a:t> le </a:t>
            </a:r>
            <a:r>
              <a:rPr lang="en-US" b="0" i="1" noProof="0" dirty="0" err="1"/>
              <a:t>changement</a:t>
            </a:r>
            <a:r>
              <a:rPr lang="en-US" b="0" i="1" noProof="0" dirty="0"/>
              <a:t> de </a:t>
            </a:r>
            <a:r>
              <a:rPr lang="en-US" b="0" i="1" noProof="0" dirty="0" err="1"/>
              <a:t>paradigme</a:t>
            </a:r>
            <a:r>
              <a:rPr lang="en-US" b="0" i="1" noProof="0" dirty="0"/>
              <a:t> dans les pays </a:t>
            </a:r>
            <a:r>
              <a:rPr lang="en-US" b="0" i="1" noProof="0" dirty="0" err="1"/>
              <a:t>en</a:t>
            </a:r>
            <a:r>
              <a:rPr lang="en-US" b="0" i="1" noProof="0" dirty="0"/>
              <a:t> </a:t>
            </a:r>
            <a:r>
              <a:rPr lang="en-US" b="0" i="1" noProof="0" dirty="0" err="1"/>
              <a:t>développement</a:t>
            </a:r>
            <a:r>
              <a:rPr lang="en-US" b="0" i="1" noProof="0" dirty="0"/>
              <a:t> </a:t>
            </a:r>
            <a:r>
              <a:rPr lang="en-US" b="0" i="1" noProof="0" dirty="0" err="1"/>
              <a:t>envers</a:t>
            </a:r>
            <a:r>
              <a:rPr lang="en-US" b="0" i="1" noProof="0" dirty="0"/>
              <a:t> </a:t>
            </a:r>
            <a:r>
              <a:rPr lang="fr-FR" i="1" dirty="0"/>
              <a:t>voies de développement sobres en carbone et résilientes au changement climatique.</a:t>
            </a:r>
            <a:r>
              <a:rPr lang="en-US" b="0" i="1" noProof="0" dirty="0"/>
              <a:t> Le FVC </a:t>
            </a:r>
            <a:r>
              <a:rPr lang="en-US" b="0" i="1" noProof="0" dirty="0" err="1"/>
              <a:t>est</a:t>
            </a:r>
            <a:r>
              <a:rPr lang="en-US" b="0" i="1" noProof="0" dirty="0"/>
              <a:t> </a:t>
            </a:r>
            <a:r>
              <a:rPr lang="en-US" b="0" i="1" noProof="0" dirty="0" err="1"/>
              <a:t>actuellement</a:t>
            </a:r>
            <a:r>
              <a:rPr lang="en-US" b="0" i="1" noProof="0" dirty="0"/>
              <a:t> </a:t>
            </a:r>
            <a:r>
              <a:rPr lang="en-US" b="1" i="1" noProof="0" dirty="0"/>
              <a:t>le plus grand fonds </a:t>
            </a:r>
            <a:r>
              <a:rPr lang="en-US" b="1" i="1" noProof="0" dirty="0" err="1"/>
              <a:t>mondial</a:t>
            </a:r>
            <a:r>
              <a:rPr lang="en-US" b="1" i="1" noProof="0" dirty="0"/>
              <a:t> </a:t>
            </a:r>
            <a:r>
              <a:rPr lang="en-US" b="1" i="1" noProof="0" dirty="0" err="1"/>
              <a:t>multilatéral</a:t>
            </a:r>
            <a:r>
              <a:rPr lang="en-US" b="1" i="1" noProof="0" dirty="0"/>
              <a:t> </a:t>
            </a:r>
            <a:r>
              <a:rPr lang="en-US" b="1" i="1" noProof="0" dirty="0" err="1"/>
              <a:t>dédié</a:t>
            </a:r>
            <a:r>
              <a:rPr lang="en-US" b="1" i="1" noProof="0" dirty="0"/>
              <a:t> au </a:t>
            </a:r>
            <a:r>
              <a:rPr lang="en-US" b="1" i="1" noProof="0" dirty="0" err="1"/>
              <a:t>climat</a:t>
            </a:r>
            <a:r>
              <a:rPr lang="en-US" b="1" i="1" noProof="0" dirty="0"/>
              <a:t> </a:t>
            </a:r>
            <a:r>
              <a:rPr lang="en-US" b="0" i="1" noProof="0" dirty="0"/>
              <a:t>et le </a:t>
            </a:r>
            <a:r>
              <a:rPr lang="en-US" b="1" i="1" noProof="0" dirty="0"/>
              <a:t>principal </a:t>
            </a:r>
            <a:r>
              <a:rPr lang="en-US" b="1" i="1" noProof="0" dirty="0" err="1"/>
              <a:t>mécanisme</a:t>
            </a:r>
            <a:r>
              <a:rPr lang="en-US" b="1" i="1" noProof="0" dirty="0"/>
              <a:t> de </a:t>
            </a:r>
            <a:r>
              <a:rPr lang="en-US" b="1" i="1" noProof="0" dirty="0" err="1"/>
              <a:t>financement</a:t>
            </a:r>
            <a:r>
              <a:rPr lang="en-US" b="1" i="1" noProof="0" dirty="0"/>
              <a:t> </a:t>
            </a:r>
            <a:r>
              <a:rPr lang="en-US" b="1" i="1" noProof="0" dirty="0" err="1"/>
              <a:t>multilatéral</a:t>
            </a:r>
            <a:r>
              <a:rPr lang="en-US" b="0" i="1" noProof="0" dirty="0"/>
              <a:t> </a:t>
            </a:r>
            <a:r>
              <a:rPr lang="en-US" b="0" i="1" noProof="0" dirty="0" err="1"/>
              <a:t>afin</a:t>
            </a:r>
            <a:r>
              <a:rPr lang="en-US" b="0" i="1" noProof="0" dirty="0"/>
              <a:t> de </a:t>
            </a:r>
            <a:r>
              <a:rPr lang="en-US" b="0" i="1" noProof="0" dirty="0" err="1"/>
              <a:t>soutenir</a:t>
            </a:r>
            <a:r>
              <a:rPr lang="en-US" b="0" i="1" noProof="0" dirty="0"/>
              <a:t> les pays </a:t>
            </a:r>
            <a:r>
              <a:rPr lang="en-US" b="0" i="1" noProof="0" dirty="0" err="1"/>
              <a:t>en</a:t>
            </a:r>
            <a:r>
              <a:rPr lang="en-US" b="0" i="1" noProof="0" dirty="0"/>
              <a:t> </a:t>
            </a:r>
            <a:r>
              <a:rPr lang="en-US" b="0" i="1" noProof="0" dirty="0" err="1"/>
              <a:t>développement</a:t>
            </a:r>
            <a:r>
              <a:rPr lang="en-US" b="0" i="1" noProof="0" dirty="0"/>
              <a:t> dans la </a:t>
            </a:r>
            <a:r>
              <a:rPr lang="en-US" b="0" i="1" noProof="0" dirty="0" err="1"/>
              <a:t>réduction</a:t>
            </a:r>
            <a:r>
              <a:rPr lang="en-US" b="0" i="1" noProof="0" dirty="0"/>
              <a:t> de </a:t>
            </a:r>
            <a:r>
              <a:rPr lang="en-US" b="0" i="1" noProof="0" dirty="0" err="1"/>
              <a:t>leurs</a:t>
            </a:r>
            <a:r>
              <a:rPr lang="en-US" b="0" i="1" noProof="0" dirty="0"/>
              <a:t> </a:t>
            </a:r>
            <a:r>
              <a:rPr lang="en-US" b="0" i="1" noProof="0" dirty="0" err="1"/>
              <a:t>émissions</a:t>
            </a:r>
            <a:r>
              <a:rPr lang="en-US" b="0" i="1" noProof="0" dirty="0"/>
              <a:t> de </a:t>
            </a:r>
            <a:r>
              <a:rPr lang="en-US" b="0" i="1" noProof="0" dirty="0" err="1"/>
              <a:t>gaz</a:t>
            </a:r>
            <a:r>
              <a:rPr lang="en-US" b="0" i="1" noProof="0" dirty="0"/>
              <a:t> à </a:t>
            </a:r>
            <a:r>
              <a:rPr lang="en-US" b="0" i="1" noProof="0" dirty="0" err="1"/>
              <a:t>effet</a:t>
            </a:r>
            <a:r>
              <a:rPr lang="en-US" b="0" i="1" noProof="0" dirty="0"/>
              <a:t> de </a:t>
            </a:r>
            <a:r>
              <a:rPr lang="en-US" b="0" i="1" noProof="0" dirty="0" err="1"/>
              <a:t>serre</a:t>
            </a:r>
            <a:r>
              <a:rPr lang="en-US" b="0" i="1" noProof="0" dirty="0"/>
              <a:t> et </a:t>
            </a:r>
            <a:r>
              <a:rPr lang="en-US" b="0" i="1" noProof="0" dirty="0" err="1"/>
              <a:t>une</a:t>
            </a:r>
            <a:r>
              <a:rPr lang="en-US" b="0" i="1" noProof="0" dirty="0"/>
              <a:t> amelioration de </a:t>
            </a:r>
            <a:r>
              <a:rPr lang="en-US" b="0" i="1" noProof="0" dirty="0" err="1"/>
              <a:t>leur</a:t>
            </a:r>
            <a:r>
              <a:rPr lang="en-US" b="0" i="1" noProof="0" dirty="0"/>
              <a:t> </a:t>
            </a:r>
            <a:r>
              <a:rPr lang="en-US" b="0" i="1" noProof="0" dirty="0" err="1"/>
              <a:t>capacité</a:t>
            </a:r>
            <a:r>
              <a:rPr lang="en-US" b="0" i="1" noProof="0" dirty="0"/>
              <a:t> à </a:t>
            </a:r>
            <a:r>
              <a:rPr lang="en-US" b="0" i="1" noProof="0" dirty="0" err="1"/>
              <a:t>répondre</a:t>
            </a:r>
            <a:r>
              <a:rPr lang="en-US" b="0" i="1" noProof="0" dirty="0"/>
              <a:t> au </a:t>
            </a:r>
            <a:r>
              <a:rPr lang="en-US" b="0" i="1" noProof="0" dirty="0" err="1"/>
              <a:t>changement</a:t>
            </a:r>
            <a:r>
              <a:rPr lang="en-US" b="0" i="1" noProof="0" dirty="0"/>
              <a:t> </a:t>
            </a:r>
            <a:r>
              <a:rPr lang="en-US" b="0" i="1" noProof="0" dirty="0" err="1"/>
              <a:t>climatique</a:t>
            </a:r>
            <a:r>
              <a:rPr lang="en-US" b="0" i="1" noProof="0" dirty="0"/>
              <a:t>.” </a:t>
            </a:r>
            <a:r>
              <a:rPr lang="en-US" b="0" noProof="0" dirty="0"/>
              <a:t>(CFU)</a:t>
            </a:r>
          </a:p>
          <a:p>
            <a:pPr marL="0" indent="0">
              <a:buFont typeface="Symbol" panose="05050102010706020507" pitchFamily="18" charset="2"/>
              <a:buNone/>
            </a:pPr>
            <a:endParaRPr lang="en-US" b="0" noProof="0" dirty="0"/>
          </a:p>
          <a:p>
            <a:pPr marL="171450" indent="-171450">
              <a:buFont typeface="Symbol" panose="05050102010706020507" pitchFamily="18" charset="2"/>
              <a:buChar char="-"/>
            </a:pPr>
            <a:r>
              <a:rPr lang="en-US" b="0" noProof="0" dirty="0" err="1"/>
              <a:t>Liste</a:t>
            </a:r>
            <a:r>
              <a:rPr lang="en-US" b="0" noProof="0" dirty="0"/>
              <a:t> des </a:t>
            </a:r>
            <a:r>
              <a:rPr lang="en-US" b="0" noProof="0" dirty="0" err="1"/>
              <a:t>critères</a:t>
            </a:r>
            <a:r>
              <a:rPr lang="en-US" b="0" noProof="0" dirty="0"/>
              <a:t> </a:t>
            </a:r>
            <a:r>
              <a:rPr lang="en-US" b="0" noProof="0" dirty="0" err="1"/>
              <a:t>d’investissement</a:t>
            </a:r>
            <a:r>
              <a:rPr lang="en-US" b="0" noProof="0" dirty="0"/>
              <a:t> des </a:t>
            </a:r>
            <a:r>
              <a:rPr lang="en-US" b="0" noProof="0" dirty="0" err="1"/>
              <a:t>projets</a:t>
            </a:r>
            <a:r>
              <a:rPr lang="en-US" b="0" noProof="0" dirty="0"/>
              <a:t> du FVC :</a:t>
            </a:r>
          </a:p>
          <a:p>
            <a:pPr marL="514350" lvl="1" indent="-171450">
              <a:buFont typeface="Symbol" panose="05050102010706020507" pitchFamily="18" charset="2"/>
              <a:buChar char="-"/>
            </a:pPr>
            <a:r>
              <a:rPr lang="en-US" b="0" noProof="0" dirty="0" err="1"/>
              <a:t>Potentiel</a:t>
            </a:r>
            <a:r>
              <a:rPr lang="en-US" b="0" noProof="0" dirty="0"/>
              <a:t> </a:t>
            </a:r>
            <a:r>
              <a:rPr lang="en-US" b="0" noProof="0" dirty="0" err="1"/>
              <a:t>d’impact</a:t>
            </a:r>
            <a:r>
              <a:rPr lang="en-US" b="0" noProof="0" dirty="0"/>
              <a:t> </a:t>
            </a:r>
          </a:p>
          <a:p>
            <a:pPr marL="514350" lvl="1" indent="-171450">
              <a:buFont typeface="Symbol" panose="05050102010706020507" pitchFamily="18" charset="2"/>
              <a:buChar char="-"/>
            </a:pPr>
            <a:r>
              <a:rPr lang="en-US" b="0" noProof="0" dirty="0" err="1"/>
              <a:t>Potentiel</a:t>
            </a:r>
            <a:r>
              <a:rPr lang="en-US" b="0" noProof="0" dirty="0"/>
              <a:t> de </a:t>
            </a:r>
            <a:r>
              <a:rPr lang="en-US" b="0" noProof="0" dirty="0" err="1"/>
              <a:t>changement</a:t>
            </a:r>
            <a:r>
              <a:rPr lang="en-US" b="0" noProof="0" dirty="0"/>
              <a:t> de </a:t>
            </a:r>
            <a:r>
              <a:rPr lang="en-US" b="0" noProof="0" dirty="0" err="1"/>
              <a:t>paradigme</a:t>
            </a:r>
            <a:endParaRPr lang="en-US" b="0" noProof="0" dirty="0"/>
          </a:p>
          <a:p>
            <a:pPr marL="514350" lvl="1" indent="-171450">
              <a:buFont typeface="Symbol" panose="05050102010706020507" pitchFamily="18" charset="2"/>
              <a:buChar char="-"/>
            </a:pPr>
            <a:r>
              <a:rPr lang="en-US" b="0" noProof="0" dirty="0" err="1"/>
              <a:t>Potentiel</a:t>
            </a:r>
            <a:r>
              <a:rPr lang="en-US" b="0" noProof="0" dirty="0"/>
              <a:t> de </a:t>
            </a:r>
            <a:r>
              <a:rPr lang="en-US" b="0" noProof="0" dirty="0" err="1"/>
              <a:t>développement</a:t>
            </a:r>
            <a:r>
              <a:rPr lang="en-US" b="0" noProof="0" dirty="0"/>
              <a:t> durable </a:t>
            </a:r>
          </a:p>
          <a:p>
            <a:pPr marL="514350" lvl="1" indent="-171450">
              <a:buFont typeface="Symbol" panose="05050102010706020507" pitchFamily="18" charset="2"/>
              <a:buChar char="-"/>
            </a:pPr>
            <a:r>
              <a:rPr lang="en-US" b="0" noProof="0" dirty="0" err="1"/>
              <a:t>Réponse</a:t>
            </a:r>
            <a:r>
              <a:rPr lang="en-US" b="0" noProof="0" dirty="0"/>
              <a:t> aux </a:t>
            </a:r>
            <a:r>
              <a:rPr lang="en-US" b="0" noProof="0" dirty="0" err="1"/>
              <a:t>besoins</a:t>
            </a:r>
            <a:r>
              <a:rPr lang="en-US" b="0" noProof="0" dirty="0"/>
              <a:t> des </a:t>
            </a:r>
            <a:r>
              <a:rPr lang="en-US" b="0" noProof="0" dirty="0" err="1"/>
              <a:t>bénéficiaires</a:t>
            </a:r>
            <a:endParaRPr lang="en-US" b="0" noProof="0" dirty="0"/>
          </a:p>
          <a:p>
            <a:pPr marL="514350" lvl="1" indent="-171450">
              <a:buFont typeface="Symbol" panose="05050102010706020507" pitchFamily="18" charset="2"/>
              <a:buChar char="-"/>
            </a:pPr>
            <a:r>
              <a:rPr lang="en-US" b="0" noProof="0" dirty="0" err="1"/>
              <a:t>Meilleure</a:t>
            </a:r>
            <a:r>
              <a:rPr lang="en-US" b="0" noProof="0" dirty="0"/>
              <a:t> appropriation par les pays</a:t>
            </a:r>
          </a:p>
          <a:p>
            <a:pPr marL="514350" lvl="1" indent="-171450">
              <a:buFont typeface="Symbol" panose="05050102010706020507" pitchFamily="18" charset="2"/>
              <a:buChar char="-"/>
            </a:pPr>
            <a:r>
              <a:rPr lang="en-US" b="0" noProof="0" dirty="0" err="1"/>
              <a:t>Efficience</a:t>
            </a:r>
            <a:r>
              <a:rPr lang="en-US" b="0" noProof="0" dirty="0"/>
              <a:t> et </a:t>
            </a:r>
            <a:r>
              <a:rPr lang="en-US" b="0" noProof="0" dirty="0" err="1"/>
              <a:t>efficacité</a:t>
            </a:r>
            <a:endParaRPr lang="en-US" b="0" noProof="0" dirty="0"/>
          </a:p>
          <a:p>
            <a:pPr marL="171450" indent="-171450">
              <a:buFont typeface="Symbol" panose="05050102010706020507" pitchFamily="18" charset="2"/>
              <a:buChar char="-"/>
            </a:pPr>
            <a:r>
              <a:rPr lang="en-US" b="0" noProof="0" dirty="0" err="1"/>
              <a:t>L’architecture</a:t>
            </a:r>
            <a:r>
              <a:rPr lang="en-US" b="0" noProof="0" dirty="0"/>
              <a:t> du FVC </a:t>
            </a:r>
            <a:r>
              <a:rPr lang="en-US" b="0" noProof="0" dirty="0" err="1"/>
              <a:t>est</a:t>
            </a:r>
            <a:r>
              <a:rPr lang="en-US" b="0" noProof="0" dirty="0"/>
              <a:t> </a:t>
            </a:r>
            <a:r>
              <a:rPr lang="en-US" b="0" noProof="0" dirty="0" err="1"/>
              <a:t>structurée</a:t>
            </a:r>
            <a:r>
              <a:rPr lang="en-US" b="0" noProof="0" dirty="0"/>
              <a:t> </a:t>
            </a:r>
            <a:r>
              <a:rPr lang="en-US" b="0" noProof="0" dirty="0" err="1"/>
              <a:t>ainsi</a:t>
            </a:r>
            <a:r>
              <a:rPr lang="en-US" b="0" noProof="0" dirty="0"/>
              <a:t> :</a:t>
            </a:r>
          </a:p>
          <a:p>
            <a:pPr marL="514350" lvl="1" indent="-171450">
              <a:buFont typeface="Symbol" panose="05050102010706020507" pitchFamily="18" charset="2"/>
              <a:buChar char="-"/>
            </a:pPr>
            <a:r>
              <a:rPr lang="en-US" b="0" noProof="0" dirty="0"/>
              <a:t>Au </a:t>
            </a:r>
            <a:r>
              <a:rPr lang="en-US" b="0" noProof="0" dirty="0" err="1"/>
              <a:t>coeur</a:t>
            </a:r>
            <a:r>
              <a:rPr lang="en-US" b="0" noProof="0" dirty="0"/>
              <a:t> du Fonds se </a:t>
            </a:r>
            <a:r>
              <a:rPr lang="en-US" b="0" noProof="0" dirty="0" err="1"/>
              <a:t>trouve</a:t>
            </a:r>
            <a:r>
              <a:rPr lang="en-US" b="0" noProof="0" dirty="0"/>
              <a:t> </a:t>
            </a:r>
            <a:r>
              <a:rPr lang="en-US" b="0" noProof="0" dirty="0" err="1"/>
              <a:t>une</a:t>
            </a:r>
            <a:r>
              <a:rPr lang="en-US" b="0" noProof="0" dirty="0"/>
              <a:t> </a:t>
            </a:r>
            <a:r>
              <a:rPr lang="en-US" b="1" noProof="0" dirty="0"/>
              <a:t>structure de </a:t>
            </a:r>
            <a:r>
              <a:rPr lang="en-US" b="1" noProof="0" dirty="0" err="1"/>
              <a:t>gouvernance</a:t>
            </a:r>
            <a:r>
              <a:rPr lang="en-US" b="1" noProof="0" dirty="0"/>
              <a:t> </a:t>
            </a:r>
            <a:r>
              <a:rPr lang="en-US" b="1" noProof="0" dirty="0" err="1"/>
              <a:t>équilibrée</a:t>
            </a:r>
            <a:r>
              <a:rPr lang="en-US" b="1" noProof="0" dirty="0"/>
              <a:t> </a:t>
            </a:r>
            <a:r>
              <a:rPr lang="en-US" b="0" noProof="0" dirty="0"/>
              <a:t>qui assure les </a:t>
            </a:r>
            <a:r>
              <a:rPr lang="en-US" b="0" noProof="0" dirty="0" err="1"/>
              <a:t>décisions</a:t>
            </a:r>
            <a:r>
              <a:rPr lang="en-US" b="0" noProof="0" dirty="0"/>
              <a:t> </a:t>
            </a:r>
            <a:r>
              <a:rPr lang="en-US" b="0" noProof="0" dirty="0" err="1"/>
              <a:t>consensuelles</a:t>
            </a:r>
            <a:r>
              <a:rPr lang="en-US" b="0" noProof="0" dirty="0"/>
              <a:t> entre les pays </a:t>
            </a:r>
            <a:r>
              <a:rPr lang="en-US" b="0" noProof="0" dirty="0" err="1"/>
              <a:t>développés</a:t>
            </a:r>
            <a:r>
              <a:rPr lang="en-US" b="0" noProof="0" dirty="0"/>
              <a:t> et </a:t>
            </a:r>
            <a:r>
              <a:rPr lang="en-US" b="0" noProof="0" dirty="0" err="1"/>
              <a:t>en</a:t>
            </a:r>
            <a:r>
              <a:rPr lang="en-US" b="0" noProof="0" dirty="0"/>
              <a:t> </a:t>
            </a:r>
            <a:r>
              <a:rPr lang="en-US" b="0" noProof="0" dirty="0" err="1"/>
              <a:t>développement</a:t>
            </a:r>
            <a:endParaRPr lang="en-US" b="0" noProof="0" dirty="0"/>
          </a:p>
          <a:p>
            <a:pPr marL="514350" lvl="1" indent="-171450">
              <a:buFont typeface="Symbol" panose="05050102010706020507" pitchFamily="18" charset="2"/>
              <a:buChar char="-"/>
            </a:pPr>
            <a:r>
              <a:rPr lang="en-US" b="0" noProof="0" dirty="0"/>
              <a:t>Les </a:t>
            </a:r>
            <a:r>
              <a:rPr lang="en-US" b="0" noProof="0" dirty="0" err="1"/>
              <a:t>partenaires</a:t>
            </a:r>
            <a:r>
              <a:rPr lang="en-US" b="0" noProof="0" dirty="0"/>
              <a:t> des pays </a:t>
            </a:r>
            <a:r>
              <a:rPr lang="en-US" b="0" noProof="0" dirty="0" err="1"/>
              <a:t>en</a:t>
            </a:r>
            <a:r>
              <a:rPr lang="en-US" b="0" noProof="0" dirty="0"/>
              <a:t> </a:t>
            </a:r>
            <a:r>
              <a:rPr lang="en-US" b="0" noProof="0" dirty="0" err="1"/>
              <a:t>développement</a:t>
            </a:r>
            <a:r>
              <a:rPr lang="en-US" b="0" noProof="0" dirty="0"/>
              <a:t> </a:t>
            </a:r>
            <a:r>
              <a:rPr lang="fr-FR" dirty="0"/>
              <a:t>détiennent la propriété du financement climatique et l’incluent même dans leurs propres plans d'action nationaux</a:t>
            </a:r>
          </a:p>
          <a:p>
            <a:pPr marL="514350" lvl="1" indent="-171450">
              <a:buFont typeface="Symbol" panose="05050102010706020507" pitchFamily="18" charset="2"/>
              <a:buChar char="-"/>
            </a:pPr>
            <a:r>
              <a:rPr lang="fr-FR" dirty="0"/>
              <a:t>Par conséquent, l'utilisation du FVC est accompagnée par l'établissement des </a:t>
            </a:r>
            <a:r>
              <a:rPr lang="en-US" b="0" noProof="0" dirty="0" err="1"/>
              <a:t>Autorités</a:t>
            </a:r>
            <a:r>
              <a:rPr lang="en-US" b="0" noProof="0" dirty="0"/>
              <a:t> </a:t>
            </a:r>
            <a:r>
              <a:rPr lang="en-US" b="0" noProof="0" dirty="0" err="1"/>
              <a:t>Nationales</a:t>
            </a:r>
            <a:r>
              <a:rPr lang="en-US" b="0" noProof="0" dirty="0"/>
              <a:t> </a:t>
            </a:r>
            <a:r>
              <a:rPr lang="en-US" b="0" noProof="0" dirty="0" err="1"/>
              <a:t>Désignées</a:t>
            </a:r>
            <a:r>
              <a:rPr lang="en-US" b="0" noProof="0" dirty="0"/>
              <a:t> (AND) </a:t>
            </a:r>
            <a:r>
              <a:rPr lang="en-US" b="0" noProof="0" dirty="0">
                <a:sym typeface="Wingdings" panose="05000000000000000000" pitchFamily="2" charset="2"/>
              </a:rPr>
              <a:t></a:t>
            </a:r>
            <a:r>
              <a:rPr lang="fr-FR" dirty="0"/>
              <a:t> elle cherche à assurer la cohérence des propositions de financement des intermédiaires nationaux, </a:t>
            </a:r>
            <a:r>
              <a:rPr lang="fr-FR" dirty="0" err="1"/>
              <a:t>subnationaux</a:t>
            </a:r>
            <a:r>
              <a:rPr lang="fr-FR" dirty="0"/>
              <a:t>, régionaux et internationaux et à mettre en œuvre les entités avec les stratégies et les plans nationaux </a:t>
            </a:r>
          </a:p>
          <a:p>
            <a:pPr marL="514350" lvl="1" indent="-171450">
              <a:buFont typeface="Symbol" panose="05050102010706020507" pitchFamily="18" charset="2"/>
              <a:buChar char="-"/>
            </a:pPr>
            <a:r>
              <a:rPr lang="en-US" b="0" noProof="0" dirty="0"/>
              <a:t>Pour </a:t>
            </a:r>
            <a:r>
              <a:rPr lang="en-US" b="0" noProof="0" dirty="0" err="1"/>
              <a:t>mettre</a:t>
            </a:r>
            <a:r>
              <a:rPr lang="en-US" b="0" noProof="0" dirty="0"/>
              <a:t> </a:t>
            </a:r>
            <a:r>
              <a:rPr lang="en-US" b="0" noProof="0" dirty="0" err="1"/>
              <a:t>en</a:t>
            </a:r>
            <a:r>
              <a:rPr lang="en-US" b="0" noProof="0" dirty="0"/>
              <a:t> place les </a:t>
            </a:r>
            <a:r>
              <a:rPr lang="en-US" b="0" noProof="0" dirty="0" err="1"/>
              <a:t>projets</a:t>
            </a:r>
            <a:r>
              <a:rPr lang="en-US" b="0" noProof="0" dirty="0"/>
              <a:t> </a:t>
            </a:r>
            <a:r>
              <a:rPr lang="en-US" b="0" noProof="0" dirty="0" err="1"/>
              <a:t>financés</a:t>
            </a:r>
            <a:r>
              <a:rPr lang="en-US" b="0" noProof="0" dirty="0"/>
              <a:t> du FVC, les pays </a:t>
            </a:r>
            <a:r>
              <a:rPr lang="en-US" b="0" noProof="0" dirty="0" err="1"/>
              <a:t>peuvent</a:t>
            </a:r>
            <a:r>
              <a:rPr lang="en-US" b="0" noProof="0" dirty="0"/>
              <a:t> </a:t>
            </a:r>
            <a:r>
              <a:rPr lang="en-US" b="0" noProof="0" dirty="0" err="1"/>
              <a:t>travailler</a:t>
            </a:r>
            <a:r>
              <a:rPr lang="en-US" b="0" noProof="0" dirty="0"/>
              <a:t> à travers des </a:t>
            </a:r>
            <a:r>
              <a:rPr lang="en-US" b="0" noProof="0" dirty="0" err="1"/>
              <a:t>entités</a:t>
            </a:r>
            <a:r>
              <a:rPr lang="en-US" b="0" noProof="0" dirty="0"/>
              <a:t> multiples (</a:t>
            </a:r>
            <a:r>
              <a:rPr lang="en-US" b="0" noProof="0" dirty="0" err="1"/>
              <a:t>internationales</a:t>
            </a:r>
            <a:r>
              <a:rPr lang="en-US" b="0" noProof="0" dirty="0"/>
              <a:t>, </a:t>
            </a:r>
            <a:r>
              <a:rPr lang="en-US" b="0" noProof="0" dirty="0" err="1"/>
              <a:t>régionales</a:t>
            </a:r>
            <a:r>
              <a:rPr lang="en-US" b="0" noProof="0" dirty="0"/>
              <a:t> </a:t>
            </a:r>
            <a:r>
              <a:rPr lang="en-US" b="0" noProof="0" dirty="0" err="1"/>
              <a:t>ou</a:t>
            </a:r>
            <a:r>
              <a:rPr lang="en-US" b="0" noProof="0" dirty="0"/>
              <a:t> </a:t>
            </a:r>
            <a:r>
              <a:rPr lang="en-US" b="0" noProof="0" dirty="0" err="1"/>
              <a:t>nationales</a:t>
            </a:r>
            <a:r>
              <a:rPr lang="en-US" b="0" noProof="0" dirty="0"/>
              <a:t>)</a:t>
            </a:r>
          </a:p>
          <a:p>
            <a:pPr marL="0" indent="0">
              <a:buFont typeface="Symbol" panose="05050102010706020507" pitchFamily="18" charset="2"/>
              <a:buNone/>
            </a:pPr>
            <a:endParaRPr lang="en-US" b="0" u="none"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en-US" b="1" noProof="0" dirty="0"/>
              <a:t>Sources :</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Climate Funds Update (CFU), ’Green Climate Fund’, available at: https://climatefundsupdate.org/the-funds/green-climate-fund/</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i="0" noProof="0" dirty="0" err="1">
                <a:solidFill>
                  <a:schemeClr val="bg1">
                    <a:lumMod val="50000"/>
                  </a:schemeClr>
                </a:solidFill>
                <a:cs typeface="Arial" charset="0"/>
                <a:sym typeface="Wingdings" panose="05000000000000000000" pitchFamily="2" charset="2"/>
              </a:rPr>
              <a:t>CliFiT</a:t>
            </a:r>
            <a:r>
              <a:rPr lang="en-US" sz="900" i="0" noProof="0" dirty="0">
                <a:solidFill>
                  <a:schemeClr val="bg1">
                    <a:lumMod val="50000"/>
                  </a:schemeClr>
                </a:solidFill>
                <a:cs typeface="Arial" charset="0"/>
                <a:sym typeface="Wingdings" panose="05000000000000000000" pitchFamily="2" charset="2"/>
              </a:rPr>
              <a:t> Training </a:t>
            </a:r>
            <a:r>
              <a:rPr lang="en-US" sz="900" i="0" noProof="0" dirty="0" err="1">
                <a:solidFill>
                  <a:schemeClr val="bg1">
                    <a:lumMod val="50000"/>
                  </a:schemeClr>
                </a:solidFill>
                <a:cs typeface="Arial" charset="0"/>
                <a:sym typeface="Wingdings" panose="05000000000000000000" pitchFamily="2" charset="2"/>
              </a:rPr>
              <a:t>Matrials</a:t>
            </a:r>
            <a:r>
              <a:rPr lang="en-US" sz="900" i="0" noProof="0" dirty="0">
                <a:solidFill>
                  <a:schemeClr val="bg1">
                    <a:lumMod val="50000"/>
                  </a:schemeClr>
                </a:solidFill>
                <a:cs typeface="Arial" charset="0"/>
                <a:sym typeface="Wingdings" panose="05000000000000000000" pitchFamily="2" charset="2"/>
              </a:rPr>
              <a:t> [</a:t>
            </a:r>
            <a:r>
              <a:rPr lang="en-US" sz="900" i="0" noProof="0" dirty="0" err="1">
                <a:solidFill>
                  <a:schemeClr val="bg1">
                    <a:lumMod val="50000"/>
                  </a:schemeClr>
                </a:solidFill>
                <a:cs typeface="Arial" charset="0"/>
                <a:sym typeface="Wingdings" panose="05000000000000000000" pitchFamily="2" charset="2"/>
              </a:rPr>
              <a:t>PowerPointPresentation</a:t>
            </a:r>
            <a:r>
              <a:rPr lang="en-US" sz="900" i="0" noProof="0" dirty="0">
                <a:solidFill>
                  <a:schemeClr val="bg1">
                    <a:lumMod val="50000"/>
                  </a:schemeClr>
                </a:solidFill>
                <a:cs typeface="Arial" charset="0"/>
                <a:sym typeface="Wingdings" panose="05000000000000000000" pitchFamily="2" charset="2"/>
              </a:rPr>
              <a:t>], ’Module 3: </a:t>
            </a:r>
            <a:r>
              <a:rPr lang="en-US" noProof="0" dirty="0"/>
              <a:t>Project development and the Green Climate Fund (GCF)’.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i="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err="1"/>
              <a:t>Fayolle</a:t>
            </a:r>
            <a:r>
              <a:rPr lang="en-US" noProof="0" dirty="0"/>
              <a:t>, V. and </a:t>
            </a:r>
            <a:r>
              <a:rPr lang="en-US" noProof="0" dirty="0" err="1"/>
              <a:t>Odianose</a:t>
            </a:r>
            <a:r>
              <a:rPr lang="en-US" noProof="0" dirty="0"/>
              <a:t>, S. (2017), ’Green Climate Fund Proposal toolkit 2017’, London: </a:t>
            </a:r>
            <a:r>
              <a:rPr lang="en-US" noProof="0" dirty="0" err="1"/>
              <a:t>Acclimatise</a:t>
            </a:r>
            <a:r>
              <a:rPr lang="en-US" noProof="0" dirty="0"/>
              <a:t> and Climate and Development Knowledge Network. </a:t>
            </a:r>
            <a:endParaRPr lang="en-US" sz="900" noProof="0" dirty="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2032973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r>
              <a:rPr lang="en-US" b="1" noProof="0" dirty="0"/>
              <a:t>Comment </a:t>
            </a:r>
            <a:r>
              <a:rPr lang="en-US" b="1" noProof="0" dirty="0" err="1"/>
              <a:t>l’approche</a:t>
            </a:r>
            <a:r>
              <a:rPr lang="en-US" b="1" noProof="0" dirty="0"/>
              <a:t> Nexus </a:t>
            </a:r>
            <a:r>
              <a:rPr lang="en-US" b="1" noProof="0" dirty="0" err="1"/>
              <a:t>permet-elle</a:t>
            </a:r>
            <a:r>
              <a:rPr lang="en-US" b="1" noProof="0" dirty="0"/>
              <a:t> de </a:t>
            </a:r>
            <a:r>
              <a:rPr lang="en-US" b="1" noProof="0" dirty="0" err="1"/>
              <a:t>rencontrer</a:t>
            </a:r>
            <a:r>
              <a:rPr lang="en-US" b="1" noProof="0" dirty="0"/>
              <a:t> les </a:t>
            </a:r>
            <a:r>
              <a:rPr lang="en-US" b="1" noProof="0" dirty="0" err="1"/>
              <a:t>critères</a:t>
            </a:r>
            <a:r>
              <a:rPr lang="en-US" b="1" noProof="0" dirty="0"/>
              <a:t> </a:t>
            </a:r>
            <a:r>
              <a:rPr lang="en-US" b="1" noProof="0" dirty="0" err="1"/>
              <a:t>d’investissement</a:t>
            </a:r>
            <a:r>
              <a:rPr lang="en-US" b="1" noProof="0" dirty="0"/>
              <a:t> du Fonds vert pour le </a:t>
            </a:r>
            <a:r>
              <a:rPr lang="en-US" b="1" noProof="0" dirty="0" err="1"/>
              <a:t>climat</a:t>
            </a:r>
            <a:r>
              <a:rPr lang="en-US" b="1" noProof="0" dirty="0"/>
              <a:t> ?</a:t>
            </a:r>
          </a:p>
          <a:p>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err="1"/>
              <a:t>Potentiel</a:t>
            </a:r>
            <a:r>
              <a:rPr lang="en-US" b="0" noProof="0" dirty="0"/>
              <a:t> </a:t>
            </a:r>
            <a:r>
              <a:rPr lang="en-US" b="0" noProof="0" dirty="0" err="1"/>
              <a:t>d’impact</a:t>
            </a:r>
            <a:r>
              <a:rPr lang="en-US" b="0" noProof="0" dirty="0"/>
              <a:t> : La nature </a:t>
            </a:r>
            <a:r>
              <a:rPr lang="en-US" b="0" noProof="0" dirty="0" err="1"/>
              <a:t>même</a:t>
            </a:r>
            <a:r>
              <a:rPr lang="en-US" b="0" noProof="0" dirty="0"/>
              <a:t> du Nexus </a:t>
            </a:r>
            <a:r>
              <a:rPr lang="en-US" b="0" noProof="0" dirty="0" err="1"/>
              <a:t>contribue</a:t>
            </a:r>
            <a:r>
              <a:rPr lang="en-US" b="0" noProof="0" dirty="0"/>
              <a:t> à la </a:t>
            </a:r>
            <a:r>
              <a:rPr lang="en-US" b="0" noProof="0" dirty="0" err="1"/>
              <a:t>réduction</a:t>
            </a:r>
            <a:r>
              <a:rPr lang="en-US" b="0" noProof="0" dirty="0"/>
              <a:t> des </a:t>
            </a:r>
            <a:r>
              <a:rPr lang="en-US" b="0" noProof="0" dirty="0" err="1"/>
              <a:t>émissions</a:t>
            </a:r>
            <a:r>
              <a:rPr lang="en-US" b="0" noProof="0" dirty="0"/>
              <a:t> et à la </a:t>
            </a:r>
            <a:r>
              <a:rPr lang="en-US" b="0" noProof="0" dirty="0" err="1"/>
              <a:t>résilience</a:t>
            </a:r>
            <a:r>
              <a:rPr lang="en-US" b="0" noProof="0" dirty="0"/>
              <a:t> </a:t>
            </a:r>
            <a:r>
              <a:rPr lang="en-US" b="0" noProof="0" dirty="0" err="1"/>
              <a:t>climatique</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err="1"/>
              <a:t>Potentiel</a:t>
            </a:r>
            <a:r>
              <a:rPr lang="en-US" b="0" noProof="0" dirty="0"/>
              <a:t> de </a:t>
            </a:r>
            <a:r>
              <a:rPr lang="en-US" b="0" noProof="0" dirty="0" err="1"/>
              <a:t>changement</a:t>
            </a:r>
            <a:r>
              <a:rPr lang="en-US" b="0" noProof="0" dirty="0"/>
              <a:t> de </a:t>
            </a:r>
            <a:r>
              <a:rPr lang="en-US" b="0" noProof="0" dirty="0" err="1"/>
              <a:t>paradigme</a:t>
            </a:r>
            <a:r>
              <a:rPr lang="en-US" b="0" noProof="0" dirty="0"/>
              <a:t> : </a:t>
            </a:r>
            <a:r>
              <a:rPr lang="fr-FR" b="0" noProof="0" dirty="0"/>
              <a:t>Les institutions soutiennent des projets à grande échelle et renforcent le développement de politiques et de cadres</a:t>
            </a:r>
            <a:endParaRPr lang="en-US" sz="900" b="0"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err="1">
                <a:solidFill>
                  <a:schemeClr val="lt1"/>
                </a:solidFill>
                <a:latin typeface="Arial" panose="020B0604020202020204" pitchFamily="34" charset="0"/>
                <a:ea typeface="+mn-ea"/>
                <a:cs typeface="+mn-cs"/>
              </a:rPr>
              <a:t>Potentiel</a:t>
            </a:r>
            <a:r>
              <a:rPr lang="en-US" sz="900" b="0" kern="1200" noProof="0" dirty="0">
                <a:solidFill>
                  <a:schemeClr val="lt1"/>
                </a:solidFill>
                <a:latin typeface="Arial" panose="020B0604020202020204" pitchFamily="34" charset="0"/>
                <a:ea typeface="+mn-ea"/>
                <a:cs typeface="+mn-cs"/>
              </a:rPr>
              <a:t> de </a:t>
            </a:r>
            <a:r>
              <a:rPr lang="en-US" sz="900" b="0" kern="1200" noProof="0" dirty="0" err="1">
                <a:solidFill>
                  <a:schemeClr val="lt1"/>
                </a:solidFill>
                <a:latin typeface="Arial" panose="020B0604020202020204" pitchFamily="34" charset="0"/>
                <a:ea typeface="+mn-ea"/>
                <a:cs typeface="+mn-cs"/>
              </a:rPr>
              <a:t>développement</a:t>
            </a:r>
            <a:r>
              <a:rPr lang="en-US" sz="900" b="0" kern="1200" noProof="0" dirty="0">
                <a:solidFill>
                  <a:schemeClr val="lt1"/>
                </a:solidFill>
                <a:latin typeface="Arial" panose="020B0604020202020204" pitchFamily="34" charset="0"/>
                <a:ea typeface="+mn-ea"/>
                <a:cs typeface="+mn-cs"/>
              </a:rPr>
              <a:t> durable : Le</a:t>
            </a:r>
            <a:r>
              <a:rPr lang="en-US" noProof="0" dirty="0"/>
              <a:t> Nexus </a:t>
            </a:r>
            <a:r>
              <a:rPr lang="en-US" noProof="0" dirty="0" err="1"/>
              <a:t>en</a:t>
            </a:r>
            <a:r>
              <a:rPr lang="en-US" noProof="0" dirty="0"/>
              <a:t> </a:t>
            </a:r>
            <a:r>
              <a:rPr lang="en-US" noProof="0" dirty="0" err="1"/>
              <a:t>lui-même</a:t>
            </a:r>
            <a:r>
              <a:rPr lang="en-US" noProof="0" dirty="0"/>
              <a:t> vise le </a:t>
            </a:r>
            <a:r>
              <a:rPr lang="en-US" noProof="0" dirty="0" err="1"/>
              <a:t>développement</a:t>
            </a:r>
            <a:r>
              <a:rPr lang="en-US" noProof="0" dirty="0"/>
              <a:t> durable : à la </a:t>
            </a:r>
            <a:r>
              <a:rPr lang="en-US" noProof="0" dirty="0" err="1"/>
              <a:t>fois</a:t>
            </a:r>
            <a:r>
              <a:rPr lang="en-US" noProof="0" dirty="0"/>
              <a:t> au sein des </a:t>
            </a:r>
            <a:r>
              <a:rPr lang="en-US" noProof="0" dirty="0" err="1"/>
              <a:t>secteurs</a:t>
            </a:r>
            <a:r>
              <a:rPr lang="en-US" noProof="0" dirty="0"/>
              <a:t> </a:t>
            </a:r>
            <a:r>
              <a:rPr lang="en-US" noProof="0" dirty="0" err="1"/>
              <a:t>eau</a:t>
            </a:r>
            <a:r>
              <a:rPr lang="en-US" noProof="0" dirty="0"/>
              <a:t>-</a:t>
            </a:r>
            <a:r>
              <a:rPr lang="en-US" noProof="0" dirty="0" err="1"/>
              <a:t>énergie</a:t>
            </a:r>
            <a:r>
              <a:rPr lang="en-US" noProof="0" dirty="0"/>
              <a:t>-alimentation et au regard des impacts </a:t>
            </a:r>
            <a:r>
              <a:rPr lang="en-US" noProof="0" dirty="0" err="1"/>
              <a:t>économiques</a:t>
            </a:r>
            <a:r>
              <a:rPr lang="en-US" noProof="0" dirty="0"/>
              <a:t>, </a:t>
            </a:r>
            <a:r>
              <a:rPr lang="en-US" noProof="0" dirty="0" err="1"/>
              <a:t>sociaux</a:t>
            </a:r>
            <a:r>
              <a:rPr lang="en-US" noProof="0" dirty="0"/>
              <a:t> et de genre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err="1">
                <a:solidFill>
                  <a:schemeClr val="lt1"/>
                </a:solidFill>
                <a:latin typeface="Arial" panose="020B0604020202020204" pitchFamily="34" charset="0"/>
                <a:ea typeface="+mn-ea"/>
                <a:cs typeface="+mn-cs"/>
              </a:rPr>
              <a:t>Réponse</a:t>
            </a:r>
            <a:r>
              <a:rPr lang="en-US" sz="900" b="0" kern="1200" noProof="0" dirty="0">
                <a:solidFill>
                  <a:schemeClr val="lt1"/>
                </a:solidFill>
                <a:latin typeface="Arial" panose="020B0604020202020204" pitchFamily="34" charset="0"/>
                <a:ea typeface="+mn-ea"/>
                <a:cs typeface="+mn-cs"/>
              </a:rPr>
              <a:t> aux </a:t>
            </a:r>
            <a:r>
              <a:rPr lang="en-US" sz="900" b="0" kern="1200" noProof="0" dirty="0" err="1">
                <a:solidFill>
                  <a:schemeClr val="lt1"/>
                </a:solidFill>
                <a:latin typeface="Arial" panose="020B0604020202020204" pitchFamily="34" charset="0"/>
                <a:ea typeface="+mn-ea"/>
                <a:cs typeface="+mn-cs"/>
              </a:rPr>
              <a:t>besoins</a:t>
            </a:r>
            <a:r>
              <a:rPr lang="en-US" sz="900" b="0" kern="1200" noProof="0" dirty="0">
                <a:solidFill>
                  <a:schemeClr val="lt1"/>
                </a:solidFill>
                <a:latin typeface="Arial" panose="020B0604020202020204" pitchFamily="34" charset="0"/>
                <a:ea typeface="+mn-ea"/>
                <a:cs typeface="+mn-cs"/>
              </a:rPr>
              <a:t> des </a:t>
            </a:r>
            <a:r>
              <a:rPr lang="en-US" sz="900" b="0" kern="1200" noProof="0" dirty="0" err="1">
                <a:solidFill>
                  <a:schemeClr val="lt1"/>
                </a:solidFill>
                <a:latin typeface="Arial" panose="020B0604020202020204" pitchFamily="34" charset="0"/>
                <a:ea typeface="+mn-ea"/>
                <a:cs typeface="+mn-cs"/>
              </a:rPr>
              <a:t>bénéficiaires</a:t>
            </a:r>
            <a:r>
              <a:rPr lang="en-US" sz="900" b="0" kern="1200" noProof="0" dirty="0">
                <a:solidFill>
                  <a:schemeClr val="lt1"/>
                </a:solidFill>
                <a:latin typeface="Arial" panose="020B0604020202020204" pitchFamily="34" charset="0"/>
                <a:ea typeface="+mn-ea"/>
                <a:cs typeface="+mn-cs"/>
              </a:rPr>
              <a:t> : Les </a:t>
            </a:r>
            <a:r>
              <a:rPr lang="en-US" sz="900" b="0" kern="1200" noProof="0" dirty="0" err="1">
                <a:solidFill>
                  <a:schemeClr val="lt1"/>
                </a:solidFill>
                <a:latin typeface="Arial" panose="020B0604020202020204" pitchFamily="34" charset="0"/>
                <a:ea typeface="+mn-ea"/>
                <a:cs typeface="+mn-cs"/>
              </a:rPr>
              <a:t>projets</a:t>
            </a:r>
            <a:r>
              <a:rPr lang="en-US" sz="900" b="0" kern="1200" noProof="0" dirty="0">
                <a:solidFill>
                  <a:schemeClr val="lt1"/>
                </a:solidFill>
                <a:latin typeface="Arial" panose="020B0604020202020204" pitchFamily="34" charset="0"/>
                <a:ea typeface="+mn-ea"/>
                <a:cs typeface="+mn-cs"/>
              </a:rPr>
              <a:t> </a:t>
            </a:r>
            <a:r>
              <a:rPr lang="en-US" noProof="0" dirty="0"/>
              <a:t>Nexus </a:t>
            </a:r>
            <a:r>
              <a:rPr lang="en-US" noProof="0" dirty="0" err="1"/>
              <a:t>prennent</a:t>
            </a:r>
            <a:r>
              <a:rPr lang="en-US" noProof="0" dirty="0"/>
              <a:t> </a:t>
            </a:r>
            <a:r>
              <a:rPr lang="en-US" noProof="0" dirty="0" err="1"/>
              <a:t>en</a:t>
            </a:r>
            <a:r>
              <a:rPr lang="en-US" noProof="0" dirty="0"/>
              <a:t> </a:t>
            </a:r>
            <a:r>
              <a:rPr lang="en-US" noProof="0" dirty="0" err="1"/>
              <a:t>compte</a:t>
            </a:r>
            <a:r>
              <a:rPr lang="en-US" noProof="0" dirty="0"/>
              <a:t> </a:t>
            </a:r>
            <a:r>
              <a:rPr lang="fr-FR" sz="900" b="0" kern="1200" noProof="0" dirty="0">
                <a:solidFill>
                  <a:schemeClr val="lt1"/>
                </a:solidFill>
                <a:latin typeface="Arial" panose="020B0604020202020204" pitchFamily="34" charset="0"/>
                <a:ea typeface="+mn-ea"/>
                <a:cs typeface="+mn-cs"/>
              </a:rPr>
              <a:t>les aspects contextuels et ne compromettent aucun des secteurs eau-énergie-alimentation</a:t>
            </a:r>
            <a:endParaRPr lang="en-US" sz="900" b="0" i="0" u="none" strike="noStrike" kern="1200" noProof="0" dirty="0">
              <a:solidFill>
                <a:schemeClr val="lt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000" b="0" i="0" u="none" strike="noStrike" kern="1200" dirty="0">
                <a:solidFill>
                  <a:srgbClr val="FFFFFF"/>
                </a:solidFill>
                <a:effectLst/>
                <a:latin typeface="Calibri" panose="020F0502020204030204" pitchFamily="34" charset="0"/>
                <a:cs typeface="Calibri" panose="020F0502020204030204" pitchFamily="34" charset="0"/>
              </a:rPr>
              <a:t>Meilleure appropriation par les pays :</a:t>
            </a:r>
            <a:r>
              <a:rPr lang="fr-FR" sz="1100" b="0" i="0" u="none" strike="noStrike" kern="1200" dirty="0">
                <a:solidFill>
                  <a:schemeClr val="tx1"/>
                </a:solidFill>
                <a:effectLst/>
                <a:latin typeface="Arial" panose="020B0604020202020204" pitchFamily="34" charset="0"/>
                <a:cs typeface="+mn-cs"/>
              </a:rPr>
              <a:t> </a:t>
            </a:r>
            <a:r>
              <a:rPr lang="fr-FR" sz="900" b="0" i="0" u="none" strike="noStrike" kern="1200" dirty="0">
                <a:solidFill>
                  <a:srgbClr val="000000"/>
                </a:solidFill>
                <a:effectLst/>
                <a:latin typeface="Calibri" panose="020F0502020204030204" pitchFamily="34" charset="0"/>
                <a:cs typeface="Calibri" panose="020F0502020204030204" pitchFamily="34" charset="0"/>
              </a:rPr>
              <a:t>L’approche Nexus est facilement adaptable aux stratégies nationales et régionales, elle fournit des conseils sur la sélection, la mise en œuvre et l’évaluation, tout en rapprochant différentes entités </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0" noProof="0" dirty="0">
                <a:latin typeface="Calibri" panose="020F0502020204030204" pitchFamily="34" charset="0"/>
                <a:cs typeface="Calibri" panose="020F0502020204030204" pitchFamily="34" charset="0"/>
              </a:rPr>
              <a:t>Efficience et efficacité </a:t>
            </a:r>
            <a:r>
              <a:rPr lang="en-US" b="0" noProof="0" dirty="0"/>
              <a:t>: </a:t>
            </a:r>
            <a:r>
              <a:rPr lang="fr-FR" b="0" noProof="0" dirty="0"/>
              <a:t>Les approches Nexus peuvent avoir une valeur ajoutée sur le plan économique par rapport aux approches sectorielles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1" noProof="0" dirty="0"/>
              <a:t>Sources :</a:t>
            </a:r>
            <a:endParaRPr lang="en-US" noProof="0" dirty="0"/>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i="0" noProof="0" dirty="0" err="1">
                <a:solidFill>
                  <a:schemeClr val="bg1">
                    <a:lumMod val="50000"/>
                  </a:schemeClr>
                </a:solidFill>
                <a:cs typeface="Arial" charset="0"/>
                <a:sym typeface="Wingdings" panose="05000000000000000000" pitchFamily="2" charset="2"/>
              </a:rPr>
              <a:t>CliFiT</a:t>
            </a:r>
            <a:r>
              <a:rPr lang="en-US" sz="900" i="0" noProof="0" dirty="0">
                <a:solidFill>
                  <a:schemeClr val="bg1">
                    <a:lumMod val="50000"/>
                  </a:schemeClr>
                </a:solidFill>
                <a:cs typeface="Arial" charset="0"/>
                <a:sym typeface="Wingdings" panose="05000000000000000000" pitchFamily="2" charset="2"/>
              </a:rPr>
              <a:t> Training </a:t>
            </a:r>
            <a:r>
              <a:rPr lang="en-US" sz="900" i="0" noProof="0" dirty="0" err="1">
                <a:solidFill>
                  <a:schemeClr val="bg1">
                    <a:lumMod val="50000"/>
                  </a:schemeClr>
                </a:solidFill>
                <a:cs typeface="Arial" charset="0"/>
                <a:sym typeface="Wingdings" panose="05000000000000000000" pitchFamily="2" charset="2"/>
              </a:rPr>
              <a:t>Matrials</a:t>
            </a:r>
            <a:r>
              <a:rPr lang="en-US" sz="900" i="0" noProof="0" dirty="0">
                <a:solidFill>
                  <a:schemeClr val="bg1">
                    <a:lumMod val="50000"/>
                  </a:schemeClr>
                </a:solidFill>
                <a:cs typeface="Arial" charset="0"/>
                <a:sym typeface="Wingdings" panose="05000000000000000000" pitchFamily="2" charset="2"/>
              </a:rPr>
              <a:t> [</a:t>
            </a:r>
            <a:r>
              <a:rPr lang="en-US" sz="900" i="0" noProof="0" dirty="0" err="1">
                <a:solidFill>
                  <a:schemeClr val="bg1">
                    <a:lumMod val="50000"/>
                  </a:schemeClr>
                </a:solidFill>
                <a:cs typeface="Arial" charset="0"/>
                <a:sym typeface="Wingdings" panose="05000000000000000000" pitchFamily="2" charset="2"/>
              </a:rPr>
              <a:t>PowerPointPresentation</a:t>
            </a:r>
            <a:r>
              <a:rPr lang="en-US" sz="900" i="0" noProof="0" dirty="0">
                <a:solidFill>
                  <a:schemeClr val="bg1">
                    <a:lumMod val="50000"/>
                  </a:schemeClr>
                </a:solidFill>
                <a:cs typeface="Arial" charset="0"/>
                <a:sym typeface="Wingdings" panose="05000000000000000000" pitchFamily="2" charset="2"/>
              </a:rPr>
              <a:t>], ’Module 3: </a:t>
            </a:r>
            <a:r>
              <a:rPr lang="en-US" noProof="0" dirty="0"/>
              <a:t>Project development and the Green Climate Fund (GCF)’.</a:t>
            </a:r>
          </a:p>
        </p:txBody>
      </p:sp>
      <p:sp>
        <p:nvSpPr>
          <p:cNvPr id="4" name="Foliennummernplatzhalt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25391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3432300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fr-FR" u="sng" dirty="0"/>
              <a:t>Risque de développement : il s'agit du risque encouru par un investisseur précoce de voir son argent investi dans l'identification du site, les études de faisabilité et les évaluations d'impact, la collecte de fonds, les procédures d'autorisation, les accords juridiques, être perdu ou remboursé avec des retards importants. Les facteurs de ce risque comprennent le manque de viabilité financière, l'absence de faisabilité technique, l'absence de procédures administratives ou des procédures administratives longues et coûteuses.</a:t>
            </a:r>
          </a:p>
          <a:p>
            <a:pPr marL="171450" indent="-171450">
              <a:buFont typeface="Arial" panose="020B0604020202020204" pitchFamily="34" charset="0"/>
              <a:buChar char="•"/>
            </a:pPr>
            <a:endParaRPr lang="fr-FR" u="sng" dirty="0"/>
          </a:p>
          <a:p>
            <a:pPr marL="171450" indent="-171450">
              <a:buFont typeface="Arial" panose="020B0604020202020204" pitchFamily="34" charset="0"/>
              <a:buChar char="•"/>
            </a:pPr>
            <a:r>
              <a:rPr lang="fr-FR" u="sng" dirty="0"/>
              <a:t>Risque lié à l'acquéreur : la solvabilité des acquéreurs pour les projets ayant une composante de production d'énergie pertinente. lorsque l'acheteur d'électricité ne paie pas ou retarde les paiements de l'énergie au fournisseur. Une charge d'ancrage, telle que des activités industrielles ou de transformation, pourrait réduire les impacts du risque.</a:t>
            </a:r>
          </a:p>
          <a:p>
            <a:pPr marL="171450" indent="-171450">
              <a:buFont typeface="Arial" panose="020B0604020202020204" pitchFamily="34" charset="0"/>
              <a:buChar char="•"/>
            </a:pPr>
            <a:endParaRPr lang="fr-FR" u="sng" dirty="0"/>
          </a:p>
          <a:p>
            <a:pPr marL="171450" indent="-171450">
              <a:buFont typeface="Arial" panose="020B0604020202020204" pitchFamily="34" charset="0"/>
              <a:buChar char="•"/>
            </a:pPr>
            <a:r>
              <a:rPr lang="fr-FR" u="sng" dirty="0"/>
              <a:t>Risque de marché : risque découlant des changements dans les marchés auxquels une organisation est exposée. En ce qui concerne les activités agricoles, il peut s'agir de l'incertitude quant aux prix que les producteurs recevront pour les produits de base ou aux prix qu'ils doivent payer pour les intrants. Pour la production d'énergie, est lié à la quantité d'électricité qui est produite et vendue.</a:t>
            </a:r>
          </a:p>
          <a:p>
            <a:pPr marL="171450" indent="-171450">
              <a:buFont typeface="Arial" panose="020B0604020202020204" pitchFamily="34" charset="0"/>
              <a:buChar char="•"/>
            </a:pPr>
            <a:endParaRPr lang="fr-FR" u="sng" dirty="0"/>
          </a:p>
          <a:p>
            <a:pPr marL="171450" indent="-171450">
              <a:buFont typeface="Arial" panose="020B0604020202020204" pitchFamily="34" charset="0"/>
              <a:buChar char="•"/>
            </a:pPr>
            <a:r>
              <a:rPr lang="fr-FR" u="sng" dirty="0"/>
              <a:t>Risque de liquidité : Il se produit lorsque le calendrier d'un investissement ne correspond pas à celui des flux de trésorerie. Il existe différentes façons d'atténuer le risque de liquidité. L'intégration des utilisations productives et la promotion des activités génératrices de revenus constituent une bonne stratégie. Elle permettra au consommateur d'améliorer son propre profil de liquidité pour effectuer des paiements réguliers. Un autre moyen d'atténuer potentiellement ce risque consiste à demander aux clients d'effectuer des paiements fixes, liés à l'accès à un certain service fourni (modèle PAYGO, par exemple : nombre d'appareils, énergie consommée, accès aux machines, etc.)</a:t>
            </a:r>
          </a:p>
          <a:p>
            <a:pPr marL="171450" indent="-171450">
              <a:buFont typeface="Arial" panose="020B0604020202020204" pitchFamily="34" charset="0"/>
              <a:buChar char="•"/>
            </a:pPr>
            <a:endParaRPr lang="fr-FR" u="sng" dirty="0"/>
          </a:p>
          <a:p>
            <a:pPr marL="171450" indent="-171450">
              <a:buFont typeface="Arial" panose="020B0604020202020204" pitchFamily="34" charset="0"/>
              <a:buChar char="•"/>
            </a:pPr>
            <a:r>
              <a:rPr lang="fr-FR" u="sng" dirty="0"/>
              <a:t>Risque politique et réglementaire : modification du régime fiscal pendant la durée de vie du projet. modification du régime fiscal pendant la durée de vie du projet. Modification des incitations et des cadres réglementaires au cours de la mise en œuvre du projet.</a:t>
            </a:r>
          </a:p>
          <a:p>
            <a:pPr marL="171450" indent="-171450">
              <a:buFont typeface="Arial" panose="020B0604020202020204" pitchFamily="34" charset="0"/>
              <a:buChar char="•"/>
            </a:pPr>
            <a:endParaRPr lang="fr-FR" u="sng" dirty="0"/>
          </a:p>
          <a:p>
            <a:pPr marL="171450" indent="-171450">
              <a:buFont typeface="Arial" panose="020B0604020202020204" pitchFamily="34" charset="0"/>
              <a:buChar char="•"/>
            </a:pPr>
            <a:r>
              <a:rPr lang="fr-FR" u="sng" dirty="0"/>
              <a:t>Un autre risque financier que les investisseurs et les promoteurs doivent prendre en considération, en particulier dans les pays en développement, est le risque lié à la fluctuation des taux de change, qui peut fortement affecter le coût initial et le rendement des investissements.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2516507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fr-FR" sz="1800" b="1" i="0" u="none" strike="noStrike" baseline="0" dirty="0">
                <a:latin typeface="MyriadPro-Semibold"/>
              </a:rPr>
              <a:t>La subvention vise à réduire les risques initiaux élevés et les risques liés au capital, à permettre un impact socio-économique plus important ou à fournir une assistance technique. Elles sont souvent utilisées dans le cadre de projets pilotes, de projets de mise à l'échelle et dans les phases précoces du marché, où les acteurs du marché savent parfaitement quand ce type de soutien sera réduit ou supprimé. </a:t>
            </a:r>
          </a:p>
          <a:p>
            <a:pPr algn="l"/>
            <a:r>
              <a:rPr lang="fr-FR" sz="1800" b="1" i="0" u="none" strike="noStrike" baseline="0" dirty="0">
                <a:latin typeface="MyriadPro-Semibold"/>
              </a:rPr>
              <a:t>Les subventions initiales peuvent être utilisées pour des opérations à forte intensité de capital et à haut risque afin de réduire l'exposition au capital et les coûts initiaux élevés pour le développeur du projet. Les subventions basées sur les résultats prévoient des paiements à certaines étapes (début des opérations, nombre spécifique de clients, nombre de biens produits ou de services fournis).</a:t>
            </a:r>
          </a:p>
          <a:p>
            <a:pPr algn="l"/>
            <a:endParaRPr lang="fr-FR" sz="1800" b="1" i="0" u="none" strike="noStrike" baseline="0" dirty="0">
              <a:latin typeface="MyriadPro-Semibold"/>
            </a:endParaRPr>
          </a:p>
          <a:p>
            <a:pPr algn="l"/>
            <a:r>
              <a:rPr lang="fr-FR" sz="1800" b="1" i="0" u="none" strike="noStrike" baseline="0" dirty="0">
                <a:latin typeface="MyriadPro-Semibold"/>
              </a:rPr>
              <a:t>Les sources de capitaux propres peuvent être des investisseurs d'impact, des investisseurs providentiels, du capital-risque, des sociétés d'investissement et des fonds multilatéraux ou bilatéraux pour l'énergie propre, qui donnent des fonds en échange d'une participation partielle de l'entreprise.</a:t>
            </a:r>
          </a:p>
          <a:p>
            <a:pPr algn="l"/>
            <a:endParaRPr lang="fr-FR" sz="1800" b="1" i="0" u="none" strike="noStrike" baseline="0" dirty="0">
              <a:latin typeface="MyriadPro-Semibold"/>
            </a:endParaRPr>
          </a:p>
          <a:p>
            <a:pPr algn="l"/>
            <a:r>
              <a:rPr lang="fr-FR" sz="1800" b="1" i="0" u="none" strike="noStrike" baseline="0" dirty="0">
                <a:latin typeface="MyriadPro-Semibold"/>
              </a:rPr>
              <a:t>Les sources d'endettement sont généralement des banques commerciales, avec un niveau d'intérêt différent en fonction de la nature du projet et du type de prêt (dette junior, dette subordonnée, dette senior, etc.). Les banques de développement et les institutions de développement peuvent utiliser des fonds dédiés et spécifiques pour fournir aux banques commerciales des lignes de crédit pour des prêts destinés à financer des projets innovants dans des segments de marché immatures, avec des taux d'intérêt inférieurs (financement par prêts subventionnés).</a:t>
            </a:r>
          </a:p>
          <a:p>
            <a:pPr algn="l"/>
            <a:endParaRPr lang="fr-FR" sz="1800" b="1" i="0" u="none" strike="noStrike" baseline="0" dirty="0">
              <a:latin typeface="MyriadPro-Semibold"/>
            </a:endParaRPr>
          </a:p>
          <a:p>
            <a:pPr algn="l"/>
            <a:r>
              <a:rPr lang="fr-FR" sz="1800" b="1" i="0" u="none" strike="noStrike" baseline="0" dirty="0">
                <a:latin typeface="MyriadPro-Semibold"/>
              </a:rPr>
              <a:t>Le financement direct peut inclure des mécanismes hybrides, tels que le capital mezzanine. Le financement mezzanine est un hybride de la dette. Il y a souvent un manque d'options de financement appropriées de la part du système bancaire commercial national, et des coûts de transaction élevés pour le financement de projet et le financement par capitaux propres qui donne au prêteur le droit de convertir en une participation dans l'entreprise en cas de défaut. La dette senior est garantie pour un taux d'intérêt et une période de temps donnés. L'entreprise privée effectue des paiements réguliers du principal et des intérêts aux prêteurs selon un calendrier établi. Cela rend la dette moins risquée, mais donne un rendement plus faible aux prêteurs.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40</a:t>
            </a:fld>
            <a:endParaRPr lang="en-GB"/>
          </a:p>
        </p:txBody>
      </p:sp>
    </p:spTree>
    <p:extLst>
      <p:ext uri="{BB962C8B-B14F-4D97-AF65-F5344CB8AC3E}">
        <p14:creationId xmlns:p14="http://schemas.microsoft.com/office/powerpoint/2010/main" val="188179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en-US" sz="1800" b="1" i="0" u="none" strike="noStrike" kern="1200" noProof="0" dirty="0">
                <a:solidFill>
                  <a:schemeClr val="tx1"/>
                </a:solidFill>
                <a:effectLst/>
                <a:latin typeface="Arial" panose="020B0604020202020204" pitchFamily="34" charset="0"/>
                <a:ea typeface="+mn-ea"/>
                <a:cs typeface="+mn-cs"/>
              </a:rPr>
              <a:t>Notes : </a:t>
            </a:r>
            <a:r>
              <a:rPr lang="en-US" sz="1800" b="0" i="0" kern="1200" noProof="0" dirty="0">
                <a:solidFill>
                  <a:schemeClr val="tx1"/>
                </a:solidFill>
                <a:effectLst/>
                <a:latin typeface="Arial" panose="020B0604020202020204" pitchFamily="34" charset="0"/>
                <a:ea typeface="+mn-ea"/>
                <a:cs typeface="+mn-cs"/>
              </a:rPr>
              <a:t>​</a:t>
            </a:r>
          </a:p>
          <a:p>
            <a:pPr rtl="0" fontAlgn="base"/>
            <a:endParaRPr lang="en-US" sz="1800" b="0" i="0" kern="1200" noProof="0" dirty="0">
              <a:solidFill>
                <a:schemeClr val="tx1"/>
              </a:solidFill>
              <a:effectLst/>
              <a:latin typeface="Arial" panose="020B0604020202020204" pitchFamily="34" charset="0"/>
              <a:ea typeface="+mn-ea"/>
              <a:cs typeface="+mn-cs"/>
            </a:endParaRPr>
          </a:p>
          <a:p>
            <a:pPr rtl="0" fontAlgn="base"/>
            <a:r>
              <a:rPr lang="en-US" sz="1800" b="0" i="0" u="none" strike="noStrike" kern="1200" noProof="0" dirty="0">
                <a:solidFill>
                  <a:schemeClr val="tx1"/>
                </a:solidFill>
                <a:effectLst/>
                <a:latin typeface="Arial" panose="020B0604020202020204" pitchFamily="34" charset="0"/>
                <a:ea typeface="+mn-ea"/>
                <a:cs typeface="+mn-cs"/>
              </a:rPr>
              <a:t>La </a:t>
            </a:r>
            <a:r>
              <a:rPr lang="en-US" sz="1800" b="0" i="0" u="none" strike="noStrike" kern="1200" noProof="0" dirty="0" err="1">
                <a:solidFill>
                  <a:schemeClr val="tx1"/>
                </a:solidFill>
                <a:effectLst/>
                <a:latin typeface="Arial" panose="020B0604020202020204" pitchFamily="34" charset="0"/>
                <a:ea typeface="+mn-ea"/>
                <a:cs typeface="+mn-cs"/>
              </a:rPr>
              <a:t>présentation</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suivante</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comprend</a:t>
            </a:r>
            <a:r>
              <a:rPr lang="en-US" sz="1800" b="0" i="0" u="none" strike="noStrike" kern="1200" noProof="0" dirty="0">
                <a:solidFill>
                  <a:schemeClr val="tx1"/>
                </a:solidFill>
                <a:effectLst/>
                <a:latin typeface="Arial" panose="020B0604020202020204" pitchFamily="34" charset="0"/>
                <a:ea typeface="+mn-ea"/>
                <a:cs typeface="+mn-cs"/>
              </a:rPr>
              <a:t> le </a:t>
            </a:r>
            <a:r>
              <a:rPr lang="en-US" sz="1800" b="0" i="0" u="none" strike="noStrike" kern="1200" noProof="0" dirty="0" err="1">
                <a:solidFill>
                  <a:schemeClr val="tx1"/>
                </a:solidFill>
                <a:effectLst/>
                <a:latin typeface="Arial" panose="020B0604020202020204" pitchFamily="34" charset="0"/>
                <a:ea typeface="+mn-ea"/>
                <a:cs typeface="+mn-cs"/>
              </a:rPr>
              <a:t>chapitre</a:t>
            </a:r>
            <a:r>
              <a:rPr lang="en-US" sz="1800" b="0" i="0" u="none" strike="noStrike" kern="1200" noProof="0" dirty="0">
                <a:solidFill>
                  <a:schemeClr val="tx1"/>
                </a:solidFill>
                <a:effectLst/>
                <a:latin typeface="Arial" panose="020B0604020202020204" pitchFamily="34" charset="0"/>
                <a:ea typeface="+mn-ea"/>
                <a:cs typeface="+mn-cs"/>
              </a:rPr>
              <a:t> 2.3 qui </a:t>
            </a:r>
            <a:r>
              <a:rPr lang="en-US" sz="1800" b="0" i="0" u="none" strike="noStrike" kern="1200" noProof="0" dirty="0" err="1">
                <a:solidFill>
                  <a:schemeClr val="tx1"/>
                </a:solidFill>
                <a:effectLst/>
                <a:latin typeface="Arial" panose="020B0604020202020204" pitchFamily="34" charset="0"/>
                <a:ea typeface="+mn-ea"/>
                <a:cs typeface="+mn-cs"/>
              </a:rPr>
              <a:t>est</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divisé</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en</a:t>
            </a:r>
            <a:r>
              <a:rPr lang="en-US" sz="1800" b="0" i="0" u="none" strike="noStrike" kern="1200" noProof="0" dirty="0">
                <a:solidFill>
                  <a:schemeClr val="tx1"/>
                </a:solidFill>
                <a:effectLst/>
                <a:latin typeface="Arial" panose="020B0604020202020204" pitchFamily="34" charset="0"/>
                <a:ea typeface="+mn-ea"/>
                <a:cs typeface="+mn-cs"/>
              </a:rPr>
              <a:t> sous-</a:t>
            </a:r>
            <a:r>
              <a:rPr lang="en-US" sz="1800" b="0" i="0" u="none" strike="noStrike" kern="1200" noProof="0" dirty="0" err="1">
                <a:solidFill>
                  <a:schemeClr val="tx1"/>
                </a:solidFill>
                <a:effectLst/>
                <a:latin typeface="Arial" panose="020B0604020202020204" pitchFamily="34" charset="0"/>
                <a:ea typeface="+mn-ea"/>
                <a:cs typeface="+mn-cs"/>
              </a:rPr>
              <a:t>chapitres</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suivants</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kern="1200" noProof="0" dirty="0">
                <a:solidFill>
                  <a:schemeClr val="tx1"/>
                </a:solidFill>
                <a:effectLst/>
                <a:latin typeface="Arial" panose="020B0604020202020204" pitchFamily="34" charset="0"/>
                <a:ea typeface="+mn-ea"/>
                <a:cs typeface="+mn-cs"/>
              </a:rPr>
              <a:t>​</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noProof="0" dirty="0">
                <a:solidFill>
                  <a:schemeClr val="tx1"/>
                </a:solidFill>
                <a:latin typeface="Arial" panose="020B0604020202020204" pitchFamily="34" charset="0"/>
                <a:ea typeface="+mn-ea"/>
                <a:cs typeface="+mn-cs"/>
              </a:rPr>
              <a:t>Après </a:t>
            </a:r>
            <a:r>
              <a:rPr lang="en-US" sz="1800" b="0" kern="1200" noProof="0" dirty="0" err="1">
                <a:solidFill>
                  <a:schemeClr val="tx1"/>
                </a:solidFill>
                <a:latin typeface="Arial" panose="020B0604020202020204" pitchFamily="34" charset="0"/>
                <a:ea typeface="+mn-ea"/>
                <a:cs typeface="+mn-cs"/>
              </a:rPr>
              <a:t>une</a:t>
            </a:r>
            <a:r>
              <a:rPr lang="en-US" sz="1800" b="0" kern="1200" noProof="0" dirty="0">
                <a:solidFill>
                  <a:schemeClr val="tx1"/>
                </a:solidFill>
                <a:latin typeface="Arial" panose="020B0604020202020204" pitchFamily="34" charset="0"/>
                <a:ea typeface="+mn-ea"/>
                <a:cs typeface="+mn-cs"/>
              </a:rPr>
              <a:t> </a:t>
            </a:r>
            <a:r>
              <a:rPr lang="en-US" sz="1800" b="0" kern="1200" noProof="0" dirty="0" err="1">
                <a:solidFill>
                  <a:schemeClr val="tx1"/>
                </a:solidFill>
                <a:latin typeface="Arial" panose="020B0604020202020204" pitchFamily="34" charset="0"/>
                <a:ea typeface="+mn-ea"/>
                <a:cs typeface="+mn-cs"/>
              </a:rPr>
              <a:t>courte</a:t>
            </a:r>
            <a:r>
              <a:rPr lang="en-US" sz="1800" b="0" kern="1200" noProof="0" dirty="0">
                <a:solidFill>
                  <a:schemeClr val="tx1"/>
                </a:solidFill>
                <a:latin typeface="Arial" panose="020B0604020202020204" pitchFamily="34" charset="0"/>
                <a:ea typeface="+mn-ea"/>
                <a:cs typeface="+mn-cs"/>
              </a:rPr>
              <a:t> introduction et </a:t>
            </a:r>
            <a:r>
              <a:rPr lang="en-US" sz="1800" b="0" kern="1200" noProof="0" dirty="0" err="1">
                <a:solidFill>
                  <a:schemeClr val="tx1"/>
                </a:solidFill>
                <a:latin typeface="Arial" panose="020B0604020202020204" pitchFamily="34" charset="0"/>
                <a:ea typeface="+mn-ea"/>
                <a:cs typeface="+mn-cs"/>
              </a:rPr>
              <a:t>quelques</a:t>
            </a:r>
            <a:r>
              <a:rPr lang="en-US" sz="1800" b="0" kern="1200" noProof="0" dirty="0">
                <a:solidFill>
                  <a:schemeClr val="tx1"/>
                </a:solidFill>
                <a:latin typeface="Arial" panose="020B0604020202020204" pitchFamily="34" charset="0"/>
                <a:ea typeface="+mn-ea"/>
                <a:cs typeface="+mn-cs"/>
              </a:rPr>
              <a:t> </a:t>
            </a:r>
            <a:r>
              <a:rPr lang="en-US" sz="1800" b="0" kern="1200" noProof="0" dirty="0" err="1">
                <a:solidFill>
                  <a:schemeClr val="tx1"/>
                </a:solidFill>
                <a:latin typeface="Arial" panose="020B0604020202020204" pitchFamily="34" charset="0"/>
                <a:ea typeface="+mn-ea"/>
                <a:cs typeface="+mn-cs"/>
              </a:rPr>
              <a:t>définitions</a:t>
            </a:r>
            <a:endParaRPr lang="en-US" sz="1800" b="0" kern="1200" noProof="0" dirty="0">
              <a:solidFill>
                <a:schemeClr val="tx1"/>
              </a:solidFill>
              <a:latin typeface="Arial" panose="020B060402020202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kern="1200" noProof="0" dirty="0">
                <a:solidFill>
                  <a:schemeClr val="tx1"/>
                </a:solidFill>
                <a:effectLst/>
                <a:latin typeface="Arial" panose="020B0604020202020204" pitchFamily="34" charset="0"/>
                <a:ea typeface="+mn-ea"/>
                <a:cs typeface="+mn-cs"/>
              </a:rPr>
              <a:t>Nous </a:t>
            </a:r>
            <a:r>
              <a:rPr lang="en-US" sz="1800" b="0" i="0" u="none" strike="noStrike" kern="1200" noProof="0" dirty="0" err="1">
                <a:solidFill>
                  <a:schemeClr val="tx1"/>
                </a:solidFill>
                <a:effectLst/>
                <a:latin typeface="Arial" panose="020B0604020202020204" pitchFamily="34" charset="0"/>
                <a:ea typeface="+mn-ea"/>
                <a:cs typeface="+mn-cs"/>
              </a:rPr>
              <a:t>découvrirons</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quelques</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méthodes</a:t>
            </a:r>
            <a:r>
              <a:rPr lang="en-US" sz="1800" b="0" i="0" u="none" strike="noStrike" kern="1200" noProof="0" dirty="0">
                <a:solidFill>
                  <a:schemeClr val="tx1"/>
                </a:solidFill>
                <a:effectLst/>
                <a:latin typeface="Arial" panose="020B0604020202020204" pitchFamily="34" charset="0"/>
                <a:ea typeface="+mn-ea"/>
                <a:cs typeface="+mn-cs"/>
              </a:rPr>
              <a:t> et les </a:t>
            </a:r>
            <a:r>
              <a:rPr lang="en-US" sz="1800" b="0" i="0" u="none" strike="noStrike" kern="1200" noProof="0" dirty="0" err="1">
                <a:solidFill>
                  <a:schemeClr val="tx1"/>
                </a:solidFill>
                <a:effectLst/>
                <a:latin typeface="Arial" panose="020B0604020202020204" pitchFamily="34" charset="0"/>
                <a:ea typeface="+mn-ea"/>
                <a:cs typeface="+mn-cs"/>
              </a:rPr>
              <a:t>outils</a:t>
            </a:r>
            <a:r>
              <a:rPr lang="en-US" sz="1800" b="0" i="0" u="none" strike="noStrike" kern="1200" noProof="0" dirty="0">
                <a:solidFill>
                  <a:schemeClr val="tx1"/>
                </a:solidFill>
                <a:effectLst/>
                <a:latin typeface="Arial" panose="020B0604020202020204" pitchFamily="34" charset="0"/>
                <a:ea typeface="+mn-ea"/>
                <a:cs typeface="+mn-cs"/>
              </a:rPr>
              <a:t> qui </a:t>
            </a:r>
            <a:r>
              <a:rPr lang="en-US" sz="1800" b="0" i="0" u="none" strike="noStrike" kern="1200" noProof="0" dirty="0" err="1">
                <a:solidFill>
                  <a:schemeClr val="tx1"/>
                </a:solidFill>
                <a:effectLst/>
                <a:latin typeface="Arial" panose="020B0604020202020204" pitchFamily="34" charset="0"/>
                <a:ea typeface="+mn-ea"/>
                <a:cs typeface="+mn-cs"/>
              </a:rPr>
              <a:t>peuvent</a:t>
            </a:r>
            <a:r>
              <a:rPr lang="en-US" sz="1800" b="0" i="0" u="none" strike="noStrike" kern="1200" noProof="0" dirty="0">
                <a:solidFill>
                  <a:schemeClr val="tx1"/>
                </a:solidFill>
                <a:effectLst/>
                <a:latin typeface="Arial" panose="020B0604020202020204" pitchFamily="34" charset="0"/>
                <a:ea typeface="+mn-ea"/>
                <a:cs typeface="+mn-cs"/>
              </a:rPr>
              <a:t> aider à </a:t>
            </a:r>
            <a:r>
              <a:rPr lang="en-US" sz="1800" b="0" i="0" u="none" strike="noStrike" kern="1200" noProof="0" dirty="0" err="1">
                <a:solidFill>
                  <a:schemeClr val="tx1"/>
                </a:solidFill>
                <a:effectLst/>
                <a:latin typeface="Arial" panose="020B0604020202020204" pitchFamily="34" charset="0"/>
                <a:ea typeface="+mn-ea"/>
                <a:cs typeface="+mn-cs"/>
              </a:rPr>
              <a:t>démontrer</a:t>
            </a:r>
            <a:r>
              <a:rPr lang="en-US" sz="1800" b="0" i="0" u="none" strike="noStrike" kern="1200" noProof="0" dirty="0">
                <a:solidFill>
                  <a:schemeClr val="tx1"/>
                </a:solidFill>
                <a:effectLst/>
                <a:latin typeface="Arial" panose="020B0604020202020204" pitchFamily="34" charset="0"/>
                <a:ea typeface="+mn-ea"/>
                <a:cs typeface="+mn-cs"/>
              </a:rPr>
              <a:t> la </a:t>
            </a:r>
            <a:r>
              <a:rPr lang="en-US" sz="1800" b="1" i="0" u="none" strike="noStrike" kern="1200" noProof="0" dirty="0" err="1">
                <a:solidFill>
                  <a:schemeClr val="tx1"/>
                </a:solidFill>
                <a:effectLst/>
                <a:latin typeface="Arial" panose="020B0604020202020204" pitchFamily="34" charset="0"/>
                <a:ea typeface="+mn-ea"/>
                <a:cs typeface="+mn-cs"/>
              </a:rPr>
              <a:t>valeur</a:t>
            </a:r>
            <a:r>
              <a:rPr lang="en-US" sz="1800" b="1" i="0" u="none" strike="noStrike" kern="1200" noProof="0" dirty="0">
                <a:solidFill>
                  <a:schemeClr val="tx1"/>
                </a:solidFill>
                <a:effectLst/>
                <a:latin typeface="Arial" panose="020B0604020202020204" pitchFamily="34" charset="0"/>
                <a:ea typeface="+mn-ea"/>
                <a:cs typeface="+mn-cs"/>
              </a:rPr>
              <a:t> </a:t>
            </a:r>
            <a:r>
              <a:rPr lang="en-US" sz="1800" b="1" i="0" u="none" strike="noStrike" kern="1200" noProof="0" dirty="0" err="1">
                <a:solidFill>
                  <a:schemeClr val="tx1"/>
                </a:solidFill>
                <a:effectLst/>
                <a:latin typeface="Arial" panose="020B0604020202020204" pitchFamily="34" charset="0"/>
                <a:ea typeface="+mn-ea"/>
                <a:cs typeface="+mn-cs"/>
              </a:rPr>
              <a:t>ajoutée</a:t>
            </a:r>
            <a:r>
              <a:rPr lang="en-US" sz="1800" b="1"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a:solidFill>
                  <a:schemeClr val="tx1"/>
                </a:solidFill>
                <a:effectLst/>
                <a:latin typeface="Arial" panose="020B0604020202020204" pitchFamily="34" charset="0"/>
                <a:ea typeface="+mn-ea"/>
                <a:cs typeface="+mn-cs"/>
              </a:rPr>
              <a:t>des solutions Nexus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kern="1200" noProof="0" dirty="0">
                <a:solidFill>
                  <a:schemeClr val="tx1"/>
                </a:solidFill>
                <a:effectLst/>
                <a:latin typeface="Arial" panose="020B0604020202020204" pitchFamily="34" charset="0"/>
                <a:ea typeface="+mn-ea"/>
                <a:cs typeface="+mn-cs"/>
              </a:rPr>
              <a:t>Nous </a:t>
            </a:r>
            <a:r>
              <a:rPr lang="en-US" sz="1800" b="0" i="0" u="none" strike="noStrike" kern="1200" noProof="0" dirty="0" err="1">
                <a:solidFill>
                  <a:schemeClr val="tx1"/>
                </a:solidFill>
                <a:effectLst/>
                <a:latin typeface="Arial" panose="020B0604020202020204" pitchFamily="34" charset="0"/>
                <a:ea typeface="+mn-ea"/>
                <a:cs typeface="+mn-cs"/>
              </a:rPr>
              <a:t>aurons</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une</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vue</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d’ensemble</a:t>
            </a:r>
            <a:r>
              <a:rPr lang="en-US" sz="1800" b="0" i="0" u="none" strike="noStrike" kern="1200" noProof="0" dirty="0">
                <a:solidFill>
                  <a:schemeClr val="tx1"/>
                </a:solidFill>
                <a:effectLst/>
                <a:latin typeface="Arial" panose="020B0604020202020204" pitchFamily="34" charset="0"/>
                <a:ea typeface="+mn-ea"/>
                <a:cs typeface="+mn-cs"/>
              </a:rPr>
              <a:t> de </a:t>
            </a:r>
            <a:r>
              <a:rPr lang="en-US" sz="1800" b="1" i="0" u="none" strike="noStrike" kern="1200" noProof="0" dirty="0">
                <a:solidFill>
                  <a:schemeClr val="tx1"/>
                </a:solidFill>
                <a:effectLst/>
                <a:latin typeface="Arial" panose="020B0604020202020204" pitchFamily="34" charset="0"/>
                <a:ea typeface="+mn-ea"/>
                <a:cs typeface="+mn-cs"/>
              </a:rPr>
              <a:t>la </a:t>
            </a:r>
            <a:r>
              <a:rPr lang="en-US" sz="1800" b="1" i="0" u="none" strike="noStrike" kern="1200" noProof="0" dirty="0" err="1">
                <a:solidFill>
                  <a:schemeClr val="tx1"/>
                </a:solidFill>
                <a:effectLst/>
                <a:latin typeface="Arial" panose="020B0604020202020204" pitchFamily="34" charset="0"/>
                <a:ea typeface="+mn-ea"/>
                <a:cs typeface="+mn-cs"/>
              </a:rPr>
              <a:t>mobilisation</a:t>
            </a:r>
            <a:r>
              <a:rPr lang="en-US" sz="1800" b="1" i="0" u="none" strike="noStrike" kern="1200" noProof="0" dirty="0">
                <a:solidFill>
                  <a:schemeClr val="tx1"/>
                </a:solidFill>
                <a:effectLst/>
                <a:latin typeface="Arial" panose="020B0604020202020204" pitchFamily="34" charset="0"/>
                <a:ea typeface="+mn-ea"/>
                <a:cs typeface="+mn-cs"/>
              </a:rPr>
              <a:t> des </a:t>
            </a:r>
            <a:r>
              <a:rPr lang="en-US" sz="1800" b="1" i="0" u="none" strike="noStrike" kern="1200" noProof="0" dirty="0" err="1">
                <a:solidFill>
                  <a:schemeClr val="tx1"/>
                </a:solidFill>
                <a:effectLst/>
                <a:latin typeface="Arial" panose="020B0604020202020204" pitchFamily="34" charset="0"/>
                <a:ea typeface="+mn-ea"/>
                <a:cs typeface="+mn-cs"/>
              </a:rPr>
              <a:t>financements</a:t>
            </a:r>
            <a:r>
              <a:rPr lang="en-US" sz="1800" b="0" i="0" u="none" strike="noStrike" kern="1200" noProof="0" dirty="0">
                <a:solidFill>
                  <a:schemeClr val="tx1"/>
                </a:solidFill>
                <a:effectLst/>
                <a:latin typeface="Arial" panose="020B0604020202020204" pitchFamily="34" charset="0"/>
                <a:ea typeface="+mn-ea"/>
                <a:cs typeface="+mn-cs"/>
              </a:rPr>
              <a:t> pour </a:t>
            </a:r>
            <a:r>
              <a:rPr lang="en-US" sz="1800" b="0" i="0" u="none" strike="noStrike" kern="1200" noProof="0" dirty="0" err="1">
                <a:solidFill>
                  <a:schemeClr val="tx1"/>
                </a:solidFill>
                <a:effectLst/>
                <a:latin typeface="Arial" panose="020B0604020202020204" pitchFamily="34" charset="0"/>
                <a:ea typeface="+mn-ea"/>
                <a:cs typeface="+mn-cs"/>
              </a:rPr>
              <a:t>mettre</a:t>
            </a:r>
            <a:r>
              <a:rPr lang="en-US" sz="1800" b="0" i="0" u="none" strike="noStrike" kern="1200" noProof="0" dirty="0">
                <a:solidFill>
                  <a:schemeClr val="tx1"/>
                </a:solidFill>
                <a:effectLst/>
                <a:latin typeface="Arial" panose="020B0604020202020204" pitchFamily="34" charset="0"/>
                <a:ea typeface="+mn-ea"/>
                <a:cs typeface="+mn-cs"/>
              </a:rPr>
              <a:t> </a:t>
            </a:r>
            <a:r>
              <a:rPr lang="en-US" sz="1800" b="0" i="0" u="none" strike="noStrike" kern="1200" noProof="0" dirty="0" err="1">
                <a:solidFill>
                  <a:schemeClr val="tx1"/>
                </a:solidFill>
                <a:effectLst/>
                <a:latin typeface="Arial" panose="020B0604020202020204" pitchFamily="34" charset="0"/>
                <a:ea typeface="+mn-ea"/>
                <a:cs typeface="+mn-cs"/>
              </a:rPr>
              <a:t>en</a:t>
            </a:r>
            <a:r>
              <a:rPr lang="en-US" sz="1800" b="0" i="0" u="none" strike="noStrike" kern="1200" noProof="0" dirty="0">
                <a:solidFill>
                  <a:schemeClr val="tx1"/>
                </a:solidFill>
                <a:effectLst/>
                <a:latin typeface="Arial" panose="020B0604020202020204" pitchFamily="34" charset="0"/>
                <a:ea typeface="+mn-ea"/>
                <a:cs typeface="+mn-cs"/>
              </a:rPr>
              <a:t> oeuvre les solutions Nexus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noProof="0" dirty="0" err="1">
                <a:solidFill>
                  <a:schemeClr val="tx1"/>
                </a:solidFill>
                <a:latin typeface="Arial" panose="020B0604020202020204" pitchFamily="34" charset="0"/>
                <a:ea typeface="+mn-ea"/>
                <a:cs typeface="+mn-cs"/>
              </a:rPr>
              <a:t>Exercice</a:t>
            </a:r>
            <a:r>
              <a:rPr lang="en-US" sz="1800" b="0" kern="1200" noProof="0" dirty="0">
                <a:solidFill>
                  <a:schemeClr val="tx1"/>
                </a:solidFill>
                <a:latin typeface="Arial" panose="020B0604020202020204" pitchFamily="34" charset="0"/>
                <a:ea typeface="+mn-ea"/>
                <a:cs typeface="+mn-cs"/>
              </a:rPr>
              <a:t> </a:t>
            </a:r>
            <a:r>
              <a:rPr lang="en-US" sz="1800" b="0" kern="1200" noProof="0" dirty="0" err="1">
                <a:solidFill>
                  <a:schemeClr val="tx1"/>
                </a:solidFill>
                <a:latin typeface="Arial" panose="020B0604020202020204" pitchFamily="34" charset="0"/>
                <a:ea typeface="+mn-ea"/>
                <a:cs typeface="+mn-cs"/>
              </a:rPr>
              <a:t>interactif</a:t>
            </a:r>
            <a:r>
              <a:rPr lang="en-US" sz="1800" b="0" kern="1200" noProof="0" dirty="0">
                <a:solidFill>
                  <a:schemeClr val="tx1"/>
                </a:solidFill>
                <a:latin typeface="Arial" panose="020B0604020202020204" pitchFamily="34" charset="0"/>
                <a:ea typeface="+mn-ea"/>
                <a:cs typeface="+mn-cs"/>
              </a:rPr>
              <a:t> : comment </a:t>
            </a:r>
            <a:r>
              <a:rPr lang="en-US" sz="1800" b="0" kern="1200" noProof="0" dirty="0" err="1">
                <a:solidFill>
                  <a:schemeClr val="tx1"/>
                </a:solidFill>
                <a:latin typeface="Arial" panose="020B0604020202020204" pitchFamily="34" charset="0"/>
                <a:ea typeface="+mn-ea"/>
                <a:cs typeface="+mn-cs"/>
              </a:rPr>
              <a:t>présenter</a:t>
            </a:r>
            <a:r>
              <a:rPr lang="en-US" sz="1800" b="0" kern="1200" noProof="0" dirty="0">
                <a:solidFill>
                  <a:schemeClr val="tx1"/>
                </a:solidFill>
                <a:latin typeface="Arial" panose="020B0604020202020204" pitchFamily="34" charset="0"/>
                <a:ea typeface="+mn-ea"/>
                <a:cs typeface="+mn-cs"/>
              </a:rPr>
              <a:t> </a:t>
            </a:r>
            <a:r>
              <a:rPr lang="en-US" sz="1800" b="0" kern="1200" noProof="0" dirty="0" err="1">
                <a:solidFill>
                  <a:schemeClr val="tx1"/>
                </a:solidFill>
                <a:latin typeface="Arial" panose="020B0604020202020204" pitchFamily="34" charset="0"/>
                <a:ea typeface="+mn-ea"/>
                <a:cs typeface="+mn-cs"/>
              </a:rPr>
              <a:t>votre</a:t>
            </a:r>
            <a:r>
              <a:rPr lang="en-US" sz="1800" b="0" kern="1200" noProof="0" dirty="0">
                <a:solidFill>
                  <a:schemeClr val="tx1"/>
                </a:solidFill>
                <a:latin typeface="Arial" panose="020B0604020202020204" pitchFamily="34" charset="0"/>
                <a:ea typeface="+mn-ea"/>
                <a:cs typeface="+mn-cs"/>
              </a:rPr>
              <a:t> </a:t>
            </a:r>
            <a:r>
              <a:rPr lang="en-US" sz="1800" b="0" kern="1200" noProof="0" dirty="0" err="1">
                <a:solidFill>
                  <a:schemeClr val="tx1"/>
                </a:solidFill>
                <a:latin typeface="Arial" panose="020B0604020202020204" pitchFamily="34" charset="0"/>
                <a:ea typeface="+mn-ea"/>
                <a:cs typeface="+mn-cs"/>
              </a:rPr>
              <a:t>projet</a:t>
            </a:r>
            <a:r>
              <a:rPr lang="en-US" sz="1800" b="0" kern="1200" noProof="0" dirty="0">
                <a:solidFill>
                  <a:schemeClr val="tx1"/>
                </a:solidFill>
                <a:latin typeface="Arial" panose="020B0604020202020204" pitchFamily="34" charset="0"/>
                <a:ea typeface="+mn-ea"/>
                <a:cs typeface="+mn-cs"/>
              </a:rPr>
              <a:t> Nexus </a:t>
            </a:r>
          </a:p>
          <a:p>
            <a:pPr>
              <a:buFont typeface="Arial" panose="05000000000000000000" pitchFamily="2" charset="2"/>
              <a:buNone/>
              <a:defRPr/>
            </a:pPr>
            <a:endParaRPr lang="en-US" sz="1800" noProof="0" dirty="0">
              <a:solidFill>
                <a:schemeClr val="tx1"/>
              </a:solidFill>
              <a:cs typeface="Arial"/>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i="0" u="none" strike="noStrike" baseline="0" dirty="0"/>
              <a:t>Le financement des clients n'est qu'une des actions qui peuvent stimuler le développement local et la demande de services, tels que l'électricité, l'irrigation, les utilisations productives de l'énergie, les autres facteurs étant le renforcement des capacités, les services de soutien à long terme et la fourniture d'équipements et d'appareils. Le renforcement des capacités doit se concentrer sur les compétences techniques et commerciales nécessaires aux entrepreneurs locaux, et peut s'appuyer sur la formation professionnelle existante. Dans certains contextes, des formations destinées à des groupes cibles spécifiques (femmes, jeunes...) peuvent être organisées.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i="0" u="none" strike="noStrike" baseline="0" dirty="0"/>
              <a:t>Malheureusement, l'accès à des financements qui répondent aux besoins des utilisateurs finaux est actuellement rare. Cependant, certains pays disposent de solutions technologiques innovantes, notamment l'argent mobile, qui peuvent contribuer à autonomiser les consommateurs d'énergie, notamment en réduisant les coûts initiaux et en facilitant les paiements.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i="0" u="none" strike="noStrike" baseline="0" dirty="0"/>
              <a:t>Les deux principaux canaux financiers qui peuvent être utilisés pour faciliter l'accès à l'énergie sont : la collaboration avec les IMF pour obtenir des prêts pour les clients des mini-réseaux, et l'adoption et l'optimisation des systèmes de modèle de prépaiement (</a:t>
            </a:r>
            <a:r>
              <a:rPr lang="fr-FR" sz="1800" b="0" i="0" u="none" strike="noStrike" baseline="0" dirty="0" err="1"/>
              <a:t>Pay</a:t>
            </a:r>
            <a:r>
              <a:rPr lang="fr-FR" sz="1800" b="0" i="0" u="none" strike="noStrike" baseline="0" dirty="0"/>
              <a:t>-as-</a:t>
            </a:r>
            <a:r>
              <a:rPr lang="fr-FR" sz="1800" b="0" i="0" u="none" strike="noStrike" baseline="0" dirty="0" err="1"/>
              <a:t>you</a:t>
            </a:r>
            <a:r>
              <a:rPr lang="fr-FR" sz="1800" b="0" i="0" u="none" strike="noStrike" baseline="0" dirty="0"/>
              <a:t>-go) comme option de financement pour l'utilisateur final.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i="0" u="none" strike="noStrike" baseline="0" dirty="0"/>
              <a:t>Les options de financement peuvent viser à la fois la fourniture d'énergie et le financement des équipements : (pour promouvoir par exemple l'utilisation productive de l'énergie) et l'accès aux services qui peuvent augmenter la productivité et les revenus des clients.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41</a:t>
            </a:fld>
            <a:endParaRPr lang="en-GB"/>
          </a:p>
        </p:txBody>
      </p:sp>
    </p:spTree>
    <p:extLst>
      <p:ext uri="{BB962C8B-B14F-4D97-AF65-F5344CB8AC3E}">
        <p14:creationId xmlns:p14="http://schemas.microsoft.com/office/powerpoint/2010/main" val="955213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rPr>
              <a:t>Notes :</a:t>
            </a:r>
          </a:p>
          <a:p>
            <a:endParaRPr lang="en-US" noProof="0" dirty="0"/>
          </a:p>
          <a:p>
            <a:r>
              <a:rPr lang="en-US" noProof="0" dirty="0"/>
              <a:t>Avant de passer à </a:t>
            </a:r>
            <a:r>
              <a:rPr lang="en-US" noProof="0" dirty="0" err="1"/>
              <a:t>l’exercice</a:t>
            </a:r>
            <a:r>
              <a:rPr lang="en-US" noProof="0" dirty="0"/>
              <a:t> </a:t>
            </a:r>
            <a:r>
              <a:rPr lang="en-US" noProof="0" dirty="0" err="1"/>
              <a:t>intéractif</a:t>
            </a:r>
            <a:r>
              <a:rPr lang="en-US" noProof="0" dirty="0"/>
              <a:t> que nous </a:t>
            </a:r>
            <a:r>
              <a:rPr lang="en-US" noProof="0" dirty="0" err="1"/>
              <a:t>avons</a:t>
            </a:r>
            <a:r>
              <a:rPr lang="en-US" noProof="0" dirty="0"/>
              <a:t> </a:t>
            </a:r>
            <a:r>
              <a:rPr lang="en-US" noProof="0" dirty="0" err="1"/>
              <a:t>préparé</a:t>
            </a:r>
            <a:r>
              <a:rPr lang="en-US" noProof="0" dirty="0"/>
              <a:t>, nous </a:t>
            </a:r>
            <a:r>
              <a:rPr lang="en-US" noProof="0" dirty="0" err="1"/>
              <a:t>aimerions</a:t>
            </a:r>
            <a:r>
              <a:rPr lang="en-US" noProof="0" dirty="0"/>
              <a:t> prendre du temps pour </a:t>
            </a:r>
            <a:r>
              <a:rPr lang="en-US" noProof="0" dirty="0" err="1"/>
              <a:t>répondre</a:t>
            </a:r>
            <a:r>
              <a:rPr lang="en-US" noProof="0" dirty="0"/>
              <a:t> à </a:t>
            </a:r>
            <a:r>
              <a:rPr lang="en-US" noProof="0" dirty="0" err="1"/>
              <a:t>toute</a:t>
            </a:r>
            <a:r>
              <a:rPr lang="en-US" noProof="0" dirty="0"/>
              <a:t> question </a:t>
            </a:r>
            <a:r>
              <a:rPr lang="en-US" noProof="0" dirty="0" err="1"/>
              <a:t>éventuelle</a:t>
            </a:r>
            <a:r>
              <a:rPr lang="en-US" noProof="0" dirty="0"/>
              <a:t> que </a:t>
            </a:r>
            <a:r>
              <a:rPr lang="en-US" noProof="0" dirty="0" err="1"/>
              <a:t>vous</a:t>
            </a:r>
            <a:r>
              <a:rPr lang="en-US" noProof="0" dirty="0"/>
              <a:t> </a:t>
            </a:r>
            <a:r>
              <a:rPr lang="en-US" noProof="0" dirty="0" err="1"/>
              <a:t>pourriez</a:t>
            </a:r>
            <a:r>
              <a:rPr lang="en-US" noProof="0" dirty="0"/>
              <a:t> </a:t>
            </a:r>
            <a:r>
              <a:rPr lang="en-US" noProof="0" dirty="0" err="1"/>
              <a:t>avoir</a:t>
            </a:r>
            <a:r>
              <a:rPr lang="en-US" noProof="0" dirty="0"/>
              <a:t> au </a:t>
            </a:r>
            <a:r>
              <a:rPr lang="en-US" noProof="0" dirty="0" err="1"/>
              <a:t>sujet</a:t>
            </a:r>
            <a:r>
              <a:rPr lang="en-US" noProof="0" dirty="0"/>
              <a:t> du </a:t>
            </a:r>
            <a:r>
              <a:rPr lang="en-US" noProof="0" dirty="0" err="1"/>
              <a:t>chapitre</a:t>
            </a:r>
            <a:r>
              <a:rPr lang="en-US" noProof="0" dirty="0"/>
              <a:t> 2.3. </a:t>
            </a:r>
          </a:p>
        </p:txBody>
      </p:sp>
      <p:sp>
        <p:nvSpPr>
          <p:cNvPr id="4" name="Foliennummernplatzhalter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Après </a:t>
            </a:r>
            <a:r>
              <a:rPr lang="en-US" noProof="0" dirty="0" err="1"/>
              <a:t>avoir</a:t>
            </a:r>
            <a:r>
              <a:rPr lang="en-US" noProof="0" dirty="0"/>
              <a:t> </a:t>
            </a:r>
            <a:r>
              <a:rPr lang="en-US" noProof="0" dirty="0" err="1"/>
              <a:t>parcouru</a:t>
            </a:r>
            <a:r>
              <a:rPr lang="en-US" noProof="0" dirty="0"/>
              <a:t> les </a:t>
            </a:r>
            <a:r>
              <a:rPr lang="en-US" noProof="0" dirty="0" err="1"/>
              <a:t>différentes</a:t>
            </a:r>
            <a:r>
              <a:rPr lang="en-US" noProof="0" dirty="0"/>
              <a:t> </a:t>
            </a:r>
            <a:r>
              <a:rPr lang="en-US" noProof="0" dirty="0" err="1"/>
              <a:t>méthodes</a:t>
            </a:r>
            <a:r>
              <a:rPr lang="en-US" noProof="0" dirty="0"/>
              <a:t> </a:t>
            </a:r>
            <a:r>
              <a:rPr lang="en-US" noProof="0" dirty="0" err="1"/>
              <a:t>disponibles</a:t>
            </a:r>
            <a:r>
              <a:rPr lang="en-US" noProof="0" dirty="0"/>
              <a:t> pour </a:t>
            </a:r>
            <a:r>
              <a:rPr lang="en-US" noProof="0" dirty="0" err="1"/>
              <a:t>l’identification</a:t>
            </a:r>
            <a:r>
              <a:rPr lang="en-US" noProof="0" dirty="0"/>
              <a:t> des interventions </a:t>
            </a:r>
            <a:r>
              <a:rPr lang="en-US" noProof="0" dirty="0" err="1">
                <a:solidFill>
                  <a:srgbClr val="5F8475"/>
                </a:solidFill>
              </a:rPr>
              <a:t>bancables</a:t>
            </a:r>
            <a:r>
              <a:rPr lang="en-US" noProof="0" dirty="0"/>
              <a:t> Nexus, nous </a:t>
            </a:r>
            <a:r>
              <a:rPr lang="en-US" noProof="0" dirty="0" err="1"/>
              <a:t>nous</a:t>
            </a:r>
            <a:r>
              <a:rPr lang="en-US" noProof="0" dirty="0"/>
              <a:t> </a:t>
            </a:r>
            <a:r>
              <a:rPr lang="en-US" noProof="0" dirty="0" err="1"/>
              <a:t>posons</a:t>
            </a:r>
            <a:r>
              <a:rPr lang="en-US" noProof="0" dirty="0"/>
              <a:t> à </a:t>
            </a:r>
            <a:r>
              <a:rPr lang="en-US" noProof="0" dirty="0" err="1"/>
              <a:t>présent</a:t>
            </a:r>
            <a:r>
              <a:rPr lang="en-US" noProof="0" dirty="0"/>
              <a:t> la question </a:t>
            </a:r>
            <a:r>
              <a:rPr lang="en-US" noProof="0" dirty="0" err="1"/>
              <a:t>suivante</a:t>
            </a:r>
            <a:r>
              <a:rPr lang="en-US" noProof="0" dirty="0"/>
              <a:t> : comment financer </a:t>
            </a:r>
            <a:r>
              <a:rPr lang="en-US" noProof="0" dirty="0" err="1"/>
              <a:t>ces</a:t>
            </a:r>
            <a:r>
              <a:rPr lang="en-US" noProof="0" dirty="0"/>
              <a:t> solutions ? Au prochain </a:t>
            </a:r>
            <a:r>
              <a:rPr lang="en-US" noProof="0" dirty="0" err="1"/>
              <a:t>chapitre</a:t>
            </a:r>
            <a:r>
              <a:rPr lang="en-US" noProof="0" dirty="0"/>
              <a:t>, nous </a:t>
            </a:r>
            <a:r>
              <a:rPr lang="en-US" noProof="0" dirty="0" err="1"/>
              <a:t>analyserons</a:t>
            </a:r>
            <a:r>
              <a:rPr lang="en-US" noProof="0" dirty="0"/>
              <a:t> les opportunities qui existent </a:t>
            </a:r>
            <a:r>
              <a:rPr lang="en-US" noProof="0" dirty="0" err="1"/>
              <a:t>afin</a:t>
            </a:r>
            <a:r>
              <a:rPr lang="en-US" noProof="0" dirty="0"/>
              <a:t> de mobiliser le </a:t>
            </a:r>
            <a:r>
              <a:rPr lang="en-US" noProof="0" dirty="0" err="1"/>
              <a:t>financement</a:t>
            </a:r>
            <a:r>
              <a:rPr lang="en-US" noProof="0" dirty="0"/>
              <a:t> </a:t>
            </a:r>
            <a:r>
              <a:rPr lang="en-US" noProof="0" dirty="0" err="1"/>
              <a:t>afin</a:t>
            </a:r>
            <a:r>
              <a:rPr lang="en-US" noProof="0" dirty="0"/>
              <a:t> de </a:t>
            </a:r>
            <a:r>
              <a:rPr lang="en-US" noProof="0" dirty="0" err="1"/>
              <a:t>mettre</a:t>
            </a:r>
            <a:r>
              <a:rPr lang="en-US" noProof="0" dirty="0"/>
              <a:t> </a:t>
            </a:r>
            <a:r>
              <a:rPr lang="en-US" noProof="0" dirty="0" err="1"/>
              <a:t>en</a:t>
            </a:r>
            <a:r>
              <a:rPr lang="en-US" noProof="0" dirty="0"/>
              <a:t> oeuvre les solutions Nexus.</a:t>
            </a:r>
            <a:r>
              <a:rPr lang="en-US" b="0" noProof="0" dirty="0"/>
              <a:t> </a:t>
            </a:r>
            <a:endParaRPr lang="en-US" noProof="0" dirty="0"/>
          </a:p>
          <a:p>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555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 </a:t>
            </a:r>
          </a:p>
          <a:p>
            <a:endParaRPr lang="en-US" noProof="0" dirty="0"/>
          </a:p>
          <a:p>
            <a:pPr marL="171450" indent="-171450">
              <a:buFont typeface="Symbol" panose="05050102010706020507" pitchFamily="18" charset="2"/>
              <a:buChar char="-"/>
            </a:pPr>
            <a:r>
              <a:rPr lang="en-US" noProof="0" dirty="0" err="1"/>
              <a:t>Voir</a:t>
            </a:r>
            <a:r>
              <a:rPr lang="en-US" noProof="0" dirty="0"/>
              <a:t> les instructions dans le document.</a:t>
            </a:r>
          </a:p>
        </p:txBody>
      </p:sp>
      <p:sp>
        <p:nvSpPr>
          <p:cNvPr id="4" name="Foliennummernplatzhalter 3"/>
          <p:cNvSpPr>
            <a:spLocks noGrp="1"/>
          </p:cNvSpPr>
          <p:nvPr>
            <p:ph type="sldNum" sz="quarter" idx="5"/>
          </p:nvPr>
        </p:nvSpPr>
        <p:spPr/>
        <p:txBody>
          <a:bodyPr/>
          <a:lstStyle/>
          <a:p>
            <a:fld id="{4045F879-0589-40D4-B0E5-B74D0CAD5C6C}" type="slidenum">
              <a:rPr lang="en-GB" smtClean="0"/>
              <a:pPr/>
              <a:t>44</a:t>
            </a:fld>
            <a:endParaRPr lang="en-GB"/>
          </a:p>
        </p:txBody>
      </p:sp>
    </p:spTree>
    <p:extLst>
      <p:ext uri="{BB962C8B-B14F-4D97-AF65-F5344CB8AC3E}">
        <p14:creationId xmlns:p14="http://schemas.microsoft.com/office/powerpoint/2010/main" val="729249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46</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584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5000000000000000000" pitchFamily="2" charset="2"/>
              <a:buNone/>
              <a:defRPr/>
            </a:pPr>
            <a:r>
              <a:rPr lang="en-US" sz="900" b="1" noProof="0" dirty="0">
                <a:solidFill>
                  <a:schemeClr val="tx1"/>
                </a:solidFill>
                <a:cs typeface="Arial"/>
              </a:rPr>
              <a:t>Notes:</a:t>
            </a:r>
          </a:p>
          <a:p>
            <a:pPr>
              <a:buFont typeface="Arial" panose="05000000000000000000" pitchFamily="2" charset="2"/>
              <a:buNone/>
              <a:defRPr/>
            </a:pPr>
            <a:endParaRPr lang="en-US" sz="900" noProof="0" dirty="0">
              <a:solidFill>
                <a:schemeClr val="tx1"/>
              </a:solidFill>
              <a:cs typeface="Arial"/>
            </a:endParaRPr>
          </a:p>
          <a:p>
            <a:pPr>
              <a:buFont typeface="Arial" panose="05000000000000000000" pitchFamily="2" charset="2"/>
              <a:buNone/>
              <a:defRPr/>
            </a:pPr>
            <a:r>
              <a:rPr lang="en-US" sz="900" noProof="0" dirty="0">
                <a:solidFill>
                  <a:schemeClr val="tx1"/>
                </a:solidFill>
                <a:cs typeface="Arial"/>
              </a:rPr>
              <a:t>Pour </a:t>
            </a:r>
            <a:r>
              <a:rPr lang="en-US" sz="900" noProof="0" dirty="0" err="1">
                <a:solidFill>
                  <a:schemeClr val="tx1"/>
                </a:solidFill>
                <a:cs typeface="Arial"/>
              </a:rPr>
              <a:t>introduire</a:t>
            </a:r>
            <a:r>
              <a:rPr lang="en-US" sz="900" noProof="0" dirty="0">
                <a:solidFill>
                  <a:schemeClr val="tx1"/>
                </a:solidFill>
                <a:cs typeface="Arial"/>
              </a:rPr>
              <a:t> le </a:t>
            </a:r>
            <a:r>
              <a:rPr lang="en-US" sz="900" noProof="0" dirty="0" err="1">
                <a:solidFill>
                  <a:schemeClr val="tx1"/>
                </a:solidFill>
                <a:cs typeface="Arial"/>
              </a:rPr>
              <a:t>sujet</a:t>
            </a:r>
            <a:r>
              <a:rPr lang="en-US" sz="900" noProof="0" dirty="0">
                <a:solidFill>
                  <a:schemeClr val="tx1"/>
                </a:solidFill>
                <a:cs typeface="Arial"/>
              </a:rPr>
              <a:t>, </a:t>
            </a:r>
            <a:r>
              <a:rPr lang="en-US" sz="900" noProof="0" dirty="0" err="1">
                <a:solidFill>
                  <a:schemeClr val="tx1"/>
                </a:solidFill>
                <a:cs typeface="Arial"/>
              </a:rPr>
              <a:t>regardons</a:t>
            </a:r>
            <a:r>
              <a:rPr lang="en-US" sz="900" noProof="0" dirty="0">
                <a:solidFill>
                  <a:schemeClr val="tx1"/>
                </a:solidFill>
                <a:cs typeface="Arial"/>
              </a:rPr>
              <a:t> </a:t>
            </a:r>
            <a:r>
              <a:rPr lang="en-US" sz="900" noProof="0" dirty="0" err="1">
                <a:solidFill>
                  <a:schemeClr val="tx1"/>
                </a:solidFill>
                <a:cs typeface="Arial"/>
              </a:rPr>
              <a:t>quelques</a:t>
            </a:r>
            <a:r>
              <a:rPr lang="en-US" sz="900" noProof="0" dirty="0">
                <a:solidFill>
                  <a:schemeClr val="tx1"/>
                </a:solidFill>
                <a:cs typeface="Arial"/>
              </a:rPr>
              <a:t> </a:t>
            </a:r>
            <a:r>
              <a:rPr lang="en-US" sz="900" noProof="0" dirty="0" err="1">
                <a:solidFill>
                  <a:schemeClr val="tx1"/>
                </a:solidFill>
                <a:cs typeface="Arial"/>
              </a:rPr>
              <a:t>faits</a:t>
            </a:r>
            <a:r>
              <a:rPr lang="en-US" sz="900" noProof="0" dirty="0">
                <a:solidFill>
                  <a:schemeClr val="tx1"/>
                </a:solidFill>
                <a:cs typeface="Arial"/>
              </a:rPr>
              <a:t> </a:t>
            </a:r>
            <a:r>
              <a:rPr lang="en-US" sz="900" noProof="0" dirty="0" err="1">
                <a:solidFill>
                  <a:schemeClr val="tx1"/>
                </a:solidFill>
                <a:cs typeface="Arial"/>
              </a:rPr>
              <a:t>concernant</a:t>
            </a:r>
            <a:r>
              <a:rPr lang="en-US" sz="900" noProof="0" dirty="0">
                <a:solidFill>
                  <a:schemeClr val="tx1"/>
                </a:solidFill>
                <a:cs typeface="Arial"/>
              </a:rPr>
              <a:t> les </a:t>
            </a:r>
            <a:r>
              <a:rPr lang="en-US" sz="900" noProof="0" dirty="0" err="1">
                <a:solidFill>
                  <a:schemeClr val="tx1"/>
                </a:solidFill>
                <a:cs typeface="Arial"/>
              </a:rPr>
              <a:t>investissements</a:t>
            </a:r>
            <a:r>
              <a:rPr lang="en-US" sz="900" noProof="0" dirty="0">
                <a:solidFill>
                  <a:schemeClr val="tx1"/>
                </a:solidFill>
                <a:cs typeface="Arial"/>
              </a:rPr>
              <a:t> </a:t>
            </a:r>
            <a:r>
              <a:rPr lang="en-US" sz="900" noProof="0" dirty="0" err="1">
                <a:solidFill>
                  <a:schemeClr val="tx1"/>
                </a:solidFill>
                <a:cs typeface="Arial"/>
              </a:rPr>
              <a:t>sectoriels</a:t>
            </a:r>
            <a:r>
              <a:rPr lang="en-US" sz="900" noProof="0" dirty="0">
                <a:solidFill>
                  <a:schemeClr val="tx1"/>
                </a:solidFill>
                <a:cs typeface="Arial"/>
              </a:rPr>
              <a:t> dans les trois </a:t>
            </a:r>
            <a:r>
              <a:rPr lang="en-US" sz="900" noProof="0" dirty="0" err="1">
                <a:solidFill>
                  <a:schemeClr val="tx1"/>
                </a:solidFill>
                <a:cs typeface="Arial"/>
              </a:rPr>
              <a:t>secteurs</a:t>
            </a:r>
            <a:r>
              <a:rPr lang="en-US" sz="900" noProof="0" dirty="0">
                <a:solidFill>
                  <a:schemeClr val="tx1"/>
                </a:solidFill>
                <a:cs typeface="Arial"/>
              </a:rPr>
              <a:t> Nexus </a:t>
            </a:r>
            <a:r>
              <a:rPr lang="en-US" sz="900" noProof="0" dirty="0" err="1">
                <a:solidFill>
                  <a:schemeClr val="tx1"/>
                </a:solidFill>
                <a:cs typeface="Arial"/>
              </a:rPr>
              <a:t>eau</a:t>
            </a:r>
            <a:r>
              <a:rPr lang="en-US" sz="900" noProof="0" dirty="0">
                <a:solidFill>
                  <a:schemeClr val="tx1"/>
                </a:solidFill>
                <a:cs typeface="Arial"/>
              </a:rPr>
              <a:t>-</a:t>
            </a:r>
            <a:r>
              <a:rPr lang="en-US" sz="900" noProof="0" dirty="0" err="1">
                <a:solidFill>
                  <a:schemeClr val="tx1"/>
                </a:solidFill>
                <a:cs typeface="Arial"/>
              </a:rPr>
              <a:t>énergie</a:t>
            </a:r>
            <a:r>
              <a:rPr lang="en-US" sz="900" noProof="0" dirty="0">
                <a:solidFill>
                  <a:schemeClr val="tx1"/>
                </a:solidFill>
                <a:cs typeface="Arial"/>
              </a:rPr>
              <a:t>-alimentation :</a:t>
            </a:r>
          </a:p>
          <a:p>
            <a:pPr>
              <a:buFont typeface="Arial" panose="05000000000000000000" pitchFamily="2" charset="2"/>
              <a:defRPr/>
            </a:pPr>
            <a:endParaRPr lang="en-US" sz="900" b="1" noProof="0" dirty="0">
              <a:solidFill>
                <a:schemeClr val="tx1"/>
              </a:solidFill>
              <a:latin typeface="Arial"/>
              <a:cs typeface="Arial"/>
            </a:endParaRPr>
          </a:p>
          <a:p>
            <a:pPr>
              <a:buFont typeface="Arial" panose="05000000000000000000" pitchFamily="2" charset="2"/>
              <a:defRPr/>
            </a:pPr>
            <a:r>
              <a:rPr lang="en-US" sz="900" b="1" noProof="0" dirty="0" err="1">
                <a:solidFill>
                  <a:schemeClr val="tx1"/>
                </a:solidFill>
                <a:latin typeface="Arial"/>
                <a:cs typeface="Arial"/>
              </a:rPr>
              <a:t>L’eau</a:t>
            </a:r>
            <a:r>
              <a:rPr lang="en-US" sz="900" noProof="0" dirty="0">
                <a:solidFill>
                  <a:schemeClr val="tx1"/>
                </a:solidFill>
                <a:latin typeface="Arial"/>
                <a:cs typeface="Arial"/>
              </a:rPr>
              <a:t> (OCDE, 2018): </a:t>
            </a:r>
            <a:endParaRPr lang="en-US" sz="900" noProof="0" dirty="0">
              <a:solidFill>
                <a:schemeClr val="tx1"/>
              </a:solidFill>
              <a:cs typeface="Arial"/>
            </a:endParaRPr>
          </a:p>
          <a:p>
            <a:pPr marL="285750" indent="-285750">
              <a:buFont typeface="Arial"/>
              <a:buChar char="•"/>
              <a:defRPr/>
            </a:pPr>
            <a:r>
              <a:rPr lang="en-US" sz="900" noProof="0" dirty="0" err="1">
                <a:solidFill>
                  <a:schemeClr val="tx1"/>
                </a:solidFill>
                <a:latin typeface="Arial"/>
                <a:cs typeface="Arial"/>
              </a:rPr>
              <a:t>En</a:t>
            </a:r>
            <a:r>
              <a:rPr lang="en-US" sz="900" noProof="0" dirty="0">
                <a:solidFill>
                  <a:schemeClr val="tx1"/>
                </a:solidFill>
                <a:latin typeface="Arial"/>
                <a:cs typeface="Arial"/>
              </a:rPr>
              <a:t> 2018, la </a:t>
            </a:r>
            <a:r>
              <a:rPr lang="en-US" sz="900" noProof="0" dirty="0" err="1">
                <a:solidFill>
                  <a:schemeClr val="tx1"/>
                </a:solidFill>
                <a:latin typeface="Arial"/>
                <a:cs typeface="Arial"/>
              </a:rPr>
              <a:t>valeur</a:t>
            </a:r>
            <a:r>
              <a:rPr lang="en-US" sz="900" noProof="0" dirty="0">
                <a:solidFill>
                  <a:schemeClr val="tx1"/>
                </a:solidFill>
                <a:latin typeface="Arial"/>
                <a:cs typeface="Arial"/>
              </a:rPr>
              <a:t> des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pour </a:t>
            </a:r>
            <a:r>
              <a:rPr lang="en-US" sz="900" noProof="0" dirty="0" err="1">
                <a:solidFill>
                  <a:schemeClr val="tx1"/>
                </a:solidFill>
                <a:latin typeface="Arial"/>
                <a:cs typeface="Arial"/>
              </a:rPr>
              <a:t>une</a:t>
            </a:r>
            <a:r>
              <a:rPr lang="en-US" sz="900" noProof="0" dirty="0">
                <a:solidFill>
                  <a:schemeClr val="tx1"/>
                </a:solidFill>
                <a:latin typeface="Arial"/>
                <a:cs typeface="Arial"/>
              </a:rPr>
              <a:t> </a:t>
            </a:r>
            <a:r>
              <a:rPr lang="en-US" sz="900" noProof="0" dirty="0" err="1">
                <a:solidFill>
                  <a:schemeClr val="tx1"/>
                </a:solidFill>
                <a:latin typeface="Arial"/>
                <a:cs typeface="Arial"/>
              </a:rPr>
              <a:t>eau</a:t>
            </a:r>
            <a:r>
              <a:rPr lang="en-US" sz="900" noProof="0" dirty="0">
                <a:solidFill>
                  <a:schemeClr val="tx1"/>
                </a:solidFill>
                <a:latin typeface="Arial"/>
                <a:cs typeface="Arial"/>
              </a:rPr>
              <a:t> potable accessible, </a:t>
            </a:r>
            <a:r>
              <a:rPr lang="en-US" sz="900" noProof="0" dirty="0" err="1">
                <a:solidFill>
                  <a:schemeClr val="tx1"/>
                </a:solidFill>
                <a:latin typeface="Arial"/>
                <a:cs typeface="Arial"/>
              </a:rPr>
              <a:t>salubre</a:t>
            </a:r>
            <a:r>
              <a:rPr lang="en-US" sz="900" noProof="0" dirty="0">
                <a:solidFill>
                  <a:schemeClr val="tx1"/>
                </a:solidFill>
                <a:latin typeface="Arial"/>
                <a:cs typeface="Arial"/>
              </a:rPr>
              <a:t> et </a:t>
            </a:r>
            <a:r>
              <a:rPr lang="en-US" sz="900" noProof="0" dirty="0" err="1">
                <a:solidFill>
                  <a:schemeClr val="tx1"/>
                </a:solidFill>
                <a:latin typeface="Arial"/>
                <a:cs typeface="Arial"/>
              </a:rPr>
              <a:t>et</a:t>
            </a:r>
            <a:r>
              <a:rPr lang="en-US" sz="900" noProof="0" dirty="0">
                <a:solidFill>
                  <a:schemeClr val="tx1"/>
                </a:solidFill>
                <a:latin typeface="Arial"/>
                <a:cs typeface="Arial"/>
              </a:rPr>
              <a:t> </a:t>
            </a:r>
            <a:r>
              <a:rPr lang="en-US" sz="900" noProof="0" dirty="0" err="1">
                <a:solidFill>
                  <a:schemeClr val="tx1"/>
                </a:solidFill>
                <a:latin typeface="Arial"/>
                <a:cs typeface="Arial"/>
              </a:rPr>
              <a:t>abordable</a:t>
            </a:r>
            <a:r>
              <a:rPr lang="en-US" sz="900" noProof="0" dirty="0">
                <a:solidFill>
                  <a:schemeClr val="tx1"/>
                </a:solidFill>
                <a:latin typeface="Arial"/>
                <a:cs typeface="Arial"/>
              </a:rPr>
              <a:t> </a:t>
            </a:r>
            <a:r>
              <a:rPr lang="en-US" sz="900" noProof="0" dirty="0" err="1">
                <a:solidFill>
                  <a:schemeClr val="tx1"/>
                </a:solidFill>
                <a:latin typeface="Arial"/>
                <a:cs typeface="Arial"/>
              </a:rPr>
              <a:t>comptabilisée</a:t>
            </a:r>
            <a:r>
              <a:rPr lang="en-US" sz="900" noProof="0" dirty="0">
                <a:solidFill>
                  <a:schemeClr val="tx1"/>
                </a:solidFill>
                <a:latin typeface="Arial"/>
                <a:cs typeface="Arial"/>
              </a:rPr>
              <a:t> à environ 0,6 trillion de dollars US</a:t>
            </a:r>
            <a:endParaRPr lang="en-US" sz="900" noProof="0" dirty="0">
              <a:solidFill>
                <a:schemeClr val="tx1"/>
              </a:solidFill>
              <a:cs typeface="Arial"/>
            </a:endParaRPr>
          </a:p>
          <a:p>
            <a:pPr marL="285750" indent="-285750">
              <a:buFont typeface="Arial"/>
              <a:buChar char="•"/>
              <a:defRPr/>
            </a:pPr>
            <a:r>
              <a:rPr lang="en-US" sz="900" noProof="0" dirty="0" err="1">
                <a:solidFill>
                  <a:schemeClr val="tx1"/>
                </a:solidFill>
                <a:latin typeface="Arial"/>
                <a:cs typeface="Arial"/>
              </a:rPr>
              <a:t>Afin</a:t>
            </a:r>
            <a:r>
              <a:rPr lang="en-US" sz="900" noProof="0" dirty="0">
                <a:solidFill>
                  <a:schemeClr val="tx1"/>
                </a:solidFill>
                <a:latin typeface="Arial"/>
                <a:cs typeface="Arial"/>
              </a:rPr>
              <a:t> </a:t>
            </a:r>
            <a:r>
              <a:rPr lang="en-US" sz="900" noProof="0" dirty="0" err="1">
                <a:solidFill>
                  <a:schemeClr val="tx1"/>
                </a:solidFill>
                <a:latin typeface="Arial"/>
                <a:cs typeface="Arial"/>
              </a:rPr>
              <a:t>d’atteindre</a:t>
            </a:r>
            <a:r>
              <a:rPr lang="en-US" sz="900" noProof="0" dirty="0">
                <a:solidFill>
                  <a:schemeClr val="tx1"/>
                </a:solidFill>
                <a:latin typeface="Arial"/>
                <a:cs typeface="Arial"/>
              </a:rPr>
              <a:t> </a:t>
            </a:r>
            <a:r>
              <a:rPr lang="en-US" sz="900" noProof="0" dirty="0" err="1">
                <a:solidFill>
                  <a:schemeClr val="tx1"/>
                </a:solidFill>
                <a:latin typeface="Arial"/>
                <a:cs typeface="Arial"/>
              </a:rPr>
              <a:t>l’objectif</a:t>
            </a:r>
            <a:r>
              <a:rPr lang="en-US" sz="900" noProof="0" dirty="0">
                <a:solidFill>
                  <a:schemeClr val="tx1"/>
                </a:solidFill>
                <a:latin typeface="Arial"/>
                <a:cs typeface="Arial"/>
              </a:rPr>
              <a:t> 6 des ODD (</a:t>
            </a:r>
            <a:r>
              <a:rPr lang="en-US" sz="900" noProof="0" dirty="0" err="1">
                <a:solidFill>
                  <a:schemeClr val="tx1"/>
                </a:solidFill>
                <a:latin typeface="Arial"/>
                <a:cs typeface="Arial"/>
              </a:rPr>
              <a:t>eau</a:t>
            </a:r>
            <a:r>
              <a:rPr lang="en-US" sz="900" noProof="0" dirty="0">
                <a:solidFill>
                  <a:schemeClr val="tx1"/>
                </a:solidFill>
                <a:latin typeface="Arial"/>
                <a:cs typeface="Arial"/>
              </a:rPr>
              <a:t> potable et </a:t>
            </a:r>
            <a:r>
              <a:rPr lang="en-US" sz="900" noProof="0" dirty="0" err="1">
                <a:solidFill>
                  <a:schemeClr val="tx1"/>
                </a:solidFill>
                <a:latin typeface="Arial"/>
                <a:cs typeface="Arial"/>
              </a:rPr>
              <a:t>assainissement</a:t>
            </a:r>
            <a:r>
              <a:rPr lang="en-US" sz="900" noProof="0" dirty="0">
                <a:solidFill>
                  <a:schemeClr val="tx1"/>
                </a:solidFill>
                <a:latin typeface="Arial"/>
                <a:cs typeface="Arial"/>
              </a:rPr>
              <a:t>), des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supplémentaires</a:t>
            </a:r>
            <a:r>
              <a:rPr lang="en-US" sz="900" noProof="0" dirty="0">
                <a:solidFill>
                  <a:schemeClr val="tx1"/>
                </a:solidFill>
                <a:latin typeface="Arial"/>
                <a:cs typeface="Arial"/>
              </a:rPr>
              <a:t> dans les infrastructures </a:t>
            </a:r>
            <a:r>
              <a:rPr lang="en-US" sz="900" noProof="0" dirty="0" err="1">
                <a:solidFill>
                  <a:schemeClr val="tx1"/>
                </a:solidFill>
                <a:latin typeface="Arial"/>
                <a:cs typeface="Arial"/>
              </a:rPr>
              <a:t>hydrauliques</a:t>
            </a:r>
            <a:r>
              <a:rPr lang="en-US" sz="900" noProof="0" dirty="0">
                <a:solidFill>
                  <a:schemeClr val="tx1"/>
                </a:solidFill>
                <a:latin typeface="Arial"/>
                <a:cs typeface="Arial"/>
              </a:rPr>
              <a:t> </a:t>
            </a:r>
            <a:r>
              <a:rPr lang="en-US" sz="900" noProof="0" dirty="0" err="1">
                <a:solidFill>
                  <a:schemeClr val="tx1"/>
                </a:solidFill>
                <a:latin typeface="Arial"/>
                <a:cs typeface="Arial"/>
              </a:rPr>
              <a:t>seront</a:t>
            </a:r>
            <a:r>
              <a:rPr lang="en-US" sz="900" noProof="0" dirty="0">
                <a:solidFill>
                  <a:schemeClr val="tx1"/>
                </a:solidFill>
                <a:latin typeface="Arial"/>
                <a:cs typeface="Arial"/>
              </a:rPr>
              <a:t> </a:t>
            </a:r>
            <a:r>
              <a:rPr lang="en-US" sz="900" noProof="0" dirty="0" err="1">
                <a:solidFill>
                  <a:schemeClr val="tx1"/>
                </a:solidFill>
                <a:latin typeface="Arial"/>
                <a:cs typeface="Arial"/>
              </a:rPr>
              <a:t>nécessaires</a:t>
            </a:r>
            <a:r>
              <a:rPr lang="en-US" sz="900" noProof="0" dirty="0">
                <a:solidFill>
                  <a:schemeClr val="tx1"/>
                </a:solidFill>
                <a:latin typeface="Arial"/>
                <a:cs typeface="Arial"/>
              </a:rPr>
              <a:t> (par </a:t>
            </a:r>
            <a:r>
              <a:rPr lang="en-US" sz="900" noProof="0" dirty="0" err="1">
                <a:solidFill>
                  <a:schemeClr val="tx1"/>
                </a:solidFill>
                <a:latin typeface="Arial"/>
                <a:cs typeface="Arial"/>
              </a:rPr>
              <a:t>exemple</a:t>
            </a:r>
            <a:r>
              <a:rPr lang="en-US" sz="900" noProof="0" dirty="0">
                <a:solidFill>
                  <a:schemeClr val="tx1"/>
                </a:solidFill>
                <a:latin typeface="Arial"/>
                <a:cs typeface="Arial"/>
              </a:rPr>
              <a:t>, 6,7 trillion de dollars US </a:t>
            </a:r>
            <a:r>
              <a:rPr lang="en-US" sz="900" noProof="0" dirty="0" err="1">
                <a:solidFill>
                  <a:schemeClr val="tx1"/>
                </a:solidFill>
                <a:latin typeface="Arial"/>
                <a:cs typeface="Arial"/>
              </a:rPr>
              <a:t>jusqu’en</a:t>
            </a:r>
            <a:r>
              <a:rPr lang="en-US" sz="900" noProof="0" dirty="0">
                <a:solidFill>
                  <a:schemeClr val="tx1"/>
                </a:solidFill>
                <a:latin typeface="Arial"/>
                <a:cs typeface="Arial"/>
              </a:rPr>
              <a:t> 2030 et 22,6 trillion de dollars US </a:t>
            </a:r>
            <a:r>
              <a:rPr lang="en-US" sz="900" noProof="0" dirty="0" err="1">
                <a:solidFill>
                  <a:schemeClr val="tx1"/>
                </a:solidFill>
                <a:latin typeface="Arial"/>
                <a:cs typeface="Arial"/>
              </a:rPr>
              <a:t>jusqu’en</a:t>
            </a:r>
            <a:r>
              <a:rPr lang="en-US" sz="900" noProof="0" dirty="0">
                <a:solidFill>
                  <a:schemeClr val="tx1"/>
                </a:solidFill>
                <a:latin typeface="Arial"/>
                <a:cs typeface="Arial"/>
              </a:rPr>
              <a:t> 2050)</a:t>
            </a:r>
            <a:endParaRPr lang="en-US" sz="900" noProof="0" dirty="0">
              <a:solidFill>
                <a:schemeClr val="tx1"/>
              </a:solidFill>
              <a:cs typeface="Arial"/>
            </a:endParaRPr>
          </a:p>
          <a:p>
            <a:pPr marL="285750" indent="-285750">
              <a:buFont typeface="Arial"/>
              <a:buChar char="•"/>
              <a:defRPr/>
            </a:pPr>
            <a:endParaRPr lang="en-US" sz="900" noProof="0" dirty="0">
              <a:solidFill>
                <a:schemeClr val="tx1"/>
              </a:solidFill>
              <a:latin typeface="Arial"/>
              <a:cs typeface="Arial"/>
            </a:endParaRPr>
          </a:p>
          <a:p>
            <a:pPr>
              <a:defRPr/>
            </a:pPr>
            <a:r>
              <a:rPr lang="en-US" sz="900" b="1" noProof="0" dirty="0" err="1">
                <a:solidFill>
                  <a:schemeClr val="tx1"/>
                </a:solidFill>
                <a:latin typeface="Arial"/>
                <a:cs typeface="Arial"/>
              </a:rPr>
              <a:t>L’énergie</a:t>
            </a:r>
            <a:r>
              <a:rPr lang="en-US" sz="900" noProof="0" dirty="0">
                <a:solidFill>
                  <a:schemeClr val="tx1"/>
                </a:solidFill>
                <a:latin typeface="Arial"/>
                <a:cs typeface="Arial"/>
              </a:rPr>
              <a:t> (IEA, 2020):</a:t>
            </a:r>
          </a:p>
          <a:p>
            <a:pPr marL="285750" indent="-285750">
              <a:buFont typeface="Arial"/>
              <a:buChar char="•"/>
              <a:defRPr/>
            </a:pPr>
            <a:r>
              <a:rPr lang="en-US" sz="900" noProof="0" dirty="0" err="1">
                <a:solidFill>
                  <a:schemeClr val="tx1"/>
                </a:solidFill>
                <a:latin typeface="Arial"/>
                <a:cs typeface="Arial"/>
              </a:rPr>
              <a:t>En</a:t>
            </a:r>
            <a:r>
              <a:rPr lang="en-US" sz="900" noProof="0" dirty="0">
                <a:solidFill>
                  <a:schemeClr val="tx1"/>
                </a:solidFill>
                <a:latin typeface="Arial"/>
                <a:cs typeface="Arial"/>
              </a:rPr>
              <a:t> 2020, environ 1,5 trillion de dollars US </a:t>
            </a:r>
            <a:r>
              <a:rPr lang="en-US" sz="900" noProof="0" dirty="0" err="1">
                <a:solidFill>
                  <a:schemeClr val="tx1"/>
                </a:solidFill>
                <a:latin typeface="Arial"/>
                <a:cs typeface="Arial"/>
              </a:rPr>
              <a:t>ont</a:t>
            </a:r>
            <a:r>
              <a:rPr lang="en-US" sz="900" noProof="0" dirty="0">
                <a:solidFill>
                  <a:schemeClr val="tx1"/>
                </a:solidFill>
                <a:latin typeface="Arial"/>
                <a:cs typeface="Arial"/>
              </a:rPr>
              <a:t> </a:t>
            </a:r>
            <a:r>
              <a:rPr lang="en-US" sz="900" noProof="0" dirty="0" err="1">
                <a:solidFill>
                  <a:schemeClr val="tx1"/>
                </a:solidFill>
                <a:latin typeface="Arial"/>
                <a:cs typeface="Arial"/>
              </a:rPr>
              <a:t>été</a:t>
            </a:r>
            <a:r>
              <a:rPr lang="en-US" sz="900" noProof="0" dirty="0">
                <a:solidFill>
                  <a:schemeClr val="tx1"/>
                </a:solidFill>
                <a:latin typeface="Arial"/>
                <a:cs typeface="Arial"/>
              </a:rPr>
              <a:t> </a:t>
            </a:r>
            <a:r>
              <a:rPr lang="en-US" sz="900" noProof="0" dirty="0" err="1">
                <a:solidFill>
                  <a:schemeClr val="tx1"/>
                </a:solidFill>
                <a:latin typeface="Arial"/>
                <a:cs typeface="Arial"/>
              </a:rPr>
              <a:t>investis</a:t>
            </a:r>
            <a:r>
              <a:rPr lang="en-US" sz="900" noProof="0" dirty="0">
                <a:solidFill>
                  <a:schemeClr val="tx1"/>
                </a:solidFill>
                <a:latin typeface="Arial"/>
                <a:cs typeface="Arial"/>
              </a:rPr>
              <a:t> dans le </a:t>
            </a:r>
            <a:r>
              <a:rPr lang="en-US" sz="900" noProof="0" dirty="0" err="1">
                <a:solidFill>
                  <a:schemeClr val="tx1"/>
                </a:solidFill>
                <a:latin typeface="Arial"/>
                <a:cs typeface="Arial"/>
              </a:rPr>
              <a:t>secteur</a:t>
            </a:r>
            <a:r>
              <a:rPr lang="en-US" sz="900" noProof="0" dirty="0">
                <a:solidFill>
                  <a:schemeClr val="tx1"/>
                </a:solidFill>
                <a:latin typeface="Arial"/>
                <a:cs typeface="Arial"/>
              </a:rPr>
              <a:t> de </a:t>
            </a:r>
            <a:r>
              <a:rPr lang="en-US" sz="900" noProof="0" dirty="0" err="1">
                <a:solidFill>
                  <a:schemeClr val="tx1"/>
                </a:solidFill>
                <a:latin typeface="Arial"/>
                <a:cs typeface="Arial"/>
              </a:rPr>
              <a:t>l’énergie</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err="1">
                <a:solidFill>
                  <a:schemeClr val="tx1"/>
                </a:solidFill>
                <a:latin typeface="Arial"/>
                <a:cs typeface="Arial"/>
              </a:rPr>
              <a:t>Ces</a:t>
            </a:r>
            <a:r>
              <a:rPr lang="en-US" sz="900" noProof="0" dirty="0">
                <a:solidFill>
                  <a:schemeClr val="tx1"/>
                </a:solidFill>
                <a:latin typeface="Arial"/>
                <a:cs typeface="Arial"/>
              </a:rPr>
              <a:t>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ont</a:t>
            </a:r>
            <a:r>
              <a:rPr lang="en-US" sz="900" noProof="0" dirty="0">
                <a:solidFill>
                  <a:schemeClr val="tx1"/>
                </a:solidFill>
                <a:latin typeface="Arial"/>
                <a:cs typeface="Arial"/>
              </a:rPr>
              <a:t> </a:t>
            </a:r>
            <a:r>
              <a:rPr lang="en-US" sz="900" noProof="0" dirty="0" err="1">
                <a:solidFill>
                  <a:schemeClr val="tx1"/>
                </a:solidFill>
                <a:latin typeface="Arial"/>
                <a:cs typeface="Arial"/>
              </a:rPr>
              <a:t>été</a:t>
            </a:r>
            <a:r>
              <a:rPr lang="en-US" sz="900" noProof="0" dirty="0">
                <a:solidFill>
                  <a:schemeClr val="tx1"/>
                </a:solidFill>
                <a:latin typeface="Arial"/>
                <a:cs typeface="Arial"/>
              </a:rPr>
              <a:t> </a:t>
            </a:r>
            <a:r>
              <a:rPr lang="en-US" sz="900" noProof="0" dirty="0" err="1">
                <a:solidFill>
                  <a:schemeClr val="tx1"/>
                </a:solidFill>
                <a:latin typeface="Arial"/>
                <a:cs typeface="Arial"/>
              </a:rPr>
              <a:t>orientés</a:t>
            </a:r>
            <a:r>
              <a:rPr lang="en-US" sz="900" noProof="0" dirty="0">
                <a:solidFill>
                  <a:schemeClr val="tx1"/>
                </a:solidFill>
                <a:latin typeface="Arial"/>
                <a:cs typeface="Arial"/>
              </a:rPr>
              <a:t> </a:t>
            </a:r>
            <a:r>
              <a:rPr lang="en-US" sz="900" noProof="0" dirty="0" err="1">
                <a:solidFill>
                  <a:schemeClr val="tx1"/>
                </a:solidFill>
                <a:latin typeface="Arial"/>
                <a:cs typeface="Arial"/>
              </a:rPr>
              <a:t>vers</a:t>
            </a:r>
            <a:r>
              <a:rPr lang="en-US" sz="900" noProof="0" dirty="0">
                <a:solidFill>
                  <a:schemeClr val="tx1"/>
                </a:solidFill>
                <a:latin typeface="Arial"/>
                <a:cs typeface="Arial"/>
              </a:rPr>
              <a:t> (1) </a:t>
            </a:r>
            <a:r>
              <a:rPr lang="en-US" sz="900" noProof="0" dirty="0" err="1">
                <a:solidFill>
                  <a:schemeClr val="tx1"/>
                </a:solidFill>
                <a:latin typeface="Arial"/>
                <a:cs typeface="Arial"/>
              </a:rPr>
              <a:t>l’efficience</a:t>
            </a:r>
            <a:r>
              <a:rPr lang="en-US" sz="900" noProof="0" dirty="0">
                <a:solidFill>
                  <a:schemeClr val="tx1"/>
                </a:solidFill>
                <a:latin typeface="Arial"/>
                <a:cs typeface="Arial"/>
              </a:rPr>
              <a:t> </a:t>
            </a:r>
            <a:r>
              <a:rPr lang="en-US" sz="900" noProof="0" dirty="0" err="1">
                <a:solidFill>
                  <a:schemeClr val="tx1"/>
                </a:solidFill>
                <a:latin typeface="Arial"/>
                <a:cs typeface="Arial"/>
              </a:rPr>
              <a:t>énergétique</a:t>
            </a:r>
            <a:r>
              <a:rPr lang="en-US" sz="900" noProof="0" dirty="0">
                <a:solidFill>
                  <a:schemeClr val="tx1"/>
                </a:solidFill>
                <a:latin typeface="Arial"/>
                <a:cs typeface="Arial"/>
              </a:rPr>
              <a:t>, (2) le </a:t>
            </a:r>
            <a:r>
              <a:rPr lang="en-US" sz="900" noProof="0" dirty="0" err="1">
                <a:solidFill>
                  <a:schemeClr val="tx1"/>
                </a:solidFill>
                <a:latin typeface="Arial"/>
                <a:cs typeface="Arial"/>
              </a:rPr>
              <a:t>secteur</a:t>
            </a:r>
            <a:r>
              <a:rPr lang="en-US" sz="900" noProof="0" dirty="0">
                <a:solidFill>
                  <a:schemeClr val="tx1"/>
                </a:solidFill>
                <a:latin typeface="Arial"/>
                <a:cs typeface="Arial"/>
              </a:rPr>
              <a:t> </a:t>
            </a:r>
            <a:r>
              <a:rPr lang="en-US" sz="900" noProof="0" dirty="0" err="1">
                <a:solidFill>
                  <a:schemeClr val="tx1"/>
                </a:solidFill>
                <a:latin typeface="Arial"/>
                <a:cs typeface="Arial"/>
              </a:rPr>
              <a:t>énergétique</a:t>
            </a:r>
            <a:r>
              <a:rPr lang="en-US" sz="900" noProof="0" dirty="0">
                <a:solidFill>
                  <a:schemeClr val="tx1"/>
                </a:solidFill>
                <a:latin typeface="Arial"/>
                <a:cs typeface="Arial"/>
              </a:rPr>
              <a:t>, et (3) </a:t>
            </a:r>
            <a:r>
              <a:rPr lang="en-US" sz="900" noProof="0" dirty="0" err="1">
                <a:solidFill>
                  <a:schemeClr val="tx1"/>
                </a:solidFill>
                <a:latin typeface="Arial"/>
                <a:cs typeface="Arial"/>
              </a:rPr>
              <a:t>l’approvisionnement</a:t>
            </a:r>
            <a:r>
              <a:rPr lang="en-US" sz="900" noProof="0" dirty="0">
                <a:solidFill>
                  <a:schemeClr val="tx1"/>
                </a:solidFill>
                <a:latin typeface="Arial"/>
                <a:cs typeface="Arial"/>
              </a:rPr>
              <a:t> </a:t>
            </a:r>
            <a:r>
              <a:rPr lang="en-US" sz="900" noProof="0" dirty="0" err="1">
                <a:solidFill>
                  <a:schemeClr val="tx1"/>
                </a:solidFill>
                <a:latin typeface="Arial"/>
                <a:cs typeface="Arial"/>
              </a:rPr>
              <a:t>en</a:t>
            </a:r>
            <a:r>
              <a:rPr lang="en-US" sz="900" noProof="0" dirty="0">
                <a:solidFill>
                  <a:schemeClr val="tx1"/>
                </a:solidFill>
                <a:latin typeface="Arial"/>
                <a:cs typeface="Arial"/>
              </a:rPr>
              <a:t> combustible </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a:solidFill>
                  <a:schemeClr val="tx1"/>
                </a:solidFill>
                <a:latin typeface="Arial"/>
                <a:cs typeface="Arial"/>
              </a:rPr>
              <a:t>Par rapport à </a:t>
            </a:r>
            <a:r>
              <a:rPr lang="en-US" sz="900" noProof="0" dirty="0" err="1">
                <a:solidFill>
                  <a:schemeClr val="tx1"/>
                </a:solidFill>
                <a:latin typeface="Arial"/>
                <a:cs typeface="Arial"/>
              </a:rPr>
              <a:t>l’année</a:t>
            </a:r>
            <a:r>
              <a:rPr lang="en-US" sz="900" noProof="0" dirty="0">
                <a:solidFill>
                  <a:schemeClr val="tx1"/>
                </a:solidFill>
                <a:latin typeface="Arial"/>
                <a:cs typeface="Arial"/>
              </a:rPr>
              <a:t> </a:t>
            </a:r>
            <a:r>
              <a:rPr lang="en-US" sz="900" noProof="0" dirty="0" err="1">
                <a:solidFill>
                  <a:schemeClr val="tx1"/>
                </a:solidFill>
                <a:latin typeface="Arial"/>
                <a:cs typeface="Arial"/>
              </a:rPr>
              <a:t>dernière</a:t>
            </a:r>
            <a:r>
              <a:rPr lang="en-US" sz="900" noProof="0" dirty="0">
                <a:solidFill>
                  <a:schemeClr val="tx1"/>
                </a:solidFill>
                <a:latin typeface="Arial"/>
                <a:cs typeface="Arial"/>
              </a:rPr>
              <a:t>, le partage des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énergétiques</a:t>
            </a:r>
            <a:r>
              <a:rPr lang="en-US" sz="900" noProof="0" dirty="0">
                <a:solidFill>
                  <a:schemeClr val="tx1"/>
                </a:solidFill>
                <a:latin typeface="Arial"/>
                <a:cs typeface="Arial"/>
              </a:rPr>
              <a:t> </a:t>
            </a:r>
            <a:r>
              <a:rPr lang="en-US" sz="900" noProof="0" dirty="0" err="1">
                <a:solidFill>
                  <a:schemeClr val="tx1"/>
                </a:solidFill>
                <a:latin typeface="Arial"/>
                <a:cs typeface="Arial"/>
              </a:rPr>
              <a:t>mondiaux</a:t>
            </a:r>
            <a:r>
              <a:rPr lang="en-US" sz="900" noProof="0" dirty="0">
                <a:solidFill>
                  <a:schemeClr val="tx1"/>
                </a:solidFill>
                <a:latin typeface="Arial"/>
                <a:cs typeface="Arial"/>
              </a:rPr>
              <a:t> a </a:t>
            </a:r>
            <a:r>
              <a:rPr lang="en-US" sz="900" noProof="0" dirty="0" err="1">
                <a:solidFill>
                  <a:schemeClr val="tx1"/>
                </a:solidFill>
                <a:latin typeface="Arial"/>
                <a:cs typeface="Arial"/>
              </a:rPr>
              <a:t>baissé</a:t>
            </a:r>
            <a:r>
              <a:rPr lang="en-US" sz="900" noProof="0" dirty="0">
                <a:solidFill>
                  <a:schemeClr val="tx1"/>
                </a:solidFill>
                <a:latin typeface="Arial"/>
                <a:cs typeface="Arial"/>
              </a:rPr>
              <a:t> de 20% </a:t>
            </a:r>
            <a:r>
              <a:rPr lang="en-US" sz="900" noProof="0" dirty="0" err="1">
                <a:solidFill>
                  <a:schemeClr val="tx1"/>
                </a:solidFill>
                <a:latin typeface="Arial"/>
                <a:cs typeface="Arial"/>
              </a:rPr>
              <a:t>en</a:t>
            </a:r>
            <a:r>
              <a:rPr lang="en-US" sz="900" noProof="0" dirty="0">
                <a:solidFill>
                  <a:schemeClr val="tx1"/>
                </a:solidFill>
                <a:latin typeface="Arial"/>
                <a:cs typeface="Arial"/>
              </a:rPr>
              <a:t> raison des confinements </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b="1" noProof="0" dirty="0" err="1">
                <a:solidFill>
                  <a:schemeClr val="tx1"/>
                </a:solidFill>
                <a:latin typeface="Arial"/>
                <a:cs typeface="Arial"/>
              </a:rPr>
              <a:t>L’agriculture</a:t>
            </a:r>
            <a:r>
              <a:rPr lang="en-US" sz="900" b="1" noProof="0" dirty="0">
                <a:solidFill>
                  <a:schemeClr val="tx1"/>
                </a:solidFill>
                <a:latin typeface="Arial"/>
                <a:cs typeface="Arial"/>
              </a:rPr>
              <a:t>/la </a:t>
            </a:r>
            <a:r>
              <a:rPr lang="en-US" sz="900" b="1" noProof="0" dirty="0" err="1">
                <a:solidFill>
                  <a:schemeClr val="tx1"/>
                </a:solidFill>
                <a:latin typeface="Arial"/>
                <a:cs typeface="Arial"/>
              </a:rPr>
              <a:t>sécurité</a:t>
            </a:r>
            <a:r>
              <a:rPr lang="en-US" sz="900" b="1" noProof="0" dirty="0">
                <a:solidFill>
                  <a:schemeClr val="tx1"/>
                </a:solidFill>
                <a:latin typeface="Arial"/>
                <a:cs typeface="Arial"/>
              </a:rPr>
              <a:t> </a:t>
            </a:r>
            <a:r>
              <a:rPr lang="en-US" sz="900" b="1" noProof="0" dirty="0" err="1">
                <a:solidFill>
                  <a:schemeClr val="tx1"/>
                </a:solidFill>
                <a:latin typeface="Arial"/>
                <a:cs typeface="Arial"/>
              </a:rPr>
              <a:t>alimentaire</a:t>
            </a:r>
            <a:r>
              <a:rPr lang="en-US" sz="900" b="1" noProof="0" dirty="0">
                <a:solidFill>
                  <a:schemeClr val="tx1"/>
                </a:solidFill>
                <a:latin typeface="Arial"/>
                <a:cs typeface="Arial"/>
              </a:rPr>
              <a:t> :</a:t>
            </a:r>
          </a:p>
          <a:p>
            <a:pPr marL="285750" indent="-285750">
              <a:buFont typeface="Arial"/>
              <a:buChar char="•"/>
              <a:defRPr/>
            </a:pPr>
            <a:r>
              <a:rPr lang="en-US" sz="900" noProof="0" dirty="0">
                <a:solidFill>
                  <a:schemeClr val="tx1"/>
                </a:solidFill>
                <a:latin typeface="Arial"/>
                <a:cs typeface="Arial"/>
              </a:rPr>
              <a:t>Avant la </a:t>
            </a:r>
            <a:r>
              <a:rPr lang="en-US" sz="900" noProof="0" dirty="0" err="1">
                <a:solidFill>
                  <a:schemeClr val="tx1"/>
                </a:solidFill>
                <a:latin typeface="Arial"/>
                <a:cs typeface="Arial"/>
              </a:rPr>
              <a:t>pandémie</a:t>
            </a:r>
            <a:r>
              <a:rPr lang="en-US" sz="900" noProof="0" dirty="0">
                <a:solidFill>
                  <a:schemeClr val="tx1"/>
                </a:solidFill>
                <a:latin typeface="Arial"/>
                <a:cs typeface="Arial"/>
              </a:rPr>
              <a:t> de la COVID-19, </a:t>
            </a:r>
            <a:r>
              <a:rPr lang="en-US" sz="900" noProof="0" dirty="0" err="1">
                <a:solidFill>
                  <a:schemeClr val="tx1"/>
                </a:solidFill>
                <a:latin typeface="Arial"/>
                <a:cs typeface="Arial"/>
              </a:rPr>
              <a:t>l’investissement</a:t>
            </a:r>
            <a:r>
              <a:rPr lang="en-US" sz="900" noProof="0" dirty="0">
                <a:solidFill>
                  <a:schemeClr val="tx1"/>
                </a:solidFill>
                <a:latin typeface="Arial"/>
                <a:cs typeface="Arial"/>
              </a:rPr>
              <a:t> </a:t>
            </a:r>
            <a:r>
              <a:rPr lang="en-US" sz="900" noProof="0" dirty="0" err="1">
                <a:solidFill>
                  <a:schemeClr val="tx1"/>
                </a:solidFill>
                <a:latin typeface="Arial"/>
                <a:cs typeface="Arial"/>
              </a:rPr>
              <a:t>annuel</a:t>
            </a:r>
            <a:r>
              <a:rPr lang="en-US" sz="900" noProof="0" dirty="0">
                <a:solidFill>
                  <a:schemeClr val="tx1"/>
                </a:solidFill>
                <a:latin typeface="Arial"/>
                <a:cs typeface="Arial"/>
              </a:rPr>
              <a:t> brut </a:t>
            </a:r>
            <a:r>
              <a:rPr lang="en-US" sz="900" noProof="0" dirty="0" err="1">
                <a:solidFill>
                  <a:schemeClr val="tx1"/>
                </a:solidFill>
                <a:latin typeface="Arial"/>
                <a:cs typeface="Arial"/>
              </a:rPr>
              <a:t>moyen</a:t>
            </a:r>
            <a:r>
              <a:rPr lang="en-US" sz="900" noProof="0" dirty="0">
                <a:solidFill>
                  <a:schemeClr val="tx1"/>
                </a:solidFill>
                <a:latin typeface="Arial"/>
                <a:cs typeface="Arial"/>
              </a:rPr>
              <a:t> dans </a:t>
            </a:r>
            <a:r>
              <a:rPr lang="en-US" sz="900" noProof="0" dirty="0" err="1">
                <a:solidFill>
                  <a:schemeClr val="tx1"/>
                </a:solidFill>
                <a:latin typeface="Arial"/>
                <a:cs typeface="Arial"/>
              </a:rPr>
              <a:t>l’agriculture</a:t>
            </a:r>
            <a:r>
              <a:rPr lang="en-US" sz="900" noProof="0" dirty="0">
                <a:solidFill>
                  <a:schemeClr val="tx1"/>
                </a:solidFill>
                <a:latin typeface="Arial"/>
                <a:cs typeface="Arial"/>
              </a:rPr>
              <a:t> </a:t>
            </a:r>
            <a:r>
              <a:rPr lang="en-US" sz="900" noProof="0" dirty="0" err="1">
                <a:solidFill>
                  <a:schemeClr val="tx1"/>
                </a:solidFill>
                <a:latin typeface="Arial"/>
                <a:cs typeface="Arial"/>
              </a:rPr>
              <a:t>était</a:t>
            </a:r>
            <a:r>
              <a:rPr lang="en-US" sz="900" noProof="0" dirty="0">
                <a:solidFill>
                  <a:schemeClr val="tx1"/>
                </a:solidFill>
                <a:latin typeface="Arial"/>
                <a:cs typeface="Arial"/>
              </a:rPr>
              <a:t> </a:t>
            </a:r>
            <a:r>
              <a:rPr lang="en-US" sz="900" noProof="0" dirty="0" err="1">
                <a:solidFill>
                  <a:schemeClr val="tx1"/>
                </a:solidFill>
                <a:latin typeface="Arial"/>
                <a:cs typeface="Arial"/>
              </a:rPr>
              <a:t>estimé</a:t>
            </a:r>
            <a:r>
              <a:rPr lang="en-US" sz="900" noProof="0" dirty="0">
                <a:solidFill>
                  <a:schemeClr val="tx1"/>
                </a:solidFill>
                <a:latin typeface="Arial"/>
                <a:cs typeface="Arial"/>
              </a:rPr>
              <a:t> entre 0,7 et 0,8 trillion de dollars US </a:t>
            </a:r>
            <a:r>
              <a:rPr lang="en-US" sz="900" noProof="0" dirty="0" err="1">
                <a:solidFill>
                  <a:schemeClr val="tx1"/>
                </a:solidFill>
                <a:latin typeface="Arial"/>
                <a:cs typeface="Arial"/>
              </a:rPr>
              <a:t>durant</a:t>
            </a:r>
            <a:r>
              <a:rPr lang="en-US" sz="900" noProof="0" dirty="0">
                <a:solidFill>
                  <a:schemeClr val="tx1"/>
                </a:solidFill>
                <a:latin typeface="Arial"/>
                <a:cs typeface="Arial"/>
              </a:rPr>
              <a:t> la </a:t>
            </a:r>
            <a:r>
              <a:rPr lang="en-US" sz="900" noProof="0" dirty="0" err="1">
                <a:solidFill>
                  <a:schemeClr val="tx1"/>
                </a:solidFill>
                <a:latin typeface="Arial"/>
                <a:cs typeface="Arial"/>
              </a:rPr>
              <a:t>période</a:t>
            </a:r>
            <a:r>
              <a:rPr lang="en-US" sz="900" noProof="0" dirty="0">
                <a:solidFill>
                  <a:schemeClr val="tx1"/>
                </a:solidFill>
                <a:latin typeface="Arial"/>
                <a:cs typeface="Arial"/>
              </a:rPr>
              <a:t> 2016-2030 (FAO et al., 2015)</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err="1">
                <a:solidFill>
                  <a:schemeClr val="tx1"/>
                </a:solidFill>
                <a:latin typeface="Arial"/>
                <a:cs typeface="Arial"/>
              </a:rPr>
              <a:t>Afin</a:t>
            </a:r>
            <a:r>
              <a:rPr lang="en-US" sz="900" noProof="0" dirty="0">
                <a:solidFill>
                  <a:schemeClr val="tx1"/>
                </a:solidFill>
                <a:latin typeface="Arial"/>
                <a:cs typeface="Arial"/>
              </a:rPr>
              <a:t> de </a:t>
            </a:r>
            <a:r>
              <a:rPr lang="en-US" sz="900" noProof="0" dirty="0" err="1">
                <a:solidFill>
                  <a:schemeClr val="tx1"/>
                </a:solidFill>
                <a:latin typeface="Arial"/>
                <a:cs typeface="Arial"/>
              </a:rPr>
              <a:t>réaliser</a:t>
            </a:r>
            <a:r>
              <a:rPr lang="en-US" sz="900" noProof="0" dirty="0">
                <a:solidFill>
                  <a:schemeClr val="tx1"/>
                </a:solidFill>
                <a:latin typeface="Arial"/>
                <a:cs typeface="Arial"/>
              </a:rPr>
              <a:t> le premier et le second </a:t>
            </a:r>
            <a:r>
              <a:rPr lang="en-US" sz="900" noProof="0" dirty="0" err="1">
                <a:solidFill>
                  <a:schemeClr val="tx1"/>
                </a:solidFill>
                <a:latin typeface="Arial"/>
                <a:cs typeface="Arial"/>
              </a:rPr>
              <a:t>objectif</a:t>
            </a:r>
            <a:r>
              <a:rPr lang="en-US" sz="900" noProof="0" dirty="0">
                <a:solidFill>
                  <a:schemeClr val="tx1"/>
                </a:solidFill>
                <a:latin typeface="Arial"/>
                <a:cs typeface="Arial"/>
              </a:rPr>
              <a:t> des ODD </a:t>
            </a:r>
            <a:r>
              <a:rPr lang="en-US" sz="900" noProof="0" dirty="0" err="1">
                <a:solidFill>
                  <a:schemeClr val="tx1"/>
                </a:solidFill>
                <a:latin typeface="Arial"/>
                <a:cs typeface="Arial"/>
              </a:rPr>
              <a:t>jusqu’en</a:t>
            </a:r>
            <a:r>
              <a:rPr lang="en-US" sz="900" noProof="0" dirty="0">
                <a:solidFill>
                  <a:schemeClr val="tx1"/>
                </a:solidFill>
                <a:latin typeface="Arial"/>
                <a:cs typeface="Arial"/>
              </a:rPr>
              <a:t> 2030 (</a:t>
            </a:r>
            <a:r>
              <a:rPr lang="en-US" sz="900" noProof="0" dirty="0" err="1">
                <a:solidFill>
                  <a:schemeClr val="tx1"/>
                </a:solidFill>
                <a:latin typeface="Arial"/>
                <a:cs typeface="Arial"/>
              </a:rPr>
              <a:t>zéro</a:t>
            </a:r>
            <a:r>
              <a:rPr lang="en-US" sz="900" noProof="0" dirty="0">
                <a:solidFill>
                  <a:schemeClr val="tx1"/>
                </a:solidFill>
                <a:latin typeface="Arial"/>
                <a:cs typeface="Arial"/>
              </a:rPr>
              <a:t> </a:t>
            </a:r>
            <a:r>
              <a:rPr lang="en-US" sz="900" noProof="0" dirty="0" err="1">
                <a:solidFill>
                  <a:schemeClr val="tx1"/>
                </a:solidFill>
                <a:latin typeface="Arial"/>
                <a:cs typeface="Arial"/>
              </a:rPr>
              <a:t>pauvreté</a:t>
            </a:r>
            <a:r>
              <a:rPr lang="en-US" sz="900" noProof="0" dirty="0">
                <a:solidFill>
                  <a:schemeClr val="tx1"/>
                </a:solidFill>
                <a:latin typeface="Arial"/>
                <a:cs typeface="Arial"/>
              </a:rPr>
              <a:t> et </a:t>
            </a:r>
            <a:r>
              <a:rPr lang="en-US" sz="900" noProof="0" dirty="0" err="1">
                <a:solidFill>
                  <a:schemeClr val="tx1"/>
                </a:solidFill>
                <a:latin typeface="Arial"/>
                <a:cs typeface="Arial"/>
              </a:rPr>
              <a:t>zéro</a:t>
            </a:r>
            <a:r>
              <a:rPr lang="en-US" sz="900" noProof="0" dirty="0">
                <a:solidFill>
                  <a:schemeClr val="tx1"/>
                </a:solidFill>
                <a:latin typeface="Arial"/>
                <a:cs typeface="Arial"/>
              </a:rPr>
              <a:t> famine), des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additionnels</a:t>
            </a:r>
            <a:r>
              <a:rPr lang="en-US" sz="900" noProof="0" dirty="0">
                <a:solidFill>
                  <a:schemeClr val="tx1"/>
                </a:solidFill>
                <a:latin typeface="Arial"/>
                <a:cs typeface="Arial"/>
              </a:rPr>
              <a:t> et </a:t>
            </a:r>
            <a:r>
              <a:rPr lang="en-US" sz="900" noProof="0" dirty="0" err="1">
                <a:solidFill>
                  <a:schemeClr val="tx1"/>
                </a:solidFill>
                <a:latin typeface="Arial"/>
                <a:cs typeface="Arial"/>
              </a:rPr>
              <a:t>annuels</a:t>
            </a:r>
            <a:r>
              <a:rPr lang="en-US" sz="900" noProof="0" dirty="0">
                <a:solidFill>
                  <a:schemeClr val="tx1"/>
                </a:solidFill>
                <a:latin typeface="Arial"/>
                <a:cs typeface="Arial"/>
              </a:rPr>
              <a:t> </a:t>
            </a:r>
            <a:r>
              <a:rPr lang="en-US" sz="900" noProof="0" dirty="0" err="1">
                <a:solidFill>
                  <a:schemeClr val="tx1"/>
                </a:solidFill>
                <a:latin typeface="Arial"/>
                <a:cs typeface="Arial"/>
              </a:rPr>
              <a:t>autour</a:t>
            </a:r>
            <a:r>
              <a:rPr lang="en-US" sz="900" noProof="0" dirty="0">
                <a:solidFill>
                  <a:schemeClr val="tx1"/>
                </a:solidFill>
                <a:latin typeface="Arial"/>
                <a:cs typeface="Arial"/>
              </a:rPr>
              <a:t> de 0,14 trillion de dollars US </a:t>
            </a:r>
            <a:r>
              <a:rPr lang="en-US" sz="900" noProof="0" dirty="0" err="1">
                <a:solidFill>
                  <a:schemeClr val="tx1"/>
                </a:solidFill>
                <a:latin typeface="Arial"/>
                <a:cs typeface="Arial"/>
              </a:rPr>
              <a:t>seront</a:t>
            </a:r>
            <a:r>
              <a:rPr lang="en-US" sz="900" noProof="0" dirty="0">
                <a:solidFill>
                  <a:schemeClr val="tx1"/>
                </a:solidFill>
                <a:latin typeface="Arial"/>
                <a:cs typeface="Arial"/>
              </a:rPr>
              <a:t> </a:t>
            </a:r>
            <a:r>
              <a:rPr lang="en-US" sz="900" noProof="0" dirty="0" err="1">
                <a:solidFill>
                  <a:schemeClr val="tx1"/>
                </a:solidFill>
                <a:latin typeface="Arial"/>
                <a:cs typeface="Arial"/>
              </a:rPr>
              <a:t>nécessaires</a:t>
            </a:r>
            <a:r>
              <a:rPr lang="en-US" sz="900" noProof="0" dirty="0">
                <a:solidFill>
                  <a:schemeClr val="tx1"/>
                </a:solidFill>
                <a:latin typeface="Arial"/>
                <a:cs typeface="Arial"/>
              </a:rPr>
              <a:t>  (FAO, 2020)</a:t>
            </a:r>
          </a:p>
          <a:p>
            <a:pPr marL="285750" indent="-285750">
              <a:buFont typeface="Arial"/>
              <a:buChar char="•"/>
              <a:defRPr/>
            </a:pPr>
            <a:r>
              <a:rPr lang="en-US" sz="900" noProof="0" dirty="0">
                <a:solidFill>
                  <a:schemeClr val="tx1"/>
                </a:solidFill>
                <a:latin typeface="Arial"/>
                <a:cs typeface="Arial"/>
              </a:rPr>
              <a:t>Il </a:t>
            </a:r>
            <a:r>
              <a:rPr lang="en-US" sz="900" noProof="0" dirty="0" err="1">
                <a:solidFill>
                  <a:schemeClr val="tx1"/>
                </a:solidFill>
                <a:latin typeface="Arial"/>
                <a:cs typeface="Arial"/>
              </a:rPr>
              <a:t>est</a:t>
            </a:r>
            <a:r>
              <a:rPr lang="en-US" sz="900" noProof="0" dirty="0">
                <a:solidFill>
                  <a:schemeClr val="tx1"/>
                </a:solidFill>
                <a:latin typeface="Arial"/>
                <a:cs typeface="Arial"/>
              </a:rPr>
              <a:t> probable que </a:t>
            </a:r>
            <a:r>
              <a:rPr lang="en-US" sz="900" noProof="0" dirty="0" err="1">
                <a:solidFill>
                  <a:schemeClr val="tx1"/>
                </a:solidFill>
                <a:latin typeface="Arial"/>
                <a:cs typeface="Arial"/>
              </a:rPr>
              <a:t>ces</a:t>
            </a:r>
            <a:r>
              <a:rPr lang="en-US" sz="900" noProof="0" dirty="0">
                <a:solidFill>
                  <a:schemeClr val="tx1"/>
                </a:solidFill>
                <a:latin typeface="Arial"/>
                <a:cs typeface="Arial"/>
              </a:rPr>
              <a:t>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additionnels</a:t>
            </a:r>
            <a:r>
              <a:rPr lang="en-US" sz="900" noProof="0" dirty="0">
                <a:solidFill>
                  <a:schemeClr val="tx1"/>
                </a:solidFill>
                <a:latin typeface="Arial"/>
                <a:cs typeface="Arial"/>
              </a:rPr>
              <a:t> </a:t>
            </a:r>
            <a:r>
              <a:rPr lang="en-US" sz="900" noProof="0" dirty="0" err="1">
                <a:solidFill>
                  <a:schemeClr val="tx1"/>
                </a:solidFill>
                <a:latin typeface="Arial"/>
                <a:cs typeface="Arial"/>
              </a:rPr>
              <a:t>doivent</a:t>
            </a:r>
            <a:r>
              <a:rPr lang="en-US" sz="900" noProof="0" dirty="0">
                <a:solidFill>
                  <a:schemeClr val="tx1"/>
                </a:solidFill>
                <a:latin typeface="Arial"/>
                <a:cs typeface="Arial"/>
              </a:rPr>
              <a:t> encore </a:t>
            </a:r>
            <a:r>
              <a:rPr lang="en-US" sz="900" noProof="0" dirty="0" err="1">
                <a:solidFill>
                  <a:schemeClr val="tx1"/>
                </a:solidFill>
                <a:latin typeface="Arial"/>
                <a:cs typeface="Arial"/>
              </a:rPr>
              <a:t>être</a:t>
            </a:r>
            <a:r>
              <a:rPr lang="en-US" sz="900" noProof="0" dirty="0">
                <a:solidFill>
                  <a:schemeClr val="tx1"/>
                </a:solidFill>
                <a:latin typeface="Arial"/>
                <a:cs typeface="Arial"/>
              </a:rPr>
              <a:t> </a:t>
            </a:r>
            <a:r>
              <a:rPr lang="en-US" sz="900" noProof="0" dirty="0" err="1">
                <a:solidFill>
                  <a:schemeClr val="tx1"/>
                </a:solidFill>
                <a:latin typeface="Arial"/>
                <a:cs typeface="Arial"/>
              </a:rPr>
              <a:t>augmentés</a:t>
            </a:r>
            <a:r>
              <a:rPr lang="en-US" sz="900" noProof="0" dirty="0">
                <a:solidFill>
                  <a:schemeClr val="tx1"/>
                </a:solidFill>
                <a:latin typeface="Arial"/>
                <a:cs typeface="Arial"/>
              </a:rPr>
              <a:t> car </a:t>
            </a:r>
            <a:r>
              <a:rPr lang="en-US" sz="900" noProof="0" dirty="0" err="1">
                <a:solidFill>
                  <a:schemeClr val="tx1"/>
                </a:solidFill>
                <a:latin typeface="Arial"/>
                <a:cs typeface="Arial"/>
              </a:rPr>
              <a:t>il</a:t>
            </a:r>
            <a:r>
              <a:rPr lang="en-US" sz="900" noProof="0" dirty="0">
                <a:solidFill>
                  <a:schemeClr val="tx1"/>
                </a:solidFill>
                <a:latin typeface="Arial"/>
                <a:cs typeface="Arial"/>
              </a:rPr>
              <a:t> y a un certain </a:t>
            </a:r>
            <a:r>
              <a:rPr lang="en-US" sz="900" noProof="0" dirty="0" err="1">
                <a:solidFill>
                  <a:schemeClr val="tx1"/>
                </a:solidFill>
                <a:latin typeface="Arial"/>
                <a:cs typeface="Arial"/>
              </a:rPr>
              <a:t>risque</a:t>
            </a:r>
            <a:r>
              <a:rPr lang="en-US" sz="900" noProof="0" dirty="0">
                <a:solidFill>
                  <a:schemeClr val="tx1"/>
                </a:solidFill>
                <a:latin typeface="Arial"/>
                <a:cs typeface="Arial"/>
              </a:rPr>
              <a:t> que la </a:t>
            </a:r>
            <a:r>
              <a:rPr lang="en-US" sz="900" noProof="0" dirty="0" err="1">
                <a:solidFill>
                  <a:schemeClr val="tx1"/>
                </a:solidFill>
                <a:latin typeface="Arial"/>
                <a:cs typeface="Arial"/>
              </a:rPr>
              <a:t>pandémie</a:t>
            </a:r>
            <a:r>
              <a:rPr lang="en-US" sz="900" noProof="0" dirty="0">
                <a:solidFill>
                  <a:schemeClr val="tx1"/>
                </a:solidFill>
                <a:latin typeface="Arial"/>
                <a:cs typeface="Arial"/>
              </a:rPr>
              <a:t> </a:t>
            </a:r>
            <a:r>
              <a:rPr lang="en-US" sz="900" noProof="0" dirty="0" err="1">
                <a:solidFill>
                  <a:schemeClr val="tx1"/>
                </a:solidFill>
                <a:latin typeface="Arial"/>
                <a:cs typeface="Arial"/>
              </a:rPr>
              <a:t>évolue</a:t>
            </a:r>
            <a:r>
              <a:rPr lang="en-US" sz="900" noProof="0" dirty="0">
                <a:solidFill>
                  <a:schemeClr val="tx1"/>
                </a:solidFill>
                <a:latin typeface="Arial"/>
                <a:cs typeface="Arial"/>
              </a:rPr>
              <a:t> </a:t>
            </a:r>
            <a:r>
              <a:rPr lang="en-US" sz="900" noProof="0" dirty="0" err="1">
                <a:solidFill>
                  <a:schemeClr val="tx1"/>
                </a:solidFill>
                <a:latin typeface="Arial"/>
                <a:cs typeface="Arial"/>
              </a:rPr>
              <a:t>en</a:t>
            </a:r>
            <a:r>
              <a:rPr lang="en-US" sz="900" noProof="0" dirty="0">
                <a:solidFill>
                  <a:schemeClr val="tx1"/>
                </a:solidFill>
                <a:latin typeface="Arial"/>
                <a:cs typeface="Arial"/>
              </a:rPr>
              <a:t> </a:t>
            </a:r>
            <a:r>
              <a:rPr lang="en-US" sz="900" noProof="0" dirty="0" err="1">
                <a:solidFill>
                  <a:schemeClr val="tx1"/>
                </a:solidFill>
                <a:latin typeface="Arial"/>
                <a:cs typeface="Arial"/>
              </a:rPr>
              <a:t>crise</a:t>
            </a:r>
            <a:r>
              <a:rPr lang="en-US" sz="900" noProof="0" dirty="0">
                <a:solidFill>
                  <a:schemeClr val="tx1"/>
                </a:solidFill>
                <a:latin typeface="Arial"/>
                <a:cs typeface="Arial"/>
              </a:rPr>
              <a:t> de la </a:t>
            </a:r>
            <a:r>
              <a:rPr lang="en-US" sz="900" noProof="0" dirty="0" err="1">
                <a:solidFill>
                  <a:schemeClr val="tx1"/>
                </a:solidFill>
                <a:latin typeface="Arial"/>
                <a:cs typeface="Arial"/>
              </a:rPr>
              <a:t>faim</a:t>
            </a:r>
            <a:r>
              <a:rPr lang="en-US" sz="900" noProof="0" dirty="0">
                <a:solidFill>
                  <a:schemeClr val="tx1"/>
                </a:solidFill>
                <a:latin typeface="Arial"/>
                <a:cs typeface="Arial"/>
              </a:rPr>
              <a:t> (FAO, 2020)</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b="1" noProof="0" dirty="0">
                <a:solidFill>
                  <a:schemeClr val="tx1"/>
                </a:solidFill>
                <a:latin typeface="Arial"/>
                <a:cs typeface="Arial"/>
              </a:rPr>
              <a:t>Conclusion :</a:t>
            </a:r>
            <a:r>
              <a:rPr lang="en-US" sz="900" noProof="0" dirty="0">
                <a:solidFill>
                  <a:schemeClr val="tx1"/>
                </a:solidFill>
                <a:latin typeface="Arial"/>
                <a:cs typeface="Arial"/>
              </a:rPr>
              <a:t> </a:t>
            </a:r>
            <a:r>
              <a:rPr lang="en-US" sz="900" noProof="0" dirty="0" err="1">
                <a:solidFill>
                  <a:schemeClr val="tx1"/>
                </a:solidFill>
                <a:latin typeface="Arial"/>
                <a:cs typeface="Arial"/>
              </a:rPr>
              <a:t>Globalement</a:t>
            </a:r>
            <a:r>
              <a:rPr lang="en-US" sz="900" noProof="0" dirty="0">
                <a:solidFill>
                  <a:schemeClr val="tx1"/>
                </a:solidFill>
                <a:latin typeface="Arial"/>
                <a:cs typeface="Arial"/>
              </a:rPr>
              <a:t>, le partage </a:t>
            </a:r>
            <a:r>
              <a:rPr lang="en-US" sz="900" noProof="0" dirty="0" err="1">
                <a:solidFill>
                  <a:schemeClr val="tx1"/>
                </a:solidFill>
                <a:latin typeface="Arial"/>
                <a:cs typeface="Arial"/>
              </a:rPr>
              <a:t>d’investissements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varie</a:t>
            </a:r>
            <a:r>
              <a:rPr lang="en-US" sz="900" noProof="0" dirty="0">
                <a:solidFill>
                  <a:schemeClr val="tx1"/>
                </a:solidFill>
                <a:latin typeface="Arial"/>
                <a:cs typeface="Arial"/>
              </a:rPr>
              <a:t> </a:t>
            </a:r>
            <a:r>
              <a:rPr lang="en-US" sz="900" noProof="0" dirty="0" err="1">
                <a:solidFill>
                  <a:schemeClr val="tx1"/>
                </a:solidFill>
                <a:latin typeface="Arial"/>
                <a:cs typeface="Arial"/>
              </a:rPr>
              <a:t>considérablement</a:t>
            </a:r>
            <a:r>
              <a:rPr lang="en-US" sz="900" noProof="0" dirty="0">
                <a:solidFill>
                  <a:schemeClr val="tx1"/>
                </a:solidFill>
                <a:latin typeface="Arial"/>
                <a:cs typeface="Arial"/>
              </a:rPr>
              <a:t> entre les trois </a:t>
            </a:r>
            <a:r>
              <a:rPr lang="en-US" sz="900" noProof="0" dirty="0" err="1">
                <a:solidFill>
                  <a:schemeClr val="tx1"/>
                </a:solidFill>
                <a:latin typeface="Arial"/>
                <a:cs typeface="Arial"/>
              </a:rPr>
              <a:t>secteurs</a:t>
            </a:r>
            <a:r>
              <a:rPr lang="en-US" sz="900" noProof="0" dirty="0">
                <a:solidFill>
                  <a:schemeClr val="tx1"/>
                </a:solidFill>
                <a:latin typeface="Arial"/>
                <a:cs typeface="Arial"/>
              </a:rPr>
              <a:t> </a:t>
            </a:r>
            <a:r>
              <a:rPr lang="en-US" sz="900" noProof="0" dirty="0" err="1">
                <a:solidFill>
                  <a:schemeClr val="tx1"/>
                </a:solidFill>
                <a:latin typeface="Arial"/>
                <a:cs typeface="Arial"/>
              </a:rPr>
              <a:t>eau</a:t>
            </a:r>
            <a:r>
              <a:rPr lang="en-US" sz="900" noProof="0" dirty="0">
                <a:solidFill>
                  <a:schemeClr val="tx1"/>
                </a:solidFill>
                <a:latin typeface="Arial"/>
                <a:cs typeface="Arial"/>
              </a:rPr>
              <a:t>-</a:t>
            </a:r>
            <a:r>
              <a:rPr lang="en-US" sz="900" noProof="0" dirty="0" err="1">
                <a:solidFill>
                  <a:schemeClr val="tx1"/>
                </a:solidFill>
                <a:latin typeface="Arial"/>
                <a:cs typeface="Arial"/>
              </a:rPr>
              <a:t>énergie</a:t>
            </a:r>
            <a:r>
              <a:rPr lang="en-US" sz="900" noProof="0" dirty="0">
                <a:solidFill>
                  <a:schemeClr val="tx1"/>
                </a:solidFill>
                <a:latin typeface="Arial"/>
                <a:cs typeface="Arial"/>
              </a:rPr>
              <a:t>-alimentation. </a:t>
            </a:r>
            <a:r>
              <a:rPr lang="en-US" sz="900" noProof="0" dirty="0" err="1">
                <a:solidFill>
                  <a:schemeClr val="tx1"/>
                </a:solidFill>
                <a:latin typeface="Arial"/>
                <a:cs typeface="Arial"/>
              </a:rPr>
              <a:t>Comparé</a:t>
            </a:r>
            <a:r>
              <a:rPr lang="en-US" sz="900" noProof="0" dirty="0">
                <a:solidFill>
                  <a:schemeClr val="tx1"/>
                </a:solidFill>
                <a:latin typeface="Arial"/>
                <a:cs typeface="Arial"/>
              </a:rPr>
              <a:t> à </a:t>
            </a:r>
            <a:r>
              <a:rPr lang="en-US" sz="900" noProof="0" dirty="0" err="1">
                <a:solidFill>
                  <a:schemeClr val="tx1"/>
                </a:solidFill>
                <a:latin typeface="Arial"/>
                <a:cs typeface="Arial"/>
              </a:rPr>
              <a:t>l’eau</a:t>
            </a:r>
            <a:r>
              <a:rPr lang="en-US" sz="900" noProof="0" dirty="0">
                <a:solidFill>
                  <a:schemeClr val="tx1"/>
                </a:solidFill>
                <a:latin typeface="Arial"/>
                <a:cs typeface="Arial"/>
              </a:rPr>
              <a:t> et à </a:t>
            </a:r>
            <a:r>
              <a:rPr lang="en-US" sz="900" noProof="0" dirty="0" err="1">
                <a:solidFill>
                  <a:schemeClr val="tx1"/>
                </a:solidFill>
                <a:latin typeface="Arial"/>
                <a:cs typeface="Arial"/>
              </a:rPr>
              <a:t>l’agriculture</a:t>
            </a:r>
            <a:r>
              <a:rPr lang="en-US" sz="900" noProof="0" dirty="0">
                <a:solidFill>
                  <a:schemeClr val="tx1"/>
                </a:solidFill>
                <a:latin typeface="Arial"/>
                <a:cs typeface="Arial"/>
              </a:rPr>
              <a:t>, le </a:t>
            </a:r>
            <a:r>
              <a:rPr lang="en-US" sz="900" noProof="0" dirty="0" err="1">
                <a:solidFill>
                  <a:schemeClr val="tx1"/>
                </a:solidFill>
                <a:latin typeface="Arial"/>
                <a:cs typeface="Arial"/>
              </a:rPr>
              <a:t>secteur</a:t>
            </a:r>
            <a:r>
              <a:rPr lang="en-US" sz="900" noProof="0" dirty="0">
                <a:solidFill>
                  <a:schemeClr val="tx1"/>
                </a:solidFill>
                <a:latin typeface="Arial"/>
                <a:cs typeface="Arial"/>
              </a:rPr>
              <a:t> de </a:t>
            </a:r>
            <a:r>
              <a:rPr lang="en-US" sz="900" noProof="0" dirty="0" err="1">
                <a:solidFill>
                  <a:schemeClr val="tx1"/>
                </a:solidFill>
                <a:latin typeface="Arial"/>
                <a:cs typeface="Arial"/>
              </a:rPr>
              <a:t>l’énergie</a:t>
            </a:r>
            <a:r>
              <a:rPr lang="en-US" sz="900" noProof="0" dirty="0">
                <a:solidFill>
                  <a:schemeClr val="tx1"/>
                </a:solidFill>
                <a:latin typeface="Arial"/>
                <a:cs typeface="Arial"/>
              </a:rPr>
              <a:t> </a:t>
            </a:r>
            <a:r>
              <a:rPr lang="en-US" sz="900" noProof="0" dirty="0" err="1">
                <a:solidFill>
                  <a:schemeClr val="tx1"/>
                </a:solidFill>
                <a:latin typeface="Arial"/>
                <a:cs typeface="Arial"/>
              </a:rPr>
              <a:t>reçoit</a:t>
            </a:r>
            <a:r>
              <a:rPr lang="en-US" sz="900" noProof="0" dirty="0">
                <a:solidFill>
                  <a:schemeClr val="tx1"/>
                </a:solidFill>
                <a:latin typeface="Arial"/>
                <a:cs typeface="Arial"/>
              </a:rPr>
              <a:t> le plus </a:t>
            </a:r>
            <a:r>
              <a:rPr lang="en-US" sz="900" noProof="0" dirty="0" err="1">
                <a:solidFill>
                  <a:schemeClr val="tx1"/>
                </a:solidFill>
                <a:latin typeface="Arial"/>
                <a:cs typeface="Arial"/>
              </a:rPr>
              <a:t>gros</a:t>
            </a:r>
            <a:r>
              <a:rPr lang="en-US" sz="900" noProof="0" dirty="0">
                <a:solidFill>
                  <a:schemeClr val="tx1"/>
                </a:solidFill>
                <a:latin typeface="Arial"/>
                <a:cs typeface="Arial"/>
              </a:rPr>
              <a:t> </a:t>
            </a:r>
            <a:r>
              <a:rPr lang="en-US" sz="900" noProof="0" dirty="0" err="1">
                <a:solidFill>
                  <a:schemeClr val="tx1"/>
                </a:solidFill>
                <a:latin typeface="Arial"/>
                <a:cs typeface="Arial"/>
              </a:rPr>
              <a:t>investissement</a:t>
            </a:r>
            <a:r>
              <a:rPr lang="en-US" sz="900" noProof="0" dirty="0">
                <a:solidFill>
                  <a:schemeClr val="tx1"/>
                </a:solidFill>
                <a:latin typeface="Arial"/>
                <a:cs typeface="Arial"/>
              </a:rPr>
              <a:t>. </a:t>
            </a:r>
            <a:r>
              <a:rPr lang="en-US" sz="900" noProof="0" dirty="0" err="1">
                <a:solidFill>
                  <a:schemeClr val="tx1"/>
                </a:solidFill>
                <a:latin typeface="Arial"/>
                <a:cs typeface="Arial"/>
              </a:rPr>
              <a:t>Tous</a:t>
            </a:r>
            <a:r>
              <a:rPr lang="en-US" sz="900" noProof="0" dirty="0">
                <a:solidFill>
                  <a:schemeClr val="tx1"/>
                </a:solidFill>
                <a:latin typeface="Arial"/>
                <a:cs typeface="Arial"/>
              </a:rPr>
              <a:t> les </a:t>
            </a:r>
            <a:r>
              <a:rPr lang="en-US" sz="900" noProof="0" dirty="0" err="1">
                <a:solidFill>
                  <a:schemeClr val="tx1"/>
                </a:solidFill>
                <a:latin typeface="Arial"/>
                <a:cs typeface="Arial"/>
              </a:rPr>
              <a:t>secteurs</a:t>
            </a:r>
            <a:r>
              <a:rPr lang="en-US" sz="900" noProof="0" dirty="0">
                <a:solidFill>
                  <a:schemeClr val="tx1"/>
                </a:solidFill>
                <a:latin typeface="Arial"/>
                <a:cs typeface="Arial"/>
              </a:rPr>
              <a:t> </a:t>
            </a:r>
            <a:r>
              <a:rPr lang="en-US" sz="900" noProof="0" dirty="0" err="1">
                <a:solidFill>
                  <a:schemeClr val="tx1"/>
                </a:solidFill>
                <a:latin typeface="Arial"/>
                <a:cs typeface="Arial"/>
              </a:rPr>
              <a:t>ont</a:t>
            </a:r>
            <a:r>
              <a:rPr lang="en-US" sz="900" noProof="0" dirty="0">
                <a:solidFill>
                  <a:schemeClr val="tx1"/>
                </a:solidFill>
                <a:latin typeface="Arial"/>
                <a:cs typeface="Arial"/>
              </a:rPr>
              <a:t> </a:t>
            </a:r>
            <a:r>
              <a:rPr lang="en-US" sz="900" noProof="0" dirty="0" err="1">
                <a:solidFill>
                  <a:schemeClr val="tx1"/>
                </a:solidFill>
                <a:latin typeface="Arial"/>
                <a:cs typeface="Arial"/>
              </a:rPr>
              <a:t>en</a:t>
            </a:r>
            <a:r>
              <a:rPr lang="en-US" sz="900" noProof="0" dirty="0">
                <a:solidFill>
                  <a:schemeClr val="tx1"/>
                </a:solidFill>
                <a:latin typeface="Arial"/>
                <a:cs typeface="Arial"/>
              </a:rPr>
              <a:t> </a:t>
            </a:r>
            <a:r>
              <a:rPr lang="en-US" sz="900" noProof="0" dirty="0" err="1">
                <a:solidFill>
                  <a:schemeClr val="tx1"/>
                </a:solidFill>
                <a:latin typeface="Arial"/>
                <a:cs typeface="Arial"/>
              </a:rPr>
              <a:t>commun</a:t>
            </a:r>
            <a:r>
              <a:rPr lang="en-US" sz="900" noProof="0" dirty="0">
                <a:solidFill>
                  <a:schemeClr val="tx1"/>
                </a:solidFill>
                <a:latin typeface="Arial"/>
                <a:cs typeface="Arial"/>
              </a:rPr>
              <a:t> </a:t>
            </a:r>
            <a:r>
              <a:rPr lang="en-US" sz="900" noProof="0" dirty="0" err="1">
                <a:solidFill>
                  <a:schemeClr val="tx1"/>
                </a:solidFill>
                <a:latin typeface="Arial"/>
                <a:cs typeface="Arial"/>
              </a:rPr>
              <a:t>qu’ils</a:t>
            </a:r>
            <a:r>
              <a:rPr lang="en-US" sz="900" noProof="0" dirty="0">
                <a:solidFill>
                  <a:schemeClr val="tx1"/>
                </a:solidFill>
                <a:latin typeface="Arial"/>
                <a:cs typeface="Arial"/>
              </a:rPr>
              <a:t> </a:t>
            </a:r>
            <a:r>
              <a:rPr lang="en-US" sz="900" noProof="0" dirty="0" err="1">
                <a:solidFill>
                  <a:schemeClr val="tx1"/>
                </a:solidFill>
                <a:latin typeface="Arial"/>
                <a:cs typeface="Arial"/>
              </a:rPr>
              <a:t>auront</a:t>
            </a:r>
            <a:r>
              <a:rPr lang="en-US" sz="900" noProof="0" dirty="0">
                <a:solidFill>
                  <a:schemeClr val="tx1"/>
                </a:solidFill>
                <a:latin typeface="Arial"/>
                <a:cs typeface="Arial"/>
              </a:rPr>
              <a:t> </a:t>
            </a:r>
            <a:r>
              <a:rPr lang="en-US" sz="900" noProof="0" dirty="0" err="1">
                <a:solidFill>
                  <a:schemeClr val="tx1"/>
                </a:solidFill>
                <a:latin typeface="Arial"/>
                <a:cs typeface="Arial"/>
              </a:rPr>
              <a:t>besoin</a:t>
            </a:r>
            <a:r>
              <a:rPr lang="en-US" sz="900" noProof="0" dirty="0">
                <a:solidFill>
                  <a:schemeClr val="tx1"/>
                </a:solidFill>
                <a:latin typeface="Arial"/>
                <a:cs typeface="Arial"/>
              </a:rPr>
              <a:t> de parts </a:t>
            </a:r>
            <a:r>
              <a:rPr lang="en-US" sz="900" noProof="0" dirty="0" err="1">
                <a:solidFill>
                  <a:schemeClr val="tx1"/>
                </a:solidFill>
                <a:latin typeface="Arial"/>
                <a:cs typeface="Arial"/>
              </a:rPr>
              <a:t>d’investissements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supplémentaires</a:t>
            </a:r>
            <a:r>
              <a:rPr lang="en-US" sz="900" noProof="0" dirty="0">
                <a:solidFill>
                  <a:schemeClr val="tx1"/>
                </a:solidFill>
                <a:latin typeface="Arial"/>
                <a:cs typeface="Arial"/>
              </a:rPr>
              <a:t> et plus </a:t>
            </a:r>
            <a:r>
              <a:rPr lang="en-US" sz="900" noProof="0" dirty="0" err="1">
                <a:solidFill>
                  <a:schemeClr val="tx1"/>
                </a:solidFill>
                <a:latin typeface="Arial"/>
                <a:cs typeface="Arial"/>
              </a:rPr>
              <a:t>élevées</a:t>
            </a:r>
            <a:r>
              <a:rPr lang="en-US" sz="900" noProof="0" dirty="0">
                <a:solidFill>
                  <a:schemeClr val="tx1"/>
                </a:solidFill>
                <a:latin typeface="Arial"/>
                <a:cs typeface="Arial"/>
              </a:rPr>
              <a:t> dans les </a:t>
            </a:r>
            <a:r>
              <a:rPr lang="en-US" sz="900" noProof="0" dirty="0" err="1">
                <a:solidFill>
                  <a:schemeClr val="tx1"/>
                </a:solidFill>
                <a:latin typeface="Arial"/>
                <a:cs typeface="Arial"/>
              </a:rPr>
              <a:t>prochaines</a:t>
            </a:r>
            <a:r>
              <a:rPr lang="en-US" sz="900" noProof="0" dirty="0">
                <a:solidFill>
                  <a:schemeClr val="tx1"/>
                </a:solidFill>
                <a:latin typeface="Arial"/>
                <a:cs typeface="Arial"/>
              </a:rPr>
              <a:t> </a:t>
            </a:r>
            <a:r>
              <a:rPr lang="en-US" sz="900" noProof="0" dirty="0" err="1">
                <a:solidFill>
                  <a:schemeClr val="tx1"/>
                </a:solidFill>
                <a:latin typeface="Arial"/>
                <a:cs typeface="Arial"/>
              </a:rPr>
              <a:t>décennies</a:t>
            </a:r>
            <a:r>
              <a:rPr lang="en-US" sz="900" noProof="0" dirty="0">
                <a:solidFill>
                  <a:schemeClr val="tx1"/>
                </a:solidFill>
                <a:latin typeface="Arial"/>
                <a:cs typeface="Arial"/>
              </a:rPr>
              <a:t>. Le Nexus </a:t>
            </a:r>
            <a:r>
              <a:rPr lang="en-US" sz="900" noProof="0" dirty="0" err="1">
                <a:solidFill>
                  <a:schemeClr val="tx1"/>
                </a:solidFill>
                <a:latin typeface="Arial"/>
                <a:cs typeface="Arial"/>
              </a:rPr>
              <a:t>offre</a:t>
            </a:r>
            <a:r>
              <a:rPr lang="en-US" sz="900" noProof="0" dirty="0">
                <a:solidFill>
                  <a:schemeClr val="tx1"/>
                </a:solidFill>
                <a:latin typeface="Arial"/>
                <a:cs typeface="Arial"/>
              </a:rPr>
              <a:t> </a:t>
            </a:r>
            <a:r>
              <a:rPr lang="en-US" sz="900" noProof="0" dirty="0" err="1">
                <a:solidFill>
                  <a:schemeClr val="tx1"/>
                </a:solidFill>
                <a:latin typeface="Arial"/>
                <a:cs typeface="Arial"/>
              </a:rPr>
              <a:t>une</a:t>
            </a:r>
            <a:r>
              <a:rPr lang="en-US" sz="900" noProof="0" dirty="0">
                <a:solidFill>
                  <a:schemeClr val="tx1"/>
                </a:solidFill>
                <a:latin typeface="Arial"/>
                <a:cs typeface="Arial"/>
              </a:rPr>
              <a:t> </a:t>
            </a:r>
            <a:r>
              <a:rPr lang="en-US" sz="900" noProof="0" dirty="0" err="1">
                <a:solidFill>
                  <a:schemeClr val="tx1"/>
                </a:solidFill>
                <a:latin typeface="Arial"/>
                <a:cs typeface="Arial"/>
              </a:rPr>
              <a:t>opportunité</a:t>
            </a:r>
            <a:r>
              <a:rPr lang="en-US" sz="900" noProof="0" dirty="0">
                <a:solidFill>
                  <a:schemeClr val="tx1"/>
                </a:solidFill>
                <a:latin typeface="Arial"/>
                <a:cs typeface="Arial"/>
              </a:rPr>
              <a:t> : la planification et le </a:t>
            </a:r>
            <a:r>
              <a:rPr lang="en-US" sz="900" noProof="0" dirty="0" err="1">
                <a:solidFill>
                  <a:schemeClr val="tx1"/>
                </a:solidFill>
                <a:latin typeface="Arial"/>
                <a:cs typeface="Arial"/>
              </a:rPr>
              <a:t>financement</a:t>
            </a:r>
            <a:r>
              <a:rPr lang="en-US" sz="900" noProof="0" dirty="0">
                <a:solidFill>
                  <a:schemeClr val="tx1"/>
                </a:solidFill>
                <a:latin typeface="Arial"/>
                <a:cs typeface="Arial"/>
              </a:rPr>
              <a:t> </a:t>
            </a:r>
            <a:r>
              <a:rPr lang="en-US" sz="900" noProof="0" dirty="0" err="1">
                <a:solidFill>
                  <a:schemeClr val="tx1"/>
                </a:solidFill>
                <a:latin typeface="Arial"/>
                <a:cs typeface="Arial"/>
              </a:rPr>
              <a:t>intersectoriels</a:t>
            </a:r>
            <a:r>
              <a:rPr lang="en-US" sz="900" noProof="0" dirty="0">
                <a:solidFill>
                  <a:schemeClr val="tx1"/>
                </a:solidFill>
                <a:latin typeface="Arial"/>
                <a:cs typeface="Arial"/>
              </a:rPr>
              <a:t> des </a:t>
            </a:r>
            <a:r>
              <a:rPr lang="en-US" sz="900" noProof="0" dirty="0" err="1">
                <a:solidFill>
                  <a:schemeClr val="tx1"/>
                </a:solidFill>
                <a:latin typeface="Arial"/>
                <a:cs typeface="Arial"/>
              </a:rPr>
              <a:t>investissements</a:t>
            </a:r>
            <a:r>
              <a:rPr lang="en-US" sz="900" noProof="0" dirty="0">
                <a:solidFill>
                  <a:schemeClr val="tx1"/>
                </a:solidFill>
                <a:latin typeface="Arial"/>
                <a:cs typeface="Arial"/>
              </a:rPr>
              <a:t> </a:t>
            </a:r>
            <a:r>
              <a:rPr lang="en-US" sz="900" noProof="0" dirty="0" err="1">
                <a:solidFill>
                  <a:schemeClr val="tx1"/>
                </a:solidFill>
                <a:latin typeface="Arial"/>
                <a:cs typeface="Arial"/>
              </a:rPr>
              <a:t>fournissent</a:t>
            </a:r>
            <a:r>
              <a:rPr lang="en-US" sz="900" noProof="0" dirty="0">
                <a:solidFill>
                  <a:schemeClr val="tx1"/>
                </a:solidFill>
                <a:latin typeface="Arial"/>
                <a:cs typeface="Arial"/>
              </a:rPr>
              <a:t> non </a:t>
            </a:r>
            <a:r>
              <a:rPr lang="en-US" sz="900" noProof="0" dirty="0" err="1">
                <a:solidFill>
                  <a:schemeClr val="tx1"/>
                </a:solidFill>
                <a:latin typeface="Arial"/>
                <a:cs typeface="Arial"/>
              </a:rPr>
              <a:t>seulement</a:t>
            </a:r>
            <a:r>
              <a:rPr lang="en-US" sz="900" noProof="0" dirty="0">
                <a:solidFill>
                  <a:schemeClr val="tx1"/>
                </a:solidFill>
                <a:latin typeface="Arial"/>
                <a:cs typeface="Arial"/>
              </a:rPr>
              <a:t> un </a:t>
            </a:r>
            <a:r>
              <a:rPr lang="en-US" sz="900" noProof="0" dirty="0" err="1">
                <a:solidFill>
                  <a:schemeClr val="tx1"/>
                </a:solidFill>
                <a:latin typeface="Arial"/>
                <a:cs typeface="Arial"/>
              </a:rPr>
              <a:t>environnement</a:t>
            </a:r>
            <a:r>
              <a:rPr lang="en-US" sz="900" noProof="0" dirty="0">
                <a:solidFill>
                  <a:schemeClr val="tx1"/>
                </a:solidFill>
                <a:latin typeface="Arial"/>
                <a:cs typeface="Arial"/>
              </a:rPr>
              <a:t> </a:t>
            </a:r>
            <a:r>
              <a:rPr lang="en-US" sz="900" noProof="0" dirty="0" err="1">
                <a:solidFill>
                  <a:schemeClr val="tx1"/>
                </a:solidFill>
                <a:latin typeface="Arial"/>
                <a:cs typeface="Arial"/>
              </a:rPr>
              <a:t>propice</a:t>
            </a:r>
            <a:r>
              <a:rPr lang="en-US" sz="900" noProof="0" dirty="0">
                <a:solidFill>
                  <a:schemeClr val="tx1"/>
                </a:solidFill>
                <a:latin typeface="Arial"/>
                <a:cs typeface="Arial"/>
              </a:rPr>
              <a:t>, </a:t>
            </a:r>
            <a:r>
              <a:rPr lang="en-US" sz="900" noProof="0" dirty="0" err="1">
                <a:solidFill>
                  <a:schemeClr val="tx1"/>
                </a:solidFill>
                <a:latin typeface="Arial"/>
                <a:cs typeface="Arial"/>
              </a:rPr>
              <a:t>mais</a:t>
            </a:r>
            <a:r>
              <a:rPr lang="en-US" sz="900" noProof="0" dirty="0">
                <a:solidFill>
                  <a:schemeClr val="tx1"/>
                </a:solidFill>
                <a:latin typeface="Arial"/>
                <a:cs typeface="Arial"/>
              </a:rPr>
              <a:t> </a:t>
            </a:r>
            <a:r>
              <a:rPr lang="en-US" sz="900" noProof="0" dirty="0" err="1">
                <a:solidFill>
                  <a:schemeClr val="tx1"/>
                </a:solidFill>
                <a:latin typeface="Arial"/>
                <a:cs typeface="Arial"/>
              </a:rPr>
              <a:t>ouvrent</a:t>
            </a:r>
            <a:r>
              <a:rPr lang="en-US" sz="900" noProof="0" dirty="0">
                <a:solidFill>
                  <a:schemeClr val="tx1"/>
                </a:solidFill>
                <a:latin typeface="Arial"/>
                <a:cs typeface="Arial"/>
              </a:rPr>
              <a:t> </a:t>
            </a:r>
            <a:r>
              <a:rPr lang="en-US" sz="900" noProof="0" dirty="0" err="1">
                <a:solidFill>
                  <a:schemeClr val="tx1"/>
                </a:solidFill>
                <a:latin typeface="Arial"/>
                <a:cs typeface="Arial"/>
              </a:rPr>
              <a:t>aussi</a:t>
            </a:r>
            <a:r>
              <a:rPr lang="en-US" sz="900" noProof="0" dirty="0">
                <a:solidFill>
                  <a:schemeClr val="tx1"/>
                </a:solidFill>
                <a:latin typeface="Arial"/>
                <a:cs typeface="Arial"/>
              </a:rPr>
              <a:t> des </a:t>
            </a:r>
            <a:r>
              <a:rPr lang="en-US" sz="900" noProof="0" dirty="0" err="1">
                <a:solidFill>
                  <a:schemeClr val="tx1"/>
                </a:solidFill>
                <a:latin typeface="Arial"/>
                <a:cs typeface="Arial"/>
              </a:rPr>
              <a:t>possibilités</a:t>
            </a:r>
            <a:r>
              <a:rPr lang="en-US" sz="900" noProof="0" dirty="0">
                <a:solidFill>
                  <a:schemeClr val="tx1"/>
                </a:solidFill>
                <a:latin typeface="Arial"/>
                <a:cs typeface="Arial"/>
              </a:rPr>
              <a:t> qui ne </a:t>
            </a:r>
            <a:r>
              <a:rPr lang="en-US" sz="900" noProof="0" dirty="0" err="1">
                <a:solidFill>
                  <a:schemeClr val="tx1"/>
                </a:solidFill>
                <a:latin typeface="Arial"/>
                <a:cs typeface="Arial"/>
              </a:rPr>
              <a:t>seraient</a:t>
            </a:r>
            <a:r>
              <a:rPr lang="en-US" sz="900" noProof="0" dirty="0">
                <a:solidFill>
                  <a:schemeClr val="tx1"/>
                </a:solidFill>
                <a:latin typeface="Arial"/>
                <a:cs typeface="Arial"/>
              </a:rPr>
              <a:t> pas </a:t>
            </a:r>
            <a:r>
              <a:rPr lang="en-US" sz="900" noProof="0" dirty="0" err="1">
                <a:solidFill>
                  <a:schemeClr val="tx1"/>
                </a:solidFill>
                <a:latin typeface="Arial"/>
                <a:cs typeface="Arial"/>
              </a:rPr>
              <a:t>disponibles</a:t>
            </a:r>
            <a:r>
              <a:rPr lang="en-US" sz="900" noProof="0" dirty="0">
                <a:solidFill>
                  <a:schemeClr val="tx1"/>
                </a:solidFill>
                <a:latin typeface="Arial"/>
                <a:cs typeface="Arial"/>
              </a:rPr>
              <a:t> pour un </a:t>
            </a:r>
            <a:r>
              <a:rPr lang="en-US" sz="900" noProof="0" dirty="0" err="1">
                <a:solidFill>
                  <a:schemeClr val="tx1"/>
                </a:solidFill>
                <a:latin typeface="Arial"/>
                <a:cs typeface="Arial"/>
              </a:rPr>
              <a:t>seul</a:t>
            </a:r>
            <a:r>
              <a:rPr lang="en-US" sz="900" noProof="0" dirty="0">
                <a:solidFill>
                  <a:schemeClr val="tx1"/>
                </a:solidFill>
                <a:latin typeface="Arial"/>
                <a:cs typeface="Arial"/>
              </a:rPr>
              <a:t> </a:t>
            </a:r>
            <a:r>
              <a:rPr lang="en-US" sz="900" noProof="0" dirty="0" err="1">
                <a:solidFill>
                  <a:schemeClr val="tx1"/>
                </a:solidFill>
                <a:latin typeface="Arial"/>
                <a:cs typeface="Arial"/>
              </a:rPr>
              <a:t>secteur</a:t>
            </a:r>
            <a:r>
              <a:rPr lang="en-US" sz="900" noProof="0" dirty="0">
                <a:solidFill>
                  <a:schemeClr val="tx1"/>
                </a:solidFill>
                <a:latin typeface="Arial"/>
                <a:cs typeface="Arial"/>
              </a:rPr>
              <a:t>. </a:t>
            </a:r>
            <a:br>
              <a:rPr lang="en-US" sz="900" noProof="0" dirty="0">
                <a:solidFill>
                  <a:schemeClr val="tx1"/>
                </a:solidFill>
              </a:rPr>
            </a:br>
            <a:endParaRPr lang="en-US" sz="900" noProof="0" dirty="0">
              <a:solidFill>
                <a:schemeClr val="tx1"/>
              </a:solidFill>
              <a:cs typeface="Arial" panose="020B0604020202020204" pitchFamily="34" charset="0"/>
            </a:endParaRPr>
          </a:p>
          <a:p>
            <a:pPr>
              <a:defRPr/>
            </a:pPr>
            <a:r>
              <a:rPr lang="en-US" sz="900" b="1" noProof="0" dirty="0">
                <a:solidFill>
                  <a:schemeClr val="tx1"/>
                </a:solidFill>
                <a:latin typeface="Arial"/>
                <a:cs typeface="Arial"/>
              </a:rPr>
              <a:t>Sources :</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FAO (2020), ’Responsible investment and COVID-19: Addressing impacts, risks and responsible business conduct in agricultural value chains’, Rome. </a:t>
            </a:r>
          </a:p>
          <a:p>
            <a:pPr>
              <a:defRPr/>
            </a:pPr>
            <a:endParaRPr lang="en-US" sz="900" noProof="0" dirty="0">
              <a:solidFill>
                <a:schemeClr val="tx1"/>
              </a:solidFill>
              <a:cs typeface="Arial" panose="020B0604020202020204" pitchFamily="34" charset="0"/>
            </a:endParaRPr>
          </a:p>
          <a:p>
            <a:pPr>
              <a:buFont typeface="Arial" panose="05000000000000000000" pitchFamily="2" charset="2"/>
              <a:defRPr/>
            </a:pPr>
            <a:r>
              <a:rPr lang="en-US" sz="900" noProof="0" dirty="0">
                <a:solidFill>
                  <a:schemeClr val="tx1"/>
                </a:solidFill>
                <a:latin typeface="Arial"/>
                <a:cs typeface="Arial"/>
              </a:rPr>
              <a:t>FAO, IFAD &amp; WFP (2015), ’Achieving Zero Hunger: the critical role of investments in social protection and agriculture’, Rome, FAO. 39 pp., available at: </a:t>
            </a:r>
            <a:r>
              <a:rPr lang="en-US" sz="900"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http://www.fao.org/3/a-i4951e.pdf</a:t>
            </a:r>
          </a:p>
          <a:p>
            <a:pPr>
              <a:buFont typeface="Arial" panose="05000000000000000000" pitchFamily="2" charset="2"/>
              <a:defRPr/>
            </a:pPr>
            <a:endParaRPr lang="en-US" sz="900" noProof="0" dirty="0">
              <a:solidFill>
                <a:schemeClr val="tx1"/>
              </a:solidFill>
              <a:cs typeface="Arial"/>
            </a:endParaRPr>
          </a:p>
          <a:p>
            <a:pPr>
              <a:defRPr/>
            </a:pPr>
            <a:r>
              <a:rPr lang="en-US" sz="900" noProof="0" dirty="0">
                <a:solidFill>
                  <a:schemeClr val="tx1"/>
                </a:solidFill>
                <a:latin typeface="Arial"/>
                <a:cs typeface="Arial"/>
              </a:rPr>
              <a:t>IEA (2020), ’World Energy Investment 2020’, available at: </a:t>
            </a:r>
            <a:r>
              <a:rPr lang="en-US" sz="900"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https://iea.blob.core.windows.net/assets/ef8ffa01-9958-49f5-9b3b-7842e30f6177/WEI2020.pdf</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OECD (2018), ’Financing Water: Investing in Sustainable Growth’, Policy Perspectives: OECD Environment Policy Paper No. 11, available at: </a:t>
            </a:r>
            <a:r>
              <a:rPr lang="en-US" sz="900"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https://www.oecd.org/water/Policy-Paper-Financing-Water-Investing-in-Sustainable-Growth.pdf</a:t>
            </a:r>
            <a:endParaRPr lang="en-US" sz="900" noProof="0" dirty="0">
              <a:solidFill>
                <a:schemeClr val="tx1"/>
              </a:solidFill>
              <a:latin typeface="Arial"/>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3554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err="1"/>
              <a:t>Commençons</a:t>
            </a:r>
            <a:r>
              <a:rPr lang="en-US" noProof="0" dirty="0"/>
              <a:t> </a:t>
            </a:r>
            <a:r>
              <a:rPr lang="en-US" noProof="0" dirty="0" err="1"/>
              <a:t>d’abord</a:t>
            </a:r>
            <a:r>
              <a:rPr lang="en-US" noProof="0" dirty="0"/>
              <a:t> par </a:t>
            </a:r>
            <a:r>
              <a:rPr lang="en-US" noProof="0" dirty="0" err="1"/>
              <a:t>quelques</a:t>
            </a:r>
            <a:r>
              <a:rPr lang="en-US" noProof="0" dirty="0"/>
              <a:t> </a:t>
            </a:r>
            <a:r>
              <a:rPr lang="en-US" noProof="0" dirty="0" err="1"/>
              <a:t>définitions</a:t>
            </a:r>
            <a:r>
              <a:rPr lang="en-US" noProof="0" dirty="0"/>
              <a:t> de notions que nous </a:t>
            </a:r>
            <a:r>
              <a:rPr lang="en-US" noProof="0" dirty="0" err="1"/>
              <a:t>utilisons</a:t>
            </a:r>
            <a:r>
              <a:rPr lang="en-US" noProof="0" dirty="0"/>
              <a:t> </a:t>
            </a:r>
            <a:r>
              <a:rPr lang="en-US" noProof="0" dirty="0" err="1"/>
              <a:t>quand</a:t>
            </a:r>
            <a:r>
              <a:rPr lang="en-US" noProof="0" dirty="0"/>
              <a:t> nous </a:t>
            </a:r>
            <a:r>
              <a:rPr lang="en-US" noProof="0" dirty="0" err="1"/>
              <a:t>parlons</a:t>
            </a:r>
            <a:r>
              <a:rPr lang="en-US" noProof="0" dirty="0"/>
              <a:t> de “</a:t>
            </a:r>
            <a:r>
              <a:rPr lang="en-US" noProof="0" dirty="0" err="1"/>
              <a:t>financement</a:t>
            </a:r>
            <a:r>
              <a:rPr lang="en-US" noProof="0" dirty="0"/>
              <a:t> et de planification des </a:t>
            </a:r>
            <a:r>
              <a:rPr lang="en-US" noProof="0" dirty="0" err="1"/>
              <a:t>investissements</a:t>
            </a:r>
            <a:r>
              <a:rPr lang="en-US" noProof="0" dirty="0"/>
              <a:t> </a:t>
            </a:r>
            <a:r>
              <a:rPr lang="en-US" noProof="0" dirty="0" err="1"/>
              <a:t>intersectoriels</a:t>
            </a:r>
            <a:r>
              <a:rPr lang="en-US" noProof="0" dirty="0"/>
              <a:t>“. </a:t>
            </a:r>
          </a:p>
          <a:p>
            <a:endParaRPr lang="en-US" noProof="0" dirty="0"/>
          </a:p>
          <a:p>
            <a:pPr marL="0" indent="0">
              <a:buFont typeface="Symbol" panose="05050102010706020507" pitchFamily="18" charset="2"/>
              <a:buNone/>
            </a:pPr>
            <a:r>
              <a:rPr lang="en-US" sz="2600" b="1" noProof="0" dirty="0"/>
              <a:t>Une planification des </a:t>
            </a:r>
            <a:r>
              <a:rPr lang="en-US" sz="2600" b="1" noProof="0" dirty="0" err="1"/>
              <a:t>investissements</a:t>
            </a:r>
            <a:r>
              <a:rPr lang="en-US" sz="2600" b="1" noProof="0" dirty="0"/>
              <a:t> </a:t>
            </a:r>
            <a:endParaRPr lang="en-US" sz="2600" noProof="0" dirty="0"/>
          </a:p>
          <a:p>
            <a:pPr marL="387350" lvl="0" indent="-457200">
              <a:buFont typeface="Symbol" panose="05050102010706020507" pitchFamily="18" charset="2"/>
              <a:buChar char="-"/>
            </a:pPr>
            <a:r>
              <a:rPr lang="en-US" sz="2600" noProof="0" dirty="0"/>
              <a:t>... </a:t>
            </a:r>
            <a:r>
              <a:rPr lang="en-US" sz="2600" noProof="0" dirty="0" err="1"/>
              <a:t>sert</a:t>
            </a:r>
            <a:r>
              <a:rPr lang="en-US" sz="2600" noProof="0" dirty="0"/>
              <a:t> à </a:t>
            </a:r>
            <a:r>
              <a:rPr lang="en-US" sz="2600" noProof="0" dirty="0" err="1"/>
              <a:t>atteindre</a:t>
            </a:r>
            <a:r>
              <a:rPr lang="en-US" sz="2600" noProof="0" dirty="0"/>
              <a:t> </a:t>
            </a:r>
            <a:r>
              <a:rPr lang="en-US" sz="2600" noProof="0" dirty="0" err="1"/>
              <a:t>certains</a:t>
            </a:r>
            <a:r>
              <a:rPr lang="en-US" sz="2600" noProof="0" dirty="0"/>
              <a:t> </a:t>
            </a:r>
            <a:r>
              <a:rPr lang="en-US" sz="2600" b="1" noProof="0" dirty="0" err="1"/>
              <a:t>objectifs</a:t>
            </a:r>
            <a:r>
              <a:rPr lang="en-US" sz="2600" noProof="0" dirty="0"/>
              <a:t> (par </a:t>
            </a:r>
            <a:r>
              <a:rPr lang="en-US" sz="2600" noProof="0" dirty="0" err="1"/>
              <a:t>exemple</a:t>
            </a:r>
            <a:r>
              <a:rPr lang="en-US" sz="2600" noProof="0" dirty="0"/>
              <a:t>, la </a:t>
            </a:r>
            <a:r>
              <a:rPr lang="en-US" sz="2600" noProof="0" dirty="0" err="1"/>
              <a:t>sécurité</a:t>
            </a:r>
            <a:r>
              <a:rPr lang="en-US" sz="2600" noProof="0" dirty="0"/>
              <a:t> </a:t>
            </a:r>
            <a:r>
              <a:rPr lang="en-US" sz="2600" noProof="0" dirty="0" err="1"/>
              <a:t>eau</a:t>
            </a:r>
            <a:r>
              <a:rPr lang="en-US" sz="2600" noProof="0" dirty="0"/>
              <a:t>-</a:t>
            </a:r>
            <a:r>
              <a:rPr lang="en-US" sz="2600" noProof="0" dirty="0" err="1"/>
              <a:t>énergie</a:t>
            </a:r>
            <a:r>
              <a:rPr lang="en-US" sz="2600" noProof="0" dirty="0"/>
              <a:t>-alimentation) </a:t>
            </a:r>
            <a:r>
              <a:rPr lang="en-US" sz="2600" noProof="0" dirty="0" err="1"/>
              <a:t>ou</a:t>
            </a:r>
            <a:r>
              <a:rPr lang="en-US" sz="2600" noProof="0" dirty="0"/>
              <a:t> à </a:t>
            </a:r>
            <a:r>
              <a:rPr lang="en-US" sz="2600" noProof="0" dirty="0" err="1"/>
              <a:t>déployer</a:t>
            </a:r>
            <a:r>
              <a:rPr lang="en-US" sz="2600" noProof="0" dirty="0"/>
              <a:t> </a:t>
            </a:r>
            <a:r>
              <a:rPr lang="en-US" sz="2600" noProof="0" dirty="0" err="1"/>
              <a:t>une</a:t>
            </a:r>
            <a:r>
              <a:rPr lang="en-US" sz="2600" noProof="0" dirty="0"/>
              <a:t> </a:t>
            </a:r>
            <a:r>
              <a:rPr lang="en-US" sz="2600" b="1" noProof="0" dirty="0" err="1"/>
              <a:t>stratégie</a:t>
            </a:r>
            <a:r>
              <a:rPr lang="en-US" sz="2600" noProof="0" dirty="0"/>
              <a:t> (par </a:t>
            </a:r>
            <a:r>
              <a:rPr lang="en-US" sz="2600" noProof="0" dirty="0" err="1"/>
              <a:t>exemple</a:t>
            </a:r>
            <a:r>
              <a:rPr lang="en-US" sz="2600" noProof="0" dirty="0"/>
              <a:t>, </a:t>
            </a:r>
            <a:r>
              <a:rPr lang="en-US" sz="2600" noProof="0" dirty="0" err="1"/>
              <a:t>l’adaptation</a:t>
            </a:r>
            <a:r>
              <a:rPr lang="en-US" sz="2600" noProof="0" dirty="0"/>
              <a:t> </a:t>
            </a:r>
            <a:r>
              <a:rPr lang="en-US" sz="2600" noProof="0" dirty="0" err="1"/>
              <a:t>climatique</a:t>
            </a:r>
            <a:r>
              <a:rPr lang="en-US" sz="2600" noProof="0" dirty="0"/>
              <a:t> / </a:t>
            </a:r>
            <a:r>
              <a:rPr lang="en-US" sz="2600" noProof="0" dirty="0" err="1"/>
              <a:t>atténuation</a:t>
            </a:r>
            <a:r>
              <a:rPr lang="en-US" sz="2600" noProof="0" dirty="0"/>
              <a:t>)</a:t>
            </a:r>
          </a:p>
          <a:p>
            <a:pPr marL="387350" marR="0" lvl="0"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600" noProof="0" dirty="0"/>
              <a:t>… </a:t>
            </a:r>
            <a:r>
              <a:rPr lang="en-US" sz="2600" noProof="0" dirty="0" err="1"/>
              <a:t>rassemble</a:t>
            </a:r>
            <a:r>
              <a:rPr lang="en-US" sz="2600" noProof="0" dirty="0"/>
              <a:t> les </a:t>
            </a:r>
            <a:r>
              <a:rPr lang="en-US" sz="2600" noProof="0" dirty="0" err="1"/>
              <a:t>évaluations</a:t>
            </a:r>
            <a:r>
              <a:rPr lang="en-US" sz="2600" noProof="0" dirty="0"/>
              <a:t>, les </a:t>
            </a:r>
            <a:r>
              <a:rPr lang="en-US" sz="2600" noProof="0" dirty="0" err="1"/>
              <a:t>matériaux</a:t>
            </a:r>
            <a:r>
              <a:rPr lang="en-US" sz="2600" noProof="0" dirty="0"/>
              <a:t>, les </a:t>
            </a:r>
            <a:r>
              <a:rPr lang="en-US" sz="2600" noProof="0" dirty="0" err="1"/>
              <a:t>données</a:t>
            </a:r>
            <a:r>
              <a:rPr lang="en-US" sz="2600" noProof="0" dirty="0"/>
              <a:t> et les </a:t>
            </a:r>
            <a:r>
              <a:rPr lang="en-US" sz="2600" noProof="0" dirty="0" err="1"/>
              <a:t>recommandations</a:t>
            </a:r>
            <a:r>
              <a:rPr lang="en-US" sz="2600" noProof="0" dirty="0"/>
              <a:t> des </a:t>
            </a:r>
            <a:r>
              <a:rPr lang="en-US" sz="2600" noProof="0" dirty="0" err="1"/>
              <a:t>étapes</a:t>
            </a:r>
            <a:r>
              <a:rPr lang="en-US" sz="2600" noProof="0" dirty="0"/>
              <a:t> </a:t>
            </a:r>
            <a:r>
              <a:rPr lang="en-US" sz="2600" noProof="0" dirty="0" err="1"/>
              <a:t>précédentes</a:t>
            </a:r>
            <a:r>
              <a:rPr lang="en-US" sz="2600" noProof="0" dirty="0"/>
              <a:t> </a:t>
            </a:r>
          </a:p>
          <a:p>
            <a:pPr marL="387350" lvl="0" indent="-457200">
              <a:buFont typeface="Symbol" panose="05050102010706020507" pitchFamily="18" charset="2"/>
              <a:buChar char="-"/>
            </a:pPr>
            <a:r>
              <a:rPr lang="en-US" sz="2600" noProof="0" dirty="0"/>
              <a:t>… </a:t>
            </a:r>
            <a:r>
              <a:rPr lang="en-US" sz="2600" noProof="0" dirty="0" err="1"/>
              <a:t>sert</a:t>
            </a:r>
            <a:r>
              <a:rPr lang="en-US" sz="2600" noProof="0" dirty="0"/>
              <a:t> de base aux </a:t>
            </a:r>
            <a:r>
              <a:rPr lang="en-US" sz="2600" noProof="0" dirty="0" err="1"/>
              <a:t>agences</a:t>
            </a:r>
            <a:r>
              <a:rPr lang="en-US" sz="2600" noProof="0" dirty="0"/>
              <a:t> </a:t>
            </a:r>
            <a:r>
              <a:rPr lang="en-US" sz="2600" noProof="0" dirty="0" err="1"/>
              <a:t>d’éxécution</a:t>
            </a:r>
            <a:r>
              <a:rPr lang="en-US" sz="2600" noProof="0" dirty="0"/>
              <a:t> pour </a:t>
            </a:r>
            <a:r>
              <a:rPr lang="en-US" sz="2600" b="1" noProof="0" dirty="0" err="1"/>
              <a:t>attirer</a:t>
            </a:r>
            <a:r>
              <a:rPr lang="en-US" sz="2600" noProof="0" dirty="0"/>
              <a:t> (à </a:t>
            </a:r>
            <a:r>
              <a:rPr lang="en-US" sz="2600" noProof="0" dirty="0" err="1"/>
              <a:t>tous</a:t>
            </a:r>
            <a:r>
              <a:rPr lang="en-US" sz="2600" noProof="0" dirty="0"/>
              <a:t> les </a:t>
            </a:r>
            <a:r>
              <a:rPr lang="en-US" sz="2600" noProof="0" dirty="0" err="1"/>
              <a:t>niveaux</a:t>
            </a:r>
            <a:r>
              <a:rPr lang="en-US" sz="2600" noProof="0" dirty="0"/>
              <a:t>) </a:t>
            </a:r>
            <a:r>
              <a:rPr lang="en-US" sz="2600" b="1" noProof="0" dirty="0"/>
              <a:t>les </a:t>
            </a:r>
            <a:r>
              <a:rPr lang="en-US" sz="2600" b="1" noProof="0" dirty="0" err="1"/>
              <a:t>investissements</a:t>
            </a:r>
            <a:r>
              <a:rPr lang="en-US" sz="2600" noProof="0" dirty="0"/>
              <a:t> des institutions </a:t>
            </a:r>
            <a:r>
              <a:rPr lang="en-US" sz="2600" noProof="0" dirty="0" err="1"/>
              <a:t>financières</a:t>
            </a:r>
            <a:r>
              <a:rPr lang="en-US" sz="2600" noProof="0" dirty="0"/>
              <a:t> (de </a:t>
            </a:r>
            <a:r>
              <a:rPr lang="en-US" sz="2600" noProof="0" dirty="0" err="1"/>
              <a:t>différents</a:t>
            </a:r>
            <a:r>
              <a:rPr lang="en-US" sz="2600" noProof="0" dirty="0"/>
              <a:t> types)</a:t>
            </a:r>
          </a:p>
          <a:p>
            <a:pPr marL="387350" lvl="0" indent="-457200">
              <a:buFont typeface="Symbol" panose="05050102010706020507" pitchFamily="18" charset="2"/>
              <a:buChar char="-"/>
            </a:pPr>
            <a:r>
              <a:rPr lang="en-US" sz="2600" noProof="0" dirty="0"/>
              <a:t>... englobe un </a:t>
            </a:r>
            <a:r>
              <a:rPr lang="en-US" sz="2600" b="1" noProof="0" dirty="0"/>
              <a:t>grand </a:t>
            </a:r>
            <a:r>
              <a:rPr lang="en-US" sz="2600" b="1" noProof="0" dirty="0" err="1"/>
              <a:t>nombre</a:t>
            </a:r>
            <a:r>
              <a:rPr lang="en-US" sz="2600" b="1" noProof="0" dirty="0"/>
              <a:t> de </a:t>
            </a:r>
            <a:r>
              <a:rPr lang="en-US" sz="2600" b="1" noProof="0" dirty="0" err="1"/>
              <a:t>projets</a:t>
            </a:r>
            <a:r>
              <a:rPr lang="en-US" sz="2600" b="1" noProof="0" dirty="0"/>
              <a:t> </a:t>
            </a:r>
            <a:r>
              <a:rPr lang="en-US" sz="2600" b="1" noProof="0" dirty="0" err="1"/>
              <a:t>possibles</a:t>
            </a:r>
            <a:r>
              <a:rPr lang="en-US" sz="2600" noProof="0" dirty="0"/>
              <a:t>, sous </a:t>
            </a:r>
            <a:r>
              <a:rPr lang="en-US" sz="2600" noProof="0" dirty="0" err="1"/>
              <a:t>réserve</a:t>
            </a:r>
            <a:r>
              <a:rPr lang="en-US" sz="2600" noProof="0" dirty="0"/>
              <a:t> </a:t>
            </a:r>
            <a:r>
              <a:rPr lang="en-US" sz="2600" noProof="0" dirty="0" err="1"/>
              <a:t>d’une</a:t>
            </a:r>
            <a:r>
              <a:rPr lang="en-US" sz="2600" noProof="0" dirty="0"/>
              <a:t> </a:t>
            </a:r>
            <a:r>
              <a:rPr lang="en-US" sz="2600" b="1" noProof="0" dirty="0" err="1"/>
              <a:t>priorisation</a:t>
            </a:r>
            <a:r>
              <a:rPr lang="en-US" sz="2600" b="1" noProof="0" dirty="0"/>
              <a:t> </a:t>
            </a:r>
            <a:r>
              <a:rPr lang="en-US" sz="2600" b="1" noProof="0" dirty="0" err="1"/>
              <a:t>en</a:t>
            </a:r>
            <a:r>
              <a:rPr lang="en-US" sz="2600" b="1" noProof="0" dirty="0"/>
              <a:t> </a:t>
            </a:r>
            <a:r>
              <a:rPr lang="en-US" sz="2600" b="1" noProof="0" dirty="0" err="1"/>
              <a:t>fonction</a:t>
            </a:r>
            <a:r>
              <a:rPr lang="en-US" sz="2600" b="1" noProof="0" dirty="0"/>
              <a:t> de </a:t>
            </a:r>
            <a:r>
              <a:rPr lang="en-US" sz="2600" b="1" noProof="0" dirty="0" err="1"/>
              <a:t>certains</a:t>
            </a:r>
            <a:r>
              <a:rPr lang="en-US" sz="2600" b="1" noProof="0" dirty="0"/>
              <a:t> </a:t>
            </a:r>
            <a:r>
              <a:rPr lang="en-US" sz="2600" b="1" noProof="0" dirty="0" err="1"/>
              <a:t>critères</a:t>
            </a:r>
            <a:r>
              <a:rPr lang="en-US" sz="2600" b="1" noProof="0" dirty="0"/>
              <a:t> pour </a:t>
            </a:r>
            <a:r>
              <a:rPr lang="en-US" sz="2600" b="1" noProof="0" dirty="0" err="1"/>
              <a:t>une</a:t>
            </a:r>
            <a:r>
              <a:rPr lang="en-US" sz="2600" b="1" noProof="0" dirty="0"/>
              <a:t> planification </a:t>
            </a:r>
            <a:r>
              <a:rPr lang="en-US" sz="2600" b="1" noProof="0" dirty="0" err="1"/>
              <a:t>d’investissement</a:t>
            </a:r>
            <a:r>
              <a:rPr lang="en-US" sz="2600" b="1" noProof="0" dirty="0"/>
              <a:t> qui a plus </a:t>
            </a:r>
            <a:r>
              <a:rPr lang="en-US" sz="2600" b="1" noProof="0" dirty="0" err="1"/>
              <a:t>d’impacts</a:t>
            </a:r>
            <a:endParaRPr lang="en-US" sz="2600" b="1" noProof="0" dirty="0"/>
          </a:p>
          <a:p>
            <a:pPr marL="0" indent="0">
              <a:buFont typeface="Symbol" panose="05050102010706020507" pitchFamily="18" charset="2"/>
              <a:buNone/>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dirty="0" err="1">
                <a:solidFill>
                  <a:schemeClr val="tx1"/>
                </a:solidFill>
                <a:effectLst/>
                <a:latin typeface="Arial" panose="020B0604020202020204" pitchFamily="34" charset="0"/>
                <a:ea typeface="+mn-ea"/>
                <a:cs typeface="+mn-cs"/>
              </a:rPr>
              <a:t>Généralement</a:t>
            </a:r>
            <a:r>
              <a:rPr lang="en-US" sz="900" kern="1200" noProof="0" dirty="0">
                <a:solidFill>
                  <a:schemeClr val="tx1"/>
                </a:solidFill>
                <a:effectLst/>
                <a:latin typeface="Arial" panose="020B0604020202020204" pitchFamily="34" charset="0"/>
                <a:ea typeface="+mn-ea"/>
                <a:cs typeface="+mn-cs"/>
              </a:rPr>
              <a:t>, les plans </a:t>
            </a:r>
            <a:r>
              <a:rPr lang="en-US" sz="900" kern="1200" noProof="0" dirty="0" err="1">
                <a:solidFill>
                  <a:schemeClr val="tx1"/>
                </a:solidFill>
                <a:effectLst/>
                <a:latin typeface="Arial" panose="020B0604020202020204" pitchFamily="34" charset="0"/>
                <a:ea typeface="+mn-ea"/>
                <a:cs typeface="+mn-cs"/>
              </a:rPr>
              <a:t>d’investissement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sont</a:t>
            </a:r>
            <a:r>
              <a:rPr lang="en-US" sz="900" kern="1200" noProof="0" dirty="0">
                <a:solidFill>
                  <a:schemeClr val="tx1"/>
                </a:solidFill>
                <a:effectLst/>
                <a:latin typeface="Arial" panose="020B0604020202020204" pitchFamily="34" charset="0"/>
                <a:ea typeface="+mn-ea"/>
                <a:cs typeface="+mn-cs"/>
              </a:rPr>
              <a:t> des plans </a:t>
            </a:r>
            <a:r>
              <a:rPr lang="en-US" sz="900" kern="1200" noProof="0" dirty="0" err="1">
                <a:solidFill>
                  <a:schemeClr val="tx1"/>
                </a:solidFill>
                <a:effectLst/>
                <a:latin typeface="Arial" panose="020B0604020202020204" pitchFamily="34" charset="0"/>
                <a:ea typeface="+mn-ea"/>
                <a:cs typeface="+mn-cs"/>
              </a:rPr>
              <a:t>d’investissements</a:t>
            </a:r>
            <a:r>
              <a:rPr lang="en-US" sz="900" kern="1200" noProof="0" dirty="0">
                <a:solidFill>
                  <a:schemeClr val="tx1"/>
                </a:solidFill>
                <a:effectLst/>
                <a:latin typeface="Arial" panose="020B0604020202020204" pitchFamily="34" charset="0"/>
                <a:ea typeface="+mn-ea"/>
                <a:cs typeface="+mn-cs"/>
              </a:rPr>
              <a:t> </a:t>
            </a:r>
            <a:r>
              <a:rPr lang="en-US" sz="900" b="1" i="1" kern="1200" noProof="0" dirty="0" err="1">
                <a:solidFill>
                  <a:schemeClr val="tx1"/>
                </a:solidFill>
                <a:effectLst/>
                <a:latin typeface="Arial" panose="020B0604020202020204" pitchFamily="34" charset="0"/>
                <a:ea typeface="+mn-ea"/>
                <a:cs typeface="+mn-cs"/>
              </a:rPr>
              <a:t>sectoriels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ce</a:t>
            </a:r>
            <a:r>
              <a:rPr lang="en-US" sz="900" kern="1200" noProof="0" dirty="0">
                <a:solidFill>
                  <a:schemeClr val="tx1"/>
                </a:solidFill>
                <a:effectLst/>
                <a:latin typeface="Arial" panose="020B0604020202020204" pitchFamily="34" charset="0"/>
                <a:ea typeface="+mn-ea"/>
                <a:cs typeface="+mn-cs"/>
              </a:rPr>
              <a:t> qui </a:t>
            </a:r>
            <a:r>
              <a:rPr lang="en-US" sz="900" kern="1200" noProof="0" dirty="0" err="1">
                <a:solidFill>
                  <a:schemeClr val="tx1"/>
                </a:solidFill>
                <a:effectLst/>
                <a:latin typeface="Arial" panose="020B0604020202020204" pitchFamily="34" charset="0"/>
                <a:ea typeface="+mn-ea"/>
                <a:cs typeface="+mn-cs"/>
              </a:rPr>
              <a:t>signifie</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qu’ils</a:t>
            </a:r>
            <a:r>
              <a:rPr lang="en-US" sz="900" kern="1200" noProof="0" dirty="0">
                <a:solidFill>
                  <a:schemeClr val="tx1"/>
                </a:solidFill>
                <a:effectLst/>
                <a:latin typeface="Arial" panose="020B0604020202020204" pitchFamily="34" charset="0"/>
                <a:ea typeface="+mn-ea"/>
                <a:cs typeface="+mn-cs"/>
              </a:rPr>
              <a:t> se </a:t>
            </a:r>
            <a:r>
              <a:rPr lang="en-US" sz="900" kern="1200" noProof="0" dirty="0" err="1">
                <a:solidFill>
                  <a:schemeClr val="tx1"/>
                </a:solidFill>
                <a:effectLst/>
                <a:latin typeface="Arial" panose="020B0604020202020204" pitchFamily="34" charset="0"/>
                <a:ea typeface="+mn-ea"/>
                <a:cs typeface="+mn-cs"/>
              </a:rPr>
              <a:t>concentrent</a:t>
            </a:r>
            <a:r>
              <a:rPr lang="en-US" sz="900" kern="1200" noProof="0" dirty="0">
                <a:solidFill>
                  <a:schemeClr val="tx1"/>
                </a:solidFill>
                <a:effectLst/>
                <a:latin typeface="Arial" panose="020B0604020202020204" pitchFamily="34" charset="0"/>
                <a:ea typeface="+mn-ea"/>
                <a:cs typeface="+mn-cs"/>
              </a:rPr>
              <a:t> sur </a:t>
            </a:r>
            <a:r>
              <a:rPr lang="en-US" sz="900" kern="1200" noProof="0" dirty="0" err="1">
                <a:solidFill>
                  <a:schemeClr val="tx1"/>
                </a:solidFill>
                <a:effectLst/>
                <a:latin typeface="Arial" panose="020B0604020202020204" pitchFamily="34" charset="0"/>
                <a:ea typeface="+mn-ea"/>
                <a:cs typeface="+mn-cs"/>
              </a:rPr>
              <a:t>leurs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secteurs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livrables</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qu’ils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voient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d’autres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secteurs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comme</a:t>
            </a:r>
            <a:r>
              <a:rPr lang="en-US" sz="900" kern="1200" noProof="0" dirty="0">
                <a:solidFill>
                  <a:schemeClr val="tx1"/>
                </a:solidFill>
                <a:effectLst/>
                <a:latin typeface="Arial" panose="020B0604020202020204" pitchFamily="34" charset="0"/>
                <a:ea typeface="+mn-ea"/>
                <a:cs typeface="+mn-cs"/>
              </a:rPr>
              <a:t> des entrées et des sorties pour </a:t>
            </a:r>
            <a:r>
              <a:rPr lang="en-US" sz="900" kern="1200" noProof="0" dirty="0" err="1">
                <a:solidFill>
                  <a:schemeClr val="tx1"/>
                </a:solidFill>
                <a:effectLst/>
                <a:latin typeface="Arial" panose="020B0604020202020204" pitchFamily="34" charset="0"/>
                <a:ea typeface="+mn-ea"/>
                <a:cs typeface="+mn-cs"/>
              </a:rPr>
              <a:t>leur</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secteur</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Cependant</a:t>
            </a:r>
            <a:r>
              <a:rPr lang="en-US" sz="900" kern="1200" noProof="0" dirty="0">
                <a:solidFill>
                  <a:schemeClr val="tx1"/>
                </a:solidFill>
                <a:effectLst/>
                <a:latin typeface="Arial" panose="020B0604020202020204" pitchFamily="34" charset="0"/>
                <a:ea typeface="+mn-ea"/>
                <a:cs typeface="+mn-cs"/>
              </a:rPr>
              <a:t>, ne </a:t>
            </a:r>
            <a:r>
              <a:rPr lang="en-US" sz="900" kern="1200" noProof="0" dirty="0" err="1">
                <a:solidFill>
                  <a:schemeClr val="tx1"/>
                </a:solidFill>
                <a:effectLst/>
                <a:latin typeface="Arial" panose="020B0604020202020204" pitchFamily="34" charset="0"/>
                <a:ea typeface="+mn-ea"/>
                <a:cs typeface="+mn-cs"/>
              </a:rPr>
              <a:t>perdons</a:t>
            </a:r>
            <a:r>
              <a:rPr lang="en-US" sz="900" kern="1200" noProof="0" dirty="0">
                <a:solidFill>
                  <a:schemeClr val="tx1"/>
                </a:solidFill>
                <a:effectLst/>
                <a:latin typeface="Arial" panose="020B0604020202020204" pitchFamily="34" charset="0"/>
                <a:ea typeface="+mn-ea"/>
                <a:cs typeface="+mn-cs"/>
              </a:rPr>
              <a:t> pas de </a:t>
            </a:r>
            <a:r>
              <a:rPr lang="en-US" sz="900" kern="1200" noProof="0" dirty="0" err="1">
                <a:solidFill>
                  <a:schemeClr val="tx1"/>
                </a:solidFill>
                <a:effectLst/>
                <a:latin typeface="Arial" panose="020B0604020202020204" pitchFamily="34" charset="0"/>
                <a:ea typeface="+mn-ea"/>
                <a:cs typeface="+mn-cs"/>
              </a:rPr>
              <a:t>vue</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notre</a:t>
            </a:r>
            <a:r>
              <a:rPr lang="en-US" sz="900" b="1" kern="1200" noProof="0" dirty="0">
                <a:solidFill>
                  <a:schemeClr val="tx1"/>
                </a:solidFill>
                <a:effectLst/>
                <a:latin typeface="Arial" panose="020B0604020202020204" pitchFamily="34" charset="0"/>
                <a:ea typeface="+mn-ea"/>
                <a:cs typeface="+mn-cs"/>
              </a:rPr>
              <a:t> </a:t>
            </a:r>
            <a:r>
              <a:rPr lang="en-US" sz="900" b="1" kern="1200" noProof="0" dirty="0" err="1">
                <a:solidFill>
                  <a:schemeClr val="tx1"/>
                </a:solidFill>
                <a:effectLst/>
                <a:latin typeface="Arial" panose="020B0604020202020204" pitchFamily="34" charset="0"/>
                <a:ea typeface="+mn-ea"/>
                <a:cs typeface="+mn-cs"/>
              </a:rPr>
              <a:t>approche</a:t>
            </a:r>
            <a:r>
              <a:rPr lang="en-US" sz="900" b="1" kern="1200" noProof="0" dirty="0">
                <a:solidFill>
                  <a:schemeClr val="tx1"/>
                </a:solidFill>
                <a:effectLst/>
                <a:latin typeface="Arial" panose="020B0604020202020204" pitchFamily="34" charset="0"/>
                <a:ea typeface="+mn-ea"/>
                <a:cs typeface="+mn-cs"/>
              </a:rPr>
              <a:t> Nexus </a:t>
            </a:r>
            <a:r>
              <a:rPr lang="en-US" b="0" noProof="0" dirty="0"/>
              <a:t>: </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il</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est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essentiel</a:t>
            </a:r>
            <a:r>
              <a:rPr lang="en-US" sz="900" kern="1200" noProof="0" dirty="0">
                <a:solidFill>
                  <a:schemeClr val="tx1"/>
                </a:solidFill>
                <a:effectLst/>
                <a:latin typeface="Arial" panose="020B0604020202020204" pitchFamily="34" charset="0"/>
                <a:ea typeface="+mn-ea"/>
                <a:cs typeface="+mn-cs"/>
              </a:rPr>
              <a:t> que </a:t>
            </a:r>
            <a:r>
              <a:rPr lang="en-US" sz="900" kern="1200" noProof="0" dirty="0" err="1">
                <a:solidFill>
                  <a:schemeClr val="tx1"/>
                </a:solidFill>
                <a:effectLst/>
                <a:latin typeface="Arial" panose="020B0604020202020204" pitchFamily="34" charset="0"/>
                <a:ea typeface="+mn-ea"/>
                <a:cs typeface="+mn-cs"/>
              </a:rPr>
              <a:t>tous</a:t>
            </a:r>
            <a:r>
              <a:rPr lang="en-US" sz="900" kern="1200" noProof="0" dirty="0">
                <a:solidFill>
                  <a:schemeClr val="tx1"/>
                </a:solidFill>
                <a:effectLst/>
                <a:latin typeface="Arial" panose="020B0604020202020204" pitchFamily="34" charset="0"/>
                <a:ea typeface="+mn-ea"/>
                <a:cs typeface="+mn-cs"/>
              </a:rPr>
              <a:t> les  </a:t>
            </a:r>
            <a:r>
              <a:rPr lang="en-US" sz="900" kern="1200" noProof="0" dirty="0" err="1">
                <a:solidFill>
                  <a:schemeClr val="tx1"/>
                </a:solidFill>
                <a:effectLst/>
                <a:latin typeface="Arial" panose="020B0604020202020204" pitchFamily="34" charset="0"/>
                <a:ea typeface="+mn-ea"/>
                <a:cs typeface="+mn-cs"/>
              </a:rPr>
              <a:t>secteurs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prennent</a:t>
            </a:r>
            <a:r>
              <a:rPr lang="en-US" sz="900" kern="1200" noProof="0" dirty="0">
                <a:solidFill>
                  <a:schemeClr val="tx1"/>
                </a:solidFill>
                <a:effectLst/>
                <a:latin typeface="Arial" panose="020B0604020202020204" pitchFamily="34" charset="0"/>
                <a:ea typeface="+mn-ea"/>
                <a:cs typeface="+mn-cs"/>
              </a:rPr>
              <a:t> conscience de </a:t>
            </a:r>
            <a:r>
              <a:rPr lang="en-US" sz="900" kern="1200" noProof="0" dirty="0" err="1">
                <a:solidFill>
                  <a:schemeClr val="tx1"/>
                </a:solidFill>
                <a:effectLst/>
                <a:latin typeface="Arial" panose="020B0604020202020204" pitchFamily="34" charset="0"/>
                <a:ea typeface="+mn-ea"/>
                <a:cs typeface="+mn-cs"/>
              </a:rPr>
              <a:t>l’interdépendance</a:t>
            </a:r>
            <a:r>
              <a:rPr lang="en-US" sz="900" kern="1200" noProof="0" dirty="0">
                <a:solidFill>
                  <a:schemeClr val="tx1"/>
                </a:solidFill>
                <a:effectLst/>
                <a:latin typeface="Arial" panose="020B0604020202020204" pitchFamily="34" charset="0"/>
                <a:ea typeface="+mn-ea"/>
                <a:cs typeface="+mn-cs"/>
              </a:rPr>
              <a:t> des </a:t>
            </a:r>
            <a:r>
              <a:rPr lang="en-US" sz="900" kern="1200" noProof="0" dirty="0" err="1">
                <a:solidFill>
                  <a:schemeClr val="tx1"/>
                </a:solidFill>
                <a:effectLst/>
                <a:latin typeface="Arial" panose="020B0604020202020204" pitchFamily="34" charset="0"/>
                <a:ea typeface="+mn-ea"/>
                <a:cs typeface="+mn-cs"/>
              </a:rPr>
              <a:t>projets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relatifs</a:t>
            </a:r>
            <a:r>
              <a:rPr lang="en-US" sz="900" kern="1200" noProof="0" dirty="0">
                <a:solidFill>
                  <a:schemeClr val="tx1"/>
                </a:solidFill>
                <a:effectLst/>
                <a:latin typeface="Arial" panose="020B0604020202020204" pitchFamily="34" charset="0"/>
                <a:ea typeface="+mn-ea"/>
                <a:cs typeface="+mn-cs"/>
              </a:rPr>
              <a:t> à </a:t>
            </a:r>
            <a:r>
              <a:rPr lang="en-US" sz="900" kern="1200" noProof="0" dirty="0" err="1">
                <a:solidFill>
                  <a:schemeClr val="tx1"/>
                </a:solidFill>
                <a:effectLst/>
                <a:latin typeface="Arial" panose="020B0604020202020204" pitchFamily="34" charset="0"/>
                <a:ea typeface="+mn-ea"/>
                <a:cs typeface="+mn-cs"/>
              </a:rPr>
              <a:t>l’eau</a:t>
            </a:r>
            <a:r>
              <a:rPr lang="en-US" sz="900" kern="1200" noProof="0" dirty="0">
                <a:solidFill>
                  <a:schemeClr val="tx1"/>
                </a:solidFill>
                <a:effectLst/>
                <a:latin typeface="Arial" panose="020B0604020202020204" pitchFamily="34" charset="0"/>
                <a:ea typeface="+mn-ea"/>
                <a:cs typeface="+mn-cs"/>
              </a:rPr>
              <a:t>, à </a:t>
            </a:r>
            <a:r>
              <a:rPr lang="en-US" sz="900" kern="1200" noProof="0" dirty="0" err="1">
                <a:solidFill>
                  <a:schemeClr val="tx1"/>
                </a:solidFill>
                <a:effectLst/>
                <a:latin typeface="Arial" panose="020B0604020202020204" pitchFamily="34" charset="0"/>
                <a:ea typeface="+mn-ea"/>
                <a:cs typeface="+mn-cs"/>
              </a:rPr>
              <a:t>l’énergie</a:t>
            </a:r>
            <a:r>
              <a:rPr lang="en-US" sz="900" kern="1200" noProof="0" dirty="0">
                <a:solidFill>
                  <a:schemeClr val="tx1"/>
                </a:solidFill>
                <a:effectLst/>
                <a:latin typeface="Arial" panose="020B0604020202020204" pitchFamily="34" charset="0"/>
                <a:ea typeface="+mn-ea"/>
                <a:cs typeface="+mn-cs"/>
              </a:rPr>
              <a:t> et à </a:t>
            </a:r>
            <a:r>
              <a:rPr lang="en-US" sz="900" kern="1200" noProof="0" dirty="0" err="1">
                <a:solidFill>
                  <a:schemeClr val="tx1"/>
                </a:solidFill>
                <a:effectLst/>
                <a:latin typeface="Arial" panose="020B0604020202020204" pitchFamily="34" charset="0"/>
                <a:ea typeface="+mn-ea"/>
                <a:cs typeface="+mn-cs"/>
              </a:rPr>
              <a:t>l’alimentation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afin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d’assurer</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l’eau</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l’énergie</a:t>
            </a:r>
            <a:r>
              <a:rPr lang="en-US" sz="900" kern="1200" noProof="0" dirty="0">
                <a:solidFill>
                  <a:schemeClr val="tx1"/>
                </a:solidFill>
                <a:effectLst/>
                <a:latin typeface="Arial" panose="020B0604020202020204" pitchFamily="34" charset="0"/>
                <a:ea typeface="+mn-ea"/>
                <a:cs typeface="+mn-cs"/>
              </a:rPr>
              <a:t> et la </a:t>
            </a:r>
            <a:r>
              <a:rPr lang="en-US" sz="900" kern="1200" noProof="0" dirty="0" err="1">
                <a:solidFill>
                  <a:schemeClr val="tx1"/>
                </a:solidFill>
                <a:effectLst/>
                <a:latin typeface="Arial" panose="020B0604020202020204" pitchFamily="34" charset="0"/>
                <a:ea typeface="+mn-ea"/>
                <a:cs typeface="+mn-cs"/>
              </a:rPr>
              <a:t>sécurité</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alimentaire</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d’explorer</a:t>
            </a:r>
            <a:r>
              <a:rPr lang="en-US" sz="900" kern="1200" noProof="0" dirty="0">
                <a:solidFill>
                  <a:schemeClr val="tx1"/>
                </a:solidFill>
                <a:effectLst/>
                <a:latin typeface="Arial" panose="020B0604020202020204" pitchFamily="34" charset="0"/>
                <a:ea typeface="+mn-ea"/>
                <a:cs typeface="+mn-cs"/>
              </a:rPr>
              <a:t> les synergies (par </a:t>
            </a:r>
            <a:r>
              <a:rPr lang="en-US" sz="900" kern="1200" noProof="0" dirty="0" err="1">
                <a:solidFill>
                  <a:schemeClr val="tx1"/>
                </a:solidFill>
                <a:effectLst/>
                <a:latin typeface="Arial" panose="020B0604020202020204" pitchFamily="34" charset="0"/>
                <a:ea typeface="+mn-ea"/>
                <a:cs typeface="+mn-cs"/>
              </a:rPr>
              <a:t>exemple</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où</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l’hydroélectricité</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nécessite</a:t>
            </a:r>
            <a:r>
              <a:rPr lang="en-US" sz="900" kern="1200" noProof="0" dirty="0">
                <a:solidFill>
                  <a:schemeClr val="tx1"/>
                </a:solidFill>
                <a:effectLst/>
                <a:latin typeface="Arial" panose="020B0604020202020204" pitchFamily="34" charset="0"/>
                <a:ea typeface="+mn-ea"/>
                <a:cs typeface="+mn-cs"/>
              </a:rPr>
              <a:t> de </a:t>
            </a:r>
            <a:r>
              <a:rPr lang="en-US" sz="900" kern="1200" noProof="0" dirty="0" err="1">
                <a:solidFill>
                  <a:schemeClr val="tx1"/>
                </a:solidFill>
                <a:effectLst/>
                <a:latin typeface="Arial" panose="020B0604020202020204" pitchFamily="34" charset="0"/>
                <a:ea typeface="+mn-ea"/>
                <a:cs typeface="+mn-cs"/>
              </a:rPr>
              <a:t>l’eau</a:t>
            </a:r>
            <a:r>
              <a:rPr lang="en-US" sz="900" kern="1200" noProof="0" dirty="0">
                <a:solidFill>
                  <a:schemeClr val="tx1"/>
                </a:solidFill>
                <a:effectLst/>
                <a:latin typeface="Arial" panose="020B0604020202020204" pitchFamily="34" charset="0"/>
                <a:ea typeface="+mn-ea"/>
                <a:cs typeface="+mn-cs"/>
              </a:rPr>
              <a:t>, et de </a:t>
            </a:r>
            <a:r>
              <a:rPr lang="en-US" sz="900" kern="1200" noProof="0" dirty="0" err="1">
                <a:solidFill>
                  <a:schemeClr val="tx1"/>
                </a:solidFill>
                <a:effectLst/>
                <a:latin typeface="Arial" panose="020B0604020202020204" pitchFamily="34" charset="0"/>
                <a:ea typeface="+mn-ea"/>
                <a:cs typeface="+mn-cs"/>
              </a:rPr>
              <a:t>l’énergie</a:t>
            </a:r>
            <a:r>
              <a:rPr lang="en-US" sz="900" kern="1200" noProof="0" dirty="0">
                <a:solidFill>
                  <a:schemeClr val="tx1"/>
                </a:solidFill>
                <a:effectLst/>
                <a:latin typeface="Arial" panose="020B0604020202020204" pitchFamily="34" charset="0"/>
                <a:ea typeface="+mn-ea"/>
                <a:cs typeface="+mn-cs"/>
              </a:rPr>
              <a:t> dans le cadre du </a:t>
            </a:r>
            <a:r>
              <a:rPr lang="en-US" sz="900" kern="1200" noProof="0" dirty="0" err="1">
                <a:solidFill>
                  <a:schemeClr val="tx1"/>
                </a:solidFill>
                <a:effectLst/>
                <a:latin typeface="Arial" panose="020B0604020202020204" pitchFamily="34" charset="0"/>
                <a:ea typeface="+mn-ea"/>
                <a:cs typeface="+mn-cs"/>
              </a:rPr>
              <a:t>processus</a:t>
            </a:r>
            <a:r>
              <a:rPr lang="en-US" sz="900" kern="1200" noProof="0" dirty="0">
                <a:solidFill>
                  <a:schemeClr val="tx1"/>
                </a:solidFill>
                <a:effectLst/>
                <a:latin typeface="Arial" panose="020B0604020202020204" pitchFamily="34" charset="0"/>
                <a:ea typeface="+mn-ea"/>
                <a:cs typeface="+mn-cs"/>
              </a:rPr>
              <a:t> de </a:t>
            </a:r>
            <a:r>
              <a:rPr lang="en-US" sz="900" kern="1200" noProof="0" dirty="0" err="1">
                <a:solidFill>
                  <a:schemeClr val="tx1"/>
                </a:solidFill>
                <a:effectLst/>
                <a:latin typeface="Arial" panose="020B0604020202020204" pitchFamily="34" charset="0"/>
                <a:ea typeface="+mn-ea"/>
                <a:cs typeface="+mn-cs"/>
              </a:rPr>
              <a:t>pompage</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fournit</a:t>
            </a:r>
            <a:r>
              <a:rPr lang="en-US" sz="900" kern="1200" noProof="0" dirty="0">
                <a:solidFill>
                  <a:schemeClr val="tx1"/>
                </a:solidFill>
                <a:effectLst/>
                <a:latin typeface="Arial" panose="020B0604020202020204" pitchFamily="34" charset="0"/>
                <a:ea typeface="+mn-ea"/>
                <a:cs typeface="+mn-cs"/>
              </a:rPr>
              <a:t> des opportunities pour </a:t>
            </a:r>
            <a:r>
              <a:rPr lang="en-US" sz="900" kern="1200" noProof="0" dirty="0" err="1">
                <a:solidFill>
                  <a:schemeClr val="tx1"/>
                </a:solidFill>
                <a:effectLst/>
                <a:latin typeface="Arial" panose="020B0604020202020204" pitchFamily="34" charset="0"/>
                <a:ea typeface="+mn-ea"/>
                <a:cs typeface="+mn-cs"/>
              </a:rPr>
              <a:t>améliorer</a:t>
            </a:r>
            <a:r>
              <a:rPr lang="en-US" sz="900" kern="1200" noProof="0" dirty="0">
                <a:solidFill>
                  <a:schemeClr val="tx1"/>
                </a:solidFill>
                <a:effectLst/>
                <a:latin typeface="Arial" panose="020B0604020202020204" pitchFamily="34" charset="0"/>
                <a:ea typeface="+mn-ea"/>
                <a:cs typeface="+mn-cs"/>
              </a:rPr>
              <a:t> les </a:t>
            </a:r>
            <a:r>
              <a:rPr lang="en-US" sz="900" kern="1200" noProof="0" dirty="0" err="1">
                <a:solidFill>
                  <a:schemeClr val="tx1"/>
                </a:solidFill>
                <a:effectLst/>
                <a:latin typeface="Arial" panose="020B0604020202020204" pitchFamily="34" charset="0"/>
                <a:ea typeface="+mn-ea"/>
                <a:cs typeface="+mn-cs"/>
              </a:rPr>
              <a:t>moyens</a:t>
            </a:r>
            <a:r>
              <a:rPr lang="en-US" sz="900" kern="1200" noProof="0" dirty="0">
                <a:solidFill>
                  <a:schemeClr val="tx1"/>
                </a:solidFill>
                <a:effectLst/>
                <a:latin typeface="Arial" panose="020B0604020202020204" pitchFamily="34" charset="0"/>
                <a:ea typeface="+mn-ea"/>
                <a:cs typeface="+mn-cs"/>
              </a:rPr>
              <a:t> de </a:t>
            </a:r>
            <a:r>
              <a:rPr lang="en-US" sz="900" kern="1200" noProof="0" dirty="0" err="1">
                <a:solidFill>
                  <a:schemeClr val="tx1"/>
                </a:solidFill>
                <a:effectLst/>
                <a:latin typeface="Arial" panose="020B0604020202020204" pitchFamily="34" charset="0"/>
                <a:ea typeface="+mn-ea"/>
                <a:cs typeface="+mn-cs"/>
              </a:rPr>
              <a:t>subsistance</a:t>
            </a:r>
            <a:r>
              <a:rPr lang="en-US" sz="900" kern="1200" noProof="0" dirty="0">
                <a:solidFill>
                  <a:schemeClr val="tx1"/>
                </a:solidFill>
                <a:effectLst/>
                <a:latin typeface="Arial" panose="020B0604020202020204" pitchFamily="34" charset="0"/>
                <a:ea typeface="+mn-ea"/>
                <a:cs typeface="+mn-cs"/>
              </a:rPr>
              <a:t> à travers </a:t>
            </a:r>
            <a:r>
              <a:rPr lang="en-US" sz="900" kern="1200" noProof="0" dirty="0" err="1">
                <a:solidFill>
                  <a:schemeClr val="tx1"/>
                </a:solidFill>
                <a:effectLst/>
                <a:latin typeface="Arial" panose="020B0604020202020204" pitchFamily="34" charset="0"/>
                <a:ea typeface="+mn-ea"/>
                <a:cs typeface="+mn-cs"/>
              </a:rPr>
              <a:t>l’agriculture</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d’autres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domaines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transversaux</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comme</a:t>
            </a:r>
            <a:r>
              <a:rPr lang="en-US" sz="900" kern="1200" noProof="0" dirty="0">
                <a:solidFill>
                  <a:schemeClr val="tx1"/>
                </a:solidFill>
                <a:effectLst/>
                <a:latin typeface="Arial" panose="020B0604020202020204" pitchFamily="34" charset="0"/>
                <a:ea typeface="+mn-ea"/>
                <a:cs typeface="+mn-cs"/>
              </a:rPr>
              <a:t> le </a:t>
            </a:r>
            <a:r>
              <a:rPr lang="en-US" sz="900" kern="1200" noProof="0" dirty="0" err="1">
                <a:solidFill>
                  <a:schemeClr val="tx1"/>
                </a:solidFill>
                <a:effectLst/>
                <a:latin typeface="Arial" panose="020B0604020202020204" pitchFamily="34" charset="0"/>
                <a:ea typeface="+mn-ea"/>
                <a:cs typeface="+mn-cs"/>
              </a:rPr>
              <a:t>tourisme</a:t>
            </a:r>
            <a:r>
              <a:rPr lang="en-US" sz="900" kern="1200" noProof="0" dirty="0">
                <a:solidFill>
                  <a:schemeClr val="tx1"/>
                </a:solidFill>
                <a:effectLst/>
                <a:latin typeface="Arial" panose="020B0604020202020204" pitchFamily="34" charset="0"/>
                <a:ea typeface="+mn-ea"/>
                <a:cs typeface="+mn-cs"/>
              </a:rPr>
              <a:t>),</a:t>
            </a:r>
            <a:r>
              <a:rPr lang="en-US" noProof="0" dirty="0"/>
              <a:t> qui </a:t>
            </a:r>
            <a:r>
              <a:rPr lang="en-US" noProof="0" dirty="0" err="1"/>
              <a:t>appelle</a:t>
            </a:r>
            <a:r>
              <a:rPr lang="en-US" noProof="0" dirty="0"/>
              <a:t> à faire </a:t>
            </a:r>
            <a:r>
              <a:rPr lang="en-US" noProof="0" dirty="0" err="1"/>
              <a:t>évoluer</a:t>
            </a:r>
            <a:r>
              <a:rPr lang="en-US" noProof="0" dirty="0"/>
              <a:t> la </a:t>
            </a:r>
            <a:r>
              <a:rPr lang="en-US" noProof="0" dirty="0" err="1"/>
              <a:t>réflexion</a:t>
            </a:r>
            <a:r>
              <a:rPr lang="en-US" noProof="0" dirty="0"/>
              <a:t> </a:t>
            </a:r>
            <a:r>
              <a:rPr lang="en-US" noProof="0" dirty="0" err="1"/>
              <a:t>sectorielle</a:t>
            </a:r>
            <a:r>
              <a:rPr lang="en-US" noProof="0" dirty="0"/>
              <a:t> </a:t>
            </a:r>
            <a:r>
              <a:rPr lang="en-US" noProof="0" dirty="0" err="1"/>
              <a:t>vers</a:t>
            </a:r>
            <a:r>
              <a:rPr lang="en-US" noProof="0" dirty="0"/>
              <a:t> </a:t>
            </a:r>
            <a:r>
              <a:rPr lang="en-US" noProof="0" dirty="0" err="1"/>
              <a:t>une</a:t>
            </a:r>
            <a:r>
              <a:rPr lang="en-US" noProof="0" dirty="0"/>
              <a:t> </a:t>
            </a:r>
            <a:r>
              <a:rPr lang="en-US" noProof="0" dirty="0" err="1"/>
              <a:t>réflexion</a:t>
            </a:r>
            <a:r>
              <a:rPr lang="en-US" noProof="0" dirty="0"/>
              <a:t> </a:t>
            </a:r>
            <a:r>
              <a:rPr lang="en-US" sz="900" b="1" noProof="0" dirty="0" err="1"/>
              <a:t>polyvalente</a:t>
            </a:r>
            <a:r>
              <a:rPr lang="en-US" sz="900" b="1" noProof="0" dirty="0"/>
              <a:t> et </a:t>
            </a:r>
            <a:r>
              <a:rPr lang="en-US" sz="900" b="1" noProof="0" dirty="0" err="1"/>
              <a:t>intersectionnelle</a:t>
            </a:r>
            <a:r>
              <a:rPr lang="en-US" sz="900" b="1" noProof="0" dirty="0"/>
              <a:t>. </a:t>
            </a:r>
          </a:p>
          <a:p>
            <a:pPr marL="171450" indent="-171450">
              <a:buFont typeface="Symbol" panose="05050102010706020507" pitchFamily="18" charset="2"/>
              <a:buChar char="-"/>
            </a:pPr>
            <a:r>
              <a:rPr lang="en-US" sz="2600" b="1" noProof="0" dirty="0"/>
              <a:t>la planification des </a:t>
            </a:r>
            <a:r>
              <a:rPr lang="en-US" sz="2600" b="1" noProof="0" dirty="0" err="1"/>
              <a:t>investissements</a:t>
            </a:r>
            <a:r>
              <a:rPr lang="en-US" sz="2600" b="1" noProof="0" dirty="0"/>
              <a:t> </a:t>
            </a:r>
            <a:r>
              <a:rPr lang="en-US" sz="2600" b="0" noProof="0" dirty="0" err="1"/>
              <a:t>doit</a:t>
            </a:r>
            <a:r>
              <a:rPr lang="en-US" sz="2600" b="0" noProof="0" dirty="0"/>
              <a:t> </a:t>
            </a:r>
            <a:r>
              <a:rPr lang="en-US" sz="2600" b="0" noProof="0" dirty="0" err="1"/>
              <a:t>être</a:t>
            </a:r>
            <a:r>
              <a:rPr lang="en-US" sz="2600" b="0" noProof="0" dirty="0"/>
              <a:t> </a:t>
            </a:r>
            <a:r>
              <a:rPr lang="en-US" sz="2600" b="0" noProof="0" dirty="0" err="1"/>
              <a:t>rigoureuse</a:t>
            </a:r>
            <a:r>
              <a:rPr lang="en-US" sz="2600" noProof="0" dirty="0"/>
              <a:t> </a:t>
            </a:r>
            <a:r>
              <a:rPr lang="en-US" sz="2600" noProof="0" dirty="0" err="1"/>
              <a:t>afin</a:t>
            </a:r>
            <a:r>
              <a:rPr lang="en-US" sz="2600" noProof="0" dirty="0"/>
              <a:t> de les </a:t>
            </a:r>
            <a:r>
              <a:rPr lang="en-US" sz="2600" noProof="0" dirty="0" err="1"/>
              <a:t>soutenir</a:t>
            </a:r>
            <a:r>
              <a:rPr lang="en-US" sz="2600" noProof="0" dirty="0"/>
              <a:t> </a:t>
            </a:r>
            <a:r>
              <a:rPr lang="en-US" sz="2600" noProof="0" dirty="0" err="1"/>
              <a:t>financièrement</a:t>
            </a:r>
            <a:r>
              <a:rPr lang="en-US" sz="2600" noProof="0" dirty="0"/>
              <a:t> </a:t>
            </a:r>
            <a:r>
              <a:rPr lang="en-US" sz="2600" noProof="0" dirty="0" err="1"/>
              <a:t>ainsi</a:t>
            </a:r>
            <a:r>
              <a:rPr lang="en-US" sz="2600" noProof="0" dirty="0"/>
              <a:t> que les </a:t>
            </a:r>
            <a:r>
              <a:rPr lang="en-US" sz="2600" noProof="0" dirty="0" err="1"/>
              <a:t>opérations</a:t>
            </a:r>
            <a:r>
              <a:rPr lang="en-US" sz="2600" noProof="0" dirty="0"/>
              <a:t> et les </a:t>
            </a:r>
            <a:r>
              <a:rPr lang="en-US" sz="2600" noProof="0" dirty="0" err="1"/>
              <a:t>investissements</a:t>
            </a:r>
            <a:r>
              <a:rPr lang="en-US" sz="2600" noProof="0" dirty="0"/>
              <a:t> Nexus “</a:t>
            </a:r>
            <a:r>
              <a:rPr lang="en-US" sz="2600" noProof="0" dirty="0" err="1"/>
              <a:t>eau</a:t>
            </a:r>
            <a:r>
              <a:rPr lang="en-US" sz="2600" noProof="0" dirty="0"/>
              <a:t>-</a:t>
            </a:r>
            <a:r>
              <a:rPr lang="en-US" sz="2600" noProof="0" dirty="0" err="1"/>
              <a:t>énergie</a:t>
            </a:r>
            <a:r>
              <a:rPr lang="en-US" sz="2600" noProof="0" dirty="0"/>
              <a:t>-alimentation” </a:t>
            </a:r>
          </a:p>
          <a:p>
            <a:pPr marL="171450" indent="-171450">
              <a:buFont typeface="Symbol" panose="05050102010706020507" pitchFamily="18" charset="2"/>
              <a:buChar char="-"/>
            </a:pPr>
            <a:r>
              <a:rPr lang="en-US" sz="2600" noProof="0" dirty="0"/>
              <a:t>… les pays </a:t>
            </a:r>
            <a:r>
              <a:rPr lang="en-US" sz="2600" noProof="0" dirty="0" err="1"/>
              <a:t>ont</a:t>
            </a:r>
            <a:r>
              <a:rPr lang="en-US" sz="2600" noProof="0" dirty="0"/>
              <a:t> </a:t>
            </a:r>
            <a:r>
              <a:rPr lang="en-US" sz="2600" noProof="0" dirty="0" err="1"/>
              <a:t>besoin</a:t>
            </a:r>
            <a:r>
              <a:rPr lang="en-US" sz="2600" noProof="0" dirty="0"/>
              <a:t> </a:t>
            </a:r>
            <a:r>
              <a:rPr lang="en-US" sz="2600" noProof="0" dirty="0" err="1"/>
              <a:t>d’</a:t>
            </a:r>
            <a:r>
              <a:rPr lang="en-US" sz="2600" b="1" noProof="0" dirty="0" err="1"/>
              <a:t>une</a:t>
            </a:r>
            <a:r>
              <a:rPr lang="en-US" sz="2600" b="1" noProof="0" dirty="0"/>
              <a:t> </a:t>
            </a:r>
            <a:r>
              <a:rPr lang="en-US" sz="2600" b="1" noProof="0" dirty="0" err="1"/>
              <a:t>vue</a:t>
            </a:r>
            <a:r>
              <a:rPr lang="en-US" sz="2600" b="1" noProof="0" dirty="0"/>
              <a:t> </a:t>
            </a:r>
            <a:r>
              <a:rPr lang="en-US" sz="2600" b="1" noProof="0" dirty="0" err="1"/>
              <a:t>d’ensemble</a:t>
            </a:r>
            <a:r>
              <a:rPr lang="en-US" sz="2600" b="1" noProof="0" dirty="0"/>
              <a:t> </a:t>
            </a:r>
            <a:r>
              <a:rPr lang="en-US" sz="2600" b="0" noProof="0" dirty="0"/>
              <a:t>des</a:t>
            </a:r>
            <a:r>
              <a:rPr lang="en-US" sz="2600" noProof="0" dirty="0"/>
              <a:t> </a:t>
            </a:r>
            <a:r>
              <a:rPr lang="en-US" sz="2600" noProof="0" dirty="0" err="1"/>
              <a:t>investissements</a:t>
            </a:r>
            <a:r>
              <a:rPr lang="en-US" sz="2600" noProof="0" dirty="0"/>
              <a:t> et types de </a:t>
            </a:r>
            <a:r>
              <a:rPr lang="en-US" sz="2600" noProof="0" dirty="0" err="1"/>
              <a:t>projets</a:t>
            </a:r>
            <a:r>
              <a:rPr lang="en-US" sz="2600" noProof="0" dirty="0"/>
              <a:t> </a:t>
            </a:r>
            <a:r>
              <a:rPr lang="en-US" sz="2600" noProof="0" dirty="0" err="1"/>
              <a:t>prévus</a:t>
            </a:r>
            <a:r>
              <a:rPr lang="en-US" sz="2600" noProof="0" dirty="0"/>
              <a:t>, </a:t>
            </a:r>
            <a:r>
              <a:rPr lang="en-US" sz="2600" noProof="0" dirty="0" err="1"/>
              <a:t>ainsi</a:t>
            </a:r>
            <a:r>
              <a:rPr lang="en-US" sz="2600" noProof="0" dirty="0"/>
              <a:t> que la finance </a:t>
            </a:r>
            <a:r>
              <a:rPr lang="en-US" sz="2600" noProof="0" dirty="0" err="1"/>
              <a:t>mixte</a:t>
            </a:r>
            <a:r>
              <a:rPr lang="en-US" sz="2600" noProof="0" dirty="0"/>
              <a:t> à </a:t>
            </a:r>
            <a:r>
              <a:rPr lang="en-US" sz="2600" noProof="0" dirty="0" err="1"/>
              <a:t>tous</a:t>
            </a:r>
            <a:r>
              <a:rPr lang="en-US" sz="2600" noProof="0" dirty="0"/>
              <a:t> les </a:t>
            </a:r>
            <a:r>
              <a:rPr lang="en-US" sz="2600" noProof="0" dirty="0" err="1"/>
              <a:t>niveaux</a:t>
            </a:r>
            <a:r>
              <a:rPr lang="en-US" sz="2600" noProof="0" dirty="0"/>
              <a:t> (</a:t>
            </a:r>
            <a:r>
              <a:rPr lang="en-US" sz="2600" noProof="0" dirty="0" err="1"/>
              <a:t>internationaux</a:t>
            </a:r>
            <a:r>
              <a:rPr lang="en-US" sz="2600" noProof="0" dirty="0"/>
              <a:t>, </a:t>
            </a:r>
            <a:r>
              <a:rPr lang="en-US" sz="2600" noProof="0" dirty="0" err="1"/>
              <a:t>nationaux</a:t>
            </a:r>
            <a:r>
              <a:rPr lang="en-US" sz="2600" noProof="0" dirty="0"/>
              <a:t> et </a:t>
            </a:r>
            <a:r>
              <a:rPr lang="en-US" sz="2600" noProof="0" dirty="0" err="1"/>
              <a:t>locaux</a:t>
            </a:r>
            <a:r>
              <a:rPr lang="en-US" sz="2600" noProof="0" dirty="0"/>
              <a:t>) </a:t>
            </a:r>
            <a:r>
              <a:rPr lang="en-US" sz="2600" noProof="0" dirty="0" err="1"/>
              <a:t>afin</a:t>
            </a:r>
            <a:r>
              <a:rPr lang="en-US" sz="2600" noProof="0" dirty="0"/>
              <a:t> de </a:t>
            </a:r>
            <a:r>
              <a:rPr lang="en-US" sz="2600" noProof="0" dirty="0" err="1"/>
              <a:t>définir</a:t>
            </a:r>
            <a:r>
              <a:rPr lang="en-US" sz="2600" noProof="0" dirty="0"/>
              <a:t> </a:t>
            </a:r>
            <a:r>
              <a:rPr lang="en-US" sz="2600" b="1" noProof="0" dirty="0"/>
              <a:t>les </a:t>
            </a:r>
            <a:r>
              <a:rPr lang="en-US" sz="2600" b="1" noProof="0" dirty="0" err="1"/>
              <a:t>possibilités</a:t>
            </a:r>
            <a:r>
              <a:rPr lang="en-US" sz="2600" b="1" noProof="0" dirty="0"/>
              <a:t> et les </a:t>
            </a:r>
            <a:r>
              <a:rPr lang="en-US" sz="2600" b="1" noProof="0" dirty="0" err="1"/>
              <a:t>priorités</a:t>
            </a:r>
            <a:r>
              <a:rPr lang="en-US" sz="2600" b="1" noProof="0" dirty="0"/>
              <a:t> </a:t>
            </a:r>
            <a:r>
              <a:rPr lang="en-US" sz="2600" b="1" noProof="0" dirty="0" err="1"/>
              <a:t>en</a:t>
            </a:r>
            <a:r>
              <a:rPr lang="en-US" sz="2600" b="1" noProof="0" dirty="0"/>
              <a:t> matière </a:t>
            </a:r>
            <a:r>
              <a:rPr lang="en-US" sz="2600" b="1" noProof="0" dirty="0" err="1"/>
              <a:t>d’investissement</a:t>
            </a:r>
            <a:r>
              <a:rPr lang="en-US" sz="2600" b="1" noProof="0" dirty="0"/>
              <a:t>.</a:t>
            </a:r>
            <a:r>
              <a:rPr lang="en-US" sz="2600" noProof="0" dirty="0"/>
              <a:t> </a:t>
            </a:r>
            <a:endParaRPr lang="en-US" sz="2600" b="1" i="1" noProof="0" dirty="0"/>
          </a:p>
          <a:p>
            <a:pPr marL="0" indent="0">
              <a:buFont typeface="Symbol" panose="05050102010706020507" pitchFamily="18" charset="2"/>
              <a:buNone/>
            </a:pPr>
            <a:endParaRPr lang="en-US" b="1" i="0" noProof="0" dirty="0"/>
          </a:p>
          <a:p>
            <a:pPr marL="0" indent="0">
              <a:buFont typeface="Symbol" panose="05050102010706020507" pitchFamily="18" charset="2"/>
              <a:buNone/>
            </a:pPr>
            <a:r>
              <a:rPr lang="en-US" b="1" i="0" noProof="0" dirty="0"/>
              <a:t>Sources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dirty="0" err="1">
                <a:solidFill>
                  <a:schemeClr val="tx1"/>
                </a:solidFill>
                <a:effectLst/>
                <a:latin typeface="Arial" panose="020B0604020202020204" pitchFamily="34" charset="0"/>
                <a:ea typeface="+mn-ea"/>
                <a:cs typeface="+mn-cs"/>
              </a:rPr>
              <a:t>Bizikova</a:t>
            </a:r>
            <a:r>
              <a:rPr lang="en-US" sz="900" b="0" i="0" kern="1200" noProof="0" dirty="0">
                <a:solidFill>
                  <a:schemeClr val="tx1"/>
                </a:solidFill>
                <a:effectLst/>
                <a:latin typeface="Arial" panose="020B0604020202020204" pitchFamily="34" charset="0"/>
                <a:ea typeface="+mn-ea"/>
                <a:cs typeface="+mn-cs"/>
              </a:rPr>
              <a:t>, L., Roy, D., </a:t>
            </a:r>
            <a:r>
              <a:rPr lang="en-US" sz="900" b="0" i="0" kern="1200" noProof="0" dirty="0" err="1">
                <a:solidFill>
                  <a:schemeClr val="tx1"/>
                </a:solidFill>
                <a:effectLst/>
                <a:latin typeface="Arial" panose="020B0604020202020204" pitchFamily="34" charset="0"/>
                <a:ea typeface="+mn-ea"/>
                <a:cs typeface="+mn-cs"/>
              </a:rPr>
              <a:t>Venema</a:t>
            </a:r>
            <a:r>
              <a:rPr lang="en-US" sz="900" b="0" i="0" kern="1200" noProof="0" dirty="0">
                <a:solidFill>
                  <a:schemeClr val="tx1"/>
                </a:solidFill>
                <a:effectLst/>
                <a:latin typeface="Arial" panose="020B0604020202020204" pitchFamily="34" charset="0"/>
                <a:ea typeface="+mn-ea"/>
                <a:cs typeface="+mn-cs"/>
              </a:rPr>
              <a:t>, H. D., McCandless, M., Swanson, D., </a:t>
            </a:r>
            <a:r>
              <a:rPr lang="en-US" sz="900" b="0" i="0" kern="1200" noProof="0" dirty="0" err="1">
                <a:solidFill>
                  <a:schemeClr val="tx1"/>
                </a:solidFill>
                <a:effectLst/>
                <a:latin typeface="Arial" panose="020B0604020202020204" pitchFamily="34" charset="0"/>
                <a:ea typeface="+mn-ea"/>
                <a:cs typeface="+mn-cs"/>
              </a:rPr>
              <a:t>Khachtryan</a:t>
            </a:r>
            <a:r>
              <a:rPr lang="en-US" sz="900" b="0" i="0" kern="1200" noProof="0" dirty="0">
                <a:solidFill>
                  <a:schemeClr val="tx1"/>
                </a:solidFill>
                <a:effectLst/>
                <a:latin typeface="Arial" panose="020B0604020202020204" pitchFamily="34" charset="0"/>
                <a:ea typeface="+mn-ea"/>
                <a:cs typeface="+mn-cs"/>
              </a:rPr>
              <a:t>, A., ... &amp; </a:t>
            </a:r>
            <a:r>
              <a:rPr lang="en-US" sz="900" b="0" i="0" kern="1200" noProof="0" dirty="0" err="1">
                <a:solidFill>
                  <a:schemeClr val="tx1"/>
                </a:solidFill>
                <a:effectLst/>
                <a:latin typeface="Arial" panose="020B0604020202020204" pitchFamily="34" charset="0"/>
                <a:ea typeface="+mn-ea"/>
                <a:cs typeface="+mn-cs"/>
              </a:rPr>
              <a:t>Zubrycki</a:t>
            </a:r>
            <a:r>
              <a:rPr lang="en-US" sz="900" b="0" i="0" kern="1200" noProof="0" dirty="0">
                <a:solidFill>
                  <a:schemeClr val="tx1"/>
                </a:solidFill>
                <a:effectLst/>
                <a:latin typeface="Arial" panose="020B0604020202020204" pitchFamily="34" charset="0"/>
                <a:ea typeface="+mn-ea"/>
                <a:cs typeface="+mn-cs"/>
              </a:rPr>
              <a:t>, K. (2014), ’</a:t>
            </a:r>
            <a:r>
              <a:rPr lang="en-US" sz="900" b="0" i="1" kern="1200" noProof="0" dirty="0">
                <a:solidFill>
                  <a:schemeClr val="tx1"/>
                </a:solidFill>
                <a:effectLst/>
                <a:latin typeface="Arial" panose="020B0604020202020204" pitchFamily="34" charset="0"/>
                <a:ea typeface="+mn-ea"/>
                <a:cs typeface="+mn-cs"/>
              </a:rPr>
              <a:t>Water-energy-food nexus and agricultural investment: a sustainable development guidebook’</a:t>
            </a:r>
            <a:r>
              <a:rPr lang="en-US" sz="900" b="0" i="0" kern="1200" noProof="0" dirty="0">
                <a:solidFill>
                  <a:schemeClr val="tx1"/>
                </a:solidFill>
                <a:effectLst/>
                <a:latin typeface="Arial" panose="020B0604020202020204" pitchFamily="34" charset="0"/>
                <a:ea typeface="+mn-ea"/>
                <a:cs typeface="+mn-cs"/>
              </a:rPr>
              <a:t>, International Institute for Sustainable Development (IISD), available at: </a:t>
            </a:r>
            <a:r>
              <a:rPr lang="en-US" noProof="0" dirty="0"/>
              <a:t>https://www.iisd.org/system/files/publications/WEF_guidebook.pdf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SADC (Draft to be published 2022), </a:t>
            </a:r>
            <a:r>
              <a:rPr lang="en-US" i="1" noProof="0" dirty="0"/>
              <a:t>Water, Energy, Food Nexus Guidelines. </a:t>
            </a:r>
            <a:endParaRPr lang="en-US" sz="900" i="1"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noProof="0" dirty="0"/>
          </a:p>
          <a:p>
            <a:pPr marL="0" indent="0">
              <a:buFont typeface="Symbol" panose="05050102010706020507" pitchFamily="18" charset="2"/>
              <a:buNone/>
            </a:pPr>
            <a:endParaRPr lang="en-US" noProof="0" dirty="0"/>
          </a:p>
          <a:p>
            <a:pPr marL="0" indent="0">
              <a:buFont typeface="Symbol" panose="05050102010706020507" pitchFamily="18" charset="2"/>
              <a:buNone/>
            </a:pPr>
            <a:r>
              <a:rPr lang="en-US" b="1" noProof="0" dirty="0"/>
              <a:t>Information </a:t>
            </a:r>
            <a:r>
              <a:rPr lang="en-US" b="1" noProof="0" dirty="0" err="1"/>
              <a:t>additionnelle</a:t>
            </a:r>
            <a:r>
              <a:rPr lang="en-US" b="1" noProof="0" dirty="0"/>
              <a:t>:</a:t>
            </a:r>
          </a:p>
          <a:p>
            <a:pPr marL="0" indent="0">
              <a:buFont typeface="Wingdings" panose="05000000000000000000" pitchFamily="2" charset="2"/>
              <a:buNone/>
            </a:pPr>
            <a:endParaRPr lang="en-US" u="sng" noProof="0" dirty="0"/>
          </a:p>
          <a:p>
            <a:r>
              <a:rPr lang="en-US" u="sng" noProof="0" dirty="0" err="1"/>
              <a:t>Qu’est-ce</a:t>
            </a:r>
            <a:r>
              <a:rPr lang="en-US" u="sng" noProof="0" dirty="0"/>
              <a:t> </a:t>
            </a:r>
            <a:r>
              <a:rPr lang="en-US" u="sng" noProof="0" dirty="0" err="1"/>
              <a:t>qu’un</a:t>
            </a:r>
            <a:r>
              <a:rPr lang="en-US" u="sng" noProof="0" dirty="0"/>
              <a:t> plan </a:t>
            </a:r>
            <a:r>
              <a:rPr lang="en-US" u="sng" noProof="0" dirty="0" err="1"/>
              <a:t>d’investissement</a:t>
            </a:r>
            <a:r>
              <a:rPr lang="en-US" u="sng" noProof="0" dirty="0"/>
              <a:t> ?</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Le plan </a:t>
            </a:r>
            <a:r>
              <a:rPr lang="en-US" sz="900" b="0" i="0" u="none" strike="noStrike" kern="1200" baseline="0" noProof="0" dirty="0" err="1">
                <a:solidFill>
                  <a:schemeClr val="tx1"/>
                </a:solidFill>
                <a:latin typeface="Arial" panose="020B0604020202020204" pitchFamily="34" charset="0"/>
                <a:ea typeface="+mn-ea"/>
                <a:cs typeface="+mn-cs"/>
              </a:rPr>
              <a:t>d’investissement</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peut</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être</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compris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comme</a:t>
            </a:r>
            <a:r>
              <a:rPr lang="en-US" sz="900" b="0" i="0" u="none" strike="noStrike" kern="1200" baseline="0" noProof="0" dirty="0">
                <a:solidFill>
                  <a:schemeClr val="tx1"/>
                </a:solidFill>
                <a:latin typeface="Arial" panose="020B0604020202020204" pitchFamily="34" charset="0"/>
                <a:ea typeface="+mn-ea"/>
                <a:cs typeface="+mn-cs"/>
              </a:rPr>
              <a:t> un </a:t>
            </a:r>
            <a:r>
              <a:rPr lang="en-US" sz="900" b="0" i="0" u="none" strike="noStrike" kern="1200" baseline="0" noProof="0" dirty="0" err="1">
                <a:solidFill>
                  <a:schemeClr val="tx1"/>
                </a:solidFill>
                <a:latin typeface="Arial" panose="020B0604020202020204" pitchFamily="34" charset="0"/>
                <a:ea typeface="+mn-ea"/>
                <a:cs typeface="+mn-cs"/>
              </a:rPr>
              <a:t>processus</a:t>
            </a:r>
            <a:r>
              <a:rPr lang="en-US" sz="900" b="0" i="0" u="none" strike="noStrike" kern="1200" baseline="0" noProof="0" dirty="0">
                <a:solidFill>
                  <a:schemeClr val="tx1"/>
                </a:solidFill>
                <a:latin typeface="Arial" panose="020B0604020202020204" pitchFamily="34" charset="0"/>
                <a:ea typeface="+mn-ea"/>
                <a:cs typeface="+mn-cs"/>
              </a:rPr>
              <a:t> qui </a:t>
            </a:r>
            <a:r>
              <a:rPr lang="en-US" sz="900" b="0" i="0" u="none" strike="noStrike" kern="1200" baseline="0" noProof="0" dirty="0" err="1">
                <a:solidFill>
                  <a:schemeClr val="tx1"/>
                </a:solidFill>
                <a:latin typeface="Arial" panose="020B0604020202020204" pitchFamily="34" charset="0"/>
                <a:ea typeface="+mn-ea"/>
                <a:cs typeface="+mn-cs"/>
              </a:rPr>
              <a:t>coomprend</a:t>
            </a:r>
            <a:r>
              <a:rPr lang="en-US" sz="900" b="0" i="0" u="none" strike="noStrike" kern="1200" baseline="0" noProof="0" dirty="0">
                <a:solidFill>
                  <a:schemeClr val="tx1"/>
                </a:solidFill>
                <a:latin typeface="Arial" panose="020B0604020202020204" pitchFamily="34" charset="0"/>
                <a:ea typeface="+mn-ea"/>
                <a:cs typeface="+mn-cs"/>
              </a:rPr>
              <a:t> les deux </a:t>
            </a:r>
            <a:r>
              <a:rPr lang="en-US" sz="900" b="0" i="0" u="none" strike="noStrike" kern="1200" baseline="0" noProof="0" dirty="0" err="1">
                <a:solidFill>
                  <a:schemeClr val="tx1"/>
                </a:solidFill>
                <a:latin typeface="Arial" panose="020B0604020202020204" pitchFamily="34" charset="0"/>
                <a:ea typeface="+mn-ea"/>
                <a:cs typeface="+mn-cs"/>
              </a:rPr>
              <a:t>étapes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suivantes</a:t>
            </a:r>
            <a:r>
              <a:rPr lang="en-US" sz="900" b="0" i="0" u="none" strike="noStrike" kern="1200" baseline="0" noProof="0" dirty="0">
                <a:solidFill>
                  <a:schemeClr val="tx1"/>
                </a:solidFill>
                <a:latin typeface="Arial" panose="020B0604020202020204" pitchFamily="34" charset="0"/>
                <a:ea typeface="+mn-ea"/>
                <a:cs typeface="+mn-cs"/>
              </a:rPr>
              <a:t> :</a:t>
            </a:r>
          </a:p>
          <a:p>
            <a:pPr marL="571500" lvl="1" indent="-228600">
              <a:buFont typeface="+mj-lt"/>
              <a:buAutoNum type="arabicPeriod"/>
            </a:pPr>
            <a:r>
              <a:rPr lang="en-US" sz="900" b="0" i="0" u="none" strike="noStrike" kern="1200" baseline="0" noProof="0" dirty="0" err="1">
                <a:solidFill>
                  <a:schemeClr val="tx1"/>
                </a:solidFill>
                <a:latin typeface="Arial" panose="020B0604020202020204" pitchFamily="34" charset="0"/>
                <a:ea typeface="+mn-ea"/>
                <a:cs typeface="+mn-cs"/>
              </a:rPr>
              <a:t>L’identification</a:t>
            </a:r>
            <a:r>
              <a:rPr lang="en-US" sz="900" b="0" i="0" u="none" strike="noStrike" kern="1200" baseline="0" noProof="0" dirty="0">
                <a:solidFill>
                  <a:schemeClr val="tx1"/>
                </a:solidFill>
                <a:latin typeface="Arial" panose="020B0604020202020204" pitchFamily="34" charset="0"/>
                <a:ea typeface="+mn-ea"/>
                <a:cs typeface="+mn-cs"/>
              </a:rPr>
              <a:t> des </a:t>
            </a:r>
            <a:r>
              <a:rPr lang="en-US" sz="900" b="0" i="0" u="none" strike="noStrike" kern="1200" baseline="0" noProof="0" dirty="0" err="1">
                <a:solidFill>
                  <a:schemeClr val="tx1"/>
                </a:solidFill>
                <a:latin typeface="Arial" panose="020B0604020202020204" pitchFamily="34" charset="0"/>
                <a:ea typeface="+mn-ea"/>
                <a:cs typeface="+mn-cs"/>
              </a:rPr>
              <a:t>problèmes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actuels</a:t>
            </a:r>
            <a:r>
              <a:rPr lang="en-US" sz="900" b="0" i="0" u="none" strike="noStrike" kern="1200" baseline="0" noProof="0" dirty="0">
                <a:solidFill>
                  <a:schemeClr val="tx1"/>
                </a:solidFill>
                <a:latin typeface="Arial" panose="020B0604020202020204" pitchFamily="34" charset="0"/>
                <a:ea typeface="+mn-ea"/>
                <a:cs typeface="+mn-cs"/>
              </a:rPr>
              <a:t> et </a:t>
            </a:r>
            <a:r>
              <a:rPr lang="en-US" sz="900" b="0" i="0" u="none" strike="noStrike" kern="1200" baseline="0" noProof="0" dirty="0" err="1">
                <a:solidFill>
                  <a:schemeClr val="tx1"/>
                </a:solidFill>
                <a:latin typeface="Arial" panose="020B0604020202020204" pitchFamily="34" charset="0"/>
                <a:ea typeface="+mn-ea"/>
                <a:cs typeface="+mn-cs"/>
              </a:rPr>
              <a:t>futurs</a:t>
            </a:r>
            <a:r>
              <a:rPr lang="en-US" sz="900" b="0" i="0" u="none" strike="noStrike" kern="1200" baseline="0" noProof="0" dirty="0">
                <a:solidFill>
                  <a:schemeClr val="tx1"/>
                </a:solidFill>
                <a:latin typeface="Arial" panose="020B0604020202020204" pitchFamily="34" charset="0"/>
                <a:ea typeface="+mn-ea"/>
                <a:cs typeface="+mn-cs"/>
              </a:rPr>
              <a:t> and future key issues (à travers un </a:t>
            </a:r>
            <a:r>
              <a:rPr lang="en-US" sz="900" b="0" i="0" u="none" strike="noStrike" kern="1200" baseline="0" noProof="0" dirty="0" err="1">
                <a:solidFill>
                  <a:schemeClr val="tx1"/>
                </a:solidFill>
                <a:latin typeface="Arial" panose="020B0604020202020204" pitchFamily="34" charset="0"/>
                <a:ea typeface="+mn-ea"/>
                <a:cs typeface="+mn-cs"/>
              </a:rPr>
              <a:t>processus</a:t>
            </a:r>
            <a:r>
              <a:rPr lang="en-US" sz="900" b="0" i="0" u="none" strike="noStrike" kern="1200" baseline="0" noProof="0" dirty="0">
                <a:solidFill>
                  <a:schemeClr val="tx1"/>
                </a:solidFill>
                <a:latin typeface="Arial" panose="020B0604020202020204" pitchFamily="34" charset="0"/>
                <a:ea typeface="+mn-ea"/>
                <a:cs typeface="+mn-cs"/>
              </a:rPr>
              <a:t> an integrated planning process, participatory des </a:t>
            </a:r>
            <a:r>
              <a:rPr lang="en-US" sz="900" b="0" i="0" u="none" strike="noStrike" kern="1200" baseline="0" noProof="0" dirty="0" err="1">
                <a:solidFill>
                  <a:schemeClr val="tx1"/>
                </a:solidFill>
                <a:latin typeface="Arial" panose="020B0604020202020204" pitchFamily="34" charset="0"/>
                <a:ea typeface="+mn-ea"/>
                <a:cs typeface="+mn-cs"/>
              </a:rPr>
              <a:t>méthodes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participatives</a:t>
            </a:r>
            <a:r>
              <a:rPr lang="en-US" sz="900" b="0" i="0" u="none" strike="noStrike" kern="1200" baseline="0" noProof="0" dirty="0">
                <a:solidFill>
                  <a:schemeClr val="tx1"/>
                </a:solidFill>
                <a:latin typeface="Arial" panose="020B0604020202020204" pitchFamily="34" charset="0"/>
                <a:ea typeface="+mn-ea"/>
                <a:cs typeface="+mn-cs"/>
              </a:rPr>
              <a:t>, analytics, et more)</a:t>
            </a:r>
          </a:p>
          <a:p>
            <a:pPr marL="571500" lvl="1" indent="-228600">
              <a:buFont typeface="+mj-lt"/>
              <a:buAutoNum type="arabicPeriod"/>
            </a:pPr>
            <a:r>
              <a:rPr lang="en-US" sz="900" b="0" i="0" u="none" strike="noStrike" kern="1200" baseline="0" noProof="0" dirty="0">
                <a:solidFill>
                  <a:schemeClr val="tx1"/>
                </a:solidFill>
                <a:latin typeface="Arial" panose="020B0604020202020204" pitchFamily="34" charset="0"/>
                <a:ea typeface="+mn-ea"/>
                <a:cs typeface="+mn-cs"/>
              </a:rPr>
              <a:t>Le </a:t>
            </a:r>
            <a:r>
              <a:rPr lang="en-US" sz="900" b="0" i="0" u="none" strike="noStrike" kern="1200" baseline="0" noProof="0" dirty="0" err="1">
                <a:solidFill>
                  <a:schemeClr val="tx1"/>
                </a:solidFill>
                <a:latin typeface="Arial" panose="020B0604020202020204" pitchFamily="34" charset="0"/>
                <a:ea typeface="+mn-ea"/>
                <a:cs typeface="+mn-cs"/>
              </a:rPr>
              <a:t>développement</a:t>
            </a:r>
            <a:r>
              <a:rPr lang="en-US" sz="900" b="0" i="0" u="none" strike="noStrike" kern="1200" baseline="0" noProof="0" dirty="0">
                <a:solidFill>
                  <a:schemeClr val="tx1"/>
                </a:solidFill>
                <a:latin typeface="Arial" panose="020B0604020202020204" pitchFamily="34" charset="0"/>
                <a:ea typeface="+mn-ea"/>
                <a:cs typeface="+mn-cs"/>
              </a:rPr>
              <a:t> of a measures pour </a:t>
            </a:r>
            <a:r>
              <a:rPr lang="en-US" sz="900" b="0" i="0" u="none" strike="noStrike" kern="1200" baseline="0" noProof="0" dirty="0" err="1">
                <a:solidFill>
                  <a:schemeClr val="tx1"/>
                </a:solidFill>
                <a:latin typeface="Arial" panose="020B0604020202020204" pitchFamily="34" charset="0"/>
                <a:ea typeface="+mn-ea"/>
                <a:cs typeface="+mn-cs"/>
              </a:rPr>
              <a:t>atteindre</a:t>
            </a:r>
            <a:r>
              <a:rPr lang="en-US" sz="900" b="0" i="0" u="none" strike="noStrike" kern="1200" baseline="0" noProof="0" dirty="0">
                <a:solidFill>
                  <a:schemeClr val="tx1"/>
                </a:solidFill>
                <a:latin typeface="Arial" panose="020B0604020202020204" pitchFamily="34" charset="0"/>
                <a:ea typeface="+mn-ea"/>
                <a:cs typeface="+mn-cs"/>
              </a:rPr>
              <a:t> un </a:t>
            </a:r>
            <a:r>
              <a:rPr lang="en-US" sz="900" b="0" i="0" u="none" strike="noStrike" kern="1200" baseline="0" noProof="0" dirty="0" err="1">
                <a:solidFill>
                  <a:schemeClr val="tx1"/>
                </a:solidFill>
                <a:latin typeface="Arial" panose="020B0604020202020204" pitchFamily="34" charset="0"/>
                <a:ea typeface="+mn-ea"/>
                <a:cs typeface="+mn-cs"/>
              </a:rPr>
              <a:t>objectif</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ou</a:t>
            </a:r>
            <a:r>
              <a:rPr lang="en-US" sz="900" b="0" i="0" u="none" strike="noStrike" kern="1200" baseline="0" noProof="0" dirty="0">
                <a:solidFill>
                  <a:schemeClr val="tx1"/>
                </a:solidFill>
                <a:latin typeface="Arial" panose="020B0604020202020204" pitchFamily="34" charset="0"/>
                <a:ea typeface="+mn-ea"/>
                <a:cs typeface="+mn-cs"/>
              </a:rPr>
              <a:t> pour </a:t>
            </a:r>
            <a:r>
              <a:rPr lang="en-US" sz="900" b="0" i="0" u="none" strike="noStrike" kern="1200" baseline="0" noProof="0" dirty="0" err="1">
                <a:solidFill>
                  <a:schemeClr val="tx1"/>
                </a:solidFill>
                <a:latin typeface="Arial" panose="020B0604020202020204" pitchFamily="34" charset="0"/>
                <a:ea typeface="+mn-ea"/>
                <a:cs typeface="+mn-cs"/>
              </a:rPr>
              <a:t>mettre</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en</a:t>
            </a:r>
            <a:r>
              <a:rPr lang="en-US" sz="900" b="0" i="0" u="none" strike="noStrike" kern="1200" baseline="0" noProof="0" dirty="0">
                <a:solidFill>
                  <a:schemeClr val="tx1"/>
                </a:solidFill>
                <a:latin typeface="Arial" panose="020B0604020202020204" pitchFamily="34" charset="0"/>
                <a:ea typeface="+mn-ea"/>
                <a:cs typeface="+mn-cs"/>
              </a:rPr>
              <a:t> oeuvre </a:t>
            </a:r>
            <a:r>
              <a:rPr lang="en-US" sz="900" b="0" i="0" u="none" strike="noStrike" kern="1200" baseline="0" noProof="0" dirty="0" err="1">
                <a:solidFill>
                  <a:schemeClr val="tx1"/>
                </a:solidFill>
                <a:latin typeface="Arial" panose="020B0604020202020204" pitchFamily="34" charset="0"/>
                <a:ea typeface="+mn-ea"/>
                <a:cs typeface="+mn-cs"/>
              </a:rPr>
              <a:t>une</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stratégie</a:t>
            </a:r>
            <a:r>
              <a:rPr lang="en-US" sz="900" b="0" i="0" u="none" strike="noStrike" kern="1200" baseline="0" noProof="0" dirty="0">
                <a:solidFill>
                  <a:schemeClr val="tx1"/>
                </a:solidFill>
                <a:latin typeface="Arial" panose="020B0604020202020204" pitchFamily="34" charset="0"/>
                <a:ea typeface="+mn-ea"/>
                <a:cs typeface="+mn-cs"/>
              </a:rPr>
              <a:t> (y </a:t>
            </a:r>
            <a:r>
              <a:rPr lang="en-US" sz="900" b="0" i="0" u="none" strike="noStrike" kern="1200" baseline="0" noProof="0" dirty="0" err="1">
                <a:solidFill>
                  <a:schemeClr val="tx1"/>
                </a:solidFill>
                <a:latin typeface="Arial" panose="020B0604020202020204" pitchFamily="34" charset="0"/>
                <a:ea typeface="+mn-ea"/>
                <a:cs typeface="+mn-cs"/>
              </a:rPr>
              <a:t>compris</a:t>
            </a:r>
            <a:r>
              <a:rPr lang="en-US" sz="900" b="0" i="0" u="none" strike="noStrike" kern="1200" baseline="0" noProof="0" dirty="0">
                <a:solidFill>
                  <a:schemeClr val="tx1"/>
                </a:solidFill>
                <a:latin typeface="Arial" panose="020B0604020202020204" pitchFamily="34" charset="0"/>
                <a:ea typeface="+mn-ea"/>
                <a:cs typeface="+mn-cs"/>
              </a:rPr>
              <a:t> des </a:t>
            </a:r>
            <a:r>
              <a:rPr lang="en-US" sz="900" b="0" i="0" u="none" strike="noStrike" kern="1200" baseline="0" noProof="0" dirty="0" err="1">
                <a:solidFill>
                  <a:schemeClr val="tx1"/>
                </a:solidFill>
                <a:latin typeface="Arial" panose="020B0604020202020204" pitchFamily="34" charset="0"/>
                <a:ea typeface="+mn-ea"/>
                <a:cs typeface="+mn-cs"/>
              </a:rPr>
              <a:t>recommandations</a:t>
            </a:r>
            <a:r>
              <a:rPr lang="en-US" sz="900" b="0" i="0" u="none" strike="noStrike" kern="1200" baseline="0" noProof="0" dirty="0">
                <a:solidFill>
                  <a:schemeClr val="tx1"/>
                </a:solidFill>
                <a:latin typeface="Arial" panose="020B0604020202020204" pitchFamily="34" charset="0"/>
                <a:ea typeface="+mn-ea"/>
                <a:cs typeface="+mn-cs"/>
              </a:rPr>
              <a:t> et des guidelines on </a:t>
            </a:r>
            <a:r>
              <a:rPr lang="en-US" sz="900" b="0" i="0" u="none" strike="noStrike" kern="1200" baseline="0" noProof="0" dirty="0" err="1">
                <a:solidFill>
                  <a:schemeClr val="tx1"/>
                </a:solidFill>
                <a:latin typeface="Arial" panose="020B0604020202020204" pitchFamily="34" charset="0"/>
                <a:ea typeface="+mn-ea"/>
                <a:cs typeface="+mn-cs"/>
              </a:rPr>
              <a:t>projets</a:t>
            </a:r>
            <a:r>
              <a:rPr lang="en-US" sz="900" b="0" i="0" u="none" strike="noStrike" kern="1200" baseline="0" noProof="0" dirty="0">
                <a:solidFill>
                  <a:schemeClr val="tx1"/>
                </a:solidFill>
                <a:latin typeface="Arial" panose="020B0604020202020204" pitchFamily="34" charset="0"/>
                <a:ea typeface="+mn-ea"/>
                <a:cs typeface="+mn-cs"/>
              </a:rPr>
              <a:t> par </a:t>
            </a:r>
            <a:r>
              <a:rPr lang="en-US" sz="900" b="0" i="0" u="none" strike="noStrike" kern="1200" baseline="0" noProof="0" dirty="0" err="1">
                <a:solidFill>
                  <a:schemeClr val="tx1"/>
                </a:solidFill>
                <a:latin typeface="Arial" panose="020B0604020202020204" pitchFamily="34" charset="0"/>
                <a:ea typeface="+mn-ea"/>
                <a:cs typeface="+mn-cs"/>
              </a:rPr>
              <a:t>exemple</a:t>
            </a:r>
            <a:r>
              <a:rPr lang="en-US" sz="900" b="0" i="0" u="none" strike="noStrike" kern="1200" baseline="0" noProof="0" dirty="0">
                <a:solidFill>
                  <a:schemeClr val="tx1"/>
                </a:solidFill>
                <a:latin typeface="Arial" panose="020B0604020202020204" pitchFamily="34" charset="0"/>
                <a:ea typeface="+mn-ea"/>
                <a:cs typeface="+mn-cs"/>
              </a:rPr>
              <a:t>)</a:t>
            </a:r>
          </a:p>
          <a:p>
            <a:pPr marL="171450" indent="-171450">
              <a:buFont typeface="Symbol" panose="05050102010706020507" pitchFamily="18" charset="2"/>
              <a:buChar char="-"/>
            </a:pPr>
            <a:r>
              <a:rPr lang="en-US" noProof="0" dirty="0"/>
              <a:t>Thus, </a:t>
            </a:r>
            <a:r>
              <a:rPr lang="en-US" sz="900" b="0" i="0" u="none" strike="noStrike" kern="1200" baseline="0" noProof="0" dirty="0">
                <a:solidFill>
                  <a:schemeClr val="tx1"/>
                </a:solidFill>
                <a:latin typeface="Arial" panose="020B0604020202020204" pitchFamily="34" charset="0"/>
                <a:ea typeface="+mn-ea"/>
                <a:cs typeface="+mn-cs"/>
              </a:rPr>
              <a:t>it </a:t>
            </a:r>
            <a:r>
              <a:rPr lang="en-US" sz="900" b="0" i="0" u="none" strike="noStrike" kern="1200" baseline="0" noProof="0" dirty="0" err="1">
                <a:solidFill>
                  <a:schemeClr val="tx1"/>
                </a:solidFill>
                <a:latin typeface="Arial" panose="020B0604020202020204" pitchFamily="34" charset="0"/>
                <a:ea typeface="+mn-ea"/>
                <a:cs typeface="+mn-cs"/>
              </a:rPr>
              <a:t>soutient</a:t>
            </a:r>
            <a:r>
              <a:rPr lang="en-US" sz="900" b="0" i="0" u="none" strike="noStrike" kern="1200" baseline="0" noProof="0" dirty="0">
                <a:solidFill>
                  <a:schemeClr val="tx1"/>
                </a:solidFill>
                <a:latin typeface="Arial" panose="020B0604020202020204" pitchFamily="34" charset="0"/>
                <a:ea typeface="+mn-ea"/>
                <a:cs typeface="+mn-cs"/>
              </a:rPr>
              <a:t> la transition from the project planning phase into implementation </a:t>
            </a:r>
            <a:r>
              <a:rPr lang="en-US" sz="900" b="0" i="0" u="none" strike="noStrike" kern="1200" baseline="0" noProof="0" dirty="0" err="1">
                <a:solidFill>
                  <a:schemeClr val="tx1"/>
                </a:solidFill>
                <a:latin typeface="Arial" panose="020B0604020202020204" pitchFamily="34" charset="0"/>
                <a:ea typeface="+mn-ea"/>
                <a:cs typeface="+mn-cs"/>
              </a:rPr>
              <a:t>en</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fournissant</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une</a:t>
            </a:r>
            <a:r>
              <a:rPr lang="en-US" sz="900" b="0" i="0" u="none" strike="noStrike" kern="1200" baseline="0" noProof="0" dirty="0">
                <a:solidFill>
                  <a:schemeClr val="tx1"/>
                </a:solidFill>
                <a:latin typeface="Arial" panose="020B0604020202020204" pitchFamily="34" charset="0"/>
                <a:ea typeface="+mn-ea"/>
                <a:cs typeface="+mn-cs"/>
              </a:rPr>
              <a:t> structure overall au sein de </a:t>
            </a:r>
            <a:r>
              <a:rPr lang="en-US" sz="900" b="0" i="0" u="none" strike="noStrike" kern="1200" baseline="0" noProof="0" dirty="0" err="1">
                <a:solidFill>
                  <a:schemeClr val="tx1"/>
                </a:solidFill>
                <a:latin typeface="Arial" panose="020B0604020202020204" pitchFamily="34" charset="0"/>
                <a:ea typeface="+mn-ea"/>
                <a:cs typeface="+mn-cs"/>
              </a:rPr>
              <a:t>laquelle</a:t>
            </a:r>
            <a:r>
              <a:rPr lang="en-US" sz="900" b="0" i="0" u="none" strike="noStrike" kern="1200" baseline="0" noProof="0" dirty="0">
                <a:solidFill>
                  <a:schemeClr val="tx1"/>
                </a:solidFill>
                <a:latin typeface="Arial" panose="020B0604020202020204" pitchFamily="34" charset="0"/>
                <a:ea typeface="+mn-ea"/>
                <a:cs typeface="+mn-cs"/>
              </a:rPr>
              <a:t> les </a:t>
            </a:r>
            <a:r>
              <a:rPr lang="en-US" sz="900" b="0" i="0" u="none" strike="noStrike" kern="1200" baseline="0" noProof="0" dirty="0" err="1">
                <a:solidFill>
                  <a:schemeClr val="tx1"/>
                </a:solidFill>
                <a:latin typeface="Arial" panose="020B0604020202020204" pitchFamily="34" charset="0"/>
                <a:ea typeface="+mn-ea"/>
                <a:cs typeface="+mn-cs"/>
              </a:rPr>
              <a:t>objectifs</a:t>
            </a:r>
            <a:r>
              <a:rPr lang="en-US" sz="900" b="0" i="0" u="none" strike="noStrike" kern="1200" baseline="0" noProof="0" dirty="0">
                <a:solidFill>
                  <a:schemeClr val="tx1"/>
                </a:solidFill>
                <a:latin typeface="Arial" panose="020B0604020202020204" pitchFamily="34" charset="0"/>
                <a:ea typeface="+mn-ea"/>
                <a:cs typeface="+mn-cs"/>
              </a:rPr>
              <a:t> et les </a:t>
            </a:r>
            <a:r>
              <a:rPr lang="en-US" sz="900" b="0" i="0" u="none" strike="noStrike" kern="1200" baseline="0" noProof="0" dirty="0" err="1">
                <a:solidFill>
                  <a:schemeClr val="tx1"/>
                </a:solidFill>
                <a:latin typeface="Arial" panose="020B0604020202020204" pitchFamily="34" charset="0"/>
                <a:ea typeface="+mn-ea"/>
                <a:cs typeface="+mn-cs"/>
              </a:rPr>
              <a:t>ressources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financières</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sont</a:t>
            </a:r>
            <a:r>
              <a:rPr lang="en-US" sz="900" b="0" i="0" u="none" strike="noStrike" kern="1200" baseline="0" noProof="0" dirty="0">
                <a:solidFill>
                  <a:schemeClr val="tx1"/>
                </a:solidFill>
                <a:latin typeface="Arial" panose="020B0604020202020204" pitchFamily="34" charset="0"/>
                <a:ea typeface="+mn-ea"/>
                <a:cs typeface="+mn-cs"/>
              </a:rPr>
              <a:t> reconciled</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Based on: Antea Group (2017), ’Multi-sectoral investment plan for adaptation to coastal risks induced by climate change in Benin: Final report’, Belgium. </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43638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La </a:t>
            </a:r>
            <a:r>
              <a:rPr lang="en-US" b="0" noProof="0" dirty="0" err="1"/>
              <a:t>hiérarchisation</a:t>
            </a:r>
            <a:r>
              <a:rPr lang="en-US" b="0" noProof="0" dirty="0"/>
              <a:t> des </a:t>
            </a:r>
            <a:r>
              <a:rPr lang="en-US" b="0" noProof="0" dirty="0" err="1"/>
              <a:t>projets</a:t>
            </a:r>
            <a:r>
              <a:rPr lang="en-US" b="0" noProof="0" dirty="0"/>
              <a:t> </a:t>
            </a:r>
            <a:r>
              <a:rPr lang="en-US" b="0" noProof="0" dirty="0" err="1"/>
              <a:t>est</a:t>
            </a:r>
            <a:r>
              <a:rPr lang="en-US" b="0" noProof="0" dirty="0"/>
              <a:t> </a:t>
            </a:r>
            <a:r>
              <a:rPr lang="en-US" b="0" noProof="0" dirty="0" err="1"/>
              <a:t>une</a:t>
            </a:r>
            <a:r>
              <a:rPr lang="en-US" b="0" noProof="0" dirty="0"/>
              <a:t> </a:t>
            </a:r>
            <a:r>
              <a:rPr lang="en-US" b="0" noProof="0" dirty="0" err="1"/>
              <a:t>étape</a:t>
            </a:r>
            <a:r>
              <a:rPr lang="en-US" b="0" noProof="0" dirty="0"/>
              <a:t> </a:t>
            </a:r>
            <a:r>
              <a:rPr lang="en-US" b="0" noProof="0" dirty="0" err="1"/>
              <a:t>cruciale</a:t>
            </a:r>
            <a:r>
              <a:rPr lang="en-US" b="0" noProof="0" dirty="0"/>
              <a:t> dans la planification </a:t>
            </a:r>
            <a:r>
              <a:rPr lang="en-US" b="0" noProof="0" dirty="0" err="1"/>
              <a:t>d’investissement</a:t>
            </a:r>
            <a:r>
              <a:rPr lang="en-US" b="0" noProof="0" dirty="0"/>
              <a:t> </a:t>
            </a:r>
            <a:r>
              <a:rPr lang="en-US" b="0" noProof="0" dirty="0" err="1"/>
              <a:t>afin</a:t>
            </a:r>
            <a:r>
              <a:rPr lang="en-US" b="0" noProof="0" dirty="0"/>
              <a:t> de </a:t>
            </a:r>
            <a:r>
              <a:rPr lang="en-US" b="0" noProof="0" dirty="0" err="1"/>
              <a:t>démontrer</a:t>
            </a:r>
            <a:r>
              <a:rPr lang="en-US" b="0" noProof="0" dirty="0"/>
              <a:t> la</a:t>
            </a:r>
            <a:r>
              <a:rPr lang="en-US" noProof="0" dirty="0"/>
              <a:t> </a:t>
            </a:r>
            <a:r>
              <a:rPr lang="en-US" b="1" noProof="0" dirty="0" err="1"/>
              <a:t>valeur</a:t>
            </a:r>
            <a:r>
              <a:rPr lang="en-US" b="1" noProof="0" dirty="0"/>
              <a:t> </a:t>
            </a:r>
            <a:r>
              <a:rPr lang="en-US" b="1" noProof="0" dirty="0" err="1"/>
              <a:t>ajoutée</a:t>
            </a:r>
            <a:r>
              <a:rPr lang="en-US" noProof="0" dirty="0"/>
              <a:t> de la solution </a:t>
            </a:r>
            <a:r>
              <a:rPr lang="en-US" noProof="0" dirty="0" err="1"/>
              <a:t>proposée</a:t>
            </a:r>
            <a:r>
              <a:rPr lang="en-US" noProof="0" dirty="0"/>
              <a:t>, des solutions Nexus dans </a:t>
            </a:r>
            <a:r>
              <a:rPr lang="en-US" noProof="0" dirty="0" err="1"/>
              <a:t>notre</a:t>
            </a:r>
            <a:r>
              <a:rPr lang="en-US" noProof="0" dirty="0"/>
              <a:t> </a:t>
            </a:r>
            <a:r>
              <a:rPr lang="en-US" noProof="0" dirty="0" err="1"/>
              <a:t>cas</a:t>
            </a:r>
            <a:r>
              <a:rPr lang="en-US" noProof="0" dirty="0"/>
              <a:t>. Comme les budgets publics </a:t>
            </a:r>
            <a:r>
              <a:rPr lang="en-US" noProof="0" dirty="0" err="1"/>
              <a:t>sont</a:t>
            </a:r>
            <a:r>
              <a:rPr lang="en-US" noProof="0" dirty="0"/>
              <a:t> </a:t>
            </a:r>
            <a:r>
              <a:rPr lang="en-US" noProof="0" dirty="0" err="1"/>
              <a:t>limités</a:t>
            </a:r>
            <a:r>
              <a:rPr lang="en-US" noProof="0" dirty="0"/>
              <a:t>, nous </a:t>
            </a:r>
            <a:r>
              <a:rPr lang="en-US" noProof="0" dirty="0" err="1"/>
              <a:t>avons</a:t>
            </a:r>
            <a:r>
              <a:rPr lang="en-US" noProof="0" dirty="0"/>
              <a:t> </a:t>
            </a:r>
            <a:r>
              <a:rPr lang="en-US" noProof="0" dirty="0" err="1"/>
              <a:t>besoin</a:t>
            </a:r>
            <a:r>
              <a:rPr lang="en-US" noProof="0" dirty="0"/>
              <a:t> de </a:t>
            </a:r>
            <a:r>
              <a:rPr lang="en-US" noProof="0" dirty="0" err="1"/>
              <a:t>sélectionner</a:t>
            </a:r>
            <a:r>
              <a:rPr lang="en-US" noProof="0" dirty="0"/>
              <a:t> les </a:t>
            </a:r>
            <a:r>
              <a:rPr lang="en-US" b="1" noProof="0" dirty="0" err="1"/>
              <a:t>projets</a:t>
            </a:r>
            <a:r>
              <a:rPr lang="en-US" b="1" noProof="0" dirty="0"/>
              <a:t> les plus </a:t>
            </a:r>
            <a:r>
              <a:rPr lang="en-US" b="1" noProof="0" dirty="0" err="1"/>
              <a:t>rentables</a:t>
            </a:r>
            <a:r>
              <a:rPr lang="en-US" b="1" noProof="0" dirty="0"/>
              <a:t> </a:t>
            </a:r>
            <a:r>
              <a:rPr lang="en-US" b="0" noProof="0" dirty="0"/>
              <a:t>qui </a:t>
            </a:r>
            <a:r>
              <a:rPr lang="en-US" b="0" noProof="0" dirty="0" err="1"/>
              <a:t>sont</a:t>
            </a:r>
            <a:r>
              <a:rPr lang="en-US" b="0" noProof="0" dirty="0"/>
              <a:t> </a:t>
            </a:r>
            <a:r>
              <a:rPr lang="en-US" noProof="0" dirty="0" err="1"/>
              <a:t>faisables</a:t>
            </a:r>
            <a:r>
              <a:rPr lang="en-US" noProof="0" dirty="0"/>
              <a:t> pour </a:t>
            </a:r>
            <a:r>
              <a:rPr lang="en-US" noProof="0" dirty="0" err="1"/>
              <a:t>être</a:t>
            </a:r>
            <a:r>
              <a:rPr lang="en-US" noProof="0" dirty="0"/>
              <a:t> mis </a:t>
            </a:r>
            <a:r>
              <a:rPr lang="en-US" noProof="0" dirty="0" err="1"/>
              <a:t>en</a:t>
            </a:r>
            <a:r>
              <a:rPr lang="en-US" noProof="0" dirty="0"/>
              <a:t> oeuvre dans un laps de temps </a:t>
            </a:r>
            <a:r>
              <a:rPr lang="en-US" noProof="0" dirty="0" err="1"/>
              <a:t>donné</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269875" lvl="1" indent="-269875">
              <a:spcBef>
                <a:spcPts val="600"/>
              </a:spcBef>
              <a:spcAft>
                <a:spcPts val="0"/>
              </a:spcAft>
              <a:defRPr/>
            </a:pPr>
            <a:r>
              <a:rPr lang="en-US" sz="2200" b="0" kern="1200" noProof="0" dirty="0" err="1">
                <a:solidFill>
                  <a:schemeClr val="tx1"/>
                </a:solidFill>
                <a:latin typeface="Arial" panose="020B0604020202020204" pitchFamily="34" charset="0"/>
                <a:ea typeface="+mn-ea"/>
                <a:cs typeface="+mn-cs"/>
              </a:rPr>
              <a:t>Cela</a:t>
            </a:r>
            <a:r>
              <a:rPr lang="en-US" sz="2200" b="0" kern="1200" noProof="0" dirty="0">
                <a:solidFill>
                  <a:schemeClr val="tx1"/>
                </a:solidFill>
                <a:latin typeface="Arial" panose="020B0604020202020204" pitchFamily="34" charset="0"/>
                <a:ea typeface="+mn-ea"/>
                <a:cs typeface="+mn-cs"/>
              </a:rPr>
              <a:t> </a:t>
            </a:r>
            <a:r>
              <a:rPr lang="en-US" sz="2200" b="0" kern="1200" noProof="0" dirty="0" err="1">
                <a:solidFill>
                  <a:schemeClr val="tx1"/>
                </a:solidFill>
                <a:latin typeface="Arial" panose="020B0604020202020204" pitchFamily="34" charset="0"/>
                <a:ea typeface="+mn-ea"/>
                <a:cs typeface="+mn-cs"/>
              </a:rPr>
              <a:t>encouragera</a:t>
            </a:r>
            <a:r>
              <a:rPr lang="en-US" sz="2200" b="0" kern="1200" noProof="0" dirty="0">
                <a:solidFill>
                  <a:schemeClr val="tx1"/>
                </a:solidFill>
                <a:latin typeface="Arial" panose="020B0604020202020204" pitchFamily="34" charset="0"/>
                <a:ea typeface="+mn-ea"/>
                <a:cs typeface="+mn-cs"/>
              </a:rPr>
              <a:t> : </a:t>
            </a:r>
          </a:p>
          <a:p>
            <a:pPr marL="233617" lvl="0" indent="-342900">
              <a:spcBef>
                <a:spcPts val="600"/>
              </a:spcBef>
              <a:buFont typeface="Symbol" panose="05050102010706020507" pitchFamily="18" charset="2"/>
              <a:buChar char="-"/>
              <a:defRPr/>
            </a:pPr>
            <a:r>
              <a:rPr lang="en-US" sz="2200" kern="1200" noProof="0" dirty="0" err="1">
                <a:solidFill>
                  <a:schemeClr val="tx1"/>
                </a:solidFill>
                <a:latin typeface="Arial" panose="020B0604020202020204" pitchFamily="34" charset="0"/>
                <a:ea typeface="+mn-ea"/>
                <a:cs typeface="+mn-cs"/>
              </a:rPr>
              <a:t>comme</a:t>
            </a:r>
            <a:r>
              <a:rPr lang="en-US" sz="2200" kern="1200" noProof="0" dirty="0">
                <a:solidFill>
                  <a:schemeClr val="tx1"/>
                </a:solidFill>
                <a:latin typeface="Arial" panose="020B0604020202020204" pitchFamily="34" charset="0"/>
                <a:ea typeface="+mn-ea"/>
                <a:cs typeface="+mn-cs"/>
              </a:rPr>
              <a:t> </a:t>
            </a:r>
            <a:r>
              <a:rPr lang="en-US" sz="2200" kern="1200" noProof="0" dirty="0" err="1">
                <a:solidFill>
                  <a:schemeClr val="tx1"/>
                </a:solidFill>
                <a:latin typeface="Arial" panose="020B0604020202020204" pitchFamily="34" charset="0"/>
                <a:ea typeface="+mn-ea"/>
                <a:cs typeface="+mn-cs"/>
              </a:rPr>
              <a:t>outil</a:t>
            </a:r>
            <a:r>
              <a:rPr lang="en-US" sz="2200" kern="1200" noProof="0" dirty="0">
                <a:solidFill>
                  <a:schemeClr val="tx1"/>
                </a:solidFill>
                <a:latin typeface="Arial" panose="020B0604020202020204" pitchFamily="34" charset="0"/>
                <a:ea typeface="+mn-ea"/>
                <a:cs typeface="+mn-cs"/>
              </a:rPr>
              <a:t> de communication pour les solutions Nexus, </a:t>
            </a:r>
            <a:r>
              <a:rPr lang="en-US" sz="900" b="1" kern="1200" noProof="0" dirty="0">
                <a:solidFill>
                  <a:schemeClr val="tx1"/>
                </a:solidFill>
                <a:effectLst/>
                <a:latin typeface="Arial" panose="020B0604020202020204" pitchFamily="34" charset="0"/>
                <a:ea typeface="+mn-ea"/>
                <a:cs typeface="+mn-cs"/>
              </a:rPr>
              <a:t>la </a:t>
            </a:r>
            <a:r>
              <a:rPr lang="en-US" sz="900" b="1" kern="1200" noProof="0" dirty="0" err="1">
                <a:solidFill>
                  <a:schemeClr val="tx1"/>
                </a:solidFill>
                <a:effectLst/>
                <a:latin typeface="Arial" panose="020B0604020202020204" pitchFamily="34" charset="0"/>
                <a:ea typeface="+mn-ea"/>
                <a:cs typeface="+mn-cs"/>
              </a:rPr>
              <a:t>connaissance</a:t>
            </a:r>
            <a:r>
              <a:rPr lang="en-US" sz="900" b="1" kern="1200" noProof="0" dirty="0">
                <a:solidFill>
                  <a:schemeClr val="tx1"/>
                </a:solidFill>
                <a:effectLst/>
                <a:latin typeface="Arial" panose="020B0604020202020204" pitchFamily="34" charset="0"/>
                <a:ea typeface="+mn-ea"/>
                <a:cs typeface="+mn-cs"/>
              </a:rPr>
              <a:t> et la </a:t>
            </a:r>
            <a:r>
              <a:rPr lang="en-US" sz="900" b="1" kern="1200" noProof="0" dirty="0" err="1">
                <a:solidFill>
                  <a:schemeClr val="tx1"/>
                </a:solidFill>
                <a:effectLst/>
                <a:latin typeface="Arial" panose="020B0604020202020204" pitchFamily="34" charset="0"/>
                <a:ea typeface="+mn-ea"/>
                <a:cs typeface="+mn-cs"/>
              </a:rPr>
              <a:t>sensibilisation</a:t>
            </a:r>
            <a:r>
              <a:rPr lang="en-US" sz="900" b="1" kern="1200" noProof="0" dirty="0">
                <a:solidFill>
                  <a:schemeClr val="tx1"/>
                </a:solidFill>
                <a:effectLst/>
                <a:latin typeface="Arial" panose="020B0604020202020204" pitchFamily="34" charset="0"/>
                <a:ea typeface="+mn-ea"/>
                <a:cs typeface="+mn-cs"/>
              </a:rPr>
              <a:t> des financiers</a:t>
            </a:r>
            <a:r>
              <a:rPr lang="en-US" sz="900" kern="1200" noProof="0" dirty="0">
                <a:solidFill>
                  <a:schemeClr val="tx1"/>
                </a:solidFill>
                <a:effectLst/>
                <a:latin typeface="Arial" panose="020B0604020202020204" pitchFamily="34" charset="0"/>
                <a:ea typeface="+mn-ea"/>
                <a:cs typeface="+mn-cs"/>
              </a:rPr>
              <a:t> pour </a:t>
            </a:r>
            <a:r>
              <a:rPr lang="en-US" sz="900" kern="1200" noProof="0" dirty="0" err="1">
                <a:solidFill>
                  <a:schemeClr val="tx1"/>
                </a:solidFill>
                <a:effectLst/>
                <a:latin typeface="Arial" panose="020B0604020202020204" pitchFamily="34" charset="0"/>
                <a:ea typeface="+mn-ea"/>
                <a:cs typeface="+mn-cs"/>
              </a:rPr>
              <a:t>qu’ils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comprennent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également</a:t>
            </a:r>
            <a:r>
              <a:rPr lang="en-US" sz="900" kern="1200" noProof="0" dirty="0">
                <a:solidFill>
                  <a:schemeClr val="tx1"/>
                </a:solidFill>
                <a:effectLst/>
                <a:latin typeface="Arial" panose="020B0604020202020204" pitchFamily="34" charset="0"/>
                <a:ea typeface="+mn-ea"/>
                <a:cs typeface="+mn-cs"/>
              </a:rPr>
              <a:t> les </a:t>
            </a:r>
            <a:r>
              <a:rPr lang="en-US" sz="900" kern="1200" noProof="0" dirty="0" err="1">
                <a:solidFill>
                  <a:schemeClr val="tx1"/>
                </a:solidFill>
                <a:effectLst/>
                <a:latin typeface="Arial" panose="020B0604020202020204" pitchFamily="34" charset="0"/>
                <a:ea typeface="+mn-ea"/>
                <a:cs typeface="+mn-cs"/>
              </a:rPr>
              <a:t>interdépendances</a:t>
            </a:r>
            <a:r>
              <a:rPr lang="en-US" sz="900" kern="1200" noProof="0" dirty="0">
                <a:solidFill>
                  <a:schemeClr val="tx1"/>
                </a:solidFill>
                <a:effectLst/>
                <a:latin typeface="Arial" panose="020B0604020202020204" pitchFamily="34" charset="0"/>
                <a:ea typeface="+mn-ea"/>
                <a:cs typeface="+mn-cs"/>
              </a:rPr>
              <a:t> entre </a:t>
            </a:r>
            <a:r>
              <a:rPr lang="en-US" sz="900" kern="1200" noProof="0" dirty="0" err="1">
                <a:solidFill>
                  <a:schemeClr val="tx1"/>
                </a:solidFill>
                <a:effectLst/>
                <a:latin typeface="Arial" panose="020B0604020202020204" pitchFamily="34" charset="0"/>
                <a:ea typeface="+mn-ea"/>
                <a:cs typeface="+mn-cs"/>
              </a:rPr>
              <a:t>l’eau</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l’energie</a:t>
            </a:r>
            <a:r>
              <a:rPr lang="en-US" sz="900" kern="1200" noProof="0" dirty="0">
                <a:solidFill>
                  <a:schemeClr val="tx1"/>
                </a:solidFill>
                <a:effectLst/>
                <a:latin typeface="Arial" panose="020B0604020202020204" pitchFamily="34" charset="0"/>
                <a:ea typeface="+mn-ea"/>
                <a:cs typeface="+mn-cs"/>
              </a:rPr>
              <a:t> et </a:t>
            </a:r>
            <a:r>
              <a:rPr lang="en-US" sz="900" kern="1200" noProof="0" dirty="0" err="1">
                <a:solidFill>
                  <a:schemeClr val="tx1"/>
                </a:solidFill>
                <a:effectLst/>
                <a:latin typeface="Arial" panose="020B0604020202020204" pitchFamily="34" charset="0"/>
                <a:ea typeface="+mn-ea"/>
                <a:cs typeface="+mn-cs"/>
              </a:rPr>
              <a:t>l’alimentation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comme</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étant</a:t>
            </a:r>
            <a:r>
              <a:rPr lang="en-US" sz="900" kern="1200" noProof="0" dirty="0">
                <a:solidFill>
                  <a:schemeClr val="tx1"/>
                </a:solidFill>
                <a:effectLst/>
                <a:latin typeface="Arial" panose="020B0604020202020204" pitchFamily="34" charset="0"/>
                <a:ea typeface="+mn-ea"/>
                <a:cs typeface="+mn-cs"/>
              </a:rPr>
              <a:t> </a:t>
            </a:r>
            <a:r>
              <a:rPr lang="en-US" sz="900" b="1" kern="1200" noProof="0" dirty="0" err="1">
                <a:solidFill>
                  <a:schemeClr val="tx1"/>
                </a:solidFill>
                <a:effectLst/>
                <a:latin typeface="Arial" panose="020B0604020202020204" pitchFamily="34" charset="0"/>
                <a:ea typeface="+mn-ea"/>
                <a:cs typeface="+mn-cs"/>
              </a:rPr>
              <a:t>essentielles</a:t>
            </a:r>
            <a:r>
              <a:rPr lang="en-US" sz="900" kern="1200" noProof="0" dirty="0">
                <a:solidFill>
                  <a:schemeClr val="tx1"/>
                </a:solidFill>
                <a:effectLst/>
                <a:latin typeface="Arial" panose="020B0604020202020204" pitchFamily="34" charset="0"/>
                <a:ea typeface="+mn-ea"/>
                <a:cs typeface="+mn-cs"/>
              </a:rPr>
              <a:t> pour le </a:t>
            </a:r>
            <a:r>
              <a:rPr lang="en-US" sz="900" kern="1200" noProof="0" dirty="0" err="1">
                <a:solidFill>
                  <a:schemeClr val="tx1"/>
                </a:solidFill>
                <a:effectLst/>
                <a:latin typeface="Arial" panose="020B0604020202020204" pitchFamily="34" charset="0"/>
                <a:ea typeface="+mn-ea"/>
                <a:cs typeface="+mn-cs"/>
              </a:rPr>
              <a:t>développement</a:t>
            </a:r>
            <a:r>
              <a:rPr lang="en-US" sz="900" kern="1200" noProof="0" dirty="0">
                <a:solidFill>
                  <a:schemeClr val="tx1"/>
                </a:solidFill>
                <a:effectLst/>
                <a:latin typeface="Arial" panose="020B0604020202020204" pitchFamily="34" charset="0"/>
                <a:ea typeface="+mn-ea"/>
                <a:cs typeface="+mn-cs"/>
              </a:rPr>
              <a:t> durable et dans </a:t>
            </a:r>
            <a:r>
              <a:rPr lang="en-US" sz="900" kern="1200" noProof="0" dirty="0" err="1">
                <a:solidFill>
                  <a:schemeClr val="tx1"/>
                </a:solidFill>
                <a:effectLst/>
                <a:latin typeface="Arial" panose="020B0604020202020204" pitchFamily="34" charset="0"/>
                <a:ea typeface="+mn-ea"/>
                <a:cs typeface="+mn-cs"/>
              </a:rPr>
              <a:t>leur</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prise</a:t>
            </a:r>
            <a:r>
              <a:rPr lang="en-US" sz="900" kern="1200" noProof="0" dirty="0">
                <a:solidFill>
                  <a:schemeClr val="tx1"/>
                </a:solidFill>
                <a:effectLst/>
                <a:latin typeface="Arial" panose="020B0604020202020204" pitchFamily="34" charset="0"/>
                <a:ea typeface="+mn-ea"/>
                <a:cs typeface="+mn-cs"/>
              </a:rPr>
              <a:t> de </a:t>
            </a:r>
            <a:r>
              <a:rPr lang="en-US" sz="900" kern="1200" noProof="0" dirty="0" err="1">
                <a:solidFill>
                  <a:schemeClr val="tx1"/>
                </a:solidFill>
                <a:effectLst/>
                <a:latin typeface="Arial" panose="020B0604020202020204" pitchFamily="34" charset="0"/>
                <a:ea typeface="+mn-ea"/>
                <a:cs typeface="+mn-cs"/>
              </a:rPr>
              <a:t>décision</a:t>
            </a:r>
            <a:r>
              <a:rPr lang="en-US" sz="900" kern="1200" noProof="0" dirty="0">
                <a:solidFill>
                  <a:schemeClr val="tx1"/>
                </a:solidFill>
                <a:effectLst/>
                <a:latin typeface="Arial" panose="020B0604020202020204" pitchFamily="34" charset="0"/>
                <a:ea typeface="+mn-ea"/>
                <a:cs typeface="+mn-cs"/>
              </a:rPr>
              <a:t>.</a:t>
            </a:r>
            <a:endParaRPr lang="en-US" sz="2200" kern="1200" noProof="0" dirty="0">
              <a:solidFill>
                <a:schemeClr val="tx1"/>
              </a:solidFill>
              <a:latin typeface="Arial" panose="020B0604020202020204" pitchFamily="34" charset="0"/>
              <a:ea typeface="+mn-ea"/>
              <a:cs typeface="+mn-cs"/>
            </a:endParaRPr>
          </a:p>
          <a:p>
            <a:pPr marL="233617" lvl="0" indent="-342900">
              <a:spcBef>
                <a:spcPts val="600"/>
              </a:spcBef>
              <a:buFont typeface="Symbol" panose="05050102010706020507" pitchFamily="18" charset="2"/>
              <a:buChar char="-"/>
              <a:defRPr/>
            </a:pPr>
            <a:r>
              <a:rPr lang="en-US" sz="2200" kern="1200" noProof="0" dirty="0">
                <a:solidFill>
                  <a:schemeClr val="tx1"/>
                </a:solidFill>
                <a:latin typeface="Arial" panose="020B0604020202020204" pitchFamily="34" charset="0"/>
                <a:ea typeface="+mn-ea"/>
                <a:cs typeface="+mn-cs"/>
              </a:rPr>
              <a:t>Mise </a:t>
            </a:r>
            <a:r>
              <a:rPr lang="en-US" sz="2200" kern="1200" noProof="0" dirty="0" err="1">
                <a:solidFill>
                  <a:schemeClr val="tx1"/>
                </a:solidFill>
                <a:latin typeface="Arial" panose="020B0604020202020204" pitchFamily="34" charset="0"/>
                <a:ea typeface="+mn-ea"/>
                <a:cs typeface="+mn-cs"/>
              </a:rPr>
              <a:t>en</a:t>
            </a:r>
            <a:r>
              <a:rPr lang="en-US" sz="2200" kern="1200" noProof="0" dirty="0">
                <a:solidFill>
                  <a:schemeClr val="tx1"/>
                </a:solidFill>
                <a:latin typeface="Arial" panose="020B0604020202020204" pitchFamily="34" charset="0"/>
                <a:ea typeface="+mn-ea"/>
                <a:cs typeface="+mn-cs"/>
              </a:rPr>
              <a:t> place </a:t>
            </a:r>
            <a:r>
              <a:rPr lang="en-US" sz="2200" kern="1200" noProof="0" dirty="0" err="1">
                <a:solidFill>
                  <a:schemeClr val="tx1"/>
                </a:solidFill>
                <a:latin typeface="Arial" panose="020B0604020202020204" pitchFamily="34" charset="0"/>
                <a:ea typeface="+mn-ea"/>
                <a:cs typeface="+mn-cs"/>
              </a:rPr>
              <a:t>d’agences</a:t>
            </a:r>
            <a:r>
              <a:rPr lang="en-US" sz="2200" kern="1200" noProof="0" dirty="0">
                <a:solidFill>
                  <a:schemeClr val="tx1"/>
                </a:solidFill>
                <a:latin typeface="Arial" panose="020B0604020202020204" pitchFamily="34" charset="0"/>
                <a:ea typeface="+mn-ea"/>
                <a:cs typeface="+mn-cs"/>
              </a:rPr>
              <a:t> (les </a:t>
            </a:r>
            <a:r>
              <a:rPr lang="en-US" sz="2200" kern="1200" noProof="0" dirty="0" err="1">
                <a:solidFill>
                  <a:schemeClr val="tx1"/>
                </a:solidFill>
                <a:latin typeface="Arial" panose="020B0604020202020204" pitchFamily="34" charset="0"/>
                <a:ea typeface="+mn-ea"/>
                <a:cs typeface="+mn-cs"/>
              </a:rPr>
              <a:t>ministères</a:t>
            </a:r>
            <a:r>
              <a:rPr lang="en-US" sz="2200" kern="1200" noProof="0" dirty="0">
                <a:solidFill>
                  <a:schemeClr val="tx1"/>
                </a:solidFill>
                <a:latin typeface="Arial" panose="020B0604020202020204" pitchFamily="34" charset="0"/>
                <a:ea typeface="+mn-ea"/>
                <a:cs typeface="+mn-cs"/>
              </a:rPr>
              <a:t>, le </a:t>
            </a:r>
            <a:r>
              <a:rPr lang="en-US" sz="2200" kern="1200" noProof="0" dirty="0" err="1">
                <a:solidFill>
                  <a:schemeClr val="tx1"/>
                </a:solidFill>
                <a:latin typeface="Arial" panose="020B0604020202020204" pitchFamily="34" charset="0"/>
                <a:ea typeface="+mn-ea"/>
                <a:cs typeface="+mn-cs"/>
              </a:rPr>
              <a:t>secteur</a:t>
            </a:r>
            <a:r>
              <a:rPr lang="en-US" sz="2200" kern="1200" noProof="0" dirty="0">
                <a:solidFill>
                  <a:schemeClr val="tx1"/>
                </a:solidFill>
                <a:latin typeface="Arial" panose="020B0604020202020204" pitchFamily="34" charset="0"/>
                <a:ea typeface="+mn-ea"/>
                <a:cs typeface="+mn-cs"/>
              </a:rPr>
              <a:t> </a:t>
            </a:r>
            <a:r>
              <a:rPr lang="en-US" sz="2200" kern="1200" noProof="0" dirty="0" err="1">
                <a:solidFill>
                  <a:schemeClr val="tx1"/>
                </a:solidFill>
                <a:latin typeface="Arial" panose="020B0604020202020204" pitchFamily="34" charset="0"/>
                <a:ea typeface="+mn-ea"/>
                <a:cs typeface="+mn-cs"/>
              </a:rPr>
              <a:t>privé</a:t>
            </a:r>
            <a:r>
              <a:rPr lang="en-US" sz="2200" kern="1200" noProof="0" dirty="0">
                <a:solidFill>
                  <a:schemeClr val="tx1"/>
                </a:solidFill>
                <a:latin typeface="Arial" panose="020B0604020202020204" pitchFamily="34" charset="0"/>
                <a:ea typeface="+mn-ea"/>
                <a:cs typeface="+mn-cs"/>
              </a:rPr>
              <a:t>, les </a:t>
            </a:r>
            <a:r>
              <a:rPr lang="en-US" sz="2200" kern="1200" noProof="0" dirty="0" err="1">
                <a:solidFill>
                  <a:schemeClr val="tx1"/>
                </a:solidFill>
                <a:latin typeface="Arial" panose="020B0604020202020204" pitchFamily="34" charset="0"/>
                <a:ea typeface="+mn-ea"/>
                <a:cs typeface="+mn-cs"/>
              </a:rPr>
              <a:t>partenaires</a:t>
            </a:r>
            <a:r>
              <a:rPr lang="en-US" sz="2200" kern="1200" noProof="0" dirty="0">
                <a:solidFill>
                  <a:schemeClr val="tx1"/>
                </a:solidFill>
                <a:latin typeface="Arial" panose="020B0604020202020204" pitchFamily="34" charset="0"/>
                <a:ea typeface="+mn-ea"/>
                <a:cs typeface="+mn-cs"/>
              </a:rPr>
              <a:t> de </a:t>
            </a:r>
            <a:r>
              <a:rPr lang="en-US" sz="2200" kern="1200" noProof="0" dirty="0" err="1">
                <a:solidFill>
                  <a:schemeClr val="tx1"/>
                </a:solidFill>
                <a:latin typeface="Arial" panose="020B0604020202020204" pitchFamily="34" charset="0"/>
                <a:ea typeface="+mn-ea"/>
                <a:cs typeface="+mn-cs"/>
              </a:rPr>
              <a:t>développement</a:t>
            </a:r>
            <a:r>
              <a:rPr lang="en-US" sz="2200" kern="1200" noProof="0" dirty="0">
                <a:solidFill>
                  <a:schemeClr val="tx1"/>
                </a:solidFill>
                <a:latin typeface="Arial" panose="020B0604020202020204" pitchFamily="34" charset="0"/>
                <a:ea typeface="+mn-ea"/>
                <a:cs typeface="+mn-cs"/>
              </a:rPr>
              <a:t> international) dans la </a:t>
            </a:r>
            <a:r>
              <a:rPr lang="en-US" sz="2200" kern="1200" noProof="0" dirty="0" err="1">
                <a:solidFill>
                  <a:schemeClr val="tx1"/>
                </a:solidFill>
                <a:latin typeface="Arial" panose="020B0604020202020204" pitchFamily="34" charset="0"/>
                <a:ea typeface="+mn-ea"/>
                <a:cs typeface="+mn-cs"/>
              </a:rPr>
              <a:t>sélection</a:t>
            </a:r>
            <a:r>
              <a:rPr lang="en-US" sz="2200" kern="1200" noProof="0" dirty="0">
                <a:solidFill>
                  <a:schemeClr val="tx1"/>
                </a:solidFill>
                <a:latin typeface="Arial" panose="020B0604020202020204" pitchFamily="34" charset="0"/>
                <a:ea typeface="+mn-ea"/>
                <a:cs typeface="+mn-cs"/>
              </a:rPr>
              <a:t> de du </a:t>
            </a:r>
            <a:r>
              <a:rPr lang="en-US" sz="2200" kern="1200" noProof="0" dirty="0" err="1">
                <a:solidFill>
                  <a:schemeClr val="tx1"/>
                </a:solidFill>
                <a:latin typeface="Arial" panose="020B0604020202020204" pitchFamily="34" charset="0"/>
                <a:ea typeface="+mn-ea"/>
                <a:cs typeface="+mn-cs"/>
              </a:rPr>
              <a:t>projet</a:t>
            </a:r>
            <a:r>
              <a:rPr lang="en-US" sz="2200" kern="1200" noProof="0" dirty="0">
                <a:solidFill>
                  <a:schemeClr val="tx1"/>
                </a:solidFill>
                <a:latin typeface="Arial" panose="020B0604020202020204" pitchFamily="34" charset="0"/>
                <a:ea typeface="+mn-ea"/>
                <a:cs typeface="+mn-cs"/>
              </a:rPr>
              <a:t> à financer</a:t>
            </a:r>
          </a:p>
          <a:p>
            <a:pPr marL="0" lvl="0" indent="0">
              <a:spcBef>
                <a:spcPts val="600"/>
              </a:spcBef>
              <a:buFont typeface="Symbol" panose="05050102010706020507" pitchFamily="18" charset="2"/>
              <a:buNone/>
              <a:defRPr/>
            </a:pPr>
            <a:endParaRPr lang="en-US" sz="2200" kern="1200" noProof="0" dirty="0">
              <a:solidFill>
                <a:schemeClr val="tx1"/>
              </a:solidFill>
              <a:latin typeface="Arial" panose="020B0604020202020204" pitchFamily="34" charset="0"/>
              <a:ea typeface="+mn-ea"/>
              <a:cs typeface="+mn-cs"/>
            </a:endParaRPr>
          </a:p>
          <a:p>
            <a:pPr marL="0" lvl="0" indent="0">
              <a:spcBef>
                <a:spcPts val="600"/>
              </a:spcBef>
              <a:buFont typeface="Symbol" panose="05050102010706020507" pitchFamily="18" charset="2"/>
              <a:buNone/>
              <a:defRPr/>
            </a:pPr>
            <a:r>
              <a:rPr lang="en-US" sz="2200" kern="1200" noProof="0" dirty="0" err="1">
                <a:solidFill>
                  <a:schemeClr val="tx1"/>
                </a:solidFill>
                <a:latin typeface="Arial" panose="020B0604020202020204" pitchFamily="34" charset="0"/>
                <a:ea typeface="+mn-ea"/>
                <a:cs typeface="+mn-cs"/>
              </a:rPr>
              <a:t>Cependant</a:t>
            </a:r>
            <a:r>
              <a:rPr lang="en-US" sz="2200" kern="1200" noProof="0" dirty="0">
                <a:solidFill>
                  <a:schemeClr val="tx1"/>
                </a:solidFill>
                <a:latin typeface="Arial" panose="020B0604020202020204" pitchFamily="34" charset="0"/>
                <a:ea typeface="+mn-ea"/>
                <a:cs typeface="+mn-cs"/>
              </a:rPr>
              <a:t>, au </a:t>
            </a:r>
            <a:r>
              <a:rPr lang="en-US" sz="2200" kern="1200" noProof="0" dirty="0" err="1">
                <a:solidFill>
                  <a:schemeClr val="tx1"/>
                </a:solidFill>
                <a:latin typeface="Arial" panose="020B0604020202020204" pitchFamily="34" charset="0"/>
                <a:ea typeface="+mn-ea"/>
                <a:cs typeface="+mn-cs"/>
              </a:rPr>
              <a:t>chapitre</a:t>
            </a:r>
            <a:r>
              <a:rPr lang="en-US" sz="2200" kern="1200" noProof="0" dirty="0">
                <a:solidFill>
                  <a:schemeClr val="tx1"/>
                </a:solidFill>
                <a:latin typeface="Arial" panose="020B0604020202020204" pitchFamily="34" charset="0"/>
                <a:ea typeface="+mn-ea"/>
                <a:cs typeface="+mn-cs"/>
              </a:rPr>
              <a:t> </a:t>
            </a:r>
            <a:r>
              <a:rPr lang="en-US" sz="2200" kern="1200" noProof="0" dirty="0" err="1">
                <a:solidFill>
                  <a:schemeClr val="tx1"/>
                </a:solidFill>
                <a:latin typeface="Arial" panose="020B0604020202020204" pitchFamily="34" charset="0"/>
                <a:ea typeface="+mn-ea"/>
                <a:cs typeface="+mn-cs"/>
              </a:rPr>
              <a:t>suivant</a:t>
            </a:r>
            <a:r>
              <a:rPr lang="en-US" sz="2200" kern="1200" noProof="0" dirty="0">
                <a:solidFill>
                  <a:schemeClr val="tx1"/>
                </a:solidFill>
                <a:latin typeface="Arial" panose="020B0604020202020204" pitchFamily="34" charset="0"/>
                <a:ea typeface="+mn-ea"/>
                <a:cs typeface="+mn-cs"/>
              </a:rPr>
              <a:t> nous </a:t>
            </a:r>
            <a:r>
              <a:rPr lang="en-US" sz="2200" kern="1200" noProof="0" dirty="0" err="1">
                <a:solidFill>
                  <a:schemeClr val="tx1"/>
                </a:solidFill>
                <a:latin typeface="Arial" panose="020B0604020202020204" pitchFamily="34" charset="0"/>
                <a:ea typeface="+mn-ea"/>
                <a:cs typeface="+mn-cs"/>
              </a:rPr>
              <a:t>nous</a:t>
            </a:r>
            <a:r>
              <a:rPr lang="en-US" sz="2200" kern="1200" noProof="0" dirty="0">
                <a:solidFill>
                  <a:schemeClr val="tx1"/>
                </a:solidFill>
                <a:latin typeface="Arial" panose="020B0604020202020204" pitchFamily="34" charset="0"/>
                <a:ea typeface="+mn-ea"/>
                <a:cs typeface="+mn-cs"/>
              </a:rPr>
              <a:t> </a:t>
            </a:r>
            <a:r>
              <a:rPr lang="en-US" sz="2200" kern="1200" noProof="0" dirty="0" err="1">
                <a:solidFill>
                  <a:schemeClr val="tx1"/>
                </a:solidFill>
                <a:latin typeface="Arial" panose="020B0604020202020204" pitchFamily="34" charset="0"/>
                <a:ea typeface="+mn-ea"/>
                <a:cs typeface="+mn-cs"/>
              </a:rPr>
              <a:t>intéresserons</a:t>
            </a:r>
            <a:r>
              <a:rPr lang="en-US" sz="2200" kern="1200" noProof="0" dirty="0">
                <a:solidFill>
                  <a:schemeClr val="tx1"/>
                </a:solidFill>
                <a:latin typeface="Arial" panose="020B0604020202020204" pitchFamily="34" charset="0"/>
                <a:ea typeface="+mn-ea"/>
                <a:cs typeface="+mn-cs"/>
              </a:rPr>
              <a:t> à </a:t>
            </a:r>
            <a:r>
              <a:rPr lang="en-US" sz="2200" kern="1200" noProof="0" dirty="0" err="1">
                <a:solidFill>
                  <a:schemeClr val="tx1"/>
                </a:solidFill>
                <a:latin typeface="Arial" panose="020B0604020202020204" pitchFamily="34" charset="0"/>
                <a:ea typeface="+mn-ea"/>
                <a:cs typeface="+mn-cs"/>
              </a:rPr>
              <a:t>quelques</a:t>
            </a:r>
            <a:r>
              <a:rPr lang="en-US" sz="2200" kern="1200" noProof="0" dirty="0">
                <a:solidFill>
                  <a:schemeClr val="tx1"/>
                </a:solidFill>
                <a:latin typeface="Arial" panose="020B0604020202020204" pitchFamily="34" charset="0"/>
                <a:ea typeface="+mn-ea"/>
                <a:cs typeface="+mn-cs"/>
              </a:rPr>
              <a:t> </a:t>
            </a:r>
            <a:r>
              <a:rPr lang="en-US" sz="2200" kern="1200" noProof="0" dirty="0" err="1">
                <a:solidFill>
                  <a:schemeClr val="tx1"/>
                </a:solidFill>
                <a:latin typeface="Arial" panose="020B0604020202020204" pitchFamily="34" charset="0"/>
                <a:ea typeface="+mn-ea"/>
                <a:cs typeface="+mn-cs"/>
              </a:rPr>
              <a:t>méthodes</a:t>
            </a:r>
            <a:r>
              <a:rPr lang="en-US" sz="2200" kern="1200" noProof="0" dirty="0">
                <a:solidFill>
                  <a:schemeClr val="tx1"/>
                </a:solidFill>
                <a:latin typeface="Arial" panose="020B0604020202020204" pitchFamily="34" charset="0"/>
                <a:ea typeface="+mn-ea"/>
                <a:cs typeface="+mn-cs"/>
              </a:rPr>
              <a:t> qui </a:t>
            </a:r>
            <a:r>
              <a:rPr lang="en-US" sz="2200" kern="1200" noProof="0" dirty="0" err="1">
                <a:solidFill>
                  <a:schemeClr val="tx1"/>
                </a:solidFill>
                <a:latin typeface="Arial" panose="020B0604020202020204" pitchFamily="34" charset="0"/>
                <a:ea typeface="+mn-ea"/>
                <a:cs typeface="+mn-cs"/>
              </a:rPr>
              <a:t>peuvent</a:t>
            </a:r>
            <a:r>
              <a:rPr lang="en-US" sz="2200" kern="1200" noProof="0" dirty="0">
                <a:solidFill>
                  <a:schemeClr val="tx1"/>
                </a:solidFill>
                <a:latin typeface="Arial" panose="020B0604020202020204" pitchFamily="34" charset="0"/>
                <a:ea typeface="+mn-ea"/>
                <a:cs typeface="+mn-cs"/>
              </a:rPr>
              <a:t> aider à </a:t>
            </a:r>
            <a:r>
              <a:rPr lang="en-US" sz="2200" kern="1200" noProof="0" dirty="0" err="1">
                <a:solidFill>
                  <a:schemeClr val="tx1"/>
                </a:solidFill>
                <a:latin typeface="Arial" panose="020B0604020202020204" pitchFamily="34" charset="0"/>
                <a:ea typeface="+mn-ea"/>
                <a:cs typeface="+mn-cs"/>
              </a:rPr>
              <a:t>hiérarchiser</a:t>
            </a:r>
            <a:r>
              <a:rPr lang="en-US" sz="2200" kern="1200" noProof="0" dirty="0">
                <a:solidFill>
                  <a:schemeClr val="tx1"/>
                </a:solidFill>
                <a:latin typeface="Arial" panose="020B0604020202020204" pitchFamily="34" charset="0"/>
                <a:ea typeface="+mn-ea"/>
                <a:cs typeface="+mn-cs"/>
              </a:rPr>
              <a:t> et </a:t>
            </a:r>
            <a:r>
              <a:rPr lang="en-US" sz="2200" kern="1200" noProof="0" dirty="0" err="1">
                <a:solidFill>
                  <a:schemeClr val="tx1"/>
                </a:solidFill>
                <a:latin typeface="Arial" panose="020B0604020202020204" pitchFamily="34" charset="0"/>
                <a:ea typeface="+mn-ea"/>
                <a:cs typeface="+mn-cs"/>
              </a:rPr>
              <a:t>sélectionner</a:t>
            </a:r>
            <a:r>
              <a:rPr lang="en-US" sz="2200" kern="1200" noProof="0" dirty="0">
                <a:solidFill>
                  <a:schemeClr val="tx1"/>
                </a:solidFill>
                <a:latin typeface="Arial" panose="020B0604020202020204" pitchFamily="34" charset="0"/>
                <a:ea typeface="+mn-ea"/>
                <a:cs typeface="+mn-cs"/>
              </a:rPr>
              <a:t> les solutions Nexus, </a:t>
            </a:r>
            <a:r>
              <a:rPr lang="en-US" sz="2200" kern="1200" noProof="0" dirty="0" err="1">
                <a:solidFill>
                  <a:schemeClr val="tx1"/>
                </a:solidFill>
                <a:latin typeface="Arial" panose="020B0604020202020204" pitchFamily="34" charset="0"/>
                <a:ea typeface="+mn-ea"/>
                <a:cs typeface="+mn-cs"/>
              </a:rPr>
              <a:t>en</a:t>
            </a:r>
            <a:r>
              <a:rPr lang="en-US" sz="2200" kern="1200" noProof="0" dirty="0">
                <a:solidFill>
                  <a:schemeClr val="tx1"/>
                </a:solidFill>
                <a:latin typeface="Arial" panose="020B0604020202020204" pitchFamily="34" charset="0"/>
                <a:ea typeface="+mn-ea"/>
                <a:cs typeface="+mn-cs"/>
              </a:rPr>
              <a:t> particulier :</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noProof="0" dirty="0" err="1"/>
              <a:t>L’Analyse</a:t>
            </a:r>
            <a:r>
              <a:rPr lang="en-US" noProof="0" dirty="0"/>
              <a:t> </a:t>
            </a:r>
            <a:r>
              <a:rPr lang="en-US" noProof="0" dirty="0" err="1"/>
              <a:t>Coûts-Béfénices</a:t>
            </a:r>
            <a:r>
              <a:rPr lang="en-US" noProof="0" dirty="0"/>
              <a:t> pour les solutions Nexus (ACB)</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b="0" noProof="0" dirty="0" err="1"/>
              <a:t>L’Analyse</a:t>
            </a:r>
            <a:r>
              <a:rPr lang="en-US" b="0" noProof="0" dirty="0"/>
              <a:t> Multi-</a:t>
            </a:r>
            <a:r>
              <a:rPr lang="en-US" b="0" noProof="0" dirty="0" err="1"/>
              <a:t>Critères</a:t>
            </a:r>
            <a:r>
              <a:rPr lang="en-US" b="0" noProof="0" dirty="0"/>
              <a:t> des solutions Nexus (AMC)</a:t>
            </a:r>
          </a:p>
          <a:p>
            <a:pPr marL="0" marR="0" lvl="0" indent="0" algn="l" defTabSz="685800" rtl="0" eaLnBrk="1" fontAlgn="auto" latinLnBrk="0" hangingPunct="1">
              <a:lnSpc>
                <a:spcPct val="100000"/>
              </a:lnSpc>
              <a:spcBef>
                <a:spcPts val="600"/>
              </a:spcBef>
              <a:spcAft>
                <a:spcPts val="0"/>
              </a:spcAft>
              <a:buClrTx/>
              <a:buSzTx/>
              <a:buFont typeface="Symbol" panose="05050102010706020507" pitchFamily="18" charset="2"/>
              <a:buNone/>
              <a:tabLst/>
              <a:defRPr/>
            </a:pP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Veuillez</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noter</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que les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critères</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présentés</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dans la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boîte</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à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outils</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NIA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peuvent</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aussi</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être</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noProof="0" dirty="0" err="1">
                <a:solidFill>
                  <a:schemeClr val="tx1"/>
                </a:solidFill>
                <a:effectLst/>
                <a:latin typeface="Arial" panose="020B0604020202020204" pitchFamily="34" charset="0"/>
                <a:ea typeface="+mn-ea"/>
                <a:cs typeface="+mn-cs"/>
                <a:sym typeface="Wingdings" panose="05000000000000000000" pitchFamily="2" charset="2"/>
              </a:rPr>
              <a:t>utilisés</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pour les ACB et les AMC</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noProof="0" dirty="0"/>
              <a:t>La </a:t>
            </a:r>
            <a:r>
              <a:rPr lang="en-US" noProof="0" dirty="0" err="1"/>
              <a:t>sélection</a:t>
            </a:r>
            <a:r>
              <a:rPr lang="en-US" noProof="0" dirty="0"/>
              <a:t> de </a:t>
            </a:r>
            <a:r>
              <a:rPr lang="en-US" noProof="0" dirty="0" err="1"/>
              <a:t>critères</a:t>
            </a:r>
            <a:endParaRPr lang="en-US" noProof="0" dirty="0"/>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900" b="1" noProof="0" dirty="0"/>
              <a:t>Source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Cities Development Initiative for Asia (CDIA) 2010: City Infrastructure Investment Programming &amp; </a:t>
            </a:r>
            <a:r>
              <a:rPr lang="en-US" sz="1000" noProof="0" dirty="0" err="1">
                <a:solidFill>
                  <a:schemeClr val="tx1"/>
                </a:solidFill>
              </a:rPr>
              <a:t>Prioritisation</a:t>
            </a:r>
            <a:r>
              <a:rPr lang="en-US" sz="1000" noProof="0" dirty="0">
                <a:solidFill>
                  <a:schemeClr val="tx1"/>
                </a:solidFill>
              </a:rPr>
              <a:t> Toolkit. User Manual: From wish list to short list: </a:t>
            </a:r>
            <a:r>
              <a:rPr lang="en-US" sz="1000" noProof="0" dirty="0" err="1">
                <a:solidFill>
                  <a:schemeClr val="tx1"/>
                </a:solidFill>
              </a:rPr>
              <a:t>prioritising</a:t>
            </a:r>
            <a:r>
              <a:rPr lang="en-US" sz="1000" noProof="0" dirty="0">
                <a:solidFill>
                  <a:schemeClr val="tx1"/>
                </a:solidFill>
              </a:rPr>
              <a:t> urban infrastructure projects for local development.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noProof="0" dirty="0" err="1">
                <a:solidFill>
                  <a:schemeClr val="tx1"/>
                </a:solidFill>
                <a:latin typeface="Arial" panose="020B0604020202020204" pitchFamily="34" charset="0"/>
                <a:ea typeface="+mn-ea"/>
                <a:cs typeface="+mn-cs"/>
              </a:rPr>
              <a:t>CliFiT</a:t>
            </a:r>
            <a:r>
              <a:rPr lang="en-US" sz="1000" b="0" i="0" u="none" strike="noStrike" kern="1200" baseline="0" noProof="0" dirty="0">
                <a:solidFill>
                  <a:schemeClr val="tx1"/>
                </a:solidFill>
                <a:latin typeface="Arial" panose="020B0604020202020204" pitchFamily="34" charset="0"/>
                <a:ea typeface="+mn-ea"/>
                <a:cs typeface="+mn-cs"/>
              </a:rPr>
              <a:t> (2014), ’</a:t>
            </a:r>
            <a:r>
              <a:rPr lang="en-US" sz="1000" i="0" u="none" noProof="0" dirty="0"/>
              <a:t>Project Pipeline Development’. Training materials. adelphi for </a:t>
            </a:r>
            <a:r>
              <a:rPr lang="en-US" sz="1000" i="0" u="none" noProof="0" dirty="0" err="1"/>
              <a:t>CliFiT</a:t>
            </a:r>
            <a:r>
              <a:rPr lang="en-US" sz="1000" i="0" u="none" noProof="0" dirty="0"/>
              <a:t>: https://clifit.org/ </a:t>
            </a:r>
            <a:endParaRPr lang="en-US" sz="1000" b="0" i="0" u="none" strike="noStrike" kern="1200" baseline="0" noProof="0" dirty="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69051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u="none" noProof="0" dirty="0"/>
              <a:t>Notes :</a:t>
            </a:r>
          </a:p>
          <a:p>
            <a:endParaRPr lang="en-US" b="0" u="none" noProof="0" dirty="0"/>
          </a:p>
          <a:p>
            <a:r>
              <a:rPr lang="en-US" b="0" u="none" noProof="0" dirty="0"/>
              <a:t>À </a:t>
            </a:r>
            <a:r>
              <a:rPr lang="en-US" b="0" u="none" noProof="0" dirty="0" err="1"/>
              <a:t>présent</a:t>
            </a:r>
            <a:r>
              <a:rPr lang="en-US" b="0" u="none" noProof="0" dirty="0"/>
              <a:t>, la question </a:t>
            </a:r>
            <a:r>
              <a:rPr lang="en-US" b="0" u="none" noProof="0" dirty="0" err="1"/>
              <a:t>est</a:t>
            </a:r>
            <a:r>
              <a:rPr lang="en-US" b="0" u="none" noProof="0" dirty="0"/>
              <a:t> de savoir : comment </a:t>
            </a:r>
            <a:r>
              <a:rPr lang="en-US" b="0" u="none" noProof="0" dirty="0" err="1"/>
              <a:t>mettre</a:t>
            </a:r>
            <a:r>
              <a:rPr lang="en-US" b="0" u="none" noProof="0" dirty="0"/>
              <a:t> à profit les </a:t>
            </a:r>
            <a:r>
              <a:rPr lang="en-US" b="0" u="none" noProof="0" dirty="0" err="1"/>
              <a:t>investissements</a:t>
            </a:r>
            <a:r>
              <a:rPr lang="en-US" b="0" u="none" noProof="0" dirty="0"/>
              <a:t> pour le </a:t>
            </a:r>
            <a:r>
              <a:rPr lang="en-US" b="0" u="none" noProof="0" dirty="0" err="1"/>
              <a:t>développement</a:t>
            </a:r>
            <a:r>
              <a:rPr lang="en-US" b="0" u="none" noProof="0" dirty="0"/>
              <a:t> durable, </a:t>
            </a:r>
            <a:r>
              <a:rPr lang="en-US" b="0" u="none" noProof="0" dirty="0" err="1"/>
              <a:t>notamment</a:t>
            </a:r>
            <a:r>
              <a:rPr lang="en-US" b="0" u="none" noProof="0" dirty="0"/>
              <a:t> </a:t>
            </a:r>
            <a:r>
              <a:rPr lang="en-US" b="0" u="none" noProof="0" dirty="0" err="1"/>
              <a:t>en</a:t>
            </a:r>
            <a:r>
              <a:rPr lang="en-US" b="0" u="none" noProof="0" dirty="0"/>
              <a:t> </a:t>
            </a:r>
            <a:r>
              <a:rPr lang="en-US" b="0" u="none" noProof="0" dirty="0" err="1"/>
              <a:t>considérant</a:t>
            </a:r>
            <a:r>
              <a:rPr lang="en-US" b="0" u="none" noProof="0" dirty="0"/>
              <a:t> les </a:t>
            </a:r>
            <a:r>
              <a:rPr lang="en-US" b="0" u="none" noProof="0" dirty="0" err="1"/>
              <a:t>approches</a:t>
            </a:r>
            <a:r>
              <a:rPr lang="en-US" b="0" u="none" noProof="0" dirty="0"/>
              <a:t> Nexus </a:t>
            </a:r>
            <a:r>
              <a:rPr lang="en-US" b="0" u="none" noProof="0" dirty="0" err="1"/>
              <a:t>comme</a:t>
            </a:r>
            <a:r>
              <a:rPr lang="en-US" b="0" u="none" noProof="0" dirty="0"/>
              <a:t> </a:t>
            </a:r>
            <a:r>
              <a:rPr lang="en-US" b="0" u="none" noProof="0" dirty="0" err="1"/>
              <a:t>clés</a:t>
            </a:r>
            <a:r>
              <a:rPr lang="en-US" b="0" u="none" noProof="0" dirty="0"/>
              <a:t> ?</a:t>
            </a:r>
          </a:p>
          <a:p>
            <a:endParaRPr lang="en-US" b="0"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Les interventions “</a:t>
            </a:r>
            <a:r>
              <a:rPr lang="en-US" sz="900" kern="1200" noProof="0" dirty="0" err="1">
                <a:solidFill>
                  <a:schemeClr val="tx1"/>
                </a:solidFill>
                <a:effectLst/>
                <a:latin typeface="Arial" panose="020B0604020202020204" pitchFamily="34" charset="0"/>
                <a:ea typeface="+mn-ea"/>
                <a:cs typeface="+mn-cs"/>
              </a:rPr>
              <a:t>eau</a:t>
            </a:r>
            <a:r>
              <a:rPr lang="en-US" sz="900" kern="1200" noProof="0" dirty="0">
                <a:solidFill>
                  <a:schemeClr val="tx1"/>
                </a:solidFill>
                <a:effectLst/>
                <a:latin typeface="Arial" panose="020B0604020202020204" pitchFamily="34" charset="0"/>
                <a:ea typeface="+mn-ea"/>
                <a:cs typeface="+mn-cs"/>
              </a:rPr>
              <a:t>-</a:t>
            </a:r>
            <a:r>
              <a:rPr lang="en-US" sz="900" kern="1200" noProof="0" dirty="0" err="1">
                <a:solidFill>
                  <a:schemeClr val="tx1"/>
                </a:solidFill>
                <a:effectLst/>
                <a:latin typeface="Arial" panose="020B0604020202020204" pitchFamily="34" charset="0"/>
                <a:ea typeface="+mn-ea"/>
                <a:cs typeface="+mn-cs"/>
              </a:rPr>
              <a:t>énergie</a:t>
            </a:r>
            <a:r>
              <a:rPr lang="en-US" sz="900" kern="1200" noProof="0" dirty="0">
                <a:solidFill>
                  <a:schemeClr val="tx1"/>
                </a:solidFill>
                <a:effectLst/>
                <a:latin typeface="Arial" panose="020B0604020202020204" pitchFamily="34" charset="0"/>
                <a:ea typeface="+mn-ea"/>
                <a:cs typeface="+mn-cs"/>
              </a:rPr>
              <a:t>-alimentation” Nexus </a:t>
            </a:r>
            <a:r>
              <a:rPr lang="en-US" sz="900" kern="1200" noProof="0" dirty="0" err="1">
                <a:solidFill>
                  <a:schemeClr val="tx1"/>
                </a:solidFill>
                <a:effectLst/>
                <a:latin typeface="Arial" panose="020B0604020202020204" pitchFamily="34" charset="0"/>
                <a:ea typeface="+mn-ea"/>
                <a:cs typeface="+mn-cs"/>
              </a:rPr>
              <a:t>nécessitent</a:t>
            </a:r>
            <a:r>
              <a:rPr lang="en-US" sz="900" kern="1200" noProof="0" dirty="0">
                <a:solidFill>
                  <a:schemeClr val="tx1"/>
                </a:solidFill>
                <a:effectLst/>
                <a:latin typeface="Arial" panose="020B0604020202020204" pitchFamily="34" charset="0"/>
                <a:ea typeface="+mn-ea"/>
                <a:cs typeface="+mn-cs"/>
              </a:rPr>
              <a:t> un </a:t>
            </a:r>
            <a:r>
              <a:rPr lang="en-US" sz="900" kern="1200" noProof="0" dirty="0" err="1">
                <a:solidFill>
                  <a:schemeClr val="tx1"/>
                </a:solidFill>
                <a:effectLst/>
                <a:latin typeface="Arial" panose="020B0604020202020204" pitchFamily="34" charset="0"/>
                <a:ea typeface="+mn-ea"/>
                <a:cs typeface="+mn-cs"/>
              </a:rPr>
              <a:t>finacement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adéquate</a:t>
            </a:r>
            <a:r>
              <a:rPr lang="en-US" sz="900" kern="1200" noProof="0" dirty="0">
                <a:solidFill>
                  <a:schemeClr val="tx1"/>
                </a:solidFill>
                <a:effectLst/>
                <a:latin typeface="Arial" panose="020B0604020202020204" pitchFamily="34" charset="0"/>
                <a:ea typeface="+mn-ea"/>
                <a:cs typeface="+mn-cs"/>
              </a:rPr>
              <a:t> pour </a:t>
            </a:r>
            <a:r>
              <a:rPr lang="en-US" sz="900" kern="1200" noProof="0" dirty="0" err="1">
                <a:solidFill>
                  <a:schemeClr val="tx1"/>
                </a:solidFill>
                <a:effectLst/>
                <a:latin typeface="Arial" panose="020B0604020202020204" pitchFamily="34" charset="0"/>
                <a:ea typeface="+mn-ea"/>
                <a:cs typeface="+mn-cs"/>
              </a:rPr>
              <a:t>soutenir</a:t>
            </a:r>
            <a:r>
              <a:rPr lang="en-US" sz="900" kern="1200" noProof="0" dirty="0">
                <a:solidFill>
                  <a:schemeClr val="tx1"/>
                </a:solidFill>
                <a:effectLst/>
                <a:latin typeface="Arial" panose="020B0604020202020204" pitchFamily="34" charset="0"/>
                <a:ea typeface="+mn-ea"/>
                <a:cs typeface="+mn-cs"/>
              </a:rPr>
              <a:t> les </a:t>
            </a:r>
            <a:r>
              <a:rPr lang="en-US" sz="900" kern="1200" noProof="0" dirty="0" err="1">
                <a:solidFill>
                  <a:schemeClr val="tx1"/>
                </a:solidFill>
                <a:effectLst/>
                <a:latin typeface="Arial" panose="020B0604020202020204" pitchFamily="34" charset="0"/>
                <a:ea typeface="+mn-ea"/>
                <a:cs typeface="+mn-cs"/>
              </a:rPr>
              <a:t>investissements</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eau</a:t>
            </a:r>
            <a:r>
              <a:rPr lang="en-US" sz="900" kern="1200" noProof="0" dirty="0">
                <a:solidFill>
                  <a:schemeClr val="tx1"/>
                </a:solidFill>
                <a:effectLst/>
                <a:latin typeface="Arial" panose="020B0604020202020204" pitchFamily="34" charset="0"/>
                <a:ea typeface="+mn-ea"/>
                <a:cs typeface="+mn-cs"/>
              </a:rPr>
              <a:t>-</a:t>
            </a:r>
            <a:r>
              <a:rPr lang="en-US" sz="900" kern="1200" noProof="0" dirty="0" err="1">
                <a:solidFill>
                  <a:schemeClr val="tx1"/>
                </a:solidFill>
                <a:effectLst/>
                <a:latin typeface="Arial" panose="020B0604020202020204" pitchFamily="34" charset="0"/>
                <a:ea typeface="+mn-ea"/>
                <a:cs typeface="+mn-cs"/>
              </a:rPr>
              <a:t>énergie</a:t>
            </a:r>
            <a:r>
              <a:rPr lang="en-US" sz="900" kern="1200" noProof="0" dirty="0">
                <a:solidFill>
                  <a:schemeClr val="tx1"/>
                </a:solidFill>
                <a:effectLst/>
                <a:latin typeface="Arial" panose="020B0604020202020204" pitchFamily="34" charset="0"/>
                <a:ea typeface="+mn-ea"/>
                <a:cs typeface="+mn-cs"/>
              </a:rPr>
              <a:t>-alimentation” et </a:t>
            </a:r>
            <a:r>
              <a:rPr lang="en-US" sz="900" kern="1200" noProof="0" dirty="0" err="1">
                <a:solidFill>
                  <a:schemeClr val="tx1"/>
                </a:solidFill>
                <a:effectLst/>
                <a:latin typeface="Arial" panose="020B0604020202020204" pitchFamily="34" charset="0"/>
                <a:ea typeface="+mn-ea"/>
                <a:cs typeface="+mn-cs"/>
              </a:rPr>
              <a:t>contribuer</a:t>
            </a:r>
            <a:r>
              <a:rPr lang="en-US" sz="900" kern="1200" noProof="0" dirty="0">
                <a:solidFill>
                  <a:schemeClr val="tx1"/>
                </a:solidFill>
                <a:effectLst/>
                <a:latin typeface="Arial" panose="020B0604020202020204" pitchFamily="34" charset="0"/>
                <a:ea typeface="+mn-ea"/>
                <a:cs typeface="+mn-cs"/>
              </a:rPr>
              <a:t> aux ODD.</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Au fur et à mesure que les décisions d'investissement sont prises, il est important pour la mise en œuvre des agences de développer</a:t>
            </a:r>
            <a:r>
              <a:rPr lang="en-US" sz="900" kern="1200" noProof="0" dirty="0">
                <a:solidFill>
                  <a:schemeClr val="tx1"/>
                </a:solidFill>
                <a:effectLst/>
                <a:latin typeface="Arial" panose="020B0604020202020204" pitchFamily="34" charset="0"/>
                <a:ea typeface="+mn-ea"/>
                <a:cs typeface="+mn-cs"/>
              </a:rPr>
              <a:t> </a:t>
            </a:r>
            <a:r>
              <a:rPr lang="fr-FR" dirty="0"/>
              <a:t>des plans de ressources financières sur la façon d'accéder au financement.</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Identification et traçage des principaux instruments de financement et sources de financement déjà existants et prévus </a:t>
            </a:r>
            <a:r>
              <a:rPr lang="en-US" sz="900" kern="1200" noProof="0" dirty="0">
                <a:solidFill>
                  <a:schemeClr val="tx1"/>
                </a:solidFill>
                <a:effectLst/>
                <a:latin typeface="Arial" panose="020B0604020202020204" pitchFamily="34" charset="0"/>
                <a:ea typeface="+mn-ea"/>
                <a:cs typeface="+mn-cs"/>
              </a:rPr>
              <a:t>(</a:t>
            </a:r>
            <a:r>
              <a:rPr lang="fr-FR" dirty="0"/>
              <a:t>y compris les sources privées et publiques, internationales et locales, les banques régionales de développement</a:t>
            </a:r>
            <a:r>
              <a:rPr lang="en-US" sz="900" kern="1200" noProof="0" dirty="0">
                <a:solidFill>
                  <a:schemeClr val="tx1"/>
                </a:solidFill>
                <a:effectLst/>
                <a:latin typeface="Arial" panose="020B0604020202020204" pitchFamily="34" charset="0"/>
                <a:ea typeface="+mn-ea"/>
                <a:cs typeface="+mn-cs"/>
              </a:rPr>
              <a:t>)</a:t>
            </a:r>
            <a:r>
              <a:rPr lang="fr-FR" dirty="0"/>
              <a:t> qui peuvent être éligibles aux projets régionaux « eau-énergie-alimentation » seront déterminants</a:t>
            </a:r>
            <a:r>
              <a:rPr lang="en-US" sz="900" kern="1200" noProof="0" dirty="0">
                <a:solidFill>
                  <a:schemeClr val="tx1"/>
                </a:solidFill>
                <a:effectLst/>
                <a:latin typeface="Arial" panose="020B0604020202020204" pitchFamily="34" charset="0"/>
                <a:ea typeface="+mn-ea"/>
                <a:cs typeface="+mn-cs"/>
              </a:rPr>
              <a:t>. Les plans </a:t>
            </a:r>
            <a:r>
              <a:rPr lang="en-US" sz="900" kern="1200" noProof="0" dirty="0" err="1">
                <a:solidFill>
                  <a:schemeClr val="tx1"/>
                </a:solidFill>
                <a:effectLst/>
                <a:latin typeface="Arial" panose="020B0604020202020204" pitchFamily="34" charset="0"/>
                <a:ea typeface="+mn-ea"/>
                <a:cs typeface="+mn-cs"/>
              </a:rPr>
              <a:t>d’investissement</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eau</a:t>
            </a:r>
            <a:r>
              <a:rPr lang="en-US" sz="900" kern="1200" noProof="0" dirty="0">
                <a:solidFill>
                  <a:schemeClr val="tx1"/>
                </a:solidFill>
                <a:effectLst/>
                <a:latin typeface="Arial" panose="020B0604020202020204" pitchFamily="34" charset="0"/>
                <a:ea typeface="+mn-ea"/>
                <a:cs typeface="+mn-cs"/>
              </a:rPr>
              <a:t>-</a:t>
            </a:r>
            <a:r>
              <a:rPr lang="en-US" sz="900" kern="1200" noProof="0" dirty="0" err="1">
                <a:solidFill>
                  <a:schemeClr val="tx1"/>
                </a:solidFill>
                <a:effectLst/>
                <a:latin typeface="Arial" panose="020B0604020202020204" pitchFamily="34" charset="0"/>
                <a:ea typeface="+mn-ea"/>
                <a:cs typeface="+mn-cs"/>
              </a:rPr>
              <a:t>énergie</a:t>
            </a:r>
            <a:r>
              <a:rPr lang="en-US" sz="900" kern="1200" noProof="0" dirty="0">
                <a:solidFill>
                  <a:schemeClr val="tx1"/>
                </a:solidFill>
                <a:effectLst/>
                <a:latin typeface="Arial" panose="020B0604020202020204" pitchFamily="34" charset="0"/>
                <a:ea typeface="+mn-ea"/>
                <a:cs typeface="+mn-cs"/>
              </a:rPr>
              <a:t>-alimentation Nexus bien </a:t>
            </a:r>
            <a:r>
              <a:rPr lang="en-US" sz="900" kern="1200" noProof="0" dirty="0" err="1">
                <a:solidFill>
                  <a:schemeClr val="tx1"/>
                </a:solidFill>
                <a:effectLst/>
                <a:latin typeface="Arial" panose="020B0604020202020204" pitchFamily="34" charset="0"/>
                <a:ea typeface="+mn-ea"/>
                <a:cs typeface="+mn-cs"/>
              </a:rPr>
              <a:t>coordonnés</a:t>
            </a:r>
            <a:r>
              <a:rPr lang="en-US" sz="900" kern="1200" noProof="0" dirty="0">
                <a:solidFill>
                  <a:schemeClr val="tx1"/>
                </a:solidFill>
                <a:effectLst/>
                <a:latin typeface="Arial" panose="020B0604020202020204" pitchFamily="34" charset="0"/>
                <a:ea typeface="+mn-ea"/>
                <a:cs typeface="+mn-cs"/>
              </a:rPr>
              <a:t> </a:t>
            </a:r>
            <a:r>
              <a:rPr lang="fr-FR" dirty="0"/>
              <a:t>assureront le succès des projets et en assureront finalement la sécurité</a:t>
            </a:r>
            <a:r>
              <a:rPr lang="en-US" sz="900" kern="1200" noProof="0" dirty="0">
                <a:solidFill>
                  <a:schemeClr val="tx1"/>
                </a:solidFill>
                <a:effectLst/>
                <a:latin typeface="Arial" panose="020B0604020202020204" pitchFamily="34" charset="0"/>
                <a:ea typeface="+mn-ea"/>
                <a:cs typeface="+mn-cs"/>
              </a:rPr>
              <a:t>. (</a:t>
            </a:r>
            <a:r>
              <a:rPr lang="fr-FR" b="0" i="0" dirty="0">
                <a:solidFill>
                  <a:srgbClr val="4D5156"/>
                </a:solidFill>
                <a:effectLst/>
                <a:latin typeface="arial" panose="020B0604020202020204" pitchFamily="34" charset="0"/>
              </a:rPr>
              <a:t>CEE-ONU</a:t>
            </a:r>
            <a:r>
              <a:rPr lang="en-US" sz="900" kern="1200" noProof="0" dirty="0">
                <a:solidFill>
                  <a:schemeClr val="tx1"/>
                </a:solidFill>
                <a:effectLst/>
                <a:latin typeface="Arial" panose="020B0604020202020204" pitchFamily="34" charset="0"/>
                <a:ea typeface="+mn-ea"/>
                <a:cs typeface="+mn-cs"/>
              </a:rPr>
              <a:t> 2021)</a:t>
            </a:r>
          </a:p>
          <a:p>
            <a:endParaRPr lang="en-US" b="0" noProof="0" dirty="0"/>
          </a:p>
          <a:p>
            <a:r>
              <a:rPr lang="fr-FR" dirty="0"/>
              <a:t>Passons rapidement en revue la notion de </a:t>
            </a:r>
            <a:r>
              <a:rPr lang="fr-FR" b="1" dirty="0"/>
              <a:t>« Financement » </a:t>
            </a:r>
            <a:r>
              <a:rPr lang="fr-FR" dirty="0"/>
              <a:t>:</a:t>
            </a:r>
            <a:endParaRPr lang="en-US" b="1" noProof="0" dirty="0"/>
          </a:p>
          <a:p>
            <a:pPr marL="171450" indent="-171450">
              <a:buFont typeface="Symbol" panose="05050102010706020507" pitchFamily="18" charset="2"/>
              <a:buChar char="-"/>
            </a:pPr>
            <a:r>
              <a:rPr lang="en-US" noProof="0" dirty="0"/>
              <a:t>… </a:t>
            </a:r>
            <a:r>
              <a:rPr lang="fr-FR" dirty="0"/>
              <a:t>Le financement provient de </a:t>
            </a:r>
            <a:r>
              <a:rPr lang="fr-FR" b="1" dirty="0"/>
              <a:t>diverses sources </a:t>
            </a:r>
            <a:r>
              <a:rPr lang="fr-FR" dirty="0"/>
              <a:t>(par exemple, publiques, privées, mixtes), impliquant différents types de </a:t>
            </a:r>
            <a:r>
              <a:rPr lang="fr-FR" b="1" dirty="0"/>
              <a:t>bailleurs de fonds</a:t>
            </a:r>
            <a:r>
              <a:rPr lang="en-US" noProof="0" dirty="0"/>
              <a:t>… </a:t>
            </a:r>
          </a:p>
          <a:p>
            <a:pPr marL="171450" indent="-171450">
              <a:buFont typeface="Symbol" panose="05050102010706020507" pitchFamily="18" charset="2"/>
              <a:buChar char="-"/>
            </a:pPr>
            <a:r>
              <a:rPr lang="fr-FR" dirty="0"/>
              <a:t>Le financement se présente sous </a:t>
            </a:r>
            <a:r>
              <a:rPr lang="fr-FR" b="1" dirty="0"/>
              <a:t>différentes formes </a:t>
            </a:r>
            <a:r>
              <a:rPr lang="fr-FR" dirty="0"/>
              <a:t>(par exemple, subventions, prêts, fonds propres, garanties), ce qui signifie qu'il existe différents mécanismes pour le fournir </a:t>
            </a:r>
          </a:p>
          <a:p>
            <a:pPr marL="171450" indent="-171450">
              <a:buFont typeface="Symbol" panose="05050102010706020507" pitchFamily="18" charset="2"/>
              <a:buChar char="-"/>
            </a:pPr>
            <a:r>
              <a:rPr lang="en-US" noProof="0" dirty="0"/>
              <a:t>…</a:t>
            </a:r>
            <a:r>
              <a:rPr lang="fr-FR" dirty="0"/>
              <a:t>Le financement est délivré par des </a:t>
            </a:r>
            <a:r>
              <a:rPr lang="fr-FR" b="1" dirty="0"/>
              <a:t>canaux locaux, nationaux, régionaux et/ou internationaux</a:t>
            </a:r>
            <a:r>
              <a:rPr lang="fr-FR" dirty="0"/>
              <a:t>… à une variété de </a:t>
            </a:r>
            <a:r>
              <a:rPr lang="fr-FR" b="1" dirty="0"/>
              <a:t>destinataires</a:t>
            </a:r>
            <a:r>
              <a:rPr lang="en-US" b="1" noProof="0" dirty="0"/>
              <a:t>…</a:t>
            </a:r>
            <a:endParaRPr lang="en-US" noProof="0" dirty="0"/>
          </a:p>
          <a:p>
            <a:r>
              <a:rPr lang="fr-FR" dirty="0"/>
              <a:t>Ainsi, dans le contexte Nexus, nous allons voir ce que cela implique étant donné que :</a:t>
            </a:r>
          </a:p>
          <a:p>
            <a:r>
              <a:rPr lang="fr-FR" dirty="0"/>
              <a:t>L'investissement Nexus est de nature </a:t>
            </a:r>
            <a:r>
              <a:rPr lang="fr-FR" b="1" dirty="0"/>
              <a:t>multisectorielle</a:t>
            </a:r>
            <a:r>
              <a:rPr lang="fr-FR" dirty="0"/>
              <a:t>. Le caractère </a:t>
            </a:r>
            <a:r>
              <a:rPr lang="fr-FR" b="0" dirty="0"/>
              <a:t>multisectoriel </a:t>
            </a:r>
            <a:r>
              <a:rPr lang="fr-FR" dirty="0"/>
              <a:t>des projets Nexus nécessite une coopération intersectorielle pour débloquer les investissements.</a:t>
            </a:r>
          </a:p>
          <a:p>
            <a:r>
              <a:rPr lang="fr-FR" dirty="0"/>
              <a:t>De </a:t>
            </a:r>
            <a:r>
              <a:rPr lang="fr-FR" b="1" dirty="0"/>
              <a:t>nouvelles</a:t>
            </a:r>
            <a:r>
              <a:rPr lang="fr-FR" dirty="0"/>
              <a:t> </a:t>
            </a:r>
            <a:r>
              <a:rPr lang="fr-FR" b="1" dirty="0"/>
              <a:t>opportunités de financement supplémentaires</a:t>
            </a:r>
            <a:r>
              <a:rPr lang="fr-FR" dirty="0"/>
              <a:t> découlent des différences entre les secteurs « eau-énergie-alimentation » </a:t>
            </a:r>
            <a:r>
              <a:rPr lang="en-US" b="0" noProof="0" dirty="0"/>
              <a:t>(</a:t>
            </a:r>
            <a:r>
              <a:rPr lang="fr-FR" b="0" i="0" dirty="0">
                <a:solidFill>
                  <a:srgbClr val="4D5156"/>
                </a:solidFill>
                <a:effectLst/>
                <a:latin typeface="arial" panose="020B0604020202020204" pitchFamily="34" charset="0"/>
              </a:rPr>
              <a:t>CEE-ONU</a:t>
            </a:r>
            <a:r>
              <a:rPr lang="en-US" b="0" noProof="0" dirty="0"/>
              <a:t>, 2021: 47)</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1" dirty="0"/>
              <a:t>Des mécanismes de financement traditionnels et innovants </a:t>
            </a:r>
            <a:r>
              <a:rPr lang="fr-FR" dirty="0"/>
              <a:t>sont utilisés pour financer les projets Nexus. La plupart des ressources financières sont fournies par l'État (y compris le financement des donateurs). Cependant, l'approche Nexus favorise davantage le </a:t>
            </a:r>
            <a:r>
              <a:rPr lang="fr-FR" b="1" dirty="0"/>
              <a:t>financement privé et mixte </a:t>
            </a:r>
            <a:r>
              <a:rPr lang="fr-FR" dirty="0"/>
              <a:t>par le biais d'investissements « verts »: « À l'heure actuelle, la plupart des ressources financières utilisées pour mettre en œuvre les solutions nexus proviennent de l'État (y compris le financement des donateurs), malgré la large reconnaissance que l'approche Nexus ouvre des opportunités claires pour davantage de financements privés et mixtes grâce à des investissements « verts » dans l'agriculture, l'énergie, le tourisme, etc. » </a:t>
            </a:r>
            <a:r>
              <a:rPr lang="en-US" b="0" noProof="0" dirty="0"/>
              <a:t>(</a:t>
            </a:r>
            <a:r>
              <a:rPr lang="fr-FR" b="0" i="0" dirty="0">
                <a:solidFill>
                  <a:srgbClr val="4D5156"/>
                </a:solidFill>
                <a:effectLst/>
                <a:latin typeface="arial" panose="020B0604020202020204" pitchFamily="34" charset="0"/>
              </a:rPr>
              <a:t>CEE-ONU</a:t>
            </a:r>
            <a:r>
              <a:rPr lang="en-US" b="0" noProof="0" dirty="0"/>
              <a:t>, 2021: 68)</a:t>
            </a:r>
          </a:p>
          <a:p>
            <a:endParaRPr lang="en-US" noProof="0" dirty="0"/>
          </a:p>
          <a:p>
            <a:r>
              <a:rPr lang="en-US" b="1" noProof="0" dirty="0"/>
              <a:t>Sources:</a:t>
            </a:r>
          </a:p>
          <a:p>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GIZ (2018), ’The GIZ Finance Guide: Navigating the world of finance.’, </a:t>
            </a:r>
            <a:r>
              <a:rPr lang="en-US" noProof="0" dirty="0" err="1"/>
              <a:t>Eschborn</a:t>
            </a:r>
            <a:r>
              <a:rPr lang="en-US"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r>
              <a:rPr lang="en-US"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noProof="0" dirty="0"/>
          </a:p>
          <a:p>
            <a:endParaRPr lang="en-US" noProof="0" dirty="0"/>
          </a:p>
          <a:p>
            <a:endParaRPr lang="en-US" b="1" u="sng" noProof="0" dirty="0"/>
          </a:p>
          <a:p>
            <a:r>
              <a:rPr lang="en-US" b="1" u="sng" noProof="0" dirty="0"/>
              <a:t>Additional information:</a:t>
            </a:r>
            <a:endParaRPr lang="en-US" b="0" u="none" noProof="0" dirty="0"/>
          </a:p>
          <a:p>
            <a:r>
              <a:rPr lang="en-US" b="0" i="1" u="none" noProof="0" dirty="0"/>
              <a:t>More detailed definitions on financing can be found in GIZ (2018)</a:t>
            </a:r>
          </a:p>
          <a:p>
            <a:pPr marL="171450" indent="-171450">
              <a:buFont typeface="Symbol" panose="05050102010706020507" pitchFamily="18" charset="2"/>
              <a:buChar char="-"/>
            </a:pPr>
            <a:r>
              <a:rPr lang="en-US" noProof="0" dirty="0"/>
              <a:t>Financial activities are located along three key axis: of (1) finance recipients, (2) finance providers, and (3) financial instruments/ mechanisms</a:t>
            </a:r>
          </a:p>
          <a:p>
            <a:pPr marL="171450" lvl="0" indent="-171450">
              <a:buFont typeface="Symbol" panose="05050102010706020507" pitchFamily="18" charset="2"/>
              <a:buChar char="-"/>
            </a:pPr>
            <a:r>
              <a:rPr lang="en-US" noProof="0" dirty="0"/>
              <a:t>Financial instrument: A financial contract between two parties, reflecting the modality by which financing is channeled to a receiving entity.</a:t>
            </a:r>
          </a:p>
          <a:p>
            <a:pPr marL="171450" lvl="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Finance providers: finance providers are defined as financial intermediaries that make financing available to finance recipients. The funds thus conveyed could originate from the providers’ own sources or through the aggregation of funds obtained from other actors in the financial sector.</a:t>
            </a:r>
          </a:p>
          <a:p>
            <a:pPr marL="171450" lvl="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Finance recipient: finance recipients are defined as entities that receive financing and put it to productive uses.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590036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png"/><Relationship Id="rId9" Type="http://schemas.openxmlformats.org/officeDocument/2006/relationships/image" Target="../media/image2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media/image37.svg"/><Relationship Id="rId4" Type="http://schemas.openxmlformats.org/officeDocument/2006/relationships/image" Target="../media/image2.png"/><Relationship Id="rId9" Type="http://schemas.openxmlformats.org/officeDocument/2006/relationships/image" Target="../media/image3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3999" y="4124658"/>
            <a:ext cx="1736471"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7">
            <a:extLst>
              <a:ext uri="{FF2B5EF4-FFF2-40B4-BE49-F238E27FC236}">
                <a16:creationId xmlns:a16="http://schemas.microsoft.com/office/drawing/2014/main" id="{BAA8B483-2028-4464-A20F-BB1D78A32042}"/>
              </a:ext>
            </a:extLst>
          </p:cNvPr>
          <p:cNvPicPr>
            <a:picLocks noChangeAspect="1"/>
          </p:cNvPicPr>
          <p:nvPr userDrawn="1"/>
        </p:nvPicPr>
        <p:blipFill>
          <a:blip r:embed="rId3"/>
          <a:stretch>
            <a:fillRect/>
          </a:stretch>
        </p:blipFill>
        <p:spPr>
          <a:xfrm>
            <a:off x="300488" y="258444"/>
            <a:ext cx="2340383" cy="722864"/>
          </a:xfrm>
          <a:prstGeom prst="rect">
            <a:avLst/>
          </a:prstGeom>
        </p:spPr>
      </p:pic>
      <p:pic>
        <p:nvPicPr>
          <p:cNvPr id="15" name="Picture 10" descr="Logo, company name&#10;&#10;Description automatically generated">
            <a:extLst>
              <a:ext uri="{FF2B5EF4-FFF2-40B4-BE49-F238E27FC236}">
                <a16:creationId xmlns:a16="http://schemas.microsoft.com/office/drawing/2014/main" id="{B890A4E9-888E-4AF9-89E2-D5F5B2A6AFE2}"/>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D86947C6-FC65-476B-B551-6EDB694EF6B0}"/>
              </a:ext>
            </a:extLst>
          </p:cNvPr>
          <p:cNvSpPr txBox="1">
            <a:spLocks/>
          </p:cNvSpPr>
          <p:nvPr userDrawn="1"/>
        </p:nvSpPr>
        <p:spPr>
          <a:xfrm>
            <a:off x="684000" y="4124658"/>
            <a:ext cx="1618490" cy="215988"/>
          </a:xfrm>
          <a:prstGeom prst="rect">
            <a:avLst/>
          </a:prstGeom>
        </p:spPr>
        <p:txBody>
          <a:bodyPr vert="horz" lIns="91440" tIns="45720" rIns="91440" bIns="45720" rtlCol="0" anchor="ctr"/>
          <a:lstStyle>
            <a:defPPr>
              <a:defRPr lang="de-DE"/>
            </a:defPPr>
            <a:lvl1pPr marL="0" algn="l" defTabSz="685800" rtl="0" eaLnBrk="1" latinLnBrk="0" hangingPunct="1">
              <a:defRPr sz="1400" kern="1200">
                <a:solidFill>
                  <a:schemeClr val="tx2"/>
                </a:solidFill>
                <a:latin typeface="+mj-lt"/>
                <a:ea typeface="+mn-ea"/>
                <a:cs typeface="Calibri" panose="020F050202020403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dirty="0"/>
          </a:p>
        </p:txBody>
      </p:sp>
      <p:pic>
        <p:nvPicPr>
          <p:cNvPr id="17" name="Picture 17" descr="Text&#10;&#10;Description automatically generated">
            <a:extLst>
              <a:ext uri="{FF2B5EF4-FFF2-40B4-BE49-F238E27FC236}">
                <a16:creationId xmlns:a16="http://schemas.microsoft.com/office/drawing/2014/main" id="{08808D3D-86BC-4CA2-A227-E93F2599DDE5}"/>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3044057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80861061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68538208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69485869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7020416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3368176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12186366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80381054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630594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220988670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357499459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24913400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144834725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396102923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279450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8692299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886466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83960385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36285254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87033742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17665946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2580871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2985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54535895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903273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8974466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91767900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29645051"/>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30787060"/>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34045904"/>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9977431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86377280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98542081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2383166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97314496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1933882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40269225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4049118417"/>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24634437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05564"/>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77411377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00479477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0293745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4281439494"/>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9534878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406313667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353714877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12143690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194292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3918304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3881740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605553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4011120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2805738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5755823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2760580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600626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40442588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659943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2832433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87551333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75690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547600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71404677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2122486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318979172"/>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82522914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9551009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926669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570469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38463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099902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094479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48894153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53707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41790986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023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54235232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03303787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547669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0003070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0062809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5797047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34808786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16404449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11220007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8575214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222060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557074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697490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165669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55126489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393720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7153356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58080587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7917521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3500829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80312225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865726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761839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4043788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829752274"/>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71349719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26874972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096503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19843176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61764063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558070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0683270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15246261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364992404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4651874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361300615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49" r:id="rId20"/>
    <p:sldLayoutId id="2147484050" r:id="rId21"/>
    <p:sldLayoutId id="2147484051" r:id="rId22"/>
    <p:sldLayoutId id="2147484052" r:id="rId23"/>
    <p:sldLayoutId id="2147484053" r:id="rId24"/>
    <p:sldLayoutId id="2147484054" r:id="rId25"/>
    <p:sldLayoutId id="2147484055" r:id="rId26"/>
    <p:sldLayoutId id="2147484056" r:id="rId27"/>
    <p:sldLayoutId id="2147484057" r:id="rId28"/>
    <p:sldLayoutId id="2147484058" r:id="rId29"/>
    <p:sldLayoutId id="2147484059" r:id="rId30"/>
    <p:sldLayoutId id="2147484060" r:id="rId31"/>
    <p:sldLayoutId id="2147484061" r:id="rId32"/>
    <p:sldLayoutId id="2147484062" r:id="rId33"/>
    <p:sldLayoutId id="2147484063" r:id="rId34"/>
    <p:sldLayoutId id="2147484064" r:id="rId35"/>
    <p:sldLayoutId id="2147484065" r:id="rId36"/>
    <p:sldLayoutId id="2147484066"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5.jpeg"/><Relationship Id="rId5" Type="http://schemas.openxmlformats.org/officeDocument/2006/relationships/image" Target="../media/image54.png"/><Relationship Id="rId10"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4" Type="http://schemas.openxmlformats.org/officeDocument/2006/relationships/image" Target="../media/image53.png"/><Relationship Id="rId9" Type="http://schemas.openxmlformats.org/officeDocument/2006/relationships/image" Target="../media/image58.emf"/></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58.emf"/></Relationships>
</file>

<file path=ppt/slides/_rels/slide17.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17" Type="http://schemas.openxmlformats.org/officeDocument/2006/relationships/image" Target="../media/image74.png"/><Relationship Id="rId2" Type="http://schemas.openxmlformats.org/officeDocument/2006/relationships/notesSlide" Target="../notesSlides/notesSlide17.xml"/><Relationship Id="rId16" Type="http://schemas.openxmlformats.org/officeDocument/2006/relationships/image" Target="../media/image73.svg"/><Relationship Id="rId20"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1" Type="http://schemas.openxmlformats.org/officeDocument/2006/relationships/slideLayout" Target="../slideLayouts/slideLayout17.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svg"/><Relationship Id="rId19" Type="http://schemas.openxmlformats.org/officeDocument/2006/relationships/image" Target="../media/image58.emf"/><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4" Type="http://schemas.openxmlformats.org/officeDocument/2006/relationships/image" Target="../media/image58.emf"/></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0.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84.pn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83.png"/><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E8844CF-EE31-4AFB-91E4-4B2E90E5DB91}"/>
              </a:ext>
            </a:extLst>
          </p:cNvPr>
          <p:cNvSpPr>
            <a:spLocks noGrp="1"/>
          </p:cNvSpPr>
          <p:nvPr>
            <p:ph type="title"/>
          </p:nvPr>
        </p:nvSpPr>
        <p:spPr bwMode="gray">
          <a:xfrm>
            <a:off x="684000" y="2068231"/>
            <a:ext cx="7971711" cy="757130"/>
          </a:xfrm>
        </p:spPr>
        <p:txBody>
          <a:bodyPr/>
          <a:lstStyle/>
          <a:p>
            <a:r>
              <a:rPr lang="fr-FR" sz="2400" dirty="0"/>
              <a:t>Module II – Institutions, processus et outils pour institutionnaliser le Nexus eau-énergie-alimentation</a:t>
            </a:r>
          </a:p>
        </p:txBody>
      </p:sp>
      <p:sp>
        <p:nvSpPr>
          <p:cNvPr id="6" name="Text Placeholder 5">
            <a:extLst>
              <a:ext uri="{FF2B5EF4-FFF2-40B4-BE49-F238E27FC236}">
                <a16:creationId xmlns:a16="http://schemas.microsoft.com/office/drawing/2014/main" id="{86B045E6-6B9B-4E5D-86BE-52EA0E5624B8}"/>
              </a:ext>
            </a:extLst>
          </p:cNvPr>
          <p:cNvSpPr>
            <a:spLocks noGrp="1"/>
          </p:cNvSpPr>
          <p:nvPr>
            <p:ph type="body" sz="quarter" idx="4294967295"/>
          </p:nvPr>
        </p:nvSpPr>
        <p:spPr>
          <a:xfrm>
            <a:off x="684000" y="2786091"/>
            <a:ext cx="7970837" cy="384721"/>
          </a:xfrm>
        </p:spPr>
        <p:txBody>
          <a:bodyPr/>
          <a:lstStyle/>
          <a:p>
            <a:r>
              <a:rPr lang="fr-FR"/>
              <a:t> </a:t>
            </a:r>
          </a:p>
        </p:txBody>
      </p:sp>
      <p:pic>
        <p:nvPicPr>
          <p:cNvPr id="8" name="Picture Placeholder 12" descr="Logo&#10;&#10;Description automatically generated">
            <a:extLst>
              <a:ext uri="{FF2B5EF4-FFF2-40B4-BE49-F238E27FC236}">
                <a16:creationId xmlns:a16="http://schemas.microsoft.com/office/drawing/2014/main" id="{BF4F0A83-69EB-4DBC-89DD-724F6DF1A3E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05657" y="268679"/>
            <a:ext cx="705014" cy="667137"/>
          </a:xfrm>
          <a:prstGeom prst="rect">
            <a:avLst/>
          </a:prstGeom>
        </p:spPr>
      </p:pic>
      <p:pic>
        <p:nvPicPr>
          <p:cNvPr id="9" name="Picture Placeholder 14" descr="Logo, company name&#10;&#10;Description automatically generated">
            <a:extLst>
              <a:ext uri="{FF2B5EF4-FFF2-40B4-BE49-F238E27FC236}">
                <a16:creationId xmlns:a16="http://schemas.microsoft.com/office/drawing/2014/main" id="{EA427970-2131-40AD-98B3-C12D7374BB9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3115" r="-3115"/>
          <a:stretch/>
        </p:blipFill>
        <p:spPr>
          <a:xfrm>
            <a:off x="3783559" y="268679"/>
            <a:ext cx="705014" cy="667137"/>
          </a:xfrm>
          <a:prstGeom prst="rect">
            <a:avLst/>
          </a:prstGeom>
        </p:spPr>
      </p:pic>
      <p:pic>
        <p:nvPicPr>
          <p:cNvPr id="10" name="Picture Placeholder 16" descr="Logo&#10;&#10;Description automatically generated">
            <a:extLst>
              <a:ext uri="{FF2B5EF4-FFF2-40B4-BE49-F238E27FC236}">
                <a16:creationId xmlns:a16="http://schemas.microsoft.com/office/drawing/2014/main" id="{0D81D9F7-04DC-4B96-88D5-E70839F9E7DE}"/>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761461" y="268679"/>
            <a:ext cx="705014" cy="667137"/>
          </a:xfrm>
          <a:prstGeom prst="rect">
            <a:avLst/>
          </a:prstGeom>
        </p:spPr>
      </p:pic>
      <p:pic>
        <p:nvPicPr>
          <p:cNvPr id="11" name="Picture Placeholder 18" descr="Logo&#10;&#10;Description automatically generated">
            <a:extLst>
              <a:ext uri="{FF2B5EF4-FFF2-40B4-BE49-F238E27FC236}">
                <a16:creationId xmlns:a16="http://schemas.microsoft.com/office/drawing/2014/main" id="{ACC9D659-115B-4503-9451-212514538A1B}"/>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739227" y="268679"/>
            <a:ext cx="705014" cy="667137"/>
          </a:xfrm>
          <a:prstGeom prst="rect">
            <a:avLst/>
          </a:prstGeom>
        </p:spPr>
      </p:pic>
      <p:pic>
        <p:nvPicPr>
          <p:cNvPr id="12" name="Picture Placeholder 29" descr="Icon&#10;&#10;Description automatically generated">
            <a:extLst>
              <a:ext uri="{FF2B5EF4-FFF2-40B4-BE49-F238E27FC236}">
                <a16:creationId xmlns:a16="http://schemas.microsoft.com/office/drawing/2014/main" id="{DF741A37-83AA-4C91-8659-6709F8AE2D8D}"/>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3" name="Picture Placeholder 35" descr="A screenshot of a video game&#10;&#10;Description automatically generated with medium confidence">
            <a:extLst>
              <a:ext uri="{FF2B5EF4-FFF2-40B4-BE49-F238E27FC236}">
                <a16:creationId xmlns:a16="http://schemas.microsoft.com/office/drawing/2014/main" id="{0DF7F9BA-E4F5-4689-99FE-469CE05CD2E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4" name="Gruppieren 13">
            <a:extLst>
              <a:ext uri="{FF2B5EF4-FFF2-40B4-BE49-F238E27FC236}">
                <a16:creationId xmlns:a16="http://schemas.microsoft.com/office/drawing/2014/main" id="{779FEBF2-85A4-4A7D-ABC4-20AFA6288B6A}"/>
              </a:ext>
            </a:extLst>
          </p:cNvPr>
          <p:cNvGrpSpPr/>
          <p:nvPr/>
        </p:nvGrpSpPr>
        <p:grpSpPr>
          <a:xfrm>
            <a:off x="5879834" y="4137661"/>
            <a:ext cx="1163676" cy="594174"/>
            <a:chOff x="5879834" y="4120327"/>
            <a:chExt cx="1163676" cy="594174"/>
          </a:xfrm>
        </p:grpSpPr>
        <p:pic>
          <p:nvPicPr>
            <p:cNvPr id="15" name="Picture 2">
              <a:extLst>
                <a:ext uri="{FF2B5EF4-FFF2-40B4-BE49-F238E27FC236}">
                  <a16:creationId xmlns:a16="http://schemas.microsoft.com/office/drawing/2014/main" id="{089C01B6-9915-41E9-AD86-8A57EB9EDB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A3B87DA7-E26B-4980-817A-E5BC2E8575AC}"/>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
        <p:nvSpPr>
          <p:cNvPr id="17" name="Date Placeholder 3">
            <a:extLst>
              <a:ext uri="{FF2B5EF4-FFF2-40B4-BE49-F238E27FC236}">
                <a16:creationId xmlns:a16="http://schemas.microsoft.com/office/drawing/2014/main" id="{53A9A350-F5F0-4A08-9F4F-A889D0D14671}"/>
              </a:ext>
            </a:extLst>
          </p:cNvPr>
          <p:cNvSpPr>
            <a:spLocks noGrp="1"/>
          </p:cNvSpPr>
          <p:nvPr>
            <p:ph type="dt" sz="half" idx="13"/>
          </p:nvPr>
        </p:nvSpPr>
        <p:spPr>
          <a:xfrm>
            <a:off x="684000" y="4081115"/>
            <a:ext cx="1867611" cy="213058"/>
          </a:xfrm>
        </p:spPr>
        <p:txBody>
          <a:bodyPr/>
          <a:lstStyle/>
          <a:p>
            <a:fld id="{6FE78462-EC25-4D6F-859E-EAAB761FF960}" type="datetime4">
              <a:rPr lang="en-GB" smtClean="0"/>
              <a:pPr/>
              <a:t>30 November 2022</a:t>
            </a:fld>
            <a:endParaRPr lang="en-GB" dirty="0"/>
          </a:p>
        </p:txBody>
      </p:sp>
    </p:spTree>
    <p:extLst>
      <p:ext uri="{BB962C8B-B14F-4D97-AF65-F5344CB8AC3E}">
        <p14:creationId xmlns:p14="http://schemas.microsoft.com/office/powerpoint/2010/main" val="19467292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custDataLst>
              <p:tags r:id="rId1"/>
            </p:custDataLst>
          </p:nvPr>
        </p:nvSpPr>
        <p:spPr>
          <a:xfrm>
            <a:off x="581130" y="4489385"/>
            <a:ext cx="6515961" cy="677108"/>
          </a:xfrm>
        </p:spPr>
        <p:txBody>
          <a:bodyPr/>
          <a:lstStyle/>
          <a:p>
            <a:r>
              <a:rPr lang="fr-FR" dirty="0"/>
              <a:t>Chapitre 2.3 : Planification et financement des investissements intersectoriels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custDataLst>
              <p:tags r:id="rId2"/>
            </p:custDataLst>
          </p:nvPr>
        </p:nvSpPr>
        <p:spPr>
          <a:xfrm>
            <a:off x="581130" y="3520154"/>
            <a:ext cx="6515961" cy="812530"/>
          </a:xfrm>
        </p:spPr>
        <p:txBody>
          <a:bodyPr/>
          <a:lstStyle/>
          <a:p>
            <a:r>
              <a:rPr lang="fr-FR" dirty="0"/>
              <a:t>Démontrer la valeur ajoutée des solutions </a:t>
            </a:r>
            <a:r>
              <a:rPr lang="fr-FR" sz="2400" dirty="0"/>
              <a:t>Nexus</a:t>
            </a:r>
            <a:r>
              <a:rPr lang="fr-FR" dirty="0"/>
              <a:t> sur le plan économique</a:t>
            </a:r>
            <a:endParaRPr lang="fr" dirty="0"/>
          </a:p>
        </p:txBody>
      </p:sp>
    </p:spTree>
    <p:extLst>
      <p:ext uri="{BB962C8B-B14F-4D97-AF65-F5344CB8AC3E}">
        <p14:creationId xmlns:p14="http://schemas.microsoft.com/office/powerpoint/2010/main" val="23806198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nvGraphicFramePr>
        <p:xfrm>
          <a:off x="449817" y="1218197"/>
          <a:ext cx="8244366" cy="3228340"/>
        </p:xfrm>
        <a:graphic>
          <a:graphicData uri="http://schemas.openxmlformats.org/drawingml/2006/table">
            <a:tbl>
              <a:tblPr firstRow="1" bandRow="1">
                <a:tableStyleId>{F5AB1C69-6EDB-4FF4-983F-18BD219EF322}</a:tableStyleId>
              </a:tblPr>
              <a:tblGrid>
                <a:gridCol w="2450546">
                  <a:extLst>
                    <a:ext uri="{9D8B030D-6E8A-4147-A177-3AD203B41FA5}">
                      <a16:colId xmlns:a16="http://schemas.microsoft.com/office/drawing/2014/main" val="1745956388"/>
                    </a:ext>
                  </a:extLst>
                </a:gridCol>
                <a:gridCol w="3045698">
                  <a:extLst>
                    <a:ext uri="{9D8B030D-6E8A-4147-A177-3AD203B41FA5}">
                      <a16:colId xmlns:a16="http://schemas.microsoft.com/office/drawing/2014/main" val="277142490"/>
                    </a:ext>
                  </a:extLst>
                </a:gridCol>
                <a:gridCol w="2748122">
                  <a:extLst>
                    <a:ext uri="{9D8B030D-6E8A-4147-A177-3AD203B41FA5}">
                      <a16:colId xmlns:a16="http://schemas.microsoft.com/office/drawing/2014/main" val="2476198150"/>
                    </a:ext>
                  </a:extLst>
                </a:gridCol>
              </a:tblGrid>
              <a:tr h="370840">
                <a:tc>
                  <a:txBody>
                    <a:bodyPr/>
                    <a:lstStyle/>
                    <a:p>
                      <a:r>
                        <a:rPr lang="fr-FR" noProof="0" dirty="0">
                          <a:latin typeface="Calibri" panose="020F0502020204030204" pitchFamily="34" charset="0"/>
                          <a:cs typeface="Calibri" panose="020F0502020204030204" pitchFamily="34" charset="0"/>
                        </a:rPr>
                        <a:t>Méthode</a:t>
                      </a:r>
                    </a:p>
                  </a:txBody>
                  <a:tcPr>
                    <a:solidFill>
                      <a:srgbClr val="F4971A"/>
                    </a:solidFill>
                  </a:tcPr>
                </a:tc>
                <a:tc>
                  <a:txBody>
                    <a:bodyPr/>
                    <a:lstStyle/>
                    <a:p>
                      <a:r>
                        <a:rPr lang="fr-FR" noProof="0">
                          <a:latin typeface="Calibri" panose="020F0502020204030204" pitchFamily="34" charset="0"/>
                          <a:cs typeface="Calibri" panose="020F0502020204030204" pitchFamily="34" charset="0"/>
                        </a:rPr>
                        <a:t>Description</a:t>
                      </a:r>
                    </a:p>
                  </a:txBody>
                  <a:tcPr>
                    <a:solidFill>
                      <a:srgbClr val="F4971A"/>
                    </a:solidFill>
                  </a:tcPr>
                </a:tc>
                <a:tc>
                  <a:txBody>
                    <a:bodyPr/>
                    <a:lstStyle/>
                    <a:p>
                      <a:r>
                        <a:rPr lang="fr-FR" noProof="0">
                          <a:latin typeface="Calibri" panose="020F0502020204030204" pitchFamily="34" charset="0"/>
                          <a:cs typeface="Calibri" panose="020F0502020204030204" pitchFamily="34" charset="0"/>
                        </a:rPr>
                        <a:t>Défis</a:t>
                      </a:r>
                    </a:p>
                  </a:txBody>
                  <a:tcPr>
                    <a:solidFill>
                      <a:srgbClr val="F4971A"/>
                    </a:solidFill>
                  </a:tcPr>
                </a:tc>
                <a:extLst>
                  <a:ext uri="{0D108BD9-81ED-4DB2-BD59-A6C34878D82A}">
                    <a16:rowId xmlns:a16="http://schemas.microsoft.com/office/drawing/2014/main" val="1256879156"/>
                  </a:ext>
                </a:extLst>
              </a:tr>
              <a:tr h="370840">
                <a:tc>
                  <a:txBody>
                    <a:bodyPr/>
                    <a:lstStyle/>
                    <a:p>
                      <a:r>
                        <a:rPr lang="fr-FR" noProof="0" dirty="0">
                          <a:latin typeface="Calibri" panose="020F0502020204030204" pitchFamily="34" charset="0"/>
                          <a:cs typeface="Calibri" panose="020F0502020204030204" pitchFamily="34" charset="0"/>
                        </a:rPr>
                        <a:t>Analyse coût-bénéfice des solutions Nexus (ACB)</a:t>
                      </a:r>
                    </a:p>
                  </a:txBody>
                  <a:tcPr/>
                </a:tc>
                <a:tc>
                  <a:txBody>
                    <a:bodyPr/>
                    <a:lstStyle/>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Évaluer l’efficacité économique des solutions Nexus</a:t>
                      </a:r>
                      <a:r>
                        <a:rPr lang="fr-FR" u="none" noProof="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u="none" noProof="0" dirty="0">
                          <a:latin typeface="Calibri" panose="020F0502020204030204" pitchFamily="34" charset="0"/>
                          <a:cs typeface="Calibri" panose="020F0502020204030204" pitchFamily="34" charset="0"/>
                        </a:rPr>
                        <a:t>Comparer les coûts et les bénéfices, exprimés en valeur monétaire</a:t>
                      </a:r>
                    </a:p>
                  </a:txBody>
                  <a:tcPr/>
                </a:tc>
                <a:tc>
                  <a:txBody>
                    <a:bodyPr/>
                    <a:lstStyle/>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Théorique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latin typeface="Calibri" panose="020F0502020204030204" pitchFamily="34" charset="0"/>
                          <a:cs typeface="Calibri" panose="020F0502020204030204" pitchFamily="34" charset="0"/>
                        </a:rPr>
                        <a:t>Chronophage</a:t>
                      </a:r>
                    </a:p>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Manque de données comparables </a:t>
                      </a:r>
                    </a:p>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Les estimations nuisent à la précision </a:t>
                      </a:r>
                    </a:p>
                  </a:txBody>
                  <a:tcPr/>
                </a:tc>
                <a:extLst>
                  <a:ext uri="{0D108BD9-81ED-4DB2-BD59-A6C34878D82A}">
                    <a16:rowId xmlns:a16="http://schemas.microsoft.com/office/drawing/2014/main" val="3034266452"/>
                  </a:ext>
                </a:extLst>
              </a:tr>
              <a:tr h="358334">
                <a:tc>
                  <a:txBody>
                    <a:bodyPr/>
                    <a:lstStyle/>
                    <a:p>
                      <a:r>
                        <a:rPr lang="fr-FR" dirty="0">
                          <a:latin typeface="Calibri" panose="020F0502020204030204" pitchFamily="34" charset="0"/>
                          <a:cs typeface="Calibri" panose="020F0502020204030204" pitchFamily="34" charset="0"/>
                        </a:rPr>
                        <a:t>Analyse coût-efficacité des solutions Nexus (ACE)</a:t>
                      </a:r>
                    </a:p>
                  </a:txBody>
                  <a:tcPr/>
                </a:tc>
                <a:tc>
                  <a:txBody>
                    <a:bodyPr/>
                    <a:lstStyle/>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Les coûts sont évalués en termes monétaires et les avantages sont quantifiés en unités « physiques »</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Évaluation de plusieurs options visant le même objectif, afin de les classer en fonction de leur coût</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Calibri" panose="020F0502020204030204" pitchFamily="34" charset="0"/>
                          <a:cs typeface="Calibri" panose="020F0502020204030204" pitchFamily="34" charset="0"/>
                        </a:rPr>
                        <a:t>Cette méthode ne permet de prendre en compte des objectifs ou des critères multiples que s’ils sont quantifiables (sinon, elle exclut d’autres dimensions telles que l’équité, la faisabilité ou les avantages connexes)</a:t>
                      </a:r>
                    </a:p>
                  </a:txBody>
                  <a:tcPr/>
                </a:tc>
                <a:extLst>
                  <a:ext uri="{0D108BD9-81ED-4DB2-BD59-A6C34878D82A}">
                    <a16:rowId xmlns:a16="http://schemas.microsoft.com/office/drawing/2014/main" val="2518503147"/>
                  </a:ext>
                </a:extLst>
              </a:tr>
            </a:tbl>
          </a:graphicData>
        </a:graphic>
      </p:graphicFrame>
      <p:sp>
        <p:nvSpPr>
          <p:cNvPr id="7" name="Titel 2">
            <a:extLst>
              <a:ext uri="{FF2B5EF4-FFF2-40B4-BE49-F238E27FC236}">
                <a16:creationId xmlns:a16="http://schemas.microsoft.com/office/drawing/2014/main" id="{485CC684-EDD1-464E-88C5-1E7A64FCAA52}"/>
              </a:ext>
            </a:extLst>
          </p:cNvPr>
          <p:cNvSpPr txBox="1">
            <a:spLocks/>
          </p:cNvSpPr>
          <p:nvPr/>
        </p:nvSpPr>
        <p:spPr bwMode="gray">
          <a:xfrm>
            <a:off x="602216" y="728400"/>
            <a:ext cx="8567183"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1800" dirty="0"/>
              <a:t>Évaluer la valeur ajoutée des solutions Nexus sur le plan économique</a:t>
            </a:r>
          </a:p>
        </p:txBody>
      </p:sp>
    </p:spTree>
    <p:extLst>
      <p:ext uri="{BB962C8B-B14F-4D97-AF65-F5344CB8AC3E}">
        <p14:creationId xmlns:p14="http://schemas.microsoft.com/office/powerpoint/2010/main" val="16781691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Autofit/>
          </a:bodyPr>
          <a:lstStyle/>
          <a:p>
            <a:r>
              <a:rPr lang="fr-FR" sz="1800" dirty="0"/>
              <a:t>Évaluer la valeur ajoutée des solutions Nexus sur le plan économique</a:t>
            </a:r>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12</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nvGraphicFramePr>
        <p:xfrm>
          <a:off x="304450" y="1203383"/>
          <a:ext cx="8567184" cy="3409837"/>
        </p:xfrm>
        <a:graphic>
          <a:graphicData uri="http://schemas.openxmlformats.org/drawingml/2006/table">
            <a:tbl>
              <a:tblPr firstRow="1" bandRow="1">
                <a:tableStyleId>{F5AB1C69-6EDB-4FF4-983F-18BD219EF322}</a:tableStyleId>
              </a:tblPr>
              <a:tblGrid>
                <a:gridCol w="1530941">
                  <a:extLst>
                    <a:ext uri="{9D8B030D-6E8A-4147-A177-3AD203B41FA5}">
                      <a16:colId xmlns:a16="http://schemas.microsoft.com/office/drawing/2014/main" val="1745956388"/>
                    </a:ext>
                  </a:extLst>
                </a:gridCol>
                <a:gridCol w="3705914">
                  <a:extLst>
                    <a:ext uri="{9D8B030D-6E8A-4147-A177-3AD203B41FA5}">
                      <a16:colId xmlns:a16="http://schemas.microsoft.com/office/drawing/2014/main" val="277142490"/>
                    </a:ext>
                  </a:extLst>
                </a:gridCol>
                <a:gridCol w="3330329">
                  <a:extLst>
                    <a:ext uri="{9D8B030D-6E8A-4147-A177-3AD203B41FA5}">
                      <a16:colId xmlns:a16="http://schemas.microsoft.com/office/drawing/2014/main" val="2476198150"/>
                    </a:ext>
                  </a:extLst>
                </a:gridCol>
              </a:tblGrid>
              <a:tr h="300877">
                <a:tc>
                  <a:txBody>
                    <a:bodyPr/>
                    <a:lstStyle/>
                    <a:p>
                      <a:r>
                        <a:rPr lang="fr-FR" sz="1200" dirty="0"/>
                        <a:t>Méthode</a:t>
                      </a:r>
                    </a:p>
                  </a:txBody>
                  <a:tcPr>
                    <a:solidFill>
                      <a:srgbClr val="F4971A"/>
                    </a:solidFill>
                  </a:tcPr>
                </a:tc>
                <a:tc>
                  <a:txBody>
                    <a:bodyPr/>
                    <a:lstStyle/>
                    <a:p>
                      <a:r>
                        <a:rPr lang="fr-FR" sz="1200"/>
                        <a:t>Description</a:t>
                      </a:r>
                    </a:p>
                  </a:txBody>
                  <a:tcPr>
                    <a:solidFill>
                      <a:srgbClr val="F4971A"/>
                    </a:solidFill>
                  </a:tcPr>
                </a:tc>
                <a:tc>
                  <a:txBody>
                    <a:bodyPr/>
                    <a:lstStyle/>
                    <a:p>
                      <a:r>
                        <a:rPr lang="fr-FR" sz="1200"/>
                        <a:t>Défis</a:t>
                      </a:r>
                    </a:p>
                  </a:txBody>
                  <a:tcPr>
                    <a:solidFill>
                      <a:srgbClr val="F4971A"/>
                    </a:solidFill>
                  </a:tcPr>
                </a:tc>
                <a:extLst>
                  <a:ext uri="{0D108BD9-81ED-4DB2-BD59-A6C34878D82A}">
                    <a16:rowId xmlns:a16="http://schemas.microsoft.com/office/drawing/2014/main" val="1256879156"/>
                  </a:ext>
                </a:extLst>
              </a:tr>
              <a:tr h="1242662">
                <a:tc>
                  <a:txBody>
                    <a:bodyPr/>
                    <a:lstStyle/>
                    <a:p>
                      <a:r>
                        <a:rPr lang="fr-FR" sz="1200" noProof="0" dirty="0">
                          <a:latin typeface="Calibri" panose="020F0502020204030204" pitchFamily="34" charset="0"/>
                          <a:cs typeface="Calibri" panose="020F0502020204030204" pitchFamily="34" charset="0"/>
                        </a:rPr>
                        <a:t>Analyse multicritères des solutions Nexus (AMC)</a:t>
                      </a:r>
                    </a:p>
                  </a:txBody>
                  <a:tcPr/>
                </a:tc>
                <a:tc>
                  <a:txBody>
                    <a:bodyPr/>
                    <a:lstStyle/>
                    <a:p>
                      <a:pPr marL="285750" indent="-285750">
                        <a:buFont typeface="Arial" panose="020B0604020202020204" pitchFamily="34" charset="0"/>
                        <a:buChar char="•"/>
                      </a:pPr>
                      <a:r>
                        <a:rPr lang="fr-FR" sz="1200" noProof="0" dirty="0">
                          <a:latin typeface="Calibri" panose="020F0502020204030204" pitchFamily="34" charset="0"/>
                          <a:cs typeface="Calibri" panose="020F0502020204030204" pitchFamily="34" charset="0"/>
                        </a:rPr>
                        <a:t>Combine des critères financiers, économiques, techniques, environnementaux et sociaux pour évaluer et classer les solutions Nexus</a:t>
                      </a:r>
                    </a:p>
                    <a:p>
                      <a:pPr marL="285750" indent="-285750">
                        <a:buFont typeface="Arial" panose="020B0604020202020204" pitchFamily="34" charset="0"/>
                        <a:buChar char="•"/>
                      </a:pPr>
                      <a:r>
                        <a:rPr lang="fr-FR" sz="1200" noProof="0" dirty="0">
                          <a:latin typeface="Calibri" panose="020F0502020204030204" pitchFamily="34" charset="0"/>
                          <a:cs typeface="Calibri" panose="020F0502020204030204" pitchFamily="34" charset="0"/>
                        </a:rPr>
                        <a:t>Chaque critère est pondéré et contribue au score des solutions</a:t>
                      </a:r>
                    </a:p>
                    <a:p>
                      <a:pPr marL="285750" indent="-285750">
                        <a:buFont typeface="Arial" panose="020B0604020202020204" pitchFamily="34" charset="0"/>
                        <a:buChar char="•"/>
                      </a:pPr>
                      <a:r>
                        <a:rPr lang="fr-FR" sz="1200" noProof="0" dirty="0">
                          <a:latin typeface="Calibri" panose="020F0502020204030204" pitchFamily="34" charset="0"/>
                          <a:cs typeface="Calibri" panose="020F0502020204030204" pitchFamily="34" charset="0"/>
                        </a:rPr>
                        <a:t>L’analyse multicritères peut venir compléter l’analyse coût-bénéfice </a:t>
                      </a:r>
                    </a:p>
                  </a:txBody>
                  <a:tcPr/>
                </a:tc>
                <a:tc>
                  <a:txBody>
                    <a:bodyPr/>
                    <a:lstStyle/>
                    <a:p>
                      <a:pPr marL="285750" indent="-285750">
                        <a:buFont typeface="Arial" panose="020B0604020202020204" pitchFamily="34" charset="0"/>
                        <a:buChar char="•"/>
                      </a:pPr>
                      <a:r>
                        <a:rPr lang="fr-FR" sz="1200" noProof="0" dirty="0">
                          <a:solidFill>
                            <a:schemeClr val="dk1"/>
                          </a:solidFill>
                          <a:latin typeface="Calibri" panose="020F0502020204030204" pitchFamily="34" charset="0"/>
                          <a:ea typeface="+mn-ea"/>
                          <a:cs typeface="Calibri" panose="020F0502020204030204" pitchFamily="34" charset="0"/>
                        </a:rPr>
                        <a:t>Ne se limite pas aux critères économiques : difficulté de trouver un accord sur la pondération</a:t>
                      </a:r>
                    </a:p>
                  </a:txBody>
                  <a:tcPr/>
                </a:tc>
                <a:extLst>
                  <a:ext uri="{0D108BD9-81ED-4DB2-BD59-A6C34878D82A}">
                    <a16:rowId xmlns:a16="http://schemas.microsoft.com/office/drawing/2014/main" val="2351252818"/>
                  </a:ext>
                </a:extLst>
              </a:tr>
              <a:tr h="1576511">
                <a:tc>
                  <a:txBody>
                    <a:bodyPr/>
                    <a:lstStyle/>
                    <a:p>
                      <a:r>
                        <a:rPr lang="fr-FR" sz="1200" dirty="0">
                          <a:latin typeface="Calibri" panose="020F0502020204030204" pitchFamily="34" charset="0"/>
                          <a:cs typeface="Calibri" panose="020F0502020204030204" pitchFamily="34" charset="0"/>
                        </a:rPr>
                        <a:t>Présentation de l’analyse de rentabilité des solutions Nexus</a:t>
                      </a:r>
                    </a:p>
                  </a:txBody>
                  <a:tcPr/>
                </a:tc>
                <a:tc>
                  <a:txBody>
                    <a:bodyPr/>
                    <a:lstStyle/>
                    <a:p>
                      <a:pPr marL="285750" indent="-285750">
                        <a:buFont typeface="Arial" panose="020B0604020202020204" pitchFamily="34" charset="0"/>
                        <a:buChar char="•"/>
                      </a:pPr>
                      <a:r>
                        <a:rPr lang="fr-FR" sz="1200" dirty="0">
                          <a:latin typeface="Calibri" panose="020F0502020204030204" pitchFamily="34" charset="0"/>
                          <a:cs typeface="Calibri" panose="020F0502020204030204" pitchFamily="34" charset="0"/>
                        </a:rPr>
                        <a:t>Évalue la pertinence d'un investissement dans une solution Nexus </a:t>
                      </a:r>
                    </a:p>
                    <a:p>
                      <a:pPr marL="285750" indent="-285750">
                        <a:buFont typeface="Arial" panose="020B0604020202020204" pitchFamily="34" charset="0"/>
                        <a:buChar char="•"/>
                      </a:pPr>
                      <a:r>
                        <a:rPr lang="fr-FR" sz="1200" dirty="0">
                          <a:latin typeface="Calibri" panose="020F0502020204030204" pitchFamily="34" charset="0"/>
                          <a:cs typeface="Calibri" panose="020F0502020204030204" pitchFamily="34" charset="0"/>
                        </a:rPr>
                        <a:t>Sur la base des ACB et ACE : évaluer les risques et les bénéfices escomptés par rapport au rendement attendu des investissements </a:t>
                      </a:r>
                    </a:p>
                    <a:p>
                      <a:pPr marL="285750" indent="-285750">
                        <a:buFont typeface="Arial" panose="020B0604020202020204" pitchFamily="34" charset="0"/>
                        <a:buChar char="•"/>
                      </a:pPr>
                      <a:r>
                        <a:rPr lang="fr-FR" sz="1200" dirty="0">
                          <a:latin typeface="Calibri" panose="020F0502020204030204" pitchFamily="34" charset="0"/>
                          <a:cs typeface="Calibri" panose="020F0502020204030204" pitchFamily="34" charset="0"/>
                        </a:rPr>
                        <a:t>Processus d’élaboration d’une analyse de rentabilité : (1) définir la justification opérationnelle, (2) spécifier les modalités d’investissement, (3) présenter la proposition de valeur </a:t>
                      </a:r>
                    </a:p>
                  </a:txBody>
                  <a:tcPr/>
                </a:tc>
                <a:tc>
                  <a:txBody>
                    <a:bodyPr/>
                    <a:lstStyle/>
                    <a:p>
                      <a:pPr marL="285750" indent="-285750">
                        <a:buFont typeface="Arial" panose="020B0604020202020204" pitchFamily="34" charset="0"/>
                        <a:buChar char="•"/>
                      </a:pPr>
                      <a:r>
                        <a:rPr lang="fr-FR" sz="1200" dirty="0">
                          <a:latin typeface="Calibri" panose="020F0502020204030204" pitchFamily="34" charset="0"/>
                          <a:cs typeface="Calibri" panose="020F0502020204030204" pitchFamily="34" charset="0"/>
                        </a:rPr>
                        <a:t>Les investissements sont souvent associés à des risques inconnus, des coûts élevés et des retours sur investissement incertains </a:t>
                      </a:r>
                    </a:p>
                    <a:p>
                      <a:pPr marL="285750" indent="-285750">
                        <a:buFont typeface="Arial" panose="020B0604020202020204" pitchFamily="34" charset="0"/>
                        <a:buChar char="•"/>
                      </a:pPr>
                      <a:r>
                        <a:rPr lang="fr-FR" sz="1200" dirty="0">
                          <a:latin typeface="Calibri" panose="020F0502020204030204" pitchFamily="34" charset="0"/>
                          <a:cs typeface="Calibri" panose="020F0502020204030204" pitchFamily="34" charset="0"/>
                        </a:rPr>
                        <a:t>Méthode limitée à l’échelle locale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Calibri" panose="020F0502020204030204" pitchFamily="34" charset="0"/>
                          <a:cs typeface="Calibri" panose="020F0502020204030204" pitchFamily="34" charset="0"/>
                        </a:rPr>
                        <a:t>Chronophage</a:t>
                      </a:r>
                    </a:p>
                    <a:p>
                      <a:pPr marL="285750" indent="-285750" algn="l" rtl="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42763378"/>
                  </a:ext>
                </a:extLst>
              </a:tr>
            </a:tbl>
          </a:graphicData>
        </a:graphic>
      </p:graphicFrame>
    </p:spTree>
    <p:extLst>
      <p:ext uri="{BB962C8B-B14F-4D97-AF65-F5344CB8AC3E}">
        <p14:creationId xmlns:p14="http://schemas.microsoft.com/office/powerpoint/2010/main" val="3167911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2B9A8F-0B59-4F0F-8345-A0F85BFE69C7}"/>
              </a:ext>
            </a:extLst>
          </p:cNvPr>
          <p:cNvSpPr>
            <a:spLocks noGrp="1"/>
          </p:cNvSpPr>
          <p:nvPr>
            <p:ph type="body" sz="quarter" idx="14"/>
          </p:nvPr>
        </p:nvSpPr>
        <p:spPr>
          <a:xfrm>
            <a:off x="449816" y="1260122"/>
            <a:ext cx="8567737" cy="270565"/>
          </a:xfrm>
        </p:spPr>
        <p:txBody>
          <a:bodyPr/>
          <a:lstStyle/>
          <a:p>
            <a:r>
              <a:rPr lang="fr-FR" sz="1600" dirty="0"/>
              <a:t>La boîte à outils des critères de sélection du Nexus eau-énergie-alimentation</a:t>
            </a:r>
          </a:p>
        </p:txBody>
      </p:sp>
      <p:graphicFrame>
        <p:nvGraphicFramePr>
          <p:cNvPr id="7" name="Diagramm 6">
            <a:extLst>
              <a:ext uri="{FF2B5EF4-FFF2-40B4-BE49-F238E27FC236}">
                <a16:creationId xmlns:a16="http://schemas.microsoft.com/office/drawing/2014/main" id="{AB4209F3-DE27-4458-A5DF-66655C8A412B}"/>
              </a:ext>
            </a:extLst>
          </p:cNvPr>
          <p:cNvGraphicFramePr/>
          <p:nvPr>
            <p:extLst>
              <p:ext uri="{D42A27DB-BD31-4B8C-83A1-F6EECF244321}">
                <p14:modId xmlns:p14="http://schemas.microsoft.com/office/powerpoint/2010/main" val="3677842930"/>
              </p:ext>
            </p:extLst>
          </p:nvPr>
        </p:nvGraphicFramePr>
        <p:xfrm>
          <a:off x="289444" y="1523342"/>
          <a:ext cx="8565112" cy="30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79CE1C4D-99D6-4693-8F79-B89AF45AC08D}"/>
              </a:ext>
            </a:extLst>
          </p:cNvPr>
          <p:cNvSpPr>
            <a:spLocks noGrp="1"/>
          </p:cNvSpPr>
          <p:nvPr>
            <p:ph type="sldNum" sz="quarter" idx="16"/>
          </p:nvPr>
        </p:nvSpPr>
        <p:spPr/>
        <p:txBody>
          <a:bodyPr/>
          <a:lstStyle/>
          <a:p>
            <a:fld id="{CF23C0C3-F0EC-4AF0-84C8-08554CFEDD03}" type="slidenum">
              <a:rPr lang="en-GB" smtClean="0"/>
              <a:t>13</a:t>
            </a:fld>
            <a:endParaRPr lang="en-GB"/>
          </a:p>
        </p:txBody>
      </p:sp>
      <p:sp>
        <p:nvSpPr>
          <p:cNvPr id="8" name="Titel 2">
            <a:extLst>
              <a:ext uri="{FF2B5EF4-FFF2-40B4-BE49-F238E27FC236}">
                <a16:creationId xmlns:a16="http://schemas.microsoft.com/office/drawing/2014/main" id="{8CFCD9E3-1C6F-4B2A-BF13-647E63E39FFB}"/>
              </a:ext>
            </a:extLst>
          </p:cNvPr>
          <p:cNvSpPr txBox="1">
            <a:spLocks/>
          </p:cNvSpPr>
          <p:nvPr/>
        </p:nvSpPr>
        <p:spPr bwMode="gray">
          <a:xfrm>
            <a:off x="602216" y="728400"/>
            <a:ext cx="8567183" cy="540544"/>
          </a:xfrm>
          <a:prstGeom prst="rect">
            <a:avLst/>
          </a:prstGeom>
        </p:spPr>
        <p:txBody>
          <a:bodyPr vert="horz" lIns="9000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1800"/>
              <a:t>Évaluer la valeur ajoutée des solutions Nexus sur le plan économique</a:t>
            </a:r>
            <a:endParaRPr lang="fr-FR" sz="1800" dirty="0"/>
          </a:p>
        </p:txBody>
      </p:sp>
    </p:spTree>
    <p:extLst>
      <p:ext uri="{BB962C8B-B14F-4D97-AF65-F5344CB8AC3E}">
        <p14:creationId xmlns:p14="http://schemas.microsoft.com/office/powerpoint/2010/main" val="34975044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371696"/>
            <a:ext cx="7942760" cy="830997"/>
          </a:xfrm>
        </p:spPr>
        <p:txBody>
          <a:bodyPr/>
          <a:lstStyle/>
          <a:p>
            <a:r>
              <a:rPr lang="fr-FR" dirty="0"/>
              <a:t>Analyse coûts-avantages : le projet </a:t>
            </a:r>
            <a:r>
              <a:rPr lang="fr-FR" dirty="0" err="1"/>
              <a:t>Ikondo-Metembwe</a:t>
            </a:r>
            <a:endParaRPr lang="fr-FR" dirty="0"/>
          </a:p>
          <a:p>
            <a:r>
              <a:rPr lang="fr-FR" dirty="0"/>
              <a:t> </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fr-FR" dirty="0"/>
              <a:t>Démontrer la valeur ajoutée économique des solutions Nexus</a:t>
            </a:r>
            <a:endParaRPr lang="de-DE" dirty="0"/>
          </a:p>
        </p:txBody>
      </p:sp>
      <p:sp>
        <p:nvSpPr>
          <p:cNvPr id="4" name="CasellaDiTesto 3">
            <a:extLst>
              <a:ext uri="{FF2B5EF4-FFF2-40B4-BE49-F238E27FC236}">
                <a16:creationId xmlns:a16="http://schemas.microsoft.com/office/drawing/2014/main" id="{3F2A8CCD-6D6B-4B9B-9F5C-3423FF6BA576}"/>
              </a:ext>
            </a:extLst>
          </p:cNvPr>
          <p:cNvSpPr txBox="1"/>
          <p:nvPr/>
        </p:nvSpPr>
        <p:spPr>
          <a:xfrm>
            <a:off x="620110" y="4804231"/>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3"/>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19510194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7DC4825B-C1D8-4578-B791-99F4F830929B}"/>
              </a:ext>
            </a:extLst>
          </p:cNvPr>
          <p:cNvSpPr/>
          <p:nvPr/>
        </p:nvSpPr>
        <p:spPr>
          <a:xfrm>
            <a:off x="723462" y="3076447"/>
            <a:ext cx="1702038"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6" name="Rettangolo 25">
            <a:extLst>
              <a:ext uri="{FF2B5EF4-FFF2-40B4-BE49-F238E27FC236}">
                <a16:creationId xmlns:a16="http://schemas.microsoft.com/office/drawing/2014/main" id="{91EAB78F-B835-4812-A6BE-19DB949A35A5}"/>
              </a:ext>
            </a:extLst>
          </p:cNvPr>
          <p:cNvSpPr/>
          <p:nvPr/>
        </p:nvSpPr>
        <p:spPr>
          <a:xfrm>
            <a:off x="2463115" y="3075850"/>
            <a:ext cx="1313266" cy="952196"/>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7" name="Rettangolo 26">
            <a:extLst>
              <a:ext uri="{FF2B5EF4-FFF2-40B4-BE49-F238E27FC236}">
                <a16:creationId xmlns:a16="http://schemas.microsoft.com/office/drawing/2014/main" id="{83BA5013-C544-4929-A6EE-628FFA2B93DD}"/>
              </a:ext>
            </a:extLst>
          </p:cNvPr>
          <p:cNvSpPr/>
          <p:nvPr/>
        </p:nvSpPr>
        <p:spPr>
          <a:xfrm>
            <a:off x="3809941" y="3075850"/>
            <a:ext cx="1393571"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8" name="Rettangolo 27">
            <a:extLst>
              <a:ext uri="{FF2B5EF4-FFF2-40B4-BE49-F238E27FC236}">
                <a16:creationId xmlns:a16="http://schemas.microsoft.com/office/drawing/2014/main" id="{1EE275CB-951A-4287-B409-4677F2F69EAB}"/>
              </a:ext>
            </a:extLst>
          </p:cNvPr>
          <p:cNvSpPr/>
          <p:nvPr/>
        </p:nvSpPr>
        <p:spPr>
          <a:xfrm>
            <a:off x="6689496" y="3085048"/>
            <a:ext cx="1543585" cy="954212"/>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30" name="Pentagono 5">
            <a:extLst>
              <a:ext uri="{FF2B5EF4-FFF2-40B4-BE49-F238E27FC236}">
                <a16:creationId xmlns:a16="http://schemas.microsoft.com/office/drawing/2014/main" id="{1C9F0D41-1F97-4B6C-A156-A8D3F16EDC58}"/>
              </a:ext>
            </a:extLst>
          </p:cNvPr>
          <p:cNvSpPr/>
          <p:nvPr/>
        </p:nvSpPr>
        <p:spPr>
          <a:xfrm>
            <a:off x="783753" y="2483341"/>
            <a:ext cx="1738349" cy="380586"/>
          </a:xfrm>
          <a:prstGeom prst="homePlat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ACTIF / INFRASTRUCTURE </a:t>
            </a:r>
          </a:p>
        </p:txBody>
      </p:sp>
      <p:sp>
        <p:nvSpPr>
          <p:cNvPr id="31" name="Pentagono 5">
            <a:extLst>
              <a:ext uri="{FF2B5EF4-FFF2-40B4-BE49-F238E27FC236}">
                <a16:creationId xmlns:a16="http://schemas.microsoft.com/office/drawing/2014/main" id="{B23EE5FD-9E5C-4781-9A2C-2FCF43ED4321}"/>
              </a:ext>
            </a:extLst>
          </p:cNvPr>
          <p:cNvSpPr/>
          <p:nvPr/>
        </p:nvSpPr>
        <p:spPr>
          <a:xfrm>
            <a:off x="789870" y="2055190"/>
            <a:ext cx="1738349" cy="380586"/>
          </a:xfrm>
          <a:prstGeom prst="homePlat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INVESTMENT</a:t>
            </a:r>
            <a:endParaRPr lang="it-IT" sz="788" dirty="0">
              <a:solidFill>
                <a:schemeClr val="tx1"/>
              </a:solidFill>
              <a:latin typeface="Calibri" panose="020F0502020204030204" pitchFamily="34" charset="0"/>
              <a:cs typeface="Calibri" panose="020F0502020204030204" pitchFamily="34" charset="0"/>
            </a:endParaRPr>
          </a:p>
        </p:txBody>
      </p:sp>
      <p:sp>
        <p:nvSpPr>
          <p:cNvPr id="32" name="Rettangolo 31">
            <a:extLst>
              <a:ext uri="{FF2B5EF4-FFF2-40B4-BE49-F238E27FC236}">
                <a16:creationId xmlns:a16="http://schemas.microsoft.com/office/drawing/2014/main" id="{504BC010-3BCD-45B7-80C6-D70CBC826162}"/>
              </a:ext>
            </a:extLst>
          </p:cNvPr>
          <p:cNvSpPr/>
          <p:nvPr/>
        </p:nvSpPr>
        <p:spPr>
          <a:xfrm>
            <a:off x="1203865" y="1779509"/>
            <a:ext cx="764953"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 SETUP Choc</a:t>
            </a:r>
          </a:p>
        </p:txBody>
      </p:sp>
      <p:sp>
        <p:nvSpPr>
          <p:cNvPr id="33" name="Rettangolo 32">
            <a:extLst>
              <a:ext uri="{FF2B5EF4-FFF2-40B4-BE49-F238E27FC236}">
                <a16:creationId xmlns:a16="http://schemas.microsoft.com/office/drawing/2014/main" id="{CC298D7A-837F-4042-B816-4E034F2AA119}"/>
              </a:ext>
            </a:extLst>
          </p:cNvPr>
          <p:cNvSpPr/>
          <p:nvPr/>
        </p:nvSpPr>
        <p:spPr>
          <a:xfrm>
            <a:off x="2519553" y="1708459"/>
            <a:ext cx="1357430"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MODÉLISATION MICROÉCONOMIQUE</a:t>
            </a:r>
          </a:p>
        </p:txBody>
      </p:sp>
      <p:sp>
        <p:nvSpPr>
          <p:cNvPr id="34" name="Rettangolo 33">
            <a:extLst>
              <a:ext uri="{FF2B5EF4-FFF2-40B4-BE49-F238E27FC236}">
                <a16:creationId xmlns:a16="http://schemas.microsoft.com/office/drawing/2014/main" id="{E5663C46-5790-4E6B-9A48-B0E5C555FD14}"/>
              </a:ext>
            </a:extLst>
          </p:cNvPr>
          <p:cNvSpPr/>
          <p:nvPr/>
        </p:nvSpPr>
        <p:spPr>
          <a:xfrm>
            <a:off x="6718446" y="1779509"/>
            <a:ext cx="2064989"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ENGAGEMENT DES PARTIES PRENANTES</a:t>
            </a:r>
          </a:p>
        </p:txBody>
      </p:sp>
      <p:sp>
        <p:nvSpPr>
          <p:cNvPr id="35" name="Rettangolo 34">
            <a:extLst>
              <a:ext uri="{FF2B5EF4-FFF2-40B4-BE49-F238E27FC236}">
                <a16:creationId xmlns:a16="http://schemas.microsoft.com/office/drawing/2014/main" id="{B7D60BE1-204C-4EFA-BBA8-B82AD4DD1633}"/>
              </a:ext>
            </a:extLst>
          </p:cNvPr>
          <p:cNvSpPr/>
          <p:nvPr/>
        </p:nvSpPr>
        <p:spPr>
          <a:xfrm>
            <a:off x="6830338" y="2076096"/>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LES PARTIES PRENANTES INTERNES</a:t>
            </a:r>
          </a:p>
        </p:txBody>
      </p:sp>
      <p:sp>
        <p:nvSpPr>
          <p:cNvPr id="36" name="Rettangolo 35">
            <a:extLst>
              <a:ext uri="{FF2B5EF4-FFF2-40B4-BE49-F238E27FC236}">
                <a16:creationId xmlns:a16="http://schemas.microsoft.com/office/drawing/2014/main" id="{BD061710-4DBE-4808-B4D4-77E3B091555C}"/>
              </a:ext>
            </a:extLst>
          </p:cNvPr>
          <p:cNvSpPr/>
          <p:nvPr/>
        </p:nvSpPr>
        <p:spPr>
          <a:xfrm>
            <a:off x="6830338" y="2367910"/>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GOUVERNEMENTS ET IFD</a:t>
            </a:r>
          </a:p>
        </p:txBody>
      </p:sp>
      <p:sp>
        <p:nvSpPr>
          <p:cNvPr id="37" name="Pentagono 5">
            <a:extLst>
              <a:ext uri="{FF2B5EF4-FFF2-40B4-BE49-F238E27FC236}">
                <a16:creationId xmlns:a16="http://schemas.microsoft.com/office/drawing/2014/main" id="{18644103-40C5-4628-9616-63D80F1692E6}"/>
              </a:ext>
            </a:extLst>
          </p:cNvPr>
          <p:cNvSpPr/>
          <p:nvPr/>
        </p:nvSpPr>
        <p:spPr>
          <a:xfrm>
            <a:off x="1273880" y="1298013"/>
            <a:ext cx="6511341" cy="317030"/>
          </a:xfrm>
          <a:prstGeom prst="homePlate">
            <a:avLst/>
          </a:prstGeom>
          <a:gradFill flip="none" rotWithShape="1">
            <a:gsLst>
              <a:gs pos="42000">
                <a:schemeClr val="accent6">
                  <a:lumMod val="75000"/>
                </a:schemeClr>
              </a:gs>
              <a:gs pos="100000">
                <a:schemeClr val="tx1"/>
              </a:gs>
            </a:gsLst>
            <a:lin ang="1080000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8" name="Rettangolo 37">
            <a:extLst>
              <a:ext uri="{FF2B5EF4-FFF2-40B4-BE49-F238E27FC236}">
                <a16:creationId xmlns:a16="http://schemas.microsoft.com/office/drawing/2014/main" id="{507AEE56-7494-41C5-9346-AC3755ACAE5D}"/>
              </a:ext>
            </a:extLst>
          </p:cNvPr>
          <p:cNvSpPr/>
          <p:nvPr/>
        </p:nvSpPr>
        <p:spPr>
          <a:xfrm>
            <a:off x="1273880" y="1263972"/>
            <a:ext cx="2577740" cy="3807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Calibri" panose="020F0502020204030204" pitchFamily="34" charset="0"/>
                <a:cs typeface="Calibri" panose="020F0502020204030204" pitchFamily="34" charset="0"/>
              </a:rPr>
              <a:t>PLAN INDUSTRIEL DE L'ENTREPRISE PRIVÉE </a:t>
            </a:r>
          </a:p>
        </p:txBody>
      </p:sp>
      <p:sp>
        <p:nvSpPr>
          <p:cNvPr id="39" name="Rettangolo 38">
            <a:extLst>
              <a:ext uri="{FF2B5EF4-FFF2-40B4-BE49-F238E27FC236}">
                <a16:creationId xmlns:a16="http://schemas.microsoft.com/office/drawing/2014/main" id="{FDB126A9-7E03-4479-A4C0-888E67A3F911}"/>
              </a:ext>
            </a:extLst>
          </p:cNvPr>
          <p:cNvSpPr/>
          <p:nvPr/>
        </p:nvSpPr>
        <p:spPr>
          <a:xfrm>
            <a:off x="5288863" y="1261824"/>
            <a:ext cx="2462923" cy="3807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accent6">
                    <a:lumMod val="40000"/>
                    <a:lumOff val="60000"/>
                  </a:schemeClr>
                </a:solidFill>
                <a:latin typeface="Calibri" panose="020F0502020204030204" pitchFamily="34" charset="0"/>
                <a:cs typeface="Calibri" panose="020F0502020204030204" pitchFamily="34" charset="0"/>
              </a:rPr>
              <a:t>IMPACT SUR LES PARTIES PRENANTES POINT DE VUE PUBLIC </a:t>
            </a:r>
          </a:p>
        </p:txBody>
      </p:sp>
      <p:sp>
        <p:nvSpPr>
          <p:cNvPr id="40" name="Rettangolo 39">
            <a:extLst>
              <a:ext uri="{FF2B5EF4-FFF2-40B4-BE49-F238E27FC236}">
                <a16:creationId xmlns:a16="http://schemas.microsoft.com/office/drawing/2014/main" id="{9BC89ECA-095A-4AE8-86E1-96988671963C}"/>
              </a:ext>
            </a:extLst>
          </p:cNvPr>
          <p:cNvSpPr/>
          <p:nvPr/>
        </p:nvSpPr>
        <p:spPr>
          <a:xfrm>
            <a:off x="6830338" y="2653572"/>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CLIENTS, INVESTISSEURS, </a:t>
            </a:r>
            <a:r>
              <a:rPr lang="it-IT" sz="750" dirty="0" err="1">
                <a:solidFill>
                  <a:schemeClr val="tx1"/>
                </a:solidFill>
                <a:latin typeface="Calibri" panose="020F0502020204030204" pitchFamily="34" charset="0"/>
                <a:cs typeface="Calibri" panose="020F0502020204030204" pitchFamily="34" charset="0"/>
              </a:rPr>
              <a:t>ONGs</a:t>
            </a:r>
            <a:endParaRPr lang="it-IT" sz="750" dirty="0">
              <a:solidFill>
                <a:schemeClr val="tx1"/>
              </a:solidFill>
              <a:latin typeface="Calibri" panose="020F0502020204030204" pitchFamily="34" charset="0"/>
              <a:cs typeface="Calibri" panose="020F0502020204030204" pitchFamily="34" charset="0"/>
            </a:endParaRPr>
          </a:p>
        </p:txBody>
      </p:sp>
      <p:pic>
        <p:nvPicPr>
          <p:cNvPr id="41" name="Immagine 40">
            <a:extLst>
              <a:ext uri="{FF2B5EF4-FFF2-40B4-BE49-F238E27FC236}">
                <a16:creationId xmlns:a16="http://schemas.microsoft.com/office/drawing/2014/main" id="{8F19DF88-4C55-4F8E-A5F9-E0F7E74797AF}"/>
              </a:ext>
            </a:extLst>
          </p:cNvPr>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blip>
          <a:srcRect r="51695"/>
          <a:stretch/>
        </p:blipFill>
        <p:spPr>
          <a:xfrm>
            <a:off x="6806631" y="3629454"/>
            <a:ext cx="529703" cy="220230"/>
          </a:xfrm>
          <a:prstGeom prst="rect">
            <a:avLst/>
          </a:prstGeom>
        </p:spPr>
      </p:pic>
      <p:pic>
        <p:nvPicPr>
          <p:cNvPr id="42" name="Immagine 41">
            <a:extLst>
              <a:ext uri="{FF2B5EF4-FFF2-40B4-BE49-F238E27FC236}">
                <a16:creationId xmlns:a16="http://schemas.microsoft.com/office/drawing/2014/main" id="{22C513CA-0951-4C5F-AD2A-DF24E3C370A9}"/>
              </a:ext>
            </a:extLst>
          </p:cNvPr>
          <p:cNvPicPr>
            <a:picLocks noChangeAspect="1"/>
          </p:cNvPicPr>
          <p:nvPr/>
        </p:nvPicPr>
        <p:blipFill>
          <a:blip r:embed="rId4"/>
          <a:stretch>
            <a:fillRect/>
          </a:stretch>
        </p:blipFill>
        <p:spPr>
          <a:xfrm>
            <a:off x="6777566" y="3212689"/>
            <a:ext cx="289083" cy="292709"/>
          </a:xfrm>
          <a:prstGeom prst="rect">
            <a:avLst/>
          </a:prstGeom>
        </p:spPr>
      </p:pic>
      <p:pic>
        <p:nvPicPr>
          <p:cNvPr id="43" name="Immagine 42">
            <a:extLst>
              <a:ext uri="{FF2B5EF4-FFF2-40B4-BE49-F238E27FC236}">
                <a16:creationId xmlns:a16="http://schemas.microsoft.com/office/drawing/2014/main" id="{0BC747D6-BFA0-4314-BB2C-460F06FA58A1}"/>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t="14905" b="9102"/>
          <a:stretch/>
        </p:blipFill>
        <p:spPr>
          <a:xfrm>
            <a:off x="7369924" y="3212689"/>
            <a:ext cx="791198" cy="628742"/>
          </a:xfrm>
          <a:prstGeom prst="rect">
            <a:avLst/>
          </a:prstGeom>
        </p:spPr>
      </p:pic>
      <p:sp>
        <p:nvSpPr>
          <p:cNvPr id="44" name="Rettangolo 43">
            <a:extLst>
              <a:ext uri="{FF2B5EF4-FFF2-40B4-BE49-F238E27FC236}">
                <a16:creationId xmlns:a16="http://schemas.microsoft.com/office/drawing/2014/main" id="{726AA4D1-82FE-45D2-ADB6-CC8012BD3534}"/>
              </a:ext>
            </a:extLst>
          </p:cNvPr>
          <p:cNvSpPr/>
          <p:nvPr/>
        </p:nvSpPr>
        <p:spPr>
          <a:xfrm>
            <a:off x="789870" y="3154069"/>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solidFill>
                  <a:schemeClr val="tx1"/>
                </a:solidFill>
                <a:latin typeface="Calibri" panose="020F0502020204030204" pitchFamily="34" charset="0"/>
                <a:cs typeface="Calibri" panose="020F0502020204030204" pitchFamily="34" charset="0"/>
              </a:rPr>
              <a:t>MARKET DONNÉES DU MARCHÉ</a:t>
            </a:r>
          </a:p>
        </p:txBody>
      </p:sp>
      <p:sp>
        <p:nvSpPr>
          <p:cNvPr id="45" name="Rettangolo 44">
            <a:extLst>
              <a:ext uri="{FF2B5EF4-FFF2-40B4-BE49-F238E27FC236}">
                <a16:creationId xmlns:a16="http://schemas.microsoft.com/office/drawing/2014/main" id="{374B9F4D-C1AB-4E46-AFD4-D61E9C6C4FF9}"/>
              </a:ext>
            </a:extLst>
          </p:cNvPr>
          <p:cNvSpPr/>
          <p:nvPr/>
        </p:nvSpPr>
        <p:spPr>
          <a:xfrm>
            <a:off x="793253" y="3350699"/>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solidFill>
                  <a:schemeClr val="tx1"/>
                </a:solidFill>
                <a:latin typeface="Calibri" panose="020F0502020204030204" pitchFamily="34" charset="0"/>
                <a:cs typeface="Calibri" panose="020F0502020204030204" pitchFamily="34" charset="0"/>
              </a:rPr>
              <a:t>GEO DATA (GIS)</a:t>
            </a:r>
          </a:p>
        </p:txBody>
      </p:sp>
      <p:sp>
        <p:nvSpPr>
          <p:cNvPr id="46" name="Rettangolo 45">
            <a:extLst>
              <a:ext uri="{FF2B5EF4-FFF2-40B4-BE49-F238E27FC236}">
                <a16:creationId xmlns:a16="http://schemas.microsoft.com/office/drawing/2014/main" id="{46A5C0CE-D6A5-41C9-9A56-943A00250438}"/>
              </a:ext>
            </a:extLst>
          </p:cNvPr>
          <p:cNvSpPr/>
          <p:nvPr/>
        </p:nvSpPr>
        <p:spPr>
          <a:xfrm>
            <a:off x="793253" y="3551948"/>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solidFill>
                  <a:schemeClr val="tx1"/>
                </a:solidFill>
                <a:latin typeface="Calibri" panose="020F0502020204030204" pitchFamily="34" charset="0"/>
                <a:cs typeface="Calibri" panose="020F0502020204030204" pitchFamily="34" charset="0"/>
              </a:rPr>
              <a:t>DONNÉES DU PROJET</a:t>
            </a:r>
          </a:p>
        </p:txBody>
      </p:sp>
      <p:sp>
        <p:nvSpPr>
          <p:cNvPr id="47" name="Rettangolo 46">
            <a:extLst>
              <a:ext uri="{FF2B5EF4-FFF2-40B4-BE49-F238E27FC236}">
                <a16:creationId xmlns:a16="http://schemas.microsoft.com/office/drawing/2014/main" id="{C7E2D1A6-9AFF-4507-88C4-0F2C99E2AB08}"/>
              </a:ext>
            </a:extLst>
          </p:cNvPr>
          <p:cNvSpPr/>
          <p:nvPr/>
        </p:nvSpPr>
        <p:spPr>
          <a:xfrm>
            <a:off x="793253" y="3753197"/>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solidFill>
                  <a:schemeClr val="tx1"/>
                </a:solidFill>
                <a:latin typeface="Calibri" panose="020F0502020204030204" pitchFamily="34" charset="0"/>
                <a:cs typeface="Calibri" panose="020F0502020204030204" pitchFamily="34" charset="0"/>
              </a:rPr>
              <a:t>DONNÉES RÉGLEMENTAIRES</a:t>
            </a:r>
          </a:p>
        </p:txBody>
      </p:sp>
      <p:sp>
        <p:nvSpPr>
          <p:cNvPr id="48" name="Rettangolo 47">
            <a:extLst>
              <a:ext uri="{FF2B5EF4-FFF2-40B4-BE49-F238E27FC236}">
                <a16:creationId xmlns:a16="http://schemas.microsoft.com/office/drawing/2014/main" id="{86E07E48-E972-41D1-90B2-197ED9508813}"/>
              </a:ext>
            </a:extLst>
          </p:cNvPr>
          <p:cNvSpPr/>
          <p:nvPr/>
        </p:nvSpPr>
        <p:spPr>
          <a:xfrm>
            <a:off x="1710854" y="3156057"/>
            <a:ext cx="651433" cy="36854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INVESTISSEMENT EN CONSTRUC.</a:t>
            </a:r>
          </a:p>
        </p:txBody>
      </p:sp>
      <p:sp>
        <p:nvSpPr>
          <p:cNvPr id="49" name="Rettangolo 48">
            <a:extLst>
              <a:ext uri="{FF2B5EF4-FFF2-40B4-BE49-F238E27FC236}">
                <a16:creationId xmlns:a16="http://schemas.microsoft.com/office/drawing/2014/main" id="{D31D0EF7-23BA-4040-96BB-AEF18C16A449}"/>
              </a:ext>
            </a:extLst>
          </p:cNvPr>
          <p:cNvSpPr/>
          <p:nvPr/>
        </p:nvSpPr>
        <p:spPr>
          <a:xfrm>
            <a:off x="1714348" y="3551948"/>
            <a:ext cx="651433"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VECTEUR DE DÉPENSES</a:t>
            </a:r>
          </a:p>
        </p:txBody>
      </p:sp>
      <p:sp>
        <p:nvSpPr>
          <p:cNvPr id="50" name="Rettangolo 49">
            <a:extLst>
              <a:ext uri="{FF2B5EF4-FFF2-40B4-BE49-F238E27FC236}">
                <a16:creationId xmlns:a16="http://schemas.microsoft.com/office/drawing/2014/main" id="{EC00F861-C00E-4010-93AD-B27315C1732C}"/>
              </a:ext>
            </a:extLst>
          </p:cNvPr>
          <p:cNvSpPr/>
          <p:nvPr/>
        </p:nvSpPr>
        <p:spPr>
          <a:xfrm>
            <a:off x="911481" y="4058685"/>
            <a:ext cx="1357586"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DONNÉES D'ENTRÉE ET SCÉNARIO</a:t>
            </a:r>
          </a:p>
        </p:txBody>
      </p:sp>
      <p:sp>
        <p:nvSpPr>
          <p:cNvPr id="51" name="Rettangolo 50">
            <a:extLst>
              <a:ext uri="{FF2B5EF4-FFF2-40B4-BE49-F238E27FC236}">
                <a16:creationId xmlns:a16="http://schemas.microsoft.com/office/drawing/2014/main" id="{15D154A1-FFE9-4D50-BF82-AA95EA882F36}"/>
              </a:ext>
            </a:extLst>
          </p:cNvPr>
          <p:cNvSpPr/>
          <p:nvPr/>
        </p:nvSpPr>
        <p:spPr>
          <a:xfrm>
            <a:off x="2437172" y="4058685"/>
            <a:ext cx="1487908"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ANALYSE COÛTS-BÉNÉFICES</a:t>
            </a:r>
          </a:p>
        </p:txBody>
      </p:sp>
      <p:sp>
        <p:nvSpPr>
          <p:cNvPr id="52" name="Rettangolo 51">
            <a:extLst>
              <a:ext uri="{FF2B5EF4-FFF2-40B4-BE49-F238E27FC236}">
                <a16:creationId xmlns:a16="http://schemas.microsoft.com/office/drawing/2014/main" id="{5F244443-712A-46AC-9561-A10CC79F3C29}"/>
              </a:ext>
            </a:extLst>
          </p:cNvPr>
          <p:cNvSpPr/>
          <p:nvPr/>
        </p:nvSpPr>
        <p:spPr>
          <a:xfrm>
            <a:off x="3827617" y="4058685"/>
            <a:ext cx="1364798"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SAM / DCGE / MONTE CARLO </a:t>
            </a:r>
          </a:p>
        </p:txBody>
      </p:sp>
      <p:sp>
        <p:nvSpPr>
          <p:cNvPr id="53" name="Rettangolo 52">
            <a:extLst>
              <a:ext uri="{FF2B5EF4-FFF2-40B4-BE49-F238E27FC236}">
                <a16:creationId xmlns:a16="http://schemas.microsoft.com/office/drawing/2014/main" id="{E015BD3E-07E8-4474-850D-2D3377E8C7FF}"/>
              </a:ext>
            </a:extLst>
          </p:cNvPr>
          <p:cNvSpPr/>
          <p:nvPr/>
        </p:nvSpPr>
        <p:spPr>
          <a:xfrm>
            <a:off x="6941193" y="4058685"/>
            <a:ext cx="1293944"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MÉTRIQUES STANDARD</a:t>
            </a:r>
          </a:p>
        </p:txBody>
      </p:sp>
      <p:sp>
        <p:nvSpPr>
          <p:cNvPr id="54" name="Rettangolo 53">
            <a:extLst>
              <a:ext uri="{FF2B5EF4-FFF2-40B4-BE49-F238E27FC236}">
                <a16:creationId xmlns:a16="http://schemas.microsoft.com/office/drawing/2014/main" id="{FD9AC312-38BF-4DF9-B097-D006F9A4E3A7}"/>
              </a:ext>
            </a:extLst>
          </p:cNvPr>
          <p:cNvSpPr/>
          <p:nvPr/>
        </p:nvSpPr>
        <p:spPr>
          <a:xfrm>
            <a:off x="4447275" y="3176800"/>
            <a:ext cx="691505"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ROBUSTESSE</a:t>
            </a:r>
          </a:p>
          <a:p>
            <a:pPr algn="ctr"/>
            <a:r>
              <a:rPr lang="it-IT" sz="675" dirty="0">
                <a:solidFill>
                  <a:schemeClr val="tx1"/>
                </a:solidFill>
                <a:latin typeface="Calibri" panose="020F0502020204030204" pitchFamily="34" charset="0"/>
                <a:cs typeface="Calibri" panose="020F0502020204030204" pitchFamily="34" charset="0"/>
              </a:rPr>
              <a:t>VÉRIFIER</a:t>
            </a:r>
          </a:p>
        </p:txBody>
      </p:sp>
      <p:sp>
        <p:nvSpPr>
          <p:cNvPr id="55" name="Rettangolo 54">
            <a:extLst>
              <a:ext uri="{FF2B5EF4-FFF2-40B4-BE49-F238E27FC236}">
                <a16:creationId xmlns:a16="http://schemas.microsoft.com/office/drawing/2014/main" id="{247964D2-9DB1-4075-9C25-E17A83152FDE}"/>
              </a:ext>
            </a:extLst>
          </p:cNvPr>
          <p:cNvSpPr/>
          <p:nvPr/>
        </p:nvSpPr>
        <p:spPr>
          <a:xfrm>
            <a:off x="4447275" y="3590472"/>
            <a:ext cx="691505"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RAISONNABILITÉ</a:t>
            </a:r>
          </a:p>
          <a:p>
            <a:pPr algn="ctr"/>
            <a:r>
              <a:rPr lang="it-IT" sz="675" dirty="0">
                <a:solidFill>
                  <a:schemeClr val="tx1"/>
                </a:solidFill>
                <a:latin typeface="Calibri" panose="020F0502020204030204" pitchFamily="34" charset="0"/>
                <a:cs typeface="Calibri" panose="020F0502020204030204" pitchFamily="34" charset="0"/>
              </a:rPr>
              <a:t>VÉRIFIER</a:t>
            </a:r>
          </a:p>
        </p:txBody>
      </p:sp>
      <p:sp>
        <p:nvSpPr>
          <p:cNvPr id="56" name="Rettangolo 55">
            <a:extLst>
              <a:ext uri="{FF2B5EF4-FFF2-40B4-BE49-F238E27FC236}">
                <a16:creationId xmlns:a16="http://schemas.microsoft.com/office/drawing/2014/main" id="{2E902649-E59A-4860-9854-A245F6DB6E8E}"/>
              </a:ext>
            </a:extLst>
          </p:cNvPr>
          <p:cNvSpPr/>
          <p:nvPr/>
        </p:nvSpPr>
        <p:spPr>
          <a:xfrm>
            <a:off x="3865814" y="3176800"/>
            <a:ext cx="547872"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MODÈLES EN COURS D'EXÉCUT.</a:t>
            </a:r>
          </a:p>
        </p:txBody>
      </p:sp>
      <p:sp>
        <p:nvSpPr>
          <p:cNvPr id="57" name="Rettangolo 56">
            <a:extLst>
              <a:ext uri="{FF2B5EF4-FFF2-40B4-BE49-F238E27FC236}">
                <a16:creationId xmlns:a16="http://schemas.microsoft.com/office/drawing/2014/main" id="{66667421-B896-4286-8184-0E98AF73309B}"/>
              </a:ext>
            </a:extLst>
          </p:cNvPr>
          <p:cNvSpPr/>
          <p:nvPr/>
        </p:nvSpPr>
        <p:spPr>
          <a:xfrm>
            <a:off x="3865813" y="3589049"/>
            <a:ext cx="547871" cy="375148"/>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err="1">
                <a:solidFill>
                  <a:schemeClr val="tx1"/>
                </a:solidFill>
                <a:latin typeface="Calibri" panose="020F0502020204030204" pitchFamily="34" charset="0"/>
                <a:cs typeface="Calibri" panose="020F0502020204030204" pitchFamily="34" charset="0"/>
              </a:rPr>
              <a:t>RÈsULTAT</a:t>
            </a:r>
            <a:endParaRPr lang="it-IT" sz="675" dirty="0">
              <a:solidFill>
                <a:schemeClr val="tx1"/>
              </a:solidFill>
              <a:latin typeface="Calibri" panose="020F0502020204030204" pitchFamily="34" charset="0"/>
              <a:cs typeface="Calibri" panose="020F0502020204030204" pitchFamily="34" charset="0"/>
            </a:endParaRPr>
          </a:p>
          <a:p>
            <a:pPr algn="ctr"/>
            <a:r>
              <a:rPr lang="it-IT" sz="675" dirty="0">
                <a:solidFill>
                  <a:schemeClr val="tx1"/>
                </a:solidFill>
                <a:latin typeface="Calibri" panose="020F0502020204030204" pitchFamily="34" charset="0"/>
                <a:cs typeface="Calibri" panose="020F0502020204030204" pitchFamily="34" charset="0"/>
              </a:rPr>
              <a:t>PRODUCT.</a:t>
            </a:r>
          </a:p>
        </p:txBody>
      </p:sp>
      <p:pic>
        <p:nvPicPr>
          <p:cNvPr id="58" name="Picture 2" descr="Related image">
            <a:extLst>
              <a:ext uri="{FF2B5EF4-FFF2-40B4-BE49-F238E27FC236}">
                <a16:creationId xmlns:a16="http://schemas.microsoft.com/office/drawing/2014/main" id="{BCA30F5C-7DAB-4D62-ADEB-0A774CFEF72A}"/>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3553" y="1266132"/>
            <a:ext cx="417968" cy="416330"/>
          </a:xfrm>
          <a:prstGeom prst="rect">
            <a:avLst/>
          </a:prstGeom>
          <a:noFill/>
          <a:extLst>
            <a:ext uri="{909E8E84-426E-40DD-AFC4-6F175D3DCCD1}">
              <a14:hiddenFill xmlns:a14="http://schemas.microsoft.com/office/drawing/2010/main">
                <a:solidFill>
                  <a:srgbClr val="FFFFFF"/>
                </a:solidFill>
              </a14:hiddenFill>
            </a:ext>
          </a:extLst>
        </p:spPr>
      </p:pic>
      <p:sp>
        <p:nvSpPr>
          <p:cNvPr id="59" name="Freccia a gallone 58">
            <a:extLst>
              <a:ext uri="{FF2B5EF4-FFF2-40B4-BE49-F238E27FC236}">
                <a16:creationId xmlns:a16="http://schemas.microsoft.com/office/drawing/2014/main" id="{72E983EB-C6BC-41BF-ADF8-8F40C845473F}"/>
              </a:ext>
            </a:extLst>
          </p:cNvPr>
          <p:cNvSpPr/>
          <p:nvPr/>
        </p:nvSpPr>
        <p:spPr>
          <a:xfrm>
            <a:off x="2425500" y="2055190"/>
            <a:ext cx="1702038"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Calibri" panose="020F0502020204030204" pitchFamily="34" charset="0"/>
                <a:cs typeface="Calibri" panose="020F0502020204030204" pitchFamily="34" charset="0"/>
              </a:rPr>
              <a:t>CONTRÔLE DE LA DURABILITÉ ÉCONOMIQUE ET FINANCIÈRE</a:t>
            </a:r>
          </a:p>
        </p:txBody>
      </p:sp>
      <p:sp>
        <p:nvSpPr>
          <p:cNvPr id="60" name="Freccia a gallone 59">
            <a:extLst>
              <a:ext uri="{FF2B5EF4-FFF2-40B4-BE49-F238E27FC236}">
                <a16:creationId xmlns:a16="http://schemas.microsoft.com/office/drawing/2014/main" id="{CE1D1129-11CD-41DB-89D7-FAE58754C3CF}"/>
              </a:ext>
            </a:extLst>
          </p:cNvPr>
          <p:cNvSpPr/>
          <p:nvPr/>
        </p:nvSpPr>
        <p:spPr>
          <a:xfrm>
            <a:off x="3809942" y="2055190"/>
            <a:ext cx="1771944"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Calibri" panose="020F0502020204030204" pitchFamily="34" charset="0"/>
                <a:cs typeface="Calibri" panose="020F0502020204030204" pitchFamily="34" charset="0"/>
              </a:rPr>
              <a:t>DIRECT</a:t>
            </a:r>
          </a:p>
          <a:p>
            <a:pPr algn="ctr"/>
            <a:r>
              <a:rPr lang="fr-FR" sz="900" dirty="0">
                <a:solidFill>
                  <a:schemeClr val="tx1"/>
                </a:solidFill>
                <a:latin typeface="Calibri" panose="020F0502020204030204" pitchFamily="34" charset="0"/>
                <a:cs typeface="Calibri" panose="020F0502020204030204" pitchFamily="34" charset="0"/>
              </a:rPr>
              <a:t>ET INDIRECTES DE L'IMPACT SOCIO-ÉCONOMIQUE</a:t>
            </a:r>
          </a:p>
        </p:txBody>
      </p:sp>
      <p:sp>
        <p:nvSpPr>
          <p:cNvPr id="61" name="Freccia a gallone 60">
            <a:extLst>
              <a:ext uri="{FF2B5EF4-FFF2-40B4-BE49-F238E27FC236}">
                <a16:creationId xmlns:a16="http://schemas.microsoft.com/office/drawing/2014/main" id="{2DB185F3-F1FA-4B09-A4C7-EB0A2EA5E3CC}"/>
              </a:ext>
            </a:extLst>
          </p:cNvPr>
          <p:cNvSpPr/>
          <p:nvPr/>
        </p:nvSpPr>
        <p:spPr>
          <a:xfrm>
            <a:off x="5270348" y="2055190"/>
            <a:ext cx="1507217"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Calibri" panose="020F0502020204030204" pitchFamily="34" charset="0"/>
              <a:cs typeface="Calibri" panose="020F0502020204030204" pitchFamily="34" charset="0"/>
            </a:endParaRPr>
          </a:p>
        </p:txBody>
      </p:sp>
      <p:sp>
        <p:nvSpPr>
          <p:cNvPr id="62" name="Rettangolo 61">
            <a:extLst>
              <a:ext uri="{FF2B5EF4-FFF2-40B4-BE49-F238E27FC236}">
                <a16:creationId xmlns:a16="http://schemas.microsoft.com/office/drawing/2014/main" id="{0DC0FD9C-2F8A-4003-B6CC-09914D2974BC}"/>
              </a:ext>
            </a:extLst>
          </p:cNvPr>
          <p:cNvSpPr/>
          <p:nvPr/>
        </p:nvSpPr>
        <p:spPr>
          <a:xfrm>
            <a:off x="5252780" y="3075850"/>
            <a:ext cx="1393571"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63" name="Rettangolo 62">
            <a:extLst>
              <a:ext uri="{FF2B5EF4-FFF2-40B4-BE49-F238E27FC236}">
                <a16:creationId xmlns:a16="http://schemas.microsoft.com/office/drawing/2014/main" id="{F6CEBC75-BE42-46E0-98D4-E53ECB7B4FEF}"/>
              </a:ext>
            </a:extLst>
          </p:cNvPr>
          <p:cNvSpPr/>
          <p:nvPr/>
        </p:nvSpPr>
        <p:spPr>
          <a:xfrm>
            <a:off x="5284921" y="3176801"/>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RÉFÉRENCES BIBLIOGRAPHIQUES ÉTUDE</a:t>
            </a:r>
          </a:p>
        </p:txBody>
      </p:sp>
      <p:sp>
        <p:nvSpPr>
          <p:cNvPr id="64" name="Rettangolo 63">
            <a:extLst>
              <a:ext uri="{FF2B5EF4-FFF2-40B4-BE49-F238E27FC236}">
                <a16:creationId xmlns:a16="http://schemas.microsoft.com/office/drawing/2014/main" id="{0CC2DD4D-4F47-423C-BC08-ABF9ABE034D0}"/>
              </a:ext>
            </a:extLst>
          </p:cNvPr>
          <p:cNvSpPr/>
          <p:nvPr/>
        </p:nvSpPr>
        <p:spPr>
          <a:xfrm>
            <a:off x="2517958" y="3186369"/>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ESTIMATION DES COÛTS</a:t>
            </a:r>
          </a:p>
        </p:txBody>
      </p:sp>
      <p:sp>
        <p:nvSpPr>
          <p:cNvPr id="65" name="Rettangolo 64">
            <a:extLst>
              <a:ext uri="{FF2B5EF4-FFF2-40B4-BE49-F238E27FC236}">
                <a16:creationId xmlns:a16="http://schemas.microsoft.com/office/drawing/2014/main" id="{6DF8DBEA-7AA3-4EAB-8884-099E744A21E2}"/>
              </a:ext>
            </a:extLst>
          </p:cNvPr>
          <p:cNvSpPr/>
          <p:nvPr/>
        </p:nvSpPr>
        <p:spPr>
          <a:xfrm>
            <a:off x="2513984" y="3466707"/>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ESTIMATION DES BÉNÉFICES</a:t>
            </a:r>
          </a:p>
        </p:txBody>
      </p:sp>
      <p:sp>
        <p:nvSpPr>
          <p:cNvPr id="66" name="Rettangolo 65">
            <a:extLst>
              <a:ext uri="{FF2B5EF4-FFF2-40B4-BE49-F238E27FC236}">
                <a16:creationId xmlns:a16="http://schemas.microsoft.com/office/drawing/2014/main" id="{2E466973-48FF-4CC8-BE57-7E358695CE31}"/>
              </a:ext>
            </a:extLst>
          </p:cNvPr>
          <p:cNvSpPr/>
          <p:nvPr/>
        </p:nvSpPr>
        <p:spPr>
          <a:xfrm>
            <a:off x="2510353" y="3743090"/>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MULTIPLICATEUR / IRR / AUTRES KPI</a:t>
            </a:r>
          </a:p>
        </p:txBody>
      </p:sp>
      <p:sp>
        <p:nvSpPr>
          <p:cNvPr id="67" name="Rettangolo 66">
            <a:extLst>
              <a:ext uri="{FF2B5EF4-FFF2-40B4-BE49-F238E27FC236}">
                <a16:creationId xmlns:a16="http://schemas.microsoft.com/office/drawing/2014/main" id="{BDD8B3D8-E139-415F-AF49-DC3F991EAE3F}"/>
              </a:ext>
            </a:extLst>
          </p:cNvPr>
          <p:cNvSpPr/>
          <p:nvPr/>
        </p:nvSpPr>
        <p:spPr>
          <a:xfrm>
            <a:off x="5284309" y="4056606"/>
            <a:ext cx="1364798"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TECHNIQUES D'OPTIMISATION</a:t>
            </a:r>
          </a:p>
        </p:txBody>
      </p:sp>
      <p:sp>
        <p:nvSpPr>
          <p:cNvPr id="68" name="Rettangolo 67">
            <a:extLst>
              <a:ext uri="{FF2B5EF4-FFF2-40B4-BE49-F238E27FC236}">
                <a16:creationId xmlns:a16="http://schemas.microsoft.com/office/drawing/2014/main" id="{062D70E8-4DB3-4889-B436-BC26B0781D20}"/>
              </a:ext>
            </a:extLst>
          </p:cNvPr>
          <p:cNvSpPr/>
          <p:nvPr/>
        </p:nvSpPr>
        <p:spPr>
          <a:xfrm>
            <a:off x="3960184" y="1704093"/>
            <a:ext cx="1395414"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MODÉLISATION MACROÉCONOMIQUE</a:t>
            </a:r>
          </a:p>
        </p:txBody>
      </p:sp>
      <p:sp>
        <p:nvSpPr>
          <p:cNvPr id="69" name="Rettangolo 68">
            <a:extLst>
              <a:ext uri="{FF2B5EF4-FFF2-40B4-BE49-F238E27FC236}">
                <a16:creationId xmlns:a16="http://schemas.microsoft.com/office/drawing/2014/main" id="{3D27F210-8873-41A1-BA3E-C5D572E15933}"/>
              </a:ext>
            </a:extLst>
          </p:cNvPr>
          <p:cNvSpPr/>
          <p:nvPr/>
        </p:nvSpPr>
        <p:spPr>
          <a:xfrm>
            <a:off x="5280196" y="3449354"/>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CHANGEMENTS STRUCTURELS IDENTIFIÉS.</a:t>
            </a:r>
          </a:p>
        </p:txBody>
      </p:sp>
      <p:sp>
        <p:nvSpPr>
          <p:cNvPr id="70" name="Rettangolo 69">
            <a:extLst>
              <a:ext uri="{FF2B5EF4-FFF2-40B4-BE49-F238E27FC236}">
                <a16:creationId xmlns:a16="http://schemas.microsoft.com/office/drawing/2014/main" id="{2ECAC6C8-D3E4-495E-8C1F-CF9A0E095535}"/>
              </a:ext>
            </a:extLst>
          </p:cNvPr>
          <p:cNvSpPr/>
          <p:nvPr/>
        </p:nvSpPr>
        <p:spPr>
          <a:xfrm>
            <a:off x="5284921" y="3736884"/>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ANALYSE DE SENSIBILITÉ</a:t>
            </a:r>
          </a:p>
        </p:txBody>
      </p:sp>
      <p:sp>
        <p:nvSpPr>
          <p:cNvPr id="71" name="Rettangolo 70">
            <a:extLst>
              <a:ext uri="{FF2B5EF4-FFF2-40B4-BE49-F238E27FC236}">
                <a16:creationId xmlns:a16="http://schemas.microsoft.com/office/drawing/2014/main" id="{53928B03-A9A7-42CB-ACA7-0D7FCDAA06DC}"/>
              </a:ext>
            </a:extLst>
          </p:cNvPr>
          <p:cNvSpPr/>
          <p:nvPr/>
        </p:nvSpPr>
        <p:spPr>
          <a:xfrm>
            <a:off x="5380874" y="1725079"/>
            <a:ext cx="1117534"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ÉLABORATION DE POLITIQUES</a:t>
            </a:r>
          </a:p>
        </p:txBody>
      </p:sp>
      <p:pic>
        <p:nvPicPr>
          <p:cNvPr id="72" name="Picture 6" descr="Immagine correlata">
            <a:extLst>
              <a:ext uri="{FF2B5EF4-FFF2-40B4-BE49-F238E27FC236}">
                <a16:creationId xmlns:a16="http://schemas.microsoft.com/office/drawing/2014/main" id="{0DD34BD3-EF98-44D4-BD61-8B14D6F8AD7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380873" y="2297376"/>
            <a:ext cx="329747" cy="329747"/>
          </a:xfrm>
          <a:prstGeom prst="rect">
            <a:avLst/>
          </a:prstGeom>
          <a:noFill/>
          <a:extLst>
            <a:ext uri="{909E8E84-426E-40DD-AFC4-6F175D3DCCD1}">
              <a14:hiddenFill xmlns:a14="http://schemas.microsoft.com/office/drawing/2010/main">
                <a:solidFill>
                  <a:srgbClr val="FFFFFF"/>
                </a:solidFill>
              </a14:hiddenFill>
            </a:ext>
          </a:extLst>
        </p:spPr>
      </p:pic>
      <p:sp>
        <p:nvSpPr>
          <p:cNvPr id="73" name="Rettangolo 72">
            <a:extLst>
              <a:ext uri="{FF2B5EF4-FFF2-40B4-BE49-F238E27FC236}">
                <a16:creationId xmlns:a16="http://schemas.microsoft.com/office/drawing/2014/main" id="{EB6D3265-D0B5-4B36-AA94-CA172BE8831A}"/>
              </a:ext>
            </a:extLst>
          </p:cNvPr>
          <p:cNvSpPr/>
          <p:nvPr/>
        </p:nvSpPr>
        <p:spPr>
          <a:xfrm>
            <a:off x="5524390" y="2286603"/>
            <a:ext cx="1177367" cy="369332"/>
          </a:xfrm>
          <a:prstGeom prst="rect">
            <a:avLst/>
          </a:prstGeom>
        </p:spPr>
        <p:txBody>
          <a:bodyPr wrap="square">
            <a:spAutoFit/>
          </a:bodyPr>
          <a:lstStyle/>
          <a:p>
            <a:pPr algn="ctr"/>
            <a:r>
              <a:rPr lang="en-GB" sz="900" dirty="0">
                <a:latin typeface="Calibri" panose="020F0502020204030204" pitchFamily="34" charset="0"/>
                <a:cs typeface="Calibri" panose="020F0502020204030204" pitchFamily="34" charset="0"/>
              </a:rPr>
              <a:t>TAILLE </a:t>
            </a:r>
          </a:p>
          <a:p>
            <a:pPr algn="ctr"/>
            <a:r>
              <a:rPr lang="en-GB" sz="900" dirty="0">
                <a:latin typeface="Calibri" panose="020F0502020204030204" pitchFamily="34" charset="0"/>
                <a:cs typeface="Calibri" panose="020F0502020204030204" pitchFamily="34" charset="0"/>
              </a:rPr>
              <a:t>OPTIMIZATION</a:t>
            </a:r>
          </a:p>
        </p:txBody>
      </p:sp>
      <p:pic>
        <p:nvPicPr>
          <p:cNvPr id="74" name="Immagine 73">
            <a:extLst>
              <a:ext uri="{FF2B5EF4-FFF2-40B4-BE49-F238E27FC236}">
                <a16:creationId xmlns:a16="http://schemas.microsoft.com/office/drawing/2014/main" id="{737D7367-82CB-48B6-B80B-A764D332DF61}"/>
              </a:ext>
            </a:extLst>
          </p:cNvPr>
          <p:cNvPicPr>
            <a:picLocks noChangeAspect="1"/>
          </p:cNvPicPr>
          <p:nvPr/>
        </p:nvPicPr>
        <p:blipFill>
          <a:blip r:embed="rId8"/>
          <a:stretch>
            <a:fillRect/>
          </a:stretch>
        </p:blipFill>
        <p:spPr>
          <a:xfrm>
            <a:off x="626442" y="1123799"/>
            <a:ext cx="654077" cy="601254"/>
          </a:xfrm>
          <a:prstGeom prst="rect">
            <a:avLst/>
          </a:prstGeom>
        </p:spPr>
      </p:pic>
      <p:sp>
        <p:nvSpPr>
          <p:cNvPr id="78" name="Titel 2">
            <a:extLst>
              <a:ext uri="{FF2B5EF4-FFF2-40B4-BE49-F238E27FC236}">
                <a16:creationId xmlns:a16="http://schemas.microsoft.com/office/drawing/2014/main" id="{0C97E28C-DF01-4177-AA31-F95788498DEE}"/>
              </a:ext>
            </a:extLst>
          </p:cNvPr>
          <p:cNvSpPr txBox="1">
            <a:spLocks/>
          </p:cNvSpPr>
          <p:nvPr/>
        </p:nvSpPr>
        <p:spPr bwMode="gray">
          <a:xfrm>
            <a:off x="449816" y="610053"/>
            <a:ext cx="8567183" cy="472437"/>
          </a:xfrm>
          <a:prstGeom prst="rect">
            <a:avLst/>
          </a:prstGeom>
        </p:spPr>
        <p:txBody>
          <a:bodyPr vert="horz" wrap="square" lIns="91440" tIns="45720" rIns="91440" bIns="45720" rtlCol="0" anchor="ctr">
            <a:sp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en-US" b="1" dirty="0" err="1"/>
              <a:t>Méthodologie</a:t>
            </a:r>
            <a:r>
              <a:rPr lang="en-US" b="1" dirty="0"/>
              <a:t> et </a:t>
            </a:r>
            <a:r>
              <a:rPr lang="en-US" b="1" dirty="0" err="1"/>
              <a:t>outils</a:t>
            </a:r>
            <a:r>
              <a:rPr lang="en-US" b="1" dirty="0"/>
              <a:t> </a:t>
            </a:r>
            <a:r>
              <a:rPr lang="en-US" b="1" dirty="0" err="1"/>
              <a:t>d'évaluation</a:t>
            </a:r>
            <a:endParaRPr lang="en-US" b="1" dirty="0"/>
          </a:p>
        </p:txBody>
      </p:sp>
      <p:sp>
        <p:nvSpPr>
          <p:cNvPr id="75" name="CasellaDiTesto 74">
            <a:extLst>
              <a:ext uri="{FF2B5EF4-FFF2-40B4-BE49-F238E27FC236}">
                <a16:creationId xmlns:a16="http://schemas.microsoft.com/office/drawing/2014/main" id="{AEB58912-EA6C-4579-9172-21B3B4933E33}"/>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76" name="Image 2">
            <a:extLst>
              <a:ext uri="{FF2B5EF4-FFF2-40B4-BE49-F238E27FC236}">
                <a16:creationId xmlns:a16="http://schemas.microsoft.com/office/drawing/2014/main" id="{399568D1-5ECD-4261-A612-9785AA6D0FAB}"/>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77" name="CasellaDiTesto 76">
            <a:extLst>
              <a:ext uri="{FF2B5EF4-FFF2-40B4-BE49-F238E27FC236}">
                <a16:creationId xmlns:a16="http://schemas.microsoft.com/office/drawing/2014/main" id="{43E0EAD0-CF25-408E-B44E-5480EEEBBA08}"/>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10"/>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6317411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EB31977-6EA0-4A1D-88F6-B4CEAADF6AAC}"/>
              </a:ext>
            </a:extLst>
          </p:cNvPr>
          <p:cNvSpPr/>
          <p:nvPr/>
        </p:nvSpPr>
        <p:spPr>
          <a:xfrm>
            <a:off x="182517" y="1285089"/>
            <a:ext cx="5157692" cy="2352503"/>
          </a:xfrm>
          <a:prstGeom prst="rect">
            <a:avLst/>
          </a:prstGeom>
        </p:spPr>
        <p:txBody>
          <a:bodyPr wrap="square">
            <a:spAutoFit/>
          </a:bodyPr>
          <a:lstStyle/>
          <a:p>
            <a:pPr algn="just">
              <a:lnSpc>
                <a:spcPct val="150000"/>
              </a:lnSpc>
              <a:spcAft>
                <a:spcPts val="900"/>
              </a:spcAft>
              <a:defRPr/>
            </a:pPr>
            <a:r>
              <a:rPr lang="fr-FR" sz="1050" dirty="0">
                <a:solidFill>
                  <a:srgbClr val="002060"/>
                </a:solidFill>
                <a:latin typeface="Calibri" panose="020F0502020204030204" pitchFamily="34" charset="0"/>
                <a:cs typeface="Calibri" panose="020F0502020204030204" pitchFamily="34" charset="0"/>
              </a:rPr>
              <a:t>Le projet </a:t>
            </a:r>
            <a:r>
              <a:rPr lang="fr-FR" sz="1050" dirty="0" err="1">
                <a:solidFill>
                  <a:srgbClr val="002060"/>
                </a:solidFill>
                <a:latin typeface="Calibri" panose="020F0502020204030204" pitchFamily="34" charset="0"/>
                <a:cs typeface="Calibri" panose="020F0502020204030204" pitchFamily="34" charset="0"/>
              </a:rPr>
              <a:t>Ikondo-Metembwe</a:t>
            </a:r>
            <a:r>
              <a:rPr lang="fr-FR" sz="1050" dirty="0">
                <a:solidFill>
                  <a:srgbClr val="002060"/>
                </a:solidFill>
                <a:latin typeface="Calibri" panose="020F0502020204030204" pitchFamily="34" charset="0"/>
                <a:cs typeface="Calibri" panose="020F0502020204030204" pitchFamily="34" charset="0"/>
              </a:rPr>
              <a:t> est situé dans une région rurale de la Tanzanie et conçu comme suit : </a:t>
            </a:r>
          </a:p>
          <a:p>
            <a:pPr marL="228600" indent="-228600" algn="just">
              <a:lnSpc>
                <a:spcPct val="150000"/>
              </a:lnSpc>
              <a:spcAft>
                <a:spcPts val="900"/>
              </a:spcAft>
              <a:buFont typeface="+mj-lt"/>
              <a:buAutoNum type="arabicPeriod"/>
              <a:defRPr/>
            </a:pPr>
            <a:r>
              <a:rPr lang="fr-FR" sz="1050" dirty="0">
                <a:solidFill>
                  <a:srgbClr val="002060"/>
                </a:solidFill>
                <a:latin typeface="Calibri" panose="020F0502020204030204" pitchFamily="34" charset="0"/>
                <a:cs typeface="Calibri" panose="020F0502020204030204" pitchFamily="34" charset="0"/>
              </a:rPr>
              <a:t>COMPOSANTE ÉNERGIE : une </a:t>
            </a:r>
            <a:r>
              <a:rPr lang="fr-FR" sz="1050" dirty="0" err="1">
                <a:solidFill>
                  <a:srgbClr val="002060"/>
                </a:solidFill>
                <a:latin typeface="Calibri" panose="020F0502020204030204" pitchFamily="34" charset="0"/>
                <a:cs typeface="Calibri" panose="020F0502020204030204" pitchFamily="34" charset="0"/>
              </a:rPr>
              <a:t>mini-centrale</a:t>
            </a:r>
            <a:r>
              <a:rPr lang="fr-FR" sz="1050" dirty="0">
                <a:solidFill>
                  <a:srgbClr val="002060"/>
                </a:solidFill>
                <a:latin typeface="Calibri" panose="020F0502020204030204" pitchFamily="34" charset="0"/>
                <a:cs typeface="Calibri" panose="020F0502020204030204" pitchFamily="34" charset="0"/>
              </a:rPr>
              <a:t> hydroélectrique d'une puissance de 550 kW.</a:t>
            </a:r>
          </a:p>
          <a:p>
            <a:pPr marL="228600" indent="-228600" algn="just">
              <a:lnSpc>
                <a:spcPct val="150000"/>
              </a:lnSpc>
              <a:spcAft>
                <a:spcPts val="900"/>
              </a:spcAft>
              <a:buFont typeface="+mj-lt"/>
              <a:buAutoNum type="arabicPeriod"/>
              <a:defRPr/>
            </a:pPr>
            <a:r>
              <a:rPr lang="fr-FR" sz="1050" dirty="0">
                <a:solidFill>
                  <a:srgbClr val="002060"/>
                </a:solidFill>
                <a:latin typeface="Calibri" panose="020F0502020204030204" pitchFamily="34" charset="0"/>
                <a:cs typeface="Calibri" panose="020F0502020204030204" pitchFamily="34" charset="0"/>
              </a:rPr>
              <a:t>COMPOSANTE EAU : 7 aqueducs fournissant de l'eau propre à de multiples points d'accès locaux.</a:t>
            </a:r>
          </a:p>
          <a:p>
            <a:pPr marL="228600" indent="-228600" algn="just">
              <a:lnSpc>
                <a:spcPct val="150000"/>
              </a:lnSpc>
              <a:spcAft>
                <a:spcPts val="900"/>
              </a:spcAft>
              <a:buFont typeface="+mj-lt"/>
              <a:buAutoNum type="arabicPeriod"/>
              <a:defRPr/>
            </a:pPr>
            <a:r>
              <a:rPr lang="fr-FR" sz="1050" dirty="0">
                <a:solidFill>
                  <a:srgbClr val="002060"/>
                </a:solidFill>
                <a:latin typeface="Calibri" panose="020F0502020204030204" pitchFamily="34" charset="0"/>
                <a:cs typeface="Calibri" panose="020F0502020204030204" pitchFamily="34" charset="0"/>
              </a:rPr>
              <a:t>COMPOSANTE ALIMENTATION : production d'une usine d'aliments pour animaux et d'un couvoir de volailles. </a:t>
            </a:r>
          </a:p>
        </p:txBody>
      </p:sp>
      <p:sp>
        <p:nvSpPr>
          <p:cNvPr id="36" name="Rettangolo 35">
            <a:extLst>
              <a:ext uri="{FF2B5EF4-FFF2-40B4-BE49-F238E27FC236}">
                <a16:creationId xmlns:a16="http://schemas.microsoft.com/office/drawing/2014/main" id="{64692F85-5197-45EC-8759-1776CCECE424}"/>
              </a:ext>
            </a:extLst>
          </p:cNvPr>
          <p:cNvSpPr/>
          <p:nvPr/>
        </p:nvSpPr>
        <p:spPr>
          <a:xfrm>
            <a:off x="0" y="3633410"/>
            <a:ext cx="9144000" cy="15100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latin typeface="+mj-lt"/>
            </a:endParaRPr>
          </a:p>
        </p:txBody>
      </p:sp>
      <p:sp>
        <p:nvSpPr>
          <p:cNvPr id="37" name="CasellaDiTesto 36">
            <a:extLst>
              <a:ext uri="{FF2B5EF4-FFF2-40B4-BE49-F238E27FC236}">
                <a16:creationId xmlns:a16="http://schemas.microsoft.com/office/drawing/2014/main" id="{99C39D2A-063A-486E-9720-EF67A1491095}"/>
              </a:ext>
            </a:extLst>
          </p:cNvPr>
          <p:cNvSpPr txBox="1"/>
          <p:nvPr/>
        </p:nvSpPr>
        <p:spPr>
          <a:xfrm>
            <a:off x="308425" y="3842737"/>
            <a:ext cx="2892920" cy="248209"/>
          </a:xfrm>
          <a:prstGeom prst="rect">
            <a:avLst/>
          </a:prstGeom>
          <a:noFill/>
        </p:spPr>
        <p:txBody>
          <a:bodyPr wrap="square" rtlCol="0">
            <a:spAutoFit/>
          </a:bodyPr>
          <a:lstStyle/>
          <a:p>
            <a:r>
              <a:rPr lang="it-IT" sz="1013" dirty="0">
                <a:solidFill>
                  <a:schemeClr val="bg1"/>
                </a:solidFill>
                <a:latin typeface="Calibri" panose="020F0502020204030204" pitchFamily="34" charset="0"/>
                <a:cs typeface="Calibri" panose="020F0502020204030204" pitchFamily="34" charset="0"/>
              </a:rPr>
              <a:t>COÛTS DU PROJET (CAPEX) </a:t>
            </a:r>
          </a:p>
        </p:txBody>
      </p:sp>
      <p:graphicFrame>
        <p:nvGraphicFramePr>
          <p:cNvPr id="16" name="Tabella 15">
            <a:extLst>
              <a:ext uri="{FF2B5EF4-FFF2-40B4-BE49-F238E27FC236}">
                <a16:creationId xmlns:a16="http://schemas.microsoft.com/office/drawing/2014/main" id="{67A97D9D-A1D7-4EF7-B6CA-92CCDDD03D2B}"/>
              </a:ext>
            </a:extLst>
          </p:cNvPr>
          <p:cNvGraphicFramePr>
            <a:graphicFrameLocks noGrp="1"/>
          </p:cNvGraphicFramePr>
          <p:nvPr>
            <p:extLst>
              <p:ext uri="{D42A27DB-BD31-4B8C-83A1-F6EECF244321}">
                <p14:modId xmlns:p14="http://schemas.microsoft.com/office/powerpoint/2010/main" val="1586024159"/>
              </p:ext>
            </p:extLst>
          </p:nvPr>
        </p:nvGraphicFramePr>
        <p:xfrm>
          <a:off x="3201345" y="4229783"/>
          <a:ext cx="2028747" cy="858680"/>
        </p:xfrm>
        <a:graphic>
          <a:graphicData uri="http://schemas.openxmlformats.org/drawingml/2006/table">
            <a:tbl>
              <a:tblPr>
                <a:tableStyleId>{5C22544A-7EE6-4342-B048-85BDC9FD1C3A}</a:tableStyleId>
              </a:tblPr>
              <a:tblGrid>
                <a:gridCol w="1204968">
                  <a:extLst>
                    <a:ext uri="{9D8B030D-6E8A-4147-A177-3AD203B41FA5}">
                      <a16:colId xmlns:a16="http://schemas.microsoft.com/office/drawing/2014/main" val="3979896622"/>
                    </a:ext>
                  </a:extLst>
                </a:gridCol>
                <a:gridCol w="458707">
                  <a:extLst>
                    <a:ext uri="{9D8B030D-6E8A-4147-A177-3AD203B41FA5}">
                      <a16:colId xmlns:a16="http://schemas.microsoft.com/office/drawing/2014/main" val="125060750"/>
                    </a:ext>
                  </a:extLst>
                </a:gridCol>
                <a:gridCol w="365072">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EAU</a:t>
                      </a:r>
                      <a:r>
                        <a:rPr lang="it-IT" sz="900" u="none" strike="noStrike" dirty="0">
                          <a:solidFill>
                            <a:schemeClr val="bg1"/>
                          </a:solidFill>
                          <a:effectLst/>
                          <a:latin typeface="Barlow Semi Condensed" panose="00000506000000000000" pitchFamily="2" charset="0"/>
                        </a:rPr>
                        <a:t> </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USD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Jurisdique</a:t>
                      </a:r>
                      <a:r>
                        <a:rPr lang="it-IT" sz="900" b="0" i="0" u="none" strike="noStrike" dirty="0">
                          <a:solidFill>
                            <a:schemeClr val="bg1"/>
                          </a:solidFill>
                          <a:effectLst/>
                          <a:latin typeface="Barlow Semi Condensed" panose="00000506000000000000" pitchFamily="2" charset="0"/>
                        </a:rPr>
                        <a:t> et </a:t>
                      </a:r>
                      <a:r>
                        <a:rPr lang="it-IT" sz="900" b="0" i="0" u="none" strike="noStrike" dirty="0" err="1">
                          <a:solidFill>
                            <a:schemeClr val="bg1"/>
                          </a:solidFill>
                          <a:effectLst/>
                          <a:latin typeface="Barlow Semi Condensed" panose="00000506000000000000" pitchFamily="2" charset="0"/>
                        </a:rPr>
                        <a:t>autorisation</a:t>
                      </a:r>
                      <a:r>
                        <a:rPr lang="it-IT" sz="900" b="0" i="0" u="none" strike="noStrike" dirty="0">
                          <a:solidFill>
                            <a:schemeClr val="bg1"/>
                          </a:solidFill>
                          <a:effectLst/>
                          <a:latin typeface="Barlow Semi Condensed" panose="00000506000000000000" pitchFamily="2" charset="0"/>
                        </a:rPr>
                        <a: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5,600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1.7</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Activités</a:t>
                      </a:r>
                      <a:r>
                        <a:rPr lang="it-IT" sz="900" b="0" i="0" u="none" strike="noStrike" dirty="0">
                          <a:solidFill>
                            <a:schemeClr val="bg1"/>
                          </a:solidFill>
                          <a:effectLst/>
                          <a:latin typeface="Barlow Semi Condensed" panose="00000506000000000000" pitchFamily="2" charset="0"/>
                        </a:rPr>
                        <a:t> de </a:t>
                      </a:r>
                      <a:r>
                        <a:rPr lang="it-IT" sz="900" b="0" i="0" u="none" strike="noStrike" dirty="0" err="1">
                          <a:solidFill>
                            <a:schemeClr val="bg1"/>
                          </a:solidFill>
                          <a:effectLst/>
                          <a:latin typeface="Barlow Semi Condensed" panose="00000506000000000000" pitchFamily="2" charset="0"/>
                        </a:rPr>
                        <a:t>soutien</a:t>
                      </a:r>
                      <a:r>
                        <a:rPr lang="it-IT" sz="900" b="0" i="0" u="none" strike="noStrike" dirty="0">
                          <a:solidFill>
                            <a:schemeClr val="bg1"/>
                          </a:solidFill>
                          <a:effectLst/>
                          <a:latin typeface="Barlow Semi Condensed" panose="00000506000000000000" pitchFamily="2" charset="0"/>
                        </a:rPr>
                        <a:t> </a:t>
                      </a:r>
                      <a:r>
                        <a:rPr lang="it-IT" sz="900" b="0" i="0" u="none" strike="noStrike" dirty="0" err="1">
                          <a:solidFill>
                            <a:schemeClr val="bg1"/>
                          </a:solidFill>
                          <a:effectLst/>
                          <a:latin typeface="Barlow Semi Condensed" panose="00000506000000000000" pitchFamily="2" charset="0"/>
                        </a:rPr>
                        <a:t>locales</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dirty="0">
                          <a:solidFill>
                            <a:schemeClr val="bg1"/>
                          </a:solidFill>
                          <a:effectLst/>
                          <a:latin typeface="Barlow Semi Condensed" panose="00000506000000000000" pitchFamily="2" charset="0"/>
                        </a:rPr>
                        <a:t>11,200</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3.3</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Pompage</a:t>
                      </a:r>
                      <a:r>
                        <a:rPr lang="it-IT" sz="900" b="0" i="0" u="none" strike="noStrike" dirty="0">
                          <a:solidFill>
                            <a:schemeClr val="bg1"/>
                          </a:solidFill>
                          <a:effectLst/>
                          <a:latin typeface="Barlow Semi Condensed" panose="00000506000000000000" pitchFamily="2" charset="0"/>
                        </a:rPr>
                        <a:t> et </a:t>
                      </a:r>
                      <a:r>
                        <a:rPr lang="it-IT" sz="900" b="0" i="0" u="none" strike="noStrike" dirty="0" err="1">
                          <a:solidFill>
                            <a:schemeClr val="bg1"/>
                          </a:solidFill>
                          <a:effectLst/>
                          <a:latin typeface="Barlow Semi Condensed" panose="00000506000000000000" pitchFamily="2" charset="0"/>
                        </a:rPr>
                        <a:t>distribution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320,432</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95.0</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u="none" strike="noStrike" dirty="0">
                          <a:solidFill>
                            <a:schemeClr val="accent1">
                              <a:lumMod val="40000"/>
                              <a:lumOff val="60000"/>
                            </a:schemeClr>
                          </a:solidFill>
                          <a:effectLst/>
                          <a:latin typeface="Barlow Semi Condensed" panose="00000506000000000000" pitchFamily="2" charset="0"/>
                        </a:rPr>
                        <a:t>TOTAL</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dirty="0">
                          <a:solidFill>
                            <a:schemeClr val="accent1">
                              <a:lumMod val="40000"/>
                              <a:lumOff val="60000"/>
                            </a:schemeClr>
                          </a:solidFill>
                          <a:effectLst/>
                          <a:latin typeface="Barlow Semi Condensed" panose="00000506000000000000" pitchFamily="2" charset="0"/>
                        </a:rPr>
                        <a:t>337,232</a:t>
                      </a: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accent1">
                              <a:lumMod val="40000"/>
                              <a:lumOff val="60000"/>
                            </a:schemeClr>
                          </a:solidFill>
                          <a:effectLst/>
                          <a:latin typeface="Barlow Semi Condensed" panose="00000506000000000000" pitchFamily="2" charset="0"/>
                        </a:rPr>
                        <a:t>100.0</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graphicFrame>
        <p:nvGraphicFramePr>
          <p:cNvPr id="18" name="Tabella 17">
            <a:extLst>
              <a:ext uri="{FF2B5EF4-FFF2-40B4-BE49-F238E27FC236}">
                <a16:creationId xmlns:a16="http://schemas.microsoft.com/office/drawing/2014/main" id="{2409DC8B-6E46-4817-86E6-4F59638B7B6E}"/>
              </a:ext>
            </a:extLst>
          </p:cNvPr>
          <p:cNvGraphicFramePr>
            <a:graphicFrameLocks noGrp="1"/>
          </p:cNvGraphicFramePr>
          <p:nvPr>
            <p:extLst>
              <p:ext uri="{D42A27DB-BD31-4B8C-83A1-F6EECF244321}">
                <p14:modId xmlns:p14="http://schemas.microsoft.com/office/powerpoint/2010/main" val="1371984534"/>
              </p:ext>
            </p:extLst>
          </p:nvPr>
        </p:nvGraphicFramePr>
        <p:xfrm>
          <a:off x="6048110" y="4229783"/>
          <a:ext cx="2028745" cy="721520"/>
        </p:xfrm>
        <a:graphic>
          <a:graphicData uri="http://schemas.openxmlformats.org/drawingml/2006/table">
            <a:tbl>
              <a:tblPr>
                <a:tableStyleId>{5C22544A-7EE6-4342-B048-85BDC9FD1C3A}</a:tableStyleId>
              </a:tblPr>
              <a:tblGrid>
                <a:gridCol w="1315421">
                  <a:extLst>
                    <a:ext uri="{9D8B030D-6E8A-4147-A177-3AD203B41FA5}">
                      <a16:colId xmlns:a16="http://schemas.microsoft.com/office/drawing/2014/main" val="3979896622"/>
                    </a:ext>
                  </a:extLst>
                </a:gridCol>
                <a:gridCol w="419292">
                  <a:extLst>
                    <a:ext uri="{9D8B030D-6E8A-4147-A177-3AD203B41FA5}">
                      <a16:colId xmlns:a16="http://schemas.microsoft.com/office/drawing/2014/main" val="125060750"/>
                    </a:ext>
                  </a:extLst>
                </a:gridCol>
                <a:gridCol w="294032">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ALIMENTATION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USD</a:t>
                      </a:r>
                      <a:r>
                        <a:rPr lang="it-IT" sz="900" b="0" i="0" u="none" strike="noStrike" dirty="0">
                          <a:solidFill>
                            <a:schemeClr val="accent1">
                              <a:lumMod val="40000"/>
                              <a:lumOff val="60000"/>
                            </a:schemeClr>
                          </a:solidFill>
                          <a:effectLst/>
                          <a:latin typeface="Barlow Semi Condensed" panose="00000506000000000000" pitchFamily="2" charset="0"/>
                        </a:rPr>
                        <a: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Juridique</a:t>
                      </a:r>
                      <a:r>
                        <a:rPr lang="it-IT" sz="900" b="0" i="0" u="none" strike="noStrike" dirty="0">
                          <a:solidFill>
                            <a:schemeClr val="bg1"/>
                          </a:solidFill>
                          <a:effectLst/>
                          <a:latin typeface="Barlow Semi Condensed" panose="00000506000000000000" pitchFamily="2" charset="0"/>
                        </a:rPr>
                        <a:t> et </a:t>
                      </a:r>
                      <a:r>
                        <a:rPr lang="it-IT" sz="900" b="0" i="0" u="none" strike="noStrike" dirty="0" err="1">
                          <a:solidFill>
                            <a:schemeClr val="bg1"/>
                          </a:solidFill>
                          <a:effectLst/>
                          <a:latin typeface="Barlow Semi Condensed" panose="00000506000000000000" pitchFamily="2" charset="0"/>
                        </a:rPr>
                        <a:t>terrain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60,032</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dirty="0">
                          <a:solidFill>
                            <a:schemeClr val="bg1"/>
                          </a:solidFill>
                          <a:effectLst/>
                          <a:latin typeface="Barlow Semi Condensed" panose="00000506000000000000" pitchFamily="2" charset="0"/>
                        </a:rPr>
                        <a:t>12.0</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Activités</a:t>
                      </a:r>
                      <a:r>
                        <a:rPr lang="it-IT" sz="900" b="0" i="0" u="none" strike="noStrike" dirty="0">
                          <a:solidFill>
                            <a:schemeClr val="bg1"/>
                          </a:solidFill>
                          <a:effectLst/>
                          <a:latin typeface="Barlow Semi Condensed" panose="00000506000000000000" pitchFamily="2" charset="0"/>
                        </a:rPr>
                        <a:t> de </a:t>
                      </a:r>
                      <a:r>
                        <a:rPr lang="it-IT" sz="900" b="0" i="0" u="none" strike="noStrike" dirty="0" err="1">
                          <a:solidFill>
                            <a:schemeClr val="bg1"/>
                          </a:solidFill>
                          <a:effectLst/>
                          <a:latin typeface="Barlow Semi Condensed" panose="00000506000000000000" pitchFamily="2" charset="0"/>
                        </a:rPr>
                        <a:t>soutien</a:t>
                      </a:r>
                      <a:r>
                        <a:rPr lang="it-IT" sz="900" b="0" i="0" u="none" strike="noStrike" dirty="0">
                          <a:solidFill>
                            <a:schemeClr val="bg1"/>
                          </a:solidFill>
                          <a:effectLst/>
                          <a:latin typeface="Barlow Semi Condensed" panose="00000506000000000000" pitchFamily="2" charset="0"/>
                        </a:rPr>
                        <a:t> </a:t>
                      </a:r>
                      <a:r>
                        <a:rPr lang="it-IT" sz="900" b="0" i="0" u="none" strike="noStrike" dirty="0" err="1">
                          <a:solidFill>
                            <a:schemeClr val="bg1"/>
                          </a:solidFill>
                          <a:effectLst/>
                          <a:latin typeface="Barlow Semi Condensed" panose="00000506000000000000" pitchFamily="2" charset="0"/>
                        </a:rPr>
                        <a:t>locales</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33,600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6.8</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Plantes</a:t>
                      </a:r>
                      <a:r>
                        <a:rPr lang="it-IT" sz="900" b="0" i="0" u="none" strike="noStrike" dirty="0">
                          <a:solidFill>
                            <a:schemeClr val="bg1"/>
                          </a:solidFill>
                          <a:effectLst/>
                          <a:latin typeface="Barlow Semi Condensed" panose="00000506000000000000" pitchFamily="2" charset="0"/>
                        </a:rPr>
                        <a:t> &amp; machines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399,795</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81.2</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i="0" u="none" strike="noStrike" kern="1200" dirty="0">
                          <a:solidFill>
                            <a:schemeClr val="accent1">
                              <a:lumMod val="40000"/>
                              <a:lumOff val="60000"/>
                            </a:schemeClr>
                          </a:solidFill>
                          <a:effectLst/>
                          <a:latin typeface="Barlow Semi Condensed" panose="00000506000000000000" pitchFamily="2" charset="0"/>
                          <a:ea typeface="+mn-ea"/>
                          <a:cs typeface="+mn-cs"/>
                        </a:rPr>
                        <a:t>TOTAL</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dirty="0">
                          <a:solidFill>
                            <a:schemeClr val="tx2">
                              <a:lumMod val="60000"/>
                              <a:lumOff val="40000"/>
                            </a:schemeClr>
                          </a:solidFill>
                          <a:effectLst/>
                          <a:latin typeface="Barlow Semi Condensed" panose="00000506000000000000" pitchFamily="2" charset="0"/>
                        </a:rPr>
                        <a:t>493,427</a:t>
                      </a: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tx2">
                              <a:lumMod val="60000"/>
                              <a:lumOff val="40000"/>
                            </a:schemeClr>
                          </a:solidFill>
                          <a:effectLst/>
                          <a:latin typeface="Barlow Semi Condensed" panose="00000506000000000000" pitchFamily="2" charset="0"/>
                        </a:rPr>
                        <a:t>100.0</a:t>
                      </a:r>
                      <a:endParaRPr lang="it-IT" sz="900" b="1" i="0" u="none" strike="noStrike" dirty="0">
                        <a:solidFill>
                          <a:schemeClr val="tx2">
                            <a:lumMod val="60000"/>
                            <a:lumOff val="4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graphicFrame>
        <p:nvGraphicFramePr>
          <p:cNvPr id="20" name="Tabella 19">
            <a:extLst>
              <a:ext uri="{FF2B5EF4-FFF2-40B4-BE49-F238E27FC236}">
                <a16:creationId xmlns:a16="http://schemas.microsoft.com/office/drawing/2014/main" id="{76E229B8-AD5A-4AA6-B43C-5C51FEF8DE4F}"/>
              </a:ext>
            </a:extLst>
          </p:cNvPr>
          <p:cNvGraphicFramePr>
            <a:graphicFrameLocks noGrp="1"/>
          </p:cNvGraphicFramePr>
          <p:nvPr>
            <p:extLst>
              <p:ext uri="{D42A27DB-BD31-4B8C-83A1-F6EECF244321}">
                <p14:modId xmlns:p14="http://schemas.microsoft.com/office/powerpoint/2010/main" val="2749120763"/>
              </p:ext>
            </p:extLst>
          </p:nvPr>
        </p:nvGraphicFramePr>
        <p:xfrm>
          <a:off x="354579" y="4229783"/>
          <a:ext cx="2028746" cy="721520"/>
        </p:xfrm>
        <a:graphic>
          <a:graphicData uri="http://schemas.openxmlformats.org/drawingml/2006/table">
            <a:tbl>
              <a:tblPr>
                <a:tableStyleId>{5C22544A-7EE6-4342-B048-85BDC9FD1C3A}</a:tableStyleId>
              </a:tblPr>
              <a:tblGrid>
                <a:gridCol w="1170695">
                  <a:extLst>
                    <a:ext uri="{9D8B030D-6E8A-4147-A177-3AD203B41FA5}">
                      <a16:colId xmlns:a16="http://schemas.microsoft.com/office/drawing/2014/main" val="3979896622"/>
                    </a:ext>
                  </a:extLst>
                </a:gridCol>
                <a:gridCol w="527931">
                  <a:extLst>
                    <a:ext uri="{9D8B030D-6E8A-4147-A177-3AD203B41FA5}">
                      <a16:colId xmlns:a16="http://schemas.microsoft.com/office/drawing/2014/main" val="125060750"/>
                    </a:ext>
                  </a:extLst>
                </a:gridCol>
                <a:gridCol w="330120">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ENERGIE</a:t>
                      </a:r>
                      <a:r>
                        <a:rPr lang="it-IT" sz="900" u="none" strike="noStrike" dirty="0">
                          <a:solidFill>
                            <a:schemeClr val="bg1"/>
                          </a:solidFill>
                          <a:effectLst/>
                          <a:latin typeface="Barlow Semi Condensed" panose="00000506000000000000" pitchFamily="2" charset="0"/>
                        </a:rPr>
                        <a:t> </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accent1">
                              <a:lumMod val="40000"/>
                              <a:lumOff val="60000"/>
                            </a:schemeClr>
                          </a:solidFill>
                          <a:effectLst/>
                          <a:latin typeface="Barlow Semi Condensed" panose="00000506000000000000" pitchFamily="2" charset="0"/>
                        </a:rPr>
                        <a:t>USD </a:t>
                      </a:r>
                      <a:endParaRPr lang="it-IT" sz="900" b="0"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accent1">
                              <a:lumMod val="40000"/>
                              <a:lumOff val="60000"/>
                            </a:schemeClr>
                          </a:solidFill>
                          <a:effectLst/>
                          <a:latin typeface="Barlow Semi Condensed" panose="00000506000000000000" pitchFamily="2" charset="0"/>
                        </a:rPr>
                        <a:t>%</a:t>
                      </a:r>
                      <a:endParaRPr lang="it-IT" sz="900" b="0"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Gestion</a:t>
                      </a:r>
                      <a:r>
                        <a:rPr lang="it-IT" sz="900" b="0" i="0" u="none" strike="noStrike" dirty="0">
                          <a:solidFill>
                            <a:schemeClr val="bg1"/>
                          </a:solidFill>
                          <a:effectLst/>
                          <a:latin typeface="Barlow Semi Condensed" panose="00000506000000000000" pitchFamily="2" charset="0"/>
                        </a:rPr>
                        <a:t> de project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bg1"/>
                          </a:solidFill>
                          <a:effectLst/>
                          <a:latin typeface="Barlow Semi Condensed" panose="00000506000000000000" pitchFamily="2" charset="0"/>
                        </a:rPr>
                        <a:t>526,456</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a:solidFill>
                            <a:schemeClr val="bg1"/>
                          </a:solidFill>
                          <a:effectLst/>
                          <a:latin typeface="Barlow Semi Condensed" panose="00000506000000000000" pitchFamily="2" charset="0"/>
                        </a:rPr>
                        <a:t>17.9</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b="0" i="0" u="none" strike="noStrike" dirty="0">
                          <a:solidFill>
                            <a:schemeClr val="bg1"/>
                          </a:solidFill>
                          <a:effectLst/>
                          <a:latin typeface="Barlow Semi Condensed" panose="00000506000000000000" pitchFamily="2" charset="0"/>
                        </a:rPr>
                        <a:t>Generation &amp; </a:t>
                      </a:r>
                      <a:r>
                        <a:rPr lang="it-IT" sz="900" b="0" i="0" u="none" strike="noStrike" dirty="0" err="1">
                          <a:solidFill>
                            <a:schemeClr val="bg1"/>
                          </a:solidFill>
                          <a:effectLst/>
                          <a:latin typeface="Barlow Semi Condensed" panose="00000506000000000000" pitchFamily="2" charset="0"/>
                        </a:rPr>
                        <a:t>distribution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bg1"/>
                          </a:solidFill>
                          <a:effectLst/>
                          <a:latin typeface="Barlow Semi Condensed" panose="00000506000000000000" pitchFamily="2" charset="0"/>
                        </a:rPr>
                        <a:t>2,287,32</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bg1"/>
                          </a:solidFill>
                          <a:effectLst/>
                          <a:latin typeface="Barlow Semi Condensed" panose="00000506000000000000" pitchFamily="2" charset="0"/>
                        </a:rPr>
                        <a:t>77,4</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autres</a:t>
                      </a:r>
                      <a:r>
                        <a:rPr lang="it-IT" sz="900" b="0" i="0" u="none" strike="noStrike" dirty="0">
                          <a:solidFill>
                            <a:schemeClr val="bg1"/>
                          </a:solidFill>
                          <a:effectLst/>
                          <a:latin typeface="Barlow Semi Condensed" panose="00000506000000000000" pitchFamily="2" charset="0"/>
                        </a:rPr>
                        <a:t> </a:t>
                      </a:r>
                      <a:r>
                        <a:rPr lang="it-IT" sz="900" b="0" i="0" u="none" strike="noStrike" dirty="0" err="1">
                          <a:solidFill>
                            <a:schemeClr val="bg1"/>
                          </a:solidFill>
                          <a:effectLst/>
                          <a:latin typeface="Barlow Semi Condensed" panose="00000506000000000000" pitchFamily="2" charset="0"/>
                        </a:rPr>
                        <a:t>coûts</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a:solidFill>
                            <a:schemeClr val="bg1"/>
                          </a:solidFill>
                          <a:effectLst/>
                          <a:latin typeface="Barlow Semi Condensed" panose="00000506000000000000" pitchFamily="2" charset="0"/>
                        </a:rPr>
                        <a:t>136,696</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a:solidFill>
                            <a:schemeClr val="bg1"/>
                          </a:solidFill>
                          <a:effectLst/>
                          <a:latin typeface="Barlow Semi Condensed" panose="00000506000000000000" pitchFamily="2" charset="0"/>
                        </a:rPr>
                        <a:t>4.7</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u="none" strike="noStrike">
                          <a:solidFill>
                            <a:schemeClr val="accent1">
                              <a:lumMod val="40000"/>
                              <a:lumOff val="60000"/>
                            </a:schemeClr>
                          </a:solidFill>
                          <a:effectLst/>
                          <a:latin typeface="Barlow Semi Condensed" panose="00000506000000000000" pitchFamily="2" charset="0"/>
                        </a:rPr>
                        <a:t>TOTAL</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a:solidFill>
                            <a:schemeClr val="accent1">
                              <a:lumMod val="40000"/>
                              <a:lumOff val="60000"/>
                            </a:schemeClr>
                          </a:solidFill>
                          <a:effectLst/>
                          <a:latin typeface="Barlow Semi Condensed" panose="00000506000000000000" pitchFamily="2" charset="0"/>
                        </a:rPr>
                        <a:t>2,950,472</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accent1">
                              <a:lumMod val="40000"/>
                              <a:lumOff val="60000"/>
                            </a:schemeClr>
                          </a:solidFill>
                          <a:effectLst/>
                          <a:latin typeface="Barlow Semi Condensed" panose="00000506000000000000" pitchFamily="2" charset="0"/>
                        </a:rPr>
                        <a:t>100.0</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pic>
        <p:nvPicPr>
          <p:cNvPr id="22" name="Immagine 21">
            <a:extLst>
              <a:ext uri="{FF2B5EF4-FFF2-40B4-BE49-F238E27FC236}">
                <a16:creationId xmlns:a16="http://schemas.microsoft.com/office/drawing/2014/main" id="{E773DAC4-C819-4ED3-B049-AB7B2D7F6F80}"/>
              </a:ext>
            </a:extLst>
          </p:cNvPr>
          <p:cNvPicPr>
            <a:picLocks noChangeAspect="1"/>
          </p:cNvPicPr>
          <p:nvPr/>
        </p:nvPicPr>
        <p:blipFill rotWithShape="1">
          <a:blip r:embed="rId3"/>
          <a:srcRect l="1757" t="16639" r="2494" b="4495"/>
          <a:stretch/>
        </p:blipFill>
        <p:spPr>
          <a:xfrm>
            <a:off x="5469509" y="895020"/>
            <a:ext cx="3418190" cy="2236171"/>
          </a:xfrm>
          <a:prstGeom prst="rect">
            <a:avLst/>
          </a:prstGeom>
        </p:spPr>
      </p:pic>
      <p:sp>
        <p:nvSpPr>
          <p:cNvPr id="4" name="Rettangolo 3">
            <a:extLst>
              <a:ext uri="{FF2B5EF4-FFF2-40B4-BE49-F238E27FC236}">
                <a16:creationId xmlns:a16="http://schemas.microsoft.com/office/drawing/2014/main" id="{42ABBD70-B31F-4167-81AA-9B8D456DA95A}"/>
              </a:ext>
            </a:extLst>
          </p:cNvPr>
          <p:cNvSpPr/>
          <p:nvPr/>
        </p:nvSpPr>
        <p:spPr>
          <a:xfrm>
            <a:off x="5422523" y="943678"/>
            <a:ext cx="823677" cy="59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dirty="0"/>
          </a:p>
        </p:txBody>
      </p:sp>
      <p:sp>
        <p:nvSpPr>
          <p:cNvPr id="14" name="CasellaDiTesto 13">
            <a:extLst>
              <a:ext uri="{FF2B5EF4-FFF2-40B4-BE49-F238E27FC236}">
                <a16:creationId xmlns:a16="http://schemas.microsoft.com/office/drawing/2014/main" id="{2786AFC1-B98E-4CCE-A810-3B6B0BFBBF22}"/>
              </a:ext>
            </a:extLst>
          </p:cNvPr>
          <p:cNvSpPr txBox="1"/>
          <p:nvPr/>
        </p:nvSpPr>
        <p:spPr>
          <a:xfrm>
            <a:off x="188681" y="1124807"/>
            <a:ext cx="2892920" cy="248209"/>
          </a:xfrm>
          <a:prstGeom prst="rect">
            <a:avLst/>
          </a:prstGeom>
          <a:noFill/>
        </p:spPr>
        <p:txBody>
          <a:bodyPr wrap="square" rtlCol="0">
            <a:spAutoFit/>
          </a:bodyPr>
          <a:lstStyle/>
          <a:p>
            <a:r>
              <a:rPr lang="it-IT" sz="1013" b="1" dirty="0">
                <a:solidFill>
                  <a:srgbClr val="002060"/>
                </a:solidFill>
                <a:latin typeface="Calibri" panose="020F0502020204030204" pitchFamily="34" charset="0"/>
                <a:cs typeface="Calibri" panose="020F0502020204030204" pitchFamily="34" charset="0"/>
              </a:rPr>
              <a:t>STRUCTURE DU PROJET</a:t>
            </a:r>
          </a:p>
        </p:txBody>
      </p:sp>
      <p:sp>
        <p:nvSpPr>
          <p:cNvPr id="19" name="Titel 2">
            <a:extLst>
              <a:ext uri="{FF2B5EF4-FFF2-40B4-BE49-F238E27FC236}">
                <a16:creationId xmlns:a16="http://schemas.microsoft.com/office/drawing/2014/main" id="{64D98C00-963F-4138-95FA-C7D48B46ABCD}"/>
              </a:ext>
            </a:extLst>
          </p:cNvPr>
          <p:cNvSpPr txBox="1">
            <a:spLocks/>
          </p:cNvSpPr>
          <p:nvPr/>
        </p:nvSpPr>
        <p:spPr bwMode="gray">
          <a:xfrm>
            <a:off x="449816" y="610053"/>
            <a:ext cx="8567183" cy="472437"/>
          </a:xfrm>
          <a:prstGeom prst="rect">
            <a:avLst/>
          </a:prstGeom>
        </p:spPr>
        <p:txBody>
          <a:bodyPr vert="horz" wrap="square" lIns="91440" tIns="45720" rIns="91440" bIns="45720" rtlCol="0" anchor="ctr">
            <a:sp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it-IT" b="1" dirty="0"/>
              <a:t>Le </a:t>
            </a:r>
            <a:r>
              <a:rPr lang="it-IT" b="1" dirty="0" err="1"/>
              <a:t>projet</a:t>
            </a:r>
            <a:r>
              <a:rPr lang="it-IT" b="1" dirty="0"/>
              <a:t> </a:t>
            </a:r>
            <a:r>
              <a:rPr lang="it-IT" b="1" dirty="0" err="1"/>
              <a:t>Ikondo-Metembwe</a:t>
            </a:r>
            <a:endParaRPr lang="it-IT" b="1" dirty="0"/>
          </a:p>
        </p:txBody>
      </p:sp>
      <p:sp>
        <p:nvSpPr>
          <p:cNvPr id="13" name="CasellaDiTesto 12">
            <a:extLst>
              <a:ext uri="{FF2B5EF4-FFF2-40B4-BE49-F238E27FC236}">
                <a16:creationId xmlns:a16="http://schemas.microsoft.com/office/drawing/2014/main" id="{B9849744-7D24-4E45-BB56-1CEDE79E306C}"/>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15" name="Image 2">
            <a:extLst>
              <a:ext uri="{FF2B5EF4-FFF2-40B4-BE49-F238E27FC236}">
                <a16:creationId xmlns:a16="http://schemas.microsoft.com/office/drawing/2014/main" id="{8F1D3C92-38BA-449E-8978-D839B8C4B09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Tree>
    <p:extLst>
      <p:ext uri="{BB962C8B-B14F-4D97-AF65-F5344CB8AC3E}">
        <p14:creationId xmlns:p14="http://schemas.microsoft.com/office/powerpoint/2010/main" val="18925261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5D7A45E-F8D9-4B31-AD12-A8714492AF3C}"/>
              </a:ext>
            </a:extLst>
          </p:cNvPr>
          <p:cNvSpPr>
            <a:spLocks noGrp="1"/>
          </p:cNvSpPr>
          <p:nvPr>
            <p:ph type="title"/>
          </p:nvPr>
        </p:nvSpPr>
        <p:spPr/>
        <p:txBody>
          <a:bodyPr/>
          <a:lstStyle/>
          <a:p>
            <a:r>
              <a:rPr lang="it-IT" dirty="0" err="1"/>
              <a:t>Avantage</a:t>
            </a:r>
            <a:r>
              <a:rPr lang="it-IT" dirty="0"/>
              <a:t> </a:t>
            </a:r>
            <a:r>
              <a:rPr lang="it-IT" dirty="0" err="1"/>
              <a:t>du</a:t>
            </a:r>
            <a:r>
              <a:rPr lang="it-IT" dirty="0"/>
              <a:t> </a:t>
            </a:r>
            <a:r>
              <a:rPr lang="it-IT" dirty="0" err="1"/>
              <a:t>projet</a:t>
            </a:r>
            <a:endParaRPr lang="it-IT" dirty="0"/>
          </a:p>
        </p:txBody>
      </p:sp>
      <p:sp>
        <p:nvSpPr>
          <p:cNvPr id="22" name="Figura a mano libera: forma 21">
            <a:extLst>
              <a:ext uri="{FF2B5EF4-FFF2-40B4-BE49-F238E27FC236}">
                <a16:creationId xmlns:a16="http://schemas.microsoft.com/office/drawing/2014/main" id="{B6B5204C-9B44-4A5C-9618-B05D3A242893}"/>
              </a:ext>
            </a:extLst>
          </p:cNvPr>
          <p:cNvSpPr/>
          <p:nvPr/>
        </p:nvSpPr>
        <p:spPr>
          <a:xfrm>
            <a:off x="688038" y="2297007"/>
            <a:ext cx="1868872" cy="36786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Amélioration des installations sanitaires, amélioration de la santé des familles, meilleure qualité de l'air intérieur, meilleure connaissance de la santé. </a:t>
            </a:r>
          </a:p>
        </p:txBody>
      </p:sp>
      <p:sp>
        <p:nvSpPr>
          <p:cNvPr id="30" name="Ovale 29">
            <a:extLst>
              <a:ext uri="{FF2B5EF4-FFF2-40B4-BE49-F238E27FC236}">
                <a16:creationId xmlns:a16="http://schemas.microsoft.com/office/drawing/2014/main" id="{5164617B-2C03-4087-9B4B-EBE5B4E361C5}"/>
              </a:ext>
            </a:extLst>
          </p:cNvPr>
          <p:cNvSpPr/>
          <p:nvPr/>
        </p:nvSpPr>
        <p:spPr>
          <a:xfrm>
            <a:off x="2778929" y="1260931"/>
            <a:ext cx="2970000" cy="2970000"/>
          </a:xfrm>
          <a:prstGeom prst="ellipse">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solidFill>
                <a:srgbClr val="002060"/>
              </a:solidFill>
              <a:latin typeface="Calibri" panose="020F0502020204030204" pitchFamily="34" charset="0"/>
              <a:cs typeface="Calibri" panose="020F0502020204030204" pitchFamily="34" charset="0"/>
            </a:endParaRPr>
          </a:p>
        </p:txBody>
      </p:sp>
      <p:sp>
        <p:nvSpPr>
          <p:cNvPr id="5" name="Ovale 4" descr="Aula">
            <a:extLst>
              <a:ext uri="{FF2B5EF4-FFF2-40B4-BE49-F238E27FC236}">
                <a16:creationId xmlns:a16="http://schemas.microsoft.com/office/drawing/2014/main" id="{67CDCB49-DB49-4528-AA28-64DA0FEF05CA}"/>
              </a:ext>
            </a:extLst>
          </p:cNvPr>
          <p:cNvSpPr/>
          <p:nvPr/>
        </p:nvSpPr>
        <p:spPr>
          <a:xfrm>
            <a:off x="3263665" y="1135762"/>
            <a:ext cx="532982" cy="532982"/>
          </a:xfrm>
          <a:prstGeom prst="ellipse">
            <a:avLst/>
          </a:prstGeom>
          <a: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 name="Ovale 8" descr="Medicina">
            <a:extLst>
              <a:ext uri="{FF2B5EF4-FFF2-40B4-BE49-F238E27FC236}">
                <a16:creationId xmlns:a16="http://schemas.microsoft.com/office/drawing/2014/main" id="{4987CD06-6303-42E2-A5BA-F31C3FD3A07E}"/>
              </a:ext>
            </a:extLst>
          </p:cNvPr>
          <p:cNvSpPr/>
          <p:nvPr/>
        </p:nvSpPr>
        <p:spPr>
          <a:xfrm>
            <a:off x="2632085" y="1988208"/>
            <a:ext cx="532982" cy="532982"/>
          </a:xfrm>
          <a:prstGeom prst="ellipse">
            <a:avLst/>
          </a:prstGeom>
          <a: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2" name="Ovale 11" descr="Mano aperta con pianta">
            <a:extLst>
              <a:ext uri="{FF2B5EF4-FFF2-40B4-BE49-F238E27FC236}">
                <a16:creationId xmlns:a16="http://schemas.microsoft.com/office/drawing/2014/main" id="{466A1548-1C6B-4F76-929B-073E8C1CF0D5}"/>
              </a:ext>
            </a:extLst>
          </p:cNvPr>
          <p:cNvSpPr/>
          <p:nvPr/>
        </p:nvSpPr>
        <p:spPr>
          <a:xfrm>
            <a:off x="2606234" y="3013525"/>
            <a:ext cx="532982" cy="532982"/>
          </a:xfrm>
          <a:prstGeom prst="ellipse">
            <a:avLst/>
          </a:prstGeom>
          <a: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 name="Ovale 15" descr="Clessidra">
            <a:extLst>
              <a:ext uri="{FF2B5EF4-FFF2-40B4-BE49-F238E27FC236}">
                <a16:creationId xmlns:a16="http://schemas.microsoft.com/office/drawing/2014/main" id="{6A161408-646E-49DA-A58F-0B2191FC2680}"/>
              </a:ext>
            </a:extLst>
          </p:cNvPr>
          <p:cNvSpPr/>
          <p:nvPr/>
        </p:nvSpPr>
        <p:spPr>
          <a:xfrm>
            <a:off x="3317267" y="3838629"/>
            <a:ext cx="532982" cy="532982"/>
          </a:xfrm>
          <a:prstGeom prst="ellipse">
            <a:avLst/>
          </a:prstGeom>
          <a: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 name="Ovale 18" descr="Brindisi">
            <a:extLst>
              <a:ext uri="{FF2B5EF4-FFF2-40B4-BE49-F238E27FC236}">
                <a16:creationId xmlns:a16="http://schemas.microsoft.com/office/drawing/2014/main" id="{8271EB80-FAE7-4B0C-81FE-B753E6144B60}"/>
              </a:ext>
            </a:extLst>
          </p:cNvPr>
          <p:cNvSpPr/>
          <p:nvPr/>
        </p:nvSpPr>
        <p:spPr>
          <a:xfrm>
            <a:off x="4760536" y="3863633"/>
            <a:ext cx="532982" cy="532982"/>
          </a:xfrm>
          <a:prstGeom prst="ellipse">
            <a:avLst/>
          </a:prstGeom>
          <a: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3" name="Ovale 22" descr="Pianta">
            <a:extLst>
              <a:ext uri="{FF2B5EF4-FFF2-40B4-BE49-F238E27FC236}">
                <a16:creationId xmlns:a16="http://schemas.microsoft.com/office/drawing/2014/main" id="{96F176B7-CD01-42AD-BCC3-C5DD3F9FFB2F}"/>
              </a:ext>
            </a:extLst>
          </p:cNvPr>
          <p:cNvSpPr/>
          <p:nvPr/>
        </p:nvSpPr>
        <p:spPr>
          <a:xfrm>
            <a:off x="5388643" y="3013525"/>
            <a:ext cx="532982" cy="532982"/>
          </a:xfrm>
          <a:prstGeom prst="ellipse">
            <a:avLst/>
          </a:prstGeom>
          <a: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6" name="Ovale 25" descr="Mais">
            <a:extLst>
              <a:ext uri="{FF2B5EF4-FFF2-40B4-BE49-F238E27FC236}">
                <a16:creationId xmlns:a16="http://schemas.microsoft.com/office/drawing/2014/main" id="{669DDA5A-98E4-4D2C-B7E1-1C10AA923B35}"/>
              </a:ext>
            </a:extLst>
          </p:cNvPr>
          <p:cNvSpPr/>
          <p:nvPr/>
        </p:nvSpPr>
        <p:spPr>
          <a:xfrm>
            <a:off x="5405212" y="2026057"/>
            <a:ext cx="532982" cy="532982"/>
          </a:xfrm>
          <a:prstGeom prst="ellipse">
            <a:avLst/>
          </a:prstGeom>
          <a: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9" name="Ovale 28" descr="Acqua">
            <a:extLst>
              <a:ext uri="{FF2B5EF4-FFF2-40B4-BE49-F238E27FC236}">
                <a16:creationId xmlns:a16="http://schemas.microsoft.com/office/drawing/2014/main" id="{BE4D3B94-E6BE-42EF-86E1-E5D6644146ED}"/>
              </a:ext>
            </a:extLst>
          </p:cNvPr>
          <p:cNvSpPr/>
          <p:nvPr/>
        </p:nvSpPr>
        <p:spPr>
          <a:xfrm>
            <a:off x="4713463" y="1122597"/>
            <a:ext cx="532982" cy="532982"/>
          </a:xfrm>
          <a:prstGeom prst="ellipse">
            <a:avLst/>
          </a:prstGeom>
          <a: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1" name="Figura a mano libera: forma 30">
            <a:extLst>
              <a:ext uri="{FF2B5EF4-FFF2-40B4-BE49-F238E27FC236}">
                <a16:creationId xmlns:a16="http://schemas.microsoft.com/office/drawing/2014/main" id="{693E4B7D-EEA0-4CF2-AB08-859ED93E374A}"/>
              </a:ext>
            </a:extLst>
          </p:cNvPr>
          <p:cNvSpPr/>
          <p:nvPr/>
        </p:nvSpPr>
        <p:spPr>
          <a:xfrm>
            <a:off x="43877" y="1251192"/>
            <a:ext cx="2640912" cy="633683"/>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Amélioration de la qualité des installations scolaires, plus de temps pour étudier, plus d'enseignants appelés à enseigner, meilleure qualité de l'enseignement, les élèves restent plus longtemps à l'école et les revenus futurs sont plus élevés.</a:t>
            </a:r>
          </a:p>
        </p:txBody>
      </p:sp>
      <p:sp>
        <p:nvSpPr>
          <p:cNvPr id="32" name="Figura a mano libera: forma 31">
            <a:extLst>
              <a:ext uri="{FF2B5EF4-FFF2-40B4-BE49-F238E27FC236}">
                <a16:creationId xmlns:a16="http://schemas.microsoft.com/office/drawing/2014/main" id="{B01F380E-B8FD-469C-8733-263413F91C07}"/>
              </a:ext>
            </a:extLst>
          </p:cNvPr>
          <p:cNvSpPr/>
          <p:nvPr/>
        </p:nvSpPr>
        <p:spPr>
          <a:xfrm>
            <a:off x="1990913" y="953988"/>
            <a:ext cx="1522805"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algn="r" defTabSz="666750">
              <a:lnSpc>
                <a:spcPct val="90000"/>
              </a:lnSpc>
              <a:spcBef>
                <a:spcPct val="0"/>
              </a:spcBef>
              <a:spcAft>
                <a:spcPct val="35000"/>
              </a:spcAft>
            </a:pPr>
            <a:r>
              <a:rPr lang="en-GB" sz="1000" b="1" dirty="0" err="1">
                <a:solidFill>
                  <a:srgbClr val="002060"/>
                </a:solidFill>
                <a:latin typeface="Calibri" panose="020F0502020204030204" pitchFamily="34" charset="0"/>
                <a:cs typeface="Calibri" panose="020F0502020204030204" pitchFamily="34" charset="0"/>
              </a:rPr>
              <a:t>Éducation</a:t>
            </a:r>
            <a:r>
              <a:rPr lang="en-GB" sz="1000" b="1" dirty="0">
                <a:solidFill>
                  <a:srgbClr val="002060"/>
                </a:solidFill>
                <a:latin typeface="Calibri" panose="020F0502020204030204" pitchFamily="34" charset="0"/>
                <a:cs typeface="Calibri" panose="020F0502020204030204" pitchFamily="34" charset="0"/>
              </a:rPr>
              <a:t> </a:t>
            </a:r>
          </a:p>
        </p:txBody>
      </p:sp>
      <p:sp>
        <p:nvSpPr>
          <p:cNvPr id="33" name="Figura a mano libera: forma 32">
            <a:extLst>
              <a:ext uri="{FF2B5EF4-FFF2-40B4-BE49-F238E27FC236}">
                <a16:creationId xmlns:a16="http://schemas.microsoft.com/office/drawing/2014/main" id="{38A7C62B-20E7-4A46-941D-73B8836A3AD7}"/>
              </a:ext>
            </a:extLst>
          </p:cNvPr>
          <p:cNvSpPr/>
          <p:nvPr/>
        </p:nvSpPr>
        <p:spPr>
          <a:xfrm>
            <a:off x="5388643" y="1322809"/>
            <a:ext cx="2539099" cy="366549"/>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Les efforts visant à améliorer l'eau, l'assainissement et l'hygiène interagissent les uns avec les autres pour renforcer la santé globale.</a:t>
            </a:r>
          </a:p>
        </p:txBody>
      </p:sp>
      <p:sp>
        <p:nvSpPr>
          <p:cNvPr id="34" name="Figura a mano libera: forma 33">
            <a:extLst>
              <a:ext uri="{FF2B5EF4-FFF2-40B4-BE49-F238E27FC236}">
                <a16:creationId xmlns:a16="http://schemas.microsoft.com/office/drawing/2014/main" id="{64A9B748-46BF-47C6-BD88-E59A00C893D4}"/>
              </a:ext>
            </a:extLst>
          </p:cNvPr>
          <p:cNvSpPr/>
          <p:nvPr/>
        </p:nvSpPr>
        <p:spPr>
          <a:xfrm>
            <a:off x="5373962" y="978771"/>
            <a:ext cx="1952282"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US" sz="1000" b="1" dirty="0" err="1">
                <a:solidFill>
                  <a:srgbClr val="002060"/>
                </a:solidFill>
                <a:latin typeface="Calibri" panose="020F0502020204030204" pitchFamily="34" charset="0"/>
                <a:cs typeface="Calibri" panose="020F0502020204030204" pitchFamily="34" charset="0"/>
              </a:rPr>
              <a:t>Accès</a:t>
            </a:r>
            <a:r>
              <a:rPr lang="en-US" sz="1000" b="1" dirty="0">
                <a:solidFill>
                  <a:srgbClr val="002060"/>
                </a:solidFill>
                <a:latin typeface="Calibri" panose="020F0502020204030204" pitchFamily="34" charset="0"/>
                <a:cs typeface="Calibri" panose="020F0502020204030204" pitchFamily="34" charset="0"/>
              </a:rPr>
              <a:t> à </a:t>
            </a:r>
            <a:r>
              <a:rPr lang="en-US" sz="1000" b="1" dirty="0" err="1">
                <a:solidFill>
                  <a:srgbClr val="002060"/>
                </a:solidFill>
                <a:latin typeface="Calibri" panose="020F0502020204030204" pitchFamily="34" charset="0"/>
                <a:cs typeface="Calibri" panose="020F0502020204030204" pitchFamily="34" charset="0"/>
              </a:rPr>
              <a:t>l'eau</a:t>
            </a:r>
            <a:endParaRPr lang="en-US" sz="1000" b="1" dirty="0">
              <a:solidFill>
                <a:srgbClr val="002060"/>
              </a:solidFill>
              <a:latin typeface="Calibri" panose="020F0502020204030204" pitchFamily="34" charset="0"/>
              <a:cs typeface="Calibri" panose="020F0502020204030204" pitchFamily="34" charset="0"/>
            </a:endParaRPr>
          </a:p>
        </p:txBody>
      </p:sp>
      <p:sp>
        <p:nvSpPr>
          <p:cNvPr id="18" name="Figura a mano libera: forma 17">
            <a:extLst>
              <a:ext uri="{FF2B5EF4-FFF2-40B4-BE49-F238E27FC236}">
                <a16:creationId xmlns:a16="http://schemas.microsoft.com/office/drawing/2014/main" id="{F550E6F9-54D5-4BD2-863D-DA97BCA4A3E9}"/>
              </a:ext>
            </a:extLst>
          </p:cNvPr>
          <p:cNvSpPr/>
          <p:nvPr/>
        </p:nvSpPr>
        <p:spPr>
          <a:xfrm>
            <a:off x="5943750" y="1904942"/>
            <a:ext cx="2639279"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solidFill>
              <a:schemeClr val="bg1"/>
            </a:solid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45720" tIns="0" rIns="465647" bIns="0" numCol="1" spcCol="1270" anchor="ctr" anchorCtr="0">
            <a:noAutofit/>
          </a:bodyPr>
          <a:lstStyle/>
          <a:p>
            <a:pPr defTabSz="533400">
              <a:lnSpc>
                <a:spcPct val="90000"/>
              </a:lnSpc>
              <a:spcBef>
                <a:spcPct val="0"/>
              </a:spcBef>
              <a:spcAft>
                <a:spcPct val="35000"/>
              </a:spcAft>
            </a:pPr>
            <a:r>
              <a:rPr lang="fr-FR" sz="1000" b="1" dirty="0">
                <a:solidFill>
                  <a:srgbClr val="002060"/>
                </a:solidFill>
                <a:latin typeface="Calibri" panose="020F0502020204030204" pitchFamily="34" charset="0"/>
                <a:cs typeface="Calibri" panose="020F0502020204030204" pitchFamily="34" charset="0"/>
              </a:rPr>
              <a:t>Amélioration de l'accès à l’alimentation</a:t>
            </a:r>
          </a:p>
        </p:txBody>
      </p:sp>
      <p:sp>
        <p:nvSpPr>
          <p:cNvPr id="20" name="Figura a mano libera: forma 19">
            <a:extLst>
              <a:ext uri="{FF2B5EF4-FFF2-40B4-BE49-F238E27FC236}">
                <a16:creationId xmlns:a16="http://schemas.microsoft.com/office/drawing/2014/main" id="{689CDBC3-847A-499B-8E40-AA3B8CBF4698}"/>
              </a:ext>
            </a:extLst>
          </p:cNvPr>
          <p:cNvSpPr/>
          <p:nvPr/>
        </p:nvSpPr>
        <p:spPr>
          <a:xfrm>
            <a:off x="6019421" y="2233691"/>
            <a:ext cx="1969654" cy="518901"/>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Amélioration du revenu des agriculteurs grâce aux avantages de la production végétale ; amélioration du revenu des agriculteurs grâce à la production de volailles et d'œufs.</a:t>
            </a:r>
          </a:p>
        </p:txBody>
      </p:sp>
      <p:sp>
        <p:nvSpPr>
          <p:cNvPr id="21" name="Figura a mano libera: forma 20">
            <a:extLst>
              <a:ext uri="{FF2B5EF4-FFF2-40B4-BE49-F238E27FC236}">
                <a16:creationId xmlns:a16="http://schemas.microsoft.com/office/drawing/2014/main" id="{2A3A8C9E-C362-4074-9817-FA3A089765E0}"/>
              </a:ext>
            </a:extLst>
          </p:cNvPr>
          <p:cNvSpPr/>
          <p:nvPr/>
        </p:nvSpPr>
        <p:spPr>
          <a:xfrm>
            <a:off x="1829986" y="2068813"/>
            <a:ext cx="1131059" cy="317687"/>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algn="r" defTabSz="666750">
              <a:lnSpc>
                <a:spcPct val="90000"/>
              </a:lnSpc>
              <a:spcBef>
                <a:spcPct val="0"/>
              </a:spcBef>
              <a:spcAft>
                <a:spcPct val="35000"/>
              </a:spcAft>
            </a:pPr>
            <a:r>
              <a:rPr lang="en-GB" sz="1000" b="1" dirty="0" err="1">
                <a:solidFill>
                  <a:srgbClr val="002060"/>
                </a:solidFill>
                <a:latin typeface="Calibri" panose="020F0502020204030204" pitchFamily="34" charset="0"/>
                <a:cs typeface="Calibri" panose="020F0502020204030204" pitchFamily="34" charset="0"/>
              </a:rPr>
              <a:t>Santé</a:t>
            </a:r>
            <a:endParaRPr lang="en-GB" sz="1000" b="1" dirty="0">
              <a:solidFill>
                <a:srgbClr val="002060"/>
              </a:solidFill>
              <a:latin typeface="Calibri" panose="020F0502020204030204" pitchFamily="34" charset="0"/>
              <a:cs typeface="Calibri" panose="020F0502020204030204" pitchFamily="34" charset="0"/>
            </a:endParaRPr>
          </a:p>
        </p:txBody>
      </p:sp>
      <p:sp>
        <p:nvSpPr>
          <p:cNvPr id="24" name="Figura a mano libera: forma 23">
            <a:extLst>
              <a:ext uri="{FF2B5EF4-FFF2-40B4-BE49-F238E27FC236}">
                <a16:creationId xmlns:a16="http://schemas.microsoft.com/office/drawing/2014/main" id="{3D797ECD-2B6C-4257-B378-C05DA67F2F48}"/>
              </a:ext>
            </a:extLst>
          </p:cNvPr>
          <p:cNvSpPr/>
          <p:nvPr/>
        </p:nvSpPr>
        <p:spPr>
          <a:xfrm>
            <a:off x="1626369" y="3013934"/>
            <a:ext cx="1522805"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1435" tIns="0" rIns="467552" bIns="0" numCol="1" spcCol="1270" anchor="ctr" anchorCtr="0">
            <a:noAutofit/>
          </a:bodyPr>
          <a:lstStyle/>
          <a:p>
            <a:pPr defTabSz="600075">
              <a:lnSpc>
                <a:spcPct val="90000"/>
              </a:lnSpc>
              <a:spcBef>
                <a:spcPct val="0"/>
              </a:spcBef>
              <a:spcAft>
                <a:spcPct val="35000"/>
              </a:spcAft>
            </a:pPr>
            <a:r>
              <a:rPr lang="en-US" sz="1000" b="1" dirty="0" err="1">
                <a:solidFill>
                  <a:srgbClr val="002060"/>
                </a:solidFill>
                <a:latin typeface="Calibri" panose="020F0502020204030204" pitchFamily="34" charset="0"/>
                <a:cs typeface="Calibri" panose="020F0502020204030204" pitchFamily="34" charset="0"/>
              </a:rPr>
              <a:t>Productivité</a:t>
            </a:r>
            <a:endParaRPr lang="en-US" sz="1000" b="1" dirty="0">
              <a:solidFill>
                <a:srgbClr val="002060"/>
              </a:solidFill>
              <a:latin typeface="Calibri" panose="020F0502020204030204" pitchFamily="34" charset="0"/>
              <a:cs typeface="Calibri" panose="020F0502020204030204" pitchFamily="34" charset="0"/>
            </a:endParaRPr>
          </a:p>
        </p:txBody>
      </p:sp>
      <p:sp>
        <p:nvSpPr>
          <p:cNvPr id="25" name="Figura a mano libera: forma 24">
            <a:extLst>
              <a:ext uri="{FF2B5EF4-FFF2-40B4-BE49-F238E27FC236}">
                <a16:creationId xmlns:a16="http://schemas.microsoft.com/office/drawing/2014/main" id="{5F0C1DBD-2F46-4C9E-96EC-41A13558C046}"/>
              </a:ext>
            </a:extLst>
          </p:cNvPr>
          <p:cNvSpPr/>
          <p:nvPr/>
        </p:nvSpPr>
        <p:spPr>
          <a:xfrm>
            <a:off x="519789" y="3323656"/>
            <a:ext cx="2041301" cy="703298"/>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no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L'électrification rurale offre de meilleurs moyens de travail, ce qui stimule la productivité des petites entreprises. </a:t>
            </a:r>
          </a:p>
        </p:txBody>
      </p:sp>
      <p:sp>
        <p:nvSpPr>
          <p:cNvPr id="27" name="Figura a mano libera: forma 26">
            <a:extLst>
              <a:ext uri="{FF2B5EF4-FFF2-40B4-BE49-F238E27FC236}">
                <a16:creationId xmlns:a16="http://schemas.microsoft.com/office/drawing/2014/main" id="{903EE2B2-3C5F-43A1-8806-3BE4FE2B2E44}"/>
              </a:ext>
            </a:extLst>
          </p:cNvPr>
          <p:cNvSpPr/>
          <p:nvPr/>
        </p:nvSpPr>
        <p:spPr>
          <a:xfrm>
            <a:off x="1879048" y="3884155"/>
            <a:ext cx="2086106"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GB" sz="1000" b="1" dirty="0" err="1">
                <a:solidFill>
                  <a:srgbClr val="002060"/>
                </a:solidFill>
                <a:latin typeface="Calibri" panose="020F0502020204030204" pitchFamily="34" charset="0"/>
                <a:cs typeface="Calibri" panose="020F0502020204030204" pitchFamily="34" charset="0"/>
              </a:rPr>
              <a:t>Perte</a:t>
            </a:r>
            <a:r>
              <a:rPr lang="en-GB" sz="1000" b="1" dirty="0">
                <a:solidFill>
                  <a:srgbClr val="002060"/>
                </a:solidFill>
                <a:latin typeface="Calibri" panose="020F0502020204030204" pitchFamily="34" charset="0"/>
                <a:cs typeface="Calibri" panose="020F0502020204030204" pitchFamily="34" charset="0"/>
              </a:rPr>
              <a:t> de temps </a:t>
            </a:r>
            <a:r>
              <a:rPr lang="en-GB" sz="1000" b="1" dirty="0" err="1">
                <a:solidFill>
                  <a:srgbClr val="002060"/>
                </a:solidFill>
                <a:latin typeface="Calibri" panose="020F0502020204030204" pitchFamily="34" charset="0"/>
                <a:cs typeface="Calibri" panose="020F0502020204030204" pitchFamily="34" charset="0"/>
              </a:rPr>
              <a:t>évitée</a:t>
            </a:r>
            <a:endParaRPr lang="en-GB" sz="1000" b="1" dirty="0">
              <a:solidFill>
                <a:srgbClr val="002060"/>
              </a:solidFill>
              <a:latin typeface="Calibri" panose="020F0502020204030204" pitchFamily="34" charset="0"/>
              <a:cs typeface="Calibri" panose="020F0502020204030204" pitchFamily="34" charset="0"/>
            </a:endParaRPr>
          </a:p>
        </p:txBody>
      </p:sp>
      <p:sp>
        <p:nvSpPr>
          <p:cNvPr id="28" name="Figura a mano libera: forma 27">
            <a:extLst>
              <a:ext uri="{FF2B5EF4-FFF2-40B4-BE49-F238E27FC236}">
                <a16:creationId xmlns:a16="http://schemas.microsoft.com/office/drawing/2014/main" id="{11442B88-8ADF-4C45-A82B-D071422C981E}"/>
              </a:ext>
            </a:extLst>
          </p:cNvPr>
          <p:cNvSpPr/>
          <p:nvPr/>
        </p:nvSpPr>
        <p:spPr>
          <a:xfrm>
            <a:off x="925278" y="4175927"/>
            <a:ext cx="2314908" cy="58585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no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L'amélioration de l'accès à l'eau et à l'assainissement peut aider les populations cibles à développer une vie quotidienne plus économe en temps. </a:t>
            </a:r>
          </a:p>
        </p:txBody>
      </p:sp>
      <p:sp>
        <p:nvSpPr>
          <p:cNvPr id="3" name="Rettangolo 2">
            <a:extLst>
              <a:ext uri="{FF2B5EF4-FFF2-40B4-BE49-F238E27FC236}">
                <a16:creationId xmlns:a16="http://schemas.microsoft.com/office/drawing/2014/main" id="{FF096F5F-7C58-4314-BDC3-61061935F02A}"/>
              </a:ext>
            </a:extLst>
          </p:cNvPr>
          <p:cNvSpPr/>
          <p:nvPr/>
        </p:nvSpPr>
        <p:spPr>
          <a:xfrm>
            <a:off x="6082233" y="3119834"/>
            <a:ext cx="1173719" cy="246221"/>
          </a:xfrm>
          <a:prstGeom prst="rect">
            <a:avLst/>
          </a:prstGeom>
        </p:spPr>
        <p:txBody>
          <a:bodyPr wrap="none">
            <a:spAutoFit/>
          </a:bodyPr>
          <a:lstStyle/>
          <a:p>
            <a:r>
              <a:rPr lang="en-US" sz="1000" b="1" dirty="0" err="1">
                <a:solidFill>
                  <a:srgbClr val="002060"/>
                </a:solidFill>
                <a:latin typeface="Calibri" panose="020F0502020204030204" pitchFamily="34" charset="0"/>
                <a:cs typeface="Calibri" panose="020F0502020204030204" pitchFamily="34" charset="0"/>
              </a:rPr>
              <a:t>Réduction</a:t>
            </a:r>
            <a:r>
              <a:rPr lang="en-US" sz="1000" b="1" dirty="0">
                <a:solidFill>
                  <a:srgbClr val="002060"/>
                </a:solidFill>
                <a:latin typeface="Calibri" panose="020F0502020204030204" pitchFamily="34" charset="0"/>
                <a:cs typeface="Calibri" panose="020F0502020204030204" pitchFamily="34" charset="0"/>
              </a:rPr>
              <a:t> des GES</a:t>
            </a:r>
          </a:p>
        </p:txBody>
      </p:sp>
      <p:sp>
        <p:nvSpPr>
          <p:cNvPr id="35" name="Figura a mano libera: forma 34">
            <a:extLst>
              <a:ext uri="{FF2B5EF4-FFF2-40B4-BE49-F238E27FC236}">
                <a16:creationId xmlns:a16="http://schemas.microsoft.com/office/drawing/2014/main" id="{8A5AA3BE-B933-4262-9F1F-54EF7E174B7A}"/>
              </a:ext>
            </a:extLst>
          </p:cNvPr>
          <p:cNvSpPr/>
          <p:nvPr/>
        </p:nvSpPr>
        <p:spPr>
          <a:xfrm>
            <a:off x="6099874" y="3362561"/>
            <a:ext cx="2210600" cy="53298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Le passage des sources conventionnelles de combustibles fossiles aux énergies propres permet une réduction constante des émissions de CO2.</a:t>
            </a:r>
          </a:p>
        </p:txBody>
      </p:sp>
      <p:sp>
        <p:nvSpPr>
          <p:cNvPr id="36" name="Figura a mano libera: forma 35">
            <a:extLst>
              <a:ext uri="{FF2B5EF4-FFF2-40B4-BE49-F238E27FC236}">
                <a16:creationId xmlns:a16="http://schemas.microsoft.com/office/drawing/2014/main" id="{A944BB2C-9C2A-4E2D-BA09-D80F412AE84D}"/>
              </a:ext>
            </a:extLst>
          </p:cNvPr>
          <p:cNvSpPr/>
          <p:nvPr/>
        </p:nvSpPr>
        <p:spPr>
          <a:xfrm>
            <a:off x="5486061" y="3839394"/>
            <a:ext cx="2337139"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solidFill>
              <a:schemeClr val="bg1"/>
            </a:solid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US" sz="1000" b="1" dirty="0" err="1">
                <a:solidFill>
                  <a:srgbClr val="002060"/>
                </a:solidFill>
                <a:latin typeface="Calibri" panose="020F0502020204030204" pitchFamily="34" charset="0"/>
                <a:cs typeface="Calibri" panose="020F0502020204030204" pitchFamily="34" charset="0"/>
              </a:rPr>
              <a:t>Réduction</a:t>
            </a:r>
            <a:r>
              <a:rPr lang="en-US" sz="1000" b="1" dirty="0">
                <a:solidFill>
                  <a:srgbClr val="002060"/>
                </a:solidFill>
                <a:latin typeface="Calibri" panose="020F0502020204030204" pitchFamily="34" charset="0"/>
                <a:cs typeface="Calibri" panose="020F0502020204030204" pitchFamily="34" charset="0"/>
              </a:rPr>
              <a:t> des </a:t>
            </a:r>
            <a:r>
              <a:rPr lang="en-US" sz="1000" b="1" dirty="0" err="1">
                <a:solidFill>
                  <a:srgbClr val="002060"/>
                </a:solidFill>
                <a:latin typeface="Calibri" panose="020F0502020204030204" pitchFamily="34" charset="0"/>
                <a:cs typeface="Calibri" panose="020F0502020204030204" pitchFamily="34" charset="0"/>
              </a:rPr>
              <a:t>coûts</a:t>
            </a:r>
            <a:endParaRPr lang="en-US" sz="1000" b="1" dirty="0">
              <a:solidFill>
                <a:srgbClr val="002060"/>
              </a:solidFill>
              <a:latin typeface="Calibri" panose="020F0502020204030204" pitchFamily="34" charset="0"/>
              <a:cs typeface="Calibri" panose="020F0502020204030204" pitchFamily="34" charset="0"/>
            </a:endParaRPr>
          </a:p>
        </p:txBody>
      </p:sp>
      <p:sp>
        <p:nvSpPr>
          <p:cNvPr id="37" name="Figura a mano libera: forma 36">
            <a:extLst>
              <a:ext uri="{FF2B5EF4-FFF2-40B4-BE49-F238E27FC236}">
                <a16:creationId xmlns:a16="http://schemas.microsoft.com/office/drawing/2014/main" id="{256F26C1-EF46-440C-9C02-5EECC246F941}"/>
              </a:ext>
            </a:extLst>
          </p:cNvPr>
          <p:cNvSpPr/>
          <p:nvPr/>
        </p:nvSpPr>
        <p:spPr>
          <a:xfrm>
            <a:off x="5486061" y="4094345"/>
            <a:ext cx="2450908" cy="604539"/>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fr-FR" sz="1000" dirty="0">
                <a:solidFill>
                  <a:srgbClr val="002060"/>
                </a:solidFill>
                <a:latin typeface="Calibri" panose="020F0502020204030204" pitchFamily="34" charset="0"/>
                <a:cs typeface="Calibri" panose="020F0502020204030204" pitchFamily="34" charset="0"/>
              </a:rPr>
              <a:t>Le passage d'une énergie alimentée par des combustibles fossiles à des sources d'énergie renouvelables permet de réaliser des économies grâce à l'amélioration de l'efficacité énergétique.</a:t>
            </a:r>
          </a:p>
        </p:txBody>
      </p:sp>
      <p:sp>
        <p:nvSpPr>
          <p:cNvPr id="39" name="CasellaDiTesto 38">
            <a:extLst>
              <a:ext uri="{FF2B5EF4-FFF2-40B4-BE49-F238E27FC236}">
                <a16:creationId xmlns:a16="http://schemas.microsoft.com/office/drawing/2014/main" id="{1F575AED-FAE9-4AE3-B9F0-AD0CF1B1801D}"/>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40" name="Image 2">
            <a:extLst>
              <a:ext uri="{FF2B5EF4-FFF2-40B4-BE49-F238E27FC236}">
                <a16:creationId xmlns:a16="http://schemas.microsoft.com/office/drawing/2014/main" id="{AF685648-4CEE-4FEA-BA19-B481B44ACE28}"/>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38" name="CasellaDiTesto 37">
            <a:extLst>
              <a:ext uri="{FF2B5EF4-FFF2-40B4-BE49-F238E27FC236}">
                <a16:creationId xmlns:a16="http://schemas.microsoft.com/office/drawing/2014/main" id="{C702AC16-D6C7-4FD9-8B75-A15FF688C6FF}"/>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20"/>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35947110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prstGeom prst="rect">
            <a:avLst/>
          </a:prstGeom>
        </p:spPr>
        <p:txBody>
          <a:bodyPr vert="horz" lIns="91440" tIns="45720" rIns="91440" bIns="45720" rtlCol="0" anchor="ctr">
            <a:noAutofit/>
          </a:bodyPr>
          <a:lstStyle/>
          <a:p>
            <a:r>
              <a:rPr lang="fr-FR" dirty="0"/>
              <a:t>Modèle microéconomique : </a:t>
            </a:r>
            <a:br>
              <a:rPr lang="fr-FR" dirty="0"/>
            </a:br>
            <a:r>
              <a:rPr lang="fr-FR" dirty="0"/>
              <a:t>Résultats de la valeur actuelle nette </a:t>
            </a:r>
            <a:endParaRPr lang="en-GB" dirty="0"/>
          </a:p>
        </p:txBody>
      </p:sp>
      <p:sp>
        <p:nvSpPr>
          <p:cNvPr id="10" name="Segnaposto numero diapositiva 1">
            <a:extLst>
              <a:ext uri="{FF2B5EF4-FFF2-40B4-BE49-F238E27FC236}">
                <a16:creationId xmlns:a16="http://schemas.microsoft.com/office/drawing/2014/main" id="{1116EDF6-6D59-4B8E-AEE7-34DCFE8BE726}"/>
              </a:ext>
            </a:extLst>
          </p:cNvPr>
          <p:cNvSpPr>
            <a:spLocks noGrp="1"/>
          </p:cNvSpPr>
          <p:nvPr>
            <p:ph type="sldNum" sz="quarter" idx="16"/>
          </p:nvPr>
        </p:nvSpPr>
        <p:spPr/>
        <p:txBody>
          <a:bodyPr/>
          <a:lstStyle/>
          <a:p>
            <a:fld id="{C8EE3B9B-214F-460F-B2C7-30EEDE1843FE}" type="slidenum">
              <a:rPr lang="it-IT" smtClean="0"/>
              <a:pPr/>
              <a:t>18</a:t>
            </a:fld>
            <a:endParaRPr lang="it-IT"/>
          </a:p>
        </p:txBody>
      </p:sp>
      <p:sp>
        <p:nvSpPr>
          <p:cNvPr id="6" name="CasellaDiTesto 5">
            <a:extLst>
              <a:ext uri="{FF2B5EF4-FFF2-40B4-BE49-F238E27FC236}">
                <a16:creationId xmlns:a16="http://schemas.microsoft.com/office/drawing/2014/main" id="{5BF44066-C6F6-4E3D-926E-A8352E8E3F71}"/>
              </a:ext>
            </a:extLst>
          </p:cNvPr>
          <p:cNvSpPr txBox="1"/>
          <p:nvPr/>
        </p:nvSpPr>
        <p:spPr>
          <a:xfrm>
            <a:off x="449816" y="1300435"/>
            <a:ext cx="7865009" cy="428066"/>
          </a:xfrm>
          <a:prstGeom prst="rect">
            <a:avLst/>
          </a:prstGeom>
          <a:noFill/>
        </p:spPr>
        <p:txBody>
          <a:bodyPr wrap="square" rtlCol="0">
            <a:spAutoFit/>
          </a:bodyPr>
          <a:lstStyle/>
          <a:p>
            <a:r>
              <a:rPr lang="fr-FR" sz="1091" dirty="0">
                <a:solidFill>
                  <a:srgbClr val="002060"/>
                </a:solidFill>
              </a:rPr>
              <a:t>Le projet dont la VAN économique est la plus élevée est le projet intégré, qui comprend les composantes énergie, eau et alimentation.</a:t>
            </a:r>
          </a:p>
        </p:txBody>
      </p:sp>
      <p:pic>
        <p:nvPicPr>
          <p:cNvPr id="2" name="Immagine 1">
            <a:extLst>
              <a:ext uri="{FF2B5EF4-FFF2-40B4-BE49-F238E27FC236}">
                <a16:creationId xmlns:a16="http://schemas.microsoft.com/office/drawing/2014/main" id="{5F77BFD5-7C11-422E-8142-0ABFB676F84B}"/>
              </a:ext>
            </a:extLst>
          </p:cNvPr>
          <p:cNvPicPr>
            <a:picLocks noChangeAspect="1"/>
          </p:cNvPicPr>
          <p:nvPr/>
        </p:nvPicPr>
        <p:blipFill rotWithShape="1">
          <a:blip r:embed="rId3"/>
          <a:srcRect t="22850"/>
          <a:stretch/>
        </p:blipFill>
        <p:spPr>
          <a:xfrm>
            <a:off x="2279852" y="1787221"/>
            <a:ext cx="4204935" cy="2393477"/>
          </a:xfrm>
          <a:prstGeom prst="rect">
            <a:avLst/>
          </a:prstGeom>
        </p:spPr>
      </p:pic>
      <p:sp>
        <p:nvSpPr>
          <p:cNvPr id="8" name="CasellaDiTesto 7">
            <a:extLst>
              <a:ext uri="{FF2B5EF4-FFF2-40B4-BE49-F238E27FC236}">
                <a16:creationId xmlns:a16="http://schemas.microsoft.com/office/drawing/2014/main" id="{6E352593-924D-42E3-9648-3256AEF791BF}"/>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7" name="Image 2">
            <a:extLst>
              <a:ext uri="{FF2B5EF4-FFF2-40B4-BE49-F238E27FC236}">
                <a16:creationId xmlns:a16="http://schemas.microsoft.com/office/drawing/2014/main" id="{AF07D8E6-4688-4D47-AC8F-3762890D88F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9" name="CasellaDiTesto 8">
            <a:extLst>
              <a:ext uri="{FF2B5EF4-FFF2-40B4-BE49-F238E27FC236}">
                <a16:creationId xmlns:a16="http://schemas.microsoft.com/office/drawing/2014/main" id="{72053C3D-FD17-4039-B42B-674B360DC20B}"/>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5"/>
              </a:rPr>
              <a:t>APPLYING THE WATER-ENERGY-FOOD NEXUSAPPROACH TO CATALYSE TRANSFORMATIONALCHANGE IN AFRICA</a:t>
            </a:r>
            <a:endParaRPr lang="it-IT" sz="800" dirty="0">
              <a:solidFill>
                <a:srgbClr val="004C82"/>
              </a:solidFill>
            </a:endParaRPr>
          </a:p>
        </p:txBody>
      </p:sp>
      <p:sp>
        <p:nvSpPr>
          <p:cNvPr id="3" name="Textfeld 2">
            <a:extLst>
              <a:ext uri="{FF2B5EF4-FFF2-40B4-BE49-F238E27FC236}">
                <a16:creationId xmlns:a16="http://schemas.microsoft.com/office/drawing/2014/main" id="{9B437DCF-9FD7-4E4B-A3E7-E7E93AB2AF23}"/>
              </a:ext>
            </a:extLst>
          </p:cNvPr>
          <p:cNvSpPr txBox="1"/>
          <p:nvPr/>
        </p:nvSpPr>
        <p:spPr>
          <a:xfrm>
            <a:off x="4496882" y="1598646"/>
            <a:ext cx="2367266" cy="461665"/>
          </a:xfrm>
          <a:prstGeom prst="rect">
            <a:avLst/>
          </a:prstGeom>
          <a:solidFill>
            <a:schemeClr val="bg1"/>
          </a:solidFill>
        </p:spPr>
        <p:txBody>
          <a:bodyPr wrap="square" rtlCol="0">
            <a:spAutoFit/>
          </a:bodyPr>
          <a:lstStyle/>
          <a:p>
            <a:pPr algn="l"/>
            <a:r>
              <a:rPr lang="fr-FR" sz="1200" dirty="0"/>
              <a:t>Investissement dans les Nexus intégrés</a:t>
            </a:r>
            <a:endParaRPr lang="de-DE" sz="1200" dirty="0"/>
          </a:p>
        </p:txBody>
      </p:sp>
      <p:sp>
        <p:nvSpPr>
          <p:cNvPr id="11" name="Textfeld 10">
            <a:extLst>
              <a:ext uri="{FF2B5EF4-FFF2-40B4-BE49-F238E27FC236}">
                <a16:creationId xmlns:a16="http://schemas.microsoft.com/office/drawing/2014/main" id="{F9E72037-0B74-437E-962B-00C653CAD762}"/>
              </a:ext>
            </a:extLst>
          </p:cNvPr>
          <p:cNvSpPr txBox="1"/>
          <p:nvPr/>
        </p:nvSpPr>
        <p:spPr>
          <a:xfrm>
            <a:off x="2129616" y="1598646"/>
            <a:ext cx="2367266" cy="461665"/>
          </a:xfrm>
          <a:prstGeom prst="rect">
            <a:avLst/>
          </a:prstGeom>
          <a:solidFill>
            <a:schemeClr val="bg1"/>
          </a:solidFill>
        </p:spPr>
        <p:txBody>
          <a:bodyPr wrap="square" rtlCol="0">
            <a:spAutoFit/>
          </a:bodyPr>
          <a:lstStyle/>
          <a:p>
            <a:pPr algn="l"/>
            <a:r>
              <a:rPr lang="fr-FR" sz="1200" dirty="0"/>
              <a:t>Investissement dans l'énergie solaire</a:t>
            </a:r>
            <a:endParaRPr lang="de-DE" sz="1200" dirty="0"/>
          </a:p>
        </p:txBody>
      </p:sp>
      <p:sp>
        <p:nvSpPr>
          <p:cNvPr id="12" name="Textfeld 11">
            <a:extLst>
              <a:ext uri="{FF2B5EF4-FFF2-40B4-BE49-F238E27FC236}">
                <a16:creationId xmlns:a16="http://schemas.microsoft.com/office/drawing/2014/main" id="{156E43E7-E84B-4816-BE7B-D2223F02BC6C}"/>
              </a:ext>
            </a:extLst>
          </p:cNvPr>
          <p:cNvSpPr txBox="1"/>
          <p:nvPr/>
        </p:nvSpPr>
        <p:spPr>
          <a:xfrm>
            <a:off x="3496733" y="3731378"/>
            <a:ext cx="1608667" cy="338554"/>
          </a:xfrm>
          <a:prstGeom prst="rect">
            <a:avLst/>
          </a:prstGeom>
          <a:solidFill>
            <a:schemeClr val="bg1"/>
          </a:solidFill>
        </p:spPr>
        <p:txBody>
          <a:bodyPr wrap="square" rtlCol="0">
            <a:spAutoFit/>
          </a:bodyPr>
          <a:lstStyle/>
          <a:p>
            <a:pPr algn="ctr"/>
            <a:r>
              <a:rPr lang="fr-FR" sz="1600" dirty="0"/>
              <a:t>Bénéfice/ coût</a:t>
            </a:r>
            <a:endParaRPr lang="de-DE" sz="1600" dirty="0"/>
          </a:p>
        </p:txBody>
      </p:sp>
    </p:spTree>
    <p:extLst>
      <p:ext uri="{BB962C8B-B14F-4D97-AF65-F5344CB8AC3E}">
        <p14:creationId xmlns:p14="http://schemas.microsoft.com/office/powerpoint/2010/main" val="27307639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7" y="1188000"/>
            <a:ext cx="7254343" cy="2839832"/>
          </a:xfrm>
        </p:spPr>
        <p:txBody>
          <a:bodyPr>
            <a:normAutofit fontScale="92500" lnSpcReduction="10000"/>
          </a:bodyPr>
          <a:lstStyle/>
          <a:p>
            <a:pPr algn="ctr"/>
            <a:endParaRPr lang="de-DE" sz="2400" dirty="0"/>
          </a:p>
          <a:p>
            <a:pPr lvl="0">
              <a:lnSpc>
                <a:spcPct val="100000"/>
              </a:lnSpc>
              <a:spcBef>
                <a:spcPts val="0"/>
              </a:spcBef>
              <a:defRPr/>
            </a:pPr>
            <a:r>
              <a:rPr lang="fr-FR" sz="2400" dirty="0"/>
              <a:t>Avez-vous une quelconque expérience de certaines de ces méthodes dans votre région ou dans votre milieu professionnel ? </a:t>
            </a:r>
          </a:p>
          <a:p>
            <a:pPr lvl="0">
              <a:lnSpc>
                <a:spcPct val="100000"/>
              </a:lnSpc>
              <a:spcBef>
                <a:spcPts val="0"/>
              </a:spcBef>
              <a:defRPr/>
            </a:pPr>
            <a:endParaRPr lang="en-US" sz="2400" dirty="0"/>
          </a:p>
          <a:p>
            <a:pPr lvl="0">
              <a:lnSpc>
                <a:spcPct val="100000"/>
              </a:lnSpc>
              <a:spcBef>
                <a:spcPts val="0"/>
              </a:spcBef>
              <a:defRPr/>
            </a:pPr>
            <a:r>
              <a:rPr lang="fr-FR" sz="2400" dirty="0"/>
              <a:t>Quels sont les défis que vous avez rencontrés ? </a:t>
            </a:r>
          </a:p>
          <a:p>
            <a:pPr lvl="0">
              <a:lnSpc>
                <a:spcPct val="100000"/>
              </a:lnSpc>
              <a:spcBef>
                <a:spcPts val="0"/>
              </a:spcBef>
              <a:defRPr/>
            </a:pPr>
            <a:endParaRPr lang="en-US" sz="2400" dirty="0"/>
          </a:p>
          <a:p>
            <a:pPr lvl="0">
              <a:lnSpc>
                <a:spcPct val="100000"/>
              </a:lnSpc>
              <a:spcBef>
                <a:spcPts val="0"/>
              </a:spcBef>
              <a:defRPr/>
            </a:pPr>
            <a:r>
              <a:rPr lang="fr-FR" sz="2400" dirty="0"/>
              <a:t>Souhaitez-vous partager les enseignements que vous</a:t>
            </a:r>
          </a:p>
          <a:p>
            <a:pPr lvl="0">
              <a:lnSpc>
                <a:spcPct val="100000"/>
              </a:lnSpc>
              <a:spcBef>
                <a:spcPts val="0"/>
              </a:spcBef>
              <a:defRPr/>
            </a:pPr>
            <a:r>
              <a:rPr lang="fr-FR" sz="2400" dirty="0"/>
              <a:t>en avez tirés ?</a:t>
            </a: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fr-FR"/>
              <a:t>Place à la réflexion !</a:t>
            </a:r>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4799261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E6FAF7-392E-4E86-8B57-16381BA368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
          <a:stretch/>
        </p:blipFill>
        <p:spPr>
          <a:xfrm>
            <a:off x="6281058" y="3100207"/>
            <a:ext cx="2383972" cy="2043293"/>
          </a:xfrm>
          <a:prstGeom prst="rect">
            <a:avLst/>
          </a:prstGeom>
        </p:spPr>
      </p:pic>
      <p:sp>
        <p:nvSpPr>
          <p:cNvPr id="4" name="Foliennummernplatzhalter 3">
            <a:extLst>
              <a:ext uri="{FF2B5EF4-FFF2-40B4-BE49-F238E27FC236}">
                <a16:creationId xmlns:a16="http://schemas.microsoft.com/office/drawing/2014/main" id="{080A28BA-B1D4-456A-9CFF-7CBB9B1AB1A3}"/>
              </a:ext>
            </a:extLst>
          </p:cNvPr>
          <p:cNvSpPr>
            <a:spLocks noGrp="1"/>
          </p:cNvSpPr>
          <p:nvPr>
            <p:ph type="sldNum" sz="quarter" idx="16"/>
          </p:nvPr>
        </p:nvSpPr>
        <p:spPr/>
        <p:txBody>
          <a:bodyPr/>
          <a:lstStyle/>
          <a:p>
            <a:fld id="{CF23C0C3-F0EC-4AF0-84C8-08554CFEDD03}" type="slidenum">
              <a:rPr lang="en-GB" smtClean="0"/>
              <a:t>2</a:t>
            </a:fld>
            <a:endParaRPr lang="en-GB"/>
          </a:p>
        </p:txBody>
      </p:sp>
      <p:sp>
        <p:nvSpPr>
          <p:cNvPr id="6" name="Denkblase: wolkenförmig 5">
            <a:extLst>
              <a:ext uri="{FF2B5EF4-FFF2-40B4-BE49-F238E27FC236}">
                <a16:creationId xmlns:a16="http://schemas.microsoft.com/office/drawing/2014/main" id="{D3403E75-7715-4649-A419-4DAF3CF1E8D0}"/>
              </a:ext>
            </a:extLst>
          </p:cNvPr>
          <p:cNvSpPr/>
          <p:nvPr/>
        </p:nvSpPr>
        <p:spPr>
          <a:xfrm>
            <a:off x="180794" y="2373086"/>
            <a:ext cx="4106673" cy="2275979"/>
          </a:xfrm>
          <a:prstGeom prst="cloudCallout">
            <a:avLst>
              <a:gd name="adj1" fmla="val 107149"/>
              <a:gd name="adj2" fmla="val 10077"/>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b="1" dirty="0"/>
              <a:t>Quelle est la valeur ajoutée de la solution Nexus eau-énergie-alimentation sur le plan économique ? Comment la mesurer ? </a:t>
            </a:r>
          </a:p>
        </p:txBody>
      </p:sp>
      <p:sp>
        <p:nvSpPr>
          <p:cNvPr id="7" name="Titel 1">
            <a:extLst>
              <a:ext uri="{FF2B5EF4-FFF2-40B4-BE49-F238E27FC236}">
                <a16:creationId xmlns:a16="http://schemas.microsoft.com/office/drawing/2014/main" id="{889AE01A-4CAC-4767-957D-712D073D33AB}"/>
              </a:ext>
            </a:extLst>
          </p:cNvPr>
          <p:cNvSpPr>
            <a:spLocks noGrp="1"/>
          </p:cNvSpPr>
          <p:nvPr>
            <p:ph type="title"/>
          </p:nvPr>
        </p:nvSpPr>
        <p:spPr>
          <a:xfrm>
            <a:off x="396347" y="616901"/>
            <a:ext cx="7472602" cy="472437"/>
          </a:xfrm>
        </p:spPr>
        <p:txBody>
          <a:bodyPr/>
          <a:lstStyle/>
          <a:p>
            <a:pPr algn="l"/>
            <a:r>
              <a:rPr lang="fr-FR" b="1" dirty="0"/>
              <a:t>Revenons à Madame Sinclair...</a:t>
            </a:r>
          </a:p>
        </p:txBody>
      </p:sp>
      <p:sp>
        <p:nvSpPr>
          <p:cNvPr id="9" name="Denkblase: wolkenförmig 5">
            <a:extLst>
              <a:ext uri="{FF2B5EF4-FFF2-40B4-BE49-F238E27FC236}">
                <a16:creationId xmlns:a16="http://schemas.microsoft.com/office/drawing/2014/main" id="{85B856CB-DF1F-4FAF-B65D-1E0753EDAAB6}"/>
              </a:ext>
            </a:extLst>
          </p:cNvPr>
          <p:cNvSpPr/>
          <p:nvPr/>
        </p:nvSpPr>
        <p:spPr>
          <a:xfrm>
            <a:off x="4071913" y="892311"/>
            <a:ext cx="4675740" cy="2043293"/>
          </a:xfrm>
          <a:prstGeom prst="cloudCallout">
            <a:avLst>
              <a:gd name="adj1" fmla="val 17521"/>
              <a:gd name="adj2" fmla="val 83599"/>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b="1" dirty="0"/>
              <a:t>Quelles sont les sources de financement disponibles pour soutenir ce type de programmes ou de projets multisectoriels ? </a:t>
            </a:r>
          </a:p>
        </p:txBody>
      </p:sp>
    </p:spTree>
    <p:extLst>
      <p:ext uri="{BB962C8B-B14F-4D97-AF65-F5344CB8AC3E}">
        <p14:creationId xmlns:p14="http://schemas.microsoft.com/office/powerpoint/2010/main" val="17601740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custDataLst>
              <p:tags r:id="rId1"/>
            </p:custDataLst>
          </p:nvPr>
        </p:nvSpPr>
        <p:spPr>
          <a:xfrm>
            <a:off x="581130" y="4489385"/>
            <a:ext cx="6515961" cy="677108"/>
          </a:xfrm>
        </p:spPr>
        <p:txBody>
          <a:bodyPr/>
          <a:lstStyle/>
          <a:p>
            <a:r>
              <a:rPr lang="fr-FR" dirty="0"/>
              <a:t>Chapitre 2.3 : Planification et financement des investissements intersectoriels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custDataLst>
              <p:tags r:id="rId2"/>
            </p:custDataLst>
          </p:nvPr>
        </p:nvSpPr>
        <p:spPr>
          <a:xfrm>
            <a:off x="581130" y="3520154"/>
            <a:ext cx="6515961" cy="812530"/>
          </a:xfrm>
        </p:spPr>
        <p:txBody>
          <a:bodyPr/>
          <a:lstStyle/>
          <a:p>
            <a:r>
              <a:rPr lang="fr-FR" dirty="0"/>
              <a:t>Mobiliser des fonds pour mettre en œuvre les solutions Nexus</a:t>
            </a:r>
            <a:endParaRPr lang="fr" dirty="0"/>
          </a:p>
        </p:txBody>
      </p:sp>
    </p:spTree>
    <p:extLst>
      <p:ext uri="{BB962C8B-B14F-4D97-AF65-F5344CB8AC3E}">
        <p14:creationId xmlns:p14="http://schemas.microsoft.com/office/powerpoint/2010/main" val="22335202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3846998845"/>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22</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fr-FR"/>
              <a:t>Sources de financement</a:t>
            </a:r>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465584" cy="1198790"/>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fr-FR" sz="2000">
                <a:latin typeface="Calibri" panose="020F0502020204030204" pitchFamily="34" charset="0"/>
                <a:cs typeface="Calibri" panose="020F0502020204030204" pitchFamily="34" charset="0"/>
              </a:rPr>
              <a:t>Financement public international </a:t>
            </a:r>
          </a:p>
          <a:p>
            <a:pPr marL="615950" lvl="1" indent="-342900">
              <a:lnSpc>
                <a:spcPct val="70000"/>
              </a:lnSpc>
              <a:spcBef>
                <a:spcPts val="600"/>
              </a:spcBef>
              <a:buClr>
                <a:srgbClr val="F4971A"/>
              </a:buClr>
              <a:buSzPct val="125000"/>
              <a:buFont typeface="Wingdings" panose="05000000000000000000" pitchFamily="2" charset="2"/>
              <a:buChar char="§"/>
            </a:pPr>
            <a:r>
              <a:rPr lang="fr-FR" sz="2000">
                <a:latin typeface="Calibri" panose="020F0502020204030204" pitchFamily="34" charset="0"/>
                <a:cs typeface="Calibri" panose="020F0502020204030204" pitchFamily="34" charset="0"/>
              </a:rPr>
              <a:t>Financement public national</a:t>
            </a:r>
          </a:p>
          <a:p>
            <a:pPr marL="615950" lvl="1" indent="-342900">
              <a:lnSpc>
                <a:spcPct val="70000"/>
              </a:lnSpc>
              <a:spcBef>
                <a:spcPts val="600"/>
              </a:spcBef>
              <a:buClr>
                <a:srgbClr val="F4971A"/>
              </a:buClr>
              <a:buSzPct val="125000"/>
              <a:buFont typeface="Wingdings" panose="05000000000000000000" pitchFamily="2" charset="2"/>
              <a:buChar char="§"/>
            </a:pPr>
            <a:r>
              <a:rPr lang="fr-FR" sz="2000">
                <a:latin typeface="Calibri" panose="020F0502020204030204" pitchFamily="34" charset="0"/>
                <a:cs typeface="Calibri" panose="020F0502020204030204" pitchFamily="34" charset="0"/>
              </a:rPr>
              <a:t>Financement privé</a:t>
            </a:r>
          </a:p>
          <a:p>
            <a:pPr marL="273050" lvl="1">
              <a:lnSpc>
                <a:spcPct val="70000"/>
              </a:lnSpc>
              <a:spcBef>
                <a:spcPts val="600"/>
              </a:spcBef>
              <a:buClr>
                <a:srgbClr val="F4971A"/>
              </a:buClr>
              <a:buSzPct val="125000"/>
            </a:pPr>
            <a:endParaRPr lang="en-GB" sz="2000">
              <a:latin typeface="Calibri" panose="020F0502020204030204" pitchFamily="34" charset="0"/>
              <a:cs typeface="Calibri" panose="020F0502020204030204" pitchFamily="34" charset="0"/>
              <a:sym typeface="Roboto Slab"/>
            </a:endParaRPr>
          </a:p>
        </p:txBody>
      </p:sp>
      <p:pic>
        <p:nvPicPr>
          <p:cNvPr id="9" name="Grafik 8">
            <a:extLst>
              <a:ext uri="{FF2B5EF4-FFF2-40B4-BE49-F238E27FC236}">
                <a16:creationId xmlns:a16="http://schemas.microsoft.com/office/drawing/2014/main" id="{ED19E3E6-A424-4CB3-B419-5D99D470C734}"/>
              </a:ext>
            </a:extLst>
          </p:cNvPr>
          <p:cNvPicPr>
            <a:picLocks noChangeAspect="1"/>
          </p:cNvPicPr>
          <p:nvPr/>
        </p:nvPicPr>
        <p:blipFill>
          <a:blip r:embed="rId3"/>
          <a:stretch>
            <a:fillRect/>
          </a:stretch>
        </p:blipFill>
        <p:spPr>
          <a:xfrm>
            <a:off x="1465203" y="2384342"/>
            <a:ext cx="6908776" cy="2395102"/>
          </a:xfrm>
          <a:prstGeom prst="rect">
            <a:avLst/>
          </a:prstGeom>
        </p:spPr>
      </p:pic>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04942" y="1608128"/>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5749656" y="1842003"/>
            <a:ext cx="1300111" cy="461665"/>
          </a:xfrm>
          <a:prstGeom prst="rect">
            <a:avLst/>
          </a:prstGeom>
          <a:noFill/>
        </p:spPr>
        <p:txBody>
          <a:bodyPr wrap="square" rtlCol="0">
            <a:spAutoFit/>
          </a:bodyPr>
          <a:lstStyle/>
          <a:p>
            <a:pPr algn="ctr"/>
            <a:r>
              <a:rPr lang="fr-FR" sz="1200" b="1" dirty="0">
                <a:solidFill>
                  <a:srgbClr val="575756"/>
                </a:solidFill>
                <a:latin typeface="Calibri" panose="020F0502020204030204" pitchFamily="34" charset="0"/>
                <a:cs typeface="Calibri" panose="020F0502020204030204" pitchFamily="34" charset="0"/>
              </a:rPr>
              <a:t>Financements mixtes</a:t>
            </a:r>
          </a:p>
        </p:txBody>
      </p:sp>
      <p:sp>
        <p:nvSpPr>
          <p:cNvPr id="2" name="Textfeld 1">
            <a:extLst>
              <a:ext uri="{FF2B5EF4-FFF2-40B4-BE49-F238E27FC236}">
                <a16:creationId xmlns:a16="http://schemas.microsoft.com/office/drawing/2014/main" id="{C8358781-7258-4851-9F67-4254B101FA8C}"/>
              </a:ext>
            </a:extLst>
          </p:cNvPr>
          <p:cNvSpPr txBox="1"/>
          <p:nvPr/>
        </p:nvSpPr>
        <p:spPr>
          <a:xfrm>
            <a:off x="5913577" y="4581338"/>
            <a:ext cx="3001823" cy="415498"/>
          </a:xfrm>
          <a:prstGeom prst="rect">
            <a:avLst/>
          </a:prstGeom>
          <a:noFill/>
        </p:spPr>
        <p:txBody>
          <a:bodyPr wrap="square" rtlCol="0">
            <a:spAutoFit/>
          </a:bodyPr>
          <a:lstStyle/>
          <a:p>
            <a:r>
              <a:rPr lang="fr-FR" sz="900"/>
              <a:t>Source : SEED Climate Finance Toolkit, 2020</a:t>
            </a:r>
          </a:p>
          <a:p>
            <a:pPr algn="l"/>
            <a:endParaRPr lang="de-DE" sz="1200"/>
          </a:p>
        </p:txBody>
      </p:sp>
      <p:sp>
        <p:nvSpPr>
          <p:cNvPr id="11" name="ZoneTexte 10">
            <a:extLst>
              <a:ext uri="{FF2B5EF4-FFF2-40B4-BE49-F238E27FC236}">
                <a16:creationId xmlns:a16="http://schemas.microsoft.com/office/drawing/2014/main" id="{1DFC34C3-3548-494C-8F6B-B48A1BFA07B0}"/>
              </a:ext>
            </a:extLst>
          </p:cNvPr>
          <p:cNvSpPr txBox="1"/>
          <p:nvPr/>
        </p:nvSpPr>
        <p:spPr>
          <a:xfrm>
            <a:off x="4449111" y="2632025"/>
            <a:ext cx="874729" cy="461665"/>
          </a:xfrm>
          <a:prstGeom prst="rect">
            <a:avLst/>
          </a:prstGeom>
          <a:solidFill>
            <a:srgbClr val="F2F2F2"/>
          </a:solidFill>
        </p:spPr>
        <p:txBody>
          <a:bodyPr wrap="square" rtlCol="0">
            <a:spAutoFit/>
          </a:bodyPr>
          <a:lstStyle/>
          <a:p>
            <a:pPr algn="ctr"/>
            <a:r>
              <a:rPr lang="fr-FR" sz="1200" b="1" dirty="0"/>
              <a:t>Finance</a:t>
            </a:r>
          </a:p>
          <a:p>
            <a:pPr algn="ctr"/>
            <a:r>
              <a:rPr lang="fr-FR" sz="1200" b="1" dirty="0"/>
              <a:t>privée</a:t>
            </a:r>
          </a:p>
        </p:txBody>
      </p:sp>
      <p:sp>
        <p:nvSpPr>
          <p:cNvPr id="12" name="ZoneTexte 11">
            <a:extLst>
              <a:ext uri="{FF2B5EF4-FFF2-40B4-BE49-F238E27FC236}">
                <a16:creationId xmlns:a16="http://schemas.microsoft.com/office/drawing/2014/main" id="{05CAAD66-18F4-411E-ABE1-56FFCC7C0324}"/>
              </a:ext>
            </a:extLst>
          </p:cNvPr>
          <p:cNvSpPr txBox="1"/>
          <p:nvPr/>
        </p:nvSpPr>
        <p:spPr>
          <a:xfrm>
            <a:off x="6794500" y="2912282"/>
            <a:ext cx="1059181" cy="1008481"/>
          </a:xfrm>
          <a:prstGeom prst="rect">
            <a:avLst/>
          </a:prstGeom>
          <a:solidFill>
            <a:srgbClr val="F2F2F2"/>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Finances publiques internationales</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800" b="1" dirty="0">
                <a:effectLst/>
                <a:latin typeface="Calibri" panose="020F0502020204030204" pitchFamily="34" charset="0"/>
                <a:ea typeface="Calibri" panose="020F0502020204030204" pitchFamily="34" charset="0"/>
                <a:cs typeface="Times New Roman" panose="02020603050405020304" pitchFamily="18" charset="0"/>
              </a:rPr>
              <a:t>;</a:t>
            </a:r>
            <a:r>
              <a:rPr lang="fr-FR" sz="800" dirty="0">
                <a:effectLst/>
                <a:latin typeface="Calibri" panose="020F0502020204030204" pitchFamily="34" charset="0"/>
                <a:ea typeface="Calibri" panose="020F0502020204030204" pitchFamily="34" charset="0"/>
                <a:cs typeface="Times New Roman" panose="02020603050405020304" pitchFamily="18" charset="0"/>
              </a:rPr>
              <a:t> dont les fonds pour le climat qui permettent une mise en commun des financements</a:t>
            </a:r>
          </a:p>
        </p:txBody>
      </p:sp>
      <p:sp>
        <p:nvSpPr>
          <p:cNvPr id="13" name="ZoneTexte 12">
            <a:extLst>
              <a:ext uri="{FF2B5EF4-FFF2-40B4-BE49-F238E27FC236}">
                <a16:creationId xmlns:a16="http://schemas.microsoft.com/office/drawing/2014/main" id="{A3D2CF8D-6612-40BE-83B4-58202285752C}"/>
              </a:ext>
            </a:extLst>
          </p:cNvPr>
          <p:cNvSpPr txBox="1"/>
          <p:nvPr/>
        </p:nvSpPr>
        <p:spPr>
          <a:xfrm rot="20336192">
            <a:off x="5549722" y="4096072"/>
            <a:ext cx="798831" cy="218265"/>
          </a:xfrm>
          <a:prstGeom prst="rect">
            <a:avLst/>
          </a:prstGeom>
          <a:solidFill>
            <a:schemeClr val="bg1"/>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Concessionnel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DABA5DBE-F62A-41DC-BAAC-50D0FCA2A0E5}"/>
              </a:ext>
            </a:extLst>
          </p:cNvPr>
          <p:cNvSpPr txBox="1"/>
          <p:nvPr/>
        </p:nvSpPr>
        <p:spPr>
          <a:xfrm>
            <a:off x="4305299" y="3411708"/>
            <a:ext cx="523241" cy="349968"/>
          </a:xfrm>
          <a:prstGeom prst="rect">
            <a:avLst/>
          </a:prstGeom>
          <a:solidFill>
            <a:schemeClr val="bg1"/>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Taux du marché</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3D0689F8-E5CB-4AAD-BB5F-A2CD93C343FB}"/>
              </a:ext>
            </a:extLst>
          </p:cNvPr>
          <p:cNvSpPr txBox="1"/>
          <p:nvPr/>
        </p:nvSpPr>
        <p:spPr>
          <a:xfrm>
            <a:off x="1844040" y="2937947"/>
            <a:ext cx="1003300" cy="745076"/>
          </a:xfrm>
          <a:prstGeom prst="rect">
            <a:avLst/>
          </a:prstGeom>
          <a:solidFill>
            <a:srgbClr val="F2F2F2"/>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Les gouvernements </a:t>
            </a:r>
            <a:r>
              <a:rPr lang="fr-FR" sz="800" dirty="0">
                <a:effectLst/>
                <a:latin typeface="Calibri" panose="020F0502020204030204" pitchFamily="34" charset="0"/>
                <a:ea typeface="Calibri" panose="020F0502020204030204" pitchFamily="34" charset="0"/>
                <a:cs typeface="Times New Roman" panose="02020603050405020304" pitchFamily="18" charset="0"/>
              </a:rPr>
              <a:t>peuvent optimiser la portée des financements publics</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B7AD346-64D5-4499-A779-B6C521BE1ADC}"/>
              </a:ext>
            </a:extLst>
          </p:cNvPr>
          <p:cNvSpPr/>
          <p:nvPr/>
        </p:nvSpPr>
        <p:spPr>
          <a:xfrm>
            <a:off x="1924049" y="3625243"/>
            <a:ext cx="815340" cy="11555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p>
        </p:txBody>
      </p:sp>
      <p:sp>
        <p:nvSpPr>
          <p:cNvPr id="19" name="ZoneTexte 18">
            <a:extLst>
              <a:ext uri="{FF2B5EF4-FFF2-40B4-BE49-F238E27FC236}">
                <a16:creationId xmlns:a16="http://schemas.microsoft.com/office/drawing/2014/main" id="{177F32B4-B95D-4311-8836-81DA610060A7}"/>
              </a:ext>
            </a:extLst>
          </p:cNvPr>
          <p:cNvSpPr txBox="1"/>
          <p:nvPr/>
        </p:nvSpPr>
        <p:spPr>
          <a:xfrm rot="992192">
            <a:off x="5689832" y="2827912"/>
            <a:ext cx="798831" cy="218265"/>
          </a:xfrm>
          <a:prstGeom prst="rect">
            <a:avLst/>
          </a:prstGeom>
          <a:solidFill>
            <a:schemeClr val="bg1"/>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Mobilisation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E4C7FF3F-9CA0-4949-BCE0-A8E54DB4B114}"/>
              </a:ext>
            </a:extLst>
          </p:cNvPr>
          <p:cNvSpPr txBox="1"/>
          <p:nvPr/>
        </p:nvSpPr>
        <p:spPr>
          <a:xfrm rot="20716079">
            <a:off x="3033824" y="2816724"/>
            <a:ext cx="798831" cy="218265"/>
          </a:xfrm>
          <a:prstGeom prst="rect">
            <a:avLst/>
          </a:prstGeom>
          <a:solidFill>
            <a:schemeClr val="bg1"/>
          </a:solidFill>
        </p:spPr>
        <p:txBody>
          <a:bodyPr wrap="square" rtlCol="0">
            <a:spAutoFit/>
          </a:bodyPr>
          <a:lstStyle/>
          <a:p>
            <a:pPr>
              <a:lnSpc>
                <a:spcPct val="107000"/>
              </a:lnSpc>
              <a:spcAft>
                <a:spcPts val="800"/>
              </a:spcAft>
            </a:pPr>
            <a:r>
              <a:rPr lang="fr-FR" sz="800" b="1" dirty="0">
                <a:effectLst/>
                <a:latin typeface="Calibri" panose="020F0502020204030204" pitchFamily="34" charset="0"/>
                <a:ea typeface="Calibri" panose="020F0502020204030204" pitchFamily="34" charset="0"/>
                <a:cs typeface="Times New Roman" panose="02020603050405020304" pitchFamily="18" charset="0"/>
              </a:rPr>
              <a:t>Mobilisation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4967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7" y="576000"/>
            <a:ext cx="8567183" cy="540544"/>
          </a:xfrm>
        </p:spPr>
        <p:txBody>
          <a:bodyPr>
            <a:normAutofit fontScale="90000"/>
          </a:bodyPr>
          <a:lstStyle/>
          <a:p>
            <a:r>
              <a:rPr lang="fr-FR" dirty="0"/>
              <a:t>Caractéristiques importantes des mécanismes de financement</a:t>
            </a:r>
            <a:endParaRPr lang="de-DE" dirty="0"/>
          </a:p>
        </p:txBody>
      </p:sp>
      <p:sp>
        <p:nvSpPr>
          <p:cNvPr id="3" name="Rechteck 2">
            <a:extLst>
              <a:ext uri="{FF2B5EF4-FFF2-40B4-BE49-F238E27FC236}">
                <a16:creationId xmlns:a16="http://schemas.microsoft.com/office/drawing/2014/main" id="{8806306B-98B8-4510-9EDD-2597A3B21318}"/>
              </a:ext>
            </a:extLst>
          </p:cNvPr>
          <p:cNvSpPr/>
          <p:nvPr/>
        </p:nvSpPr>
        <p:spPr>
          <a:xfrm>
            <a:off x="449817" y="1347537"/>
            <a:ext cx="8318614" cy="523220"/>
          </a:xfrm>
          <a:prstGeom prst="rect">
            <a:avLst/>
          </a:prstGeom>
        </p:spPr>
        <p:txBody>
          <a:bodyPr wrap="square">
            <a:spAutoFit/>
          </a:bodyPr>
          <a:lstStyle/>
          <a:p>
            <a:pPr marL="615935" lvl="1" indent="-342892">
              <a:spcBef>
                <a:spcPts val="600"/>
              </a:spcBef>
              <a:buClr>
                <a:srgbClr val="F4971A"/>
              </a:buClr>
              <a:buSzPct val="125000"/>
              <a:buFont typeface="Wingdings" panose="05000000000000000000" pitchFamily="2" charset="2"/>
              <a:buChar char="§"/>
            </a:pPr>
            <a:r>
              <a:rPr lang="fr-FR" sz="1400" dirty="0">
                <a:latin typeface="Calibri" panose="020F0502020204030204" pitchFamily="34" charset="0"/>
                <a:cs typeface="Calibri" panose="020F0502020204030204" pitchFamily="34" charset="0"/>
              </a:rPr>
              <a:t>Lors de l'évaluation de l'appariement des fonds, il est fondamental de prendre en compte certaines caractéristiques clés des mécanismes de financement analysés.</a:t>
            </a:r>
            <a:endParaRPr lang="en-GB" sz="1400" dirty="0">
              <a:latin typeface="Calibri" panose="020F0502020204030204" pitchFamily="34" charset="0"/>
              <a:cs typeface="Calibri" panose="020F0502020204030204" pitchFamily="34" charset="0"/>
              <a:sym typeface="Roboto Slab"/>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4310" y="2278229"/>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389024" y="2601803"/>
            <a:ext cx="1300111" cy="276999"/>
          </a:xfrm>
          <a:prstGeom prst="rect">
            <a:avLst/>
          </a:prstGeom>
          <a:noFill/>
        </p:spPr>
        <p:txBody>
          <a:bodyPr wrap="square" rtlCol="0">
            <a:spAutoFit/>
          </a:bodyPr>
          <a:lstStyle/>
          <a:p>
            <a:pPr algn="ctr"/>
            <a:r>
              <a:rPr lang="en-GB" sz="1200" b="1" dirty="0" err="1">
                <a:solidFill>
                  <a:srgbClr val="575756"/>
                </a:solidFill>
                <a:latin typeface="Calibri" panose="020F0502020204030204" pitchFamily="34" charset="0"/>
                <a:cs typeface="Calibri" panose="020F0502020204030204" pitchFamily="34" charset="0"/>
              </a:rPr>
              <a:t>Géographie</a:t>
            </a:r>
            <a:endParaRPr lang="en-GB" sz="1200" b="1" dirty="0">
              <a:solidFill>
                <a:srgbClr val="575756"/>
              </a:solidFill>
              <a:latin typeface="Calibri" panose="020F0502020204030204" pitchFamily="34" charset="0"/>
              <a:cs typeface="Calibri" panose="020F0502020204030204" pitchFamily="34" charset="0"/>
            </a:endParaRPr>
          </a:p>
        </p:txBody>
      </p:sp>
      <p:grpSp>
        <p:nvGrpSpPr>
          <p:cNvPr id="11" name="Group 16">
            <a:extLst>
              <a:ext uri="{FF2B5EF4-FFF2-40B4-BE49-F238E27FC236}">
                <a16:creationId xmlns:a16="http://schemas.microsoft.com/office/drawing/2014/main" id="{3B01E299-7584-4E97-B800-86A969B3F068}"/>
              </a:ext>
            </a:extLst>
          </p:cNvPr>
          <p:cNvGrpSpPr/>
          <p:nvPr/>
        </p:nvGrpSpPr>
        <p:grpSpPr>
          <a:xfrm>
            <a:off x="2061218" y="2221847"/>
            <a:ext cx="1447639" cy="1021578"/>
            <a:chOff x="6263058" y="1670559"/>
            <a:chExt cx="2738381" cy="1932436"/>
          </a:xfrm>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3" name="TextBox 15">
              <a:extLst>
                <a:ext uri="{FF2B5EF4-FFF2-40B4-BE49-F238E27FC236}">
                  <a16:creationId xmlns:a16="http://schemas.microsoft.com/office/drawing/2014/main" id="{36FBB0F8-2514-4C0A-8FE6-31264AB85D40}"/>
                </a:ext>
              </a:extLst>
            </p:cNvPr>
            <p:cNvSpPr txBox="1"/>
            <p:nvPr/>
          </p:nvSpPr>
          <p:spPr>
            <a:xfrm>
              <a:off x="6464192" y="2226265"/>
              <a:ext cx="2134467" cy="1222612"/>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fr-FR" dirty="0"/>
                <a:t>Échelle du fonds/de la facilité</a:t>
              </a:r>
              <a:endParaRPr lang="en-GB" dirty="0"/>
            </a:p>
          </p:txBody>
        </p:sp>
      </p:grpSp>
      <p:grpSp>
        <p:nvGrpSpPr>
          <p:cNvPr id="14" name="Group 5">
            <a:extLst>
              <a:ext uri="{FF2B5EF4-FFF2-40B4-BE49-F238E27FC236}">
                <a16:creationId xmlns:a16="http://schemas.microsoft.com/office/drawing/2014/main" id="{41394D5A-ECA9-4C9D-920B-954A866BA670}"/>
              </a:ext>
            </a:extLst>
          </p:cNvPr>
          <p:cNvGrpSpPr/>
          <p:nvPr/>
        </p:nvGrpSpPr>
        <p:grpSpPr>
          <a:xfrm>
            <a:off x="3836224" y="2251232"/>
            <a:ext cx="1471075" cy="992193"/>
            <a:chOff x="97809" y="1656673"/>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64924" y="2188204"/>
              <a:ext cx="1972099" cy="899158"/>
            </a:xfrm>
            <a:prstGeom prst="rect">
              <a:avLst/>
            </a:prstGeom>
            <a:noFill/>
          </p:spPr>
          <p:txBody>
            <a:bodyPr wrap="square" rtlCol="0">
              <a:spAutoFit/>
            </a:bodyPr>
            <a:lstStyle/>
            <a:p>
              <a:pPr algn="ctr"/>
              <a:r>
                <a:rPr lang="en-GB" sz="1200" b="1" dirty="0">
                  <a:solidFill>
                    <a:srgbClr val="004C82"/>
                  </a:solidFill>
                  <a:latin typeface="Calibri" panose="020F0502020204030204" pitchFamily="34" charset="0"/>
                  <a:cs typeface="Calibri" panose="020F0502020204030204" pitchFamily="34" charset="0"/>
                </a:rPr>
                <a:t>Type de </a:t>
              </a:r>
              <a:r>
                <a:rPr lang="en-GB" sz="1200" b="1" dirty="0" err="1">
                  <a:solidFill>
                    <a:srgbClr val="004C82"/>
                  </a:solidFill>
                  <a:latin typeface="Calibri" panose="020F0502020204030204" pitchFamily="34" charset="0"/>
                  <a:cs typeface="Calibri" panose="020F0502020204030204" pitchFamily="34" charset="0"/>
                </a:rPr>
                <a:t>financement</a:t>
              </a:r>
              <a:endParaRPr lang="en-GB" sz="1200" b="1" dirty="0">
                <a:solidFill>
                  <a:srgbClr val="004C82"/>
                </a:solidFill>
                <a:latin typeface="Calibri" panose="020F0502020204030204" pitchFamily="34" charset="0"/>
                <a:cs typeface="Calibri" panose="020F0502020204030204" pitchFamily="34" charset="0"/>
              </a:endParaRPr>
            </a:p>
          </p:txBody>
        </p:sp>
      </p:grpSp>
      <p:pic>
        <p:nvPicPr>
          <p:cNvPr id="19" name="Picture 7" descr="Icon, circle&#10;&#10;Description automatically generated">
            <a:extLst>
              <a:ext uri="{FF2B5EF4-FFF2-40B4-BE49-F238E27FC236}">
                <a16:creationId xmlns:a16="http://schemas.microsoft.com/office/drawing/2014/main" id="{CB0BBC2A-3162-40FE-9925-8F6FF9EDE63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4666" y="2278229"/>
            <a:ext cx="1389541" cy="938199"/>
          </a:xfrm>
          <a:prstGeom prst="rect">
            <a:avLst/>
          </a:prstGeom>
        </p:spPr>
      </p:pic>
      <p:grpSp>
        <p:nvGrpSpPr>
          <p:cNvPr id="20" name="Group 16">
            <a:extLst>
              <a:ext uri="{FF2B5EF4-FFF2-40B4-BE49-F238E27FC236}">
                <a16:creationId xmlns:a16="http://schemas.microsoft.com/office/drawing/2014/main" id="{1E1C2CB8-FF25-4D68-967B-2C5ABE807F8D}"/>
              </a:ext>
            </a:extLst>
          </p:cNvPr>
          <p:cNvGrpSpPr/>
          <p:nvPr/>
        </p:nvGrpSpPr>
        <p:grpSpPr>
          <a:xfrm>
            <a:off x="7351575" y="2236539"/>
            <a:ext cx="1447639" cy="1021578"/>
            <a:chOff x="6263058" y="1698351"/>
            <a:chExt cx="2738381" cy="1932436"/>
          </a:xfrm>
        </p:grpSpPr>
        <p:pic>
          <p:nvPicPr>
            <p:cNvPr id="21" name="Picture 14" descr="A picture containing icon&#10;&#10;Description automatically generated">
              <a:extLst>
                <a:ext uri="{FF2B5EF4-FFF2-40B4-BE49-F238E27FC236}">
                  <a16:creationId xmlns:a16="http://schemas.microsoft.com/office/drawing/2014/main" id="{5D1BF2CA-0582-4277-8381-B5FE91F418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2" name="TextBox 15">
              <a:extLst>
                <a:ext uri="{FF2B5EF4-FFF2-40B4-BE49-F238E27FC236}">
                  <a16:creationId xmlns:a16="http://schemas.microsoft.com/office/drawing/2014/main" id="{8EF2C5C0-701F-4B0B-B713-CF31ACF9DDA8}"/>
                </a:ext>
              </a:extLst>
            </p:cNvPr>
            <p:cNvSpPr txBox="1"/>
            <p:nvPr/>
          </p:nvSpPr>
          <p:spPr>
            <a:xfrm>
              <a:off x="6427037" y="2242386"/>
              <a:ext cx="2134467"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23" name="TextBox 6">
            <a:extLst>
              <a:ext uri="{FF2B5EF4-FFF2-40B4-BE49-F238E27FC236}">
                <a16:creationId xmlns:a16="http://schemas.microsoft.com/office/drawing/2014/main" id="{0A9244C1-2E26-47D2-94D5-140CD5095E20}"/>
              </a:ext>
            </a:extLst>
          </p:cNvPr>
          <p:cNvSpPr txBox="1"/>
          <p:nvPr/>
        </p:nvSpPr>
        <p:spPr>
          <a:xfrm>
            <a:off x="5781475" y="2424163"/>
            <a:ext cx="1095923" cy="646331"/>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err="1">
                <a:solidFill>
                  <a:srgbClr val="575756"/>
                </a:solidFill>
                <a:latin typeface="Calibri" panose="020F0502020204030204" pitchFamily="34" charset="0"/>
                <a:cs typeface="Calibri" panose="020F0502020204030204" pitchFamily="34" charset="0"/>
              </a:rPr>
              <a:t>Bénéficiaires</a:t>
            </a:r>
            <a:endParaRPr lang="en-GB" sz="1200" b="1" dirty="0">
              <a:solidFill>
                <a:srgbClr val="575756"/>
              </a:solidFill>
              <a:latin typeface="Calibri" panose="020F0502020204030204" pitchFamily="34" charset="0"/>
              <a:cs typeface="Calibri" panose="020F0502020204030204" pitchFamily="34" charset="0"/>
            </a:endParaRPr>
          </a:p>
          <a:p>
            <a:pPr algn="ctr"/>
            <a:r>
              <a:rPr lang="en-GB" sz="1200" b="1" dirty="0">
                <a:solidFill>
                  <a:srgbClr val="004C82"/>
                </a:solidFill>
                <a:latin typeface="Calibri" panose="020F0502020204030204" pitchFamily="34" charset="0"/>
                <a:cs typeface="Calibri" panose="020F0502020204030204" pitchFamily="34" charset="0"/>
              </a:rPr>
              <a:t> </a:t>
            </a:r>
          </a:p>
        </p:txBody>
      </p:sp>
      <p:sp>
        <p:nvSpPr>
          <p:cNvPr id="24" name="TextBox 6">
            <a:extLst>
              <a:ext uri="{FF2B5EF4-FFF2-40B4-BE49-F238E27FC236}">
                <a16:creationId xmlns:a16="http://schemas.microsoft.com/office/drawing/2014/main" id="{BD6A1A56-42A6-457C-8E1B-6757A9D10D3C}"/>
              </a:ext>
            </a:extLst>
          </p:cNvPr>
          <p:cNvSpPr txBox="1"/>
          <p:nvPr/>
        </p:nvSpPr>
        <p:spPr>
          <a:xfrm>
            <a:off x="7438262" y="2417136"/>
            <a:ext cx="1095923" cy="646331"/>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a:solidFill>
                  <a:srgbClr val="575756"/>
                </a:solidFill>
                <a:latin typeface="Calibri" panose="020F0502020204030204" pitchFamily="34" charset="0"/>
                <a:cs typeface="Calibri" panose="020F0502020204030204" pitchFamily="34" charset="0"/>
              </a:rPr>
              <a:t>Volume</a:t>
            </a:r>
          </a:p>
          <a:p>
            <a:pPr algn="ctr"/>
            <a:r>
              <a:rPr lang="en-GB" sz="1200" b="1" dirty="0">
                <a:solidFill>
                  <a:srgbClr val="004C82"/>
                </a:solidFill>
                <a:latin typeface="Calibri" panose="020F0502020204030204" pitchFamily="34" charset="0"/>
                <a:cs typeface="Calibri" panose="020F0502020204030204" pitchFamily="34" charset="0"/>
              </a:rPr>
              <a:t> </a:t>
            </a:r>
          </a:p>
        </p:txBody>
      </p:sp>
      <p:sp>
        <p:nvSpPr>
          <p:cNvPr id="25" name="Rechteck 2">
            <a:extLst>
              <a:ext uri="{FF2B5EF4-FFF2-40B4-BE49-F238E27FC236}">
                <a16:creationId xmlns:a16="http://schemas.microsoft.com/office/drawing/2014/main" id="{E7F5AC0C-BA35-4B5C-865C-DCE1250F453A}"/>
              </a:ext>
            </a:extLst>
          </p:cNvPr>
          <p:cNvSpPr/>
          <p:nvPr/>
        </p:nvSpPr>
        <p:spPr>
          <a:xfrm>
            <a:off x="449817" y="3719929"/>
            <a:ext cx="8318614" cy="523220"/>
          </a:xfrm>
          <a:prstGeom prst="rect">
            <a:avLst/>
          </a:prstGeom>
        </p:spPr>
        <p:txBody>
          <a:bodyPr wrap="square">
            <a:spAutoFit/>
          </a:bodyPr>
          <a:lstStyle/>
          <a:p>
            <a:pPr marL="615935" lvl="1" indent="-342892">
              <a:spcBef>
                <a:spcPts val="600"/>
              </a:spcBef>
              <a:buClr>
                <a:srgbClr val="F4971A"/>
              </a:buClr>
              <a:buSzPct val="125000"/>
              <a:buFont typeface="Wingdings" panose="05000000000000000000" pitchFamily="2" charset="2"/>
              <a:buChar char="§"/>
            </a:pPr>
            <a:r>
              <a:rPr lang="fr-FR" sz="1400" dirty="0">
                <a:latin typeface="Calibri" panose="020F0502020204030204" pitchFamily="34" charset="0"/>
                <a:cs typeface="Calibri" panose="020F0502020204030204" pitchFamily="34" charset="0"/>
              </a:rPr>
              <a:t>Si toutes les caractéristiques ci-dessus sont conformes aux besoins de financement, il est alors raisonnable de se plonger dans les mécanismes/ facilités de financement spécifiques. </a:t>
            </a:r>
            <a:endParaRPr lang="en-GB" sz="1400" dirty="0">
              <a:latin typeface="Calibri" panose="020F0502020204030204" pitchFamily="34" charset="0"/>
              <a:cs typeface="Calibri" panose="020F0502020204030204" pitchFamily="34" charset="0"/>
              <a:sym typeface="Roboto Slab"/>
            </a:endParaRPr>
          </a:p>
        </p:txBody>
      </p:sp>
    </p:spTree>
    <p:extLst>
      <p:ext uri="{BB962C8B-B14F-4D97-AF65-F5344CB8AC3E}">
        <p14:creationId xmlns:p14="http://schemas.microsoft.com/office/powerpoint/2010/main" val="42290828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24</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7" y="576000"/>
            <a:ext cx="8567183" cy="540544"/>
          </a:xfrm>
        </p:spPr>
        <p:txBody>
          <a:bodyPr>
            <a:normAutofit/>
          </a:bodyPr>
          <a:lstStyle/>
          <a:p>
            <a:r>
              <a:rPr lang="de-DE" dirty="0"/>
              <a:t>Le “</a:t>
            </a:r>
            <a:r>
              <a:rPr lang="de-DE" dirty="0" err="1"/>
              <a:t>bon</a:t>
            </a:r>
            <a:r>
              <a:rPr lang="de-DE" dirty="0"/>
              <a:t> match“</a:t>
            </a:r>
          </a:p>
        </p:txBody>
      </p:sp>
      <p:sp>
        <p:nvSpPr>
          <p:cNvPr id="3" name="Rechteck 2">
            <a:extLst>
              <a:ext uri="{FF2B5EF4-FFF2-40B4-BE49-F238E27FC236}">
                <a16:creationId xmlns:a16="http://schemas.microsoft.com/office/drawing/2014/main" id="{8806306B-98B8-4510-9EDD-2597A3B21318}"/>
              </a:ext>
            </a:extLst>
          </p:cNvPr>
          <p:cNvSpPr/>
          <p:nvPr/>
        </p:nvSpPr>
        <p:spPr>
          <a:xfrm>
            <a:off x="449817" y="1347538"/>
            <a:ext cx="8318614" cy="403637"/>
          </a:xfrm>
          <a:prstGeom prst="rect">
            <a:avLst/>
          </a:prstGeom>
        </p:spPr>
        <p:txBody>
          <a:bodyPr wrap="square">
            <a:spAutoFit/>
          </a:bodyPr>
          <a:lstStyle/>
          <a:p>
            <a:pPr marL="615935" lvl="1" indent="-342892">
              <a:lnSpc>
                <a:spcPct val="70000"/>
              </a:lnSpc>
              <a:spcBef>
                <a:spcPts val="600"/>
              </a:spcBef>
              <a:buClr>
                <a:srgbClr val="F4971A"/>
              </a:buClr>
              <a:buSzPct val="125000"/>
              <a:buFont typeface="Wingdings" panose="05000000000000000000" pitchFamily="2" charset="2"/>
              <a:buChar char="§"/>
            </a:pPr>
            <a:r>
              <a:rPr lang="fr-FR" sz="1400" dirty="0">
                <a:latin typeface="Calibri" panose="020F0502020204030204" pitchFamily="34" charset="0"/>
                <a:cs typeface="Calibri" panose="020F0502020204030204" pitchFamily="34" charset="0"/>
              </a:rPr>
              <a:t>Seule une petite partie de la pléthore de projets qui ont besoin d'un financement se chevauchera avec les exigences de financement. </a:t>
            </a:r>
            <a:endParaRPr lang="en-GB" sz="1400" dirty="0">
              <a:latin typeface="Calibri" panose="020F0502020204030204" pitchFamily="34" charset="0"/>
              <a:cs typeface="Calibri" panose="020F0502020204030204" pitchFamily="34" charset="0"/>
              <a:sym typeface="Roboto Slab"/>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4753" y="1879148"/>
            <a:ext cx="3467248" cy="2341038"/>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2082361" y="2755360"/>
            <a:ext cx="1300111" cy="830997"/>
          </a:xfrm>
          <a:prstGeom prst="rect">
            <a:avLst/>
          </a:prstGeom>
          <a:noFill/>
        </p:spPr>
        <p:txBody>
          <a:bodyPr wrap="square" rtlCol="0">
            <a:spAutoFit/>
          </a:bodyPr>
          <a:lstStyle/>
          <a:p>
            <a:pPr algn="ctr"/>
            <a:r>
              <a:rPr lang="fr-FR" sz="1200" dirty="0">
                <a:solidFill>
                  <a:srgbClr val="575756"/>
                </a:solidFill>
                <a:latin typeface="Calibri" panose="020F0502020204030204" pitchFamily="34" charset="0"/>
                <a:cs typeface="Calibri" panose="020F0502020204030204" pitchFamily="34" charset="0"/>
              </a:rPr>
              <a:t>Pléthore de projets disponibles à financer</a:t>
            </a:r>
            <a:endParaRPr lang="en-GB" sz="1200" dirty="0">
              <a:solidFill>
                <a:srgbClr val="575756"/>
              </a:solidFill>
              <a:latin typeface="Calibri" panose="020F0502020204030204" pitchFamily="34" charset="0"/>
              <a:cs typeface="Calibri" panose="020F0502020204030204" pitchFamily="34" charset="0"/>
            </a:endParaRPr>
          </a:p>
        </p:txBody>
      </p:sp>
      <p:grpSp>
        <p:nvGrpSpPr>
          <p:cNvPr id="14" name="Group 5">
            <a:extLst>
              <a:ext uri="{FF2B5EF4-FFF2-40B4-BE49-F238E27FC236}">
                <a16:creationId xmlns:a16="http://schemas.microsoft.com/office/drawing/2014/main" id="{41394D5A-ECA9-4C9D-920B-954A866BA670}"/>
              </a:ext>
            </a:extLst>
          </p:cNvPr>
          <p:cNvGrpSpPr/>
          <p:nvPr/>
        </p:nvGrpSpPr>
        <p:grpSpPr>
          <a:xfrm>
            <a:off x="4479502" y="1957185"/>
            <a:ext cx="3325115" cy="2242684"/>
            <a:chOff x="-391600" y="1424314"/>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1600" y="1424314"/>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16990" y="1793674"/>
              <a:ext cx="1972099" cy="1352517"/>
            </a:xfrm>
            <a:prstGeom prst="rect">
              <a:avLst/>
            </a:prstGeom>
            <a:noFill/>
          </p:spPr>
          <p:txBody>
            <a:bodyPr wrap="square" rtlCol="0">
              <a:spAutoFit/>
            </a:bodyPr>
            <a:lstStyle/>
            <a:p>
              <a:pPr algn="ctr"/>
              <a:endParaRPr lang="fr-FR" sz="1200" dirty="0">
                <a:solidFill>
                  <a:srgbClr val="004C82"/>
                </a:solidFill>
                <a:latin typeface="Calibri" panose="020F0502020204030204" pitchFamily="34" charset="0"/>
                <a:cs typeface="Calibri" panose="020F0502020204030204" pitchFamily="34" charset="0"/>
              </a:endParaRPr>
            </a:p>
            <a:p>
              <a:pPr algn="ctr"/>
              <a:r>
                <a:rPr lang="fr-FR" sz="1200" dirty="0">
                  <a:solidFill>
                    <a:srgbClr val="004C82"/>
                  </a:solidFill>
                  <a:latin typeface="Calibri" panose="020F0502020204030204" pitchFamily="34" charset="0"/>
                  <a:cs typeface="Calibri" panose="020F0502020204030204" pitchFamily="34" charset="0"/>
                </a:rPr>
                <a:t>Type de financement</a:t>
              </a:r>
            </a:p>
            <a:p>
              <a:pPr algn="ctr"/>
              <a:r>
                <a:rPr lang="fr-FR" sz="1200" dirty="0">
                  <a:solidFill>
                    <a:srgbClr val="004C82"/>
                  </a:solidFill>
                  <a:latin typeface="Calibri" panose="020F0502020204030204" pitchFamily="34" charset="0"/>
                  <a:cs typeface="Calibri" panose="020F0502020204030204" pitchFamily="34" charset="0"/>
                </a:rPr>
                <a:t>Géographie</a:t>
              </a:r>
            </a:p>
            <a:p>
              <a:pPr algn="ctr"/>
              <a:r>
                <a:rPr lang="fr-FR" sz="1200" dirty="0">
                  <a:solidFill>
                    <a:srgbClr val="004C82"/>
                  </a:solidFill>
                  <a:latin typeface="Calibri" panose="020F0502020204030204" pitchFamily="34" charset="0"/>
                  <a:cs typeface="Calibri" panose="020F0502020204030204" pitchFamily="34" charset="0"/>
                </a:rPr>
                <a:t>Échelle</a:t>
              </a:r>
            </a:p>
            <a:p>
              <a:pPr algn="ctr"/>
              <a:r>
                <a:rPr lang="fr-FR" sz="1200" dirty="0">
                  <a:solidFill>
                    <a:srgbClr val="004C82"/>
                  </a:solidFill>
                  <a:latin typeface="Calibri" panose="020F0502020204030204" pitchFamily="34" charset="0"/>
                  <a:cs typeface="Calibri" panose="020F0502020204030204" pitchFamily="34" charset="0"/>
                </a:rPr>
                <a:t>Taille du ticket</a:t>
              </a:r>
            </a:p>
            <a:p>
              <a:pPr algn="ctr"/>
              <a:r>
                <a:rPr lang="fr-FR" sz="1200" dirty="0">
                  <a:solidFill>
                    <a:srgbClr val="004C82"/>
                  </a:solidFill>
                  <a:latin typeface="Calibri" panose="020F0502020204030204" pitchFamily="34" charset="0"/>
                  <a:cs typeface="Calibri" panose="020F0502020204030204" pitchFamily="34" charset="0"/>
                </a:rPr>
                <a:t>Bénéficiaires</a:t>
              </a:r>
            </a:p>
            <a:p>
              <a:pPr algn="ctr"/>
              <a:endParaRPr lang="fr-FR" sz="1200" dirty="0">
                <a:solidFill>
                  <a:srgbClr val="004C82"/>
                </a:solidFill>
                <a:latin typeface="Calibri" panose="020F0502020204030204" pitchFamily="34" charset="0"/>
                <a:cs typeface="Calibri" panose="020F0502020204030204" pitchFamily="34" charset="0"/>
              </a:endParaRPr>
            </a:p>
            <a:p>
              <a:pPr algn="ctr"/>
              <a:r>
                <a:rPr lang="fr-FR" sz="1200" dirty="0">
                  <a:solidFill>
                    <a:srgbClr val="004C82"/>
                  </a:solidFill>
                  <a:latin typeface="Calibri" panose="020F0502020204030204" pitchFamily="34" charset="0"/>
                  <a:cs typeface="Calibri" panose="020F0502020204030204" pitchFamily="34" charset="0"/>
                </a:rPr>
                <a:t> </a:t>
              </a:r>
            </a:p>
          </p:txBody>
        </p:sp>
      </p:grpSp>
      <p:grpSp>
        <p:nvGrpSpPr>
          <p:cNvPr id="11" name="Group 16">
            <a:extLst>
              <a:ext uri="{FF2B5EF4-FFF2-40B4-BE49-F238E27FC236}">
                <a16:creationId xmlns:a16="http://schemas.microsoft.com/office/drawing/2014/main" id="{3B01E299-7584-4E97-B800-86A969B3F068}"/>
              </a:ext>
            </a:extLst>
          </p:cNvPr>
          <p:cNvGrpSpPr/>
          <p:nvPr/>
        </p:nvGrpSpPr>
        <p:grpSpPr>
          <a:xfrm>
            <a:off x="3614075" y="3049668"/>
            <a:ext cx="1730854" cy="1221439"/>
            <a:chOff x="6263058" y="1670559"/>
            <a:chExt cx="2738381" cy="1932436"/>
          </a:xfrm>
          <a:noFill/>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a:grpFill/>
          </p:spPr>
        </p:pic>
        <p:sp>
          <p:nvSpPr>
            <p:cNvPr id="13" name="TextBox 15">
              <a:extLst>
                <a:ext uri="{FF2B5EF4-FFF2-40B4-BE49-F238E27FC236}">
                  <a16:creationId xmlns:a16="http://schemas.microsoft.com/office/drawing/2014/main" id="{36FBB0F8-2514-4C0A-8FE6-31264AB85D40}"/>
                </a:ext>
              </a:extLst>
            </p:cNvPr>
            <p:cNvSpPr txBox="1"/>
            <p:nvPr/>
          </p:nvSpPr>
          <p:spPr>
            <a:xfrm>
              <a:off x="6313280" y="2337962"/>
              <a:ext cx="2134466" cy="730399"/>
            </a:xfrm>
            <a:prstGeom prst="rect">
              <a:avLst/>
            </a:prstGeom>
            <a:grp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dirty="0">
                  <a:solidFill>
                    <a:schemeClr val="accent1">
                      <a:lumMod val="50000"/>
                    </a:schemeClr>
                  </a:solidFill>
                </a:rPr>
                <a:t>Zone de </a:t>
              </a:r>
              <a:r>
                <a:rPr lang="en-US" dirty="0" err="1">
                  <a:solidFill>
                    <a:schemeClr val="accent1">
                      <a:lumMod val="50000"/>
                    </a:schemeClr>
                  </a:solidFill>
                </a:rPr>
                <a:t>correspondance</a:t>
              </a:r>
              <a:endParaRPr lang="en-GB" dirty="0">
                <a:solidFill>
                  <a:schemeClr val="accent1">
                    <a:lumMod val="50000"/>
                  </a:schemeClr>
                </a:solidFill>
              </a:endParaRPr>
            </a:p>
          </p:txBody>
        </p:sp>
      </p:grpSp>
    </p:spTree>
    <p:extLst>
      <p:ext uri="{BB962C8B-B14F-4D97-AF65-F5344CB8AC3E}">
        <p14:creationId xmlns:p14="http://schemas.microsoft.com/office/powerpoint/2010/main" val="30995129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7" y="576000"/>
            <a:ext cx="8567183" cy="540544"/>
          </a:xfrm>
        </p:spPr>
        <p:txBody>
          <a:bodyPr>
            <a:normAutofit/>
          </a:bodyPr>
          <a:lstStyle/>
          <a:p>
            <a:r>
              <a:rPr lang="fr-FR" dirty="0"/>
              <a:t>Les différentes étapes du financement du projet</a:t>
            </a:r>
            <a:endParaRPr lang="de-DE" dirty="0"/>
          </a:p>
        </p:txBody>
      </p:sp>
      <p:graphicFrame>
        <p:nvGraphicFramePr>
          <p:cNvPr id="26" name="Tabella 25">
            <a:extLst>
              <a:ext uri="{FF2B5EF4-FFF2-40B4-BE49-F238E27FC236}">
                <a16:creationId xmlns:a16="http://schemas.microsoft.com/office/drawing/2014/main" id="{F17FAC65-3E29-488A-AAFE-93E0246EFE2D}"/>
              </a:ext>
            </a:extLst>
          </p:cNvPr>
          <p:cNvGraphicFramePr>
            <a:graphicFrameLocks noGrp="1"/>
          </p:cNvGraphicFramePr>
          <p:nvPr/>
        </p:nvGraphicFramePr>
        <p:xfrm>
          <a:off x="849759" y="2032629"/>
          <a:ext cx="2107260" cy="2488231"/>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67697">
                <a:tc>
                  <a:txBody>
                    <a:bodyPr/>
                    <a:lstStyle/>
                    <a:p>
                      <a:pPr algn="ctr"/>
                      <a:r>
                        <a:rPr lang="en-GB" sz="1200" b="0" noProof="0" dirty="0"/>
                        <a:t>T.A. et </a:t>
                      </a:r>
                      <a:r>
                        <a:rPr lang="en-GB" sz="1200" b="0" noProof="0" dirty="0" err="1"/>
                        <a:t>Pilote</a:t>
                      </a:r>
                      <a:endParaRPr lang="en-GB" sz="1200" b="0" noProof="0" dirty="0"/>
                    </a:p>
                  </a:txBody>
                  <a:tcPr anchor="ctr">
                    <a:solidFill>
                      <a:srgbClr val="F6B33C"/>
                    </a:solidFill>
                  </a:tcPr>
                </a:tc>
                <a:extLst>
                  <a:ext uri="{0D108BD9-81ED-4DB2-BD59-A6C34878D82A}">
                    <a16:rowId xmlns:a16="http://schemas.microsoft.com/office/drawing/2014/main" val="963261849"/>
                  </a:ext>
                </a:extLst>
              </a:tr>
              <a:tr h="1920534">
                <a:tc>
                  <a:txBody>
                    <a:bodyPr/>
                    <a:lstStyle/>
                    <a:p>
                      <a:pPr marL="0" indent="0">
                        <a:buFont typeface="Arial" panose="020B0604020202020204" pitchFamily="34" charset="0"/>
                        <a:buNone/>
                      </a:pPr>
                      <a:r>
                        <a:rPr lang="fr-FR" sz="1100" dirty="0"/>
                        <a:t>Dans cette phase, il est plus courant de trouver des exemples de projets financés par des subventions partielles ou totales pour la mise en œuvre de projets pilotes ou d'activités d'assistance technique et de renforcement des capacités.</a:t>
                      </a:r>
                      <a:endParaRPr lang="en-US" sz="1100" dirty="0"/>
                    </a:p>
                  </a:txBody>
                  <a:tcPr anchor="ctr"/>
                </a:tc>
                <a:extLst>
                  <a:ext uri="{0D108BD9-81ED-4DB2-BD59-A6C34878D82A}">
                    <a16:rowId xmlns:a16="http://schemas.microsoft.com/office/drawing/2014/main" val="1500509961"/>
                  </a:ext>
                </a:extLst>
              </a:tr>
            </a:tbl>
          </a:graphicData>
        </a:graphic>
      </p:graphicFrame>
      <p:graphicFrame>
        <p:nvGraphicFramePr>
          <p:cNvPr id="27" name="Tabella 26">
            <a:extLst>
              <a:ext uri="{FF2B5EF4-FFF2-40B4-BE49-F238E27FC236}">
                <a16:creationId xmlns:a16="http://schemas.microsoft.com/office/drawing/2014/main" id="{D6A52588-C263-4CE0-9515-40F0227DD146}"/>
              </a:ext>
            </a:extLst>
          </p:cNvPr>
          <p:cNvGraphicFramePr>
            <a:graphicFrameLocks noGrp="1"/>
          </p:cNvGraphicFramePr>
          <p:nvPr/>
        </p:nvGraphicFramePr>
        <p:xfrm>
          <a:off x="3597226" y="2034603"/>
          <a:ext cx="2107260" cy="256080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83414">
                <a:tc>
                  <a:txBody>
                    <a:bodyPr/>
                    <a:lstStyle/>
                    <a:p>
                      <a:pPr algn="ctr"/>
                      <a:r>
                        <a:rPr lang="en-GB" sz="1200" b="0" noProof="0" dirty="0"/>
                        <a:t>Development </a:t>
                      </a:r>
                    </a:p>
                  </a:txBody>
                  <a:tcPr anchor="ctr">
                    <a:solidFill>
                      <a:srgbClr val="F6B33C"/>
                    </a:solidFill>
                  </a:tcPr>
                </a:tc>
                <a:extLst>
                  <a:ext uri="{0D108BD9-81ED-4DB2-BD59-A6C34878D82A}">
                    <a16:rowId xmlns:a16="http://schemas.microsoft.com/office/drawing/2014/main" val="963261849"/>
                  </a:ext>
                </a:extLst>
              </a:tr>
              <a:tr h="1977390">
                <a:tc>
                  <a:txBody>
                    <a:bodyPr/>
                    <a:lstStyle/>
                    <a:p>
                      <a:pPr marL="0" indent="0">
                        <a:buFont typeface="Arial" panose="020B0604020202020204" pitchFamily="34" charset="0"/>
                        <a:buNone/>
                      </a:pPr>
                      <a:r>
                        <a:rPr lang="fr-FR" sz="1100" kern="1200" dirty="0">
                          <a:solidFill>
                            <a:schemeClr val="dk1"/>
                          </a:solidFill>
                          <a:latin typeface="+mn-lt"/>
                          <a:ea typeface="+mn-ea"/>
                          <a:cs typeface="+mn-cs"/>
                        </a:rPr>
                        <a:t>Au cours de cette phase, les instruments de financement visent généralement à élaborer des analyses et des études de faisabilité, à augmenter le nombre de projets bancables grâce à l'apport d'un financement initial et/ou à impliquer les parties prenantes pour accélérer le processus de clôture financière. </a:t>
                      </a:r>
                      <a:endParaRPr lang="en-US" sz="1100" kern="1200" dirty="0">
                        <a:solidFill>
                          <a:schemeClr val="dk1"/>
                        </a:solidFill>
                        <a:latin typeface="+mn-lt"/>
                        <a:ea typeface="+mn-ea"/>
                        <a:cs typeface="+mn-cs"/>
                      </a:endParaRPr>
                    </a:p>
                  </a:txBody>
                  <a:tcPr anchor="ctr"/>
                </a:tc>
                <a:extLst>
                  <a:ext uri="{0D108BD9-81ED-4DB2-BD59-A6C34878D82A}">
                    <a16:rowId xmlns:a16="http://schemas.microsoft.com/office/drawing/2014/main" val="1500509961"/>
                  </a:ext>
                </a:extLst>
              </a:tr>
            </a:tbl>
          </a:graphicData>
        </a:graphic>
      </p:graphicFrame>
      <p:graphicFrame>
        <p:nvGraphicFramePr>
          <p:cNvPr id="28" name="Tabella 27">
            <a:extLst>
              <a:ext uri="{FF2B5EF4-FFF2-40B4-BE49-F238E27FC236}">
                <a16:creationId xmlns:a16="http://schemas.microsoft.com/office/drawing/2014/main" id="{474B6705-1430-4E9B-A74F-D8AE2386CAEF}"/>
              </a:ext>
            </a:extLst>
          </p:cNvPr>
          <p:cNvGraphicFramePr>
            <a:graphicFrameLocks noGrp="1"/>
          </p:cNvGraphicFramePr>
          <p:nvPr/>
        </p:nvGraphicFramePr>
        <p:xfrm>
          <a:off x="6344694" y="2032629"/>
          <a:ext cx="2107260" cy="2819407"/>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48647">
                <a:tc>
                  <a:txBody>
                    <a:bodyPr/>
                    <a:lstStyle/>
                    <a:p>
                      <a:pPr algn="ctr"/>
                      <a:r>
                        <a:rPr lang="de-DE" sz="1200" b="0" dirty="0"/>
                        <a:t>Implementation</a:t>
                      </a:r>
                    </a:p>
                  </a:txBody>
                  <a:tcPr anchor="ctr">
                    <a:solidFill>
                      <a:srgbClr val="F6B33C"/>
                    </a:solidFill>
                  </a:tcPr>
                </a:tc>
                <a:extLst>
                  <a:ext uri="{0D108BD9-81ED-4DB2-BD59-A6C34878D82A}">
                    <a16:rowId xmlns:a16="http://schemas.microsoft.com/office/drawing/2014/main" val="963261849"/>
                  </a:ext>
                </a:extLst>
              </a:tr>
              <a:tr h="1977390">
                <a:tc>
                  <a:txBody>
                    <a:bodyPr/>
                    <a:lstStyle/>
                    <a:p>
                      <a:pPr marL="0" indent="0">
                        <a:buFont typeface="Arial" panose="020B0604020202020204" pitchFamily="34" charset="0"/>
                        <a:buNone/>
                      </a:pPr>
                      <a:r>
                        <a:rPr lang="fr-FR" sz="1100" kern="1200" dirty="0">
                          <a:solidFill>
                            <a:schemeClr val="dk1"/>
                          </a:solidFill>
                          <a:latin typeface="+mn-lt"/>
                          <a:ea typeface="+mn-ea"/>
                          <a:cs typeface="+mn-cs"/>
                        </a:rPr>
                        <a:t>Cette phase est généralement financée par les principaux donateurs et les fonds via des schémas de financement concessionnels ou mixtes (financement basé sur les résultats, prêts, instruments de capitaux propres, etc. Dans le cas de la mise en œuvre d'un petit projet, elle peut également être financée par des subventions totales ou partielles. </a:t>
                      </a:r>
                      <a:endParaRPr lang="en-US" sz="1100" dirty="0"/>
                    </a:p>
                  </a:txBody>
                  <a:tcPr anchor="ctr"/>
                </a:tc>
                <a:extLst>
                  <a:ext uri="{0D108BD9-81ED-4DB2-BD59-A6C34878D82A}">
                    <a16:rowId xmlns:a16="http://schemas.microsoft.com/office/drawing/2014/main" val="1500509961"/>
                  </a:ext>
                </a:extLst>
              </a:tr>
            </a:tbl>
          </a:graphicData>
        </a:graphic>
      </p:graphicFrame>
      <p:sp>
        <p:nvSpPr>
          <p:cNvPr id="29" name="CasellaDiTesto 28">
            <a:extLst>
              <a:ext uri="{FF2B5EF4-FFF2-40B4-BE49-F238E27FC236}">
                <a16:creationId xmlns:a16="http://schemas.microsoft.com/office/drawing/2014/main" id="{14D911C9-223A-480C-80F6-15C4A2C60A60}"/>
              </a:ext>
            </a:extLst>
          </p:cNvPr>
          <p:cNvSpPr txBox="1"/>
          <p:nvPr/>
        </p:nvSpPr>
        <p:spPr>
          <a:xfrm>
            <a:off x="127001" y="1201632"/>
            <a:ext cx="8889999" cy="830997"/>
          </a:xfrm>
          <a:prstGeom prst="rect">
            <a:avLst/>
          </a:prstGeom>
          <a:noFill/>
        </p:spPr>
        <p:txBody>
          <a:bodyPr wrap="square" rtlCol="0">
            <a:spAutoFit/>
          </a:bodyPr>
          <a:lstStyle/>
          <a:p>
            <a:r>
              <a:rPr lang="fr-FR" sz="1200" dirty="0"/>
              <a:t>Afin de transformer un concept de projet en action, une structure financière durable doit être définie, ce qui dépend fortement de plusieurs facteurs tels que le type de développeur, le pays d'intervention, le type de modèle économique, les acteurs impliqués, les autorités impliquées, etc. Pour chacune des phases du projet, certains outils/mécanismes de financement sont plus efficaces (ou plus courants) que d'autres. </a:t>
            </a:r>
          </a:p>
        </p:txBody>
      </p:sp>
    </p:spTree>
    <p:extLst>
      <p:ext uri="{BB962C8B-B14F-4D97-AF65-F5344CB8AC3E}">
        <p14:creationId xmlns:p14="http://schemas.microsoft.com/office/powerpoint/2010/main" val="23408478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F3E9A0C-7235-4458-A081-4DB9D028F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73775" y="3048104"/>
            <a:ext cx="2361095" cy="2095396"/>
          </a:xfrm>
          <a:prstGeom prst="rect">
            <a:avLst/>
          </a:prstGeom>
        </p:spPr>
      </p:pic>
      <p:sp>
        <p:nvSpPr>
          <p:cNvPr id="2" name="Textplatzhalter 1">
            <a:extLst>
              <a:ext uri="{FF2B5EF4-FFF2-40B4-BE49-F238E27FC236}">
                <a16:creationId xmlns:a16="http://schemas.microsoft.com/office/drawing/2014/main" id="{81500862-E81B-4B0F-A2A3-045D19DEBB0B}"/>
              </a:ext>
            </a:extLst>
          </p:cNvPr>
          <p:cNvSpPr>
            <a:spLocks noGrp="1"/>
          </p:cNvSpPr>
          <p:nvPr>
            <p:ph type="body" sz="quarter" idx="13"/>
          </p:nvPr>
        </p:nvSpPr>
        <p:spPr/>
        <p:txBody>
          <a:bodyPr>
            <a:normAutofit/>
          </a:bodyPr>
          <a:lstStyle/>
          <a:p>
            <a:pPr marL="615950" lvl="1" indent="-342900">
              <a:lnSpc>
                <a:spcPct val="70000"/>
              </a:lnSpc>
            </a:pPr>
            <a:r>
              <a:rPr lang="fr-FR" sz="1800" dirty="0"/>
              <a:t>Financement spécifique au projet</a:t>
            </a:r>
          </a:p>
          <a:p>
            <a:pPr marL="615950" lvl="1" indent="-342900">
              <a:lnSpc>
                <a:spcPct val="70000"/>
              </a:lnSpc>
            </a:pPr>
            <a:r>
              <a:rPr lang="fr-FR" sz="1800" dirty="0"/>
              <a:t>Financement de programmes spécifiques (par exemple, les fonds pour le climat) </a:t>
            </a:r>
          </a:p>
          <a:p>
            <a:pPr marL="615950" lvl="1" indent="-342900">
              <a:lnSpc>
                <a:spcPct val="70000"/>
              </a:lnSpc>
            </a:pPr>
            <a:r>
              <a:rPr lang="fr-FR" sz="1800" dirty="0"/>
              <a:t>Financement de programmes adaptables</a:t>
            </a:r>
          </a:p>
          <a:p>
            <a:pPr marL="615950" lvl="1" indent="-342900">
              <a:lnSpc>
                <a:spcPct val="70000"/>
              </a:lnSpc>
            </a:pPr>
            <a:r>
              <a:rPr lang="fr-FR" sz="1800" dirty="0"/>
              <a:t>Soutien budgétaire sectoriel</a:t>
            </a:r>
          </a:p>
          <a:p>
            <a:pPr marL="615950" lvl="1" indent="-342900">
              <a:lnSpc>
                <a:spcPct val="70000"/>
              </a:lnSpc>
            </a:pPr>
            <a:r>
              <a:rPr lang="fr-FR" sz="1800" dirty="0"/>
              <a:t>Soutien budgétaire central</a:t>
            </a:r>
          </a:p>
          <a:p>
            <a:pPr marL="615950" lvl="1" indent="-342900">
              <a:lnSpc>
                <a:spcPct val="70000"/>
              </a:lnSpc>
            </a:pPr>
            <a:endParaRPr lang="en-US" sz="1800" dirty="0"/>
          </a:p>
          <a:p>
            <a:pPr marL="615950" lvl="1" indent="-342900">
              <a:lnSpc>
                <a:spcPct val="70000"/>
              </a:lnSpc>
            </a:pPr>
            <a:endParaRPr lang="en-US" sz="1800" dirty="0"/>
          </a:p>
        </p:txBody>
      </p:sp>
      <p:sp>
        <p:nvSpPr>
          <p:cNvPr id="3" name="Titel 2">
            <a:extLst>
              <a:ext uri="{FF2B5EF4-FFF2-40B4-BE49-F238E27FC236}">
                <a16:creationId xmlns:a16="http://schemas.microsoft.com/office/drawing/2014/main" id="{1C9BA35E-9567-4BC1-BF6E-FC09A3045CF4}"/>
              </a:ext>
            </a:extLst>
          </p:cNvPr>
          <p:cNvSpPr>
            <a:spLocks noGrp="1"/>
          </p:cNvSpPr>
          <p:nvPr>
            <p:ph type="title"/>
          </p:nvPr>
        </p:nvSpPr>
        <p:spPr/>
        <p:txBody>
          <a:bodyPr/>
          <a:lstStyle/>
          <a:p>
            <a:r>
              <a:rPr lang="fr-FR"/>
              <a:t>Modes de financement des prestations</a:t>
            </a:r>
          </a:p>
        </p:txBody>
      </p:sp>
      <p:sp>
        <p:nvSpPr>
          <p:cNvPr id="4" name="Foliennummernplatzhalter 3">
            <a:extLst>
              <a:ext uri="{FF2B5EF4-FFF2-40B4-BE49-F238E27FC236}">
                <a16:creationId xmlns:a16="http://schemas.microsoft.com/office/drawing/2014/main" id="{B346EA77-F893-47FB-9004-087EF7869EBB}"/>
              </a:ext>
            </a:extLst>
          </p:cNvPr>
          <p:cNvSpPr>
            <a:spLocks noGrp="1"/>
          </p:cNvSpPr>
          <p:nvPr>
            <p:ph type="sldNum" sz="quarter" idx="16"/>
          </p:nvPr>
        </p:nvSpPr>
        <p:spPr/>
        <p:txBody>
          <a:bodyPr/>
          <a:lstStyle/>
          <a:p>
            <a:fld id="{CF23C0C3-F0EC-4AF0-84C8-08554CFEDD03}" type="slidenum">
              <a:rPr lang="en-GB" smtClean="0"/>
              <a:t>26</a:t>
            </a:fld>
            <a:endParaRPr lang="en-GB"/>
          </a:p>
        </p:txBody>
      </p:sp>
      <p:grpSp>
        <p:nvGrpSpPr>
          <p:cNvPr id="6" name="Group 5">
            <a:extLst>
              <a:ext uri="{FF2B5EF4-FFF2-40B4-BE49-F238E27FC236}">
                <a16:creationId xmlns:a16="http://schemas.microsoft.com/office/drawing/2014/main" id="{44B191ED-47CA-48FF-9BC8-0F22F9ECC2CE}"/>
              </a:ext>
            </a:extLst>
          </p:cNvPr>
          <p:cNvGrpSpPr/>
          <p:nvPr/>
        </p:nvGrpSpPr>
        <p:grpSpPr>
          <a:xfrm>
            <a:off x="2396281" y="2858655"/>
            <a:ext cx="2865126" cy="1932436"/>
            <a:chOff x="97809" y="1656673"/>
            <a:chExt cx="2865126" cy="1932436"/>
          </a:xfrm>
        </p:grpSpPr>
        <p:pic>
          <p:nvPicPr>
            <p:cNvPr id="7" name="Picture 4" descr="Shape, icon&#10;&#10;Description automatically generated">
              <a:extLst>
                <a:ext uri="{FF2B5EF4-FFF2-40B4-BE49-F238E27FC236}">
                  <a16:creationId xmlns:a16="http://schemas.microsoft.com/office/drawing/2014/main" id="{93451D45-A8EC-45B5-AC19-C0A91B03D8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8" name="TextBox 6">
              <a:extLst>
                <a:ext uri="{FF2B5EF4-FFF2-40B4-BE49-F238E27FC236}">
                  <a16:creationId xmlns:a16="http://schemas.microsoft.com/office/drawing/2014/main" id="{1DBD1A03-A681-464D-8A33-EF9BF45885E6}"/>
                </a:ext>
              </a:extLst>
            </p:cNvPr>
            <p:cNvSpPr txBox="1"/>
            <p:nvPr/>
          </p:nvSpPr>
          <p:spPr>
            <a:xfrm>
              <a:off x="450000" y="2242484"/>
              <a:ext cx="2134464" cy="646331"/>
            </a:xfrm>
            <a:prstGeom prst="rect">
              <a:avLst/>
            </a:prstGeom>
            <a:noFill/>
          </p:spPr>
          <p:txBody>
            <a:bodyPr wrap="square" rtlCol="0">
              <a:spAutoFit/>
            </a:bodyPr>
            <a:lstStyle/>
            <a:p>
              <a:pPr algn="ctr"/>
              <a:endParaRPr lang="en-GB" sz="1200" b="1">
                <a:solidFill>
                  <a:srgbClr val="004C82"/>
                </a:solidFill>
                <a:latin typeface="Calibri" panose="020F0502020204030204" pitchFamily="34" charset="0"/>
                <a:cs typeface="Calibri" panose="020F0502020204030204" pitchFamily="34" charset="0"/>
              </a:endParaRPr>
            </a:p>
            <a:p>
              <a:pPr algn="ctr"/>
              <a:r>
                <a:rPr lang="fr-FR" sz="1200" b="1">
                  <a:solidFill>
                    <a:srgbClr val="004C82"/>
                  </a:solidFill>
                  <a:latin typeface="Calibri" panose="020F0502020204030204" pitchFamily="34" charset="0"/>
                  <a:cs typeface="Calibri" panose="020F0502020204030204" pitchFamily="34" charset="0"/>
                </a:rPr>
                <a:t>Financement de programmes</a:t>
              </a:r>
            </a:p>
            <a:p>
              <a:pPr algn="ctr"/>
              <a:r>
                <a:rPr lang="fr-FR" sz="1200" b="1">
                  <a:solidFill>
                    <a:srgbClr val="004C82"/>
                  </a:solidFill>
                  <a:latin typeface="Calibri" panose="020F0502020204030204" pitchFamily="34" charset="0"/>
                  <a:cs typeface="Calibri" panose="020F0502020204030204" pitchFamily="34" charset="0"/>
                </a:rPr>
                <a:t> </a:t>
              </a:r>
            </a:p>
          </p:txBody>
        </p:sp>
      </p:grpSp>
      <p:grpSp>
        <p:nvGrpSpPr>
          <p:cNvPr id="9" name="Group 16">
            <a:extLst>
              <a:ext uri="{FF2B5EF4-FFF2-40B4-BE49-F238E27FC236}">
                <a16:creationId xmlns:a16="http://schemas.microsoft.com/office/drawing/2014/main" id="{C39E92E9-0FBF-4BB9-BD71-C01EE5519E67}"/>
              </a:ext>
            </a:extLst>
          </p:cNvPr>
          <p:cNvGrpSpPr/>
          <p:nvPr/>
        </p:nvGrpSpPr>
        <p:grpSpPr>
          <a:xfrm>
            <a:off x="5353854" y="1892437"/>
            <a:ext cx="2738381" cy="1932436"/>
            <a:chOff x="6263058" y="1698351"/>
            <a:chExt cx="2738381" cy="1932436"/>
          </a:xfrm>
        </p:grpSpPr>
        <p:pic>
          <p:nvPicPr>
            <p:cNvPr id="10" name="Picture 14" descr="A picture containing icon&#10;&#10;Description automatically generated">
              <a:extLst>
                <a:ext uri="{FF2B5EF4-FFF2-40B4-BE49-F238E27FC236}">
                  <a16:creationId xmlns:a16="http://schemas.microsoft.com/office/drawing/2014/main" id="{10B5FDF2-F3E0-4690-9FE1-283217DE82C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1" name="TextBox 15">
              <a:extLst>
                <a:ext uri="{FF2B5EF4-FFF2-40B4-BE49-F238E27FC236}">
                  <a16:creationId xmlns:a16="http://schemas.microsoft.com/office/drawing/2014/main" id="{24FB3515-3072-4155-B7B8-1B02774316CD}"/>
                </a:ext>
              </a:extLst>
            </p:cNvPr>
            <p:cNvSpPr txBox="1"/>
            <p:nvPr/>
          </p:nvSpPr>
          <p:spPr>
            <a:xfrm>
              <a:off x="6427037" y="2242387"/>
              <a:ext cx="2134464" cy="646331"/>
            </a:xfrm>
            <a:prstGeom prst="rect">
              <a:avLst/>
            </a:prstGeom>
            <a:noFill/>
          </p:spPr>
          <p:txBody>
            <a:bodyPr wrap="square" rtlCol="0">
              <a:spAutoFit/>
            </a:bodyPr>
            <a:lstStyle/>
            <a:p>
              <a:pPr algn="ctr"/>
              <a:r>
                <a:rPr lang="fr-FR" sz="1200" b="1">
                  <a:solidFill>
                    <a:srgbClr val="79A12C"/>
                  </a:solidFill>
                  <a:latin typeface="Calibri" panose="020F0502020204030204" pitchFamily="34" charset="0"/>
                  <a:cs typeface="Calibri" panose="020F0502020204030204" pitchFamily="34" charset="0"/>
                </a:rPr>
                <a:t>Possibilités de financement par le secteur privé</a:t>
              </a:r>
            </a:p>
            <a:p>
              <a:pPr algn="ctr"/>
              <a:r>
                <a:rPr lang="fr-FR" sz="1200" b="1">
                  <a:solidFill>
                    <a:srgbClr val="79A12C"/>
                  </a:solidFill>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0880930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3"/>
          </p:nvPr>
        </p:nvSpPr>
        <p:spPr>
          <a:xfrm>
            <a:off x="449818" y="1187999"/>
            <a:ext cx="8252222" cy="3468083"/>
          </a:xfrm>
        </p:spPr>
        <p:txBody>
          <a:bodyPr>
            <a:normAutofit fontScale="77500" lnSpcReduction="20000"/>
          </a:bodyPr>
          <a:lstStyle/>
          <a:p>
            <a:pPr lvl="0">
              <a:lnSpc>
                <a:spcPct val="100000"/>
              </a:lnSpc>
              <a:spcBef>
                <a:spcPts val="750"/>
              </a:spcBef>
              <a:buSzPts val="1800"/>
            </a:pPr>
            <a:r>
              <a:rPr lang="en-GB" sz="1600" b="1" dirty="0" err="1">
                <a:ea typeface="Roboto"/>
                <a:sym typeface="Roboto"/>
              </a:rPr>
              <a:t>Objectifs</a:t>
            </a:r>
            <a:r>
              <a:rPr lang="en-GB" sz="1600" b="1" dirty="0">
                <a:ea typeface="Roboto"/>
                <a:sym typeface="Roboto"/>
              </a:rPr>
              <a:t> :</a:t>
            </a:r>
          </a:p>
          <a:p>
            <a:pPr marL="615950" lvl="1" indent="-342900"/>
            <a:r>
              <a:rPr lang="fr-FR" sz="1600" dirty="0">
                <a:sym typeface="Roboto"/>
              </a:rPr>
              <a:t>Renforcer l'engagement du secteur privé dans le financement climatique </a:t>
            </a:r>
            <a:r>
              <a:rPr lang="en-GB" sz="1600" dirty="0">
                <a:sym typeface="Roboto"/>
              </a:rPr>
              <a:t>!</a:t>
            </a:r>
          </a:p>
          <a:p>
            <a:pPr marL="615950" lvl="1" indent="-342900"/>
            <a:r>
              <a:rPr lang="fr-FR" sz="1600" dirty="0">
                <a:sym typeface="Roboto"/>
              </a:rPr>
              <a:t>Optimiser la portée du financement public !</a:t>
            </a:r>
            <a:endParaRPr lang="en-GB" sz="1600" dirty="0">
              <a:sym typeface="Roboto"/>
            </a:endParaRPr>
          </a:p>
          <a:p>
            <a:pPr lvl="1" indent="0">
              <a:buNone/>
            </a:pPr>
            <a:endParaRPr lang="en-GB" sz="1600" dirty="0">
              <a:solidFill>
                <a:prstClr val="black"/>
              </a:solidFill>
              <a:ea typeface="Roboto"/>
              <a:sym typeface="Roboto"/>
            </a:endParaRPr>
          </a:p>
          <a:p>
            <a:pPr lvl="0">
              <a:lnSpc>
                <a:spcPct val="100000"/>
              </a:lnSpc>
              <a:spcBef>
                <a:spcPts val="750"/>
              </a:spcBef>
              <a:buSzPts val="1800"/>
            </a:pPr>
            <a:r>
              <a:rPr lang="en-GB" sz="1600" b="1" dirty="0">
                <a:ea typeface="Roboto"/>
                <a:sym typeface="Roboto"/>
              </a:rPr>
              <a:t>Buts :</a:t>
            </a:r>
          </a:p>
          <a:p>
            <a:pPr marL="615950" lvl="1" indent="-342900"/>
            <a:r>
              <a:rPr lang="fr-FR" sz="1600" dirty="0">
                <a:sym typeface="Roboto"/>
              </a:rPr>
              <a:t>Mobiliser des financements climatiques additionnels auprès d'investisseurs privés</a:t>
            </a:r>
            <a:endParaRPr lang="en-GB" sz="1600" dirty="0">
              <a:sym typeface="Roboto"/>
            </a:endParaRPr>
          </a:p>
          <a:p>
            <a:pPr marL="615950" lvl="1" indent="-342900"/>
            <a:r>
              <a:rPr lang="fr-FR" sz="1600" dirty="0">
                <a:sym typeface="Roboto"/>
              </a:rPr>
              <a:t>Soutenir le secteur privé local</a:t>
            </a:r>
            <a:endParaRPr lang="en-GB" sz="1600" dirty="0">
              <a:sym typeface="Roboto"/>
            </a:endParaRPr>
          </a:p>
          <a:p>
            <a:pPr marL="615950" lvl="1" indent="-342900"/>
            <a:r>
              <a:rPr lang="fr-FR" sz="1600" dirty="0">
                <a:sym typeface="Roboto"/>
              </a:rPr>
              <a:t>Étendre la portée du projet grâce à des moyens innovant</a:t>
            </a:r>
            <a:r>
              <a:rPr lang="en-GB" sz="1600" dirty="0">
                <a:sym typeface="Roboto"/>
              </a:rPr>
              <a:t>s</a:t>
            </a:r>
          </a:p>
          <a:p>
            <a:pPr marL="615950" lvl="1" indent="-342900"/>
            <a:r>
              <a:rPr lang="fr-FR" sz="1600" dirty="0">
                <a:sym typeface="Roboto"/>
              </a:rPr>
              <a:t>Connecter les subventions et le financement des donateurs à des approches financièrement autonomes</a:t>
            </a:r>
            <a:endParaRPr lang="en-GB" sz="1600" dirty="0">
              <a:sym typeface="Roboto"/>
            </a:endParaRPr>
          </a:p>
          <a:p>
            <a:pPr marL="615950" lvl="1" indent="-342900"/>
            <a:endParaRPr lang="en-GB" sz="1600" dirty="0">
              <a:solidFill>
                <a:prstClr val="black"/>
              </a:solidFill>
              <a:ea typeface="Roboto"/>
              <a:sym typeface="Roboto"/>
            </a:endParaRPr>
          </a:p>
          <a:p>
            <a:pPr lvl="0">
              <a:lnSpc>
                <a:spcPct val="100000"/>
              </a:lnSpc>
              <a:spcBef>
                <a:spcPts val="0"/>
              </a:spcBef>
            </a:pPr>
            <a:r>
              <a:rPr lang="fr-FR" sz="1600" b="1" dirty="0">
                <a:ea typeface="Roboto"/>
                <a:sym typeface="Roboto"/>
              </a:rPr>
              <a:t>Fonctionnement : </a:t>
            </a:r>
            <a:r>
              <a:rPr lang="fr-FR" sz="1600" dirty="0">
                <a:ea typeface="Roboto"/>
                <a:sym typeface="Roboto"/>
              </a:rPr>
              <a:t>participation des bailleurs de fonds publics et internationaux pour le climat :</a:t>
            </a:r>
            <a:endParaRPr lang="en-GB" sz="1600" dirty="0">
              <a:solidFill>
                <a:srgbClr val="6F6F6F"/>
              </a:solidFill>
              <a:ea typeface="Roboto" panose="020B0604020202020204" charset="0"/>
              <a:sym typeface="Calibri"/>
            </a:endParaRPr>
          </a:p>
          <a:p>
            <a:pPr marL="615950" lvl="1" indent="-342900"/>
            <a:r>
              <a:rPr lang="fr-FR" sz="1600" dirty="0">
                <a:sym typeface="Calibri"/>
              </a:rPr>
              <a:t>Augmente les chances que les projets obtiennent un financement commercial</a:t>
            </a:r>
          </a:p>
          <a:p>
            <a:pPr marL="615950" lvl="1" indent="-342900"/>
            <a:r>
              <a:rPr lang="fr-FR" sz="1600" dirty="0">
                <a:sym typeface="Calibri"/>
              </a:rPr>
              <a:t>Encourage le marché en réduisant les risques liés à la participation des banques (par exemple, par le biais de garanties)</a:t>
            </a:r>
            <a:endParaRPr lang="en-GB" sz="1600" dirty="0">
              <a:sym typeface="Calibri"/>
            </a:endParaRPr>
          </a:p>
          <a:p>
            <a:pPr marL="615950" lvl="1" indent="-342900"/>
            <a:r>
              <a:rPr lang="fr-FR" sz="1600" dirty="0">
                <a:sym typeface="Calibri"/>
              </a:rPr>
              <a:t>Permet des investissements et périodes de projet plus longs (plus de 20 ans)</a:t>
            </a:r>
            <a:endParaRPr lang="en-GB" sz="1600"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a:bodyPr>
          <a:lstStyle/>
          <a:p>
            <a:r>
              <a:rPr lang="fr-FR" dirty="0"/>
              <a:t>Opportunités relatives à la finance mixte</a:t>
            </a:r>
            <a:endParaRPr lang="en-GB"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27</a:t>
            </a:fld>
            <a:endParaRPr lang="en-GB"/>
          </a:p>
        </p:txBody>
      </p:sp>
    </p:spTree>
    <p:extLst>
      <p:ext uri="{BB962C8B-B14F-4D97-AF65-F5344CB8AC3E}">
        <p14:creationId xmlns:p14="http://schemas.microsoft.com/office/powerpoint/2010/main" val="31241038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65CDAF6-F87C-4CCF-8F5B-322C24A30C1A}"/>
              </a:ext>
            </a:extLst>
          </p:cNvPr>
          <p:cNvSpPr>
            <a:spLocks noGrp="1"/>
          </p:cNvSpPr>
          <p:nvPr>
            <p:ph type="body" sz="quarter" idx="13"/>
          </p:nvPr>
        </p:nvSpPr>
        <p:spPr>
          <a:xfrm>
            <a:off x="449816" y="1591055"/>
            <a:ext cx="3446323" cy="2710602"/>
          </a:xfrm>
        </p:spPr>
        <p:txBody>
          <a:bodyPr>
            <a:normAutofit/>
          </a:bodyPr>
          <a:lstStyle/>
          <a:p>
            <a:pPr lvl="1" indent="0">
              <a:lnSpc>
                <a:spcPct val="100000"/>
              </a:lnSpc>
              <a:buNone/>
            </a:pPr>
            <a:r>
              <a:rPr lang="fr-FR" dirty="0"/>
              <a:t>Les bailleurs de fonds se préoccupent de plus en plus de la </a:t>
            </a:r>
            <a:r>
              <a:rPr lang="fr-FR" b="1" dirty="0">
                <a:solidFill>
                  <a:srgbClr val="F4971A"/>
                </a:solidFill>
                <a:latin typeface="+mj-lt"/>
                <a:ea typeface="+mj-ea"/>
                <a:cs typeface="Arial" charset="0"/>
              </a:rPr>
              <a:t>cohérence intersectorielle </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Autofit/>
          </a:bodyPr>
          <a:lstStyle/>
          <a:p>
            <a:r>
              <a:rPr lang="fr-FR" sz="2000" dirty="0"/>
              <a:t>Le Nexus comme moyen stratégique d’accéder au financement</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28</a:t>
            </a:fld>
            <a:endParaRPr lang="en-GB"/>
          </a:p>
        </p:txBody>
      </p:sp>
      <p:graphicFrame>
        <p:nvGraphicFramePr>
          <p:cNvPr id="3" name="Diagramm 2">
            <a:extLst>
              <a:ext uri="{FF2B5EF4-FFF2-40B4-BE49-F238E27FC236}">
                <a16:creationId xmlns:a16="http://schemas.microsoft.com/office/drawing/2014/main" id="{E190CA19-4881-4622-891A-5115A3D50C61}"/>
              </a:ext>
            </a:extLst>
          </p:cNvPr>
          <p:cNvGraphicFramePr/>
          <p:nvPr>
            <p:extLst>
              <p:ext uri="{D42A27DB-BD31-4B8C-83A1-F6EECF244321}">
                <p14:modId xmlns:p14="http://schemas.microsoft.com/office/powerpoint/2010/main" val="2134408269"/>
              </p:ext>
            </p:extLst>
          </p:nvPr>
        </p:nvGraphicFramePr>
        <p:xfrm>
          <a:off x="2910178" y="991709"/>
          <a:ext cx="5574917" cy="376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0969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449818" y="1282263"/>
            <a:ext cx="8334674" cy="2942266"/>
          </a:xfrm>
        </p:spPr>
        <p:txBody>
          <a:bodyPr>
            <a:normAutofit/>
          </a:bodyPr>
          <a:lstStyle/>
          <a:p>
            <a:pPr marL="615950" lvl="1" indent="-342900">
              <a:lnSpc>
                <a:spcPct val="70000"/>
              </a:lnSpc>
            </a:pPr>
            <a:r>
              <a:rPr lang="fr-FR" sz="1800" dirty="0"/>
              <a:t>Système de classification verte visant à orienter les investissements vers des </a:t>
            </a:r>
            <a:r>
              <a:rPr lang="fr-FR" sz="1800" b="1" dirty="0"/>
              <a:t>activités économiques durables sur le plan environnemental</a:t>
            </a:r>
          </a:p>
          <a:p>
            <a:pPr marL="615950" lvl="1" indent="-342900">
              <a:lnSpc>
                <a:spcPct val="70000"/>
              </a:lnSpc>
            </a:pPr>
            <a:r>
              <a:rPr lang="fr-FR" sz="1800" dirty="0"/>
              <a:t>Apporter une </a:t>
            </a:r>
            <a:r>
              <a:rPr lang="fr-FR" sz="1800" b="1" dirty="0"/>
              <a:t>contribution durable</a:t>
            </a:r>
            <a:r>
              <a:rPr lang="fr-FR" sz="1800" dirty="0"/>
              <a:t> ET </a:t>
            </a:r>
            <a:r>
              <a:rPr lang="fr-FR" sz="1800" b="1" dirty="0"/>
              <a:t>ne pas causer de préjudice important </a:t>
            </a:r>
            <a:r>
              <a:rPr lang="fr-FR" sz="1800" dirty="0"/>
              <a:t>aux objectifs environnementaux de l’UE :</a:t>
            </a:r>
          </a:p>
          <a:p>
            <a:endParaRPr lang="en-US" sz="1800" dirty="0"/>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a:bodyPr>
          <a:lstStyle/>
          <a:p>
            <a:r>
              <a:rPr lang="fr-FR" dirty="0"/>
              <a:t>Critères de durabilité : Taxonomie de l’UE</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29</a:t>
            </a:fld>
            <a:endParaRPr lang="en-GB"/>
          </a:p>
        </p:txBody>
      </p:sp>
      <p:graphicFrame>
        <p:nvGraphicFramePr>
          <p:cNvPr id="9" name="Diagramm 8">
            <a:extLst>
              <a:ext uri="{FF2B5EF4-FFF2-40B4-BE49-F238E27FC236}">
                <a16:creationId xmlns:a16="http://schemas.microsoft.com/office/drawing/2014/main" id="{4949DAAB-3E52-4ABC-BE5F-950692BF153F}"/>
              </a:ext>
            </a:extLst>
          </p:cNvPr>
          <p:cNvGraphicFramePr/>
          <p:nvPr>
            <p:extLst>
              <p:ext uri="{D42A27DB-BD31-4B8C-83A1-F6EECF244321}">
                <p14:modId xmlns:p14="http://schemas.microsoft.com/office/powerpoint/2010/main" val="1823285175"/>
              </p:ext>
            </p:extLst>
          </p:nvPr>
        </p:nvGraphicFramePr>
        <p:xfrm>
          <a:off x="1186806" y="2209273"/>
          <a:ext cx="5770722" cy="2391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7CEE5A4D-9491-4C5B-B8B2-0B7F96FDA7BB}"/>
              </a:ext>
            </a:extLst>
          </p:cNvPr>
          <p:cNvSpPr txBox="1"/>
          <p:nvPr/>
        </p:nvSpPr>
        <p:spPr>
          <a:xfrm>
            <a:off x="2446000" y="4485426"/>
            <a:ext cx="4574813" cy="230832"/>
          </a:xfrm>
          <a:prstGeom prst="rect">
            <a:avLst/>
          </a:prstGeom>
          <a:noFill/>
        </p:spPr>
        <p:txBody>
          <a:bodyPr wrap="square" rtlCol="0">
            <a:spAutoFit/>
          </a:bodyPr>
          <a:lstStyle/>
          <a:p>
            <a:r>
              <a:rPr lang="fr-FR" sz="900" dirty="0">
                <a:latin typeface="Arial" panose="020B0604020202020204" pitchFamily="34" charset="0"/>
                <a:cs typeface="Calibri" panose="020F0502020204030204" pitchFamily="34" charset="0"/>
              </a:rPr>
              <a:t>Source : illustration réalisée à partir du site web officiel de la Commission européenne</a:t>
            </a:r>
          </a:p>
        </p:txBody>
      </p:sp>
    </p:spTree>
    <p:extLst>
      <p:ext uri="{BB962C8B-B14F-4D97-AF65-F5344CB8AC3E}">
        <p14:creationId xmlns:p14="http://schemas.microsoft.com/office/powerpoint/2010/main" val="35520619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DB76D8-9320-4985-9AB8-ECAB0BBE5224}"/>
              </a:ext>
            </a:extLst>
          </p:cNvPr>
          <p:cNvSpPr>
            <a:spLocks noGrp="1"/>
          </p:cNvSpPr>
          <p:nvPr>
            <p:ph type="body" sz="quarter" idx="13"/>
          </p:nvPr>
        </p:nvSpPr>
        <p:spPr>
          <a:xfrm>
            <a:off x="447745" y="1842761"/>
            <a:ext cx="7172684" cy="2526410"/>
          </a:xfrm>
        </p:spPr>
        <p:txBody>
          <a:bodyPr/>
          <a:lstStyle/>
          <a:p>
            <a:pPr marL="615950" lvl="1" indent="-342900"/>
            <a:r>
              <a:rPr lang="fr-FR" dirty="0"/>
              <a:t>Comment pouvons-nous démontrer la valeur ajoutée des solutions Nexus </a:t>
            </a:r>
            <a:r>
              <a:rPr lang="fr-FR" b="1" dirty="0"/>
              <a:t>sur le plan économique</a:t>
            </a:r>
            <a:r>
              <a:rPr lang="fr-FR" dirty="0"/>
              <a:t> ?</a:t>
            </a:r>
          </a:p>
          <a:p>
            <a:pPr marL="615950" lvl="1" indent="-342900"/>
            <a:r>
              <a:rPr lang="fr-FR" dirty="0"/>
              <a:t>Quelles sont les </a:t>
            </a:r>
            <a:r>
              <a:rPr lang="fr-FR" b="1" dirty="0"/>
              <a:t>sources de financement </a:t>
            </a:r>
            <a:r>
              <a:rPr lang="fr-FR" dirty="0"/>
              <a:t>disponibles pour soutenir des programmes ou des projets multisectoriels ?</a:t>
            </a:r>
          </a:p>
          <a:p>
            <a:pPr marL="615950" lvl="1" indent="-342900"/>
            <a:r>
              <a:rPr lang="fr-FR" dirty="0"/>
              <a:t>Comment le Nexus contribue-t-il à </a:t>
            </a:r>
            <a:r>
              <a:rPr lang="fr-FR" b="1" dirty="0"/>
              <a:t>mobiliser des financements </a:t>
            </a:r>
            <a:r>
              <a:rPr lang="fr-FR" dirty="0"/>
              <a:t>pour améliorer l’efficacité dans l’utilisation des ressources ?</a:t>
            </a:r>
          </a:p>
          <a:p>
            <a:endParaRPr lang="en-US" dirty="0"/>
          </a:p>
        </p:txBody>
      </p:sp>
      <p:sp>
        <p:nvSpPr>
          <p:cNvPr id="3" name="Titel 2">
            <a:extLst>
              <a:ext uri="{FF2B5EF4-FFF2-40B4-BE49-F238E27FC236}">
                <a16:creationId xmlns:a16="http://schemas.microsoft.com/office/drawing/2014/main" id="{DC717E8F-6235-4911-87C0-D8C07BA9F79F}"/>
              </a:ext>
            </a:extLst>
          </p:cNvPr>
          <p:cNvSpPr>
            <a:spLocks noGrp="1"/>
          </p:cNvSpPr>
          <p:nvPr>
            <p:ph type="title"/>
          </p:nvPr>
        </p:nvSpPr>
        <p:spPr>
          <a:xfrm>
            <a:off x="447745" y="643467"/>
            <a:ext cx="8567183" cy="813540"/>
          </a:xfrm>
        </p:spPr>
        <p:txBody>
          <a:bodyPr>
            <a:normAutofit fontScale="90000"/>
          </a:bodyPr>
          <a:lstStyle/>
          <a:p>
            <a:r>
              <a:rPr lang="fr-FR" dirty="0"/>
              <a:t>Objectif : mettre en évidence la valeur de la planification et du financement des investissements intersectoriels</a:t>
            </a:r>
          </a:p>
        </p:txBody>
      </p:sp>
      <p:sp>
        <p:nvSpPr>
          <p:cNvPr id="4" name="Foliennummernplatzhalter 3">
            <a:extLst>
              <a:ext uri="{FF2B5EF4-FFF2-40B4-BE49-F238E27FC236}">
                <a16:creationId xmlns:a16="http://schemas.microsoft.com/office/drawing/2014/main" id="{485F9637-BF7F-4F22-A652-D55013464B89}"/>
              </a:ext>
            </a:extLst>
          </p:cNvPr>
          <p:cNvSpPr>
            <a:spLocks noGrp="1"/>
          </p:cNvSpPr>
          <p:nvPr>
            <p:ph type="sldNum" sz="quarter" idx="16"/>
          </p:nvPr>
        </p:nvSpPr>
        <p:spPr/>
        <p:txBody>
          <a:bodyPr/>
          <a:lstStyle/>
          <a:p>
            <a:fld id="{CF23C0C3-F0EC-4AF0-84C8-08554CFEDD03}" type="slidenum">
              <a:rPr lang="en-GB" smtClean="0"/>
              <a:t>3</a:t>
            </a:fld>
            <a:endParaRPr lang="en-GB"/>
          </a:p>
        </p:txBody>
      </p:sp>
    </p:spTree>
    <p:extLst>
      <p:ext uri="{BB962C8B-B14F-4D97-AF65-F5344CB8AC3E}">
        <p14:creationId xmlns:p14="http://schemas.microsoft.com/office/powerpoint/2010/main" val="2111134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B3AE70-859E-477B-8276-F5D33A695B87}"/>
              </a:ext>
            </a:extLst>
          </p:cNvPr>
          <p:cNvSpPr>
            <a:spLocks noGrp="1"/>
          </p:cNvSpPr>
          <p:nvPr>
            <p:ph type="title"/>
          </p:nvPr>
        </p:nvSpPr>
        <p:spPr/>
        <p:txBody>
          <a:bodyPr>
            <a:normAutofit/>
          </a:bodyPr>
          <a:lstStyle/>
          <a:p>
            <a:r>
              <a:rPr lang="fr-FR" dirty="0"/>
              <a:t>Critères de durabilité : normes internationales</a:t>
            </a:r>
          </a:p>
        </p:txBody>
      </p:sp>
      <p:sp>
        <p:nvSpPr>
          <p:cNvPr id="4" name="Foliennummernplatzhalter 3">
            <a:extLst>
              <a:ext uri="{FF2B5EF4-FFF2-40B4-BE49-F238E27FC236}">
                <a16:creationId xmlns:a16="http://schemas.microsoft.com/office/drawing/2014/main" id="{6C385847-DDDC-4872-82BF-DCB0458B9E47}"/>
              </a:ext>
            </a:extLst>
          </p:cNvPr>
          <p:cNvSpPr>
            <a:spLocks noGrp="1"/>
          </p:cNvSpPr>
          <p:nvPr>
            <p:ph type="sldNum" sz="quarter" idx="16"/>
          </p:nvPr>
        </p:nvSpPr>
        <p:spPr/>
        <p:txBody>
          <a:bodyPr/>
          <a:lstStyle/>
          <a:p>
            <a:fld id="{CF23C0C3-F0EC-4AF0-84C8-08554CFEDD03}" type="slidenum">
              <a:rPr lang="en-GB" smtClean="0"/>
              <a:t>30</a:t>
            </a:fld>
            <a:endParaRPr lang="en-GB"/>
          </a:p>
        </p:txBody>
      </p:sp>
      <p:sp>
        <p:nvSpPr>
          <p:cNvPr id="23" name="Rectangle 22">
            <a:extLst>
              <a:ext uri="{FF2B5EF4-FFF2-40B4-BE49-F238E27FC236}">
                <a16:creationId xmlns:a16="http://schemas.microsoft.com/office/drawing/2014/main" id="{73FFD62F-7A40-4221-9B4C-A6FCC961257E}"/>
              </a:ext>
            </a:extLst>
          </p:cNvPr>
          <p:cNvSpPr/>
          <p:nvPr/>
        </p:nvSpPr>
        <p:spPr>
          <a:xfrm>
            <a:off x="416519" y="1249927"/>
            <a:ext cx="2863220" cy="1386593"/>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b="1" dirty="0">
                <a:solidFill>
                  <a:srgbClr val="004C82"/>
                </a:solidFill>
                <a:latin typeface="Calibri" panose="020F0502020204030204" pitchFamily="34" charset="0"/>
                <a:cs typeface="Calibri" panose="020F0502020204030204" pitchFamily="34" charset="0"/>
              </a:rPr>
              <a:t>Global Reporting Initiative</a:t>
            </a:r>
          </a:p>
          <a:p>
            <a:pPr marL="171450" indent="-171450">
              <a:lnSpc>
                <a:spcPct val="107000"/>
              </a:lnSpc>
              <a:spcAft>
                <a:spcPts val="800"/>
              </a:spcAft>
              <a:buFont typeface="Arial" panose="020B0604020202020204" pitchFamily="34" charset="0"/>
              <a:buChar char="•"/>
            </a:pPr>
            <a:r>
              <a:rPr lang="fr-FR" sz="1100" dirty="0">
                <a:solidFill>
                  <a:srgbClr val="004C82"/>
                </a:solidFill>
                <a:latin typeface="Calibri" panose="020F0502020204030204" pitchFamily="34" charset="0"/>
                <a:cs typeface="Calibri" panose="020F0502020204030204" pitchFamily="34" charset="0"/>
              </a:rPr>
              <a:t>Concerne les organisations et aux parties prenantes</a:t>
            </a:r>
          </a:p>
          <a:p>
            <a:pPr marL="171450" indent="-171450">
              <a:lnSpc>
                <a:spcPct val="107000"/>
              </a:lnSpc>
              <a:spcAft>
                <a:spcPts val="800"/>
              </a:spcAft>
              <a:buFont typeface="Arial" panose="020B0604020202020204" pitchFamily="34" charset="0"/>
              <a:buChar char="•"/>
            </a:pPr>
            <a:r>
              <a:rPr lang="fr-FR" sz="1100" dirty="0">
                <a:solidFill>
                  <a:srgbClr val="004C82"/>
                </a:solidFill>
                <a:latin typeface="Calibri" panose="020F0502020204030204" pitchFamily="34" charset="0"/>
                <a:cs typeface="Calibri" panose="020F0502020204030204" pitchFamily="34" charset="0"/>
              </a:rPr>
              <a:t>Rend compte des impacts économiques, environnementaux et sociaux des activités de l’organisation </a:t>
            </a:r>
          </a:p>
        </p:txBody>
      </p:sp>
      <p:sp>
        <p:nvSpPr>
          <p:cNvPr id="26" name="Rectangle 20">
            <a:extLst>
              <a:ext uri="{FF2B5EF4-FFF2-40B4-BE49-F238E27FC236}">
                <a16:creationId xmlns:a16="http://schemas.microsoft.com/office/drawing/2014/main" id="{821BA662-0C5C-43E4-B9EC-75F094247FCF}"/>
              </a:ext>
            </a:extLst>
          </p:cNvPr>
          <p:cNvSpPr/>
          <p:nvPr/>
        </p:nvSpPr>
        <p:spPr>
          <a:xfrm>
            <a:off x="3279739" y="1251883"/>
            <a:ext cx="2824092" cy="1384637"/>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b="1" dirty="0">
                <a:solidFill>
                  <a:srgbClr val="575756"/>
                </a:solidFill>
                <a:latin typeface="Calibri" panose="020F0502020204030204" pitchFamily="34" charset="0"/>
                <a:cs typeface="Calibri" panose="020F0502020204030204" pitchFamily="34" charset="0"/>
              </a:rPr>
              <a:t>Carbon Disclosure Project</a:t>
            </a:r>
          </a:p>
          <a:p>
            <a:pPr marL="171450" indent="-171450">
              <a:lnSpc>
                <a:spcPct val="107000"/>
              </a:lnSpc>
              <a:spcAft>
                <a:spcPts val="800"/>
              </a:spcAft>
              <a:buFont typeface="Arial" panose="020B0604020202020204" pitchFamily="34" charset="0"/>
              <a:buChar char="•"/>
            </a:pPr>
            <a:r>
              <a:rPr lang="fr-FR" sz="1100" dirty="0">
                <a:solidFill>
                  <a:srgbClr val="575756"/>
                </a:solidFill>
                <a:latin typeface="Calibri" panose="020F0502020204030204" pitchFamily="34" charset="0"/>
                <a:cs typeface="Calibri" panose="020F0502020204030204" pitchFamily="34" charset="0"/>
              </a:rPr>
              <a:t>Concerne les investisseurs, aux entreprises, aux villes, aux États et aux régions</a:t>
            </a:r>
          </a:p>
          <a:p>
            <a:pPr marL="171450" indent="-171450">
              <a:lnSpc>
                <a:spcPct val="107000"/>
              </a:lnSpc>
              <a:spcAft>
                <a:spcPts val="800"/>
              </a:spcAft>
              <a:buFont typeface="Arial" panose="020B0604020202020204" pitchFamily="34" charset="0"/>
              <a:buChar char="•"/>
            </a:pPr>
            <a:r>
              <a:rPr lang="fr-FR" sz="1100" dirty="0">
                <a:solidFill>
                  <a:srgbClr val="575756"/>
                </a:solidFill>
                <a:latin typeface="Calibri" panose="020F0502020204030204" pitchFamily="34" charset="0"/>
                <a:cs typeface="Calibri" panose="020F0502020204030204" pitchFamily="34" charset="0"/>
              </a:rPr>
              <a:t>Fournit un système de transparence mondial pour la gestion des impacts environnementaux</a:t>
            </a:r>
          </a:p>
          <a:p>
            <a:pPr algn="ctr">
              <a:lnSpc>
                <a:spcPct val="107000"/>
              </a:lnSpc>
              <a:spcAft>
                <a:spcPts val="800"/>
              </a:spcAft>
            </a:pPr>
            <a:endParaRPr lang="en-GB" sz="1050" dirty="0">
              <a:effectLst/>
              <a:ea typeface="Calibri" panose="020F0502020204030204" pitchFamily="34" charset="0"/>
              <a:cs typeface="Times New Roman" panose="02020603050405020304" pitchFamily="18" charset="0"/>
            </a:endParaRPr>
          </a:p>
        </p:txBody>
      </p:sp>
      <p:sp>
        <p:nvSpPr>
          <p:cNvPr id="29" name="Rectangle 16">
            <a:extLst>
              <a:ext uri="{FF2B5EF4-FFF2-40B4-BE49-F238E27FC236}">
                <a16:creationId xmlns:a16="http://schemas.microsoft.com/office/drawing/2014/main" id="{9534D330-32D0-457E-9713-13058603D922}"/>
              </a:ext>
            </a:extLst>
          </p:cNvPr>
          <p:cNvSpPr/>
          <p:nvPr/>
        </p:nvSpPr>
        <p:spPr>
          <a:xfrm>
            <a:off x="6103832" y="1249926"/>
            <a:ext cx="2513754" cy="1386593"/>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b="1" dirty="0">
                <a:solidFill>
                  <a:srgbClr val="79A12C"/>
                </a:solidFill>
                <a:latin typeface="Calibri" panose="020F0502020204030204" pitchFamily="34" charset="0"/>
                <a:cs typeface="Calibri" panose="020F0502020204030204" pitchFamily="34" charset="0"/>
              </a:rPr>
              <a:t>Coopération financière internationale</a:t>
            </a:r>
          </a:p>
          <a:p>
            <a:pPr marL="171450" indent="-171450">
              <a:lnSpc>
                <a:spcPct val="107000"/>
              </a:lnSpc>
              <a:spcAft>
                <a:spcPts val="800"/>
              </a:spcAft>
              <a:buFont typeface="Arial" panose="020B0604020202020204" pitchFamily="34" charset="0"/>
              <a:buChar char="•"/>
            </a:pPr>
            <a:r>
              <a:rPr lang="fr-FR" sz="1100" dirty="0">
                <a:solidFill>
                  <a:srgbClr val="79A12C"/>
                </a:solidFill>
                <a:latin typeface="Calibri" panose="020F0502020204030204" pitchFamily="34" charset="0"/>
                <a:cs typeface="Calibri" panose="020F0502020204030204" pitchFamily="34" charset="0"/>
              </a:rPr>
              <a:t>Concerne les pays en développement</a:t>
            </a:r>
          </a:p>
          <a:p>
            <a:pPr marL="171450" indent="-171450">
              <a:lnSpc>
                <a:spcPct val="107000"/>
              </a:lnSpc>
              <a:spcAft>
                <a:spcPts val="800"/>
              </a:spcAft>
              <a:buFont typeface="Arial" panose="020B0604020202020204" pitchFamily="34" charset="0"/>
              <a:buChar char="•"/>
            </a:pPr>
            <a:r>
              <a:rPr lang="fr-FR" sz="1100" dirty="0">
                <a:solidFill>
                  <a:srgbClr val="79A12C"/>
                </a:solidFill>
                <a:latin typeface="Calibri" panose="020F0502020204030204" pitchFamily="34" charset="0"/>
                <a:cs typeface="Calibri" panose="020F0502020204030204" pitchFamily="34" charset="0"/>
              </a:rPr>
              <a:t>Crée de nouveaux marchés, mobilise de nouveaux investisseurs et permet de partager l’expertise</a:t>
            </a:r>
          </a:p>
          <a:p>
            <a:pPr marL="171450" indent="-171450">
              <a:lnSpc>
                <a:spcPct val="107000"/>
              </a:lnSpc>
              <a:spcAft>
                <a:spcPts val="800"/>
              </a:spcAft>
              <a:buFont typeface="Arial" panose="020B0604020202020204" pitchFamily="34" charset="0"/>
              <a:buChar char="•"/>
            </a:pPr>
            <a:endParaRPr lang="en-GB" sz="11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1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endParaRPr lang="en-GB" sz="11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r>
              <a:rPr lang="fr-FR" sz="1100" dirty="0">
                <a:solidFill>
                  <a:srgbClr val="000000"/>
                </a:solidFill>
                <a:ea typeface="Calibri" panose="020F0502020204030204" pitchFamily="34" charset="0"/>
                <a:cs typeface="Calibri" panose="020F0502020204030204" pitchFamily="34" charset="0"/>
              </a:rPr>
              <a:t> </a:t>
            </a:r>
          </a:p>
        </p:txBody>
      </p:sp>
      <p:grpSp>
        <p:nvGrpSpPr>
          <p:cNvPr id="43" name="Gruppieren 42">
            <a:extLst>
              <a:ext uri="{FF2B5EF4-FFF2-40B4-BE49-F238E27FC236}">
                <a16:creationId xmlns:a16="http://schemas.microsoft.com/office/drawing/2014/main" id="{ABC09741-A2CE-4B1F-AE63-7792DA9F8D49}"/>
              </a:ext>
            </a:extLst>
          </p:cNvPr>
          <p:cNvGrpSpPr/>
          <p:nvPr/>
        </p:nvGrpSpPr>
        <p:grpSpPr>
          <a:xfrm>
            <a:off x="416519" y="2890240"/>
            <a:ext cx="8201066" cy="1591547"/>
            <a:chOff x="416519" y="3009353"/>
            <a:chExt cx="8201066" cy="1591547"/>
          </a:xfrm>
        </p:grpSpPr>
        <p:sp>
          <p:nvSpPr>
            <p:cNvPr id="37" name="Rectangle 22">
              <a:extLst>
                <a:ext uri="{FF2B5EF4-FFF2-40B4-BE49-F238E27FC236}">
                  <a16:creationId xmlns:a16="http://schemas.microsoft.com/office/drawing/2014/main" id="{C6BDC292-CFF6-4C08-9338-1F3A547574EA}"/>
                </a:ext>
              </a:extLst>
            </p:cNvPr>
            <p:cNvSpPr/>
            <p:nvPr/>
          </p:nvSpPr>
          <p:spPr>
            <a:xfrm>
              <a:off x="416521" y="3284451"/>
              <a:ext cx="2863218" cy="1316449"/>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100" dirty="0">
                  <a:solidFill>
                    <a:srgbClr val="004C82"/>
                  </a:solidFill>
                  <a:latin typeface="Calibri" panose="020F0502020204030204" pitchFamily="34" charset="0"/>
                  <a:cs typeface="Calibri" panose="020F0502020204030204" pitchFamily="34" charset="0"/>
                </a:rPr>
                <a:t>Pour les organisations : le Nexus facilite la priorisation des impacts à faire apparaître dans les rapports</a:t>
              </a:r>
            </a:p>
            <a:p>
              <a:pPr marL="171450" indent="-171450">
                <a:lnSpc>
                  <a:spcPct val="107000"/>
                </a:lnSpc>
                <a:spcAft>
                  <a:spcPts val="800"/>
                </a:spcAft>
                <a:buFont typeface="Arial" panose="020B0604020202020204" pitchFamily="34" charset="0"/>
                <a:buChar char="•"/>
              </a:pPr>
              <a:r>
                <a:rPr lang="fr-FR" sz="1100" dirty="0">
                  <a:solidFill>
                    <a:srgbClr val="004C82"/>
                  </a:solidFill>
                  <a:latin typeface="Calibri" panose="020F0502020204030204" pitchFamily="34" charset="0"/>
                  <a:cs typeface="Calibri" panose="020F0502020204030204" pitchFamily="34" charset="0"/>
                </a:rPr>
                <a:t>Pour les parties prenantes : l’identification des risques crée un environnement favorable aux investissements Nexus </a:t>
              </a:r>
            </a:p>
          </p:txBody>
        </p:sp>
        <p:sp>
          <p:nvSpPr>
            <p:cNvPr id="38" name="Rectangle 20">
              <a:extLst>
                <a:ext uri="{FF2B5EF4-FFF2-40B4-BE49-F238E27FC236}">
                  <a16:creationId xmlns:a16="http://schemas.microsoft.com/office/drawing/2014/main" id="{FA94B12D-1035-49AF-9AC7-F03F19F777EF}"/>
                </a:ext>
              </a:extLst>
            </p:cNvPr>
            <p:cNvSpPr/>
            <p:nvPr/>
          </p:nvSpPr>
          <p:spPr>
            <a:xfrm>
              <a:off x="3266464" y="3284451"/>
              <a:ext cx="2845226" cy="1314088"/>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100" dirty="0">
                  <a:solidFill>
                    <a:srgbClr val="575756"/>
                  </a:solidFill>
                  <a:latin typeface="Calibri" panose="020F0502020204030204" pitchFamily="34" charset="0"/>
                  <a:cs typeface="Calibri" panose="020F0502020204030204" pitchFamily="34" charset="0"/>
                </a:rPr>
                <a:t>La gestion des risques crée un environnement favorable aux investissements Nexus </a:t>
              </a:r>
            </a:p>
            <a:p>
              <a:pPr marL="171450" indent="-171450">
                <a:lnSpc>
                  <a:spcPct val="107000"/>
                </a:lnSpc>
                <a:spcAft>
                  <a:spcPts val="800"/>
                </a:spcAft>
                <a:buFont typeface="Arial" panose="020B0604020202020204" pitchFamily="34" charset="0"/>
                <a:buChar char="•"/>
              </a:pPr>
              <a:r>
                <a:rPr lang="fr-FR" sz="1100" dirty="0">
                  <a:solidFill>
                    <a:srgbClr val="575756"/>
                  </a:solidFill>
                  <a:latin typeface="Calibri" panose="020F0502020204030204" pitchFamily="34" charset="0"/>
                  <a:cs typeface="Calibri" panose="020F0502020204030204" pitchFamily="34" charset="0"/>
                </a:rPr>
                <a:t>Le classement des entreprises et des villes encourage les actions Nexus et permet de recenser les futurs partenaires</a:t>
              </a:r>
            </a:p>
          </p:txBody>
        </p:sp>
        <p:sp>
          <p:nvSpPr>
            <p:cNvPr id="39" name="Rectangle 16">
              <a:extLst>
                <a:ext uri="{FF2B5EF4-FFF2-40B4-BE49-F238E27FC236}">
                  <a16:creationId xmlns:a16="http://schemas.microsoft.com/office/drawing/2014/main" id="{8C6B94C2-5062-4299-9363-BC85BC03BE29}"/>
                </a:ext>
              </a:extLst>
            </p:cNvPr>
            <p:cNvSpPr/>
            <p:nvPr/>
          </p:nvSpPr>
          <p:spPr>
            <a:xfrm>
              <a:off x="6103831" y="3277022"/>
              <a:ext cx="2513753" cy="131408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100" dirty="0">
                  <a:solidFill>
                    <a:srgbClr val="79A12C"/>
                  </a:solidFill>
                  <a:latin typeface="Calibri" panose="020F0502020204030204" pitchFamily="34" charset="0"/>
                  <a:cs typeface="Calibri" panose="020F0502020204030204" pitchFamily="34" charset="0"/>
                </a:rPr>
                <a:t>Importante pour tirer parti des financements Nexus en renforçant le secteur privé </a:t>
              </a:r>
            </a:p>
            <a:p>
              <a:pPr marL="171450" indent="-171450">
                <a:lnSpc>
                  <a:spcPct val="107000"/>
                </a:lnSpc>
                <a:spcAft>
                  <a:spcPts val="800"/>
                </a:spcAft>
                <a:buFont typeface="Arial" panose="020B0604020202020204" pitchFamily="34" charset="0"/>
                <a:buChar char="•"/>
              </a:pPr>
              <a:r>
                <a:rPr lang="fr-FR" sz="1100" dirty="0">
                  <a:solidFill>
                    <a:srgbClr val="79A12C"/>
                  </a:solidFill>
                  <a:latin typeface="Calibri" panose="020F0502020204030204" pitchFamily="34" charset="0"/>
                  <a:cs typeface="Calibri" panose="020F0502020204030204" pitchFamily="34" charset="0"/>
                </a:rPr>
                <a:t>Favorise la mise en place des financements mixtes</a:t>
              </a:r>
            </a:p>
          </p:txBody>
        </p:sp>
        <p:sp>
          <p:nvSpPr>
            <p:cNvPr id="41" name="Rectangle 22">
              <a:extLst>
                <a:ext uri="{FF2B5EF4-FFF2-40B4-BE49-F238E27FC236}">
                  <a16:creationId xmlns:a16="http://schemas.microsoft.com/office/drawing/2014/main" id="{36B99712-6A2B-418C-B02F-7CE25623E9A8}"/>
                </a:ext>
              </a:extLst>
            </p:cNvPr>
            <p:cNvSpPr/>
            <p:nvPr/>
          </p:nvSpPr>
          <p:spPr>
            <a:xfrm>
              <a:off x="416519" y="3009353"/>
              <a:ext cx="8201066" cy="274637"/>
            </a:xfrm>
            <a:prstGeom prst="rect">
              <a:avLst/>
            </a:prstGeom>
            <a:solidFill>
              <a:srgbClr val="5F847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b="1">
                  <a:solidFill>
                    <a:srgbClr val="004C82"/>
                  </a:solidFill>
                  <a:latin typeface="Calibri" panose="020F0502020204030204" pitchFamily="34" charset="0"/>
                  <a:cs typeface="Calibri" panose="020F0502020204030204" pitchFamily="34" charset="0"/>
                </a:rPr>
                <a:t>Dans une perspective Nexus :</a:t>
              </a:r>
            </a:p>
          </p:txBody>
        </p:sp>
      </p:grpSp>
      <p:sp>
        <p:nvSpPr>
          <p:cNvPr id="47" name="Pfeil: nach unten 46">
            <a:extLst>
              <a:ext uri="{FF2B5EF4-FFF2-40B4-BE49-F238E27FC236}">
                <a16:creationId xmlns:a16="http://schemas.microsoft.com/office/drawing/2014/main" id="{9E88BCB7-800E-45F9-8644-4F0878F94226}"/>
              </a:ext>
            </a:extLst>
          </p:cNvPr>
          <p:cNvSpPr/>
          <p:nvPr/>
        </p:nvSpPr>
        <p:spPr>
          <a:xfrm>
            <a:off x="1440148" y="2629767"/>
            <a:ext cx="553741" cy="260012"/>
          </a:xfrm>
          <a:prstGeom prst="downArrow">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err="1"/>
          </a:p>
        </p:txBody>
      </p:sp>
      <p:sp>
        <p:nvSpPr>
          <p:cNvPr id="48" name="Pfeil: nach unten 47">
            <a:extLst>
              <a:ext uri="{FF2B5EF4-FFF2-40B4-BE49-F238E27FC236}">
                <a16:creationId xmlns:a16="http://schemas.microsoft.com/office/drawing/2014/main" id="{74CC319C-0EAE-4F65-803B-97F61079C336}"/>
              </a:ext>
            </a:extLst>
          </p:cNvPr>
          <p:cNvSpPr/>
          <p:nvPr/>
        </p:nvSpPr>
        <p:spPr>
          <a:xfrm>
            <a:off x="7095162" y="2645473"/>
            <a:ext cx="553741" cy="260012"/>
          </a:xfrm>
          <a:prstGeom prst="downArrow">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err="1"/>
          </a:p>
        </p:txBody>
      </p:sp>
      <p:sp>
        <p:nvSpPr>
          <p:cNvPr id="49" name="Pfeil: nach unten 48">
            <a:extLst>
              <a:ext uri="{FF2B5EF4-FFF2-40B4-BE49-F238E27FC236}">
                <a16:creationId xmlns:a16="http://schemas.microsoft.com/office/drawing/2014/main" id="{BCE45698-67E2-4B42-8640-00E788D29E83}"/>
              </a:ext>
            </a:extLst>
          </p:cNvPr>
          <p:cNvSpPr/>
          <p:nvPr/>
        </p:nvSpPr>
        <p:spPr>
          <a:xfrm>
            <a:off x="4293722" y="2641853"/>
            <a:ext cx="553741" cy="260012"/>
          </a:xfrm>
          <a:prstGeom prst="downArrow">
            <a:avLst/>
          </a:prstGeom>
          <a:solidFill>
            <a:srgbClr val="F6B33C">
              <a:alpha val="20000"/>
            </a:srgbClr>
          </a:solidFill>
          <a:ln>
            <a:solidFill>
              <a:srgbClr val="F6B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err="1"/>
          </a:p>
        </p:txBody>
      </p:sp>
    </p:spTree>
    <p:extLst>
      <p:ext uri="{BB962C8B-B14F-4D97-AF65-F5344CB8AC3E}">
        <p14:creationId xmlns:p14="http://schemas.microsoft.com/office/powerpoint/2010/main" val="187074528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normAutofit/>
          </a:bodyPr>
          <a:lstStyle/>
          <a:p>
            <a:r>
              <a:rPr lang="fr-FR" sz="1800" b="1" dirty="0"/>
              <a:t>Financement climatique </a:t>
            </a:r>
          </a:p>
          <a:p>
            <a:r>
              <a:rPr lang="fr-FR" sz="1400" i="1" dirty="0"/>
              <a:t>« Désigne les ressources financières mobilisées pour financer des actions d'atténuation des conséquences du changement climatique et d'adaptation à ce changement »</a:t>
            </a:r>
            <a:r>
              <a:rPr lang="fr-FR" sz="1400" dirty="0"/>
              <a:t> (Watson et </a:t>
            </a:r>
            <a:r>
              <a:rPr lang="fr-FR" sz="1400" dirty="0" err="1"/>
              <a:t>Schalatek</a:t>
            </a:r>
            <a:r>
              <a:rPr lang="fr-FR" sz="1400" dirty="0"/>
              <a:t>, 2020)</a:t>
            </a:r>
          </a:p>
          <a:p>
            <a:endParaRPr lang="en-US" sz="1400" dirty="0"/>
          </a:p>
          <a:p>
            <a:r>
              <a:rPr lang="fr-FR" sz="1400" dirty="0"/>
              <a:t>Canaux de financement :</a:t>
            </a:r>
          </a:p>
          <a:p>
            <a:pPr marL="615950" lvl="1" indent="-342900"/>
            <a:r>
              <a:rPr lang="fr-FR" sz="1400" dirty="0"/>
              <a:t>Canaux multilatéraux</a:t>
            </a:r>
          </a:p>
          <a:p>
            <a:pPr marL="615950" lvl="1" indent="-342900"/>
            <a:r>
              <a:rPr lang="fr-FR" sz="1400" dirty="0"/>
              <a:t>Canaux bilatéraux</a:t>
            </a:r>
          </a:p>
          <a:p>
            <a:pPr marL="615950" lvl="1" indent="-342900"/>
            <a:r>
              <a:rPr lang="fr-FR" sz="1400" dirty="0"/>
              <a:t>Canaux régionaux et nationaux, et financements pour le changement climatique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5369905" y="4457035"/>
            <a:ext cx="3538148" cy="276999"/>
          </a:xfrm>
          <a:prstGeom prst="rect">
            <a:avLst/>
          </a:prstGeom>
          <a:noFill/>
        </p:spPr>
        <p:txBody>
          <a:bodyPr wrap="none" rtlCol="0">
            <a:spAutoFit/>
          </a:bodyPr>
          <a:lstStyle/>
          <a:p>
            <a:pPr algn="l"/>
            <a:r>
              <a:rPr lang="fr-FR" sz="1200"/>
              <a:t>Source : supplémenté après Roberts (CFU), 2022</a:t>
            </a:r>
          </a:p>
        </p:txBody>
      </p:sp>
      <p:grpSp>
        <p:nvGrpSpPr>
          <p:cNvPr id="24" name="Gruppieren 23">
            <a:extLst>
              <a:ext uri="{FF2B5EF4-FFF2-40B4-BE49-F238E27FC236}">
                <a16:creationId xmlns:a16="http://schemas.microsoft.com/office/drawing/2014/main" id="{A6B04CBE-6B22-4C1E-A47A-752B31EE38CA}"/>
              </a:ext>
            </a:extLst>
          </p:cNvPr>
          <p:cNvGrpSpPr/>
          <p:nvPr/>
        </p:nvGrpSpPr>
        <p:grpSpPr>
          <a:xfrm>
            <a:off x="6610920" y="1591236"/>
            <a:ext cx="2220097" cy="2166568"/>
            <a:chOff x="6664357" y="1534633"/>
            <a:chExt cx="2220097" cy="2166568"/>
          </a:xfrm>
        </p:grpSpPr>
        <p:sp>
          <p:nvSpPr>
            <p:cNvPr id="17" name="Textfeld 16">
              <a:extLst>
                <a:ext uri="{FF2B5EF4-FFF2-40B4-BE49-F238E27FC236}">
                  <a16:creationId xmlns:a16="http://schemas.microsoft.com/office/drawing/2014/main" id="{96B97656-A734-4D0B-88DD-9227B5BCC7DF}"/>
                </a:ext>
              </a:extLst>
            </p:cNvPr>
            <p:cNvSpPr txBox="1"/>
            <p:nvPr/>
          </p:nvSpPr>
          <p:spPr>
            <a:xfrm>
              <a:off x="6664357" y="1835889"/>
              <a:ext cx="346570" cy="184666"/>
            </a:xfrm>
            <a:prstGeom prst="rect">
              <a:avLst/>
            </a:prstGeom>
            <a:noFill/>
          </p:spPr>
          <p:txBody>
            <a:bodyPr wrap="none" rtlCol="0">
              <a:spAutoFit/>
            </a:bodyPr>
            <a:lstStyle/>
            <a:p>
              <a:pPr algn="l"/>
              <a:endParaRPr/>
            </a:p>
          </p:txBody>
        </p:sp>
        <p:sp>
          <p:nvSpPr>
            <p:cNvPr id="18" name="Textfeld 17">
              <a:extLst>
                <a:ext uri="{FF2B5EF4-FFF2-40B4-BE49-F238E27FC236}">
                  <a16:creationId xmlns:a16="http://schemas.microsoft.com/office/drawing/2014/main" id="{397DC123-6DDB-40CE-A464-588B59DA0DC7}"/>
                </a:ext>
              </a:extLst>
            </p:cNvPr>
            <p:cNvSpPr txBox="1"/>
            <p:nvPr/>
          </p:nvSpPr>
          <p:spPr>
            <a:xfrm>
              <a:off x="7079028" y="1534633"/>
              <a:ext cx="716863" cy="184666"/>
            </a:xfrm>
            <a:prstGeom prst="rect">
              <a:avLst/>
            </a:prstGeom>
            <a:noFill/>
          </p:spPr>
          <p:txBody>
            <a:bodyPr wrap="none" rtlCol="0">
              <a:spAutoFit/>
            </a:bodyPr>
            <a:lstStyle/>
            <a:p>
              <a:pPr algn="l"/>
              <a:r>
                <a:rPr lang="fr-FR" sz="600">
                  <a:latin typeface="Calibri" panose="020F0502020204030204" pitchFamily="34" charset="0"/>
                  <a:cs typeface="Calibri" panose="020F0502020204030204" pitchFamily="34" charset="0"/>
                </a:rPr>
                <a:t> </a:t>
              </a:r>
            </a:p>
          </p:txBody>
        </p:sp>
        <p:sp>
          <p:nvSpPr>
            <p:cNvPr id="19" name="Textfeld 18">
              <a:extLst>
                <a:ext uri="{FF2B5EF4-FFF2-40B4-BE49-F238E27FC236}">
                  <a16:creationId xmlns:a16="http://schemas.microsoft.com/office/drawing/2014/main" id="{3CA682E2-7CAF-402B-9DA0-CAC9A462F653}"/>
                </a:ext>
              </a:extLst>
            </p:cNvPr>
            <p:cNvSpPr txBox="1"/>
            <p:nvPr/>
          </p:nvSpPr>
          <p:spPr>
            <a:xfrm>
              <a:off x="8237156" y="2315721"/>
              <a:ext cx="647298" cy="276999"/>
            </a:xfrm>
            <a:prstGeom prst="rect">
              <a:avLst/>
            </a:prstGeom>
            <a:noFill/>
          </p:spPr>
          <p:txBody>
            <a:bodyPr wrap="square" rtlCol="0">
              <a:spAutoFit/>
            </a:bodyPr>
            <a:lstStyle/>
            <a:p>
              <a:pPr algn="ctr"/>
              <a:endParaRPr/>
            </a:p>
          </p:txBody>
        </p:sp>
        <p:sp>
          <p:nvSpPr>
            <p:cNvPr id="20" name="Textfeld 19">
              <a:extLst>
                <a:ext uri="{FF2B5EF4-FFF2-40B4-BE49-F238E27FC236}">
                  <a16:creationId xmlns:a16="http://schemas.microsoft.com/office/drawing/2014/main" id="{4FD50FE6-BCB4-459E-AAA4-B486DF458929}"/>
                </a:ext>
              </a:extLst>
            </p:cNvPr>
            <p:cNvSpPr txBox="1"/>
            <p:nvPr/>
          </p:nvSpPr>
          <p:spPr>
            <a:xfrm>
              <a:off x="8286887" y="2881415"/>
              <a:ext cx="547835" cy="276999"/>
            </a:xfrm>
            <a:prstGeom prst="rect">
              <a:avLst/>
            </a:prstGeom>
            <a:noFill/>
          </p:spPr>
          <p:txBody>
            <a:bodyPr wrap="square" rtlCol="0">
              <a:spAutoFit/>
            </a:bodyPr>
            <a:lstStyle/>
            <a:p>
              <a:pPr algn="ctr"/>
              <a:endParaRPr/>
            </a:p>
          </p:txBody>
        </p:sp>
        <p:sp>
          <p:nvSpPr>
            <p:cNvPr id="22" name="Textfeld 21">
              <a:extLst>
                <a:ext uri="{FF2B5EF4-FFF2-40B4-BE49-F238E27FC236}">
                  <a16:creationId xmlns:a16="http://schemas.microsoft.com/office/drawing/2014/main" id="{D85B8842-5C50-452A-A211-041DAA12C78A}"/>
                </a:ext>
              </a:extLst>
            </p:cNvPr>
            <p:cNvSpPr txBox="1"/>
            <p:nvPr/>
          </p:nvSpPr>
          <p:spPr>
            <a:xfrm>
              <a:off x="7882430" y="3222444"/>
              <a:ext cx="647298" cy="276999"/>
            </a:xfrm>
            <a:prstGeom prst="rect">
              <a:avLst/>
            </a:prstGeom>
            <a:noFill/>
          </p:spPr>
          <p:txBody>
            <a:bodyPr wrap="square" rtlCol="0">
              <a:spAutoFit/>
            </a:bodyPr>
            <a:lstStyle/>
            <a:p>
              <a:pPr algn="ctr"/>
              <a:endParaRPr/>
            </a:p>
          </p:txBody>
        </p:sp>
        <p:sp>
          <p:nvSpPr>
            <p:cNvPr id="23" name="Textfeld 22">
              <a:extLst>
                <a:ext uri="{FF2B5EF4-FFF2-40B4-BE49-F238E27FC236}">
                  <a16:creationId xmlns:a16="http://schemas.microsoft.com/office/drawing/2014/main" id="{0015BAEF-9555-4D1E-9499-B81207EBE634}"/>
                </a:ext>
              </a:extLst>
            </p:cNvPr>
            <p:cNvSpPr txBox="1"/>
            <p:nvPr/>
          </p:nvSpPr>
          <p:spPr>
            <a:xfrm>
              <a:off x="7424394" y="3424202"/>
              <a:ext cx="647298" cy="276999"/>
            </a:xfrm>
            <a:prstGeom prst="rect">
              <a:avLst/>
            </a:prstGeom>
            <a:noFill/>
          </p:spPr>
          <p:txBody>
            <a:bodyPr wrap="square" rtlCol="0">
              <a:spAutoFit/>
            </a:bodyPr>
            <a:lstStyle/>
            <a:p>
              <a:pPr algn="ctr"/>
              <a:r>
                <a:rPr lang="fr-FR" sz="600">
                  <a:solidFill>
                    <a:schemeClr val="bg1"/>
                  </a:solidFill>
                  <a:latin typeface="Candara" panose="020E0502030303020204" pitchFamily="34" charset="0"/>
                  <a:cs typeface="Calibri" panose="020F0502020204030204" pitchFamily="34" charset="0"/>
                </a:rPr>
                <a:t> </a:t>
              </a:r>
            </a:p>
          </p:txBody>
        </p:sp>
      </p:grpSp>
      <p:sp>
        <p:nvSpPr>
          <p:cNvPr id="25" name="Titel 3">
            <a:extLst>
              <a:ext uri="{FF2B5EF4-FFF2-40B4-BE49-F238E27FC236}">
                <a16:creationId xmlns:a16="http://schemas.microsoft.com/office/drawing/2014/main" id="{40F7C093-B253-4FF8-BFDB-C8EE9408CFBB}"/>
              </a:ext>
            </a:extLst>
          </p:cNvPr>
          <p:cNvSpPr txBox="1">
            <a:spLocks/>
          </p:cNvSpPr>
          <p:nvPr/>
        </p:nvSpPr>
        <p:spPr bwMode="gray">
          <a:xfrm>
            <a:off x="449816" y="572090"/>
            <a:ext cx="8694184"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2000" dirty="0"/>
              <a:t>Le Nexus, un moyen stratégique d’accéder au financement climatique</a:t>
            </a:r>
          </a:p>
        </p:txBody>
      </p:sp>
      <p:grpSp>
        <p:nvGrpSpPr>
          <p:cNvPr id="15" name="Gruppieren 23">
            <a:extLst>
              <a:ext uri="{FF2B5EF4-FFF2-40B4-BE49-F238E27FC236}">
                <a16:creationId xmlns:a16="http://schemas.microsoft.com/office/drawing/2014/main" id="{40F74D2B-E374-4678-9FBB-8460ED4522DF}"/>
              </a:ext>
            </a:extLst>
          </p:cNvPr>
          <p:cNvGrpSpPr/>
          <p:nvPr/>
        </p:nvGrpSpPr>
        <p:grpSpPr>
          <a:xfrm>
            <a:off x="4828958" y="1244603"/>
            <a:ext cx="4025658" cy="2922402"/>
            <a:chOff x="4882395" y="1188000"/>
            <a:chExt cx="4025658" cy="2922402"/>
          </a:xfrm>
        </p:grpSpPr>
        <p:pic>
          <p:nvPicPr>
            <p:cNvPr id="21" name="Grafik 15">
              <a:extLst>
                <a:ext uri="{FF2B5EF4-FFF2-40B4-BE49-F238E27FC236}">
                  <a16:creationId xmlns:a16="http://schemas.microsoft.com/office/drawing/2014/main" id="{56FADAC7-4EA5-4F9D-BB34-649C8D9048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82395" y="1188000"/>
              <a:ext cx="4025658" cy="2922402"/>
            </a:xfrm>
            <a:prstGeom prst="rect">
              <a:avLst/>
            </a:prstGeom>
          </p:spPr>
        </p:pic>
        <p:sp>
          <p:nvSpPr>
            <p:cNvPr id="26" name="Textfeld 16">
              <a:extLst>
                <a:ext uri="{FF2B5EF4-FFF2-40B4-BE49-F238E27FC236}">
                  <a16:creationId xmlns:a16="http://schemas.microsoft.com/office/drawing/2014/main" id="{4F048036-C981-4418-B5F5-25F4055D8B29}"/>
                </a:ext>
              </a:extLst>
            </p:cNvPr>
            <p:cNvSpPr txBox="1"/>
            <p:nvPr/>
          </p:nvSpPr>
          <p:spPr>
            <a:xfrm>
              <a:off x="6664357" y="1835889"/>
              <a:ext cx="346570" cy="184666"/>
            </a:xfrm>
            <a:prstGeom prst="rect">
              <a:avLst/>
            </a:prstGeom>
            <a:noFill/>
          </p:spPr>
          <p:txBody>
            <a:bodyPr wrap="none" rtlCol="0">
              <a:spAutoFit/>
            </a:bodyPr>
            <a:lstStyle/>
            <a:p>
              <a:pPr algn="l"/>
              <a:r>
                <a:rPr lang="de-DE" sz="600">
                  <a:solidFill>
                    <a:schemeClr val="bg1"/>
                  </a:solidFill>
                  <a:latin typeface="Calibri" panose="020F0502020204030204" pitchFamily="34" charset="0"/>
                  <a:cs typeface="Calibri" panose="020F0502020204030204" pitchFamily="34" charset="0"/>
                </a:rPr>
                <a:t>Fund</a:t>
              </a:r>
            </a:p>
          </p:txBody>
        </p:sp>
        <p:sp>
          <p:nvSpPr>
            <p:cNvPr id="27" name="Textfeld 17">
              <a:extLst>
                <a:ext uri="{FF2B5EF4-FFF2-40B4-BE49-F238E27FC236}">
                  <a16:creationId xmlns:a16="http://schemas.microsoft.com/office/drawing/2014/main" id="{3E9A0A01-D350-4E68-BA3E-2CD8A0F3D5E4}"/>
                </a:ext>
              </a:extLst>
            </p:cNvPr>
            <p:cNvSpPr txBox="1"/>
            <p:nvPr/>
          </p:nvSpPr>
          <p:spPr>
            <a:xfrm>
              <a:off x="7079028" y="1534633"/>
              <a:ext cx="716863" cy="184666"/>
            </a:xfrm>
            <a:prstGeom prst="rect">
              <a:avLst/>
            </a:prstGeom>
            <a:noFill/>
          </p:spPr>
          <p:txBody>
            <a:bodyPr wrap="none" rtlCol="0">
              <a:spAutoFit/>
            </a:bodyPr>
            <a:lstStyle/>
            <a:p>
              <a:pPr algn="l"/>
              <a:r>
                <a:rPr lang="de-DE" sz="600" dirty="0">
                  <a:latin typeface="Calibri" panose="020F0502020204030204" pitchFamily="34" charset="0"/>
                  <a:cs typeface="Calibri" panose="020F0502020204030204" pitchFamily="34" charset="0"/>
                </a:rPr>
                <a:t>Change Alliance </a:t>
              </a:r>
            </a:p>
          </p:txBody>
        </p:sp>
        <p:sp>
          <p:nvSpPr>
            <p:cNvPr id="28" name="Textfeld 18">
              <a:extLst>
                <a:ext uri="{FF2B5EF4-FFF2-40B4-BE49-F238E27FC236}">
                  <a16:creationId xmlns:a16="http://schemas.microsoft.com/office/drawing/2014/main" id="{0DB3AA12-FD4D-4E04-9640-3199DE76483A}"/>
                </a:ext>
              </a:extLst>
            </p:cNvPr>
            <p:cNvSpPr txBox="1"/>
            <p:nvPr/>
          </p:nvSpPr>
          <p:spPr>
            <a:xfrm>
              <a:off x="8237156" y="2315721"/>
              <a:ext cx="647298" cy="276999"/>
            </a:xfrm>
            <a:prstGeom prst="rect">
              <a:avLst/>
            </a:prstGeom>
            <a:noFill/>
          </p:spPr>
          <p:txBody>
            <a:bodyPr wrap="square" rtlCol="0">
              <a:spAutoFit/>
            </a:bodyPr>
            <a:lstStyle/>
            <a:p>
              <a:pPr algn="ctr"/>
              <a:r>
                <a:rPr lang="de-DE" sz="600">
                  <a:solidFill>
                    <a:schemeClr val="bg1"/>
                  </a:solidFill>
                  <a:latin typeface="Candara" panose="020E0502030303020204" pitchFamily="34" charset="0"/>
                  <a:cs typeface="Calibri" panose="020F0502020204030204" pitchFamily="34" charset="0"/>
                </a:rPr>
                <a:t>Environment Facility 5</a:t>
              </a:r>
            </a:p>
          </p:txBody>
        </p:sp>
        <p:sp>
          <p:nvSpPr>
            <p:cNvPr id="29" name="Textfeld 19">
              <a:extLst>
                <a:ext uri="{FF2B5EF4-FFF2-40B4-BE49-F238E27FC236}">
                  <a16:creationId xmlns:a16="http://schemas.microsoft.com/office/drawing/2014/main" id="{7B7F1DDF-5CDF-41F6-B0BB-2AADFFA8F82D}"/>
                </a:ext>
              </a:extLst>
            </p:cNvPr>
            <p:cNvSpPr txBox="1"/>
            <p:nvPr/>
          </p:nvSpPr>
          <p:spPr>
            <a:xfrm>
              <a:off x="8286887" y="2881415"/>
              <a:ext cx="547835"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for Climate Resilience</a:t>
              </a:r>
            </a:p>
          </p:txBody>
        </p:sp>
        <p:sp>
          <p:nvSpPr>
            <p:cNvPr id="30" name="Textfeld 21">
              <a:extLst>
                <a:ext uri="{FF2B5EF4-FFF2-40B4-BE49-F238E27FC236}">
                  <a16:creationId xmlns:a16="http://schemas.microsoft.com/office/drawing/2014/main" id="{166CB8E0-D52E-4036-BD5F-0A0054C5088A}"/>
                </a:ext>
              </a:extLst>
            </p:cNvPr>
            <p:cNvSpPr txBox="1"/>
            <p:nvPr/>
          </p:nvSpPr>
          <p:spPr>
            <a:xfrm>
              <a:off x="7882430" y="3222444"/>
              <a:ext cx="647298" cy="276999"/>
            </a:xfrm>
            <a:prstGeom prst="rect">
              <a:avLst/>
            </a:prstGeom>
            <a:noFill/>
          </p:spPr>
          <p:txBody>
            <a:bodyPr wrap="square" rtlCol="0">
              <a:spAutoFit/>
            </a:bodyPr>
            <a:lstStyle/>
            <a:p>
              <a:pPr algn="ctr"/>
              <a:r>
                <a:rPr lang="de-DE" sz="600">
                  <a:latin typeface="Candara" panose="020E0502030303020204" pitchFamily="34" charset="0"/>
                  <a:cs typeface="Calibri" panose="020F0502020204030204" pitchFamily="34" charset="0"/>
                </a:rPr>
                <a:t>Environment Facility 6</a:t>
              </a:r>
            </a:p>
          </p:txBody>
        </p:sp>
        <p:sp>
          <p:nvSpPr>
            <p:cNvPr id="31" name="Textfeld 22">
              <a:extLst>
                <a:ext uri="{FF2B5EF4-FFF2-40B4-BE49-F238E27FC236}">
                  <a16:creationId xmlns:a16="http://schemas.microsoft.com/office/drawing/2014/main" id="{C4C5390A-9A61-48BC-87AB-B7BBD75E4972}"/>
                </a:ext>
              </a:extLst>
            </p:cNvPr>
            <p:cNvSpPr txBox="1"/>
            <p:nvPr/>
          </p:nvSpPr>
          <p:spPr>
            <a:xfrm>
              <a:off x="7424394" y="3424202"/>
              <a:ext cx="647298" cy="276999"/>
            </a:xfrm>
            <a:prstGeom prst="rect">
              <a:avLst/>
            </a:prstGeom>
            <a:noFill/>
          </p:spPr>
          <p:txBody>
            <a:bodyPr wrap="square" rtlCol="0">
              <a:spAutoFit/>
            </a:bodyPr>
            <a:lstStyle/>
            <a:p>
              <a:pPr algn="ctr"/>
              <a:r>
                <a:rPr lang="de-DE" sz="600" dirty="0">
                  <a:solidFill>
                    <a:schemeClr val="bg1"/>
                  </a:solidFill>
                  <a:latin typeface="Candara" panose="020E0502030303020204" pitchFamily="34" charset="0"/>
                  <a:cs typeface="Calibri" panose="020F0502020204030204" pitchFamily="34" charset="0"/>
                </a:rPr>
                <a:t>Environment Facility 4 </a:t>
              </a:r>
            </a:p>
          </p:txBody>
        </p:sp>
      </p:grpSp>
    </p:spTree>
    <p:extLst>
      <p:ext uri="{BB962C8B-B14F-4D97-AF65-F5344CB8AC3E}">
        <p14:creationId xmlns:p14="http://schemas.microsoft.com/office/powerpoint/2010/main" val="270647753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normAutofit/>
          </a:bodyPr>
          <a:lstStyle/>
          <a:p>
            <a:r>
              <a:rPr lang="fr-FR" sz="1800" b="1" dirty="0"/>
              <a:t>Financement climatique</a:t>
            </a:r>
            <a:br>
              <a:rPr lang="fr-FR" sz="1800" b="1" dirty="0"/>
            </a:br>
            <a:r>
              <a:rPr lang="fr-FR" sz="1800" b="1" dirty="0"/>
              <a:t>dans la région du MOAN</a:t>
            </a:r>
          </a:p>
          <a:p>
            <a:r>
              <a:rPr lang="fr-FR" sz="1800" dirty="0"/>
              <a:t>Pays bénéficiaires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2746" y="1188000"/>
            <a:ext cx="4122182" cy="3495469"/>
          </a:xfrm>
        </p:spPr>
        <p:txBody>
          <a:bodyPr>
            <a:normAutofit/>
          </a:bodyPr>
          <a:lstStyle/>
          <a:p>
            <a:r>
              <a:rPr lang="fr-FR" sz="1800" dirty="0"/>
              <a:t>Fonds opérationnels</a:t>
            </a:r>
          </a:p>
          <a:p>
            <a:endParaRPr lang="en-US" sz="1600"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32</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832920" y="4263928"/>
            <a:ext cx="2182008" cy="276999"/>
          </a:xfrm>
          <a:prstGeom prst="rect">
            <a:avLst/>
          </a:prstGeom>
          <a:noFill/>
        </p:spPr>
        <p:txBody>
          <a:bodyPr wrap="none" rtlCol="0">
            <a:spAutoFit/>
          </a:bodyPr>
          <a:lstStyle/>
          <a:p>
            <a:pPr algn="l"/>
            <a:r>
              <a:rPr lang="fr-FR" sz="1200"/>
              <a:t>Source :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550365" y="4263927"/>
            <a:ext cx="2182008" cy="276999"/>
          </a:xfrm>
          <a:prstGeom prst="rect">
            <a:avLst/>
          </a:prstGeom>
          <a:noFill/>
        </p:spPr>
        <p:txBody>
          <a:bodyPr wrap="none" rtlCol="0">
            <a:spAutoFit/>
          </a:bodyPr>
          <a:lstStyle/>
          <a:p>
            <a:pPr algn="l"/>
            <a:r>
              <a:rPr lang="fr-FR" sz="1200"/>
              <a:t>Source : Roberts (CFU), 2022</a:t>
            </a:r>
          </a:p>
        </p:txBody>
      </p:sp>
      <p:pic>
        <p:nvPicPr>
          <p:cNvPr id="10" name="Grafik 9">
            <a:extLst>
              <a:ext uri="{FF2B5EF4-FFF2-40B4-BE49-F238E27FC236}">
                <a16:creationId xmlns:a16="http://schemas.microsoft.com/office/drawing/2014/main" id="{8F43EAE0-518C-4E40-87B8-71FE6CA180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967" y="2174779"/>
            <a:ext cx="4198440" cy="1671460"/>
          </a:xfrm>
          <a:prstGeom prst="rect">
            <a:avLst/>
          </a:prstGeom>
        </p:spPr>
      </p:pic>
      <p:sp>
        <p:nvSpPr>
          <p:cNvPr id="20" name="Titel 3">
            <a:extLst>
              <a:ext uri="{FF2B5EF4-FFF2-40B4-BE49-F238E27FC236}">
                <a16:creationId xmlns:a16="http://schemas.microsoft.com/office/drawing/2014/main" id="{93EAD57B-7331-4AE1-953B-AD9810D35DB6}"/>
              </a:ext>
            </a:extLst>
          </p:cNvPr>
          <p:cNvSpPr txBox="1">
            <a:spLocks/>
          </p:cNvSpPr>
          <p:nvPr/>
        </p:nvSpPr>
        <p:spPr bwMode="gray">
          <a:xfrm>
            <a:off x="449816" y="572090"/>
            <a:ext cx="8694184"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2000" dirty="0"/>
              <a:t>Le Nexus, un moyen stratégique d’accéder au financement climatique</a:t>
            </a:r>
          </a:p>
        </p:txBody>
      </p:sp>
      <p:grpSp>
        <p:nvGrpSpPr>
          <p:cNvPr id="16" name="Group 15">
            <a:extLst>
              <a:ext uri="{FF2B5EF4-FFF2-40B4-BE49-F238E27FC236}">
                <a16:creationId xmlns:a16="http://schemas.microsoft.com/office/drawing/2014/main" id="{71999E97-974C-4858-959D-9DDD76CC6D57}"/>
              </a:ext>
            </a:extLst>
          </p:cNvPr>
          <p:cNvGrpSpPr/>
          <p:nvPr/>
        </p:nvGrpSpPr>
        <p:grpSpPr>
          <a:xfrm>
            <a:off x="4944209" y="1750080"/>
            <a:ext cx="3749974" cy="2371307"/>
            <a:chOff x="4944209" y="1750080"/>
            <a:chExt cx="3749974" cy="2371307"/>
          </a:xfrm>
        </p:grpSpPr>
        <p:pic>
          <p:nvPicPr>
            <p:cNvPr id="17" name="Grafik 6">
              <a:extLst>
                <a:ext uri="{FF2B5EF4-FFF2-40B4-BE49-F238E27FC236}">
                  <a16:creationId xmlns:a16="http://schemas.microsoft.com/office/drawing/2014/main" id="{08072300-0C25-4C5A-8131-BDB168130A9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44209" y="1750080"/>
              <a:ext cx="3749974" cy="2371307"/>
            </a:xfrm>
            <a:prstGeom prst="rect">
              <a:avLst/>
            </a:prstGeom>
          </p:spPr>
        </p:pic>
        <p:sp>
          <p:nvSpPr>
            <p:cNvPr id="18" name="TextBox 17">
              <a:extLst>
                <a:ext uri="{FF2B5EF4-FFF2-40B4-BE49-F238E27FC236}">
                  <a16:creationId xmlns:a16="http://schemas.microsoft.com/office/drawing/2014/main" id="{1E4DB1E0-61DC-4C2F-A344-A83CD618A4DF}"/>
                </a:ext>
              </a:extLst>
            </p:cNvPr>
            <p:cNvSpPr txBox="1"/>
            <p:nvPr/>
          </p:nvSpPr>
          <p:spPr>
            <a:xfrm>
              <a:off x="6522019" y="2082625"/>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(4)</a:t>
              </a:r>
              <a:endParaRPr lang="en-US" sz="5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4CACF1B-102A-481C-8DA3-EC041500A37D}"/>
                </a:ext>
              </a:extLst>
            </p:cNvPr>
            <p:cNvSpPr txBox="1"/>
            <p:nvPr/>
          </p:nvSpPr>
          <p:spPr>
            <a:xfrm>
              <a:off x="6950235" y="1977976"/>
              <a:ext cx="594354" cy="369332"/>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Developed Countries Fund</a:t>
              </a:r>
            </a:p>
          </p:txBody>
        </p:sp>
        <p:sp>
          <p:nvSpPr>
            <p:cNvPr id="22" name="TextBox 21">
              <a:extLst>
                <a:ext uri="{FF2B5EF4-FFF2-40B4-BE49-F238E27FC236}">
                  <a16:creationId xmlns:a16="http://schemas.microsoft.com/office/drawing/2014/main" id="{21385DEE-260F-47DF-9A4F-F841B81DCA66}"/>
                </a:ext>
              </a:extLst>
            </p:cNvPr>
            <p:cNvSpPr txBox="1"/>
            <p:nvPr/>
          </p:nvSpPr>
          <p:spPr>
            <a:xfrm>
              <a:off x="6832920" y="2424922"/>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(5)</a:t>
              </a:r>
              <a:endParaRPr lang="en-US" sz="5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0CB4C0A7-2EE4-4001-B08C-B074FD3C5AF0}"/>
                </a:ext>
              </a:extLst>
            </p:cNvPr>
            <p:cNvSpPr txBox="1"/>
            <p:nvPr/>
          </p:nvSpPr>
          <p:spPr>
            <a:xfrm>
              <a:off x="7329570" y="2214967"/>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(7)</a:t>
              </a:r>
              <a:endParaRPr lang="en-US" sz="5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333F3DA-816E-4E88-BEC1-9D376AB8FD3C}"/>
                </a:ext>
              </a:extLst>
            </p:cNvPr>
            <p:cNvSpPr txBox="1"/>
            <p:nvPr/>
          </p:nvSpPr>
          <p:spPr>
            <a:xfrm>
              <a:off x="7757786" y="2283196"/>
              <a:ext cx="496650" cy="369332"/>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Climate Change Fund</a:t>
              </a:r>
            </a:p>
          </p:txBody>
        </p:sp>
      </p:grpSp>
    </p:spTree>
    <p:extLst>
      <p:ext uri="{BB962C8B-B14F-4D97-AF65-F5344CB8AC3E}">
        <p14:creationId xmlns:p14="http://schemas.microsoft.com/office/powerpoint/2010/main" val="199348684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normAutofit/>
          </a:bodyPr>
          <a:lstStyle/>
          <a:p>
            <a:r>
              <a:rPr lang="fr-FR" sz="1800" b="1" dirty="0"/>
              <a:t>Financement climatique en Amérique latine et dans les Caraïbes</a:t>
            </a:r>
          </a:p>
          <a:p>
            <a:r>
              <a:rPr lang="fr-FR" sz="1800" dirty="0"/>
              <a:t>Pays bénéficiaires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normAutofit/>
          </a:bodyPr>
          <a:lstStyle/>
          <a:p>
            <a:r>
              <a:rPr lang="fr-FR" sz="1800" dirty="0"/>
              <a:t>Fonds opérationnels</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33</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fr-FR" sz="1200"/>
              <a:t>Source :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60550" y="4329760"/>
            <a:ext cx="2182008" cy="276999"/>
          </a:xfrm>
          <a:prstGeom prst="rect">
            <a:avLst/>
          </a:prstGeom>
          <a:noFill/>
        </p:spPr>
        <p:txBody>
          <a:bodyPr wrap="none" rtlCol="0">
            <a:spAutoFit/>
          </a:bodyPr>
          <a:lstStyle/>
          <a:p>
            <a:pPr algn="l"/>
            <a:r>
              <a:rPr lang="fr-FR" sz="1200"/>
              <a:t>Source : Roberts (CFU), 2022</a:t>
            </a:r>
          </a:p>
        </p:txBody>
      </p:sp>
      <p:pic>
        <p:nvPicPr>
          <p:cNvPr id="11" name="Grafik 10">
            <a:extLst>
              <a:ext uri="{FF2B5EF4-FFF2-40B4-BE49-F238E27FC236}">
                <a16:creationId xmlns:a16="http://schemas.microsoft.com/office/drawing/2014/main" id="{960A6B6D-B674-4CD1-B34B-83FFE4CBE6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257" y="2210243"/>
            <a:ext cx="4063301" cy="1613543"/>
          </a:xfrm>
          <a:prstGeom prst="rect">
            <a:avLst/>
          </a:prstGeom>
        </p:spPr>
      </p:pic>
      <p:sp>
        <p:nvSpPr>
          <p:cNvPr id="17" name="Titel 3">
            <a:extLst>
              <a:ext uri="{FF2B5EF4-FFF2-40B4-BE49-F238E27FC236}">
                <a16:creationId xmlns:a16="http://schemas.microsoft.com/office/drawing/2014/main" id="{F479F538-8C67-4C59-A857-8EA855459790}"/>
              </a:ext>
            </a:extLst>
          </p:cNvPr>
          <p:cNvSpPr txBox="1">
            <a:spLocks/>
          </p:cNvSpPr>
          <p:nvPr/>
        </p:nvSpPr>
        <p:spPr bwMode="gray">
          <a:xfrm>
            <a:off x="449816" y="572090"/>
            <a:ext cx="8694184"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2000" dirty="0"/>
              <a:t>Le Nexus, un moyen stratégique d’accéder au financement climatique</a:t>
            </a:r>
          </a:p>
        </p:txBody>
      </p:sp>
      <p:grpSp>
        <p:nvGrpSpPr>
          <p:cNvPr id="15" name="Group 14">
            <a:extLst>
              <a:ext uri="{FF2B5EF4-FFF2-40B4-BE49-F238E27FC236}">
                <a16:creationId xmlns:a16="http://schemas.microsoft.com/office/drawing/2014/main" id="{A7DB64CD-E387-494E-A2C4-8AE4B3354DBA}"/>
              </a:ext>
            </a:extLst>
          </p:cNvPr>
          <p:cNvGrpSpPr/>
          <p:nvPr/>
        </p:nvGrpSpPr>
        <p:grpSpPr>
          <a:xfrm>
            <a:off x="5033868" y="1565767"/>
            <a:ext cx="3630875" cy="2902493"/>
            <a:chOff x="5033868" y="1565767"/>
            <a:chExt cx="3630875" cy="2902493"/>
          </a:xfrm>
        </p:grpSpPr>
        <p:pic>
          <p:nvPicPr>
            <p:cNvPr id="16" name="Grafik 7">
              <a:extLst>
                <a:ext uri="{FF2B5EF4-FFF2-40B4-BE49-F238E27FC236}">
                  <a16:creationId xmlns:a16="http://schemas.microsoft.com/office/drawing/2014/main" id="{C1C4A8AC-14F5-481B-B11B-E3244740BE8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33868" y="1565767"/>
              <a:ext cx="3630875" cy="2902493"/>
            </a:xfrm>
            <a:prstGeom prst="rect">
              <a:avLst/>
            </a:prstGeom>
          </p:spPr>
        </p:pic>
        <p:sp>
          <p:nvSpPr>
            <p:cNvPr id="18" name="TextBox 17">
              <a:extLst>
                <a:ext uri="{FF2B5EF4-FFF2-40B4-BE49-F238E27FC236}">
                  <a16:creationId xmlns:a16="http://schemas.microsoft.com/office/drawing/2014/main" id="{A117514A-C26C-40CF-8EE6-2278774D22EF}"/>
                </a:ext>
              </a:extLst>
            </p:cNvPr>
            <p:cNvSpPr txBox="1"/>
            <p:nvPr/>
          </p:nvSpPr>
          <p:spPr>
            <a:xfrm>
              <a:off x="7499214" y="2294745"/>
              <a:ext cx="524132" cy="277005"/>
            </a:xfrm>
            <a:prstGeom prst="rect">
              <a:avLst/>
            </a:prstGeom>
            <a:noFill/>
          </p:spPr>
          <p:txBody>
            <a:bodyPr wrap="square" rtlCol="0">
              <a:spAutoFit/>
            </a:bodyPr>
            <a:lstStyle/>
            <a:p>
              <a:pPr algn="ctr"/>
              <a:r>
                <a:rPr lang="en-US" sz="600" b="1" dirty="0">
                  <a:solidFill>
                    <a:schemeClr val="bg1"/>
                  </a:solidFill>
                  <a:latin typeface="Calibri" panose="020F0502020204030204" pitchFamily="34" charset="0"/>
                  <a:cs typeface="Calibri" panose="020F0502020204030204" pitchFamily="34" charset="0"/>
                </a:rPr>
                <a:t>Climate Resilience</a:t>
              </a:r>
              <a:endParaRPr lang="en-US" sz="500"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0410C1C-E461-4679-877A-DC7F12C10451}"/>
                </a:ext>
              </a:extLst>
            </p:cNvPr>
            <p:cNvSpPr txBox="1"/>
            <p:nvPr/>
          </p:nvSpPr>
          <p:spPr>
            <a:xfrm>
              <a:off x="8023346" y="2678400"/>
              <a:ext cx="460382" cy="184666"/>
            </a:xfrm>
            <a:prstGeom prst="rect">
              <a:avLst/>
            </a:prstGeom>
            <a:noFill/>
          </p:spPr>
          <p:txBody>
            <a:bodyPr wrap="none" rtlCol="0">
              <a:spAutoFit/>
            </a:bodyPr>
            <a:lstStyle/>
            <a:p>
              <a:pPr algn="ctr"/>
              <a:r>
                <a:rPr lang="en-US" sz="600" dirty="0">
                  <a:latin typeface="Calibri" panose="020F0502020204030204" pitchFamily="34" charset="0"/>
                  <a:cs typeface="Calibri" panose="020F0502020204030204" pitchFamily="34" charset="0"/>
                </a:rPr>
                <a:t>Program</a:t>
              </a:r>
            </a:p>
          </p:txBody>
        </p:sp>
        <p:sp>
          <p:nvSpPr>
            <p:cNvPr id="20" name="TextBox 19">
              <a:extLst>
                <a:ext uri="{FF2B5EF4-FFF2-40B4-BE49-F238E27FC236}">
                  <a16:creationId xmlns:a16="http://schemas.microsoft.com/office/drawing/2014/main" id="{5BE5735F-79DE-429C-B472-A17041642370}"/>
                </a:ext>
              </a:extLst>
            </p:cNvPr>
            <p:cNvSpPr txBox="1"/>
            <p:nvPr/>
          </p:nvSpPr>
          <p:spPr>
            <a:xfrm>
              <a:off x="7810183" y="3603755"/>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(6)</a:t>
              </a:r>
              <a:endParaRPr lang="en-US" sz="5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750581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a:xfrm>
            <a:off x="449817" y="1188000"/>
            <a:ext cx="4122182" cy="3495469"/>
          </a:xfrm>
        </p:spPr>
        <p:txBody>
          <a:bodyPr>
            <a:normAutofit/>
          </a:bodyPr>
          <a:lstStyle/>
          <a:p>
            <a:r>
              <a:rPr lang="fr-FR" sz="1800" b="1" dirty="0"/>
              <a:t>Financement climatique en Afrique subsaharienne</a:t>
            </a:r>
          </a:p>
          <a:p>
            <a:r>
              <a:rPr lang="fr-FR" sz="1800" dirty="0"/>
              <a:t>Pays bénéficiaires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normAutofit/>
          </a:bodyPr>
          <a:lstStyle/>
          <a:p>
            <a:r>
              <a:rPr lang="fr-FR" sz="1800" dirty="0"/>
              <a:t>Fonds opérationnels</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34</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fr-FR" sz="1200"/>
              <a:t>Source :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89991" y="4592606"/>
            <a:ext cx="2182008" cy="276999"/>
          </a:xfrm>
          <a:prstGeom prst="rect">
            <a:avLst/>
          </a:prstGeom>
          <a:noFill/>
        </p:spPr>
        <p:txBody>
          <a:bodyPr wrap="none" rtlCol="0">
            <a:spAutoFit/>
          </a:bodyPr>
          <a:lstStyle/>
          <a:p>
            <a:pPr algn="l"/>
            <a:r>
              <a:rPr lang="fr-FR" sz="1200"/>
              <a:t>Source : Roberts (CFU), 2022</a:t>
            </a:r>
          </a:p>
        </p:txBody>
      </p:sp>
      <p:grpSp>
        <p:nvGrpSpPr>
          <p:cNvPr id="15" name="Gruppieren 14">
            <a:extLst>
              <a:ext uri="{FF2B5EF4-FFF2-40B4-BE49-F238E27FC236}">
                <a16:creationId xmlns:a16="http://schemas.microsoft.com/office/drawing/2014/main" id="{101CC36A-331D-42D4-9176-A78A72A62FE4}"/>
              </a:ext>
            </a:extLst>
          </p:cNvPr>
          <p:cNvGrpSpPr/>
          <p:nvPr/>
        </p:nvGrpSpPr>
        <p:grpSpPr>
          <a:xfrm>
            <a:off x="449816" y="2161954"/>
            <a:ext cx="4196174" cy="2024048"/>
            <a:chOff x="449816" y="2169042"/>
            <a:chExt cx="4196174" cy="2024048"/>
          </a:xfrm>
        </p:grpSpPr>
        <p:pic>
          <p:nvPicPr>
            <p:cNvPr id="7" name="Grafik 6">
              <a:extLst>
                <a:ext uri="{FF2B5EF4-FFF2-40B4-BE49-F238E27FC236}">
                  <a16:creationId xmlns:a16="http://schemas.microsoft.com/office/drawing/2014/main" id="{E88EFE63-1868-4401-9193-9EFECC09A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9816" y="2169042"/>
              <a:ext cx="4196174" cy="2024048"/>
            </a:xfrm>
            <a:prstGeom prst="rect">
              <a:avLst/>
            </a:prstGeom>
          </p:spPr>
        </p:pic>
        <p:pic>
          <p:nvPicPr>
            <p:cNvPr id="13" name="Grafik 12">
              <a:extLst>
                <a:ext uri="{FF2B5EF4-FFF2-40B4-BE49-F238E27FC236}">
                  <a16:creationId xmlns:a16="http://schemas.microsoft.com/office/drawing/2014/main" id="{0DE6B3A5-6632-424C-BCCC-65CCBB5A892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89863" y="3809216"/>
              <a:ext cx="1127491" cy="383874"/>
            </a:xfrm>
            <a:prstGeom prst="rect">
              <a:avLst/>
            </a:prstGeom>
          </p:spPr>
        </p:pic>
      </p:grpSp>
      <p:sp>
        <p:nvSpPr>
          <p:cNvPr id="24" name="Titel 3">
            <a:extLst>
              <a:ext uri="{FF2B5EF4-FFF2-40B4-BE49-F238E27FC236}">
                <a16:creationId xmlns:a16="http://schemas.microsoft.com/office/drawing/2014/main" id="{ECB55FFA-B324-4DF8-9EC9-18D48F7A02E2}"/>
              </a:ext>
            </a:extLst>
          </p:cNvPr>
          <p:cNvSpPr txBox="1">
            <a:spLocks/>
          </p:cNvSpPr>
          <p:nvPr/>
        </p:nvSpPr>
        <p:spPr bwMode="gray">
          <a:xfrm>
            <a:off x="449816" y="572090"/>
            <a:ext cx="8694184"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2000" dirty="0"/>
              <a:t>Le Nexus, un moyen stratégique d’accéder au financement climatique</a:t>
            </a:r>
          </a:p>
        </p:txBody>
      </p:sp>
      <p:grpSp>
        <p:nvGrpSpPr>
          <p:cNvPr id="25" name="Group 24">
            <a:extLst>
              <a:ext uri="{FF2B5EF4-FFF2-40B4-BE49-F238E27FC236}">
                <a16:creationId xmlns:a16="http://schemas.microsoft.com/office/drawing/2014/main" id="{7DB1CD8B-0F85-4958-84C0-7BC823648FE1}"/>
              </a:ext>
            </a:extLst>
          </p:cNvPr>
          <p:cNvGrpSpPr/>
          <p:nvPr/>
        </p:nvGrpSpPr>
        <p:grpSpPr>
          <a:xfrm>
            <a:off x="5047929" y="1491076"/>
            <a:ext cx="3646254" cy="3021345"/>
            <a:chOff x="5047929" y="1491076"/>
            <a:chExt cx="3646254" cy="3021345"/>
          </a:xfrm>
        </p:grpSpPr>
        <p:pic>
          <p:nvPicPr>
            <p:cNvPr id="26" name="Grafik 16">
              <a:extLst>
                <a:ext uri="{FF2B5EF4-FFF2-40B4-BE49-F238E27FC236}">
                  <a16:creationId xmlns:a16="http://schemas.microsoft.com/office/drawing/2014/main" id="{31B9256A-DC1C-4D96-B985-4F38570249D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47929" y="1491076"/>
              <a:ext cx="3646254" cy="3021345"/>
            </a:xfrm>
            <a:prstGeom prst="rect">
              <a:avLst/>
            </a:prstGeom>
          </p:spPr>
        </p:pic>
        <p:sp>
          <p:nvSpPr>
            <p:cNvPr id="27" name="TextBox 26">
              <a:extLst>
                <a:ext uri="{FF2B5EF4-FFF2-40B4-BE49-F238E27FC236}">
                  <a16:creationId xmlns:a16="http://schemas.microsoft.com/office/drawing/2014/main" id="{2E5C7255-FBC0-454C-B6E7-83346C70FD6E}"/>
                </a:ext>
              </a:extLst>
            </p:cNvPr>
            <p:cNvSpPr txBox="1"/>
            <p:nvPr/>
          </p:nvSpPr>
          <p:spPr>
            <a:xfrm>
              <a:off x="7465145" y="4235422"/>
              <a:ext cx="594354" cy="276999"/>
            </a:xfrm>
            <a:prstGeom prst="rect">
              <a:avLst/>
            </a:prstGeom>
            <a:noFill/>
          </p:spPr>
          <p:txBody>
            <a:bodyPr wrap="square" rtlCol="0">
              <a:spAutoFit/>
            </a:bodyPr>
            <a:lstStyle/>
            <a:p>
              <a:pPr algn="ctr"/>
              <a:r>
                <a:rPr lang="en-US" sz="600" dirty="0">
                  <a:solidFill>
                    <a:schemeClr val="bg1"/>
                  </a:solidFill>
                  <a:latin typeface="Calibri" panose="020F0502020204030204" pitchFamily="34" charset="0"/>
                  <a:cs typeface="Calibri" panose="020F0502020204030204" pitchFamily="34" charset="0"/>
                </a:rPr>
                <a:t>Environment Facility (7)</a:t>
              </a:r>
              <a:endParaRPr lang="en-US" sz="500" dirty="0">
                <a:solidFill>
                  <a:schemeClr val="bg1"/>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733C63-D5DE-4385-841F-967AA88579AD}"/>
                </a:ext>
              </a:extLst>
            </p:cNvPr>
            <p:cNvSpPr txBox="1"/>
            <p:nvPr/>
          </p:nvSpPr>
          <p:spPr>
            <a:xfrm>
              <a:off x="7756037" y="3802128"/>
              <a:ext cx="460382" cy="184666"/>
            </a:xfrm>
            <a:prstGeom prst="rect">
              <a:avLst/>
            </a:prstGeom>
            <a:noFill/>
          </p:spPr>
          <p:txBody>
            <a:bodyPr wrap="none" rtlCol="0">
              <a:spAutoFit/>
            </a:bodyPr>
            <a:lstStyle/>
            <a:p>
              <a:pPr algn="ctr"/>
              <a:r>
                <a:rPr lang="en-US" sz="600" dirty="0">
                  <a:latin typeface="Calibri" panose="020F0502020204030204" pitchFamily="34" charset="0"/>
                  <a:cs typeface="Calibri" panose="020F0502020204030204" pitchFamily="34" charset="0"/>
                </a:rPr>
                <a:t>Program</a:t>
              </a:r>
            </a:p>
          </p:txBody>
        </p:sp>
        <p:sp>
          <p:nvSpPr>
            <p:cNvPr id="29" name="TextBox 28">
              <a:extLst>
                <a:ext uri="{FF2B5EF4-FFF2-40B4-BE49-F238E27FC236}">
                  <a16:creationId xmlns:a16="http://schemas.microsoft.com/office/drawing/2014/main" id="{5BB08C96-ABAF-4167-B1C8-71DDF576B758}"/>
                </a:ext>
              </a:extLst>
            </p:cNvPr>
            <p:cNvSpPr txBox="1"/>
            <p:nvPr/>
          </p:nvSpPr>
          <p:spPr>
            <a:xfrm>
              <a:off x="7990272" y="3289096"/>
              <a:ext cx="608544" cy="276999"/>
            </a:xfrm>
            <a:prstGeom prst="rect">
              <a:avLst/>
            </a:prstGeom>
            <a:noFill/>
          </p:spPr>
          <p:txBody>
            <a:bodyPr wrap="square" rtlCol="0">
              <a:spAutoFit/>
            </a:bodyPr>
            <a:lstStyle/>
            <a:p>
              <a:pPr algn="ctr"/>
              <a:r>
                <a:rPr lang="en-US" sz="600" dirty="0">
                  <a:solidFill>
                    <a:schemeClr val="bg1"/>
                  </a:solidFill>
                  <a:latin typeface="Calibri" panose="020F0502020204030204" pitchFamily="34" charset="0"/>
                  <a:cs typeface="Calibri" panose="020F0502020204030204" pitchFamily="34" charset="0"/>
                </a:rPr>
                <a:t>for Climate Resilience</a:t>
              </a:r>
              <a:endParaRPr lang="en-US" sz="100" b="1" dirty="0">
                <a:solidFill>
                  <a:schemeClr val="bg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1C89A6A-9E59-45FD-890F-C2E1ED69AF45}"/>
                </a:ext>
              </a:extLst>
            </p:cNvPr>
            <p:cNvSpPr txBox="1"/>
            <p:nvPr/>
          </p:nvSpPr>
          <p:spPr>
            <a:xfrm>
              <a:off x="7959023" y="2711721"/>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Energy Program</a:t>
              </a:r>
            </a:p>
          </p:txBody>
        </p:sp>
        <p:sp>
          <p:nvSpPr>
            <p:cNvPr id="31" name="TextBox 30">
              <a:extLst>
                <a:ext uri="{FF2B5EF4-FFF2-40B4-BE49-F238E27FC236}">
                  <a16:creationId xmlns:a16="http://schemas.microsoft.com/office/drawing/2014/main" id="{0ADC4299-5E5D-427F-94F3-18F7231275EB}"/>
                </a:ext>
              </a:extLst>
            </p:cNvPr>
            <p:cNvSpPr txBox="1"/>
            <p:nvPr/>
          </p:nvSpPr>
          <p:spPr>
            <a:xfrm>
              <a:off x="6792986" y="2382111"/>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Change Alliance</a:t>
              </a:r>
              <a:endParaRPr lang="en-US" sz="1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5698B34-22FB-4A89-9F46-EF3D5EA26543}"/>
                </a:ext>
              </a:extLst>
            </p:cNvPr>
            <p:cNvSpPr txBox="1"/>
            <p:nvPr/>
          </p:nvSpPr>
          <p:spPr>
            <a:xfrm>
              <a:off x="6214998" y="2047446"/>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(6)</a:t>
              </a:r>
              <a:endParaRPr lang="en-US" sz="5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2F508DB8-4DFF-4179-87F2-9D1E3BE5A858}"/>
                </a:ext>
              </a:extLst>
            </p:cNvPr>
            <p:cNvSpPr txBox="1"/>
            <p:nvPr/>
          </p:nvSpPr>
          <p:spPr>
            <a:xfrm>
              <a:off x="6694887" y="1795033"/>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Forest Initiative</a:t>
              </a:r>
            </a:p>
          </p:txBody>
        </p:sp>
      </p:grpSp>
    </p:spTree>
    <p:extLst>
      <p:ext uri="{BB962C8B-B14F-4D97-AF65-F5344CB8AC3E}">
        <p14:creationId xmlns:p14="http://schemas.microsoft.com/office/powerpoint/2010/main" val="60399391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EF6387-4C0E-4F57-B8FA-A125B3CE0699}"/>
              </a:ext>
            </a:extLst>
          </p:cNvPr>
          <p:cNvSpPr>
            <a:spLocks noGrp="1"/>
          </p:cNvSpPr>
          <p:nvPr>
            <p:ph type="body" sz="quarter" idx="14"/>
          </p:nvPr>
        </p:nvSpPr>
        <p:spPr>
          <a:xfrm>
            <a:off x="447191" y="1196989"/>
            <a:ext cx="8567737" cy="270565"/>
          </a:xfrm>
        </p:spPr>
        <p:txBody>
          <a:bodyPr/>
          <a:lstStyle/>
          <a:p>
            <a:r>
              <a:rPr lang="fr-FR" dirty="0"/>
              <a:t>Fonds vert pour le climat (FVC)</a:t>
            </a:r>
          </a:p>
        </p:txBody>
      </p:sp>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129072" y="1663829"/>
            <a:ext cx="4283870" cy="3365733"/>
          </a:xfrm>
        </p:spPr>
        <p:txBody>
          <a:bodyPr>
            <a:normAutofit/>
          </a:bodyPr>
          <a:lstStyle/>
          <a:p>
            <a:pPr marL="615950" lvl="1" indent="-342900">
              <a:lnSpc>
                <a:spcPct val="100000"/>
              </a:lnSpc>
            </a:pPr>
            <a:r>
              <a:rPr lang="fr-FR" sz="1600" dirty="0"/>
              <a:t>Le FVC soutient les pays en développement dans la réduction de leurs émissions de gaz à effet de serre et leur résilience climatique</a:t>
            </a:r>
          </a:p>
          <a:p>
            <a:pPr marL="615950" lvl="1" indent="-342900">
              <a:lnSpc>
                <a:spcPct val="100000"/>
              </a:lnSpc>
            </a:pPr>
            <a:r>
              <a:rPr lang="fr-FR" sz="1600" dirty="0"/>
              <a:t>La participation au financement climatique revient aux partenaires issus des pays en développement</a:t>
            </a:r>
          </a:p>
          <a:p>
            <a:pPr marL="615950" lvl="1" indent="-342900">
              <a:lnSpc>
                <a:spcPct val="100000"/>
              </a:lnSpc>
            </a:pPr>
            <a:r>
              <a:rPr lang="fr-FR" sz="1600" dirty="0"/>
              <a:t>Les pays peuvent agir par l’intermédiaire de diverses entités pour mettre en œuvre les projets financés par le FVC</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35</a:t>
            </a:fld>
            <a:endParaRPr lang="en-GB"/>
          </a:p>
        </p:txBody>
      </p:sp>
      <p:graphicFrame>
        <p:nvGraphicFramePr>
          <p:cNvPr id="10" name="Diagramm 9">
            <a:extLst>
              <a:ext uri="{FF2B5EF4-FFF2-40B4-BE49-F238E27FC236}">
                <a16:creationId xmlns:a16="http://schemas.microsoft.com/office/drawing/2014/main" id="{B367E402-02EB-46D0-BE04-8B636CE2D411}"/>
              </a:ext>
            </a:extLst>
          </p:cNvPr>
          <p:cNvGraphicFramePr/>
          <p:nvPr>
            <p:extLst>
              <p:ext uri="{D42A27DB-BD31-4B8C-83A1-F6EECF244321}">
                <p14:modId xmlns:p14="http://schemas.microsoft.com/office/powerpoint/2010/main" val="3124223480"/>
              </p:ext>
            </p:extLst>
          </p:nvPr>
        </p:nvGraphicFramePr>
        <p:xfrm>
          <a:off x="4731059" y="1908086"/>
          <a:ext cx="4122182" cy="258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platzhalter 2">
            <a:extLst>
              <a:ext uri="{FF2B5EF4-FFF2-40B4-BE49-F238E27FC236}">
                <a16:creationId xmlns:a16="http://schemas.microsoft.com/office/drawing/2014/main" id="{757CDEE5-639A-41FA-A1DD-0CC417AB3B07}"/>
              </a:ext>
            </a:extLst>
          </p:cNvPr>
          <p:cNvSpPr txBox="1">
            <a:spLocks/>
          </p:cNvSpPr>
          <p:nvPr/>
        </p:nvSpPr>
        <p:spPr bwMode="gray">
          <a:xfrm>
            <a:off x="5021818" y="1467555"/>
            <a:ext cx="4122182" cy="346843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Critères d’investissement du FVC : </a:t>
            </a:r>
          </a:p>
          <a:p>
            <a:pPr marL="457200" indent="-457200">
              <a:buFont typeface="Wingdings" panose="05000000000000000000" pitchFamily="2" charset="2"/>
              <a:buChar char="§"/>
            </a:pPr>
            <a:endParaRPr lang="en-US" dirty="0"/>
          </a:p>
        </p:txBody>
      </p:sp>
      <p:sp>
        <p:nvSpPr>
          <p:cNvPr id="12" name="Textfeld 11">
            <a:extLst>
              <a:ext uri="{FF2B5EF4-FFF2-40B4-BE49-F238E27FC236}">
                <a16:creationId xmlns:a16="http://schemas.microsoft.com/office/drawing/2014/main" id="{E88AF1D1-0394-4CAD-BCC8-19C9E709FD0C}"/>
              </a:ext>
            </a:extLst>
          </p:cNvPr>
          <p:cNvSpPr txBox="1"/>
          <p:nvPr/>
        </p:nvSpPr>
        <p:spPr>
          <a:xfrm>
            <a:off x="5278120" y="4661410"/>
            <a:ext cx="3575122" cy="230832"/>
          </a:xfrm>
          <a:prstGeom prst="rect">
            <a:avLst/>
          </a:prstGeom>
          <a:noFill/>
        </p:spPr>
        <p:txBody>
          <a:bodyPr wrap="square" rtlCol="0">
            <a:spAutoFit/>
          </a:bodyPr>
          <a:lstStyle/>
          <a:p>
            <a:r>
              <a:rPr lang="fr-FR" sz="900"/>
              <a:t>Source : illustration réalisée à partir de Fayolle et Odianose, 2017. </a:t>
            </a:r>
          </a:p>
        </p:txBody>
      </p:sp>
      <p:sp>
        <p:nvSpPr>
          <p:cNvPr id="14" name="Titel 3">
            <a:extLst>
              <a:ext uri="{FF2B5EF4-FFF2-40B4-BE49-F238E27FC236}">
                <a16:creationId xmlns:a16="http://schemas.microsoft.com/office/drawing/2014/main" id="{5927A778-64F2-47E6-A878-33856FB1A25C}"/>
              </a:ext>
            </a:extLst>
          </p:cNvPr>
          <p:cNvSpPr txBox="1">
            <a:spLocks/>
          </p:cNvSpPr>
          <p:nvPr/>
        </p:nvSpPr>
        <p:spPr bwMode="gray">
          <a:xfrm>
            <a:off x="449816" y="572090"/>
            <a:ext cx="8694184"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fr-FR" sz="2000" dirty="0"/>
              <a:t>Le Nexus, un moyen stratégique d’accéder au financement climatique</a:t>
            </a:r>
          </a:p>
        </p:txBody>
      </p:sp>
    </p:spTree>
    <p:extLst>
      <p:ext uri="{BB962C8B-B14F-4D97-AF65-F5344CB8AC3E}">
        <p14:creationId xmlns:p14="http://schemas.microsoft.com/office/powerpoint/2010/main" val="33702809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3D4126-31E9-4FCB-8280-0E7EC842440D}"/>
              </a:ext>
            </a:extLst>
          </p:cNvPr>
          <p:cNvSpPr>
            <a:spLocks noGrp="1"/>
          </p:cNvSpPr>
          <p:nvPr>
            <p:ph type="title"/>
          </p:nvPr>
        </p:nvSpPr>
        <p:spPr/>
        <p:txBody>
          <a:bodyPr/>
          <a:lstStyle/>
          <a:p>
            <a:r>
              <a:rPr lang="fr-FR"/>
              <a:t>Le Nexus et le FVC</a:t>
            </a:r>
          </a:p>
        </p:txBody>
      </p:sp>
      <p:sp>
        <p:nvSpPr>
          <p:cNvPr id="4" name="Foliennummernplatzhalter 3">
            <a:extLst>
              <a:ext uri="{FF2B5EF4-FFF2-40B4-BE49-F238E27FC236}">
                <a16:creationId xmlns:a16="http://schemas.microsoft.com/office/drawing/2014/main" id="{70F7231C-51B9-440D-99FF-D4E893E59064}"/>
              </a:ext>
            </a:extLst>
          </p:cNvPr>
          <p:cNvSpPr>
            <a:spLocks noGrp="1"/>
          </p:cNvSpPr>
          <p:nvPr>
            <p:ph type="sldNum" sz="quarter" idx="16"/>
          </p:nvPr>
        </p:nvSpPr>
        <p:spPr/>
        <p:txBody>
          <a:bodyPr/>
          <a:lstStyle/>
          <a:p>
            <a:fld id="{CF23C0C3-F0EC-4AF0-84C8-08554CFEDD03}" type="slidenum">
              <a:rPr lang="en-GB" smtClean="0"/>
              <a:t>36</a:t>
            </a:fld>
            <a:endParaRPr lang="en-GB"/>
          </a:p>
        </p:txBody>
      </p:sp>
      <p:graphicFrame>
        <p:nvGraphicFramePr>
          <p:cNvPr id="5" name="Tabelle 4">
            <a:extLst>
              <a:ext uri="{FF2B5EF4-FFF2-40B4-BE49-F238E27FC236}">
                <a16:creationId xmlns:a16="http://schemas.microsoft.com/office/drawing/2014/main" id="{72E2E60F-6104-40DE-88ED-D1E422618617}"/>
              </a:ext>
            </a:extLst>
          </p:cNvPr>
          <p:cNvGraphicFramePr>
            <a:graphicFrameLocks noGrp="1"/>
          </p:cNvGraphicFramePr>
          <p:nvPr>
            <p:extLst>
              <p:ext uri="{D42A27DB-BD31-4B8C-83A1-F6EECF244321}">
                <p14:modId xmlns:p14="http://schemas.microsoft.com/office/powerpoint/2010/main" val="3380522295"/>
              </p:ext>
            </p:extLst>
          </p:nvPr>
        </p:nvGraphicFramePr>
        <p:xfrm>
          <a:off x="209592" y="1310217"/>
          <a:ext cx="8805336" cy="3017520"/>
        </p:xfrm>
        <a:graphic>
          <a:graphicData uri="http://schemas.openxmlformats.org/drawingml/2006/table">
            <a:tbl>
              <a:tblPr firstRow="1" bandRow="1">
                <a:tableStyleId>{F5AB1C69-6EDB-4FF4-983F-18BD219EF322}</a:tableStyleId>
              </a:tblPr>
              <a:tblGrid>
                <a:gridCol w="577808">
                  <a:extLst>
                    <a:ext uri="{9D8B030D-6E8A-4147-A177-3AD203B41FA5}">
                      <a16:colId xmlns:a16="http://schemas.microsoft.com/office/drawing/2014/main" val="2746748172"/>
                    </a:ext>
                  </a:extLst>
                </a:gridCol>
                <a:gridCol w="1165687">
                  <a:extLst>
                    <a:ext uri="{9D8B030D-6E8A-4147-A177-3AD203B41FA5}">
                      <a16:colId xmlns:a16="http://schemas.microsoft.com/office/drawing/2014/main" val="2436639095"/>
                    </a:ext>
                  </a:extLst>
                </a:gridCol>
                <a:gridCol w="1412683">
                  <a:extLst>
                    <a:ext uri="{9D8B030D-6E8A-4147-A177-3AD203B41FA5}">
                      <a16:colId xmlns:a16="http://schemas.microsoft.com/office/drawing/2014/main" val="3431215631"/>
                    </a:ext>
                  </a:extLst>
                </a:gridCol>
                <a:gridCol w="1429966">
                  <a:extLst>
                    <a:ext uri="{9D8B030D-6E8A-4147-A177-3AD203B41FA5}">
                      <a16:colId xmlns:a16="http://schemas.microsoft.com/office/drawing/2014/main" val="3175412674"/>
                    </a:ext>
                  </a:extLst>
                </a:gridCol>
                <a:gridCol w="1352145">
                  <a:extLst>
                    <a:ext uri="{9D8B030D-6E8A-4147-A177-3AD203B41FA5}">
                      <a16:colId xmlns:a16="http://schemas.microsoft.com/office/drawing/2014/main" val="4064371391"/>
                    </a:ext>
                  </a:extLst>
                </a:gridCol>
                <a:gridCol w="1546698">
                  <a:extLst>
                    <a:ext uri="{9D8B030D-6E8A-4147-A177-3AD203B41FA5}">
                      <a16:colId xmlns:a16="http://schemas.microsoft.com/office/drawing/2014/main" val="2975522667"/>
                    </a:ext>
                  </a:extLst>
                </a:gridCol>
                <a:gridCol w="1320349">
                  <a:extLst>
                    <a:ext uri="{9D8B030D-6E8A-4147-A177-3AD203B41FA5}">
                      <a16:colId xmlns:a16="http://schemas.microsoft.com/office/drawing/2014/main" val="2268455799"/>
                    </a:ext>
                  </a:extLst>
                </a:gridCol>
              </a:tblGrid>
              <a:tr h="830051">
                <a:tc>
                  <a:txBody>
                    <a:bodyPr/>
                    <a:lstStyle/>
                    <a:p>
                      <a:pPr algn="ctr"/>
                      <a:r>
                        <a:rPr lang="fr-FR" noProof="0" dirty="0">
                          <a:latin typeface="Calibri" panose="020F0502020204030204" pitchFamily="34" charset="0"/>
                          <a:cs typeface="Calibri" panose="020F0502020204030204" pitchFamily="34" charset="0"/>
                        </a:rPr>
                        <a:t>Critères du FVC</a:t>
                      </a:r>
                    </a:p>
                  </a:txBody>
                  <a:tcPr vert="vert270" anchor="ctr">
                    <a:solidFill>
                      <a:srgbClr val="F6B33C"/>
                    </a:solidFill>
                  </a:tcPr>
                </a:tc>
                <a:tc>
                  <a:txBody>
                    <a:bodyPr/>
                    <a:lstStyle/>
                    <a:p>
                      <a:pPr algn="ctr"/>
                      <a:r>
                        <a:rPr lang="fr-FR" b="1" noProof="0" dirty="0">
                          <a:latin typeface="Calibri" panose="020F0502020204030204" pitchFamily="34" charset="0"/>
                          <a:cs typeface="Calibri" panose="020F0502020204030204" pitchFamily="34" charset="0"/>
                        </a:rPr>
                        <a:t>Potentiel d’impact</a:t>
                      </a:r>
                    </a:p>
                  </a:txBody>
                  <a:tcPr>
                    <a:solidFill>
                      <a:srgbClr val="F6B33C"/>
                    </a:solidFill>
                  </a:tcPr>
                </a:tc>
                <a:tc>
                  <a:txBody>
                    <a:bodyPr/>
                    <a:lstStyle/>
                    <a:p>
                      <a:pPr algn="ctr"/>
                      <a:r>
                        <a:rPr lang="fr-FR" b="1" noProof="0">
                          <a:latin typeface="Calibri" panose="020F0502020204030204" pitchFamily="34" charset="0"/>
                          <a:cs typeface="Calibri" panose="020F0502020204030204" pitchFamily="34" charset="0"/>
                        </a:rPr>
                        <a:t>Potentiel de changement de paradigme</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350" b="1" noProof="0">
                          <a:solidFill>
                            <a:schemeClr val="lt1"/>
                          </a:solidFill>
                          <a:latin typeface="Calibri" panose="020F0502020204030204" pitchFamily="34" charset="0"/>
                          <a:ea typeface="+mn-ea"/>
                          <a:cs typeface="Calibri" panose="020F0502020204030204" pitchFamily="34" charset="0"/>
                        </a:rPr>
                        <a:t>Potentiel de développement durable</a:t>
                      </a:r>
                    </a:p>
                    <a:p>
                      <a:pPr algn="l" rtl="0"/>
                      <a:endParaRPr lang="en-US" sz="1350" b="1" kern="1200" noProof="0">
                        <a:solidFill>
                          <a:schemeClr val="lt1"/>
                        </a:solidFill>
                        <a:latin typeface="Calibri" panose="020F0502020204030204" pitchFamily="34" charset="0"/>
                        <a:ea typeface="+mn-ea"/>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350" b="1" noProof="0" dirty="0">
                          <a:solidFill>
                            <a:schemeClr val="lt1"/>
                          </a:solidFill>
                          <a:latin typeface="Calibri" panose="020F0502020204030204" pitchFamily="34" charset="0"/>
                          <a:ea typeface="+mn-ea"/>
                          <a:cs typeface="Calibri" panose="020F0502020204030204" pitchFamily="34" charset="0"/>
                        </a:rPr>
                        <a:t>Réponse aux besoins des bénéficiaires</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b="1" noProof="0" dirty="0">
                          <a:latin typeface="Calibri" panose="020F0502020204030204" pitchFamily="34" charset="0"/>
                          <a:cs typeface="Calibri" panose="020F0502020204030204" pitchFamily="34" charset="0"/>
                        </a:rPr>
                        <a:t>Meilleure appropriation par les pays</a:t>
                      </a:r>
                    </a:p>
                  </a:txBody>
                  <a:tcPr>
                    <a:solidFill>
                      <a:srgbClr val="F6B33C"/>
                    </a:solidFill>
                  </a:tcPr>
                </a:tc>
                <a:tc>
                  <a:txBody>
                    <a:bodyPr/>
                    <a:lstStyle/>
                    <a:p>
                      <a:pPr algn="ctr"/>
                      <a:r>
                        <a:rPr lang="fr-FR" b="1" noProof="0">
                          <a:latin typeface="Calibri" panose="020F0502020204030204" pitchFamily="34" charset="0"/>
                          <a:cs typeface="Calibri" panose="020F0502020204030204" pitchFamily="34" charset="0"/>
                        </a:rPr>
                        <a:t>Efficience et efficacité</a:t>
                      </a:r>
                    </a:p>
                  </a:txBody>
                  <a:tcPr>
                    <a:solidFill>
                      <a:srgbClr val="F6B33C"/>
                    </a:solidFill>
                  </a:tcPr>
                </a:tc>
                <a:extLst>
                  <a:ext uri="{0D108BD9-81ED-4DB2-BD59-A6C34878D82A}">
                    <a16:rowId xmlns:a16="http://schemas.microsoft.com/office/drawing/2014/main" val="797928030"/>
                  </a:ext>
                </a:extLst>
              </a:tr>
              <a:tr h="2032237">
                <a:tc>
                  <a:txBody>
                    <a:bodyPr/>
                    <a:lstStyle/>
                    <a:p>
                      <a:pPr algn="ctr"/>
                      <a:r>
                        <a:rPr lang="fr-FR" b="1" noProof="0">
                          <a:latin typeface="Calibri" panose="020F0502020204030204" pitchFamily="34" charset="0"/>
                          <a:cs typeface="Calibri" panose="020F0502020204030204" pitchFamily="34" charset="0"/>
                        </a:rPr>
                        <a:t>Perspective du Nexus</a:t>
                      </a:r>
                      <a:r>
                        <a:rPr lang="fr-FR" noProof="0">
                          <a:latin typeface="Calibri" panose="020F0502020204030204" pitchFamily="34" charset="0"/>
                          <a:cs typeface="Calibri" panose="020F0502020204030204" pitchFamily="34" charset="0"/>
                        </a:rPr>
                        <a:t> </a:t>
                      </a:r>
                    </a:p>
                  </a:txBody>
                  <a:tcPr vert="vert270" anchor="ctr"/>
                </a:tc>
                <a:tc>
                  <a:txBody>
                    <a:bodyPr/>
                    <a:lstStyle/>
                    <a:p>
                      <a:r>
                        <a:rPr lang="fr-FR" sz="1200" noProof="0" dirty="0">
                          <a:latin typeface="Calibri" panose="020F0502020204030204" pitchFamily="34" charset="0"/>
                          <a:cs typeface="Calibri" panose="020F0502020204030204" pitchFamily="34" charset="0"/>
                        </a:rPr>
                        <a:t>La nature même du Nexus contribue à la réduction des émissions et à la résilience climatique</a:t>
                      </a:r>
                    </a:p>
                  </a:txBody>
                  <a:tcPr anchor="ctr"/>
                </a:tc>
                <a:tc>
                  <a:txBody>
                    <a:bodyPr/>
                    <a:lstStyle/>
                    <a:p>
                      <a:r>
                        <a:rPr lang="fr-FR" sz="1200" noProof="0">
                          <a:latin typeface="Calibri" panose="020F0502020204030204" pitchFamily="34" charset="0"/>
                          <a:cs typeface="Calibri" panose="020F0502020204030204" pitchFamily="34" charset="0"/>
                        </a:rPr>
                        <a:t>Les institutions soutiennent des projets à grande échelle et renforcent le développement de politiques et de cadres</a:t>
                      </a:r>
                    </a:p>
                  </a:txBody>
                  <a:tcPr anchor="ctr"/>
                </a:tc>
                <a:tc>
                  <a:txBody>
                    <a:bodyPr/>
                    <a:lstStyle/>
                    <a:p>
                      <a:r>
                        <a:rPr lang="fr-FR" sz="1200" noProof="0" dirty="0">
                          <a:latin typeface="Calibri" panose="020F0502020204030204" pitchFamily="34" charset="0"/>
                          <a:cs typeface="Calibri" panose="020F0502020204030204" pitchFamily="34" charset="0"/>
                        </a:rPr>
                        <a:t>Le Nexus en lui-même vise le développement durable, à la fois au sein des secteurs eau-énergie-alimentation et au regard des impacts économiques, sociaux et de genre </a:t>
                      </a:r>
                    </a:p>
                  </a:txBody>
                  <a:tcPr anchor="ctr"/>
                </a:tc>
                <a:tc>
                  <a:txBody>
                    <a:bodyPr/>
                    <a:lstStyle/>
                    <a:p>
                      <a:r>
                        <a:rPr lang="fr-FR" sz="1200" noProof="0" dirty="0">
                          <a:latin typeface="Calibri" panose="020F0502020204030204" pitchFamily="34" charset="0"/>
                          <a:cs typeface="Calibri" panose="020F0502020204030204" pitchFamily="34" charset="0"/>
                        </a:rPr>
                        <a:t>Les projets Nexus prennent en compte les aspects contextuels et ne compromettent aucun des secteurs eau-énergie-alimentation</a:t>
                      </a:r>
                    </a:p>
                  </a:txBody>
                  <a:tcPr anchor="ctr"/>
                </a:tc>
                <a:tc>
                  <a:txBody>
                    <a:bodyPr/>
                    <a:lstStyle/>
                    <a:p>
                      <a:r>
                        <a:rPr lang="fr-FR" sz="1200" noProof="0" dirty="0">
                          <a:latin typeface="Calibri" panose="020F0502020204030204" pitchFamily="34" charset="0"/>
                          <a:cs typeface="Calibri" panose="020F0502020204030204" pitchFamily="34" charset="0"/>
                        </a:rPr>
                        <a:t>L’approche Nexus est facilement adaptable aux stratégies nationales et régionales, elle fournit des conseils sur la sélection, la mise en œuvre et l’évaluation, tout en rapprochant différentes entités </a:t>
                      </a:r>
                    </a:p>
                  </a:txBody>
                  <a:tcPr anchor="ctr"/>
                </a:tc>
                <a:tc>
                  <a:txBody>
                    <a:bodyPr/>
                    <a:lstStyle/>
                    <a:p>
                      <a:r>
                        <a:rPr lang="fr-FR" sz="1200" noProof="0" dirty="0">
                          <a:latin typeface="Calibri" panose="020F0502020204030204" pitchFamily="34" charset="0"/>
                          <a:cs typeface="Calibri" panose="020F0502020204030204" pitchFamily="34" charset="0"/>
                        </a:rPr>
                        <a:t>Les approches Nexus peuvent avoir une valeur ajoutée sur le plan économique par rapport aux approches sectorielles</a:t>
                      </a:r>
                    </a:p>
                  </a:txBody>
                  <a:tcPr anchor="ctr"/>
                </a:tc>
                <a:extLst>
                  <a:ext uri="{0D108BD9-81ED-4DB2-BD59-A6C34878D82A}">
                    <a16:rowId xmlns:a16="http://schemas.microsoft.com/office/drawing/2014/main" val="4265589878"/>
                  </a:ext>
                </a:extLst>
              </a:tr>
            </a:tbl>
          </a:graphicData>
        </a:graphic>
      </p:graphicFrame>
    </p:spTree>
    <p:extLst>
      <p:ext uri="{BB962C8B-B14F-4D97-AF65-F5344CB8AC3E}">
        <p14:creationId xmlns:p14="http://schemas.microsoft.com/office/powerpoint/2010/main" val="8977245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C9045F7-FBB0-4DED-80BB-209CDBF9EEF9}"/>
              </a:ext>
            </a:extLst>
          </p:cNvPr>
          <p:cNvSpPr>
            <a:spLocks noGrp="1"/>
          </p:cNvSpPr>
          <p:nvPr>
            <p:ph type="title"/>
          </p:nvPr>
        </p:nvSpPr>
        <p:spPr>
          <a:xfrm>
            <a:off x="581130" y="3340105"/>
            <a:ext cx="6515961" cy="1172629"/>
          </a:xfrm>
        </p:spPr>
        <p:txBody>
          <a:bodyPr/>
          <a:lstStyle/>
          <a:p>
            <a:r>
              <a:rPr lang="fr-FR" dirty="0"/>
              <a:t>Financement du projet NEXUS : Financement du secteur privé et des utilisateurs finaux</a:t>
            </a:r>
            <a:endParaRPr lang="it-IT" dirty="0"/>
          </a:p>
        </p:txBody>
      </p:sp>
    </p:spTree>
    <p:extLst>
      <p:ext uri="{BB962C8B-B14F-4D97-AF65-F5344CB8AC3E}">
        <p14:creationId xmlns:p14="http://schemas.microsoft.com/office/powerpoint/2010/main" val="295310776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it-IT" dirty="0" err="1"/>
              <a:t>Évaluation</a:t>
            </a:r>
            <a:r>
              <a:rPr lang="it-IT" dirty="0"/>
              <a:t> </a:t>
            </a:r>
            <a:r>
              <a:rPr lang="it-IT" dirty="0" err="1"/>
              <a:t>du</a:t>
            </a:r>
            <a:r>
              <a:rPr lang="it-IT" dirty="0"/>
              <a:t> </a:t>
            </a:r>
            <a:r>
              <a:rPr lang="it-IT" dirty="0" err="1"/>
              <a:t>marché</a:t>
            </a:r>
            <a:r>
              <a:rPr lang="it-IT" dirty="0"/>
              <a:t> </a:t>
            </a:r>
            <a:r>
              <a:rPr lang="it-IT" dirty="0" err="1"/>
              <a:t>potentiel</a:t>
            </a:r>
            <a:endParaRPr lang="it-IT" dirty="0"/>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38</a:t>
            </a:fld>
            <a:endParaRPr lang="en-GB"/>
          </a:p>
        </p:txBody>
      </p:sp>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830997"/>
          </a:xfrm>
          <a:prstGeom prst="rect">
            <a:avLst/>
          </a:prstGeom>
          <a:noFill/>
        </p:spPr>
        <p:txBody>
          <a:bodyPr wrap="square" rtlCol="0">
            <a:spAutoFit/>
          </a:bodyPr>
          <a:lstStyle/>
          <a:p>
            <a:r>
              <a:rPr lang="fr-FR" sz="1200" b="0" i="0" u="none" strike="noStrike" baseline="0" dirty="0"/>
              <a:t>Avant d'aborder le financement d'un projet, il est nécessaire, pour définir un marché potentiel, d'aller au-delà de l'évaluation de la situation actuelle et des besoins non satisfaits de la population. Les opportunités réelles de marché pour les investissements doivent être étudiées par le biais d'évaluations complètes du pays, en tenant compte des multiples facteurs qui pourraient entraver le développement des investissements nationaux et étrangers :</a:t>
            </a:r>
          </a:p>
        </p:txBody>
      </p:sp>
      <p:pic>
        <p:nvPicPr>
          <p:cNvPr id="7" name="Picture 7" descr="Icon, circle&#10;&#10;Description automatically generated">
            <a:extLst>
              <a:ext uri="{FF2B5EF4-FFF2-40B4-BE49-F238E27FC236}">
                <a16:creationId xmlns:a16="http://schemas.microsoft.com/office/drawing/2014/main" id="{3A2CB339-82B0-4025-92DD-6C16B1A8008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5719" y="3722835"/>
            <a:ext cx="1528600" cy="1032090"/>
          </a:xfrm>
          <a:prstGeom prst="rect">
            <a:avLst/>
          </a:prstGeom>
        </p:spPr>
      </p:pic>
      <p:sp>
        <p:nvSpPr>
          <p:cNvPr id="8" name="TextBox 12">
            <a:extLst>
              <a:ext uri="{FF2B5EF4-FFF2-40B4-BE49-F238E27FC236}">
                <a16:creationId xmlns:a16="http://schemas.microsoft.com/office/drawing/2014/main" id="{B846A1E9-9B73-4B07-905B-4E54F1F50D42}"/>
              </a:ext>
            </a:extLst>
          </p:cNvPr>
          <p:cNvSpPr txBox="1"/>
          <p:nvPr/>
        </p:nvSpPr>
        <p:spPr>
          <a:xfrm>
            <a:off x="2147880" y="4046432"/>
            <a:ext cx="1300111" cy="461665"/>
          </a:xfrm>
          <a:prstGeom prst="rect">
            <a:avLst/>
          </a:prstGeom>
          <a:noFill/>
        </p:spPr>
        <p:txBody>
          <a:bodyPr wrap="square" rtlCol="0">
            <a:spAutoFit/>
          </a:bodyPr>
          <a:lstStyle/>
          <a:p>
            <a:pPr algn="ctr"/>
            <a:r>
              <a:rPr lang="fr-FR" sz="1200" b="1" dirty="0">
                <a:solidFill>
                  <a:srgbClr val="575756"/>
                </a:solidFill>
                <a:latin typeface="Calibri" panose="020F0502020204030204" pitchFamily="34" charset="0"/>
                <a:cs typeface="Calibri" panose="020F0502020204030204" pitchFamily="34" charset="0"/>
              </a:rPr>
              <a:t>Taille du marché et opportunités</a:t>
            </a:r>
          </a:p>
        </p:txBody>
      </p:sp>
      <p:grpSp>
        <p:nvGrpSpPr>
          <p:cNvPr id="9" name="Group 16">
            <a:extLst>
              <a:ext uri="{FF2B5EF4-FFF2-40B4-BE49-F238E27FC236}">
                <a16:creationId xmlns:a16="http://schemas.microsoft.com/office/drawing/2014/main" id="{AF36166C-73E4-4406-A92F-7ABC99839EC7}"/>
              </a:ext>
            </a:extLst>
          </p:cNvPr>
          <p:cNvGrpSpPr/>
          <p:nvPr/>
        </p:nvGrpSpPr>
        <p:grpSpPr>
          <a:xfrm>
            <a:off x="1569472" y="2177814"/>
            <a:ext cx="1447639" cy="1021578"/>
            <a:chOff x="6263058" y="1670559"/>
            <a:chExt cx="2738381" cy="1932436"/>
          </a:xfrm>
        </p:grpSpPr>
        <p:pic>
          <p:nvPicPr>
            <p:cNvPr id="10" name="Picture 14" descr="A picture containing icon&#10;&#10;Description automatically generated">
              <a:extLst>
                <a:ext uri="{FF2B5EF4-FFF2-40B4-BE49-F238E27FC236}">
                  <a16:creationId xmlns:a16="http://schemas.microsoft.com/office/drawing/2014/main" id="{E45D2DF7-A868-49F9-8407-68DA78BB5FE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1" name="TextBox 15">
              <a:extLst>
                <a:ext uri="{FF2B5EF4-FFF2-40B4-BE49-F238E27FC236}">
                  <a16:creationId xmlns:a16="http://schemas.microsoft.com/office/drawing/2014/main" id="{1F752CBF-7189-42B1-9FCF-357B0A364ED4}"/>
                </a:ext>
              </a:extLst>
            </p:cNvPr>
            <p:cNvSpPr txBox="1"/>
            <p:nvPr/>
          </p:nvSpPr>
          <p:spPr>
            <a:xfrm>
              <a:off x="6488388" y="2147926"/>
              <a:ext cx="2287720" cy="1222612"/>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dirty="0"/>
                <a:t>Conditions </a:t>
              </a:r>
              <a:r>
                <a:rPr lang="en-US" dirty="0" err="1"/>
                <a:t>macroéconomiques</a:t>
              </a:r>
              <a:r>
                <a:rPr lang="en-US" dirty="0"/>
                <a:t> </a:t>
              </a:r>
            </a:p>
          </p:txBody>
        </p:sp>
      </p:grpSp>
      <p:grpSp>
        <p:nvGrpSpPr>
          <p:cNvPr id="12" name="Group 5">
            <a:extLst>
              <a:ext uri="{FF2B5EF4-FFF2-40B4-BE49-F238E27FC236}">
                <a16:creationId xmlns:a16="http://schemas.microsoft.com/office/drawing/2014/main" id="{3C79326A-F591-4BDC-931E-115E42F35415}"/>
              </a:ext>
            </a:extLst>
          </p:cNvPr>
          <p:cNvGrpSpPr/>
          <p:nvPr/>
        </p:nvGrpSpPr>
        <p:grpSpPr>
          <a:xfrm>
            <a:off x="3819348" y="2750472"/>
            <a:ext cx="1651633" cy="1143021"/>
            <a:chOff x="97809" y="1656673"/>
            <a:chExt cx="2865126" cy="1932436"/>
          </a:xfrm>
        </p:grpSpPr>
        <p:pic>
          <p:nvPicPr>
            <p:cNvPr id="13" name="Picture 4" descr="Shape, icon&#10;&#10;Description automatically generated">
              <a:extLst>
                <a:ext uri="{FF2B5EF4-FFF2-40B4-BE49-F238E27FC236}">
                  <a16:creationId xmlns:a16="http://schemas.microsoft.com/office/drawing/2014/main" id="{A444EDF3-16E5-4853-A753-80FD0C596D3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4" name="TextBox 6">
              <a:extLst>
                <a:ext uri="{FF2B5EF4-FFF2-40B4-BE49-F238E27FC236}">
                  <a16:creationId xmlns:a16="http://schemas.microsoft.com/office/drawing/2014/main" id="{820C41DB-30AB-4306-B089-117B6BBEFB50}"/>
                </a:ext>
              </a:extLst>
            </p:cNvPr>
            <p:cNvSpPr txBox="1"/>
            <p:nvPr/>
          </p:nvSpPr>
          <p:spPr>
            <a:xfrm>
              <a:off x="344813" y="2098241"/>
              <a:ext cx="2371115" cy="1404916"/>
            </a:xfrm>
            <a:prstGeom prst="rect">
              <a:avLst/>
            </a:prstGeom>
            <a:noFill/>
          </p:spPr>
          <p:txBody>
            <a:bodyPr wrap="square" rtlCol="0">
              <a:spAutoFit/>
            </a:bodyPr>
            <a:lstStyle/>
            <a:p>
              <a:pPr algn="ctr"/>
              <a:r>
                <a:rPr lang="fr-FR" sz="1200" b="1" dirty="0">
                  <a:solidFill>
                    <a:srgbClr val="575756"/>
                  </a:solidFill>
                  <a:latin typeface="Calibri" panose="020F0502020204030204" pitchFamily="34" charset="0"/>
                  <a:cs typeface="Calibri" panose="020F0502020204030204" pitchFamily="34" charset="0"/>
                </a:rPr>
                <a:t>Accès aux mesures incitatives et au financement </a:t>
              </a:r>
            </a:p>
          </p:txBody>
        </p:sp>
      </p:grpSp>
      <p:pic>
        <p:nvPicPr>
          <p:cNvPr id="15" name="Picture 7" descr="Icon, circle&#10;&#10;Description automatically generated">
            <a:extLst>
              <a:ext uri="{FF2B5EF4-FFF2-40B4-BE49-F238E27FC236}">
                <a16:creationId xmlns:a16="http://schemas.microsoft.com/office/drawing/2014/main" id="{ED7F2E6C-1583-46B7-AD57-0A45372B86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1736" y="1787574"/>
            <a:ext cx="1389541" cy="938199"/>
          </a:xfrm>
          <a:prstGeom prst="rect">
            <a:avLst/>
          </a:prstGeom>
        </p:spPr>
      </p:pic>
      <p:grpSp>
        <p:nvGrpSpPr>
          <p:cNvPr id="16" name="Group 16">
            <a:extLst>
              <a:ext uri="{FF2B5EF4-FFF2-40B4-BE49-F238E27FC236}">
                <a16:creationId xmlns:a16="http://schemas.microsoft.com/office/drawing/2014/main" id="{63DD592A-AC78-4A66-B196-1C2F543E04FF}"/>
              </a:ext>
            </a:extLst>
          </p:cNvPr>
          <p:cNvGrpSpPr/>
          <p:nvPr/>
        </p:nvGrpSpPr>
        <p:grpSpPr>
          <a:xfrm>
            <a:off x="6751786" y="2500867"/>
            <a:ext cx="1447639" cy="1021578"/>
            <a:chOff x="6263058" y="1698351"/>
            <a:chExt cx="2738381" cy="1932436"/>
          </a:xfrm>
        </p:grpSpPr>
        <p:pic>
          <p:nvPicPr>
            <p:cNvPr id="17" name="Picture 14" descr="A picture containing icon&#10;&#10;Description automatically generated">
              <a:extLst>
                <a:ext uri="{FF2B5EF4-FFF2-40B4-BE49-F238E27FC236}">
                  <a16:creationId xmlns:a16="http://schemas.microsoft.com/office/drawing/2014/main" id="{6465AFAF-F60E-4C03-B527-3866815532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8" name="TextBox 15">
              <a:extLst>
                <a:ext uri="{FF2B5EF4-FFF2-40B4-BE49-F238E27FC236}">
                  <a16:creationId xmlns:a16="http://schemas.microsoft.com/office/drawing/2014/main" id="{5E4BF42A-F419-48D4-B009-C7FF444D8F19}"/>
                </a:ext>
              </a:extLst>
            </p:cNvPr>
            <p:cNvSpPr txBox="1"/>
            <p:nvPr/>
          </p:nvSpPr>
          <p:spPr>
            <a:xfrm>
              <a:off x="6427037" y="2242386"/>
              <a:ext cx="2134465"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19" name="TextBox 6">
            <a:extLst>
              <a:ext uri="{FF2B5EF4-FFF2-40B4-BE49-F238E27FC236}">
                <a16:creationId xmlns:a16="http://schemas.microsoft.com/office/drawing/2014/main" id="{1397B32D-89D0-43B7-99E1-FB099808FFCD}"/>
              </a:ext>
            </a:extLst>
          </p:cNvPr>
          <p:cNvSpPr txBox="1"/>
          <p:nvPr/>
        </p:nvSpPr>
        <p:spPr>
          <a:xfrm>
            <a:off x="5136061" y="2039202"/>
            <a:ext cx="1095923" cy="646331"/>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Politiques et </a:t>
            </a:r>
            <a:r>
              <a:rPr lang="en-GB" sz="1200" b="1" dirty="0" err="1">
                <a:solidFill>
                  <a:srgbClr val="575756"/>
                </a:solidFill>
                <a:latin typeface="Calibri" panose="020F0502020204030204" pitchFamily="34" charset="0"/>
                <a:cs typeface="Calibri" panose="020F0502020204030204" pitchFamily="34" charset="0"/>
              </a:rPr>
              <a:t>réglementation</a:t>
            </a:r>
            <a:r>
              <a:rPr lang="en-GB" sz="1200" b="1" dirty="0">
                <a:solidFill>
                  <a:srgbClr val="575756"/>
                </a:solidFill>
                <a:latin typeface="Calibri" panose="020F0502020204030204" pitchFamily="34" charset="0"/>
                <a:cs typeface="Calibri" panose="020F0502020204030204" pitchFamily="34" charset="0"/>
              </a:rPr>
              <a:t> </a:t>
            </a:r>
          </a:p>
        </p:txBody>
      </p:sp>
      <p:sp>
        <p:nvSpPr>
          <p:cNvPr id="20" name="TextBox 6">
            <a:extLst>
              <a:ext uri="{FF2B5EF4-FFF2-40B4-BE49-F238E27FC236}">
                <a16:creationId xmlns:a16="http://schemas.microsoft.com/office/drawing/2014/main" id="{19C1FE3A-6F32-4CE0-BAEE-6F2ED828F21F}"/>
              </a:ext>
            </a:extLst>
          </p:cNvPr>
          <p:cNvSpPr txBox="1"/>
          <p:nvPr/>
        </p:nvSpPr>
        <p:spPr>
          <a:xfrm>
            <a:off x="6838473" y="2740569"/>
            <a:ext cx="1095923" cy="461665"/>
          </a:xfrm>
          <a:prstGeom prst="rect">
            <a:avLst/>
          </a:prstGeom>
          <a:noFill/>
        </p:spPr>
        <p:txBody>
          <a:bodyPr wrap="square" rtlCol="0">
            <a:spAutoFit/>
          </a:bodyPr>
          <a:lstStyle/>
          <a:p>
            <a:pPr algn="ctr"/>
            <a:r>
              <a:rPr lang="en-GB" sz="1200" b="1" dirty="0" err="1">
                <a:solidFill>
                  <a:srgbClr val="575756"/>
                </a:solidFill>
                <a:latin typeface="Calibri" panose="020F0502020204030204" pitchFamily="34" charset="0"/>
                <a:cs typeface="Calibri" panose="020F0502020204030204" pitchFamily="34" charset="0"/>
              </a:rPr>
              <a:t>Stabilité</a:t>
            </a:r>
            <a:r>
              <a:rPr lang="en-GB" sz="1200" b="1" dirty="0">
                <a:solidFill>
                  <a:srgbClr val="575756"/>
                </a:solidFill>
                <a:latin typeface="Calibri" panose="020F0502020204030204" pitchFamily="34" charset="0"/>
                <a:cs typeface="Calibri" panose="020F0502020204030204" pitchFamily="34" charset="0"/>
              </a:rPr>
              <a:t> politique </a:t>
            </a:r>
          </a:p>
        </p:txBody>
      </p:sp>
      <p:grpSp>
        <p:nvGrpSpPr>
          <p:cNvPr id="24" name="Group 16">
            <a:extLst>
              <a:ext uri="{FF2B5EF4-FFF2-40B4-BE49-F238E27FC236}">
                <a16:creationId xmlns:a16="http://schemas.microsoft.com/office/drawing/2014/main" id="{4B335B0A-8D49-4F1E-A7A7-8A6B5B323AA0}"/>
              </a:ext>
            </a:extLst>
          </p:cNvPr>
          <p:cNvGrpSpPr/>
          <p:nvPr/>
        </p:nvGrpSpPr>
        <p:grpSpPr>
          <a:xfrm>
            <a:off x="5408631" y="3733347"/>
            <a:ext cx="1447639" cy="1021578"/>
            <a:chOff x="6263058" y="1698351"/>
            <a:chExt cx="2738381" cy="1932436"/>
          </a:xfrm>
        </p:grpSpPr>
        <p:pic>
          <p:nvPicPr>
            <p:cNvPr id="25" name="Picture 14" descr="A picture containing icon&#10;&#10;Description automatically generated">
              <a:extLst>
                <a:ext uri="{FF2B5EF4-FFF2-40B4-BE49-F238E27FC236}">
                  <a16:creationId xmlns:a16="http://schemas.microsoft.com/office/drawing/2014/main" id="{F754BC62-ECA7-4080-BC15-C7793A0940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6" name="TextBox 15">
              <a:extLst>
                <a:ext uri="{FF2B5EF4-FFF2-40B4-BE49-F238E27FC236}">
                  <a16:creationId xmlns:a16="http://schemas.microsoft.com/office/drawing/2014/main" id="{865799A0-23B9-4FE8-9164-46E79CD108C4}"/>
                </a:ext>
              </a:extLst>
            </p:cNvPr>
            <p:cNvSpPr txBox="1"/>
            <p:nvPr/>
          </p:nvSpPr>
          <p:spPr>
            <a:xfrm>
              <a:off x="6427037" y="2242386"/>
              <a:ext cx="2134465"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27" name="TextBox 6">
            <a:extLst>
              <a:ext uri="{FF2B5EF4-FFF2-40B4-BE49-F238E27FC236}">
                <a16:creationId xmlns:a16="http://schemas.microsoft.com/office/drawing/2014/main" id="{99DEC902-E81E-4CC3-86C9-C2B1CCD9CC1D}"/>
              </a:ext>
            </a:extLst>
          </p:cNvPr>
          <p:cNvSpPr txBox="1"/>
          <p:nvPr/>
        </p:nvSpPr>
        <p:spPr>
          <a:xfrm>
            <a:off x="5495318" y="3973049"/>
            <a:ext cx="1095923" cy="646331"/>
          </a:xfrm>
          <a:prstGeom prst="rect">
            <a:avLst/>
          </a:prstGeom>
          <a:noFill/>
        </p:spPr>
        <p:txBody>
          <a:bodyPr wrap="square" rtlCol="0">
            <a:spAutoFit/>
          </a:bodyPr>
          <a:lstStyle/>
          <a:p>
            <a:pPr algn="ctr"/>
            <a:r>
              <a:rPr lang="en-GB" sz="1200" b="1" dirty="0" err="1">
                <a:solidFill>
                  <a:srgbClr val="575756"/>
                </a:solidFill>
                <a:latin typeface="Calibri" panose="020F0502020204030204" pitchFamily="34" charset="0"/>
                <a:cs typeface="Calibri" panose="020F0502020204030204" pitchFamily="34" charset="0"/>
              </a:rPr>
              <a:t>Potentiel</a:t>
            </a:r>
            <a:r>
              <a:rPr lang="en-GB" sz="1200" b="1" dirty="0">
                <a:solidFill>
                  <a:srgbClr val="575756"/>
                </a:solidFill>
                <a:latin typeface="Calibri" panose="020F0502020204030204" pitchFamily="34" charset="0"/>
                <a:cs typeface="Calibri" panose="020F0502020204030204" pitchFamily="34" charset="0"/>
              </a:rPr>
              <a:t> des </a:t>
            </a:r>
            <a:r>
              <a:rPr lang="en-GB" sz="1200" b="1" dirty="0" err="1">
                <a:solidFill>
                  <a:srgbClr val="575756"/>
                </a:solidFill>
                <a:latin typeface="Calibri" panose="020F0502020204030204" pitchFamily="34" charset="0"/>
                <a:cs typeface="Calibri" panose="020F0502020204030204" pitchFamily="34" charset="0"/>
              </a:rPr>
              <a:t>ressources</a:t>
            </a:r>
            <a:r>
              <a:rPr lang="en-GB" sz="1200" b="1" dirty="0">
                <a:solidFill>
                  <a:srgbClr val="575756"/>
                </a:solidFill>
                <a:latin typeface="Calibri" panose="020F0502020204030204" pitchFamily="34" charset="0"/>
                <a:cs typeface="Calibri" panose="020F0502020204030204" pitchFamily="34" charset="0"/>
              </a:rPr>
              <a:t> </a:t>
            </a:r>
            <a:r>
              <a:rPr lang="en-GB" sz="1200" b="1" dirty="0" err="1">
                <a:solidFill>
                  <a:srgbClr val="575756"/>
                </a:solidFill>
                <a:latin typeface="Calibri" panose="020F0502020204030204" pitchFamily="34" charset="0"/>
                <a:cs typeface="Calibri" panose="020F0502020204030204" pitchFamily="34" charset="0"/>
              </a:rPr>
              <a:t>naturelles</a:t>
            </a:r>
            <a:endParaRPr lang="en-GB" sz="1200" b="1" dirty="0">
              <a:solidFill>
                <a:srgbClr val="57575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0878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fr-FR" dirty="0"/>
              <a:t>Risques financiers pour le secteur privé</a:t>
            </a:r>
            <a:endParaRPr lang="it-IT" dirty="0"/>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39</a:t>
            </a:fld>
            <a:endParaRPr lang="en-GB"/>
          </a:p>
        </p:txBody>
      </p:sp>
      <p:graphicFrame>
        <p:nvGraphicFramePr>
          <p:cNvPr id="5" name="Tabelle 4">
            <a:extLst>
              <a:ext uri="{FF2B5EF4-FFF2-40B4-BE49-F238E27FC236}">
                <a16:creationId xmlns:a16="http://schemas.microsoft.com/office/drawing/2014/main" id="{2E6289CA-2C32-486A-8FAF-3A828D31B0C7}"/>
              </a:ext>
            </a:extLst>
          </p:cNvPr>
          <p:cNvGraphicFramePr>
            <a:graphicFrameLocks noGrp="1"/>
          </p:cNvGraphicFramePr>
          <p:nvPr>
            <p:extLst>
              <p:ext uri="{D42A27DB-BD31-4B8C-83A1-F6EECF244321}">
                <p14:modId xmlns:p14="http://schemas.microsoft.com/office/powerpoint/2010/main" val="1577412245"/>
              </p:ext>
            </p:extLst>
          </p:nvPr>
        </p:nvGraphicFramePr>
        <p:xfrm>
          <a:off x="122238" y="2041379"/>
          <a:ext cx="8887925" cy="2761911"/>
        </p:xfrm>
        <a:graphic>
          <a:graphicData uri="http://schemas.openxmlformats.org/drawingml/2006/table">
            <a:tbl>
              <a:tblPr firstRow="1" bandRow="1">
                <a:tableStyleId>{F5AB1C69-6EDB-4FF4-983F-18BD219EF322}</a:tableStyleId>
              </a:tblPr>
              <a:tblGrid>
                <a:gridCol w="1777585">
                  <a:extLst>
                    <a:ext uri="{9D8B030D-6E8A-4147-A177-3AD203B41FA5}">
                      <a16:colId xmlns:a16="http://schemas.microsoft.com/office/drawing/2014/main" val="2436639095"/>
                    </a:ext>
                  </a:extLst>
                </a:gridCol>
                <a:gridCol w="1777585">
                  <a:extLst>
                    <a:ext uri="{9D8B030D-6E8A-4147-A177-3AD203B41FA5}">
                      <a16:colId xmlns:a16="http://schemas.microsoft.com/office/drawing/2014/main" val="3431215631"/>
                    </a:ext>
                  </a:extLst>
                </a:gridCol>
                <a:gridCol w="1777585">
                  <a:extLst>
                    <a:ext uri="{9D8B030D-6E8A-4147-A177-3AD203B41FA5}">
                      <a16:colId xmlns:a16="http://schemas.microsoft.com/office/drawing/2014/main" val="3175412674"/>
                    </a:ext>
                  </a:extLst>
                </a:gridCol>
                <a:gridCol w="1777585">
                  <a:extLst>
                    <a:ext uri="{9D8B030D-6E8A-4147-A177-3AD203B41FA5}">
                      <a16:colId xmlns:a16="http://schemas.microsoft.com/office/drawing/2014/main" val="2975522667"/>
                    </a:ext>
                  </a:extLst>
                </a:gridCol>
                <a:gridCol w="1777585">
                  <a:extLst>
                    <a:ext uri="{9D8B030D-6E8A-4147-A177-3AD203B41FA5}">
                      <a16:colId xmlns:a16="http://schemas.microsoft.com/office/drawing/2014/main" val="2268455799"/>
                    </a:ext>
                  </a:extLst>
                </a:gridCol>
              </a:tblGrid>
              <a:tr h="491151">
                <a:tc>
                  <a:txBody>
                    <a:bodyPr/>
                    <a:lstStyle/>
                    <a:p>
                      <a:pPr algn="ctr"/>
                      <a:r>
                        <a:rPr lang="de-DE" sz="1200" b="0" dirty="0" err="1"/>
                        <a:t>Risque</a:t>
                      </a:r>
                      <a:r>
                        <a:rPr lang="de-DE" sz="1200" b="0" dirty="0"/>
                        <a:t> de </a:t>
                      </a:r>
                      <a:r>
                        <a:rPr lang="de-DE" sz="1200" b="0" dirty="0" err="1"/>
                        <a:t>développement</a:t>
                      </a:r>
                      <a:endParaRPr lang="de-DE" sz="1200" b="0" dirty="0"/>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200" b="0" dirty="0" err="1"/>
                        <a:t>Risque</a:t>
                      </a:r>
                      <a:r>
                        <a:rPr lang="de-DE" sz="1200" b="0" dirty="0"/>
                        <a:t> „Off-</a:t>
                      </a:r>
                      <a:r>
                        <a:rPr lang="de-DE" sz="1200" b="0" dirty="0" err="1"/>
                        <a:t>Taker</a:t>
                      </a:r>
                      <a:r>
                        <a:rPr lang="de-DE" sz="1200" b="0" dirty="0"/>
                        <a:t>“</a:t>
                      </a:r>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kern="1200" dirty="0" err="1">
                          <a:solidFill>
                            <a:schemeClr val="lt1"/>
                          </a:solidFill>
                          <a:latin typeface="+mn-lt"/>
                          <a:ea typeface="+mn-ea"/>
                          <a:cs typeface="+mn-cs"/>
                        </a:rPr>
                        <a:t>Risque</a:t>
                      </a:r>
                      <a:r>
                        <a:rPr lang="it-IT" sz="1200" b="0" kern="1200" dirty="0">
                          <a:solidFill>
                            <a:schemeClr val="lt1"/>
                          </a:solidFill>
                          <a:latin typeface="+mn-lt"/>
                          <a:ea typeface="+mn-ea"/>
                          <a:cs typeface="+mn-cs"/>
                        </a:rPr>
                        <a:t> de </a:t>
                      </a:r>
                      <a:r>
                        <a:rPr lang="it-IT" sz="1200" b="0" kern="1200" dirty="0" err="1">
                          <a:solidFill>
                            <a:schemeClr val="lt1"/>
                          </a:solidFill>
                          <a:latin typeface="+mn-lt"/>
                          <a:ea typeface="+mn-ea"/>
                          <a:cs typeface="+mn-cs"/>
                        </a:rPr>
                        <a:t>marché</a:t>
                      </a:r>
                      <a:endParaRPr lang="de-DE" sz="1200" b="0" kern="1200" dirty="0">
                        <a:solidFill>
                          <a:schemeClr val="lt1"/>
                        </a:solidFill>
                        <a:latin typeface="+mn-lt"/>
                        <a:ea typeface="+mn-ea"/>
                        <a:cs typeface="+mn-cs"/>
                      </a:endParaRPr>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200" b="0" dirty="0" err="1"/>
                        <a:t>Risque</a:t>
                      </a:r>
                      <a:r>
                        <a:rPr lang="de-DE" sz="1200" b="0" dirty="0"/>
                        <a:t> de </a:t>
                      </a:r>
                      <a:r>
                        <a:rPr lang="de-DE" sz="1200" b="0" dirty="0" err="1"/>
                        <a:t>liquidité</a:t>
                      </a:r>
                      <a:endParaRPr lang="de-DE" sz="1200" b="0" dirty="0"/>
                    </a:p>
                  </a:txBody>
                  <a:tcPr anchor="ctr">
                    <a:solidFill>
                      <a:srgbClr val="F6B33C"/>
                    </a:solidFill>
                  </a:tcPr>
                </a:tc>
                <a:tc>
                  <a:txBody>
                    <a:bodyPr/>
                    <a:lstStyle/>
                    <a:p>
                      <a:pPr algn="ctr"/>
                      <a:r>
                        <a:rPr lang="de-DE" sz="1200" b="0" dirty="0"/>
                        <a:t>Political, </a:t>
                      </a:r>
                      <a:r>
                        <a:rPr lang="de-DE" sz="1200" b="0" dirty="0" err="1"/>
                        <a:t>regulatory</a:t>
                      </a:r>
                      <a:r>
                        <a:rPr lang="de-DE" sz="1200" b="0" dirty="0"/>
                        <a:t> Risk</a:t>
                      </a:r>
                    </a:p>
                  </a:txBody>
                  <a:tcPr anchor="ctr">
                    <a:solidFill>
                      <a:srgbClr val="F6B33C"/>
                    </a:solidFill>
                  </a:tcPr>
                </a:tc>
                <a:extLst>
                  <a:ext uri="{0D108BD9-81ED-4DB2-BD59-A6C34878D82A}">
                    <a16:rowId xmlns:a16="http://schemas.microsoft.com/office/drawing/2014/main" val="797928030"/>
                  </a:ext>
                </a:extLst>
              </a:tr>
              <a:tr h="1723026">
                <a:tc>
                  <a:txBody>
                    <a:bodyPr/>
                    <a:lstStyle/>
                    <a:p>
                      <a:r>
                        <a:rPr lang="fr-FR" sz="1100" dirty="0"/>
                        <a:t>Le risque est-il lié aux coûts qui surviennent avant la mise en œuvre et la réalisation effectives du projet ?</a:t>
                      </a:r>
                    </a:p>
                  </a:txBody>
                  <a:tcPr anchor="ctr"/>
                </a:tc>
                <a:tc>
                  <a:txBody>
                    <a:bodyPr/>
                    <a:lstStyle/>
                    <a:p>
                      <a:r>
                        <a:rPr lang="fr-FR" sz="1100" dirty="0"/>
                        <a:t>La solvabilité des acquéreurs. Pour les projets comportant une composante de production d'énergie pertinente, lorsque l'acheteur d'électricité ne paie pas ou retarde les paiements de l'énergie au fournisseur.</a:t>
                      </a:r>
                    </a:p>
                    <a:p>
                      <a:r>
                        <a:rPr lang="fr-FR" sz="1100" dirty="0"/>
                        <a:t>ou retarde les paiements de l'énergie au fournisseur</a:t>
                      </a:r>
                      <a:r>
                        <a:rPr lang="en-US" sz="1100" dirty="0"/>
                        <a:t>.</a:t>
                      </a:r>
                    </a:p>
                  </a:txBody>
                  <a:tcPr anchor="ctr"/>
                </a:tc>
                <a:tc>
                  <a:txBody>
                    <a:bodyPr/>
                    <a:lstStyle/>
                    <a:p>
                      <a:r>
                        <a:rPr lang="fr-FR" sz="1100" dirty="0"/>
                        <a:t>Risque découlant des changements dans les marchés auxquels une organisation est exposée. </a:t>
                      </a:r>
                    </a:p>
                    <a:p>
                      <a:endParaRPr lang="de-DE" sz="1100" dirty="0"/>
                    </a:p>
                  </a:txBody>
                  <a:tcPr anchor="ctr"/>
                </a:tc>
                <a:tc>
                  <a:txBody>
                    <a:bodyPr/>
                    <a:lstStyle/>
                    <a:p>
                      <a:r>
                        <a:rPr lang="fr-FR" sz="1100" dirty="0"/>
                        <a:t>Il se produit lorsque le</a:t>
                      </a:r>
                    </a:p>
                    <a:p>
                      <a:r>
                        <a:rPr lang="fr-FR" sz="1100" dirty="0"/>
                        <a:t>d'un investissement ne correspond pas à celui des flux de trésorerie. </a:t>
                      </a:r>
                    </a:p>
                    <a:p>
                      <a:endParaRPr lang="de-DE" sz="1100" dirty="0"/>
                    </a:p>
                  </a:txBody>
                  <a:tcPr anchor="ctr"/>
                </a:tc>
                <a:tc>
                  <a:txBody>
                    <a:bodyPr/>
                    <a:lstStyle/>
                    <a:p>
                      <a:r>
                        <a:rPr lang="en-US" sz="1100" dirty="0"/>
                        <a:t>Taxation regime</a:t>
                      </a:r>
                    </a:p>
                    <a:p>
                      <a:r>
                        <a:rPr lang="en-US" sz="1100" dirty="0"/>
                        <a:t>changes and/or modification of incentives and regulatory frameworks during the implementation of the project</a:t>
                      </a:r>
                      <a:endParaRPr lang="de-DE" sz="1100" dirty="0"/>
                    </a:p>
                  </a:txBody>
                  <a:tcPr anchor="ctr"/>
                </a:tc>
                <a:extLst>
                  <a:ext uri="{0D108BD9-81ED-4DB2-BD59-A6C34878D82A}">
                    <a16:rowId xmlns:a16="http://schemas.microsoft.com/office/drawing/2014/main" val="4265589878"/>
                  </a:ext>
                </a:extLst>
              </a:tr>
            </a:tbl>
          </a:graphicData>
        </a:graphic>
      </p:graphicFrame>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830997"/>
          </a:xfrm>
          <a:prstGeom prst="rect">
            <a:avLst/>
          </a:prstGeom>
          <a:noFill/>
        </p:spPr>
        <p:txBody>
          <a:bodyPr wrap="square" rtlCol="0">
            <a:spAutoFit/>
          </a:bodyPr>
          <a:lstStyle/>
          <a:p>
            <a:r>
              <a:rPr lang="fr-FR" sz="1200" b="0" i="0" u="none" strike="noStrike" baseline="0" dirty="0"/>
              <a:t>Le risque est une notion essentielle pour les investisseurs et les développeurs privés. En outre, les projets innovants dans les marchés émergents, tels que Nexus, peuvent être confrontés à des problèmes liés à la complexité du système : multi-acteurs, multi-clients, multi-solutions techniques, multi-sources de financement et multi-dimension des projets (actions transversales dans le secteur du développement rural).</a:t>
            </a:r>
          </a:p>
        </p:txBody>
      </p:sp>
    </p:spTree>
    <p:extLst>
      <p:ext uri="{BB962C8B-B14F-4D97-AF65-F5344CB8AC3E}">
        <p14:creationId xmlns:p14="http://schemas.microsoft.com/office/powerpoint/2010/main" val="58210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12011574"/>
              </p:ext>
            </p:extLst>
          </p:nvPr>
        </p:nvGraphicFramePr>
        <p:xfrm>
          <a:off x="209019" y="1020226"/>
          <a:ext cx="8808164" cy="35370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fr-FR" sz="1400" b="0" dirty="0">
                          <a:solidFill>
                            <a:srgbClr val="97D5FF"/>
                          </a:solidFill>
                          <a:latin typeface="+mn-lt"/>
                          <a:ea typeface="+mn-ea"/>
                          <a:cs typeface="Calibri" panose="020F0502020204030204" pitchFamily="34" charset="0"/>
                        </a:rPr>
                        <a:t>Chapitre 2.1 :</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400" b="1" dirty="0">
                          <a:solidFill>
                            <a:srgbClr val="97D5FF"/>
                          </a:solidFill>
                          <a:latin typeface="+mn-lt"/>
                          <a:ea typeface="+mn-ea"/>
                          <a:cs typeface="+mn-cs"/>
                        </a:rPr>
                        <a:t>Évaluation du Nexus : outils d’évaluation et prise de décisions</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Analyses du contexte entourant le Nexus eau-énergie-alimentation</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Évaluation des effets des changements</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Évaluation d’interventions ciblant le Nexus eau-énergie-alimentation</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Exercice interactif : choisir des indicateurs Nexus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400">
                          <a:solidFill>
                            <a:srgbClr val="97D5FF"/>
                          </a:solidFill>
                          <a:latin typeface="+mn-lt"/>
                          <a:ea typeface="+mn-ea"/>
                          <a:cs typeface="Calibri" panose="020F0502020204030204" pitchFamily="34" charset="0"/>
                        </a:rPr>
                        <a:t>Chapitre 2.2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400" b="1" dirty="0">
                          <a:solidFill>
                            <a:srgbClr val="97D5FF"/>
                          </a:solidFill>
                          <a:latin typeface="+mn-lt"/>
                          <a:ea typeface="+mn-ea"/>
                          <a:cs typeface="+mn-cs"/>
                        </a:rPr>
                        <a:t>Gouvernance du Nexus</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Coordination horizontale et verticale des politiques </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Études de cas sur la coordination des politiques</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Instruments politiques favorisant l’utilisation efficace des ressources</a:t>
                      </a:r>
                    </a:p>
                    <a:p>
                      <a:pPr marL="171450" indent="-171450" algn="l" defTabSz="685800" rtl="0" eaLnBrk="1" latinLnBrk="0" hangingPunct="1">
                        <a:buFont typeface="Wingdings" panose="05000000000000000000" pitchFamily="2" charset="2"/>
                        <a:buChar char="§"/>
                      </a:pPr>
                      <a:r>
                        <a:rPr lang="fr-FR" sz="1400" b="0" dirty="0">
                          <a:solidFill>
                            <a:srgbClr val="97D5FF"/>
                          </a:solidFill>
                          <a:latin typeface="+mn-lt"/>
                          <a:ea typeface="+mn-ea"/>
                          <a:cs typeface="+mn-cs"/>
                        </a:rPr>
                        <a:t>Exercice interactif : analyser des politiques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400" b="0">
                          <a:solidFill>
                            <a:srgbClr val="004C82"/>
                          </a:solidFill>
                          <a:latin typeface="+mn-lt"/>
                          <a:ea typeface="+mn-ea"/>
                          <a:cs typeface="+mn-cs"/>
                        </a:rPr>
                        <a:t>Chapitre 2.3 :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400" b="1" dirty="0">
                          <a:solidFill>
                            <a:srgbClr val="004C82"/>
                          </a:solidFill>
                          <a:latin typeface="+mn-lt"/>
                          <a:ea typeface="+mn-ea"/>
                          <a:cs typeface="+mn-cs"/>
                        </a:rPr>
                        <a:t>Planification et financement des investissements intersectoriels</a:t>
                      </a:r>
                    </a:p>
                    <a:p>
                      <a:pPr marL="285750" indent="-285750">
                        <a:buFont typeface="Wingdings" panose="05000000000000000000" pitchFamily="2" charset="2"/>
                        <a:buChar char="§"/>
                      </a:pPr>
                      <a:r>
                        <a:rPr lang="fr-FR" sz="1400" b="0" dirty="0">
                          <a:solidFill>
                            <a:srgbClr val="004C82"/>
                          </a:solidFill>
                          <a:latin typeface="+mn-lt"/>
                          <a:ea typeface="+mn-ea"/>
                          <a:cs typeface="+mn-cs"/>
                        </a:rPr>
                        <a:t>Introduction et définitions</a:t>
                      </a:r>
                    </a:p>
                    <a:p>
                      <a:pPr marL="285750" indent="-285750">
                        <a:buFont typeface="Wingdings" panose="05000000000000000000" pitchFamily="2" charset="2"/>
                        <a:buChar char="§"/>
                      </a:pPr>
                      <a:r>
                        <a:rPr lang="fr-FR" sz="1400" b="0" dirty="0">
                          <a:solidFill>
                            <a:srgbClr val="004C82"/>
                          </a:solidFill>
                          <a:latin typeface="+mn-lt"/>
                          <a:ea typeface="+mn-ea"/>
                          <a:cs typeface="+mn-cs"/>
                        </a:rPr>
                        <a:t>Démontrer la valeur ajoutée des solutions Nexus sur le plan économique</a:t>
                      </a:r>
                    </a:p>
                    <a:p>
                      <a:pPr marL="285750" indent="-285750">
                        <a:buFont typeface="Wingdings" panose="05000000000000000000" pitchFamily="2" charset="2"/>
                        <a:buChar char="§"/>
                      </a:pPr>
                      <a:r>
                        <a:rPr lang="fr-FR" sz="1400" b="0" dirty="0">
                          <a:solidFill>
                            <a:srgbClr val="004C82"/>
                          </a:solidFill>
                          <a:latin typeface="+mn-lt"/>
                          <a:ea typeface="+mn-ea"/>
                          <a:cs typeface="+mn-cs"/>
                        </a:rPr>
                        <a:t>Mobiliser des financements pour mettre en œuvre les solutions Nexus</a:t>
                      </a:r>
                    </a:p>
                    <a:p>
                      <a:pPr marL="285750" indent="-285750" algn="l" defTabSz="685800" rtl="0" eaLnBrk="1" latinLnBrk="0" hangingPunct="1">
                        <a:buFont typeface="Wingdings" panose="05000000000000000000" pitchFamily="2" charset="2"/>
                        <a:buChar char="§"/>
                      </a:pPr>
                      <a:r>
                        <a:rPr lang="fr-FR" sz="1400" b="0" dirty="0">
                          <a:solidFill>
                            <a:srgbClr val="004C82"/>
                          </a:solidFill>
                          <a:latin typeface="+mn-lt"/>
                          <a:ea typeface="+mn-ea"/>
                          <a:cs typeface="+mn-cs"/>
                        </a:rPr>
                        <a:t>Exercice interactif : comment présenter votre projet Nexus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fr" sz="2800" dirty="0">
                <a:solidFill>
                  <a:srgbClr val="004C82"/>
                </a:solidFill>
              </a:rPr>
              <a:t>Programme</a:t>
            </a:r>
            <a:endParaRPr lang="fr-FR" sz="2800" dirty="0">
              <a:solidFill>
                <a:srgbClr val="004C82"/>
              </a:solidFill>
            </a:endParaRPr>
          </a:p>
        </p:txBody>
      </p:sp>
    </p:spTree>
    <p:extLst>
      <p:ext uri="{BB962C8B-B14F-4D97-AF65-F5344CB8AC3E}">
        <p14:creationId xmlns:p14="http://schemas.microsoft.com/office/powerpoint/2010/main" val="299633703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fr-FR" dirty="0"/>
              <a:t>Type de financement disponible pour le secteur privé</a:t>
            </a:r>
            <a:endParaRPr lang="it-IT" dirty="0"/>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40</a:t>
            </a:fld>
            <a:endParaRPr lang="en-GB"/>
          </a:p>
        </p:txBody>
      </p:sp>
      <p:graphicFrame>
        <p:nvGraphicFramePr>
          <p:cNvPr id="6" name="Tabella 5">
            <a:extLst>
              <a:ext uri="{FF2B5EF4-FFF2-40B4-BE49-F238E27FC236}">
                <a16:creationId xmlns:a16="http://schemas.microsoft.com/office/drawing/2014/main" id="{6DD7A587-8144-4754-B6D9-B89723B52066}"/>
              </a:ext>
            </a:extLst>
          </p:cNvPr>
          <p:cNvGraphicFramePr>
            <a:graphicFrameLocks noGrp="1"/>
          </p:cNvGraphicFramePr>
          <p:nvPr>
            <p:extLst>
              <p:ext uri="{D42A27DB-BD31-4B8C-83A1-F6EECF244321}">
                <p14:modId xmlns:p14="http://schemas.microsoft.com/office/powerpoint/2010/main" val="2240084066"/>
              </p:ext>
            </p:extLst>
          </p:nvPr>
        </p:nvGraphicFramePr>
        <p:xfrm>
          <a:off x="678395" y="1910248"/>
          <a:ext cx="2107260" cy="168512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dirty="0"/>
                        <a:t>SUBVENTIONS </a:t>
                      </a:r>
                    </a:p>
                  </a:txBody>
                  <a:tcPr anchor="ctr">
                    <a:solidFill>
                      <a:srgbClr val="F6B33C"/>
                    </a:solidFill>
                  </a:tcPr>
                </a:tc>
                <a:extLst>
                  <a:ext uri="{0D108BD9-81ED-4DB2-BD59-A6C34878D82A}">
                    <a16:rowId xmlns:a16="http://schemas.microsoft.com/office/drawing/2014/main" val="963261849"/>
                  </a:ext>
                </a:extLst>
              </a:tr>
              <a:tr h="1410232">
                <a:tc>
                  <a:txBody>
                    <a:bodyPr/>
                    <a:lstStyle/>
                    <a:p>
                      <a:pPr marL="171450" indent="-171450">
                        <a:buFont typeface="Arial" panose="020B0604020202020204" pitchFamily="34" charset="0"/>
                        <a:buChar char="•"/>
                      </a:pPr>
                      <a:r>
                        <a:rPr lang="fr-FR" sz="1200" dirty="0"/>
                        <a:t>Subventions initiales</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Subventions basées sur les résultats (RBF)</a:t>
                      </a:r>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5B297260-EEA7-4256-9FBB-94066B89DD6E}"/>
              </a:ext>
            </a:extLst>
          </p:cNvPr>
          <p:cNvGraphicFramePr>
            <a:graphicFrameLocks noGrp="1"/>
          </p:cNvGraphicFramePr>
          <p:nvPr>
            <p:extLst>
              <p:ext uri="{D42A27DB-BD31-4B8C-83A1-F6EECF244321}">
                <p14:modId xmlns:p14="http://schemas.microsoft.com/office/powerpoint/2010/main" val="3125268490"/>
              </p:ext>
            </p:extLst>
          </p:nvPr>
        </p:nvGraphicFramePr>
        <p:xfrm>
          <a:off x="349121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a:t>EQUITY</a:t>
                      </a:r>
                    </a:p>
                  </a:txBody>
                  <a:tcPr anchor="ctr">
                    <a:solidFill>
                      <a:srgbClr val="F6B33C"/>
                    </a:solidFill>
                  </a:tcPr>
                </a:tc>
                <a:extLst>
                  <a:ext uri="{0D108BD9-81ED-4DB2-BD59-A6C34878D82A}">
                    <a16:rowId xmlns:a16="http://schemas.microsoft.com/office/drawing/2014/main" val="963261849"/>
                  </a:ext>
                </a:extLst>
              </a:tr>
              <a:tr h="1410806">
                <a:tc>
                  <a:txBody>
                    <a:bodyPr/>
                    <a:lstStyle/>
                    <a:p>
                      <a:pPr marL="171450" indent="-171450">
                        <a:buFont typeface="Arial" panose="020B0604020202020204" pitchFamily="34" charset="0"/>
                        <a:buChar char="•"/>
                      </a:pPr>
                      <a:r>
                        <a:rPr lang="fr-FR" sz="1200" dirty="0"/>
                        <a:t>Investisseurs d'impact</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Capitaux-risqueurs</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Fonds multi-bi-latéraux</a:t>
                      </a:r>
                      <a:endParaRPr lang="en-US" sz="1200" dirty="0"/>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DD114680-6530-40C2-BD6D-B02D185F4616}"/>
              </a:ext>
            </a:extLst>
          </p:cNvPr>
          <p:cNvGraphicFramePr>
            <a:graphicFrameLocks noGrp="1"/>
          </p:cNvGraphicFramePr>
          <p:nvPr/>
        </p:nvGraphicFramePr>
        <p:xfrm>
          <a:off x="630402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a:t>DEBT</a:t>
                      </a:r>
                    </a:p>
                  </a:txBody>
                  <a:tcPr anchor="ctr">
                    <a:solidFill>
                      <a:srgbClr val="F6B33C"/>
                    </a:solidFill>
                  </a:tcPr>
                </a:tc>
                <a:extLst>
                  <a:ext uri="{0D108BD9-81ED-4DB2-BD59-A6C34878D82A}">
                    <a16:rowId xmlns:a16="http://schemas.microsoft.com/office/drawing/2014/main" val="963261849"/>
                  </a:ext>
                </a:extLst>
              </a:tr>
              <a:tr h="1410808">
                <a:tc>
                  <a:txBody>
                    <a:bodyPr/>
                    <a:lstStyle/>
                    <a:p>
                      <a:pPr marL="171450" indent="-171450">
                        <a:buFont typeface="Arial" panose="020B0604020202020204" pitchFamily="34" charset="0"/>
                        <a:buChar char="•"/>
                      </a:pPr>
                      <a:r>
                        <a:rPr lang="en-US" sz="1200" dirty="0"/>
                        <a:t>Commercial Debt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Subsidized Loan Financing</a:t>
                      </a:r>
                    </a:p>
                  </a:txBody>
                  <a:tcPr anchor="ctr"/>
                </a:tc>
                <a:extLst>
                  <a:ext uri="{0D108BD9-81ED-4DB2-BD59-A6C34878D82A}">
                    <a16:rowId xmlns:a16="http://schemas.microsoft.com/office/drawing/2014/main" val="1500509961"/>
                  </a:ext>
                </a:extLst>
              </a:tr>
            </a:tbl>
          </a:graphicData>
        </a:graphic>
      </p:graphicFrame>
      <p:sp>
        <p:nvSpPr>
          <p:cNvPr id="11" name="CasellaDiTesto 10">
            <a:extLst>
              <a:ext uri="{FF2B5EF4-FFF2-40B4-BE49-F238E27FC236}">
                <a16:creationId xmlns:a16="http://schemas.microsoft.com/office/drawing/2014/main" id="{AA5564CD-A6A1-4A2C-8F7B-356679039C21}"/>
              </a:ext>
            </a:extLst>
          </p:cNvPr>
          <p:cNvSpPr txBox="1"/>
          <p:nvPr/>
        </p:nvSpPr>
        <p:spPr>
          <a:xfrm>
            <a:off x="127000" y="1116544"/>
            <a:ext cx="8889999" cy="461665"/>
          </a:xfrm>
          <a:prstGeom prst="rect">
            <a:avLst/>
          </a:prstGeom>
          <a:noFill/>
        </p:spPr>
        <p:txBody>
          <a:bodyPr wrap="square" rtlCol="0">
            <a:spAutoFit/>
          </a:bodyPr>
          <a:lstStyle/>
          <a:p>
            <a:r>
              <a:rPr lang="fr-FR" sz="1200" b="0" i="0" u="none" strike="noStrike" baseline="0" dirty="0"/>
              <a:t>Afin de transformer un concept de projet en réalité, il faut définir une structure financière durable, qui dépend fortement du type de développeur, du pays d'intervention et du type de modèle économique.</a:t>
            </a:r>
          </a:p>
        </p:txBody>
      </p:sp>
      <p:graphicFrame>
        <p:nvGraphicFramePr>
          <p:cNvPr id="12" name="Tabella 11">
            <a:extLst>
              <a:ext uri="{FF2B5EF4-FFF2-40B4-BE49-F238E27FC236}">
                <a16:creationId xmlns:a16="http://schemas.microsoft.com/office/drawing/2014/main" id="{159ADFE7-2D56-4C99-A0D0-D575C5CFB4B7}"/>
              </a:ext>
            </a:extLst>
          </p:cNvPr>
          <p:cNvGraphicFramePr>
            <a:graphicFrameLocks noGrp="1"/>
          </p:cNvGraphicFramePr>
          <p:nvPr/>
        </p:nvGraphicFramePr>
        <p:xfrm>
          <a:off x="2026782" y="3899650"/>
          <a:ext cx="5090437" cy="309008"/>
        </p:xfrm>
        <a:graphic>
          <a:graphicData uri="http://schemas.openxmlformats.org/drawingml/2006/table">
            <a:tbl>
              <a:tblPr firstRow="1" bandRow="1">
                <a:tableStyleId>{F5AB1C69-6EDB-4FF4-983F-18BD219EF322}</a:tableStyleId>
              </a:tblPr>
              <a:tblGrid>
                <a:gridCol w="5090437">
                  <a:extLst>
                    <a:ext uri="{9D8B030D-6E8A-4147-A177-3AD203B41FA5}">
                      <a16:colId xmlns:a16="http://schemas.microsoft.com/office/drawing/2014/main" val="3979325607"/>
                    </a:ext>
                  </a:extLst>
                </a:gridCol>
              </a:tblGrid>
              <a:tr h="309008">
                <a:tc>
                  <a:txBody>
                    <a:bodyPr/>
                    <a:lstStyle/>
                    <a:p>
                      <a:pPr algn="ctr"/>
                      <a:r>
                        <a:rPr lang="de-DE" sz="1200" b="0" dirty="0"/>
                        <a:t>Hybrid Financing Scheme</a:t>
                      </a:r>
                    </a:p>
                  </a:txBody>
                  <a:tcPr anchor="ctr">
                    <a:solidFill>
                      <a:srgbClr val="F6B33C"/>
                    </a:solidFill>
                  </a:tcPr>
                </a:tc>
                <a:extLst>
                  <a:ext uri="{0D108BD9-81ED-4DB2-BD59-A6C34878D82A}">
                    <a16:rowId xmlns:a16="http://schemas.microsoft.com/office/drawing/2014/main" val="963261849"/>
                  </a:ext>
                </a:extLst>
              </a:tr>
            </a:tbl>
          </a:graphicData>
        </a:graphic>
      </p:graphicFrame>
    </p:spTree>
    <p:extLst>
      <p:ext uri="{BB962C8B-B14F-4D97-AF65-F5344CB8AC3E}">
        <p14:creationId xmlns:p14="http://schemas.microsoft.com/office/powerpoint/2010/main" val="315741475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normAutofit fontScale="90000"/>
          </a:bodyPr>
          <a:lstStyle/>
          <a:p>
            <a:r>
              <a:rPr lang="fr-FR" dirty="0"/>
              <a:t>Type de financement disponible pour l'utilisateur final</a:t>
            </a:r>
            <a:endParaRPr lang="en-GB" dirty="0"/>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41</a:t>
            </a:fld>
            <a:endParaRPr lang="en-GB"/>
          </a:p>
        </p:txBody>
      </p:sp>
      <p:sp>
        <p:nvSpPr>
          <p:cNvPr id="5" name="CasellaDiTesto 4">
            <a:extLst>
              <a:ext uri="{FF2B5EF4-FFF2-40B4-BE49-F238E27FC236}">
                <a16:creationId xmlns:a16="http://schemas.microsoft.com/office/drawing/2014/main" id="{CF5E9A17-6FF5-447A-A608-DCC4EE6A550E}"/>
              </a:ext>
            </a:extLst>
          </p:cNvPr>
          <p:cNvSpPr txBox="1"/>
          <p:nvPr/>
        </p:nvSpPr>
        <p:spPr>
          <a:xfrm>
            <a:off x="127000" y="1116544"/>
            <a:ext cx="8889999" cy="646331"/>
          </a:xfrm>
          <a:prstGeom prst="rect">
            <a:avLst/>
          </a:prstGeom>
          <a:noFill/>
        </p:spPr>
        <p:txBody>
          <a:bodyPr wrap="square" rtlCol="0">
            <a:spAutoFit/>
          </a:bodyPr>
          <a:lstStyle/>
          <a:p>
            <a:r>
              <a:rPr lang="fr-FR" sz="1200" b="0" i="0" u="none" strike="noStrike" baseline="0" dirty="0"/>
              <a:t>Le financement des clients n'est qu'une des actions susceptibles de stimuler le développement local et la demande de services, tels que l'électricité, l'irrigation, les utilisations productives de l'énergie, les autres facteurs étant le renforcement des capacités, les services de soutien à long terme et la fourniture d'équipements et d'appareils.</a:t>
            </a:r>
          </a:p>
        </p:txBody>
      </p:sp>
      <p:graphicFrame>
        <p:nvGraphicFramePr>
          <p:cNvPr id="6" name="Tabella 5">
            <a:extLst>
              <a:ext uri="{FF2B5EF4-FFF2-40B4-BE49-F238E27FC236}">
                <a16:creationId xmlns:a16="http://schemas.microsoft.com/office/drawing/2014/main" id="{F33DD81B-637D-497A-82FE-816E1D3C672C}"/>
              </a:ext>
            </a:extLst>
          </p:cNvPr>
          <p:cNvGraphicFramePr>
            <a:graphicFrameLocks noGrp="1"/>
          </p:cNvGraphicFramePr>
          <p:nvPr/>
        </p:nvGraphicFramePr>
        <p:xfrm>
          <a:off x="705555" y="1910248"/>
          <a:ext cx="2107260" cy="168512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dirty="0" err="1"/>
                        <a:t>Microcredit</a:t>
                      </a:r>
                      <a:endParaRPr lang="de-DE" sz="1200" b="0" dirty="0"/>
                    </a:p>
                  </a:txBody>
                  <a:tcPr anchor="ctr">
                    <a:solidFill>
                      <a:srgbClr val="F6B33C"/>
                    </a:solidFill>
                  </a:tcPr>
                </a:tc>
                <a:extLst>
                  <a:ext uri="{0D108BD9-81ED-4DB2-BD59-A6C34878D82A}">
                    <a16:rowId xmlns:a16="http://schemas.microsoft.com/office/drawing/2014/main" val="963261849"/>
                  </a:ext>
                </a:extLst>
              </a:tr>
              <a:tr h="1410232">
                <a:tc>
                  <a:txBody>
                    <a:bodyPr/>
                    <a:lstStyle/>
                    <a:p>
                      <a:pPr algn="l"/>
                      <a:r>
                        <a:rPr lang="en-US" sz="1100" dirty="0"/>
                        <a:t>Project Developer working with MFI institution in order to provide credit to finance access to services, access to energy, appliances, etc.</a:t>
                      </a:r>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DB4F2CEA-1B18-46DF-9D12-0EBEB129030B}"/>
              </a:ext>
            </a:extLst>
          </p:cNvPr>
          <p:cNvGraphicFramePr>
            <a:graphicFrameLocks noGrp="1"/>
          </p:cNvGraphicFramePr>
          <p:nvPr>
            <p:extLst>
              <p:ext uri="{D42A27DB-BD31-4B8C-83A1-F6EECF244321}">
                <p14:modId xmlns:p14="http://schemas.microsoft.com/office/powerpoint/2010/main" val="3545813408"/>
              </p:ext>
            </p:extLst>
          </p:nvPr>
        </p:nvGraphicFramePr>
        <p:xfrm>
          <a:off x="351837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err="1"/>
                        <a:t>Modèle</a:t>
                      </a:r>
                      <a:r>
                        <a:rPr lang="de-DE" sz="1200" b="0" dirty="0"/>
                        <a:t> de </a:t>
                      </a:r>
                      <a:r>
                        <a:rPr lang="de-DE" sz="1200" b="0" dirty="0" err="1"/>
                        <a:t>prépaiement</a:t>
                      </a:r>
                      <a:endParaRPr lang="de-DE" sz="1200" b="0" dirty="0"/>
                    </a:p>
                  </a:txBody>
                  <a:tcPr anchor="ctr">
                    <a:solidFill>
                      <a:srgbClr val="F6B33C"/>
                    </a:solidFill>
                  </a:tcPr>
                </a:tc>
                <a:extLst>
                  <a:ext uri="{0D108BD9-81ED-4DB2-BD59-A6C34878D82A}">
                    <a16:rowId xmlns:a16="http://schemas.microsoft.com/office/drawing/2014/main" val="963261849"/>
                  </a:ext>
                </a:extLst>
              </a:tr>
              <a:tr h="1410806">
                <a:tc>
                  <a:txBody>
                    <a:bodyPr/>
                    <a:lstStyle/>
                    <a:p>
                      <a:pPr algn="l"/>
                      <a:r>
                        <a:rPr lang="fr-FR" sz="1200" dirty="0"/>
                        <a:t>Mécanisme financier qui permet aux consommateurs de payer (factures, biens ou services) à l'avance/au moment où le coût survient.</a:t>
                      </a:r>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153F5636-97EA-4DC4-AF24-63F5FA5EABC7}"/>
              </a:ext>
            </a:extLst>
          </p:cNvPr>
          <p:cNvGraphicFramePr>
            <a:graphicFrameLocks noGrp="1"/>
          </p:cNvGraphicFramePr>
          <p:nvPr>
            <p:extLst>
              <p:ext uri="{D42A27DB-BD31-4B8C-83A1-F6EECF244321}">
                <p14:modId xmlns:p14="http://schemas.microsoft.com/office/powerpoint/2010/main" val="3346745242"/>
              </p:ext>
            </p:extLst>
          </p:nvPr>
        </p:nvGraphicFramePr>
        <p:xfrm>
          <a:off x="633118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err="1"/>
                        <a:t>Incitations</a:t>
                      </a:r>
                      <a:r>
                        <a:rPr lang="de-DE" sz="1200" b="0" dirty="0"/>
                        <a:t> et </a:t>
                      </a:r>
                      <a:r>
                        <a:rPr lang="de-DE" sz="1200" b="0" dirty="0" err="1"/>
                        <a:t>tarifs</a:t>
                      </a:r>
                      <a:endParaRPr lang="de-DE" sz="1200" b="0" dirty="0"/>
                    </a:p>
                  </a:txBody>
                  <a:tcPr anchor="ctr">
                    <a:solidFill>
                      <a:srgbClr val="F6B33C"/>
                    </a:solidFill>
                  </a:tcPr>
                </a:tc>
                <a:extLst>
                  <a:ext uri="{0D108BD9-81ED-4DB2-BD59-A6C34878D82A}">
                    <a16:rowId xmlns:a16="http://schemas.microsoft.com/office/drawing/2014/main" val="963261849"/>
                  </a:ext>
                </a:extLst>
              </a:tr>
              <a:tr h="1410808">
                <a:tc>
                  <a:txBody>
                    <a:bodyPr/>
                    <a:lstStyle/>
                    <a:p>
                      <a:r>
                        <a:rPr lang="fr-FR" sz="1100" dirty="0"/>
                        <a:t>Mécanisme financier qui permet aux consommateurs de payer (factures, biens ou services) à l'avance/au moment où le coût survient.</a:t>
                      </a:r>
                    </a:p>
                  </a:txBody>
                  <a:tcPr anchor="ctr"/>
                </a:tc>
                <a:extLst>
                  <a:ext uri="{0D108BD9-81ED-4DB2-BD59-A6C34878D82A}">
                    <a16:rowId xmlns:a16="http://schemas.microsoft.com/office/drawing/2014/main" val="1500509961"/>
                  </a:ext>
                </a:extLst>
              </a:tr>
            </a:tbl>
          </a:graphicData>
        </a:graphic>
      </p:graphicFrame>
    </p:spTree>
    <p:extLst>
      <p:ext uri="{BB962C8B-B14F-4D97-AF65-F5344CB8AC3E}">
        <p14:creationId xmlns:p14="http://schemas.microsoft.com/office/powerpoint/2010/main" val="28155219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02579" y="2379829"/>
            <a:ext cx="4041422"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565110" cy="540544"/>
          </a:xfrm>
        </p:spPr>
        <p:txBody>
          <a:bodyPr>
            <a:normAutofit fontScale="90000"/>
          </a:bodyPr>
          <a:lstStyle/>
          <a:p>
            <a:pPr algn="ctr"/>
            <a:r>
              <a:rPr lang="fr-FR" dirty="0"/>
              <a:t>FAQ sur la planification et le financement des investissements intersectoriels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42</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79913"/>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Des questions sur le chapitre 2.3 ?</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custDataLst>
              <p:tags r:id="rId1"/>
            </p:custDataLst>
          </p:nvPr>
        </p:nvSpPr>
        <p:spPr>
          <a:xfrm>
            <a:off x="581130" y="4489385"/>
            <a:ext cx="6515961" cy="677108"/>
          </a:xfrm>
        </p:spPr>
        <p:txBody>
          <a:bodyPr/>
          <a:lstStyle/>
          <a:p>
            <a:r>
              <a:rPr lang="fr-FR" dirty="0"/>
              <a:t>Chapitre 2.3 : Planification et financement des investissements intersectoriels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custDataLst>
              <p:tags r:id="rId2"/>
            </p:custDataLst>
          </p:nvPr>
        </p:nvSpPr>
        <p:spPr>
          <a:xfrm>
            <a:off x="581130" y="3520154"/>
            <a:ext cx="6515961" cy="812530"/>
          </a:xfrm>
        </p:spPr>
        <p:txBody>
          <a:bodyPr/>
          <a:lstStyle/>
          <a:p>
            <a:r>
              <a:rPr lang="fr-FR" dirty="0"/>
              <a:t>Exercice interactif : Présentez votre projet Nexus eau-énergie-alimentation</a:t>
            </a:r>
            <a:endParaRPr lang="fr" dirty="0"/>
          </a:p>
        </p:txBody>
      </p:sp>
    </p:spTree>
    <p:extLst>
      <p:ext uri="{BB962C8B-B14F-4D97-AF65-F5344CB8AC3E}">
        <p14:creationId xmlns:p14="http://schemas.microsoft.com/office/powerpoint/2010/main" val="176361437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099D209-FEA4-4159-861E-CC0007B2E6C7}"/>
              </a:ext>
            </a:extLst>
          </p:cNvPr>
          <p:cNvSpPr>
            <a:spLocks noGrp="1"/>
          </p:cNvSpPr>
          <p:nvPr>
            <p:ph type="body" sz="quarter" idx="13"/>
          </p:nvPr>
        </p:nvSpPr>
        <p:spPr>
          <a:xfrm>
            <a:off x="449818" y="1188000"/>
            <a:ext cx="7220982" cy="3192614"/>
          </a:xfrm>
        </p:spPr>
        <p:txBody>
          <a:bodyPr vert="horz" lIns="91440" tIns="45720" rIns="91440" bIns="45720" rtlCol="0" anchor="t">
            <a:normAutofit/>
          </a:bodyPr>
          <a:lstStyle/>
          <a:p>
            <a:pPr marL="342900" indent="-342900">
              <a:buClr>
                <a:srgbClr val="F4971A"/>
              </a:buClr>
              <a:buFont typeface="Wingdings" panose="05000000000000000000" pitchFamily="2" charset="2"/>
              <a:buChar char="§"/>
            </a:pPr>
            <a:r>
              <a:rPr lang="fr-FR" u="sng" dirty="0">
                <a:latin typeface="Calibri"/>
                <a:cs typeface="Calibri"/>
              </a:rPr>
              <a:t>Objectif :</a:t>
            </a:r>
            <a:r>
              <a:rPr lang="fr-FR" dirty="0">
                <a:latin typeface="Calibri"/>
                <a:cs typeface="Calibri"/>
              </a:rPr>
              <a:t> présenter votre propre projet Nexus eau-énergie-alimentation en vue d’obtenir un financement</a:t>
            </a:r>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fr-FR" u="sng" dirty="0">
                <a:latin typeface="Calibri"/>
                <a:cs typeface="Calibri"/>
              </a:rPr>
              <a:t>Ce qu’il faut faire :</a:t>
            </a:r>
            <a:r>
              <a:rPr lang="fr-FR" dirty="0">
                <a:latin typeface="Calibri"/>
                <a:cs typeface="Calibri"/>
              </a:rPr>
              <a:t> divisez-vous en groupes de 3 à 5 personnes et lisez les consignes de travail</a:t>
            </a:r>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fr-FR" u="sng" dirty="0">
                <a:latin typeface="Calibri"/>
                <a:cs typeface="Calibri"/>
              </a:rPr>
              <a:t>Durée de l’exercice :</a:t>
            </a:r>
            <a:r>
              <a:rPr lang="fr-FR" dirty="0">
                <a:latin typeface="Calibri"/>
                <a:cs typeface="Calibri"/>
              </a:rPr>
              <a:t> vous disposez de 45 minutes pour la lecture des instructions et la réflexion au sein du groupe, </a:t>
            </a:r>
            <a:br>
              <a:rPr lang="fr-FR" dirty="0">
                <a:latin typeface="Calibri"/>
                <a:cs typeface="Calibri"/>
              </a:rPr>
            </a:br>
            <a:r>
              <a:rPr lang="fr-FR" dirty="0">
                <a:latin typeface="Calibri"/>
                <a:cs typeface="Calibri"/>
              </a:rPr>
              <a:t>suivies de 5 à 7 minutes de présentation pour chaque projet en session plénière</a:t>
            </a:r>
          </a:p>
          <a:p>
            <a:endParaRPr lang="de-DE" dirty="0"/>
          </a:p>
        </p:txBody>
      </p:sp>
      <p:sp>
        <p:nvSpPr>
          <p:cNvPr id="3" name="Titel 2">
            <a:extLst>
              <a:ext uri="{FF2B5EF4-FFF2-40B4-BE49-F238E27FC236}">
                <a16:creationId xmlns:a16="http://schemas.microsoft.com/office/drawing/2014/main" id="{AAA1C601-ADE8-400D-9757-C685EABCE310}"/>
              </a:ext>
            </a:extLst>
          </p:cNvPr>
          <p:cNvSpPr>
            <a:spLocks noGrp="1"/>
          </p:cNvSpPr>
          <p:nvPr>
            <p:ph type="title"/>
          </p:nvPr>
        </p:nvSpPr>
        <p:spPr/>
        <p:txBody>
          <a:bodyPr>
            <a:normAutofit fontScale="90000"/>
          </a:bodyPr>
          <a:lstStyle/>
          <a:p>
            <a:r>
              <a:rPr lang="fr-FR"/>
              <a:t>Présentez votre projet Nexus eau-énergie-alimentation</a:t>
            </a:r>
          </a:p>
        </p:txBody>
      </p:sp>
      <p:sp>
        <p:nvSpPr>
          <p:cNvPr id="4" name="Foliennummernplatzhalter 3">
            <a:extLst>
              <a:ext uri="{FF2B5EF4-FFF2-40B4-BE49-F238E27FC236}">
                <a16:creationId xmlns:a16="http://schemas.microsoft.com/office/drawing/2014/main" id="{8D717E5E-54C0-4D44-A104-8B420E5465B2}"/>
              </a:ext>
            </a:extLst>
          </p:cNvPr>
          <p:cNvSpPr>
            <a:spLocks noGrp="1"/>
          </p:cNvSpPr>
          <p:nvPr>
            <p:ph type="sldNum" sz="quarter" idx="16"/>
          </p:nvPr>
        </p:nvSpPr>
        <p:spPr/>
        <p:txBody>
          <a:bodyPr/>
          <a:lstStyle/>
          <a:p>
            <a:fld id="{CF23C0C3-F0EC-4AF0-84C8-08554CFEDD03}" type="slidenum">
              <a:rPr lang="en-GB" smtClean="0"/>
              <a:t>44</a:t>
            </a:fld>
            <a:endParaRPr lang="en-GB"/>
          </a:p>
        </p:txBody>
      </p:sp>
    </p:spTree>
    <p:extLst>
      <p:ext uri="{BB962C8B-B14F-4D97-AF65-F5344CB8AC3E}">
        <p14:creationId xmlns:p14="http://schemas.microsoft.com/office/powerpoint/2010/main" val="163615514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B49E9FA-5DA8-4657-9651-3A52AF886F89}"/>
              </a:ext>
            </a:extLst>
          </p:cNvPr>
          <p:cNvSpPr>
            <a:spLocks noGrp="1"/>
          </p:cNvSpPr>
          <p:nvPr>
            <p:ph type="body" sz="quarter" idx="13"/>
          </p:nvPr>
        </p:nvSpPr>
        <p:spPr>
          <a:xfrm>
            <a:off x="544411" y="1116544"/>
            <a:ext cx="3586154" cy="3268386"/>
          </a:xfrm>
        </p:spPr>
        <p:txBody>
          <a:bodyPr>
            <a:noAutofit/>
          </a:bodyPr>
          <a:lstStyle/>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Vision &amp; Value Proposition</a:t>
            </a: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The </a:t>
            </a:r>
            <a:r>
              <a:rPr lang="it-IT" sz="1600" dirty="0" err="1">
                <a:solidFill>
                  <a:srgbClr val="002060"/>
                </a:solidFill>
                <a:latin typeface="Arial" panose="020B0604020202020204" pitchFamily="34" charset="0"/>
                <a:cs typeface="Arial" panose="020B0604020202020204" pitchFamily="34" charset="0"/>
              </a:rPr>
              <a:t>problem</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The </a:t>
            </a:r>
            <a:r>
              <a:rPr lang="it-IT" sz="1600" dirty="0" err="1">
                <a:solidFill>
                  <a:srgbClr val="002060"/>
                </a:solidFill>
                <a:latin typeface="Arial" panose="020B0604020202020204" pitchFamily="34" charset="0"/>
                <a:cs typeface="Arial" panose="020B0604020202020204" pitchFamily="34" charset="0"/>
              </a:rPr>
              <a:t>solution</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Target market and </a:t>
            </a:r>
            <a:r>
              <a:rPr lang="it-IT" sz="1600" dirty="0" err="1">
                <a:solidFill>
                  <a:srgbClr val="002060"/>
                </a:solidFill>
                <a:latin typeface="Arial" panose="020B0604020202020204" pitchFamily="34" charset="0"/>
                <a:cs typeface="Arial" panose="020B0604020202020204" pitchFamily="34" charset="0"/>
              </a:rPr>
              <a:t>opportunity</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Business model</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Traction/Validation Roadmap</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Competition</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Marketing &amp; Sales Strategy</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Team</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Financial Model</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Investment &amp; Use of Funds</a:t>
            </a:r>
            <a:endParaRPr lang="it-IT" sz="1600" dirty="0">
              <a:solidFill>
                <a:srgbClr val="002060"/>
              </a:solidFill>
              <a:latin typeface="Arial" panose="020B0604020202020204" pitchFamily="34" charset="0"/>
              <a:cs typeface="Arial" panose="020B0604020202020204" pitchFamily="34" charset="0"/>
            </a:endParaRPr>
          </a:p>
          <a:p>
            <a:endParaRPr lang="it-IT" sz="1600" dirty="0">
              <a:solidFill>
                <a:srgbClr val="002060"/>
              </a:solidFill>
            </a:endParaRPr>
          </a:p>
        </p:txBody>
      </p:sp>
      <p:sp>
        <p:nvSpPr>
          <p:cNvPr id="3" name="Titolo 2">
            <a:extLst>
              <a:ext uri="{FF2B5EF4-FFF2-40B4-BE49-F238E27FC236}">
                <a16:creationId xmlns:a16="http://schemas.microsoft.com/office/drawing/2014/main" id="{3DFD1747-C67F-488E-A11B-B3D7D996A23C}"/>
              </a:ext>
            </a:extLst>
          </p:cNvPr>
          <p:cNvSpPr>
            <a:spLocks noGrp="1"/>
          </p:cNvSpPr>
          <p:nvPr>
            <p:ph type="title"/>
          </p:nvPr>
        </p:nvSpPr>
        <p:spPr/>
        <p:txBody>
          <a:bodyPr/>
          <a:lstStyle/>
          <a:p>
            <a:r>
              <a:rPr lang="it-IT" dirty="0"/>
              <a:t>How to build a pitch:</a:t>
            </a:r>
          </a:p>
        </p:txBody>
      </p:sp>
      <p:sp>
        <p:nvSpPr>
          <p:cNvPr id="6" name="CasellaDiTesto 5">
            <a:extLst>
              <a:ext uri="{FF2B5EF4-FFF2-40B4-BE49-F238E27FC236}">
                <a16:creationId xmlns:a16="http://schemas.microsoft.com/office/drawing/2014/main" id="{2EC0456E-19C9-4591-98D8-9338B93BAE26}"/>
              </a:ext>
            </a:extLst>
          </p:cNvPr>
          <p:cNvSpPr txBox="1"/>
          <p:nvPr/>
        </p:nvSpPr>
        <p:spPr>
          <a:xfrm>
            <a:off x="5249888" y="957639"/>
            <a:ext cx="3070248" cy="1815882"/>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Highlight the economic benefits of the Nexus Approach, the potential impact on the well-being of the target groups and areas. and its transformative effects that will allow to impact the target sector in terms economic, social and environmental values, as well as on the Sustainable Development Goals,</a:t>
            </a:r>
            <a:endParaRPr kumimoji="0" lang="it-IT"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2" name="Freccia a destra 21">
            <a:extLst>
              <a:ext uri="{FF2B5EF4-FFF2-40B4-BE49-F238E27FC236}">
                <a16:creationId xmlns:a16="http://schemas.microsoft.com/office/drawing/2014/main" id="{3ED3BC11-21B6-41ED-A19D-5467C58FDE06}"/>
              </a:ext>
            </a:extLst>
          </p:cNvPr>
          <p:cNvSpPr/>
          <p:nvPr/>
        </p:nvSpPr>
        <p:spPr>
          <a:xfrm flipH="1">
            <a:off x="3494636" y="1421212"/>
            <a:ext cx="1611517" cy="363444"/>
          </a:xfrm>
          <a:prstGeom prst="rightArrow">
            <a:avLst>
              <a:gd name="adj1" fmla="val 50000"/>
              <a:gd name="adj2" fmla="val 749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9" name="Grafik 14">
            <a:extLst>
              <a:ext uri="{FF2B5EF4-FFF2-40B4-BE49-F238E27FC236}">
                <a16:creationId xmlns:a16="http://schemas.microsoft.com/office/drawing/2014/main" id="{8F0D87D4-F151-4647-BC79-E10AEE073CE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77842" y="3048104"/>
            <a:ext cx="2361095" cy="2095396"/>
          </a:xfrm>
          <a:prstGeom prst="rect">
            <a:avLst/>
          </a:prstGeom>
        </p:spPr>
      </p:pic>
      <p:pic>
        <p:nvPicPr>
          <p:cNvPr id="5" name="Immagine 4">
            <a:extLst>
              <a:ext uri="{FF2B5EF4-FFF2-40B4-BE49-F238E27FC236}">
                <a16:creationId xmlns:a16="http://schemas.microsoft.com/office/drawing/2014/main" id="{FD4263BA-EFDF-4C9D-98FD-A65C9AACAE5D}"/>
              </a:ext>
            </a:extLst>
          </p:cNvPr>
          <p:cNvPicPr>
            <a:picLocks noChangeAspect="1"/>
          </p:cNvPicPr>
          <p:nvPr/>
        </p:nvPicPr>
        <p:blipFill>
          <a:blip r:embed="rId3"/>
          <a:stretch>
            <a:fillRect/>
          </a:stretch>
        </p:blipFill>
        <p:spPr>
          <a:xfrm>
            <a:off x="5495338" y="3110482"/>
            <a:ext cx="1675645" cy="514002"/>
          </a:xfrm>
          <a:prstGeom prst="rect">
            <a:avLst/>
          </a:prstGeom>
        </p:spPr>
      </p:pic>
    </p:spTree>
    <p:extLst>
      <p:ext uri="{BB962C8B-B14F-4D97-AF65-F5344CB8AC3E}">
        <p14:creationId xmlns:p14="http://schemas.microsoft.com/office/powerpoint/2010/main" val="414361330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081115"/>
            <a:ext cx="1867611" cy="213058"/>
          </a:xfrm>
        </p:spPr>
        <p:txBody>
          <a:bodyPr/>
          <a:lstStyle/>
          <a:p>
            <a:fld id="{6FE78462-EC25-4D6F-859E-EAAB761FF960}" type="datetime4">
              <a:rPr lang="en-GB" smtClean="0"/>
              <a:pPr/>
              <a:t>30 November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52305"/>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fr-FR"/>
              <a:t>Merci d’avoir pris le temps de suivre ce module !</a:t>
            </a:r>
          </a:p>
        </p:txBody>
      </p:sp>
      <p:pic>
        <p:nvPicPr>
          <p:cNvPr id="20" name="Picture Placeholder 29" descr="Icon&#10;&#10;Description automatically generated">
            <a:extLst>
              <a:ext uri="{FF2B5EF4-FFF2-40B4-BE49-F238E27FC236}">
                <a16:creationId xmlns:a16="http://schemas.microsoft.com/office/drawing/2014/main" id="{48BDE30B-E152-4808-9BC7-0242C2D85F87}"/>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76784"/>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4EFDE812-A3DE-42FA-8402-C63BB9B28B00}"/>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081524"/>
            <a:ext cx="1386193" cy="619362"/>
          </a:xfrm>
        </p:spPr>
      </p:pic>
      <p:grpSp>
        <p:nvGrpSpPr>
          <p:cNvPr id="22" name="Gruppieren 21">
            <a:extLst>
              <a:ext uri="{FF2B5EF4-FFF2-40B4-BE49-F238E27FC236}">
                <a16:creationId xmlns:a16="http://schemas.microsoft.com/office/drawing/2014/main" id="{E5F5E43D-E05B-42DF-BEBE-6E0C3FBE3C6A}"/>
              </a:ext>
            </a:extLst>
          </p:cNvPr>
          <p:cNvGrpSpPr/>
          <p:nvPr/>
        </p:nvGrpSpPr>
        <p:grpSpPr>
          <a:xfrm>
            <a:off x="5879834" y="4094118"/>
            <a:ext cx="1163676" cy="594174"/>
            <a:chOff x="5879834" y="4120327"/>
            <a:chExt cx="1163676" cy="594174"/>
          </a:xfrm>
        </p:grpSpPr>
        <p:pic>
          <p:nvPicPr>
            <p:cNvPr id="23" name="Picture 2">
              <a:extLst>
                <a:ext uri="{FF2B5EF4-FFF2-40B4-BE49-F238E27FC236}">
                  <a16:creationId xmlns:a16="http://schemas.microsoft.com/office/drawing/2014/main" id="{3FB1D7F6-2924-4A2A-B266-2A5153A8D2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CBAE3F60-E00D-4BE8-A597-99B12277615A}"/>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custDataLst>
              <p:tags r:id="rId1"/>
            </p:custDataLst>
          </p:nvPr>
        </p:nvSpPr>
        <p:spPr>
          <a:xfrm>
            <a:off x="581130" y="4489385"/>
            <a:ext cx="6515961" cy="677108"/>
          </a:xfrm>
        </p:spPr>
        <p:txBody>
          <a:bodyPr/>
          <a:lstStyle/>
          <a:p>
            <a:r>
              <a:rPr lang="fr-FR" dirty="0"/>
              <a:t>Chapitre 2.3 : Planification et financement des investissements intersectoriels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custDataLst>
              <p:tags r:id="rId2"/>
            </p:custDataLst>
          </p:nvPr>
        </p:nvSpPr>
        <p:spPr>
          <a:xfrm>
            <a:off x="581130" y="3700203"/>
            <a:ext cx="6515961" cy="452432"/>
          </a:xfrm>
        </p:spPr>
        <p:txBody>
          <a:bodyPr/>
          <a:lstStyle/>
          <a:p>
            <a:r>
              <a:rPr lang="fr-FR" dirty="0"/>
              <a:t>Introduction et définitions </a:t>
            </a:r>
            <a:endParaRPr lang="fr" dirty="0"/>
          </a:p>
        </p:txBody>
      </p:sp>
    </p:spTree>
    <p:extLst>
      <p:ext uri="{BB962C8B-B14F-4D97-AF65-F5344CB8AC3E}">
        <p14:creationId xmlns:p14="http://schemas.microsoft.com/office/powerpoint/2010/main" val="12648217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D66866-9829-43E8-A15F-C54B9B27074A}"/>
              </a:ext>
            </a:extLst>
          </p:cNvPr>
          <p:cNvSpPr>
            <a:spLocks noGrp="1"/>
          </p:cNvSpPr>
          <p:nvPr>
            <p:ph type="title"/>
          </p:nvPr>
        </p:nvSpPr>
        <p:spPr/>
        <p:txBody>
          <a:bodyPr/>
          <a:lstStyle/>
          <a:p>
            <a:r>
              <a:rPr lang="fr-FR"/>
              <a:t>Introduction : les investissements sectoriels</a:t>
            </a:r>
          </a:p>
        </p:txBody>
      </p:sp>
      <p:sp>
        <p:nvSpPr>
          <p:cNvPr id="4" name="Foliennummernplatzhalter 3">
            <a:extLst>
              <a:ext uri="{FF2B5EF4-FFF2-40B4-BE49-F238E27FC236}">
                <a16:creationId xmlns:a16="http://schemas.microsoft.com/office/drawing/2014/main" id="{E85A1CDF-C139-40B9-8F5C-94C7087BB94B}"/>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5" name="Group 4">
            <a:extLst>
              <a:ext uri="{FF2B5EF4-FFF2-40B4-BE49-F238E27FC236}">
                <a16:creationId xmlns:a16="http://schemas.microsoft.com/office/drawing/2014/main" id="{2304AD60-A5E3-48D0-A6D1-183B92DFDDC5}"/>
              </a:ext>
            </a:extLst>
          </p:cNvPr>
          <p:cNvGrpSpPr/>
          <p:nvPr/>
        </p:nvGrpSpPr>
        <p:grpSpPr>
          <a:xfrm>
            <a:off x="127001" y="1038039"/>
            <a:ext cx="2846386" cy="2761668"/>
            <a:chOff x="0" y="0"/>
            <a:chExt cx="3301266" cy="3203147"/>
          </a:xfrm>
        </p:grpSpPr>
        <p:sp>
          <p:nvSpPr>
            <p:cNvPr id="6" name="Rectangle 5">
              <a:extLst>
                <a:ext uri="{FF2B5EF4-FFF2-40B4-BE49-F238E27FC236}">
                  <a16:creationId xmlns:a16="http://schemas.microsoft.com/office/drawing/2014/main" id="{1F93692E-E6B8-4B1D-A334-206C77AF17B7}"/>
                </a:ext>
              </a:extLst>
            </p:cNvPr>
            <p:cNvSpPr/>
            <p:nvPr/>
          </p:nvSpPr>
          <p:spPr>
            <a:xfrm>
              <a:off x="403761" y="249383"/>
              <a:ext cx="2897505" cy="2953764"/>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pour l’eau potable en 2018 :</a:t>
              </a:r>
              <a:br>
                <a:rPr lang="fr-FR" sz="1200" dirty="0">
                  <a:solidFill>
                    <a:srgbClr val="000000"/>
                  </a:solidFill>
                  <a:ea typeface="Calibri" panose="020F0502020204030204" pitchFamily="34" charset="0"/>
                  <a:cs typeface="Calibri" panose="020F0502020204030204" pitchFamily="34" charset="0"/>
                </a:rPr>
              </a:br>
              <a:r>
                <a:rPr lang="fr-FR" sz="1200" dirty="0">
                  <a:solidFill>
                    <a:srgbClr val="000000"/>
                  </a:solidFill>
                  <a:ea typeface="Calibri" panose="020F0502020204030204" pitchFamily="34" charset="0"/>
                  <a:cs typeface="Calibri" panose="020F0502020204030204" pitchFamily="34" charset="0"/>
                </a:rPr>
                <a:t>0,6 trillion de dollars US</a:t>
              </a:r>
            </a:p>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nécessaires jusqu’en 2030 :</a:t>
              </a:r>
              <a:br>
                <a:rPr lang="fr-FR" sz="1200" dirty="0">
                  <a:solidFill>
                    <a:srgbClr val="000000"/>
                  </a:solidFill>
                  <a:ea typeface="Calibri" panose="020F0502020204030204" pitchFamily="34" charset="0"/>
                  <a:cs typeface="Calibri" panose="020F0502020204030204" pitchFamily="34" charset="0"/>
                </a:rPr>
              </a:br>
              <a:r>
                <a:rPr lang="fr-FR" sz="1200" dirty="0">
                  <a:solidFill>
                    <a:schemeClr val="tx1"/>
                  </a:solidFill>
                  <a:ea typeface="Calibri" panose="020F0502020204030204" pitchFamily="34" charset="0"/>
                  <a:cs typeface="Arial"/>
                </a:rPr>
                <a:t>6,7 trillions de dollars US </a:t>
              </a:r>
            </a:p>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nécessaires jusqu’en 2050 :</a:t>
              </a:r>
              <a:br>
                <a:rPr lang="fr-FR" sz="1200" dirty="0">
                  <a:solidFill>
                    <a:srgbClr val="000000"/>
                  </a:solidFill>
                  <a:ea typeface="Calibri" panose="020F0502020204030204" pitchFamily="34" charset="0"/>
                  <a:cs typeface="Calibri" panose="020F0502020204030204" pitchFamily="34" charset="0"/>
                </a:rPr>
              </a:br>
              <a:r>
                <a:rPr lang="fr-FR" sz="1200" dirty="0">
                  <a:solidFill>
                    <a:schemeClr val="tx1"/>
                  </a:solidFill>
                  <a:ea typeface="Calibri" panose="020F0502020204030204" pitchFamily="34" charset="0"/>
                  <a:cs typeface="Arial"/>
                </a:rPr>
                <a:t>22,6 trillions de dollars US</a:t>
              </a:r>
            </a:p>
          </p:txBody>
        </p:sp>
        <p:pic>
          <p:nvPicPr>
            <p:cNvPr id="7" name="Picture 6">
              <a:extLst>
                <a:ext uri="{FF2B5EF4-FFF2-40B4-BE49-F238E27FC236}">
                  <a16:creationId xmlns:a16="http://schemas.microsoft.com/office/drawing/2014/main" id="{B7AD9B0B-FC95-4F3A-BDBC-15C5E2C479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grpSp>
        <p:nvGrpSpPr>
          <p:cNvPr id="8" name="Group 7">
            <a:extLst>
              <a:ext uri="{FF2B5EF4-FFF2-40B4-BE49-F238E27FC236}">
                <a16:creationId xmlns:a16="http://schemas.microsoft.com/office/drawing/2014/main" id="{53E4B257-5F1E-439F-B739-320BE4B2C15F}"/>
              </a:ext>
            </a:extLst>
          </p:cNvPr>
          <p:cNvGrpSpPr/>
          <p:nvPr/>
        </p:nvGrpSpPr>
        <p:grpSpPr>
          <a:xfrm>
            <a:off x="3096399" y="2042581"/>
            <a:ext cx="2817867" cy="2790850"/>
            <a:chOff x="0" y="0"/>
            <a:chExt cx="3288922" cy="3257301"/>
          </a:xfrm>
        </p:grpSpPr>
        <p:sp>
          <p:nvSpPr>
            <p:cNvPr id="9" name="Rectangle 8">
              <a:extLst>
                <a:ext uri="{FF2B5EF4-FFF2-40B4-BE49-F238E27FC236}">
                  <a16:creationId xmlns:a16="http://schemas.microsoft.com/office/drawing/2014/main" id="{D3D0DDBE-A39E-4984-B9EF-EB05CA226471}"/>
                </a:ext>
              </a:extLst>
            </p:cNvPr>
            <p:cNvSpPr/>
            <p:nvPr/>
          </p:nvSpPr>
          <p:spPr>
            <a:xfrm>
              <a:off x="391886" y="285006"/>
              <a:ext cx="2897036" cy="2972295"/>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dans le secteur de l’énergie en 2020 : </a:t>
              </a:r>
              <a:r>
                <a:rPr lang="fr-FR" sz="1200" dirty="0">
                  <a:solidFill>
                    <a:schemeClr val="tx1"/>
                  </a:solidFill>
                  <a:ea typeface="Calibri" panose="020F0502020204030204" pitchFamily="34" charset="0"/>
                  <a:cs typeface="Arial"/>
                </a:rPr>
                <a:t>1,5 trillion de dollars US </a:t>
              </a:r>
            </a:p>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Les investissements dans le domaine de l’énergie ont diminué de 20 % par rapport à l’année précédente, en raison de la fermeture des installations durant la pandémie</a:t>
              </a:r>
            </a:p>
          </p:txBody>
        </p:sp>
        <p:pic>
          <p:nvPicPr>
            <p:cNvPr id="10" name="Picture 9" descr="Icon&#10;&#10;Description automatically generated">
              <a:extLst>
                <a:ext uri="{FF2B5EF4-FFF2-40B4-BE49-F238E27FC236}">
                  <a16:creationId xmlns:a16="http://schemas.microsoft.com/office/drawing/2014/main" id="{5A285109-CDE9-4FD0-A880-4C7BBB2E679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1" name="Group 10">
            <a:extLst>
              <a:ext uri="{FF2B5EF4-FFF2-40B4-BE49-F238E27FC236}">
                <a16:creationId xmlns:a16="http://schemas.microsoft.com/office/drawing/2014/main" id="{516CA978-C7B8-4C9C-8EBF-16F52EF0B5E5}"/>
              </a:ext>
            </a:extLst>
          </p:cNvPr>
          <p:cNvGrpSpPr/>
          <p:nvPr/>
        </p:nvGrpSpPr>
        <p:grpSpPr>
          <a:xfrm>
            <a:off x="5805214" y="1038039"/>
            <a:ext cx="2817866" cy="2820643"/>
            <a:chOff x="0" y="0"/>
            <a:chExt cx="3277045" cy="3178622"/>
          </a:xfrm>
        </p:grpSpPr>
        <p:sp>
          <p:nvSpPr>
            <p:cNvPr id="12" name="Rectangle 11">
              <a:extLst>
                <a:ext uri="{FF2B5EF4-FFF2-40B4-BE49-F238E27FC236}">
                  <a16:creationId xmlns:a16="http://schemas.microsoft.com/office/drawing/2014/main" id="{ED4468C0-4F5A-4C94-9585-900AD6AEB885}"/>
                </a:ext>
              </a:extLst>
            </p:cNvPr>
            <p:cNvSpPr/>
            <p:nvPr/>
          </p:nvSpPr>
          <p:spPr>
            <a:xfrm>
              <a:off x="380010" y="308758"/>
              <a:ext cx="2897035" cy="2869864"/>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annuels dans l’agriculture entre 2016 et 2030 :</a:t>
              </a:r>
              <a:br>
                <a:rPr lang="fr-FR" sz="1200" dirty="0">
                  <a:solidFill>
                    <a:srgbClr val="000000"/>
                  </a:solidFill>
                  <a:ea typeface="Calibri" panose="020F0502020204030204" pitchFamily="34" charset="0"/>
                  <a:cs typeface="Calibri" panose="020F0502020204030204" pitchFamily="34" charset="0"/>
                </a:rPr>
              </a:br>
              <a:r>
                <a:rPr lang="fr-FR" sz="1200" dirty="0">
                  <a:solidFill>
                    <a:schemeClr val="tx1"/>
                  </a:solidFill>
                  <a:ea typeface="Calibri" panose="020F0502020204030204" pitchFamily="34" charset="0"/>
                  <a:cs typeface="Arial"/>
                </a:rPr>
                <a:t>0,7 à 0,8 trillion de dollars US </a:t>
              </a:r>
            </a:p>
            <a:p>
              <a:pPr marL="171450" indent="-171450">
                <a:lnSpc>
                  <a:spcPct val="107000"/>
                </a:lnSpc>
                <a:spcAft>
                  <a:spcPts val="800"/>
                </a:spcAft>
                <a:buFont typeface="Arial" panose="020B0604020202020204" pitchFamily="34" charset="0"/>
                <a:buChar char="•"/>
              </a:pPr>
              <a:r>
                <a:rPr lang="fr-FR" sz="1200" dirty="0">
                  <a:solidFill>
                    <a:srgbClr val="000000"/>
                  </a:solidFill>
                  <a:ea typeface="Calibri" panose="020F0502020204030204" pitchFamily="34" charset="0"/>
                  <a:cs typeface="Calibri" panose="020F0502020204030204" pitchFamily="34" charset="0"/>
                </a:rPr>
                <a:t>Investissements annuels supplémentaires nécessaires pour atteindre l’objectif 2 des ODD (jusqu’en 2030) : 0,14 trillion de dollars US</a:t>
              </a:r>
            </a:p>
          </p:txBody>
        </p:sp>
        <p:pic>
          <p:nvPicPr>
            <p:cNvPr id="13" name="Picture 12" descr="Icon&#10;&#10;Description automatically generated">
              <a:extLst>
                <a:ext uri="{FF2B5EF4-FFF2-40B4-BE49-F238E27FC236}">
                  <a16:creationId xmlns:a16="http://schemas.microsoft.com/office/drawing/2014/main" id="{C8158E34-7456-49F5-9D0E-B1FB73B5616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spTree>
    <p:extLst>
      <p:ext uri="{BB962C8B-B14F-4D97-AF65-F5344CB8AC3E}">
        <p14:creationId xmlns:p14="http://schemas.microsoft.com/office/powerpoint/2010/main" val="19089339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7AD461-9D2B-4660-9E8E-BF1509240271}"/>
              </a:ext>
            </a:extLst>
          </p:cNvPr>
          <p:cNvSpPr>
            <a:spLocks noGrp="1"/>
          </p:cNvSpPr>
          <p:nvPr>
            <p:ph type="body" sz="quarter" idx="13"/>
          </p:nvPr>
        </p:nvSpPr>
        <p:spPr>
          <a:xfrm>
            <a:off x="449816" y="1158817"/>
            <a:ext cx="8173073" cy="3704842"/>
          </a:xfrm>
        </p:spPr>
        <p:txBody>
          <a:bodyPr>
            <a:normAutofit/>
          </a:bodyPr>
          <a:lstStyle/>
          <a:p>
            <a:r>
              <a:rPr lang="fr-FR" sz="1200" b="1" dirty="0"/>
              <a:t>Un plan d’investissement</a:t>
            </a:r>
          </a:p>
          <a:p>
            <a:pPr marL="615950" lvl="1" indent="-342900"/>
            <a:r>
              <a:rPr lang="fr-FR" sz="1200" dirty="0"/>
              <a:t>... sert à atteindre certains </a:t>
            </a:r>
            <a:r>
              <a:rPr lang="fr-FR" sz="1200" b="1" dirty="0"/>
              <a:t>objectifs</a:t>
            </a:r>
            <a:r>
              <a:rPr lang="fr-FR" sz="1200" dirty="0"/>
              <a:t> ou à déployer une </a:t>
            </a:r>
            <a:r>
              <a:rPr lang="fr-FR" sz="1200" b="1" dirty="0"/>
              <a:t>stratégie</a:t>
            </a:r>
          </a:p>
          <a:p>
            <a:pPr marL="615950" lvl="1" indent="-342900"/>
            <a:r>
              <a:rPr lang="fr-FR" sz="1200" dirty="0"/>
              <a:t>... rassemble </a:t>
            </a:r>
            <a:r>
              <a:rPr lang="fr-FR" sz="1200" b="1" dirty="0"/>
              <a:t>les évaluations, les matériaux, les données et les recommandations</a:t>
            </a:r>
            <a:r>
              <a:rPr lang="fr-FR" sz="1200" dirty="0"/>
              <a:t> des étapes précédentes </a:t>
            </a:r>
          </a:p>
          <a:p>
            <a:pPr marL="615950" lvl="1" indent="-342900"/>
            <a:r>
              <a:rPr lang="fr-FR" sz="1200" dirty="0"/>
              <a:t>... sert de base aux agences d’exécution pour </a:t>
            </a:r>
            <a:r>
              <a:rPr lang="fr-FR" sz="1200" b="1" dirty="0"/>
              <a:t>attirer les investissements</a:t>
            </a:r>
            <a:r>
              <a:rPr lang="fr-FR" sz="1200" dirty="0"/>
              <a:t> des institutions financières</a:t>
            </a:r>
          </a:p>
          <a:p>
            <a:pPr marL="615950" lvl="1" indent="-342900"/>
            <a:r>
              <a:rPr lang="fr-FR" sz="1200" dirty="0"/>
              <a:t>... englobe un </a:t>
            </a:r>
            <a:r>
              <a:rPr lang="fr-FR" sz="1200" b="1" dirty="0"/>
              <a:t>grand nombre de projets possibles</a:t>
            </a:r>
            <a:r>
              <a:rPr lang="fr-FR" sz="1200" dirty="0"/>
              <a:t>, sous réserve d’une </a:t>
            </a:r>
            <a:r>
              <a:rPr lang="fr-FR" sz="1200" b="1" dirty="0"/>
              <a:t>priorisation en fonction de certains critères</a:t>
            </a:r>
            <a:endParaRPr lang="fr-FR" sz="1200" dirty="0"/>
          </a:p>
          <a:p>
            <a:pPr marL="615950" lvl="1" indent="-342900"/>
            <a:endParaRPr lang="en-US" sz="1200" b="1" dirty="0"/>
          </a:p>
          <a:p>
            <a:r>
              <a:rPr lang="fr-FR" sz="1200" b="1" dirty="0"/>
              <a:t>Dans le cadre de Nexus</a:t>
            </a:r>
          </a:p>
          <a:p>
            <a:pPr marL="615950" lvl="1" indent="-342900">
              <a:lnSpc>
                <a:spcPct val="100000"/>
              </a:lnSpc>
            </a:pPr>
            <a:r>
              <a:rPr lang="fr-FR" sz="1200" dirty="0"/>
              <a:t>... il est essentiel que tous les secteurs prennent conscience de l’interdépendance des projets relatifs à l’eau, à l’énergie et à l’alimentation, en </a:t>
            </a:r>
            <a:r>
              <a:rPr lang="fr-FR" sz="1200" b="1" dirty="0"/>
              <a:t>abandonnant</a:t>
            </a:r>
            <a:r>
              <a:rPr lang="fr-FR" sz="1200" dirty="0"/>
              <a:t> la réflexion sectorielle au profit d’une </a:t>
            </a:r>
            <a:r>
              <a:rPr lang="fr-FR" sz="1200" b="1" dirty="0"/>
              <a:t>réflexion polyvalente et intersectorielle </a:t>
            </a:r>
          </a:p>
          <a:p>
            <a:pPr marL="615950" lvl="1" indent="-342900">
              <a:lnSpc>
                <a:spcPct val="100000"/>
              </a:lnSpc>
            </a:pPr>
            <a:r>
              <a:rPr lang="fr-FR" sz="1200" dirty="0"/>
              <a:t>... la</a:t>
            </a:r>
            <a:r>
              <a:rPr lang="fr-FR" sz="1200" b="1" dirty="0"/>
              <a:t> planification des investissements</a:t>
            </a:r>
            <a:r>
              <a:rPr lang="fr-FR" sz="1200" dirty="0"/>
              <a:t> doit être </a:t>
            </a:r>
            <a:r>
              <a:rPr lang="fr-FR" sz="1200" b="1" dirty="0"/>
              <a:t>rigoureuse</a:t>
            </a:r>
            <a:r>
              <a:rPr lang="fr-FR" sz="1200" dirty="0"/>
              <a:t> afin de les soutenir financièrement, ainsi que les opérations Nexus eau-énergie-alimentation</a:t>
            </a:r>
          </a:p>
          <a:p>
            <a:pPr marL="615950" lvl="1" indent="-342900">
              <a:lnSpc>
                <a:spcPct val="100000"/>
              </a:lnSpc>
            </a:pPr>
            <a:r>
              <a:rPr lang="fr-FR" sz="1200" dirty="0"/>
              <a:t>... les pays ont besoin d’une vue d’ensemble des investissements et des types de projets prévus, ainsi que des financements mixtes à tous les niveaux, afin de définir</a:t>
            </a:r>
            <a:r>
              <a:rPr lang="fr-FR" sz="1200" b="1" dirty="0"/>
              <a:t> les possibilités et les priorités en matière d’investissement</a:t>
            </a:r>
            <a:endParaRPr lang="fr-FR" sz="1200" dirty="0"/>
          </a:p>
        </p:txBody>
      </p:sp>
      <p:sp>
        <p:nvSpPr>
          <p:cNvPr id="4" name="Titel 3">
            <a:extLst>
              <a:ext uri="{FF2B5EF4-FFF2-40B4-BE49-F238E27FC236}">
                <a16:creationId xmlns:a16="http://schemas.microsoft.com/office/drawing/2014/main" id="{C4219B19-9A5E-4C74-B15F-232994801FCA}"/>
              </a:ext>
            </a:extLst>
          </p:cNvPr>
          <p:cNvSpPr>
            <a:spLocks noGrp="1"/>
          </p:cNvSpPr>
          <p:nvPr>
            <p:ph type="title"/>
          </p:nvPr>
        </p:nvSpPr>
        <p:spPr>
          <a:xfrm>
            <a:off x="449816" y="546817"/>
            <a:ext cx="8567183" cy="540544"/>
          </a:xfrm>
        </p:spPr>
        <p:txBody>
          <a:bodyPr>
            <a:normAutofit/>
          </a:bodyPr>
          <a:lstStyle/>
          <a:p>
            <a:r>
              <a:rPr lang="fr-FR"/>
              <a:t>Planification des investissements intersectoriels</a:t>
            </a:r>
          </a:p>
        </p:txBody>
      </p:sp>
      <p:sp>
        <p:nvSpPr>
          <p:cNvPr id="5" name="Foliennummernplatzhalter 4">
            <a:extLst>
              <a:ext uri="{FF2B5EF4-FFF2-40B4-BE49-F238E27FC236}">
                <a16:creationId xmlns:a16="http://schemas.microsoft.com/office/drawing/2014/main" id="{6DADC1A2-956D-4C74-B172-F871B1BF82A4}"/>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29154379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2E63EC-21F6-4CF8-A328-FA583526EADA}"/>
              </a:ext>
            </a:extLst>
          </p:cNvPr>
          <p:cNvSpPr>
            <a:spLocks noGrp="1"/>
          </p:cNvSpPr>
          <p:nvPr>
            <p:ph type="title"/>
          </p:nvPr>
        </p:nvSpPr>
        <p:spPr/>
        <p:txBody>
          <a:bodyPr>
            <a:normAutofit fontScale="90000"/>
          </a:bodyPr>
          <a:lstStyle/>
          <a:p>
            <a:r>
              <a:rPr lang="fr-FR" dirty="0"/>
              <a:t>Priorisation des projets : passer d’une liste de souhaits à une liste restreinte </a:t>
            </a:r>
          </a:p>
        </p:txBody>
      </p:sp>
      <p:sp>
        <p:nvSpPr>
          <p:cNvPr id="5" name="Foliennummernplatzhalter 4">
            <a:extLst>
              <a:ext uri="{FF2B5EF4-FFF2-40B4-BE49-F238E27FC236}">
                <a16:creationId xmlns:a16="http://schemas.microsoft.com/office/drawing/2014/main" id="{4DA926A4-F761-4C5D-925D-8BB0AB3262EE}"/>
              </a:ext>
            </a:extLst>
          </p:cNvPr>
          <p:cNvSpPr>
            <a:spLocks noGrp="1"/>
          </p:cNvSpPr>
          <p:nvPr>
            <p:ph type="sldNum" sz="quarter" idx="16"/>
          </p:nvPr>
        </p:nvSpPr>
        <p:spPr/>
        <p:txBody>
          <a:bodyPr/>
          <a:lstStyle/>
          <a:p>
            <a:fld id="{CF23C0C3-F0EC-4AF0-84C8-08554CFEDD03}" type="slidenum">
              <a:rPr lang="en-GB" smtClean="0"/>
              <a:t>8</a:t>
            </a:fld>
            <a:endParaRPr lang="en-GB"/>
          </a:p>
        </p:txBody>
      </p:sp>
      <p:pic>
        <p:nvPicPr>
          <p:cNvPr id="8" name="Picture 2">
            <a:extLst>
              <a:ext uri="{FF2B5EF4-FFF2-40B4-BE49-F238E27FC236}">
                <a16:creationId xmlns:a16="http://schemas.microsoft.com/office/drawing/2014/main" id="{3986A175-7B25-49CE-AA61-E64330DD6D1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08931" y="1150711"/>
            <a:ext cx="2497537" cy="37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extLst>
              <a:ext uri="{FF2B5EF4-FFF2-40B4-BE49-F238E27FC236}">
                <a16:creationId xmlns:a16="http://schemas.microsoft.com/office/drawing/2014/main" id="{D1139AB9-99E3-4ABB-A831-F49D474DAC47}"/>
              </a:ext>
            </a:extLst>
          </p:cNvPr>
          <p:cNvSpPr/>
          <p:nvPr/>
        </p:nvSpPr>
        <p:spPr>
          <a:xfrm>
            <a:off x="5883966" y="4355752"/>
            <a:ext cx="2767054" cy="369332"/>
          </a:xfrm>
          <a:prstGeom prst="rect">
            <a:avLst/>
          </a:prstGeom>
        </p:spPr>
        <p:txBody>
          <a:bodyPr wrap="square">
            <a:spAutoFit/>
          </a:bodyPr>
          <a:lstStyle/>
          <a:p>
            <a:pPr>
              <a:spcBef>
                <a:spcPct val="0"/>
              </a:spcBef>
            </a:pPr>
            <a:r>
              <a:rPr lang="fr-FR" sz="900"/>
              <a:t>Source : Cities Development Initiative for Asia (CDIA), 2010</a:t>
            </a:r>
          </a:p>
        </p:txBody>
      </p:sp>
      <p:sp>
        <p:nvSpPr>
          <p:cNvPr id="2" name="Ellipse 1">
            <a:extLst>
              <a:ext uri="{FF2B5EF4-FFF2-40B4-BE49-F238E27FC236}">
                <a16:creationId xmlns:a16="http://schemas.microsoft.com/office/drawing/2014/main" id="{326B7BFA-7AFF-4BCF-9C68-A28FE1E2DF71}"/>
              </a:ext>
            </a:extLst>
          </p:cNvPr>
          <p:cNvSpPr/>
          <p:nvPr/>
        </p:nvSpPr>
        <p:spPr>
          <a:xfrm>
            <a:off x="4099891" y="3502772"/>
            <a:ext cx="715616" cy="691764"/>
          </a:xfrm>
          <a:prstGeom prst="ellipse">
            <a:avLst/>
          </a:prstGeom>
          <a:solidFill>
            <a:srgbClr val="004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t>CBA</a:t>
            </a:r>
          </a:p>
        </p:txBody>
      </p:sp>
      <p:sp>
        <p:nvSpPr>
          <p:cNvPr id="11" name="Ellipse 10">
            <a:extLst>
              <a:ext uri="{FF2B5EF4-FFF2-40B4-BE49-F238E27FC236}">
                <a16:creationId xmlns:a16="http://schemas.microsoft.com/office/drawing/2014/main" id="{1CD406CB-13C4-482F-B003-F95FDB9D06A4}"/>
              </a:ext>
            </a:extLst>
          </p:cNvPr>
          <p:cNvSpPr/>
          <p:nvPr/>
        </p:nvSpPr>
        <p:spPr>
          <a:xfrm>
            <a:off x="4545371" y="3792995"/>
            <a:ext cx="715616" cy="691764"/>
          </a:xfrm>
          <a:prstGeom prst="ellipse">
            <a:avLst/>
          </a:prstGeom>
          <a:solidFill>
            <a:srgbClr val="F497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t>MCA</a:t>
            </a:r>
          </a:p>
        </p:txBody>
      </p:sp>
      <p:sp>
        <p:nvSpPr>
          <p:cNvPr id="3" name="Rechteck: abgerundete Ecken 2">
            <a:extLst>
              <a:ext uri="{FF2B5EF4-FFF2-40B4-BE49-F238E27FC236}">
                <a16:creationId xmlns:a16="http://schemas.microsoft.com/office/drawing/2014/main" id="{34DF8335-80DD-4EDD-9E00-E0144CB6323B}"/>
              </a:ext>
            </a:extLst>
          </p:cNvPr>
          <p:cNvSpPr/>
          <p:nvPr/>
        </p:nvSpPr>
        <p:spPr>
          <a:xfrm>
            <a:off x="2969893" y="3609747"/>
            <a:ext cx="952500" cy="620756"/>
          </a:xfrm>
          <a:prstGeom prst="roundRect">
            <a:avLst/>
          </a:prstGeom>
          <a:solidFill>
            <a:srgbClr val="89AE1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Critères de sélection</a:t>
            </a:r>
          </a:p>
        </p:txBody>
      </p:sp>
      <p:grpSp>
        <p:nvGrpSpPr>
          <p:cNvPr id="14" name="Groupe 13">
            <a:extLst>
              <a:ext uri="{FF2B5EF4-FFF2-40B4-BE49-F238E27FC236}">
                <a16:creationId xmlns:a16="http://schemas.microsoft.com/office/drawing/2014/main" id="{A6BA494A-25BF-49B7-8A99-1C07F7637147}"/>
              </a:ext>
            </a:extLst>
          </p:cNvPr>
          <p:cNvGrpSpPr/>
          <p:nvPr/>
        </p:nvGrpSpPr>
        <p:grpSpPr>
          <a:xfrm>
            <a:off x="4884420" y="1206079"/>
            <a:ext cx="697857" cy="787617"/>
            <a:chOff x="4884420" y="1127974"/>
            <a:chExt cx="697857" cy="787617"/>
          </a:xfrm>
        </p:grpSpPr>
        <p:sp>
          <p:nvSpPr>
            <p:cNvPr id="10" name="ZoneTexte 9">
              <a:extLst>
                <a:ext uri="{FF2B5EF4-FFF2-40B4-BE49-F238E27FC236}">
                  <a16:creationId xmlns:a16="http://schemas.microsoft.com/office/drawing/2014/main" id="{517AC258-DF89-4EF9-AFDA-100ACB7E931D}"/>
                </a:ext>
              </a:extLst>
            </p:cNvPr>
            <p:cNvSpPr txBox="1"/>
            <p:nvPr/>
          </p:nvSpPr>
          <p:spPr>
            <a:xfrm>
              <a:off x="4884420" y="1367171"/>
              <a:ext cx="697857" cy="548420"/>
            </a:xfrm>
            <a:prstGeom prst="rect">
              <a:avLst/>
            </a:prstGeom>
            <a:solidFill>
              <a:schemeClr val="bg1"/>
            </a:solidFill>
            <a:ln>
              <a:noFill/>
            </a:ln>
          </p:spPr>
          <p:txBody>
            <a:bodyPr wrap="square" rtlCol="0">
              <a:spAutoFit/>
            </a:bodyPr>
            <a:lstStyle/>
            <a:p>
              <a:pPr>
                <a:lnSpc>
                  <a:spcPct val="107000"/>
                </a:lnSpc>
                <a:spcAft>
                  <a:spcPts val="800"/>
                </a:spcAft>
              </a:pPr>
              <a:r>
                <a:rPr lang="fr-FR"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LISTE DE SOUHAITS DES PROJETS POTENTIELS</a:t>
              </a:r>
              <a:endParaRPr lang="fr-FR"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232F9331-00A5-47C1-903B-E4DFA394EBB7}"/>
                </a:ext>
              </a:extLst>
            </p:cNvPr>
            <p:cNvSpPr txBox="1"/>
            <p:nvPr/>
          </p:nvSpPr>
          <p:spPr>
            <a:xfrm>
              <a:off x="4884420" y="1127974"/>
              <a:ext cx="679098" cy="307777"/>
            </a:xfrm>
            <a:prstGeom prst="rect">
              <a:avLst/>
            </a:prstGeom>
            <a:solidFill>
              <a:schemeClr val="bg1"/>
            </a:solidFill>
            <a:ln>
              <a:noFill/>
            </a:ln>
          </p:spPr>
          <p:txBody>
            <a:bodyPr wrap="square" rtlCol="0">
              <a:spAutoFit/>
            </a:bodyPr>
            <a:lstStyle/>
            <a:p>
              <a:pPr algn="l"/>
              <a:r>
                <a:rPr lang="fr-FR" sz="700" i="1" dirty="0">
                  <a:solidFill>
                    <a:srgbClr val="FF0000"/>
                  </a:solidFill>
                </a:rPr>
                <a:t>POINT DE DÉPART :</a:t>
              </a:r>
            </a:p>
          </p:txBody>
        </p:sp>
      </p:grpSp>
      <p:sp>
        <p:nvSpPr>
          <p:cNvPr id="18" name="Rectangle 17">
            <a:extLst>
              <a:ext uri="{FF2B5EF4-FFF2-40B4-BE49-F238E27FC236}">
                <a16:creationId xmlns:a16="http://schemas.microsoft.com/office/drawing/2014/main" id="{FF7F6BA2-6279-44AB-B200-1977D4B2E205}"/>
              </a:ext>
            </a:extLst>
          </p:cNvPr>
          <p:cNvSpPr/>
          <p:nvPr/>
        </p:nvSpPr>
        <p:spPr>
          <a:xfrm>
            <a:off x="5223969" y="4345757"/>
            <a:ext cx="339549" cy="9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p>
        </p:txBody>
      </p:sp>
      <p:grpSp>
        <p:nvGrpSpPr>
          <p:cNvPr id="15" name="Groupe 14">
            <a:extLst>
              <a:ext uri="{FF2B5EF4-FFF2-40B4-BE49-F238E27FC236}">
                <a16:creationId xmlns:a16="http://schemas.microsoft.com/office/drawing/2014/main" id="{38932847-6D99-43C8-BDFC-B853B65866DF}"/>
              </a:ext>
            </a:extLst>
          </p:cNvPr>
          <p:cNvGrpSpPr/>
          <p:nvPr/>
        </p:nvGrpSpPr>
        <p:grpSpPr>
          <a:xfrm>
            <a:off x="4726310" y="4367194"/>
            <a:ext cx="905586" cy="610618"/>
            <a:chOff x="5000160" y="1313962"/>
            <a:chExt cx="789753" cy="582269"/>
          </a:xfrm>
        </p:grpSpPr>
        <p:sp>
          <p:nvSpPr>
            <p:cNvPr id="16" name="ZoneTexte 15">
              <a:extLst>
                <a:ext uri="{FF2B5EF4-FFF2-40B4-BE49-F238E27FC236}">
                  <a16:creationId xmlns:a16="http://schemas.microsoft.com/office/drawing/2014/main" id="{0EC938F7-88D8-43AC-84CB-ABC2B948530E}"/>
                </a:ext>
              </a:extLst>
            </p:cNvPr>
            <p:cNvSpPr txBox="1"/>
            <p:nvPr/>
          </p:nvSpPr>
          <p:spPr>
            <a:xfrm>
              <a:off x="5000160" y="1441466"/>
              <a:ext cx="734518" cy="454765"/>
            </a:xfrm>
            <a:prstGeom prst="rect">
              <a:avLst/>
            </a:prstGeom>
            <a:solidFill>
              <a:schemeClr val="bg1"/>
            </a:solidFill>
            <a:ln>
              <a:noFill/>
            </a:ln>
          </p:spPr>
          <p:txBody>
            <a:bodyPr wrap="square" rtlCol="0">
              <a:spAutoFit/>
            </a:bodyPr>
            <a:lstStyle/>
            <a:p>
              <a:pPr>
                <a:lnSpc>
                  <a:spcPct val="107000"/>
                </a:lnSpc>
                <a:spcAft>
                  <a:spcPts val="800"/>
                </a:spcAft>
              </a:pPr>
              <a:r>
                <a:rPr lang="fr-FR"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LISTE RESTREINTE DE PROJETS PRIORITAIRES</a:t>
              </a:r>
              <a:endParaRPr lang="fr-FR"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00530C59-7990-4DFC-B7AB-E244DB7D4F09}"/>
                </a:ext>
              </a:extLst>
            </p:cNvPr>
            <p:cNvSpPr txBox="1"/>
            <p:nvPr/>
          </p:nvSpPr>
          <p:spPr>
            <a:xfrm>
              <a:off x="5243124" y="1313962"/>
              <a:ext cx="546789" cy="210047"/>
            </a:xfrm>
            <a:prstGeom prst="rect">
              <a:avLst/>
            </a:prstGeom>
            <a:noFill/>
            <a:ln>
              <a:noFill/>
            </a:ln>
          </p:spPr>
          <p:txBody>
            <a:bodyPr wrap="square" rtlCol="0">
              <a:spAutoFit/>
            </a:bodyPr>
            <a:lstStyle/>
            <a:p>
              <a:pPr algn="l"/>
              <a:r>
                <a:rPr lang="fr-FR" sz="700" i="1" dirty="0">
                  <a:solidFill>
                    <a:srgbClr val="FF0000"/>
                  </a:solidFill>
                </a:rPr>
                <a:t>FINALITÉ :</a:t>
              </a:r>
            </a:p>
          </p:txBody>
        </p:sp>
      </p:grpSp>
      <p:grpSp>
        <p:nvGrpSpPr>
          <p:cNvPr id="19" name="Groupe 18">
            <a:extLst>
              <a:ext uri="{FF2B5EF4-FFF2-40B4-BE49-F238E27FC236}">
                <a16:creationId xmlns:a16="http://schemas.microsoft.com/office/drawing/2014/main" id="{20C22C31-1B1D-4549-9AFE-E0793F7149FF}"/>
              </a:ext>
            </a:extLst>
          </p:cNvPr>
          <p:cNvGrpSpPr/>
          <p:nvPr/>
        </p:nvGrpSpPr>
        <p:grpSpPr>
          <a:xfrm>
            <a:off x="4804219" y="2805065"/>
            <a:ext cx="759299" cy="589709"/>
            <a:chOff x="4884420" y="1127974"/>
            <a:chExt cx="697857" cy="589709"/>
          </a:xfrm>
        </p:grpSpPr>
        <p:sp>
          <p:nvSpPr>
            <p:cNvPr id="20" name="ZoneTexte 19">
              <a:extLst>
                <a:ext uri="{FF2B5EF4-FFF2-40B4-BE49-F238E27FC236}">
                  <a16:creationId xmlns:a16="http://schemas.microsoft.com/office/drawing/2014/main" id="{303FE87E-F0E6-4724-A5C4-AF3AFB58C190}"/>
                </a:ext>
              </a:extLst>
            </p:cNvPr>
            <p:cNvSpPr txBox="1"/>
            <p:nvPr/>
          </p:nvSpPr>
          <p:spPr>
            <a:xfrm>
              <a:off x="4884420" y="1284551"/>
              <a:ext cx="697857" cy="433132"/>
            </a:xfrm>
            <a:prstGeom prst="rect">
              <a:avLst/>
            </a:prstGeom>
            <a:solidFill>
              <a:schemeClr val="bg1"/>
            </a:solidFill>
            <a:ln>
              <a:noFill/>
            </a:ln>
          </p:spPr>
          <p:txBody>
            <a:bodyPr wrap="square" rtlCol="0">
              <a:spAutoFit/>
            </a:bodyPr>
            <a:lstStyle/>
            <a:p>
              <a:pPr>
                <a:lnSpc>
                  <a:spcPct val="107000"/>
                </a:lnSpc>
                <a:spcAft>
                  <a:spcPts val="800"/>
                </a:spcAft>
              </a:pPr>
              <a:r>
                <a:rPr lang="fr-FR"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LISTE STRUCTURÉE DE PROJETS</a:t>
              </a:r>
              <a:endParaRPr lang="fr-FR"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C309F8B7-603B-4E6F-9EB3-422A5A8D14B5}"/>
                </a:ext>
              </a:extLst>
            </p:cNvPr>
            <p:cNvSpPr txBox="1"/>
            <p:nvPr/>
          </p:nvSpPr>
          <p:spPr>
            <a:xfrm>
              <a:off x="4884420" y="1127974"/>
              <a:ext cx="679098" cy="200055"/>
            </a:xfrm>
            <a:prstGeom prst="rect">
              <a:avLst/>
            </a:prstGeom>
            <a:solidFill>
              <a:schemeClr val="bg1"/>
            </a:solidFill>
            <a:ln>
              <a:noFill/>
            </a:ln>
          </p:spPr>
          <p:txBody>
            <a:bodyPr wrap="square" rtlCol="0">
              <a:spAutoFit/>
            </a:bodyPr>
            <a:lstStyle/>
            <a:p>
              <a:pPr algn="l"/>
              <a:r>
                <a:rPr lang="fr-FR" sz="700" i="1" dirty="0">
                  <a:solidFill>
                    <a:srgbClr val="FF0000"/>
                  </a:solidFill>
                </a:rPr>
                <a:t>SYNTHÈSE :</a:t>
              </a:r>
            </a:p>
          </p:txBody>
        </p:sp>
      </p:grpSp>
    </p:spTree>
    <p:extLst>
      <p:ext uri="{BB962C8B-B14F-4D97-AF65-F5344CB8AC3E}">
        <p14:creationId xmlns:p14="http://schemas.microsoft.com/office/powerpoint/2010/main" val="389289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8103A4-8A20-4972-A7EA-69AADB22B931}"/>
              </a:ext>
            </a:extLst>
          </p:cNvPr>
          <p:cNvSpPr>
            <a:spLocks noGrp="1"/>
          </p:cNvSpPr>
          <p:nvPr>
            <p:ph type="body" sz="quarter" idx="13"/>
          </p:nvPr>
        </p:nvSpPr>
        <p:spPr>
          <a:xfrm>
            <a:off x="449816" y="1188000"/>
            <a:ext cx="8173073" cy="3495469"/>
          </a:xfrm>
        </p:spPr>
        <p:txBody>
          <a:bodyPr>
            <a:normAutofit fontScale="92500" lnSpcReduction="20000"/>
          </a:bodyPr>
          <a:lstStyle/>
          <a:p>
            <a:r>
              <a:rPr lang="fr-FR" b="1" dirty="0"/>
              <a:t>Le financement</a:t>
            </a:r>
          </a:p>
          <a:p>
            <a:pPr marL="615950" lvl="1" indent="-342900"/>
            <a:r>
              <a:rPr lang="fr-FR" dirty="0"/>
              <a:t>... provient de </a:t>
            </a:r>
            <a:r>
              <a:rPr lang="fr-FR" b="1" dirty="0"/>
              <a:t>différentes sources</a:t>
            </a:r>
            <a:r>
              <a:rPr lang="fr-FR" dirty="0"/>
              <a:t> (publiques, privées, mixtes, etc.)</a:t>
            </a:r>
          </a:p>
          <a:p>
            <a:pPr marL="615950" lvl="1" indent="-342900"/>
            <a:r>
              <a:rPr lang="fr-FR" dirty="0"/>
              <a:t>... sous </a:t>
            </a:r>
            <a:r>
              <a:rPr lang="fr-FR" b="1" dirty="0"/>
              <a:t>différentes formes</a:t>
            </a:r>
            <a:r>
              <a:rPr lang="fr-FR" dirty="0"/>
              <a:t> (subventions, prêts, fonds propres, garanties, etc.)</a:t>
            </a:r>
          </a:p>
          <a:p>
            <a:pPr marL="615950" lvl="1" indent="-342900"/>
            <a:r>
              <a:rPr lang="fr-FR" dirty="0"/>
              <a:t>... pour être distribué par des </a:t>
            </a:r>
            <a:r>
              <a:rPr lang="fr-FR" b="1" dirty="0"/>
              <a:t>canaux locaux, nationaux, régionaux ou internationaux</a:t>
            </a:r>
          </a:p>
          <a:p>
            <a:pPr marL="615950" lvl="1" indent="-342900"/>
            <a:r>
              <a:rPr lang="fr-FR" dirty="0"/>
              <a:t>... à divers bénéficiaires</a:t>
            </a:r>
          </a:p>
          <a:p>
            <a:pPr marL="615950" lvl="1" indent="-342900"/>
            <a:endParaRPr lang="en-US" b="1" dirty="0"/>
          </a:p>
          <a:p>
            <a:r>
              <a:rPr lang="fr-FR" b="1" dirty="0"/>
              <a:t>Dans le cadre de Nexus</a:t>
            </a:r>
          </a:p>
          <a:p>
            <a:pPr marL="615950" lvl="1" indent="-342900"/>
            <a:r>
              <a:rPr lang="fr-FR" dirty="0"/>
              <a:t>... le financement est de nature </a:t>
            </a:r>
            <a:r>
              <a:rPr lang="fr-FR" b="1" dirty="0"/>
              <a:t>multisectorielle</a:t>
            </a:r>
          </a:p>
          <a:p>
            <a:pPr marL="615950" lvl="1" indent="-342900"/>
            <a:r>
              <a:rPr lang="fr-FR" dirty="0"/>
              <a:t>... il peut y avoir des </a:t>
            </a:r>
            <a:r>
              <a:rPr lang="fr-FR" sz="1800" dirty="0">
                <a:effectLst/>
                <a:latin typeface="Segoe UI" panose="020B0502040204020203" pitchFamily="34" charset="0"/>
              </a:rPr>
              <a:t>possibilités de financements </a:t>
            </a:r>
            <a:r>
              <a:rPr lang="fr-FR" sz="1800" b="1" dirty="0">
                <a:effectLst/>
                <a:latin typeface="Segoe UI" panose="020B0502040204020203" pitchFamily="34" charset="0"/>
              </a:rPr>
              <a:t>nouveaux et additionnels</a:t>
            </a:r>
            <a:endParaRPr lang="fr-FR" b="1" dirty="0"/>
          </a:p>
          <a:p>
            <a:pPr marL="615950" lvl="1" indent="-342900"/>
            <a:r>
              <a:rPr lang="fr-FR" dirty="0"/>
              <a:t>... des </a:t>
            </a:r>
            <a:r>
              <a:rPr lang="fr-FR" b="1" dirty="0"/>
              <a:t>dispositifs traditionnels ou novateurs</a:t>
            </a:r>
            <a:r>
              <a:rPr lang="fr-FR" dirty="0"/>
              <a:t> sont utilisés pour financer les projets Nexus.</a:t>
            </a:r>
          </a:p>
          <a:p>
            <a:pPr marL="615950" lvl="1" indent="-342900"/>
            <a:endParaRPr lang="en-US" b="1" dirty="0"/>
          </a:p>
          <a:p>
            <a:pPr lvl="1" indent="0">
              <a:buNone/>
            </a:pPr>
            <a:endParaRPr lang="de-DE" b="1" dirty="0"/>
          </a:p>
        </p:txBody>
      </p:sp>
      <p:sp>
        <p:nvSpPr>
          <p:cNvPr id="4" name="Titel 3">
            <a:extLst>
              <a:ext uri="{FF2B5EF4-FFF2-40B4-BE49-F238E27FC236}">
                <a16:creationId xmlns:a16="http://schemas.microsoft.com/office/drawing/2014/main" id="{F09AC317-0E3D-40F8-B125-B42B6ECCAD6F}"/>
              </a:ext>
            </a:extLst>
          </p:cNvPr>
          <p:cNvSpPr>
            <a:spLocks noGrp="1"/>
          </p:cNvSpPr>
          <p:nvPr>
            <p:ph type="title"/>
          </p:nvPr>
        </p:nvSpPr>
        <p:spPr/>
        <p:txBody>
          <a:bodyPr>
            <a:normAutofit/>
          </a:bodyPr>
          <a:lstStyle/>
          <a:p>
            <a:r>
              <a:rPr lang="fr-FR" dirty="0"/>
              <a:t>Financement</a:t>
            </a:r>
          </a:p>
        </p:txBody>
      </p:sp>
      <p:sp>
        <p:nvSpPr>
          <p:cNvPr id="5" name="Foliennummernplatzhalter 4">
            <a:extLst>
              <a:ext uri="{FF2B5EF4-FFF2-40B4-BE49-F238E27FC236}">
                <a16:creationId xmlns:a16="http://schemas.microsoft.com/office/drawing/2014/main" id="{2792D43D-B149-4750-A713-F64E6DF5B8C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115361573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SRFTFS2Y63PY-545973155-19211</_dlc_DocId>
    <_dlc_DocIdUrl xmlns="c223a77a-1bdc-44bd-8349-8f51de15cd10">
      <Url>https://gizonline.sharepoint.com/sites/WaterPolicy-InnovationforResilienceWaPo-RE/_layouts/15/DocIdRedir.aspx?ID=SRFTFS2Y63PY-545973155-19211</Url>
      <Description>SRFTFS2Y63PY-545973155-19211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3BE2C-DBC9-4CFF-8F6C-0333178E2AAE}">
  <ds:schemaRefs>
    <ds:schemaRef ds:uri="http://schemas.openxmlformats.org/package/2006/metadata/core-properties"/>
    <ds:schemaRef ds:uri="http://purl.org/dc/terms/"/>
    <ds:schemaRef ds:uri="484c8c59-755d-4516-b8d2-1621b38262b4"/>
    <ds:schemaRef ds:uri="http://schemas.microsoft.com/office/2006/documentManagement/types"/>
    <ds:schemaRef ds:uri="c223a77a-1bdc-44bd-8349-8f51de15cd10"/>
    <ds:schemaRef ds:uri="http://purl.org/dc/elements/1.1/"/>
    <ds:schemaRef ds:uri="http://schemas.microsoft.com/office/2006/metadata/properties"/>
    <ds:schemaRef ds:uri="cf63e47e-96be-43a7-9c4e-0a5012f8609c"/>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5AAB5B-B38E-41AA-922B-85FC5D092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5DA9E6-B91A-42BB-A6E8-A81C08D5CE0D}">
  <ds:schemaRefs>
    <ds:schemaRef ds:uri="http://schemas.microsoft.com/sharepoint/events"/>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18843</Words>
  <Application>Microsoft Office PowerPoint</Application>
  <PresentationFormat>Bildschirmpräsentation (16:9)</PresentationFormat>
  <Paragraphs>1288</Paragraphs>
  <Slides>46</Slides>
  <Notes>44</Notes>
  <HiddenSlides>1</HiddenSlides>
  <MMClips>0</MMClips>
  <ScaleCrop>false</ScaleCrop>
  <HeadingPairs>
    <vt:vector size="6" baseType="variant">
      <vt:variant>
        <vt:lpstr>Verwendete Schriftarten</vt:lpstr>
      </vt:variant>
      <vt:variant>
        <vt:i4>11</vt:i4>
      </vt:variant>
      <vt:variant>
        <vt:lpstr>Design</vt:lpstr>
      </vt:variant>
      <vt:variant>
        <vt:i4>4</vt:i4>
      </vt:variant>
      <vt:variant>
        <vt:lpstr>Folientitel</vt:lpstr>
      </vt:variant>
      <vt:variant>
        <vt:i4>46</vt:i4>
      </vt:variant>
    </vt:vector>
  </HeadingPairs>
  <TitlesOfParts>
    <vt:vector size="61" baseType="lpstr">
      <vt:lpstr>arial</vt:lpstr>
      <vt:lpstr>arial</vt:lpstr>
      <vt:lpstr>Barlow Semi Condensed</vt:lpstr>
      <vt:lpstr>Calibri</vt:lpstr>
      <vt:lpstr>Candara</vt:lpstr>
      <vt:lpstr>Google Sans</vt:lpstr>
      <vt:lpstr>MyriadPro-Semibold</vt:lpstr>
      <vt:lpstr>Neo Sans</vt:lpstr>
      <vt:lpstr>Segoe UI</vt:lpstr>
      <vt:lpstr>Symbol</vt:lpstr>
      <vt:lpstr>Wingdings</vt:lpstr>
      <vt:lpstr>Master English</vt:lpstr>
      <vt:lpstr>3_Master English</vt:lpstr>
      <vt:lpstr>1_Master English</vt:lpstr>
      <vt:lpstr>2_Master English</vt:lpstr>
      <vt:lpstr>Module II – Institutions, processus et outils pour institutionnaliser le Nexus eau-énergie-alimentation</vt:lpstr>
      <vt:lpstr>Revenons à Madame Sinclair...</vt:lpstr>
      <vt:lpstr>Objectif : mettre en évidence la valeur de la planification et du financement des investissements intersectoriels</vt:lpstr>
      <vt:lpstr>Programme</vt:lpstr>
      <vt:lpstr>Introduction et définitions </vt:lpstr>
      <vt:lpstr>Introduction : les investissements sectoriels</vt:lpstr>
      <vt:lpstr>Planification des investissements intersectoriels</vt:lpstr>
      <vt:lpstr>Priorisation des projets : passer d’une liste de souhaits à une liste restreinte </vt:lpstr>
      <vt:lpstr>Financement</vt:lpstr>
      <vt:lpstr>Démontrer la valeur ajoutée des solutions Nexus sur le plan économique</vt:lpstr>
      <vt:lpstr>PowerPoint-Präsentation</vt:lpstr>
      <vt:lpstr>Évaluer la valeur ajoutée des solutions Nexus sur le plan économique</vt:lpstr>
      <vt:lpstr>PowerPoint-Präsentation</vt:lpstr>
      <vt:lpstr>Démontrer la valeur ajoutée économique des solutions Nexus</vt:lpstr>
      <vt:lpstr>PowerPoint-Präsentation</vt:lpstr>
      <vt:lpstr>PowerPoint-Präsentation</vt:lpstr>
      <vt:lpstr>Avantage du projet</vt:lpstr>
      <vt:lpstr>Modèle microéconomique :  Résultats de la valeur actuelle nette </vt:lpstr>
      <vt:lpstr>Place à la réflexion !</vt:lpstr>
      <vt:lpstr>Mobiliser des fonds pour mettre en œuvre les solutions Nexus</vt:lpstr>
      <vt:lpstr>PowerPoint-Präsentation</vt:lpstr>
      <vt:lpstr>Sources de financement</vt:lpstr>
      <vt:lpstr>Caractéristiques importantes des mécanismes de financement</vt:lpstr>
      <vt:lpstr>Le “bon match“</vt:lpstr>
      <vt:lpstr>Les différentes étapes du financement du projet</vt:lpstr>
      <vt:lpstr>Modes de financement des prestations</vt:lpstr>
      <vt:lpstr>Opportunités relatives à la finance mixte</vt:lpstr>
      <vt:lpstr>Le Nexus comme moyen stratégique d’accéder au financement</vt:lpstr>
      <vt:lpstr>Critères de durabilité : Taxonomie de l’UE</vt:lpstr>
      <vt:lpstr>Critères de durabilité : normes internationales</vt:lpstr>
      <vt:lpstr>PowerPoint-Präsentation</vt:lpstr>
      <vt:lpstr>PowerPoint-Präsentation</vt:lpstr>
      <vt:lpstr>PowerPoint-Präsentation</vt:lpstr>
      <vt:lpstr>PowerPoint-Präsentation</vt:lpstr>
      <vt:lpstr>PowerPoint-Präsentation</vt:lpstr>
      <vt:lpstr>Le Nexus et le FVC</vt:lpstr>
      <vt:lpstr>Financement du projet NEXUS : Financement du secteur privé et des utilisateurs finaux</vt:lpstr>
      <vt:lpstr>Évaluation du marché potentiel</vt:lpstr>
      <vt:lpstr>Risques financiers pour le secteur privé</vt:lpstr>
      <vt:lpstr>Type de financement disponible pour le secteur privé</vt:lpstr>
      <vt:lpstr>Type de financement disponible pour l'utilisateur final</vt:lpstr>
      <vt:lpstr>FAQ sur la planification et le financement des investissements intersectoriels</vt:lpstr>
      <vt:lpstr>Exercice interactif : Présentez votre projet Nexus eau-énergie-alimentation</vt:lpstr>
      <vt:lpstr>Présentez votre projet Nexus eau-énergie-alimentation</vt:lpstr>
      <vt:lpstr>How to build a pitch:</vt:lpstr>
      <vt:lpstr>Merci d’avoir pris le temps de suivre ce module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1114</cp:revision>
  <dcterms:created xsi:type="dcterms:W3CDTF">2017-09-14T11:33:37Z</dcterms:created>
  <dcterms:modified xsi:type="dcterms:W3CDTF">2022-11-30T16:00:04Z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356048ed-3de1-4456-81e9-8aed64d2ec0b</vt:lpwstr>
  </property>
  <property fmtid="{D5CDD505-2E9C-101B-9397-08002B2CF9AE}" pid="4" name="MediaServiceImageTags">
    <vt:lpwstr/>
  </property>
</Properties>
</file>