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876" r:id="rId6"/>
  </p:sldMasterIdLst>
  <p:notesMasterIdLst>
    <p:notesMasterId r:id="rId17"/>
  </p:notesMasterIdLst>
  <p:handoutMasterIdLst>
    <p:handoutMasterId r:id="rId18"/>
  </p:handoutMasterIdLst>
  <p:sldIdLst>
    <p:sldId id="692" r:id="rId7"/>
    <p:sldId id="831" r:id="rId8"/>
    <p:sldId id="700" r:id="rId9"/>
    <p:sldId id="833" r:id="rId10"/>
    <p:sldId id="827" r:id="rId11"/>
    <p:sldId id="823" r:id="rId12"/>
    <p:sldId id="828" r:id="rId13"/>
    <p:sldId id="829" r:id="rId14"/>
    <p:sldId id="832" r:id="rId15"/>
    <p:sldId id="834" r:id="rId16"/>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nika (adelphi)" initials="A(" lastIdx="8" clrIdx="6">
    <p:extLst>
      <p:ext uri="{19B8F6BF-5375-455C-9EA6-DF929625EA0E}">
        <p15:presenceInfo xmlns:p15="http://schemas.microsoft.com/office/powerpoint/2012/main" userId="S-1-5-21-1761227572-3249661292-4128413540-1209" providerId="AD"/>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8" name="Stephanie" initials="S" lastIdx="12" clrIdx="7">
    <p:extLst>
      <p:ext uri="{19B8F6BF-5375-455C-9EA6-DF929625EA0E}">
        <p15:presenceInfo xmlns:p15="http://schemas.microsoft.com/office/powerpoint/2012/main" userId="S::stephanie.bilgram@giz.de::7eaf3b4c-b72a-4433-a624-c860e2d7022b"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9" name="Sabine Blumstein" initials="SB [2]" lastIdx="2" clrIdx="8">
    <p:extLst>
      <p:ext uri="{19B8F6BF-5375-455C-9EA6-DF929625EA0E}">
        <p15:presenceInfo xmlns:p15="http://schemas.microsoft.com/office/powerpoint/2012/main" userId="Sabine Blumstein" providerId="None"/>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5" name="Lilly Aufdembrinke - adelphi" initials="LA-a" lastIdx="23" clrIdx="4">
    <p:extLst>
      <p:ext uri="{19B8F6BF-5375-455C-9EA6-DF929625EA0E}">
        <p15:presenceInfo xmlns:p15="http://schemas.microsoft.com/office/powerpoint/2012/main" userId="S-1-5-21-1761227572-3249661292-4128413540-5431" providerId="AD"/>
      </p:ext>
    </p:extLst>
  </p:cmAuthor>
  <p:cmAuthor id="6" name="Sabine Blumstein" initials="SB" lastIdx="19" clrIdx="5">
    <p:extLst>
      <p:ext uri="{19B8F6BF-5375-455C-9EA6-DF929625EA0E}">
        <p15:presenceInfo xmlns:p15="http://schemas.microsoft.com/office/powerpoint/2012/main" userId="7c8c8f6a3fce4c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2"/>
    <a:srgbClr val="F4971A"/>
    <a:srgbClr val="575756"/>
    <a:srgbClr val="FBDDA7"/>
    <a:srgbClr val="F6B33C"/>
    <a:srgbClr val="7E7E7E"/>
    <a:srgbClr val="ECD65E"/>
    <a:srgbClr val="FFD960"/>
    <a:srgbClr val="E2E2E2"/>
    <a:srgbClr val="A1A1A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C47E9D-0EA9-4AFB-B61F-57EF478FD26B}" v="2" dt="2022-11-30T16:01:57.98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93883" autoAdjust="0"/>
  </p:normalViewPr>
  <p:slideViewPr>
    <p:cSldViewPr snapToGrid="0">
      <p:cViewPr varScale="1">
        <p:scale>
          <a:sx n="106" d="100"/>
          <a:sy n="106" d="100"/>
        </p:scale>
        <p:origin x="576" y="82"/>
      </p:cViewPr>
      <p:guideLst>
        <p:guide pos="2880"/>
        <p:guide orient="horz"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n, Eleonora GIZ" userId="17fcc923-fc16-4ae3-be90-1ba8220b4999" providerId="ADAL" clId="{61C47E9D-0EA9-4AFB-B61F-57EF478FD26B}"/>
    <pc:docChg chg="undo custSel addSld delSld modSld">
      <pc:chgData name="Hoffmann, Eleonora GIZ" userId="17fcc923-fc16-4ae3-be90-1ba8220b4999" providerId="ADAL" clId="{61C47E9D-0EA9-4AFB-B61F-57EF478FD26B}" dt="2022-11-30T16:03:53.669" v="12" actId="12789"/>
      <pc:docMkLst>
        <pc:docMk/>
      </pc:docMkLst>
      <pc:sldChg chg="addSp delSp modSp mod">
        <pc:chgData name="Hoffmann, Eleonora GIZ" userId="17fcc923-fc16-4ae3-be90-1ba8220b4999" providerId="ADAL" clId="{61C47E9D-0EA9-4AFB-B61F-57EF478FD26B}" dt="2022-11-30T16:03:36.508" v="8" actId="12789"/>
        <pc:sldMkLst>
          <pc:docMk/>
          <pc:sldMk cId="561675503" sldId="692"/>
        </pc:sldMkLst>
        <pc:spChg chg="add del mod">
          <ac:chgData name="Hoffmann, Eleonora GIZ" userId="17fcc923-fc16-4ae3-be90-1ba8220b4999" providerId="ADAL" clId="{61C47E9D-0EA9-4AFB-B61F-57EF478FD26B}" dt="2022-11-30T16:01:45.560" v="3" actId="478"/>
          <ac:spMkLst>
            <pc:docMk/>
            <pc:sldMk cId="561675503" sldId="692"/>
            <ac:spMk id="4" creationId="{5391B6AF-89AF-455E-8752-352C0CAF8CA3}"/>
          </ac:spMkLst>
        </pc:spChg>
        <pc:spChg chg="add del mod">
          <ac:chgData name="Hoffmann, Eleonora GIZ" userId="17fcc923-fc16-4ae3-be90-1ba8220b4999" providerId="ADAL" clId="{61C47E9D-0EA9-4AFB-B61F-57EF478FD26B}" dt="2022-11-30T16:01:47.200" v="4" actId="478"/>
          <ac:spMkLst>
            <pc:docMk/>
            <pc:sldMk cId="561675503" sldId="692"/>
            <ac:spMk id="6" creationId="{35EC0690-12E6-432A-A8CA-D2A19F10DD7A}"/>
          </ac:spMkLst>
        </pc:spChg>
        <pc:spChg chg="del">
          <ac:chgData name="Hoffmann, Eleonora GIZ" userId="17fcc923-fc16-4ae3-be90-1ba8220b4999" providerId="ADAL" clId="{61C47E9D-0EA9-4AFB-B61F-57EF478FD26B}" dt="2022-11-30T16:01:43.071" v="2" actId="478"/>
          <ac:spMkLst>
            <pc:docMk/>
            <pc:sldMk cId="561675503" sldId="692"/>
            <ac:spMk id="11" creationId="{7EA36D81-A9F7-4B13-A0E8-0F6314C917F3}"/>
          </ac:spMkLst>
        </pc:spChg>
        <pc:spChg chg="add mod">
          <ac:chgData name="Hoffmann, Eleonora GIZ" userId="17fcc923-fc16-4ae3-be90-1ba8220b4999" providerId="ADAL" clId="{61C47E9D-0EA9-4AFB-B61F-57EF478FD26B}" dt="2022-11-30T16:01:57.987" v="6"/>
          <ac:spMkLst>
            <pc:docMk/>
            <pc:sldMk cId="561675503" sldId="692"/>
            <ac:spMk id="16" creationId="{081F5A7B-D261-4E27-BFD2-53B38B12E6E1}"/>
          </ac:spMkLst>
        </pc:spChg>
        <pc:spChg chg="mod">
          <ac:chgData name="Hoffmann, Eleonora GIZ" userId="17fcc923-fc16-4ae3-be90-1ba8220b4999" providerId="ADAL" clId="{61C47E9D-0EA9-4AFB-B61F-57EF478FD26B}" dt="2022-11-30T16:01:57.987" v="6"/>
          <ac:spMkLst>
            <pc:docMk/>
            <pc:sldMk cId="561675503" sldId="692"/>
            <ac:spMk id="23" creationId="{58C65651-2500-42FA-8C77-D468694AC58A}"/>
          </ac:spMkLst>
        </pc:spChg>
        <pc:grpChg chg="add mod">
          <ac:chgData name="Hoffmann, Eleonora GIZ" userId="17fcc923-fc16-4ae3-be90-1ba8220b4999" providerId="ADAL" clId="{61C47E9D-0EA9-4AFB-B61F-57EF478FD26B}" dt="2022-11-30T16:01:57.987" v="6"/>
          <ac:grpSpMkLst>
            <pc:docMk/>
            <pc:sldMk cId="561675503" sldId="692"/>
            <ac:grpSpMk id="21" creationId="{0157018C-6538-4FDD-AE58-54715DBC10FF}"/>
          </ac:grpSpMkLst>
        </pc:grpChg>
        <pc:picChg chg="mod">
          <ac:chgData name="Hoffmann, Eleonora GIZ" userId="17fcc923-fc16-4ae3-be90-1ba8220b4999" providerId="ADAL" clId="{61C47E9D-0EA9-4AFB-B61F-57EF478FD26B}" dt="2022-11-30T16:03:36.508" v="8" actId="12789"/>
          <ac:picMkLst>
            <pc:docMk/>
            <pc:sldMk cId="561675503" sldId="692"/>
            <ac:picMk id="13" creationId="{E572B4E6-3A5A-4238-898E-7C3B5CB334DB}"/>
          </ac:picMkLst>
        </pc:picChg>
        <pc:picChg chg="mod">
          <ac:chgData name="Hoffmann, Eleonora GIZ" userId="17fcc923-fc16-4ae3-be90-1ba8220b4999" providerId="ADAL" clId="{61C47E9D-0EA9-4AFB-B61F-57EF478FD26B}" dt="2022-11-30T16:03:36.508" v="8" actId="12789"/>
          <ac:picMkLst>
            <pc:docMk/>
            <pc:sldMk cId="561675503" sldId="692"/>
            <ac:picMk id="15" creationId="{E1FBD9C7-F063-47CD-95BE-CB9534A3B268}"/>
          </ac:picMkLst>
        </pc:picChg>
        <pc:picChg chg="mod">
          <ac:chgData name="Hoffmann, Eleonora GIZ" userId="17fcc923-fc16-4ae3-be90-1ba8220b4999" providerId="ADAL" clId="{61C47E9D-0EA9-4AFB-B61F-57EF478FD26B}" dt="2022-11-30T16:03:36.508" v="8" actId="12789"/>
          <ac:picMkLst>
            <pc:docMk/>
            <pc:sldMk cId="561675503" sldId="692"/>
            <ac:picMk id="17" creationId="{09F2D90E-9EE8-460F-9EBC-6026AE8E02D5}"/>
          </ac:picMkLst>
        </pc:picChg>
        <pc:picChg chg="add mod">
          <ac:chgData name="Hoffmann, Eleonora GIZ" userId="17fcc923-fc16-4ae3-be90-1ba8220b4999" providerId="ADAL" clId="{61C47E9D-0EA9-4AFB-B61F-57EF478FD26B}" dt="2022-11-30T16:01:57.987" v="6"/>
          <ac:picMkLst>
            <pc:docMk/>
            <pc:sldMk cId="561675503" sldId="692"/>
            <ac:picMk id="18" creationId="{CE4EC904-82A3-4681-8990-F52026ABE16A}"/>
          </ac:picMkLst>
        </pc:picChg>
        <pc:picChg chg="mod">
          <ac:chgData name="Hoffmann, Eleonora GIZ" userId="17fcc923-fc16-4ae3-be90-1ba8220b4999" providerId="ADAL" clId="{61C47E9D-0EA9-4AFB-B61F-57EF478FD26B}" dt="2022-11-30T16:03:36.508" v="8" actId="12789"/>
          <ac:picMkLst>
            <pc:docMk/>
            <pc:sldMk cId="561675503" sldId="692"/>
            <ac:picMk id="19" creationId="{8ABA32F2-2450-4F60-8651-AFEF19DBA264}"/>
          </ac:picMkLst>
        </pc:picChg>
        <pc:picChg chg="add mod">
          <ac:chgData name="Hoffmann, Eleonora GIZ" userId="17fcc923-fc16-4ae3-be90-1ba8220b4999" providerId="ADAL" clId="{61C47E9D-0EA9-4AFB-B61F-57EF478FD26B}" dt="2022-11-30T16:01:57.987" v="6"/>
          <ac:picMkLst>
            <pc:docMk/>
            <pc:sldMk cId="561675503" sldId="692"/>
            <ac:picMk id="20" creationId="{6FEC1DB4-2405-41DF-B09A-BB38E8BE71C2}"/>
          </ac:picMkLst>
        </pc:picChg>
        <pc:picChg chg="mod">
          <ac:chgData name="Hoffmann, Eleonora GIZ" userId="17fcc923-fc16-4ae3-be90-1ba8220b4999" providerId="ADAL" clId="{61C47E9D-0EA9-4AFB-B61F-57EF478FD26B}" dt="2022-11-30T16:01:57.987" v="6"/>
          <ac:picMkLst>
            <pc:docMk/>
            <pc:sldMk cId="561675503" sldId="692"/>
            <ac:picMk id="22" creationId="{4483D937-92FF-4BC8-B2D4-1FC99BDDBADD}"/>
          </ac:picMkLst>
        </pc:picChg>
        <pc:picChg chg="del">
          <ac:chgData name="Hoffmann, Eleonora GIZ" userId="17fcc923-fc16-4ae3-be90-1ba8220b4999" providerId="ADAL" clId="{61C47E9D-0EA9-4AFB-B61F-57EF478FD26B}" dt="2022-11-30T16:01:43.071" v="2" actId="478"/>
          <ac:picMkLst>
            <pc:docMk/>
            <pc:sldMk cId="561675503" sldId="692"/>
            <ac:picMk id="30" creationId="{5E38E7FB-14C1-4397-ADFB-800EABBA639A}"/>
          </ac:picMkLst>
        </pc:picChg>
        <pc:picChg chg="del">
          <ac:chgData name="Hoffmann, Eleonora GIZ" userId="17fcc923-fc16-4ae3-be90-1ba8220b4999" providerId="ADAL" clId="{61C47E9D-0EA9-4AFB-B61F-57EF478FD26B}" dt="2022-11-30T16:01:43.071" v="2" actId="478"/>
          <ac:picMkLst>
            <pc:docMk/>
            <pc:sldMk cId="561675503" sldId="692"/>
            <ac:picMk id="36" creationId="{14CDB087-49CA-42A1-8E0D-84D9B22E54B2}"/>
          </ac:picMkLst>
        </pc:picChg>
      </pc:sldChg>
      <pc:sldChg chg="del">
        <pc:chgData name="Hoffmann, Eleonora GIZ" userId="17fcc923-fc16-4ae3-be90-1ba8220b4999" providerId="ADAL" clId="{61C47E9D-0EA9-4AFB-B61F-57EF478FD26B}" dt="2022-11-30T16:01:33.348" v="1" actId="47"/>
        <pc:sldMkLst>
          <pc:docMk/>
          <pc:sldMk cId="1603386933" sldId="755"/>
        </pc:sldMkLst>
      </pc:sldChg>
      <pc:sldChg chg="modSp add mod">
        <pc:chgData name="Hoffmann, Eleonora GIZ" userId="17fcc923-fc16-4ae3-be90-1ba8220b4999" providerId="ADAL" clId="{61C47E9D-0EA9-4AFB-B61F-57EF478FD26B}" dt="2022-11-30T16:03:53.669" v="12" actId="12789"/>
        <pc:sldMkLst>
          <pc:docMk/>
          <pc:sldMk cId="2707972368" sldId="834"/>
        </pc:sldMkLst>
        <pc:spChg chg="mod">
          <ac:chgData name="Hoffmann, Eleonora GIZ" userId="17fcc923-fc16-4ae3-be90-1ba8220b4999" providerId="ADAL" clId="{61C47E9D-0EA9-4AFB-B61F-57EF478FD26B}" dt="2022-11-30T16:01:52.433" v="5" actId="1076"/>
          <ac:spMkLst>
            <pc:docMk/>
            <pc:sldMk cId="2707972368" sldId="834"/>
            <ac:spMk id="4" creationId="{173B6E45-0892-42BC-BE6B-663CEDF24A29}"/>
          </ac:spMkLst>
        </pc:spChg>
        <pc:picChg chg="mod">
          <ac:chgData name="Hoffmann, Eleonora GIZ" userId="17fcc923-fc16-4ae3-be90-1ba8220b4999" providerId="ADAL" clId="{61C47E9D-0EA9-4AFB-B61F-57EF478FD26B}" dt="2022-11-30T16:03:53.669" v="12" actId="12789"/>
          <ac:picMkLst>
            <pc:docMk/>
            <pc:sldMk cId="2707972368" sldId="834"/>
            <ac:picMk id="13" creationId="{E572B4E6-3A5A-4238-898E-7C3B5CB334DB}"/>
          </ac:picMkLst>
        </pc:picChg>
        <pc:picChg chg="mod">
          <ac:chgData name="Hoffmann, Eleonora GIZ" userId="17fcc923-fc16-4ae3-be90-1ba8220b4999" providerId="ADAL" clId="{61C47E9D-0EA9-4AFB-B61F-57EF478FD26B}" dt="2022-11-30T16:03:53.669" v="12" actId="12789"/>
          <ac:picMkLst>
            <pc:docMk/>
            <pc:sldMk cId="2707972368" sldId="834"/>
            <ac:picMk id="15" creationId="{E1FBD9C7-F063-47CD-95BE-CB9534A3B268}"/>
          </ac:picMkLst>
        </pc:picChg>
        <pc:picChg chg="mod">
          <ac:chgData name="Hoffmann, Eleonora GIZ" userId="17fcc923-fc16-4ae3-be90-1ba8220b4999" providerId="ADAL" clId="{61C47E9D-0EA9-4AFB-B61F-57EF478FD26B}" dt="2022-11-30T16:03:53.669" v="12" actId="12789"/>
          <ac:picMkLst>
            <pc:docMk/>
            <pc:sldMk cId="2707972368" sldId="834"/>
            <ac:picMk id="17" creationId="{09F2D90E-9EE8-460F-9EBC-6026AE8E02D5}"/>
          </ac:picMkLst>
        </pc:picChg>
        <pc:picChg chg="mod">
          <ac:chgData name="Hoffmann, Eleonora GIZ" userId="17fcc923-fc16-4ae3-be90-1ba8220b4999" providerId="ADAL" clId="{61C47E9D-0EA9-4AFB-B61F-57EF478FD26B}" dt="2022-11-30T16:03:53.669" v="12" actId="12789"/>
          <ac:picMkLst>
            <pc:docMk/>
            <pc:sldMk cId="2707972368" sldId="834"/>
            <ac:picMk id="19" creationId="{8ABA32F2-2450-4F60-8651-AFEF19DBA264}"/>
          </ac:picMkLst>
        </pc:picChg>
        <pc:picChg chg="mod">
          <ac:chgData name="Hoffmann, Eleonora GIZ" userId="17fcc923-fc16-4ae3-be90-1ba8220b4999" providerId="ADAL" clId="{61C47E9D-0EA9-4AFB-B61F-57EF478FD26B}" dt="2022-11-30T16:01:52.433" v="5" actId="1076"/>
          <ac:picMkLst>
            <pc:docMk/>
            <pc:sldMk cId="2707972368" sldId="834"/>
            <ac:picMk id="20" creationId="{48BDE30B-E152-4808-9BC7-0242C2D85F8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30/11/2022</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‹Nr.›</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30/11/2022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‹Nr.›</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a:p>
        </p:txBody>
      </p:sp>
    </p:spTree>
    <p:extLst>
      <p:ext uri="{BB962C8B-B14F-4D97-AF65-F5344CB8AC3E}">
        <p14:creationId xmlns:p14="http://schemas.microsoft.com/office/powerpoint/2010/main" val="474149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a:p>
        </p:txBody>
      </p:sp>
    </p:spTree>
    <p:extLst>
      <p:ext uri="{BB962C8B-B14F-4D97-AF65-F5344CB8AC3E}">
        <p14:creationId xmlns:p14="http://schemas.microsoft.com/office/powerpoint/2010/main" val="280329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243277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r-FR" b="1" noProof="0" dirty="0"/>
              <a:t>Notes:</a:t>
            </a:r>
          </a:p>
          <a:p>
            <a:pPr marL="0" indent="0">
              <a:buFont typeface="Arial" panose="020B0604020202020204" pitchFamily="34" charset="0"/>
              <a:buNone/>
            </a:pPr>
            <a:endParaRPr lang="en-US" sz="900" kern="1200" noProof="0" dirty="0">
              <a:solidFill>
                <a:schemeClr val="tx1"/>
              </a:solidFill>
              <a:effectLst/>
              <a:latin typeface="Arial" panose="020B0604020202020204" pitchFamily="34" charset="0"/>
              <a:ea typeface="+mn-ea"/>
              <a:cs typeface="+mn-cs"/>
            </a:endParaRPr>
          </a:p>
          <a:p>
            <a:pPr marL="171450" indent="-171450">
              <a:buFont typeface="Arial" panose="020B0604020202020204" pitchFamily="34" charset="0"/>
              <a:buChar char="–"/>
            </a:pPr>
            <a:r>
              <a:rPr lang="fr-FR" sz="900" noProof="0" dirty="0">
                <a:solidFill>
                  <a:schemeClr val="tx1"/>
                </a:solidFill>
                <a:latin typeface="Arial" panose="020B0604020202020204" pitchFamily="34" charset="0"/>
                <a:ea typeface="+mn-ea"/>
                <a:cs typeface="+mn-cs"/>
              </a:rPr>
              <a:t>Cette étude de cas propose un exemple de barrage multifonctionnel qui, comme souligné dans le module 1, peut devenir une solution avec l’approche Nexus eau-énergie-alimentation.</a:t>
            </a:r>
          </a:p>
          <a:p>
            <a:pPr marL="171450" indent="-171450">
              <a:buFont typeface="Arial" panose="020B0604020202020204" pitchFamily="34" charset="0"/>
              <a:buChar char="–"/>
            </a:pPr>
            <a:r>
              <a:rPr lang="fr-FR" sz="900" noProof="0" dirty="0">
                <a:solidFill>
                  <a:schemeClr val="tx1"/>
                </a:solidFill>
                <a:latin typeface="Arial" panose="020B0604020202020204" pitchFamily="34" charset="0"/>
                <a:ea typeface="+mn-ea"/>
                <a:cs typeface="+mn-cs"/>
              </a:rPr>
              <a:t>Ce projet a également été choisi dans la mesure où GIZ et le Programme Dialogues Régionaux Nexus du Niger ont entrepris des actions liées à ce cas qui seront reflétées ici </a:t>
            </a:r>
          </a:p>
          <a:p>
            <a:pPr marL="171450" indent="-171450">
              <a:buFont typeface="Arial" panose="020B0604020202020204" pitchFamily="34" charset="0"/>
              <a:buChar char="–"/>
            </a:pPr>
            <a:r>
              <a:rPr lang="fr-FR" sz="900" noProof="0" dirty="0">
                <a:solidFill>
                  <a:schemeClr val="tx1"/>
                </a:solidFill>
                <a:latin typeface="Arial" panose="020B0604020202020204" pitchFamily="34" charset="0"/>
                <a:ea typeface="+mn-ea"/>
                <a:cs typeface="+mn-cs"/>
              </a:rPr>
              <a:t>Entre autres, il est question d’étudier si le barrage de Lagdo pourrait être classé comme un projet d’« </a:t>
            </a:r>
            <a:r>
              <a:rPr lang="fr-FR" sz="900" b="1" noProof="0" dirty="0">
                <a:solidFill>
                  <a:schemeClr val="tx1"/>
                </a:solidFill>
                <a:latin typeface="Arial" panose="020B0604020202020204" pitchFamily="34" charset="0"/>
                <a:ea typeface="+mn-ea"/>
                <a:cs typeface="+mn-cs"/>
              </a:rPr>
              <a:t>infrastructure commune </a:t>
            </a:r>
            <a:r>
              <a:rPr lang="fr-FR" sz="900" noProof="0" dirty="0">
                <a:solidFill>
                  <a:schemeClr val="tx1"/>
                </a:solidFill>
                <a:latin typeface="Arial" panose="020B0604020202020204" pitchFamily="34" charset="0"/>
                <a:ea typeface="+mn-ea"/>
                <a:cs typeface="+mn-cs"/>
              </a:rPr>
              <a:t>» et d’« </a:t>
            </a:r>
            <a:r>
              <a:rPr lang="fr-FR" sz="900" b="1" noProof="0" dirty="0">
                <a:solidFill>
                  <a:schemeClr val="tx1"/>
                </a:solidFill>
                <a:latin typeface="Arial" panose="020B0604020202020204" pitchFamily="34" charset="0"/>
                <a:ea typeface="+mn-ea"/>
                <a:cs typeface="+mn-cs"/>
              </a:rPr>
              <a:t>infrastructure d’intérêt commun </a:t>
            </a:r>
            <a:r>
              <a:rPr lang="fr-FR" sz="900" noProof="0" dirty="0">
                <a:solidFill>
                  <a:schemeClr val="tx1"/>
                </a:solidFill>
                <a:latin typeface="Arial" panose="020B0604020202020204" pitchFamily="34" charset="0"/>
                <a:ea typeface="+mn-ea"/>
                <a:cs typeface="+mn-cs"/>
              </a:rPr>
              <a:t>» (tel que défini par l’annexe 5 de la </a:t>
            </a:r>
            <a:r>
              <a:rPr lang="fr-FR" b="0" i="0" dirty="0">
                <a:solidFill>
                  <a:srgbClr val="BCC0C3"/>
                </a:solidFill>
                <a:effectLst/>
                <a:latin typeface="arial" panose="020B0604020202020204" pitchFamily="34" charset="0"/>
              </a:rPr>
              <a:t>Charte de l'Eau du Bassin du Niger</a:t>
            </a:r>
            <a:r>
              <a:rPr lang="fr-FR" sz="900" noProof="0" dirty="0">
                <a:solidFill>
                  <a:schemeClr val="tx1"/>
                </a:solidFill>
                <a:latin typeface="Arial" panose="020B0604020202020204" pitchFamily="34" charset="0"/>
                <a:ea typeface="+mn-ea"/>
                <a:cs typeface="+mn-cs"/>
              </a:rPr>
              <a:t>), ce qui permettrait d’en faire une infrastructure commune et d’étendre la répartition des bénéfices entre tous les pays qui se partagent le bassin de la Bénoué (dont le Cameroun, le Nigéria et le Tchad).</a:t>
            </a:r>
          </a:p>
        </p:txBody>
      </p:sp>
      <p:sp>
        <p:nvSpPr>
          <p:cNvPr id="4" name="Slide Number Placehold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3737703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noProof="0" dirty="0"/>
              <a:t>Notes: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kern="1200" noProof="0" dirty="0">
              <a:solidFill>
                <a:schemeClr val="tx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900" noProof="0" dirty="0">
                <a:solidFill>
                  <a:schemeClr val="tx1"/>
                </a:solidFill>
                <a:latin typeface="Arial" panose="020B0604020202020204" pitchFamily="34" charset="0"/>
                <a:ea typeface="+mn-ea"/>
                <a:cs typeface="+mn-cs"/>
              </a:rPr>
              <a:t>La Bénoué est un sous-bassin du bassin du Niger en Afrique de l’Ouest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900" noProof="0" dirty="0">
                <a:solidFill>
                  <a:schemeClr val="tx1"/>
                </a:solidFill>
                <a:latin typeface="Arial" panose="020B0604020202020204" pitchFamily="34" charset="0"/>
                <a:ea typeface="+mn-ea"/>
                <a:cs typeface="+mn-cs"/>
              </a:rPr>
              <a:t>La rivière Bénoué est le principal affluent du fleuve Niger. Elle prend sa source au centre du Cameroun et remonte vers le nord jusqu’à la frontière avec le Nigéria</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900" noProof="0" dirty="0">
                <a:solidFill>
                  <a:schemeClr val="tx1"/>
                </a:solidFill>
                <a:latin typeface="Arial" panose="020B0604020202020204" pitchFamily="34" charset="0"/>
                <a:ea typeface="+mn-ea"/>
                <a:cs typeface="+mn-cs"/>
              </a:rPr>
              <a:t>Au Nigéria, la Bénoué traverse le pays sur 800 km, principalement dans le sens est-ouest, avant de se jeter dans le Niger</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900" noProof="0" dirty="0">
                <a:solidFill>
                  <a:schemeClr val="tx1"/>
                </a:solidFill>
                <a:latin typeface="Arial" panose="020B0604020202020204" pitchFamily="34" charset="0"/>
                <a:ea typeface="+mn-ea"/>
                <a:cs typeface="+mn-cs"/>
              </a:rPr>
              <a:t>La région septentrionale du Cameroun a la particularité d’avoir une saison des pluies se déroulant principalement de mai à septembre (800 mm par an) et une évapotranspiration potentielle (E.T.P) de 2 500 mm par an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900" noProof="0" dirty="0">
                <a:solidFill>
                  <a:schemeClr val="tx1"/>
                </a:solidFill>
                <a:latin typeface="Arial" panose="020B0604020202020204" pitchFamily="34" charset="0"/>
                <a:ea typeface="+mn-ea"/>
                <a:cs typeface="+mn-cs"/>
              </a:rPr>
              <a:t>Le déficit permanent de l’évapotranspiration potentielle génère un stress hydrique qui affecte la production agricole, entraînant à son tour une baisse des rendements et une augmentation des risques climatiques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900" noProof="0" dirty="0">
                <a:solidFill>
                  <a:schemeClr val="tx1"/>
                </a:solidFill>
                <a:latin typeface="Arial" panose="020B0604020202020204" pitchFamily="34" charset="0"/>
                <a:ea typeface="+mn-ea"/>
                <a:cs typeface="+mn-cs"/>
              </a:rPr>
              <a:t>En outre, le niveau de pauvreté est passé de 56 % en 2001 à 68 % en 2014 (projet « Viva Bénoué » de la Banque mondiale), ce qui témoigne d’une évolution négative</a:t>
            </a:r>
          </a:p>
          <a:p>
            <a:pPr marL="0" indent="0">
              <a:buFont typeface="Arial" panose="020B0604020202020204" pitchFamily="34" charset="0"/>
              <a:buNone/>
            </a:pPr>
            <a:endParaRPr lang="en-US" noProof="0" dirty="0"/>
          </a:p>
          <a:p>
            <a:endParaRPr lang="en-US" b="0" noProof="0" dirty="0"/>
          </a:p>
          <a:p>
            <a:r>
              <a:rPr lang="fr-FR" b="1" noProof="0" dirty="0"/>
              <a:t>Sources:</a:t>
            </a:r>
          </a:p>
          <a:p>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fr-FR" b="0" noProof="0" dirty="0" err="1"/>
              <a:t>Autorite</a:t>
            </a:r>
            <a:r>
              <a:rPr lang="fr-FR" b="0" noProof="0" dirty="0"/>
              <a:t> Bassin Du Niger (2021), ‘Rapport de Mission sur le Barrage de </a:t>
            </a:r>
            <a:r>
              <a:rPr lang="fr-FR" b="0" noProof="0" dirty="0" err="1"/>
              <a:t>Lagdo</a:t>
            </a:r>
            <a:r>
              <a:rPr lang="fr-FR" b="0" noProof="0" dirty="0"/>
              <a:t> – Cameroun’, Niamey, Niger.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fr-FR" noProof="0" dirty="0"/>
              <a:t>World </a:t>
            </a:r>
            <a:r>
              <a:rPr lang="fr-FR" noProof="0" dirty="0" err="1"/>
              <a:t>Bank’s</a:t>
            </a:r>
            <a:r>
              <a:rPr lang="fr-FR" noProof="0" dirty="0"/>
              <a:t> Viva </a:t>
            </a:r>
            <a:r>
              <a:rPr lang="fr-FR" noProof="0" dirty="0" err="1"/>
              <a:t>Benoué</a:t>
            </a:r>
            <a:r>
              <a:rPr lang="fr-FR" noProof="0" dirty="0"/>
              <a:t> project en </a:t>
            </a:r>
            <a:r>
              <a:rPr lang="fr-FR" b="0" noProof="0" dirty="0" err="1"/>
              <a:t>Autorite</a:t>
            </a:r>
            <a:r>
              <a:rPr lang="fr-FR" b="0" noProof="0" dirty="0"/>
              <a:t> Bassin Du Niger (2021), ‘Rapport de Mission sur le Barrage de </a:t>
            </a:r>
            <a:r>
              <a:rPr lang="fr-FR" b="0" noProof="0" dirty="0" err="1"/>
              <a:t>Lagdo</a:t>
            </a:r>
            <a:r>
              <a:rPr lang="fr-FR" b="0" noProof="0" dirty="0"/>
              <a:t> – Cameroun’, Niamey, Niger. </a:t>
            </a:r>
          </a:p>
          <a:p>
            <a:endParaRPr lang="en-US" noProof="0" dirty="0"/>
          </a:p>
          <a:p>
            <a:r>
              <a:rPr lang="fr-FR" noProof="0" dirty="0"/>
              <a:t>World Bank (2020), ‘</a:t>
            </a:r>
            <a:r>
              <a:rPr lang="fr-FR" noProof="0" dirty="0" err="1"/>
              <a:t>Valorization</a:t>
            </a:r>
            <a:r>
              <a:rPr lang="fr-FR" noProof="0" dirty="0"/>
              <a:t> of Investments in the Valley of the </a:t>
            </a:r>
            <a:r>
              <a:rPr lang="fr-FR" noProof="0" dirty="0" err="1"/>
              <a:t>Benue</a:t>
            </a:r>
            <a:r>
              <a:rPr lang="fr-FR" noProof="0" dirty="0"/>
              <a:t> Project’, Report.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fr-FR" b="0" u="sng" noProof="0" dirty="0"/>
              <a:t>Référence d’image:</a:t>
            </a:r>
          </a:p>
          <a:p>
            <a:pPr marL="0" marR="0" lvl="0" indent="0" algn="l" defTabSz="685800" rtl="0" eaLnBrk="1" fontAlgn="auto" latinLnBrk="0" hangingPunct="1">
              <a:lnSpc>
                <a:spcPct val="100000"/>
              </a:lnSpc>
              <a:spcBef>
                <a:spcPts val="0"/>
              </a:spcBef>
              <a:spcAft>
                <a:spcPts val="0"/>
              </a:spcAft>
              <a:buClrTx/>
              <a:buSzTx/>
              <a:buFontTx/>
              <a:buNone/>
              <a:tabLst/>
              <a:defRPr/>
            </a:pPr>
            <a:r>
              <a:rPr lang="fr-FR" b="0" noProof="0" dirty="0"/>
              <a:t>Nexus </a:t>
            </a:r>
            <a:r>
              <a:rPr lang="fr-FR" b="0" noProof="0" dirty="0" err="1"/>
              <a:t>Regional</a:t>
            </a:r>
            <a:r>
              <a:rPr lang="fr-FR" b="0" noProof="0" dirty="0"/>
              <a:t> Dialogue (NRD) (2022), ‘Water </a:t>
            </a:r>
            <a:r>
              <a:rPr lang="fr-FR" b="0" noProof="0" dirty="0" err="1"/>
              <a:t>resource</a:t>
            </a:r>
            <a:r>
              <a:rPr lang="fr-FR" b="0" noProof="0" dirty="0"/>
              <a:t> management of the </a:t>
            </a:r>
            <a:r>
              <a:rPr lang="fr-FR" b="0" noProof="0" dirty="0" err="1"/>
              <a:t>Lagdo</a:t>
            </a:r>
            <a:r>
              <a:rPr lang="fr-FR" b="0" noProof="0" dirty="0"/>
              <a:t> </a:t>
            </a:r>
            <a:r>
              <a:rPr lang="fr-FR" b="0" noProof="0" dirty="0" err="1"/>
              <a:t>hydroelectric</a:t>
            </a:r>
            <a:r>
              <a:rPr lang="fr-FR" b="0" noProof="0" dirty="0"/>
              <a:t> dam in Garoua, </a:t>
            </a:r>
            <a:r>
              <a:rPr lang="fr-FR" b="0" noProof="0" dirty="0" err="1"/>
              <a:t>Cameroon</a:t>
            </a:r>
            <a:r>
              <a:rPr lang="fr-FR" b="0" noProof="0" dirty="0"/>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noProof="0" dirty="0"/>
          </a:p>
          <a:p>
            <a:endParaRPr lang="en-US" noProof="0" dirty="0"/>
          </a:p>
          <a:p>
            <a:endParaRPr lang="en-US" dirty="0"/>
          </a:p>
        </p:txBody>
      </p:sp>
      <p:sp>
        <p:nvSpPr>
          <p:cNvPr id="4" name="Slide Number Placehold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4190167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Notes:</a:t>
            </a:r>
          </a:p>
          <a:p>
            <a:pPr marL="0" indent="0">
              <a:buFont typeface="Arial" panose="020B0604020202020204" pitchFamily="34" charset="0"/>
              <a:buNone/>
            </a:pPr>
            <a:endParaRPr lang="en-US" sz="900" b="0" kern="1200" dirty="0">
              <a:solidFill>
                <a:schemeClr val="tx1"/>
              </a:solidFill>
              <a:effectLst/>
              <a:latin typeface="Arial" panose="020B0604020202020204" pitchFamily="34" charset="0"/>
              <a:ea typeface="+mn-ea"/>
              <a:cs typeface="+mn-cs"/>
            </a:endParaRPr>
          </a:p>
          <a:p>
            <a:pPr marL="171450" indent="-171450">
              <a:buFont typeface="Arial" panose="020B0604020202020204" pitchFamily="34" charset="0"/>
              <a:buChar char="–"/>
            </a:pPr>
            <a:r>
              <a:rPr lang="fr-FR" sz="900" dirty="0">
                <a:solidFill>
                  <a:schemeClr val="tx1"/>
                </a:solidFill>
                <a:latin typeface="Arial" panose="020B0604020202020204" pitchFamily="34" charset="0"/>
                <a:ea typeface="+mn-ea"/>
                <a:cs typeface="+mn-cs"/>
              </a:rPr>
              <a:t>L’étude de cas présentée concerne le barrage de </a:t>
            </a:r>
            <a:r>
              <a:rPr lang="fr-FR" sz="900" dirty="0" err="1">
                <a:solidFill>
                  <a:schemeClr val="tx1"/>
                </a:solidFill>
                <a:latin typeface="Arial" panose="020B0604020202020204" pitchFamily="34" charset="0"/>
                <a:ea typeface="+mn-ea"/>
                <a:cs typeface="+mn-cs"/>
              </a:rPr>
              <a:t>Lagdo</a:t>
            </a:r>
            <a:r>
              <a:rPr lang="fr-FR" sz="900" dirty="0">
                <a:solidFill>
                  <a:schemeClr val="tx1"/>
                </a:solidFill>
                <a:latin typeface="Arial" panose="020B0604020202020204" pitchFamily="34" charset="0"/>
                <a:ea typeface="+mn-ea"/>
                <a:cs typeface="+mn-cs"/>
              </a:rPr>
              <a:t> au Cameroun, situé sur la rivière Bénoué à environ 70 km de la ville de Garoua (région nord du Cameroun)</a:t>
            </a:r>
          </a:p>
          <a:p>
            <a:pPr marL="171450" indent="-171450">
              <a:buFont typeface="Arial" panose="020B0604020202020204" pitchFamily="34" charset="0"/>
              <a:buChar char="–"/>
            </a:pPr>
            <a:r>
              <a:rPr lang="fr-FR" sz="900" dirty="0">
                <a:solidFill>
                  <a:schemeClr val="tx1"/>
                </a:solidFill>
                <a:latin typeface="Arial" panose="020B0604020202020204" pitchFamily="34" charset="0"/>
                <a:ea typeface="+mn-ea"/>
                <a:cs typeface="+mn-cs"/>
              </a:rPr>
              <a:t>Le barrage multifonctionnel a été construit entre 1978 et 1982, et est actuellement géré par la société ENEO (nom de la société de partenariat public-privé qui produit et distribue de l’énergie au Cameroun)</a:t>
            </a:r>
          </a:p>
          <a:p>
            <a:pPr marL="171450" indent="-171450">
              <a:buFont typeface="Arial" panose="020B0604020202020204" pitchFamily="34" charset="0"/>
              <a:buChar char="–"/>
            </a:pPr>
            <a:r>
              <a:rPr lang="fr-FR" sz="900" dirty="0">
                <a:solidFill>
                  <a:schemeClr val="tx1"/>
                </a:solidFill>
                <a:latin typeface="Arial" panose="020B0604020202020204" pitchFamily="34" charset="0"/>
                <a:ea typeface="+mn-ea"/>
                <a:cs typeface="+mn-cs"/>
              </a:rPr>
              <a:t>Il est principalement destiné à la production d’énergie hydroélectrique, mais sert également à la pêche, à la gestion des écosystèmes, à l’approvisionnement en eau et à l’irrigation agricole (bien que le niveau d’irrigation prévu à l’origine ne soit pas encore atteint) </a:t>
            </a:r>
          </a:p>
          <a:p>
            <a:pPr marL="514350" lvl="1" indent="-171450">
              <a:buFont typeface="Arial" panose="020B0604020202020204" pitchFamily="34" charset="0"/>
              <a:buChar char="–"/>
            </a:pPr>
            <a:r>
              <a:rPr lang="fr-FR" sz="900" dirty="0">
                <a:solidFill>
                  <a:schemeClr val="tx1"/>
                </a:solidFill>
                <a:latin typeface="Arial" panose="020B0604020202020204" pitchFamily="34" charset="0"/>
                <a:ea typeface="+mn-ea"/>
                <a:cs typeface="+mn-cs"/>
              </a:rPr>
              <a:t>(sur la gauche de la photo, on peut voir le canal d’énergie hydroélectrique, et sur la droite, le canal d’irrigation)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900" dirty="0">
                <a:solidFill>
                  <a:schemeClr val="tx1"/>
                </a:solidFill>
                <a:latin typeface="Arial" panose="020B0604020202020204" pitchFamily="34" charset="0"/>
                <a:ea typeface="+mn-ea"/>
                <a:cs typeface="+mn-cs"/>
              </a:rPr>
              <a:t>Le bassin versant contrôlé par le barrage de </a:t>
            </a:r>
            <a:r>
              <a:rPr lang="fr-FR" sz="900" dirty="0" err="1">
                <a:solidFill>
                  <a:schemeClr val="tx1"/>
                </a:solidFill>
                <a:latin typeface="Arial" panose="020B0604020202020204" pitchFamily="34" charset="0"/>
                <a:ea typeface="+mn-ea"/>
                <a:cs typeface="+mn-cs"/>
              </a:rPr>
              <a:t>Lagdo</a:t>
            </a:r>
            <a:r>
              <a:rPr lang="fr-FR" sz="900" dirty="0">
                <a:solidFill>
                  <a:schemeClr val="tx1"/>
                </a:solidFill>
                <a:latin typeface="Arial" panose="020B0604020202020204" pitchFamily="34" charset="0"/>
                <a:ea typeface="+mn-ea"/>
                <a:cs typeface="+mn-cs"/>
              </a:rPr>
              <a:t> couvre 31 000 km² avec un volume annuel moyen de 7 850 hm</a:t>
            </a:r>
            <a:r>
              <a:rPr lang="fr-FR" sz="900" baseline="30000" dirty="0">
                <a:solidFill>
                  <a:schemeClr val="tx1"/>
                </a:solidFill>
                <a:latin typeface="Arial" panose="020B0604020202020204" pitchFamily="34" charset="0"/>
                <a:ea typeface="+mn-ea"/>
                <a:cs typeface="+mn-cs"/>
              </a:rPr>
              <a:t>3</a:t>
            </a:r>
            <a:r>
              <a:rPr lang="fr-FR" sz="900" dirty="0">
                <a:solidFill>
                  <a:schemeClr val="tx1"/>
                </a:solidFill>
                <a:latin typeface="Arial" panose="020B0604020202020204" pitchFamily="34" charset="0"/>
                <a:ea typeface="+mn-ea"/>
                <a:cs typeface="+mn-cs"/>
              </a:rPr>
              <a:t>, ce qui correspond à un débit moyen de 248 m</a:t>
            </a:r>
            <a:r>
              <a:rPr lang="fr-FR" sz="900" baseline="30000" dirty="0">
                <a:solidFill>
                  <a:schemeClr val="tx1"/>
                </a:solidFill>
                <a:latin typeface="Arial" panose="020B0604020202020204" pitchFamily="34" charset="0"/>
                <a:ea typeface="+mn-ea"/>
                <a:cs typeface="+mn-cs"/>
              </a:rPr>
              <a:t>3</a:t>
            </a:r>
            <a:r>
              <a:rPr lang="fr-FR" sz="900" dirty="0">
                <a:solidFill>
                  <a:schemeClr val="tx1"/>
                </a:solidFill>
                <a:latin typeface="Arial" panose="020B0604020202020204" pitchFamily="34" charset="0"/>
                <a:ea typeface="+mn-ea"/>
                <a:cs typeface="+mn-cs"/>
              </a:rPr>
              <a:t>/s, essentiellement sur le territoire camerounais</a:t>
            </a:r>
          </a:p>
          <a:p>
            <a:pPr marL="171450" indent="-171450">
              <a:buFont typeface="Arial" panose="020B0604020202020204" pitchFamily="34" charset="0"/>
              <a:buChar char="–"/>
            </a:pPr>
            <a:r>
              <a:rPr lang="fr-FR" b="0" i="0" dirty="0">
                <a:solidFill>
                  <a:srgbClr val="BDC1C6"/>
                </a:solidFill>
                <a:effectLst/>
                <a:latin typeface="arial" panose="020B0604020202020204" pitchFamily="34" charset="0"/>
              </a:rPr>
              <a:t>À</a:t>
            </a:r>
            <a:r>
              <a:rPr lang="fr-FR" sz="900" dirty="0">
                <a:solidFill>
                  <a:schemeClr val="tx1"/>
                </a:solidFill>
                <a:latin typeface="Arial" panose="020B0604020202020204" pitchFamily="34" charset="0"/>
                <a:ea typeface="+mn-ea"/>
                <a:cs typeface="+mn-cs"/>
              </a:rPr>
              <a:t> l’origine, le projet principal de la vallée de la Bénoué visait à irriguer une superficie de 11 000 ha</a:t>
            </a:r>
          </a:p>
          <a:p>
            <a:pPr marL="171450" indent="-171450">
              <a:buFont typeface="Arial" panose="020B0604020202020204" pitchFamily="34" charset="0"/>
              <a:buChar char="–"/>
            </a:pPr>
            <a:r>
              <a:rPr lang="fr-FR" sz="900" dirty="0">
                <a:solidFill>
                  <a:schemeClr val="tx1"/>
                </a:solidFill>
                <a:latin typeface="Arial" panose="020B0604020202020204" pitchFamily="34" charset="0"/>
                <a:ea typeface="+mn-ea"/>
                <a:cs typeface="+mn-cs"/>
              </a:rPr>
              <a:t>Aujourd’hui, seulement 600 ha de terres sont irrigués</a:t>
            </a:r>
          </a:p>
          <a:p>
            <a:pPr marL="171450" indent="-171450">
              <a:buFont typeface="Arial" panose="020B0604020202020204" pitchFamily="34" charset="0"/>
              <a:buChar char="–"/>
            </a:pPr>
            <a:r>
              <a:rPr lang="fr-FR" sz="900" dirty="0">
                <a:solidFill>
                  <a:schemeClr val="tx1"/>
                </a:solidFill>
                <a:latin typeface="Arial" panose="020B0604020202020204" pitchFamily="34" charset="0"/>
                <a:ea typeface="+mn-ea"/>
                <a:cs typeface="+mn-cs"/>
              </a:rPr>
              <a:t>L’organisme exploitant est la </a:t>
            </a:r>
            <a:r>
              <a:rPr lang="fr-FR" dirty="0"/>
              <a:t>Mission d’Etude pour l’Aménagement et le Développement de la province du Nord</a:t>
            </a:r>
            <a:r>
              <a:rPr lang="fr-FR" sz="900" dirty="0">
                <a:solidFill>
                  <a:schemeClr val="tx1"/>
                </a:solidFill>
                <a:latin typeface="Arial" panose="020B0604020202020204" pitchFamily="34" charset="0"/>
                <a:ea typeface="+mn-ea"/>
                <a:cs typeface="+mn-cs"/>
              </a:rPr>
              <a:t> (MEADEN), en charge de l’exploitation des canaux et des aménagements de terrain de 90 % des terres</a:t>
            </a:r>
          </a:p>
          <a:p>
            <a:pPr marL="171450" indent="-171450">
              <a:buFont typeface="Arial" panose="020B0604020202020204" pitchFamily="34" charset="0"/>
              <a:buChar char="–"/>
            </a:pPr>
            <a:r>
              <a:rPr lang="fr-FR" sz="900" dirty="0">
                <a:solidFill>
                  <a:schemeClr val="tx1"/>
                </a:solidFill>
                <a:latin typeface="Arial" panose="020B0604020202020204" pitchFamily="34" charset="0"/>
                <a:ea typeface="+mn-ea"/>
                <a:cs typeface="+mn-cs"/>
              </a:rPr>
              <a:t>Malheureusement, en raison d’un manque d’entretien et de l’absence de recouvrement des frais d’irrigation, le système est en mauvais état</a:t>
            </a:r>
          </a:p>
          <a:p>
            <a:r>
              <a:rPr lang="fr-FR" sz="900" dirty="0">
                <a:solidFill>
                  <a:schemeClr val="tx1"/>
                </a:solidFill>
                <a:latin typeface="Arial" panose="020B0604020202020204" pitchFamily="34" charset="0"/>
                <a:ea typeface="+mn-ea"/>
                <a:cs typeface="+mn-cs"/>
              </a:rPr>
              <a:t> </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fr-FR" b="1" dirty="0"/>
              <a:t>Sources:</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fr-FR" b="0" dirty="0" err="1"/>
              <a:t>Autorite</a:t>
            </a:r>
            <a:r>
              <a:rPr lang="fr-FR" b="0" dirty="0"/>
              <a:t> Bassin Du Niger (2021), ‘Rapport de Mission sur le Barrage de </a:t>
            </a:r>
            <a:r>
              <a:rPr lang="fr-FR" b="0" dirty="0" err="1"/>
              <a:t>Lagdo</a:t>
            </a:r>
            <a:r>
              <a:rPr lang="fr-FR" b="0" dirty="0"/>
              <a:t> – Cameroun’, Niamey, Niger. </a:t>
            </a:r>
          </a:p>
          <a:p>
            <a:endParaRPr lang="en-US" dirty="0"/>
          </a:p>
          <a:p>
            <a:r>
              <a:rPr lang="fr-FR" dirty="0"/>
              <a:t>World Bank (2020), ‘</a:t>
            </a:r>
            <a:r>
              <a:rPr lang="fr-FR" dirty="0" err="1"/>
              <a:t>Valorization</a:t>
            </a:r>
            <a:r>
              <a:rPr lang="fr-FR" dirty="0"/>
              <a:t> of Investments in the Valley of the </a:t>
            </a:r>
            <a:r>
              <a:rPr lang="fr-FR" dirty="0" err="1"/>
              <a:t>Benue</a:t>
            </a:r>
            <a:r>
              <a:rPr lang="fr-FR" dirty="0"/>
              <a:t> Project’, Report.</a:t>
            </a:r>
          </a:p>
          <a:p>
            <a:endParaRPr lang="en-US" dirty="0"/>
          </a:p>
          <a:p>
            <a:r>
              <a:rPr lang="fr-FR" u="sng" dirty="0"/>
              <a:t>Référence d’image:</a:t>
            </a:r>
          </a:p>
          <a:p>
            <a:pPr marL="0" marR="0" lvl="0" indent="0" algn="l" defTabSz="685800" rtl="0" eaLnBrk="1" fontAlgn="auto" latinLnBrk="0" hangingPunct="1">
              <a:lnSpc>
                <a:spcPct val="100000"/>
              </a:lnSpc>
              <a:spcBef>
                <a:spcPts val="0"/>
              </a:spcBef>
              <a:spcAft>
                <a:spcPts val="0"/>
              </a:spcAft>
              <a:buClrTx/>
              <a:buSzTx/>
              <a:buFontTx/>
              <a:buNone/>
              <a:tabLst/>
              <a:defRPr/>
            </a:pPr>
            <a:r>
              <a:rPr lang="fr-FR" dirty="0"/>
              <a:t>World Bank (2020), ‘</a:t>
            </a:r>
            <a:r>
              <a:rPr lang="fr-FR" dirty="0" err="1"/>
              <a:t>Valorization</a:t>
            </a:r>
            <a:r>
              <a:rPr lang="fr-FR" dirty="0"/>
              <a:t> of Investments in the Valley of the </a:t>
            </a:r>
            <a:r>
              <a:rPr lang="fr-FR" dirty="0" err="1"/>
              <a:t>Benue</a:t>
            </a:r>
            <a:r>
              <a:rPr lang="fr-FR" dirty="0"/>
              <a:t> Project’, Report.</a:t>
            </a:r>
          </a:p>
          <a:p>
            <a:endParaRPr lang="en-US" dirty="0"/>
          </a:p>
          <a:p>
            <a:endParaRPr lang="en-US" dirty="0"/>
          </a:p>
        </p:txBody>
      </p:sp>
      <p:sp>
        <p:nvSpPr>
          <p:cNvPr id="4" name="Slide Number Placeholder 3"/>
          <p:cNvSpPr>
            <a:spLocks noGrp="1"/>
          </p:cNvSpPr>
          <p:nvPr>
            <p:ph type="sldNum" sz="quarter" idx="5"/>
          </p:nvPr>
        </p:nvSpPr>
        <p:spPr/>
        <p:txBody>
          <a:bodyPr/>
          <a:lstStyle/>
          <a:p>
            <a:fld id="{4045F879-0589-40D4-B0E5-B74D0CAD5C6C}" type="slidenum">
              <a:rPr lang="en-GB" smtClean="0"/>
              <a:pPr/>
              <a:t>5</a:t>
            </a:fld>
            <a:endParaRPr lang="en-GB"/>
          </a:p>
        </p:txBody>
      </p:sp>
    </p:spTree>
    <p:extLst>
      <p:ext uri="{BB962C8B-B14F-4D97-AF65-F5344CB8AC3E}">
        <p14:creationId xmlns:p14="http://schemas.microsoft.com/office/powerpoint/2010/main" val="747772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noProof="0" dirty="0"/>
              <a:t>Notes:</a:t>
            </a:r>
          </a:p>
          <a:p>
            <a:pPr marL="0" lvl="0" indent="0">
              <a:buFont typeface="Arial" panose="020B0604020202020204" pitchFamily="34" charset="0"/>
              <a:buNone/>
            </a:pPr>
            <a:endParaRPr lang="en-US" sz="900" kern="1200" noProof="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fr-FR" sz="900" noProof="0" dirty="0">
                <a:solidFill>
                  <a:schemeClr val="tx1"/>
                </a:solidFill>
                <a:latin typeface="Arial" panose="020B0604020202020204" pitchFamily="34" charset="0"/>
                <a:ea typeface="+mn-ea"/>
                <a:cs typeface="+mn-cs"/>
              </a:rPr>
              <a:t>La rivière Bénoué fait partie du bassin du Niger, qui est géré par l’Autorité du Bassin du Niger (ABN)  </a:t>
            </a:r>
          </a:p>
          <a:p>
            <a:pPr marL="171450" lvl="0" indent="-171450">
              <a:buFont typeface="Arial" panose="020B0604020202020204" pitchFamily="34" charset="0"/>
              <a:buChar char="–"/>
            </a:pPr>
            <a:r>
              <a:rPr lang="fr-FR" sz="900" noProof="0" dirty="0">
                <a:solidFill>
                  <a:schemeClr val="tx1"/>
                </a:solidFill>
                <a:latin typeface="Arial" panose="020B0604020202020204" pitchFamily="34" charset="0"/>
                <a:ea typeface="+mn-ea"/>
                <a:cs typeface="+mn-cs"/>
              </a:rPr>
              <a:t>L’objectif principal de l’ABN est de promouvoir la coopération entre les neuf pays du bassin du Niger et d’assurer un développement coordonné de l’eau et des ressources associées</a:t>
            </a:r>
          </a:p>
          <a:p>
            <a:pPr marL="171450" lvl="0" indent="-171450">
              <a:buFont typeface="Arial" panose="020B0604020202020204" pitchFamily="34" charset="0"/>
              <a:buChar char="–"/>
            </a:pPr>
            <a:r>
              <a:rPr lang="fr-FR" sz="900" noProof="0" dirty="0">
                <a:solidFill>
                  <a:schemeClr val="tx1"/>
                </a:solidFill>
                <a:latin typeface="Arial" panose="020B0604020202020204" pitchFamily="34" charset="0"/>
                <a:ea typeface="+mn-ea"/>
                <a:cs typeface="+mn-cs"/>
              </a:rPr>
              <a:t>La gestion coordonnée des grandes infrastructures hydrauliques est l’une des principales fonctions de l’ABN</a:t>
            </a:r>
          </a:p>
          <a:p>
            <a:pPr marL="171450" lvl="0" indent="-171450">
              <a:buFont typeface="Arial" panose="020B0604020202020204" pitchFamily="34" charset="0"/>
              <a:buChar char="–"/>
            </a:pPr>
            <a:r>
              <a:rPr lang="fr-FR" sz="900" noProof="0" dirty="0">
                <a:solidFill>
                  <a:schemeClr val="tx1"/>
                </a:solidFill>
                <a:latin typeface="Arial" panose="020B0604020202020204" pitchFamily="34" charset="0"/>
                <a:ea typeface="+mn-ea"/>
                <a:cs typeface="+mn-cs"/>
              </a:rPr>
              <a:t>Plusieurs politiques et projets ont été initiés autour de ce thème, notamment la Charte de l’eau de l’ABN (qui comprend plusieurs annexes)</a:t>
            </a:r>
          </a:p>
          <a:p>
            <a:pPr marL="171450" lvl="0" indent="-171450">
              <a:buFont typeface="Arial" panose="020B0604020202020204" pitchFamily="34" charset="0"/>
              <a:buChar char="–"/>
            </a:pPr>
            <a:r>
              <a:rPr lang="fr-FR" sz="900" noProof="0" dirty="0">
                <a:solidFill>
                  <a:schemeClr val="tx1"/>
                </a:solidFill>
                <a:latin typeface="Arial" panose="020B0604020202020204" pitchFamily="34" charset="0"/>
                <a:ea typeface="+mn-ea"/>
                <a:cs typeface="+mn-cs"/>
              </a:rPr>
              <a:t>L’objectif de la Charte de l’eau de l’ABN est de « fournir un cadre aux principes et procédures relatifs au partage des ressources en eau entre les différents secteurs concernés, ainsi qu’aux bénéfices associés »</a:t>
            </a:r>
          </a:p>
          <a:p>
            <a:pPr marL="171450" lvl="0" indent="-171450">
              <a:buFont typeface="Arial" panose="020B0604020202020204" pitchFamily="34" charset="0"/>
              <a:buChar char="–"/>
            </a:pPr>
            <a:r>
              <a:rPr lang="fr-FR" sz="900" noProof="0" dirty="0">
                <a:solidFill>
                  <a:schemeClr val="tx1"/>
                </a:solidFill>
                <a:latin typeface="Arial" panose="020B0604020202020204" pitchFamily="34" charset="0"/>
                <a:ea typeface="+mn-ea"/>
                <a:cs typeface="+mn-cs"/>
              </a:rPr>
              <a:t>En outre, la Charte de l’eau a également établi les nouvelles modalités de reconnaissance des « infrastructures communes » et des « infrastructures d’intérêt commun »</a:t>
            </a:r>
            <a:r>
              <a:rPr lang="fr-FR" sz="900" b="0" i="1" noProof="0" dirty="0">
                <a:solidFill>
                  <a:schemeClr val="tx1"/>
                </a:solidFill>
                <a:latin typeface="Arial" panose="020B0604020202020204" pitchFamily="34" charset="0"/>
                <a:ea typeface="+mn-ea"/>
                <a:cs typeface="+mn-cs"/>
              </a:rPr>
              <a:t> </a:t>
            </a:r>
          </a:p>
          <a:p>
            <a:pPr marL="171450" lvl="0" indent="-171450">
              <a:buFont typeface="Arial" panose="020B0604020202020204" pitchFamily="34" charset="0"/>
              <a:buChar char="–"/>
            </a:pPr>
            <a:r>
              <a:rPr lang="fr-FR" sz="900" noProof="0" dirty="0">
                <a:solidFill>
                  <a:schemeClr val="tx1"/>
                </a:solidFill>
                <a:latin typeface="Arial" panose="020B0604020202020204" pitchFamily="34" charset="0"/>
                <a:ea typeface="+mn-ea"/>
                <a:cs typeface="+mn-cs"/>
              </a:rPr>
              <a:t>« </a:t>
            </a:r>
            <a:r>
              <a:rPr lang="fr-FR" sz="900" b="1" noProof="0" dirty="0">
                <a:solidFill>
                  <a:schemeClr val="tx1"/>
                </a:solidFill>
                <a:latin typeface="Arial" panose="020B0604020202020204" pitchFamily="34" charset="0"/>
                <a:ea typeface="+mn-ea"/>
                <a:cs typeface="+mn-cs"/>
              </a:rPr>
              <a:t>Infrastructure commune</a:t>
            </a:r>
            <a:r>
              <a:rPr lang="fr-FR" sz="900" noProof="0" dirty="0">
                <a:solidFill>
                  <a:schemeClr val="tx1"/>
                </a:solidFill>
                <a:latin typeface="Arial" panose="020B0604020202020204" pitchFamily="34" charset="0"/>
                <a:ea typeface="+mn-ea"/>
                <a:cs typeface="+mn-cs"/>
              </a:rPr>
              <a:t> » = définie dans la Charte de l’eau comme une infrastructure dont les États membres de l’ABN ont décidé par un instrument juridique qu’elle était de propriété commune et indivisible.</a:t>
            </a:r>
          </a:p>
          <a:p>
            <a:pPr marL="171450" lvl="0" indent="-171450">
              <a:buFont typeface="Arial" panose="020B0604020202020204" pitchFamily="34" charset="0"/>
              <a:buChar char="–"/>
            </a:pPr>
            <a:r>
              <a:rPr lang="fr-FR" sz="900" noProof="0" dirty="0">
                <a:solidFill>
                  <a:schemeClr val="tx1"/>
                </a:solidFill>
                <a:latin typeface="Arial" panose="020B0604020202020204" pitchFamily="34" charset="0"/>
                <a:ea typeface="+mn-ea"/>
                <a:cs typeface="+mn-cs"/>
              </a:rPr>
              <a:t>« </a:t>
            </a:r>
            <a:r>
              <a:rPr lang="fr-FR" sz="900" b="1" noProof="0" dirty="0">
                <a:solidFill>
                  <a:schemeClr val="tx1"/>
                </a:solidFill>
                <a:latin typeface="Arial" panose="020B0604020202020204" pitchFamily="34" charset="0"/>
                <a:ea typeface="+mn-ea"/>
                <a:cs typeface="+mn-cs"/>
              </a:rPr>
              <a:t>Infrastructure d’intérêt commun</a:t>
            </a:r>
            <a:r>
              <a:rPr lang="fr-FR" sz="900" noProof="0" dirty="0">
                <a:solidFill>
                  <a:schemeClr val="tx1"/>
                </a:solidFill>
                <a:latin typeface="Arial" panose="020B0604020202020204" pitchFamily="34" charset="0"/>
                <a:ea typeface="+mn-ea"/>
                <a:cs typeface="+mn-cs"/>
              </a:rPr>
              <a:t> » = infrastructure présentant un intérêt pour deux ou plusieurs États membres de l’ABN et pour laquelle ils ont décidé, d’un commun accord, de coordonner la gestion</a:t>
            </a:r>
          </a:p>
          <a:p>
            <a:pPr marL="171450" lvl="0" indent="-171450">
              <a:buFont typeface="Arial" panose="020B0604020202020204" pitchFamily="34" charset="0"/>
              <a:buChar char="–"/>
            </a:pPr>
            <a:r>
              <a:rPr lang="fr-FR" sz="900" noProof="0" dirty="0">
                <a:solidFill>
                  <a:schemeClr val="tx1"/>
                </a:solidFill>
                <a:latin typeface="Arial" panose="020B0604020202020204" pitchFamily="34" charset="0"/>
                <a:ea typeface="+mn-ea"/>
                <a:cs typeface="+mn-cs"/>
              </a:rPr>
              <a:t>Cette vision d’un projet d’« infrastructure commune » et d’« infrastructure d’intérêt commun » rejoint l’approche Nexus, qui privilégie des solutions multipartites et multifonctionnelles aux défis eau-énergie-alimentation</a:t>
            </a:r>
          </a:p>
          <a:p>
            <a:pPr marL="171450" lvl="0" indent="-171450">
              <a:buFont typeface="Arial" panose="020B0604020202020204" pitchFamily="34" charset="0"/>
              <a:buChar char="–"/>
            </a:pPr>
            <a:r>
              <a:rPr lang="fr-FR" sz="900" noProof="0" dirty="0">
                <a:solidFill>
                  <a:schemeClr val="tx1"/>
                </a:solidFill>
                <a:latin typeface="Arial" panose="020B0604020202020204" pitchFamily="34" charset="0"/>
                <a:ea typeface="+mn-ea"/>
                <a:cs typeface="+mn-cs"/>
              </a:rPr>
              <a:t>Le bassin de la Bénoué, et notamment le barrage de </a:t>
            </a:r>
            <a:r>
              <a:rPr lang="fr-FR" sz="900" noProof="0" dirty="0" err="1">
                <a:solidFill>
                  <a:schemeClr val="tx1"/>
                </a:solidFill>
                <a:latin typeface="Arial" panose="020B0604020202020204" pitchFamily="34" charset="0"/>
                <a:ea typeface="+mn-ea"/>
                <a:cs typeface="+mn-cs"/>
              </a:rPr>
              <a:t>Lagdo</a:t>
            </a:r>
            <a:r>
              <a:rPr lang="fr-FR" sz="900" noProof="0" dirty="0">
                <a:solidFill>
                  <a:schemeClr val="tx1"/>
                </a:solidFill>
                <a:latin typeface="Arial" panose="020B0604020202020204" pitchFamily="34" charset="0"/>
                <a:ea typeface="+mn-ea"/>
                <a:cs typeface="+mn-cs"/>
              </a:rPr>
              <a:t>, ont donc un immense potentiel Nexus</a:t>
            </a:r>
          </a:p>
          <a:p>
            <a:pPr marL="171450" lvl="0" indent="-171450">
              <a:buFont typeface="Arial" panose="020B0604020202020204" pitchFamily="34" charset="0"/>
              <a:buChar char="–"/>
            </a:pPr>
            <a:r>
              <a:rPr lang="fr-FR" sz="900" noProof="0" dirty="0">
                <a:solidFill>
                  <a:schemeClr val="tx1"/>
                </a:solidFill>
                <a:latin typeface="Arial" panose="020B0604020202020204" pitchFamily="34" charset="0"/>
                <a:ea typeface="+mn-ea"/>
                <a:cs typeface="+mn-cs"/>
              </a:rPr>
              <a:t>Le barrage joue un rôle crucial non seulement pour la production d’énergie hydroélectrique, mais aussi en termes d’irrigation, de gestion des écosystèmes et d’approvisionnement en eau</a:t>
            </a:r>
          </a:p>
          <a:p>
            <a:pPr marL="171450" lvl="0" indent="-171450">
              <a:buFont typeface="Arial" panose="020B0604020202020204" pitchFamily="34" charset="0"/>
              <a:buChar char="–"/>
            </a:pPr>
            <a:r>
              <a:rPr lang="fr-FR" sz="900" noProof="0" dirty="0">
                <a:solidFill>
                  <a:schemeClr val="tx1"/>
                </a:solidFill>
                <a:latin typeface="Arial" panose="020B0604020202020204" pitchFamily="34" charset="0"/>
                <a:ea typeface="+mn-ea"/>
                <a:cs typeface="+mn-cs"/>
              </a:rPr>
              <a:t>Ainsi, une gestion durable réussie du bassin de la Bénoué entre plusieurs pays pourrait apporter des enseignements précieux concernant le développement d’une perspective Nexus étendue à l’ensemble du bassin du Niger et permettrait ainsi de promouvoir une vision commune</a:t>
            </a:r>
          </a:p>
          <a:p>
            <a:pPr marL="0" lvl="0" indent="0">
              <a:buFont typeface="Arial" panose="020B0604020202020204" pitchFamily="34" charset="0"/>
              <a:buNone/>
            </a:pPr>
            <a:endParaRPr lang="en-US" sz="900" kern="1200" noProof="0" dirty="0">
              <a:solidFill>
                <a:schemeClr val="tx1"/>
              </a:solidFill>
              <a:effectLst/>
              <a:latin typeface="Arial" panose="020B0604020202020204" pitchFamily="34" charset="0"/>
              <a:ea typeface="+mn-ea"/>
              <a:cs typeface="+mn-cs"/>
            </a:endParaRPr>
          </a:p>
          <a:p>
            <a:pPr marL="0" lvl="0" indent="0">
              <a:buFont typeface="Arial" panose="020B0604020202020204" pitchFamily="34" charset="0"/>
              <a:buNone/>
            </a:pPr>
            <a:r>
              <a:rPr lang="fr-FR" sz="900" u="sng" noProof="0" dirty="0">
                <a:solidFill>
                  <a:schemeClr val="tx1"/>
                </a:solidFill>
                <a:latin typeface="Arial" panose="020B0604020202020204" pitchFamily="34" charset="0"/>
                <a:ea typeface="+mn-ea"/>
                <a:cs typeface="+mn-cs"/>
              </a:rPr>
              <a:t>Informations complémentaires (pour des contextes autres que l’Afrique de l’Ouest) :</a:t>
            </a:r>
          </a:p>
          <a:p>
            <a:pPr marL="171450" lvl="0" indent="-171450">
              <a:buFont typeface="Arial" panose="020B0604020202020204" pitchFamily="34" charset="0"/>
              <a:buChar char="–"/>
            </a:pPr>
            <a:r>
              <a:rPr lang="fr-FR" sz="900" noProof="0" dirty="0">
                <a:solidFill>
                  <a:schemeClr val="tx1"/>
                </a:solidFill>
                <a:latin typeface="Arial" panose="020B0604020202020204" pitchFamily="34" charset="0"/>
                <a:ea typeface="+mn-ea"/>
                <a:cs typeface="+mn-cs"/>
              </a:rPr>
              <a:t>L’ABN est un organisme de bassin fondé en 1980 </a:t>
            </a:r>
          </a:p>
          <a:p>
            <a:pPr marL="171450" lvl="0" indent="-171450">
              <a:buFont typeface="Arial" panose="020B0604020202020204" pitchFamily="34" charset="0"/>
              <a:buChar char="–"/>
            </a:pPr>
            <a:r>
              <a:rPr lang="fr-FR" sz="900" noProof="0" dirty="0">
                <a:solidFill>
                  <a:schemeClr val="tx1"/>
                </a:solidFill>
                <a:latin typeface="Arial" panose="020B0604020202020204" pitchFamily="34" charset="0"/>
                <a:ea typeface="+mn-ea"/>
                <a:cs typeface="+mn-cs"/>
              </a:rPr>
              <a:t>(La Commission du fleuve Niger a été créée en 1964 puis remplacée par l’ABN en 1980) </a:t>
            </a:r>
          </a:p>
          <a:p>
            <a:pPr marL="171450" lvl="0" indent="-171450">
              <a:buFont typeface="Arial" panose="020B0604020202020204" pitchFamily="34" charset="0"/>
              <a:buChar char="–"/>
            </a:pPr>
            <a:r>
              <a:rPr lang="fr-FR" sz="900" noProof="0" dirty="0">
                <a:solidFill>
                  <a:schemeClr val="tx1"/>
                </a:solidFill>
                <a:latin typeface="Arial" panose="020B0604020202020204" pitchFamily="34" charset="0"/>
                <a:ea typeface="+mn-ea"/>
                <a:cs typeface="+mn-cs"/>
              </a:rPr>
              <a:t>Elle vise à coordonner la coopération en matière de gestion des ressources dans le bassin du Niger</a:t>
            </a:r>
          </a:p>
          <a:p>
            <a:pPr marL="171450" lvl="0" indent="-171450">
              <a:buFont typeface="Arial" panose="020B0604020202020204" pitchFamily="34" charset="0"/>
              <a:buChar char="–"/>
            </a:pPr>
            <a:r>
              <a:rPr lang="fr-FR" sz="900" noProof="0" dirty="0">
                <a:solidFill>
                  <a:schemeClr val="tx1"/>
                </a:solidFill>
                <a:latin typeface="Arial" panose="020B0604020202020204" pitchFamily="34" charset="0"/>
                <a:ea typeface="+mn-ea"/>
                <a:cs typeface="+mn-cs"/>
              </a:rPr>
              <a:t>L’ABN prodigue des conseils sur le développement durable des ressources en eau transfrontalières au sein de ses neuf États membres : Bénin, Burkina Faso, Cameroun, Tchad, Côte d’Ivoire, Guinée, Mali, Niger et Nigéria</a:t>
            </a:r>
          </a:p>
          <a:p>
            <a:pPr marL="171450" lvl="0" indent="-171450">
              <a:buFont typeface="Arial" panose="020B0604020202020204" pitchFamily="34" charset="0"/>
              <a:buChar char="–"/>
            </a:pPr>
            <a:r>
              <a:rPr lang="fr-FR" sz="900" noProof="0" dirty="0">
                <a:solidFill>
                  <a:schemeClr val="tx1"/>
                </a:solidFill>
                <a:latin typeface="Arial" panose="020B0604020202020204" pitchFamily="34" charset="0"/>
                <a:ea typeface="+mn-ea"/>
                <a:cs typeface="+mn-cs"/>
              </a:rPr>
              <a:t>Elle est structurée en plusieurs niveaux et dispose de divers organismes de droit public, notamment le Sommet des chefs d’État et de gouvernement (instance suprême d’orientation et de décision), le Conseil des ministres (instance de supervision de l’ABN), le Comité technique d’experts (qui prépare toutes les réunions du Conseil des ministres et lui soumet des recommandations dans ses rapports), et enfin le Secrétariat exécutif (instance exécutive de l’ABN)</a:t>
            </a:r>
          </a:p>
          <a:p>
            <a:pPr marL="514350" lvl="1" indent="-171450">
              <a:buFont typeface="Arial" panose="020B0604020202020204" pitchFamily="34" charset="0"/>
              <a:buChar char="–"/>
            </a:pPr>
            <a:endParaRPr lang="en-US" noProof="0" dirty="0"/>
          </a:p>
          <a:p>
            <a:pPr marL="514350" lvl="1" indent="-171450">
              <a:buFont typeface="Arial" panose="020B0604020202020204" pitchFamily="34" charset="0"/>
              <a:buChar char="–"/>
            </a:pPr>
            <a:endParaRPr lang="en-US" noProof="0" dirty="0"/>
          </a:p>
          <a:p>
            <a:r>
              <a:rPr lang="fr-FR" b="1" noProof="0" dirty="0"/>
              <a:t>Sources: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fr-FR" b="0" noProof="0" dirty="0" err="1"/>
              <a:t>Autorite</a:t>
            </a:r>
            <a:r>
              <a:rPr lang="fr-FR" b="0" noProof="0" dirty="0"/>
              <a:t> Bassin Du Niger (2021), ‘Rapport de Mission sur le Barrage de </a:t>
            </a:r>
            <a:r>
              <a:rPr lang="fr-FR" b="0" noProof="0" dirty="0" err="1"/>
              <a:t>Lagdo</a:t>
            </a:r>
            <a:r>
              <a:rPr lang="fr-FR" b="0" noProof="0" dirty="0"/>
              <a:t> – Cameroun’, Niamey, Niger. </a:t>
            </a:r>
          </a:p>
          <a:p>
            <a:endParaRPr lang="en-US" b="1" dirty="0"/>
          </a:p>
        </p:txBody>
      </p:sp>
      <p:sp>
        <p:nvSpPr>
          <p:cNvPr id="4" name="Slide Number Placehold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987314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Notes: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kern="1200" dirty="0">
              <a:solidFill>
                <a:schemeClr val="tx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900" dirty="0">
                <a:solidFill>
                  <a:schemeClr val="tx1"/>
                </a:solidFill>
                <a:latin typeface="Arial" panose="020B0604020202020204" pitchFamily="34" charset="0"/>
                <a:ea typeface="+mn-ea"/>
                <a:cs typeface="+mn-cs"/>
              </a:rPr>
              <a:t>Le bassin de la Bénoué, et par conséquent le barrage de </a:t>
            </a:r>
            <a:r>
              <a:rPr lang="fr-FR" sz="900" dirty="0" err="1">
                <a:solidFill>
                  <a:schemeClr val="tx1"/>
                </a:solidFill>
                <a:latin typeface="Arial" panose="020B0604020202020204" pitchFamily="34" charset="0"/>
                <a:ea typeface="+mn-ea"/>
                <a:cs typeface="+mn-cs"/>
              </a:rPr>
              <a:t>Lagdo</a:t>
            </a:r>
            <a:r>
              <a:rPr lang="fr-FR" sz="900" dirty="0">
                <a:solidFill>
                  <a:schemeClr val="tx1"/>
                </a:solidFill>
                <a:latin typeface="Arial" panose="020B0604020202020204" pitchFamily="34" charset="0"/>
                <a:ea typeface="+mn-ea"/>
                <a:cs typeface="+mn-cs"/>
              </a:rPr>
              <a:t>, est non seulement partagé par trois pays différents, mais il présente également des intérêts sectoriels distincts </a:t>
            </a:r>
          </a:p>
          <a:p>
            <a:pPr marL="171450" indent="-171450">
              <a:buFont typeface="Arial" panose="020B0604020202020204" pitchFamily="34" charset="0"/>
              <a:buChar char="–"/>
            </a:pPr>
            <a:endParaRPr lang="en-US" dirty="0"/>
          </a:p>
          <a:p>
            <a:endParaRPr lang="en-US" dirty="0"/>
          </a:p>
          <a:p>
            <a:r>
              <a:rPr lang="fr-FR" b="1" dirty="0"/>
              <a:t>Les intérêts des pays pour le barrage de </a:t>
            </a:r>
            <a:r>
              <a:rPr lang="fr-FR" b="1" dirty="0" err="1"/>
              <a:t>Lagdo</a:t>
            </a:r>
            <a:r>
              <a:rPr lang="fr-FR" b="1" dirty="0"/>
              <a:t> (bassin de la Bénoué) :</a:t>
            </a:r>
          </a:p>
          <a:p>
            <a:pPr marL="342900" lvl="1" indent="0">
              <a:buFont typeface="Arial" panose="020B0604020202020204" pitchFamily="34" charset="0"/>
              <a:buNone/>
            </a:pPr>
            <a:endParaRPr lang="en-US" b="0" dirty="0"/>
          </a:p>
          <a:p>
            <a:r>
              <a:rPr lang="fr-FR" sz="900" u="sng" dirty="0">
                <a:solidFill>
                  <a:schemeClr val="tx1"/>
                </a:solidFill>
                <a:latin typeface="Arial" panose="020B0604020202020204" pitchFamily="34" charset="0"/>
                <a:ea typeface="+mn-ea"/>
                <a:cs typeface="+mn-cs"/>
              </a:rPr>
              <a:t>Pour le Cameroun :</a:t>
            </a:r>
          </a:p>
          <a:p>
            <a:pPr marL="171450" lvl="0"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Sécurité alimentaire : l’eau du barrage est utilisée pour l’irrigation agricole afin de préserver l’approvisionnement alimentaire </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La plupart des ménages dépendent de l’agriculture pluviale et sont vulnérables au changement climatique dans ce contexte sahélien</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Plus de la moitié des ménages consacrent à la nourriture plus de 40 % de leurs revenus. Plus de 15 % de ces ménages sont vulnérables à l’insécurité alimentaire (projet « Viva Bénoué » de la Banque mondiale)</a:t>
            </a:r>
          </a:p>
          <a:p>
            <a:pPr marL="171450" lvl="0"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Sécurité énergétique : la production d’énergie hydroélectrique est indispensable au réseau énergétique de la région</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La centrale hydroélectrique alimente en électricité les villes et villages situés autour du lac, dont Garoua</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Le barrage hydroélectrique, d’une capacité de 72 MW, fait partie du réseau interconnecté du Nord</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Ce réseau comprend encore des centrales thermiques d’une capacité totale d’environ 30 MW (projet « Viva Bénoué » de la Banque mondiale)</a:t>
            </a:r>
          </a:p>
          <a:p>
            <a:pPr marL="171450" lvl="0"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Gestion des inondations : gestion des risques environnementaux et sociaux en aval de </a:t>
            </a:r>
            <a:r>
              <a:rPr lang="fr-FR" sz="900" dirty="0" err="1">
                <a:solidFill>
                  <a:schemeClr val="tx1"/>
                </a:solidFill>
                <a:latin typeface="Arial" panose="020B0604020202020204" pitchFamily="34" charset="0"/>
                <a:ea typeface="+mn-ea"/>
                <a:cs typeface="+mn-cs"/>
              </a:rPr>
              <a:t>Lagdo</a:t>
            </a:r>
            <a:endParaRPr lang="fr-FR" sz="900" dirty="0">
              <a:solidFill>
                <a:schemeClr val="tx1"/>
              </a:solidFill>
              <a:latin typeface="Arial" panose="020B0604020202020204" pitchFamily="34" charset="0"/>
              <a:ea typeface="+mn-ea"/>
              <a:cs typeface="+mn-cs"/>
            </a:endParaRP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Les inondations extrêmes sont la principale menace en termes de sécurité, en particulier pour la ville de Garoua</a:t>
            </a:r>
          </a:p>
          <a:p>
            <a:pPr marL="171450" lvl="0"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Autres intérêts : </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Le lac a un potentiel touristique qui reste inexploité à ce jour</a:t>
            </a:r>
          </a:p>
          <a:p>
            <a:endParaRPr lang="en-US" sz="900" u="sng" kern="1200" dirty="0">
              <a:solidFill>
                <a:schemeClr val="tx1"/>
              </a:solidFill>
              <a:effectLst/>
              <a:latin typeface="Arial" panose="020B0604020202020204" pitchFamily="34" charset="0"/>
              <a:ea typeface="+mn-ea"/>
              <a:cs typeface="+mn-cs"/>
            </a:endParaRPr>
          </a:p>
          <a:p>
            <a:r>
              <a:rPr lang="fr-FR" sz="900" u="sng" dirty="0">
                <a:solidFill>
                  <a:schemeClr val="tx1"/>
                </a:solidFill>
                <a:latin typeface="Arial" panose="020B0604020202020204" pitchFamily="34" charset="0"/>
                <a:ea typeface="+mn-ea"/>
                <a:cs typeface="+mn-cs"/>
              </a:rPr>
              <a:t>Pour le Nigeria :</a:t>
            </a:r>
          </a:p>
          <a:p>
            <a:pPr marL="171450" lvl="0"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Sécurité alimentaire : dépend des importations alimentaires </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Les produits alimentaires comme le poisson et le riz sont importés de </a:t>
            </a:r>
            <a:r>
              <a:rPr lang="fr-FR" sz="900" dirty="0" err="1">
                <a:solidFill>
                  <a:schemeClr val="tx1"/>
                </a:solidFill>
                <a:latin typeface="Arial" panose="020B0604020202020204" pitchFamily="34" charset="0"/>
                <a:ea typeface="+mn-ea"/>
                <a:cs typeface="+mn-cs"/>
              </a:rPr>
              <a:t>Lagdo</a:t>
            </a:r>
            <a:endParaRPr lang="fr-FR" sz="900" dirty="0">
              <a:solidFill>
                <a:schemeClr val="tx1"/>
              </a:solidFill>
              <a:latin typeface="Arial" panose="020B0604020202020204" pitchFamily="34" charset="0"/>
              <a:ea typeface="+mn-ea"/>
              <a:cs typeface="+mn-cs"/>
            </a:endParaRP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Certaines années, les marchands nigérians achètent en peu de temps jusqu’à 90 % du riz et 70 % de la production de poisson de </a:t>
            </a:r>
            <a:r>
              <a:rPr lang="fr-FR" sz="900" dirty="0" err="1">
                <a:solidFill>
                  <a:schemeClr val="tx1"/>
                </a:solidFill>
                <a:latin typeface="Arial" panose="020B0604020202020204" pitchFamily="34" charset="0"/>
                <a:ea typeface="+mn-ea"/>
                <a:cs typeface="+mn-cs"/>
              </a:rPr>
              <a:t>Lagdo</a:t>
            </a:r>
            <a:endParaRPr lang="fr-FR" sz="900" dirty="0">
              <a:solidFill>
                <a:schemeClr val="tx1"/>
              </a:solidFill>
              <a:latin typeface="Arial" panose="020B0604020202020204" pitchFamily="34" charset="0"/>
              <a:ea typeface="+mn-ea"/>
              <a:cs typeface="+mn-cs"/>
            </a:endParaRPr>
          </a:p>
          <a:p>
            <a:pPr marL="171450" lvl="0"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Gestion et prévention des inondations :</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Les inondations sont considérées comme un risque majeur du côté nigérian du bassin de la Bénoué </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Les dernières inondations ont eu lieu en 2012, 2018 et 2019</a:t>
            </a:r>
          </a:p>
          <a:p>
            <a:pPr marL="0" indent="0">
              <a:buFont typeface="Symbol" panose="05050102010706020507" pitchFamily="18" charset="2"/>
              <a:buNone/>
            </a:pPr>
            <a:endParaRPr lang="en-US" sz="900" u="sng" kern="1200" dirty="0">
              <a:solidFill>
                <a:schemeClr val="tx1"/>
              </a:solidFill>
              <a:effectLst/>
              <a:latin typeface="Arial" panose="020B0604020202020204" pitchFamily="34" charset="0"/>
              <a:ea typeface="+mn-ea"/>
              <a:cs typeface="+mn-cs"/>
            </a:endParaRPr>
          </a:p>
          <a:p>
            <a:pPr marL="0" indent="0">
              <a:buFont typeface="Symbol" panose="05050102010706020507" pitchFamily="18" charset="2"/>
              <a:buNone/>
            </a:pPr>
            <a:r>
              <a:rPr lang="fr-FR" sz="900" u="sng" dirty="0">
                <a:solidFill>
                  <a:schemeClr val="tx1"/>
                </a:solidFill>
                <a:latin typeface="Arial" panose="020B0604020202020204" pitchFamily="34" charset="0"/>
                <a:ea typeface="+mn-ea"/>
                <a:cs typeface="+mn-cs"/>
              </a:rPr>
              <a:t>Pour le Tchad :</a:t>
            </a:r>
          </a:p>
          <a:p>
            <a:pPr marL="171450" lvl="0"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Sécurité énergétique : </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Importation d’électricité provenant du barrage dans le cadre du projet d’interconnexion des réseaux électriques</a:t>
            </a:r>
          </a:p>
          <a:p>
            <a:endParaRPr lang="en-US" dirty="0"/>
          </a:p>
          <a:p>
            <a:endParaRPr lang="en-US" dirty="0"/>
          </a:p>
          <a:p>
            <a:r>
              <a:rPr lang="fr-FR" b="1" dirty="0"/>
              <a:t>Sources:</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fr-FR" b="0" dirty="0" err="1"/>
              <a:t>Autorite</a:t>
            </a:r>
            <a:r>
              <a:rPr lang="fr-FR" b="0" dirty="0"/>
              <a:t> Bassin Du Niger (2021), ‘Rapport de Mission sur le Barrage de </a:t>
            </a:r>
            <a:r>
              <a:rPr lang="fr-FR" b="0" dirty="0" err="1"/>
              <a:t>Lagdo</a:t>
            </a:r>
            <a:r>
              <a:rPr lang="fr-FR" b="0" dirty="0"/>
              <a:t> – Cameroun’, Niamey, Niger. </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fr-FR" dirty="0"/>
              <a:t>World </a:t>
            </a:r>
            <a:r>
              <a:rPr lang="fr-FR" dirty="0" err="1"/>
              <a:t>Bank’s</a:t>
            </a:r>
            <a:r>
              <a:rPr lang="fr-FR" dirty="0"/>
              <a:t> Viva </a:t>
            </a:r>
            <a:r>
              <a:rPr lang="fr-FR" dirty="0" err="1"/>
              <a:t>Benoué</a:t>
            </a:r>
            <a:r>
              <a:rPr lang="fr-FR" dirty="0"/>
              <a:t> project en </a:t>
            </a:r>
            <a:r>
              <a:rPr lang="fr-FR" b="0" dirty="0" err="1"/>
              <a:t>Autorite</a:t>
            </a:r>
            <a:r>
              <a:rPr lang="fr-FR" b="0" dirty="0"/>
              <a:t> Bassin Du Niger (2021), ‘Rapport de Mission sur le Barrage de </a:t>
            </a:r>
            <a:r>
              <a:rPr lang="fr-FR" b="0" dirty="0" err="1"/>
              <a:t>Lagdo</a:t>
            </a:r>
            <a:r>
              <a:rPr lang="fr-FR" b="0" dirty="0"/>
              <a:t> – Cameroun’, Niamey, Niger. </a:t>
            </a:r>
          </a:p>
          <a:p>
            <a:endParaRPr lang="en-US" dirty="0"/>
          </a:p>
        </p:txBody>
      </p:sp>
      <p:sp>
        <p:nvSpPr>
          <p:cNvPr id="4" name="Slide Number Placehold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363150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FR" b="1" dirty="0"/>
              <a:t>Notes:</a:t>
            </a:r>
          </a:p>
          <a:p>
            <a:pPr marL="0" indent="0">
              <a:buFont typeface="Arial" panose="020B0604020202020204" pitchFamily="34" charset="0"/>
              <a:buNone/>
            </a:pPr>
            <a:endParaRPr lang="en-US" b="1" dirty="0"/>
          </a:p>
          <a:p>
            <a:pPr marL="0" indent="0">
              <a:buFont typeface="Arial" panose="020B0604020202020204" pitchFamily="34" charset="0"/>
              <a:buNone/>
            </a:pPr>
            <a:r>
              <a:rPr lang="fr-FR" b="1" dirty="0"/>
              <a:t>Le potentiel du barrage de </a:t>
            </a:r>
            <a:r>
              <a:rPr lang="fr-FR" b="1" dirty="0" err="1"/>
              <a:t>Lagdo</a:t>
            </a:r>
            <a:r>
              <a:rPr lang="fr-FR" b="1" dirty="0"/>
              <a:t> :</a:t>
            </a:r>
          </a:p>
          <a:p>
            <a:pPr marL="171450" lvl="0"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Sécurité alimentaire :</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Possibilité de développement des terres arables disponibles et des options d’aquaculture, et réhabilitation des systèmes d’irrigation </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Le projet « Viva Bénoué » de la Banque mondiale vise à réhabiliter l’irrigation sur la rive droite du fleuve (1 090 ha) et à développer d’autres terres arables (4 230 ha) pour les petits agriculteurs</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Sur la rive gauche, 3 628 ha sont prévus pour le développement agro-industriel et 1 496 ha pour les petits agriculteurs des villages de la zone du projet</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Le Programme intégré de développement et d’adaptation au changement climatique dans le Bassin du Niger (PIDACC/BN-Cameroun) vise à renforcer les capacités de la population par la construction du barrage de Hina pour la pêche et l’aquaculture</a:t>
            </a:r>
          </a:p>
          <a:p>
            <a:pPr marL="171450" lvl="0"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Sécurité énergétique :</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La capacité de production d’énergie hydroélectrique du barrage de </a:t>
            </a:r>
            <a:r>
              <a:rPr lang="fr-FR" sz="900" dirty="0" err="1">
                <a:solidFill>
                  <a:schemeClr val="tx1"/>
                </a:solidFill>
                <a:latin typeface="Arial" panose="020B0604020202020204" pitchFamily="34" charset="0"/>
                <a:ea typeface="+mn-ea"/>
                <a:cs typeface="+mn-cs"/>
              </a:rPr>
              <a:t>Lagdo</a:t>
            </a:r>
            <a:r>
              <a:rPr lang="fr-FR" sz="900" dirty="0">
                <a:solidFill>
                  <a:schemeClr val="tx1"/>
                </a:solidFill>
                <a:latin typeface="Arial" panose="020B0604020202020204" pitchFamily="34" charset="0"/>
                <a:ea typeface="+mn-ea"/>
                <a:cs typeface="+mn-cs"/>
              </a:rPr>
              <a:t> est insuffisante pour répondre aux besoins locaux de coupures ponctuelles destinées à économiser l’eau pour la saison sèche</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Jusqu’à présent, la totalité de la production hydroélectrique du barrage est consommée par le Cameroun </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Le barrage de </a:t>
            </a:r>
            <a:r>
              <a:rPr lang="fr-FR" sz="900" dirty="0" err="1">
                <a:solidFill>
                  <a:schemeClr val="tx1"/>
                </a:solidFill>
                <a:latin typeface="Arial" panose="020B0604020202020204" pitchFamily="34" charset="0"/>
                <a:ea typeface="+mn-ea"/>
                <a:cs typeface="+mn-cs"/>
              </a:rPr>
              <a:t>Massouri</a:t>
            </a:r>
            <a:r>
              <a:rPr lang="fr-FR" sz="900" dirty="0">
                <a:solidFill>
                  <a:schemeClr val="tx1"/>
                </a:solidFill>
                <a:latin typeface="Arial" panose="020B0604020202020204" pitchFamily="34" charset="0"/>
                <a:ea typeface="+mn-ea"/>
                <a:cs typeface="+mn-cs"/>
              </a:rPr>
              <a:t> exporte de l’énergie hydroélectrique vers le Tchad</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Projet actuel du gouvernement camerounais : interconnexion des usines électriques</a:t>
            </a:r>
          </a:p>
          <a:p>
            <a:pPr marL="857250" lvl="2"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Vise à assurer l’autosuffisance énergétique au nord comme au sud du Cameroun</a:t>
            </a:r>
          </a:p>
          <a:p>
            <a:pPr marL="857250" lvl="2"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Perspective pour le Tchad : grâce au projet d’interconnexion, l’énergie issue de diverses sources pourrait être raccordée et peut-être même exportée vers le Tchad</a:t>
            </a:r>
          </a:p>
          <a:p>
            <a:pPr marL="171450" lvl="0"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Gestion des inondations : </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Le barrage de </a:t>
            </a:r>
            <a:r>
              <a:rPr lang="fr-FR" sz="900" dirty="0" err="1">
                <a:solidFill>
                  <a:schemeClr val="tx1"/>
                </a:solidFill>
                <a:latin typeface="Arial" panose="020B0604020202020204" pitchFamily="34" charset="0"/>
                <a:ea typeface="+mn-ea"/>
                <a:cs typeface="+mn-cs"/>
              </a:rPr>
              <a:t>Lagdo</a:t>
            </a:r>
            <a:r>
              <a:rPr lang="fr-FR" sz="900" dirty="0">
                <a:solidFill>
                  <a:schemeClr val="tx1"/>
                </a:solidFill>
                <a:latin typeface="Arial" panose="020B0604020202020204" pitchFamily="34" charset="0"/>
                <a:ea typeface="+mn-ea"/>
                <a:cs typeface="+mn-cs"/>
              </a:rPr>
              <a:t> doit être modernisé pour une meilleure gestion des inondations en aval au Nigeria </a:t>
            </a:r>
          </a:p>
          <a:p>
            <a:pPr marL="171450" lvl="0"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État du barrage :</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dirty="0">
                <a:solidFill>
                  <a:schemeClr val="tx1"/>
                </a:solidFill>
                <a:latin typeface="Arial" panose="020B0604020202020204" pitchFamily="34" charset="0"/>
                <a:ea typeface="+mn-ea"/>
                <a:cs typeface="+mn-cs"/>
              </a:rPr>
              <a:t>Les effets du changement climatique (diminution de la disponibilité en eau) et les investissements agricoles dans le bassin ont un impact considérable sur le réservoir</a:t>
            </a:r>
          </a:p>
          <a:p>
            <a:pPr marL="0" lvl="0" indent="0">
              <a:buFont typeface="Arial" panose="020B0604020202020204" pitchFamily="34" charset="0"/>
              <a:buNone/>
            </a:pPr>
            <a:endParaRPr lang="en-US" dirty="0"/>
          </a:p>
          <a:p>
            <a:endParaRPr lang="en-US" dirty="0"/>
          </a:p>
          <a:p>
            <a:r>
              <a:rPr lang="fr-FR" b="1" dirty="0"/>
              <a:t>Sources:</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fr-FR" b="0" dirty="0" err="1"/>
              <a:t>Autorite</a:t>
            </a:r>
            <a:r>
              <a:rPr lang="fr-FR" b="0" dirty="0"/>
              <a:t> Bassin Du Niger (2021), ‘Rapport de Mission sur le Barrage de </a:t>
            </a:r>
            <a:r>
              <a:rPr lang="fr-FR" b="0" dirty="0" err="1"/>
              <a:t>Lagdo</a:t>
            </a:r>
            <a:r>
              <a:rPr lang="fr-FR" b="0" dirty="0"/>
              <a:t> – Cameroun’, Niamey, Niger.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fr-FR" dirty="0"/>
              <a:t>World </a:t>
            </a:r>
            <a:r>
              <a:rPr lang="fr-FR" dirty="0" err="1"/>
              <a:t>Bank’s</a:t>
            </a:r>
            <a:r>
              <a:rPr lang="fr-FR" dirty="0"/>
              <a:t> Viva </a:t>
            </a:r>
            <a:r>
              <a:rPr lang="fr-FR" dirty="0" err="1"/>
              <a:t>Benoué</a:t>
            </a:r>
            <a:r>
              <a:rPr lang="fr-FR" dirty="0"/>
              <a:t> project en </a:t>
            </a:r>
            <a:r>
              <a:rPr lang="fr-FR" b="0" dirty="0" err="1"/>
              <a:t>Autorite</a:t>
            </a:r>
            <a:r>
              <a:rPr lang="fr-FR" b="0" dirty="0"/>
              <a:t> Bassin Du Niger (2021), ‘Rapport de Mission sur le Barrage de </a:t>
            </a:r>
            <a:r>
              <a:rPr lang="fr-FR" b="0" dirty="0" err="1"/>
              <a:t>Lagdo</a:t>
            </a:r>
            <a:r>
              <a:rPr lang="fr-FR" b="0" dirty="0"/>
              <a:t> – Cameroun’, Niamey, Niger.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5"/>
          </p:nvPr>
        </p:nvSpPr>
        <p:spPr/>
        <p:txBody>
          <a:bodyPr/>
          <a:lstStyle/>
          <a:p>
            <a:fld id="{4045F879-0589-40D4-B0E5-B74D0CAD5C6C}" type="slidenum">
              <a:rPr lang="en-GB" smtClean="0"/>
              <a:pPr/>
              <a:t>8</a:t>
            </a:fld>
            <a:endParaRPr lang="en-GB"/>
          </a:p>
        </p:txBody>
      </p:sp>
    </p:spTree>
    <p:extLst>
      <p:ext uri="{BB962C8B-B14F-4D97-AF65-F5344CB8AC3E}">
        <p14:creationId xmlns:p14="http://schemas.microsoft.com/office/powerpoint/2010/main" val="3947285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Notes:</a:t>
            </a:r>
          </a:p>
          <a:p>
            <a:endParaRPr lang="en-US" dirty="0"/>
          </a:p>
          <a:p>
            <a:pPr marL="0" indent="0">
              <a:buFont typeface="Symbol" panose="05050102010706020507" pitchFamily="18" charset="2"/>
              <a:buNone/>
            </a:pPr>
            <a:r>
              <a:rPr lang="fr-FR" sz="900" dirty="0">
                <a:solidFill>
                  <a:schemeClr val="tx1"/>
                </a:solidFill>
                <a:latin typeface="Arial" panose="020B0604020202020204" pitchFamily="34" charset="0"/>
                <a:ea typeface="+mn-ea"/>
                <a:cs typeface="+mn-cs"/>
              </a:rPr>
              <a:t>Les perspectives pour les prochaines étapes sont les suivantes : explorer davantage les possibilités de faire du barrage de </a:t>
            </a:r>
            <a:r>
              <a:rPr lang="fr-FR" sz="900" dirty="0" err="1">
                <a:solidFill>
                  <a:schemeClr val="tx1"/>
                </a:solidFill>
                <a:latin typeface="Arial" panose="020B0604020202020204" pitchFamily="34" charset="0"/>
                <a:ea typeface="+mn-ea"/>
                <a:cs typeface="+mn-cs"/>
              </a:rPr>
              <a:t>Lagdo</a:t>
            </a:r>
            <a:r>
              <a:rPr lang="fr-FR" sz="900" dirty="0">
                <a:solidFill>
                  <a:schemeClr val="tx1"/>
                </a:solidFill>
                <a:latin typeface="Arial" panose="020B0604020202020204" pitchFamily="34" charset="0"/>
                <a:ea typeface="+mn-ea"/>
                <a:cs typeface="+mn-cs"/>
              </a:rPr>
              <a:t> une « infrastructure commune » ou une « infrastructure d’intérêt commun » pour exploiter les avantages transfrontaliers ou conjoints potentiels</a:t>
            </a:r>
          </a:p>
          <a:p>
            <a:pPr marL="0" indent="0">
              <a:buFont typeface="Symbol" panose="05050102010706020507" pitchFamily="18" charset="2"/>
              <a:buNone/>
            </a:pPr>
            <a:endParaRPr lang="de-DE" sz="900" kern="1200" dirty="0">
              <a:solidFill>
                <a:schemeClr val="tx1"/>
              </a:solidFill>
              <a:effectLst/>
              <a:latin typeface="Arial" panose="020B0604020202020204" pitchFamily="34" charset="0"/>
              <a:ea typeface="+mn-ea"/>
              <a:cs typeface="+mn-cs"/>
            </a:endParaRPr>
          </a:p>
          <a:p>
            <a:pPr marL="171450" lvl="0"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Sécurité alimentaire :</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L’approvisionnement rural sera coordonné par le projet « Viva Bénoué » de la Banque mondiale</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Compte tenu de l’importance des exportations alimentaires pour le Nigeria, des mesures visant à améliorer le commerce (à partir de la région de </a:t>
            </a:r>
            <a:r>
              <a:rPr lang="fr-FR" sz="900" dirty="0" err="1">
                <a:solidFill>
                  <a:schemeClr val="tx1"/>
                </a:solidFill>
                <a:latin typeface="Arial" panose="020B0604020202020204" pitchFamily="34" charset="0"/>
                <a:ea typeface="+mn-ea"/>
                <a:cs typeface="+mn-cs"/>
              </a:rPr>
              <a:t>Lagdo</a:t>
            </a:r>
            <a:r>
              <a:rPr lang="fr-FR" sz="900" dirty="0">
                <a:solidFill>
                  <a:schemeClr val="tx1"/>
                </a:solidFill>
                <a:latin typeface="Arial" panose="020B0604020202020204" pitchFamily="34" charset="0"/>
                <a:ea typeface="+mn-ea"/>
                <a:cs typeface="+mn-cs"/>
              </a:rPr>
              <a:t>) sont recommandées</a:t>
            </a:r>
          </a:p>
          <a:p>
            <a:pPr marL="171450" lvl="0"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Sécurité énergétique :</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Ouverture de discussions transfrontalières sur les projets possibles d’interconnexion électrique</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Ce projet pourrait être relié à d’autres projets énergétiques (par exemple, au Tchad : le projet du barrage de Bini à </a:t>
            </a:r>
            <a:r>
              <a:rPr lang="fr-FR" sz="900" dirty="0" err="1">
                <a:solidFill>
                  <a:schemeClr val="tx1"/>
                </a:solidFill>
                <a:latin typeface="Arial" panose="020B0604020202020204" pitchFamily="34" charset="0"/>
                <a:ea typeface="+mn-ea"/>
                <a:cs typeface="+mn-cs"/>
              </a:rPr>
              <a:t>Warak</a:t>
            </a:r>
            <a:r>
              <a:rPr lang="fr-FR" sz="900" dirty="0">
                <a:solidFill>
                  <a:schemeClr val="tx1"/>
                </a:solidFill>
                <a:latin typeface="Arial" panose="020B0604020202020204" pitchFamily="34" charset="0"/>
                <a:ea typeface="+mn-ea"/>
                <a:cs typeface="+mn-cs"/>
              </a:rPr>
              <a:t>, dans le bassin du lac Tchad) </a:t>
            </a:r>
          </a:p>
          <a:p>
            <a:pPr marL="171450" lvl="0"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Prévention des inondations :</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sym typeface="Wingdings" panose="05000000000000000000" pitchFamily="2" charset="2"/>
              </a:rPr>
              <a:t>Une observation sur le long terme de l’hydrologie du bassin est recommandée pour mieux comprendre les risques d’inondations et les impacts de la sécheresse (en coordination avec le projet « Viva Bénoué »)</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Un aperçu plus approfondi des informations et des données sur le bassin permettrait d’évaluer le rôle des étendues d’eau de Mayo </a:t>
            </a:r>
            <a:r>
              <a:rPr lang="fr-FR" sz="900" dirty="0" err="1">
                <a:solidFill>
                  <a:schemeClr val="tx1"/>
                </a:solidFill>
                <a:latin typeface="Arial" panose="020B0604020202020204" pitchFamily="34" charset="0"/>
                <a:ea typeface="+mn-ea"/>
                <a:cs typeface="+mn-cs"/>
              </a:rPr>
              <a:t>Kebbi</a:t>
            </a:r>
            <a:r>
              <a:rPr lang="fr-FR" sz="900" dirty="0">
                <a:solidFill>
                  <a:schemeClr val="tx1"/>
                </a:solidFill>
                <a:latin typeface="Arial" panose="020B0604020202020204" pitchFamily="34" charset="0"/>
                <a:ea typeface="+mn-ea"/>
                <a:cs typeface="+mn-cs"/>
              </a:rPr>
              <a:t>, Faro et </a:t>
            </a:r>
            <a:r>
              <a:rPr lang="fr-FR" sz="900" dirty="0" err="1">
                <a:solidFill>
                  <a:schemeClr val="tx1"/>
                </a:solidFill>
                <a:latin typeface="Arial" panose="020B0604020202020204" pitchFamily="34" charset="0"/>
                <a:ea typeface="+mn-ea"/>
                <a:cs typeface="+mn-cs"/>
              </a:rPr>
              <a:t>Lagdo</a:t>
            </a:r>
            <a:r>
              <a:rPr lang="fr-FR" sz="900" dirty="0">
                <a:solidFill>
                  <a:schemeClr val="tx1"/>
                </a:solidFill>
                <a:latin typeface="Arial" panose="020B0604020202020204" pitchFamily="34" charset="0"/>
                <a:ea typeface="+mn-ea"/>
                <a:cs typeface="+mn-cs"/>
              </a:rPr>
              <a:t> vis-à-vis du bassin de la Bénoué</a:t>
            </a:r>
          </a:p>
          <a:p>
            <a:pPr marL="171450" lvl="0"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État du barrage de </a:t>
            </a:r>
            <a:r>
              <a:rPr lang="fr-FR" sz="900" dirty="0" err="1">
                <a:solidFill>
                  <a:schemeClr val="tx1"/>
                </a:solidFill>
                <a:latin typeface="Arial" panose="020B0604020202020204" pitchFamily="34" charset="0"/>
                <a:ea typeface="+mn-ea"/>
                <a:cs typeface="+mn-cs"/>
              </a:rPr>
              <a:t>Lagdo</a:t>
            </a:r>
            <a:r>
              <a:rPr lang="fr-FR" sz="900" dirty="0">
                <a:solidFill>
                  <a:schemeClr val="tx1"/>
                </a:solidFill>
                <a:latin typeface="Arial" panose="020B0604020202020204" pitchFamily="34" charset="0"/>
                <a:ea typeface="+mn-ea"/>
                <a:cs typeface="+mn-cs"/>
              </a:rPr>
              <a:t> :</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Un plan d’action de rénovation du barrage a été développé pour répondre aux normes internationales de sécurité des barrages</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Les opérations sont réparties entre le maître d’ouvrage, via le projet « Viva Bénoué », et l’organisme d’exploitation ENEO</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La construction d’un évacuateur de secours équipé de boîtes à fusibles fait partie de ce projet</a:t>
            </a:r>
            <a:r>
              <a:rPr lang="fr-FR" sz="700" dirty="0">
                <a:solidFill>
                  <a:schemeClr val="tx1"/>
                </a:solidFill>
                <a:latin typeface="Arial" panose="020B0604020202020204" pitchFamily="34" charset="0"/>
                <a:ea typeface="+mn-ea"/>
                <a:cs typeface="+mn-cs"/>
              </a:rPr>
              <a:t>  </a:t>
            </a:r>
          </a:p>
          <a:p>
            <a:pPr marL="171450" lvl="0"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Coordination internationale :</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Une redynamisation du Comité bilatéral Nigeria-Cameroun est recommandée. Cela permettrait de mettre en place des échanges sur les défis communs propres au bassin de la Bénoué et d’améliorer le partage des données (le comité a été créé en 2017 mais n’a jamais vraiment pris action)</a:t>
            </a:r>
          </a:p>
          <a:p>
            <a:pPr marL="171450" lvl="0"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Usagers de la localité de </a:t>
            </a:r>
            <a:r>
              <a:rPr lang="fr-FR" sz="900" dirty="0" err="1">
                <a:solidFill>
                  <a:schemeClr val="tx1"/>
                </a:solidFill>
                <a:latin typeface="Arial" panose="020B0604020202020204" pitchFamily="34" charset="0"/>
                <a:ea typeface="+mn-ea"/>
                <a:cs typeface="+mn-cs"/>
              </a:rPr>
              <a:t>Lagdo</a:t>
            </a:r>
            <a:r>
              <a:rPr lang="fr-FR" sz="900" dirty="0">
                <a:solidFill>
                  <a:schemeClr val="tx1"/>
                </a:solidFill>
                <a:latin typeface="Arial" panose="020B0604020202020204" pitchFamily="34" charset="0"/>
                <a:ea typeface="+mn-ea"/>
                <a:cs typeface="+mn-cs"/>
              </a:rPr>
              <a:t> :</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Un soutien des communautés de </a:t>
            </a:r>
            <a:r>
              <a:rPr lang="fr-FR" sz="900" dirty="0" err="1">
                <a:solidFill>
                  <a:schemeClr val="tx1"/>
                </a:solidFill>
                <a:latin typeface="Arial" panose="020B0604020202020204" pitchFamily="34" charset="0"/>
                <a:ea typeface="+mn-ea"/>
                <a:cs typeface="+mn-cs"/>
              </a:rPr>
              <a:t>Lagdo</a:t>
            </a:r>
            <a:r>
              <a:rPr lang="fr-FR" sz="900" dirty="0">
                <a:solidFill>
                  <a:schemeClr val="tx1"/>
                </a:solidFill>
                <a:latin typeface="Arial" panose="020B0604020202020204" pitchFamily="34" charset="0"/>
                <a:ea typeface="+mn-ea"/>
                <a:cs typeface="+mn-cs"/>
              </a:rPr>
              <a:t> en termes d’infrastructures sociales est recommandé</a:t>
            </a:r>
          </a:p>
          <a:p>
            <a:pPr marL="514350" lvl="1" indent="-171450">
              <a:buFont typeface="Symbol" panose="05050102010706020507" pitchFamily="18" charset="2"/>
              <a:buChar char="-"/>
            </a:pPr>
            <a:r>
              <a:rPr lang="fr-FR" sz="900" dirty="0">
                <a:solidFill>
                  <a:schemeClr val="tx1"/>
                </a:solidFill>
                <a:latin typeface="Arial" panose="020B0604020202020204" pitchFamily="34" charset="0"/>
                <a:ea typeface="+mn-ea"/>
                <a:cs typeface="+mn-cs"/>
              </a:rPr>
              <a:t>Il est également important de poursuivre la sensibilisation et l’accompagnement des usagers dans leurs différentes activités liées à l’eau du barrage</a:t>
            </a:r>
          </a:p>
          <a:p>
            <a:pPr marL="0" indent="0">
              <a:buFont typeface="Symbol" panose="05050102010706020507" pitchFamily="18" charset="2"/>
              <a:buNone/>
            </a:pPr>
            <a:endParaRPr lang="en-US" dirty="0"/>
          </a:p>
          <a:p>
            <a:r>
              <a:rPr lang="fr-FR" b="1" dirty="0"/>
              <a:t>Sources:</a:t>
            </a:r>
          </a:p>
          <a:p>
            <a:endParaRPr lang="en-US" b="1" dirty="0"/>
          </a:p>
          <a:p>
            <a:r>
              <a:rPr lang="fr-FR" b="0" dirty="0" err="1"/>
              <a:t>Autorite</a:t>
            </a:r>
            <a:r>
              <a:rPr lang="fr-FR" b="0" dirty="0"/>
              <a:t> Bassin Du Niger (2021), ‘Rapport de Mission sur le Barrage de </a:t>
            </a:r>
            <a:r>
              <a:rPr lang="fr-FR" b="0" dirty="0" err="1"/>
              <a:t>Lagdo</a:t>
            </a:r>
            <a:r>
              <a:rPr lang="fr-FR" b="0" dirty="0"/>
              <a:t> – Cameroun’, Niamey, Niger. </a:t>
            </a:r>
          </a:p>
          <a:p>
            <a:endParaRPr lang="en-US" dirty="0"/>
          </a:p>
          <a:p>
            <a:r>
              <a:rPr lang="fr-FR" u="sng" dirty="0"/>
              <a:t>Référence d’image:</a:t>
            </a:r>
          </a:p>
          <a:p>
            <a:pPr marL="0" marR="0" lvl="0" indent="0" algn="l" defTabSz="685800" rtl="0" eaLnBrk="1" fontAlgn="auto" latinLnBrk="0" hangingPunct="1">
              <a:lnSpc>
                <a:spcPct val="100000"/>
              </a:lnSpc>
              <a:spcBef>
                <a:spcPts val="0"/>
              </a:spcBef>
              <a:spcAft>
                <a:spcPts val="0"/>
              </a:spcAft>
              <a:buClrTx/>
              <a:buSzTx/>
              <a:buFontTx/>
              <a:buNone/>
              <a:tabLst/>
              <a:defRPr/>
            </a:pPr>
            <a:r>
              <a:rPr lang="fr-FR" b="0" dirty="0" err="1"/>
              <a:t>Autorite</a:t>
            </a:r>
            <a:r>
              <a:rPr lang="fr-FR" b="0" dirty="0"/>
              <a:t> Bassin Du Niger (2021), ‘Rapport de Mission sur le Barrage de </a:t>
            </a:r>
            <a:r>
              <a:rPr lang="fr-FR" b="0" dirty="0" err="1"/>
              <a:t>Lagdo</a:t>
            </a:r>
            <a:r>
              <a:rPr lang="fr-FR" b="0" dirty="0"/>
              <a:t> – Cameroun’, Niamey, Niger. </a:t>
            </a:r>
          </a:p>
          <a:p>
            <a:endParaRPr lang="en-US" dirty="0"/>
          </a:p>
        </p:txBody>
      </p:sp>
      <p:sp>
        <p:nvSpPr>
          <p:cNvPr id="4" name="Slide Number Placeholder 3"/>
          <p:cNvSpPr>
            <a:spLocks noGrp="1"/>
          </p:cNvSpPr>
          <p:nvPr>
            <p:ph type="sldNum" sz="quarter" idx="5"/>
          </p:nvPr>
        </p:nvSpPr>
        <p:spPr/>
        <p:txBody>
          <a:bodyPr/>
          <a:lstStyle/>
          <a:p>
            <a:fld id="{4045F879-0589-40D4-B0E5-B74D0CAD5C6C}" type="slidenum">
              <a:rPr lang="en-GB" smtClean="0"/>
              <a:pPr/>
              <a:t>9</a:t>
            </a:fld>
            <a:endParaRPr lang="en-GB"/>
          </a:p>
        </p:txBody>
      </p:sp>
    </p:spTree>
    <p:extLst>
      <p:ext uri="{BB962C8B-B14F-4D97-AF65-F5344CB8AC3E}">
        <p14:creationId xmlns:p14="http://schemas.microsoft.com/office/powerpoint/2010/main" val="772589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30.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32.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3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61704121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24899747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dirty="0"/>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99247040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dirty="0"/>
              <a:t>Title slide/headline</a:t>
            </a:r>
            <a:br>
              <a:rPr lang="en-GB" dirty="0"/>
            </a:br>
            <a:r>
              <a:rPr lang="en-GB" dirty="0"/>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97007519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dirty="0"/>
            </a:br>
            <a:r>
              <a:rPr lang="en-GB" dirty="0"/>
              <a:t>Title slide/headline</a:t>
            </a:r>
            <a:br>
              <a:rPr lang="en-GB" dirty="0"/>
            </a:br>
            <a:r>
              <a:rPr lang="en-GB" dirty="0"/>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4276786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dirty="0"/>
              <a:t>Title slide/headline</a:t>
            </a:r>
            <a:br>
              <a:rPr lang="en-GB" dirty="0"/>
            </a:br>
            <a:r>
              <a:rPr lang="en-GB" dirty="0"/>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dirty="0"/>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5077752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857733233"/>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210550424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339083267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dirty="0"/>
          </a:p>
        </p:txBody>
      </p:sp>
    </p:spTree>
    <p:extLst>
      <p:ext uri="{BB962C8B-B14F-4D97-AF65-F5344CB8AC3E}">
        <p14:creationId xmlns:p14="http://schemas.microsoft.com/office/powerpoint/2010/main" val="58460353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dirty="0"/>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dirty="0"/>
              <a:t>Quote slide heading</a:t>
            </a:r>
            <a:endParaRPr lang="en-GB" dirty="0"/>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dirty="0"/>
          </a:p>
        </p:txBody>
      </p:sp>
    </p:spTree>
    <p:extLst>
      <p:ext uri="{BB962C8B-B14F-4D97-AF65-F5344CB8AC3E}">
        <p14:creationId xmlns:p14="http://schemas.microsoft.com/office/powerpoint/2010/main" val="123643456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396267370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05096207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4859572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63410373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dirty="0"/>
              <a:t>Main body text</a:t>
            </a:r>
          </a:p>
          <a:p>
            <a:pPr lvl="1"/>
            <a:r>
              <a:rPr lang="en-GB" noProof="0" dirty="0"/>
              <a:t>Second level</a:t>
            </a:r>
          </a:p>
          <a:p>
            <a:pPr lvl="2"/>
            <a:r>
              <a:rPr lang="en-GB" noProof="0" dirty="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026393460"/>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116676229"/>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4009346029"/>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224297143"/>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268932866"/>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373912685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72113732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295694953"/>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302616197"/>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380696110"/>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981460318"/>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dirty="0"/>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dirty="0"/>
              <a:t>MM/YYYY – MM/YYYY</a:t>
            </a:r>
            <a:br>
              <a:rPr lang="en-GB" dirty="0"/>
            </a:br>
            <a:r>
              <a:rPr lang="en-GB" dirty="0"/>
              <a:t>Volume: EUR 00 million</a:t>
            </a:r>
            <a:br>
              <a:rPr lang="en-GB" dirty="0"/>
            </a:br>
            <a:r>
              <a:rPr lang="en-GB" dirty="0"/>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dirty="0"/>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dirty="0"/>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873999966"/>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dirty="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dirty="0"/>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dirty="0">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dirty="0"/>
          </a:p>
        </p:txBody>
      </p:sp>
    </p:spTree>
    <p:extLst>
      <p:ext uri="{BB962C8B-B14F-4D97-AF65-F5344CB8AC3E}">
        <p14:creationId xmlns:p14="http://schemas.microsoft.com/office/powerpoint/2010/main" val="141841139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148479"/>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3978232354"/>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3616720994"/>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69608855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2777223"/>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26486991"/>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1039668795"/>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187440119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dirty="0"/>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dirty="0"/>
          </a:p>
        </p:txBody>
      </p:sp>
    </p:spTree>
    <p:extLst>
      <p:ext uri="{BB962C8B-B14F-4D97-AF65-F5344CB8AC3E}">
        <p14:creationId xmlns:p14="http://schemas.microsoft.com/office/powerpoint/2010/main" val="102655552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‹Nr.›</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30 November 2022</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‹Nr.›</a:t>
            </a:fld>
            <a:endParaRPr lang="en-GB" dirty="0"/>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30 November 2022</a:t>
            </a:fld>
            <a:endParaRPr lang="en-GB"/>
          </a:p>
        </p:txBody>
      </p:sp>
    </p:spTree>
    <p:extLst>
      <p:ext uri="{BB962C8B-B14F-4D97-AF65-F5344CB8AC3E}">
        <p14:creationId xmlns:p14="http://schemas.microsoft.com/office/powerpoint/2010/main" val="21013140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 id="2147483899" r:id="rId23"/>
    <p:sldLayoutId id="2147483900" r:id="rId24"/>
    <p:sldLayoutId id="2147483901" r:id="rId25"/>
    <p:sldLayoutId id="2147483902" r:id="rId26"/>
    <p:sldLayoutId id="2147483903" r:id="rId27"/>
    <p:sldLayoutId id="2147483904" r:id="rId28"/>
    <p:sldLayoutId id="2147483905" r:id="rId29"/>
    <p:sldLayoutId id="2147483906" r:id="rId30"/>
    <p:sldLayoutId id="2147483907" r:id="rId31"/>
    <p:sldLayoutId id="2147483908" r:id="rId32"/>
    <p:sldLayoutId id="2147483909" r:id="rId33"/>
    <p:sldLayoutId id="2147483910" r:id="rId34"/>
    <p:sldLayoutId id="2147483911" r:id="rId35"/>
    <p:sldLayoutId id="2147483912" r:id="rId36"/>
    <p:sldLayoutId id="2147483913"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p15:clr>
            <a:srgbClr val="F26B43"/>
          </p15:clr>
        </p15:guide>
        <p15:guide id="5" orient="horz" pos="3162">
          <p15:clr>
            <a:srgbClr val="F26B43"/>
          </p15:clr>
        </p15:guide>
        <p15:guide id="7" pos="5680">
          <p15:clr>
            <a:srgbClr val="F26B43"/>
          </p15:clr>
        </p15:guide>
        <p15:guide id="8" pos="77">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 Id="rId9" Type="http://schemas.openxmlformats.org/officeDocument/2006/relationships/image" Target="../media/image39.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18" Type="http://schemas.openxmlformats.org/officeDocument/2006/relationships/image" Target="../media/image5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svg"/><Relationship Id="rId2" Type="http://schemas.openxmlformats.org/officeDocument/2006/relationships/notesSlide" Target="../notesSlides/notesSlide2.xml"/><Relationship Id="rId16" Type="http://schemas.openxmlformats.org/officeDocument/2006/relationships/image" Target="../media/image53.png"/><Relationship Id="rId1" Type="http://schemas.openxmlformats.org/officeDocument/2006/relationships/slideLayout" Target="../slideLayouts/slideLayout33.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png"/><Relationship Id="rId15" Type="http://schemas.openxmlformats.org/officeDocument/2006/relationships/image" Target="../media/image52.svg"/><Relationship Id="rId10" Type="http://schemas.openxmlformats.org/officeDocument/2006/relationships/image" Target="../media/image47.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60.svg"/><Relationship Id="rId11" Type="http://schemas.openxmlformats.org/officeDocument/2006/relationships/image" Target="../media/image65.sv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41.svg"/><Relationship Id="rId9" Type="http://schemas.openxmlformats.org/officeDocument/2006/relationships/image" Target="../media/image63.png"/></Relationships>
</file>

<file path=ppt/slides/_rels/slide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68.png"/><Relationship Id="rId4" Type="http://schemas.openxmlformats.org/officeDocument/2006/relationships/image" Target="../media/image67.png"/></Relationships>
</file>

<file path=ppt/slides/_rels/slide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7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891FC-FB68-4B33-8531-AE8AAF6CE7E2}"/>
              </a:ext>
            </a:extLst>
          </p:cNvPr>
          <p:cNvSpPr>
            <a:spLocks noGrp="1"/>
          </p:cNvSpPr>
          <p:nvPr>
            <p:ph type="title"/>
          </p:nvPr>
        </p:nvSpPr>
        <p:spPr>
          <a:xfrm>
            <a:off x="684000" y="2220580"/>
            <a:ext cx="7971711" cy="452432"/>
          </a:xfrm>
        </p:spPr>
        <p:txBody>
          <a:bodyPr/>
          <a:lstStyle/>
          <a:p>
            <a:r>
              <a:rPr lang="fr-FR"/>
              <a:t>Module III – Études de cas</a:t>
            </a:r>
          </a:p>
        </p:txBody>
      </p:sp>
      <p:sp>
        <p:nvSpPr>
          <p:cNvPr id="12" name="Text Placeholder 11">
            <a:extLst>
              <a:ext uri="{FF2B5EF4-FFF2-40B4-BE49-F238E27FC236}">
                <a16:creationId xmlns:a16="http://schemas.microsoft.com/office/drawing/2014/main" id="{E8617931-1A20-412B-8747-BA8687BAFBEA}"/>
              </a:ext>
            </a:extLst>
          </p:cNvPr>
          <p:cNvSpPr>
            <a:spLocks noGrp="1"/>
          </p:cNvSpPr>
          <p:nvPr>
            <p:ph type="body" sz="quarter" idx="10"/>
          </p:nvPr>
        </p:nvSpPr>
        <p:spPr>
          <a:xfrm>
            <a:off x="684000" y="2786091"/>
            <a:ext cx="7970837" cy="677108"/>
          </a:xfrm>
        </p:spPr>
        <p:txBody>
          <a:bodyPr/>
          <a:lstStyle/>
          <a:p>
            <a:r>
              <a:rPr lang="fr-FR" dirty="0"/>
              <a:t>Pour l'élaboration de politiques croisées et la conception et la planification de projets connexes</a:t>
            </a:r>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86475"/>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86475"/>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86475"/>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86475"/>
            <a:ext cx="705014" cy="667137"/>
          </a:xfrm>
        </p:spPr>
      </p:pic>
      <p:sp>
        <p:nvSpPr>
          <p:cNvPr id="16" name="Date Placeholder 3">
            <a:extLst>
              <a:ext uri="{FF2B5EF4-FFF2-40B4-BE49-F238E27FC236}">
                <a16:creationId xmlns:a16="http://schemas.microsoft.com/office/drawing/2014/main" id="{081F5A7B-D261-4E27-BFD2-53B38B12E6E1}"/>
              </a:ext>
            </a:extLst>
          </p:cNvPr>
          <p:cNvSpPr>
            <a:spLocks noGrp="1"/>
          </p:cNvSpPr>
          <p:nvPr>
            <p:ph type="dt" sz="half" idx="13"/>
          </p:nvPr>
        </p:nvSpPr>
        <p:spPr>
          <a:xfrm>
            <a:off x="683999" y="4081114"/>
            <a:ext cx="1867611" cy="213058"/>
          </a:xfrm>
        </p:spPr>
        <p:txBody>
          <a:bodyPr/>
          <a:lstStyle/>
          <a:p>
            <a:fld id="{6FE78462-EC25-4D6F-859E-EAAB761FF960}" type="datetime4">
              <a:rPr lang="en-GB" smtClean="0"/>
              <a:pPr/>
              <a:t>30 November 2022</a:t>
            </a:fld>
            <a:endParaRPr lang="en-GB" dirty="0"/>
          </a:p>
        </p:txBody>
      </p:sp>
      <p:pic>
        <p:nvPicPr>
          <p:cNvPr id="18" name="Picture Placeholder 29" descr="Icon&#10;&#10;Description automatically generated">
            <a:extLst>
              <a:ext uri="{FF2B5EF4-FFF2-40B4-BE49-F238E27FC236}">
                <a16:creationId xmlns:a16="http://schemas.microsoft.com/office/drawing/2014/main" id="{CE4EC904-82A3-4681-8990-F52026ABE16A}"/>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076783"/>
            <a:ext cx="704840" cy="628843"/>
          </a:xfrm>
        </p:spPr>
      </p:pic>
      <p:pic>
        <p:nvPicPr>
          <p:cNvPr id="20" name="Picture Placeholder 35" descr="A screenshot of a video game&#10;&#10;Description automatically generated with medium confidence">
            <a:extLst>
              <a:ext uri="{FF2B5EF4-FFF2-40B4-BE49-F238E27FC236}">
                <a16:creationId xmlns:a16="http://schemas.microsoft.com/office/drawing/2014/main" id="{6FEC1DB4-2405-41DF-B09A-BB38E8BE71C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081524"/>
            <a:ext cx="1386193" cy="619362"/>
          </a:xfrm>
        </p:spPr>
      </p:pic>
      <p:grpSp>
        <p:nvGrpSpPr>
          <p:cNvPr id="21" name="Gruppieren 20">
            <a:extLst>
              <a:ext uri="{FF2B5EF4-FFF2-40B4-BE49-F238E27FC236}">
                <a16:creationId xmlns:a16="http://schemas.microsoft.com/office/drawing/2014/main" id="{0157018C-6538-4FDD-AE58-54715DBC10FF}"/>
              </a:ext>
            </a:extLst>
          </p:cNvPr>
          <p:cNvGrpSpPr/>
          <p:nvPr/>
        </p:nvGrpSpPr>
        <p:grpSpPr>
          <a:xfrm>
            <a:off x="5879834" y="4094118"/>
            <a:ext cx="1163676" cy="594174"/>
            <a:chOff x="5879834" y="4120327"/>
            <a:chExt cx="1163676" cy="594174"/>
          </a:xfrm>
        </p:grpSpPr>
        <p:pic>
          <p:nvPicPr>
            <p:cNvPr id="22" name="Picture 2">
              <a:extLst>
                <a:ext uri="{FF2B5EF4-FFF2-40B4-BE49-F238E27FC236}">
                  <a16:creationId xmlns:a16="http://schemas.microsoft.com/office/drawing/2014/main" id="{4483D937-92FF-4BC8-B2D4-1FC99BDDBA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feld 22">
              <a:extLst>
                <a:ext uri="{FF2B5EF4-FFF2-40B4-BE49-F238E27FC236}">
                  <a16:creationId xmlns:a16="http://schemas.microsoft.com/office/drawing/2014/main" id="{58C65651-2500-42FA-8C77-D468694AC58A}"/>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56167550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683999" y="4081114"/>
            <a:ext cx="1867611" cy="213058"/>
          </a:xfrm>
        </p:spPr>
        <p:txBody>
          <a:bodyPr/>
          <a:lstStyle/>
          <a:p>
            <a:fld id="{6FE78462-EC25-4D6F-859E-EAAB761FF960}" type="datetime4">
              <a:rPr lang="en-GB" smtClean="0"/>
              <a:pPr/>
              <a:t>30 November 2022</a:t>
            </a:fld>
            <a:endParaRPr lang="en-GB" dirty="0"/>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64703"/>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64703"/>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64703"/>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64703"/>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lstStyle/>
          <a:p>
            <a:r>
              <a:rPr lang="fr-FR"/>
              <a:t>Merci d’avoir pris le temps de suivre ce module !</a:t>
            </a:r>
          </a:p>
        </p:txBody>
      </p:sp>
      <p:pic>
        <p:nvPicPr>
          <p:cNvPr id="20" name="Picture Placeholder 29" descr="Icon&#10;&#10;Description automatically generated">
            <a:extLst>
              <a:ext uri="{FF2B5EF4-FFF2-40B4-BE49-F238E27FC236}">
                <a16:creationId xmlns:a16="http://schemas.microsoft.com/office/drawing/2014/main" id="{48BDE30B-E152-4808-9BC7-0242C2D85F87}"/>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076783"/>
            <a:ext cx="704840" cy="628843"/>
          </a:xfrm>
        </p:spPr>
      </p:pic>
      <p:pic>
        <p:nvPicPr>
          <p:cNvPr id="21" name="Picture Placeholder 35" descr="A screenshot of a video game&#10;&#10;Description automatically generated with medium confidence">
            <a:extLst>
              <a:ext uri="{FF2B5EF4-FFF2-40B4-BE49-F238E27FC236}">
                <a16:creationId xmlns:a16="http://schemas.microsoft.com/office/drawing/2014/main" id="{4EFDE812-A3DE-42FA-8402-C63BB9B28B00}"/>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081524"/>
            <a:ext cx="1386193" cy="619362"/>
          </a:xfrm>
        </p:spPr>
      </p:pic>
      <p:grpSp>
        <p:nvGrpSpPr>
          <p:cNvPr id="22" name="Gruppieren 21">
            <a:extLst>
              <a:ext uri="{FF2B5EF4-FFF2-40B4-BE49-F238E27FC236}">
                <a16:creationId xmlns:a16="http://schemas.microsoft.com/office/drawing/2014/main" id="{E5F5E43D-E05B-42DF-BEBE-6E0C3FBE3C6A}"/>
              </a:ext>
            </a:extLst>
          </p:cNvPr>
          <p:cNvGrpSpPr/>
          <p:nvPr/>
        </p:nvGrpSpPr>
        <p:grpSpPr>
          <a:xfrm>
            <a:off x="5879834" y="4094118"/>
            <a:ext cx="1163676" cy="594174"/>
            <a:chOff x="5879834" y="4120327"/>
            <a:chExt cx="1163676" cy="594174"/>
          </a:xfrm>
        </p:grpSpPr>
        <p:pic>
          <p:nvPicPr>
            <p:cNvPr id="23" name="Picture 2">
              <a:extLst>
                <a:ext uri="{FF2B5EF4-FFF2-40B4-BE49-F238E27FC236}">
                  <a16:creationId xmlns:a16="http://schemas.microsoft.com/office/drawing/2014/main" id="{3FB1D7F6-2924-4A2A-B266-2A5153A8D2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extLst>
                <a:ext uri="{FF2B5EF4-FFF2-40B4-BE49-F238E27FC236}">
                  <a16:creationId xmlns:a16="http://schemas.microsoft.com/office/drawing/2014/main" id="{CBAE3F60-E00D-4BE8-A597-99B12277615A}"/>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270797236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6">
            <a:extLst>
              <a:ext uri="{FF2B5EF4-FFF2-40B4-BE49-F238E27FC236}">
                <a16:creationId xmlns:a16="http://schemas.microsoft.com/office/drawing/2014/main" id="{ECDD2681-5186-4210-A132-E057BE1DD598}"/>
              </a:ext>
            </a:extLst>
          </p:cNvPr>
          <p:cNvGraphicFramePr>
            <a:graphicFrameLocks noGrp="1"/>
          </p:cNvGraphicFramePr>
          <p:nvPr>
            <p:extLst>
              <p:ext uri="{D42A27DB-BD31-4B8C-83A1-F6EECF244321}">
                <p14:modId xmlns:p14="http://schemas.microsoft.com/office/powerpoint/2010/main" val="2516056739"/>
              </p:ext>
            </p:extLst>
          </p:nvPr>
        </p:nvGraphicFramePr>
        <p:xfrm>
          <a:off x="3447422" y="441968"/>
          <a:ext cx="5571887" cy="4266019"/>
        </p:xfrm>
        <a:graphic>
          <a:graphicData uri="http://schemas.openxmlformats.org/drawingml/2006/table">
            <a:tbl>
              <a:tblPr firstRow="1">
                <a:tableStyleId>{5C22544A-7EE6-4342-B048-85BDC9FD1C3A}</a:tableStyleId>
              </a:tblPr>
              <a:tblGrid>
                <a:gridCol w="1279492">
                  <a:extLst>
                    <a:ext uri="{9D8B030D-6E8A-4147-A177-3AD203B41FA5}">
                      <a16:colId xmlns:a16="http://schemas.microsoft.com/office/drawing/2014/main" val="2525315008"/>
                    </a:ext>
                  </a:extLst>
                </a:gridCol>
                <a:gridCol w="1215482">
                  <a:extLst>
                    <a:ext uri="{9D8B030D-6E8A-4147-A177-3AD203B41FA5}">
                      <a16:colId xmlns:a16="http://schemas.microsoft.com/office/drawing/2014/main" val="3558327723"/>
                    </a:ext>
                  </a:extLst>
                </a:gridCol>
                <a:gridCol w="1483113">
                  <a:extLst>
                    <a:ext uri="{9D8B030D-6E8A-4147-A177-3AD203B41FA5}">
                      <a16:colId xmlns:a16="http://schemas.microsoft.com/office/drawing/2014/main" val="1982360440"/>
                    </a:ext>
                  </a:extLst>
                </a:gridCol>
                <a:gridCol w="1593800">
                  <a:extLst>
                    <a:ext uri="{9D8B030D-6E8A-4147-A177-3AD203B41FA5}">
                      <a16:colId xmlns:a16="http://schemas.microsoft.com/office/drawing/2014/main" val="775667852"/>
                    </a:ext>
                  </a:extLst>
                </a:gridCol>
              </a:tblGrid>
              <a:tr h="678966">
                <a:tc>
                  <a:txBody>
                    <a:bodyPr/>
                    <a:lstStyle/>
                    <a:p>
                      <a:pPr algn="ctr"/>
                      <a:r>
                        <a:rPr lang="fr-FR" sz="1600">
                          <a:latin typeface="Calibri" panose="020F0502020204030204" pitchFamily="34" charset="0"/>
                          <a:cs typeface="Calibri" panose="020F0502020204030204" pitchFamily="34" charset="0"/>
                        </a:rPr>
                        <a:t>Région</a:t>
                      </a:r>
                    </a:p>
                  </a:txBody>
                  <a:tcPr marL="98504" marR="98504" marT="118111" marB="49251">
                    <a:lnR w="19050" cap="flat" cmpd="sng" algn="ctr">
                      <a:noFill/>
                      <a:prstDash val="solid"/>
                      <a:round/>
                      <a:headEnd type="none" w="med" len="med"/>
                      <a:tailEnd type="none" w="med" len="med"/>
                    </a:lnR>
                    <a:solidFill>
                      <a:srgbClr val="F4971A"/>
                    </a:solidFill>
                  </a:tcPr>
                </a:tc>
                <a:tc>
                  <a:txBody>
                    <a:bodyPr/>
                    <a:lstStyle/>
                    <a:p>
                      <a:pPr algn="ctr"/>
                      <a:r>
                        <a:rPr lang="fr-FR">
                          <a:latin typeface="Calibri" panose="020F0502020204030204" pitchFamily="34" charset="0"/>
                          <a:cs typeface="Calibri" panose="020F0502020204030204" pitchFamily="34" charset="0"/>
                        </a:rPr>
                        <a:t>Échelle</a:t>
                      </a:r>
                      <a:br>
                        <a:rPr lang="fr-FR">
                          <a:latin typeface="Calibri" panose="020F0502020204030204" pitchFamily="34" charset="0"/>
                          <a:cs typeface="Calibri" panose="020F0502020204030204" pitchFamily="34" charset="0"/>
                        </a:rPr>
                      </a:br>
                      <a:r>
                        <a:rPr lang="fr-FR" sz="900">
                          <a:latin typeface="Calibri" panose="020F0502020204030204" pitchFamily="34" charset="0"/>
                          <a:cs typeface="Calibri" panose="020F0502020204030204" pitchFamily="34" charset="0"/>
                        </a:rPr>
                        <a:t>(locale, régionale, nationale, transfrontalière)</a:t>
                      </a: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fr-FR" sz="1600">
                          <a:latin typeface="Calibri" panose="020F0502020204030204" pitchFamily="34" charset="0"/>
                          <a:cs typeface="Calibri" panose="020F0502020204030204" pitchFamily="34" charset="0"/>
                        </a:rPr>
                        <a:t>Secteurs</a:t>
                      </a:r>
                    </a:p>
                    <a:p>
                      <a:pPr algn="ctr"/>
                      <a:r>
                        <a:rPr lang="fr-FR" sz="900">
                          <a:latin typeface="Calibri" panose="020F0502020204030204" pitchFamily="34" charset="0"/>
                          <a:cs typeface="Calibri" panose="020F0502020204030204" pitchFamily="34" charset="0"/>
                        </a:rPr>
                        <a:t>(eau, agriculture, énergie)</a:t>
                      </a: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fr-FR" sz="1600">
                          <a:latin typeface="Calibri" panose="020F0502020204030204" pitchFamily="34" charset="0"/>
                          <a:cs typeface="Calibri" panose="020F0502020204030204" pitchFamily="34" charset="0"/>
                        </a:rPr>
                        <a:t>Solutions</a:t>
                      </a:r>
                    </a:p>
                    <a:p>
                      <a:pPr algn="ctr"/>
                      <a:r>
                        <a:rPr lang="fr-FR" sz="900">
                          <a:latin typeface="Calibri" panose="020F0502020204030204" pitchFamily="34" charset="0"/>
                          <a:cs typeface="Calibri" panose="020F0502020204030204" pitchFamily="34" charset="0"/>
                        </a:rPr>
                        <a:t>(techniques, fondées sur la nature, de gouvernance, axées sur les défis)</a:t>
                      </a:r>
                    </a:p>
                  </a:txBody>
                  <a:tcPr marL="98504" marR="98504" marT="118111" marB="49251">
                    <a:lnL w="19050" cap="flat" cmpd="sng" algn="ctr">
                      <a:noFill/>
                      <a:prstDash val="solid"/>
                      <a:round/>
                      <a:headEnd type="none" w="med" len="med"/>
                      <a:tailEnd type="none" w="med" len="med"/>
                    </a:lnL>
                    <a:solidFill>
                      <a:srgbClr val="F4971A"/>
                    </a:solidFill>
                  </a:tcPr>
                </a:tc>
                <a:extLst>
                  <a:ext uri="{0D108BD9-81ED-4DB2-BD59-A6C34878D82A}">
                    <a16:rowId xmlns:a16="http://schemas.microsoft.com/office/drawing/2014/main" val="4040303823"/>
                  </a:ext>
                </a:extLst>
              </a:tr>
              <a:tr h="53176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600" dirty="0">
                          <a:latin typeface="Calibri" panose="020F0502020204030204" pitchFamily="34" charset="0"/>
                          <a:cs typeface="Calibri" panose="020F0502020204030204" pitchFamily="34" charset="0"/>
                        </a:rPr>
                        <a:t>Europe</a:t>
                      </a:r>
                    </a:p>
                  </a:txBody>
                  <a:tcPr marL="98504" marR="98504" marT="49251" marB="49251" anchor="ctr">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3721546547"/>
                  </a:ext>
                </a:extLst>
              </a:tr>
              <a:tr h="5292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600">
                          <a:latin typeface="Calibri" panose="020F0502020204030204" pitchFamily="34" charset="0"/>
                          <a:cs typeface="Calibri" panose="020F0502020204030204" pitchFamily="34" charset="0"/>
                        </a:rPr>
                        <a:t>Amérique Latine</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3078441806"/>
                  </a:ext>
                </a:extLst>
              </a:tr>
              <a:tr h="59597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600">
                          <a:latin typeface="Calibri" panose="020F0502020204030204" pitchFamily="34" charset="0"/>
                          <a:cs typeface="Calibri" panose="020F0502020204030204" pitchFamily="34" charset="0"/>
                        </a:rPr>
                        <a:t>Amérique Latine</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878791770"/>
                  </a:ext>
                </a:extLst>
              </a:tr>
              <a:tr h="59101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600" dirty="0">
                          <a:latin typeface="Calibri" panose="020F0502020204030204" pitchFamily="34" charset="0"/>
                          <a:cs typeface="Calibri" panose="020F0502020204030204" pitchFamily="34" charset="0"/>
                        </a:rPr>
                        <a:t>Région du MOAN</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1009861977"/>
                  </a:ext>
                </a:extLst>
              </a:tr>
              <a:tr h="52410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600" dirty="0">
                          <a:latin typeface="Calibri" panose="020F0502020204030204" pitchFamily="34" charset="0"/>
                          <a:cs typeface="Calibri" panose="020F0502020204030204" pitchFamily="34" charset="0"/>
                        </a:rPr>
                        <a:t>Bassin du Niger</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1777588224"/>
                  </a:ext>
                </a:extLst>
              </a:tr>
              <a:tr h="55222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600" dirty="0">
                          <a:latin typeface="Calibri" panose="020F0502020204030204" pitchFamily="34" charset="0"/>
                          <a:cs typeface="Calibri" panose="020F0502020204030204" pitchFamily="34" charset="0"/>
                        </a:rPr>
                        <a:t>CDAA</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475012473"/>
                  </a:ext>
                </a:extLst>
              </a:tr>
            </a:tbl>
          </a:graphicData>
        </a:graphic>
      </p:graphicFrame>
      <p:sp>
        <p:nvSpPr>
          <p:cNvPr id="2" name="Title 1">
            <a:extLst>
              <a:ext uri="{FF2B5EF4-FFF2-40B4-BE49-F238E27FC236}">
                <a16:creationId xmlns:a16="http://schemas.microsoft.com/office/drawing/2014/main" id="{6A2F7AA4-29CC-44E0-8EB1-6F2672D35D0A}"/>
              </a:ext>
            </a:extLst>
          </p:cNvPr>
          <p:cNvSpPr>
            <a:spLocks noGrp="1"/>
          </p:cNvSpPr>
          <p:nvPr>
            <p:ph type="title"/>
          </p:nvPr>
        </p:nvSpPr>
        <p:spPr>
          <a:xfrm>
            <a:off x="449263" y="576397"/>
            <a:ext cx="8566150" cy="539750"/>
          </a:xfrm>
        </p:spPr>
        <p:txBody>
          <a:bodyPr>
            <a:normAutofit fontScale="90000"/>
          </a:bodyPr>
          <a:lstStyle/>
          <a:p>
            <a:r>
              <a:rPr lang="fr-FR"/>
              <a:t>Aperçu des</a:t>
            </a:r>
            <a:br>
              <a:rPr lang="fr-FR"/>
            </a:br>
            <a:r>
              <a:rPr lang="fr-FR"/>
              <a:t>études de cas</a:t>
            </a:r>
          </a:p>
        </p:txBody>
      </p:sp>
      <p:sp>
        <p:nvSpPr>
          <p:cNvPr id="3" name="Slide Number Placeholder 2">
            <a:extLst>
              <a:ext uri="{FF2B5EF4-FFF2-40B4-BE49-F238E27FC236}">
                <a16:creationId xmlns:a16="http://schemas.microsoft.com/office/drawing/2014/main" id="{1ACF0419-FF4B-4A80-B76A-D217BD0280FA}"/>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pPr/>
              <a:t>2</a:t>
            </a:fld>
            <a:endParaRPr lang="en-GB"/>
          </a:p>
        </p:txBody>
      </p:sp>
      <p:graphicFrame>
        <p:nvGraphicFramePr>
          <p:cNvPr id="4" name="Table 4">
            <a:extLst>
              <a:ext uri="{FF2B5EF4-FFF2-40B4-BE49-F238E27FC236}">
                <a16:creationId xmlns:a16="http://schemas.microsoft.com/office/drawing/2014/main" id="{A9803DD8-3FA0-4936-A293-510574E27D87}"/>
              </a:ext>
            </a:extLst>
          </p:cNvPr>
          <p:cNvGraphicFramePr>
            <a:graphicFrameLocks noGrp="1"/>
          </p:cNvGraphicFramePr>
          <p:nvPr>
            <p:extLst>
              <p:ext uri="{D42A27DB-BD31-4B8C-83A1-F6EECF244321}">
                <p14:modId xmlns:p14="http://schemas.microsoft.com/office/powerpoint/2010/main" val="200802080"/>
              </p:ext>
            </p:extLst>
          </p:nvPr>
        </p:nvGraphicFramePr>
        <p:xfrm>
          <a:off x="562308" y="1234843"/>
          <a:ext cx="2908135" cy="3523635"/>
        </p:xfrm>
        <a:graphic>
          <a:graphicData uri="http://schemas.openxmlformats.org/drawingml/2006/table">
            <a:tbl>
              <a:tblPr firstRow="1" bandRow="1">
                <a:tableStyleId>{93296810-A885-4BE3-A3E7-6D5BEEA58F35}</a:tableStyleId>
              </a:tblPr>
              <a:tblGrid>
                <a:gridCol w="2908135">
                  <a:extLst>
                    <a:ext uri="{9D8B030D-6E8A-4147-A177-3AD203B41FA5}">
                      <a16:colId xmlns:a16="http://schemas.microsoft.com/office/drawing/2014/main" val="2010219613"/>
                    </a:ext>
                  </a:extLst>
                </a:gridCol>
              </a:tblGrid>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200" b="1" dirty="0">
                          <a:solidFill>
                            <a:schemeClr val="bg1"/>
                          </a:solidFill>
                          <a:latin typeface="Calibri" panose="020F0502020204030204" pitchFamily="34" charset="0"/>
                          <a:cs typeface="Calibri" panose="020F0502020204030204" pitchFamily="34" charset="0"/>
                        </a:rPr>
                        <a:t>Cadre politique pour la coordination </a:t>
                      </a:r>
                    </a:p>
                    <a:p>
                      <a:pPr marL="0" marR="0" lvl="0" indent="0" algn="l" defTabSz="685800" rtl="0" eaLnBrk="1" fontAlgn="auto" latinLnBrk="0" hangingPunct="1">
                        <a:lnSpc>
                          <a:spcPct val="100000"/>
                        </a:lnSpc>
                        <a:spcBef>
                          <a:spcPts val="0"/>
                        </a:spcBef>
                        <a:spcAft>
                          <a:spcPts val="0"/>
                        </a:spcAft>
                        <a:buClrTx/>
                        <a:buSzTx/>
                        <a:buFontTx/>
                        <a:buNone/>
                        <a:tabLst/>
                        <a:defRPr/>
                      </a:pPr>
                      <a:r>
                        <a:rPr lang="fr-FR" sz="1200" b="1" dirty="0">
                          <a:solidFill>
                            <a:schemeClr val="bg1"/>
                          </a:solidFill>
                          <a:latin typeface="Calibri" panose="020F0502020204030204" pitchFamily="34" charset="0"/>
                          <a:cs typeface="Calibri" panose="020F0502020204030204" pitchFamily="34" charset="0"/>
                        </a:rPr>
                        <a:t>de l'approche eau-énergie-alimentation, en Allemagne</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3444760809"/>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200" b="1" dirty="0">
                          <a:solidFill>
                            <a:schemeClr val="bg1"/>
                          </a:solidFill>
                          <a:latin typeface="Calibri" panose="020F0502020204030204" pitchFamily="34" charset="0"/>
                          <a:cs typeface="Calibri" panose="020F0502020204030204" pitchFamily="34" charset="0"/>
                        </a:rPr>
                        <a:t>Énergie hydroélectrique dans la rivière </a:t>
                      </a:r>
                      <a:r>
                        <a:rPr lang="fr-FR" sz="1200" b="1" dirty="0" err="1">
                          <a:solidFill>
                            <a:schemeClr val="bg1"/>
                          </a:solidFill>
                          <a:latin typeface="Calibri" panose="020F0502020204030204" pitchFamily="34" charset="0"/>
                          <a:cs typeface="Calibri" panose="020F0502020204030204" pitchFamily="34" charset="0"/>
                        </a:rPr>
                        <a:t>Reventazón</a:t>
                      </a:r>
                      <a:r>
                        <a:rPr lang="fr-FR" sz="1200" b="1" dirty="0">
                          <a:solidFill>
                            <a:schemeClr val="bg1"/>
                          </a:solidFill>
                          <a:latin typeface="Calibri" panose="020F0502020204030204" pitchFamily="34" charset="0"/>
                          <a:cs typeface="Calibri" panose="020F0502020204030204" pitchFamily="34" charset="0"/>
                        </a:rPr>
                        <a:t>, au Costa Rica </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912223718"/>
                  </a:ext>
                </a:extLst>
              </a:tr>
              <a:tr h="5190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200" b="1" dirty="0">
                          <a:solidFill>
                            <a:schemeClr val="bg1"/>
                          </a:solidFill>
                          <a:latin typeface="Calibri" panose="020F0502020204030204" pitchFamily="34" charset="0"/>
                          <a:ea typeface="+mn-ea"/>
                          <a:cs typeface="Calibri" panose="020F0502020204030204" pitchFamily="34" charset="0"/>
                        </a:rPr>
                        <a:t>Systèmes mobiles d'irrigation</a:t>
                      </a:r>
                    </a:p>
                    <a:p>
                      <a:pPr marL="0" marR="0" lvl="0" indent="0" algn="l" defTabSz="685800" rtl="0" eaLnBrk="1" fontAlgn="auto" latinLnBrk="0" hangingPunct="1">
                        <a:lnSpc>
                          <a:spcPct val="100000"/>
                        </a:lnSpc>
                        <a:spcBef>
                          <a:spcPts val="0"/>
                        </a:spcBef>
                        <a:spcAft>
                          <a:spcPts val="0"/>
                        </a:spcAft>
                        <a:buClrTx/>
                        <a:buSzTx/>
                        <a:buFontTx/>
                        <a:buNone/>
                        <a:tabLst/>
                        <a:defRPr/>
                      </a:pPr>
                      <a:r>
                        <a:rPr lang="fr-FR" sz="1200" b="1" dirty="0">
                          <a:solidFill>
                            <a:schemeClr val="bg1"/>
                          </a:solidFill>
                          <a:latin typeface="Calibri" panose="020F0502020204030204" pitchFamily="34" charset="0"/>
                          <a:ea typeface="+mn-ea"/>
                          <a:cs typeface="Calibri" panose="020F0502020204030204" pitchFamily="34" charset="0"/>
                        </a:rPr>
                        <a:t>à énergie solaire (SPIS), en Bolivie</a:t>
                      </a:r>
                    </a:p>
                  </a:txBody>
                  <a:tcPr marL="102939" marR="102939" marT="51470" marB="51470">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25622107"/>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200" b="1">
                          <a:solidFill>
                            <a:schemeClr val="bg1"/>
                          </a:solidFill>
                          <a:latin typeface="Calibri" panose="020F0502020204030204" pitchFamily="34" charset="0"/>
                          <a:cs typeface="Calibri" panose="020F0502020204030204" pitchFamily="34" charset="0"/>
                        </a:rPr>
                        <a:t>Le Sahara Forest Project, en Jordanie  </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566182293"/>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200" b="1" dirty="0">
                          <a:solidFill>
                            <a:schemeClr val="bg1"/>
                          </a:solidFill>
                          <a:latin typeface="Calibri" panose="020F0502020204030204" pitchFamily="34" charset="0"/>
                          <a:cs typeface="Calibri" panose="020F0502020204030204" pitchFamily="34" charset="0"/>
                        </a:rPr>
                        <a:t>Le barrage de Lagdo dans la vallée de la Bénoué, au Cameroun</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103868161"/>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200" b="1" dirty="0">
                          <a:solidFill>
                            <a:schemeClr val="bg1"/>
                          </a:solidFill>
                          <a:latin typeface="Calibri" panose="020F0502020204030204" pitchFamily="34" charset="0"/>
                          <a:cs typeface="Calibri" panose="020F0502020204030204" pitchFamily="34" charset="0"/>
                        </a:rPr>
                        <a:t>Coordination du Nexus </a:t>
                      </a:r>
                    </a:p>
                    <a:p>
                      <a:pPr marL="0" marR="0" lvl="0" indent="0" algn="l" defTabSz="685800" rtl="0" eaLnBrk="1" fontAlgn="auto" latinLnBrk="0" hangingPunct="1">
                        <a:lnSpc>
                          <a:spcPct val="100000"/>
                        </a:lnSpc>
                        <a:spcBef>
                          <a:spcPts val="0"/>
                        </a:spcBef>
                        <a:spcAft>
                          <a:spcPts val="0"/>
                        </a:spcAft>
                        <a:buClrTx/>
                        <a:buSzTx/>
                        <a:buFontTx/>
                        <a:buNone/>
                        <a:tabLst/>
                        <a:defRPr/>
                      </a:pPr>
                      <a:r>
                        <a:rPr lang="fr-FR" sz="1200" b="1" dirty="0">
                          <a:solidFill>
                            <a:schemeClr val="bg1"/>
                          </a:solidFill>
                          <a:latin typeface="Calibri" panose="020F0502020204030204" pitchFamily="34" charset="0"/>
                          <a:cs typeface="Calibri" panose="020F0502020204030204" pitchFamily="34" charset="0"/>
                        </a:rPr>
                        <a:t>eau-énergie-alimentation dans le bassin inférieur de la Kafue, en Zambie</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134440306"/>
                  </a:ext>
                </a:extLst>
              </a:tr>
            </a:tbl>
          </a:graphicData>
        </a:graphic>
      </p:graphicFrame>
      <p:pic>
        <p:nvPicPr>
          <p:cNvPr id="8" name="Picture 14" descr="A picture containing icon&#10;&#10;Description automatically generated">
            <a:extLst>
              <a:ext uri="{FF2B5EF4-FFF2-40B4-BE49-F238E27FC236}">
                <a16:creationId xmlns:a16="http://schemas.microsoft.com/office/drawing/2014/main" id="{1E25C79E-4187-431C-9F68-8A5F2920991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26184" y="2449124"/>
            <a:ext cx="364673" cy="257345"/>
          </a:xfrm>
          <a:prstGeom prst="rect">
            <a:avLst/>
          </a:prstGeom>
        </p:spPr>
      </p:pic>
      <p:pic>
        <p:nvPicPr>
          <p:cNvPr id="11" name="Picture 14" descr="A picture containing icon&#10;&#10;Description automatically generated">
            <a:extLst>
              <a:ext uri="{FF2B5EF4-FFF2-40B4-BE49-F238E27FC236}">
                <a16:creationId xmlns:a16="http://schemas.microsoft.com/office/drawing/2014/main" id="{B9C8CD76-E6B9-4416-B250-29393AEAB88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26184" y="2986046"/>
            <a:ext cx="364673" cy="257345"/>
          </a:xfrm>
          <a:prstGeom prst="rect">
            <a:avLst/>
          </a:prstGeom>
        </p:spPr>
      </p:pic>
      <p:pic>
        <p:nvPicPr>
          <p:cNvPr id="12" name="Picture 14" descr="A picture containing icon&#10;&#10;Description automatically generated">
            <a:extLst>
              <a:ext uri="{FF2B5EF4-FFF2-40B4-BE49-F238E27FC236}">
                <a16:creationId xmlns:a16="http://schemas.microsoft.com/office/drawing/2014/main" id="{B3E02B3E-C651-498B-900F-B8D67568EAB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37667" y="4105158"/>
            <a:ext cx="863910" cy="609649"/>
          </a:xfrm>
          <a:prstGeom prst="rect">
            <a:avLst/>
          </a:prstGeom>
        </p:spPr>
      </p:pic>
      <p:pic>
        <p:nvPicPr>
          <p:cNvPr id="14" name="Picture 14" descr="A picture containing icon&#10;&#10;Description automatically generated">
            <a:extLst>
              <a:ext uri="{FF2B5EF4-FFF2-40B4-BE49-F238E27FC236}">
                <a16:creationId xmlns:a16="http://schemas.microsoft.com/office/drawing/2014/main" id="{1D14CB83-65DE-4682-85F0-A1187C58316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958671" y="1259590"/>
            <a:ext cx="699695" cy="493766"/>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E717D2DD-96DC-4E93-8B80-444231949A3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065915" y="1827141"/>
            <a:ext cx="485209" cy="342406"/>
          </a:xfrm>
          <a:prstGeom prst="rect">
            <a:avLst/>
          </a:prstGeom>
        </p:spPr>
      </p:pic>
      <p:pic>
        <p:nvPicPr>
          <p:cNvPr id="16" name="Picture 14" descr="A picture containing icon&#10;&#10;Description automatically generated">
            <a:extLst>
              <a:ext uri="{FF2B5EF4-FFF2-40B4-BE49-F238E27FC236}">
                <a16:creationId xmlns:a16="http://schemas.microsoft.com/office/drawing/2014/main" id="{7529F3E6-7FA6-4DD7-90A9-44CEBB1580A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37667" y="3495509"/>
            <a:ext cx="863910" cy="609649"/>
          </a:xfrm>
          <a:prstGeom prst="rect">
            <a:avLst/>
          </a:prstGeom>
        </p:spPr>
      </p:pic>
      <p:grpSp>
        <p:nvGrpSpPr>
          <p:cNvPr id="17" name="Gruppieren 4">
            <a:extLst>
              <a:ext uri="{FF2B5EF4-FFF2-40B4-BE49-F238E27FC236}">
                <a16:creationId xmlns:a16="http://schemas.microsoft.com/office/drawing/2014/main" id="{2FB59241-D7F7-4526-AD2A-C1F6C7174A2D}"/>
              </a:ext>
            </a:extLst>
          </p:cNvPr>
          <p:cNvGrpSpPr/>
          <p:nvPr/>
        </p:nvGrpSpPr>
        <p:grpSpPr>
          <a:xfrm>
            <a:off x="6135893" y="2371808"/>
            <a:ext cx="1334054" cy="412135"/>
            <a:chOff x="3985446" y="2562815"/>
            <a:chExt cx="1334054" cy="412135"/>
          </a:xfrm>
        </p:grpSpPr>
        <p:pic>
          <p:nvPicPr>
            <p:cNvPr id="18" name="Picture 52" descr="Icon&#10;&#10;Description automatically generated">
              <a:extLst>
                <a:ext uri="{FF2B5EF4-FFF2-40B4-BE49-F238E27FC236}">
                  <a16:creationId xmlns:a16="http://schemas.microsoft.com/office/drawing/2014/main" id="{6521E5C9-3402-4495-B779-CA0059F0D86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19" name="Picture 50" descr="Icon&#10;&#10;Description automatically generated">
              <a:extLst>
                <a:ext uri="{FF2B5EF4-FFF2-40B4-BE49-F238E27FC236}">
                  <a16:creationId xmlns:a16="http://schemas.microsoft.com/office/drawing/2014/main" id="{4CFA272F-E4B2-44D4-8FDD-98FFE500082E}"/>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0" name="Picture 48" descr="Logo, icon&#10;&#10;Description automatically generated">
              <a:extLst>
                <a:ext uri="{FF2B5EF4-FFF2-40B4-BE49-F238E27FC236}">
                  <a16:creationId xmlns:a16="http://schemas.microsoft.com/office/drawing/2014/main" id="{A8F2B132-A1E3-4160-BAB2-C3DC8C9AC232}"/>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21" name="Gruppieren 4">
            <a:extLst>
              <a:ext uri="{FF2B5EF4-FFF2-40B4-BE49-F238E27FC236}">
                <a16:creationId xmlns:a16="http://schemas.microsoft.com/office/drawing/2014/main" id="{34DA2689-22E2-4DEB-9F79-50228B261C71}"/>
              </a:ext>
            </a:extLst>
          </p:cNvPr>
          <p:cNvGrpSpPr/>
          <p:nvPr/>
        </p:nvGrpSpPr>
        <p:grpSpPr>
          <a:xfrm>
            <a:off x="6135893" y="2986124"/>
            <a:ext cx="1334054" cy="412135"/>
            <a:chOff x="3985446" y="2562815"/>
            <a:chExt cx="1334054" cy="412135"/>
          </a:xfrm>
        </p:grpSpPr>
        <p:pic>
          <p:nvPicPr>
            <p:cNvPr id="22" name="Picture 52" descr="Icon&#10;&#10;Description automatically generated">
              <a:extLst>
                <a:ext uri="{FF2B5EF4-FFF2-40B4-BE49-F238E27FC236}">
                  <a16:creationId xmlns:a16="http://schemas.microsoft.com/office/drawing/2014/main" id="{4AFFA5AE-8818-4AFF-AD03-A4248E00DC5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24" name="Picture 50" descr="Icon&#10;&#10;Description automatically generated">
              <a:extLst>
                <a:ext uri="{FF2B5EF4-FFF2-40B4-BE49-F238E27FC236}">
                  <a16:creationId xmlns:a16="http://schemas.microsoft.com/office/drawing/2014/main" id="{328DD1C9-DB33-4D58-B665-D943E12B29F8}"/>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5" name="Picture 48" descr="Logo, icon&#10;&#10;Description automatically generated">
              <a:extLst>
                <a:ext uri="{FF2B5EF4-FFF2-40B4-BE49-F238E27FC236}">
                  <a16:creationId xmlns:a16="http://schemas.microsoft.com/office/drawing/2014/main" id="{D30FD89B-B152-495D-BC56-18E83157D6F2}"/>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26" name="Gruppieren 4">
            <a:extLst>
              <a:ext uri="{FF2B5EF4-FFF2-40B4-BE49-F238E27FC236}">
                <a16:creationId xmlns:a16="http://schemas.microsoft.com/office/drawing/2014/main" id="{E8201D7C-011F-4238-BB04-DCC1EE9891A8}"/>
              </a:ext>
            </a:extLst>
          </p:cNvPr>
          <p:cNvGrpSpPr/>
          <p:nvPr/>
        </p:nvGrpSpPr>
        <p:grpSpPr>
          <a:xfrm>
            <a:off x="6135893" y="3579926"/>
            <a:ext cx="1334054" cy="412135"/>
            <a:chOff x="3985446" y="2562815"/>
            <a:chExt cx="1334054" cy="412135"/>
          </a:xfrm>
        </p:grpSpPr>
        <p:pic>
          <p:nvPicPr>
            <p:cNvPr id="27" name="Picture 52" descr="Icon&#10;&#10;Description automatically generated">
              <a:extLst>
                <a:ext uri="{FF2B5EF4-FFF2-40B4-BE49-F238E27FC236}">
                  <a16:creationId xmlns:a16="http://schemas.microsoft.com/office/drawing/2014/main" id="{E80AC453-6962-441B-91E7-8218F45177F7}"/>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28" name="Picture 50" descr="Icon&#10;&#10;Description automatically generated">
              <a:extLst>
                <a:ext uri="{FF2B5EF4-FFF2-40B4-BE49-F238E27FC236}">
                  <a16:creationId xmlns:a16="http://schemas.microsoft.com/office/drawing/2014/main" id="{EE091D4F-69C0-4F2C-912A-2943E273A5E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9" name="Picture 48" descr="Logo, icon&#10;&#10;Description automatically generated">
              <a:extLst>
                <a:ext uri="{FF2B5EF4-FFF2-40B4-BE49-F238E27FC236}">
                  <a16:creationId xmlns:a16="http://schemas.microsoft.com/office/drawing/2014/main" id="{60D79B9A-762F-47BA-967F-802C2F7131C4}"/>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30" name="Gruppieren 4">
            <a:extLst>
              <a:ext uri="{FF2B5EF4-FFF2-40B4-BE49-F238E27FC236}">
                <a16:creationId xmlns:a16="http://schemas.microsoft.com/office/drawing/2014/main" id="{80F26A7F-0DED-4AA2-BB73-F282DCC6BEB8}"/>
              </a:ext>
            </a:extLst>
          </p:cNvPr>
          <p:cNvGrpSpPr/>
          <p:nvPr/>
        </p:nvGrpSpPr>
        <p:grpSpPr>
          <a:xfrm>
            <a:off x="6135893" y="1839161"/>
            <a:ext cx="1334054" cy="412135"/>
            <a:chOff x="3985446" y="2562815"/>
            <a:chExt cx="1334054" cy="412135"/>
          </a:xfrm>
        </p:grpSpPr>
        <p:pic>
          <p:nvPicPr>
            <p:cNvPr id="31" name="Picture 52" descr="Icon&#10;&#10;Description automatically generated">
              <a:extLst>
                <a:ext uri="{FF2B5EF4-FFF2-40B4-BE49-F238E27FC236}">
                  <a16:creationId xmlns:a16="http://schemas.microsoft.com/office/drawing/2014/main" id="{B8AEDA73-E1A8-4ECB-8623-6806C4738583}"/>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32" name="Picture 50" descr="Icon&#10;&#10;Description automatically generated">
              <a:extLst>
                <a:ext uri="{FF2B5EF4-FFF2-40B4-BE49-F238E27FC236}">
                  <a16:creationId xmlns:a16="http://schemas.microsoft.com/office/drawing/2014/main" id="{8B355970-823F-4C26-9E17-C89476B78D3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33" name="Picture 48" descr="Logo, icon&#10;&#10;Description automatically generated">
              <a:extLst>
                <a:ext uri="{FF2B5EF4-FFF2-40B4-BE49-F238E27FC236}">
                  <a16:creationId xmlns:a16="http://schemas.microsoft.com/office/drawing/2014/main" id="{F08CDAE1-50A7-4D20-B416-4A968941E424}"/>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34" name="Gruppieren 7">
            <a:extLst>
              <a:ext uri="{FF2B5EF4-FFF2-40B4-BE49-F238E27FC236}">
                <a16:creationId xmlns:a16="http://schemas.microsoft.com/office/drawing/2014/main" id="{588CDF0D-0B43-4F7F-B036-79D1A920FF6B}"/>
              </a:ext>
            </a:extLst>
          </p:cNvPr>
          <p:cNvGrpSpPr/>
          <p:nvPr/>
        </p:nvGrpSpPr>
        <p:grpSpPr>
          <a:xfrm>
            <a:off x="6147391" y="4163903"/>
            <a:ext cx="868627" cy="403200"/>
            <a:chOff x="3985446" y="3960562"/>
            <a:chExt cx="868627" cy="403200"/>
          </a:xfrm>
        </p:grpSpPr>
        <p:pic>
          <p:nvPicPr>
            <p:cNvPr id="35" name="Picture 52" descr="Icon&#10;&#10;Description automatically generated">
              <a:extLst>
                <a:ext uri="{FF2B5EF4-FFF2-40B4-BE49-F238E27FC236}">
                  <a16:creationId xmlns:a16="http://schemas.microsoft.com/office/drawing/2014/main" id="{1AAB2BA2-94E2-4CBD-9CFA-58E47882F18A}"/>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3960562"/>
              <a:ext cx="403200" cy="403200"/>
            </a:xfrm>
            <a:prstGeom prst="rect">
              <a:avLst/>
            </a:prstGeom>
          </p:spPr>
        </p:pic>
        <p:pic>
          <p:nvPicPr>
            <p:cNvPr id="36" name="Picture 48" descr="Logo, icon&#10;&#10;Description automatically generated">
              <a:extLst>
                <a:ext uri="{FF2B5EF4-FFF2-40B4-BE49-F238E27FC236}">
                  <a16:creationId xmlns:a16="http://schemas.microsoft.com/office/drawing/2014/main" id="{B19F105B-A8AA-45F0-BF49-57AA9369160E}"/>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3960562"/>
              <a:ext cx="403200" cy="403200"/>
            </a:xfrm>
            <a:prstGeom prst="rect">
              <a:avLst/>
            </a:prstGeom>
          </p:spPr>
        </p:pic>
      </p:grpSp>
      <p:grpSp>
        <p:nvGrpSpPr>
          <p:cNvPr id="37" name="Gruppieren 7">
            <a:extLst>
              <a:ext uri="{FF2B5EF4-FFF2-40B4-BE49-F238E27FC236}">
                <a16:creationId xmlns:a16="http://schemas.microsoft.com/office/drawing/2014/main" id="{4B9CA44E-47F1-4732-8D11-DC7DC9B10412}"/>
              </a:ext>
            </a:extLst>
          </p:cNvPr>
          <p:cNvGrpSpPr/>
          <p:nvPr/>
        </p:nvGrpSpPr>
        <p:grpSpPr>
          <a:xfrm>
            <a:off x="6147391" y="1326776"/>
            <a:ext cx="868627" cy="403200"/>
            <a:chOff x="3985446" y="3960562"/>
            <a:chExt cx="868627" cy="403200"/>
          </a:xfrm>
        </p:grpSpPr>
        <p:pic>
          <p:nvPicPr>
            <p:cNvPr id="38" name="Picture 52" descr="Icon&#10;&#10;Description automatically generated">
              <a:extLst>
                <a:ext uri="{FF2B5EF4-FFF2-40B4-BE49-F238E27FC236}">
                  <a16:creationId xmlns:a16="http://schemas.microsoft.com/office/drawing/2014/main" id="{F027A790-2B10-4F25-9E79-AD45EF07565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3960562"/>
              <a:ext cx="403200" cy="403200"/>
            </a:xfrm>
            <a:prstGeom prst="rect">
              <a:avLst/>
            </a:prstGeom>
          </p:spPr>
        </p:pic>
        <p:pic>
          <p:nvPicPr>
            <p:cNvPr id="39" name="Picture 48" descr="Logo, icon&#10;&#10;Description automatically generated">
              <a:extLst>
                <a:ext uri="{FF2B5EF4-FFF2-40B4-BE49-F238E27FC236}">
                  <a16:creationId xmlns:a16="http://schemas.microsoft.com/office/drawing/2014/main" id="{CECAEC4C-6F1D-48A3-B2E0-37718439687C}"/>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3960562"/>
              <a:ext cx="403200" cy="403200"/>
            </a:xfrm>
            <a:prstGeom prst="rect">
              <a:avLst/>
            </a:prstGeom>
          </p:spPr>
        </p:pic>
      </p:grpSp>
      <p:pic>
        <p:nvPicPr>
          <p:cNvPr id="44" name="Grafik 33" descr="Besprechung">
            <a:extLst>
              <a:ext uri="{FF2B5EF4-FFF2-40B4-BE49-F238E27FC236}">
                <a16:creationId xmlns:a16="http://schemas.microsoft.com/office/drawing/2014/main" id="{EB5E0735-C4E8-4095-9B24-07E691EE09CB}"/>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31722" y="1307415"/>
            <a:ext cx="538698" cy="544552"/>
          </a:xfrm>
          <a:prstGeom prst="rect">
            <a:avLst/>
          </a:prstGeom>
        </p:spPr>
      </p:pic>
      <p:pic>
        <p:nvPicPr>
          <p:cNvPr id="49" name="Grafik 30" descr="Werkzeuge">
            <a:extLst>
              <a:ext uri="{FF2B5EF4-FFF2-40B4-BE49-F238E27FC236}">
                <a16:creationId xmlns:a16="http://schemas.microsoft.com/office/drawing/2014/main" id="{8CC12D3D-8F0F-4706-8A22-9C1C792A5CB0}"/>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067071" y="2449124"/>
            <a:ext cx="468000" cy="468000"/>
          </a:xfrm>
          <a:prstGeom prst="rect">
            <a:avLst/>
          </a:prstGeom>
        </p:spPr>
      </p:pic>
      <p:pic>
        <p:nvPicPr>
          <p:cNvPr id="52" name="Grafik 30" descr="Werkzeuge">
            <a:extLst>
              <a:ext uri="{FF2B5EF4-FFF2-40B4-BE49-F238E27FC236}">
                <a16:creationId xmlns:a16="http://schemas.microsoft.com/office/drawing/2014/main" id="{17F11D37-1307-49C0-AF4B-58209CAC42EC}"/>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42387" y="3041295"/>
            <a:ext cx="468000" cy="468000"/>
          </a:xfrm>
          <a:prstGeom prst="rect">
            <a:avLst/>
          </a:prstGeom>
        </p:spPr>
      </p:pic>
      <p:pic>
        <p:nvPicPr>
          <p:cNvPr id="54" name="Grafik 34" descr="Blatt">
            <a:extLst>
              <a:ext uri="{FF2B5EF4-FFF2-40B4-BE49-F238E27FC236}">
                <a16:creationId xmlns:a16="http://schemas.microsoft.com/office/drawing/2014/main" id="{68B1DDCA-B3D6-4D57-8377-A2424E66996A}"/>
              </a:ext>
            </a:extLst>
          </p:cNvPr>
          <p:cNvPicPr>
            <a:picLocks noChangeAspect="1"/>
          </p:cNvPicPr>
          <p:nvPr/>
        </p:nvPicPr>
        <p:blipFill>
          <a:blip r:embed="rId14" cstate="screen">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169042">
            <a:off x="8309512" y="3077310"/>
            <a:ext cx="413109" cy="408668"/>
          </a:xfrm>
          <a:prstGeom prst="rect">
            <a:avLst/>
          </a:prstGeom>
        </p:spPr>
      </p:pic>
      <p:pic>
        <p:nvPicPr>
          <p:cNvPr id="55" name="Grafik 30" descr="Werkzeuge">
            <a:extLst>
              <a:ext uri="{FF2B5EF4-FFF2-40B4-BE49-F238E27FC236}">
                <a16:creationId xmlns:a16="http://schemas.microsoft.com/office/drawing/2014/main" id="{C1A22301-3C70-4F0D-9E03-51A94B5D9BF0}"/>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20413" y="3605800"/>
            <a:ext cx="468000" cy="468000"/>
          </a:xfrm>
          <a:prstGeom prst="rect">
            <a:avLst/>
          </a:prstGeom>
        </p:spPr>
      </p:pic>
      <p:pic>
        <p:nvPicPr>
          <p:cNvPr id="56" name="Grafik 33" descr="Besprechung">
            <a:extLst>
              <a:ext uri="{FF2B5EF4-FFF2-40B4-BE49-F238E27FC236}">
                <a16:creationId xmlns:a16="http://schemas.microsoft.com/office/drawing/2014/main" id="{65384D9D-0471-415E-AAFF-00D944394FDA}"/>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48117" y="3590168"/>
            <a:ext cx="538698" cy="544552"/>
          </a:xfrm>
          <a:prstGeom prst="rect">
            <a:avLst/>
          </a:prstGeom>
        </p:spPr>
      </p:pic>
      <p:pic>
        <p:nvPicPr>
          <p:cNvPr id="59" name="Grafik 33" descr="Besprechung">
            <a:extLst>
              <a:ext uri="{FF2B5EF4-FFF2-40B4-BE49-F238E27FC236}">
                <a16:creationId xmlns:a16="http://schemas.microsoft.com/office/drawing/2014/main" id="{6BF4C2A9-A3C1-4B97-88F9-4E1E68F36C25}"/>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54413" y="4163435"/>
            <a:ext cx="538698" cy="544552"/>
          </a:xfrm>
          <a:prstGeom prst="rect">
            <a:avLst/>
          </a:prstGeom>
        </p:spPr>
      </p:pic>
      <p:pic>
        <p:nvPicPr>
          <p:cNvPr id="6" name="Graphic 5" descr="Lightning bolt">
            <a:extLst>
              <a:ext uri="{FF2B5EF4-FFF2-40B4-BE49-F238E27FC236}">
                <a16:creationId xmlns:a16="http://schemas.microsoft.com/office/drawing/2014/main" id="{97D90316-4D8C-4490-8D4C-606DC45551F2}"/>
              </a:ext>
            </a:extLst>
          </p:cNvPr>
          <p:cNvPicPr>
            <a:picLocks noChangeAspect="1"/>
          </p:cNvPicPr>
          <p:nvPr/>
        </p:nvPicPr>
        <p:blipFill>
          <a:blip r:embed="rId16" cstate="screen">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058607" y="1837304"/>
            <a:ext cx="534504" cy="534504"/>
          </a:xfrm>
          <a:prstGeom prst="rect">
            <a:avLst/>
          </a:prstGeom>
        </p:spPr>
      </p:pic>
      <p:pic>
        <p:nvPicPr>
          <p:cNvPr id="5" name="Grafik 6">
            <a:extLst>
              <a:ext uri="{FF2B5EF4-FFF2-40B4-BE49-F238E27FC236}">
                <a16:creationId xmlns:a16="http://schemas.microsoft.com/office/drawing/2014/main" id="{CADBB894-C53B-5B2D-E919-409ED0926A7D}"/>
              </a:ext>
            </a:extLst>
          </p:cNvPr>
          <p:cNvPicPr>
            <a:picLocks noChangeAspect="1"/>
          </p:cNvPicPr>
          <p:nvPr/>
        </p:nvPicPr>
        <p:blipFill>
          <a:blip r:embed="rId18"/>
          <a:stretch>
            <a:fillRect/>
          </a:stretch>
        </p:blipFill>
        <p:spPr>
          <a:xfrm>
            <a:off x="7100773" y="4157204"/>
            <a:ext cx="409575" cy="409575"/>
          </a:xfrm>
          <a:prstGeom prst="rect">
            <a:avLst/>
          </a:prstGeom>
        </p:spPr>
      </p:pic>
    </p:spTree>
    <p:extLst>
      <p:ext uri="{BB962C8B-B14F-4D97-AF65-F5344CB8AC3E}">
        <p14:creationId xmlns:p14="http://schemas.microsoft.com/office/powerpoint/2010/main" val="368363701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ADD1C-6E51-4CDD-862D-4F0239596E11}"/>
              </a:ext>
            </a:extLst>
          </p:cNvPr>
          <p:cNvSpPr>
            <a:spLocks noGrp="1"/>
          </p:cNvSpPr>
          <p:nvPr>
            <p:ph type="body" sz="quarter" idx="10"/>
          </p:nvPr>
        </p:nvSpPr>
        <p:spPr>
          <a:xfrm>
            <a:off x="581130" y="4489385"/>
            <a:ext cx="6515961" cy="384721"/>
          </a:xfrm>
        </p:spPr>
        <p:txBody>
          <a:bodyPr/>
          <a:lstStyle/>
          <a:p>
            <a:r>
              <a:rPr lang="en-GB" dirty="0" err="1"/>
              <a:t>Bassin</a:t>
            </a:r>
            <a:r>
              <a:rPr lang="en-GB" dirty="0"/>
              <a:t> du Niger</a:t>
            </a:r>
          </a:p>
        </p:txBody>
      </p:sp>
      <p:sp>
        <p:nvSpPr>
          <p:cNvPr id="3" name="Title 2">
            <a:extLst>
              <a:ext uri="{FF2B5EF4-FFF2-40B4-BE49-F238E27FC236}">
                <a16:creationId xmlns:a16="http://schemas.microsoft.com/office/drawing/2014/main" id="{BBD7D9A1-A5EE-443B-9337-2379369E59E9}"/>
              </a:ext>
            </a:extLst>
          </p:cNvPr>
          <p:cNvSpPr>
            <a:spLocks noGrp="1"/>
          </p:cNvSpPr>
          <p:nvPr>
            <p:ph type="title"/>
          </p:nvPr>
        </p:nvSpPr>
        <p:spPr>
          <a:xfrm>
            <a:off x="581130" y="3534004"/>
            <a:ext cx="6515961" cy="784830"/>
          </a:xfrm>
        </p:spPr>
        <p:txBody>
          <a:bodyPr/>
          <a:lstStyle/>
          <a:p>
            <a:r>
              <a:rPr lang="fr-FR" sz="2400" dirty="0"/>
              <a:t>Le barrage de Lagdo dans la vallée de la Bénoué, Cameroun</a:t>
            </a:r>
            <a:endParaRPr lang="en-GB" dirty="0"/>
          </a:p>
        </p:txBody>
      </p:sp>
    </p:spTree>
    <p:extLst>
      <p:ext uri="{BB962C8B-B14F-4D97-AF65-F5344CB8AC3E}">
        <p14:creationId xmlns:p14="http://schemas.microsoft.com/office/powerpoint/2010/main" val="99626360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871396-A926-42EF-B68A-6C9CCDFFE9CD}"/>
              </a:ext>
            </a:extLst>
          </p:cNvPr>
          <p:cNvSpPr>
            <a:spLocks noGrp="1"/>
          </p:cNvSpPr>
          <p:nvPr>
            <p:ph type="body" sz="quarter" idx="13"/>
          </p:nvPr>
        </p:nvSpPr>
        <p:spPr>
          <a:xfrm>
            <a:off x="449816" y="1188000"/>
            <a:ext cx="4558383" cy="3495469"/>
          </a:xfrm>
        </p:spPr>
        <p:txBody>
          <a:bodyPr>
            <a:noAutofit/>
          </a:bodyPr>
          <a:lstStyle/>
          <a:p>
            <a:r>
              <a:rPr lang="fr-FR" sz="1400" dirty="0"/>
              <a:t>À propos de la rivière Bénoué :</a:t>
            </a:r>
          </a:p>
          <a:p>
            <a:pPr marL="615950" lvl="1" indent="-342900"/>
            <a:r>
              <a:rPr lang="fr-FR" sz="1400" dirty="0"/>
              <a:t>Sous-bassin du bassin du Niger en Afrique de l'Ouest</a:t>
            </a:r>
          </a:p>
          <a:p>
            <a:pPr marL="615950" lvl="1" indent="-342900"/>
            <a:r>
              <a:rPr lang="fr-FR" sz="1400" dirty="0"/>
              <a:t>La Bénoué est le principal affluent du fleuve Niger, qui prend sa source au centre du Cameroun</a:t>
            </a:r>
          </a:p>
          <a:p>
            <a:pPr lvl="1" indent="0">
              <a:buNone/>
            </a:pPr>
            <a:endParaRPr lang="en-US" sz="1400" dirty="0"/>
          </a:p>
          <a:p>
            <a:r>
              <a:rPr lang="fr-FR" sz="1400" dirty="0"/>
              <a:t>À propos de la région du nord du Cameroun : </a:t>
            </a:r>
          </a:p>
          <a:p>
            <a:pPr marL="615950" lvl="1" indent="-342900"/>
            <a:r>
              <a:rPr lang="fr-FR" sz="1400" dirty="0"/>
              <a:t>Saison des pluies : Mai à septembre (800 mm/an)</a:t>
            </a:r>
          </a:p>
          <a:p>
            <a:pPr marL="615950" lvl="1" indent="-342900"/>
            <a:r>
              <a:rPr lang="fr-FR" sz="1400" dirty="0"/>
              <a:t>E.T.P. de 2 500 mm/an</a:t>
            </a:r>
          </a:p>
          <a:p>
            <a:pPr marL="615950" lvl="1" indent="-342900"/>
            <a:r>
              <a:rPr lang="fr-FR" sz="1400" dirty="0"/>
              <a:t>Le déficit en E.T.P génère un stress hydrique, avec pour conséquence une baisse des rendements et une augmentation des risques climatiques. </a:t>
            </a:r>
          </a:p>
          <a:p>
            <a:pPr marL="615950" lvl="1" indent="-342900"/>
            <a:r>
              <a:rPr lang="fr-FR" sz="1400" dirty="0"/>
              <a:t>Évolution défavorable : la pauvreté est passée de 56 % en 2001 à 68 % en 2014.</a:t>
            </a:r>
          </a:p>
        </p:txBody>
      </p:sp>
      <p:sp>
        <p:nvSpPr>
          <p:cNvPr id="4" name="Title 3">
            <a:extLst>
              <a:ext uri="{FF2B5EF4-FFF2-40B4-BE49-F238E27FC236}">
                <a16:creationId xmlns:a16="http://schemas.microsoft.com/office/drawing/2014/main" id="{02B67A86-DC3A-421E-BFEE-5D908E70FCED}"/>
              </a:ext>
            </a:extLst>
          </p:cNvPr>
          <p:cNvSpPr>
            <a:spLocks noGrp="1"/>
          </p:cNvSpPr>
          <p:nvPr>
            <p:ph type="title"/>
          </p:nvPr>
        </p:nvSpPr>
        <p:spPr/>
        <p:txBody>
          <a:bodyPr>
            <a:normAutofit/>
          </a:bodyPr>
          <a:lstStyle/>
          <a:p>
            <a:r>
              <a:rPr lang="fr-FR" sz="2400"/>
              <a:t>La vallée de la Bénoué au Cameroun</a:t>
            </a:r>
          </a:p>
        </p:txBody>
      </p:sp>
      <p:sp>
        <p:nvSpPr>
          <p:cNvPr id="5" name="Slide Number Placeholder 4">
            <a:extLst>
              <a:ext uri="{FF2B5EF4-FFF2-40B4-BE49-F238E27FC236}">
                <a16:creationId xmlns:a16="http://schemas.microsoft.com/office/drawing/2014/main" id="{407B5C6B-BD4C-4283-B40E-A3A99753F7B3}"/>
              </a:ext>
            </a:extLst>
          </p:cNvPr>
          <p:cNvSpPr>
            <a:spLocks noGrp="1"/>
          </p:cNvSpPr>
          <p:nvPr>
            <p:ph type="sldNum" sz="quarter" idx="16"/>
          </p:nvPr>
        </p:nvSpPr>
        <p:spPr/>
        <p:txBody>
          <a:bodyPr/>
          <a:lstStyle/>
          <a:p>
            <a:fld id="{CF23C0C3-F0EC-4AF0-84C8-08554CFEDD03}" type="slidenum">
              <a:rPr lang="en-GB" smtClean="0"/>
              <a:t>4</a:t>
            </a:fld>
            <a:endParaRPr lang="en-GB"/>
          </a:p>
        </p:txBody>
      </p:sp>
      <p:sp>
        <p:nvSpPr>
          <p:cNvPr id="7" name="Textfeld 6">
            <a:extLst>
              <a:ext uri="{FF2B5EF4-FFF2-40B4-BE49-F238E27FC236}">
                <a16:creationId xmlns:a16="http://schemas.microsoft.com/office/drawing/2014/main" id="{D270AF79-4DC3-41AC-B6AA-733BE9A48F2E}"/>
              </a:ext>
            </a:extLst>
          </p:cNvPr>
          <p:cNvSpPr txBox="1"/>
          <p:nvPr/>
        </p:nvSpPr>
        <p:spPr>
          <a:xfrm>
            <a:off x="7435935" y="4220746"/>
            <a:ext cx="1515158" cy="276999"/>
          </a:xfrm>
          <a:prstGeom prst="rect">
            <a:avLst/>
          </a:prstGeom>
          <a:noFill/>
        </p:spPr>
        <p:txBody>
          <a:bodyPr wrap="none" rtlCol="0">
            <a:spAutoFit/>
          </a:bodyPr>
          <a:lstStyle/>
          <a:p>
            <a:pPr algn="l"/>
            <a:r>
              <a:rPr lang="fr-FR" sz="1200"/>
              <a:t>Source : NRD, 2022</a:t>
            </a:r>
          </a:p>
        </p:txBody>
      </p:sp>
      <p:pic>
        <p:nvPicPr>
          <p:cNvPr id="8" name="Picture 7">
            <a:extLst>
              <a:ext uri="{FF2B5EF4-FFF2-40B4-BE49-F238E27FC236}">
                <a16:creationId xmlns:a16="http://schemas.microsoft.com/office/drawing/2014/main" id="{4A4706E7-3BC0-4FF9-B628-6CF9E2F4F5EE}"/>
              </a:ext>
            </a:extLst>
          </p:cNvPr>
          <p:cNvPicPr/>
          <p:nvPr/>
        </p:nvPicPr>
        <p:blipFill rotWithShape="1">
          <a:blip r:embed="rId3" cstate="screen">
            <a:extLst>
              <a:ext uri="{28A0092B-C50C-407E-A947-70E740481C1C}">
                <a14:useLocalDpi xmlns:a14="http://schemas.microsoft.com/office/drawing/2010/main" val="0"/>
              </a:ext>
            </a:extLst>
          </a:blip>
          <a:srcRect/>
          <a:stretch/>
        </p:blipFill>
        <p:spPr bwMode="auto">
          <a:xfrm>
            <a:off x="5059819" y="1521021"/>
            <a:ext cx="3891274" cy="2762608"/>
          </a:xfrm>
          <a:prstGeom prst="rect">
            <a:avLst/>
          </a:prstGeom>
          <a:ln>
            <a:noFill/>
          </a:ln>
          <a:extLst>
            <a:ext uri="{53640926-AAD7-44D8-BBD7-CCE9431645EC}">
              <a14:shadowObscured xmlns:a14="http://schemas.microsoft.com/office/drawing/2010/main"/>
            </a:ext>
          </a:extLst>
        </p:spPr>
      </p:pic>
      <p:sp>
        <p:nvSpPr>
          <p:cNvPr id="9" name="Oval 8">
            <a:extLst>
              <a:ext uri="{FF2B5EF4-FFF2-40B4-BE49-F238E27FC236}">
                <a16:creationId xmlns:a16="http://schemas.microsoft.com/office/drawing/2014/main" id="{41B8D5ED-482D-4329-88AA-493514FCF6B1}"/>
              </a:ext>
            </a:extLst>
          </p:cNvPr>
          <p:cNvSpPr/>
          <p:nvPr/>
        </p:nvSpPr>
        <p:spPr>
          <a:xfrm rot="21090610">
            <a:off x="7746482" y="3412208"/>
            <a:ext cx="1080678" cy="461582"/>
          </a:xfrm>
          <a:prstGeom prst="ellipse">
            <a:avLst/>
          </a:prstGeom>
          <a:solidFill>
            <a:srgbClr val="004C8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cxnSp>
        <p:nvCxnSpPr>
          <p:cNvPr id="14" name="Straight Arrow Connector 13">
            <a:extLst>
              <a:ext uri="{FF2B5EF4-FFF2-40B4-BE49-F238E27FC236}">
                <a16:creationId xmlns:a16="http://schemas.microsoft.com/office/drawing/2014/main" id="{F2778796-B621-47B3-A842-8E7B8DA17599}"/>
              </a:ext>
            </a:extLst>
          </p:cNvPr>
          <p:cNvCxnSpPr>
            <a:cxnSpLocks/>
            <a:endCxn id="9" idx="3"/>
          </p:cNvCxnSpPr>
          <p:nvPr/>
        </p:nvCxnSpPr>
        <p:spPr>
          <a:xfrm flipV="1">
            <a:off x="7159093" y="3860812"/>
            <a:ext cx="773931" cy="596082"/>
          </a:xfrm>
          <a:prstGeom prst="straightConnector1">
            <a:avLst/>
          </a:prstGeom>
          <a:ln>
            <a:solidFill>
              <a:srgbClr val="004C82"/>
            </a:solidFill>
            <a:tailEnd type="triangle"/>
          </a:ln>
        </p:spPr>
        <p:style>
          <a:lnRef idx="3">
            <a:schemeClr val="accent5"/>
          </a:lnRef>
          <a:fillRef idx="0">
            <a:schemeClr val="accent5"/>
          </a:fillRef>
          <a:effectRef idx="2">
            <a:schemeClr val="accent5"/>
          </a:effectRef>
          <a:fontRef idx="minor">
            <a:schemeClr val="tx1"/>
          </a:fontRef>
        </p:style>
      </p:cxnSp>
      <p:sp>
        <p:nvSpPr>
          <p:cNvPr id="19" name="Textfeld 6">
            <a:extLst>
              <a:ext uri="{FF2B5EF4-FFF2-40B4-BE49-F238E27FC236}">
                <a16:creationId xmlns:a16="http://schemas.microsoft.com/office/drawing/2014/main" id="{2CC14185-2B7D-4869-B9A6-082E89ACC3B4}"/>
              </a:ext>
            </a:extLst>
          </p:cNvPr>
          <p:cNvSpPr txBox="1"/>
          <p:nvPr/>
        </p:nvSpPr>
        <p:spPr>
          <a:xfrm>
            <a:off x="5796828" y="4332554"/>
            <a:ext cx="1407758" cy="261610"/>
          </a:xfrm>
          <a:prstGeom prst="rect">
            <a:avLst/>
          </a:prstGeom>
          <a:noFill/>
        </p:spPr>
        <p:txBody>
          <a:bodyPr wrap="none" rtlCol="0">
            <a:spAutoFit/>
          </a:bodyPr>
          <a:lstStyle/>
          <a:p>
            <a:pPr algn="l"/>
            <a:r>
              <a:rPr lang="fr-FR" sz="1100">
                <a:solidFill>
                  <a:srgbClr val="004C82"/>
                </a:solidFill>
              </a:rPr>
              <a:t>Vallée de la Bénoué</a:t>
            </a:r>
          </a:p>
        </p:txBody>
      </p:sp>
      <p:sp>
        <p:nvSpPr>
          <p:cNvPr id="20" name="Textfeld 5">
            <a:extLst>
              <a:ext uri="{FF2B5EF4-FFF2-40B4-BE49-F238E27FC236}">
                <a16:creationId xmlns:a16="http://schemas.microsoft.com/office/drawing/2014/main" id="{550EB6AD-AB4D-4D06-B2BA-BB93E38D7F94}"/>
              </a:ext>
            </a:extLst>
          </p:cNvPr>
          <p:cNvSpPr txBox="1"/>
          <p:nvPr/>
        </p:nvSpPr>
        <p:spPr>
          <a:xfrm>
            <a:off x="5059818" y="1277304"/>
            <a:ext cx="3648756" cy="276999"/>
          </a:xfrm>
          <a:prstGeom prst="rect">
            <a:avLst/>
          </a:prstGeom>
          <a:noFill/>
        </p:spPr>
        <p:txBody>
          <a:bodyPr wrap="none" rtlCol="0">
            <a:spAutoFit/>
          </a:bodyPr>
          <a:lstStyle/>
          <a:p>
            <a:r>
              <a:rPr lang="fr-FR" sz="1200">
                <a:solidFill>
                  <a:srgbClr val="004C82"/>
                </a:solidFill>
                <a:latin typeface="+mj-lt"/>
                <a:ea typeface="+mj-ea"/>
                <a:cs typeface="Calibri" panose="020F0502020204030204" pitchFamily="34" charset="0"/>
              </a:rPr>
              <a:t>Carte du bassin du Niger et de la vallée de la Bénoué</a:t>
            </a:r>
          </a:p>
        </p:txBody>
      </p:sp>
    </p:spTree>
    <p:extLst>
      <p:ext uri="{BB962C8B-B14F-4D97-AF65-F5344CB8AC3E}">
        <p14:creationId xmlns:p14="http://schemas.microsoft.com/office/powerpoint/2010/main" val="187514761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5E9E45-48BE-45D6-A37B-CB36E28CC374}"/>
              </a:ext>
            </a:extLst>
          </p:cNvPr>
          <p:cNvSpPr>
            <a:spLocks noGrp="1"/>
          </p:cNvSpPr>
          <p:nvPr>
            <p:ph type="body" sz="quarter" idx="13"/>
          </p:nvPr>
        </p:nvSpPr>
        <p:spPr>
          <a:xfrm>
            <a:off x="478601" y="1714231"/>
            <a:ext cx="4122182" cy="3495469"/>
          </a:xfrm>
        </p:spPr>
        <p:txBody>
          <a:bodyPr>
            <a:noAutofit/>
          </a:bodyPr>
          <a:lstStyle/>
          <a:p>
            <a:pPr marL="615950" lvl="1" indent="-342900"/>
            <a:r>
              <a:rPr lang="fr-FR" sz="1600" dirty="0"/>
              <a:t>1978-1982 : construction du barrage multifonctionnel</a:t>
            </a:r>
          </a:p>
          <a:p>
            <a:pPr marL="615950" lvl="1" indent="-342900"/>
            <a:r>
              <a:rPr lang="fr-FR" sz="1600" dirty="0"/>
              <a:t>Actuellement géré par la société ENEO </a:t>
            </a:r>
          </a:p>
          <a:p>
            <a:pPr marL="615950" lvl="1" indent="-342900"/>
            <a:r>
              <a:rPr lang="fr-FR" sz="1600" dirty="0"/>
              <a:t>Production d'énergie hydroélectrique, irrigation, pêche, gestion des écosystèmes et approvisionnement en eau</a:t>
            </a:r>
          </a:p>
          <a:p>
            <a:pPr marL="615950" lvl="1" indent="-342900"/>
            <a:r>
              <a:rPr lang="fr-FR" sz="1600" dirty="0"/>
              <a:t>Terres actuellement irriguées : 600 ha, administrés par l'organisme MEADEN</a:t>
            </a:r>
          </a:p>
          <a:p>
            <a:pPr marL="615950" lvl="1" indent="-342900"/>
            <a:r>
              <a:rPr lang="fr-FR" sz="1600" dirty="0"/>
              <a:t>Défi : mauvais état du système d'irrigation</a:t>
            </a:r>
          </a:p>
          <a:p>
            <a:r>
              <a:rPr lang="fr-FR" sz="1600" dirty="0"/>
              <a:t> </a:t>
            </a:r>
          </a:p>
          <a:p>
            <a:endParaRPr lang="en-US" sz="1600" dirty="0"/>
          </a:p>
        </p:txBody>
      </p:sp>
      <p:sp>
        <p:nvSpPr>
          <p:cNvPr id="4" name="Title 3">
            <a:extLst>
              <a:ext uri="{FF2B5EF4-FFF2-40B4-BE49-F238E27FC236}">
                <a16:creationId xmlns:a16="http://schemas.microsoft.com/office/drawing/2014/main" id="{CEBEDC0C-9921-4DF6-8FE0-7CFAE0C85E43}"/>
              </a:ext>
            </a:extLst>
          </p:cNvPr>
          <p:cNvSpPr>
            <a:spLocks noGrp="1"/>
          </p:cNvSpPr>
          <p:nvPr>
            <p:ph type="title"/>
          </p:nvPr>
        </p:nvSpPr>
        <p:spPr/>
        <p:txBody>
          <a:bodyPr>
            <a:noAutofit/>
          </a:bodyPr>
          <a:lstStyle/>
          <a:p>
            <a:r>
              <a:rPr lang="fr-FR" sz="2400"/>
              <a:t>Le barrage de Lagdo dans la vallée de la Bénoué</a:t>
            </a:r>
          </a:p>
        </p:txBody>
      </p:sp>
      <p:sp>
        <p:nvSpPr>
          <p:cNvPr id="5" name="Slide Number Placeholder 4">
            <a:extLst>
              <a:ext uri="{FF2B5EF4-FFF2-40B4-BE49-F238E27FC236}">
                <a16:creationId xmlns:a16="http://schemas.microsoft.com/office/drawing/2014/main" id="{54D42419-A864-49B6-9A8F-4244DD1FC0FD}"/>
              </a:ext>
            </a:extLst>
          </p:cNvPr>
          <p:cNvSpPr>
            <a:spLocks noGrp="1"/>
          </p:cNvSpPr>
          <p:nvPr>
            <p:ph type="sldNum" sz="quarter" idx="16"/>
          </p:nvPr>
        </p:nvSpPr>
        <p:spPr/>
        <p:txBody>
          <a:bodyPr/>
          <a:lstStyle/>
          <a:p>
            <a:fld id="{CF23C0C3-F0EC-4AF0-84C8-08554CFEDD03}" type="slidenum">
              <a:rPr lang="en-GB" smtClean="0"/>
              <a:t>5</a:t>
            </a:fld>
            <a:endParaRPr lang="en-GB"/>
          </a:p>
        </p:txBody>
      </p:sp>
      <p:pic>
        <p:nvPicPr>
          <p:cNvPr id="7" name="Picture 6">
            <a:extLst>
              <a:ext uri="{FF2B5EF4-FFF2-40B4-BE49-F238E27FC236}">
                <a16:creationId xmlns:a16="http://schemas.microsoft.com/office/drawing/2014/main" id="{DFD2D0F8-ECD9-466F-846E-9960E63E578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715292" y="1387366"/>
            <a:ext cx="4122181" cy="2802375"/>
          </a:xfrm>
          <a:prstGeom prst="rect">
            <a:avLst/>
          </a:prstGeom>
        </p:spPr>
      </p:pic>
      <p:sp>
        <p:nvSpPr>
          <p:cNvPr id="8" name="TextBox 7">
            <a:extLst>
              <a:ext uri="{FF2B5EF4-FFF2-40B4-BE49-F238E27FC236}">
                <a16:creationId xmlns:a16="http://schemas.microsoft.com/office/drawing/2014/main" id="{906BD40F-5CA5-4243-80FC-E965BE2C8866}"/>
              </a:ext>
            </a:extLst>
          </p:cNvPr>
          <p:cNvSpPr txBox="1"/>
          <p:nvPr/>
        </p:nvSpPr>
        <p:spPr>
          <a:xfrm>
            <a:off x="6776382" y="4206647"/>
            <a:ext cx="2151551" cy="253916"/>
          </a:xfrm>
          <a:prstGeom prst="rect">
            <a:avLst/>
          </a:prstGeom>
          <a:noFill/>
        </p:spPr>
        <p:txBody>
          <a:bodyPr wrap="none" rtlCol="0">
            <a:spAutoFit/>
          </a:bodyPr>
          <a:lstStyle/>
          <a:p>
            <a:pPr algn="l"/>
            <a:r>
              <a:rPr lang="fr-FR" sz="1050" dirty="0"/>
              <a:t>Source : Banque mondiale, 2020</a:t>
            </a:r>
          </a:p>
        </p:txBody>
      </p:sp>
      <p:sp>
        <p:nvSpPr>
          <p:cNvPr id="6" name="Textfeld 5">
            <a:extLst>
              <a:ext uri="{FF2B5EF4-FFF2-40B4-BE49-F238E27FC236}">
                <a16:creationId xmlns:a16="http://schemas.microsoft.com/office/drawing/2014/main" id="{3758F557-0CFB-446F-B931-77F94BA7F994}"/>
              </a:ext>
            </a:extLst>
          </p:cNvPr>
          <p:cNvSpPr txBox="1"/>
          <p:nvPr/>
        </p:nvSpPr>
        <p:spPr>
          <a:xfrm>
            <a:off x="4686623" y="1149321"/>
            <a:ext cx="3704860" cy="230832"/>
          </a:xfrm>
          <a:prstGeom prst="rect">
            <a:avLst/>
          </a:prstGeom>
          <a:noFill/>
        </p:spPr>
        <p:txBody>
          <a:bodyPr wrap="none" rtlCol="0">
            <a:spAutoFit/>
          </a:bodyPr>
          <a:lstStyle/>
          <a:p>
            <a:r>
              <a:rPr lang="fr-FR" sz="900" dirty="0">
                <a:solidFill>
                  <a:srgbClr val="004C82"/>
                </a:solidFill>
                <a:latin typeface="+mj-lt"/>
                <a:ea typeface="+mj-ea"/>
                <a:cs typeface="Calibri" panose="020F0502020204030204" pitchFamily="34" charset="0"/>
              </a:rPr>
              <a:t>Vue panoramique du barrage de </a:t>
            </a:r>
            <a:r>
              <a:rPr lang="fr-FR" sz="900" dirty="0" err="1">
                <a:solidFill>
                  <a:srgbClr val="004C82"/>
                </a:solidFill>
                <a:latin typeface="+mj-lt"/>
                <a:ea typeface="+mj-ea"/>
                <a:cs typeface="Calibri" panose="020F0502020204030204" pitchFamily="34" charset="0"/>
              </a:rPr>
              <a:t>Lagdo</a:t>
            </a:r>
            <a:r>
              <a:rPr lang="fr-FR" sz="900" dirty="0">
                <a:solidFill>
                  <a:srgbClr val="004C82"/>
                </a:solidFill>
                <a:latin typeface="+mj-lt"/>
                <a:ea typeface="+mj-ea"/>
                <a:cs typeface="Calibri" panose="020F0502020204030204" pitchFamily="34" charset="0"/>
              </a:rPr>
              <a:t> et des installations connexes</a:t>
            </a:r>
          </a:p>
        </p:txBody>
      </p:sp>
      <p:sp>
        <p:nvSpPr>
          <p:cNvPr id="9" name="Sprechblase: rechteckig mit abgerundeten Ecken 8">
            <a:extLst>
              <a:ext uri="{FF2B5EF4-FFF2-40B4-BE49-F238E27FC236}">
                <a16:creationId xmlns:a16="http://schemas.microsoft.com/office/drawing/2014/main" id="{7690AB2D-CB99-4568-A844-FF3CE04F64ED}"/>
              </a:ext>
            </a:extLst>
          </p:cNvPr>
          <p:cNvSpPr/>
          <p:nvPr/>
        </p:nvSpPr>
        <p:spPr>
          <a:xfrm>
            <a:off x="7600162" y="403859"/>
            <a:ext cx="1414766" cy="679272"/>
          </a:xfrm>
          <a:prstGeom prst="wedgeRoundRectCallout">
            <a:avLst>
              <a:gd name="adj1" fmla="val 2401"/>
              <a:gd name="adj2" fmla="val 116082"/>
              <a:gd name="adj3" fmla="val 16667"/>
            </a:avLst>
          </a:prstGeom>
          <a:solidFill>
            <a:srgbClr val="004C8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Bassin versant : 31 000 km² </a:t>
            </a:r>
          </a:p>
        </p:txBody>
      </p:sp>
      <p:sp>
        <p:nvSpPr>
          <p:cNvPr id="10" name="Sprechblase: rechteckig mit abgerundeten Ecken 9">
            <a:extLst>
              <a:ext uri="{FF2B5EF4-FFF2-40B4-BE49-F238E27FC236}">
                <a16:creationId xmlns:a16="http://schemas.microsoft.com/office/drawing/2014/main" id="{D7C61F81-2F3C-4297-BCBC-892E005CEABA}"/>
              </a:ext>
            </a:extLst>
          </p:cNvPr>
          <p:cNvSpPr/>
          <p:nvPr/>
        </p:nvSpPr>
        <p:spPr>
          <a:xfrm>
            <a:off x="5452406" y="4331703"/>
            <a:ext cx="1323976" cy="697859"/>
          </a:xfrm>
          <a:prstGeom prst="wedgeRoundRectCallout">
            <a:avLst>
              <a:gd name="adj1" fmla="val -23643"/>
              <a:gd name="adj2" fmla="val -87566"/>
              <a:gd name="adj3" fmla="val 16667"/>
            </a:avLst>
          </a:prstGeom>
          <a:solidFill>
            <a:srgbClr val="004C8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Volume moyen : 7 850 hm</a:t>
            </a:r>
            <a:r>
              <a:rPr lang="fr-FR" sz="1200" baseline="30000" dirty="0"/>
              <a:t>3</a:t>
            </a:r>
            <a:r>
              <a:rPr lang="fr-FR" sz="1200" dirty="0"/>
              <a:t>/an</a:t>
            </a:r>
          </a:p>
        </p:txBody>
      </p:sp>
      <p:sp>
        <p:nvSpPr>
          <p:cNvPr id="11" name="Sprechblase: rechteckig mit abgerundeten Ecken 10">
            <a:extLst>
              <a:ext uri="{FF2B5EF4-FFF2-40B4-BE49-F238E27FC236}">
                <a16:creationId xmlns:a16="http://schemas.microsoft.com/office/drawing/2014/main" id="{52371FCE-5025-4A2C-BFB5-8D036AE375E2}"/>
              </a:ext>
            </a:extLst>
          </p:cNvPr>
          <p:cNvSpPr/>
          <p:nvPr/>
        </p:nvSpPr>
        <p:spPr>
          <a:xfrm>
            <a:off x="2562225" y="1116431"/>
            <a:ext cx="1924049" cy="540545"/>
          </a:xfrm>
          <a:prstGeom prst="wedgeRoundRectCallout">
            <a:avLst>
              <a:gd name="adj1" fmla="val 67898"/>
              <a:gd name="adj2" fmla="val 35300"/>
              <a:gd name="adj3" fmla="val 16667"/>
            </a:avLst>
          </a:prstGeom>
          <a:solidFill>
            <a:srgbClr val="004C8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t>Débit moyen : 248 m</a:t>
            </a:r>
            <a:r>
              <a:rPr lang="fr-FR" sz="1200" baseline="30000"/>
              <a:t>3</a:t>
            </a:r>
            <a:r>
              <a:rPr lang="fr-FR" sz="1200"/>
              <a:t>/s</a:t>
            </a:r>
          </a:p>
        </p:txBody>
      </p:sp>
    </p:spTree>
    <p:extLst>
      <p:ext uri="{BB962C8B-B14F-4D97-AF65-F5344CB8AC3E}">
        <p14:creationId xmlns:p14="http://schemas.microsoft.com/office/powerpoint/2010/main" val="282074752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DCA888-E9CC-43B8-B67B-9B8CCA9D73F8}"/>
              </a:ext>
            </a:extLst>
          </p:cNvPr>
          <p:cNvSpPr>
            <a:spLocks noGrp="1"/>
          </p:cNvSpPr>
          <p:nvPr>
            <p:ph type="title"/>
          </p:nvPr>
        </p:nvSpPr>
        <p:spPr>
          <a:xfrm>
            <a:off x="449816" y="674671"/>
            <a:ext cx="8567183" cy="540544"/>
          </a:xfrm>
        </p:spPr>
        <p:txBody>
          <a:bodyPr>
            <a:noAutofit/>
          </a:bodyPr>
          <a:lstStyle/>
          <a:p>
            <a:r>
              <a:rPr lang="fr-FR" sz="2400" dirty="0"/>
              <a:t>ABN et les projets d’« infrastructures communes »</a:t>
            </a:r>
            <a:br>
              <a:rPr lang="fr-FR" sz="2400" dirty="0"/>
            </a:br>
            <a:r>
              <a:rPr lang="fr-FR" sz="2400" dirty="0"/>
              <a:t>et d’« infrastructures d'intérêt commun »</a:t>
            </a:r>
          </a:p>
        </p:txBody>
      </p:sp>
      <p:sp>
        <p:nvSpPr>
          <p:cNvPr id="4" name="Slide Number Placeholder 3">
            <a:extLst>
              <a:ext uri="{FF2B5EF4-FFF2-40B4-BE49-F238E27FC236}">
                <a16:creationId xmlns:a16="http://schemas.microsoft.com/office/drawing/2014/main" id="{F68A1DA2-E674-4B7B-B08D-E15D7450C753}"/>
              </a:ext>
            </a:extLst>
          </p:cNvPr>
          <p:cNvSpPr>
            <a:spLocks noGrp="1"/>
          </p:cNvSpPr>
          <p:nvPr>
            <p:ph type="sldNum" sz="quarter" idx="16"/>
          </p:nvPr>
        </p:nvSpPr>
        <p:spPr/>
        <p:txBody>
          <a:bodyPr/>
          <a:lstStyle/>
          <a:p>
            <a:fld id="{CF23C0C3-F0EC-4AF0-84C8-08554CFEDD03}" type="slidenum">
              <a:rPr lang="en-GB" smtClean="0"/>
              <a:t>6</a:t>
            </a:fld>
            <a:endParaRPr lang="en-GB"/>
          </a:p>
        </p:txBody>
      </p:sp>
      <p:sp>
        <p:nvSpPr>
          <p:cNvPr id="5" name="Text Placeholder 4">
            <a:extLst>
              <a:ext uri="{FF2B5EF4-FFF2-40B4-BE49-F238E27FC236}">
                <a16:creationId xmlns:a16="http://schemas.microsoft.com/office/drawing/2014/main" id="{B11942F1-8DCE-46DE-B6BF-21D5E2B776E3}"/>
              </a:ext>
            </a:extLst>
          </p:cNvPr>
          <p:cNvSpPr>
            <a:spLocks noGrp="1"/>
          </p:cNvSpPr>
          <p:nvPr>
            <p:ph type="body" sz="quarter" idx="13"/>
          </p:nvPr>
        </p:nvSpPr>
        <p:spPr>
          <a:xfrm>
            <a:off x="610984" y="1328306"/>
            <a:ext cx="2491103" cy="3225139"/>
          </a:xfrm>
          <a:prstGeom prst="rect">
            <a:avLst/>
          </a:prstGeom>
          <a:solidFill>
            <a:srgbClr val="F6B33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US" sz="1100" b="1" kern="1200" dirty="0">
              <a:solidFill>
                <a:srgbClr val="000000"/>
              </a:solidFill>
              <a:effectLst/>
              <a:ea typeface="Calibri" panose="020F0502020204030204" pitchFamily="34" charset="0"/>
              <a:cs typeface="Calibri" panose="020F0502020204030204" pitchFamily="34" charset="0"/>
            </a:endParaRPr>
          </a:p>
          <a:p>
            <a:pPr algn="ctr">
              <a:lnSpc>
                <a:spcPct val="107000"/>
              </a:lnSpc>
              <a:spcAft>
                <a:spcPts val="800"/>
              </a:spcAft>
            </a:pPr>
            <a:r>
              <a:rPr lang="fr-FR" sz="1200" b="1" dirty="0">
                <a:solidFill>
                  <a:srgbClr val="000000"/>
                </a:solidFill>
                <a:ea typeface="Calibri" panose="020F0502020204030204" pitchFamily="34" charset="0"/>
                <a:cs typeface="Calibri" panose="020F0502020204030204" pitchFamily="34" charset="0"/>
              </a:rPr>
              <a:t>Autorité du Bassin du Niger</a:t>
            </a:r>
          </a:p>
          <a:p>
            <a:pPr algn="ctr">
              <a:lnSpc>
                <a:spcPct val="107000"/>
              </a:lnSpc>
              <a:spcAft>
                <a:spcPts val="800"/>
              </a:spcAft>
            </a:pPr>
            <a:r>
              <a:rPr lang="fr-FR" sz="1100" b="1" dirty="0">
                <a:solidFill>
                  <a:srgbClr val="000000"/>
                </a:solidFill>
                <a:ea typeface="Calibri" panose="020F0502020204030204" pitchFamily="34" charset="0"/>
                <a:cs typeface="Calibri" panose="020F0502020204030204" pitchFamily="34" charset="0"/>
              </a:rPr>
              <a:t>(ABN) </a:t>
            </a:r>
          </a:p>
          <a:p>
            <a:pPr marL="171450" lvl="0" indent="-171450">
              <a:buFont typeface="Arial" panose="020B0604020202020204" pitchFamily="34" charset="0"/>
              <a:buChar char="•"/>
            </a:pPr>
            <a:r>
              <a:rPr lang="fr-FR" sz="1100" dirty="0">
                <a:solidFill>
                  <a:schemeClr val="tx1"/>
                </a:solidFill>
              </a:rPr>
              <a:t>La rivière Bénoué fait partie du grand bassin du Niger, géré</a:t>
            </a:r>
            <a:br>
              <a:rPr lang="fr-FR" sz="1100" dirty="0">
                <a:solidFill>
                  <a:schemeClr val="tx1"/>
                </a:solidFill>
              </a:rPr>
            </a:br>
            <a:r>
              <a:rPr lang="fr-FR" sz="1100" dirty="0">
                <a:solidFill>
                  <a:schemeClr val="tx1"/>
                </a:solidFill>
              </a:rPr>
              <a:t>par l'ABN</a:t>
            </a:r>
          </a:p>
          <a:p>
            <a:pPr marL="171450" lvl="0" indent="-171450">
              <a:buFont typeface="Arial" panose="020B0604020202020204" pitchFamily="34" charset="0"/>
              <a:buChar char="•"/>
            </a:pPr>
            <a:r>
              <a:rPr lang="fr-FR" sz="1100" dirty="0">
                <a:solidFill>
                  <a:schemeClr val="tx1"/>
                </a:solidFill>
              </a:rPr>
              <a:t>Objectif : promouvoir la coopération et assurer le développement de l'irrigation </a:t>
            </a:r>
          </a:p>
          <a:p>
            <a:pPr marL="171450" lvl="0" indent="-171450">
              <a:buFont typeface="Arial" panose="020B0604020202020204" pitchFamily="34" charset="0"/>
              <a:buChar char="•"/>
            </a:pPr>
            <a:r>
              <a:rPr lang="fr-FR" sz="1100" dirty="0">
                <a:solidFill>
                  <a:schemeClr val="tx1"/>
                </a:solidFill>
              </a:rPr>
              <a:t>Mission principale : gestion des infrastructures hydrauliques</a:t>
            </a:r>
          </a:p>
          <a:p>
            <a:pPr marL="171450" lvl="0" indent="-171450">
              <a:buFont typeface="Arial" panose="020B0604020202020204" pitchFamily="34" charset="0"/>
              <a:buChar char="•"/>
            </a:pPr>
            <a:r>
              <a:rPr lang="fr-FR" sz="1100" dirty="0">
                <a:solidFill>
                  <a:schemeClr val="tx1"/>
                </a:solidFill>
              </a:rPr>
              <a:t>A développé la Charte de l'eau</a:t>
            </a:r>
          </a:p>
        </p:txBody>
      </p:sp>
      <p:sp>
        <p:nvSpPr>
          <p:cNvPr id="6" name="Rectangle 5">
            <a:extLst>
              <a:ext uri="{FF2B5EF4-FFF2-40B4-BE49-F238E27FC236}">
                <a16:creationId xmlns:a16="http://schemas.microsoft.com/office/drawing/2014/main" id="{D2901839-F060-4D34-B10B-E6D870245504}"/>
              </a:ext>
            </a:extLst>
          </p:cNvPr>
          <p:cNvSpPr/>
          <p:nvPr/>
        </p:nvSpPr>
        <p:spPr>
          <a:xfrm>
            <a:off x="3354157" y="1346187"/>
            <a:ext cx="2491103" cy="3207258"/>
          </a:xfrm>
          <a:prstGeom prst="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US" sz="1100" b="1" kern="1200" dirty="0">
              <a:solidFill>
                <a:srgbClr val="000000"/>
              </a:solidFill>
              <a:effectLst/>
              <a:ea typeface="Calibri" panose="020F0502020204030204" pitchFamily="34" charset="0"/>
              <a:cs typeface="Calibri" panose="020F0502020204030204" pitchFamily="34" charset="0"/>
            </a:endParaRPr>
          </a:p>
          <a:p>
            <a:pPr algn="ctr">
              <a:lnSpc>
                <a:spcPct val="107000"/>
              </a:lnSpc>
              <a:spcAft>
                <a:spcPts val="800"/>
              </a:spcAft>
            </a:pPr>
            <a:r>
              <a:rPr lang="fr-FR" sz="1200" b="1" dirty="0">
                <a:solidFill>
                  <a:srgbClr val="000000"/>
                </a:solidFill>
                <a:ea typeface="Calibri" panose="020F0502020204030204" pitchFamily="34" charset="0"/>
                <a:cs typeface="Calibri" panose="020F0502020204030204" pitchFamily="34" charset="0"/>
              </a:rPr>
              <a:t>Charte de l’eau</a:t>
            </a:r>
          </a:p>
          <a:p>
            <a:pPr marL="171450" indent="-171450">
              <a:lnSpc>
                <a:spcPct val="107000"/>
              </a:lnSpc>
              <a:spcAft>
                <a:spcPts val="800"/>
              </a:spcAft>
              <a:buFont typeface="Arial" panose="020B0604020202020204" pitchFamily="34" charset="0"/>
              <a:buChar char="•"/>
            </a:pPr>
            <a:r>
              <a:rPr lang="fr-FR" sz="1100" dirty="0">
                <a:solidFill>
                  <a:schemeClr val="tx1"/>
                </a:solidFill>
                <a:ea typeface="Calibri" panose="020F0502020204030204" pitchFamily="34" charset="0"/>
                <a:cs typeface="Times New Roman" panose="02020603050405020304" pitchFamily="18" charset="0"/>
              </a:rPr>
              <a:t>Objectif : fournir un cadre pour le partage des ressources en eau entre les différents secteurs concernés</a:t>
            </a:r>
          </a:p>
          <a:p>
            <a:pPr marL="171450" indent="-171450">
              <a:lnSpc>
                <a:spcPct val="107000"/>
              </a:lnSpc>
              <a:spcAft>
                <a:spcPts val="800"/>
              </a:spcAft>
              <a:buFont typeface="Arial" panose="020B0604020202020204" pitchFamily="34" charset="0"/>
              <a:buChar char="•"/>
            </a:pPr>
            <a:r>
              <a:rPr lang="fr-FR" sz="1100" dirty="0">
                <a:solidFill>
                  <a:schemeClr val="tx1"/>
                </a:solidFill>
                <a:ea typeface="Calibri" panose="020F0502020204030204" pitchFamily="34" charset="0"/>
                <a:cs typeface="Times New Roman" panose="02020603050405020304" pitchFamily="18" charset="0"/>
              </a:rPr>
              <a:t>Établit les règles pour la reconnaissance des « infrastructures communes »</a:t>
            </a:r>
            <a:br>
              <a:rPr lang="fr-FR" sz="1100" dirty="0">
                <a:solidFill>
                  <a:schemeClr val="tx1"/>
                </a:solidFill>
                <a:ea typeface="Calibri" panose="020F0502020204030204" pitchFamily="34" charset="0"/>
                <a:cs typeface="Times New Roman" panose="02020603050405020304" pitchFamily="18" charset="0"/>
              </a:rPr>
            </a:br>
            <a:r>
              <a:rPr lang="fr-FR" sz="1100" dirty="0">
                <a:solidFill>
                  <a:schemeClr val="tx1"/>
                </a:solidFill>
                <a:ea typeface="Calibri" panose="020F0502020204030204" pitchFamily="34" charset="0"/>
                <a:cs typeface="Times New Roman" panose="02020603050405020304" pitchFamily="18" charset="0"/>
              </a:rPr>
              <a:t>et des « infrastructures d'intérêt commun » </a:t>
            </a:r>
          </a:p>
        </p:txBody>
      </p:sp>
      <p:sp>
        <p:nvSpPr>
          <p:cNvPr id="7" name="Rectangle 6">
            <a:extLst>
              <a:ext uri="{FF2B5EF4-FFF2-40B4-BE49-F238E27FC236}">
                <a16:creationId xmlns:a16="http://schemas.microsoft.com/office/drawing/2014/main" id="{2FA0BFCE-8BA0-4813-BBB7-A90DA5EF2008}"/>
              </a:ext>
            </a:extLst>
          </p:cNvPr>
          <p:cNvSpPr/>
          <p:nvPr/>
        </p:nvSpPr>
        <p:spPr>
          <a:xfrm>
            <a:off x="6068238" y="1346187"/>
            <a:ext cx="2491103" cy="3207258"/>
          </a:xfrm>
          <a:prstGeom prst="rect">
            <a:avLst/>
          </a:prstGeom>
          <a:solidFill>
            <a:srgbClr val="79A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US" sz="1100" b="1" dirty="0">
              <a:solidFill>
                <a:srgbClr val="000000"/>
              </a:solidFill>
              <a:ea typeface="Calibri" panose="020F0502020204030204" pitchFamily="34" charset="0"/>
              <a:cs typeface="Calibri" panose="020F0502020204030204" pitchFamily="34" charset="0"/>
            </a:endParaRPr>
          </a:p>
          <a:p>
            <a:pPr algn="ctr">
              <a:lnSpc>
                <a:spcPct val="107000"/>
              </a:lnSpc>
              <a:spcAft>
                <a:spcPts val="800"/>
              </a:spcAft>
            </a:pPr>
            <a:r>
              <a:rPr lang="fr-FR" sz="1200" b="1" dirty="0">
                <a:solidFill>
                  <a:srgbClr val="000000"/>
                </a:solidFill>
                <a:ea typeface="Calibri" panose="020F0502020204030204" pitchFamily="34" charset="0"/>
                <a:cs typeface="Calibri" panose="020F0502020204030204" pitchFamily="34" charset="0"/>
              </a:rPr>
              <a:t>Annexe 5 – Statut juridique</a:t>
            </a:r>
          </a:p>
          <a:p>
            <a:pPr marL="171450" indent="-171450">
              <a:lnSpc>
                <a:spcPct val="107000"/>
              </a:lnSpc>
              <a:spcAft>
                <a:spcPts val="800"/>
              </a:spcAft>
              <a:buFont typeface="Arial" panose="020B0604020202020204" pitchFamily="34" charset="0"/>
              <a:buChar char="•"/>
            </a:pPr>
            <a:r>
              <a:rPr lang="fr-FR" sz="1100" dirty="0">
                <a:solidFill>
                  <a:srgbClr val="000000"/>
                </a:solidFill>
                <a:ea typeface="Calibri" panose="020F0502020204030204" pitchFamily="34" charset="0"/>
                <a:cs typeface="Calibri" panose="020F0502020204030204" pitchFamily="34" charset="0"/>
              </a:rPr>
              <a:t>« Infrastructure commune » : infrastructure dont la propriété est commune et indivisible</a:t>
            </a:r>
          </a:p>
          <a:p>
            <a:pPr marL="171450" indent="-171450">
              <a:lnSpc>
                <a:spcPct val="107000"/>
              </a:lnSpc>
              <a:spcAft>
                <a:spcPts val="800"/>
              </a:spcAft>
              <a:buFont typeface="Arial" panose="020B0604020202020204" pitchFamily="34" charset="0"/>
              <a:buChar char="•"/>
            </a:pPr>
            <a:r>
              <a:rPr lang="fr-FR" sz="1100" dirty="0">
                <a:solidFill>
                  <a:srgbClr val="000000"/>
                </a:solidFill>
                <a:ea typeface="Calibri" panose="020F0502020204030204" pitchFamily="34" charset="0"/>
                <a:cs typeface="Calibri" panose="020F0502020204030204" pitchFamily="34" charset="0"/>
              </a:rPr>
              <a:t>« Infrastructure d'intérêt commun » : infrastructure présentant un intérêt pour plusieurs États et dont ils coordonnent la gestion</a:t>
            </a:r>
          </a:p>
          <a:p>
            <a:pPr marL="171450" indent="-171450">
              <a:lnSpc>
                <a:spcPct val="107000"/>
              </a:lnSpc>
              <a:spcAft>
                <a:spcPts val="800"/>
              </a:spcAft>
              <a:buFont typeface="Wingdings" panose="05000000000000000000" pitchFamily="2" charset="2"/>
              <a:buChar char="à"/>
            </a:pPr>
            <a:r>
              <a:rPr lang="fr-FR" sz="1100" dirty="0">
                <a:solidFill>
                  <a:srgbClr val="000000"/>
                </a:solidFill>
              </a:rPr>
              <a:t>au sein des États membres de l'ABN</a:t>
            </a:r>
          </a:p>
          <a:p>
            <a:pPr marL="171450" indent="-171450">
              <a:lnSpc>
                <a:spcPct val="107000"/>
              </a:lnSpc>
              <a:spcAft>
                <a:spcPts val="800"/>
              </a:spcAft>
              <a:buFont typeface="Arial" panose="020B0604020202020204" pitchFamily="34" charset="0"/>
              <a:buChar char="•"/>
            </a:pPr>
            <a:r>
              <a:rPr lang="fr-FR" sz="1100" dirty="0">
                <a:solidFill>
                  <a:srgbClr val="000000"/>
                </a:solidFill>
              </a:rPr>
              <a:t>Point d'ancrage de l'approche Nexus eau-énergie-alimentation</a:t>
            </a:r>
          </a:p>
        </p:txBody>
      </p:sp>
    </p:spTree>
    <p:extLst>
      <p:ext uri="{BB962C8B-B14F-4D97-AF65-F5344CB8AC3E}">
        <p14:creationId xmlns:p14="http://schemas.microsoft.com/office/powerpoint/2010/main" val="116714700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4CFEFB-5C84-4FF2-AA63-4E4DA867657E}"/>
              </a:ext>
            </a:extLst>
          </p:cNvPr>
          <p:cNvSpPr>
            <a:spLocks noGrp="1"/>
          </p:cNvSpPr>
          <p:nvPr>
            <p:ph type="body" sz="quarter" idx="14"/>
          </p:nvPr>
        </p:nvSpPr>
        <p:spPr/>
        <p:txBody>
          <a:bodyPr/>
          <a:lstStyle/>
          <a:p>
            <a:r>
              <a:rPr lang="fr-FR"/>
              <a:t>Intérêts transfrontaliers du barrage de Lagdo</a:t>
            </a:r>
          </a:p>
          <a:p>
            <a:endParaRPr lang="en-US" dirty="0"/>
          </a:p>
        </p:txBody>
      </p:sp>
      <p:sp>
        <p:nvSpPr>
          <p:cNvPr id="4" name="Title 3">
            <a:extLst>
              <a:ext uri="{FF2B5EF4-FFF2-40B4-BE49-F238E27FC236}">
                <a16:creationId xmlns:a16="http://schemas.microsoft.com/office/drawing/2014/main" id="{1007B014-47BC-4079-9698-336F5BD1C66A}"/>
              </a:ext>
            </a:extLst>
          </p:cNvPr>
          <p:cNvSpPr>
            <a:spLocks noGrp="1"/>
          </p:cNvSpPr>
          <p:nvPr>
            <p:ph type="title"/>
          </p:nvPr>
        </p:nvSpPr>
        <p:spPr/>
        <p:txBody>
          <a:bodyPr/>
          <a:lstStyle/>
          <a:p>
            <a:r>
              <a:rPr lang="fr-FR"/>
              <a:t>Perspective du Nexus </a:t>
            </a:r>
          </a:p>
        </p:txBody>
      </p:sp>
      <p:sp>
        <p:nvSpPr>
          <p:cNvPr id="5" name="Slide Number Placeholder 4">
            <a:extLst>
              <a:ext uri="{FF2B5EF4-FFF2-40B4-BE49-F238E27FC236}">
                <a16:creationId xmlns:a16="http://schemas.microsoft.com/office/drawing/2014/main" id="{D3055ABE-AC27-4C8E-801F-FD9BD95B911B}"/>
              </a:ext>
            </a:extLst>
          </p:cNvPr>
          <p:cNvSpPr>
            <a:spLocks noGrp="1"/>
          </p:cNvSpPr>
          <p:nvPr>
            <p:ph type="sldNum" sz="quarter" idx="16"/>
          </p:nvPr>
        </p:nvSpPr>
        <p:spPr>
          <a:xfrm>
            <a:off x="6959599" y="4639096"/>
            <a:ext cx="2057400" cy="274637"/>
          </a:xfrm>
        </p:spPr>
        <p:txBody>
          <a:bodyPr/>
          <a:lstStyle/>
          <a:p>
            <a:fld id="{CF23C0C3-F0EC-4AF0-84C8-08554CFEDD03}" type="slidenum">
              <a:rPr lang="en-GB" smtClean="0"/>
              <a:t>7</a:t>
            </a:fld>
            <a:endParaRPr lang="en-GB"/>
          </a:p>
        </p:txBody>
      </p:sp>
      <p:graphicFrame>
        <p:nvGraphicFramePr>
          <p:cNvPr id="7" name="Table 4">
            <a:extLst>
              <a:ext uri="{FF2B5EF4-FFF2-40B4-BE49-F238E27FC236}">
                <a16:creationId xmlns:a16="http://schemas.microsoft.com/office/drawing/2014/main" id="{B541FB8A-46CC-4F5B-9AD7-2914BA8B4522}"/>
              </a:ext>
            </a:extLst>
          </p:cNvPr>
          <p:cNvGraphicFramePr>
            <a:graphicFrameLocks noGrp="1"/>
          </p:cNvGraphicFramePr>
          <p:nvPr>
            <p:extLst>
              <p:ext uri="{D42A27DB-BD31-4B8C-83A1-F6EECF244321}">
                <p14:modId xmlns:p14="http://schemas.microsoft.com/office/powerpoint/2010/main" val="67368459"/>
              </p:ext>
            </p:extLst>
          </p:nvPr>
        </p:nvGraphicFramePr>
        <p:xfrm>
          <a:off x="288408" y="1797376"/>
          <a:ext cx="8567183" cy="2804479"/>
        </p:xfrm>
        <a:graphic>
          <a:graphicData uri="http://schemas.openxmlformats.org/drawingml/2006/table">
            <a:tbl>
              <a:tblPr firstRow="1" bandRow="1">
                <a:tableStyleId>{93296810-A885-4BE3-A3E7-6D5BEEA58F35}</a:tableStyleId>
              </a:tblPr>
              <a:tblGrid>
                <a:gridCol w="2344128">
                  <a:extLst>
                    <a:ext uri="{9D8B030D-6E8A-4147-A177-3AD203B41FA5}">
                      <a16:colId xmlns:a16="http://schemas.microsoft.com/office/drawing/2014/main" val="2010219613"/>
                    </a:ext>
                  </a:extLst>
                </a:gridCol>
                <a:gridCol w="1511852">
                  <a:extLst>
                    <a:ext uri="{9D8B030D-6E8A-4147-A177-3AD203B41FA5}">
                      <a16:colId xmlns:a16="http://schemas.microsoft.com/office/drawing/2014/main" val="4028127092"/>
                    </a:ext>
                  </a:extLst>
                </a:gridCol>
                <a:gridCol w="1570401">
                  <a:extLst>
                    <a:ext uri="{9D8B030D-6E8A-4147-A177-3AD203B41FA5}">
                      <a16:colId xmlns:a16="http://schemas.microsoft.com/office/drawing/2014/main" val="2533779656"/>
                    </a:ext>
                  </a:extLst>
                </a:gridCol>
                <a:gridCol w="1570401">
                  <a:extLst>
                    <a:ext uri="{9D8B030D-6E8A-4147-A177-3AD203B41FA5}">
                      <a16:colId xmlns:a16="http://schemas.microsoft.com/office/drawing/2014/main" val="3224081915"/>
                    </a:ext>
                  </a:extLst>
                </a:gridCol>
                <a:gridCol w="1570401">
                  <a:extLst>
                    <a:ext uri="{9D8B030D-6E8A-4147-A177-3AD203B41FA5}">
                      <a16:colId xmlns:a16="http://schemas.microsoft.com/office/drawing/2014/main" val="301185010"/>
                    </a:ext>
                  </a:extLst>
                </a:gridCol>
              </a:tblGrid>
              <a:tr h="812127">
                <a:tc>
                  <a:txBody>
                    <a:bodyPr/>
                    <a:lstStyle/>
                    <a:p>
                      <a:endParaRPr lang="en-GB" sz="1200" dirty="0"/>
                    </a:p>
                  </a:txBody>
                  <a:tcPr marL="102939" marR="102939" marT="51470" marB="51470">
                    <a:noFill/>
                  </a:tcPr>
                </a:tc>
                <a:tc>
                  <a:txBody>
                    <a:bodyPr/>
                    <a:lstStyle/>
                    <a:p>
                      <a:pPr algn="ctr"/>
                      <a:r>
                        <a:rPr lang="fr-FR" sz="1200" b="1">
                          <a:solidFill>
                            <a:schemeClr val="lt1"/>
                          </a:solidFill>
                          <a:latin typeface="Calibri" panose="020F0502020204030204" pitchFamily="34" charset="0"/>
                          <a:ea typeface="+mn-ea"/>
                          <a:cs typeface="Calibri" panose="020F0502020204030204" pitchFamily="34" charset="0"/>
                        </a:rPr>
                        <a:t>Sécurité alimentaire</a:t>
                      </a:r>
                    </a:p>
                  </a:txBody>
                  <a:tcPr marL="102939" marR="102939" marT="360000" marB="5147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4C82"/>
                    </a:solidFill>
                  </a:tcPr>
                </a:tc>
                <a:tc>
                  <a:txBody>
                    <a:bodyPr/>
                    <a:lstStyle/>
                    <a:p>
                      <a:pPr algn="ctr"/>
                      <a:r>
                        <a:rPr lang="fr-FR" sz="1200">
                          <a:latin typeface="Calibri" panose="020F0502020204030204" pitchFamily="34" charset="0"/>
                          <a:cs typeface="Calibri" panose="020F0502020204030204" pitchFamily="34" charset="0"/>
                        </a:rPr>
                        <a:t>Sécurité énergétique</a:t>
                      </a:r>
                    </a:p>
                  </a:txBody>
                  <a:tcPr marL="102939" marR="102939" marT="360000" marB="514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4C82"/>
                    </a:solidFill>
                  </a:tcPr>
                </a:tc>
                <a:tc>
                  <a:txBody>
                    <a:bodyPr/>
                    <a:lstStyle/>
                    <a:p>
                      <a:pPr algn="ctr"/>
                      <a:r>
                        <a:rPr lang="fr-FR" sz="1200">
                          <a:latin typeface="Calibri" panose="020F0502020204030204" pitchFamily="34" charset="0"/>
                          <a:cs typeface="Calibri" panose="020F0502020204030204" pitchFamily="34" charset="0"/>
                        </a:rPr>
                        <a:t>Gestion des inondations</a:t>
                      </a:r>
                    </a:p>
                  </a:txBody>
                  <a:tcPr marL="102939" marR="102939" marT="360000" marB="514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4C82"/>
                    </a:solidFill>
                  </a:tcPr>
                </a:tc>
                <a:tc>
                  <a:txBody>
                    <a:bodyPr/>
                    <a:lstStyle/>
                    <a:p>
                      <a:pPr algn="ctr"/>
                      <a:r>
                        <a:rPr lang="fr-FR" sz="1200" dirty="0">
                          <a:latin typeface="Calibri" panose="020F0502020204030204" pitchFamily="34" charset="0"/>
                          <a:cs typeface="Calibri" panose="020F0502020204030204" pitchFamily="34" charset="0"/>
                        </a:rPr>
                        <a:t>Autre</a:t>
                      </a:r>
                    </a:p>
                  </a:txBody>
                  <a:tcPr marL="102939" marR="102939" marT="360000" marB="5147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4C82"/>
                    </a:solidFill>
                  </a:tcPr>
                </a:tc>
                <a:extLst>
                  <a:ext uri="{0D108BD9-81ED-4DB2-BD59-A6C34878D82A}">
                    <a16:rowId xmlns:a16="http://schemas.microsoft.com/office/drawing/2014/main" val="1802996522"/>
                  </a:ext>
                </a:extLst>
              </a:tr>
              <a:tr h="414872">
                <a:tc>
                  <a:txBody>
                    <a:bodyPr/>
                    <a:lstStyle/>
                    <a:p>
                      <a:r>
                        <a:rPr lang="fr-FR" sz="1200" b="1" dirty="0" err="1">
                          <a:solidFill>
                            <a:schemeClr val="bg1"/>
                          </a:solidFill>
                          <a:latin typeface="Calibri" panose="020F0502020204030204" pitchFamily="34" charset="0"/>
                          <a:cs typeface="Calibri" panose="020F0502020204030204" pitchFamily="34" charset="0"/>
                        </a:rPr>
                        <a:t>Cameroon</a:t>
                      </a:r>
                      <a:endParaRPr lang="fr-FR" sz="1200" b="1" dirty="0">
                        <a:solidFill>
                          <a:schemeClr val="bg1"/>
                        </a:solidFill>
                        <a:latin typeface="Calibri" panose="020F0502020204030204" pitchFamily="34" charset="0"/>
                        <a:cs typeface="Calibri" panose="020F0502020204030204" pitchFamily="34" charset="0"/>
                      </a:endParaRPr>
                    </a:p>
                  </a:txBody>
                  <a:tcPr marL="102939" marR="108000"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tc>
                  <a:txBody>
                    <a:bodyPr/>
                    <a:lstStyle/>
                    <a:p>
                      <a:pPr marL="0" indent="0">
                        <a:buFont typeface="Arial" panose="020B0604020202020204" pitchFamily="34" charset="0"/>
                        <a:buNone/>
                      </a:pPr>
                      <a:r>
                        <a:rPr lang="fr-FR" sz="1000"/>
                        <a:t>L'eau du barrage est utilisée pour l'irrigation agricole </a:t>
                      </a:r>
                    </a:p>
                  </a:txBody>
                  <a:tcPr marL="102939" marR="102939" marT="51470" marB="5147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lang="fr-FR" sz="1000"/>
                        <a:t>La production d'énergie hydroélectrique est indispensable au réseau énergétique de la région</a:t>
                      </a:r>
                    </a:p>
                  </a:txBody>
                  <a:tcPr marL="102939" marR="102939" marT="51470" marB="514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lang="fr-FR" sz="1000"/>
                        <a:t>Les inondations sévères entraînent des risques environnementaux et sociaux </a:t>
                      </a:r>
                    </a:p>
                  </a:txBody>
                  <a:tcPr marL="102939" marR="102939" marT="51470" marB="514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lang="fr-FR" sz="1000"/>
                        <a:t>Le lac a un potentiel touristique inexploité</a:t>
                      </a:r>
                    </a:p>
                  </a:txBody>
                  <a:tcPr marL="102939" marR="102939" marT="51470" marB="5147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787815682"/>
                  </a:ext>
                </a:extLst>
              </a:tr>
              <a:tr h="414872">
                <a:tc>
                  <a:txBody>
                    <a:bodyPr/>
                    <a:lstStyle/>
                    <a:p>
                      <a:r>
                        <a:rPr lang="fr-FR" sz="1200" b="1">
                          <a:solidFill>
                            <a:schemeClr val="bg1"/>
                          </a:solidFill>
                          <a:latin typeface="Calibri" panose="020F0502020204030204" pitchFamily="34" charset="0"/>
                          <a:cs typeface="Calibri" panose="020F0502020204030204" pitchFamily="34" charset="0"/>
                        </a:rPr>
                        <a:t>Niger</a:t>
                      </a:r>
                    </a:p>
                  </a:txBody>
                  <a:tcPr marL="102939" marR="102939" marT="51470" marB="51470" anchor="ctr">
                    <a:blipFill dpi="0" rotWithShape="1">
                      <a:blip r:embed="rId5">
                        <a:extLst>
                          <a:ext uri="{96DAC541-7B7A-43D3-8B79-37D633B846F1}">
                            <asvg:svgBlip xmlns:asvg="http://schemas.microsoft.com/office/drawing/2016/SVG/main" r:embed="rId6"/>
                          </a:ext>
                        </a:extLst>
                      </a:blip>
                      <a:srcRect/>
                      <a:stretch>
                        <a:fillRect r="1000"/>
                      </a:stretch>
                    </a:blipFill>
                  </a:tcPr>
                </a:tc>
                <a:tc>
                  <a:txBody>
                    <a:bodyPr/>
                    <a:lstStyle/>
                    <a:p>
                      <a:pPr marL="0" indent="0">
                        <a:buFont typeface="Arial" panose="020B0604020202020204" pitchFamily="34" charset="0"/>
                        <a:buNone/>
                      </a:pPr>
                      <a:r>
                        <a:rPr lang="fr-FR" sz="1000"/>
                        <a:t>Le pays dépend des produits alimentaires importés de Lagdo </a:t>
                      </a:r>
                    </a:p>
                  </a:txBody>
                  <a:tcPr marL="102939" marR="102939" marT="51470" marB="51470">
                    <a:lnR w="12700" cap="flat" cmpd="sng" algn="ctr">
                      <a:solidFill>
                        <a:schemeClr val="bg1"/>
                      </a:solidFill>
                      <a:prstDash val="solid"/>
                      <a:round/>
                      <a:headEnd type="none" w="med" len="med"/>
                      <a:tailEnd type="none" w="med" len="med"/>
                    </a:lnR>
                  </a:tcPr>
                </a:tc>
                <a:tc>
                  <a:txBody>
                    <a:bodyPr/>
                    <a:lstStyle/>
                    <a:p>
                      <a:endParaRPr lang="en-GB" sz="1000" dirty="0"/>
                    </a:p>
                  </a:txBody>
                  <a:tcPr marL="102939" marR="102939" marT="51470" marB="514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fr-FR" sz="1000"/>
                        <a:t>Les inondations sévères entraînent des risques environnementaux et sociaux </a:t>
                      </a:r>
                    </a:p>
                  </a:txBody>
                  <a:tcPr marL="102939" marR="102939" marT="51470" marB="514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en-GB" sz="1000" dirty="0"/>
                    </a:p>
                  </a:txBody>
                  <a:tcPr marL="102939" marR="102939" marT="51470" marB="5147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87041816"/>
                  </a:ext>
                </a:extLst>
              </a:tr>
              <a:tr h="414872">
                <a:tc>
                  <a:txBody>
                    <a:bodyPr/>
                    <a:lstStyle/>
                    <a:p>
                      <a:r>
                        <a:rPr lang="fr-FR" sz="1200" b="1">
                          <a:solidFill>
                            <a:schemeClr val="bg1"/>
                          </a:solidFill>
                          <a:latin typeface="Calibri" panose="020F0502020204030204" pitchFamily="34" charset="0"/>
                          <a:cs typeface="Calibri" panose="020F0502020204030204" pitchFamily="34" charset="0"/>
                        </a:rPr>
                        <a:t>Tchad</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tc>
                  <a:txBody>
                    <a:bodyPr/>
                    <a:lstStyle/>
                    <a:p>
                      <a:endParaRPr lang="en-GB" sz="1000" dirty="0"/>
                    </a:p>
                  </a:txBody>
                  <a:tcPr marL="102939" marR="102939" marT="51470" marB="51470">
                    <a:lnR w="12700" cap="flat" cmpd="sng" algn="ctr">
                      <a:solidFill>
                        <a:schemeClr val="bg1"/>
                      </a:solidFill>
                      <a:prstDash val="solid"/>
                      <a:round/>
                      <a:headEnd type="none" w="med" len="med"/>
                      <a:tailEnd type="none" w="med" len="med"/>
                    </a:lnR>
                  </a:tcPr>
                </a:tc>
                <a:tc>
                  <a:txBody>
                    <a:bodyPr/>
                    <a:lstStyle/>
                    <a:p>
                      <a:r>
                        <a:rPr lang="fr-FR" sz="1000"/>
                        <a:t>Intéressé par l’importation d'énergie</a:t>
                      </a:r>
                    </a:p>
                  </a:txBody>
                  <a:tcPr marL="102939" marR="102939" marT="51470" marB="514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en-GB" sz="1000" dirty="0"/>
                    </a:p>
                  </a:txBody>
                  <a:tcPr marL="102939" marR="102939" marT="51470" marB="514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en-GB" sz="1000" dirty="0"/>
                    </a:p>
                  </a:txBody>
                  <a:tcPr marL="102939" marR="102939" marT="51470" marB="5147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444760809"/>
                  </a:ext>
                </a:extLst>
              </a:tr>
            </a:tbl>
          </a:graphicData>
        </a:graphic>
      </p:graphicFrame>
      <p:pic>
        <p:nvPicPr>
          <p:cNvPr id="8" name="Picture 7" descr="Logo, icon&#10;&#10;Description automatically generated">
            <a:extLst>
              <a:ext uri="{FF2B5EF4-FFF2-40B4-BE49-F238E27FC236}">
                <a16:creationId xmlns:a16="http://schemas.microsoft.com/office/drawing/2014/main" id="{E4E15122-EC67-4217-A68C-9691AF4D653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065516" y="1485392"/>
            <a:ext cx="629802" cy="629802"/>
          </a:xfrm>
          <a:prstGeom prst="rect">
            <a:avLst/>
          </a:prstGeom>
        </p:spPr>
      </p:pic>
      <p:pic>
        <p:nvPicPr>
          <p:cNvPr id="9" name="Picture 8" descr="Icon&#10;&#10;Description automatically generated">
            <a:extLst>
              <a:ext uri="{FF2B5EF4-FFF2-40B4-BE49-F238E27FC236}">
                <a16:creationId xmlns:a16="http://schemas.microsoft.com/office/drawing/2014/main" id="{C6CB7CD8-96C0-4192-AE20-3B3908589AEB}"/>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571999" y="1543350"/>
            <a:ext cx="629802" cy="629802"/>
          </a:xfrm>
          <a:prstGeom prst="rect">
            <a:avLst/>
          </a:prstGeom>
        </p:spPr>
      </p:pic>
      <p:pic>
        <p:nvPicPr>
          <p:cNvPr id="10" name="Picture 9" descr="Icon&#10;&#10;Description automatically generated">
            <a:extLst>
              <a:ext uri="{FF2B5EF4-FFF2-40B4-BE49-F238E27FC236}">
                <a16:creationId xmlns:a16="http://schemas.microsoft.com/office/drawing/2014/main" id="{AEA584B4-983F-4816-A917-70067936BD88}"/>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6157525" y="1544581"/>
            <a:ext cx="629802" cy="629802"/>
          </a:xfrm>
          <a:prstGeom prst="rect">
            <a:avLst/>
          </a:prstGeom>
        </p:spPr>
      </p:pic>
      <p:sp>
        <p:nvSpPr>
          <p:cNvPr id="14" name="Oval 13">
            <a:extLst>
              <a:ext uri="{FF2B5EF4-FFF2-40B4-BE49-F238E27FC236}">
                <a16:creationId xmlns:a16="http://schemas.microsoft.com/office/drawing/2014/main" id="{52AA8E3A-F0B0-4F9A-A935-CB75E14BB86B}"/>
              </a:ext>
            </a:extLst>
          </p:cNvPr>
          <p:cNvSpPr/>
          <p:nvPr/>
        </p:nvSpPr>
        <p:spPr>
          <a:xfrm>
            <a:off x="7775693" y="1543349"/>
            <a:ext cx="629802" cy="629803"/>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pic>
        <p:nvPicPr>
          <p:cNvPr id="19" name="Graphic 18" descr="Hike">
            <a:extLst>
              <a:ext uri="{FF2B5EF4-FFF2-40B4-BE49-F238E27FC236}">
                <a16:creationId xmlns:a16="http://schemas.microsoft.com/office/drawing/2014/main" id="{3CAD1EC0-FE97-427D-9EB4-F24E51881791}"/>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61994" y="1629650"/>
            <a:ext cx="457200" cy="457200"/>
          </a:xfrm>
          <a:prstGeom prst="rect">
            <a:avLst/>
          </a:prstGeom>
        </p:spPr>
      </p:pic>
    </p:spTree>
    <p:extLst>
      <p:ext uri="{BB962C8B-B14F-4D97-AF65-F5344CB8AC3E}">
        <p14:creationId xmlns:p14="http://schemas.microsoft.com/office/powerpoint/2010/main" val="406274535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4CFEFB-5C84-4FF2-AA63-4E4DA867657E}"/>
              </a:ext>
            </a:extLst>
          </p:cNvPr>
          <p:cNvSpPr>
            <a:spLocks noGrp="1"/>
          </p:cNvSpPr>
          <p:nvPr>
            <p:ph type="body" sz="quarter" idx="14"/>
          </p:nvPr>
        </p:nvSpPr>
        <p:spPr/>
        <p:txBody>
          <a:bodyPr/>
          <a:lstStyle/>
          <a:p>
            <a:r>
              <a:rPr lang="fr-FR"/>
              <a:t>Potentiel intersectoriel du barrage de Lagdo</a:t>
            </a:r>
          </a:p>
          <a:p>
            <a:endParaRPr lang="en-US" dirty="0"/>
          </a:p>
        </p:txBody>
      </p:sp>
      <p:sp>
        <p:nvSpPr>
          <p:cNvPr id="4" name="Title 3">
            <a:extLst>
              <a:ext uri="{FF2B5EF4-FFF2-40B4-BE49-F238E27FC236}">
                <a16:creationId xmlns:a16="http://schemas.microsoft.com/office/drawing/2014/main" id="{1007B014-47BC-4079-9698-336F5BD1C66A}"/>
              </a:ext>
            </a:extLst>
          </p:cNvPr>
          <p:cNvSpPr>
            <a:spLocks noGrp="1"/>
          </p:cNvSpPr>
          <p:nvPr>
            <p:ph type="title"/>
          </p:nvPr>
        </p:nvSpPr>
        <p:spPr/>
        <p:txBody>
          <a:bodyPr/>
          <a:lstStyle/>
          <a:p>
            <a:r>
              <a:rPr lang="fr-FR"/>
              <a:t>Perspective du Nexus </a:t>
            </a:r>
          </a:p>
        </p:txBody>
      </p:sp>
      <p:sp>
        <p:nvSpPr>
          <p:cNvPr id="5" name="Slide Number Placeholder 4">
            <a:extLst>
              <a:ext uri="{FF2B5EF4-FFF2-40B4-BE49-F238E27FC236}">
                <a16:creationId xmlns:a16="http://schemas.microsoft.com/office/drawing/2014/main" id="{D3055ABE-AC27-4C8E-801F-FD9BD95B911B}"/>
              </a:ext>
            </a:extLst>
          </p:cNvPr>
          <p:cNvSpPr>
            <a:spLocks noGrp="1"/>
          </p:cNvSpPr>
          <p:nvPr>
            <p:ph type="sldNum" sz="quarter" idx="16"/>
          </p:nvPr>
        </p:nvSpPr>
        <p:spPr/>
        <p:txBody>
          <a:bodyPr/>
          <a:lstStyle/>
          <a:p>
            <a:fld id="{CF23C0C3-F0EC-4AF0-84C8-08554CFEDD03}" type="slidenum">
              <a:rPr lang="en-GB" smtClean="0"/>
              <a:t>8</a:t>
            </a:fld>
            <a:endParaRPr lang="en-GB"/>
          </a:p>
        </p:txBody>
      </p:sp>
      <p:grpSp>
        <p:nvGrpSpPr>
          <p:cNvPr id="6" name="Group 5">
            <a:extLst>
              <a:ext uri="{FF2B5EF4-FFF2-40B4-BE49-F238E27FC236}">
                <a16:creationId xmlns:a16="http://schemas.microsoft.com/office/drawing/2014/main" id="{964D0B6D-6B37-49B6-AED3-1CEA1724E612}"/>
              </a:ext>
            </a:extLst>
          </p:cNvPr>
          <p:cNvGrpSpPr/>
          <p:nvPr/>
        </p:nvGrpSpPr>
        <p:grpSpPr>
          <a:xfrm>
            <a:off x="232218" y="1458565"/>
            <a:ext cx="2817866" cy="2425479"/>
            <a:chOff x="0" y="0"/>
            <a:chExt cx="3277045" cy="2820789"/>
          </a:xfrm>
        </p:grpSpPr>
        <p:sp>
          <p:nvSpPr>
            <p:cNvPr id="7" name="Rectangle 6">
              <a:extLst>
                <a:ext uri="{FF2B5EF4-FFF2-40B4-BE49-F238E27FC236}">
                  <a16:creationId xmlns:a16="http://schemas.microsoft.com/office/drawing/2014/main" id="{B2D56B02-13FA-4DFE-B036-EA570155C6D7}"/>
                </a:ext>
              </a:extLst>
            </p:cNvPr>
            <p:cNvSpPr/>
            <p:nvPr/>
          </p:nvSpPr>
          <p:spPr>
            <a:xfrm>
              <a:off x="380010" y="308759"/>
              <a:ext cx="2897035" cy="2512030"/>
            </a:xfrm>
            <a:prstGeom prst="rect">
              <a:avLst/>
            </a:prstGeom>
            <a:solidFill>
              <a:srgbClr val="79A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200" b="1" dirty="0">
                  <a:solidFill>
                    <a:srgbClr val="000000"/>
                  </a:solidFill>
                  <a:ea typeface="Calibri" panose="020F0502020204030204" pitchFamily="34" charset="0"/>
                  <a:cs typeface="Calibri" panose="020F0502020204030204" pitchFamily="34" charset="0"/>
                </a:rPr>
                <a:t>Sécurité alimentaire</a:t>
              </a:r>
            </a:p>
            <a:p>
              <a:pPr marL="171450" indent="-171450">
                <a:lnSpc>
                  <a:spcPct val="107000"/>
                </a:lnSpc>
                <a:spcAft>
                  <a:spcPts val="800"/>
                </a:spcAft>
                <a:buFont typeface="Arial" panose="020B0604020202020204" pitchFamily="34" charset="0"/>
                <a:buChar char="•"/>
              </a:pPr>
              <a:r>
                <a:rPr lang="fr-FR" sz="1050" dirty="0">
                  <a:solidFill>
                    <a:schemeClr val="tx1"/>
                  </a:solidFill>
                  <a:ea typeface="Calibri" panose="020F0502020204030204" pitchFamily="34" charset="0"/>
                  <a:cs typeface="Times New Roman" panose="02020603050405020304" pitchFamily="18" charset="0"/>
                </a:rPr>
                <a:t>Potentiel d'extension des terres arables, réhabilitation des systèmes d'irrigation</a:t>
              </a:r>
            </a:p>
            <a:p>
              <a:pPr marL="171450" indent="-171450">
                <a:lnSpc>
                  <a:spcPct val="107000"/>
                </a:lnSpc>
                <a:spcAft>
                  <a:spcPts val="800"/>
                </a:spcAft>
                <a:buFont typeface="Arial" panose="020B0604020202020204" pitchFamily="34" charset="0"/>
                <a:buChar char="•"/>
              </a:pPr>
              <a:r>
                <a:rPr lang="fr-FR" sz="1050" dirty="0">
                  <a:solidFill>
                    <a:schemeClr val="tx1"/>
                  </a:solidFill>
                  <a:ea typeface="Calibri" panose="020F0502020204030204" pitchFamily="34" charset="0"/>
                  <a:cs typeface="Times New Roman" panose="02020603050405020304" pitchFamily="18" charset="0"/>
                </a:rPr>
                <a:t>Développement de l'agro-industrie et des petits agriculteurs</a:t>
              </a:r>
            </a:p>
            <a:p>
              <a:pPr marL="171450" indent="-171450">
                <a:lnSpc>
                  <a:spcPct val="107000"/>
                </a:lnSpc>
                <a:spcAft>
                  <a:spcPts val="800"/>
                </a:spcAft>
                <a:buFont typeface="Arial" panose="020B0604020202020204" pitchFamily="34" charset="0"/>
                <a:buChar char="•"/>
              </a:pPr>
              <a:r>
                <a:rPr lang="fr-FR" sz="1050" dirty="0">
                  <a:solidFill>
                    <a:schemeClr val="tx1"/>
                  </a:solidFill>
                  <a:ea typeface="Calibri" panose="020F0502020204030204" pitchFamily="34" charset="0"/>
                  <a:cs typeface="Times New Roman" panose="02020603050405020304" pitchFamily="18" charset="0"/>
                </a:rPr>
                <a:t>Possibilités de pêche et d'aquaculture (barrage de Hina)</a:t>
              </a:r>
            </a:p>
            <a:p>
              <a:pPr marL="171450" indent="-171450">
                <a:lnSpc>
                  <a:spcPct val="107000"/>
                </a:lnSpc>
                <a:spcAft>
                  <a:spcPts val="800"/>
                </a:spcAft>
                <a:buFont typeface="Arial" panose="020B0604020202020204" pitchFamily="34" charset="0"/>
                <a:buChar char="•"/>
              </a:pPr>
              <a:endParaRPr lang="en-GB" sz="1100" dirty="0">
                <a:effectLst/>
                <a:ea typeface="Calibri" panose="020F0502020204030204" pitchFamily="34" charset="0"/>
                <a:cs typeface="Times New Roman" panose="02020603050405020304" pitchFamily="18" charset="0"/>
              </a:endParaRPr>
            </a:p>
          </p:txBody>
        </p:sp>
        <p:pic>
          <p:nvPicPr>
            <p:cNvPr id="8" name="Picture 7" descr="Icon&#10;&#10;Description automatically generated">
              <a:extLst>
                <a:ext uri="{FF2B5EF4-FFF2-40B4-BE49-F238E27FC236}">
                  <a16:creationId xmlns:a16="http://schemas.microsoft.com/office/drawing/2014/main" id="{F4CA96F6-012E-4739-9C76-A2CE192DA4B4}"/>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712470" cy="712470"/>
            </a:xfrm>
            <a:prstGeom prst="rect">
              <a:avLst/>
            </a:prstGeom>
            <a:noFill/>
            <a:ln>
              <a:noFill/>
            </a:ln>
          </p:spPr>
        </p:pic>
      </p:grpSp>
      <p:grpSp>
        <p:nvGrpSpPr>
          <p:cNvPr id="9" name="Group 8">
            <a:extLst>
              <a:ext uri="{FF2B5EF4-FFF2-40B4-BE49-F238E27FC236}">
                <a16:creationId xmlns:a16="http://schemas.microsoft.com/office/drawing/2014/main" id="{F71959BC-6569-4CDF-B066-75F7CDD12F49}"/>
              </a:ext>
            </a:extLst>
          </p:cNvPr>
          <p:cNvGrpSpPr/>
          <p:nvPr/>
        </p:nvGrpSpPr>
        <p:grpSpPr>
          <a:xfrm>
            <a:off x="2958703" y="1502348"/>
            <a:ext cx="2817866" cy="2381696"/>
            <a:chOff x="0" y="0"/>
            <a:chExt cx="3288921" cy="2621090"/>
          </a:xfrm>
        </p:grpSpPr>
        <p:sp>
          <p:nvSpPr>
            <p:cNvPr id="10" name="Rectangle 9">
              <a:extLst>
                <a:ext uri="{FF2B5EF4-FFF2-40B4-BE49-F238E27FC236}">
                  <a16:creationId xmlns:a16="http://schemas.microsoft.com/office/drawing/2014/main" id="{B20223BF-B7A9-48C3-9DF8-E20CFFA61FD3}"/>
                </a:ext>
              </a:extLst>
            </p:cNvPr>
            <p:cNvSpPr/>
            <p:nvPr/>
          </p:nvSpPr>
          <p:spPr>
            <a:xfrm>
              <a:off x="391886" y="285006"/>
              <a:ext cx="2897035" cy="2336084"/>
            </a:xfrm>
            <a:prstGeom prst="rect">
              <a:avLst/>
            </a:prstGeom>
            <a:solidFill>
              <a:srgbClr val="F6B33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200" b="1" dirty="0">
                  <a:solidFill>
                    <a:schemeClr val="tx1"/>
                  </a:solidFill>
                  <a:ea typeface="Calibri" panose="020F0502020204030204" pitchFamily="34" charset="0"/>
                  <a:cs typeface="Calibri" panose="020F0502020204030204" pitchFamily="34" charset="0"/>
                </a:rPr>
                <a:t>Sécurité énergétique</a:t>
              </a:r>
            </a:p>
            <a:p>
              <a:pPr marL="171450" indent="-171450">
                <a:lnSpc>
                  <a:spcPct val="107000"/>
                </a:lnSpc>
                <a:spcAft>
                  <a:spcPts val="800"/>
                </a:spcAft>
                <a:buFont typeface="Arial" panose="020B0604020202020204" pitchFamily="34" charset="0"/>
                <a:buChar char="•"/>
              </a:pPr>
              <a:r>
                <a:rPr lang="fr-FR" sz="1050" dirty="0">
                  <a:solidFill>
                    <a:schemeClr val="tx1"/>
                  </a:solidFill>
                  <a:ea typeface="Calibri" panose="020F0502020204030204" pitchFamily="34" charset="0"/>
                  <a:cs typeface="Times New Roman" panose="02020603050405020304" pitchFamily="18" charset="0"/>
                </a:rPr>
                <a:t>La capacité de production d'énergie hydroélectrique est insuffisante pour répondre aux coupures ponctuelles pour conserver l'eau pour la saison sèche</a:t>
              </a:r>
            </a:p>
            <a:p>
              <a:pPr marL="171450" indent="-171450">
                <a:lnSpc>
                  <a:spcPct val="107000"/>
                </a:lnSpc>
                <a:spcAft>
                  <a:spcPts val="800"/>
                </a:spcAft>
                <a:buFont typeface="Arial" panose="020B0604020202020204" pitchFamily="34" charset="0"/>
                <a:buChar char="•"/>
              </a:pPr>
              <a:r>
                <a:rPr lang="fr-FR" sz="1050" dirty="0">
                  <a:solidFill>
                    <a:schemeClr val="tx1"/>
                  </a:solidFill>
                  <a:ea typeface="Calibri" panose="020F0502020204030204" pitchFamily="34" charset="0"/>
                  <a:cs typeface="Times New Roman" panose="02020603050405020304" pitchFamily="18" charset="0"/>
                </a:rPr>
                <a:t>La production d'énergie hydroélectrique est presque exclusivement consommée par le Cameroun</a:t>
              </a:r>
            </a:p>
          </p:txBody>
        </p:sp>
        <p:pic>
          <p:nvPicPr>
            <p:cNvPr id="11" name="Picture 10" descr="Icon&#10;&#10;Description automatically generated">
              <a:extLst>
                <a:ext uri="{FF2B5EF4-FFF2-40B4-BE49-F238E27FC236}">
                  <a16:creationId xmlns:a16="http://schemas.microsoft.com/office/drawing/2014/main" id="{11545146-683A-4454-B335-381ED75262ED}"/>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0"/>
              <a:ext cx="676275" cy="676275"/>
            </a:xfrm>
            <a:prstGeom prst="rect">
              <a:avLst/>
            </a:prstGeom>
            <a:noFill/>
            <a:ln>
              <a:noFill/>
            </a:ln>
          </p:spPr>
        </p:pic>
      </p:grpSp>
      <p:grpSp>
        <p:nvGrpSpPr>
          <p:cNvPr id="12" name="Group 11">
            <a:extLst>
              <a:ext uri="{FF2B5EF4-FFF2-40B4-BE49-F238E27FC236}">
                <a16:creationId xmlns:a16="http://schemas.microsoft.com/office/drawing/2014/main" id="{D2CDDDB4-7E33-464C-B062-525DAAC99E52}"/>
              </a:ext>
            </a:extLst>
          </p:cNvPr>
          <p:cNvGrpSpPr/>
          <p:nvPr/>
        </p:nvGrpSpPr>
        <p:grpSpPr>
          <a:xfrm>
            <a:off x="5670334" y="1583099"/>
            <a:ext cx="2846386" cy="2300946"/>
            <a:chOff x="0" y="0"/>
            <a:chExt cx="3301266" cy="2668774"/>
          </a:xfrm>
        </p:grpSpPr>
        <p:sp>
          <p:nvSpPr>
            <p:cNvPr id="13" name="Rectangle 12">
              <a:extLst>
                <a:ext uri="{FF2B5EF4-FFF2-40B4-BE49-F238E27FC236}">
                  <a16:creationId xmlns:a16="http://schemas.microsoft.com/office/drawing/2014/main" id="{AF57D373-6BA7-4555-978D-C2AF5383AABC}"/>
                </a:ext>
              </a:extLst>
            </p:cNvPr>
            <p:cNvSpPr/>
            <p:nvPr/>
          </p:nvSpPr>
          <p:spPr>
            <a:xfrm>
              <a:off x="403761" y="249383"/>
              <a:ext cx="2897505" cy="2419391"/>
            </a:xfrm>
            <a:prstGeom prst="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200" b="1" dirty="0">
                  <a:solidFill>
                    <a:schemeClr val="tx1"/>
                  </a:solidFill>
                  <a:ea typeface="Calibri" panose="020F0502020204030204" pitchFamily="34" charset="0"/>
                  <a:cs typeface="Calibri" panose="020F0502020204030204" pitchFamily="34" charset="0"/>
                </a:rPr>
                <a:t>Gestion des inondations</a:t>
              </a:r>
            </a:p>
            <a:p>
              <a:pPr marL="171450" indent="-171450">
                <a:lnSpc>
                  <a:spcPct val="107000"/>
                </a:lnSpc>
                <a:spcAft>
                  <a:spcPts val="800"/>
                </a:spcAft>
                <a:buFont typeface="Arial" panose="020B0604020202020204" pitchFamily="34" charset="0"/>
                <a:buChar char="•"/>
              </a:pPr>
              <a:r>
                <a:rPr lang="fr-FR" sz="1050" dirty="0">
                  <a:solidFill>
                    <a:schemeClr val="tx1"/>
                  </a:solidFill>
                  <a:ea typeface="Calibri" panose="020F0502020204030204" pitchFamily="34" charset="0"/>
                  <a:cs typeface="Times New Roman" panose="02020603050405020304" pitchFamily="18" charset="0"/>
                </a:rPr>
                <a:t>Le barrage de </a:t>
              </a:r>
              <a:r>
                <a:rPr lang="fr-FR" sz="1050" dirty="0" err="1">
                  <a:solidFill>
                    <a:schemeClr val="tx1"/>
                  </a:solidFill>
                  <a:ea typeface="Calibri" panose="020F0502020204030204" pitchFamily="34" charset="0"/>
                  <a:cs typeface="Times New Roman" panose="02020603050405020304" pitchFamily="18" charset="0"/>
                </a:rPr>
                <a:t>Lagdo</a:t>
              </a:r>
              <a:r>
                <a:rPr lang="fr-FR" sz="1050" dirty="0">
                  <a:solidFill>
                    <a:schemeClr val="tx1"/>
                  </a:solidFill>
                  <a:ea typeface="Calibri" panose="020F0502020204030204" pitchFamily="34" charset="0"/>
                  <a:cs typeface="Times New Roman" panose="02020603050405020304" pitchFamily="18" charset="0"/>
                </a:rPr>
                <a:t> doit être modernisé pour une meilleure gestion des inondations en aval au Nigeria </a:t>
              </a:r>
            </a:p>
            <a:p>
              <a:pPr marL="171450" indent="-171450">
                <a:lnSpc>
                  <a:spcPct val="107000"/>
                </a:lnSpc>
                <a:spcAft>
                  <a:spcPts val="800"/>
                </a:spcAft>
                <a:buFont typeface="Arial" panose="020B0604020202020204" pitchFamily="34" charset="0"/>
                <a:buChar char="•"/>
              </a:pPr>
              <a:endParaRPr lang="en-GB" sz="1100" dirty="0">
                <a:effectLst/>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2CA7585D-B5B1-4675-8BEC-4241C2017827}"/>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0" y="0"/>
              <a:ext cx="676910" cy="692150"/>
            </a:xfrm>
            <a:prstGeom prst="rect">
              <a:avLst/>
            </a:prstGeom>
            <a:noFill/>
            <a:ln>
              <a:noFill/>
            </a:ln>
          </p:spPr>
        </p:pic>
      </p:grpSp>
      <p:sp>
        <p:nvSpPr>
          <p:cNvPr id="16" name="Rectangle 15">
            <a:extLst>
              <a:ext uri="{FF2B5EF4-FFF2-40B4-BE49-F238E27FC236}">
                <a16:creationId xmlns:a16="http://schemas.microsoft.com/office/drawing/2014/main" id="{2C0AAF0C-AF2A-419F-ABB1-A5F33785F12D}"/>
              </a:ext>
            </a:extLst>
          </p:cNvPr>
          <p:cNvSpPr/>
          <p:nvPr/>
        </p:nvSpPr>
        <p:spPr>
          <a:xfrm>
            <a:off x="558981" y="3952427"/>
            <a:ext cx="7957739" cy="596753"/>
          </a:xfrm>
          <a:prstGeom prst="rect">
            <a:avLst/>
          </a:prstGeom>
          <a:solidFill>
            <a:srgbClr val="57575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200" b="1" dirty="0">
                <a:solidFill>
                  <a:schemeClr val="tx1"/>
                </a:solidFill>
                <a:ea typeface="Calibri" panose="020F0502020204030204" pitchFamily="34" charset="0"/>
                <a:cs typeface="Calibri" panose="020F0502020204030204" pitchFamily="34" charset="0"/>
              </a:rPr>
              <a:t>État du barrage</a:t>
            </a:r>
          </a:p>
          <a:p>
            <a:pPr marL="171450" indent="-171450">
              <a:lnSpc>
                <a:spcPct val="107000"/>
              </a:lnSpc>
              <a:spcAft>
                <a:spcPts val="800"/>
              </a:spcAft>
              <a:buFont typeface="Arial" panose="020B0604020202020204" pitchFamily="34" charset="0"/>
              <a:buChar char="•"/>
            </a:pPr>
            <a:r>
              <a:rPr lang="fr-FR" sz="1050" dirty="0">
                <a:solidFill>
                  <a:schemeClr val="tx1"/>
                </a:solidFill>
                <a:ea typeface="Calibri" panose="020F0502020204030204" pitchFamily="34" charset="0"/>
                <a:cs typeface="Times New Roman" panose="02020603050405020304" pitchFamily="18" charset="0"/>
              </a:rPr>
              <a:t>Les effets du changement climatique et des investissements agricoles dans le bassin ont un impact considérable sur le réservoir</a:t>
            </a:r>
          </a:p>
        </p:txBody>
      </p:sp>
    </p:spTree>
    <p:extLst>
      <p:ext uri="{BB962C8B-B14F-4D97-AF65-F5344CB8AC3E}">
        <p14:creationId xmlns:p14="http://schemas.microsoft.com/office/powerpoint/2010/main" val="205700166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0A5584D-B971-4516-9E3D-09DD15FD5A1D}"/>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val="0"/>
              </a:ext>
            </a:extLst>
          </a:blip>
          <a:srcRect/>
          <a:stretch>
            <a:fillRect/>
          </a:stretch>
        </p:blipFill>
        <p:spPr/>
      </p:pic>
      <p:sp>
        <p:nvSpPr>
          <p:cNvPr id="3" name="Text Placeholder 2">
            <a:extLst>
              <a:ext uri="{FF2B5EF4-FFF2-40B4-BE49-F238E27FC236}">
                <a16:creationId xmlns:a16="http://schemas.microsoft.com/office/drawing/2014/main" id="{C437FD4A-31D8-4F17-8627-62F56D14F621}"/>
              </a:ext>
            </a:extLst>
          </p:cNvPr>
          <p:cNvSpPr>
            <a:spLocks noGrp="1"/>
          </p:cNvSpPr>
          <p:nvPr>
            <p:ph type="body" sz="quarter" idx="13"/>
          </p:nvPr>
        </p:nvSpPr>
        <p:spPr/>
        <p:txBody>
          <a:bodyPr>
            <a:noAutofit/>
          </a:bodyPr>
          <a:lstStyle/>
          <a:p>
            <a:r>
              <a:rPr lang="fr-FR" sz="1200" dirty="0"/>
              <a:t>Sécurité alimentaire :</a:t>
            </a:r>
          </a:p>
          <a:p>
            <a:pPr marL="615950" lvl="1" indent="-342900"/>
            <a:r>
              <a:rPr lang="fr-FR" sz="1200" dirty="0"/>
              <a:t>Renforcement de la coordination de l'approvisionnement rural par le projet Viva-Bénoué</a:t>
            </a:r>
          </a:p>
          <a:p>
            <a:pPr marL="615950" lvl="1" indent="-342900"/>
            <a:r>
              <a:rPr lang="fr-FR" sz="1200" dirty="0"/>
              <a:t>Développement des exportations de produits alimentaires vers le Nigeria recommandé</a:t>
            </a:r>
          </a:p>
          <a:p>
            <a:r>
              <a:rPr lang="fr-FR" sz="1200" dirty="0"/>
              <a:t>Sécurité énergétique : </a:t>
            </a:r>
          </a:p>
          <a:p>
            <a:pPr marL="615950" lvl="1" indent="-342900"/>
            <a:r>
              <a:rPr lang="fr-FR" sz="1200" dirty="0"/>
              <a:t>Ouverture de discussions transfrontalières sur les projets possibles d'interconnexion électrique</a:t>
            </a:r>
          </a:p>
          <a:p>
            <a:pPr marL="342900" indent="-342900"/>
            <a:r>
              <a:rPr lang="fr-FR" sz="1200" dirty="0"/>
              <a:t>État du barrage : </a:t>
            </a:r>
          </a:p>
          <a:p>
            <a:pPr marL="615950" lvl="1" indent="-342900"/>
            <a:r>
              <a:rPr lang="fr-FR" sz="1200" dirty="0"/>
              <a:t>Développement d'un plan d'action pour la sécurité des barrages</a:t>
            </a:r>
          </a:p>
          <a:p>
            <a:pPr marL="342900" indent="-342900"/>
            <a:r>
              <a:rPr lang="fr-FR" sz="1200" dirty="0"/>
              <a:t>Coordination internationale :</a:t>
            </a:r>
          </a:p>
          <a:p>
            <a:pPr marL="615950" lvl="1" indent="-342900"/>
            <a:r>
              <a:rPr lang="fr-FR" sz="1200" dirty="0"/>
              <a:t>Redynamisation du Comité Bilatéral Nigéria-Cameroun recommandée</a:t>
            </a:r>
          </a:p>
          <a:p>
            <a:pPr marL="342900" indent="-342900"/>
            <a:r>
              <a:rPr lang="fr-FR" sz="1200" dirty="0"/>
              <a:t>Usagers de la localité de </a:t>
            </a:r>
            <a:r>
              <a:rPr lang="fr-FR" sz="1200" dirty="0" err="1"/>
              <a:t>Lagdo</a:t>
            </a:r>
            <a:r>
              <a:rPr lang="fr-FR" sz="1200" dirty="0"/>
              <a:t> :</a:t>
            </a:r>
          </a:p>
          <a:p>
            <a:pPr marL="615950" lvl="1" indent="-342900"/>
            <a:r>
              <a:rPr lang="fr-FR" sz="1200" dirty="0"/>
              <a:t>Infrastructures sociales et actions de sensibilisation recommandées </a:t>
            </a:r>
          </a:p>
          <a:p>
            <a:pPr marL="615950" lvl="1" indent="-342900"/>
            <a:endParaRPr lang="en-US" sz="1200" dirty="0"/>
          </a:p>
          <a:p>
            <a:pPr marL="615950" lvl="1" indent="-342900"/>
            <a:endParaRPr lang="en-US" sz="1200" dirty="0"/>
          </a:p>
        </p:txBody>
      </p:sp>
      <p:pic>
        <p:nvPicPr>
          <p:cNvPr id="10" name="Picture Placeholder 9">
            <a:extLst>
              <a:ext uri="{FF2B5EF4-FFF2-40B4-BE49-F238E27FC236}">
                <a16:creationId xmlns:a16="http://schemas.microsoft.com/office/drawing/2014/main" id="{C123EF00-2FFE-493F-818D-987B2F627499}"/>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val="0"/>
              </a:ext>
            </a:extLst>
          </a:blip>
          <a:srcRect/>
          <a:stretch>
            <a:fillRect/>
          </a:stretch>
        </p:blipFill>
        <p:spPr/>
      </p:pic>
      <p:sp>
        <p:nvSpPr>
          <p:cNvPr id="5" name="Title 4">
            <a:extLst>
              <a:ext uri="{FF2B5EF4-FFF2-40B4-BE49-F238E27FC236}">
                <a16:creationId xmlns:a16="http://schemas.microsoft.com/office/drawing/2014/main" id="{7DC97703-8D8A-457B-AF6C-10B1EE6194DF}"/>
              </a:ext>
            </a:extLst>
          </p:cNvPr>
          <p:cNvSpPr>
            <a:spLocks noGrp="1"/>
          </p:cNvSpPr>
          <p:nvPr>
            <p:ph type="title"/>
          </p:nvPr>
        </p:nvSpPr>
        <p:spPr/>
        <p:txBody>
          <a:bodyPr>
            <a:noAutofit/>
          </a:bodyPr>
          <a:lstStyle/>
          <a:p>
            <a:r>
              <a:rPr lang="fr-FR" sz="2000" dirty="0"/>
              <a:t>Perspectives des prochaines étapes</a:t>
            </a:r>
          </a:p>
        </p:txBody>
      </p:sp>
      <p:sp>
        <p:nvSpPr>
          <p:cNvPr id="6" name="Slide Number Placeholder 5">
            <a:extLst>
              <a:ext uri="{FF2B5EF4-FFF2-40B4-BE49-F238E27FC236}">
                <a16:creationId xmlns:a16="http://schemas.microsoft.com/office/drawing/2014/main" id="{03C7D8B4-E88B-4762-9F01-61DE277452CD}"/>
              </a:ext>
            </a:extLst>
          </p:cNvPr>
          <p:cNvSpPr>
            <a:spLocks noGrp="1"/>
          </p:cNvSpPr>
          <p:nvPr>
            <p:ph type="sldNum" sz="quarter" idx="17"/>
          </p:nvPr>
        </p:nvSpPr>
        <p:spPr/>
        <p:txBody>
          <a:bodyPr/>
          <a:lstStyle/>
          <a:p>
            <a:fld id="{CF23C0C3-F0EC-4AF0-84C8-08554CFEDD03}" type="slidenum">
              <a:rPr lang="en-GB" smtClean="0"/>
              <a:t>9</a:t>
            </a:fld>
            <a:endParaRPr lang="en-GB"/>
          </a:p>
        </p:txBody>
      </p:sp>
      <p:sp>
        <p:nvSpPr>
          <p:cNvPr id="11" name="TextBox 10">
            <a:extLst>
              <a:ext uri="{FF2B5EF4-FFF2-40B4-BE49-F238E27FC236}">
                <a16:creationId xmlns:a16="http://schemas.microsoft.com/office/drawing/2014/main" id="{725F7C45-6A8D-4729-846D-F82849681199}"/>
              </a:ext>
            </a:extLst>
          </p:cNvPr>
          <p:cNvSpPr txBox="1"/>
          <p:nvPr/>
        </p:nvSpPr>
        <p:spPr>
          <a:xfrm>
            <a:off x="7274074" y="4772243"/>
            <a:ext cx="1490664" cy="276999"/>
          </a:xfrm>
          <a:prstGeom prst="rect">
            <a:avLst/>
          </a:prstGeom>
          <a:noFill/>
        </p:spPr>
        <p:txBody>
          <a:bodyPr wrap="none" rtlCol="0">
            <a:spAutoFit/>
          </a:bodyPr>
          <a:lstStyle/>
          <a:p>
            <a:pPr algn="l"/>
            <a:r>
              <a:rPr lang="fr-FR" sz="1200" dirty="0"/>
              <a:t>Source : ABN, 2021</a:t>
            </a:r>
          </a:p>
        </p:txBody>
      </p:sp>
      <p:sp>
        <p:nvSpPr>
          <p:cNvPr id="12" name="TextBox 11">
            <a:extLst>
              <a:ext uri="{FF2B5EF4-FFF2-40B4-BE49-F238E27FC236}">
                <a16:creationId xmlns:a16="http://schemas.microsoft.com/office/drawing/2014/main" id="{A736B388-0877-462B-B229-3CD099C41A24}"/>
              </a:ext>
            </a:extLst>
          </p:cNvPr>
          <p:cNvSpPr txBox="1"/>
          <p:nvPr/>
        </p:nvSpPr>
        <p:spPr>
          <a:xfrm>
            <a:off x="6163270" y="2407483"/>
            <a:ext cx="2931564" cy="246221"/>
          </a:xfrm>
          <a:prstGeom prst="rect">
            <a:avLst/>
          </a:prstGeom>
          <a:solidFill>
            <a:schemeClr val="bg1">
              <a:alpha val="70000"/>
            </a:schemeClr>
          </a:solidFill>
        </p:spPr>
        <p:txBody>
          <a:bodyPr wrap="square" rtlCol="0">
            <a:spAutoFit/>
          </a:bodyPr>
          <a:lstStyle/>
          <a:p>
            <a:pPr algn="l"/>
            <a:r>
              <a:rPr lang="fr-FR" sz="1000" dirty="0">
                <a:solidFill>
                  <a:srgbClr val="004C82"/>
                </a:solidFill>
                <a:latin typeface="+mj-lt"/>
                <a:ea typeface="+mj-ea"/>
                <a:cs typeface="Calibri" panose="020F0502020204030204" pitchFamily="34" charset="0"/>
              </a:rPr>
              <a:t>Production de riz au pied du barrage de </a:t>
            </a:r>
            <a:r>
              <a:rPr lang="fr-FR" sz="1000" dirty="0" err="1">
                <a:solidFill>
                  <a:srgbClr val="004C82"/>
                </a:solidFill>
                <a:latin typeface="+mj-lt"/>
                <a:ea typeface="+mj-ea"/>
                <a:cs typeface="Calibri" panose="020F0502020204030204" pitchFamily="34" charset="0"/>
              </a:rPr>
              <a:t>Lagdo</a:t>
            </a:r>
            <a:endParaRPr lang="fr-FR" sz="1000" dirty="0">
              <a:solidFill>
                <a:srgbClr val="004C82"/>
              </a:solidFill>
              <a:latin typeface="+mj-lt"/>
              <a:ea typeface="+mj-ea"/>
              <a:cs typeface="Calibri" panose="020F0502020204030204" pitchFamily="34" charset="0"/>
            </a:endParaRPr>
          </a:p>
        </p:txBody>
      </p:sp>
      <p:sp>
        <p:nvSpPr>
          <p:cNvPr id="13" name="TextBox 12">
            <a:extLst>
              <a:ext uri="{FF2B5EF4-FFF2-40B4-BE49-F238E27FC236}">
                <a16:creationId xmlns:a16="http://schemas.microsoft.com/office/drawing/2014/main" id="{2E0B9256-7178-4A5F-B825-E9D680756C62}"/>
              </a:ext>
            </a:extLst>
          </p:cNvPr>
          <p:cNvSpPr txBox="1"/>
          <p:nvPr/>
        </p:nvSpPr>
        <p:spPr>
          <a:xfrm>
            <a:off x="6229761" y="4546834"/>
            <a:ext cx="2785167" cy="246221"/>
          </a:xfrm>
          <a:prstGeom prst="rect">
            <a:avLst/>
          </a:prstGeom>
          <a:solidFill>
            <a:schemeClr val="bg1">
              <a:alpha val="70000"/>
            </a:schemeClr>
          </a:solidFill>
        </p:spPr>
        <p:txBody>
          <a:bodyPr wrap="square" rtlCol="0">
            <a:spAutoFit/>
          </a:bodyPr>
          <a:lstStyle/>
          <a:p>
            <a:pPr algn="l"/>
            <a:r>
              <a:rPr lang="fr-FR" sz="1000" dirty="0">
                <a:solidFill>
                  <a:srgbClr val="004C82"/>
                </a:solidFill>
                <a:latin typeface="+mj-lt"/>
                <a:ea typeface="+mj-ea"/>
                <a:cs typeface="Calibri" panose="020F0502020204030204" pitchFamily="34" charset="0"/>
              </a:rPr>
              <a:t>Centrale hydroélectrique du barrage de </a:t>
            </a:r>
            <a:r>
              <a:rPr lang="fr-FR" sz="1000" dirty="0" err="1">
                <a:solidFill>
                  <a:srgbClr val="004C82"/>
                </a:solidFill>
                <a:latin typeface="+mj-lt"/>
                <a:ea typeface="+mj-ea"/>
                <a:cs typeface="Calibri" panose="020F0502020204030204" pitchFamily="34" charset="0"/>
              </a:rPr>
              <a:t>Lagdo</a:t>
            </a:r>
            <a:endParaRPr lang="fr-FR" sz="1000" dirty="0">
              <a:solidFill>
                <a:srgbClr val="004C82"/>
              </a:solidFill>
              <a:latin typeface="+mj-lt"/>
              <a:ea typeface="+mj-ea"/>
              <a:cs typeface="Calibri" panose="020F0502020204030204" pitchFamily="34" charset="0"/>
            </a:endParaRPr>
          </a:p>
        </p:txBody>
      </p:sp>
    </p:spTree>
    <p:extLst>
      <p:ext uri="{BB962C8B-B14F-4D97-AF65-F5344CB8AC3E}">
        <p14:creationId xmlns:p14="http://schemas.microsoft.com/office/powerpoint/2010/main" val="940630178"/>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B7A64E4-300F-4981-B89C-01765D27C427}">
  <we:reference id="wa104038830" version="1.0.0.3" store="de-DE"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SRFTFS2Y63PY-545973155-19216</_dlc_DocId>
    <_dlc_DocIdUrl xmlns="c223a77a-1bdc-44bd-8349-8f51de15cd10">
      <Url>https://gizonline.sharepoint.com/sites/WaterPolicy-InnovationforResilienceWaPo-RE/_layouts/15/DocIdRedir.aspx?ID=SRFTFS2Y63PY-545973155-19216</Url>
      <Description>SRFTFS2Y63PY-545973155-19216</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7" ma:contentTypeDescription="Ein neues Dokument erstellen." ma:contentTypeScope="" ma:versionID="0f5f0134c1e99ed5cad3ed584933c9af">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03BE2C-DBC9-4CFF-8F6C-0333178E2AAE}">
  <ds:schemaRefs>
    <ds:schemaRef ds:uri="http://purl.org/dc/dcmitype/"/>
    <ds:schemaRef ds:uri="http://www.w3.org/XML/1998/namespace"/>
    <ds:schemaRef ds:uri="484c8c59-755d-4516-b8d2-1621b38262b4"/>
    <ds:schemaRef ds:uri="http://purl.org/dc/terms/"/>
    <ds:schemaRef ds:uri="http://schemas.microsoft.com/office/2006/documentManagement/types"/>
    <ds:schemaRef ds:uri="cf63e47e-96be-43a7-9c4e-0a5012f8609c"/>
    <ds:schemaRef ds:uri="http://purl.org/dc/elements/1.1/"/>
    <ds:schemaRef ds:uri="http://schemas.microsoft.com/office/infopath/2007/PartnerControls"/>
    <ds:schemaRef ds:uri="http://schemas.openxmlformats.org/package/2006/metadata/core-properties"/>
    <ds:schemaRef ds:uri="c223a77a-1bdc-44bd-8349-8f51de15cd10"/>
    <ds:schemaRef ds:uri="http://schemas.microsoft.com/office/2006/metadata/properties"/>
  </ds:schemaRefs>
</ds:datastoreItem>
</file>

<file path=customXml/itemProps2.xml><?xml version="1.0" encoding="utf-8"?>
<ds:datastoreItem xmlns:ds="http://schemas.openxmlformats.org/officeDocument/2006/customXml" ds:itemID="{CFE62E63-8932-4C78-B9BF-020972E4897D}">
  <ds:schemaRefs>
    <ds:schemaRef ds:uri="http://schemas.microsoft.com/sharepoint/events"/>
  </ds:schemaRefs>
</ds:datastoreItem>
</file>

<file path=customXml/itemProps3.xml><?xml version="1.0" encoding="utf-8"?>
<ds:datastoreItem xmlns:ds="http://schemas.openxmlformats.org/officeDocument/2006/customXml" ds:itemID="{A98A07C0-A6EB-4D63-93CB-91F88DCCEC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63e47e-96be-43a7-9c4e-0a5012f8609c"/>
    <ds:schemaRef ds:uri="c223a77a-1bdc-44bd-8349-8f51de15cd10"/>
    <ds:schemaRef ds:uri="484c8c59-755d-4516-b8d2-1621b38262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E575DDB-15B9-46E4-8420-94B68E3BC5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3327</Words>
  <Application>Microsoft Office PowerPoint</Application>
  <PresentationFormat>Bildschirmpräsentation (16:9)</PresentationFormat>
  <Paragraphs>301</Paragraphs>
  <Slides>10</Slides>
  <Notes>10</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10</vt:i4>
      </vt:variant>
    </vt:vector>
  </HeadingPairs>
  <TitlesOfParts>
    <vt:vector size="17" baseType="lpstr">
      <vt:lpstr>Arial</vt:lpstr>
      <vt:lpstr>Arial</vt:lpstr>
      <vt:lpstr>Calibri</vt:lpstr>
      <vt:lpstr>Symbol</vt:lpstr>
      <vt:lpstr>Wingdings</vt:lpstr>
      <vt:lpstr>Master English</vt:lpstr>
      <vt:lpstr>1_Master English</vt:lpstr>
      <vt:lpstr>Module III – Études de cas</vt:lpstr>
      <vt:lpstr>Aperçu des études de cas</vt:lpstr>
      <vt:lpstr>Le barrage de Lagdo dans la vallée de la Bénoué, Cameroun</vt:lpstr>
      <vt:lpstr>La vallée de la Bénoué au Cameroun</vt:lpstr>
      <vt:lpstr>Le barrage de Lagdo dans la vallée de la Bénoué</vt:lpstr>
      <vt:lpstr>ABN et les projets d’« infrastructures communes » et d’« infrastructures d'intérêt commun »</vt:lpstr>
      <vt:lpstr>Perspective du Nexus </vt:lpstr>
      <vt:lpstr>Perspective du Nexus </vt:lpstr>
      <vt:lpstr>Perspectives des prochaines étapes</vt:lpstr>
      <vt:lpstr>Merci d’avoir pris le temps de suivre ce module !</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Hoffmann, Eleonora GIZ</cp:lastModifiedBy>
  <cp:revision>83</cp:revision>
  <dcterms:created xsi:type="dcterms:W3CDTF">2017-09-14T11:33:37Z</dcterms:created>
  <dcterms:modified xsi:type="dcterms:W3CDTF">2022-11-30T16:03:55Z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60e950a9-4fb0-4701-b92b-f49424562277</vt:lpwstr>
  </property>
  <property fmtid="{D5CDD505-2E9C-101B-9397-08002B2CF9AE}" pid="4" name="MediaServiceImageTags">
    <vt:lpwstr/>
  </property>
</Properties>
</file>