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6"/>
  </p:notesMasterIdLst>
  <p:handoutMasterIdLst>
    <p:handoutMasterId r:id="rId17"/>
  </p:handoutMasterIdLst>
  <p:sldIdLst>
    <p:sldId id="692" r:id="rId6"/>
    <p:sldId id="831" r:id="rId7"/>
    <p:sldId id="773" r:id="rId8"/>
    <p:sldId id="788" r:id="rId9"/>
    <p:sldId id="808" r:id="rId10"/>
    <p:sldId id="812" r:id="rId11"/>
    <p:sldId id="813" r:id="rId12"/>
    <p:sldId id="807" r:id="rId13"/>
    <p:sldId id="809" r:id="rId14"/>
    <p:sldId id="832" r:id="rId15"/>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illy Aufdembrinke - adelphi" initials="LA-a [2]" lastIdx="1" clrIdx="6">
    <p:extLst>
      <p:ext uri="{19B8F6BF-5375-455C-9EA6-DF929625EA0E}">
        <p15:presenceInfo xmlns:p15="http://schemas.microsoft.com/office/powerpoint/2012/main" userId="Lilly Aufdembrinke - adelphi" providerId="None"/>
      </p:ext>
    </p:extLst>
  </p:cmAuthor>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 id="4" name="Scriptoria - AJ" initials="SCR - AJ" lastIdx="3" clrIdx="3">
    <p:extLst>
      <p:ext uri="{19B8F6BF-5375-455C-9EA6-DF929625EA0E}">
        <p15:presenceInfo xmlns:p15="http://schemas.microsoft.com/office/powerpoint/2012/main" userId="Scriptoria - AJ" providerId="None"/>
      </p:ext>
    </p:extLst>
  </p:cmAuthor>
  <p:cmAuthor id="5" name="Lilly Aufdembrinke - adelphi" initials="LA-a" lastIdx="7" clrIdx="4">
    <p:extLst>
      <p:ext uri="{19B8F6BF-5375-455C-9EA6-DF929625EA0E}">
        <p15:presenceInfo xmlns:p15="http://schemas.microsoft.com/office/powerpoint/2012/main" userId="S-1-5-21-1761227572-3249661292-4128413540-5431" providerId="AD"/>
      </p:ext>
    </p:extLst>
  </p:cmAuthor>
  <p:cmAuthor id="6" name="Sabine Blumstein" initials="SB" lastIdx="7" clrIdx="5">
    <p:extLst>
      <p:ext uri="{19B8F6BF-5375-455C-9EA6-DF929625EA0E}">
        <p15:presenceInfo xmlns:p15="http://schemas.microsoft.com/office/powerpoint/2012/main" userId="7c8c8f6a3fce4c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71A"/>
    <a:srgbClr val="004C82"/>
    <a:srgbClr val="79A12C"/>
    <a:srgbClr val="97A12C"/>
    <a:srgbClr val="F6B33C"/>
    <a:srgbClr val="575756"/>
    <a:srgbClr val="7E7E7E"/>
    <a:srgbClr val="ECD65E"/>
    <a:srgbClr val="FFD960"/>
    <a:srgbClr val="E2E2E2"/>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DCFB12-93BD-4BC9-87C4-EA86001F2E0A}" v="2" dt="2022-11-30T16:02:58.059"/>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7" autoAdjust="0"/>
    <p:restoredTop sz="90559" autoAdjust="0"/>
  </p:normalViewPr>
  <p:slideViewPr>
    <p:cSldViewPr snapToGrid="0">
      <p:cViewPr varScale="1">
        <p:scale>
          <a:sx n="103" d="100"/>
          <a:sy n="103" d="100"/>
        </p:scale>
        <p:origin x="1138" y="72"/>
      </p:cViewPr>
      <p:guideLst>
        <p:guide pos="2880"/>
        <p:guide orient="horz" pos="1620"/>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ly Aufdembrinke" userId="fee545d9-4af7-4ecf-b0b0-707eb0358dd5" providerId="ADAL" clId="{73EC7E99-1B3C-4930-82FD-75281FA9D997}"/>
    <pc:docChg chg="modSld">
      <pc:chgData name="Lilly Aufdembrinke" userId="fee545d9-4af7-4ecf-b0b0-707eb0358dd5" providerId="ADAL" clId="{73EC7E99-1B3C-4930-82FD-75281FA9D997}" dt="2022-04-22T19:17:34.409" v="0"/>
      <pc:docMkLst>
        <pc:docMk/>
      </pc:docMkLst>
      <pc:sldChg chg="modSp">
        <pc:chgData name="Lilly Aufdembrinke" userId="fee545d9-4af7-4ecf-b0b0-707eb0358dd5" providerId="ADAL" clId="{73EC7E99-1B3C-4930-82FD-75281FA9D997}" dt="2022-04-22T19:17:34.409" v="0"/>
        <pc:sldMkLst>
          <pc:docMk/>
          <pc:sldMk cId="561675503" sldId="692"/>
        </pc:sldMkLst>
        <pc:spChg chg="mod">
          <ac:chgData name="Lilly Aufdembrinke" userId="fee545d9-4af7-4ecf-b0b0-707eb0358dd5" providerId="ADAL" clId="{73EC7E99-1B3C-4930-82FD-75281FA9D997}" dt="2022-04-22T19:17:34.409" v="0"/>
          <ac:spMkLst>
            <pc:docMk/>
            <pc:sldMk cId="561675503" sldId="692"/>
            <ac:spMk id="12" creationId="{E8617931-1A20-412B-8747-BA8687BAFBEA}"/>
          </ac:spMkLst>
        </pc:spChg>
      </pc:sldChg>
    </pc:docChg>
  </pc:docChgLst>
  <pc:docChgLst>
    <pc:chgData name="Hoffmann, Eleonora GIZ" userId="17fcc923-fc16-4ae3-be90-1ba8220b4999" providerId="ADAL" clId="{2DDCFB12-93BD-4BC9-87C4-EA86001F2E0A}"/>
    <pc:docChg chg="custSel addSld delSld modSld">
      <pc:chgData name="Hoffmann, Eleonora GIZ" userId="17fcc923-fc16-4ae3-be90-1ba8220b4999" providerId="ADAL" clId="{2DDCFB12-93BD-4BC9-87C4-EA86001F2E0A}" dt="2022-11-30T16:03:08.423" v="9" actId="12789"/>
      <pc:docMkLst>
        <pc:docMk/>
      </pc:docMkLst>
      <pc:sldChg chg="addSp delSp modSp mod">
        <pc:chgData name="Hoffmann, Eleonora GIZ" userId="17fcc923-fc16-4ae3-be90-1ba8220b4999" providerId="ADAL" clId="{2DDCFB12-93BD-4BC9-87C4-EA86001F2E0A}" dt="2022-11-30T16:02:58.059" v="7"/>
        <pc:sldMkLst>
          <pc:docMk/>
          <pc:sldMk cId="561675503" sldId="692"/>
        </pc:sldMkLst>
        <pc:spChg chg="del">
          <ac:chgData name="Hoffmann, Eleonora GIZ" userId="17fcc923-fc16-4ae3-be90-1ba8220b4999" providerId="ADAL" clId="{2DDCFB12-93BD-4BC9-87C4-EA86001F2E0A}" dt="2022-11-30T16:02:50.415" v="2" actId="478"/>
          <ac:spMkLst>
            <pc:docMk/>
            <pc:sldMk cId="561675503" sldId="692"/>
            <ac:spMk id="4" creationId="{173B6E45-0892-42BC-BE6B-663CEDF24A29}"/>
          </ac:spMkLst>
        </pc:spChg>
        <pc:spChg chg="add del mod">
          <ac:chgData name="Hoffmann, Eleonora GIZ" userId="17fcc923-fc16-4ae3-be90-1ba8220b4999" providerId="ADAL" clId="{2DDCFB12-93BD-4BC9-87C4-EA86001F2E0A}" dt="2022-11-30T16:02:53.940" v="4" actId="478"/>
          <ac:spMkLst>
            <pc:docMk/>
            <pc:sldMk cId="561675503" sldId="692"/>
            <ac:spMk id="5" creationId="{91CE5087-5B2C-42D1-8347-C59B4690D0AF}"/>
          </ac:spMkLst>
        </pc:spChg>
        <pc:spChg chg="add del mod">
          <ac:chgData name="Hoffmann, Eleonora GIZ" userId="17fcc923-fc16-4ae3-be90-1ba8220b4999" providerId="ADAL" clId="{2DDCFB12-93BD-4BC9-87C4-EA86001F2E0A}" dt="2022-11-30T16:02:57.202" v="6" actId="478"/>
          <ac:spMkLst>
            <pc:docMk/>
            <pc:sldMk cId="561675503" sldId="692"/>
            <ac:spMk id="7" creationId="{32F7BDC9-76A9-4B59-A11B-F3E0663078EB}"/>
          </ac:spMkLst>
        </pc:spChg>
        <pc:spChg chg="add mod">
          <ac:chgData name="Hoffmann, Eleonora GIZ" userId="17fcc923-fc16-4ae3-be90-1ba8220b4999" providerId="ADAL" clId="{2DDCFB12-93BD-4BC9-87C4-EA86001F2E0A}" dt="2022-11-30T16:02:58.059" v="7"/>
          <ac:spMkLst>
            <pc:docMk/>
            <pc:sldMk cId="561675503" sldId="692"/>
            <ac:spMk id="16" creationId="{5F04F3EC-C217-40D3-B31D-5BF80002837A}"/>
          </ac:spMkLst>
        </pc:spChg>
        <pc:spChg chg="mod">
          <ac:chgData name="Hoffmann, Eleonora GIZ" userId="17fcc923-fc16-4ae3-be90-1ba8220b4999" providerId="ADAL" clId="{2DDCFB12-93BD-4BC9-87C4-EA86001F2E0A}" dt="2022-11-30T16:02:58.059" v="7"/>
          <ac:spMkLst>
            <pc:docMk/>
            <pc:sldMk cId="561675503" sldId="692"/>
            <ac:spMk id="23" creationId="{45136074-99B5-41BD-91EC-D22BE6C0CDF0}"/>
          </ac:spMkLst>
        </pc:spChg>
        <pc:grpChg chg="add mod">
          <ac:chgData name="Hoffmann, Eleonora GIZ" userId="17fcc923-fc16-4ae3-be90-1ba8220b4999" providerId="ADAL" clId="{2DDCFB12-93BD-4BC9-87C4-EA86001F2E0A}" dt="2022-11-30T16:02:58.059" v="7"/>
          <ac:grpSpMkLst>
            <pc:docMk/>
            <pc:sldMk cId="561675503" sldId="692"/>
            <ac:grpSpMk id="21" creationId="{5780F195-8394-43E1-BB67-53A927A0ED26}"/>
          </ac:grpSpMkLst>
        </pc:grpChg>
        <pc:picChg chg="add mod">
          <ac:chgData name="Hoffmann, Eleonora GIZ" userId="17fcc923-fc16-4ae3-be90-1ba8220b4999" providerId="ADAL" clId="{2DDCFB12-93BD-4BC9-87C4-EA86001F2E0A}" dt="2022-11-30T16:02:58.059" v="7"/>
          <ac:picMkLst>
            <pc:docMk/>
            <pc:sldMk cId="561675503" sldId="692"/>
            <ac:picMk id="18" creationId="{FD340ADA-B58A-451C-926C-7E37052CB98C}"/>
          </ac:picMkLst>
        </pc:picChg>
        <pc:picChg chg="add mod">
          <ac:chgData name="Hoffmann, Eleonora GIZ" userId="17fcc923-fc16-4ae3-be90-1ba8220b4999" providerId="ADAL" clId="{2DDCFB12-93BD-4BC9-87C4-EA86001F2E0A}" dt="2022-11-30T16:02:58.059" v="7"/>
          <ac:picMkLst>
            <pc:docMk/>
            <pc:sldMk cId="561675503" sldId="692"/>
            <ac:picMk id="20" creationId="{108AD79E-8CBE-4E64-A4FE-EE01C6960516}"/>
          </ac:picMkLst>
        </pc:picChg>
        <pc:picChg chg="mod">
          <ac:chgData name="Hoffmann, Eleonora GIZ" userId="17fcc923-fc16-4ae3-be90-1ba8220b4999" providerId="ADAL" clId="{2DDCFB12-93BD-4BC9-87C4-EA86001F2E0A}" dt="2022-11-30T16:02:58.059" v="7"/>
          <ac:picMkLst>
            <pc:docMk/>
            <pc:sldMk cId="561675503" sldId="692"/>
            <ac:picMk id="22" creationId="{0E8AA793-5F26-4C0E-BF59-ABE779C79536}"/>
          </ac:picMkLst>
        </pc:picChg>
        <pc:picChg chg="del">
          <ac:chgData name="Hoffmann, Eleonora GIZ" userId="17fcc923-fc16-4ae3-be90-1ba8220b4999" providerId="ADAL" clId="{2DDCFB12-93BD-4BC9-87C4-EA86001F2E0A}" dt="2022-11-30T16:02:52.225" v="3" actId="478"/>
          <ac:picMkLst>
            <pc:docMk/>
            <pc:sldMk cId="561675503" sldId="692"/>
            <ac:picMk id="30" creationId="{5E38E7FB-14C1-4397-ADFB-800EABBA639A}"/>
          </ac:picMkLst>
        </pc:picChg>
        <pc:picChg chg="del">
          <ac:chgData name="Hoffmann, Eleonora GIZ" userId="17fcc923-fc16-4ae3-be90-1ba8220b4999" providerId="ADAL" clId="{2DDCFB12-93BD-4BC9-87C4-EA86001F2E0A}" dt="2022-11-30T16:02:55.170" v="5" actId="478"/>
          <ac:picMkLst>
            <pc:docMk/>
            <pc:sldMk cId="561675503" sldId="692"/>
            <ac:picMk id="36" creationId="{14CDB087-49CA-42A1-8E0D-84D9B22E54B2}"/>
          </ac:picMkLst>
        </pc:picChg>
      </pc:sldChg>
      <pc:sldChg chg="del">
        <pc:chgData name="Hoffmann, Eleonora GIZ" userId="17fcc923-fc16-4ae3-be90-1ba8220b4999" providerId="ADAL" clId="{2DDCFB12-93BD-4BC9-87C4-EA86001F2E0A}" dt="2022-11-30T16:02:36.608" v="1" actId="47"/>
        <pc:sldMkLst>
          <pc:docMk/>
          <pc:sldMk cId="1603386933" sldId="755"/>
        </pc:sldMkLst>
      </pc:sldChg>
      <pc:sldChg chg="modSp add mod">
        <pc:chgData name="Hoffmann, Eleonora GIZ" userId="17fcc923-fc16-4ae3-be90-1ba8220b4999" providerId="ADAL" clId="{2DDCFB12-93BD-4BC9-87C4-EA86001F2E0A}" dt="2022-11-30T16:03:08.423" v="9" actId="12789"/>
        <pc:sldMkLst>
          <pc:docMk/>
          <pc:sldMk cId="2378033631" sldId="832"/>
        </pc:sldMkLst>
        <pc:picChg chg="mod">
          <ac:chgData name="Hoffmann, Eleonora GIZ" userId="17fcc923-fc16-4ae3-be90-1ba8220b4999" providerId="ADAL" clId="{2DDCFB12-93BD-4BC9-87C4-EA86001F2E0A}" dt="2022-11-30T16:03:08.423" v="9" actId="12789"/>
          <ac:picMkLst>
            <pc:docMk/>
            <pc:sldMk cId="2378033631" sldId="832"/>
            <ac:picMk id="13" creationId="{E572B4E6-3A5A-4238-898E-7C3B5CB334DB}"/>
          </ac:picMkLst>
        </pc:picChg>
        <pc:picChg chg="mod">
          <ac:chgData name="Hoffmann, Eleonora GIZ" userId="17fcc923-fc16-4ae3-be90-1ba8220b4999" providerId="ADAL" clId="{2DDCFB12-93BD-4BC9-87C4-EA86001F2E0A}" dt="2022-11-30T16:03:08.423" v="9" actId="12789"/>
          <ac:picMkLst>
            <pc:docMk/>
            <pc:sldMk cId="2378033631" sldId="832"/>
            <ac:picMk id="15" creationId="{E1FBD9C7-F063-47CD-95BE-CB9534A3B268}"/>
          </ac:picMkLst>
        </pc:picChg>
        <pc:picChg chg="mod">
          <ac:chgData name="Hoffmann, Eleonora GIZ" userId="17fcc923-fc16-4ae3-be90-1ba8220b4999" providerId="ADAL" clId="{2DDCFB12-93BD-4BC9-87C4-EA86001F2E0A}" dt="2022-11-30T16:03:08.423" v="9" actId="12789"/>
          <ac:picMkLst>
            <pc:docMk/>
            <pc:sldMk cId="2378033631" sldId="832"/>
            <ac:picMk id="17" creationId="{09F2D90E-9EE8-460F-9EBC-6026AE8E02D5}"/>
          </ac:picMkLst>
        </pc:picChg>
        <pc:picChg chg="mod">
          <ac:chgData name="Hoffmann, Eleonora GIZ" userId="17fcc923-fc16-4ae3-be90-1ba8220b4999" providerId="ADAL" clId="{2DDCFB12-93BD-4BC9-87C4-EA86001F2E0A}" dt="2022-11-30T16:03:08.423" v="9" actId="12789"/>
          <ac:picMkLst>
            <pc:docMk/>
            <pc:sldMk cId="2378033631" sldId="832"/>
            <ac:picMk id="19" creationId="{8ABA32F2-2450-4F60-8651-AFEF19DBA264}"/>
          </ac:picMkLst>
        </pc:picChg>
      </pc:sldChg>
    </pc:docChg>
  </pc:docChgLst>
  <pc:docChgLst>
    <pc:chgData name="semmling" userId="S::semmling_adelphi.de#ext#@gizonline.onmicrosoft.com::37c3255f-2dc2-4f3b-afd9-a5d778585fa9" providerId="AD" clId="Web-{E9876324-C111-4084-A682-11C844EFB7C6}"/>
    <pc:docChg chg="modSld">
      <pc:chgData name="semmling" userId="S::semmling_adelphi.de#ext#@gizonline.onmicrosoft.com::37c3255f-2dc2-4f3b-afd9-a5d778585fa9" providerId="AD" clId="Web-{E9876324-C111-4084-A682-11C844EFB7C6}" dt="2022-05-03T10:18:42.545" v="5" actId="20577"/>
      <pc:docMkLst>
        <pc:docMk/>
      </pc:docMkLst>
      <pc:sldChg chg="modSp">
        <pc:chgData name="semmling" userId="S::semmling_adelphi.de#ext#@gizonline.onmicrosoft.com::37c3255f-2dc2-4f3b-afd9-a5d778585fa9" providerId="AD" clId="Web-{E9876324-C111-4084-A682-11C844EFB7C6}" dt="2022-05-03T10:18:42.545" v="5" actId="20577"/>
        <pc:sldMkLst>
          <pc:docMk/>
          <pc:sldMk cId="761899182" sldId="809"/>
        </pc:sldMkLst>
        <pc:spChg chg="mod">
          <ac:chgData name="semmling" userId="S::semmling_adelphi.de#ext#@gizonline.onmicrosoft.com::37c3255f-2dc2-4f3b-afd9-a5d778585fa9" providerId="AD" clId="Web-{E9876324-C111-4084-A682-11C844EFB7C6}" dt="2022-05-03T10:18:42.545" v="5" actId="20577"/>
          <ac:spMkLst>
            <pc:docMk/>
            <pc:sldMk cId="761899182" sldId="809"/>
            <ac:spMk id="3" creationId="{B037C44E-D80D-41DF-912F-DE26CA93CD66}"/>
          </ac:spMkLst>
        </pc:spChg>
        <pc:spChg chg="mod">
          <ac:chgData name="semmling" userId="S::semmling_adelphi.de#ext#@gizonline.onmicrosoft.com::37c3255f-2dc2-4f3b-afd9-a5d778585fa9" providerId="AD" clId="Web-{E9876324-C111-4084-A682-11C844EFB7C6}" dt="2022-05-03T10:17:43.387" v="1" actId="20577"/>
          <ac:spMkLst>
            <pc:docMk/>
            <pc:sldMk cId="761899182" sldId="809"/>
            <ac:spMk id="4" creationId="{91C8A857-2711-4BC5-8293-50DC589D79C5}"/>
          </ac:spMkLst>
        </pc:spChg>
      </pc:sldChg>
      <pc:sldChg chg="modSp">
        <pc:chgData name="semmling" userId="S::semmling_adelphi.de#ext#@gizonline.onmicrosoft.com::37c3255f-2dc2-4f3b-afd9-a5d778585fa9" providerId="AD" clId="Web-{E9876324-C111-4084-A682-11C844EFB7C6}" dt="2022-05-03T10:17:58.763" v="3" actId="20577"/>
        <pc:sldMkLst>
          <pc:docMk/>
          <pc:sldMk cId="1119574356" sldId="812"/>
        </pc:sldMkLst>
        <pc:spChg chg="mod">
          <ac:chgData name="semmling" userId="S::semmling_adelphi.de#ext#@gizonline.onmicrosoft.com::37c3255f-2dc2-4f3b-afd9-a5d778585fa9" providerId="AD" clId="Web-{E9876324-C111-4084-A682-11C844EFB7C6}" dt="2022-05-03T10:17:58.763" v="3" actId="20577"/>
          <ac:spMkLst>
            <pc:docMk/>
            <pc:sldMk cId="1119574356" sldId="812"/>
            <ac:spMk id="3" creationId="{E72D67C0-51D3-40EE-9B33-369612F6347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BD1BE-42F4-473D-ABD7-56243035F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D0099DF-E360-4416-806C-8CA07FB94F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810993-722C-4CA5-9648-D0522B650722}" type="datetimeFigureOut">
              <a:rPr lang="en-GB" smtClean="0"/>
              <a:t>30/11/2022</a:t>
            </a:fld>
            <a:endParaRPr lang="en-GB"/>
          </a:p>
        </p:txBody>
      </p:sp>
      <p:sp>
        <p:nvSpPr>
          <p:cNvPr id="4" name="Footer Placeholder 3">
            <a:extLst>
              <a:ext uri="{FF2B5EF4-FFF2-40B4-BE49-F238E27FC236}">
                <a16:creationId xmlns:a16="http://schemas.microsoft.com/office/drawing/2014/main" id="{3F9E00EC-BA88-491A-90CE-33F6DD3C6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D72AF6E-9018-48FC-85D0-2364A215CC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5603EF-9C72-48A8-A361-004C5D75B5E4}" type="slidenum">
              <a:rPr lang="en-GB" smtClean="0"/>
              <a:t>‹Nr.›</a:t>
            </a:fld>
            <a:endParaRPr lang="en-GB"/>
          </a:p>
        </p:txBody>
      </p:sp>
    </p:spTree>
    <p:extLst>
      <p:ext uri="{BB962C8B-B14F-4D97-AF65-F5344CB8AC3E}">
        <p14:creationId xmlns:p14="http://schemas.microsoft.com/office/powerpoint/2010/main" val="101745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30/11/2022</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err="1"/>
              <a:t>Formatvorlagen</a:t>
            </a:r>
            <a:r>
              <a:rPr lang="en-GB"/>
              <a:t> des </a:t>
            </a:r>
            <a:r>
              <a:rPr lang="en-GB" err="1"/>
              <a:t>Textmasters</a:t>
            </a:r>
            <a:r>
              <a:rPr lang="en-GB"/>
              <a:t> </a:t>
            </a:r>
            <a:r>
              <a:rPr lang="en-GB" err="1"/>
              <a:t>bearbeiten</a:t>
            </a:r>
            <a:endParaRPr lang="en-GB"/>
          </a:p>
          <a:p>
            <a:pPr lvl="1"/>
            <a:r>
              <a:rPr lang="en-GB" err="1"/>
              <a:t>Zweite</a:t>
            </a:r>
            <a:r>
              <a:rPr lang="en-GB"/>
              <a:t> </a:t>
            </a:r>
            <a:r>
              <a:rPr lang="en-GB" err="1"/>
              <a:t>Ebene</a:t>
            </a:r>
            <a:endParaRPr lang="en-GB"/>
          </a:p>
          <a:p>
            <a:pPr lvl="2"/>
            <a:r>
              <a:rPr lang="en-GB" err="1"/>
              <a:t>Dritte</a:t>
            </a:r>
            <a:r>
              <a:rPr lang="en-GB"/>
              <a:t> </a:t>
            </a:r>
            <a:r>
              <a:rPr lang="en-GB" err="1"/>
              <a:t>Ebene</a:t>
            </a:r>
            <a:endParaRPr lang="en-GB"/>
          </a:p>
          <a:p>
            <a:pPr lvl="3"/>
            <a:r>
              <a:rPr lang="en-GB" err="1"/>
              <a:t>Vierte</a:t>
            </a:r>
            <a:r>
              <a:rPr lang="en-GB"/>
              <a:t> </a:t>
            </a:r>
            <a:r>
              <a:rPr lang="en-GB" err="1"/>
              <a:t>Ebene</a:t>
            </a:r>
            <a:endParaRPr lang="en-GB"/>
          </a:p>
          <a:p>
            <a:pPr lvl="4"/>
            <a:r>
              <a:rPr lang="en-GB" err="1"/>
              <a:t>Fünfte</a:t>
            </a:r>
            <a:r>
              <a:rPr lang="en-GB"/>
              <a:t> </a:t>
            </a:r>
            <a:r>
              <a:rPr lang="en-GB" err="1"/>
              <a:t>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‹Nr.›</a:t>
            </a:fld>
            <a:endParaRPr lang="en-GB"/>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a:t>
            </a:fld>
            <a:endParaRPr lang="en-GB"/>
          </a:p>
        </p:txBody>
      </p:sp>
    </p:spTree>
    <p:extLst>
      <p:ext uri="{BB962C8B-B14F-4D97-AF65-F5344CB8AC3E}">
        <p14:creationId xmlns:p14="http://schemas.microsoft.com/office/powerpoint/2010/main" val="196834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10</a:t>
            </a:fld>
            <a:endParaRPr lang="en-GB"/>
          </a:p>
        </p:txBody>
      </p:sp>
    </p:spTree>
    <p:extLst>
      <p:ext uri="{BB962C8B-B14F-4D97-AF65-F5344CB8AC3E}">
        <p14:creationId xmlns:p14="http://schemas.microsoft.com/office/powerpoint/2010/main" val="2803292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a:t>
            </a:fld>
            <a:endParaRPr lang="en-GB"/>
          </a:p>
        </p:txBody>
      </p:sp>
    </p:spTree>
    <p:extLst>
      <p:ext uri="{BB962C8B-B14F-4D97-AF65-F5344CB8AC3E}">
        <p14:creationId xmlns:p14="http://schemas.microsoft.com/office/powerpoint/2010/main" val="243277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3</a:t>
            </a:fld>
            <a:endParaRPr lang="en-GB"/>
          </a:p>
        </p:txBody>
      </p:sp>
    </p:spTree>
    <p:extLst>
      <p:ext uri="{BB962C8B-B14F-4D97-AF65-F5344CB8AC3E}">
        <p14:creationId xmlns:p14="http://schemas.microsoft.com/office/powerpoint/2010/main" val="3687648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900" b="1" kern="1200" noProof="0" dirty="0">
                <a:solidFill>
                  <a:schemeClr val="tx1"/>
                </a:solidFill>
                <a:effectLst/>
                <a:latin typeface="Arial" panose="020B0604020202020204" pitchFamily="34" charset="0"/>
                <a:ea typeface="+mn-ea"/>
                <a:cs typeface="+mn-cs"/>
              </a:rPr>
              <a:t>Notes :</a:t>
            </a:r>
          </a:p>
          <a:p>
            <a:endParaRPr lang="fr-FR" sz="900" kern="1200" noProof="0" dirty="0">
              <a:solidFill>
                <a:schemeClr val="tx1"/>
              </a:solidFill>
              <a:effectLst/>
              <a:latin typeface="Arial" panose="020B0604020202020204" pitchFamily="34" charset="0"/>
              <a:ea typeface="+mn-ea"/>
              <a:cs typeface="+mn-cs"/>
            </a:endParaRPr>
          </a:p>
          <a:p>
            <a:r>
              <a:rPr lang="fr-FR" sz="900" kern="1200" noProof="0" dirty="0">
                <a:solidFill>
                  <a:schemeClr val="tx1"/>
                </a:solidFill>
                <a:effectLst/>
                <a:latin typeface="Arial" panose="020B0604020202020204" pitchFamily="34" charset="0"/>
                <a:ea typeface="+mn-ea"/>
                <a:cs typeface="+mn-cs"/>
              </a:rPr>
              <a:t>En raison de ses caractéristiques particulières, le bassin de la rivière </a:t>
            </a:r>
            <a:r>
              <a:rPr lang="fr-FR" sz="900" kern="1200" noProof="0" dirty="0" err="1">
                <a:solidFill>
                  <a:schemeClr val="tx1"/>
                </a:solidFill>
                <a:effectLst/>
                <a:latin typeface="Arial" panose="020B0604020202020204" pitchFamily="34" charset="0"/>
                <a:ea typeface="+mn-ea"/>
                <a:cs typeface="+mn-cs"/>
              </a:rPr>
              <a:t>Reventazón</a:t>
            </a:r>
            <a:r>
              <a:rPr lang="fr-FR" sz="900" kern="1200" noProof="0" dirty="0">
                <a:solidFill>
                  <a:schemeClr val="tx1"/>
                </a:solidFill>
                <a:effectLst/>
                <a:latin typeface="Arial" panose="020B0604020202020204" pitchFamily="34" charset="0"/>
                <a:ea typeface="+mn-ea"/>
                <a:cs typeface="+mn-cs"/>
              </a:rPr>
              <a:t> est crucial pour le développement du pays et approprié pour analyser les interrelations Nexus « eau-énergie-alimentation » (PPT Module 9).</a:t>
            </a:r>
            <a:endParaRPr lang="en-US" sz="900" kern="1200" noProof="0" dirty="0">
              <a:solidFill>
                <a:schemeClr val="tx1"/>
              </a:solidFill>
              <a:effectLst/>
              <a:latin typeface="Arial" panose="020B0604020202020204" pitchFamily="34" charset="0"/>
              <a:ea typeface="+mn-ea"/>
              <a:cs typeface="+mn-cs"/>
            </a:endParaRPr>
          </a:p>
          <a:p>
            <a:endParaRPr lang="en-US" sz="900" kern="1200" noProof="0" dirty="0">
              <a:solidFill>
                <a:schemeClr val="tx1"/>
              </a:solidFill>
              <a:effectLst/>
              <a:latin typeface="Arial" panose="020B0604020202020204" pitchFamily="34" charset="0"/>
              <a:ea typeface="+mn-ea"/>
              <a:cs typeface="+mn-cs"/>
            </a:endParaRPr>
          </a:p>
          <a:p>
            <a:r>
              <a:rPr lang="fr-FR" sz="900" kern="1200" noProof="0" dirty="0">
                <a:solidFill>
                  <a:schemeClr val="tx1"/>
                </a:solidFill>
                <a:effectLst/>
                <a:latin typeface="Arial" panose="020B0604020202020204" pitchFamily="34" charset="0"/>
                <a:ea typeface="+mn-ea"/>
                <a:cs typeface="+mn-cs"/>
              </a:rPr>
              <a:t>Tout d'abord, le bassin de la rivière englobe une surface totale de 2.8 x 10</a:t>
            </a:r>
            <a:r>
              <a:rPr lang="en-US" sz="900" kern="1200" baseline="30000" noProof="0" dirty="0">
                <a:solidFill>
                  <a:schemeClr val="tx1"/>
                </a:solidFill>
                <a:effectLst/>
                <a:latin typeface="Arial" panose="020B0604020202020204" pitchFamily="34" charset="0"/>
                <a:ea typeface="+mn-ea"/>
                <a:cs typeface="+mn-cs"/>
              </a:rPr>
              <a:t>6</a:t>
            </a:r>
            <a:r>
              <a:rPr lang="fr-FR" sz="900" kern="1200" noProof="0" dirty="0">
                <a:solidFill>
                  <a:schemeClr val="tx1"/>
                </a:solidFill>
                <a:effectLst/>
                <a:latin typeface="Arial" panose="020B0604020202020204" pitchFamily="34" charset="0"/>
                <a:ea typeface="+mn-ea"/>
                <a:cs typeface="+mn-cs"/>
              </a:rPr>
              <a:t> km</a:t>
            </a:r>
            <a:r>
              <a:rPr lang="en-US" sz="900" kern="1200" baseline="30000" noProof="0" dirty="0">
                <a:solidFill>
                  <a:schemeClr val="tx1"/>
                </a:solidFill>
                <a:effectLst/>
                <a:latin typeface="Arial" panose="020B0604020202020204" pitchFamily="34" charset="0"/>
                <a:ea typeface="+mn-ea"/>
                <a:cs typeface="+mn-cs"/>
              </a:rPr>
              <a:t>2</a:t>
            </a:r>
            <a:r>
              <a:rPr lang="fr-FR" sz="900" kern="1200" noProof="0" dirty="0">
                <a:solidFill>
                  <a:schemeClr val="tx1"/>
                </a:solidFill>
                <a:effectLst/>
                <a:latin typeface="Arial" panose="020B0604020202020204" pitchFamily="34" charset="0"/>
                <a:ea typeface="+mn-ea"/>
                <a:cs typeface="+mn-cs"/>
              </a:rPr>
              <a:t> (2800000 km</a:t>
            </a:r>
            <a:r>
              <a:rPr lang="en-US" sz="900" kern="1200" baseline="30000" noProof="0" dirty="0">
                <a:solidFill>
                  <a:schemeClr val="tx1"/>
                </a:solidFill>
                <a:effectLst/>
                <a:latin typeface="Arial" panose="020B0604020202020204" pitchFamily="34" charset="0"/>
                <a:ea typeface="+mn-ea"/>
                <a:cs typeface="+mn-cs"/>
              </a:rPr>
              <a:t>2</a:t>
            </a:r>
            <a:r>
              <a:rPr lang="fr-FR" sz="900" kern="1200" noProof="0" dirty="0">
                <a:solidFill>
                  <a:schemeClr val="tx1"/>
                </a:solidFill>
                <a:effectLst/>
                <a:latin typeface="Arial" panose="020B0604020202020204" pitchFamily="34" charset="0"/>
                <a:ea typeface="+mn-ea"/>
                <a:cs typeface="+mn-cs"/>
              </a:rPr>
              <a:t>) ce qui en fait le troisième bassin le plus large au Costa Rica avec une immense biodiversité et une large sélection de ressources naturelles. Elle contient en outre deux rivières principales. La rivière Agua </a:t>
            </a:r>
            <a:r>
              <a:rPr lang="fr-FR" sz="900" kern="1200" noProof="0" dirty="0" err="1">
                <a:solidFill>
                  <a:schemeClr val="tx1"/>
                </a:solidFill>
                <a:effectLst/>
                <a:latin typeface="Arial" panose="020B0604020202020204" pitchFamily="34" charset="0"/>
                <a:ea typeface="+mn-ea"/>
                <a:cs typeface="+mn-cs"/>
              </a:rPr>
              <a:t>Caliente</a:t>
            </a:r>
            <a:r>
              <a:rPr lang="fr-FR" sz="900" kern="1200" noProof="0" dirty="0">
                <a:solidFill>
                  <a:schemeClr val="tx1"/>
                </a:solidFill>
                <a:effectLst/>
                <a:latin typeface="Arial" panose="020B0604020202020204" pitchFamily="34" charset="0"/>
                <a:ea typeface="+mn-ea"/>
                <a:cs typeface="+mn-cs"/>
              </a:rPr>
              <a:t> d'une longueur totale de 29,3 km qui se jette dans la rivière </a:t>
            </a:r>
            <a:r>
              <a:rPr lang="fr-FR" sz="900" kern="1200" noProof="0" dirty="0" err="1">
                <a:solidFill>
                  <a:schemeClr val="tx1"/>
                </a:solidFill>
                <a:effectLst/>
                <a:latin typeface="Arial" panose="020B0604020202020204" pitchFamily="34" charset="0"/>
                <a:ea typeface="+mn-ea"/>
                <a:cs typeface="+mn-cs"/>
              </a:rPr>
              <a:t>Reventazón</a:t>
            </a:r>
            <a:r>
              <a:rPr lang="fr-FR" sz="900" kern="1200" noProof="0" dirty="0">
                <a:solidFill>
                  <a:schemeClr val="tx1"/>
                </a:solidFill>
                <a:effectLst/>
                <a:latin typeface="Arial" panose="020B0604020202020204" pitchFamily="34" charset="0"/>
                <a:ea typeface="+mn-ea"/>
                <a:cs typeface="+mn-cs"/>
              </a:rPr>
              <a:t> et cette dernière qui se déverse après 163,5 km dans la mer des Caraïbes (</a:t>
            </a:r>
            <a:r>
              <a:rPr lang="fr-FR" sz="900" kern="1200" noProof="0" dirty="0" err="1">
                <a:solidFill>
                  <a:schemeClr val="tx1"/>
                </a:solidFill>
                <a:effectLst/>
                <a:latin typeface="Arial" panose="020B0604020202020204" pitchFamily="34" charset="0"/>
                <a:ea typeface="+mn-ea"/>
                <a:cs typeface="+mn-cs"/>
              </a:rPr>
              <a:t>Jouravlev</a:t>
            </a:r>
            <a:r>
              <a:rPr lang="fr-FR" sz="900" kern="1200" noProof="0" dirty="0">
                <a:solidFill>
                  <a:schemeClr val="tx1"/>
                </a:solidFill>
                <a:effectLst/>
                <a:latin typeface="Arial" panose="020B0604020202020204" pitchFamily="34" charset="0"/>
                <a:ea typeface="+mn-ea"/>
                <a:cs typeface="+mn-cs"/>
              </a:rPr>
              <a:t> et al., 2017).</a:t>
            </a:r>
            <a:endParaRPr lang="en-US" sz="900" kern="1200" noProof="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fr-FR" sz="900" noProof="0" dirty="0"/>
              <a:t>Deuxièmement, le bassin de la rivière </a:t>
            </a:r>
            <a:r>
              <a:rPr lang="fr-FR" sz="900" noProof="0" dirty="0" err="1"/>
              <a:t>Reventazón</a:t>
            </a:r>
            <a:r>
              <a:rPr lang="fr-FR" sz="900" noProof="0" dirty="0"/>
              <a:t> est vital pour le développement socio-économique du Costa Rica. Pour la grande région métropolitaine de la capitale San José, qui est située à l'extérieur du bassin, il fournit 25 % de l'eau potable pour environ trois millions d'habitants.</a:t>
            </a:r>
          </a:p>
          <a:p>
            <a:pPr marL="0" marR="0" lvl="0" indent="0" algn="l" defTabSz="685800" rtl="0" eaLnBrk="1" fontAlgn="auto" latinLnBrk="0" hangingPunct="1">
              <a:lnSpc>
                <a:spcPct val="100000"/>
              </a:lnSpc>
              <a:spcBef>
                <a:spcPts val="0"/>
              </a:spcBef>
              <a:spcAft>
                <a:spcPts val="0"/>
              </a:spcAft>
              <a:buClrTx/>
              <a:buSzTx/>
              <a:buFontTx/>
              <a:buNone/>
              <a:tabLst/>
              <a:defRPr/>
            </a:pPr>
            <a:r>
              <a:rPr lang="fr-FR" sz="900" noProof="0" dirty="0"/>
              <a:t>Simultanément, le bassin de la rivière </a:t>
            </a:r>
            <a:r>
              <a:rPr lang="fr-FR" sz="900" noProof="0" dirty="0" err="1"/>
              <a:t>Reventazón</a:t>
            </a:r>
            <a:r>
              <a:rPr lang="fr-FR" sz="900" noProof="0" dirty="0"/>
              <a:t> représente avec 38 % la plus grande part de la production hydroélectrique au niveau national.</a:t>
            </a:r>
          </a:p>
          <a:p>
            <a:pPr marL="0" marR="0" lvl="0" indent="0" algn="l" defTabSz="685800" rtl="0" eaLnBrk="1" fontAlgn="auto" latinLnBrk="0" hangingPunct="1">
              <a:lnSpc>
                <a:spcPct val="100000"/>
              </a:lnSpc>
              <a:spcBef>
                <a:spcPts val="0"/>
              </a:spcBef>
              <a:spcAft>
                <a:spcPts val="0"/>
              </a:spcAft>
              <a:buClrTx/>
              <a:buSzTx/>
              <a:buFontTx/>
              <a:buNone/>
              <a:tabLst/>
              <a:defRPr/>
            </a:pPr>
            <a:r>
              <a:rPr lang="fr-FR" sz="900" noProof="0" dirty="0"/>
              <a:t>De plus, l'eau du bassin contribue également considérablement à l'importance économique des pays, dont une grande quantité de produits agricoles. Elle représente notamment 85 % de la production de fruits et légumes, 30 % de lait et de viande, 23 % de fleurs, 8-10 % de canne à sucre, de café et de bananes, et 14 % de la exportations de macadamia (Vargas &amp; Lee, 2017).</a:t>
            </a:r>
            <a:endParaRPr lang="en-US" sz="900" noProof="0" dirty="0"/>
          </a:p>
          <a:p>
            <a:endParaRPr lang="en-US" sz="900" kern="1200" noProof="0" dirty="0">
              <a:solidFill>
                <a:schemeClr val="tx1"/>
              </a:solidFill>
              <a:effectLst/>
              <a:latin typeface="Arial" panose="020B0604020202020204" pitchFamily="34" charset="0"/>
              <a:ea typeface="+mn-ea"/>
              <a:cs typeface="+mn-cs"/>
            </a:endParaRPr>
          </a:p>
          <a:p>
            <a:r>
              <a:rPr lang="fr-FR" sz="900" kern="1200" noProof="0" dirty="0">
                <a:solidFill>
                  <a:schemeClr val="tx1"/>
                </a:solidFill>
                <a:effectLst/>
                <a:latin typeface="Arial" panose="020B0604020202020204" pitchFamily="34" charset="0"/>
                <a:ea typeface="+mn-ea"/>
                <a:cs typeface="+mn-cs"/>
              </a:rPr>
              <a:t>Comme indiqué précédemment, le bassin de la rivière </a:t>
            </a:r>
            <a:r>
              <a:rPr lang="fr-FR" sz="900" kern="1200" noProof="0" dirty="0" err="1">
                <a:solidFill>
                  <a:schemeClr val="tx1"/>
                </a:solidFill>
                <a:effectLst/>
                <a:latin typeface="Arial" panose="020B0604020202020204" pitchFamily="34" charset="0"/>
                <a:ea typeface="+mn-ea"/>
                <a:cs typeface="+mn-cs"/>
              </a:rPr>
              <a:t>Reventazón</a:t>
            </a:r>
            <a:r>
              <a:rPr lang="fr-FR" sz="900" kern="1200" noProof="0" dirty="0">
                <a:solidFill>
                  <a:schemeClr val="tx1"/>
                </a:solidFill>
                <a:effectLst/>
                <a:latin typeface="Arial" panose="020B0604020202020204" pitchFamily="34" charset="0"/>
                <a:ea typeface="+mn-ea"/>
                <a:cs typeface="+mn-cs"/>
              </a:rPr>
              <a:t> revêt une importance particulière pour l'ensemble du pays. C'est pourquoi il est le seul bassin </a:t>
            </a:r>
            <a:r>
              <a:rPr lang="fr-FR" sz="900" b="0" kern="1200" noProof="0" dirty="0">
                <a:solidFill>
                  <a:schemeClr val="tx1"/>
                </a:solidFill>
                <a:effectLst/>
                <a:latin typeface="Arial" panose="020B0604020202020204" pitchFamily="34" charset="0"/>
                <a:ea typeface="+mn-ea"/>
                <a:cs typeface="+mn-cs"/>
              </a:rPr>
              <a:t>de la rivière </a:t>
            </a:r>
            <a:r>
              <a:rPr lang="fr-FR" sz="900" kern="1200" noProof="0" dirty="0">
                <a:solidFill>
                  <a:schemeClr val="tx1"/>
                </a:solidFill>
                <a:effectLst/>
                <a:latin typeface="Arial" panose="020B0604020202020204" pitchFamily="34" charset="0"/>
                <a:ea typeface="+mn-ea"/>
                <a:cs typeface="+mn-cs"/>
              </a:rPr>
              <a:t>qui possède une organisation de bassin </a:t>
            </a:r>
            <a:r>
              <a:rPr lang="fr-FR" sz="900" b="0" kern="1200" noProof="0" dirty="0">
                <a:solidFill>
                  <a:schemeClr val="tx1"/>
                </a:solidFill>
                <a:effectLst/>
                <a:latin typeface="Arial" panose="020B0604020202020204" pitchFamily="34" charset="0"/>
                <a:ea typeface="+mn-ea"/>
                <a:cs typeface="+mn-cs"/>
              </a:rPr>
              <a:t>de la rivière </a:t>
            </a:r>
            <a:r>
              <a:rPr lang="fr-FR" sz="900" kern="1200" noProof="0" dirty="0">
                <a:solidFill>
                  <a:schemeClr val="tx1"/>
                </a:solidFill>
                <a:effectLst/>
                <a:latin typeface="Arial" panose="020B0604020202020204" pitchFamily="34" charset="0"/>
                <a:ea typeface="+mn-ea"/>
                <a:cs typeface="+mn-cs"/>
              </a:rPr>
              <a:t>légalement opérationnelle appelée Commission pour la régulation et la gestion du bassin </a:t>
            </a:r>
            <a:r>
              <a:rPr lang="fr-FR" sz="900" b="0" kern="1200" noProof="0" dirty="0">
                <a:solidFill>
                  <a:schemeClr val="tx1"/>
                </a:solidFill>
                <a:effectLst/>
                <a:latin typeface="Arial" panose="020B0604020202020204" pitchFamily="34" charset="0"/>
                <a:ea typeface="+mn-ea"/>
                <a:cs typeface="+mn-cs"/>
              </a:rPr>
              <a:t>de la rivière </a:t>
            </a:r>
            <a:r>
              <a:rPr lang="fr-FR" sz="900" kern="1200" noProof="0" dirty="0">
                <a:solidFill>
                  <a:schemeClr val="tx1"/>
                </a:solidFill>
                <a:effectLst/>
                <a:latin typeface="Arial" panose="020B0604020202020204" pitchFamily="34" charset="0"/>
                <a:ea typeface="+mn-ea"/>
                <a:cs typeface="+mn-cs"/>
              </a:rPr>
              <a:t>du </a:t>
            </a:r>
            <a:r>
              <a:rPr lang="fr-FR" sz="900" kern="1200" noProof="0" dirty="0" err="1">
                <a:solidFill>
                  <a:schemeClr val="tx1"/>
                </a:solidFill>
                <a:effectLst/>
                <a:latin typeface="Arial" panose="020B0604020202020204" pitchFamily="34" charset="0"/>
                <a:ea typeface="+mn-ea"/>
                <a:cs typeface="+mn-cs"/>
              </a:rPr>
              <a:t>Reventazón</a:t>
            </a:r>
            <a:r>
              <a:rPr lang="fr-FR" sz="900" kern="1200" noProof="0" dirty="0">
                <a:solidFill>
                  <a:schemeClr val="tx1"/>
                </a:solidFill>
                <a:effectLst/>
                <a:latin typeface="Arial" panose="020B0604020202020204" pitchFamily="34" charset="0"/>
                <a:ea typeface="+mn-ea"/>
                <a:cs typeface="+mn-cs"/>
              </a:rPr>
              <a:t> (la </a:t>
            </a:r>
            <a:r>
              <a:rPr lang="fr-FR" sz="900" kern="1200" noProof="0" dirty="0" err="1">
                <a:solidFill>
                  <a:schemeClr val="tx1"/>
                </a:solidFill>
                <a:effectLst/>
                <a:latin typeface="Arial" panose="020B0604020202020204" pitchFamily="34" charset="0"/>
                <a:ea typeface="+mn-ea"/>
                <a:cs typeface="+mn-cs"/>
              </a:rPr>
              <a:t>Comisión</a:t>
            </a:r>
            <a:r>
              <a:rPr lang="fr-FR" sz="900" kern="1200" noProof="0" dirty="0">
                <a:solidFill>
                  <a:schemeClr val="tx1"/>
                </a:solidFill>
                <a:effectLst/>
                <a:latin typeface="Arial" panose="020B0604020202020204" pitchFamily="34" charset="0"/>
                <a:ea typeface="+mn-ea"/>
                <a:cs typeface="+mn-cs"/>
              </a:rPr>
              <a:t> para el </a:t>
            </a:r>
            <a:r>
              <a:rPr lang="fr-FR" sz="900" kern="1200" noProof="0" dirty="0" err="1">
                <a:solidFill>
                  <a:schemeClr val="tx1"/>
                </a:solidFill>
                <a:effectLst/>
                <a:latin typeface="Arial" panose="020B0604020202020204" pitchFamily="34" charset="0"/>
                <a:ea typeface="+mn-ea"/>
                <a:cs typeface="+mn-cs"/>
              </a:rPr>
              <a:t>Ordenamiento</a:t>
            </a:r>
            <a:r>
              <a:rPr lang="fr-FR" sz="900" kern="1200" noProof="0" dirty="0">
                <a:solidFill>
                  <a:schemeClr val="tx1"/>
                </a:solidFill>
                <a:effectLst/>
                <a:latin typeface="Arial" panose="020B0604020202020204" pitchFamily="34" charset="0"/>
                <a:ea typeface="+mn-ea"/>
                <a:cs typeface="+mn-cs"/>
              </a:rPr>
              <a:t> y </a:t>
            </a:r>
            <a:r>
              <a:rPr lang="fr-FR" sz="900" kern="1200" noProof="0" dirty="0" err="1">
                <a:solidFill>
                  <a:schemeClr val="tx1"/>
                </a:solidFill>
                <a:effectLst/>
                <a:latin typeface="Arial" panose="020B0604020202020204" pitchFamily="34" charset="0"/>
                <a:ea typeface="+mn-ea"/>
                <a:cs typeface="+mn-cs"/>
              </a:rPr>
              <a:t>Manejo</a:t>
            </a:r>
            <a:r>
              <a:rPr lang="fr-FR" sz="900" kern="1200" noProof="0" dirty="0">
                <a:solidFill>
                  <a:schemeClr val="tx1"/>
                </a:solidFill>
                <a:effectLst/>
                <a:latin typeface="Arial" panose="020B0604020202020204" pitchFamily="34" charset="0"/>
                <a:ea typeface="+mn-ea"/>
                <a:cs typeface="+mn-cs"/>
              </a:rPr>
              <a:t> de la Cuenca </a:t>
            </a:r>
            <a:r>
              <a:rPr lang="fr-FR" sz="900" kern="1200" noProof="0" dirty="0" err="1">
                <a:solidFill>
                  <a:schemeClr val="tx1"/>
                </a:solidFill>
                <a:effectLst/>
                <a:latin typeface="Arial" panose="020B0604020202020204" pitchFamily="34" charset="0"/>
                <a:ea typeface="+mn-ea"/>
                <a:cs typeface="+mn-cs"/>
              </a:rPr>
              <a:t>del</a:t>
            </a:r>
            <a:r>
              <a:rPr lang="fr-FR" sz="900" kern="1200" noProof="0" dirty="0">
                <a:solidFill>
                  <a:schemeClr val="tx1"/>
                </a:solidFill>
                <a:effectLst/>
                <a:latin typeface="Arial" panose="020B0604020202020204" pitchFamily="34" charset="0"/>
                <a:ea typeface="+mn-ea"/>
                <a:cs typeface="+mn-cs"/>
              </a:rPr>
              <a:t> Río </a:t>
            </a:r>
            <a:r>
              <a:rPr lang="fr-FR" sz="900" kern="1200" noProof="0" dirty="0" err="1">
                <a:solidFill>
                  <a:schemeClr val="tx1"/>
                </a:solidFill>
                <a:effectLst/>
                <a:latin typeface="Arial" panose="020B0604020202020204" pitchFamily="34" charset="0"/>
                <a:ea typeface="+mn-ea"/>
                <a:cs typeface="+mn-cs"/>
              </a:rPr>
              <a:t>Reventazón</a:t>
            </a:r>
            <a:r>
              <a:rPr lang="fr-FR" sz="900" kern="1200" noProof="0" dirty="0">
                <a:solidFill>
                  <a:schemeClr val="tx1"/>
                </a:solidFill>
                <a:effectLst/>
                <a:latin typeface="Arial" panose="020B0604020202020204" pitchFamily="34" charset="0"/>
                <a:ea typeface="+mn-ea"/>
                <a:cs typeface="+mn-cs"/>
              </a:rPr>
              <a:t>) (Script Module 9) .</a:t>
            </a:r>
            <a:endParaRPr lang="en-US" sz="900" kern="1200" noProof="0" dirty="0">
              <a:solidFill>
                <a:schemeClr val="tx1"/>
              </a:solidFill>
              <a:effectLst/>
              <a:latin typeface="Arial" panose="020B0604020202020204" pitchFamily="34" charset="0"/>
              <a:ea typeface="+mn-ea"/>
              <a:cs typeface="+mn-cs"/>
            </a:endParaRPr>
          </a:p>
          <a:p>
            <a:endParaRPr lang="en-US" sz="900" kern="1200" noProof="0" dirty="0">
              <a:solidFill>
                <a:schemeClr val="tx1"/>
              </a:solidFill>
              <a:effectLst/>
              <a:latin typeface="Arial" panose="020B0604020202020204" pitchFamily="34" charset="0"/>
              <a:ea typeface="+mn-ea"/>
              <a:cs typeface="+mn-cs"/>
            </a:endParaRPr>
          </a:p>
          <a:p>
            <a:endParaRPr lang="en-US" sz="900" kern="1200" noProof="0" dirty="0">
              <a:solidFill>
                <a:schemeClr val="tx1"/>
              </a:solidFill>
              <a:effectLst/>
              <a:latin typeface="Arial" panose="020B0604020202020204" pitchFamily="34" charset="0"/>
              <a:ea typeface="+mn-ea"/>
              <a:cs typeface="+mn-cs"/>
            </a:endParaRPr>
          </a:p>
          <a:p>
            <a:r>
              <a:rPr lang="en-US" sz="900" b="1" kern="1200" noProof="0" dirty="0">
                <a:solidFill>
                  <a:schemeClr val="tx1"/>
                </a:solidFill>
                <a:effectLst/>
                <a:latin typeface="Arial" panose="020B0604020202020204" pitchFamily="34" charset="0"/>
                <a:ea typeface="+mn-ea"/>
                <a:cs typeface="+mn-cs"/>
              </a:rPr>
              <a:t>Sources: </a:t>
            </a:r>
          </a:p>
          <a:p>
            <a:endParaRPr lang="en-US" sz="900" kern="1200" noProof="0" dirty="0">
              <a:solidFill>
                <a:schemeClr val="tx1"/>
              </a:solidFill>
              <a:effectLst/>
              <a:latin typeface="Arial" panose="020B0604020202020204" pitchFamily="34" charset="0"/>
              <a:ea typeface="+mn-ea"/>
              <a:cs typeface="+mn-cs"/>
            </a:endParaRPr>
          </a:p>
          <a:p>
            <a:r>
              <a:rPr lang="en-US" sz="900" kern="1200" noProof="0" dirty="0" err="1">
                <a:solidFill>
                  <a:schemeClr val="tx1"/>
                </a:solidFill>
                <a:effectLst/>
                <a:latin typeface="Arial" panose="020B0604020202020204" pitchFamily="34" charset="0"/>
                <a:ea typeface="+mn-ea"/>
                <a:cs typeface="+mn-cs"/>
              </a:rPr>
              <a:t>Jouravlev</a:t>
            </a:r>
            <a:r>
              <a:rPr lang="en-US" sz="900" kern="1200" noProof="0" dirty="0">
                <a:solidFill>
                  <a:schemeClr val="tx1"/>
                </a:solidFill>
                <a:effectLst/>
                <a:latin typeface="Arial" panose="020B0604020202020204" pitchFamily="34" charset="0"/>
                <a:ea typeface="+mn-ea"/>
                <a:cs typeface="+mn-cs"/>
              </a:rPr>
              <a:t>, A., Rodriguez, A. &amp; </a:t>
            </a:r>
            <a:r>
              <a:rPr lang="en-US" sz="900" kern="1200" noProof="0" dirty="0" err="1">
                <a:solidFill>
                  <a:schemeClr val="tx1"/>
                </a:solidFill>
                <a:effectLst/>
                <a:latin typeface="Arial" panose="020B0604020202020204" pitchFamily="34" charset="0"/>
                <a:ea typeface="+mn-ea"/>
                <a:cs typeface="+mn-cs"/>
              </a:rPr>
              <a:t>Peñailillo</a:t>
            </a:r>
            <a:r>
              <a:rPr lang="en-US" sz="900" kern="1200" noProof="0" dirty="0">
                <a:solidFill>
                  <a:schemeClr val="tx1"/>
                </a:solidFill>
                <a:effectLst/>
                <a:latin typeface="Arial" panose="020B0604020202020204" pitchFamily="34" charset="0"/>
                <a:ea typeface="+mn-ea"/>
                <a:cs typeface="+mn-cs"/>
              </a:rPr>
              <a:t>, R. (2017), ‘National cases in LAC: Costa Rica &amp; Brazil’, [</a:t>
            </a:r>
            <a:r>
              <a:rPr lang="en-US" sz="900" kern="1200" noProof="0" dirty="0" err="1">
                <a:solidFill>
                  <a:schemeClr val="tx1"/>
                </a:solidFill>
                <a:effectLst/>
                <a:latin typeface="Arial" panose="020B0604020202020204" pitchFamily="34" charset="0"/>
                <a:ea typeface="+mn-ea"/>
                <a:cs typeface="+mn-cs"/>
              </a:rPr>
              <a:t>Powerpoint</a:t>
            </a:r>
            <a:r>
              <a:rPr lang="en-US" sz="900" kern="1200" noProof="0" dirty="0">
                <a:solidFill>
                  <a:schemeClr val="tx1"/>
                </a:solidFill>
                <a:effectLst/>
                <a:latin typeface="Arial" panose="020B0604020202020204" pitchFamily="34" charset="0"/>
                <a:ea typeface="+mn-ea"/>
                <a:cs typeface="+mn-cs"/>
              </a:rPr>
              <a:t> Presentation], Bonn.</a:t>
            </a:r>
          </a:p>
          <a:p>
            <a:endParaRPr lang="en-US" sz="900" kern="1200" noProof="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charset="0"/>
              <a:buNone/>
              <a:tabLst/>
              <a:defRPr/>
            </a:pPr>
            <a:r>
              <a:rPr lang="en-US" sz="900" noProof="0" dirty="0">
                <a:solidFill>
                  <a:schemeClr val="bg1"/>
                </a:solidFill>
              </a:rPr>
              <a:t>PPT para ‘</a:t>
            </a:r>
            <a:r>
              <a:rPr lang="en-US" sz="900" noProof="0" dirty="0" err="1">
                <a:solidFill>
                  <a:schemeClr val="bg1"/>
                </a:solidFill>
              </a:rPr>
              <a:t>Módulo</a:t>
            </a:r>
            <a:r>
              <a:rPr lang="en-US" sz="900" noProof="0" dirty="0">
                <a:solidFill>
                  <a:schemeClr val="bg1"/>
                </a:solidFill>
              </a:rPr>
              <a:t> 9: </a:t>
            </a:r>
            <a:r>
              <a:rPr lang="en-US" sz="900" noProof="0" dirty="0" err="1">
                <a:solidFill>
                  <a:schemeClr val="bg1"/>
                </a:solidFill>
              </a:rPr>
              <a:t>Estudios</a:t>
            </a:r>
            <a:r>
              <a:rPr lang="en-US" sz="900" noProof="0" dirty="0">
                <a:solidFill>
                  <a:schemeClr val="bg1"/>
                </a:solidFill>
              </a:rPr>
              <a:t> de </a:t>
            </a:r>
            <a:r>
              <a:rPr lang="en-US" sz="900" noProof="0" dirty="0" err="1">
                <a:solidFill>
                  <a:schemeClr val="bg1"/>
                </a:solidFill>
              </a:rPr>
              <a:t>caso</a:t>
            </a:r>
            <a:r>
              <a:rPr lang="en-US" sz="900" noProof="0" dirty="0">
                <a:solidFill>
                  <a:schemeClr val="bg1"/>
                </a:solidFill>
              </a:rPr>
              <a:t> </a:t>
            </a:r>
            <a:r>
              <a:rPr lang="en-US" sz="900" noProof="0" dirty="0" err="1">
                <a:solidFill>
                  <a:schemeClr val="bg1"/>
                </a:solidFill>
              </a:rPr>
              <a:t>sobre</a:t>
            </a:r>
            <a:r>
              <a:rPr lang="en-US" sz="900" noProof="0" dirty="0">
                <a:solidFill>
                  <a:schemeClr val="bg1"/>
                </a:solidFill>
              </a:rPr>
              <a:t> </a:t>
            </a:r>
            <a:r>
              <a:rPr lang="en-US" sz="900" noProof="0" dirty="0" err="1">
                <a:solidFill>
                  <a:schemeClr val="bg1"/>
                </a:solidFill>
              </a:rPr>
              <a:t>interrelaciones</a:t>
            </a:r>
            <a:r>
              <a:rPr lang="en-US" sz="900" noProof="0" dirty="0">
                <a:solidFill>
                  <a:schemeClr val="bg1"/>
                </a:solidFill>
              </a:rPr>
              <a:t> del </a:t>
            </a:r>
            <a:r>
              <a:rPr lang="en-US" sz="900" noProof="0" dirty="0" err="1">
                <a:solidFill>
                  <a:schemeClr val="bg1"/>
                </a:solidFill>
              </a:rPr>
              <a:t>Nexo</a:t>
            </a:r>
            <a:r>
              <a:rPr lang="en-US" sz="900" noProof="0" dirty="0">
                <a:solidFill>
                  <a:schemeClr val="bg1"/>
                </a:solidFill>
              </a:rPr>
              <a:t> </a:t>
            </a:r>
            <a:r>
              <a:rPr lang="en-US" sz="900" noProof="0" dirty="0" err="1">
                <a:solidFill>
                  <a:schemeClr val="bg1"/>
                </a:solidFill>
              </a:rPr>
              <a:t>en</a:t>
            </a:r>
            <a:r>
              <a:rPr lang="en-US" sz="900" noProof="0" dirty="0">
                <a:solidFill>
                  <a:schemeClr val="bg1"/>
                </a:solidFill>
              </a:rPr>
              <a:t> la </a:t>
            </a:r>
            <a:r>
              <a:rPr lang="en-US" sz="900" noProof="0" dirty="0" err="1">
                <a:solidFill>
                  <a:schemeClr val="bg1"/>
                </a:solidFill>
              </a:rPr>
              <a:t>región</a:t>
            </a:r>
            <a:r>
              <a:rPr lang="en-US" sz="900" noProof="0" dirty="0">
                <a:solidFill>
                  <a:schemeClr val="bg1"/>
                </a:solidFill>
              </a:rPr>
              <a:t>’</a:t>
            </a:r>
          </a:p>
          <a:p>
            <a:pPr marL="0" indent="0">
              <a:buFont typeface="Arial" charset="0"/>
              <a:buNone/>
            </a:pPr>
            <a:endParaRPr lang="en-US" sz="900" kern="1200" noProof="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t>Script para ‘</a:t>
            </a:r>
            <a:r>
              <a:rPr lang="en-US" noProof="0" dirty="0" err="1"/>
              <a:t>Módulo</a:t>
            </a:r>
            <a:r>
              <a:rPr lang="en-US" noProof="0" dirty="0"/>
              <a:t> 9: </a:t>
            </a:r>
            <a:r>
              <a:rPr lang="en-US" noProof="0" dirty="0" err="1"/>
              <a:t>Estudios</a:t>
            </a:r>
            <a:r>
              <a:rPr lang="en-US" noProof="0" dirty="0"/>
              <a:t> de case </a:t>
            </a:r>
            <a:r>
              <a:rPr lang="en-US" noProof="0" dirty="0" err="1"/>
              <a:t>sobre</a:t>
            </a:r>
            <a:r>
              <a:rPr lang="en-US" noProof="0" dirty="0"/>
              <a:t> </a:t>
            </a:r>
            <a:r>
              <a:rPr lang="en-US" noProof="0" dirty="0" err="1"/>
              <a:t>interrelaciones</a:t>
            </a:r>
            <a:r>
              <a:rPr lang="en-US" noProof="0" dirty="0"/>
              <a:t> del </a:t>
            </a:r>
            <a:r>
              <a:rPr lang="en-US" noProof="0" dirty="0" err="1"/>
              <a:t>nexo</a:t>
            </a:r>
            <a:r>
              <a:rPr lang="en-US" noProof="0" dirty="0"/>
              <a:t> </a:t>
            </a:r>
            <a:r>
              <a:rPr lang="en-US" noProof="0" dirty="0" err="1"/>
              <a:t>en</a:t>
            </a:r>
            <a:r>
              <a:rPr lang="en-US" noProof="0" dirty="0"/>
              <a:t> la region‘</a:t>
            </a:r>
          </a:p>
          <a:p>
            <a:endParaRPr lang="en-US" sz="900" kern="1200" noProof="0" dirty="0">
              <a:solidFill>
                <a:schemeClr val="tx1"/>
              </a:solidFill>
              <a:effectLst/>
              <a:latin typeface="Arial" panose="020B0604020202020204" pitchFamily="34" charset="0"/>
              <a:ea typeface="+mn-ea"/>
              <a:cs typeface="+mn-cs"/>
            </a:endParaRPr>
          </a:p>
          <a:p>
            <a:r>
              <a:rPr lang="en-US" sz="900" kern="1200" noProof="0" dirty="0">
                <a:solidFill>
                  <a:schemeClr val="tx1"/>
                </a:solidFill>
                <a:effectLst/>
                <a:latin typeface="Arial" panose="020B0604020202020204" pitchFamily="34" charset="0"/>
                <a:ea typeface="+mn-ea"/>
                <a:cs typeface="+mn-cs"/>
              </a:rPr>
              <a:t>Vargas, M.B. &amp; Lee, T.L. (2017), ‘El </a:t>
            </a:r>
            <a:r>
              <a:rPr lang="en-US" sz="900" kern="1200" noProof="0" dirty="0" err="1">
                <a:solidFill>
                  <a:schemeClr val="tx1"/>
                </a:solidFill>
                <a:effectLst/>
                <a:latin typeface="Arial" panose="020B0604020202020204" pitchFamily="34" charset="0"/>
                <a:ea typeface="+mn-ea"/>
                <a:cs typeface="+mn-cs"/>
              </a:rPr>
              <a:t>Nexo</a:t>
            </a:r>
            <a:r>
              <a:rPr lang="en-US" sz="900" kern="1200" noProof="0" dirty="0">
                <a:solidFill>
                  <a:schemeClr val="tx1"/>
                </a:solidFill>
                <a:effectLst/>
                <a:latin typeface="Arial" panose="020B0604020202020204" pitchFamily="34" charset="0"/>
                <a:ea typeface="+mn-ea"/>
                <a:cs typeface="+mn-cs"/>
              </a:rPr>
              <a:t> entre el </a:t>
            </a:r>
            <a:r>
              <a:rPr lang="en-US" sz="900" kern="1200" noProof="0" dirty="0" err="1">
                <a:solidFill>
                  <a:schemeClr val="tx1"/>
                </a:solidFill>
                <a:effectLst/>
                <a:latin typeface="Arial" panose="020B0604020202020204" pitchFamily="34" charset="0"/>
                <a:ea typeface="+mn-ea"/>
                <a:cs typeface="+mn-cs"/>
              </a:rPr>
              <a:t>agua</a:t>
            </a:r>
            <a:r>
              <a:rPr lang="en-US" sz="900" kern="1200" noProof="0" dirty="0">
                <a:solidFill>
                  <a:schemeClr val="tx1"/>
                </a:solidFill>
                <a:effectLst/>
                <a:latin typeface="Arial" panose="020B0604020202020204" pitchFamily="34" charset="0"/>
                <a:ea typeface="+mn-ea"/>
                <a:cs typeface="+mn-cs"/>
              </a:rPr>
              <a:t>, la </a:t>
            </a:r>
            <a:r>
              <a:rPr lang="en-US" sz="900" kern="1200" noProof="0" dirty="0" err="1">
                <a:solidFill>
                  <a:schemeClr val="tx1"/>
                </a:solidFill>
                <a:effectLst/>
                <a:latin typeface="Arial" panose="020B0604020202020204" pitchFamily="34" charset="0"/>
                <a:ea typeface="+mn-ea"/>
                <a:cs typeface="+mn-cs"/>
              </a:rPr>
              <a:t>energía</a:t>
            </a:r>
            <a:r>
              <a:rPr lang="en-US" sz="900" kern="1200" noProof="0" dirty="0">
                <a:solidFill>
                  <a:schemeClr val="tx1"/>
                </a:solidFill>
                <a:effectLst/>
                <a:latin typeface="Arial" panose="020B0604020202020204" pitchFamily="34" charset="0"/>
                <a:ea typeface="+mn-ea"/>
                <a:cs typeface="+mn-cs"/>
              </a:rPr>
              <a:t> y la </a:t>
            </a:r>
            <a:r>
              <a:rPr lang="en-US" sz="900" kern="1200" noProof="0" dirty="0" err="1">
                <a:solidFill>
                  <a:schemeClr val="tx1"/>
                </a:solidFill>
                <a:effectLst/>
                <a:latin typeface="Arial" panose="020B0604020202020204" pitchFamily="34" charset="0"/>
                <a:ea typeface="+mn-ea"/>
                <a:cs typeface="+mn-cs"/>
              </a:rPr>
              <a:t>alimentación</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en</a:t>
            </a:r>
            <a:r>
              <a:rPr lang="en-US" sz="900" kern="1200" noProof="0" dirty="0">
                <a:solidFill>
                  <a:schemeClr val="tx1"/>
                </a:solidFill>
                <a:effectLst/>
                <a:latin typeface="Arial" panose="020B0604020202020204" pitchFamily="34" charset="0"/>
                <a:ea typeface="+mn-ea"/>
                <a:cs typeface="+mn-cs"/>
              </a:rPr>
              <a:t> Costa Rica: El </a:t>
            </a:r>
            <a:r>
              <a:rPr lang="en-US" sz="900" kern="1200" noProof="0" dirty="0" err="1">
                <a:solidFill>
                  <a:schemeClr val="tx1"/>
                </a:solidFill>
                <a:effectLst/>
                <a:latin typeface="Arial" panose="020B0604020202020204" pitchFamily="34" charset="0"/>
                <a:ea typeface="+mn-ea"/>
                <a:cs typeface="+mn-cs"/>
              </a:rPr>
              <a:t>caso</a:t>
            </a:r>
            <a:r>
              <a:rPr lang="en-US" sz="900" kern="1200" noProof="0" dirty="0">
                <a:solidFill>
                  <a:schemeClr val="tx1"/>
                </a:solidFill>
                <a:effectLst/>
                <a:latin typeface="Arial" panose="020B0604020202020204" pitchFamily="34" charset="0"/>
                <a:ea typeface="+mn-ea"/>
                <a:cs typeface="+mn-cs"/>
              </a:rPr>
              <a:t> de la </a:t>
            </a:r>
            <a:r>
              <a:rPr lang="en-US" sz="900" kern="1200" noProof="0" dirty="0" err="1">
                <a:solidFill>
                  <a:schemeClr val="tx1"/>
                </a:solidFill>
                <a:effectLst/>
                <a:latin typeface="Arial" panose="020B0604020202020204" pitchFamily="34" charset="0"/>
                <a:ea typeface="+mn-ea"/>
                <a:cs typeface="+mn-cs"/>
              </a:rPr>
              <a:t>cuenca</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alta</a:t>
            </a:r>
            <a:r>
              <a:rPr lang="en-US" sz="900" kern="1200" noProof="0" dirty="0">
                <a:solidFill>
                  <a:schemeClr val="tx1"/>
                </a:solidFill>
                <a:effectLst/>
                <a:latin typeface="Arial" panose="020B0604020202020204" pitchFamily="34" charset="0"/>
                <a:ea typeface="+mn-ea"/>
                <a:cs typeface="+mn-cs"/>
              </a:rPr>
              <a:t> del </a:t>
            </a:r>
            <a:r>
              <a:rPr lang="en-US" sz="900" kern="1200" noProof="0" dirty="0" err="1">
                <a:solidFill>
                  <a:schemeClr val="tx1"/>
                </a:solidFill>
                <a:effectLst/>
                <a:latin typeface="Arial" panose="020B0604020202020204" pitchFamily="34" charset="0"/>
                <a:ea typeface="+mn-ea"/>
                <a:cs typeface="+mn-cs"/>
              </a:rPr>
              <a:t>río</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Reventazón</a:t>
            </a:r>
            <a:r>
              <a:rPr lang="en-US" sz="900" kern="1200" noProof="0" dirty="0">
                <a:solidFill>
                  <a:schemeClr val="tx1"/>
                </a:solidFill>
                <a:effectLst/>
                <a:latin typeface="Arial" panose="020B0604020202020204" pitchFamily="34" charset="0"/>
                <a:ea typeface="+mn-ea"/>
                <a:cs typeface="+mn-cs"/>
              </a:rPr>
              <a:t>’, </a:t>
            </a:r>
            <a:r>
              <a:rPr lang="en-US" sz="900" i="1" kern="1200" noProof="0" dirty="0">
                <a:solidFill>
                  <a:schemeClr val="tx1"/>
                </a:solidFill>
                <a:effectLst/>
                <a:latin typeface="Arial" panose="020B0604020202020204" pitchFamily="34" charset="0"/>
                <a:ea typeface="+mn-ea"/>
                <a:cs typeface="+mn-cs"/>
              </a:rPr>
              <a:t>Serie </a:t>
            </a:r>
            <a:r>
              <a:rPr lang="en-US" sz="900" i="1" kern="1200" noProof="0" dirty="0" err="1">
                <a:solidFill>
                  <a:schemeClr val="tx1"/>
                </a:solidFill>
                <a:effectLst/>
                <a:latin typeface="Arial" panose="020B0604020202020204" pitchFamily="34" charset="0"/>
                <a:ea typeface="+mn-ea"/>
                <a:cs typeface="+mn-cs"/>
              </a:rPr>
              <a:t>Recursos</a:t>
            </a:r>
            <a:r>
              <a:rPr lang="en-US" sz="900" i="1" kern="1200" noProof="0" dirty="0">
                <a:solidFill>
                  <a:schemeClr val="tx1"/>
                </a:solidFill>
                <a:effectLst/>
                <a:latin typeface="Arial" panose="020B0604020202020204" pitchFamily="34" charset="0"/>
                <a:ea typeface="+mn-ea"/>
                <a:cs typeface="+mn-cs"/>
              </a:rPr>
              <a:t> Naturales e </a:t>
            </a:r>
            <a:r>
              <a:rPr lang="en-US" sz="900" i="1" kern="1200" noProof="0" dirty="0" err="1">
                <a:solidFill>
                  <a:schemeClr val="tx1"/>
                </a:solidFill>
                <a:effectLst/>
                <a:latin typeface="Arial" panose="020B0604020202020204" pitchFamily="34" charset="0"/>
                <a:ea typeface="+mn-ea"/>
                <a:cs typeface="+mn-cs"/>
              </a:rPr>
              <a:t>Infraestructura</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Comisión</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Económica</a:t>
            </a:r>
            <a:r>
              <a:rPr lang="en-US" sz="900" kern="1200" noProof="0" dirty="0">
                <a:solidFill>
                  <a:schemeClr val="tx1"/>
                </a:solidFill>
                <a:effectLst/>
                <a:latin typeface="Arial" panose="020B0604020202020204" pitchFamily="34" charset="0"/>
                <a:ea typeface="+mn-ea"/>
                <a:cs typeface="+mn-cs"/>
              </a:rPr>
              <a:t> para América Latina y el Caribe (CEPAL), Santiago.</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4</a:t>
            </a:fld>
            <a:endParaRPr lang="en-GB"/>
          </a:p>
        </p:txBody>
      </p:sp>
    </p:spTree>
    <p:extLst>
      <p:ext uri="{BB962C8B-B14F-4D97-AF65-F5344CB8AC3E}">
        <p14:creationId xmlns:p14="http://schemas.microsoft.com/office/powerpoint/2010/main" val="3300891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900" b="1" kern="1200" noProof="0" dirty="0">
                <a:solidFill>
                  <a:schemeClr val="tx1"/>
                </a:solidFill>
                <a:effectLst/>
                <a:latin typeface="Arial" panose="020B0604020202020204" pitchFamily="34" charset="0"/>
                <a:ea typeface="+mn-ea"/>
                <a:cs typeface="+mn-cs"/>
              </a:rPr>
              <a:t>Notes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noProof="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fr-FR" sz="900" kern="1200" noProof="0" dirty="0">
                <a:solidFill>
                  <a:schemeClr val="tx1"/>
                </a:solidFill>
                <a:effectLst/>
                <a:latin typeface="Arial" panose="020B0604020202020204" pitchFamily="34" charset="0"/>
                <a:ea typeface="+mn-ea"/>
                <a:cs typeface="+mn-cs"/>
              </a:rPr>
              <a:t>Comme on peut le supposer, le bassin de la rivière </a:t>
            </a:r>
            <a:r>
              <a:rPr lang="fr-FR" sz="900" kern="1200" noProof="0" dirty="0" err="1">
                <a:solidFill>
                  <a:schemeClr val="tx1"/>
                </a:solidFill>
                <a:effectLst/>
                <a:latin typeface="Arial" panose="020B0604020202020204" pitchFamily="34" charset="0"/>
                <a:ea typeface="+mn-ea"/>
                <a:cs typeface="+mn-cs"/>
              </a:rPr>
              <a:t>Reventazón</a:t>
            </a:r>
            <a:r>
              <a:rPr lang="fr-FR" sz="900" kern="1200" noProof="0" dirty="0">
                <a:solidFill>
                  <a:schemeClr val="tx1"/>
                </a:solidFill>
                <a:effectLst/>
                <a:latin typeface="Arial" panose="020B0604020202020204" pitchFamily="34" charset="0"/>
                <a:ea typeface="+mn-ea"/>
                <a:cs typeface="+mn-cs"/>
              </a:rPr>
              <a:t> est caractérisé par des interactions dépendantes « eau-énergie-alimentation » Nexus. Mais avant de les examiner en détail, intéressons-nous aux défis institutionnels qui entravent actuellement la gestion intersectorielle au sein du bassin.</a:t>
            </a:r>
            <a:endParaRPr lang="en-US" sz="900" kern="1200" noProof="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noProof="0" dirty="0">
              <a:solidFill>
                <a:schemeClr val="tx1"/>
              </a:solidFill>
              <a:effectLst/>
              <a:latin typeface="Arial" panose="020B0604020202020204" pitchFamily="34" charset="0"/>
              <a:ea typeface="+mn-ea"/>
              <a:cs typeface="+mn-cs"/>
            </a:endParaRPr>
          </a:p>
          <a:p>
            <a:pPr marL="0" indent="0">
              <a:buFont typeface="+mj-lt"/>
              <a:buNone/>
            </a:pPr>
            <a:r>
              <a:rPr lang="en-US" sz="900" b="1" u="none" kern="1200" noProof="0" dirty="0" err="1">
                <a:solidFill>
                  <a:schemeClr val="tx1"/>
                </a:solidFill>
                <a:effectLst/>
                <a:latin typeface="Arial" panose="020B0604020202020204" pitchFamily="34" charset="0"/>
                <a:ea typeface="+mn-ea"/>
                <a:cs typeface="+mn-cs"/>
              </a:rPr>
              <a:t>Défis</a:t>
            </a:r>
            <a:r>
              <a:rPr lang="en-US" sz="900" b="1" u="none" kern="1200" noProof="0" dirty="0">
                <a:solidFill>
                  <a:schemeClr val="tx1"/>
                </a:solidFill>
                <a:effectLst/>
                <a:latin typeface="Arial" panose="020B0604020202020204" pitchFamily="34" charset="0"/>
                <a:ea typeface="+mn-ea"/>
                <a:cs typeface="+mn-cs"/>
              </a:rPr>
              <a:t> </a:t>
            </a:r>
            <a:r>
              <a:rPr lang="en-US" sz="900" b="1" u="none" kern="1200" noProof="0" dirty="0" err="1">
                <a:solidFill>
                  <a:schemeClr val="tx1"/>
                </a:solidFill>
                <a:effectLst/>
                <a:latin typeface="Arial" panose="020B0604020202020204" pitchFamily="34" charset="0"/>
                <a:ea typeface="+mn-ea"/>
                <a:cs typeface="+mn-cs"/>
              </a:rPr>
              <a:t>institutionnels</a:t>
            </a:r>
            <a:endParaRPr lang="en-US" sz="900" b="0" kern="1200" noProof="0" dirty="0">
              <a:solidFill>
                <a:schemeClr val="tx1"/>
              </a:solidFill>
              <a:effectLst/>
              <a:latin typeface="Arial" panose="020B0604020202020204" pitchFamily="34" charset="0"/>
              <a:ea typeface="+mn-ea"/>
              <a:cs typeface="+mn-cs"/>
            </a:endParaRPr>
          </a:p>
          <a:p>
            <a:pPr marL="171450" indent="-171450">
              <a:buFont typeface="Symbol" panose="05050102010706020507" pitchFamily="18" charset="2"/>
              <a:buChar char="-"/>
            </a:pPr>
            <a:r>
              <a:rPr lang="fr-FR" sz="900" b="0" kern="1200" noProof="0" dirty="0">
                <a:solidFill>
                  <a:schemeClr val="tx1"/>
                </a:solidFill>
                <a:effectLst/>
                <a:latin typeface="Arial" panose="020B0604020202020204" pitchFamily="34" charset="0"/>
                <a:ea typeface="+mn-ea"/>
                <a:cs typeface="+mn-cs"/>
              </a:rPr>
              <a:t>Le secteur de l'eau manque d'un cadre juridique moderne et systémique. La loi sur l’eau (n⁰ 276) de 1942 qui réglemente toutes les questions concernant la propriété, l'utilisation et le développement de l'eau est considérée comme dépassée sous plusieurs aspects (par exemple, l'utilisation multiple des ressources, les instruments économiques, les instruments de planification, les mécanismes de protection, la régulation et la sanction des eaux souterraines).</a:t>
            </a:r>
            <a:endParaRPr lang="en-US" sz="900" b="0" kern="1200" noProof="0" dirty="0">
              <a:solidFill>
                <a:schemeClr val="tx1"/>
              </a:solidFill>
              <a:effectLst/>
              <a:latin typeface="Arial" panose="020B0604020202020204" pitchFamily="34" charset="0"/>
              <a:ea typeface="+mn-ea"/>
              <a:cs typeface="+mn-cs"/>
            </a:endParaRPr>
          </a:p>
          <a:p>
            <a:pPr marL="0" indent="0">
              <a:buFont typeface="Symbol" panose="05050102010706020507" pitchFamily="18" charset="2"/>
              <a:buNone/>
            </a:pPr>
            <a:endParaRPr lang="en-US" sz="900" b="0" kern="1200" noProof="0" dirty="0">
              <a:solidFill>
                <a:schemeClr val="tx1"/>
              </a:solidFill>
              <a:effectLst/>
              <a:latin typeface="Arial" panose="020B0604020202020204" pitchFamily="34" charset="0"/>
              <a:ea typeface="+mn-ea"/>
              <a:cs typeface="+mn-cs"/>
            </a:endParaRPr>
          </a:p>
          <a:p>
            <a:pPr marL="171450" indent="-171450">
              <a:buFont typeface="Symbol" panose="05050102010706020507" pitchFamily="18" charset="2"/>
              <a:buChar char="-"/>
            </a:pPr>
            <a:r>
              <a:rPr lang="fr-FR" sz="900" b="0" kern="1200" noProof="0" dirty="0">
                <a:solidFill>
                  <a:schemeClr val="tx1"/>
                </a:solidFill>
                <a:effectLst/>
                <a:latin typeface="Arial" panose="020B0604020202020204" pitchFamily="34" charset="0"/>
                <a:ea typeface="+mn-ea"/>
                <a:cs typeface="+mn-cs"/>
              </a:rPr>
              <a:t>De plus, les compétences de la Direction des Eaux (DA) du Ministère de l'Environnement et de l'Énergie (MINAE) pour effectuer le contrôle, le suivi et les évaluations sont limitées. Cela peut être attribué au cadre réglementaire obsolète, au manque de personnel technique, à la désarticulation interinstitutionnelle, à la paperasserie complexe et au manque de connaissances sur les comportements des ressources en eau.</a:t>
            </a:r>
            <a:endParaRPr lang="en-US" sz="900" b="0" kern="1200" noProof="0" dirty="0">
              <a:solidFill>
                <a:schemeClr val="tx1"/>
              </a:solidFill>
              <a:effectLst/>
              <a:latin typeface="Arial" panose="020B0604020202020204" pitchFamily="34" charset="0"/>
              <a:ea typeface="+mn-ea"/>
              <a:cs typeface="+mn-cs"/>
            </a:endParaRPr>
          </a:p>
          <a:p>
            <a:pPr marL="0" indent="0">
              <a:buFont typeface="Symbol" panose="05050102010706020507" pitchFamily="18" charset="2"/>
              <a:buNone/>
            </a:pPr>
            <a:endParaRPr lang="en-US" sz="900" b="0" kern="1200" noProof="0" dirty="0">
              <a:solidFill>
                <a:schemeClr val="tx1"/>
              </a:solidFill>
              <a:effectLst/>
              <a:latin typeface="Arial" panose="020B0604020202020204" pitchFamily="34" charset="0"/>
              <a:ea typeface="+mn-ea"/>
              <a:cs typeface="+mn-cs"/>
            </a:endParaRPr>
          </a:p>
          <a:p>
            <a:pPr marL="171450" indent="-171450">
              <a:buFont typeface="Symbol" panose="05050102010706020507" pitchFamily="18" charset="2"/>
              <a:buChar char="-"/>
            </a:pPr>
            <a:r>
              <a:rPr lang="fr-FR" sz="900" b="0" kern="1200" noProof="0" dirty="0">
                <a:solidFill>
                  <a:schemeClr val="tx1"/>
                </a:solidFill>
                <a:effectLst/>
                <a:latin typeface="Arial" panose="020B0604020202020204" pitchFamily="34" charset="0"/>
                <a:ea typeface="+mn-ea"/>
                <a:cs typeface="+mn-cs"/>
              </a:rPr>
              <a:t>Mais aussi la gouvernance du bassin de la rivière connaît de graves lacunes en matière d'administration, de régulation, de coordination, de décentralisation et de participation.</a:t>
            </a:r>
            <a:endParaRPr lang="en-US" sz="900" b="0" kern="1200" noProof="0" dirty="0">
              <a:solidFill>
                <a:schemeClr val="tx1"/>
              </a:solidFill>
              <a:effectLst/>
              <a:latin typeface="Arial" panose="020B0604020202020204" pitchFamily="34" charset="0"/>
              <a:ea typeface="+mn-ea"/>
              <a:cs typeface="+mn-cs"/>
            </a:endParaRPr>
          </a:p>
          <a:p>
            <a:pPr marL="0" indent="0">
              <a:buFont typeface="Symbol" panose="05050102010706020507" pitchFamily="18" charset="2"/>
              <a:buNone/>
            </a:pPr>
            <a:endParaRPr lang="en-US" sz="900" b="0" kern="1200" noProof="0" dirty="0">
              <a:solidFill>
                <a:schemeClr val="tx1"/>
              </a:solidFill>
              <a:effectLst/>
              <a:latin typeface="Arial" panose="020B0604020202020204" pitchFamily="34" charset="0"/>
              <a:ea typeface="+mn-ea"/>
              <a:cs typeface="+mn-cs"/>
            </a:endParaRPr>
          </a:p>
          <a:p>
            <a:endParaRPr lang="en-US" sz="900" kern="1200" noProof="0" dirty="0">
              <a:solidFill>
                <a:schemeClr val="tx1"/>
              </a:solidFill>
              <a:effectLst/>
              <a:latin typeface="Arial" panose="020B0604020202020204" pitchFamily="34" charset="0"/>
              <a:ea typeface="+mn-ea"/>
              <a:cs typeface="+mn-cs"/>
            </a:endParaRPr>
          </a:p>
          <a:p>
            <a:r>
              <a:rPr lang="en-US" sz="900" b="1" kern="1200" noProof="0" dirty="0">
                <a:solidFill>
                  <a:schemeClr val="tx1"/>
                </a:solidFill>
                <a:effectLst/>
                <a:latin typeface="Arial" panose="020B0604020202020204" pitchFamily="34" charset="0"/>
                <a:ea typeface="+mn-ea"/>
                <a:cs typeface="+mn-cs"/>
              </a:rPr>
              <a:t>Sources:</a:t>
            </a:r>
          </a:p>
          <a:p>
            <a:endParaRPr lang="en-US" sz="900" kern="1200" noProof="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charset="0"/>
              <a:buNone/>
              <a:tabLst/>
              <a:defRPr/>
            </a:pPr>
            <a:r>
              <a:rPr lang="en-US" sz="900" noProof="0" dirty="0">
                <a:solidFill>
                  <a:schemeClr val="bg1"/>
                </a:solidFill>
              </a:rPr>
              <a:t>PPT para ‘</a:t>
            </a:r>
            <a:r>
              <a:rPr lang="en-US" sz="900" noProof="0" dirty="0" err="1">
                <a:solidFill>
                  <a:schemeClr val="bg1"/>
                </a:solidFill>
              </a:rPr>
              <a:t>Módulo</a:t>
            </a:r>
            <a:r>
              <a:rPr lang="en-US" sz="900" noProof="0" dirty="0">
                <a:solidFill>
                  <a:schemeClr val="bg1"/>
                </a:solidFill>
              </a:rPr>
              <a:t> 9: </a:t>
            </a:r>
            <a:r>
              <a:rPr lang="en-US" sz="900" noProof="0" dirty="0" err="1">
                <a:solidFill>
                  <a:schemeClr val="bg1"/>
                </a:solidFill>
              </a:rPr>
              <a:t>Estudios</a:t>
            </a:r>
            <a:r>
              <a:rPr lang="en-US" sz="900" noProof="0" dirty="0">
                <a:solidFill>
                  <a:schemeClr val="bg1"/>
                </a:solidFill>
              </a:rPr>
              <a:t> de </a:t>
            </a:r>
            <a:r>
              <a:rPr lang="en-US" sz="900" noProof="0" dirty="0" err="1">
                <a:solidFill>
                  <a:schemeClr val="bg1"/>
                </a:solidFill>
              </a:rPr>
              <a:t>caso</a:t>
            </a:r>
            <a:r>
              <a:rPr lang="en-US" sz="900" noProof="0" dirty="0">
                <a:solidFill>
                  <a:schemeClr val="bg1"/>
                </a:solidFill>
              </a:rPr>
              <a:t> </a:t>
            </a:r>
            <a:r>
              <a:rPr lang="en-US" sz="900" noProof="0" dirty="0" err="1">
                <a:solidFill>
                  <a:schemeClr val="bg1"/>
                </a:solidFill>
              </a:rPr>
              <a:t>sobre</a:t>
            </a:r>
            <a:r>
              <a:rPr lang="en-US" sz="900" noProof="0" dirty="0">
                <a:solidFill>
                  <a:schemeClr val="bg1"/>
                </a:solidFill>
              </a:rPr>
              <a:t> </a:t>
            </a:r>
            <a:r>
              <a:rPr lang="en-US" sz="900" noProof="0" dirty="0" err="1">
                <a:solidFill>
                  <a:schemeClr val="bg1"/>
                </a:solidFill>
              </a:rPr>
              <a:t>interrelaciones</a:t>
            </a:r>
            <a:r>
              <a:rPr lang="en-US" sz="900" noProof="0" dirty="0">
                <a:solidFill>
                  <a:schemeClr val="bg1"/>
                </a:solidFill>
              </a:rPr>
              <a:t> del </a:t>
            </a:r>
            <a:r>
              <a:rPr lang="en-US" sz="900" noProof="0" dirty="0" err="1">
                <a:solidFill>
                  <a:schemeClr val="bg1"/>
                </a:solidFill>
              </a:rPr>
              <a:t>Nexo</a:t>
            </a:r>
            <a:r>
              <a:rPr lang="en-US" sz="900" noProof="0" dirty="0">
                <a:solidFill>
                  <a:schemeClr val="bg1"/>
                </a:solidFill>
              </a:rPr>
              <a:t> </a:t>
            </a:r>
            <a:r>
              <a:rPr lang="en-US" sz="900" noProof="0" dirty="0" err="1">
                <a:solidFill>
                  <a:schemeClr val="bg1"/>
                </a:solidFill>
              </a:rPr>
              <a:t>en</a:t>
            </a:r>
            <a:r>
              <a:rPr lang="en-US" sz="900" noProof="0" dirty="0">
                <a:solidFill>
                  <a:schemeClr val="bg1"/>
                </a:solidFill>
              </a:rPr>
              <a:t> la </a:t>
            </a:r>
            <a:r>
              <a:rPr lang="en-US" sz="900" noProof="0" dirty="0" err="1">
                <a:solidFill>
                  <a:schemeClr val="bg1"/>
                </a:solidFill>
              </a:rPr>
              <a:t>región</a:t>
            </a:r>
            <a:r>
              <a:rPr lang="en-US" sz="900" noProof="0" dirty="0">
                <a:solidFill>
                  <a:schemeClr val="bg1"/>
                </a:solidFill>
              </a:rPr>
              <a:t>’</a:t>
            </a:r>
          </a:p>
          <a:p>
            <a:pPr marL="0" indent="0">
              <a:buFont typeface="Arial" charset="0"/>
              <a:buNone/>
            </a:pPr>
            <a:endParaRPr lang="en-US" sz="900" kern="1200" noProof="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t>Script para ‘</a:t>
            </a:r>
            <a:r>
              <a:rPr lang="en-US" noProof="0" dirty="0" err="1"/>
              <a:t>Módulo</a:t>
            </a:r>
            <a:r>
              <a:rPr lang="en-US" noProof="0" dirty="0"/>
              <a:t> 9: </a:t>
            </a:r>
            <a:r>
              <a:rPr lang="en-US" noProof="0" dirty="0" err="1"/>
              <a:t>Estudios</a:t>
            </a:r>
            <a:r>
              <a:rPr lang="en-US" noProof="0" dirty="0"/>
              <a:t> de case </a:t>
            </a:r>
            <a:r>
              <a:rPr lang="en-US" noProof="0" dirty="0" err="1"/>
              <a:t>sobre</a:t>
            </a:r>
            <a:r>
              <a:rPr lang="en-US" noProof="0" dirty="0"/>
              <a:t> </a:t>
            </a:r>
            <a:r>
              <a:rPr lang="en-US" noProof="0" dirty="0" err="1"/>
              <a:t>interrelaciones</a:t>
            </a:r>
            <a:r>
              <a:rPr lang="en-US" noProof="0" dirty="0"/>
              <a:t> del </a:t>
            </a:r>
            <a:r>
              <a:rPr lang="en-US" noProof="0" dirty="0" err="1"/>
              <a:t>nexo</a:t>
            </a:r>
            <a:r>
              <a:rPr lang="en-US" noProof="0" dirty="0"/>
              <a:t> </a:t>
            </a:r>
            <a:r>
              <a:rPr lang="en-US" noProof="0" dirty="0" err="1"/>
              <a:t>en</a:t>
            </a:r>
            <a:r>
              <a:rPr lang="en-US" noProof="0" dirty="0"/>
              <a:t> la region‘</a:t>
            </a:r>
          </a:p>
          <a:p>
            <a:endParaRPr lang="es-CL"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5</a:t>
            </a:fld>
            <a:endParaRPr lang="en-GB"/>
          </a:p>
        </p:txBody>
      </p:sp>
    </p:spTree>
    <p:extLst>
      <p:ext uri="{BB962C8B-B14F-4D97-AF65-F5344CB8AC3E}">
        <p14:creationId xmlns:p14="http://schemas.microsoft.com/office/powerpoint/2010/main" val="3709583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900" b="1" kern="1200" noProof="0" dirty="0">
                <a:solidFill>
                  <a:schemeClr val="tx1"/>
                </a:solidFill>
                <a:effectLst/>
                <a:latin typeface="Arial" panose="020B0604020202020204" pitchFamily="34" charset="0"/>
                <a:ea typeface="+mn-ea"/>
                <a:cs typeface="+mn-cs"/>
              </a:rPr>
              <a:t>Notes:</a:t>
            </a:r>
          </a:p>
          <a:p>
            <a:endParaRPr lang="en-US" sz="900" b="0" kern="1200" noProof="0" dirty="0">
              <a:solidFill>
                <a:schemeClr val="tx1"/>
              </a:solidFill>
              <a:effectLst/>
              <a:latin typeface="Arial" panose="020B0604020202020204" pitchFamily="34" charset="0"/>
              <a:ea typeface="+mn-ea"/>
              <a:cs typeface="+mn-cs"/>
            </a:endParaRPr>
          </a:p>
          <a:p>
            <a:r>
              <a:rPr lang="fr-FR" sz="900" b="0" kern="1200" noProof="0" dirty="0">
                <a:solidFill>
                  <a:schemeClr val="tx1"/>
                </a:solidFill>
                <a:effectLst/>
                <a:latin typeface="Arial" panose="020B0604020202020204" pitchFamily="34" charset="0"/>
                <a:ea typeface="+mn-ea"/>
                <a:cs typeface="+mn-cs"/>
              </a:rPr>
              <a:t>Gardant à l'esprit les défis institutionnels, nous nous concentrons maintenant sur les interrelations « eau-énergie-alimentation » Nexus. En raison de l'utilisation multiple de l'eau du bassin de la rivière </a:t>
            </a:r>
            <a:r>
              <a:rPr lang="fr-FR" sz="900" b="0" kern="1200" noProof="0" dirty="0" err="1">
                <a:solidFill>
                  <a:schemeClr val="tx1"/>
                </a:solidFill>
                <a:effectLst/>
                <a:latin typeface="Arial" panose="020B0604020202020204" pitchFamily="34" charset="0"/>
                <a:ea typeface="+mn-ea"/>
                <a:cs typeface="+mn-cs"/>
              </a:rPr>
              <a:t>Reventazón</a:t>
            </a:r>
            <a:r>
              <a:rPr lang="fr-FR" sz="900" b="0" kern="1200" noProof="0" dirty="0">
                <a:solidFill>
                  <a:schemeClr val="tx1"/>
                </a:solidFill>
                <a:effectLst/>
                <a:latin typeface="Arial" panose="020B0604020202020204" pitchFamily="34" charset="0"/>
                <a:ea typeface="+mn-ea"/>
                <a:cs typeface="+mn-cs"/>
              </a:rPr>
              <a:t>, elle comporte un potentiel de conflit élevé, notamment en raison d'intérêts sectoriels concurrents.</a:t>
            </a:r>
            <a:endParaRPr lang="en-US" sz="900" b="0" kern="1200" noProof="0" dirty="0">
              <a:solidFill>
                <a:schemeClr val="tx1"/>
              </a:solidFill>
              <a:effectLst/>
              <a:latin typeface="Arial" panose="020B0604020202020204" pitchFamily="34" charset="0"/>
              <a:ea typeface="+mn-ea"/>
              <a:cs typeface="+mn-cs"/>
            </a:endParaRPr>
          </a:p>
          <a:p>
            <a:endParaRPr lang="en-US" sz="900" b="1" kern="1200" noProof="0" dirty="0">
              <a:solidFill>
                <a:schemeClr val="tx1"/>
              </a:solidFill>
              <a:effectLst/>
              <a:latin typeface="Arial" panose="020B0604020202020204" pitchFamily="34" charset="0"/>
              <a:ea typeface="+mn-ea"/>
              <a:cs typeface="+mn-cs"/>
            </a:endParaRPr>
          </a:p>
          <a:p>
            <a:pPr marL="228600" indent="-228600">
              <a:buFont typeface="+mj-lt"/>
              <a:buAutoNum type="arabicPeriod"/>
            </a:pPr>
            <a:r>
              <a:rPr lang="en-US" sz="900" b="1" kern="1200" noProof="0" dirty="0" err="1">
                <a:solidFill>
                  <a:schemeClr val="tx1"/>
                </a:solidFill>
                <a:effectLst/>
                <a:latin typeface="Arial" panose="020B0604020202020204" pitchFamily="34" charset="0"/>
                <a:ea typeface="+mn-ea"/>
                <a:cs typeface="+mn-cs"/>
              </a:rPr>
              <a:t>Eau</a:t>
            </a:r>
            <a:r>
              <a:rPr lang="en-US" sz="900" b="1" kern="1200" noProof="0" dirty="0">
                <a:solidFill>
                  <a:schemeClr val="tx1"/>
                </a:solidFill>
                <a:effectLst/>
                <a:latin typeface="Arial" panose="020B0604020202020204" pitchFamily="34" charset="0"/>
                <a:ea typeface="+mn-ea"/>
                <a:cs typeface="+mn-cs"/>
              </a:rPr>
              <a:t> et </a:t>
            </a:r>
            <a:r>
              <a:rPr lang="en-US" sz="900" b="1" kern="1200" noProof="0" dirty="0" err="1">
                <a:solidFill>
                  <a:schemeClr val="tx1"/>
                </a:solidFill>
                <a:effectLst/>
                <a:latin typeface="Arial" panose="020B0604020202020204" pitchFamily="34" charset="0"/>
                <a:ea typeface="+mn-ea"/>
                <a:cs typeface="+mn-cs"/>
              </a:rPr>
              <a:t>Énergie</a:t>
            </a:r>
            <a:endParaRPr lang="en-US" sz="900" u="none" kern="1200" noProof="0" dirty="0">
              <a:solidFill>
                <a:schemeClr val="tx1"/>
              </a:solidFill>
              <a:effectLst/>
              <a:latin typeface="Arial" panose="020B0604020202020204" pitchFamily="34" charset="0"/>
              <a:ea typeface="+mn-ea"/>
              <a:cs typeface="+mn-cs"/>
            </a:endParaRPr>
          </a:p>
          <a:p>
            <a:pPr marL="228600" indent="-228600">
              <a:buFont typeface="Symbol" panose="05050102010706020507" pitchFamily="18" charset="2"/>
              <a:buChar char="-"/>
            </a:pPr>
            <a:r>
              <a:rPr lang="fr-FR" sz="900" u="none" kern="1200" noProof="0" dirty="0">
                <a:solidFill>
                  <a:schemeClr val="tx1"/>
                </a:solidFill>
                <a:effectLst/>
                <a:latin typeface="Arial" panose="020B0604020202020204" pitchFamily="34" charset="0"/>
                <a:ea typeface="+mn-ea"/>
                <a:cs typeface="+mn-cs"/>
              </a:rPr>
              <a:t>Le principal utilisateur de l'eau du bassin de la rivière </a:t>
            </a:r>
            <a:r>
              <a:rPr lang="fr-FR" sz="900" u="none" kern="1200" noProof="0" dirty="0" err="1">
                <a:solidFill>
                  <a:schemeClr val="tx1"/>
                </a:solidFill>
                <a:effectLst/>
                <a:latin typeface="Arial" panose="020B0604020202020204" pitchFamily="34" charset="0"/>
                <a:ea typeface="+mn-ea"/>
                <a:cs typeface="+mn-cs"/>
              </a:rPr>
              <a:t>Reventazón</a:t>
            </a:r>
            <a:r>
              <a:rPr lang="fr-FR" sz="900" u="none" kern="1200" noProof="0" dirty="0">
                <a:solidFill>
                  <a:schemeClr val="tx1"/>
                </a:solidFill>
                <a:effectLst/>
                <a:latin typeface="Arial" panose="020B0604020202020204" pitchFamily="34" charset="0"/>
                <a:ea typeface="+mn-ea"/>
                <a:cs typeface="+mn-cs"/>
              </a:rPr>
              <a:t> est l'énergie du secteur : l'Institut costaricien d'électricité (ICE) est le fournisseur public d'énergie et a établi (dans les années 1960) à des fins de </a:t>
            </a:r>
            <a:r>
              <a:rPr lang="fr-FR" sz="900" b="1" u="none" kern="1200" noProof="0" dirty="0">
                <a:solidFill>
                  <a:schemeClr val="tx1"/>
                </a:solidFill>
                <a:effectLst/>
                <a:latin typeface="Arial" panose="020B0604020202020204" pitchFamily="34" charset="0"/>
                <a:ea typeface="+mn-ea"/>
                <a:cs typeface="+mn-cs"/>
              </a:rPr>
              <a:t>production hydroélectrique </a:t>
            </a:r>
            <a:r>
              <a:rPr lang="fr-FR" sz="900" u="none" kern="1200" noProof="0" dirty="0">
                <a:solidFill>
                  <a:schemeClr val="tx1"/>
                </a:solidFill>
                <a:effectLst/>
                <a:latin typeface="Arial" panose="020B0604020202020204" pitchFamily="34" charset="0"/>
                <a:ea typeface="+mn-ea"/>
                <a:cs typeface="+mn-cs"/>
              </a:rPr>
              <a:t>une énorme concession d'eau dans le bassin (le réservoir d'el Llano) qui empêche les autres usagers de l'utiliser</a:t>
            </a:r>
            <a:endParaRPr lang="en-US" sz="900" u="none" kern="1200" noProof="0" dirty="0">
              <a:solidFill>
                <a:schemeClr val="tx1"/>
              </a:solidFill>
              <a:effectLst/>
              <a:latin typeface="Arial" panose="020B0604020202020204" pitchFamily="34" charset="0"/>
              <a:ea typeface="+mn-ea"/>
              <a:cs typeface="+mn-cs"/>
            </a:endParaRPr>
          </a:p>
          <a:p>
            <a:pPr marL="0" indent="0">
              <a:buFont typeface="Symbol" panose="05050102010706020507" pitchFamily="18" charset="2"/>
              <a:buNone/>
            </a:pPr>
            <a:endParaRPr lang="en-US" sz="900" b="0" kern="1200" noProof="0" dirty="0">
              <a:solidFill>
                <a:schemeClr val="tx1"/>
              </a:solidFill>
              <a:effectLst/>
              <a:latin typeface="Arial" panose="020B0604020202020204" pitchFamily="34" charset="0"/>
              <a:ea typeface="+mn-ea"/>
              <a:cs typeface="+mn-cs"/>
            </a:endParaRPr>
          </a:p>
          <a:p>
            <a:pPr marL="228600" indent="-228600">
              <a:buFont typeface="Symbol" panose="05050102010706020507" pitchFamily="18" charset="2"/>
              <a:buChar char="-"/>
            </a:pPr>
            <a:r>
              <a:rPr lang="fr-FR" sz="900" b="0" kern="1200" noProof="0" dirty="0">
                <a:solidFill>
                  <a:schemeClr val="tx1"/>
                </a:solidFill>
                <a:effectLst/>
                <a:latin typeface="Arial" panose="020B0604020202020204" pitchFamily="34" charset="0"/>
                <a:ea typeface="+mn-ea"/>
                <a:cs typeface="+mn-cs"/>
              </a:rPr>
              <a:t>Dans ce réservoir, les centrales hydroélectriques et les barrages affectent négativement les écosystèmes aquatiques et la qualité de l'eau dans le bassin (par exemple, le débit minimum requis pour maintenir les fonctions biologiques est menacé ; le processus de nettoyage peut générer de grandes quantités de sédiments en suspension </a:t>
            </a:r>
            <a:r>
              <a:rPr lang="en-US" sz="900" kern="1200" noProof="0" dirty="0">
                <a:solidFill>
                  <a:schemeClr val="tx1"/>
                </a:solidFill>
                <a:effectLst/>
                <a:latin typeface="Arial" panose="020B0604020202020204" pitchFamily="34" charset="0"/>
                <a:ea typeface="+mn-ea"/>
                <a:cs typeface="+mn-cs"/>
                <a:sym typeface="Wingdings" panose="05000000000000000000" pitchFamily="2" charset="2"/>
              </a:rPr>
              <a:t></a:t>
            </a:r>
            <a:r>
              <a:rPr lang="fr-FR" sz="900" b="0" kern="1200" noProof="0" dirty="0">
                <a:solidFill>
                  <a:schemeClr val="tx1"/>
                </a:solidFill>
                <a:effectLst/>
                <a:latin typeface="Arial" panose="020B0604020202020204" pitchFamily="34" charset="0"/>
                <a:ea typeface="+mn-ea"/>
                <a:cs typeface="+mn-cs"/>
              </a:rPr>
              <a:t> 772 tonnes de sédiments par an)</a:t>
            </a:r>
            <a:endParaRPr lang="en-US" sz="900" b="0" kern="1200" noProof="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b="0" u="none" kern="1200" noProof="0" dirty="0">
              <a:solidFill>
                <a:schemeClr val="tx1"/>
              </a:solidFill>
              <a:effectLst/>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b="0" u="none" kern="1200" noProof="0" dirty="0">
                <a:solidFill>
                  <a:schemeClr val="tx1"/>
                </a:solidFill>
                <a:effectLst/>
                <a:latin typeface="Arial" panose="020B0604020202020204" pitchFamily="34" charset="0"/>
                <a:ea typeface="+mn-ea"/>
                <a:cs typeface="+mn-cs"/>
              </a:rPr>
              <a:t>Autant que l’eau est demandée par le secteur de l’énergie, le secteur de l’eau le revendique comme source d’</a:t>
            </a:r>
            <a:r>
              <a:rPr lang="fr-FR" sz="900" b="1" u="none" kern="1200" noProof="0" dirty="0">
                <a:solidFill>
                  <a:schemeClr val="tx1"/>
                </a:solidFill>
                <a:effectLst/>
                <a:latin typeface="Arial" panose="020B0604020202020204" pitchFamily="34" charset="0"/>
                <a:ea typeface="+mn-ea"/>
                <a:cs typeface="+mn-cs"/>
              </a:rPr>
              <a:t>eau potable</a:t>
            </a:r>
            <a:endParaRPr lang="en-US" sz="900" b="1" u="none" kern="1200" noProof="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kern="1200" noProof="0" dirty="0">
              <a:solidFill>
                <a:schemeClr val="tx1"/>
              </a:solidFill>
              <a:effectLst/>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dirty="0">
                <a:solidFill>
                  <a:schemeClr val="tx1"/>
                </a:solidFill>
                <a:effectLst/>
                <a:latin typeface="Arial" panose="020B0604020202020204" pitchFamily="34" charset="0"/>
                <a:ea typeface="+mn-ea"/>
                <a:cs typeface="+mn-cs"/>
              </a:rPr>
              <a:t>En raison de l'insuffisance de l'approvisionnement en eau de San José, le fournisseur public d'eau potable </a:t>
            </a:r>
            <a:r>
              <a:rPr lang="fr-FR" sz="900" kern="1200" noProof="0" dirty="0" err="1">
                <a:solidFill>
                  <a:schemeClr val="tx1"/>
                </a:solidFill>
                <a:effectLst/>
                <a:latin typeface="Arial" panose="020B0604020202020204" pitchFamily="34" charset="0"/>
                <a:ea typeface="+mn-ea"/>
                <a:cs typeface="+mn-cs"/>
              </a:rPr>
              <a:t>AyA</a:t>
            </a:r>
            <a:r>
              <a:rPr lang="fr-FR" sz="900" kern="1200" noProof="0" dirty="0">
                <a:solidFill>
                  <a:schemeClr val="tx1"/>
                </a:solidFill>
                <a:effectLst/>
                <a:latin typeface="Arial" panose="020B0604020202020204" pitchFamily="34" charset="0"/>
                <a:ea typeface="+mn-ea"/>
                <a:cs typeface="+mn-cs"/>
              </a:rPr>
              <a:t> (Costa </a:t>
            </a:r>
            <a:r>
              <a:rPr lang="fr-FR" sz="900" kern="1200" noProof="0" dirty="0" err="1">
                <a:solidFill>
                  <a:schemeClr val="tx1"/>
                </a:solidFill>
                <a:effectLst/>
                <a:latin typeface="Arial" panose="020B0604020202020204" pitchFamily="34" charset="0"/>
                <a:ea typeface="+mn-ea"/>
                <a:cs typeface="+mn-cs"/>
              </a:rPr>
              <a:t>Rican</a:t>
            </a:r>
            <a:r>
              <a:rPr lang="fr-FR" sz="900" kern="1200" noProof="0" dirty="0">
                <a:solidFill>
                  <a:schemeClr val="tx1"/>
                </a:solidFill>
                <a:effectLst/>
                <a:latin typeface="Arial" panose="020B0604020202020204" pitchFamily="34" charset="0"/>
                <a:ea typeface="+mn-ea"/>
                <a:cs typeface="+mn-cs"/>
              </a:rPr>
              <a:t> Institute for </a:t>
            </a:r>
            <a:r>
              <a:rPr lang="fr-FR" sz="900" kern="1200" noProof="0" dirty="0" err="1">
                <a:solidFill>
                  <a:schemeClr val="tx1"/>
                </a:solidFill>
                <a:effectLst/>
                <a:latin typeface="Arial" panose="020B0604020202020204" pitchFamily="34" charset="0"/>
                <a:ea typeface="+mn-ea"/>
                <a:cs typeface="+mn-cs"/>
              </a:rPr>
              <a:t>Canals</a:t>
            </a:r>
            <a:r>
              <a:rPr lang="fr-FR" sz="900" kern="1200" noProof="0" dirty="0">
                <a:solidFill>
                  <a:schemeClr val="tx1"/>
                </a:solidFill>
                <a:effectLst/>
                <a:latin typeface="Arial" panose="020B0604020202020204" pitchFamily="34" charset="0"/>
                <a:ea typeface="+mn-ea"/>
                <a:cs typeface="+mn-cs"/>
              </a:rPr>
              <a:t> and </a:t>
            </a:r>
            <a:r>
              <a:rPr lang="fr-FR" sz="900" kern="1200" noProof="0" dirty="0" err="1">
                <a:solidFill>
                  <a:schemeClr val="tx1"/>
                </a:solidFill>
                <a:effectLst/>
                <a:latin typeface="Arial" panose="020B0604020202020204" pitchFamily="34" charset="0"/>
                <a:ea typeface="+mn-ea"/>
                <a:cs typeface="+mn-cs"/>
              </a:rPr>
              <a:t>Sewage</a:t>
            </a:r>
            <a:r>
              <a:rPr lang="fr-FR" sz="900" kern="1200" noProof="0" dirty="0">
                <a:solidFill>
                  <a:schemeClr val="tx1"/>
                </a:solidFill>
                <a:effectLst/>
                <a:latin typeface="Arial" panose="020B0604020202020204" pitchFamily="34" charset="0"/>
                <a:ea typeface="+mn-ea"/>
                <a:cs typeface="+mn-cs"/>
              </a:rPr>
              <a:t>) a conclu un accord avec l'ICE pour couvrir au moins 25 % de la demande en eau dans cette zone. </a:t>
            </a:r>
            <a:endParaRPr lang="en-US" sz="900" kern="1200" noProof="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b="0" kern="1200" noProof="0" dirty="0">
              <a:solidFill>
                <a:schemeClr val="tx1"/>
              </a:solidFill>
              <a:effectLst/>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b="0" kern="1200" noProof="0" dirty="0">
                <a:solidFill>
                  <a:schemeClr val="tx1"/>
                </a:solidFill>
                <a:effectLst/>
                <a:latin typeface="Arial" panose="020B0604020202020204" pitchFamily="34" charset="0"/>
                <a:ea typeface="+mn-ea"/>
                <a:cs typeface="+mn-cs"/>
              </a:rPr>
              <a:t>En conséquence, ils ont établi un transfert d'eau (l'aqueduc </a:t>
            </a:r>
            <a:r>
              <a:rPr lang="fr-FR" sz="900" b="0" kern="1200" noProof="0" dirty="0" err="1">
                <a:solidFill>
                  <a:schemeClr val="tx1"/>
                </a:solidFill>
                <a:effectLst/>
                <a:latin typeface="Arial" panose="020B0604020202020204" pitchFamily="34" charset="0"/>
                <a:ea typeface="+mn-ea"/>
                <a:cs typeface="+mn-cs"/>
              </a:rPr>
              <a:t>Orosi</a:t>
            </a:r>
            <a:r>
              <a:rPr lang="fr-FR" sz="900" b="0" kern="1200" noProof="0" dirty="0">
                <a:solidFill>
                  <a:schemeClr val="tx1"/>
                </a:solidFill>
                <a:effectLst/>
                <a:latin typeface="Arial" panose="020B0604020202020204" pitchFamily="34" charset="0"/>
                <a:ea typeface="+mn-ea"/>
                <a:cs typeface="+mn-cs"/>
              </a:rPr>
              <a:t>) du bassin de la rivière </a:t>
            </a:r>
            <a:r>
              <a:rPr lang="fr-FR" sz="900" b="0" kern="1200" noProof="0" dirty="0" err="1">
                <a:solidFill>
                  <a:schemeClr val="tx1"/>
                </a:solidFill>
                <a:effectLst/>
                <a:latin typeface="Arial" panose="020B0604020202020204" pitchFamily="34" charset="0"/>
                <a:ea typeface="+mn-ea"/>
                <a:cs typeface="+mn-cs"/>
              </a:rPr>
              <a:t>Reventazón</a:t>
            </a:r>
            <a:r>
              <a:rPr lang="fr-FR" sz="900" b="0" kern="1200" noProof="0" dirty="0">
                <a:solidFill>
                  <a:schemeClr val="tx1"/>
                </a:solidFill>
                <a:effectLst/>
                <a:latin typeface="Arial" panose="020B0604020202020204" pitchFamily="34" charset="0"/>
                <a:ea typeface="+mn-ea"/>
                <a:cs typeface="+mn-cs"/>
              </a:rPr>
              <a:t> au bassin de la rivière </a:t>
            </a:r>
            <a:r>
              <a:rPr lang="fr-FR" sz="900" b="0" kern="1200" noProof="0" dirty="0" err="1">
                <a:solidFill>
                  <a:schemeClr val="tx1"/>
                </a:solidFill>
                <a:effectLst/>
                <a:latin typeface="Arial" panose="020B0604020202020204" pitchFamily="34" charset="0"/>
                <a:ea typeface="+mn-ea"/>
                <a:cs typeface="+mn-cs"/>
              </a:rPr>
              <a:t>Tárcoles</a:t>
            </a:r>
            <a:r>
              <a:rPr lang="fr-FR" sz="900" b="0" kern="1200" noProof="0" dirty="0">
                <a:solidFill>
                  <a:schemeClr val="tx1"/>
                </a:solidFill>
                <a:effectLst/>
                <a:latin typeface="Arial" panose="020B0604020202020204" pitchFamily="34" charset="0"/>
                <a:ea typeface="+mn-ea"/>
                <a:cs typeface="+mn-cs"/>
              </a:rPr>
              <a:t> en échange de paiements à l'ICE (2,1 m</a:t>
            </a:r>
            <a:r>
              <a:rPr lang="en-US" sz="900" kern="1200" baseline="30000" noProof="0" dirty="0">
                <a:solidFill>
                  <a:schemeClr val="tx1"/>
                </a:solidFill>
                <a:effectLst/>
                <a:latin typeface="Arial" panose="020B0604020202020204" pitchFamily="34" charset="0"/>
                <a:ea typeface="+mn-ea"/>
                <a:cs typeface="+mn-cs"/>
              </a:rPr>
              <a:t>3</a:t>
            </a:r>
            <a:r>
              <a:rPr lang="fr-FR" sz="900" b="0" kern="1200" noProof="0" dirty="0">
                <a:solidFill>
                  <a:schemeClr val="tx1"/>
                </a:solidFill>
                <a:effectLst/>
                <a:latin typeface="Arial" panose="020B0604020202020204" pitchFamily="34" charset="0"/>
                <a:ea typeface="+mn-ea"/>
                <a:cs typeface="+mn-cs"/>
              </a:rPr>
              <a:t>/s d'eau pour 8 millions de dollars)</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b="0" kern="1200" noProof="0" dirty="0">
                <a:solidFill>
                  <a:schemeClr val="tx1"/>
                </a:solidFill>
                <a:effectLst/>
                <a:latin typeface="Arial" panose="020B0604020202020204" pitchFamily="34" charset="0"/>
                <a:ea typeface="+mn-ea"/>
                <a:cs typeface="+mn-cs"/>
              </a:rPr>
              <a:t>Cet accord a non seulement augmenté la dépendance entre les deux institutions publiques mais aussi entre les secteurs car le transfert d'eau à des fins d'eau potable nécessite de l'énergie</a:t>
            </a:r>
            <a:endParaRPr lang="en-US" sz="900" b="0" kern="1200" noProof="0" dirty="0">
              <a:solidFill>
                <a:schemeClr val="tx1"/>
              </a:solidFill>
              <a:effectLst/>
              <a:latin typeface="Arial" panose="020B0604020202020204" pitchFamily="34" charset="0"/>
              <a:ea typeface="+mn-ea"/>
              <a:cs typeface="+mn-cs"/>
            </a:endParaRPr>
          </a:p>
          <a:p>
            <a:pPr marL="0" indent="0">
              <a:buFont typeface="Wingdings" panose="05000000000000000000" pitchFamily="2" charset="2"/>
              <a:buNone/>
            </a:pPr>
            <a:endParaRPr lang="en-US" sz="900" b="1" kern="1200" noProof="0" dirty="0">
              <a:solidFill>
                <a:schemeClr val="tx1"/>
              </a:solidFill>
              <a:effectLst/>
              <a:latin typeface="Arial" panose="020B0604020202020204" pitchFamily="34" charset="0"/>
              <a:ea typeface="+mn-ea"/>
              <a:cs typeface="+mn-cs"/>
            </a:endParaRPr>
          </a:p>
          <a:p>
            <a:pPr marL="0" indent="0">
              <a:buFont typeface="Wingdings" panose="05000000000000000000" pitchFamily="2" charset="2"/>
              <a:buNone/>
            </a:pPr>
            <a:endParaRPr lang="en-US" sz="900" kern="1200" noProof="0" dirty="0">
              <a:solidFill>
                <a:schemeClr val="tx1"/>
              </a:solidFill>
              <a:effectLst/>
              <a:latin typeface="Arial" panose="020B0604020202020204" pitchFamily="34" charset="0"/>
              <a:ea typeface="+mn-ea"/>
              <a:cs typeface="+mn-cs"/>
            </a:endParaRPr>
          </a:p>
          <a:p>
            <a:pPr marL="0" indent="0">
              <a:buFont typeface="Arial" charset="0"/>
              <a:buNone/>
            </a:pPr>
            <a:r>
              <a:rPr lang="en-US" sz="900" b="1" kern="1200" noProof="0" dirty="0">
                <a:solidFill>
                  <a:schemeClr val="tx1"/>
                </a:solidFill>
                <a:effectLst/>
                <a:latin typeface="Arial" panose="020B0604020202020204" pitchFamily="34" charset="0"/>
                <a:ea typeface="+mn-ea"/>
                <a:cs typeface="+mn-cs"/>
              </a:rPr>
              <a:t>Sources:</a:t>
            </a:r>
          </a:p>
          <a:p>
            <a:pPr marL="0" indent="0">
              <a:buFont typeface="Arial" charset="0"/>
              <a:buNone/>
            </a:pPr>
            <a:endParaRPr lang="en-US" sz="900" kern="1200" noProof="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charset="0"/>
              <a:buNone/>
              <a:tabLst/>
              <a:defRPr/>
            </a:pPr>
            <a:r>
              <a:rPr lang="en-US" sz="900" noProof="0" dirty="0">
                <a:solidFill>
                  <a:schemeClr val="bg1"/>
                </a:solidFill>
              </a:rPr>
              <a:t>PPT para ‘</a:t>
            </a:r>
            <a:r>
              <a:rPr lang="en-US" sz="900" noProof="0" dirty="0" err="1">
                <a:solidFill>
                  <a:schemeClr val="bg1"/>
                </a:solidFill>
              </a:rPr>
              <a:t>Módulo</a:t>
            </a:r>
            <a:r>
              <a:rPr lang="en-US" sz="900" noProof="0" dirty="0">
                <a:solidFill>
                  <a:schemeClr val="bg1"/>
                </a:solidFill>
              </a:rPr>
              <a:t> 9: </a:t>
            </a:r>
            <a:r>
              <a:rPr lang="en-US" sz="900" noProof="0" dirty="0" err="1">
                <a:solidFill>
                  <a:schemeClr val="bg1"/>
                </a:solidFill>
              </a:rPr>
              <a:t>Estudios</a:t>
            </a:r>
            <a:r>
              <a:rPr lang="en-US" sz="900" noProof="0" dirty="0">
                <a:solidFill>
                  <a:schemeClr val="bg1"/>
                </a:solidFill>
              </a:rPr>
              <a:t> de </a:t>
            </a:r>
            <a:r>
              <a:rPr lang="en-US" sz="900" noProof="0" dirty="0" err="1">
                <a:solidFill>
                  <a:schemeClr val="bg1"/>
                </a:solidFill>
              </a:rPr>
              <a:t>caso</a:t>
            </a:r>
            <a:r>
              <a:rPr lang="en-US" sz="900" noProof="0" dirty="0">
                <a:solidFill>
                  <a:schemeClr val="bg1"/>
                </a:solidFill>
              </a:rPr>
              <a:t> </a:t>
            </a:r>
            <a:r>
              <a:rPr lang="en-US" sz="900" noProof="0" dirty="0" err="1">
                <a:solidFill>
                  <a:schemeClr val="bg1"/>
                </a:solidFill>
              </a:rPr>
              <a:t>sobre</a:t>
            </a:r>
            <a:r>
              <a:rPr lang="en-US" sz="900" noProof="0" dirty="0">
                <a:solidFill>
                  <a:schemeClr val="bg1"/>
                </a:solidFill>
              </a:rPr>
              <a:t> </a:t>
            </a:r>
            <a:r>
              <a:rPr lang="en-US" sz="900" noProof="0" dirty="0" err="1">
                <a:solidFill>
                  <a:schemeClr val="bg1"/>
                </a:solidFill>
              </a:rPr>
              <a:t>interrelaciones</a:t>
            </a:r>
            <a:r>
              <a:rPr lang="en-US" sz="900" noProof="0" dirty="0">
                <a:solidFill>
                  <a:schemeClr val="bg1"/>
                </a:solidFill>
              </a:rPr>
              <a:t> del </a:t>
            </a:r>
            <a:r>
              <a:rPr lang="en-US" sz="900" noProof="0" dirty="0" err="1">
                <a:solidFill>
                  <a:schemeClr val="bg1"/>
                </a:solidFill>
              </a:rPr>
              <a:t>Nexo</a:t>
            </a:r>
            <a:r>
              <a:rPr lang="en-US" sz="900" noProof="0" dirty="0">
                <a:solidFill>
                  <a:schemeClr val="bg1"/>
                </a:solidFill>
              </a:rPr>
              <a:t> </a:t>
            </a:r>
            <a:r>
              <a:rPr lang="en-US" sz="900" noProof="0" dirty="0" err="1">
                <a:solidFill>
                  <a:schemeClr val="bg1"/>
                </a:solidFill>
              </a:rPr>
              <a:t>en</a:t>
            </a:r>
            <a:r>
              <a:rPr lang="en-US" sz="900" noProof="0" dirty="0">
                <a:solidFill>
                  <a:schemeClr val="bg1"/>
                </a:solidFill>
              </a:rPr>
              <a:t> la </a:t>
            </a:r>
            <a:r>
              <a:rPr lang="en-US" sz="900" noProof="0" dirty="0" err="1">
                <a:solidFill>
                  <a:schemeClr val="bg1"/>
                </a:solidFill>
              </a:rPr>
              <a:t>región</a:t>
            </a:r>
            <a:r>
              <a:rPr lang="en-US" sz="900" noProof="0" dirty="0">
                <a:solidFill>
                  <a:schemeClr val="bg1"/>
                </a:solidFill>
              </a:rPr>
              <a:t>’</a:t>
            </a:r>
          </a:p>
          <a:p>
            <a:pPr marL="0" indent="0">
              <a:buFont typeface="Arial" charset="0"/>
              <a:buNone/>
            </a:pPr>
            <a:endParaRPr lang="en-US" sz="900" kern="1200" noProof="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t>Script para ‘</a:t>
            </a:r>
            <a:r>
              <a:rPr lang="en-US" noProof="0" dirty="0" err="1"/>
              <a:t>Módulo</a:t>
            </a:r>
            <a:r>
              <a:rPr lang="en-US" noProof="0" dirty="0"/>
              <a:t> 9: </a:t>
            </a:r>
            <a:r>
              <a:rPr lang="en-US" noProof="0" dirty="0" err="1"/>
              <a:t>Estudios</a:t>
            </a:r>
            <a:r>
              <a:rPr lang="en-US" noProof="0" dirty="0"/>
              <a:t> de case </a:t>
            </a:r>
            <a:r>
              <a:rPr lang="en-US" noProof="0" dirty="0" err="1"/>
              <a:t>sobre</a:t>
            </a:r>
            <a:r>
              <a:rPr lang="en-US" noProof="0" dirty="0"/>
              <a:t> </a:t>
            </a:r>
            <a:r>
              <a:rPr lang="en-US" noProof="0" dirty="0" err="1"/>
              <a:t>interrelaciones</a:t>
            </a:r>
            <a:r>
              <a:rPr lang="en-US" noProof="0" dirty="0"/>
              <a:t> del </a:t>
            </a:r>
            <a:r>
              <a:rPr lang="en-US" noProof="0" dirty="0" err="1"/>
              <a:t>nexo</a:t>
            </a:r>
            <a:r>
              <a:rPr lang="en-US" noProof="0" dirty="0"/>
              <a:t> </a:t>
            </a:r>
            <a:r>
              <a:rPr lang="en-US" noProof="0" dirty="0" err="1"/>
              <a:t>en</a:t>
            </a:r>
            <a:r>
              <a:rPr lang="en-US" noProof="0" dirty="0"/>
              <a:t> la region‘</a:t>
            </a:r>
          </a:p>
          <a:p>
            <a:r>
              <a:rPr lang="en-US" sz="900" kern="1200" noProof="0" dirty="0">
                <a:solidFill>
                  <a:schemeClr val="tx1"/>
                </a:solidFill>
                <a:effectLst/>
                <a:latin typeface="Arial" panose="020B0604020202020204" pitchFamily="34" charset="0"/>
                <a:ea typeface="+mn-ea"/>
                <a:cs typeface="+mn-cs"/>
              </a:rPr>
              <a:t> </a:t>
            </a:r>
          </a:p>
        </p:txBody>
      </p:sp>
      <p:sp>
        <p:nvSpPr>
          <p:cNvPr id="4" name="Foliennummernplatzhalter 3"/>
          <p:cNvSpPr>
            <a:spLocks noGrp="1"/>
          </p:cNvSpPr>
          <p:nvPr>
            <p:ph type="sldNum" sz="quarter" idx="5"/>
          </p:nvPr>
        </p:nvSpPr>
        <p:spPr/>
        <p:txBody>
          <a:bodyPr/>
          <a:lstStyle/>
          <a:p>
            <a:fld id="{4045F879-0589-40D4-B0E5-B74D0CAD5C6C}" type="slidenum">
              <a:rPr lang="en-GB" smtClean="0"/>
              <a:pPr/>
              <a:t>6</a:t>
            </a:fld>
            <a:endParaRPr lang="en-GB"/>
          </a:p>
        </p:txBody>
      </p:sp>
    </p:spTree>
    <p:extLst>
      <p:ext uri="{BB962C8B-B14F-4D97-AF65-F5344CB8AC3E}">
        <p14:creationId xmlns:p14="http://schemas.microsoft.com/office/powerpoint/2010/main" val="1276955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900" b="1" kern="1200" noProof="0" dirty="0">
                <a:solidFill>
                  <a:schemeClr val="tx1"/>
                </a:solidFill>
                <a:effectLst/>
                <a:latin typeface="Arial" panose="020B0604020202020204" pitchFamily="34" charset="0"/>
                <a:ea typeface="+mn-ea"/>
                <a:cs typeface="+mn-cs"/>
              </a:rPr>
              <a:t>Notes :</a:t>
            </a:r>
          </a:p>
          <a:p>
            <a:endParaRPr lang="en-US" sz="900" b="1" kern="1200" noProof="0" dirty="0">
              <a:solidFill>
                <a:schemeClr val="tx1"/>
              </a:solidFill>
              <a:effectLst/>
              <a:latin typeface="Arial" panose="020B0604020202020204" pitchFamily="34" charset="0"/>
              <a:ea typeface="+mn-ea"/>
              <a:cs typeface="+mn-cs"/>
            </a:endParaRPr>
          </a:p>
          <a:p>
            <a:pPr marL="228600" indent="-228600">
              <a:buFont typeface="+mj-lt"/>
              <a:buAutoNum type="arabicPeriod" startAt="2"/>
            </a:pPr>
            <a:r>
              <a:rPr lang="en-US" sz="900" b="1" kern="1200" noProof="0" dirty="0" err="1">
                <a:solidFill>
                  <a:schemeClr val="tx1"/>
                </a:solidFill>
                <a:effectLst/>
                <a:latin typeface="Arial" panose="020B0604020202020204" pitchFamily="34" charset="0"/>
                <a:ea typeface="+mn-ea"/>
                <a:cs typeface="+mn-cs"/>
              </a:rPr>
              <a:t>Énergie</a:t>
            </a:r>
            <a:r>
              <a:rPr lang="en-US" sz="900" b="1" kern="1200" noProof="0" dirty="0">
                <a:solidFill>
                  <a:schemeClr val="tx1"/>
                </a:solidFill>
                <a:effectLst/>
                <a:latin typeface="Arial" panose="020B0604020202020204" pitchFamily="34" charset="0"/>
                <a:ea typeface="+mn-ea"/>
                <a:cs typeface="+mn-cs"/>
              </a:rPr>
              <a:t> et Agriculture</a:t>
            </a:r>
            <a:endParaRPr lang="en-US" sz="900" b="0" kern="1200" noProof="0" dirty="0">
              <a:solidFill>
                <a:schemeClr val="tx1"/>
              </a:solidFill>
              <a:effectLst/>
              <a:latin typeface="Arial" panose="020B0604020202020204" pitchFamily="34" charset="0"/>
              <a:ea typeface="+mn-ea"/>
              <a:cs typeface="+mn-cs"/>
            </a:endParaRPr>
          </a:p>
          <a:p>
            <a:pPr marL="228600" indent="-228600">
              <a:buFont typeface="Symbol" panose="05050102010706020507" pitchFamily="18" charset="2"/>
              <a:buChar char="-"/>
            </a:pPr>
            <a:r>
              <a:rPr lang="fr-FR" sz="900" kern="1200" noProof="0" dirty="0">
                <a:solidFill>
                  <a:schemeClr val="tx1"/>
                </a:solidFill>
                <a:effectLst/>
                <a:latin typeface="Arial" panose="020B0604020202020204" pitchFamily="34" charset="0"/>
                <a:ea typeface="+mn-ea"/>
                <a:cs typeface="+mn-cs"/>
              </a:rPr>
              <a:t>L’utilisation de l’eau pour l’hydroélectricité est en concurrence avec d’autres activités productives du bassin, notamment avec l’irrigation pour la </a:t>
            </a:r>
            <a:r>
              <a:rPr lang="fr-FR" sz="900" b="1" kern="1200" noProof="0" dirty="0">
                <a:solidFill>
                  <a:schemeClr val="tx1"/>
                </a:solidFill>
                <a:effectLst/>
                <a:latin typeface="Arial" panose="020B0604020202020204" pitchFamily="34" charset="0"/>
                <a:ea typeface="+mn-ea"/>
                <a:cs typeface="+mn-cs"/>
              </a:rPr>
              <a:t>production alimentaire </a:t>
            </a:r>
            <a:r>
              <a:rPr lang="fr-FR" sz="900" kern="1200" noProof="0" dirty="0">
                <a:solidFill>
                  <a:schemeClr val="tx1"/>
                </a:solidFill>
                <a:effectLst/>
                <a:latin typeface="Arial" panose="020B0604020202020204" pitchFamily="34" charset="0"/>
                <a:ea typeface="+mn-ea"/>
                <a:cs typeface="+mn-cs"/>
              </a:rPr>
              <a:t>dans la partie nord du bassin</a:t>
            </a:r>
          </a:p>
          <a:p>
            <a:pPr marL="228600" indent="-228600">
              <a:buFont typeface="Symbol" panose="05050102010706020507" pitchFamily="18" charset="2"/>
              <a:buChar char="-"/>
            </a:pPr>
            <a:r>
              <a:rPr lang="fr-FR" sz="900" kern="1200" noProof="0" dirty="0">
                <a:solidFill>
                  <a:schemeClr val="tx1"/>
                </a:solidFill>
                <a:effectLst/>
                <a:latin typeface="Arial" panose="020B0604020202020204" pitchFamily="34" charset="0"/>
                <a:ea typeface="+mn-ea"/>
                <a:cs typeface="+mn-cs"/>
              </a:rPr>
              <a:t>Dans le but de rendre le secteur agricole plus indépendant des sources d'eau hautement compétitives, des incitations à la </a:t>
            </a:r>
            <a:r>
              <a:rPr lang="fr-FR" sz="900" b="1" kern="1200" noProof="0" dirty="0">
                <a:solidFill>
                  <a:schemeClr val="tx1"/>
                </a:solidFill>
                <a:effectLst/>
                <a:latin typeface="Arial" panose="020B0604020202020204" pitchFamily="34" charset="0"/>
                <a:ea typeface="+mn-ea"/>
                <a:cs typeface="+mn-cs"/>
              </a:rPr>
              <a:t>modernisation des systèmes d'irrigation </a:t>
            </a:r>
            <a:r>
              <a:rPr lang="fr-FR" sz="900" kern="1200" noProof="0" dirty="0">
                <a:solidFill>
                  <a:schemeClr val="tx1"/>
                </a:solidFill>
                <a:effectLst/>
                <a:latin typeface="Arial" panose="020B0604020202020204" pitchFamily="34" charset="0"/>
                <a:ea typeface="+mn-ea"/>
                <a:cs typeface="+mn-cs"/>
              </a:rPr>
              <a:t>ont été poursuivies</a:t>
            </a:r>
          </a:p>
          <a:p>
            <a:pPr marL="228600" indent="-228600">
              <a:buFont typeface="Symbol" panose="05050102010706020507" pitchFamily="18" charset="2"/>
              <a:buChar char="-"/>
            </a:pPr>
            <a:r>
              <a:rPr lang="fr-FR" sz="900" kern="1200" noProof="0" dirty="0">
                <a:solidFill>
                  <a:schemeClr val="tx1"/>
                </a:solidFill>
                <a:effectLst/>
                <a:latin typeface="Arial" panose="020B0604020202020204" pitchFamily="34" charset="0"/>
                <a:ea typeface="+mn-ea"/>
                <a:cs typeface="+mn-cs"/>
              </a:rPr>
              <a:t>Cependant, ces progrès sont liés à une consommation accrue d'énergie et renforcent ainsi l'interdépendance de l'énergie et du secteur agricole</a:t>
            </a:r>
            <a:endParaRPr lang="en-US" sz="900" kern="1200" noProof="0" dirty="0">
              <a:solidFill>
                <a:schemeClr val="tx1"/>
              </a:solidFill>
              <a:effectLst/>
              <a:latin typeface="Arial" panose="020B0604020202020204" pitchFamily="34" charset="0"/>
              <a:ea typeface="+mn-ea"/>
              <a:cs typeface="+mn-cs"/>
            </a:endParaRPr>
          </a:p>
          <a:p>
            <a:pPr marL="0" indent="0">
              <a:buFont typeface="Wingdings" panose="05000000000000000000" pitchFamily="2" charset="2"/>
              <a:buNone/>
            </a:pPr>
            <a:endParaRPr lang="en-US" sz="900" kern="1200" noProof="0" dirty="0">
              <a:solidFill>
                <a:schemeClr val="tx1"/>
              </a:solidFill>
              <a:effectLst/>
              <a:latin typeface="Arial" panose="020B0604020202020204" pitchFamily="34" charset="0"/>
              <a:ea typeface="+mn-ea"/>
              <a:cs typeface="+mn-cs"/>
            </a:endParaRPr>
          </a:p>
          <a:p>
            <a:pPr marL="0" indent="0">
              <a:buFont typeface="Arial" charset="0"/>
              <a:buNone/>
            </a:pPr>
            <a:r>
              <a:rPr lang="en-US" sz="900" b="1" kern="1200" noProof="0" dirty="0">
                <a:solidFill>
                  <a:schemeClr val="tx1"/>
                </a:solidFill>
                <a:effectLst/>
                <a:latin typeface="Arial" panose="020B0604020202020204" pitchFamily="34" charset="0"/>
                <a:ea typeface="+mn-ea"/>
                <a:cs typeface="+mn-cs"/>
              </a:rPr>
              <a:t>Sources:</a:t>
            </a:r>
          </a:p>
          <a:p>
            <a:pPr marL="0" indent="0">
              <a:buFont typeface="Arial" charset="0"/>
              <a:buNone/>
            </a:pPr>
            <a:endParaRPr lang="en-US" sz="900" kern="1200" noProof="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charset="0"/>
              <a:buNone/>
              <a:tabLst/>
              <a:defRPr/>
            </a:pPr>
            <a:r>
              <a:rPr lang="en-US" sz="900" noProof="0" dirty="0">
                <a:solidFill>
                  <a:schemeClr val="bg1"/>
                </a:solidFill>
              </a:rPr>
              <a:t>PPT para ‘</a:t>
            </a:r>
            <a:r>
              <a:rPr lang="en-US" sz="900" noProof="0" dirty="0" err="1">
                <a:solidFill>
                  <a:schemeClr val="bg1"/>
                </a:solidFill>
              </a:rPr>
              <a:t>Módulo</a:t>
            </a:r>
            <a:r>
              <a:rPr lang="en-US" sz="900" noProof="0" dirty="0">
                <a:solidFill>
                  <a:schemeClr val="bg1"/>
                </a:solidFill>
              </a:rPr>
              <a:t> 9: </a:t>
            </a:r>
            <a:r>
              <a:rPr lang="en-US" sz="900" noProof="0" dirty="0" err="1">
                <a:solidFill>
                  <a:schemeClr val="bg1"/>
                </a:solidFill>
              </a:rPr>
              <a:t>Estudios</a:t>
            </a:r>
            <a:r>
              <a:rPr lang="en-US" sz="900" noProof="0" dirty="0">
                <a:solidFill>
                  <a:schemeClr val="bg1"/>
                </a:solidFill>
              </a:rPr>
              <a:t> de </a:t>
            </a:r>
            <a:r>
              <a:rPr lang="en-US" sz="900" noProof="0" dirty="0" err="1">
                <a:solidFill>
                  <a:schemeClr val="bg1"/>
                </a:solidFill>
              </a:rPr>
              <a:t>caso</a:t>
            </a:r>
            <a:r>
              <a:rPr lang="en-US" sz="900" noProof="0" dirty="0">
                <a:solidFill>
                  <a:schemeClr val="bg1"/>
                </a:solidFill>
              </a:rPr>
              <a:t> </a:t>
            </a:r>
            <a:r>
              <a:rPr lang="en-US" sz="900" noProof="0" dirty="0" err="1">
                <a:solidFill>
                  <a:schemeClr val="bg1"/>
                </a:solidFill>
              </a:rPr>
              <a:t>sobre</a:t>
            </a:r>
            <a:r>
              <a:rPr lang="en-US" sz="900" noProof="0" dirty="0">
                <a:solidFill>
                  <a:schemeClr val="bg1"/>
                </a:solidFill>
              </a:rPr>
              <a:t> </a:t>
            </a:r>
            <a:r>
              <a:rPr lang="en-US" sz="900" noProof="0" dirty="0" err="1">
                <a:solidFill>
                  <a:schemeClr val="bg1"/>
                </a:solidFill>
              </a:rPr>
              <a:t>interrelaciones</a:t>
            </a:r>
            <a:r>
              <a:rPr lang="en-US" sz="900" noProof="0" dirty="0">
                <a:solidFill>
                  <a:schemeClr val="bg1"/>
                </a:solidFill>
              </a:rPr>
              <a:t> del </a:t>
            </a:r>
            <a:r>
              <a:rPr lang="en-US" sz="900" noProof="0" dirty="0" err="1">
                <a:solidFill>
                  <a:schemeClr val="bg1"/>
                </a:solidFill>
              </a:rPr>
              <a:t>Nexo</a:t>
            </a:r>
            <a:r>
              <a:rPr lang="en-US" sz="900" noProof="0" dirty="0">
                <a:solidFill>
                  <a:schemeClr val="bg1"/>
                </a:solidFill>
              </a:rPr>
              <a:t> </a:t>
            </a:r>
            <a:r>
              <a:rPr lang="en-US" sz="900" noProof="0" dirty="0" err="1">
                <a:solidFill>
                  <a:schemeClr val="bg1"/>
                </a:solidFill>
              </a:rPr>
              <a:t>en</a:t>
            </a:r>
            <a:r>
              <a:rPr lang="en-US" sz="900" noProof="0" dirty="0">
                <a:solidFill>
                  <a:schemeClr val="bg1"/>
                </a:solidFill>
              </a:rPr>
              <a:t> la </a:t>
            </a:r>
            <a:r>
              <a:rPr lang="en-US" sz="900" noProof="0" dirty="0" err="1">
                <a:solidFill>
                  <a:schemeClr val="bg1"/>
                </a:solidFill>
              </a:rPr>
              <a:t>región</a:t>
            </a:r>
            <a:r>
              <a:rPr lang="en-US" sz="900" noProof="0" dirty="0">
                <a:solidFill>
                  <a:schemeClr val="bg1"/>
                </a:solidFill>
              </a:rPr>
              <a:t>’</a:t>
            </a:r>
          </a:p>
          <a:p>
            <a:pPr marL="0" indent="0">
              <a:buFont typeface="Arial" charset="0"/>
              <a:buNone/>
            </a:pPr>
            <a:endParaRPr lang="en-US" sz="900" kern="1200" noProof="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t>Script para ‘</a:t>
            </a:r>
            <a:r>
              <a:rPr lang="en-US" noProof="0" dirty="0" err="1"/>
              <a:t>Módulo</a:t>
            </a:r>
            <a:r>
              <a:rPr lang="en-US" noProof="0" dirty="0"/>
              <a:t> 9: </a:t>
            </a:r>
            <a:r>
              <a:rPr lang="en-US" noProof="0" dirty="0" err="1"/>
              <a:t>Estudios</a:t>
            </a:r>
            <a:r>
              <a:rPr lang="en-US" noProof="0" dirty="0"/>
              <a:t> de case </a:t>
            </a:r>
            <a:r>
              <a:rPr lang="en-US" noProof="0" dirty="0" err="1"/>
              <a:t>sobre</a:t>
            </a:r>
            <a:r>
              <a:rPr lang="en-US" noProof="0" dirty="0"/>
              <a:t> </a:t>
            </a:r>
            <a:r>
              <a:rPr lang="en-US" noProof="0" dirty="0" err="1"/>
              <a:t>interrelaciones</a:t>
            </a:r>
            <a:r>
              <a:rPr lang="en-US" noProof="0" dirty="0"/>
              <a:t> del </a:t>
            </a:r>
            <a:r>
              <a:rPr lang="en-US" noProof="0" dirty="0" err="1"/>
              <a:t>nexo</a:t>
            </a:r>
            <a:r>
              <a:rPr lang="en-US" noProof="0" dirty="0"/>
              <a:t> </a:t>
            </a:r>
            <a:r>
              <a:rPr lang="en-US" noProof="0" dirty="0" err="1"/>
              <a:t>en</a:t>
            </a:r>
            <a:r>
              <a:rPr lang="en-US" noProof="0" dirty="0"/>
              <a:t> la region‘</a:t>
            </a:r>
          </a:p>
          <a:p>
            <a:r>
              <a:rPr lang="en-US" sz="900" kern="1200" noProof="0" dirty="0">
                <a:solidFill>
                  <a:schemeClr val="tx1"/>
                </a:solidFill>
                <a:effectLst/>
                <a:latin typeface="Arial" panose="020B0604020202020204" pitchFamily="34" charset="0"/>
                <a:ea typeface="+mn-ea"/>
                <a:cs typeface="+mn-cs"/>
              </a:rPr>
              <a:t> </a:t>
            </a:r>
          </a:p>
        </p:txBody>
      </p:sp>
      <p:sp>
        <p:nvSpPr>
          <p:cNvPr id="4" name="Foliennummernplatzhalter 3"/>
          <p:cNvSpPr>
            <a:spLocks noGrp="1"/>
          </p:cNvSpPr>
          <p:nvPr>
            <p:ph type="sldNum" sz="quarter" idx="5"/>
          </p:nvPr>
        </p:nvSpPr>
        <p:spPr/>
        <p:txBody>
          <a:bodyPr/>
          <a:lstStyle/>
          <a:p>
            <a:fld id="{4045F879-0589-40D4-B0E5-B74D0CAD5C6C}" type="slidenum">
              <a:rPr lang="en-GB" smtClean="0"/>
              <a:pPr/>
              <a:t>7</a:t>
            </a:fld>
            <a:endParaRPr lang="en-GB"/>
          </a:p>
        </p:txBody>
      </p:sp>
    </p:spTree>
    <p:extLst>
      <p:ext uri="{BB962C8B-B14F-4D97-AF65-F5344CB8AC3E}">
        <p14:creationId xmlns:p14="http://schemas.microsoft.com/office/powerpoint/2010/main" val="415531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900" b="1" kern="1200" dirty="0">
                <a:solidFill>
                  <a:schemeClr val="tx1"/>
                </a:solidFill>
                <a:effectLst/>
                <a:latin typeface="Arial" panose="020B0604020202020204" pitchFamily="34" charset="0"/>
                <a:ea typeface="+mn-ea"/>
                <a:cs typeface="+mn-cs"/>
              </a:rPr>
              <a:t>Notes :</a:t>
            </a:r>
          </a:p>
          <a:p>
            <a:endParaRPr lang="en-GB" sz="900" kern="1200" dirty="0">
              <a:solidFill>
                <a:schemeClr val="tx1"/>
              </a:solidFill>
              <a:effectLst/>
              <a:latin typeface="Arial" panose="020B0604020202020204" pitchFamily="34" charset="0"/>
              <a:ea typeface="+mn-ea"/>
              <a:cs typeface="+mn-cs"/>
            </a:endParaRPr>
          </a:p>
          <a:p>
            <a:pPr marL="228600" indent="-228600">
              <a:buFont typeface="+mj-lt"/>
              <a:buAutoNum type="arabicPeriod" startAt="3"/>
            </a:pPr>
            <a:r>
              <a:rPr lang="en-GB" sz="900" b="1" kern="1200" dirty="0" err="1">
                <a:solidFill>
                  <a:schemeClr val="tx1"/>
                </a:solidFill>
                <a:effectLst/>
                <a:latin typeface="Arial" panose="020B0604020202020204" pitchFamily="34" charset="0"/>
                <a:ea typeface="+mn-ea"/>
                <a:cs typeface="+mn-cs"/>
              </a:rPr>
              <a:t>Eau</a:t>
            </a:r>
            <a:r>
              <a:rPr lang="en-GB" sz="900" b="1" kern="1200" dirty="0">
                <a:solidFill>
                  <a:schemeClr val="tx1"/>
                </a:solidFill>
                <a:effectLst/>
                <a:latin typeface="Arial" panose="020B0604020202020204" pitchFamily="34" charset="0"/>
                <a:ea typeface="+mn-ea"/>
                <a:cs typeface="+mn-cs"/>
              </a:rPr>
              <a:t> et Agriculture</a:t>
            </a:r>
            <a:endParaRPr lang="en-US" sz="900" b="0" kern="1200" dirty="0">
              <a:solidFill>
                <a:schemeClr val="tx1"/>
              </a:solidFill>
              <a:effectLst/>
              <a:latin typeface="Arial" panose="020B0604020202020204" pitchFamily="34" charset="0"/>
              <a:ea typeface="+mn-ea"/>
              <a:cs typeface="+mn-cs"/>
            </a:endParaRPr>
          </a:p>
          <a:p>
            <a:pPr marL="228600" indent="-228600">
              <a:buFont typeface="Symbol" panose="05050102010706020507" pitchFamily="18" charset="2"/>
              <a:buChar char="-"/>
            </a:pPr>
            <a:r>
              <a:rPr lang="fr-FR" sz="900" b="0" kern="1200" dirty="0">
                <a:solidFill>
                  <a:schemeClr val="tx1"/>
                </a:solidFill>
                <a:effectLst/>
                <a:latin typeface="Arial" panose="020B0604020202020204" pitchFamily="34" charset="0"/>
                <a:ea typeface="+mn-ea"/>
                <a:cs typeface="+mn-cs"/>
              </a:rPr>
              <a:t>En raison de la pression du développement urbain et de la demande alimentaire croissante, une intensification de la production agricole apparaît nécessaire</a:t>
            </a:r>
          </a:p>
          <a:p>
            <a:pPr marL="228600" indent="-228600">
              <a:buFont typeface="Symbol" panose="05050102010706020507" pitchFamily="18" charset="2"/>
              <a:buChar char="-"/>
            </a:pPr>
            <a:r>
              <a:rPr lang="fr-FR" sz="900" b="0" kern="1200" dirty="0">
                <a:solidFill>
                  <a:schemeClr val="tx1"/>
                </a:solidFill>
                <a:effectLst/>
                <a:latin typeface="Arial" panose="020B0604020202020204" pitchFamily="34" charset="0"/>
                <a:ea typeface="+mn-ea"/>
                <a:cs typeface="+mn-cs"/>
              </a:rPr>
              <a:t>Mais il y a certaines limitations qui réduisent la portée d'un tel développement agricole </a:t>
            </a:r>
            <a:r>
              <a:rPr lang="en-US" sz="900" kern="1200" dirty="0">
                <a:solidFill>
                  <a:schemeClr val="tx1"/>
                </a:solidFill>
                <a:effectLst/>
                <a:latin typeface="Arial" panose="020B0604020202020204" pitchFamily="34" charset="0"/>
                <a:ea typeface="+mn-ea"/>
                <a:cs typeface="+mn-cs"/>
                <a:sym typeface="Wingdings" panose="05000000000000000000" pitchFamily="2" charset="2"/>
              </a:rPr>
              <a:t> </a:t>
            </a:r>
            <a:r>
              <a:rPr lang="fr-FR" sz="900" b="0" kern="1200" dirty="0">
                <a:solidFill>
                  <a:schemeClr val="tx1"/>
                </a:solidFill>
                <a:effectLst/>
                <a:latin typeface="Arial" panose="020B0604020202020204" pitchFamily="34" charset="0"/>
                <a:ea typeface="+mn-ea"/>
                <a:cs typeface="+mn-cs"/>
              </a:rPr>
              <a:t>notamment l'insuffisance des infrastructures d'irrigation réduisant l'efficacité globale de l'utilisation de l'eau et donc le </a:t>
            </a:r>
            <a:r>
              <a:rPr lang="fr-FR" sz="900" b="1" kern="1200" dirty="0">
                <a:solidFill>
                  <a:schemeClr val="tx1"/>
                </a:solidFill>
                <a:effectLst/>
                <a:latin typeface="Arial" panose="020B0604020202020204" pitchFamily="34" charset="0"/>
                <a:ea typeface="+mn-ea"/>
                <a:cs typeface="+mn-cs"/>
              </a:rPr>
              <a:t>manque d'approvisionnement en eau suffisant pour l'irrigation </a:t>
            </a:r>
            <a:r>
              <a:rPr lang="fr-FR" sz="900" b="0" kern="1200" dirty="0">
                <a:solidFill>
                  <a:schemeClr val="tx1"/>
                </a:solidFill>
                <a:effectLst/>
                <a:latin typeface="Arial" panose="020B0604020202020204" pitchFamily="34" charset="0"/>
                <a:ea typeface="+mn-ea"/>
                <a:cs typeface="+mn-cs"/>
              </a:rPr>
              <a:t>(la variabilité climatique intensifie cet effet)</a:t>
            </a:r>
          </a:p>
          <a:p>
            <a:pPr marL="228600" indent="-228600">
              <a:buFont typeface="Symbol" panose="05050102010706020507" pitchFamily="18" charset="2"/>
              <a:buChar char="-"/>
            </a:pPr>
            <a:endParaRPr lang="en-US" sz="900" b="0" kern="1200" dirty="0">
              <a:solidFill>
                <a:schemeClr val="tx1"/>
              </a:solidFill>
              <a:effectLst/>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b="0" kern="1200" dirty="0">
                <a:solidFill>
                  <a:schemeClr val="tx1"/>
                </a:solidFill>
                <a:effectLst/>
                <a:latin typeface="Arial" panose="020B0604020202020204" pitchFamily="34" charset="0"/>
                <a:ea typeface="+mn-ea"/>
                <a:cs typeface="+mn-cs"/>
              </a:rPr>
              <a:t>La partie nord du bassin de la rivière </a:t>
            </a:r>
            <a:r>
              <a:rPr lang="fr-FR" sz="900" b="0" kern="1200" dirty="0" err="1">
                <a:solidFill>
                  <a:schemeClr val="tx1"/>
                </a:solidFill>
                <a:effectLst/>
                <a:latin typeface="Arial" panose="020B0604020202020204" pitchFamily="34" charset="0"/>
                <a:ea typeface="+mn-ea"/>
                <a:cs typeface="+mn-cs"/>
              </a:rPr>
              <a:t>Reventazón</a:t>
            </a:r>
            <a:r>
              <a:rPr lang="fr-FR" sz="900" b="0" kern="1200" dirty="0">
                <a:solidFill>
                  <a:schemeClr val="tx1"/>
                </a:solidFill>
                <a:effectLst/>
                <a:latin typeface="Arial" panose="020B0604020202020204" pitchFamily="34" charset="0"/>
                <a:ea typeface="+mn-ea"/>
                <a:cs typeface="+mn-cs"/>
              </a:rPr>
              <a:t>, où se déroule l'essentiel de la production agricole, enregistre déjà le deuxième plus bas niveau national de disponibilité en eau</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b="0" kern="1200" dirty="0">
                <a:solidFill>
                  <a:schemeClr val="tx1"/>
                </a:solidFill>
                <a:effectLst/>
                <a:latin typeface="Arial" panose="020B0604020202020204" pitchFamily="34" charset="0"/>
                <a:ea typeface="+mn-ea"/>
                <a:cs typeface="+mn-cs"/>
              </a:rPr>
              <a:t>Dans de nombreux cas, </a:t>
            </a:r>
            <a:r>
              <a:rPr lang="fr-FR" sz="900" b="1" kern="1200" dirty="0">
                <a:solidFill>
                  <a:schemeClr val="tx1"/>
                </a:solidFill>
                <a:effectLst/>
                <a:latin typeface="Arial" panose="020B0604020202020204" pitchFamily="34" charset="0"/>
                <a:ea typeface="+mn-ea"/>
                <a:cs typeface="+mn-cs"/>
              </a:rPr>
              <a:t>l'eau est prélevée illégalement </a:t>
            </a:r>
            <a:r>
              <a:rPr lang="fr-FR" sz="900" b="0" kern="1200" dirty="0">
                <a:solidFill>
                  <a:schemeClr val="tx1"/>
                </a:solidFill>
                <a:effectLst/>
                <a:latin typeface="Arial" panose="020B0604020202020204" pitchFamily="34" charset="0"/>
                <a:ea typeface="+mn-ea"/>
                <a:cs typeface="+mn-cs"/>
              </a:rPr>
              <a:t>ou au moins de manière informelle et primaire par les producteurs agricoles et les associations d'usagers de l'eau (SUA) </a:t>
            </a:r>
            <a:r>
              <a:rPr lang="en-US" sz="900" kern="1200" dirty="0">
                <a:solidFill>
                  <a:schemeClr val="tx1"/>
                </a:solidFill>
                <a:effectLst/>
                <a:latin typeface="Arial" panose="020B0604020202020204" pitchFamily="34" charset="0"/>
                <a:ea typeface="+mn-ea"/>
                <a:cs typeface="+mn-cs"/>
                <a:sym typeface="Wingdings" panose="05000000000000000000" pitchFamily="2" charset="2"/>
              </a:rPr>
              <a:t></a:t>
            </a:r>
            <a:r>
              <a:rPr lang="fr-FR" sz="900" b="0" kern="1200" dirty="0">
                <a:solidFill>
                  <a:schemeClr val="tx1"/>
                </a:solidFill>
                <a:effectLst/>
                <a:latin typeface="Arial" panose="020B0604020202020204" pitchFamily="34" charset="0"/>
                <a:ea typeface="+mn-ea"/>
                <a:cs typeface="+mn-cs"/>
              </a:rPr>
              <a:t> on estime que deux usagers de l'eau sur trois agissent sans autorisation</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b="0" kern="1200" dirty="0">
              <a:solidFill>
                <a:schemeClr val="tx1"/>
              </a:solidFill>
              <a:effectLst/>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b="0" kern="1200" dirty="0">
                <a:solidFill>
                  <a:schemeClr val="tx1"/>
                </a:solidFill>
                <a:effectLst/>
                <a:latin typeface="Arial" panose="020B0604020202020204" pitchFamily="34" charset="0"/>
                <a:ea typeface="+mn-ea"/>
                <a:cs typeface="+mn-cs"/>
              </a:rPr>
              <a:t>Un prélèvement d'eau est considéré comme illégal/informel si :</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fr-FR" sz="900" b="0" kern="1200" dirty="0">
                <a:solidFill>
                  <a:schemeClr val="tx1"/>
                </a:solidFill>
                <a:effectLst/>
                <a:latin typeface="Arial" panose="020B0604020202020204" pitchFamily="34" charset="0"/>
                <a:ea typeface="+mn-ea"/>
                <a:cs typeface="+mn-cs"/>
              </a:rPr>
              <a:t>Le prélèvement n'a pas lieu dans la concession d'eau associée</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fr-FR" sz="900" b="0" kern="1200" dirty="0">
                <a:solidFill>
                  <a:schemeClr val="tx1"/>
                </a:solidFill>
                <a:effectLst/>
                <a:latin typeface="Arial" panose="020B0604020202020204" pitchFamily="34" charset="0"/>
                <a:ea typeface="+mn-ea"/>
                <a:cs typeface="+mn-cs"/>
              </a:rPr>
              <a:t>La quantité d'eau prélevée dépasse les conditions convenues</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fr-FR" sz="900" b="0" kern="1200" dirty="0">
                <a:solidFill>
                  <a:schemeClr val="tx1"/>
                </a:solidFill>
                <a:effectLst/>
                <a:latin typeface="Arial" panose="020B0604020202020204" pitchFamily="34" charset="0"/>
                <a:ea typeface="+mn-ea"/>
                <a:cs typeface="+mn-cs"/>
              </a:rPr>
              <a:t>Les frais associés sont contournés</a:t>
            </a:r>
            <a:endParaRPr lang="en-US" sz="900" b="0" kern="1200" dirty="0">
              <a:solidFill>
                <a:schemeClr val="tx1"/>
              </a:solidFill>
              <a:effectLst/>
              <a:latin typeface="Arial" panose="020B0604020202020204" pitchFamily="34" charset="0"/>
              <a:ea typeface="+mn-ea"/>
              <a:cs typeface="+mn-cs"/>
            </a:endParaRPr>
          </a:p>
          <a:p>
            <a:pPr marL="342900" marR="0" lvl="1" indent="0" algn="l" defTabSz="685800" rtl="0" eaLnBrk="1" fontAlgn="auto" latinLnBrk="0" hangingPunct="1">
              <a:lnSpc>
                <a:spcPct val="100000"/>
              </a:lnSpc>
              <a:spcBef>
                <a:spcPts val="0"/>
              </a:spcBef>
              <a:spcAft>
                <a:spcPts val="0"/>
              </a:spcAft>
              <a:buClrTx/>
              <a:buSzTx/>
              <a:buFont typeface="+mj-lt"/>
              <a:buNone/>
              <a:tabLst/>
              <a:defRPr/>
            </a:pPr>
            <a:endParaRPr lang="en-US" sz="900" b="0" kern="1200" dirty="0">
              <a:solidFill>
                <a:schemeClr val="tx1"/>
              </a:solidFill>
              <a:effectLst/>
              <a:latin typeface="Arial" panose="020B0604020202020204" pitchFamily="34" charset="0"/>
              <a:ea typeface="+mn-ea"/>
              <a:cs typeface="+mn-cs"/>
            </a:endParaRPr>
          </a:p>
          <a:p>
            <a:pPr marL="342900" marR="0" lvl="1" indent="0" algn="l" defTabSz="685800" rtl="0" eaLnBrk="1" fontAlgn="auto" latinLnBrk="0" hangingPunct="1">
              <a:lnSpc>
                <a:spcPct val="100000"/>
              </a:lnSpc>
              <a:spcBef>
                <a:spcPts val="0"/>
              </a:spcBef>
              <a:spcAft>
                <a:spcPts val="0"/>
              </a:spcAft>
              <a:buClrTx/>
              <a:buSzTx/>
              <a:buFont typeface="+mj-lt"/>
              <a:buNone/>
              <a:tabLst/>
              <a:defRPr/>
            </a:pPr>
            <a:endParaRPr lang="en-US" sz="900" b="0" kern="1200" dirty="0">
              <a:solidFill>
                <a:schemeClr val="tx1"/>
              </a:solidFill>
              <a:effectLst/>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dirty="0">
                <a:solidFill>
                  <a:schemeClr val="tx1"/>
                </a:solidFill>
                <a:effectLst/>
                <a:latin typeface="Arial" panose="020B0604020202020204" pitchFamily="34" charset="0"/>
                <a:ea typeface="+mn-ea"/>
                <a:cs typeface="+mn-cs"/>
              </a:rPr>
              <a:t>Un autre facteur qui favorise les prélèvements d'eau illégaux est la faiblesse de la Direction des Eaux (DA) dans l'exercice de ses fonctions</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dirty="0">
                <a:solidFill>
                  <a:schemeClr val="tx1"/>
                </a:solidFill>
                <a:effectLst/>
                <a:latin typeface="Arial" panose="020B0604020202020204" pitchFamily="34" charset="0"/>
                <a:ea typeface="+mn-ea"/>
                <a:cs typeface="+mn-cs"/>
              </a:rPr>
              <a:t>Il s'agit notamment de résoudre les conflits liés à l'eau (comme l'utilisation illégale de l'eau), d'accorder des droits sur l'eau, de formaliser des concessions d'eau, de percevoir des redevances pour l'utilisation de l'eau, de contrôler et de surveiller les utilisations de l'eau et de faire des recherches sur les eaux de surface et souterraines.</a:t>
            </a:r>
            <a:endParaRPr lang="en-US" sz="900" kern="1200" dirty="0">
              <a:solidFill>
                <a:schemeClr val="tx1"/>
              </a:solidFill>
              <a:effectLst/>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dirty="0">
                <a:solidFill>
                  <a:schemeClr val="tx1"/>
                </a:solidFill>
                <a:effectLst/>
                <a:latin typeface="Arial" panose="020B0604020202020204" pitchFamily="34" charset="0"/>
                <a:ea typeface="+mn-ea"/>
                <a:cs typeface="+mn-cs"/>
                <a:sym typeface="Wingdings" panose="05000000000000000000" pitchFamily="2" charset="2"/>
              </a:rPr>
              <a:t>La Direction des Eaux (DA) a été créée en 2010 et fonctionne comme l’extension du Ministère de l'environnement et de l'énergie (MINAE)</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dirty="0">
                <a:solidFill>
                  <a:schemeClr val="tx1"/>
                </a:solidFill>
                <a:effectLst/>
                <a:latin typeface="Arial" panose="020B0604020202020204" pitchFamily="34" charset="0"/>
                <a:ea typeface="+mn-ea"/>
                <a:cs typeface="+mn-cs"/>
                <a:sym typeface="Wingdings" panose="05000000000000000000" pitchFamily="2" charset="2"/>
              </a:rPr>
              <a:t>Le MINAE représente à son tour l'organe d'exécution de l'État et est chargé de disposer et de décider de l'utilisation, de la gestion et de la surveillance des sources d'eau.</a:t>
            </a:r>
            <a:endParaRPr lang="en-GB" sz="900" kern="1200" dirty="0">
              <a:solidFill>
                <a:schemeClr val="tx1"/>
              </a:solidFill>
              <a:effectLst/>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dirty="0">
                <a:solidFill>
                  <a:schemeClr val="tx1"/>
                </a:solidFill>
                <a:effectLst/>
                <a:latin typeface="Arial" panose="020B0604020202020204" pitchFamily="34" charset="0"/>
                <a:ea typeface="+mn-ea"/>
                <a:cs typeface="+mn-cs"/>
              </a:rPr>
              <a:t>Le plus haut niveau de responsabilité en matière de protection, d'attribution et d'administration de l'eau appartient à l'État lui-même, car l’ensemble de l'eau est considérée comme la propriété de l'État.</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dirty="0">
                <a:solidFill>
                  <a:schemeClr val="tx1"/>
                </a:solidFill>
                <a:effectLst/>
                <a:latin typeface="Arial" panose="020B0604020202020204" pitchFamily="34" charset="0"/>
                <a:ea typeface="+mn-ea"/>
                <a:cs typeface="+mn-cs"/>
              </a:rPr>
              <a:t>La forte proportion de prélèvements d'eau non autorisés entraîne non seulement une diminution des nappes phréatiques, mais rend également difficile la quantification précise des demandes sectorielles en eau </a:t>
            </a:r>
            <a:r>
              <a:rPr lang="en-GB" sz="900" kern="1200" dirty="0">
                <a:solidFill>
                  <a:schemeClr val="tx1"/>
                </a:solidFill>
                <a:effectLst/>
                <a:latin typeface="Arial" panose="020B0604020202020204" pitchFamily="34" charset="0"/>
                <a:ea typeface="+mn-ea"/>
                <a:cs typeface="+mn-cs"/>
                <a:sym typeface="Wingdings" panose="05000000000000000000" pitchFamily="2" charset="2"/>
              </a:rPr>
              <a:t> </a:t>
            </a:r>
            <a:r>
              <a:rPr lang="fr-FR" sz="900" kern="1200" dirty="0">
                <a:solidFill>
                  <a:schemeClr val="tx1"/>
                </a:solidFill>
                <a:effectLst/>
                <a:latin typeface="Arial" panose="020B0604020202020204" pitchFamily="34" charset="0"/>
                <a:ea typeface="+mn-ea"/>
                <a:cs typeface="+mn-cs"/>
              </a:rPr>
              <a:t>étant donné le manque d'études hydrologiques couvrant la région, il est difficile d'estimer les approvisionnements et les besoins en eau significatifs</a:t>
            </a:r>
            <a:endParaRPr lang="en-GB" sz="900" kern="1200" dirty="0">
              <a:solidFill>
                <a:schemeClr val="tx1"/>
              </a:solidFill>
              <a:effectLst/>
              <a:latin typeface="Arial" panose="020B0604020202020204" pitchFamily="34" charset="0"/>
              <a:ea typeface="+mn-ea"/>
              <a:cs typeface="+mn-cs"/>
            </a:endParaRPr>
          </a:p>
          <a:p>
            <a:pPr marL="228600" indent="-228600">
              <a:buFont typeface="Symbol" panose="05050102010706020507" pitchFamily="18" charset="2"/>
              <a:buChar char="-"/>
            </a:pPr>
            <a:r>
              <a:rPr lang="fr-FR" sz="900" kern="1200" dirty="0">
                <a:solidFill>
                  <a:schemeClr val="tx1"/>
                </a:solidFill>
                <a:effectLst/>
                <a:latin typeface="Arial" panose="020B0604020202020204" pitchFamily="34" charset="0"/>
                <a:ea typeface="+mn-ea"/>
                <a:cs typeface="+mn-cs"/>
              </a:rPr>
              <a:t>De plus, le secteur agricole fait face à une surexploitation des sols qui affecte environ 13% dans le bassin de la rivière </a:t>
            </a:r>
            <a:r>
              <a:rPr lang="fr-FR" sz="900" kern="1200" dirty="0" err="1">
                <a:solidFill>
                  <a:schemeClr val="tx1"/>
                </a:solidFill>
                <a:effectLst/>
                <a:latin typeface="Arial" panose="020B0604020202020204" pitchFamily="34" charset="0"/>
                <a:ea typeface="+mn-ea"/>
                <a:cs typeface="+mn-cs"/>
              </a:rPr>
              <a:t>Reventazón</a:t>
            </a:r>
            <a:endParaRPr lang="fr-FR" sz="900" kern="1200" dirty="0">
              <a:solidFill>
                <a:schemeClr val="tx1"/>
              </a:solidFill>
              <a:effectLst/>
              <a:latin typeface="Arial" panose="020B0604020202020204" pitchFamily="34" charset="0"/>
              <a:ea typeface="+mn-ea"/>
              <a:cs typeface="+mn-cs"/>
            </a:endParaRPr>
          </a:p>
          <a:p>
            <a:pPr marL="228600" indent="-228600">
              <a:buFont typeface="Symbol" panose="05050102010706020507" pitchFamily="18" charset="2"/>
              <a:buChar char="-"/>
            </a:pPr>
            <a:r>
              <a:rPr lang="fr-FR" sz="900" kern="1200" dirty="0">
                <a:solidFill>
                  <a:schemeClr val="tx1"/>
                </a:solidFill>
                <a:effectLst/>
                <a:latin typeface="Arial" panose="020B0604020202020204" pitchFamily="34" charset="0"/>
                <a:ea typeface="+mn-ea"/>
                <a:cs typeface="+mn-cs"/>
              </a:rPr>
              <a:t>Elle peut causer de graves problèmes comme l'érosion et s'accompagne souvent d'une utilisation intensive d'engrais chimiques et de pesticides, </a:t>
            </a:r>
            <a:r>
              <a:rPr lang="fr-FR" sz="900" b="1" kern="1200" dirty="0">
                <a:solidFill>
                  <a:schemeClr val="tx1"/>
                </a:solidFill>
                <a:effectLst/>
                <a:latin typeface="Arial" panose="020B0604020202020204" pitchFamily="34" charset="0"/>
                <a:ea typeface="+mn-ea"/>
                <a:cs typeface="+mn-cs"/>
              </a:rPr>
              <a:t>qui contaminent </a:t>
            </a:r>
            <a:r>
              <a:rPr lang="fr-FR" sz="900" kern="1200" dirty="0">
                <a:solidFill>
                  <a:schemeClr val="tx1"/>
                </a:solidFill>
                <a:effectLst/>
                <a:latin typeface="Arial" panose="020B0604020202020204" pitchFamily="34" charset="0"/>
                <a:ea typeface="+mn-ea"/>
                <a:cs typeface="+mn-cs"/>
              </a:rPr>
              <a:t>les eaux souterraines et les eaux de surface du bassin.</a:t>
            </a:r>
          </a:p>
          <a:p>
            <a:pPr marL="228600" indent="-228600">
              <a:buFont typeface="Symbol" panose="05050102010706020507" pitchFamily="18" charset="2"/>
              <a:buChar char="-"/>
            </a:pPr>
            <a:r>
              <a:rPr lang="fr-FR" sz="900" kern="1200" dirty="0">
                <a:solidFill>
                  <a:schemeClr val="tx1"/>
                </a:solidFill>
                <a:effectLst/>
                <a:latin typeface="Arial" panose="020B0604020202020204" pitchFamily="34" charset="0"/>
                <a:ea typeface="+mn-ea"/>
                <a:cs typeface="+mn-cs"/>
              </a:rPr>
              <a:t>Enfin, le </a:t>
            </a:r>
            <a:r>
              <a:rPr lang="fr-FR" sz="900" b="1" kern="1200" dirty="0">
                <a:solidFill>
                  <a:schemeClr val="tx1"/>
                </a:solidFill>
                <a:effectLst/>
                <a:latin typeface="Arial" panose="020B0604020202020204" pitchFamily="34" charset="0"/>
                <a:ea typeface="+mn-ea"/>
                <a:cs typeface="+mn-cs"/>
              </a:rPr>
              <a:t>manque de stations d'épuration </a:t>
            </a:r>
            <a:r>
              <a:rPr lang="fr-FR" sz="900" kern="1200" dirty="0">
                <a:solidFill>
                  <a:schemeClr val="tx1"/>
                </a:solidFill>
                <a:effectLst/>
                <a:latin typeface="Arial" panose="020B0604020202020204" pitchFamily="34" charset="0"/>
                <a:ea typeface="+mn-ea"/>
                <a:cs typeface="+mn-cs"/>
              </a:rPr>
              <a:t>au sein du bassin provoque un rejet direct des eaux usées dans la rivière et entraîne une perte de qualité de l'eau et limite la réutilisation de cette eau pour la production alimentaire.</a:t>
            </a:r>
            <a:endParaRPr lang="en-GB" sz="900" kern="1200" dirty="0">
              <a:solidFill>
                <a:schemeClr val="tx1"/>
              </a:solidFill>
              <a:effectLst/>
              <a:latin typeface="Arial" panose="020B0604020202020204" pitchFamily="34" charset="0"/>
              <a:ea typeface="+mn-ea"/>
              <a:cs typeface="+mn-cs"/>
            </a:endParaRPr>
          </a:p>
          <a:p>
            <a:pPr marL="0" indent="0">
              <a:buFont typeface="Arial" charset="0"/>
              <a:buNone/>
            </a:pPr>
            <a:endParaRPr lang="en-GB" sz="900" kern="1200" dirty="0">
              <a:solidFill>
                <a:schemeClr val="tx1"/>
              </a:solidFill>
              <a:effectLst/>
              <a:latin typeface="Arial" panose="020B0604020202020204" pitchFamily="34" charset="0"/>
              <a:ea typeface="+mn-ea"/>
              <a:cs typeface="+mn-cs"/>
            </a:endParaRPr>
          </a:p>
          <a:p>
            <a:pPr marL="171450" indent="-171450">
              <a:buFont typeface="Wingdings" panose="05000000000000000000" pitchFamily="2" charset="2"/>
              <a:buChar char="à"/>
            </a:pPr>
            <a:r>
              <a:rPr lang="fr-FR" sz="900" b="1" kern="1200" dirty="0">
                <a:solidFill>
                  <a:schemeClr val="tx1"/>
                </a:solidFill>
                <a:effectLst/>
                <a:latin typeface="Arial" panose="020B0604020202020204" pitchFamily="34" charset="0"/>
                <a:ea typeface="+mn-ea"/>
                <a:cs typeface="+mn-cs"/>
              </a:rPr>
              <a:t>Dans l'ensemble, les interactions influençant négativement se cumulent dans une surexploitation et servent à la contamination du bassin de la rivière </a:t>
            </a:r>
            <a:r>
              <a:rPr lang="fr-FR" sz="900" b="1" kern="1200" dirty="0" err="1">
                <a:solidFill>
                  <a:schemeClr val="tx1"/>
                </a:solidFill>
                <a:effectLst/>
                <a:latin typeface="Arial" panose="020B0604020202020204" pitchFamily="34" charset="0"/>
                <a:ea typeface="+mn-ea"/>
                <a:cs typeface="+mn-cs"/>
              </a:rPr>
              <a:t>Reventazón</a:t>
            </a:r>
            <a:r>
              <a:rPr lang="fr-FR" sz="900" b="1" kern="1200" dirty="0">
                <a:solidFill>
                  <a:schemeClr val="tx1"/>
                </a:solidFill>
                <a:effectLst/>
                <a:latin typeface="Arial" panose="020B0604020202020204" pitchFamily="34" charset="0"/>
                <a:ea typeface="+mn-ea"/>
                <a:cs typeface="+mn-cs"/>
              </a:rPr>
              <a:t>. Elle reste la rivière la plus polluée du pays.</a:t>
            </a:r>
            <a:endParaRPr lang="de-DE" sz="900" b="1" kern="1200" dirty="0">
              <a:solidFill>
                <a:schemeClr val="tx1"/>
              </a:solidFill>
              <a:effectLst/>
              <a:latin typeface="Arial" panose="020B0604020202020204" pitchFamily="34" charset="0"/>
              <a:ea typeface="+mn-ea"/>
              <a:cs typeface="+mn-cs"/>
            </a:endParaRPr>
          </a:p>
          <a:p>
            <a:pPr marL="0" indent="0">
              <a:buFont typeface="Wingdings" panose="05000000000000000000" pitchFamily="2" charset="2"/>
              <a:buNone/>
            </a:pPr>
            <a:endParaRPr lang="en-GB" sz="900" kern="1200" dirty="0">
              <a:solidFill>
                <a:schemeClr val="tx1"/>
              </a:solidFill>
              <a:effectLst/>
              <a:latin typeface="Arial" panose="020B0604020202020204" pitchFamily="34" charset="0"/>
              <a:ea typeface="+mn-ea"/>
              <a:cs typeface="+mn-cs"/>
            </a:endParaRPr>
          </a:p>
          <a:p>
            <a:pPr marL="0" indent="0">
              <a:buFont typeface="Arial" charset="0"/>
              <a:buNone/>
            </a:pPr>
            <a:r>
              <a:rPr lang="en-GB" sz="900" b="1" kern="1200" dirty="0">
                <a:solidFill>
                  <a:schemeClr val="tx1"/>
                </a:solidFill>
                <a:effectLst/>
                <a:latin typeface="Arial" panose="020B0604020202020204" pitchFamily="34" charset="0"/>
                <a:ea typeface="+mn-ea"/>
                <a:cs typeface="+mn-cs"/>
              </a:rPr>
              <a:t>Sources:</a:t>
            </a:r>
          </a:p>
          <a:p>
            <a:pPr marL="0" indent="0">
              <a:buFont typeface="Arial" charset="0"/>
              <a:buNone/>
            </a:pPr>
            <a:endParaRPr lang="en-GB" sz="900" kern="120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charset="0"/>
              <a:buNone/>
              <a:tabLst/>
              <a:defRPr/>
            </a:pPr>
            <a:r>
              <a:rPr lang="de-DE" sz="900" dirty="0">
                <a:solidFill>
                  <a:schemeClr val="bg1"/>
                </a:solidFill>
              </a:rPr>
              <a:t>PPT </a:t>
            </a:r>
            <a:r>
              <a:rPr lang="de-DE" sz="900" dirty="0" err="1">
                <a:solidFill>
                  <a:schemeClr val="bg1"/>
                </a:solidFill>
              </a:rPr>
              <a:t>para</a:t>
            </a:r>
            <a:r>
              <a:rPr lang="de-DE" sz="900" dirty="0">
                <a:solidFill>
                  <a:schemeClr val="bg1"/>
                </a:solidFill>
              </a:rPr>
              <a:t> ‘</a:t>
            </a:r>
            <a:r>
              <a:rPr lang="de-DE" sz="900" dirty="0" err="1">
                <a:solidFill>
                  <a:schemeClr val="bg1"/>
                </a:solidFill>
              </a:rPr>
              <a:t>Módulo</a:t>
            </a:r>
            <a:r>
              <a:rPr lang="de-DE" sz="900" dirty="0">
                <a:solidFill>
                  <a:schemeClr val="bg1"/>
                </a:solidFill>
              </a:rPr>
              <a:t> 9: </a:t>
            </a:r>
            <a:r>
              <a:rPr lang="es-ES" sz="900" dirty="0">
                <a:solidFill>
                  <a:schemeClr val="bg1"/>
                </a:solidFill>
              </a:rPr>
              <a:t>Estudios de caso sobre interrelaciones del Nexo en la región’</a:t>
            </a:r>
          </a:p>
          <a:p>
            <a:pPr marL="0" indent="0">
              <a:buFont typeface="Arial" charset="0"/>
              <a:buNone/>
            </a:pPr>
            <a:endParaRPr lang="en-GB" sz="900" kern="120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de-DE" dirty="0" err="1"/>
              <a:t>Script</a:t>
            </a:r>
            <a:r>
              <a:rPr lang="de-DE" dirty="0"/>
              <a:t> </a:t>
            </a:r>
            <a:r>
              <a:rPr lang="de-DE" dirty="0" err="1"/>
              <a:t>para</a:t>
            </a:r>
            <a:r>
              <a:rPr lang="de-DE" dirty="0"/>
              <a:t> ‘</a:t>
            </a:r>
            <a:r>
              <a:rPr lang="de-DE" dirty="0" err="1"/>
              <a:t>Módulo</a:t>
            </a:r>
            <a:r>
              <a:rPr lang="de-DE" dirty="0"/>
              <a:t> 9: </a:t>
            </a:r>
            <a:r>
              <a:rPr lang="de-DE" dirty="0" err="1"/>
              <a:t>Estudios</a:t>
            </a:r>
            <a:r>
              <a:rPr lang="de-DE" dirty="0"/>
              <a:t> de </a:t>
            </a:r>
            <a:r>
              <a:rPr lang="de-DE" dirty="0" err="1"/>
              <a:t>case</a:t>
            </a:r>
            <a:r>
              <a:rPr lang="de-DE" dirty="0"/>
              <a:t> </a:t>
            </a:r>
            <a:r>
              <a:rPr lang="de-DE" dirty="0" err="1"/>
              <a:t>sobre</a:t>
            </a:r>
            <a:r>
              <a:rPr lang="de-DE" dirty="0"/>
              <a:t> </a:t>
            </a:r>
            <a:r>
              <a:rPr lang="de-DE" dirty="0" err="1"/>
              <a:t>interrelaciones</a:t>
            </a:r>
            <a:r>
              <a:rPr lang="de-DE" dirty="0"/>
              <a:t> del </a:t>
            </a:r>
            <a:r>
              <a:rPr lang="de-DE" dirty="0" err="1"/>
              <a:t>nexo</a:t>
            </a:r>
            <a:r>
              <a:rPr lang="de-DE" dirty="0"/>
              <a:t> en la </a:t>
            </a:r>
            <a:r>
              <a:rPr lang="de-DE" dirty="0" err="1"/>
              <a:t>region</a:t>
            </a:r>
            <a:r>
              <a:rPr lang="de-DE" dirty="0"/>
              <a:t>‘</a:t>
            </a:r>
          </a:p>
          <a:p>
            <a:r>
              <a:rPr lang="en-GB" sz="900" kern="1200" dirty="0">
                <a:solidFill>
                  <a:schemeClr val="tx1"/>
                </a:solidFill>
                <a:effectLst/>
                <a:latin typeface="Arial" panose="020B0604020202020204" pitchFamily="34" charset="0"/>
                <a:ea typeface="+mn-ea"/>
                <a:cs typeface="+mn-cs"/>
              </a:rPr>
              <a:t> </a:t>
            </a:r>
          </a:p>
          <a:p>
            <a:pPr marL="0" marR="0" lvl="0" indent="0" algn="l" defTabSz="685800" rtl="0" eaLnBrk="1" fontAlgn="auto" latinLnBrk="0" hangingPunct="1">
              <a:lnSpc>
                <a:spcPct val="100000"/>
              </a:lnSpc>
              <a:spcBef>
                <a:spcPts val="0"/>
              </a:spcBef>
              <a:spcAft>
                <a:spcPts val="0"/>
              </a:spcAft>
              <a:buClrTx/>
              <a:buSzTx/>
              <a:buFontTx/>
              <a:buNone/>
              <a:tabLst/>
              <a:defRPr/>
            </a:pPr>
            <a:r>
              <a:rPr lang="es-CL" sz="900" kern="1200" dirty="0">
                <a:solidFill>
                  <a:schemeClr val="tx1"/>
                </a:solidFill>
                <a:effectLst/>
                <a:latin typeface="Arial" panose="020B0604020202020204" pitchFamily="34" charset="0"/>
                <a:ea typeface="+mn-ea"/>
                <a:cs typeface="+mn-cs"/>
              </a:rPr>
              <a:t>Vargas, M.B. &amp; Lee, T.L. (2017), ‘</a:t>
            </a:r>
            <a:r>
              <a:rPr lang="es-ES" sz="900" kern="1200" dirty="0">
                <a:solidFill>
                  <a:schemeClr val="tx1"/>
                </a:solidFill>
                <a:effectLst/>
                <a:latin typeface="Arial" panose="020B0604020202020204" pitchFamily="34" charset="0"/>
                <a:ea typeface="+mn-ea"/>
                <a:cs typeface="+mn-cs"/>
              </a:rPr>
              <a:t>El Nexo entre el agua, la energía y la alimentación en Costa Rica: El caso de la cuenca alta del río Reventazón’, </a:t>
            </a:r>
            <a:r>
              <a:rPr lang="es-ES" sz="900" i="1" kern="1200" dirty="0">
                <a:solidFill>
                  <a:schemeClr val="tx1"/>
                </a:solidFill>
                <a:effectLst/>
                <a:latin typeface="Arial" panose="020B0604020202020204" pitchFamily="34" charset="0"/>
                <a:ea typeface="+mn-ea"/>
                <a:cs typeface="+mn-cs"/>
              </a:rPr>
              <a:t>Serie Recursos Naturales e Infraestructura</a:t>
            </a:r>
            <a:r>
              <a:rPr lang="es-ES" sz="900" kern="1200" dirty="0">
                <a:solidFill>
                  <a:schemeClr val="tx1"/>
                </a:solidFill>
                <a:effectLst/>
                <a:latin typeface="Arial" panose="020B0604020202020204" pitchFamily="34" charset="0"/>
                <a:ea typeface="+mn-ea"/>
                <a:cs typeface="+mn-cs"/>
              </a:rPr>
              <a:t>, Comisión Económica para América Latina y el Caribe (CEPAL), Santiago.</a:t>
            </a:r>
            <a:endParaRPr lang="en-GB" sz="900" kern="1200" dirty="0">
              <a:solidFill>
                <a:schemeClr val="tx1"/>
              </a:solidFill>
              <a:effectLst/>
              <a:latin typeface="Arial" panose="020B0604020202020204" pitchFamily="34" charset="0"/>
              <a:ea typeface="+mn-ea"/>
              <a:cs typeface="+mn-cs"/>
            </a:endParaRPr>
          </a:p>
          <a:p>
            <a:endParaRPr lang="en-GB" sz="900" kern="1200" dirty="0">
              <a:solidFill>
                <a:schemeClr val="tx1"/>
              </a:solidFill>
              <a:effectLst/>
              <a:latin typeface="Arial" panose="020B0604020202020204" pitchFamily="34" charset="0"/>
              <a:ea typeface="+mn-ea"/>
              <a:cs typeface="+mn-cs"/>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8</a:t>
            </a:fld>
            <a:endParaRPr lang="en-GB"/>
          </a:p>
        </p:txBody>
      </p:sp>
    </p:spTree>
    <p:extLst>
      <p:ext uri="{BB962C8B-B14F-4D97-AF65-F5344CB8AC3E}">
        <p14:creationId xmlns:p14="http://schemas.microsoft.com/office/powerpoint/2010/main" val="2319292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endParaRPr lang="en-US" noProof="0" dirty="0"/>
          </a:p>
          <a:p>
            <a:r>
              <a:rPr lang="fr-FR" noProof="0" dirty="0"/>
              <a:t>Après avoir pris connaissance des interactions complexes Nexus « eau-énergie-alimentation », il est important de discuter de la manière dont la gestion du bassin de la rivière </a:t>
            </a:r>
            <a:r>
              <a:rPr lang="fr-FR" noProof="0" dirty="0" err="1"/>
              <a:t>Reventazón</a:t>
            </a:r>
            <a:r>
              <a:rPr lang="fr-FR" noProof="0" dirty="0"/>
              <a:t> pourrait être améliorée au nom des trois secteurs.</a:t>
            </a:r>
            <a:endParaRPr lang="en-US" noProof="0" dirty="0"/>
          </a:p>
          <a:p>
            <a:endParaRPr lang="en-US" noProof="0" dirty="0"/>
          </a:p>
          <a:p>
            <a:r>
              <a:rPr lang="fr-FR" noProof="0" dirty="0"/>
              <a:t>L'élément central pour la production d'énergie, l'approvisionnement en eau potable et la production agricole est l'eau elle-même. Afin de protéger la ressource rare, les améliorations suivantes ont été apportées :</a:t>
            </a:r>
            <a:endParaRPr lang="en-US" noProof="0" dirty="0"/>
          </a:p>
          <a:p>
            <a:pPr marL="171450" indent="-171450">
              <a:buFont typeface="Symbol" panose="05050102010706020507" pitchFamily="18" charset="2"/>
              <a:buChar char="-"/>
            </a:pPr>
            <a:r>
              <a:rPr lang="fr-FR" noProof="0" dirty="0"/>
              <a:t>Les incitations à moderniser le système d'irrigation (par exemple, l'irrigation goutte à goutte et par aspersion) améliorent l'efficacité de l'utilisation de l'eau</a:t>
            </a:r>
            <a:endParaRPr lang="en-US"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b="0" kern="1200" noProof="0" dirty="0">
                <a:solidFill>
                  <a:schemeClr val="tx1"/>
                </a:solidFill>
                <a:effectLst/>
                <a:latin typeface="Arial" panose="020B0604020202020204" pitchFamily="34" charset="0"/>
                <a:ea typeface="+mn-ea"/>
                <a:cs typeface="+mn-cs"/>
              </a:rPr>
              <a:t>De telles améliorations réduiraient les besoins en eau par hectare, augmenteraient la disponibilité globale de l'eau, permettraient la culture de nouvelles zones agricoles et optimiseraient le nombre de récoltes par an.</a:t>
            </a:r>
            <a:endParaRPr lang="en-US" sz="900" b="0" kern="1200" noProof="0" dirty="0">
              <a:solidFill>
                <a:schemeClr val="tx1"/>
              </a:solidFill>
              <a:effectLst/>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b="0" kern="1200" noProof="0" dirty="0">
                <a:solidFill>
                  <a:schemeClr val="tx1"/>
                </a:solidFill>
                <a:effectLst/>
                <a:latin typeface="Arial" panose="020B0604020202020204" pitchFamily="34" charset="0"/>
                <a:ea typeface="+mn-ea"/>
                <a:cs typeface="+mn-cs"/>
              </a:rPr>
              <a:t>Promotion des pratiques agricoles durables et développement des pépinières locales (Global </a:t>
            </a:r>
            <a:r>
              <a:rPr lang="fr-FR" sz="900" b="0" kern="1200" noProof="0" dirty="0" err="1">
                <a:solidFill>
                  <a:schemeClr val="tx1"/>
                </a:solidFill>
                <a:effectLst/>
                <a:latin typeface="Arial" panose="020B0604020202020204" pitchFamily="34" charset="0"/>
                <a:ea typeface="+mn-ea"/>
                <a:cs typeface="+mn-cs"/>
              </a:rPr>
              <a:t>Knowledge</a:t>
            </a:r>
            <a:r>
              <a:rPr lang="fr-FR" sz="900" b="0" kern="1200" noProof="0" dirty="0">
                <a:solidFill>
                  <a:schemeClr val="tx1"/>
                </a:solidFill>
                <a:effectLst/>
                <a:latin typeface="Arial" panose="020B0604020202020204" pitchFamily="34" charset="0"/>
                <a:ea typeface="+mn-ea"/>
                <a:cs typeface="+mn-cs"/>
              </a:rPr>
              <a:t> Platform, 2020)</a:t>
            </a:r>
            <a:endParaRPr lang="en-US" sz="900" b="0" kern="1200" noProof="0" dirty="0">
              <a:solidFill>
                <a:schemeClr val="tx1"/>
              </a:solidFill>
              <a:effectLst/>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b="0" kern="1200" noProof="0" dirty="0">
                <a:solidFill>
                  <a:schemeClr val="tx1"/>
                </a:solidFill>
                <a:effectLst/>
                <a:latin typeface="Arial" panose="020B0604020202020204" pitchFamily="34" charset="0"/>
                <a:ea typeface="+mn-ea"/>
                <a:cs typeface="+mn-cs"/>
              </a:rPr>
              <a:t>Pour prévenir les impacts négatifs des centrales hydroélectriques et des barrages, des zones de protection des sources d'eau ont été acquises et des pratiques de gestion des bassins ont été définies.</a:t>
            </a:r>
            <a:endParaRPr lang="en-US" sz="900" b="0" kern="1200" noProof="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kern="1200" noProof="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fr-FR" sz="900" kern="1200" noProof="0" dirty="0">
                <a:solidFill>
                  <a:schemeClr val="tx1"/>
                </a:solidFill>
                <a:effectLst/>
                <a:latin typeface="Arial" panose="020B0604020202020204" pitchFamily="34" charset="0"/>
                <a:ea typeface="+mn-ea"/>
                <a:cs typeface="+mn-cs"/>
              </a:rPr>
              <a:t>Outre les améliorations sectorielles, le véritable nœud du problème concerne la question de savoir si la concession de l'eau pour la seule production hydroélectrique est toujours justifiée. Les demandes en eau nouvelles et croissantes ainsi que l'utilisation de sources d'énergie alternatives exercent une pression sur le statu quo. Notamment parce que l'hydroélectricité est synonyme d'utilisation non consommatrice, ce qui signifie que l'eau plus en aval serait disponible à d'autres fins (par exemple, l'irrigation). Afin de réévaluer les demandes sectorielles en eau, la planification hydrologique pourrait être un instrument approprié. A tous égards, une coordination adéquate entre les différents usagers de l'eau sera nécessaire.</a:t>
            </a:r>
            <a:endParaRPr lang="en-US" sz="900" kern="1200" noProof="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b="0" kern="1200" noProof="0" dirty="0">
              <a:solidFill>
                <a:schemeClr val="tx1"/>
              </a:solidFill>
              <a:effectLst/>
              <a:latin typeface="Arial" panose="020B0604020202020204" pitchFamily="34" charset="0"/>
              <a:ea typeface="+mn-ea"/>
              <a:cs typeface="+mn-cs"/>
            </a:endParaRPr>
          </a:p>
          <a:p>
            <a:r>
              <a:rPr lang="fr-FR" sz="900" b="0" kern="1200" noProof="0" dirty="0">
                <a:solidFill>
                  <a:schemeClr val="tx1"/>
                </a:solidFill>
                <a:effectLst/>
                <a:latin typeface="Arial" panose="020B0604020202020204" pitchFamily="34" charset="0"/>
                <a:ea typeface="+mn-ea"/>
                <a:cs typeface="+mn-cs"/>
              </a:rPr>
              <a:t>Il est certain qu’une gestion réussie eau-énergie-alimentation Nexus du bassin de la rivière </a:t>
            </a:r>
            <a:r>
              <a:rPr lang="fr-FR" sz="900" b="0" kern="1200" noProof="0" dirty="0" err="1">
                <a:solidFill>
                  <a:schemeClr val="tx1"/>
                </a:solidFill>
                <a:effectLst/>
                <a:latin typeface="Arial" panose="020B0604020202020204" pitchFamily="34" charset="0"/>
                <a:ea typeface="+mn-ea"/>
                <a:cs typeface="+mn-cs"/>
              </a:rPr>
              <a:t>Reventazón</a:t>
            </a:r>
            <a:r>
              <a:rPr lang="fr-FR" sz="900" b="0" kern="1200" noProof="0" dirty="0">
                <a:solidFill>
                  <a:schemeClr val="tx1"/>
                </a:solidFill>
                <a:effectLst/>
                <a:latin typeface="Arial" panose="020B0604020202020204" pitchFamily="34" charset="0"/>
                <a:ea typeface="+mn-ea"/>
                <a:cs typeface="+mn-cs"/>
              </a:rPr>
              <a:t> est possible si les trois secteurs travaillent ensemble et répartissent les sources d'eau disponibles de manière durable et équitable.</a:t>
            </a:r>
            <a:endParaRPr lang="en-US" sz="900" b="0" kern="1200" noProof="0" dirty="0">
              <a:solidFill>
                <a:schemeClr val="tx1"/>
              </a:solidFill>
              <a:effectLst/>
              <a:latin typeface="Arial" panose="020B0604020202020204" pitchFamily="34" charset="0"/>
              <a:ea typeface="+mn-ea"/>
              <a:cs typeface="+mn-cs"/>
            </a:endParaRPr>
          </a:p>
          <a:p>
            <a:endParaRPr lang="en-US" noProof="0" dirty="0"/>
          </a:p>
          <a:p>
            <a:r>
              <a:rPr lang="en-US" b="1" noProof="0" dirty="0"/>
              <a:t>Sources: </a:t>
            </a:r>
          </a:p>
          <a:p>
            <a:endParaRPr lang="en-US" sz="900" b="0" i="0" u="none" strike="noStrike" kern="1200" baseline="0" noProof="0" dirty="0">
              <a:solidFill>
                <a:schemeClr val="tx1"/>
              </a:solidFill>
              <a:latin typeface="Arial" panose="020B0604020202020204" pitchFamily="34" charset="0"/>
              <a:ea typeface="+mn-ea"/>
              <a:cs typeface="+mn-cs"/>
            </a:endParaRPr>
          </a:p>
          <a:p>
            <a:r>
              <a:rPr lang="en-US" sz="900" b="0" i="0" u="none" strike="noStrike" kern="1200" baseline="0" noProof="0" dirty="0">
                <a:solidFill>
                  <a:schemeClr val="tx1"/>
                </a:solidFill>
                <a:latin typeface="Arial" panose="020B0604020202020204" pitchFamily="34" charset="0"/>
                <a:ea typeface="+mn-ea"/>
                <a:cs typeface="+mn-cs"/>
              </a:rPr>
              <a:t>Global Knowledge Platform (2020), ‘Sustainable Water and Energy Solutions: Addressing Critical Services during the COVID-19 World Crisis and Beyond’, Scoping Paper, available at: https://sustainabledevelopment.un.org/content/documents/2687826632Global_Water_and_Energy_Solutions_Knowledge_Platform_Scoping_Paper_July2020.3.pdf</a:t>
            </a:r>
          </a:p>
          <a:p>
            <a:endParaRPr lang="en-US" sz="900" noProof="0" dirty="0">
              <a:solidFill>
                <a:schemeClr val="bg1"/>
              </a:solidFill>
            </a:endParaRPr>
          </a:p>
          <a:p>
            <a:pPr fontAlgn="base">
              <a:spcBef>
                <a:spcPct val="0"/>
              </a:spcBef>
              <a:spcAft>
                <a:spcPct val="0"/>
              </a:spcAft>
            </a:pPr>
            <a:r>
              <a:rPr lang="en-US" sz="900" noProof="0" dirty="0">
                <a:solidFill>
                  <a:schemeClr val="bg1"/>
                </a:solidFill>
              </a:rPr>
              <a:t>PPT para ‘</a:t>
            </a:r>
            <a:r>
              <a:rPr lang="en-US" sz="900" noProof="0" dirty="0" err="1">
                <a:solidFill>
                  <a:schemeClr val="bg1"/>
                </a:solidFill>
              </a:rPr>
              <a:t>Módulo</a:t>
            </a:r>
            <a:r>
              <a:rPr lang="en-US" sz="900" noProof="0" dirty="0">
                <a:solidFill>
                  <a:schemeClr val="bg1"/>
                </a:solidFill>
              </a:rPr>
              <a:t> 9: </a:t>
            </a:r>
            <a:r>
              <a:rPr lang="en-US" sz="900" noProof="0" dirty="0" err="1">
                <a:solidFill>
                  <a:schemeClr val="bg1"/>
                </a:solidFill>
              </a:rPr>
              <a:t>Estudios</a:t>
            </a:r>
            <a:r>
              <a:rPr lang="en-US" sz="900" noProof="0" dirty="0">
                <a:solidFill>
                  <a:schemeClr val="bg1"/>
                </a:solidFill>
              </a:rPr>
              <a:t> de </a:t>
            </a:r>
            <a:r>
              <a:rPr lang="en-US" sz="900" noProof="0" dirty="0" err="1">
                <a:solidFill>
                  <a:schemeClr val="bg1"/>
                </a:solidFill>
              </a:rPr>
              <a:t>caso</a:t>
            </a:r>
            <a:r>
              <a:rPr lang="en-US" sz="900" noProof="0" dirty="0">
                <a:solidFill>
                  <a:schemeClr val="bg1"/>
                </a:solidFill>
              </a:rPr>
              <a:t> </a:t>
            </a:r>
            <a:r>
              <a:rPr lang="en-US" sz="900" noProof="0" dirty="0" err="1">
                <a:solidFill>
                  <a:schemeClr val="bg1"/>
                </a:solidFill>
              </a:rPr>
              <a:t>sobre</a:t>
            </a:r>
            <a:r>
              <a:rPr lang="en-US" sz="900" noProof="0" dirty="0">
                <a:solidFill>
                  <a:schemeClr val="bg1"/>
                </a:solidFill>
              </a:rPr>
              <a:t> </a:t>
            </a:r>
            <a:r>
              <a:rPr lang="en-US" sz="900" noProof="0" dirty="0" err="1">
                <a:solidFill>
                  <a:schemeClr val="bg1"/>
                </a:solidFill>
              </a:rPr>
              <a:t>interrelaciones</a:t>
            </a:r>
            <a:r>
              <a:rPr lang="en-US" sz="900" noProof="0" dirty="0">
                <a:solidFill>
                  <a:schemeClr val="bg1"/>
                </a:solidFill>
              </a:rPr>
              <a:t> del </a:t>
            </a:r>
            <a:r>
              <a:rPr lang="en-US" sz="900" noProof="0" dirty="0" err="1">
                <a:solidFill>
                  <a:schemeClr val="bg1"/>
                </a:solidFill>
              </a:rPr>
              <a:t>Nexo</a:t>
            </a:r>
            <a:r>
              <a:rPr lang="en-US" sz="900" noProof="0" dirty="0">
                <a:solidFill>
                  <a:schemeClr val="bg1"/>
                </a:solidFill>
              </a:rPr>
              <a:t> </a:t>
            </a:r>
            <a:r>
              <a:rPr lang="en-US" sz="900" noProof="0" dirty="0" err="1">
                <a:solidFill>
                  <a:schemeClr val="bg1"/>
                </a:solidFill>
              </a:rPr>
              <a:t>en</a:t>
            </a:r>
            <a:r>
              <a:rPr lang="en-US" sz="900" noProof="0" dirty="0">
                <a:solidFill>
                  <a:schemeClr val="bg1"/>
                </a:solidFill>
              </a:rPr>
              <a:t> la </a:t>
            </a:r>
            <a:r>
              <a:rPr lang="en-US" sz="900" noProof="0" dirty="0" err="1">
                <a:solidFill>
                  <a:schemeClr val="bg1"/>
                </a:solidFill>
              </a:rPr>
              <a:t>región</a:t>
            </a:r>
            <a:r>
              <a:rPr lang="en-US" sz="900" noProof="0" dirty="0">
                <a:solidFill>
                  <a:schemeClr val="bg1"/>
                </a:solidFill>
              </a:rPr>
              <a:t>’</a:t>
            </a:r>
          </a:p>
          <a:p>
            <a:endParaRPr lang="en-US" noProof="0" dirty="0"/>
          </a:p>
          <a:p>
            <a:r>
              <a:rPr lang="en-US" noProof="0" dirty="0"/>
              <a:t>Script para ‘</a:t>
            </a:r>
            <a:r>
              <a:rPr lang="en-US" noProof="0" dirty="0" err="1"/>
              <a:t>Módulo</a:t>
            </a:r>
            <a:r>
              <a:rPr lang="en-US" noProof="0" dirty="0"/>
              <a:t> 9: </a:t>
            </a:r>
            <a:r>
              <a:rPr lang="en-US" noProof="0" dirty="0" err="1"/>
              <a:t>Estudios</a:t>
            </a:r>
            <a:r>
              <a:rPr lang="en-US" noProof="0" dirty="0"/>
              <a:t> de case </a:t>
            </a:r>
            <a:r>
              <a:rPr lang="en-US" noProof="0" dirty="0" err="1"/>
              <a:t>sobre</a:t>
            </a:r>
            <a:r>
              <a:rPr lang="en-US" noProof="0" dirty="0"/>
              <a:t> </a:t>
            </a:r>
            <a:r>
              <a:rPr lang="en-US" noProof="0" dirty="0" err="1"/>
              <a:t>interrelaciones</a:t>
            </a:r>
            <a:r>
              <a:rPr lang="en-US" noProof="0" dirty="0"/>
              <a:t> del </a:t>
            </a:r>
            <a:r>
              <a:rPr lang="en-US" noProof="0" dirty="0" err="1"/>
              <a:t>nexo</a:t>
            </a:r>
            <a:r>
              <a:rPr lang="en-US" noProof="0" dirty="0"/>
              <a:t> </a:t>
            </a:r>
            <a:r>
              <a:rPr lang="en-US" noProof="0" dirty="0" err="1"/>
              <a:t>en</a:t>
            </a:r>
            <a:r>
              <a:rPr lang="en-US" noProof="0" dirty="0"/>
              <a:t> la region‘</a:t>
            </a:r>
          </a:p>
          <a:p>
            <a:endParaRPr lang="en-US" noProof="0" dirty="0"/>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9</a:t>
            </a:fld>
            <a:endParaRPr lang="en-GB"/>
          </a:p>
        </p:txBody>
      </p:sp>
    </p:spTree>
    <p:extLst>
      <p:ext uri="{BB962C8B-B14F-4D97-AF65-F5344CB8AC3E}">
        <p14:creationId xmlns:p14="http://schemas.microsoft.com/office/powerpoint/2010/main" val="1961983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2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dirty="0"/>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dirty="0"/>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dirty="0"/>
              <a:t>Quote slide heading</a:t>
            </a:r>
            <a:endParaRPr lang="en-GB" dirty="0"/>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dirty="0"/>
          </a:p>
        </p:txBody>
      </p:sp>
    </p:spTree>
    <p:extLst>
      <p:ext uri="{BB962C8B-B14F-4D97-AF65-F5344CB8AC3E}">
        <p14:creationId xmlns:p14="http://schemas.microsoft.com/office/powerpoint/2010/main" val="7036042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39784540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dirty="0"/>
              <a:t>Main body text</a:t>
            </a:r>
          </a:p>
          <a:p>
            <a:pPr lvl="1"/>
            <a:r>
              <a:rPr lang="en-GB" noProof="0" dirty="0"/>
              <a:t>Second level</a:t>
            </a:r>
          </a:p>
          <a:p>
            <a:pPr lvl="2"/>
            <a:r>
              <a:rPr lang="en-GB" noProof="0" dirty="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083855100"/>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203071836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13969577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5511626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15715079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dirty="0"/>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dirty="0"/>
              <a:t>MM/YYYY – MM/YYYY</a:t>
            </a:r>
            <a:br>
              <a:rPr lang="en-GB" dirty="0"/>
            </a:br>
            <a:r>
              <a:rPr lang="en-GB" dirty="0"/>
              <a:t>Volume: EUR 00 million</a:t>
            </a:r>
            <a:br>
              <a:rPr lang="en-GB" dirty="0"/>
            </a:br>
            <a:r>
              <a:rPr lang="en-GB" dirty="0"/>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dirty="0"/>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dirty="0"/>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dirty="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dirty="0"/>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dirty="0">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dirty="0"/>
          </a:p>
        </p:txBody>
      </p:sp>
    </p:spTree>
    <p:extLst>
      <p:ext uri="{BB962C8B-B14F-4D97-AF65-F5344CB8AC3E}">
        <p14:creationId xmlns:p14="http://schemas.microsoft.com/office/powerpoint/2010/main" val="33764776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dirty="0"/>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40636050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5564845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dirty="0"/>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dirty="0"/>
          </a:p>
        </p:txBody>
      </p:sp>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a:lvl1pPr>
          </a:lstStyle>
          <a:p>
            <a:r>
              <a:rPr lang="de-DE" dirty="0"/>
              <a:t>CLICK TO EDIT MASTER TITLE STYLE</a:t>
            </a:r>
            <a:endParaRPr lang="en-US" dirty="0"/>
          </a:p>
        </p:txBody>
      </p:sp>
      <p:sp>
        <p:nvSpPr>
          <p:cNvPr id="3" name="Content Placeholder 2"/>
          <p:cNvSpPr>
            <a:spLocks noGrp="1"/>
          </p:cNvSpPr>
          <p:nvPr>
            <p:ph idx="1"/>
          </p:nvPr>
        </p:nvSpPr>
        <p:spPr/>
        <p:txBody>
          <a:body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4" name="Date Placeholder 3"/>
          <p:cNvSpPr>
            <a:spLocks noGrp="1"/>
          </p:cNvSpPr>
          <p:nvPr>
            <p:ph type="dt" sz="half" idx="10"/>
          </p:nvPr>
        </p:nvSpPr>
        <p:spPr/>
        <p:txBody>
          <a:bodyPr/>
          <a:lstStyle/>
          <a:p>
            <a:fld id="{E157BF87-24CE-1F48-88E7-AB09F176801F}" type="datetime1">
              <a:rPr lang="de-DE" smtClean="0"/>
              <a:t>30.11.2022</a:t>
            </a:fld>
            <a:endParaRPr lang="en-US" dirty="0"/>
          </a:p>
        </p:txBody>
      </p:sp>
      <p:sp>
        <p:nvSpPr>
          <p:cNvPr id="5" name="Footer Placeholder 4"/>
          <p:cNvSpPr>
            <a:spLocks noGrp="1"/>
          </p:cNvSpPr>
          <p:nvPr>
            <p:ph type="ftr" sz="quarter" idx="11"/>
          </p:nvPr>
        </p:nvSpPr>
        <p:spPr/>
        <p:txBody>
          <a:bodyPr/>
          <a:lstStyle/>
          <a:p>
            <a:r>
              <a:rPr lang="en-US" dirty="0"/>
              <a:t>Introduction to the WEF Nexus</a:t>
            </a:r>
          </a:p>
        </p:txBody>
      </p:sp>
      <p:sp>
        <p:nvSpPr>
          <p:cNvPr id="6" name="Slide Number Placeholder 5"/>
          <p:cNvSpPr>
            <a:spLocks noGrp="1"/>
          </p:cNvSpPr>
          <p:nvPr>
            <p:ph type="sldNum" sz="quarter" idx="12"/>
          </p:nvPr>
        </p:nvSpPr>
        <p:spPr/>
        <p:txBody>
          <a:bodyPr/>
          <a:lstStyle/>
          <a:p>
            <a:fld id="{667D8924-ED41-2D41-ADBC-AA00085F47EA}" type="slidenum">
              <a:rPr lang="en-US" smtClean="0"/>
              <a:t>‹Nr.›</a:t>
            </a:fld>
            <a:endParaRPr lang="en-US" dirty="0"/>
          </a:p>
        </p:txBody>
      </p:sp>
    </p:spTree>
    <p:extLst>
      <p:ext uri="{BB962C8B-B14F-4D97-AF65-F5344CB8AC3E}">
        <p14:creationId xmlns:p14="http://schemas.microsoft.com/office/powerpoint/2010/main" val="3596674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r>
              <a:rPr lang="en-GB" dirty="0"/>
              <a:t>Title slide/headline</a:t>
            </a:r>
            <a:br>
              <a:rPr lang="en-GB" dirty="0"/>
            </a:br>
            <a:r>
              <a:rPr lang="en-GB" dirty="0"/>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8201216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dirty="0"/>
            </a:br>
            <a:r>
              <a:rPr lang="en-GB" dirty="0"/>
              <a:t>Title slide/headline</a:t>
            </a:r>
            <a:br>
              <a:rPr lang="en-GB" dirty="0"/>
            </a:br>
            <a:r>
              <a:rPr lang="en-GB" dirty="0"/>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731923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r>
              <a:rPr lang="en-GB" dirty="0"/>
              <a:t>Title slide/headline</a:t>
            </a:r>
            <a:br>
              <a:rPr lang="en-GB" dirty="0"/>
            </a:br>
            <a:r>
              <a:rPr lang="en-GB" dirty="0"/>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dirty="0"/>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646997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2568"/>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‹Nr.›</a:t>
            </a:fld>
            <a:endParaRPr lang="en-GB" dirty="0"/>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30 November 2022</a:t>
            </a:fld>
            <a:endParaRPr lang="en-GB"/>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61" r:id="rId2"/>
    <p:sldLayoutId id="2147483875" r:id="rId3"/>
    <p:sldLayoutId id="2147483862" r:id="rId4"/>
    <p:sldLayoutId id="2147483873" r:id="rId5"/>
    <p:sldLayoutId id="2147483874" r:id="rId6"/>
    <p:sldLayoutId id="2147483858" r:id="rId7"/>
    <p:sldLayoutId id="2147483824" r:id="rId8"/>
    <p:sldLayoutId id="2147483822" r:id="rId9"/>
    <p:sldLayoutId id="2147483823" r:id="rId10"/>
    <p:sldLayoutId id="2147483865" r:id="rId11"/>
    <p:sldLayoutId id="2147483867" r:id="rId12"/>
    <p:sldLayoutId id="2147483821" r:id="rId13"/>
    <p:sldLayoutId id="2147483825" r:id="rId14"/>
    <p:sldLayoutId id="2147483832" r:id="rId15"/>
    <p:sldLayoutId id="2147483838" r:id="rId16"/>
    <p:sldLayoutId id="2147483828" r:id="rId17"/>
    <p:sldLayoutId id="2147483870" r:id="rId18"/>
    <p:sldLayoutId id="2147483830" r:id="rId19"/>
    <p:sldLayoutId id="2147483831" r:id="rId20"/>
    <p:sldLayoutId id="2147483866" r:id="rId21"/>
    <p:sldLayoutId id="2147483836" r:id="rId22"/>
    <p:sldLayoutId id="2147483868" r:id="rId23"/>
    <p:sldLayoutId id="2147483837" r:id="rId24"/>
    <p:sldLayoutId id="2147483839" r:id="rId25"/>
    <p:sldLayoutId id="2147483871" r:id="rId26"/>
    <p:sldLayoutId id="2147483852" r:id="rId27"/>
    <p:sldLayoutId id="2147483872" r:id="rId28"/>
    <p:sldLayoutId id="2147483843" r:id="rId29"/>
    <p:sldLayoutId id="2147483847" r:id="rId30"/>
    <p:sldLayoutId id="2147483846" r:id="rId31"/>
    <p:sldLayoutId id="2147483863" r:id="rId32"/>
    <p:sldLayoutId id="2147483841" r:id="rId33"/>
    <p:sldLayoutId id="2147483842" r:id="rId34"/>
    <p:sldLayoutId id="2147483857" r:id="rId35"/>
    <p:sldLayoutId id="2147483856" r:id="rId36"/>
    <p:sldLayoutId id="2147483840" r:id="rId37"/>
    <p:sldLayoutId id="2147483877" r:id="rId38"/>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18" Type="http://schemas.openxmlformats.org/officeDocument/2006/relationships/image" Target="../media/image5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svg"/><Relationship Id="rId2" Type="http://schemas.openxmlformats.org/officeDocument/2006/relationships/notesSlide" Target="../notesSlides/notesSlide2.xml"/><Relationship Id="rId16" Type="http://schemas.openxmlformats.org/officeDocument/2006/relationships/image" Target="../media/image49.png"/><Relationship Id="rId1" Type="http://schemas.openxmlformats.org/officeDocument/2006/relationships/slideLayout" Target="../slideLayouts/slideLayout33.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png"/><Relationship Id="rId15" Type="http://schemas.openxmlformats.org/officeDocument/2006/relationships/image" Target="../media/image48.svg"/><Relationship Id="rId10" Type="http://schemas.openxmlformats.org/officeDocument/2006/relationships/image" Target="../media/image43.png"/><Relationship Id="rId4" Type="http://schemas.openxmlformats.org/officeDocument/2006/relationships/image" Target="../media/image37.svg"/><Relationship Id="rId9" Type="http://schemas.openxmlformats.org/officeDocument/2006/relationships/image" Target="../media/image42.png"/><Relationship Id="rId1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55.svg"/><Relationship Id="rId4" Type="http://schemas.openxmlformats.org/officeDocument/2006/relationships/image" Target="../media/image54.png"/></Relationships>
</file>

<file path=ppt/slides/_rels/slide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58.png"/><Relationship Id="rId4" Type="http://schemas.openxmlformats.org/officeDocument/2006/relationships/image" Target="../media/image57.png"/></Relationships>
</file>

<file path=ppt/slides/_rels/slide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58.png"/><Relationship Id="rId4" Type="http://schemas.openxmlformats.org/officeDocument/2006/relationships/image" Target="../media/image57.png"/></Relationships>
</file>

<file path=ppt/slides/_rels/slide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58.png"/><Relationship Id="rId4" Type="http://schemas.openxmlformats.org/officeDocument/2006/relationships/image" Target="../media/image57.png"/></Relationships>
</file>

<file path=ppt/slides/_rels/slide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891FC-FB68-4B33-8531-AE8AAF6CE7E2}"/>
              </a:ext>
            </a:extLst>
          </p:cNvPr>
          <p:cNvSpPr>
            <a:spLocks noGrp="1"/>
          </p:cNvSpPr>
          <p:nvPr>
            <p:ph type="title"/>
          </p:nvPr>
        </p:nvSpPr>
        <p:spPr>
          <a:xfrm>
            <a:off x="684000" y="2220580"/>
            <a:ext cx="7971711" cy="452432"/>
          </a:xfrm>
        </p:spPr>
        <p:txBody>
          <a:bodyPr/>
          <a:lstStyle/>
          <a:p>
            <a:r>
              <a:rPr lang="en-US" dirty="0"/>
              <a:t>Module III – Études de </a:t>
            </a:r>
            <a:r>
              <a:rPr lang="en-US" dirty="0" err="1"/>
              <a:t>cas</a:t>
            </a:r>
            <a:endParaRPr lang="en-GB" dirty="0"/>
          </a:p>
        </p:txBody>
      </p:sp>
      <p:sp>
        <p:nvSpPr>
          <p:cNvPr id="12" name="Text Placeholder 11">
            <a:extLst>
              <a:ext uri="{FF2B5EF4-FFF2-40B4-BE49-F238E27FC236}">
                <a16:creationId xmlns:a16="http://schemas.microsoft.com/office/drawing/2014/main" id="{E8617931-1A20-412B-8747-BA8687BAFBEA}"/>
              </a:ext>
            </a:extLst>
          </p:cNvPr>
          <p:cNvSpPr>
            <a:spLocks noGrp="1"/>
          </p:cNvSpPr>
          <p:nvPr>
            <p:ph type="body" sz="quarter" idx="10"/>
          </p:nvPr>
        </p:nvSpPr>
        <p:spPr>
          <a:xfrm>
            <a:off x="684000" y="2673012"/>
            <a:ext cx="7970837" cy="677108"/>
          </a:xfrm>
        </p:spPr>
        <p:txBody>
          <a:bodyPr/>
          <a:lstStyle/>
          <a:p>
            <a:r>
              <a:rPr lang="fr-FR"/>
              <a:t>Pour l'élaboration de politiques croisées et la conception et la planification de projets connexes</a:t>
            </a:r>
            <a:endParaRPr lang="fr-FR" dirty="0"/>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sp>
        <p:nvSpPr>
          <p:cNvPr id="16" name="Date Placeholder 3">
            <a:extLst>
              <a:ext uri="{FF2B5EF4-FFF2-40B4-BE49-F238E27FC236}">
                <a16:creationId xmlns:a16="http://schemas.microsoft.com/office/drawing/2014/main" id="{5F04F3EC-C217-40D3-B31D-5BF80002837A}"/>
              </a:ext>
            </a:extLst>
          </p:cNvPr>
          <p:cNvSpPr>
            <a:spLocks noGrp="1"/>
          </p:cNvSpPr>
          <p:nvPr>
            <p:ph type="dt" sz="half" idx="13"/>
          </p:nvPr>
        </p:nvSpPr>
        <p:spPr>
          <a:xfrm>
            <a:off x="683999" y="4081115"/>
            <a:ext cx="1867611" cy="213058"/>
          </a:xfrm>
        </p:spPr>
        <p:txBody>
          <a:bodyPr/>
          <a:lstStyle/>
          <a:p>
            <a:fld id="{6FE78462-EC25-4D6F-859E-EAAB761FF960}" type="datetime4">
              <a:rPr lang="en-GB" smtClean="0"/>
              <a:pPr/>
              <a:t>30 November 2022</a:t>
            </a:fld>
            <a:endParaRPr lang="en-GB" dirty="0"/>
          </a:p>
        </p:txBody>
      </p:sp>
      <p:pic>
        <p:nvPicPr>
          <p:cNvPr id="18" name="Picture Placeholder 29" descr="Icon&#10;&#10;Description automatically generated">
            <a:extLst>
              <a:ext uri="{FF2B5EF4-FFF2-40B4-BE49-F238E27FC236}">
                <a16:creationId xmlns:a16="http://schemas.microsoft.com/office/drawing/2014/main" id="{FD340ADA-B58A-451C-926C-7E37052CB98C}"/>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076784"/>
            <a:ext cx="704840" cy="628843"/>
          </a:xfrm>
        </p:spPr>
      </p:pic>
      <p:pic>
        <p:nvPicPr>
          <p:cNvPr id="20" name="Picture Placeholder 35" descr="A screenshot of a video game&#10;&#10;Description automatically generated with medium confidence">
            <a:extLst>
              <a:ext uri="{FF2B5EF4-FFF2-40B4-BE49-F238E27FC236}">
                <a16:creationId xmlns:a16="http://schemas.microsoft.com/office/drawing/2014/main" id="{108AD79E-8CBE-4E64-A4FE-EE01C6960516}"/>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081524"/>
            <a:ext cx="1386193" cy="619362"/>
          </a:xfrm>
        </p:spPr>
      </p:pic>
      <p:grpSp>
        <p:nvGrpSpPr>
          <p:cNvPr id="21" name="Gruppieren 20">
            <a:extLst>
              <a:ext uri="{FF2B5EF4-FFF2-40B4-BE49-F238E27FC236}">
                <a16:creationId xmlns:a16="http://schemas.microsoft.com/office/drawing/2014/main" id="{5780F195-8394-43E1-BB67-53A927A0ED26}"/>
              </a:ext>
            </a:extLst>
          </p:cNvPr>
          <p:cNvGrpSpPr/>
          <p:nvPr/>
        </p:nvGrpSpPr>
        <p:grpSpPr>
          <a:xfrm>
            <a:off x="5879834" y="4094118"/>
            <a:ext cx="1163676" cy="594174"/>
            <a:chOff x="5879834" y="4120327"/>
            <a:chExt cx="1163676" cy="594174"/>
          </a:xfrm>
        </p:grpSpPr>
        <p:pic>
          <p:nvPicPr>
            <p:cNvPr id="22" name="Picture 2">
              <a:extLst>
                <a:ext uri="{FF2B5EF4-FFF2-40B4-BE49-F238E27FC236}">
                  <a16:creationId xmlns:a16="http://schemas.microsoft.com/office/drawing/2014/main" id="{0E8AA793-5F26-4C0E-BF59-ABE779C7953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feld 22">
              <a:extLst>
                <a:ext uri="{FF2B5EF4-FFF2-40B4-BE49-F238E27FC236}">
                  <a16:creationId xmlns:a16="http://schemas.microsoft.com/office/drawing/2014/main" id="{45136074-99B5-41BD-91EC-D22BE6C0CDF0}"/>
                </a:ext>
              </a:extLst>
            </p:cNvPr>
            <p:cNvSpPr txBox="1"/>
            <p:nvPr/>
          </p:nvSpPr>
          <p:spPr>
            <a:xfrm>
              <a:off x="5879834" y="4120327"/>
              <a:ext cx="904415" cy="200055"/>
            </a:xfrm>
            <a:prstGeom prst="rect">
              <a:avLst/>
            </a:prstGeom>
            <a:noFill/>
          </p:spPr>
          <p:txBody>
            <a:bodyPr wrap="none" rtlCol="0">
              <a:spAutoFit/>
            </a:bodyPr>
            <a:lstStyle/>
            <a:p>
              <a:pPr algn="l"/>
              <a:r>
                <a:rPr lang="de-DE" sz="700">
                  <a:solidFill>
                    <a:srgbClr val="2C2B2A"/>
                  </a:solidFill>
                  <a:latin typeface="Calibri" panose="020F0502020204030204" pitchFamily="34" charset="0"/>
                  <a:cs typeface="Calibri" panose="020F0502020204030204" pitchFamily="34" charset="0"/>
                </a:rPr>
                <a:t>In cooperation with</a:t>
              </a:r>
            </a:p>
          </p:txBody>
        </p:sp>
      </p:grpSp>
    </p:spTree>
    <p:extLst>
      <p:ext uri="{BB962C8B-B14F-4D97-AF65-F5344CB8AC3E}">
        <p14:creationId xmlns:p14="http://schemas.microsoft.com/office/powerpoint/2010/main" val="56167550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683999" y="4081115"/>
            <a:ext cx="1867611" cy="213058"/>
          </a:xfrm>
        </p:spPr>
        <p:txBody>
          <a:bodyPr/>
          <a:lstStyle/>
          <a:p>
            <a:fld id="{6FE78462-EC25-4D6F-859E-EAAB761FF960}" type="datetime4">
              <a:rPr lang="en-GB" smtClean="0"/>
              <a:pPr/>
              <a:t>30 November 2022</a:t>
            </a:fld>
            <a:endParaRPr lang="en-GB" dirty="0"/>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68069"/>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68069"/>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68069"/>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68069"/>
            <a:ext cx="705014" cy="667137"/>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220580"/>
            <a:ext cx="7971711" cy="452432"/>
          </a:xfrm>
        </p:spPr>
        <p:txBody>
          <a:bodyPr/>
          <a:lstStyle/>
          <a:p>
            <a:r>
              <a:rPr lang="fr-FR"/>
              <a:t>Merci d’avoir pris le temps de suivre ce module !</a:t>
            </a:r>
          </a:p>
        </p:txBody>
      </p:sp>
      <p:pic>
        <p:nvPicPr>
          <p:cNvPr id="20" name="Picture Placeholder 29" descr="Icon&#10;&#10;Description automatically generated">
            <a:extLst>
              <a:ext uri="{FF2B5EF4-FFF2-40B4-BE49-F238E27FC236}">
                <a16:creationId xmlns:a16="http://schemas.microsoft.com/office/drawing/2014/main" id="{48BDE30B-E152-4808-9BC7-0242C2D85F87}"/>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076784"/>
            <a:ext cx="704840" cy="628843"/>
          </a:xfrm>
        </p:spPr>
      </p:pic>
      <p:pic>
        <p:nvPicPr>
          <p:cNvPr id="21" name="Picture Placeholder 35" descr="A screenshot of a video game&#10;&#10;Description automatically generated with medium confidence">
            <a:extLst>
              <a:ext uri="{FF2B5EF4-FFF2-40B4-BE49-F238E27FC236}">
                <a16:creationId xmlns:a16="http://schemas.microsoft.com/office/drawing/2014/main" id="{4EFDE812-A3DE-42FA-8402-C63BB9B28B00}"/>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081524"/>
            <a:ext cx="1386193" cy="619362"/>
          </a:xfrm>
        </p:spPr>
      </p:pic>
      <p:grpSp>
        <p:nvGrpSpPr>
          <p:cNvPr id="22" name="Gruppieren 21">
            <a:extLst>
              <a:ext uri="{FF2B5EF4-FFF2-40B4-BE49-F238E27FC236}">
                <a16:creationId xmlns:a16="http://schemas.microsoft.com/office/drawing/2014/main" id="{E5F5E43D-E05B-42DF-BEBE-6E0C3FBE3C6A}"/>
              </a:ext>
            </a:extLst>
          </p:cNvPr>
          <p:cNvGrpSpPr/>
          <p:nvPr/>
        </p:nvGrpSpPr>
        <p:grpSpPr>
          <a:xfrm>
            <a:off x="5879834" y="4094118"/>
            <a:ext cx="1163676" cy="594174"/>
            <a:chOff x="5879834" y="4120327"/>
            <a:chExt cx="1163676" cy="594174"/>
          </a:xfrm>
        </p:grpSpPr>
        <p:pic>
          <p:nvPicPr>
            <p:cNvPr id="23" name="Picture 2">
              <a:extLst>
                <a:ext uri="{FF2B5EF4-FFF2-40B4-BE49-F238E27FC236}">
                  <a16:creationId xmlns:a16="http://schemas.microsoft.com/office/drawing/2014/main" id="{3FB1D7F6-2924-4A2A-B266-2A5153A8D25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extLst>
                <a:ext uri="{FF2B5EF4-FFF2-40B4-BE49-F238E27FC236}">
                  <a16:creationId xmlns:a16="http://schemas.microsoft.com/office/drawing/2014/main" id="{CBAE3F60-E00D-4BE8-A597-99B12277615A}"/>
                </a:ext>
              </a:extLst>
            </p:cNvPr>
            <p:cNvSpPr txBox="1"/>
            <p:nvPr/>
          </p:nvSpPr>
          <p:spPr>
            <a:xfrm>
              <a:off x="5879834" y="4120327"/>
              <a:ext cx="904415" cy="200055"/>
            </a:xfrm>
            <a:prstGeom prst="rect">
              <a:avLst/>
            </a:prstGeom>
            <a:noFill/>
          </p:spPr>
          <p:txBody>
            <a:bodyPr wrap="none" rtlCol="0">
              <a:spAutoFit/>
            </a:bodyPr>
            <a:lstStyle/>
            <a:p>
              <a:pPr algn="l"/>
              <a:r>
                <a:rPr lang="de-DE" sz="700">
                  <a:solidFill>
                    <a:srgbClr val="2C2B2A"/>
                  </a:solidFill>
                  <a:latin typeface="Calibri" panose="020F0502020204030204" pitchFamily="34" charset="0"/>
                  <a:cs typeface="Calibri" panose="020F0502020204030204" pitchFamily="34" charset="0"/>
                </a:rPr>
                <a:t>In cooperation with</a:t>
              </a:r>
            </a:p>
          </p:txBody>
        </p:sp>
      </p:grpSp>
    </p:spTree>
    <p:extLst>
      <p:ext uri="{BB962C8B-B14F-4D97-AF65-F5344CB8AC3E}">
        <p14:creationId xmlns:p14="http://schemas.microsoft.com/office/powerpoint/2010/main" val="237803363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6">
            <a:extLst>
              <a:ext uri="{FF2B5EF4-FFF2-40B4-BE49-F238E27FC236}">
                <a16:creationId xmlns:a16="http://schemas.microsoft.com/office/drawing/2014/main" id="{ECDD2681-5186-4210-A132-E057BE1DD598}"/>
              </a:ext>
            </a:extLst>
          </p:cNvPr>
          <p:cNvGraphicFramePr>
            <a:graphicFrameLocks noGrp="1"/>
          </p:cNvGraphicFramePr>
          <p:nvPr/>
        </p:nvGraphicFramePr>
        <p:xfrm>
          <a:off x="3447422" y="441968"/>
          <a:ext cx="5571887" cy="4266019"/>
        </p:xfrm>
        <a:graphic>
          <a:graphicData uri="http://schemas.openxmlformats.org/drawingml/2006/table">
            <a:tbl>
              <a:tblPr firstRow="1">
                <a:tableStyleId>{5C22544A-7EE6-4342-B048-85BDC9FD1C3A}</a:tableStyleId>
              </a:tblPr>
              <a:tblGrid>
                <a:gridCol w="1279492">
                  <a:extLst>
                    <a:ext uri="{9D8B030D-6E8A-4147-A177-3AD203B41FA5}">
                      <a16:colId xmlns:a16="http://schemas.microsoft.com/office/drawing/2014/main" val="2525315008"/>
                    </a:ext>
                  </a:extLst>
                </a:gridCol>
                <a:gridCol w="1215482">
                  <a:extLst>
                    <a:ext uri="{9D8B030D-6E8A-4147-A177-3AD203B41FA5}">
                      <a16:colId xmlns:a16="http://schemas.microsoft.com/office/drawing/2014/main" val="3558327723"/>
                    </a:ext>
                  </a:extLst>
                </a:gridCol>
                <a:gridCol w="1483113">
                  <a:extLst>
                    <a:ext uri="{9D8B030D-6E8A-4147-A177-3AD203B41FA5}">
                      <a16:colId xmlns:a16="http://schemas.microsoft.com/office/drawing/2014/main" val="1982360440"/>
                    </a:ext>
                  </a:extLst>
                </a:gridCol>
                <a:gridCol w="1593800">
                  <a:extLst>
                    <a:ext uri="{9D8B030D-6E8A-4147-A177-3AD203B41FA5}">
                      <a16:colId xmlns:a16="http://schemas.microsoft.com/office/drawing/2014/main" val="775667852"/>
                    </a:ext>
                  </a:extLst>
                </a:gridCol>
              </a:tblGrid>
              <a:tr h="678966">
                <a:tc>
                  <a:txBody>
                    <a:bodyPr/>
                    <a:lstStyle/>
                    <a:p>
                      <a:pPr algn="ctr"/>
                      <a:r>
                        <a:rPr lang="fr-FR" sz="1600">
                          <a:latin typeface="Calibri" panose="020F0502020204030204" pitchFamily="34" charset="0"/>
                          <a:cs typeface="Calibri" panose="020F0502020204030204" pitchFamily="34" charset="0"/>
                        </a:rPr>
                        <a:t>Région</a:t>
                      </a:r>
                    </a:p>
                  </a:txBody>
                  <a:tcPr marL="98504" marR="98504" marT="118111" marB="49251">
                    <a:lnR w="19050" cap="flat" cmpd="sng" algn="ctr">
                      <a:noFill/>
                      <a:prstDash val="solid"/>
                      <a:round/>
                      <a:headEnd type="none" w="med" len="med"/>
                      <a:tailEnd type="none" w="med" len="med"/>
                    </a:lnR>
                    <a:solidFill>
                      <a:srgbClr val="F4971A"/>
                    </a:solidFill>
                  </a:tcPr>
                </a:tc>
                <a:tc>
                  <a:txBody>
                    <a:bodyPr/>
                    <a:lstStyle/>
                    <a:p>
                      <a:pPr algn="ctr"/>
                      <a:r>
                        <a:rPr lang="fr-FR">
                          <a:latin typeface="Calibri" panose="020F0502020204030204" pitchFamily="34" charset="0"/>
                          <a:cs typeface="Calibri" panose="020F0502020204030204" pitchFamily="34" charset="0"/>
                        </a:rPr>
                        <a:t>Échelle</a:t>
                      </a:r>
                      <a:br>
                        <a:rPr lang="fr-FR">
                          <a:latin typeface="Calibri" panose="020F0502020204030204" pitchFamily="34" charset="0"/>
                          <a:cs typeface="Calibri" panose="020F0502020204030204" pitchFamily="34" charset="0"/>
                        </a:rPr>
                      </a:br>
                      <a:r>
                        <a:rPr lang="fr-FR" sz="900">
                          <a:latin typeface="Calibri" panose="020F0502020204030204" pitchFamily="34" charset="0"/>
                          <a:cs typeface="Calibri" panose="020F0502020204030204" pitchFamily="34" charset="0"/>
                        </a:rPr>
                        <a:t>(locale, régionale, nationale, transfrontalière)</a:t>
                      </a:r>
                    </a:p>
                  </a:txBody>
                  <a:tcPr marL="98504" marR="98504" marT="118111" marB="49251">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F4971A"/>
                    </a:solidFill>
                  </a:tcPr>
                </a:tc>
                <a:tc>
                  <a:txBody>
                    <a:bodyPr/>
                    <a:lstStyle/>
                    <a:p>
                      <a:pPr algn="ctr"/>
                      <a:r>
                        <a:rPr lang="fr-FR" sz="1600">
                          <a:latin typeface="Calibri" panose="020F0502020204030204" pitchFamily="34" charset="0"/>
                          <a:cs typeface="Calibri" panose="020F0502020204030204" pitchFamily="34" charset="0"/>
                        </a:rPr>
                        <a:t>Secteurs</a:t>
                      </a:r>
                    </a:p>
                    <a:p>
                      <a:pPr algn="ctr"/>
                      <a:r>
                        <a:rPr lang="fr-FR" sz="900">
                          <a:latin typeface="Calibri" panose="020F0502020204030204" pitchFamily="34" charset="0"/>
                          <a:cs typeface="Calibri" panose="020F0502020204030204" pitchFamily="34" charset="0"/>
                        </a:rPr>
                        <a:t>(eau, agriculture, énergie)</a:t>
                      </a:r>
                    </a:p>
                  </a:txBody>
                  <a:tcPr marL="98504" marR="98504" marT="118111" marB="49251">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F4971A"/>
                    </a:solidFill>
                  </a:tcPr>
                </a:tc>
                <a:tc>
                  <a:txBody>
                    <a:bodyPr/>
                    <a:lstStyle/>
                    <a:p>
                      <a:pPr algn="ctr"/>
                      <a:r>
                        <a:rPr lang="fr-FR" sz="1600">
                          <a:latin typeface="Calibri" panose="020F0502020204030204" pitchFamily="34" charset="0"/>
                          <a:cs typeface="Calibri" panose="020F0502020204030204" pitchFamily="34" charset="0"/>
                        </a:rPr>
                        <a:t>Solutions</a:t>
                      </a:r>
                    </a:p>
                    <a:p>
                      <a:pPr algn="ctr"/>
                      <a:r>
                        <a:rPr lang="fr-FR" sz="900">
                          <a:latin typeface="Calibri" panose="020F0502020204030204" pitchFamily="34" charset="0"/>
                          <a:cs typeface="Calibri" panose="020F0502020204030204" pitchFamily="34" charset="0"/>
                        </a:rPr>
                        <a:t>(techniques, fondées sur la nature, de gouvernance, axées sur les défis)</a:t>
                      </a:r>
                    </a:p>
                  </a:txBody>
                  <a:tcPr marL="98504" marR="98504" marT="118111" marB="49251">
                    <a:lnL w="19050" cap="flat" cmpd="sng" algn="ctr">
                      <a:noFill/>
                      <a:prstDash val="solid"/>
                      <a:round/>
                      <a:headEnd type="none" w="med" len="med"/>
                      <a:tailEnd type="none" w="med" len="med"/>
                    </a:lnL>
                    <a:solidFill>
                      <a:srgbClr val="F4971A"/>
                    </a:solidFill>
                  </a:tcPr>
                </a:tc>
                <a:extLst>
                  <a:ext uri="{0D108BD9-81ED-4DB2-BD59-A6C34878D82A}">
                    <a16:rowId xmlns:a16="http://schemas.microsoft.com/office/drawing/2014/main" val="4040303823"/>
                  </a:ext>
                </a:extLst>
              </a:tr>
              <a:tr h="53176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600" dirty="0">
                          <a:latin typeface="Calibri" panose="020F0502020204030204" pitchFamily="34" charset="0"/>
                          <a:cs typeface="Calibri" panose="020F0502020204030204" pitchFamily="34" charset="0"/>
                        </a:rPr>
                        <a:t>Europe</a:t>
                      </a:r>
                    </a:p>
                  </a:txBody>
                  <a:tcPr marL="98504" marR="98504" marT="49251" marB="49251" anchor="ctr">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3721546547"/>
                  </a:ext>
                </a:extLst>
              </a:tr>
              <a:tr h="5292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600">
                          <a:latin typeface="Calibri" panose="020F0502020204030204" pitchFamily="34" charset="0"/>
                          <a:cs typeface="Calibri" panose="020F0502020204030204" pitchFamily="34" charset="0"/>
                        </a:rPr>
                        <a:t>Amérique Latine</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3078441806"/>
                  </a:ext>
                </a:extLst>
              </a:tr>
              <a:tr h="59597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600">
                          <a:latin typeface="Calibri" panose="020F0502020204030204" pitchFamily="34" charset="0"/>
                          <a:cs typeface="Calibri" panose="020F0502020204030204" pitchFamily="34" charset="0"/>
                        </a:rPr>
                        <a:t>Amérique Latine</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878791770"/>
                  </a:ext>
                </a:extLst>
              </a:tr>
              <a:tr h="59101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600" dirty="0">
                          <a:latin typeface="Calibri" panose="020F0502020204030204" pitchFamily="34" charset="0"/>
                          <a:cs typeface="Calibri" panose="020F0502020204030204" pitchFamily="34" charset="0"/>
                        </a:rPr>
                        <a:t>Région du MOAN</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1009861977"/>
                  </a:ext>
                </a:extLst>
              </a:tr>
              <a:tr h="52410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600" dirty="0">
                          <a:latin typeface="Calibri" panose="020F0502020204030204" pitchFamily="34" charset="0"/>
                          <a:cs typeface="Calibri" panose="020F0502020204030204" pitchFamily="34" charset="0"/>
                        </a:rPr>
                        <a:t>Bassin du Niger</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1777588224"/>
                  </a:ext>
                </a:extLst>
              </a:tr>
              <a:tr h="55222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600" dirty="0">
                          <a:latin typeface="Calibri" panose="020F0502020204030204" pitchFamily="34" charset="0"/>
                          <a:cs typeface="Calibri" panose="020F0502020204030204" pitchFamily="34" charset="0"/>
                        </a:rPr>
                        <a:t>CDAA</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475012473"/>
                  </a:ext>
                </a:extLst>
              </a:tr>
            </a:tbl>
          </a:graphicData>
        </a:graphic>
      </p:graphicFrame>
      <p:sp>
        <p:nvSpPr>
          <p:cNvPr id="2" name="Title 1">
            <a:extLst>
              <a:ext uri="{FF2B5EF4-FFF2-40B4-BE49-F238E27FC236}">
                <a16:creationId xmlns:a16="http://schemas.microsoft.com/office/drawing/2014/main" id="{6A2F7AA4-29CC-44E0-8EB1-6F2672D35D0A}"/>
              </a:ext>
            </a:extLst>
          </p:cNvPr>
          <p:cNvSpPr>
            <a:spLocks noGrp="1"/>
          </p:cNvSpPr>
          <p:nvPr>
            <p:ph type="title"/>
          </p:nvPr>
        </p:nvSpPr>
        <p:spPr>
          <a:xfrm>
            <a:off x="449263" y="576397"/>
            <a:ext cx="8566150" cy="539750"/>
          </a:xfrm>
        </p:spPr>
        <p:txBody>
          <a:bodyPr>
            <a:normAutofit fontScale="90000"/>
          </a:bodyPr>
          <a:lstStyle/>
          <a:p>
            <a:r>
              <a:rPr lang="fr-FR"/>
              <a:t>Aperçu des</a:t>
            </a:r>
            <a:br>
              <a:rPr lang="fr-FR"/>
            </a:br>
            <a:r>
              <a:rPr lang="fr-FR"/>
              <a:t>études de cas</a:t>
            </a:r>
          </a:p>
        </p:txBody>
      </p:sp>
      <p:sp>
        <p:nvSpPr>
          <p:cNvPr id="3" name="Slide Number Placeholder 2">
            <a:extLst>
              <a:ext uri="{FF2B5EF4-FFF2-40B4-BE49-F238E27FC236}">
                <a16:creationId xmlns:a16="http://schemas.microsoft.com/office/drawing/2014/main" id="{1ACF0419-FF4B-4A80-B76A-D217BD0280FA}"/>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pPr/>
              <a:t>2</a:t>
            </a:fld>
            <a:endParaRPr lang="en-GB"/>
          </a:p>
        </p:txBody>
      </p:sp>
      <p:graphicFrame>
        <p:nvGraphicFramePr>
          <p:cNvPr id="4" name="Table 4">
            <a:extLst>
              <a:ext uri="{FF2B5EF4-FFF2-40B4-BE49-F238E27FC236}">
                <a16:creationId xmlns:a16="http://schemas.microsoft.com/office/drawing/2014/main" id="{A9803DD8-3FA0-4936-A293-510574E27D87}"/>
              </a:ext>
            </a:extLst>
          </p:cNvPr>
          <p:cNvGraphicFramePr>
            <a:graphicFrameLocks noGrp="1"/>
          </p:cNvGraphicFramePr>
          <p:nvPr/>
        </p:nvGraphicFramePr>
        <p:xfrm>
          <a:off x="562308" y="1234843"/>
          <a:ext cx="2908135" cy="3523635"/>
        </p:xfrm>
        <a:graphic>
          <a:graphicData uri="http://schemas.openxmlformats.org/drawingml/2006/table">
            <a:tbl>
              <a:tblPr firstRow="1" bandRow="1">
                <a:tableStyleId>{93296810-A885-4BE3-A3E7-6D5BEEA58F35}</a:tableStyleId>
              </a:tblPr>
              <a:tblGrid>
                <a:gridCol w="2908135">
                  <a:extLst>
                    <a:ext uri="{9D8B030D-6E8A-4147-A177-3AD203B41FA5}">
                      <a16:colId xmlns:a16="http://schemas.microsoft.com/office/drawing/2014/main" val="2010219613"/>
                    </a:ext>
                  </a:extLst>
                </a:gridCol>
              </a:tblGrid>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200" b="1" dirty="0">
                          <a:solidFill>
                            <a:schemeClr val="bg1"/>
                          </a:solidFill>
                          <a:latin typeface="Calibri" panose="020F0502020204030204" pitchFamily="34" charset="0"/>
                          <a:cs typeface="Calibri" panose="020F0502020204030204" pitchFamily="34" charset="0"/>
                        </a:rPr>
                        <a:t>Cadre politique pour la coordination </a:t>
                      </a:r>
                    </a:p>
                    <a:p>
                      <a:pPr marL="0" marR="0" lvl="0" indent="0" algn="l" defTabSz="685800" rtl="0" eaLnBrk="1" fontAlgn="auto" latinLnBrk="0" hangingPunct="1">
                        <a:lnSpc>
                          <a:spcPct val="100000"/>
                        </a:lnSpc>
                        <a:spcBef>
                          <a:spcPts val="0"/>
                        </a:spcBef>
                        <a:spcAft>
                          <a:spcPts val="0"/>
                        </a:spcAft>
                        <a:buClrTx/>
                        <a:buSzTx/>
                        <a:buFontTx/>
                        <a:buNone/>
                        <a:tabLst/>
                        <a:defRPr/>
                      </a:pPr>
                      <a:r>
                        <a:rPr lang="fr-FR" sz="1200" b="1" dirty="0">
                          <a:solidFill>
                            <a:schemeClr val="bg1"/>
                          </a:solidFill>
                          <a:latin typeface="Calibri" panose="020F0502020204030204" pitchFamily="34" charset="0"/>
                          <a:cs typeface="Calibri" panose="020F0502020204030204" pitchFamily="34" charset="0"/>
                        </a:rPr>
                        <a:t>de l'approche eau-énergie-alimentation, en Allemagne</a:t>
                      </a: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3444760809"/>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200" b="1" dirty="0">
                          <a:solidFill>
                            <a:schemeClr val="bg1"/>
                          </a:solidFill>
                          <a:latin typeface="Calibri" panose="020F0502020204030204" pitchFamily="34" charset="0"/>
                          <a:cs typeface="Calibri" panose="020F0502020204030204" pitchFamily="34" charset="0"/>
                        </a:rPr>
                        <a:t>Énergie hydroélectrique dans la rivière </a:t>
                      </a:r>
                      <a:r>
                        <a:rPr lang="fr-FR" sz="1200" b="1" dirty="0" err="1">
                          <a:solidFill>
                            <a:schemeClr val="bg1"/>
                          </a:solidFill>
                          <a:latin typeface="Calibri" panose="020F0502020204030204" pitchFamily="34" charset="0"/>
                          <a:cs typeface="Calibri" panose="020F0502020204030204" pitchFamily="34" charset="0"/>
                        </a:rPr>
                        <a:t>Reventazón</a:t>
                      </a:r>
                      <a:r>
                        <a:rPr lang="fr-FR" sz="1200" b="1" dirty="0">
                          <a:solidFill>
                            <a:schemeClr val="bg1"/>
                          </a:solidFill>
                          <a:latin typeface="Calibri" panose="020F0502020204030204" pitchFamily="34" charset="0"/>
                          <a:cs typeface="Calibri" panose="020F0502020204030204" pitchFamily="34" charset="0"/>
                        </a:rPr>
                        <a:t>, au Costa Rica </a:t>
                      </a: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912223718"/>
                  </a:ext>
                </a:extLst>
              </a:tr>
              <a:tr h="51901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200" b="1" dirty="0">
                          <a:solidFill>
                            <a:schemeClr val="bg1"/>
                          </a:solidFill>
                          <a:latin typeface="Calibri" panose="020F0502020204030204" pitchFamily="34" charset="0"/>
                          <a:ea typeface="+mn-ea"/>
                          <a:cs typeface="Calibri" panose="020F0502020204030204" pitchFamily="34" charset="0"/>
                        </a:rPr>
                        <a:t>Systèmes mobiles d'irrigation</a:t>
                      </a:r>
                    </a:p>
                    <a:p>
                      <a:pPr marL="0" marR="0" lvl="0" indent="0" algn="l" defTabSz="685800" rtl="0" eaLnBrk="1" fontAlgn="auto" latinLnBrk="0" hangingPunct="1">
                        <a:lnSpc>
                          <a:spcPct val="100000"/>
                        </a:lnSpc>
                        <a:spcBef>
                          <a:spcPts val="0"/>
                        </a:spcBef>
                        <a:spcAft>
                          <a:spcPts val="0"/>
                        </a:spcAft>
                        <a:buClrTx/>
                        <a:buSzTx/>
                        <a:buFontTx/>
                        <a:buNone/>
                        <a:tabLst/>
                        <a:defRPr/>
                      </a:pPr>
                      <a:r>
                        <a:rPr lang="fr-FR" sz="1200" b="1" dirty="0">
                          <a:solidFill>
                            <a:schemeClr val="bg1"/>
                          </a:solidFill>
                          <a:latin typeface="Calibri" panose="020F0502020204030204" pitchFamily="34" charset="0"/>
                          <a:ea typeface="+mn-ea"/>
                          <a:cs typeface="Calibri" panose="020F0502020204030204" pitchFamily="34" charset="0"/>
                        </a:rPr>
                        <a:t>à énergie solaire (SPIS), en Bolivie</a:t>
                      </a:r>
                    </a:p>
                  </a:txBody>
                  <a:tcPr marL="102939" marR="102939" marT="51470" marB="51470">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125622107"/>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200" b="1">
                          <a:solidFill>
                            <a:schemeClr val="bg1"/>
                          </a:solidFill>
                          <a:latin typeface="Calibri" panose="020F0502020204030204" pitchFamily="34" charset="0"/>
                          <a:cs typeface="Calibri" panose="020F0502020204030204" pitchFamily="34" charset="0"/>
                        </a:rPr>
                        <a:t>Le Sahara Forest Project, en Jordanie  </a:t>
                      </a: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566182293"/>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200" b="1" dirty="0">
                          <a:solidFill>
                            <a:schemeClr val="bg1"/>
                          </a:solidFill>
                          <a:latin typeface="Calibri" panose="020F0502020204030204" pitchFamily="34" charset="0"/>
                          <a:cs typeface="Calibri" panose="020F0502020204030204" pitchFamily="34" charset="0"/>
                        </a:rPr>
                        <a:t>Le barrage de Lagdo dans la vallée de la Bénoué, au Cameroun</a:t>
                      </a: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1103868161"/>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200" b="1" dirty="0">
                          <a:solidFill>
                            <a:schemeClr val="bg1"/>
                          </a:solidFill>
                          <a:latin typeface="Calibri" panose="020F0502020204030204" pitchFamily="34" charset="0"/>
                          <a:cs typeface="Calibri" panose="020F0502020204030204" pitchFamily="34" charset="0"/>
                        </a:rPr>
                        <a:t>Coordination du Nexus </a:t>
                      </a:r>
                    </a:p>
                    <a:p>
                      <a:pPr marL="0" marR="0" lvl="0" indent="0" algn="l" defTabSz="685800" rtl="0" eaLnBrk="1" fontAlgn="auto" latinLnBrk="0" hangingPunct="1">
                        <a:lnSpc>
                          <a:spcPct val="100000"/>
                        </a:lnSpc>
                        <a:spcBef>
                          <a:spcPts val="0"/>
                        </a:spcBef>
                        <a:spcAft>
                          <a:spcPts val="0"/>
                        </a:spcAft>
                        <a:buClrTx/>
                        <a:buSzTx/>
                        <a:buFontTx/>
                        <a:buNone/>
                        <a:tabLst/>
                        <a:defRPr/>
                      </a:pPr>
                      <a:r>
                        <a:rPr lang="fr-FR" sz="1200" b="1" dirty="0">
                          <a:solidFill>
                            <a:schemeClr val="bg1"/>
                          </a:solidFill>
                          <a:latin typeface="Calibri" panose="020F0502020204030204" pitchFamily="34" charset="0"/>
                          <a:cs typeface="Calibri" panose="020F0502020204030204" pitchFamily="34" charset="0"/>
                        </a:rPr>
                        <a:t>eau-énergie-alimentation dans le bassin inférieur de la Kafue, en Zambie</a:t>
                      </a: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1134440306"/>
                  </a:ext>
                </a:extLst>
              </a:tr>
            </a:tbl>
          </a:graphicData>
        </a:graphic>
      </p:graphicFrame>
      <p:pic>
        <p:nvPicPr>
          <p:cNvPr id="8" name="Picture 14" descr="A picture containing icon&#10;&#10;Description automatically generated">
            <a:extLst>
              <a:ext uri="{FF2B5EF4-FFF2-40B4-BE49-F238E27FC236}">
                <a16:creationId xmlns:a16="http://schemas.microsoft.com/office/drawing/2014/main" id="{1E25C79E-4187-431C-9F68-8A5F2920991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126184" y="2449124"/>
            <a:ext cx="364673" cy="257345"/>
          </a:xfrm>
          <a:prstGeom prst="rect">
            <a:avLst/>
          </a:prstGeom>
        </p:spPr>
      </p:pic>
      <p:pic>
        <p:nvPicPr>
          <p:cNvPr id="11" name="Picture 14" descr="A picture containing icon&#10;&#10;Description automatically generated">
            <a:extLst>
              <a:ext uri="{FF2B5EF4-FFF2-40B4-BE49-F238E27FC236}">
                <a16:creationId xmlns:a16="http://schemas.microsoft.com/office/drawing/2014/main" id="{B9C8CD76-E6B9-4416-B250-29393AEAB88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126184" y="2986046"/>
            <a:ext cx="364673" cy="257345"/>
          </a:xfrm>
          <a:prstGeom prst="rect">
            <a:avLst/>
          </a:prstGeom>
        </p:spPr>
      </p:pic>
      <p:pic>
        <p:nvPicPr>
          <p:cNvPr id="12" name="Picture 14" descr="A picture containing icon&#10;&#10;Description automatically generated">
            <a:extLst>
              <a:ext uri="{FF2B5EF4-FFF2-40B4-BE49-F238E27FC236}">
                <a16:creationId xmlns:a16="http://schemas.microsoft.com/office/drawing/2014/main" id="{B3E02B3E-C651-498B-900F-B8D67568EABE}"/>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937667" y="4105158"/>
            <a:ext cx="863910" cy="609649"/>
          </a:xfrm>
          <a:prstGeom prst="rect">
            <a:avLst/>
          </a:prstGeom>
        </p:spPr>
      </p:pic>
      <p:pic>
        <p:nvPicPr>
          <p:cNvPr id="14" name="Picture 14" descr="A picture containing icon&#10;&#10;Description automatically generated">
            <a:extLst>
              <a:ext uri="{FF2B5EF4-FFF2-40B4-BE49-F238E27FC236}">
                <a16:creationId xmlns:a16="http://schemas.microsoft.com/office/drawing/2014/main" id="{1D14CB83-65DE-4682-85F0-A1187C58316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958671" y="1259590"/>
            <a:ext cx="699695" cy="493766"/>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E717D2DD-96DC-4E93-8B80-444231949A3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065915" y="1827141"/>
            <a:ext cx="485209" cy="342406"/>
          </a:xfrm>
          <a:prstGeom prst="rect">
            <a:avLst/>
          </a:prstGeom>
        </p:spPr>
      </p:pic>
      <p:pic>
        <p:nvPicPr>
          <p:cNvPr id="16" name="Picture 14" descr="A picture containing icon&#10;&#10;Description automatically generated">
            <a:extLst>
              <a:ext uri="{FF2B5EF4-FFF2-40B4-BE49-F238E27FC236}">
                <a16:creationId xmlns:a16="http://schemas.microsoft.com/office/drawing/2014/main" id="{7529F3E6-7FA6-4DD7-90A9-44CEBB1580AE}"/>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937667" y="3495509"/>
            <a:ext cx="863910" cy="609649"/>
          </a:xfrm>
          <a:prstGeom prst="rect">
            <a:avLst/>
          </a:prstGeom>
        </p:spPr>
      </p:pic>
      <p:grpSp>
        <p:nvGrpSpPr>
          <p:cNvPr id="17" name="Gruppieren 4">
            <a:extLst>
              <a:ext uri="{FF2B5EF4-FFF2-40B4-BE49-F238E27FC236}">
                <a16:creationId xmlns:a16="http://schemas.microsoft.com/office/drawing/2014/main" id="{2FB59241-D7F7-4526-AD2A-C1F6C7174A2D}"/>
              </a:ext>
            </a:extLst>
          </p:cNvPr>
          <p:cNvGrpSpPr/>
          <p:nvPr/>
        </p:nvGrpSpPr>
        <p:grpSpPr>
          <a:xfrm>
            <a:off x="6135893" y="2371808"/>
            <a:ext cx="1334054" cy="412135"/>
            <a:chOff x="3985446" y="2562815"/>
            <a:chExt cx="1334054" cy="412135"/>
          </a:xfrm>
        </p:grpSpPr>
        <p:pic>
          <p:nvPicPr>
            <p:cNvPr id="18" name="Picture 52" descr="Icon&#10;&#10;Description automatically generated">
              <a:extLst>
                <a:ext uri="{FF2B5EF4-FFF2-40B4-BE49-F238E27FC236}">
                  <a16:creationId xmlns:a16="http://schemas.microsoft.com/office/drawing/2014/main" id="{6521E5C9-3402-4495-B779-CA0059F0D86F}"/>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19" name="Picture 50" descr="Icon&#10;&#10;Description automatically generated">
              <a:extLst>
                <a:ext uri="{FF2B5EF4-FFF2-40B4-BE49-F238E27FC236}">
                  <a16:creationId xmlns:a16="http://schemas.microsoft.com/office/drawing/2014/main" id="{4CFA272F-E4B2-44D4-8FDD-98FFE500082E}"/>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20" name="Picture 48" descr="Logo, icon&#10;&#10;Description automatically generated">
              <a:extLst>
                <a:ext uri="{FF2B5EF4-FFF2-40B4-BE49-F238E27FC236}">
                  <a16:creationId xmlns:a16="http://schemas.microsoft.com/office/drawing/2014/main" id="{A8F2B132-A1E3-4160-BAB2-C3DC8C9AC232}"/>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21" name="Gruppieren 4">
            <a:extLst>
              <a:ext uri="{FF2B5EF4-FFF2-40B4-BE49-F238E27FC236}">
                <a16:creationId xmlns:a16="http://schemas.microsoft.com/office/drawing/2014/main" id="{34DA2689-22E2-4DEB-9F79-50228B261C71}"/>
              </a:ext>
            </a:extLst>
          </p:cNvPr>
          <p:cNvGrpSpPr/>
          <p:nvPr/>
        </p:nvGrpSpPr>
        <p:grpSpPr>
          <a:xfrm>
            <a:off x="6135893" y="2986124"/>
            <a:ext cx="1334054" cy="412135"/>
            <a:chOff x="3985446" y="2562815"/>
            <a:chExt cx="1334054" cy="412135"/>
          </a:xfrm>
        </p:grpSpPr>
        <p:pic>
          <p:nvPicPr>
            <p:cNvPr id="22" name="Picture 52" descr="Icon&#10;&#10;Description automatically generated">
              <a:extLst>
                <a:ext uri="{FF2B5EF4-FFF2-40B4-BE49-F238E27FC236}">
                  <a16:creationId xmlns:a16="http://schemas.microsoft.com/office/drawing/2014/main" id="{4AFFA5AE-8818-4AFF-AD03-A4248E00DC5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24" name="Picture 50" descr="Icon&#10;&#10;Description automatically generated">
              <a:extLst>
                <a:ext uri="{FF2B5EF4-FFF2-40B4-BE49-F238E27FC236}">
                  <a16:creationId xmlns:a16="http://schemas.microsoft.com/office/drawing/2014/main" id="{328DD1C9-DB33-4D58-B665-D943E12B29F8}"/>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25" name="Picture 48" descr="Logo, icon&#10;&#10;Description automatically generated">
              <a:extLst>
                <a:ext uri="{FF2B5EF4-FFF2-40B4-BE49-F238E27FC236}">
                  <a16:creationId xmlns:a16="http://schemas.microsoft.com/office/drawing/2014/main" id="{D30FD89B-B152-495D-BC56-18E83157D6F2}"/>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26" name="Gruppieren 4">
            <a:extLst>
              <a:ext uri="{FF2B5EF4-FFF2-40B4-BE49-F238E27FC236}">
                <a16:creationId xmlns:a16="http://schemas.microsoft.com/office/drawing/2014/main" id="{E8201D7C-011F-4238-BB04-DCC1EE9891A8}"/>
              </a:ext>
            </a:extLst>
          </p:cNvPr>
          <p:cNvGrpSpPr/>
          <p:nvPr/>
        </p:nvGrpSpPr>
        <p:grpSpPr>
          <a:xfrm>
            <a:off x="6135893" y="3579926"/>
            <a:ext cx="1334054" cy="412135"/>
            <a:chOff x="3985446" y="2562815"/>
            <a:chExt cx="1334054" cy="412135"/>
          </a:xfrm>
        </p:grpSpPr>
        <p:pic>
          <p:nvPicPr>
            <p:cNvPr id="27" name="Picture 52" descr="Icon&#10;&#10;Description automatically generated">
              <a:extLst>
                <a:ext uri="{FF2B5EF4-FFF2-40B4-BE49-F238E27FC236}">
                  <a16:creationId xmlns:a16="http://schemas.microsoft.com/office/drawing/2014/main" id="{E80AC453-6962-441B-91E7-8218F45177F7}"/>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28" name="Picture 50" descr="Icon&#10;&#10;Description automatically generated">
              <a:extLst>
                <a:ext uri="{FF2B5EF4-FFF2-40B4-BE49-F238E27FC236}">
                  <a16:creationId xmlns:a16="http://schemas.microsoft.com/office/drawing/2014/main" id="{EE091D4F-69C0-4F2C-912A-2943E273A5E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29" name="Picture 48" descr="Logo, icon&#10;&#10;Description automatically generated">
              <a:extLst>
                <a:ext uri="{FF2B5EF4-FFF2-40B4-BE49-F238E27FC236}">
                  <a16:creationId xmlns:a16="http://schemas.microsoft.com/office/drawing/2014/main" id="{60D79B9A-762F-47BA-967F-802C2F7131C4}"/>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30" name="Gruppieren 4">
            <a:extLst>
              <a:ext uri="{FF2B5EF4-FFF2-40B4-BE49-F238E27FC236}">
                <a16:creationId xmlns:a16="http://schemas.microsoft.com/office/drawing/2014/main" id="{80F26A7F-0DED-4AA2-BB73-F282DCC6BEB8}"/>
              </a:ext>
            </a:extLst>
          </p:cNvPr>
          <p:cNvGrpSpPr/>
          <p:nvPr/>
        </p:nvGrpSpPr>
        <p:grpSpPr>
          <a:xfrm>
            <a:off x="6135893" y="1839161"/>
            <a:ext cx="1334054" cy="412135"/>
            <a:chOff x="3985446" y="2562815"/>
            <a:chExt cx="1334054" cy="412135"/>
          </a:xfrm>
        </p:grpSpPr>
        <p:pic>
          <p:nvPicPr>
            <p:cNvPr id="31" name="Picture 52" descr="Icon&#10;&#10;Description automatically generated">
              <a:extLst>
                <a:ext uri="{FF2B5EF4-FFF2-40B4-BE49-F238E27FC236}">
                  <a16:creationId xmlns:a16="http://schemas.microsoft.com/office/drawing/2014/main" id="{B8AEDA73-E1A8-4ECB-8623-6806C4738583}"/>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32" name="Picture 50" descr="Icon&#10;&#10;Description automatically generated">
              <a:extLst>
                <a:ext uri="{FF2B5EF4-FFF2-40B4-BE49-F238E27FC236}">
                  <a16:creationId xmlns:a16="http://schemas.microsoft.com/office/drawing/2014/main" id="{8B355970-823F-4C26-9E17-C89476B78D3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33" name="Picture 48" descr="Logo, icon&#10;&#10;Description automatically generated">
              <a:extLst>
                <a:ext uri="{FF2B5EF4-FFF2-40B4-BE49-F238E27FC236}">
                  <a16:creationId xmlns:a16="http://schemas.microsoft.com/office/drawing/2014/main" id="{F08CDAE1-50A7-4D20-B416-4A968941E424}"/>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34" name="Gruppieren 7">
            <a:extLst>
              <a:ext uri="{FF2B5EF4-FFF2-40B4-BE49-F238E27FC236}">
                <a16:creationId xmlns:a16="http://schemas.microsoft.com/office/drawing/2014/main" id="{588CDF0D-0B43-4F7F-B036-79D1A920FF6B}"/>
              </a:ext>
            </a:extLst>
          </p:cNvPr>
          <p:cNvGrpSpPr/>
          <p:nvPr/>
        </p:nvGrpSpPr>
        <p:grpSpPr>
          <a:xfrm>
            <a:off x="6147391" y="4163903"/>
            <a:ext cx="868627" cy="403200"/>
            <a:chOff x="3985446" y="3960562"/>
            <a:chExt cx="868627" cy="403200"/>
          </a:xfrm>
        </p:grpSpPr>
        <p:pic>
          <p:nvPicPr>
            <p:cNvPr id="35" name="Picture 52" descr="Icon&#10;&#10;Description automatically generated">
              <a:extLst>
                <a:ext uri="{FF2B5EF4-FFF2-40B4-BE49-F238E27FC236}">
                  <a16:creationId xmlns:a16="http://schemas.microsoft.com/office/drawing/2014/main" id="{1AAB2BA2-94E2-4CBD-9CFA-58E47882F18A}"/>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3960562"/>
              <a:ext cx="403200" cy="403200"/>
            </a:xfrm>
            <a:prstGeom prst="rect">
              <a:avLst/>
            </a:prstGeom>
          </p:spPr>
        </p:pic>
        <p:pic>
          <p:nvPicPr>
            <p:cNvPr id="36" name="Picture 48" descr="Logo, icon&#10;&#10;Description automatically generated">
              <a:extLst>
                <a:ext uri="{FF2B5EF4-FFF2-40B4-BE49-F238E27FC236}">
                  <a16:creationId xmlns:a16="http://schemas.microsoft.com/office/drawing/2014/main" id="{B19F105B-A8AA-45F0-BF49-57AA9369160E}"/>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3960562"/>
              <a:ext cx="403200" cy="403200"/>
            </a:xfrm>
            <a:prstGeom prst="rect">
              <a:avLst/>
            </a:prstGeom>
          </p:spPr>
        </p:pic>
      </p:grpSp>
      <p:grpSp>
        <p:nvGrpSpPr>
          <p:cNvPr id="37" name="Gruppieren 7">
            <a:extLst>
              <a:ext uri="{FF2B5EF4-FFF2-40B4-BE49-F238E27FC236}">
                <a16:creationId xmlns:a16="http://schemas.microsoft.com/office/drawing/2014/main" id="{4B9CA44E-47F1-4732-8D11-DC7DC9B10412}"/>
              </a:ext>
            </a:extLst>
          </p:cNvPr>
          <p:cNvGrpSpPr/>
          <p:nvPr/>
        </p:nvGrpSpPr>
        <p:grpSpPr>
          <a:xfrm>
            <a:off x="6147391" y="1326776"/>
            <a:ext cx="868627" cy="403200"/>
            <a:chOff x="3985446" y="3960562"/>
            <a:chExt cx="868627" cy="403200"/>
          </a:xfrm>
        </p:grpSpPr>
        <p:pic>
          <p:nvPicPr>
            <p:cNvPr id="38" name="Picture 52" descr="Icon&#10;&#10;Description automatically generated">
              <a:extLst>
                <a:ext uri="{FF2B5EF4-FFF2-40B4-BE49-F238E27FC236}">
                  <a16:creationId xmlns:a16="http://schemas.microsoft.com/office/drawing/2014/main" id="{F027A790-2B10-4F25-9E79-AD45EF07565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3960562"/>
              <a:ext cx="403200" cy="403200"/>
            </a:xfrm>
            <a:prstGeom prst="rect">
              <a:avLst/>
            </a:prstGeom>
          </p:spPr>
        </p:pic>
        <p:pic>
          <p:nvPicPr>
            <p:cNvPr id="39" name="Picture 48" descr="Logo, icon&#10;&#10;Description automatically generated">
              <a:extLst>
                <a:ext uri="{FF2B5EF4-FFF2-40B4-BE49-F238E27FC236}">
                  <a16:creationId xmlns:a16="http://schemas.microsoft.com/office/drawing/2014/main" id="{CECAEC4C-6F1D-48A3-B2E0-37718439687C}"/>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3960562"/>
              <a:ext cx="403200" cy="403200"/>
            </a:xfrm>
            <a:prstGeom prst="rect">
              <a:avLst/>
            </a:prstGeom>
          </p:spPr>
        </p:pic>
      </p:grpSp>
      <p:pic>
        <p:nvPicPr>
          <p:cNvPr id="44" name="Grafik 33" descr="Besprechung">
            <a:extLst>
              <a:ext uri="{FF2B5EF4-FFF2-40B4-BE49-F238E27FC236}">
                <a16:creationId xmlns:a16="http://schemas.microsoft.com/office/drawing/2014/main" id="{EB5E0735-C4E8-4095-9B24-07E691EE09CB}"/>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31722" y="1307415"/>
            <a:ext cx="538698" cy="544552"/>
          </a:xfrm>
          <a:prstGeom prst="rect">
            <a:avLst/>
          </a:prstGeom>
        </p:spPr>
      </p:pic>
      <p:pic>
        <p:nvPicPr>
          <p:cNvPr id="49" name="Grafik 30" descr="Werkzeuge">
            <a:extLst>
              <a:ext uri="{FF2B5EF4-FFF2-40B4-BE49-F238E27FC236}">
                <a16:creationId xmlns:a16="http://schemas.microsoft.com/office/drawing/2014/main" id="{8CC12D3D-8F0F-4706-8A22-9C1C792A5CB0}"/>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067071" y="2449124"/>
            <a:ext cx="468000" cy="468000"/>
          </a:xfrm>
          <a:prstGeom prst="rect">
            <a:avLst/>
          </a:prstGeom>
        </p:spPr>
      </p:pic>
      <p:pic>
        <p:nvPicPr>
          <p:cNvPr id="52" name="Grafik 30" descr="Werkzeuge">
            <a:extLst>
              <a:ext uri="{FF2B5EF4-FFF2-40B4-BE49-F238E27FC236}">
                <a16:creationId xmlns:a16="http://schemas.microsoft.com/office/drawing/2014/main" id="{17F11D37-1307-49C0-AF4B-58209CAC42EC}"/>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42387" y="3041295"/>
            <a:ext cx="468000" cy="468000"/>
          </a:xfrm>
          <a:prstGeom prst="rect">
            <a:avLst/>
          </a:prstGeom>
        </p:spPr>
      </p:pic>
      <p:pic>
        <p:nvPicPr>
          <p:cNvPr id="54" name="Grafik 34" descr="Blatt">
            <a:extLst>
              <a:ext uri="{FF2B5EF4-FFF2-40B4-BE49-F238E27FC236}">
                <a16:creationId xmlns:a16="http://schemas.microsoft.com/office/drawing/2014/main" id="{68B1DDCA-B3D6-4D57-8377-A2424E66996A}"/>
              </a:ext>
            </a:extLst>
          </p:cNvPr>
          <p:cNvPicPr>
            <a:picLocks noChangeAspect="1"/>
          </p:cNvPicPr>
          <p:nvPr/>
        </p:nvPicPr>
        <p:blipFill>
          <a:blip r:embed="rId14" cstate="screen">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8169042">
            <a:off x="8309512" y="3077310"/>
            <a:ext cx="413109" cy="408668"/>
          </a:xfrm>
          <a:prstGeom prst="rect">
            <a:avLst/>
          </a:prstGeom>
        </p:spPr>
      </p:pic>
      <p:pic>
        <p:nvPicPr>
          <p:cNvPr id="55" name="Grafik 30" descr="Werkzeuge">
            <a:extLst>
              <a:ext uri="{FF2B5EF4-FFF2-40B4-BE49-F238E27FC236}">
                <a16:creationId xmlns:a16="http://schemas.microsoft.com/office/drawing/2014/main" id="{C1A22301-3C70-4F0D-9E03-51A94B5D9BF0}"/>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20413" y="3605800"/>
            <a:ext cx="468000" cy="468000"/>
          </a:xfrm>
          <a:prstGeom prst="rect">
            <a:avLst/>
          </a:prstGeom>
        </p:spPr>
      </p:pic>
      <p:pic>
        <p:nvPicPr>
          <p:cNvPr id="56" name="Grafik 33" descr="Besprechung">
            <a:extLst>
              <a:ext uri="{FF2B5EF4-FFF2-40B4-BE49-F238E27FC236}">
                <a16:creationId xmlns:a16="http://schemas.microsoft.com/office/drawing/2014/main" id="{65384D9D-0471-415E-AAFF-00D944394FDA}"/>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48117" y="3590168"/>
            <a:ext cx="538698" cy="544552"/>
          </a:xfrm>
          <a:prstGeom prst="rect">
            <a:avLst/>
          </a:prstGeom>
        </p:spPr>
      </p:pic>
      <p:pic>
        <p:nvPicPr>
          <p:cNvPr id="59" name="Grafik 33" descr="Besprechung">
            <a:extLst>
              <a:ext uri="{FF2B5EF4-FFF2-40B4-BE49-F238E27FC236}">
                <a16:creationId xmlns:a16="http://schemas.microsoft.com/office/drawing/2014/main" id="{6BF4C2A9-A3C1-4B97-88F9-4E1E68F36C25}"/>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54413" y="4163435"/>
            <a:ext cx="538698" cy="544552"/>
          </a:xfrm>
          <a:prstGeom prst="rect">
            <a:avLst/>
          </a:prstGeom>
        </p:spPr>
      </p:pic>
      <p:pic>
        <p:nvPicPr>
          <p:cNvPr id="6" name="Graphic 5" descr="Lightning bolt">
            <a:extLst>
              <a:ext uri="{FF2B5EF4-FFF2-40B4-BE49-F238E27FC236}">
                <a16:creationId xmlns:a16="http://schemas.microsoft.com/office/drawing/2014/main" id="{97D90316-4D8C-4490-8D4C-606DC45551F2}"/>
              </a:ext>
            </a:extLst>
          </p:cNvPr>
          <p:cNvPicPr>
            <a:picLocks noChangeAspect="1"/>
          </p:cNvPicPr>
          <p:nvPr/>
        </p:nvPicPr>
        <p:blipFill>
          <a:blip r:embed="rId16" cstate="screen">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058607" y="1837304"/>
            <a:ext cx="534504" cy="534504"/>
          </a:xfrm>
          <a:prstGeom prst="rect">
            <a:avLst/>
          </a:prstGeom>
        </p:spPr>
      </p:pic>
      <p:pic>
        <p:nvPicPr>
          <p:cNvPr id="5" name="Grafik 6">
            <a:extLst>
              <a:ext uri="{FF2B5EF4-FFF2-40B4-BE49-F238E27FC236}">
                <a16:creationId xmlns:a16="http://schemas.microsoft.com/office/drawing/2014/main" id="{CADBB894-C53B-5B2D-E919-409ED0926A7D}"/>
              </a:ext>
            </a:extLst>
          </p:cNvPr>
          <p:cNvPicPr>
            <a:picLocks noChangeAspect="1"/>
          </p:cNvPicPr>
          <p:nvPr/>
        </p:nvPicPr>
        <p:blipFill>
          <a:blip r:embed="rId18"/>
          <a:stretch>
            <a:fillRect/>
          </a:stretch>
        </p:blipFill>
        <p:spPr>
          <a:xfrm>
            <a:off x="7100773" y="4157204"/>
            <a:ext cx="409575" cy="409575"/>
          </a:xfrm>
          <a:prstGeom prst="rect">
            <a:avLst/>
          </a:prstGeom>
        </p:spPr>
      </p:pic>
    </p:spTree>
    <p:extLst>
      <p:ext uri="{BB962C8B-B14F-4D97-AF65-F5344CB8AC3E}">
        <p14:creationId xmlns:p14="http://schemas.microsoft.com/office/powerpoint/2010/main" val="368363701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35ADD1C-6E51-4CDD-862D-4F0239596E11}"/>
              </a:ext>
            </a:extLst>
          </p:cNvPr>
          <p:cNvSpPr>
            <a:spLocks noGrp="1"/>
          </p:cNvSpPr>
          <p:nvPr>
            <p:ph type="body" sz="quarter" idx="10"/>
          </p:nvPr>
        </p:nvSpPr>
        <p:spPr/>
        <p:txBody>
          <a:bodyPr/>
          <a:lstStyle/>
          <a:p>
            <a:r>
              <a:rPr lang="en-GB" dirty="0" err="1"/>
              <a:t>Amérique</a:t>
            </a:r>
            <a:r>
              <a:rPr lang="en-GB" dirty="0"/>
              <a:t> du Sud et </a:t>
            </a:r>
            <a:r>
              <a:rPr lang="en-GB" dirty="0" err="1"/>
              <a:t>Caraïbes</a:t>
            </a:r>
            <a:endParaRPr lang="en-GB" dirty="0"/>
          </a:p>
        </p:txBody>
      </p:sp>
      <p:sp>
        <p:nvSpPr>
          <p:cNvPr id="3" name="Title 2">
            <a:extLst>
              <a:ext uri="{FF2B5EF4-FFF2-40B4-BE49-F238E27FC236}">
                <a16:creationId xmlns:a16="http://schemas.microsoft.com/office/drawing/2014/main" id="{BBD7D9A1-A5EE-443B-9337-2379369E59E9}"/>
              </a:ext>
            </a:extLst>
          </p:cNvPr>
          <p:cNvSpPr>
            <a:spLocks noGrp="1"/>
          </p:cNvSpPr>
          <p:nvPr>
            <p:ph type="title"/>
          </p:nvPr>
        </p:nvSpPr>
        <p:spPr>
          <a:xfrm>
            <a:off x="581130" y="3298555"/>
            <a:ext cx="6515961" cy="1255728"/>
          </a:xfrm>
        </p:spPr>
        <p:txBody>
          <a:bodyPr/>
          <a:lstStyle/>
          <a:p>
            <a:r>
              <a:rPr lang="en-GB" sz="2800" dirty="0" err="1"/>
              <a:t>Centrales</a:t>
            </a:r>
            <a:r>
              <a:rPr lang="en-GB" sz="2800" dirty="0"/>
              <a:t> </a:t>
            </a:r>
            <a:r>
              <a:rPr lang="en-GB" sz="2800" dirty="0" err="1"/>
              <a:t>hydroélectriques</a:t>
            </a:r>
            <a:r>
              <a:rPr lang="en-GB" sz="2800" dirty="0"/>
              <a:t> dans le </a:t>
            </a:r>
            <a:r>
              <a:rPr lang="en-GB" sz="2800" dirty="0" err="1"/>
              <a:t>bassin</a:t>
            </a:r>
            <a:r>
              <a:rPr lang="en-GB" sz="2800" dirty="0"/>
              <a:t> de la rivière </a:t>
            </a:r>
            <a:r>
              <a:rPr lang="en-GB" sz="2800" dirty="0" err="1"/>
              <a:t>Reventazón</a:t>
            </a:r>
            <a:r>
              <a:rPr lang="en-GB" sz="2800" dirty="0"/>
              <a:t>, Costa Rica</a:t>
            </a:r>
            <a:endParaRPr lang="en-GB" dirty="0"/>
          </a:p>
        </p:txBody>
      </p:sp>
    </p:spTree>
    <p:extLst>
      <p:ext uri="{BB962C8B-B14F-4D97-AF65-F5344CB8AC3E}">
        <p14:creationId xmlns:p14="http://schemas.microsoft.com/office/powerpoint/2010/main" val="49046301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86EB90F7-A207-4C14-813B-81EF025DB9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5600" y="1188000"/>
            <a:ext cx="3558350" cy="3594567"/>
          </a:xfrm>
          <a:prstGeom prst="rect">
            <a:avLst/>
          </a:prstGeom>
        </p:spPr>
      </p:pic>
      <p:sp>
        <p:nvSpPr>
          <p:cNvPr id="2" name="Titel 1">
            <a:extLst>
              <a:ext uri="{FF2B5EF4-FFF2-40B4-BE49-F238E27FC236}">
                <a16:creationId xmlns:a16="http://schemas.microsoft.com/office/drawing/2014/main" id="{BEDFFD45-045C-4C9B-A4B2-02F1C4B38D1D}"/>
              </a:ext>
            </a:extLst>
          </p:cNvPr>
          <p:cNvSpPr>
            <a:spLocks noGrp="1"/>
          </p:cNvSpPr>
          <p:nvPr>
            <p:ph type="title"/>
          </p:nvPr>
        </p:nvSpPr>
        <p:spPr>
          <a:xfrm>
            <a:off x="449263" y="684620"/>
            <a:ext cx="8567183" cy="540544"/>
          </a:xfrm>
        </p:spPr>
        <p:txBody>
          <a:bodyPr>
            <a:normAutofit fontScale="90000"/>
          </a:bodyPr>
          <a:lstStyle/>
          <a:p>
            <a:r>
              <a:rPr lang="en-US" dirty="0"/>
              <a:t>Étude de </a:t>
            </a:r>
            <a:r>
              <a:rPr lang="en-US" dirty="0" err="1"/>
              <a:t>cas</a:t>
            </a:r>
            <a:r>
              <a:rPr lang="en-US" dirty="0"/>
              <a:t> du </a:t>
            </a:r>
            <a:r>
              <a:rPr lang="en-US" dirty="0" err="1"/>
              <a:t>bassin</a:t>
            </a:r>
            <a:r>
              <a:rPr lang="en-US" dirty="0"/>
              <a:t> de la rivière </a:t>
            </a:r>
            <a:r>
              <a:rPr lang="en-US" dirty="0" err="1"/>
              <a:t>Reventazón</a:t>
            </a:r>
            <a:r>
              <a:rPr lang="en-US" dirty="0"/>
              <a:t> (Costa Rica)</a:t>
            </a:r>
          </a:p>
        </p:txBody>
      </p:sp>
      <p:sp>
        <p:nvSpPr>
          <p:cNvPr id="3" name="Textplatzhalter 2">
            <a:extLst>
              <a:ext uri="{FF2B5EF4-FFF2-40B4-BE49-F238E27FC236}">
                <a16:creationId xmlns:a16="http://schemas.microsoft.com/office/drawing/2014/main" id="{924B3874-3FEE-46F3-AFF8-9FE935C08B23}"/>
              </a:ext>
            </a:extLst>
          </p:cNvPr>
          <p:cNvSpPr>
            <a:spLocks noGrp="1"/>
          </p:cNvSpPr>
          <p:nvPr>
            <p:ph type="body" sz="quarter" idx="10"/>
          </p:nvPr>
        </p:nvSpPr>
        <p:spPr>
          <a:xfrm>
            <a:off x="449263" y="1339300"/>
            <a:ext cx="4241800" cy="3443267"/>
          </a:xfrm>
        </p:spPr>
        <p:txBody>
          <a:bodyPr>
            <a:normAutofit/>
          </a:bodyPr>
          <a:lstStyle/>
          <a:p>
            <a:pPr marL="558800" lvl="1" indent="-285750">
              <a:spcAft>
                <a:spcPts val="600"/>
              </a:spcAft>
            </a:pPr>
            <a:r>
              <a:rPr lang="en-US" sz="1600" dirty="0"/>
              <a:t>Surface </a:t>
            </a:r>
            <a:r>
              <a:rPr lang="en-US" sz="1600" dirty="0" err="1"/>
              <a:t>totale</a:t>
            </a:r>
            <a:r>
              <a:rPr lang="en-US" sz="1600" dirty="0"/>
              <a:t> : 2.8 x 10</a:t>
            </a:r>
            <a:r>
              <a:rPr lang="en-US" sz="1600" baseline="30000" dirty="0"/>
              <a:t>6</a:t>
            </a:r>
            <a:r>
              <a:rPr lang="en-US" sz="1600" dirty="0"/>
              <a:t> km</a:t>
            </a:r>
            <a:r>
              <a:rPr lang="en-US" sz="1600" baseline="30000" dirty="0"/>
              <a:t>2</a:t>
            </a:r>
          </a:p>
          <a:p>
            <a:pPr marL="558800" lvl="1" indent="-285750">
              <a:spcAft>
                <a:spcPts val="600"/>
              </a:spcAft>
            </a:pPr>
            <a:r>
              <a:rPr lang="en-US" sz="1600" dirty="0"/>
              <a:t>3</a:t>
            </a:r>
            <a:r>
              <a:rPr lang="en-US" sz="1600" baseline="30000" dirty="0"/>
              <a:t>ème</a:t>
            </a:r>
            <a:r>
              <a:rPr lang="en-US" sz="1600" dirty="0"/>
              <a:t> </a:t>
            </a:r>
            <a:r>
              <a:rPr lang="en-US" sz="1600" dirty="0" err="1"/>
              <a:t>bassin</a:t>
            </a:r>
            <a:r>
              <a:rPr lang="en-US" sz="1600" dirty="0"/>
              <a:t> le plus large dans le pays</a:t>
            </a:r>
          </a:p>
          <a:p>
            <a:pPr marL="558800" lvl="1" indent="-285750">
              <a:spcAft>
                <a:spcPts val="600"/>
              </a:spcAft>
            </a:pPr>
            <a:r>
              <a:rPr lang="en-US" sz="1600" dirty="0" err="1"/>
              <a:t>Fournit</a:t>
            </a:r>
            <a:r>
              <a:rPr lang="en-US" sz="1600" dirty="0"/>
              <a:t> 25% de </a:t>
            </a:r>
            <a:r>
              <a:rPr lang="en-US" sz="1600" dirty="0" err="1"/>
              <a:t>l’eau</a:t>
            </a:r>
            <a:r>
              <a:rPr lang="en-US" sz="1600" dirty="0"/>
              <a:t> potable de San José </a:t>
            </a:r>
          </a:p>
          <a:p>
            <a:pPr marL="558800" lvl="1" indent="-285750">
              <a:spcAft>
                <a:spcPts val="600"/>
              </a:spcAft>
            </a:pPr>
            <a:r>
              <a:rPr lang="en-US" sz="1600" dirty="0" err="1"/>
              <a:t>Représente</a:t>
            </a:r>
            <a:r>
              <a:rPr lang="en-US" sz="1600" dirty="0"/>
              <a:t> 38% de la production </a:t>
            </a:r>
            <a:r>
              <a:rPr lang="en-US" sz="1600" dirty="0" err="1"/>
              <a:t>d’énergie</a:t>
            </a:r>
            <a:r>
              <a:rPr lang="en-US" sz="1600" dirty="0"/>
              <a:t> </a:t>
            </a:r>
            <a:r>
              <a:rPr lang="en-US" sz="1600" dirty="0" err="1"/>
              <a:t>hydrolique</a:t>
            </a:r>
            <a:r>
              <a:rPr lang="en-US" sz="1600" dirty="0"/>
              <a:t> </a:t>
            </a:r>
            <a:r>
              <a:rPr lang="en-US" sz="1600" dirty="0" err="1"/>
              <a:t>nationale</a:t>
            </a:r>
            <a:r>
              <a:rPr lang="en-US" sz="1600" dirty="0"/>
              <a:t> </a:t>
            </a:r>
          </a:p>
          <a:p>
            <a:pPr marL="558800" lvl="1" indent="-285750">
              <a:spcAft>
                <a:spcPts val="600"/>
              </a:spcAft>
            </a:pPr>
            <a:r>
              <a:rPr lang="en-US" sz="1600" dirty="0" err="1"/>
              <a:t>Produit</a:t>
            </a:r>
            <a:r>
              <a:rPr lang="en-US" sz="1600" dirty="0"/>
              <a:t> </a:t>
            </a:r>
            <a:r>
              <a:rPr lang="en-US" sz="1600" dirty="0" err="1"/>
              <a:t>une</a:t>
            </a:r>
            <a:r>
              <a:rPr lang="en-US" sz="1600" dirty="0"/>
              <a:t> large </a:t>
            </a:r>
            <a:r>
              <a:rPr lang="en-US" sz="1600" dirty="0" err="1"/>
              <a:t>quantité</a:t>
            </a:r>
            <a:r>
              <a:rPr lang="en-US" sz="1600" dirty="0"/>
              <a:t> de </a:t>
            </a:r>
            <a:r>
              <a:rPr lang="en-US" sz="1600" dirty="0" err="1"/>
              <a:t>produits</a:t>
            </a:r>
            <a:r>
              <a:rPr lang="en-US" sz="1600" dirty="0"/>
              <a:t> </a:t>
            </a:r>
            <a:r>
              <a:rPr lang="en-US" sz="1600" dirty="0" err="1"/>
              <a:t>agricoles</a:t>
            </a:r>
            <a:r>
              <a:rPr lang="en-US" sz="1600" dirty="0"/>
              <a:t> : </a:t>
            </a:r>
            <a:r>
              <a:rPr lang="en-US" sz="1600" dirty="0" err="1"/>
              <a:t>légumes</a:t>
            </a:r>
            <a:r>
              <a:rPr lang="en-US" sz="1600" dirty="0"/>
              <a:t> (85%), lait et </a:t>
            </a:r>
            <a:r>
              <a:rPr lang="en-US" sz="1600" dirty="0" err="1"/>
              <a:t>viande</a:t>
            </a:r>
            <a:r>
              <a:rPr lang="en-US" sz="1600" dirty="0"/>
              <a:t> (30%)</a:t>
            </a:r>
          </a:p>
          <a:p>
            <a:pPr marL="558800" lvl="1" indent="-285750">
              <a:spcAft>
                <a:spcPts val="600"/>
              </a:spcAft>
            </a:pPr>
            <a:r>
              <a:rPr lang="en-US" sz="1600" dirty="0" err="1"/>
              <a:t>Seul</a:t>
            </a:r>
            <a:r>
              <a:rPr lang="en-US" sz="1600" dirty="0"/>
              <a:t> </a:t>
            </a:r>
            <a:r>
              <a:rPr lang="en-US" sz="1600" dirty="0" err="1"/>
              <a:t>bassin</a:t>
            </a:r>
            <a:r>
              <a:rPr lang="en-US" sz="1600" dirty="0"/>
              <a:t> avec </a:t>
            </a:r>
            <a:r>
              <a:rPr lang="en-US" sz="1600" dirty="0" err="1"/>
              <a:t>une</a:t>
            </a:r>
            <a:r>
              <a:rPr lang="en-US" sz="1600" dirty="0"/>
              <a:t> Commission pour la </a:t>
            </a:r>
            <a:r>
              <a:rPr lang="en-US" sz="1600" dirty="0" err="1"/>
              <a:t>Régulation</a:t>
            </a:r>
            <a:r>
              <a:rPr lang="en-US" sz="1600" dirty="0"/>
              <a:t> et la Gestion du </a:t>
            </a:r>
            <a:r>
              <a:rPr lang="en-US" sz="1600" dirty="0" err="1"/>
              <a:t>bassin</a:t>
            </a:r>
            <a:r>
              <a:rPr lang="en-US" sz="1600" dirty="0"/>
              <a:t> de la rivière </a:t>
            </a:r>
            <a:r>
              <a:rPr lang="en-US" sz="1600" dirty="0" err="1"/>
              <a:t>Reventazón</a:t>
            </a:r>
            <a:r>
              <a:rPr lang="en-US" sz="1600" dirty="0"/>
              <a:t> </a:t>
            </a:r>
            <a:r>
              <a:rPr lang="en-US" sz="1600" dirty="0" err="1"/>
              <a:t>en</a:t>
            </a:r>
            <a:r>
              <a:rPr lang="en-US" sz="1600" dirty="0"/>
              <a:t> </a:t>
            </a:r>
            <a:r>
              <a:rPr lang="en-US" sz="1600" dirty="0" err="1"/>
              <a:t>activité</a:t>
            </a:r>
            <a:r>
              <a:rPr lang="en-US" sz="1600" dirty="0"/>
              <a:t> </a:t>
            </a:r>
            <a:r>
              <a:rPr lang="en-US" sz="1600" dirty="0" err="1"/>
              <a:t>légale</a:t>
            </a:r>
            <a:endParaRPr lang="en-US" sz="1600" dirty="0"/>
          </a:p>
          <a:p>
            <a:pPr lvl="1" indent="0">
              <a:spcAft>
                <a:spcPts val="600"/>
              </a:spcAft>
              <a:buNone/>
            </a:pPr>
            <a:endParaRPr lang="en-US" sz="1600" dirty="0"/>
          </a:p>
        </p:txBody>
      </p:sp>
      <p:sp>
        <p:nvSpPr>
          <p:cNvPr id="4" name="Foliennummernplatzhalter 3">
            <a:extLst>
              <a:ext uri="{FF2B5EF4-FFF2-40B4-BE49-F238E27FC236}">
                <a16:creationId xmlns:a16="http://schemas.microsoft.com/office/drawing/2014/main" id="{709859B5-C7C6-46C1-AAA1-FD447DEFE20E}"/>
              </a:ext>
            </a:extLst>
          </p:cNvPr>
          <p:cNvSpPr>
            <a:spLocks noGrp="1"/>
          </p:cNvSpPr>
          <p:nvPr>
            <p:ph type="sldNum" sz="quarter" idx="16"/>
          </p:nvPr>
        </p:nvSpPr>
        <p:spPr/>
        <p:txBody>
          <a:bodyPr/>
          <a:lstStyle/>
          <a:p>
            <a:fld id="{CF23C0C3-F0EC-4AF0-84C8-08554CFEDD03}" type="slidenum">
              <a:rPr lang="en-GB" smtClean="0"/>
              <a:t>4</a:t>
            </a:fld>
            <a:endParaRPr lang="en-GB"/>
          </a:p>
        </p:txBody>
      </p:sp>
      <p:sp>
        <p:nvSpPr>
          <p:cNvPr id="6" name="Textfeld 5">
            <a:extLst>
              <a:ext uri="{FF2B5EF4-FFF2-40B4-BE49-F238E27FC236}">
                <a16:creationId xmlns:a16="http://schemas.microsoft.com/office/drawing/2014/main" id="{54D08080-72CF-474F-A802-6BA35A120798}"/>
              </a:ext>
            </a:extLst>
          </p:cNvPr>
          <p:cNvSpPr txBox="1"/>
          <p:nvPr/>
        </p:nvSpPr>
        <p:spPr>
          <a:xfrm>
            <a:off x="6045200" y="4835723"/>
            <a:ext cx="2819399" cy="307777"/>
          </a:xfrm>
          <a:prstGeom prst="rect">
            <a:avLst/>
          </a:prstGeom>
          <a:noFill/>
        </p:spPr>
        <p:txBody>
          <a:bodyPr wrap="square" rtlCol="0">
            <a:spAutoFit/>
          </a:bodyPr>
          <a:lstStyle/>
          <a:p>
            <a:r>
              <a:rPr lang="en-US" sz="1400"/>
              <a:t>Source: Jouravlev et al., 2017</a:t>
            </a:r>
            <a:endParaRPr lang="en-US" sz="1400">
              <a:highlight>
                <a:srgbClr val="FFFF00"/>
              </a:highlight>
            </a:endParaRPr>
          </a:p>
        </p:txBody>
      </p:sp>
      <p:pic>
        <p:nvPicPr>
          <p:cNvPr id="12" name="Picture 52" descr="Icon&#10;&#10;Description automatically generated">
            <a:extLst>
              <a:ext uri="{FF2B5EF4-FFF2-40B4-BE49-F238E27FC236}">
                <a16:creationId xmlns:a16="http://schemas.microsoft.com/office/drawing/2014/main" id="{E931590E-1237-4E54-8E53-86DC1242AE2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91693" y="1980353"/>
            <a:ext cx="403200" cy="403200"/>
          </a:xfrm>
          <a:prstGeom prst="rect">
            <a:avLst/>
          </a:prstGeom>
        </p:spPr>
      </p:pic>
      <p:pic>
        <p:nvPicPr>
          <p:cNvPr id="13" name="Picture 50" descr="Icon&#10;&#10;Description automatically generated">
            <a:extLst>
              <a:ext uri="{FF2B5EF4-FFF2-40B4-BE49-F238E27FC236}">
                <a16:creationId xmlns:a16="http://schemas.microsoft.com/office/drawing/2014/main" id="{2E86F9EF-8AC0-44A5-B7F3-3164D348E54B}"/>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91693" y="2449315"/>
            <a:ext cx="403200" cy="403200"/>
          </a:xfrm>
          <a:prstGeom prst="rect">
            <a:avLst/>
          </a:prstGeom>
        </p:spPr>
      </p:pic>
      <p:pic>
        <p:nvPicPr>
          <p:cNvPr id="14" name="Picture 48" descr="Logo, icon&#10;&#10;Description automatically generated">
            <a:extLst>
              <a:ext uri="{FF2B5EF4-FFF2-40B4-BE49-F238E27FC236}">
                <a16:creationId xmlns:a16="http://schemas.microsoft.com/office/drawing/2014/main" id="{30721BF2-5503-4028-A9C9-F9C4C5F5F8DC}"/>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91693" y="2984039"/>
            <a:ext cx="403200" cy="403200"/>
          </a:xfrm>
          <a:prstGeom prst="rect">
            <a:avLst/>
          </a:prstGeom>
        </p:spPr>
      </p:pic>
    </p:spTree>
    <p:extLst>
      <p:ext uri="{BB962C8B-B14F-4D97-AF65-F5344CB8AC3E}">
        <p14:creationId xmlns:p14="http://schemas.microsoft.com/office/powerpoint/2010/main" val="98037648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84E6B5A-71AD-4B61-8071-E8D1525DB399}"/>
              </a:ext>
            </a:extLst>
          </p:cNvPr>
          <p:cNvSpPr>
            <a:spLocks noGrp="1"/>
          </p:cNvSpPr>
          <p:nvPr>
            <p:ph type="title"/>
          </p:nvPr>
        </p:nvSpPr>
        <p:spPr>
          <a:xfrm>
            <a:off x="449816" y="576000"/>
            <a:ext cx="8567183" cy="540544"/>
          </a:xfrm>
        </p:spPr>
        <p:txBody>
          <a:bodyPr>
            <a:normAutofit fontScale="90000"/>
          </a:bodyPr>
          <a:lstStyle/>
          <a:p>
            <a:r>
              <a:rPr lang="en-US" sz="2800" dirty="0" err="1"/>
              <a:t>Défis</a:t>
            </a:r>
            <a:r>
              <a:rPr lang="en-US" sz="2800" dirty="0"/>
              <a:t> </a:t>
            </a:r>
            <a:r>
              <a:rPr lang="en-US" sz="2800" dirty="0" err="1"/>
              <a:t>majeurs</a:t>
            </a:r>
            <a:r>
              <a:rPr lang="en-US" sz="2800" dirty="0"/>
              <a:t> dans le </a:t>
            </a:r>
            <a:r>
              <a:rPr lang="en-US" sz="2800" dirty="0" err="1"/>
              <a:t>bassin</a:t>
            </a:r>
            <a:r>
              <a:rPr lang="en-US" sz="2800" dirty="0"/>
              <a:t> de la rivière </a:t>
            </a:r>
            <a:r>
              <a:rPr lang="en-US" sz="2800" dirty="0" err="1"/>
              <a:t>Reventazón</a:t>
            </a:r>
            <a:r>
              <a:rPr lang="en-US" sz="2800" dirty="0"/>
              <a:t> </a:t>
            </a:r>
            <a:endParaRPr lang="de-DE" dirty="0"/>
          </a:p>
        </p:txBody>
      </p:sp>
      <p:sp>
        <p:nvSpPr>
          <p:cNvPr id="4" name="Foliennummernplatzhalter 3">
            <a:extLst>
              <a:ext uri="{FF2B5EF4-FFF2-40B4-BE49-F238E27FC236}">
                <a16:creationId xmlns:a16="http://schemas.microsoft.com/office/drawing/2014/main" id="{68B3D277-D600-4243-98A8-AA925A1F5702}"/>
              </a:ext>
            </a:extLst>
          </p:cNvPr>
          <p:cNvSpPr>
            <a:spLocks noGrp="1"/>
          </p:cNvSpPr>
          <p:nvPr>
            <p:ph type="sldNum" sz="quarter" idx="16"/>
          </p:nvPr>
        </p:nvSpPr>
        <p:spPr>
          <a:xfrm>
            <a:off x="6959599" y="4705307"/>
            <a:ext cx="2057400" cy="274637"/>
          </a:xfrm>
        </p:spPr>
        <p:txBody>
          <a:bodyPr/>
          <a:lstStyle/>
          <a:p>
            <a:fld id="{CF23C0C3-F0EC-4AF0-84C8-08554CFEDD03}" type="slidenum">
              <a:rPr lang="en-GB" smtClean="0"/>
              <a:t>5</a:t>
            </a:fld>
            <a:endParaRPr lang="en-GB" dirty="0"/>
          </a:p>
        </p:txBody>
      </p:sp>
      <p:grpSp>
        <p:nvGrpSpPr>
          <p:cNvPr id="31" name="Group 5">
            <a:extLst>
              <a:ext uri="{FF2B5EF4-FFF2-40B4-BE49-F238E27FC236}">
                <a16:creationId xmlns:a16="http://schemas.microsoft.com/office/drawing/2014/main" id="{F4406B0B-17F1-47D1-AF5B-E8FA74425A0B}"/>
              </a:ext>
            </a:extLst>
          </p:cNvPr>
          <p:cNvGrpSpPr/>
          <p:nvPr/>
        </p:nvGrpSpPr>
        <p:grpSpPr>
          <a:xfrm>
            <a:off x="5292058" y="1892493"/>
            <a:ext cx="2865126" cy="1932436"/>
            <a:chOff x="97809" y="1656673"/>
            <a:chExt cx="2865126" cy="1932436"/>
          </a:xfrm>
        </p:grpSpPr>
        <p:pic>
          <p:nvPicPr>
            <p:cNvPr id="32" name="Picture 4" descr="Shape, icon&#10;&#10;Description automatically generated">
              <a:extLst>
                <a:ext uri="{FF2B5EF4-FFF2-40B4-BE49-F238E27FC236}">
                  <a16:creationId xmlns:a16="http://schemas.microsoft.com/office/drawing/2014/main" id="{4D5816F5-27CD-41C6-8F77-538849C8786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7809" y="1656673"/>
              <a:ext cx="2865126" cy="1932436"/>
            </a:xfrm>
            <a:prstGeom prst="rect">
              <a:avLst/>
            </a:prstGeom>
          </p:spPr>
        </p:pic>
        <p:sp>
          <p:nvSpPr>
            <p:cNvPr id="33" name="TextBox 6">
              <a:extLst>
                <a:ext uri="{FF2B5EF4-FFF2-40B4-BE49-F238E27FC236}">
                  <a16:creationId xmlns:a16="http://schemas.microsoft.com/office/drawing/2014/main" id="{8D3F5C45-C2A7-4834-8E4D-AC8C31CD6A58}"/>
                </a:ext>
              </a:extLst>
            </p:cNvPr>
            <p:cNvSpPr txBox="1"/>
            <p:nvPr/>
          </p:nvSpPr>
          <p:spPr>
            <a:xfrm>
              <a:off x="450000" y="2242484"/>
              <a:ext cx="2134464" cy="646331"/>
            </a:xfrm>
            <a:prstGeom prst="rect">
              <a:avLst/>
            </a:prstGeom>
            <a:noFill/>
          </p:spPr>
          <p:txBody>
            <a:bodyPr wrap="square" rtlCol="0">
              <a:spAutoFit/>
            </a:bodyPr>
            <a:lstStyle/>
            <a:p>
              <a:pPr algn="ctr"/>
              <a:r>
                <a:rPr lang="en-US" sz="1200" b="1" dirty="0" err="1">
                  <a:solidFill>
                    <a:srgbClr val="004C82"/>
                  </a:solidFill>
                  <a:latin typeface="Calibri" panose="020F0502020204030204" pitchFamily="34" charset="0"/>
                  <a:cs typeface="Calibri" panose="020F0502020204030204" pitchFamily="34" charset="0"/>
                </a:rPr>
                <a:t>Entraver</a:t>
              </a:r>
              <a:r>
                <a:rPr lang="en-US" sz="1200" b="1" dirty="0">
                  <a:solidFill>
                    <a:srgbClr val="004C82"/>
                  </a:solidFill>
                  <a:latin typeface="Calibri" panose="020F0502020204030204" pitchFamily="34" charset="0"/>
                  <a:cs typeface="Calibri" panose="020F0502020204030204" pitchFamily="34" charset="0"/>
                </a:rPr>
                <a:t> la gestion </a:t>
              </a:r>
              <a:r>
                <a:rPr lang="en-US" sz="1200" b="1" dirty="0" err="1">
                  <a:solidFill>
                    <a:srgbClr val="004C82"/>
                  </a:solidFill>
                  <a:latin typeface="Calibri" panose="020F0502020204030204" pitchFamily="34" charset="0"/>
                  <a:cs typeface="Calibri" panose="020F0502020204030204" pitchFamily="34" charset="0"/>
                </a:rPr>
                <a:t>intersectionnelle</a:t>
              </a:r>
              <a:r>
                <a:rPr lang="en-US" sz="1200" b="1" dirty="0">
                  <a:solidFill>
                    <a:srgbClr val="004C82"/>
                  </a:solidFill>
                  <a:latin typeface="Calibri" panose="020F0502020204030204" pitchFamily="34" charset="0"/>
                  <a:cs typeface="Calibri" panose="020F0502020204030204" pitchFamily="34" charset="0"/>
                </a:rPr>
                <a:t> dans le </a:t>
              </a:r>
              <a:r>
                <a:rPr lang="en-US" sz="1200" b="1" dirty="0" err="1">
                  <a:solidFill>
                    <a:srgbClr val="004C82"/>
                  </a:solidFill>
                  <a:latin typeface="Calibri" panose="020F0502020204030204" pitchFamily="34" charset="0"/>
                  <a:cs typeface="Calibri" panose="020F0502020204030204" pitchFamily="34" charset="0"/>
                </a:rPr>
                <a:t>bassin</a:t>
              </a:r>
              <a:r>
                <a:rPr lang="en-US" sz="1200" b="1" dirty="0">
                  <a:solidFill>
                    <a:srgbClr val="004C82"/>
                  </a:solidFill>
                  <a:latin typeface="Calibri" panose="020F0502020204030204" pitchFamily="34" charset="0"/>
                  <a:cs typeface="Calibri" panose="020F0502020204030204" pitchFamily="34" charset="0"/>
                </a:rPr>
                <a:t> de la rivière </a:t>
              </a:r>
              <a:r>
                <a:rPr lang="en-US" sz="1200" b="1" dirty="0" err="1">
                  <a:solidFill>
                    <a:srgbClr val="004C82"/>
                  </a:solidFill>
                  <a:latin typeface="Calibri" panose="020F0502020204030204" pitchFamily="34" charset="0"/>
                  <a:cs typeface="Calibri" panose="020F0502020204030204" pitchFamily="34" charset="0"/>
                </a:rPr>
                <a:t>Reventazón</a:t>
              </a:r>
              <a:r>
                <a:rPr lang="en-US" sz="1200" b="1" dirty="0">
                  <a:solidFill>
                    <a:srgbClr val="004C82"/>
                  </a:solidFill>
                  <a:latin typeface="Calibri" panose="020F0502020204030204" pitchFamily="34" charset="0"/>
                  <a:cs typeface="Calibri" panose="020F0502020204030204" pitchFamily="34" charset="0"/>
                </a:rPr>
                <a:t> </a:t>
              </a:r>
              <a:endParaRPr lang="en-GB" sz="1200" b="1" dirty="0">
                <a:solidFill>
                  <a:srgbClr val="004C82"/>
                </a:solidFill>
                <a:latin typeface="Calibri" panose="020F0502020204030204" pitchFamily="34" charset="0"/>
                <a:cs typeface="Calibri" panose="020F0502020204030204" pitchFamily="34" charset="0"/>
              </a:endParaRPr>
            </a:p>
          </p:txBody>
        </p:sp>
      </p:grpSp>
      <p:grpSp>
        <p:nvGrpSpPr>
          <p:cNvPr id="5" name="Gruppieren 4">
            <a:extLst>
              <a:ext uri="{FF2B5EF4-FFF2-40B4-BE49-F238E27FC236}">
                <a16:creationId xmlns:a16="http://schemas.microsoft.com/office/drawing/2014/main" id="{C21E22A1-DD2E-46AA-9DCE-01367F0247FF}"/>
              </a:ext>
            </a:extLst>
          </p:cNvPr>
          <p:cNvGrpSpPr/>
          <p:nvPr/>
        </p:nvGrpSpPr>
        <p:grpSpPr>
          <a:xfrm>
            <a:off x="962546" y="1796253"/>
            <a:ext cx="2312990" cy="2229345"/>
            <a:chOff x="323884" y="1768497"/>
            <a:chExt cx="2312990" cy="2229345"/>
          </a:xfrm>
        </p:grpSpPr>
        <p:sp>
          <p:nvSpPr>
            <p:cNvPr id="24" name="Rectangle 22">
              <a:extLst>
                <a:ext uri="{FF2B5EF4-FFF2-40B4-BE49-F238E27FC236}">
                  <a16:creationId xmlns:a16="http://schemas.microsoft.com/office/drawing/2014/main" id="{3BB4A747-2767-4766-A453-2F5C7A7DB1C1}"/>
                </a:ext>
              </a:extLst>
            </p:cNvPr>
            <p:cNvSpPr/>
            <p:nvPr/>
          </p:nvSpPr>
          <p:spPr>
            <a:xfrm>
              <a:off x="323884" y="1768497"/>
              <a:ext cx="2312990" cy="2229345"/>
            </a:xfrm>
            <a:prstGeom prst="rect">
              <a:avLst/>
            </a:prstGeom>
            <a:solidFill>
              <a:schemeClr val="accent6">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GB" sz="1100" b="1" dirty="0">
                <a:solidFill>
                  <a:schemeClr val="tx1"/>
                </a:solidFill>
                <a:ea typeface="Calibri" panose="020F0502020204030204" pitchFamily="34" charset="0"/>
                <a:cs typeface="Times New Roman" panose="02020603050405020304" pitchFamily="18" charset="0"/>
              </a:endParaRPr>
            </a:p>
            <a:p>
              <a:pPr algn="ctr">
                <a:lnSpc>
                  <a:spcPct val="107000"/>
                </a:lnSpc>
                <a:spcAft>
                  <a:spcPts val="800"/>
                </a:spcAft>
              </a:pPr>
              <a:r>
                <a:rPr lang="en-GB" sz="1100" b="1" dirty="0">
                  <a:solidFill>
                    <a:schemeClr val="tx1"/>
                  </a:solidFill>
                  <a:ea typeface="Calibri" panose="020F0502020204030204" pitchFamily="34" charset="0"/>
                  <a:cs typeface="Times New Roman" panose="02020603050405020304" pitchFamily="18" charset="0"/>
                </a:rPr>
                <a:t>Institutional challenges</a:t>
              </a:r>
            </a:p>
            <a:p>
              <a:pPr algn="ctr">
                <a:lnSpc>
                  <a:spcPct val="107000"/>
                </a:lnSpc>
                <a:spcAft>
                  <a:spcPts val="800"/>
                </a:spcAft>
              </a:pPr>
              <a:endParaRPr lang="en-GB" sz="1100" b="1" dirty="0">
                <a:solidFill>
                  <a:schemeClr val="tx1"/>
                </a:solidFill>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100" dirty="0" err="1">
                  <a:solidFill>
                    <a:schemeClr val="tx1"/>
                  </a:solidFill>
                  <a:ea typeface="Calibri" panose="020F0502020204030204" pitchFamily="34" charset="0"/>
                  <a:cs typeface="Times New Roman" panose="02020603050405020304" pitchFamily="18" charset="0"/>
                </a:rPr>
                <a:t>Loi</a:t>
              </a:r>
              <a:r>
                <a:rPr lang="en-GB" sz="1100" dirty="0">
                  <a:solidFill>
                    <a:schemeClr val="tx1"/>
                  </a:solidFill>
                  <a:ea typeface="Calibri" panose="020F0502020204030204" pitchFamily="34" charset="0"/>
                  <a:cs typeface="Times New Roman" panose="02020603050405020304" pitchFamily="18" charset="0"/>
                </a:rPr>
                <a:t> sur </a:t>
              </a:r>
              <a:r>
                <a:rPr lang="en-GB" sz="1100" dirty="0" err="1">
                  <a:solidFill>
                    <a:schemeClr val="tx1"/>
                  </a:solidFill>
                  <a:ea typeface="Calibri" panose="020F0502020204030204" pitchFamily="34" charset="0"/>
                  <a:cs typeface="Times New Roman" panose="02020603050405020304" pitchFamily="18" charset="0"/>
                </a:rPr>
                <a:t>l’eau</a:t>
              </a:r>
              <a:r>
                <a:rPr lang="en-GB" sz="1100" dirty="0">
                  <a:solidFill>
                    <a:schemeClr val="tx1"/>
                  </a:solidFill>
                  <a:ea typeface="Calibri" panose="020F0502020204030204" pitchFamily="34" charset="0"/>
                  <a:cs typeface="Times New Roman" panose="02020603050405020304" pitchFamily="18" charset="0"/>
                </a:rPr>
                <a:t> </a:t>
              </a:r>
              <a:r>
                <a:rPr lang="en-GB" sz="1100" dirty="0" err="1">
                  <a:solidFill>
                    <a:schemeClr val="tx1"/>
                  </a:solidFill>
                  <a:ea typeface="Calibri" panose="020F0502020204030204" pitchFamily="34" charset="0"/>
                  <a:cs typeface="Times New Roman" panose="02020603050405020304" pitchFamily="18" charset="0"/>
                </a:rPr>
                <a:t>obsolète</a:t>
              </a:r>
              <a:endParaRPr lang="en-GB" sz="1100" dirty="0">
                <a:solidFill>
                  <a:schemeClr val="tx1"/>
                </a:solidFill>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fr-FR" sz="1100" dirty="0">
                  <a:solidFill>
                    <a:schemeClr val="tx1"/>
                  </a:solidFill>
                  <a:effectLst/>
                  <a:ea typeface="Calibri" panose="020F0502020204030204" pitchFamily="34" charset="0"/>
                  <a:cs typeface="Times New Roman" panose="02020603050405020304" pitchFamily="18" charset="0"/>
                </a:rPr>
                <a:t>Compétences limitées de la Direction des Eaux</a:t>
              </a:r>
              <a:endParaRPr lang="en-GB" sz="1100" dirty="0">
                <a:solidFill>
                  <a:schemeClr val="tx1"/>
                </a:solidFill>
                <a:effectLst/>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100" dirty="0">
                  <a:solidFill>
                    <a:schemeClr val="tx1"/>
                  </a:solidFill>
                  <a:ea typeface="Calibri" panose="020F0502020204030204" pitchFamily="34" charset="0"/>
                  <a:cs typeface="Times New Roman" panose="02020603050405020304" pitchFamily="18" charset="0"/>
                </a:rPr>
                <a:t>Lacunes dans la </a:t>
              </a:r>
              <a:r>
                <a:rPr lang="en-GB" sz="1100" dirty="0" err="1">
                  <a:solidFill>
                    <a:schemeClr val="tx1"/>
                  </a:solidFill>
                  <a:ea typeface="Calibri" panose="020F0502020204030204" pitchFamily="34" charset="0"/>
                  <a:cs typeface="Times New Roman" panose="02020603050405020304" pitchFamily="18" charset="0"/>
                </a:rPr>
                <a:t>gouvernance</a:t>
              </a:r>
              <a:r>
                <a:rPr lang="en-GB" sz="1100" dirty="0">
                  <a:solidFill>
                    <a:schemeClr val="tx1"/>
                  </a:solidFill>
                  <a:ea typeface="Calibri" panose="020F0502020204030204" pitchFamily="34" charset="0"/>
                  <a:cs typeface="Times New Roman" panose="02020603050405020304" pitchFamily="18" charset="0"/>
                </a:rPr>
                <a:t> du </a:t>
              </a:r>
              <a:r>
                <a:rPr lang="en-GB" sz="1100" dirty="0" err="1">
                  <a:solidFill>
                    <a:schemeClr val="tx1"/>
                  </a:solidFill>
                  <a:ea typeface="Calibri" panose="020F0502020204030204" pitchFamily="34" charset="0"/>
                  <a:cs typeface="Times New Roman" panose="02020603050405020304" pitchFamily="18" charset="0"/>
                </a:rPr>
                <a:t>bassin</a:t>
              </a:r>
              <a:r>
                <a:rPr lang="en-GB" sz="1100" dirty="0">
                  <a:solidFill>
                    <a:schemeClr val="tx1"/>
                  </a:solidFill>
                  <a:ea typeface="Calibri" panose="020F0502020204030204" pitchFamily="34" charset="0"/>
                  <a:cs typeface="Times New Roman" panose="02020603050405020304" pitchFamily="18" charset="0"/>
                </a:rPr>
                <a:t> de la rivière</a:t>
              </a:r>
            </a:p>
            <a:p>
              <a:pPr>
                <a:lnSpc>
                  <a:spcPct val="107000"/>
                </a:lnSpc>
                <a:spcAft>
                  <a:spcPts val="800"/>
                </a:spcAft>
              </a:pPr>
              <a:endParaRPr lang="en-GB" sz="1100" dirty="0">
                <a:solidFill>
                  <a:schemeClr val="tx1"/>
                </a:solidFill>
                <a:ea typeface="Calibri" panose="020F0502020204030204" pitchFamily="34" charset="0"/>
                <a:cs typeface="Times New Roman" panose="02020603050405020304" pitchFamily="18" charset="0"/>
              </a:endParaRPr>
            </a:p>
          </p:txBody>
        </p:sp>
        <p:sp>
          <p:nvSpPr>
            <p:cNvPr id="14" name="Rectangle 22">
              <a:extLst>
                <a:ext uri="{FF2B5EF4-FFF2-40B4-BE49-F238E27FC236}">
                  <a16:creationId xmlns:a16="http://schemas.microsoft.com/office/drawing/2014/main" id="{AC4F1EDB-4F0D-494B-9131-79F017894E57}"/>
                </a:ext>
              </a:extLst>
            </p:cNvPr>
            <p:cNvSpPr/>
            <p:nvPr/>
          </p:nvSpPr>
          <p:spPr>
            <a:xfrm>
              <a:off x="323884" y="1768497"/>
              <a:ext cx="2312990" cy="847826"/>
            </a:xfrm>
            <a:prstGeom prst="rect">
              <a:avLst/>
            </a:prstGeom>
            <a:solidFill>
              <a:schemeClr val="accent6">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GB" sz="1100" dirty="0">
                <a:solidFill>
                  <a:schemeClr val="tx1"/>
                </a:solidFill>
                <a:ea typeface="Calibri" panose="020F0502020204030204" pitchFamily="34" charset="0"/>
                <a:cs typeface="Times New Roman" panose="02020603050405020304" pitchFamily="18" charset="0"/>
              </a:endParaRPr>
            </a:p>
          </p:txBody>
        </p:sp>
      </p:grpSp>
      <p:grpSp>
        <p:nvGrpSpPr>
          <p:cNvPr id="15" name="Gruppieren 14">
            <a:extLst>
              <a:ext uri="{FF2B5EF4-FFF2-40B4-BE49-F238E27FC236}">
                <a16:creationId xmlns:a16="http://schemas.microsoft.com/office/drawing/2014/main" id="{2166B208-513F-4AE2-88AD-F09203330842}"/>
              </a:ext>
            </a:extLst>
          </p:cNvPr>
          <p:cNvGrpSpPr/>
          <p:nvPr/>
        </p:nvGrpSpPr>
        <p:grpSpPr>
          <a:xfrm>
            <a:off x="3490670" y="2100439"/>
            <a:ext cx="1586254" cy="1516544"/>
            <a:chOff x="4115243" y="1897059"/>
            <a:chExt cx="1586254" cy="1516544"/>
          </a:xfrm>
        </p:grpSpPr>
        <p:pic>
          <p:nvPicPr>
            <p:cNvPr id="9" name="Grafik 8" descr="Blitzschlag">
              <a:extLst>
                <a:ext uri="{FF2B5EF4-FFF2-40B4-BE49-F238E27FC236}">
                  <a16:creationId xmlns:a16="http://schemas.microsoft.com/office/drawing/2014/main" id="{7FD440F5-4BEC-431F-9672-B4BC408C38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15243" y="1897059"/>
              <a:ext cx="1516544" cy="1516544"/>
            </a:xfrm>
            <a:prstGeom prst="rect">
              <a:avLst/>
            </a:prstGeom>
          </p:spPr>
        </p:pic>
        <p:sp>
          <p:nvSpPr>
            <p:cNvPr id="13" name="Pfeil: nach rechts 12">
              <a:extLst>
                <a:ext uri="{FF2B5EF4-FFF2-40B4-BE49-F238E27FC236}">
                  <a16:creationId xmlns:a16="http://schemas.microsoft.com/office/drawing/2014/main" id="{C88BF204-DFD7-4628-8773-02259A6F1672}"/>
                </a:ext>
              </a:extLst>
            </p:cNvPr>
            <p:cNvSpPr/>
            <p:nvPr/>
          </p:nvSpPr>
          <p:spPr>
            <a:xfrm>
              <a:off x="4205850" y="2269798"/>
              <a:ext cx="1495647" cy="736820"/>
            </a:xfrm>
            <a:prstGeom prst="rightArrow">
              <a:avLst/>
            </a:prstGeom>
            <a:solidFill>
              <a:srgbClr val="F4971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grpSp>
    </p:spTree>
    <p:extLst>
      <p:ext uri="{BB962C8B-B14F-4D97-AF65-F5344CB8AC3E}">
        <p14:creationId xmlns:p14="http://schemas.microsoft.com/office/powerpoint/2010/main" val="80507939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a:extLst>
              <a:ext uri="{FF2B5EF4-FFF2-40B4-BE49-F238E27FC236}">
                <a16:creationId xmlns:a16="http://schemas.microsoft.com/office/drawing/2014/main" id="{40C74462-E181-4177-A0EF-E7FB7D9C9567}"/>
              </a:ext>
            </a:extLst>
          </p:cNvPr>
          <p:cNvSpPr/>
          <p:nvPr/>
        </p:nvSpPr>
        <p:spPr>
          <a:xfrm rot="2364954">
            <a:off x="2815913" y="487918"/>
            <a:ext cx="1268632" cy="4918407"/>
          </a:xfrm>
          <a:prstGeom prst="ellipse">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3" name="Titel 2">
            <a:extLst>
              <a:ext uri="{FF2B5EF4-FFF2-40B4-BE49-F238E27FC236}">
                <a16:creationId xmlns:a16="http://schemas.microsoft.com/office/drawing/2014/main" id="{E72D67C0-51D3-40EE-9B33-369612F6347F}"/>
              </a:ext>
            </a:extLst>
          </p:cNvPr>
          <p:cNvSpPr>
            <a:spLocks noGrp="1"/>
          </p:cNvSpPr>
          <p:nvPr>
            <p:ph type="title"/>
          </p:nvPr>
        </p:nvSpPr>
        <p:spPr/>
        <p:txBody>
          <a:bodyPr>
            <a:normAutofit fontScale="90000"/>
          </a:bodyPr>
          <a:lstStyle/>
          <a:p>
            <a:r>
              <a:rPr lang="en-GB" sz="2800" dirty="0"/>
              <a:t>Interactions </a:t>
            </a:r>
            <a:r>
              <a:rPr lang="en-GB" sz="2800" dirty="0" err="1"/>
              <a:t>eau</a:t>
            </a:r>
            <a:r>
              <a:rPr lang="en-GB" sz="2800" dirty="0"/>
              <a:t>-</a:t>
            </a:r>
            <a:r>
              <a:rPr lang="en-GB" sz="2800" dirty="0" err="1"/>
              <a:t>énergie</a:t>
            </a:r>
            <a:r>
              <a:rPr lang="en-GB" sz="2800" dirty="0"/>
              <a:t>-alimentation Nexus du </a:t>
            </a:r>
            <a:r>
              <a:rPr lang="en-GB" sz="2800" dirty="0" err="1"/>
              <a:t>bassin</a:t>
            </a:r>
            <a:r>
              <a:rPr lang="en-GB" sz="2800" dirty="0"/>
              <a:t> de la rivière </a:t>
            </a:r>
            <a:r>
              <a:rPr lang="en-GB" sz="2800" dirty="0" err="1"/>
              <a:t>Reventazón</a:t>
            </a:r>
            <a:endParaRPr lang="de-DE" dirty="0"/>
          </a:p>
        </p:txBody>
      </p:sp>
      <p:sp>
        <p:nvSpPr>
          <p:cNvPr id="4" name="Foliennummernplatzhalter 3">
            <a:extLst>
              <a:ext uri="{FF2B5EF4-FFF2-40B4-BE49-F238E27FC236}">
                <a16:creationId xmlns:a16="http://schemas.microsoft.com/office/drawing/2014/main" id="{8AD27CD8-4233-4BB8-B105-4152E248BD91}"/>
              </a:ext>
            </a:extLst>
          </p:cNvPr>
          <p:cNvSpPr>
            <a:spLocks noGrp="1"/>
          </p:cNvSpPr>
          <p:nvPr>
            <p:ph type="sldNum" sz="quarter" idx="16"/>
          </p:nvPr>
        </p:nvSpPr>
        <p:spPr/>
        <p:txBody>
          <a:bodyPr/>
          <a:lstStyle/>
          <a:p>
            <a:fld id="{CF23C0C3-F0EC-4AF0-84C8-08554CFEDD03}" type="slidenum">
              <a:rPr lang="en-GB" smtClean="0"/>
              <a:t>6</a:t>
            </a:fld>
            <a:endParaRPr lang="en-GB"/>
          </a:p>
        </p:txBody>
      </p:sp>
      <p:grpSp>
        <p:nvGrpSpPr>
          <p:cNvPr id="2" name="Gruppieren 1">
            <a:extLst>
              <a:ext uri="{FF2B5EF4-FFF2-40B4-BE49-F238E27FC236}">
                <a16:creationId xmlns:a16="http://schemas.microsoft.com/office/drawing/2014/main" id="{E3CC756A-7A54-4BB6-AA70-AEB187539AB2}"/>
              </a:ext>
            </a:extLst>
          </p:cNvPr>
          <p:cNvGrpSpPr/>
          <p:nvPr/>
        </p:nvGrpSpPr>
        <p:grpSpPr>
          <a:xfrm>
            <a:off x="1706988" y="1081389"/>
            <a:ext cx="5738595" cy="3997032"/>
            <a:chOff x="1794034" y="908702"/>
            <a:chExt cx="5738595" cy="3997032"/>
          </a:xfrm>
        </p:grpSpPr>
        <p:grpSp>
          <p:nvGrpSpPr>
            <p:cNvPr id="7" name="Gruppieren 6">
              <a:extLst>
                <a:ext uri="{FF2B5EF4-FFF2-40B4-BE49-F238E27FC236}">
                  <a16:creationId xmlns:a16="http://schemas.microsoft.com/office/drawing/2014/main" id="{CBC8A31E-E6C3-4876-989D-F95718B1F45C}"/>
                </a:ext>
              </a:extLst>
            </p:cNvPr>
            <p:cNvGrpSpPr/>
            <p:nvPr/>
          </p:nvGrpSpPr>
          <p:grpSpPr>
            <a:xfrm>
              <a:off x="1943485" y="1043989"/>
              <a:ext cx="5153066" cy="3861745"/>
              <a:chOff x="539552" y="769201"/>
              <a:chExt cx="7848872" cy="5928162"/>
            </a:xfrm>
          </p:grpSpPr>
          <p:sp>
            <p:nvSpPr>
              <p:cNvPr id="8" name="Inhaltsplatzhalter 2">
                <a:extLst>
                  <a:ext uri="{FF2B5EF4-FFF2-40B4-BE49-F238E27FC236}">
                    <a16:creationId xmlns:a16="http://schemas.microsoft.com/office/drawing/2014/main" id="{C22BE77E-CCDD-44BA-B06D-9D1DCC391EA5}"/>
                  </a:ext>
                </a:extLst>
              </p:cNvPr>
              <p:cNvSpPr txBox="1">
                <a:spLocks/>
              </p:cNvSpPr>
              <p:nvPr/>
            </p:nvSpPr>
            <p:spPr>
              <a:xfrm>
                <a:off x="539552" y="2132856"/>
                <a:ext cx="7848872" cy="410445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600"/>
                  </a:spcAft>
                </a:pPr>
                <a:endParaRPr lang="fr-FR" sz="2200" dirty="0">
                  <a:solidFill>
                    <a:schemeClr val="accent1">
                      <a:lumMod val="50000"/>
                    </a:schemeClr>
                  </a:solidFill>
                  <a:latin typeface="Akzidenz-Grotesk BQ" pitchFamily="50" charset="0"/>
                </a:endParaRPr>
              </a:p>
            </p:txBody>
          </p:sp>
          <p:sp>
            <p:nvSpPr>
              <p:cNvPr id="9" name="CuadroTexto 71">
                <a:extLst>
                  <a:ext uri="{FF2B5EF4-FFF2-40B4-BE49-F238E27FC236}">
                    <a16:creationId xmlns:a16="http://schemas.microsoft.com/office/drawing/2014/main" id="{7DA79346-FCFD-4D86-B658-4491C8CA02C8}"/>
                  </a:ext>
                </a:extLst>
              </p:cNvPr>
              <p:cNvSpPr txBox="1"/>
              <p:nvPr/>
            </p:nvSpPr>
            <p:spPr>
              <a:xfrm rot="19200000">
                <a:off x="5367139" y="769201"/>
                <a:ext cx="2346754" cy="5601763"/>
              </a:xfrm>
              <a:prstGeom prst="rect">
                <a:avLst/>
              </a:prstGeom>
              <a:gradFill>
                <a:gsLst>
                  <a:gs pos="0">
                    <a:srgbClr val="B9CD6A"/>
                  </a:gs>
                  <a:gs pos="0">
                    <a:srgbClr val="92D050">
                      <a:alpha val="30000"/>
                    </a:srgbClr>
                  </a:gs>
                  <a:gs pos="100000">
                    <a:srgbClr val="B9CEE9">
                      <a:alpha val="30000"/>
                    </a:srgbClr>
                  </a:gs>
                </a:gsLst>
                <a:lin ang="16200000" scaled="0"/>
              </a:gradFill>
            </p:spPr>
            <p:txBody>
              <a:bodyPr wrap="square" rtlCol="0">
                <a:spAutoFit/>
              </a:bodyPr>
              <a:lstStyle/>
              <a:p>
                <a:endParaRPr lang="es-CL" dirty="0"/>
              </a:p>
            </p:txBody>
          </p:sp>
          <p:sp>
            <p:nvSpPr>
              <p:cNvPr id="10" name="CuadroTexto 72">
                <a:extLst>
                  <a:ext uri="{FF2B5EF4-FFF2-40B4-BE49-F238E27FC236}">
                    <a16:creationId xmlns:a16="http://schemas.microsoft.com/office/drawing/2014/main" id="{993AAA73-C6C2-44AD-8C14-125548C1A7AA}"/>
                  </a:ext>
                </a:extLst>
              </p:cNvPr>
              <p:cNvSpPr txBox="1"/>
              <p:nvPr/>
            </p:nvSpPr>
            <p:spPr>
              <a:xfrm rot="2400000">
                <a:off x="2179196" y="1031760"/>
                <a:ext cx="1487983" cy="4907213"/>
              </a:xfrm>
              <a:prstGeom prst="rect">
                <a:avLst/>
              </a:prstGeom>
              <a:gradFill>
                <a:gsLst>
                  <a:gs pos="0">
                    <a:srgbClr val="A7C5F1"/>
                  </a:gs>
                  <a:gs pos="0">
                    <a:srgbClr val="F4961B">
                      <a:alpha val="30000"/>
                    </a:srgbClr>
                  </a:gs>
                  <a:gs pos="81000">
                    <a:srgbClr val="B9CEE9">
                      <a:alpha val="30000"/>
                    </a:srgbClr>
                  </a:gs>
                </a:gsLst>
                <a:lin ang="16200000" scaled="0"/>
              </a:gradFill>
            </p:spPr>
            <p:txBody>
              <a:bodyPr wrap="square" rtlCol="0">
                <a:spAutoFit/>
              </a:bodyPr>
              <a:lstStyle/>
              <a:p>
                <a:endParaRPr lang="es-CL" dirty="0"/>
              </a:p>
            </p:txBody>
          </p:sp>
          <p:sp>
            <p:nvSpPr>
              <p:cNvPr id="11" name="CuadroTexto 73">
                <a:extLst>
                  <a:ext uri="{FF2B5EF4-FFF2-40B4-BE49-F238E27FC236}">
                    <a16:creationId xmlns:a16="http://schemas.microsoft.com/office/drawing/2014/main" id="{1A4A8AB2-613E-4941-A76F-960E29F50D5B}"/>
                  </a:ext>
                </a:extLst>
              </p:cNvPr>
              <p:cNvSpPr txBox="1"/>
              <p:nvPr/>
            </p:nvSpPr>
            <p:spPr>
              <a:xfrm rot="16200000">
                <a:off x="3894457" y="2399261"/>
                <a:ext cx="1308342" cy="6593691"/>
              </a:xfrm>
              <a:prstGeom prst="rect">
                <a:avLst/>
              </a:prstGeom>
              <a:gradFill>
                <a:gsLst>
                  <a:gs pos="100000">
                    <a:srgbClr val="F4961B">
                      <a:alpha val="30000"/>
                    </a:srgbClr>
                  </a:gs>
                  <a:gs pos="32000">
                    <a:srgbClr val="B9CD6A">
                      <a:alpha val="30000"/>
                    </a:srgbClr>
                  </a:gs>
                </a:gsLst>
                <a:lin ang="16200000" scaled="0"/>
              </a:gradFill>
            </p:spPr>
            <p:txBody>
              <a:bodyPr wrap="square" rtlCol="0">
                <a:spAutoFit/>
              </a:bodyPr>
              <a:lstStyle/>
              <a:p>
                <a:endParaRPr lang="es-CL" dirty="0"/>
              </a:p>
            </p:txBody>
          </p:sp>
          <p:sp>
            <p:nvSpPr>
              <p:cNvPr id="14" name="Rectángulo 76">
                <a:extLst>
                  <a:ext uri="{FF2B5EF4-FFF2-40B4-BE49-F238E27FC236}">
                    <a16:creationId xmlns:a16="http://schemas.microsoft.com/office/drawing/2014/main" id="{31F64D2D-72AD-47C4-8DC9-B32072F8BFED}"/>
                  </a:ext>
                </a:extLst>
              </p:cNvPr>
              <p:cNvSpPr/>
              <p:nvPr/>
            </p:nvSpPr>
            <p:spPr>
              <a:xfrm rot="18587814">
                <a:off x="1232324" y="2726529"/>
                <a:ext cx="3619007" cy="1429806"/>
              </a:xfrm>
              <a:prstGeom prst="rect">
                <a:avLst/>
              </a:prstGeom>
            </p:spPr>
            <p:txBody>
              <a:bodyPr wrap="square">
                <a:spAutoFit/>
              </a:bodyPr>
              <a:lstStyle/>
              <a:p>
                <a:pPr marL="285750" lvl="0" indent="-285750">
                  <a:buClr>
                    <a:schemeClr val="tx2"/>
                  </a:buClr>
                  <a:buFont typeface="Arial" charset="0"/>
                  <a:buChar char="•"/>
                </a:pPr>
                <a:r>
                  <a:rPr lang="en-GB" sz="1100" b="1" dirty="0" err="1">
                    <a:solidFill>
                      <a:schemeClr val="tx1">
                        <a:lumMod val="65000"/>
                        <a:lumOff val="35000"/>
                      </a:schemeClr>
                    </a:solidFill>
                  </a:rPr>
                  <a:t>L’eau</a:t>
                </a:r>
                <a:r>
                  <a:rPr lang="en-GB" sz="1100" b="1" dirty="0">
                    <a:solidFill>
                      <a:schemeClr val="tx1">
                        <a:lumMod val="65000"/>
                        <a:lumOff val="35000"/>
                      </a:schemeClr>
                    </a:solidFill>
                  </a:rPr>
                  <a:t> pour la production </a:t>
                </a:r>
                <a:r>
                  <a:rPr lang="en-GB" sz="1100" b="1" dirty="0" err="1">
                    <a:solidFill>
                      <a:schemeClr val="tx1">
                        <a:lumMod val="65000"/>
                        <a:lumOff val="35000"/>
                      </a:schemeClr>
                    </a:solidFill>
                  </a:rPr>
                  <a:t>hydroélectrique</a:t>
                </a:r>
                <a:endParaRPr lang="en-GB" sz="1100" b="1" dirty="0">
                  <a:solidFill>
                    <a:schemeClr val="tx1">
                      <a:lumMod val="65000"/>
                      <a:lumOff val="35000"/>
                    </a:schemeClr>
                  </a:solidFill>
                </a:endParaRPr>
              </a:p>
              <a:p>
                <a:pPr marL="285750" lvl="0" indent="-285750">
                  <a:buClr>
                    <a:schemeClr val="tx2"/>
                  </a:buClr>
                  <a:buFont typeface="Arial" charset="0"/>
                  <a:buChar char="•"/>
                </a:pPr>
                <a:r>
                  <a:rPr lang="en-GB" sz="1100" b="1" dirty="0" err="1">
                    <a:solidFill>
                      <a:schemeClr val="tx1">
                        <a:lumMod val="65000"/>
                        <a:lumOff val="35000"/>
                      </a:schemeClr>
                    </a:solidFill>
                  </a:rPr>
                  <a:t>L’énergie</a:t>
                </a:r>
                <a:r>
                  <a:rPr lang="en-GB" sz="1100" b="1" dirty="0">
                    <a:solidFill>
                      <a:schemeClr val="tx1">
                        <a:lumMod val="65000"/>
                        <a:lumOff val="35000"/>
                      </a:schemeClr>
                    </a:solidFill>
                  </a:rPr>
                  <a:t> pour le </a:t>
                </a:r>
                <a:r>
                  <a:rPr lang="en-GB" sz="1100" b="1" dirty="0" err="1">
                    <a:solidFill>
                      <a:schemeClr val="tx1">
                        <a:lumMod val="65000"/>
                        <a:lumOff val="35000"/>
                      </a:schemeClr>
                    </a:solidFill>
                  </a:rPr>
                  <a:t>transfert</a:t>
                </a:r>
                <a:r>
                  <a:rPr lang="en-GB" sz="1100" b="1" dirty="0">
                    <a:solidFill>
                      <a:schemeClr val="tx1">
                        <a:lumMod val="65000"/>
                        <a:lumOff val="35000"/>
                      </a:schemeClr>
                    </a:solidFill>
                  </a:rPr>
                  <a:t> </a:t>
                </a:r>
                <a:r>
                  <a:rPr lang="en-GB" sz="1100" b="1" dirty="0" err="1">
                    <a:solidFill>
                      <a:schemeClr val="tx1">
                        <a:lumMod val="65000"/>
                        <a:lumOff val="35000"/>
                      </a:schemeClr>
                    </a:solidFill>
                  </a:rPr>
                  <a:t>d’eau</a:t>
                </a:r>
                <a:endParaRPr lang="en-GB" sz="1100" b="1" dirty="0">
                  <a:solidFill>
                    <a:schemeClr val="tx1">
                      <a:lumMod val="65000"/>
                      <a:lumOff val="35000"/>
                    </a:schemeClr>
                  </a:solidFill>
                </a:endParaRPr>
              </a:p>
              <a:p>
                <a:pPr marL="285750" lvl="0" indent="-285750">
                  <a:buClr>
                    <a:schemeClr val="tx2"/>
                  </a:buClr>
                  <a:buFont typeface="Arial" charset="0"/>
                  <a:buChar char="•"/>
                </a:pPr>
                <a:r>
                  <a:rPr lang="en-GB" sz="1100" b="1" dirty="0" err="1">
                    <a:solidFill>
                      <a:schemeClr val="tx1">
                        <a:lumMod val="65000"/>
                        <a:lumOff val="35000"/>
                      </a:schemeClr>
                    </a:solidFill>
                  </a:rPr>
                  <a:t>L’interdépendance</a:t>
                </a:r>
                <a:r>
                  <a:rPr lang="en-GB" sz="1100" b="1" dirty="0">
                    <a:solidFill>
                      <a:schemeClr val="tx1">
                        <a:lumMod val="65000"/>
                        <a:lumOff val="35000"/>
                      </a:schemeClr>
                    </a:solidFill>
                  </a:rPr>
                  <a:t> ICE /</a:t>
                </a:r>
                <a:r>
                  <a:rPr lang="en-GB" sz="1100" b="1" dirty="0" err="1">
                    <a:solidFill>
                      <a:schemeClr val="tx1">
                        <a:lumMod val="65000"/>
                        <a:lumOff val="35000"/>
                      </a:schemeClr>
                    </a:solidFill>
                  </a:rPr>
                  <a:t>AyA</a:t>
                </a:r>
                <a:endParaRPr lang="en-GB" sz="1100" b="1" dirty="0">
                  <a:solidFill>
                    <a:schemeClr val="tx1">
                      <a:lumMod val="65000"/>
                      <a:lumOff val="35000"/>
                    </a:schemeClr>
                  </a:solidFill>
                </a:endParaRPr>
              </a:p>
            </p:txBody>
          </p:sp>
          <p:sp>
            <p:nvSpPr>
              <p:cNvPr id="15" name="Rectángulo 77">
                <a:extLst>
                  <a:ext uri="{FF2B5EF4-FFF2-40B4-BE49-F238E27FC236}">
                    <a16:creationId xmlns:a16="http://schemas.microsoft.com/office/drawing/2014/main" id="{2EE608C1-6A50-4B2B-9219-D357079D07E5}"/>
                  </a:ext>
                </a:extLst>
              </p:cNvPr>
              <p:cNvSpPr/>
              <p:nvPr/>
            </p:nvSpPr>
            <p:spPr>
              <a:xfrm>
                <a:off x="2574309" y="4996479"/>
                <a:ext cx="4225880" cy="1700884"/>
              </a:xfrm>
              <a:prstGeom prst="rect">
                <a:avLst/>
              </a:prstGeom>
            </p:spPr>
            <p:txBody>
              <a:bodyPr wrap="square">
                <a:spAutoFit/>
              </a:bodyPr>
              <a:lstStyle/>
              <a:p>
                <a:pPr marL="285750" lvl="0" indent="-285750">
                  <a:buClr>
                    <a:schemeClr val="tx2"/>
                  </a:buClr>
                  <a:buFont typeface="Arial" charset="0"/>
                  <a:buChar char="•"/>
                </a:pPr>
                <a:r>
                  <a:rPr lang="fr-FR" sz="1100" b="1" dirty="0">
                    <a:solidFill>
                      <a:schemeClr val="tx1">
                        <a:lumMod val="65000"/>
                        <a:lumOff val="35000"/>
                      </a:schemeClr>
                    </a:solidFill>
                  </a:rPr>
                  <a:t>Concurrence des utilisateurs d’eau </a:t>
                </a:r>
              </a:p>
              <a:p>
                <a:pPr marL="285750" lvl="0" indent="-285750">
                  <a:buClr>
                    <a:schemeClr val="tx2"/>
                  </a:buClr>
                  <a:buFont typeface="Arial" charset="0"/>
                  <a:buChar char="•"/>
                </a:pPr>
                <a:r>
                  <a:rPr lang="fr-FR" sz="1100" b="1" dirty="0">
                    <a:solidFill>
                      <a:schemeClr val="tx1">
                        <a:lumMod val="65000"/>
                        <a:lumOff val="35000"/>
                      </a:schemeClr>
                    </a:solidFill>
                  </a:rPr>
                  <a:t>Augmentation de la consommation d'énergie par la modernisation de l'agriculture</a:t>
                </a:r>
              </a:p>
              <a:p>
                <a:pPr marL="285750" lvl="0" indent="-285750">
                  <a:buClr>
                    <a:schemeClr val="tx2"/>
                  </a:buClr>
                  <a:buFont typeface="Arial" charset="0"/>
                  <a:buChar char="•"/>
                </a:pPr>
                <a:endParaRPr lang="en-GB" sz="1100" b="1" dirty="0">
                  <a:solidFill>
                    <a:schemeClr val="tx1">
                      <a:lumMod val="65000"/>
                      <a:lumOff val="35000"/>
                    </a:schemeClr>
                  </a:solidFill>
                </a:endParaRPr>
              </a:p>
            </p:txBody>
          </p:sp>
          <p:sp>
            <p:nvSpPr>
              <p:cNvPr id="16" name="Rectángulo 79">
                <a:extLst>
                  <a:ext uri="{FF2B5EF4-FFF2-40B4-BE49-F238E27FC236}">
                    <a16:creationId xmlns:a16="http://schemas.microsoft.com/office/drawing/2014/main" id="{3F127BAD-8E17-43F0-90FD-E54DE9E25EFD}"/>
                  </a:ext>
                </a:extLst>
              </p:cNvPr>
              <p:cNvSpPr/>
              <p:nvPr/>
            </p:nvSpPr>
            <p:spPr>
              <a:xfrm rot="3057121">
                <a:off x="4414045" y="2201998"/>
                <a:ext cx="3823949" cy="2718974"/>
              </a:xfrm>
              <a:prstGeom prst="rect">
                <a:avLst/>
              </a:prstGeom>
            </p:spPr>
            <p:txBody>
              <a:bodyPr wrap="square">
                <a:spAutoFit/>
              </a:bodyPr>
              <a:lstStyle/>
              <a:p>
                <a:pPr marL="285750" lvl="0" indent="-285750">
                  <a:buClr>
                    <a:schemeClr val="tx2"/>
                  </a:buClr>
                  <a:buFont typeface="Arial" charset="0"/>
                  <a:buChar char="•"/>
                </a:pPr>
                <a:r>
                  <a:rPr lang="fr-FR" sz="1100" b="1" dirty="0">
                    <a:solidFill>
                      <a:schemeClr val="tx1">
                        <a:lumMod val="65000"/>
                        <a:lumOff val="35000"/>
                      </a:schemeClr>
                    </a:solidFill>
                  </a:rPr>
                  <a:t>L'infrastructure d'irrigation inadéquate manque d'approvisionnement en eau suffisant</a:t>
                </a:r>
                <a:endParaRPr lang="en-GB" sz="1100" b="1" dirty="0">
                  <a:solidFill>
                    <a:schemeClr val="tx1">
                      <a:lumMod val="65000"/>
                      <a:lumOff val="35000"/>
                    </a:schemeClr>
                  </a:solidFill>
                </a:endParaRPr>
              </a:p>
              <a:p>
                <a:pPr marL="285750" lvl="0" indent="-285750">
                  <a:buClr>
                    <a:schemeClr val="tx2"/>
                  </a:buClr>
                  <a:buFont typeface="Arial" charset="0"/>
                  <a:buChar char="•"/>
                </a:pPr>
                <a:r>
                  <a:rPr lang="en-GB" sz="1100" b="1" dirty="0" err="1">
                    <a:solidFill>
                      <a:schemeClr val="tx1">
                        <a:lumMod val="65000"/>
                        <a:lumOff val="35000"/>
                      </a:schemeClr>
                    </a:solidFill>
                  </a:rPr>
                  <a:t>Prélèvements</a:t>
                </a:r>
                <a:r>
                  <a:rPr lang="en-GB" sz="1100" b="1" dirty="0">
                    <a:solidFill>
                      <a:schemeClr val="tx1">
                        <a:lumMod val="65000"/>
                        <a:lumOff val="35000"/>
                      </a:schemeClr>
                    </a:solidFill>
                  </a:rPr>
                  <a:t> </a:t>
                </a:r>
                <a:r>
                  <a:rPr lang="en-GB" sz="1100" b="1" dirty="0" err="1">
                    <a:solidFill>
                      <a:schemeClr val="tx1">
                        <a:lumMod val="65000"/>
                        <a:lumOff val="35000"/>
                      </a:schemeClr>
                    </a:solidFill>
                  </a:rPr>
                  <a:t>d’eau</a:t>
                </a:r>
                <a:r>
                  <a:rPr lang="en-GB" sz="1100" b="1" dirty="0">
                    <a:solidFill>
                      <a:schemeClr val="tx1">
                        <a:lumMod val="65000"/>
                        <a:lumOff val="35000"/>
                      </a:schemeClr>
                    </a:solidFill>
                  </a:rPr>
                  <a:t> </a:t>
                </a:r>
                <a:r>
                  <a:rPr lang="en-GB" sz="1100" b="1" dirty="0" err="1">
                    <a:solidFill>
                      <a:schemeClr val="tx1">
                        <a:lumMod val="65000"/>
                        <a:lumOff val="35000"/>
                      </a:schemeClr>
                    </a:solidFill>
                  </a:rPr>
                  <a:t>illégaux</a:t>
                </a:r>
                <a:endParaRPr lang="en-GB" sz="1100" b="1" dirty="0">
                  <a:solidFill>
                    <a:schemeClr val="tx1">
                      <a:lumMod val="65000"/>
                      <a:lumOff val="35000"/>
                    </a:schemeClr>
                  </a:solidFill>
                </a:endParaRPr>
              </a:p>
              <a:p>
                <a:pPr marL="285750" lvl="0" indent="-285750">
                  <a:buClr>
                    <a:schemeClr val="tx2"/>
                  </a:buClr>
                  <a:buFont typeface="Arial" charset="0"/>
                  <a:buChar char="•"/>
                </a:pPr>
                <a:r>
                  <a:rPr lang="en-GB" sz="1100" b="1" dirty="0">
                    <a:solidFill>
                      <a:schemeClr val="tx1">
                        <a:lumMod val="65000"/>
                        <a:lumOff val="35000"/>
                      </a:schemeClr>
                    </a:solidFill>
                  </a:rPr>
                  <a:t>Contamination </a:t>
                </a:r>
                <a:r>
                  <a:rPr lang="en-GB" sz="1100" b="1" dirty="0" err="1">
                    <a:solidFill>
                      <a:schemeClr val="tx1">
                        <a:lumMod val="65000"/>
                        <a:lumOff val="35000"/>
                      </a:schemeClr>
                    </a:solidFill>
                  </a:rPr>
                  <a:t>chimique</a:t>
                </a:r>
                <a:r>
                  <a:rPr lang="en-GB" sz="1100" b="1" dirty="0">
                    <a:solidFill>
                      <a:schemeClr val="tx1">
                        <a:lumMod val="65000"/>
                        <a:lumOff val="35000"/>
                      </a:schemeClr>
                    </a:solidFill>
                  </a:rPr>
                  <a:t> de </a:t>
                </a:r>
                <a:r>
                  <a:rPr lang="en-GB" sz="1100" b="1" dirty="0" err="1">
                    <a:solidFill>
                      <a:schemeClr val="tx1">
                        <a:lumMod val="65000"/>
                        <a:lumOff val="35000"/>
                      </a:schemeClr>
                    </a:solidFill>
                  </a:rPr>
                  <a:t>l'eau</a:t>
                </a:r>
                <a:endParaRPr lang="en-GB" sz="1100" b="1" dirty="0">
                  <a:solidFill>
                    <a:schemeClr val="tx1">
                      <a:lumMod val="65000"/>
                      <a:lumOff val="35000"/>
                    </a:schemeClr>
                  </a:solidFill>
                </a:endParaRPr>
              </a:p>
              <a:p>
                <a:pPr marL="285750" lvl="0" indent="-285750">
                  <a:buClr>
                    <a:schemeClr val="tx2"/>
                  </a:buClr>
                  <a:buFont typeface="Arial" charset="0"/>
                  <a:buChar char="•"/>
                </a:pPr>
                <a:r>
                  <a:rPr lang="fr-FR" sz="1100" b="1" dirty="0">
                    <a:solidFill>
                      <a:schemeClr val="tx1">
                        <a:lumMod val="65000"/>
                        <a:lumOff val="35000"/>
                      </a:schemeClr>
                    </a:solidFill>
                  </a:rPr>
                  <a:t>Manque de réutilisation des eaux usées</a:t>
                </a:r>
                <a:endParaRPr lang="en-GB" sz="1100" b="1" dirty="0">
                  <a:solidFill>
                    <a:schemeClr val="tx1">
                      <a:lumMod val="65000"/>
                      <a:lumOff val="35000"/>
                    </a:schemeClr>
                  </a:solidFill>
                </a:endParaRPr>
              </a:p>
              <a:p>
                <a:pPr marL="285750" lvl="0" indent="-285750">
                  <a:buClr>
                    <a:schemeClr val="tx2"/>
                  </a:buClr>
                  <a:buFont typeface="Arial" charset="0"/>
                  <a:buChar char="•"/>
                </a:pPr>
                <a:endParaRPr lang="en-GB" sz="1100" b="1" dirty="0">
                  <a:solidFill>
                    <a:schemeClr val="tx1">
                      <a:lumMod val="65000"/>
                      <a:lumOff val="35000"/>
                    </a:schemeClr>
                  </a:solidFill>
                </a:endParaRPr>
              </a:p>
            </p:txBody>
          </p:sp>
        </p:grpSp>
        <p:pic>
          <p:nvPicPr>
            <p:cNvPr id="17" name="Picture 23">
              <a:extLst>
                <a:ext uri="{FF2B5EF4-FFF2-40B4-BE49-F238E27FC236}">
                  <a16:creationId xmlns:a16="http://schemas.microsoft.com/office/drawing/2014/main" id="{A6CF2F25-C535-4042-9837-40190CB45024}"/>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127085" y="908702"/>
              <a:ext cx="1079025" cy="1103269"/>
            </a:xfrm>
            <a:prstGeom prst="rect">
              <a:avLst/>
            </a:prstGeom>
            <a:noFill/>
            <a:ln>
              <a:noFill/>
            </a:ln>
          </p:spPr>
        </p:pic>
        <p:pic>
          <p:nvPicPr>
            <p:cNvPr id="18" name="Picture 21" descr="Icon&#10;&#10;Description automatically generated">
              <a:extLst>
                <a:ext uri="{FF2B5EF4-FFF2-40B4-BE49-F238E27FC236}">
                  <a16:creationId xmlns:a16="http://schemas.microsoft.com/office/drawing/2014/main" id="{076BE274-AE19-43D6-B59A-6FF2FF7CF62D}"/>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794034" y="3619801"/>
              <a:ext cx="1102858" cy="1066510"/>
            </a:xfrm>
            <a:prstGeom prst="rect">
              <a:avLst/>
            </a:prstGeom>
            <a:noFill/>
            <a:ln>
              <a:noFill/>
            </a:ln>
          </p:spPr>
        </p:pic>
        <p:pic>
          <p:nvPicPr>
            <p:cNvPr id="19" name="Picture 19" descr="Icon&#10;&#10;Description automatically generated">
              <a:extLst>
                <a:ext uri="{FF2B5EF4-FFF2-40B4-BE49-F238E27FC236}">
                  <a16:creationId xmlns:a16="http://schemas.microsoft.com/office/drawing/2014/main" id="{F3DE84C1-A897-41AB-ABBA-601D279C9DAF}"/>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432567" y="3637308"/>
              <a:ext cx="1100062" cy="1100032"/>
            </a:xfrm>
            <a:prstGeom prst="rect">
              <a:avLst/>
            </a:prstGeom>
            <a:noFill/>
            <a:ln>
              <a:noFill/>
            </a:ln>
          </p:spPr>
        </p:pic>
      </p:grpSp>
    </p:spTree>
    <p:extLst>
      <p:ext uri="{BB962C8B-B14F-4D97-AF65-F5344CB8AC3E}">
        <p14:creationId xmlns:p14="http://schemas.microsoft.com/office/powerpoint/2010/main" val="111957435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llipse 19">
            <a:extLst>
              <a:ext uri="{FF2B5EF4-FFF2-40B4-BE49-F238E27FC236}">
                <a16:creationId xmlns:a16="http://schemas.microsoft.com/office/drawing/2014/main" id="{46616CD8-7C9A-4A38-84C0-1A91868AEFE4}"/>
              </a:ext>
            </a:extLst>
          </p:cNvPr>
          <p:cNvSpPr/>
          <p:nvPr/>
        </p:nvSpPr>
        <p:spPr>
          <a:xfrm rot="5400000">
            <a:off x="4136794" y="1274842"/>
            <a:ext cx="988743" cy="6185648"/>
          </a:xfrm>
          <a:prstGeom prst="ellipse">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3" name="Titel 2">
            <a:extLst>
              <a:ext uri="{FF2B5EF4-FFF2-40B4-BE49-F238E27FC236}">
                <a16:creationId xmlns:a16="http://schemas.microsoft.com/office/drawing/2014/main" id="{E72D67C0-51D3-40EE-9B33-369612F6347F}"/>
              </a:ext>
            </a:extLst>
          </p:cNvPr>
          <p:cNvSpPr>
            <a:spLocks noGrp="1"/>
          </p:cNvSpPr>
          <p:nvPr>
            <p:ph type="title"/>
          </p:nvPr>
        </p:nvSpPr>
        <p:spPr/>
        <p:txBody>
          <a:bodyPr>
            <a:normAutofit fontScale="90000"/>
          </a:bodyPr>
          <a:lstStyle/>
          <a:p>
            <a:r>
              <a:rPr lang="fr-FR" sz="2800" dirty="0"/>
              <a:t>Interactions eau-énergie-alimentation Nexus du bassin de la rivière </a:t>
            </a:r>
            <a:r>
              <a:rPr lang="fr-FR" sz="2800" dirty="0" err="1"/>
              <a:t>Reventazón</a:t>
            </a:r>
            <a:endParaRPr lang="de-DE" dirty="0"/>
          </a:p>
        </p:txBody>
      </p:sp>
      <p:sp>
        <p:nvSpPr>
          <p:cNvPr id="4" name="Foliennummernplatzhalter 3">
            <a:extLst>
              <a:ext uri="{FF2B5EF4-FFF2-40B4-BE49-F238E27FC236}">
                <a16:creationId xmlns:a16="http://schemas.microsoft.com/office/drawing/2014/main" id="{8AD27CD8-4233-4BB8-B105-4152E248BD91}"/>
              </a:ext>
            </a:extLst>
          </p:cNvPr>
          <p:cNvSpPr>
            <a:spLocks noGrp="1"/>
          </p:cNvSpPr>
          <p:nvPr>
            <p:ph type="sldNum" sz="quarter" idx="16"/>
          </p:nvPr>
        </p:nvSpPr>
        <p:spPr/>
        <p:txBody>
          <a:bodyPr/>
          <a:lstStyle/>
          <a:p>
            <a:fld id="{CF23C0C3-F0EC-4AF0-84C8-08554CFEDD03}" type="slidenum">
              <a:rPr lang="en-GB" smtClean="0"/>
              <a:t>7</a:t>
            </a:fld>
            <a:endParaRPr lang="en-GB"/>
          </a:p>
        </p:txBody>
      </p:sp>
      <p:grpSp>
        <p:nvGrpSpPr>
          <p:cNvPr id="2" name="Gruppieren 1">
            <a:extLst>
              <a:ext uri="{FF2B5EF4-FFF2-40B4-BE49-F238E27FC236}">
                <a16:creationId xmlns:a16="http://schemas.microsoft.com/office/drawing/2014/main" id="{E3CC756A-7A54-4BB6-AA70-AEB187539AB2}"/>
              </a:ext>
            </a:extLst>
          </p:cNvPr>
          <p:cNvGrpSpPr/>
          <p:nvPr/>
        </p:nvGrpSpPr>
        <p:grpSpPr>
          <a:xfrm>
            <a:off x="1706988" y="1049492"/>
            <a:ext cx="5738595" cy="3828638"/>
            <a:chOff x="1794034" y="908702"/>
            <a:chExt cx="5738595" cy="3828638"/>
          </a:xfrm>
        </p:grpSpPr>
        <p:grpSp>
          <p:nvGrpSpPr>
            <p:cNvPr id="7" name="Gruppieren 6">
              <a:extLst>
                <a:ext uri="{FF2B5EF4-FFF2-40B4-BE49-F238E27FC236}">
                  <a16:creationId xmlns:a16="http://schemas.microsoft.com/office/drawing/2014/main" id="{CBC8A31E-E6C3-4876-989D-F95718B1F45C}"/>
                </a:ext>
              </a:extLst>
            </p:cNvPr>
            <p:cNvGrpSpPr/>
            <p:nvPr/>
          </p:nvGrpSpPr>
          <p:grpSpPr>
            <a:xfrm>
              <a:off x="1943485" y="1053452"/>
              <a:ext cx="5153066" cy="3652180"/>
              <a:chOff x="539552" y="783727"/>
              <a:chExt cx="7848872" cy="5606460"/>
            </a:xfrm>
          </p:grpSpPr>
          <p:sp>
            <p:nvSpPr>
              <p:cNvPr id="8" name="Inhaltsplatzhalter 2">
                <a:extLst>
                  <a:ext uri="{FF2B5EF4-FFF2-40B4-BE49-F238E27FC236}">
                    <a16:creationId xmlns:a16="http://schemas.microsoft.com/office/drawing/2014/main" id="{C22BE77E-CCDD-44BA-B06D-9D1DCC391EA5}"/>
                  </a:ext>
                </a:extLst>
              </p:cNvPr>
              <p:cNvSpPr txBox="1">
                <a:spLocks/>
              </p:cNvSpPr>
              <p:nvPr/>
            </p:nvSpPr>
            <p:spPr>
              <a:xfrm>
                <a:off x="539552" y="2132856"/>
                <a:ext cx="7848872" cy="410445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600"/>
                  </a:spcAft>
                </a:pPr>
                <a:endParaRPr lang="fr-FR" sz="2200" dirty="0">
                  <a:solidFill>
                    <a:schemeClr val="accent1">
                      <a:lumMod val="50000"/>
                    </a:schemeClr>
                  </a:solidFill>
                  <a:latin typeface="Akzidenz-Grotesk BQ" pitchFamily="50" charset="0"/>
                </a:endParaRPr>
              </a:p>
            </p:txBody>
          </p:sp>
          <p:sp>
            <p:nvSpPr>
              <p:cNvPr id="9" name="CuadroTexto 71">
                <a:extLst>
                  <a:ext uri="{FF2B5EF4-FFF2-40B4-BE49-F238E27FC236}">
                    <a16:creationId xmlns:a16="http://schemas.microsoft.com/office/drawing/2014/main" id="{7DA79346-FCFD-4D86-B658-4491C8CA02C8}"/>
                  </a:ext>
                </a:extLst>
              </p:cNvPr>
              <p:cNvSpPr txBox="1"/>
              <p:nvPr/>
            </p:nvSpPr>
            <p:spPr>
              <a:xfrm rot="19200000">
                <a:off x="5352098" y="783727"/>
                <a:ext cx="2342483" cy="5601764"/>
              </a:xfrm>
              <a:prstGeom prst="rect">
                <a:avLst/>
              </a:prstGeom>
              <a:gradFill>
                <a:gsLst>
                  <a:gs pos="0">
                    <a:srgbClr val="B9CD6A"/>
                  </a:gs>
                  <a:gs pos="0">
                    <a:srgbClr val="92D050">
                      <a:alpha val="30000"/>
                    </a:srgbClr>
                  </a:gs>
                  <a:gs pos="100000">
                    <a:srgbClr val="B9CEE9">
                      <a:alpha val="30000"/>
                    </a:srgbClr>
                  </a:gs>
                </a:gsLst>
                <a:lin ang="16200000" scaled="0"/>
              </a:gradFill>
            </p:spPr>
            <p:txBody>
              <a:bodyPr wrap="square" rtlCol="0">
                <a:spAutoFit/>
              </a:bodyPr>
              <a:lstStyle/>
              <a:p>
                <a:endParaRPr lang="es-CL" dirty="0"/>
              </a:p>
            </p:txBody>
          </p:sp>
          <p:sp>
            <p:nvSpPr>
              <p:cNvPr id="10" name="CuadroTexto 72">
                <a:extLst>
                  <a:ext uri="{FF2B5EF4-FFF2-40B4-BE49-F238E27FC236}">
                    <a16:creationId xmlns:a16="http://schemas.microsoft.com/office/drawing/2014/main" id="{993AAA73-C6C2-44AD-8C14-125548C1A7AA}"/>
                  </a:ext>
                </a:extLst>
              </p:cNvPr>
              <p:cNvSpPr txBox="1"/>
              <p:nvPr/>
            </p:nvSpPr>
            <p:spPr>
              <a:xfrm rot="2400000">
                <a:off x="2179196" y="1031760"/>
                <a:ext cx="1487983" cy="4907213"/>
              </a:xfrm>
              <a:prstGeom prst="rect">
                <a:avLst/>
              </a:prstGeom>
              <a:gradFill>
                <a:gsLst>
                  <a:gs pos="0">
                    <a:srgbClr val="A7C5F1"/>
                  </a:gs>
                  <a:gs pos="0">
                    <a:srgbClr val="F4961B">
                      <a:alpha val="30000"/>
                    </a:srgbClr>
                  </a:gs>
                  <a:gs pos="81000">
                    <a:srgbClr val="B9CEE9">
                      <a:alpha val="30000"/>
                    </a:srgbClr>
                  </a:gs>
                </a:gsLst>
                <a:lin ang="16200000" scaled="0"/>
              </a:gradFill>
            </p:spPr>
            <p:txBody>
              <a:bodyPr wrap="square" rtlCol="0">
                <a:spAutoFit/>
              </a:bodyPr>
              <a:lstStyle/>
              <a:p>
                <a:endParaRPr lang="es-CL" dirty="0"/>
              </a:p>
            </p:txBody>
          </p:sp>
          <p:sp>
            <p:nvSpPr>
              <p:cNvPr id="11" name="CuadroTexto 73">
                <a:extLst>
                  <a:ext uri="{FF2B5EF4-FFF2-40B4-BE49-F238E27FC236}">
                    <a16:creationId xmlns:a16="http://schemas.microsoft.com/office/drawing/2014/main" id="{1A4A8AB2-613E-4941-A76F-960E29F50D5B}"/>
                  </a:ext>
                </a:extLst>
              </p:cNvPr>
              <p:cNvSpPr txBox="1"/>
              <p:nvPr/>
            </p:nvSpPr>
            <p:spPr>
              <a:xfrm rot="16200000">
                <a:off x="3845001" y="2353634"/>
                <a:ext cx="1402642" cy="6593692"/>
              </a:xfrm>
              <a:prstGeom prst="rect">
                <a:avLst/>
              </a:prstGeom>
              <a:gradFill>
                <a:gsLst>
                  <a:gs pos="100000">
                    <a:srgbClr val="F4961B">
                      <a:alpha val="30000"/>
                    </a:srgbClr>
                  </a:gs>
                  <a:gs pos="32000">
                    <a:srgbClr val="B9CD6A">
                      <a:alpha val="30000"/>
                    </a:srgbClr>
                  </a:gs>
                </a:gsLst>
                <a:lin ang="16200000" scaled="0"/>
              </a:gradFill>
            </p:spPr>
            <p:txBody>
              <a:bodyPr wrap="square" rtlCol="0">
                <a:spAutoFit/>
              </a:bodyPr>
              <a:lstStyle/>
              <a:p>
                <a:endParaRPr lang="es-CL" dirty="0"/>
              </a:p>
            </p:txBody>
          </p:sp>
          <p:sp>
            <p:nvSpPr>
              <p:cNvPr id="14" name="Rectángulo 76">
                <a:extLst>
                  <a:ext uri="{FF2B5EF4-FFF2-40B4-BE49-F238E27FC236}">
                    <a16:creationId xmlns:a16="http://schemas.microsoft.com/office/drawing/2014/main" id="{31F64D2D-72AD-47C4-8DC9-B32072F8BFED}"/>
                  </a:ext>
                </a:extLst>
              </p:cNvPr>
              <p:cNvSpPr/>
              <p:nvPr/>
            </p:nvSpPr>
            <p:spPr>
              <a:xfrm rot="18587814">
                <a:off x="1232324" y="2726526"/>
                <a:ext cx="3619008" cy="1429806"/>
              </a:xfrm>
              <a:prstGeom prst="rect">
                <a:avLst/>
              </a:prstGeom>
            </p:spPr>
            <p:txBody>
              <a:bodyPr wrap="square">
                <a:spAutoFit/>
              </a:bodyPr>
              <a:lstStyle/>
              <a:p>
                <a:pPr marL="285750" lvl="0" indent="-285750">
                  <a:buClr>
                    <a:schemeClr val="tx2"/>
                  </a:buClr>
                  <a:buFont typeface="Arial" charset="0"/>
                  <a:buChar char="•"/>
                </a:pPr>
                <a:r>
                  <a:rPr lang="fr-FR" sz="1100" b="1" dirty="0">
                    <a:solidFill>
                      <a:schemeClr val="tx1">
                        <a:lumMod val="65000"/>
                        <a:lumOff val="35000"/>
                      </a:schemeClr>
                    </a:solidFill>
                  </a:rPr>
                  <a:t>Eau pour la production hydroélectrique</a:t>
                </a:r>
              </a:p>
              <a:p>
                <a:pPr marL="285750" lvl="0" indent="-285750">
                  <a:buClr>
                    <a:schemeClr val="tx2"/>
                  </a:buClr>
                  <a:buFont typeface="Arial" charset="0"/>
                  <a:buChar char="•"/>
                </a:pPr>
                <a:r>
                  <a:rPr lang="fr-FR" sz="1100" b="1" dirty="0">
                    <a:solidFill>
                      <a:schemeClr val="tx1">
                        <a:lumMod val="65000"/>
                        <a:lumOff val="35000"/>
                      </a:schemeClr>
                    </a:solidFill>
                  </a:rPr>
                  <a:t>Énergie pour le transfert d’eau</a:t>
                </a:r>
              </a:p>
              <a:p>
                <a:pPr marL="285750" lvl="0" indent="-285750">
                  <a:buClr>
                    <a:schemeClr val="tx2"/>
                  </a:buClr>
                  <a:buFont typeface="Arial" charset="0"/>
                  <a:buChar char="•"/>
                </a:pPr>
                <a:r>
                  <a:rPr lang="fr-FR" sz="1100" b="1" dirty="0">
                    <a:solidFill>
                      <a:schemeClr val="tx1">
                        <a:lumMod val="65000"/>
                        <a:lumOff val="35000"/>
                      </a:schemeClr>
                    </a:solidFill>
                  </a:rPr>
                  <a:t>Interdépendance ICE /</a:t>
                </a:r>
                <a:r>
                  <a:rPr lang="fr-FR" sz="1100" b="1" dirty="0" err="1">
                    <a:solidFill>
                      <a:schemeClr val="tx1">
                        <a:lumMod val="65000"/>
                        <a:lumOff val="35000"/>
                      </a:schemeClr>
                    </a:solidFill>
                  </a:rPr>
                  <a:t>AyA</a:t>
                </a:r>
                <a:endParaRPr lang="fr-FR" sz="1100" b="1" dirty="0">
                  <a:solidFill>
                    <a:schemeClr val="tx1">
                      <a:lumMod val="65000"/>
                      <a:lumOff val="35000"/>
                    </a:schemeClr>
                  </a:solidFill>
                </a:endParaRPr>
              </a:p>
            </p:txBody>
          </p:sp>
          <p:sp>
            <p:nvSpPr>
              <p:cNvPr id="15" name="Rectángulo 77">
                <a:extLst>
                  <a:ext uri="{FF2B5EF4-FFF2-40B4-BE49-F238E27FC236}">
                    <a16:creationId xmlns:a16="http://schemas.microsoft.com/office/drawing/2014/main" id="{2EE608C1-6A50-4B2B-9219-D357079D07E5}"/>
                  </a:ext>
                </a:extLst>
              </p:cNvPr>
              <p:cNvSpPr/>
              <p:nvPr/>
            </p:nvSpPr>
            <p:spPr>
              <a:xfrm>
                <a:off x="2592972" y="4949160"/>
                <a:ext cx="4225880" cy="1441027"/>
              </a:xfrm>
              <a:prstGeom prst="rect">
                <a:avLst/>
              </a:prstGeom>
            </p:spPr>
            <p:txBody>
              <a:bodyPr wrap="square">
                <a:spAutoFit/>
              </a:bodyPr>
              <a:lstStyle/>
              <a:p>
                <a:pPr marL="285750" lvl="0" indent="-285750">
                  <a:buClr>
                    <a:schemeClr val="tx2"/>
                  </a:buClr>
                  <a:buFont typeface="Arial" charset="0"/>
                  <a:buChar char="•"/>
                </a:pPr>
                <a:r>
                  <a:rPr lang="fr-FR" sz="1100" b="1" dirty="0">
                    <a:solidFill>
                      <a:schemeClr val="tx1">
                        <a:lumMod val="65000"/>
                        <a:lumOff val="35000"/>
                      </a:schemeClr>
                    </a:solidFill>
                  </a:rPr>
                  <a:t>Concurrence des utilisateurs d’eau </a:t>
                </a:r>
              </a:p>
              <a:p>
                <a:pPr marL="285750" lvl="0" indent="-285750">
                  <a:buClr>
                    <a:schemeClr val="tx2"/>
                  </a:buClr>
                  <a:buFont typeface="Arial" charset="0"/>
                  <a:buChar char="•"/>
                </a:pPr>
                <a:r>
                  <a:rPr lang="fr-FR" sz="1100" b="1" dirty="0">
                    <a:solidFill>
                      <a:schemeClr val="tx1">
                        <a:lumMod val="65000"/>
                        <a:lumOff val="35000"/>
                      </a:schemeClr>
                    </a:solidFill>
                  </a:rPr>
                  <a:t>Augmentation de la consommation d'énergie par la modernisation de l'agriculture</a:t>
                </a:r>
                <a:r>
                  <a:rPr lang="en-GB" sz="1100" b="1" dirty="0">
                    <a:solidFill>
                      <a:schemeClr val="tx1">
                        <a:lumMod val="65000"/>
                        <a:lumOff val="35000"/>
                      </a:schemeClr>
                    </a:solidFill>
                  </a:rPr>
                  <a:t> </a:t>
                </a:r>
              </a:p>
            </p:txBody>
          </p:sp>
          <p:sp>
            <p:nvSpPr>
              <p:cNvPr id="16" name="Rectángulo 79">
                <a:extLst>
                  <a:ext uri="{FF2B5EF4-FFF2-40B4-BE49-F238E27FC236}">
                    <a16:creationId xmlns:a16="http://schemas.microsoft.com/office/drawing/2014/main" id="{3F127BAD-8E17-43F0-90FD-E54DE9E25EFD}"/>
                  </a:ext>
                </a:extLst>
              </p:cNvPr>
              <p:cNvSpPr/>
              <p:nvPr/>
            </p:nvSpPr>
            <p:spPr>
              <a:xfrm rot="3057121">
                <a:off x="4414045" y="2201998"/>
                <a:ext cx="3823950" cy="2718974"/>
              </a:xfrm>
              <a:prstGeom prst="rect">
                <a:avLst/>
              </a:prstGeom>
            </p:spPr>
            <p:txBody>
              <a:bodyPr wrap="square">
                <a:spAutoFit/>
              </a:bodyPr>
              <a:lstStyle/>
              <a:p>
                <a:pPr marL="285750" lvl="0" indent="-285750">
                  <a:buClr>
                    <a:schemeClr val="tx2"/>
                  </a:buClr>
                  <a:buFont typeface="Arial" charset="0"/>
                  <a:buChar char="•"/>
                </a:pPr>
                <a:r>
                  <a:rPr lang="fr-FR" sz="1100" b="1" dirty="0">
                    <a:solidFill>
                      <a:schemeClr val="tx1">
                        <a:lumMod val="65000"/>
                        <a:lumOff val="35000"/>
                      </a:schemeClr>
                    </a:solidFill>
                  </a:rPr>
                  <a:t>L'infrastructure d'irrigation inadéquate manque d'approvisionnement en eau suffisant</a:t>
                </a:r>
                <a:endParaRPr lang="en-GB" sz="1100" b="1" dirty="0">
                  <a:solidFill>
                    <a:schemeClr val="tx1">
                      <a:lumMod val="65000"/>
                      <a:lumOff val="35000"/>
                    </a:schemeClr>
                  </a:solidFill>
                </a:endParaRPr>
              </a:p>
              <a:p>
                <a:pPr marL="285750" lvl="0" indent="-285750">
                  <a:buClr>
                    <a:schemeClr val="tx2"/>
                  </a:buClr>
                  <a:buFont typeface="Arial" charset="0"/>
                  <a:buChar char="•"/>
                </a:pPr>
                <a:r>
                  <a:rPr lang="en-GB" sz="1100" b="1" dirty="0" err="1">
                    <a:solidFill>
                      <a:schemeClr val="tx1">
                        <a:lumMod val="65000"/>
                        <a:lumOff val="35000"/>
                      </a:schemeClr>
                    </a:solidFill>
                  </a:rPr>
                  <a:t>Prélèvements</a:t>
                </a:r>
                <a:r>
                  <a:rPr lang="en-GB" sz="1100" b="1" dirty="0">
                    <a:solidFill>
                      <a:schemeClr val="tx1">
                        <a:lumMod val="65000"/>
                        <a:lumOff val="35000"/>
                      </a:schemeClr>
                    </a:solidFill>
                  </a:rPr>
                  <a:t> </a:t>
                </a:r>
                <a:r>
                  <a:rPr lang="en-GB" sz="1100" b="1" dirty="0" err="1">
                    <a:solidFill>
                      <a:schemeClr val="tx1">
                        <a:lumMod val="65000"/>
                        <a:lumOff val="35000"/>
                      </a:schemeClr>
                    </a:solidFill>
                  </a:rPr>
                  <a:t>d’eau</a:t>
                </a:r>
                <a:r>
                  <a:rPr lang="en-GB" sz="1100" b="1" dirty="0">
                    <a:solidFill>
                      <a:schemeClr val="tx1">
                        <a:lumMod val="65000"/>
                        <a:lumOff val="35000"/>
                      </a:schemeClr>
                    </a:solidFill>
                  </a:rPr>
                  <a:t> </a:t>
                </a:r>
                <a:r>
                  <a:rPr lang="en-GB" sz="1100" b="1" dirty="0" err="1">
                    <a:solidFill>
                      <a:schemeClr val="tx1">
                        <a:lumMod val="65000"/>
                        <a:lumOff val="35000"/>
                      </a:schemeClr>
                    </a:solidFill>
                  </a:rPr>
                  <a:t>illégaux</a:t>
                </a:r>
                <a:endParaRPr lang="en-GB" sz="1100" b="1" dirty="0">
                  <a:solidFill>
                    <a:schemeClr val="tx1">
                      <a:lumMod val="65000"/>
                      <a:lumOff val="35000"/>
                    </a:schemeClr>
                  </a:solidFill>
                </a:endParaRPr>
              </a:p>
              <a:p>
                <a:pPr marL="285750" lvl="0" indent="-285750">
                  <a:buClr>
                    <a:schemeClr val="tx2"/>
                  </a:buClr>
                  <a:buFont typeface="Arial" charset="0"/>
                  <a:buChar char="•"/>
                </a:pPr>
                <a:r>
                  <a:rPr lang="en-GB" sz="1100" b="1" dirty="0">
                    <a:solidFill>
                      <a:schemeClr val="tx1">
                        <a:lumMod val="65000"/>
                        <a:lumOff val="35000"/>
                      </a:schemeClr>
                    </a:solidFill>
                  </a:rPr>
                  <a:t>Contamination </a:t>
                </a:r>
                <a:r>
                  <a:rPr lang="en-GB" sz="1100" b="1" dirty="0" err="1">
                    <a:solidFill>
                      <a:schemeClr val="tx1">
                        <a:lumMod val="65000"/>
                        <a:lumOff val="35000"/>
                      </a:schemeClr>
                    </a:solidFill>
                  </a:rPr>
                  <a:t>chimique</a:t>
                </a:r>
                <a:r>
                  <a:rPr lang="en-GB" sz="1100" b="1" dirty="0">
                    <a:solidFill>
                      <a:schemeClr val="tx1">
                        <a:lumMod val="65000"/>
                        <a:lumOff val="35000"/>
                      </a:schemeClr>
                    </a:solidFill>
                  </a:rPr>
                  <a:t> de </a:t>
                </a:r>
                <a:r>
                  <a:rPr lang="en-GB" sz="1100" b="1" dirty="0" err="1">
                    <a:solidFill>
                      <a:schemeClr val="tx1">
                        <a:lumMod val="65000"/>
                        <a:lumOff val="35000"/>
                      </a:schemeClr>
                    </a:solidFill>
                  </a:rPr>
                  <a:t>l'eau</a:t>
                </a:r>
                <a:endParaRPr lang="en-GB" sz="1100" b="1" dirty="0">
                  <a:solidFill>
                    <a:schemeClr val="tx1">
                      <a:lumMod val="65000"/>
                      <a:lumOff val="35000"/>
                    </a:schemeClr>
                  </a:solidFill>
                </a:endParaRPr>
              </a:p>
              <a:p>
                <a:pPr marL="285750" lvl="0" indent="-285750">
                  <a:buClr>
                    <a:schemeClr val="tx2"/>
                  </a:buClr>
                  <a:buFont typeface="Arial" charset="0"/>
                  <a:buChar char="•"/>
                </a:pPr>
                <a:r>
                  <a:rPr lang="fr-FR" sz="1100" b="1" dirty="0">
                    <a:solidFill>
                      <a:schemeClr val="tx1">
                        <a:lumMod val="65000"/>
                        <a:lumOff val="35000"/>
                      </a:schemeClr>
                    </a:solidFill>
                  </a:rPr>
                  <a:t>Manque de réutilisation des eaux usées</a:t>
                </a:r>
                <a:endParaRPr lang="en-GB" sz="1100" b="1" dirty="0">
                  <a:solidFill>
                    <a:schemeClr val="tx1">
                      <a:lumMod val="65000"/>
                      <a:lumOff val="35000"/>
                    </a:schemeClr>
                  </a:solidFill>
                </a:endParaRPr>
              </a:p>
              <a:p>
                <a:pPr marL="285750" lvl="0" indent="-285750">
                  <a:buClr>
                    <a:schemeClr val="tx2"/>
                  </a:buClr>
                  <a:buFont typeface="Arial" charset="0"/>
                  <a:buChar char="•"/>
                </a:pPr>
                <a:endParaRPr lang="en-GB" sz="1100" b="1" dirty="0">
                  <a:solidFill>
                    <a:schemeClr val="tx1">
                      <a:lumMod val="65000"/>
                      <a:lumOff val="35000"/>
                    </a:schemeClr>
                  </a:solidFill>
                </a:endParaRPr>
              </a:p>
            </p:txBody>
          </p:sp>
        </p:grpSp>
        <p:pic>
          <p:nvPicPr>
            <p:cNvPr id="17" name="Picture 23">
              <a:extLst>
                <a:ext uri="{FF2B5EF4-FFF2-40B4-BE49-F238E27FC236}">
                  <a16:creationId xmlns:a16="http://schemas.microsoft.com/office/drawing/2014/main" id="{A6CF2F25-C535-4042-9837-40190CB45024}"/>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127085" y="908702"/>
              <a:ext cx="1079025" cy="1103269"/>
            </a:xfrm>
            <a:prstGeom prst="rect">
              <a:avLst/>
            </a:prstGeom>
            <a:noFill/>
            <a:ln>
              <a:noFill/>
            </a:ln>
          </p:spPr>
        </p:pic>
        <p:pic>
          <p:nvPicPr>
            <p:cNvPr id="18" name="Picture 21" descr="Icon&#10;&#10;Description automatically generated">
              <a:extLst>
                <a:ext uri="{FF2B5EF4-FFF2-40B4-BE49-F238E27FC236}">
                  <a16:creationId xmlns:a16="http://schemas.microsoft.com/office/drawing/2014/main" id="{076BE274-AE19-43D6-B59A-6FF2FF7CF62D}"/>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794034" y="3619801"/>
              <a:ext cx="1102858" cy="1066510"/>
            </a:xfrm>
            <a:prstGeom prst="rect">
              <a:avLst/>
            </a:prstGeom>
            <a:noFill/>
            <a:ln>
              <a:noFill/>
            </a:ln>
          </p:spPr>
        </p:pic>
        <p:pic>
          <p:nvPicPr>
            <p:cNvPr id="19" name="Picture 19" descr="Icon&#10;&#10;Description automatically generated">
              <a:extLst>
                <a:ext uri="{FF2B5EF4-FFF2-40B4-BE49-F238E27FC236}">
                  <a16:creationId xmlns:a16="http://schemas.microsoft.com/office/drawing/2014/main" id="{F3DE84C1-A897-41AB-ABBA-601D279C9DAF}"/>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432567" y="3637308"/>
              <a:ext cx="1100062" cy="1100032"/>
            </a:xfrm>
            <a:prstGeom prst="rect">
              <a:avLst/>
            </a:prstGeom>
            <a:noFill/>
            <a:ln>
              <a:noFill/>
            </a:ln>
          </p:spPr>
        </p:pic>
      </p:grpSp>
    </p:spTree>
    <p:extLst>
      <p:ext uri="{BB962C8B-B14F-4D97-AF65-F5344CB8AC3E}">
        <p14:creationId xmlns:p14="http://schemas.microsoft.com/office/powerpoint/2010/main" val="254130687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DB3A2BE8-BE97-4434-B099-0837F5523BD4}"/>
              </a:ext>
            </a:extLst>
          </p:cNvPr>
          <p:cNvGrpSpPr/>
          <p:nvPr/>
        </p:nvGrpSpPr>
        <p:grpSpPr>
          <a:xfrm>
            <a:off x="2032969" y="514055"/>
            <a:ext cx="5738595" cy="4829326"/>
            <a:chOff x="1706988" y="539490"/>
            <a:chExt cx="5738595" cy="4829326"/>
          </a:xfrm>
        </p:grpSpPr>
        <p:sp>
          <p:nvSpPr>
            <p:cNvPr id="20" name="Ellipse 19">
              <a:extLst>
                <a:ext uri="{FF2B5EF4-FFF2-40B4-BE49-F238E27FC236}">
                  <a16:creationId xmlns:a16="http://schemas.microsoft.com/office/drawing/2014/main" id="{9EC4890F-ADB4-4671-A029-51402028F718}"/>
                </a:ext>
              </a:extLst>
            </p:cNvPr>
            <p:cNvSpPr/>
            <p:nvPr/>
          </p:nvSpPr>
          <p:spPr>
            <a:xfrm rot="8430683">
              <a:off x="4809873" y="539490"/>
              <a:ext cx="1691179" cy="4829326"/>
            </a:xfrm>
            <a:prstGeom prst="ellipse">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grpSp>
          <p:nvGrpSpPr>
            <p:cNvPr id="2" name="Gruppieren 1">
              <a:extLst>
                <a:ext uri="{FF2B5EF4-FFF2-40B4-BE49-F238E27FC236}">
                  <a16:creationId xmlns:a16="http://schemas.microsoft.com/office/drawing/2014/main" id="{E3CC756A-7A54-4BB6-AA70-AEB187539AB2}"/>
                </a:ext>
              </a:extLst>
            </p:cNvPr>
            <p:cNvGrpSpPr/>
            <p:nvPr/>
          </p:nvGrpSpPr>
          <p:grpSpPr>
            <a:xfrm>
              <a:off x="1706988" y="1049492"/>
              <a:ext cx="5738595" cy="3835205"/>
              <a:chOff x="1794034" y="908702"/>
              <a:chExt cx="5738595" cy="3835205"/>
            </a:xfrm>
          </p:grpSpPr>
          <p:grpSp>
            <p:nvGrpSpPr>
              <p:cNvPr id="7" name="Gruppieren 6">
                <a:extLst>
                  <a:ext uri="{FF2B5EF4-FFF2-40B4-BE49-F238E27FC236}">
                    <a16:creationId xmlns:a16="http://schemas.microsoft.com/office/drawing/2014/main" id="{CBC8A31E-E6C3-4876-989D-F95718B1F45C}"/>
                  </a:ext>
                </a:extLst>
              </p:cNvPr>
              <p:cNvGrpSpPr/>
              <p:nvPr/>
            </p:nvGrpSpPr>
            <p:grpSpPr>
              <a:xfrm>
                <a:off x="1943485" y="1094786"/>
                <a:ext cx="5153066" cy="3649121"/>
                <a:chOff x="539552" y="847180"/>
                <a:chExt cx="7848872" cy="5601763"/>
              </a:xfrm>
            </p:grpSpPr>
            <p:sp>
              <p:nvSpPr>
                <p:cNvPr id="8" name="Inhaltsplatzhalter 2">
                  <a:extLst>
                    <a:ext uri="{FF2B5EF4-FFF2-40B4-BE49-F238E27FC236}">
                      <a16:creationId xmlns:a16="http://schemas.microsoft.com/office/drawing/2014/main" id="{C22BE77E-CCDD-44BA-B06D-9D1DCC391EA5}"/>
                    </a:ext>
                  </a:extLst>
                </p:cNvPr>
                <p:cNvSpPr txBox="1">
                  <a:spLocks/>
                </p:cNvSpPr>
                <p:nvPr/>
              </p:nvSpPr>
              <p:spPr>
                <a:xfrm>
                  <a:off x="539552" y="2132856"/>
                  <a:ext cx="7848872" cy="410445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600"/>
                    </a:spcAft>
                  </a:pPr>
                  <a:endParaRPr lang="fr-FR" sz="2200" dirty="0">
                    <a:solidFill>
                      <a:schemeClr val="accent1">
                        <a:lumMod val="50000"/>
                      </a:schemeClr>
                    </a:solidFill>
                    <a:latin typeface="Akzidenz-Grotesk BQ" pitchFamily="50" charset="0"/>
                  </a:endParaRPr>
                </a:p>
              </p:txBody>
            </p:sp>
            <p:sp>
              <p:nvSpPr>
                <p:cNvPr id="9" name="CuadroTexto 71">
                  <a:extLst>
                    <a:ext uri="{FF2B5EF4-FFF2-40B4-BE49-F238E27FC236}">
                      <a16:creationId xmlns:a16="http://schemas.microsoft.com/office/drawing/2014/main" id="{7DA79346-FCFD-4D86-B658-4491C8CA02C8}"/>
                    </a:ext>
                  </a:extLst>
                </p:cNvPr>
                <p:cNvSpPr txBox="1"/>
                <p:nvPr/>
              </p:nvSpPr>
              <p:spPr>
                <a:xfrm rot="19200000">
                  <a:off x="5288761" y="847180"/>
                  <a:ext cx="2319090" cy="5601763"/>
                </a:xfrm>
                <a:prstGeom prst="rect">
                  <a:avLst/>
                </a:prstGeom>
                <a:gradFill>
                  <a:gsLst>
                    <a:gs pos="0">
                      <a:srgbClr val="B9CD6A"/>
                    </a:gs>
                    <a:gs pos="0">
                      <a:srgbClr val="92D050">
                        <a:alpha val="30000"/>
                      </a:srgbClr>
                    </a:gs>
                    <a:gs pos="100000">
                      <a:srgbClr val="B9CEE9">
                        <a:alpha val="30000"/>
                      </a:srgbClr>
                    </a:gs>
                  </a:gsLst>
                  <a:lin ang="16200000" scaled="0"/>
                </a:gradFill>
              </p:spPr>
              <p:txBody>
                <a:bodyPr wrap="square" rtlCol="0">
                  <a:spAutoFit/>
                </a:bodyPr>
                <a:lstStyle/>
                <a:p>
                  <a:endParaRPr lang="es-CL" dirty="0"/>
                </a:p>
              </p:txBody>
            </p:sp>
            <p:sp>
              <p:nvSpPr>
                <p:cNvPr id="10" name="CuadroTexto 72">
                  <a:extLst>
                    <a:ext uri="{FF2B5EF4-FFF2-40B4-BE49-F238E27FC236}">
                      <a16:creationId xmlns:a16="http://schemas.microsoft.com/office/drawing/2014/main" id="{993AAA73-C6C2-44AD-8C14-125548C1A7AA}"/>
                    </a:ext>
                  </a:extLst>
                </p:cNvPr>
                <p:cNvSpPr txBox="1"/>
                <p:nvPr/>
              </p:nvSpPr>
              <p:spPr>
                <a:xfrm rot="2400000">
                  <a:off x="2179196" y="1031760"/>
                  <a:ext cx="1487983" cy="4907213"/>
                </a:xfrm>
                <a:prstGeom prst="rect">
                  <a:avLst/>
                </a:prstGeom>
                <a:gradFill>
                  <a:gsLst>
                    <a:gs pos="0">
                      <a:srgbClr val="A7C5F1"/>
                    </a:gs>
                    <a:gs pos="0">
                      <a:srgbClr val="F4961B">
                        <a:alpha val="30000"/>
                      </a:srgbClr>
                    </a:gs>
                    <a:gs pos="81000">
                      <a:srgbClr val="B9CEE9">
                        <a:alpha val="30000"/>
                      </a:srgbClr>
                    </a:gs>
                  </a:gsLst>
                  <a:lin ang="16200000" scaled="0"/>
                </a:gradFill>
              </p:spPr>
              <p:txBody>
                <a:bodyPr wrap="square" rtlCol="0">
                  <a:spAutoFit/>
                </a:bodyPr>
                <a:lstStyle/>
                <a:p>
                  <a:endParaRPr lang="es-CL" dirty="0"/>
                </a:p>
              </p:txBody>
            </p:sp>
            <p:sp>
              <p:nvSpPr>
                <p:cNvPr id="11" name="CuadroTexto 73">
                  <a:extLst>
                    <a:ext uri="{FF2B5EF4-FFF2-40B4-BE49-F238E27FC236}">
                      <a16:creationId xmlns:a16="http://schemas.microsoft.com/office/drawing/2014/main" id="{1A4A8AB2-613E-4941-A76F-960E29F50D5B}"/>
                    </a:ext>
                  </a:extLst>
                </p:cNvPr>
                <p:cNvSpPr txBox="1"/>
                <p:nvPr/>
              </p:nvSpPr>
              <p:spPr>
                <a:xfrm rot="16200000">
                  <a:off x="3894457" y="2399261"/>
                  <a:ext cx="1308342" cy="6593691"/>
                </a:xfrm>
                <a:prstGeom prst="rect">
                  <a:avLst/>
                </a:prstGeom>
                <a:gradFill>
                  <a:gsLst>
                    <a:gs pos="100000">
                      <a:srgbClr val="F4961B">
                        <a:alpha val="30000"/>
                      </a:srgbClr>
                    </a:gs>
                    <a:gs pos="32000">
                      <a:srgbClr val="B9CD6A">
                        <a:alpha val="30000"/>
                      </a:srgbClr>
                    </a:gs>
                  </a:gsLst>
                  <a:lin ang="16200000" scaled="0"/>
                </a:gradFill>
              </p:spPr>
              <p:txBody>
                <a:bodyPr wrap="square" rtlCol="0">
                  <a:spAutoFit/>
                </a:bodyPr>
                <a:lstStyle/>
                <a:p>
                  <a:endParaRPr lang="es-CL" dirty="0"/>
                </a:p>
              </p:txBody>
            </p:sp>
            <p:sp>
              <p:nvSpPr>
                <p:cNvPr id="14" name="Rectángulo 76">
                  <a:extLst>
                    <a:ext uri="{FF2B5EF4-FFF2-40B4-BE49-F238E27FC236}">
                      <a16:creationId xmlns:a16="http://schemas.microsoft.com/office/drawing/2014/main" id="{31F64D2D-72AD-47C4-8DC9-B32072F8BFED}"/>
                    </a:ext>
                  </a:extLst>
                </p:cNvPr>
                <p:cNvSpPr/>
                <p:nvPr/>
              </p:nvSpPr>
              <p:spPr>
                <a:xfrm rot="18587814">
                  <a:off x="1232324" y="2726529"/>
                  <a:ext cx="3619007" cy="1429806"/>
                </a:xfrm>
                <a:prstGeom prst="rect">
                  <a:avLst/>
                </a:prstGeom>
              </p:spPr>
              <p:txBody>
                <a:bodyPr wrap="square">
                  <a:spAutoFit/>
                </a:bodyPr>
                <a:lstStyle/>
                <a:p>
                  <a:pPr marL="285750" lvl="0" indent="-285750">
                    <a:buClr>
                      <a:schemeClr val="tx2"/>
                    </a:buClr>
                    <a:buFont typeface="Arial" charset="0"/>
                    <a:buChar char="•"/>
                  </a:pPr>
                  <a:r>
                    <a:rPr lang="en-GB" sz="1100" b="1" dirty="0" err="1">
                      <a:solidFill>
                        <a:schemeClr val="tx1">
                          <a:lumMod val="65000"/>
                          <a:lumOff val="35000"/>
                        </a:schemeClr>
                      </a:solidFill>
                    </a:rPr>
                    <a:t>Eau</a:t>
                  </a:r>
                  <a:r>
                    <a:rPr lang="en-GB" sz="1100" b="1" dirty="0">
                      <a:solidFill>
                        <a:schemeClr val="tx1">
                          <a:lumMod val="65000"/>
                          <a:lumOff val="35000"/>
                        </a:schemeClr>
                      </a:solidFill>
                    </a:rPr>
                    <a:t> pour la production </a:t>
                  </a:r>
                  <a:r>
                    <a:rPr lang="en-GB" sz="1100" b="1" dirty="0" err="1">
                      <a:solidFill>
                        <a:schemeClr val="tx1">
                          <a:lumMod val="65000"/>
                          <a:lumOff val="35000"/>
                        </a:schemeClr>
                      </a:solidFill>
                    </a:rPr>
                    <a:t>hydroélectrique</a:t>
                  </a:r>
                  <a:endParaRPr lang="en-GB" sz="1100" b="1" dirty="0">
                    <a:solidFill>
                      <a:schemeClr val="tx1">
                        <a:lumMod val="65000"/>
                        <a:lumOff val="35000"/>
                      </a:schemeClr>
                    </a:solidFill>
                  </a:endParaRPr>
                </a:p>
                <a:p>
                  <a:pPr marL="285750" lvl="0" indent="-285750">
                    <a:buClr>
                      <a:schemeClr val="tx2"/>
                    </a:buClr>
                    <a:buFont typeface="Arial" charset="0"/>
                    <a:buChar char="•"/>
                  </a:pPr>
                  <a:r>
                    <a:rPr lang="en-GB" sz="1100" b="1" dirty="0" err="1">
                      <a:solidFill>
                        <a:schemeClr val="tx1">
                          <a:lumMod val="65000"/>
                          <a:lumOff val="35000"/>
                        </a:schemeClr>
                      </a:solidFill>
                    </a:rPr>
                    <a:t>Énergie</a:t>
                  </a:r>
                  <a:r>
                    <a:rPr lang="en-GB" sz="1100" b="1" dirty="0">
                      <a:solidFill>
                        <a:schemeClr val="tx1">
                          <a:lumMod val="65000"/>
                          <a:lumOff val="35000"/>
                        </a:schemeClr>
                      </a:solidFill>
                    </a:rPr>
                    <a:t> pour le </a:t>
                  </a:r>
                  <a:r>
                    <a:rPr lang="en-GB" sz="1100" b="1" dirty="0" err="1">
                      <a:solidFill>
                        <a:schemeClr val="tx1">
                          <a:lumMod val="65000"/>
                          <a:lumOff val="35000"/>
                        </a:schemeClr>
                      </a:solidFill>
                    </a:rPr>
                    <a:t>transfert</a:t>
                  </a:r>
                  <a:r>
                    <a:rPr lang="en-GB" sz="1100" b="1" dirty="0">
                      <a:solidFill>
                        <a:schemeClr val="tx1">
                          <a:lumMod val="65000"/>
                          <a:lumOff val="35000"/>
                        </a:schemeClr>
                      </a:solidFill>
                    </a:rPr>
                    <a:t> </a:t>
                  </a:r>
                  <a:r>
                    <a:rPr lang="en-GB" sz="1100" b="1" dirty="0" err="1">
                      <a:solidFill>
                        <a:schemeClr val="tx1">
                          <a:lumMod val="65000"/>
                          <a:lumOff val="35000"/>
                        </a:schemeClr>
                      </a:solidFill>
                    </a:rPr>
                    <a:t>d’eau</a:t>
                  </a:r>
                  <a:endParaRPr lang="en-GB" sz="1100" b="1" dirty="0">
                    <a:solidFill>
                      <a:schemeClr val="tx1">
                        <a:lumMod val="65000"/>
                        <a:lumOff val="35000"/>
                      </a:schemeClr>
                    </a:solidFill>
                  </a:endParaRPr>
                </a:p>
                <a:p>
                  <a:pPr marL="285750" lvl="0" indent="-285750">
                    <a:buClr>
                      <a:schemeClr val="tx2"/>
                    </a:buClr>
                    <a:buFont typeface="Arial" charset="0"/>
                    <a:buChar char="•"/>
                  </a:pPr>
                  <a:r>
                    <a:rPr lang="en-GB" sz="1100" b="1" dirty="0" err="1">
                      <a:solidFill>
                        <a:schemeClr val="tx1">
                          <a:lumMod val="65000"/>
                          <a:lumOff val="35000"/>
                        </a:schemeClr>
                      </a:solidFill>
                    </a:rPr>
                    <a:t>Interdépendance</a:t>
                  </a:r>
                  <a:r>
                    <a:rPr lang="en-GB" sz="1100" b="1" dirty="0">
                      <a:solidFill>
                        <a:schemeClr val="tx1">
                          <a:lumMod val="65000"/>
                          <a:lumOff val="35000"/>
                        </a:schemeClr>
                      </a:solidFill>
                    </a:rPr>
                    <a:t> ICE /</a:t>
                  </a:r>
                  <a:r>
                    <a:rPr lang="en-GB" sz="1100" b="1" dirty="0" err="1">
                      <a:solidFill>
                        <a:schemeClr val="tx1">
                          <a:lumMod val="65000"/>
                          <a:lumOff val="35000"/>
                        </a:schemeClr>
                      </a:solidFill>
                    </a:rPr>
                    <a:t>AyA</a:t>
                  </a:r>
                  <a:endParaRPr lang="en-GB" sz="1100" b="1" dirty="0">
                    <a:solidFill>
                      <a:schemeClr val="tx1">
                        <a:lumMod val="65000"/>
                        <a:lumOff val="35000"/>
                      </a:schemeClr>
                    </a:solidFill>
                  </a:endParaRPr>
                </a:p>
              </p:txBody>
            </p:sp>
            <p:sp>
              <p:nvSpPr>
                <p:cNvPr id="15" name="Rectángulo 77">
                  <a:extLst>
                    <a:ext uri="{FF2B5EF4-FFF2-40B4-BE49-F238E27FC236}">
                      <a16:creationId xmlns:a16="http://schemas.microsoft.com/office/drawing/2014/main" id="{2EE608C1-6A50-4B2B-9219-D357079D07E5}"/>
                    </a:ext>
                  </a:extLst>
                </p:cNvPr>
                <p:cNvSpPr/>
                <p:nvPr/>
              </p:nvSpPr>
              <p:spPr>
                <a:xfrm>
                  <a:off x="2447522" y="4973129"/>
                  <a:ext cx="4225880" cy="1441027"/>
                </a:xfrm>
                <a:prstGeom prst="rect">
                  <a:avLst/>
                </a:prstGeom>
              </p:spPr>
              <p:txBody>
                <a:bodyPr wrap="square">
                  <a:spAutoFit/>
                </a:bodyPr>
                <a:lstStyle/>
                <a:p>
                  <a:pPr marL="285750" lvl="0" indent="-285750">
                    <a:buClr>
                      <a:schemeClr val="tx2"/>
                    </a:buClr>
                    <a:buFont typeface="Arial" charset="0"/>
                    <a:buChar char="•"/>
                  </a:pPr>
                  <a:r>
                    <a:rPr lang="en-GB" sz="1100" b="1" dirty="0">
                      <a:solidFill>
                        <a:schemeClr val="tx1">
                          <a:lumMod val="65000"/>
                          <a:lumOff val="35000"/>
                        </a:schemeClr>
                      </a:solidFill>
                    </a:rPr>
                    <a:t>Concurrence des </a:t>
                  </a:r>
                  <a:r>
                    <a:rPr lang="en-GB" sz="1100" b="1" dirty="0" err="1">
                      <a:solidFill>
                        <a:schemeClr val="tx1">
                          <a:lumMod val="65000"/>
                          <a:lumOff val="35000"/>
                        </a:schemeClr>
                      </a:solidFill>
                    </a:rPr>
                    <a:t>utilisateurs</a:t>
                  </a:r>
                  <a:r>
                    <a:rPr lang="en-GB" sz="1100" b="1" dirty="0">
                      <a:solidFill>
                        <a:schemeClr val="tx1">
                          <a:lumMod val="65000"/>
                          <a:lumOff val="35000"/>
                        </a:schemeClr>
                      </a:solidFill>
                    </a:rPr>
                    <a:t> </a:t>
                  </a:r>
                  <a:r>
                    <a:rPr lang="en-GB" sz="1100" b="1" dirty="0" err="1">
                      <a:solidFill>
                        <a:schemeClr val="tx1">
                          <a:lumMod val="65000"/>
                          <a:lumOff val="35000"/>
                        </a:schemeClr>
                      </a:solidFill>
                    </a:rPr>
                    <a:t>d’eau</a:t>
                  </a:r>
                  <a:r>
                    <a:rPr lang="en-GB" sz="1100" b="1" dirty="0">
                      <a:solidFill>
                        <a:schemeClr val="tx1">
                          <a:lumMod val="65000"/>
                          <a:lumOff val="35000"/>
                        </a:schemeClr>
                      </a:solidFill>
                    </a:rPr>
                    <a:t> </a:t>
                  </a:r>
                </a:p>
                <a:p>
                  <a:pPr marL="285750" lvl="0" indent="-285750">
                    <a:buClr>
                      <a:schemeClr val="tx2"/>
                    </a:buClr>
                    <a:buFont typeface="Arial" charset="0"/>
                    <a:buChar char="•"/>
                  </a:pPr>
                  <a:r>
                    <a:rPr lang="fr-FR" sz="1100" b="1" dirty="0">
                      <a:solidFill>
                        <a:schemeClr val="tx1">
                          <a:lumMod val="65000"/>
                          <a:lumOff val="35000"/>
                        </a:schemeClr>
                      </a:solidFill>
                    </a:rPr>
                    <a:t>Augmentation de la consommation d'énergie par la modernisation de l'agriculture</a:t>
                  </a:r>
                  <a:endParaRPr lang="en-GB" sz="1100" b="1" dirty="0">
                    <a:solidFill>
                      <a:schemeClr val="tx1">
                        <a:lumMod val="65000"/>
                        <a:lumOff val="35000"/>
                      </a:schemeClr>
                    </a:solidFill>
                  </a:endParaRPr>
                </a:p>
              </p:txBody>
            </p:sp>
            <p:sp>
              <p:nvSpPr>
                <p:cNvPr id="16" name="Rectángulo 79">
                  <a:extLst>
                    <a:ext uri="{FF2B5EF4-FFF2-40B4-BE49-F238E27FC236}">
                      <a16:creationId xmlns:a16="http://schemas.microsoft.com/office/drawing/2014/main" id="{3F127BAD-8E17-43F0-90FD-E54DE9E25EFD}"/>
                    </a:ext>
                  </a:extLst>
                </p:cNvPr>
                <p:cNvSpPr/>
                <p:nvPr/>
              </p:nvSpPr>
              <p:spPr>
                <a:xfrm rot="3057121">
                  <a:off x="4414045" y="2330916"/>
                  <a:ext cx="3823949" cy="2461140"/>
                </a:xfrm>
                <a:prstGeom prst="rect">
                  <a:avLst/>
                </a:prstGeom>
              </p:spPr>
              <p:txBody>
                <a:bodyPr wrap="square">
                  <a:spAutoFit/>
                </a:bodyPr>
                <a:lstStyle/>
                <a:p>
                  <a:pPr marL="285750" lvl="0" indent="-285750">
                    <a:buClr>
                      <a:schemeClr val="tx2"/>
                    </a:buClr>
                    <a:buFont typeface="Arial" charset="0"/>
                    <a:buChar char="•"/>
                  </a:pPr>
                  <a:r>
                    <a:rPr lang="fr-FR" sz="1100" b="1" dirty="0">
                      <a:solidFill>
                        <a:schemeClr val="tx1">
                          <a:lumMod val="65000"/>
                          <a:lumOff val="35000"/>
                        </a:schemeClr>
                      </a:solidFill>
                    </a:rPr>
                    <a:t>L'infrastructure d'irrigation inadéquate manque d'approvisionnement en eau suffisant</a:t>
                  </a:r>
                  <a:endParaRPr lang="en-GB" sz="1100" b="1" dirty="0">
                    <a:solidFill>
                      <a:schemeClr val="tx1">
                        <a:lumMod val="65000"/>
                        <a:lumOff val="35000"/>
                      </a:schemeClr>
                    </a:solidFill>
                  </a:endParaRPr>
                </a:p>
                <a:p>
                  <a:pPr marL="285750" lvl="0" indent="-285750">
                    <a:buClr>
                      <a:schemeClr val="tx2"/>
                    </a:buClr>
                    <a:buFont typeface="Arial" charset="0"/>
                    <a:buChar char="•"/>
                  </a:pPr>
                  <a:r>
                    <a:rPr lang="en-GB" sz="1100" b="1" dirty="0" err="1">
                      <a:solidFill>
                        <a:schemeClr val="tx1">
                          <a:lumMod val="65000"/>
                          <a:lumOff val="35000"/>
                        </a:schemeClr>
                      </a:solidFill>
                    </a:rPr>
                    <a:t>Prélèvements</a:t>
                  </a:r>
                  <a:r>
                    <a:rPr lang="en-GB" sz="1100" b="1" dirty="0">
                      <a:solidFill>
                        <a:schemeClr val="tx1">
                          <a:lumMod val="65000"/>
                          <a:lumOff val="35000"/>
                        </a:schemeClr>
                      </a:solidFill>
                    </a:rPr>
                    <a:t> </a:t>
                  </a:r>
                  <a:r>
                    <a:rPr lang="en-GB" sz="1100" b="1" dirty="0" err="1">
                      <a:solidFill>
                        <a:schemeClr val="tx1">
                          <a:lumMod val="65000"/>
                          <a:lumOff val="35000"/>
                        </a:schemeClr>
                      </a:solidFill>
                    </a:rPr>
                    <a:t>d’eau</a:t>
                  </a:r>
                  <a:r>
                    <a:rPr lang="en-GB" sz="1100" b="1" dirty="0">
                      <a:solidFill>
                        <a:schemeClr val="tx1">
                          <a:lumMod val="65000"/>
                          <a:lumOff val="35000"/>
                        </a:schemeClr>
                      </a:solidFill>
                    </a:rPr>
                    <a:t> </a:t>
                  </a:r>
                  <a:r>
                    <a:rPr lang="en-GB" sz="1100" b="1" dirty="0" err="1">
                      <a:solidFill>
                        <a:schemeClr val="tx1">
                          <a:lumMod val="65000"/>
                          <a:lumOff val="35000"/>
                        </a:schemeClr>
                      </a:solidFill>
                    </a:rPr>
                    <a:t>illégaux</a:t>
                  </a:r>
                  <a:endParaRPr lang="en-GB" sz="1100" b="1" dirty="0">
                    <a:solidFill>
                      <a:schemeClr val="tx1">
                        <a:lumMod val="65000"/>
                        <a:lumOff val="35000"/>
                      </a:schemeClr>
                    </a:solidFill>
                  </a:endParaRPr>
                </a:p>
                <a:p>
                  <a:pPr marL="285750" lvl="0" indent="-285750">
                    <a:buClr>
                      <a:schemeClr val="tx2"/>
                    </a:buClr>
                    <a:buFont typeface="Arial" charset="0"/>
                    <a:buChar char="•"/>
                  </a:pPr>
                  <a:r>
                    <a:rPr lang="en-GB" sz="1100" b="1" dirty="0">
                      <a:solidFill>
                        <a:schemeClr val="tx1">
                          <a:lumMod val="65000"/>
                          <a:lumOff val="35000"/>
                        </a:schemeClr>
                      </a:solidFill>
                    </a:rPr>
                    <a:t>Contamination </a:t>
                  </a:r>
                  <a:r>
                    <a:rPr lang="en-GB" sz="1100" b="1" dirty="0" err="1">
                      <a:solidFill>
                        <a:schemeClr val="tx1">
                          <a:lumMod val="65000"/>
                          <a:lumOff val="35000"/>
                        </a:schemeClr>
                      </a:solidFill>
                    </a:rPr>
                    <a:t>chimique</a:t>
                  </a:r>
                  <a:r>
                    <a:rPr lang="en-GB" sz="1100" b="1" dirty="0">
                      <a:solidFill>
                        <a:schemeClr val="tx1">
                          <a:lumMod val="65000"/>
                          <a:lumOff val="35000"/>
                        </a:schemeClr>
                      </a:solidFill>
                    </a:rPr>
                    <a:t> de </a:t>
                  </a:r>
                  <a:r>
                    <a:rPr lang="en-GB" sz="1100" b="1" dirty="0" err="1">
                      <a:solidFill>
                        <a:schemeClr val="tx1">
                          <a:lumMod val="65000"/>
                          <a:lumOff val="35000"/>
                        </a:schemeClr>
                      </a:solidFill>
                    </a:rPr>
                    <a:t>l'eau</a:t>
                  </a:r>
                  <a:endParaRPr lang="en-GB" sz="1100" b="1" dirty="0">
                    <a:solidFill>
                      <a:schemeClr val="tx1">
                        <a:lumMod val="65000"/>
                        <a:lumOff val="35000"/>
                      </a:schemeClr>
                    </a:solidFill>
                  </a:endParaRPr>
                </a:p>
                <a:p>
                  <a:pPr marL="285750" lvl="0" indent="-285750">
                    <a:buClr>
                      <a:schemeClr val="tx2"/>
                    </a:buClr>
                    <a:buFont typeface="Arial" charset="0"/>
                    <a:buChar char="•"/>
                  </a:pPr>
                  <a:r>
                    <a:rPr lang="fr-FR" sz="1100" b="1" dirty="0">
                      <a:solidFill>
                        <a:schemeClr val="tx1">
                          <a:lumMod val="65000"/>
                          <a:lumOff val="35000"/>
                        </a:schemeClr>
                      </a:solidFill>
                    </a:rPr>
                    <a:t>Manque de réutilisation des eaux usées</a:t>
                  </a:r>
                  <a:endParaRPr lang="en-GB" sz="1100" b="1" dirty="0">
                    <a:solidFill>
                      <a:schemeClr val="tx1">
                        <a:lumMod val="65000"/>
                        <a:lumOff val="35000"/>
                      </a:schemeClr>
                    </a:solidFill>
                  </a:endParaRPr>
                </a:p>
              </p:txBody>
            </p:sp>
          </p:grpSp>
          <p:pic>
            <p:nvPicPr>
              <p:cNvPr id="17" name="Picture 23">
                <a:extLst>
                  <a:ext uri="{FF2B5EF4-FFF2-40B4-BE49-F238E27FC236}">
                    <a16:creationId xmlns:a16="http://schemas.microsoft.com/office/drawing/2014/main" id="{A6CF2F25-C535-4042-9837-40190CB45024}"/>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127085" y="908702"/>
                <a:ext cx="1079025" cy="1103269"/>
              </a:xfrm>
              <a:prstGeom prst="rect">
                <a:avLst/>
              </a:prstGeom>
              <a:noFill/>
              <a:ln>
                <a:noFill/>
              </a:ln>
            </p:spPr>
          </p:pic>
          <p:pic>
            <p:nvPicPr>
              <p:cNvPr id="18" name="Picture 21" descr="Icon&#10;&#10;Description automatically generated">
                <a:extLst>
                  <a:ext uri="{FF2B5EF4-FFF2-40B4-BE49-F238E27FC236}">
                    <a16:creationId xmlns:a16="http://schemas.microsoft.com/office/drawing/2014/main" id="{076BE274-AE19-43D6-B59A-6FF2FF7CF62D}"/>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794034" y="3619801"/>
                <a:ext cx="1102858" cy="1066510"/>
              </a:xfrm>
              <a:prstGeom prst="rect">
                <a:avLst/>
              </a:prstGeom>
              <a:noFill/>
              <a:ln>
                <a:noFill/>
              </a:ln>
            </p:spPr>
          </p:pic>
          <p:pic>
            <p:nvPicPr>
              <p:cNvPr id="19" name="Picture 19" descr="Icon&#10;&#10;Description automatically generated">
                <a:extLst>
                  <a:ext uri="{FF2B5EF4-FFF2-40B4-BE49-F238E27FC236}">
                    <a16:creationId xmlns:a16="http://schemas.microsoft.com/office/drawing/2014/main" id="{F3DE84C1-A897-41AB-ABBA-601D279C9DAF}"/>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432567" y="3637308"/>
                <a:ext cx="1100062" cy="1100032"/>
              </a:xfrm>
              <a:prstGeom prst="rect">
                <a:avLst/>
              </a:prstGeom>
              <a:noFill/>
              <a:ln>
                <a:noFill/>
              </a:ln>
            </p:spPr>
          </p:pic>
        </p:grpSp>
      </p:grpSp>
      <p:sp>
        <p:nvSpPr>
          <p:cNvPr id="3" name="Titel 2">
            <a:extLst>
              <a:ext uri="{FF2B5EF4-FFF2-40B4-BE49-F238E27FC236}">
                <a16:creationId xmlns:a16="http://schemas.microsoft.com/office/drawing/2014/main" id="{E72D67C0-51D3-40EE-9B33-369612F6347F}"/>
              </a:ext>
            </a:extLst>
          </p:cNvPr>
          <p:cNvSpPr>
            <a:spLocks noGrp="1"/>
          </p:cNvSpPr>
          <p:nvPr>
            <p:ph type="title"/>
          </p:nvPr>
        </p:nvSpPr>
        <p:spPr>
          <a:xfrm>
            <a:off x="449816" y="660372"/>
            <a:ext cx="8694184" cy="540544"/>
          </a:xfrm>
        </p:spPr>
        <p:txBody>
          <a:bodyPr>
            <a:normAutofit fontScale="90000"/>
          </a:bodyPr>
          <a:lstStyle/>
          <a:p>
            <a:r>
              <a:rPr lang="en-GB" sz="2800" dirty="0"/>
              <a:t>Interactions </a:t>
            </a:r>
            <a:r>
              <a:rPr lang="en-GB" sz="2800" dirty="0" err="1"/>
              <a:t>eau</a:t>
            </a:r>
            <a:r>
              <a:rPr lang="en-GB" sz="2800" dirty="0"/>
              <a:t>-</a:t>
            </a:r>
            <a:r>
              <a:rPr lang="en-GB" sz="2800" dirty="0" err="1"/>
              <a:t>énergie</a:t>
            </a:r>
            <a:r>
              <a:rPr lang="en-GB" sz="2800" dirty="0"/>
              <a:t>-alimentation Nexus du </a:t>
            </a:r>
            <a:r>
              <a:rPr lang="en-GB" sz="2800" dirty="0" err="1"/>
              <a:t>bassin</a:t>
            </a:r>
            <a:r>
              <a:rPr lang="en-GB" sz="2800" dirty="0"/>
              <a:t> de la rivière </a:t>
            </a:r>
            <a:r>
              <a:rPr lang="en-GB" sz="2800" dirty="0" err="1"/>
              <a:t>Reventazón</a:t>
            </a:r>
            <a:endParaRPr lang="de-DE" dirty="0"/>
          </a:p>
        </p:txBody>
      </p:sp>
      <p:sp>
        <p:nvSpPr>
          <p:cNvPr id="4" name="Foliennummernplatzhalter 3">
            <a:extLst>
              <a:ext uri="{FF2B5EF4-FFF2-40B4-BE49-F238E27FC236}">
                <a16:creationId xmlns:a16="http://schemas.microsoft.com/office/drawing/2014/main" id="{8AD27CD8-4233-4BB8-B105-4152E248BD91}"/>
              </a:ext>
            </a:extLst>
          </p:cNvPr>
          <p:cNvSpPr>
            <a:spLocks noGrp="1"/>
          </p:cNvSpPr>
          <p:nvPr>
            <p:ph type="sldNum" sz="quarter" idx="16"/>
          </p:nvPr>
        </p:nvSpPr>
        <p:spPr/>
        <p:txBody>
          <a:bodyPr/>
          <a:lstStyle/>
          <a:p>
            <a:fld id="{CF23C0C3-F0EC-4AF0-84C8-08554CFEDD03}" type="slidenum">
              <a:rPr lang="en-GB" smtClean="0"/>
              <a:t>8</a:t>
            </a:fld>
            <a:endParaRPr lang="en-GB" dirty="0"/>
          </a:p>
        </p:txBody>
      </p:sp>
      <p:sp>
        <p:nvSpPr>
          <p:cNvPr id="13" name="Sprechblase: rechteckig mit abgerundeten Ecken 12">
            <a:extLst>
              <a:ext uri="{FF2B5EF4-FFF2-40B4-BE49-F238E27FC236}">
                <a16:creationId xmlns:a16="http://schemas.microsoft.com/office/drawing/2014/main" id="{D34238AB-CB2B-4398-9DA4-41FFB00E70EE}"/>
              </a:ext>
            </a:extLst>
          </p:cNvPr>
          <p:cNvSpPr/>
          <p:nvPr/>
        </p:nvSpPr>
        <p:spPr>
          <a:xfrm>
            <a:off x="7135890" y="964942"/>
            <a:ext cx="1921761" cy="2069759"/>
          </a:xfrm>
          <a:prstGeom prst="wedgeRoundRectCallout">
            <a:avLst>
              <a:gd name="adj1" fmla="val -152345"/>
              <a:gd name="adj2" fmla="val -43478"/>
              <a:gd name="adj3" fmla="val 16667"/>
            </a:avLst>
          </a:prstGeom>
          <a:solidFill>
            <a:srgbClr val="004C82">
              <a:alpha val="50196"/>
            </a:srgbClr>
          </a:solidFill>
          <a:ln>
            <a:solidFill>
              <a:srgbClr val="004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 gestion de </a:t>
            </a:r>
            <a:r>
              <a:rPr lang="en-US" dirty="0" err="1"/>
              <a:t>l’eau</a:t>
            </a:r>
            <a:r>
              <a:rPr lang="en-US" dirty="0"/>
              <a:t> au Costa Rica:</a:t>
            </a:r>
          </a:p>
          <a:p>
            <a:pPr marL="285750" indent="-285750">
              <a:buFont typeface="Arial" panose="020B0604020202020204" pitchFamily="34" charset="0"/>
              <a:buChar char="•"/>
            </a:pPr>
            <a:r>
              <a:rPr lang="en-US" dirty="0" err="1"/>
              <a:t>L’eau</a:t>
            </a:r>
            <a:r>
              <a:rPr lang="en-US" dirty="0"/>
              <a:t> </a:t>
            </a:r>
            <a:r>
              <a:rPr lang="en-US" dirty="0" err="1"/>
              <a:t>est</a:t>
            </a:r>
            <a:r>
              <a:rPr lang="en-US" dirty="0"/>
              <a:t> </a:t>
            </a:r>
            <a:r>
              <a:rPr lang="en-US" dirty="0" err="1"/>
              <a:t>une</a:t>
            </a:r>
            <a:r>
              <a:rPr lang="en-US" dirty="0"/>
              <a:t> </a:t>
            </a:r>
            <a:r>
              <a:rPr lang="en-US" dirty="0" err="1"/>
              <a:t>propriété</a:t>
            </a:r>
            <a:r>
              <a:rPr lang="en-US" dirty="0"/>
              <a:t> de </a:t>
            </a:r>
            <a:r>
              <a:rPr lang="en-US" dirty="0" err="1"/>
              <a:t>l’État</a:t>
            </a:r>
            <a:endParaRPr lang="en-US" dirty="0"/>
          </a:p>
          <a:p>
            <a:pPr marL="285750" indent="-285750">
              <a:buFont typeface="Arial" panose="020B0604020202020204" pitchFamily="34" charset="0"/>
              <a:buChar char="•"/>
            </a:pPr>
            <a:r>
              <a:rPr lang="en-US" dirty="0"/>
              <a:t>MINAE : </a:t>
            </a:r>
            <a:r>
              <a:rPr lang="en-US" dirty="0" err="1"/>
              <a:t>l’organe</a:t>
            </a:r>
            <a:r>
              <a:rPr lang="en-US" dirty="0"/>
              <a:t> </a:t>
            </a:r>
            <a:r>
              <a:rPr lang="en-US" dirty="0" err="1"/>
              <a:t>exécutif</a:t>
            </a:r>
            <a:endParaRPr lang="en-US" dirty="0"/>
          </a:p>
          <a:p>
            <a:pPr marL="285750" indent="-285750">
              <a:buFont typeface="Arial" panose="020B0604020202020204" pitchFamily="34" charset="0"/>
              <a:buChar char="•"/>
            </a:pPr>
            <a:r>
              <a:rPr lang="en-US" dirty="0"/>
              <a:t>DA : </a:t>
            </a:r>
            <a:r>
              <a:rPr lang="en-US" dirty="0" err="1"/>
              <a:t>l’extension</a:t>
            </a:r>
            <a:r>
              <a:rPr lang="en-US" dirty="0"/>
              <a:t> du MINAE</a:t>
            </a:r>
          </a:p>
        </p:txBody>
      </p:sp>
    </p:spTree>
    <p:extLst>
      <p:ext uri="{BB962C8B-B14F-4D97-AF65-F5344CB8AC3E}">
        <p14:creationId xmlns:p14="http://schemas.microsoft.com/office/powerpoint/2010/main" val="83336047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037C44E-D80D-41DF-912F-DE26CA93CD66}"/>
              </a:ext>
            </a:extLst>
          </p:cNvPr>
          <p:cNvSpPr>
            <a:spLocks noGrp="1"/>
          </p:cNvSpPr>
          <p:nvPr>
            <p:ph type="body" sz="quarter" idx="13"/>
          </p:nvPr>
        </p:nvSpPr>
        <p:spPr>
          <a:xfrm>
            <a:off x="449999" y="1318437"/>
            <a:ext cx="3709153" cy="3458763"/>
          </a:xfrm>
        </p:spPr>
        <p:txBody>
          <a:bodyPr vert="horz" lIns="91440" tIns="45720" rIns="91440" bIns="45720" rtlCol="0" anchor="t">
            <a:normAutofit fontScale="92500" lnSpcReduction="10000"/>
          </a:bodyPr>
          <a:lstStyle/>
          <a:p>
            <a:pPr marL="615950" lvl="1" indent="-342900"/>
            <a:r>
              <a:rPr lang="fr-FR" dirty="0">
                <a:latin typeface="Calibri"/>
                <a:ea typeface="Calibri"/>
                <a:cs typeface="Calibri"/>
              </a:rPr>
              <a:t>Modernisation des systèmes d’irrigation pour l’amélioration de l’efficience de l’utilisation de l’eau </a:t>
            </a:r>
            <a:endParaRPr lang="fr-FR" dirty="0">
              <a:ea typeface="Calibri"/>
            </a:endParaRPr>
          </a:p>
          <a:p>
            <a:pPr marL="615950" lvl="1" indent="-342900"/>
            <a:r>
              <a:rPr lang="fr-FR" dirty="0">
                <a:latin typeface="Calibri"/>
                <a:ea typeface="Calibri"/>
                <a:cs typeface="Calibri"/>
              </a:rPr>
              <a:t>Promotion des pratiques agricoles durables</a:t>
            </a:r>
          </a:p>
          <a:p>
            <a:pPr marL="615950" lvl="1" indent="-342900"/>
            <a:r>
              <a:rPr lang="fr-FR" dirty="0">
                <a:latin typeface="Calibri"/>
                <a:ea typeface="Calibri"/>
                <a:cs typeface="Calibri"/>
              </a:rPr>
              <a:t>Établissement des zones de protection pour les sources d’eau</a:t>
            </a:r>
          </a:p>
          <a:p>
            <a:pPr marL="615950" lvl="1" indent="-342900"/>
            <a:r>
              <a:rPr lang="fr-FR" dirty="0">
                <a:latin typeface="Calibri"/>
                <a:ea typeface="Calibri"/>
                <a:cs typeface="Calibri"/>
              </a:rPr>
              <a:t>Réévaluation de la concession d'eau et des demandes sectorielles en eau connexes</a:t>
            </a:r>
            <a:endParaRPr lang="en-US" dirty="0">
              <a:latin typeface="Calibri"/>
              <a:ea typeface="Calibri"/>
              <a:cs typeface="Calibri"/>
            </a:endParaRPr>
          </a:p>
        </p:txBody>
      </p:sp>
      <p:sp>
        <p:nvSpPr>
          <p:cNvPr id="4" name="Titel 3">
            <a:extLst>
              <a:ext uri="{FF2B5EF4-FFF2-40B4-BE49-F238E27FC236}">
                <a16:creationId xmlns:a16="http://schemas.microsoft.com/office/drawing/2014/main" id="{91C8A857-2711-4BC5-8293-50DC589D79C5}"/>
              </a:ext>
            </a:extLst>
          </p:cNvPr>
          <p:cNvSpPr>
            <a:spLocks noGrp="1"/>
          </p:cNvSpPr>
          <p:nvPr>
            <p:ph type="title"/>
          </p:nvPr>
        </p:nvSpPr>
        <p:spPr/>
        <p:txBody>
          <a:bodyPr/>
          <a:lstStyle/>
          <a:p>
            <a:r>
              <a:rPr lang="en-US" dirty="0"/>
              <a:t>Recommendations</a:t>
            </a:r>
          </a:p>
        </p:txBody>
      </p:sp>
      <p:sp>
        <p:nvSpPr>
          <p:cNvPr id="5" name="Foliennummernplatzhalter 4">
            <a:extLst>
              <a:ext uri="{FF2B5EF4-FFF2-40B4-BE49-F238E27FC236}">
                <a16:creationId xmlns:a16="http://schemas.microsoft.com/office/drawing/2014/main" id="{DF2804A2-B974-47A2-A9A7-BEE4087DC76E}"/>
              </a:ext>
            </a:extLst>
          </p:cNvPr>
          <p:cNvSpPr>
            <a:spLocks noGrp="1"/>
          </p:cNvSpPr>
          <p:nvPr>
            <p:ph type="sldNum" sz="quarter" idx="16"/>
          </p:nvPr>
        </p:nvSpPr>
        <p:spPr/>
        <p:txBody>
          <a:bodyPr/>
          <a:lstStyle/>
          <a:p>
            <a:fld id="{CF23C0C3-F0EC-4AF0-84C8-08554CFEDD03}" type="slidenum">
              <a:rPr lang="en-GB" smtClean="0"/>
              <a:t>9</a:t>
            </a:fld>
            <a:endParaRPr lang="en-GB" dirty="0"/>
          </a:p>
        </p:txBody>
      </p:sp>
      <p:pic>
        <p:nvPicPr>
          <p:cNvPr id="16" name="Bildplatzhalter 15">
            <a:extLst>
              <a:ext uri="{FF2B5EF4-FFF2-40B4-BE49-F238E27FC236}">
                <a16:creationId xmlns:a16="http://schemas.microsoft.com/office/drawing/2014/main" id="{88FDF32B-07BF-4368-A577-2CD699454B2E}"/>
              </a:ext>
            </a:extLst>
          </p:cNvPr>
          <p:cNvPicPr>
            <a:picLocks noGrp="1" noChangeAspect="1"/>
          </p:cNvPicPr>
          <p:nvPr>
            <p:ph type="pic" sz="quarter" idx="18"/>
          </p:nvPr>
        </p:nvPicPr>
        <p:blipFill>
          <a:blip r:embed="rId3" cstate="screen">
            <a:extLst>
              <a:ext uri="{28A0092B-C50C-407E-A947-70E740481C1C}">
                <a14:useLocalDpi xmlns:a14="http://schemas.microsoft.com/office/drawing/2010/main" val="0"/>
              </a:ext>
            </a:extLst>
          </a:blip>
          <a:srcRect/>
          <a:stretch>
            <a:fillRect/>
          </a:stretch>
        </p:blipFill>
        <p:spPr>
          <a:xfrm>
            <a:off x="4288221" y="91662"/>
            <a:ext cx="4855775" cy="5051837"/>
          </a:xfrm>
        </p:spPr>
      </p:pic>
      <p:sp>
        <p:nvSpPr>
          <p:cNvPr id="17" name="Textfeld 16">
            <a:extLst>
              <a:ext uri="{FF2B5EF4-FFF2-40B4-BE49-F238E27FC236}">
                <a16:creationId xmlns:a16="http://schemas.microsoft.com/office/drawing/2014/main" id="{6F7FC2F1-414F-4B70-83F9-52A36FE3DE02}"/>
              </a:ext>
            </a:extLst>
          </p:cNvPr>
          <p:cNvSpPr txBox="1"/>
          <p:nvPr/>
        </p:nvSpPr>
        <p:spPr>
          <a:xfrm>
            <a:off x="6089716" y="4569077"/>
            <a:ext cx="3271097" cy="646331"/>
          </a:xfrm>
          <a:prstGeom prst="rect">
            <a:avLst/>
          </a:prstGeom>
          <a:noFill/>
        </p:spPr>
        <p:txBody>
          <a:bodyPr wrap="square" rtlCol="0">
            <a:spAutoFit/>
          </a:bodyPr>
          <a:lstStyle/>
          <a:p>
            <a:pPr fontAlgn="base">
              <a:spcBef>
                <a:spcPct val="0"/>
              </a:spcBef>
              <a:spcAft>
                <a:spcPct val="0"/>
              </a:spcAft>
            </a:pPr>
            <a:r>
              <a:rPr lang="de-DE" sz="1200" dirty="0">
                <a:solidFill>
                  <a:schemeClr val="bg1"/>
                </a:solidFill>
              </a:rPr>
              <a:t>Source: PPT </a:t>
            </a:r>
            <a:r>
              <a:rPr lang="de-DE" sz="1200" dirty="0" err="1">
                <a:solidFill>
                  <a:schemeClr val="bg1"/>
                </a:solidFill>
              </a:rPr>
              <a:t>Módulo</a:t>
            </a:r>
            <a:r>
              <a:rPr lang="de-DE" sz="1200" dirty="0">
                <a:solidFill>
                  <a:schemeClr val="bg1"/>
                </a:solidFill>
              </a:rPr>
              <a:t> 9: </a:t>
            </a:r>
            <a:r>
              <a:rPr lang="es-ES" sz="1200" dirty="0">
                <a:solidFill>
                  <a:schemeClr val="bg1"/>
                </a:solidFill>
              </a:rPr>
              <a:t>Estudios de caso</a:t>
            </a:r>
          </a:p>
          <a:p>
            <a:pPr fontAlgn="base">
              <a:spcBef>
                <a:spcPct val="0"/>
              </a:spcBef>
              <a:spcAft>
                <a:spcPct val="0"/>
              </a:spcAft>
            </a:pPr>
            <a:r>
              <a:rPr lang="es-ES" sz="1200" dirty="0">
                <a:solidFill>
                  <a:schemeClr val="bg1"/>
                </a:solidFill>
              </a:rPr>
              <a:t>sobre interrelaciones del Nexo en la región</a:t>
            </a:r>
          </a:p>
          <a:p>
            <a:pPr algn="l"/>
            <a:endParaRPr lang="de-DE" sz="1200" dirty="0">
              <a:solidFill>
                <a:schemeClr val="bg1"/>
              </a:solidFill>
            </a:endParaRPr>
          </a:p>
        </p:txBody>
      </p:sp>
    </p:spTree>
    <p:extLst>
      <p:ext uri="{BB962C8B-B14F-4D97-AF65-F5344CB8AC3E}">
        <p14:creationId xmlns:p14="http://schemas.microsoft.com/office/powerpoint/2010/main" val="761899182"/>
      </p:ext>
    </p:extLst>
  </p:cSld>
  <p:clrMapOvr>
    <a:masterClrMapping/>
  </p:clrMapOvr>
  <p:transition>
    <p:fade/>
  </p:transition>
</p:sld>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143128A551F1C4CBFF7CAFCF3CC6CF4" ma:contentTypeVersion="17" ma:contentTypeDescription="Ein neues Dokument erstellen." ma:contentTypeScope="" ma:versionID="0f5f0134c1e99ed5cad3ed584933c9af">
  <xsd:schema xmlns:xsd="http://www.w3.org/2001/XMLSchema" xmlns:xs="http://www.w3.org/2001/XMLSchema" xmlns:p="http://schemas.microsoft.com/office/2006/metadata/properties" xmlns:ns2="cf63e47e-96be-43a7-9c4e-0a5012f8609c" xmlns:ns3="c223a77a-1bdc-44bd-8349-8f51de15cd10" xmlns:ns4="484c8c59-755d-4516-b8d2-1621b38262b4" targetNamespace="http://schemas.microsoft.com/office/2006/metadata/properties" ma:root="true" ma:fieldsID="6d8d80087f14ac1cfdea001b2858c471" ns2:_="" ns3:_="" ns4:_="">
    <xsd:import namespace="cf63e47e-96be-43a7-9c4e-0a5012f8609c"/>
    <xsd:import namespace="c223a77a-1bdc-44bd-8349-8f51de15cd10"/>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_dlc_DocId" minOccurs="0"/>
                <xsd:element ref="ns3:_dlc_DocIdUrl" minOccurs="0"/>
                <xsd:element ref="ns3:_dlc_DocIdPersistId"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3e47e-96be-43a7-9c4e-0a5012f86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23a77a-1bdc-44bd-8349-8f51de15cd1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e2ed7d0d-cb9c-4162-80c7-ac0440346501}" ma:internalName="TaxCatchAll" ma:showField="CatchAllData" ma:web="c223a77a-1bdc-44bd-8349-8f51de15c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63e47e-96be-43a7-9c4e-0a5012f8609c">
      <Terms xmlns="http://schemas.microsoft.com/office/infopath/2007/PartnerControls"/>
    </lcf76f155ced4ddcb4097134ff3c332f>
    <TaxCatchAll xmlns="484c8c59-755d-4516-b8d2-1621b38262b4" xsi:nil="true"/>
    <_dlc_DocId xmlns="c223a77a-1bdc-44bd-8349-8f51de15cd10">SRFTFS2Y63PY-545973155-19215</_dlc_DocId>
    <_dlc_DocIdUrl xmlns="c223a77a-1bdc-44bd-8349-8f51de15cd10">
      <Url>https://gizonline.sharepoint.com/sites/WaterPolicy-InnovationforResilienceWaPo-RE/_layouts/15/DocIdRedir.aspx?ID=SRFTFS2Y63PY-545973155-19215</Url>
      <Description>SRFTFS2Y63PY-545973155-19215</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3810E8-974E-4436-AD3B-5ED3DB8FCB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63e47e-96be-43a7-9c4e-0a5012f8609c"/>
    <ds:schemaRef ds:uri="c223a77a-1bdc-44bd-8349-8f51de15cd10"/>
    <ds:schemaRef ds:uri="484c8c59-755d-4516-b8d2-1621b38262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F7AC10-18E5-4910-ABC1-1053E17AB519}">
  <ds:schemaRefs>
    <ds:schemaRef ds:uri="http://schemas.microsoft.com/sharepoint/events"/>
  </ds:schemaRefs>
</ds:datastoreItem>
</file>

<file path=customXml/itemProps3.xml><?xml version="1.0" encoding="utf-8"?>
<ds:datastoreItem xmlns:ds="http://schemas.openxmlformats.org/officeDocument/2006/customXml" ds:itemID="{3C03BE2C-DBC9-4CFF-8F6C-0333178E2AAE}">
  <ds:schemaRefs>
    <ds:schemaRef ds:uri="http://schemas.openxmlformats.org/package/2006/metadata/core-properties"/>
    <ds:schemaRef ds:uri="http://purl.org/dc/terms/"/>
    <ds:schemaRef ds:uri="484c8c59-755d-4516-b8d2-1621b38262b4"/>
    <ds:schemaRef ds:uri="http://schemas.microsoft.com/office/2006/documentManagement/types"/>
    <ds:schemaRef ds:uri="c223a77a-1bdc-44bd-8349-8f51de15cd10"/>
    <ds:schemaRef ds:uri="http://purl.org/dc/elements/1.1/"/>
    <ds:schemaRef ds:uri="http://schemas.microsoft.com/office/2006/metadata/properties"/>
    <ds:schemaRef ds:uri="cf63e47e-96be-43a7-9c4e-0a5012f8609c"/>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DE575DDB-15B9-46E4-8420-94B68E3BC5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2873</Words>
  <Application>Microsoft Office PowerPoint</Application>
  <PresentationFormat>Bildschirmpräsentation (16:9)</PresentationFormat>
  <Paragraphs>235</Paragraphs>
  <Slides>10</Slides>
  <Notes>10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Akzidenz-Grotesk BQ</vt:lpstr>
      <vt:lpstr>Arial</vt:lpstr>
      <vt:lpstr>Calibri</vt:lpstr>
      <vt:lpstr>Symbol</vt:lpstr>
      <vt:lpstr>Wingdings</vt:lpstr>
      <vt:lpstr>Master English</vt:lpstr>
      <vt:lpstr>Module III – Études de cas</vt:lpstr>
      <vt:lpstr>Aperçu des études de cas</vt:lpstr>
      <vt:lpstr>Centrales hydroélectriques dans le bassin de la rivière Reventazón, Costa Rica</vt:lpstr>
      <vt:lpstr>Étude de cas du bassin de la rivière Reventazón (Costa Rica)</vt:lpstr>
      <vt:lpstr>Défis majeurs dans le bassin de la rivière Reventazón </vt:lpstr>
      <vt:lpstr>Interactions eau-énergie-alimentation Nexus du bassin de la rivière Reventazón</vt:lpstr>
      <vt:lpstr>Interactions eau-énergie-alimentation Nexus du bassin de la rivière Reventazón</vt:lpstr>
      <vt:lpstr>Interactions eau-énergie-alimentation Nexus du bassin de la rivière Reventazón</vt:lpstr>
      <vt:lpstr>Recommendations</vt:lpstr>
      <vt:lpstr>Merci d’avoir pris le temps de suivre ce module !</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lastModifiedBy>Hoffmann, Eleonora GIZ</cp:lastModifiedBy>
  <cp:revision>223</cp:revision>
  <dcterms:created xsi:type="dcterms:W3CDTF">2017-09-14T11:33:37Z</dcterms:created>
  <dcterms:modified xsi:type="dcterms:W3CDTF">2022-11-30T16:03:10Z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0x0101001143128A551F1C4CBFF7CAFCF3CC6CF4</vt:lpwstr>
  </property>
  <property fmtid="{D5CDD505-2E9C-101B-9397-08002B2CF9AE}" pid="3" name="_dlc_DocIdItemGuid">
    <vt:lpwstr>ea58ed45-ee77-4423-8828-3484fbbb91aa</vt:lpwstr>
  </property>
  <property fmtid="{D5CDD505-2E9C-101B-9397-08002B2CF9AE}" pid="4" name="MediaServiceImageTags">
    <vt:lpwstr/>
  </property>
</Properties>
</file>