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692" r:id="rId5"/>
    <p:sldId id="816" r:id="rId6"/>
    <p:sldId id="700" r:id="rId7"/>
    <p:sldId id="756" r:id="rId8"/>
    <p:sldId id="757" r:id="rId9"/>
    <p:sldId id="758" r:id="rId10"/>
    <p:sldId id="759" r:id="rId11"/>
    <p:sldId id="760" r:id="rId12"/>
    <p:sldId id="761" r:id="rId13"/>
    <p:sldId id="762" r:id="rId14"/>
    <p:sldId id="764" r:id="rId15"/>
    <p:sldId id="786" r:id="rId16"/>
    <p:sldId id="767" r:id="rId17"/>
    <p:sldId id="769" r:id="rId18"/>
    <p:sldId id="770" r:id="rId19"/>
    <p:sldId id="771" r:id="rId20"/>
    <p:sldId id="772" r:id="rId21"/>
    <p:sldId id="755" r:id="rId22"/>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lly Aufdembrinke - adelphi" initials="LA-a [2]" lastIdx="1" clrIdx="6">
    <p:extLst>
      <p:ext uri="{19B8F6BF-5375-455C-9EA6-DF929625EA0E}">
        <p15:presenceInfo xmlns:p15="http://schemas.microsoft.com/office/powerpoint/2012/main" userId="Lilly Aufdembrinke - adelphi" providerId="None"/>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Ala' Baniissa" initials="AB" lastIdx="2" clrIdx="7">
    <p:extLst>
      <p:ext uri="{19B8F6BF-5375-455C-9EA6-DF929625EA0E}">
        <p15:presenceInfo xmlns:p15="http://schemas.microsoft.com/office/powerpoint/2012/main" userId="bf77e9d2d59d4e1f" providerId="Windows Live"/>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9" name="lenovo" initials="l" lastIdx="3" clrIdx="8">
    <p:extLst>
      <p:ext uri="{19B8F6BF-5375-455C-9EA6-DF929625EA0E}">
        <p15:presenceInfo xmlns:p15="http://schemas.microsoft.com/office/powerpoint/2012/main" userId="lenovo" providerId="None"/>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10" name="Walaa Al Smadi" initials="WAS" lastIdx="1" clrIdx="9">
    <p:extLst>
      <p:ext uri="{19B8F6BF-5375-455C-9EA6-DF929625EA0E}">
        <p15:presenceInfo xmlns:p15="http://schemas.microsoft.com/office/powerpoint/2012/main" userId="757e9d458e940e44" providerId="Windows Live"/>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11" name="Almawajdeh, Dana GIZ JO" initials="ADGJ" lastIdx="3" clrIdx="10">
    <p:extLst>
      <p:ext uri="{19B8F6BF-5375-455C-9EA6-DF929625EA0E}">
        <p15:presenceInfo xmlns:p15="http://schemas.microsoft.com/office/powerpoint/2012/main" userId="Almawajdeh, Dana GIZ JO" providerId="None"/>
      </p:ext>
    </p:extLst>
  </p:cmAuthor>
  <p:cmAuthor id="5" name="Lilly Aufdembrinke - adelphi" initials="LA-a" lastIdx="7" clrIdx="4">
    <p:extLst>
      <p:ext uri="{19B8F6BF-5375-455C-9EA6-DF929625EA0E}">
        <p15:presenceInfo xmlns:p15="http://schemas.microsoft.com/office/powerpoint/2012/main" userId="S-1-5-21-1761227572-3249661292-4128413540-5431" providerId="AD"/>
      </p:ext>
    </p:extLst>
  </p:cmAuthor>
  <p:cmAuthor id="6" name="Sabine Blumstein" initials="SB" lastIdx="7"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71A"/>
    <a:srgbClr val="004C82"/>
    <a:srgbClr val="79A12C"/>
    <a:srgbClr val="97A12C"/>
    <a:srgbClr val="F6B33C"/>
    <a:srgbClr val="575756"/>
    <a:srgbClr val="7E7E7E"/>
    <a:srgbClr val="ECD65E"/>
    <a:srgbClr val="FFD960"/>
    <a:srgbClr val="E2E2E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05278E-0A77-44F4-AEFF-EA87275B1F9A}" v="2" dt="2022-11-30T15:25:31.76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5" autoAdjust="0"/>
    <p:restoredTop sz="89919" autoAdjust="0"/>
  </p:normalViewPr>
  <p:slideViewPr>
    <p:cSldViewPr snapToGrid="0">
      <p:cViewPr varScale="1">
        <p:scale>
          <a:sx n="102" d="100"/>
          <a:sy n="102" d="100"/>
        </p:scale>
        <p:origin x="1195" y="72"/>
      </p:cViewPr>
      <p:guideLst>
        <p:guide pos="2880"/>
        <p:guide orient="horz" pos="1620"/>
      </p:guideLst>
    </p:cSldViewPr>
  </p:slideViewPr>
  <p:notesTextViewPr>
    <p:cViewPr>
      <p:scale>
        <a:sx n="100" d="100"/>
        <a:sy n="100" d="100"/>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n, Eleonora GIZ" userId="17fcc923-fc16-4ae3-be90-1ba8220b4999" providerId="ADAL" clId="{9D05278E-0A77-44F4-AEFF-EA87275B1F9A}"/>
    <pc:docChg chg="custSel addSld delSld modSld">
      <pc:chgData name="Hoffmann, Eleonora GIZ" userId="17fcc923-fc16-4ae3-be90-1ba8220b4999" providerId="ADAL" clId="{9D05278E-0A77-44F4-AEFF-EA87275B1F9A}" dt="2022-11-30T15:26:12.507" v="13" actId="14100"/>
      <pc:docMkLst>
        <pc:docMk/>
      </pc:docMkLst>
      <pc:sldChg chg="addSp delSp modSp mod">
        <pc:chgData name="Hoffmann, Eleonora GIZ" userId="17fcc923-fc16-4ae3-be90-1ba8220b4999" providerId="ADAL" clId="{9D05278E-0A77-44F4-AEFF-EA87275B1F9A}" dt="2022-11-30T15:25:31.760" v="7"/>
        <pc:sldMkLst>
          <pc:docMk/>
          <pc:sldMk cId="561675503" sldId="692"/>
        </pc:sldMkLst>
        <pc:spChg chg="add del mod">
          <ac:chgData name="Hoffmann, Eleonora GIZ" userId="17fcc923-fc16-4ae3-be90-1ba8220b4999" providerId="ADAL" clId="{9D05278E-0A77-44F4-AEFF-EA87275B1F9A}" dt="2022-11-30T15:25:24.135" v="3" actId="478"/>
          <ac:spMkLst>
            <pc:docMk/>
            <pc:sldMk cId="561675503" sldId="692"/>
            <ac:spMk id="5" creationId="{2A712534-E546-4CEB-9A58-E97BC9ED8622}"/>
          </ac:spMkLst>
        </pc:spChg>
        <pc:spChg chg="add del mod">
          <ac:chgData name="Hoffmann, Eleonora GIZ" userId="17fcc923-fc16-4ae3-be90-1ba8220b4999" providerId="ADAL" clId="{9D05278E-0A77-44F4-AEFF-EA87275B1F9A}" dt="2022-11-30T15:25:29.397" v="6" actId="478"/>
          <ac:spMkLst>
            <pc:docMk/>
            <pc:sldMk cId="561675503" sldId="692"/>
            <ac:spMk id="7" creationId="{4906A29F-7B68-4FE4-86C9-7CDC0B47CF43}"/>
          </ac:spMkLst>
        </pc:spChg>
        <pc:spChg chg="mod">
          <ac:chgData name="Hoffmann, Eleonora GIZ" userId="17fcc923-fc16-4ae3-be90-1ba8220b4999" providerId="ADAL" clId="{9D05278E-0A77-44F4-AEFF-EA87275B1F9A}" dt="2022-11-30T15:25:31.760" v="7"/>
          <ac:spMkLst>
            <pc:docMk/>
            <pc:sldMk cId="561675503" sldId="692"/>
            <ac:spMk id="22" creationId="{ABDB53A4-FD61-4C8D-8727-28A341FD436C}"/>
          </ac:spMkLst>
        </pc:spChg>
        <pc:grpChg chg="add mod">
          <ac:chgData name="Hoffmann, Eleonora GIZ" userId="17fcc923-fc16-4ae3-be90-1ba8220b4999" providerId="ADAL" clId="{9D05278E-0A77-44F4-AEFF-EA87275B1F9A}" dt="2022-11-30T15:25:31.760" v="7"/>
          <ac:grpSpMkLst>
            <pc:docMk/>
            <pc:sldMk cId="561675503" sldId="692"/>
            <ac:grpSpMk id="20" creationId="{B704F49D-8BA6-4193-84F6-7E8665A6AD85}"/>
          </ac:grpSpMkLst>
        </pc:grpChg>
        <pc:picChg chg="add mod">
          <ac:chgData name="Hoffmann, Eleonora GIZ" userId="17fcc923-fc16-4ae3-be90-1ba8220b4999" providerId="ADAL" clId="{9D05278E-0A77-44F4-AEFF-EA87275B1F9A}" dt="2022-11-30T15:25:31.760" v="7"/>
          <ac:picMkLst>
            <pc:docMk/>
            <pc:sldMk cId="561675503" sldId="692"/>
            <ac:picMk id="16" creationId="{EEF0BC8C-92E7-41C9-97E5-1D2407BBD47E}"/>
          </ac:picMkLst>
        </pc:picChg>
        <pc:picChg chg="add mod">
          <ac:chgData name="Hoffmann, Eleonora GIZ" userId="17fcc923-fc16-4ae3-be90-1ba8220b4999" providerId="ADAL" clId="{9D05278E-0A77-44F4-AEFF-EA87275B1F9A}" dt="2022-11-30T15:25:31.760" v="7"/>
          <ac:picMkLst>
            <pc:docMk/>
            <pc:sldMk cId="561675503" sldId="692"/>
            <ac:picMk id="18" creationId="{8CDD6614-1D11-4E91-B144-C0BBCCC93B78}"/>
          </ac:picMkLst>
        </pc:picChg>
        <pc:picChg chg="mod">
          <ac:chgData name="Hoffmann, Eleonora GIZ" userId="17fcc923-fc16-4ae3-be90-1ba8220b4999" providerId="ADAL" clId="{9D05278E-0A77-44F4-AEFF-EA87275B1F9A}" dt="2022-11-30T15:25:31.760" v="7"/>
          <ac:picMkLst>
            <pc:docMk/>
            <pc:sldMk cId="561675503" sldId="692"/>
            <ac:picMk id="21" creationId="{3E21FD19-6906-4E2D-AD0B-75274B931E2C}"/>
          </ac:picMkLst>
        </pc:picChg>
        <pc:picChg chg="del">
          <ac:chgData name="Hoffmann, Eleonora GIZ" userId="17fcc923-fc16-4ae3-be90-1ba8220b4999" providerId="ADAL" clId="{9D05278E-0A77-44F4-AEFF-EA87275B1F9A}" dt="2022-11-30T15:25:21.623" v="2" actId="478"/>
          <ac:picMkLst>
            <pc:docMk/>
            <pc:sldMk cId="561675503" sldId="692"/>
            <ac:picMk id="30" creationId="{5E38E7FB-14C1-4397-ADFB-800EABBA639A}"/>
          </ac:picMkLst>
        </pc:picChg>
        <pc:picChg chg="del mod">
          <ac:chgData name="Hoffmann, Eleonora GIZ" userId="17fcc923-fc16-4ae3-be90-1ba8220b4999" providerId="ADAL" clId="{9D05278E-0A77-44F4-AEFF-EA87275B1F9A}" dt="2022-11-30T15:25:25.209" v="5" actId="478"/>
          <ac:picMkLst>
            <pc:docMk/>
            <pc:sldMk cId="561675503" sldId="692"/>
            <ac:picMk id="36" creationId="{14CDB087-49CA-42A1-8E0D-84D9B22E54B2}"/>
          </ac:picMkLst>
        </pc:picChg>
      </pc:sldChg>
      <pc:sldChg chg="add del">
        <pc:chgData name="Hoffmann, Eleonora GIZ" userId="17fcc923-fc16-4ae3-be90-1ba8220b4999" providerId="ADAL" clId="{9D05278E-0A77-44F4-AEFF-EA87275B1F9A}" dt="2022-11-30T15:24:58.423" v="1"/>
        <pc:sldMkLst>
          <pc:docMk/>
          <pc:sldMk cId="1603386933" sldId="755"/>
        </pc:sldMkLst>
      </pc:sldChg>
      <pc:sldChg chg="modSp mod">
        <pc:chgData name="Hoffmann, Eleonora GIZ" userId="17fcc923-fc16-4ae3-be90-1ba8220b4999" providerId="ADAL" clId="{9D05278E-0A77-44F4-AEFF-EA87275B1F9A}" dt="2022-11-30T15:26:12.507" v="13" actId="14100"/>
        <pc:sldMkLst>
          <pc:docMk/>
          <pc:sldMk cId="2781620908" sldId="759"/>
        </pc:sldMkLst>
        <pc:spChg chg="mod">
          <ac:chgData name="Hoffmann, Eleonora GIZ" userId="17fcc923-fc16-4ae3-be90-1ba8220b4999" providerId="ADAL" clId="{9D05278E-0A77-44F4-AEFF-EA87275B1F9A}" dt="2022-11-30T15:26:12.507" v="13" actId="14100"/>
          <ac:spMkLst>
            <pc:docMk/>
            <pc:sldMk cId="2781620908" sldId="759"/>
            <ac:spMk id="2" creationId="{16BBB1AE-FB7F-4A14-81BF-0AB382C67D99}"/>
          </ac:spMkLst>
        </pc:spChg>
        <pc:spChg chg="mod">
          <ac:chgData name="Hoffmann, Eleonora GIZ" userId="17fcc923-fc16-4ae3-be90-1ba8220b4999" providerId="ADAL" clId="{9D05278E-0A77-44F4-AEFF-EA87275B1F9A}" dt="2022-11-30T15:26:08.560" v="12" actId="1076"/>
          <ac:spMkLst>
            <pc:docMk/>
            <pc:sldMk cId="2781620908" sldId="759"/>
            <ac:spMk id="3" creationId="{FD4A7501-02EB-4141-B70F-DDC60022F584}"/>
          </ac:spMkLst>
        </pc:spChg>
      </pc:sldChg>
      <pc:sldChg chg="modSp mod">
        <pc:chgData name="Hoffmann, Eleonora GIZ" userId="17fcc923-fc16-4ae3-be90-1ba8220b4999" providerId="ADAL" clId="{9D05278E-0A77-44F4-AEFF-EA87275B1F9A}" dt="2022-11-30T15:26:01.058" v="11" actId="1076"/>
        <pc:sldMkLst>
          <pc:docMk/>
          <pc:sldMk cId="2316226314" sldId="760"/>
        </pc:sldMkLst>
        <pc:spChg chg="mod">
          <ac:chgData name="Hoffmann, Eleonora GIZ" userId="17fcc923-fc16-4ae3-be90-1ba8220b4999" providerId="ADAL" clId="{9D05278E-0A77-44F4-AEFF-EA87275B1F9A}" dt="2022-11-30T15:25:57.332" v="10" actId="1076"/>
          <ac:spMkLst>
            <pc:docMk/>
            <pc:sldMk cId="2316226314" sldId="760"/>
            <ac:spMk id="2" creationId="{AFBEAE37-5C97-4857-952D-953DB45D52B3}"/>
          </ac:spMkLst>
        </pc:spChg>
        <pc:spChg chg="mod">
          <ac:chgData name="Hoffmann, Eleonora GIZ" userId="17fcc923-fc16-4ae3-be90-1ba8220b4999" providerId="ADAL" clId="{9D05278E-0A77-44F4-AEFF-EA87275B1F9A}" dt="2022-11-30T15:26:01.058" v="11" actId="1076"/>
          <ac:spMkLst>
            <pc:docMk/>
            <pc:sldMk cId="2316226314" sldId="760"/>
            <ac:spMk id="3" creationId="{064BEBB5-D7F2-41B7-B6F0-4C3502C59A3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30/11/2022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‹Nr.›</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30/11/2022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‹Nr.›</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presseservice.pressrelations.de/pressemitteilung/landwirte-im-hessischen-ried-sind-sehr-interessiert-an-gewaesserschutzberatung-561488.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dirty="0"/>
          </a:p>
        </p:txBody>
      </p:sp>
    </p:spTree>
    <p:extLst>
      <p:ext uri="{BB962C8B-B14F-4D97-AF65-F5344CB8AC3E}">
        <p14:creationId xmlns:p14="http://schemas.microsoft.com/office/powerpoint/2010/main" val="196834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r" rtl="1"/>
            <a:r>
              <a:rPr lang="ar-SA" b="1" noProof="0" dirty="0"/>
              <a:t>ملاحظات:</a:t>
            </a:r>
          </a:p>
          <a:p>
            <a:pPr algn="r" rtl="1"/>
            <a:endParaRPr lang="ar-SA" sz="900" kern="1200" noProof="0" dirty="0">
              <a:solidFill>
                <a:schemeClr val="tx1"/>
              </a:solidFill>
              <a:latin typeface="Arial" panose="020B0604020202020204" pitchFamily="34" charset="0"/>
              <a:ea typeface="+mn-ea"/>
              <a:cs typeface="+mn-cs"/>
            </a:endParaRPr>
          </a:p>
          <a:p>
            <a:pPr algn="r" rtl="1"/>
            <a:r>
              <a:rPr lang="ar-SA" sz="900" kern="1200" noProof="0" dirty="0">
                <a:solidFill>
                  <a:schemeClr val="tx1"/>
                </a:solidFill>
                <a:latin typeface="Arial" panose="020B0604020202020204" pitchFamily="34" charset="0"/>
                <a:ea typeface="+mn-ea"/>
                <a:cs typeface="+mn-cs"/>
              </a:rPr>
              <a:t>تُظهر هذه القياسات فعالية التدابير التصحيحية المستخدمة لوقف الاستخراج المفرط للمياه الجوفية في </a:t>
            </a:r>
            <a:r>
              <a:rPr lang="en-US" sz="900" kern="1200" noProof="0" dirty="0">
                <a:solidFill>
                  <a:schemeClr val="tx1"/>
                </a:solidFill>
                <a:latin typeface="Arial" panose="020B0604020202020204" pitchFamily="34" charset="0"/>
                <a:ea typeface="+mn-ea"/>
                <a:cs typeface="+mn-cs"/>
              </a:rPr>
              <a:t>Hessian Ried</a:t>
            </a:r>
            <a:r>
              <a:rPr lang="ar-SA" sz="900" kern="1200" noProof="0" dirty="0">
                <a:solidFill>
                  <a:schemeClr val="tx1"/>
                </a:solidFill>
                <a:latin typeface="Arial" panose="020B0604020202020204" pitchFamily="34" charset="0"/>
                <a:ea typeface="+mn-ea"/>
                <a:cs typeface="+mn-cs"/>
              </a:rPr>
              <a:t> ويسلط الضوء على أهمية تحديد حالة الحد الأدنى وإدخال قواعد تستند إلى مستويات المياه الجوفية المسجلة.</a:t>
            </a:r>
            <a:br>
              <a:rPr lang="en-US" sz="900" noProof="0" dirty="0"/>
            </a:br>
            <a:endParaRPr lang="en-US" sz="900" noProof="0" dirty="0"/>
          </a:p>
          <a:p>
            <a:endParaRPr lang="en-US" sz="900" noProof="0" dirty="0"/>
          </a:p>
          <a:p>
            <a:pPr algn="r" rtl="1"/>
            <a:r>
              <a:rPr lang="ar-SA" sz="900" b="1" noProof="0" dirty="0"/>
              <a:t>المصادر:</a:t>
            </a:r>
            <a:endParaRPr lang="en-US" sz="900" b="1" noProof="0" dirty="0"/>
          </a:p>
          <a:p>
            <a:pPr algn="r" rtl="1"/>
            <a:br>
              <a:rPr lang="en-US" sz="900" noProof="0" dirty="0"/>
            </a:br>
            <a:r>
              <a:rPr lang="en-US" sz="900" noProof="0" dirty="0"/>
              <a:t>Heiland, P., Weiner, S. &amp; Nemüller, J. (2017), ‘Practical planning approaches in the WEF-Nexus-context: Identification of Nexus-relevant processes with practical examples’, </a:t>
            </a:r>
            <a:r>
              <a:rPr lang="en-US" sz="900" i="1" noProof="0" dirty="0"/>
              <a:t>Powerpoint Presentation</a:t>
            </a:r>
            <a:r>
              <a:rPr lang="en-US" sz="900" i="0" noProof="0" dirty="0"/>
              <a:t>, Bonn, 30 March 2017.</a:t>
            </a:r>
            <a:endParaRPr lang="en-US" sz="900" noProof="0" dirty="0"/>
          </a:p>
          <a:p>
            <a:pPr algn="r" rtl="1"/>
            <a:endParaRPr lang="en-US" sz="900" noProof="0" dirty="0"/>
          </a:p>
          <a:p>
            <a:pPr algn="r" defTabSz="495239" rtl="1">
              <a:defRPr/>
            </a:pPr>
            <a:r>
              <a:rPr lang="en-US" noProof="0" dirty="0"/>
              <a:t>Rueppel, U. &amp; Gutzke, T. (2004) ‘Groundwater-Monitoring based on dynamic co-operative eGovernment-Processes’, University of Technology Darmstadt</a:t>
            </a:r>
          </a:p>
          <a:p>
            <a:endParaRPr lang="en-US" sz="900" noProof="0" dirty="0"/>
          </a:p>
          <a:p>
            <a:br>
              <a:rPr lang="en-US" sz="900" b="0" i="0" noProof="0" dirty="0"/>
            </a:b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dirty="0"/>
          </a:p>
        </p:txBody>
      </p:sp>
    </p:spTree>
    <p:extLst>
      <p:ext uri="{BB962C8B-B14F-4D97-AF65-F5344CB8AC3E}">
        <p14:creationId xmlns:p14="http://schemas.microsoft.com/office/powerpoint/2010/main" val="4204073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r" rtl="1"/>
            <a:r>
              <a:rPr lang="ar-SA" sz="900" b="1" noProof="0" dirty="0"/>
              <a:t>ملاحظات:</a:t>
            </a:r>
          </a:p>
          <a:p>
            <a:pPr algn="r" rtl="1"/>
            <a:endParaRPr lang="en-US" sz="900" b="1" noProof="0" dirty="0"/>
          </a:p>
          <a:p>
            <a:pPr algn="r" rtl="1"/>
            <a:endParaRPr lang="en-US" sz="900" noProof="0" dirty="0"/>
          </a:p>
          <a:p>
            <a:pPr algn="r" rtl="1"/>
            <a:r>
              <a:rPr lang="ar-SA" sz="900" noProof="0" dirty="0"/>
              <a:t>كانت زيادة أضرار الغابات حافزًا لهذا القرار. يُشتبه في أن انخفاض منسوب المياه الجوفية قد تسبب في هذه الأضرار، على الرغم من أن هذه النقطة كانت متنازع عليها بشدة بين قطاعي الغابات والمياه. وكان الهدف الرئيسي من اجتماع المائدة المستديرة هو تحقيق تحسين مستدام لظروف الغابات في </a:t>
            </a:r>
            <a:r>
              <a:rPr lang="en-US" sz="900" noProof="0" dirty="0"/>
              <a:t>Hessian Ried</a:t>
            </a:r>
            <a:r>
              <a:rPr lang="ar-SA" sz="900" noProof="0" dirty="0"/>
              <a:t>.</a:t>
            </a:r>
          </a:p>
          <a:p>
            <a:pPr algn="r" rtl="1"/>
            <a:endParaRPr lang="en-US" sz="900" noProof="0" dirty="0"/>
          </a:p>
          <a:p>
            <a:pPr algn="r" rtl="1"/>
            <a:r>
              <a:rPr lang="ar-SA" sz="900" noProof="0" dirty="0"/>
              <a:t>ويتألف اجتماع المائدة المستديرة مما يلي:</a:t>
            </a:r>
          </a:p>
          <a:p>
            <a:pPr marL="185715" indent="-185715" algn="r" rtl="1">
              <a:buFont typeface="Arial" panose="020B0604020202020204" pitchFamily="34" charset="0"/>
              <a:buChar char="•"/>
            </a:pPr>
            <a:r>
              <a:rPr lang="ar-SA" sz="900" noProof="0" dirty="0"/>
              <a:t>السلطات الحكومية الإقليمية</a:t>
            </a:r>
            <a:r>
              <a:rPr lang="ar-JO" sz="900" noProof="0" dirty="0"/>
              <a:t>.</a:t>
            </a:r>
            <a:endParaRPr lang="ar-SA" sz="900" noProof="0" dirty="0"/>
          </a:p>
          <a:p>
            <a:pPr marL="185715" indent="-185715" algn="r" rtl="1">
              <a:buFont typeface="Arial" panose="020B0604020202020204" pitchFamily="34" charset="0"/>
              <a:buChar char="•"/>
            </a:pPr>
            <a:r>
              <a:rPr lang="ar-SA" sz="900" noProof="0" dirty="0"/>
              <a:t>ممثلون عن مصالح مختلفة (الغابات، موردو المياه، الجمعيات البيئية، جمعيات حفظ الطبيعة، جمعيات المزارعين، مجموعات العمل لمكافحة التشبع بالمياه في المنازل)</a:t>
            </a:r>
            <a:r>
              <a:rPr lang="ar-JO" sz="900" noProof="0" dirty="0"/>
              <a:t>.</a:t>
            </a:r>
            <a:endParaRPr lang="ar-SA" sz="900" noProof="0" dirty="0"/>
          </a:p>
          <a:p>
            <a:pPr marL="185715" indent="-185715" algn="r" rtl="1">
              <a:buFont typeface="Arial" panose="020B0604020202020204" pitchFamily="34" charset="0"/>
              <a:buChar char="•"/>
            </a:pPr>
            <a:r>
              <a:rPr lang="ar-SA" sz="900" noProof="0" dirty="0"/>
              <a:t>المقاطعات والمدن والبلديات</a:t>
            </a:r>
            <a:r>
              <a:rPr lang="ar-JO" sz="900" noProof="0" dirty="0"/>
              <a:t>.</a:t>
            </a:r>
            <a:endParaRPr lang="ar-SA" sz="900" noProof="0" dirty="0"/>
          </a:p>
          <a:p>
            <a:pPr marL="185715" indent="-185715" algn="r" rtl="1">
              <a:buFont typeface="Arial" panose="020B0604020202020204" pitchFamily="34" charset="0"/>
              <a:buChar char="•"/>
            </a:pPr>
            <a:endParaRPr lang="en-US" sz="900" noProof="0" dirty="0"/>
          </a:p>
          <a:p>
            <a:pPr algn="r" rtl="1"/>
            <a:r>
              <a:rPr lang="ar-JO" sz="900" noProof="0" dirty="0"/>
              <a:t>     </a:t>
            </a:r>
            <a:r>
              <a:rPr lang="ar-SA" sz="900" noProof="0" dirty="0"/>
              <a:t>وقدم اجتماع المائدة المستديرة تقريره النهائي الذي يتضمن تدابير وإجراءات شاملة بشأن المسائل التي يمكن التوصل فيها إلى توافق في الآراء بين جميع الأطراف المعنية</a:t>
            </a:r>
            <a:r>
              <a:rPr lang="ar-JO" sz="900" noProof="0" dirty="0"/>
              <a:t>،</a:t>
            </a:r>
            <a:r>
              <a:rPr lang="ar-SA" sz="900" noProof="0" dirty="0"/>
              <a:t> إمكانيات التنفيذ المحدودة بسبب التعاون المحدود. فمن ناحية، يكون للحدود الزمنية آثار إيجابية بالنسبة لبعض المجموعات التي تشارك في المرحلة المفاهيمية في المقام الأول، حيث لا يتم تكليفها بمهمة مستمرة يمكن تجميدها لأسباب تتعلق بالقدرة</a:t>
            </a:r>
            <a:r>
              <a:rPr lang="ar-JO" sz="900" noProof="0" dirty="0"/>
              <a:t>،</a:t>
            </a:r>
            <a:r>
              <a:rPr lang="ar-SA" sz="900" noProof="0" dirty="0"/>
              <a:t> ولم يتمكن اجتماع المائدة المستديرة من الإجابة بشكل قاطع على مسألة تمويل تنفيذ الإجراءات، وذلك في إطار أعماله المحدودة زمنيا.</a:t>
            </a:r>
          </a:p>
          <a:p>
            <a:pPr algn="r" rtl="1"/>
            <a:endParaRPr lang="ar-SA" sz="900" b="1" noProof="0" dirty="0"/>
          </a:p>
          <a:p>
            <a:pPr algn="r" rtl="1"/>
            <a:r>
              <a:rPr lang="ar-SA" sz="900" b="1" noProof="0" dirty="0"/>
              <a:t>المصادر:</a:t>
            </a:r>
            <a:endParaRPr lang="en-US" sz="900" b="1" noProof="0" dirty="0"/>
          </a:p>
          <a:p>
            <a:pPr algn="r" rtl="1"/>
            <a:endParaRPr lang="en-US" sz="900" noProof="0" dirty="0"/>
          </a:p>
          <a:p>
            <a:pPr algn="r" rtl="1"/>
            <a:r>
              <a:rPr lang="en-US" sz="800" noProof="0" dirty="0"/>
              <a:t>Photo source: Kummer, B. Ewen, C., Meyer, L., Alt, S. &amp;  Gerdes, H. (2015), ‘Abschlussbericht April 2015: Runder Tisch, Verbesserung der Grundwassersituation im Hessischen Ried“, Available from: https://umwelt.hessen.de/sites/default/files/media/hmuelv/abschlussbericht_vom_april_2015.pdf</a:t>
            </a:r>
            <a:endParaRPr lang="en-US" sz="900" noProof="0" dirty="0"/>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11</a:t>
            </a:fld>
            <a:endParaRPr lang="en-GB" dirty="0"/>
          </a:p>
        </p:txBody>
      </p:sp>
    </p:spTree>
    <p:extLst>
      <p:ext uri="{BB962C8B-B14F-4D97-AF65-F5344CB8AC3E}">
        <p14:creationId xmlns:p14="http://schemas.microsoft.com/office/powerpoint/2010/main" val="2518051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r" rtl="1"/>
            <a:r>
              <a:rPr lang="ar-SA" b="1" noProof="0" dirty="0"/>
              <a:t>المصادر:</a:t>
            </a:r>
            <a:endParaRPr lang="en-US" b="1" noProof="0" dirty="0"/>
          </a:p>
          <a:p>
            <a:pPr algn="r" rtl="1"/>
            <a:endParaRPr lang="en-US" noProof="0" dirty="0"/>
          </a:p>
          <a:p>
            <a:pPr marL="0" marR="0" lvl="0" indent="0" algn="r" defTabSz="685800" rtl="1" eaLnBrk="1" fontAlgn="auto" latinLnBrk="0" hangingPunct="1">
              <a:lnSpc>
                <a:spcPct val="100000"/>
              </a:lnSpc>
              <a:spcBef>
                <a:spcPts val="0"/>
              </a:spcBef>
              <a:spcAft>
                <a:spcPts val="0"/>
              </a:spcAft>
              <a:buClrTx/>
              <a:buSzTx/>
              <a:buFontTx/>
              <a:buNone/>
              <a:tabLst/>
              <a:defRPr/>
            </a:pPr>
            <a:r>
              <a:rPr lang="en-US" noProof="0" dirty="0"/>
              <a:t>Heiland, P., Weiner, S. &amp; Nemüller, J. (2017), ‘Practical planning approaches in the WEF-Nexus-context: Identification of Nexus-relevant processes with practical examples’, </a:t>
            </a:r>
            <a:r>
              <a:rPr lang="en-US" i="1" noProof="0" dirty="0"/>
              <a:t>Powerpoint Presentation</a:t>
            </a:r>
            <a:r>
              <a:rPr lang="en-US" i="0" noProof="0" dirty="0"/>
              <a:t>, Bonn, 30 March 2017.</a:t>
            </a:r>
            <a:br>
              <a:rPr lang="en-US" noProof="0" dirty="0"/>
            </a:br>
            <a:endParaRPr lang="en-US" noProof="0" dirty="0"/>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dirty="0"/>
          </a:p>
        </p:txBody>
      </p:sp>
    </p:spTree>
    <p:extLst>
      <p:ext uri="{BB962C8B-B14F-4D97-AF65-F5344CB8AC3E}">
        <p14:creationId xmlns:p14="http://schemas.microsoft.com/office/powerpoint/2010/main" val="4145875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lgn="r" rtl="1">
              <a:lnSpc>
                <a:spcPct val="115000"/>
              </a:lnSpc>
              <a:spcAft>
                <a:spcPts val="0"/>
              </a:spcAft>
            </a:pPr>
            <a:r>
              <a:rPr lang="ar-SA" sz="1200" b="1" u="none" kern="1200" noProof="0" dirty="0">
                <a:solidFill>
                  <a:schemeClr val="tx1"/>
                </a:solidFill>
                <a:effectLst/>
                <a:latin typeface="Arial" panose="020B0604020202020204" pitchFamily="34" charset="0"/>
                <a:ea typeface="Calibri"/>
                <a:cs typeface="Times New Roman"/>
              </a:rPr>
              <a:t>ملاحظات:</a:t>
            </a:r>
          </a:p>
          <a:p>
            <a:pPr lvl="0" algn="r" rtl="1">
              <a:lnSpc>
                <a:spcPct val="115000"/>
              </a:lnSpc>
              <a:spcAft>
                <a:spcPts val="0"/>
              </a:spcAft>
            </a:pPr>
            <a:endParaRPr lang="en-US" sz="1200" b="0" u="sng" kern="1200" noProof="0" dirty="0">
              <a:solidFill>
                <a:schemeClr val="tx1"/>
              </a:solidFill>
              <a:effectLst/>
              <a:latin typeface="Arial" panose="020B0604020202020204" pitchFamily="34" charset="0"/>
              <a:ea typeface="Calibri"/>
              <a:cs typeface="Times New Roman"/>
            </a:endParaRPr>
          </a:p>
          <a:p>
            <a:pPr lvl="0" algn="r" rtl="1">
              <a:lnSpc>
                <a:spcPct val="115000"/>
              </a:lnSpc>
              <a:spcAft>
                <a:spcPts val="0"/>
              </a:spcAft>
            </a:pPr>
            <a:r>
              <a:rPr lang="ar-SA" sz="1200" b="0" u="sng" kern="1200" noProof="0" dirty="0">
                <a:solidFill>
                  <a:schemeClr val="tx1"/>
                </a:solidFill>
                <a:effectLst/>
                <a:latin typeface="Arial" panose="020B0604020202020204" pitchFamily="34" charset="0"/>
                <a:ea typeface="Calibri"/>
                <a:cs typeface="Times New Roman"/>
              </a:rPr>
              <a:t>التحديات الرئيسية لدراسة الحال</a:t>
            </a:r>
            <a:r>
              <a:rPr lang="ar-JO" sz="1200" b="0" u="sng" kern="1200" noProof="0" dirty="0">
                <a:solidFill>
                  <a:schemeClr val="tx1"/>
                </a:solidFill>
                <a:effectLst/>
                <a:latin typeface="Arial" panose="020B0604020202020204" pitchFamily="34" charset="0"/>
                <a:ea typeface="Calibri"/>
                <a:cs typeface="Times New Roman"/>
              </a:rPr>
              <a:t>ات</a:t>
            </a:r>
            <a:r>
              <a:rPr lang="ar-SA" sz="1200" b="0" u="sng" kern="1200" noProof="0" dirty="0">
                <a:solidFill>
                  <a:schemeClr val="tx1"/>
                </a:solidFill>
                <a:effectLst/>
                <a:latin typeface="Arial" panose="020B0604020202020204" pitchFamily="34" charset="0"/>
                <a:ea typeface="Calibri"/>
                <a:cs typeface="Times New Roman"/>
              </a:rPr>
              <a:t> التي حددها المشاركون في اجتماع المائدة المستديرة في </a:t>
            </a:r>
            <a:r>
              <a:rPr lang="en-US" sz="1200" b="0" u="sng" kern="1200" noProof="0" dirty="0">
                <a:solidFill>
                  <a:schemeClr val="tx1"/>
                </a:solidFill>
                <a:effectLst/>
                <a:latin typeface="Arial" panose="020B0604020202020204" pitchFamily="34" charset="0"/>
                <a:ea typeface="Calibri"/>
                <a:cs typeface="Arial"/>
              </a:rPr>
              <a:t>Hessian Ried</a:t>
            </a:r>
            <a:r>
              <a:rPr lang="ar-SA" sz="1200" b="0" u="sng" kern="1200" noProof="0" dirty="0">
                <a:solidFill>
                  <a:schemeClr val="tx1"/>
                </a:solidFill>
                <a:effectLst/>
                <a:latin typeface="Arial" panose="020B0604020202020204" pitchFamily="34" charset="0"/>
                <a:ea typeface="Calibri"/>
                <a:cs typeface="Arial"/>
              </a:rPr>
              <a:t>:</a:t>
            </a:r>
            <a:endParaRPr lang="en-US" sz="1200" b="0" u="sng" kern="1200" noProof="0" dirty="0">
              <a:solidFill>
                <a:schemeClr val="tx1"/>
              </a:solidFill>
              <a:effectLst/>
              <a:latin typeface="Arial" panose="020B0604020202020204" pitchFamily="34" charset="0"/>
              <a:ea typeface="Calibri"/>
              <a:cs typeface="Times New Roman"/>
            </a:endParaRPr>
          </a:p>
          <a:p>
            <a:pPr marL="0" lvl="0" indent="0" algn="r" rtl="1">
              <a:lnSpc>
                <a:spcPct val="115000"/>
              </a:lnSpc>
              <a:spcAft>
                <a:spcPts val="0"/>
              </a:spcAft>
              <a:buSzPts val="1100"/>
              <a:buFont typeface="+mj-lt"/>
              <a:buNone/>
            </a:pPr>
            <a:r>
              <a:rPr lang="ar-SA" sz="1200" b="0" kern="1200" noProof="0" dirty="0">
                <a:solidFill>
                  <a:schemeClr val="tx1"/>
                </a:solidFill>
                <a:effectLst/>
                <a:latin typeface="Arial" panose="020B0604020202020204" pitchFamily="34" charset="0"/>
                <a:ea typeface="Calibri"/>
                <a:cs typeface="Arial"/>
              </a:rPr>
              <a:t>1. التعقيد المتعدد التخصصات والشامل لعدة قطاعات للموضوع الناجم عن العوامل التالية:</a:t>
            </a:r>
          </a:p>
          <a:p>
            <a:pPr marL="742950" lvl="1" indent="-285750" algn="r" rtl="1">
              <a:lnSpc>
                <a:spcPct val="115000"/>
              </a:lnSpc>
              <a:spcAft>
                <a:spcPts val="0"/>
              </a:spcAft>
              <a:buFont typeface="Courier New"/>
              <a:buChar char="o"/>
            </a:pPr>
            <a:r>
              <a:rPr lang="ar-SA" sz="1200" kern="1200" noProof="0" dirty="0">
                <a:solidFill>
                  <a:schemeClr val="tx1"/>
                </a:solidFill>
                <a:effectLst/>
                <a:latin typeface="Arial" panose="020B0604020202020204" pitchFamily="34" charset="0"/>
                <a:ea typeface="Calibri"/>
                <a:cs typeface="Times New Roman"/>
              </a:rPr>
              <a:t>تنوع القطاعات المعنية</a:t>
            </a:r>
            <a:r>
              <a:rPr lang="ar-JO" sz="1200" kern="1200" noProof="0" dirty="0">
                <a:solidFill>
                  <a:schemeClr val="tx1"/>
                </a:solidFill>
                <a:effectLst/>
                <a:latin typeface="Arial" panose="020B0604020202020204" pitchFamily="34" charset="0"/>
                <a:ea typeface="Calibri"/>
                <a:cs typeface="Times New Roman"/>
              </a:rPr>
              <a:t>.</a:t>
            </a:r>
            <a:endParaRPr lang="ar-SA" sz="1200" kern="1200" noProof="0" dirty="0">
              <a:solidFill>
                <a:schemeClr val="tx1"/>
              </a:solidFill>
              <a:effectLst/>
              <a:latin typeface="Arial" panose="020B0604020202020204" pitchFamily="34" charset="0"/>
              <a:ea typeface="Calibri"/>
              <a:cs typeface="Times New Roman"/>
            </a:endParaRPr>
          </a:p>
          <a:p>
            <a:pPr marL="742950" lvl="1" indent="-285750" algn="r" rtl="1">
              <a:lnSpc>
                <a:spcPct val="115000"/>
              </a:lnSpc>
              <a:spcAft>
                <a:spcPts val="0"/>
              </a:spcAft>
              <a:buFont typeface="Courier New"/>
              <a:buChar char="o"/>
            </a:pPr>
            <a:r>
              <a:rPr lang="ar-SA" sz="1200" kern="1200" noProof="0" dirty="0">
                <a:solidFill>
                  <a:schemeClr val="tx1"/>
                </a:solidFill>
                <a:effectLst/>
                <a:latin typeface="Arial" panose="020B0604020202020204" pitchFamily="34" charset="0"/>
                <a:ea typeface="Calibri"/>
                <a:cs typeface="Times New Roman"/>
              </a:rPr>
              <a:t>المصالح المختلفة لأصحاب المصلحة المعنيين</a:t>
            </a:r>
            <a:r>
              <a:rPr lang="ar-JO" sz="1200" kern="1200" noProof="0" dirty="0">
                <a:solidFill>
                  <a:schemeClr val="tx1"/>
                </a:solidFill>
                <a:effectLst/>
                <a:latin typeface="Arial" panose="020B0604020202020204" pitchFamily="34" charset="0"/>
                <a:ea typeface="Calibri"/>
                <a:cs typeface="Times New Roman"/>
              </a:rPr>
              <a:t>.</a:t>
            </a:r>
            <a:endParaRPr lang="ar-SA" sz="1200" kern="1200" noProof="0" dirty="0">
              <a:solidFill>
                <a:schemeClr val="tx1"/>
              </a:solidFill>
              <a:effectLst/>
              <a:latin typeface="Arial" panose="020B0604020202020204" pitchFamily="34" charset="0"/>
              <a:ea typeface="Calibri"/>
              <a:cs typeface="Times New Roman"/>
            </a:endParaRPr>
          </a:p>
          <a:p>
            <a:pPr marL="742950" lvl="1" indent="-285750" algn="r" rtl="1">
              <a:lnSpc>
                <a:spcPct val="115000"/>
              </a:lnSpc>
              <a:spcAft>
                <a:spcPts val="0"/>
              </a:spcAft>
              <a:buFont typeface="Courier New"/>
              <a:buChar char="o"/>
            </a:pPr>
            <a:r>
              <a:rPr lang="ar-SA" sz="1200" kern="1200" noProof="0" dirty="0">
                <a:solidFill>
                  <a:schemeClr val="tx1"/>
                </a:solidFill>
                <a:effectLst/>
                <a:latin typeface="Arial" panose="020B0604020202020204" pitchFamily="34" charset="0"/>
                <a:ea typeface="Calibri"/>
                <a:cs typeface="Times New Roman"/>
              </a:rPr>
              <a:t>ضرورة ضمان تلبي</a:t>
            </a:r>
            <a:r>
              <a:rPr lang="ar-JO" sz="1200" kern="1200" noProof="0" dirty="0">
                <a:solidFill>
                  <a:schemeClr val="tx1"/>
                </a:solidFill>
                <a:effectLst/>
                <a:latin typeface="Arial" panose="020B0604020202020204" pitchFamily="34" charset="0"/>
                <a:ea typeface="Calibri"/>
                <a:cs typeface="Times New Roman"/>
              </a:rPr>
              <a:t>ة</a:t>
            </a:r>
            <a:r>
              <a:rPr lang="ar-SA" sz="1200" kern="1200" noProof="0" dirty="0">
                <a:solidFill>
                  <a:schemeClr val="tx1"/>
                </a:solidFill>
                <a:effectLst/>
                <a:latin typeface="Arial" panose="020B0604020202020204" pitchFamily="34" charset="0"/>
                <a:ea typeface="Calibri"/>
                <a:cs typeface="Times New Roman"/>
              </a:rPr>
              <a:t> التوصيات </a:t>
            </a:r>
            <a:r>
              <a:rPr lang="ar-JO" sz="1200" kern="1200" noProof="0" dirty="0">
                <a:solidFill>
                  <a:schemeClr val="tx1"/>
                </a:solidFill>
                <a:effectLst/>
                <a:latin typeface="Arial" panose="020B0604020202020204" pitchFamily="34" charset="0"/>
                <a:ea typeface="Calibri"/>
                <a:cs typeface="Times New Roman"/>
              </a:rPr>
              <a:t>ل</a:t>
            </a:r>
            <a:r>
              <a:rPr lang="ar-SA" sz="1200" kern="1200" noProof="0" dirty="0">
                <a:solidFill>
                  <a:schemeClr val="tx1"/>
                </a:solidFill>
                <a:effectLst/>
                <a:latin typeface="Arial" panose="020B0604020202020204" pitchFamily="34" charset="0"/>
                <a:ea typeface="Calibri"/>
                <a:cs typeface="Times New Roman"/>
              </a:rPr>
              <a:t>متطلبات مختلف التخصصات</a:t>
            </a:r>
            <a:r>
              <a:rPr lang="ar-JO" sz="1200" kern="1200" noProof="0" dirty="0">
                <a:solidFill>
                  <a:schemeClr val="tx1"/>
                </a:solidFill>
                <a:effectLst/>
                <a:latin typeface="Arial" panose="020B0604020202020204" pitchFamily="34" charset="0"/>
                <a:ea typeface="Calibri"/>
                <a:cs typeface="Times New Roman"/>
              </a:rPr>
              <a:t>،</a:t>
            </a:r>
            <a:r>
              <a:rPr lang="ar-SA" sz="1200" kern="1200" noProof="0" dirty="0">
                <a:solidFill>
                  <a:schemeClr val="tx1"/>
                </a:solidFill>
                <a:effectLst/>
                <a:latin typeface="Arial" panose="020B0604020202020204" pitchFamily="34" charset="0"/>
                <a:ea typeface="Calibri"/>
                <a:cs typeface="Times New Roman"/>
              </a:rPr>
              <a:t> فعلى سبيل المثال، يتعين وضع كل توصية وفقاً للشروط القانونية الحالية، ومن ثم فإن كل توصية يعدها الخبراء التقنيون تم</a:t>
            </a:r>
            <a:r>
              <a:rPr lang="ar-SA" sz="1200" kern="1200" baseline="0" noProof="0" dirty="0">
                <a:solidFill>
                  <a:schemeClr val="tx1"/>
                </a:solidFill>
                <a:effectLst/>
                <a:latin typeface="Arial" panose="020B0604020202020204" pitchFamily="34" charset="0"/>
                <a:ea typeface="Calibri"/>
                <a:cs typeface="Times New Roman"/>
              </a:rPr>
              <a:t> ال</a:t>
            </a:r>
            <a:r>
              <a:rPr lang="ar-SA" sz="1200" kern="1200" noProof="0" dirty="0">
                <a:solidFill>
                  <a:schemeClr val="tx1"/>
                </a:solidFill>
                <a:effectLst/>
                <a:latin typeface="Arial" panose="020B0604020202020204" pitchFamily="34" charset="0"/>
                <a:ea typeface="Calibri"/>
                <a:cs typeface="Times New Roman"/>
              </a:rPr>
              <a:t>تحقق منها من قبل أخصائيون قانونيون</a:t>
            </a:r>
            <a:r>
              <a:rPr lang="ar-JO" sz="1200" kern="1200" noProof="0" dirty="0">
                <a:solidFill>
                  <a:schemeClr val="tx1"/>
                </a:solidFill>
                <a:effectLst/>
                <a:latin typeface="Arial" panose="020B0604020202020204" pitchFamily="34" charset="0"/>
                <a:ea typeface="Calibri"/>
                <a:cs typeface="Times New Roman"/>
              </a:rPr>
              <a:t>.</a:t>
            </a:r>
            <a:endParaRPr lang="ar-SA" sz="1200" kern="1200" noProof="0" dirty="0">
              <a:solidFill>
                <a:schemeClr val="tx1"/>
              </a:solidFill>
              <a:effectLst/>
              <a:latin typeface="Arial" panose="020B0604020202020204" pitchFamily="34" charset="0"/>
              <a:ea typeface="Calibri"/>
              <a:cs typeface="Times New Roman"/>
            </a:endParaRPr>
          </a:p>
          <a:p>
            <a:pPr marL="914400" algn="r" rtl="1">
              <a:lnSpc>
                <a:spcPct val="115000"/>
              </a:lnSpc>
              <a:spcAft>
                <a:spcPts val="0"/>
              </a:spcAft>
            </a:pPr>
            <a:r>
              <a:rPr lang="en-US" sz="1200" kern="1200" noProof="0" dirty="0">
                <a:solidFill>
                  <a:schemeClr val="tx1"/>
                </a:solidFill>
                <a:effectLst/>
                <a:latin typeface="Arial" panose="020B0604020202020204" pitchFamily="34" charset="0"/>
                <a:ea typeface="Calibri"/>
                <a:cs typeface="Times New Roman"/>
              </a:rPr>
              <a:t> </a:t>
            </a:r>
          </a:p>
          <a:p>
            <a:pPr marL="0" lvl="0" indent="0" algn="r" rtl="1">
              <a:lnSpc>
                <a:spcPct val="115000"/>
              </a:lnSpc>
              <a:spcAft>
                <a:spcPts val="0"/>
              </a:spcAft>
              <a:buSzPts val="1100"/>
              <a:buFont typeface="+mj-lt"/>
              <a:buNone/>
            </a:pPr>
            <a:r>
              <a:rPr lang="ar-SA" sz="1200" b="0" kern="1200" noProof="0" dirty="0">
                <a:solidFill>
                  <a:schemeClr val="tx1"/>
                </a:solidFill>
                <a:effectLst/>
                <a:latin typeface="Arial" panose="020B0604020202020204" pitchFamily="34" charset="0"/>
                <a:ea typeface="Calibri"/>
                <a:cs typeface="Arial"/>
              </a:rPr>
              <a:t>2. وتمثلت إحدى العقبات الرئيسية في الافتقار إلى الإرادة السياسية لتنفيذ التوصيات التي وضعها اجتماع المائدة المستديرة.</a:t>
            </a:r>
          </a:p>
          <a:p>
            <a:pPr marL="0" lvl="0" indent="0" algn="r" rtl="1">
              <a:lnSpc>
                <a:spcPct val="115000"/>
              </a:lnSpc>
              <a:spcAft>
                <a:spcPts val="0"/>
              </a:spcAft>
              <a:buSzPts val="1100"/>
              <a:buFont typeface="+mj-lt"/>
              <a:buNone/>
            </a:pPr>
            <a:endParaRPr lang="en-US" sz="1200" kern="1200" noProof="0" dirty="0">
              <a:solidFill>
                <a:schemeClr val="tx1"/>
              </a:solidFill>
              <a:effectLst/>
              <a:latin typeface="Arial" panose="020B0604020202020204" pitchFamily="34" charset="0"/>
              <a:ea typeface="Calibri"/>
              <a:cs typeface="Arial"/>
            </a:endParaRPr>
          </a:p>
          <a:p>
            <a:pPr marL="0" lvl="0" indent="0" algn="r" rtl="1">
              <a:lnSpc>
                <a:spcPct val="115000"/>
              </a:lnSpc>
              <a:spcAft>
                <a:spcPts val="0"/>
              </a:spcAft>
              <a:buSzPts val="1100"/>
              <a:buFont typeface="+mj-lt"/>
              <a:buNone/>
            </a:pPr>
            <a:r>
              <a:rPr lang="ar-SA" sz="1200" b="1" kern="1200" noProof="0" dirty="0">
                <a:solidFill>
                  <a:schemeClr val="tx1"/>
                </a:solidFill>
                <a:effectLst/>
                <a:latin typeface="Arial" panose="020B0604020202020204" pitchFamily="34" charset="0"/>
                <a:ea typeface="Calibri"/>
                <a:cs typeface="Arial"/>
              </a:rPr>
              <a:t>المصادر:</a:t>
            </a:r>
            <a:endParaRPr lang="en-US" sz="1200" b="1" kern="1200" baseline="0" noProof="0" dirty="0">
              <a:solidFill>
                <a:schemeClr val="tx1"/>
              </a:solidFill>
              <a:effectLst/>
              <a:latin typeface="Arial" panose="020B0604020202020204" pitchFamily="34" charset="0"/>
              <a:ea typeface="Calibri"/>
              <a:cs typeface="Arial"/>
            </a:endParaRPr>
          </a:p>
          <a:p>
            <a:pPr marL="0" lvl="0" indent="0" algn="r" rtl="1">
              <a:lnSpc>
                <a:spcPct val="115000"/>
              </a:lnSpc>
              <a:spcAft>
                <a:spcPts val="0"/>
              </a:spcAft>
              <a:buSzPts val="1100"/>
              <a:buFont typeface="+mj-lt"/>
              <a:buNone/>
            </a:pPr>
            <a:endParaRPr lang="en-US" sz="1200" b="0" kern="1200" baseline="0" noProof="0" dirty="0">
              <a:solidFill>
                <a:schemeClr val="tx1"/>
              </a:solidFill>
              <a:effectLst/>
              <a:latin typeface="Arial" panose="020B0604020202020204" pitchFamily="34" charset="0"/>
              <a:ea typeface="Calibri"/>
              <a:cs typeface="Arial"/>
            </a:endParaRPr>
          </a:p>
          <a:p>
            <a:pPr marL="0" lvl="0" indent="0" algn="r" rtl="1">
              <a:lnSpc>
                <a:spcPct val="115000"/>
              </a:lnSpc>
              <a:spcAft>
                <a:spcPts val="0"/>
              </a:spcAft>
              <a:buSzPts val="1100"/>
              <a:buFont typeface="+mj-lt"/>
              <a:buNone/>
            </a:pPr>
            <a:r>
              <a:rPr lang="en-US" sz="1200" b="0" kern="1200" baseline="0" noProof="0" dirty="0">
                <a:solidFill>
                  <a:schemeClr val="tx1"/>
                </a:solidFill>
                <a:effectLst/>
                <a:latin typeface="Arial" panose="020B0604020202020204" pitchFamily="34" charset="0"/>
                <a:ea typeface="Calibri"/>
                <a:cs typeface="Arial"/>
              </a:rPr>
              <a:t>Christoph Ewen, Interview conducted on 28.11.2017</a:t>
            </a:r>
            <a:endParaRPr lang="en-US" sz="1200" kern="1200" noProof="0" dirty="0">
              <a:solidFill>
                <a:schemeClr val="tx1"/>
              </a:solidFill>
              <a:effectLst/>
              <a:latin typeface="Arial" panose="020B0604020202020204" pitchFamily="34" charset="0"/>
              <a:ea typeface="Calibri"/>
              <a:cs typeface="Times New Roman"/>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13</a:t>
            </a:fld>
            <a:endParaRPr lang="en-GB" dirty="0"/>
          </a:p>
        </p:txBody>
      </p:sp>
    </p:spTree>
    <p:extLst>
      <p:ext uri="{BB962C8B-B14F-4D97-AF65-F5344CB8AC3E}">
        <p14:creationId xmlns:p14="http://schemas.microsoft.com/office/powerpoint/2010/main" val="3607973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algn="r" rtl="1">
              <a:lnSpc>
                <a:spcPct val="115000"/>
              </a:lnSpc>
              <a:spcAft>
                <a:spcPts val="0"/>
              </a:spcAft>
            </a:pPr>
            <a:r>
              <a:rPr lang="ar-SA" sz="900" b="1" kern="1200" noProof="0" dirty="0">
                <a:solidFill>
                  <a:schemeClr val="tx1"/>
                </a:solidFill>
                <a:effectLst/>
                <a:latin typeface="Arial" panose="020B0604020202020204" pitchFamily="34" charset="0"/>
                <a:ea typeface="Calibri"/>
                <a:cs typeface="Times New Roman"/>
              </a:rPr>
              <a:t>ملاحظات:</a:t>
            </a:r>
          </a:p>
          <a:p>
            <a:pPr marL="457200" algn="r" rtl="1">
              <a:lnSpc>
                <a:spcPct val="115000"/>
              </a:lnSpc>
              <a:spcAft>
                <a:spcPts val="0"/>
              </a:spcAft>
            </a:pPr>
            <a:endParaRPr lang="en-US" sz="900" kern="1200" noProof="0" dirty="0">
              <a:solidFill>
                <a:schemeClr val="tx1"/>
              </a:solidFill>
              <a:effectLst/>
              <a:latin typeface="Arial" panose="020B0604020202020204" pitchFamily="34" charset="0"/>
              <a:ea typeface="Calibri"/>
              <a:cs typeface="Times New Roman"/>
            </a:endParaRPr>
          </a:p>
          <a:p>
            <a:pPr marL="457200" algn="r" rtl="1">
              <a:lnSpc>
                <a:spcPct val="115000"/>
              </a:lnSpc>
              <a:spcAft>
                <a:spcPts val="0"/>
              </a:spcAft>
            </a:pPr>
            <a:r>
              <a:rPr lang="ar-SA" sz="900" kern="1200" noProof="0" dirty="0">
                <a:solidFill>
                  <a:schemeClr val="tx1"/>
                </a:solidFill>
                <a:effectLst/>
                <a:latin typeface="Arial" panose="020B0604020202020204" pitchFamily="34" charset="0"/>
                <a:ea typeface="Calibri"/>
                <a:cs typeface="Times New Roman"/>
              </a:rPr>
              <a:t>أمثلة على تضارب المصالح وآليات التوصل إلى حلول وسطية والتغلب على التحديات:</a:t>
            </a:r>
          </a:p>
          <a:p>
            <a:pPr lvl="0" algn="r" rtl="1">
              <a:lnSpc>
                <a:spcPct val="115000"/>
              </a:lnSpc>
              <a:spcAft>
                <a:spcPts val="0"/>
              </a:spcAft>
            </a:pPr>
            <a:endParaRPr lang="en-US" sz="900" kern="1200" noProof="0" dirty="0">
              <a:solidFill>
                <a:schemeClr val="tx1"/>
              </a:solidFill>
              <a:effectLst/>
              <a:latin typeface="Arial" panose="020B0604020202020204" pitchFamily="34" charset="0"/>
              <a:ea typeface="Calibri"/>
              <a:cs typeface="Times New Roman"/>
            </a:endParaRPr>
          </a:p>
          <a:p>
            <a:pPr marL="342900" lvl="0" indent="-342900" algn="r" rtl="1">
              <a:lnSpc>
                <a:spcPct val="115000"/>
              </a:lnSpc>
              <a:spcAft>
                <a:spcPts val="0"/>
              </a:spcAft>
              <a:buSzPts val="1100"/>
              <a:buFont typeface="+mj-lt"/>
              <a:buAutoNum type="romanUcPeriod"/>
            </a:pPr>
            <a:r>
              <a:rPr lang="ar-SA" sz="900" b="1" kern="1200" noProof="0" dirty="0">
                <a:solidFill>
                  <a:schemeClr val="tx1"/>
                </a:solidFill>
                <a:effectLst/>
                <a:latin typeface="Arial" panose="020B0604020202020204" pitchFamily="34" charset="0"/>
                <a:ea typeface="Calibri"/>
                <a:cs typeface="Arial"/>
              </a:rPr>
              <a:t>التضارب: اختلاف مصالح قطاع الغابات والمجتمعات المحلية والزراعة:</a:t>
            </a:r>
          </a:p>
          <a:p>
            <a:pPr marL="457200" algn="r" rtl="1">
              <a:lnSpc>
                <a:spcPct val="115000"/>
              </a:lnSpc>
              <a:spcAft>
                <a:spcPts val="0"/>
              </a:spcAft>
            </a:pPr>
            <a:r>
              <a:rPr lang="ar-SA" sz="900" kern="1200" noProof="0" dirty="0">
                <a:solidFill>
                  <a:schemeClr val="tx1"/>
                </a:solidFill>
                <a:effectLst/>
                <a:latin typeface="Arial" panose="020B0604020202020204" pitchFamily="34" charset="0"/>
                <a:ea typeface="Calibri"/>
                <a:cs typeface="Times New Roman"/>
              </a:rPr>
              <a:t>ويهتم قطاع الغابات برفع مستوى المياه الجوفية، وقد صوت لصالح تنفيذ نظام </a:t>
            </a:r>
            <a:r>
              <a:rPr lang="ar-JO" sz="900" kern="1200" noProof="0" dirty="0">
                <a:solidFill>
                  <a:schemeClr val="tx1"/>
                </a:solidFill>
                <a:effectLst/>
                <a:latin typeface="Arial" panose="020B0604020202020204" pitchFamily="34" charset="0"/>
                <a:ea typeface="Calibri"/>
                <a:cs typeface="Times New Roman"/>
              </a:rPr>
              <a:t>ترشيح</a:t>
            </a:r>
            <a:r>
              <a:rPr lang="ar-SA" sz="900" kern="1200" noProof="0" dirty="0">
                <a:solidFill>
                  <a:schemeClr val="tx1"/>
                </a:solidFill>
                <a:effectLst/>
                <a:latin typeface="Arial" panose="020B0604020202020204" pitchFamily="34" charset="0"/>
                <a:ea typeface="Calibri"/>
                <a:cs typeface="Times New Roman"/>
              </a:rPr>
              <a:t> المياه لزيادة مستوى المياه الجوفية في مناطق الغابات</a:t>
            </a:r>
            <a:r>
              <a:rPr lang="ar-JO" sz="900" kern="1200" noProof="0" dirty="0">
                <a:solidFill>
                  <a:schemeClr val="tx1"/>
                </a:solidFill>
                <a:effectLst/>
                <a:latin typeface="Arial" panose="020B0604020202020204" pitchFamily="34" charset="0"/>
                <a:ea typeface="Calibri"/>
                <a:cs typeface="Times New Roman"/>
              </a:rPr>
              <a:t>،</a:t>
            </a:r>
            <a:r>
              <a:rPr lang="ar-SA" sz="900" kern="1200" noProof="0" dirty="0">
                <a:solidFill>
                  <a:schemeClr val="tx1"/>
                </a:solidFill>
                <a:effectLst/>
                <a:latin typeface="Arial" panose="020B0604020202020204" pitchFamily="34" charset="0"/>
                <a:ea typeface="Calibri"/>
                <a:cs typeface="Times New Roman"/>
              </a:rPr>
              <a:t> ومع ذلك، فإن رفع مستوى المياه الجوفية يسبب خطر التشبع بالمياه في المناطق الزراعية والمستوطنات.</a:t>
            </a:r>
          </a:p>
          <a:p>
            <a:pPr marL="457200" algn="r" rtl="1">
              <a:lnSpc>
                <a:spcPct val="115000"/>
              </a:lnSpc>
              <a:spcAft>
                <a:spcPts val="0"/>
              </a:spcAft>
            </a:pPr>
            <a:r>
              <a:rPr lang="ar-SA" sz="900" kern="1200" noProof="0" dirty="0">
                <a:solidFill>
                  <a:schemeClr val="tx1"/>
                </a:solidFill>
                <a:effectLst/>
                <a:latin typeface="Arial" panose="020B0604020202020204" pitchFamily="34" charset="0"/>
                <a:ea typeface="Calibri"/>
                <a:cs typeface="Times New Roman"/>
              </a:rPr>
              <a:t>ومن ثم، فإن التوصيات المتعلقة بهذه المشكلة يجب أن تتضمن تدابير توفر المياه الكافية للحراجة وكذلك تجنب الآثار السلبية على المجتمعات والقطاع الزراعي.</a:t>
            </a:r>
          </a:p>
          <a:p>
            <a:pPr marL="457200" algn="r" rtl="1">
              <a:lnSpc>
                <a:spcPct val="115000"/>
              </a:lnSpc>
              <a:spcAft>
                <a:spcPts val="0"/>
              </a:spcAft>
            </a:pPr>
            <a:endParaRPr lang="ar-JO" sz="900" b="1" kern="1200" noProof="0" dirty="0">
              <a:solidFill>
                <a:schemeClr val="tx1"/>
              </a:solidFill>
              <a:effectLst/>
              <a:latin typeface="Arial" panose="020B0604020202020204" pitchFamily="34" charset="0"/>
              <a:ea typeface="Calibri"/>
              <a:cs typeface="Times New Roman"/>
            </a:endParaRPr>
          </a:p>
          <a:p>
            <a:pPr marL="457200" algn="r" rtl="1">
              <a:lnSpc>
                <a:spcPct val="115000"/>
              </a:lnSpc>
              <a:spcAft>
                <a:spcPts val="0"/>
              </a:spcAft>
            </a:pPr>
            <a:r>
              <a:rPr lang="ar-SA" sz="900" b="1" kern="1200" noProof="0" dirty="0">
                <a:solidFill>
                  <a:schemeClr val="tx1"/>
                </a:solidFill>
                <a:effectLst/>
                <a:latin typeface="Arial" panose="020B0604020202020204" pitchFamily="34" charset="0"/>
                <a:ea typeface="Calibri"/>
                <a:cs typeface="Times New Roman"/>
              </a:rPr>
              <a:t>الحل:</a:t>
            </a:r>
          </a:p>
          <a:p>
            <a:pPr marL="457200" algn="r" rtl="1">
              <a:lnSpc>
                <a:spcPct val="115000"/>
              </a:lnSpc>
              <a:spcAft>
                <a:spcPts val="0"/>
              </a:spcAft>
            </a:pPr>
            <a:r>
              <a:rPr lang="ar-SA" sz="900" b="0" i="0" u="sng" kern="1200" dirty="0">
                <a:solidFill>
                  <a:schemeClr val="tx1"/>
                </a:solidFill>
                <a:effectLst/>
                <a:latin typeface="Arial" panose="020B0604020202020204" pitchFamily="34" charset="0"/>
                <a:ea typeface="+mn-ea"/>
                <a:cs typeface="+mn-cs"/>
              </a:rPr>
              <a:t>بالنسبة لقطاع الحراجة</a:t>
            </a:r>
            <a:r>
              <a:rPr lang="ar-SA" sz="900" b="0" i="0" kern="1200" dirty="0">
                <a:solidFill>
                  <a:schemeClr val="tx1"/>
                </a:solidFill>
                <a:effectLst/>
                <a:latin typeface="Arial" panose="020B0604020202020204" pitchFamily="34" charset="0"/>
                <a:ea typeface="+mn-ea"/>
                <a:cs typeface="+mn-cs"/>
              </a:rPr>
              <a:t>: ينبغي تنفيذ نظام </a:t>
            </a:r>
            <a:r>
              <a:rPr lang="ar-JO" sz="900" b="0" i="0" kern="1200" dirty="0">
                <a:solidFill>
                  <a:schemeClr val="tx1"/>
                </a:solidFill>
                <a:effectLst/>
                <a:latin typeface="Arial" panose="020B0604020202020204" pitchFamily="34" charset="0"/>
                <a:ea typeface="+mn-ea"/>
                <a:cs typeface="+mn-cs"/>
              </a:rPr>
              <a:t>ترشيح</a:t>
            </a:r>
            <a:r>
              <a:rPr lang="ar-SA" sz="900" b="0" i="0" kern="1200" dirty="0">
                <a:solidFill>
                  <a:schemeClr val="tx1"/>
                </a:solidFill>
                <a:effectLst/>
                <a:latin typeface="Arial" panose="020B0604020202020204" pitchFamily="34" charset="0"/>
                <a:ea typeface="+mn-ea"/>
                <a:cs typeface="+mn-cs"/>
              </a:rPr>
              <a:t> المياه لتفادي الأضرار الناجمة عن انخفاض مستويات المياه الجوفية.</a:t>
            </a:r>
            <a:br>
              <a:rPr lang="ar-SA" dirty="0"/>
            </a:br>
            <a:r>
              <a:rPr lang="ar-SA" sz="900" b="0" i="0" u="sng" kern="1200" dirty="0">
                <a:solidFill>
                  <a:schemeClr val="tx1"/>
                </a:solidFill>
                <a:effectLst/>
                <a:latin typeface="Arial" panose="020B0604020202020204" pitchFamily="34" charset="0"/>
                <a:ea typeface="+mn-ea"/>
                <a:cs typeface="+mn-cs"/>
              </a:rPr>
              <a:t>تدابير لتجنب الآثار السلبية على المستوطنات</a:t>
            </a:r>
            <a:r>
              <a:rPr lang="ar-SA" sz="900" b="0" i="0" kern="1200" dirty="0">
                <a:solidFill>
                  <a:schemeClr val="tx1"/>
                </a:solidFill>
                <a:effectLst/>
                <a:latin typeface="Arial" panose="020B0604020202020204" pitchFamily="34" charset="0"/>
                <a:ea typeface="+mn-ea"/>
                <a:cs typeface="+mn-cs"/>
              </a:rPr>
              <a:t>: بناء آبار المياه واستخراج المياه عندما يكون منسوب المياه الجوفية مرتفعا للغاية، مما يحول دون ارتفاع مستويات المياه الجوفية بشكل مفرط.</a:t>
            </a:r>
            <a:br>
              <a:rPr lang="ar-SA" dirty="0"/>
            </a:br>
            <a:r>
              <a:rPr lang="ar-SA" sz="900" b="0" i="0" u="sng" kern="1200" dirty="0">
                <a:solidFill>
                  <a:schemeClr val="tx1"/>
                </a:solidFill>
                <a:effectLst/>
                <a:latin typeface="Arial" panose="020B0604020202020204" pitchFamily="34" charset="0"/>
                <a:ea typeface="+mn-ea"/>
                <a:cs typeface="+mn-cs"/>
              </a:rPr>
              <a:t>تدابير لتجنب الآثار السلبية على الزراعة</a:t>
            </a:r>
            <a:r>
              <a:rPr lang="ar-SA" sz="900" b="0" i="0" kern="1200" dirty="0">
                <a:solidFill>
                  <a:schemeClr val="tx1"/>
                </a:solidFill>
                <a:effectLst/>
                <a:latin typeface="Arial" panose="020B0604020202020204" pitchFamily="34" charset="0"/>
                <a:ea typeface="+mn-ea"/>
                <a:cs typeface="+mn-cs"/>
              </a:rPr>
              <a:t>: إعادة تصميم النظام الحالي للجداول والخنادق من أجل الحد من زيادة مستوى الأرض إلى مساحة الغابات.</a:t>
            </a:r>
            <a:br>
              <a:rPr lang="ar-SA" dirty="0"/>
            </a:br>
            <a:r>
              <a:rPr lang="en-US" sz="900" kern="1200" noProof="0" dirty="0">
                <a:solidFill>
                  <a:schemeClr val="tx1"/>
                </a:solidFill>
                <a:effectLst/>
                <a:latin typeface="Arial" panose="020B0604020202020204" pitchFamily="34" charset="0"/>
                <a:ea typeface="Calibri"/>
                <a:cs typeface="Times New Roman"/>
              </a:rPr>
              <a:t> </a:t>
            </a:r>
          </a:p>
          <a:p>
            <a:pPr marL="342900" lvl="0" indent="-342900" algn="r" rtl="1">
              <a:lnSpc>
                <a:spcPct val="115000"/>
              </a:lnSpc>
              <a:spcAft>
                <a:spcPts val="0"/>
              </a:spcAft>
              <a:buSzPts val="1100"/>
              <a:buFont typeface="+mj-lt"/>
              <a:buAutoNum type="romanUcPeriod" startAt="2"/>
            </a:pPr>
            <a:r>
              <a:rPr lang="ar-SA" sz="900" b="1" kern="1200" noProof="0" dirty="0">
                <a:solidFill>
                  <a:schemeClr val="tx1"/>
                </a:solidFill>
                <a:effectLst/>
                <a:latin typeface="Arial" panose="020B0604020202020204" pitchFamily="34" charset="0"/>
                <a:ea typeface="Calibri"/>
                <a:cs typeface="Arial"/>
              </a:rPr>
              <a:t>التضارب: المصالح المختلفة لرابطات الحراجة وحفظ الطبيعة</a:t>
            </a:r>
          </a:p>
          <a:p>
            <a:pPr marL="457200" algn="r" rtl="1">
              <a:lnSpc>
                <a:spcPct val="115000"/>
              </a:lnSpc>
              <a:spcAft>
                <a:spcPts val="0"/>
              </a:spcAft>
            </a:pPr>
            <a:r>
              <a:rPr lang="ar-SA" sz="900" kern="1200" noProof="0" dirty="0">
                <a:solidFill>
                  <a:schemeClr val="tx1"/>
                </a:solidFill>
                <a:effectLst/>
                <a:latin typeface="Arial" panose="020B0604020202020204" pitchFamily="34" charset="0"/>
                <a:ea typeface="Calibri"/>
                <a:cs typeface="Times New Roman"/>
              </a:rPr>
              <a:t>مصالح قطاع الغابات: المصالح الحرجية والاقتصادية المستقرة (بيع الأخشاب)</a:t>
            </a:r>
            <a:r>
              <a:rPr lang="ar-JO" sz="900" kern="1200" noProof="0" dirty="0">
                <a:solidFill>
                  <a:schemeClr val="tx1"/>
                </a:solidFill>
                <a:effectLst/>
                <a:latin typeface="Arial" panose="020B0604020202020204" pitchFamily="34" charset="0"/>
                <a:ea typeface="Calibri"/>
                <a:cs typeface="Times New Roman"/>
              </a:rPr>
              <a:t>.</a:t>
            </a:r>
            <a:endParaRPr lang="ar-SA" sz="900" kern="1200" noProof="0" dirty="0">
              <a:solidFill>
                <a:schemeClr val="tx1"/>
              </a:solidFill>
              <a:effectLst/>
              <a:latin typeface="Arial" panose="020B0604020202020204" pitchFamily="34" charset="0"/>
              <a:ea typeface="Calibri"/>
              <a:cs typeface="Times New Roman"/>
            </a:endParaRPr>
          </a:p>
          <a:p>
            <a:pPr marL="457200" algn="r" rtl="1">
              <a:lnSpc>
                <a:spcPct val="115000"/>
              </a:lnSpc>
              <a:spcAft>
                <a:spcPts val="0"/>
              </a:spcAft>
            </a:pPr>
            <a:r>
              <a:rPr lang="ar-SA" sz="900" kern="1200" noProof="0" dirty="0">
                <a:solidFill>
                  <a:schemeClr val="tx1"/>
                </a:solidFill>
                <a:effectLst/>
                <a:latin typeface="Arial" panose="020B0604020202020204" pitchFamily="34" charset="0"/>
                <a:ea typeface="Calibri"/>
                <a:cs typeface="Times New Roman"/>
              </a:rPr>
              <a:t>مصالح جمعيات حفظ الطبيعة: حماية التنوع البيولوجي</a:t>
            </a:r>
            <a:r>
              <a:rPr lang="ar-JO" sz="900" kern="1200" noProof="0" dirty="0">
                <a:solidFill>
                  <a:schemeClr val="tx1"/>
                </a:solidFill>
                <a:effectLst/>
                <a:latin typeface="Arial" panose="020B0604020202020204" pitchFamily="34" charset="0"/>
                <a:ea typeface="Calibri"/>
                <a:cs typeface="Times New Roman"/>
              </a:rPr>
              <a:t>.</a:t>
            </a:r>
            <a:endParaRPr lang="ar-SA" sz="900" kern="1200" noProof="0" dirty="0">
              <a:solidFill>
                <a:schemeClr val="tx1"/>
              </a:solidFill>
              <a:effectLst/>
              <a:latin typeface="Arial" panose="020B0604020202020204" pitchFamily="34" charset="0"/>
              <a:ea typeface="Calibri"/>
              <a:cs typeface="Times New Roman"/>
            </a:endParaRPr>
          </a:p>
          <a:p>
            <a:pPr marL="457200" algn="r" rtl="1">
              <a:lnSpc>
                <a:spcPct val="115000"/>
              </a:lnSpc>
              <a:spcAft>
                <a:spcPts val="0"/>
              </a:spcAft>
            </a:pPr>
            <a:endParaRPr lang="ar-JO" sz="900" b="1" kern="1200" noProof="0" dirty="0">
              <a:solidFill>
                <a:schemeClr val="tx1"/>
              </a:solidFill>
              <a:effectLst/>
              <a:latin typeface="Arial" panose="020B0604020202020204" pitchFamily="34" charset="0"/>
              <a:ea typeface="Calibri"/>
              <a:cs typeface="Times New Roman"/>
            </a:endParaRPr>
          </a:p>
          <a:p>
            <a:pPr marL="457200" algn="r" rtl="1">
              <a:lnSpc>
                <a:spcPct val="115000"/>
              </a:lnSpc>
              <a:spcAft>
                <a:spcPts val="0"/>
              </a:spcAft>
            </a:pPr>
            <a:r>
              <a:rPr lang="ar-SA" sz="900" b="1" kern="1200" noProof="0" dirty="0">
                <a:solidFill>
                  <a:schemeClr val="tx1"/>
                </a:solidFill>
                <a:effectLst/>
                <a:latin typeface="Arial" panose="020B0604020202020204" pitchFamily="34" charset="0"/>
                <a:ea typeface="Calibri"/>
                <a:cs typeface="Times New Roman"/>
              </a:rPr>
              <a:t>الحل:</a:t>
            </a:r>
          </a:p>
          <a:p>
            <a:pPr marL="457200" algn="r" rtl="1">
              <a:lnSpc>
                <a:spcPct val="115000"/>
              </a:lnSpc>
              <a:spcAft>
                <a:spcPts val="1000"/>
              </a:spcAft>
            </a:pPr>
            <a:r>
              <a:rPr lang="ar-SA" sz="900" kern="1200" noProof="0" dirty="0">
                <a:solidFill>
                  <a:schemeClr val="tx1"/>
                </a:solidFill>
                <a:effectLst/>
                <a:latin typeface="Arial" panose="020B0604020202020204" pitchFamily="34" charset="0"/>
                <a:ea typeface="Calibri"/>
                <a:cs typeface="Times New Roman"/>
              </a:rPr>
              <a:t>وينبغي البدء في استعادة الغابات المتدهورة وإصلاحها. ومع ذلك، ينبغي أن تكون جميع التدابير والإجراءات متفقة مع الجوانب القانونية لحفظ الطبيعة (لا سيما في مناطق حماية الطيور وفي مناطق حماية الموائل الطبيعية والحيوانات والنباتات البرية). ومن ثم، ينبغي أن يتحقق المهنيون القانونيون من كل إجراء من أجل ضمان الامتثال لمتطلبات القانون البيئي.</a:t>
            </a:r>
          </a:p>
          <a:p>
            <a:pPr marL="457200" algn="r" rtl="1">
              <a:lnSpc>
                <a:spcPct val="115000"/>
              </a:lnSpc>
              <a:spcAft>
                <a:spcPts val="1000"/>
              </a:spcAft>
            </a:pPr>
            <a:endParaRPr lang="en-US" sz="900" kern="1200" noProof="0" dirty="0">
              <a:solidFill>
                <a:schemeClr val="tx1"/>
              </a:solidFill>
              <a:effectLst/>
              <a:latin typeface="Arial" panose="020B0604020202020204" pitchFamily="34" charset="0"/>
              <a:ea typeface="Calibri"/>
              <a:cs typeface="Times New Roman"/>
            </a:endParaRPr>
          </a:p>
          <a:p>
            <a:pPr marL="0" marR="0" lvl="0" indent="0" algn="r" defTabSz="457200" rtl="1" eaLnBrk="1" fontAlgn="auto" latinLnBrk="0" hangingPunct="1">
              <a:lnSpc>
                <a:spcPct val="115000"/>
              </a:lnSpc>
              <a:spcBef>
                <a:spcPts val="0"/>
              </a:spcBef>
              <a:spcAft>
                <a:spcPts val="1000"/>
              </a:spcAft>
              <a:buClrTx/>
              <a:buSzTx/>
              <a:buFontTx/>
              <a:buNone/>
              <a:tabLst/>
              <a:defRPr/>
            </a:pPr>
            <a:r>
              <a:rPr lang="ar-SA" sz="900" u="sng" kern="1200" noProof="0" dirty="0">
                <a:solidFill>
                  <a:schemeClr val="tx1"/>
                </a:solidFill>
                <a:effectLst/>
                <a:latin typeface="Arial" panose="020B0604020202020204" pitchFamily="34" charset="0"/>
                <a:ea typeface="Calibri"/>
                <a:cs typeface="Times New Roman"/>
              </a:rPr>
              <a:t>أداة للتغلب على النزاعات</a:t>
            </a:r>
            <a:r>
              <a:rPr lang="ar-SA" sz="900" u="none" kern="1200" noProof="0" dirty="0">
                <a:solidFill>
                  <a:schemeClr val="tx1"/>
                </a:solidFill>
                <a:effectLst/>
                <a:latin typeface="Arial" panose="020B0604020202020204" pitchFamily="34" charset="0"/>
                <a:ea typeface="Calibri"/>
                <a:cs typeface="Times New Roman"/>
              </a:rPr>
              <a:t>: إذا تعذر تحقيق توافق في الآراء، طُلب من الخبراء الفنيين الخارجيين والمستقلين إعداد تقارير فنية إضافية وتقديمها. وقدمت التقارير إلى أصحاب المصلحة وأخذت في الاعتبار.</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14</a:t>
            </a:fld>
            <a:endParaRPr lang="en-GB" dirty="0"/>
          </a:p>
        </p:txBody>
      </p:sp>
    </p:spTree>
    <p:extLst>
      <p:ext uri="{BB962C8B-B14F-4D97-AF65-F5344CB8AC3E}">
        <p14:creationId xmlns:p14="http://schemas.microsoft.com/office/powerpoint/2010/main" val="4077197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r" rtl="1"/>
            <a:r>
              <a:rPr lang="ar-SA" b="1" noProof="0" dirty="0"/>
              <a:t>ملاحظات:</a:t>
            </a:r>
          </a:p>
          <a:p>
            <a:pPr algn="r" rtl="1"/>
            <a:endParaRPr lang="en-US" noProof="0" dirty="0"/>
          </a:p>
          <a:p>
            <a:pPr algn="r" rtl="1"/>
            <a:r>
              <a:rPr lang="ar-SA" sz="900" kern="1200" noProof="0" dirty="0">
                <a:solidFill>
                  <a:schemeClr val="tx1"/>
                </a:solidFill>
                <a:effectLst/>
                <a:latin typeface="Arial" panose="020B0604020202020204" pitchFamily="34" charset="0"/>
                <a:ea typeface="+mn-ea"/>
                <a:cs typeface="+mn-cs"/>
              </a:rPr>
              <a:t>وتحدد العوامل الدافعة للتعاون على أساس المعلومات التي يقدمها</a:t>
            </a:r>
            <a:r>
              <a:rPr lang="ar-JO" sz="900" kern="1200" noProof="0" dirty="0">
                <a:solidFill>
                  <a:schemeClr val="tx1"/>
                </a:solidFill>
                <a:effectLst/>
                <a:latin typeface="Arial" panose="020B0604020202020204" pitchFamily="34" charset="0"/>
                <a:ea typeface="+mn-ea"/>
                <a:cs typeface="+mn-cs"/>
              </a:rPr>
              <a:t> </a:t>
            </a:r>
            <a:r>
              <a:rPr lang="ar-JO" sz="900" strike="noStrike" kern="1200" noProof="0" dirty="0">
                <a:solidFill>
                  <a:schemeClr val="tx1"/>
                </a:solidFill>
                <a:effectLst/>
                <a:latin typeface="Arial" panose="020B0604020202020204" pitchFamily="34" charset="0"/>
                <a:ea typeface="+mn-ea"/>
                <a:cs typeface="+mn-cs"/>
              </a:rPr>
              <a:t>المختصون </a:t>
            </a:r>
            <a:r>
              <a:rPr lang="ar-SA" sz="900" kern="1200" noProof="0" dirty="0">
                <a:solidFill>
                  <a:schemeClr val="tx1"/>
                </a:solidFill>
                <a:effectLst/>
                <a:latin typeface="Arial" panose="020B0604020202020204" pitchFamily="34" charset="0"/>
                <a:ea typeface="+mn-ea"/>
                <a:cs typeface="+mn-cs"/>
              </a:rPr>
              <a:t>عن الاتصال طوال العملية برمتها:</a:t>
            </a:r>
          </a:p>
          <a:p>
            <a:pPr algn="r" rtl="1"/>
            <a:endParaRPr lang="en-US" sz="900" kern="1200" noProof="0" dirty="0">
              <a:solidFill>
                <a:schemeClr val="tx1"/>
              </a:solidFill>
              <a:effectLst/>
              <a:latin typeface="Arial" panose="020B0604020202020204" pitchFamily="34" charset="0"/>
              <a:ea typeface="+mn-ea"/>
              <a:cs typeface="+mn-cs"/>
            </a:endParaRPr>
          </a:p>
          <a:p>
            <a:pPr marL="171450" indent="-171450" algn="r" rtl="1">
              <a:buFontTx/>
              <a:buChar char="-"/>
            </a:pPr>
            <a:r>
              <a:rPr lang="ar-SA" sz="900" kern="1200" noProof="0" dirty="0">
                <a:solidFill>
                  <a:schemeClr val="tx1"/>
                </a:solidFill>
                <a:effectLst/>
                <a:latin typeface="Arial" panose="020B0604020202020204" pitchFamily="34" charset="0"/>
                <a:ea typeface="+mn-ea"/>
                <a:cs typeface="+mn-cs"/>
              </a:rPr>
              <a:t>وجميع القطاعات: الأرض، والمياه، والمستوطنات البشرية، والغابات، والتنوع البيولوجي، مترابطة ترابطاً قوياً في منطقة </a:t>
            </a:r>
            <a:r>
              <a:rPr lang="en-US" sz="900" kern="1200" noProof="0" dirty="0">
                <a:solidFill>
                  <a:schemeClr val="tx1"/>
                </a:solidFill>
                <a:effectLst/>
                <a:latin typeface="Arial" panose="020B0604020202020204" pitchFamily="34" charset="0"/>
                <a:ea typeface="+mn-ea"/>
                <a:cs typeface="+mn-cs"/>
              </a:rPr>
              <a:t>Hessian Ried</a:t>
            </a:r>
            <a:r>
              <a:rPr lang="ar-SA" sz="900" kern="1200" noProof="0" dirty="0">
                <a:solidFill>
                  <a:schemeClr val="tx1"/>
                </a:solidFill>
                <a:effectLst/>
                <a:latin typeface="Arial" panose="020B0604020202020204" pitchFamily="34" charset="0"/>
                <a:ea typeface="+mn-ea"/>
                <a:cs typeface="+mn-cs"/>
              </a:rPr>
              <a:t>. كل إجراء وقرار في أحد القطاعات يؤثر على القطاعات الأخرى. ومن ثم، يجب على أصحاب المصلحة في المنطقة التعاون مع القطاعات الأخرى، وإلا فلن يتمكنوا من المشاركة في الإجماع على رأي واحد</a:t>
            </a:r>
            <a:r>
              <a:rPr lang="ar-SA" sz="900" kern="1200" baseline="0" noProof="0" dirty="0">
                <a:solidFill>
                  <a:schemeClr val="tx1"/>
                </a:solidFill>
                <a:effectLst/>
                <a:latin typeface="Arial" panose="020B0604020202020204" pitchFamily="34" charset="0"/>
                <a:ea typeface="+mn-ea"/>
                <a:cs typeface="+mn-cs"/>
              </a:rPr>
              <a:t> </a:t>
            </a:r>
            <a:r>
              <a:rPr lang="ar-SA" sz="900" kern="1200" noProof="0" dirty="0">
                <a:solidFill>
                  <a:schemeClr val="tx1"/>
                </a:solidFill>
                <a:effectLst/>
                <a:latin typeface="Arial" panose="020B0604020202020204" pitchFamily="34" charset="0"/>
                <a:ea typeface="+mn-ea"/>
                <a:cs typeface="+mn-cs"/>
              </a:rPr>
              <a:t>وسيؤدي أي قرار إلى آثار سلبية على قطاعهم</a:t>
            </a:r>
            <a:r>
              <a:rPr lang="ar-JO" sz="900" kern="1200" noProof="0" dirty="0">
                <a:solidFill>
                  <a:schemeClr val="tx1"/>
                </a:solidFill>
                <a:effectLst/>
                <a:latin typeface="Arial" panose="020B0604020202020204" pitchFamily="34" charset="0"/>
                <a:ea typeface="+mn-ea"/>
                <a:cs typeface="+mn-cs"/>
              </a:rPr>
              <a:t>.</a:t>
            </a:r>
            <a:endParaRPr lang="ar-SA" sz="900" kern="1200" noProof="0" dirty="0">
              <a:solidFill>
                <a:schemeClr val="tx1"/>
              </a:solidFill>
              <a:effectLst/>
              <a:latin typeface="Arial" panose="020B0604020202020204" pitchFamily="34" charset="0"/>
              <a:ea typeface="+mn-ea"/>
              <a:cs typeface="+mn-cs"/>
            </a:endParaRPr>
          </a:p>
          <a:p>
            <a:pPr marL="171450" indent="-171450" algn="r" rtl="1">
              <a:buFontTx/>
              <a:buChar char="-"/>
            </a:pPr>
            <a:r>
              <a:rPr lang="ar-SA" sz="900" kern="1200" noProof="0" dirty="0">
                <a:solidFill>
                  <a:schemeClr val="tx1"/>
                </a:solidFill>
                <a:effectLst/>
                <a:latin typeface="Arial" panose="020B0604020202020204" pitchFamily="34" charset="0"/>
                <a:ea typeface="+mn-ea"/>
                <a:cs typeface="+mn-cs"/>
              </a:rPr>
              <a:t>ونظرا لتعقيد الظروف الطبيعية في المنطقة، فإن كل تغيير يسبب حالة من عدم اليقين في القطاعات المتضررة. واستناداً إلى الخبرة السابقة، تدرك الجهات الفاعلة المعنية أن كل تغيير يمكن أن يسبب مشاكل. ولتجنب المساوئ التي تلحق بقطاعاتها، يفضل أصحاب المصلحة التعاون</a:t>
            </a:r>
            <a:r>
              <a:rPr lang="ar-JO" sz="900" kern="1200" noProof="0" dirty="0">
                <a:solidFill>
                  <a:schemeClr val="tx1"/>
                </a:solidFill>
                <a:effectLst/>
                <a:latin typeface="Arial" panose="020B0604020202020204" pitchFamily="34" charset="0"/>
                <a:ea typeface="+mn-ea"/>
                <a:cs typeface="+mn-cs"/>
              </a:rPr>
              <a:t>.</a:t>
            </a:r>
            <a:endParaRPr lang="ar-SA" sz="900" kern="1200" noProof="0" dirty="0">
              <a:solidFill>
                <a:schemeClr val="tx1"/>
              </a:solidFill>
              <a:effectLst/>
              <a:latin typeface="Arial" panose="020B0604020202020204" pitchFamily="34" charset="0"/>
              <a:ea typeface="+mn-ea"/>
              <a:cs typeface="+mn-cs"/>
            </a:endParaRPr>
          </a:p>
          <a:p>
            <a:pPr marL="171450" indent="-171450" algn="r" rtl="1">
              <a:buFontTx/>
              <a:buChar char="-"/>
            </a:pPr>
            <a:r>
              <a:rPr lang="ar-SA" noProof="0" dirty="0"/>
              <a:t>بعض الحلول ممكنة فقط من خلال الحوار. على سبيل المثال، لا يمكن لقطاع المياه أن يتصدى إلا للتحدي المتمثل في زيادة التلوث بالنترات بالتعاون والحوار مع القطاع الزراعي</a:t>
            </a:r>
            <a:r>
              <a:rPr lang="ar-JO" noProof="0" dirty="0"/>
              <a:t>.</a:t>
            </a:r>
            <a:endParaRPr lang="ar-SA" noProof="0" dirty="0"/>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15</a:t>
            </a:fld>
            <a:endParaRPr lang="en-GB" dirty="0"/>
          </a:p>
        </p:txBody>
      </p:sp>
    </p:spTree>
    <p:extLst>
      <p:ext uri="{BB962C8B-B14F-4D97-AF65-F5344CB8AC3E}">
        <p14:creationId xmlns:p14="http://schemas.microsoft.com/office/powerpoint/2010/main" val="3821589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r" rtl="1"/>
            <a:r>
              <a:rPr lang="ar-SA" b="1" noProof="0" dirty="0">
                <a:solidFill>
                  <a:schemeClr val="tx1"/>
                </a:solidFill>
              </a:rPr>
              <a:t>ملاحظات:</a:t>
            </a:r>
          </a:p>
          <a:p>
            <a:pPr algn="r" rtl="1"/>
            <a:endParaRPr lang="en-US" noProof="0" dirty="0">
              <a:solidFill>
                <a:schemeClr val="tx1"/>
              </a:solidFill>
            </a:endParaRPr>
          </a:p>
          <a:p>
            <a:pPr algn="r" rtl="1"/>
            <a:r>
              <a:rPr lang="ar-SA" sz="900" kern="1200" noProof="0" dirty="0">
                <a:solidFill>
                  <a:schemeClr val="tx1"/>
                </a:solidFill>
                <a:effectLst/>
                <a:latin typeface="Arial" panose="020B0604020202020204" pitchFamily="34" charset="0"/>
                <a:ea typeface="+mn-ea"/>
                <a:cs typeface="+mn-cs"/>
              </a:rPr>
              <a:t>في ألمانيا، يتم تنظيم أفضل ممارسات الإخصاب الزراعي بشكل شامل في قانون الأسمدة. وفي مجالات حماية المياه، يتيح قانون المياه إمكانية إصدار أحكام إضافية تتجاوز الأنظمة القائمة</a:t>
            </a:r>
            <a:r>
              <a:rPr lang="ar-JO" sz="900" kern="1200" noProof="0" dirty="0">
                <a:solidFill>
                  <a:schemeClr val="tx1"/>
                </a:solidFill>
                <a:effectLst/>
                <a:latin typeface="Arial" panose="020B0604020202020204" pitchFamily="34" charset="0"/>
                <a:ea typeface="+mn-ea"/>
                <a:cs typeface="+mn-cs"/>
              </a:rPr>
              <a:t>،</a:t>
            </a:r>
            <a:r>
              <a:rPr lang="ar-SA" sz="900" kern="1200" noProof="0" dirty="0">
                <a:solidFill>
                  <a:schemeClr val="tx1"/>
                </a:solidFill>
                <a:effectLst/>
                <a:latin typeface="Arial" panose="020B0604020202020204" pitchFamily="34" charset="0"/>
                <a:ea typeface="+mn-ea"/>
                <a:cs typeface="+mn-cs"/>
              </a:rPr>
              <a:t> غير أن أنظمة المناطق المحمية في حالات عديدة عفا عليها الزمن أو تفتقر إلى النوعية، ومن هنا تأتي الحاجة إلى التعاون التطوعي.</a:t>
            </a:r>
          </a:p>
          <a:p>
            <a:pPr algn="r" rtl="1"/>
            <a:endParaRPr lang="en-US" sz="900" kern="1200" noProof="0" dirty="0">
              <a:solidFill>
                <a:schemeClr val="tx1"/>
              </a:solidFill>
              <a:effectLst/>
              <a:latin typeface="Arial" panose="020B0604020202020204" pitchFamily="34" charset="0"/>
              <a:ea typeface="+mn-ea"/>
              <a:cs typeface="+mn-cs"/>
            </a:endParaRPr>
          </a:p>
          <a:p>
            <a:pPr algn="r" rtl="1"/>
            <a:r>
              <a:rPr lang="ar-SA" sz="900" b="1" u="sng" kern="1200" noProof="0" dirty="0">
                <a:solidFill>
                  <a:schemeClr val="tx1"/>
                </a:solidFill>
                <a:effectLst/>
                <a:latin typeface="Arial" panose="020B0604020202020204" pitchFamily="34" charset="0"/>
                <a:ea typeface="+mn-ea"/>
                <a:cs typeface="+mn-cs"/>
              </a:rPr>
              <a:t>ومن الأمثلة على التعاون التطوعي</a:t>
            </a:r>
            <a:r>
              <a:rPr lang="ar-SA" sz="900" b="0" u="none" kern="1200" noProof="0" dirty="0">
                <a:solidFill>
                  <a:schemeClr val="tx1"/>
                </a:solidFill>
                <a:effectLst/>
                <a:latin typeface="Arial" panose="020B0604020202020204" pitchFamily="34" charset="0"/>
                <a:ea typeface="+mn-ea"/>
                <a:cs typeface="+mn-cs"/>
              </a:rPr>
              <a:t> التعاون القوي بين موردي المياه والقطاع الزراعي (التعاون الزراعي) الذي يهدف إلى الحد من تلوث المغذيات.</a:t>
            </a:r>
          </a:p>
          <a:p>
            <a:pPr algn="r" rtl="1"/>
            <a:endParaRPr lang="en-US" sz="900" kern="1200" noProof="0" dirty="0">
              <a:solidFill>
                <a:schemeClr val="tx1"/>
              </a:solidFill>
              <a:effectLst/>
              <a:latin typeface="Arial" panose="020B0604020202020204" pitchFamily="34" charset="0"/>
              <a:ea typeface="+mn-ea"/>
              <a:cs typeface="+mn-cs"/>
            </a:endParaRPr>
          </a:p>
          <a:p>
            <a:pPr algn="r" rtl="1"/>
            <a:r>
              <a:rPr lang="ar-SA" sz="900" u="sng" kern="1200" noProof="0" dirty="0">
                <a:solidFill>
                  <a:schemeClr val="tx1"/>
                </a:solidFill>
                <a:effectLst/>
                <a:latin typeface="Arial" panose="020B0604020202020204" pitchFamily="34" charset="0"/>
                <a:ea typeface="+mn-ea"/>
                <a:cs typeface="+mn-cs"/>
              </a:rPr>
              <a:t>العوامل الدافعة للتعاون:</a:t>
            </a:r>
          </a:p>
          <a:p>
            <a:pPr algn="r" rtl="1"/>
            <a:r>
              <a:rPr lang="ar-SA" sz="900" kern="1200" noProof="0" dirty="0">
                <a:solidFill>
                  <a:schemeClr val="tx1"/>
                </a:solidFill>
                <a:effectLst/>
                <a:latin typeface="Arial" panose="020B0604020202020204" pitchFamily="34" charset="0"/>
                <a:ea typeface="+mn-ea"/>
                <a:cs typeface="+mn-cs"/>
              </a:rPr>
              <a:t>بشكل عام، مختلف الجهات الفاعلة على استعداد للتعاون إذا رأوا فائدة في العمل معًا</a:t>
            </a:r>
            <a:r>
              <a:rPr lang="ar-JO" sz="900" kern="1200" noProof="0" dirty="0">
                <a:solidFill>
                  <a:schemeClr val="tx1"/>
                </a:solidFill>
                <a:effectLst/>
                <a:latin typeface="Arial" panose="020B0604020202020204" pitchFamily="34" charset="0"/>
                <a:ea typeface="+mn-ea"/>
                <a:cs typeface="+mn-cs"/>
              </a:rPr>
              <a:t>،</a:t>
            </a:r>
            <a:r>
              <a:rPr lang="ar-SA" sz="900" kern="1200" noProof="0" dirty="0">
                <a:solidFill>
                  <a:schemeClr val="tx1"/>
                </a:solidFill>
                <a:effectLst/>
                <a:latin typeface="Arial" panose="020B0604020202020204" pitchFamily="34" charset="0"/>
                <a:ea typeface="+mn-ea"/>
                <a:cs typeface="+mn-cs"/>
              </a:rPr>
              <a:t> في دراسة حالة </a:t>
            </a:r>
            <a:r>
              <a:rPr lang="en-US" sz="900" kern="1200" noProof="0" dirty="0">
                <a:solidFill>
                  <a:schemeClr val="tx1"/>
                </a:solidFill>
                <a:effectLst/>
                <a:latin typeface="Arial" panose="020B0604020202020204" pitchFamily="34" charset="0"/>
                <a:ea typeface="+mn-ea"/>
                <a:cs typeface="+mn-cs"/>
              </a:rPr>
              <a:t>Hessian Ried</a:t>
            </a:r>
            <a:r>
              <a:rPr lang="ar-SA" sz="900" kern="1200" noProof="0" dirty="0">
                <a:solidFill>
                  <a:schemeClr val="tx1"/>
                </a:solidFill>
                <a:effectLst/>
                <a:latin typeface="Arial" panose="020B0604020202020204" pitchFamily="34" charset="0"/>
                <a:ea typeface="+mn-ea"/>
                <a:cs typeface="+mn-cs"/>
              </a:rPr>
              <a:t>، يمكن تحديد عوامل الدافع التالية:</a:t>
            </a:r>
          </a:p>
          <a:p>
            <a:pPr lvl="0" algn="r" rtl="1"/>
            <a:r>
              <a:rPr lang="ar-SA" sz="900" b="1" kern="1200" noProof="0" dirty="0">
                <a:solidFill>
                  <a:schemeClr val="tx1"/>
                </a:solidFill>
                <a:effectLst/>
                <a:latin typeface="Arial" panose="020B0604020202020204" pitchFamily="34" charset="0"/>
                <a:ea typeface="+mn-ea"/>
                <a:cs typeface="+mn-cs"/>
              </a:rPr>
              <a:t>قطاع المياه: </a:t>
            </a:r>
            <a:r>
              <a:rPr lang="ar-SA" sz="900" b="0" kern="1200" noProof="0" dirty="0">
                <a:solidFill>
                  <a:schemeClr val="tx1"/>
                </a:solidFill>
                <a:effectLst/>
                <a:latin typeface="Arial" panose="020B0604020202020204" pitchFamily="34" charset="0"/>
                <a:ea typeface="+mn-ea"/>
                <a:cs typeface="+mn-cs"/>
              </a:rPr>
              <a:t>لدى الجهات الفاعلة في مجال إمدادات المياه اهتمام عميق بإمدادات المياه الجوفية ال</a:t>
            </a:r>
            <a:r>
              <a:rPr lang="ar-JO" sz="900" b="0" kern="1200" noProof="0" dirty="0">
                <a:solidFill>
                  <a:schemeClr val="tx1"/>
                </a:solidFill>
                <a:effectLst/>
                <a:latin typeface="Arial" panose="020B0604020202020204" pitchFamily="34" charset="0"/>
                <a:ea typeface="+mn-ea"/>
                <a:cs typeface="+mn-cs"/>
              </a:rPr>
              <a:t>آمنه</a:t>
            </a:r>
            <a:r>
              <a:rPr lang="ar-SA" sz="900" b="0" kern="1200" noProof="0" dirty="0">
                <a:solidFill>
                  <a:schemeClr val="tx1"/>
                </a:solidFill>
                <a:effectLst/>
                <a:latin typeface="Arial" panose="020B0604020202020204" pitchFamily="34" charset="0"/>
                <a:ea typeface="+mn-ea"/>
                <a:cs typeface="+mn-cs"/>
              </a:rPr>
              <a:t>. ولذلك، ترى الجهات الفاعلة في مجال إمدادات المياه مصالح مشتركة بالتعاون مع القطاع الزراعي في مجالات حماية المياه.</a:t>
            </a:r>
          </a:p>
          <a:p>
            <a:pPr lvl="0" algn="r" rtl="1"/>
            <a:r>
              <a:rPr lang="ar-SA" sz="900" b="1" kern="1200" noProof="0" dirty="0">
                <a:solidFill>
                  <a:schemeClr val="tx1"/>
                </a:solidFill>
                <a:effectLst/>
                <a:latin typeface="Arial" panose="020B0604020202020204" pitchFamily="34" charset="0"/>
                <a:ea typeface="+mn-ea"/>
                <a:cs typeface="+mn-cs"/>
              </a:rPr>
              <a:t>القطاع الزراعي: </a:t>
            </a:r>
            <a:r>
              <a:rPr lang="ar-SA" sz="900" b="0" kern="1200" noProof="0" dirty="0">
                <a:solidFill>
                  <a:schemeClr val="tx1"/>
                </a:solidFill>
                <a:effectLst/>
                <a:latin typeface="Arial" panose="020B0604020202020204" pitchFamily="34" charset="0"/>
                <a:ea typeface="+mn-ea"/>
                <a:cs typeface="+mn-cs"/>
              </a:rPr>
              <a:t>يمكن تحديد الخدمات الاستشارية المقدمة للمزارعين كعامل دافع للتعاون.</a:t>
            </a:r>
          </a:p>
          <a:p>
            <a:pPr algn="r" rtl="1"/>
            <a:r>
              <a:rPr lang="ar-SA" sz="900" kern="1200" noProof="0" dirty="0">
                <a:solidFill>
                  <a:schemeClr val="tx1"/>
                </a:solidFill>
                <a:effectLst/>
                <a:latin typeface="Arial" panose="020B0604020202020204" pitchFamily="34" charset="0"/>
                <a:ea typeface="+mn-ea"/>
                <a:cs typeface="+mn-cs"/>
              </a:rPr>
              <a:t>وقدمت ولاية </a:t>
            </a:r>
            <a:r>
              <a:rPr lang="en-US" sz="900" kern="1200" noProof="0" dirty="0">
                <a:solidFill>
                  <a:schemeClr val="tx1"/>
                </a:solidFill>
                <a:effectLst/>
                <a:latin typeface="Arial" panose="020B0604020202020204" pitchFamily="34" charset="0"/>
                <a:ea typeface="+mn-ea"/>
                <a:cs typeface="+mn-cs"/>
              </a:rPr>
              <a:t>Hesse</a:t>
            </a:r>
            <a:r>
              <a:rPr lang="ar-SA" sz="900" kern="1200" noProof="0" dirty="0">
                <a:solidFill>
                  <a:schemeClr val="tx1"/>
                </a:solidFill>
                <a:effectLst/>
                <a:latin typeface="Arial" panose="020B0604020202020204" pitchFamily="34" charset="0"/>
                <a:ea typeface="+mn-ea"/>
                <a:cs typeface="+mn-cs"/>
              </a:rPr>
              <a:t> دعما ماليا لتقديم خدمات استشارية للمزارعين. ويساعد الخبراء الفنيون المزارعين على تطوير خطة الأسمدة الغذائية المستهدفة التي تستند إلى المعلومات التي يتم جمعها من حقولهم والنظر في الاحتياجات الغذائية للمحاصيل المزروعة وظروف التربة المحددة لكل منطقة زراعية. يجب أن يؤدي ذلك إلى تحسين استخدام الأسمدة وبالتالي تقليل مخاطر </a:t>
            </a:r>
            <a:r>
              <a:rPr lang="ar-JO" sz="900" kern="1200" noProof="0" dirty="0">
                <a:solidFill>
                  <a:schemeClr val="tx1"/>
                </a:solidFill>
                <a:effectLst/>
                <a:latin typeface="Arial" panose="020B0604020202020204" pitchFamily="34" charset="0"/>
                <a:ea typeface="+mn-ea"/>
                <a:cs typeface="+mn-cs"/>
              </a:rPr>
              <a:t>ترشيح</a:t>
            </a:r>
            <a:r>
              <a:rPr lang="ar-SA" sz="900" kern="1200" noProof="0" dirty="0">
                <a:solidFill>
                  <a:schemeClr val="tx1"/>
                </a:solidFill>
                <a:effectLst/>
                <a:latin typeface="Arial" panose="020B0604020202020204" pitchFamily="34" charset="0"/>
                <a:ea typeface="+mn-ea"/>
                <a:cs typeface="+mn-cs"/>
              </a:rPr>
              <a:t> النيتروجين.</a:t>
            </a:r>
          </a:p>
          <a:p>
            <a:pPr algn="r" rtl="1"/>
            <a:r>
              <a:rPr lang="ar-SA" sz="900" b="1" kern="1200" noProof="0" dirty="0">
                <a:solidFill>
                  <a:schemeClr val="tx1"/>
                </a:solidFill>
                <a:effectLst/>
                <a:latin typeface="Arial" panose="020B0604020202020204" pitchFamily="34" charset="0"/>
                <a:ea typeface="+mn-ea"/>
                <a:cs typeface="+mn-cs"/>
              </a:rPr>
              <a:t>الفائدة للمزارعين: </a:t>
            </a:r>
            <a:r>
              <a:rPr lang="ar-SA" sz="900" b="0" kern="1200" noProof="0" dirty="0">
                <a:solidFill>
                  <a:schemeClr val="tx1"/>
                </a:solidFill>
                <a:effectLst/>
                <a:latin typeface="Arial" panose="020B0604020202020204" pitchFamily="34" charset="0"/>
                <a:ea typeface="+mn-ea"/>
                <a:cs typeface="+mn-cs"/>
              </a:rPr>
              <a:t>من خلال توصيات الخبراء التقنيين، يمكن للمزارعين تنفيذ تكنولوجيا زراعية جديدة، وتقليل استخدام الأسمدة الكيميائية وتحسين جودة المحاصيل التي تقدم المنتجات البيئية.</a:t>
            </a:r>
          </a:p>
          <a:p>
            <a:pPr algn="r" rtl="1"/>
            <a:r>
              <a:rPr lang="ar-SA" sz="900" kern="1200" noProof="0" dirty="0">
                <a:solidFill>
                  <a:schemeClr val="tx1"/>
                </a:solidFill>
                <a:effectLst/>
                <a:latin typeface="Arial" panose="020B0604020202020204" pitchFamily="34" charset="0"/>
                <a:ea typeface="+mn-ea"/>
                <a:cs typeface="+mn-cs"/>
              </a:rPr>
              <a:t>التشاور مع المزارعين مضمون بتمويل بدء التشغيل في إطار العمل (3 سنوات حتى 60٪ تمويل، و 3 سنوات أخرى حتى 20-30٪ تمويل). بعد ذلك، يجب أن يتحمل مورد المياه جميع التكاليف بمفرده.</a:t>
            </a:r>
          </a:p>
          <a:p>
            <a:pPr algn="r" rtl="1"/>
            <a:endParaRPr lang="en-US" sz="900" kern="1200" noProof="0" dirty="0">
              <a:solidFill>
                <a:schemeClr val="tx1"/>
              </a:solidFill>
              <a:effectLst/>
              <a:latin typeface="Arial" panose="020B0604020202020204" pitchFamily="34" charset="0"/>
              <a:ea typeface="+mn-ea"/>
              <a:cs typeface="+mn-cs"/>
            </a:endParaRPr>
          </a:p>
          <a:p>
            <a:pPr algn="r" rtl="1"/>
            <a:r>
              <a:rPr lang="ar-SA" sz="900" b="1" kern="1200" noProof="0" dirty="0">
                <a:solidFill>
                  <a:schemeClr val="tx1"/>
                </a:solidFill>
                <a:effectLst/>
                <a:latin typeface="Arial" panose="020B0604020202020204" pitchFamily="34" charset="0"/>
                <a:ea typeface="+mn-ea"/>
                <a:cs typeface="+mn-cs"/>
              </a:rPr>
              <a:t>النتائج الإيجابية الناتجة عن هذا التعاون: </a:t>
            </a:r>
            <a:r>
              <a:rPr lang="ar-SA" sz="900" b="0" kern="1200" noProof="0" dirty="0">
                <a:solidFill>
                  <a:schemeClr val="tx1"/>
                </a:solidFill>
                <a:effectLst/>
                <a:latin typeface="Arial" panose="020B0604020202020204" pitchFamily="34" charset="0"/>
                <a:ea typeface="+mn-ea"/>
                <a:cs typeface="+mn-cs"/>
              </a:rPr>
              <a:t>لوحظ نجاح التعاون الزراعي في شكل انخفاض تركيز النترات في المياه. أصبح هذا واضحًا بعد عدة سنوات بسبب فترات الإقامة الطويلة للنيتروجين في التربة.</a:t>
            </a:r>
          </a:p>
          <a:p>
            <a:pPr algn="r" rtl="1"/>
            <a:r>
              <a:rPr lang="en-US" sz="900" kern="1200" noProof="0" dirty="0">
                <a:solidFill>
                  <a:schemeClr val="tx1"/>
                </a:solidFill>
                <a:effectLst/>
                <a:latin typeface="Arial" panose="020B0604020202020204" pitchFamily="34" charset="0"/>
                <a:ea typeface="+mn-ea"/>
                <a:cs typeface="+mn-cs"/>
              </a:rPr>
              <a:t> </a:t>
            </a:r>
            <a:endParaRPr lang="en-US" sz="1000" noProof="0" dirty="0">
              <a:solidFill>
                <a:schemeClr val="tx1"/>
              </a:solidFill>
            </a:endParaRPr>
          </a:p>
          <a:p>
            <a:pPr algn="r" rtl="1"/>
            <a:r>
              <a:rPr lang="ar-SA" sz="1000" noProof="0" dirty="0">
                <a:solidFill>
                  <a:schemeClr val="tx1"/>
                </a:solidFill>
              </a:rPr>
              <a:t>ومنذ صدور التوجيه الإطاري للاتحاد الأوروبي بشأن المياه (2012)، قامت ولاية </a:t>
            </a:r>
            <a:r>
              <a:rPr lang="en-US" sz="1000" noProof="0" dirty="0">
                <a:solidFill>
                  <a:schemeClr val="tx1"/>
                </a:solidFill>
              </a:rPr>
              <a:t>Hesse</a:t>
            </a:r>
            <a:r>
              <a:rPr lang="ar-SA" sz="1000" noProof="0" dirty="0">
                <a:solidFill>
                  <a:schemeClr val="tx1"/>
                </a:solidFill>
              </a:rPr>
              <a:t> بتنفيذ وتمويل تدابير توجيهية تستند إلى مجالات عمل محددة. ولم تعد موازنة القيود الإدارية تتم على مستوى فرادى المزارعين، بل ينظمها برنامج بيئي زراعي على نطاق الولاية. وينبغي إدماج تدابير التوجيه في الخدمات الزراعية الرسمية، التي تعتبر بالغة الأهمية من جانب موردي المياه.</a:t>
            </a:r>
          </a:p>
          <a:p>
            <a:pPr algn="r" rtl="1"/>
            <a:endParaRPr lang="en-US" sz="1000" noProof="0" dirty="0">
              <a:solidFill>
                <a:schemeClr val="tx1"/>
              </a:solidFill>
            </a:endParaRPr>
          </a:p>
          <a:p>
            <a:pPr algn="r" rtl="1"/>
            <a:endParaRPr lang="en-US" sz="1000" noProof="0" dirty="0">
              <a:solidFill>
                <a:schemeClr val="tx1"/>
              </a:solidFill>
            </a:endParaRPr>
          </a:p>
          <a:p>
            <a:pPr algn="r" rtl="1"/>
            <a:r>
              <a:rPr lang="ar-SA" sz="1000" b="1" noProof="0" dirty="0">
                <a:solidFill>
                  <a:schemeClr val="tx1"/>
                </a:solidFill>
              </a:rPr>
              <a:t>المصادر:</a:t>
            </a:r>
          </a:p>
          <a:p>
            <a:pPr algn="r" rtl="1"/>
            <a:endParaRPr lang="en-US" sz="1000" noProof="0" dirty="0">
              <a:solidFill>
                <a:schemeClr val="tx1"/>
              </a:solidFill>
            </a:endParaRPr>
          </a:p>
          <a:p>
            <a:pPr algn="r" rtl="1"/>
            <a:r>
              <a:rPr lang="en-US" sz="1000" kern="1200" noProof="0" dirty="0">
                <a:solidFill>
                  <a:schemeClr val="tx1"/>
                </a:solidFill>
                <a:effectLst/>
                <a:latin typeface="Arial" panose="020B0604020202020204" pitchFamily="34" charset="0"/>
                <a:ea typeface="+mn-ea"/>
                <a:cs typeface="+mn-cs"/>
              </a:rPr>
              <a:t>Wasserverband Hessisches Ried, Pressemitteilung, 04.04.2014, ‘Landwirte im Hessischen Ried sind sehr interessiert an Gewässerschutzberatung‘ Available at: </a:t>
            </a:r>
            <a:r>
              <a:rPr lang="en-US" sz="1000" u="none" strike="noStrike" kern="1200" noProof="0" dirty="0">
                <a:solidFill>
                  <a:schemeClr val="tx1"/>
                </a:solidFill>
                <a:effectLst/>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http://presseservice.pressrelations.de/pressemitteilung/landwirte-im-hessischen-ried-sind-sehr-interessiert-an-gewaesserschutzberatung-561488.html</a:t>
            </a:r>
            <a:endParaRPr lang="en-US" sz="1000" kern="1200" noProof="0" dirty="0">
              <a:solidFill>
                <a:schemeClr val="tx1"/>
              </a:solidFill>
              <a:effectLst/>
              <a:latin typeface="Arial" panose="020B0604020202020204" pitchFamily="34" charset="0"/>
              <a:ea typeface="+mn-ea"/>
              <a:cs typeface="+mn-cs"/>
            </a:endParaRPr>
          </a:p>
          <a:p>
            <a:pPr algn="r" rtl="1"/>
            <a:endParaRPr lang="en-US" sz="1000" kern="1200" noProof="0" dirty="0">
              <a:solidFill>
                <a:schemeClr val="tx1"/>
              </a:solidFill>
              <a:effectLst/>
              <a:latin typeface="Arial" panose="020B0604020202020204" pitchFamily="34" charset="0"/>
              <a:ea typeface="+mn-ea"/>
              <a:cs typeface="+mn-cs"/>
            </a:endParaRPr>
          </a:p>
          <a:p>
            <a:pPr algn="r" rtl="1"/>
            <a:r>
              <a:rPr lang="en-US" sz="1000" kern="1200" noProof="0" dirty="0">
                <a:solidFill>
                  <a:schemeClr val="tx1"/>
                </a:solidFill>
                <a:effectLst/>
                <a:latin typeface="Arial" panose="020B0604020202020204" pitchFamily="34" charset="0"/>
                <a:ea typeface="+mn-ea"/>
                <a:cs typeface="+mn-cs"/>
              </a:rPr>
              <a:t>Wasserverband Hessisches Ried, Pressemitteilung, 30.03.2012 ‘Beginn der Gewässerschutzberatung in den Kooperationsräumen "Südliches Ried" und "Riedsande"‘, Available at: http://www.wasserverband-hessisches-ried.de/html/berichte.html</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16</a:t>
            </a:fld>
            <a:endParaRPr lang="en-GB" dirty="0"/>
          </a:p>
        </p:txBody>
      </p:sp>
    </p:spTree>
    <p:extLst>
      <p:ext uri="{BB962C8B-B14F-4D97-AF65-F5344CB8AC3E}">
        <p14:creationId xmlns:p14="http://schemas.microsoft.com/office/powerpoint/2010/main" val="4196371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r" rtl="1"/>
            <a:r>
              <a:rPr lang="ar-SA" sz="900" b="1" noProof="0" dirty="0"/>
              <a:t>ملاحظات:</a:t>
            </a:r>
          </a:p>
          <a:p>
            <a:pPr algn="r" rtl="1"/>
            <a:endParaRPr lang="en-US" sz="900" noProof="0" dirty="0"/>
          </a:p>
          <a:p>
            <a:pPr algn="r" rtl="1"/>
            <a:r>
              <a:rPr lang="ar-SA" sz="900" noProof="0" dirty="0"/>
              <a:t>من منظور الرابطة</a:t>
            </a:r>
            <a:r>
              <a:rPr lang="en-US" sz="900" noProof="0" dirty="0"/>
              <a:t>، </a:t>
            </a:r>
            <a:r>
              <a:rPr lang="ar-SA" sz="900" noProof="0" dirty="0"/>
              <a:t>يجب الاعتراف بالمياه الجوفية كممتلكات محمية، مستقلة عن استخدامها. </a:t>
            </a:r>
            <a:endParaRPr lang="ar-JO" sz="900" noProof="0" dirty="0"/>
          </a:p>
          <a:p>
            <a:pPr algn="r" rtl="1"/>
            <a:r>
              <a:rPr lang="ar-SA" sz="900" noProof="0" dirty="0"/>
              <a:t>وتهتم الجهات الفاعلة المشاركة في إمدادات المياه اهتماماً عميقاً بإمدادات المياه الجوفية المأمونة</a:t>
            </a:r>
            <a:r>
              <a:rPr lang="ar-JO" sz="900" noProof="0" dirty="0"/>
              <a:t>،</a:t>
            </a:r>
            <a:r>
              <a:rPr lang="ar-SA" sz="900" noProof="0" dirty="0"/>
              <a:t> ولذلك فمن الواضح أنه في مجالات حماية المياه، ينبع نهج استباقي للتعاون مع القطاع الزراعي من هذه الجهات الفاعلة في مجال إمدادات المياه.</a:t>
            </a:r>
          </a:p>
          <a:p>
            <a:pPr algn="r" rtl="1"/>
            <a:endParaRPr lang="en-US" noProof="0" dirty="0"/>
          </a:p>
          <a:p>
            <a:pPr algn="r" rtl="1"/>
            <a:r>
              <a:rPr lang="ar-SA" noProof="0" dirty="0"/>
              <a:t>تمثل خطط إدارة المياه الجوفية الملزمة وثيقة تنظيمية هامة تضمن الحد الأدنى من المتطلبات لجميع الشواغل والمصالح</a:t>
            </a:r>
            <a:r>
              <a:rPr lang="ar-JO" noProof="0" dirty="0"/>
              <a:t>،</a:t>
            </a:r>
            <a:r>
              <a:rPr lang="ar-SA" noProof="0" dirty="0"/>
              <a:t> كما أنها تسمح بعمليات التحسين المستمرة.</a:t>
            </a:r>
          </a:p>
          <a:p>
            <a:pPr algn="r" rtl="1"/>
            <a:endParaRPr lang="en-US" sz="900" noProof="0" dirty="0"/>
          </a:p>
          <a:p>
            <a:pPr algn="r" rtl="1"/>
            <a:r>
              <a:rPr lang="ar-SA" noProof="0" dirty="0"/>
              <a:t>رصد مستويات المياه الجوفية:</a:t>
            </a:r>
          </a:p>
          <a:p>
            <a:pPr marL="185715" indent="-185715" algn="r" rtl="1">
              <a:buFont typeface="Arial" panose="020B0604020202020204" pitchFamily="34" charset="0"/>
              <a:buChar char="•"/>
            </a:pPr>
            <a:r>
              <a:rPr lang="ar-SA" sz="900" noProof="0" dirty="0"/>
              <a:t>يتيح الحفاظ على الأدلة والشفافية</a:t>
            </a:r>
            <a:r>
              <a:rPr lang="ar-JO" sz="900" noProof="0" dirty="0"/>
              <a:t>.</a:t>
            </a:r>
            <a:endParaRPr lang="ar-SA" sz="900" noProof="0" dirty="0"/>
          </a:p>
          <a:p>
            <a:pPr marL="185715" indent="-185715" algn="r" rtl="1">
              <a:buFont typeface="Arial" panose="020B0604020202020204" pitchFamily="34" charset="0"/>
              <a:buChar char="•"/>
            </a:pPr>
            <a:r>
              <a:rPr lang="ar-SA" sz="900" noProof="0" dirty="0"/>
              <a:t>يسمح بالتحكم النشط في تجريدات المياه الجوفية والتسرب</a:t>
            </a:r>
            <a:r>
              <a:rPr lang="ar-JO" sz="900" noProof="0" dirty="0"/>
              <a:t>.</a:t>
            </a:r>
            <a:endParaRPr lang="ar-SA" sz="900" noProof="0" dirty="0"/>
          </a:p>
          <a:p>
            <a:pPr marL="185715" indent="-185715" algn="r" rtl="1">
              <a:buFont typeface="Arial" panose="020B0604020202020204" pitchFamily="34" charset="0"/>
              <a:buChar char="•"/>
            </a:pPr>
            <a:r>
              <a:rPr lang="ar-SA" sz="900" noProof="0" dirty="0"/>
              <a:t>هو الأساس لمزيد من تقييمات الأثر وتقييمات المخاطر</a:t>
            </a:r>
            <a:r>
              <a:rPr lang="ar-JO" sz="900" noProof="0" dirty="0"/>
              <a:t>.</a:t>
            </a:r>
            <a:endParaRPr lang="ar-SA" sz="900" noProof="0" dirty="0"/>
          </a:p>
          <a:p>
            <a:pPr marL="185715" indent="-185715" algn="r" rtl="1">
              <a:buFont typeface="Arial" panose="020B0604020202020204" pitchFamily="34" charset="0"/>
              <a:buChar char="•"/>
            </a:pPr>
            <a:r>
              <a:rPr lang="ar-SA" sz="900" noProof="0" dirty="0"/>
              <a:t>يقدم النتائج الفعلية التي تشكل الأساس للمفاوضات والتعاون وكذلك تحسين الشفافية تجاه الجمهور</a:t>
            </a:r>
            <a:r>
              <a:rPr lang="ar-JO" sz="900" noProof="0" dirty="0"/>
              <a:t>.</a:t>
            </a:r>
            <a:endParaRPr lang="ar-SA" sz="900" noProof="0" dirty="0"/>
          </a:p>
          <a:p>
            <a:pPr marL="185715" indent="-185715" algn="r" rtl="1">
              <a:buFont typeface="Arial" panose="020B0604020202020204" pitchFamily="34" charset="0"/>
              <a:buChar char="•"/>
            </a:pPr>
            <a:endParaRPr lang="en-US" sz="900" noProof="0" dirty="0"/>
          </a:p>
          <a:p>
            <a:pPr algn="r" rtl="1"/>
            <a:r>
              <a:rPr lang="ar-SA" sz="900" noProof="0" dirty="0"/>
              <a:t>وينجح التعاون التطوعي عندما ترى مختلف الجهات الفاعلة فائدة في العمل معاً خارج نطاق مسؤوليتها</a:t>
            </a:r>
            <a:r>
              <a:rPr lang="ar-JO" sz="900" noProof="0" dirty="0"/>
              <a:t>،</a:t>
            </a:r>
            <a:r>
              <a:rPr lang="ar-SA" sz="900" noProof="0" dirty="0"/>
              <a:t> وينبغي تصميم التعاون على نحو منصف.</a:t>
            </a:r>
          </a:p>
          <a:p>
            <a:pPr algn="r" rtl="1"/>
            <a:endParaRPr lang="en-US" sz="900" noProof="0" dirty="0"/>
          </a:p>
          <a:p>
            <a:pPr algn="r" rtl="1"/>
            <a:r>
              <a:rPr lang="ar-SA" sz="900" noProof="0" dirty="0"/>
              <a:t>وتكتسي القرارات السياسية التي يمكن الاعتماد عليها أهمية خاصة لتمويل وبناء هياكل مستدامة.</a:t>
            </a:r>
          </a:p>
          <a:p>
            <a:pPr algn="r" rtl="1"/>
            <a:endParaRPr lang="en-US" sz="900" noProof="0" dirty="0"/>
          </a:p>
          <a:p>
            <a:pPr algn="r" rtl="1"/>
            <a:r>
              <a:rPr lang="ar-SA" sz="900" b="1" noProof="0" dirty="0"/>
              <a:t>وعند هذه النقطة، يمكن الرجوع إلى شريحة «التعاون المترابط في ألمانيا» التي قدمت في وقت سابق. يمكن النظر في العمليات المنفذة في إدارة المياه الجوفية في </a:t>
            </a:r>
            <a:r>
              <a:rPr lang="en-US" sz="900" b="1" noProof="0" dirty="0"/>
              <a:t>Hessian Ried </a:t>
            </a:r>
            <a:r>
              <a:rPr lang="ar-SA" sz="900" b="1" noProof="0" dirty="0"/>
              <a:t> ضمن إطار السياسة العامة لتنسيق الرابطة</a:t>
            </a:r>
            <a:r>
              <a:rPr lang="en-US" sz="900" b="1" noProof="0" dirty="0"/>
              <a:t> </a:t>
            </a:r>
            <a:r>
              <a:rPr lang="ar-SA" sz="900" b="1" noProof="0" dirty="0"/>
              <a:t>في ألمانيا.</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17</a:t>
            </a:fld>
            <a:endParaRPr lang="en-GB" dirty="0"/>
          </a:p>
        </p:txBody>
      </p:sp>
    </p:spTree>
    <p:extLst>
      <p:ext uri="{BB962C8B-B14F-4D97-AF65-F5344CB8AC3E}">
        <p14:creationId xmlns:p14="http://schemas.microsoft.com/office/powerpoint/2010/main" val="2218769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18</a:t>
            </a:fld>
            <a:endParaRPr lang="en-GB" dirty="0"/>
          </a:p>
        </p:txBody>
      </p:sp>
    </p:spTree>
    <p:extLst>
      <p:ext uri="{BB962C8B-B14F-4D97-AF65-F5344CB8AC3E}">
        <p14:creationId xmlns:p14="http://schemas.microsoft.com/office/powerpoint/2010/main" val="280329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dirty="0"/>
          </a:p>
        </p:txBody>
      </p:sp>
    </p:spTree>
    <p:extLst>
      <p:ext uri="{BB962C8B-B14F-4D97-AF65-F5344CB8AC3E}">
        <p14:creationId xmlns:p14="http://schemas.microsoft.com/office/powerpoint/2010/main" val="2096858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dirty="0"/>
          </a:p>
        </p:txBody>
      </p:sp>
    </p:spTree>
    <p:extLst>
      <p:ext uri="{BB962C8B-B14F-4D97-AF65-F5344CB8AC3E}">
        <p14:creationId xmlns:p14="http://schemas.microsoft.com/office/powerpoint/2010/main" val="330643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r" rtl="1"/>
            <a:r>
              <a:rPr lang="ar-SA" sz="1000" b="1" noProof="0" dirty="0"/>
              <a:t>ملاحظات:</a:t>
            </a:r>
          </a:p>
          <a:p>
            <a:pPr algn="r" rtl="1"/>
            <a:endParaRPr lang="ar-SA" sz="1000" b="0" noProof="0" dirty="0"/>
          </a:p>
          <a:p>
            <a:pPr algn="r" rtl="1"/>
            <a:r>
              <a:rPr lang="ar-SA" sz="1000" b="0" noProof="0" dirty="0"/>
              <a:t>معلومات أساسية عن مجال دراسة الحالة:</a:t>
            </a:r>
          </a:p>
          <a:p>
            <a:pPr marL="171450" indent="-171450" algn="r" rtl="1">
              <a:buFont typeface="Arial" panose="020B0604020202020204" pitchFamily="34" charset="0"/>
              <a:buChar char="•"/>
            </a:pPr>
            <a:r>
              <a:rPr lang="ar-SA" sz="1000" b="0" noProof="0" dirty="0"/>
              <a:t>تمتد </a:t>
            </a:r>
            <a:r>
              <a:rPr lang="en-US" sz="1000" b="0" noProof="0" dirty="0"/>
              <a:t>Hessian Ried، </a:t>
            </a:r>
            <a:r>
              <a:rPr lang="ar-SA" sz="1000" b="0" noProof="0" dirty="0"/>
              <a:t>الواقعة جنوب </a:t>
            </a:r>
            <a:r>
              <a:rPr lang="en-US" sz="1000" noProof="0" dirty="0"/>
              <a:t>Frankfurt</a:t>
            </a:r>
            <a:r>
              <a:rPr lang="ar-SA" sz="1000" b="0" noProof="0" dirty="0"/>
              <a:t>، على مساحة تبلغ حوالي </a:t>
            </a:r>
            <a:r>
              <a:rPr lang="en-US" sz="1000" b="0" noProof="0" dirty="0"/>
              <a:t>1,250</a:t>
            </a:r>
            <a:r>
              <a:rPr lang="ar-SA" sz="1000" b="0" noProof="0" dirty="0"/>
              <a:t>كيلومتر مربع.</a:t>
            </a:r>
          </a:p>
          <a:p>
            <a:pPr marL="171450" indent="-171450" algn="r" rtl="1">
              <a:buFont typeface="Arial" panose="020B0604020202020204" pitchFamily="34" charset="0"/>
              <a:buChar char="•"/>
            </a:pPr>
            <a:r>
              <a:rPr lang="ar-SA" sz="1000" b="0" noProof="0" dirty="0"/>
              <a:t>المناظر الطبيعية هي جزء من سهل </a:t>
            </a:r>
            <a:r>
              <a:rPr lang="en-US" sz="1000" noProof="0" dirty="0"/>
              <a:t>Rhine</a:t>
            </a:r>
            <a:r>
              <a:rPr lang="ar-SA" sz="1000" b="0" noProof="0" dirty="0"/>
              <a:t> العلوي، وقبل التدخل البشري كانت منطقة مستنقعات وجزء</a:t>
            </a:r>
            <a:r>
              <a:rPr lang="ar-JO" sz="1000" b="0" noProof="0" dirty="0"/>
              <a:t>اً</a:t>
            </a:r>
            <a:r>
              <a:rPr lang="ar-SA" sz="1000" b="0" noProof="0" dirty="0"/>
              <a:t> من منطقة الغمر الطبيعي لنهر </a:t>
            </a:r>
            <a:r>
              <a:rPr lang="en-US" sz="1000" noProof="0" dirty="0"/>
              <a:t>Rhine</a:t>
            </a:r>
            <a:r>
              <a:rPr lang="ar-SA" sz="1000" noProof="0" dirty="0"/>
              <a:t>.</a:t>
            </a:r>
            <a:endParaRPr lang="ar-SA" sz="1000" b="0" noProof="0" dirty="0"/>
          </a:p>
          <a:p>
            <a:pPr marL="171450" indent="-171450" algn="r" rtl="1">
              <a:buFont typeface="Arial" panose="020B0604020202020204" pitchFamily="34" charset="0"/>
              <a:buChar char="•"/>
            </a:pPr>
            <a:r>
              <a:rPr lang="ar-JO" sz="1000" b="0" noProof="0" dirty="0"/>
              <a:t>بسبب</a:t>
            </a:r>
            <a:r>
              <a:rPr lang="ar-SA" sz="1000" b="0" noProof="0" dirty="0"/>
              <a:t> انتشار شبكة </a:t>
            </a:r>
            <a:r>
              <a:rPr lang="ar-SA" sz="900" b="0" i="0" kern="1200" dirty="0">
                <a:solidFill>
                  <a:schemeClr val="tx1"/>
                </a:solidFill>
                <a:effectLst/>
                <a:latin typeface="Arial" panose="020B0604020202020204" pitchFamily="34" charset="0"/>
                <a:ea typeface="+mn-ea"/>
                <a:cs typeface="+mn-cs"/>
              </a:rPr>
              <a:t>التصريف</a:t>
            </a:r>
            <a:r>
              <a:rPr lang="ar-SA" sz="900" b="0" i="0" kern="1200" baseline="0" dirty="0">
                <a:solidFill>
                  <a:schemeClr val="tx1"/>
                </a:solidFill>
                <a:effectLst/>
                <a:latin typeface="Arial" panose="020B0604020202020204" pitchFamily="34" charset="0"/>
                <a:ea typeface="+mn-ea"/>
                <a:cs typeface="+mn-cs"/>
              </a:rPr>
              <a:t> </a:t>
            </a:r>
            <a:r>
              <a:rPr lang="ar-SA" sz="1000" b="0" noProof="0" dirty="0"/>
              <a:t>والاستغلال الزراعي، تم تغيير المناظر الطبيعية بشكل </a:t>
            </a:r>
            <a:r>
              <a:rPr lang="ar-JO" sz="1000" b="0" noProof="0" dirty="0"/>
              <a:t>كبير</a:t>
            </a:r>
            <a:r>
              <a:rPr lang="ar-SA" sz="1000" b="0" noProof="0" dirty="0"/>
              <a:t>.</a:t>
            </a:r>
          </a:p>
          <a:p>
            <a:pPr marL="171450" indent="-171450" algn="r" rtl="1">
              <a:buFont typeface="Arial" panose="020B0604020202020204" pitchFamily="34" charset="0"/>
              <a:buChar char="•"/>
            </a:pPr>
            <a:endParaRPr lang="ar-SA" sz="1000" b="0" noProof="0" dirty="0"/>
          </a:p>
          <a:p>
            <a:pPr marL="0" indent="0" algn="r" rtl="1">
              <a:buFont typeface="Arial" panose="020B0604020202020204" pitchFamily="34" charset="0"/>
              <a:buNone/>
            </a:pPr>
            <a:endParaRPr lang="ar-SA" sz="1000" b="0" noProof="0" dirty="0"/>
          </a:p>
          <a:p>
            <a:pPr marL="0" indent="0" algn="r" rtl="1">
              <a:buFont typeface="Arial" panose="020B0604020202020204" pitchFamily="34" charset="0"/>
              <a:buNone/>
            </a:pPr>
            <a:r>
              <a:rPr lang="ar-SA" sz="1000" b="0" noProof="0" dirty="0"/>
              <a:t>تسود اهتمامات المستخدم التالية في المنطقة:</a:t>
            </a:r>
          </a:p>
          <a:p>
            <a:pPr marL="171450" indent="-171450" algn="r" rtl="1">
              <a:buFont typeface="Arial" panose="020B0604020202020204" pitchFamily="34" charset="0"/>
              <a:buChar char="•"/>
            </a:pPr>
            <a:r>
              <a:rPr lang="ar-SA" sz="1000" b="0" noProof="0" dirty="0"/>
              <a:t>الزراعة</a:t>
            </a:r>
            <a:r>
              <a:rPr lang="ar-JO" sz="1000" b="0" noProof="0" dirty="0"/>
              <a:t>.</a:t>
            </a:r>
            <a:endParaRPr lang="ar-SA" sz="1000" b="0" noProof="0" dirty="0"/>
          </a:p>
          <a:p>
            <a:pPr marL="171450" indent="-171450" algn="r" rtl="1">
              <a:buFont typeface="Arial" panose="020B0604020202020204" pitchFamily="34" charset="0"/>
              <a:buChar char="•"/>
            </a:pPr>
            <a:r>
              <a:rPr lang="ar-SA" sz="1000" b="0" noProof="0" dirty="0"/>
              <a:t>الصناعة/البنية التحتية</a:t>
            </a:r>
            <a:r>
              <a:rPr lang="ar-JO" sz="1000" b="0" noProof="0" dirty="0"/>
              <a:t>.</a:t>
            </a:r>
            <a:endParaRPr lang="ar-SA" sz="1000" b="0" noProof="0" dirty="0"/>
          </a:p>
          <a:p>
            <a:pPr marL="171450" indent="-171450" algn="r" rtl="1">
              <a:buFont typeface="Arial" panose="020B0604020202020204" pitchFamily="34" charset="0"/>
              <a:buChar char="•"/>
            </a:pPr>
            <a:r>
              <a:rPr lang="ar-SA" sz="1000" b="0" noProof="0" dirty="0"/>
              <a:t>استخدام مياه الشرب</a:t>
            </a:r>
            <a:r>
              <a:rPr lang="ar-JO" sz="1000" b="0" noProof="0" dirty="0"/>
              <a:t>.</a:t>
            </a:r>
            <a:endParaRPr lang="ar-SA" sz="1000" b="0" noProof="0" dirty="0"/>
          </a:p>
          <a:p>
            <a:pPr marL="171450" indent="-171450" algn="r" rtl="1">
              <a:buFont typeface="Arial" panose="020B0604020202020204" pitchFamily="34" charset="0"/>
              <a:buChar char="•"/>
            </a:pPr>
            <a:r>
              <a:rPr lang="ar-SA" sz="1000" b="0" noProof="0" dirty="0"/>
              <a:t>الحفاظ على الطبيعة</a:t>
            </a:r>
            <a:r>
              <a:rPr lang="ar-JO" sz="1000" b="0" noProof="0" dirty="0"/>
              <a:t>.</a:t>
            </a:r>
            <a:endParaRPr lang="ar-SA" sz="1000" b="0" noProof="0" dirty="0"/>
          </a:p>
          <a:p>
            <a:endParaRPr lang="ar-SA" sz="1000" b="0" noProof="0" dirty="0"/>
          </a:p>
          <a:p>
            <a:pPr algn="r" rtl="1"/>
            <a:r>
              <a:rPr lang="ar-SA" sz="1000" b="0" noProof="0" dirty="0"/>
              <a:t>المصادر:</a:t>
            </a:r>
          </a:p>
          <a:p>
            <a:pPr algn="r" rtl="1"/>
            <a:endParaRPr lang="ar-SA" sz="1000"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noProof="0" dirty="0"/>
              <a:t>Rueppel, U. &amp; Gutzke, T. (2004) ‘Groundwater-Monitoring based on dynamic co-operative eGovernment-Processes’, University of Technology Darmstadt</a:t>
            </a:r>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dirty="0"/>
          </a:p>
        </p:txBody>
      </p:sp>
    </p:spTree>
    <p:extLst>
      <p:ext uri="{BB962C8B-B14F-4D97-AF65-F5344CB8AC3E}">
        <p14:creationId xmlns:p14="http://schemas.microsoft.com/office/powerpoint/2010/main" val="118280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r" rtl="1"/>
            <a:r>
              <a:rPr lang="ar-SA" b="1" noProof="0" dirty="0"/>
              <a:t>ملاحظات:</a:t>
            </a:r>
          </a:p>
          <a:p>
            <a:pPr algn="r" rtl="1"/>
            <a:endParaRPr lang="en-US" noProof="0" dirty="0"/>
          </a:p>
          <a:p>
            <a:pPr algn="r" rtl="1"/>
            <a:endParaRPr lang="ar-SA" noProof="0" dirty="0"/>
          </a:p>
          <a:p>
            <a:pPr algn="r" rtl="1"/>
            <a:r>
              <a:rPr lang="ar-SA" noProof="0" dirty="0"/>
              <a:t>يعود الإستغلال المكثف إلى حقيقة</a:t>
            </a:r>
            <a:r>
              <a:rPr lang="ar-SA" baseline="0" noProof="0" dirty="0"/>
              <a:t> </a:t>
            </a:r>
            <a:r>
              <a:rPr lang="ar-SA" noProof="0" dirty="0"/>
              <a:t>أنه نظرًا للمواقع المكانية للمراكز السكانية ونقاط الاستخراج الأخرى ذات التركيز الجغرافي، فإن معدلات استخراج المياه الجوفية لا تتطابق مع معدلات التغذية فوق السهل المكاني.</a:t>
            </a:r>
          </a:p>
          <a:p>
            <a:pPr algn="r" rtl="1"/>
            <a:endParaRPr lang="ar-SA" noProof="0" dirty="0"/>
          </a:p>
          <a:p>
            <a:pPr algn="r" rtl="1"/>
            <a:r>
              <a:rPr lang="ar-SA" noProof="0" dirty="0"/>
              <a:t>في سنوات الجفاف، تسببت مستويات المياه الجوفية المنخفضة في أضرار</a:t>
            </a:r>
            <a:r>
              <a:rPr lang="ar-JO" noProof="0" dirty="0"/>
              <a:t>كبيرة </a:t>
            </a:r>
            <a:r>
              <a:rPr lang="ar-SA" noProof="0" dirty="0"/>
              <a:t>للبنية</a:t>
            </a:r>
            <a:r>
              <a:rPr lang="ar-SA" baseline="0" noProof="0" dirty="0"/>
              <a:t> التحتية</a:t>
            </a:r>
            <a:r>
              <a:rPr lang="ar-SA" noProof="0" dirty="0"/>
              <a:t>.</a:t>
            </a: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dirty="0"/>
          </a:p>
        </p:txBody>
      </p:sp>
    </p:spTree>
    <p:extLst>
      <p:ext uri="{BB962C8B-B14F-4D97-AF65-F5344CB8AC3E}">
        <p14:creationId xmlns:p14="http://schemas.microsoft.com/office/powerpoint/2010/main" val="404899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r" rtl="1"/>
            <a:r>
              <a:rPr lang="ar-SA" sz="900" b="1" kern="1200" noProof="0" dirty="0">
                <a:solidFill>
                  <a:schemeClr val="tx1"/>
                </a:solidFill>
                <a:effectLst/>
                <a:latin typeface="Arial" panose="020B0604020202020204" pitchFamily="34" charset="0"/>
                <a:ea typeface="+mn-ea"/>
                <a:cs typeface="+mn-cs"/>
              </a:rPr>
              <a:t>ملاحظات:</a:t>
            </a:r>
            <a:endParaRPr lang="en-US" sz="900" b="1" kern="1200" noProof="0" dirty="0">
              <a:solidFill>
                <a:schemeClr val="tx1"/>
              </a:solidFill>
              <a:effectLst/>
              <a:latin typeface="Arial" panose="020B0604020202020204" pitchFamily="34" charset="0"/>
              <a:ea typeface="+mn-ea"/>
              <a:cs typeface="+mn-cs"/>
            </a:endParaRPr>
          </a:p>
          <a:p>
            <a:endParaRPr lang="en-US" sz="900" kern="1200" noProof="0" dirty="0">
              <a:solidFill>
                <a:schemeClr val="tx1"/>
              </a:solidFill>
              <a:effectLst/>
              <a:latin typeface="Arial" panose="020B0604020202020204" pitchFamily="34" charset="0"/>
              <a:ea typeface="+mn-ea"/>
              <a:cs typeface="+mn-cs"/>
            </a:endParaRPr>
          </a:p>
          <a:p>
            <a:pPr algn="r" rtl="1"/>
            <a:r>
              <a:rPr lang="ar-SA" sz="900" kern="1200" noProof="0" dirty="0">
                <a:solidFill>
                  <a:schemeClr val="tx1"/>
                </a:solidFill>
                <a:effectLst/>
                <a:latin typeface="Arial" panose="020B0604020202020204" pitchFamily="34" charset="0"/>
                <a:ea typeface="+mn-ea"/>
                <a:cs typeface="+mn-cs"/>
              </a:rPr>
              <a:t>تطبق الوثائق التالية للتصدي للتحديات التي تواجهها رابطة المياه والطاقة والغذاء في </a:t>
            </a:r>
            <a:r>
              <a:rPr lang="en-US" sz="900" kern="1200" noProof="0" dirty="0">
                <a:solidFill>
                  <a:schemeClr val="tx1"/>
                </a:solidFill>
                <a:effectLst/>
                <a:latin typeface="Arial" panose="020B0604020202020204" pitchFamily="34" charset="0"/>
                <a:ea typeface="+mn-ea"/>
                <a:cs typeface="+mn-cs"/>
              </a:rPr>
              <a:t>Hessian Ried</a:t>
            </a:r>
            <a:r>
              <a:rPr lang="ar-SA" sz="900" kern="1200" noProof="0" dirty="0">
                <a:solidFill>
                  <a:schemeClr val="tx1"/>
                </a:solidFill>
                <a:effectLst/>
                <a:latin typeface="Arial" panose="020B0604020202020204" pitchFamily="34" charset="0"/>
                <a:ea typeface="+mn-ea"/>
                <a:cs typeface="+mn-cs"/>
              </a:rPr>
              <a:t>:</a:t>
            </a:r>
          </a:p>
          <a:p>
            <a:endParaRPr lang="en-US" sz="900" kern="1200" noProof="0" dirty="0">
              <a:solidFill>
                <a:schemeClr val="tx1"/>
              </a:solidFill>
              <a:effectLst/>
              <a:latin typeface="Arial" panose="020B0604020202020204" pitchFamily="34" charset="0"/>
              <a:ea typeface="+mn-ea"/>
              <a:cs typeface="+mn-cs"/>
            </a:endParaRPr>
          </a:p>
          <a:p>
            <a:pPr algn="r" rtl="1"/>
            <a:r>
              <a:rPr lang="ar-SA" sz="900" b="1" u="sng" kern="1200" noProof="0" dirty="0">
                <a:solidFill>
                  <a:schemeClr val="tx1"/>
                </a:solidFill>
                <a:effectLst/>
                <a:latin typeface="Arial" panose="020B0604020202020204" pitchFamily="34" charset="0"/>
                <a:ea typeface="+mn-ea"/>
                <a:cs typeface="+mn-cs"/>
              </a:rPr>
              <a:t>خطة </a:t>
            </a:r>
            <a:r>
              <a:rPr lang="en-US" sz="900" b="1" u="sng" kern="1200" noProof="0" dirty="0">
                <a:solidFill>
                  <a:schemeClr val="tx1"/>
                </a:solidFill>
                <a:effectLst/>
                <a:latin typeface="Arial" panose="020B0604020202020204" pitchFamily="34" charset="0"/>
                <a:ea typeface="+mn-ea"/>
                <a:cs typeface="+mn-cs"/>
              </a:rPr>
              <a:t>Hessian Ried</a:t>
            </a:r>
            <a:r>
              <a:rPr lang="ar-SA" sz="900" b="1" u="sng" kern="1200" noProof="0" dirty="0">
                <a:solidFill>
                  <a:schemeClr val="tx1"/>
                </a:solidFill>
                <a:effectLst/>
                <a:latin typeface="Arial" panose="020B0604020202020204" pitchFamily="34" charset="0"/>
                <a:ea typeface="+mn-ea"/>
                <a:cs typeface="+mn-cs"/>
              </a:rPr>
              <a:t> لإدارة المياه الجوفية بوصفها وثيقة تنظيمية ملزمة قانوناً </a:t>
            </a:r>
          </a:p>
          <a:p>
            <a:pPr algn="r" rtl="1"/>
            <a:r>
              <a:rPr lang="ar-SA" sz="900" kern="1200" noProof="0" dirty="0">
                <a:solidFill>
                  <a:schemeClr val="tx1"/>
                </a:solidFill>
                <a:effectLst/>
                <a:latin typeface="Arial" panose="020B0604020202020204" pitchFamily="34" charset="0"/>
                <a:ea typeface="+mn-ea"/>
                <a:cs typeface="+mn-cs"/>
              </a:rPr>
              <a:t>تم اعتماد خطة </a:t>
            </a:r>
            <a:r>
              <a:rPr lang="en-US" sz="900" kern="1200" noProof="0" dirty="0">
                <a:solidFill>
                  <a:schemeClr val="tx1"/>
                </a:solidFill>
                <a:effectLst/>
                <a:latin typeface="Arial" panose="020B0604020202020204" pitchFamily="34" charset="0"/>
                <a:ea typeface="+mn-ea"/>
                <a:cs typeface="+mn-cs"/>
              </a:rPr>
              <a:t>Hessian Ried</a:t>
            </a:r>
            <a:r>
              <a:rPr lang="ar-SA" sz="900" kern="1200" noProof="0" dirty="0">
                <a:solidFill>
                  <a:schemeClr val="tx1"/>
                </a:solidFill>
                <a:effectLst/>
                <a:latin typeface="Arial" panose="020B0604020202020204" pitchFamily="34" charset="0"/>
                <a:ea typeface="+mn-ea"/>
                <a:cs typeface="+mn-cs"/>
              </a:rPr>
              <a:t> لإدارة المياه الجوفية في عام 1999 من قبل حكومة </a:t>
            </a:r>
            <a:r>
              <a:rPr lang="en-US" sz="900" kern="1200" noProof="0" dirty="0">
                <a:solidFill>
                  <a:schemeClr val="tx1"/>
                </a:solidFill>
                <a:effectLst/>
                <a:latin typeface="Arial" panose="020B0604020202020204" pitchFamily="34" charset="0"/>
                <a:ea typeface="+mn-ea"/>
                <a:cs typeface="+mn-cs"/>
              </a:rPr>
              <a:t>Hessian</a:t>
            </a:r>
            <a:r>
              <a:rPr lang="ar-SA" sz="900" kern="1200" noProof="0" dirty="0">
                <a:solidFill>
                  <a:schemeClr val="tx1"/>
                </a:solidFill>
                <a:effectLst/>
                <a:latin typeface="Arial" panose="020B0604020202020204" pitchFamily="34" charset="0"/>
                <a:ea typeface="+mn-ea"/>
                <a:cs typeface="+mn-cs"/>
              </a:rPr>
              <a:t> بهدف تجنب الأضرار الناجمة عن انخفاض مستويات المياه الجوفية.</a:t>
            </a:r>
          </a:p>
          <a:p>
            <a:pPr algn="r" rtl="1"/>
            <a:r>
              <a:rPr lang="ar-SA" sz="900" kern="1200" noProof="0" dirty="0">
                <a:solidFill>
                  <a:schemeClr val="tx1"/>
                </a:solidFill>
                <a:effectLst/>
                <a:latin typeface="Arial" panose="020B0604020202020204" pitchFamily="34" charset="0"/>
                <a:ea typeface="+mn-ea"/>
                <a:cs typeface="+mn-cs"/>
              </a:rPr>
              <a:t>إن </a:t>
            </a:r>
            <a:r>
              <a:rPr lang="en-US" sz="900" kern="1200" noProof="0" dirty="0">
                <a:solidFill>
                  <a:schemeClr val="tx1"/>
                </a:solidFill>
                <a:effectLst/>
                <a:latin typeface="Arial" panose="020B0604020202020204" pitchFamily="34" charset="0"/>
                <a:ea typeface="+mn-ea"/>
                <a:cs typeface="+mn-cs"/>
              </a:rPr>
              <a:t>Hessian Ried</a:t>
            </a:r>
            <a:r>
              <a:rPr lang="ar-SA" sz="900" kern="1200" noProof="0" dirty="0">
                <a:solidFill>
                  <a:schemeClr val="tx1"/>
                </a:solidFill>
                <a:effectLst/>
                <a:latin typeface="Arial" panose="020B0604020202020204" pitchFamily="34" charset="0"/>
                <a:ea typeface="+mn-ea"/>
                <a:cs typeface="+mn-cs"/>
              </a:rPr>
              <a:t> هي المنطقة الوحيدة في الاتحاد الأوروبي التي تستخدم خطة ملزمة قانوناً لإدارة المياه الجوفية يتم فيها تنظيم كمية مياه السحب على مساحة مكانية (من خلال قياس مستويات المياه الجوفية الدنيا والقصوى والالتزام بها). </a:t>
            </a:r>
          </a:p>
          <a:p>
            <a:endParaRPr lang="en-US" sz="900" b="1" u="sng" kern="1200" noProof="0" dirty="0">
              <a:solidFill>
                <a:schemeClr val="tx1"/>
              </a:solidFill>
              <a:effectLst/>
              <a:latin typeface="Arial" panose="020B0604020202020204" pitchFamily="34" charset="0"/>
              <a:ea typeface="+mn-ea"/>
              <a:cs typeface="+mn-cs"/>
            </a:endParaRPr>
          </a:p>
          <a:p>
            <a:pPr algn="r" rtl="1"/>
            <a:r>
              <a:rPr lang="ar-SA" sz="900" b="1" u="sng" kern="1200" noProof="0" dirty="0">
                <a:solidFill>
                  <a:schemeClr val="tx1"/>
                </a:solidFill>
                <a:effectLst/>
                <a:latin typeface="Arial" panose="020B0604020202020204" pitchFamily="34" charset="0"/>
                <a:ea typeface="+mn-ea"/>
                <a:cs typeface="+mn-cs"/>
              </a:rPr>
              <a:t> أشكال التعاون التطوعي:</a:t>
            </a:r>
          </a:p>
          <a:p>
            <a:pPr algn="r" rtl="1"/>
            <a:r>
              <a:rPr lang="ar-SA" sz="900" kern="1200" noProof="0" dirty="0">
                <a:solidFill>
                  <a:schemeClr val="tx1"/>
                </a:solidFill>
                <a:effectLst/>
                <a:latin typeface="Arial" panose="020B0604020202020204" pitchFamily="34" charset="0"/>
                <a:ea typeface="+mn-ea"/>
                <a:cs typeface="+mn-cs"/>
              </a:rPr>
              <a:t>من خلال خطة </a:t>
            </a:r>
            <a:r>
              <a:rPr lang="en-US" sz="900" kern="1200" noProof="0" dirty="0">
                <a:solidFill>
                  <a:schemeClr val="tx1"/>
                </a:solidFill>
                <a:effectLst/>
                <a:latin typeface="Arial" panose="020B0604020202020204" pitchFamily="34" charset="0"/>
                <a:ea typeface="+mn-ea"/>
                <a:cs typeface="+mn-cs"/>
              </a:rPr>
              <a:t>Hessian</a:t>
            </a:r>
            <a:r>
              <a:rPr lang="ar-SA" sz="900" kern="1200" noProof="0" dirty="0">
                <a:solidFill>
                  <a:schemeClr val="tx1"/>
                </a:solidFill>
                <a:effectLst/>
                <a:latin typeface="Arial" panose="020B0604020202020204" pitchFamily="34" charset="0"/>
                <a:ea typeface="+mn-ea"/>
                <a:cs typeface="+mn-cs"/>
              </a:rPr>
              <a:t> لإدارة المياه الجوفية، قدمت حكومة </a:t>
            </a:r>
            <a:r>
              <a:rPr lang="en-US" sz="900" kern="1200" noProof="0" dirty="0">
                <a:solidFill>
                  <a:schemeClr val="tx1"/>
                </a:solidFill>
                <a:effectLst/>
                <a:latin typeface="Arial" panose="020B0604020202020204" pitchFamily="34" charset="0"/>
                <a:ea typeface="+mn-ea"/>
                <a:cs typeface="+mn-cs"/>
              </a:rPr>
              <a:t>Hessian</a:t>
            </a:r>
            <a:r>
              <a:rPr lang="ar-SA" sz="900" kern="1200" noProof="0" dirty="0">
                <a:solidFill>
                  <a:schemeClr val="tx1"/>
                </a:solidFill>
                <a:effectLst/>
                <a:latin typeface="Arial" panose="020B0604020202020204" pitchFamily="34" charset="0"/>
                <a:ea typeface="+mn-ea"/>
                <a:cs typeface="+mn-cs"/>
              </a:rPr>
              <a:t> </a:t>
            </a:r>
            <a:r>
              <a:rPr lang="ar-SA" sz="900" b="1" u="sng" kern="1200" noProof="0" dirty="0">
                <a:solidFill>
                  <a:schemeClr val="tx1"/>
                </a:solidFill>
                <a:effectLst/>
                <a:latin typeface="Arial" panose="020B0604020202020204" pitchFamily="34" charset="0"/>
                <a:ea typeface="+mn-ea"/>
                <a:cs typeface="+mn-cs"/>
              </a:rPr>
              <a:t>وثيقة قانونية تنظيمية بمعايير ملزمة</a:t>
            </a:r>
            <a:r>
              <a:rPr lang="ar-SA" sz="900" kern="1200" noProof="0" dirty="0">
                <a:solidFill>
                  <a:schemeClr val="tx1"/>
                </a:solidFill>
                <a:effectLst/>
                <a:latin typeface="Arial" panose="020B0604020202020204" pitchFamily="34" charset="0"/>
                <a:ea typeface="+mn-ea"/>
                <a:cs typeface="+mn-cs"/>
              </a:rPr>
              <a:t>. كوثيقة للقانون التنظيمي، تستكمل خطة إدارة المياه الجوفية بنماذج تعاون إقليمية تطوعية (يمكن العثور على مزيد من المعلومات على الشرائح التالية): </a:t>
            </a:r>
          </a:p>
          <a:p>
            <a:pPr algn="r" rtl="1"/>
            <a:r>
              <a:rPr lang="en-US" sz="900" kern="1200" noProof="0" dirty="0">
                <a:solidFill>
                  <a:schemeClr val="accent3"/>
                </a:solidFill>
                <a:effectLst/>
                <a:latin typeface="Arial" panose="020B0604020202020204" pitchFamily="34" charset="0"/>
                <a:ea typeface="+mn-ea"/>
                <a:cs typeface="+mn-cs"/>
              </a:rPr>
              <a:t>- </a:t>
            </a:r>
            <a:r>
              <a:rPr lang="ar-SA" sz="900" kern="1200" baseline="0" noProof="0" dirty="0">
                <a:solidFill>
                  <a:schemeClr val="accent3"/>
                </a:solidFill>
                <a:effectLst/>
                <a:latin typeface="Arial" panose="020B0604020202020204" pitchFamily="34" charset="0"/>
                <a:ea typeface="+mn-ea"/>
                <a:cs typeface="+mn-cs"/>
              </a:rPr>
              <a:t> اجتماع المائدة المستديرة في </a:t>
            </a:r>
            <a:r>
              <a:rPr lang="en-US" sz="900" kern="1200" noProof="0" dirty="0">
                <a:solidFill>
                  <a:schemeClr val="tx1"/>
                </a:solidFill>
                <a:effectLst/>
                <a:latin typeface="Arial" panose="020B0604020202020204" pitchFamily="34" charset="0"/>
                <a:ea typeface="+mn-ea"/>
                <a:cs typeface="+mn-cs"/>
              </a:rPr>
              <a:t>Hessian Ried</a:t>
            </a:r>
            <a:r>
              <a:rPr lang="ar-SA" sz="900" kern="1200" noProof="0" dirty="0">
                <a:solidFill>
                  <a:schemeClr val="tx1"/>
                </a:solidFill>
                <a:effectLst/>
                <a:latin typeface="Arial" panose="020B0604020202020204" pitchFamily="34" charset="0"/>
                <a:ea typeface="+mn-ea"/>
                <a:cs typeface="+mn-cs"/>
              </a:rPr>
              <a:t>.</a:t>
            </a:r>
          </a:p>
          <a:p>
            <a:pPr marL="0" marR="0" indent="0" algn="r" defTabSz="457200" rtl="1" eaLnBrk="1" fontAlgn="auto" latinLnBrk="0" hangingPunct="1">
              <a:lnSpc>
                <a:spcPct val="100000"/>
              </a:lnSpc>
              <a:spcBef>
                <a:spcPts val="0"/>
              </a:spcBef>
              <a:spcAft>
                <a:spcPts val="0"/>
              </a:spcAft>
              <a:buClrTx/>
              <a:buSzTx/>
              <a:buFontTx/>
              <a:buNone/>
              <a:tabLst/>
              <a:defRPr/>
            </a:pPr>
            <a:r>
              <a:rPr lang="en-US" sz="900" kern="1200" noProof="0" dirty="0">
                <a:solidFill>
                  <a:schemeClr val="tx1"/>
                </a:solidFill>
                <a:effectLst/>
                <a:latin typeface="Arial" panose="020B0604020202020204" pitchFamily="34" charset="0"/>
                <a:ea typeface="+mn-ea"/>
                <a:cs typeface="+mn-cs"/>
              </a:rPr>
              <a:t> - </a:t>
            </a:r>
            <a:r>
              <a:rPr lang="ar-SA" sz="900" kern="1200" noProof="0" dirty="0">
                <a:solidFill>
                  <a:schemeClr val="tx1"/>
                </a:solidFill>
                <a:effectLst/>
                <a:latin typeface="Arial" panose="020B0604020202020204" pitchFamily="34" charset="0"/>
                <a:ea typeface="+mn-ea"/>
                <a:cs typeface="+mn-cs"/>
              </a:rPr>
              <a:t>التعاون بين إمدادات المياه والزراعة في حماية نوعية المياه الجوفية.</a:t>
            </a:r>
            <a:endParaRPr lang="en-US" sz="900" kern="1200" noProof="0" dirty="0">
              <a:solidFill>
                <a:schemeClr val="tx1"/>
              </a:solidFill>
              <a:effectLst/>
              <a:latin typeface="Arial" panose="020B0604020202020204" pitchFamily="34" charset="0"/>
              <a:ea typeface="+mn-ea"/>
              <a:cs typeface="+mn-cs"/>
            </a:endParaRPr>
          </a:p>
          <a:p>
            <a:pPr algn="r" rtl="1"/>
            <a:r>
              <a:rPr lang="ar-SA" sz="900" b="1" kern="1200" noProof="0" dirty="0">
                <a:solidFill>
                  <a:schemeClr val="tx1"/>
                </a:solidFill>
                <a:effectLst/>
                <a:latin typeface="Arial" panose="020B0604020202020204" pitchFamily="34" charset="0"/>
                <a:ea typeface="+mn-ea"/>
                <a:cs typeface="+mn-cs"/>
              </a:rPr>
              <a:t>ولا يمكن للتعاون الطوعي وغير الرسمي أن يحل محل القانون التنظيمي (أنظمة حماية المياه، والحقوق المائية)، ولكنه يمكن أن يكمله.</a:t>
            </a:r>
          </a:p>
          <a:p>
            <a:pPr algn="r" rtl="1"/>
            <a:r>
              <a:rPr lang="ar-SA" sz="900" kern="1200" noProof="0" dirty="0">
                <a:solidFill>
                  <a:schemeClr val="tx1"/>
                </a:solidFill>
                <a:effectLst/>
                <a:latin typeface="Arial" panose="020B0604020202020204" pitchFamily="34" charset="0"/>
                <a:ea typeface="+mn-ea"/>
                <a:cs typeface="+mn-cs"/>
              </a:rPr>
              <a:t>وعموما، فإن مختلف الجهات الفاعلة مستعدة للتعاون إذا رأت فائدة من العمل معاً. يمكن العثور على العوامل التي تحفز مختلف الجهات الفاعلة على التعاون والعمل معاً في دراسة حالة "</a:t>
            </a:r>
            <a:r>
              <a:rPr lang="en-US" sz="900" kern="1200" noProof="0" dirty="0">
                <a:solidFill>
                  <a:schemeClr val="tx1"/>
                </a:solidFill>
                <a:effectLst/>
                <a:latin typeface="Arial" panose="020B0604020202020204" pitchFamily="34" charset="0"/>
                <a:ea typeface="+mn-ea"/>
                <a:cs typeface="+mn-cs"/>
              </a:rPr>
              <a:t>Hessian Ried</a:t>
            </a:r>
            <a:r>
              <a:rPr lang="ar-SA" sz="900" kern="1200" noProof="0" dirty="0">
                <a:solidFill>
                  <a:schemeClr val="tx1"/>
                </a:solidFill>
                <a:effectLst/>
                <a:latin typeface="Arial" panose="020B0604020202020204" pitchFamily="34" charset="0"/>
                <a:ea typeface="+mn-ea"/>
                <a:cs typeface="+mn-cs"/>
              </a:rPr>
              <a:t>" على شرائح تحمل عناوين: "الحلول: اجتماع المائدة المستديرة" و "حلول إمدادات المياه والزراعة"</a:t>
            </a:r>
            <a:endParaRPr lang="en-US" sz="900" kern="1200" noProof="0" dirty="0">
              <a:solidFill>
                <a:schemeClr val="tx1"/>
              </a:solidFill>
              <a:effectLst/>
              <a:latin typeface="Arial" panose="020B0604020202020204" pitchFamily="34" charset="0"/>
              <a:ea typeface="+mn-ea"/>
              <a:cs typeface="+mn-cs"/>
            </a:endParaRPr>
          </a:p>
          <a:p>
            <a:pPr algn="r" rtl="1"/>
            <a:r>
              <a:rPr lang="ar-SA" sz="900" kern="1200" noProof="0" dirty="0">
                <a:solidFill>
                  <a:schemeClr val="tx1"/>
                </a:solidFill>
                <a:effectLst/>
                <a:latin typeface="Arial" panose="020B0604020202020204" pitchFamily="34" charset="0"/>
                <a:ea typeface="+mn-ea"/>
                <a:cs typeface="+mn-cs"/>
              </a:rPr>
              <a:t>وتؤسس ممارسات التعاون غير الرسمي الطوعي هذه الشفافية من خلال التبادل الشامل للمعلومات، ويمكن لمختلف أصحاب المصلحة التعبير عن آرائهم بالتساوي وبالتفصيل، ويمكن التوصل إلى توافق في الآراء.</a:t>
            </a:r>
            <a:endParaRPr lang="en-US" sz="900" kern="1200" noProof="0" dirty="0">
              <a:solidFill>
                <a:schemeClr val="tx1"/>
              </a:solidFill>
              <a:effectLst/>
              <a:latin typeface="Arial" panose="020B0604020202020204" pitchFamily="34" charset="0"/>
              <a:ea typeface="+mn-ea"/>
              <a:cs typeface="+mn-cs"/>
            </a:endParaRPr>
          </a:p>
          <a:p>
            <a:pPr marL="0" indent="0" algn="r" rtl="1">
              <a:buFontTx/>
              <a:buNone/>
            </a:pPr>
            <a:r>
              <a:rPr lang="ar-SA" sz="900" b="1" kern="1200" noProof="0" dirty="0">
                <a:solidFill>
                  <a:schemeClr val="tx1"/>
                </a:solidFill>
                <a:effectLst/>
                <a:latin typeface="Arial" panose="020B0604020202020204" pitchFamily="34" charset="0"/>
                <a:ea typeface="+mn-ea"/>
                <a:cs typeface="+mn-cs"/>
              </a:rPr>
              <a:t>المصادر:</a:t>
            </a:r>
            <a:endParaRPr lang="en-US" sz="900" b="1" kern="1200" noProof="0" dirty="0">
              <a:solidFill>
                <a:schemeClr val="tx1"/>
              </a:solidFill>
              <a:effectLst/>
              <a:latin typeface="Arial" panose="020B0604020202020204" pitchFamily="34" charset="0"/>
              <a:ea typeface="+mn-ea"/>
              <a:cs typeface="+mn-cs"/>
            </a:endParaRPr>
          </a:p>
          <a:p>
            <a:pPr marL="0" indent="0">
              <a:buFontTx/>
              <a:buNone/>
            </a:pPr>
            <a:endParaRPr lang="en-US" sz="900" kern="1200" noProof="0" dirty="0">
              <a:solidFill>
                <a:schemeClr val="tx1"/>
              </a:solidFill>
              <a:effectLst/>
              <a:latin typeface="Arial" panose="020B0604020202020204" pitchFamily="34" charset="0"/>
              <a:ea typeface="+mn-ea"/>
              <a:cs typeface="+mn-cs"/>
            </a:endParaRPr>
          </a:p>
          <a:p>
            <a:pPr marL="0" indent="0" algn="r" rtl="1">
              <a:buFontTx/>
              <a:buNone/>
            </a:pPr>
            <a:r>
              <a:rPr lang="en-US" sz="900" kern="1200" noProof="0" dirty="0">
                <a:solidFill>
                  <a:schemeClr val="tx1"/>
                </a:solidFill>
                <a:effectLst/>
                <a:latin typeface="Arial" panose="020B0604020202020204" pitchFamily="34" charset="0"/>
                <a:ea typeface="+mn-ea"/>
                <a:cs typeface="+mn-cs"/>
              </a:rPr>
              <a:t>Kluge, 2017 ‘Grundwasser als Quelle der Welternährung in Gefahr‘, Available at: http://www.isoe.de/uploads/media/isoe-kluge-grundwasser-2017.pdf</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dirty="0"/>
          </a:p>
        </p:txBody>
      </p:sp>
    </p:spTree>
    <p:extLst>
      <p:ext uri="{BB962C8B-B14F-4D97-AF65-F5344CB8AC3E}">
        <p14:creationId xmlns:p14="http://schemas.microsoft.com/office/powerpoint/2010/main" val="3309273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r" rtl="1"/>
            <a:r>
              <a:rPr lang="ar-SA" b="1" noProof="0" dirty="0"/>
              <a:t>ملاحظات:</a:t>
            </a:r>
          </a:p>
          <a:p>
            <a:pPr algn="r" rtl="1"/>
            <a:endParaRPr lang="en-US" noProof="0" dirty="0"/>
          </a:p>
          <a:p>
            <a:pPr algn="r" rtl="1"/>
            <a:r>
              <a:rPr lang="ar-SA" noProof="0" dirty="0"/>
              <a:t>تتضمن عملية </a:t>
            </a:r>
            <a:r>
              <a:rPr lang="ar-JO" noProof="0" dirty="0"/>
              <a:t>ترشيح </a:t>
            </a:r>
            <a:r>
              <a:rPr lang="ar-SA" noProof="0" dirty="0"/>
              <a:t>المياه هذه استخراج المياه من نهر </a:t>
            </a:r>
            <a:r>
              <a:rPr lang="en-US" sz="900" noProof="0" dirty="0"/>
              <a:t>Rhine</a:t>
            </a:r>
            <a:r>
              <a:rPr lang="ar-SA" noProof="0" dirty="0"/>
              <a:t> وتنقيتها لتصبح بجودة مياه الشرب عبر إجراء متعدد المراحل ثم ترشيحها من خلال أنظمة الترشيح وكذلك استخدامها في الري الزراعي.</a:t>
            </a:r>
          </a:p>
          <a:p>
            <a:pPr algn="r" rtl="1"/>
            <a:endParaRPr lang="en-US" sz="900" noProof="0" dirty="0"/>
          </a:p>
          <a:p>
            <a:pPr algn="r" rtl="1"/>
            <a:r>
              <a:rPr lang="ar-SA" sz="900" noProof="0" dirty="0"/>
              <a:t>من خلال خطة</a:t>
            </a:r>
            <a:r>
              <a:rPr lang="en-US" sz="900" baseline="0" noProof="0" dirty="0"/>
              <a:t> </a:t>
            </a:r>
            <a:r>
              <a:rPr lang="en-US" sz="900" noProof="0" dirty="0"/>
              <a:t>Hessian Ried </a:t>
            </a:r>
            <a:r>
              <a:rPr lang="ar-SA" sz="900" noProof="0" dirty="0"/>
              <a:t>لإدارة المياه الجوفية، أتاحت حكومة </a:t>
            </a:r>
            <a:r>
              <a:rPr lang="en-US" sz="900" noProof="0" dirty="0"/>
              <a:t>Hessian</a:t>
            </a:r>
            <a:r>
              <a:rPr lang="ar-SA" sz="900" noProof="0" dirty="0"/>
              <a:t> وثيقة تحتوي على معايير ملزمة لتخطيط إدارة المياه ولجميع إجراءات الموافقة. وتتولى جمعيات المياه إدارة عمليات استخراج وترشيح المياه الجوفية، باستخدام معايير لمستويات المياه الجوفية المتوسطة ومستويات المياه المنخفضة</a:t>
            </a:r>
            <a:r>
              <a:rPr lang="ar-JO" sz="900" noProof="0" dirty="0"/>
              <a:t>،</a:t>
            </a:r>
            <a:r>
              <a:rPr lang="ar-SA" sz="900" noProof="0" dirty="0"/>
              <a:t> وتسيطر سلطات المياه المسؤولة على هذا الالتزام. وتتمثل أهداف الخطة فيما يلي:</a:t>
            </a:r>
          </a:p>
          <a:p>
            <a:pPr marL="185715" indent="-185715" algn="r" rtl="1">
              <a:buFont typeface="Arial" panose="020B0604020202020204" pitchFamily="34" charset="0"/>
              <a:buChar char="•"/>
            </a:pPr>
            <a:r>
              <a:rPr lang="ar-SA" sz="900" noProof="0" dirty="0"/>
              <a:t>الضمان الطويل الأجل لإمدادات المياه المحلية والإقليمية للسكان وللأنشطة الاقتصادية</a:t>
            </a:r>
            <a:r>
              <a:rPr lang="ar-JO" sz="900" noProof="0" dirty="0"/>
              <a:t>.</a:t>
            </a:r>
            <a:endParaRPr lang="ar-SA" sz="900" noProof="0" dirty="0"/>
          </a:p>
          <a:p>
            <a:pPr marL="185715" indent="-185715" algn="r" rtl="1">
              <a:buFont typeface="Arial" panose="020B0604020202020204" pitchFamily="34" charset="0"/>
              <a:buChar char="•"/>
            </a:pPr>
            <a:r>
              <a:rPr lang="ar-SA" sz="900" noProof="0" dirty="0"/>
              <a:t>تجنب أضرار المباني الناجمة عن توطين المباني المتصلة بالمياه الجوفية في المناطق المأهولة</a:t>
            </a:r>
            <a:r>
              <a:rPr lang="ar-JO" sz="900" noProof="0" dirty="0"/>
              <a:t>.</a:t>
            </a:r>
            <a:endParaRPr lang="ar-SA" sz="900" noProof="0" dirty="0"/>
          </a:p>
          <a:p>
            <a:pPr marL="185715" indent="-185715" algn="r" rtl="1">
              <a:buFont typeface="Arial" panose="020B0604020202020204" pitchFamily="34" charset="0"/>
              <a:buChar char="•"/>
            </a:pPr>
            <a:r>
              <a:rPr lang="ar-SA" sz="900" noProof="0" dirty="0"/>
              <a:t>حماية مناطق النباتات المعتمدة على مستويات المياه الجوفية وإصلاح مناطق الغابات والمستنقعات التي تضررت بالفعل من انخفاض منسوب المياه الجوفية</a:t>
            </a:r>
            <a:r>
              <a:rPr lang="ar-JO" sz="900" noProof="0" dirty="0"/>
              <a:t>.</a:t>
            </a:r>
            <a:endParaRPr lang="ar-SA" sz="900" noProof="0" dirty="0"/>
          </a:p>
          <a:p>
            <a:pPr marL="185715" indent="-185715" algn="r" rtl="1">
              <a:buFont typeface="Arial" panose="020B0604020202020204" pitchFamily="34" charset="0"/>
              <a:buChar char="•"/>
            </a:pPr>
            <a:endParaRPr lang="en-US" sz="900" noProof="0" dirty="0"/>
          </a:p>
          <a:p>
            <a:pPr algn="r" rtl="1"/>
            <a:r>
              <a:rPr lang="ar-SA" sz="900" noProof="0" dirty="0"/>
              <a:t>يتم الحفاظ على مستويات المياه الجوفية ضمن الحدود المقررة.</a:t>
            </a:r>
          </a:p>
          <a:p>
            <a:pPr algn="r" rtl="1"/>
            <a:endParaRPr lang="en-US" sz="900" noProof="0" dirty="0"/>
          </a:p>
          <a:p>
            <a:pPr algn="r" rtl="1"/>
            <a:r>
              <a:rPr lang="ar-JO" sz="900" noProof="0" dirty="0"/>
              <a:t>و</a:t>
            </a:r>
            <a:r>
              <a:rPr lang="ar-SA" sz="900" noProof="0" dirty="0"/>
              <a:t>خطة إدارة المياه الجوفية وثيقة قطاعية تسعى إلى إدماج مصالح </a:t>
            </a:r>
            <a:r>
              <a:rPr lang="ar-SA" sz="900" b="1" noProof="0" dirty="0">
                <a:solidFill>
                  <a:srgbClr val="F4971A"/>
                </a:solidFill>
              </a:rPr>
              <a:t>وشواغل</a:t>
            </a:r>
            <a:r>
              <a:rPr lang="ar-SA" sz="900" noProof="0" dirty="0">
                <a:solidFill>
                  <a:srgbClr val="F4971A"/>
                </a:solidFill>
              </a:rPr>
              <a:t> </a:t>
            </a:r>
            <a:r>
              <a:rPr lang="ar-SA" sz="900" noProof="0" dirty="0"/>
              <a:t>أخرى. وفي دراسة الإفرادية، تشكل إدارة المياه في إطار خطة الإدارة العنصر المهيمن، على الرغم من تكامل الشواغل الهامة الأخرى بنجاح.</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dirty="0"/>
          </a:p>
        </p:txBody>
      </p:sp>
    </p:spTree>
    <p:extLst>
      <p:ext uri="{BB962C8B-B14F-4D97-AF65-F5344CB8AC3E}">
        <p14:creationId xmlns:p14="http://schemas.microsoft.com/office/powerpoint/2010/main" val="3195395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r" rtl="1"/>
            <a:r>
              <a:rPr lang="ar-SA" sz="900" b="1" noProof="0" dirty="0"/>
              <a:t>ملاحظات:</a:t>
            </a:r>
          </a:p>
          <a:p>
            <a:pPr algn="r" rtl="1"/>
            <a:endParaRPr lang="en-US" sz="900" noProof="0" dirty="0"/>
          </a:p>
          <a:p>
            <a:pPr algn="r" rtl="1"/>
            <a:r>
              <a:rPr lang="ar-SA" sz="900" noProof="0" dirty="0"/>
              <a:t>وبصفة عامة، يجري </a:t>
            </a:r>
            <a:r>
              <a:rPr lang="ar-SA" sz="900" b="1" kern="1200" noProof="0" dirty="0">
                <a:solidFill>
                  <a:schemeClr val="tx1"/>
                </a:solidFill>
                <a:latin typeface="Arial" panose="020B0604020202020204" pitchFamily="34" charset="0"/>
                <a:ea typeface="+mn-ea"/>
                <a:cs typeface="+mn-cs"/>
              </a:rPr>
              <a:t>رصد وتنظيم المياه الجوفية في ألمانيا </a:t>
            </a:r>
            <a:r>
              <a:rPr lang="ar-SA" sz="900" noProof="0" dirty="0"/>
              <a:t>على النحو التالي:</a:t>
            </a:r>
          </a:p>
          <a:p>
            <a:pPr algn="r" rtl="1"/>
            <a:endParaRPr lang="en-US" sz="900" b="1" baseline="0" noProof="0" dirty="0"/>
          </a:p>
          <a:p>
            <a:pPr marL="285750" indent="-285750" algn="r" rtl="1">
              <a:buFontTx/>
              <a:buChar char="-"/>
            </a:pPr>
            <a:r>
              <a:rPr lang="ar-SA" sz="900" b="0" baseline="0" noProof="0" dirty="0"/>
              <a:t>رصد المياه الجوفية من خلال شبكة من محطات الرصد</a:t>
            </a:r>
            <a:r>
              <a:rPr lang="ar-JO" sz="900" b="0" baseline="0" noProof="0" dirty="0"/>
              <a:t>،</a:t>
            </a:r>
            <a:r>
              <a:rPr lang="ar-SA" sz="900" b="0" baseline="0" noProof="0" dirty="0"/>
              <a:t> هذه الشبكة مرتبة بموجب القانون الأوروبي وترسل البيانات إلى وكالة البيئة الأوروبية في كوبنهاغن، الدنمارك</a:t>
            </a:r>
            <a:r>
              <a:rPr lang="ar-JO" sz="900" b="0" baseline="0" noProof="0" dirty="0"/>
              <a:t> ، إن </a:t>
            </a:r>
            <a:r>
              <a:rPr lang="ar-SA" sz="900" b="0" baseline="0" noProof="0" dirty="0"/>
              <a:t>المعايير محددة من قبل الاتحاد الأوروبي</a:t>
            </a:r>
            <a:r>
              <a:rPr lang="ar-JO" sz="900" b="0" baseline="0" noProof="0" dirty="0"/>
              <a:t>.</a:t>
            </a:r>
            <a:endParaRPr lang="ar-SA" sz="900" b="0" baseline="0" noProof="0" dirty="0"/>
          </a:p>
          <a:p>
            <a:pPr marL="285750" indent="-285750" algn="r" rtl="1">
              <a:buFontTx/>
              <a:buChar char="-"/>
            </a:pPr>
            <a:r>
              <a:rPr lang="ar-SA" sz="900" b="0" baseline="0" noProof="0" dirty="0"/>
              <a:t>ألمانيا لديها قانون المياه الفيدرالي والعديد من قوانين المياه في الولاية</a:t>
            </a:r>
            <a:r>
              <a:rPr lang="ar-JO" sz="900" b="0" baseline="0" noProof="0" dirty="0"/>
              <a:t>،</a:t>
            </a:r>
            <a:r>
              <a:rPr lang="ar-SA" sz="900" b="0" baseline="0" noProof="0" dirty="0"/>
              <a:t> بموجب قانون المياه الفيدرالي</a:t>
            </a:r>
            <a:r>
              <a:rPr lang="ar-JO" sz="900" b="0" baseline="0" noProof="0" dirty="0"/>
              <a:t>؛</a:t>
            </a:r>
            <a:r>
              <a:rPr lang="ar-SA" sz="900" b="0" baseline="0" noProof="0" dirty="0"/>
              <a:t> يتطلب استخراج التلوث وتصريفه إلى أي مسطح مائي تصريحًا. يمكن لقوانين الولاية إضافة رسوم الإستخراج إلى التصريح</a:t>
            </a:r>
            <a:r>
              <a:rPr lang="ar-JO" sz="900" b="0" baseline="0" noProof="0" dirty="0"/>
              <a:t>.</a:t>
            </a:r>
            <a:endParaRPr lang="ar-SA" sz="900" b="0" baseline="0" noProof="0" dirty="0"/>
          </a:p>
          <a:p>
            <a:pPr marL="285750" indent="-285750" algn="r" rtl="1">
              <a:buFontTx/>
              <a:buChar char="-"/>
            </a:pPr>
            <a:r>
              <a:rPr lang="ar-SA" sz="900" b="0" baseline="0" noProof="0" dirty="0"/>
              <a:t>تُستخدم التصاريح لتنظيم مستوى المياه الجوفية وبالتالي تتم مناقشتها وتنظيمها في حكومات الولايات ومناقشتها في برلمانات الولايات</a:t>
            </a:r>
            <a:r>
              <a:rPr lang="ar-JO" sz="900" b="0" baseline="0" noProof="0" dirty="0"/>
              <a:t>.</a:t>
            </a:r>
            <a:endParaRPr lang="ar-SA" sz="900" b="0" baseline="0" noProof="0" dirty="0"/>
          </a:p>
          <a:p>
            <a:pPr marL="285750" indent="-285750" algn="r" rtl="1">
              <a:buFontTx/>
              <a:buChar char="-"/>
            </a:pPr>
            <a:r>
              <a:rPr lang="ar-SA" sz="900" b="0" baseline="0" noProof="0" dirty="0"/>
              <a:t>أي فشل في الحصول على تصريح أو إساءة استخدام التصريح يؤدي إلى إجراءات قانونية وعقوبات عالية جدًا بموجب القانون الجنائي، تصل إلى 50000 يورو لانتهاك شرط الترخيص</a:t>
            </a:r>
            <a:r>
              <a:rPr lang="ar-JO" sz="900" b="0" baseline="0" noProof="0" dirty="0"/>
              <a:t>.</a:t>
            </a:r>
            <a:endParaRPr lang="ar-SA" sz="900" b="0" baseline="0" noProof="0" dirty="0"/>
          </a:p>
          <a:p>
            <a:pPr marL="0" indent="0" algn="r" rtl="1">
              <a:buFontTx/>
              <a:buNone/>
            </a:pPr>
            <a:endParaRPr lang="en-US" sz="900" b="0" i="0" baseline="0" noProof="0" dirty="0">
              <a:solidFill>
                <a:schemeClr val="tx1"/>
              </a:solidFill>
            </a:endParaRPr>
          </a:p>
          <a:p>
            <a:pPr marL="0" indent="0" algn="r" rtl="1">
              <a:buFontTx/>
              <a:buNone/>
            </a:pPr>
            <a:r>
              <a:rPr lang="ar-SA" sz="900" b="1" kern="1200" noProof="0" dirty="0">
                <a:solidFill>
                  <a:schemeClr val="tx1"/>
                </a:solidFill>
                <a:effectLst/>
                <a:latin typeface="Arial" panose="020B0604020202020204" pitchFamily="34" charset="0"/>
                <a:ea typeface="+mn-ea"/>
                <a:cs typeface="+mn-cs"/>
              </a:rPr>
              <a:t>المصادر:</a:t>
            </a:r>
            <a:endParaRPr lang="en-US" sz="900" b="1" kern="1200" noProof="0" dirty="0">
              <a:solidFill>
                <a:schemeClr val="tx1"/>
              </a:solidFill>
              <a:effectLst/>
              <a:latin typeface="Arial" panose="020B0604020202020204" pitchFamily="34" charset="0"/>
              <a:ea typeface="+mn-ea"/>
              <a:cs typeface="+mn-cs"/>
            </a:endParaRPr>
          </a:p>
          <a:p>
            <a:pPr marL="0" indent="0" algn="r" rtl="1">
              <a:buFontTx/>
              <a:buNone/>
            </a:pPr>
            <a:endParaRPr lang="en-US" sz="900" b="0" i="0" baseline="0" noProof="0" dirty="0">
              <a:solidFill>
                <a:schemeClr val="tx1"/>
              </a:solidFill>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en-US" sz="800" b="0" i="0" u="none" strike="noStrike" kern="1200" baseline="0" noProof="0" dirty="0">
                <a:solidFill>
                  <a:schemeClr val="tx1"/>
                </a:solidFill>
                <a:effectLst/>
                <a:latin typeface="Arial" panose="020B0604020202020204" pitchFamily="34" charset="0"/>
                <a:ea typeface="+mn-ea"/>
                <a:cs typeface="+mn-cs"/>
              </a:rPr>
              <a:t>David Elshorst, and Amrei Fuder, Clifford Chance, </a:t>
            </a:r>
            <a:r>
              <a:rPr lang="en-US" sz="800" b="0" i="0" kern="1200" baseline="0" noProof="0" dirty="0">
                <a:solidFill>
                  <a:schemeClr val="tx1"/>
                </a:solidFill>
                <a:effectLst/>
                <a:latin typeface="Arial" panose="020B0604020202020204" pitchFamily="34" charset="0"/>
                <a:ea typeface="+mn-ea"/>
                <a:cs typeface="+mn-cs"/>
              </a:rPr>
              <a:t>Environmental law and practice in Germany: overview, </a:t>
            </a:r>
            <a:r>
              <a:rPr lang="en-US" sz="900" b="0" i="0" baseline="0" noProof="0" dirty="0">
                <a:solidFill>
                  <a:schemeClr val="tx1"/>
                </a:solidFill>
              </a:rPr>
              <a:t>https://uk.practicallaw.thomsonreuters.com/4-503-0486?transitionType=Default&amp;contextData=(sc.Default) </a:t>
            </a:r>
          </a:p>
          <a:p>
            <a:pPr marL="0" marR="0" lvl="0" indent="0" algn="r" defTabSz="457200" rtl="1" eaLnBrk="1" fontAlgn="auto" latinLnBrk="0" hangingPunct="1">
              <a:lnSpc>
                <a:spcPct val="100000"/>
              </a:lnSpc>
              <a:spcBef>
                <a:spcPts val="0"/>
              </a:spcBef>
              <a:spcAft>
                <a:spcPts val="0"/>
              </a:spcAft>
              <a:buClrTx/>
              <a:buSzTx/>
              <a:buFontTx/>
              <a:buNone/>
              <a:tabLst/>
              <a:defRPr/>
            </a:pPr>
            <a:r>
              <a:rPr lang="en-US" sz="800" b="0" i="0" kern="1200" noProof="0" dirty="0">
                <a:solidFill>
                  <a:schemeClr val="tx1"/>
                </a:solidFill>
                <a:effectLst/>
                <a:latin typeface="Arial" panose="020B0604020202020204" pitchFamily="34" charset="0"/>
                <a:ea typeface="+mn-ea"/>
                <a:cs typeface="+mn-cs"/>
              </a:rPr>
              <a:t>Regierungspräsidium Darmstadt, (nd), ‘Grundwasserentnahmen’, Available from:</a:t>
            </a:r>
            <a:r>
              <a:rPr lang="en-US" sz="900" noProof="0" dirty="0"/>
              <a:t> https://rp-darmstadt.hessen.de/umwelt/gew%C3%A4sser-und-bodenschutz/grundwasserwassershyversorgung/grundwasserentnahmen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b="0" i="0" baseline="0" noProof="0" dirty="0">
              <a:solidFill>
                <a:schemeClr val="tx1"/>
              </a:solidFill>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dirty="0"/>
          </a:p>
        </p:txBody>
      </p:sp>
    </p:spTree>
    <p:extLst>
      <p:ext uri="{BB962C8B-B14F-4D97-AF65-F5344CB8AC3E}">
        <p14:creationId xmlns:p14="http://schemas.microsoft.com/office/powerpoint/2010/main" val="449150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r" rtl="1"/>
            <a:r>
              <a:rPr lang="ar-SA" b="1" noProof="0" dirty="0"/>
              <a:t>ملاحظات:</a:t>
            </a:r>
          </a:p>
          <a:p>
            <a:pPr algn="r" rtl="1"/>
            <a:endParaRPr lang="en-US" noProof="0" dirty="0"/>
          </a:p>
          <a:p>
            <a:pPr algn="r" rtl="1"/>
            <a:r>
              <a:rPr lang="ar-SA" sz="900" b="0" i="0" noProof="0" dirty="0"/>
              <a:t>ي</a:t>
            </a:r>
            <a:r>
              <a:rPr lang="ar-JO" sz="900" b="0" i="0" noProof="0" dirty="0"/>
              <a:t>وضح</a:t>
            </a:r>
            <a:r>
              <a:rPr lang="ar-SA" sz="900" b="0" i="0" noProof="0" dirty="0"/>
              <a:t> هذا الشكل عمليات استخراج المياه الجوفية </a:t>
            </a:r>
            <a:r>
              <a:rPr lang="ar-SA" sz="900" b="0" i="0" strike="noStrike" noProof="0" dirty="0"/>
              <a:t>و</a:t>
            </a:r>
            <a:r>
              <a:rPr lang="ar-JO" sz="900" b="0" i="0" strike="noStrike" noProof="0" dirty="0"/>
              <a:t>الترشيح</a:t>
            </a:r>
            <a:r>
              <a:rPr lang="ar-SA" sz="900" b="0" i="0" noProof="0" dirty="0"/>
              <a:t>، وتأثيراتها على مستويات المياه الجوفية.</a:t>
            </a: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dirty="0"/>
          </a:p>
        </p:txBody>
      </p:sp>
    </p:spTree>
    <p:extLst>
      <p:ext uri="{BB962C8B-B14F-4D97-AF65-F5344CB8AC3E}">
        <p14:creationId xmlns:p14="http://schemas.microsoft.com/office/powerpoint/2010/main" val="1740053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3.jpeg"/><Relationship Id="rId4" Type="http://schemas.openxmlformats.org/officeDocument/2006/relationships/image" Target="../media/image2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5.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png"/><Relationship Id="rId10" Type="http://schemas.openxmlformats.org/officeDocument/2006/relationships/image" Target="../media/image31.svg"/><Relationship Id="rId4" Type="http://schemas.openxmlformats.org/officeDocument/2006/relationships/image" Target="../media/image26.png"/><Relationship Id="rId9" Type="http://schemas.openxmlformats.org/officeDocument/2006/relationships/image" Target="../media/image3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dirty="0"/>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dirty="0"/>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dirty="0"/>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dirty="0"/>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dirty="0"/>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dirty="0"/>
              <a:t>Quote slide heading</a:t>
            </a:r>
            <a:endParaRPr lang="en-GB" dirty="0"/>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dirty="0"/>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dirty="0"/>
              <a:t>Main body text</a:t>
            </a:r>
          </a:p>
          <a:p>
            <a:pPr lvl="1"/>
            <a:r>
              <a:rPr lang="en-GB" noProof="0" dirty="0"/>
              <a:t>Second level</a:t>
            </a:r>
          </a:p>
          <a:p>
            <a:pPr lvl="2"/>
            <a:r>
              <a:rPr lang="en-GB" noProof="0" dirty="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dirty="0"/>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dirty="0"/>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dirty="0"/>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dirty="0"/>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dirty="0"/>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dirty="0"/>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dirty="0"/>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dirty="0"/>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dirty="0"/>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dirty="0"/>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dirty="0"/>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dirty="0"/>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dirty="0"/>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dirty="0"/>
              <a:t>MM/YYYY – MM/YYYY</a:t>
            </a:r>
            <a:br>
              <a:rPr lang="en-GB" dirty="0"/>
            </a:br>
            <a:r>
              <a:rPr lang="en-GB" dirty="0"/>
              <a:t>Volume: EUR 00 million</a:t>
            </a:r>
            <a:br>
              <a:rPr lang="en-GB" dirty="0"/>
            </a:br>
            <a:r>
              <a:rPr lang="en-GB" dirty="0"/>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dirty="0"/>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dirty="0"/>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dirty="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dirty="0"/>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dirty="0">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dirty="0"/>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dirty="0"/>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dirty="0"/>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dirty="0"/>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dirty="0"/>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dirty="0"/>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dirty="0"/>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dirty="0"/>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dirty="0"/>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dirty="0"/>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dirty="0"/>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dirty="0">
                <a:solidFill>
                  <a:srgbClr val="004C82"/>
                </a:solidFill>
              </a:rPr>
              <a:t>VISIT US</a:t>
            </a:r>
          </a:p>
          <a:p>
            <a:pPr algn="l">
              <a:spcAft>
                <a:spcPts val="600"/>
              </a:spcAft>
            </a:pPr>
            <a:r>
              <a:rPr lang="en-GB" sz="1600" b="1" dirty="0">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dirty="0">
                <a:solidFill>
                  <a:srgbClr val="004C82"/>
                </a:solidFill>
              </a:rPr>
              <a:t>FOLLOW US</a:t>
            </a:r>
            <a:endParaRPr lang="en-GB" sz="1400" b="0" dirty="0">
              <a:solidFill>
                <a:srgbClr val="004C82"/>
              </a:solidFill>
            </a:endParaRPr>
          </a:p>
          <a:p>
            <a:pPr algn="l">
              <a:spcAft>
                <a:spcPts val="600"/>
              </a:spcAft>
            </a:pPr>
            <a:r>
              <a:rPr lang="en-GB" sz="1600" b="1" dirty="0">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dirty="0">
                <a:solidFill>
                  <a:srgbClr val="004C82"/>
                </a:solidFill>
              </a:rPr>
              <a:t>LIKE US</a:t>
            </a:r>
          </a:p>
          <a:p>
            <a:pPr algn="l">
              <a:spcAft>
                <a:spcPts val="600"/>
              </a:spcAft>
            </a:pPr>
            <a:r>
              <a:rPr lang="en-GB" sz="1600" b="1" dirty="0">
                <a:solidFill>
                  <a:srgbClr val="004C82"/>
                </a:solidFill>
              </a:rPr>
              <a:t>@</a:t>
            </a:r>
            <a:r>
              <a:rPr lang="en-GB" sz="1600" b="1" dirty="0" err="1">
                <a:solidFill>
                  <a:srgbClr val="004C82"/>
                </a:solidFill>
              </a:rPr>
              <a:t>nexusresourceplatform</a:t>
            </a:r>
            <a:endParaRPr lang="en-GB" sz="1600" b="1" dirty="0">
              <a:solidFill>
                <a:srgbClr val="004C82"/>
              </a:solidFill>
            </a:endParaRP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dirty="0"/>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dirty="0"/>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a:lvl1pPr>
          </a:lstStyle>
          <a:p>
            <a:r>
              <a:rPr lang="de-DE" dirty="0"/>
              <a:t>CLICK TO EDIT MASTER TITLE STYLE</a:t>
            </a:r>
            <a:endParaRPr lang="en-US" dirty="0"/>
          </a:p>
        </p:txBody>
      </p:sp>
      <p:sp>
        <p:nvSpPr>
          <p:cNvPr id="3" name="Content Placeholder 2"/>
          <p:cNvSpPr>
            <a:spLocks noGrp="1"/>
          </p:cNvSpPr>
          <p:nvPr>
            <p:ph idx="1"/>
          </p:nvPr>
        </p:nvSpPr>
        <p:spPr/>
        <p:txBody>
          <a:body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Date Placeholder 3"/>
          <p:cNvSpPr>
            <a:spLocks noGrp="1"/>
          </p:cNvSpPr>
          <p:nvPr>
            <p:ph type="dt" sz="half" idx="10"/>
          </p:nvPr>
        </p:nvSpPr>
        <p:spPr/>
        <p:txBody>
          <a:bodyPr/>
          <a:lstStyle/>
          <a:p>
            <a:fld id="{E157BF87-24CE-1F48-88E7-AB09F176801F}" type="datetime1">
              <a:rPr lang="de-DE" smtClean="0"/>
              <a:t>30.11.2022</a:t>
            </a:fld>
            <a:endParaRPr lang="en-US" dirty="0"/>
          </a:p>
        </p:txBody>
      </p:sp>
      <p:sp>
        <p:nvSpPr>
          <p:cNvPr id="5" name="Footer Placeholder 4"/>
          <p:cNvSpPr>
            <a:spLocks noGrp="1"/>
          </p:cNvSpPr>
          <p:nvPr>
            <p:ph type="ftr" sz="quarter" idx="11"/>
          </p:nvPr>
        </p:nvSpPr>
        <p:spPr/>
        <p:txBody>
          <a:bodyPr/>
          <a:lstStyle/>
          <a:p>
            <a:r>
              <a:rPr lang="en-US" dirty="0"/>
              <a:t>Introduction to the WEF Nexus</a:t>
            </a:r>
          </a:p>
        </p:txBody>
      </p:sp>
      <p:sp>
        <p:nvSpPr>
          <p:cNvPr id="6" name="Slide Number Placeholder 5"/>
          <p:cNvSpPr>
            <a:spLocks noGrp="1"/>
          </p:cNvSpPr>
          <p:nvPr>
            <p:ph type="sldNum" sz="quarter" idx="12"/>
          </p:nvPr>
        </p:nvSpPr>
        <p:spPr/>
        <p:txBody>
          <a:bodyPr/>
          <a:lstStyle/>
          <a:p>
            <a:fld id="{667D8924-ED41-2D41-ADBC-AA00085F47EA}" type="slidenum">
              <a:rPr lang="en-US" smtClean="0"/>
              <a:t>‹Nr.›</a:t>
            </a:fld>
            <a:endParaRPr lang="en-US" dirty="0"/>
          </a:p>
        </p:txBody>
      </p:sp>
    </p:spTree>
    <p:extLst>
      <p:ext uri="{BB962C8B-B14F-4D97-AF65-F5344CB8AC3E}">
        <p14:creationId xmlns:p14="http://schemas.microsoft.com/office/powerpoint/2010/main" val="3596674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Title slide/headline</a:t>
            </a:r>
            <a:br>
              <a:rPr lang="en-GB" dirty="0"/>
            </a:br>
            <a:r>
              <a:rPr lang="en-GB" dirty="0"/>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dirty="0"/>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dirty="0"/>
            </a:br>
            <a:r>
              <a:rPr lang="en-GB" dirty="0"/>
              <a:t>Title slide/headline</a:t>
            </a:r>
            <a:br>
              <a:rPr lang="en-GB" dirty="0"/>
            </a:br>
            <a:r>
              <a:rPr lang="en-GB" dirty="0"/>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dirty="0"/>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dirty="0"/>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dirty="0"/>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dirty="0"/>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dirty="0"/>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dirty="0"/>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dirty="0"/>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Title slide/headline</a:t>
            </a:r>
            <a:br>
              <a:rPr lang="en-GB" dirty="0"/>
            </a:br>
            <a:r>
              <a:rPr lang="en-GB" dirty="0"/>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dirty="0"/>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dirty="0"/>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dirty="0"/>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dirty="0"/>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dirty="0"/>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dirty="0"/>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dirty="0"/>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dirty="0"/>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30 November 2022</a:t>
            </a:fld>
            <a:endParaRPr lang="en-GB" dirty="0"/>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 id="2147483877" r:id="rId38"/>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 Id="rId9" Type="http://schemas.openxmlformats.org/officeDocument/2006/relationships/image" Target="../media/image40.png"/></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image" Target="../media/image41.pn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54.png"/><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891FC-FB68-4B33-8531-AE8AAF6CE7E2}"/>
              </a:ext>
            </a:extLst>
          </p:cNvPr>
          <p:cNvSpPr>
            <a:spLocks noGrp="1"/>
          </p:cNvSpPr>
          <p:nvPr>
            <p:ph type="title"/>
          </p:nvPr>
        </p:nvSpPr>
        <p:spPr>
          <a:xfrm>
            <a:off x="684000" y="2220580"/>
            <a:ext cx="7971711" cy="452432"/>
          </a:xfrm>
        </p:spPr>
        <p:txBody>
          <a:bodyPr>
            <a:normAutofit/>
          </a:bodyPr>
          <a:lstStyle/>
          <a:p>
            <a:pPr algn="r"/>
            <a:r>
              <a:rPr lang="ar-SA" dirty="0"/>
              <a:t>الوحدة الثالثة – </a:t>
            </a:r>
            <a:r>
              <a:rPr lang="en-US" dirty="0" err="1"/>
              <a:t>دراسات</a:t>
            </a:r>
            <a:r>
              <a:rPr lang="en-US" dirty="0"/>
              <a:t> </a:t>
            </a:r>
            <a:r>
              <a:rPr lang="ar-JO"/>
              <a:t>لحالات سابقة </a:t>
            </a:r>
            <a:r>
              <a:rPr lang="en-US" dirty="0"/>
              <a:t> </a:t>
            </a:r>
            <a:endParaRPr lang="en-GB" dirty="0"/>
          </a:p>
        </p:txBody>
      </p:sp>
      <p:sp>
        <p:nvSpPr>
          <p:cNvPr id="12" name="Text Placeholder 11">
            <a:extLst>
              <a:ext uri="{FF2B5EF4-FFF2-40B4-BE49-F238E27FC236}">
                <a16:creationId xmlns:a16="http://schemas.microsoft.com/office/drawing/2014/main" id="{E8617931-1A20-412B-8747-BA8687BAFBEA}"/>
              </a:ext>
            </a:extLst>
          </p:cNvPr>
          <p:cNvSpPr>
            <a:spLocks noGrp="1"/>
          </p:cNvSpPr>
          <p:nvPr>
            <p:ph type="body" sz="quarter" idx="10"/>
          </p:nvPr>
        </p:nvSpPr>
        <p:spPr>
          <a:xfrm>
            <a:off x="684000" y="2786091"/>
            <a:ext cx="7970837" cy="384721"/>
          </a:xfrm>
        </p:spPr>
        <p:txBody>
          <a:bodyPr/>
          <a:lstStyle/>
          <a:p>
            <a:pPr algn="r"/>
            <a:r>
              <a:rPr lang="en-US" dirty="0"/>
              <a:t>من أجل صنع السياسات الشاملة وتصميم المشاريع ذات الصلة وتخطيطها </a:t>
            </a:r>
            <a:endParaRPr lang="en-GB" dirty="0"/>
          </a:p>
        </p:txBody>
      </p:sp>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684000" y="4124658"/>
            <a:ext cx="1618490" cy="215988"/>
          </a:xfrm>
        </p:spPr>
        <p:txBody>
          <a:bodyPr>
            <a:normAutofit fontScale="72236" lnSpcReduction="20000"/>
          </a:bodyPr>
          <a:lstStyle/>
          <a:p>
            <a:fld id="{6FE78462-EC25-4D6F-859E-EAAB761FF960}" type="datetime4">
              <a:rPr lang="en-GB" smtClean="0"/>
              <a:pPr/>
              <a:t>30 November 2022</a:t>
            </a:fld>
            <a:endParaRPr lang="en-GB" dirty="0"/>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pic>
        <p:nvPicPr>
          <p:cNvPr id="16" name="Picture Placeholder 29" descr="Icon&#10;&#10;Description automatically generated">
            <a:extLst>
              <a:ext uri="{FF2B5EF4-FFF2-40B4-BE49-F238E27FC236}">
                <a16:creationId xmlns:a16="http://schemas.microsoft.com/office/drawing/2014/main" id="{EEF0BC8C-92E7-41C9-97E5-1D2407BBD47E}"/>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a:prstGeom prst="rect">
            <a:avLst/>
          </a:prstGeom>
        </p:spPr>
      </p:pic>
      <p:pic>
        <p:nvPicPr>
          <p:cNvPr id="18" name="Picture Placeholder 35" descr="A screenshot of a video game&#10;&#10;Description automatically generated with medium confidence">
            <a:extLst>
              <a:ext uri="{FF2B5EF4-FFF2-40B4-BE49-F238E27FC236}">
                <a16:creationId xmlns:a16="http://schemas.microsoft.com/office/drawing/2014/main" id="{8CDD6614-1D11-4E91-B144-C0BBCCC93B78}"/>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a:prstGeom prst="rect">
            <a:avLst/>
          </a:prstGeom>
        </p:spPr>
      </p:pic>
      <p:grpSp>
        <p:nvGrpSpPr>
          <p:cNvPr id="20" name="Gruppieren 19">
            <a:extLst>
              <a:ext uri="{FF2B5EF4-FFF2-40B4-BE49-F238E27FC236}">
                <a16:creationId xmlns:a16="http://schemas.microsoft.com/office/drawing/2014/main" id="{B704F49D-8BA6-4193-84F6-7E8665A6AD85}"/>
              </a:ext>
            </a:extLst>
          </p:cNvPr>
          <p:cNvGrpSpPr/>
          <p:nvPr/>
        </p:nvGrpSpPr>
        <p:grpSpPr>
          <a:xfrm>
            <a:off x="5879834" y="4137661"/>
            <a:ext cx="1163676" cy="594174"/>
            <a:chOff x="5879834" y="4120327"/>
            <a:chExt cx="1163676" cy="594174"/>
          </a:xfrm>
        </p:grpSpPr>
        <p:pic>
          <p:nvPicPr>
            <p:cNvPr id="21" name="Picture 2">
              <a:extLst>
                <a:ext uri="{FF2B5EF4-FFF2-40B4-BE49-F238E27FC236}">
                  <a16:creationId xmlns:a16="http://schemas.microsoft.com/office/drawing/2014/main" id="{3E21FD19-6906-4E2D-AD0B-75274B931E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feld 21">
              <a:extLst>
                <a:ext uri="{FF2B5EF4-FFF2-40B4-BE49-F238E27FC236}">
                  <a16:creationId xmlns:a16="http://schemas.microsoft.com/office/drawing/2014/main" id="{ABDB53A4-FD61-4C8D-8727-28A341FD436C}"/>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5616755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3273BAD-48B3-4A83-A41E-1B70D9D45CDF}"/>
              </a:ext>
            </a:extLst>
          </p:cNvPr>
          <p:cNvSpPr>
            <a:spLocks noGrp="1"/>
          </p:cNvSpPr>
          <p:nvPr>
            <p:ph type="title"/>
          </p:nvPr>
        </p:nvSpPr>
        <p:spPr/>
        <p:txBody>
          <a:bodyPr>
            <a:normAutofit/>
          </a:bodyPr>
          <a:lstStyle/>
          <a:p>
            <a:pPr algn="r" rtl="1"/>
            <a:r>
              <a:rPr lang="en-US" dirty="0">
                <a:solidFill>
                  <a:srgbClr val="002060"/>
                </a:solidFill>
              </a:rPr>
              <a:t>الحلول: إدارة المياه الجوفية </a:t>
            </a:r>
            <a:endParaRPr lang="de-DE" dirty="0"/>
          </a:p>
        </p:txBody>
      </p:sp>
      <p:sp>
        <p:nvSpPr>
          <p:cNvPr id="4" name="Foliennummernplatzhalter 3">
            <a:extLst>
              <a:ext uri="{FF2B5EF4-FFF2-40B4-BE49-F238E27FC236}">
                <a16:creationId xmlns:a16="http://schemas.microsoft.com/office/drawing/2014/main" id="{D4F35D19-EFA1-433F-AF60-C1221CB4519B}"/>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10</a:t>
            </a:fld>
            <a:endParaRPr lang="en-GB" dirty="0"/>
          </a:p>
        </p:txBody>
      </p:sp>
      <p:sp>
        <p:nvSpPr>
          <p:cNvPr id="14" name="Content Placeholder 2">
            <a:extLst>
              <a:ext uri="{FF2B5EF4-FFF2-40B4-BE49-F238E27FC236}">
                <a16:creationId xmlns:a16="http://schemas.microsoft.com/office/drawing/2014/main" id="{8271023D-5488-4C66-B801-C657FEC21F81}"/>
              </a:ext>
            </a:extLst>
          </p:cNvPr>
          <p:cNvSpPr txBox="1">
            <a:spLocks/>
          </p:cNvSpPr>
          <p:nvPr/>
        </p:nvSpPr>
        <p:spPr>
          <a:xfrm>
            <a:off x="5791613" y="4703070"/>
            <a:ext cx="3079002" cy="39507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GB" sz="1400" dirty="0"/>
              <a:t>Source: </a:t>
            </a:r>
            <a:r>
              <a:rPr lang="en-AU" sz="1400" dirty="0" err="1"/>
              <a:t>Rueppel</a:t>
            </a:r>
            <a:r>
              <a:rPr lang="en-AU" sz="1400" dirty="0"/>
              <a:t> &amp; </a:t>
            </a:r>
            <a:r>
              <a:rPr lang="en-AU" sz="1400" dirty="0" err="1"/>
              <a:t>Gutzke</a:t>
            </a:r>
            <a:r>
              <a:rPr lang="en-AU" sz="1400" dirty="0"/>
              <a:t>, 2004</a:t>
            </a:r>
            <a:endParaRPr lang="en-GB" sz="1400" dirty="0"/>
          </a:p>
        </p:txBody>
      </p:sp>
      <p:pic>
        <p:nvPicPr>
          <p:cNvPr id="15" name="Grafik 14">
            <a:extLst>
              <a:ext uri="{FF2B5EF4-FFF2-40B4-BE49-F238E27FC236}">
                <a16:creationId xmlns:a16="http://schemas.microsoft.com/office/drawing/2014/main" id="{9E416F80-114B-4D0B-BDDA-7E66480E1A4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6516" y="1468704"/>
            <a:ext cx="5773781" cy="3079746"/>
          </a:xfrm>
          <a:prstGeom prst="rect">
            <a:avLst/>
          </a:prstGeom>
        </p:spPr>
      </p:pic>
      <p:sp>
        <p:nvSpPr>
          <p:cNvPr id="16" name="Content Placeholder 2">
            <a:extLst>
              <a:ext uri="{FF2B5EF4-FFF2-40B4-BE49-F238E27FC236}">
                <a16:creationId xmlns:a16="http://schemas.microsoft.com/office/drawing/2014/main" id="{5A8F5C6C-CDB6-48CC-BA90-4489998E72BA}"/>
              </a:ext>
            </a:extLst>
          </p:cNvPr>
          <p:cNvSpPr txBox="1">
            <a:spLocks/>
          </p:cNvSpPr>
          <p:nvPr/>
        </p:nvSpPr>
        <p:spPr>
          <a:xfrm>
            <a:off x="449816" y="1116544"/>
            <a:ext cx="7159582" cy="54163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r" rtl="1">
              <a:buNone/>
            </a:pPr>
            <a:r>
              <a:rPr lang="en-GB" sz="2000" dirty="0">
                <a:solidFill>
                  <a:srgbClr val="004C82"/>
                </a:solidFill>
              </a:rPr>
              <a:t>مستويات المياه الجوفية </a:t>
            </a:r>
            <a:r>
              <a:rPr lang="ar-SA" sz="2000" dirty="0">
                <a:solidFill>
                  <a:srgbClr val="004C82"/>
                </a:solidFill>
              </a:rPr>
              <a:t>المقاسة </a:t>
            </a:r>
            <a:r>
              <a:rPr lang="en-GB" sz="2000" dirty="0">
                <a:solidFill>
                  <a:srgbClr val="004C82"/>
                </a:solidFill>
              </a:rPr>
              <a:t>في محطة في منطقة Hessian Ried</a:t>
            </a:r>
          </a:p>
          <a:p>
            <a:pPr marL="0" indent="0" algn="r" rtl="1">
              <a:buNone/>
            </a:pPr>
            <a:r>
              <a:rPr lang="en-GB" sz="2000" dirty="0">
                <a:solidFill>
                  <a:srgbClr val="004C82"/>
                </a:solidFill>
              </a:rPr>
              <a:t> </a:t>
            </a:r>
          </a:p>
        </p:txBody>
      </p:sp>
    </p:spTree>
    <p:extLst>
      <p:ext uri="{BB962C8B-B14F-4D97-AF65-F5344CB8AC3E}">
        <p14:creationId xmlns:p14="http://schemas.microsoft.com/office/powerpoint/2010/main" val="386190274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48D62DA1-8F20-4B2A-8958-5F7C58CCEC7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val="0"/>
              </a:ext>
            </a:extLst>
          </a:blip>
          <a:srcRect/>
          <a:stretch>
            <a:fillRect/>
          </a:stretch>
        </p:blipFill>
        <p:spPr>
          <a:xfrm>
            <a:off x="235875" y="1575021"/>
            <a:ext cx="3490261" cy="2056988"/>
          </a:xfrm>
        </p:spPr>
      </p:pic>
      <p:sp>
        <p:nvSpPr>
          <p:cNvPr id="3" name="Textplatzhalter 2">
            <a:extLst>
              <a:ext uri="{FF2B5EF4-FFF2-40B4-BE49-F238E27FC236}">
                <a16:creationId xmlns:a16="http://schemas.microsoft.com/office/drawing/2014/main" id="{8C4F6E7D-4FEB-471A-8ABD-366FB8EEAA10}"/>
              </a:ext>
            </a:extLst>
          </p:cNvPr>
          <p:cNvSpPr>
            <a:spLocks noGrp="1"/>
          </p:cNvSpPr>
          <p:nvPr>
            <p:ph type="body" sz="quarter" idx="13"/>
          </p:nvPr>
        </p:nvSpPr>
        <p:spPr>
          <a:xfrm>
            <a:off x="4175294" y="1060707"/>
            <a:ext cx="4839634" cy="3713354"/>
          </a:xfrm>
        </p:spPr>
        <p:txBody>
          <a:bodyPr>
            <a:normAutofit fontScale="99351"/>
          </a:bodyPr>
          <a:lstStyle/>
          <a:p>
            <a:pPr marL="342900" indent="-342900" algn="just" rtl="1">
              <a:buClr>
                <a:srgbClr val="F4971A"/>
              </a:buClr>
              <a:buFont typeface="Wingdings" panose="05000000000000000000" pitchFamily="2" charset="2"/>
              <a:buChar char="§"/>
            </a:pPr>
            <a:endParaRPr lang="en-AU" sz="1800" dirty="0"/>
          </a:p>
          <a:p>
            <a:pPr marL="342900" indent="-342900" algn="just" rtl="1">
              <a:buClr>
                <a:srgbClr val="F4971A"/>
              </a:buClr>
              <a:buFont typeface="Wingdings" panose="05000000000000000000" pitchFamily="2" charset="2"/>
              <a:buChar char="§"/>
            </a:pPr>
            <a:r>
              <a:rPr lang="en-AU" sz="1800" dirty="0" err="1"/>
              <a:t>يعمل</a:t>
            </a:r>
            <a:r>
              <a:rPr lang="en-AU" sz="1800" dirty="0"/>
              <a:t> اجتماع </a:t>
            </a:r>
            <a:r>
              <a:rPr lang="ar-SA" sz="1800" dirty="0"/>
              <a:t>ال</a:t>
            </a:r>
            <a:r>
              <a:rPr lang="en-AU" sz="1800" dirty="0"/>
              <a:t>مائدة </a:t>
            </a:r>
            <a:r>
              <a:rPr lang="ar-SA" sz="1800" dirty="0"/>
              <a:t>ال</a:t>
            </a:r>
            <a:r>
              <a:rPr lang="en-AU" sz="1800" dirty="0"/>
              <a:t>مستديرة على تحسين حالة المياه الجوفية</a:t>
            </a:r>
            <a:r>
              <a:rPr lang="ar-JO" sz="1800" dirty="0"/>
              <a:t>.</a:t>
            </a:r>
            <a:r>
              <a:rPr lang="en-AU" sz="1800" dirty="0"/>
              <a:t> </a:t>
            </a:r>
          </a:p>
          <a:p>
            <a:pPr lvl="2" algn="just" rtl="1"/>
            <a:r>
              <a:rPr lang="en-AU" dirty="0"/>
              <a:t>وكان الهدف الرئيسي من مناقشة المائدة المستديرة هو تحقيق تحسين مستدام لأوضاع الغابات في منطقة Hessian Ried</a:t>
            </a:r>
            <a:r>
              <a:rPr lang="ar-JO" dirty="0"/>
              <a:t>.</a:t>
            </a:r>
            <a:endParaRPr lang="en-AU" dirty="0"/>
          </a:p>
          <a:p>
            <a:pPr marL="342900" indent="-342900" algn="just" rtl="1">
              <a:buClr>
                <a:srgbClr val="F4971A"/>
              </a:buClr>
              <a:buFont typeface="Wingdings" panose="05000000000000000000" pitchFamily="2" charset="2"/>
              <a:buChar char="§"/>
            </a:pPr>
            <a:r>
              <a:rPr lang="en-AU" sz="1800" dirty="0"/>
              <a:t>تعمل المائدة المستديرة في إطار عملية معتدلة محايدة</a:t>
            </a:r>
            <a:r>
              <a:rPr lang="ar-JO" sz="1800" dirty="0"/>
              <a:t>.</a:t>
            </a:r>
            <a:r>
              <a:rPr lang="en-AU" sz="1800" dirty="0"/>
              <a:t> </a:t>
            </a:r>
          </a:p>
          <a:p>
            <a:pPr marL="342900" indent="-342900" algn="just" rtl="1">
              <a:buClr>
                <a:srgbClr val="F4971A"/>
              </a:buClr>
              <a:buFont typeface="Wingdings" panose="05000000000000000000" pitchFamily="2" charset="2"/>
              <a:buChar char="§"/>
            </a:pPr>
            <a:r>
              <a:rPr lang="en-AU" sz="1800" dirty="0"/>
              <a:t>إن اجتماع المائدة المستديرة الذي تم ترتيبه بعناية تحت إدارة معترف بها ومحايدة يخلق الثقة ويتيح الحلول </a:t>
            </a:r>
            <a:r>
              <a:rPr lang="ar-SA" sz="1800" dirty="0"/>
              <a:t>الوسطية</a:t>
            </a:r>
            <a:r>
              <a:rPr lang="en-AU" sz="1800" dirty="0"/>
              <a:t> القابلة للتطبيق</a:t>
            </a:r>
            <a:r>
              <a:rPr lang="ar-JO" sz="1800" dirty="0"/>
              <a:t>.</a:t>
            </a:r>
            <a:r>
              <a:rPr lang="en-AU" sz="1800" dirty="0"/>
              <a:t> </a:t>
            </a:r>
          </a:p>
          <a:p>
            <a:pPr algn="just"/>
            <a:endParaRPr lang="de-DE" sz="1800" dirty="0"/>
          </a:p>
        </p:txBody>
      </p:sp>
      <p:sp>
        <p:nvSpPr>
          <p:cNvPr id="5" name="Titel 4">
            <a:extLst>
              <a:ext uri="{FF2B5EF4-FFF2-40B4-BE49-F238E27FC236}">
                <a16:creationId xmlns:a16="http://schemas.microsoft.com/office/drawing/2014/main" id="{DF2281F9-B53D-4DC1-B4EE-3E6051A47BC9}"/>
              </a:ext>
            </a:extLst>
          </p:cNvPr>
          <p:cNvSpPr>
            <a:spLocks noGrp="1"/>
          </p:cNvSpPr>
          <p:nvPr>
            <p:ph type="title"/>
          </p:nvPr>
        </p:nvSpPr>
        <p:spPr>
          <a:xfrm>
            <a:off x="4123154" y="520163"/>
            <a:ext cx="4839634" cy="540544"/>
          </a:xfrm>
        </p:spPr>
        <p:txBody>
          <a:bodyPr>
            <a:normAutofit/>
          </a:bodyPr>
          <a:lstStyle/>
          <a:p>
            <a:pPr algn="r" rtl="1"/>
            <a:r>
              <a:rPr lang="en-US" dirty="0">
                <a:solidFill>
                  <a:srgbClr val="002060"/>
                </a:solidFill>
              </a:rPr>
              <a:t>الحلول: </a:t>
            </a:r>
            <a:r>
              <a:rPr lang="ar-SA" dirty="0">
                <a:solidFill>
                  <a:srgbClr val="002060"/>
                </a:solidFill>
              </a:rPr>
              <a:t> اجتماع المائدة المستديرة</a:t>
            </a:r>
            <a:endParaRPr lang="de-DE" dirty="0"/>
          </a:p>
        </p:txBody>
      </p:sp>
      <p:sp>
        <p:nvSpPr>
          <p:cNvPr id="6" name="Foliennummernplatzhalter 5">
            <a:extLst>
              <a:ext uri="{FF2B5EF4-FFF2-40B4-BE49-F238E27FC236}">
                <a16:creationId xmlns:a16="http://schemas.microsoft.com/office/drawing/2014/main" id="{DE72DCF1-1C7F-48BA-AC1C-821730D69CB5}"/>
              </a:ext>
            </a:extLst>
          </p:cNvPr>
          <p:cNvSpPr>
            <a:spLocks noGrp="1"/>
          </p:cNvSpPr>
          <p:nvPr>
            <p:ph type="sldNum" sz="quarter" idx="17"/>
          </p:nvPr>
        </p:nvSpPr>
        <p:spPr/>
        <p:txBody>
          <a:bodyPr/>
          <a:lstStyle/>
          <a:p>
            <a:fld id="{CF23C0C3-F0EC-4AF0-84C8-08554CFEDD03}" type="slidenum">
              <a:rPr lang="en-GB" smtClean="0"/>
              <a:t>11</a:t>
            </a:fld>
            <a:endParaRPr lang="en-GB" dirty="0"/>
          </a:p>
        </p:txBody>
      </p:sp>
      <p:sp>
        <p:nvSpPr>
          <p:cNvPr id="9" name="Textfeld 8">
            <a:extLst>
              <a:ext uri="{FF2B5EF4-FFF2-40B4-BE49-F238E27FC236}">
                <a16:creationId xmlns:a16="http://schemas.microsoft.com/office/drawing/2014/main" id="{2801F8A8-025B-4DDC-A658-DF3CA12B466C}"/>
              </a:ext>
            </a:extLst>
          </p:cNvPr>
          <p:cNvSpPr txBox="1"/>
          <p:nvPr/>
        </p:nvSpPr>
        <p:spPr>
          <a:xfrm>
            <a:off x="138324" y="3776246"/>
            <a:ext cx="3563007" cy="600164"/>
          </a:xfrm>
          <a:prstGeom prst="rect">
            <a:avLst/>
          </a:prstGeom>
          <a:noFill/>
        </p:spPr>
        <p:txBody>
          <a:bodyPr wrap="square" rtlCol="0">
            <a:spAutoFit/>
          </a:bodyPr>
          <a:lstStyle/>
          <a:p>
            <a:r>
              <a:rPr lang="de-DE" sz="1100" dirty="0"/>
              <a:t>Source: https://umwelt.hessen.de/sites/default/files/media/hmuelv/abschlussbericht_vom_april_2015.pdf</a:t>
            </a:r>
          </a:p>
        </p:txBody>
      </p:sp>
      <p:sp>
        <p:nvSpPr>
          <p:cNvPr id="10" name="Textfeld 9">
            <a:extLst>
              <a:ext uri="{FF2B5EF4-FFF2-40B4-BE49-F238E27FC236}">
                <a16:creationId xmlns:a16="http://schemas.microsoft.com/office/drawing/2014/main" id="{3D9282AE-26BB-4FCE-8AB4-1B76B6FB98B5}"/>
              </a:ext>
            </a:extLst>
          </p:cNvPr>
          <p:cNvSpPr txBox="1"/>
          <p:nvPr/>
        </p:nvSpPr>
        <p:spPr>
          <a:xfrm>
            <a:off x="754618" y="1205689"/>
            <a:ext cx="3563007" cy="369332"/>
          </a:xfrm>
          <a:prstGeom prst="rect">
            <a:avLst/>
          </a:prstGeom>
          <a:noFill/>
        </p:spPr>
        <p:txBody>
          <a:bodyPr wrap="square" rtlCol="0">
            <a:normAutofit fontScale="94411"/>
          </a:bodyPr>
          <a:lstStyle/>
          <a:p>
            <a:r>
              <a:rPr lang="de-DE" sz="1800" dirty="0">
                <a:solidFill>
                  <a:srgbClr val="004C82"/>
                </a:solidFill>
              </a:rPr>
              <a:t>حلقة عمل المائدة المستديرة </a:t>
            </a:r>
          </a:p>
        </p:txBody>
      </p:sp>
    </p:spTree>
    <p:extLst>
      <p:ext uri="{BB962C8B-B14F-4D97-AF65-F5344CB8AC3E}">
        <p14:creationId xmlns:p14="http://schemas.microsoft.com/office/powerpoint/2010/main" val="363596702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7EC9FB5-F6AA-4EFB-ACE9-02E58DC37FDB}"/>
              </a:ext>
            </a:extLst>
          </p:cNvPr>
          <p:cNvSpPr>
            <a:spLocks noGrp="1"/>
          </p:cNvSpPr>
          <p:nvPr>
            <p:ph type="title"/>
          </p:nvPr>
        </p:nvSpPr>
        <p:spPr>
          <a:xfrm>
            <a:off x="4175294" y="557056"/>
            <a:ext cx="4839634" cy="540544"/>
          </a:xfrm>
        </p:spPr>
        <p:txBody>
          <a:bodyPr>
            <a:normAutofit/>
          </a:bodyPr>
          <a:lstStyle/>
          <a:p>
            <a:pPr algn="r" rtl="1"/>
            <a:r>
              <a:rPr lang="en-GB" dirty="0"/>
              <a:t>المشاركة في المائدة المستديرة </a:t>
            </a:r>
            <a:endParaRPr lang="de-DE" dirty="0"/>
          </a:p>
        </p:txBody>
      </p:sp>
      <p:sp>
        <p:nvSpPr>
          <p:cNvPr id="6" name="Foliennummernplatzhalter 5">
            <a:extLst>
              <a:ext uri="{FF2B5EF4-FFF2-40B4-BE49-F238E27FC236}">
                <a16:creationId xmlns:a16="http://schemas.microsoft.com/office/drawing/2014/main" id="{AA7A0B99-A314-4F0C-A6F6-2C591F800524}"/>
              </a:ext>
            </a:extLst>
          </p:cNvPr>
          <p:cNvSpPr>
            <a:spLocks noGrp="1"/>
          </p:cNvSpPr>
          <p:nvPr>
            <p:ph type="sldNum" sz="quarter" idx="17"/>
          </p:nvPr>
        </p:nvSpPr>
        <p:spPr/>
        <p:txBody>
          <a:bodyPr/>
          <a:lstStyle/>
          <a:p>
            <a:fld id="{CF23C0C3-F0EC-4AF0-84C8-08554CFEDD03}" type="slidenum">
              <a:rPr lang="en-GB" smtClean="0"/>
              <a:t>12</a:t>
            </a:fld>
            <a:endParaRPr lang="en-GB" dirty="0"/>
          </a:p>
        </p:txBody>
      </p:sp>
      <p:pic>
        <p:nvPicPr>
          <p:cNvPr id="15" name="Bildplatzhalter 14">
            <a:extLst>
              <a:ext uri="{FF2B5EF4-FFF2-40B4-BE49-F238E27FC236}">
                <a16:creationId xmlns:a16="http://schemas.microsoft.com/office/drawing/2014/main" id="{65319A46-105F-43B3-A352-BACD69820380}"/>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val="0"/>
              </a:ext>
            </a:extLst>
          </a:blip>
          <a:srcRect/>
          <a:stretch>
            <a:fillRect/>
          </a:stretch>
        </p:blipFill>
        <p:spPr>
          <a:xfrm>
            <a:off x="1172784" y="1728954"/>
            <a:ext cx="2248659" cy="1325250"/>
          </a:xfrm>
        </p:spPr>
      </p:pic>
      <p:pic>
        <p:nvPicPr>
          <p:cNvPr id="13" name="Bildplatzhalter 12">
            <a:extLst>
              <a:ext uri="{FF2B5EF4-FFF2-40B4-BE49-F238E27FC236}">
                <a16:creationId xmlns:a16="http://schemas.microsoft.com/office/drawing/2014/main" id="{B3529DA5-E354-42F0-9E09-194311C5C14B}"/>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val="0"/>
              </a:ext>
            </a:extLst>
          </a:blip>
          <a:srcRect/>
          <a:stretch>
            <a:fillRect/>
          </a:stretch>
        </p:blipFill>
        <p:spPr>
          <a:xfrm>
            <a:off x="1172785" y="277651"/>
            <a:ext cx="2248658" cy="1325248"/>
          </a:xfrm>
        </p:spPr>
      </p:pic>
      <p:sp>
        <p:nvSpPr>
          <p:cNvPr id="20" name="Rechteck 19">
            <a:extLst>
              <a:ext uri="{FF2B5EF4-FFF2-40B4-BE49-F238E27FC236}">
                <a16:creationId xmlns:a16="http://schemas.microsoft.com/office/drawing/2014/main" id="{91CB1901-0BE5-417F-B167-29E2960DD8BC}"/>
              </a:ext>
            </a:extLst>
          </p:cNvPr>
          <p:cNvSpPr/>
          <p:nvPr/>
        </p:nvSpPr>
        <p:spPr>
          <a:xfrm>
            <a:off x="4309111" y="1245977"/>
            <a:ext cx="4572000" cy="738664"/>
          </a:xfrm>
          <a:prstGeom prst="rect">
            <a:avLst/>
          </a:prstGeom>
        </p:spPr>
        <p:txBody>
          <a:bodyPr>
            <a:spAutoFit/>
          </a:bodyPr>
          <a:lstStyle/>
          <a:p>
            <a:pPr algn="r" rtl="1"/>
            <a:r>
              <a:rPr lang="en-GB" sz="1400" b="1" dirty="0" err="1"/>
              <a:t>طاولة</a:t>
            </a:r>
            <a:r>
              <a:rPr lang="en-GB" sz="1400" b="1" dirty="0"/>
              <a:t> </a:t>
            </a:r>
            <a:r>
              <a:rPr lang="en-GB" sz="1400" b="1" dirty="0" err="1"/>
              <a:t>مستديرة</a:t>
            </a:r>
            <a:r>
              <a:rPr lang="en-GB" sz="1400" b="1" dirty="0"/>
              <a:t>:</a:t>
            </a:r>
            <a:r>
              <a:rPr lang="en-AU" sz="1400" b="1" dirty="0"/>
              <a:t> Hessian </a:t>
            </a:r>
            <a:r>
              <a:rPr lang="en-AU" sz="1400" b="1" dirty="0" err="1"/>
              <a:t>Ried</a:t>
            </a:r>
            <a:r>
              <a:rPr lang="en-GB" sz="1400" b="1" dirty="0"/>
              <a:t> </a:t>
            </a:r>
          </a:p>
          <a:p>
            <a:pPr algn="r" rtl="1"/>
            <a:r>
              <a:rPr lang="en-GB" sz="1400" dirty="0"/>
              <a:t>أصحاب المصلحة المشاركون</a:t>
            </a:r>
            <a:br>
              <a:rPr lang="de-DE" sz="1400" dirty="0"/>
            </a:br>
            <a:r>
              <a:rPr lang="de-DE" sz="1400" dirty="0"/>
              <a:t>الإشراف: الدكتور بيرند كومر</a:t>
            </a:r>
            <a:r>
              <a:rPr lang="ar-JO" sz="1400" dirty="0"/>
              <a:t> (</a:t>
            </a:r>
            <a:r>
              <a:rPr lang="de-DE" sz="1400" dirty="0"/>
              <a:t>Dr. Bernd Kummer</a:t>
            </a:r>
            <a:r>
              <a:rPr lang="ar-JO" sz="1400" dirty="0"/>
              <a:t>)</a:t>
            </a:r>
            <a:endParaRPr lang="de-DE" sz="1400" dirty="0"/>
          </a:p>
        </p:txBody>
      </p:sp>
      <p:grpSp>
        <p:nvGrpSpPr>
          <p:cNvPr id="21" name="Gruppieren 20">
            <a:extLst>
              <a:ext uri="{FF2B5EF4-FFF2-40B4-BE49-F238E27FC236}">
                <a16:creationId xmlns:a16="http://schemas.microsoft.com/office/drawing/2014/main" id="{AEACDD7E-8E0A-4EE4-A702-D4DEE646D821}"/>
              </a:ext>
            </a:extLst>
          </p:cNvPr>
          <p:cNvGrpSpPr/>
          <p:nvPr/>
        </p:nvGrpSpPr>
        <p:grpSpPr>
          <a:xfrm>
            <a:off x="4175294" y="1959498"/>
            <a:ext cx="5223080" cy="2917786"/>
            <a:chOff x="463675" y="4226066"/>
            <a:chExt cx="4151973" cy="2323043"/>
          </a:xfrm>
        </p:grpSpPr>
        <p:pic>
          <p:nvPicPr>
            <p:cNvPr id="22" name="Bild 4">
              <a:extLst>
                <a:ext uri="{FF2B5EF4-FFF2-40B4-BE49-F238E27FC236}">
                  <a16:creationId xmlns:a16="http://schemas.microsoft.com/office/drawing/2014/main" id="{0C544AE7-2CC8-4377-AE8C-E81DF88E48A5}"/>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463675" y="4256743"/>
              <a:ext cx="3588837" cy="2167114"/>
            </a:xfrm>
            <a:prstGeom prst="rect">
              <a:avLst/>
            </a:prstGeom>
          </p:spPr>
        </p:pic>
        <p:sp>
          <p:nvSpPr>
            <p:cNvPr id="23" name="Textfeld 22">
              <a:extLst>
                <a:ext uri="{FF2B5EF4-FFF2-40B4-BE49-F238E27FC236}">
                  <a16:creationId xmlns:a16="http://schemas.microsoft.com/office/drawing/2014/main" id="{63344987-DF0D-4108-9E52-08BE98391EFC}"/>
                </a:ext>
              </a:extLst>
            </p:cNvPr>
            <p:cNvSpPr txBox="1"/>
            <p:nvPr/>
          </p:nvSpPr>
          <p:spPr>
            <a:xfrm>
              <a:off x="512775" y="4226066"/>
              <a:ext cx="4102873" cy="2323043"/>
            </a:xfrm>
            <a:prstGeom prst="rect">
              <a:avLst/>
            </a:prstGeom>
            <a:noFill/>
          </p:spPr>
          <p:txBody>
            <a:bodyPr wrap="square" rtlCol="0">
              <a:normAutofit fontScale="93939"/>
            </a:bodyPr>
            <a:lstStyle/>
            <a:p>
              <a:pPr>
                <a:lnSpc>
                  <a:spcPct val="110000"/>
                </a:lnSpc>
              </a:pPr>
              <a:r>
                <a:rPr lang="en-GB" b="1" dirty="0">
                  <a:solidFill>
                    <a:schemeClr val="tx1">
                      <a:lumMod val="50000"/>
                      <a:lumOff val="50000"/>
                    </a:schemeClr>
                  </a:solidFill>
                </a:rPr>
                <a:t> </a:t>
              </a:r>
              <a:r>
                <a:rPr lang="en-GB" b="1" dirty="0" err="1">
                  <a:solidFill>
                    <a:schemeClr val="tx1">
                      <a:lumMod val="50000"/>
                      <a:lumOff val="50000"/>
                    </a:schemeClr>
                  </a:solidFill>
                </a:rPr>
                <a:t>الإدارة</a:t>
              </a:r>
              <a:r>
                <a:rPr lang="en-GB" b="1" dirty="0">
                  <a:solidFill>
                    <a:schemeClr val="tx1">
                      <a:lumMod val="50000"/>
                      <a:lumOff val="50000"/>
                    </a:schemeClr>
                  </a:solidFill>
                </a:rPr>
                <a:t> </a:t>
              </a:r>
              <a:r>
                <a:rPr lang="en-GB" b="1" dirty="0" err="1">
                  <a:solidFill>
                    <a:schemeClr val="tx1">
                      <a:lumMod val="50000"/>
                      <a:lumOff val="50000"/>
                    </a:schemeClr>
                  </a:solidFill>
                </a:rPr>
                <a:t>العامة</a:t>
              </a:r>
              <a:r>
                <a:rPr lang="en-GB" b="1" dirty="0">
                  <a:solidFill>
                    <a:schemeClr val="tx1">
                      <a:lumMod val="50000"/>
                      <a:lumOff val="50000"/>
                    </a:schemeClr>
                  </a:solidFill>
                </a:rPr>
                <a:t> </a:t>
              </a:r>
              <a:r>
                <a:rPr lang="en-GB" b="1" dirty="0" err="1">
                  <a:solidFill>
                    <a:schemeClr val="tx1">
                      <a:lumMod val="50000"/>
                      <a:lumOff val="50000"/>
                    </a:schemeClr>
                  </a:solidFill>
                </a:rPr>
                <a:t>الإقليمية</a:t>
              </a:r>
              <a:endParaRPr lang="en-GB" b="1" dirty="0">
                <a:solidFill>
                  <a:schemeClr val="tx1">
                    <a:lumMod val="50000"/>
                    <a:lumOff val="50000"/>
                  </a:schemeClr>
                </a:solidFill>
              </a:endParaRPr>
            </a:p>
            <a:p>
              <a:pPr>
                <a:lnSpc>
                  <a:spcPct val="110000"/>
                </a:lnSpc>
              </a:pPr>
              <a:r>
                <a:rPr lang="en-GB" dirty="0">
                  <a:solidFill>
                    <a:schemeClr val="tx1">
                      <a:lumMod val="50000"/>
                      <a:lumOff val="50000"/>
                    </a:schemeClr>
                  </a:solidFill>
                </a:rPr>
                <a:t>وزارة البيئة  </a:t>
              </a:r>
            </a:p>
            <a:p>
              <a:pPr>
                <a:lnSpc>
                  <a:spcPct val="110000"/>
                </a:lnSpc>
              </a:pPr>
              <a:r>
                <a:rPr lang="en-GB" dirty="0">
                  <a:solidFill>
                    <a:schemeClr val="tx1">
                      <a:lumMod val="50000"/>
                      <a:lumOff val="50000"/>
                    </a:schemeClr>
                  </a:solidFill>
                </a:rPr>
                <a:t>وزارة الاقتصاد  </a:t>
              </a:r>
            </a:p>
            <a:p>
              <a:pPr>
                <a:lnSpc>
                  <a:spcPct val="110000"/>
                </a:lnSpc>
              </a:pPr>
              <a:r>
                <a:rPr lang="en-GB" b="1" dirty="0" err="1">
                  <a:solidFill>
                    <a:schemeClr val="tx1">
                      <a:lumMod val="50000"/>
                      <a:lumOff val="50000"/>
                    </a:schemeClr>
                  </a:solidFill>
                </a:rPr>
                <a:t>مجموعات</a:t>
              </a:r>
              <a:r>
                <a:rPr lang="en-GB" b="1" dirty="0">
                  <a:solidFill>
                    <a:schemeClr val="tx1">
                      <a:lumMod val="50000"/>
                      <a:lumOff val="50000"/>
                    </a:schemeClr>
                  </a:solidFill>
                </a:rPr>
                <a:t> </a:t>
              </a:r>
              <a:r>
                <a:rPr lang="ar-SA" b="1" dirty="0">
                  <a:solidFill>
                    <a:schemeClr val="tx1">
                      <a:lumMod val="50000"/>
                      <a:lumOff val="50000"/>
                    </a:schemeClr>
                  </a:solidFill>
                </a:rPr>
                <a:t>أصحاب</a:t>
              </a:r>
              <a:r>
                <a:rPr lang="ar-JO" b="1" dirty="0">
                  <a:solidFill>
                    <a:schemeClr val="tx1">
                      <a:lumMod val="50000"/>
                      <a:lumOff val="50000"/>
                    </a:schemeClr>
                  </a:solidFill>
                </a:rPr>
                <a:t> الاهتمام</a:t>
              </a:r>
              <a:r>
                <a:rPr lang="en-GB" b="1" dirty="0">
                  <a:solidFill>
                    <a:schemeClr val="tx1">
                      <a:lumMod val="50000"/>
                      <a:lumOff val="50000"/>
                    </a:schemeClr>
                  </a:solidFill>
                </a:rPr>
                <a:t> </a:t>
              </a:r>
            </a:p>
            <a:p>
              <a:pPr>
                <a:lnSpc>
                  <a:spcPct val="150000"/>
                </a:lnSpc>
              </a:pPr>
              <a:r>
                <a:rPr lang="en-GB" dirty="0">
                  <a:solidFill>
                    <a:schemeClr val="tx1">
                      <a:lumMod val="50000"/>
                      <a:lumOff val="50000"/>
                    </a:schemeClr>
                  </a:solidFill>
                </a:rPr>
                <a:t>الغابات </a:t>
              </a:r>
            </a:p>
            <a:p>
              <a:pPr>
                <a:lnSpc>
                  <a:spcPct val="110000"/>
                </a:lnSpc>
              </a:pPr>
              <a:r>
                <a:rPr lang="en-GB" dirty="0">
                  <a:solidFill>
                    <a:schemeClr val="tx1">
                      <a:lumMod val="50000"/>
                      <a:lumOff val="50000"/>
                    </a:schemeClr>
                  </a:solidFill>
                </a:rPr>
                <a:t>موردو المياه  </a:t>
              </a:r>
            </a:p>
            <a:p>
              <a:pPr>
                <a:lnSpc>
                  <a:spcPct val="110000"/>
                </a:lnSpc>
              </a:pPr>
              <a:r>
                <a:rPr lang="en-GB" dirty="0">
                  <a:solidFill>
                    <a:schemeClr val="tx1">
                      <a:lumMod val="50000"/>
                      <a:lumOff val="50000"/>
                    </a:schemeClr>
                  </a:solidFill>
                </a:rPr>
                <a:t>المجموعات البيئية  </a:t>
              </a:r>
            </a:p>
            <a:p>
              <a:pPr>
                <a:lnSpc>
                  <a:spcPct val="110000"/>
                </a:lnSpc>
              </a:pPr>
              <a:r>
                <a:rPr lang="en-GB" dirty="0">
                  <a:solidFill>
                    <a:schemeClr val="tx1">
                      <a:lumMod val="50000"/>
                      <a:lumOff val="50000"/>
                    </a:schemeClr>
                  </a:solidFill>
                </a:rPr>
                <a:t>الجمعيات الزراعية </a:t>
              </a:r>
            </a:p>
            <a:p>
              <a:pPr>
                <a:lnSpc>
                  <a:spcPct val="110000"/>
                </a:lnSpc>
              </a:pPr>
              <a:r>
                <a:rPr lang="ar-JO" dirty="0">
                  <a:solidFill>
                    <a:schemeClr val="tx1">
                      <a:lumMod val="50000"/>
                      <a:lumOff val="50000"/>
                    </a:schemeClr>
                  </a:solidFill>
                </a:rPr>
                <a:t>مجموعات</a:t>
              </a:r>
              <a:r>
                <a:rPr lang="en-GB" dirty="0">
                  <a:solidFill>
                    <a:schemeClr val="tx1">
                      <a:lumMod val="50000"/>
                      <a:lumOff val="50000"/>
                    </a:schemeClr>
                  </a:solidFill>
                </a:rPr>
                <a:t> العمل ضد الأضرار الهيكلية </a:t>
              </a:r>
            </a:p>
            <a:p>
              <a:pPr>
                <a:lnSpc>
                  <a:spcPct val="110000"/>
                </a:lnSpc>
              </a:pPr>
              <a:r>
                <a:rPr lang="en-GB" dirty="0">
                  <a:solidFill>
                    <a:schemeClr val="tx1">
                      <a:lumMod val="50000"/>
                      <a:lumOff val="50000"/>
                    </a:schemeClr>
                  </a:solidFill>
                </a:rPr>
                <a:t>البلديات  </a:t>
              </a:r>
            </a:p>
            <a:p>
              <a:pPr>
                <a:lnSpc>
                  <a:spcPct val="110000"/>
                </a:lnSpc>
              </a:pPr>
              <a:r>
                <a:rPr lang="en-GB" dirty="0">
                  <a:solidFill>
                    <a:schemeClr val="tx1">
                      <a:lumMod val="50000"/>
                      <a:lumOff val="50000"/>
                    </a:schemeClr>
                  </a:solidFill>
                </a:rPr>
                <a:t>المجالس الإقليمية </a:t>
              </a:r>
            </a:p>
            <a:p>
              <a:pPr>
                <a:lnSpc>
                  <a:spcPct val="110000"/>
                </a:lnSpc>
              </a:pPr>
              <a:r>
                <a:rPr lang="en-GB" dirty="0">
                  <a:solidFill>
                    <a:schemeClr val="tx1">
                      <a:lumMod val="50000"/>
                      <a:lumOff val="50000"/>
                    </a:schemeClr>
                  </a:solidFill>
                </a:rPr>
                <a:t>المدن والمجتمعات المحلية  </a:t>
              </a:r>
            </a:p>
          </p:txBody>
        </p:sp>
      </p:grpSp>
      <p:pic>
        <p:nvPicPr>
          <p:cNvPr id="24" name="Bildplatzhalter 6">
            <a:extLst>
              <a:ext uri="{FF2B5EF4-FFF2-40B4-BE49-F238E27FC236}">
                <a16:creationId xmlns:a16="http://schemas.microsoft.com/office/drawing/2014/main" id="{A400D182-147D-4ABF-BD77-BEC1447462DD}"/>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gray">
          <a:xfrm>
            <a:off x="1172786" y="3176417"/>
            <a:ext cx="2248657" cy="1325248"/>
          </a:xfrm>
          <a:prstGeom prst="rect">
            <a:avLst/>
          </a:prstGeom>
          <a:solidFill>
            <a:schemeClr val="bg2"/>
          </a:solidFill>
        </p:spPr>
      </p:pic>
      <p:sp>
        <p:nvSpPr>
          <p:cNvPr id="25" name="Rechteck 24">
            <a:extLst>
              <a:ext uri="{FF2B5EF4-FFF2-40B4-BE49-F238E27FC236}">
                <a16:creationId xmlns:a16="http://schemas.microsoft.com/office/drawing/2014/main" id="{4540636A-B45C-40B7-9258-C6C58E7ADEE7}"/>
              </a:ext>
            </a:extLst>
          </p:cNvPr>
          <p:cNvSpPr/>
          <p:nvPr/>
        </p:nvSpPr>
        <p:spPr>
          <a:xfrm rot="5400000">
            <a:off x="7778376" y="3513989"/>
            <a:ext cx="2130951" cy="307777"/>
          </a:xfrm>
          <a:prstGeom prst="rect">
            <a:avLst/>
          </a:prstGeom>
        </p:spPr>
        <p:txBody>
          <a:bodyPr wrap="square">
            <a:spAutoFit/>
          </a:bodyPr>
          <a:lstStyle/>
          <a:p>
            <a:pPr algn="r"/>
            <a:r>
              <a:rPr lang="de-DE" sz="1400" dirty="0"/>
              <a:t>Source: Kummer, 2015 </a:t>
            </a:r>
            <a:endParaRPr lang="en-GB" sz="1400" dirty="0"/>
          </a:p>
        </p:txBody>
      </p:sp>
    </p:spTree>
    <p:extLst>
      <p:ext uri="{BB962C8B-B14F-4D97-AF65-F5344CB8AC3E}">
        <p14:creationId xmlns:p14="http://schemas.microsoft.com/office/powerpoint/2010/main" val="369473998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FBD317A-0F8A-40E7-95A6-2D3CC0EE15C4}"/>
              </a:ext>
            </a:extLst>
          </p:cNvPr>
          <p:cNvSpPr>
            <a:spLocks noGrp="1"/>
          </p:cNvSpPr>
          <p:nvPr>
            <p:ph type="body" sz="quarter" idx="13"/>
          </p:nvPr>
        </p:nvSpPr>
        <p:spPr>
          <a:xfrm>
            <a:off x="1842244" y="1116544"/>
            <a:ext cx="7172684" cy="3450956"/>
          </a:xfrm>
        </p:spPr>
        <p:txBody>
          <a:bodyPr>
            <a:normAutofit/>
          </a:bodyPr>
          <a:lstStyle/>
          <a:p>
            <a:pPr marL="342900" indent="-342900" algn="just" rtl="1">
              <a:buClr>
                <a:srgbClr val="F4971A"/>
              </a:buClr>
              <a:buFont typeface="Wingdings" panose="05000000000000000000" pitchFamily="2" charset="2"/>
              <a:buChar char="§"/>
            </a:pPr>
            <a:endParaRPr lang="en-AU" sz="1800" dirty="0"/>
          </a:p>
          <a:p>
            <a:pPr marL="342900" indent="-342900" algn="just" rtl="1">
              <a:buClr>
                <a:srgbClr val="F4971A"/>
              </a:buClr>
              <a:buFont typeface="Wingdings" panose="05000000000000000000" pitchFamily="2" charset="2"/>
              <a:buChar char="§"/>
            </a:pPr>
            <a:r>
              <a:rPr lang="en-AU" sz="1800" dirty="0" err="1"/>
              <a:t>عملية</a:t>
            </a:r>
            <a:r>
              <a:rPr lang="en-AU" sz="1800" dirty="0"/>
              <a:t> مكلفة من حيث الوقت والمال </a:t>
            </a:r>
            <a:r>
              <a:rPr lang="en-AU" sz="1800" dirty="0" err="1"/>
              <a:t>للمداولات</a:t>
            </a:r>
            <a:r>
              <a:rPr lang="en-AU" sz="1800" dirty="0"/>
              <a:t> </a:t>
            </a:r>
            <a:r>
              <a:rPr lang="en-AU" sz="1800" dirty="0" err="1"/>
              <a:t>والمفاوضات</a:t>
            </a:r>
            <a:r>
              <a:rPr lang="ar-JO" sz="1800" dirty="0"/>
              <a:t>.</a:t>
            </a:r>
            <a:r>
              <a:rPr lang="en-AU" sz="1800" dirty="0"/>
              <a:t> </a:t>
            </a:r>
          </a:p>
          <a:p>
            <a:pPr lvl="2" algn="just" rtl="1"/>
            <a:r>
              <a:rPr lang="en-AU" dirty="0"/>
              <a:t>النهج التقليدي في الاستعانة بالخبراء الاستشاريين سيكون </a:t>
            </a:r>
            <a:r>
              <a:rPr lang="en-AU" dirty="0" err="1"/>
              <a:t>أقل</a:t>
            </a:r>
            <a:r>
              <a:rPr lang="en-AU" dirty="0"/>
              <a:t> </a:t>
            </a:r>
            <a:r>
              <a:rPr lang="en-AU" dirty="0" err="1"/>
              <a:t>تكلفة</a:t>
            </a:r>
            <a:r>
              <a:rPr lang="ar-JO" dirty="0"/>
              <a:t>.</a:t>
            </a:r>
            <a:r>
              <a:rPr lang="en-AU" dirty="0"/>
              <a:t> </a:t>
            </a:r>
          </a:p>
          <a:p>
            <a:pPr marL="342900" indent="-342900" algn="just" rtl="1">
              <a:buClr>
                <a:srgbClr val="F4971A"/>
              </a:buClr>
              <a:buFont typeface="Wingdings" panose="05000000000000000000" pitchFamily="2" charset="2"/>
              <a:buChar char="§"/>
            </a:pPr>
            <a:r>
              <a:rPr lang="en-AU" sz="1800" dirty="0"/>
              <a:t>استدامة اجتماعات المائدة المستديرة وغيرها من أشكال المشاركة القائمة على</a:t>
            </a:r>
            <a:r>
              <a:rPr lang="ar-SA" sz="1800" dirty="0"/>
              <a:t> حل</a:t>
            </a:r>
            <a:r>
              <a:rPr lang="en-AU" sz="1800" dirty="0"/>
              <a:t> المشاكل </a:t>
            </a:r>
            <a:r>
              <a:rPr lang="ar-SA" sz="1800" dirty="0"/>
              <a:t>(</a:t>
            </a:r>
            <a:r>
              <a:rPr lang="en-AU" sz="1800" dirty="0"/>
              <a:t>غير القائمة على المهام الإدارية</a:t>
            </a:r>
            <a:r>
              <a:rPr lang="ar-SA" sz="1800" dirty="0"/>
              <a:t>)</a:t>
            </a:r>
            <a:r>
              <a:rPr lang="ar-JO" sz="1800" dirty="0"/>
              <a:t>.</a:t>
            </a:r>
            <a:endParaRPr lang="en-AU" sz="1800" dirty="0"/>
          </a:p>
          <a:p>
            <a:pPr marL="342900" indent="-342900" algn="just" rtl="1">
              <a:buClr>
                <a:srgbClr val="F4971A"/>
              </a:buClr>
              <a:buFont typeface="Wingdings" panose="05000000000000000000" pitchFamily="2" charset="2"/>
              <a:buChar char="§"/>
            </a:pPr>
            <a:r>
              <a:rPr lang="en-AU" sz="1800" dirty="0"/>
              <a:t>عدم</a:t>
            </a:r>
            <a:r>
              <a:rPr lang="en-US" sz="1800" dirty="0">
                <a:ea typeface="Calibri"/>
              </a:rPr>
              <a:t> وجود إرادة سياسية لتنفيذ التوصيات التي وضعتها المائدة المستديرة</a:t>
            </a:r>
            <a:r>
              <a:rPr lang="ar-JO" sz="1800" dirty="0">
                <a:ea typeface="Calibri"/>
              </a:rPr>
              <a:t>.</a:t>
            </a:r>
            <a:r>
              <a:rPr lang="en-US" sz="1800" dirty="0">
                <a:ea typeface="Calibri"/>
              </a:rPr>
              <a:t> </a:t>
            </a:r>
          </a:p>
          <a:p>
            <a:pPr marL="342900" indent="-342900" algn="just" rtl="1">
              <a:buClr>
                <a:srgbClr val="F4971A"/>
              </a:buClr>
              <a:buFont typeface="Wingdings" panose="05000000000000000000" pitchFamily="2" charset="2"/>
              <a:buChar char="§"/>
            </a:pPr>
            <a:r>
              <a:rPr lang="ar-SA" sz="1800" dirty="0">
                <a:ea typeface="Calibri"/>
              </a:rPr>
              <a:t>التعقيد المتعدد التخصصات والشامل لعدة قطاعات للموضوع (الحاجة إلى النظر في جوانب مختلفة عند تحديد الحلول: الجوانب البيئية والتقنية والقانونية والمالية)</a:t>
            </a:r>
            <a:r>
              <a:rPr lang="ar-JO" sz="1800" dirty="0">
                <a:ea typeface="Calibri"/>
              </a:rPr>
              <a:t>.</a:t>
            </a:r>
            <a:endParaRPr lang="ar-SA" sz="1800" dirty="0">
              <a:ea typeface="Calibri"/>
            </a:endParaRPr>
          </a:p>
          <a:p>
            <a:pPr algn="just"/>
            <a:endParaRPr lang="de-DE" sz="1800" dirty="0"/>
          </a:p>
        </p:txBody>
      </p:sp>
      <p:sp>
        <p:nvSpPr>
          <p:cNvPr id="3" name="Titel 2">
            <a:extLst>
              <a:ext uri="{FF2B5EF4-FFF2-40B4-BE49-F238E27FC236}">
                <a16:creationId xmlns:a16="http://schemas.microsoft.com/office/drawing/2014/main" id="{25F00265-E330-4DA0-A1D3-3615768D9AAE}"/>
              </a:ext>
            </a:extLst>
          </p:cNvPr>
          <p:cNvSpPr>
            <a:spLocks noGrp="1"/>
          </p:cNvSpPr>
          <p:nvPr>
            <p:ph type="title"/>
          </p:nvPr>
        </p:nvSpPr>
        <p:spPr/>
        <p:txBody>
          <a:bodyPr/>
          <a:lstStyle/>
          <a:p>
            <a:pPr algn="r" rtl="1"/>
            <a:r>
              <a:rPr lang="ar-SA" dirty="0">
                <a:solidFill>
                  <a:srgbClr val="002060"/>
                </a:solidFill>
              </a:rPr>
              <a:t>التحديات التي تمت مواجهتها</a:t>
            </a:r>
            <a:endParaRPr lang="de-DE" dirty="0"/>
          </a:p>
        </p:txBody>
      </p:sp>
      <p:sp>
        <p:nvSpPr>
          <p:cNvPr id="4" name="Foliennummernplatzhalter 3">
            <a:extLst>
              <a:ext uri="{FF2B5EF4-FFF2-40B4-BE49-F238E27FC236}">
                <a16:creationId xmlns:a16="http://schemas.microsoft.com/office/drawing/2014/main" id="{7C6964DE-EC1F-4080-A986-96CEFD45CEFC}"/>
              </a:ext>
            </a:extLst>
          </p:cNvPr>
          <p:cNvSpPr>
            <a:spLocks noGrp="1"/>
          </p:cNvSpPr>
          <p:nvPr>
            <p:ph type="sldNum" sz="quarter" idx="16"/>
          </p:nvPr>
        </p:nvSpPr>
        <p:spPr/>
        <p:txBody>
          <a:bodyPr/>
          <a:lstStyle/>
          <a:p>
            <a:fld id="{CF23C0C3-F0EC-4AF0-84C8-08554CFEDD03}" type="slidenum">
              <a:rPr lang="en-GB" smtClean="0"/>
              <a:t>13</a:t>
            </a:fld>
            <a:endParaRPr lang="en-GB" dirty="0"/>
          </a:p>
        </p:txBody>
      </p:sp>
    </p:spTree>
    <p:extLst>
      <p:ext uri="{BB962C8B-B14F-4D97-AF65-F5344CB8AC3E}">
        <p14:creationId xmlns:p14="http://schemas.microsoft.com/office/powerpoint/2010/main" val="331853299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a:extLst>
              <a:ext uri="{FF2B5EF4-FFF2-40B4-BE49-F238E27FC236}">
                <a16:creationId xmlns:a16="http://schemas.microsoft.com/office/drawing/2014/main" id="{6C3F4831-4451-4C7C-9602-B950045ECD90}"/>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val="0"/>
              </a:ext>
            </a:extLst>
          </a:blip>
          <a:srcRect/>
          <a:stretch>
            <a:fillRect/>
          </a:stretch>
        </p:blipFill>
        <p:spPr>
          <a:xfrm>
            <a:off x="781090" y="2698117"/>
            <a:ext cx="4002714" cy="2023731"/>
          </a:xfrm>
        </p:spPr>
      </p:pic>
      <p:pic>
        <p:nvPicPr>
          <p:cNvPr id="9" name="Bildplatzhalter 8">
            <a:extLst>
              <a:ext uri="{FF2B5EF4-FFF2-40B4-BE49-F238E27FC236}">
                <a16:creationId xmlns:a16="http://schemas.microsoft.com/office/drawing/2014/main" id="{8ECD3F67-837D-46C9-8250-8662E21070EC}"/>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val="0"/>
              </a:ext>
            </a:extLst>
          </a:blip>
          <a:srcRect/>
          <a:stretch>
            <a:fillRect/>
          </a:stretch>
        </p:blipFill>
        <p:spPr>
          <a:xfrm>
            <a:off x="5007935" y="2706910"/>
            <a:ext cx="4005785" cy="2023731"/>
          </a:xfrm>
        </p:spPr>
      </p:pic>
      <p:sp>
        <p:nvSpPr>
          <p:cNvPr id="4" name="Textplatzhalter 3">
            <a:extLst>
              <a:ext uri="{FF2B5EF4-FFF2-40B4-BE49-F238E27FC236}">
                <a16:creationId xmlns:a16="http://schemas.microsoft.com/office/drawing/2014/main" id="{C8E386DE-1C65-403C-80AF-87C5AFFDC3F6}"/>
              </a:ext>
            </a:extLst>
          </p:cNvPr>
          <p:cNvSpPr>
            <a:spLocks noGrp="1"/>
          </p:cNvSpPr>
          <p:nvPr>
            <p:ph type="body" sz="quarter" idx="13"/>
          </p:nvPr>
        </p:nvSpPr>
        <p:spPr>
          <a:xfrm>
            <a:off x="5007935" y="1116544"/>
            <a:ext cx="4002714" cy="1478163"/>
          </a:xfrm>
        </p:spPr>
        <p:txBody>
          <a:bodyPr>
            <a:normAutofit fontScale="92500"/>
          </a:bodyPr>
          <a:lstStyle/>
          <a:p>
            <a:pPr marL="342900" indent="-342900" algn="r" rtl="1">
              <a:buClr>
                <a:srgbClr val="F4971A"/>
              </a:buClr>
              <a:buFont typeface="Wingdings" panose="05000000000000000000" pitchFamily="2" charset="2"/>
              <a:buChar char="§"/>
            </a:pPr>
            <a:endParaRPr lang="en-US" dirty="0">
              <a:ea typeface="Calibri"/>
              <a:cs typeface="Arial"/>
            </a:endParaRPr>
          </a:p>
          <a:p>
            <a:pPr marL="342900" indent="-342900" algn="r" rtl="1">
              <a:buClr>
                <a:srgbClr val="F4971A"/>
              </a:buClr>
              <a:buFont typeface="Wingdings" panose="05000000000000000000" pitchFamily="2" charset="2"/>
              <a:buChar char="§"/>
            </a:pPr>
            <a:r>
              <a:rPr lang="en-US" dirty="0" err="1">
                <a:ea typeface="Calibri"/>
                <a:cs typeface="Arial"/>
              </a:rPr>
              <a:t>المصالح</a:t>
            </a:r>
            <a:r>
              <a:rPr lang="en-US" dirty="0">
                <a:ea typeface="Calibri"/>
                <a:cs typeface="Arial"/>
              </a:rPr>
              <a:t> المختلفة لقطاع الغابات والمجتمعات المحلية والزراعة </a:t>
            </a:r>
            <a:r>
              <a:rPr lang="ar-SA" dirty="0">
                <a:ea typeface="Calibri"/>
                <a:cs typeface="Arial"/>
              </a:rPr>
              <a:t>(</a:t>
            </a:r>
            <a:r>
              <a:rPr lang="en-US" dirty="0">
                <a:ea typeface="Calibri"/>
                <a:cs typeface="Arial"/>
              </a:rPr>
              <a:t>الحاجة إلى زيادة مستوى المياه الجوفية بالنسبة للغابات وخطر قطع الأشجار من أجل الزراعة ومناطق الاستيطان</a:t>
            </a:r>
            <a:r>
              <a:rPr lang="ar-SA" dirty="0">
                <a:ea typeface="Calibri"/>
                <a:cs typeface="Arial"/>
              </a:rPr>
              <a:t>)</a:t>
            </a:r>
            <a:endParaRPr lang="en-US" dirty="0">
              <a:ea typeface="Calibri"/>
              <a:cs typeface="Arial"/>
            </a:endParaRPr>
          </a:p>
        </p:txBody>
      </p:sp>
      <p:sp>
        <p:nvSpPr>
          <p:cNvPr id="5" name="Titel 4">
            <a:extLst>
              <a:ext uri="{FF2B5EF4-FFF2-40B4-BE49-F238E27FC236}">
                <a16:creationId xmlns:a16="http://schemas.microsoft.com/office/drawing/2014/main" id="{F7BE265D-9912-4686-81BA-DA0CA2419903}"/>
              </a:ext>
            </a:extLst>
          </p:cNvPr>
          <p:cNvSpPr>
            <a:spLocks noGrp="1"/>
          </p:cNvSpPr>
          <p:nvPr>
            <p:ph type="title"/>
          </p:nvPr>
        </p:nvSpPr>
        <p:spPr/>
        <p:txBody>
          <a:bodyPr/>
          <a:lstStyle/>
          <a:p>
            <a:pPr algn="r" rtl="1"/>
            <a:r>
              <a:rPr lang="en-US" dirty="0" err="1">
                <a:solidFill>
                  <a:srgbClr val="002060"/>
                </a:solidFill>
              </a:rPr>
              <a:t>تحديات</a:t>
            </a:r>
            <a:r>
              <a:rPr lang="en-US" dirty="0">
                <a:solidFill>
                  <a:srgbClr val="002060"/>
                </a:solidFill>
              </a:rPr>
              <a:t> </a:t>
            </a:r>
            <a:r>
              <a:rPr lang="en-US" dirty="0" err="1">
                <a:solidFill>
                  <a:srgbClr val="002060"/>
                </a:solidFill>
              </a:rPr>
              <a:t>دراسة</a:t>
            </a:r>
            <a:r>
              <a:rPr lang="ar-SA" dirty="0">
                <a:solidFill>
                  <a:srgbClr val="002060"/>
                </a:solidFill>
              </a:rPr>
              <a:t> </a:t>
            </a:r>
            <a:r>
              <a:rPr lang="ar-JO" dirty="0">
                <a:solidFill>
                  <a:srgbClr val="002060"/>
                </a:solidFill>
              </a:rPr>
              <a:t>الحالات </a:t>
            </a:r>
            <a:r>
              <a:rPr lang="ar-SA" dirty="0">
                <a:solidFill>
                  <a:srgbClr val="002060"/>
                </a:solidFill>
              </a:rPr>
              <a:t>السابقة</a:t>
            </a:r>
            <a:r>
              <a:rPr lang="en-US" dirty="0">
                <a:solidFill>
                  <a:srgbClr val="002060"/>
                </a:solidFill>
              </a:rPr>
              <a:t>:</a:t>
            </a:r>
            <a:r>
              <a:rPr lang="ar-SA" dirty="0">
                <a:solidFill>
                  <a:srgbClr val="002060"/>
                </a:solidFill>
              </a:rPr>
              <a:t> </a:t>
            </a:r>
            <a:r>
              <a:rPr lang="en-US" dirty="0">
                <a:solidFill>
                  <a:srgbClr val="002060"/>
                </a:solidFill>
              </a:rPr>
              <a:t>التعارضات والحلول </a:t>
            </a:r>
            <a:endParaRPr lang="de-DE" dirty="0"/>
          </a:p>
        </p:txBody>
      </p:sp>
      <p:sp>
        <p:nvSpPr>
          <p:cNvPr id="6" name="Textplatzhalter 5">
            <a:extLst>
              <a:ext uri="{FF2B5EF4-FFF2-40B4-BE49-F238E27FC236}">
                <a16:creationId xmlns:a16="http://schemas.microsoft.com/office/drawing/2014/main" id="{96191C8B-7E0B-428A-88A1-2F67D85521AB}"/>
              </a:ext>
            </a:extLst>
          </p:cNvPr>
          <p:cNvSpPr>
            <a:spLocks noGrp="1"/>
          </p:cNvSpPr>
          <p:nvPr>
            <p:ph type="body" sz="quarter" idx="14"/>
          </p:nvPr>
        </p:nvSpPr>
        <p:spPr>
          <a:xfrm>
            <a:off x="781090" y="1449196"/>
            <a:ext cx="4002714" cy="1473525"/>
          </a:xfrm>
        </p:spPr>
        <p:txBody>
          <a:bodyPr/>
          <a:lstStyle/>
          <a:p>
            <a:pPr marL="342900" indent="-342900" algn="r" rtl="1">
              <a:buClr>
                <a:srgbClr val="F4971A"/>
              </a:buClr>
              <a:buFont typeface="Wingdings" panose="05000000000000000000" pitchFamily="2" charset="2"/>
              <a:buChar char="§"/>
            </a:pPr>
            <a:r>
              <a:rPr lang="en-US" dirty="0">
                <a:ea typeface="Calibri"/>
                <a:cs typeface="Arial"/>
              </a:rPr>
              <a:t>المصالح المختلفة لرابطات الغابات وحفظ الطبيعة </a:t>
            </a:r>
            <a:r>
              <a:rPr lang="ar-SA" dirty="0">
                <a:ea typeface="Calibri"/>
                <a:cs typeface="Arial"/>
              </a:rPr>
              <a:t>(</a:t>
            </a:r>
            <a:r>
              <a:rPr lang="en-US" dirty="0">
                <a:ea typeface="Calibri"/>
                <a:cs typeface="Arial"/>
              </a:rPr>
              <a:t>الجوانب الاقتصادية والغابات المستقرة ضد حماية التنوع البيولوجي</a:t>
            </a:r>
            <a:r>
              <a:rPr lang="ar-SA" dirty="0">
                <a:ea typeface="Calibri"/>
                <a:cs typeface="Arial"/>
              </a:rPr>
              <a:t>)</a:t>
            </a:r>
            <a:endParaRPr lang="en-AU" dirty="0"/>
          </a:p>
        </p:txBody>
      </p:sp>
      <p:sp>
        <p:nvSpPr>
          <p:cNvPr id="7" name="Foliennummernplatzhalter 6">
            <a:extLst>
              <a:ext uri="{FF2B5EF4-FFF2-40B4-BE49-F238E27FC236}">
                <a16:creationId xmlns:a16="http://schemas.microsoft.com/office/drawing/2014/main" id="{E7DA7AF6-974F-4A78-B0C4-B760C1B445DB}"/>
              </a:ext>
            </a:extLst>
          </p:cNvPr>
          <p:cNvSpPr>
            <a:spLocks noGrp="1"/>
          </p:cNvSpPr>
          <p:nvPr>
            <p:ph type="sldNum" sz="quarter" idx="17"/>
          </p:nvPr>
        </p:nvSpPr>
        <p:spPr/>
        <p:txBody>
          <a:bodyPr/>
          <a:lstStyle/>
          <a:p>
            <a:fld id="{CF23C0C3-F0EC-4AF0-84C8-08554CFEDD03}" type="slidenum">
              <a:rPr lang="en-GB" smtClean="0"/>
              <a:t>14</a:t>
            </a:fld>
            <a:endParaRPr lang="en-GB" dirty="0"/>
          </a:p>
        </p:txBody>
      </p:sp>
    </p:spTree>
    <p:extLst>
      <p:ext uri="{BB962C8B-B14F-4D97-AF65-F5344CB8AC3E}">
        <p14:creationId xmlns:p14="http://schemas.microsoft.com/office/powerpoint/2010/main" val="316366927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0A491AD-ED37-44ED-954F-F91126C740BF}"/>
              </a:ext>
            </a:extLst>
          </p:cNvPr>
          <p:cNvSpPr>
            <a:spLocks noGrp="1"/>
          </p:cNvSpPr>
          <p:nvPr>
            <p:ph type="body" sz="quarter" idx="13"/>
          </p:nvPr>
        </p:nvSpPr>
        <p:spPr>
          <a:xfrm>
            <a:off x="3782488" y="1116544"/>
            <a:ext cx="4839634" cy="3713354"/>
          </a:xfrm>
        </p:spPr>
        <p:txBody>
          <a:bodyPr>
            <a:normAutofit/>
          </a:bodyPr>
          <a:lstStyle/>
          <a:p>
            <a:pPr marL="342900" indent="-342900" algn="just" rtl="1">
              <a:buClr>
                <a:srgbClr val="F4971A"/>
              </a:buClr>
              <a:buFont typeface="Wingdings" panose="05000000000000000000" pitchFamily="2" charset="2"/>
              <a:buChar char="§"/>
            </a:pPr>
            <a:endParaRPr lang="en-US" sz="1800" dirty="0"/>
          </a:p>
          <a:p>
            <a:pPr marL="342900" indent="-342900" algn="just" rtl="1">
              <a:buClr>
                <a:srgbClr val="F4971A"/>
              </a:buClr>
              <a:buFont typeface="Wingdings" panose="05000000000000000000" pitchFamily="2" charset="2"/>
              <a:buChar char="§"/>
            </a:pPr>
            <a:r>
              <a:rPr lang="en-US" sz="1800" dirty="0" err="1"/>
              <a:t>التعقيد</a:t>
            </a:r>
            <a:r>
              <a:rPr lang="en-US" sz="1800" dirty="0"/>
              <a:t> الشديد والترابط بين الزراعة والحراجة والمياه الجوفية والمستوطنات البشرية</a:t>
            </a:r>
            <a:r>
              <a:rPr lang="ar-SA" sz="1800" dirty="0"/>
              <a:t>. </a:t>
            </a:r>
            <a:r>
              <a:rPr lang="en-US" sz="1800" dirty="0"/>
              <a:t>أي قرار يتخذ في قطاع ما يؤثر تأثيرا</a:t>
            </a:r>
            <a:r>
              <a:rPr lang="ar-SA" sz="1800" dirty="0"/>
              <a:t>ً</a:t>
            </a:r>
            <a:r>
              <a:rPr lang="en-US" sz="1800" dirty="0"/>
              <a:t> مباشرا</a:t>
            </a:r>
            <a:r>
              <a:rPr lang="ar-SA" sz="1800" dirty="0"/>
              <a:t>ً</a:t>
            </a:r>
            <a:r>
              <a:rPr lang="en-US" sz="1800" dirty="0"/>
              <a:t> على القطاعات الأخرى</a:t>
            </a:r>
            <a:r>
              <a:rPr lang="ar-JO" sz="1800" dirty="0"/>
              <a:t>.</a:t>
            </a:r>
            <a:r>
              <a:rPr lang="en-US" sz="1800" dirty="0"/>
              <a:t> </a:t>
            </a:r>
          </a:p>
          <a:p>
            <a:pPr marL="342900" indent="-342900" algn="just" rtl="1">
              <a:buClr>
                <a:srgbClr val="F4971A"/>
              </a:buClr>
              <a:buFont typeface="Wingdings" panose="05000000000000000000" pitchFamily="2" charset="2"/>
              <a:buChar char="§"/>
            </a:pPr>
            <a:r>
              <a:rPr lang="en-US" sz="1800" dirty="0"/>
              <a:t>واستنادا</a:t>
            </a:r>
            <a:r>
              <a:rPr lang="ar-SA" sz="1800" dirty="0"/>
              <a:t>ً</a:t>
            </a:r>
            <a:r>
              <a:rPr lang="en-US" sz="1800" dirty="0"/>
              <a:t> إلى الخبرة السابقة، تعرف الجهات الفاعلة أن عليها أن تتعاون، وإلا فإن القرارات والتغييرات يمكن أن تحدث آثارا سلبية على قطاعها</a:t>
            </a:r>
            <a:r>
              <a:rPr lang="ar-JO" sz="1800" dirty="0"/>
              <a:t>.</a:t>
            </a:r>
            <a:r>
              <a:rPr lang="en-US" sz="1800" dirty="0"/>
              <a:t> </a:t>
            </a:r>
          </a:p>
          <a:p>
            <a:pPr algn="just"/>
            <a:endParaRPr lang="de-DE" sz="1800" dirty="0"/>
          </a:p>
        </p:txBody>
      </p:sp>
      <p:pic>
        <p:nvPicPr>
          <p:cNvPr id="8" name="Bildplatzhalter 7">
            <a:extLst>
              <a:ext uri="{FF2B5EF4-FFF2-40B4-BE49-F238E27FC236}">
                <a16:creationId xmlns:a16="http://schemas.microsoft.com/office/drawing/2014/main" id="{249A282D-CE70-46A9-83E8-EE4C2FB39687}"/>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val="0"/>
              </a:ext>
            </a:extLst>
          </a:blip>
          <a:srcRect/>
          <a:stretch>
            <a:fillRect/>
          </a:stretch>
        </p:blipFill>
        <p:spPr>
          <a:xfrm>
            <a:off x="292227" y="1512192"/>
            <a:ext cx="3490261" cy="2056989"/>
          </a:xfrm>
        </p:spPr>
      </p:pic>
      <p:sp>
        <p:nvSpPr>
          <p:cNvPr id="5" name="Titel 4">
            <a:extLst>
              <a:ext uri="{FF2B5EF4-FFF2-40B4-BE49-F238E27FC236}">
                <a16:creationId xmlns:a16="http://schemas.microsoft.com/office/drawing/2014/main" id="{504D7BAC-9FFA-4FF0-9104-010952B94368}"/>
              </a:ext>
            </a:extLst>
          </p:cNvPr>
          <p:cNvSpPr>
            <a:spLocks noGrp="1"/>
          </p:cNvSpPr>
          <p:nvPr>
            <p:ph type="title"/>
          </p:nvPr>
        </p:nvSpPr>
        <p:spPr>
          <a:xfrm>
            <a:off x="79131" y="576000"/>
            <a:ext cx="8540083" cy="540544"/>
          </a:xfrm>
        </p:spPr>
        <p:txBody>
          <a:bodyPr>
            <a:noAutofit/>
          </a:bodyPr>
          <a:lstStyle/>
          <a:p>
            <a:pPr algn="r" rtl="1"/>
            <a:r>
              <a:rPr lang="en-US" dirty="0"/>
              <a:t>المشاركة في المائدة المستديرة:</a:t>
            </a:r>
            <a:r>
              <a:rPr lang="ar-SA" dirty="0"/>
              <a:t> </a:t>
            </a:r>
            <a:r>
              <a:rPr lang="en-US" dirty="0"/>
              <a:t>لماذا يرغب أصحاب المصلحة في التعاون </a:t>
            </a:r>
            <a:r>
              <a:rPr lang="ar-JO" dirty="0"/>
              <a:t>؟</a:t>
            </a:r>
            <a:endParaRPr lang="de-DE" dirty="0"/>
          </a:p>
        </p:txBody>
      </p:sp>
      <p:sp>
        <p:nvSpPr>
          <p:cNvPr id="6" name="Foliennummernplatzhalter 5">
            <a:extLst>
              <a:ext uri="{FF2B5EF4-FFF2-40B4-BE49-F238E27FC236}">
                <a16:creationId xmlns:a16="http://schemas.microsoft.com/office/drawing/2014/main" id="{6562191E-2158-43D6-8811-F54B8A6F2803}"/>
              </a:ext>
            </a:extLst>
          </p:cNvPr>
          <p:cNvSpPr>
            <a:spLocks noGrp="1"/>
          </p:cNvSpPr>
          <p:nvPr>
            <p:ph type="sldNum" sz="quarter" idx="17"/>
          </p:nvPr>
        </p:nvSpPr>
        <p:spPr/>
        <p:txBody>
          <a:bodyPr/>
          <a:lstStyle/>
          <a:p>
            <a:fld id="{CF23C0C3-F0EC-4AF0-84C8-08554CFEDD03}" type="slidenum">
              <a:rPr lang="en-GB" smtClean="0"/>
              <a:t>15</a:t>
            </a:fld>
            <a:endParaRPr lang="en-GB" dirty="0"/>
          </a:p>
        </p:txBody>
      </p:sp>
    </p:spTree>
    <p:extLst>
      <p:ext uri="{BB962C8B-B14F-4D97-AF65-F5344CB8AC3E}">
        <p14:creationId xmlns:p14="http://schemas.microsoft.com/office/powerpoint/2010/main" val="396542396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6EDBCEC-FC55-42FD-A904-8157AA310100}"/>
              </a:ext>
            </a:extLst>
          </p:cNvPr>
          <p:cNvSpPr>
            <a:spLocks noGrp="1"/>
          </p:cNvSpPr>
          <p:nvPr>
            <p:ph type="body" sz="quarter" idx="13"/>
          </p:nvPr>
        </p:nvSpPr>
        <p:spPr>
          <a:xfrm>
            <a:off x="1842244" y="1116544"/>
            <a:ext cx="7172684" cy="2839832"/>
          </a:xfrm>
        </p:spPr>
        <p:txBody>
          <a:bodyPr>
            <a:normAutofit fontScale="94456"/>
          </a:bodyPr>
          <a:lstStyle/>
          <a:p>
            <a:pPr marL="342900" indent="-342900" algn="just" rtl="1">
              <a:buClr>
                <a:srgbClr val="F4971A"/>
              </a:buClr>
              <a:buFont typeface="Wingdings" panose="05000000000000000000" pitchFamily="2" charset="2"/>
              <a:buChar char="§"/>
            </a:pPr>
            <a:endParaRPr lang="en-AU" sz="1800" dirty="0"/>
          </a:p>
          <a:p>
            <a:pPr marL="342900" indent="-342900" algn="just" rtl="1">
              <a:buClr>
                <a:srgbClr val="F4971A"/>
              </a:buClr>
              <a:buFont typeface="Wingdings" panose="05000000000000000000" pitchFamily="2" charset="2"/>
              <a:buChar char="§"/>
            </a:pPr>
            <a:r>
              <a:rPr lang="en-AU" sz="1800" dirty="0" err="1"/>
              <a:t>التعاون</a:t>
            </a:r>
            <a:r>
              <a:rPr lang="en-AU" sz="1800" dirty="0"/>
              <a:t> </a:t>
            </a:r>
            <a:r>
              <a:rPr lang="en-AU" sz="1800" dirty="0" err="1"/>
              <a:t>ال</a:t>
            </a:r>
            <a:r>
              <a:rPr lang="ar-SA" sz="1800" dirty="0"/>
              <a:t>ت</a:t>
            </a:r>
            <a:r>
              <a:rPr lang="en-AU" sz="1800" dirty="0"/>
              <a:t>طوعي يستخدم لمواجهة التلوث </a:t>
            </a:r>
            <a:r>
              <a:rPr lang="en-AU" sz="1800" dirty="0" err="1"/>
              <a:t>المتزايد</a:t>
            </a:r>
            <a:r>
              <a:rPr lang="en-AU" sz="1800" dirty="0"/>
              <a:t> </a:t>
            </a:r>
            <a:r>
              <a:rPr lang="en-AU" sz="1800" dirty="0" err="1"/>
              <a:t>للنترات</a:t>
            </a:r>
            <a:r>
              <a:rPr lang="ar-JO" sz="1800" dirty="0"/>
              <a:t>.</a:t>
            </a:r>
            <a:r>
              <a:rPr lang="en-AU" sz="1800" dirty="0"/>
              <a:t> </a:t>
            </a:r>
          </a:p>
          <a:p>
            <a:pPr lvl="2" algn="just" rtl="1"/>
            <a:r>
              <a:rPr lang="en-AU" dirty="0"/>
              <a:t>يشمل ذلك التعاون مع المتخصصين ذوي </a:t>
            </a:r>
            <a:r>
              <a:rPr lang="en-AU" dirty="0" err="1"/>
              <a:t>الصلة</a:t>
            </a:r>
            <a:r>
              <a:rPr lang="en-AU" dirty="0"/>
              <a:t> </a:t>
            </a:r>
            <a:r>
              <a:rPr lang="ar-JO" dirty="0"/>
              <a:t>.</a:t>
            </a:r>
            <a:endParaRPr lang="en-AU" dirty="0"/>
          </a:p>
          <a:p>
            <a:pPr lvl="2" algn="just" rtl="1"/>
            <a:r>
              <a:rPr lang="en-AU" dirty="0"/>
              <a:t>كما أن التشاور مع المزارعين </a:t>
            </a:r>
            <a:r>
              <a:rPr lang="ar-SA" dirty="0"/>
              <a:t>مضمون</a:t>
            </a:r>
            <a:r>
              <a:rPr lang="en-AU" dirty="0"/>
              <a:t> أيضا</a:t>
            </a:r>
            <a:r>
              <a:rPr lang="ar-SA" dirty="0"/>
              <a:t>ً</a:t>
            </a:r>
            <a:r>
              <a:rPr lang="en-AU" dirty="0"/>
              <a:t> </a:t>
            </a:r>
            <a:r>
              <a:rPr lang="ar-JO" dirty="0"/>
              <a:t>.</a:t>
            </a:r>
            <a:endParaRPr lang="en-AU" dirty="0"/>
          </a:p>
          <a:p>
            <a:pPr lvl="2" algn="just" rtl="1"/>
            <a:r>
              <a:rPr lang="en-AU" dirty="0"/>
              <a:t>وقد أظهر انخفاض مستويات النترات في المياه </a:t>
            </a:r>
            <a:r>
              <a:rPr lang="en-AU" dirty="0" err="1"/>
              <a:t>نجاحه</a:t>
            </a:r>
            <a:r>
              <a:rPr lang="ar-JO" dirty="0"/>
              <a:t>.</a:t>
            </a:r>
            <a:r>
              <a:rPr lang="en-AU" dirty="0"/>
              <a:t> </a:t>
            </a:r>
          </a:p>
          <a:p>
            <a:pPr marL="342900" indent="-342900" algn="just" rtl="1">
              <a:buClr>
                <a:srgbClr val="F4971A"/>
              </a:buClr>
              <a:buFont typeface="Wingdings" panose="05000000000000000000" pitchFamily="2" charset="2"/>
              <a:buChar char="§"/>
            </a:pPr>
            <a:r>
              <a:rPr lang="en-AU" sz="1800" dirty="0"/>
              <a:t>وقد </a:t>
            </a:r>
            <a:r>
              <a:rPr lang="ar-SA" sz="1800" dirty="0"/>
              <a:t>أنشأت</a:t>
            </a:r>
            <a:r>
              <a:rPr lang="en-AU" sz="1800" dirty="0"/>
              <a:t> </a:t>
            </a:r>
            <a:r>
              <a:rPr lang="ar-SA" sz="1800" dirty="0"/>
              <a:t>تعليمات الإطار المائي للإتحاد</a:t>
            </a:r>
            <a:r>
              <a:rPr lang="en-AU" sz="1800" dirty="0"/>
              <a:t> الأوروبي تحولا</a:t>
            </a:r>
            <a:r>
              <a:rPr lang="ar-SA" sz="1800" dirty="0"/>
              <a:t>ً</a:t>
            </a:r>
            <a:r>
              <a:rPr lang="en-AU" sz="1800" dirty="0"/>
              <a:t> أساسيا</a:t>
            </a:r>
            <a:r>
              <a:rPr lang="ar-SA" sz="1800" dirty="0"/>
              <a:t>ً</a:t>
            </a:r>
            <a:r>
              <a:rPr lang="en-AU" sz="1800" dirty="0"/>
              <a:t> في </a:t>
            </a:r>
            <a:r>
              <a:rPr lang="en-AU" sz="1800" dirty="0" err="1"/>
              <a:t>النموذج</a:t>
            </a:r>
            <a:r>
              <a:rPr lang="en-AU" sz="1800" dirty="0"/>
              <a:t> </a:t>
            </a:r>
            <a:r>
              <a:rPr lang="en-AU" sz="1800" dirty="0" err="1"/>
              <a:t>الفكري</a:t>
            </a:r>
            <a:r>
              <a:rPr lang="ar-JO" sz="1800" dirty="0"/>
              <a:t>.</a:t>
            </a:r>
            <a:r>
              <a:rPr lang="en-AU" sz="1800" dirty="0"/>
              <a:t> </a:t>
            </a:r>
          </a:p>
          <a:p>
            <a:pPr lvl="2" algn="just" rtl="1"/>
            <a:r>
              <a:rPr lang="en-AU" dirty="0"/>
              <a:t>ولم تعد القيم الدنيا تصاغ حصرا</a:t>
            </a:r>
            <a:r>
              <a:rPr lang="ar-SA" dirty="0"/>
              <a:t>ً</a:t>
            </a:r>
            <a:r>
              <a:rPr lang="en-AU" dirty="0"/>
              <a:t> فيما يتعلق بنوعية مياه </a:t>
            </a:r>
            <a:r>
              <a:rPr lang="en-AU" dirty="0" err="1"/>
              <a:t>الشرب</a:t>
            </a:r>
            <a:r>
              <a:rPr lang="en-AU" dirty="0"/>
              <a:t> </a:t>
            </a:r>
            <a:r>
              <a:rPr lang="ar-JO" dirty="0"/>
              <a:t>.</a:t>
            </a:r>
            <a:endParaRPr lang="en-AU" dirty="0"/>
          </a:p>
          <a:p>
            <a:pPr lvl="2" algn="just" rtl="1"/>
            <a:r>
              <a:rPr lang="en-AU" dirty="0"/>
              <a:t>وتستند القيم إلى نهج شامل </a:t>
            </a:r>
            <a:r>
              <a:rPr lang="en-AU" dirty="0" err="1"/>
              <a:t>في</a:t>
            </a:r>
            <a:r>
              <a:rPr lang="en-AU" dirty="0"/>
              <a:t> </a:t>
            </a:r>
            <a:r>
              <a:rPr lang="en-AU" dirty="0" err="1"/>
              <a:t>حماية</a:t>
            </a:r>
            <a:r>
              <a:rPr lang="en-AU" dirty="0"/>
              <a:t> </a:t>
            </a:r>
            <a:r>
              <a:rPr lang="en-AU" dirty="0" err="1"/>
              <a:t>المياه</a:t>
            </a:r>
            <a:r>
              <a:rPr lang="en-AU" dirty="0"/>
              <a:t> </a:t>
            </a:r>
            <a:r>
              <a:rPr lang="en-AU" dirty="0" err="1"/>
              <a:t>الجوفية</a:t>
            </a:r>
            <a:r>
              <a:rPr lang="ar-JO" dirty="0"/>
              <a:t>.</a:t>
            </a:r>
            <a:r>
              <a:rPr lang="en-AU" dirty="0"/>
              <a:t> </a:t>
            </a:r>
          </a:p>
          <a:p>
            <a:pPr algn="just" rtl="1"/>
            <a:endParaRPr lang="de-DE" sz="1800" dirty="0"/>
          </a:p>
        </p:txBody>
      </p:sp>
      <p:sp>
        <p:nvSpPr>
          <p:cNvPr id="3" name="Titel 2">
            <a:extLst>
              <a:ext uri="{FF2B5EF4-FFF2-40B4-BE49-F238E27FC236}">
                <a16:creationId xmlns:a16="http://schemas.microsoft.com/office/drawing/2014/main" id="{8270E4A7-AC78-4B0D-B675-B4C080985005}"/>
              </a:ext>
            </a:extLst>
          </p:cNvPr>
          <p:cNvSpPr>
            <a:spLocks noGrp="1"/>
          </p:cNvSpPr>
          <p:nvPr>
            <p:ph type="title"/>
          </p:nvPr>
        </p:nvSpPr>
        <p:spPr/>
        <p:txBody>
          <a:bodyPr>
            <a:normAutofit/>
          </a:bodyPr>
          <a:lstStyle/>
          <a:p>
            <a:pPr algn="r" rtl="1"/>
            <a:r>
              <a:rPr lang="en-US" dirty="0">
                <a:solidFill>
                  <a:srgbClr val="002060"/>
                </a:solidFill>
              </a:rPr>
              <a:t>الحلول:</a:t>
            </a:r>
            <a:r>
              <a:rPr lang="ar-SA" dirty="0">
                <a:solidFill>
                  <a:srgbClr val="002060"/>
                </a:solidFill>
              </a:rPr>
              <a:t> </a:t>
            </a:r>
            <a:r>
              <a:rPr lang="en-AU" dirty="0">
                <a:solidFill>
                  <a:srgbClr val="002060"/>
                </a:solidFill>
              </a:rPr>
              <a:t>التعاون في مجال إمدادات المياه والزراعة </a:t>
            </a:r>
            <a:endParaRPr lang="de-DE" dirty="0"/>
          </a:p>
        </p:txBody>
      </p:sp>
      <p:sp>
        <p:nvSpPr>
          <p:cNvPr id="4" name="Foliennummernplatzhalter 3">
            <a:extLst>
              <a:ext uri="{FF2B5EF4-FFF2-40B4-BE49-F238E27FC236}">
                <a16:creationId xmlns:a16="http://schemas.microsoft.com/office/drawing/2014/main" id="{862DAE73-5D71-451B-9E68-2745039D86E2}"/>
              </a:ext>
            </a:extLst>
          </p:cNvPr>
          <p:cNvSpPr>
            <a:spLocks noGrp="1"/>
          </p:cNvSpPr>
          <p:nvPr>
            <p:ph type="sldNum" sz="quarter" idx="16"/>
          </p:nvPr>
        </p:nvSpPr>
        <p:spPr/>
        <p:txBody>
          <a:bodyPr/>
          <a:lstStyle/>
          <a:p>
            <a:fld id="{CF23C0C3-F0EC-4AF0-84C8-08554CFEDD03}" type="slidenum">
              <a:rPr lang="en-GB" smtClean="0"/>
              <a:t>16</a:t>
            </a:fld>
            <a:endParaRPr lang="en-GB" dirty="0"/>
          </a:p>
        </p:txBody>
      </p:sp>
    </p:spTree>
    <p:extLst>
      <p:ext uri="{BB962C8B-B14F-4D97-AF65-F5344CB8AC3E}">
        <p14:creationId xmlns:p14="http://schemas.microsoft.com/office/powerpoint/2010/main" val="129895784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2C46283-7105-4467-8066-2E11C7E770FE}"/>
              </a:ext>
            </a:extLst>
          </p:cNvPr>
          <p:cNvSpPr>
            <a:spLocks noGrp="1"/>
          </p:cNvSpPr>
          <p:nvPr>
            <p:ph type="body" sz="quarter" idx="13"/>
          </p:nvPr>
        </p:nvSpPr>
        <p:spPr>
          <a:xfrm>
            <a:off x="1842244" y="1116544"/>
            <a:ext cx="7172684" cy="3450956"/>
          </a:xfrm>
        </p:spPr>
        <p:txBody>
          <a:bodyPr>
            <a:normAutofit/>
          </a:bodyPr>
          <a:lstStyle/>
          <a:p>
            <a:pPr marL="342900" indent="-342900" algn="just" rtl="1">
              <a:buClr>
                <a:srgbClr val="F4971A"/>
              </a:buClr>
              <a:buFont typeface="Wingdings" panose="05000000000000000000" pitchFamily="2" charset="2"/>
              <a:buChar char="§"/>
            </a:pPr>
            <a:endParaRPr lang="en-AU" sz="1800" dirty="0"/>
          </a:p>
          <a:p>
            <a:pPr marL="342900" indent="-342900" algn="just" rtl="1">
              <a:buClr>
                <a:srgbClr val="F4971A"/>
              </a:buClr>
              <a:buFont typeface="Wingdings" panose="05000000000000000000" pitchFamily="2" charset="2"/>
              <a:buChar char="§"/>
            </a:pPr>
            <a:r>
              <a:rPr lang="en-AU" sz="1800" dirty="0" err="1"/>
              <a:t>يلزم</a:t>
            </a:r>
            <a:r>
              <a:rPr lang="en-AU" sz="1800" dirty="0"/>
              <a:t> وجود تعاون جدير بالثقة بين مختلف </a:t>
            </a:r>
            <a:r>
              <a:rPr lang="en-AU" sz="1800" dirty="0" err="1"/>
              <a:t>مجموعات</a:t>
            </a:r>
            <a:r>
              <a:rPr lang="en-AU" sz="1800" dirty="0"/>
              <a:t> </a:t>
            </a:r>
            <a:r>
              <a:rPr lang="en-AU" sz="1800" dirty="0" err="1"/>
              <a:t>المست</a:t>
            </a:r>
            <a:r>
              <a:rPr lang="ar-JO" sz="1800" dirty="0"/>
              <a:t>خدمين.</a:t>
            </a:r>
            <a:r>
              <a:rPr lang="en-AU" sz="1800" dirty="0"/>
              <a:t> </a:t>
            </a:r>
          </a:p>
          <a:p>
            <a:pPr marL="342900" indent="-342900" algn="just" rtl="1">
              <a:buClr>
                <a:srgbClr val="F4971A"/>
              </a:buClr>
              <a:buFont typeface="Wingdings" panose="05000000000000000000" pitchFamily="2" charset="2"/>
              <a:buChar char="§"/>
            </a:pPr>
            <a:r>
              <a:rPr lang="en-AU" sz="1800" dirty="0"/>
              <a:t>إن خطط إدارة المياه الجوفية الملزمة تحقق </a:t>
            </a:r>
            <a:r>
              <a:rPr lang="en-AU" sz="1800" dirty="0" err="1"/>
              <a:t>التخطيط</a:t>
            </a:r>
            <a:r>
              <a:rPr lang="en-AU" sz="1800" dirty="0"/>
              <a:t> </a:t>
            </a:r>
            <a:r>
              <a:rPr lang="ar-JO" sz="1800" dirty="0"/>
              <a:t>الآمن </a:t>
            </a:r>
            <a:r>
              <a:rPr lang="en-AU" sz="1800" dirty="0" err="1"/>
              <a:t>لجميع</a:t>
            </a:r>
            <a:r>
              <a:rPr lang="en-AU" sz="1800" dirty="0"/>
              <a:t> </a:t>
            </a:r>
            <a:r>
              <a:rPr lang="en-AU" sz="1800" dirty="0" err="1"/>
              <a:t>الأطراف</a:t>
            </a:r>
            <a:r>
              <a:rPr lang="ar-JO" sz="1800" dirty="0"/>
              <a:t>.</a:t>
            </a:r>
            <a:r>
              <a:rPr lang="en-AU" sz="1800" dirty="0"/>
              <a:t> </a:t>
            </a:r>
          </a:p>
          <a:p>
            <a:pPr marL="342900" indent="-342900" algn="just" rtl="1">
              <a:buClr>
                <a:srgbClr val="F4971A"/>
              </a:buClr>
              <a:buFont typeface="Wingdings" panose="05000000000000000000" pitchFamily="2" charset="2"/>
              <a:buChar char="§"/>
            </a:pPr>
            <a:r>
              <a:rPr lang="en-AU" sz="1800" dirty="0"/>
              <a:t>يعد رصد مستويات المياه الجوفية ونوعية المياه الجوفية خطوة </a:t>
            </a:r>
            <a:r>
              <a:rPr lang="en-AU" sz="1800" dirty="0" err="1"/>
              <a:t>حيوية</a:t>
            </a:r>
            <a:r>
              <a:rPr lang="en-AU" sz="1800" dirty="0"/>
              <a:t> </a:t>
            </a:r>
            <a:r>
              <a:rPr lang="ar-JO" sz="1800" dirty="0"/>
              <a:t>.</a:t>
            </a:r>
            <a:endParaRPr lang="en-AU" sz="1800" dirty="0"/>
          </a:p>
          <a:p>
            <a:pPr marL="342900" indent="-342900" algn="just" rtl="1">
              <a:buClr>
                <a:srgbClr val="F4971A"/>
              </a:buClr>
              <a:buFont typeface="Wingdings" panose="05000000000000000000" pitchFamily="2" charset="2"/>
              <a:buChar char="§"/>
            </a:pPr>
            <a:r>
              <a:rPr lang="en-AU" sz="1800" dirty="0"/>
              <a:t>العمليات المشتركة ال</a:t>
            </a:r>
            <a:r>
              <a:rPr lang="ar-SA" sz="1800" dirty="0"/>
              <a:t>ت</a:t>
            </a:r>
            <a:r>
              <a:rPr lang="en-AU" sz="1800" dirty="0"/>
              <a:t>طوعية هي التي يمكن أن تعمل معا</a:t>
            </a:r>
            <a:r>
              <a:rPr lang="ar-SA" sz="1800" dirty="0"/>
              <a:t>ً</a:t>
            </a:r>
            <a:r>
              <a:rPr lang="en-AU" sz="1800" dirty="0"/>
              <a:t> </a:t>
            </a:r>
            <a:r>
              <a:rPr lang="ar-JO" sz="1800" dirty="0"/>
              <a:t>.</a:t>
            </a:r>
            <a:endParaRPr lang="en-AU" sz="1800" dirty="0"/>
          </a:p>
          <a:p>
            <a:pPr marL="342900" indent="-342900" algn="just" rtl="1">
              <a:buClr>
                <a:srgbClr val="F4971A"/>
              </a:buClr>
              <a:buFont typeface="Wingdings" panose="05000000000000000000" pitchFamily="2" charset="2"/>
              <a:buChar char="§"/>
            </a:pPr>
            <a:r>
              <a:rPr lang="ar-JO" sz="1800" dirty="0"/>
              <a:t>الترتيبات</a:t>
            </a:r>
            <a:r>
              <a:rPr lang="en-AU" sz="1800" dirty="0"/>
              <a:t> هي</a:t>
            </a:r>
            <a:r>
              <a:rPr lang="ar-SA" sz="1800" dirty="0"/>
              <a:t>:</a:t>
            </a:r>
            <a:endParaRPr lang="en-AU" sz="1800" dirty="0"/>
          </a:p>
          <a:p>
            <a:pPr lvl="2" algn="just" rtl="1"/>
            <a:r>
              <a:rPr lang="en-AU" dirty="0"/>
              <a:t>استنادا إلى </a:t>
            </a:r>
            <a:r>
              <a:rPr lang="en-AU" dirty="0" err="1"/>
              <a:t>المعرفة</a:t>
            </a:r>
            <a:r>
              <a:rPr lang="en-AU" dirty="0"/>
              <a:t> </a:t>
            </a:r>
            <a:r>
              <a:rPr lang="en-AU" dirty="0" err="1"/>
              <a:t>المتخصصة</a:t>
            </a:r>
            <a:r>
              <a:rPr lang="ar-JO" dirty="0"/>
              <a:t>.</a:t>
            </a:r>
            <a:endParaRPr lang="en-AU" dirty="0"/>
          </a:p>
          <a:p>
            <a:pPr lvl="2" algn="just" rtl="1"/>
            <a:r>
              <a:rPr lang="en-AU" dirty="0"/>
              <a:t>محايد </a:t>
            </a:r>
            <a:r>
              <a:rPr lang="en-AU" dirty="0" err="1"/>
              <a:t>للمصالح</a:t>
            </a:r>
            <a:r>
              <a:rPr lang="en-AU" dirty="0"/>
              <a:t> </a:t>
            </a:r>
            <a:r>
              <a:rPr lang="en-AU" dirty="0" err="1"/>
              <a:t>الخاصة</a:t>
            </a:r>
            <a:r>
              <a:rPr lang="ar-JO" dirty="0"/>
              <a:t>.</a:t>
            </a:r>
            <a:endParaRPr lang="en-AU" dirty="0"/>
          </a:p>
          <a:p>
            <a:pPr lvl="2" algn="just" rtl="1"/>
            <a:r>
              <a:rPr lang="en-AU" dirty="0"/>
              <a:t>موجهة نحو </a:t>
            </a:r>
            <a:r>
              <a:rPr lang="en-AU" dirty="0" err="1"/>
              <a:t>المدى</a:t>
            </a:r>
            <a:r>
              <a:rPr lang="en-AU" dirty="0"/>
              <a:t> </a:t>
            </a:r>
            <a:r>
              <a:rPr lang="en-AU" dirty="0" err="1"/>
              <a:t>الطويل</a:t>
            </a:r>
            <a:r>
              <a:rPr lang="ar-JO" dirty="0"/>
              <a:t>.</a:t>
            </a:r>
            <a:r>
              <a:rPr lang="en-AU" dirty="0"/>
              <a:t> </a:t>
            </a:r>
          </a:p>
          <a:p>
            <a:pPr marL="342900" indent="-342900" algn="just" rtl="1">
              <a:buClr>
                <a:srgbClr val="F4971A"/>
              </a:buClr>
              <a:buFont typeface="Wingdings" panose="05000000000000000000" pitchFamily="2" charset="2"/>
              <a:buChar char="§"/>
            </a:pPr>
            <a:r>
              <a:rPr lang="en-AU" sz="1800" dirty="0"/>
              <a:t>إن تنفيذ السياسات يتطلب اتخاذ قرارات سياسية </a:t>
            </a:r>
            <a:r>
              <a:rPr lang="en-AU" sz="1800" dirty="0" err="1"/>
              <a:t>جديرة</a:t>
            </a:r>
            <a:r>
              <a:rPr lang="en-AU" sz="1800" dirty="0"/>
              <a:t> </a:t>
            </a:r>
            <a:r>
              <a:rPr lang="en-AU" sz="1800" dirty="0" err="1"/>
              <a:t>بالثقة</a:t>
            </a:r>
            <a:r>
              <a:rPr lang="ar-JO" sz="1800" dirty="0"/>
              <a:t>.</a:t>
            </a:r>
            <a:r>
              <a:rPr lang="en-AU" sz="1800" dirty="0"/>
              <a:t> </a:t>
            </a:r>
          </a:p>
          <a:p>
            <a:pPr algn="just"/>
            <a:endParaRPr lang="de-DE" sz="1800" dirty="0"/>
          </a:p>
        </p:txBody>
      </p:sp>
      <p:sp>
        <p:nvSpPr>
          <p:cNvPr id="3" name="Titel 2">
            <a:extLst>
              <a:ext uri="{FF2B5EF4-FFF2-40B4-BE49-F238E27FC236}">
                <a16:creationId xmlns:a16="http://schemas.microsoft.com/office/drawing/2014/main" id="{B57E2277-21B3-4639-A058-02C51E1154FE}"/>
              </a:ext>
            </a:extLst>
          </p:cNvPr>
          <p:cNvSpPr>
            <a:spLocks noGrp="1"/>
          </p:cNvSpPr>
          <p:nvPr>
            <p:ph type="title"/>
          </p:nvPr>
        </p:nvSpPr>
        <p:spPr/>
        <p:txBody>
          <a:bodyPr/>
          <a:lstStyle/>
          <a:p>
            <a:pPr algn="r" rtl="1"/>
            <a:r>
              <a:rPr lang="de-DE" dirty="0">
                <a:solidFill>
                  <a:srgbClr val="002060"/>
                </a:solidFill>
              </a:rPr>
              <a:t>تقييم الرابطة </a:t>
            </a:r>
            <a:endParaRPr lang="de-DE" dirty="0"/>
          </a:p>
        </p:txBody>
      </p:sp>
      <p:sp>
        <p:nvSpPr>
          <p:cNvPr id="4" name="Foliennummernplatzhalter 3">
            <a:extLst>
              <a:ext uri="{FF2B5EF4-FFF2-40B4-BE49-F238E27FC236}">
                <a16:creationId xmlns:a16="http://schemas.microsoft.com/office/drawing/2014/main" id="{9D456A76-FFE0-4092-8291-E92633074BE5}"/>
              </a:ext>
            </a:extLst>
          </p:cNvPr>
          <p:cNvSpPr>
            <a:spLocks noGrp="1"/>
          </p:cNvSpPr>
          <p:nvPr>
            <p:ph type="sldNum" sz="quarter" idx="16"/>
          </p:nvPr>
        </p:nvSpPr>
        <p:spPr/>
        <p:txBody>
          <a:bodyPr/>
          <a:lstStyle/>
          <a:p>
            <a:fld id="{CF23C0C3-F0EC-4AF0-84C8-08554CFEDD03}" type="slidenum">
              <a:rPr lang="en-GB" smtClean="0"/>
              <a:t>17</a:t>
            </a:fld>
            <a:endParaRPr lang="en-GB" dirty="0"/>
          </a:p>
        </p:txBody>
      </p:sp>
    </p:spTree>
    <p:extLst>
      <p:ext uri="{BB962C8B-B14F-4D97-AF65-F5344CB8AC3E}">
        <p14:creationId xmlns:p14="http://schemas.microsoft.com/office/powerpoint/2010/main" val="299155912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684000" y="4121728"/>
            <a:ext cx="1618490" cy="215988"/>
          </a:xfrm>
        </p:spPr>
        <p:txBody>
          <a:bodyPr>
            <a:normAutofit fontScale="72236" lnSpcReduction="20000"/>
          </a:bodyPr>
          <a:lstStyle/>
          <a:p>
            <a:fld id="{6FE78462-EC25-4D6F-859E-EAAB761FF960}" type="datetime4">
              <a:rPr lang="en-GB" smtClean="0"/>
              <a:pPr/>
              <a:t>30 November 2022</a:t>
            </a:fld>
            <a:endParaRPr lang="en-GB" dirty="0"/>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normAutofit fontScale="96875"/>
          </a:bodyPr>
          <a:lstStyle/>
          <a:p>
            <a:pPr algn="r" rtl="1"/>
            <a:r>
              <a:rPr lang="en-US" dirty="0" err="1"/>
              <a:t>شكرا</a:t>
            </a:r>
            <a:r>
              <a:rPr lang="ar-JO" dirty="0"/>
              <a:t>ً لكم</a:t>
            </a:r>
            <a:r>
              <a:rPr lang="en-US" dirty="0"/>
              <a:t> </a:t>
            </a:r>
            <a:r>
              <a:rPr lang="en-US" dirty="0" err="1"/>
              <a:t>على</a:t>
            </a:r>
            <a:r>
              <a:rPr lang="en-US" dirty="0"/>
              <a:t> </a:t>
            </a:r>
            <a:r>
              <a:rPr lang="en-US" dirty="0" err="1"/>
              <a:t>وقتك</a:t>
            </a:r>
            <a:r>
              <a:rPr lang="ar-JO" dirty="0"/>
              <a:t>م</a:t>
            </a:r>
            <a:r>
              <a:rPr lang="en-US" dirty="0"/>
              <a:t>! </a:t>
            </a:r>
            <a:endParaRPr lang="de-DE" dirty="0"/>
          </a:p>
        </p:txBody>
      </p:sp>
      <p:pic>
        <p:nvPicPr>
          <p:cNvPr id="9" name="Picture Placeholder 29" descr="Icon&#10;&#10;Description automatically generated">
            <a:extLst>
              <a:ext uri="{FF2B5EF4-FFF2-40B4-BE49-F238E27FC236}">
                <a16:creationId xmlns:a16="http://schemas.microsoft.com/office/drawing/2014/main" id="{EEC255B2-47DD-BD12-8D3D-85A7A06FC9AC}"/>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11" name="Picture Placeholder 35" descr="A screenshot of a video game&#10;&#10;Description automatically generated with medium confidence">
            <a:extLst>
              <a:ext uri="{FF2B5EF4-FFF2-40B4-BE49-F238E27FC236}">
                <a16:creationId xmlns:a16="http://schemas.microsoft.com/office/drawing/2014/main" id="{8461E600-F975-0B80-5C8F-3158116972E3}"/>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18" name="Gruppieren 17">
            <a:extLst>
              <a:ext uri="{FF2B5EF4-FFF2-40B4-BE49-F238E27FC236}">
                <a16:creationId xmlns:a16="http://schemas.microsoft.com/office/drawing/2014/main" id="{DA9042B8-BFA3-D53E-543A-DFF259410CFE}"/>
              </a:ext>
            </a:extLst>
          </p:cNvPr>
          <p:cNvGrpSpPr/>
          <p:nvPr/>
        </p:nvGrpSpPr>
        <p:grpSpPr>
          <a:xfrm>
            <a:off x="5879834" y="4137661"/>
            <a:ext cx="1163676" cy="594174"/>
            <a:chOff x="5879834" y="4120327"/>
            <a:chExt cx="1163676" cy="594174"/>
          </a:xfrm>
        </p:grpSpPr>
        <p:pic>
          <p:nvPicPr>
            <p:cNvPr id="14" name="Picture 13">
              <a:extLst>
                <a:ext uri="{FF2B5EF4-FFF2-40B4-BE49-F238E27FC236}">
                  <a16:creationId xmlns:a16="http://schemas.microsoft.com/office/drawing/2014/main" id="{ED5C3685-573E-B36A-40F1-0BC0E90E6A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20">
              <a:extLst>
                <a:ext uri="{FF2B5EF4-FFF2-40B4-BE49-F238E27FC236}">
                  <a16:creationId xmlns:a16="http://schemas.microsoft.com/office/drawing/2014/main" id="{239411E3-8F96-CB17-B783-41277E77DADC}"/>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16033869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6">
            <a:extLst>
              <a:ext uri="{FF2B5EF4-FFF2-40B4-BE49-F238E27FC236}">
                <a16:creationId xmlns:a16="http://schemas.microsoft.com/office/drawing/2014/main" id="{ECDD2681-5186-4210-A132-E057BE1DD598}"/>
              </a:ext>
            </a:extLst>
          </p:cNvPr>
          <p:cNvGraphicFramePr>
            <a:graphicFrameLocks noGrp="1"/>
          </p:cNvGraphicFramePr>
          <p:nvPr>
            <p:extLst>
              <p:ext uri="{D42A27DB-BD31-4B8C-83A1-F6EECF244321}">
                <p14:modId xmlns:p14="http://schemas.microsoft.com/office/powerpoint/2010/main" val="2706144553"/>
              </p:ext>
            </p:extLst>
          </p:nvPr>
        </p:nvGraphicFramePr>
        <p:xfrm>
          <a:off x="449262" y="1377539"/>
          <a:ext cx="5544000" cy="1412006"/>
        </p:xfrm>
        <a:graphic>
          <a:graphicData uri="http://schemas.openxmlformats.org/drawingml/2006/table">
            <a:tbl>
              <a:tblPr rtl="1" firstRow="1">
                <a:tableStyleId>{5C22544A-7EE6-4342-B048-85BDC9FD1C3A}</a:tableStyleId>
              </a:tblPr>
              <a:tblGrid>
                <a:gridCol w="1368000">
                  <a:extLst>
                    <a:ext uri="{9D8B030D-6E8A-4147-A177-3AD203B41FA5}">
                      <a16:colId xmlns:a16="http://schemas.microsoft.com/office/drawing/2014/main" val="2525315008"/>
                    </a:ext>
                  </a:extLst>
                </a:gridCol>
                <a:gridCol w="1368000">
                  <a:extLst>
                    <a:ext uri="{9D8B030D-6E8A-4147-A177-3AD203B41FA5}">
                      <a16:colId xmlns:a16="http://schemas.microsoft.com/office/drawing/2014/main" val="3558327723"/>
                    </a:ext>
                  </a:extLst>
                </a:gridCol>
                <a:gridCol w="1368000">
                  <a:extLst>
                    <a:ext uri="{9D8B030D-6E8A-4147-A177-3AD203B41FA5}">
                      <a16:colId xmlns:a16="http://schemas.microsoft.com/office/drawing/2014/main" val="1982360440"/>
                    </a:ext>
                  </a:extLst>
                </a:gridCol>
                <a:gridCol w="1440000">
                  <a:extLst>
                    <a:ext uri="{9D8B030D-6E8A-4147-A177-3AD203B41FA5}">
                      <a16:colId xmlns:a16="http://schemas.microsoft.com/office/drawing/2014/main" val="775667852"/>
                    </a:ext>
                  </a:extLst>
                </a:gridCol>
              </a:tblGrid>
              <a:tr h="832560">
                <a:tc>
                  <a:txBody>
                    <a:bodyPr/>
                    <a:lstStyle/>
                    <a:p>
                      <a:pPr algn="ctr"/>
                      <a:r>
                        <a:rPr lang="en-GB" sz="1900" dirty="0">
                          <a:latin typeface="Calibri" panose="020F0502020204030204" pitchFamily="34" charset="0"/>
                          <a:cs typeface="Calibri" panose="020F0502020204030204" pitchFamily="34" charset="0"/>
                        </a:rPr>
                        <a:t>المنطقة </a:t>
                      </a:r>
                    </a:p>
                  </a:txBody>
                  <a:tcPr marL="98504" marR="98504" marT="118111" marB="49251">
                    <a:lnR w="19050" cap="flat" cmpd="sng" algn="ctr">
                      <a:noFill/>
                      <a:prstDash val="solid"/>
                      <a:round/>
                      <a:headEnd type="none" w="med" len="med"/>
                      <a:tailEnd type="none" w="med" len="med"/>
                    </a:lnR>
                    <a:solidFill>
                      <a:srgbClr val="F4971A"/>
                    </a:solidFill>
                  </a:tcPr>
                </a:tc>
                <a:tc>
                  <a:txBody>
                    <a:bodyPr/>
                    <a:lstStyle/>
                    <a:p>
                      <a:pPr algn="ctr" rtl="1"/>
                      <a:r>
                        <a:rPr lang="en-GB" sz="1900" dirty="0">
                          <a:latin typeface="Calibri" panose="020F0502020204030204" pitchFamily="34" charset="0"/>
                          <a:cs typeface="Calibri" panose="020F0502020204030204" pitchFamily="34" charset="0"/>
                        </a:rPr>
                        <a:t>النطاق</a:t>
                      </a:r>
                      <a:br>
                        <a:rPr lang="en-GB" sz="1900" dirty="0">
                          <a:latin typeface="Calibri" panose="020F0502020204030204" pitchFamily="34" charset="0"/>
                          <a:cs typeface="Calibri" panose="020F0502020204030204" pitchFamily="34" charset="0"/>
                        </a:rPr>
                      </a:br>
                      <a:r>
                        <a:rPr lang="en-GB" sz="1050" dirty="0">
                          <a:latin typeface="Calibri" panose="020F0502020204030204" pitchFamily="34" charset="0"/>
                          <a:cs typeface="Calibri" panose="020F0502020204030204" pitchFamily="34" charset="0"/>
                        </a:rPr>
                        <a:t>)الإقليمي</a:t>
                      </a:r>
                      <a:r>
                        <a:rPr lang="ar-SA" sz="1050" dirty="0">
                          <a:latin typeface="Calibri" panose="020F0502020204030204" pitchFamily="34" charset="0"/>
                          <a:cs typeface="Calibri" panose="020F0502020204030204" pitchFamily="34" charset="0"/>
                        </a:rPr>
                        <a:t>،</a:t>
                      </a:r>
                      <a:r>
                        <a:rPr lang="en-GB" sz="1050" dirty="0">
                          <a:latin typeface="Calibri" panose="020F0502020204030204" pitchFamily="34" charset="0"/>
                          <a:cs typeface="Calibri" panose="020F0502020204030204" pitchFamily="34" charset="0"/>
                        </a:rPr>
                        <a:t> والوطني</a:t>
                      </a:r>
                      <a:r>
                        <a:rPr lang="ar-SA" sz="1050" dirty="0">
                          <a:latin typeface="Calibri" panose="020F0502020204030204" pitchFamily="34" charset="0"/>
                          <a:cs typeface="Calibri" panose="020F0502020204030204" pitchFamily="34" charset="0"/>
                        </a:rPr>
                        <a:t>،</a:t>
                      </a:r>
                      <a:r>
                        <a:rPr lang="en-GB" sz="1050" dirty="0">
                          <a:latin typeface="Calibri" panose="020F0502020204030204" pitchFamily="34" charset="0"/>
                          <a:cs typeface="Calibri" panose="020F0502020204030204" pitchFamily="34" charset="0"/>
                        </a:rPr>
                        <a:t> والعابر للحدود(</a:t>
                      </a:r>
                      <a:endParaRPr lang="en-GB" sz="1900" dirty="0">
                        <a:latin typeface="Calibri" panose="020F0502020204030204" pitchFamily="34" charset="0"/>
                        <a:cs typeface="Calibri" panose="020F0502020204030204" pitchFamily="34" charset="0"/>
                      </a:endParaRP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900" dirty="0">
                          <a:latin typeface="Calibri" panose="020F0502020204030204" pitchFamily="34" charset="0"/>
                          <a:cs typeface="Calibri" panose="020F0502020204030204" pitchFamily="34" charset="0"/>
                        </a:rPr>
                        <a:t>القطاعات </a:t>
                      </a:r>
                    </a:p>
                    <a:p>
                      <a:pPr algn="ctr" rtl="1"/>
                      <a:r>
                        <a:rPr lang="ar-SA" sz="1050" dirty="0">
                          <a:latin typeface="Calibri" panose="020F0502020204030204" pitchFamily="34" charset="0"/>
                          <a:cs typeface="Calibri" panose="020F0502020204030204" pitchFamily="34" charset="0"/>
                        </a:rPr>
                        <a:t>(</a:t>
                      </a:r>
                      <a:r>
                        <a:rPr lang="en-GB" sz="1050" dirty="0">
                          <a:latin typeface="Calibri" panose="020F0502020204030204" pitchFamily="34" charset="0"/>
                          <a:cs typeface="Calibri" panose="020F0502020204030204" pitchFamily="34" charset="0"/>
                        </a:rPr>
                        <a:t>المياه، الزراعة، الطاقة</a:t>
                      </a:r>
                      <a:r>
                        <a:rPr lang="ar-SA" sz="1050" dirty="0">
                          <a:latin typeface="Calibri" panose="020F0502020204030204" pitchFamily="34" charset="0"/>
                          <a:cs typeface="Calibri" panose="020F0502020204030204" pitchFamily="34" charset="0"/>
                        </a:rPr>
                        <a:t>)</a:t>
                      </a:r>
                      <a:endParaRPr lang="en-GB" sz="1050" dirty="0">
                        <a:latin typeface="Calibri" panose="020F0502020204030204" pitchFamily="34" charset="0"/>
                        <a:cs typeface="Calibri" panose="020F0502020204030204" pitchFamily="34" charset="0"/>
                      </a:endParaRP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900" dirty="0">
                          <a:latin typeface="Calibri" panose="020F0502020204030204" pitchFamily="34" charset="0"/>
                          <a:cs typeface="Calibri" panose="020F0502020204030204" pitchFamily="34" charset="0"/>
                        </a:rPr>
                        <a:t>الحلول </a:t>
                      </a:r>
                    </a:p>
                    <a:p>
                      <a:pPr algn="ctr" rtl="1"/>
                      <a:r>
                        <a:rPr lang="ar-SA" sz="1050" dirty="0">
                          <a:latin typeface="Calibri" panose="020F0502020204030204" pitchFamily="34" charset="0"/>
                          <a:cs typeface="Calibri" panose="020F0502020204030204" pitchFamily="34" charset="0"/>
                        </a:rPr>
                        <a:t>(</a:t>
                      </a:r>
                      <a:r>
                        <a:rPr lang="en-GB" sz="1050" dirty="0">
                          <a:latin typeface="Calibri" panose="020F0502020204030204" pitchFamily="34" charset="0"/>
                          <a:cs typeface="Calibri" panose="020F0502020204030204" pitchFamily="34" charset="0"/>
                        </a:rPr>
                        <a:t>تقنية، </a:t>
                      </a:r>
                      <a:r>
                        <a:rPr lang="ar-SA" sz="1050" dirty="0">
                          <a:latin typeface="Calibri" panose="020F0502020204030204" pitchFamily="34" charset="0"/>
                          <a:cs typeface="Calibri" panose="020F0502020204030204" pitchFamily="34" charset="0"/>
                        </a:rPr>
                        <a:t>طبيعية</a:t>
                      </a:r>
                      <a:r>
                        <a:rPr lang="en-GB" sz="1050" dirty="0">
                          <a:latin typeface="Calibri" panose="020F0502020204030204" pitchFamily="34" charset="0"/>
                          <a:cs typeface="Calibri" panose="020F0502020204030204" pitchFamily="34" charset="0"/>
                        </a:rPr>
                        <a:t>،</a:t>
                      </a:r>
                      <a:r>
                        <a:rPr lang="ar-SA" sz="1050" dirty="0">
                          <a:latin typeface="Calibri" panose="020F0502020204030204" pitchFamily="34" charset="0"/>
                          <a:cs typeface="Calibri" panose="020F0502020204030204" pitchFamily="34" charset="0"/>
                        </a:rPr>
                        <a:t> الحوكمة)</a:t>
                      </a:r>
                      <a:endParaRPr lang="en-GB" sz="1050" dirty="0">
                        <a:latin typeface="Calibri" panose="020F0502020204030204" pitchFamily="34" charset="0"/>
                        <a:cs typeface="Calibri" panose="020F0502020204030204" pitchFamily="34" charset="0"/>
                      </a:endParaRPr>
                    </a:p>
                  </a:txBody>
                  <a:tcPr marL="98504" marR="98504" marT="118111" marB="49251">
                    <a:lnL w="19050" cap="flat" cmpd="sng" algn="ctr">
                      <a:noFill/>
                      <a:prstDash val="solid"/>
                      <a:round/>
                      <a:headEnd type="none" w="med" len="med"/>
                      <a:tailEnd type="none" w="med" len="med"/>
                    </a:lnL>
                    <a:solidFill>
                      <a:srgbClr val="F4971A"/>
                    </a:solidFill>
                  </a:tcPr>
                </a:tc>
                <a:extLst>
                  <a:ext uri="{0D108BD9-81ED-4DB2-BD59-A6C34878D82A}">
                    <a16:rowId xmlns:a16="http://schemas.microsoft.com/office/drawing/2014/main" val="4040303823"/>
                  </a:ext>
                </a:extLst>
              </a:tr>
              <a:tr h="579446">
                <a:tc>
                  <a:txBody>
                    <a:bodyPr/>
                    <a:lstStyle/>
                    <a:p>
                      <a:pPr algn="ctr"/>
                      <a:r>
                        <a:rPr lang="en-GB" sz="1500" dirty="0">
                          <a:latin typeface="Calibri" panose="020F0502020204030204" pitchFamily="34" charset="0"/>
                          <a:cs typeface="Calibri" panose="020F0502020204030204" pitchFamily="34" charset="0"/>
                        </a:rPr>
                        <a:t>أوروبا </a:t>
                      </a:r>
                    </a:p>
                  </a:txBody>
                  <a:tcPr marL="98504" marR="98504" marT="49251" marB="49251" anchor="ctr">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721546547"/>
                  </a:ext>
                </a:extLst>
              </a:tr>
            </a:tbl>
          </a:graphicData>
        </a:graphic>
      </p:graphicFrame>
      <p:sp>
        <p:nvSpPr>
          <p:cNvPr id="2" name="Title 1">
            <a:extLst>
              <a:ext uri="{FF2B5EF4-FFF2-40B4-BE49-F238E27FC236}">
                <a16:creationId xmlns:a16="http://schemas.microsoft.com/office/drawing/2014/main" id="{6A2F7AA4-29CC-44E0-8EB1-6F2672D35D0A}"/>
              </a:ext>
            </a:extLst>
          </p:cNvPr>
          <p:cNvSpPr>
            <a:spLocks noGrp="1"/>
          </p:cNvSpPr>
          <p:nvPr>
            <p:ph type="title"/>
          </p:nvPr>
        </p:nvSpPr>
        <p:spPr>
          <a:xfrm>
            <a:off x="449262" y="628668"/>
            <a:ext cx="8566150" cy="539750"/>
          </a:xfrm>
        </p:spPr>
        <p:txBody>
          <a:bodyPr>
            <a:normAutofit/>
          </a:bodyPr>
          <a:lstStyle/>
          <a:p>
            <a:pPr algn="r"/>
            <a:r>
              <a:rPr lang="en-GB" dirty="0"/>
              <a:t>نظرة عامة على </a:t>
            </a:r>
            <a:r>
              <a:rPr lang="en-GB" dirty="0" err="1"/>
              <a:t>دراسات</a:t>
            </a:r>
            <a:r>
              <a:rPr lang="en-GB" dirty="0"/>
              <a:t> </a:t>
            </a:r>
            <a:r>
              <a:rPr lang="en-GB" dirty="0" err="1"/>
              <a:t>الحال</a:t>
            </a:r>
            <a:r>
              <a:rPr lang="ar-JO" dirty="0"/>
              <a:t>ات</a:t>
            </a:r>
            <a:r>
              <a:rPr lang="en-GB" dirty="0"/>
              <a:t> </a:t>
            </a:r>
          </a:p>
        </p:txBody>
      </p:sp>
      <p:sp>
        <p:nvSpPr>
          <p:cNvPr id="3" name="Slide Number Placeholder 2">
            <a:extLst>
              <a:ext uri="{FF2B5EF4-FFF2-40B4-BE49-F238E27FC236}">
                <a16:creationId xmlns:a16="http://schemas.microsoft.com/office/drawing/2014/main" id="{1ACF0419-FF4B-4A80-B76A-D217BD0280FA}"/>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2</a:t>
            </a:fld>
            <a:endParaRPr lang="en-GB" dirty="0"/>
          </a:p>
        </p:txBody>
      </p:sp>
      <p:pic>
        <p:nvPicPr>
          <p:cNvPr id="33" name="Picture 32" descr="A picture containing icon&#10;&#10;Description automatically generated">
            <a:extLst>
              <a:ext uri="{FF2B5EF4-FFF2-40B4-BE49-F238E27FC236}">
                <a16:creationId xmlns:a16="http://schemas.microsoft.com/office/drawing/2014/main" id="{80AC44BC-B751-4538-ABE8-8BBCD3782C1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744844" y="2359940"/>
            <a:ext cx="485209" cy="342406"/>
          </a:xfrm>
          <a:prstGeom prst="rect">
            <a:avLst/>
          </a:prstGeom>
        </p:spPr>
      </p:pic>
      <p:grpSp>
        <p:nvGrpSpPr>
          <p:cNvPr id="36" name="Gruppieren 4">
            <a:extLst>
              <a:ext uri="{FF2B5EF4-FFF2-40B4-BE49-F238E27FC236}">
                <a16:creationId xmlns:a16="http://schemas.microsoft.com/office/drawing/2014/main" id="{7F6BDFDA-F0AA-4111-BECC-C85FAA4A9EE1}"/>
              </a:ext>
            </a:extLst>
          </p:cNvPr>
          <p:cNvGrpSpPr/>
          <p:nvPr/>
        </p:nvGrpSpPr>
        <p:grpSpPr>
          <a:xfrm>
            <a:off x="2204874" y="2320035"/>
            <a:ext cx="868627" cy="409518"/>
            <a:chOff x="3985446" y="2562815"/>
            <a:chExt cx="868627" cy="409518"/>
          </a:xfrm>
        </p:grpSpPr>
        <p:pic>
          <p:nvPicPr>
            <p:cNvPr id="40" name="Picture 52" descr="Icon&#10;&#10;Description automatically generated">
              <a:extLst>
                <a:ext uri="{FF2B5EF4-FFF2-40B4-BE49-F238E27FC236}">
                  <a16:creationId xmlns:a16="http://schemas.microsoft.com/office/drawing/2014/main" id="{5B2F9521-C4A6-4A52-A149-F5DD7BBBD7C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41" name="Picture 48" descr="Logo, icon&#10;&#10;Description automatically generated">
              <a:extLst>
                <a:ext uri="{FF2B5EF4-FFF2-40B4-BE49-F238E27FC236}">
                  <a16:creationId xmlns:a16="http://schemas.microsoft.com/office/drawing/2014/main" id="{85C8A642-A1B5-42E8-A766-C62658A3D8C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pic>
        <p:nvPicPr>
          <p:cNvPr id="42" name="Grafik 30" descr="Werkzeuge">
            <a:extLst>
              <a:ext uri="{FF2B5EF4-FFF2-40B4-BE49-F238E27FC236}">
                <a16:creationId xmlns:a16="http://schemas.microsoft.com/office/drawing/2014/main" id="{04F30AFC-C705-4C7F-80C5-66D355784AF4}"/>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9262" y="2290794"/>
            <a:ext cx="468000" cy="468000"/>
          </a:xfrm>
          <a:prstGeom prst="rect">
            <a:avLst/>
          </a:prstGeom>
        </p:spPr>
      </p:pic>
      <p:pic>
        <p:nvPicPr>
          <p:cNvPr id="43" name="Grafik 33" descr="Besprechung">
            <a:extLst>
              <a:ext uri="{FF2B5EF4-FFF2-40B4-BE49-F238E27FC236}">
                <a16:creationId xmlns:a16="http://schemas.microsoft.com/office/drawing/2014/main" id="{E2A50C1D-E74D-4472-A17D-43A744EB0D83}"/>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98100" y="2275162"/>
            <a:ext cx="538698" cy="544552"/>
          </a:xfrm>
          <a:prstGeom prst="rect">
            <a:avLst/>
          </a:prstGeom>
        </p:spPr>
      </p:pic>
      <p:pic>
        <p:nvPicPr>
          <p:cNvPr id="44" name="Grafik 34" descr="Blatt">
            <a:extLst>
              <a:ext uri="{FF2B5EF4-FFF2-40B4-BE49-F238E27FC236}">
                <a16:creationId xmlns:a16="http://schemas.microsoft.com/office/drawing/2014/main" id="{BCA5FED6-BDA4-4759-9CF9-4C02BC04E615}"/>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8169042">
            <a:off x="916387" y="2326809"/>
            <a:ext cx="413109" cy="408668"/>
          </a:xfrm>
          <a:prstGeom prst="rect">
            <a:avLst/>
          </a:prstGeom>
        </p:spPr>
      </p:pic>
      <p:sp>
        <p:nvSpPr>
          <p:cNvPr id="5" name="Pentagon 4"/>
          <p:cNvSpPr/>
          <p:nvPr/>
        </p:nvSpPr>
        <p:spPr>
          <a:xfrm flipH="1">
            <a:off x="6039204" y="2119099"/>
            <a:ext cx="2757133" cy="676656"/>
          </a:xfrm>
          <a:prstGeom prst="homePlate">
            <a:avLst/>
          </a:prstGeom>
          <a:blipFill>
            <a:blip r:embed="rId12">
              <a:extLst>
                <a:ext uri="{96DAC541-7B7A-43D3-8B79-37D633B846F1}">
                  <asvg:svgBlip xmlns:asvg="http://schemas.microsoft.com/office/drawing/2016/SVG/main" r:embed="rId13"/>
                </a:ext>
              </a:extLst>
            </a:blip>
            <a:stretch>
              <a:fillRect r="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1200" b="1" dirty="0">
                <a:solidFill>
                  <a:schemeClr val="bg1"/>
                </a:solidFill>
                <a:latin typeface="Calibri" panose="020F0502020204030204" pitchFamily="34" charset="0"/>
                <a:cs typeface="Calibri" panose="020F0502020204030204" pitchFamily="34" charset="0"/>
              </a:rPr>
              <a:t>إدارة المياه الجوفية في منطقة Hessian Ried، ألمانيا </a:t>
            </a:r>
            <a:endParaRPr lang="en-GB"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43336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a:xfrm>
            <a:off x="2371830" y="4419601"/>
            <a:ext cx="6515961" cy="454506"/>
          </a:xfrm>
        </p:spPr>
        <p:txBody>
          <a:bodyPr>
            <a:normAutofit fontScale="92857" lnSpcReduction="10000"/>
          </a:bodyPr>
          <a:lstStyle/>
          <a:p>
            <a:pPr algn="r" rtl="1"/>
            <a:r>
              <a:rPr lang="en-GB" sz="2800" b="1" dirty="0"/>
              <a:t>أوروبا</a:t>
            </a:r>
            <a:r>
              <a:rPr lang="en-GB" b="1" dirty="0"/>
              <a:t> </a:t>
            </a:r>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2371830" y="3676855"/>
            <a:ext cx="6515961" cy="812530"/>
          </a:xfrm>
        </p:spPr>
        <p:txBody>
          <a:bodyPr>
            <a:normAutofit fontScale="98630"/>
          </a:bodyPr>
          <a:lstStyle/>
          <a:p>
            <a:pPr algn="r" rtl="1"/>
            <a:r>
              <a:rPr lang="ar-SA" dirty="0"/>
              <a:t>إدارة المياه الجوفية في منطقة </a:t>
            </a:r>
            <a:r>
              <a:rPr lang="en-GB" dirty="0"/>
              <a:t>Hessian Ried، </a:t>
            </a:r>
            <a:r>
              <a:rPr lang="ar-SA" dirty="0"/>
              <a:t>ألمانيا </a:t>
            </a:r>
            <a:endParaRPr lang="en-GB" dirty="0"/>
          </a:p>
        </p:txBody>
      </p:sp>
    </p:spTree>
    <p:extLst>
      <p:ext uri="{BB962C8B-B14F-4D97-AF65-F5344CB8AC3E}">
        <p14:creationId xmlns:p14="http://schemas.microsoft.com/office/powerpoint/2010/main" val="9962636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platzhalter 16">
            <a:extLst>
              <a:ext uri="{FF2B5EF4-FFF2-40B4-BE49-F238E27FC236}">
                <a16:creationId xmlns:a16="http://schemas.microsoft.com/office/drawing/2014/main" id="{5E8C6806-0899-4614-AE17-DE146E0DDFD6}"/>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val="0"/>
              </a:ext>
            </a:extLst>
          </a:blip>
          <a:srcRect/>
          <a:stretch>
            <a:fillRect/>
          </a:stretch>
        </p:blipFill>
        <p:spPr>
          <a:xfrm>
            <a:off x="606294" y="2497476"/>
            <a:ext cx="3490261" cy="2056989"/>
          </a:xfrm>
        </p:spPr>
      </p:pic>
      <p:sp>
        <p:nvSpPr>
          <p:cNvPr id="5" name="Titel 4">
            <a:extLst>
              <a:ext uri="{FF2B5EF4-FFF2-40B4-BE49-F238E27FC236}">
                <a16:creationId xmlns:a16="http://schemas.microsoft.com/office/drawing/2014/main" id="{7F9CA59E-FDD8-4C57-B32B-50F941541C3F}"/>
              </a:ext>
            </a:extLst>
          </p:cNvPr>
          <p:cNvSpPr>
            <a:spLocks noGrp="1"/>
          </p:cNvSpPr>
          <p:nvPr>
            <p:ph type="title"/>
          </p:nvPr>
        </p:nvSpPr>
        <p:spPr>
          <a:xfrm>
            <a:off x="3812696" y="425431"/>
            <a:ext cx="4839634" cy="540544"/>
          </a:xfrm>
        </p:spPr>
        <p:txBody>
          <a:bodyPr/>
          <a:lstStyle/>
          <a:p>
            <a:pPr algn="r" rtl="1"/>
            <a:r>
              <a:rPr lang="ar-SA" dirty="0">
                <a:solidFill>
                  <a:srgbClr val="002060"/>
                </a:solidFill>
              </a:rPr>
              <a:t>ال </a:t>
            </a:r>
            <a:r>
              <a:rPr lang="en-US" dirty="0">
                <a:solidFill>
                  <a:srgbClr val="002060"/>
                </a:solidFill>
              </a:rPr>
              <a:t>Hessian Ried</a:t>
            </a:r>
            <a:endParaRPr lang="de-DE" dirty="0"/>
          </a:p>
        </p:txBody>
      </p:sp>
      <p:sp>
        <p:nvSpPr>
          <p:cNvPr id="6" name="Foliennummernplatzhalter 5">
            <a:extLst>
              <a:ext uri="{FF2B5EF4-FFF2-40B4-BE49-F238E27FC236}">
                <a16:creationId xmlns:a16="http://schemas.microsoft.com/office/drawing/2014/main" id="{737A6523-F040-4F93-9C84-FA0D7604BDD3}"/>
              </a:ext>
            </a:extLst>
          </p:cNvPr>
          <p:cNvSpPr>
            <a:spLocks noGrp="1"/>
          </p:cNvSpPr>
          <p:nvPr>
            <p:ph type="sldNum" sz="quarter" idx="17"/>
          </p:nvPr>
        </p:nvSpPr>
        <p:spPr/>
        <p:txBody>
          <a:bodyPr/>
          <a:lstStyle/>
          <a:p>
            <a:fld id="{CF23C0C3-F0EC-4AF0-84C8-08554CFEDD03}" type="slidenum">
              <a:rPr lang="en-GB" smtClean="0"/>
              <a:t>4</a:t>
            </a:fld>
            <a:endParaRPr lang="en-GB" dirty="0"/>
          </a:p>
        </p:txBody>
      </p:sp>
      <p:pic>
        <p:nvPicPr>
          <p:cNvPr id="7" name="Grafik 6">
            <a:extLst>
              <a:ext uri="{FF2B5EF4-FFF2-40B4-BE49-F238E27FC236}">
                <a16:creationId xmlns:a16="http://schemas.microsoft.com/office/drawing/2014/main" id="{AC3367CA-2852-4BE3-9720-DF32F404B2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9116" y="1215936"/>
            <a:ext cx="3803214" cy="3360979"/>
          </a:xfrm>
          <a:prstGeom prst="rect">
            <a:avLst/>
          </a:prstGeom>
        </p:spPr>
      </p:pic>
      <p:sp>
        <p:nvSpPr>
          <p:cNvPr id="8" name="Content Placeholder 2">
            <a:extLst>
              <a:ext uri="{FF2B5EF4-FFF2-40B4-BE49-F238E27FC236}">
                <a16:creationId xmlns:a16="http://schemas.microsoft.com/office/drawing/2014/main" id="{AB74F78F-01B0-4B18-A852-3DC4D791CD94}"/>
              </a:ext>
            </a:extLst>
          </p:cNvPr>
          <p:cNvSpPr txBox="1">
            <a:spLocks/>
          </p:cNvSpPr>
          <p:nvPr/>
        </p:nvSpPr>
        <p:spPr>
          <a:xfrm>
            <a:off x="5088608" y="930501"/>
            <a:ext cx="3563722" cy="5416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r" rtl="1">
              <a:buNone/>
            </a:pPr>
            <a:r>
              <a:rPr lang="en-GB" sz="2000" dirty="0">
                <a:solidFill>
                  <a:srgbClr val="004C82"/>
                </a:solidFill>
              </a:rPr>
              <a:t>موقع Hessian Ried</a:t>
            </a:r>
          </a:p>
        </p:txBody>
      </p:sp>
      <p:sp>
        <p:nvSpPr>
          <p:cNvPr id="10" name="Rechteck 9">
            <a:extLst>
              <a:ext uri="{FF2B5EF4-FFF2-40B4-BE49-F238E27FC236}">
                <a16:creationId xmlns:a16="http://schemas.microsoft.com/office/drawing/2014/main" id="{1E66697F-1F45-44AC-9861-7EF1CEFD74A0}"/>
              </a:ext>
            </a:extLst>
          </p:cNvPr>
          <p:cNvSpPr/>
          <p:nvPr/>
        </p:nvSpPr>
        <p:spPr>
          <a:xfrm>
            <a:off x="4262558" y="4601036"/>
            <a:ext cx="2802370" cy="307777"/>
          </a:xfrm>
          <a:prstGeom prst="rect">
            <a:avLst/>
          </a:prstGeom>
        </p:spPr>
        <p:txBody>
          <a:bodyPr wrap="none">
            <a:spAutoFit/>
          </a:bodyPr>
          <a:lstStyle/>
          <a:p>
            <a:r>
              <a:rPr lang="en-AU" sz="1400" dirty="0"/>
              <a:t>Source: </a:t>
            </a:r>
            <a:r>
              <a:rPr lang="en-AU" sz="1400" dirty="0" err="1"/>
              <a:t>Rueppel</a:t>
            </a:r>
            <a:r>
              <a:rPr lang="en-AU" sz="1400" dirty="0"/>
              <a:t> &amp; </a:t>
            </a:r>
            <a:r>
              <a:rPr lang="en-AU" sz="1400" dirty="0" err="1"/>
              <a:t>Gutzke</a:t>
            </a:r>
            <a:r>
              <a:rPr lang="en-AU" sz="1400" dirty="0"/>
              <a:t>, 2004</a:t>
            </a:r>
            <a:endParaRPr lang="en-GB" sz="1400" dirty="0"/>
          </a:p>
        </p:txBody>
      </p:sp>
      <p:pic>
        <p:nvPicPr>
          <p:cNvPr id="15" name="Bildplatzhalter 14">
            <a:extLst>
              <a:ext uri="{FF2B5EF4-FFF2-40B4-BE49-F238E27FC236}">
                <a16:creationId xmlns:a16="http://schemas.microsoft.com/office/drawing/2014/main" id="{5A43A695-B478-4BE9-B9FE-A6FD5047F50D}"/>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val="0"/>
              </a:ext>
            </a:extLst>
          </a:blip>
          <a:srcRect/>
          <a:stretch>
            <a:fillRect/>
          </a:stretch>
        </p:blipFill>
        <p:spPr>
          <a:xfrm>
            <a:off x="606294" y="377584"/>
            <a:ext cx="3490913" cy="2057400"/>
          </a:xfrm>
        </p:spPr>
      </p:pic>
    </p:spTree>
    <p:extLst>
      <p:ext uri="{BB962C8B-B14F-4D97-AF65-F5344CB8AC3E}">
        <p14:creationId xmlns:p14="http://schemas.microsoft.com/office/powerpoint/2010/main" val="101613123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62E7C59-DD41-4EE5-B4D2-BD232FF10E80}"/>
              </a:ext>
            </a:extLst>
          </p:cNvPr>
          <p:cNvSpPr>
            <a:spLocks noGrp="1"/>
          </p:cNvSpPr>
          <p:nvPr>
            <p:ph type="body" sz="quarter" idx="13"/>
          </p:nvPr>
        </p:nvSpPr>
        <p:spPr>
          <a:xfrm>
            <a:off x="1292469" y="1116543"/>
            <a:ext cx="7722459" cy="3450957"/>
          </a:xfrm>
        </p:spPr>
        <p:txBody>
          <a:bodyPr>
            <a:noAutofit/>
          </a:bodyPr>
          <a:lstStyle/>
          <a:p>
            <a:pPr algn="r" rtl="1"/>
            <a:endParaRPr lang="en-US" sz="1700" dirty="0"/>
          </a:p>
          <a:p>
            <a:pPr algn="r" rtl="1"/>
            <a:r>
              <a:rPr lang="ar-SA" sz="1700" b="1" u="sng" dirty="0"/>
              <a:t>مستمدة</a:t>
            </a:r>
            <a:r>
              <a:rPr lang="en-GB" sz="1700" b="1" u="sng" dirty="0"/>
              <a:t> </a:t>
            </a:r>
            <a:r>
              <a:rPr lang="en-GB" sz="1700" b="1" u="sng" dirty="0" err="1"/>
              <a:t>من</a:t>
            </a:r>
            <a:r>
              <a:rPr lang="en-GB" sz="1700" b="1" u="sng" dirty="0"/>
              <a:t>:</a:t>
            </a:r>
          </a:p>
          <a:p>
            <a:pPr algn="r" rtl="1"/>
            <a:endParaRPr lang="en-GB" sz="1700" dirty="0"/>
          </a:p>
          <a:p>
            <a:pPr lvl="1" algn="r" rtl="1"/>
            <a:r>
              <a:rPr lang="en-GB" sz="1700" dirty="0"/>
              <a:t>تغيير المناظر الطبيعية </a:t>
            </a:r>
            <a:r>
              <a:rPr lang="en-GB" sz="1700" dirty="0" err="1"/>
              <a:t>إلى</a:t>
            </a:r>
            <a:r>
              <a:rPr lang="en-GB" sz="1700" dirty="0"/>
              <a:t> </a:t>
            </a:r>
            <a:r>
              <a:rPr lang="en-GB" sz="1700" dirty="0" err="1"/>
              <a:t>مناظر</a:t>
            </a:r>
            <a:r>
              <a:rPr lang="en-GB" sz="1700" dirty="0"/>
              <a:t> </a:t>
            </a:r>
            <a:r>
              <a:rPr lang="en-GB" sz="1700" dirty="0" err="1"/>
              <a:t>مزروعة</a:t>
            </a:r>
            <a:r>
              <a:rPr lang="ar-JO" sz="1700" dirty="0"/>
              <a:t>.</a:t>
            </a:r>
            <a:endParaRPr lang="en-GB" sz="1700" dirty="0"/>
          </a:p>
          <a:p>
            <a:pPr lvl="1" algn="r" rtl="1"/>
            <a:r>
              <a:rPr lang="en-GB" sz="1700" dirty="0"/>
              <a:t>مدخلات التلوث من الزراعة</a:t>
            </a:r>
            <a:r>
              <a:rPr lang="ar-JO" sz="1700" dirty="0"/>
              <a:t>.</a:t>
            </a:r>
            <a:endParaRPr lang="en-GB" sz="1700" dirty="0"/>
          </a:p>
          <a:p>
            <a:pPr lvl="1" algn="r" rtl="1"/>
            <a:r>
              <a:rPr lang="en-GB" sz="1700" dirty="0"/>
              <a:t>الاستغلال المكثف لموارد المياه الجوفية</a:t>
            </a:r>
            <a:r>
              <a:rPr lang="ar-JO" sz="1700" dirty="0"/>
              <a:t>.</a:t>
            </a:r>
            <a:endParaRPr lang="en-GB" sz="1700" dirty="0"/>
          </a:p>
          <a:p>
            <a:pPr algn="r" rtl="1"/>
            <a:endParaRPr lang="en-GB" sz="1700" dirty="0"/>
          </a:p>
          <a:p>
            <a:pPr algn="r" rtl="1"/>
            <a:r>
              <a:rPr lang="en-GB" sz="1700" b="1" u="sng" dirty="0" err="1"/>
              <a:t>وتحدث</a:t>
            </a:r>
            <a:r>
              <a:rPr lang="en-GB" sz="1700" b="1" u="sng" dirty="0"/>
              <a:t> الصراعات في السنوات الجافة والرطبة على السواء، وأدت إلى ما </a:t>
            </a:r>
            <a:r>
              <a:rPr lang="en-GB" sz="1700" b="1" u="sng" dirty="0" err="1"/>
              <a:t>يلي</a:t>
            </a:r>
            <a:r>
              <a:rPr lang="en-GB" sz="1700" b="1" u="sng" dirty="0"/>
              <a:t>:</a:t>
            </a:r>
          </a:p>
          <a:p>
            <a:pPr algn="r" rtl="1"/>
            <a:endParaRPr lang="en-GB" sz="1700" dirty="0"/>
          </a:p>
          <a:p>
            <a:pPr lvl="1" algn="r" rtl="1"/>
            <a:r>
              <a:rPr lang="en-GB" sz="1700" dirty="0" err="1"/>
              <a:t>سنوات</a:t>
            </a:r>
            <a:r>
              <a:rPr lang="en-GB" sz="1700" dirty="0"/>
              <a:t> </a:t>
            </a:r>
            <a:r>
              <a:rPr lang="en-GB" sz="1700" dirty="0" err="1"/>
              <a:t>الجفاف</a:t>
            </a:r>
            <a:r>
              <a:rPr lang="en-GB" sz="1700" dirty="0"/>
              <a:t>- </a:t>
            </a:r>
            <a:r>
              <a:rPr lang="ar-JO" sz="1700" dirty="0"/>
              <a:t> </a:t>
            </a:r>
            <a:r>
              <a:rPr lang="en-GB" sz="1700" dirty="0" err="1"/>
              <a:t>تراجع</a:t>
            </a:r>
            <a:r>
              <a:rPr lang="en-GB" sz="1700" dirty="0"/>
              <a:t> الغابات، أضرار الطرق، فشل الري الزراعي، </a:t>
            </a:r>
            <a:r>
              <a:rPr lang="ar-SA" sz="1700" dirty="0"/>
              <a:t>استقرار الشقوق</a:t>
            </a:r>
            <a:r>
              <a:rPr lang="en-GB" sz="1700" dirty="0"/>
              <a:t> في المباني</a:t>
            </a:r>
            <a:r>
              <a:rPr lang="ar-JO" sz="1700" dirty="0"/>
              <a:t>.</a:t>
            </a:r>
            <a:endParaRPr lang="en-GB" sz="1700" dirty="0"/>
          </a:p>
          <a:p>
            <a:pPr lvl="1" algn="r" rtl="1"/>
            <a:r>
              <a:rPr lang="en-GB" sz="1700" dirty="0"/>
              <a:t>سنوات رطبة- </a:t>
            </a:r>
            <a:r>
              <a:rPr lang="ar-SA" sz="1700" dirty="0"/>
              <a:t> ال</a:t>
            </a:r>
            <a:r>
              <a:rPr lang="en-GB" sz="1700" dirty="0" err="1"/>
              <a:t>فيضان</a:t>
            </a:r>
            <a:r>
              <a:rPr lang="ar-SA" sz="1700" dirty="0"/>
              <a:t>ات</a:t>
            </a:r>
            <a:r>
              <a:rPr lang="en-GB" sz="1700" dirty="0"/>
              <a:t>، عدم القدرة على تنظيف نظام الصرف الصحي </a:t>
            </a:r>
            <a:r>
              <a:rPr lang="en-GB" sz="1700" dirty="0" err="1"/>
              <a:t>بشكل</a:t>
            </a:r>
            <a:r>
              <a:rPr lang="en-GB" sz="1700" dirty="0"/>
              <a:t> </a:t>
            </a:r>
            <a:r>
              <a:rPr lang="en-GB" sz="1700" dirty="0" err="1"/>
              <a:t>صحيح</a:t>
            </a:r>
            <a:r>
              <a:rPr lang="ar-JO" sz="1700" dirty="0"/>
              <a:t>.</a:t>
            </a:r>
            <a:endParaRPr lang="en-GB" sz="1700" dirty="0"/>
          </a:p>
        </p:txBody>
      </p:sp>
      <p:sp>
        <p:nvSpPr>
          <p:cNvPr id="3" name="Titel 2">
            <a:extLst>
              <a:ext uri="{FF2B5EF4-FFF2-40B4-BE49-F238E27FC236}">
                <a16:creationId xmlns:a16="http://schemas.microsoft.com/office/drawing/2014/main" id="{94D0D5E9-5207-4883-AD60-29277C71F83E}"/>
              </a:ext>
            </a:extLst>
          </p:cNvPr>
          <p:cNvSpPr>
            <a:spLocks noGrp="1"/>
          </p:cNvSpPr>
          <p:nvPr>
            <p:ph type="title"/>
          </p:nvPr>
        </p:nvSpPr>
        <p:spPr/>
        <p:txBody>
          <a:bodyPr>
            <a:normAutofit/>
          </a:bodyPr>
          <a:lstStyle/>
          <a:p>
            <a:pPr algn="r" rtl="1"/>
            <a:r>
              <a:rPr lang="ar-JO" dirty="0">
                <a:solidFill>
                  <a:srgbClr val="002060"/>
                </a:solidFill>
              </a:rPr>
              <a:t>مخاوف </a:t>
            </a:r>
            <a:r>
              <a:rPr lang="en-US" dirty="0" err="1">
                <a:solidFill>
                  <a:srgbClr val="002060"/>
                </a:solidFill>
              </a:rPr>
              <a:t>المستخدم</a:t>
            </a:r>
            <a:r>
              <a:rPr lang="en-US" dirty="0">
                <a:solidFill>
                  <a:srgbClr val="002060"/>
                </a:solidFill>
              </a:rPr>
              <a:t> </a:t>
            </a:r>
            <a:endParaRPr lang="de-DE" dirty="0"/>
          </a:p>
        </p:txBody>
      </p:sp>
      <p:sp>
        <p:nvSpPr>
          <p:cNvPr id="4" name="Foliennummernplatzhalter 3">
            <a:extLst>
              <a:ext uri="{FF2B5EF4-FFF2-40B4-BE49-F238E27FC236}">
                <a16:creationId xmlns:a16="http://schemas.microsoft.com/office/drawing/2014/main" id="{5D112A24-0199-4574-B0E4-CA761ED937BF}"/>
              </a:ext>
            </a:extLst>
          </p:cNvPr>
          <p:cNvSpPr>
            <a:spLocks noGrp="1"/>
          </p:cNvSpPr>
          <p:nvPr>
            <p:ph type="sldNum" sz="quarter" idx="16"/>
          </p:nvPr>
        </p:nvSpPr>
        <p:spPr/>
        <p:txBody>
          <a:bodyPr/>
          <a:lstStyle/>
          <a:p>
            <a:fld id="{CF23C0C3-F0EC-4AF0-84C8-08554CFEDD03}" type="slidenum">
              <a:rPr lang="en-GB" smtClean="0"/>
              <a:t>5</a:t>
            </a:fld>
            <a:endParaRPr lang="en-GB" dirty="0"/>
          </a:p>
        </p:txBody>
      </p:sp>
    </p:spTree>
    <p:extLst>
      <p:ext uri="{BB962C8B-B14F-4D97-AF65-F5344CB8AC3E}">
        <p14:creationId xmlns:p14="http://schemas.microsoft.com/office/powerpoint/2010/main" val="330039058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3EEE14-4B48-4E6A-8BB1-D56A95F83C9D}"/>
              </a:ext>
            </a:extLst>
          </p:cNvPr>
          <p:cNvSpPr>
            <a:spLocks noGrp="1"/>
          </p:cNvSpPr>
          <p:nvPr>
            <p:ph type="title"/>
          </p:nvPr>
        </p:nvSpPr>
        <p:spPr/>
        <p:txBody>
          <a:bodyPr/>
          <a:lstStyle/>
          <a:p>
            <a:pPr algn="r" rtl="1"/>
            <a:r>
              <a:rPr lang="en-US" dirty="0">
                <a:solidFill>
                  <a:srgbClr val="002060"/>
                </a:solidFill>
              </a:rPr>
              <a:t>الحلول:</a:t>
            </a:r>
            <a:r>
              <a:rPr lang="ar-SA" dirty="0">
                <a:solidFill>
                  <a:srgbClr val="002060"/>
                </a:solidFill>
              </a:rPr>
              <a:t> </a:t>
            </a:r>
            <a:r>
              <a:rPr lang="ar-JO" dirty="0">
                <a:solidFill>
                  <a:srgbClr val="002060"/>
                </a:solidFill>
              </a:rPr>
              <a:t>الوثائق</a:t>
            </a:r>
            <a:r>
              <a:rPr lang="ar-SA" dirty="0">
                <a:solidFill>
                  <a:srgbClr val="002060"/>
                </a:solidFill>
              </a:rPr>
              <a:t> </a:t>
            </a:r>
            <a:r>
              <a:rPr lang="en-US" dirty="0">
                <a:solidFill>
                  <a:srgbClr val="002060"/>
                </a:solidFill>
              </a:rPr>
              <a:t>ذات الصلة </a:t>
            </a:r>
            <a:r>
              <a:rPr lang="ar-SA" dirty="0">
                <a:solidFill>
                  <a:srgbClr val="002060"/>
                </a:solidFill>
              </a:rPr>
              <a:t>بالرابطة</a:t>
            </a:r>
            <a:endParaRPr lang="de-DE" dirty="0"/>
          </a:p>
        </p:txBody>
      </p:sp>
      <p:sp>
        <p:nvSpPr>
          <p:cNvPr id="4" name="Foliennummernplatzhalter 3">
            <a:extLst>
              <a:ext uri="{FF2B5EF4-FFF2-40B4-BE49-F238E27FC236}">
                <a16:creationId xmlns:a16="http://schemas.microsoft.com/office/drawing/2014/main" id="{E981B17A-9F76-40FA-889B-121DCEED734B}"/>
              </a:ext>
            </a:extLst>
          </p:cNvPr>
          <p:cNvSpPr>
            <a:spLocks noGrp="1"/>
          </p:cNvSpPr>
          <p:nvPr>
            <p:ph type="sldNum" sz="quarter" idx="16"/>
          </p:nvPr>
        </p:nvSpPr>
        <p:spPr/>
        <p:txBody>
          <a:bodyPr/>
          <a:lstStyle/>
          <a:p>
            <a:fld id="{CF23C0C3-F0EC-4AF0-84C8-08554CFEDD03}" type="slidenum">
              <a:rPr lang="en-GB" smtClean="0"/>
              <a:t>6</a:t>
            </a:fld>
            <a:endParaRPr lang="en-GB" dirty="0"/>
          </a:p>
        </p:txBody>
      </p:sp>
      <p:grpSp>
        <p:nvGrpSpPr>
          <p:cNvPr id="5" name="Gruppieren 4">
            <a:extLst>
              <a:ext uri="{FF2B5EF4-FFF2-40B4-BE49-F238E27FC236}">
                <a16:creationId xmlns:a16="http://schemas.microsoft.com/office/drawing/2014/main" id="{ED0793A9-24E3-4706-BF93-B2F800250034}"/>
              </a:ext>
            </a:extLst>
          </p:cNvPr>
          <p:cNvGrpSpPr/>
          <p:nvPr/>
        </p:nvGrpSpPr>
        <p:grpSpPr>
          <a:xfrm flipH="1">
            <a:off x="358196" y="1271062"/>
            <a:ext cx="8335987" cy="1895050"/>
            <a:chOff x="124511" y="1351501"/>
            <a:chExt cx="9320557" cy="2763249"/>
          </a:xfrm>
        </p:grpSpPr>
        <p:sp>
          <p:nvSpPr>
            <p:cNvPr id="6" name="Strzałka w lewo i prawo 21">
              <a:extLst>
                <a:ext uri="{FF2B5EF4-FFF2-40B4-BE49-F238E27FC236}">
                  <a16:creationId xmlns:a16="http://schemas.microsoft.com/office/drawing/2014/main" id="{6E3EB0B3-B755-4E97-B6C7-A207D0893636}"/>
                </a:ext>
              </a:extLst>
            </p:cNvPr>
            <p:cNvSpPr/>
            <p:nvPr/>
          </p:nvSpPr>
          <p:spPr>
            <a:xfrm rot="16200000">
              <a:off x="-910695" y="2591223"/>
              <a:ext cx="2394113" cy="323702"/>
            </a:xfrm>
            <a:prstGeom prst="leftRightArrow">
              <a:avLst/>
            </a:prstGeom>
            <a:solidFill>
              <a:srgbClr val="F4971A">
                <a:alpha val="20000"/>
              </a:srgbClr>
            </a:solidFill>
            <a:ln w="19050">
              <a:solidFill>
                <a:srgbClr val="F497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prstClr val="black"/>
                  </a:solidFill>
                </a:rPr>
                <a:t>عمودي </a:t>
              </a:r>
              <a:endParaRPr lang="pl-PL" sz="1100" dirty="0">
                <a:solidFill>
                  <a:schemeClr val="tx1"/>
                </a:solidFill>
              </a:endParaRPr>
            </a:p>
          </p:txBody>
        </p:sp>
        <p:grpSp>
          <p:nvGrpSpPr>
            <p:cNvPr id="7" name="Gruppieren 6">
              <a:extLst>
                <a:ext uri="{FF2B5EF4-FFF2-40B4-BE49-F238E27FC236}">
                  <a16:creationId xmlns:a16="http://schemas.microsoft.com/office/drawing/2014/main" id="{315315FB-F24F-413B-A8D6-4F446E789668}"/>
                </a:ext>
              </a:extLst>
            </p:cNvPr>
            <p:cNvGrpSpPr/>
            <p:nvPr/>
          </p:nvGrpSpPr>
          <p:grpSpPr>
            <a:xfrm>
              <a:off x="520603" y="1351501"/>
              <a:ext cx="8924465" cy="2763249"/>
              <a:chOff x="520603" y="1351501"/>
              <a:chExt cx="8924465" cy="2763249"/>
            </a:xfrm>
          </p:grpSpPr>
          <p:grpSp>
            <p:nvGrpSpPr>
              <p:cNvPr id="8" name="Grupa 14">
                <a:extLst>
                  <a:ext uri="{FF2B5EF4-FFF2-40B4-BE49-F238E27FC236}">
                    <a16:creationId xmlns:a16="http://schemas.microsoft.com/office/drawing/2014/main" id="{445DD95A-A4A7-41EF-8585-EA942E0F72CC}"/>
                  </a:ext>
                </a:extLst>
              </p:cNvPr>
              <p:cNvGrpSpPr/>
              <p:nvPr/>
            </p:nvGrpSpPr>
            <p:grpSpPr>
              <a:xfrm>
                <a:off x="577231" y="1543105"/>
                <a:ext cx="2013570" cy="2130207"/>
                <a:chOff x="478849" y="2224371"/>
                <a:chExt cx="2645351" cy="2481894"/>
              </a:xfrm>
            </p:grpSpPr>
            <p:sp>
              <p:nvSpPr>
                <p:cNvPr id="16" name="Prostokąt 7">
                  <a:extLst>
                    <a:ext uri="{FF2B5EF4-FFF2-40B4-BE49-F238E27FC236}">
                      <a16:creationId xmlns:a16="http://schemas.microsoft.com/office/drawing/2014/main" id="{9FC85772-FFFA-49B0-B5F8-FB5C198BC276}"/>
                    </a:ext>
                  </a:extLst>
                </p:cNvPr>
                <p:cNvSpPr/>
                <p:nvPr/>
              </p:nvSpPr>
              <p:spPr>
                <a:xfrm>
                  <a:off x="478849" y="2224371"/>
                  <a:ext cx="2645351" cy="2115617"/>
                </a:xfrm>
                <a:prstGeom prst="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ar-SA" altLang="zh-TW" sz="1000" b="1" dirty="0">
                      <a:solidFill>
                        <a:srgbClr val="F79646">
                          <a:lumMod val="75000"/>
                        </a:srgbClr>
                      </a:solidFill>
                    </a:rPr>
                    <a:t>الوثائق الرسمية:</a:t>
                  </a:r>
                  <a:endParaRPr lang="en-US" sz="900" b="1" dirty="0">
                    <a:solidFill>
                      <a:prstClr val="black"/>
                    </a:solidFill>
                  </a:endParaRPr>
                </a:p>
                <a:p>
                  <a:pPr algn="ctr"/>
                  <a:r>
                    <a:rPr lang="ar-SA" sz="1000" b="1" dirty="0">
                      <a:solidFill>
                        <a:prstClr val="black"/>
                      </a:solidFill>
                    </a:rPr>
                    <a:t>وثيقة إلزام قانوني</a:t>
                  </a:r>
                  <a:endParaRPr lang="en-US" sz="1000" b="1" dirty="0">
                    <a:solidFill>
                      <a:prstClr val="black"/>
                    </a:solidFill>
                  </a:endParaRPr>
                </a:p>
                <a:p>
                  <a:pPr algn="ctr"/>
                  <a:endParaRPr lang="pl-PL" b="1" dirty="0">
                    <a:solidFill>
                      <a:prstClr val="black"/>
                    </a:solidFill>
                  </a:endParaRPr>
                </a:p>
              </p:txBody>
            </p:sp>
            <p:sp>
              <p:nvSpPr>
                <p:cNvPr id="17" name="Prostokąt 9">
                  <a:extLst>
                    <a:ext uri="{FF2B5EF4-FFF2-40B4-BE49-F238E27FC236}">
                      <a16:creationId xmlns:a16="http://schemas.microsoft.com/office/drawing/2014/main" id="{358C3A2B-86C4-447E-96E7-6E8DAE2FCE80}"/>
                    </a:ext>
                  </a:extLst>
                </p:cNvPr>
                <p:cNvSpPr/>
                <p:nvPr/>
              </p:nvSpPr>
              <p:spPr>
                <a:xfrm>
                  <a:off x="478849" y="3089916"/>
                  <a:ext cx="2645351" cy="1616349"/>
                </a:xfrm>
                <a:prstGeom prst="rect">
                  <a:avLst/>
                </a:prstGeom>
                <a:solidFill>
                  <a:srgbClr val="004C8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r" rtl="1"/>
                  <a:r>
                    <a:rPr lang="ar-SA" sz="1200" dirty="0"/>
                    <a:t>خطة</a:t>
                  </a:r>
                  <a:r>
                    <a:rPr lang="en-AU" sz="1200" dirty="0"/>
                    <a:t>Hessian Ried </a:t>
                  </a:r>
                  <a:r>
                    <a:rPr lang="ar-SA" sz="1200" dirty="0"/>
                    <a:t> لإدارة المياه الجوفية باستخدام معايير ملزمة قانونًا</a:t>
                  </a:r>
                </a:p>
              </p:txBody>
            </p:sp>
          </p:grpSp>
          <p:sp>
            <p:nvSpPr>
              <p:cNvPr id="9" name="Strzałka w lewo i prawo 13">
                <a:extLst>
                  <a:ext uri="{FF2B5EF4-FFF2-40B4-BE49-F238E27FC236}">
                    <a16:creationId xmlns:a16="http://schemas.microsoft.com/office/drawing/2014/main" id="{6DAF06D1-BC80-47D7-B0CE-8B60A0484032}"/>
                  </a:ext>
                </a:extLst>
              </p:cNvPr>
              <p:cNvSpPr/>
              <p:nvPr/>
            </p:nvSpPr>
            <p:spPr>
              <a:xfrm>
                <a:off x="2644220" y="1751582"/>
                <a:ext cx="2213531" cy="1425703"/>
              </a:xfrm>
              <a:prstGeom prst="leftRightArrow">
                <a:avLst/>
              </a:prstGeom>
              <a:solidFill>
                <a:srgbClr val="F4971A">
                  <a:alpha val="20000"/>
                </a:srgbClr>
              </a:solidFill>
              <a:ln w="19050">
                <a:solidFill>
                  <a:srgbClr val="F497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prstClr val="black"/>
                    </a:solidFill>
                  </a:rPr>
                  <a:t>القانون التنظيمي الذي يكمله التعاون </a:t>
                </a:r>
                <a:r>
                  <a:rPr lang="en-US" sz="900" b="1" dirty="0" err="1">
                    <a:solidFill>
                      <a:prstClr val="black"/>
                    </a:solidFill>
                  </a:rPr>
                  <a:t>ال</a:t>
                </a:r>
                <a:r>
                  <a:rPr lang="ar-SA" sz="900" b="1" dirty="0">
                    <a:solidFill>
                      <a:prstClr val="black"/>
                    </a:solidFill>
                  </a:rPr>
                  <a:t>ت</a:t>
                </a:r>
                <a:r>
                  <a:rPr lang="en-US" sz="900" b="1" dirty="0">
                    <a:solidFill>
                      <a:prstClr val="black"/>
                    </a:solidFill>
                  </a:rPr>
                  <a:t>طوعي  </a:t>
                </a:r>
              </a:p>
            </p:txBody>
          </p:sp>
          <p:grpSp>
            <p:nvGrpSpPr>
              <p:cNvPr id="10" name="Grupa 15">
                <a:extLst>
                  <a:ext uri="{FF2B5EF4-FFF2-40B4-BE49-F238E27FC236}">
                    <a16:creationId xmlns:a16="http://schemas.microsoft.com/office/drawing/2014/main" id="{21838621-FEC0-4272-96B2-5E11E2982EE7}"/>
                  </a:ext>
                </a:extLst>
              </p:cNvPr>
              <p:cNvGrpSpPr/>
              <p:nvPr/>
            </p:nvGrpSpPr>
            <p:grpSpPr>
              <a:xfrm>
                <a:off x="4911169" y="1556018"/>
                <a:ext cx="2213531" cy="2117293"/>
                <a:chOff x="694898" y="2460854"/>
                <a:chExt cx="2429302" cy="2191102"/>
              </a:xfrm>
            </p:grpSpPr>
            <p:sp>
              <p:nvSpPr>
                <p:cNvPr id="14" name="Prostokąt 16">
                  <a:extLst>
                    <a:ext uri="{FF2B5EF4-FFF2-40B4-BE49-F238E27FC236}">
                      <a16:creationId xmlns:a16="http://schemas.microsoft.com/office/drawing/2014/main" id="{985E6268-DD8A-4B07-93B8-E18824652713}"/>
                    </a:ext>
                  </a:extLst>
                </p:cNvPr>
                <p:cNvSpPr/>
                <p:nvPr/>
              </p:nvSpPr>
              <p:spPr>
                <a:xfrm>
                  <a:off x="694898" y="2460854"/>
                  <a:ext cx="2429302" cy="1879134"/>
                </a:xfrm>
                <a:prstGeom prst="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ar-SA" altLang="zh-TW" sz="1000" b="1" dirty="0">
                      <a:solidFill>
                        <a:srgbClr val="F79646">
                          <a:lumMod val="75000"/>
                        </a:srgbClr>
                      </a:solidFill>
                    </a:rPr>
                    <a:t>الوثائق غير الرسمية:</a:t>
                  </a:r>
                  <a:endParaRPr lang="en-US" altLang="zh-TW" sz="1000" b="1" dirty="0">
                    <a:solidFill>
                      <a:srgbClr val="F79646">
                        <a:lumMod val="75000"/>
                      </a:srgbClr>
                    </a:solidFill>
                  </a:endParaRPr>
                </a:p>
                <a:p>
                  <a:pPr algn="ctr"/>
                  <a:r>
                    <a:rPr lang="en-US" sz="1000" b="1" dirty="0">
                      <a:solidFill>
                        <a:prstClr val="black"/>
                      </a:solidFill>
                    </a:rPr>
                    <a:t>التعاون ال</a:t>
                  </a:r>
                  <a:r>
                    <a:rPr lang="ar-SA" sz="1000" b="1" dirty="0">
                      <a:solidFill>
                        <a:prstClr val="black"/>
                      </a:solidFill>
                    </a:rPr>
                    <a:t>ت</a:t>
                  </a:r>
                  <a:r>
                    <a:rPr lang="en-US" sz="1000" b="1" dirty="0">
                      <a:solidFill>
                        <a:prstClr val="black"/>
                      </a:solidFill>
                    </a:rPr>
                    <a:t>طوعي </a:t>
                  </a:r>
                </a:p>
                <a:p>
                  <a:pPr algn="ctr"/>
                  <a:endParaRPr lang="pl-PL" b="1" dirty="0">
                    <a:solidFill>
                      <a:prstClr val="black"/>
                    </a:solidFill>
                  </a:endParaRPr>
                </a:p>
              </p:txBody>
            </p:sp>
            <p:sp>
              <p:nvSpPr>
                <p:cNvPr id="15" name="Prostokąt 17">
                  <a:extLst>
                    <a:ext uri="{FF2B5EF4-FFF2-40B4-BE49-F238E27FC236}">
                      <a16:creationId xmlns:a16="http://schemas.microsoft.com/office/drawing/2014/main" id="{7B6BF21D-939F-4298-ADA3-C93AEAAE86E7}"/>
                    </a:ext>
                  </a:extLst>
                </p:cNvPr>
                <p:cNvSpPr/>
                <p:nvPr/>
              </p:nvSpPr>
              <p:spPr>
                <a:xfrm>
                  <a:off x="694898" y="3143576"/>
                  <a:ext cx="2429302" cy="1508380"/>
                </a:xfrm>
                <a:prstGeom prst="rect">
                  <a:avLst/>
                </a:prstGeom>
                <a:solidFill>
                  <a:srgbClr val="004C8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rmAutofit fontScale="96578"/>
                </a:bodyPr>
                <a:lstStyle/>
                <a:p>
                  <a:pPr marL="171450" indent="-171450" algn="r" rtl="1">
                    <a:buFont typeface="Symbol" panose="05050102010706020507" pitchFamily="18" charset="2"/>
                    <a:buChar char="-"/>
                  </a:pPr>
                  <a:r>
                    <a:rPr lang="ar-SA" sz="1200" dirty="0">
                      <a:solidFill>
                        <a:schemeClr val="bg1"/>
                      </a:solidFill>
                    </a:rPr>
                    <a:t>نقاش بشكل طاولة مستديرة</a:t>
                  </a:r>
                  <a:r>
                    <a:rPr lang="en-US" sz="1200" dirty="0">
                      <a:solidFill>
                        <a:schemeClr val="bg1"/>
                      </a:solidFill>
                    </a:rPr>
                    <a:t> </a:t>
                  </a:r>
                  <a:r>
                    <a:rPr lang="ar-SA" sz="1200" dirty="0">
                      <a:solidFill>
                        <a:schemeClr val="bg1"/>
                      </a:solidFill>
                    </a:rPr>
                    <a:t>في </a:t>
                  </a:r>
                  <a:r>
                    <a:rPr lang="en-US" sz="1200" dirty="0">
                      <a:solidFill>
                        <a:schemeClr val="bg1"/>
                      </a:solidFill>
                    </a:rPr>
                    <a:t>Hessian Ried </a:t>
                  </a:r>
                </a:p>
                <a:p>
                  <a:pPr marL="171450" indent="-171450" algn="r" rtl="1">
                    <a:buFont typeface="Symbol" panose="05050102010706020507" pitchFamily="18" charset="2"/>
                    <a:buChar char="-"/>
                  </a:pPr>
                  <a:r>
                    <a:rPr lang="en-US" sz="1200" dirty="0">
                      <a:solidFill>
                        <a:schemeClr val="bg1"/>
                      </a:solidFill>
                    </a:rPr>
                    <a:t>التعاون في إمدادات المياه والزراعة</a:t>
                  </a:r>
                </a:p>
              </p:txBody>
            </p:sp>
          </p:grpSp>
          <p:sp>
            <p:nvSpPr>
              <p:cNvPr id="11" name="Prostokąt 19">
                <a:extLst>
                  <a:ext uri="{FF2B5EF4-FFF2-40B4-BE49-F238E27FC236}">
                    <a16:creationId xmlns:a16="http://schemas.microsoft.com/office/drawing/2014/main" id="{30761B35-3299-4720-A9F0-1DF660B7E827}"/>
                  </a:ext>
                </a:extLst>
              </p:cNvPr>
              <p:cNvSpPr/>
              <p:nvPr/>
            </p:nvSpPr>
            <p:spPr>
              <a:xfrm>
                <a:off x="8054072" y="1781498"/>
                <a:ext cx="1390996" cy="1903255"/>
              </a:xfrm>
              <a:prstGeom prst="rect">
                <a:avLst/>
              </a:prstGeom>
              <a:solidFill>
                <a:srgbClr val="F4971A">
                  <a:alpha val="80000"/>
                </a:srgbClr>
              </a:solidFill>
              <a:ln w="19050">
                <a:solidFill>
                  <a:srgbClr val="F4971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lgn="r" rtl="1">
                  <a:buFont typeface="Symbol" panose="05050102010706020507" pitchFamily="18" charset="2"/>
                  <a:buChar char="-"/>
                </a:pPr>
                <a:r>
                  <a:rPr lang="en-US" sz="1200" dirty="0">
                    <a:solidFill>
                      <a:schemeClr val="bg1"/>
                    </a:solidFill>
                  </a:rPr>
                  <a:t>مشاركة أصحاب المصلحة </a:t>
                </a:r>
              </a:p>
              <a:p>
                <a:pPr marL="171450" indent="-171450" algn="r" rtl="1">
                  <a:buFont typeface="Symbol" panose="05050102010706020507" pitchFamily="18" charset="2"/>
                  <a:buChar char="-"/>
                </a:pPr>
                <a:r>
                  <a:rPr lang="en-US" sz="1200" dirty="0">
                    <a:solidFill>
                      <a:schemeClr val="bg1"/>
                    </a:solidFill>
                  </a:rPr>
                  <a:t>الخبرة الفنية  </a:t>
                </a:r>
              </a:p>
            </p:txBody>
          </p:sp>
          <p:sp>
            <p:nvSpPr>
              <p:cNvPr id="12" name="Nawias klamrowy zamykający 20">
                <a:extLst>
                  <a:ext uri="{FF2B5EF4-FFF2-40B4-BE49-F238E27FC236}">
                    <a16:creationId xmlns:a16="http://schemas.microsoft.com/office/drawing/2014/main" id="{02692398-52B6-437F-AF9E-9107B0559D3D}"/>
                  </a:ext>
                </a:extLst>
              </p:cNvPr>
              <p:cNvSpPr/>
              <p:nvPr/>
            </p:nvSpPr>
            <p:spPr>
              <a:xfrm>
                <a:off x="7312451" y="1351501"/>
                <a:ext cx="507275" cy="2763249"/>
              </a:xfrm>
              <a:prstGeom prst="rightBrace">
                <a:avLst/>
              </a:prstGeom>
              <a:noFill/>
              <a:ln w="31750">
                <a:solidFill>
                  <a:srgbClr val="F497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solidFill>
                    <a:prstClr val="white"/>
                  </a:solidFill>
                </a:endParaRPr>
              </a:p>
            </p:txBody>
          </p:sp>
          <p:sp>
            <p:nvSpPr>
              <p:cNvPr id="13" name="Strzałka w lewo i prawo 23">
                <a:extLst>
                  <a:ext uri="{FF2B5EF4-FFF2-40B4-BE49-F238E27FC236}">
                    <a16:creationId xmlns:a16="http://schemas.microsoft.com/office/drawing/2014/main" id="{DC09CE0D-3031-4FE0-AFD7-FF463B3F79BC}"/>
                  </a:ext>
                </a:extLst>
              </p:cNvPr>
              <p:cNvSpPr/>
              <p:nvPr/>
            </p:nvSpPr>
            <p:spPr>
              <a:xfrm>
                <a:off x="520603" y="3725260"/>
                <a:ext cx="6604097" cy="389490"/>
              </a:xfrm>
              <a:prstGeom prst="leftRightArrow">
                <a:avLst/>
              </a:prstGeom>
              <a:solidFill>
                <a:srgbClr val="F4971A">
                  <a:alpha val="20000"/>
                </a:srgbClr>
              </a:solidFill>
              <a:ln w="19050">
                <a:solidFill>
                  <a:srgbClr val="F497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1100" dirty="0">
                    <a:solidFill>
                      <a:prstClr val="black"/>
                    </a:solidFill>
                  </a:rPr>
                  <a:t>أفقي</a:t>
                </a:r>
                <a:endParaRPr lang="pl-PL" sz="1100" dirty="0">
                  <a:solidFill>
                    <a:prstClr val="black"/>
                  </a:solidFill>
                </a:endParaRPr>
              </a:p>
            </p:txBody>
          </p:sp>
        </p:grpSp>
      </p:grpSp>
      <p:sp>
        <p:nvSpPr>
          <p:cNvPr id="21" name="Textfeld 20">
            <a:extLst>
              <a:ext uri="{FF2B5EF4-FFF2-40B4-BE49-F238E27FC236}">
                <a16:creationId xmlns:a16="http://schemas.microsoft.com/office/drawing/2014/main" id="{A49C3C03-0E9D-497E-8C00-2FD76F36DD6B}"/>
              </a:ext>
            </a:extLst>
          </p:cNvPr>
          <p:cNvSpPr txBox="1"/>
          <p:nvPr/>
        </p:nvSpPr>
        <p:spPr>
          <a:xfrm>
            <a:off x="924849" y="3323660"/>
            <a:ext cx="7764287" cy="892552"/>
          </a:xfrm>
          <a:prstGeom prst="rect">
            <a:avLst/>
          </a:prstGeom>
          <a:noFill/>
        </p:spPr>
        <p:txBody>
          <a:bodyPr wrap="square" rtlCol="0">
            <a:spAutoFit/>
          </a:bodyPr>
          <a:lstStyle/>
          <a:p>
            <a:pPr lvl="0" algn="r" rtl="1">
              <a:spcBef>
                <a:spcPts val="600"/>
              </a:spcBef>
            </a:pPr>
            <a:r>
              <a:rPr lang="en-US" sz="1400" dirty="0">
                <a:solidFill>
                  <a:prstClr val="black"/>
                </a:solidFill>
                <a:latin typeface="Calibri" panose="020F0502020204030204" pitchFamily="34" charset="0"/>
                <a:cs typeface="Calibri" panose="020F0502020204030204" pitchFamily="34" charset="0"/>
              </a:rPr>
              <a:t>المزايا الناشئة عن ربط </a:t>
            </a:r>
            <a:r>
              <a:rPr lang="ar-SA" sz="1400" dirty="0">
                <a:solidFill>
                  <a:prstClr val="black"/>
                </a:solidFill>
                <a:latin typeface="Calibri" panose="020F0502020204030204" pitchFamily="34" charset="0"/>
                <a:cs typeface="Calibri" panose="020F0502020204030204" pitchFamily="34" charset="0"/>
              </a:rPr>
              <a:t>الوثائق</a:t>
            </a:r>
            <a:r>
              <a:rPr lang="en-US" sz="1400" dirty="0">
                <a:solidFill>
                  <a:prstClr val="black"/>
                </a:solidFill>
                <a:latin typeface="Calibri" panose="020F0502020204030204" pitchFamily="34" charset="0"/>
                <a:cs typeface="Calibri" panose="020F0502020204030204" pitchFamily="34" charset="0"/>
              </a:rPr>
              <a:t> النظامية بممارسات التعاون غير الرسمي ال</a:t>
            </a:r>
            <a:r>
              <a:rPr lang="ar-SA" sz="1400" dirty="0">
                <a:solidFill>
                  <a:prstClr val="black"/>
                </a:solidFill>
                <a:latin typeface="Calibri" panose="020F0502020204030204" pitchFamily="34" charset="0"/>
                <a:cs typeface="Calibri" panose="020F0502020204030204" pitchFamily="34" charset="0"/>
              </a:rPr>
              <a:t>ت</a:t>
            </a:r>
            <a:r>
              <a:rPr lang="en-US" sz="1400" dirty="0">
                <a:solidFill>
                  <a:prstClr val="black"/>
                </a:solidFill>
                <a:latin typeface="Calibri" panose="020F0502020204030204" pitchFamily="34" charset="0"/>
                <a:cs typeface="Calibri" panose="020F0502020204030204" pitchFamily="34" charset="0"/>
              </a:rPr>
              <a:t>طوعي:</a:t>
            </a:r>
          </a:p>
          <a:p>
            <a:pPr marL="285750" lvl="0" indent="-285750" algn="r" rtl="1">
              <a:spcBef>
                <a:spcPts val="600"/>
              </a:spcBef>
              <a:buClr>
                <a:srgbClr val="F4971A"/>
              </a:buClr>
              <a:buFont typeface="Wingdings" panose="05000000000000000000" pitchFamily="2" charset="2"/>
              <a:buChar char="§"/>
            </a:pPr>
            <a:r>
              <a:rPr lang="ar-SA" sz="1400" dirty="0">
                <a:solidFill>
                  <a:prstClr val="black"/>
                </a:solidFill>
                <a:latin typeface="Calibri" panose="020F0502020204030204" pitchFamily="34" charset="0"/>
                <a:cs typeface="Calibri" panose="020F0502020204030204" pitchFamily="34" charset="0"/>
              </a:rPr>
              <a:t>إتاحة وثيقة</a:t>
            </a:r>
            <a:r>
              <a:rPr lang="en-US" sz="1400" dirty="0">
                <a:solidFill>
                  <a:prstClr val="black"/>
                </a:solidFill>
                <a:latin typeface="Calibri" panose="020F0502020204030204" pitchFamily="34" charset="0"/>
                <a:cs typeface="Calibri" panose="020F0502020204030204" pitchFamily="34" charset="0"/>
              </a:rPr>
              <a:t> نظامية </a:t>
            </a:r>
            <a:r>
              <a:rPr lang="ar-SA" sz="1400" dirty="0">
                <a:solidFill>
                  <a:prstClr val="black"/>
                </a:solidFill>
                <a:latin typeface="Calibri" panose="020F0502020204030204" pitchFamily="34" charset="0"/>
                <a:cs typeface="Calibri" panose="020F0502020204030204" pitchFamily="34" charset="0"/>
              </a:rPr>
              <a:t>تتضمن </a:t>
            </a:r>
            <a:r>
              <a:rPr lang="en-US" sz="1400" dirty="0">
                <a:solidFill>
                  <a:prstClr val="black"/>
                </a:solidFill>
                <a:latin typeface="Calibri" panose="020F0502020204030204" pitchFamily="34" charset="0"/>
                <a:cs typeface="Calibri" panose="020F0502020204030204" pitchFamily="34" charset="0"/>
              </a:rPr>
              <a:t>معايير ملزمة لتخطيط إدارة المياه</a:t>
            </a:r>
            <a:r>
              <a:rPr lang="ar-JO" sz="1400" dirty="0">
                <a:solidFill>
                  <a:prstClr val="black"/>
                </a:solidFill>
                <a:latin typeface="Calibri" panose="020F0502020204030204" pitchFamily="34" charset="0"/>
                <a:cs typeface="Calibri" panose="020F0502020204030204" pitchFamily="34" charset="0"/>
              </a:rPr>
              <a:t>.</a:t>
            </a:r>
            <a:endParaRPr lang="ar-SA" sz="1400" dirty="0">
              <a:solidFill>
                <a:prstClr val="black"/>
              </a:solidFill>
              <a:latin typeface="Calibri" panose="020F0502020204030204" pitchFamily="34" charset="0"/>
              <a:cs typeface="Calibri" panose="020F0502020204030204" pitchFamily="34" charset="0"/>
            </a:endParaRPr>
          </a:p>
          <a:p>
            <a:pPr marL="285750" lvl="0" indent="-285750" algn="r" rtl="1">
              <a:spcBef>
                <a:spcPts val="600"/>
              </a:spcBef>
              <a:buClr>
                <a:srgbClr val="F4971A"/>
              </a:buClr>
              <a:buFont typeface="Wingdings" panose="05000000000000000000" pitchFamily="2" charset="2"/>
              <a:buChar char="§"/>
            </a:pPr>
            <a:r>
              <a:rPr lang="ar-SA" sz="1400" dirty="0">
                <a:solidFill>
                  <a:prstClr val="black"/>
                </a:solidFill>
                <a:latin typeface="Calibri" panose="020F0502020204030204" pitchFamily="34" charset="0"/>
                <a:cs typeface="Calibri" panose="020F0502020204030204" pitchFamily="34" charset="0"/>
              </a:rPr>
              <a:t>تمثيل مصالح جميع الجهات الفاعلة والقطاعات وكذلك المناطق من خلال وثيقة توفرها أشكال التعاون التطوعي</a:t>
            </a:r>
            <a:r>
              <a:rPr lang="ar-JO" sz="1400" dirty="0">
                <a:solidFill>
                  <a:prstClr val="black"/>
                </a:solidFill>
                <a:latin typeface="Calibri" panose="020F0502020204030204" pitchFamily="34" charset="0"/>
                <a:cs typeface="Calibri" panose="020F0502020204030204" pitchFamily="34" charset="0"/>
              </a:rPr>
              <a:t>.</a:t>
            </a:r>
            <a:endParaRPr lang="ar-SA" sz="14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517956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BBB1AE-FB7F-4A14-81BF-0AB382C67D99}"/>
              </a:ext>
            </a:extLst>
          </p:cNvPr>
          <p:cNvSpPr>
            <a:spLocks noGrp="1"/>
          </p:cNvSpPr>
          <p:nvPr>
            <p:ph type="body" sz="quarter" idx="13"/>
          </p:nvPr>
        </p:nvSpPr>
        <p:spPr>
          <a:xfrm>
            <a:off x="599606" y="1116543"/>
            <a:ext cx="8415321" cy="3244441"/>
          </a:xfrm>
        </p:spPr>
        <p:txBody>
          <a:bodyPr>
            <a:normAutofit/>
          </a:bodyPr>
          <a:lstStyle/>
          <a:p>
            <a:pPr marL="342900" indent="-342900" algn="r" rtl="1">
              <a:buClr>
                <a:srgbClr val="F4971A"/>
              </a:buClr>
              <a:buFont typeface="Wingdings" panose="05000000000000000000" pitchFamily="2" charset="2"/>
              <a:buChar char="§"/>
            </a:pPr>
            <a:endParaRPr lang="en-AU" sz="2200" dirty="0"/>
          </a:p>
          <a:p>
            <a:pPr marL="342900" indent="-342900" algn="r" rtl="1">
              <a:buClr>
                <a:srgbClr val="F4971A"/>
              </a:buClr>
              <a:buFont typeface="Wingdings" panose="05000000000000000000" pitchFamily="2" charset="2"/>
              <a:buChar char="§"/>
            </a:pPr>
            <a:r>
              <a:rPr lang="en-AU" sz="2200" dirty="0" err="1"/>
              <a:t>يقدم</a:t>
            </a:r>
            <a:r>
              <a:rPr lang="en-AU" sz="2200" dirty="0"/>
              <a:t> استخراج المياه الجوفية من منطقة Hessian Ried</a:t>
            </a:r>
            <a:r>
              <a:rPr lang="ar-SA" sz="2200" dirty="0"/>
              <a:t> </a:t>
            </a:r>
            <a:r>
              <a:rPr lang="en-AU" sz="2200" dirty="0"/>
              <a:t>مساهمة </a:t>
            </a:r>
            <a:r>
              <a:rPr lang="en-AU" sz="2200" dirty="0" err="1"/>
              <a:t>كبيرة</a:t>
            </a:r>
            <a:r>
              <a:rPr lang="en-AU" sz="2200" dirty="0"/>
              <a:t> في إمدادات المياه في منطقة</a:t>
            </a:r>
            <a:r>
              <a:rPr lang="ar-SA" sz="2200" dirty="0"/>
              <a:t> العاصمة </a:t>
            </a:r>
            <a:r>
              <a:rPr lang="en-AU" sz="2200" dirty="0"/>
              <a:t> Frankfurt Rhine-Main</a:t>
            </a:r>
            <a:r>
              <a:rPr lang="ar-JO" sz="2200" dirty="0"/>
              <a:t>.</a:t>
            </a:r>
            <a:endParaRPr lang="en-AU" sz="2200" dirty="0"/>
          </a:p>
          <a:p>
            <a:pPr marL="342900" indent="-342900" algn="r" rtl="1">
              <a:buClr>
                <a:srgbClr val="F4971A"/>
              </a:buClr>
              <a:buFont typeface="Wingdings" panose="05000000000000000000" pitchFamily="2" charset="2"/>
              <a:buChar char="§"/>
            </a:pPr>
            <a:r>
              <a:rPr lang="en-GB" sz="2200" dirty="0" err="1"/>
              <a:t>استخدام</a:t>
            </a:r>
            <a:r>
              <a:rPr lang="ar-JO" sz="2200" dirty="0"/>
              <a:t> ترشيح </a:t>
            </a:r>
            <a:r>
              <a:rPr lang="en-GB" sz="2200" dirty="0" err="1"/>
              <a:t>المياه</a:t>
            </a:r>
            <a:r>
              <a:rPr lang="en-GB" sz="2200" dirty="0"/>
              <a:t> لضمان الري الكافي للزراعة ورفع مستوى المياه الجوفية في السنوات </a:t>
            </a:r>
            <a:r>
              <a:rPr lang="en-GB" sz="2200" dirty="0" err="1"/>
              <a:t>الجافة</a:t>
            </a:r>
            <a:r>
              <a:rPr lang="en-GB" sz="2200" dirty="0"/>
              <a:t> </a:t>
            </a:r>
            <a:r>
              <a:rPr lang="ar-JO" sz="2200" dirty="0"/>
              <a:t>.</a:t>
            </a:r>
            <a:endParaRPr lang="en-GB" sz="2200" dirty="0"/>
          </a:p>
          <a:p>
            <a:pPr marL="342900" indent="-342900" algn="r" rtl="1">
              <a:buClr>
                <a:srgbClr val="F4971A"/>
              </a:buClr>
              <a:buFont typeface="Wingdings" panose="05000000000000000000" pitchFamily="2" charset="2"/>
              <a:buChar char="§"/>
            </a:pPr>
            <a:r>
              <a:rPr lang="en-AU" sz="2200" dirty="0"/>
              <a:t>خطة Hessian Ried</a:t>
            </a:r>
            <a:r>
              <a:rPr lang="ar-SA" sz="2200" dirty="0"/>
              <a:t> ل</a:t>
            </a:r>
            <a:r>
              <a:rPr lang="en-AU" sz="2200" dirty="0"/>
              <a:t>إدارة المياه الجوفية</a:t>
            </a:r>
            <a:r>
              <a:rPr lang="ar-JO" sz="2200" dirty="0"/>
              <a:t>.</a:t>
            </a:r>
            <a:endParaRPr lang="en-AU" sz="2200" dirty="0"/>
          </a:p>
          <a:p>
            <a:pPr lvl="2" algn="r" rtl="1"/>
            <a:r>
              <a:rPr lang="en-AU" sz="2000" dirty="0"/>
              <a:t>يتم تحديد مستويات المياه الجوفية المستهدفة ووضع خطة </a:t>
            </a:r>
            <a:r>
              <a:rPr lang="en-AU" sz="2000" dirty="0" err="1"/>
              <a:t>عمل</a:t>
            </a:r>
            <a:r>
              <a:rPr lang="en-AU" sz="2000" dirty="0"/>
              <a:t> </a:t>
            </a:r>
            <a:r>
              <a:rPr lang="ar-JO" sz="2000" dirty="0"/>
              <a:t>.</a:t>
            </a:r>
            <a:endParaRPr lang="en-GB" sz="2000" dirty="0"/>
          </a:p>
          <a:p>
            <a:endParaRPr lang="de-DE" dirty="0"/>
          </a:p>
        </p:txBody>
      </p:sp>
      <p:sp>
        <p:nvSpPr>
          <p:cNvPr id="3" name="Titel 2">
            <a:extLst>
              <a:ext uri="{FF2B5EF4-FFF2-40B4-BE49-F238E27FC236}">
                <a16:creationId xmlns:a16="http://schemas.microsoft.com/office/drawing/2014/main" id="{FD4A7501-02EB-4141-B70F-DDC60022F584}"/>
              </a:ext>
            </a:extLst>
          </p:cNvPr>
          <p:cNvSpPr>
            <a:spLocks noGrp="1"/>
          </p:cNvSpPr>
          <p:nvPr>
            <p:ph type="title"/>
          </p:nvPr>
        </p:nvSpPr>
        <p:spPr>
          <a:xfrm>
            <a:off x="447745" y="722602"/>
            <a:ext cx="8567183" cy="540544"/>
          </a:xfrm>
        </p:spPr>
        <p:txBody>
          <a:bodyPr/>
          <a:lstStyle/>
          <a:p>
            <a:pPr algn="r" rtl="1"/>
            <a:r>
              <a:rPr lang="en-US" dirty="0">
                <a:solidFill>
                  <a:srgbClr val="002060"/>
                </a:solidFill>
              </a:rPr>
              <a:t>الحلول: إدارة المياه الجوفية </a:t>
            </a:r>
            <a:endParaRPr lang="de-DE" dirty="0"/>
          </a:p>
        </p:txBody>
      </p:sp>
      <p:sp>
        <p:nvSpPr>
          <p:cNvPr id="4" name="Foliennummernplatzhalter 3">
            <a:extLst>
              <a:ext uri="{FF2B5EF4-FFF2-40B4-BE49-F238E27FC236}">
                <a16:creationId xmlns:a16="http://schemas.microsoft.com/office/drawing/2014/main" id="{A5DA08C7-8FA2-41AA-B296-0F2D0BBBF5B4}"/>
              </a:ext>
            </a:extLst>
          </p:cNvPr>
          <p:cNvSpPr>
            <a:spLocks noGrp="1"/>
          </p:cNvSpPr>
          <p:nvPr>
            <p:ph type="sldNum" sz="quarter" idx="16"/>
          </p:nvPr>
        </p:nvSpPr>
        <p:spPr/>
        <p:txBody>
          <a:bodyPr/>
          <a:lstStyle/>
          <a:p>
            <a:fld id="{CF23C0C3-F0EC-4AF0-84C8-08554CFEDD03}" type="slidenum">
              <a:rPr lang="en-GB" smtClean="0"/>
              <a:t>7</a:t>
            </a:fld>
            <a:endParaRPr lang="en-GB" dirty="0"/>
          </a:p>
        </p:txBody>
      </p:sp>
    </p:spTree>
    <p:extLst>
      <p:ext uri="{BB962C8B-B14F-4D97-AF65-F5344CB8AC3E}">
        <p14:creationId xmlns:p14="http://schemas.microsoft.com/office/powerpoint/2010/main" val="278162090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FBEAE37-5C97-4857-952D-953DB45D52B3}"/>
              </a:ext>
            </a:extLst>
          </p:cNvPr>
          <p:cNvSpPr>
            <a:spLocks noGrp="1"/>
          </p:cNvSpPr>
          <p:nvPr>
            <p:ph type="body" sz="quarter" idx="13"/>
          </p:nvPr>
        </p:nvSpPr>
        <p:spPr>
          <a:xfrm>
            <a:off x="929390" y="1515818"/>
            <a:ext cx="7794774" cy="2839832"/>
          </a:xfrm>
        </p:spPr>
        <p:txBody>
          <a:bodyPr>
            <a:normAutofit fontScale="97142"/>
          </a:bodyPr>
          <a:lstStyle/>
          <a:p>
            <a:pPr marL="457200" indent="-457200" algn="r" rtl="1">
              <a:buClr>
                <a:srgbClr val="F4971A"/>
              </a:buClr>
              <a:buFont typeface="Wingdings" panose="05000000000000000000" pitchFamily="2" charset="2"/>
              <a:buChar char="§"/>
            </a:pPr>
            <a:endParaRPr lang="en-GB" sz="1800" dirty="0"/>
          </a:p>
          <a:p>
            <a:pPr marL="457200" indent="-457200" algn="r" rtl="1">
              <a:buClr>
                <a:srgbClr val="F4971A"/>
              </a:buClr>
              <a:buFont typeface="Wingdings" panose="05000000000000000000" pitchFamily="2" charset="2"/>
              <a:buChar char="§"/>
            </a:pPr>
            <a:r>
              <a:rPr lang="en-GB" sz="1800" dirty="0" err="1"/>
              <a:t>مناطق</a:t>
            </a:r>
            <a:r>
              <a:rPr lang="en-GB" sz="1800" dirty="0"/>
              <a:t> حماية المياه الجوفية</a:t>
            </a:r>
            <a:r>
              <a:rPr lang="ar-JO" sz="1800" dirty="0"/>
              <a:t>.</a:t>
            </a:r>
            <a:r>
              <a:rPr lang="en-GB" sz="1800" dirty="0"/>
              <a:t> </a:t>
            </a:r>
            <a:endParaRPr lang="en-GB" sz="1800" dirty="0">
              <a:highlight>
                <a:srgbClr val="FFFF00"/>
              </a:highlight>
            </a:endParaRPr>
          </a:p>
          <a:p>
            <a:pPr marL="457200" indent="-457200" algn="r" rtl="1">
              <a:buClr>
                <a:srgbClr val="F4971A"/>
              </a:buClr>
              <a:buFont typeface="Wingdings" panose="05000000000000000000" pitchFamily="2" charset="2"/>
              <a:buChar char="§"/>
            </a:pPr>
            <a:r>
              <a:rPr lang="en-GB" sz="1800" dirty="0"/>
              <a:t>توجد عملية لتقديم طلب للحصول على تصريح لاستخراج المياه الجوفية</a:t>
            </a:r>
            <a:r>
              <a:rPr lang="ar-JO" sz="1800" dirty="0"/>
              <a:t>:</a:t>
            </a:r>
            <a:r>
              <a:rPr lang="en-GB" sz="1800" dirty="0"/>
              <a:t> </a:t>
            </a:r>
          </a:p>
          <a:p>
            <a:pPr lvl="2" algn="r" rtl="1"/>
            <a:r>
              <a:rPr lang="en-GB" b="1" dirty="0"/>
              <a:t>فحص ما إذا كانت الموارد الطبيعية ستضعف </a:t>
            </a:r>
            <a:r>
              <a:rPr lang="ar-JO" b="1" dirty="0"/>
              <a:t>.</a:t>
            </a:r>
            <a:endParaRPr lang="en-GB" b="1" dirty="0"/>
          </a:p>
          <a:p>
            <a:pPr lvl="2" algn="r" rtl="1"/>
            <a:r>
              <a:rPr lang="ar-SA" b="1" dirty="0"/>
              <a:t>وجود</a:t>
            </a:r>
            <a:r>
              <a:rPr lang="en-GB" b="1" dirty="0"/>
              <a:t> معايير ملزمة لتخطيط إدارة المياه </a:t>
            </a:r>
            <a:r>
              <a:rPr lang="ar-JO" b="1" dirty="0"/>
              <a:t>.</a:t>
            </a:r>
            <a:endParaRPr lang="en-GB" b="1" dirty="0"/>
          </a:p>
          <a:p>
            <a:pPr marL="342900" indent="-342900" algn="r" rtl="1">
              <a:buClr>
                <a:srgbClr val="F4971A"/>
              </a:buClr>
              <a:buFont typeface="Wingdings" panose="05000000000000000000" pitchFamily="2" charset="2"/>
              <a:buChar char="§"/>
            </a:pPr>
            <a:r>
              <a:rPr lang="en-AU" sz="1800" dirty="0"/>
              <a:t>تقوم رابطات المياه بإدارة عمليات استخراج المياه </a:t>
            </a:r>
            <a:r>
              <a:rPr lang="en-AU" sz="1800" dirty="0" err="1"/>
              <a:t>الجوفية</a:t>
            </a:r>
            <a:r>
              <a:rPr lang="en-AU" sz="1800" dirty="0"/>
              <a:t> و</a:t>
            </a:r>
            <a:r>
              <a:rPr lang="ar-JO" sz="1800" dirty="0"/>
              <a:t>ترشيحها،</a:t>
            </a:r>
            <a:r>
              <a:rPr lang="en-AU" sz="1800" dirty="0"/>
              <a:t> وتسيطر سلطات المياه المسؤولة على </a:t>
            </a:r>
            <a:r>
              <a:rPr lang="en-AU" sz="1800" dirty="0" err="1"/>
              <a:t>هذا</a:t>
            </a:r>
            <a:r>
              <a:rPr lang="en-AU" sz="1800" dirty="0"/>
              <a:t> </a:t>
            </a:r>
            <a:r>
              <a:rPr lang="en-AU" sz="1800" dirty="0" err="1"/>
              <a:t>الالتزام</a:t>
            </a:r>
            <a:r>
              <a:rPr lang="ar-JO" sz="1800" dirty="0"/>
              <a:t>.</a:t>
            </a:r>
            <a:endParaRPr lang="en-GB" sz="1800" dirty="0"/>
          </a:p>
          <a:p>
            <a:endParaRPr lang="de-DE" sz="1800" dirty="0"/>
          </a:p>
        </p:txBody>
      </p:sp>
      <p:sp>
        <p:nvSpPr>
          <p:cNvPr id="3" name="Titel 2">
            <a:extLst>
              <a:ext uri="{FF2B5EF4-FFF2-40B4-BE49-F238E27FC236}">
                <a16:creationId xmlns:a16="http://schemas.microsoft.com/office/drawing/2014/main" id="{064BEBB5-D7F2-41B7-B6F0-4C3502C59A36}"/>
              </a:ext>
            </a:extLst>
          </p:cNvPr>
          <p:cNvSpPr>
            <a:spLocks noGrp="1"/>
          </p:cNvSpPr>
          <p:nvPr>
            <p:ph type="title"/>
          </p:nvPr>
        </p:nvSpPr>
        <p:spPr>
          <a:xfrm>
            <a:off x="447745" y="775637"/>
            <a:ext cx="8567183" cy="540544"/>
          </a:xfrm>
        </p:spPr>
        <p:txBody>
          <a:bodyPr>
            <a:normAutofit/>
          </a:bodyPr>
          <a:lstStyle/>
          <a:p>
            <a:pPr algn="r" rtl="1"/>
            <a:r>
              <a:rPr lang="en-US" dirty="0" err="1">
                <a:solidFill>
                  <a:srgbClr val="002060"/>
                </a:solidFill>
              </a:rPr>
              <a:t>الحلول</a:t>
            </a:r>
            <a:r>
              <a:rPr lang="ar-JO" dirty="0">
                <a:solidFill>
                  <a:srgbClr val="002060"/>
                </a:solidFill>
              </a:rPr>
              <a:t>:</a:t>
            </a:r>
            <a:r>
              <a:rPr lang="en-US" dirty="0">
                <a:solidFill>
                  <a:srgbClr val="002060"/>
                </a:solidFill>
              </a:rPr>
              <a:t> </a:t>
            </a:r>
            <a:r>
              <a:rPr lang="ar-JO" dirty="0">
                <a:solidFill>
                  <a:srgbClr val="002060"/>
                </a:solidFill>
              </a:rPr>
              <a:t>رصد وتطبيق قواعد المياه الجوفية</a:t>
            </a:r>
            <a:endParaRPr lang="de-DE" dirty="0"/>
          </a:p>
        </p:txBody>
      </p:sp>
      <p:sp>
        <p:nvSpPr>
          <p:cNvPr id="4" name="Foliennummernplatzhalter 3">
            <a:extLst>
              <a:ext uri="{FF2B5EF4-FFF2-40B4-BE49-F238E27FC236}">
                <a16:creationId xmlns:a16="http://schemas.microsoft.com/office/drawing/2014/main" id="{F5A6451C-5589-43C2-A6C4-2DD055BD3E80}"/>
              </a:ext>
            </a:extLst>
          </p:cNvPr>
          <p:cNvSpPr>
            <a:spLocks noGrp="1"/>
          </p:cNvSpPr>
          <p:nvPr>
            <p:ph type="sldNum" sz="quarter" idx="16"/>
          </p:nvPr>
        </p:nvSpPr>
        <p:spPr/>
        <p:txBody>
          <a:bodyPr/>
          <a:lstStyle/>
          <a:p>
            <a:fld id="{CF23C0C3-F0EC-4AF0-84C8-08554CFEDD03}" type="slidenum">
              <a:rPr lang="en-GB" smtClean="0"/>
              <a:t>8</a:t>
            </a:fld>
            <a:endParaRPr lang="en-GB" dirty="0"/>
          </a:p>
        </p:txBody>
      </p:sp>
    </p:spTree>
    <p:extLst>
      <p:ext uri="{BB962C8B-B14F-4D97-AF65-F5344CB8AC3E}">
        <p14:creationId xmlns:p14="http://schemas.microsoft.com/office/powerpoint/2010/main" val="231622631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3273BAD-48B3-4A83-A41E-1B70D9D45CDF}"/>
              </a:ext>
            </a:extLst>
          </p:cNvPr>
          <p:cNvSpPr>
            <a:spLocks noGrp="1"/>
          </p:cNvSpPr>
          <p:nvPr>
            <p:ph type="title"/>
          </p:nvPr>
        </p:nvSpPr>
        <p:spPr/>
        <p:txBody>
          <a:bodyPr>
            <a:normAutofit/>
          </a:bodyPr>
          <a:lstStyle/>
          <a:p>
            <a:pPr algn="r" rtl="1"/>
            <a:r>
              <a:rPr lang="en-US" dirty="0">
                <a:solidFill>
                  <a:srgbClr val="002060"/>
                </a:solidFill>
              </a:rPr>
              <a:t>الحلول: إدارة المياه الجوفية </a:t>
            </a:r>
            <a:endParaRPr lang="de-DE" dirty="0"/>
          </a:p>
        </p:txBody>
      </p:sp>
      <p:sp>
        <p:nvSpPr>
          <p:cNvPr id="4" name="Foliennummernplatzhalter 3">
            <a:extLst>
              <a:ext uri="{FF2B5EF4-FFF2-40B4-BE49-F238E27FC236}">
                <a16:creationId xmlns:a16="http://schemas.microsoft.com/office/drawing/2014/main" id="{D4F35D19-EFA1-433F-AF60-C1221CB4519B}"/>
              </a:ext>
            </a:extLst>
          </p:cNvPr>
          <p:cNvSpPr>
            <a:spLocks noGrp="1"/>
          </p:cNvSpPr>
          <p:nvPr>
            <p:ph type="sldNum" sz="quarter" idx="16"/>
          </p:nvPr>
        </p:nvSpPr>
        <p:spPr/>
        <p:txBody>
          <a:bodyPr/>
          <a:lstStyle/>
          <a:p>
            <a:fld id="{CF23C0C3-F0EC-4AF0-84C8-08554CFEDD03}" type="slidenum">
              <a:rPr lang="en-GB" smtClean="0"/>
              <a:t>9</a:t>
            </a:fld>
            <a:endParaRPr lang="en-GB" dirty="0"/>
          </a:p>
        </p:txBody>
      </p:sp>
      <p:grpSp>
        <p:nvGrpSpPr>
          <p:cNvPr id="6" name="Gruppieren 5">
            <a:extLst>
              <a:ext uri="{FF2B5EF4-FFF2-40B4-BE49-F238E27FC236}">
                <a16:creationId xmlns:a16="http://schemas.microsoft.com/office/drawing/2014/main" id="{95F18054-720E-4725-BCE5-F8510B98B1B1}"/>
              </a:ext>
            </a:extLst>
          </p:cNvPr>
          <p:cNvGrpSpPr/>
          <p:nvPr/>
        </p:nvGrpSpPr>
        <p:grpSpPr>
          <a:xfrm>
            <a:off x="1367907" y="1138821"/>
            <a:ext cx="6408185" cy="3450956"/>
            <a:chOff x="575555" y="1061224"/>
            <a:chExt cx="7992889" cy="5151477"/>
          </a:xfrm>
        </p:grpSpPr>
        <p:pic>
          <p:nvPicPr>
            <p:cNvPr id="7" name="Grafik 6">
              <a:extLst>
                <a:ext uri="{FF2B5EF4-FFF2-40B4-BE49-F238E27FC236}">
                  <a16:creationId xmlns:a16="http://schemas.microsoft.com/office/drawing/2014/main" id="{C29F83D7-FBA9-40A6-B7A0-9DE7D3C737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5556" y="1061224"/>
              <a:ext cx="7992888" cy="5151477"/>
            </a:xfrm>
            <a:prstGeom prst="rect">
              <a:avLst/>
            </a:prstGeom>
            <a:noFill/>
            <a:ln>
              <a:noFill/>
            </a:ln>
          </p:spPr>
        </p:pic>
        <p:grpSp>
          <p:nvGrpSpPr>
            <p:cNvPr id="8" name="Gruppieren 7">
              <a:extLst>
                <a:ext uri="{FF2B5EF4-FFF2-40B4-BE49-F238E27FC236}">
                  <a16:creationId xmlns:a16="http://schemas.microsoft.com/office/drawing/2014/main" id="{CD516CC3-D753-4D16-BD05-E1FA78478A60}"/>
                </a:ext>
              </a:extLst>
            </p:cNvPr>
            <p:cNvGrpSpPr/>
            <p:nvPr/>
          </p:nvGrpSpPr>
          <p:grpSpPr>
            <a:xfrm>
              <a:off x="575555" y="2467500"/>
              <a:ext cx="7878494" cy="2946331"/>
              <a:chOff x="575555" y="2467500"/>
              <a:chExt cx="7878494" cy="2946331"/>
            </a:xfrm>
          </p:grpSpPr>
          <p:sp>
            <p:nvSpPr>
              <p:cNvPr id="9" name="Textfeld 8">
                <a:extLst>
                  <a:ext uri="{FF2B5EF4-FFF2-40B4-BE49-F238E27FC236}">
                    <a16:creationId xmlns:a16="http://schemas.microsoft.com/office/drawing/2014/main" id="{B1A0006D-07FA-4E51-B2BD-BF1CF07B17EE}"/>
                  </a:ext>
                </a:extLst>
              </p:cNvPr>
              <p:cNvSpPr txBox="1"/>
              <p:nvPr/>
            </p:nvSpPr>
            <p:spPr>
              <a:xfrm>
                <a:off x="4804012" y="4967784"/>
                <a:ext cx="1528549" cy="364668"/>
              </a:xfrm>
              <a:prstGeom prst="rect">
                <a:avLst/>
              </a:prstGeom>
              <a:solidFill>
                <a:srgbClr val="F4971A"/>
              </a:solidFill>
              <a:ln>
                <a:noFill/>
              </a:ln>
            </p:spPr>
            <p:txBody>
              <a:bodyPr wrap="square" rtlCol="0">
                <a:normAutofit fontScale="89318" lnSpcReduction="10000"/>
              </a:bodyPr>
              <a:lstStyle/>
              <a:p>
                <a:pPr algn="ctr"/>
                <a:r>
                  <a:rPr lang="en-GB" sz="1200" b="1" dirty="0">
                    <a:solidFill>
                      <a:schemeClr val="bg1"/>
                    </a:solidFill>
                  </a:rPr>
                  <a:t>المياه الجوفية </a:t>
                </a:r>
              </a:p>
            </p:txBody>
          </p:sp>
          <p:sp>
            <p:nvSpPr>
              <p:cNvPr id="10" name="Textfeld 9">
                <a:extLst>
                  <a:ext uri="{FF2B5EF4-FFF2-40B4-BE49-F238E27FC236}">
                    <a16:creationId xmlns:a16="http://schemas.microsoft.com/office/drawing/2014/main" id="{C13C7D51-18DC-4FD9-AB69-92F0F1D306D7}"/>
                  </a:ext>
                </a:extLst>
              </p:cNvPr>
              <p:cNvSpPr txBox="1"/>
              <p:nvPr/>
            </p:nvSpPr>
            <p:spPr>
              <a:xfrm>
                <a:off x="7268868" y="4724672"/>
                <a:ext cx="1185181" cy="689159"/>
              </a:xfrm>
              <a:prstGeom prst="rect">
                <a:avLst/>
              </a:prstGeom>
              <a:solidFill>
                <a:srgbClr val="F4971A"/>
              </a:solidFill>
              <a:ln>
                <a:noFill/>
              </a:ln>
            </p:spPr>
            <p:txBody>
              <a:bodyPr wrap="square" rtlCol="0">
                <a:spAutoFit/>
              </a:bodyPr>
              <a:lstStyle/>
              <a:p>
                <a:pPr algn="ctr"/>
                <a:r>
                  <a:rPr lang="ar-SA" sz="1200" b="1" dirty="0">
                    <a:solidFill>
                      <a:schemeClr val="bg1"/>
                    </a:solidFill>
                  </a:rPr>
                  <a:t>غابة </a:t>
                </a:r>
                <a:r>
                  <a:rPr lang="en-GB" sz="1200" b="1" dirty="0">
                    <a:solidFill>
                      <a:schemeClr val="bg1"/>
                    </a:solidFill>
                  </a:rPr>
                  <a:t>Odenwald</a:t>
                </a:r>
              </a:p>
            </p:txBody>
          </p:sp>
          <p:sp>
            <p:nvSpPr>
              <p:cNvPr id="11" name="Textfeld 10">
                <a:extLst>
                  <a:ext uri="{FF2B5EF4-FFF2-40B4-BE49-F238E27FC236}">
                    <a16:creationId xmlns:a16="http://schemas.microsoft.com/office/drawing/2014/main" id="{15B70DB5-967A-40DC-9BE1-1AB304DB1371}"/>
                  </a:ext>
                </a:extLst>
              </p:cNvPr>
              <p:cNvSpPr txBox="1"/>
              <p:nvPr/>
            </p:nvSpPr>
            <p:spPr>
              <a:xfrm>
                <a:off x="1731785" y="2467500"/>
                <a:ext cx="2527110" cy="364668"/>
              </a:xfrm>
              <a:prstGeom prst="rect">
                <a:avLst/>
              </a:prstGeom>
              <a:solidFill>
                <a:srgbClr val="F4971A"/>
              </a:solidFill>
              <a:ln>
                <a:noFill/>
              </a:ln>
            </p:spPr>
            <p:txBody>
              <a:bodyPr wrap="square" rtlCol="0">
                <a:spAutoFit/>
              </a:bodyPr>
              <a:lstStyle/>
              <a:p>
                <a:pPr algn="ctr"/>
                <a:r>
                  <a:rPr lang="en-GB" sz="1200" b="1" dirty="0">
                    <a:solidFill>
                      <a:schemeClr val="bg1"/>
                    </a:solidFill>
                  </a:rPr>
                  <a:t>آبار مياه الشرب </a:t>
                </a:r>
              </a:p>
            </p:txBody>
          </p:sp>
          <p:sp>
            <p:nvSpPr>
              <p:cNvPr id="12" name="Textfeld 11">
                <a:extLst>
                  <a:ext uri="{FF2B5EF4-FFF2-40B4-BE49-F238E27FC236}">
                    <a16:creationId xmlns:a16="http://schemas.microsoft.com/office/drawing/2014/main" id="{6155BB13-4850-48D0-AFA7-46DF3410ADC3}"/>
                  </a:ext>
                </a:extLst>
              </p:cNvPr>
              <p:cNvSpPr txBox="1"/>
              <p:nvPr/>
            </p:nvSpPr>
            <p:spPr>
              <a:xfrm>
                <a:off x="575555" y="4663895"/>
                <a:ext cx="844508" cy="689159"/>
              </a:xfrm>
              <a:prstGeom prst="rect">
                <a:avLst/>
              </a:prstGeom>
              <a:solidFill>
                <a:srgbClr val="F4971A"/>
              </a:solidFill>
              <a:ln>
                <a:noFill/>
              </a:ln>
            </p:spPr>
            <p:txBody>
              <a:bodyPr wrap="square" rtlCol="0">
                <a:spAutoFit/>
              </a:bodyPr>
              <a:lstStyle/>
              <a:p>
                <a:pPr algn="ctr"/>
                <a:r>
                  <a:rPr lang="ar-SA" sz="1200" b="1" dirty="0">
                    <a:solidFill>
                      <a:schemeClr val="bg1"/>
                    </a:solidFill>
                  </a:rPr>
                  <a:t>نهر </a:t>
                </a:r>
                <a:r>
                  <a:rPr lang="en-GB" sz="1200" b="1" dirty="0">
                    <a:solidFill>
                      <a:schemeClr val="bg1"/>
                    </a:solidFill>
                  </a:rPr>
                  <a:t>Rhine</a:t>
                </a:r>
              </a:p>
            </p:txBody>
          </p:sp>
          <p:sp>
            <p:nvSpPr>
              <p:cNvPr id="13" name="Textfeld 12">
                <a:extLst>
                  <a:ext uri="{FF2B5EF4-FFF2-40B4-BE49-F238E27FC236}">
                    <a16:creationId xmlns:a16="http://schemas.microsoft.com/office/drawing/2014/main" id="{8B72556A-D340-4C53-BD21-F4546F171427}"/>
                  </a:ext>
                </a:extLst>
              </p:cNvPr>
              <p:cNvSpPr txBox="1"/>
              <p:nvPr/>
            </p:nvSpPr>
            <p:spPr>
              <a:xfrm>
                <a:off x="5800897" y="2518148"/>
                <a:ext cx="1225545" cy="413495"/>
              </a:xfrm>
              <a:prstGeom prst="rect">
                <a:avLst/>
              </a:prstGeom>
              <a:solidFill>
                <a:srgbClr val="F4971A"/>
              </a:solidFill>
              <a:ln>
                <a:noFill/>
              </a:ln>
            </p:spPr>
            <p:txBody>
              <a:bodyPr wrap="square" rtlCol="0">
                <a:spAutoFit/>
              </a:bodyPr>
              <a:lstStyle/>
              <a:p>
                <a:pPr algn="ctr"/>
                <a:r>
                  <a:rPr lang="ar-JO" sz="1200" b="1" dirty="0">
                    <a:solidFill>
                      <a:schemeClr val="bg1"/>
                    </a:solidFill>
                  </a:rPr>
                  <a:t>الترشيح</a:t>
                </a:r>
                <a:endParaRPr lang="en-GB" sz="1200" b="1" strike="sngStrike" dirty="0">
                  <a:solidFill>
                    <a:schemeClr val="bg1"/>
                  </a:solidFill>
                </a:endParaRPr>
              </a:p>
            </p:txBody>
          </p:sp>
        </p:grpSp>
      </p:grpSp>
      <p:sp>
        <p:nvSpPr>
          <p:cNvPr id="14" name="Content Placeholder 2">
            <a:extLst>
              <a:ext uri="{FF2B5EF4-FFF2-40B4-BE49-F238E27FC236}">
                <a16:creationId xmlns:a16="http://schemas.microsoft.com/office/drawing/2014/main" id="{8271023D-5488-4C66-B801-C657FEC21F81}"/>
              </a:ext>
            </a:extLst>
          </p:cNvPr>
          <p:cNvSpPr txBox="1">
            <a:spLocks/>
          </p:cNvSpPr>
          <p:nvPr/>
        </p:nvSpPr>
        <p:spPr>
          <a:xfrm>
            <a:off x="4224293" y="4489103"/>
            <a:ext cx="4348944" cy="3434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GB" sz="1400" dirty="0"/>
              <a:t>Source: </a:t>
            </a:r>
            <a:r>
              <a:rPr lang="en-GB" sz="1400" dirty="0" err="1"/>
              <a:t>Heiland</a:t>
            </a:r>
            <a:r>
              <a:rPr lang="en-GB" sz="1400" dirty="0"/>
              <a:t>, Weiner, &amp; </a:t>
            </a:r>
            <a:r>
              <a:rPr lang="en-GB" sz="1400" dirty="0" err="1"/>
              <a:t>Nemüller</a:t>
            </a:r>
            <a:r>
              <a:rPr lang="en-GB" sz="1400" dirty="0"/>
              <a:t>, 2017</a:t>
            </a:r>
          </a:p>
        </p:txBody>
      </p:sp>
    </p:spTree>
    <p:extLst>
      <p:ext uri="{BB962C8B-B14F-4D97-AF65-F5344CB8AC3E}">
        <p14:creationId xmlns:p14="http://schemas.microsoft.com/office/powerpoint/2010/main" val="1110800698"/>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SRFTFS2Y63PY-545973155-28746</_dlc_DocId>
    <_dlc_DocIdUrl xmlns="c223a77a-1bdc-44bd-8349-8f51de15cd10">
      <Url>https://gizonline.sharepoint.com/sites/WaterPolicy-InnovationforResilienceWaPo-RE/_layouts/15/DocIdRedir.aspx?ID=SRFTFS2Y63PY-545973155-28746</Url>
      <Description>SRFTFS2Y63PY-545973155-28746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C03BE2C-DBC9-4CFF-8F6C-0333178E2AAE}">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309f29ec-eb46-4791-815b-646baaae42b4"/>
    <ds:schemaRef ds:uri="http://purl.org/dc/dcmitype/"/>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90A30DA5-AA7B-4965-963E-608D325E85B6}"/>
</file>

<file path=customXml/itemProps3.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4.xml><?xml version="1.0" encoding="utf-8"?>
<ds:datastoreItem xmlns:ds="http://schemas.openxmlformats.org/officeDocument/2006/customXml" ds:itemID="{1B144CFE-F3C3-431F-B692-53B221084332}"/>
</file>

<file path=docProps/app.xml><?xml version="1.0" encoding="utf-8"?>
<Properties xmlns="http://schemas.openxmlformats.org/officeDocument/2006/extended-properties" xmlns:vt="http://schemas.openxmlformats.org/officeDocument/2006/docPropsVTypes">
  <Template/>
  <TotalTime>0</TotalTime>
  <Words>3467</Words>
  <Application>Microsoft Office PowerPoint</Application>
  <PresentationFormat>Bildschirmpräsentation (16:9)</PresentationFormat>
  <Paragraphs>342</Paragraphs>
  <Slides>18</Slides>
  <Notes>18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Arial</vt:lpstr>
      <vt:lpstr>Calibri</vt:lpstr>
      <vt:lpstr>Courier New</vt:lpstr>
      <vt:lpstr>Symbol</vt:lpstr>
      <vt:lpstr>Wingdings</vt:lpstr>
      <vt:lpstr>Master English</vt:lpstr>
      <vt:lpstr>الوحدة الثالثة – دراسات لحالات سابقة  </vt:lpstr>
      <vt:lpstr>نظرة عامة على دراسات الحالات </vt:lpstr>
      <vt:lpstr>إدارة المياه الجوفية في منطقة Hessian Ried، ألمانيا </vt:lpstr>
      <vt:lpstr>ال Hessian Ried</vt:lpstr>
      <vt:lpstr>مخاوف المستخدم </vt:lpstr>
      <vt:lpstr>الحلول: الوثائق ذات الصلة بالرابطة</vt:lpstr>
      <vt:lpstr>الحلول: إدارة المياه الجوفية </vt:lpstr>
      <vt:lpstr>الحلول: رصد وتطبيق قواعد المياه الجوفية</vt:lpstr>
      <vt:lpstr>الحلول: إدارة المياه الجوفية </vt:lpstr>
      <vt:lpstr>الحلول: إدارة المياه الجوفية </vt:lpstr>
      <vt:lpstr>الحلول:  اجتماع المائدة المستديرة</vt:lpstr>
      <vt:lpstr>المشاركة في المائدة المستديرة </vt:lpstr>
      <vt:lpstr>التحديات التي تمت مواجهتها</vt:lpstr>
      <vt:lpstr>تحديات دراسة الحالات السابقة: التعارضات والحلول </vt:lpstr>
      <vt:lpstr>المشاركة في المائدة المستديرة: لماذا يرغب أصحاب المصلحة في التعاون ؟</vt:lpstr>
      <vt:lpstr>الحلول: التعاون في مجال إمدادات المياه والزراعة </vt:lpstr>
      <vt:lpstr>تقييم الرابطة </vt:lpstr>
      <vt:lpstr>شكراً لكم على وقتكم! </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Hoffmann, Eleonora GIZ</cp:lastModifiedBy>
  <cp:revision>301</cp:revision>
  <dcterms:created xsi:type="dcterms:W3CDTF">2017-09-14T11:33:37Z</dcterms:created>
  <dcterms:modified xsi:type="dcterms:W3CDTF">2022-11-30T15:26:14Z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7e67675c-77ac-40a9-8641-a16e30ebd5de</vt:lpwstr>
  </property>
</Properties>
</file>