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9"/>
  </p:notesMasterIdLst>
  <p:handoutMasterIdLst>
    <p:handoutMasterId r:id="rId40"/>
  </p:handoutMasterIdLst>
  <p:sldIdLst>
    <p:sldId id="823" r:id="rId6"/>
    <p:sldId id="820" r:id="rId7"/>
    <p:sldId id="821" r:id="rId8"/>
    <p:sldId id="700" r:id="rId9"/>
    <p:sldId id="747" r:id="rId10"/>
    <p:sldId id="814" r:id="rId11"/>
    <p:sldId id="791" r:id="rId12"/>
    <p:sldId id="705" r:id="rId13"/>
    <p:sldId id="809" r:id="rId14"/>
    <p:sldId id="817" r:id="rId15"/>
    <p:sldId id="800" r:id="rId16"/>
    <p:sldId id="735" r:id="rId17"/>
    <p:sldId id="813" r:id="rId18"/>
    <p:sldId id="759" r:id="rId19"/>
    <p:sldId id="787" r:id="rId20"/>
    <p:sldId id="740" r:id="rId21"/>
    <p:sldId id="741" r:id="rId22"/>
    <p:sldId id="799" r:id="rId23"/>
    <p:sldId id="788" r:id="rId24"/>
    <p:sldId id="761" r:id="rId25"/>
    <p:sldId id="732" r:id="rId26"/>
    <p:sldId id="754" r:id="rId27"/>
    <p:sldId id="812" r:id="rId28"/>
    <p:sldId id="793" r:id="rId29"/>
    <p:sldId id="762" r:id="rId30"/>
    <p:sldId id="729" r:id="rId31"/>
    <p:sldId id="730" r:id="rId32"/>
    <p:sldId id="794" r:id="rId33"/>
    <p:sldId id="810" r:id="rId34"/>
    <p:sldId id="801" r:id="rId35"/>
    <p:sldId id="771" r:id="rId36"/>
    <p:sldId id="819" r:id="rId37"/>
    <p:sldId id="822" r:id="rId38"/>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ika (adelphi)" initials="A(" lastIdx="41" clrIdx="6">
    <p:extLst>
      <p:ext uri="{19B8F6BF-5375-455C-9EA6-DF929625EA0E}">
        <p15:presenceInfo xmlns:p15="http://schemas.microsoft.com/office/powerpoint/2012/main" userId="S-1-5-21-1761227572-3249661292-4128413540-1209" providerId="AD"/>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8" name="semmling" initials="s" lastIdx="23" clrIdx="7">
    <p:extLst>
      <p:ext uri="{19B8F6BF-5375-455C-9EA6-DF929625EA0E}">
        <p15:presenceInfo xmlns:p15="http://schemas.microsoft.com/office/powerpoint/2012/main" userId="S-1-5-21-1761227572-3249661292-4128413540-1247"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9" name="Levy, Antonio GIZ CL" initials="LAGC" lastIdx="3" clrIdx="8">
    <p:extLst>
      <p:ext uri="{19B8F6BF-5375-455C-9EA6-DF929625EA0E}">
        <p15:presenceInfo xmlns:p15="http://schemas.microsoft.com/office/powerpoint/2012/main" userId="S::antonio.levy@giz.de::1ed0b911-53b8-4aa7-ae79-6dec1743067d"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5" name="Lilly Aufdembrinke - adelphi" initials="LA-a" lastIdx="56" clrIdx="4">
    <p:extLst>
      <p:ext uri="{19B8F6BF-5375-455C-9EA6-DF929625EA0E}">
        <p15:presenceInfo xmlns:p15="http://schemas.microsoft.com/office/powerpoint/2012/main" userId="S-1-5-21-1761227572-3249661292-4128413540-5431" providerId="AD"/>
      </p:ext>
    </p:extLst>
  </p:cmAuthor>
  <p:cmAuthor id="6" name="Sabine Blumstein" initials="SB" lastIdx="33" clrIdx="5">
    <p:extLst>
      <p:ext uri="{19B8F6BF-5375-455C-9EA6-DF929625EA0E}">
        <p15:presenceInfo xmlns:p15="http://schemas.microsoft.com/office/powerpoint/2012/main" userId="7c8c8f6a3fce4c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D7FF"/>
    <a:srgbClr val="FBE1B1"/>
    <a:srgbClr val="79A12C"/>
    <a:srgbClr val="9EC432"/>
    <a:srgbClr val="004C82"/>
    <a:srgbClr val="275D21"/>
    <a:srgbClr val="2D6C26"/>
    <a:srgbClr val="79708E"/>
    <a:srgbClr val="B19BC1"/>
    <a:srgbClr val="33995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54FC3A-9BCA-4C6F-A0F4-AAE8CB2B1DE3}" v="11" dt="2022-09-14T07:31:34.07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2880"/>
        <p:guide orient="horz" pos="162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vy, Antonio GIZ CL" userId="1ed0b911-53b8-4aa7-ae79-6dec1743067d" providerId="ADAL" clId="{DEDD14A9-9847-47FC-8024-0B442E42159B}"/>
    <pc:docChg chg="undo custSel modSld">
      <pc:chgData name="Levy, Antonio GIZ CL" userId="1ed0b911-53b8-4aa7-ae79-6dec1743067d" providerId="ADAL" clId="{DEDD14A9-9847-47FC-8024-0B442E42159B}" dt="2022-05-08T02:48:05.626" v="726" actId="729"/>
      <pc:docMkLst>
        <pc:docMk/>
      </pc:docMkLst>
      <pc:sldChg chg="modSp">
        <pc:chgData name="Levy, Antonio GIZ CL" userId="1ed0b911-53b8-4aa7-ae79-6dec1743067d" providerId="ADAL" clId="{DEDD14A9-9847-47FC-8024-0B442E42159B}" dt="2022-05-06T02:46:39.650" v="31"/>
        <pc:sldMkLst>
          <pc:docMk/>
          <pc:sldMk cId="996263605" sldId="700"/>
        </pc:sldMkLst>
        <pc:spChg chg="mod">
          <ac:chgData name="Levy, Antonio GIZ CL" userId="1ed0b911-53b8-4aa7-ae79-6dec1743067d" providerId="ADAL" clId="{DEDD14A9-9847-47FC-8024-0B442E42159B}" dt="2022-05-06T02:46:39.650" v="31"/>
          <ac:spMkLst>
            <pc:docMk/>
            <pc:sldMk cId="996263605" sldId="700"/>
            <ac:spMk id="3" creationId="{BBD7D9A1-A5EE-443B-9337-2379369E59E9}"/>
          </ac:spMkLst>
        </pc:spChg>
      </pc:sldChg>
      <pc:sldChg chg="modNotesTx">
        <pc:chgData name="Levy, Antonio GIZ CL" userId="1ed0b911-53b8-4aa7-ae79-6dec1743067d" providerId="ADAL" clId="{DEDD14A9-9847-47FC-8024-0B442E42159B}" dt="2022-05-07T02:26:43.209" v="365" actId="6549"/>
        <pc:sldMkLst>
          <pc:docMk/>
          <pc:sldMk cId="3243402370" sldId="705"/>
        </pc:sldMkLst>
      </pc:sldChg>
      <pc:sldChg chg="mod modShow modNotesTx">
        <pc:chgData name="Levy, Antonio GIZ CL" userId="1ed0b911-53b8-4aa7-ae79-6dec1743067d" providerId="ADAL" clId="{DEDD14A9-9847-47FC-8024-0B442E42159B}" dt="2022-05-07T02:56:01.764" v="717" actId="729"/>
        <pc:sldMkLst>
          <pc:docMk/>
          <pc:sldMk cId="3109935131" sldId="729"/>
        </pc:sldMkLst>
      </pc:sldChg>
      <pc:sldChg chg="mod modShow">
        <pc:chgData name="Levy, Antonio GIZ CL" userId="1ed0b911-53b8-4aa7-ae79-6dec1743067d" providerId="ADAL" clId="{DEDD14A9-9847-47FC-8024-0B442E42159B}" dt="2022-05-07T02:54:26.341" v="713" actId="729"/>
        <pc:sldMkLst>
          <pc:docMk/>
          <pc:sldMk cId="362769701" sldId="730"/>
        </pc:sldMkLst>
      </pc:sldChg>
      <pc:sldChg chg="mod modShow addCm modCm">
        <pc:chgData name="Levy, Antonio GIZ CL" userId="1ed0b911-53b8-4aa7-ae79-6dec1743067d" providerId="ADAL" clId="{DEDD14A9-9847-47FC-8024-0B442E42159B}" dt="2022-05-07T02:49:44.479" v="638"/>
        <pc:sldMkLst>
          <pc:docMk/>
          <pc:sldMk cId="1949851501" sldId="732"/>
        </pc:sldMkLst>
      </pc:sldChg>
      <pc:sldChg chg="mod modShow">
        <pc:chgData name="Levy, Antonio GIZ CL" userId="1ed0b911-53b8-4aa7-ae79-6dec1743067d" providerId="ADAL" clId="{DEDD14A9-9847-47FC-8024-0B442E42159B}" dt="2022-05-07T02:29:17.494" v="369" actId="729"/>
        <pc:sldMkLst>
          <pc:docMk/>
          <pc:sldMk cId="1241856179" sldId="735"/>
        </pc:sldMkLst>
      </pc:sldChg>
      <pc:sldChg chg="mod modShow">
        <pc:chgData name="Levy, Antonio GIZ CL" userId="1ed0b911-53b8-4aa7-ae79-6dec1743067d" providerId="ADAL" clId="{DEDD14A9-9847-47FC-8024-0B442E42159B}" dt="2022-05-08T02:48:05.626" v="726" actId="729"/>
        <pc:sldMkLst>
          <pc:docMk/>
          <pc:sldMk cId="2339177345" sldId="738"/>
        </pc:sldMkLst>
      </pc:sldChg>
      <pc:sldChg chg="mod modShow">
        <pc:chgData name="Levy, Antonio GIZ CL" userId="1ed0b911-53b8-4aa7-ae79-6dec1743067d" providerId="ADAL" clId="{DEDD14A9-9847-47FC-8024-0B442E42159B}" dt="2022-05-07T02:44:10.246" v="398" actId="729"/>
        <pc:sldMkLst>
          <pc:docMk/>
          <pc:sldMk cId="4104001586" sldId="740"/>
        </pc:sldMkLst>
      </pc:sldChg>
      <pc:sldChg chg="mod modShow">
        <pc:chgData name="Levy, Antonio GIZ CL" userId="1ed0b911-53b8-4aa7-ae79-6dec1743067d" providerId="ADAL" clId="{DEDD14A9-9847-47FC-8024-0B442E42159B}" dt="2022-05-07T02:44:41.826" v="399" actId="729"/>
        <pc:sldMkLst>
          <pc:docMk/>
          <pc:sldMk cId="3580051549" sldId="741"/>
        </pc:sldMkLst>
      </pc:sldChg>
      <pc:sldChg chg="modSp mod">
        <pc:chgData name="Levy, Antonio GIZ CL" userId="1ed0b911-53b8-4aa7-ae79-6dec1743067d" providerId="ADAL" clId="{DEDD14A9-9847-47FC-8024-0B442E42159B}" dt="2022-05-07T02:18:40.032" v="94" actId="6549"/>
        <pc:sldMkLst>
          <pc:docMk/>
          <pc:sldMk cId="1604465758" sldId="747"/>
        </pc:sldMkLst>
        <pc:spChg chg="mod">
          <ac:chgData name="Levy, Antonio GIZ CL" userId="1ed0b911-53b8-4aa7-ae79-6dec1743067d" providerId="ADAL" clId="{DEDD14A9-9847-47FC-8024-0B442E42159B}" dt="2022-05-07T02:17:14.712" v="51" actId="20577"/>
          <ac:spMkLst>
            <pc:docMk/>
            <pc:sldMk cId="1604465758" sldId="747"/>
            <ac:spMk id="5" creationId="{0CCFF24E-CD65-44F5-817C-4AB53B265ED6}"/>
          </ac:spMkLst>
        </pc:spChg>
        <pc:spChg chg="mod">
          <ac:chgData name="Levy, Antonio GIZ CL" userId="1ed0b911-53b8-4aa7-ae79-6dec1743067d" providerId="ADAL" clId="{DEDD14A9-9847-47FC-8024-0B442E42159B}" dt="2022-05-07T02:18:40.032" v="94" actId="6549"/>
          <ac:spMkLst>
            <pc:docMk/>
            <pc:sldMk cId="1604465758" sldId="747"/>
            <ac:spMk id="6" creationId="{BD86FF5F-433A-4429-A6D3-4F772A763DB7}"/>
          </ac:spMkLst>
        </pc:spChg>
      </pc:sldChg>
      <pc:sldChg chg="addSp modSp mod modShow modNotesTx">
        <pc:chgData name="Levy, Antonio GIZ CL" userId="1ed0b911-53b8-4aa7-ae79-6dec1743067d" providerId="ADAL" clId="{DEDD14A9-9847-47FC-8024-0B442E42159B}" dt="2022-05-07T02:57:51.228" v="723" actId="729"/>
        <pc:sldMkLst>
          <pc:docMk/>
          <pc:sldMk cId="2422894566" sldId="754"/>
        </pc:sldMkLst>
        <pc:spChg chg="add mod">
          <ac:chgData name="Levy, Antonio GIZ CL" userId="1ed0b911-53b8-4aa7-ae79-6dec1743067d" providerId="ADAL" clId="{DEDD14A9-9847-47FC-8024-0B442E42159B}" dt="2022-05-07T02:57:16.260" v="722" actId="208"/>
          <ac:spMkLst>
            <pc:docMk/>
            <pc:sldMk cId="2422894566" sldId="754"/>
            <ac:spMk id="3" creationId="{661C518E-2521-48AD-B0F7-25098686A596}"/>
          </ac:spMkLst>
        </pc:spChg>
      </pc:sldChg>
      <pc:sldChg chg="modSp mod">
        <pc:chgData name="Levy, Antonio GIZ CL" userId="1ed0b911-53b8-4aa7-ae79-6dec1743067d" providerId="ADAL" clId="{DEDD14A9-9847-47FC-8024-0B442E42159B}" dt="2022-05-06T02:49:04.405" v="48" actId="20577"/>
        <pc:sldMkLst>
          <pc:docMk/>
          <pc:sldMk cId="1603386933" sldId="755"/>
        </pc:sldMkLst>
        <pc:spChg chg="mod">
          <ac:chgData name="Levy, Antonio GIZ CL" userId="1ed0b911-53b8-4aa7-ae79-6dec1743067d" providerId="ADAL" clId="{DEDD14A9-9847-47FC-8024-0B442E42159B}" dt="2022-05-06T02:49:04.405" v="48" actId="20577"/>
          <ac:spMkLst>
            <pc:docMk/>
            <pc:sldMk cId="1603386933" sldId="755"/>
            <ac:spMk id="5" creationId="{DA4B6E36-91F3-4E87-8523-5E8819651E12}"/>
          </ac:spMkLst>
        </pc:spChg>
      </pc:sldChg>
      <pc:sldChg chg="modSp mod modShow">
        <pc:chgData name="Levy, Antonio GIZ CL" userId="1ed0b911-53b8-4aa7-ae79-6dec1743067d" providerId="ADAL" clId="{DEDD14A9-9847-47FC-8024-0B442E42159B}" dt="2022-05-07T02:59:04.229" v="724" actId="729"/>
        <pc:sldMkLst>
          <pc:docMk/>
          <pc:sldMk cId="3554626188" sldId="759"/>
        </pc:sldMkLst>
        <pc:spChg chg="mod">
          <ac:chgData name="Levy, Antonio GIZ CL" userId="1ed0b911-53b8-4aa7-ae79-6dec1743067d" providerId="ADAL" clId="{DEDD14A9-9847-47FC-8024-0B442E42159B}" dt="2022-05-07T02:30:46.560" v="394" actId="114"/>
          <ac:spMkLst>
            <pc:docMk/>
            <pc:sldMk cId="3554626188" sldId="759"/>
            <ac:spMk id="2" creationId="{06BF299A-84B6-4CF8-8DE1-42EB727AC9C9}"/>
          </ac:spMkLst>
        </pc:spChg>
        <pc:spChg chg="mod">
          <ac:chgData name="Levy, Antonio GIZ CL" userId="1ed0b911-53b8-4aa7-ae79-6dec1743067d" providerId="ADAL" clId="{DEDD14A9-9847-47FC-8024-0B442E42159B}" dt="2022-05-07T02:31:03.024" v="396" actId="6549"/>
          <ac:spMkLst>
            <pc:docMk/>
            <pc:sldMk cId="3554626188" sldId="759"/>
            <ac:spMk id="3" creationId="{5F617703-9BFA-463B-A2C4-65BD07EF80A3}"/>
          </ac:spMkLst>
        </pc:spChg>
      </pc:sldChg>
      <pc:sldChg chg="modSp mod modShow addCm modCm">
        <pc:chgData name="Levy, Antonio GIZ CL" userId="1ed0b911-53b8-4aa7-ae79-6dec1743067d" providerId="ADAL" clId="{DEDD14A9-9847-47FC-8024-0B442E42159B}" dt="2022-05-07T02:59:04.229" v="724" actId="729"/>
        <pc:sldMkLst>
          <pc:docMk/>
          <pc:sldMk cId="4013956312" sldId="761"/>
        </pc:sldMkLst>
        <pc:spChg chg="mod">
          <ac:chgData name="Levy, Antonio GIZ CL" userId="1ed0b911-53b8-4aa7-ae79-6dec1743067d" providerId="ADAL" clId="{DEDD14A9-9847-47FC-8024-0B442E42159B}" dt="2022-05-07T02:47:56.766" v="632" actId="114"/>
          <ac:spMkLst>
            <pc:docMk/>
            <pc:sldMk cId="4013956312" sldId="761"/>
            <ac:spMk id="2" creationId="{06BF299A-84B6-4CF8-8DE1-42EB727AC9C9}"/>
          </ac:spMkLst>
        </pc:spChg>
        <pc:spChg chg="mod">
          <ac:chgData name="Levy, Antonio GIZ CL" userId="1ed0b911-53b8-4aa7-ae79-6dec1743067d" providerId="ADAL" clId="{DEDD14A9-9847-47FC-8024-0B442E42159B}" dt="2022-05-07T02:48:00.069" v="633" actId="1076"/>
          <ac:spMkLst>
            <pc:docMk/>
            <pc:sldMk cId="4013956312" sldId="761"/>
            <ac:spMk id="3" creationId="{5F617703-9BFA-463B-A2C4-65BD07EF80A3}"/>
          </ac:spMkLst>
        </pc:spChg>
      </pc:sldChg>
      <pc:sldChg chg="modSp mod modShow">
        <pc:chgData name="Levy, Antonio GIZ CL" userId="1ed0b911-53b8-4aa7-ae79-6dec1743067d" providerId="ADAL" clId="{DEDD14A9-9847-47FC-8024-0B442E42159B}" dt="2022-05-07T02:59:04.229" v="724" actId="729"/>
        <pc:sldMkLst>
          <pc:docMk/>
          <pc:sldMk cId="3811550834" sldId="762"/>
        </pc:sldMkLst>
        <pc:spChg chg="mod">
          <ac:chgData name="Levy, Antonio GIZ CL" userId="1ed0b911-53b8-4aa7-ae79-6dec1743067d" providerId="ADAL" clId="{DEDD14A9-9847-47FC-8024-0B442E42159B}" dt="2022-05-07T02:53:27.437" v="711" actId="114"/>
          <ac:spMkLst>
            <pc:docMk/>
            <pc:sldMk cId="3811550834" sldId="762"/>
            <ac:spMk id="2" creationId="{06BF299A-84B6-4CF8-8DE1-42EB727AC9C9}"/>
          </ac:spMkLst>
        </pc:spChg>
        <pc:spChg chg="mod">
          <ac:chgData name="Levy, Antonio GIZ CL" userId="1ed0b911-53b8-4aa7-ae79-6dec1743067d" providerId="ADAL" clId="{DEDD14A9-9847-47FC-8024-0B442E42159B}" dt="2022-05-07T02:53:34.413" v="712" actId="20577"/>
          <ac:spMkLst>
            <pc:docMk/>
            <pc:sldMk cId="3811550834" sldId="762"/>
            <ac:spMk id="5" creationId="{F71A5BF2-EE8E-48A6-B461-8B55950073E7}"/>
          </ac:spMkLst>
        </pc:spChg>
      </pc:sldChg>
      <pc:sldChg chg="mod modShow">
        <pc:chgData name="Levy, Antonio GIZ CL" userId="1ed0b911-53b8-4aa7-ae79-6dec1743067d" providerId="ADAL" clId="{DEDD14A9-9847-47FC-8024-0B442E42159B}" dt="2022-05-07T02:42:22.576" v="397" actId="729"/>
        <pc:sldMkLst>
          <pc:docMk/>
          <pc:sldMk cId="1158972140" sldId="787"/>
        </pc:sldMkLst>
      </pc:sldChg>
      <pc:sldChg chg="modSp">
        <pc:chgData name="Levy, Antonio GIZ CL" userId="1ed0b911-53b8-4aa7-ae79-6dec1743067d" providerId="ADAL" clId="{DEDD14A9-9847-47FC-8024-0B442E42159B}" dt="2022-05-07T02:47:31.440" v="586" actId="12100"/>
        <pc:sldMkLst>
          <pc:docMk/>
          <pc:sldMk cId="820225404" sldId="788"/>
        </pc:sldMkLst>
        <pc:graphicFrameChg chg="mod">
          <ac:chgData name="Levy, Antonio GIZ CL" userId="1ed0b911-53b8-4aa7-ae79-6dec1743067d" providerId="ADAL" clId="{DEDD14A9-9847-47FC-8024-0B442E42159B}" dt="2022-05-07T02:47:31.440" v="586" actId="12100"/>
          <ac:graphicFrameMkLst>
            <pc:docMk/>
            <pc:sldMk cId="820225404" sldId="788"/>
            <ac:graphicFrameMk id="6" creationId="{27C83436-9AE4-4F6B-BAA2-0B55E211DF36}"/>
          </ac:graphicFrameMkLst>
        </pc:graphicFrameChg>
      </pc:sldChg>
      <pc:sldChg chg="mod modShow">
        <pc:chgData name="Levy, Antonio GIZ CL" userId="1ed0b911-53b8-4aa7-ae79-6dec1743067d" providerId="ADAL" clId="{DEDD14A9-9847-47FC-8024-0B442E42159B}" dt="2022-05-07T02:29:07.143" v="368" actId="729"/>
        <pc:sldMkLst>
          <pc:docMk/>
          <pc:sldMk cId="3904437522" sldId="791"/>
        </pc:sldMkLst>
      </pc:sldChg>
      <pc:sldChg chg="addCm delCm modCm">
        <pc:chgData name="Levy, Antonio GIZ CL" userId="1ed0b911-53b8-4aa7-ae79-6dec1743067d" providerId="ADAL" clId="{DEDD14A9-9847-47FC-8024-0B442E42159B}" dt="2022-05-07T02:53:05.114" v="708" actId="1592"/>
        <pc:sldMkLst>
          <pc:docMk/>
          <pc:sldMk cId="416104480" sldId="793"/>
        </pc:sldMkLst>
      </pc:sldChg>
      <pc:sldChg chg="modNotesTx">
        <pc:chgData name="Levy, Antonio GIZ CL" userId="1ed0b911-53b8-4aa7-ae79-6dec1743067d" providerId="ADAL" clId="{DEDD14A9-9847-47FC-8024-0B442E42159B}" dt="2022-05-07T02:46:41.031" v="570" actId="20577"/>
        <pc:sldMkLst>
          <pc:docMk/>
          <pc:sldMk cId="3420405051" sldId="799"/>
        </pc:sldMkLst>
      </pc:sldChg>
      <pc:sldChg chg="mod modShow">
        <pc:chgData name="Levy, Antonio GIZ CL" userId="1ed0b911-53b8-4aa7-ae79-6dec1743067d" providerId="ADAL" clId="{DEDD14A9-9847-47FC-8024-0B442E42159B}" dt="2022-05-07T02:28:26.359" v="367" actId="729"/>
        <pc:sldMkLst>
          <pc:docMk/>
          <pc:sldMk cId="3506645795" sldId="809"/>
        </pc:sldMkLst>
      </pc:sldChg>
      <pc:sldChg chg="mod modShow">
        <pc:chgData name="Levy, Antonio GIZ CL" userId="1ed0b911-53b8-4aa7-ae79-6dec1743067d" providerId="ADAL" clId="{DEDD14A9-9847-47FC-8024-0B442E42159B}" dt="2022-05-07T02:55:24.804" v="714" actId="729"/>
        <pc:sldMkLst>
          <pc:docMk/>
          <pc:sldMk cId="3035458977" sldId="812"/>
        </pc:sldMkLst>
      </pc:sldChg>
      <pc:sldChg chg="modNotesTx">
        <pc:chgData name="Levy, Antonio GIZ CL" userId="1ed0b911-53b8-4aa7-ae79-6dec1743067d" providerId="ADAL" clId="{DEDD14A9-9847-47FC-8024-0B442E42159B}" dt="2022-05-07T02:30:07.216" v="371" actId="6549"/>
        <pc:sldMkLst>
          <pc:docMk/>
          <pc:sldMk cId="3708527515" sldId="813"/>
        </pc:sldMkLst>
      </pc:sldChg>
      <pc:sldChg chg="mod modShow">
        <pc:chgData name="Levy, Antonio GIZ CL" userId="1ed0b911-53b8-4aa7-ae79-6dec1743067d" providerId="ADAL" clId="{DEDD14A9-9847-47FC-8024-0B442E42159B}" dt="2022-05-07T02:19:01.370" v="95" actId="729"/>
        <pc:sldMkLst>
          <pc:docMk/>
          <pc:sldMk cId="3728155646" sldId="814"/>
        </pc:sldMkLst>
      </pc:sldChg>
      <pc:sldChg chg="mod modShow">
        <pc:chgData name="Levy, Antonio GIZ CL" userId="1ed0b911-53b8-4aa7-ae79-6dec1743067d" providerId="ADAL" clId="{DEDD14A9-9847-47FC-8024-0B442E42159B}" dt="2022-05-07T02:28:13.838" v="366" actId="729"/>
        <pc:sldMkLst>
          <pc:docMk/>
          <pc:sldMk cId="2213789655" sldId="817"/>
        </pc:sldMkLst>
      </pc:sldChg>
      <pc:sldChg chg="modSp mod modShow">
        <pc:chgData name="Levy, Antonio GIZ CL" userId="1ed0b911-53b8-4aa7-ae79-6dec1743067d" providerId="ADAL" clId="{DEDD14A9-9847-47FC-8024-0B442E42159B}" dt="2022-05-08T02:47:45.902" v="725" actId="729"/>
        <pc:sldMkLst>
          <pc:docMk/>
          <pc:sldMk cId="2938087208" sldId="820"/>
        </pc:sldMkLst>
        <pc:graphicFrameChg chg="mod">
          <ac:chgData name="Levy, Antonio GIZ CL" userId="1ed0b911-53b8-4aa7-ae79-6dec1743067d" providerId="ADAL" clId="{DEDD14A9-9847-47FC-8024-0B442E42159B}" dt="2022-05-06T02:46:39.650" v="31"/>
          <ac:graphicFrameMkLst>
            <pc:docMk/>
            <pc:sldMk cId="2938087208" sldId="820"/>
            <ac:graphicFrameMk id="5" creationId="{B017ACF1-0EAE-47FB-B94B-AE88B0028521}"/>
          </ac:graphicFrameMkLst>
        </pc:graphicFrameChg>
      </pc:sldChg>
      <pc:sldChg chg="modSp mod">
        <pc:chgData name="Levy, Antonio GIZ CL" userId="1ed0b911-53b8-4aa7-ae79-6dec1743067d" providerId="ADAL" clId="{DEDD14A9-9847-47FC-8024-0B442E42159B}" dt="2022-05-06T02:46:22.131" v="30" actId="20577"/>
        <pc:sldMkLst>
          <pc:docMk/>
          <pc:sldMk cId="820244575" sldId="821"/>
        </pc:sldMkLst>
        <pc:graphicFrameChg chg="modGraphic">
          <ac:chgData name="Levy, Antonio GIZ CL" userId="1ed0b911-53b8-4aa7-ae79-6dec1743067d" providerId="ADAL" clId="{DEDD14A9-9847-47FC-8024-0B442E42159B}" dt="2022-05-06T02:46:22.131" v="30" actId="20577"/>
          <ac:graphicFrameMkLst>
            <pc:docMk/>
            <pc:sldMk cId="820244575" sldId="821"/>
            <ac:graphicFrameMk id="5" creationId="{B017ACF1-0EAE-47FB-B94B-AE88B0028521}"/>
          </ac:graphicFrameMkLst>
        </pc:graphicFrameChg>
      </pc:sldChg>
    </pc:docChg>
  </pc:docChgLst>
  <pc:docChgLst>
    <pc:chgData name="Beatriz Quintanero" userId="fb1192c7f8507cca" providerId="LiveId" clId="{34DBD626-3FC8-4569-A2A2-4A448A7CCF9E}"/>
    <pc:docChg chg="custSel modSld">
      <pc:chgData name="Beatriz Quintanero" userId="fb1192c7f8507cca" providerId="LiveId" clId="{34DBD626-3FC8-4569-A2A2-4A448A7CCF9E}" dt="2022-05-04T19:57:58.105" v="258" actId="6549"/>
      <pc:docMkLst>
        <pc:docMk/>
      </pc:docMkLst>
      <pc:sldChg chg="modNotes modNotesTx">
        <pc:chgData name="Beatriz Quintanero" userId="fb1192c7f8507cca" providerId="LiveId" clId="{34DBD626-3FC8-4569-A2A2-4A448A7CCF9E}" dt="2022-05-04T19:51:39.953" v="183"/>
        <pc:sldMkLst>
          <pc:docMk/>
          <pc:sldMk cId="3243402370" sldId="705"/>
        </pc:sldMkLst>
      </pc:sldChg>
      <pc:sldChg chg="modNotesTx">
        <pc:chgData name="Beatriz Quintanero" userId="fb1192c7f8507cca" providerId="LiveId" clId="{34DBD626-3FC8-4569-A2A2-4A448A7CCF9E}" dt="2022-05-04T18:50:00.863" v="98" actId="6549"/>
        <pc:sldMkLst>
          <pc:docMk/>
          <pc:sldMk cId="3109935131" sldId="729"/>
        </pc:sldMkLst>
      </pc:sldChg>
      <pc:sldChg chg="modNotesTx">
        <pc:chgData name="Beatriz Quintanero" userId="fb1192c7f8507cca" providerId="LiveId" clId="{34DBD626-3FC8-4569-A2A2-4A448A7CCF9E}" dt="2022-05-04T19:56:39.039" v="237" actId="6549"/>
        <pc:sldMkLst>
          <pc:docMk/>
          <pc:sldMk cId="362769701" sldId="730"/>
        </pc:sldMkLst>
      </pc:sldChg>
      <pc:sldChg chg="modNotes modNotesTx">
        <pc:chgData name="Beatriz Quintanero" userId="fb1192c7f8507cca" providerId="LiveId" clId="{34DBD626-3FC8-4569-A2A2-4A448A7CCF9E}" dt="2022-05-04T19:55:15.484" v="218" actId="20577"/>
        <pc:sldMkLst>
          <pc:docMk/>
          <pc:sldMk cId="1949851501" sldId="732"/>
        </pc:sldMkLst>
      </pc:sldChg>
      <pc:sldChg chg="modNotesTx">
        <pc:chgData name="Beatriz Quintanero" userId="fb1192c7f8507cca" providerId="LiveId" clId="{34DBD626-3FC8-4569-A2A2-4A448A7CCF9E}" dt="2022-05-04T19:52:46.777" v="196" actId="20577"/>
        <pc:sldMkLst>
          <pc:docMk/>
          <pc:sldMk cId="1241856179" sldId="735"/>
        </pc:sldMkLst>
      </pc:sldChg>
      <pc:sldChg chg="modNotesTx">
        <pc:chgData name="Beatriz Quintanero" userId="fb1192c7f8507cca" providerId="LiveId" clId="{34DBD626-3FC8-4569-A2A2-4A448A7CCF9E}" dt="2022-05-04T18:51:17.067" v="120"/>
        <pc:sldMkLst>
          <pc:docMk/>
          <pc:sldMk cId="2339177345" sldId="738"/>
        </pc:sldMkLst>
      </pc:sldChg>
      <pc:sldChg chg="modNotes modNotesTx">
        <pc:chgData name="Beatriz Quintanero" userId="fb1192c7f8507cca" providerId="LiveId" clId="{34DBD626-3FC8-4569-A2A2-4A448A7CCF9E}" dt="2022-05-04T19:54:04.563" v="214" actId="6549"/>
        <pc:sldMkLst>
          <pc:docMk/>
          <pc:sldMk cId="4104001586" sldId="740"/>
        </pc:sldMkLst>
      </pc:sldChg>
      <pc:sldChg chg="modNotes">
        <pc:chgData name="Beatriz Quintanero" userId="fb1192c7f8507cca" providerId="LiveId" clId="{34DBD626-3FC8-4569-A2A2-4A448A7CCF9E}" dt="2022-05-04T19:51:24.900" v="182"/>
        <pc:sldMkLst>
          <pc:docMk/>
          <pc:sldMk cId="3580051549" sldId="741"/>
        </pc:sldMkLst>
      </pc:sldChg>
      <pc:sldChg chg="modNotes modNotesTx">
        <pc:chgData name="Beatriz Quintanero" userId="fb1192c7f8507cca" providerId="LiveId" clId="{34DBD626-3FC8-4569-A2A2-4A448A7CCF9E}" dt="2022-05-04T19:51:39.953" v="183"/>
        <pc:sldMkLst>
          <pc:docMk/>
          <pc:sldMk cId="1604465758" sldId="747"/>
        </pc:sldMkLst>
      </pc:sldChg>
      <pc:sldChg chg="modNotesTx">
        <pc:chgData name="Beatriz Quintanero" userId="fb1192c7f8507cca" providerId="LiveId" clId="{34DBD626-3FC8-4569-A2A2-4A448A7CCF9E}" dt="2022-05-04T19:55:45.298" v="226" actId="115"/>
        <pc:sldMkLst>
          <pc:docMk/>
          <pc:sldMk cId="2422894566" sldId="754"/>
        </pc:sldMkLst>
      </pc:sldChg>
      <pc:sldChg chg="modNotesTx">
        <pc:chgData name="Beatriz Quintanero" userId="fb1192c7f8507cca" providerId="LiveId" clId="{34DBD626-3FC8-4569-A2A2-4A448A7CCF9E}" dt="2022-05-04T19:53:09.537" v="197" actId="20577"/>
        <pc:sldMkLst>
          <pc:docMk/>
          <pc:sldMk cId="3554626188" sldId="759"/>
        </pc:sldMkLst>
      </pc:sldChg>
      <pc:sldChg chg="modSp mod">
        <pc:chgData name="Beatriz Quintanero" userId="fb1192c7f8507cca" providerId="LiveId" clId="{34DBD626-3FC8-4569-A2A2-4A448A7CCF9E}" dt="2022-05-04T18:50:28.537" v="100" actId="20577"/>
        <pc:sldMkLst>
          <pc:docMk/>
          <pc:sldMk cId="698788771" sldId="771"/>
        </pc:sldMkLst>
        <pc:spChg chg="mod">
          <ac:chgData name="Beatriz Quintanero" userId="fb1192c7f8507cca" providerId="LiveId" clId="{34DBD626-3FC8-4569-A2A2-4A448A7CCF9E}" dt="2022-05-04T18:50:28.537" v="100" actId="20577"/>
          <ac:spMkLst>
            <pc:docMk/>
            <pc:sldMk cId="698788771" sldId="771"/>
            <ac:spMk id="8" creationId="{EE29430D-CF5C-49CC-9147-7DD4C264CF12}"/>
          </ac:spMkLst>
        </pc:spChg>
      </pc:sldChg>
      <pc:sldChg chg="modNotesTx">
        <pc:chgData name="Beatriz Quintanero" userId="fb1192c7f8507cca" providerId="LiveId" clId="{34DBD626-3FC8-4569-A2A2-4A448A7CCF9E}" dt="2022-05-04T19:53:42.569" v="206" actId="20577"/>
        <pc:sldMkLst>
          <pc:docMk/>
          <pc:sldMk cId="1158972140" sldId="787"/>
        </pc:sldMkLst>
      </pc:sldChg>
      <pc:sldChg chg="modNotes modNotesTx">
        <pc:chgData name="Beatriz Quintanero" userId="fb1192c7f8507cca" providerId="LiveId" clId="{34DBD626-3FC8-4569-A2A2-4A448A7CCF9E}" dt="2022-05-04T19:57:50.959" v="256" actId="6549"/>
        <pc:sldMkLst>
          <pc:docMk/>
          <pc:sldMk cId="820225404" sldId="788"/>
        </pc:sldMkLst>
      </pc:sldChg>
      <pc:sldChg chg="modNotes modNotesTx">
        <pc:chgData name="Beatriz Quintanero" userId="fb1192c7f8507cca" providerId="LiveId" clId="{34DBD626-3FC8-4569-A2A2-4A448A7CCF9E}" dt="2022-05-04T19:57:54.938" v="257" actId="6549"/>
        <pc:sldMkLst>
          <pc:docMk/>
          <pc:sldMk cId="416104480" sldId="793"/>
        </pc:sldMkLst>
      </pc:sldChg>
      <pc:sldChg chg="modNotes modNotesTx">
        <pc:chgData name="Beatriz Quintanero" userId="fb1192c7f8507cca" providerId="LiveId" clId="{34DBD626-3FC8-4569-A2A2-4A448A7CCF9E}" dt="2022-05-04T19:57:58.105" v="258" actId="6549"/>
        <pc:sldMkLst>
          <pc:docMk/>
          <pc:sldMk cId="2624174242" sldId="794"/>
        </pc:sldMkLst>
      </pc:sldChg>
      <pc:sldChg chg="modSp mod">
        <pc:chgData name="Beatriz Quintanero" userId="fb1192c7f8507cca" providerId="LiveId" clId="{34DBD626-3FC8-4569-A2A2-4A448A7CCF9E}" dt="2022-05-04T19:52:33.781" v="194" actId="255"/>
        <pc:sldMkLst>
          <pc:docMk/>
          <pc:sldMk cId="536523332" sldId="800"/>
        </pc:sldMkLst>
        <pc:spChg chg="mod">
          <ac:chgData name="Beatriz Quintanero" userId="fb1192c7f8507cca" providerId="LiveId" clId="{34DBD626-3FC8-4569-A2A2-4A448A7CCF9E}" dt="2022-05-04T19:52:33.781" v="194" actId="255"/>
          <ac:spMkLst>
            <pc:docMk/>
            <pc:sldMk cId="536523332" sldId="800"/>
            <ac:spMk id="27" creationId="{4ADCBB4B-2147-4C82-8760-9ADE2A5C56B1}"/>
          </ac:spMkLst>
        </pc:spChg>
      </pc:sldChg>
      <pc:sldChg chg="modNotesTx">
        <pc:chgData name="Beatriz Quintanero" userId="fb1192c7f8507cca" providerId="LiveId" clId="{34DBD626-3FC8-4569-A2A2-4A448A7CCF9E}" dt="2022-05-04T19:57:30.601" v="255" actId="20577"/>
        <pc:sldMkLst>
          <pc:docMk/>
          <pc:sldMk cId="3833362732" sldId="801"/>
        </pc:sldMkLst>
      </pc:sldChg>
      <pc:sldChg chg="modSp modNotesTx">
        <pc:chgData name="Beatriz Quintanero" userId="fb1192c7f8507cca" providerId="LiveId" clId="{34DBD626-3FC8-4569-A2A2-4A448A7CCF9E}" dt="2022-05-04T19:52:10.540" v="193" actId="20577"/>
        <pc:sldMkLst>
          <pc:docMk/>
          <pc:sldMk cId="3506645795" sldId="809"/>
        </pc:sldMkLst>
        <pc:graphicFrameChg chg="mod">
          <ac:chgData name="Beatriz Quintanero" userId="fb1192c7f8507cca" providerId="LiveId" clId="{34DBD626-3FC8-4569-A2A2-4A448A7CCF9E}" dt="2022-05-04T19:52:03.131" v="188" actId="20577"/>
          <ac:graphicFrameMkLst>
            <pc:docMk/>
            <pc:sldMk cId="3506645795" sldId="809"/>
            <ac:graphicFrameMk id="6" creationId="{6CF64992-31C2-4B68-A1BF-04641EF04A1D}"/>
          </ac:graphicFrameMkLst>
        </pc:graphicFrameChg>
      </pc:sldChg>
      <pc:sldChg chg="modNotesTx">
        <pc:chgData name="Beatriz Quintanero" userId="fb1192c7f8507cca" providerId="LiveId" clId="{34DBD626-3FC8-4569-A2A2-4A448A7CCF9E}" dt="2022-05-04T19:57:09.136" v="243" actId="20577"/>
        <pc:sldMkLst>
          <pc:docMk/>
          <pc:sldMk cId="1786848532" sldId="810"/>
        </pc:sldMkLst>
      </pc:sldChg>
      <pc:sldChg chg="modNotesTx">
        <pc:chgData name="Beatriz Quintanero" userId="fb1192c7f8507cca" providerId="LiveId" clId="{34DBD626-3FC8-4569-A2A2-4A448A7CCF9E}" dt="2022-05-04T18:57:59.105" v="179" actId="20577"/>
        <pc:sldMkLst>
          <pc:docMk/>
          <pc:sldMk cId="3728155646" sldId="814"/>
        </pc:sldMkLst>
      </pc:sldChg>
      <pc:sldChg chg="modNotesTx">
        <pc:chgData name="Beatriz Quintanero" userId="fb1192c7f8507cca" providerId="LiveId" clId="{34DBD626-3FC8-4569-A2A2-4A448A7CCF9E}" dt="2022-05-04T18:51:53.408" v="142" actId="20577"/>
        <pc:sldMkLst>
          <pc:docMk/>
          <pc:sldMk cId="2938087208" sldId="820"/>
        </pc:sldMkLst>
      </pc:sldChg>
    </pc:docChg>
  </pc:docChgLst>
  <pc:docChgLst>
    <pc:chgData name="Hoffmann, Eleonora GIZ" userId="17fcc923-fc16-4ae3-be90-1ba8220b4999" providerId="ADAL" clId="{1154FC3A-9BCA-4C6F-A0F4-AAE8CB2B1DE3}"/>
    <pc:docChg chg="addSld delSld modSld">
      <pc:chgData name="Hoffmann, Eleonora GIZ" userId="17fcc923-fc16-4ae3-be90-1ba8220b4999" providerId="ADAL" clId="{1154FC3A-9BCA-4C6F-A0F4-AAE8CB2B1DE3}" dt="2022-09-14T07:31:34.073" v="6" actId="47"/>
      <pc:docMkLst>
        <pc:docMk/>
      </pc:docMkLst>
      <pc:sldChg chg="del">
        <pc:chgData name="Hoffmann, Eleonora GIZ" userId="17fcc923-fc16-4ae3-be90-1ba8220b4999" providerId="ADAL" clId="{1154FC3A-9BCA-4C6F-A0F4-AAE8CB2B1DE3}" dt="2022-09-14T07:31:34.073" v="6" actId="47"/>
        <pc:sldMkLst>
          <pc:docMk/>
          <pc:sldMk cId="2339177345" sldId="738"/>
        </pc:sldMkLst>
      </pc:sldChg>
      <pc:sldChg chg="del">
        <pc:chgData name="Hoffmann, Eleonora GIZ" userId="17fcc923-fc16-4ae3-be90-1ba8220b4999" providerId="ADAL" clId="{1154FC3A-9BCA-4C6F-A0F4-AAE8CB2B1DE3}" dt="2022-09-14T07:30:50.330" v="3" actId="47"/>
        <pc:sldMkLst>
          <pc:docMk/>
          <pc:sldMk cId="1603386933" sldId="755"/>
        </pc:sldMkLst>
      </pc:sldChg>
      <pc:sldChg chg="add del">
        <pc:chgData name="Hoffmann, Eleonora GIZ" userId="17fcc923-fc16-4ae3-be90-1ba8220b4999" providerId="ADAL" clId="{1154FC3A-9BCA-4C6F-A0F4-AAE8CB2B1DE3}" dt="2022-09-14T07:29:52.002" v="1" actId="47"/>
        <pc:sldMkLst>
          <pc:docMk/>
          <pc:sldMk cId="1913878308" sldId="822"/>
        </pc:sldMkLst>
      </pc:sldChg>
      <pc:sldChg chg="add">
        <pc:chgData name="Hoffmann, Eleonora GIZ" userId="17fcc923-fc16-4ae3-be90-1ba8220b4999" providerId="ADAL" clId="{1154FC3A-9BCA-4C6F-A0F4-AAE8CB2B1DE3}" dt="2022-09-14T07:30:47.297" v="2"/>
        <pc:sldMkLst>
          <pc:docMk/>
          <pc:sldMk cId="3669159119" sldId="822"/>
        </pc:sldMkLst>
      </pc:sldChg>
      <pc:sldChg chg="add mod modShow">
        <pc:chgData name="Hoffmann, Eleonora GIZ" userId="17fcc923-fc16-4ae3-be90-1ba8220b4999" providerId="ADAL" clId="{1154FC3A-9BCA-4C6F-A0F4-AAE8CB2B1DE3}" dt="2022-09-14T07:31:31.517" v="5" actId="729"/>
        <pc:sldMkLst>
          <pc:docMk/>
          <pc:sldMk cId="1382096167" sldId="82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2E4_F49E1832.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32A_6A81251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Total consumption: 48 bcm </c:v>
                </c:pt>
              </c:strCache>
            </c:strRef>
          </c:tx>
          <c:spPr>
            <a:ln>
              <a:noFill/>
            </a:ln>
          </c:spPr>
          <c:dPt>
            <c:idx val="0"/>
            <c:bubble3D val="0"/>
            <c:spPr>
              <a:solidFill>
                <a:srgbClr val="A9D4E1"/>
              </a:solidFill>
              <a:ln w="19050">
                <a:noFill/>
              </a:ln>
              <a:effectLst/>
            </c:spPr>
            <c:extLst>
              <c:ext xmlns:c16="http://schemas.microsoft.com/office/drawing/2014/chart" uri="{C3380CC4-5D6E-409C-BE32-E72D297353CC}">
                <c16:uniqueId val="{00000001-FC28-4728-B9D2-3FC5F6E3814A}"/>
              </c:ext>
            </c:extLst>
          </c:dPt>
          <c:dPt>
            <c:idx val="1"/>
            <c:bubble3D val="0"/>
            <c:spPr>
              <a:solidFill>
                <a:srgbClr val="F5903D"/>
              </a:solidFill>
              <a:ln w="19050">
                <a:noFill/>
              </a:ln>
              <a:effectLst/>
            </c:spPr>
            <c:extLst>
              <c:ext xmlns:c16="http://schemas.microsoft.com/office/drawing/2014/chart" uri="{C3380CC4-5D6E-409C-BE32-E72D297353CC}">
                <c16:uniqueId val="{00000003-FC28-4728-B9D2-3FC5F6E3814A}"/>
              </c:ext>
            </c:extLst>
          </c:dPt>
          <c:dPt>
            <c:idx val="2"/>
            <c:bubble3D val="0"/>
            <c:spPr>
              <a:solidFill>
                <a:srgbClr val="FFC000"/>
              </a:solidFill>
              <a:ln w="19050">
                <a:noFill/>
              </a:ln>
              <a:effectLst/>
            </c:spPr>
            <c:extLst>
              <c:ext xmlns:c16="http://schemas.microsoft.com/office/drawing/2014/chart" uri="{C3380CC4-5D6E-409C-BE32-E72D297353CC}">
                <c16:uniqueId val="{00000005-FC28-4728-B9D2-3FC5F6E3814A}"/>
              </c:ext>
            </c:extLst>
          </c:dPt>
          <c:dPt>
            <c:idx val="3"/>
            <c:bubble3D val="0"/>
            <c:spPr>
              <a:solidFill>
                <a:srgbClr val="A45200"/>
              </a:solidFill>
              <a:ln w="19050">
                <a:noFill/>
              </a:ln>
              <a:effectLst/>
            </c:spPr>
            <c:extLst>
              <c:ext xmlns:c16="http://schemas.microsoft.com/office/drawing/2014/chart" uri="{C3380CC4-5D6E-409C-BE32-E72D297353CC}">
                <c16:uniqueId val="{00000007-FC28-4728-B9D2-3FC5F6E3814A}"/>
              </c:ext>
            </c:extLst>
          </c:dPt>
          <c:dPt>
            <c:idx val="4"/>
            <c:bubble3D val="0"/>
            <c:spPr>
              <a:solidFill>
                <a:srgbClr val="A79AC0"/>
              </a:solidFill>
              <a:ln w="19050">
                <a:noFill/>
              </a:ln>
              <a:effectLst/>
            </c:spPr>
            <c:extLst>
              <c:ext xmlns:c16="http://schemas.microsoft.com/office/drawing/2014/chart" uri="{C3380CC4-5D6E-409C-BE32-E72D297353CC}">
                <c16:uniqueId val="{00000009-FC28-4728-B9D2-3FC5F6E3814A}"/>
              </c:ext>
            </c:extLst>
          </c:dPt>
          <c:dPt>
            <c:idx val="5"/>
            <c:bubble3D val="0"/>
            <c:spPr>
              <a:solidFill>
                <a:srgbClr val="DE2A00"/>
              </a:solidFill>
              <a:ln w="19050">
                <a:noFill/>
              </a:ln>
              <a:effectLst/>
            </c:spPr>
            <c:extLst>
              <c:ext xmlns:c16="http://schemas.microsoft.com/office/drawing/2014/chart" uri="{C3380CC4-5D6E-409C-BE32-E72D297353CC}">
                <c16:uniqueId val="{0000000B-FC28-4728-B9D2-3FC5F6E3814A}"/>
              </c:ext>
            </c:extLst>
          </c:dPt>
          <c:dPt>
            <c:idx val="6"/>
            <c:bubble3D val="0"/>
            <c:spPr>
              <a:solidFill>
                <a:srgbClr val="88C057"/>
              </a:solidFill>
              <a:ln w="19050">
                <a:noFill/>
              </a:ln>
              <a:effectLst/>
            </c:spPr>
            <c:extLst>
              <c:ext xmlns:c16="http://schemas.microsoft.com/office/drawing/2014/chart" uri="{C3380CC4-5D6E-409C-BE32-E72D297353CC}">
                <c16:uniqueId val="{0000000D-FC28-4728-B9D2-3FC5F6E3814A}"/>
              </c:ext>
            </c:extLst>
          </c:dPt>
          <c:dPt>
            <c:idx val="7"/>
            <c:bubble3D val="0"/>
            <c:spPr>
              <a:solidFill>
                <a:srgbClr val="2488A0"/>
              </a:solidFill>
              <a:ln w="19050">
                <a:noFill/>
              </a:ln>
              <a:effectLst/>
            </c:spPr>
            <c:extLst>
              <c:ext xmlns:c16="http://schemas.microsoft.com/office/drawing/2014/chart" uri="{C3380CC4-5D6E-409C-BE32-E72D297353CC}">
                <c16:uniqueId val="{0000000F-FC28-4728-B9D2-3FC5F6E3814A}"/>
              </c:ext>
            </c:extLst>
          </c:dPt>
          <c:dLbls>
            <c:dLbl>
              <c:idx val="0"/>
              <c:tx>
                <c:rich>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fld id="{B6C24486-6599-455E-9C57-FCDF03BA6677}" type="CATEGORYNAME">
                      <a:rPr lang="en-US" sz="1000" smtClean="0"/>
                      <a:pPr>
                        <a:defRPr sz="1000" b="1">
                          <a:solidFill>
                            <a:schemeClr val="bg1"/>
                          </a:solidFill>
                        </a:defRPr>
                      </a:pPr>
                      <a:t>[CATEGORY NAME]</a:t>
                    </a:fld>
                    <a:r>
                      <a:rPr lang="en-US" sz="1000" baseline="0"/>
                      <a:t> </a:t>
                    </a:r>
                    <a:fld id="{8139AFC0-0FE7-4B82-9944-B23481CC5FE6}" type="VALUE">
                      <a:rPr lang="en-US" sz="1000" baseline="0"/>
                      <a:pPr>
                        <a:defRPr sz="1000" b="1">
                          <a:solidFill>
                            <a:schemeClr val="bg1"/>
                          </a:solidFill>
                        </a:defRPr>
                      </a:pPr>
                      <a:t>[VALUE]</a:t>
                    </a:fld>
                    <a:endParaRPr lang="en-US" sz="1000" baseline="0"/>
                  </a:p>
                </c:rich>
              </c:tx>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28-4728-B9D2-3FC5F6E3814A}"/>
                </c:ext>
              </c:extLst>
            </c:dLbl>
            <c:dLbl>
              <c:idx val="1"/>
              <c:layout>
                <c:manualLayout>
                  <c:x val="2.0267245153322802E-2"/>
                  <c:y val="-4.1743101907406287E-2"/>
                </c:manualLayout>
              </c:layout>
              <c:tx>
                <c:rich>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fld id="{E9FEA7EA-E996-42E8-A71F-DF34FBDD337B}" type="CATEGORYNAME">
                      <a:rPr lang="en-US" smtClean="0">
                        <a:solidFill>
                          <a:srgbClr val="F5903D"/>
                        </a:solidFill>
                      </a:rPr>
                      <a:pPr>
                        <a:defRPr sz="1000" b="1">
                          <a:solidFill>
                            <a:schemeClr val="tx1"/>
                          </a:solidFill>
                        </a:defRPr>
                      </a:pPr>
                      <a:t>[CATEGORY NAME]</a:t>
                    </a:fld>
                    <a:r>
                      <a:rPr lang="en-US" baseline="0">
                        <a:solidFill>
                          <a:srgbClr val="F5903D"/>
                        </a:solidFill>
                      </a:rPr>
                      <a:t> </a:t>
                    </a:r>
                    <a:fld id="{CE6D0627-6E70-42CB-B416-1FBA8C1793A8}" type="VALUE">
                      <a:rPr lang="en-US" baseline="0" smtClean="0">
                        <a:solidFill>
                          <a:srgbClr val="F5903D"/>
                        </a:solidFill>
                      </a:rPr>
                      <a:pPr>
                        <a:defRPr sz="1000" b="1">
                          <a:solidFill>
                            <a:schemeClr val="tx1"/>
                          </a:solidFill>
                        </a:defRPr>
                      </a:pPr>
                      <a:t>[VALUE]</a:t>
                    </a:fld>
                    <a:endParaRPr lang="en-US" baseline="0">
                      <a:solidFill>
                        <a:srgbClr val="F5903D"/>
                      </a:solidFill>
                    </a:endParaRPr>
                  </a:p>
                </c:rich>
              </c:tx>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C28-4728-B9D2-3FC5F6E3814A}"/>
                </c:ext>
              </c:extLst>
            </c:dLbl>
            <c:dLbl>
              <c:idx val="2"/>
              <c:layout>
                <c:manualLayout>
                  <c:x val="-1.4107015675333076E-2"/>
                  <c:y val="7.2479882810496832E-2"/>
                </c:manualLayout>
              </c:layout>
              <c:tx>
                <c:rich>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fld id="{C74635E9-B1FC-4367-A5B6-C2190B128D47}" type="CATEGORYNAME">
                      <a:rPr lang="en-US" sz="1000" smtClean="0">
                        <a:solidFill>
                          <a:srgbClr val="FFC000"/>
                        </a:solidFill>
                      </a:rPr>
                      <a:pPr>
                        <a:defRPr sz="1000" b="1">
                          <a:solidFill>
                            <a:schemeClr val="tx1"/>
                          </a:solidFill>
                        </a:defRPr>
                      </a:pPr>
                      <a:t>[CATEGORY NAME]</a:t>
                    </a:fld>
                    <a:r>
                      <a:rPr lang="en-US" sz="1000" baseline="0">
                        <a:solidFill>
                          <a:srgbClr val="FFC000"/>
                        </a:solidFill>
                      </a:rPr>
                      <a:t> </a:t>
                    </a:r>
                    <a:fld id="{034D79ED-4E1F-4B84-9D01-1F18D4F4313D}" type="VALUE">
                      <a:rPr lang="en-US" sz="1000" baseline="0">
                        <a:solidFill>
                          <a:srgbClr val="FFC000"/>
                        </a:solidFill>
                      </a:rPr>
                      <a:pPr>
                        <a:defRPr sz="1000" b="1">
                          <a:solidFill>
                            <a:schemeClr val="tx1"/>
                          </a:solidFill>
                        </a:defRPr>
                      </a:pPr>
                      <a:t>[VALUE]</a:t>
                    </a:fld>
                    <a:endParaRPr lang="en-US" sz="1000" baseline="0">
                      <a:solidFill>
                        <a:srgbClr val="FFC000"/>
                      </a:solidFill>
                    </a:endParaRPr>
                  </a:p>
                </c:rich>
              </c:tx>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4817208235593916"/>
                      <c:h val="0.21446959336275095"/>
                    </c:manualLayout>
                  </c15:layout>
                  <c15:dlblFieldTable/>
                  <c15:showDataLabelsRange val="0"/>
                </c:ext>
                <c:ext xmlns:c16="http://schemas.microsoft.com/office/drawing/2014/chart" uri="{C3380CC4-5D6E-409C-BE32-E72D297353CC}">
                  <c16:uniqueId val="{00000005-FC28-4728-B9D2-3FC5F6E3814A}"/>
                </c:ext>
              </c:extLst>
            </c:dLbl>
            <c:dLbl>
              <c:idx val="3"/>
              <c:tx>
                <c:rich>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fld id="{447C34F6-65EF-46D6-833C-F5DEB60E348E}" type="CATEGORYNAME">
                      <a:rPr lang="en-US" sz="1000" smtClean="0"/>
                      <a:pPr>
                        <a:defRPr sz="1000" b="1">
                          <a:solidFill>
                            <a:schemeClr val="bg1"/>
                          </a:solidFill>
                        </a:defRPr>
                      </a:pPr>
                      <a:t>[CATEGORY NAME]</a:t>
                    </a:fld>
                    <a:r>
                      <a:rPr lang="en-US" sz="1000" baseline="0"/>
                      <a:t> </a:t>
                    </a:r>
                    <a:fld id="{2C7BB33B-CFEA-4AB2-B9A1-F58779D8C8D6}" type="VALUE">
                      <a:rPr lang="en-US" sz="1000" baseline="0" smtClean="0"/>
                      <a:pPr>
                        <a:defRPr sz="1000" b="1">
                          <a:solidFill>
                            <a:schemeClr val="bg1"/>
                          </a:solidFill>
                        </a:defRPr>
                      </a:pPr>
                      <a:t>[VALUE]</a:t>
                    </a:fld>
                    <a:endParaRPr lang="en-US" sz="1000" baseline="0"/>
                  </a:p>
                </c:rich>
              </c:tx>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C28-4728-B9D2-3FC5F6E3814A}"/>
                </c:ext>
              </c:extLst>
            </c:dLbl>
            <c:dLbl>
              <c:idx val="4"/>
              <c:layout>
                <c:manualLayout>
                  <c:x val="4.0154727756251509E-3"/>
                  <c:y val="0"/>
                </c:manualLayout>
              </c:layout>
              <c:tx>
                <c:rich>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fld id="{A7760E28-D35D-477D-87E5-7F140B927AEB}" type="CATEGORYNAME">
                      <a:rPr lang="en-US" sz="1000" smtClean="0">
                        <a:solidFill>
                          <a:srgbClr val="A79AC0"/>
                        </a:solidFill>
                      </a:rPr>
                      <a:pPr>
                        <a:defRPr sz="1000" b="1">
                          <a:solidFill>
                            <a:schemeClr val="tx1"/>
                          </a:solidFill>
                        </a:defRPr>
                      </a:pPr>
                      <a:t>[CATEGORY NAME]</a:t>
                    </a:fld>
                    <a:r>
                      <a:rPr lang="en-US" sz="1000" baseline="0">
                        <a:solidFill>
                          <a:srgbClr val="A79AC0"/>
                        </a:solidFill>
                      </a:rPr>
                      <a:t> </a:t>
                    </a:r>
                    <a:fld id="{3C3BD1FF-1A18-4346-B6B8-92CF20681AB9}" type="VALUE">
                      <a:rPr lang="en-US" sz="1000" baseline="0">
                        <a:solidFill>
                          <a:srgbClr val="A79AC0"/>
                        </a:solidFill>
                      </a:rPr>
                      <a:pPr>
                        <a:defRPr sz="1000" b="1">
                          <a:solidFill>
                            <a:schemeClr val="tx1"/>
                          </a:solidFill>
                        </a:defRPr>
                      </a:pPr>
                      <a:t>[VALUE]</a:t>
                    </a:fld>
                    <a:endParaRPr lang="en-US" sz="1000" baseline="0">
                      <a:solidFill>
                        <a:srgbClr val="A79AC0"/>
                      </a:solidFill>
                    </a:endParaRPr>
                  </a:p>
                </c:rich>
              </c:tx>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116686160098792"/>
                      <c:h val="0.28756909232952688"/>
                    </c:manualLayout>
                  </c15:layout>
                  <c15:dlblFieldTable/>
                  <c15:showDataLabelsRange val="0"/>
                </c:ext>
                <c:ext xmlns:c16="http://schemas.microsoft.com/office/drawing/2014/chart" uri="{C3380CC4-5D6E-409C-BE32-E72D297353CC}">
                  <c16:uniqueId val="{00000009-FC28-4728-B9D2-3FC5F6E3814A}"/>
                </c:ext>
              </c:extLst>
            </c:dLbl>
            <c:dLbl>
              <c:idx val="5"/>
              <c:layout>
                <c:manualLayout>
                  <c:x val="-4.6405829914886176E-8"/>
                  <c:y val="-0.19577571734186083"/>
                </c:manualLayout>
              </c:layout>
              <c:tx>
                <c:rich>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fld id="{ACA6CB45-467E-486D-93B6-D711A0CAA8DD}" type="CATEGORYNAME">
                      <a:rPr lang="en-US" sz="1000" smtClean="0">
                        <a:solidFill>
                          <a:srgbClr val="DE2A00"/>
                        </a:solidFill>
                      </a:rPr>
                      <a:pPr>
                        <a:defRPr sz="1000" b="1">
                          <a:solidFill>
                            <a:schemeClr val="bg1"/>
                          </a:solidFill>
                        </a:defRPr>
                      </a:pPr>
                      <a:t>[CATEGORY NAME]</a:t>
                    </a:fld>
                    <a:r>
                      <a:rPr lang="en-US" sz="1000" baseline="0">
                        <a:solidFill>
                          <a:srgbClr val="DE2A00"/>
                        </a:solidFill>
                      </a:rPr>
                      <a:t> </a:t>
                    </a:r>
                    <a:fld id="{12635F63-6A9F-4D42-8C30-423ABB53784C}" type="VALUE">
                      <a:rPr lang="en-US" sz="1000" baseline="0" smtClean="0">
                        <a:solidFill>
                          <a:srgbClr val="DE2A00"/>
                        </a:solidFill>
                      </a:rPr>
                      <a:pPr>
                        <a:defRPr sz="1000" b="1">
                          <a:solidFill>
                            <a:schemeClr val="bg1"/>
                          </a:solidFill>
                        </a:defRPr>
                      </a:pPr>
                      <a:t>[VALUE]</a:t>
                    </a:fld>
                    <a:endParaRPr lang="en-US" sz="1000" baseline="0">
                      <a:solidFill>
                        <a:srgbClr val="DE2A00"/>
                      </a:solidFill>
                    </a:endParaRPr>
                  </a:p>
                </c:rich>
              </c:tx>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0941617715282632"/>
                      <c:h val="0.27574404335615516"/>
                    </c:manualLayout>
                  </c15:layout>
                  <c15:dlblFieldTable/>
                  <c15:showDataLabelsRange val="0"/>
                </c:ext>
                <c:ext xmlns:c16="http://schemas.microsoft.com/office/drawing/2014/chart" uri="{C3380CC4-5D6E-409C-BE32-E72D297353CC}">
                  <c16:uniqueId val="{0000000B-FC28-4728-B9D2-3FC5F6E3814A}"/>
                </c:ext>
              </c:extLst>
            </c:dLbl>
            <c:dLbl>
              <c:idx val="6"/>
              <c:tx>
                <c:rich>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fld id="{B3FF5DF9-1619-45B8-9DCE-5BB583BA0ADF}" type="CATEGORYNAME">
                      <a:rPr lang="en-US" sz="1000" smtClean="0"/>
                      <a:pPr>
                        <a:defRPr sz="1000" b="1">
                          <a:solidFill>
                            <a:schemeClr val="bg1"/>
                          </a:solidFill>
                        </a:defRPr>
                      </a:pPr>
                      <a:t>[CATEGORY NAME]</a:t>
                    </a:fld>
                    <a:r>
                      <a:rPr lang="en-US" sz="1000" baseline="0"/>
                      <a:t> </a:t>
                    </a:r>
                    <a:fld id="{94F03892-BD23-488A-81A6-303BB2E25BE2}" type="VALUE">
                      <a:rPr lang="en-US" sz="1000" baseline="0" smtClean="0"/>
                      <a:pPr>
                        <a:defRPr sz="1000" b="1">
                          <a:solidFill>
                            <a:schemeClr val="bg1"/>
                          </a:solidFill>
                        </a:defRPr>
                      </a:pPr>
                      <a:t>[VALUE]</a:t>
                    </a:fld>
                    <a:endParaRPr lang="en-US" sz="1000" baseline="0"/>
                  </a:p>
                </c:rich>
              </c:tx>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C28-4728-B9D2-3FC5F6E3814A}"/>
                </c:ext>
              </c:extLst>
            </c:dLbl>
            <c:dLbl>
              <c:idx val="7"/>
              <c:layout>
                <c:manualLayout>
                  <c:x val="-0.18351746358175297"/>
                  <c:y val="5.9661499671812668E-2"/>
                </c:manualLayout>
              </c:layout>
              <c:tx>
                <c:rich>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r>
                      <a:rPr lang="en-US" sz="1000"/>
                      <a:t>Other</a:t>
                    </a:r>
                    <a:r>
                      <a:rPr lang="en-US" sz="1000" baseline="0"/>
                      <a:t> </a:t>
                    </a:r>
                    <a:fld id="{F889D9D8-27FB-4FAA-BE75-8719449C8655}" type="VALUE">
                      <a:rPr lang="en-US" sz="1000" baseline="0" smtClean="0"/>
                      <a:pPr>
                        <a:defRPr sz="1000" b="1">
                          <a:solidFill>
                            <a:schemeClr val="bg1"/>
                          </a:solidFill>
                        </a:defRPr>
                      </a:pPr>
                      <a:t>[VALUE]</a:t>
                    </a:fld>
                    <a:endParaRPr lang="en-US" sz="1000" baseline="0"/>
                  </a:p>
                </c:rich>
              </c:tx>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FC28-4728-B9D2-3FC5F6E3814A}"/>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Tabelle1!$A$2:$A$8</c:f>
              <c:strCache>
                <c:ptCount val="7"/>
                <c:pt idx="0">
                  <c:v>Power: fossil fuels</c:v>
                </c:pt>
                <c:pt idx="1">
                  <c:v>Power: renewables</c:v>
                </c:pt>
                <c:pt idx="2">
                  <c:v>Power: nuclear</c:v>
                </c:pt>
                <c:pt idx="3">
                  <c:v>Primary energy production: coal</c:v>
                </c:pt>
                <c:pt idx="4">
                  <c:v>Primary energy production: natural gas</c:v>
                </c:pt>
                <c:pt idx="5">
                  <c:v>Primary energy production: oil</c:v>
                </c:pt>
                <c:pt idx="6">
                  <c:v>Primary energy production: biofuels</c:v>
                </c:pt>
              </c:strCache>
            </c:strRef>
          </c:cat>
          <c:val>
            <c:numRef>
              <c:f>Tabelle1!$B$2:$B$8</c:f>
              <c:numCache>
                <c:formatCode>0%</c:formatCode>
                <c:ptCount val="7"/>
                <c:pt idx="0">
                  <c:v>0.28000000000000003</c:v>
                </c:pt>
                <c:pt idx="1">
                  <c:v>0.01</c:v>
                </c:pt>
                <c:pt idx="2">
                  <c:v>0.08</c:v>
                </c:pt>
                <c:pt idx="3">
                  <c:v>0.22</c:v>
                </c:pt>
                <c:pt idx="4">
                  <c:v>0.03</c:v>
                </c:pt>
                <c:pt idx="5">
                  <c:v>0.13</c:v>
                </c:pt>
                <c:pt idx="6">
                  <c:v>0.25</c:v>
                </c:pt>
              </c:numCache>
            </c:numRef>
          </c:val>
          <c:extLst>
            <c:ext xmlns:c16="http://schemas.microsoft.com/office/drawing/2014/chart" uri="{C3380CC4-5D6E-409C-BE32-E72D297353CC}">
              <c16:uniqueId val="{00000010-FC28-4728-B9D2-3FC5F6E3814A}"/>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ES" sz="1600"/>
              <a:t>Uso global de las tierras de cultivo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Tabelle1!$B$1</c:f>
              <c:strCache>
                <c:ptCount val="1"/>
                <c:pt idx="0">
                  <c:v>Material use</c:v>
                </c:pt>
              </c:strCache>
            </c:strRef>
          </c:tx>
          <c:spPr>
            <a:solidFill>
              <a:srgbClr val="339953"/>
            </a:solidFill>
            <a:ln>
              <a:noFill/>
            </a:ln>
            <a:effectLst/>
          </c:spPr>
          <c:invertIfNegative val="0"/>
          <c:cat>
            <c:strRef>
              <c:f>Tabelle1!$A$2</c:f>
              <c:strCache>
                <c:ptCount val="1"/>
                <c:pt idx="0">
                  <c:v>Share of total cropland worldwide in mil. ha</c:v>
                </c:pt>
              </c:strCache>
            </c:strRef>
          </c:cat>
          <c:val>
            <c:numRef>
              <c:f>Tabelle1!$B$2</c:f>
              <c:numCache>
                <c:formatCode>General</c:formatCode>
                <c:ptCount val="1"/>
                <c:pt idx="0">
                  <c:v>100</c:v>
                </c:pt>
              </c:numCache>
            </c:numRef>
          </c:val>
          <c:extLst>
            <c:ext xmlns:c16="http://schemas.microsoft.com/office/drawing/2014/chart" uri="{C3380CC4-5D6E-409C-BE32-E72D297353CC}">
              <c16:uniqueId val="{00000000-2015-4569-8383-B56351257D5C}"/>
            </c:ext>
          </c:extLst>
        </c:ser>
        <c:ser>
          <c:idx val="1"/>
          <c:order val="1"/>
          <c:tx>
            <c:strRef>
              <c:f>Tabelle1!$C$1</c:f>
              <c:strCache>
                <c:ptCount val="1"/>
                <c:pt idx="0">
                  <c:v>Bioenergy</c:v>
                </c:pt>
              </c:strCache>
            </c:strRef>
          </c:tx>
          <c:spPr>
            <a:solidFill>
              <a:srgbClr val="79708E"/>
            </a:solidFill>
            <a:ln>
              <a:noFill/>
            </a:ln>
            <a:effectLst/>
          </c:spPr>
          <c:invertIfNegative val="0"/>
          <c:cat>
            <c:strRef>
              <c:f>Tabelle1!$A$2</c:f>
              <c:strCache>
                <c:ptCount val="1"/>
                <c:pt idx="0">
                  <c:v>Share of total cropland worldwide in mil. ha</c:v>
                </c:pt>
              </c:strCache>
            </c:strRef>
          </c:cat>
          <c:val>
            <c:numRef>
              <c:f>Tabelle1!$C$2</c:f>
              <c:numCache>
                <c:formatCode>General</c:formatCode>
                <c:ptCount val="1"/>
                <c:pt idx="0">
                  <c:v>55</c:v>
                </c:pt>
              </c:numCache>
            </c:numRef>
          </c:val>
          <c:extLst>
            <c:ext xmlns:c16="http://schemas.microsoft.com/office/drawing/2014/chart" uri="{C3380CC4-5D6E-409C-BE32-E72D297353CC}">
              <c16:uniqueId val="{00000001-2015-4569-8383-B56351257D5C}"/>
            </c:ext>
          </c:extLst>
        </c:ser>
        <c:ser>
          <c:idx val="2"/>
          <c:order val="2"/>
          <c:tx>
            <c:strRef>
              <c:f>Tabelle1!$D$1</c:f>
              <c:strCache>
                <c:ptCount val="1"/>
                <c:pt idx="0">
                  <c:v>Animal feed</c:v>
                </c:pt>
              </c:strCache>
            </c:strRef>
          </c:tx>
          <c:spPr>
            <a:solidFill>
              <a:srgbClr val="275D21"/>
            </a:solidFill>
            <a:ln>
              <a:noFill/>
            </a:ln>
            <a:effectLst/>
          </c:spPr>
          <c:invertIfNegative val="0"/>
          <c:cat>
            <c:strRef>
              <c:f>Tabelle1!$A$2</c:f>
              <c:strCache>
                <c:ptCount val="1"/>
                <c:pt idx="0">
                  <c:v>Share of total cropland worldwide in mil. ha</c:v>
                </c:pt>
              </c:strCache>
            </c:strRef>
          </c:cat>
          <c:val>
            <c:numRef>
              <c:f>Tabelle1!$D$2</c:f>
              <c:numCache>
                <c:formatCode>General</c:formatCode>
                <c:ptCount val="1"/>
                <c:pt idx="0">
                  <c:v>1030</c:v>
                </c:pt>
              </c:numCache>
            </c:numRef>
          </c:val>
          <c:extLst>
            <c:ext xmlns:c16="http://schemas.microsoft.com/office/drawing/2014/chart" uri="{C3380CC4-5D6E-409C-BE32-E72D297353CC}">
              <c16:uniqueId val="{00000002-2015-4569-8383-B56351257D5C}"/>
            </c:ext>
          </c:extLst>
        </c:ser>
        <c:ser>
          <c:idx val="3"/>
          <c:order val="3"/>
          <c:tx>
            <c:strRef>
              <c:f>Tabelle1!$E$1</c:f>
              <c:strCache>
                <c:ptCount val="1"/>
                <c:pt idx="0">
                  <c:v>Food</c:v>
                </c:pt>
              </c:strCache>
            </c:strRef>
          </c:tx>
          <c:spPr>
            <a:solidFill>
              <a:srgbClr val="9EC432"/>
            </a:solidFill>
            <a:ln>
              <a:noFill/>
            </a:ln>
            <a:effectLst/>
          </c:spPr>
          <c:invertIfNegative val="0"/>
          <c:cat>
            <c:strRef>
              <c:f>Tabelle1!$A$2</c:f>
              <c:strCache>
                <c:ptCount val="1"/>
                <c:pt idx="0">
                  <c:v>Share of total cropland worldwide in mil. ha</c:v>
                </c:pt>
              </c:strCache>
            </c:strRef>
          </c:cat>
          <c:val>
            <c:numRef>
              <c:f>Tabelle1!$E$2</c:f>
              <c:numCache>
                <c:formatCode>General</c:formatCode>
                <c:ptCount val="1"/>
                <c:pt idx="0">
                  <c:v>260</c:v>
                </c:pt>
              </c:numCache>
            </c:numRef>
          </c:val>
          <c:extLst>
            <c:ext xmlns:c16="http://schemas.microsoft.com/office/drawing/2014/chart" uri="{C3380CC4-5D6E-409C-BE32-E72D297353CC}">
              <c16:uniqueId val="{00000003-2015-4569-8383-B56351257D5C}"/>
            </c:ext>
          </c:extLst>
        </c:ser>
        <c:dLbls>
          <c:showLegendKey val="0"/>
          <c:showVal val="0"/>
          <c:showCatName val="0"/>
          <c:showSerName val="0"/>
          <c:showPercent val="0"/>
          <c:showBubbleSize val="0"/>
        </c:dLbls>
        <c:gapWidth val="150"/>
        <c:overlap val="100"/>
        <c:axId val="515684288"/>
        <c:axId val="515677728"/>
      </c:barChart>
      <c:catAx>
        <c:axId val="5156842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5677728"/>
        <c:crosses val="autoZero"/>
        <c:auto val="1"/>
        <c:lblAlgn val="ctr"/>
        <c:lblOffset val="100"/>
        <c:noMultiLvlLbl val="0"/>
      </c:catAx>
      <c:valAx>
        <c:axId val="51567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5684288"/>
        <c:crosses val="autoZero"/>
        <c:crossBetween val="between"/>
      </c:valAx>
      <c:spPr>
        <a:noFill/>
        <a:ln>
          <a:noFill/>
        </a:ln>
        <a:effectLst/>
      </c:spPr>
    </c:plotArea>
    <c:legend>
      <c:legendPos val="r"/>
      <c:layout>
        <c:manualLayout>
          <c:xMode val="edge"/>
          <c:yMode val="edge"/>
          <c:x val="0.71115410574992965"/>
          <c:y val="0.3660969130573114"/>
          <c:w val="0.25733654867868588"/>
          <c:h val="0.249727645252670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9" dt="2022-05-06T22:48:10.249" idx="2">
    <p:pos x="5139" y="1196"/>
    <p:text>Do these "quick question" slides go together with surveys?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9" dt="2022-05-06T22:49:33.398" idx="3">
    <p:pos x="10" y="10"/>
    <p:text>No hay cifra para américa latina?</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DB9EAC-7022-4484-9A4F-D374AC6ACE7D}" type="doc">
      <dgm:prSet loTypeId="urn:microsoft.com/office/officeart/2008/layout/VerticalCurvedList" loCatId="list" qsTypeId="urn:microsoft.com/office/officeart/2005/8/quickstyle/simple1" qsCatId="simple" csTypeId="urn:microsoft.com/office/officeart/2005/8/colors/accent5_3" csCatId="accent5"/>
      <dgm:spPr/>
      <dgm:t>
        <a:bodyPr/>
        <a:lstStyle/>
        <a:p>
          <a:endParaRPr lang="de-DE"/>
        </a:p>
      </dgm:t>
    </dgm:pt>
    <dgm:pt modelId="{37F3ED6B-954E-4C52-BF7C-495E10B85255}">
      <dgm:prSet/>
      <dgm:spPr/>
      <dgm:t>
        <a:bodyPr/>
        <a:lstStyle/>
        <a:p>
          <a:r>
            <a:rPr lang="es-ES"/>
            <a:t>Agua para beber y preparar los alimentos (cocinar) </a:t>
          </a:r>
        </a:p>
      </dgm:t>
    </dgm:pt>
    <dgm:pt modelId="{2594AF02-5078-4EDC-B4C2-564B2CE84BEA}" type="parTrans" cxnId="{46E20DD7-596C-400F-B786-85926341F28B}">
      <dgm:prSet/>
      <dgm:spPr/>
      <dgm:t>
        <a:bodyPr/>
        <a:lstStyle/>
        <a:p>
          <a:endParaRPr lang="de-DE"/>
        </a:p>
      </dgm:t>
    </dgm:pt>
    <dgm:pt modelId="{32192508-032C-4D15-848C-86784DCFF9B4}" type="sibTrans" cxnId="{46E20DD7-596C-400F-B786-85926341F28B}">
      <dgm:prSet/>
      <dgm:spPr/>
      <dgm:t>
        <a:bodyPr/>
        <a:lstStyle/>
        <a:p>
          <a:endParaRPr lang="de-DE"/>
        </a:p>
      </dgm:t>
    </dgm:pt>
    <dgm:pt modelId="{2DF61FE2-7FA0-43BE-B62C-86BD11A08B31}">
      <dgm:prSet/>
      <dgm:spPr/>
      <dgm:t>
        <a:bodyPr/>
        <a:lstStyle/>
        <a:p>
          <a:r>
            <a:rPr lang="es-ES"/>
            <a:t>Producción primaria de alimentos (riego de cultivos, agua para el ganado, producción pesquera)</a:t>
          </a:r>
        </a:p>
      </dgm:t>
    </dgm:pt>
    <dgm:pt modelId="{B86B8C0D-B619-4431-9256-12234DBBC156}" type="parTrans" cxnId="{5D76B2AF-A850-4704-B8CA-5BF2220CC1C0}">
      <dgm:prSet/>
      <dgm:spPr/>
      <dgm:t>
        <a:bodyPr/>
        <a:lstStyle/>
        <a:p>
          <a:endParaRPr lang="de-DE"/>
        </a:p>
      </dgm:t>
    </dgm:pt>
    <dgm:pt modelId="{71264EE2-6366-47A7-AE30-26CEF4C518CE}" type="sibTrans" cxnId="{5D76B2AF-A850-4704-B8CA-5BF2220CC1C0}">
      <dgm:prSet/>
      <dgm:spPr/>
      <dgm:t>
        <a:bodyPr/>
        <a:lstStyle/>
        <a:p>
          <a:endParaRPr lang="de-DE"/>
        </a:p>
      </dgm:t>
    </dgm:pt>
    <dgm:pt modelId="{FC572854-EB80-4782-B241-898C6DCA708A}">
      <dgm:prSet/>
      <dgm:spPr/>
      <dgm:t>
        <a:bodyPr/>
        <a:lstStyle/>
        <a:p>
          <a:r>
            <a:rPr lang="es-ES" noProof="0"/>
            <a:t>Producción de ingredientes clave (forraje para el ganado)</a:t>
          </a:r>
        </a:p>
      </dgm:t>
    </dgm:pt>
    <dgm:pt modelId="{79301605-178A-4D53-920D-9BC8E80BC96C}" type="parTrans" cxnId="{0B7F4F93-6208-4953-9DAA-D8617C81225F}">
      <dgm:prSet/>
      <dgm:spPr/>
      <dgm:t>
        <a:bodyPr/>
        <a:lstStyle/>
        <a:p>
          <a:endParaRPr lang="de-DE"/>
        </a:p>
      </dgm:t>
    </dgm:pt>
    <dgm:pt modelId="{A153A1EB-EF53-4739-ADD0-D5AFBBD63D80}" type="sibTrans" cxnId="{0B7F4F93-6208-4953-9DAA-D8617C81225F}">
      <dgm:prSet/>
      <dgm:spPr/>
      <dgm:t>
        <a:bodyPr/>
        <a:lstStyle/>
        <a:p>
          <a:endParaRPr lang="de-DE"/>
        </a:p>
      </dgm:t>
    </dgm:pt>
    <dgm:pt modelId="{41BF5EF1-D923-408C-AE70-8874249C68A0}">
      <dgm:prSet/>
      <dgm:spPr/>
      <dgm:t>
        <a:bodyPr/>
        <a:lstStyle/>
        <a:p>
          <a:r>
            <a:rPr lang="es-ES" noProof="0"/>
            <a:t>Operaciones de procesamiento de alimentos (calentar, enfriar) </a:t>
          </a:r>
        </a:p>
      </dgm:t>
    </dgm:pt>
    <dgm:pt modelId="{9BDF083B-0824-4717-AA54-EEC0F3C08E78}" type="parTrans" cxnId="{4FF927BB-3CFE-40F5-AC4C-629F5D3FF28E}">
      <dgm:prSet/>
      <dgm:spPr/>
      <dgm:t>
        <a:bodyPr/>
        <a:lstStyle/>
        <a:p>
          <a:endParaRPr lang="de-DE"/>
        </a:p>
      </dgm:t>
    </dgm:pt>
    <dgm:pt modelId="{C69CF14C-CF7C-407C-953F-DD5920D63065}" type="sibTrans" cxnId="{4FF927BB-3CFE-40F5-AC4C-629F5D3FF28E}">
      <dgm:prSet/>
      <dgm:spPr/>
      <dgm:t>
        <a:bodyPr/>
        <a:lstStyle/>
        <a:p>
          <a:endParaRPr lang="de-DE"/>
        </a:p>
      </dgm:t>
    </dgm:pt>
    <dgm:pt modelId="{75B3A5F0-EDE4-400F-8EDB-21093BCB47BA}">
      <dgm:prSet/>
      <dgm:spPr/>
      <dgm:t>
        <a:bodyPr/>
        <a:lstStyle/>
        <a:p>
          <a:r>
            <a:rPr lang="es-ES"/>
            <a:t>Limpieza y saneamiento en la manipulación de alimentos</a:t>
          </a:r>
        </a:p>
      </dgm:t>
    </dgm:pt>
    <dgm:pt modelId="{89ACE5E8-E406-43F6-ABA4-8BE6625C487D}" type="parTrans" cxnId="{C6161617-2FDF-450D-92BB-9C04833D8721}">
      <dgm:prSet/>
      <dgm:spPr/>
      <dgm:t>
        <a:bodyPr/>
        <a:lstStyle/>
        <a:p>
          <a:endParaRPr lang="de-DE"/>
        </a:p>
      </dgm:t>
    </dgm:pt>
    <dgm:pt modelId="{CB601575-F0CC-4714-A542-76C415987362}" type="sibTrans" cxnId="{C6161617-2FDF-450D-92BB-9C04833D8721}">
      <dgm:prSet/>
      <dgm:spPr/>
      <dgm:t>
        <a:bodyPr/>
        <a:lstStyle/>
        <a:p>
          <a:endParaRPr lang="de-DE"/>
        </a:p>
      </dgm:t>
    </dgm:pt>
    <dgm:pt modelId="{A32CCE86-C442-4EF4-9B25-87333055A1EA}" type="pres">
      <dgm:prSet presAssocID="{92DB9EAC-7022-4484-9A4F-D374AC6ACE7D}" presName="Name0" presStyleCnt="0">
        <dgm:presLayoutVars>
          <dgm:chMax val="7"/>
          <dgm:chPref val="7"/>
          <dgm:dir/>
        </dgm:presLayoutVars>
      </dgm:prSet>
      <dgm:spPr/>
    </dgm:pt>
    <dgm:pt modelId="{D1F3AF10-1BAA-4D5B-A95E-F6B29F6C7408}" type="pres">
      <dgm:prSet presAssocID="{92DB9EAC-7022-4484-9A4F-D374AC6ACE7D}" presName="Name1" presStyleCnt="0"/>
      <dgm:spPr/>
    </dgm:pt>
    <dgm:pt modelId="{264A9A5E-2A11-4EE8-9491-7FF671F19D25}" type="pres">
      <dgm:prSet presAssocID="{92DB9EAC-7022-4484-9A4F-D374AC6ACE7D}" presName="cycle" presStyleCnt="0"/>
      <dgm:spPr/>
    </dgm:pt>
    <dgm:pt modelId="{91BEDAD9-BF60-4B71-AD17-FD3E8BFE0E4D}" type="pres">
      <dgm:prSet presAssocID="{92DB9EAC-7022-4484-9A4F-D374AC6ACE7D}" presName="srcNode" presStyleLbl="node1" presStyleIdx="0" presStyleCnt="5"/>
      <dgm:spPr/>
    </dgm:pt>
    <dgm:pt modelId="{7D4A2716-E7F2-42C4-930D-95FD36ABCC33}" type="pres">
      <dgm:prSet presAssocID="{92DB9EAC-7022-4484-9A4F-D374AC6ACE7D}" presName="conn" presStyleLbl="parChTrans1D2" presStyleIdx="0" presStyleCnt="1"/>
      <dgm:spPr/>
    </dgm:pt>
    <dgm:pt modelId="{D16E18A1-E638-4937-9DEC-9A7D40EB3226}" type="pres">
      <dgm:prSet presAssocID="{92DB9EAC-7022-4484-9A4F-D374AC6ACE7D}" presName="extraNode" presStyleLbl="node1" presStyleIdx="0" presStyleCnt="5"/>
      <dgm:spPr/>
    </dgm:pt>
    <dgm:pt modelId="{70DDADBC-8312-4026-B8A6-46D01AD328A7}" type="pres">
      <dgm:prSet presAssocID="{92DB9EAC-7022-4484-9A4F-D374AC6ACE7D}" presName="dstNode" presStyleLbl="node1" presStyleIdx="0" presStyleCnt="5"/>
      <dgm:spPr/>
    </dgm:pt>
    <dgm:pt modelId="{677378F8-81E7-4A70-A820-FC45899B083C}" type="pres">
      <dgm:prSet presAssocID="{37F3ED6B-954E-4C52-BF7C-495E10B85255}" presName="text_1" presStyleLbl="node1" presStyleIdx="0" presStyleCnt="5">
        <dgm:presLayoutVars>
          <dgm:bulletEnabled val="1"/>
        </dgm:presLayoutVars>
      </dgm:prSet>
      <dgm:spPr/>
    </dgm:pt>
    <dgm:pt modelId="{2943B3C9-A1C6-4E71-A076-D60D955EC34D}" type="pres">
      <dgm:prSet presAssocID="{37F3ED6B-954E-4C52-BF7C-495E10B85255}" presName="accent_1" presStyleCnt="0"/>
      <dgm:spPr/>
    </dgm:pt>
    <dgm:pt modelId="{55A1D139-42E3-41B0-A538-744A89C1CC3A}" type="pres">
      <dgm:prSet presAssocID="{37F3ED6B-954E-4C52-BF7C-495E10B85255}" presName="accentRepeatNode" presStyleLbl="solidFgAcc1" presStyleIdx="0" presStyleCnt="5"/>
      <dgm:spPr/>
    </dgm:pt>
    <dgm:pt modelId="{E817609D-F48B-44C9-B19E-2F1B7CE417A3}" type="pres">
      <dgm:prSet presAssocID="{2DF61FE2-7FA0-43BE-B62C-86BD11A08B31}" presName="text_2" presStyleLbl="node1" presStyleIdx="1" presStyleCnt="5">
        <dgm:presLayoutVars>
          <dgm:bulletEnabled val="1"/>
        </dgm:presLayoutVars>
      </dgm:prSet>
      <dgm:spPr/>
    </dgm:pt>
    <dgm:pt modelId="{E19C7ABF-32BA-444E-A4D3-5FF22B38CF9A}" type="pres">
      <dgm:prSet presAssocID="{2DF61FE2-7FA0-43BE-B62C-86BD11A08B31}" presName="accent_2" presStyleCnt="0"/>
      <dgm:spPr/>
    </dgm:pt>
    <dgm:pt modelId="{1186587F-C2B4-49A8-8E07-0AC829622FC2}" type="pres">
      <dgm:prSet presAssocID="{2DF61FE2-7FA0-43BE-B62C-86BD11A08B31}" presName="accentRepeatNode" presStyleLbl="solidFgAcc1" presStyleIdx="1" presStyleCnt="5"/>
      <dgm:spPr/>
    </dgm:pt>
    <dgm:pt modelId="{121E39B8-659A-461B-A3C0-1C2F65D842C4}" type="pres">
      <dgm:prSet presAssocID="{FC572854-EB80-4782-B241-898C6DCA708A}" presName="text_3" presStyleLbl="node1" presStyleIdx="2" presStyleCnt="5">
        <dgm:presLayoutVars>
          <dgm:bulletEnabled val="1"/>
        </dgm:presLayoutVars>
      </dgm:prSet>
      <dgm:spPr/>
    </dgm:pt>
    <dgm:pt modelId="{1CDEC550-77B6-44B7-99D4-FB16029686AD}" type="pres">
      <dgm:prSet presAssocID="{FC572854-EB80-4782-B241-898C6DCA708A}" presName="accent_3" presStyleCnt="0"/>
      <dgm:spPr/>
    </dgm:pt>
    <dgm:pt modelId="{D68DB23A-5F1A-48F0-8E1F-1A92AA7A7360}" type="pres">
      <dgm:prSet presAssocID="{FC572854-EB80-4782-B241-898C6DCA708A}" presName="accentRepeatNode" presStyleLbl="solidFgAcc1" presStyleIdx="2" presStyleCnt="5"/>
      <dgm:spPr/>
    </dgm:pt>
    <dgm:pt modelId="{4533B469-6EB6-4A39-A9AE-E6524CDEBB85}" type="pres">
      <dgm:prSet presAssocID="{41BF5EF1-D923-408C-AE70-8874249C68A0}" presName="text_4" presStyleLbl="node1" presStyleIdx="3" presStyleCnt="5">
        <dgm:presLayoutVars>
          <dgm:bulletEnabled val="1"/>
        </dgm:presLayoutVars>
      </dgm:prSet>
      <dgm:spPr/>
    </dgm:pt>
    <dgm:pt modelId="{75E87593-9FD1-4D31-8866-C8EDC066B19B}" type="pres">
      <dgm:prSet presAssocID="{41BF5EF1-D923-408C-AE70-8874249C68A0}" presName="accent_4" presStyleCnt="0"/>
      <dgm:spPr/>
    </dgm:pt>
    <dgm:pt modelId="{32CA8EAB-95A8-4928-B088-24140A39EDE0}" type="pres">
      <dgm:prSet presAssocID="{41BF5EF1-D923-408C-AE70-8874249C68A0}" presName="accentRepeatNode" presStyleLbl="solidFgAcc1" presStyleIdx="3" presStyleCnt="5"/>
      <dgm:spPr/>
    </dgm:pt>
    <dgm:pt modelId="{8708EBB9-8474-4F6D-A8A3-E8CE22E14BB5}" type="pres">
      <dgm:prSet presAssocID="{75B3A5F0-EDE4-400F-8EDB-21093BCB47BA}" presName="text_5" presStyleLbl="node1" presStyleIdx="4" presStyleCnt="5">
        <dgm:presLayoutVars>
          <dgm:bulletEnabled val="1"/>
        </dgm:presLayoutVars>
      </dgm:prSet>
      <dgm:spPr/>
    </dgm:pt>
    <dgm:pt modelId="{547DA1D7-B8DC-4B7F-8879-01370AA5D34C}" type="pres">
      <dgm:prSet presAssocID="{75B3A5F0-EDE4-400F-8EDB-21093BCB47BA}" presName="accent_5" presStyleCnt="0"/>
      <dgm:spPr/>
    </dgm:pt>
    <dgm:pt modelId="{108098BA-F3F7-4589-98C0-8B447C1FE3E1}" type="pres">
      <dgm:prSet presAssocID="{75B3A5F0-EDE4-400F-8EDB-21093BCB47BA}" presName="accentRepeatNode" presStyleLbl="solidFgAcc1" presStyleIdx="4" presStyleCnt="5"/>
      <dgm:spPr/>
    </dgm:pt>
  </dgm:ptLst>
  <dgm:cxnLst>
    <dgm:cxn modelId="{C6161617-2FDF-450D-92BB-9C04833D8721}" srcId="{92DB9EAC-7022-4484-9A4F-D374AC6ACE7D}" destId="{75B3A5F0-EDE4-400F-8EDB-21093BCB47BA}" srcOrd="4" destOrd="0" parTransId="{89ACE5E8-E406-43F6-ABA4-8BE6625C487D}" sibTransId="{CB601575-F0CC-4714-A542-76C415987362}"/>
    <dgm:cxn modelId="{A5A2E333-A22B-41C5-895B-5CFB2B773CDF}" type="presOf" srcId="{FC572854-EB80-4782-B241-898C6DCA708A}" destId="{121E39B8-659A-461B-A3C0-1C2F65D842C4}" srcOrd="0" destOrd="0" presId="urn:microsoft.com/office/officeart/2008/layout/VerticalCurvedList"/>
    <dgm:cxn modelId="{73D8944A-1479-4AA8-B0E3-F10405DEB6ED}" type="presOf" srcId="{37F3ED6B-954E-4C52-BF7C-495E10B85255}" destId="{677378F8-81E7-4A70-A820-FC45899B083C}" srcOrd="0" destOrd="0" presId="urn:microsoft.com/office/officeart/2008/layout/VerticalCurvedList"/>
    <dgm:cxn modelId="{03B5546D-18B6-4032-B9FA-503F6FEDA428}" type="presOf" srcId="{92DB9EAC-7022-4484-9A4F-D374AC6ACE7D}" destId="{A32CCE86-C442-4EF4-9B25-87333055A1EA}" srcOrd="0" destOrd="0" presId="urn:microsoft.com/office/officeart/2008/layout/VerticalCurvedList"/>
    <dgm:cxn modelId="{781D3174-E65D-41E2-8D05-520E63B87CEA}" type="presOf" srcId="{2DF61FE2-7FA0-43BE-B62C-86BD11A08B31}" destId="{E817609D-F48B-44C9-B19E-2F1B7CE417A3}" srcOrd="0" destOrd="0" presId="urn:microsoft.com/office/officeart/2008/layout/VerticalCurvedList"/>
    <dgm:cxn modelId="{B8475F93-194B-4BE8-8594-C9C700491C96}" type="presOf" srcId="{41BF5EF1-D923-408C-AE70-8874249C68A0}" destId="{4533B469-6EB6-4A39-A9AE-E6524CDEBB85}" srcOrd="0" destOrd="0" presId="urn:microsoft.com/office/officeart/2008/layout/VerticalCurvedList"/>
    <dgm:cxn modelId="{0B7F4F93-6208-4953-9DAA-D8617C81225F}" srcId="{92DB9EAC-7022-4484-9A4F-D374AC6ACE7D}" destId="{FC572854-EB80-4782-B241-898C6DCA708A}" srcOrd="2" destOrd="0" parTransId="{79301605-178A-4D53-920D-9BC8E80BC96C}" sibTransId="{A153A1EB-EF53-4739-ADD0-D5AFBBD63D80}"/>
    <dgm:cxn modelId="{450011AD-680F-4F80-909D-315572E45BAC}" type="presOf" srcId="{75B3A5F0-EDE4-400F-8EDB-21093BCB47BA}" destId="{8708EBB9-8474-4F6D-A8A3-E8CE22E14BB5}" srcOrd="0" destOrd="0" presId="urn:microsoft.com/office/officeart/2008/layout/VerticalCurvedList"/>
    <dgm:cxn modelId="{5D76B2AF-A850-4704-B8CA-5BF2220CC1C0}" srcId="{92DB9EAC-7022-4484-9A4F-D374AC6ACE7D}" destId="{2DF61FE2-7FA0-43BE-B62C-86BD11A08B31}" srcOrd="1" destOrd="0" parTransId="{B86B8C0D-B619-4431-9256-12234DBBC156}" sibTransId="{71264EE2-6366-47A7-AE30-26CEF4C518CE}"/>
    <dgm:cxn modelId="{4FF927BB-3CFE-40F5-AC4C-629F5D3FF28E}" srcId="{92DB9EAC-7022-4484-9A4F-D374AC6ACE7D}" destId="{41BF5EF1-D923-408C-AE70-8874249C68A0}" srcOrd="3" destOrd="0" parTransId="{9BDF083B-0824-4717-AA54-EEC0F3C08E78}" sibTransId="{C69CF14C-CF7C-407C-953F-DD5920D63065}"/>
    <dgm:cxn modelId="{46E20DD7-596C-400F-B786-85926341F28B}" srcId="{92DB9EAC-7022-4484-9A4F-D374AC6ACE7D}" destId="{37F3ED6B-954E-4C52-BF7C-495E10B85255}" srcOrd="0" destOrd="0" parTransId="{2594AF02-5078-4EDC-B4C2-564B2CE84BEA}" sibTransId="{32192508-032C-4D15-848C-86784DCFF9B4}"/>
    <dgm:cxn modelId="{31E48CEA-539D-4B45-B125-4C61FD77BB00}" type="presOf" srcId="{32192508-032C-4D15-848C-86784DCFF9B4}" destId="{7D4A2716-E7F2-42C4-930D-95FD36ABCC33}" srcOrd="0" destOrd="0" presId="urn:microsoft.com/office/officeart/2008/layout/VerticalCurvedList"/>
    <dgm:cxn modelId="{E870D83E-F263-4D48-B75A-1A1486886530}" type="presParOf" srcId="{A32CCE86-C442-4EF4-9B25-87333055A1EA}" destId="{D1F3AF10-1BAA-4D5B-A95E-F6B29F6C7408}" srcOrd="0" destOrd="0" presId="urn:microsoft.com/office/officeart/2008/layout/VerticalCurvedList"/>
    <dgm:cxn modelId="{38EBCA81-E4E5-4132-BAF2-7076A8EE0E4E}" type="presParOf" srcId="{D1F3AF10-1BAA-4D5B-A95E-F6B29F6C7408}" destId="{264A9A5E-2A11-4EE8-9491-7FF671F19D25}" srcOrd="0" destOrd="0" presId="urn:microsoft.com/office/officeart/2008/layout/VerticalCurvedList"/>
    <dgm:cxn modelId="{24D762A3-2631-4B38-B928-98C4EBCC6479}" type="presParOf" srcId="{264A9A5E-2A11-4EE8-9491-7FF671F19D25}" destId="{91BEDAD9-BF60-4B71-AD17-FD3E8BFE0E4D}" srcOrd="0" destOrd="0" presId="urn:microsoft.com/office/officeart/2008/layout/VerticalCurvedList"/>
    <dgm:cxn modelId="{7BF577AA-E537-46D5-85A9-072D0CDA86E6}" type="presParOf" srcId="{264A9A5E-2A11-4EE8-9491-7FF671F19D25}" destId="{7D4A2716-E7F2-42C4-930D-95FD36ABCC33}" srcOrd="1" destOrd="0" presId="urn:microsoft.com/office/officeart/2008/layout/VerticalCurvedList"/>
    <dgm:cxn modelId="{BC0ED5CC-050F-4EDF-91A5-7B39FB2900EC}" type="presParOf" srcId="{264A9A5E-2A11-4EE8-9491-7FF671F19D25}" destId="{D16E18A1-E638-4937-9DEC-9A7D40EB3226}" srcOrd="2" destOrd="0" presId="urn:microsoft.com/office/officeart/2008/layout/VerticalCurvedList"/>
    <dgm:cxn modelId="{444C7633-0CD2-4018-91AE-093DE1A89340}" type="presParOf" srcId="{264A9A5E-2A11-4EE8-9491-7FF671F19D25}" destId="{70DDADBC-8312-4026-B8A6-46D01AD328A7}" srcOrd="3" destOrd="0" presId="urn:microsoft.com/office/officeart/2008/layout/VerticalCurvedList"/>
    <dgm:cxn modelId="{9956505E-03FC-4F87-80BA-39A0EB44887C}" type="presParOf" srcId="{D1F3AF10-1BAA-4D5B-A95E-F6B29F6C7408}" destId="{677378F8-81E7-4A70-A820-FC45899B083C}" srcOrd="1" destOrd="0" presId="urn:microsoft.com/office/officeart/2008/layout/VerticalCurvedList"/>
    <dgm:cxn modelId="{168DEEAF-C00B-4D59-AF9F-BA3CAAAD230B}" type="presParOf" srcId="{D1F3AF10-1BAA-4D5B-A95E-F6B29F6C7408}" destId="{2943B3C9-A1C6-4E71-A076-D60D955EC34D}" srcOrd="2" destOrd="0" presId="urn:microsoft.com/office/officeart/2008/layout/VerticalCurvedList"/>
    <dgm:cxn modelId="{E1381B58-5289-4A10-BF25-C0A32EE6531B}" type="presParOf" srcId="{2943B3C9-A1C6-4E71-A076-D60D955EC34D}" destId="{55A1D139-42E3-41B0-A538-744A89C1CC3A}" srcOrd="0" destOrd="0" presId="urn:microsoft.com/office/officeart/2008/layout/VerticalCurvedList"/>
    <dgm:cxn modelId="{09ABDA78-C616-4575-8C92-93877271DAC0}" type="presParOf" srcId="{D1F3AF10-1BAA-4D5B-A95E-F6B29F6C7408}" destId="{E817609D-F48B-44C9-B19E-2F1B7CE417A3}" srcOrd="3" destOrd="0" presId="urn:microsoft.com/office/officeart/2008/layout/VerticalCurvedList"/>
    <dgm:cxn modelId="{BF52BB0B-C1D9-40AE-A6A8-72E14092CB9B}" type="presParOf" srcId="{D1F3AF10-1BAA-4D5B-A95E-F6B29F6C7408}" destId="{E19C7ABF-32BA-444E-A4D3-5FF22B38CF9A}" srcOrd="4" destOrd="0" presId="urn:microsoft.com/office/officeart/2008/layout/VerticalCurvedList"/>
    <dgm:cxn modelId="{DE045DAE-0668-4BB3-8791-3F5E760D3EB5}" type="presParOf" srcId="{E19C7ABF-32BA-444E-A4D3-5FF22B38CF9A}" destId="{1186587F-C2B4-49A8-8E07-0AC829622FC2}" srcOrd="0" destOrd="0" presId="urn:microsoft.com/office/officeart/2008/layout/VerticalCurvedList"/>
    <dgm:cxn modelId="{E1866FB6-0CD3-4C6D-A3DF-6B3F2590A6D8}" type="presParOf" srcId="{D1F3AF10-1BAA-4D5B-A95E-F6B29F6C7408}" destId="{121E39B8-659A-461B-A3C0-1C2F65D842C4}" srcOrd="5" destOrd="0" presId="urn:microsoft.com/office/officeart/2008/layout/VerticalCurvedList"/>
    <dgm:cxn modelId="{3A0A644E-319F-4C40-A7DD-5F72DB181420}" type="presParOf" srcId="{D1F3AF10-1BAA-4D5B-A95E-F6B29F6C7408}" destId="{1CDEC550-77B6-44B7-99D4-FB16029686AD}" srcOrd="6" destOrd="0" presId="urn:microsoft.com/office/officeart/2008/layout/VerticalCurvedList"/>
    <dgm:cxn modelId="{DB5F6308-830B-4198-B9BA-2CF58342BFFB}" type="presParOf" srcId="{1CDEC550-77B6-44B7-99D4-FB16029686AD}" destId="{D68DB23A-5F1A-48F0-8E1F-1A92AA7A7360}" srcOrd="0" destOrd="0" presId="urn:microsoft.com/office/officeart/2008/layout/VerticalCurvedList"/>
    <dgm:cxn modelId="{C413FDA3-97A0-4B8B-8BAD-B7D4AFFF8ABD}" type="presParOf" srcId="{D1F3AF10-1BAA-4D5B-A95E-F6B29F6C7408}" destId="{4533B469-6EB6-4A39-A9AE-E6524CDEBB85}" srcOrd="7" destOrd="0" presId="urn:microsoft.com/office/officeart/2008/layout/VerticalCurvedList"/>
    <dgm:cxn modelId="{1DBAD232-AB53-476D-8FD1-E5CC08BDE636}" type="presParOf" srcId="{D1F3AF10-1BAA-4D5B-A95E-F6B29F6C7408}" destId="{75E87593-9FD1-4D31-8866-C8EDC066B19B}" srcOrd="8" destOrd="0" presId="urn:microsoft.com/office/officeart/2008/layout/VerticalCurvedList"/>
    <dgm:cxn modelId="{ED1419BA-722C-4560-BB9C-72F37C6C5AA6}" type="presParOf" srcId="{75E87593-9FD1-4D31-8866-C8EDC066B19B}" destId="{32CA8EAB-95A8-4928-B088-24140A39EDE0}" srcOrd="0" destOrd="0" presId="urn:microsoft.com/office/officeart/2008/layout/VerticalCurvedList"/>
    <dgm:cxn modelId="{DFE24C42-E317-4E94-9310-5AC7A978DA4E}" type="presParOf" srcId="{D1F3AF10-1BAA-4D5B-A95E-F6B29F6C7408}" destId="{8708EBB9-8474-4F6D-A8A3-E8CE22E14BB5}" srcOrd="9" destOrd="0" presId="urn:microsoft.com/office/officeart/2008/layout/VerticalCurvedList"/>
    <dgm:cxn modelId="{39BD7364-A7DF-4AFB-B81C-6662D3C57D61}" type="presParOf" srcId="{D1F3AF10-1BAA-4D5B-A95E-F6B29F6C7408}" destId="{547DA1D7-B8DC-4B7F-8879-01370AA5D34C}" srcOrd="10" destOrd="0" presId="urn:microsoft.com/office/officeart/2008/layout/VerticalCurvedList"/>
    <dgm:cxn modelId="{CC4B4F49-CEA0-4E1C-B992-C7E9D703A637}" type="presParOf" srcId="{547DA1D7-B8DC-4B7F-8879-01370AA5D34C}" destId="{108098BA-F3F7-4589-98C0-8B447C1FE3E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BB3F7B-37C5-4BFC-AA5A-FC127F62880B}" type="doc">
      <dgm:prSet loTypeId="urn:microsoft.com/office/officeart/2008/layout/VerticalCurvedList" loCatId="list" qsTypeId="urn:microsoft.com/office/officeart/2005/8/quickstyle/simple1" qsCatId="simple" csTypeId="urn:microsoft.com/office/officeart/2005/8/colors/accent2_5" csCatId="accent2" phldr="1"/>
      <dgm:spPr/>
      <dgm:t>
        <a:bodyPr/>
        <a:lstStyle/>
        <a:p>
          <a:endParaRPr lang="de-DE"/>
        </a:p>
      </dgm:t>
    </dgm:pt>
    <dgm:pt modelId="{B78C6168-1E2B-453C-97D1-5494634FA61C}">
      <dgm:prSet/>
      <dgm:spPr/>
      <dgm:t>
        <a:bodyPr/>
        <a:lstStyle/>
        <a:p>
          <a:r>
            <a:rPr lang="es-ES"/>
            <a:t>La agricultura de regadío es responsable de la gran mayoría de las extracciones de agua, especialmente en los países en desarrollo</a:t>
          </a:r>
        </a:p>
      </dgm:t>
    </dgm:pt>
    <dgm:pt modelId="{DC4A8EF0-93C9-48CD-B336-82C6DCA41AFB}" type="parTrans" cxnId="{D90FCDAF-4A46-4826-AC48-EAE1965A6789}">
      <dgm:prSet/>
      <dgm:spPr/>
      <dgm:t>
        <a:bodyPr/>
        <a:lstStyle/>
        <a:p>
          <a:endParaRPr lang="de-DE"/>
        </a:p>
      </dgm:t>
    </dgm:pt>
    <dgm:pt modelId="{55A0DCF6-CBB0-46A7-A7BC-1CCE70FEA7F5}" type="sibTrans" cxnId="{D90FCDAF-4A46-4826-AC48-EAE1965A6789}">
      <dgm:prSet/>
      <dgm:spPr/>
      <dgm:t>
        <a:bodyPr/>
        <a:lstStyle/>
        <a:p>
          <a:endParaRPr lang="de-DE"/>
        </a:p>
      </dgm:t>
    </dgm:pt>
    <dgm:pt modelId="{EDDAA561-E368-44BC-B7E7-A08FA6939858}">
      <dgm:prSet/>
      <dgm:spPr/>
      <dgm:t>
        <a:bodyPr/>
        <a:lstStyle/>
        <a:p>
          <a:r>
            <a:rPr lang="es-ES"/>
            <a:t>El estiércol, los fertilizantes y los pesticidas contaminan los recursos hídricos (aguas superficiales y subterráneas) y provocan la eutrofización de los ecosistemas relevantes para el suministro de agua</a:t>
          </a:r>
        </a:p>
      </dgm:t>
    </dgm:pt>
    <dgm:pt modelId="{3F0A40C2-3CD3-46EB-875F-12B42159CB38}" type="parTrans" cxnId="{7920DD76-EBA9-4EC7-8C15-23205E129938}">
      <dgm:prSet/>
      <dgm:spPr/>
      <dgm:t>
        <a:bodyPr/>
        <a:lstStyle/>
        <a:p>
          <a:endParaRPr lang="de-DE"/>
        </a:p>
      </dgm:t>
    </dgm:pt>
    <dgm:pt modelId="{7BC7D365-9E59-4349-B7C3-63CE03CA0335}" type="sibTrans" cxnId="{7920DD76-EBA9-4EC7-8C15-23205E129938}">
      <dgm:prSet/>
      <dgm:spPr/>
      <dgm:t>
        <a:bodyPr/>
        <a:lstStyle/>
        <a:p>
          <a:endParaRPr lang="de-DE"/>
        </a:p>
      </dgm:t>
    </dgm:pt>
    <dgm:pt modelId="{53CF0D0F-ECC0-45EE-936A-6AEA671CD0C8}">
      <dgm:prSet/>
      <dgm:spPr/>
      <dgm:t>
        <a:bodyPr/>
        <a:lstStyle/>
        <a:p>
          <a:r>
            <a:rPr lang="es-ES"/>
            <a:t>La gestión del suelo agrícola afecta a la calidad y cantidad del agua (erosión/sedimentos, tasas de infiltración, aumento de la evaporación de los suelos)</a:t>
          </a:r>
        </a:p>
      </dgm:t>
    </dgm:pt>
    <dgm:pt modelId="{77498A69-1A69-47FB-BF40-E5FD9104A4F2}" type="parTrans" cxnId="{EEEA4EC1-9067-4C90-8D61-4F5DB4250816}">
      <dgm:prSet/>
      <dgm:spPr/>
      <dgm:t>
        <a:bodyPr/>
        <a:lstStyle/>
        <a:p>
          <a:endParaRPr lang="de-DE"/>
        </a:p>
      </dgm:t>
    </dgm:pt>
    <dgm:pt modelId="{298C4682-3AA1-43D1-88CD-B9DAD051A978}" type="sibTrans" cxnId="{EEEA4EC1-9067-4C90-8D61-4F5DB4250816}">
      <dgm:prSet/>
      <dgm:spPr/>
      <dgm:t>
        <a:bodyPr/>
        <a:lstStyle/>
        <a:p>
          <a:endParaRPr lang="de-DE"/>
        </a:p>
      </dgm:t>
    </dgm:pt>
    <dgm:pt modelId="{A90D548D-0270-49AB-B2FF-36A9457FB3D8}">
      <dgm:prSet/>
      <dgm:spPr/>
      <dgm:t>
        <a:bodyPr/>
        <a:lstStyle/>
        <a:p>
          <a:r>
            <a:rPr lang="es-ES"/>
            <a:t>Dietas (consumo de proteínas animales frente al veganismo) influyen en la demanda de agua para la producción de alimentos</a:t>
          </a:r>
        </a:p>
      </dgm:t>
    </dgm:pt>
    <dgm:pt modelId="{821FEB99-605B-4C15-8B02-9819CDFFC0AE}" type="parTrans" cxnId="{CEE85266-ABE5-4376-B776-73D33CE5A5BB}">
      <dgm:prSet/>
      <dgm:spPr/>
      <dgm:t>
        <a:bodyPr/>
        <a:lstStyle/>
        <a:p>
          <a:endParaRPr lang="de-DE"/>
        </a:p>
      </dgm:t>
    </dgm:pt>
    <dgm:pt modelId="{C67FE9C3-6195-46E4-9E44-7191F388697E}" type="sibTrans" cxnId="{CEE85266-ABE5-4376-B776-73D33CE5A5BB}">
      <dgm:prSet/>
      <dgm:spPr/>
      <dgm:t>
        <a:bodyPr/>
        <a:lstStyle/>
        <a:p>
          <a:endParaRPr lang="de-DE"/>
        </a:p>
      </dgm:t>
    </dgm:pt>
    <dgm:pt modelId="{F8FE0F57-8387-4ADC-8490-9F9830DD34B7}" type="pres">
      <dgm:prSet presAssocID="{1FBB3F7B-37C5-4BFC-AA5A-FC127F62880B}" presName="Name0" presStyleCnt="0">
        <dgm:presLayoutVars>
          <dgm:chMax val="7"/>
          <dgm:chPref val="7"/>
          <dgm:dir/>
        </dgm:presLayoutVars>
      </dgm:prSet>
      <dgm:spPr/>
    </dgm:pt>
    <dgm:pt modelId="{8991D857-50D5-43DB-BCC1-E69D99E8A321}" type="pres">
      <dgm:prSet presAssocID="{1FBB3F7B-37C5-4BFC-AA5A-FC127F62880B}" presName="Name1" presStyleCnt="0"/>
      <dgm:spPr/>
    </dgm:pt>
    <dgm:pt modelId="{67C91A4B-B880-4764-B61A-868E0CCBC23C}" type="pres">
      <dgm:prSet presAssocID="{1FBB3F7B-37C5-4BFC-AA5A-FC127F62880B}" presName="cycle" presStyleCnt="0"/>
      <dgm:spPr/>
    </dgm:pt>
    <dgm:pt modelId="{EC4D991A-FFCC-4772-90FA-67CA5298E1F8}" type="pres">
      <dgm:prSet presAssocID="{1FBB3F7B-37C5-4BFC-AA5A-FC127F62880B}" presName="srcNode" presStyleLbl="node1" presStyleIdx="0" presStyleCnt="4"/>
      <dgm:spPr/>
    </dgm:pt>
    <dgm:pt modelId="{9B5CCCB9-71F1-428F-8E4A-70BB7DE20080}" type="pres">
      <dgm:prSet presAssocID="{1FBB3F7B-37C5-4BFC-AA5A-FC127F62880B}" presName="conn" presStyleLbl="parChTrans1D2" presStyleIdx="0" presStyleCnt="1"/>
      <dgm:spPr/>
    </dgm:pt>
    <dgm:pt modelId="{74D49D34-1991-489C-9ED3-4133C7A7301F}" type="pres">
      <dgm:prSet presAssocID="{1FBB3F7B-37C5-4BFC-AA5A-FC127F62880B}" presName="extraNode" presStyleLbl="node1" presStyleIdx="0" presStyleCnt="4"/>
      <dgm:spPr/>
    </dgm:pt>
    <dgm:pt modelId="{E8764877-A637-4319-8080-5CAF470F556B}" type="pres">
      <dgm:prSet presAssocID="{1FBB3F7B-37C5-4BFC-AA5A-FC127F62880B}" presName="dstNode" presStyleLbl="node1" presStyleIdx="0" presStyleCnt="4"/>
      <dgm:spPr/>
    </dgm:pt>
    <dgm:pt modelId="{99F80143-1B3A-4C6F-9769-31251966818C}" type="pres">
      <dgm:prSet presAssocID="{B78C6168-1E2B-453C-97D1-5494634FA61C}" presName="text_1" presStyleLbl="node1" presStyleIdx="0" presStyleCnt="4">
        <dgm:presLayoutVars>
          <dgm:bulletEnabled val="1"/>
        </dgm:presLayoutVars>
      </dgm:prSet>
      <dgm:spPr/>
    </dgm:pt>
    <dgm:pt modelId="{92D34277-8F30-4871-A6AB-B3E0AB12D044}" type="pres">
      <dgm:prSet presAssocID="{B78C6168-1E2B-453C-97D1-5494634FA61C}" presName="accent_1" presStyleCnt="0"/>
      <dgm:spPr/>
    </dgm:pt>
    <dgm:pt modelId="{C1702D68-6C15-4234-B6FA-506E6BBBDEEA}" type="pres">
      <dgm:prSet presAssocID="{B78C6168-1E2B-453C-97D1-5494634FA61C}" presName="accentRepeatNode" presStyleLbl="solidFgAcc1" presStyleIdx="0" presStyleCnt="4"/>
      <dgm:spPr/>
    </dgm:pt>
    <dgm:pt modelId="{EA8831C6-9A85-4070-99D0-A0D46058DB3E}" type="pres">
      <dgm:prSet presAssocID="{EDDAA561-E368-44BC-B7E7-A08FA6939858}" presName="text_2" presStyleLbl="node1" presStyleIdx="1" presStyleCnt="4">
        <dgm:presLayoutVars>
          <dgm:bulletEnabled val="1"/>
        </dgm:presLayoutVars>
      </dgm:prSet>
      <dgm:spPr/>
    </dgm:pt>
    <dgm:pt modelId="{1DBADDD9-9835-42FF-9B81-8768C3571E56}" type="pres">
      <dgm:prSet presAssocID="{EDDAA561-E368-44BC-B7E7-A08FA6939858}" presName="accent_2" presStyleCnt="0"/>
      <dgm:spPr/>
    </dgm:pt>
    <dgm:pt modelId="{C46BC62B-FA90-4AFB-819F-B38E4A95A6E0}" type="pres">
      <dgm:prSet presAssocID="{EDDAA561-E368-44BC-B7E7-A08FA6939858}" presName="accentRepeatNode" presStyleLbl="solidFgAcc1" presStyleIdx="1" presStyleCnt="4"/>
      <dgm:spPr/>
    </dgm:pt>
    <dgm:pt modelId="{69B716FF-E7BA-475D-A74F-D1D915C146A4}" type="pres">
      <dgm:prSet presAssocID="{53CF0D0F-ECC0-45EE-936A-6AEA671CD0C8}" presName="text_3" presStyleLbl="node1" presStyleIdx="2" presStyleCnt="4">
        <dgm:presLayoutVars>
          <dgm:bulletEnabled val="1"/>
        </dgm:presLayoutVars>
      </dgm:prSet>
      <dgm:spPr/>
    </dgm:pt>
    <dgm:pt modelId="{E3B2B6FD-EF79-45EA-863D-F96330C47F7E}" type="pres">
      <dgm:prSet presAssocID="{53CF0D0F-ECC0-45EE-936A-6AEA671CD0C8}" presName="accent_3" presStyleCnt="0"/>
      <dgm:spPr/>
    </dgm:pt>
    <dgm:pt modelId="{BF72CFD3-6A6C-48E2-BF1D-8909A5248B2B}" type="pres">
      <dgm:prSet presAssocID="{53CF0D0F-ECC0-45EE-936A-6AEA671CD0C8}" presName="accentRepeatNode" presStyleLbl="solidFgAcc1" presStyleIdx="2" presStyleCnt="4"/>
      <dgm:spPr/>
    </dgm:pt>
    <dgm:pt modelId="{958EE147-3189-4C5B-86D1-A3708927DCB0}" type="pres">
      <dgm:prSet presAssocID="{A90D548D-0270-49AB-B2FF-36A9457FB3D8}" presName="text_4" presStyleLbl="node1" presStyleIdx="3" presStyleCnt="4">
        <dgm:presLayoutVars>
          <dgm:bulletEnabled val="1"/>
        </dgm:presLayoutVars>
      </dgm:prSet>
      <dgm:spPr/>
    </dgm:pt>
    <dgm:pt modelId="{0EE942C3-4797-4A77-AE12-58CE882432BF}" type="pres">
      <dgm:prSet presAssocID="{A90D548D-0270-49AB-B2FF-36A9457FB3D8}" presName="accent_4" presStyleCnt="0"/>
      <dgm:spPr/>
    </dgm:pt>
    <dgm:pt modelId="{CF9048C5-9702-4F74-9F6A-041FC36C6F4C}" type="pres">
      <dgm:prSet presAssocID="{A90D548D-0270-49AB-B2FF-36A9457FB3D8}" presName="accentRepeatNode" presStyleLbl="solidFgAcc1" presStyleIdx="3" presStyleCnt="4"/>
      <dgm:spPr/>
    </dgm:pt>
  </dgm:ptLst>
  <dgm:cxnLst>
    <dgm:cxn modelId="{5FA2B119-B36E-4359-9339-3F0769692608}" type="presOf" srcId="{A90D548D-0270-49AB-B2FF-36A9457FB3D8}" destId="{958EE147-3189-4C5B-86D1-A3708927DCB0}" srcOrd="0" destOrd="0" presId="urn:microsoft.com/office/officeart/2008/layout/VerticalCurvedList"/>
    <dgm:cxn modelId="{3BDA831D-D4D4-4070-B12E-4C1F70631B62}" type="presOf" srcId="{B78C6168-1E2B-453C-97D1-5494634FA61C}" destId="{99F80143-1B3A-4C6F-9769-31251966818C}" srcOrd="0" destOrd="0" presId="urn:microsoft.com/office/officeart/2008/layout/VerticalCurvedList"/>
    <dgm:cxn modelId="{CEE85266-ABE5-4376-B776-73D33CE5A5BB}" srcId="{1FBB3F7B-37C5-4BFC-AA5A-FC127F62880B}" destId="{A90D548D-0270-49AB-B2FF-36A9457FB3D8}" srcOrd="3" destOrd="0" parTransId="{821FEB99-605B-4C15-8B02-9819CDFFC0AE}" sibTransId="{C67FE9C3-6195-46E4-9E44-7191F388697E}"/>
    <dgm:cxn modelId="{7FD4B552-8371-40FF-A761-462CC91A1A87}" type="presOf" srcId="{55A0DCF6-CBB0-46A7-A7BC-1CCE70FEA7F5}" destId="{9B5CCCB9-71F1-428F-8E4A-70BB7DE20080}" srcOrd="0" destOrd="0" presId="urn:microsoft.com/office/officeart/2008/layout/VerticalCurvedList"/>
    <dgm:cxn modelId="{B745BE76-5867-4F63-B160-0A390286E5EE}" type="presOf" srcId="{53CF0D0F-ECC0-45EE-936A-6AEA671CD0C8}" destId="{69B716FF-E7BA-475D-A74F-D1D915C146A4}" srcOrd="0" destOrd="0" presId="urn:microsoft.com/office/officeart/2008/layout/VerticalCurvedList"/>
    <dgm:cxn modelId="{7920DD76-EBA9-4EC7-8C15-23205E129938}" srcId="{1FBB3F7B-37C5-4BFC-AA5A-FC127F62880B}" destId="{EDDAA561-E368-44BC-B7E7-A08FA6939858}" srcOrd="1" destOrd="0" parTransId="{3F0A40C2-3CD3-46EB-875F-12B42159CB38}" sibTransId="{7BC7D365-9E59-4349-B7C3-63CE03CA0335}"/>
    <dgm:cxn modelId="{FA822A78-0BD5-458F-A9A0-AB6F47D6416E}" type="presOf" srcId="{EDDAA561-E368-44BC-B7E7-A08FA6939858}" destId="{EA8831C6-9A85-4070-99D0-A0D46058DB3E}" srcOrd="0" destOrd="0" presId="urn:microsoft.com/office/officeart/2008/layout/VerticalCurvedList"/>
    <dgm:cxn modelId="{5FF4EB99-613B-4366-8D4B-26C28187E7CD}" type="presOf" srcId="{1FBB3F7B-37C5-4BFC-AA5A-FC127F62880B}" destId="{F8FE0F57-8387-4ADC-8490-9F9830DD34B7}" srcOrd="0" destOrd="0" presId="urn:microsoft.com/office/officeart/2008/layout/VerticalCurvedList"/>
    <dgm:cxn modelId="{D90FCDAF-4A46-4826-AC48-EAE1965A6789}" srcId="{1FBB3F7B-37C5-4BFC-AA5A-FC127F62880B}" destId="{B78C6168-1E2B-453C-97D1-5494634FA61C}" srcOrd="0" destOrd="0" parTransId="{DC4A8EF0-93C9-48CD-B336-82C6DCA41AFB}" sibTransId="{55A0DCF6-CBB0-46A7-A7BC-1CCE70FEA7F5}"/>
    <dgm:cxn modelId="{EEEA4EC1-9067-4C90-8D61-4F5DB4250816}" srcId="{1FBB3F7B-37C5-4BFC-AA5A-FC127F62880B}" destId="{53CF0D0F-ECC0-45EE-936A-6AEA671CD0C8}" srcOrd="2" destOrd="0" parTransId="{77498A69-1A69-47FB-BF40-E5FD9104A4F2}" sibTransId="{298C4682-3AA1-43D1-88CD-B9DAD051A978}"/>
    <dgm:cxn modelId="{4187FB10-D878-48E0-9290-4F5EF1D3B65E}" type="presParOf" srcId="{F8FE0F57-8387-4ADC-8490-9F9830DD34B7}" destId="{8991D857-50D5-43DB-BCC1-E69D99E8A321}" srcOrd="0" destOrd="0" presId="urn:microsoft.com/office/officeart/2008/layout/VerticalCurvedList"/>
    <dgm:cxn modelId="{EDE15A8E-F693-47F6-B808-6F61ABEC65B8}" type="presParOf" srcId="{8991D857-50D5-43DB-BCC1-E69D99E8A321}" destId="{67C91A4B-B880-4764-B61A-868E0CCBC23C}" srcOrd="0" destOrd="0" presId="urn:microsoft.com/office/officeart/2008/layout/VerticalCurvedList"/>
    <dgm:cxn modelId="{4A22DDB6-C882-4F92-95B5-2513D4EC9A20}" type="presParOf" srcId="{67C91A4B-B880-4764-B61A-868E0CCBC23C}" destId="{EC4D991A-FFCC-4772-90FA-67CA5298E1F8}" srcOrd="0" destOrd="0" presId="urn:microsoft.com/office/officeart/2008/layout/VerticalCurvedList"/>
    <dgm:cxn modelId="{B603C4BE-8B3A-4C27-BB8D-F5B3CD70102F}" type="presParOf" srcId="{67C91A4B-B880-4764-B61A-868E0CCBC23C}" destId="{9B5CCCB9-71F1-428F-8E4A-70BB7DE20080}" srcOrd="1" destOrd="0" presId="urn:microsoft.com/office/officeart/2008/layout/VerticalCurvedList"/>
    <dgm:cxn modelId="{52B82158-7FA1-4A49-AFC9-6D43C6133025}" type="presParOf" srcId="{67C91A4B-B880-4764-B61A-868E0CCBC23C}" destId="{74D49D34-1991-489C-9ED3-4133C7A7301F}" srcOrd="2" destOrd="0" presId="urn:microsoft.com/office/officeart/2008/layout/VerticalCurvedList"/>
    <dgm:cxn modelId="{DDAD2F14-314E-4433-ADAC-D2D5630D076C}" type="presParOf" srcId="{67C91A4B-B880-4764-B61A-868E0CCBC23C}" destId="{E8764877-A637-4319-8080-5CAF470F556B}" srcOrd="3" destOrd="0" presId="urn:microsoft.com/office/officeart/2008/layout/VerticalCurvedList"/>
    <dgm:cxn modelId="{C9F459D2-1472-4D5A-83A2-84A913FB14AA}" type="presParOf" srcId="{8991D857-50D5-43DB-BCC1-E69D99E8A321}" destId="{99F80143-1B3A-4C6F-9769-31251966818C}" srcOrd="1" destOrd="0" presId="urn:microsoft.com/office/officeart/2008/layout/VerticalCurvedList"/>
    <dgm:cxn modelId="{E8CC5F25-55D5-4208-A898-FB3467D1CB58}" type="presParOf" srcId="{8991D857-50D5-43DB-BCC1-E69D99E8A321}" destId="{92D34277-8F30-4871-A6AB-B3E0AB12D044}" srcOrd="2" destOrd="0" presId="urn:microsoft.com/office/officeart/2008/layout/VerticalCurvedList"/>
    <dgm:cxn modelId="{23676E10-DB1F-4878-BC5F-EABB10170870}" type="presParOf" srcId="{92D34277-8F30-4871-A6AB-B3E0AB12D044}" destId="{C1702D68-6C15-4234-B6FA-506E6BBBDEEA}" srcOrd="0" destOrd="0" presId="urn:microsoft.com/office/officeart/2008/layout/VerticalCurvedList"/>
    <dgm:cxn modelId="{F14E5915-370D-42F4-828A-DBDCBCE0FA4A}" type="presParOf" srcId="{8991D857-50D5-43DB-BCC1-E69D99E8A321}" destId="{EA8831C6-9A85-4070-99D0-A0D46058DB3E}" srcOrd="3" destOrd="0" presId="urn:microsoft.com/office/officeart/2008/layout/VerticalCurvedList"/>
    <dgm:cxn modelId="{9F53D1B2-DA25-4100-BB4E-C0B651732B17}" type="presParOf" srcId="{8991D857-50D5-43DB-BCC1-E69D99E8A321}" destId="{1DBADDD9-9835-42FF-9B81-8768C3571E56}" srcOrd="4" destOrd="0" presId="urn:microsoft.com/office/officeart/2008/layout/VerticalCurvedList"/>
    <dgm:cxn modelId="{8B5DCE44-8BA5-4B6C-AA3F-253BCE19CCA3}" type="presParOf" srcId="{1DBADDD9-9835-42FF-9B81-8768C3571E56}" destId="{C46BC62B-FA90-4AFB-819F-B38E4A95A6E0}" srcOrd="0" destOrd="0" presId="urn:microsoft.com/office/officeart/2008/layout/VerticalCurvedList"/>
    <dgm:cxn modelId="{8DA712E6-B10F-4D22-81F1-4DF83692E3EE}" type="presParOf" srcId="{8991D857-50D5-43DB-BCC1-E69D99E8A321}" destId="{69B716FF-E7BA-475D-A74F-D1D915C146A4}" srcOrd="5" destOrd="0" presId="urn:microsoft.com/office/officeart/2008/layout/VerticalCurvedList"/>
    <dgm:cxn modelId="{3411FAD2-43D5-43BA-B75C-C5B76A0FB84C}" type="presParOf" srcId="{8991D857-50D5-43DB-BCC1-E69D99E8A321}" destId="{E3B2B6FD-EF79-45EA-863D-F96330C47F7E}" srcOrd="6" destOrd="0" presId="urn:microsoft.com/office/officeart/2008/layout/VerticalCurvedList"/>
    <dgm:cxn modelId="{B6CA8D8F-6C23-4CBB-B84D-E52967CEDB69}" type="presParOf" srcId="{E3B2B6FD-EF79-45EA-863D-F96330C47F7E}" destId="{BF72CFD3-6A6C-48E2-BF1D-8909A5248B2B}" srcOrd="0" destOrd="0" presId="urn:microsoft.com/office/officeart/2008/layout/VerticalCurvedList"/>
    <dgm:cxn modelId="{38B59F1E-BC3E-4BC1-B887-CA581D31DFBF}" type="presParOf" srcId="{8991D857-50D5-43DB-BCC1-E69D99E8A321}" destId="{958EE147-3189-4C5B-86D1-A3708927DCB0}" srcOrd="7" destOrd="0" presId="urn:microsoft.com/office/officeart/2008/layout/VerticalCurvedList"/>
    <dgm:cxn modelId="{C71D331E-0243-4C45-8F19-AAC6D7B208CB}" type="presParOf" srcId="{8991D857-50D5-43DB-BCC1-E69D99E8A321}" destId="{0EE942C3-4797-4A77-AE12-58CE882432BF}" srcOrd="8" destOrd="0" presId="urn:microsoft.com/office/officeart/2008/layout/VerticalCurvedList"/>
    <dgm:cxn modelId="{DC071915-9F5B-4868-9447-2C3FAAFD4839}" type="presParOf" srcId="{0EE942C3-4797-4A77-AE12-58CE882432BF}" destId="{CF9048C5-9702-4F74-9F6A-041FC36C6F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45740D-0394-4B13-B736-186EA1AD6B84}"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de-DE"/>
        </a:p>
      </dgm:t>
    </dgm:pt>
    <dgm:pt modelId="{F2AECFF2-72F4-41A7-8837-3371DAB959B4}">
      <dgm:prSet/>
      <dgm:spPr/>
      <dgm:t>
        <a:bodyPr/>
        <a:lstStyle/>
        <a:p>
          <a:r>
            <a:rPr lang="es-ES"/>
            <a:t>Extracción y refinamiento de combustibles fósiles</a:t>
          </a:r>
        </a:p>
      </dgm:t>
    </dgm:pt>
    <dgm:pt modelId="{D5679CF1-77FF-4E66-B748-B76C1DA779CA}" type="parTrans" cxnId="{720BE015-013B-40E5-BC04-8E77009BC951}">
      <dgm:prSet/>
      <dgm:spPr/>
      <dgm:t>
        <a:bodyPr/>
        <a:lstStyle/>
        <a:p>
          <a:endParaRPr lang="de-DE"/>
        </a:p>
      </dgm:t>
    </dgm:pt>
    <dgm:pt modelId="{7634F5A3-E568-418A-8DED-09E246B586C6}" type="sibTrans" cxnId="{720BE015-013B-40E5-BC04-8E77009BC951}">
      <dgm:prSet/>
      <dgm:spPr/>
      <dgm:t>
        <a:bodyPr/>
        <a:lstStyle/>
        <a:p>
          <a:endParaRPr lang="de-DE"/>
        </a:p>
      </dgm:t>
    </dgm:pt>
    <dgm:pt modelId="{43415668-F9B3-446A-9898-5A200FFD2E81}">
      <dgm:prSet/>
      <dgm:spPr/>
      <dgm:t>
        <a:bodyPr/>
        <a:lstStyle/>
        <a:p>
          <a:r>
            <a:rPr lang="es-ES"/>
            <a:t>Producción y refrigeración en la generación de energía térmica</a:t>
          </a:r>
        </a:p>
      </dgm:t>
    </dgm:pt>
    <dgm:pt modelId="{0FFDB31B-580A-4928-BFAA-4E7FC2D327C5}" type="parTrans" cxnId="{A4C235BD-EF08-4CB1-8873-730F6281A16F}">
      <dgm:prSet/>
      <dgm:spPr/>
      <dgm:t>
        <a:bodyPr/>
        <a:lstStyle/>
        <a:p>
          <a:endParaRPr lang="de-DE"/>
        </a:p>
      </dgm:t>
    </dgm:pt>
    <dgm:pt modelId="{A2B2A9E1-E1BE-4482-BD55-C2080CD28EE9}" type="sibTrans" cxnId="{A4C235BD-EF08-4CB1-8873-730F6281A16F}">
      <dgm:prSet/>
      <dgm:spPr/>
      <dgm:t>
        <a:bodyPr/>
        <a:lstStyle/>
        <a:p>
          <a:endParaRPr lang="de-DE"/>
        </a:p>
      </dgm:t>
    </dgm:pt>
    <dgm:pt modelId="{9F64C4E1-32FA-48DD-9779-32969BFA2C3E}">
      <dgm:prSet/>
      <dgm:spPr/>
      <dgm:t>
        <a:bodyPr/>
        <a:lstStyle/>
        <a:p>
          <a:r>
            <a:rPr lang="es-ES"/>
            <a:t>Energía hidroeléctrica</a:t>
          </a:r>
        </a:p>
      </dgm:t>
    </dgm:pt>
    <dgm:pt modelId="{01C27AEF-7323-4D6B-84CF-C89644E56D7E}" type="parTrans" cxnId="{CC8D153F-398A-49F3-BD01-C25D7C2E12BE}">
      <dgm:prSet/>
      <dgm:spPr/>
      <dgm:t>
        <a:bodyPr/>
        <a:lstStyle/>
        <a:p>
          <a:endParaRPr lang="de-DE"/>
        </a:p>
      </dgm:t>
    </dgm:pt>
    <dgm:pt modelId="{03E36877-E408-44FF-91C8-9961A59E2D31}" type="sibTrans" cxnId="{CC8D153F-398A-49F3-BD01-C25D7C2E12BE}">
      <dgm:prSet/>
      <dgm:spPr/>
      <dgm:t>
        <a:bodyPr/>
        <a:lstStyle/>
        <a:p>
          <a:endParaRPr lang="de-DE"/>
        </a:p>
      </dgm:t>
    </dgm:pt>
    <dgm:pt modelId="{A413F403-3626-49D5-956A-0FCA01F37946}">
      <dgm:prSet/>
      <dgm:spPr/>
      <dgm:t>
        <a:bodyPr/>
        <a:lstStyle/>
        <a:p>
          <a:r>
            <a:rPr lang="es-ES"/>
            <a:t>Producción de biomasa</a:t>
          </a:r>
        </a:p>
      </dgm:t>
    </dgm:pt>
    <dgm:pt modelId="{B273F691-9B0E-4B89-8D6D-E27BD6FBD6BA}" type="parTrans" cxnId="{A731784C-B8B4-46E7-999C-65377161721A}">
      <dgm:prSet/>
      <dgm:spPr/>
      <dgm:t>
        <a:bodyPr/>
        <a:lstStyle/>
        <a:p>
          <a:endParaRPr lang="de-DE"/>
        </a:p>
      </dgm:t>
    </dgm:pt>
    <dgm:pt modelId="{A0D2A585-A3E2-4968-A188-4789475143C6}" type="sibTrans" cxnId="{A731784C-B8B4-46E7-999C-65377161721A}">
      <dgm:prSet/>
      <dgm:spPr/>
      <dgm:t>
        <a:bodyPr/>
        <a:lstStyle/>
        <a:p>
          <a:endParaRPr lang="de-DE"/>
        </a:p>
      </dgm:t>
    </dgm:pt>
    <dgm:pt modelId="{F80A9779-0331-4FF3-84E3-A21BA612191F}">
      <dgm:prSet/>
      <dgm:spPr/>
      <dgm:t>
        <a:bodyPr/>
        <a:lstStyle/>
        <a:p>
          <a:r>
            <a:rPr lang="es-ES"/>
            <a:t>Producción y limpieza de componentes de centrales eléctricas (incluidas las de energía eólica y solar)</a:t>
          </a:r>
        </a:p>
      </dgm:t>
    </dgm:pt>
    <dgm:pt modelId="{F7A63233-8A5F-412C-BCD4-9E7002D089D5}" type="parTrans" cxnId="{504A39F3-5277-4C87-A82A-CAC11D830E18}">
      <dgm:prSet/>
      <dgm:spPr/>
      <dgm:t>
        <a:bodyPr/>
        <a:lstStyle/>
        <a:p>
          <a:endParaRPr lang="de-DE"/>
        </a:p>
      </dgm:t>
    </dgm:pt>
    <dgm:pt modelId="{A7AB07E0-0550-42D1-86A1-7ABE121A60EF}" type="sibTrans" cxnId="{504A39F3-5277-4C87-A82A-CAC11D830E18}">
      <dgm:prSet/>
      <dgm:spPr/>
      <dgm:t>
        <a:bodyPr/>
        <a:lstStyle/>
        <a:p>
          <a:endParaRPr lang="de-DE"/>
        </a:p>
      </dgm:t>
    </dgm:pt>
    <dgm:pt modelId="{74A4F1E3-804D-468B-BDAF-A9F232E2BE22}" type="pres">
      <dgm:prSet presAssocID="{A245740D-0394-4B13-B736-186EA1AD6B84}" presName="Name0" presStyleCnt="0">
        <dgm:presLayoutVars>
          <dgm:chMax val="7"/>
          <dgm:chPref val="7"/>
          <dgm:dir/>
        </dgm:presLayoutVars>
      </dgm:prSet>
      <dgm:spPr/>
    </dgm:pt>
    <dgm:pt modelId="{C842CDC3-F9FD-4A96-876A-101B6594BE8E}" type="pres">
      <dgm:prSet presAssocID="{A245740D-0394-4B13-B736-186EA1AD6B84}" presName="Name1" presStyleCnt="0"/>
      <dgm:spPr/>
    </dgm:pt>
    <dgm:pt modelId="{39236414-D17D-4632-8399-6A278FB0527D}" type="pres">
      <dgm:prSet presAssocID="{A245740D-0394-4B13-B736-186EA1AD6B84}" presName="cycle" presStyleCnt="0"/>
      <dgm:spPr/>
    </dgm:pt>
    <dgm:pt modelId="{3F688806-E99E-4F55-9B6E-A22590D210A9}" type="pres">
      <dgm:prSet presAssocID="{A245740D-0394-4B13-B736-186EA1AD6B84}" presName="srcNode" presStyleLbl="node1" presStyleIdx="0" presStyleCnt="5"/>
      <dgm:spPr/>
    </dgm:pt>
    <dgm:pt modelId="{71497658-18A5-4ECE-8DE9-491CE23BFFE5}" type="pres">
      <dgm:prSet presAssocID="{A245740D-0394-4B13-B736-186EA1AD6B84}" presName="conn" presStyleLbl="parChTrans1D2" presStyleIdx="0" presStyleCnt="1"/>
      <dgm:spPr/>
    </dgm:pt>
    <dgm:pt modelId="{EB1DDEB0-A180-4F6F-ADAC-B749FC1E73E0}" type="pres">
      <dgm:prSet presAssocID="{A245740D-0394-4B13-B736-186EA1AD6B84}" presName="extraNode" presStyleLbl="node1" presStyleIdx="0" presStyleCnt="5"/>
      <dgm:spPr/>
    </dgm:pt>
    <dgm:pt modelId="{69522C33-EF53-4C71-9E2F-F6BDD1299E5E}" type="pres">
      <dgm:prSet presAssocID="{A245740D-0394-4B13-B736-186EA1AD6B84}" presName="dstNode" presStyleLbl="node1" presStyleIdx="0" presStyleCnt="5"/>
      <dgm:spPr/>
    </dgm:pt>
    <dgm:pt modelId="{B432CFC0-38E1-472E-B91B-D853A4C00649}" type="pres">
      <dgm:prSet presAssocID="{F2AECFF2-72F4-41A7-8837-3371DAB959B4}" presName="text_1" presStyleLbl="node1" presStyleIdx="0" presStyleCnt="5">
        <dgm:presLayoutVars>
          <dgm:bulletEnabled val="1"/>
        </dgm:presLayoutVars>
      </dgm:prSet>
      <dgm:spPr/>
    </dgm:pt>
    <dgm:pt modelId="{02093AF6-D57B-4CD0-95D4-B60CFBD9E5B1}" type="pres">
      <dgm:prSet presAssocID="{F2AECFF2-72F4-41A7-8837-3371DAB959B4}" presName="accent_1" presStyleCnt="0"/>
      <dgm:spPr/>
    </dgm:pt>
    <dgm:pt modelId="{B4DD4981-52C2-4F5B-A32A-C57F4EB0889F}" type="pres">
      <dgm:prSet presAssocID="{F2AECFF2-72F4-41A7-8837-3371DAB959B4}" presName="accentRepeatNode" presStyleLbl="solidFgAcc1" presStyleIdx="0" presStyleCnt="5"/>
      <dgm:spPr/>
    </dgm:pt>
    <dgm:pt modelId="{9C1D7EF2-8345-4C78-9C8D-34908D9CC2D0}" type="pres">
      <dgm:prSet presAssocID="{43415668-F9B3-446A-9898-5A200FFD2E81}" presName="text_2" presStyleLbl="node1" presStyleIdx="1" presStyleCnt="5">
        <dgm:presLayoutVars>
          <dgm:bulletEnabled val="1"/>
        </dgm:presLayoutVars>
      </dgm:prSet>
      <dgm:spPr/>
    </dgm:pt>
    <dgm:pt modelId="{A3A135F9-B119-4A3F-8CDF-FB577CEE301A}" type="pres">
      <dgm:prSet presAssocID="{43415668-F9B3-446A-9898-5A200FFD2E81}" presName="accent_2" presStyleCnt="0"/>
      <dgm:spPr/>
    </dgm:pt>
    <dgm:pt modelId="{1808E724-8077-433F-9F37-0A5A06EFFEFF}" type="pres">
      <dgm:prSet presAssocID="{43415668-F9B3-446A-9898-5A200FFD2E81}" presName="accentRepeatNode" presStyleLbl="solidFgAcc1" presStyleIdx="1" presStyleCnt="5"/>
      <dgm:spPr/>
    </dgm:pt>
    <dgm:pt modelId="{9C59C850-BDD2-4AFD-BB45-2FFEEBD21C2E}" type="pres">
      <dgm:prSet presAssocID="{9F64C4E1-32FA-48DD-9779-32969BFA2C3E}" presName="text_3" presStyleLbl="node1" presStyleIdx="2" presStyleCnt="5">
        <dgm:presLayoutVars>
          <dgm:bulletEnabled val="1"/>
        </dgm:presLayoutVars>
      </dgm:prSet>
      <dgm:spPr/>
    </dgm:pt>
    <dgm:pt modelId="{0E106EE3-34E5-4DFB-AAF1-09D2B30DE1C1}" type="pres">
      <dgm:prSet presAssocID="{9F64C4E1-32FA-48DD-9779-32969BFA2C3E}" presName="accent_3" presStyleCnt="0"/>
      <dgm:spPr/>
    </dgm:pt>
    <dgm:pt modelId="{4A94F4CE-565C-49C5-8666-EDBABBA5735E}" type="pres">
      <dgm:prSet presAssocID="{9F64C4E1-32FA-48DD-9779-32969BFA2C3E}" presName="accentRepeatNode" presStyleLbl="solidFgAcc1" presStyleIdx="2" presStyleCnt="5"/>
      <dgm:spPr/>
    </dgm:pt>
    <dgm:pt modelId="{94FFB991-7969-4A79-8C56-A2DFFB95FF9E}" type="pres">
      <dgm:prSet presAssocID="{A413F403-3626-49D5-956A-0FCA01F37946}" presName="text_4" presStyleLbl="node1" presStyleIdx="3" presStyleCnt="5">
        <dgm:presLayoutVars>
          <dgm:bulletEnabled val="1"/>
        </dgm:presLayoutVars>
      </dgm:prSet>
      <dgm:spPr/>
    </dgm:pt>
    <dgm:pt modelId="{0B51082F-E484-45E7-92A6-BDE024BB0C53}" type="pres">
      <dgm:prSet presAssocID="{A413F403-3626-49D5-956A-0FCA01F37946}" presName="accent_4" presStyleCnt="0"/>
      <dgm:spPr/>
    </dgm:pt>
    <dgm:pt modelId="{24880F60-C983-42FF-BC1E-8EF770FCB399}" type="pres">
      <dgm:prSet presAssocID="{A413F403-3626-49D5-956A-0FCA01F37946}" presName="accentRepeatNode" presStyleLbl="solidFgAcc1" presStyleIdx="3" presStyleCnt="5"/>
      <dgm:spPr/>
    </dgm:pt>
    <dgm:pt modelId="{C2D23459-76B6-41B1-B951-729F49CF0478}" type="pres">
      <dgm:prSet presAssocID="{F80A9779-0331-4FF3-84E3-A21BA612191F}" presName="text_5" presStyleLbl="node1" presStyleIdx="4" presStyleCnt="5">
        <dgm:presLayoutVars>
          <dgm:bulletEnabled val="1"/>
        </dgm:presLayoutVars>
      </dgm:prSet>
      <dgm:spPr/>
    </dgm:pt>
    <dgm:pt modelId="{40C74818-B177-4FFF-A418-130863E65A92}" type="pres">
      <dgm:prSet presAssocID="{F80A9779-0331-4FF3-84E3-A21BA612191F}" presName="accent_5" presStyleCnt="0"/>
      <dgm:spPr/>
    </dgm:pt>
    <dgm:pt modelId="{5057F62D-F109-40DF-8A56-C7CBD1EDCB75}" type="pres">
      <dgm:prSet presAssocID="{F80A9779-0331-4FF3-84E3-A21BA612191F}" presName="accentRepeatNode" presStyleLbl="solidFgAcc1" presStyleIdx="4" presStyleCnt="5"/>
      <dgm:spPr/>
    </dgm:pt>
  </dgm:ptLst>
  <dgm:cxnLst>
    <dgm:cxn modelId="{C25AD308-3CE6-4F0B-B9AA-E704E2A63822}" type="presOf" srcId="{43415668-F9B3-446A-9898-5A200FFD2E81}" destId="{9C1D7EF2-8345-4C78-9C8D-34908D9CC2D0}" srcOrd="0" destOrd="0" presId="urn:microsoft.com/office/officeart/2008/layout/VerticalCurvedList"/>
    <dgm:cxn modelId="{720BE015-013B-40E5-BC04-8E77009BC951}" srcId="{A245740D-0394-4B13-B736-186EA1AD6B84}" destId="{F2AECFF2-72F4-41A7-8837-3371DAB959B4}" srcOrd="0" destOrd="0" parTransId="{D5679CF1-77FF-4E66-B748-B76C1DA779CA}" sibTransId="{7634F5A3-E568-418A-8DED-09E246B586C6}"/>
    <dgm:cxn modelId="{54505132-8988-4825-BC67-BCA96E12AA7B}" type="presOf" srcId="{7634F5A3-E568-418A-8DED-09E246B586C6}" destId="{71497658-18A5-4ECE-8DE9-491CE23BFFE5}" srcOrd="0" destOrd="0" presId="urn:microsoft.com/office/officeart/2008/layout/VerticalCurvedList"/>
    <dgm:cxn modelId="{CC8D153F-398A-49F3-BD01-C25D7C2E12BE}" srcId="{A245740D-0394-4B13-B736-186EA1AD6B84}" destId="{9F64C4E1-32FA-48DD-9779-32969BFA2C3E}" srcOrd="2" destOrd="0" parTransId="{01C27AEF-7323-4D6B-84CF-C89644E56D7E}" sibTransId="{03E36877-E408-44FF-91C8-9961A59E2D31}"/>
    <dgm:cxn modelId="{A731784C-B8B4-46E7-999C-65377161721A}" srcId="{A245740D-0394-4B13-B736-186EA1AD6B84}" destId="{A413F403-3626-49D5-956A-0FCA01F37946}" srcOrd="3" destOrd="0" parTransId="{B273F691-9B0E-4B89-8D6D-E27BD6FBD6BA}" sibTransId="{A0D2A585-A3E2-4968-A188-4789475143C6}"/>
    <dgm:cxn modelId="{B2C8906E-8EA4-4607-BA72-39BC3FF542B0}" type="presOf" srcId="{F2AECFF2-72F4-41A7-8837-3371DAB959B4}" destId="{B432CFC0-38E1-472E-B91B-D853A4C00649}" srcOrd="0" destOrd="0" presId="urn:microsoft.com/office/officeart/2008/layout/VerticalCurvedList"/>
    <dgm:cxn modelId="{309D6E57-C0FF-49B5-B548-7BF30E4EC273}" type="presOf" srcId="{F80A9779-0331-4FF3-84E3-A21BA612191F}" destId="{C2D23459-76B6-41B1-B951-729F49CF0478}" srcOrd="0" destOrd="0" presId="urn:microsoft.com/office/officeart/2008/layout/VerticalCurvedList"/>
    <dgm:cxn modelId="{8950FB8F-9FCC-448B-AC41-3E3FBB7C1040}" type="presOf" srcId="{A245740D-0394-4B13-B736-186EA1AD6B84}" destId="{74A4F1E3-804D-468B-BDAF-A9F232E2BE22}" srcOrd="0" destOrd="0" presId="urn:microsoft.com/office/officeart/2008/layout/VerticalCurvedList"/>
    <dgm:cxn modelId="{A4C235BD-EF08-4CB1-8873-730F6281A16F}" srcId="{A245740D-0394-4B13-B736-186EA1AD6B84}" destId="{43415668-F9B3-446A-9898-5A200FFD2E81}" srcOrd="1" destOrd="0" parTransId="{0FFDB31B-580A-4928-BFAA-4E7FC2D327C5}" sibTransId="{A2B2A9E1-E1BE-4482-BD55-C2080CD28EE9}"/>
    <dgm:cxn modelId="{7E787EC0-ABAF-4344-B7E4-8361CF4C9EF1}" type="presOf" srcId="{9F64C4E1-32FA-48DD-9779-32969BFA2C3E}" destId="{9C59C850-BDD2-4AFD-BB45-2FFEEBD21C2E}" srcOrd="0" destOrd="0" presId="urn:microsoft.com/office/officeart/2008/layout/VerticalCurvedList"/>
    <dgm:cxn modelId="{931BA3DA-B314-4CAD-839C-D8E5EEC68A76}" type="presOf" srcId="{A413F403-3626-49D5-956A-0FCA01F37946}" destId="{94FFB991-7969-4A79-8C56-A2DFFB95FF9E}" srcOrd="0" destOrd="0" presId="urn:microsoft.com/office/officeart/2008/layout/VerticalCurvedList"/>
    <dgm:cxn modelId="{504A39F3-5277-4C87-A82A-CAC11D830E18}" srcId="{A245740D-0394-4B13-B736-186EA1AD6B84}" destId="{F80A9779-0331-4FF3-84E3-A21BA612191F}" srcOrd="4" destOrd="0" parTransId="{F7A63233-8A5F-412C-BCD4-9E7002D089D5}" sibTransId="{A7AB07E0-0550-42D1-86A1-7ABE121A60EF}"/>
    <dgm:cxn modelId="{C9C88EAD-E1AD-44A7-B48E-1C3088FCCFB7}" type="presParOf" srcId="{74A4F1E3-804D-468B-BDAF-A9F232E2BE22}" destId="{C842CDC3-F9FD-4A96-876A-101B6594BE8E}" srcOrd="0" destOrd="0" presId="urn:microsoft.com/office/officeart/2008/layout/VerticalCurvedList"/>
    <dgm:cxn modelId="{FE6EA5A4-51AE-4ED1-A611-28F0D0CE8068}" type="presParOf" srcId="{C842CDC3-F9FD-4A96-876A-101B6594BE8E}" destId="{39236414-D17D-4632-8399-6A278FB0527D}" srcOrd="0" destOrd="0" presId="urn:microsoft.com/office/officeart/2008/layout/VerticalCurvedList"/>
    <dgm:cxn modelId="{48AE69E0-D256-4991-8409-26FB275B2461}" type="presParOf" srcId="{39236414-D17D-4632-8399-6A278FB0527D}" destId="{3F688806-E99E-4F55-9B6E-A22590D210A9}" srcOrd="0" destOrd="0" presId="urn:microsoft.com/office/officeart/2008/layout/VerticalCurvedList"/>
    <dgm:cxn modelId="{7CFA4F18-89FC-46B1-A3F9-F4094C0269CF}" type="presParOf" srcId="{39236414-D17D-4632-8399-6A278FB0527D}" destId="{71497658-18A5-4ECE-8DE9-491CE23BFFE5}" srcOrd="1" destOrd="0" presId="urn:microsoft.com/office/officeart/2008/layout/VerticalCurvedList"/>
    <dgm:cxn modelId="{C509F821-8877-475D-9F3E-1CEDD3B56C5C}" type="presParOf" srcId="{39236414-D17D-4632-8399-6A278FB0527D}" destId="{EB1DDEB0-A180-4F6F-ADAC-B749FC1E73E0}" srcOrd="2" destOrd="0" presId="urn:microsoft.com/office/officeart/2008/layout/VerticalCurvedList"/>
    <dgm:cxn modelId="{0552DF51-8453-4B8C-9B0F-FF2CF9B13898}" type="presParOf" srcId="{39236414-D17D-4632-8399-6A278FB0527D}" destId="{69522C33-EF53-4C71-9E2F-F6BDD1299E5E}" srcOrd="3" destOrd="0" presId="urn:microsoft.com/office/officeart/2008/layout/VerticalCurvedList"/>
    <dgm:cxn modelId="{CA74F5BF-AA53-4253-95BC-EBEE04C41848}" type="presParOf" srcId="{C842CDC3-F9FD-4A96-876A-101B6594BE8E}" destId="{B432CFC0-38E1-472E-B91B-D853A4C00649}" srcOrd="1" destOrd="0" presId="urn:microsoft.com/office/officeart/2008/layout/VerticalCurvedList"/>
    <dgm:cxn modelId="{2EADF1E7-02F0-470A-9A93-05E7E537D481}" type="presParOf" srcId="{C842CDC3-F9FD-4A96-876A-101B6594BE8E}" destId="{02093AF6-D57B-4CD0-95D4-B60CFBD9E5B1}" srcOrd="2" destOrd="0" presId="urn:microsoft.com/office/officeart/2008/layout/VerticalCurvedList"/>
    <dgm:cxn modelId="{A587E984-9DB1-40DE-8039-6DCDF23D7DBC}" type="presParOf" srcId="{02093AF6-D57B-4CD0-95D4-B60CFBD9E5B1}" destId="{B4DD4981-52C2-4F5B-A32A-C57F4EB0889F}" srcOrd="0" destOrd="0" presId="urn:microsoft.com/office/officeart/2008/layout/VerticalCurvedList"/>
    <dgm:cxn modelId="{02B8445A-8205-4DAC-BF6E-EB7E0BB6ED95}" type="presParOf" srcId="{C842CDC3-F9FD-4A96-876A-101B6594BE8E}" destId="{9C1D7EF2-8345-4C78-9C8D-34908D9CC2D0}" srcOrd="3" destOrd="0" presId="urn:microsoft.com/office/officeart/2008/layout/VerticalCurvedList"/>
    <dgm:cxn modelId="{862454F0-BCA8-4720-AC82-D5E5AC7FAB59}" type="presParOf" srcId="{C842CDC3-F9FD-4A96-876A-101B6594BE8E}" destId="{A3A135F9-B119-4A3F-8CDF-FB577CEE301A}" srcOrd="4" destOrd="0" presId="urn:microsoft.com/office/officeart/2008/layout/VerticalCurvedList"/>
    <dgm:cxn modelId="{7BE1C250-6FA6-4F61-B3B3-65B3563D4E31}" type="presParOf" srcId="{A3A135F9-B119-4A3F-8CDF-FB577CEE301A}" destId="{1808E724-8077-433F-9F37-0A5A06EFFEFF}" srcOrd="0" destOrd="0" presId="urn:microsoft.com/office/officeart/2008/layout/VerticalCurvedList"/>
    <dgm:cxn modelId="{FC47F79F-B877-4FF1-B3A0-71F9D2765BED}" type="presParOf" srcId="{C842CDC3-F9FD-4A96-876A-101B6594BE8E}" destId="{9C59C850-BDD2-4AFD-BB45-2FFEEBD21C2E}" srcOrd="5" destOrd="0" presId="urn:microsoft.com/office/officeart/2008/layout/VerticalCurvedList"/>
    <dgm:cxn modelId="{E1B5B587-778B-43DB-ACA5-DC74B7BCEE50}" type="presParOf" srcId="{C842CDC3-F9FD-4A96-876A-101B6594BE8E}" destId="{0E106EE3-34E5-4DFB-AAF1-09D2B30DE1C1}" srcOrd="6" destOrd="0" presId="urn:microsoft.com/office/officeart/2008/layout/VerticalCurvedList"/>
    <dgm:cxn modelId="{2030C7EA-CBCE-4ABA-8135-EB999678E3E2}" type="presParOf" srcId="{0E106EE3-34E5-4DFB-AAF1-09D2B30DE1C1}" destId="{4A94F4CE-565C-49C5-8666-EDBABBA5735E}" srcOrd="0" destOrd="0" presId="urn:microsoft.com/office/officeart/2008/layout/VerticalCurvedList"/>
    <dgm:cxn modelId="{2E980E12-3DFD-4D9A-8B5D-BA77457A4E4A}" type="presParOf" srcId="{C842CDC3-F9FD-4A96-876A-101B6594BE8E}" destId="{94FFB991-7969-4A79-8C56-A2DFFB95FF9E}" srcOrd="7" destOrd="0" presId="urn:microsoft.com/office/officeart/2008/layout/VerticalCurvedList"/>
    <dgm:cxn modelId="{13EF741B-C25C-427F-A6B6-7D3226BD2B3F}" type="presParOf" srcId="{C842CDC3-F9FD-4A96-876A-101B6594BE8E}" destId="{0B51082F-E484-45E7-92A6-BDE024BB0C53}" srcOrd="8" destOrd="0" presId="urn:microsoft.com/office/officeart/2008/layout/VerticalCurvedList"/>
    <dgm:cxn modelId="{D349468F-8B7D-46CB-AB8A-0490DF0BFEE8}" type="presParOf" srcId="{0B51082F-E484-45E7-92A6-BDE024BB0C53}" destId="{24880F60-C983-42FF-BC1E-8EF770FCB399}" srcOrd="0" destOrd="0" presId="urn:microsoft.com/office/officeart/2008/layout/VerticalCurvedList"/>
    <dgm:cxn modelId="{3A91FC58-C4FC-4CE7-9991-F63F4BF7B0E5}" type="presParOf" srcId="{C842CDC3-F9FD-4A96-876A-101B6594BE8E}" destId="{C2D23459-76B6-41B1-B951-729F49CF0478}" srcOrd="9" destOrd="0" presId="urn:microsoft.com/office/officeart/2008/layout/VerticalCurvedList"/>
    <dgm:cxn modelId="{CF7614DD-8BAC-483F-B2B7-28B74734AB74}" type="presParOf" srcId="{C842CDC3-F9FD-4A96-876A-101B6594BE8E}" destId="{40C74818-B177-4FFF-A418-130863E65A92}" srcOrd="10" destOrd="0" presId="urn:microsoft.com/office/officeart/2008/layout/VerticalCurvedList"/>
    <dgm:cxn modelId="{4E290B4D-06B2-4629-942E-6AE563FD19D8}" type="presParOf" srcId="{40C74818-B177-4FFF-A418-130863E65A92}" destId="{5057F62D-F109-40DF-8A56-C7CBD1EDCB7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90C31D-EB69-4216-816F-7EBA0AED9D9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de-DE"/>
        </a:p>
      </dgm:t>
    </dgm:pt>
    <dgm:pt modelId="{31B7D947-5E05-49D0-AE0C-413CA776DD95}">
      <dgm:prSet/>
      <dgm:spPr/>
      <dgm:t>
        <a:bodyPr/>
        <a:lstStyle/>
        <a:p>
          <a:r>
            <a:rPr lang="es-ES"/>
            <a:t>Extracción</a:t>
          </a:r>
        </a:p>
      </dgm:t>
    </dgm:pt>
    <dgm:pt modelId="{8C66701C-9796-4769-B5DE-7E380150375D}" type="parTrans" cxnId="{AC884678-A61F-43A8-8274-6DB0DB0FA6EF}">
      <dgm:prSet/>
      <dgm:spPr/>
      <dgm:t>
        <a:bodyPr/>
        <a:lstStyle/>
        <a:p>
          <a:endParaRPr lang="de-DE"/>
        </a:p>
      </dgm:t>
    </dgm:pt>
    <dgm:pt modelId="{8FA19351-E1A0-44CD-A623-374BB091C0AF}" type="sibTrans" cxnId="{AC884678-A61F-43A8-8274-6DB0DB0FA6EF}">
      <dgm:prSet/>
      <dgm:spPr/>
      <dgm:t>
        <a:bodyPr/>
        <a:lstStyle/>
        <a:p>
          <a:endParaRPr lang="de-DE"/>
        </a:p>
      </dgm:t>
    </dgm:pt>
    <dgm:pt modelId="{7A5378BF-E5BF-4F5E-9568-D9204B4536DE}">
      <dgm:prSet/>
      <dgm:spPr/>
      <dgm:t>
        <a:bodyPr/>
        <a:lstStyle/>
        <a:p>
          <a:r>
            <a:rPr lang="es-ES"/>
            <a:t>Desalinización</a:t>
          </a:r>
        </a:p>
      </dgm:t>
    </dgm:pt>
    <dgm:pt modelId="{4A89D44E-7DC7-4623-8CB8-9D9554C5C3FE}" type="parTrans" cxnId="{C02BDF98-FAF2-4D66-8899-92AE5317FDE8}">
      <dgm:prSet/>
      <dgm:spPr/>
      <dgm:t>
        <a:bodyPr/>
        <a:lstStyle/>
        <a:p>
          <a:endParaRPr lang="de-DE"/>
        </a:p>
      </dgm:t>
    </dgm:pt>
    <dgm:pt modelId="{3521FDE9-B0CA-4849-93CE-0AB2B51708AA}" type="sibTrans" cxnId="{C02BDF98-FAF2-4D66-8899-92AE5317FDE8}">
      <dgm:prSet/>
      <dgm:spPr/>
      <dgm:t>
        <a:bodyPr/>
        <a:lstStyle/>
        <a:p>
          <a:endParaRPr lang="de-DE"/>
        </a:p>
      </dgm:t>
    </dgm:pt>
    <dgm:pt modelId="{13399DB2-84F5-41B0-8727-609A95360152}">
      <dgm:prSet/>
      <dgm:spPr/>
      <dgm:t>
        <a:bodyPr/>
        <a:lstStyle/>
        <a:p>
          <a:r>
            <a:rPr lang="es-ES"/>
            <a:t>Trasvase / transporte</a:t>
          </a:r>
        </a:p>
      </dgm:t>
    </dgm:pt>
    <dgm:pt modelId="{5D7ACFB7-5524-472E-803E-966CA0712DE9}" type="parTrans" cxnId="{EED9BDDC-6B2F-40F2-ADF2-0E9EA7F7B103}">
      <dgm:prSet/>
      <dgm:spPr/>
      <dgm:t>
        <a:bodyPr/>
        <a:lstStyle/>
        <a:p>
          <a:endParaRPr lang="de-DE"/>
        </a:p>
      </dgm:t>
    </dgm:pt>
    <dgm:pt modelId="{625BAF45-C03B-4FEC-A597-A2A527A8E943}" type="sibTrans" cxnId="{EED9BDDC-6B2F-40F2-ADF2-0E9EA7F7B103}">
      <dgm:prSet/>
      <dgm:spPr/>
      <dgm:t>
        <a:bodyPr/>
        <a:lstStyle/>
        <a:p>
          <a:endParaRPr lang="de-DE"/>
        </a:p>
      </dgm:t>
    </dgm:pt>
    <dgm:pt modelId="{533A9404-B3AA-447B-AF50-EFC068D38E2B}">
      <dgm:prSet/>
      <dgm:spPr/>
      <dgm:t>
        <a:bodyPr/>
        <a:lstStyle/>
        <a:p>
          <a:r>
            <a:rPr lang="es-ES"/>
            <a:t>Distribución de agua</a:t>
          </a:r>
        </a:p>
      </dgm:t>
    </dgm:pt>
    <dgm:pt modelId="{7C472193-3022-45D4-A746-5FA059DA19F8}" type="parTrans" cxnId="{87F950E3-4714-46BC-B607-72C7038EAFE7}">
      <dgm:prSet/>
      <dgm:spPr/>
      <dgm:t>
        <a:bodyPr/>
        <a:lstStyle/>
        <a:p>
          <a:endParaRPr lang="de-DE"/>
        </a:p>
      </dgm:t>
    </dgm:pt>
    <dgm:pt modelId="{24FBD05F-9597-4E12-8BF4-7C1643F163A1}" type="sibTrans" cxnId="{87F950E3-4714-46BC-B607-72C7038EAFE7}">
      <dgm:prSet/>
      <dgm:spPr/>
      <dgm:t>
        <a:bodyPr/>
        <a:lstStyle/>
        <a:p>
          <a:endParaRPr lang="de-DE"/>
        </a:p>
      </dgm:t>
    </dgm:pt>
    <dgm:pt modelId="{17CD3ECE-5065-4827-A561-F26F6E28F563}">
      <dgm:prSet/>
      <dgm:spPr/>
      <dgm:t>
        <a:bodyPr/>
        <a:lstStyle/>
        <a:p>
          <a:r>
            <a:rPr lang="es-ES"/>
            <a:t>Tratamiento de aguas residuales </a:t>
          </a:r>
        </a:p>
      </dgm:t>
    </dgm:pt>
    <dgm:pt modelId="{A66D17BE-21A7-47F1-A628-9DF7AC431BBE}" type="parTrans" cxnId="{F65DE131-B8A7-433B-842F-2FE0FB2C52A9}">
      <dgm:prSet/>
      <dgm:spPr/>
      <dgm:t>
        <a:bodyPr/>
        <a:lstStyle/>
        <a:p>
          <a:endParaRPr lang="de-DE"/>
        </a:p>
      </dgm:t>
    </dgm:pt>
    <dgm:pt modelId="{7A1A304F-EE3A-445C-B34A-F5FF5479FBD8}" type="sibTrans" cxnId="{F65DE131-B8A7-433B-842F-2FE0FB2C52A9}">
      <dgm:prSet/>
      <dgm:spPr/>
      <dgm:t>
        <a:bodyPr/>
        <a:lstStyle/>
        <a:p>
          <a:endParaRPr lang="de-DE"/>
        </a:p>
      </dgm:t>
    </dgm:pt>
    <dgm:pt modelId="{F23C4054-736A-4CC8-AC98-400D120968A0}">
      <dgm:prSet/>
      <dgm:spPr/>
      <dgm:t>
        <a:bodyPr/>
        <a:lstStyle/>
        <a:p>
          <a:r>
            <a:rPr lang="es-ES"/>
            <a:t>Tratamiento de aguas</a:t>
          </a:r>
        </a:p>
      </dgm:t>
    </dgm:pt>
    <dgm:pt modelId="{D9214894-A8ED-4FAD-AED3-0733D427735F}" type="parTrans" cxnId="{71A16407-ED18-4E0A-8B29-B535ABCCCD80}">
      <dgm:prSet/>
      <dgm:spPr/>
      <dgm:t>
        <a:bodyPr/>
        <a:lstStyle/>
        <a:p>
          <a:endParaRPr lang="es-CL"/>
        </a:p>
      </dgm:t>
    </dgm:pt>
    <dgm:pt modelId="{8BE17E62-A456-45C7-916E-F79019AAD09F}" type="sibTrans" cxnId="{71A16407-ED18-4E0A-8B29-B535ABCCCD80}">
      <dgm:prSet/>
      <dgm:spPr/>
      <dgm:t>
        <a:bodyPr/>
        <a:lstStyle/>
        <a:p>
          <a:endParaRPr lang="es-CL"/>
        </a:p>
      </dgm:t>
    </dgm:pt>
    <dgm:pt modelId="{36D4FA86-68E4-4F20-8FDA-B9E0B9FCE193}" type="pres">
      <dgm:prSet presAssocID="{6290C31D-EB69-4216-816F-7EBA0AED9D9B}" presName="Name0" presStyleCnt="0">
        <dgm:presLayoutVars>
          <dgm:chMax val="7"/>
          <dgm:chPref val="7"/>
          <dgm:dir/>
        </dgm:presLayoutVars>
      </dgm:prSet>
      <dgm:spPr/>
    </dgm:pt>
    <dgm:pt modelId="{361656E6-31E8-4A6B-859A-831E3E66B380}" type="pres">
      <dgm:prSet presAssocID="{6290C31D-EB69-4216-816F-7EBA0AED9D9B}" presName="Name1" presStyleCnt="0"/>
      <dgm:spPr/>
    </dgm:pt>
    <dgm:pt modelId="{5AABAF15-C6B7-435C-8639-60065F2FE7B8}" type="pres">
      <dgm:prSet presAssocID="{6290C31D-EB69-4216-816F-7EBA0AED9D9B}" presName="cycle" presStyleCnt="0"/>
      <dgm:spPr/>
    </dgm:pt>
    <dgm:pt modelId="{67CEA3DA-4CE5-4888-9E22-29B5658A4360}" type="pres">
      <dgm:prSet presAssocID="{6290C31D-EB69-4216-816F-7EBA0AED9D9B}" presName="srcNode" presStyleLbl="node1" presStyleIdx="0" presStyleCnt="6"/>
      <dgm:spPr/>
    </dgm:pt>
    <dgm:pt modelId="{92FF5BA0-FCD8-44D4-BFC4-12E9A76D0C6C}" type="pres">
      <dgm:prSet presAssocID="{6290C31D-EB69-4216-816F-7EBA0AED9D9B}" presName="conn" presStyleLbl="parChTrans1D2" presStyleIdx="0" presStyleCnt="1"/>
      <dgm:spPr/>
    </dgm:pt>
    <dgm:pt modelId="{70BFB5F4-D29D-424B-9A9A-5401F139752A}" type="pres">
      <dgm:prSet presAssocID="{6290C31D-EB69-4216-816F-7EBA0AED9D9B}" presName="extraNode" presStyleLbl="node1" presStyleIdx="0" presStyleCnt="6"/>
      <dgm:spPr/>
    </dgm:pt>
    <dgm:pt modelId="{7572C810-7A63-4BFB-B2A0-AE5109A79863}" type="pres">
      <dgm:prSet presAssocID="{6290C31D-EB69-4216-816F-7EBA0AED9D9B}" presName="dstNode" presStyleLbl="node1" presStyleIdx="0" presStyleCnt="6"/>
      <dgm:spPr/>
    </dgm:pt>
    <dgm:pt modelId="{9A766C45-0F2A-4F0B-BCAC-B9C695D2CFD9}" type="pres">
      <dgm:prSet presAssocID="{31B7D947-5E05-49D0-AE0C-413CA776DD95}" presName="text_1" presStyleLbl="node1" presStyleIdx="0" presStyleCnt="6">
        <dgm:presLayoutVars>
          <dgm:bulletEnabled val="1"/>
        </dgm:presLayoutVars>
      </dgm:prSet>
      <dgm:spPr/>
    </dgm:pt>
    <dgm:pt modelId="{6B7C3F0B-EADA-4068-B85D-6CD051AD8FA8}" type="pres">
      <dgm:prSet presAssocID="{31B7D947-5E05-49D0-AE0C-413CA776DD95}" presName="accent_1" presStyleCnt="0"/>
      <dgm:spPr/>
    </dgm:pt>
    <dgm:pt modelId="{DEE442E5-DF79-46B8-B0B7-1407C3FD7F97}" type="pres">
      <dgm:prSet presAssocID="{31B7D947-5E05-49D0-AE0C-413CA776DD95}" presName="accentRepeatNode" presStyleLbl="solidFgAcc1" presStyleIdx="0" presStyleCnt="6"/>
      <dgm:spPr/>
    </dgm:pt>
    <dgm:pt modelId="{3644CF2E-1B9F-47D6-AC7B-98E261956F5E}" type="pres">
      <dgm:prSet presAssocID="{F23C4054-736A-4CC8-AC98-400D120968A0}" presName="text_2" presStyleLbl="node1" presStyleIdx="1" presStyleCnt="6">
        <dgm:presLayoutVars>
          <dgm:bulletEnabled val="1"/>
        </dgm:presLayoutVars>
      </dgm:prSet>
      <dgm:spPr/>
    </dgm:pt>
    <dgm:pt modelId="{D3E32FA7-0B4D-4307-8234-A2CAED60CA0F}" type="pres">
      <dgm:prSet presAssocID="{F23C4054-736A-4CC8-AC98-400D120968A0}" presName="accent_2" presStyleCnt="0"/>
      <dgm:spPr/>
    </dgm:pt>
    <dgm:pt modelId="{DF7E718B-198A-4314-9E20-CFAFEAFB0C0C}" type="pres">
      <dgm:prSet presAssocID="{F23C4054-736A-4CC8-AC98-400D120968A0}" presName="accentRepeatNode" presStyleLbl="solidFgAcc1" presStyleIdx="1" presStyleCnt="6"/>
      <dgm:spPr/>
    </dgm:pt>
    <dgm:pt modelId="{CA898954-A5F3-455C-8B51-6826E4D29B1F}" type="pres">
      <dgm:prSet presAssocID="{7A5378BF-E5BF-4F5E-9568-D9204B4536DE}" presName="text_3" presStyleLbl="node1" presStyleIdx="2" presStyleCnt="6">
        <dgm:presLayoutVars>
          <dgm:bulletEnabled val="1"/>
        </dgm:presLayoutVars>
      </dgm:prSet>
      <dgm:spPr/>
    </dgm:pt>
    <dgm:pt modelId="{23A4AD7E-7279-4F86-8085-D5D4539F0FCA}" type="pres">
      <dgm:prSet presAssocID="{7A5378BF-E5BF-4F5E-9568-D9204B4536DE}" presName="accent_3" presStyleCnt="0"/>
      <dgm:spPr/>
    </dgm:pt>
    <dgm:pt modelId="{37532D93-A91B-48AF-A76B-375F5EFF066B}" type="pres">
      <dgm:prSet presAssocID="{7A5378BF-E5BF-4F5E-9568-D9204B4536DE}" presName="accentRepeatNode" presStyleLbl="solidFgAcc1" presStyleIdx="2" presStyleCnt="6"/>
      <dgm:spPr/>
    </dgm:pt>
    <dgm:pt modelId="{5C59AC9F-BFC0-4309-8A0A-050A623B4816}" type="pres">
      <dgm:prSet presAssocID="{13399DB2-84F5-41B0-8727-609A95360152}" presName="text_4" presStyleLbl="node1" presStyleIdx="3" presStyleCnt="6">
        <dgm:presLayoutVars>
          <dgm:bulletEnabled val="1"/>
        </dgm:presLayoutVars>
      </dgm:prSet>
      <dgm:spPr/>
    </dgm:pt>
    <dgm:pt modelId="{50A9C6CA-57E3-4CF3-B2EC-21912FA8FEB0}" type="pres">
      <dgm:prSet presAssocID="{13399DB2-84F5-41B0-8727-609A95360152}" presName="accent_4" presStyleCnt="0"/>
      <dgm:spPr/>
    </dgm:pt>
    <dgm:pt modelId="{78430FFE-B536-4DE4-80ED-A91DCD4C9AF1}" type="pres">
      <dgm:prSet presAssocID="{13399DB2-84F5-41B0-8727-609A95360152}" presName="accentRepeatNode" presStyleLbl="solidFgAcc1" presStyleIdx="3" presStyleCnt="6"/>
      <dgm:spPr/>
    </dgm:pt>
    <dgm:pt modelId="{E1920084-8152-4BF1-B36C-C609FE68A7E0}" type="pres">
      <dgm:prSet presAssocID="{533A9404-B3AA-447B-AF50-EFC068D38E2B}" presName="text_5" presStyleLbl="node1" presStyleIdx="4" presStyleCnt="6">
        <dgm:presLayoutVars>
          <dgm:bulletEnabled val="1"/>
        </dgm:presLayoutVars>
      </dgm:prSet>
      <dgm:spPr/>
    </dgm:pt>
    <dgm:pt modelId="{31245EE3-D6E4-40EE-87C8-2480050839F1}" type="pres">
      <dgm:prSet presAssocID="{533A9404-B3AA-447B-AF50-EFC068D38E2B}" presName="accent_5" presStyleCnt="0"/>
      <dgm:spPr/>
    </dgm:pt>
    <dgm:pt modelId="{DB911F0E-F1FB-4D69-92FC-60F089619F66}" type="pres">
      <dgm:prSet presAssocID="{533A9404-B3AA-447B-AF50-EFC068D38E2B}" presName="accentRepeatNode" presStyleLbl="solidFgAcc1" presStyleIdx="4" presStyleCnt="6"/>
      <dgm:spPr/>
    </dgm:pt>
    <dgm:pt modelId="{1DD2D355-0EDB-417B-9A6F-E5EFB592F659}" type="pres">
      <dgm:prSet presAssocID="{17CD3ECE-5065-4827-A561-F26F6E28F563}" presName="text_6" presStyleLbl="node1" presStyleIdx="5" presStyleCnt="6">
        <dgm:presLayoutVars>
          <dgm:bulletEnabled val="1"/>
        </dgm:presLayoutVars>
      </dgm:prSet>
      <dgm:spPr/>
    </dgm:pt>
    <dgm:pt modelId="{648F925A-21BF-4DCF-8690-2B92F0E83448}" type="pres">
      <dgm:prSet presAssocID="{17CD3ECE-5065-4827-A561-F26F6E28F563}" presName="accent_6" presStyleCnt="0"/>
      <dgm:spPr/>
    </dgm:pt>
    <dgm:pt modelId="{A23E6E1B-ADFE-4F7D-9A60-FAFEA330E8DE}" type="pres">
      <dgm:prSet presAssocID="{17CD3ECE-5065-4827-A561-F26F6E28F563}" presName="accentRepeatNode" presStyleLbl="solidFgAcc1" presStyleIdx="5" presStyleCnt="6"/>
      <dgm:spPr/>
    </dgm:pt>
  </dgm:ptLst>
  <dgm:cxnLst>
    <dgm:cxn modelId="{71A16407-ED18-4E0A-8B29-B535ABCCCD80}" srcId="{6290C31D-EB69-4216-816F-7EBA0AED9D9B}" destId="{F23C4054-736A-4CC8-AC98-400D120968A0}" srcOrd="1" destOrd="0" parTransId="{D9214894-A8ED-4FAD-AED3-0733D427735F}" sibTransId="{8BE17E62-A456-45C7-916E-F79019AAD09F}"/>
    <dgm:cxn modelId="{B403200A-84F5-4B39-8E50-9CAFC6A296A5}" type="presOf" srcId="{8FA19351-E1A0-44CD-A623-374BB091C0AF}" destId="{92FF5BA0-FCD8-44D4-BFC4-12E9A76D0C6C}" srcOrd="0" destOrd="0" presId="urn:microsoft.com/office/officeart/2008/layout/VerticalCurvedList"/>
    <dgm:cxn modelId="{00D07F1A-46CF-499C-A4EE-139ADA2AF595}" type="presOf" srcId="{7A5378BF-E5BF-4F5E-9568-D9204B4536DE}" destId="{CA898954-A5F3-455C-8B51-6826E4D29B1F}" srcOrd="0" destOrd="0" presId="urn:microsoft.com/office/officeart/2008/layout/VerticalCurvedList"/>
    <dgm:cxn modelId="{38AD432B-1D75-4E4F-AAD5-5156C93D136B}" type="presOf" srcId="{6290C31D-EB69-4216-816F-7EBA0AED9D9B}" destId="{36D4FA86-68E4-4F20-8FDA-B9E0B9FCE193}" srcOrd="0" destOrd="0" presId="urn:microsoft.com/office/officeart/2008/layout/VerticalCurvedList"/>
    <dgm:cxn modelId="{F65DE131-B8A7-433B-842F-2FE0FB2C52A9}" srcId="{6290C31D-EB69-4216-816F-7EBA0AED9D9B}" destId="{17CD3ECE-5065-4827-A561-F26F6E28F563}" srcOrd="5" destOrd="0" parTransId="{A66D17BE-21A7-47F1-A628-9DF7AC431BBE}" sibTransId="{7A1A304F-EE3A-445C-B34A-F5FF5479FBD8}"/>
    <dgm:cxn modelId="{E7F6AF40-28FB-448D-B5CE-F8881B12F738}" type="presOf" srcId="{17CD3ECE-5065-4827-A561-F26F6E28F563}" destId="{1DD2D355-0EDB-417B-9A6F-E5EFB592F659}" srcOrd="0" destOrd="0" presId="urn:microsoft.com/office/officeart/2008/layout/VerticalCurvedList"/>
    <dgm:cxn modelId="{AC884678-A61F-43A8-8274-6DB0DB0FA6EF}" srcId="{6290C31D-EB69-4216-816F-7EBA0AED9D9B}" destId="{31B7D947-5E05-49D0-AE0C-413CA776DD95}" srcOrd="0" destOrd="0" parTransId="{8C66701C-9796-4769-B5DE-7E380150375D}" sibTransId="{8FA19351-E1A0-44CD-A623-374BB091C0AF}"/>
    <dgm:cxn modelId="{E66D2F84-06CB-4ECF-A355-7DDCAB73D3FE}" type="presOf" srcId="{533A9404-B3AA-447B-AF50-EFC068D38E2B}" destId="{E1920084-8152-4BF1-B36C-C609FE68A7E0}" srcOrd="0" destOrd="0" presId="urn:microsoft.com/office/officeart/2008/layout/VerticalCurvedList"/>
    <dgm:cxn modelId="{37A9A988-A56D-46F9-9387-A729D224BB56}" type="presOf" srcId="{13399DB2-84F5-41B0-8727-609A95360152}" destId="{5C59AC9F-BFC0-4309-8A0A-050A623B4816}" srcOrd="0" destOrd="0" presId="urn:microsoft.com/office/officeart/2008/layout/VerticalCurvedList"/>
    <dgm:cxn modelId="{C02BDF98-FAF2-4D66-8899-92AE5317FDE8}" srcId="{6290C31D-EB69-4216-816F-7EBA0AED9D9B}" destId="{7A5378BF-E5BF-4F5E-9568-D9204B4536DE}" srcOrd="2" destOrd="0" parTransId="{4A89D44E-7DC7-4623-8CB8-9D9554C5C3FE}" sibTransId="{3521FDE9-B0CA-4849-93CE-0AB2B51708AA}"/>
    <dgm:cxn modelId="{C27E0899-9D09-436F-913E-3F301968DB89}" type="presOf" srcId="{31B7D947-5E05-49D0-AE0C-413CA776DD95}" destId="{9A766C45-0F2A-4F0B-BCAC-B9C695D2CFD9}" srcOrd="0" destOrd="0" presId="urn:microsoft.com/office/officeart/2008/layout/VerticalCurvedList"/>
    <dgm:cxn modelId="{EED9BDDC-6B2F-40F2-ADF2-0E9EA7F7B103}" srcId="{6290C31D-EB69-4216-816F-7EBA0AED9D9B}" destId="{13399DB2-84F5-41B0-8727-609A95360152}" srcOrd="3" destOrd="0" parTransId="{5D7ACFB7-5524-472E-803E-966CA0712DE9}" sibTransId="{625BAF45-C03B-4FEC-A597-A2A527A8E943}"/>
    <dgm:cxn modelId="{87F950E3-4714-46BC-B607-72C7038EAFE7}" srcId="{6290C31D-EB69-4216-816F-7EBA0AED9D9B}" destId="{533A9404-B3AA-447B-AF50-EFC068D38E2B}" srcOrd="4" destOrd="0" parTransId="{7C472193-3022-45D4-A746-5FA059DA19F8}" sibTransId="{24FBD05F-9597-4E12-8BF4-7C1643F163A1}"/>
    <dgm:cxn modelId="{3F8CBCE3-B5AE-42D3-B3BC-DF725D088A85}" type="presOf" srcId="{F23C4054-736A-4CC8-AC98-400D120968A0}" destId="{3644CF2E-1B9F-47D6-AC7B-98E261956F5E}" srcOrd="0" destOrd="0" presId="urn:microsoft.com/office/officeart/2008/layout/VerticalCurvedList"/>
    <dgm:cxn modelId="{C72BEA2B-7F8C-44CC-B623-AD1DA0BCB720}" type="presParOf" srcId="{36D4FA86-68E4-4F20-8FDA-B9E0B9FCE193}" destId="{361656E6-31E8-4A6B-859A-831E3E66B380}" srcOrd="0" destOrd="0" presId="urn:microsoft.com/office/officeart/2008/layout/VerticalCurvedList"/>
    <dgm:cxn modelId="{E3078F2B-BA65-4EA8-8B39-B4BD62257706}" type="presParOf" srcId="{361656E6-31E8-4A6B-859A-831E3E66B380}" destId="{5AABAF15-C6B7-435C-8639-60065F2FE7B8}" srcOrd="0" destOrd="0" presId="urn:microsoft.com/office/officeart/2008/layout/VerticalCurvedList"/>
    <dgm:cxn modelId="{20E5C882-163D-4D3F-AECE-987BED595070}" type="presParOf" srcId="{5AABAF15-C6B7-435C-8639-60065F2FE7B8}" destId="{67CEA3DA-4CE5-4888-9E22-29B5658A4360}" srcOrd="0" destOrd="0" presId="urn:microsoft.com/office/officeart/2008/layout/VerticalCurvedList"/>
    <dgm:cxn modelId="{684EC9E3-54AD-40E1-8CDF-A0AC02743571}" type="presParOf" srcId="{5AABAF15-C6B7-435C-8639-60065F2FE7B8}" destId="{92FF5BA0-FCD8-44D4-BFC4-12E9A76D0C6C}" srcOrd="1" destOrd="0" presId="urn:microsoft.com/office/officeart/2008/layout/VerticalCurvedList"/>
    <dgm:cxn modelId="{364EA77C-2563-40A7-9957-711BDBC1776D}" type="presParOf" srcId="{5AABAF15-C6B7-435C-8639-60065F2FE7B8}" destId="{70BFB5F4-D29D-424B-9A9A-5401F139752A}" srcOrd="2" destOrd="0" presId="urn:microsoft.com/office/officeart/2008/layout/VerticalCurvedList"/>
    <dgm:cxn modelId="{06F72E5B-86EF-4977-BE11-E000A9C1916A}" type="presParOf" srcId="{5AABAF15-C6B7-435C-8639-60065F2FE7B8}" destId="{7572C810-7A63-4BFB-B2A0-AE5109A79863}" srcOrd="3" destOrd="0" presId="urn:microsoft.com/office/officeart/2008/layout/VerticalCurvedList"/>
    <dgm:cxn modelId="{491788BD-EF31-45B2-8430-17FFDA3B55D8}" type="presParOf" srcId="{361656E6-31E8-4A6B-859A-831E3E66B380}" destId="{9A766C45-0F2A-4F0B-BCAC-B9C695D2CFD9}" srcOrd="1" destOrd="0" presId="urn:microsoft.com/office/officeart/2008/layout/VerticalCurvedList"/>
    <dgm:cxn modelId="{53E26D60-12E2-4717-98AB-1E04158C4001}" type="presParOf" srcId="{361656E6-31E8-4A6B-859A-831E3E66B380}" destId="{6B7C3F0B-EADA-4068-B85D-6CD051AD8FA8}" srcOrd="2" destOrd="0" presId="urn:microsoft.com/office/officeart/2008/layout/VerticalCurvedList"/>
    <dgm:cxn modelId="{9AF7352F-71EE-4D8A-9AC4-75E56F090185}" type="presParOf" srcId="{6B7C3F0B-EADA-4068-B85D-6CD051AD8FA8}" destId="{DEE442E5-DF79-46B8-B0B7-1407C3FD7F97}" srcOrd="0" destOrd="0" presId="urn:microsoft.com/office/officeart/2008/layout/VerticalCurvedList"/>
    <dgm:cxn modelId="{BB03D82D-5E54-47AA-A8EB-330252EEC723}" type="presParOf" srcId="{361656E6-31E8-4A6B-859A-831E3E66B380}" destId="{3644CF2E-1B9F-47D6-AC7B-98E261956F5E}" srcOrd="3" destOrd="0" presId="urn:microsoft.com/office/officeart/2008/layout/VerticalCurvedList"/>
    <dgm:cxn modelId="{7DD70B1F-B942-4C85-B3A9-8AF6D86E1560}" type="presParOf" srcId="{361656E6-31E8-4A6B-859A-831E3E66B380}" destId="{D3E32FA7-0B4D-4307-8234-A2CAED60CA0F}" srcOrd="4" destOrd="0" presId="urn:microsoft.com/office/officeart/2008/layout/VerticalCurvedList"/>
    <dgm:cxn modelId="{7904B82F-50E5-48D2-8033-A1D2487879B8}" type="presParOf" srcId="{D3E32FA7-0B4D-4307-8234-A2CAED60CA0F}" destId="{DF7E718B-198A-4314-9E20-CFAFEAFB0C0C}" srcOrd="0" destOrd="0" presId="urn:microsoft.com/office/officeart/2008/layout/VerticalCurvedList"/>
    <dgm:cxn modelId="{0634F81F-F3EE-4ECC-A870-413CAA84FB2D}" type="presParOf" srcId="{361656E6-31E8-4A6B-859A-831E3E66B380}" destId="{CA898954-A5F3-455C-8B51-6826E4D29B1F}" srcOrd="5" destOrd="0" presId="urn:microsoft.com/office/officeart/2008/layout/VerticalCurvedList"/>
    <dgm:cxn modelId="{2506087D-F656-4913-9634-DB4547C92664}" type="presParOf" srcId="{361656E6-31E8-4A6B-859A-831E3E66B380}" destId="{23A4AD7E-7279-4F86-8085-D5D4539F0FCA}" srcOrd="6" destOrd="0" presId="urn:microsoft.com/office/officeart/2008/layout/VerticalCurvedList"/>
    <dgm:cxn modelId="{31207E3E-C5A8-4C43-9838-AF28FF6E094F}" type="presParOf" srcId="{23A4AD7E-7279-4F86-8085-D5D4539F0FCA}" destId="{37532D93-A91B-48AF-A76B-375F5EFF066B}" srcOrd="0" destOrd="0" presId="urn:microsoft.com/office/officeart/2008/layout/VerticalCurvedList"/>
    <dgm:cxn modelId="{BCC5DA50-388C-4F5B-96A2-BD927904CCD4}" type="presParOf" srcId="{361656E6-31E8-4A6B-859A-831E3E66B380}" destId="{5C59AC9F-BFC0-4309-8A0A-050A623B4816}" srcOrd="7" destOrd="0" presId="urn:microsoft.com/office/officeart/2008/layout/VerticalCurvedList"/>
    <dgm:cxn modelId="{D3E447CD-F4DF-4B05-9945-BD45780E713D}" type="presParOf" srcId="{361656E6-31E8-4A6B-859A-831E3E66B380}" destId="{50A9C6CA-57E3-4CF3-B2EC-21912FA8FEB0}" srcOrd="8" destOrd="0" presId="urn:microsoft.com/office/officeart/2008/layout/VerticalCurvedList"/>
    <dgm:cxn modelId="{C125D0B8-F722-43C1-A88E-B3995697FE27}" type="presParOf" srcId="{50A9C6CA-57E3-4CF3-B2EC-21912FA8FEB0}" destId="{78430FFE-B536-4DE4-80ED-A91DCD4C9AF1}" srcOrd="0" destOrd="0" presId="urn:microsoft.com/office/officeart/2008/layout/VerticalCurvedList"/>
    <dgm:cxn modelId="{983479B3-ADF1-4131-BAB3-D1F574F4365A}" type="presParOf" srcId="{361656E6-31E8-4A6B-859A-831E3E66B380}" destId="{E1920084-8152-4BF1-B36C-C609FE68A7E0}" srcOrd="9" destOrd="0" presId="urn:microsoft.com/office/officeart/2008/layout/VerticalCurvedList"/>
    <dgm:cxn modelId="{7909D038-DE74-491E-8BC4-9FFCF20D7177}" type="presParOf" srcId="{361656E6-31E8-4A6B-859A-831E3E66B380}" destId="{31245EE3-D6E4-40EE-87C8-2480050839F1}" srcOrd="10" destOrd="0" presId="urn:microsoft.com/office/officeart/2008/layout/VerticalCurvedList"/>
    <dgm:cxn modelId="{6AB8E072-0048-4896-9A74-9981A8207A7A}" type="presParOf" srcId="{31245EE3-D6E4-40EE-87C8-2480050839F1}" destId="{DB911F0E-F1FB-4D69-92FC-60F089619F66}" srcOrd="0" destOrd="0" presId="urn:microsoft.com/office/officeart/2008/layout/VerticalCurvedList"/>
    <dgm:cxn modelId="{F23AB110-F037-4E24-B8B2-838D436C3EB8}" type="presParOf" srcId="{361656E6-31E8-4A6B-859A-831E3E66B380}" destId="{1DD2D355-0EDB-417B-9A6F-E5EFB592F659}" srcOrd="11" destOrd="0" presId="urn:microsoft.com/office/officeart/2008/layout/VerticalCurvedList"/>
    <dgm:cxn modelId="{B12A20AD-D554-4C7B-851C-B5C8FADD00B2}" type="presParOf" srcId="{361656E6-31E8-4A6B-859A-831E3E66B380}" destId="{648F925A-21BF-4DCF-8690-2B92F0E83448}" srcOrd="12" destOrd="0" presId="urn:microsoft.com/office/officeart/2008/layout/VerticalCurvedList"/>
    <dgm:cxn modelId="{7BBC131F-AD26-407A-9A90-CBF7C7F5CE56}" type="presParOf" srcId="{648F925A-21BF-4DCF-8690-2B92F0E83448}" destId="{A23E6E1B-ADFE-4F7D-9A60-FAFEA330E8D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A2716-E7F2-42C4-930D-95FD36ABCC33}">
      <dsp:nvSpPr>
        <dsp:cNvPr id="0" name=""/>
        <dsp:cNvSpPr/>
      </dsp:nvSpPr>
      <dsp:spPr>
        <a:xfrm>
          <a:off x="-3804329" y="-584306"/>
          <a:ext cx="4534345" cy="4534345"/>
        </a:xfrm>
        <a:prstGeom prst="blockArc">
          <a:avLst>
            <a:gd name="adj1" fmla="val 18900000"/>
            <a:gd name="adj2" fmla="val 2700000"/>
            <a:gd name="adj3" fmla="val 476"/>
          </a:avLst>
        </a:pr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7378F8-81E7-4A70-A820-FC45899B083C}">
      <dsp:nvSpPr>
        <dsp:cNvPr id="0" name=""/>
        <dsp:cNvSpPr/>
      </dsp:nvSpPr>
      <dsp:spPr>
        <a:xfrm>
          <a:off x="320014" y="210290"/>
          <a:ext cx="6383744" cy="420851"/>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051" tIns="33020" rIns="33020" bIns="33020" numCol="1" spcCol="1270" anchor="ctr" anchorCtr="0">
          <a:noAutofit/>
        </a:bodyPr>
        <a:lstStyle/>
        <a:p>
          <a:pPr marL="0" lvl="0" indent="0" algn="l" defTabSz="577850">
            <a:lnSpc>
              <a:spcPct val="90000"/>
            </a:lnSpc>
            <a:spcBef>
              <a:spcPct val="0"/>
            </a:spcBef>
            <a:spcAft>
              <a:spcPct val="35000"/>
            </a:spcAft>
            <a:buNone/>
          </a:pPr>
          <a:r>
            <a:rPr lang="es-ES" sz="1300" kern="1200"/>
            <a:t>Agua para beber y preparar los alimentos (cocinar) </a:t>
          </a:r>
        </a:p>
      </dsp:txBody>
      <dsp:txXfrm>
        <a:off x="320014" y="210290"/>
        <a:ext cx="6383744" cy="420851"/>
      </dsp:txXfrm>
    </dsp:sp>
    <dsp:sp modelId="{55A1D139-42E3-41B0-A538-744A89C1CC3A}">
      <dsp:nvSpPr>
        <dsp:cNvPr id="0" name=""/>
        <dsp:cNvSpPr/>
      </dsp:nvSpPr>
      <dsp:spPr>
        <a:xfrm>
          <a:off x="56982" y="157684"/>
          <a:ext cx="526064" cy="526064"/>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17609D-F48B-44C9-B19E-2F1B7CE417A3}">
      <dsp:nvSpPr>
        <dsp:cNvPr id="0" name=""/>
        <dsp:cNvSpPr/>
      </dsp:nvSpPr>
      <dsp:spPr>
        <a:xfrm>
          <a:off x="621583" y="841365"/>
          <a:ext cx="6082175" cy="420851"/>
        </a:xfrm>
        <a:prstGeom prst="rect">
          <a:avLst/>
        </a:prstGeom>
        <a:solidFill>
          <a:schemeClr val="accent5">
            <a:shade val="80000"/>
            <a:hueOff val="180446"/>
            <a:satOff val="-15976"/>
            <a:lumOff val="9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051" tIns="33020" rIns="33020" bIns="33020" numCol="1" spcCol="1270" anchor="ctr" anchorCtr="0">
          <a:noAutofit/>
        </a:bodyPr>
        <a:lstStyle/>
        <a:p>
          <a:pPr marL="0" lvl="0" indent="0" algn="l" defTabSz="577850">
            <a:lnSpc>
              <a:spcPct val="90000"/>
            </a:lnSpc>
            <a:spcBef>
              <a:spcPct val="0"/>
            </a:spcBef>
            <a:spcAft>
              <a:spcPct val="35000"/>
            </a:spcAft>
            <a:buNone/>
          </a:pPr>
          <a:r>
            <a:rPr lang="es-ES" sz="1300" kern="1200"/>
            <a:t>Producción primaria de alimentos (riego de cultivos, agua para el ganado, producción pesquera)</a:t>
          </a:r>
        </a:p>
      </dsp:txBody>
      <dsp:txXfrm>
        <a:off x="621583" y="841365"/>
        <a:ext cx="6082175" cy="420851"/>
      </dsp:txXfrm>
    </dsp:sp>
    <dsp:sp modelId="{1186587F-C2B4-49A8-8E07-0AC829622FC2}">
      <dsp:nvSpPr>
        <dsp:cNvPr id="0" name=""/>
        <dsp:cNvSpPr/>
      </dsp:nvSpPr>
      <dsp:spPr>
        <a:xfrm>
          <a:off x="358551" y="788759"/>
          <a:ext cx="526064" cy="526064"/>
        </a:xfrm>
        <a:prstGeom prst="ellipse">
          <a:avLst/>
        </a:prstGeom>
        <a:solidFill>
          <a:schemeClr val="lt1">
            <a:hueOff val="0"/>
            <a:satOff val="0"/>
            <a:lumOff val="0"/>
            <a:alphaOff val="0"/>
          </a:schemeClr>
        </a:solidFill>
        <a:ln w="12700" cap="flat" cmpd="sng" algn="ctr">
          <a:solidFill>
            <a:schemeClr val="accent5">
              <a:shade val="80000"/>
              <a:hueOff val="180446"/>
              <a:satOff val="-15976"/>
              <a:lumOff val="94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E39B8-659A-461B-A3C0-1C2F65D842C4}">
      <dsp:nvSpPr>
        <dsp:cNvPr id="0" name=""/>
        <dsp:cNvSpPr/>
      </dsp:nvSpPr>
      <dsp:spPr>
        <a:xfrm>
          <a:off x="714141" y="1472440"/>
          <a:ext cx="5989617" cy="420851"/>
        </a:xfrm>
        <a:prstGeom prst="rect">
          <a:avLst/>
        </a:prstGeom>
        <a:solidFill>
          <a:schemeClr val="accent5">
            <a:shade val="80000"/>
            <a:hueOff val="360892"/>
            <a:satOff val="-31951"/>
            <a:lumOff val="189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051" tIns="33020" rIns="33020" bIns="33020" numCol="1" spcCol="1270" anchor="ctr" anchorCtr="0">
          <a:noAutofit/>
        </a:bodyPr>
        <a:lstStyle/>
        <a:p>
          <a:pPr marL="0" lvl="0" indent="0" algn="l" defTabSz="577850">
            <a:lnSpc>
              <a:spcPct val="90000"/>
            </a:lnSpc>
            <a:spcBef>
              <a:spcPct val="0"/>
            </a:spcBef>
            <a:spcAft>
              <a:spcPct val="35000"/>
            </a:spcAft>
            <a:buNone/>
          </a:pPr>
          <a:r>
            <a:rPr lang="es-ES" sz="1300" kern="1200" noProof="0"/>
            <a:t>Producción de ingredientes clave (forraje para el ganado)</a:t>
          </a:r>
        </a:p>
      </dsp:txBody>
      <dsp:txXfrm>
        <a:off x="714141" y="1472440"/>
        <a:ext cx="5989617" cy="420851"/>
      </dsp:txXfrm>
    </dsp:sp>
    <dsp:sp modelId="{D68DB23A-5F1A-48F0-8E1F-1A92AA7A7360}">
      <dsp:nvSpPr>
        <dsp:cNvPr id="0" name=""/>
        <dsp:cNvSpPr/>
      </dsp:nvSpPr>
      <dsp:spPr>
        <a:xfrm>
          <a:off x="451109" y="1419834"/>
          <a:ext cx="526064" cy="526064"/>
        </a:xfrm>
        <a:prstGeom prst="ellipse">
          <a:avLst/>
        </a:prstGeom>
        <a:solidFill>
          <a:schemeClr val="lt1">
            <a:hueOff val="0"/>
            <a:satOff val="0"/>
            <a:lumOff val="0"/>
            <a:alphaOff val="0"/>
          </a:schemeClr>
        </a:solidFill>
        <a:ln w="12700" cap="flat" cmpd="sng" algn="ctr">
          <a:solidFill>
            <a:schemeClr val="accent5">
              <a:shade val="80000"/>
              <a:hueOff val="360892"/>
              <a:satOff val="-31951"/>
              <a:lumOff val="18931"/>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33B469-6EB6-4A39-A9AE-E6524CDEBB85}">
      <dsp:nvSpPr>
        <dsp:cNvPr id="0" name=""/>
        <dsp:cNvSpPr/>
      </dsp:nvSpPr>
      <dsp:spPr>
        <a:xfrm>
          <a:off x="621583" y="2103515"/>
          <a:ext cx="6082175" cy="420851"/>
        </a:xfrm>
        <a:prstGeom prst="rect">
          <a:avLst/>
        </a:prstGeom>
        <a:solidFill>
          <a:schemeClr val="accent5">
            <a:shade val="80000"/>
            <a:hueOff val="541338"/>
            <a:satOff val="-47927"/>
            <a:lumOff val="283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051" tIns="33020" rIns="33020" bIns="33020" numCol="1" spcCol="1270" anchor="ctr" anchorCtr="0">
          <a:noAutofit/>
        </a:bodyPr>
        <a:lstStyle/>
        <a:p>
          <a:pPr marL="0" lvl="0" indent="0" algn="l" defTabSz="577850">
            <a:lnSpc>
              <a:spcPct val="90000"/>
            </a:lnSpc>
            <a:spcBef>
              <a:spcPct val="0"/>
            </a:spcBef>
            <a:spcAft>
              <a:spcPct val="35000"/>
            </a:spcAft>
            <a:buNone/>
          </a:pPr>
          <a:r>
            <a:rPr lang="es-ES" sz="1300" kern="1200" noProof="0"/>
            <a:t>Operaciones de procesamiento de alimentos (calentar, enfriar) </a:t>
          </a:r>
        </a:p>
      </dsp:txBody>
      <dsp:txXfrm>
        <a:off x="621583" y="2103515"/>
        <a:ext cx="6082175" cy="420851"/>
      </dsp:txXfrm>
    </dsp:sp>
    <dsp:sp modelId="{32CA8EAB-95A8-4928-B088-24140A39EDE0}">
      <dsp:nvSpPr>
        <dsp:cNvPr id="0" name=""/>
        <dsp:cNvSpPr/>
      </dsp:nvSpPr>
      <dsp:spPr>
        <a:xfrm>
          <a:off x="358551" y="2050909"/>
          <a:ext cx="526064" cy="526064"/>
        </a:xfrm>
        <a:prstGeom prst="ellipse">
          <a:avLst/>
        </a:prstGeom>
        <a:solidFill>
          <a:schemeClr val="lt1">
            <a:hueOff val="0"/>
            <a:satOff val="0"/>
            <a:lumOff val="0"/>
            <a:alphaOff val="0"/>
          </a:schemeClr>
        </a:solidFill>
        <a:ln w="12700" cap="flat" cmpd="sng" algn="ctr">
          <a:solidFill>
            <a:schemeClr val="accent5">
              <a:shade val="80000"/>
              <a:hueOff val="541338"/>
              <a:satOff val="-47927"/>
              <a:lumOff val="283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08EBB9-8474-4F6D-A8A3-E8CE22E14BB5}">
      <dsp:nvSpPr>
        <dsp:cNvPr id="0" name=""/>
        <dsp:cNvSpPr/>
      </dsp:nvSpPr>
      <dsp:spPr>
        <a:xfrm>
          <a:off x="320014" y="2734590"/>
          <a:ext cx="6383744" cy="420851"/>
        </a:xfrm>
        <a:prstGeom prst="rect">
          <a:avLst/>
        </a:prstGeom>
        <a:solidFill>
          <a:schemeClr val="accent5">
            <a:shade val="80000"/>
            <a:hueOff val="721784"/>
            <a:satOff val="-63903"/>
            <a:lumOff val="37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051" tIns="33020" rIns="33020" bIns="33020" numCol="1" spcCol="1270" anchor="ctr" anchorCtr="0">
          <a:noAutofit/>
        </a:bodyPr>
        <a:lstStyle/>
        <a:p>
          <a:pPr marL="0" lvl="0" indent="0" algn="l" defTabSz="577850">
            <a:lnSpc>
              <a:spcPct val="90000"/>
            </a:lnSpc>
            <a:spcBef>
              <a:spcPct val="0"/>
            </a:spcBef>
            <a:spcAft>
              <a:spcPct val="35000"/>
            </a:spcAft>
            <a:buNone/>
          </a:pPr>
          <a:r>
            <a:rPr lang="es-ES" sz="1300" kern="1200"/>
            <a:t>Limpieza y saneamiento en la manipulación de alimentos</a:t>
          </a:r>
        </a:p>
      </dsp:txBody>
      <dsp:txXfrm>
        <a:off x="320014" y="2734590"/>
        <a:ext cx="6383744" cy="420851"/>
      </dsp:txXfrm>
    </dsp:sp>
    <dsp:sp modelId="{108098BA-F3F7-4589-98C0-8B447C1FE3E1}">
      <dsp:nvSpPr>
        <dsp:cNvPr id="0" name=""/>
        <dsp:cNvSpPr/>
      </dsp:nvSpPr>
      <dsp:spPr>
        <a:xfrm>
          <a:off x="56982" y="2681984"/>
          <a:ext cx="526064" cy="526064"/>
        </a:xfrm>
        <a:prstGeom prst="ellipse">
          <a:avLst/>
        </a:prstGeom>
        <a:solidFill>
          <a:schemeClr val="lt1">
            <a:hueOff val="0"/>
            <a:satOff val="0"/>
            <a:lumOff val="0"/>
            <a:alphaOff val="0"/>
          </a:schemeClr>
        </a:solidFill>
        <a:ln w="12700" cap="flat" cmpd="sng" algn="ctr">
          <a:solidFill>
            <a:schemeClr val="accent5">
              <a:shade val="80000"/>
              <a:hueOff val="721784"/>
              <a:satOff val="-63903"/>
              <a:lumOff val="3786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CCCB9-71F1-428F-8E4A-70BB7DE20080}">
      <dsp:nvSpPr>
        <dsp:cNvPr id="0" name=""/>
        <dsp:cNvSpPr/>
      </dsp:nvSpPr>
      <dsp:spPr>
        <a:xfrm>
          <a:off x="-3544333" y="-544779"/>
          <a:ext cx="4225488" cy="4225488"/>
        </a:xfrm>
        <a:prstGeom prst="blockArc">
          <a:avLst>
            <a:gd name="adj1" fmla="val 18900000"/>
            <a:gd name="adj2" fmla="val 2700000"/>
            <a:gd name="adj3" fmla="val 511"/>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F80143-1B3A-4C6F-9769-31251966818C}">
      <dsp:nvSpPr>
        <dsp:cNvPr id="0" name=""/>
        <dsp:cNvSpPr/>
      </dsp:nvSpPr>
      <dsp:spPr>
        <a:xfrm>
          <a:off x="357107" y="241090"/>
          <a:ext cx="7558648" cy="482431"/>
        </a:xfrm>
        <a:prstGeom prst="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930"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a:t>La agricultura de regadío es responsable de la gran mayoría de las extracciones de agua, especialmente en los países en desarrollo</a:t>
          </a:r>
        </a:p>
      </dsp:txBody>
      <dsp:txXfrm>
        <a:off x="357107" y="241090"/>
        <a:ext cx="7558648" cy="482431"/>
      </dsp:txXfrm>
    </dsp:sp>
    <dsp:sp modelId="{C1702D68-6C15-4234-B6FA-506E6BBBDEEA}">
      <dsp:nvSpPr>
        <dsp:cNvPr id="0" name=""/>
        <dsp:cNvSpPr/>
      </dsp:nvSpPr>
      <dsp:spPr>
        <a:xfrm>
          <a:off x="55587" y="180786"/>
          <a:ext cx="603039" cy="603039"/>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8831C6-9A85-4070-99D0-A0D46058DB3E}">
      <dsp:nvSpPr>
        <dsp:cNvPr id="0" name=""/>
        <dsp:cNvSpPr/>
      </dsp:nvSpPr>
      <dsp:spPr>
        <a:xfrm>
          <a:off x="633696" y="964862"/>
          <a:ext cx="7282059" cy="482431"/>
        </a:xfrm>
        <a:prstGeom prst="rect">
          <a:avLst/>
        </a:prstGeom>
        <a:solidFill>
          <a:schemeClr val="accent2">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930"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a:t>El estiércol, los fertilizantes y los pesticidas contaminan los recursos hídricos (aguas superficiales y subterráneas) y provocan la eutrofización de los ecosistemas relevantes para el suministro de agua</a:t>
          </a:r>
        </a:p>
      </dsp:txBody>
      <dsp:txXfrm>
        <a:off x="633696" y="964862"/>
        <a:ext cx="7282059" cy="482431"/>
      </dsp:txXfrm>
    </dsp:sp>
    <dsp:sp modelId="{C46BC62B-FA90-4AFB-819F-B38E4A95A6E0}">
      <dsp:nvSpPr>
        <dsp:cNvPr id="0" name=""/>
        <dsp:cNvSpPr/>
      </dsp:nvSpPr>
      <dsp:spPr>
        <a:xfrm>
          <a:off x="332176" y="904558"/>
          <a:ext cx="603039" cy="603039"/>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69B716FF-E7BA-475D-A74F-D1D915C146A4}">
      <dsp:nvSpPr>
        <dsp:cNvPr id="0" name=""/>
        <dsp:cNvSpPr/>
      </dsp:nvSpPr>
      <dsp:spPr>
        <a:xfrm>
          <a:off x="633696" y="1688635"/>
          <a:ext cx="7282059" cy="482431"/>
        </a:xfrm>
        <a:prstGeom prst="rect">
          <a:avLst/>
        </a:prstGeom>
        <a:solidFill>
          <a:schemeClr val="accent2">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930"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a:t>La gestión del suelo agrícola afecta a la calidad y cantidad del agua (erosión/sedimentos, tasas de infiltración, aumento de la evaporación de los suelos)</a:t>
          </a:r>
        </a:p>
      </dsp:txBody>
      <dsp:txXfrm>
        <a:off x="633696" y="1688635"/>
        <a:ext cx="7282059" cy="482431"/>
      </dsp:txXfrm>
    </dsp:sp>
    <dsp:sp modelId="{BF72CFD3-6A6C-48E2-BF1D-8909A5248B2B}">
      <dsp:nvSpPr>
        <dsp:cNvPr id="0" name=""/>
        <dsp:cNvSpPr/>
      </dsp:nvSpPr>
      <dsp:spPr>
        <a:xfrm>
          <a:off x="332176" y="1628331"/>
          <a:ext cx="603039" cy="603039"/>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958EE147-3189-4C5B-86D1-A3708927DCB0}">
      <dsp:nvSpPr>
        <dsp:cNvPr id="0" name=""/>
        <dsp:cNvSpPr/>
      </dsp:nvSpPr>
      <dsp:spPr>
        <a:xfrm>
          <a:off x="357107" y="2412407"/>
          <a:ext cx="7558648" cy="482431"/>
        </a:xfrm>
        <a:prstGeom prst="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930"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a:t>Dietas (consumo de proteínas animales frente al veganismo) influyen en la demanda de agua para la producción de alimentos</a:t>
          </a:r>
        </a:p>
      </dsp:txBody>
      <dsp:txXfrm>
        <a:off x="357107" y="2412407"/>
        <a:ext cx="7558648" cy="482431"/>
      </dsp:txXfrm>
    </dsp:sp>
    <dsp:sp modelId="{CF9048C5-9702-4F74-9F6A-041FC36C6F4C}">
      <dsp:nvSpPr>
        <dsp:cNvPr id="0" name=""/>
        <dsp:cNvSpPr/>
      </dsp:nvSpPr>
      <dsp:spPr>
        <a:xfrm>
          <a:off x="55587" y="2352103"/>
          <a:ext cx="603039" cy="603039"/>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97658-18A5-4ECE-8DE9-491CE23BFFE5}">
      <dsp:nvSpPr>
        <dsp:cNvPr id="0" name=""/>
        <dsp:cNvSpPr/>
      </dsp:nvSpPr>
      <dsp:spPr>
        <a:xfrm>
          <a:off x="-3352000" y="-515540"/>
          <a:ext cx="3997011" cy="3997011"/>
        </a:xfrm>
        <a:prstGeom prst="blockArc">
          <a:avLst>
            <a:gd name="adj1" fmla="val 18900000"/>
            <a:gd name="adj2" fmla="val 2700000"/>
            <a:gd name="adj3" fmla="val 540"/>
          </a:avLst>
        </a:pr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32CFC0-38E1-472E-B91B-D853A4C00649}">
      <dsp:nvSpPr>
        <dsp:cNvPr id="0" name=""/>
        <dsp:cNvSpPr/>
      </dsp:nvSpPr>
      <dsp:spPr>
        <a:xfrm>
          <a:off x="283070" y="185311"/>
          <a:ext cx="5763351" cy="370860"/>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370" tIns="27940" rIns="27940" bIns="27940" numCol="1" spcCol="1270" anchor="ctr" anchorCtr="0">
          <a:noAutofit/>
        </a:bodyPr>
        <a:lstStyle/>
        <a:p>
          <a:pPr marL="0" lvl="0" indent="0" algn="l" defTabSz="488950">
            <a:lnSpc>
              <a:spcPct val="90000"/>
            </a:lnSpc>
            <a:spcBef>
              <a:spcPct val="0"/>
            </a:spcBef>
            <a:spcAft>
              <a:spcPct val="35000"/>
            </a:spcAft>
            <a:buNone/>
          </a:pPr>
          <a:r>
            <a:rPr lang="es-ES" sz="1100" kern="1200"/>
            <a:t>Extracción y refinamiento de combustibles fósiles</a:t>
          </a:r>
        </a:p>
      </dsp:txBody>
      <dsp:txXfrm>
        <a:off x="283070" y="185311"/>
        <a:ext cx="5763351" cy="370860"/>
      </dsp:txXfrm>
    </dsp:sp>
    <dsp:sp modelId="{B4DD4981-52C2-4F5B-A32A-C57F4EB0889F}">
      <dsp:nvSpPr>
        <dsp:cNvPr id="0" name=""/>
        <dsp:cNvSpPr/>
      </dsp:nvSpPr>
      <dsp:spPr>
        <a:xfrm>
          <a:off x="51282" y="138953"/>
          <a:ext cx="463575" cy="463575"/>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1D7EF2-8345-4C78-9C8D-34908D9CC2D0}">
      <dsp:nvSpPr>
        <dsp:cNvPr id="0" name=""/>
        <dsp:cNvSpPr/>
      </dsp:nvSpPr>
      <dsp:spPr>
        <a:xfrm>
          <a:off x="548817" y="741423"/>
          <a:ext cx="5497603" cy="370860"/>
        </a:xfrm>
        <a:prstGeom prst="rect">
          <a:avLst/>
        </a:prstGeom>
        <a:solidFill>
          <a:schemeClr val="accent3">
            <a:shade val="80000"/>
            <a:hueOff val="-119610"/>
            <a:satOff val="-650"/>
            <a:lumOff val="8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370" tIns="27940" rIns="27940" bIns="27940" numCol="1" spcCol="1270" anchor="ctr" anchorCtr="0">
          <a:noAutofit/>
        </a:bodyPr>
        <a:lstStyle/>
        <a:p>
          <a:pPr marL="0" lvl="0" indent="0" algn="l" defTabSz="488950">
            <a:lnSpc>
              <a:spcPct val="90000"/>
            </a:lnSpc>
            <a:spcBef>
              <a:spcPct val="0"/>
            </a:spcBef>
            <a:spcAft>
              <a:spcPct val="35000"/>
            </a:spcAft>
            <a:buNone/>
          </a:pPr>
          <a:r>
            <a:rPr lang="es-ES" sz="1100" kern="1200"/>
            <a:t>Producción y refrigeración en la generación de energía térmica</a:t>
          </a:r>
        </a:p>
      </dsp:txBody>
      <dsp:txXfrm>
        <a:off x="548817" y="741423"/>
        <a:ext cx="5497603" cy="370860"/>
      </dsp:txXfrm>
    </dsp:sp>
    <dsp:sp modelId="{1808E724-8077-433F-9F37-0A5A06EFFEFF}">
      <dsp:nvSpPr>
        <dsp:cNvPr id="0" name=""/>
        <dsp:cNvSpPr/>
      </dsp:nvSpPr>
      <dsp:spPr>
        <a:xfrm>
          <a:off x="317029" y="695065"/>
          <a:ext cx="463575" cy="463575"/>
        </a:xfrm>
        <a:prstGeom prst="ellipse">
          <a:avLst/>
        </a:prstGeom>
        <a:solidFill>
          <a:schemeClr val="lt1">
            <a:hueOff val="0"/>
            <a:satOff val="0"/>
            <a:lumOff val="0"/>
            <a:alphaOff val="0"/>
          </a:schemeClr>
        </a:solidFill>
        <a:ln w="12700" cap="flat" cmpd="sng" algn="ctr">
          <a:solidFill>
            <a:schemeClr val="accent3">
              <a:shade val="80000"/>
              <a:hueOff val="-119610"/>
              <a:satOff val="-650"/>
              <a:lumOff val="84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59C850-BDD2-4AFD-BB45-2FFEEBD21C2E}">
      <dsp:nvSpPr>
        <dsp:cNvPr id="0" name=""/>
        <dsp:cNvSpPr/>
      </dsp:nvSpPr>
      <dsp:spPr>
        <a:xfrm>
          <a:off x="630380" y="1297535"/>
          <a:ext cx="5416040" cy="370860"/>
        </a:xfrm>
        <a:prstGeom prst="rect">
          <a:avLst/>
        </a:prstGeom>
        <a:solidFill>
          <a:schemeClr val="accent3">
            <a:shade val="80000"/>
            <a:hueOff val="-239220"/>
            <a:satOff val="-1300"/>
            <a:lumOff val="169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370" tIns="27940" rIns="27940" bIns="27940" numCol="1" spcCol="1270" anchor="ctr" anchorCtr="0">
          <a:noAutofit/>
        </a:bodyPr>
        <a:lstStyle/>
        <a:p>
          <a:pPr marL="0" lvl="0" indent="0" algn="l" defTabSz="488950">
            <a:lnSpc>
              <a:spcPct val="90000"/>
            </a:lnSpc>
            <a:spcBef>
              <a:spcPct val="0"/>
            </a:spcBef>
            <a:spcAft>
              <a:spcPct val="35000"/>
            </a:spcAft>
            <a:buNone/>
          </a:pPr>
          <a:r>
            <a:rPr lang="es-ES" sz="1100" kern="1200"/>
            <a:t>Energía hidroeléctrica</a:t>
          </a:r>
        </a:p>
      </dsp:txBody>
      <dsp:txXfrm>
        <a:off x="630380" y="1297535"/>
        <a:ext cx="5416040" cy="370860"/>
      </dsp:txXfrm>
    </dsp:sp>
    <dsp:sp modelId="{4A94F4CE-565C-49C5-8666-EDBABBA5735E}">
      <dsp:nvSpPr>
        <dsp:cNvPr id="0" name=""/>
        <dsp:cNvSpPr/>
      </dsp:nvSpPr>
      <dsp:spPr>
        <a:xfrm>
          <a:off x="398593" y="1251177"/>
          <a:ext cx="463575" cy="463575"/>
        </a:xfrm>
        <a:prstGeom prst="ellipse">
          <a:avLst/>
        </a:prstGeom>
        <a:solidFill>
          <a:schemeClr val="lt1">
            <a:hueOff val="0"/>
            <a:satOff val="0"/>
            <a:lumOff val="0"/>
            <a:alphaOff val="0"/>
          </a:schemeClr>
        </a:solidFill>
        <a:ln w="12700" cap="flat" cmpd="sng" algn="ctr">
          <a:solidFill>
            <a:schemeClr val="accent3">
              <a:shade val="80000"/>
              <a:hueOff val="-239220"/>
              <a:satOff val="-1300"/>
              <a:lumOff val="16979"/>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FFB991-7969-4A79-8C56-A2DFFB95FF9E}">
      <dsp:nvSpPr>
        <dsp:cNvPr id="0" name=""/>
        <dsp:cNvSpPr/>
      </dsp:nvSpPr>
      <dsp:spPr>
        <a:xfrm>
          <a:off x="548817" y="1853647"/>
          <a:ext cx="5497603" cy="370860"/>
        </a:xfrm>
        <a:prstGeom prst="rect">
          <a:avLst/>
        </a:prstGeom>
        <a:solidFill>
          <a:schemeClr val="accent3">
            <a:shade val="80000"/>
            <a:hueOff val="-358830"/>
            <a:satOff val="-1951"/>
            <a:lumOff val="254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370" tIns="27940" rIns="27940" bIns="27940" numCol="1" spcCol="1270" anchor="ctr" anchorCtr="0">
          <a:noAutofit/>
        </a:bodyPr>
        <a:lstStyle/>
        <a:p>
          <a:pPr marL="0" lvl="0" indent="0" algn="l" defTabSz="488950">
            <a:lnSpc>
              <a:spcPct val="90000"/>
            </a:lnSpc>
            <a:spcBef>
              <a:spcPct val="0"/>
            </a:spcBef>
            <a:spcAft>
              <a:spcPct val="35000"/>
            </a:spcAft>
            <a:buNone/>
          </a:pPr>
          <a:r>
            <a:rPr lang="es-ES" sz="1100" kern="1200"/>
            <a:t>Producción de biomasa</a:t>
          </a:r>
        </a:p>
      </dsp:txBody>
      <dsp:txXfrm>
        <a:off x="548817" y="1853647"/>
        <a:ext cx="5497603" cy="370860"/>
      </dsp:txXfrm>
    </dsp:sp>
    <dsp:sp modelId="{24880F60-C983-42FF-BC1E-8EF770FCB399}">
      <dsp:nvSpPr>
        <dsp:cNvPr id="0" name=""/>
        <dsp:cNvSpPr/>
      </dsp:nvSpPr>
      <dsp:spPr>
        <a:xfrm>
          <a:off x="317029" y="1807290"/>
          <a:ext cx="463575" cy="463575"/>
        </a:xfrm>
        <a:prstGeom prst="ellipse">
          <a:avLst/>
        </a:prstGeom>
        <a:solidFill>
          <a:schemeClr val="lt1">
            <a:hueOff val="0"/>
            <a:satOff val="0"/>
            <a:lumOff val="0"/>
            <a:alphaOff val="0"/>
          </a:schemeClr>
        </a:solidFill>
        <a:ln w="12700" cap="flat" cmpd="sng" algn="ctr">
          <a:solidFill>
            <a:schemeClr val="accent3">
              <a:shade val="80000"/>
              <a:hueOff val="-358830"/>
              <a:satOff val="-1951"/>
              <a:lumOff val="254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D23459-76B6-41B1-B951-729F49CF0478}">
      <dsp:nvSpPr>
        <dsp:cNvPr id="0" name=""/>
        <dsp:cNvSpPr/>
      </dsp:nvSpPr>
      <dsp:spPr>
        <a:xfrm>
          <a:off x="283070" y="2409759"/>
          <a:ext cx="5763351" cy="370860"/>
        </a:xfrm>
        <a:prstGeom prst="rect">
          <a:avLst/>
        </a:prstGeom>
        <a:solidFill>
          <a:schemeClr val="accent3">
            <a:shade val="80000"/>
            <a:hueOff val="-478440"/>
            <a:satOff val="-2601"/>
            <a:lumOff val="339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370" tIns="27940" rIns="27940" bIns="27940" numCol="1" spcCol="1270" anchor="ctr" anchorCtr="0">
          <a:noAutofit/>
        </a:bodyPr>
        <a:lstStyle/>
        <a:p>
          <a:pPr marL="0" lvl="0" indent="0" algn="l" defTabSz="488950">
            <a:lnSpc>
              <a:spcPct val="90000"/>
            </a:lnSpc>
            <a:spcBef>
              <a:spcPct val="0"/>
            </a:spcBef>
            <a:spcAft>
              <a:spcPct val="35000"/>
            </a:spcAft>
            <a:buNone/>
          </a:pPr>
          <a:r>
            <a:rPr lang="es-ES" sz="1100" kern="1200"/>
            <a:t>Producción y limpieza de componentes de centrales eléctricas (incluidas las de energía eólica y solar)</a:t>
          </a:r>
        </a:p>
      </dsp:txBody>
      <dsp:txXfrm>
        <a:off x="283070" y="2409759"/>
        <a:ext cx="5763351" cy="370860"/>
      </dsp:txXfrm>
    </dsp:sp>
    <dsp:sp modelId="{5057F62D-F109-40DF-8A56-C7CBD1EDCB75}">
      <dsp:nvSpPr>
        <dsp:cNvPr id="0" name=""/>
        <dsp:cNvSpPr/>
      </dsp:nvSpPr>
      <dsp:spPr>
        <a:xfrm>
          <a:off x="51282" y="2363402"/>
          <a:ext cx="463575" cy="463575"/>
        </a:xfrm>
        <a:prstGeom prst="ellipse">
          <a:avLst/>
        </a:prstGeom>
        <a:solidFill>
          <a:schemeClr val="lt1">
            <a:hueOff val="0"/>
            <a:satOff val="0"/>
            <a:lumOff val="0"/>
            <a:alphaOff val="0"/>
          </a:schemeClr>
        </a:solidFill>
        <a:ln w="12700" cap="flat" cmpd="sng" algn="ctr">
          <a:solidFill>
            <a:schemeClr val="accent3">
              <a:shade val="80000"/>
              <a:hueOff val="-478440"/>
              <a:satOff val="-2601"/>
              <a:lumOff val="3395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F5BA0-FCD8-44D4-BFC4-12E9A76D0C6C}">
      <dsp:nvSpPr>
        <dsp:cNvPr id="0" name=""/>
        <dsp:cNvSpPr/>
      </dsp:nvSpPr>
      <dsp:spPr>
        <a:xfrm>
          <a:off x="-3804329" y="-584306"/>
          <a:ext cx="4534345" cy="4534345"/>
        </a:xfrm>
        <a:prstGeom prst="blockArc">
          <a:avLst>
            <a:gd name="adj1" fmla="val 18900000"/>
            <a:gd name="adj2" fmla="val 2700000"/>
            <a:gd name="adj3" fmla="val 47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66C45-0F2A-4F0B-BCAC-B9C695D2CFD9}">
      <dsp:nvSpPr>
        <dsp:cNvPr id="0" name=""/>
        <dsp:cNvSpPr/>
      </dsp:nvSpPr>
      <dsp:spPr>
        <a:xfrm>
          <a:off x="273230" y="177239"/>
          <a:ext cx="4930819" cy="3543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261" tIns="48260" rIns="48260" bIns="48260" numCol="1" spcCol="1270" anchor="ctr" anchorCtr="0">
          <a:noAutofit/>
        </a:bodyPr>
        <a:lstStyle/>
        <a:p>
          <a:pPr marL="0" lvl="0" indent="0" algn="l" defTabSz="844550">
            <a:lnSpc>
              <a:spcPct val="90000"/>
            </a:lnSpc>
            <a:spcBef>
              <a:spcPct val="0"/>
            </a:spcBef>
            <a:spcAft>
              <a:spcPct val="35000"/>
            </a:spcAft>
            <a:buNone/>
          </a:pPr>
          <a:r>
            <a:rPr lang="es-ES" sz="1900" kern="1200"/>
            <a:t>Extracción</a:t>
          </a:r>
        </a:p>
      </dsp:txBody>
      <dsp:txXfrm>
        <a:off x="273230" y="177239"/>
        <a:ext cx="4930819" cy="354344"/>
      </dsp:txXfrm>
    </dsp:sp>
    <dsp:sp modelId="{DEE442E5-DF79-46B8-B0B7-1407C3FD7F97}">
      <dsp:nvSpPr>
        <dsp:cNvPr id="0" name=""/>
        <dsp:cNvSpPr/>
      </dsp:nvSpPr>
      <dsp:spPr>
        <a:xfrm>
          <a:off x="51765" y="132946"/>
          <a:ext cx="442930" cy="44293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44CF2E-1B9F-47D6-AC7B-98E261956F5E}">
      <dsp:nvSpPr>
        <dsp:cNvPr id="0" name=""/>
        <dsp:cNvSpPr/>
      </dsp:nvSpPr>
      <dsp:spPr>
        <a:xfrm>
          <a:off x="564702" y="708688"/>
          <a:ext cx="4639346" cy="35434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261" tIns="48260" rIns="48260" bIns="48260" numCol="1" spcCol="1270" anchor="ctr" anchorCtr="0">
          <a:noAutofit/>
        </a:bodyPr>
        <a:lstStyle/>
        <a:p>
          <a:pPr marL="0" lvl="0" indent="0" algn="l" defTabSz="844550">
            <a:lnSpc>
              <a:spcPct val="90000"/>
            </a:lnSpc>
            <a:spcBef>
              <a:spcPct val="0"/>
            </a:spcBef>
            <a:spcAft>
              <a:spcPct val="35000"/>
            </a:spcAft>
            <a:buNone/>
          </a:pPr>
          <a:r>
            <a:rPr lang="es-ES" sz="1900" kern="1200"/>
            <a:t>Tratamiento de aguas</a:t>
          </a:r>
        </a:p>
      </dsp:txBody>
      <dsp:txXfrm>
        <a:off x="564702" y="708688"/>
        <a:ext cx="4639346" cy="354344"/>
      </dsp:txXfrm>
    </dsp:sp>
    <dsp:sp modelId="{DF7E718B-198A-4314-9E20-CFAFEAFB0C0C}">
      <dsp:nvSpPr>
        <dsp:cNvPr id="0" name=""/>
        <dsp:cNvSpPr/>
      </dsp:nvSpPr>
      <dsp:spPr>
        <a:xfrm>
          <a:off x="343237" y="664395"/>
          <a:ext cx="442930" cy="44293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898954-A5F3-455C-8B51-6826E4D29B1F}">
      <dsp:nvSpPr>
        <dsp:cNvPr id="0" name=""/>
        <dsp:cNvSpPr/>
      </dsp:nvSpPr>
      <dsp:spPr>
        <a:xfrm>
          <a:off x="697985" y="1240137"/>
          <a:ext cx="4506063" cy="3543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261" tIns="48260" rIns="48260" bIns="48260" numCol="1" spcCol="1270" anchor="ctr" anchorCtr="0">
          <a:noAutofit/>
        </a:bodyPr>
        <a:lstStyle/>
        <a:p>
          <a:pPr marL="0" lvl="0" indent="0" algn="l" defTabSz="844550">
            <a:lnSpc>
              <a:spcPct val="90000"/>
            </a:lnSpc>
            <a:spcBef>
              <a:spcPct val="0"/>
            </a:spcBef>
            <a:spcAft>
              <a:spcPct val="35000"/>
            </a:spcAft>
            <a:buNone/>
          </a:pPr>
          <a:r>
            <a:rPr lang="es-ES" sz="1900" kern="1200"/>
            <a:t>Desalinización</a:t>
          </a:r>
        </a:p>
      </dsp:txBody>
      <dsp:txXfrm>
        <a:off x="697985" y="1240137"/>
        <a:ext cx="4506063" cy="354344"/>
      </dsp:txXfrm>
    </dsp:sp>
    <dsp:sp modelId="{37532D93-A91B-48AF-A76B-375F5EFF066B}">
      <dsp:nvSpPr>
        <dsp:cNvPr id="0" name=""/>
        <dsp:cNvSpPr/>
      </dsp:nvSpPr>
      <dsp:spPr>
        <a:xfrm>
          <a:off x="476520" y="1195844"/>
          <a:ext cx="442930" cy="44293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59AC9F-BFC0-4309-8A0A-050A623B4816}">
      <dsp:nvSpPr>
        <dsp:cNvPr id="0" name=""/>
        <dsp:cNvSpPr/>
      </dsp:nvSpPr>
      <dsp:spPr>
        <a:xfrm>
          <a:off x="697985" y="1771250"/>
          <a:ext cx="4506063" cy="3543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261" tIns="48260" rIns="48260" bIns="48260" numCol="1" spcCol="1270" anchor="ctr" anchorCtr="0">
          <a:noAutofit/>
        </a:bodyPr>
        <a:lstStyle/>
        <a:p>
          <a:pPr marL="0" lvl="0" indent="0" algn="l" defTabSz="844550">
            <a:lnSpc>
              <a:spcPct val="90000"/>
            </a:lnSpc>
            <a:spcBef>
              <a:spcPct val="0"/>
            </a:spcBef>
            <a:spcAft>
              <a:spcPct val="35000"/>
            </a:spcAft>
            <a:buNone/>
          </a:pPr>
          <a:r>
            <a:rPr lang="es-ES" sz="1900" kern="1200"/>
            <a:t>Trasvase / transporte</a:t>
          </a:r>
        </a:p>
      </dsp:txBody>
      <dsp:txXfrm>
        <a:off x="697985" y="1771250"/>
        <a:ext cx="4506063" cy="354344"/>
      </dsp:txXfrm>
    </dsp:sp>
    <dsp:sp modelId="{78430FFE-B536-4DE4-80ED-A91DCD4C9AF1}">
      <dsp:nvSpPr>
        <dsp:cNvPr id="0" name=""/>
        <dsp:cNvSpPr/>
      </dsp:nvSpPr>
      <dsp:spPr>
        <a:xfrm>
          <a:off x="476520" y="1726957"/>
          <a:ext cx="442930" cy="44293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920084-8152-4BF1-B36C-C609FE68A7E0}">
      <dsp:nvSpPr>
        <dsp:cNvPr id="0" name=""/>
        <dsp:cNvSpPr/>
      </dsp:nvSpPr>
      <dsp:spPr>
        <a:xfrm>
          <a:off x="564702" y="2302699"/>
          <a:ext cx="4639346" cy="35434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261" tIns="48260" rIns="48260" bIns="48260" numCol="1" spcCol="1270" anchor="ctr" anchorCtr="0">
          <a:noAutofit/>
        </a:bodyPr>
        <a:lstStyle/>
        <a:p>
          <a:pPr marL="0" lvl="0" indent="0" algn="l" defTabSz="844550">
            <a:lnSpc>
              <a:spcPct val="90000"/>
            </a:lnSpc>
            <a:spcBef>
              <a:spcPct val="0"/>
            </a:spcBef>
            <a:spcAft>
              <a:spcPct val="35000"/>
            </a:spcAft>
            <a:buNone/>
          </a:pPr>
          <a:r>
            <a:rPr lang="es-ES" sz="1900" kern="1200"/>
            <a:t>Distribución de agua</a:t>
          </a:r>
        </a:p>
      </dsp:txBody>
      <dsp:txXfrm>
        <a:off x="564702" y="2302699"/>
        <a:ext cx="4639346" cy="354344"/>
      </dsp:txXfrm>
    </dsp:sp>
    <dsp:sp modelId="{DB911F0E-F1FB-4D69-92FC-60F089619F66}">
      <dsp:nvSpPr>
        <dsp:cNvPr id="0" name=""/>
        <dsp:cNvSpPr/>
      </dsp:nvSpPr>
      <dsp:spPr>
        <a:xfrm>
          <a:off x="343237" y="2258406"/>
          <a:ext cx="442930" cy="44293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D2D355-0EDB-417B-9A6F-E5EFB592F659}">
      <dsp:nvSpPr>
        <dsp:cNvPr id="0" name=""/>
        <dsp:cNvSpPr/>
      </dsp:nvSpPr>
      <dsp:spPr>
        <a:xfrm>
          <a:off x="273230" y="2834149"/>
          <a:ext cx="4930819" cy="3543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261" tIns="48260" rIns="48260" bIns="48260" numCol="1" spcCol="1270" anchor="ctr" anchorCtr="0">
          <a:noAutofit/>
        </a:bodyPr>
        <a:lstStyle/>
        <a:p>
          <a:pPr marL="0" lvl="0" indent="0" algn="l" defTabSz="844550">
            <a:lnSpc>
              <a:spcPct val="90000"/>
            </a:lnSpc>
            <a:spcBef>
              <a:spcPct val="0"/>
            </a:spcBef>
            <a:spcAft>
              <a:spcPct val="35000"/>
            </a:spcAft>
            <a:buNone/>
          </a:pPr>
          <a:r>
            <a:rPr lang="es-ES" sz="1900" kern="1200"/>
            <a:t>Tratamiento de aguas residuales </a:t>
          </a:r>
        </a:p>
      </dsp:txBody>
      <dsp:txXfrm>
        <a:off x="273230" y="2834149"/>
        <a:ext cx="4930819" cy="354344"/>
      </dsp:txXfrm>
    </dsp:sp>
    <dsp:sp modelId="{A23E6E1B-ADFE-4F7D-9A60-FAFEA330E8DE}">
      <dsp:nvSpPr>
        <dsp:cNvPr id="0" name=""/>
        <dsp:cNvSpPr/>
      </dsp:nvSpPr>
      <dsp:spPr>
        <a:xfrm>
          <a:off x="51765" y="2789856"/>
          <a:ext cx="442930" cy="44293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0.35809</cdr:x>
      <cdr:y>0.46411</cdr:y>
    </cdr:from>
    <cdr:to>
      <cdr:x>0.51812</cdr:x>
      <cdr:y>0.53588</cdr:y>
    </cdr:to>
    <cdr:sp macro="" textlink="">
      <cdr:nvSpPr>
        <cdr:cNvPr id="2" name="Textfeld 1">
          <a:extLst xmlns:a="http://schemas.openxmlformats.org/drawingml/2006/main">
            <a:ext uri="{FF2B5EF4-FFF2-40B4-BE49-F238E27FC236}">
              <a16:creationId xmlns:a16="http://schemas.microsoft.com/office/drawing/2014/main" id="{6595EFC4-00EF-4465-8569-1D05341194DF}"/>
            </a:ext>
          </a:extLst>
        </cdr:cNvPr>
        <cdr:cNvSpPr txBox="1"/>
      </cdr:nvSpPr>
      <cdr:spPr>
        <a:xfrm xmlns:a="http://schemas.openxmlformats.org/drawingml/2006/main">
          <a:off x="1470648" y="1816126"/>
          <a:ext cx="657239" cy="28084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s-ES" sz="1200" dirty="0">
              <a:solidFill>
                <a:schemeClr val="bg1"/>
              </a:solidFill>
            </a:rPr>
            <a:t>71 %</a:t>
          </a:r>
        </a:p>
      </cdr:txBody>
    </cdr:sp>
  </cdr:relSizeAnchor>
  <cdr:relSizeAnchor xmlns:cdr="http://schemas.openxmlformats.org/drawingml/2006/chartDrawing">
    <cdr:from>
      <cdr:x>0.6148</cdr:x>
      <cdr:y>0.70696</cdr:y>
    </cdr:from>
    <cdr:to>
      <cdr:x>0.71804</cdr:x>
      <cdr:y>0.76635</cdr:y>
    </cdr:to>
    <cdr:sp macro="" textlink="">
      <cdr:nvSpPr>
        <cdr:cNvPr id="3" name="Textfeld 2">
          <a:extLst xmlns:a="http://schemas.openxmlformats.org/drawingml/2006/main">
            <a:ext uri="{FF2B5EF4-FFF2-40B4-BE49-F238E27FC236}">
              <a16:creationId xmlns:a16="http://schemas.microsoft.com/office/drawing/2014/main" id="{228E384B-5C77-499A-A41D-285193FBF891}"/>
            </a:ext>
          </a:extLst>
        </cdr:cNvPr>
        <cdr:cNvSpPr txBox="1"/>
      </cdr:nvSpPr>
      <cdr:spPr>
        <a:xfrm xmlns:a="http://schemas.openxmlformats.org/drawingml/2006/main">
          <a:off x="2524979" y="2766396"/>
          <a:ext cx="424003" cy="232399"/>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l"/>
          <a:r>
            <a:rPr lang="es-ES" sz="1200" b="1" dirty="0"/>
            <a:t>4 %</a:t>
          </a:r>
        </a:p>
      </cdr:txBody>
    </cdr:sp>
  </cdr:relSizeAnchor>
  <cdr:relSizeAnchor xmlns:cdr="http://schemas.openxmlformats.org/drawingml/2006/chartDrawing">
    <cdr:from>
      <cdr:x>0.51102</cdr:x>
      <cdr:y>0.75748</cdr:y>
    </cdr:from>
    <cdr:to>
      <cdr:x>0.62651</cdr:x>
      <cdr:y>0.79864</cdr:y>
    </cdr:to>
    <cdr:cxnSp macro="">
      <cdr:nvCxnSpPr>
        <cdr:cNvPr id="7" name="Gerader Verbinder 6">
          <a:extLst xmlns:a="http://schemas.openxmlformats.org/drawingml/2006/main">
            <a:ext uri="{FF2B5EF4-FFF2-40B4-BE49-F238E27FC236}">
              <a16:creationId xmlns:a16="http://schemas.microsoft.com/office/drawing/2014/main" id="{9A1F84FD-707E-416D-8554-675311F501F9}"/>
            </a:ext>
          </a:extLst>
        </cdr:cNvPr>
        <cdr:cNvCxnSpPr/>
      </cdr:nvCxnSpPr>
      <cdr:spPr>
        <a:xfrm xmlns:a="http://schemas.openxmlformats.org/drawingml/2006/main" flipH="1">
          <a:off x="2098755" y="2964110"/>
          <a:ext cx="474314" cy="16106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14/09/2022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14/09/2022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b="1" noProof="0"/>
              <a:t>Notas: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noProof="0"/>
              <a:t>Esta unidad de aprendizaje tiene</a:t>
            </a:r>
            <a:r>
              <a:rPr lang="es-ES" baseline="0" noProof="0"/>
              <a:t> como objetivo</a:t>
            </a:r>
            <a:r>
              <a:rPr lang="es-ES" noProof="0"/>
              <a:t> presentar el Nexo WEF y sus seguridades asociadas y está diseñada para ser impartida a profesionales de diversos ámbitos académicos y laborales.</a:t>
            </a:r>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a:p>
        </p:txBody>
      </p:sp>
    </p:spTree>
    <p:extLst>
      <p:ext uri="{BB962C8B-B14F-4D97-AF65-F5344CB8AC3E}">
        <p14:creationId xmlns:p14="http://schemas.microsoft.com/office/powerpoint/2010/main" val="340363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 </a:t>
            </a:r>
          </a:p>
          <a:p>
            <a:pPr marL="171450" indent="-171450">
              <a:buFontTx/>
              <a:buChar char="-"/>
            </a:pPr>
            <a:r>
              <a:rPr lang="es-ES" sz="900" noProof="0">
                <a:solidFill>
                  <a:schemeClr val="tx1"/>
                </a:solidFill>
                <a:effectLst/>
                <a:latin typeface="+mn-lt"/>
                <a:ea typeface="+mn-ea"/>
                <a:cs typeface="+mn-cs"/>
              </a:rPr>
              <a:t>Esta ilustración muestra la distribución global de las aportaciones netas de nitrato antropogénico (NANI) en las cuencas hidrográficas del mundo, según los cálculos de </a:t>
            </a:r>
            <a:r>
              <a:rPr lang="es-ES" sz="900" noProof="0" err="1">
                <a:solidFill>
                  <a:schemeClr val="tx1"/>
                </a:solidFill>
                <a:effectLst/>
                <a:latin typeface="+mn-lt"/>
                <a:ea typeface="+mn-ea"/>
                <a:cs typeface="+mn-cs"/>
              </a:rPr>
              <a:t>Billen</a:t>
            </a:r>
            <a:r>
              <a:rPr lang="es-ES" sz="900" noProof="0">
                <a:solidFill>
                  <a:schemeClr val="tx1"/>
                </a:solidFill>
                <a:effectLst/>
                <a:latin typeface="+mn-lt"/>
                <a:ea typeface="+mn-ea"/>
                <a:cs typeface="+mn-cs"/>
              </a:rPr>
              <a:t>, Garnier y </a:t>
            </a:r>
            <a:r>
              <a:rPr lang="es-ES" sz="900" noProof="0" err="1">
                <a:solidFill>
                  <a:schemeClr val="tx1"/>
                </a:solidFill>
                <a:effectLst/>
                <a:latin typeface="+mn-lt"/>
                <a:ea typeface="+mn-ea"/>
                <a:cs typeface="+mn-cs"/>
              </a:rPr>
              <a:t>Lassaletta</a:t>
            </a:r>
            <a:r>
              <a:rPr lang="es-ES" sz="900" noProof="0">
                <a:solidFill>
                  <a:schemeClr val="tx1"/>
                </a:solidFill>
                <a:effectLst/>
                <a:latin typeface="+mn-lt"/>
                <a:ea typeface="+mn-ea"/>
                <a:cs typeface="+mn-cs"/>
              </a:rPr>
              <a:t> (2013).</a:t>
            </a:r>
            <a:br>
              <a:rPr lang="es-ES" sz="900" noProof="0">
                <a:solidFill>
                  <a:schemeClr val="tx1"/>
                </a:solidFill>
                <a:effectLst/>
                <a:latin typeface="+mn-lt"/>
                <a:ea typeface="+mn-ea"/>
                <a:cs typeface="+mn-cs"/>
              </a:rPr>
            </a:br>
            <a:endParaRPr lang="es-ES" sz="900" noProof="0">
              <a:solidFill>
                <a:schemeClr val="tx1"/>
              </a:solidFill>
              <a:effectLst/>
              <a:latin typeface="+mn-lt"/>
              <a:ea typeface="+mn-ea"/>
              <a:cs typeface="+mn-cs"/>
            </a:endParaRPr>
          </a:p>
          <a:p>
            <a:pPr marL="171450" indent="-171450">
              <a:buFontTx/>
              <a:buChar char="-"/>
            </a:pPr>
            <a:r>
              <a:rPr lang="es-ES" sz="900" noProof="0">
                <a:solidFill>
                  <a:schemeClr val="tx1"/>
                </a:solidFill>
                <a:effectLst/>
                <a:latin typeface="+mn-lt"/>
                <a:ea typeface="+mn-ea"/>
                <a:cs typeface="+mn-cs"/>
              </a:rPr>
              <a:t>La producción agrícola en todo el mundo provoca una grave degradación de la calidad de las aguas superficiales y subterráneas debido a la contaminación indirecta por fuentes difusas, por ejemplo, por pesticidas y nutrientes (nitrato y fósforo). </a:t>
            </a:r>
          </a:p>
          <a:p>
            <a:pPr marL="171450" indent="-171450">
              <a:buFontTx/>
              <a:buChar char="-"/>
            </a:pPr>
            <a:r>
              <a:rPr lang="es-ES" sz="900" noProof="0">
                <a:solidFill>
                  <a:schemeClr val="tx1"/>
                </a:solidFill>
                <a:effectLst/>
                <a:latin typeface="+mn-lt"/>
                <a:ea typeface="+mn-ea"/>
                <a:cs typeface="+mn-cs"/>
              </a:rPr>
              <a:t>Estos provienen de los fertilizantes y del ganado que se filtran en las masas de agua, especialmente durante los periodos húmedos. </a:t>
            </a:r>
          </a:p>
          <a:p>
            <a:pPr marL="171450" indent="-171450">
              <a:buFontTx/>
              <a:buChar char="-"/>
            </a:pPr>
            <a:r>
              <a:rPr lang="es-ES" sz="900" noProof="0">
                <a:solidFill>
                  <a:schemeClr val="tx1"/>
                </a:solidFill>
                <a:effectLst/>
                <a:latin typeface="+mn-lt"/>
                <a:ea typeface="+mn-ea"/>
                <a:cs typeface="+mn-cs"/>
              </a:rPr>
              <a:t>Debido a la gran variabilidad espacial y temporal de la contaminación difusa, es difícil de controlar y gestionar. </a:t>
            </a:r>
          </a:p>
          <a:p>
            <a:pPr marL="171450" indent="-171450">
              <a:buFontTx/>
              <a:buChar char="-"/>
            </a:pPr>
            <a:r>
              <a:rPr lang="es-ES" sz="900" noProof="0">
                <a:solidFill>
                  <a:schemeClr val="tx1"/>
                </a:solidFill>
                <a:effectLst/>
                <a:latin typeface="+mn-lt"/>
                <a:ea typeface="+mn-ea"/>
                <a:cs typeface="+mn-cs"/>
              </a:rPr>
              <a:t>El 85 % de la aportación antropogénica neta de nitrógeno reactivo se produce en solo el 43 % de la superficie terrestre.</a:t>
            </a:r>
          </a:p>
          <a:p>
            <a:endParaRPr lang="en-US" sz="900" kern="1200" noProof="0">
              <a:solidFill>
                <a:schemeClr val="tx1"/>
              </a:solidFill>
              <a:effectLst/>
              <a:latin typeface="+mn-lt"/>
              <a:ea typeface="+mn-ea"/>
              <a:cs typeface="+mn-cs"/>
            </a:endParaRPr>
          </a:p>
          <a:p>
            <a:endParaRPr lang="en-US" noProof="0"/>
          </a:p>
          <a:p>
            <a:r>
              <a:rPr lang="es-ES" b="1" noProof="0"/>
              <a:t>Fuentes: </a:t>
            </a:r>
          </a:p>
          <a:p>
            <a:endParaRPr lang="en-US" b="1"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sz="900" noProof="0" err="1">
                <a:solidFill>
                  <a:schemeClr val="tx1"/>
                </a:solidFill>
                <a:effectLst/>
                <a:latin typeface="+mn-lt"/>
                <a:ea typeface="+mn-ea"/>
                <a:cs typeface="+mn-cs"/>
              </a:rPr>
              <a:t>Billen</a:t>
            </a:r>
            <a:r>
              <a:rPr lang="es-ES" sz="900" noProof="0">
                <a:solidFill>
                  <a:schemeClr val="tx1"/>
                </a:solidFill>
                <a:effectLst/>
                <a:latin typeface="+mn-lt"/>
                <a:ea typeface="+mn-ea"/>
                <a:cs typeface="+mn-cs"/>
              </a:rPr>
              <a:t>, G., Garnier, J. &amp; </a:t>
            </a:r>
            <a:r>
              <a:rPr lang="es-ES" sz="900" noProof="0" err="1">
                <a:solidFill>
                  <a:schemeClr val="tx1"/>
                </a:solidFill>
                <a:effectLst/>
                <a:latin typeface="+mn-lt"/>
                <a:ea typeface="+mn-ea"/>
                <a:cs typeface="+mn-cs"/>
              </a:rPr>
              <a:t>Lassaletta</a:t>
            </a:r>
            <a:r>
              <a:rPr lang="es-ES" sz="900" noProof="0">
                <a:solidFill>
                  <a:schemeClr val="tx1"/>
                </a:solidFill>
                <a:effectLst/>
                <a:latin typeface="+mn-lt"/>
                <a:ea typeface="+mn-ea"/>
                <a:cs typeface="+mn-cs"/>
              </a:rPr>
              <a:t>, L. (2013) ‘The </a:t>
            </a:r>
            <a:r>
              <a:rPr lang="es-ES" sz="900" noProof="0" err="1">
                <a:solidFill>
                  <a:schemeClr val="tx1"/>
                </a:solidFill>
                <a:effectLst/>
                <a:latin typeface="+mn-lt"/>
                <a:ea typeface="+mn-ea"/>
                <a:cs typeface="+mn-cs"/>
              </a:rPr>
              <a:t>nitrogen</a:t>
            </a:r>
            <a:r>
              <a:rPr lang="es-ES" sz="900" noProof="0">
                <a:solidFill>
                  <a:schemeClr val="tx1"/>
                </a:solidFill>
                <a:effectLst/>
                <a:latin typeface="+mn-lt"/>
                <a:ea typeface="+mn-ea"/>
                <a:cs typeface="+mn-cs"/>
              </a:rPr>
              <a:t> cascade from </a:t>
            </a:r>
            <a:r>
              <a:rPr lang="es-ES" sz="900" noProof="0" err="1">
                <a:solidFill>
                  <a:schemeClr val="tx1"/>
                </a:solidFill>
                <a:effectLst/>
                <a:latin typeface="+mn-lt"/>
                <a:ea typeface="+mn-ea"/>
                <a:cs typeface="+mn-cs"/>
              </a:rPr>
              <a:t>agricultural</a:t>
            </a:r>
            <a:r>
              <a:rPr lang="es-ES" sz="900" noProof="0">
                <a:solidFill>
                  <a:schemeClr val="tx1"/>
                </a:solidFill>
                <a:effectLst/>
                <a:latin typeface="+mn-lt"/>
                <a:ea typeface="+mn-ea"/>
                <a:cs typeface="+mn-cs"/>
              </a:rPr>
              <a:t> </a:t>
            </a:r>
            <a:r>
              <a:rPr lang="es-ES" sz="900" noProof="0" err="1">
                <a:solidFill>
                  <a:schemeClr val="tx1"/>
                </a:solidFill>
                <a:effectLst/>
                <a:latin typeface="+mn-lt"/>
                <a:ea typeface="+mn-ea"/>
                <a:cs typeface="+mn-cs"/>
              </a:rPr>
              <a:t>soils</a:t>
            </a:r>
            <a:r>
              <a:rPr lang="es-ES" sz="900" noProof="0">
                <a:solidFill>
                  <a:schemeClr val="tx1"/>
                </a:solidFill>
                <a:effectLst/>
                <a:latin typeface="+mn-lt"/>
                <a:ea typeface="+mn-ea"/>
                <a:cs typeface="+mn-cs"/>
              </a:rPr>
              <a:t> to the sea: </a:t>
            </a:r>
            <a:r>
              <a:rPr lang="es-ES" sz="900" noProof="0" err="1">
                <a:solidFill>
                  <a:schemeClr val="tx1"/>
                </a:solidFill>
                <a:effectLst/>
                <a:latin typeface="+mn-lt"/>
                <a:ea typeface="+mn-ea"/>
                <a:cs typeface="+mn-cs"/>
              </a:rPr>
              <a:t>modelling</a:t>
            </a:r>
            <a:r>
              <a:rPr lang="es-ES" sz="900" noProof="0">
                <a:solidFill>
                  <a:schemeClr val="tx1"/>
                </a:solidFill>
                <a:effectLst/>
                <a:latin typeface="+mn-lt"/>
                <a:ea typeface="+mn-ea"/>
                <a:cs typeface="+mn-cs"/>
              </a:rPr>
              <a:t> </a:t>
            </a:r>
            <a:r>
              <a:rPr lang="es-ES" sz="900" noProof="0" err="1">
                <a:solidFill>
                  <a:schemeClr val="tx1"/>
                </a:solidFill>
                <a:effectLst/>
                <a:latin typeface="+mn-lt"/>
                <a:ea typeface="+mn-ea"/>
                <a:cs typeface="+mn-cs"/>
              </a:rPr>
              <a:t>nitrogen</a:t>
            </a:r>
            <a:r>
              <a:rPr lang="es-ES" sz="900" noProof="0">
                <a:solidFill>
                  <a:schemeClr val="tx1"/>
                </a:solidFill>
                <a:effectLst/>
                <a:latin typeface="+mn-lt"/>
                <a:ea typeface="+mn-ea"/>
                <a:cs typeface="+mn-cs"/>
              </a:rPr>
              <a:t> </a:t>
            </a:r>
            <a:r>
              <a:rPr lang="es-ES" sz="900" noProof="0" err="1">
                <a:solidFill>
                  <a:schemeClr val="tx1"/>
                </a:solidFill>
                <a:effectLst/>
                <a:latin typeface="+mn-lt"/>
                <a:ea typeface="+mn-ea"/>
                <a:cs typeface="+mn-cs"/>
              </a:rPr>
              <a:t>transfers</a:t>
            </a:r>
            <a:r>
              <a:rPr lang="es-ES" sz="900" noProof="0">
                <a:solidFill>
                  <a:schemeClr val="tx1"/>
                </a:solidFill>
                <a:effectLst/>
                <a:latin typeface="+mn-lt"/>
                <a:ea typeface="+mn-ea"/>
                <a:cs typeface="+mn-cs"/>
              </a:rPr>
              <a:t> at regional </a:t>
            </a:r>
            <a:r>
              <a:rPr lang="es-ES" sz="900" noProof="0" err="1">
                <a:solidFill>
                  <a:schemeClr val="tx1"/>
                </a:solidFill>
                <a:effectLst/>
                <a:latin typeface="+mn-lt"/>
                <a:ea typeface="+mn-ea"/>
                <a:cs typeface="+mn-cs"/>
              </a:rPr>
              <a:t>watershed</a:t>
            </a:r>
            <a:r>
              <a:rPr lang="es-ES" sz="900" noProof="0">
                <a:solidFill>
                  <a:schemeClr val="tx1"/>
                </a:solidFill>
                <a:effectLst/>
                <a:latin typeface="+mn-lt"/>
                <a:ea typeface="+mn-ea"/>
                <a:cs typeface="+mn-cs"/>
              </a:rPr>
              <a:t> and global </a:t>
            </a:r>
            <a:r>
              <a:rPr lang="es-ES" sz="900" noProof="0" err="1">
                <a:solidFill>
                  <a:schemeClr val="tx1"/>
                </a:solidFill>
                <a:effectLst/>
                <a:latin typeface="+mn-lt"/>
                <a:ea typeface="+mn-ea"/>
                <a:cs typeface="+mn-cs"/>
              </a:rPr>
              <a:t>scales</a:t>
            </a:r>
            <a:r>
              <a:rPr lang="es-ES" sz="900" noProof="0">
                <a:solidFill>
                  <a:schemeClr val="tx1"/>
                </a:solidFill>
                <a:effectLst/>
                <a:latin typeface="+mn-lt"/>
                <a:ea typeface="+mn-ea"/>
                <a:cs typeface="+mn-cs"/>
              </a:rPr>
              <a:t>’, Phil Trans R </a:t>
            </a:r>
            <a:r>
              <a:rPr lang="es-ES" sz="900" noProof="0" err="1">
                <a:solidFill>
                  <a:schemeClr val="tx1"/>
                </a:solidFill>
                <a:effectLst/>
                <a:latin typeface="+mn-lt"/>
                <a:ea typeface="+mn-ea"/>
                <a:cs typeface="+mn-cs"/>
              </a:rPr>
              <a:t>Soc</a:t>
            </a:r>
            <a:r>
              <a:rPr lang="es-ES" sz="900" noProof="0">
                <a:solidFill>
                  <a:schemeClr val="tx1"/>
                </a:solidFill>
                <a:effectLst/>
                <a:latin typeface="+mn-lt"/>
                <a:ea typeface="+mn-ea"/>
                <a:cs typeface="+mn-cs"/>
              </a:rPr>
              <a:t> B 368: 20130123. http://dx.doi.org/10.1098/rstb.2013.0123</a:t>
            </a:r>
          </a:p>
          <a:p>
            <a:endParaRPr lang="en-US" noProof="0"/>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a:p>
        </p:txBody>
      </p:sp>
    </p:spTree>
    <p:extLst>
      <p:ext uri="{BB962C8B-B14F-4D97-AF65-F5344CB8AC3E}">
        <p14:creationId xmlns:p14="http://schemas.microsoft.com/office/powerpoint/2010/main" val="1870509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Symbol" panose="05050102010706020507" pitchFamily="18" charset="2"/>
              <a:buNone/>
            </a:pPr>
            <a:r>
              <a:rPr lang="es-ES" b="1" noProof="0">
                <a:latin typeface="Arial"/>
                <a:cs typeface="Arial"/>
              </a:rPr>
              <a:t>Notas:</a:t>
            </a:r>
          </a:p>
          <a:p>
            <a:pPr marL="171450" indent="-171450">
              <a:buFont typeface="Symbol" panose="05050102010706020507" pitchFamily="18" charset="2"/>
              <a:buChar char="-"/>
            </a:pPr>
            <a:endParaRPr lang="en-US" noProof="0"/>
          </a:p>
          <a:p>
            <a:pPr marL="171450" indent="-171450">
              <a:buFont typeface="Symbol" panose="05050102010706020507" pitchFamily="18" charset="2"/>
              <a:buChar char="-"/>
            </a:pPr>
            <a:r>
              <a:rPr lang="es-ES" noProof="0">
                <a:latin typeface="Arial"/>
                <a:cs typeface="Arial"/>
              </a:rPr>
              <a:t>Resumamos de nuevo lo que esto significa desde la perspectiva del Nexo</a:t>
            </a:r>
          </a:p>
          <a:p>
            <a:pPr marL="171450" indent="-171450">
              <a:buFont typeface="Symbol" panose="05050102010706020507" pitchFamily="18" charset="2"/>
              <a:buChar char="-"/>
              <a:defRPr/>
            </a:pPr>
            <a:r>
              <a:rPr lang="es-ES" noProof="0">
                <a:latin typeface="Arial"/>
                <a:cs typeface="Arial"/>
              </a:rPr>
              <a:t>Ya que muchas personas carecen de alimentos y la población mundial sigue creciendo, tendremos que intensificar la producción de alimentos  </a:t>
            </a:r>
          </a:p>
          <a:p>
            <a:pPr marL="171450" indent="-171450">
              <a:buFont typeface="Symbol" panose="05050102010706020507" pitchFamily="18" charset="2"/>
              <a:buChar char="-"/>
              <a:defRPr/>
            </a:pPr>
            <a:r>
              <a:rPr lang="es-ES" noProof="0">
                <a:latin typeface="Arial"/>
                <a:cs typeface="Arial"/>
              </a:rPr>
              <a:t>A menudo, esto ocurre a costa de la deforestación forestal </a:t>
            </a:r>
          </a:p>
          <a:p>
            <a:pPr marL="171450" indent="-171450">
              <a:buFont typeface="Symbol" panose="05050102010706020507" pitchFamily="18" charset="2"/>
              <a:buChar char="-"/>
              <a:defRPr/>
            </a:pPr>
            <a:r>
              <a:rPr lang="es-ES" noProof="0">
                <a:latin typeface="Arial"/>
                <a:cs typeface="Arial"/>
              </a:rPr>
              <a:t>Para aumentar la producción de alimentos necesitamos utilizar más superficie de tierra para cultivar alimentos y también más agua para el riego</a:t>
            </a:r>
          </a:p>
          <a:p>
            <a:pPr marL="171450" indent="-171450">
              <a:buFont typeface="Symbol" panose="05050102010706020507" pitchFamily="18" charset="2"/>
              <a:buChar char="-"/>
              <a:defRPr/>
            </a:pPr>
            <a:r>
              <a:rPr lang="es-ES" noProof="0">
                <a:latin typeface="Arial"/>
                <a:cs typeface="Arial"/>
              </a:rPr>
              <a:t>Sin embargo, esto puede entrar en conflicto con los objetivos de desarrollo en el sector del agua y también de la energía: Si aumentamos la extracción de agua para regar los cultivos, disminuye la disponibilidad de agua para otros posibles usos, como el agua para el consumo humano y el saneamiento, o el agua que necesitamos para producir energía, así como el agua que se necesita para mantener los ecosistemas</a:t>
            </a:r>
          </a:p>
          <a:p>
            <a:pPr marL="171450" indent="-171450">
              <a:buFont typeface="Symbol" panose="05050102010706020507" pitchFamily="18" charset="2"/>
              <a:buChar char="-"/>
              <a:defRPr/>
            </a:pPr>
            <a:r>
              <a:rPr lang="es-ES" noProof="0">
                <a:latin typeface="Arial"/>
                <a:cs typeface="Arial"/>
              </a:rPr>
              <a:t>Pero también la calidad del agua se ve afectada debido al mayor uso de fertilizantes y estiércol</a:t>
            </a:r>
          </a:p>
          <a:p>
            <a:pPr marL="171450" indent="-171450">
              <a:buFont typeface="Symbol" panose="05050102010706020507" pitchFamily="18" charset="2"/>
              <a:buChar char="-"/>
              <a:defRPr/>
            </a:pPr>
            <a:r>
              <a:rPr lang="es-ES" noProof="0">
                <a:latin typeface="Arial"/>
                <a:cs typeface="Arial"/>
              </a:rPr>
              <a:t>Al mismo tiempo, si necesitamos más tierra para cultivar alimentos, hay menos tierra disponible para otros fines, como la producción de energía (para cultivar biomasa o para instalar parques solares y eólicos)</a:t>
            </a:r>
          </a:p>
          <a:p>
            <a:pPr marL="171450" indent="-171450">
              <a:buFont typeface="Symbol" panose="05050102010706020507" pitchFamily="18" charset="2"/>
              <a:buChar char="-"/>
              <a:defRPr/>
            </a:pPr>
            <a:r>
              <a:rPr lang="es-ES" noProof="0">
                <a:latin typeface="Arial"/>
                <a:cs typeface="Arial"/>
              </a:rPr>
              <a:t>En varios países, como Alemania, los terrenos destinados a parques eólicos y solares compiten ya con otros usos del suelo, como la agricultura, lo que también aumenta los costes del suelo</a:t>
            </a:r>
          </a:p>
          <a:p>
            <a:pPr marL="171450" indent="-171450">
              <a:buFont typeface="Symbol" panose="05050102010706020507" pitchFamily="18" charset="2"/>
              <a:buChar char="-"/>
            </a:pPr>
            <a:r>
              <a:rPr lang="es-ES" noProof="0">
                <a:latin typeface="Arial"/>
                <a:cs typeface="Arial"/>
              </a:rPr>
              <a:t>Así que el aumento de la producción de alimentos conlleva una serie de </a:t>
            </a:r>
            <a:r>
              <a:rPr lang="es-ES" i="1" noProof="0">
                <a:latin typeface="Arial"/>
                <a:cs typeface="Arial"/>
              </a:rPr>
              <a:t>trade-offs</a:t>
            </a:r>
            <a:r>
              <a:rPr lang="es-ES" noProof="0">
                <a:latin typeface="Arial"/>
                <a:cs typeface="Arial"/>
              </a:rPr>
              <a:t> en otros sectores que hay que tener en consideración. </a:t>
            </a:r>
          </a:p>
          <a:p>
            <a:pPr marL="171450" indent="-171450">
              <a:buFont typeface="Symbol" panose="05050102010706020507" pitchFamily="18" charset="2"/>
              <a:buChar char="-"/>
            </a:pPr>
            <a:endParaRPr lang="en-US" noProof="0">
              <a:cs typeface="Arial" panose="020B0604020202020204" pitchFamily="34" charset="0"/>
            </a:endParaRPr>
          </a:p>
          <a:p>
            <a:pPr marL="171450" indent="-171450">
              <a:buFont typeface="Arial" panose="020B0604020202020204" pitchFamily="34" charset="0"/>
              <a:buChar char="•"/>
            </a:pPr>
            <a:endParaRPr lang="de-DE">
              <a:cs typeface="Arial" panose="020B0604020202020204" pitchFamily="34"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11</a:t>
            </a:fld>
            <a:endParaRPr lang="en-GB"/>
          </a:p>
        </p:txBody>
      </p:sp>
    </p:spTree>
    <p:extLst>
      <p:ext uri="{BB962C8B-B14F-4D97-AF65-F5344CB8AC3E}">
        <p14:creationId xmlns:p14="http://schemas.microsoft.com/office/powerpoint/2010/main" val="828773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latin typeface="Arial"/>
                <a:cs typeface="Arial"/>
              </a:rPr>
              <a:t>Notas: </a:t>
            </a:r>
          </a:p>
          <a:p>
            <a:pPr marL="0" indent="0">
              <a:buFont typeface="Arial" panose="020B0604020202020204" pitchFamily="34" charset="0"/>
              <a:buNone/>
            </a:pPr>
            <a:endParaRPr lang="en-US" noProof="0"/>
          </a:p>
          <a:p>
            <a:pPr marL="171450" indent="-171450" defTabSz="457200">
              <a:lnSpc>
                <a:spcPct val="93000"/>
              </a:lnSpc>
              <a:spcBef>
                <a:spcPct val="0"/>
              </a:spcBef>
              <a:spcAft>
                <a:spcPts val="1200"/>
              </a:spcAft>
              <a:buSzPct val="45000"/>
              <a:buFont typeface="Symbol" panose="05050102010706020507" pitchFamily="18" charset="2"/>
              <a:buChar char="-"/>
              <a:tabLst>
                <a:tab pos="649628" algn="l"/>
                <a:tab pos="1299256" algn="l"/>
                <a:tab pos="1948884" algn="l"/>
                <a:tab pos="2598511" algn="l"/>
                <a:tab pos="3248139" algn="l"/>
                <a:tab pos="3897767" algn="l"/>
                <a:tab pos="4547395" algn="l"/>
              </a:tabLst>
              <a:defRPr/>
            </a:pPr>
            <a:r>
              <a:rPr lang="es-ES" noProof="0">
                <a:latin typeface="Arial"/>
                <a:cs typeface="Arial"/>
              </a:rPr>
              <a:t>Otra forma de contrarrestar la escasez de agua regional podría ser el comercio de productos agrícolas, como se muestra en esta gráfica</a:t>
            </a:r>
          </a:p>
          <a:p>
            <a:pPr marL="171450" indent="-171450" defTabSz="457200">
              <a:lnSpc>
                <a:spcPct val="93000"/>
              </a:lnSpc>
              <a:spcBef>
                <a:spcPct val="0"/>
              </a:spcBef>
              <a:spcAft>
                <a:spcPts val="1200"/>
              </a:spcAft>
              <a:buSzPct val="45000"/>
              <a:buFont typeface="Symbol" panose="05050102010706020507" pitchFamily="18" charset="2"/>
              <a:buChar char="-"/>
              <a:tabLst>
                <a:tab pos="649628" algn="l"/>
                <a:tab pos="1299256" algn="l"/>
                <a:tab pos="1948884" algn="l"/>
                <a:tab pos="2598511" algn="l"/>
                <a:tab pos="3248139" algn="l"/>
                <a:tab pos="3897767" algn="l"/>
                <a:tab pos="4547395" algn="l"/>
              </a:tabLst>
              <a:defRPr/>
            </a:pPr>
            <a:r>
              <a:rPr lang="es-ES" noProof="0">
                <a:latin typeface="Arial"/>
                <a:cs typeface="Arial"/>
              </a:rPr>
              <a:t>Si los países con escasez de agua importaran alimentos de zonas que tienen más recursos hídricos, podrían ahorrar agua y destinar sus recursos hídricos limitados a otros sectores como los servicios de agua y el saneamiento para la población local</a:t>
            </a:r>
          </a:p>
          <a:p>
            <a:pPr marL="171450" indent="-171450" defTabSz="457200">
              <a:lnSpc>
                <a:spcPct val="93000"/>
              </a:lnSpc>
              <a:spcBef>
                <a:spcPct val="0"/>
              </a:spcBef>
              <a:spcAft>
                <a:spcPts val="1200"/>
              </a:spcAft>
              <a:buSzPct val="45000"/>
              <a:buFont typeface="Symbol" panose="05050102010706020507" pitchFamily="18" charset="2"/>
              <a:buChar char="-"/>
              <a:tabLst>
                <a:tab pos="649628" algn="l"/>
                <a:tab pos="1299256" algn="l"/>
                <a:tab pos="1948884" algn="l"/>
                <a:tab pos="2598511" algn="l"/>
                <a:tab pos="3248139" algn="l"/>
                <a:tab pos="3897767" algn="l"/>
                <a:tab pos="4547395" algn="l"/>
              </a:tabLst>
              <a:defRPr/>
            </a:pPr>
            <a:r>
              <a:rPr lang="es-ES" noProof="0">
                <a:latin typeface="Arial"/>
                <a:cs typeface="Arial"/>
              </a:rPr>
              <a:t>Pero, por supuesto, también se da el caso contrario,  regiones del mundo con escasez de agua que producen y exportan grandes cantidades de productos alimentarios que consumen mucha agua: un ejemplo de ello lo encontramos en el Oeste de EE. UU. donde se producen enormes cantidades de productos agrícolas para el mercado mundial. Sin embargo, esta región tiene mucha escasez de agua, incluso para el suministro básico de agua potable, lo que crea cada vez más problemas en esa zona. </a:t>
            </a:r>
          </a:p>
          <a:p>
            <a:pPr marL="0" indent="0" defTabSz="457200">
              <a:lnSpc>
                <a:spcPct val="93000"/>
              </a:lnSpc>
              <a:spcBef>
                <a:spcPct val="0"/>
              </a:spcBef>
              <a:spcAft>
                <a:spcPts val="1200"/>
              </a:spcAft>
              <a:buSzPct val="45000"/>
              <a:buFont typeface="Symbol" panose="05050102010706020507" pitchFamily="18" charset="2"/>
              <a:buNone/>
              <a:tabLst>
                <a:tab pos="649628" algn="l"/>
                <a:tab pos="1299256" algn="l"/>
                <a:tab pos="1948884" algn="l"/>
                <a:tab pos="2598511" algn="l"/>
                <a:tab pos="3248139" algn="l"/>
                <a:tab pos="3897767" algn="l"/>
                <a:tab pos="4547395" algn="l"/>
              </a:tabLst>
              <a:defRPr/>
            </a:pPr>
            <a:endParaRPr lang="en-US" noProof="0">
              <a:latin typeface="Arial"/>
              <a:cs typeface="Arial"/>
            </a:endParaRPr>
          </a:p>
          <a:p>
            <a:pPr marL="171450" indent="-171450" defTabSz="457200">
              <a:lnSpc>
                <a:spcPct val="93000"/>
              </a:lnSpc>
              <a:spcBef>
                <a:spcPct val="0"/>
              </a:spcBef>
              <a:spcAft>
                <a:spcPts val="1200"/>
              </a:spcAft>
              <a:buSzPct val="45000"/>
              <a:buFont typeface="Symbol" panose="05050102010706020507" pitchFamily="18" charset="2"/>
              <a:buChar char="-"/>
              <a:tabLst>
                <a:tab pos="649628" algn="l"/>
                <a:tab pos="1299256" algn="l"/>
                <a:tab pos="1948884" algn="l"/>
                <a:tab pos="2598511" algn="l"/>
                <a:tab pos="3248139" algn="l"/>
                <a:tab pos="3897767" algn="l"/>
                <a:tab pos="4547395" algn="l"/>
              </a:tabLst>
              <a:defRPr/>
            </a:pPr>
            <a:endParaRPr lang="en-US" noProof="0">
              <a:latin typeface="Arial"/>
              <a:cs typeface="Arial"/>
            </a:endParaRPr>
          </a:p>
          <a:p>
            <a:pPr defTabSz="457200">
              <a:lnSpc>
                <a:spcPct val="93000"/>
              </a:lnSpc>
              <a:spcBef>
                <a:spcPct val="0"/>
              </a:spcBef>
              <a:spcAft>
                <a:spcPts val="1200"/>
              </a:spcAft>
              <a:buSzPct val="45000"/>
              <a:tabLst>
                <a:tab pos="649628" algn="l"/>
                <a:tab pos="1299256" algn="l"/>
                <a:tab pos="1948884" algn="l"/>
                <a:tab pos="2598511" algn="l"/>
                <a:tab pos="3248139" algn="l"/>
                <a:tab pos="3897767" algn="l"/>
                <a:tab pos="4547395" algn="l"/>
              </a:tabLst>
              <a:defRPr/>
            </a:pPr>
            <a:r>
              <a:rPr lang="es-ES" u="sng" noProof="0">
                <a:latin typeface="Arial"/>
                <a:cs typeface="Arial"/>
              </a:rPr>
              <a:t>Información adicional: </a:t>
            </a:r>
          </a:p>
          <a:p>
            <a:pPr marL="171450" marR="0" indent="-171450" algn="l" defTabSz="457200" rtl="0" eaLnBrk="1" fontAlgn="auto" latinLnBrk="0" hangingPunct="1">
              <a:lnSpc>
                <a:spcPct val="93000"/>
              </a:lnSpc>
              <a:spcBef>
                <a:spcPct val="0"/>
              </a:spcBef>
              <a:spcAft>
                <a:spcPts val="1200"/>
              </a:spcAft>
              <a:buClrTx/>
              <a:buSzPct val="45000"/>
              <a:buFont typeface="Symbol" panose="05050102010706020507" pitchFamily="18" charset="2"/>
              <a:buChar char="-"/>
              <a:tabLst>
                <a:tab pos="649628" algn="l"/>
                <a:tab pos="1299256" algn="l"/>
                <a:tab pos="1948884" algn="l"/>
                <a:tab pos="2598511" algn="l"/>
                <a:tab pos="3248139" algn="l"/>
                <a:tab pos="3897767" algn="l"/>
                <a:tab pos="4547395" algn="l"/>
              </a:tabLst>
              <a:defRPr/>
            </a:pPr>
            <a:r>
              <a:rPr lang="es-ES" baseline="0" noProof="0">
                <a:latin typeface="Arial"/>
                <a:cs typeface="Arial"/>
              </a:rPr>
              <a:t>En este contexto también a menudo se habla del comercio de agua virtual</a:t>
            </a:r>
          </a:p>
          <a:p>
            <a:pPr marL="171450" marR="0" indent="-171450" algn="l" defTabSz="457200" rtl="0" eaLnBrk="1" fontAlgn="auto" latinLnBrk="0" hangingPunct="1">
              <a:lnSpc>
                <a:spcPct val="93000"/>
              </a:lnSpc>
              <a:spcBef>
                <a:spcPct val="0"/>
              </a:spcBef>
              <a:spcAft>
                <a:spcPts val="1200"/>
              </a:spcAft>
              <a:buClrTx/>
              <a:buSzPct val="45000"/>
              <a:buFont typeface="Symbol" panose="05050102010706020507" pitchFamily="18" charset="2"/>
              <a:buChar char="-"/>
              <a:tabLst>
                <a:tab pos="649628" algn="l"/>
                <a:tab pos="1299256" algn="l"/>
                <a:tab pos="1948884" algn="l"/>
                <a:tab pos="2598511" algn="l"/>
                <a:tab pos="3248139" algn="l"/>
                <a:tab pos="3897767" algn="l"/>
                <a:tab pos="4547395" algn="l"/>
              </a:tabLst>
              <a:defRPr/>
            </a:pPr>
            <a:r>
              <a:rPr lang="es-ES" baseline="0" noProof="0">
                <a:latin typeface="Arial"/>
                <a:cs typeface="Arial"/>
              </a:rPr>
              <a:t>El </a:t>
            </a:r>
            <a:r>
              <a:rPr lang="es-ES" noProof="0">
                <a:latin typeface="Arial"/>
                <a:cs typeface="Arial"/>
              </a:rPr>
              <a:t>volumen total de los flujos internacionales de agua virtual relacionados con el comercio de productos agrícolas e industriales fue de 2.320 Gm</a:t>
            </a:r>
            <a:r>
              <a:rPr lang="es-ES" baseline="30000" noProof="0">
                <a:latin typeface="Arial"/>
                <a:cs typeface="Arial"/>
              </a:rPr>
              <a:t>3</a:t>
            </a:r>
            <a:r>
              <a:rPr lang="es-ES" noProof="0">
                <a:latin typeface="Arial"/>
                <a:cs typeface="Arial"/>
              </a:rPr>
              <a:t>/año (68 % verde, 13 % azul, 19 % gris)</a:t>
            </a:r>
          </a:p>
          <a:p>
            <a:pPr marL="171450" indent="-171450" defTabSz="457200">
              <a:lnSpc>
                <a:spcPct val="93000"/>
              </a:lnSpc>
              <a:spcBef>
                <a:spcPct val="0"/>
              </a:spcBef>
              <a:spcAft>
                <a:spcPts val="1200"/>
              </a:spcAft>
              <a:buSzPct val="45000"/>
              <a:buFont typeface="Symbol" panose="05050102010706020507" pitchFamily="18" charset="2"/>
              <a:buChar char="-"/>
              <a:tabLst>
                <a:tab pos="649628" algn="l"/>
                <a:tab pos="1299256" algn="l"/>
                <a:tab pos="1948884" algn="l"/>
                <a:tab pos="2598511" algn="l"/>
                <a:tab pos="3248139" algn="l"/>
                <a:tab pos="3897767" algn="l"/>
                <a:tab pos="4547395" algn="l"/>
              </a:tabLst>
              <a:defRPr/>
            </a:pPr>
            <a:r>
              <a:rPr lang="es-ES" noProof="0">
                <a:latin typeface="Arial"/>
                <a:cs typeface="Arial"/>
              </a:rPr>
              <a:t>Aproximadamente una quinta parte de los recursos hídricos disponibles en el mundo se destina a la producción agrícola de productos de exportación</a:t>
            </a:r>
          </a:p>
          <a:p>
            <a:pPr marL="171450" indent="-171450" defTabSz="457200">
              <a:lnSpc>
                <a:spcPct val="93000"/>
              </a:lnSpc>
              <a:spcBef>
                <a:spcPct val="0"/>
              </a:spcBef>
              <a:spcAft>
                <a:spcPts val="1200"/>
              </a:spcAft>
              <a:buSzPct val="45000"/>
              <a:buFont typeface="Symbol" panose="05050102010706020507" pitchFamily="18" charset="2"/>
              <a:buChar char="-"/>
              <a:tabLst>
                <a:tab pos="649628" algn="l"/>
                <a:tab pos="1299256" algn="l"/>
                <a:tab pos="1948884" algn="l"/>
                <a:tab pos="2598511" algn="l"/>
                <a:tab pos="3248139" algn="l"/>
                <a:tab pos="3897767" algn="l"/>
                <a:tab pos="4547395" algn="l"/>
              </a:tabLst>
              <a:defRPr/>
            </a:pPr>
            <a:endParaRPr lang="en-US" noProof="0">
              <a:latin typeface="Arial" charset="0"/>
              <a:ea typeface="msgothic" charset="0"/>
              <a:cs typeface="Arial"/>
            </a:endParaRPr>
          </a:p>
          <a:p>
            <a:pPr indent="-76930" defTabSz="457200">
              <a:lnSpc>
                <a:spcPct val="93000"/>
              </a:lnSpc>
              <a:spcBef>
                <a:spcPct val="0"/>
              </a:spcBef>
              <a:spcAft>
                <a:spcPts val="1200"/>
              </a:spcAft>
              <a:buSzPct val="45000"/>
              <a:tabLst>
                <a:tab pos="649628" algn="l"/>
                <a:tab pos="1299256" algn="l"/>
                <a:tab pos="1948884" algn="l"/>
                <a:tab pos="2598511" algn="l"/>
                <a:tab pos="3248139" algn="l"/>
                <a:tab pos="3897767" algn="l"/>
                <a:tab pos="4547395" algn="l"/>
              </a:tabLst>
              <a:defRPr/>
            </a:pPr>
            <a:endParaRPr lang="en-US" altLang="pt-BR" noProof="0">
              <a:latin typeface="Arial" charset="0"/>
              <a:ea typeface="msgothic" charset="0"/>
              <a:cs typeface="Arial"/>
            </a:endParaRPr>
          </a:p>
          <a:p>
            <a:pPr indent="-76835" defTabSz="457200">
              <a:lnSpc>
                <a:spcPct val="93000"/>
              </a:lnSpc>
              <a:spcBef>
                <a:spcPct val="0"/>
              </a:spcBef>
              <a:spcAft>
                <a:spcPts val="1200"/>
              </a:spcAft>
              <a:buSzPct val="45000"/>
              <a:tabLst>
                <a:tab pos="649628" algn="l"/>
                <a:tab pos="1299256" algn="l"/>
                <a:tab pos="1948884" algn="l"/>
                <a:tab pos="2598511" algn="l"/>
                <a:tab pos="3248139" algn="l"/>
                <a:tab pos="3897767" algn="l"/>
                <a:tab pos="4547395" algn="l"/>
              </a:tabLst>
              <a:defRPr/>
            </a:pPr>
            <a:r>
              <a:rPr lang="es-ES" b="1" noProof="0">
                <a:latin typeface="Arial"/>
                <a:ea typeface="msgothic" charset="0"/>
                <a:cs typeface="Arial"/>
              </a:rPr>
              <a:t>Fuentes: </a:t>
            </a:r>
          </a:p>
          <a:p>
            <a:pPr eaLnBrk="0" hangingPunct="0">
              <a:spcBef>
                <a:spcPct val="20000"/>
              </a:spcBef>
              <a:spcAft>
                <a:spcPts val="0"/>
              </a:spcAft>
              <a:tabLst>
                <a:tab pos="2369210" algn="l"/>
                <a:tab pos="4540987" algn="l"/>
                <a:tab pos="6910197" algn="l"/>
              </a:tabLst>
              <a:defRPr/>
            </a:pPr>
            <a:endParaRPr lang="en-US" altLang="pt-BR" i="0" noProof="0">
              <a:latin typeface="Arial" panose="020B0604020202020204" pitchFamily="34" charset="0"/>
              <a:ea typeface="msgothic" charset="0"/>
              <a:cs typeface="Arial" panose="020B0604020202020204" pitchFamily="34" charset="0"/>
            </a:endParaRPr>
          </a:p>
          <a:p>
            <a:pPr marL="0" marR="0" indent="-76835" algn="l" defTabSz="457200" rtl="0" eaLnBrk="1" fontAlgn="auto" latinLnBrk="0" hangingPunct="1">
              <a:lnSpc>
                <a:spcPct val="93000"/>
              </a:lnSpc>
              <a:spcBef>
                <a:spcPct val="0"/>
              </a:spcBef>
              <a:spcAft>
                <a:spcPts val="1200"/>
              </a:spcAft>
              <a:buClrTx/>
              <a:buSzPct val="45000"/>
              <a:buFontTx/>
              <a:buNone/>
              <a:tabLst>
                <a:tab pos="649628" algn="l"/>
                <a:tab pos="1299256" algn="l"/>
                <a:tab pos="1948884" algn="l"/>
                <a:tab pos="2598511" algn="l"/>
                <a:tab pos="3248139" algn="l"/>
                <a:tab pos="3897767" algn="l"/>
                <a:tab pos="4547395" algn="l"/>
              </a:tabLst>
              <a:defRPr/>
            </a:pPr>
            <a:r>
              <a:rPr lang="es-ES" b="0" i="0" noProof="0">
                <a:latin typeface="Arial"/>
                <a:cs typeface="Arial"/>
              </a:rPr>
              <a:t>Hoekstra, A.Y. &amp; Mekonnen, M.M. (2012), ‘</a:t>
            </a:r>
            <a:r>
              <a:rPr lang="es-ES" sz="800" b="0" i="0" u="none" strike="noStrike" baseline="0" noProof="0">
                <a:solidFill>
                  <a:schemeClr val="tx1"/>
                </a:solidFill>
                <a:latin typeface="Arial"/>
                <a:cs typeface="Arial"/>
              </a:rPr>
              <a:t>The </a:t>
            </a:r>
            <a:r>
              <a:rPr lang="es-ES" sz="800" b="0" i="0" u="none" strike="noStrike" baseline="0" noProof="0" err="1">
                <a:solidFill>
                  <a:schemeClr val="tx1"/>
                </a:solidFill>
                <a:latin typeface="Arial"/>
                <a:cs typeface="Arial"/>
              </a:rPr>
              <a:t>water</a:t>
            </a:r>
            <a:r>
              <a:rPr lang="es-ES" sz="800" b="0" i="0" u="none" strike="noStrike" baseline="0" noProof="0">
                <a:solidFill>
                  <a:schemeClr val="tx1"/>
                </a:solidFill>
                <a:latin typeface="Arial"/>
                <a:cs typeface="Arial"/>
              </a:rPr>
              <a:t> </a:t>
            </a:r>
            <a:r>
              <a:rPr lang="es-ES" sz="800" b="0" i="0" u="none" strike="noStrike" baseline="0" noProof="0" err="1">
                <a:solidFill>
                  <a:schemeClr val="tx1"/>
                </a:solidFill>
                <a:latin typeface="Arial"/>
                <a:cs typeface="Arial"/>
              </a:rPr>
              <a:t>footprint</a:t>
            </a:r>
            <a:r>
              <a:rPr lang="es-ES" sz="800" b="0" i="0" u="none" strike="noStrike" baseline="0" noProof="0">
                <a:solidFill>
                  <a:schemeClr val="tx1"/>
                </a:solidFill>
                <a:latin typeface="Arial"/>
                <a:cs typeface="Arial"/>
              </a:rPr>
              <a:t> of </a:t>
            </a:r>
            <a:r>
              <a:rPr lang="es-ES" sz="800" b="0" i="0" u="none" strike="noStrike" baseline="0" noProof="0" err="1">
                <a:solidFill>
                  <a:schemeClr val="tx1"/>
                </a:solidFill>
                <a:latin typeface="Arial"/>
                <a:cs typeface="Arial"/>
              </a:rPr>
              <a:t>humanity</a:t>
            </a:r>
            <a:r>
              <a:rPr lang="es-ES" sz="800" b="0" i="0" u="none" strike="noStrike" baseline="0" noProof="0">
                <a:solidFill>
                  <a:schemeClr val="tx1"/>
                </a:solidFill>
                <a:latin typeface="Arial"/>
                <a:cs typeface="Arial"/>
              </a:rPr>
              <a:t>’, </a:t>
            </a:r>
            <a:r>
              <a:rPr lang="es-ES" sz="800" b="0" i="1" u="none" strike="noStrike" baseline="0" noProof="0">
                <a:solidFill>
                  <a:schemeClr val="tx1"/>
                </a:solidFill>
                <a:latin typeface="Arial"/>
                <a:cs typeface="Arial"/>
              </a:rPr>
              <a:t>PNAS,</a:t>
            </a:r>
            <a:r>
              <a:rPr lang="es-ES" sz="800" b="0" i="0" u="none" strike="noStrike" baseline="0" noProof="0">
                <a:solidFill>
                  <a:schemeClr val="tx1"/>
                </a:solidFill>
                <a:latin typeface="Arial"/>
                <a:cs typeface="Arial"/>
              </a:rPr>
              <a:t> vol. 109, No. 9, pp. 3232-3237</a:t>
            </a:r>
          </a:p>
          <a:p>
            <a:pPr marL="0" indent="0">
              <a:buFont typeface="Arial" panose="020B0604020202020204" pitchFamily="34" charset="0"/>
              <a:buNone/>
            </a:pPr>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12</a:t>
            </a:fld>
            <a:endParaRPr lang="en-GB"/>
          </a:p>
        </p:txBody>
      </p:sp>
    </p:spTree>
    <p:extLst>
      <p:ext uri="{BB962C8B-B14F-4D97-AF65-F5344CB8AC3E}">
        <p14:creationId xmlns:p14="http://schemas.microsoft.com/office/powerpoint/2010/main" val="935912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spcBef>
                <a:spcPts val="0"/>
              </a:spcBef>
              <a:spcAft>
                <a:spcPts val="0"/>
              </a:spcAft>
              <a:buClrTx/>
              <a:buSzTx/>
              <a:buFontTx/>
              <a:buNone/>
              <a:tabLst/>
              <a:defRPr/>
            </a:pPr>
            <a:r>
              <a:rPr lang="es-ES" sz="900" b="1" baseline="0" noProof="0">
                <a:latin typeface="Arial" panose="020B0604020202020204" pitchFamily="34" charset="0"/>
                <a:cs typeface="Arial" panose="020B0604020202020204" pitchFamily="34" charset="0"/>
              </a:rPr>
              <a:t>Notas:</a:t>
            </a:r>
          </a:p>
          <a:p>
            <a:pPr marL="171450" marR="0" indent="-171450" algn="l" defTabSz="457200" rtl="0" eaLnBrk="1" fontAlgn="auto" latinLnBrk="0" hangingPunct="1">
              <a:spcBef>
                <a:spcPts val="0"/>
              </a:spcBef>
              <a:spcAft>
                <a:spcPts val="0"/>
              </a:spcAft>
              <a:buClrTx/>
              <a:buSzTx/>
              <a:buFont typeface="Symbol" panose="05050102010706020507" pitchFamily="18" charset="2"/>
              <a:buChar char="-"/>
              <a:tabLst/>
              <a:defRPr/>
            </a:pPr>
            <a:r>
              <a:rPr lang="es-ES" sz="900" b="0" baseline="0" noProof="0">
                <a:latin typeface="Arial" panose="020B0604020202020204" pitchFamily="34" charset="0"/>
                <a:cs typeface="Arial" panose="020B0604020202020204" pitchFamily="34" charset="0"/>
              </a:rPr>
              <a:t>¿Qué importancia tienen los recursos hídricos para la generación de energía? </a:t>
            </a:r>
          </a:p>
          <a:p>
            <a:pPr marL="171450" marR="0" indent="-171450" algn="l" defTabSz="457200" rtl="0" eaLnBrk="1" fontAlgn="auto" latinLnBrk="0" hangingPunct="1">
              <a:spcBef>
                <a:spcPts val="0"/>
              </a:spcBef>
              <a:spcAft>
                <a:spcPts val="0"/>
              </a:spcAft>
              <a:buClrTx/>
              <a:buSzTx/>
              <a:buFont typeface="Symbol" panose="05050102010706020507" pitchFamily="18" charset="2"/>
              <a:buChar char="-"/>
              <a:tabLst/>
              <a:defRPr/>
            </a:pPr>
            <a:r>
              <a:rPr lang="es-ES" sz="900" noProof="0">
                <a:latin typeface="Arial" panose="020B0604020202020204" pitchFamily="34" charset="0"/>
                <a:cs typeface="Arial" panose="020B0604020202020204" pitchFamily="34" charset="0"/>
              </a:rPr>
              <a:t>¿Cómo repercute la producción de energía en la cantidad y la calidad de los recursos hídricos?</a:t>
            </a:r>
            <a:r>
              <a:rPr lang="es-ES" sz="900" baseline="0" noProof="0">
                <a:latin typeface="Arial" panose="020B0604020202020204" pitchFamily="34" charset="0"/>
                <a:cs typeface="Arial" panose="020B0604020202020204" pitchFamily="34" charset="0"/>
              </a:rPr>
              <a:t> </a:t>
            </a:r>
          </a:p>
          <a:p>
            <a:endParaRPr lang="en-US" sz="900" b="1" kern="1200" noProof="0">
              <a:solidFill>
                <a:schemeClr val="tx1"/>
              </a:solidFill>
              <a:effectLst/>
              <a:latin typeface="Arial" panose="020B0604020202020204" pitchFamily="34" charset="0"/>
              <a:ea typeface="+mn-ea"/>
              <a:cs typeface="+mn-cs"/>
            </a:endParaRPr>
          </a:p>
          <a:p>
            <a:pPr marL="0" marR="0" indent="0" algn="l" defTabSz="457200" rtl="0" eaLnBrk="1" fontAlgn="auto" latinLnBrk="0" hangingPunct="1">
              <a:spcBef>
                <a:spcPts val="0"/>
              </a:spcBef>
              <a:spcAft>
                <a:spcPts val="0"/>
              </a:spcAft>
              <a:buClrTx/>
              <a:buSzTx/>
              <a:buFontTx/>
              <a:buNone/>
              <a:tabLst/>
              <a:defRPr/>
            </a:pPr>
            <a:endParaRPr lang="en-US" sz="900" baseline="0" noProof="0">
              <a:latin typeface="Arial" panose="020B0604020202020204" pitchFamily="34" charset="0"/>
              <a:cs typeface="Arial" panose="020B0604020202020204" pitchFamily="34" charset="0"/>
            </a:endParaRPr>
          </a:p>
          <a:p>
            <a:r>
              <a:rPr lang="es-ES" sz="900" b="1" baseline="0" noProof="0">
                <a:latin typeface="Arial" panose="020B0604020202020204" pitchFamily="34" charset="0"/>
                <a:cs typeface="Arial" panose="020B0604020202020204" pitchFamily="34" charset="0"/>
              </a:rPr>
              <a:t>Principales </a:t>
            </a:r>
            <a:r>
              <a:rPr lang="es-ES" sz="900" b="1" i="1" baseline="0" noProof="0">
                <a:latin typeface="Arial" panose="020B0604020202020204" pitchFamily="34" charset="0"/>
                <a:cs typeface="Arial" panose="020B0604020202020204" pitchFamily="34" charset="0"/>
              </a:rPr>
              <a:t>trade-offs:</a:t>
            </a:r>
          </a:p>
          <a:p>
            <a:pPr marL="171450" indent="-171450">
              <a:buFont typeface="Arial" charset="0"/>
              <a:buChar char="•"/>
            </a:pPr>
            <a:r>
              <a:rPr lang="es-ES" sz="900" b="0" baseline="0" noProof="0">
                <a:latin typeface="Arial" panose="020B0604020202020204" pitchFamily="34" charset="0"/>
                <a:cs typeface="Arial" panose="020B0604020202020204" pitchFamily="34" charset="0"/>
              </a:rPr>
              <a:t>Se requieren grandes cantidades de agua para la extracción y el refinado de combustibles fósiles, lo que limita los recursos hídricos para otros usos, como la agricultura</a:t>
            </a:r>
          </a:p>
          <a:p>
            <a:pPr marL="171450" indent="-171450">
              <a:buFont typeface="Arial" charset="0"/>
              <a:buChar char="•"/>
            </a:pPr>
            <a:r>
              <a:rPr lang="es-ES" sz="900" b="0" baseline="0" noProof="0">
                <a:latin typeface="Arial" panose="020B0604020202020204" pitchFamily="34" charset="0"/>
                <a:cs typeface="Arial" panose="020B0604020202020204" pitchFamily="34" charset="0"/>
              </a:rPr>
              <a:t>Se generan cambios en la disponibilidad estacional del agua «aguas abajo» debido a la generación de energía hidroeléctrica que afecta a los medios de vida y a los ecosistemas </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13</a:t>
            </a:fld>
            <a:endParaRPr lang="en-GB"/>
          </a:p>
        </p:txBody>
      </p:sp>
    </p:spTree>
    <p:extLst>
      <p:ext uri="{BB962C8B-B14F-4D97-AF65-F5344CB8AC3E}">
        <p14:creationId xmlns:p14="http://schemas.microsoft.com/office/powerpoint/2010/main" val="1852698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latin typeface="Arial"/>
                <a:cs typeface="Arial"/>
              </a:rPr>
              <a:t>Notas: </a:t>
            </a:r>
          </a:p>
          <a:p>
            <a:endParaRPr lang="en-US" noProof="0"/>
          </a:p>
          <a:p>
            <a:pPr>
              <a:defRPr/>
            </a:pPr>
            <a:r>
              <a:rPr lang="es-ES" noProof="0">
                <a:latin typeface="Arial"/>
                <a:cs typeface="Arial"/>
              </a:rPr>
              <a:t>Antes de seguir analizando los </a:t>
            </a:r>
            <a:r>
              <a:rPr lang="es-ES" i="1" noProof="0">
                <a:latin typeface="Arial"/>
                <a:cs typeface="Arial"/>
              </a:rPr>
              <a:t>trade-offs</a:t>
            </a:r>
            <a:r>
              <a:rPr lang="es-ES" noProof="0">
                <a:latin typeface="Arial"/>
                <a:cs typeface="Arial"/>
              </a:rPr>
              <a:t> entre el agua y la energía, queremos hacer otra ronda rápida de preguntas tipo test. </a:t>
            </a:r>
          </a:p>
          <a:p>
            <a:r>
              <a:rPr lang="es-ES" noProof="0"/>
              <a:t>Para participar, necesita su </a:t>
            </a:r>
            <a:r>
              <a:rPr lang="es-ES" i="1" noProof="0"/>
              <a:t>smartphone</a:t>
            </a:r>
            <a:r>
              <a:rPr lang="es-ES" noProof="0"/>
              <a:t>, su ordenador/computadora portátil o cualquier otro dispositivo con acceso a Internet [proporcione el enlace y el código QR para acceder al cuestionario si utiliza una de las herramientas en línea mencionadas a continuación]</a:t>
            </a:r>
          </a:p>
          <a:p>
            <a:endParaRPr lang="en-US" noProof="0"/>
          </a:p>
          <a:p>
            <a:endParaRPr lang="en-US" noProof="0"/>
          </a:p>
          <a:p>
            <a:r>
              <a:rPr lang="es-ES" u="sng" noProof="0">
                <a:latin typeface="Arial"/>
                <a:cs typeface="Arial"/>
              </a:rPr>
              <a:t>Preguntas:  </a:t>
            </a:r>
          </a:p>
          <a:p>
            <a:pPr marL="171450" indent="-171450">
              <a:buFont typeface="Symbol" panose="05050102010706020507" pitchFamily="18" charset="2"/>
              <a:buChar char="-"/>
              <a:defRPr/>
            </a:pPr>
            <a:r>
              <a:rPr lang="es-ES" b="1" noProof="0">
                <a:solidFill>
                  <a:srgbClr val="004C82"/>
                </a:solidFill>
                <a:latin typeface="Arial"/>
                <a:cs typeface="Arial"/>
              </a:rPr>
              <a:t>Juego de preguntas:</a:t>
            </a:r>
            <a:r>
              <a:rPr lang="es-ES" noProof="0">
                <a:latin typeface="Arial"/>
                <a:cs typeface="Arial"/>
              </a:rPr>
              <a:t> Ya hemos visto que el 90 % de la energía que se produce hoy en día requiere grandes cantidades de agua, lo que significa que casi todas las formas de energía dependen del agua. </a:t>
            </a:r>
          </a:p>
          <a:p>
            <a:pPr marL="720725" marR="0" lvl="2" indent="-4572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latin typeface="Arial"/>
                <a:cs typeface="Arial"/>
              </a:rPr>
              <a:t>¿Qué parte del sector energético requiere la mayor cantidad de extracción de agua? </a:t>
            </a:r>
            <a:r>
              <a:rPr lang="es-ES" i="1" noProof="0">
                <a:latin typeface="Arial"/>
                <a:cs typeface="Arial"/>
              </a:rPr>
              <a:t>[Opciones de elección múltiple: Producción de energía primaria, incluidos los biocombustibles, el petróleo, el carbón y el gas natural, los combustibles fósiles (x), la energía nuclear o las energías renovables]</a:t>
            </a:r>
          </a:p>
          <a:p>
            <a:pPr marL="720725" lvl="2" indent="-457200">
              <a:buFont typeface="Symbol" panose="05050102010706020507" pitchFamily="18" charset="2"/>
              <a:buChar char="-"/>
            </a:pPr>
            <a:r>
              <a:rPr lang="es-ES" noProof="0">
                <a:latin typeface="Arial"/>
                <a:cs typeface="Arial"/>
              </a:rPr>
              <a:t>¿Qué parte del sector energético es el principal consumidor de agua? </a:t>
            </a:r>
            <a:r>
              <a:rPr lang="es-ES" i="1" noProof="0">
                <a:latin typeface="Arial"/>
                <a:cs typeface="Arial"/>
              </a:rPr>
              <a:t>[Opciones de elección múltiple: Producción de energía primaria, incluidos los biocombustibles, el petróleo, el carbón y el gas natural (x), los combustibles fósiles, la energía nuclear o las energías renovables]</a:t>
            </a:r>
          </a:p>
          <a:p>
            <a:pPr marL="171450" indent="-171450">
              <a:buFont typeface="Arial" panose="020B0604020202020204" pitchFamily="34" charset="0"/>
              <a:buChar char="•"/>
            </a:pPr>
            <a:endParaRPr lang="en-US" noProof="0"/>
          </a:p>
          <a:p>
            <a:pPr marL="0" indent="0">
              <a:buFont typeface="Arial" panose="020B0604020202020204" pitchFamily="34" charset="0"/>
              <a:buNone/>
            </a:pPr>
            <a:r>
              <a:rPr lang="es-ES" b="1" noProof="0"/>
              <a:t>Fuentes: </a:t>
            </a:r>
          </a:p>
          <a:p>
            <a:pPr marL="0" indent="0">
              <a:buFont typeface="Arial" panose="020B0604020202020204" pitchFamily="34" charset="0"/>
              <a:buNone/>
            </a:pPr>
            <a:endParaRPr lang="en-US" b="1" noProof="0"/>
          </a:p>
          <a:p>
            <a:pPr marL="0" indent="0">
              <a:buFont typeface="Arial" panose="020B0604020202020204" pitchFamily="34" charset="0"/>
              <a:buNone/>
            </a:pPr>
            <a:r>
              <a:rPr lang="es-ES" noProof="0"/>
              <a:t>Este cuestionario puede realizarse con Mentimeter (www.mentimeter.com), Slido (www.slido.com) o cualquier otra herramienta virtual adecuada para realizar cuestionarios o preguntas en línea. </a:t>
            </a:r>
          </a:p>
        </p:txBody>
      </p:sp>
      <p:sp>
        <p:nvSpPr>
          <p:cNvPr id="4" name="Foliennummernplatzhalter 3"/>
          <p:cNvSpPr>
            <a:spLocks noGrp="1"/>
          </p:cNvSpPr>
          <p:nvPr>
            <p:ph type="sldNum" sz="quarter" idx="5"/>
          </p:nvPr>
        </p:nvSpPr>
        <p:spPr/>
        <p:txBody>
          <a:bodyPr/>
          <a:lstStyle/>
          <a:p>
            <a:fld id="{4045F879-0589-40D4-B0E5-B74D0CAD5C6C}" type="slidenum">
              <a:rPr lang="en-GB" smtClean="0"/>
              <a:pPr/>
              <a:t>14</a:t>
            </a:fld>
            <a:endParaRPr lang="en-GB"/>
          </a:p>
        </p:txBody>
      </p:sp>
    </p:spTree>
    <p:extLst>
      <p:ext uri="{BB962C8B-B14F-4D97-AF65-F5344CB8AC3E}">
        <p14:creationId xmlns:p14="http://schemas.microsoft.com/office/powerpoint/2010/main" val="2125526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 </a:t>
            </a:r>
          </a:p>
          <a:p>
            <a:endParaRPr lang="en-US" b="1"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latin typeface="Arial"/>
                <a:cs typeface="Arial"/>
              </a:rPr>
              <a:t>El </a:t>
            </a:r>
            <a:r>
              <a:rPr lang="es-ES" u="none" noProof="0">
                <a:latin typeface="Arial"/>
                <a:cs typeface="Arial"/>
              </a:rPr>
              <a:t>sector de la energía y el del agua están muy interrelacionados</a:t>
            </a:r>
            <a:r>
              <a:rPr lang="es-ES" noProof="0">
                <a:latin typeface="Arial"/>
                <a:cs typeface="Arial"/>
              </a:rPr>
              <a:t>, ya que casi</a:t>
            </a:r>
            <a:r>
              <a:rPr lang="es-ES" u="none" noProof="0">
                <a:latin typeface="Arial"/>
                <a:cs typeface="Arial"/>
              </a:rPr>
              <a:t> todas las formas de energía dependen </a:t>
            </a:r>
            <a:r>
              <a:rPr lang="es-ES" noProof="0">
                <a:latin typeface="Arial"/>
                <a:cs typeface="Arial"/>
              </a:rPr>
              <a:t>del uso del agua y, además, suelen tener repercusiones en la calidad del agua  </a:t>
            </a:r>
          </a:p>
          <a:p>
            <a:pPr marL="228600" indent="-228600">
              <a:buAutoNum type="arabicParenR"/>
            </a:pPr>
            <a:r>
              <a:rPr lang="es-ES" u="sng" noProof="0"/>
              <a:t>Extracción y refinado: </a:t>
            </a:r>
          </a:p>
          <a:p>
            <a:pPr marL="171450" indent="-171450">
              <a:buFont typeface="Symbol" panose="05050102010706020507" pitchFamily="18" charset="2"/>
              <a:buChar char="-"/>
            </a:pPr>
            <a:r>
              <a:rPr lang="es-ES" noProof="0"/>
              <a:t>Muchas de las fases que se realizan durante estos procesos, requieren el uso del agua, </a:t>
            </a:r>
            <a:r>
              <a:rPr lang="es-ES" b="0" i="0" noProof="0">
                <a:solidFill>
                  <a:srgbClr val="212438"/>
                </a:solidFill>
                <a:effectLst/>
                <a:latin typeface="Quicksand"/>
              </a:rPr>
              <a:t>por ejemplo, para la extracción de carbón se necesita el agua para enfriar las superficies de corte de los equipos de minería y así evitar incendios </a:t>
            </a:r>
          </a:p>
          <a:p>
            <a:pPr marL="171450" indent="-171450">
              <a:buFont typeface="Symbol" panose="05050102010706020507" pitchFamily="18" charset="2"/>
              <a:buChar char="-"/>
            </a:pPr>
            <a:r>
              <a:rPr lang="es-ES" b="0" i="0" noProof="0">
                <a:solidFill>
                  <a:srgbClr val="212438"/>
                </a:solidFill>
                <a:effectLst/>
                <a:latin typeface="Quicksand"/>
              </a:rPr>
              <a:t>El agua también ayuda a controlar el polvo que se produce durante la etapa de procesamiento, cuando el carbón se tritura y se muele</a:t>
            </a:r>
          </a:p>
          <a:p>
            <a:pPr marL="171450" indent="-171450">
              <a:buFont typeface="Symbol" panose="05050102010706020507" pitchFamily="18" charset="2"/>
              <a:buChar char="-"/>
            </a:pPr>
            <a:r>
              <a:rPr lang="es-ES" b="0" i="0" u="none" noProof="0">
                <a:solidFill>
                  <a:srgbClr val="212438"/>
                </a:solidFill>
                <a:effectLst/>
                <a:latin typeface="Quicksand"/>
              </a:rPr>
              <a:t>Para el refinado del petróleo crudo, el agua se utiliza como medio de calentamiento (vapor de agua) y también para los procesos de refrigeración (para enfriar los componentes del petróleo después del calentamiento)</a:t>
            </a:r>
          </a:p>
          <a:p>
            <a:pPr marL="228600" indent="-228600">
              <a:buFont typeface="+mj-lt"/>
              <a:buAutoNum type="arabicParenR" startAt="2"/>
            </a:pPr>
            <a:r>
              <a:rPr lang="es-ES" u="sng" noProof="0"/>
              <a:t>Producción y refrigeración en la generación de energía térmica:</a:t>
            </a:r>
            <a:r>
              <a:rPr lang="es-ES" noProof="0"/>
              <a:t> </a:t>
            </a:r>
          </a:p>
          <a:p>
            <a:pPr marL="171450" indent="-171450">
              <a:buFont typeface="Symbol" panose="05050102010706020507" pitchFamily="18" charset="2"/>
              <a:buChar char="-"/>
            </a:pPr>
            <a:r>
              <a:rPr lang="es-ES" noProof="0"/>
              <a:t>Para la generación de energía térmica se calienta el agua y el vapor producido hace que funcionen las turbinas </a:t>
            </a:r>
          </a:p>
          <a:p>
            <a:pPr marL="171450" indent="-171450">
              <a:buFont typeface="Symbol" panose="05050102010706020507" pitchFamily="18" charset="2"/>
              <a:buChar char="-"/>
            </a:pPr>
            <a:r>
              <a:rPr lang="es-ES" noProof="0"/>
              <a:t>Sin embargo, la mayor parte del agua se necesita para los procesos de refrigeración, para ello se extrae agua fría de un río u otra fuente para absorber el exceso de calor que se produce durante el proceso; el agua se devuelve después al río</a:t>
            </a:r>
          </a:p>
          <a:p>
            <a:pPr marL="228600" indent="-228600">
              <a:buFont typeface="+mj-lt"/>
              <a:buAutoNum type="arabicParenR" startAt="3"/>
            </a:pPr>
            <a:r>
              <a:rPr lang="es-ES" u="sng" noProof="0"/>
              <a:t>Energía hidroeléctrica: </a:t>
            </a:r>
          </a:p>
          <a:p>
            <a:pPr marL="171450" indent="-171450">
              <a:buFont typeface="Symbol" panose="05050102010706020507" pitchFamily="18" charset="2"/>
              <a:buChar char="-"/>
            </a:pPr>
            <a:r>
              <a:rPr lang="es-ES" u="none" noProof="0"/>
              <a:t>El agua se almacena, en la mayoría de los casos, en un embalse y luego se libera a través de turbinas que generan electricidad</a:t>
            </a:r>
          </a:p>
          <a:p>
            <a:pPr marL="171450" indent="-171450">
              <a:buFont typeface="Symbol" panose="05050102010706020507" pitchFamily="18" charset="2"/>
              <a:buChar char="-"/>
            </a:pPr>
            <a:r>
              <a:rPr lang="es-ES" u="none" noProof="0"/>
              <a:t>Dependiendo de las condiciones climáticas, se pierde más o menos agua por evaporación en el depósito de agua detrás del embalse </a:t>
            </a:r>
          </a:p>
          <a:p>
            <a:pPr marL="228600" indent="-228600">
              <a:buFont typeface="+mj-lt"/>
              <a:buAutoNum type="arabicParenR" startAt="4"/>
            </a:pPr>
            <a:r>
              <a:rPr lang="es-ES" u="sng" noProof="0"/>
              <a:t>Producción de bioenergía/biomasa: </a:t>
            </a:r>
          </a:p>
          <a:p>
            <a:pPr marL="228600" indent="-228600">
              <a:buFont typeface="Symbol" panose="05050102010706020507" pitchFamily="18" charset="2"/>
              <a:buChar char="-"/>
            </a:pPr>
            <a:r>
              <a:rPr lang="es-ES" noProof="0"/>
              <a:t>La mayor parte del agua se destinada a regar las plantas que luego se convierten en biocombustibles</a:t>
            </a:r>
          </a:p>
          <a:p>
            <a:pPr marL="228600" indent="-228600">
              <a:buFont typeface="+mj-lt"/>
              <a:buAutoNum type="arabicParenR" startAt="5"/>
            </a:pPr>
            <a:r>
              <a:rPr lang="es-ES" noProof="0"/>
              <a:t>Las únicas formas de energía que no necesitan agua directamente son la energía eólica y los </a:t>
            </a:r>
            <a:r>
              <a:rPr lang="es-ES" b="0" i="0" noProof="0">
                <a:solidFill>
                  <a:srgbClr val="333333"/>
                </a:solidFill>
                <a:effectLst/>
                <a:latin typeface="nyt-imperial"/>
              </a:rPr>
              <a:t>paneles solares fotovoltaicos (a diferencia de la generación de energía solar térmica, que también requiere agua para su refrigeración), pero, por supuesto, los componentes de cualquier generador de energía necesitan agua para su producción o para su limpieza, por ejemplo, los paneles fotovoltaicos</a:t>
            </a:r>
          </a:p>
        </p:txBody>
      </p:sp>
      <p:sp>
        <p:nvSpPr>
          <p:cNvPr id="4" name="Foliennummernplatzhalter 3"/>
          <p:cNvSpPr>
            <a:spLocks noGrp="1"/>
          </p:cNvSpPr>
          <p:nvPr>
            <p:ph type="sldNum" sz="quarter" idx="5"/>
          </p:nvPr>
        </p:nvSpPr>
        <p:spPr/>
        <p:txBody>
          <a:bodyPr/>
          <a:lstStyle/>
          <a:p>
            <a:fld id="{4045F879-0589-40D4-B0E5-B74D0CAD5C6C}" type="slidenum">
              <a:rPr lang="en-GB" smtClean="0"/>
              <a:pPr/>
              <a:t>15</a:t>
            </a:fld>
            <a:endParaRPr lang="en-GB"/>
          </a:p>
        </p:txBody>
      </p:sp>
    </p:spTree>
    <p:extLst>
      <p:ext uri="{BB962C8B-B14F-4D97-AF65-F5344CB8AC3E}">
        <p14:creationId xmlns:p14="http://schemas.microsoft.com/office/powerpoint/2010/main" val="988467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latin typeface="Arial"/>
                <a:cs typeface="Arial"/>
              </a:rPr>
              <a:t>Notas:</a:t>
            </a:r>
          </a:p>
          <a:p>
            <a:endParaRPr lang="en-US" b="1" noProof="0">
              <a:latin typeface="Arial"/>
              <a:cs typeface="Arial"/>
            </a:endParaRPr>
          </a:p>
          <a:p>
            <a:pPr marL="171450" indent="-171450">
              <a:buFont typeface="Symbol" panose="05050102010706020507" pitchFamily="18" charset="2"/>
              <a:buChar char="-"/>
            </a:pPr>
            <a:r>
              <a:rPr lang="es-ES" noProof="0">
                <a:latin typeface="Arial"/>
                <a:cs typeface="Arial"/>
              </a:rPr>
              <a:t>Las mayores extracciones de agua se utilizan para generar energía a partir de combustibles fósiles, concretamente el 58 % en 2014. El agua se utiliza principalmente para los procesos de refrigeración en las centrales térmicas</a:t>
            </a:r>
          </a:p>
          <a:p>
            <a:pPr marL="171450" indent="-171450">
              <a:buFont typeface="Symbol" panose="05050102010706020507" pitchFamily="18" charset="2"/>
              <a:buChar char="-"/>
            </a:pPr>
            <a:r>
              <a:rPr lang="es-ES" noProof="0">
                <a:latin typeface="Arial"/>
                <a:cs typeface="Arial"/>
              </a:rPr>
              <a:t>La generación de energía nuclear (28 %) y la producción de energía primaria (12%) se sitúan en segundo y tercer lugar respectivamente </a:t>
            </a:r>
          </a:p>
          <a:p>
            <a:pPr marL="171450" indent="-171450">
              <a:buFont typeface="Symbol" panose="05050102010706020507" pitchFamily="18" charset="2"/>
              <a:buChar char="-"/>
            </a:pPr>
            <a:r>
              <a:rPr lang="es-ES" noProof="0">
                <a:latin typeface="Arial"/>
                <a:cs typeface="Arial"/>
              </a:rPr>
              <a:t>Si nos fijamos en el consumo real de agua, el panorama cambia: la producción de energía primaria a partir de biocombustibles, petróleo, gas natural y carbón representa en conjunto el 64 % del consumo </a:t>
            </a:r>
          </a:p>
          <a:p>
            <a:pPr marL="171450" indent="-171450">
              <a:buFont typeface="Symbol" panose="05050102010706020507" pitchFamily="18" charset="2"/>
              <a:buChar char="-"/>
            </a:pPr>
            <a:r>
              <a:rPr lang="es-ES" noProof="0">
                <a:latin typeface="Arial"/>
                <a:cs typeface="Arial"/>
              </a:rPr>
              <a:t>En general, vemos que los sectores de la energía y el agua están muy interrelacionados, ya que casi todas las formas de producción de energía dependen del uso del agua, y muchas de ellas del uso extensivo del agua</a:t>
            </a:r>
          </a:p>
          <a:p>
            <a:endParaRPr lang="en-US" noProof="0">
              <a:latin typeface="Arial"/>
              <a:cs typeface="Arial"/>
            </a:endParaRPr>
          </a:p>
          <a:p>
            <a:pPr marL="228600" indent="-228600">
              <a:buFont typeface="Symbol,Sans-Serif"/>
              <a:buChar char="-"/>
            </a:pPr>
            <a:endParaRPr lang="en-US" noProof="0"/>
          </a:p>
          <a:p>
            <a:r>
              <a:rPr lang="es-ES" u="sng" noProof="0">
                <a:latin typeface="Arial"/>
                <a:cs typeface="Arial"/>
              </a:rPr>
              <a:t>Información adicional: </a:t>
            </a:r>
          </a:p>
          <a:p>
            <a:pPr marL="171450" indent="-171450">
              <a:buFont typeface="Symbol" panose="05050102010706020507" pitchFamily="18" charset="2"/>
              <a:buChar char="-"/>
            </a:pPr>
            <a:r>
              <a:rPr lang="es-ES" u="none" noProof="0">
                <a:latin typeface="Arial"/>
                <a:cs typeface="Arial"/>
              </a:rPr>
              <a:t>El sector energético está constituido por el sector eléctrico, así como por la producción de energía primaria (AIE, 2016)</a:t>
            </a:r>
          </a:p>
          <a:p>
            <a:pPr marL="514350" lvl="1" indent="-171450">
              <a:buFont typeface="Symbol" panose="05050102010706020507" pitchFamily="18" charset="2"/>
              <a:buChar char="-"/>
            </a:pPr>
            <a:r>
              <a:rPr lang="es-ES" u="none" noProof="0">
                <a:latin typeface="Arial"/>
                <a:cs typeface="Arial"/>
              </a:rPr>
              <a:t>El sector energético requiere la mayor extracción de agua</a:t>
            </a:r>
          </a:p>
          <a:p>
            <a:pPr marL="514350" lvl="1" indent="-171450">
              <a:buFont typeface="Symbol" panose="05050102010706020507" pitchFamily="18" charset="2"/>
              <a:buChar char="-"/>
            </a:pPr>
            <a:r>
              <a:rPr lang="es-ES" u="none" noProof="0">
                <a:latin typeface="Arial"/>
                <a:cs typeface="Arial"/>
              </a:rPr>
              <a:t>La producción de energía primaria es el principal consumidor de agua (representa 2/3 partes)</a:t>
            </a:r>
          </a:p>
          <a:p>
            <a:pPr marL="171450" indent="-171450">
              <a:buFont typeface="Symbol" panose="05050102010706020507" pitchFamily="18" charset="2"/>
              <a:buChar char="-"/>
            </a:pPr>
            <a:r>
              <a:rPr lang="es-ES" b="1" u="none" noProof="0">
                <a:latin typeface="Arial"/>
                <a:cs typeface="Arial"/>
              </a:rPr>
              <a:t>Extracciones de agua:</a:t>
            </a:r>
            <a:r>
              <a:rPr lang="es-ES" b="1" noProof="0">
                <a:latin typeface="Arial"/>
                <a:cs typeface="Arial"/>
              </a:rPr>
              <a:t> </a:t>
            </a:r>
          </a:p>
          <a:p>
            <a:pPr marL="171450" lvl="0" indent="-171450">
              <a:buFont typeface="Symbol" panose="05050102010706020507" pitchFamily="18" charset="2"/>
              <a:buChar char="-"/>
            </a:pPr>
            <a:r>
              <a:rPr lang="es-ES" u="none" noProof="0">
                <a:latin typeface="Arial"/>
                <a:cs typeface="Arial"/>
              </a:rPr>
              <a:t>Provienen principalmente de fuentes de agua superficiales</a:t>
            </a:r>
          </a:p>
          <a:p>
            <a:pPr marL="171450" lvl="0" indent="-171450">
              <a:buFont typeface="Symbol" panose="05050102010706020507" pitchFamily="18" charset="2"/>
              <a:buChar char="-"/>
            </a:pPr>
            <a:r>
              <a:rPr lang="es-ES" noProof="0">
                <a:latin typeface="Arial"/>
                <a:cs typeface="Arial"/>
              </a:rPr>
              <a:t>En el sector energético, los combustibles fósiles requieren enormes cantidades de agua y son responsables del 58 % de las extracciones de agua </a:t>
            </a:r>
          </a:p>
          <a:p>
            <a:pPr marL="571500" lvl="1" indent="-228600">
              <a:buFont typeface="Symbol" panose="05050102010706020507" pitchFamily="18" charset="2"/>
              <a:buChar char="-"/>
            </a:pPr>
            <a:r>
              <a:rPr lang="es-ES" noProof="0">
                <a:latin typeface="Arial"/>
                <a:cs typeface="Arial"/>
                <a:sym typeface="Wingdings" panose="05000000000000000000" pitchFamily="2" charset="2"/>
              </a:rPr>
              <a:t>El </a:t>
            </a:r>
            <a:r>
              <a:rPr lang="es-ES" u="none" noProof="0">
                <a:latin typeface="Arial"/>
                <a:cs typeface="Arial"/>
                <a:sym typeface="Wingdings" panose="05000000000000000000" pitchFamily="2" charset="2"/>
              </a:rPr>
              <a:t>componente clave de las extracciones de agua es el tipo de tecnología de refrigeración </a:t>
            </a:r>
            <a:r>
              <a:rPr lang="es-ES" noProof="0">
                <a:latin typeface="Arial"/>
                <a:cs typeface="Arial"/>
                <a:sym typeface="Wingdings" panose="05000000000000000000" pitchFamily="2" charset="2"/>
              </a:rPr>
              <a:t>utilizado en las centrales térmicas </a:t>
            </a:r>
            <a:r>
              <a:rPr lang="es-ES" u="none" noProof="0">
                <a:latin typeface="Arial"/>
                <a:cs typeface="Arial"/>
                <a:sym typeface="Wingdings" panose="05000000000000000000" pitchFamily="2" charset="2"/>
              </a:rPr>
              <a:t> E</a:t>
            </a:r>
            <a:r>
              <a:rPr lang="es-ES" noProof="0">
                <a:latin typeface="Arial"/>
                <a:cs typeface="Arial"/>
                <a:sym typeface="Wingdings" panose="05000000000000000000" pitchFamily="2" charset="2"/>
              </a:rPr>
              <a:t>l tipo determina, cuánta agua se extrae y se consume (AIE, 2012; AIE, 2015; en:</a:t>
            </a:r>
            <a:r>
              <a:rPr lang="es-ES" u="none" noProof="0">
                <a:latin typeface="Arial"/>
                <a:cs typeface="Arial"/>
                <a:sym typeface="Wingdings" panose="05000000000000000000" pitchFamily="2" charset="2"/>
              </a:rPr>
              <a:t> AIE; 2016)</a:t>
            </a:r>
          </a:p>
          <a:p>
            <a:pPr marL="228600" lvl="0" indent="-228600">
              <a:buFont typeface="Symbol" panose="05050102010706020507" pitchFamily="18" charset="2"/>
              <a:buChar char="-"/>
            </a:pPr>
            <a:r>
              <a:rPr lang="es-ES" u="none" noProof="0">
                <a:latin typeface="Arial"/>
                <a:cs typeface="Arial"/>
                <a:sym typeface="Wingdings" panose="05000000000000000000" pitchFamily="2" charset="2"/>
              </a:rPr>
              <a:t>Dentro de la producción de energía primaria, los biocombustibles son los mayores consumidores de agua (AIE, 2016)</a:t>
            </a:r>
          </a:p>
          <a:p>
            <a:pPr marL="228600" indent="-228600">
              <a:buFont typeface="Symbol" panose="05050102010706020507" pitchFamily="18" charset="2"/>
              <a:buChar char="-"/>
            </a:pPr>
            <a:r>
              <a:rPr lang="es-ES" b="1" u="none" noProof="0">
                <a:latin typeface="Arial"/>
                <a:cs typeface="Arial"/>
              </a:rPr>
              <a:t>Consumo de agua:</a:t>
            </a:r>
          </a:p>
          <a:p>
            <a:pPr marL="228600" lvl="0" indent="-228600">
              <a:buFont typeface="Symbol" panose="05050102010706020507" pitchFamily="18" charset="2"/>
              <a:buChar char="-"/>
            </a:pPr>
            <a:r>
              <a:rPr lang="es-ES" u="none" noProof="0">
                <a:latin typeface="Arial"/>
                <a:cs typeface="Arial"/>
              </a:rPr>
              <a:t>El consumo total de agua del sector energético en 2014 supuso 48 </a:t>
            </a:r>
            <a:r>
              <a:rPr lang="es-ES" u="none" noProof="0" err="1">
                <a:latin typeface="Arial"/>
                <a:cs typeface="Arial"/>
              </a:rPr>
              <a:t>bcm</a:t>
            </a:r>
            <a:r>
              <a:rPr lang="es-ES" u="none" noProof="0">
                <a:latin typeface="Arial"/>
                <a:cs typeface="Arial"/>
              </a:rPr>
              <a:t>, lo que representa solo el 12 % de las extracciones de agua relacionadas con la energía</a:t>
            </a:r>
          </a:p>
          <a:p>
            <a:pPr marL="228600" lvl="0" indent="-228600">
              <a:buFont typeface="Symbol" panose="05050102010706020507" pitchFamily="18" charset="2"/>
              <a:buChar char="-"/>
            </a:pPr>
            <a:r>
              <a:rPr lang="es-ES" u="none" noProof="0">
                <a:latin typeface="Arial"/>
                <a:cs typeface="Arial"/>
                <a:sym typeface="Wingdings" panose="05000000000000000000" pitchFamily="2" charset="2"/>
              </a:rPr>
              <a:t>Para 2040, se estima que el consumo del sector energético aumentará a más de 75 </a:t>
            </a:r>
            <a:r>
              <a:rPr lang="es-ES" u="none" noProof="0" err="1">
                <a:latin typeface="Arial"/>
                <a:cs typeface="Arial"/>
                <a:sym typeface="Wingdings" panose="05000000000000000000" pitchFamily="2" charset="2"/>
              </a:rPr>
              <a:t>bcm</a:t>
            </a:r>
            <a:r>
              <a:rPr lang="es-ES" u="none" noProof="0">
                <a:latin typeface="Arial"/>
                <a:cs typeface="Arial"/>
                <a:sym typeface="Wingdings" panose="05000000000000000000" pitchFamily="2" charset="2"/>
              </a:rPr>
              <a:t> (siguiendo el Escenario de Nuevas Políticas) (AIE, 2016)</a:t>
            </a:r>
          </a:p>
          <a:p>
            <a:pPr marL="228600" indent="-228600">
              <a:buFont typeface="Symbol" panose="05050102010706020507" pitchFamily="18" charset="2"/>
              <a:buChar char="-"/>
            </a:pPr>
            <a:endParaRPr lang="en-US" noProof="0">
              <a:cs typeface="Arial"/>
            </a:endParaRPr>
          </a:p>
          <a:p>
            <a:pPr marL="171450" indent="-171450">
              <a:buFont typeface="Symbol" panose="05050102010706020507" pitchFamily="18" charset="2"/>
              <a:buChar char="-"/>
            </a:pPr>
            <a:r>
              <a:rPr lang="es-ES" noProof="0">
                <a:latin typeface="Arial"/>
                <a:cs typeface="Arial"/>
              </a:rPr>
              <a:t>el 2% del agua utilizada para el riego se destinada a la producción de biocombustibles (WWAP, 2012; en: AIE, 2016)</a:t>
            </a:r>
          </a:p>
          <a:p>
            <a:pPr marL="228600" indent="-228600">
              <a:buFont typeface="Symbol,Sans-Serif"/>
              <a:buChar char="-"/>
            </a:pPr>
            <a:r>
              <a:rPr lang="es-ES" noProof="0">
                <a:latin typeface="Arial"/>
                <a:cs typeface="Arial"/>
              </a:rPr>
              <a:t>Para 2040, se estima que las extracciones totales de agua del sector energético pasarán de 398 </a:t>
            </a:r>
            <a:r>
              <a:rPr lang="es-ES" noProof="0" err="1">
                <a:latin typeface="Arial"/>
                <a:cs typeface="Arial"/>
              </a:rPr>
              <a:t>bcm</a:t>
            </a:r>
            <a:r>
              <a:rPr lang="es-ES" noProof="0">
                <a:latin typeface="Arial"/>
                <a:cs typeface="Arial"/>
              </a:rPr>
              <a:t> (2014) a más de 400 </a:t>
            </a:r>
            <a:r>
              <a:rPr lang="es-ES" noProof="0" err="1">
                <a:latin typeface="Arial"/>
                <a:cs typeface="Arial"/>
              </a:rPr>
              <a:t>bcm</a:t>
            </a:r>
            <a:r>
              <a:rPr lang="es-ES" noProof="0">
                <a:latin typeface="Arial"/>
                <a:cs typeface="Arial"/>
              </a:rPr>
              <a:t> (1,5 %) (siguiendo el Escenario de Nuevas Políticas) (AIE, 2016)</a:t>
            </a:r>
          </a:p>
          <a:p>
            <a:pPr marL="228600" indent="-228600">
              <a:buFont typeface="Symbol,Sans-Serif"/>
              <a:buChar char="-"/>
            </a:pPr>
            <a:r>
              <a:rPr lang="es-ES" noProof="0">
                <a:latin typeface="Arial"/>
                <a:cs typeface="Arial"/>
              </a:rPr>
              <a:t>La causa principal para este aumento es el crecimiento de la demanda de biocombustibles en el sector del transporte (crecimiento medio anual entre 2025 y 2040: 3,5 %)</a:t>
            </a:r>
          </a:p>
          <a:p>
            <a:endParaRPr lang="en-US" noProof="0">
              <a:cs typeface="Arial"/>
            </a:endParaRPr>
          </a:p>
          <a:p>
            <a:pPr marL="171450" indent="-171450">
              <a:buFont typeface="Symbol" panose="05050102010706020507" pitchFamily="18" charset="2"/>
              <a:buChar char="-"/>
            </a:pPr>
            <a:endParaRPr lang="en-US" u="sng" noProof="0"/>
          </a:p>
          <a:p>
            <a:r>
              <a:rPr lang="es-ES" b="1" noProof="0">
                <a:latin typeface="Arial"/>
                <a:cs typeface="Arial"/>
              </a:rPr>
              <a:t>Fuentes:</a:t>
            </a:r>
          </a:p>
          <a:p>
            <a:pPr>
              <a:defRPr/>
            </a:pPr>
            <a:endParaRPr lang="en-US" noProof="0">
              <a:latin typeface="Arial"/>
              <a:cs typeface="Arial"/>
            </a:endParaRPr>
          </a:p>
          <a:p>
            <a:pPr>
              <a:defRPr/>
            </a:pPr>
            <a:r>
              <a:rPr lang="es-ES" noProof="0">
                <a:latin typeface="Arial"/>
                <a:cs typeface="Arial"/>
              </a:rPr>
              <a:t>Howes, T. (IEA) (2021-05-18), ‘Water data for the energy sector. Climate impacts on hydropower’, Presentation.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b="0" noProof="0">
                <a:latin typeface="Arial"/>
                <a:cs typeface="Arial"/>
              </a:rPr>
              <a:t>International Energy Agency (IEA) (2016), ‘Water Energy Nexus: Excerpt from the World Energy Outlook 2016’, París, Francia.</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16</a:t>
            </a:fld>
            <a:endParaRPr lang="en-GB"/>
          </a:p>
        </p:txBody>
      </p:sp>
    </p:spTree>
    <p:extLst>
      <p:ext uri="{BB962C8B-B14F-4D97-AF65-F5344CB8AC3E}">
        <p14:creationId xmlns:p14="http://schemas.microsoft.com/office/powerpoint/2010/main" val="4217505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latin typeface="Arial"/>
                <a:cs typeface="Arial"/>
              </a:rPr>
              <a:t>Notas:</a:t>
            </a:r>
          </a:p>
          <a:p>
            <a:endParaRPr lang="en-US" noProof="0"/>
          </a:p>
          <a:p>
            <a:pPr marL="171450" indent="-171450">
              <a:buFont typeface="Symbol" panose="05050102010706020507" pitchFamily="18" charset="2"/>
              <a:buChar char="-"/>
            </a:pPr>
            <a:r>
              <a:rPr lang="es-ES" noProof="0">
                <a:latin typeface="Arial"/>
                <a:cs typeface="Arial"/>
              </a:rPr>
              <a:t>El consumo actual y previsto de agua para la producción de energía varía significativamente entre las regiones del mundo</a:t>
            </a:r>
          </a:p>
          <a:p>
            <a:pPr marL="171450" indent="-171450">
              <a:buFont typeface="Symbol" panose="05050102010706020507" pitchFamily="18" charset="2"/>
              <a:buChar char="-"/>
            </a:pPr>
            <a:r>
              <a:rPr lang="es-ES" noProof="0">
                <a:latin typeface="Arial"/>
                <a:cs typeface="Arial"/>
              </a:rPr>
              <a:t>Los mayores porcentajes actuales y también los previstos recaen en los países de la OCDE y en Asia</a:t>
            </a:r>
          </a:p>
          <a:p>
            <a:pPr marL="171450" indent="-171450">
              <a:buFont typeface="Symbol" panose="05050102010706020507" pitchFamily="18" charset="2"/>
              <a:buChar char="-"/>
            </a:pPr>
            <a:r>
              <a:rPr lang="es-ES" noProof="0">
                <a:latin typeface="Arial"/>
                <a:cs typeface="Arial"/>
              </a:rPr>
              <a:t>En general, se espera que el consumo de agua para la producción de energía aumente hasta 2040</a:t>
            </a:r>
          </a:p>
          <a:p>
            <a:endParaRPr lang="en-US" noProof="0">
              <a:cs typeface="Arial"/>
            </a:endParaRPr>
          </a:p>
          <a:p>
            <a:endParaRPr lang="en-US" b="1" u="sng" noProof="0">
              <a:cs typeface="Arial"/>
            </a:endParaRPr>
          </a:p>
          <a:p>
            <a:r>
              <a:rPr lang="es-ES" u="sng" noProof="0">
                <a:latin typeface="Arial"/>
                <a:cs typeface="Arial"/>
              </a:rPr>
              <a:t>Información adicional: </a:t>
            </a:r>
          </a:p>
          <a:p>
            <a:pPr marL="0" indent="0">
              <a:buFontTx/>
              <a:buNone/>
            </a:pPr>
            <a:r>
              <a:rPr lang="es-ES" noProof="0">
                <a:latin typeface="Arial"/>
                <a:cs typeface="Arial"/>
              </a:rPr>
              <a:t>Escenario de Nuevas Políticas (IEEFA, 2018):</a:t>
            </a:r>
          </a:p>
          <a:p>
            <a:pPr marL="0" indent="0">
              <a:buFont typeface="Symbol" panose="05050102010706020507" pitchFamily="18" charset="2"/>
              <a:buNone/>
            </a:pPr>
            <a:endParaRPr lang="en-US" noProof="0"/>
          </a:p>
          <a:p>
            <a:pPr marL="514350" lvl="1" indent="-171450">
              <a:buFont typeface="Symbol" panose="05050102010706020507" pitchFamily="18" charset="2"/>
              <a:buChar char="-"/>
            </a:pPr>
            <a:r>
              <a:rPr lang="es-ES" noProof="0">
                <a:latin typeface="Arial"/>
                <a:cs typeface="Arial"/>
              </a:rPr>
              <a:t>Escenario desarrollado por la AIE </a:t>
            </a:r>
          </a:p>
          <a:p>
            <a:pPr marL="514350" lvl="1" indent="-171450">
              <a:buFont typeface="Symbol" panose="05050102010706020507" pitchFamily="18" charset="2"/>
              <a:buChar char="-"/>
            </a:pPr>
            <a:r>
              <a:rPr lang="es-ES" noProof="0">
                <a:latin typeface="Arial"/>
                <a:cs typeface="Arial"/>
              </a:rPr>
              <a:t>Trata de reflejar hacia dónde pudieran llevar las ambiciones políticas actuales al sector energético</a:t>
            </a:r>
          </a:p>
          <a:p>
            <a:pPr marL="514350" lvl="1" indent="-171450">
              <a:buFont typeface="Symbol" panose="05050102010706020507" pitchFamily="18" charset="2"/>
              <a:buChar char="-"/>
            </a:pPr>
            <a:r>
              <a:rPr lang="es-ES" noProof="0">
                <a:latin typeface="Arial"/>
                <a:cs typeface="Arial"/>
              </a:rPr>
              <a:t>Supuestos: los países del mundo </a:t>
            </a:r>
            <a:r>
              <a:rPr lang="es-ES" i="1" noProof="0">
                <a:latin typeface="Arial"/>
                <a:cs typeface="Arial"/>
              </a:rPr>
              <a:t>no</a:t>
            </a:r>
            <a:r>
              <a:rPr lang="es-ES" noProof="0">
                <a:latin typeface="Arial"/>
                <a:cs typeface="Arial"/>
              </a:rPr>
              <a:t> tomarán medidas significativas para actuar sobre las emisiones de carbono de conformidad con el Acuerdo de París</a:t>
            </a:r>
          </a:p>
          <a:p>
            <a:pPr marL="342900" lvl="1" indent="0">
              <a:buFont typeface="Symbol" panose="05050102010706020507" pitchFamily="18" charset="2"/>
              <a:buNone/>
            </a:pPr>
            <a:endParaRPr lang="en-US" noProof="0">
              <a:cs typeface="Arial"/>
            </a:endParaRPr>
          </a:p>
          <a:p>
            <a:pPr marL="0" lvl="0" indent="0">
              <a:buFont typeface="Symbol" panose="05050102010706020507" pitchFamily="18" charset="2"/>
              <a:buNone/>
            </a:pPr>
            <a:r>
              <a:rPr lang="es-ES" noProof="0">
                <a:latin typeface="Arial"/>
                <a:cs typeface="Arial"/>
              </a:rPr>
              <a:t>Tabla: Consumo de agua relacionado con la energía en el Escenario de Nuevas Políticas (AIE, 2016)</a:t>
            </a:r>
          </a:p>
          <a:p>
            <a:pPr marL="171450" lvl="0" indent="-171450">
              <a:buFont typeface="Symbol" panose="05050102010706020507" pitchFamily="18" charset="2"/>
              <a:buChar char="-"/>
            </a:pPr>
            <a:r>
              <a:rPr lang="es-ES" noProof="0">
                <a:latin typeface="Arial"/>
                <a:cs typeface="Arial"/>
              </a:rPr>
              <a:t>El aumento del consumo de agua previsto para 2040 será 30 veces mayor en los países no pertenecientes a la OCDE que en los países de la OCDE</a:t>
            </a:r>
          </a:p>
          <a:p>
            <a:pPr marL="171450" indent="-171450">
              <a:buFont typeface="Symbol" panose="05050102010706020507" pitchFamily="18" charset="2"/>
              <a:buChar char="-"/>
            </a:pPr>
            <a:r>
              <a:rPr lang="es-ES" noProof="0">
                <a:latin typeface="Arial"/>
                <a:cs typeface="Arial"/>
              </a:rPr>
              <a:t>En los países de la OCDE se prevé que el consumo se mantenga casi sin cambios </a:t>
            </a:r>
          </a:p>
          <a:p>
            <a:pPr marL="171450" lvl="0" indent="-171450">
              <a:buFont typeface="Symbol" panose="05050102010706020507" pitchFamily="18" charset="2"/>
              <a:buChar char="-"/>
            </a:pPr>
            <a:r>
              <a:rPr lang="es-ES" noProof="0">
                <a:latin typeface="Arial"/>
                <a:cs typeface="Arial"/>
              </a:rPr>
              <a:t>Asia representa el 70 % del consumo de energía</a:t>
            </a:r>
          </a:p>
          <a:p>
            <a:pPr marL="514350" lvl="1" indent="-171450">
              <a:buFont typeface="Symbol" panose="05050102010706020507" pitchFamily="18" charset="2"/>
              <a:buChar char="-"/>
            </a:pPr>
            <a:r>
              <a:rPr lang="es-ES" noProof="0">
                <a:latin typeface="Arial"/>
                <a:cs typeface="Arial"/>
              </a:rPr>
              <a:t>Dentro de Asia: India ocupará el primer lugar antes que China en cuanto a la demanda de agua para la generación de energía </a:t>
            </a:r>
          </a:p>
          <a:p>
            <a:endParaRPr lang="en-US" noProof="0"/>
          </a:p>
          <a:p>
            <a:r>
              <a:rPr lang="es-ES" b="1" noProof="0">
                <a:latin typeface="Arial"/>
                <a:cs typeface="Arial"/>
              </a:rPr>
              <a:t>Fuentes:</a:t>
            </a:r>
          </a:p>
          <a:p>
            <a:endParaRPr lang="en-US" noProof="0"/>
          </a:p>
          <a:p>
            <a:r>
              <a:rPr lang="es-ES" noProof="0" err="1">
                <a:latin typeface="Arial"/>
                <a:cs typeface="Arial"/>
              </a:rPr>
              <a:t>Institute</a:t>
            </a:r>
            <a:r>
              <a:rPr lang="es-ES" noProof="0">
                <a:latin typeface="Arial"/>
                <a:cs typeface="Arial"/>
              </a:rPr>
              <a:t> for Energy </a:t>
            </a:r>
            <a:r>
              <a:rPr lang="es-ES" noProof="0" err="1">
                <a:latin typeface="Arial"/>
                <a:cs typeface="Arial"/>
              </a:rPr>
              <a:t>Economics</a:t>
            </a:r>
            <a:r>
              <a:rPr lang="es-ES" noProof="0">
                <a:latin typeface="Arial"/>
                <a:cs typeface="Arial"/>
              </a:rPr>
              <a:t> and </a:t>
            </a:r>
            <a:r>
              <a:rPr lang="es-ES" noProof="0" err="1">
                <a:latin typeface="Arial"/>
                <a:cs typeface="Arial"/>
              </a:rPr>
              <a:t>Financial</a:t>
            </a:r>
            <a:r>
              <a:rPr lang="es-ES" noProof="0">
                <a:latin typeface="Arial"/>
                <a:cs typeface="Arial"/>
              </a:rPr>
              <a:t> </a:t>
            </a:r>
            <a:r>
              <a:rPr lang="es-ES" noProof="0" err="1">
                <a:latin typeface="Arial"/>
                <a:cs typeface="Arial"/>
              </a:rPr>
              <a:t>Analysis</a:t>
            </a:r>
            <a:r>
              <a:rPr lang="es-ES" noProof="0">
                <a:latin typeface="Arial"/>
                <a:cs typeface="Arial"/>
              </a:rPr>
              <a:t> (IEEFA) (2018), ‘Fact Sheet: </a:t>
            </a:r>
            <a:r>
              <a:rPr lang="es-ES" noProof="0" err="1">
                <a:latin typeface="Arial"/>
                <a:cs typeface="Arial"/>
              </a:rPr>
              <a:t>IEA‘s</a:t>
            </a:r>
            <a:r>
              <a:rPr lang="es-ES" noProof="0">
                <a:latin typeface="Arial"/>
                <a:cs typeface="Arial"/>
              </a:rPr>
              <a:t> „Sustainable Development </a:t>
            </a:r>
            <a:r>
              <a:rPr lang="es-ES" noProof="0" err="1">
                <a:latin typeface="Arial"/>
                <a:cs typeface="Arial"/>
              </a:rPr>
              <a:t>Scenario</a:t>
            </a:r>
            <a:r>
              <a:rPr lang="es-ES" noProof="0">
                <a:latin typeface="Arial"/>
                <a:cs typeface="Arial"/>
              </a:rPr>
              <a:t>“ </a:t>
            </a:r>
            <a:r>
              <a:rPr lang="es-ES" noProof="0" err="1">
                <a:latin typeface="Arial"/>
                <a:cs typeface="Arial"/>
              </a:rPr>
              <a:t>best</a:t>
            </a:r>
            <a:r>
              <a:rPr lang="es-ES" noProof="0">
                <a:latin typeface="Arial"/>
                <a:cs typeface="Arial"/>
              </a:rPr>
              <a:t> </a:t>
            </a:r>
            <a:r>
              <a:rPr lang="es-ES" noProof="0" err="1">
                <a:latin typeface="Arial"/>
                <a:cs typeface="Arial"/>
              </a:rPr>
              <a:t>reflects</a:t>
            </a:r>
            <a:r>
              <a:rPr lang="es-ES" noProof="0">
                <a:latin typeface="Arial"/>
                <a:cs typeface="Arial"/>
              </a:rPr>
              <a:t> </a:t>
            </a:r>
            <a:r>
              <a:rPr lang="es-ES" noProof="0" err="1">
                <a:latin typeface="Arial"/>
                <a:cs typeface="Arial"/>
              </a:rPr>
              <a:t>our</a:t>
            </a:r>
            <a:r>
              <a:rPr lang="es-ES" noProof="0">
                <a:latin typeface="Arial"/>
                <a:cs typeface="Arial"/>
              </a:rPr>
              <a:t> global energy future‘.</a:t>
            </a:r>
          </a:p>
          <a:p>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noProof="0">
                <a:latin typeface="Arial"/>
                <a:cs typeface="Arial"/>
              </a:rPr>
              <a:t>International Energy Agency (IEA) (2016), ‘Water Energy Nexus: Excerpt from the World Energy Outlook 2016’, París, Francia.</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17</a:t>
            </a:fld>
            <a:endParaRPr lang="en-GB"/>
          </a:p>
        </p:txBody>
      </p:sp>
    </p:spTree>
    <p:extLst>
      <p:ext uri="{BB962C8B-B14F-4D97-AF65-F5344CB8AC3E}">
        <p14:creationId xmlns:p14="http://schemas.microsoft.com/office/powerpoint/2010/main" val="4273130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latin typeface="Arial"/>
                <a:cs typeface="Arial"/>
              </a:rPr>
              <a:t>Notas: </a:t>
            </a:r>
          </a:p>
          <a:p>
            <a:endParaRPr lang="en-US" b="1" noProof="0"/>
          </a:p>
          <a:p>
            <a:pPr marL="171450" indent="-171450">
              <a:buFont typeface="Symbol" panose="05050102010706020507" pitchFamily="18" charset="2"/>
              <a:buChar char="-"/>
            </a:pPr>
            <a:r>
              <a:rPr lang="es-ES" noProof="0">
                <a:latin typeface="Arial"/>
                <a:cs typeface="Arial"/>
              </a:rPr>
              <a:t>Veamos las interrelaciones entre el agua y la energía desde el punto de vista del clima </a:t>
            </a:r>
          </a:p>
          <a:p>
            <a:pPr marL="171450" indent="-171450">
              <a:buFont typeface="Symbol" panose="05050102010706020507" pitchFamily="18" charset="2"/>
              <a:buChar char="-"/>
            </a:pPr>
            <a:r>
              <a:rPr lang="es-ES" noProof="0">
                <a:latin typeface="Arial"/>
                <a:cs typeface="Arial"/>
              </a:rPr>
              <a:t>En el contexto del cambio climático, tenemos el objetivo global y también nacional de disminuir tanto las emisiones de gases de efecto invernadero como de CO2 </a:t>
            </a:r>
          </a:p>
          <a:p>
            <a:pPr marL="171450" indent="-171450">
              <a:buFont typeface="Symbol" panose="05050102010706020507" pitchFamily="18" charset="2"/>
              <a:buChar char="-"/>
            </a:pPr>
            <a:r>
              <a:rPr lang="es-ES" noProof="0">
                <a:latin typeface="Arial"/>
                <a:cs typeface="Arial"/>
              </a:rPr>
              <a:t>Por ello, muchos países se han comprometido a aumentar la producción de energías renovables, como la hidroeléctrica, para disminuir las emisiones de CO2</a:t>
            </a:r>
          </a:p>
          <a:p>
            <a:pPr marL="0" indent="0">
              <a:buFont typeface="Symbol" panose="05050102010706020507" pitchFamily="18" charset="2"/>
              <a:buNone/>
            </a:pPr>
            <a:endParaRPr lang="en-US" noProof="0">
              <a:cs typeface="Arial"/>
            </a:endParaRPr>
          </a:p>
          <a:p>
            <a:pPr marL="171450" indent="-171450">
              <a:buFont typeface="Symbol" panose="05050102010706020507" pitchFamily="18" charset="2"/>
              <a:buChar char="-"/>
            </a:pPr>
            <a:r>
              <a:rPr lang="es-ES" u="sng" noProof="0">
                <a:latin typeface="Arial"/>
                <a:cs typeface="Arial"/>
              </a:rPr>
              <a:t>Sin embargo, a menudo se dan</a:t>
            </a:r>
            <a:r>
              <a:rPr lang="es-ES" i="1" u="sng" noProof="0">
                <a:latin typeface="Arial"/>
                <a:cs typeface="Arial"/>
              </a:rPr>
              <a:t> trade-offs</a:t>
            </a:r>
            <a:r>
              <a:rPr lang="es-ES" u="sng" noProof="0">
                <a:latin typeface="Arial"/>
                <a:cs typeface="Arial"/>
              </a:rPr>
              <a:t> significativos:</a:t>
            </a:r>
          </a:p>
          <a:p>
            <a:pPr marL="514350" lvl="1" indent="-171450">
              <a:buFont typeface="Symbol" panose="05050102010706020507" pitchFamily="18" charset="2"/>
              <a:buChar char="-"/>
            </a:pPr>
            <a:r>
              <a:rPr lang="es-ES" noProof="0">
                <a:latin typeface="Arial"/>
                <a:cs typeface="Arial"/>
              </a:rPr>
              <a:t>El almacenamiento de agua a gran escala en los embalses hidroeléctricos suele tener un impacto significativo en los ecosistemas debido los cambios en los patrones de flujo, las temperaturas del agua, las posibilidades de migración de los peces, etc. También tiene un impacto en los sectores de subsistencia que dependen del funcionamiento de los ecosistemas, como la pesca o el turismo </a:t>
            </a:r>
          </a:p>
          <a:p>
            <a:pPr marL="514350" lvl="1" indent="-171450">
              <a:buFont typeface="Symbol" panose="05050102010706020507" pitchFamily="18" charset="2"/>
              <a:buChar char="-"/>
            </a:pPr>
            <a:r>
              <a:rPr lang="es-ES" noProof="0">
                <a:latin typeface="Arial"/>
                <a:cs typeface="Arial"/>
              </a:rPr>
              <a:t>Un mayor almacenamiento de agua en los embalses hidroeléctricos también puede significar menos agua para la agricultura (pérdida por evaporación, o falta de disponibilidad de agua en el momento en que se necesita/dependiendo de los patrones de liberación)</a:t>
            </a:r>
          </a:p>
          <a:p>
            <a:pPr marL="514350" lvl="1" indent="-171450">
              <a:buFont typeface="Symbol" panose="05050102010706020507" pitchFamily="18" charset="2"/>
              <a:buChar char="-"/>
            </a:pPr>
            <a:r>
              <a:rPr lang="es-ES" noProof="0">
                <a:latin typeface="Arial"/>
                <a:cs typeface="Arial"/>
              </a:rPr>
              <a:t>Así pues, las interrelaciones entre el agua y la energía también juegan un papel importante cuando nos fijamos en las políticas de cambio climático</a:t>
            </a:r>
          </a:p>
          <a:p>
            <a:pPr marL="514350" lvl="1" indent="-171450">
              <a:buFont typeface="Symbol" panose="05050102010706020507" pitchFamily="18" charset="2"/>
              <a:buChar char="-"/>
            </a:pPr>
            <a:r>
              <a:rPr lang="es-ES" noProof="0">
                <a:latin typeface="Arial"/>
                <a:cs typeface="Arial"/>
              </a:rPr>
              <a:t>Finalmente, la canalización de los flujos de agua interrumpe los patrones de sedimentación natural de los ríos, afectando la flora y fauna del sector</a:t>
            </a:r>
          </a:p>
        </p:txBody>
      </p:sp>
      <p:sp>
        <p:nvSpPr>
          <p:cNvPr id="4" name="Foliennummernplatzhalter 3"/>
          <p:cNvSpPr>
            <a:spLocks noGrp="1"/>
          </p:cNvSpPr>
          <p:nvPr>
            <p:ph type="sldNum" sz="quarter" idx="5"/>
          </p:nvPr>
        </p:nvSpPr>
        <p:spPr/>
        <p:txBody>
          <a:bodyPr/>
          <a:lstStyle/>
          <a:p>
            <a:fld id="{4045F879-0589-40D4-B0E5-B74D0CAD5C6C}" type="slidenum">
              <a:rPr lang="en-GB" smtClean="0"/>
              <a:pPr/>
              <a:t>18</a:t>
            </a:fld>
            <a:endParaRPr lang="en-GB"/>
          </a:p>
        </p:txBody>
      </p:sp>
    </p:spTree>
    <p:extLst>
      <p:ext uri="{BB962C8B-B14F-4D97-AF65-F5344CB8AC3E}">
        <p14:creationId xmlns:p14="http://schemas.microsoft.com/office/powerpoint/2010/main" val="1777976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 </a:t>
            </a:r>
          </a:p>
          <a:p>
            <a:endParaRPr lang="en-US" b="1" noProof="0"/>
          </a:p>
          <a:p>
            <a:pPr marL="171450" indent="-171450">
              <a:buFont typeface="Symbol" panose="05050102010706020507" pitchFamily="18" charset="2"/>
              <a:buChar char="-"/>
            </a:pPr>
            <a:r>
              <a:rPr lang="es-ES" noProof="0"/>
              <a:t>No solo el agua es un factor importante en la producción de energía, sino también la energía es clave para el sector del agua: se necesita energía para extraer, transportar y tratar los recursos hídricos</a:t>
            </a:r>
          </a:p>
          <a:p>
            <a:pPr marL="171450" indent="-171450">
              <a:buFont typeface="Symbol" panose="05050102010706020507" pitchFamily="18" charset="2"/>
              <a:buChar char="-"/>
            </a:pPr>
            <a:r>
              <a:rPr lang="es-ES" noProof="0"/>
              <a:t>Necesitamos energía para las siguientes 7 actividades relacionadas con el agua:</a:t>
            </a:r>
          </a:p>
          <a:p>
            <a:pPr marL="228600" indent="-228600">
              <a:buFont typeface="+mj-lt"/>
              <a:buAutoNum type="arabicPeriod"/>
            </a:pPr>
            <a:r>
              <a:rPr lang="es-ES" noProof="0"/>
              <a:t>Extracción de agua:</a:t>
            </a:r>
          </a:p>
          <a:p>
            <a:pPr marL="571500" lvl="1" indent="-228600">
              <a:buFont typeface="Symbol" panose="05050102010706020507" pitchFamily="18" charset="2"/>
              <a:buChar char="-"/>
            </a:pPr>
            <a:r>
              <a:rPr lang="es-ES" noProof="0"/>
              <a:t>Se necesita energía para extraer el agua de fuentes superficiales (por ejemplo, lagos, ríos y océanos) y de fuentes subterráneas (por ejemplo, bombear agua subterránea de los acuíferos)</a:t>
            </a:r>
          </a:p>
          <a:p>
            <a:pPr marL="228600" indent="-228600">
              <a:buFont typeface="+mj-lt"/>
              <a:buAutoNum type="arabicPeriod"/>
            </a:pPr>
            <a:r>
              <a:rPr lang="es-ES" noProof="0"/>
              <a:t>Tratamiento de aguas:</a:t>
            </a:r>
          </a:p>
          <a:p>
            <a:pPr marL="571500" lvl="1" indent="-228600">
              <a:buFont typeface="Symbol" panose="05050102010706020507" pitchFamily="18" charset="2"/>
              <a:buChar char="-"/>
            </a:pPr>
            <a:r>
              <a:rPr lang="es-ES" noProof="0"/>
              <a:t>El procesamiento y tratamiento del agua para cumplir con las normas de agua potable requiere energía</a:t>
            </a:r>
          </a:p>
          <a:p>
            <a:pPr marL="571500" lvl="1" indent="-228600">
              <a:buFont typeface="Symbol" panose="05050102010706020507" pitchFamily="18" charset="2"/>
              <a:buChar char="-"/>
            </a:pPr>
            <a:r>
              <a:rPr lang="es-ES" noProof="0"/>
              <a:t>El tratamiento incluye procesos de criba mecánica y sedimentación, filtración, desinfección y presurización </a:t>
            </a:r>
          </a:p>
          <a:p>
            <a:pPr marL="228600" indent="-228600">
              <a:buFont typeface="+mj-lt"/>
              <a:buAutoNum type="arabicPeriod"/>
            </a:pPr>
            <a:r>
              <a:rPr lang="es-ES" noProof="0"/>
              <a:t>Desalinización:</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El agua desalinizada es una importante fuente de agua en los países con gran estrés hídrico (por ejemplo, en la región MENA)</a:t>
            </a:r>
          </a:p>
          <a:p>
            <a:pPr marL="514350" lvl="1" indent="-171450">
              <a:buFont typeface="Symbol" panose="05050102010706020507" pitchFamily="18" charset="2"/>
              <a:buChar char="-"/>
            </a:pPr>
            <a:r>
              <a:rPr lang="es-ES" sz="900" b="0" i="0" u="none" strike="noStrike" baseline="0" noProof="0">
                <a:solidFill>
                  <a:schemeClr val="tx1"/>
                </a:solidFill>
                <a:latin typeface="Arial" panose="020B0604020202020204" pitchFamily="34" charset="0"/>
                <a:ea typeface="+mn-ea"/>
                <a:cs typeface="+mn-cs"/>
              </a:rPr>
              <a:t>Durante el proceso de desalinización, el agua salada (agua de mar o salobre) se separa en agua dulce y sal concentrada; este proceso suele requerir grandes cantidades de energía</a:t>
            </a:r>
          </a:p>
          <a:p>
            <a:pPr marL="228600" indent="-228600">
              <a:buFont typeface="+mj-lt"/>
              <a:buAutoNum type="arabicPeriod"/>
            </a:pPr>
            <a:r>
              <a:rPr lang="es-ES" noProof="0"/>
              <a:t>Trasvases de agua:</a:t>
            </a:r>
          </a:p>
          <a:p>
            <a:pPr marL="514350" lvl="1" indent="-171450">
              <a:buFont typeface="Symbol" panose="05050102010706020507" pitchFamily="18" charset="2"/>
              <a:buChar char="-"/>
            </a:pPr>
            <a:r>
              <a:rPr lang="es-ES" sz="900" b="0" i="0" u="none" strike="noStrike" baseline="0" noProof="0">
                <a:solidFill>
                  <a:schemeClr val="tx1"/>
                </a:solidFill>
                <a:latin typeface="Arial" panose="020B0604020202020204" pitchFamily="34" charset="0"/>
                <a:ea typeface="+mn-ea"/>
                <a:cs typeface="+mn-cs"/>
              </a:rPr>
              <a:t>Los proyectos de trasvase de agua a gran escala tienen como objetivo llevar agua a zonas con escasez hídrica (también en largas distancias)</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b="0" i="0" u="none" strike="noStrike" baseline="0" noProof="0">
                <a:solidFill>
                  <a:schemeClr val="tx1"/>
                </a:solidFill>
                <a:latin typeface="Arial" panose="020B0604020202020204" pitchFamily="34" charset="0"/>
                <a:ea typeface="+mn-ea"/>
                <a:cs typeface="+mn-cs"/>
              </a:rPr>
              <a:t>Los trasvases son especialmente necesarios en zonas con estrés hídrico </a:t>
            </a:r>
          </a:p>
          <a:p>
            <a:pPr marL="228600" indent="-228600">
              <a:buFont typeface="+mj-lt"/>
              <a:buAutoNum type="arabicPeriod"/>
            </a:pPr>
            <a:r>
              <a:rPr lang="es-ES" noProof="0"/>
              <a:t>Distribución de agua:</a:t>
            </a:r>
          </a:p>
          <a:p>
            <a:pPr marL="571500" lvl="1" indent="-228600">
              <a:buFont typeface="Symbol" panose="05050102010706020507" pitchFamily="18" charset="2"/>
              <a:buChar char="-"/>
            </a:pPr>
            <a:r>
              <a:rPr lang="es-ES" noProof="0"/>
              <a:t>El agua se bombea desde la planta de tratamiento hasta el consumidor final a través de un sistema de distribución a presión </a:t>
            </a:r>
          </a:p>
          <a:p>
            <a:pPr marL="228600" lvl="0" indent="-228600">
              <a:buFont typeface="+mj-lt"/>
              <a:buAutoNum type="arabicPeriod"/>
            </a:pPr>
            <a:r>
              <a:rPr lang="es-ES" noProof="0"/>
              <a:t>Tratamiento de aguas residuales:</a:t>
            </a:r>
          </a:p>
          <a:p>
            <a:pPr marL="571500" lvl="1" indent="-228600">
              <a:buFont typeface="Symbol" panose="05050102010706020507" pitchFamily="18" charset="2"/>
              <a:buChar char="-"/>
            </a:pPr>
            <a:r>
              <a:rPr lang="es-ES" noProof="0"/>
              <a:t>Se necesita energía para recoger, transportar y tratar las aguas residuales</a:t>
            </a:r>
          </a:p>
          <a:p>
            <a:pPr marL="571500" lvl="1" indent="-228600">
              <a:buFont typeface="Symbol" panose="05050102010706020507" pitchFamily="18" charset="2"/>
              <a:buChar char="-"/>
            </a:pPr>
            <a:r>
              <a:rPr lang="es-ES" noProof="0"/>
              <a:t>De este modo, las aguas residuales se pueden descargar de forma segura para evitar daños a la salud y al medioambiente </a:t>
            </a:r>
          </a:p>
          <a:p>
            <a:pPr marL="571500" lvl="1" indent="-228600">
              <a:buFont typeface="Symbol" panose="05050102010706020507" pitchFamily="18" charset="2"/>
              <a:buChar char="-"/>
            </a:pPr>
            <a:r>
              <a:rPr lang="es-ES" sz="900" b="0" i="0" u="none" strike="noStrike" baseline="0" noProof="0">
                <a:solidFill>
                  <a:schemeClr val="tx1"/>
                </a:solidFill>
                <a:latin typeface="Arial" panose="020B0604020202020204" pitchFamily="34" charset="0"/>
                <a:ea typeface="+mn-ea"/>
                <a:cs typeface="+mn-cs"/>
              </a:rPr>
              <a:t>El consumo de energía para el tratamiento de las aguas residuales depende de varios factores (por ejemplo, la proporción de aguas residuales, el nivel de infiltración de las aguas subterráneas y las precipitaciones en el sistema de alcantarillado, el nivel de tratamiento, el nivel de contaminación y la eficiencia energética de las operaciones)</a:t>
            </a:r>
          </a:p>
          <a:p>
            <a:pPr marL="228600" lvl="0" indent="-228600">
              <a:buFont typeface="+mj-lt"/>
              <a:buAutoNum type="arabicPeriod"/>
            </a:pPr>
            <a:r>
              <a:rPr lang="es-ES" noProof="0"/>
              <a:t>Reutilización del agua</a:t>
            </a:r>
          </a:p>
          <a:p>
            <a:pPr marL="171450" indent="-171450">
              <a:buFontTx/>
              <a:buChar char="-"/>
            </a:pPr>
            <a:endParaRPr lang="en-US" noProof="0"/>
          </a:p>
          <a:p>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b="1" noProof="0"/>
              <a:t>Fuentes: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b="0" noProof="0"/>
              <a:t>FAO (2016). Energy, Agriculture and Climate Change. Towards energy-smart agriculture, Disponible en: https://www.fao.org/3/I6382EN/i6382en.pdf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noProof="0">
                <a:latin typeface="Arial"/>
                <a:cs typeface="Arial"/>
              </a:rPr>
              <a:t>International Energy Agency (IEA) (2016), ‘Water Energy Nexus: Excerpt from the World Energy Outlook 2016’, París, Francia.</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a:p>
          <a:p>
            <a:endParaRPr lang="de-DE" b="1"/>
          </a:p>
        </p:txBody>
      </p:sp>
      <p:sp>
        <p:nvSpPr>
          <p:cNvPr id="4" name="Foliennummernplatzhalter 3"/>
          <p:cNvSpPr>
            <a:spLocks noGrp="1"/>
          </p:cNvSpPr>
          <p:nvPr>
            <p:ph type="sldNum" sz="quarter" idx="5"/>
          </p:nvPr>
        </p:nvSpPr>
        <p:spPr/>
        <p:txBody>
          <a:bodyPr/>
          <a:lstStyle/>
          <a:p>
            <a:fld id="{4045F879-0589-40D4-B0E5-B74D0CAD5C6C}" type="slidenum">
              <a:rPr lang="en-GB" smtClean="0"/>
              <a:pPr/>
              <a:t>19</a:t>
            </a:fld>
            <a:endParaRPr lang="en-GB"/>
          </a:p>
        </p:txBody>
      </p:sp>
    </p:spTree>
    <p:extLst>
      <p:ext uri="{BB962C8B-B14F-4D97-AF65-F5344CB8AC3E}">
        <p14:creationId xmlns:p14="http://schemas.microsoft.com/office/powerpoint/2010/main" val="461984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s-ES" b="1" noProof="0"/>
              <a:t>Notas: </a:t>
            </a:r>
          </a:p>
          <a:p>
            <a:pPr marL="0" indent="0">
              <a:buNone/>
            </a:pPr>
            <a:endParaRPr lang="en-US" noProof="0"/>
          </a:p>
          <a:p>
            <a:pPr marL="0" indent="0">
              <a:buNone/>
            </a:pPr>
            <a:r>
              <a:rPr lang="es-ES" noProof="0"/>
              <a:t>Esta unidad de aprendizaje se divide en tres capítulos:</a:t>
            </a:r>
          </a:p>
          <a:p>
            <a:pPr marL="171450" indent="-171450">
              <a:buFont typeface="Symbol" panose="05050102010706020507" pitchFamily="18" charset="2"/>
              <a:buChar char="-"/>
            </a:pPr>
            <a:r>
              <a:rPr lang="es-ES" b="1" noProof="0"/>
              <a:t>El capítulo 1 </a:t>
            </a:r>
            <a:r>
              <a:rPr lang="es-ES" noProof="0"/>
              <a:t>nos introduce el Nexo WEF: sus antecedentes, incluyendo la justificación, las características y cuestiones de implementación clave del Nexo WEF; y también aborda el vínculo entre el Nexo WEF y los procesos políticos más amplios, como los Objetivos de Desarrollo sostenible o las Contribuciones Determinadas a Nivel Nacional</a:t>
            </a:r>
          </a:p>
          <a:p>
            <a:pPr marL="171450" indent="-171450">
              <a:buFont typeface="Symbol" panose="05050102010706020507" pitchFamily="18" charset="2"/>
              <a:buChar char="-"/>
            </a:pPr>
            <a:r>
              <a:rPr lang="es-ES" noProof="0"/>
              <a:t>En el ejercicio de grupo correspondiente pediremos a los participantes que reflexionen sobre las interconexiones sectoriales y los posibles </a:t>
            </a:r>
            <a:r>
              <a:rPr lang="es-ES" i="1" noProof="0"/>
              <a:t>trade-offs</a:t>
            </a:r>
            <a:r>
              <a:rPr lang="es-ES" noProof="0"/>
              <a:t> que perciben en su contexto regional/nacional</a:t>
            </a:r>
          </a:p>
          <a:p>
            <a:pPr marL="171450" indent="-171450">
              <a:buFont typeface="Symbol" panose="05050102010706020507" pitchFamily="18" charset="2"/>
              <a:buChar char="-"/>
            </a:pPr>
            <a:r>
              <a:rPr lang="es-ES" b="1" noProof="0"/>
              <a:t>El capítulo 2</a:t>
            </a:r>
            <a:r>
              <a:rPr lang="es-ES" baseline="0" noProof="0"/>
              <a:t> </a:t>
            </a:r>
            <a:r>
              <a:rPr lang="es-ES" noProof="0"/>
              <a:t>analiza las interacciones con más detalle, refiriéndose a cuestiones de interacciones bilaterales (agua-alimentación; agua-energía; energía-alimentación), así como a las interacciones trilaterales</a:t>
            </a:r>
          </a:p>
          <a:p>
            <a:pPr marL="171450" indent="-171450">
              <a:buFont typeface="Symbol" panose="05050102010706020507" pitchFamily="18" charset="2"/>
              <a:buChar char="-"/>
            </a:pPr>
            <a:r>
              <a:rPr lang="es-ES" b="1" noProof="0"/>
              <a:t>El capítulo 3 </a:t>
            </a:r>
            <a:r>
              <a:rPr lang="es-ES" b="0" noProof="0"/>
              <a:t>destaca </a:t>
            </a:r>
            <a:r>
              <a:rPr lang="es-ES" noProof="0"/>
              <a:t>las posibles sinergias y soluciones, tanto a nivel general como particular de la mano de varios ejemplos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Al final habrá un ejercicio interactivo en grupo que se basará en el primer capítulo, pero en el que se intentarán identificar y analizar posibles soluciones y sinergias</a:t>
            </a:r>
          </a:p>
          <a:p>
            <a:pPr marL="171450" indent="-171450">
              <a:buFont typeface="Symbol" panose="05050102010706020507" pitchFamily="18" charset="2"/>
              <a:buChar char="-"/>
            </a:pPr>
            <a:endParaRPr lang="en-US" b="1"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2923822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latin typeface="Arial"/>
                <a:cs typeface="Arial"/>
              </a:rPr>
              <a:t>Notas: </a:t>
            </a:r>
          </a:p>
          <a:p>
            <a:endParaRPr lang="en-US" noProof="0"/>
          </a:p>
          <a:p>
            <a:pPr>
              <a:defRPr/>
            </a:pPr>
            <a:r>
              <a:rPr lang="es-ES" noProof="0">
                <a:latin typeface="Arial"/>
                <a:cs typeface="Arial"/>
              </a:rPr>
              <a:t>Antes de analizar la cantidad de energía que se utiliza en el sector del agua, vamos a tomarnos el tiempo para hacer un juego rápido de preguntas tipo test. </a:t>
            </a:r>
          </a:p>
          <a:p>
            <a:pPr marL="0" marR="0" lvl="0" indent="0" algn="l" defTabSz="685800" rtl="0" eaLnBrk="1" fontAlgn="auto" latinLnBrk="0" hangingPunct="1">
              <a:lnSpc>
                <a:spcPct val="100000"/>
              </a:lnSpc>
              <a:spcBef>
                <a:spcPts val="0"/>
              </a:spcBef>
              <a:spcAft>
                <a:spcPts val="0"/>
              </a:spcAft>
              <a:buClrTx/>
              <a:buSzTx/>
              <a:buFontTx/>
              <a:buNone/>
              <a:tabLst/>
              <a:defRPr/>
            </a:pPr>
            <a:r>
              <a:rPr lang="es-ES" noProof="0"/>
              <a:t>Para participar, necesita su </a:t>
            </a:r>
            <a:r>
              <a:rPr lang="es-ES" i="1" noProof="0"/>
              <a:t>smartphone</a:t>
            </a:r>
            <a:r>
              <a:rPr lang="es-ES" noProof="0"/>
              <a:t>, su ordenador/computadora portátil o cualquier otro dispositivo con acceso a Internet [proporcione el enlace y el código QR para acceder al cuestionario si utiliza una de las herramientas en línea mencionadas a continuación]</a:t>
            </a:r>
          </a:p>
          <a:p>
            <a:endParaRPr lang="en-US" noProof="0"/>
          </a:p>
          <a:p>
            <a:r>
              <a:rPr lang="es-ES" u="sng" noProof="0">
                <a:latin typeface="Arial"/>
                <a:cs typeface="Arial"/>
              </a:rPr>
              <a:t>Pregunta:  </a:t>
            </a:r>
          </a:p>
          <a:p>
            <a:pPr marL="457200" marR="0" lvl="1" indent="-457200" algn="l" defTabSz="685800" rtl="0" eaLnBrk="1" fontAlgn="auto" latinLnBrk="0" hangingPunct="1">
              <a:lnSpc>
                <a:spcPct val="100000"/>
              </a:lnSpc>
              <a:spcBef>
                <a:spcPts val="0"/>
              </a:spcBef>
              <a:spcAft>
                <a:spcPts val="0"/>
              </a:spcAft>
              <a:buClrTx/>
              <a:buSzTx/>
              <a:buFont typeface="+mj-lt"/>
              <a:buAutoNum type="arabicPeriod"/>
              <a:tabLst/>
              <a:defRPr/>
            </a:pPr>
            <a:r>
              <a:rPr lang="es-ES" noProof="0">
                <a:latin typeface="Arial"/>
                <a:cs typeface="Arial"/>
              </a:rPr>
              <a:t>¿Qué porcentaje de la electricidad mundial se consume en el sector del agua (en %)? </a:t>
            </a:r>
            <a:r>
              <a:rPr lang="es-ES" i="1" noProof="0">
                <a:latin typeface="Arial"/>
                <a:cs typeface="Arial"/>
              </a:rPr>
              <a:t>[Opciones de elección múltiple: &lt;2 %, 2-5 % (x), 5-10 %, &gt;10 %]</a:t>
            </a:r>
          </a:p>
          <a:p>
            <a:pPr marL="457200" marR="0" lvl="1" indent="-457200" algn="l" defTabSz="685800" rtl="0" eaLnBrk="1" fontAlgn="auto" latinLnBrk="0" hangingPunct="1">
              <a:lnSpc>
                <a:spcPct val="100000"/>
              </a:lnSpc>
              <a:spcBef>
                <a:spcPts val="0"/>
              </a:spcBef>
              <a:spcAft>
                <a:spcPts val="0"/>
              </a:spcAft>
              <a:buClrTx/>
              <a:buSzTx/>
              <a:buFont typeface="+mj-lt"/>
              <a:buAutoNum type="arabicPeriod"/>
              <a:tabLst/>
              <a:defRPr/>
            </a:pPr>
            <a:r>
              <a:rPr lang="es-ES" noProof="0">
                <a:latin typeface="Arial"/>
                <a:cs typeface="Arial"/>
              </a:rPr>
              <a:t>¿Qué parte del sector del agua utiliza más electricidad? </a:t>
            </a:r>
            <a:r>
              <a:rPr lang="es-ES" i="1" noProof="0">
                <a:latin typeface="Arial"/>
                <a:cs typeface="Arial"/>
              </a:rPr>
              <a:t>[Opciones de elección múltiple: Trasvase, tratamiento de aguas residuales, reutilización, desalinización, distribución, suministro (x)]</a:t>
            </a:r>
          </a:p>
          <a:p>
            <a:pPr marL="457200" marR="0" lvl="1" indent="-457200" algn="l" defTabSz="685800" rtl="0" eaLnBrk="1" fontAlgn="auto" latinLnBrk="0" hangingPunct="1">
              <a:lnSpc>
                <a:spcPct val="100000"/>
              </a:lnSpc>
              <a:spcBef>
                <a:spcPts val="0"/>
              </a:spcBef>
              <a:spcAft>
                <a:spcPts val="0"/>
              </a:spcAft>
              <a:buClrTx/>
              <a:buSzTx/>
              <a:buFont typeface="+mj-lt"/>
              <a:buAutoNum type="arabicPeriod"/>
              <a:tabLst/>
              <a:defRPr/>
            </a:pPr>
            <a:r>
              <a:rPr lang="es-ES" noProof="0">
                <a:latin typeface="Arial"/>
                <a:cs typeface="Arial"/>
              </a:rPr>
              <a:t>¿Qué parte del sector del agua se prevé que utilice más electricidad dentro de 20 años? </a:t>
            </a:r>
            <a:r>
              <a:rPr lang="es-ES" i="1" noProof="0">
                <a:latin typeface="Arial"/>
                <a:cs typeface="Arial"/>
              </a:rPr>
              <a:t>[Opciones de elección múltiple: Trasvase, tratamiento de aguas residuales, reutilización, desalinización (x), distribución, suministro]</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noProof="0"/>
          </a:p>
          <a:p>
            <a:pPr marL="0" indent="0">
              <a:buFont typeface="Arial" panose="020B0604020202020204" pitchFamily="34" charset="0"/>
              <a:buNone/>
            </a:pPr>
            <a:r>
              <a:rPr lang="es-ES" b="1" noProof="0"/>
              <a:t>Fuentes: </a:t>
            </a:r>
          </a:p>
          <a:p>
            <a:pPr marL="0" indent="0">
              <a:buFont typeface="Arial" panose="020B0604020202020204" pitchFamily="34" charset="0"/>
              <a:buNone/>
            </a:pPr>
            <a:endParaRPr lang="en-US" b="1" noProof="0"/>
          </a:p>
          <a:p>
            <a:pPr marL="0" indent="0">
              <a:buFont typeface="Arial" panose="020B0604020202020204" pitchFamily="34" charset="0"/>
              <a:buNone/>
            </a:pPr>
            <a:r>
              <a:rPr lang="es-ES" noProof="0"/>
              <a:t>Este cuestionario puede realizarse con Mentimeter (www.mentimeter.com), Slido (www.slido.com) o cualquier otra herramienta virtual adecuada para realizar cuestionarios o preguntas en línea.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20</a:t>
            </a:fld>
            <a:endParaRPr lang="en-GB"/>
          </a:p>
        </p:txBody>
      </p:sp>
    </p:spTree>
    <p:extLst>
      <p:ext uri="{BB962C8B-B14F-4D97-AF65-F5344CB8AC3E}">
        <p14:creationId xmlns:p14="http://schemas.microsoft.com/office/powerpoint/2010/main" val="1562392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buFont typeface="Symbol" panose="05050102010706020507" pitchFamily="18" charset="2"/>
              <a:buNone/>
            </a:pPr>
            <a:r>
              <a:rPr lang="es-ES" b="1" noProof="0">
                <a:latin typeface="Arial"/>
                <a:cs typeface="Arial"/>
              </a:rPr>
              <a:t>Notas:</a:t>
            </a:r>
          </a:p>
          <a:p>
            <a:pPr marL="0" lvl="0" indent="0">
              <a:buFont typeface="Symbol" panose="05050102010706020507" pitchFamily="18" charset="2"/>
              <a:buNone/>
            </a:pPr>
            <a:endParaRPr lang="en-US" noProof="0"/>
          </a:p>
          <a:p>
            <a:pPr marL="171450" indent="-171450">
              <a:buFont typeface="Symbol" panose="05050102010706020507" pitchFamily="18" charset="2"/>
              <a:buChar char="-"/>
            </a:pPr>
            <a:r>
              <a:rPr lang="es-ES" noProof="0">
                <a:latin typeface="Arial"/>
                <a:cs typeface="Arial"/>
              </a:rPr>
              <a:t>El consumo de energía total en el sector del agua asciende aproximadamente al 4 % </a:t>
            </a:r>
          </a:p>
          <a:p>
            <a:pPr marL="171450" indent="-171450">
              <a:buFont typeface="Symbol" panose="05050102010706020507" pitchFamily="18" charset="2"/>
              <a:buChar char="-"/>
            </a:pPr>
            <a:r>
              <a:rPr lang="es-ES" noProof="0">
                <a:latin typeface="Arial"/>
                <a:cs typeface="Arial"/>
              </a:rPr>
              <a:t>Si nos fijamos en la columna de la izquierda, la leyenda de la izquierda se refiere al porcentaje de TWh utilizado por cada subsector, mientras que la leyenda de la derecha (5) se refiere al porcentaje global de energía utilizado por el sector del agua </a:t>
            </a:r>
          </a:p>
          <a:p>
            <a:pPr marL="171450" indent="-171450">
              <a:buFont typeface="Symbol" panose="05050102010706020507" pitchFamily="18" charset="2"/>
              <a:buChar char="-"/>
            </a:pPr>
            <a:r>
              <a:rPr lang="es-ES" noProof="0">
                <a:latin typeface="Arial"/>
                <a:cs typeface="Arial"/>
              </a:rPr>
              <a:t>El suministro de agua (40 %) es el mayor consumidor de electricidad a nivel mundial, esta cifra incluye la extracción de aguas subterráneas y superficiales</a:t>
            </a:r>
          </a:p>
          <a:p>
            <a:pPr marL="171450" indent="-171450">
              <a:buFont typeface="Symbol" panose="05050102010706020507" pitchFamily="18" charset="2"/>
              <a:buChar char="-"/>
            </a:pPr>
            <a:r>
              <a:rPr lang="es-ES" noProof="0">
                <a:latin typeface="Arial"/>
                <a:cs typeface="Arial"/>
              </a:rPr>
              <a:t>En segunda posición se sitúa el tratamiento de aguas residuales (25 %)</a:t>
            </a:r>
          </a:p>
          <a:p>
            <a:pPr marL="171450" indent="-171450">
              <a:buFont typeface="Symbol" panose="05050102010706020507" pitchFamily="18" charset="2"/>
              <a:buChar char="-"/>
            </a:pPr>
            <a:r>
              <a:rPr lang="es-ES" noProof="0">
                <a:latin typeface="Arial"/>
                <a:cs typeface="Arial"/>
              </a:rPr>
              <a:t>El tercer lugar lo ocupa la distribución de agua a los consumidores (20 %)</a:t>
            </a:r>
          </a:p>
          <a:p>
            <a:pPr marL="171450" indent="-171450">
              <a:buFont typeface="Symbol" panose="05050102010706020507" pitchFamily="18" charset="2"/>
              <a:buChar char="-"/>
            </a:pPr>
            <a:r>
              <a:rPr lang="es-ES" noProof="0">
                <a:latin typeface="Arial"/>
                <a:cs typeface="Arial"/>
              </a:rPr>
              <a:t>La desalinización solo representa el 5 % del consumo eléctrico a nivel mundial, pero la proporción es mucho mayor en Oriente Medio (alrededor del 25 %)</a:t>
            </a:r>
          </a:p>
          <a:p>
            <a:endParaRPr lang="en-US" noProof="0">
              <a:latin typeface="Arial"/>
              <a:cs typeface="Arial"/>
            </a:endParaRPr>
          </a:p>
          <a:p>
            <a:endParaRPr lang="en-US" noProof="0">
              <a:latin typeface="Arial"/>
              <a:cs typeface="Arial"/>
            </a:endParaRPr>
          </a:p>
          <a:p>
            <a:pPr marL="0" lvl="0" indent="0">
              <a:buFont typeface="Symbol" panose="05050102010706020507" pitchFamily="18" charset="2"/>
              <a:buNone/>
            </a:pPr>
            <a:r>
              <a:rPr lang="es-ES" u="sng" noProof="0">
                <a:latin typeface="Arial"/>
                <a:cs typeface="Arial"/>
              </a:rPr>
              <a:t>De AIE, 2016:</a:t>
            </a:r>
          </a:p>
          <a:p>
            <a:pPr marL="0" lvl="0" indent="0">
              <a:buFont typeface="Symbol" panose="05050102010706020507" pitchFamily="18" charset="2"/>
              <a:buNone/>
            </a:pPr>
            <a:endParaRPr lang="en-US" u="sng" noProof="0"/>
          </a:p>
          <a:p>
            <a:pPr marL="171450" indent="-171450">
              <a:buFont typeface="Symbol" panose="05050102010706020507" pitchFamily="18" charset="2"/>
              <a:buChar char="-"/>
            </a:pPr>
            <a:r>
              <a:rPr lang="es-ES" noProof="0">
                <a:latin typeface="Arial"/>
                <a:cs typeface="Arial"/>
              </a:rPr>
              <a:t>En 2014, el consumo mundial de energía relacionado con el sector del agua supuso un total de 120 </a:t>
            </a:r>
            <a:r>
              <a:rPr lang="es-ES" noProof="0" err="1">
                <a:latin typeface="Arial"/>
                <a:cs typeface="Arial"/>
              </a:rPr>
              <a:t>Mtep</a:t>
            </a:r>
            <a:r>
              <a:rPr lang="es-ES" noProof="0">
                <a:latin typeface="Arial"/>
                <a:cs typeface="Arial"/>
              </a:rPr>
              <a:t> (millones de toneladas equivalentes de petróleo)</a:t>
            </a:r>
          </a:p>
          <a:p>
            <a:pPr marL="171450" lvl="0" indent="-171450">
              <a:buFont typeface="Symbol" panose="05050102010706020507" pitchFamily="18" charset="2"/>
              <a:buChar char="-"/>
            </a:pPr>
            <a:r>
              <a:rPr lang="es-ES" noProof="0">
                <a:latin typeface="Arial"/>
                <a:cs typeface="Arial"/>
              </a:rPr>
              <a:t>El 60% (o 820 TWh) del consumo total de energía en el sector del agua corresponde al consumo de electricidad</a:t>
            </a:r>
          </a:p>
          <a:p>
            <a:pPr marL="171450" lvl="0" indent="-171450">
              <a:buFont typeface="Symbol" panose="05050102010706020507" pitchFamily="18" charset="2"/>
              <a:buChar char="-"/>
            </a:pPr>
            <a:r>
              <a:rPr lang="es-ES" noProof="0">
                <a:latin typeface="Arial"/>
                <a:cs typeface="Arial"/>
              </a:rPr>
              <a:t>El suministro de agua (40 %) es el mayor consumidor de electricidad a nivel mundial, esta cifra incluye la extracción de aguas subterráneas y superficiales</a:t>
            </a:r>
          </a:p>
          <a:p>
            <a:pPr marL="171450" lvl="0" indent="-171450">
              <a:buFont typeface="Symbol" panose="05050102010706020507" pitchFamily="18" charset="2"/>
              <a:buChar char="-"/>
            </a:pPr>
            <a:r>
              <a:rPr lang="es-ES" noProof="0">
                <a:latin typeface="Arial"/>
                <a:cs typeface="Arial"/>
              </a:rPr>
              <a:t>El tratamiento de aguas residuales (y su recogida) es el segundo mayor consumidor de electricidad (25 %)</a:t>
            </a:r>
          </a:p>
          <a:p>
            <a:pPr marL="514350" lvl="1" indent="-171450">
              <a:buFont typeface="Symbol" panose="05050102010706020507" pitchFamily="18" charset="2"/>
              <a:buChar char="-"/>
            </a:pPr>
            <a:r>
              <a:rPr lang="es-ES" noProof="0">
                <a:latin typeface="Arial"/>
                <a:cs typeface="Arial"/>
              </a:rPr>
              <a:t>En los antiguos países desarrollados el porcentaje es aún mayor (42 %)</a:t>
            </a:r>
          </a:p>
          <a:p>
            <a:pPr marL="514350" lvl="1" indent="-171450">
              <a:buFont typeface="Symbol" panose="05050102010706020507" pitchFamily="18" charset="2"/>
              <a:buChar char="-"/>
            </a:pPr>
            <a:r>
              <a:rPr lang="es-ES" noProof="0">
                <a:latin typeface="Arial"/>
                <a:cs typeface="Arial"/>
              </a:rPr>
              <a:t>En los antiguos países en desarrollo, el tratamiento de las aguas residuales desempeña un papel menor </a:t>
            </a:r>
          </a:p>
          <a:p>
            <a:pPr marL="171450" lvl="0" indent="-171450">
              <a:buFont typeface="Symbol" panose="05050102010706020507" pitchFamily="18" charset="2"/>
              <a:buChar char="-"/>
            </a:pPr>
            <a:r>
              <a:rPr lang="es-ES" noProof="0">
                <a:latin typeface="Arial"/>
                <a:cs typeface="Arial"/>
              </a:rPr>
              <a:t>El tercer lugar lo ocupa la distribución de agua a los consumidores (20 %)</a:t>
            </a:r>
          </a:p>
          <a:p>
            <a:pPr marL="171450" indent="-171450">
              <a:buFont typeface="Symbol" panose="05050102010706020507" pitchFamily="18" charset="2"/>
              <a:buChar char="-"/>
            </a:pPr>
            <a:r>
              <a:rPr lang="es-ES" noProof="0">
                <a:latin typeface="Arial"/>
                <a:cs typeface="Arial"/>
              </a:rPr>
              <a:t>La desalinización solo representa el 5 % a nivel mundial, pero en el norte de África y Oriente Medio representa una cuarta parte del consumo </a:t>
            </a:r>
          </a:p>
          <a:p>
            <a:pPr marL="514350" lvl="1" indent="-171450">
              <a:buFont typeface="Symbol" panose="05050102010706020507" pitchFamily="18" charset="2"/>
              <a:buChar char="-"/>
            </a:pPr>
            <a:r>
              <a:rPr lang="es-ES" noProof="0">
                <a:latin typeface="Arial"/>
                <a:cs typeface="Arial"/>
              </a:rPr>
              <a:t>Mediante el uso de recursos no tradicionales como la desalinización y la reutilización, los países que se enfrentan al estrés hídrico intentan aumentar sus reservas naturales de agua</a:t>
            </a:r>
          </a:p>
          <a:p>
            <a:pPr marL="171450" indent="-171450">
              <a:buFont typeface="Symbol" panose="05050102010706020507" pitchFamily="18" charset="2"/>
              <a:buChar char="-"/>
            </a:pPr>
            <a:r>
              <a:rPr lang="es-ES" noProof="0">
                <a:latin typeface="Arial"/>
                <a:cs typeface="Arial"/>
              </a:rPr>
              <a:t> El 10 % restante del consumo de energía corresponde al trasvase de agua a gran escala entre cuencas, (tratamiento de agua dulce) y a la reutilización del agua</a:t>
            </a:r>
          </a:p>
          <a:p>
            <a:pPr marL="171450" lvl="0" indent="-171450">
              <a:buFont typeface="Symbol" panose="05050102010706020507" pitchFamily="18" charset="2"/>
              <a:buChar char="-"/>
            </a:pPr>
            <a:r>
              <a:rPr lang="es-ES" noProof="0">
                <a:latin typeface="Arial"/>
                <a:cs typeface="Arial"/>
              </a:rPr>
              <a:t>EE. UU. es el primer país consumidor de agua (40 % para el tratamiento de aguas residuales)</a:t>
            </a:r>
          </a:p>
          <a:p>
            <a:pPr marL="171450" lvl="0" indent="-171450">
              <a:buFont typeface="Symbol" panose="05050102010706020507" pitchFamily="18" charset="2"/>
              <a:buChar char="-"/>
            </a:pPr>
            <a:r>
              <a:rPr lang="es-ES" noProof="0">
                <a:latin typeface="Arial"/>
                <a:cs typeface="Arial"/>
              </a:rPr>
              <a:t>China ocupa el segundo lugar al representar un 15 % de las necesidades mundiales de electricidad relacionadas con el agua</a:t>
            </a:r>
          </a:p>
          <a:p>
            <a:pPr marL="171450" indent="-171450">
              <a:buFont typeface="Symbol" panose="05050102010706020507" pitchFamily="18" charset="2"/>
              <a:buChar char="-"/>
            </a:pPr>
            <a:r>
              <a:rPr lang="es-ES" noProof="0">
                <a:latin typeface="Arial"/>
                <a:cs typeface="Arial"/>
              </a:rPr>
              <a:t>Oriente Medio consume el 9 %, principalmente debido a los procesos de desalinización </a:t>
            </a:r>
          </a:p>
          <a:p>
            <a:pPr marL="171450" lvl="0" indent="-171450">
              <a:buFont typeface="Symbol" panose="05050102010706020507" pitchFamily="18" charset="2"/>
              <a:buChar char="-"/>
            </a:pPr>
            <a:r>
              <a:rPr lang="es-ES" noProof="0">
                <a:latin typeface="Arial"/>
                <a:cs typeface="Arial"/>
              </a:rPr>
              <a:t>En la India: el 60% de su consumo de electricidad en el sector del agua se debe a la extracción de aguas subterráneas, lo que representa el 40 % del uso global de las aguas subterráneas</a:t>
            </a:r>
          </a:p>
          <a:p>
            <a:pPr marL="0" lvl="0" indent="0">
              <a:buFont typeface="Symbol" panose="05050102010706020507" pitchFamily="18" charset="2"/>
              <a:buNone/>
            </a:pPr>
            <a:endParaRPr lang="en-US" noProof="0"/>
          </a:p>
          <a:p>
            <a:pPr marL="0" lvl="0" indent="0">
              <a:buFont typeface="Symbol" panose="05050102010706020507" pitchFamily="18" charset="2"/>
              <a:buNone/>
            </a:pPr>
            <a:r>
              <a:rPr lang="es-ES" b="1" noProof="0">
                <a:latin typeface="Arial"/>
                <a:cs typeface="Arial"/>
              </a:rPr>
              <a:t>Fuentes:</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noProof="0">
                <a:latin typeface="Arial"/>
                <a:cs typeface="Arial"/>
              </a:rPr>
              <a:t>International Energy Agency (IEA) (2016), ‘Water Energy Nexus: Excerpt from the World Energy Outlook 2016’, París, Francia.</a:t>
            </a:r>
          </a:p>
          <a:p>
            <a:pPr marL="0" lvl="0" indent="0">
              <a:buFont typeface="Symbol" panose="05050102010706020507" pitchFamily="18" charset="2"/>
              <a:buNone/>
            </a:pPr>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21</a:t>
            </a:fld>
            <a:endParaRPr lang="en-GB"/>
          </a:p>
        </p:txBody>
      </p:sp>
    </p:spTree>
    <p:extLst>
      <p:ext uri="{BB962C8B-B14F-4D97-AF65-F5344CB8AC3E}">
        <p14:creationId xmlns:p14="http://schemas.microsoft.com/office/powerpoint/2010/main" val="278736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latin typeface="Arial"/>
                <a:cs typeface="Arial"/>
              </a:rPr>
              <a:t>Notas:</a:t>
            </a:r>
          </a:p>
          <a:p>
            <a:endParaRPr lang="en-US" b="1" noProof="0">
              <a:latin typeface="Arial"/>
              <a:cs typeface="Arial"/>
            </a:endParaRPr>
          </a:p>
          <a:p>
            <a:pPr marL="171450" indent="-171450">
              <a:buFont typeface="Symbol" panose="05050102010706020507" pitchFamily="18" charset="2"/>
              <a:buChar char="-"/>
            </a:pPr>
            <a:r>
              <a:rPr lang="es-ES" noProof="0">
                <a:latin typeface="Arial"/>
                <a:cs typeface="Arial"/>
              </a:rPr>
              <a:t>Si observamos las proyecciones futuras, vemos que se prevé que el consumo de electricidad relacionado con el agua aumente significativamente en las próximas 2 décadas: en concreto, aumentará más del 60 % en comparación con 2014</a:t>
            </a:r>
          </a:p>
          <a:p>
            <a:pPr marL="171450" indent="-171450">
              <a:buFont typeface="Symbol" panose="05050102010706020507" pitchFamily="18" charset="2"/>
              <a:buChar char="-"/>
            </a:pPr>
            <a:r>
              <a:rPr lang="es-ES" noProof="0">
                <a:latin typeface="Arial"/>
                <a:cs typeface="Arial"/>
              </a:rPr>
              <a:t>Sin embargo, el porcentaje del consumo mundial de electricidad seguirá siendo casi la misma </a:t>
            </a:r>
          </a:p>
          <a:p>
            <a:pPr marL="171450" indent="-171450">
              <a:buFont typeface="Symbol" panose="05050102010706020507" pitchFamily="18" charset="2"/>
              <a:buChar char="-"/>
            </a:pPr>
            <a:r>
              <a:rPr lang="es-ES" noProof="0">
                <a:latin typeface="Arial"/>
                <a:cs typeface="Arial"/>
              </a:rPr>
              <a:t>La mayor parte del consumo de electricidad en</a:t>
            </a:r>
            <a:r>
              <a:rPr lang="es-ES" noProof="0">
                <a:highlight>
                  <a:srgbClr val="FFFF00"/>
                </a:highlight>
                <a:latin typeface="Arial"/>
                <a:cs typeface="Arial"/>
              </a:rPr>
              <a:t> </a:t>
            </a:r>
            <a:r>
              <a:rPr lang="es-ES" b="0" u="none" noProof="0">
                <a:latin typeface="Arial"/>
                <a:cs typeface="Arial"/>
              </a:rPr>
              <a:t>2040</a:t>
            </a:r>
            <a:r>
              <a:rPr lang="es-ES" b="0" u="none" noProof="0">
                <a:highlight>
                  <a:srgbClr val="FFFF00"/>
                </a:highlight>
                <a:latin typeface="Arial"/>
                <a:cs typeface="Arial"/>
              </a:rPr>
              <a:t> </a:t>
            </a:r>
            <a:r>
              <a:rPr lang="es-ES" b="0" u="none" noProof="0">
                <a:latin typeface="Arial"/>
                <a:cs typeface="Arial"/>
              </a:rPr>
              <a:t>s</a:t>
            </a:r>
            <a:r>
              <a:rPr lang="es-ES" noProof="0">
                <a:latin typeface="Arial"/>
                <a:cs typeface="Arial"/>
              </a:rPr>
              <a:t>eguirá recayendo en el sector del suministro de agua (25 %)</a:t>
            </a:r>
          </a:p>
          <a:p>
            <a:pPr marL="171450" indent="-171450">
              <a:buFont typeface="Symbol" panose="05050102010706020507" pitchFamily="18" charset="2"/>
              <a:buChar char="-"/>
            </a:pPr>
            <a:r>
              <a:rPr lang="es-ES" noProof="0">
                <a:latin typeface="Arial"/>
                <a:cs typeface="Arial"/>
              </a:rPr>
              <a:t>Le seguirá de cerca la desalinización, que esta creciendo y representará más del 20% al 2040</a:t>
            </a:r>
          </a:p>
          <a:p>
            <a:pPr marL="171450" indent="-171450">
              <a:buFont typeface="Symbol" panose="05050102010706020507" pitchFamily="18" charset="2"/>
              <a:buChar char="-"/>
            </a:pPr>
            <a:r>
              <a:rPr lang="es-ES" noProof="0">
                <a:latin typeface="Arial"/>
                <a:cs typeface="Arial"/>
              </a:rPr>
              <a:t>Este es sin duda el cambio más destacado en la evolución prevista</a:t>
            </a:r>
          </a:p>
          <a:p>
            <a:endParaRPr lang="en-US" noProof="0">
              <a:latin typeface="Arial"/>
              <a:cs typeface="Arial"/>
              <a:sym typeface="Wingdings" panose="05000000000000000000" pitchFamily="2" charset="2"/>
            </a:endParaRPr>
          </a:p>
          <a:p>
            <a:endParaRPr lang="en-US" noProof="0">
              <a:latin typeface="Arial"/>
              <a:cs typeface="Arial"/>
              <a:sym typeface="Wingdings" panose="05000000000000000000" pitchFamily="2" charset="2"/>
            </a:endParaRPr>
          </a:p>
          <a:p>
            <a:r>
              <a:rPr lang="es-ES" u="sng" noProof="0">
                <a:latin typeface="Arial"/>
                <a:cs typeface="Arial"/>
              </a:rPr>
              <a:t>Información adicional: </a:t>
            </a:r>
          </a:p>
          <a:p>
            <a:endParaRPr lang="en-US" noProof="0">
              <a:latin typeface="Arial"/>
              <a:cs typeface="Arial"/>
              <a:sym typeface="Wingdings" panose="05000000000000000000" pitchFamily="2" charset="2"/>
            </a:endParaRPr>
          </a:p>
          <a:p>
            <a:pPr marL="171450" indent="-171450">
              <a:buFont typeface="Symbol" panose="05050102010706020507" pitchFamily="18" charset="2"/>
              <a:buChar char="-"/>
            </a:pPr>
            <a:r>
              <a:rPr lang="es-ES" b="0" noProof="0">
                <a:latin typeface="Arial"/>
                <a:cs typeface="Arial"/>
                <a:sym typeface="Wingdings" panose="05000000000000000000" pitchFamily="2" charset="2"/>
              </a:rPr>
              <a:t>Se espera que el consumo de electricidad en el sector del agua aumente anualmente en un 2,3 %  Esto supone un aumento del 80 % en 2040 (total de 1470 TWh)</a:t>
            </a:r>
          </a:p>
          <a:p>
            <a:pPr marL="514350" lvl="1" indent="-171450">
              <a:buFont typeface="Symbol" panose="05050102010706020507" pitchFamily="18" charset="2"/>
              <a:buChar char="-"/>
            </a:pPr>
            <a:r>
              <a:rPr lang="es-ES" b="0" noProof="0">
                <a:latin typeface="Arial"/>
                <a:cs typeface="Arial"/>
                <a:sym typeface="Wingdings" panose="05000000000000000000" pitchFamily="2" charset="2"/>
              </a:rPr>
              <a:t>El equivalente a casi el doble del consumo actual de electricidad en Oriente Medio</a:t>
            </a:r>
            <a:r>
              <a:rPr lang="es-ES" noProof="0">
                <a:latin typeface="Arial"/>
                <a:cs typeface="Arial"/>
                <a:sym typeface="Wingdings" panose="05000000000000000000" pitchFamily="2" charset="2"/>
              </a:rPr>
              <a:t> </a:t>
            </a:r>
          </a:p>
          <a:p>
            <a:pPr marL="514350" lvl="1" indent="-171450">
              <a:buFont typeface="Symbol" panose="05050102010706020507" pitchFamily="18" charset="2"/>
              <a:buChar char="-"/>
            </a:pPr>
            <a:r>
              <a:rPr lang="es-ES" noProof="0">
                <a:latin typeface="Arial"/>
                <a:cs typeface="Arial"/>
              </a:rPr>
              <a:t>Los mayores aumentos se prevén para la desalinización, el trasvase y la reutilización del agua</a:t>
            </a:r>
          </a:p>
          <a:p>
            <a:pPr marL="171450" indent="-171450">
              <a:buFont typeface="Symbol" panose="05050102010706020507" pitchFamily="18" charset="2"/>
              <a:buChar char="-"/>
            </a:pPr>
            <a:r>
              <a:rPr lang="es-ES" b="1" u="none" noProof="0">
                <a:latin typeface="Arial"/>
                <a:cs typeface="Arial"/>
                <a:sym typeface="Wingdings" panose="05000000000000000000" pitchFamily="2" charset="2"/>
              </a:rPr>
              <a:t>Desalinización:</a:t>
            </a:r>
            <a:r>
              <a:rPr lang="es-ES" b="1" noProof="0">
                <a:latin typeface="Arial"/>
                <a:cs typeface="Arial"/>
                <a:sym typeface="Wingdings" panose="05000000000000000000" pitchFamily="2" charset="2"/>
              </a:rPr>
              <a:t> </a:t>
            </a:r>
          </a:p>
          <a:p>
            <a:pPr marL="171450" lvl="0" indent="-171450">
              <a:buFont typeface="Symbol" panose="05050102010706020507" pitchFamily="18" charset="2"/>
              <a:buChar char="-"/>
            </a:pPr>
            <a:r>
              <a:rPr lang="es-ES" b="0" noProof="0">
                <a:latin typeface="Arial"/>
                <a:cs typeface="Arial"/>
                <a:sym typeface="Wingdings" panose="05000000000000000000" pitchFamily="2" charset="2"/>
              </a:rPr>
              <a:t>Dentro de este sector, se prevé el mayor aumento de consumo de energía debido a que también aumentará la dependencia de dichos procesos, especialmente en las regiones con escasez de agua (por ejemplo, el norte de África y Oriente Medio) (AIE, 2018)</a:t>
            </a:r>
          </a:p>
          <a:p>
            <a:pPr marL="514350" lvl="1" indent="-171450">
              <a:buFont typeface="Symbol" panose="05050102010706020507" pitchFamily="18" charset="2"/>
              <a:buChar char="-"/>
            </a:pPr>
            <a:r>
              <a:rPr lang="es-ES" b="0" noProof="0">
                <a:latin typeface="Arial"/>
                <a:cs typeface="Arial"/>
                <a:sym typeface="Wingdings" panose="05000000000000000000" pitchFamily="2" charset="2"/>
              </a:rPr>
              <a:t>El consumo energético actual del 5 % aumentará hasta el 20 % en 2040</a:t>
            </a:r>
          </a:p>
          <a:p>
            <a:pPr marL="171450" indent="-171450">
              <a:buFont typeface="Symbol" panose="05050102010706020507" pitchFamily="18" charset="2"/>
              <a:buChar char="-"/>
            </a:pPr>
            <a:r>
              <a:rPr lang="es-ES" b="1" noProof="0">
                <a:latin typeface="Arial"/>
                <a:cs typeface="Arial"/>
                <a:sym typeface="Wingdings" panose="05000000000000000000" pitchFamily="2" charset="2"/>
              </a:rPr>
              <a:t>Trasvases de agua</a:t>
            </a:r>
            <a:r>
              <a:rPr lang="es-ES" b="0" noProof="0">
                <a:latin typeface="Arial"/>
                <a:cs typeface="Arial"/>
                <a:sym typeface="Wingdings" panose="05000000000000000000" pitchFamily="2" charset="2"/>
              </a:rPr>
              <a:t>:</a:t>
            </a:r>
            <a:r>
              <a:rPr lang="es-ES" noProof="0">
                <a:latin typeface="Arial"/>
                <a:cs typeface="Arial"/>
                <a:sym typeface="Wingdings" panose="05000000000000000000" pitchFamily="2" charset="2"/>
              </a:rPr>
              <a:t> </a:t>
            </a:r>
          </a:p>
          <a:p>
            <a:pPr marL="514350" lvl="1" indent="-171450">
              <a:buFont typeface="Symbol" panose="05050102010706020507" pitchFamily="18" charset="2"/>
              <a:buChar char="-"/>
            </a:pPr>
            <a:r>
              <a:rPr lang="es-ES" b="0" noProof="0">
                <a:latin typeface="Arial"/>
                <a:cs typeface="Arial"/>
                <a:sym typeface="Wingdings" panose="05000000000000000000" pitchFamily="2" charset="2"/>
              </a:rPr>
              <a:t>Los proyectos de trasvase de agua a gran escala representarán el segundo mayor aumento del consumo de agua (después de la desalinización)</a:t>
            </a:r>
          </a:p>
          <a:p>
            <a:pPr marL="0" indent="0">
              <a:buFont typeface="Symbol" panose="05050102010706020507" pitchFamily="18" charset="2"/>
              <a:buNone/>
            </a:pPr>
            <a:endParaRPr lang="en-US" noProof="0">
              <a:latin typeface="Arial"/>
              <a:cs typeface="Arial"/>
              <a:sym typeface="Wingdings" panose="05000000000000000000" pitchFamily="2" charset="2"/>
            </a:endParaRPr>
          </a:p>
          <a:p>
            <a:pPr marL="171450" indent="-171450">
              <a:buFont typeface="Symbol" panose="05050102010706020507" pitchFamily="18" charset="2"/>
              <a:buChar char="-"/>
            </a:pPr>
            <a:r>
              <a:rPr lang="es-ES" b="1" noProof="0">
                <a:latin typeface="Arial"/>
                <a:cs typeface="Arial"/>
                <a:sym typeface="Wingdings" panose="05000000000000000000" pitchFamily="2" charset="2"/>
              </a:rPr>
              <a:t>Tratamiento de aguas residuales:</a:t>
            </a:r>
            <a:r>
              <a:rPr lang="es-ES" noProof="0">
                <a:latin typeface="Arial"/>
                <a:cs typeface="Arial"/>
                <a:sym typeface="Wingdings" panose="05000000000000000000" pitchFamily="2" charset="2"/>
              </a:rPr>
              <a:t> </a:t>
            </a:r>
          </a:p>
          <a:p>
            <a:pPr marL="171450" lvl="0" indent="-171450">
              <a:buFont typeface="Symbol" panose="05050102010706020507" pitchFamily="18" charset="2"/>
              <a:buChar char="-"/>
            </a:pPr>
            <a:r>
              <a:rPr lang="es-ES" b="0" noProof="0">
                <a:latin typeface="Arial"/>
                <a:cs typeface="Arial"/>
                <a:sym typeface="Wingdings" panose="05000000000000000000" pitchFamily="2" charset="2"/>
              </a:rPr>
              <a:t>El </a:t>
            </a:r>
            <a:r>
              <a:rPr lang="es-ES" b="1" noProof="0">
                <a:latin typeface="Arial"/>
                <a:cs typeface="Arial"/>
                <a:sym typeface="Wingdings" panose="05000000000000000000" pitchFamily="2" charset="2"/>
              </a:rPr>
              <a:t>consumo de electricidad aumentará más del 60% </a:t>
            </a:r>
            <a:r>
              <a:rPr lang="es-ES" b="0" noProof="0">
                <a:latin typeface="Arial"/>
                <a:cs typeface="Arial"/>
                <a:sym typeface="Wingdings" panose="05000000000000000000" pitchFamily="2" charset="2"/>
              </a:rPr>
              <a:t>entre 2014 y 2040 (AIE, 2016) debido al aumento de los estándares de calidad (AIE, 2018)</a:t>
            </a:r>
          </a:p>
          <a:p>
            <a:pPr marL="514350" lvl="1" indent="-171450">
              <a:buFont typeface="Symbol" panose="05050102010706020507" pitchFamily="18" charset="2"/>
              <a:buChar char="-"/>
            </a:pPr>
            <a:r>
              <a:rPr lang="es-ES" b="0" noProof="0">
                <a:latin typeface="Arial"/>
                <a:cs typeface="Arial"/>
                <a:sym typeface="Wingdings" panose="05000000000000000000" pitchFamily="2" charset="2"/>
              </a:rPr>
              <a:t>Dos tendencias contrapuestas en relación con la intensidad energética del tratamiento de las aguas residuales: (1) la intensidad energética global aumentará debido a un mayor tratamiento de las aguas residuales en los antiguos países en desarrollo; (2) la eficiencia del tratamiento mejorará y mitigará así este crecimiento</a:t>
            </a:r>
          </a:p>
          <a:p>
            <a:pPr marL="171450" indent="-171450">
              <a:buFont typeface="Symbol" panose="05050102010706020507" pitchFamily="18" charset="2"/>
              <a:buChar char="-"/>
            </a:pPr>
            <a:r>
              <a:rPr lang="es-ES" noProof="0">
                <a:latin typeface="Arial"/>
                <a:cs typeface="Arial"/>
                <a:sym typeface="Wingdings" panose="05000000000000000000" pitchFamily="2" charset="2"/>
              </a:rPr>
              <a:t>Extracción de aguas subterráneas: </a:t>
            </a:r>
          </a:p>
          <a:p>
            <a:pPr marL="514350" lvl="1" indent="-171450">
              <a:buFont typeface="Symbol" panose="05050102010706020507" pitchFamily="18" charset="2"/>
              <a:buChar char="-"/>
            </a:pPr>
            <a:r>
              <a:rPr lang="es-ES" b="0" noProof="0">
                <a:latin typeface="Arial"/>
                <a:cs typeface="Arial"/>
                <a:sym typeface="Wingdings" panose="05000000000000000000" pitchFamily="2" charset="2"/>
              </a:rPr>
              <a:t>Las necesidades de electricidad aumentarán en 30 TWh hasta 2040 debido al aumento de la extracción y al uso de bombas eléctricas más eficientes</a:t>
            </a:r>
          </a:p>
          <a:p>
            <a:pPr marL="171450" indent="-171450">
              <a:buFont typeface="Symbol" panose="05050102010706020507" pitchFamily="18" charset="2"/>
              <a:buChar char="-"/>
            </a:pPr>
            <a:r>
              <a:rPr lang="es-ES" noProof="0">
                <a:latin typeface="Arial"/>
                <a:cs typeface="Arial"/>
                <a:sym typeface="Wingdings" panose="05000000000000000000" pitchFamily="2" charset="2"/>
              </a:rPr>
              <a:t>Porcentaje del sector del agua en el consumo global de electricidad</a:t>
            </a:r>
            <a:r>
              <a:rPr lang="es-ES" b="0" noProof="0">
                <a:latin typeface="Arial"/>
                <a:cs typeface="Arial"/>
                <a:sym typeface="Wingdings" panose="05000000000000000000" pitchFamily="2" charset="2"/>
              </a:rPr>
              <a:t>:</a:t>
            </a:r>
            <a:r>
              <a:rPr lang="es-ES" noProof="0">
                <a:latin typeface="Arial"/>
                <a:cs typeface="Arial"/>
                <a:sym typeface="Wingdings" panose="05000000000000000000" pitchFamily="2" charset="2"/>
              </a:rPr>
              <a:t> </a:t>
            </a:r>
          </a:p>
          <a:p>
            <a:pPr marL="514350" lvl="1" indent="-171450">
              <a:buFont typeface="Symbol" panose="05050102010706020507" pitchFamily="18" charset="2"/>
              <a:buChar char="-"/>
            </a:pPr>
            <a:r>
              <a:rPr lang="es-ES" b="0" noProof="0">
                <a:latin typeface="Arial"/>
                <a:cs typeface="Arial"/>
                <a:sym typeface="Wingdings" panose="05000000000000000000" pitchFamily="2" charset="2"/>
              </a:rPr>
              <a:t>En general, se mantiene casi al mismo nivel en torno al 4 %</a:t>
            </a:r>
          </a:p>
          <a:p>
            <a:pPr marL="514350" lvl="1" indent="-171450">
              <a:buFont typeface="Symbol" panose="05050102010706020507" pitchFamily="18" charset="2"/>
              <a:buChar char="-"/>
            </a:pPr>
            <a:r>
              <a:rPr lang="es-ES" b="0" noProof="0">
                <a:latin typeface="Arial"/>
                <a:cs typeface="Arial"/>
                <a:sym typeface="Wingdings" panose="05000000000000000000" pitchFamily="2" charset="2"/>
              </a:rPr>
              <a:t>Pero existen fuertes diferencias regionales</a:t>
            </a:r>
          </a:p>
          <a:p>
            <a:pPr marL="514350" lvl="1" indent="-171450">
              <a:buFont typeface="Symbol" panose="05050102010706020507" pitchFamily="18" charset="2"/>
              <a:buChar char="-"/>
            </a:pPr>
            <a:r>
              <a:rPr lang="es-ES" b="0" noProof="0">
                <a:latin typeface="Arial"/>
                <a:cs typeface="Arial"/>
                <a:sym typeface="Wingdings" panose="05000000000000000000" pitchFamily="2" charset="2"/>
              </a:rPr>
              <a:t>La UE y los EE. UU se mantendrán en torno al 3 %</a:t>
            </a:r>
          </a:p>
          <a:p>
            <a:pPr marL="514350" lvl="1" indent="-171450">
              <a:buFont typeface="Symbol" panose="05050102010706020507" pitchFamily="18" charset="2"/>
              <a:buChar char="-"/>
            </a:pPr>
            <a:r>
              <a:rPr lang="es-ES" b="0" noProof="0">
                <a:latin typeface="Arial"/>
                <a:cs typeface="Arial"/>
                <a:sym typeface="Wingdings" panose="05000000000000000000" pitchFamily="2" charset="2"/>
              </a:rPr>
              <a:t>La cuota de India disminuirá del 10 % al 4 % porque se prevé que otros usos de la electricidad crezcan más rápido</a:t>
            </a:r>
          </a:p>
          <a:p>
            <a:pPr marL="514350" lvl="1" indent="-171450">
              <a:buFont typeface="Symbol" panose="05050102010706020507" pitchFamily="18" charset="2"/>
              <a:buChar char="-"/>
            </a:pPr>
            <a:r>
              <a:rPr lang="es-ES" b="0" noProof="0">
                <a:latin typeface="Arial"/>
                <a:cs typeface="Arial"/>
                <a:sym typeface="Wingdings" panose="05000000000000000000" pitchFamily="2" charset="2"/>
              </a:rPr>
              <a:t>Oriente Medio: el porcentaje pasará del 9 % al 16 % debido al fuerte crecimiento de la capacidad de desalinización</a:t>
            </a:r>
          </a:p>
          <a:p>
            <a:pPr marL="514350" lvl="1" indent="-171450">
              <a:buFont typeface="Symbol" panose="05050102010706020507" pitchFamily="18" charset="2"/>
              <a:buChar char="-"/>
            </a:pPr>
            <a:r>
              <a:rPr lang="es-ES" b="0" noProof="0">
                <a:latin typeface="Arial"/>
                <a:cs typeface="Arial"/>
                <a:sym typeface="Wingdings" panose="05000000000000000000" pitchFamily="2" charset="2"/>
              </a:rPr>
              <a:t>China: el porcentaje aumentará del 3 % al 4 % debido a los proyectos de trasvase de agua a gran escala (por ejemplo, el Proyecto de Trasvase de Agua Sur-Norte)</a:t>
            </a:r>
          </a:p>
          <a:p>
            <a:pPr marL="0" lvl="0" indent="0">
              <a:buFont typeface="Symbol" panose="05050102010706020507" pitchFamily="18" charset="2"/>
              <a:buNone/>
            </a:pPr>
            <a:endParaRPr lang="en-US" b="1" noProof="0"/>
          </a:p>
          <a:p>
            <a:pPr marL="0" lvl="0" indent="0">
              <a:buFont typeface="Symbol" panose="05050102010706020507" pitchFamily="18" charset="2"/>
              <a:buNone/>
            </a:pPr>
            <a:endParaRPr lang="en-US" b="1" noProof="0"/>
          </a:p>
          <a:p>
            <a:pPr marL="0" lvl="0" indent="0">
              <a:buFont typeface="Symbol" panose="05050102010706020507" pitchFamily="18" charset="2"/>
              <a:buNone/>
            </a:pPr>
            <a:r>
              <a:rPr lang="es-ES" b="1" noProof="0">
                <a:latin typeface="Arial"/>
                <a:cs typeface="Arial"/>
              </a:rPr>
              <a:t>Fuentes:</a:t>
            </a:r>
          </a:p>
          <a:p>
            <a:pPr marL="0" lvl="0" indent="0">
              <a:buFont typeface="Symbol" panose="05050102010706020507" pitchFamily="18" charset="2"/>
              <a:buNone/>
            </a:pPr>
            <a:endParaRPr lang="en-US" noProof="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noProof="0">
                <a:latin typeface="Arial"/>
                <a:cs typeface="Arial"/>
              </a:rPr>
              <a:t>Howes, T. (IEA) (2021-05-18), ‘Water data for the energy sector. Climate impacts on hydropower’, Presentation. </a:t>
            </a:r>
          </a:p>
          <a:p>
            <a:pPr marL="0" lvl="0" indent="0">
              <a:buFont typeface="Symbol" panose="05050102010706020507" pitchFamily="18" charset="2"/>
              <a:buNone/>
            </a:pPr>
            <a:endParaRPr lang="en-US" noProof="0">
              <a:latin typeface="Arial"/>
              <a:cs typeface="Arial"/>
            </a:endParaRPr>
          </a:p>
          <a:p>
            <a:pPr marL="0" lvl="0" indent="0">
              <a:buFont typeface="Symbol" panose="05050102010706020507" pitchFamily="18" charset="2"/>
              <a:buNone/>
            </a:pPr>
            <a:r>
              <a:rPr lang="es-ES" noProof="0">
                <a:latin typeface="Arial"/>
                <a:cs typeface="Arial"/>
              </a:rPr>
              <a:t>International Energy Agency (IEA) (2018), ‘World Energy Outlook 2018’, París, Francia.</a:t>
            </a:r>
          </a:p>
          <a:p>
            <a:pPr marL="0" indent="0">
              <a:buFont typeface="Symbol" panose="05050102010706020507" pitchFamily="18" charset="2"/>
              <a:buNone/>
            </a:pPr>
            <a:endParaRPr lang="en-US" noProof="0"/>
          </a:p>
          <a:p>
            <a:pPr marL="0" indent="0">
              <a:buFont typeface="Symbol" panose="05050102010706020507" pitchFamily="18" charset="2"/>
              <a:buNone/>
            </a:pPr>
            <a:r>
              <a:rPr lang="es-ES" noProof="0">
                <a:latin typeface="Arial"/>
                <a:cs typeface="Arial"/>
              </a:rPr>
              <a:t>International Energy Agency (IEA) (2016), ‘Water Energy Nexus: Excerpt from the World Energy Outlook 2016’, París, Francia.</a:t>
            </a:r>
          </a:p>
          <a:p>
            <a:pPr marL="0" indent="0">
              <a:buFont typeface="Symbol" panose="05050102010706020507" pitchFamily="18" charset="2"/>
              <a:buNone/>
            </a:pPr>
            <a:endParaRPr lang="en-US" noProof="0"/>
          </a:p>
          <a:p>
            <a:r>
              <a:rPr lang="es-ES" noProof="0">
                <a:latin typeface="Arial"/>
                <a:cs typeface="Arial"/>
              </a:rPr>
              <a:t>World Bioenergy Association (WBA) (2013), ‘Biofuels for Transport. Fact Sheet.’, Estocolmo, Suecia.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22</a:t>
            </a:fld>
            <a:endParaRPr lang="en-GB"/>
          </a:p>
        </p:txBody>
      </p:sp>
    </p:spTree>
    <p:extLst>
      <p:ext uri="{BB962C8B-B14F-4D97-AF65-F5344CB8AC3E}">
        <p14:creationId xmlns:p14="http://schemas.microsoft.com/office/powerpoint/2010/main" val="1741289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900" b="1" noProof="0">
                <a:solidFill>
                  <a:schemeClr val="tx1"/>
                </a:solidFill>
                <a:effectLst/>
                <a:latin typeface="Arial" panose="020B0604020202020204" pitchFamily="34" charset="0"/>
                <a:ea typeface="+mn-ea"/>
                <a:cs typeface="+mn-cs"/>
              </a:rPr>
              <a:t>Notas: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noProof="0">
              <a:solidFill>
                <a:schemeClr val="tx1"/>
              </a:solidFill>
              <a:effectLst/>
              <a:latin typeface="Arial" panose="020B0604020202020204" pitchFamily="34" charset="0"/>
              <a:ea typeface="+mn-ea"/>
              <a:cs typeface="+mn-cs"/>
            </a:endParaRPr>
          </a:p>
          <a:p>
            <a:r>
              <a:rPr lang="es-ES" sz="900" noProof="0">
                <a:solidFill>
                  <a:schemeClr val="tx1"/>
                </a:solidFill>
                <a:effectLst/>
                <a:latin typeface="Arial" panose="020B0604020202020204" pitchFamily="34" charset="0"/>
                <a:ea typeface="+mn-ea"/>
                <a:cs typeface="+mn-cs"/>
              </a:rPr>
              <a:t>- En este apartado se analizan las interacciones entre los sectores de la energía y los alimentos</a:t>
            </a:r>
          </a:p>
          <a:p>
            <a:r>
              <a:rPr lang="es-ES" sz="900" noProof="0">
                <a:solidFill>
                  <a:schemeClr val="tx1"/>
                </a:solidFill>
                <a:effectLst/>
                <a:latin typeface="Arial" panose="020B0604020202020204" pitchFamily="34" charset="0"/>
                <a:ea typeface="+mn-ea"/>
                <a:cs typeface="+mn-cs"/>
              </a:rPr>
              <a:t>- Las cuestiones clave que se abordan son: </a:t>
            </a:r>
          </a:p>
          <a:p>
            <a:pPr marL="514350" lvl="1" indent="-171450">
              <a:buFont typeface="Symbol" panose="05050102010706020507" pitchFamily="18" charset="2"/>
              <a:buChar char="-"/>
            </a:pPr>
            <a:r>
              <a:rPr lang="es-ES" sz="900" noProof="0">
                <a:solidFill>
                  <a:schemeClr val="tx1"/>
                </a:solidFill>
                <a:effectLst/>
                <a:latin typeface="Arial" panose="020B0604020202020204" pitchFamily="34" charset="0"/>
                <a:ea typeface="+mn-ea"/>
                <a:cs typeface="+mn-cs"/>
              </a:rPr>
              <a:t>¿En qué parte de la cadena de producción de alimentos se requiere energía y en qué cantidad? </a:t>
            </a:r>
          </a:p>
          <a:p>
            <a:pPr marL="514350" lvl="1" indent="-171450">
              <a:buFont typeface="Symbol" panose="05050102010706020507" pitchFamily="18" charset="2"/>
              <a:buChar char="-"/>
            </a:pPr>
            <a:r>
              <a:rPr lang="es-ES" sz="900" noProof="0">
                <a:solidFill>
                  <a:schemeClr val="tx1"/>
                </a:solidFill>
                <a:effectLst/>
                <a:latin typeface="Arial" panose="020B0604020202020204" pitchFamily="34" charset="0"/>
                <a:ea typeface="+mn-ea"/>
                <a:cs typeface="+mn-cs"/>
              </a:rPr>
              <a:t>¿Qué papel desempeña la agricultura en la producción de energía (palabra clave «bioenergía»)? ¿Cuánto suelo agrícola se utiliza para la producción de bioenergía?</a:t>
            </a:r>
          </a:p>
          <a:p>
            <a:endParaRPr lang="en-US" sz="900" kern="1200" noProof="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ES" sz="900" b="1" baseline="0" noProof="0">
                <a:latin typeface="Arial" panose="020B0604020202020204" pitchFamily="34" charset="0"/>
                <a:cs typeface="Arial" panose="020B0604020202020204" pitchFamily="34" charset="0"/>
              </a:rPr>
              <a:t>Principales </a:t>
            </a:r>
            <a:r>
              <a:rPr lang="es-ES" sz="900" b="1" i="1" baseline="0" noProof="0">
                <a:latin typeface="Arial" panose="020B0604020202020204" pitchFamily="34" charset="0"/>
                <a:cs typeface="Arial" panose="020B0604020202020204" pitchFamily="34" charset="0"/>
              </a:rPr>
              <a:t>trade-offs:</a:t>
            </a:r>
          </a:p>
          <a:p>
            <a:pPr marL="171450" indent="-171450">
              <a:buFontTx/>
              <a:buChar char="-"/>
            </a:pPr>
            <a:r>
              <a:rPr lang="es-ES" sz="900" noProof="0">
                <a:solidFill>
                  <a:schemeClr val="tx1"/>
                </a:solidFill>
                <a:effectLst/>
                <a:latin typeface="Arial" panose="020B0604020202020204" pitchFamily="34" charset="0"/>
                <a:ea typeface="+mn-ea"/>
                <a:cs typeface="+mn-cs"/>
              </a:rPr>
              <a:t>Utilización del suelo para el cultivo de alimentos frente a la producción de energía </a:t>
            </a:r>
          </a:p>
          <a:p>
            <a:pPr marL="171450" indent="-171450">
              <a:buFontTx/>
              <a:buChar char="-"/>
            </a:pPr>
            <a:endParaRPr lang="en-US" sz="900" kern="1200" noProof="0">
              <a:solidFill>
                <a:schemeClr val="tx1"/>
              </a:solidFill>
              <a:effectLst/>
              <a:latin typeface="Arial" panose="020B0604020202020204" pitchFamily="34" charset="0"/>
              <a:ea typeface="+mn-ea"/>
              <a:cs typeface="+mn-cs"/>
            </a:endParaRPr>
          </a:p>
          <a:p>
            <a:endParaRPr lang="de-DE" b="1"/>
          </a:p>
        </p:txBody>
      </p:sp>
      <p:sp>
        <p:nvSpPr>
          <p:cNvPr id="4" name="Foliennummernplatzhalter 3"/>
          <p:cNvSpPr>
            <a:spLocks noGrp="1"/>
          </p:cNvSpPr>
          <p:nvPr>
            <p:ph type="sldNum" sz="quarter" idx="5"/>
          </p:nvPr>
        </p:nvSpPr>
        <p:spPr/>
        <p:txBody>
          <a:bodyPr/>
          <a:lstStyle/>
          <a:p>
            <a:fld id="{4045F879-0589-40D4-B0E5-B74D0CAD5C6C}" type="slidenum">
              <a:rPr lang="en-GB" smtClean="0"/>
              <a:pPr/>
              <a:t>23</a:t>
            </a:fld>
            <a:endParaRPr lang="en-GB"/>
          </a:p>
        </p:txBody>
      </p:sp>
    </p:spTree>
    <p:extLst>
      <p:ext uri="{BB962C8B-B14F-4D97-AF65-F5344CB8AC3E}">
        <p14:creationId xmlns:p14="http://schemas.microsoft.com/office/powerpoint/2010/main" val="1084039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6E899A8A-B544-40D7-A8BD-E5C0A361EA59}"/>
              </a:ext>
            </a:extLst>
          </p:cNvPr>
          <p:cNvSpPr>
            <a:spLocks noGrp="1"/>
          </p:cNvSpPr>
          <p:nvPr>
            <p:ph type="body" idx="1"/>
          </p:nvPr>
        </p:nvSpPr>
        <p:spPr/>
        <p:txBody>
          <a:bodyPr/>
          <a:lstStyle/>
          <a:p>
            <a:r>
              <a:rPr lang="es-ES" b="1" noProof="0"/>
              <a:t>Notas:</a:t>
            </a:r>
          </a:p>
          <a:p>
            <a:endParaRPr lang="en-US" b="0" noProof="0"/>
          </a:p>
          <a:p>
            <a:pPr marL="171450" indent="-171450">
              <a:buFont typeface="Symbol" panose="05050102010706020507" pitchFamily="18" charset="2"/>
              <a:buChar char="-"/>
            </a:pPr>
            <a:r>
              <a:rPr lang="es-ES" b="0" noProof="0"/>
              <a:t>La energía es necesaria para los siguientes </a:t>
            </a:r>
            <a:r>
              <a:rPr lang="es-ES" b="1" noProof="0"/>
              <a:t>insumos</a:t>
            </a:r>
            <a:r>
              <a:rPr lang="es-ES" b="0" noProof="0"/>
              <a:t>: </a:t>
            </a:r>
            <a:r>
              <a:rPr lang="es-ES" sz="900" b="0" i="0" u="none" strike="noStrike" baseline="0" noProof="0">
                <a:solidFill>
                  <a:schemeClr val="tx1"/>
                </a:solidFill>
                <a:latin typeface="Arial" panose="020B0604020202020204" pitchFamily="34" charset="0"/>
                <a:ea typeface="+mn-ea"/>
                <a:cs typeface="+mn-cs"/>
              </a:rPr>
              <a:t>semillas, riego y bombeo, piensos y fertilizantes</a:t>
            </a:r>
          </a:p>
          <a:p>
            <a:pPr marL="171450" indent="-171450">
              <a:buFont typeface="Symbol" panose="05050102010706020507" pitchFamily="18" charset="2"/>
              <a:buChar char="-"/>
            </a:pPr>
            <a:r>
              <a:rPr lang="es-ES" b="0" noProof="0"/>
              <a:t>La energía también es fundamental en la </a:t>
            </a:r>
            <a:r>
              <a:rPr lang="es-ES" b="1" noProof="0"/>
              <a:t>producción</a:t>
            </a:r>
            <a:r>
              <a:rPr lang="es-ES" b="0" noProof="0"/>
              <a:t> de alimentos: para mecanizar </a:t>
            </a:r>
            <a:r>
              <a:rPr lang="es-ES" sz="900" b="0" i="0" u="none" strike="noStrike" baseline="0" noProof="0">
                <a:solidFill>
                  <a:schemeClr val="tx1"/>
                </a:solidFill>
                <a:latin typeface="Arial" panose="020B0604020202020204" pitchFamily="34" charset="0"/>
                <a:ea typeface="+mn-ea"/>
                <a:cs typeface="+mn-cs"/>
              </a:rPr>
              <a:t>las explotaciones agrícolas, reducir la necesidad de mano de obra, así como aumentar la eficiencia operativa</a:t>
            </a:r>
          </a:p>
          <a:p>
            <a:pPr marL="171450" indent="-171450">
              <a:buFont typeface="Symbol" panose="05050102010706020507" pitchFamily="18" charset="2"/>
              <a:buChar char="-"/>
            </a:pPr>
            <a:r>
              <a:rPr lang="es-ES" b="0" noProof="0"/>
              <a:t>Además, la energía desempeña un papel importante para el </a:t>
            </a:r>
            <a:r>
              <a:rPr lang="es-ES" b="1" noProof="0"/>
              <a:t>transporte</a:t>
            </a:r>
            <a:r>
              <a:rPr lang="es-ES" b="0" noProof="0"/>
              <a:t> de los productos agrícolas: de la granja</a:t>
            </a:r>
            <a:r>
              <a:rPr lang="es-ES" sz="900" b="0" i="0" u="none" strike="noStrike" baseline="0" noProof="0">
                <a:solidFill>
                  <a:schemeClr val="tx1"/>
                </a:solidFill>
                <a:latin typeface="Arial" panose="020B0604020202020204" pitchFamily="34" charset="0"/>
                <a:ea typeface="+mn-ea"/>
                <a:cs typeface="+mn-cs"/>
              </a:rPr>
              <a:t> al centro de recogida y de ahí a las instalaciones de transformación y los mercados</a:t>
            </a:r>
          </a:p>
          <a:p>
            <a:pPr marL="171450" indent="-171450">
              <a:buFont typeface="Symbol" panose="05050102010706020507" pitchFamily="18" charset="2"/>
              <a:buChar char="-"/>
            </a:pPr>
            <a:r>
              <a:rPr lang="es-ES" b="0" noProof="0"/>
              <a:t>También se necesita energía para </a:t>
            </a:r>
            <a:r>
              <a:rPr lang="es-ES" b="1" noProof="0"/>
              <a:t>el almacenamiento y la manipulación de alimentos: </a:t>
            </a:r>
            <a:r>
              <a:rPr lang="es-ES" b="0" noProof="0"/>
              <a:t>para el </a:t>
            </a:r>
            <a:r>
              <a:rPr lang="es-ES" sz="900" b="0" i="0" u="none" strike="noStrike" baseline="0" noProof="0">
                <a:solidFill>
                  <a:schemeClr val="tx1"/>
                </a:solidFill>
                <a:latin typeface="Arial" panose="020B0604020202020204" pitchFamily="34" charset="0"/>
                <a:ea typeface="+mn-ea"/>
                <a:cs typeface="+mn-cs"/>
              </a:rPr>
              <a:t>almacenamiento en frío, el control de la humedad, así como la clasificación y envasado mecanizados</a:t>
            </a:r>
          </a:p>
          <a:p>
            <a:pPr marL="171450" indent="-171450">
              <a:buFont typeface="Symbol" panose="05050102010706020507" pitchFamily="18" charset="2"/>
              <a:buChar char="-"/>
            </a:pPr>
            <a:r>
              <a:rPr lang="es-ES" b="0" noProof="0"/>
              <a:t>Dentro de la fase de </a:t>
            </a:r>
            <a:r>
              <a:rPr lang="es-ES" b="1" noProof="0"/>
              <a:t>procesamiento de valor añadido</a:t>
            </a:r>
            <a:r>
              <a:rPr lang="es-ES" b="0" noProof="0"/>
              <a:t> se requiere energía para el </a:t>
            </a:r>
            <a:r>
              <a:rPr lang="es-ES" sz="900" b="0" i="0" u="none" strike="noStrike" baseline="0" noProof="0">
                <a:solidFill>
                  <a:schemeClr val="tx1"/>
                </a:solidFill>
                <a:latin typeface="Arial" panose="020B0604020202020204" pitchFamily="34" charset="0"/>
                <a:ea typeface="+mn-ea"/>
                <a:cs typeface="+mn-cs"/>
              </a:rPr>
              <a:t>secado, la trituración, la molienda, etc.</a:t>
            </a:r>
            <a:r>
              <a:rPr lang="es-ES" b="0" noProof="0"/>
              <a:t>.</a:t>
            </a:r>
          </a:p>
          <a:p>
            <a:pPr marL="171450" indent="-171450">
              <a:buFont typeface="Symbol" panose="05050102010706020507" pitchFamily="18" charset="2"/>
              <a:buChar char="-"/>
            </a:pPr>
            <a:r>
              <a:rPr lang="es-ES" b="0" noProof="0"/>
              <a:t>También se requiere energía en el </a:t>
            </a:r>
            <a:r>
              <a:rPr lang="es-ES" b="1" noProof="0"/>
              <a:t>transporte</a:t>
            </a:r>
            <a:r>
              <a:rPr lang="es-ES" b="0" noProof="0"/>
              <a:t> </a:t>
            </a:r>
            <a:r>
              <a:rPr lang="es-ES" b="1" noProof="0"/>
              <a:t>y la logística</a:t>
            </a:r>
            <a:r>
              <a:rPr lang="es-ES" b="0" noProof="0"/>
              <a:t>: en los almacenes, así como en </a:t>
            </a:r>
            <a:r>
              <a:rPr lang="es-ES" sz="900" b="0" i="0" u="none" strike="noStrike" baseline="0" noProof="0">
                <a:solidFill>
                  <a:schemeClr val="tx1"/>
                </a:solidFill>
                <a:latin typeface="Arial" panose="020B0604020202020204" pitchFamily="34" charset="0"/>
                <a:ea typeface="+mn-ea"/>
                <a:cs typeface="+mn-cs"/>
              </a:rPr>
              <a:t>el transporte por carretera, ferroviario y marítimo</a:t>
            </a:r>
          </a:p>
          <a:p>
            <a:pPr marL="171450" indent="-171450">
              <a:buFont typeface="Symbol" panose="05050102010706020507" pitchFamily="18" charset="2"/>
              <a:buChar char="-"/>
            </a:pPr>
            <a:r>
              <a:rPr lang="es-ES" b="0" noProof="0"/>
              <a:t>En el ámbito de la comercialización y la distribución se necesita energía para el envasado, la venta al por menor (supermercados) y la refrigeración</a:t>
            </a:r>
          </a:p>
          <a:p>
            <a:pPr marL="171450" indent="-171450">
              <a:buFont typeface="Symbol" panose="05050102010706020507" pitchFamily="18" charset="2"/>
              <a:buChar char="-"/>
            </a:pPr>
            <a:r>
              <a:rPr lang="es-ES" b="0" noProof="0"/>
              <a:t>Por último, el consumidor final también necesita energía para </a:t>
            </a:r>
            <a:r>
              <a:rPr lang="es-ES" sz="900" b="0" i="0" u="none" strike="noStrike" baseline="0" noProof="0">
                <a:solidFill>
                  <a:schemeClr val="tx1"/>
                </a:solidFill>
                <a:latin typeface="Arial" panose="020B0604020202020204" pitchFamily="34" charset="0"/>
                <a:ea typeface="+mn-ea"/>
                <a:cs typeface="+mn-cs"/>
              </a:rPr>
              <a:t>cocinar, para el transporte y para los electrodomésticos</a:t>
            </a:r>
          </a:p>
          <a:p>
            <a:endParaRPr lang="en-US" b="0" noProof="0"/>
          </a:p>
          <a:p>
            <a:r>
              <a:rPr lang="es-ES" b="1" noProof="0"/>
              <a:t>Fuentes:</a:t>
            </a:r>
          </a:p>
          <a:p>
            <a:endParaRPr lang="en-US" b="1" noProof="0"/>
          </a:p>
          <a:p>
            <a:r>
              <a:rPr lang="es-ES" b="0" noProof="0"/>
              <a:t>FAO (2016). Energy, Agriculture and Climate Change. Towards energy-smart agriculture, Disponible en: https://www.fao.org/3/I6382EN/i6382en.pdf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latin typeface="Arial"/>
                <a:cs typeface="Arial"/>
              </a:rPr>
              <a:t>Notas: </a:t>
            </a:r>
          </a:p>
          <a:p>
            <a:endParaRPr lang="en-US" noProof="0"/>
          </a:p>
          <a:p>
            <a:pPr>
              <a:defRPr/>
            </a:pPr>
            <a:r>
              <a:rPr lang="es-ES" noProof="0">
                <a:latin typeface="Arial"/>
                <a:cs typeface="Arial"/>
              </a:rPr>
              <a:t>Ahora queremos analizar más de cerca cómo se utiliza la energía en los sistemas agroalimentarios. </a:t>
            </a:r>
          </a:p>
          <a:p>
            <a:pPr>
              <a:defRPr/>
            </a:pPr>
            <a:r>
              <a:rPr lang="es-ES" noProof="0">
                <a:latin typeface="Arial"/>
                <a:cs typeface="Arial"/>
              </a:rPr>
              <a:t>Antes de comenzar con la presentación, vamos a intentar responder a las preguntas de tipo test que hemos preparado. </a:t>
            </a:r>
          </a:p>
          <a:p>
            <a:endParaRPr lang="en-US" noProof="0">
              <a:latin typeface="Arial"/>
              <a:cs typeface="Arial"/>
            </a:endParaRPr>
          </a:p>
          <a:p>
            <a:r>
              <a:rPr lang="es-ES" noProof="0"/>
              <a:t>Para participar, necesita su </a:t>
            </a:r>
            <a:r>
              <a:rPr lang="es-ES" i="1" noProof="0"/>
              <a:t>smartphone</a:t>
            </a:r>
            <a:r>
              <a:rPr lang="es-ES" noProof="0"/>
              <a:t>, su ordenador/computadora portátil o cualquier otro dispositivo con acceso a Internet [proporcione el enlace y el código QR para acceder al cuestionario si utiliza una de las herramientas en línea mencionadas a continuación]</a:t>
            </a:r>
          </a:p>
          <a:p>
            <a:endParaRPr lang="en-US" noProof="0"/>
          </a:p>
          <a:p>
            <a:r>
              <a:rPr lang="es-ES" u="sng" noProof="0">
                <a:latin typeface="Arial"/>
                <a:cs typeface="Arial"/>
              </a:rPr>
              <a:t>Pregunta:  </a:t>
            </a:r>
          </a:p>
          <a:p>
            <a:pPr marL="457200" lvl="1" indent="-457200">
              <a:buFont typeface="+mj-lt"/>
              <a:buAutoNum type="arabicPeriod"/>
            </a:pPr>
            <a:r>
              <a:rPr lang="es-ES" noProof="0">
                <a:latin typeface="Arial"/>
                <a:cs typeface="Arial"/>
                <a:sym typeface="Wingdings" panose="05000000000000000000" pitchFamily="2" charset="2"/>
              </a:rPr>
              <a:t>Ya hemos visto (en la primera presentación) que los sistemas agroalimentarios representan alrededor del 33 % de la demanda mundial de energía. ¿Qué segmento de la cadena agroalimentaria necesita más energía (a nivel mundial)? </a:t>
            </a:r>
            <a:r>
              <a:rPr lang="es-ES" i="1" noProof="0">
                <a:latin typeface="Arial"/>
                <a:cs typeface="Arial"/>
                <a:sym typeface="Wingdings" panose="05000000000000000000" pitchFamily="2" charset="2"/>
              </a:rPr>
              <a:t>[Opciones de elección múltiple: Producción agrícola, ganadería, producción pesquera, transformación y distribución (x), venta al por menor, preparación y cocción]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noProof="0"/>
          </a:p>
          <a:p>
            <a:pPr marL="171450" indent="-171450">
              <a:buFont typeface="Arial" panose="020B0604020202020204" pitchFamily="34" charset="0"/>
              <a:buChar char="•"/>
            </a:pPr>
            <a:endParaRPr lang="en-US" noProof="0"/>
          </a:p>
          <a:p>
            <a:pPr marL="0" indent="0">
              <a:buFont typeface="Arial" panose="020B0604020202020204" pitchFamily="34" charset="0"/>
              <a:buNone/>
            </a:pPr>
            <a:r>
              <a:rPr lang="es-ES" b="1" noProof="0"/>
              <a:t>Fuentes: </a:t>
            </a:r>
          </a:p>
          <a:p>
            <a:pPr marL="0" indent="0">
              <a:buFont typeface="Arial" panose="020B0604020202020204" pitchFamily="34" charset="0"/>
              <a:buNone/>
            </a:pPr>
            <a:endParaRPr lang="en-US" b="1" noProof="0"/>
          </a:p>
          <a:p>
            <a:pPr marL="0" indent="0">
              <a:buFont typeface="Arial" panose="020B0604020202020204" pitchFamily="34" charset="0"/>
              <a:buNone/>
            </a:pPr>
            <a:r>
              <a:rPr lang="es-ES" noProof="0"/>
              <a:t>Este cuestionario puede realizarse con Mentimeter (www.mentimeter.com), Slido (www.slido.com) o cualquier otra herramienta virtual adecuada para realizar cuestionarios o preguntas en línea.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25</a:t>
            </a:fld>
            <a:endParaRPr lang="en-GB"/>
          </a:p>
        </p:txBody>
      </p:sp>
    </p:spTree>
    <p:extLst>
      <p:ext uri="{BB962C8B-B14F-4D97-AF65-F5344CB8AC3E}">
        <p14:creationId xmlns:p14="http://schemas.microsoft.com/office/powerpoint/2010/main" val="3157737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latin typeface="Arial"/>
                <a:cs typeface="Arial"/>
              </a:rPr>
              <a:t>Notas:</a:t>
            </a:r>
          </a:p>
          <a:p>
            <a:pPr marL="171450" indent="-171450">
              <a:buFont typeface="Symbol" panose="05050102010706020507" pitchFamily="18" charset="2"/>
              <a:buChar char="-"/>
            </a:pPr>
            <a:endParaRPr lang="en-US" noProof="0">
              <a:latin typeface="Arial"/>
              <a:cs typeface="Arial"/>
            </a:endParaRPr>
          </a:p>
          <a:p>
            <a:pPr marL="171450" indent="-171450">
              <a:buFont typeface="Symbol" panose="05050102010706020507" pitchFamily="18" charset="2"/>
              <a:buChar char="-"/>
            </a:pPr>
            <a:r>
              <a:rPr lang="es-ES" noProof="0">
                <a:latin typeface="Arial"/>
                <a:cs typeface="Arial"/>
              </a:rPr>
              <a:t>A nivel mundial, la mayor parte de la energía de la cadena agroalimentaria se utiliza para la </a:t>
            </a:r>
            <a:r>
              <a:rPr lang="es-ES" u="sng" noProof="0">
                <a:latin typeface="Arial"/>
                <a:cs typeface="Arial"/>
              </a:rPr>
              <a:t>transformación y la distribución de alimentos </a:t>
            </a:r>
            <a:r>
              <a:rPr lang="es-ES" noProof="0">
                <a:latin typeface="Arial"/>
                <a:cs typeface="Arial"/>
              </a:rPr>
              <a:t>(algo más del 40 %)</a:t>
            </a:r>
          </a:p>
          <a:p>
            <a:pPr marL="171450" indent="-171450">
              <a:buFont typeface="Symbol" panose="05050102010706020507" pitchFamily="18" charset="2"/>
              <a:buChar char="-"/>
            </a:pPr>
            <a:r>
              <a:rPr lang="es-ES" noProof="0">
                <a:latin typeface="Arial"/>
                <a:cs typeface="Arial"/>
              </a:rPr>
              <a:t>La transformación y distribución incluyen el procesamiento y el almacenamiento tras la cosecha (por ejemplo, secado, corte, calentamiento, enfriamiento, etc.), así como el transporte y la distribución a los mercados</a:t>
            </a:r>
          </a:p>
          <a:p>
            <a:pPr marL="171450" indent="-171450">
              <a:buFont typeface="Symbol,Sans-Serif" panose="05050102010706020507" pitchFamily="18" charset="2"/>
              <a:buChar char="-"/>
            </a:pPr>
            <a:r>
              <a:rPr lang="es-ES" noProof="0">
                <a:latin typeface="Arial"/>
                <a:cs typeface="Arial"/>
              </a:rPr>
              <a:t>Sin embargo, hay diferencias entre los países de renta alta y los de renta baja</a:t>
            </a:r>
          </a:p>
          <a:p>
            <a:pPr marL="171450" indent="-171450">
              <a:buFont typeface="Symbol,Sans-Serif" panose="05050102010706020507" pitchFamily="18" charset="2"/>
              <a:buChar char="-"/>
            </a:pPr>
            <a:r>
              <a:rPr lang="es-ES" b="1" noProof="0">
                <a:latin typeface="Arial"/>
                <a:cs typeface="Arial"/>
              </a:rPr>
              <a:t>En países de renta baja, la mayor parte del consumo de la energía recae en el </a:t>
            </a:r>
            <a:r>
              <a:rPr lang="es-ES" b="1" u="sng" noProof="0">
                <a:latin typeface="Arial"/>
                <a:cs typeface="Arial"/>
              </a:rPr>
              <a:t>comercio minorista y en la preparación/cocción de alimentos </a:t>
            </a:r>
            <a:r>
              <a:rPr lang="es-ES" noProof="0">
                <a:latin typeface="Arial"/>
                <a:cs typeface="Arial"/>
              </a:rPr>
              <a:t>(aquí la energía se refiere principalmente al almacenamiento de alimentos y a los insumos para cocinar la comida), </a:t>
            </a:r>
          </a:p>
          <a:p>
            <a:pPr marL="171450" indent="-171450">
              <a:buFont typeface="Symbol,Sans-Serif" panose="05050102010706020507" pitchFamily="18" charset="2"/>
              <a:buChar char="-"/>
            </a:pPr>
            <a:r>
              <a:rPr lang="es-ES" noProof="0">
                <a:latin typeface="Arial"/>
                <a:cs typeface="Arial"/>
              </a:rPr>
              <a:t>En tercer lugar, se encuentra la </a:t>
            </a:r>
            <a:r>
              <a:rPr lang="es-ES" u="sng" noProof="0">
                <a:latin typeface="Arial"/>
                <a:cs typeface="Arial"/>
              </a:rPr>
              <a:t>producción agrícola: </a:t>
            </a:r>
            <a:r>
              <a:rPr lang="es-ES" noProof="0">
                <a:latin typeface="Arial"/>
                <a:cs typeface="Arial"/>
              </a:rPr>
              <a:t>incluye el combustible para los tractores y la maquinaria, el funcionamiento de la infraestructura de riego, pero también la energía utilizada para producir fertilizantes y piensos</a:t>
            </a:r>
          </a:p>
          <a:p>
            <a:pPr marL="171450" indent="-171450">
              <a:buFont typeface="Symbol" panose="05050102010706020507" pitchFamily="18" charset="2"/>
              <a:buChar char="-"/>
            </a:pPr>
            <a:r>
              <a:rPr lang="es-ES" noProof="0">
                <a:latin typeface="Arial"/>
                <a:cs typeface="Arial"/>
                <a:sym typeface="Wingdings" panose="05000000000000000000" pitchFamily="2" charset="2"/>
              </a:rPr>
              <a:t>En general, la energía es necesaria en todas las fases de la cadena agroalimentaria  Desempeña un papel fundamental </a:t>
            </a:r>
          </a:p>
          <a:p>
            <a:endParaRPr lang="en-US" b="1" noProof="0"/>
          </a:p>
          <a:p>
            <a:endParaRPr lang="en-US" b="1" noProof="0"/>
          </a:p>
          <a:p>
            <a:r>
              <a:rPr lang="es-ES" b="1" noProof="0">
                <a:latin typeface="Arial"/>
                <a:cs typeface="Arial"/>
              </a:rPr>
              <a:t>Fuentes: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a:defRPr/>
            </a:pPr>
            <a:r>
              <a:rPr lang="es-ES" noProof="0">
                <a:latin typeface="Arial"/>
                <a:cs typeface="Arial"/>
              </a:rPr>
              <a:t>International Renewable Energy Agency (IRENA) and Food and Agriculture Organization (FAO) (2021), ‘Renewable energy for agri-food systems – Towards the Sustainable Development Goals and the Paris agreement’, Abu Dhabi y Roma. </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26</a:t>
            </a:fld>
            <a:endParaRPr lang="en-GB"/>
          </a:p>
        </p:txBody>
      </p:sp>
    </p:spTree>
    <p:extLst>
      <p:ext uri="{BB962C8B-B14F-4D97-AF65-F5344CB8AC3E}">
        <p14:creationId xmlns:p14="http://schemas.microsoft.com/office/powerpoint/2010/main" val="3419869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latin typeface="Arial"/>
                <a:cs typeface="Arial"/>
              </a:rPr>
              <a:t>Notas: </a:t>
            </a:r>
          </a:p>
          <a:p>
            <a:endParaRPr lang="en-US" noProof="0"/>
          </a:p>
          <a:p>
            <a:pPr marL="171450" indent="-171450">
              <a:buFont typeface="Symbol" panose="05050102010706020507" pitchFamily="18" charset="2"/>
              <a:buChar char="-"/>
            </a:pPr>
            <a:r>
              <a:rPr lang="es-ES" noProof="0">
                <a:latin typeface="Arial"/>
                <a:cs typeface="Arial"/>
              </a:rPr>
              <a:t>Esta gráfica muestra las tendencias pasadas en el consumo de energía dentro de la cadena agroalimentaria: se puede ver que la demanda de energía se ha mantenido sin cambios en la mayor parte del mundo, excepto en Asia</a:t>
            </a:r>
          </a:p>
          <a:p>
            <a:pPr marL="171450" indent="-171450">
              <a:buFont typeface="Symbol" panose="05050102010706020507" pitchFamily="18" charset="2"/>
              <a:buChar char="-"/>
            </a:pPr>
            <a:r>
              <a:rPr lang="es-ES" noProof="0">
                <a:latin typeface="Arial"/>
                <a:cs typeface="Arial"/>
                <a:sym typeface="Wingdings" panose="05000000000000000000" pitchFamily="2" charset="2"/>
              </a:rPr>
              <a:t>El fuerte aumento en el continente asiático se debe al mayor nivel de mecanización: un mayor uso de bombas de riego, maquinaria agrícola y otros equipos de procesamiento el consumo de energía ha provocado un crecimiento rápido</a:t>
            </a:r>
          </a:p>
          <a:p>
            <a:pPr marL="171450" indent="-171450">
              <a:buFont typeface="Symbol" panose="05050102010706020507" pitchFamily="18" charset="2"/>
              <a:buChar char="-"/>
            </a:pPr>
            <a:r>
              <a:rPr lang="es-ES" noProof="0">
                <a:latin typeface="Arial"/>
                <a:cs typeface="Arial"/>
                <a:sym typeface="Wingdings" panose="05000000000000000000" pitchFamily="2" charset="2"/>
              </a:rPr>
              <a:t>América y Europa: la producción también ha crecido (por ejemplo, aumento de la eficiencia, procesos agronómicos)  El consumo de energía se mantiene estable </a:t>
            </a:r>
          </a:p>
          <a:p>
            <a:pPr marL="171450" indent="-171450">
              <a:buFont typeface="Symbol" panose="05050102010706020507" pitchFamily="18" charset="2"/>
              <a:buChar char="-"/>
            </a:pPr>
            <a:r>
              <a:rPr lang="es-ES" noProof="0">
                <a:latin typeface="Arial"/>
                <a:cs typeface="Arial"/>
                <a:sym typeface="Wingdings" panose="05000000000000000000" pitchFamily="2" charset="2"/>
              </a:rPr>
              <a:t>África: creciente demanda de alimentos  El consumo de energía se mantiene constante </a:t>
            </a:r>
          </a:p>
          <a:p>
            <a:endParaRPr lang="en-US" noProof="0">
              <a:latin typeface="Arial"/>
              <a:cs typeface="Arial"/>
            </a:endParaRPr>
          </a:p>
          <a:p>
            <a:pPr marL="171450" indent="-171450">
              <a:buFont typeface="Symbol" panose="05050102010706020507" pitchFamily="18" charset="2"/>
              <a:buChar char="-"/>
            </a:pPr>
            <a:endParaRPr lang="en-US" noProof="0">
              <a:cs typeface="Arial"/>
            </a:endParaRPr>
          </a:p>
          <a:p>
            <a:r>
              <a:rPr lang="es-ES" u="sng" noProof="0">
                <a:latin typeface="Arial"/>
                <a:cs typeface="Arial"/>
              </a:rPr>
              <a:t>Información adicional: </a:t>
            </a:r>
          </a:p>
          <a:p>
            <a:pPr marL="171450" indent="-171450">
              <a:buFont typeface="Symbol" panose="05050102010706020507" pitchFamily="18" charset="2"/>
              <a:buChar char="-"/>
            </a:pPr>
            <a:r>
              <a:rPr lang="es-ES" noProof="0">
                <a:latin typeface="Arial"/>
                <a:cs typeface="Arial"/>
                <a:sym typeface="Wingdings" panose="05000000000000000000" pitchFamily="2" charset="2"/>
              </a:rPr>
              <a:t>Potencial de los sistemas de alimentación-energía integrados: combinar la producción de energía renovable y de alimentos</a:t>
            </a:r>
          </a:p>
          <a:p>
            <a:pPr marL="514350" lvl="1" indent="-171450">
              <a:buFont typeface="Symbol" panose="05050102010706020507" pitchFamily="18" charset="2"/>
              <a:buChar char="-"/>
            </a:pPr>
            <a:r>
              <a:rPr lang="es-ES" noProof="0">
                <a:latin typeface="Arial"/>
                <a:cs typeface="Arial"/>
                <a:sym typeface="Wingdings" panose="05000000000000000000" pitchFamily="2" charset="2"/>
              </a:rPr>
              <a:t>Optimizar el uso del suelo mediante sistemas de cultivo que integren cultivos energéticos y alimentarios (por ejemplo, sistemas agroforestales: los árboles se utilizan para la bioenergía)</a:t>
            </a:r>
          </a:p>
          <a:p>
            <a:pPr marL="514350" lvl="1" indent="-171450">
              <a:buFont typeface="Symbol" panose="05050102010706020507" pitchFamily="18" charset="2"/>
              <a:buChar char="-"/>
            </a:pPr>
            <a:r>
              <a:rPr lang="es-ES" noProof="0">
                <a:latin typeface="Arial"/>
                <a:cs typeface="Arial"/>
                <a:sym typeface="Wingdings" panose="05000000000000000000" pitchFamily="2" charset="2"/>
              </a:rPr>
              <a:t>Optimizar el uso de la biomasa mediante el empleo de subproductos/residuos como insumos en el proceso de producción (por ejemplo, biogás a partir de estiércol)</a:t>
            </a:r>
          </a:p>
          <a:p>
            <a:pPr marL="514350" lvl="1" indent="-171450">
              <a:buFont typeface="Symbol" panose="05050102010706020507" pitchFamily="18" charset="2"/>
              <a:buChar char="-"/>
            </a:pPr>
            <a:r>
              <a:rPr lang="es-ES" noProof="0">
                <a:latin typeface="Arial"/>
                <a:cs typeface="Arial"/>
                <a:sym typeface="Wingdings" panose="05000000000000000000" pitchFamily="2" charset="2"/>
              </a:rPr>
              <a:t>Uso de la agrovoltaica o la combinación de la agricultura y la generación de energía solar </a:t>
            </a:r>
          </a:p>
          <a:p>
            <a:pPr marL="171450" indent="-171450">
              <a:buFont typeface="Symbol" panose="05050102010706020507" pitchFamily="18" charset="2"/>
              <a:buChar char="-"/>
            </a:pPr>
            <a:endParaRPr lang="en-US" noProof="0"/>
          </a:p>
          <a:p>
            <a:pPr marL="171450" indent="-171450">
              <a:buFont typeface="Symbol" panose="05050102010706020507" pitchFamily="18" charset="2"/>
              <a:buChar char="-"/>
            </a:pPr>
            <a:endParaRPr lang="en-US" noProof="0"/>
          </a:p>
          <a:p>
            <a:endParaRPr lang="en-US" noProof="0"/>
          </a:p>
          <a:p>
            <a:r>
              <a:rPr lang="es-ES" b="1" noProof="0">
                <a:latin typeface="Arial"/>
                <a:cs typeface="Arial"/>
              </a:rPr>
              <a:t>Fuentes:</a:t>
            </a:r>
          </a:p>
          <a:p>
            <a:endParaRPr lang="en-US" b="1" noProof="0"/>
          </a:p>
          <a:p>
            <a:r>
              <a:rPr lang="es-ES" sz="900" noProof="0">
                <a:solidFill>
                  <a:schemeClr val="tx1"/>
                </a:solidFill>
                <a:effectLst/>
                <a:latin typeface="Arial" panose="020B0604020202020204" pitchFamily="34" charset="0"/>
                <a:ea typeface="+mn-ea"/>
                <a:cs typeface="+mn-cs"/>
              </a:rPr>
              <a:t>International Renewable Energy Agency (IRENA) and Food and Agriculture Organization (FAO) (2021). Renewable energy for agri-food systems – Towards the Sustainable Development Goals and the Paris agreement’, Abu Dhabi y Roma.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27</a:t>
            </a:fld>
            <a:endParaRPr lang="en-GB"/>
          </a:p>
        </p:txBody>
      </p:sp>
    </p:spTree>
    <p:extLst>
      <p:ext uri="{BB962C8B-B14F-4D97-AF65-F5344CB8AC3E}">
        <p14:creationId xmlns:p14="http://schemas.microsoft.com/office/powerpoint/2010/main" val="1024325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 </a:t>
            </a:r>
          </a:p>
          <a:p>
            <a:endParaRPr lang="en-US" noProof="0">
              <a:latin typeface="Arial"/>
              <a:cs typeface="Arial"/>
            </a:endParaRPr>
          </a:p>
          <a:p>
            <a:pPr marL="171450" indent="-171450">
              <a:buFont typeface="Symbol" panose="05050102010706020507" pitchFamily="18" charset="2"/>
              <a:buChar char="-"/>
            </a:pPr>
            <a:r>
              <a:rPr lang="es-ES" noProof="0">
                <a:latin typeface="Arial"/>
                <a:cs typeface="Arial"/>
              </a:rPr>
              <a:t>No solo necesitamos energía para la producción agrícola, sino que la agricultura también desempeña un papel importante en la producción de energía </a:t>
            </a:r>
          </a:p>
          <a:p>
            <a:pPr marL="171450" indent="-171450">
              <a:buFont typeface="Symbol" panose="05050102010706020507" pitchFamily="18" charset="2"/>
              <a:buChar char="-"/>
            </a:pPr>
            <a:r>
              <a:rPr lang="es-ES" noProof="0">
                <a:latin typeface="Arial"/>
                <a:cs typeface="Arial"/>
              </a:rPr>
              <a:t>La bioenergía desempeña un papel cada vez más importante en el sector energético</a:t>
            </a:r>
          </a:p>
          <a:p>
            <a:pPr marL="171450" indent="-171450">
              <a:buFont typeface="Symbol" panose="05050102010706020507" pitchFamily="18" charset="2"/>
              <a:buChar char="-"/>
            </a:pPr>
            <a:r>
              <a:rPr lang="es-ES" noProof="0">
                <a:latin typeface="Arial"/>
                <a:cs typeface="Arial"/>
              </a:rPr>
              <a:t>El término «bioenergía», que se emplea ampliamente, hace referencia a cualquier fuente de energía basada en materia biológica </a:t>
            </a:r>
          </a:p>
          <a:p>
            <a:pPr marL="171450" indent="-171450">
              <a:buFont typeface="Symbol" panose="05050102010706020507" pitchFamily="18" charset="2"/>
              <a:buChar char="-"/>
            </a:pPr>
            <a:r>
              <a:rPr lang="es-ES" noProof="0">
                <a:latin typeface="Arial"/>
                <a:cs typeface="Arial"/>
              </a:rPr>
              <a:t>Más concretamente, la bioenergía puede obtenerse de (Umweltbundesamt, 2020): </a:t>
            </a:r>
          </a:p>
          <a:p>
            <a:pPr marL="514350" lvl="1" indent="-171450">
              <a:buFont typeface="Symbol" panose="05050102010706020507" pitchFamily="18" charset="2"/>
              <a:buChar char="-"/>
            </a:pPr>
            <a:r>
              <a:rPr lang="es-ES" noProof="0">
                <a:latin typeface="Arial"/>
                <a:cs typeface="Arial"/>
              </a:rPr>
              <a:t>Plantas agrícolas (por ejemplo, maíz, trigo, remolacha azucarera, colza, girasol, palma aceitera)</a:t>
            </a:r>
          </a:p>
          <a:p>
            <a:pPr marL="514350" lvl="1" indent="-171450">
              <a:buFont typeface="Symbol" panose="05050102010706020507" pitchFamily="18" charset="2"/>
              <a:buChar char="-"/>
            </a:pPr>
            <a:r>
              <a:rPr lang="es-ES" noProof="0">
                <a:latin typeface="Arial"/>
                <a:cs typeface="Arial"/>
              </a:rPr>
              <a:t>Madera de crecimiento rápido cultivada en tierras agrícolas (plantaciones de rotación acelerada)</a:t>
            </a:r>
          </a:p>
          <a:p>
            <a:pPr marL="514350" lvl="1" indent="-171450">
              <a:buFont typeface="Symbol" panose="05050102010706020507" pitchFamily="18" charset="2"/>
              <a:buChar char="-"/>
            </a:pPr>
            <a:r>
              <a:rPr lang="es-ES" noProof="0">
                <a:latin typeface="Arial"/>
                <a:cs typeface="Arial"/>
              </a:rPr>
              <a:t>Madera forestal</a:t>
            </a:r>
          </a:p>
          <a:p>
            <a:pPr marL="514350" lvl="1" indent="-171450">
              <a:buFont typeface="Symbol" panose="05050102010706020507" pitchFamily="18" charset="2"/>
              <a:buChar char="-"/>
            </a:pPr>
            <a:r>
              <a:rPr lang="es-ES" noProof="0">
                <a:latin typeface="Arial"/>
                <a:cs typeface="Arial"/>
              </a:rPr>
              <a:t>Residuos biogénicos y materiales residuales de la agricultura, la silvicultura, los hogares y la industria</a:t>
            </a:r>
          </a:p>
          <a:p>
            <a:pPr marL="171450" indent="-171450">
              <a:buFont typeface="Symbol" panose="05050102010706020507" pitchFamily="18" charset="2"/>
              <a:buChar char="-"/>
            </a:pPr>
            <a:r>
              <a:rPr lang="es-ES" noProof="0">
                <a:latin typeface="Arial"/>
                <a:cs typeface="Arial"/>
              </a:rPr>
              <a:t>La bioenergía se puede presentar en estado gaseoso (por ejemplo, biogás, biometano, biocombustibles) así como líquido (por ejemplo, biocombustibles) </a:t>
            </a:r>
          </a:p>
          <a:p>
            <a:pPr marL="171450" indent="-171450">
              <a:buFont typeface="Symbol" panose="05050102010706020507" pitchFamily="18" charset="2"/>
              <a:buChar char="-"/>
            </a:pPr>
            <a:r>
              <a:rPr lang="es-ES" noProof="0">
                <a:latin typeface="Arial"/>
                <a:cs typeface="Arial"/>
              </a:rPr>
              <a:t>Debido a la diversidad de materias primas y a las distintas tecnologías de conversión, la bioenergía puede utilizarse en todos los sectores relacionados con la energía:</a:t>
            </a:r>
          </a:p>
          <a:p>
            <a:pPr marL="514350" lvl="1" indent="-171450">
              <a:buFont typeface="Symbol" panose="05050102010706020507" pitchFamily="18" charset="2"/>
              <a:buChar char="-"/>
            </a:pPr>
            <a:r>
              <a:rPr lang="es-ES" noProof="0">
                <a:latin typeface="Arial"/>
                <a:cs typeface="Arial"/>
              </a:rPr>
              <a:t>Como </a:t>
            </a:r>
            <a:r>
              <a:rPr lang="es-ES" b="1" noProof="0">
                <a:latin typeface="Arial"/>
                <a:cs typeface="Arial"/>
              </a:rPr>
              <a:t>combustible</a:t>
            </a:r>
            <a:r>
              <a:rPr lang="es-ES" noProof="0">
                <a:latin typeface="Arial"/>
                <a:cs typeface="Arial"/>
              </a:rPr>
              <a:t> en el transporte (por ejemplo, para gasolina, gasóleo, gas y vehículos eléctricos)</a:t>
            </a:r>
          </a:p>
          <a:p>
            <a:pPr marL="514350" lvl="1" indent="-171450">
              <a:buFont typeface="Symbol" panose="05050102010706020507" pitchFamily="18" charset="2"/>
              <a:buChar char="-"/>
            </a:pPr>
            <a:r>
              <a:rPr lang="es-ES" noProof="0">
                <a:latin typeface="Arial"/>
                <a:cs typeface="Arial"/>
              </a:rPr>
              <a:t>Como </a:t>
            </a:r>
            <a:r>
              <a:rPr lang="es-ES" b="1" noProof="0">
                <a:latin typeface="Arial"/>
                <a:cs typeface="Arial"/>
              </a:rPr>
              <a:t>energía térmica </a:t>
            </a:r>
            <a:r>
              <a:rPr lang="es-ES" noProof="0">
                <a:latin typeface="Arial"/>
                <a:cs typeface="Arial"/>
              </a:rPr>
              <a:t>en los hogares o como calor de proceso industrial</a:t>
            </a:r>
          </a:p>
          <a:p>
            <a:pPr marL="514350" lvl="1" indent="-171450">
              <a:buFont typeface="Symbol" panose="05050102010706020507" pitchFamily="18" charset="2"/>
              <a:buChar char="-"/>
            </a:pPr>
            <a:r>
              <a:rPr lang="es-ES" noProof="0">
                <a:latin typeface="Arial"/>
                <a:cs typeface="Arial"/>
              </a:rPr>
              <a:t>Para la </a:t>
            </a:r>
            <a:r>
              <a:rPr lang="es-ES" b="1" noProof="0">
                <a:latin typeface="Arial"/>
                <a:cs typeface="Arial"/>
              </a:rPr>
              <a:t>generación de energía </a:t>
            </a:r>
            <a:r>
              <a:rPr lang="es-ES" noProof="0">
                <a:latin typeface="Arial"/>
                <a:cs typeface="Arial"/>
              </a:rPr>
              <a:t>industrial</a:t>
            </a:r>
          </a:p>
          <a:p>
            <a:pPr marL="514350" lvl="1" indent="-171450">
              <a:buFont typeface="Symbol" panose="05050102010706020507" pitchFamily="18" charset="2"/>
              <a:buChar char="-"/>
            </a:pPr>
            <a:r>
              <a:rPr lang="es-ES" b="0" noProof="0">
                <a:latin typeface="Arial"/>
                <a:cs typeface="Arial"/>
              </a:rPr>
              <a:t>Para la producción de </a:t>
            </a:r>
            <a:r>
              <a:rPr lang="es-ES" b="1" noProof="0">
                <a:latin typeface="Arial"/>
                <a:cs typeface="Arial"/>
              </a:rPr>
              <a:t>energía de cogeneración industrial</a:t>
            </a:r>
            <a:r>
              <a:rPr lang="es-ES" b="0" noProof="0">
                <a:latin typeface="Arial"/>
                <a:cs typeface="Arial"/>
              </a:rPr>
              <a:t> (producción combinada de calor y electricidad)</a:t>
            </a:r>
          </a:p>
          <a:p>
            <a:pPr marL="0" lvl="0" indent="0">
              <a:buFont typeface="Symbol" panose="05050102010706020507" pitchFamily="18" charset="2"/>
              <a:buNone/>
            </a:pPr>
            <a:endParaRPr lang="en-US" noProof="0">
              <a:latin typeface="Arial"/>
              <a:cs typeface="Arial"/>
            </a:endParaRPr>
          </a:p>
          <a:p>
            <a:pPr marL="0" lvl="0" indent="0">
              <a:buFont typeface="Symbol" panose="05050102010706020507" pitchFamily="18" charset="2"/>
              <a:buNone/>
            </a:pPr>
            <a:r>
              <a:rPr lang="es-ES" b="1" noProof="0">
                <a:latin typeface="Arial"/>
                <a:cs typeface="Arial"/>
              </a:rPr>
              <a:t>Fuentes:</a:t>
            </a:r>
          </a:p>
          <a:p>
            <a:pPr marL="0" lvl="0" indent="0">
              <a:buFont typeface="Symbol" panose="05050102010706020507" pitchFamily="18" charset="2"/>
              <a:buNone/>
            </a:pPr>
            <a:endParaRPr lang="en-US" noProof="0">
              <a:latin typeface="Arial"/>
              <a:cs typeface="Arial"/>
            </a:endParaRPr>
          </a:p>
          <a:p>
            <a:pPr marL="0" lvl="0" indent="0">
              <a:buFont typeface="Symbol" panose="05050102010706020507" pitchFamily="18" charset="2"/>
              <a:buNone/>
            </a:pPr>
            <a:r>
              <a:rPr lang="es-ES" noProof="0">
                <a:latin typeface="Arial"/>
                <a:cs typeface="Arial"/>
              </a:rPr>
              <a:t>The Guardian (2011-09-23), ‘What are bioenergy and biofuels – and are they a good idea?’, Disponible en: https://www.theguardian.com/environment/2011/sep/23/bioenergy-biofuels-climate-change-faq</a:t>
            </a:r>
          </a:p>
          <a:p>
            <a:pPr marL="0" lvl="0" indent="0">
              <a:buFont typeface="Symbol" panose="05050102010706020507" pitchFamily="18" charset="2"/>
              <a:buNone/>
            </a:pPr>
            <a:endParaRPr lang="en-US" noProof="0">
              <a:latin typeface="Arial"/>
              <a:cs typeface="Arial"/>
            </a:endParaRPr>
          </a:p>
          <a:p>
            <a:pPr marL="0" indent="0">
              <a:buFont typeface="Symbol" panose="05050102010706020507" pitchFamily="18" charset="2"/>
              <a:buNone/>
            </a:pPr>
            <a:r>
              <a:rPr lang="es-ES" noProof="0">
                <a:latin typeface="Arial"/>
                <a:cs typeface="Arial"/>
              </a:rPr>
              <a:t>Umweltbundesamt (2020-06-26), ‘Bioenergie’, Disponible en: </a:t>
            </a:r>
          </a:p>
          <a:p>
            <a:pPr marL="0" indent="0">
              <a:buFont typeface="Symbol" panose="05050102010706020507" pitchFamily="18" charset="2"/>
              <a:buNone/>
            </a:pPr>
            <a:r>
              <a:rPr lang="es-ES" noProof="0">
                <a:latin typeface="Arial"/>
                <a:cs typeface="Arial"/>
              </a:rPr>
              <a:t>https://www.umweltbundesamt.de/themen/klima-energie/erneuerbare-energien/bioenergie#bioenergie-ein-weites-und-komplexes-feld-</a:t>
            </a:r>
          </a:p>
          <a:p>
            <a:pPr marL="0" indent="0">
              <a:buFont typeface="Symbol" panose="05050102010706020507" pitchFamily="18" charset="2"/>
              <a:buNone/>
            </a:pPr>
            <a:endParaRPr lang="en-US">
              <a:latin typeface="Arial"/>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28</a:t>
            </a:fld>
            <a:endParaRPr lang="en-GB"/>
          </a:p>
        </p:txBody>
      </p:sp>
    </p:spTree>
    <p:extLst>
      <p:ext uri="{BB962C8B-B14F-4D97-AF65-F5344CB8AC3E}">
        <p14:creationId xmlns:p14="http://schemas.microsoft.com/office/powerpoint/2010/main" val="430510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a:t>
            </a:r>
          </a:p>
          <a:p>
            <a:endParaRPr lang="en-US" noProof="0"/>
          </a:p>
          <a:p>
            <a:pPr marL="171450" indent="-171450">
              <a:buFont typeface="Symbol" panose="05050102010706020507" pitchFamily="18" charset="2"/>
              <a:buChar char="-"/>
            </a:pPr>
            <a:r>
              <a:rPr lang="es-ES" noProof="0"/>
              <a:t>De todo el suelo disponible en nuestro planeta, en 2008, se destinó el 37 % a la producción agrícola</a:t>
            </a:r>
          </a:p>
          <a:p>
            <a:pPr marL="171450" indent="-171450">
              <a:buFont typeface="Symbol" panose="05050102010706020507" pitchFamily="18" charset="2"/>
              <a:buChar char="-"/>
            </a:pPr>
            <a:r>
              <a:rPr lang="es-ES" noProof="0"/>
              <a:t>Del suelo que se utiliza para la agricultura, alrededor de 1/3 se utiliza para los cultivos</a:t>
            </a:r>
          </a:p>
          <a:p>
            <a:pPr marL="171450" indent="-171450">
              <a:buFont typeface="Symbol" panose="05050102010706020507" pitchFamily="18" charset="2"/>
              <a:buChar char="-"/>
            </a:pPr>
            <a:r>
              <a:rPr lang="es-ES" noProof="0"/>
              <a:t>El uso de estas tierras de cultivo se muestra en la ilustración de la derecha de esta diapositiva: 71 % piensos, 18 % alimentos, 7 % uso de materiales y </a:t>
            </a:r>
            <a:r>
              <a:rPr lang="es-ES" b="1" noProof="0"/>
              <a:t>solo 4 % bioenergía </a:t>
            </a:r>
          </a:p>
          <a:p>
            <a:pPr marL="171450" indent="-171450">
              <a:buFont typeface="Symbol" panose="05050102010706020507" pitchFamily="18" charset="2"/>
              <a:buChar char="-"/>
            </a:pPr>
            <a:r>
              <a:rPr lang="es-ES" b="0" noProof="0"/>
              <a:t>Además de los 55 millones de hectáreas (4 %) de tierras de cultivo utilizadas para la producción de bioenergía, en 2008 se dedicaron casi 2000 millones de hectáreas de bosques al suministro de biomasa para uso energético</a:t>
            </a:r>
          </a:p>
          <a:p>
            <a:pPr marL="171450" indent="-171450">
              <a:buFont typeface="Symbol" panose="05050102010706020507" pitchFamily="18" charset="2"/>
              <a:buChar char="-"/>
            </a:pPr>
            <a:r>
              <a:rPr lang="es-ES" b="0" noProof="0"/>
              <a:t>Para la producción de bioetanol, la madera desempeña un papel fundamental, seguida del maíz y la caña de azúcar</a:t>
            </a:r>
          </a:p>
          <a:p>
            <a:pPr marL="171450" indent="-171450">
              <a:buFont typeface="Symbol" panose="05050102010706020507" pitchFamily="18" charset="2"/>
              <a:buChar char="-"/>
            </a:pPr>
            <a:r>
              <a:rPr lang="es-ES" b="0" noProof="0"/>
              <a:t>El bambú se utiliza como combustible</a:t>
            </a:r>
          </a:p>
          <a:p>
            <a:pPr marL="171450" indent="-171450">
              <a:buFont typeface="Symbol" panose="05050102010706020507" pitchFamily="18" charset="2"/>
              <a:buChar char="-"/>
            </a:pPr>
            <a:r>
              <a:rPr lang="es-ES" b="0" noProof="0"/>
              <a:t>El fruto de la palma aceitera es necesario para la producción de biodiésel</a:t>
            </a:r>
          </a:p>
          <a:p>
            <a:pPr marL="171450" indent="-171450">
              <a:buFont typeface="Symbol" panose="05050102010706020507" pitchFamily="18" charset="2"/>
              <a:buChar char="-"/>
            </a:pPr>
            <a:r>
              <a:rPr lang="es-ES" b="0" noProof="0"/>
              <a:t>En 2009, las energías renovables cubrieron una sexta parte de la demanda mundial de energía final</a:t>
            </a:r>
          </a:p>
          <a:p>
            <a:pPr marL="171450" indent="-171450">
              <a:buFont typeface="Symbol" panose="05050102010706020507" pitchFamily="18" charset="2"/>
              <a:buChar char="-"/>
            </a:pPr>
            <a:r>
              <a:rPr lang="es-ES" b="0" noProof="0"/>
              <a:t>Dentro del sector de las energías renovables, los combustibles biogénicos son el recurso dominante </a:t>
            </a:r>
            <a:r>
              <a:rPr lang="es-ES" b="0" noProof="0">
                <a:sym typeface="Wingdings" panose="05000000000000000000" pitchFamily="2" charset="2"/>
              </a:rPr>
              <a:t></a:t>
            </a:r>
            <a:r>
              <a:rPr lang="es-ES" b="0" noProof="0"/>
              <a:t> Estos representan el 12,3 % </a:t>
            </a:r>
            <a:r>
              <a:rPr lang="es-ES" sz="900" b="0" i="0" u="none" strike="noStrike" baseline="0" noProof="0">
                <a:solidFill>
                  <a:schemeClr val="tx1"/>
                </a:solidFill>
                <a:latin typeface="Arial" panose="020B0604020202020204" pitchFamily="34" charset="0"/>
                <a:ea typeface="+mn-ea"/>
                <a:cs typeface="+mn-cs"/>
                <a:sym typeface="Wingdings" panose="05000000000000000000" pitchFamily="2" charset="2"/>
              </a:rPr>
              <a:t> del consumo mundial de energía final</a:t>
            </a:r>
          </a:p>
          <a:p>
            <a:pPr marL="171450" indent="-171450">
              <a:buFont typeface="Symbol" panose="05050102010706020507" pitchFamily="18" charset="2"/>
              <a:buChar char="-"/>
            </a:pPr>
            <a:r>
              <a:rPr lang="es-ES" b="0" noProof="0"/>
              <a:t>Sin embargo, </a:t>
            </a:r>
            <a:r>
              <a:rPr lang="es-ES" sz="900" b="0" i="0" u="none" strike="noStrike" baseline="0" noProof="0">
                <a:solidFill>
                  <a:schemeClr val="tx1"/>
                </a:solidFill>
                <a:latin typeface="Arial" panose="020B0604020202020204" pitchFamily="34" charset="0"/>
                <a:ea typeface="+mn-ea"/>
                <a:cs typeface="+mn-cs"/>
              </a:rPr>
              <a:t>la creciente demanda de materias primas bioenergéticas (en forma de biomasa cultivada) está provocando conflictos en el uso del suelo </a:t>
            </a:r>
          </a:p>
          <a:p>
            <a:pPr marL="171450" indent="-171450">
              <a:buFont typeface="Symbol" panose="05050102010706020507" pitchFamily="18" charset="2"/>
              <a:buChar char="-"/>
            </a:pPr>
            <a:r>
              <a:rPr lang="es-ES" sz="900" b="0" i="0" u="none" strike="noStrike" baseline="0" noProof="0">
                <a:solidFill>
                  <a:schemeClr val="tx1"/>
                </a:solidFill>
                <a:latin typeface="Arial" panose="020B0604020202020204" pitchFamily="34" charset="0"/>
                <a:ea typeface="+mn-ea"/>
                <a:cs typeface="+mn-cs"/>
              </a:rPr>
              <a:t>Es difícil estimar el potencial de la bioenergía hasta 2050, pero según el Informe Especial del IPCC sobre Fuentes de Energía Renovables (2011), este se duplicará respecto del 2008 (teniendo en cuenta el aumento de la competencia por el uso del suelo y el incumplimiento de las normas internacionales esenciales de sostenibilidad con respecto al uso del suelo)</a:t>
            </a:r>
          </a:p>
          <a:p>
            <a:pPr marL="0" indent="0">
              <a:buFont typeface="Symbol" panose="05050102010706020507" pitchFamily="18" charset="2"/>
              <a:buNone/>
            </a:pPr>
            <a:endParaRPr lang="en-US" sz="900" b="0" i="0" u="none" strike="noStrike" kern="1200" baseline="0" noProof="0">
              <a:solidFill>
                <a:schemeClr val="tx1"/>
              </a:solidFill>
              <a:latin typeface="Arial" panose="020B0604020202020204" pitchFamily="34" charset="0"/>
              <a:ea typeface="+mn-ea"/>
              <a:cs typeface="+mn-cs"/>
            </a:endParaRPr>
          </a:p>
          <a:p>
            <a:pPr marL="0" indent="0">
              <a:buFont typeface="Symbol" panose="05050102010706020507" pitchFamily="18" charset="2"/>
              <a:buNone/>
            </a:pPr>
            <a:r>
              <a:rPr lang="es-ES" b="1" noProof="0"/>
              <a:t>Fuentes:</a:t>
            </a:r>
          </a:p>
          <a:p>
            <a:pPr marL="0" indent="0">
              <a:buFont typeface="Symbol" panose="05050102010706020507" pitchFamily="18" charset="2"/>
              <a:buNone/>
            </a:pPr>
            <a:endParaRPr lang="en-US" noProof="0"/>
          </a:p>
          <a:p>
            <a:r>
              <a:rPr lang="es-ES" noProof="0"/>
              <a:t>Umweltbundesamt (2013), </a:t>
            </a:r>
            <a:r>
              <a:rPr lang="es-ES" b="0" noProof="0"/>
              <a:t>‘</a:t>
            </a:r>
            <a:r>
              <a:rPr lang="es-ES" sz="900" b="0" i="0" u="none" strike="noStrike" baseline="0" noProof="0">
                <a:solidFill>
                  <a:schemeClr val="tx1"/>
                </a:solidFill>
                <a:latin typeface="Arial" panose="020B0604020202020204" pitchFamily="34" charset="0"/>
                <a:ea typeface="+mn-ea"/>
                <a:cs typeface="+mn-cs"/>
              </a:rPr>
              <a:t>Sustainable use of Global Land and Biomass Resources</a:t>
            </a:r>
            <a:r>
              <a:rPr lang="es-ES" sz="900" b="0" i="0" noProof="0">
                <a:solidFill>
                  <a:schemeClr val="tx1"/>
                </a:solidFill>
                <a:effectLst/>
                <a:latin typeface="Arial" panose="020B0604020202020204" pitchFamily="34" charset="0"/>
                <a:ea typeface="+mn-ea"/>
                <a:cs typeface="+mn-cs"/>
              </a:rPr>
              <a:t>‘, </a:t>
            </a:r>
            <a:r>
              <a:rPr lang="es-ES" sz="900" b="0" i="0" u="none" strike="noStrike" baseline="0" noProof="0">
                <a:solidFill>
                  <a:schemeClr val="tx1"/>
                </a:solidFill>
                <a:latin typeface="Arial" panose="020B0604020202020204" pitchFamily="34" charset="0"/>
                <a:ea typeface="+mn-ea"/>
                <a:cs typeface="+mn-cs"/>
              </a:rPr>
              <a:t>Dessau-Roßlau.</a:t>
            </a:r>
          </a:p>
          <a:p>
            <a:pPr marL="0" indent="0">
              <a:buFont typeface="Symbol" panose="05050102010706020507" pitchFamily="18" charset="2"/>
              <a:buNone/>
            </a:pPr>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29</a:t>
            </a:fld>
            <a:endParaRPr lang="en-GB"/>
          </a:p>
        </p:txBody>
      </p:sp>
    </p:spTree>
    <p:extLst>
      <p:ext uri="{BB962C8B-B14F-4D97-AF65-F5344CB8AC3E}">
        <p14:creationId xmlns:p14="http://schemas.microsoft.com/office/powerpoint/2010/main" val="2431135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s-ES" b="1" noProof="0"/>
              <a:t>Notas: </a:t>
            </a:r>
          </a:p>
          <a:p>
            <a:pPr marL="0" indent="0">
              <a:buNone/>
            </a:pPr>
            <a:endParaRPr lang="en-US" noProof="0"/>
          </a:p>
          <a:p>
            <a:pPr marL="0" indent="0">
              <a:buNone/>
            </a:pPr>
            <a:r>
              <a:rPr lang="es-ES" noProof="0"/>
              <a:t>Esta unidad de aprendizaje se divide en tres capítulos:</a:t>
            </a:r>
          </a:p>
          <a:p>
            <a:pPr marL="171450" indent="-171450">
              <a:buFont typeface="Symbol" panose="05050102010706020507" pitchFamily="18" charset="2"/>
              <a:buChar char="-"/>
            </a:pPr>
            <a:r>
              <a:rPr lang="es-ES" b="1" noProof="0"/>
              <a:t>El capítulo 1 </a:t>
            </a:r>
            <a:r>
              <a:rPr lang="es-ES" noProof="0"/>
              <a:t>nos introduce el Nexo WEF: sus antecedentes, incluyendo la justificación, las características y cuestiones de implementación clave del Nexo WEF; y también aborda el vínculo entre el Nexo WEF y los procesos políticos más amplios, como los Objetivos de Desarrollo sostenible o las Contribuciones Determinadas a Nivel Nacional</a:t>
            </a:r>
          </a:p>
          <a:p>
            <a:pPr marL="171450" indent="-171450">
              <a:buFont typeface="Symbol" panose="05050102010706020507" pitchFamily="18" charset="2"/>
              <a:buChar char="-"/>
            </a:pPr>
            <a:r>
              <a:rPr lang="es-ES" noProof="0"/>
              <a:t>En el ejercicio de grupo correspondiente pediremos a los participantes que reflexionen sobre las interconexiones sectoriales y los posibles </a:t>
            </a:r>
            <a:r>
              <a:rPr lang="es-ES" i="1" noProof="0"/>
              <a:t>trade-offs</a:t>
            </a:r>
            <a:r>
              <a:rPr lang="es-ES" noProof="0"/>
              <a:t> que perciben en su contexto regional/nacional</a:t>
            </a:r>
          </a:p>
          <a:p>
            <a:pPr marL="171450" indent="-171450">
              <a:buFont typeface="Symbol" panose="05050102010706020507" pitchFamily="18" charset="2"/>
              <a:buChar char="-"/>
            </a:pPr>
            <a:r>
              <a:rPr lang="es-ES" b="1" noProof="0"/>
              <a:t>El capítulo 2</a:t>
            </a:r>
            <a:r>
              <a:rPr lang="es-ES" baseline="0" noProof="0"/>
              <a:t> </a:t>
            </a:r>
            <a:r>
              <a:rPr lang="es-ES" noProof="0"/>
              <a:t>analiza las interacciones con más detalle, refiriéndose a cuestiones de interacciones bilaterales (agua-alimentación; agua-energía; energía-alimentación), así como a las interacciones trilaterales</a:t>
            </a:r>
          </a:p>
          <a:p>
            <a:pPr marL="171450" indent="-171450">
              <a:buFont typeface="Symbol" panose="05050102010706020507" pitchFamily="18" charset="2"/>
              <a:buChar char="-"/>
            </a:pPr>
            <a:r>
              <a:rPr lang="es-ES" b="1" noProof="0"/>
              <a:t>El capítulo 3 </a:t>
            </a:r>
            <a:r>
              <a:rPr lang="es-ES" b="0" noProof="0"/>
              <a:t>destaca </a:t>
            </a:r>
            <a:r>
              <a:rPr lang="es-ES" noProof="0"/>
              <a:t>las posibles sinergias y soluciones, tanto a nivel general como particular de la mano de varios ejemplos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Al final habrá un ejercicio interactivo en grupo que se basará en el primer capítulo, pero en el que se intentarán identificar y analizar posibles soluciones y sinergias</a:t>
            </a:r>
          </a:p>
          <a:p>
            <a:pPr marL="171450" indent="-171450">
              <a:buFont typeface="Symbol" panose="05050102010706020507" pitchFamily="18" charset="2"/>
              <a:buChar char="-"/>
            </a:pPr>
            <a:endParaRPr lang="en-US" b="1"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2923822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a:t>
            </a:r>
          </a:p>
          <a:p>
            <a:endParaRPr lang="en-US" noProof="0"/>
          </a:p>
          <a:p>
            <a:pPr marL="171450" indent="-171450">
              <a:buFont typeface="Symbol" panose="05050102010706020507" pitchFamily="18" charset="2"/>
              <a:buChar char="-"/>
            </a:pPr>
            <a:r>
              <a:rPr lang="es-ES" noProof="0"/>
              <a:t>La creciente demanda de bioenergía ha provocado un cambio de los patrones de producción agrícola y de la silvicultura (cambio de uso del suelo)</a:t>
            </a:r>
          </a:p>
          <a:p>
            <a:pPr marL="171450" indent="-171450">
              <a:buFont typeface="Symbol" panose="05050102010706020507" pitchFamily="18" charset="2"/>
              <a:buChar char="-"/>
            </a:pPr>
            <a:r>
              <a:rPr lang="es-ES" noProof="0"/>
              <a:t>Vía de impacto 1: </a:t>
            </a:r>
          </a:p>
          <a:p>
            <a:pPr marL="514350" lvl="1" indent="-171450">
              <a:buFont typeface="Symbol" panose="05050102010706020507" pitchFamily="18" charset="2"/>
              <a:buChar char="-"/>
            </a:pPr>
            <a:r>
              <a:rPr lang="es-ES" noProof="0"/>
              <a:t>El cultivo de productos agrícolas dedicados a la producción de bioenergía reduce las tierras de cultivo disponibles para la alimentación humana y animal </a:t>
            </a:r>
          </a:p>
          <a:p>
            <a:pPr marL="514350" lvl="1" indent="-171450">
              <a:buFont typeface="Symbol" panose="05050102010706020507" pitchFamily="18" charset="2"/>
              <a:buChar char="-"/>
            </a:pPr>
            <a:r>
              <a:rPr lang="es-ES" noProof="0"/>
              <a:t>La escasez aumenta el precio de los productos agrícolas (especialmente los alimentos y los piensos, pero también los biocombustibles) y provoca fluctuaciones de precios </a:t>
            </a:r>
          </a:p>
          <a:p>
            <a:pPr marL="514350" lvl="1" indent="-171450">
              <a:buFont typeface="Symbol" panose="05050102010706020507" pitchFamily="18" charset="2"/>
              <a:buChar char="-"/>
            </a:pPr>
            <a:r>
              <a:rPr lang="es-ES" noProof="0"/>
              <a:t>La escasez (por ejemplo, las malas cosechas), así como el aumento de los precios, ponen en peligro los medios de subsistencia de los sectores económicamente vulnerables de la población, así como de países enteros </a:t>
            </a:r>
          </a:p>
          <a:p>
            <a:pPr marL="171450" lvl="0" indent="-171450">
              <a:buFont typeface="Symbol" panose="05050102010706020507" pitchFamily="18" charset="2"/>
              <a:buChar char="-"/>
            </a:pPr>
            <a:r>
              <a:rPr lang="es-ES" noProof="0"/>
              <a:t>Vía de impacto 2: </a:t>
            </a:r>
          </a:p>
          <a:p>
            <a:pPr marL="514350" lvl="1" indent="-171450">
              <a:buFont typeface="Symbol" panose="05050102010706020507" pitchFamily="18" charset="2"/>
              <a:buChar char="-"/>
            </a:pPr>
            <a:r>
              <a:rPr lang="es-ES" noProof="0"/>
              <a:t>Debido a los cambios en el uso del suelo a favor de la bioenergía, las tierras de cultivo restantes se someterán a un uso más intenso</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Esto no solo puede provocar el desplazamiento de comunidades indígenas, sino que también puede llegar a sustituir los usos extensivos tradicionales del suelo</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La intensificación del uso del suelo suele ir acompañada del </a:t>
            </a:r>
            <a:r>
              <a:rPr lang="es-ES" sz="900" b="0" i="0" u="none" strike="noStrike" baseline="0" noProof="0">
                <a:solidFill>
                  <a:schemeClr val="tx1"/>
                </a:solidFill>
                <a:latin typeface="Arial" panose="020B0604020202020204" pitchFamily="34" charset="0"/>
                <a:ea typeface="+mn-ea"/>
                <a:cs typeface="+mn-cs"/>
              </a:rPr>
              <a:t>uso de fertilizantes y pesticidas</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b="0" i="0" u="none" strike="noStrike" baseline="0" noProof="0">
                <a:solidFill>
                  <a:schemeClr val="tx1"/>
                </a:solidFill>
                <a:latin typeface="Arial" panose="020B0604020202020204" pitchFamily="34" charset="0"/>
                <a:ea typeface="+mn-ea"/>
                <a:cs typeface="+mn-cs"/>
              </a:rPr>
              <a:t>Esto contamina las masas de agua, los suelos y el aire (contaminación ambiental)</a:t>
            </a:r>
          </a:p>
          <a:p>
            <a:pPr marL="514350" lvl="1" indent="-171450">
              <a:buFont typeface="Symbol" panose="05050102010706020507" pitchFamily="18" charset="2"/>
              <a:buChar char="-"/>
            </a:pPr>
            <a:r>
              <a:rPr lang="es-ES" noProof="0"/>
              <a:t>Como consecuencia hay una pérdida de hábitats y de diversidad</a:t>
            </a:r>
            <a:r>
              <a:rPr lang="es-ES" sz="900" b="0" i="0" u="none" strike="noStrike" baseline="0" noProof="0">
                <a:solidFill>
                  <a:schemeClr val="tx1"/>
                </a:solidFill>
                <a:latin typeface="Arial" panose="020B0604020202020204" pitchFamily="34" charset="0"/>
                <a:ea typeface="+mn-ea"/>
                <a:cs typeface="+mn-cs"/>
              </a:rPr>
              <a:t> (por ejemplo, la eutrofización, la destrucción</a:t>
            </a:r>
            <a:r>
              <a:rPr lang="es-ES" noProof="0"/>
              <a:t> de los sistemas de sumideros de carbono, etc.) y se ponen en peligro los medios de vida (una vez más)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b="0" i="0" u="none" strike="noStrike" baseline="0" noProof="0">
                <a:solidFill>
                  <a:schemeClr val="tx1"/>
                </a:solidFill>
                <a:latin typeface="Arial" panose="020B0604020202020204" pitchFamily="34" charset="0"/>
                <a:ea typeface="+mn-ea"/>
                <a:cs typeface="+mn-cs"/>
              </a:rPr>
              <a:t>Vía de impacto 3: </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El </a:t>
            </a:r>
            <a:r>
              <a:rPr lang="es-ES" sz="900" b="0" i="0" u="none" strike="noStrike" baseline="0" noProof="0">
                <a:solidFill>
                  <a:schemeClr val="tx1"/>
                </a:solidFill>
                <a:latin typeface="Arial" panose="020B0604020202020204" pitchFamily="34" charset="0"/>
                <a:ea typeface="+mn-ea"/>
                <a:cs typeface="+mn-cs"/>
              </a:rPr>
              <a:t>cambio de uso del suelo para la producción de biocombustibles también conlleva un aumento </a:t>
            </a:r>
            <a:r>
              <a:rPr lang="es-ES" noProof="0"/>
              <a:t>indirecto de </a:t>
            </a:r>
            <a:r>
              <a:rPr lang="es-ES" sz="900" b="0" i="0" u="none" strike="noStrike" baseline="0" noProof="0">
                <a:solidFill>
                  <a:schemeClr val="tx1"/>
                </a:solidFill>
                <a:latin typeface="Arial" panose="020B0604020202020204" pitchFamily="34" charset="0"/>
                <a:ea typeface="+mn-ea"/>
                <a:cs typeface="+mn-cs"/>
              </a:rPr>
              <a:t>las emisiones de gases de efecto invernadero (GEI)</a:t>
            </a:r>
          </a:p>
          <a:p>
            <a:pPr marL="342900" marR="0" lvl="1"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noProof="0"/>
              <a:t>Resumen: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El aumento de los precios de los alimentos provoca escasez de suministros y puede conducir a los países más pobres a situaciones de crisis (pérdida de cosechas)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Las tierras de cultivo se expanden (cambios de uso del suelo) en zonas que deberían estar bajo protección </a:t>
            </a:r>
            <a:r>
              <a:rPr lang="es-ES" noProof="0">
                <a:sym typeface="Wingdings" panose="05000000000000000000" pitchFamily="2" charset="2"/>
              </a:rPr>
              <a:t></a:t>
            </a:r>
            <a:r>
              <a:rPr lang="es-ES" noProof="0"/>
              <a:t> Esto provoca la conversión de bosques, el drenaje de suelos de turba, el arado de praderas y hábitats ricos en especies, etc.</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La intensificación de los usos del suelo existentes afecta negativamente al clima, al medioambiente y a la biodiversidad </a:t>
            </a:r>
          </a:p>
          <a:p>
            <a:pPr marL="514350" lvl="1" indent="-171450">
              <a:buFont typeface="Symbol" panose="05050102010706020507" pitchFamily="18" charset="2"/>
              <a:buChar char="-"/>
            </a:pPr>
            <a:endParaRPr lang="en-US" noProof="0"/>
          </a:p>
          <a:p>
            <a:pPr marL="0" indent="0">
              <a:buFont typeface="Symbol" panose="05050102010706020507" pitchFamily="18" charset="2"/>
              <a:buNone/>
            </a:pPr>
            <a:endParaRPr lang="en-US" b="1" noProof="0"/>
          </a:p>
          <a:p>
            <a:pPr marL="0" indent="0">
              <a:buFont typeface="Symbol" panose="05050102010706020507" pitchFamily="18" charset="2"/>
              <a:buNone/>
            </a:pPr>
            <a:r>
              <a:rPr lang="es-ES" b="1" noProof="0"/>
              <a:t>Fuentes:</a:t>
            </a:r>
          </a:p>
          <a:p>
            <a:pPr marL="0" indent="0">
              <a:buFont typeface="Symbol" panose="05050102010706020507" pitchFamily="18" charset="2"/>
              <a:buNone/>
            </a:pPr>
            <a:endParaRPr lang="en-US" noProof="0"/>
          </a:p>
          <a:p>
            <a:r>
              <a:rPr lang="es-ES" noProof="0"/>
              <a:t>Umweltbundesamt (2013), </a:t>
            </a:r>
            <a:r>
              <a:rPr lang="es-ES" b="0" noProof="0"/>
              <a:t>‘</a:t>
            </a:r>
            <a:r>
              <a:rPr lang="es-ES" sz="900" b="0" i="0" u="none" strike="noStrike" baseline="0" noProof="0">
                <a:solidFill>
                  <a:schemeClr val="tx1"/>
                </a:solidFill>
                <a:latin typeface="Arial" panose="020B0604020202020204" pitchFamily="34" charset="0"/>
                <a:ea typeface="+mn-ea"/>
                <a:cs typeface="+mn-cs"/>
              </a:rPr>
              <a:t>Sustainable use of Global Land and Biomass Resources</a:t>
            </a:r>
            <a:r>
              <a:rPr lang="es-ES" sz="900" b="0" i="0" noProof="0">
                <a:solidFill>
                  <a:schemeClr val="tx1"/>
                </a:solidFill>
                <a:effectLst/>
                <a:latin typeface="Arial" panose="020B0604020202020204" pitchFamily="34" charset="0"/>
                <a:ea typeface="+mn-ea"/>
                <a:cs typeface="+mn-cs"/>
              </a:rPr>
              <a:t>‘, </a:t>
            </a:r>
            <a:r>
              <a:rPr lang="es-ES" sz="900" b="0" i="0" u="none" strike="noStrike" baseline="0" noProof="0">
                <a:solidFill>
                  <a:schemeClr val="tx1"/>
                </a:solidFill>
                <a:latin typeface="Arial" panose="020B0604020202020204" pitchFamily="34" charset="0"/>
                <a:ea typeface="+mn-ea"/>
                <a:cs typeface="+mn-cs"/>
              </a:rPr>
              <a:t>Dessau-Roßlau, Alemania.</a:t>
            </a:r>
          </a:p>
          <a:p>
            <a:pPr marL="0" lvl="0" indent="0">
              <a:buFont typeface="Symbol" panose="05050102010706020507" pitchFamily="18" charset="2"/>
              <a:buNone/>
            </a:pPr>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30</a:t>
            </a:fld>
            <a:endParaRPr lang="en-GB"/>
          </a:p>
        </p:txBody>
      </p:sp>
    </p:spTree>
    <p:extLst>
      <p:ext uri="{BB962C8B-B14F-4D97-AF65-F5344CB8AC3E}">
        <p14:creationId xmlns:p14="http://schemas.microsoft.com/office/powerpoint/2010/main" val="836774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latin typeface="Arial"/>
                <a:cs typeface="Arial"/>
              </a:rPr>
              <a:t>Notas: </a:t>
            </a:r>
          </a:p>
          <a:p>
            <a:endParaRPr lang="en-US" noProof="0"/>
          </a:p>
          <a:p>
            <a:pPr>
              <a:defRPr/>
            </a:pPr>
            <a:r>
              <a:rPr lang="es-ES" noProof="0">
                <a:latin typeface="Arial"/>
                <a:cs typeface="Arial"/>
              </a:rPr>
              <a:t>Ahora nos gustaría abrir el turno de preguntas. Si lo desea, también puede utilizar la función de chat si aún no lo ha hecho...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u="sng" noProof="0">
                <a:latin typeface="Arial"/>
                <a:cs typeface="Arial"/>
              </a:rPr>
              <a:t>Preguntas:</a:t>
            </a:r>
          </a:p>
          <a:p>
            <a:pPr marL="457200" lvl="1" indent="-457200">
              <a:buFont typeface="+mj-lt"/>
              <a:buAutoNum type="arabicPeriod"/>
            </a:pPr>
            <a:r>
              <a:rPr lang="es-ES" noProof="0">
                <a:latin typeface="Arial"/>
                <a:cs typeface="Arial"/>
              </a:rPr>
              <a:t>¿Alguna pregunta sobre los vínculos entre agua, energía y alimentos hasta ahora?</a:t>
            </a:r>
          </a:p>
          <a:p>
            <a:pPr marL="457200" lvl="1" indent="-457200">
              <a:buFont typeface="+mj-lt"/>
              <a:buAutoNum type="arabicPeriod"/>
            </a:pPr>
            <a:r>
              <a:rPr lang="es-ES" noProof="0">
                <a:latin typeface="Arial"/>
                <a:cs typeface="Arial"/>
              </a:rPr>
              <a:t>¿Qué otros </a:t>
            </a:r>
            <a:r>
              <a:rPr lang="es-ES" i="1" noProof="0">
                <a:latin typeface="Arial"/>
                <a:cs typeface="Arial"/>
              </a:rPr>
              <a:t>trade-offs </a:t>
            </a:r>
            <a:r>
              <a:rPr lang="es-ES" noProof="0">
                <a:latin typeface="Arial"/>
                <a:cs typeface="Arial"/>
              </a:rPr>
              <a:t>conoce dentro o fuera del Nexo WEF, de su propio contexto profesional o de su país/región?</a:t>
            </a:r>
          </a:p>
        </p:txBody>
      </p:sp>
      <p:sp>
        <p:nvSpPr>
          <p:cNvPr id="4" name="Foliennummernplatzhalter 3"/>
          <p:cNvSpPr>
            <a:spLocks noGrp="1"/>
          </p:cNvSpPr>
          <p:nvPr>
            <p:ph type="sldNum" sz="quarter" idx="5"/>
          </p:nvPr>
        </p:nvSpPr>
        <p:spPr/>
        <p:txBody>
          <a:bodyPr/>
          <a:lstStyle/>
          <a:p>
            <a:fld id="{4045F879-0589-40D4-B0E5-B74D0CAD5C6C}" type="slidenum">
              <a:rPr lang="en-GB" smtClean="0"/>
              <a:pPr/>
              <a:t>31</a:t>
            </a:fld>
            <a:endParaRPr lang="en-GB"/>
          </a:p>
        </p:txBody>
      </p:sp>
    </p:spTree>
    <p:extLst>
      <p:ext uri="{BB962C8B-B14F-4D97-AF65-F5344CB8AC3E}">
        <p14:creationId xmlns:p14="http://schemas.microsoft.com/office/powerpoint/2010/main" val="2656341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b="1" noProof="0"/>
              <a:t>Notas: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noProof="0"/>
              <a:t>Las demandas de agua, energía y alimentación deben tenerse en cuenta por igual porque interactúan entre sí.</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Agua – Agricultura: producción primaria de alimentos, limpieza y saneamiento, procesamiento, etc.</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Agua – Energía: energía hidráulica, extracción de combustibles fósiles, refrigeración, producción de bioenergía, etc.</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Energía – Agua: suministro, tratamiento, desalinización, trasvase, distribución, reutilización</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Energía – Agricultura: insumos, producción, transporte, almacenamiento y manipulación, transformación de valor añadido, transporte y logística, márquetin y distribución, usuario final</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Agricultura – Energía: </a:t>
            </a:r>
            <a:r>
              <a:rPr lang="es-ES" sz="900" noProof="0"/>
              <a:t>bioenergía</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noProof="0">
                <a:solidFill>
                  <a:prstClr val="black"/>
                </a:solidFill>
              </a:rPr>
              <a:t>Agricultura – Agua: impactos en la calidad (contaminación) y la cantidad (grandes extracciones) del agua</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32</a:t>
            </a:fld>
            <a:endParaRPr lang="en-GB"/>
          </a:p>
        </p:txBody>
      </p:sp>
    </p:spTree>
    <p:extLst>
      <p:ext uri="{BB962C8B-B14F-4D97-AF65-F5344CB8AC3E}">
        <p14:creationId xmlns:p14="http://schemas.microsoft.com/office/powerpoint/2010/main" val="851250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33</a:t>
            </a:fld>
            <a:endParaRPr lang="en-GB"/>
          </a:p>
        </p:txBody>
      </p:sp>
    </p:spTree>
    <p:extLst>
      <p:ext uri="{BB962C8B-B14F-4D97-AF65-F5344CB8AC3E}">
        <p14:creationId xmlns:p14="http://schemas.microsoft.com/office/powerpoint/2010/main" val="2803292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4235959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sz="900" b="1" noProof="0">
                <a:solidFill>
                  <a:schemeClr val="tx1"/>
                </a:solidFill>
                <a:effectLst/>
                <a:latin typeface="Arial"/>
                <a:cs typeface="Arial"/>
              </a:rPr>
              <a:t>Notas:</a:t>
            </a:r>
          </a:p>
          <a:p>
            <a:endParaRPr lang="en-US" sz="900" kern="1200" noProof="0">
              <a:solidFill>
                <a:schemeClr val="tx1"/>
              </a:solidFill>
              <a:effectLst/>
              <a:latin typeface="Arial" panose="020B0604020202020204" pitchFamily="34" charset="0"/>
              <a:ea typeface="+mn-ea"/>
              <a:cs typeface="+mn-cs"/>
            </a:endParaRPr>
          </a:p>
          <a:p>
            <a:r>
              <a:rPr lang="es-ES" noProof="0">
                <a:latin typeface="Arial"/>
                <a:cs typeface="Arial"/>
              </a:rPr>
              <a:t>- Todos sabemos que el agua</a:t>
            </a:r>
            <a:r>
              <a:rPr lang="es-ES" sz="900" noProof="0">
                <a:solidFill>
                  <a:schemeClr val="tx1"/>
                </a:solidFill>
                <a:effectLst/>
                <a:latin typeface="Arial"/>
                <a:cs typeface="Arial"/>
              </a:rPr>
              <a:t>, la energía y la seguridad alimentaria son fundamentales para </a:t>
            </a:r>
            <a:r>
              <a:rPr lang="es-ES" noProof="0">
                <a:latin typeface="Arial"/>
                <a:cs typeface="Arial"/>
              </a:rPr>
              <a:t>el desarrollo humano</a:t>
            </a:r>
          </a:p>
          <a:p>
            <a:r>
              <a:rPr lang="es-ES" noProof="0">
                <a:latin typeface="Arial"/>
                <a:cs typeface="Arial"/>
              </a:rPr>
              <a:t>- Por desgracia,</a:t>
            </a:r>
            <a:r>
              <a:rPr lang="es-ES" sz="900" noProof="0">
                <a:solidFill>
                  <a:schemeClr val="tx1"/>
                </a:solidFill>
                <a:effectLst/>
                <a:latin typeface="Arial"/>
                <a:cs typeface="Arial"/>
              </a:rPr>
              <a:t> muchas personas en el mundo viven sin</a:t>
            </a:r>
            <a:r>
              <a:rPr lang="es-ES" noProof="0">
                <a:latin typeface="Arial"/>
                <a:cs typeface="Arial"/>
              </a:rPr>
              <a:t> un acceso adecuado al</a:t>
            </a:r>
            <a:r>
              <a:rPr lang="es-ES" sz="900" noProof="0">
                <a:solidFill>
                  <a:schemeClr val="tx1"/>
                </a:solidFill>
                <a:effectLst/>
                <a:latin typeface="Arial"/>
                <a:cs typeface="Arial"/>
              </a:rPr>
              <a:t> agua, la energía y</a:t>
            </a:r>
            <a:r>
              <a:rPr lang="es-ES" noProof="0">
                <a:latin typeface="Arial"/>
                <a:cs typeface="Arial"/>
              </a:rPr>
              <a:t> los alimentos</a:t>
            </a:r>
          </a:p>
          <a:p>
            <a:endParaRPr lang="en-US" sz="900" kern="1200" noProof="0">
              <a:solidFill>
                <a:schemeClr val="tx1"/>
              </a:solidFill>
              <a:effectLst/>
              <a:cs typeface="Arial" panose="020B0604020202020204" pitchFamily="34" charset="0"/>
            </a:endParaRPr>
          </a:p>
          <a:p>
            <a:r>
              <a:rPr lang="es-ES" sz="900" b="1" noProof="0">
                <a:solidFill>
                  <a:schemeClr val="tx1"/>
                </a:solidFill>
                <a:effectLst/>
                <a:latin typeface="Arial"/>
                <a:cs typeface="Arial"/>
              </a:rPr>
              <a:t>Seguridad del agua:</a:t>
            </a:r>
            <a:r>
              <a:rPr lang="es-ES" b="1" noProof="0">
                <a:latin typeface="Arial"/>
                <a:cs typeface="Arial"/>
              </a:rPr>
              <a:t> </a:t>
            </a:r>
          </a:p>
          <a:p>
            <a:pPr marL="171450" indent="-171450">
              <a:buFont typeface="Symbol" panose="05050102010706020507" pitchFamily="18" charset="2"/>
              <a:buChar char="-"/>
            </a:pPr>
            <a:r>
              <a:rPr lang="es-ES" sz="900" b="0" i="0" u="none" noProof="0">
                <a:solidFill>
                  <a:schemeClr val="tx1"/>
                </a:solidFill>
                <a:effectLst/>
                <a:latin typeface="Arial"/>
                <a:cs typeface="Arial"/>
                <a:sym typeface="Wingdings" panose="05000000000000000000" pitchFamily="2" charset="2"/>
              </a:rPr>
              <a:t>2020: 2000 mil millones de personas carecen de servicios de agua potable gestionados de forma segura (OMS y UNICEF, 2021)  Esta cifra representa un 26 % de la población mundial</a:t>
            </a:r>
            <a:r>
              <a:rPr lang="es-ES" noProof="0">
                <a:latin typeface="Arial"/>
                <a:cs typeface="Arial"/>
                <a:sym typeface="Wingdings" panose="05000000000000000000" pitchFamily="2" charset="2"/>
              </a:rPr>
              <a:t> </a:t>
            </a:r>
          </a:p>
          <a:p>
            <a:pPr marL="171450" indent="-171450">
              <a:buFont typeface="Symbol" panose="05050102010706020507" pitchFamily="18" charset="2"/>
              <a:buChar char="-"/>
            </a:pPr>
            <a:r>
              <a:rPr lang="es-ES" sz="900" i="0" u="none" noProof="0">
                <a:solidFill>
                  <a:schemeClr val="tx1"/>
                </a:solidFill>
                <a:effectLst/>
                <a:latin typeface="Arial"/>
                <a:cs typeface="Arial"/>
              </a:rPr>
              <a:t>Tendencias: </a:t>
            </a:r>
            <a:r>
              <a:rPr lang="es-ES" sz="900" i="0" noProof="0">
                <a:solidFill>
                  <a:schemeClr val="tx1"/>
                </a:solidFill>
                <a:effectLst/>
                <a:latin typeface="Arial"/>
                <a:cs typeface="Arial"/>
              </a:rPr>
              <a:t>en 2030 la demanda mundial de agua podría superar el suministro total de agua en un 40 % </a:t>
            </a:r>
            <a:r>
              <a:rPr lang="es-ES" sz="900" i="0" u="none" noProof="0">
                <a:solidFill>
                  <a:schemeClr val="tx1"/>
                </a:solidFill>
                <a:effectLst/>
                <a:latin typeface="Arial"/>
                <a:cs typeface="Arial"/>
              </a:rPr>
              <a:t>(PNUMA, 2015)</a:t>
            </a:r>
          </a:p>
          <a:p>
            <a:pPr lvl="1"/>
            <a:endParaRPr lang="en-US" noProof="0">
              <a:latin typeface="Arial"/>
              <a:cs typeface="Arial"/>
            </a:endParaRPr>
          </a:p>
          <a:p>
            <a:pPr indent="-171450"/>
            <a:r>
              <a:rPr lang="es-ES" b="1" noProof="0">
                <a:latin typeface="Arial"/>
                <a:cs typeface="Arial"/>
              </a:rPr>
              <a:t>Seguridad energética: </a:t>
            </a:r>
          </a:p>
          <a:p>
            <a:pPr marL="171450" indent="-171450">
              <a:buFont typeface="Symbol,Sans-Serif" panose="05050102010706020507" pitchFamily="18" charset="2"/>
              <a:buChar char="-"/>
            </a:pPr>
            <a:r>
              <a:rPr lang="es-ES" noProof="0">
                <a:latin typeface="Arial"/>
                <a:cs typeface="Arial"/>
              </a:rPr>
              <a:t>2021: 800 millones de personas no tienen acceso a electricidad (AIE, 2021)</a:t>
            </a:r>
          </a:p>
          <a:p>
            <a:pPr marL="342900" indent="-171450">
              <a:buFont typeface="Symbol,Sans-Serif" panose="05050102010706020507" pitchFamily="18" charset="2"/>
              <a:buChar char="-"/>
            </a:pPr>
            <a:r>
              <a:rPr lang="es-ES" noProof="0">
                <a:latin typeface="Arial"/>
                <a:cs typeface="Arial"/>
              </a:rPr>
              <a:t>Esta cifra se redujo a más de la mitad entre 2000 y 2021</a:t>
            </a:r>
          </a:p>
          <a:p>
            <a:pPr marL="342900" indent="-171450">
              <a:buFont typeface="Symbol,Sans-Serif" panose="05050102010706020507" pitchFamily="18" charset="2"/>
              <a:buChar char="-"/>
            </a:pPr>
            <a:r>
              <a:rPr lang="es-ES" noProof="0">
                <a:latin typeface="Arial"/>
                <a:cs typeface="Arial"/>
              </a:rPr>
              <a:t>El mayor descenso se observó en la región asiática (alrededor del 90 %)</a:t>
            </a:r>
          </a:p>
          <a:p>
            <a:pPr marL="342900" indent="-171450">
              <a:buFont typeface="Symbol,Sans-Serif" panose="05050102010706020507" pitchFamily="18" charset="2"/>
              <a:buChar char="-"/>
            </a:pPr>
            <a:r>
              <a:rPr lang="es-ES" noProof="0">
                <a:latin typeface="Arial"/>
                <a:cs typeface="Arial"/>
              </a:rPr>
              <a:t>África subsahariana: pocos cambios; representaba el 78 % del total mundial en 2021</a:t>
            </a:r>
          </a:p>
          <a:p>
            <a:pPr marL="171450" indent="-171450">
              <a:buFont typeface="Symbol" panose="05050102010706020507" pitchFamily="18" charset="2"/>
              <a:buChar char="-"/>
            </a:pPr>
            <a:r>
              <a:rPr lang="es-ES" noProof="0">
                <a:latin typeface="Arial"/>
                <a:cs typeface="Arial"/>
              </a:rPr>
              <a:t>Tendencia: la demanda total de energía primaria aumentará un 9 % en 2030</a:t>
            </a:r>
          </a:p>
          <a:p>
            <a:pPr marL="0" indent="0">
              <a:buFontTx/>
              <a:buNone/>
            </a:pPr>
            <a:endParaRPr lang="en-US" noProof="0">
              <a:latin typeface="Arial"/>
              <a:cs typeface="Arial"/>
            </a:endParaRPr>
          </a:p>
          <a:p>
            <a:r>
              <a:rPr lang="es-ES" b="1" noProof="0">
                <a:latin typeface="Arial"/>
                <a:cs typeface="Arial"/>
              </a:rPr>
              <a:t>Seguridad alimentaria:</a:t>
            </a:r>
          </a:p>
          <a:p>
            <a:pPr marL="171450" indent="-171450">
              <a:buFont typeface="Symbol" panose="05050102010706020507" pitchFamily="18" charset="2"/>
              <a:buChar char="-"/>
            </a:pPr>
            <a:r>
              <a:rPr lang="es-ES" noProof="0">
                <a:latin typeface="Arial"/>
                <a:cs typeface="Arial"/>
              </a:rPr>
              <a:t>2020: 2400 millones de personas (30,4 % de la población) sufren inseguridad alimentaria (FAO et al., 2021; IEP 2021)</a:t>
            </a:r>
          </a:p>
          <a:p>
            <a:pPr marL="342900" indent="-171450">
              <a:buFont typeface="Symbol,Sans-Serif"/>
              <a:buChar char="-"/>
            </a:pPr>
            <a:r>
              <a:rPr lang="es-ES" noProof="0">
                <a:latin typeface="Arial"/>
                <a:cs typeface="Arial"/>
                <a:sym typeface="Wingdings" panose="05000000000000000000" pitchFamily="2" charset="2"/>
              </a:rPr>
              <a:t>Debido a la pandemia del COVID-19, en 2020 aumentó el número de personas que pasan hambre en el mundo  El aumento estimado fue igual al de los cinco años anteriores juntos (FAO et al., 2021)</a:t>
            </a:r>
          </a:p>
          <a:p>
            <a:pPr marL="342900" indent="-171450">
              <a:buFont typeface="Symbol,Sans-Serif"/>
              <a:buChar char="-"/>
            </a:pPr>
            <a:r>
              <a:rPr lang="es-ES" noProof="0">
                <a:latin typeface="Arial"/>
                <a:cs typeface="Arial"/>
              </a:rPr>
              <a:t>Se prevé que la demanda de alimentos aumente un 50 % en 2050 (sobre la base de los niveles de 2020)</a:t>
            </a:r>
          </a:p>
          <a:p>
            <a:pPr marL="342900" indent="-171450">
              <a:buFont typeface="Symbol,Sans-Serif"/>
              <a:buChar char="-"/>
            </a:pPr>
            <a:endParaRPr lang="en-US" noProof="0">
              <a:cs typeface="Arial"/>
            </a:endParaRPr>
          </a:p>
          <a:p>
            <a:pPr marL="342900" indent="-171450">
              <a:buFont typeface="Symbol,Sans-Serif"/>
              <a:buChar char="-"/>
            </a:pPr>
            <a:r>
              <a:rPr lang="es-ES" noProof="0">
                <a:latin typeface="Arial"/>
                <a:cs typeface="Arial"/>
              </a:rPr>
              <a:t>Así pues, para garantizar que todas las personas del mundo tengan un acceso adecuado al agua, la energía y los alimentos, tenemos que aumentar considerablemente nuestros esfuerzos de desarrollo</a:t>
            </a:r>
          </a:p>
          <a:p>
            <a:pPr marL="342900" indent="-171450">
              <a:buFont typeface="Symbol,Sans-Serif"/>
              <a:buChar char="-"/>
            </a:pPr>
            <a:r>
              <a:rPr lang="es-ES" noProof="0">
                <a:latin typeface="Arial"/>
                <a:cs typeface="Arial"/>
              </a:rPr>
              <a:t>Pero, como ya hemos señalado anteriormente, el aumento de estos esfuerzos en un sector suele repercutir en otros sectores y en los esfuerzos de desarrollo de estos</a:t>
            </a:r>
          </a:p>
          <a:p>
            <a:pPr marL="342900" indent="-171450">
              <a:buFont typeface="Symbol,Sans-Serif"/>
              <a:buChar char="-"/>
            </a:pPr>
            <a:r>
              <a:rPr lang="es-ES" noProof="0">
                <a:latin typeface="Arial"/>
                <a:cs typeface="Arial"/>
              </a:rPr>
              <a:t>Por este motivo, queremos destacar y analizar estas interrelaciones en las siguientes diapositivas </a:t>
            </a:r>
          </a:p>
          <a:p>
            <a:pPr marL="342900" indent="-171450">
              <a:buFont typeface="Symbol,Sans-Serif"/>
              <a:buChar char="-"/>
            </a:pPr>
            <a:endParaRPr lang="en-US" noProof="0">
              <a:cs typeface="Arial" panose="020B0604020202020204" pitchFamily="34" charset="0"/>
            </a:endParaRPr>
          </a:p>
          <a:p>
            <a:pPr marL="285750" indent="-285750">
              <a:lnSpc>
                <a:spcPct val="90000"/>
              </a:lnSpc>
              <a:spcBef>
                <a:spcPts val="600"/>
              </a:spcBef>
              <a:buFont typeface="Arial"/>
              <a:buChar char="•"/>
            </a:pPr>
            <a:endParaRPr lang="en-US" noProof="0">
              <a:cs typeface="Arial" panose="020B0604020202020204" pitchFamily="34" charset="0"/>
            </a:endParaRPr>
          </a:p>
          <a:p>
            <a:pPr lvl="1"/>
            <a:endParaRPr lang="en-US" u="sng" noProof="0">
              <a:cs typeface="Arial" panose="020B0604020202020204" pitchFamily="34" charset="0"/>
            </a:endParaRPr>
          </a:p>
          <a:p>
            <a:pPr marL="0" lvl="0" indent="0">
              <a:buFont typeface="Symbol" panose="05050102010706020507" pitchFamily="18" charset="2"/>
              <a:buNone/>
            </a:pPr>
            <a:r>
              <a:rPr lang="es-ES" sz="900" i="0" u="sng" noProof="0">
                <a:solidFill>
                  <a:schemeClr val="tx1"/>
                </a:solidFill>
                <a:effectLst/>
                <a:latin typeface="Arial"/>
                <a:cs typeface="Arial"/>
              </a:rPr>
              <a:t>Información adicional:</a:t>
            </a:r>
          </a:p>
          <a:p>
            <a:r>
              <a:rPr lang="es-ES" noProof="0">
                <a:latin typeface="Arial"/>
                <a:cs typeface="Arial"/>
              </a:rPr>
              <a:t>Seguridad del agua: </a:t>
            </a:r>
          </a:p>
          <a:p>
            <a:pPr marL="171450" indent="-171450">
              <a:buFont typeface="Symbol" panose="05050102010706020507" pitchFamily="18" charset="2"/>
              <a:buChar char="-"/>
            </a:pPr>
            <a:r>
              <a:rPr lang="es-ES" noProof="0">
                <a:latin typeface="Arial"/>
                <a:cs typeface="Arial"/>
                <a:sym typeface="Wingdings" panose="05000000000000000000" pitchFamily="2" charset="2"/>
              </a:rPr>
              <a:t>Hay una gran cantidad de escenarios futuros diferentes (por ejemplo, Burek et al. 2016 predice un aumento entre el 20-30 % para 2050 sobre el nivel actual de uso del agua; la OCDE en 2012 estimaba un aumento de la demanda mundial de agua del 55 % entre 2000 y 2050  Todas las referencias mencionadas se encuentran en la ONU, 2021) </a:t>
            </a:r>
            <a:r>
              <a:rPr lang="es-ES" sz="900" i="0" u="none" noProof="0">
                <a:solidFill>
                  <a:schemeClr val="tx1"/>
                </a:solidFill>
                <a:effectLst/>
                <a:latin typeface="Arial"/>
                <a:cs typeface="Arial"/>
                <a:sym typeface="Wingdings" panose="05000000000000000000" pitchFamily="2" charset="2"/>
              </a:rPr>
              <a:t>2018: más de 2.000 millones de personas viven en países que sufren estrés hídrico (ONU 2018; en: ONU, 2021)</a:t>
            </a:r>
          </a:p>
          <a:p>
            <a:pPr marL="514350" lvl="1" indent="-171450">
              <a:buFont typeface="Symbol" panose="05050102010706020507" pitchFamily="18" charset="2"/>
              <a:buChar char="-"/>
            </a:pPr>
            <a:r>
              <a:rPr lang="es-ES" sz="900" i="0" u="none" noProof="0">
                <a:solidFill>
                  <a:schemeClr val="tx1"/>
                </a:solidFill>
                <a:effectLst/>
                <a:latin typeface="Arial"/>
                <a:cs typeface="Arial"/>
              </a:rPr>
              <a:t>El estrés hídrico es un fenómeno más bien estacional que anual</a:t>
            </a:r>
            <a:r>
              <a:rPr lang="es-ES" noProof="0">
                <a:latin typeface="Arial"/>
                <a:cs typeface="Arial"/>
              </a:rPr>
              <a:t> </a:t>
            </a:r>
          </a:p>
          <a:p>
            <a:pPr marL="171450" lvl="0" indent="-171450">
              <a:buFont typeface="Symbol" panose="05050102010706020507" pitchFamily="18" charset="2"/>
              <a:buChar char="-"/>
            </a:pPr>
            <a:r>
              <a:rPr lang="es-ES" sz="900" i="0" u="none" noProof="0">
                <a:solidFill>
                  <a:schemeClr val="tx1"/>
                </a:solidFill>
                <a:effectLst/>
                <a:latin typeface="Arial"/>
                <a:cs typeface="Arial"/>
              </a:rPr>
              <a:t>2016: 4000 millones de personas viven en zonas con una grave escasez de agua durante al menos un mes al año (Mekonnen y Hoekstra, 2016; en: ONU, 2021)</a:t>
            </a:r>
          </a:p>
          <a:p>
            <a:pPr marL="514350" lvl="1" indent="-171450">
              <a:buFont typeface="Symbol" panose="05050102010706020507" pitchFamily="18" charset="2"/>
              <a:buChar char="-"/>
            </a:pPr>
            <a:r>
              <a:rPr lang="es-ES" sz="900" i="0" u="none" noProof="0">
                <a:solidFill>
                  <a:schemeClr val="tx1"/>
                </a:solidFill>
                <a:effectLst/>
                <a:latin typeface="Arial"/>
                <a:cs typeface="Arial"/>
              </a:rPr>
              <a:t>no hay suficiente agua para satisfacer las necesidades humanas y medioambientales</a:t>
            </a:r>
          </a:p>
          <a:p>
            <a:pPr marL="171450" lvl="0" indent="-171450">
              <a:buFont typeface="Symbol" panose="05050102010706020507" pitchFamily="18" charset="2"/>
              <a:buChar char="-"/>
            </a:pPr>
            <a:r>
              <a:rPr lang="es-ES" sz="900" i="0" u="none" noProof="0">
                <a:solidFill>
                  <a:schemeClr val="tx1"/>
                </a:solidFill>
                <a:effectLst/>
                <a:latin typeface="Arial"/>
                <a:cs typeface="Arial"/>
              </a:rPr>
              <a:t>2007: 1600 millones de personas viven en zonas afectadas por la escasez económica de agua (Evaluación exhaustiva de la gestión del agua en la agricultura, 2007; en: ONU, 2021)</a:t>
            </a:r>
          </a:p>
          <a:p>
            <a:pPr marL="514350" lvl="1" indent="-171450">
              <a:buFont typeface="Symbol" panose="05050102010706020507" pitchFamily="18" charset="2"/>
              <a:buChar char="-"/>
            </a:pPr>
            <a:r>
              <a:rPr lang="es-ES" sz="900" i="0" u="none" noProof="0">
                <a:solidFill>
                  <a:schemeClr val="tx1"/>
                </a:solidFill>
                <a:effectLst/>
                <a:latin typeface="Arial"/>
                <a:cs typeface="Arial"/>
              </a:rPr>
              <a:t>se trata de zonas en las que se dispone de suficiente agua, pero esta es escasa porque no se puede acceder a ella (por ejemplo, por falta de inversiones en infraestructuras)</a:t>
            </a:r>
          </a:p>
          <a:p>
            <a:pPr lvl="1"/>
            <a:endParaRPr lang="en-US" noProof="0">
              <a:latin typeface="Arial"/>
              <a:cs typeface="Arial"/>
            </a:endParaRPr>
          </a:p>
          <a:p>
            <a:pPr lvl="0"/>
            <a:r>
              <a:rPr lang="es-ES" noProof="0">
                <a:latin typeface="Arial"/>
                <a:cs typeface="Arial"/>
              </a:rPr>
              <a:t>Seguridad energética:</a:t>
            </a:r>
          </a:p>
          <a:p>
            <a:pPr marL="514350" lvl="1" indent="-171450">
              <a:buFont typeface="Symbol" panose="05050102010706020507" pitchFamily="18" charset="2"/>
              <a:buChar char="-"/>
            </a:pPr>
            <a:r>
              <a:rPr lang="es-ES" sz="900" b="0" noProof="0">
                <a:solidFill>
                  <a:schemeClr val="tx1"/>
                </a:solidFill>
                <a:effectLst/>
                <a:latin typeface="Arial"/>
                <a:cs typeface="Arial"/>
              </a:rPr>
              <a:t>Tendencias futuras de la demanda de electricidad: en 2030, India será el país que más crezca, seguido por el Sudeste Asiático y África (AIE, 2020)</a:t>
            </a:r>
          </a:p>
          <a:p>
            <a:pPr marL="171450" lvl="0" indent="-171450">
              <a:buFont typeface="Symbol" panose="05050102010706020507" pitchFamily="18" charset="2"/>
              <a:buChar char="-"/>
            </a:pPr>
            <a:r>
              <a:rPr lang="es-ES" sz="900" b="0" noProof="0">
                <a:solidFill>
                  <a:schemeClr val="tx1"/>
                </a:solidFill>
                <a:effectLst/>
                <a:latin typeface="Arial"/>
                <a:cs typeface="Arial"/>
              </a:rPr>
              <a:t>2019: personas sin acceso a la electricidad por región (Our World in Data, 2021):</a:t>
            </a:r>
          </a:p>
          <a:p>
            <a:pPr marL="514350" lvl="1" indent="-171450">
              <a:buFont typeface="Symbol" panose="05050102010706020507" pitchFamily="18" charset="2"/>
              <a:buChar char="-"/>
            </a:pPr>
            <a:r>
              <a:rPr lang="es-ES" sz="900" b="0" noProof="0">
                <a:solidFill>
                  <a:schemeClr val="tx1"/>
                </a:solidFill>
                <a:effectLst/>
                <a:latin typeface="Arial"/>
                <a:cs typeface="Arial"/>
              </a:rPr>
              <a:t>MENA: 12,64 millones</a:t>
            </a:r>
          </a:p>
          <a:p>
            <a:pPr marL="514350" lvl="1" indent="-171450">
              <a:buFont typeface="Symbol" panose="05050102010706020507" pitchFamily="18" charset="2"/>
              <a:buChar char="-"/>
            </a:pPr>
            <a:r>
              <a:rPr lang="es-ES" sz="900" b="0" noProof="0">
                <a:solidFill>
                  <a:schemeClr val="tx1"/>
                </a:solidFill>
                <a:effectLst/>
                <a:latin typeface="Arial"/>
                <a:cs typeface="Arial"/>
              </a:rPr>
              <a:t>América Latina y Caribe: 10,19 millones</a:t>
            </a:r>
          </a:p>
          <a:p>
            <a:pPr marL="171450" indent="-171450">
              <a:buFont typeface="Symbol" panose="05050102010706020507" pitchFamily="18" charset="2"/>
              <a:buChar char="-"/>
            </a:pPr>
            <a:r>
              <a:rPr lang="es-ES" noProof="0">
                <a:latin typeface="Arial"/>
                <a:cs typeface="Arial"/>
              </a:rPr>
              <a:t> </a:t>
            </a:r>
            <a:r>
              <a:rPr lang="es-ES" sz="900" b="0" u="none" noProof="0">
                <a:solidFill>
                  <a:schemeClr val="tx1"/>
                </a:solidFill>
                <a:effectLst/>
                <a:latin typeface="Arial"/>
                <a:cs typeface="Arial"/>
              </a:rPr>
              <a:t>Tendencia: la demanda total de energía primaria aumentará un 9 % en 2030 según el Escenario de Políticas Declaradas (AIE, 2020)</a:t>
            </a:r>
          </a:p>
          <a:p>
            <a:pPr marL="514350" lvl="1" indent="-171450">
              <a:buFont typeface="Symbol" panose="05050102010706020507" pitchFamily="18" charset="2"/>
              <a:buChar char="-"/>
            </a:pPr>
            <a:r>
              <a:rPr lang="es-ES" sz="900" b="0" u="none" noProof="0">
                <a:solidFill>
                  <a:schemeClr val="tx1"/>
                </a:solidFill>
                <a:effectLst/>
                <a:latin typeface="Arial"/>
                <a:cs typeface="Arial"/>
              </a:rPr>
              <a:t>Escenario de Políticas Declaradas (STEPS, por sus siglas en inglés): sobre la base de las políticas actuales, la demanda total de energía volverá a niveles prepandemia (Covid-19) a principios de 2023</a:t>
            </a:r>
          </a:p>
          <a:p>
            <a:pPr lvl="1"/>
            <a:endParaRPr lang="en-US" sz="900" b="1" kern="1200" noProof="0">
              <a:solidFill>
                <a:schemeClr val="tx1"/>
              </a:solidFill>
              <a:effectLst/>
              <a:cs typeface="Arial" panose="020B0604020202020204" pitchFamily="34" charset="0"/>
            </a:endParaRPr>
          </a:p>
          <a:p>
            <a:r>
              <a:rPr lang="es-ES" noProof="0">
                <a:latin typeface="Arial"/>
                <a:cs typeface="Arial"/>
              </a:rPr>
              <a:t>Seguridad alimentaria:</a:t>
            </a:r>
          </a:p>
          <a:p>
            <a:pPr marL="171450" indent="-171450">
              <a:buFont typeface="Symbol" panose="05050102010706020507" pitchFamily="18" charset="2"/>
              <a:buChar char="-"/>
            </a:pPr>
            <a:r>
              <a:rPr lang="es-ES" noProof="0">
                <a:latin typeface="Arial"/>
                <a:cs typeface="Arial"/>
              </a:rPr>
              <a:t>Distribución regional: 1200 millones en Asia, 799 millones en África, 267 millones en América Latina y el Caribe </a:t>
            </a:r>
          </a:p>
          <a:p>
            <a:pPr marL="342900" marR="0" lvl="1"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noProof="0">
                <a:latin typeface="Arial"/>
                <a:cs typeface="Arial"/>
                <a:sym typeface="Wingdings" panose="05000000000000000000" pitchFamily="2" charset="2"/>
              </a:rPr>
              <a:t>	 El aumento más pronunciado se produce en América Latina y el Caribe (FAO et al., 2021)</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latin typeface="Arial"/>
                <a:cs typeface="Arial"/>
                <a:sym typeface="Wingdings" panose="05000000000000000000" pitchFamily="2" charset="2"/>
              </a:rPr>
              <a:t>Debido a la pandemia del </a:t>
            </a:r>
            <a:r>
              <a:rPr lang="es-ES" sz="900" b="0" noProof="0">
                <a:solidFill>
                  <a:schemeClr val="tx1"/>
                </a:solidFill>
                <a:effectLst/>
                <a:latin typeface="Arial"/>
                <a:cs typeface="Arial"/>
                <a:sym typeface="Wingdings" panose="05000000000000000000" pitchFamily="2" charset="2"/>
              </a:rPr>
              <a:t>COVID-19, en 2020</a:t>
            </a:r>
            <a:r>
              <a:rPr lang="es-ES" noProof="0">
                <a:latin typeface="Arial"/>
                <a:cs typeface="Arial"/>
                <a:sym typeface="Wingdings" panose="05000000000000000000" pitchFamily="2" charset="2"/>
              </a:rPr>
              <a:t> aumentó el número de personas que pasan hambre en el mundo </a:t>
            </a:r>
            <a:r>
              <a:rPr lang="es-ES" sz="900" b="0" noProof="0">
                <a:latin typeface="Arial"/>
                <a:cs typeface="Arial"/>
                <a:sym typeface="Wingdings" panose="05000000000000000000" pitchFamily="2" charset="2"/>
              </a:rPr>
              <a:t></a:t>
            </a:r>
            <a:r>
              <a:rPr lang="es-ES" noProof="0">
                <a:latin typeface="Arial"/>
                <a:cs typeface="Arial"/>
                <a:sym typeface="Wingdings" panose="05000000000000000000" pitchFamily="2" charset="2"/>
              </a:rPr>
              <a:t> El aumento estimado fue igual al de los cinco años anteriores juntos (FAO et al., 2021)</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latin typeface="Arial"/>
                <a:cs typeface="Arial"/>
              </a:rPr>
              <a:t>En total: en 2020, otros 320 millones de personas sufrirán inseguridad alimentaria (FAO et al., 2021)</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latin typeface="Arial"/>
                <a:cs typeface="Arial"/>
              </a:rPr>
              <a:t>Brecha de género: la seguridad alimentaria es un 10 % mayor entre las mujeres (FAO et al., 2021)</a:t>
            </a:r>
          </a:p>
          <a:p>
            <a:pPr marL="171450" indent="-171450">
              <a:buFont typeface="Symbol" panose="05050102010706020507" pitchFamily="18" charset="2"/>
              <a:buChar char="-"/>
              <a:defRPr/>
            </a:pPr>
            <a:r>
              <a:rPr lang="es-ES" sz="900" b="0" noProof="0">
                <a:solidFill>
                  <a:schemeClr val="tx1"/>
                </a:solidFill>
                <a:effectLst/>
                <a:latin typeface="Arial"/>
                <a:cs typeface="Arial"/>
              </a:rPr>
              <a:t>Definiciones:</a:t>
            </a:r>
            <a:r>
              <a:rPr lang="es-ES" noProof="0">
                <a:latin typeface="Arial"/>
                <a:cs typeface="Arial"/>
              </a:rPr>
              <a:t> </a:t>
            </a:r>
          </a:p>
          <a:p>
            <a:pPr marL="514350" lvl="1" indent="-171450">
              <a:buFont typeface="Symbol" panose="05050102010706020507" pitchFamily="18" charset="2"/>
              <a:buChar char="-"/>
            </a:pPr>
            <a:r>
              <a:rPr lang="es-ES" sz="900" noProof="0">
                <a:solidFill>
                  <a:schemeClr val="tx1"/>
                </a:solidFill>
                <a:effectLst/>
                <a:latin typeface="Arial"/>
                <a:cs typeface="Arial"/>
              </a:rPr>
              <a:t>La inseguridad alimentaria se define como la falta de acceso a una cantidad suficiente de alimentos necesarios para una vida sana (IEP, 2021)</a:t>
            </a:r>
          </a:p>
          <a:p>
            <a:pPr marL="514350" lvl="1" indent="-171450">
              <a:buFont typeface="Symbol" panose="05050102010706020507" pitchFamily="18" charset="2"/>
              <a:buChar char="-"/>
            </a:pPr>
            <a:r>
              <a:rPr lang="es-ES" sz="900" noProof="0">
                <a:solidFill>
                  <a:schemeClr val="tx1"/>
                </a:solidFill>
                <a:effectLst/>
                <a:latin typeface="Arial"/>
                <a:cs typeface="Arial"/>
              </a:rPr>
              <a:t>La inseguridad alimentaria se refiere a personas que se saltan una comida o se quedan sin comer durante un día (IEP, 2021)</a:t>
            </a:r>
          </a:p>
          <a:p>
            <a:pPr marL="514350" lvl="1" indent="-171450">
              <a:buFont typeface="Symbol" panose="05050102010706020507" pitchFamily="18" charset="2"/>
              <a:buChar char="-"/>
              <a:defRPr/>
            </a:pPr>
            <a:r>
              <a:rPr lang="es-ES" noProof="0">
                <a:latin typeface="Arial"/>
                <a:cs typeface="Arial"/>
                <a:sym typeface="Wingdings" panose="05000000000000000000" pitchFamily="2" charset="2"/>
              </a:rPr>
              <a:t>La inseguridad alimentaria puede aumentar el riesgo de varias formas de malnutrición  No solo se contabiliza la cantidad sino también la calidad de los alimentos </a:t>
            </a:r>
          </a:p>
          <a:p>
            <a:pPr marL="171450" indent="-171450">
              <a:buFont typeface="Symbol" panose="05050102010706020507" pitchFamily="18" charset="2"/>
              <a:buChar char="-"/>
            </a:pPr>
            <a:r>
              <a:rPr lang="es-ES" sz="900" noProof="0">
                <a:solidFill>
                  <a:schemeClr val="tx1"/>
                </a:solidFill>
                <a:effectLst/>
                <a:latin typeface="Arial"/>
                <a:cs typeface="Arial"/>
              </a:rPr>
              <a:t>Tendencias: para 2050 se espera que unos 3400 millones de personas sufran inseguridad alimentaria (la demanda de alimentos aumentará un 50 %) (IEP, 2021)</a:t>
            </a:r>
          </a:p>
          <a:p>
            <a:pPr marL="514350" lvl="1" indent="-171450">
              <a:buFont typeface="Symbol" panose="05050102010706020507" pitchFamily="18" charset="2"/>
              <a:buChar char="-"/>
            </a:pPr>
            <a:r>
              <a:rPr lang="es-ES" noProof="0">
                <a:latin typeface="Arial"/>
                <a:cs typeface="Arial"/>
                <a:sym typeface="Wingdings" panose="05000000000000000000" pitchFamily="2" charset="2"/>
              </a:rPr>
              <a:t>Las </a:t>
            </a:r>
            <a:r>
              <a:rPr lang="es-ES" sz="900" noProof="0">
                <a:solidFill>
                  <a:schemeClr val="tx1"/>
                </a:solidFill>
                <a:effectLst/>
                <a:latin typeface="Arial"/>
                <a:cs typeface="Arial"/>
                <a:sym typeface="Wingdings" panose="05000000000000000000" pitchFamily="2" charset="2"/>
              </a:rPr>
              <a:t>estimaciones sugieren que la producción de alimentos deberá aumentar aproximadamente un 70 % para satisfacer la demanda en 2050  Principalmente </a:t>
            </a:r>
            <a:r>
              <a:rPr lang="es-ES" noProof="0">
                <a:latin typeface="Arial"/>
                <a:cs typeface="Arial"/>
                <a:sym typeface="Wingdings" panose="05000000000000000000" pitchFamily="2" charset="2"/>
              </a:rPr>
              <a:t>a través del aumento de los cultivos (IRENA y FAO, 2021) </a:t>
            </a:r>
            <a:br>
              <a:rPr lang="es-ES" sz="900" noProof="0">
                <a:effectLst/>
                <a:latin typeface="Arial" panose="020B0604020202020204" pitchFamily="34" charset="0"/>
                <a:cs typeface="Arial"/>
                <a:sym typeface="Wingdings" panose="05000000000000000000" pitchFamily="2" charset="2"/>
              </a:rPr>
            </a:br>
            <a:endParaRPr lang="es-ES" sz="900" noProof="0">
              <a:effectLst/>
              <a:latin typeface="Arial" panose="020B0604020202020204" pitchFamily="34" charset="0"/>
              <a:cs typeface="Arial"/>
              <a:sym typeface="Wingdings" panose="05000000000000000000" pitchFamily="2" charset="2"/>
            </a:endParaRPr>
          </a:p>
          <a:p>
            <a:pPr marL="171450" indent="-171450">
              <a:buFontTx/>
              <a:buChar char="-"/>
            </a:pPr>
            <a:endParaRPr lang="en-US" sz="900" kern="1200" noProof="0">
              <a:solidFill>
                <a:schemeClr val="tx1"/>
              </a:solidFill>
              <a:effectLst/>
              <a:latin typeface="Arial" panose="020B0604020202020204" pitchFamily="34" charset="0"/>
              <a:ea typeface="+mn-ea"/>
              <a:cs typeface="+mn-cs"/>
            </a:endParaRPr>
          </a:p>
          <a:p>
            <a:pPr marL="0" indent="0">
              <a:buFontTx/>
              <a:buNone/>
            </a:pPr>
            <a:r>
              <a:rPr lang="es-ES" sz="900" b="1" noProof="0">
                <a:solidFill>
                  <a:schemeClr val="tx1"/>
                </a:solidFill>
                <a:effectLst/>
                <a:latin typeface="Arial"/>
                <a:cs typeface="Arial"/>
              </a:rPr>
              <a:t>Fuentes: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noProof="0">
                <a:latin typeface="Arial"/>
                <a:cs typeface="Arial"/>
              </a:rPr>
              <a:t>FAO, IFAD, UNICEF, WFP and WHO (2021), ‘The State of Food Security and Nutrition in the World 2020. Transforming food systems for affordable </a:t>
            </a:r>
            <a:r>
              <a:rPr lang="es-ES" noProof="0" err="1">
                <a:latin typeface="Arial"/>
                <a:cs typeface="Arial"/>
              </a:rPr>
              <a:t>healthy</a:t>
            </a:r>
            <a:r>
              <a:rPr lang="es-ES" noProof="0">
                <a:latin typeface="Arial"/>
                <a:cs typeface="Arial"/>
              </a:rPr>
              <a:t> </a:t>
            </a:r>
            <a:r>
              <a:rPr lang="es-ES" noProof="0" err="1">
                <a:latin typeface="Arial"/>
                <a:cs typeface="Arial"/>
              </a:rPr>
              <a:t>diets</a:t>
            </a:r>
            <a:r>
              <a:rPr lang="es-ES" noProof="0">
                <a:latin typeface="Arial"/>
                <a:cs typeface="Arial"/>
              </a:rPr>
              <a:t>’, Roma, Italia.</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noProof="0">
                <a:latin typeface="Arial"/>
                <a:cs typeface="Arial"/>
              </a:rPr>
              <a:t>Institute for Economics &amp; Peace (IEP) (2021), ‘Ecological Threat Report 2021: Understanding Ecological Threats, Resilience and Peace’, Sídney, Australia.</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noProof="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ES" sz="900" u="none" noProof="0">
                <a:latin typeface="Arial"/>
                <a:cs typeface="Arial"/>
              </a:rPr>
              <a:t>International Energy Agency (IEA) (September 24, 2021), ‘Number of people without access to electricity worldwide from 2000 to 2021, by </a:t>
            </a:r>
            <a:r>
              <a:rPr lang="es-ES" sz="900" u="none" noProof="0" err="1">
                <a:latin typeface="Arial"/>
                <a:cs typeface="Arial"/>
              </a:rPr>
              <a:t>region</a:t>
            </a:r>
            <a:r>
              <a:rPr lang="es-ES" sz="900" u="none" noProof="0">
                <a:latin typeface="Arial"/>
                <a:cs typeface="Arial"/>
              </a:rPr>
              <a:t> (in </a:t>
            </a:r>
            <a:r>
              <a:rPr lang="es-ES" sz="900" u="none" noProof="0" err="1">
                <a:latin typeface="Arial"/>
                <a:cs typeface="Arial"/>
              </a:rPr>
              <a:t>millions</a:t>
            </a:r>
            <a:r>
              <a:rPr lang="es-ES" sz="900" u="none" noProof="0">
                <a:latin typeface="Arial"/>
                <a:cs typeface="Arial"/>
              </a:rPr>
              <a:t>)’, [</a:t>
            </a:r>
            <a:r>
              <a:rPr lang="es-ES" sz="900" u="none" noProof="0" err="1">
                <a:latin typeface="Arial"/>
                <a:cs typeface="Arial"/>
              </a:rPr>
              <a:t>Graph</a:t>
            </a:r>
            <a:r>
              <a:rPr lang="es-ES" sz="900" u="none" noProof="0">
                <a:latin typeface="Arial"/>
                <a:cs typeface="Arial"/>
              </a:rPr>
              <a:t>], in Statista [2021-11-08], Disponible en: https://www.statista.com/statistics/829803/number-of-people-without-access-to-electricity-by-region/</a:t>
            </a:r>
          </a:p>
          <a:p>
            <a:endParaRPr lang="en-US" sz="900" kern="1200" noProof="0">
              <a:solidFill>
                <a:schemeClr val="tx1"/>
              </a:solidFill>
              <a:effectLst/>
              <a:latin typeface="Arial" panose="020B0604020202020204" pitchFamily="34" charset="0"/>
              <a:ea typeface="+mn-ea"/>
              <a:cs typeface="+mn-cs"/>
            </a:endParaRPr>
          </a:p>
          <a:p>
            <a:r>
              <a:rPr lang="es-ES" sz="900" noProof="0">
                <a:solidFill>
                  <a:schemeClr val="tx1"/>
                </a:solidFill>
                <a:effectLst/>
                <a:latin typeface="Arial"/>
                <a:cs typeface="Arial"/>
              </a:rPr>
              <a:t>International Energy Agency (IEA) (2020), ‘World Energy Outlook 2020’, París, Francia.</a:t>
            </a:r>
          </a:p>
          <a:p>
            <a:endParaRPr lang="en-US" sz="900" kern="1200" noProof="0">
              <a:solidFill>
                <a:schemeClr val="tx1"/>
              </a:solidFill>
              <a:effectLst/>
              <a:latin typeface="Arial" panose="020B0604020202020204" pitchFamily="34" charset="0"/>
              <a:ea typeface="+mn-ea"/>
              <a:cs typeface="+mn-cs"/>
            </a:endParaRPr>
          </a:p>
          <a:p>
            <a:pPr>
              <a:defRPr/>
            </a:pPr>
            <a:r>
              <a:rPr lang="es-ES" noProof="0">
                <a:latin typeface="Arial"/>
                <a:cs typeface="Arial"/>
              </a:rPr>
              <a:t>International Renewable Energy Agency (IRENA) and Food and Agriculture Organization (FAO) (2021), ‘Renewable energy for agri-food systems – Towards the Sustainable Development Goals and the Paris agreement’, Abu Dhabi and Rome. </a:t>
            </a:r>
          </a:p>
          <a:p>
            <a:pPr marL="0" indent="0">
              <a:buFontTx/>
              <a:buNone/>
            </a:pPr>
            <a:endParaRPr lang="en-US" sz="900" u="none"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sz="900" noProof="0">
                <a:solidFill>
                  <a:schemeClr val="tx1"/>
                </a:solidFill>
                <a:effectLst/>
                <a:latin typeface="Arial"/>
                <a:cs typeface="Arial"/>
              </a:rPr>
              <a:t>Organization of the </a:t>
            </a:r>
            <a:r>
              <a:rPr lang="es-ES" sz="900" noProof="0" err="1">
                <a:solidFill>
                  <a:schemeClr val="tx1"/>
                </a:solidFill>
                <a:effectLst/>
                <a:latin typeface="Arial"/>
                <a:cs typeface="Arial"/>
              </a:rPr>
              <a:t>Petroleum</a:t>
            </a:r>
            <a:r>
              <a:rPr lang="es-ES" sz="900" noProof="0">
                <a:solidFill>
                  <a:schemeClr val="tx1"/>
                </a:solidFill>
                <a:effectLst/>
                <a:latin typeface="Arial"/>
                <a:cs typeface="Arial"/>
              </a:rPr>
              <a:t> </a:t>
            </a:r>
            <a:r>
              <a:rPr lang="es-ES" sz="900" noProof="0" err="1">
                <a:solidFill>
                  <a:schemeClr val="tx1"/>
                </a:solidFill>
                <a:effectLst/>
                <a:latin typeface="Arial"/>
                <a:cs typeface="Arial"/>
              </a:rPr>
              <a:t>Exporting</a:t>
            </a:r>
            <a:r>
              <a:rPr lang="es-ES" sz="900" noProof="0">
                <a:solidFill>
                  <a:schemeClr val="tx1"/>
                </a:solidFill>
                <a:effectLst/>
                <a:latin typeface="Arial"/>
                <a:cs typeface="Arial"/>
              </a:rPr>
              <a:t> </a:t>
            </a:r>
            <a:r>
              <a:rPr lang="es-ES" sz="900" noProof="0" err="1">
                <a:solidFill>
                  <a:schemeClr val="tx1"/>
                </a:solidFill>
                <a:effectLst/>
                <a:latin typeface="Arial"/>
                <a:cs typeface="Arial"/>
              </a:rPr>
              <a:t>Countries</a:t>
            </a:r>
            <a:r>
              <a:rPr lang="es-ES" sz="900" noProof="0">
                <a:solidFill>
                  <a:schemeClr val="tx1"/>
                </a:solidFill>
                <a:effectLst/>
                <a:latin typeface="Arial"/>
                <a:cs typeface="Arial"/>
              </a:rPr>
              <a:t> (OPEC) (2021), ‘World </a:t>
            </a:r>
            <a:r>
              <a:rPr lang="es-ES" sz="900" noProof="0" err="1">
                <a:solidFill>
                  <a:schemeClr val="tx1"/>
                </a:solidFill>
                <a:effectLst/>
                <a:latin typeface="Arial"/>
                <a:cs typeface="Arial"/>
              </a:rPr>
              <a:t>Oil</a:t>
            </a:r>
            <a:r>
              <a:rPr lang="es-ES" sz="900" noProof="0">
                <a:solidFill>
                  <a:schemeClr val="tx1"/>
                </a:solidFill>
                <a:effectLst/>
                <a:latin typeface="Arial"/>
                <a:cs typeface="Arial"/>
              </a:rPr>
              <a:t> Outlook 2045’, </a:t>
            </a:r>
            <a:r>
              <a:rPr lang="es-ES" sz="900" noProof="0" err="1">
                <a:solidFill>
                  <a:schemeClr val="tx1"/>
                </a:solidFill>
                <a:effectLst/>
                <a:latin typeface="Arial"/>
                <a:cs typeface="Arial"/>
              </a:rPr>
              <a:t>Vienna</a:t>
            </a:r>
            <a:r>
              <a:rPr lang="es-ES" sz="900" noProof="0">
                <a:solidFill>
                  <a:schemeClr val="tx1"/>
                </a:solidFill>
                <a:effectLst/>
                <a:latin typeface="Arial"/>
                <a:cs typeface="Arial"/>
              </a:rPr>
              <a:t>, Austria.</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u="none" noProof="0"/>
          </a:p>
          <a:p>
            <a:r>
              <a:rPr lang="es-ES" noProof="0">
                <a:latin typeface="Arial"/>
                <a:cs typeface="Arial"/>
              </a:rPr>
              <a:t>Our World in Data, ‘</a:t>
            </a:r>
            <a:r>
              <a:rPr lang="es-ES" noProof="0" err="1">
                <a:latin typeface="Arial"/>
                <a:cs typeface="Arial"/>
              </a:rPr>
              <a:t>How</a:t>
            </a:r>
            <a:r>
              <a:rPr lang="es-ES" noProof="0">
                <a:latin typeface="Arial"/>
                <a:cs typeface="Arial"/>
              </a:rPr>
              <a:t> </a:t>
            </a:r>
            <a:r>
              <a:rPr lang="es-ES" noProof="0" err="1">
                <a:latin typeface="Arial"/>
                <a:cs typeface="Arial"/>
              </a:rPr>
              <a:t>many</a:t>
            </a:r>
            <a:r>
              <a:rPr lang="es-ES" noProof="0">
                <a:latin typeface="Arial"/>
                <a:cs typeface="Arial"/>
              </a:rPr>
              <a:t> people </a:t>
            </a:r>
            <a:r>
              <a:rPr lang="es-ES" noProof="0" err="1">
                <a:latin typeface="Arial"/>
                <a:cs typeface="Arial"/>
              </a:rPr>
              <a:t>don’t</a:t>
            </a:r>
            <a:r>
              <a:rPr lang="es-ES" noProof="0">
                <a:latin typeface="Arial"/>
                <a:cs typeface="Arial"/>
              </a:rPr>
              <a:t> </a:t>
            </a:r>
            <a:r>
              <a:rPr lang="es-ES" noProof="0" err="1">
                <a:latin typeface="Arial"/>
                <a:cs typeface="Arial"/>
              </a:rPr>
              <a:t>have</a:t>
            </a:r>
            <a:r>
              <a:rPr lang="es-ES" noProof="0">
                <a:latin typeface="Arial"/>
                <a:cs typeface="Arial"/>
              </a:rPr>
              <a:t> access to electricity?’, [2021-11-23], Disponible en: https://ourworldindata.org/energy-access#access-to-electricity</a:t>
            </a:r>
          </a:p>
          <a:p>
            <a:endParaRPr lang="en-US" noProof="0"/>
          </a:p>
          <a:p>
            <a:r>
              <a:rPr lang="es-ES" noProof="0" err="1">
                <a:latin typeface="Arial"/>
                <a:cs typeface="Arial"/>
              </a:rPr>
              <a:t>United</a:t>
            </a:r>
            <a:r>
              <a:rPr lang="es-ES" noProof="0">
                <a:latin typeface="Arial"/>
                <a:cs typeface="Arial"/>
              </a:rPr>
              <a:t> </a:t>
            </a:r>
            <a:r>
              <a:rPr lang="es-ES" noProof="0" err="1">
                <a:latin typeface="Arial"/>
                <a:cs typeface="Arial"/>
              </a:rPr>
              <a:t>Nations</a:t>
            </a:r>
            <a:r>
              <a:rPr lang="es-ES" noProof="0">
                <a:latin typeface="Arial"/>
                <a:cs typeface="Arial"/>
              </a:rPr>
              <a:t> (UN) (2021), ‘The </a:t>
            </a:r>
            <a:r>
              <a:rPr lang="es-ES" noProof="0" err="1">
                <a:latin typeface="Arial"/>
                <a:cs typeface="Arial"/>
              </a:rPr>
              <a:t>United</a:t>
            </a:r>
            <a:r>
              <a:rPr lang="es-ES" noProof="0">
                <a:latin typeface="Arial"/>
                <a:cs typeface="Arial"/>
              </a:rPr>
              <a:t> </a:t>
            </a:r>
            <a:r>
              <a:rPr lang="es-ES" noProof="0" err="1">
                <a:latin typeface="Arial"/>
                <a:cs typeface="Arial"/>
              </a:rPr>
              <a:t>Nations</a:t>
            </a:r>
            <a:r>
              <a:rPr lang="es-ES" noProof="0">
                <a:latin typeface="Arial"/>
                <a:cs typeface="Arial"/>
              </a:rPr>
              <a:t> World Water Development </a:t>
            </a:r>
            <a:r>
              <a:rPr lang="es-ES" noProof="0" err="1">
                <a:latin typeface="Arial"/>
                <a:cs typeface="Arial"/>
              </a:rPr>
              <a:t>Report</a:t>
            </a:r>
            <a:r>
              <a:rPr lang="es-ES" noProof="0">
                <a:latin typeface="Arial"/>
                <a:cs typeface="Arial"/>
              </a:rPr>
              <a:t> 2021: </a:t>
            </a:r>
            <a:r>
              <a:rPr lang="es-ES" noProof="0" err="1">
                <a:latin typeface="Arial"/>
                <a:cs typeface="Arial"/>
              </a:rPr>
              <a:t>Valuing</a:t>
            </a:r>
            <a:r>
              <a:rPr lang="es-ES" noProof="0">
                <a:latin typeface="Arial"/>
                <a:cs typeface="Arial"/>
              </a:rPr>
              <a:t> Water’, París, Francia.</a:t>
            </a:r>
          </a:p>
          <a:p>
            <a:endParaRPr lang="en-US" noProof="0"/>
          </a:p>
          <a:p>
            <a:r>
              <a:rPr lang="es-ES" noProof="0" err="1">
                <a:latin typeface="Arial"/>
                <a:cs typeface="Arial"/>
              </a:rPr>
              <a:t>United</a:t>
            </a:r>
            <a:r>
              <a:rPr lang="es-ES" noProof="0">
                <a:latin typeface="Arial"/>
                <a:cs typeface="Arial"/>
              </a:rPr>
              <a:t> </a:t>
            </a:r>
            <a:r>
              <a:rPr lang="es-ES" noProof="0" err="1">
                <a:latin typeface="Arial"/>
                <a:cs typeface="Arial"/>
              </a:rPr>
              <a:t>Nations</a:t>
            </a:r>
            <a:r>
              <a:rPr lang="es-ES" noProof="0">
                <a:latin typeface="Arial"/>
                <a:cs typeface="Arial"/>
              </a:rPr>
              <a:t> </a:t>
            </a:r>
            <a:r>
              <a:rPr lang="es-ES" noProof="0" err="1">
                <a:latin typeface="Arial"/>
                <a:cs typeface="Arial"/>
              </a:rPr>
              <a:t>Environment</a:t>
            </a:r>
            <a:r>
              <a:rPr lang="es-ES" noProof="0">
                <a:latin typeface="Arial"/>
                <a:cs typeface="Arial"/>
              </a:rPr>
              <a:t> </a:t>
            </a:r>
            <a:r>
              <a:rPr lang="es-ES" noProof="0" err="1">
                <a:latin typeface="Arial"/>
                <a:cs typeface="Arial"/>
              </a:rPr>
              <a:t>Programme</a:t>
            </a:r>
            <a:r>
              <a:rPr lang="es-ES" noProof="0">
                <a:latin typeface="Arial"/>
                <a:cs typeface="Arial"/>
              </a:rPr>
              <a:t> (UNEP) (2015), ‘</a:t>
            </a:r>
            <a:r>
              <a:rPr lang="es-ES" noProof="0" err="1">
                <a:latin typeface="Arial"/>
                <a:cs typeface="Arial"/>
              </a:rPr>
              <a:t>Options</a:t>
            </a:r>
            <a:r>
              <a:rPr lang="es-ES" noProof="0">
                <a:latin typeface="Arial"/>
                <a:cs typeface="Arial"/>
              </a:rPr>
              <a:t> for </a:t>
            </a:r>
            <a:r>
              <a:rPr lang="es-ES" noProof="0" err="1">
                <a:latin typeface="Arial"/>
                <a:cs typeface="Arial"/>
              </a:rPr>
              <a:t>decoupling</a:t>
            </a:r>
            <a:r>
              <a:rPr lang="es-ES" noProof="0">
                <a:latin typeface="Arial"/>
                <a:cs typeface="Arial"/>
              </a:rPr>
              <a:t> </a:t>
            </a:r>
            <a:r>
              <a:rPr lang="es-ES" noProof="0" err="1">
                <a:latin typeface="Arial"/>
                <a:cs typeface="Arial"/>
              </a:rPr>
              <a:t>economic</a:t>
            </a:r>
            <a:r>
              <a:rPr lang="es-ES" noProof="0">
                <a:latin typeface="Arial"/>
                <a:cs typeface="Arial"/>
              </a:rPr>
              <a:t> </a:t>
            </a:r>
            <a:r>
              <a:rPr lang="es-ES" noProof="0" err="1">
                <a:latin typeface="Arial"/>
                <a:cs typeface="Arial"/>
              </a:rPr>
              <a:t>growth</a:t>
            </a:r>
            <a:r>
              <a:rPr lang="es-ES" noProof="0">
                <a:latin typeface="Arial"/>
                <a:cs typeface="Arial"/>
              </a:rPr>
              <a:t> from </a:t>
            </a:r>
            <a:r>
              <a:rPr lang="es-ES" noProof="0" err="1">
                <a:latin typeface="Arial"/>
                <a:cs typeface="Arial"/>
              </a:rPr>
              <a:t>water</a:t>
            </a:r>
            <a:r>
              <a:rPr lang="es-ES" noProof="0">
                <a:latin typeface="Arial"/>
                <a:cs typeface="Arial"/>
              </a:rPr>
              <a:t> use and </a:t>
            </a:r>
            <a:r>
              <a:rPr lang="es-ES" noProof="0" err="1">
                <a:latin typeface="Arial"/>
                <a:cs typeface="Arial"/>
              </a:rPr>
              <a:t>water</a:t>
            </a:r>
            <a:r>
              <a:rPr lang="es-ES" noProof="0">
                <a:latin typeface="Arial"/>
                <a:cs typeface="Arial"/>
              </a:rPr>
              <a:t> </a:t>
            </a:r>
            <a:r>
              <a:rPr lang="es-ES" noProof="0" err="1">
                <a:latin typeface="Arial"/>
                <a:cs typeface="Arial"/>
              </a:rPr>
              <a:t>pollution</a:t>
            </a:r>
            <a:r>
              <a:rPr lang="es-ES" noProof="0">
                <a:latin typeface="Arial"/>
                <a:cs typeface="Arial"/>
              </a:rPr>
              <a:t>’, </a:t>
            </a:r>
            <a:r>
              <a:rPr lang="es-ES" noProof="0" err="1">
                <a:latin typeface="Arial"/>
                <a:cs typeface="Arial"/>
              </a:rPr>
              <a:t>Report</a:t>
            </a:r>
            <a:r>
              <a:rPr lang="es-ES" noProof="0">
                <a:latin typeface="Arial"/>
                <a:cs typeface="Arial"/>
              </a:rPr>
              <a:t> of the International </a:t>
            </a:r>
            <a:r>
              <a:rPr lang="es-ES" noProof="0" err="1">
                <a:latin typeface="Arial"/>
                <a:cs typeface="Arial"/>
              </a:rPr>
              <a:t>Resource</a:t>
            </a:r>
            <a:r>
              <a:rPr lang="es-ES" noProof="0">
                <a:latin typeface="Arial"/>
                <a:cs typeface="Arial"/>
              </a:rPr>
              <a:t> Panel </a:t>
            </a:r>
            <a:r>
              <a:rPr lang="es-ES" noProof="0" err="1">
                <a:latin typeface="Arial"/>
                <a:cs typeface="Arial"/>
              </a:rPr>
              <a:t>Working</a:t>
            </a:r>
            <a:r>
              <a:rPr lang="es-ES" noProof="0">
                <a:latin typeface="Arial"/>
                <a:cs typeface="Arial"/>
              </a:rPr>
              <a:t> Group on Sustainable Water Management, Disponible en: https://www.resourcepanel.org/reports/options-decoupling-economic-growth-water-use-and-water-pollution</a:t>
            </a:r>
          </a:p>
          <a:p>
            <a:endParaRPr lang="en-US" noProof="0"/>
          </a:p>
          <a:p>
            <a:r>
              <a:rPr lang="es-ES" noProof="0">
                <a:latin typeface="Arial"/>
                <a:cs typeface="Arial"/>
              </a:rPr>
              <a:t>World </a:t>
            </a:r>
            <a:r>
              <a:rPr lang="es-ES" noProof="0" err="1">
                <a:latin typeface="Arial"/>
                <a:cs typeface="Arial"/>
              </a:rPr>
              <a:t>Health</a:t>
            </a:r>
            <a:r>
              <a:rPr lang="es-ES" noProof="0">
                <a:latin typeface="Arial"/>
                <a:cs typeface="Arial"/>
              </a:rPr>
              <a:t> Organization (WHO) and the </a:t>
            </a:r>
            <a:r>
              <a:rPr lang="es-ES" noProof="0" err="1">
                <a:latin typeface="Arial"/>
                <a:cs typeface="Arial"/>
              </a:rPr>
              <a:t>United</a:t>
            </a:r>
            <a:r>
              <a:rPr lang="es-ES" noProof="0">
                <a:latin typeface="Arial"/>
                <a:cs typeface="Arial"/>
              </a:rPr>
              <a:t> </a:t>
            </a:r>
            <a:r>
              <a:rPr lang="es-ES" noProof="0" err="1">
                <a:latin typeface="Arial"/>
                <a:cs typeface="Arial"/>
              </a:rPr>
              <a:t>Nations</a:t>
            </a:r>
            <a:r>
              <a:rPr lang="es-ES" noProof="0">
                <a:latin typeface="Arial"/>
                <a:cs typeface="Arial"/>
              </a:rPr>
              <a:t> </a:t>
            </a:r>
            <a:r>
              <a:rPr lang="es-ES" noProof="0" err="1">
                <a:latin typeface="Arial"/>
                <a:cs typeface="Arial"/>
              </a:rPr>
              <a:t>Children’s</a:t>
            </a:r>
            <a:r>
              <a:rPr lang="es-ES" noProof="0">
                <a:latin typeface="Arial"/>
                <a:cs typeface="Arial"/>
              </a:rPr>
              <a:t> </a:t>
            </a:r>
            <a:r>
              <a:rPr lang="es-ES" noProof="0" err="1">
                <a:latin typeface="Arial"/>
                <a:cs typeface="Arial"/>
              </a:rPr>
              <a:t>Fund</a:t>
            </a:r>
            <a:r>
              <a:rPr lang="es-ES" noProof="0">
                <a:latin typeface="Arial"/>
                <a:cs typeface="Arial"/>
              </a:rPr>
              <a:t> (UNICEF) (2021), ‘</a:t>
            </a:r>
            <a:r>
              <a:rPr lang="es-ES" noProof="0" err="1">
                <a:latin typeface="Arial"/>
                <a:cs typeface="Arial"/>
              </a:rPr>
              <a:t>Progress</a:t>
            </a:r>
            <a:r>
              <a:rPr lang="es-ES" noProof="0">
                <a:latin typeface="Arial"/>
                <a:cs typeface="Arial"/>
              </a:rPr>
              <a:t> on </a:t>
            </a:r>
            <a:r>
              <a:rPr lang="es-ES" noProof="0" err="1">
                <a:latin typeface="Arial"/>
                <a:cs typeface="Arial"/>
              </a:rPr>
              <a:t>household</a:t>
            </a:r>
            <a:r>
              <a:rPr lang="es-ES" noProof="0">
                <a:latin typeface="Arial"/>
                <a:cs typeface="Arial"/>
              </a:rPr>
              <a:t> </a:t>
            </a:r>
            <a:r>
              <a:rPr lang="es-ES" noProof="0" err="1">
                <a:latin typeface="Arial"/>
                <a:cs typeface="Arial"/>
              </a:rPr>
              <a:t>drinking</a:t>
            </a:r>
            <a:r>
              <a:rPr lang="es-ES" noProof="0">
                <a:latin typeface="Arial"/>
                <a:cs typeface="Arial"/>
              </a:rPr>
              <a:t> </a:t>
            </a:r>
            <a:r>
              <a:rPr lang="es-ES" noProof="0" err="1">
                <a:latin typeface="Arial"/>
                <a:cs typeface="Arial"/>
              </a:rPr>
              <a:t>water</a:t>
            </a:r>
            <a:r>
              <a:rPr lang="es-ES" noProof="0">
                <a:latin typeface="Arial"/>
                <a:cs typeface="Arial"/>
              </a:rPr>
              <a:t>, </a:t>
            </a:r>
            <a:r>
              <a:rPr lang="es-ES" noProof="0" err="1">
                <a:latin typeface="Arial"/>
                <a:cs typeface="Arial"/>
              </a:rPr>
              <a:t>sanitation</a:t>
            </a:r>
            <a:r>
              <a:rPr lang="es-ES" noProof="0">
                <a:latin typeface="Arial"/>
                <a:cs typeface="Arial"/>
              </a:rPr>
              <a:t> and </a:t>
            </a:r>
            <a:r>
              <a:rPr lang="es-ES" noProof="0" err="1">
                <a:latin typeface="Arial"/>
                <a:cs typeface="Arial"/>
              </a:rPr>
              <a:t>hygiene</a:t>
            </a:r>
            <a:r>
              <a:rPr lang="es-ES" noProof="0">
                <a:latin typeface="Arial"/>
                <a:cs typeface="Arial"/>
              </a:rPr>
              <a:t> 2000-2020: Five </a:t>
            </a:r>
            <a:r>
              <a:rPr lang="es-ES" noProof="0" err="1">
                <a:latin typeface="Arial"/>
                <a:cs typeface="Arial"/>
              </a:rPr>
              <a:t>years</a:t>
            </a:r>
            <a:r>
              <a:rPr lang="es-ES" noProof="0">
                <a:latin typeface="Arial"/>
                <a:cs typeface="Arial"/>
              </a:rPr>
              <a:t> </a:t>
            </a:r>
            <a:r>
              <a:rPr lang="es-ES" noProof="0" err="1">
                <a:latin typeface="Arial"/>
                <a:cs typeface="Arial"/>
              </a:rPr>
              <a:t>into</a:t>
            </a:r>
            <a:r>
              <a:rPr lang="es-ES" noProof="0">
                <a:latin typeface="Arial"/>
                <a:cs typeface="Arial"/>
              </a:rPr>
              <a:t> the </a:t>
            </a:r>
            <a:r>
              <a:rPr lang="es-ES" noProof="0" err="1">
                <a:latin typeface="Arial"/>
                <a:cs typeface="Arial"/>
              </a:rPr>
              <a:t>SDGs</a:t>
            </a:r>
            <a:r>
              <a:rPr lang="es-ES" noProof="0">
                <a:latin typeface="Arial"/>
                <a:cs typeface="Arial"/>
              </a:rPr>
              <a:t>’, Geneva, </a:t>
            </a:r>
            <a:r>
              <a:rPr lang="es-ES" noProof="0" err="1">
                <a:latin typeface="Arial"/>
                <a:cs typeface="Arial"/>
              </a:rPr>
              <a:t>Switzerland</a:t>
            </a:r>
            <a:r>
              <a:rPr lang="es-ES" noProof="0">
                <a:latin typeface="Arial"/>
                <a:cs typeface="Arial"/>
              </a:rPr>
              <a:t>. Disponible en: https://www.unicef.de/informieren/materialien/report-sanitation-and-hygiene/250940 </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780925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spcBef>
                <a:spcPts val="0"/>
              </a:spcBef>
              <a:spcAft>
                <a:spcPts val="0"/>
              </a:spcAft>
              <a:buClrTx/>
              <a:buSzTx/>
              <a:buFontTx/>
              <a:buNone/>
              <a:tabLst/>
              <a:defRPr/>
            </a:pPr>
            <a:r>
              <a:rPr lang="es-ES" b="1" baseline="0" noProof="0"/>
              <a:t>Notas:</a:t>
            </a:r>
          </a:p>
          <a:p>
            <a:pPr marL="0" marR="0" indent="0" algn="l" defTabSz="457200" rtl="0" eaLnBrk="1" fontAlgn="auto" latinLnBrk="0" hangingPunct="1">
              <a:spcBef>
                <a:spcPts val="0"/>
              </a:spcBef>
              <a:spcAft>
                <a:spcPts val="0"/>
              </a:spcAft>
              <a:buClrTx/>
              <a:buSzTx/>
              <a:buFontTx/>
              <a:buNone/>
              <a:tabLst/>
              <a:defRPr/>
            </a:pPr>
            <a:endParaRPr lang="en-US" baseline="0" noProof="0"/>
          </a:p>
          <a:p>
            <a:pPr marL="0" marR="0" indent="0" algn="l" defTabSz="457200" rtl="0" eaLnBrk="1" fontAlgn="auto" latinLnBrk="0" hangingPunct="1">
              <a:spcBef>
                <a:spcPts val="0"/>
              </a:spcBef>
              <a:spcAft>
                <a:spcPts val="0"/>
              </a:spcAft>
              <a:buClrTx/>
              <a:buSzTx/>
              <a:buFontTx/>
              <a:buNone/>
              <a:tabLst/>
              <a:defRPr/>
            </a:pPr>
            <a:r>
              <a:rPr lang="es-ES" baseline="0" noProof="0"/>
              <a:t>En este apartado </a:t>
            </a:r>
            <a:r>
              <a:rPr lang="es-ES" noProof="0"/>
              <a:t>se analizan las interacciones </a:t>
            </a:r>
            <a:r>
              <a:rPr lang="es-ES" b="0" noProof="0"/>
              <a:t>entre el agua y los alimentos. Las cuestiones clave que se abordan</a:t>
            </a:r>
            <a:r>
              <a:rPr lang="es-ES" b="0" baseline="0" noProof="0"/>
              <a:t> son:</a:t>
            </a:r>
          </a:p>
          <a:p>
            <a:pPr marL="171450" marR="0" indent="-171450" algn="l" defTabSz="457200" rtl="0" eaLnBrk="1" fontAlgn="auto" latinLnBrk="0" hangingPunct="1">
              <a:spcBef>
                <a:spcPts val="0"/>
              </a:spcBef>
              <a:spcAft>
                <a:spcPts val="0"/>
              </a:spcAft>
              <a:buClrTx/>
              <a:buSzTx/>
              <a:buFont typeface="Symbol" panose="05050102010706020507" pitchFamily="18" charset="2"/>
              <a:buChar char="-"/>
              <a:tabLst/>
              <a:defRPr/>
            </a:pPr>
            <a:r>
              <a:rPr lang="es-ES" b="0" baseline="0" noProof="0"/>
              <a:t>¿Cuánta agua </a:t>
            </a:r>
            <a:r>
              <a:rPr lang="es-ES" noProof="0"/>
              <a:t>se necesita para la producción y la seguridad alimentaria?</a:t>
            </a:r>
          </a:p>
          <a:p>
            <a:pPr marL="171450" marR="0" indent="-171450" algn="l" defTabSz="457200" rtl="0" eaLnBrk="1" fontAlgn="auto" latinLnBrk="0" hangingPunct="1">
              <a:spcBef>
                <a:spcPts val="0"/>
              </a:spcBef>
              <a:spcAft>
                <a:spcPts val="0"/>
              </a:spcAft>
              <a:buClrTx/>
              <a:buSzTx/>
              <a:buFont typeface="Symbol" panose="05050102010706020507" pitchFamily="18" charset="2"/>
              <a:buChar char="-"/>
              <a:tabLst/>
              <a:defRPr/>
            </a:pPr>
            <a:r>
              <a:rPr lang="es-ES" b="0" baseline="0" noProof="0"/>
              <a:t>¿</a:t>
            </a:r>
            <a:r>
              <a:rPr lang="es-ES" noProof="0"/>
              <a:t>Cómo repercuten las actividades agrícolas en la cantidad y la calidad de los recursos hídricos?</a:t>
            </a:r>
            <a:r>
              <a:rPr lang="es-ES" baseline="0" noProof="0"/>
              <a:t> </a:t>
            </a:r>
          </a:p>
          <a:p>
            <a:pPr marL="0" marR="0" indent="0" algn="l" defTabSz="457200" rtl="0" eaLnBrk="1" fontAlgn="auto" latinLnBrk="0" hangingPunct="1">
              <a:spcBef>
                <a:spcPts val="0"/>
              </a:spcBef>
              <a:spcAft>
                <a:spcPts val="0"/>
              </a:spcAft>
              <a:buClrTx/>
              <a:buSzTx/>
              <a:buFontTx/>
              <a:buNone/>
              <a:tabLst/>
              <a:defRPr/>
            </a:pPr>
            <a:endParaRPr lang="en-US" baseline="0" noProof="0"/>
          </a:p>
          <a:p>
            <a:endParaRPr lang="en-US" baseline="0" noProof="0"/>
          </a:p>
          <a:p>
            <a:pPr>
              <a:spcBef>
                <a:spcPts val="0"/>
              </a:spcBef>
              <a:spcAft>
                <a:spcPts val="0"/>
              </a:spcAft>
            </a:pPr>
            <a:r>
              <a:rPr lang="es-ES" b="1" baseline="0" noProof="0"/>
              <a:t>Destaquemos los </a:t>
            </a:r>
            <a:r>
              <a:rPr lang="es-ES" b="1" i="1" baseline="0" noProof="0"/>
              <a:t>trade-offs</a:t>
            </a:r>
            <a:r>
              <a:rPr lang="es-ES" b="1" baseline="0" noProof="0"/>
              <a:t> principales:</a:t>
            </a:r>
          </a:p>
          <a:p>
            <a:pPr>
              <a:spcBef>
                <a:spcPts val="0"/>
              </a:spcBef>
              <a:spcAft>
                <a:spcPts val="0"/>
              </a:spcAft>
            </a:pPr>
            <a:r>
              <a:rPr lang="es-ES" b="0" baseline="0" noProof="0"/>
              <a:t>Riego: </a:t>
            </a:r>
          </a:p>
          <a:p>
            <a:pPr>
              <a:spcBef>
                <a:spcPts val="0"/>
              </a:spcBef>
              <a:spcAft>
                <a:spcPts val="0"/>
              </a:spcAft>
            </a:pPr>
            <a:r>
              <a:rPr lang="es-ES" b="0" baseline="0" noProof="0"/>
              <a:t>Producción de alimentos frente a la escasez de agua (la demanda de agua es mayor que su disponibilidad)</a:t>
            </a:r>
          </a:p>
          <a:p>
            <a:pPr>
              <a:spcBef>
                <a:spcPts val="0"/>
              </a:spcBef>
              <a:spcAft>
                <a:spcPts val="0"/>
              </a:spcAft>
            </a:pPr>
            <a:r>
              <a:rPr lang="es-ES" b="0" baseline="0" noProof="0"/>
              <a:t>Producción de alimentos frente al deterioro de la calidad del agua (contaminación difusa con nutrientes y pesticidas)</a:t>
            </a:r>
          </a:p>
          <a:p>
            <a:pPr>
              <a:spcBef>
                <a:spcPts val="0"/>
              </a:spcBef>
              <a:spcAft>
                <a:spcPts val="0"/>
              </a:spcAft>
            </a:pPr>
            <a:endParaRPr lang="de-DE" baseline="0"/>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1454951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latin typeface="Arial"/>
                <a:cs typeface="Arial"/>
              </a:rPr>
              <a:t>Notas:</a:t>
            </a:r>
          </a:p>
          <a:p>
            <a:endParaRPr lang="en-US" b="1" noProof="0">
              <a:latin typeface="Arial"/>
              <a:cs typeface="Arial"/>
            </a:endParaRPr>
          </a:p>
          <a:p>
            <a:pPr marL="171450" indent="-171450">
              <a:buFont typeface="Symbol" panose="05050102010706020507" pitchFamily="18" charset="2"/>
              <a:buChar char="-"/>
            </a:pPr>
            <a:r>
              <a:rPr lang="es-ES" noProof="0">
                <a:latin typeface="Arial"/>
                <a:cs typeface="Arial"/>
              </a:rPr>
              <a:t>Empecemos viendo cómo se utiliza el agua para la producción de alimentos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En muchos pasos de la cadena de producción de alimentos se requiere agua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A grandes rasgos, existen 4 categorías de uso del agua en la cadena agroalimentaria: </a:t>
            </a:r>
          </a:p>
          <a:p>
            <a:pPr marL="730250" marR="0" lvl="1" indent="-457200" algn="l" defTabSz="685800" rtl="0" eaLnBrk="1" fontAlgn="auto" latinLnBrk="0" hangingPunct="1">
              <a:lnSpc>
                <a:spcPct val="90000"/>
              </a:lnSpc>
              <a:spcBef>
                <a:spcPts val="600"/>
              </a:spcBef>
              <a:spcAft>
                <a:spcPts val="0"/>
              </a:spcAft>
              <a:buClr>
                <a:srgbClr val="F4971A"/>
              </a:buClr>
              <a:buSzPct val="125000"/>
              <a:buFont typeface="+mj-lt"/>
              <a:buAutoNum type="arabicPeriod"/>
              <a:tabLst/>
              <a:defRPr/>
            </a:pPr>
            <a:r>
              <a:rPr kumimoji="0" lang="es-ES" sz="900" b="0" i="0" u="none" strike="noStrike" cap="none"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Agua para beber y cocinar los alimentos</a:t>
            </a:r>
          </a:p>
          <a:p>
            <a:pPr marL="730250" marR="0" lvl="1" indent="-457200" algn="l" defTabSz="685800" rtl="0" eaLnBrk="1" fontAlgn="auto" latinLnBrk="0" hangingPunct="1">
              <a:lnSpc>
                <a:spcPct val="90000"/>
              </a:lnSpc>
              <a:spcBef>
                <a:spcPts val="600"/>
              </a:spcBef>
              <a:spcAft>
                <a:spcPts val="0"/>
              </a:spcAft>
              <a:buClr>
                <a:srgbClr val="F4971A"/>
              </a:buClr>
              <a:buSzPct val="125000"/>
              <a:buFont typeface="+mj-lt"/>
              <a:buAutoNum type="arabicPeriod"/>
              <a:tabLst/>
              <a:defRPr/>
            </a:pPr>
            <a:r>
              <a:rPr kumimoji="0" lang="es-ES" sz="900" b="0" i="0" u="none" strike="noStrike" cap="none"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Producción primaria de alimentos (riego de cultivos, agua para el ganado, producción pesquera)</a:t>
            </a:r>
          </a:p>
          <a:p>
            <a:pPr marL="730250" marR="0" lvl="1" indent="-457200" algn="l" defTabSz="685800" rtl="0" eaLnBrk="1" fontAlgn="auto" latinLnBrk="0" hangingPunct="1">
              <a:lnSpc>
                <a:spcPct val="90000"/>
              </a:lnSpc>
              <a:spcBef>
                <a:spcPts val="600"/>
              </a:spcBef>
              <a:spcAft>
                <a:spcPts val="0"/>
              </a:spcAft>
              <a:buClr>
                <a:srgbClr val="F4971A"/>
              </a:buClr>
              <a:buSzPct val="125000"/>
              <a:buFont typeface="+mj-lt"/>
              <a:buAutoNum type="arabicPeriod"/>
              <a:tabLst/>
              <a:defRPr/>
            </a:pPr>
            <a:r>
              <a:rPr lang="es-ES" noProof="0"/>
              <a:t>Producción de ingredientes clave (producción de forraje para el ganado)</a:t>
            </a:r>
          </a:p>
          <a:p>
            <a:pPr marL="730250" marR="0" lvl="1" indent="-457200" algn="l" defTabSz="685800" rtl="0" eaLnBrk="1" fontAlgn="auto" latinLnBrk="0" hangingPunct="1">
              <a:lnSpc>
                <a:spcPct val="90000"/>
              </a:lnSpc>
              <a:spcBef>
                <a:spcPts val="600"/>
              </a:spcBef>
              <a:spcAft>
                <a:spcPts val="0"/>
              </a:spcAft>
              <a:buClr>
                <a:srgbClr val="F4971A"/>
              </a:buClr>
              <a:buSzPct val="125000"/>
              <a:buFont typeface="+mj-lt"/>
              <a:buAutoNum type="arabicPeriod"/>
              <a:tabLst/>
              <a:defRPr/>
            </a:pPr>
            <a:r>
              <a:rPr lang="es-ES" noProof="0"/>
              <a:t>Operaciones de procesamiento de alimentos (calentar, enfriar)</a:t>
            </a:r>
          </a:p>
          <a:p>
            <a:pPr marL="171450" indent="-171450">
              <a:buFont typeface="Symbol" panose="05050102010706020507" pitchFamily="18" charset="2"/>
              <a:buChar char="-"/>
            </a:pPr>
            <a:r>
              <a:rPr lang="es-ES" noProof="0"/>
              <a:t>La mayor parte del agua se destina a la producción primaria de alimentos para el riego de los cultivos y la producción ganadera </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3597386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latin typeface="Arial"/>
                <a:cs typeface="Arial"/>
              </a:rPr>
              <a:t>Notas: </a:t>
            </a:r>
          </a:p>
          <a:p>
            <a:endParaRPr lang="en-US" b="1" noProof="0">
              <a:latin typeface="Arial"/>
              <a:cs typeface="Arial"/>
            </a:endParaRPr>
          </a:p>
          <a:p>
            <a:pPr marL="171450" indent="-171450">
              <a:buFont typeface="Symbol" panose="05050102010706020507" pitchFamily="18" charset="2"/>
              <a:buChar char="-"/>
            </a:pPr>
            <a:r>
              <a:rPr lang="es-ES" noProof="0">
                <a:latin typeface="Arial"/>
                <a:cs typeface="Arial"/>
              </a:rPr>
              <a:t>Como podemos ver en, la agricultura a nivel mundial es el sector que más agua extrae y consume </a:t>
            </a:r>
          </a:p>
          <a:p>
            <a:pPr marL="171450" indent="-171450">
              <a:buFont typeface="Symbol" panose="05050102010706020507" pitchFamily="18" charset="2"/>
              <a:buChar char="-"/>
            </a:pPr>
            <a:r>
              <a:rPr lang="es-ES" noProof="0">
                <a:latin typeface="Arial"/>
                <a:cs typeface="Arial"/>
              </a:rPr>
              <a:t>Representa aproximadamente el 70 % de las extracciones de agua dulce del mundo; en África y Asia esa cifra es aún mayor, representa más del 80 % de la extracción total de agua, mientras que en nuestro continente la cifra baja a 48%</a:t>
            </a:r>
          </a:p>
          <a:p>
            <a:pPr marL="171450" indent="-171450">
              <a:buFont typeface="Symbol" panose="05050102010706020507" pitchFamily="18" charset="2"/>
              <a:buChar char="-"/>
            </a:pPr>
            <a:r>
              <a:rPr lang="es-ES" noProof="0">
                <a:latin typeface="Arial"/>
                <a:cs typeface="Arial"/>
              </a:rPr>
              <a:t>Para producir más alimentos para una población creciente y para la población que hoy pasa hambre, es probable que tengamos que utilizar mucha más agua, aunque, por supuesto, parte de esa demanda también se podría satisfacer aumentando la eficiencia en el uso agua en la producción agrícola, disminuyendo las pérdidas y reduciendo el desperdicio de alimentos </a:t>
            </a:r>
          </a:p>
          <a:p>
            <a:endParaRPr lang="en-US" noProof="0">
              <a:latin typeface="Arial"/>
              <a:cs typeface="Arial"/>
            </a:endParaRPr>
          </a:p>
          <a:p>
            <a:endParaRPr lang="en-US" noProof="0">
              <a:latin typeface="Arial"/>
              <a:cs typeface="Arial"/>
            </a:endParaRPr>
          </a:p>
          <a:p>
            <a:pPr marL="0" indent="0">
              <a:buFont typeface="Symbol" panose="05050102010706020507" pitchFamily="18" charset="2"/>
              <a:buNone/>
            </a:pPr>
            <a:r>
              <a:rPr lang="es-ES" b="1" u="none" noProof="0">
                <a:latin typeface="Arial"/>
                <a:cs typeface="Arial"/>
              </a:rPr>
              <a:t>Gráfica: Demanda de agua mundial por sectores entre 2014 y 2040 (AIE, 2016)</a:t>
            </a:r>
          </a:p>
          <a:p>
            <a:pPr marL="0" indent="0">
              <a:buFont typeface="Symbol" panose="05050102010706020507" pitchFamily="18" charset="2"/>
              <a:buNone/>
            </a:pPr>
            <a:endParaRPr lang="en-US" b="0" u="none" noProof="0"/>
          </a:p>
          <a:p>
            <a:pPr marL="171450" indent="-171450">
              <a:buFont typeface="Symbol" panose="05050102010706020507" pitchFamily="18" charset="2"/>
              <a:buChar char="-"/>
            </a:pPr>
            <a:r>
              <a:rPr lang="es-ES" b="0" u="none" noProof="0">
                <a:latin typeface="Arial"/>
                <a:cs typeface="Arial"/>
              </a:rPr>
              <a:t>Agricultura (de regadío): Es el principal consumidor de agua</a:t>
            </a:r>
          </a:p>
          <a:p>
            <a:pPr marL="171450" lvl="0" indent="-171450">
              <a:buFont typeface="Symbol" panose="05050102010706020507" pitchFamily="18" charset="2"/>
              <a:buChar char="-"/>
            </a:pPr>
            <a:r>
              <a:rPr lang="es-ES" b="0" noProof="0">
                <a:latin typeface="Arial"/>
                <a:cs typeface="Arial"/>
                <a:sym typeface="Wingdings" panose="05000000000000000000" pitchFamily="2" charset="2"/>
              </a:rPr>
              <a:t>Industria:</a:t>
            </a:r>
          </a:p>
          <a:p>
            <a:pPr marL="514350" lvl="1" indent="-171450">
              <a:buFont typeface="Symbol" panose="05050102010706020507" pitchFamily="18" charset="2"/>
              <a:buChar char="-"/>
              <a:defRPr/>
            </a:pPr>
            <a:r>
              <a:rPr lang="es-ES" b="0" noProof="0">
                <a:latin typeface="Arial"/>
                <a:cs typeface="Arial"/>
                <a:sym typeface="Wingdings" panose="05000000000000000000" pitchFamily="2" charset="2"/>
              </a:rPr>
              <a:t>Consumo: la industria es el segundo mayor consumidor de agua (8 -9 %)</a:t>
            </a:r>
            <a:r>
              <a:rPr lang="es-ES" noProof="0">
                <a:latin typeface="Arial"/>
                <a:cs typeface="Arial"/>
                <a:sym typeface="Wingdings" panose="05000000000000000000" pitchFamily="2" charset="2"/>
              </a:rPr>
              <a:t> </a:t>
            </a:r>
          </a:p>
          <a:p>
            <a:pPr marL="514350" lvl="1" indent="-171450">
              <a:buFont typeface="Symbol" panose="05050102010706020507" pitchFamily="18" charset="2"/>
              <a:buChar char="-"/>
              <a:defRPr/>
            </a:pPr>
            <a:r>
              <a:rPr lang="es-ES" noProof="0">
                <a:latin typeface="Arial"/>
                <a:cs typeface="Arial"/>
                <a:sym typeface="Wingdings" panose="05000000000000000000" pitchFamily="2" charset="2"/>
              </a:rPr>
              <a:t>Cuanta agua utiliza el sector industrial en nuestros países?</a:t>
            </a:r>
          </a:p>
          <a:p>
            <a:pPr marL="857250" lvl="2" indent="-171450">
              <a:buFont typeface="Symbol" panose="05050102010706020507" pitchFamily="18" charset="2"/>
              <a:buChar char="-"/>
              <a:defRPr/>
            </a:pPr>
            <a:r>
              <a:rPr lang="es-ES" noProof="0">
                <a:latin typeface="Arial"/>
                <a:cs typeface="Arial"/>
                <a:sym typeface="Wingdings" panose="05000000000000000000" pitchFamily="2" charset="2"/>
              </a:rPr>
              <a:t>Chile: 77% agrícola y forestal; 12% industrial; 5% doméstico</a:t>
            </a:r>
          </a:p>
          <a:p>
            <a:pPr marL="0" indent="0">
              <a:buFont typeface="Symbol" panose="05050102010706020507" pitchFamily="18" charset="2"/>
              <a:buNone/>
            </a:pPr>
            <a:endParaRPr lang="en-US" u="sng" noProof="0"/>
          </a:p>
          <a:p>
            <a:pPr marL="0" indent="0">
              <a:buFont typeface="Symbol" panose="05050102010706020507" pitchFamily="18" charset="2"/>
              <a:buNone/>
            </a:pPr>
            <a:r>
              <a:rPr lang="es-ES" b="1" i="0" noProof="0">
                <a:latin typeface="Arial"/>
                <a:cs typeface="Arial"/>
              </a:rPr>
              <a:t>Tabla: Extracciones de agua para la agricultura por regiones, 2010 (ONU, 2021)</a:t>
            </a:r>
          </a:p>
          <a:p>
            <a:pPr marL="0" indent="0">
              <a:buFont typeface="Symbol" panose="05050102010706020507" pitchFamily="18" charset="2"/>
              <a:buNone/>
            </a:pPr>
            <a:endParaRPr lang="en-US" b="0" noProof="0"/>
          </a:p>
          <a:p>
            <a:pPr marL="171450" indent="-171450">
              <a:buFont typeface="Symbol" panose="05050102010706020507" pitchFamily="18" charset="2"/>
              <a:buChar char="-"/>
            </a:pPr>
            <a:r>
              <a:rPr lang="es-ES" b="0" noProof="0">
                <a:latin typeface="Arial"/>
                <a:cs typeface="Arial"/>
              </a:rPr>
              <a:t>El agua se utiliza de diversas maneras en la producción de alimentos (por ejemplo, en la agricultura, la ganadería, la producción pesquera interior)</a:t>
            </a:r>
          </a:p>
          <a:p>
            <a:pPr marL="514350" lvl="1" indent="-171450">
              <a:buFont typeface="Symbol" panose="05050102010706020507" pitchFamily="18" charset="2"/>
              <a:buChar char="-"/>
            </a:pPr>
            <a:r>
              <a:rPr lang="es-ES" b="0" noProof="0">
                <a:latin typeface="Arial"/>
                <a:cs typeface="Arial"/>
              </a:rPr>
              <a:t>El agua es necesaria para todos los tipos de agricultura (desde la de secano hasta la de regadío)</a:t>
            </a:r>
          </a:p>
          <a:p>
            <a:pPr marL="514350" lvl="1" indent="-171450">
              <a:buFont typeface="Symbol" panose="05050102010706020507" pitchFamily="18" charset="2"/>
              <a:buChar char="-"/>
            </a:pPr>
            <a:r>
              <a:rPr lang="es-ES" b="0" noProof="0">
                <a:latin typeface="Arial"/>
                <a:cs typeface="Arial"/>
              </a:rPr>
              <a:t>Por ejemplo, la agricultura de secano: cubre el 80 % de las tierras de cultivo del mundo y contribuye al 60 % de la producción de alimentos (</a:t>
            </a:r>
            <a:r>
              <a:rPr lang="es-ES" b="0" noProof="0" err="1">
                <a:latin typeface="Arial"/>
                <a:cs typeface="Arial"/>
              </a:rPr>
              <a:t>Rockström</a:t>
            </a:r>
            <a:r>
              <a:rPr lang="es-ES" b="0" noProof="0">
                <a:latin typeface="Arial"/>
                <a:cs typeface="Arial"/>
              </a:rPr>
              <a:t> et al., 2007; en: ONU, 2021)</a:t>
            </a:r>
          </a:p>
          <a:p>
            <a:pPr marL="171450" indent="-171450">
              <a:buFont typeface="Symbol" panose="05050102010706020507" pitchFamily="18" charset="2"/>
              <a:buChar char="-"/>
            </a:pPr>
            <a:r>
              <a:rPr lang="es-ES" b="0" noProof="0">
                <a:latin typeface="Arial"/>
                <a:cs typeface="Arial"/>
              </a:rPr>
              <a:t>Alrededor del 20 % de las tierras cultivadas se dedican a la agricultura de regadío y representan el 40 % de la producción mundial de alimentos (Molden et al., 2010; en: ONU, 2021)</a:t>
            </a:r>
          </a:p>
          <a:p>
            <a:pPr marL="171450" indent="-171450">
              <a:buFont typeface="Symbol" panose="05050102010706020507" pitchFamily="18" charset="2"/>
              <a:buChar char="-"/>
            </a:pPr>
            <a:r>
              <a:rPr lang="es-ES" b="0" noProof="0">
                <a:latin typeface="Arial"/>
                <a:cs typeface="Arial"/>
              </a:rPr>
              <a:t>Las extracciones de agua (de recursos hídricos superficiales y subterráneos) para el riego ascienden actualmente (2010) a 2797 km3 al año (el 70 % de todas las extracciones de agua del mundo)</a:t>
            </a:r>
          </a:p>
          <a:p>
            <a:endParaRPr lang="en-US" b="0" noProof="0">
              <a:cs typeface="Arial" panose="020B0604020202020204" pitchFamily="34" charset="0"/>
            </a:endParaRPr>
          </a:p>
          <a:p>
            <a:r>
              <a:rPr lang="es-ES" u="sng" noProof="0">
                <a:latin typeface="Arial"/>
                <a:cs typeface="Arial"/>
              </a:rPr>
              <a:t>Información adicional (ilustración 1): </a:t>
            </a:r>
          </a:p>
          <a:p>
            <a:pPr marL="171450" indent="-171450">
              <a:buFont typeface="Symbol,Sans-Serif"/>
              <a:buChar char="-"/>
            </a:pPr>
            <a:r>
              <a:rPr lang="es-ES" noProof="0">
                <a:latin typeface="Arial"/>
                <a:cs typeface="Arial"/>
              </a:rPr>
              <a:t>Sector de la energía: </a:t>
            </a:r>
          </a:p>
          <a:p>
            <a:pPr marL="514350" lvl="1" indent="-171450">
              <a:buFont typeface="Symbol,Sans-Serif"/>
              <a:buChar char="-"/>
            </a:pPr>
            <a:r>
              <a:rPr lang="es-ES" noProof="0">
                <a:latin typeface="Arial"/>
                <a:cs typeface="Arial"/>
              </a:rPr>
              <a:t>Distingue entre producción de energía primaria* (por ejemplo, combustibles fósiles y biocombustibles) y generación de energía</a:t>
            </a:r>
          </a:p>
          <a:p>
            <a:pPr marL="514350" lvl="1" indent="-171450">
              <a:buFont typeface="Symbol,Sans-Serif"/>
              <a:buChar char="-"/>
            </a:pPr>
            <a:r>
              <a:rPr lang="es-ES" noProof="0">
                <a:latin typeface="Arial"/>
                <a:cs typeface="Arial"/>
              </a:rPr>
              <a:t>*La extracción y el consumo de agua para los cultivos destinados a la producción de biocombustibles se incluyen en la producción de energía primaria (no en la agricultura)</a:t>
            </a:r>
          </a:p>
          <a:p>
            <a:pPr marL="514350" lvl="1" indent="-171450">
              <a:buFont typeface="Symbol,Sans-Serif"/>
              <a:buChar char="-"/>
            </a:pPr>
            <a:r>
              <a:rPr lang="es-ES" noProof="0">
                <a:latin typeface="Arial"/>
                <a:cs typeface="Arial"/>
              </a:rPr>
              <a:t>Las extracciones de agua de la producción de energía primaria y la generación de electricidad juntas: representan el 10 % de las extracciones totales</a:t>
            </a:r>
          </a:p>
          <a:p>
            <a:pPr marL="514350" lvl="1" indent="-171450">
              <a:buFont typeface="Symbol,Sans-Serif"/>
              <a:buChar char="-"/>
            </a:pPr>
            <a:r>
              <a:rPr lang="es-ES" noProof="0">
                <a:latin typeface="Arial"/>
                <a:cs typeface="Arial"/>
              </a:rPr>
              <a:t>El consumo de agua de la producción de energía primaria y la generación de electricidad juntas: representan el 3 % del consumo total</a:t>
            </a:r>
          </a:p>
          <a:p>
            <a:pPr marL="171450" indent="-171450">
              <a:buFont typeface="Symbol,Sans-Serif"/>
              <a:buChar char="-"/>
            </a:pPr>
            <a:r>
              <a:rPr lang="es-ES" noProof="0">
                <a:latin typeface="Arial"/>
                <a:cs typeface="Arial"/>
              </a:rPr>
              <a:t>Demanda municipal de agua: </a:t>
            </a:r>
          </a:p>
          <a:p>
            <a:pPr marL="514350" lvl="1" indent="-171450">
              <a:buFont typeface="Symbol,Sans-Serif"/>
              <a:buChar char="-"/>
            </a:pPr>
            <a:r>
              <a:rPr lang="es-ES" noProof="0">
                <a:latin typeface="Arial"/>
                <a:cs typeface="Arial"/>
              </a:rPr>
              <a:t>Las extracciones de agua para uso municipal representan el 13 % (alrededor del 17 % en 2040). Parte del consumo total de agua en el mundo: solo el 5 %</a:t>
            </a:r>
          </a:p>
          <a:p>
            <a:pPr marL="514350" lvl="1" indent="-171450">
              <a:buFont typeface="Symbol,Sans-Serif"/>
              <a:buChar char="-"/>
            </a:pPr>
            <a:r>
              <a:rPr lang="es-ES" noProof="0">
                <a:latin typeface="Arial"/>
                <a:cs typeface="Arial"/>
              </a:rPr>
              <a:t>Se prevé un crecimiento futuro de la demanda de agua por la creciente urbanización y el aumento del nivel de vida</a:t>
            </a:r>
          </a:p>
          <a:p>
            <a:pPr marL="171450" indent="-171450">
              <a:buFont typeface="Symbol,Sans-Serif"/>
              <a:buChar char="-"/>
            </a:pPr>
            <a:r>
              <a:rPr lang="es-ES" noProof="0">
                <a:latin typeface="Arial"/>
                <a:cs typeface="Arial"/>
              </a:rPr>
              <a:t>Desde la década de 1980: la demanda de agua aumentó aproximadamente un 1 % al año (</a:t>
            </a:r>
            <a:r>
              <a:rPr lang="es-ES" noProof="0" err="1">
                <a:latin typeface="Arial"/>
                <a:cs typeface="Arial"/>
              </a:rPr>
              <a:t>Aquastat</a:t>
            </a:r>
            <a:r>
              <a:rPr lang="es-ES" noProof="0">
                <a:latin typeface="Arial"/>
                <a:cs typeface="Arial"/>
              </a:rPr>
              <a:t>; en: WWAP, 2019)</a:t>
            </a:r>
          </a:p>
          <a:p>
            <a:pPr marL="171450" indent="-171450">
              <a:buFont typeface="Symbol,Sans-Serif"/>
              <a:buChar char="-"/>
            </a:pPr>
            <a:r>
              <a:rPr lang="es-ES" noProof="0">
                <a:latin typeface="Arial"/>
                <a:cs typeface="Arial"/>
              </a:rPr>
              <a:t>Aumento de la demanda de agua debido al crecimiento de la población, el desarrollo socioeconómico y la evolución de los patrones de consumo (WWAP, 2016; en: WWAP, 2019)</a:t>
            </a:r>
          </a:p>
          <a:p>
            <a:pPr marL="171450" indent="-171450">
              <a:buFont typeface="Symbol,Sans-Serif"/>
              <a:buChar char="-"/>
            </a:pPr>
            <a:r>
              <a:rPr lang="es-ES" noProof="0">
                <a:latin typeface="Arial"/>
                <a:cs typeface="Arial"/>
              </a:rPr>
              <a:t>Aumento previsto de la demanda mundial de agua para 2050: 20 - 30 % (especialmente en el sector industrial y doméstico) (Burek et al., 2016; en: WWAP, 2019)</a:t>
            </a:r>
          </a:p>
          <a:p>
            <a:endParaRPr lang="en-US" noProof="0"/>
          </a:p>
          <a:p>
            <a:endParaRPr lang="en-US" noProof="0">
              <a:cs typeface="Arial"/>
            </a:endParaRPr>
          </a:p>
          <a:p>
            <a:endParaRPr lang="en-US" b="1" noProof="0"/>
          </a:p>
          <a:p>
            <a:r>
              <a:rPr lang="es-ES" b="1" noProof="0">
                <a:latin typeface="Arial"/>
                <a:cs typeface="Arial"/>
              </a:rPr>
              <a:t>Fuentes:</a:t>
            </a:r>
          </a:p>
          <a:p>
            <a:endParaRPr lang="en-US" b="0" noProof="0"/>
          </a:p>
          <a:p>
            <a:r>
              <a:rPr lang="es-ES" b="0" noProof="0">
                <a:latin typeface="Arial"/>
                <a:cs typeface="Arial"/>
              </a:rPr>
              <a:t>International Energy Agency (IEA) (2016), ‘Water Energy Nexus: Excerpt from the World Energy Outlook 2016’, París, Francia.</a:t>
            </a:r>
          </a:p>
          <a:p>
            <a:endParaRPr lang="en-US" b="0" noProof="0"/>
          </a:p>
          <a:p>
            <a:r>
              <a:rPr lang="es-ES" b="0" noProof="0" err="1">
                <a:latin typeface="Arial"/>
                <a:cs typeface="Arial"/>
              </a:rPr>
              <a:t>United</a:t>
            </a:r>
            <a:r>
              <a:rPr lang="es-ES" b="0" noProof="0">
                <a:latin typeface="Arial"/>
                <a:cs typeface="Arial"/>
              </a:rPr>
              <a:t> </a:t>
            </a:r>
            <a:r>
              <a:rPr lang="es-ES" b="0" noProof="0" err="1">
                <a:latin typeface="Arial"/>
                <a:cs typeface="Arial"/>
              </a:rPr>
              <a:t>Nations</a:t>
            </a:r>
            <a:r>
              <a:rPr lang="es-ES" b="0" noProof="0">
                <a:latin typeface="Arial"/>
                <a:cs typeface="Arial"/>
              </a:rPr>
              <a:t> (UN) (2021), ‘The </a:t>
            </a:r>
            <a:r>
              <a:rPr lang="es-ES" b="0" noProof="0" err="1">
                <a:latin typeface="Arial"/>
                <a:cs typeface="Arial"/>
              </a:rPr>
              <a:t>United</a:t>
            </a:r>
            <a:r>
              <a:rPr lang="es-ES" b="0" noProof="0">
                <a:latin typeface="Arial"/>
                <a:cs typeface="Arial"/>
              </a:rPr>
              <a:t> </a:t>
            </a:r>
            <a:r>
              <a:rPr lang="es-ES" b="0" noProof="0" err="1">
                <a:latin typeface="Arial"/>
                <a:cs typeface="Arial"/>
              </a:rPr>
              <a:t>Nations</a:t>
            </a:r>
            <a:r>
              <a:rPr lang="es-ES" b="0" noProof="0">
                <a:latin typeface="Arial"/>
                <a:cs typeface="Arial"/>
              </a:rPr>
              <a:t> World Water Development </a:t>
            </a:r>
            <a:r>
              <a:rPr lang="es-ES" b="0" noProof="0" err="1">
                <a:latin typeface="Arial"/>
                <a:cs typeface="Arial"/>
              </a:rPr>
              <a:t>Report</a:t>
            </a:r>
            <a:r>
              <a:rPr lang="es-ES" b="0" noProof="0">
                <a:latin typeface="Arial"/>
                <a:cs typeface="Arial"/>
              </a:rPr>
              <a:t> 2021: </a:t>
            </a:r>
            <a:r>
              <a:rPr lang="es-ES" b="0" noProof="0" err="1">
                <a:latin typeface="Arial"/>
                <a:cs typeface="Arial"/>
              </a:rPr>
              <a:t>Valuing</a:t>
            </a:r>
            <a:r>
              <a:rPr lang="es-ES" b="0" noProof="0">
                <a:latin typeface="Arial"/>
                <a:cs typeface="Arial"/>
              </a:rPr>
              <a:t> Water’, París, Francia.</a:t>
            </a:r>
          </a:p>
          <a:p>
            <a:endParaRPr lang="en-US" b="0"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b="0" noProof="0">
                <a:latin typeface="Arial"/>
                <a:cs typeface="Arial"/>
              </a:rPr>
              <a:t>WWAP (UNESCO World Water </a:t>
            </a:r>
            <a:r>
              <a:rPr lang="es-ES" b="0" noProof="0" err="1">
                <a:latin typeface="Arial"/>
                <a:cs typeface="Arial"/>
              </a:rPr>
              <a:t>Assessment</a:t>
            </a:r>
            <a:r>
              <a:rPr lang="es-ES" b="0" noProof="0">
                <a:latin typeface="Arial"/>
                <a:cs typeface="Arial"/>
              </a:rPr>
              <a:t> </a:t>
            </a:r>
            <a:r>
              <a:rPr lang="es-ES" b="0" noProof="0" err="1">
                <a:latin typeface="Arial"/>
                <a:cs typeface="Arial"/>
              </a:rPr>
              <a:t>Programme</a:t>
            </a:r>
            <a:r>
              <a:rPr lang="es-ES" b="0" noProof="0">
                <a:latin typeface="Arial"/>
                <a:cs typeface="Arial"/>
              </a:rPr>
              <a:t>) (2019), ‘The </a:t>
            </a:r>
            <a:r>
              <a:rPr lang="es-ES" b="0" noProof="0" err="1">
                <a:latin typeface="Arial"/>
                <a:cs typeface="Arial"/>
              </a:rPr>
              <a:t>United</a:t>
            </a:r>
            <a:r>
              <a:rPr lang="es-ES" b="0" noProof="0">
                <a:latin typeface="Arial"/>
                <a:cs typeface="Arial"/>
              </a:rPr>
              <a:t> </a:t>
            </a:r>
            <a:r>
              <a:rPr lang="es-ES" b="0" noProof="0" err="1">
                <a:latin typeface="Arial"/>
                <a:cs typeface="Arial"/>
              </a:rPr>
              <a:t>Nations</a:t>
            </a:r>
            <a:endParaRPr lang="es-ES" b="0" noProof="0">
              <a:latin typeface="Arial"/>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ES" b="0" noProof="0">
                <a:latin typeface="Arial"/>
                <a:cs typeface="Arial"/>
              </a:rPr>
              <a:t>World Water Development </a:t>
            </a:r>
            <a:r>
              <a:rPr lang="es-ES" b="0" noProof="0" err="1">
                <a:latin typeface="Arial"/>
                <a:cs typeface="Arial"/>
              </a:rPr>
              <a:t>Report</a:t>
            </a:r>
            <a:r>
              <a:rPr lang="es-ES" b="0" noProof="0">
                <a:latin typeface="Arial"/>
                <a:cs typeface="Arial"/>
              </a:rPr>
              <a:t> 2019: </a:t>
            </a:r>
            <a:r>
              <a:rPr lang="es-ES" b="0" noProof="0" err="1">
                <a:latin typeface="Arial"/>
                <a:cs typeface="Arial"/>
              </a:rPr>
              <a:t>Leaving</a:t>
            </a:r>
            <a:r>
              <a:rPr lang="es-ES" b="0" noProof="0">
                <a:latin typeface="Arial"/>
                <a:cs typeface="Arial"/>
              </a:rPr>
              <a:t> No </a:t>
            </a:r>
            <a:r>
              <a:rPr lang="es-ES" b="0" noProof="0" err="1">
                <a:latin typeface="Arial"/>
                <a:cs typeface="Arial"/>
              </a:rPr>
              <a:t>One</a:t>
            </a:r>
            <a:r>
              <a:rPr lang="es-ES" b="0" noProof="0">
                <a:latin typeface="Arial"/>
                <a:cs typeface="Arial"/>
              </a:rPr>
              <a:t> </a:t>
            </a:r>
            <a:r>
              <a:rPr lang="es-ES" b="0" noProof="0" err="1">
                <a:latin typeface="Arial"/>
                <a:cs typeface="Arial"/>
              </a:rPr>
              <a:t>Behind</a:t>
            </a:r>
            <a:r>
              <a:rPr lang="es-ES" b="0" noProof="0">
                <a:latin typeface="Arial"/>
                <a:cs typeface="Arial"/>
              </a:rPr>
              <a:t>’, París, Francia.</a:t>
            </a:r>
          </a:p>
          <a:p>
            <a:endParaRPr lang="en-US" b="0" noProof="0"/>
          </a:p>
          <a:p>
            <a:endParaRPr lang="en-US" b="0"/>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1187925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latin typeface="Arial"/>
                <a:cs typeface="Arial"/>
              </a:rPr>
              <a:t>Notas: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r>
              <a:rPr lang="es-ES" noProof="0"/>
              <a:t>¿Cómo afecta la producción de alimentos y el uso del suelo al sector del agua? </a:t>
            </a:r>
          </a:p>
          <a:p>
            <a:endParaRPr lang="en-US" noProof="0"/>
          </a:p>
          <a:p>
            <a:pPr marL="730250" lvl="1" indent="-457200">
              <a:buFont typeface="+mj-lt"/>
              <a:buAutoNum type="arabicPeriod"/>
              <a:defRPr/>
            </a:pPr>
            <a:r>
              <a:rPr lang="es-ES" noProof="0">
                <a:solidFill>
                  <a:prstClr val="black"/>
                </a:solidFill>
              </a:rPr>
              <a:t>La agricultura de regadío es responsable de la gran mayoría de las extracciones de agua, especialmente en los países en desarrollo</a:t>
            </a:r>
          </a:p>
          <a:p>
            <a:pPr marL="730250" lvl="1" indent="-457200">
              <a:buFont typeface="+mj-lt"/>
              <a:buAutoNum type="arabicPeriod"/>
              <a:defRPr/>
            </a:pPr>
            <a:r>
              <a:rPr lang="es-ES" noProof="0">
                <a:solidFill>
                  <a:prstClr val="black"/>
                </a:solidFill>
              </a:rPr>
              <a:t>El estiércol, los fertilizantes y los pesticidas contaminan los recursos hídricos (aguas superficiales y subterráneas) y provocan la eutrofización de los ecosistemas relevantes para el suministro de agua</a:t>
            </a:r>
          </a:p>
          <a:p>
            <a:pPr marL="730250" lvl="1" indent="-457200">
              <a:buFont typeface="+mj-lt"/>
              <a:buAutoNum type="arabicPeriod"/>
              <a:defRPr/>
            </a:pPr>
            <a:r>
              <a:rPr lang="es-ES" noProof="0">
                <a:solidFill>
                  <a:prstClr val="black"/>
                </a:solidFill>
              </a:rPr>
              <a:t>La gestión del suelo agrícola repercute en la calidad y la cantidad del agua (erosión/sedimentos, tasas de infiltración, aumento de la evaporación de los suelos); pero igualmente, las prácticas agrícolas sostenibles pueden mejorar la calidad y la cantidad del agua, por ejemplo, los cultivos de cobertura pueden reducir la erosión y, por tanto, repercutir positivamente en la calidad del agua</a:t>
            </a:r>
          </a:p>
          <a:p>
            <a:pPr marL="730250" lvl="1" indent="-457200">
              <a:buFont typeface="+mj-lt"/>
              <a:buAutoNum type="arabicPeriod"/>
              <a:defRPr/>
            </a:pPr>
            <a:r>
              <a:rPr lang="es-ES" noProof="0">
                <a:solidFill>
                  <a:prstClr val="black"/>
                </a:solidFill>
              </a:rPr>
              <a:t>Dietas (consumo de proteínas animales frente al veganismo) influyen en la demanda de agua para la producción de alimentos</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2149680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err="1">
                <a:ln>
                  <a:noFill/>
                </a:ln>
                <a:solidFill>
                  <a:srgbClr val="004C82"/>
                </a:solidFill>
                <a:effectLst/>
                <a:uLnTx/>
                <a:uFillTx/>
                <a:latin typeface="Calibri" panose="020F0502020204030204" pitchFamily="34" charset="0"/>
                <a:cs typeface="Calibri" panose="020F0502020204030204" pitchFamily="34" charset="0"/>
              </a:rPr>
              <a:t>Published</a:t>
            </a: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 </a:t>
            </a:r>
            <a:r>
              <a:rPr kumimoji="0" lang="de-DE" sz="1100" b="1" i="0" u="none" strike="noStrike" kern="0" cap="none" spc="0" normalizeH="0" baseline="0" noProof="0" err="1">
                <a:ln>
                  <a:noFill/>
                </a:ln>
                <a:solidFill>
                  <a:srgbClr val="004C82"/>
                </a:solidFill>
                <a:effectLst/>
                <a:uLnTx/>
                <a:uFillTx/>
                <a:latin typeface="Calibri" panose="020F0502020204030204" pitchFamily="34" charset="0"/>
                <a:cs typeface="Calibri" panose="020F0502020204030204" pitchFamily="34" charset="0"/>
              </a:rPr>
              <a:t>by</a:t>
            </a: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a:t>
            </a:r>
            <a:r>
              <a:rPr kumimoji="0" lang="de-DE" sz="1100" b="0" i="0" u="none" strike="noStrike" kern="0" cap="none" spc="0" normalizeH="0" baseline="0" noProof="0" err="1">
                <a:ln>
                  <a:noFill/>
                </a:ln>
                <a:solidFill>
                  <a:prstClr val="black"/>
                </a:solidFill>
                <a:effectLst/>
                <a:uLnTx/>
                <a:uFillTx/>
                <a:latin typeface="Calibri" panose="020F0502020204030204" pitchFamily="34" charset="0"/>
                <a:cs typeface="Calibri" panose="020F0502020204030204" pitchFamily="34" charset="0"/>
              </a:rPr>
              <a:t>offices</a:t>
            </a: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14 September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sv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jpeg"/><Relationship Id="rId10" Type="http://schemas.openxmlformats.org/officeDocument/2006/relationships/image" Target="../media/image52.png"/><Relationship Id="rId4" Type="http://schemas.openxmlformats.org/officeDocument/2006/relationships/image" Target="../media/image46.jpeg"/><Relationship Id="rId9" Type="http://schemas.openxmlformats.org/officeDocument/2006/relationships/image" Target="../media/image51.svg"/></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42.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svg"/><Relationship Id="rId3" Type="http://schemas.openxmlformats.org/officeDocument/2006/relationships/image" Target="../media/image46.jpeg"/><Relationship Id="rId7" Type="http://schemas.openxmlformats.org/officeDocument/2006/relationships/image" Target="../media/image59.svg"/><Relationship Id="rId12"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58.png"/><Relationship Id="rId11" Type="http://schemas.openxmlformats.org/officeDocument/2006/relationships/image" Target="../media/image63.svg"/><Relationship Id="rId5" Type="http://schemas.openxmlformats.org/officeDocument/2006/relationships/image" Target="../media/image45.jpeg"/><Relationship Id="rId10" Type="http://schemas.openxmlformats.org/officeDocument/2006/relationships/image" Target="../media/image62.png"/><Relationship Id="rId4" Type="http://schemas.openxmlformats.org/officeDocument/2006/relationships/image" Target="../media/image47.jpeg"/><Relationship Id="rId9" Type="http://schemas.openxmlformats.org/officeDocument/2006/relationships/image" Target="../media/image61.sv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comments" Target="../comments/comment2.xml"/></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48.png"/><Relationship Id="rId3" Type="http://schemas.openxmlformats.org/officeDocument/2006/relationships/image" Target="../media/image46.jpeg"/><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0.png"/><Relationship Id="rId10" Type="http://schemas.openxmlformats.org/officeDocument/2006/relationships/image" Target="../media/image77.svg"/><Relationship Id="rId4" Type="http://schemas.openxmlformats.org/officeDocument/2006/relationships/image" Target="../media/image45.jpeg"/><Relationship Id="rId9" Type="http://schemas.openxmlformats.org/officeDocument/2006/relationships/image" Target="../media/image76.png"/><Relationship Id="rId14" Type="http://schemas.openxmlformats.org/officeDocument/2006/relationships/image" Target="../media/image49.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83.jpeg"/><Relationship Id="rId4" Type="http://schemas.openxmlformats.org/officeDocument/2006/relationships/image" Target="../media/image82.jpeg"/></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38.jpeg"/><Relationship Id="rId4" Type="http://schemas.openxmlformats.org/officeDocument/2006/relationships/image" Target="../media/image37.jpe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05114" y="4124658"/>
            <a:ext cx="1897376" cy="238998"/>
          </a:xfrm>
        </p:spPr>
        <p:txBody>
          <a:bodyPr/>
          <a:lstStyle/>
          <a:p>
            <a:fld id="{6FE78462-EC25-4D6F-859E-EAAB761FF960}" type="datetime4">
              <a:rPr lang="en-GB" smtClean="0"/>
              <a:pPr/>
              <a:t>14 September 2022</a:t>
            </a:fld>
            <a:endParaRPr lang="en-GB"/>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040531"/>
            <a:ext cx="7971711" cy="812530"/>
          </a:xfrm>
        </p:spPr>
        <p:txBody>
          <a:bodyPr/>
          <a:lstStyle/>
          <a:p>
            <a:r>
              <a:rPr lang="es-ES"/>
              <a:t>Módulo I - Introducción al Nexo entre Agua, Energía y Seguridad Alimentaria (WEF, por sus siglas en inglés)</a:t>
            </a:r>
          </a:p>
        </p:txBody>
      </p:sp>
      <p:pic>
        <p:nvPicPr>
          <p:cNvPr id="14" name="Picture Placeholder 29" descr="Icon&#10;&#10;Description automatically generated">
            <a:extLst>
              <a:ext uri="{FF2B5EF4-FFF2-40B4-BE49-F238E27FC236}">
                <a16:creationId xmlns:a16="http://schemas.microsoft.com/office/drawing/2014/main" id="{B34E507A-D77A-4FBA-96D1-09132000EAD9}"/>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16" name="Picture Placeholder 35" descr="A screenshot of a video game&#10;&#10;Description automatically generated with medium confidence">
            <a:extLst>
              <a:ext uri="{FF2B5EF4-FFF2-40B4-BE49-F238E27FC236}">
                <a16:creationId xmlns:a16="http://schemas.microsoft.com/office/drawing/2014/main" id="{EDBBC8D1-D25F-4567-967F-678DC340B466}"/>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18" name="Gruppieren 17">
            <a:extLst>
              <a:ext uri="{FF2B5EF4-FFF2-40B4-BE49-F238E27FC236}">
                <a16:creationId xmlns:a16="http://schemas.microsoft.com/office/drawing/2014/main" id="{F3A18B27-9954-4137-BE17-2E0C62586B3F}"/>
              </a:ext>
            </a:extLst>
          </p:cNvPr>
          <p:cNvGrpSpPr/>
          <p:nvPr/>
        </p:nvGrpSpPr>
        <p:grpSpPr>
          <a:xfrm>
            <a:off x="5879834" y="4137661"/>
            <a:ext cx="1163676" cy="594174"/>
            <a:chOff x="5879834" y="4120327"/>
            <a:chExt cx="1163676" cy="594174"/>
          </a:xfrm>
        </p:grpSpPr>
        <p:pic>
          <p:nvPicPr>
            <p:cNvPr id="20" name="Picture 2">
              <a:extLst>
                <a:ext uri="{FF2B5EF4-FFF2-40B4-BE49-F238E27FC236}">
                  <a16:creationId xmlns:a16="http://schemas.microsoft.com/office/drawing/2014/main" id="{12FFD789-1D00-46AF-BA1F-44BD310BE1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11EA227D-0417-4518-8E3B-4171F4AB3558}"/>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138209616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52109A9-D7F8-4E72-83C1-1155823A4848}"/>
              </a:ext>
            </a:extLst>
          </p:cNvPr>
          <p:cNvSpPr>
            <a:spLocks noGrp="1"/>
          </p:cNvSpPr>
          <p:nvPr>
            <p:ph type="body" sz="quarter" idx="14"/>
          </p:nvPr>
        </p:nvSpPr>
        <p:spPr/>
        <p:txBody>
          <a:bodyPr/>
          <a:lstStyle/>
          <a:p>
            <a:r>
              <a:rPr lang="es-ES"/>
              <a:t>Nitrato en las cuencas hidrográficas</a:t>
            </a:r>
          </a:p>
        </p:txBody>
      </p:sp>
      <p:sp>
        <p:nvSpPr>
          <p:cNvPr id="4" name="Titel 3">
            <a:extLst>
              <a:ext uri="{FF2B5EF4-FFF2-40B4-BE49-F238E27FC236}">
                <a16:creationId xmlns:a16="http://schemas.microsoft.com/office/drawing/2014/main" id="{B2BCBEEB-0696-4C7A-B2D7-1146D44881A3}"/>
              </a:ext>
            </a:extLst>
          </p:cNvPr>
          <p:cNvSpPr>
            <a:spLocks noGrp="1"/>
          </p:cNvSpPr>
          <p:nvPr>
            <p:ph type="title"/>
          </p:nvPr>
        </p:nvSpPr>
        <p:spPr/>
        <p:txBody>
          <a:bodyPr/>
          <a:lstStyle/>
          <a:p>
            <a:r>
              <a:rPr lang="es-ES"/>
              <a:t>Impacto de los alimentos y el suelo en el agua</a:t>
            </a:r>
          </a:p>
        </p:txBody>
      </p:sp>
      <p:sp>
        <p:nvSpPr>
          <p:cNvPr id="5" name="Foliennummernplatzhalter 4">
            <a:extLst>
              <a:ext uri="{FF2B5EF4-FFF2-40B4-BE49-F238E27FC236}">
                <a16:creationId xmlns:a16="http://schemas.microsoft.com/office/drawing/2014/main" id="{8A1229DA-61F2-4FB2-BC90-BEE2E99E6FA6}"/>
              </a:ext>
            </a:extLst>
          </p:cNvPr>
          <p:cNvSpPr>
            <a:spLocks noGrp="1"/>
          </p:cNvSpPr>
          <p:nvPr>
            <p:ph type="sldNum" sz="quarter" idx="16"/>
          </p:nvPr>
        </p:nvSpPr>
        <p:spPr/>
        <p:txBody>
          <a:bodyPr/>
          <a:lstStyle/>
          <a:p>
            <a:fld id="{CF23C0C3-F0EC-4AF0-84C8-08554CFEDD03}" type="slidenum">
              <a:rPr lang="en-GB" smtClean="0"/>
              <a:t>10</a:t>
            </a:fld>
            <a:endParaRPr lang="en-GB"/>
          </a:p>
        </p:txBody>
      </p:sp>
      <p:pic>
        <p:nvPicPr>
          <p:cNvPr id="6" name="Picture 2" descr="C:\Users\Alex\AppData\Local\Temp\F1.large.jpg">
            <a:extLst>
              <a:ext uri="{FF2B5EF4-FFF2-40B4-BE49-F238E27FC236}">
                <a16:creationId xmlns:a16="http://schemas.microsoft.com/office/drawing/2014/main" id="{22189178-0AA2-417C-B4C6-C38C9B2EE2F0}"/>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397710" y="1565757"/>
            <a:ext cx="6230311" cy="3129758"/>
          </a:xfrm>
          <a:prstGeom prst="rect">
            <a:avLst/>
          </a:prstGeom>
          <a:noFill/>
          <a:extLst>
            <a:ext uri="{909E8E84-426E-40DD-AFC4-6F175D3DCCD1}">
              <a14:hiddenFill xmlns:a14="http://schemas.microsoft.com/office/drawing/2010/main">
                <a:solidFill>
                  <a:srgbClr val="FFFFFF"/>
                </a:solidFill>
              </a14:hiddenFill>
            </a:ext>
          </a:extLst>
        </p:spPr>
      </p:pic>
      <p:sp>
        <p:nvSpPr>
          <p:cNvPr id="7" name="Textplatzhalter 6">
            <a:extLst>
              <a:ext uri="{FF2B5EF4-FFF2-40B4-BE49-F238E27FC236}">
                <a16:creationId xmlns:a16="http://schemas.microsoft.com/office/drawing/2014/main" id="{8BC96CA0-DBDB-4158-9F08-EF4A64918039}"/>
              </a:ext>
            </a:extLst>
          </p:cNvPr>
          <p:cNvSpPr txBox="1">
            <a:spLocks noGrp="1"/>
          </p:cNvSpPr>
          <p:nvPr>
            <p:ph type="body" sz="quarter" idx="13"/>
          </p:nvPr>
        </p:nvSpPr>
        <p:spPr>
          <a:xfrm>
            <a:off x="5750243" y="4695515"/>
            <a:ext cx="2144110" cy="230832"/>
          </a:xfrm>
          <a:prstGeom prst="rect">
            <a:avLst/>
          </a:prstGeom>
          <a:noFill/>
        </p:spPr>
        <p:txBody>
          <a:bodyPr wrap="square" rtlCol="0">
            <a:spAutoFit/>
          </a:bodyPr>
          <a:lstStyle/>
          <a:p>
            <a:r>
              <a:rPr lang="es-ES" sz="1000"/>
              <a:t>Billen, Garnier y Lassaletta, 2013</a:t>
            </a:r>
          </a:p>
        </p:txBody>
      </p:sp>
    </p:spTree>
    <p:extLst>
      <p:ext uri="{BB962C8B-B14F-4D97-AF65-F5344CB8AC3E}">
        <p14:creationId xmlns:p14="http://schemas.microsoft.com/office/powerpoint/2010/main" val="221378965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D317C56-32A4-49C9-84D9-6241168A38CC}"/>
              </a:ext>
            </a:extLst>
          </p:cNvPr>
          <p:cNvSpPr>
            <a:spLocks noGrp="1"/>
          </p:cNvSpPr>
          <p:nvPr>
            <p:ph type="title"/>
          </p:nvPr>
        </p:nvSpPr>
        <p:spPr>
          <a:xfrm>
            <a:off x="449816" y="672075"/>
            <a:ext cx="8567183" cy="540544"/>
          </a:xfrm>
        </p:spPr>
        <p:txBody>
          <a:bodyPr>
            <a:normAutofit fontScale="90000"/>
          </a:bodyPr>
          <a:lstStyle/>
          <a:p>
            <a:r>
              <a:rPr lang="es-ES"/>
              <a:t>Aumento de la producción de alimentos: principales </a:t>
            </a:r>
            <a:r>
              <a:rPr lang="es-ES" i="1"/>
              <a:t>trade-offs</a:t>
            </a:r>
            <a:r>
              <a:rPr lang="es-ES"/>
              <a:t> </a:t>
            </a:r>
          </a:p>
        </p:txBody>
      </p:sp>
      <p:sp>
        <p:nvSpPr>
          <p:cNvPr id="4" name="Foliennummernplatzhalter 3">
            <a:extLst>
              <a:ext uri="{FF2B5EF4-FFF2-40B4-BE49-F238E27FC236}">
                <a16:creationId xmlns:a16="http://schemas.microsoft.com/office/drawing/2014/main" id="{B0DB2ED6-61DA-45F3-A01A-A76355974C91}"/>
              </a:ext>
            </a:extLst>
          </p:cNvPr>
          <p:cNvSpPr>
            <a:spLocks noGrp="1"/>
          </p:cNvSpPr>
          <p:nvPr>
            <p:ph type="sldNum" sz="quarter" idx="16"/>
          </p:nvPr>
        </p:nvSpPr>
        <p:spPr/>
        <p:txBody>
          <a:bodyPr/>
          <a:lstStyle/>
          <a:p>
            <a:fld id="{CF23C0C3-F0EC-4AF0-84C8-08554CFEDD03}" type="slidenum">
              <a:rPr lang="en-GB" smtClean="0"/>
              <a:t>11</a:t>
            </a:fld>
            <a:endParaRPr lang="en-GB"/>
          </a:p>
        </p:txBody>
      </p:sp>
      <p:sp>
        <p:nvSpPr>
          <p:cNvPr id="7" name="Textfeld 6">
            <a:extLst>
              <a:ext uri="{FF2B5EF4-FFF2-40B4-BE49-F238E27FC236}">
                <a16:creationId xmlns:a16="http://schemas.microsoft.com/office/drawing/2014/main" id="{56ECCE87-D2C7-4AB0-9B05-6C1DF458384C}"/>
              </a:ext>
            </a:extLst>
          </p:cNvPr>
          <p:cNvSpPr txBox="1"/>
          <p:nvPr/>
        </p:nvSpPr>
        <p:spPr>
          <a:xfrm>
            <a:off x="449816" y="2072069"/>
            <a:ext cx="2345321" cy="307777"/>
          </a:xfrm>
          <a:prstGeom prst="rect">
            <a:avLst/>
          </a:prstGeom>
          <a:noFill/>
        </p:spPr>
        <p:txBody>
          <a:bodyPr wrap="square" rtlCol="0">
            <a:spAutoFit/>
          </a:bodyPr>
          <a:lstStyle/>
          <a:p>
            <a:pPr algn="ctr"/>
            <a:r>
              <a:rPr lang="es-ES" sz="1400"/>
              <a:t>Aumento de la producción de alimentos</a:t>
            </a:r>
          </a:p>
        </p:txBody>
      </p:sp>
      <p:sp>
        <p:nvSpPr>
          <p:cNvPr id="13" name="Textfeld 12">
            <a:extLst>
              <a:ext uri="{FF2B5EF4-FFF2-40B4-BE49-F238E27FC236}">
                <a16:creationId xmlns:a16="http://schemas.microsoft.com/office/drawing/2014/main" id="{098DCA97-0CBF-4BBE-8E62-DAC3A9E250AF}"/>
              </a:ext>
            </a:extLst>
          </p:cNvPr>
          <p:cNvSpPr txBox="1"/>
          <p:nvPr/>
        </p:nvSpPr>
        <p:spPr>
          <a:xfrm>
            <a:off x="3737410" y="1715828"/>
            <a:ext cx="1624084" cy="307777"/>
          </a:xfrm>
          <a:prstGeom prst="rect">
            <a:avLst/>
          </a:prstGeom>
          <a:noFill/>
        </p:spPr>
        <p:txBody>
          <a:bodyPr wrap="square" rtlCol="0">
            <a:spAutoFit/>
          </a:bodyPr>
          <a:lstStyle/>
          <a:p>
            <a:pPr algn="ctr"/>
            <a:r>
              <a:rPr lang="es-ES" sz="1400"/>
              <a:t>Creciente uso del suelo</a:t>
            </a:r>
          </a:p>
        </p:txBody>
      </p:sp>
      <p:sp>
        <p:nvSpPr>
          <p:cNvPr id="14" name="Textfeld 13">
            <a:extLst>
              <a:ext uri="{FF2B5EF4-FFF2-40B4-BE49-F238E27FC236}">
                <a16:creationId xmlns:a16="http://schemas.microsoft.com/office/drawing/2014/main" id="{4AE1DE0B-EC03-4568-9086-3CA9C5177B58}"/>
              </a:ext>
            </a:extLst>
          </p:cNvPr>
          <p:cNvSpPr txBox="1"/>
          <p:nvPr/>
        </p:nvSpPr>
        <p:spPr>
          <a:xfrm>
            <a:off x="6529389" y="2298774"/>
            <a:ext cx="2055783" cy="523220"/>
          </a:xfrm>
          <a:prstGeom prst="rect">
            <a:avLst/>
          </a:prstGeom>
          <a:noFill/>
        </p:spPr>
        <p:txBody>
          <a:bodyPr wrap="square" rtlCol="0">
            <a:spAutoFit/>
          </a:bodyPr>
          <a:lstStyle/>
          <a:p>
            <a:pPr algn="ctr"/>
            <a:r>
              <a:rPr lang="es-ES" sz="1400"/>
              <a:t>Menos suelo para la producción de energía (biomasa, solar, eólica)</a:t>
            </a:r>
          </a:p>
        </p:txBody>
      </p:sp>
      <p:sp>
        <p:nvSpPr>
          <p:cNvPr id="15" name="Textfeld 14">
            <a:extLst>
              <a:ext uri="{FF2B5EF4-FFF2-40B4-BE49-F238E27FC236}">
                <a16:creationId xmlns:a16="http://schemas.microsoft.com/office/drawing/2014/main" id="{92BB1427-0476-4CB1-A189-FBB4A24A7373}"/>
              </a:ext>
            </a:extLst>
          </p:cNvPr>
          <p:cNvSpPr txBox="1"/>
          <p:nvPr/>
        </p:nvSpPr>
        <p:spPr>
          <a:xfrm>
            <a:off x="3731646" y="3226144"/>
            <a:ext cx="1624084" cy="523220"/>
          </a:xfrm>
          <a:prstGeom prst="rect">
            <a:avLst/>
          </a:prstGeom>
          <a:noFill/>
        </p:spPr>
        <p:txBody>
          <a:bodyPr wrap="square" rtlCol="0">
            <a:spAutoFit/>
          </a:bodyPr>
          <a:lstStyle/>
          <a:p>
            <a:pPr algn="ctr"/>
            <a:r>
              <a:rPr lang="es-ES" sz="1400"/>
              <a:t>Aumento de la extracción de agua</a:t>
            </a:r>
          </a:p>
        </p:txBody>
      </p:sp>
      <p:cxnSp>
        <p:nvCxnSpPr>
          <p:cNvPr id="17" name="Verbinder: gekrümmt 16">
            <a:extLst>
              <a:ext uri="{FF2B5EF4-FFF2-40B4-BE49-F238E27FC236}">
                <a16:creationId xmlns:a16="http://schemas.microsoft.com/office/drawing/2014/main" id="{F977C2EC-50D4-4C25-8AD7-8863724F0EC8}"/>
              </a:ext>
            </a:extLst>
          </p:cNvPr>
          <p:cNvCxnSpPr>
            <a:cxnSpLocks/>
            <a:stCxn id="7" idx="3"/>
            <a:endCxn id="13" idx="1"/>
          </p:cNvCxnSpPr>
          <p:nvPr/>
        </p:nvCxnSpPr>
        <p:spPr>
          <a:xfrm flipV="1">
            <a:off x="2795137" y="1869717"/>
            <a:ext cx="942273" cy="356241"/>
          </a:xfrm>
          <a:prstGeom prst="curvedConnector3">
            <a:avLst>
              <a:gd name="adj1" fmla="val 50000"/>
            </a:avLst>
          </a:prstGeom>
          <a:ln w="127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Verbinder: gekrümmt 18">
            <a:extLst>
              <a:ext uri="{FF2B5EF4-FFF2-40B4-BE49-F238E27FC236}">
                <a16:creationId xmlns:a16="http://schemas.microsoft.com/office/drawing/2014/main" id="{3F02108D-DA60-4013-A188-4F287C25783B}"/>
              </a:ext>
            </a:extLst>
          </p:cNvPr>
          <p:cNvCxnSpPr>
            <a:cxnSpLocks/>
            <a:stCxn id="13" idx="3"/>
            <a:endCxn id="14" idx="1"/>
          </p:cNvCxnSpPr>
          <p:nvPr/>
        </p:nvCxnSpPr>
        <p:spPr>
          <a:xfrm>
            <a:off x="5361494" y="1869717"/>
            <a:ext cx="1167895" cy="690667"/>
          </a:xfrm>
          <a:prstGeom prst="curvedConnector3">
            <a:avLst/>
          </a:prstGeom>
          <a:ln w="127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Verbinder: gekrümmt 20">
            <a:extLst>
              <a:ext uri="{FF2B5EF4-FFF2-40B4-BE49-F238E27FC236}">
                <a16:creationId xmlns:a16="http://schemas.microsoft.com/office/drawing/2014/main" id="{3C91C0C1-AC7F-4391-934A-E59EDD6C31D3}"/>
              </a:ext>
            </a:extLst>
          </p:cNvPr>
          <p:cNvCxnSpPr>
            <a:cxnSpLocks/>
            <a:stCxn id="7" idx="3"/>
            <a:endCxn id="15" idx="1"/>
          </p:cNvCxnSpPr>
          <p:nvPr/>
        </p:nvCxnSpPr>
        <p:spPr>
          <a:xfrm>
            <a:off x="2795137" y="2225958"/>
            <a:ext cx="936509" cy="1261796"/>
          </a:xfrm>
          <a:prstGeom prst="curvedConnector3">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6F00666B-7510-4863-8710-ACCE5D9FCFEA}"/>
              </a:ext>
            </a:extLst>
          </p:cNvPr>
          <p:cNvSpPr txBox="1"/>
          <p:nvPr/>
        </p:nvSpPr>
        <p:spPr>
          <a:xfrm>
            <a:off x="6266287" y="3846009"/>
            <a:ext cx="2581986" cy="738664"/>
          </a:xfrm>
          <a:prstGeom prst="rect">
            <a:avLst/>
          </a:prstGeom>
          <a:noFill/>
        </p:spPr>
        <p:txBody>
          <a:bodyPr wrap="square" rtlCol="0">
            <a:spAutoFit/>
          </a:bodyPr>
          <a:lstStyle/>
          <a:p>
            <a:pPr algn="ctr"/>
            <a:r>
              <a:rPr lang="es-ES" sz="1400"/>
              <a:t>Disminución del agua disponible para el agua potable, la producción de energía y el medioambiente</a:t>
            </a:r>
          </a:p>
        </p:txBody>
      </p:sp>
      <p:cxnSp>
        <p:nvCxnSpPr>
          <p:cNvPr id="24" name="Verbinder: gekrümmt 23">
            <a:extLst>
              <a:ext uri="{FF2B5EF4-FFF2-40B4-BE49-F238E27FC236}">
                <a16:creationId xmlns:a16="http://schemas.microsoft.com/office/drawing/2014/main" id="{E3FDA2A1-C19A-456F-9E2B-17AD1AFD3A22}"/>
              </a:ext>
            </a:extLst>
          </p:cNvPr>
          <p:cNvCxnSpPr>
            <a:cxnSpLocks/>
            <a:stCxn id="15" idx="3"/>
            <a:endCxn id="22" idx="1"/>
          </p:cNvCxnSpPr>
          <p:nvPr/>
        </p:nvCxnSpPr>
        <p:spPr>
          <a:xfrm>
            <a:off x="5355730" y="3487754"/>
            <a:ext cx="910557" cy="727587"/>
          </a:xfrm>
          <a:prstGeom prst="curvedConnector3">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909D5710-2CF1-4640-8A8C-3A32F104ED46}"/>
              </a:ext>
            </a:extLst>
          </p:cNvPr>
          <p:cNvSpPr txBox="1"/>
          <p:nvPr/>
        </p:nvSpPr>
        <p:spPr>
          <a:xfrm>
            <a:off x="542348" y="3826964"/>
            <a:ext cx="1327690" cy="523220"/>
          </a:xfrm>
          <a:prstGeom prst="rect">
            <a:avLst/>
          </a:prstGeom>
          <a:noFill/>
        </p:spPr>
        <p:txBody>
          <a:bodyPr wrap="square" rtlCol="0">
            <a:spAutoFit/>
          </a:bodyPr>
          <a:lstStyle/>
          <a:p>
            <a:pPr algn="ctr"/>
            <a:r>
              <a:rPr lang="es-ES" sz="1400"/>
              <a:t>Tala de árboles</a:t>
            </a:r>
          </a:p>
        </p:txBody>
      </p:sp>
      <p:cxnSp>
        <p:nvCxnSpPr>
          <p:cNvPr id="26" name="Verbinder: gekrümmt 25">
            <a:extLst>
              <a:ext uri="{FF2B5EF4-FFF2-40B4-BE49-F238E27FC236}">
                <a16:creationId xmlns:a16="http://schemas.microsoft.com/office/drawing/2014/main" id="{B8D14329-FD45-417E-9763-01073E8B4C2E}"/>
              </a:ext>
            </a:extLst>
          </p:cNvPr>
          <p:cNvCxnSpPr>
            <a:cxnSpLocks/>
            <a:endCxn id="25" idx="1"/>
          </p:cNvCxnSpPr>
          <p:nvPr/>
        </p:nvCxnSpPr>
        <p:spPr>
          <a:xfrm rot="5400000">
            <a:off x="246311" y="2846734"/>
            <a:ext cx="1537878" cy="945803"/>
          </a:xfrm>
          <a:prstGeom prst="curvedConnector4">
            <a:avLst>
              <a:gd name="adj1" fmla="val 41494"/>
              <a:gd name="adj2" fmla="val 12417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16" descr="Icon&#10;&#10;Description automatically generated">
            <a:extLst>
              <a:ext uri="{FF2B5EF4-FFF2-40B4-BE49-F238E27FC236}">
                <a16:creationId xmlns:a16="http://schemas.microsoft.com/office/drawing/2014/main" id="{0A045DBA-7163-4797-88F5-9E8F4B9DA6F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15508" y="1508072"/>
            <a:ext cx="530352" cy="530352"/>
          </a:xfrm>
          <a:prstGeom prst="rect">
            <a:avLst/>
          </a:prstGeom>
        </p:spPr>
      </p:pic>
      <p:pic>
        <p:nvPicPr>
          <p:cNvPr id="33" name="Picture 12" descr="Icon&#10;&#10;Description automatically generated">
            <a:extLst>
              <a:ext uri="{FF2B5EF4-FFF2-40B4-BE49-F238E27FC236}">
                <a16:creationId xmlns:a16="http://schemas.microsoft.com/office/drawing/2014/main" id="{553DAB26-D4DE-4B7A-BF14-4F5CDB52735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292105" y="1662275"/>
            <a:ext cx="530352" cy="530352"/>
          </a:xfrm>
          <a:prstGeom prst="rect">
            <a:avLst/>
          </a:prstGeom>
        </p:spPr>
      </p:pic>
      <p:pic>
        <p:nvPicPr>
          <p:cNvPr id="34" name="Picture 14" descr="Icon, circle&#10;&#10;Description automatically generated with medium confidence">
            <a:extLst>
              <a:ext uri="{FF2B5EF4-FFF2-40B4-BE49-F238E27FC236}">
                <a16:creationId xmlns:a16="http://schemas.microsoft.com/office/drawing/2014/main" id="{9F5A8C1E-E005-4434-82D7-12EE36B67DB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280036" y="2673216"/>
            <a:ext cx="527304" cy="530352"/>
          </a:xfrm>
          <a:prstGeom prst="rect">
            <a:avLst/>
          </a:prstGeom>
        </p:spPr>
      </p:pic>
      <p:sp>
        <p:nvSpPr>
          <p:cNvPr id="20" name="Ellipse 19">
            <a:extLst>
              <a:ext uri="{FF2B5EF4-FFF2-40B4-BE49-F238E27FC236}">
                <a16:creationId xmlns:a16="http://schemas.microsoft.com/office/drawing/2014/main" id="{EA1F31F1-EBC0-4E8E-BFC4-3F5C4C8C5114}"/>
              </a:ext>
            </a:extLst>
          </p:cNvPr>
          <p:cNvSpPr/>
          <p:nvPr/>
        </p:nvSpPr>
        <p:spPr>
          <a:xfrm>
            <a:off x="4306823" y="1124089"/>
            <a:ext cx="530353" cy="540545"/>
          </a:xfrm>
          <a:prstGeom prst="ellipse">
            <a:avLst/>
          </a:prstGeom>
          <a:blipFill>
            <a:blip r:embed="rId6">
              <a:extLst>
                <a:ext uri="{96DAC541-7B7A-43D3-8B79-37D633B846F1}">
                  <asvg:svgBlip xmlns:asvg="http://schemas.microsoft.com/office/drawing/2016/SVG/main" r:embed="rId7"/>
                </a:ext>
              </a:extLst>
            </a:blip>
            <a:stretch>
              <a:fillRect/>
            </a:stretch>
          </a:blip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32" name="Ellipse 31">
            <a:extLst>
              <a:ext uri="{FF2B5EF4-FFF2-40B4-BE49-F238E27FC236}">
                <a16:creationId xmlns:a16="http://schemas.microsoft.com/office/drawing/2014/main" id="{E06BD82B-FC5B-4538-A734-DF41F04514B1}"/>
              </a:ext>
            </a:extLst>
          </p:cNvPr>
          <p:cNvSpPr/>
          <p:nvPr/>
        </p:nvSpPr>
        <p:spPr>
          <a:xfrm>
            <a:off x="7292105" y="3282180"/>
            <a:ext cx="530353" cy="540545"/>
          </a:xfrm>
          <a:prstGeom prst="ellipse">
            <a:avLst/>
          </a:prstGeom>
          <a:blipFill>
            <a:blip r:embed="rId8">
              <a:extLst>
                <a:ext uri="{96DAC541-7B7A-43D3-8B79-37D633B846F1}">
                  <asvg:svgBlip xmlns:asvg="http://schemas.microsoft.com/office/drawing/2016/SVG/main" r:embed="rId9"/>
                </a:ext>
              </a:extLst>
            </a:blip>
            <a:stretch>
              <a:fillRect/>
            </a:stretch>
          </a:blip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45" name="Ellipse 44">
            <a:extLst>
              <a:ext uri="{FF2B5EF4-FFF2-40B4-BE49-F238E27FC236}">
                <a16:creationId xmlns:a16="http://schemas.microsoft.com/office/drawing/2014/main" id="{142CE212-9BB1-47EE-99E6-D2D704F80D74}"/>
              </a:ext>
            </a:extLst>
          </p:cNvPr>
          <p:cNvSpPr/>
          <p:nvPr/>
        </p:nvSpPr>
        <p:spPr>
          <a:xfrm>
            <a:off x="941017" y="3291007"/>
            <a:ext cx="530353" cy="540545"/>
          </a:xfrm>
          <a:prstGeom prst="ellipse">
            <a:avLst/>
          </a:prstGeom>
          <a:blipFill>
            <a:blip r:embed="rId10">
              <a:extLst>
                <a:ext uri="{96DAC541-7B7A-43D3-8B79-37D633B846F1}">
                  <asvg:svgBlip xmlns:asvg="http://schemas.microsoft.com/office/drawing/2016/SVG/main" r:embed="rId11"/>
                </a:ext>
              </a:extLst>
            </a:blip>
            <a:stretch>
              <a:fillRect/>
            </a:stretch>
          </a:blip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pic>
        <p:nvPicPr>
          <p:cNvPr id="23" name="Picture 14" descr="Icon, circle&#10;&#10;Description automatically generated with medium confidence">
            <a:extLst>
              <a:ext uri="{FF2B5EF4-FFF2-40B4-BE49-F238E27FC236}">
                <a16:creationId xmlns:a16="http://schemas.microsoft.com/office/drawing/2014/main" id="{9ECD4570-A435-4791-A552-7CF76F850DE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239483" y="3717177"/>
            <a:ext cx="527304" cy="530352"/>
          </a:xfrm>
          <a:prstGeom prst="rect">
            <a:avLst/>
          </a:prstGeom>
        </p:spPr>
      </p:pic>
      <p:sp>
        <p:nvSpPr>
          <p:cNvPr id="27" name="Textfeld 26">
            <a:extLst>
              <a:ext uri="{FF2B5EF4-FFF2-40B4-BE49-F238E27FC236}">
                <a16:creationId xmlns:a16="http://schemas.microsoft.com/office/drawing/2014/main" id="{4ADCBB4B-2147-4C82-8760-9ADE2A5C56B1}"/>
              </a:ext>
            </a:extLst>
          </p:cNvPr>
          <p:cNvSpPr txBox="1"/>
          <p:nvPr/>
        </p:nvSpPr>
        <p:spPr>
          <a:xfrm>
            <a:off x="2369976" y="4226882"/>
            <a:ext cx="2173712" cy="954107"/>
          </a:xfrm>
          <a:prstGeom prst="rect">
            <a:avLst/>
          </a:prstGeom>
          <a:noFill/>
        </p:spPr>
        <p:txBody>
          <a:bodyPr wrap="square" rtlCol="0">
            <a:spAutoFit/>
          </a:bodyPr>
          <a:lstStyle/>
          <a:p>
            <a:pPr algn="ctr"/>
            <a:r>
              <a:rPr lang="es-ES" sz="1400"/>
              <a:t>Disminución de la calidad del agua por el aumento de fertilizantes y estiércol</a:t>
            </a:r>
          </a:p>
        </p:txBody>
      </p:sp>
      <p:cxnSp>
        <p:nvCxnSpPr>
          <p:cNvPr id="28" name="Verbinder: gekrümmt 27">
            <a:extLst>
              <a:ext uri="{FF2B5EF4-FFF2-40B4-BE49-F238E27FC236}">
                <a16:creationId xmlns:a16="http://schemas.microsoft.com/office/drawing/2014/main" id="{03D205C7-C75A-4E89-AFB3-84E58AF62E6A}"/>
              </a:ext>
            </a:extLst>
          </p:cNvPr>
          <p:cNvCxnSpPr>
            <a:cxnSpLocks/>
          </p:cNvCxnSpPr>
          <p:nvPr/>
        </p:nvCxnSpPr>
        <p:spPr>
          <a:xfrm rot="16200000" flipH="1">
            <a:off x="947963" y="3234140"/>
            <a:ext cx="1911457" cy="747500"/>
          </a:xfrm>
          <a:prstGeom prst="curvedConnector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52333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9CE5F7F-7BD0-4566-9EEF-DE8A14BF9038}"/>
              </a:ext>
            </a:extLst>
          </p:cNvPr>
          <p:cNvSpPr>
            <a:spLocks noGrp="1"/>
          </p:cNvSpPr>
          <p:nvPr>
            <p:ph type="title"/>
          </p:nvPr>
        </p:nvSpPr>
        <p:spPr>
          <a:xfrm>
            <a:off x="576817" y="639983"/>
            <a:ext cx="8567183" cy="540544"/>
          </a:xfrm>
        </p:spPr>
        <p:txBody>
          <a:bodyPr>
            <a:normAutofit fontScale="90000"/>
          </a:bodyPr>
          <a:lstStyle/>
          <a:p>
            <a:r>
              <a:rPr lang="es-ES" sz="2800">
                <a:latin typeface="Arial" charset="0"/>
              </a:rPr>
              <a:t>Usos locales del agua frente al comercio mundial de productos agrícolas</a:t>
            </a:r>
          </a:p>
        </p:txBody>
      </p:sp>
      <p:sp>
        <p:nvSpPr>
          <p:cNvPr id="4" name="Foliennummernplatzhalter 3">
            <a:extLst>
              <a:ext uri="{FF2B5EF4-FFF2-40B4-BE49-F238E27FC236}">
                <a16:creationId xmlns:a16="http://schemas.microsoft.com/office/drawing/2014/main" id="{1CC77C46-06D2-4CD0-93DA-27C64DA2ACF5}"/>
              </a:ext>
            </a:extLst>
          </p:cNvPr>
          <p:cNvSpPr>
            <a:spLocks noGrp="1"/>
          </p:cNvSpPr>
          <p:nvPr>
            <p:ph type="sldNum" sz="quarter" idx="16"/>
          </p:nvPr>
        </p:nvSpPr>
        <p:spPr/>
        <p:txBody>
          <a:bodyPr/>
          <a:lstStyle/>
          <a:p>
            <a:fld id="{CF23C0C3-F0EC-4AF0-84C8-08554CFEDD03}" type="slidenum">
              <a:rPr lang="en-GB" smtClean="0"/>
              <a:t>12</a:t>
            </a:fld>
            <a:endParaRPr lang="en-GB"/>
          </a:p>
        </p:txBody>
      </p:sp>
      <p:pic>
        <p:nvPicPr>
          <p:cNvPr id="5" name="Picture 3">
            <a:extLst>
              <a:ext uri="{FF2B5EF4-FFF2-40B4-BE49-F238E27FC236}">
                <a16:creationId xmlns:a16="http://schemas.microsoft.com/office/drawing/2014/main" id="{E3804397-8A13-46C6-B24C-6625F12F96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4" y="1310187"/>
            <a:ext cx="8728384" cy="32726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feld 6">
            <a:extLst>
              <a:ext uri="{FF2B5EF4-FFF2-40B4-BE49-F238E27FC236}">
                <a16:creationId xmlns:a16="http://schemas.microsoft.com/office/drawing/2014/main" id="{99D8DF71-5458-4ECE-A59F-52FD21F5D634}"/>
              </a:ext>
            </a:extLst>
          </p:cNvPr>
          <p:cNvSpPr txBox="1"/>
          <p:nvPr/>
        </p:nvSpPr>
        <p:spPr>
          <a:xfrm>
            <a:off x="6172612" y="4574029"/>
            <a:ext cx="2684844" cy="276999"/>
          </a:xfrm>
          <a:prstGeom prst="rect">
            <a:avLst/>
          </a:prstGeom>
          <a:noFill/>
        </p:spPr>
        <p:txBody>
          <a:bodyPr wrap="square" rtlCol="0">
            <a:spAutoFit/>
          </a:bodyPr>
          <a:lstStyle/>
          <a:p>
            <a:r>
              <a:rPr lang="es-ES" sz="1200"/>
              <a:t>Fuente: Hoekstra &amp; Mekonnen, 2012</a:t>
            </a:r>
          </a:p>
        </p:txBody>
      </p:sp>
    </p:spTree>
    <p:extLst>
      <p:ext uri="{BB962C8B-B14F-4D97-AF65-F5344CB8AC3E}">
        <p14:creationId xmlns:p14="http://schemas.microsoft.com/office/powerpoint/2010/main" val="124185617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7763EF5-5285-40E4-85E6-F3296B880B65}"/>
              </a:ext>
            </a:extLst>
          </p:cNvPr>
          <p:cNvSpPr>
            <a:spLocks noGrp="1"/>
          </p:cNvSpPr>
          <p:nvPr>
            <p:ph type="title"/>
          </p:nvPr>
        </p:nvSpPr>
        <p:spPr>
          <a:xfrm>
            <a:off x="370672" y="274784"/>
            <a:ext cx="8567183" cy="540544"/>
          </a:xfrm>
        </p:spPr>
        <p:txBody>
          <a:bodyPr/>
          <a:lstStyle/>
          <a:p>
            <a:r>
              <a:rPr lang="es-ES"/>
              <a:t>Agua para energía </a:t>
            </a:r>
          </a:p>
        </p:txBody>
      </p:sp>
      <p:sp>
        <p:nvSpPr>
          <p:cNvPr id="4" name="Foliennummernplatzhalter 3">
            <a:extLst>
              <a:ext uri="{FF2B5EF4-FFF2-40B4-BE49-F238E27FC236}">
                <a16:creationId xmlns:a16="http://schemas.microsoft.com/office/drawing/2014/main" id="{295881A4-BCB7-4D07-9986-7D20E02A364B}"/>
              </a:ext>
            </a:extLst>
          </p:cNvPr>
          <p:cNvSpPr>
            <a:spLocks noGrp="1"/>
          </p:cNvSpPr>
          <p:nvPr>
            <p:ph type="sldNum" sz="quarter" idx="16"/>
          </p:nvPr>
        </p:nvSpPr>
        <p:spPr/>
        <p:txBody>
          <a:bodyPr/>
          <a:lstStyle/>
          <a:p>
            <a:fld id="{CF23C0C3-F0EC-4AF0-84C8-08554CFEDD03}" type="slidenum">
              <a:rPr lang="en-GB" smtClean="0"/>
              <a:t>13</a:t>
            </a:fld>
            <a:endParaRPr lang="en-GB"/>
          </a:p>
        </p:txBody>
      </p:sp>
      <p:sp>
        <p:nvSpPr>
          <p:cNvPr id="7" name="Pfeil: nach unten gekrümmt 6">
            <a:extLst>
              <a:ext uri="{FF2B5EF4-FFF2-40B4-BE49-F238E27FC236}">
                <a16:creationId xmlns:a16="http://schemas.microsoft.com/office/drawing/2014/main" id="{1B7263E2-C980-4AA9-BD9D-E4F7D8C3E591}"/>
              </a:ext>
            </a:extLst>
          </p:cNvPr>
          <p:cNvSpPr/>
          <p:nvPr/>
        </p:nvSpPr>
        <p:spPr>
          <a:xfrm rot="13026417">
            <a:off x="2398371" y="3280634"/>
            <a:ext cx="3671924" cy="611890"/>
          </a:xfrm>
          <a:prstGeom prst="curvedDownArrow">
            <a:avLst>
              <a:gd name="adj1" fmla="val 33578"/>
              <a:gd name="adj2" fmla="val 50000"/>
              <a:gd name="adj3" fmla="val 25000"/>
            </a:avLst>
          </a:prstGeom>
          <a:solidFill>
            <a:srgbClr val="F497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err="1">
              <a:solidFill>
                <a:schemeClr val="tx1"/>
              </a:solidFill>
              <a:highlight>
                <a:srgbClr val="F4971A"/>
              </a:highlight>
            </a:endParaRPr>
          </a:p>
        </p:txBody>
      </p:sp>
      <p:grpSp>
        <p:nvGrpSpPr>
          <p:cNvPr id="5" name="Gruppieren 4">
            <a:extLst>
              <a:ext uri="{FF2B5EF4-FFF2-40B4-BE49-F238E27FC236}">
                <a16:creationId xmlns:a16="http://schemas.microsoft.com/office/drawing/2014/main" id="{AC97031E-361A-4434-8B25-2A3968CAFE2A}"/>
              </a:ext>
            </a:extLst>
          </p:cNvPr>
          <p:cNvGrpSpPr/>
          <p:nvPr/>
        </p:nvGrpSpPr>
        <p:grpSpPr>
          <a:xfrm>
            <a:off x="2179827" y="700455"/>
            <a:ext cx="5144327" cy="4291396"/>
            <a:chOff x="957205" y="700455"/>
            <a:chExt cx="5144327" cy="4291396"/>
          </a:xfrm>
        </p:grpSpPr>
        <p:pic>
          <p:nvPicPr>
            <p:cNvPr id="8" name="Picture 21" descr="Icon&#10;&#10;Description automatically generated">
              <a:extLst>
                <a:ext uri="{FF2B5EF4-FFF2-40B4-BE49-F238E27FC236}">
                  <a16:creationId xmlns:a16="http://schemas.microsoft.com/office/drawing/2014/main" id="{86A017CB-5489-4509-AB15-43F89A993A18}"/>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382242">
              <a:off x="4652802" y="3582003"/>
              <a:ext cx="1034544" cy="1034570"/>
            </a:xfrm>
            <a:prstGeom prst="rect">
              <a:avLst/>
            </a:prstGeom>
            <a:noFill/>
            <a:ln>
              <a:noFill/>
            </a:ln>
          </p:spPr>
        </p:pic>
        <p:grpSp>
          <p:nvGrpSpPr>
            <p:cNvPr id="9" name="Group 9">
              <a:extLst>
                <a:ext uri="{FF2B5EF4-FFF2-40B4-BE49-F238E27FC236}">
                  <a16:creationId xmlns:a16="http://schemas.microsoft.com/office/drawing/2014/main" id="{8CA2D8F5-3BFF-4976-8F81-3C54072B65E5}"/>
                </a:ext>
              </a:extLst>
            </p:cNvPr>
            <p:cNvGrpSpPr/>
            <p:nvPr/>
          </p:nvGrpSpPr>
          <p:grpSpPr>
            <a:xfrm>
              <a:off x="957205" y="2489207"/>
              <a:ext cx="3706597" cy="2502644"/>
              <a:chOff x="2767168" y="1392306"/>
              <a:chExt cx="3706597" cy="2502644"/>
            </a:xfrm>
          </p:grpSpPr>
          <p:pic>
            <p:nvPicPr>
              <p:cNvPr id="10" name="Picture 7" descr="Icon, circle&#10;&#10;Description automatically generated">
                <a:extLst>
                  <a:ext uri="{FF2B5EF4-FFF2-40B4-BE49-F238E27FC236}">
                    <a16:creationId xmlns:a16="http://schemas.microsoft.com/office/drawing/2014/main" id="{3703FCC2-2190-4172-AD5F-5E1F112A0D8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767168" y="1392306"/>
                <a:ext cx="3706597" cy="2502644"/>
              </a:xfrm>
              <a:prstGeom prst="rect">
                <a:avLst/>
              </a:prstGeom>
            </p:spPr>
          </p:pic>
          <p:sp>
            <p:nvSpPr>
              <p:cNvPr id="11" name="TextBox 12">
                <a:extLst>
                  <a:ext uri="{FF2B5EF4-FFF2-40B4-BE49-F238E27FC236}">
                    <a16:creationId xmlns:a16="http://schemas.microsoft.com/office/drawing/2014/main" id="{C3FBFAAA-7A39-48CF-A6BA-1C14B6380DD3}"/>
                  </a:ext>
                </a:extLst>
              </p:cNvPr>
              <p:cNvSpPr txBox="1"/>
              <p:nvPr/>
            </p:nvSpPr>
            <p:spPr>
              <a:xfrm>
                <a:off x="3504768" y="2076794"/>
                <a:ext cx="2496784" cy="1569660"/>
              </a:xfrm>
              <a:prstGeom prst="rect">
                <a:avLst/>
              </a:prstGeom>
              <a:noFill/>
            </p:spPr>
            <p:txBody>
              <a:bodyPr wrap="square" rtlCol="0">
                <a:spAutoFit/>
              </a:bodyPr>
              <a:lstStyle/>
              <a:p>
                <a:pPr marL="285750" indent="-285750">
                  <a:buFont typeface="Wingdings" panose="05000000000000000000" pitchFamily="2" charset="2"/>
                  <a:buChar char="§"/>
                </a:pPr>
                <a:r>
                  <a:rPr lang="es-ES" sz="1200" b="1">
                    <a:solidFill>
                      <a:srgbClr val="575756"/>
                    </a:solidFill>
                    <a:latin typeface="Calibri" panose="020F0502020204030204" pitchFamily="34" charset="0"/>
                    <a:cs typeface="Calibri" panose="020F0502020204030204" pitchFamily="34" charset="0"/>
                  </a:rPr>
                  <a:t>Agua potable y tratamiento de aguas residuales</a:t>
                </a:r>
              </a:p>
              <a:p>
                <a:pPr marL="285750" indent="-285750">
                  <a:buFont typeface="Wingdings" panose="05000000000000000000" pitchFamily="2" charset="2"/>
                  <a:buChar char="§"/>
                </a:pPr>
                <a:r>
                  <a:rPr lang="es-ES" sz="1200" b="1">
                    <a:solidFill>
                      <a:srgbClr val="575756"/>
                    </a:solidFill>
                    <a:latin typeface="Calibri" panose="020F0502020204030204" pitchFamily="34" charset="0"/>
                    <a:cs typeface="Calibri" panose="020F0502020204030204" pitchFamily="34" charset="0"/>
                  </a:rPr>
                  <a:t>Bombeo de aguas subterráneas y superficiales para el riego </a:t>
                </a:r>
              </a:p>
              <a:p>
                <a:pPr marL="285750" indent="-285750">
                  <a:buFont typeface="Wingdings" panose="05000000000000000000" pitchFamily="2" charset="2"/>
                  <a:buChar char="§"/>
                </a:pPr>
                <a:r>
                  <a:rPr lang="es-ES" sz="1200" b="1">
                    <a:solidFill>
                      <a:srgbClr val="575756"/>
                    </a:solidFill>
                    <a:latin typeface="Calibri" panose="020F0502020204030204" pitchFamily="34" charset="0"/>
                    <a:cs typeface="Calibri" panose="020F0502020204030204" pitchFamily="34" charset="0"/>
                  </a:rPr>
                  <a:t>Transporte de agua</a:t>
                </a:r>
              </a:p>
              <a:p>
                <a:pPr marL="285750" indent="-285750">
                  <a:buFont typeface="Wingdings" panose="05000000000000000000" pitchFamily="2" charset="2"/>
                  <a:buChar char="§"/>
                </a:pPr>
                <a:r>
                  <a:rPr lang="es-ES" sz="1200" b="1">
                    <a:solidFill>
                      <a:srgbClr val="575756"/>
                    </a:solidFill>
                    <a:latin typeface="Calibri" panose="020F0502020204030204" pitchFamily="34" charset="0"/>
                    <a:cs typeface="Calibri" panose="020F0502020204030204" pitchFamily="34" charset="0"/>
                  </a:rPr>
                  <a:t>Desalinización del agua de mar</a:t>
                </a:r>
              </a:p>
              <a:p>
                <a:pPr algn="ctr"/>
                <a:endParaRPr lang="en-US" sz="1200" b="1">
                  <a:solidFill>
                    <a:srgbClr val="575756"/>
                  </a:solidFill>
                  <a:latin typeface="Calibri" panose="020F0502020204030204" pitchFamily="34" charset="0"/>
                  <a:cs typeface="Calibri" panose="020F0502020204030204" pitchFamily="34" charset="0"/>
                </a:endParaRPr>
              </a:p>
              <a:p>
                <a:pPr algn="ctr"/>
                <a:r>
                  <a:rPr lang="es-ES" sz="1200" b="1">
                    <a:solidFill>
                      <a:srgbClr val="575756"/>
                    </a:solidFill>
                    <a:latin typeface="Calibri" panose="020F0502020204030204" pitchFamily="34" charset="0"/>
                    <a:cs typeface="Calibri" panose="020F0502020204030204" pitchFamily="34" charset="0"/>
                  </a:rPr>
                  <a:t> </a:t>
                </a:r>
              </a:p>
            </p:txBody>
          </p:sp>
        </p:grpSp>
        <p:pic>
          <p:nvPicPr>
            <p:cNvPr id="12" name="Picture 52" descr="Icon&#10;&#10;Description automatically generated">
              <a:extLst>
                <a:ext uri="{FF2B5EF4-FFF2-40B4-BE49-F238E27FC236}">
                  <a16:creationId xmlns:a16="http://schemas.microsoft.com/office/drawing/2014/main" id="{2567588E-581A-441A-9A5E-1B39EA7AE12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611133" y="1305148"/>
              <a:ext cx="1040474" cy="1040474"/>
            </a:xfrm>
            <a:prstGeom prst="rect">
              <a:avLst/>
            </a:prstGeom>
          </p:spPr>
        </p:pic>
        <p:sp>
          <p:nvSpPr>
            <p:cNvPr id="13" name="Pfeil: nach unten gekrümmt 12">
              <a:extLst>
                <a:ext uri="{FF2B5EF4-FFF2-40B4-BE49-F238E27FC236}">
                  <a16:creationId xmlns:a16="http://schemas.microsoft.com/office/drawing/2014/main" id="{31502E1B-F1D5-446B-84E4-04BC29E41EF0}"/>
                </a:ext>
              </a:extLst>
            </p:cNvPr>
            <p:cNvSpPr/>
            <p:nvPr/>
          </p:nvSpPr>
          <p:spPr>
            <a:xfrm rot="2230725">
              <a:off x="2429608" y="1893569"/>
              <a:ext cx="3671924" cy="611890"/>
            </a:xfrm>
            <a:prstGeom prst="curvedDownArrow">
              <a:avLst>
                <a:gd name="adj1" fmla="val 33578"/>
                <a:gd name="adj2" fmla="val 50000"/>
                <a:gd name="adj3" fmla="val 25000"/>
              </a:avLst>
            </a:prstGeom>
            <a:solidFill>
              <a:srgbClr val="004C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err="1">
                <a:solidFill>
                  <a:schemeClr val="tx1"/>
                </a:solidFill>
                <a:highlight>
                  <a:srgbClr val="F4971A"/>
                </a:highlight>
              </a:endParaRPr>
            </a:p>
          </p:txBody>
        </p:sp>
        <p:grpSp>
          <p:nvGrpSpPr>
            <p:cNvPr id="14" name="Group 5">
              <a:extLst>
                <a:ext uri="{FF2B5EF4-FFF2-40B4-BE49-F238E27FC236}">
                  <a16:creationId xmlns:a16="http://schemas.microsoft.com/office/drawing/2014/main" id="{264E2404-C572-477C-BFDB-FAFE4565F6A9}"/>
                </a:ext>
              </a:extLst>
            </p:cNvPr>
            <p:cNvGrpSpPr/>
            <p:nvPr/>
          </p:nvGrpSpPr>
          <p:grpSpPr>
            <a:xfrm>
              <a:off x="2896627" y="700455"/>
              <a:ext cx="3110147" cy="2097695"/>
              <a:chOff x="97808" y="1491414"/>
              <a:chExt cx="3110147" cy="2097695"/>
            </a:xfrm>
          </p:grpSpPr>
          <p:pic>
            <p:nvPicPr>
              <p:cNvPr id="15" name="Picture 4" descr="Shape, icon&#10;&#10;Description automatically generated">
                <a:extLst>
                  <a:ext uri="{FF2B5EF4-FFF2-40B4-BE49-F238E27FC236}">
                    <a16:creationId xmlns:a16="http://schemas.microsoft.com/office/drawing/2014/main" id="{CC47AC4C-5979-4725-B6FB-1A642CFFC86C}"/>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7808" y="1491414"/>
                <a:ext cx="3110147" cy="2097695"/>
              </a:xfrm>
              <a:prstGeom prst="rect">
                <a:avLst/>
              </a:prstGeom>
            </p:spPr>
          </p:pic>
          <p:sp>
            <p:nvSpPr>
              <p:cNvPr id="16" name="TextBox 6">
                <a:extLst>
                  <a:ext uri="{FF2B5EF4-FFF2-40B4-BE49-F238E27FC236}">
                    <a16:creationId xmlns:a16="http://schemas.microsoft.com/office/drawing/2014/main" id="{76EE3C0E-D1D1-4DCE-8A31-6AEFF996C195}"/>
                  </a:ext>
                </a:extLst>
              </p:cNvPr>
              <p:cNvSpPr txBox="1"/>
              <p:nvPr/>
            </p:nvSpPr>
            <p:spPr>
              <a:xfrm>
                <a:off x="504813" y="2031958"/>
                <a:ext cx="2692270" cy="1384995"/>
              </a:xfrm>
              <a:prstGeom prst="rect">
                <a:avLst/>
              </a:prstGeom>
              <a:noFill/>
            </p:spPr>
            <p:txBody>
              <a:bodyPr wrap="square" rtlCol="0">
                <a:spAutoFit/>
              </a:bodyPr>
              <a:lstStyle/>
              <a:p>
                <a:pPr marL="285750" indent="-285750">
                  <a:buFont typeface="Wingdings" panose="05000000000000000000" pitchFamily="2" charset="2"/>
                  <a:buChar char="§"/>
                </a:pPr>
                <a:r>
                  <a:rPr lang="es-ES" sz="1200" b="1">
                    <a:solidFill>
                      <a:srgbClr val="004C82"/>
                    </a:solidFill>
                    <a:latin typeface="Calibri" panose="020F0502020204030204" pitchFamily="34" charset="0"/>
                    <a:cs typeface="Calibri" panose="020F0502020204030204" pitchFamily="34" charset="0"/>
                  </a:rPr>
                  <a:t>Refrigeración termoeléctrica</a:t>
                </a:r>
              </a:p>
              <a:p>
                <a:pPr marL="285750" indent="-285750">
                  <a:buFont typeface="Wingdings" panose="05000000000000000000" pitchFamily="2" charset="2"/>
                  <a:buChar char="§"/>
                </a:pPr>
                <a:r>
                  <a:rPr lang="es-ES" sz="1200" b="1">
                    <a:solidFill>
                      <a:srgbClr val="004C82"/>
                    </a:solidFill>
                    <a:latin typeface="Calibri" panose="020F0502020204030204" pitchFamily="34" charset="0"/>
                    <a:cs typeface="Calibri" panose="020F0502020204030204" pitchFamily="34" charset="0"/>
                  </a:rPr>
                  <a:t>Energía hidroeléctrica</a:t>
                </a:r>
              </a:p>
              <a:p>
                <a:pPr marL="285750" indent="-285750">
                  <a:buFont typeface="Wingdings" panose="05000000000000000000" pitchFamily="2" charset="2"/>
                  <a:buChar char="§"/>
                </a:pPr>
                <a:r>
                  <a:rPr lang="es-ES" sz="1200" b="1">
                    <a:solidFill>
                      <a:srgbClr val="004C82"/>
                    </a:solidFill>
                    <a:latin typeface="Calibri" panose="020F0502020204030204" pitchFamily="34" charset="0"/>
                    <a:cs typeface="Calibri" panose="020F0502020204030204" pitchFamily="34" charset="0"/>
                  </a:rPr>
                  <a:t>Extracción y refinamiento de combustibles fósiles </a:t>
                </a:r>
              </a:p>
              <a:p>
                <a:pPr marL="285750" indent="-285750">
                  <a:buFont typeface="Wingdings" panose="05000000000000000000" pitchFamily="2" charset="2"/>
                  <a:buChar char="§"/>
                </a:pPr>
                <a:r>
                  <a:rPr lang="es-ES" sz="1200" b="1">
                    <a:solidFill>
                      <a:srgbClr val="004C82"/>
                    </a:solidFill>
                    <a:latin typeface="Calibri" panose="020F0502020204030204" pitchFamily="34" charset="0"/>
                    <a:cs typeface="Calibri" panose="020F0502020204030204" pitchFamily="34" charset="0"/>
                  </a:rPr>
                  <a:t>Aumento de biomasa para la bioenergía</a:t>
                </a:r>
              </a:p>
              <a:p>
                <a:pPr algn="ctr"/>
                <a:endParaRPr lang="en-GB" sz="1200" b="1">
                  <a:solidFill>
                    <a:srgbClr val="004C82"/>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370852751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F299A-84B6-4CF8-8DE1-42EB727AC9C9}"/>
              </a:ext>
            </a:extLst>
          </p:cNvPr>
          <p:cNvSpPr>
            <a:spLocks noGrp="1"/>
          </p:cNvSpPr>
          <p:nvPr>
            <p:ph type="title"/>
          </p:nvPr>
        </p:nvSpPr>
        <p:spPr>
          <a:xfrm>
            <a:off x="449817" y="710455"/>
            <a:ext cx="8097740" cy="764825"/>
          </a:xfrm>
        </p:spPr>
        <p:txBody>
          <a:bodyPr/>
          <a:lstStyle/>
          <a:p>
            <a:r>
              <a:rPr lang="es-ES" b="1" i="1"/>
              <a:t>Preguntas rápidas</a:t>
            </a:r>
            <a:br>
              <a:rPr lang="es-ES" b="1" i="1"/>
            </a:br>
            <a:r>
              <a:rPr lang="es-ES" sz="2000" b="1"/>
              <a:t>¿Cuánta agua necesita el sector energético?</a:t>
            </a:r>
          </a:p>
        </p:txBody>
      </p:sp>
      <p:sp>
        <p:nvSpPr>
          <p:cNvPr id="3" name="Textplatzhalter 1">
            <a:extLst>
              <a:ext uri="{FF2B5EF4-FFF2-40B4-BE49-F238E27FC236}">
                <a16:creationId xmlns:a16="http://schemas.microsoft.com/office/drawing/2014/main" id="{5F617703-9BFA-463B-A2C4-65BD07EF80A3}"/>
              </a:ext>
            </a:extLst>
          </p:cNvPr>
          <p:cNvSpPr txBox="1">
            <a:spLocks/>
          </p:cNvSpPr>
          <p:nvPr/>
        </p:nvSpPr>
        <p:spPr>
          <a:xfrm>
            <a:off x="985658" y="1844511"/>
            <a:ext cx="7172684" cy="2839832"/>
          </a:xfrm>
          <a:prstGeom prst="rect">
            <a:avLst/>
          </a:prstGeom>
        </p:spPr>
        <p:txBody>
          <a:bodyPr lIns="91440" tIns="45720" rIns="91440" bIns="45720" anchor="t"/>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buFont typeface="+mj-lt"/>
              <a:buAutoNum type="arabicPeriod"/>
            </a:pPr>
            <a:r>
              <a:rPr lang="es-ES">
                <a:latin typeface="Arial"/>
                <a:cs typeface="Calibri"/>
              </a:rPr>
              <a:t>El 90 % de la energía requiere grandes cantidades de agua, lo que significa que casi todas las formas de energía dependen del agua. </a:t>
            </a:r>
          </a:p>
          <a:p>
            <a:pPr marL="720725" lvl="2" indent="-457200">
              <a:buFont typeface="Wingdings" panose="05000000000000000000" pitchFamily="2" charset="2"/>
              <a:buChar char="§"/>
            </a:pPr>
            <a:r>
              <a:rPr lang="es-ES">
                <a:latin typeface="Arial"/>
                <a:cs typeface="Calibri"/>
              </a:rPr>
              <a:t>¿Qué parte del sector energético requiere la mayor cantidad de extracción de agua?</a:t>
            </a:r>
          </a:p>
          <a:p>
            <a:pPr marL="720725" lvl="2" indent="-457200">
              <a:buFont typeface="Wingdings" panose="05000000000000000000" pitchFamily="2" charset="2"/>
              <a:buChar char="§"/>
            </a:pPr>
            <a:endParaRPr lang="en-US">
              <a:latin typeface="Arial"/>
              <a:cs typeface="Calibri"/>
            </a:endParaRPr>
          </a:p>
        </p:txBody>
      </p:sp>
    </p:spTree>
    <p:extLst>
      <p:ext uri="{BB962C8B-B14F-4D97-AF65-F5344CB8AC3E}">
        <p14:creationId xmlns:p14="http://schemas.microsoft.com/office/powerpoint/2010/main" val="355462618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DBE1F71-263B-4489-B989-ECF3105CABC7}"/>
              </a:ext>
            </a:extLst>
          </p:cNvPr>
          <p:cNvSpPr>
            <a:spLocks noGrp="1"/>
          </p:cNvSpPr>
          <p:nvPr>
            <p:ph type="body" sz="quarter" idx="14"/>
          </p:nvPr>
        </p:nvSpPr>
        <p:spPr>
          <a:xfrm>
            <a:off x="449816" y="1102468"/>
            <a:ext cx="8567737" cy="270565"/>
          </a:xfrm>
        </p:spPr>
        <p:txBody>
          <a:bodyPr/>
          <a:lstStyle/>
          <a:p>
            <a:r>
              <a:rPr lang="es-ES"/>
              <a:t>¿En qué procesos de la producción de energía se requiere agua?</a:t>
            </a:r>
          </a:p>
        </p:txBody>
      </p:sp>
      <p:graphicFrame>
        <p:nvGraphicFramePr>
          <p:cNvPr id="6" name="Diagramm 5">
            <a:extLst>
              <a:ext uri="{FF2B5EF4-FFF2-40B4-BE49-F238E27FC236}">
                <a16:creationId xmlns:a16="http://schemas.microsoft.com/office/drawing/2014/main" id="{17797A1F-9143-49CB-8F70-E6D8831A74A9}"/>
              </a:ext>
            </a:extLst>
          </p:cNvPr>
          <p:cNvGraphicFramePr/>
          <p:nvPr>
            <p:extLst>
              <p:ext uri="{D42A27DB-BD31-4B8C-83A1-F6EECF244321}">
                <p14:modId xmlns:p14="http://schemas.microsoft.com/office/powerpoint/2010/main" val="2158051498"/>
              </p:ext>
            </p:extLst>
          </p:nvPr>
        </p:nvGraphicFramePr>
        <p:xfrm>
          <a:off x="1529867" y="1597069"/>
          <a:ext cx="6084265" cy="2965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id="{C20D70EF-BC4C-4825-8F24-CFB51ED7FB63}"/>
              </a:ext>
            </a:extLst>
          </p:cNvPr>
          <p:cNvSpPr>
            <a:spLocks noGrp="1"/>
          </p:cNvSpPr>
          <p:nvPr>
            <p:ph type="title"/>
          </p:nvPr>
        </p:nvSpPr>
        <p:spPr/>
        <p:txBody>
          <a:bodyPr/>
          <a:lstStyle/>
          <a:p>
            <a:r>
              <a:rPr lang="es-ES"/>
              <a:t>Agua para energía</a:t>
            </a:r>
          </a:p>
        </p:txBody>
      </p:sp>
      <p:sp>
        <p:nvSpPr>
          <p:cNvPr id="5" name="Foliennummernplatzhalter 4">
            <a:extLst>
              <a:ext uri="{FF2B5EF4-FFF2-40B4-BE49-F238E27FC236}">
                <a16:creationId xmlns:a16="http://schemas.microsoft.com/office/drawing/2014/main" id="{B4E97046-7C04-433E-AA40-39268CE040B4}"/>
              </a:ext>
            </a:extLst>
          </p:cNvPr>
          <p:cNvSpPr>
            <a:spLocks noGrp="1"/>
          </p:cNvSpPr>
          <p:nvPr>
            <p:ph type="sldNum" sz="quarter" idx="16"/>
          </p:nvPr>
        </p:nvSpPr>
        <p:spPr/>
        <p:txBody>
          <a:bodyPr/>
          <a:lstStyle/>
          <a:p>
            <a:fld id="{CF23C0C3-F0EC-4AF0-84C8-08554CFEDD03}" type="slidenum">
              <a:rPr lang="en-GB" smtClean="0"/>
              <a:t>15</a:t>
            </a:fld>
            <a:endParaRPr lang="en-GB"/>
          </a:p>
        </p:txBody>
      </p:sp>
    </p:spTree>
    <p:extLst>
      <p:ext uri="{BB962C8B-B14F-4D97-AF65-F5344CB8AC3E}">
        <p14:creationId xmlns:p14="http://schemas.microsoft.com/office/powerpoint/2010/main" val="115897214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30E8E5D-0993-48EF-9C96-41E31B55533D}"/>
              </a:ext>
            </a:extLst>
          </p:cNvPr>
          <p:cNvSpPr>
            <a:spLocks noGrp="1"/>
          </p:cNvSpPr>
          <p:nvPr>
            <p:ph type="body" sz="quarter" idx="14"/>
          </p:nvPr>
        </p:nvSpPr>
        <p:spPr>
          <a:xfrm>
            <a:off x="449263" y="1188000"/>
            <a:ext cx="8567737" cy="270565"/>
          </a:xfrm>
        </p:spPr>
        <p:txBody>
          <a:bodyPr/>
          <a:lstStyle/>
          <a:p>
            <a:r>
              <a:rPr lang="es-ES"/>
              <a:t>Extracciones y consumo de agua en el sector energético, 2014</a:t>
            </a:r>
          </a:p>
        </p:txBody>
      </p:sp>
      <p:sp>
        <p:nvSpPr>
          <p:cNvPr id="4" name="Titel 3">
            <a:extLst>
              <a:ext uri="{FF2B5EF4-FFF2-40B4-BE49-F238E27FC236}">
                <a16:creationId xmlns:a16="http://schemas.microsoft.com/office/drawing/2014/main" id="{0CBE52D4-52CC-4CCE-87BD-BC9F8C2C9CC7}"/>
              </a:ext>
            </a:extLst>
          </p:cNvPr>
          <p:cNvSpPr>
            <a:spLocks noGrp="1"/>
          </p:cNvSpPr>
          <p:nvPr>
            <p:ph type="title"/>
          </p:nvPr>
        </p:nvSpPr>
        <p:spPr/>
        <p:txBody>
          <a:bodyPr/>
          <a:lstStyle/>
          <a:p>
            <a:r>
              <a:rPr lang="es-ES"/>
              <a:t>Agua para energía</a:t>
            </a:r>
          </a:p>
        </p:txBody>
      </p:sp>
      <p:sp>
        <p:nvSpPr>
          <p:cNvPr id="5" name="Foliennummernplatzhalter 4">
            <a:extLst>
              <a:ext uri="{FF2B5EF4-FFF2-40B4-BE49-F238E27FC236}">
                <a16:creationId xmlns:a16="http://schemas.microsoft.com/office/drawing/2014/main" id="{25E7DA2A-A573-42DE-9C5A-00868C8766AE}"/>
              </a:ext>
            </a:extLst>
          </p:cNvPr>
          <p:cNvSpPr>
            <a:spLocks noGrp="1"/>
          </p:cNvSpPr>
          <p:nvPr>
            <p:ph type="sldNum" sz="quarter" idx="16"/>
          </p:nvPr>
        </p:nvSpPr>
        <p:spPr/>
        <p:txBody>
          <a:bodyPr/>
          <a:lstStyle/>
          <a:p>
            <a:fld id="{CF23C0C3-F0EC-4AF0-84C8-08554CFEDD03}" type="slidenum">
              <a:rPr lang="en-GB" smtClean="0"/>
              <a:t>16</a:t>
            </a:fld>
            <a:endParaRPr lang="en-GB"/>
          </a:p>
        </p:txBody>
      </p:sp>
      <p:pic>
        <p:nvPicPr>
          <p:cNvPr id="7" name="Grafik 6">
            <a:extLst>
              <a:ext uri="{FF2B5EF4-FFF2-40B4-BE49-F238E27FC236}">
                <a16:creationId xmlns:a16="http://schemas.microsoft.com/office/drawing/2014/main" id="{0EC9249A-08D2-44F2-81B3-EF834C2DA85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59977" y="2304101"/>
            <a:ext cx="4742329" cy="2263399"/>
          </a:xfrm>
          <a:prstGeom prst="rect">
            <a:avLst/>
          </a:prstGeom>
          <a:ln>
            <a:solidFill>
              <a:schemeClr val="tx1"/>
            </a:solidFill>
          </a:ln>
        </p:spPr>
      </p:pic>
      <p:sp>
        <p:nvSpPr>
          <p:cNvPr id="8" name="Textfeld 7">
            <a:extLst>
              <a:ext uri="{FF2B5EF4-FFF2-40B4-BE49-F238E27FC236}">
                <a16:creationId xmlns:a16="http://schemas.microsoft.com/office/drawing/2014/main" id="{B2D25A65-1B27-4EA3-91FF-B33C85734E2D}"/>
              </a:ext>
            </a:extLst>
          </p:cNvPr>
          <p:cNvSpPr txBox="1"/>
          <p:nvPr/>
        </p:nvSpPr>
        <p:spPr>
          <a:xfrm>
            <a:off x="2553937" y="4666831"/>
            <a:ext cx="1431802" cy="276999"/>
          </a:xfrm>
          <a:prstGeom prst="rect">
            <a:avLst/>
          </a:prstGeom>
          <a:noFill/>
        </p:spPr>
        <p:txBody>
          <a:bodyPr wrap="none" rtlCol="0">
            <a:spAutoFit/>
          </a:bodyPr>
          <a:lstStyle/>
          <a:p>
            <a:pPr algn="l"/>
            <a:r>
              <a:rPr lang="es-ES" sz="1200"/>
              <a:t>Fuente: AIE, 2016</a:t>
            </a:r>
          </a:p>
        </p:txBody>
      </p:sp>
      <p:graphicFrame>
        <p:nvGraphicFramePr>
          <p:cNvPr id="9" name="Diagramm 8">
            <a:extLst>
              <a:ext uri="{FF2B5EF4-FFF2-40B4-BE49-F238E27FC236}">
                <a16:creationId xmlns:a16="http://schemas.microsoft.com/office/drawing/2014/main" id="{5EB68876-3C3F-4F98-8BB7-76F73FF09CF4}"/>
              </a:ext>
            </a:extLst>
          </p:cNvPr>
          <p:cNvGraphicFramePr/>
          <p:nvPr>
            <p:extLst>
              <p:ext uri="{D42A27DB-BD31-4B8C-83A1-F6EECF244321}">
                <p14:modId xmlns:p14="http://schemas.microsoft.com/office/powerpoint/2010/main" val="3226373341"/>
              </p:ext>
            </p:extLst>
          </p:nvPr>
        </p:nvGraphicFramePr>
        <p:xfrm>
          <a:off x="5129666" y="1843475"/>
          <a:ext cx="3826075" cy="282755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feld 9">
            <a:extLst>
              <a:ext uri="{FF2B5EF4-FFF2-40B4-BE49-F238E27FC236}">
                <a16:creationId xmlns:a16="http://schemas.microsoft.com/office/drawing/2014/main" id="{16463995-7B20-484C-886E-1C351D70335A}"/>
              </a:ext>
            </a:extLst>
          </p:cNvPr>
          <p:cNvSpPr txBox="1"/>
          <p:nvPr/>
        </p:nvSpPr>
        <p:spPr>
          <a:xfrm>
            <a:off x="5086716" y="4666831"/>
            <a:ext cx="3161443" cy="276999"/>
          </a:xfrm>
          <a:prstGeom prst="rect">
            <a:avLst/>
          </a:prstGeom>
          <a:noFill/>
        </p:spPr>
        <p:txBody>
          <a:bodyPr wrap="none" rtlCol="0">
            <a:spAutoFit/>
          </a:bodyPr>
          <a:lstStyle/>
          <a:p>
            <a:pPr algn="l"/>
            <a:r>
              <a:rPr lang="es-ES" sz="1200"/>
              <a:t>Fuente: ilustración propia basada en la AIE, 2016</a:t>
            </a:r>
          </a:p>
        </p:txBody>
      </p:sp>
      <p:sp>
        <p:nvSpPr>
          <p:cNvPr id="11" name="Textfeld 10">
            <a:extLst>
              <a:ext uri="{FF2B5EF4-FFF2-40B4-BE49-F238E27FC236}">
                <a16:creationId xmlns:a16="http://schemas.microsoft.com/office/drawing/2014/main" id="{34BB7328-7771-4CE2-8AC0-1D3B8BAC4068}"/>
              </a:ext>
            </a:extLst>
          </p:cNvPr>
          <p:cNvSpPr txBox="1"/>
          <p:nvPr/>
        </p:nvSpPr>
        <p:spPr>
          <a:xfrm>
            <a:off x="2670718" y="2318602"/>
            <a:ext cx="1040670" cy="246221"/>
          </a:xfrm>
          <a:prstGeom prst="rect">
            <a:avLst/>
          </a:prstGeom>
          <a:noFill/>
        </p:spPr>
        <p:txBody>
          <a:bodyPr wrap="none" rtlCol="0">
            <a:spAutoFit/>
          </a:bodyPr>
          <a:lstStyle/>
          <a:p>
            <a:pPr algn="l"/>
            <a:r>
              <a:rPr lang="es-ES" sz="1000" b="1">
                <a:solidFill>
                  <a:srgbClr val="A79AC0"/>
                </a:solidFill>
                <a:latin typeface="Calibri" panose="020F0502020204030204" pitchFamily="34" charset="0"/>
                <a:cs typeface="Calibri" panose="020F0502020204030204" pitchFamily="34" charset="0"/>
              </a:rPr>
              <a:t>Gas natural &lt;1 %</a:t>
            </a:r>
          </a:p>
        </p:txBody>
      </p:sp>
      <p:cxnSp>
        <p:nvCxnSpPr>
          <p:cNvPr id="13" name="Gerader Verbinder 12">
            <a:extLst>
              <a:ext uri="{FF2B5EF4-FFF2-40B4-BE49-F238E27FC236}">
                <a16:creationId xmlns:a16="http://schemas.microsoft.com/office/drawing/2014/main" id="{551839DD-7AC8-400D-85B4-6BC650AFD56A}"/>
              </a:ext>
            </a:extLst>
          </p:cNvPr>
          <p:cNvCxnSpPr>
            <a:cxnSpLocks/>
          </p:cNvCxnSpPr>
          <p:nvPr/>
        </p:nvCxnSpPr>
        <p:spPr>
          <a:xfrm flipH="1" flipV="1">
            <a:off x="3711388" y="2491378"/>
            <a:ext cx="381036" cy="511798"/>
          </a:xfrm>
          <a:prstGeom prst="line">
            <a:avLst/>
          </a:prstGeom>
          <a:ln>
            <a:solidFill>
              <a:srgbClr val="A79AC0"/>
            </a:solidFill>
          </a:ln>
        </p:spPr>
        <p:style>
          <a:lnRef idx="1">
            <a:schemeClr val="dk1"/>
          </a:lnRef>
          <a:fillRef idx="0">
            <a:schemeClr val="dk1"/>
          </a:fillRef>
          <a:effectRef idx="0">
            <a:schemeClr val="dk1"/>
          </a:effectRef>
          <a:fontRef idx="minor">
            <a:schemeClr val="tx1"/>
          </a:fontRef>
        </p:style>
      </p:cxnSp>
      <p:sp>
        <p:nvSpPr>
          <p:cNvPr id="18" name="Textfeld 17">
            <a:extLst>
              <a:ext uri="{FF2B5EF4-FFF2-40B4-BE49-F238E27FC236}">
                <a16:creationId xmlns:a16="http://schemas.microsoft.com/office/drawing/2014/main" id="{738B66B8-F125-410C-AF65-C71946721476}"/>
              </a:ext>
            </a:extLst>
          </p:cNvPr>
          <p:cNvSpPr txBox="1"/>
          <p:nvPr/>
        </p:nvSpPr>
        <p:spPr>
          <a:xfrm>
            <a:off x="188259" y="1967920"/>
            <a:ext cx="2870658" cy="307777"/>
          </a:xfrm>
          <a:prstGeom prst="rect">
            <a:avLst/>
          </a:prstGeom>
          <a:noFill/>
        </p:spPr>
        <p:txBody>
          <a:bodyPr wrap="none" rtlCol="0">
            <a:spAutoFit/>
          </a:bodyPr>
          <a:lstStyle/>
          <a:p>
            <a:pPr algn="l"/>
            <a:r>
              <a:rPr lang="es-ES" sz="1400">
                <a:solidFill>
                  <a:srgbClr val="575756"/>
                </a:solidFill>
              </a:rPr>
              <a:t>Extracción de agua total: 398 bcm </a:t>
            </a:r>
          </a:p>
        </p:txBody>
      </p:sp>
      <p:sp>
        <p:nvSpPr>
          <p:cNvPr id="19" name="Textfeld 18">
            <a:extLst>
              <a:ext uri="{FF2B5EF4-FFF2-40B4-BE49-F238E27FC236}">
                <a16:creationId xmlns:a16="http://schemas.microsoft.com/office/drawing/2014/main" id="{A97279C3-F836-465F-89DD-6D64704992DC}"/>
              </a:ext>
            </a:extLst>
          </p:cNvPr>
          <p:cNvSpPr txBox="1"/>
          <p:nvPr/>
        </p:nvSpPr>
        <p:spPr>
          <a:xfrm>
            <a:off x="5086716" y="1541871"/>
            <a:ext cx="2899512" cy="307777"/>
          </a:xfrm>
          <a:prstGeom prst="rect">
            <a:avLst/>
          </a:prstGeom>
          <a:noFill/>
        </p:spPr>
        <p:txBody>
          <a:bodyPr wrap="none" rtlCol="0">
            <a:spAutoFit/>
          </a:bodyPr>
          <a:lstStyle/>
          <a:p>
            <a:pPr algn="l"/>
            <a:r>
              <a:rPr lang="es-ES" sz="1400">
                <a:solidFill>
                  <a:srgbClr val="575756"/>
                </a:solidFill>
              </a:rPr>
              <a:t>Consumo de agua total: 48 bcm  </a:t>
            </a:r>
          </a:p>
        </p:txBody>
      </p:sp>
      <p:sp>
        <p:nvSpPr>
          <p:cNvPr id="20" name="Textfeld 19">
            <a:extLst>
              <a:ext uri="{FF2B5EF4-FFF2-40B4-BE49-F238E27FC236}">
                <a16:creationId xmlns:a16="http://schemas.microsoft.com/office/drawing/2014/main" id="{6349A48E-2964-4377-839C-64F2BF15CE3E}"/>
              </a:ext>
            </a:extLst>
          </p:cNvPr>
          <p:cNvSpPr txBox="1"/>
          <p:nvPr/>
        </p:nvSpPr>
        <p:spPr>
          <a:xfrm>
            <a:off x="7760368" y="1899102"/>
            <a:ext cx="1123655" cy="577081"/>
          </a:xfrm>
          <a:prstGeom prst="rect">
            <a:avLst/>
          </a:prstGeom>
          <a:noFill/>
          <a:ln>
            <a:solidFill>
              <a:srgbClr val="1B7B95"/>
            </a:solidFill>
          </a:ln>
        </p:spPr>
        <p:txBody>
          <a:bodyPr wrap="square" rtlCol="0">
            <a:spAutoFit/>
          </a:bodyPr>
          <a:lstStyle/>
          <a:p>
            <a:pPr algn="ctr"/>
            <a:r>
              <a:rPr lang="es-ES" sz="1050" b="1">
                <a:solidFill>
                  <a:srgbClr val="1B7B95"/>
                </a:solidFill>
                <a:latin typeface="Calibri" panose="020F0502020204030204" pitchFamily="34" charset="0"/>
                <a:cs typeface="Calibri" panose="020F0502020204030204" pitchFamily="34" charset="0"/>
              </a:rPr>
              <a:t>Producción de energía primaria </a:t>
            </a:r>
          </a:p>
          <a:p>
            <a:pPr algn="ctr"/>
            <a:r>
              <a:rPr lang="es-ES" sz="1050" b="1">
                <a:solidFill>
                  <a:srgbClr val="1B7B95"/>
                </a:solidFill>
                <a:latin typeface="Calibri" panose="020F0502020204030204" pitchFamily="34" charset="0"/>
                <a:cs typeface="Calibri" panose="020F0502020204030204" pitchFamily="34" charset="0"/>
              </a:rPr>
              <a:t>64 %</a:t>
            </a:r>
          </a:p>
        </p:txBody>
      </p:sp>
    </p:spTree>
    <p:extLst>
      <p:ext uri="{BB962C8B-B14F-4D97-AF65-F5344CB8AC3E}">
        <p14:creationId xmlns:p14="http://schemas.microsoft.com/office/powerpoint/2010/main" val="410400158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F8050E6-03CD-4A5C-8EC1-33193145C46E}"/>
              </a:ext>
            </a:extLst>
          </p:cNvPr>
          <p:cNvSpPr>
            <a:spLocks noGrp="1"/>
          </p:cNvSpPr>
          <p:nvPr>
            <p:ph type="body" sz="quarter" idx="14"/>
          </p:nvPr>
        </p:nvSpPr>
        <p:spPr>
          <a:xfrm>
            <a:off x="449263" y="1188000"/>
            <a:ext cx="8567737" cy="357771"/>
          </a:xfrm>
        </p:spPr>
        <p:txBody>
          <a:bodyPr/>
          <a:lstStyle/>
          <a:p>
            <a:r>
              <a:rPr lang="es-ES"/>
              <a:t>Consumo de agua relacionado con la producción de energía </a:t>
            </a:r>
          </a:p>
          <a:p>
            <a:endParaRPr lang="de-DE"/>
          </a:p>
        </p:txBody>
      </p:sp>
      <p:sp>
        <p:nvSpPr>
          <p:cNvPr id="4" name="Titel 3">
            <a:extLst>
              <a:ext uri="{FF2B5EF4-FFF2-40B4-BE49-F238E27FC236}">
                <a16:creationId xmlns:a16="http://schemas.microsoft.com/office/drawing/2014/main" id="{25EFB8D0-67C2-4CFA-AE73-89A180F6C5D7}"/>
              </a:ext>
            </a:extLst>
          </p:cNvPr>
          <p:cNvSpPr>
            <a:spLocks noGrp="1"/>
          </p:cNvSpPr>
          <p:nvPr>
            <p:ph type="title"/>
          </p:nvPr>
        </p:nvSpPr>
        <p:spPr/>
        <p:txBody>
          <a:bodyPr/>
          <a:lstStyle/>
          <a:p>
            <a:r>
              <a:rPr lang="es-ES"/>
              <a:t>Agua para energía</a:t>
            </a:r>
          </a:p>
        </p:txBody>
      </p:sp>
      <p:sp>
        <p:nvSpPr>
          <p:cNvPr id="5" name="Foliennummernplatzhalter 4">
            <a:extLst>
              <a:ext uri="{FF2B5EF4-FFF2-40B4-BE49-F238E27FC236}">
                <a16:creationId xmlns:a16="http://schemas.microsoft.com/office/drawing/2014/main" id="{FA4FDB18-52C4-4F4A-BDC9-464BE7143E6D}"/>
              </a:ext>
            </a:extLst>
          </p:cNvPr>
          <p:cNvSpPr>
            <a:spLocks noGrp="1"/>
          </p:cNvSpPr>
          <p:nvPr>
            <p:ph type="sldNum" sz="quarter" idx="16"/>
          </p:nvPr>
        </p:nvSpPr>
        <p:spPr/>
        <p:txBody>
          <a:bodyPr/>
          <a:lstStyle/>
          <a:p>
            <a:fld id="{CF23C0C3-F0EC-4AF0-84C8-08554CFEDD03}" type="slidenum">
              <a:rPr lang="en-GB" smtClean="0"/>
              <a:t>17</a:t>
            </a:fld>
            <a:endParaRPr lang="en-GB"/>
          </a:p>
        </p:txBody>
      </p:sp>
      <p:sp>
        <p:nvSpPr>
          <p:cNvPr id="8" name="Textfeld 7">
            <a:extLst>
              <a:ext uri="{FF2B5EF4-FFF2-40B4-BE49-F238E27FC236}">
                <a16:creationId xmlns:a16="http://schemas.microsoft.com/office/drawing/2014/main" id="{ADEFF9F6-7B81-493D-BB49-9CAD166F43EB}"/>
              </a:ext>
            </a:extLst>
          </p:cNvPr>
          <p:cNvSpPr txBox="1"/>
          <p:nvPr/>
        </p:nvSpPr>
        <p:spPr>
          <a:xfrm>
            <a:off x="4733131" y="4652131"/>
            <a:ext cx="3577056" cy="276999"/>
          </a:xfrm>
          <a:prstGeom prst="rect">
            <a:avLst/>
          </a:prstGeom>
          <a:noFill/>
        </p:spPr>
        <p:txBody>
          <a:bodyPr wrap="square" rtlCol="0">
            <a:spAutoFit/>
          </a:bodyPr>
          <a:lstStyle/>
          <a:p>
            <a:pPr algn="l"/>
            <a:r>
              <a:rPr lang="es-ES" sz="1200"/>
              <a:t>Fuente: ilustración propia basada en la AIE, 2016</a:t>
            </a:r>
          </a:p>
        </p:txBody>
      </p:sp>
      <p:graphicFrame>
        <p:nvGraphicFramePr>
          <p:cNvPr id="6" name="Tabelle 5">
            <a:extLst>
              <a:ext uri="{FF2B5EF4-FFF2-40B4-BE49-F238E27FC236}">
                <a16:creationId xmlns:a16="http://schemas.microsoft.com/office/drawing/2014/main" id="{7F6A718D-57C9-4B92-8E4B-2004EED809CD}"/>
              </a:ext>
            </a:extLst>
          </p:cNvPr>
          <p:cNvGraphicFramePr>
            <a:graphicFrameLocks noGrp="1"/>
          </p:cNvGraphicFramePr>
          <p:nvPr>
            <p:extLst>
              <p:ext uri="{D42A27DB-BD31-4B8C-83A1-F6EECF244321}">
                <p14:modId xmlns:p14="http://schemas.microsoft.com/office/powerpoint/2010/main" val="1420499086"/>
              </p:ext>
            </p:extLst>
          </p:nvPr>
        </p:nvGraphicFramePr>
        <p:xfrm>
          <a:off x="541731" y="1617227"/>
          <a:ext cx="7667321" cy="2963448"/>
        </p:xfrm>
        <a:graphic>
          <a:graphicData uri="http://schemas.openxmlformats.org/drawingml/2006/table">
            <a:tbl>
              <a:tblPr firstRow="1" bandRow="1">
                <a:tableStyleId>{7DF18680-E054-41AD-8BC1-D1AEF772440D}</a:tableStyleId>
              </a:tblPr>
              <a:tblGrid>
                <a:gridCol w="2232293">
                  <a:extLst>
                    <a:ext uri="{9D8B030D-6E8A-4147-A177-3AD203B41FA5}">
                      <a16:colId xmlns:a16="http://schemas.microsoft.com/office/drawing/2014/main" val="1723778882"/>
                    </a:ext>
                  </a:extLst>
                </a:gridCol>
                <a:gridCol w="1811676">
                  <a:extLst>
                    <a:ext uri="{9D8B030D-6E8A-4147-A177-3AD203B41FA5}">
                      <a16:colId xmlns:a16="http://schemas.microsoft.com/office/drawing/2014/main" val="214463352"/>
                    </a:ext>
                  </a:extLst>
                </a:gridCol>
                <a:gridCol w="1811676">
                  <a:extLst>
                    <a:ext uri="{9D8B030D-6E8A-4147-A177-3AD203B41FA5}">
                      <a16:colId xmlns:a16="http://schemas.microsoft.com/office/drawing/2014/main" val="2377952001"/>
                    </a:ext>
                  </a:extLst>
                </a:gridCol>
                <a:gridCol w="1811676">
                  <a:extLst>
                    <a:ext uri="{9D8B030D-6E8A-4147-A177-3AD203B41FA5}">
                      <a16:colId xmlns:a16="http://schemas.microsoft.com/office/drawing/2014/main" val="2842236279"/>
                    </a:ext>
                  </a:extLst>
                </a:gridCol>
              </a:tblGrid>
              <a:tr h="330528">
                <a:tc rowSpan="2">
                  <a:txBody>
                    <a:bodyPr/>
                    <a:lstStyle/>
                    <a:p>
                      <a:r>
                        <a:rPr lang="es-ES" sz="1600" noProof="0"/>
                        <a:t>Región</a:t>
                      </a:r>
                    </a:p>
                  </a:txBody>
                  <a:tcPr>
                    <a:solidFill>
                      <a:srgbClr val="004C82"/>
                    </a:solidFill>
                  </a:tcPr>
                </a:tc>
                <a:tc gridSpan="3">
                  <a:txBody>
                    <a:bodyPr/>
                    <a:lstStyle/>
                    <a:p>
                      <a:pPr algn="ctr"/>
                      <a:r>
                        <a:rPr lang="es-ES" sz="1600" noProof="0"/>
                        <a:t>Consumo (bcm)</a:t>
                      </a:r>
                    </a:p>
                  </a:txBody>
                  <a:tcPr>
                    <a:solidFill>
                      <a:srgbClr val="004C82"/>
                    </a:solidFill>
                  </a:tcPr>
                </a:tc>
                <a:tc hMerge="1">
                  <a:txBody>
                    <a:bodyPr/>
                    <a:lstStyle/>
                    <a:p>
                      <a:endParaRPr lang="de-DE"/>
                    </a:p>
                  </a:txBody>
                  <a:tcPr>
                    <a:solidFill>
                      <a:srgbClr val="004C82"/>
                    </a:solidFill>
                  </a:tcPr>
                </a:tc>
                <a:tc hMerge="1">
                  <a:txBody>
                    <a:bodyPr/>
                    <a:lstStyle/>
                    <a:p>
                      <a:endParaRPr lang="de-DE"/>
                    </a:p>
                  </a:txBody>
                  <a:tcPr>
                    <a:solidFill>
                      <a:srgbClr val="004C82"/>
                    </a:solidFill>
                  </a:tcPr>
                </a:tc>
                <a:extLst>
                  <a:ext uri="{0D108BD9-81ED-4DB2-BD59-A6C34878D82A}">
                    <a16:rowId xmlns:a16="http://schemas.microsoft.com/office/drawing/2014/main" val="4225423524"/>
                  </a:ext>
                </a:extLst>
              </a:tr>
              <a:tr h="292968">
                <a:tc vMerge="1">
                  <a:txBody>
                    <a:bodyPr/>
                    <a:lstStyle/>
                    <a:p>
                      <a:endParaRPr lang="de-DE"/>
                    </a:p>
                  </a:txBody>
                  <a:tcPr>
                    <a:solidFill>
                      <a:srgbClr val="004C82"/>
                    </a:solidFill>
                  </a:tcPr>
                </a:tc>
                <a:tc>
                  <a:txBody>
                    <a:bodyPr/>
                    <a:lstStyle/>
                    <a:p>
                      <a:pPr algn="ctr"/>
                      <a:r>
                        <a:rPr lang="es-ES" noProof="0">
                          <a:solidFill>
                            <a:schemeClr val="bg1"/>
                          </a:solidFill>
                        </a:rPr>
                        <a:t>2014</a:t>
                      </a:r>
                    </a:p>
                  </a:txBody>
                  <a:tcPr>
                    <a:solidFill>
                      <a:srgbClr val="004C82"/>
                    </a:solidFill>
                  </a:tcPr>
                </a:tc>
                <a:tc>
                  <a:txBody>
                    <a:bodyPr/>
                    <a:lstStyle/>
                    <a:p>
                      <a:pPr algn="ctr"/>
                      <a:r>
                        <a:rPr lang="es-ES" noProof="0">
                          <a:solidFill>
                            <a:schemeClr val="bg1"/>
                          </a:solidFill>
                        </a:rPr>
                        <a:t>2025</a:t>
                      </a:r>
                    </a:p>
                  </a:txBody>
                  <a:tcPr>
                    <a:solidFill>
                      <a:srgbClr val="004C82"/>
                    </a:solidFill>
                  </a:tcPr>
                </a:tc>
                <a:tc>
                  <a:txBody>
                    <a:bodyPr/>
                    <a:lstStyle/>
                    <a:p>
                      <a:pPr algn="ctr"/>
                      <a:r>
                        <a:rPr lang="es-ES" noProof="0">
                          <a:solidFill>
                            <a:schemeClr val="bg1"/>
                          </a:solidFill>
                        </a:rPr>
                        <a:t>2040</a:t>
                      </a:r>
                    </a:p>
                  </a:txBody>
                  <a:tcPr>
                    <a:solidFill>
                      <a:srgbClr val="004C82"/>
                    </a:solidFill>
                  </a:tcPr>
                </a:tc>
                <a:extLst>
                  <a:ext uri="{0D108BD9-81ED-4DB2-BD59-A6C34878D82A}">
                    <a16:rowId xmlns:a16="http://schemas.microsoft.com/office/drawing/2014/main" val="2908818619"/>
                  </a:ext>
                </a:extLst>
              </a:tr>
              <a:tr h="307603">
                <a:tc>
                  <a:txBody>
                    <a:bodyPr/>
                    <a:lstStyle/>
                    <a:p>
                      <a:r>
                        <a:rPr lang="es-ES" noProof="0"/>
                        <a:t>OCDE</a:t>
                      </a:r>
                    </a:p>
                  </a:txBody>
                  <a:tcPr/>
                </a:tc>
                <a:tc>
                  <a:txBody>
                    <a:bodyPr/>
                    <a:lstStyle/>
                    <a:p>
                      <a:pPr algn="ctr"/>
                      <a:r>
                        <a:rPr lang="es-ES" noProof="0"/>
                        <a:t>21</a:t>
                      </a:r>
                    </a:p>
                  </a:txBody>
                  <a:tcPr/>
                </a:tc>
                <a:tc>
                  <a:txBody>
                    <a:bodyPr/>
                    <a:lstStyle/>
                    <a:p>
                      <a:pPr algn="ctr"/>
                      <a:r>
                        <a:rPr lang="es-ES" noProof="0"/>
                        <a:t>24</a:t>
                      </a:r>
                    </a:p>
                  </a:txBody>
                  <a:tcPr/>
                </a:tc>
                <a:tc>
                  <a:txBody>
                    <a:bodyPr/>
                    <a:lstStyle/>
                    <a:p>
                      <a:pPr algn="ctr"/>
                      <a:r>
                        <a:rPr lang="es-ES" noProof="0"/>
                        <a:t>22</a:t>
                      </a:r>
                    </a:p>
                  </a:txBody>
                  <a:tcPr/>
                </a:tc>
                <a:extLst>
                  <a:ext uri="{0D108BD9-81ED-4DB2-BD59-A6C34878D82A}">
                    <a16:rowId xmlns:a16="http://schemas.microsoft.com/office/drawing/2014/main" val="3531438220"/>
                  </a:ext>
                </a:extLst>
              </a:tr>
              <a:tr h="495793">
                <a:tc>
                  <a:txBody>
                    <a:bodyPr/>
                    <a:lstStyle/>
                    <a:p>
                      <a:r>
                        <a:rPr lang="es-ES" noProof="0"/>
                        <a:t>Europa del Este/ Eurasia</a:t>
                      </a:r>
                    </a:p>
                  </a:txBody>
                  <a:tcPr/>
                </a:tc>
                <a:tc>
                  <a:txBody>
                    <a:bodyPr/>
                    <a:lstStyle/>
                    <a:p>
                      <a:pPr algn="ctr"/>
                      <a:r>
                        <a:rPr lang="es-ES" noProof="0"/>
                        <a:t>4</a:t>
                      </a:r>
                    </a:p>
                  </a:txBody>
                  <a:tcPr/>
                </a:tc>
                <a:tc>
                  <a:txBody>
                    <a:bodyPr/>
                    <a:lstStyle/>
                    <a:p>
                      <a:pPr algn="ctr"/>
                      <a:r>
                        <a:rPr lang="es-ES" noProof="0"/>
                        <a:t>4</a:t>
                      </a:r>
                    </a:p>
                  </a:txBody>
                  <a:tcPr/>
                </a:tc>
                <a:tc>
                  <a:txBody>
                    <a:bodyPr/>
                    <a:lstStyle/>
                    <a:p>
                      <a:pPr algn="ctr"/>
                      <a:r>
                        <a:rPr lang="es-ES" noProof="0"/>
                        <a:t>4</a:t>
                      </a:r>
                    </a:p>
                  </a:txBody>
                  <a:tcPr/>
                </a:tc>
                <a:extLst>
                  <a:ext uri="{0D108BD9-81ED-4DB2-BD59-A6C34878D82A}">
                    <a16:rowId xmlns:a16="http://schemas.microsoft.com/office/drawing/2014/main" val="4205012420"/>
                  </a:ext>
                </a:extLst>
              </a:tr>
              <a:tr h="307603">
                <a:tc>
                  <a:txBody>
                    <a:bodyPr/>
                    <a:lstStyle/>
                    <a:p>
                      <a:r>
                        <a:rPr lang="es-ES" noProof="0"/>
                        <a:t>Asia</a:t>
                      </a:r>
                    </a:p>
                  </a:txBody>
                  <a:tcPr/>
                </a:tc>
                <a:tc>
                  <a:txBody>
                    <a:bodyPr/>
                    <a:lstStyle/>
                    <a:p>
                      <a:pPr algn="ctr"/>
                      <a:r>
                        <a:rPr lang="es-ES" noProof="0"/>
                        <a:t>15</a:t>
                      </a:r>
                    </a:p>
                  </a:txBody>
                  <a:tcPr/>
                </a:tc>
                <a:tc>
                  <a:txBody>
                    <a:bodyPr/>
                    <a:lstStyle/>
                    <a:p>
                      <a:pPr algn="ctr"/>
                      <a:r>
                        <a:rPr lang="es-ES" noProof="0"/>
                        <a:t>23</a:t>
                      </a:r>
                    </a:p>
                  </a:txBody>
                  <a:tcPr/>
                </a:tc>
                <a:tc>
                  <a:txBody>
                    <a:bodyPr/>
                    <a:lstStyle/>
                    <a:p>
                      <a:pPr algn="ctr"/>
                      <a:r>
                        <a:rPr lang="es-ES" noProof="0"/>
                        <a:t>37</a:t>
                      </a:r>
                    </a:p>
                  </a:txBody>
                  <a:tcPr/>
                </a:tc>
                <a:extLst>
                  <a:ext uri="{0D108BD9-81ED-4DB2-BD59-A6C34878D82A}">
                    <a16:rowId xmlns:a16="http://schemas.microsoft.com/office/drawing/2014/main" val="2646100985"/>
                  </a:ext>
                </a:extLst>
              </a:tr>
              <a:tr h="307603">
                <a:tc>
                  <a:txBody>
                    <a:bodyPr/>
                    <a:lstStyle/>
                    <a:p>
                      <a:r>
                        <a:rPr lang="es-ES" noProof="0"/>
                        <a:t>Oriente Medio</a:t>
                      </a:r>
                    </a:p>
                  </a:txBody>
                  <a:tcPr/>
                </a:tc>
                <a:tc>
                  <a:txBody>
                    <a:bodyPr/>
                    <a:lstStyle/>
                    <a:p>
                      <a:pPr algn="ctr"/>
                      <a:r>
                        <a:rPr lang="es-ES" noProof="0"/>
                        <a:t>2</a:t>
                      </a:r>
                    </a:p>
                  </a:txBody>
                  <a:tcPr/>
                </a:tc>
                <a:tc>
                  <a:txBody>
                    <a:bodyPr/>
                    <a:lstStyle/>
                    <a:p>
                      <a:pPr algn="ctr"/>
                      <a:r>
                        <a:rPr lang="es-ES" noProof="0"/>
                        <a:t>2</a:t>
                      </a:r>
                    </a:p>
                  </a:txBody>
                  <a:tcPr/>
                </a:tc>
                <a:tc>
                  <a:txBody>
                    <a:bodyPr/>
                    <a:lstStyle/>
                    <a:p>
                      <a:pPr algn="ctr"/>
                      <a:r>
                        <a:rPr lang="es-ES" noProof="0"/>
                        <a:t>3</a:t>
                      </a:r>
                    </a:p>
                  </a:txBody>
                  <a:tcPr/>
                </a:tc>
                <a:extLst>
                  <a:ext uri="{0D108BD9-81ED-4DB2-BD59-A6C34878D82A}">
                    <a16:rowId xmlns:a16="http://schemas.microsoft.com/office/drawing/2014/main" val="3375755026"/>
                  </a:ext>
                </a:extLst>
              </a:tr>
              <a:tr h="307603">
                <a:tc>
                  <a:txBody>
                    <a:bodyPr/>
                    <a:lstStyle/>
                    <a:p>
                      <a:r>
                        <a:rPr lang="es-ES" noProof="0"/>
                        <a:t>África</a:t>
                      </a:r>
                    </a:p>
                  </a:txBody>
                  <a:tcPr/>
                </a:tc>
                <a:tc>
                  <a:txBody>
                    <a:bodyPr/>
                    <a:lstStyle/>
                    <a:p>
                      <a:pPr algn="ctr"/>
                      <a:r>
                        <a:rPr lang="es-ES" noProof="0"/>
                        <a:t>1</a:t>
                      </a:r>
                    </a:p>
                  </a:txBody>
                  <a:tcPr/>
                </a:tc>
                <a:tc>
                  <a:txBody>
                    <a:bodyPr/>
                    <a:lstStyle/>
                    <a:p>
                      <a:pPr algn="ctr"/>
                      <a:r>
                        <a:rPr lang="es-ES" noProof="0"/>
                        <a:t>2</a:t>
                      </a:r>
                    </a:p>
                  </a:txBody>
                  <a:tcPr/>
                </a:tc>
                <a:tc>
                  <a:txBody>
                    <a:bodyPr/>
                    <a:lstStyle/>
                    <a:p>
                      <a:pPr algn="ctr"/>
                      <a:r>
                        <a:rPr lang="es-ES" noProof="0"/>
                        <a:t>2</a:t>
                      </a:r>
                    </a:p>
                  </a:txBody>
                  <a:tcPr/>
                </a:tc>
                <a:extLst>
                  <a:ext uri="{0D108BD9-81ED-4DB2-BD59-A6C34878D82A}">
                    <a16:rowId xmlns:a16="http://schemas.microsoft.com/office/drawing/2014/main" val="1186530917"/>
                  </a:ext>
                </a:extLst>
              </a:tr>
              <a:tr h="307603">
                <a:tc>
                  <a:txBody>
                    <a:bodyPr/>
                    <a:lstStyle/>
                    <a:p>
                      <a:r>
                        <a:rPr lang="es-ES" noProof="0"/>
                        <a:t>Latinoamérica</a:t>
                      </a:r>
                    </a:p>
                  </a:txBody>
                  <a:tcPr/>
                </a:tc>
                <a:tc>
                  <a:txBody>
                    <a:bodyPr/>
                    <a:lstStyle/>
                    <a:p>
                      <a:pPr algn="ctr"/>
                      <a:r>
                        <a:rPr lang="es-ES" noProof="0"/>
                        <a:t>4</a:t>
                      </a:r>
                    </a:p>
                  </a:txBody>
                  <a:tcPr/>
                </a:tc>
                <a:tc>
                  <a:txBody>
                    <a:bodyPr/>
                    <a:lstStyle/>
                    <a:p>
                      <a:pPr algn="ctr"/>
                      <a:r>
                        <a:rPr lang="es-ES" noProof="0"/>
                        <a:t>4</a:t>
                      </a:r>
                    </a:p>
                  </a:txBody>
                  <a:tcPr/>
                </a:tc>
                <a:tc>
                  <a:txBody>
                    <a:bodyPr/>
                    <a:lstStyle/>
                    <a:p>
                      <a:pPr algn="ctr"/>
                      <a:r>
                        <a:rPr lang="es-ES" noProof="0"/>
                        <a:t>7</a:t>
                      </a:r>
                    </a:p>
                  </a:txBody>
                  <a:tcPr/>
                </a:tc>
                <a:extLst>
                  <a:ext uri="{0D108BD9-81ED-4DB2-BD59-A6C34878D82A}">
                    <a16:rowId xmlns:a16="http://schemas.microsoft.com/office/drawing/2014/main" val="2658068383"/>
                  </a:ext>
                </a:extLst>
              </a:tr>
              <a:tr h="292968">
                <a:tc>
                  <a:txBody>
                    <a:bodyPr/>
                    <a:lstStyle/>
                    <a:p>
                      <a:r>
                        <a:rPr lang="es-ES" b="1" noProof="0"/>
                        <a:t>Mundial</a:t>
                      </a:r>
                    </a:p>
                  </a:txBody>
                  <a:tcPr/>
                </a:tc>
                <a:tc>
                  <a:txBody>
                    <a:bodyPr/>
                    <a:lstStyle/>
                    <a:p>
                      <a:pPr algn="ctr"/>
                      <a:r>
                        <a:rPr lang="es-ES" b="1" noProof="0"/>
                        <a:t>48</a:t>
                      </a:r>
                    </a:p>
                  </a:txBody>
                  <a:tcPr/>
                </a:tc>
                <a:tc>
                  <a:txBody>
                    <a:bodyPr/>
                    <a:lstStyle/>
                    <a:p>
                      <a:pPr algn="ctr"/>
                      <a:r>
                        <a:rPr lang="es-ES" b="1" noProof="0"/>
                        <a:t>59</a:t>
                      </a:r>
                    </a:p>
                  </a:txBody>
                  <a:tcPr/>
                </a:tc>
                <a:tc>
                  <a:txBody>
                    <a:bodyPr/>
                    <a:lstStyle/>
                    <a:p>
                      <a:pPr algn="ctr"/>
                      <a:r>
                        <a:rPr lang="es-ES" b="1" noProof="0"/>
                        <a:t>76</a:t>
                      </a:r>
                    </a:p>
                  </a:txBody>
                  <a:tcPr/>
                </a:tc>
                <a:extLst>
                  <a:ext uri="{0D108BD9-81ED-4DB2-BD59-A6C34878D82A}">
                    <a16:rowId xmlns:a16="http://schemas.microsoft.com/office/drawing/2014/main" val="1685327252"/>
                  </a:ext>
                </a:extLst>
              </a:tr>
            </a:tbl>
          </a:graphicData>
        </a:graphic>
      </p:graphicFrame>
    </p:spTree>
    <p:extLst>
      <p:ext uri="{BB962C8B-B14F-4D97-AF65-F5344CB8AC3E}">
        <p14:creationId xmlns:p14="http://schemas.microsoft.com/office/powerpoint/2010/main" val="358005154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1429544-1C66-4715-AE8D-2E7D071FEB61}"/>
              </a:ext>
            </a:extLst>
          </p:cNvPr>
          <p:cNvSpPr>
            <a:spLocks noGrp="1"/>
          </p:cNvSpPr>
          <p:nvPr>
            <p:ph type="title"/>
          </p:nvPr>
        </p:nvSpPr>
        <p:spPr>
          <a:xfrm>
            <a:off x="462516" y="595043"/>
            <a:ext cx="8567183" cy="540544"/>
          </a:xfrm>
        </p:spPr>
        <p:txBody>
          <a:bodyPr>
            <a:normAutofit/>
          </a:bodyPr>
          <a:lstStyle/>
          <a:p>
            <a:r>
              <a:rPr lang="es-ES" i="1"/>
              <a:t>Trade-offs</a:t>
            </a:r>
            <a:r>
              <a:rPr lang="es-ES"/>
              <a:t> posibles con políticas climáticas</a:t>
            </a:r>
          </a:p>
        </p:txBody>
      </p:sp>
      <p:sp>
        <p:nvSpPr>
          <p:cNvPr id="5" name="Foliennummernplatzhalter 4">
            <a:extLst>
              <a:ext uri="{FF2B5EF4-FFF2-40B4-BE49-F238E27FC236}">
                <a16:creationId xmlns:a16="http://schemas.microsoft.com/office/drawing/2014/main" id="{3F0B7947-71AB-428E-A77F-F2E51854C820}"/>
              </a:ext>
            </a:extLst>
          </p:cNvPr>
          <p:cNvSpPr>
            <a:spLocks noGrp="1"/>
          </p:cNvSpPr>
          <p:nvPr>
            <p:ph type="sldNum" sz="quarter" idx="16"/>
          </p:nvPr>
        </p:nvSpPr>
        <p:spPr>
          <a:xfrm>
            <a:off x="6882477" y="4741299"/>
            <a:ext cx="2057400" cy="274637"/>
          </a:xfrm>
        </p:spPr>
        <p:txBody>
          <a:bodyPr/>
          <a:lstStyle/>
          <a:p>
            <a:fld id="{CF23C0C3-F0EC-4AF0-84C8-08554CFEDD03}" type="slidenum">
              <a:rPr lang="en-GB" smtClean="0"/>
              <a:t>18</a:t>
            </a:fld>
            <a:endParaRPr lang="en-GB"/>
          </a:p>
        </p:txBody>
      </p:sp>
      <p:pic>
        <p:nvPicPr>
          <p:cNvPr id="6" name="Picture 12" descr="Icon&#10;&#10;Description automatically generated">
            <a:extLst>
              <a:ext uri="{FF2B5EF4-FFF2-40B4-BE49-F238E27FC236}">
                <a16:creationId xmlns:a16="http://schemas.microsoft.com/office/drawing/2014/main" id="{9534DF29-E623-4E50-8FD6-9F0E02E1490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245745" y="1126261"/>
            <a:ext cx="530352" cy="530352"/>
          </a:xfrm>
          <a:prstGeom prst="rect">
            <a:avLst/>
          </a:prstGeom>
        </p:spPr>
      </p:pic>
      <p:pic>
        <p:nvPicPr>
          <p:cNvPr id="7" name="Picture 14" descr="Icon, circle&#10;&#10;Description automatically generated with medium confidence">
            <a:extLst>
              <a:ext uri="{FF2B5EF4-FFF2-40B4-BE49-F238E27FC236}">
                <a16:creationId xmlns:a16="http://schemas.microsoft.com/office/drawing/2014/main" id="{610D6142-3D61-4DEB-A438-A492F64EE5E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93636" y="2725222"/>
            <a:ext cx="527304" cy="530352"/>
          </a:xfrm>
          <a:prstGeom prst="rect">
            <a:avLst/>
          </a:prstGeom>
        </p:spPr>
      </p:pic>
      <p:pic>
        <p:nvPicPr>
          <p:cNvPr id="8" name="Picture 16" descr="Icon&#10;&#10;Description automatically generated">
            <a:extLst>
              <a:ext uri="{FF2B5EF4-FFF2-40B4-BE49-F238E27FC236}">
                <a16:creationId xmlns:a16="http://schemas.microsoft.com/office/drawing/2014/main" id="{9F873248-40BB-4F72-8FB2-6F5690D047B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289543" y="3725834"/>
            <a:ext cx="530352" cy="530352"/>
          </a:xfrm>
          <a:prstGeom prst="rect">
            <a:avLst/>
          </a:prstGeom>
        </p:spPr>
      </p:pic>
      <p:sp>
        <p:nvSpPr>
          <p:cNvPr id="9" name="Ellipse 8">
            <a:extLst>
              <a:ext uri="{FF2B5EF4-FFF2-40B4-BE49-F238E27FC236}">
                <a16:creationId xmlns:a16="http://schemas.microsoft.com/office/drawing/2014/main" id="{E1F2FD32-8E0C-421D-8C20-92E1F6081434}"/>
              </a:ext>
            </a:extLst>
          </p:cNvPr>
          <p:cNvSpPr/>
          <p:nvPr/>
        </p:nvSpPr>
        <p:spPr>
          <a:xfrm>
            <a:off x="3588954" y="1160318"/>
            <a:ext cx="530353" cy="540545"/>
          </a:xfrm>
          <a:prstGeom prst="ellipse">
            <a:avLst/>
          </a:prstGeom>
          <a:blipFill dpi="0" rotWithShape="1">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9D1AA3AC-A4D5-43A7-91EB-76F18854EFB3}"/>
              </a:ext>
            </a:extLst>
          </p:cNvPr>
          <p:cNvSpPr/>
          <p:nvPr/>
        </p:nvSpPr>
        <p:spPr>
          <a:xfrm>
            <a:off x="2785587" y="1725594"/>
            <a:ext cx="2144486" cy="507831"/>
          </a:xfrm>
          <a:prstGeom prst="rect">
            <a:avLst/>
          </a:prstGeom>
        </p:spPr>
        <p:txBody>
          <a:bodyPr wrap="square">
            <a:spAutoFit/>
          </a:bodyPr>
          <a:lstStyle/>
          <a:p>
            <a:pPr algn="ctr"/>
            <a:r>
              <a:rPr lang="es-ES"/>
              <a:t>Objetivo político de reducir las emisiones de CO</a:t>
            </a:r>
            <a:r>
              <a:rPr lang="es-ES" baseline="30000"/>
              <a:t>2</a:t>
            </a:r>
          </a:p>
        </p:txBody>
      </p:sp>
      <p:cxnSp>
        <p:nvCxnSpPr>
          <p:cNvPr id="14" name="Verbinder: gekrümmt 13">
            <a:extLst>
              <a:ext uri="{FF2B5EF4-FFF2-40B4-BE49-F238E27FC236}">
                <a16:creationId xmlns:a16="http://schemas.microsoft.com/office/drawing/2014/main" id="{8E225828-A43E-4FF1-A023-D46CB232498D}"/>
              </a:ext>
            </a:extLst>
          </p:cNvPr>
          <p:cNvCxnSpPr>
            <a:cxnSpLocks/>
            <a:stCxn id="25" idx="3"/>
          </p:cNvCxnSpPr>
          <p:nvPr/>
        </p:nvCxnSpPr>
        <p:spPr>
          <a:xfrm flipV="1">
            <a:off x="1651896" y="1979510"/>
            <a:ext cx="1108565" cy="853382"/>
          </a:xfrm>
          <a:prstGeom prst="curvedConnector3">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Verbinder: gekrümmt 17">
            <a:extLst>
              <a:ext uri="{FF2B5EF4-FFF2-40B4-BE49-F238E27FC236}">
                <a16:creationId xmlns:a16="http://schemas.microsoft.com/office/drawing/2014/main" id="{F5E68383-DCEF-4A31-BE63-89D93AFFF835}"/>
              </a:ext>
            </a:extLst>
          </p:cNvPr>
          <p:cNvCxnSpPr>
            <a:cxnSpLocks/>
            <a:endCxn id="19" idx="1"/>
          </p:cNvCxnSpPr>
          <p:nvPr/>
        </p:nvCxnSpPr>
        <p:spPr>
          <a:xfrm flipV="1">
            <a:off x="4860480" y="1940868"/>
            <a:ext cx="1808290" cy="30432"/>
          </a:xfrm>
          <a:prstGeom prst="curvedConnector3">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FB861E4F-8A56-48D5-A177-72253E789659}"/>
              </a:ext>
            </a:extLst>
          </p:cNvPr>
          <p:cNvSpPr/>
          <p:nvPr/>
        </p:nvSpPr>
        <p:spPr>
          <a:xfrm>
            <a:off x="6668770" y="1686952"/>
            <a:ext cx="1608956" cy="507831"/>
          </a:xfrm>
          <a:prstGeom prst="rect">
            <a:avLst/>
          </a:prstGeom>
        </p:spPr>
        <p:txBody>
          <a:bodyPr wrap="square">
            <a:spAutoFit/>
          </a:bodyPr>
          <a:lstStyle/>
          <a:p>
            <a:pPr algn="ctr"/>
            <a:r>
              <a:rPr lang="es-ES"/>
              <a:t>Más energía hidroeléctrica</a:t>
            </a:r>
          </a:p>
        </p:txBody>
      </p:sp>
      <p:sp>
        <p:nvSpPr>
          <p:cNvPr id="21" name="Rechteck 20">
            <a:extLst>
              <a:ext uri="{FF2B5EF4-FFF2-40B4-BE49-F238E27FC236}">
                <a16:creationId xmlns:a16="http://schemas.microsoft.com/office/drawing/2014/main" id="{B1276ADA-D992-47B9-9A0E-F721AE6E4270}"/>
              </a:ext>
            </a:extLst>
          </p:cNvPr>
          <p:cNvSpPr/>
          <p:nvPr/>
        </p:nvSpPr>
        <p:spPr>
          <a:xfrm>
            <a:off x="3710385" y="4256186"/>
            <a:ext cx="1763983" cy="507831"/>
          </a:xfrm>
          <a:prstGeom prst="rect">
            <a:avLst/>
          </a:prstGeom>
        </p:spPr>
        <p:txBody>
          <a:bodyPr wrap="square">
            <a:spAutoFit/>
          </a:bodyPr>
          <a:lstStyle/>
          <a:p>
            <a:pPr algn="ctr"/>
            <a:r>
              <a:rPr lang="es-ES"/>
              <a:t>Menos agua para la agricultura</a:t>
            </a:r>
          </a:p>
        </p:txBody>
      </p:sp>
      <p:sp>
        <p:nvSpPr>
          <p:cNvPr id="39" name="Rechteck 38">
            <a:extLst>
              <a:ext uri="{FF2B5EF4-FFF2-40B4-BE49-F238E27FC236}">
                <a16:creationId xmlns:a16="http://schemas.microsoft.com/office/drawing/2014/main" id="{5DAAC083-AE0F-486F-84B2-0690106DBB64}"/>
              </a:ext>
            </a:extLst>
          </p:cNvPr>
          <p:cNvSpPr/>
          <p:nvPr/>
        </p:nvSpPr>
        <p:spPr>
          <a:xfrm>
            <a:off x="2649744" y="2967035"/>
            <a:ext cx="2210736" cy="715581"/>
          </a:xfrm>
          <a:prstGeom prst="rect">
            <a:avLst/>
          </a:prstGeom>
        </p:spPr>
        <p:txBody>
          <a:bodyPr wrap="square" lIns="91440" tIns="45720" rIns="91440" bIns="45720" anchor="t">
            <a:spAutoFit/>
          </a:bodyPr>
          <a:lstStyle/>
          <a:p>
            <a:pPr algn="ctr"/>
            <a:r>
              <a:rPr lang="es-ES"/>
              <a:t>Cambios en el funcionamiento del ecosistema</a:t>
            </a:r>
          </a:p>
        </p:txBody>
      </p:sp>
      <p:sp>
        <p:nvSpPr>
          <p:cNvPr id="44" name="Rechteck 43">
            <a:extLst>
              <a:ext uri="{FF2B5EF4-FFF2-40B4-BE49-F238E27FC236}">
                <a16:creationId xmlns:a16="http://schemas.microsoft.com/office/drawing/2014/main" id="{1EA133DA-6589-4425-A793-B667485CA3FF}"/>
              </a:ext>
            </a:extLst>
          </p:cNvPr>
          <p:cNvSpPr/>
          <p:nvPr/>
        </p:nvSpPr>
        <p:spPr>
          <a:xfrm>
            <a:off x="6820621" y="3947037"/>
            <a:ext cx="2144486" cy="507831"/>
          </a:xfrm>
          <a:prstGeom prst="rect">
            <a:avLst/>
          </a:prstGeom>
        </p:spPr>
        <p:txBody>
          <a:bodyPr wrap="square">
            <a:spAutoFit/>
          </a:bodyPr>
          <a:lstStyle/>
          <a:p>
            <a:pPr algn="ctr"/>
            <a:r>
              <a:rPr lang="es-ES"/>
              <a:t>El agua no se libera cuando se necesita</a:t>
            </a:r>
          </a:p>
        </p:txBody>
      </p:sp>
      <p:cxnSp>
        <p:nvCxnSpPr>
          <p:cNvPr id="65" name="Verbinder: gekrümmt 64">
            <a:extLst>
              <a:ext uri="{FF2B5EF4-FFF2-40B4-BE49-F238E27FC236}">
                <a16:creationId xmlns:a16="http://schemas.microsoft.com/office/drawing/2014/main" id="{E69A3E2E-3A4B-4159-B8D3-F167CBFE84A5}"/>
              </a:ext>
            </a:extLst>
          </p:cNvPr>
          <p:cNvCxnSpPr>
            <a:cxnSpLocks/>
            <a:stCxn id="44" idx="1"/>
            <a:endCxn id="21" idx="3"/>
          </p:cNvCxnSpPr>
          <p:nvPr/>
        </p:nvCxnSpPr>
        <p:spPr>
          <a:xfrm rot="10800000" flipV="1">
            <a:off x="5474369" y="4200952"/>
            <a:ext cx="1346253" cy="309149"/>
          </a:xfrm>
          <a:prstGeom prst="curvedConnector3">
            <a:avLst>
              <a:gd name="adj1" fmla="val 5000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echteck 74">
            <a:extLst>
              <a:ext uri="{FF2B5EF4-FFF2-40B4-BE49-F238E27FC236}">
                <a16:creationId xmlns:a16="http://schemas.microsoft.com/office/drawing/2014/main" id="{79ECE334-010F-4A00-BE4E-EA5507202C41}"/>
              </a:ext>
            </a:extLst>
          </p:cNvPr>
          <p:cNvSpPr/>
          <p:nvPr/>
        </p:nvSpPr>
        <p:spPr>
          <a:xfrm>
            <a:off x="5743417" y="3213881"/>
            <a:ext cx="1217846" cy="300082"/>
          </a:xfrm>
          <a:prstGeom prst="rect">
            <a:avLst/>
          </a:prstGeom>
        </p:spPr>
        <p:txBody>
          <a:bodyPr wrap="square">
            <a:spAutoFit/>
          </a:bodyPr>
          <a:lstStyle/>
          <a:p>
            <a:pPr algn="ctr"/>
            <a:r>
              <a:rPr lang="es-ES"/>
              <a:t>Evaporación</a:t>
            </a:r>
          </a:p>
        </p:txBody>
      </p:sp>
      <p:cxnSp>
        <p:nvCxnSpPr>
          <p:cNvPr id="81" name="Verbinder: gekrümmt 80">
            <a:extLst>
              <a:ext uri="{FF2B5EF4-FFF2-40B4-BE49-F238E27FC236}">
                <a16:creationId xmlns:a16="http://schemas.microsoft.com/office/drawing/2014/main" id="{4A87B6F3-9829-46F4-ADE9-720FEF93E053}"/>
              </a:ext>
            </a:extLst>
          </p:cNvPr>
          <p:cNvCxnSpPr>
            <a:cxnSpLocks/>
            <a:stCxn id="19" idx="2"/>
            <a:endCxn id="75" idx="3"/>
          </p:cNvCxnSpPr>
          <p:nvPr/>
        </p:nvCxnSpPr>
        <p:spPr>
          <a:xfrm rot="5400000">
            <a:off x="6632687" y="2523360"/>
            <a:ext cx="1169139" cy="511985"/>
          </a:xfrm>
          <a:prstGeom prst="curvedConnector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Verbinder: gekrümmt 81">
            <a:extLst>
              <a:ext uri="{FF2B5EF4-FFF2-40B4-BE49-F238E27FC236}">
                <a16:creationId xmlns:a16="http://schemas.microsoft.com/office/drawing/2014/main" id="{900B97F6-99AE-4A9E-8FEC-14F0904F8FD2}"/>
              </a:ext>
            </a:extLst>
          </p:cNvPr>
          <p:cNvCxnSpPr>
            <a:cxnSpLocks/>
            <a:endCxn id="44" idx="0"/>
          </p:cNvCxnSpPr>
          <p:nvPr/>
        </p:nvCxnSpPr>
        <p:spPr>
          <a:xfrm rot="16200000" flipH="1">
            <a:off x="6835680" y="2889853"/>
            <a:ext cx="1713610" cy="400758"/>
          </a:xfrm>
          <a:prstGeom prst="curvedConnector3">
            <a:avLst>
              <a:gd name="adj1" fmla="val 5000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Verbinder: gekrümmt 116">
            <a:extLst>
              <a:ext uri="{FF2B5EF4-FFF2-40B4-BE49-F238E27FC236}">
                <a16:creationId xmlns:a16="http://schemas.microsoft.com/office/drawing/2014/main" id="{48BF2AE6-34F7-43D3-AF5B-FAD2AD3BD68A}"/>
              </a:ext>
            </a:extLst>
          </p:cNvPr>
          <p:cNvCxnSpPr>
            <a:cxnSpLocks/>
            <a:endCxn id="21" idx="3"/>
          </p:cNvCxnSpPr>
          <p:nvPr/>
        </p:nvCxnSpPr>
        <p:spPr>
          <a:xfrm rot="5400000">
            <a:off x="5425101" y="3534107"/>
            <a:ext cx="1025262" cy="926728"/>
          </a:xfrm>
          <a:prstGeom prst="curvedConnector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4" name="Ellipse 133">
            <a:extLst>
              <a:ext uri="{FF2B5EF4-FFF2-40B4-BE49-F238E27FC236}">
                <a16:creationId xmlns:a16="http://schemas.microsoft.com/office/drawing/2014/main" id="{04B2BC7E-1AE5-4FD4-A405-49EDA45FAF4A}"/>
              </a:ext>
            </a:extLst>
          </p:cNvPr>
          <p:cNvSpPr/>
          <p:nvPr/>
        </p:nvSpPr>
        <p:spPr>
          <a:xfrm>
            <a:off x="1662433" y="3327303"/>
            <a:ext cx="530353" cy="540544"/>
          </a:xfrm>
          <a:prstGeom prst="ellipse">
            <a:avLst/>
          </a:prstGeom>
          <a:blipFill dpi="0" rotWithShape="1">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35" name="Ellipse 134">
            <a:extLst>
              <a:ext uri="{FF2B5EF4-FFF2-40B4-BE49-F238E27FC236}">
                <a16:creationId xmlns:a16="http://schemas.microsoft.com/office/drawing/2014/main" id="{D33C310D-A23E-4AE7-92FB-87785E245C7C}"/>
              </a:ext>
            </a:extLst>
          </p:cNvPr>
          <p:cNvSpPr/>
          <p:nvPr/>
        </p:nvSpPr>
        <p:spPr>
          <a:xfrm>
            <a:off x="3507184" y="2450891"/>
            <a:ext cx="530353" cy="540544"/>
          </a:xfrm>
          <a:prstGeom prst="ellipse">
            <a:avLst/>
          </a:prstGeom>
          <a:blipFill dpi="0" rotWithShape="1">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cxnSp>
        <p:nvCxnSpPr>
          <p:cNvPr id="136" name="Verbinder: gekrümmt 135">
            <a:extLst>
              <a:ext uri="{FF2B5EF4-FFF2-40B4-BE49-F238E27FC236}">
                <a16:creationId xmlns:a16="http://schemas.microsoft.com/office/drawing/2014/main" id="{F66990FE-3A9D-4018-9728-ECA5A85A2C9E}"/>
              </a:ext>
            </a:extLst>
          </p:cNvPr>
          <p:cNvCxnSpPr>
            <a:cxnSpLocks/>
            <a:stCxn id="19" idx="1"/>
          </p:cNvCxnSpPr>
          <p:nvPr/>
        </p:nvCxnSpPr>
        <p:spPr>
          <a:xfrm rot="10800000" flipV="1">
            <a:off x="4614182" y="1940868"/>
            <a:ext cx="2054588" cy="1145936"/>
          </a:xfrm>
          <a:prstGeom prst="curvedConnector3">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Verbinder: gekrümmt 138">
            <a:extLst>
              <a:ext uri="{FF2B5EF4-FFF2-40B4-BE49-F238E27FC236}">
                <a16:creationId xmlns:a16="http://schemas.microsoft.com/office/drawing/2014/main" id="{FCB01245-6A2E-44D8-A52E-A2B57D576668}"/>
              </a:ext>
            </a:extLst>
          </p:cNvPr>
          <p:cNvCxnSpPr>
            <a:cxnSpLocks/>
            <a:stCxn id="39" idx="1"/>
            <a:endCxn id="140" idx="3"/>
          </p:cNvCxnSpPr>
          <p:nvPr/>
        </p:nvCxnSpPr>
        <p:spPr>
          <a:xfrm rot="10800000" flipH="1" flipV="1">
            <a:off x="2649743" y="3324826"/>
            <a:ext cx="313457" cy="780580"/>
          </a:xfrm>
          <a:prstGeom prst="curvedConnector5">
            <a:avLst>
              <a:gd name="adj1" fmla="val -72929"/>
              <a:gd name="adj2" fmla="val 56654"/>
              <a:gd name="adj3" fmla="val 172929"/>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0" name="Rechteck 139">
            <a:extLst>
              <a:ext uri="{FF2B5EF4-FFF2-40B4-BE49-F238E27FC236}">
                <a16:creationId xmlns:a16="http://schemas.microsoft.com/office/drawing/2014/main" id="{7FD583D5-8C4A-40A8-80C1-FA48AFA4D389}"/>
              </a:ext>
            </a:extLst>
          </p:cNvPr>
          <p:cNvSpPr/>
          <p:nvPr/>
        </p:nvSpPr>
        <p:spPr>
          <a:xfrm>
            <a:off x="915236" y="3851490"/>
            <a:ext cx="2047965" cy="507831"/>
          </a:xfrm>
          <a:prstGeom prst="rect">
            <a:avLst/>
          </a:prstGeom>
        </p:spPr>
        <p:txBody>
          <a:bodyPr wrap="square" lIns="91440" tIns="45720" rIns="91440" bIns="45720" anchor="t">
            <a:spAutoFit/>
          </a:bodyPr>
          <a:lstStyle/>
          <a:p>
            <a:pPr algn="ctr"/>
            <a:r>
              <a:rPr lang="es-ES"/>
              <a:t>Impactos en los medios de vida (pesca, turismo) </a:t>
            </a:r>
          </a:p>
        </p:txBody>
      </p:sp>
      <p:sp>
        <p:nvSpPr>
          <p:cNvPr id="25" name="Rechteck 24">
            <a:extLst>
              <a:ext uri="{FF2B5EF4-FFF2-40B4-BE49-F238E27FC236}">
                <a16:creationId xmlns:a16="http://schemas.microsoft.com/office/drawing/2014/main" id="{611D9646-67D6-438E-A966-2166C47D188C}"/>
              </a:ext>
            </a:extLst>
          </p:cNvPr>
          <p:cNvSpPr/>
          <p:nvPr/>
        </p:nvSpPr>
        <p:spPr>
          <a:xfrm>
            <a:off x="170675" y="2578976"/>
            <a:ext cx="1481221" cy="507831"/>
          </a:xfrm>
          <a:prstGeom prst="rect">
            <a:avLst/>
          </a:prstGeom>
        </p:spPr>
        <p:txBody>
          <a:bodyPr wrap="square" lIns="91440" tIns="45720" rIns="91440" bIns="45720" anchor="t">
            <a:spAutoFit/>
          </a:bodyPr>
          <a:lstStyle/>
          <a:p>
            <a:pPr algn="ctr"/>
            <a:r>
              <a:rPr lang="es-ES"/>
              <a:t>Cambio climático/calentamiento global</a:t>
            </a:r>
          </a:p>
        </p:txBody>
      </p:sp>
      <p:sp>
        <p:nvSpPr>
          <p:cNvPr id="29" name="Ellipse 28">
            <a:extLst>
              <a:ext uri="{FF2B5EF4-FFF2-40B4-BE49-F238E27FC236}">
                <a16:creationId xmlns:a16="http://schemas.microsoft.com/office/drawing/2014/main" id="{22C2AFF1-615B-42A7-B22A-953D2912851D}"/>
              </a:ext>
            </a:extLst>
          </p:cNvPr>
          <p:cNvSpPr/>
          <p:nvPr/>
        </p:nvSpPr>
        <p:spPr>
          <a:xfrm>
            <a:off x="576568" y="2031205"/>
            <a:ext cx="530353" cy="540545"/>
          </a:xfrm>
          <a:prstGeom prst="ellipse">
            <a:avLst/>
          </a:prstGeom>
          <a:blipFill>
            <a:blip r:embed="rId12">
              <a:extLst>
                <a:ext uri="{96DAC541-7B7A-43D3-8B79-37D633B846F1}">
                  <asvg:svgBlip xmlns:asvg="http://schemas.microsoft.com/office/drawing/2016/SVG/main" r:embed="rId13"/>
                </a:ext>
              </a:extLst>
            </a:blip>
            <a:stretch>
              <a:fillRect/>
            </a:stretch>
          </a:blip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Tree>
    <p:extLst>
      <p:ext uri="{BB962C8B-B14F-4D97-AF65-F5344CB8AC3E}">
        <p14:creationId xmlns:p14="http://schemas.microsoft.com/office/powerpoint/2010/main" val="342040505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5179051-432C-4B5B-8073-FCFE44EE7537}"/>
              </a:ext>
            </a:extLst>
          </p:cNvPr>
          <p:cNvSpPr>
            <a:spLocks noGrp="1"/>
          </p:cNvSpPr>
          <p:nvPr>
            <p:ph type="body" sz="quarter" idx="14"/>
          </p:nvPr>
        </p:nvSpPr>
        <p:spPr>
          <a:xfrm>
            <a:off x="447191" y="1039176"/>
            <a:ext cx="8567737" cy="270565"/>
          </a:xfrm>
        </p:spPr>
        <p:txBody>
          <a:bodyPr/>
          <a:lstStyle/>
          <a:p>
            <a:r>
              <a:rPr lang="es-ES"/>
              <a:t>¿En qué procesos del sector del agua se requiere energía? </a:t>
            </a:r>
          </a:p>
          <a:p>
            <a:endParaRPr lang="en-US"/>
          </a:p>
        </p:txBody>
      </p:sp>
      <p:graphicFrame>
        <p:nvGraphicFramePr>
          <p:cNvPr id="6" name="Diagramm 5">
            <a:extLst>
              <a:ext uri="{FF2B5EF4-FFF2-40B4-BE49-F238E27FC236}">
                <a16:creationId xmlns:a16="http://schemas.microsoft.com/office/drawing/2014/main" id="{27C83436-9AE4-4F6B-BAA2-0B55E211DF36}"/>
              </a:ext>
            </a:extLst>
          </p:cNvPr>
          <p:cNvGraphicFramePr/>
          <p:nvPr>
            <p:extLst>
              <p:ext uri="{D42A27DB-BD31-4B8C-83A1-F6EECF244321}">
                <p14:modId xmlns:p14="http://schemas.microsoft.com/office/powerpoint/2010/main" val="112186899"/>
              </p:ext>
            </p:extLst>
          </p:nvPr>
        </p:nvGraphicFramePr>
        <p:xfrm>
          <a:off x="1789591" y="1349466"/>
          <a:ext cx="5248208" cy="3365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id="{A32E4534-15EB-4A42-BAF7-177A2965402C}"/>
              </a:ext>
            </a:extLst>
          </p:cNvPr>
          <p:cNvSpPr>
            <a:spLocks noGrp="1"/>
          </p:cNvSpPr>
          <p:nvPr>
            <p:ph type="title"/>
          </p:nvPr>
        </p:nvSpPr>
        <p:spPr/>
        <p:txBody>
          <a:bodyPr/>
          <a:lstStyle/>
          <a:p>
            <a:r>
              <a:rPr lang="es-ES"/>
              <a:t>Energía para agua</a:t>
            </a:r>
          </a:p>
        </p:txBody>
      </p:sp>
      <p:sp>
        <p:nvSpPr>
          <p:cNvPr id="5" name="Foliennummernplatzhalter 4">
            <a:extLst>
              <a:ext uri="{FF2B5EF4-FFF2-40B4-BE49-F238E27FC236}">
                <a16:creationId xmlns:a16="http://schemas.microsoft.com/office/drawing/2014/main" id="{2AE8F811-B9E9-4A78-B430-64DC6CD5EC54}"/>
              </a:ext>
            </a:extLst>
          </p:cNvPr>
          <p:cNvSpPr>
            <a:spLocks noGrp="1"/>
          </p:cNvSpPr>
          <p:nvPr>
            <p:ph type="sldNum" sz="quarter" idx="16"/>
          </p:nvPr>
        </p:nvSpPr>
        <p:spPr/>
        <p:txBody>
          <a:bodyPr/>
          <a:lstStyle/>
          <a:p>
            <a:fld id="{CF23C0C3-F0EC-4AF0-84C8-08554CFEDD03}" type="slidenum">
              <a:rPr lang="en-GB" smtClean="0"/>
              <a:t>19</a:t>
            </a:fld>
            <a:endParaRPr lang="en-GB"/>
          </a:p>
        </p:txBody>
      </p:sp>
    </p:spTree>
    <p:extLst>
      <p:ext uri="{BB962C8B-B14F-4D97-AF65-F5344CB8AC3E}">
        <p14:creationId xmlns:p14="http://schemas.microsoft.com/office/powerpoint/2010/main" val="82022540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nvGraphicFramePr>
        <p:xfrm>
          <a:off x="529390" y="1116544"/>
          <a:ext cx="8376485" cy="3543644"/>
        </p:xfrm>
        <a:graphic>
          <a:graphicData uri="http://schemas.openxmlformats.org/drawingml/2006/table">
            <a:tbl>
              <a:tblPr firstRow="1" bandRow="1">
                <a:tableStyleId>{5C22544A-7EE6-4342-B048-85BDC9FD1C3A}</a:tableStyleId>
              </a:tblPr>
              <a:tblGrid>
                <a:gridCol w="2027262">
                  <a:extLst>
                    <a:ext uri="{9D8B030D-6E8A-4147-A177-3AD203B41FA5}">
                      <a16:colId xmlns:a16="http://schemas.microsoft.com/office/drawing/2014/main" val="1827523324"/>
                    </a:ext>
                  </a:extLst>
                </a:gridCol>
                <a:gridCol w="6349223">
                  <a:extLst>
                    <a:ext uri="{9D8B030D-6E8A-4147-A177-3AD203B41FA5}">
                      <a16:colId xmlns:a16="http://schemas.microsoft.com/office/drawing/2014/main" val="2519275813"/>
                    </a:ext>
                  </a:extLst>
                </a:gridCol>
              </a:tblGrid>
              <a:tr h="1032338">
                <a:tc>
                  <a:txBody>
                    <a:bodyPr/>
                    <a:lstStyle/>
                    <a:p>
                      <a:pPr algn="ctr">
                        <a:spcBef>
                          <a:spcPts val="600"/>
                        </a:spcBef>
                      </a:pPr>
                      <a:r>
                        <a:rPr lang="es-ES" sz="1800" b="0">
                          <a:solidFill>
                            <a:srgbClr val="004C82"/>
                          </a:solidFill>
                          <a:latin typeface="Calibri" panose="020F0502020204030204" pitchFamily="34" charset="0"/>
                          <a:cs typeface="Calibri" panose="020F0502020204030204" pitchFamily="34" charset="0"/>
                        </a:rPr>
                        <a:t>Capítulo 1.1:</a:t>
                      </a:r>
                    </a:p>
                  </a:txBody>
                  <a:tcPr marT="324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es-ES" sz="1600" b="1">
                          <a:solidFill>
                            <a:srgbClr val="004C82"/>
                          </a:solidFill>
                          <a:latin typeface="+mn-lt"/>
                          <a:ea typeface="+mn-ea"/>
                          <a:cs typeface="+mn-cs"/>
                        </a:rPr>
                        <a:t>Historia del Nexo entre Agua, Energía y Seguridad Alimentaria (WEF)</a:t>
                      </a:r>
                    </a:p>
                    <a:p>
                      <a:pPr marL="171450" indent="-171450" algn="l" defTabSz="685800" rtl="0" eaLnBrk="1" latinLnBrk="0" hangingPunct="1">
                        <a:buFont typeface="Wingdings" panose="05000000000000000000" pitchFamily="2" charset="2"/>
                        <a:buChar char="§"/>
                      </a:pPr>
                      <a:r>
                        <a:rPr lang="es-ES" sz="1600" b="0">
                          <a:solidFill>
                            <a:srgbClr val="004C82"/>
                          </a:solidFill>
                          <a:latin typeface="+mn-lt"/>
                          <a:ea typeface="+mn-ea"/>
                          <a:cs typeface="+mn-cs"/>
                        </a:rPr>
                        <a:t>Introducción al Nexo WEF</a:t>
                      </a:r>
                    </a:p>
                    <a:p>
                      <a:pPr marL="171450" indent="-171450" algn="l" defTabSz="685800" rtl="0" eaLnBrk="1" latinLnBrk="0" hangingPunct="1">
                        <a:buFont typeface="Wingdings" panose="05000000000000000000" pitchFamily="2" charset="2"/>
                        <a:buChar char="§"/>
                      </a:pPr>
                      <a:r>
                        <a:rPr lang="es-ES" sz="1600" b="0">
                          <a:solidFill>
                            <a:srgbClr val="004C82"/>
                          </a:solidFill>
                          <a:latin typeface="+mn-lt"/>
                          <a:ea typeface="+mn-ea"/>
                          <a:cs typeface="+mn-cs"/>
                        </a:rPr>
                        <a:t>Ejercicio interactivo: su experiencia con las interrelaciones sectoriales</a:t>
                      </a:r>
                    </a:p>
                  </a:txBody>
                  <a:tcPr marT="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102646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s-ES" sz="1800" b="0">
                          <a:solidFill>
                            <a:srgbClr val="004C82"/>
                          </a:solidFill>
                          <a:latin typeface="Calibri" panose="020F0502020204030204" pitchFamily="34" charset="0"/>
                          <a:ea typeface="+mn-ea"/>
                          <a:cs typeface="Calibri" panose="020F0502020204030204" pitchFamily="34" charset="0"/>
                        </a:rPr>
                        <a:t>Capítulo 1.2:</a:t>
                      </a: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s-ES" sz="1600" b="1">
                          <a:solidFill>
                            <a:srgbClr val="004C82"/>
                          </a:solidFill>
                          <a:latin typeface="+mn-lt"/>
                          <a:ea typeface="+mn-ea"/>
                          <a:cs typeface="+mn-cs"/>
                        </a:rPr>
                        <a:t>Interacciones WEF</a:t>
                      </a:r>
                    </a:p>
                    <a:p>
                      <a:pPr marL="171450" indent="-171450">
                        <a:buFont typeface="Wingdings" panose="05000000000000000000" pitchFamily="2" charset="2"/>
                        <a:buChar char="§"/>
                      </a:pPr>
                      <a:r>
                        <a:rPr lang="es-ES" sz="1600" b="0">
                          <a:solidFill>
                            <a:srgbClr val="004C82"/>
                          </a:solidFill>
                        </a:rPr>
                        <a:t>Agua, energía, seguridad alimentaria y </a:t>
                      </a:r>
                      <a:r>
                        <a:rPr lang="es-ES" sz="1600" b="0" i="1" err="1">
                          <a:solidFill>
                            <a:srgbClr val="004C82"/>
                          </a:solidFill>
                        </a:rPr>
                        <a:t>trade-offs</a:t>
                      </a:r>
                      <a:r>
                        <a:rPr lang="es-ES" sz="1600" b="0" i="1">
                          <a:solidFill>
                            <a:srgbClr val="004C82"/>
                          </a:solidFill>
                        </a:rPr>
                        <a:t> </a:t>
                      </a:r>
                      <a:r>
                        <a:rPr lang="es-ES" sz="1600" b="0">
                          <a:solidFill>
                            <a:srgbClr val="004C82"/>
                          </a:solidFill>
                        </a:rPr>
                        <a:t>(compromisos)</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114425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s-ES" sz="1800">
                          <a:solidFill>
                            <a:srgbClr val="004C82"/>
                          </a:solidFill>
                          <a:latin typeface="Calibri" panose="020F0502020204030204" pitchFamily="34" charset="0"/>
                          <a:cs typeface="Calibri" panose="020F0502020204030204" pitchFamily="34" charset="0"/>
                        </a:rPr>
                        <a:t>Capítulo 1.3:</a:t>
                      </a: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s-ES" sz="1600" b="1">
                          <a:solidFill>
                            <a:srgbClr val="004C82"/>
                          </a:solidFill>
                        </a:rPr>
                        <a:t>Soluciones para el Nexo WEF</a:t>
                      </a:r>
                    </a:p>
                    <a:p>
                      <a:pPr marL="171450" indent="-171450">
                        <a:buFont typeface="Wingdings" panose="05000000000000000000" pitchFamily="2" charset="2"/>
                        <a:buChar char="§"/>
                      </a:pPr>
                      <a:r>
                        <a:rPr lang="es-ES" sz="1600" b="0">
                          <a:solidFill>
                            <a:srgbClr val="004C82"/>
                          </a:solidFill>
                        </a:rPr>
                        <a:t>Sinergias y soluciones de Nexo WEF</a:t>
                      </a:r>
                    </a:p>
                    <a:p>
                      <a:pPr marL="171450" indent="-171450">
                        <a:buFont typeface="Wingdings" panose="05000000000000000000" pitchFamily="2" charset="2"/>
                        <a:buChar char="§"/>
                      </a:pPr>
                      <a:r>
                        <a:rPr lang="es-ES" sz="1600" b="0">
                          <a:solidFill>
                            <a:srgbClr val="004C82"/>
                          </a:solidFill>
                        </a:rPr>
                        <a:t>Ejercicio interactivo: búsqueda de soluciones para </a:t>
                      </a:r>
                      <a:r>
                        <a:rPr lang="es-ES" sz="1600" b="0" i="1">
                          <a:solidFill>
                            <a:srgbClr val="004C82"/>
                          </a:solidFill>
                        </a:rPr>
                        <a:t>trade-offs</a:t>
                      </a:r>
                      <a:r>
                        <a:rPr lang="es-ES" sz="1600" b="0">
                          <a:solidFill>
                            <a:srgbClr val="004C82"/>
                          </a:solidFill>
                        </a:rPr>
                        <a:t> y uso de sinergias </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335337963"/>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r>
              <a:rPr lang="es-ES" sz="2800">
                <a:solidFill>
                  <a:srgbClr val="004C82"/>
                </a:solidFill>
              </a:rPr>
              <a:t>Contenido</a:t>
            </a:r>
          </a:p>
        </p:txBody>
      </p:sp>
    </p:spTree>
    <p:extLst>
      <p:ext uri="{BB962C8B-B14F-4D97-AF65-F5344CB8AC3E}">
        <p14:creationId xmlns:p14="http://schemas.microsoft.com/office/powerpoint/2010/main" val="293808720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F299A-84B6-4CF8-8DE1-42EB727AC9C9}"/>
              </a:ext>
            </a:extLst>
          </p:cNvPr>
          <p:cNvSpPr>
            <a:spLocks noGrp="1"/>
          </p:cNvSpPr>
          <p:nvPr>
            <p:ph type="title"/>
          </p:nvPr>
        </p:nvSpPr>
        <p:spPr>
          <a:xfrm>
            <a:off x="449817" y="710455"/>
            <a:ext cx="8097740" cy="764825"/>
          </a:xfrm>
        </p:spPr>
        <p:txBody>
          <a:bodyPr/>
          <a:lstStyle/>
          <a:p>
            <a:r>
              <a:rPr lang="es-ES" b="1" i="1"/>
              <a:t>Preguntas a los participantes</a:t>
            </a:r>
            <a:br>
              <a:rPr lang="es-ES" b="1"/>
            </a:br>
            <a:r>
              <a:rPr lang="es-ES" sz="2000" b="1"/>
              <a:t>¿Cuánta energía se utiliza en el sector del agua?</a:t>
            </a:r>
          </a:p>
        </p:txBody>
      </p:sp>
      <p:sp>
        <p:nvSpPr>
          <p:cNvPr id="3" name="Textplatzhalter 1">
            <a:extLst>
              <a:ext uri="{FF2B5EF4-FFF2-40B4-BE49-F238E27FC236}">
                <a16:creationId xmlns:a16="http://schemas.microsoft.com/office/drawing/2014/main" id="{5F617703-9BFA-463B-A2C4-65BD07EF80A3}"/>
              </a:ext>
            </a:extLst>
          </p:cNvPr>
          <p:cNvSpPr txBox="1">
            <a:spLocks/>
          </p:cNvSpPr>
          <p:nvPr/>
        </p:nvSpPr>
        <p:spPr>
          <a:xfrm>
            <a:off x="985658" y="1899121"/>
            <a:ext cx="7172684" cy="2839832"/>
          </a:xfrm>
          <a:prstGeom prst="rect">
            <a:avLst/>
          </a:prstGeom>
        </p:spPr>
        <p:txBody>
          <a:bodyPr lIns="91440" tIns="45720" rIns="91440" bIns="45720" anchor="t"/>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buFont typeface="+mj-lt"/>
              <a:buAutoNum type="arabicPeriod"/>
            </a:pPr>
            <a:r>
              <a:rPr lang="es-ES">
                <a:latin typeface="Calibri"/>
                <a:cs typeface="Calibri"/>
              </a:rPr>
              <a:t>¿Qué porcentaje de la electricidad mundial se consume en el sector del agua (en %)?</a:t>
            </a:r>
          </a:p>
          <a:p>
            <a:pPr marL="457200" lvl="1" indent="-457200">
              <a:buFont typeface="+mj-lt"/>
              <a:buAutoNum type="arabicPeriod"/>
            </a:pPr>
            <a:r>
              <a:rPr lang="es-ES">
                <a:latin typeface="Calibri"/>
                <a:cs typeface="Calibri"/>
              </a:rPr>
              <a:t>¿Qué parte del sector del agua utiliza más electricidad?</a:t>
            </a:r>
          </a:p>
          <a:p>
            <a:pPr marL="457200" lvl="1" indent="-457200">
              <a:buFont typeface="+mj-lt"/>
              <a:buAutoNum type="arabicPeriod"/>
            </a:pPr>
            <a:r>
              <a:rPr lang="es-ES">
                <a:latin typeface="Calibri"/>
                <a:cs typeface="Calibri"/>
              </a:rPr>
              <a:t>¿Qué parte del sector del agua se prevé que utilice más electricidad dentro de 20 años?</a:t>
            </a:r>
          </a:p>
        </p:txBody>
      </p:sp>
    </p:spTree>
    <p:extLst>
      <p:ext uri="{BB962C8B-B14F-4D97-AF65-F5344CB8AC3E}">
        <p14:creationId xmlns:p14="http://schemas.microsoft.com/office/powerpoint/2010/main" val="401395631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B973FC6-F5CA-4272-978E-837764872B9B}"/>
              </a:ext>
            </a:extLst>
          </p:cNvPr>
          <p:cNvSpPr>
            <a:spLocks noGrp="1"/>
          </p:cNvSpPr>
          <p:nvPr>
            <p:ph type="body" sz="quarter" idx="14"/>
          </p:nvPr>
        </p:nvSpPr>
        <p:spPr/>
        <p:txBody>
          <a:bodyPr/>
          <a:lstStyle/>
          <a:p>
            <a:r>
              <a:rPr lang="es-ES"/>
              <a:t>Consumo de electricidad en el sector del agua por proceso y región, 2014</a:t>
            </a:r>
          </a:p>
        </p:txBody>
      </p:sp>
      <p:sp>
        <p:nvSpPr>
          <p:cNvPr id="4" name="Titel 3">
            <a:extLst>
              <a:ext uri="{FF2B5EF4-FFF2-40B4-BE49-F238E27FC236}">
                <a16:creationId xmlns:a16="http://schemas.microsoft.com/office/drawing/2014/main" id="{C2CE3559-87B2-4399-9369-57FC78C7278F}"/>
              </a:ext>
            </a:extLst>
          </p:cNvPr>
          <p:cNvSpPr>
            <a:spLocks noGrp="1"/>
          </p:cNvSpPr>
          <p:nvPr>
            <p:ph type="title"/>
          </p:nvPr>
        </p:nvSpPr>
        <p:spPr/>
        <p:txBody>
          <a:bodyPr/>
          <a:lstStyle/>
          <a:p>
            <a:r>
              <a:rPr lang="es-ES"/>
              <a:t>Energía para agua</a:t>
            </a:r>
          </a:p>
        </p:txBody>
      </p:sp>
      <p:sp>
        <p:nvSpPr>
          <p:cNvPr id="5" name="Foliennummernplatzhalter 4">
            <a:extLst>
              <a:ext uri="{FF2B5EF4-FFF2-40B4-BE49-F238E27FC236}">
                <a16:creationId xmlns:a16="http://schemas.microsoft.com/office/drawing/2014/main" id="{32E985C2-1338-4585-96CC-6E643CA6D4A0}"/>
              </a:ext>
            </a:extLst>
          </p:cNvPr>
          <p:cNvSpPr>
            <a:spLocks noGrp="1"/>
          </p:cNvSpPr>
          <p:nvPr>
            <p:ph type="sldNum" sz="quarter" idx="16"/>
          </p:nvPr>
        </p:nvSpPr>
        <p:spPr/>
        <p:txBody>
          <a:bodyPr/>
          <a:lstStyle/>
          <a:p>
            <a:fld id="{CF23C0C3-F0EC-4AF0-84C8-08554CFEDD03}" type="slidenum">
              <a:rPr lang="en-GB" smtClean="0"/>
              <a:t>21</a:t>
            </a:fld>
            <a:endParaRPr lang="en-GB"/>
          </a:p>
        </p:txBody>
      </p:sp>
      <p:pic>
        <p:nvPicPr>
          <p:cNvPr id="7" name="Grafik 6">
            <a:extLst>
              <a:ext uri="{FF2B5EF4-FFF2-40B4-BE49-F238E27FC236}">
                <a16:creationId xmlns:a16="http://schemas.microsoft.com/office/drawing/2014/main" id="{5335813D-81BF-4574-ACFD-B3FBDD11A0C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49263" y="1579615"/>
            <a:ext cx="6273743" cy="2987885"/>
          </a:xfrm>
          <a:prstGeom prst="rect">
            <a:avLst/>
          </a:prstGeom>
        </p:spPr>
      </p:pic>
      <p:sp>
        <p:nvSpPr>
          <p:cNvPr id="8" name="Textfeld 7">
            <a:extLst>
              <a:ext uri="{FF2B5EF4-FFF2-40B4-BE49-F238E27FC236}">
                <a16:creationId xmlns:a16="http://schemas.microsoft.com/office/drawing/2014/main" id="{0B59D431-D035-4A87-AFE6-C8B2451018FD}"/>
              </a:ext>
            </a:extLst>
          </p:cNvPr>
          <p:cNvSpPr txBox="1"/>
          <p:nvPr/>
        </p:nvSpPr>
        <p:spPr>
          <a:xfrm>
            <a:off x="5729354" y="4688550"/>
            <a:ext cx="1431802" cy="276999"/>
          </a:xfrm>
          <a:prstGeom prst="rect">
            <a:avLst/>
          </a:prstGeom>
          <a:noFill/>
        </p:spPr>
        <p:txBody>
          <a:bodyPr wrap="none" rtlCol="0">
            <a:spAutoFit/>
          </a:bodyPr>
          <a:lstStyle/>
          <a:p>
            <a:pPr algn="l"/>
            <a:r>
              <a:rPr lang="es-ES" sz="1200"/>
              <a:t>Fuente: AIE, 2016</a:t>
            </a:r>
          </a:p>
        </p:txBody>
      </p:sp>
    </p:spTree>
    <p:extLst>
      <p:ext uri="{BB962C8B-B14F-4D97-AF65-F5344CB8AC3E}">
        <p14:creationId xmlns:p14="http://schemas.microsoft.com/office/powerpoint/2010/main" val="194985150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BF91F07-105F-42FE-AA4B-53514C8A9788}"/>
              </a:ext>
            </a:extLst>
          </p:cNvPr>
          <p:cNvSpPr>
            <a:spLocks noGrp="1"/>
          </p:cNvSpPr>
          <p:nvPr>
            <p:ph type="body" sz="quarter" idx="14"/>
          </p:nvPr>
        </p:nvSpPr>
        <p:spPr/>
        <p:txBody>
          <a:bodyPr/>
          <a:lstStyle/>
          <a:p>
            <a:r>
              <a:rPr lang="es-ES"/>
              <a:t>Consumo de electricidad en el sector del agua por proceso, 2014 - 2040</a:t>
            </a:r>
          </a:p>
        </p:txBody>
      </p:sp>
      <p:sp>
        <p:nvSpPr>
          <p:cNvPr id="4" name="Titel 3">
            <a:extLst>
              <a:ext uri="{FF2B5EF4-FFF2-40B4-BE49-F238E27FC236}">
                <a16:creationId xmlns:a16="http://schemas.microsoft.com/office/drawing/2014/main" id="{65A36D1B-0E65-48DB-AADD-04CF8F2EC7CD}"/>
              </a:ext>
            </a:extLst>
          </p:cNvPr>
          <p:cNvSpPr>
            <a:spLocks noGrp="1"/>
          </p:cNvSpPr>
          <p:nvPr>
            <p:ph type="title"/>
          </p:nvPr>
        </p:nvSpPr>
        <p:spPr/>
        <p:txBody>
          <a:bodyPr/>
          <a:lstStyle/>
          <a:p>
            <a:r>
              <a:rPr lang="es-ES"/>
              <a:t>Energía para agua</a:t>
            </a:r>
          </a:p>
        </p:txBody>
      </p:sp>
      <p:sp>
        <p:nvSpPr>
          <p:cNvPr id="5" name="Foliennummernplatzhalter 4">
            <a:extLst>
              <a:ext uri="{FF2B5EF4-FFF2-40B4-BE49-F238E27FC236}">
                <a16:creationId xmlns:a16="http://schemas.microsoft.com/office/drawing/2014/main" id="{C920F686-2703-45E9-92E6-C235A717A120}"/>
              </a:ext>
            </a:extLst>
          </p:cNvPr>
          <p:cNvSpPr>
            <a:spLocks noGrp="1"/>
          </p:cNvSpPr>
          <p:nvPr>
            <p:ph type="sldNum" sz="quarter" idx="16"/>
          </p:nvPr>
        </p:nvSpPr>
        <p:spPr/>
        <p:txBody>
          <a:bodyPr/>
          <a:lstStyle/>
          <a:p>
            <a:fld id="{CF23C0C3-F0EC-4AF0-84C8-08554CFEDD03}" type="slidenum">
              <a:rPr lang="en-GB" smtClean="0"/>
              <a:t>22</a:t>
            </a:fld>
            <a:endParaRPr lang="en-GB"/>
          </a:p>
        </p:txBody>
      </p:sp>
      <p:sp>
        <p:nvSpPr>
          <p:cNvPr id="8" name="Textfeld 7">
            <a:extLst>
              <a:ext uri="{FF2B5EF4-FFF2-40B4-BE49-F238E27FC236}">
                <a16:creationId xmlns:a16="http://schemas.microsoft.com/office/drawing/2014/main" id="{E6C6F9CE-3CBD-420B-BBD0-622E9F8CC2DC}"/>
              </a:ext>
            </a:extLst>
          </p:cNvPr>
          <p:cNvSpPr txBox="1"/>
          <p:nvPr/>
        </p:nvSpPr>
        <p:spPr>
          <a:xfrm>
            <a:off x="6046049" y="4822403"/>
            <a:ext cx="1431802" cy="276999"/>
          </a:xfrm>
          <a:prstGeom prst="rect">
            <a:avLst/>
          </a:prstGeom>
          <a:noFill/>
        </p:spPr>
        <p:txBody>
          <a:bodyPr wrap="none" rtlCol="0">
            <a:spAutoFit/>
          </a:bodyPr>
          <a:lstStyle/>
          <a:p>
            <a:pPr algn="l"/>
            <a:r>
              <a:rPr lang="es-ES" sz="1200"/>
              <a:t>Fuente: AIE, 2016</a:t>
            </a:r>
          </a:p>
        </p:txBody>
      </p:sp>
      <p:pic>
        <p:nvPicPr>
          <p:cNvPr id="6" name="Grafik 5">
            <a:extLst>
              <a:ext uri="{FF2B5EF4-FFF2-40B4-BE49-F238E27FC236}">
                <a16:creationId xmlns:a16="http://schemas.microsoft.com/office/drawing/2014/main" id="{B89CD030-4426-461B-AB91-3A87089B30A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4789"/>
          <a:stretch/>
        </p:blipFill>
        <p:spPr>
          <a:xfrm>
            <a:off x="1047749" y="1725091"/>
            <a:ext cx="6324827" cy="2893368"/>
          </a:xfrm>
          <a:prstGeom prst="rect">
            <a:avLst/>
          </a:prstGeom>
        </p:spPr>
      </p:pic>
      <p:sp>
        <p:nvSpPr>
          <p:cNvPr id="3" name="Elipse 2">
            <a:extLst>
              <a:ext uri="{FF2B5EF4-FFF2-40B4-BE49-F238E27FC236}">
                <a16:creationId xmlns:a16="http://schemas.microsoft.com/office/drawing/2014/main" id="{661C518E-2521-48AD-B0F7-25098686A596}"/>
              </a:ext>
            </a:extLst>
          </p:cNvPr>
          <p:cNvSpPr/>
          <p:nvPr/>
        </p:nvSpPr>
        <p:spPr>
          <a:xfrm>
            <a:off x="6201669" y="2661854"/>
            <a:ext cx="1120561" cy="20574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err="1"/>
          </a:p>
        </p:txBody>
      </p:sp>
    </p:spTree>
    <p:extLst>
      <p:ext uri="{BB962C8B-B14F-4D97-AF65-F5344CB8AC3E}">
        <p14:creationId xmlns:p14="http://schemas.microsoft.com/office/powerpoint/2010/main" val="242289456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383CE17-7119-43D8-885E-0CBF91E9921E}"/>
              </a:ext>
            </a:extLst>
          </p:cNvPr>
          <p:cNvSpPr>
            <a:spLocks noGrp="1"/>
          </p:cNvSpPr>
          <p:nvPr>
            <p:ph type="title"/>
          </p:nvPr>
        </p:nvSpPr>
        <p:spPr/>
        <p:txBody>
          <a:bodyPr/>
          <a:lstStyle/>
          <a:p>
            <a:r>
              <a:rPr lang="es-ES"/>
              <a:t>Energía para alimentos </a:t>
            </a:r>
          </a:p>
        </p:txBody>
      </p:sp>
      <p:sp>
        <p:nvSpPr>
          <p:cNvPr id="4" name="Foliennummernplatzhalter 3">
            <a:extLst>
              <a:ext uri="{FF2B5EF4-FFF2-40B4-BE49-F238E27FC236}">
                <a16:creationId xmlns:a16="http://schemas.microsoft.com/office/drawing/2014/main" id="{A5E6929A-379D-40E8-8B09-4DF607F2AAA9}"/>
              </a:ext>
            </a:extLst>
          </p:cNvPr>
          <p:cNvSpPr>
            <a:spLocks noGrp="1"/>
          </p:cNvSpPr>
          <p:nvPr>
            <p:ph type="sldNum" sz="quarter" idx="16"/>
          </p:nvPr>
        </p:nvSpPr>
        <p:spPr/>
        <p:txBody>
          <a:bodyPr/>
          <a:lstStyle/>
          <a:p>
            <a:fld id="{CF23C0C3-F0EC-4AF0-84C8-08554CFEDD03}" type="slidenum">
              <a:rPr lang="en-GB" smtClean="0"/>
              <a:t>23</a:t>
            </a:fld>
            <a:endParaRPr lang="en-GB"/>
          </a:p>
        </p:txBody>
      </p:sp>
      <p:sp>
        <p:nvSpPr>
          <p:cNvPr id="6" name="Pfeil: nach unten gekrümmt 5">
            <a:extLst>
              <a:ext uri="{FF2B5EF4-FFF2-40B4-BE49-F238E27FC236}">
                <a16:creationId xmlns:a16="http://schemas.microsoft.com/office/drawing/2014/main" id="{6FD979FD-AE2C-46D6-BCF1-93B5D1CDAAAE}"/>
              </a:ext>
            </a:extLst>
          </p:cNvPr>
          <p:cNvSpPr/>
          <p:nvPr/>
        </p:nvSpPr>
        <p:spPr>
          <a:xfrm rot="18202712">
            <a:off x="1397653" y="2149864"/>
            <a:ext cx="4121848" cy="611890"/>
          </a:xfrm>
          <a:prstGeom prst="curvedDownArrow">
            <a:avLst>
              <a:gd name="adj1" fmla="val 33578"/>
              <a:gd name="adj2" fmla="val 50000"/>
              <a:gd name="adj3" fmla="val 25000"/>
            </a:avLst>
          </a:prstGeom>
          <a:solidFill>
            <a:srgbClr val="F497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highlight>
                <a:srgbClr val="F4971A"/>
              </a:highlight>
            </a:endParaRPr>
          </a:p>
        </p:txBody>
      </p:sp>
      <p:pic>
        <p:nvPicPr>
          <p:cNvPr id="7" name="Picture 48" descr="Logo, icon&#10;&#10;Description automatically generated">
            <a:extLst>
              <a:ext uri="{FF2B5EF4-FFF2-40B4-BE49-F238E27FC236}">
                <a16:creationId xmlns:a16="http://schemas.microsoft.com/office/drawing/2014/main" id="{63D66F48-C99D-44FD-A29B-28A5C092963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691883" y="634796"/>
            <a:ext cx="1173801" cy="1173801"/>
          </a:xfrm>
          <a:prstGeom prst="rect">
            <a:avLst/>
          </a:prstGeom>
        </p:spPr>
      </p:pic>
      <p:pic>
        <p:nvPicPr>
          <p:cNvPr id="5" name="Picture 21" descr="Icon&#10;&#10;Description automatically generated">
            <a:extLst>
              <a:ext uri="{FF2B5EF4-FFF2-40B4-BE49-F238E27FC236}">
                <a16:creationId xmlns:a16="http://schemas.microsoft.com/office/drawing/2014/main" id="{30E00A14-ADBB-4938-9F77-73A171E3F9E7}"/>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20311" y="3827827"/>
            <a:ext cx="1034544" cy="1034570"/>
          </a:xfrm>
          <a:prstGeom prst="rect">
            <a:avLst/>
          </a:prstGeom>
          <a:noFill/>
          <a:ln>
            <a:noFill/>
          </a:ln>
        </p:spPr>
      </p:pic>
      <p:sp>
        <p:nvSpPr>
          <p:cNvPr id="13" name="Pfeil: nach unten gekrümmt 12">
            <a:extLst>
              <a:ext uri="{FF2B5EF4-FFF2-40B4-BE49-F238E27FC236}">
                <a16:creationId xmlns:a16="http://schemas.microsoft.com/office/drawing/2014/main" id="{E8CCB914-7142-429B-92B9-152418C99468}"/>
              </a:ext>
            </a:extLst>
          </p:cNvPr>
          <p:cNvSpPr/>
          <p:nvPr/>
        </p:nvSpPr>
        <p:spPr>
          <a:xfrm rot="7261123">
            <a:off x="3194885" y="2918106"/>
            <a:ext cx="4020225" cy="611890"/>
          </a:xfrm>
          <a:prstGeom prst="curvedDownArrow">
            <a:avLst>
              <a:gd name="adj1" fmla="val 33578"/>
              <a:gd name="adj2" fmla="val 50000"/>
              <a:gd name="adj3" fmla="val 25000"/>
            </a:avLst>
          </a:prstGeom>
          <a:solidFill>
            <a:srgbClr val="79A12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solidFill>
                <a:schemeClr val="tx1"/>
              </a:solidFill>
              <a:highlight>
                <a:srgbClr val="F4971A"/>
              </a:highlight>
            </a:endParaRPr>
          </a:p>
        </p:txBody>
      </p:sp>
      <p:grpSp>
        <p:nvGrpSpPr>
          <p:cNvPr id="14" name="Group 9">
            <a:extLst>
              <a:ext uri="{FF2B5EF4-FFF2-40B4-BE49-F238E27FC236}">
                <a16:creationId xmlns:a16="http://schemas.microsoft.com/office/drawing/2014/main" id="{B9E8606B-694E-4953-BD20-937C6D68EE89}"/>
              </a:ext>
            </a:extLst>
          </p:cNvPr>
          <p:cNvGrpSpPr/>
          <p:nvPr/>
        </p:nvGrpSpPr>
        <p:grpSpPr>
          <a:xfrm>
            <a:off x="1599520" y="1053851"/>
            <a:ext cx="3133887" cy="2115958"/>
            <a:chOff x="3057813" y="1635407"/>
            <a:chExt cx="3133887" cy="2115958"/>
          </a:xfrm>
        </p:grpSpPr>
        <p:pic>
          <p:nvPicPr>
            <p:cNvPr id="15" name="Picture 7" descr="Icon, circle&#10;&#10;Description automatically generated">
              <a:extLst>
                <a:ext uri="{FF2B5EF4-FFF2-40B4-BE49-F238E27FC236}">
                  <a16:creationId xmlns:a16="http://schemas.microsoft.com/office/drawing/2014/main" id="{B1AA63BA-C1BB-4E1C-AEB1-A121548D5EB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057813" y="1635407"/>
              <a:ext cx="3133887" cy="2115958"/>
            </a:xfrm>
            <a:prstGeom prst="rect">
              <a:avLst/>
            </a:prstGeom>
          </p:spPr>
        </p:pic>
        <p:sp>
          <p:nvSpPr>
            <p:cNvPr id="16" name="TextBox 12">
              <a:extLst>
                <a:ext uri="{FF2B5EF4-FFF2-40B4-BE49-F238E27FC236}">
                  <a16:creationId xmlns:a16="http://schemas.microsoft.com/office/drawing/2014/main" id="{D30D005D-A57E-4F69-BFFD-73EA68AEFC4C}"/>
                </a:ext>
              </a:extLst>
            </p:cNvPr>
            <p:cNvSpPr txBox="1"/>
            <p:nvPr/>
          </p:nvSpPr>
          <p:spPr>
            <a:xfrm>
              <a:off x="3310388" y="2295555"/>
              <a:ext cx="2525525" cy="1015663"/>
            </a:xfrm>
            <a:prstGeom prst="rect">
              <a:avLst/>
            </a:prstGeom>
            <a:noFill/>
          </p:spPr>
          <p:txBody>
            <a:bodyPr wrap="square" rtlCol="0">
              <a:spAutoFit/>
            </a:bodyPr>
            <a:lstStyle/>
            <a:p>
              <a:pPr algn="ctr"/>
              <a:r>
                <a:rPr lang="es-ES" sz="1200" b="1">
                  <a:solidFill>
                    <a:srgbClr val="575756"/>
                  </a:solidFill>
                  <a:latin typeface="Calibri" panose="020F0502020204030204" pitchFamily="34" charset="0"/>
                  <a:cs typeface="Calibri" panose="020F0502020204030204" pitchFamily="34" charset="0"/>
                </a:rPr>
                <a:t>La producción y la cadena de suministro de alimentos representan aproximadamente el 30 % de la demanda mundial de energía</a:t>
              </a:r>
            </a:p>
            <a:p>
              <a:pPr algn="ctr"/>
              <a:r>
                <a:rPr lang="es-ES" sz="1200" b="1">
                  <a:solidFill>
                    <a:srgbClr val="575756"/>
                  </a:solidFill>
                  <a:latin typeface="Calibri" panose="020F0502020204030204" pitchFamily="34" charset="0"/>
                  <a:cs typeface="Calibri" panose="020F0502020204030204" pitchFamily="34" charset="0"/>
                </a:rPr>
                <a:t> </a:t>
              </a:r>
            </a:p>
          </p:txBody>
        </p:sp>
      </p:grpSp>
      <p:grpSp>
        <p:nvGrpSpPr>
          <p:cNvPr id="18" name="Group 16">
            <a:extLst>
              <a:ext uri="{FF2B5EF4-FFF2-40B4-BE49-F238E27FC236}">
                <a16:creationId xmlns:a16="http://schemas.microsoft.com/office/drawing/2014/main" id="{70748BEA-52D8-4848-9DA8-7E6AA970CF54}"/>
              </a:ext>
            </a:extLst>
          </p:cNvPr>
          <p:cNvGrpSpPr/>
          <p:nvPr/>
        </p:nvGrpSpPr>
        <p:grpSpPr>
          <a:xfrm>
            <a:off x="3996177" y="2635064"/>
            <a:ext cx="2738381" cy="1932436"/>
            <a:chOff x="6263058" y="1698351"/>
            <a:chExt cx="2738381" cy="1932436"/>
          </a:xfrm>
        </p:grpSpPr>
        <p:pic>
          <p:nvPicPr>
            <p:cNvPr id="19" name="Picture 14" descr="A picture containing icon&#10;&#10;Description automatically generated">
              <a:extLst>
                <a:ext uri="{FF2B5EF4-FFF2-40B4-BE49-F238E27FC236}">
                  <a16:creationId xmlns:a16="http://schemas.microsoft.com/office/drawing/2014/main" id="{D3EA2A7E-3F0A-4845-92BE-A0C1F6EC035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20" name="TextBox 15">
              <a:extLst>
                <a:ext uri="{FF2B5EF4-FFF2-40B4-BE49-F238E27FC236}">
                  <a16:creationId xmlns:a16="http://schemas.microsoft.com/office/drawing/2014/main" id="{AA8D0E32-A296-4B77-9DAC-FEB6109FFF9E}"/>
                </a:ext>
              </a:extLst>
            </p:cNvPr>
            <p:cNvSpPr txBox="1"/>
            <p:nvPr/>
          </p:nvSpPr>
          <p:spPr>
            <a:xfrm>
              <a:off x="6659512" y="2335375"/>
              <a:ext cx="2134464" cy="461665"/>
            </a:xfrm>
            <a:prstGeom prst="rect">
              <a:avLst/>
            </a:prstGeom>
            <a:noFill/>
          </p:spPr>
          <p:txBody>
            <a:bodyPr wrap="square" rtlCol="0">
              <a:spAutoFit/>
            </a:bodyPr>
            <a:lstStyle/>
            <a:p>
              <a:r>
                <a:rPr lang="es-ES" sz="1200" b="1">
                  <a:solidFill>
                    <a:srgbClr val="79A12C"/>
                  </a:solidFill>
                  <a:latin typeface="Calibri" panose="020F0502020204030204" pitchFamily="34" charset="0"/>
                  <a:cs typeface="Calibri" panose="020F0502020204030204" pitchFamily="34" charset="0"/>
                </a:rPr>
                <a:t>El suelo agrícola se utiliza para  </a:t>
              </a:r>
            </a:p>
            <a:p>
              <a:r>
                <a:rPr lang="es-ES" sz="1200" b="1">
                  <a:solidFill>
                    <a:srgbClr val="79A12C"/>
                  </a:solidFill>
                  <a:latin typeface="Calibri" panose="020F0502020204030204" pitchFamily="34" charset="0"/>
                  <a:cs typeface="Calibri" panose="020F0502020204030204" pitchFamily="34" charset="0"/>
                </a:rPr>
                <a:t>la producción de biocombustible</a:t>
              </a:r>
            </a:p>
          </p:txBody>
        </p:sp>
      </p:grpSp>
    </p:spTree>
    <p:extLst>
      <p:ext uri="{BB962C8B-B14F-4D97-AF65-F5344CB8AC3E}">
        <p14:creationId xmlns:p14="http://schemas.microsoft.com/office/powerpoint/2010/main" val="303545897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B2CB52-29E7-4FF3-8B17-08418FE3820F}"/>
              </a:ext>
            </a:extLst>
          </p:cNvPr>
          <p:cNvSpPr>
            <a:spLocks noGrp="1"/>
          </p:cNvSpPr>
          <p:nvPr>
            <p:ph type="body" sz="quarter" idx="14"/>
          </p:nvPr>
        </p:nvSpPr>
        <p:spPr/>
        <p:txBody>
          <a:bodyPr/>
          <a:lstStyle/>
          <a:p>
            <a:r>
              <a:rPr lang="es-ES"/>
              <a:t>¿En qué procesos de la producción de alimentos se requiere energía? </a:t>
            </a:r>
          </a:p>
          <a:p>
            <a:endParaRPr lang="en-US"/>
          </a:p>
        </p:txBody>
      </p:sp>
      <p:sp>
        <p:nvSpPr>
          <p:cNvPr id="4" name="Titel 3">
            <a:extLst>
              <a:ext uri="{FF2B5EF4-FFF2-40B4-BE49-F238E27FC236}">
                <a16:creationId xmlns:a16="http://schemas.microsoft.com/office/drawing/2014/main" id="{E59FAFFA-539E-4D8F-B7AB-E234D13856AF}"/>
              </a:ext>
            </a:extLst>
          </p:cNvPr>
          <p:cNvSpPr>
            <a:spLocks noGrp="1"/>
          </p:cNvSpPr>
          <p:nvPr>
            <p:ph type="title"/>
          </p:nvPr>
        </p:nvSpPr>
        <p:spPr/>
        <p:txBody>
          <a:bodyPr/>
          <a:lstStyle/>
          <a:p>
            <a:r>
              <a:rPr lang="es-ES"/>
              <a:t>Energía para alimentos </a:t>
            </a:r>
          </a:p>
        </p:txBody>
      </p:sp>
      <p:sp>
        <p:nvSpPr>
          <p:cNvPr id="5" name="Foliennummernplatzhalter 4">
            <a:extLst>
              <a:ext uri="{FF2B5EF4-FFF2-40B4-BE49-F238E27FC236}">
                <a16:creationId xmlns:a16="http://schemas.microsoft.com/office/drawing/2014/main" id="{3FB86E29-1DB6-4210-9693-81BC98D09ADA}"/>
              </a:ext>
            </a:extLst>
          </p:cNvPr>
          <p:cNvSpPr>
            <a:spLocks noGrp="1"/>
          </p:cNvSpPr>
          <p:nvPr>
            <p:ph type="sldNum" sz="quarter" idx="16"/>
          </p:nvPr>
        </p:nvSpPr>
        <p:spPr/>
        <p:txBody>
          <a:bodyPr/>
          <a:lstStyle/>
          <a:p>
            <a:fld id="{CF23C0C3-F0EC-4AF0-84C8-08554CFEDD03}" type="slidenum">
              <a:rPr lang="en-GB" smtClean="0"/>
              <a:t>24</a:t>
            </a:fld>
            <a:endParaRPr lang="en-GB"/>
          </a:p>
        </p:txBody>
      </p:sp>
      <p:pic>
        <p:nvPicPr>
          <p:cNvPr id="8" name="Grafik 7">
            <a:extLst>
              <a:ext uri="{FF2B5EF4-FFF2-40B4-BE49-F238E27FC236}">
                <a16:creationId xmlns:a16="http://schemas.microsoft.com/office/drawing/2014/main" id="{4C766F5F-283A-4A56-B66F-26125AB7440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628775" y="1562443"/>
            <a:ext cx="6208712" cy="3052801"/>
          </a:xfrm>
          <a:prstGeom prst="rect">
            <a:avLst/>
          </a:prstGeom>
        </p:spPr>
      </p:pic>
      <p:sp>
        <p:nvSpPr>
          <p:cNvPr id="7" name="Textfeld 6">
            <a:extLst>
              <a:ext uri="{FF2B5EF4-FFF2-40B4-BE49-F238E27FC236}">
                <a16:creationId xmlns:a16="http://schemas.microsoft.com/office/drawing/2014/main" id="{5CD4144D-E642-4395-8908-CE3D3FCC5B93}"/>
              </a:ext>
            </a:extLst>
          </p:cNvPr>
          <p:cNvSpPr txBox="1"/>
          <p:nvPr/>
        </p:nvSpPr>
        <p:spPr>
          <a:xfrm>
            <a:off x="6403663" y="4719122"/>
            <a:ext cx="1582565" cy="276999"/>
          </a:xfrm>
          <a:prstGeom prst="rect">
            <a:avLst/>
          </a:prstGeom>
          <a:noFill/>
        </p:spPr>
        <p:txBody>
          <a:bodyPr wrap="square" rtlCol="0">
            <a:spAutoFit/>
          </a:bodyPr>
          <a:lstStyle/>
          <a:p>
            <a:pPr algn="l"/>
            <a:r>
              <a:rPr lang="es-ES" sz="1200"/>
              <a:t>Fuente: FAO, 2016</a:t>
            </a:r>
          </a:p>
        </p:txBody>
      </p:sp>
    </p:spTree>
    <p:extLst>
      <p:ext uri="{BB962C8B-B14F-4D97-AF65-F5344CB8AC3E}">
        <p14:creationId xmlns:p14="http://schemas.microsoft.com/office/powerpoint/2010/main" val="41610448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F299A-84B6-4CF8-8DE1-42EB727AC9C9}"/>
              </a:ext>
            </a:extLst>
          </p:cNvPr>
          <p:cNvSpPr>
            <a:spLocks noGrp="1"/>
          </p:cNvSpPr>
          <p:nvPr>
            <p:ph type="title"/>
          </p:nvPr>
        </p:nvSpPr>
        <p:spPr>
          <a:xfrm>
            <a:off x="449817" y="710455"/>
            <a:ext cx="8097740" cy="764825"/>
          </a:xfrm>
        </p:spPr>
        <p:txBody>
          <a:bodyPr/>
          <a:lstStyle/>
          <a:p>
            <a:r>
              <a:rPr lang="es-ES" b="1" i="1"/>
              <a:t>Respuestas rápidas</a:t>
            </a:r>
            <a:br>
              <a:rPr lang="es-ES" sz="2000" b="1"/>
            </a:br>
            <a:r>
              <a:rPr lang="es-ES" sz="2000" b="1"/>
              <a:t>¿Cómo se utiliza la energía en los sistemas agroalimentarios?</a:t>
            </a:r>
          </a:p>
        </p:txBody>
      </p:sp>
      <p:sp>
        <p:nvSpPr>
          <p:cNvPr id="3" name="Textplatzhalter 1">
            <a:extLst>
              <a:ext uri="{FF2B5EF4-FFF2-40B4-BE49-F238E27FC236}">
                <a16:creationId xmlns:a16="http://schemas.microsoft.com/office/drawing/2014/main" id="{5F617703-9BFA-463B-A2C4-65BD07EF80A3}"/>
              </a:ext>
            </a:extLst>
          </p:cNvPr>
          <p:cNvSpPr txBox="1">
            <a:spLocks/>
          </p:cNvSpPr>
          <p:nvPr/>
        </p:nvSpPr>
        <p:spPr>
          <a:xfrm>
            <a:off x="985658" y="1864831"/>
            <a:ext cx="7172684" cy="2839832"/>
          </a:xfrm>
          <a:prstGeom prst="rect">
            <a:avLst/>
          </a:prstGeom>
        </p:spPr>
        <p:txBody>
          <a:bodyPr/>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buFont typeface="+mj-lt"/>
              <a:buAutoNum type="arabicPeriod"/>
            </a:pPr>
            <a:endParaRPr lang="en-US"/>
          </a:p>
        </p:txBody>
      </p:sp>
      <p:sp>
        <p:nvSpPr>
          <p:cNvPr id="5" name="Textplatzhalter 1">
            <a:extLst>
              <a:ext uri="{FF2B5EF4-FFF2-40B4-BE49-F238E27FC236}">
                <a16:creationId xmlns:a16="http://schemas.microsoft.com/office/drawing/2014/main" id="{F71A5BF2-EE8E-48A6-B461-8B55950073E7}"/>
              </a:ext>
            </a:extLst>
          </p:cNvPr>
          <p:cNvSpPr txBox="1">
            <a:spLocks/>
          </p:cNvSpPr>
          <p:nvPr/>
        </p:nvSpPr>
        <p:spPr>
          <a:xfrm>
            <a:off x="985658" y="1844511"/>
            <a:ext cx="7172684" cy="2839832"/>
          </a:xfrm>
          <a:prstGeom prst="rect">
            <a:avLst/>
          </a:prstGeom>
        </p:spPr>
        <p:txBody>
          <a:bodyPr lIns="91440" tIns="45720" rIns="91440" bIns="45720" anchor="t"/>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buFont typeface="+mj-lt"/>
              <a:buAutoNum type="arabicPeriod"/>
            </a:pPr>
            <a:r>
              <a:rPr lang="es-ES">
                <a:latin typeface="Calibri"/>
                <a:cs typeface="Calibri"/>
              </a:rPr>
              <a:t>Los sistemas agroalimentarios representan alrededor del 33 % de la demanda mundial de energía. </a:t>
            </a:r>
          </a:p>
          <a:p>
            <a:pPr lvl="2"/>
            <a:r>
              <a:rPr lang="es-ES">
                <a:latin typeface="Calibri"/>
                <a:cs typeface="Calibri"/>
              </a:rPr>
              <a:t>¿Qué segmento de la cadena agroalimentaria necesita más energía (a nivel mundial)?</a:t>
            </a:r>
          </a:p>
        </p:txBody>
      </p:sp>
    </p:spTree>
    <p:extLst>
      <p:ext uri="{BB962C8B-B14F-4D97-AF65-F5344CB8AC3E}">
        <p14:creationId xmlns:p14="http://schemas.microsoft.com/office/powerpoint/2010/main" val="381155083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6C1C5A-9266-42DE-9796-848EAA0ED87F}"/>
              </a:ext>
            </a:extLst>
          </p:cNvPr>
          <p:cNvSpPr>
            <a:spLocks noGrp="1"/>
          </p:cNvSpPr>
          <p:nvPr>
            <p:ph type="title"/>
          </p:nvPr>
        </p:nvSpPr>
        <p:spPr/>
        <p:txBody>
          <a:bodyPr/>
          <a:lstStyle/>
          <a:p>
            <a:r>
              <a:rPr lang="es-ES"/>
              <a:t>Energía para alimentos</a:t>
            </a:r>
          </a:p>
        </p:txBody>
      </p:sp>
      <p:sp>
        <p:nvSpPr>
          <p:cNvPr id="4" name="Foliennummernplatzhalter 3">
            <a:extLst>
              <a:ext uri="{FF2B5EF4-FFF2-40B4-BE49-F238E27FC236}">
                <a16:creationId xmlns:a16="http://schemas.microsoft.com/office/drawing/2014/main" id="{6ED5F3EB-FA5E-4F09-9511-38CFE10A446F}"/>
              </a:ext>
            </a:extLst>
          </p:cNvPr>
          <p:cNvSpPr>
            <a:spLocks noGrp="1"/>
          </p:cNvSpPr>
          <p:nvPr>
            <p:ph type="sldNum" sz="quarter" idx="16"/>
          </p:nvPr>
        </p:nvSpPr>
        <p:spPr/>
        <p:txBody>
          <a:bodyPr/>
          <a:lstStyle/>
          <a:p>
            <a:fld id="{CF23C0C3-F0EC-4AF0-84C8-08554CFEDD03}" type="slidenum">
              <a:rPr lang="en-GB" smtClean="0"/>
              <a:t>26</a:t>
            </a:fld>
            <a:endParaRPr lang="en-GB"/>
          </a:p>
        </p:txBody>
      </p:sp>
      <p:pic>
        <p:nvPicPr>
          <p:cNvPr id="6" name="Grafik 5">
            <a:extLst>
              <a:ext uri="{FF2B5EF4-FFF2-40B4-BE49-F238E27FC236}">
                <a16:creationId xmlns:a16="http://schemas.microsoft.com/office/drawing/2014/main" id="{BFDA87CE-9FB1-4406-94DE-FDCA1ACADB8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25232" y="1742929"/>
            <a:ext cx="5167682" cy="2824571"/>
          </a:xfrm>
          <a:prstGeom prst="rect">
            <a:avLst/>
          </a:prstGeom>
        </p:spPr>
      </p:pic>
      <p:sp>
        <p:nvSpPr>
          <p:cNvPr id="7" name="Textfeld 6">
            <a:extLst>
              <a:ext uri="{FF2B5EF4-FFF2-40B4-BE49-F238E27FC236}">
                <a16:creationId xmlns:a16="http://schemas.microsoft.com/office/drawing/2014/main" id="{173888AE-767B-453D-A96F-3F714000DC59}"/>
              </a:ext>
            </a:extLst>
          </p:cNvPr>
          <p:cNvSpPr txBox="1"/>
          <p:nvPr/>
        </p:nvSpPr>
        <p:spPr>
          <a:xfrm>
            <a:off x="4206507" y="4429000"/>
            <a:ext cx="1486407" cy="276999"/>
          </a:xfrm>
          <a:prstGeom prst="rect">
            <a:avLst/>
          </a:prstGeom>
          <a:noFill/>
        </p:spPr>
        <p:txBody>
          <a:bodyPr wrap="square" rtlCol="0">
            <a:spAutoFit/>
          </a:bodyPr>
          <a:lstStyle/>
          <a:p>
            <a:pPr algn="l"/>
            <a:r>
              <a:rPr lang="es-ES" sz="1200"/>
              <a:t>Fuente: FAO, 2011</a:t>
            </a:r>
          </a:p>
        </p:txBody>
      </p:sp>
      <p:sp>
        <p:nvSpPr>
          <p:cNvPr id="8" name="Textfeld 7">
            <a:extLst>
              <a:ext uri="{FF2B5EF4-FFF2-40B4-BE49-F238E27FC236}">
                <a16:creationId xmlns:a16="http://schemas.microsoft.com/office/drawing/2014/main" id="{FD327E2E-2F6C-4518-982F-7C0F6817EA96}"/>
              </a:ext>
            </a:extLst>
          </p:cNvPr>
          <p:cNvSpPr txBox="1"/>
          <p:nvPr/>
        </p:nvSpPr>
        <p:spPr>
          <a:xfrm>
            <a:off x="449816" y="1020929"/>
            <a:ext cx="7530402" cy="646331"/>
          </a:xfrm>
          <a:prstGeom prst="rect">
            <a:avLst/>
          </a:prstGeom>
          <a:noFill/>
        </p:spPr>
        <p:txBody>
          <a:bodyPr wrap="square" rtlCol="0">
            <a:spAutoFit/>
          </a:bodyPr>
          <a:lstStyle/>
          <a:p>
            <a:r>
              <a:rPr lang="es-ES" sz="1800">
                <a:solidFill>
                  <a:srgbClr val="004C82"/>
                </a:solidFill>
              </a:rPr>
              <a:t>Porcentajes del consumo total de energía a nivel mundial y en los países de renta alta y baja, por segmento de la cadena agroalimentaria</a:t>
            </a:r>
          </a:p>
        </p:txBody>
      </p:sp>
    </p:spTree>
    <p:extLst>
      <p:ext uri="{BB962C8B-B14F-4D97-AF65-F5344CB8AC3E}">
        <p14:creationId xmlns:p14="http://schemas.microsoft.com/office/powerpoint/2010/main" val="310993513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EB2DED-C64F-4113-827A-E345A6D2EB0E}"/>
              </a:ext>
            </a:extLst>
          </p:cNvPr>
          <p:cNvSpPr>
            <a:spLocks noGrp="1"/>
          </p:cNvSpPr>
          <p:nvPr>
            <p:ph type="title"/>
          </p:nvPr>
        </p:nvSpPr>
        <p:spPr/>
        <p:txBody>
          <a:bodyPr/>
          <a:lstStyle/>
          <a:p>
            <a:r>
              <a:rPr lang="es-ES"/>
              <a:t>Energía para alimentos</a:t>
            </a:r>
          </a:p>
        </p:txBody>
      </p:sp>
      <p:sp>
        <p:nvSpPr>
          <p:cNvPr id="4" name="Foliennummernplatzhalter 3">
            <a:extLst>
              <a:ext uri="{FF2B5EF4-FFF2-40B4-BE49-F238E27FC236}">
                <a16:creationId xmlns:a16="http://schemas.microsoft.com/office/drawing/2014/main" id="{0F970308-22C2-4C23-B4E2-64AD514743C4}"/>
              </a:ext>
            </a:extLst>
          </p:cNvPr>
          <p:cNvSpPr>
            <a:spLocks noGrp="1"/>
          </p:cNvSpPr>
          <p:nvPr>
            <p:ph type="sldNum" sz="quarter" idx="16"/>
          </p:nvPr>
        </p:nvSpPr>
        <p:spPr/>
        <p:txBody>
          <a:bodyPr/>
          <a:lstStyle/>
          <a:p>
            <a:fld id="{CF23C0C3-F0EC-4AF0-84C8-08554CFEDD03}" type="slidenum">
              <a:rPr lang="en-GB" smtClean="0"/>
              <a:t>27</a:t>
            </a:fld>
            <a:endParaRPr lang="en-GB"/>
          </a:p>
        </p:txBody>
      </p:sp>
      <p:pic>
        <p:nvPicPr>
          <p:cNvPr id="6" name="Grafik 5">
            <a:extLst>
              <a:ext uri="{FF2B5EF4-FFF2-40B4-BE49-F238E27FC236}">
                <a16:creationId xmlns:a16="http://schemas.microsoft.com/office/drawing/2014/main" id="{4CF38FE7-0A0A-44B5-8295-7C90CCDCEB2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49817" y="1386993"/>
            <a:ext cx="6031418" cy="3143547"/>
          </a:xfrm>
          <a:prstGeom prst="rect">
            <a:avLst/>
          </a:prstGeom>
        </p:spPr>
      </p:pic>
      <p:sp>
        <p:nvSpPr>
          <p:cNvPr id="7" name="Textfeld 6">
            <a:extLst>
              <a:ext uri="{FF2B5EF4-FFF2-40B4-BE49-F238E27FC236}">
                <a16:creationId xmlns:a16="http://schemas.microsoft.com/office/drawing/2014/main" id="{0BABB122-ECD3-4CB3-B9E9-F205CA740D38}"/>
              </a:ext>
            </a:extLst>
          </p:cNvPr>
          <p:cNvSpPr txBox="1"/>
          <p:nvPr/>
        </p:nvSpPr>
        <p:spPr>
          <a:xfrm>
            <a:off x="449815" y="986883"/>
            <a:ext cx="8365832" cy="369332"/>
          </a:xfrm>
          <a:prstGeom prst="rect">
            <a:avLst/>
          </a:prstGeom>
          <a:noFill/>
        </p:spPr>
        <p:txBody>
          <a:bodyPr wrap="square" lIns="91440" tIns="45720" rIns="91440" bIns="45720" rtlCol="0" anchor="t">
            <a:spAutoFit/>
          </a:bodyPr>
          <a:lstStyle/>
          <a:p>
            <a:r>
              <a:rPr lang="es-ES" sz="1800">
                <a:solidFill>
                  <a:srgbClr val="004C82"/>
                </a:solidFill>
              </a:rPr>
              <a:t>Consumo de energía en los sistemas agroalimentarios por regiones, 2000-2018</a:t>
            </a:r>
          </a:p>
        </p:txBody>
      </p:sp>
      <p:sp>
        <p:nvSpPr>
          <p:cNvPr id="10" name="Textfeld 9">
            <a:extLst>
              <a:ext uri="{FF2B5EF4-FFF2-40B4-BE49-F238E27FC236}">
                <a16:creationId xmlns:a16="http://schemas.microsoft.com/office/drawing/2014/main" id="{C5137112-BB07-4C40-B500-2A48E8EED77C}"/>
              </a:ext>
            </a:extLst>
          </p:cNvPr>
          <p:cNvSpPr txBox="1"/>
          <p:nvPr/>
        </p:nvSpPr>
        <p:spPr>
          <a:xfrm>
            <a:off x="4718635" y="4567500"/>
            <a:ext cx="1846724" cy="276999"/>
          </a:xfrm>
          <a:prstGeom prst="rect">
            <a:avLst/>
          </a:prstGeom>
          <a:noFill/>
        </p:spPr>
        <p:txBody>
          <a:bodyPr wrap="none" rtlCol="0">
            <a:spAutoFit/>
          </a:bodyPr>
          <a:lstStyle/>
          <a:p>
            <a:pPr algn="l"/>
            <a:r>
              <a:rPr lang="es-ES" sz="1200"/>
              <a:t>Fuente: FAOSTAT, 2021</a:t>
            </a:r>
          </a:p>
        </p:txBody>
      </p:sp>
    </p:spTree>
    <p:extLst>
      <p:ext uri="{BB962C8B-B14F-4D97-AF65-F5344CB8AC3E}">
        <p14:creationId xmlns:p14="http://schemas.microsoft.com/office/powerpoint/2010/main" val="36276970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92D6C17-493A-409F-9EF0-24F17280FBEC}"/>
              </a:ext>
            </a:extLst>
          </p:cNvPr>
          <p:cNvSpPr>
            <a:spLocks noGrp="1"/>
          </p:cNvSpPr>
          <p:nvPr>
            <p:ph type="body" sz="quarter" idx="14"/>
          </p:nvPr>
        </p:nvSpPr>
        <p:spPr/>
        <p:txBody>
          <a:bodyPr/>
          <a:lstStyle/>
          <a:p>
            <a:r>
              <a:rPr lang="es-ES"/>
              <a:t>¿Cómo se relacionan la agricultura y la energía? </a:t>
            </a:r>
          </a:p>
          <a:p>
            <a:endParaRPr lang="en-US"/>
          </a:p>
        </p:txBody>
      </p:sp>
      <p:sp>
        <p:nvSpPr>
          <p:cNvPr id="4" name="Titel 3">
            <a:extLst>
              <a:ext uri="{FF2B5EF4-FFF2-40B4-BE49-F238E27FC236}">
                <a16:creationId xmlns:a16="http://schemas.microsoft.com/office/drawing/2014/main" id="{673A3ED7-B943-4F6E-9F98-62E40CB712EE}"/>
              </a:ext>
            </a:extLst>
          </p:cNvPr>
          <p:cNvSpPr>
            <a:spLocks noGrp="1"/>
          </p:cNvSpPr>
          <p:nvPr>
            <p:ph type="title"/>
          </p:nvPr>
        </p:nvSpPr>
        <p:spPr/>
        <p:txBody>
          <a:bodyPr/>
          <a:lstStyle/>
          <a:p>
            <a:r>
              <a:rPr lang="es-ES"/>
              <a:t>Agricultura para energía</a:t>
            </a:r>
          </a:p>
        </p:txBody>
      </p:sp>
      <p:sp>
        <p:nvSpPr>
          <p:cNvPr id="5" name="Foliennummernplatzhalter 4">
            <a:extLst>
              <a:ext uri="{FF2B5EF4-FFF2-40B4-BE49-F238E27FC236}">
                <a16:creationId xmlns:a16="http://schemas.microsoft.com/office/drawing/2014/main" id="{1FFC4A28-75E4-4CC2-A5E8-C4CD6935976C}"/>
              </a:ext>
            </a:extLst>
          </p:cNvPr>
          <p:cNvSpPr>
            <a:spLocks noGrp="1"/>
          </p:cNvSpPr>
          <p:nvPr>
            <p:ph type="sldNum" sz="quarter" idx="16"/>
          </p:nvPr>
        </p:nvSpPr>
        <p:spPr/>
        <p:txBody>
          <a:bodyPr/>
          <a:lstStyle/>
          <a:p>
            <a:fld id="{CF23C0C3-F0EC-4AF0-84C8-08554CFEDD03}" type="slidenum">
              <a:rPr lang="en-GB" smtClean="0"/>
              <a:t>28</a:t>
            </a:fld>
            <a:endParaRPr lang="en-GB"/>
          </a:p>
        </p:txBody>
      </p:sp>
      <p:sp>
        <p:nvSpPr>
          <p:cNvPr id="7" name="Rechteck: abgerundete Ecken 6">
            <a:extLst>
              <a:ext uri="{FF2B5EF4-FFF2-40B4-BE49-F238E27FC236}">
                <a16:creationId xmlns:a16="http://schemas.microsoft.com/office/drawing/2014/main" id="{95CA43EE-2E2E-4D80-9142-60329CF6474C}"/>
              </a:ext>
            </a:extLst>
          </p:cNvPr>
          <p:cNvSpPr/>
          <p:nvPr/>
        </p:nvSpPr>
        <p:spPr>
          <a:xfrm>
            <a:off x="3708400" y="1695450"/>
            <a:ext cx="1727200" cy="565150"/>
          </a:xfrm>
          <a:prstGeom prst="roundRect">
            <a:avLst/>
          </a:prstGeom>
          <a:solidFill>
            <a:srgbClr val="F4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t>Bioenergía</a:t>
            </a:r>
          </a:p>
        </p:txBody>
      </p:sp>
      <p:sp>
        <p:nvSpPr>
          <p:cNvPr id="8" name="Rechteck: abgerundete Ecken 7">
            <a:extLst>
              <a:ext uri="{FF2B5EF4-FFF2-40B4-BE49-F238E27FC236}">
                <a16:creationId xmlns:a16="http://schemas.microsoft.com/office/drawing/2014/main" id="{4996CBBC-FA0F-4825-91D8-FE729BDBF229}"/>
              </a:ext>
            </a:extLst>
          </p:cNvPr>
          <p:cNvSpPr/>
          <p:nvPr/>
        </p:nvSpPr>
        <p:spPr>
          <a:xfrm>
            <a:off x="449263" y="2497485"/>
            <a:ext cx="2667000" cy="1962150"/>
          </a:xfrm>
          <a:prstGeom prst="roundRect">
            <a:avLst/>
          </a:prstGeom>
          <a:solidFill>
            <a:srgbClr val="F4971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mj-lt"/>
              <a:buAutoNum type="arabicPeriod"/>
            </a:pPr>
            <a:r>
              <a:rPr lang="es-ES" sz="1200" b="1">
                <a:cs typeface="Arial"/>
              </a:rPr>
              <a:t>Plantas </a:t>
            </a:r>
            <a:r>
              <a:rPr lang="es-ES" sz="1200"/>
              <a:t>agrícolas</a:t>
            </a:r>
          </a:p>
          <a:p>
            <a:pPr marL="342900" indent="-342900">
              <a:buFont typeface="+mj-lt"/>
              <a:buAutoNum type="arabicPeriod"/>
            </a:pPr>
            <a:r>
              <a:rPr lang="es-ES" sz="1200" b="1">
                <a:cs typeface="Arial"/>
              </a:rPr>
              <a:t>Madera</a:t>
            </a:r>
            <a:r>
              <a:rPr lang="es-ES" sz="1200"/>
              <a:t> de crecimiento rápido cultivada en tierras agrícolas o procedentes de la silvicultura</a:t>
            </a:r>
          </a:p>
          <a:p>
            <a:pPr marL="342900" indent="-342900">
              <a:buFont typeface="+mj-lt"/>
              <a:buAutoNum type="arabicPeriod" startAt="3"/>
            </a:pPr>
            <a:r>
              <a:rPr lang="es-ES" sz="1200" b="1">
                <a:cs typeface="Arial"/>
              </a:rPr>
              <a:t>Residuos</a:t>
            </a:r>
            <a:r>
              <a:rPr lang="es-ES" sz="1200"/>
              <a:t> </a:t>
            </a:r>
            <a:r>
              <a:rPr lang="es-ES" sz="1200" b="1">
                <a:cs typeface="Arial"/>
              </a:rPr>
              <a:t>biogénicos</a:t>
            </a:r>
            <a:r>
              <a:rPr lang="es-ES" sz="1200"/>
              <a:t> y materiales residuales de la agricultura, la silvicultura, los hogares y la industria</a:t>
            </a:r>
          </a:p>
          <a:p>
            <a:pPr marL="285750" indent="-285750">
              <a:buFont typeface="Symbol" panose="05050102010706020507" pitchFamily="18" charset="2"/>
              <a:buChar char="-"/>
            </a:pPr>
            <a:endParaRPr lang="de-DE" sz="1200"/>
          </a:p>
          <a:p>
            <a:pPr marL="285750" indent="-285750">
              <a:buFont typeface="Symbol" panose="05050102010706020507" pitchFamily="18" charset="2"/>
              <a:buChar char="-"/>
            </a:pPr>
            <a:endParaRPr lang="de-DE" sz="1200"/>
          </a:p>
        </p:txBody>
      </p:sp>
      <p:sp>
        <p:nvSpPr>
          <p:cNvPr id="9" name="Rechteck: abgerundete Ecken 8">
            <a:extLst>
              <a:ext uri="{FF2B5EF4-FFF2-40B4-BE49-F238E27FC236}">
                <a16:creationId xmlns:a16="http://schemas.microsoft.com/office/drawing/2014/main" id="{0EDE8D58-6ACD-4E31-81C5-ACC3AC4055FB}"/>
              </a:ext>
            </a:extLst>
          </p:cNvPr>
          <p:cNvSpPr/>
          <p:nvPr/>
        </p:nvSpPr>
        <p:spPr>
          <a:xfrm>
            <a:off x="6027737" y="2497485"/>
            <a:ext cx="2667000" cy="1962150"/>
          </a:xfrm>
          <a:prstGeom prst="roundRect">
            <a:avLst/>
          </a:prstGeom>
          <a:solidFill>
            <a:srgbClr val="F4971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mj-lt"/>
              <a:buAutoNum type="arabicPeriod"/>
            </a:pPr>
            <a:r>
              <a:rPr lang="es-ES" sz="1200"/>
              <a:t>Como </a:t>
            </a:r>
            <a:r>
              <a:rPr lang="es-ES" sz="1200" b="1">
                <a:cs typeface="Arial"/>
              </a:rPr>
              <a:t>combustible</a:t>
            </a:r>
            <a:r>
              <a:rPr lang="es-ES" sz="1200"/>
              <a:t> en el transporte </a:t>
            </a:r>
          </a:p>
          <a:p>
            <a:pPr marL="342900" indent="-342900">
              <a:buFont typeface="+mj-lt"/>
              <a:buAutoNum type="arabicPeriod" startAt="2"/>
            </a:pPr>
            <a:r>
              <a:rPr lang="es-ES" sz="1200"/>
              <a:t>Como </a:t>
            </a:r>
            <a:r>
              <a:rPr lang="es-ES" sz="1200" b="1">
                <a:cs typeface="Arial"/>
              </a:rPr>
              <a:t>energía térmica </a:t>
            </a:r>
            <a:r>
              <a:rPr lang="es-ES" sz="1200"/>
              <a:t>en los hogares o como calor de proceso industrial</a:t>
            </a:r>
          </a:p>
          <a:p>
            <a:pPr marL="342900" indent="-342900">
              <a:buFont typeface="+mj-lt"/>
              <a:buAutoNum type="arabicPeriod" startAt="3"/>
            </a:pPr>
            <a:r>
              <a:rPr lang="es-ES" sz="1200"/>
              <a:t>Para la </a:t>
            </a:r>
            <a:r>
              <a:rPr lang="es-ES" sz="1200" b="1">
                <a:cs typeface="Arial"/>
              </a:rPr>
              <a:t>generación de energía </a:t>
            </a:r>
            <a:r>
              <a:rPr lang="es-ES" sz="1200"/>
              <a:t>industrial</a:t>
            </a:r>
          </a:p>
          <a:p>
            <a:pPr marL="342900" indent="-342900">
              <a:buFont typeface="+mj-lt"/>
              <a:buAutoNum type="arabicPeriod" startAt="3"/>
            </a:pPr>
            <a:r>
              <a:rPr lang="es-ES" sz="1200"/>
              <a:t>Para la </a:t>
            </a:r>
            <a:r>
              <a:rPr lang="es-ES" sz="1200" b="1">
                <a:cs typeface="Arial"/>
              </a:rPr>
              <a:t>generación de cogeneración </a:t>
            </a:r>
            <a:r>
              <a:rPr lang="es-ES" sz="1200"/>
              <a:t>industrial</a:t>
            </a:r>
            <a:r>
              <a:rPr lang="es-ES" sz="1200" b="1">
                <a:cs typeface="Arial"/>
              </a:rPr>
              <a:t> </a:t>
            </a:r>
          </a:p>
          <a:p>
            <a:pPr marL="285750" indent="-285750">
              <a:buFont typeface="Symbol" panose="05050102010706020507" pitchFamily="18" charset="2"/>
              <a:buChar char="-"/>
            </a:pPr>
            <a:endParaRPr lang="de-DE" sz="1200"/>
          </a:p>
          <a:p>
            <a:pPr marL="285750" indent="-285750">
              <a:buFont typeface="Symbol" panose="05050102010706020507" pitchFamily="18" charset="2"/>
              <a:buChar char="-"/>
            </a:pPr>
            <a:endParaRPr lang="de-DE" sz="1200"/>
          </a:p>
        </p:txBody>
      </p:sp>
      <p:sp>
        <p:nvSpPr>
          <p:cNvPr id="10" name="Pfeil: gebogen 9">
            <a:extLst>
              <a:ext uri="{FF2B5EF4-FFF2-40B4-BE49-F238E27FC236}">
                <a16:creationId xmlns:a16="http://schemas.microsoft.com/office/drawing/2014/main" id="{2E9184CA-4CD4-471F-A633-AB671B5464F9}"/>
              </a:ext>
            </a:extLst>
          </p:cNvPr>
          <p:cNvSpPr/>
          <p:nvPr/>
        </p:nvSpPr>
        <p:spPr>
          <a:xfrm rot="16200000" flipH="1">
            <a:off x="1905990" y="759760"/>
            <a:ext cx="663586" cy="2811864"/>
          </a:xfrm>
          <a:prstGeom prst="bentArrow">
            <a:avLst/>
          </a:prstGeom>
          <a:solidFill>
            <a:srgbClr val="79A12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Pfeil: gebogen 10">
            <a:extLst>
              <a:ext uri="{FF2B5EF4-FFF2-40B4-BE49-F238E27FC236}">
                <a16:creationId xmlns:a16="http://schemas.microsoft.com/office/drawing/2014/main" id="{C39270EE-D872-4B32-B443-2F20B91F3316}"/>
              </a:ext>
            </a:extLst>
          </p:cNvPr>
          <p:cNvSpPr/>
          <p:nvPr/>
        </p:nvSpPr>
        <p:spPr>
          <a:xfrm rot="5400000">
            <a:off x="6574424" y="759760"/>
            <a:ext cx="663586" cy="2811864"/>
          </a:xfrm>
          <a:prstGeom prst="bentArrow">
            <a:avLst/>
          </a:prstGeom>
          <a:solidFill>
            <a:srgbClr val="79A12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extfeld 11">
            <a:extLst>
              <a:ext uri="{FF2B5EF4-FFF2-40B4-BE49-F238E27FC236}">
                <a16:creationId xmlns:a16="http://schemas.microsoft.com/office/drawing/2014/main" id="{AAE612B5-0361-4AE6-B6A5-33ADAF92B475}"/>
              </a:ext>
            </a:extLst>
          </p:cNvPr>
          <p:cNvSpPr txBox="1"/>
          <p:nvPr/>
        </p:nvSpPr>
        <p:spPr>
          <a:xfrm>
            <a:off x="1484211" y="1773277"/>
            <a:ext cx="1507144" cy="261610"/>
          </a:xfrm>
          <a:prstGeom prst="rect">
            <a:avLst/>
          </a:prstGeom>
          <a:noFill/>
        </p:spPr>
        <p:txBody>
          <a:bodyPr wrap="none" rtlCol="0">
            <a:spAutoFit/>
          </a:bodyPr>
          <a:lstStyle/>
          <a:p>
            <a:pPr algn="l"/>
            <a:r>
              <a:rPr lang="es-ES" sz="1100">
                <a:solidFill>
                  <a:schemeClr val="bg1"/>
                </a:solidFill>
              </a:rPr>
              <a:t>se puede obtener de</a:t>
            </a:r>
          </a:p>
        </p:txBody>
      </p:sp>
      <p:sp>
        <p:nvSpPr>
          <p:cNvPr id="13" name="Textfeld 12">
            <a:extLst>
              <a:ext uri="{FF2B5EF4-FFF2-40B4-BE49-F238E27FC236}">
                <a16:creationId xmlns:a16="http://schemas.microsoft.com/office/drawing/2014/main" id="{732CB63A-8EC6-4422-B578-907DE03BE90F}"/>
              </a:ext>
            </a:extLst>
          </p:cNvPr>
          <p:cNvSpPr txBox="1"/>
          <p:nvPr/>
        </p:nvSpPr>
        <p:spPr>
          <a:xfrm>
            <a:off x="6707284" y="1773277"/>
            <a:ext cx="952505" cy="261610"/>
          </a:xfrm>
          <a:prstGeom prst="rect">
            <a:avLst/>
          </a:prstGeom>
          <a:noFill/>
        </p:spPr>
        <p:txBody>
          <a:bodyPr wrap="none" rtlCol="0">
            <a:spAutoFit/>
          </a:bodyPr>
          <a:lstStyle/>
          <a:p>
            <a:pPr algn="l"/>
            <a:r>
              <a:rPr lang="es-ES" sz="1100">
                <a:solidFill>
                  <a:schemeClr val="bg1"/>
                </a:solidFill>
              </a:rPr>
              <a:t>se puede utilizar</a:t>
            </a:r>
          </a:p>
        </p:txBody>
      </p:sp>
    </p:spTree>
    <p:extLst>
      <p:ext uri="{BB962C8B-B14F-4D97-AF65-F5344CB8AC3E}">
        <p14:creationId xmlns:p14="http://schemas.microsoft.com/office/powerpoint/2010/main" val="262417424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0DFAD15-1D63-4A7D-8F28-EA85042ED6C9}"/>
              </a:ext>
            </a:extLst>
          </p:cNvPr>
          <p:cNvSpPr>
            <a:spLocks noGrp="1"/>
          </p:cNvSpPr>
          <p:nvPr>
            <p:ph type="title"/>
          </p:nvPr>
        </p:nvSpPr>
        <p:spPr/>
        <p:txBody>
          <a:bodyPr/>
          <a:lstStyle/>
          <a:p>
            <a:r>
              <a:rPr lang="es-ES"/>
              <a:t>Agricultura para energía</a:t>
            </a:r>
          </a:p>
        </p:txBody>
      </p:sp>
      <p:sp>
        <p:nvSpPr>
          <p:cNvPr id="4" name="Foliennummernplatzhalter 3">
            <a:extLst>
              <a:ext uri="{FF2B5EF4-FFF2-40B4-BE49-F238E27FC236}">
                <a16:creationId xmlns:a16="http://schemas.microsoft.com/office/drawing/2014/main" id="{12A08904-E34B-404A-8A29-26DE5BDADF52}"/>
              </a:ext>
            </a:extLst>
          </p:cNvPr>
          <p:cNvSpPr>
            <a:spLocks noGrp="1"/>
          </p:cNvSpPr>
          <p:nvPr>
            <p:ph type="sldNum" sz="quarter" idx="16"/>
          </p:nvPr>
        </p:nvSpPr>
        <p:spPr/>
        <p:txBody>
          <a:bodyPr/>
          <a:lstStyle/>
          <a:p>
            <a:fld id="{CF23C0C3-F0EC-4AF0-84C8-08554CFEDD03}" type="slidenum">
              <a:rPr lang="en-GB" smtClean="0"/>
              <a:t>29</a:t>
            </a:fld>
            <a:endParaRPr lang="en-GB"/>
          </a:p>
        </p:txBody>
      </p:sp>
      <p:pic>
        <p:nvPicPr>
          <p:cNvPr id="6" name="Grafik 5">
            <a:extLst>
              <a:ext uri="{FF2B5EF4-FFF2-40B4-BE49-F238E27FC236}">
                <a16:creationId xmlns:a16="http://schemas.microsoft.com/office/drawing/2014/main" id="{F91B1F18-6D72-4E2B-B78D-43ADEB936F3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84001" y="1538842"/>
            <a:ext cx="3487123" cy="3022940"/>
          </a:xfrm>
          <a:prstGeom prst="rect">
            <a:avLst/>
          </a:prstGeom>
        </p:spPr>
      </p:pic>
      <p:sp>
        <p:nvSpPr>
          <p:cNvPr id="16" name="Rechteck 15">
            <a:extLst>
              <a:ext uri="{FF2B5EF4-FFF2-40B4-BE49-F238E27FC236}">
                <a16:creationId xmlns:a16="http://schemas.microsoft.com/office/drawing/2014/main" id="{BBB146BC-0EB0-4675-963D-A26A08A1CCF2}"/>
              </a:ext>
            </a:extLst>
          </p:cNvPr>
          <p:cNvSpPr/>
          <p:nvPr/>
        </p:nvSpPr>
        <p:spPr>
          <a:xfrm rot="16200000">
            <a:off x="-1287173" y="2624919"/>
            <a:ext cx="3388849" cy="461665"/>
          </a:xfrm>
          <a:prstGeom prst="rect">
            <a:avLst/>
          </a:prstGeom>
        </p:spPr>
        <p:txBody>
          <a:bodyPr wrap="square">
            <a:spAutoFit/>
          </a:bodyPr>
          <a:lstStyle/>
          <a:p>
            <a:r>
              <a:rPr lang="es-ES" sz="1200"/>
              <a:t>Fuente: Raschka et al., 2012 en la Agencia Federal Alemana de Medioambiente, 2013</a:t>
            </a:r>
          </a:p>
        </p:txBody>
      </p:sp>
      <p:sp>
        <p:nvSpPr>
          <p:cNvPr id="14" name="Textfeld 13">
            <a:extLst>
              <a:ext uri="{FF2B5EF4-FFF2-40B4-BE49-F238E27FC236}">
                <a16:creationId xmlns:a16="http://schemas.microsoft.com/office/drawing/2014/main" id="{24E34AE7-1719-4E77-903C-19A74DCB4144}"/>
              </a:ext>
            </a:extLst>
          </p:cNvPr>
          <p:cNvSpPr txBox="1"/>
          <p:nvPr/>
        </p:nvSpPr>
        <p:spPr>
          <a:xfrm>
            <a:off x="446813" y="1004016"/>
            <a:ext cx="4973909" cy="523220"/>
          </a:xfrm>
          <a:prstGeom prst="rect">
            <a:avLst/>
          </a:prstGeom>
          <a:noFill/>
        </p:spPr>
        <p:txBody>
          <a:bodyPr wrap="square" rtlCol="0">
            <a:spAutoFit/>
          </a:bodyPr>
          <a:lstStyle/>
          <a:p>
            <a:r>
              <a:rPr lang="es-ES" sz="1400">
                <a:solidFill>
                  <a:srgbClr val="004C82"/>
                </a:solidFill>
              </a:rPr>
              <a:t>Uso mundial del suelo para la producción de alimentos y materias primas renovables 2008</a:t>
            </a:r>
          </a:p>
        </p:txBody>
      </p:sp>
      <p:grpSp>
        <p:nvGrpSpPr>
          <p:cNvPr id="7" name="Gruppieren 6">
            <a:extLst>
              <a:ext uri="{FF2B5EF4-FFF2-40B4-BE49-F238E27FC236}">
                <a16:creationId xmlns:a16="http://schemas.microsoft.com/office/drawing/2014/main" id="{0D2582CA-2AA9-4215-9496-9AD98407EDBD}"/>
              </a:ext>
            </a:extLst>
          </p:cNvPr>
          <p:cNvGrpSpPr/>
          <p:nvPr/>
        </p:nvGrpSpPr>
        <p:grpSpPr>
          <a:xfrm>
            <a:off x="4910532" y="798586"/>
            <a:ext cx="4106972" cy="3913095"/>
            <a:chOff x="4193156" y="1434033"/>
            <a:chExt cx="3931353" cy="3511114"/>
          </a:xfrm>
        </p:grpSpPr>
        <p:graphicFrame>
          <p:nvGraphicFramePr>
            <p:cNvPr id="8" name="Diagramm 7">
              <a:extLst>
                <a:ext uri="{FF2B5EF4-FFF2-40B4-BE49-F238E27FC236}">
                  <a16:creationId xmlns:a16="http://schemas.microsoft.com/office/drawing/2014/main" id="{FBB673CA-2781-42CF-905D-170AB59EEBEC}"/>
                </a:ext>
              </a:extLst>
            </p:cNvPr>
            <p:cNvGraphicFramePr/>
            <p:nvPr>
              <p:extLst>
                <p:ext uri="{D42A27DB-BD31-4B8C-83A1-F6EECF244321}">
                  <p14:modId xmlns:p14="http://schemas.microsoft.com/office/powerpoint/2010/main" val="907238293"/>
                </p:ext>
              </p:extLst>
            </p:nvPr>
          </p:nvGraphicFramePr>
          <p:xfrm>
            <a:off x="4193156" y="1434033"/>
            <a:ext cx="3931353" cy="351111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feld 8">
              <a:extLst>
                <a:ext uri="{FF2B5EF4-FFF2-40B4-BE49-F238E27FC236}">
                  <a16:creationId xmlns:a16="http://schemas.microsoft.com/office/drawing/2014/main" id="{227B3E67-FE1F-4CA4-B836-639EB710F081}"/>
                </a:ext>
              </a:extLst>
            </p:cNvPr>
            <p:cNvSpPr txBox="1"/>
            <p:nvPr/>
          </p:nvSpPr>
          <p:spPr>
            <a:xfrm>
              <a:off x="5600917" y="2018593"/>
              <a:ext cx="589487" cy="251997"/>
            </a:xfrm>
            <a:prstGeom prst="rect">
              <a:avLst/>
            </a:prstGeom>
            <a:noFill/>
          </p:spPr>
          <p:txBody>
            <a:bodyPr wrap="none" rtlCol="0">
              <a:spAutoFit/>
            </a:bodyPr>
            <a:lstStyle/>
            <a:p>
              <a:pPr algn="l"/>
              <a:r>
                <a:rPr lang="es-ES" sz="1200"/>
                <a:t>18 %</a:t>
              </a:r>
            </a:p>
          </p:txBody>
        </p:sp>
        <p:grpSp>
          <p:nvGrpSpPr>
            <p:cNvPr id="10" name="Gruppieren 9">
              <a:extLst>
                <a:ext uri="{FF2B5EF4-FFF2-40B4-BE49-F238E27FC236}">
                  <a16:creationId xmlns:a16="http://schemas.microsoft.com/office/drawing/2014/main" id="{FC82158C-7DA8-4F73-B577-173096B4805D}"/>
                </a:ext>
              </a:extLst>
            </p:cNvPr>
            <p:cNvGrpSpPr/>
            <p:nvPr/>
          </p:nvGrpSpPr>
          <p:grpSpPr>
            <a:xfrm>
              <a:off x="6158832" y="4273311"/>
              <a:ext cx="757802" cy="251997"/>
              <a:chOff x="6158832" y="4273311"/>
              <a:chExt cx="757802" cy="251997"/>
            </a:xfrm>
          </p:grpSpPr>
          <p:sp>
            <p:nvSpPr>
              <p:cNvPr id="11" name="Textfeld 10">
                <a:extLst>
                  <a:ext uri="{FF2B5EF4-FFF2-40B4-BE49-F238E27FC236}">
                    <a16:creationId xmlns:a16="http://schemas.microsoft.com/office/drawing/2014/main" id="{E8934C73-B767-424E-ABF1-B38A85B562AC}"/>
                  </a:ext>
                </a:extLst>
              </p:cNvPr>
              <p:cNvSpPr txBox="1"/>
              <p:nvPr/>
            </p:nvSpPr>
            <p:spPr>
              <a:xfrm>
                <a:off x="6429182" y="4273311"/>
                <a:ext cx="487452" cy="251997"/>
              </a:xfrm>
              <a:prstGeom prst="rect">
                <a:avLst/>
              </a:prstGeom>
              <a:noFill/>
            </p:spPr>
            <p:txBody>
              <a:bodyPr wrap="none" rtlCol="0">
                <a:spAutoFit/>
              </a:bodyPr>
              <a:lstStyle/>
              <a:p>
                <a:pPr algn="l"/>
                <a:r>
                  <a:rPr lang="es-ES" sz="1200"/>
                  <a:t>7 %</a:t>
                </a:r>
              </a:p>
            </p:txBody>
          </p:sp>
          <p:cxnSp>
            <p:nvCxnSpPr>
              <p:cNvPr id="12" name="Gerader Verbinder 11">
                <a:extLst>
                  <a:ext uri="{FF2B5EF4-FFF2-40B4-BE49-F238E27FC236}">
                    <a16:creationId xmlns:a16="http://schemas.microsoft.com/office/drawing/2014/main" id="{AFA7FA95-FDC3-49C8-B0B0-1BDDD4CD5C53}"/>
                  </a:ext>
                </a:extLst>
              </p:cNvPr>
              <p:cNvCxnSpPr>
                <a:cxnSpLocks/>
              </p:cNvCxnSpPr>
              <p:nvPr/>
            </p:nvCxnSpPr>
            <p:spPr>
              <a:xfrm>
                <a:off x="6158832" y="4405481"/>
                <a:ext cx="310069" cy="1"/>
              </a:xfrm>
              <a:prstGeom prst="line">
                <a:avLst/>
              </a:prstGeom>
            </p:spPr>
            <p:style>
              <a:lnRef idx="1">
                <a:schemeClr val="dk1"/>
              </a:lnRef>
              <a:fillRef idx="0">
                <a:schemeClr val="dk1"/>
              </a:fillRef>
              <a:effectRef idx="0">
                <a:schemeClr val="dk1"/>
              </a:effectRef>
              <a:fontRef idx="minor">
                <a:schemeClr val="tx1"/>
              </a:fontRef>
            </p:style>
          </p:cxnSp>
        </p:grpSp>
      </p:grpSp>
      <p:cxnSp>
        <p:nvCxnSpPr>
          <p:cNvPr id="5" name="Gerader Verbinder 4">
            <a:extLst>
              <a:ext uri="{FF2B5EF4-FFF2-40B4-BE49-F238E27FC236}">
                <a16:creationId xmlns:a16="http://schemas.microsoft.com/office/drawing/2014/main" id="{F4B04970-9B23-42CF-9466-7E60655BBE8D}"/>
              </a:ext>
            </a:extLst>
          </p:cNvPr>
          <p:cNvCxnSpPr>
            <a:cxnSpLocks/>
          </p:cNvCxnSpPr>
          <p:nvPr/>
        </p:nvCxnSpPr>
        <p:spPr>
          <a:xfrm flipH="1">
            <a:off x="4027468" y="1271016"/>
            <a:ext cx="902607" cy="435394"/>
          </a:xfrm>
          <a:prstGeom prst="line">
            <a:avLst/>
          </a:prstGeom>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8B979BFF-1C06-4CDD-93A0-C778B32D7435}"/>
              </a:ext>
            </a:extLst>
          </p:cNvPr>
          <p:cNvCxnSpPr>
            <a:cxnSpLocks/>
          </p:cNvCxnSpPr>
          <p:nvPr/>
        </p:nvCxnSpPr>
        <p:spPr>
          <a:xfrm flipH="1" flipV="1">
            <a:off x="4027468" y="3768600"/>
            <a:ext cx="1071333" cy="526647"/>
          </a:xfrm>
          <a:prstGeom prst="line">
            <a:avLst/>
          </a:prstGeom>
        </p:spPr>
        <p:style>
          <a:lnRef idx="1">
            <a:schemeClr val="dk1"/>
          </a:lnRef>
          <a:fillRef idx="0">
            <a:schemeClr val="dk1"/>
          </a:fillRef>
          <a:effectRef idx="0">
            <a:schemeClr val="dk1"/>
          </a:effectRef>
          <a:fontRef idx="minor">
            <a:schemeClr val="tx1"/>
          </a:fontRef>
        </p:style>
      </p:cxnSp>
      <p:sp>
        <p:nvSpPr>
          <p:cNvPr id="23" name="Textfeld 22">
            <a:extLst>
              <a:ext uri="{FF2B5EF4-FFF2-40B4-BE49-F238E27FC236}">
                <a16:creationId xmlns:a16="http://schemas.microsoft.com/office/drawing/2014/main" id="{97F06F18-EAFD-4020-BE3C-AA8608C4B663}"/>
              </a:ext>
            </a:extLst>
          </p:cNvPr>
          <p:cNvSpPr txBox="1"/>
          <p:nvPr/>
        </p:nvSpPr>
        <p:spPr>
          <a:xfrm>
            <a:off x="606087" y="3712775"/>
            <a:ext cx="490840" cy="276999"/>
          </a:xfrm>
          <a:prstGeom prst="rect">
            <a:avLst/>
          </a:prstGeom>
          <a:noFill/>
        </p:spPr>
        <p:txBody>
          <a:bodyPr wrap="none" rtlCol="0">
            <a:spAutoFit/>
          </a:bodyPr>
          <a:lstStyle/>
          <a:p>
            <a:pPr algn="l"/>
            <a:r>
              <a:rPr lang="es-ES" sz="1200"/>
              <a:t>37 %</a:t>
            </a:r>
          </a:p>
        </p:txBody>
      </p:sp>
      <p:sp>
        <p:nvSpPr>
          <p:cNvPr id="24" name="Textfeld 23">
            <a:extLst>
              <a:ext uri="{FF2B5EF4-FFF2-40B4-BE49-F238E27FC236}">
                <a16:creationId xmlns:a16="http://schemas.microsoft.com/office/drawing/2014/main" id="{8F9FE15E-A445-493C-9FCF-87BB39EEE183}"/>
              </a:ext>
            </a:extLst>
          </p:cNvPr>
          <p:cNvSpPr txBox="1"/>
          <p:nvPr/>
        </p:nvSpPr>
        <p:spPr>
          <a:xfrm>
            <a:off x="602923" y="2966810"/>
            <a:ext cx="490840" cy="276999"/>
          </a:xfrm>
          <a:prstGeom prst="rect">
            <a:avLst/>
          </a:prstGeom>
          <a:noFill/>
        </p:spPr>
        <p:txBody>
          <a:bodyPr wrap="none" rtlCol="0">
            <a:spAutoFit/>
          </a:bodyPr>
          <a:lstStyle/>
          <a:p>
            <a:pPr algn="l"/>
            <a:r>
              <a:rPr lang="es-ES" sz="1200"/>
              <a:t>29 %</a:t>
            </a:r>
          </a:p>
        </p:txBody>
      </p:sp>
      <p:sp>
        <p:nvSpPr>
          <p:cNvPr id="25" name="Textfeld 24">
            <a:extLst>
              <a:ext uri="{FF2B5EF4-FFF2-40B4-BE49-F238E27FC236}">
                <a16:creationId xmlns:a16="http://schemas.microsoft.com/office/drawing/2014/main" id="{0018A5EE-914E-4784-9287-E1F340EEEA82}"/>
              </a:ext>
            </a:extLst>
          </p:cNvPr>
          <p:cNvSpPr txBox="1"/>
          <p:nvPr/>
        </p:nvSpPr>
        <p:spPr>
          <a:xfrm>
            <a:off x="602923" y="2345753"/>
            <a:ext cx="490840" cy="276999"/>
          </a:xfrm>
          <a:prstGeom prst="rect">
            <a:avLst/>
          </a:prstGeom>
          <a:noFill/>
        </p:spPr>
        <p:txBody>
          <a:bodyPr wrap="none" rtlCol="0">
            <a:spAutoFit/>
          </a:bodyPr>
          <a:lstStyle/>
          <a:p>
            <a:pPr algn="l"/>
            <a:r>
              <a:rPr lang="es-ES" sz="1200"/>
              <a:t>32 %</a:t>
            </a:r>
          </a:p>
        </p:txBody>
      </p:sp>
      <p:sp>
        <p:nvSpPr>
          <p:cNvPr id="26" name="Textfeld 25">
            <a:extLst>
              <a:ext uri="{FF2B5EF4-FFF2-40B4-BE49-F238E27FC236}">
                <a16:creationId xmlns:a16="http://schemas.microsoft.com/office/drawing/2014/main" id="{8DCFDB48-4165-4AB6-9481-D59BDEF52C5D}"/>
              </a:ext>
            </a:extLst>
          </p:cNvPr>
          <p:cNvSpPr txBox="1"/>
          <p:nvPr/>
        </p:nvSpPr>
        <p:spPr>
          <a:xfrm>
            <a:off x="638085" y="1816752"/>
            <a:ext cx="405880" cy="276999"/>
          </a:xfrm>
          <a:prstGeom prst="rect">
            <a:avLst/>
          </a:prstGeom>
          <a:noFill/>
        </p:spPr>
        <p:txBody>
          <a:bodyPr wrap="none" rtlCol="0">
            <a:spAutoFit/>
          </a:bodyPr>
          <a:lstStyle/>
          <a:p>
            <a:pPr algn="l"/>
            <a:r>
              <a:rPr lang="es-ES" sz="1200"/>
              <a:t>2 %</a:t>
            </a:r>
          </a:p>
        </p:txBody>
      </p:sp>
      <p:sp>
        <p:nvSpPr>
          <p:cNvPr id="27" name="Textfeld 26">
            <a:extLst>
              <a:ext uri="{FF2B5EF4-FFF2-40B4-BE49-F238E27FC236}">
                <a16:creationId xmlns:a16="http://schemas.microsoft.com/office/drawing/2014/main" id="{B05DAE6E-B9AA-4685-A306-A0F865549847}"/>
              </a:ext>
            </a:extLst>
          </p:cNvPr>
          <p:cNvSpPr txBox="1"/>
          <p:nvPr/>
        </p:nvSpPr>
        <p:spPr>
          <a:xfrm>
            <a:off x="2233713" y="3435776"/>
            <a:ext cx="490840" cy="276999"/>
          </a:xfrm>
          <a:prstGeom prst="rect">
            <a:avLst/>
          </a:prstGeom>
          <a:noFill/>
        </p:spPr>
        <p:txBody>
          <a:bodyPr wrap="none" rtlCol="0">
            <a:spAutoFit/>
          </a:bodyPr>
          <a:lstStyle/>
          <a:p>
            <a:pPr algn="l"/>
            <a:r>
              <a:rPr lang="es-ES" sz="1200"/>
              <a:t>29 %</a:t>
            </a:r>
          </a:p>
        </p:txBody>
      </p:sp>
      <p:sp>
        <p:nvSpPr>
          <p:cNvPr id="28" name="Textfeld 27">
            <a:extLst>
              <a:ext uri="{FF2B5EF4-FFF2-40B4-BE49-F238E27FC236}">
                <a16:creationId xmlns:a16="http://schemas.microsoft.com/office/drawing/2014/main" id="{4AE443CF-882F-4DAD-94AD-37AFAD39C7AA}"/>
              </a:ext>
            </a:extLst>
          </p:cNvPr>
          <p:cNvSpPr txBox="1"/>
          <p:nvPr/>
        </p:nvSpPr>
        <p:spPr>
          <a:xfrm>
            <a:off x="2233713" y="2108523"/>
            <a:ext cx="490840" cy="276999"/>
          </a:xfrm>
          <a:prstGeom prst="rect">
            <a:avLst/>
          </a:prstGeom>
          <a:noFill/>
        </p:spPr>
        <p:txBody>
          <a:bodyPr wrap="none" rtlCol="0">
            <a:spAutoFit/>
          </a:bodyPr>
          <a:lstStyle/>
          <a:p>
            <a:pPr algn="l"/>
            <a:r>
              <a:rPr lang="es-ES" sz="1200"/>
              <a:t>71 %</a:t>
            </a:r>
          </a:p>
        </p:txBody>
      </p:sp>
      <p:sp>
        <p:nvSpPr>
          <p:cNvPr id="29" name="Rechteck 28">
            <a:extLst>
              <a:ext uri="{FF2B5EF4-FFF2-40B4-BE49-F238E27FC236}">
                <a16:creationId xmlns:a16="http://schemas.microsoft.com/office/drawing/2014/main" id="{A5C5705F-5DA2-4808-AEDC-F058BFC5DB35}"/>
              </a:ext>
            </a:extLst>
          </p:cNvPr>
          <p:cNvSpPr/>
          <p:nvPr/>
        </p:nvSpPr>
        <p:spPr>
          <a:xfrm>
            <a:off x="6240929" y="4699188"/>
            <a:ext cx="2626345" cy="461665"/>
          </a:xfrm>
          <a:prstGeom prst="rect">
            <a:avLst/>
          </a:prstGeom>
        </p:spPr>
        <p:txBody>
          <a:bodyPr wrap="square">
            <a:spAutoFit/>
          </a:bodyPr>
          <a:lstStyle/>
          <a:p>
            <a:r>
              <a:rPr lang="es-ES" sz="1200"/>
              <a:t>Fuente: ilustración propia basada en Raschka et al., 2012</a:t>
            </a:r>
          </a:p>
        </p:txBody>
      </p:sp>
    </p:spTree>
    <p:extLst>
      <p:ext uri="{BB962C8B-B14F-4D97-AF65-F5344CB8AC3E}">
        <p14:creationId xmlns:p14="http://schemas.microsoft.com/office/powerpoint/2010/main" val="17868485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4003461676"/>
              </p:ext>
            </p:extLst>
          </p:nvPr>
        </p:nvGraphicFramePr>
        <p:xfrm>
          <a:off x="529390" y="1116544"/>
          <a:ext cx="8376485" cy="3543644"/>
        </p:xfrm>
        <a:graphic>
          <a:graphicData uri="http://schemas.openxmlformats.org/drawingml/2006/table">
            <a:tbl>
              <a:tblPr firstRow="1" bandRow="1">
                <a:tableStyleId>{5C22544A-7EE6-4342-B048-85BDC9FD1C3A}</a:tableStyleId>
              </a:tblPr>
              <a:tblGrid>
                <a:gridCol w="2027262">
                  <a:extLst>
                    <a:ext uri="{9D8B030D-6E8A-4147-A177-3AD203B41FA5}">
                      <a16:colId xmlns:a16="http://schemas.microsoft.com/office/drawing/2014/main" val="1827523324"/>
                    </a:ext>
                  </a:extLst>
                </a:gridCol>
                <a:gridCol w="6349223">
                  <a:extLst>
                    <a:ext uri="{9D8B030D-6E8A-4147-A177-3AD203B41FA5}">
                      <a16:colId xmlns:a16="http://schemas.microsoft.com/office/drawing/2014/main" val="2519275813"/>
                    </a:ext>
                  </a:extLst>
                </a:gridCol>
              </a:tblGrid>
              <a:tr h="1032338">
                <a:tc>
                  <a:txBody>
                    <a:bodyPr/>
                    <a:lstStyle/>
                    <a:p>
                      <a:pPr algn="ctr">
                        <a:spcBef>
                          <a:spcPts val="600"/>
                        </a:spcBef>
                      </a:pPr>
                      <a:r>
                        <a:rPr lang="es-ES" sz="1800" b="0">
                          <a:solidFill>
                            <a:srgbClr val="9BD7FF"/>
                          </a:solidFill>
                          <a:latin typeface="Calibri" panose="020F0502020204030204" pitchFamily="34" charset="0"/>
                          <a:cs typeface="Calibri" panose="020F0502020204030204" pitchFamily="34" charset="0"/>
                        </a:rPr>
                        <a:t>Capítulo 1.1:</a:t>
                      </a:r>
                    </a:p>
                  </a:txBody>
                  <a:tcPr marT="324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es-ES" sz="1600" b="1">
                          <a:solidFill>
                            <a:srgbClr val="9BD7FF"/>
                          </a:solidFill>
                          <a:latin typeface="+mn-lt"/>
                          <a:ea typeface="+mn-ea"/>
                          <a:cs typeface="+mn-cs"/>
                        </a:rPr>
                        <a:t>Historia del Nexo entre Agua, Energía y Seguridad Alimentaria (WEF)</a:t>
                      </a:r>
                    </a:p>
                    <a:p>
                      <a:pPr marL="171450" indent="-171450" algn="l" defTabSz="685800" rtl="0" eaLnBrk="1" latinLnBrk="0" hangingPunct="1">
                        <a:buFont typeface="Wingdings" panose="05000000000000000000" pitchFamily="2" charset="2"/>
                        <a:buChar char="§"/>
                      </a:pPr>
                      <a:r>
                        <a:rPr lang="es-ES" sz="1600" b="0">
                          <a:solidFill>
                            <a:srgbClr val="9BD7FF"/>
                          </a:solidFill>
                          <a:latin typeface="+mn-lt"/>
                          <a:ea typeface="+mn-ea"/>
                          <a:cs typeface="+mn-cs"/>
                        </a:rPr>
                        <a:t>Introducción al Nexo WEF</a:t>
                      </a:r>
                    </a:p>
                    <a:p>
                      <a:pPr marL="171450" indent="-171450" algn="l" defTabSz="685800" rtl="0" eaLnBrk="1" latinLnBrk="0" hangingPunct="1">
                        <a:buFont typeface="Wingdings" panose="05000000000000000000" pitchFamily="2" charset="2"/>
                        <a:buChar char="§"/>
                      </a:pPr>
                      <a:r>
                        <a:rPr lang="es-ES" sz="1600" b="0">
                          <a:solidFill>
                            <a:srgbClr val="9BD7FF"/>
                          </a:solidFill>
                          <a:latin typeface="+mn-lt"/>
                          <a:ea typeface="+mn-ea"/>
                          <a:cs typeface="+mn-cs"/>
                        </a:rPr>
                        <a:t>Ejercicio interactivo: su experiencia con las interrelaciones sectoriales</a:t>
                      </a:r>
                    </a:p>
                  </a:txBody>
                  <a:tcPr marT="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102646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s-ES" sz="1800" b="0">
                          <a:solidFill>
                            <a:srgbClr val="004C82"/>
                          </a:solidFill>
                          <a:latin typeface="Calibri" panose="020F0502020204030204" pitchFamily="34" charset="0"/>
                          <a:ea typeface="+mn-ea"/>
                          <a:cs typeface="Calibri" panose="020F0502020204030204" pitchFamily="34" charset="0"/>
                        </a:rPr>
                        <a:t>Capítulo 1.2:</a:t>
                      </a: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s-ES" sz="1600" b="1">
                          <a:solidFill>
                            <a:srgbClr val="004C82"/>
                          </a:solidFill>
                          <a:latin typeface="+mn-lt"/>
                          <a:ea typeface="+mn-ea"/>
                          <a:cs typeface="+mn-cs"/>
                        </a:rPr>
                        <a:t>Interacciones WEF</a:t>
                      </a:r>
                    </a:p>
                    <a:p>
                      <a:pPr marL="171450" indent="-171450">
                        <a:buFont typeface="Wingdings" panose="05000000000000000000" pitchFamily="2" charset="2"/>
                        <a:buChar char="§"/>
                      </a:pPr>
                      <a:r>
                        <a:rPr lang="es-ES" sz="1600" b="0">
                          <a:solidFill>
                            <a:srgbClr val="004C82"/>
                          </a:solidFill>
                        </a:rPr>
                        <a:t>Agua, energía, seguridad alimentaria y </a:t>
                      </a:r>
                      <a:r>
                        <a:rPr lang="es-ES" sz="1600" b="0" i="1" err="1">
                          <a:solidFill>
                            <a:srgbClr val="004C82"/>
                          </a:solidFill>
                        </a:rPr>
                        <a:t>trade-offs</a:t>
                      </a:r>
                      <a:r>
                        <a:rPr lang="es-ES" sz="1600" b="0" i="1">
                          <a:solidFill>
                            <a:srgbClr val="004C82"/>
                          </a:solidFill>
                        </a:rPr>
                        <a:t> (compromisos</a:t>
                      </a:r>
                      <a:r>
                        <a:rPr lang="es-ES" sz="1600" b="0">
                          <a:solidFill>
                            <a:srgbClr val="004C82"/>
                          </a:solidFill>
                        </a:rPr>
                        <a:t>)</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114425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s-ES" sz="1800">
                          <a:solidFill>
                            <a:srgbClr val="9BD7FF"/>
                          </a:solidFill>
                          <a:latin typeface="Calibri" panose="020F0502020204030204" pitchFamily="34" charset="0"/>
                          <a:cs typeface="Calibri" panose="020F0502020204030204" pitchFamily="34" charset="0"/>
                        </a:rPr>
                        <a:t>Capítulo 1.3:</a:t>
                      </a: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s-ES" sz="1600" b="1">
                          <a:solidFill>
                            <a:srgbClr val="9BD7FF"/>
                          </a:solidFill>
                        </a:rPr>
                        <a:t>Soluciones para el Nexo WEF</a:t>
                      </a:r>
                    </a:p>
                    <a:p>
                      <a:pPr marL="171450" indent="-171450">
                        <a:buFont typeface="Wingdings" panose="05000000000000000000" pitchFamily="2" charset="2"/>
                        <a:buChar char="§"/>
                      </a:pPr>
                      <a:r>
                        <a:rPr lang="es-ES" sz="1600" b="0">
                          <a:solidFill>
                            <a:srgbClr val="9BD7FF"/>
                          </a:solidFill>
                        </a:rPr>
                        <a:t>Sinergias y soluciones de Nexo WEF</a:t>
                      </a:r>
                    </a:p>
                    <a:p>
                      <a:pPr marL="171450" indent="-171450">
                        <a:buFont typeface="Wingdings" panose="05000000000000000000" pitchFamily="2" charset="2"/>
                        <a:buChar char="§"/>
                      </a:pPr>
                      <a:r>
                        <a:rPr lang="es-ES" sz="1600" b="0">
                          <a:solidFill>
                            <a:srgbClr val="9BD7FF"/>
                          </a:solidFill>
                        </a:rPr>
                        <a:t>Ejercicio interactivo: búsqueda de soluciones para </a:t>
                      </a:r>
                      <a:r>
                        <a:rPr lang="es-ES" sz="1600" b="0" i="1">
                          <a:solidFill>
                            <a:srgbClr val="9BD7FF"/>
                          </a:solidFill>
                        </a:rPr>
                        <a:t>trade-offs</a:t>
                      </a:r>
                      <a:r>
                        <a:rPr lang="es-ES" sz="1600" b="0">
                          <a:solidFill>
                            <a:srgbClr val="9BD7FF"/>
                          </a:solidFill>
                        </a:rPr>
                        <a:t> y uso de sinergias </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335337963"/>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r>
              <a:rPr lang="es-ES" sz="2800">
                <a:solidFill>
                  <a:srgbClr val="004C82"/>
                </a:solidFill>
              </a:rPr>
              <a:t>Contenido</a:t>
            </a:r>
          </a:p>
        </p:txBody>
      </p:sp>
    </p:spTree>
    <p:extLst>
      <p:ext uri="{BB962C8B-B14F-4D97-AF65-F5344CB8AC3E}">
        <p14:creationId xmlns:p14="http://schemas.microsoft.com/office/powerpoint/2010/main" val="82024457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7EB3C4B-C4E9-40E4-A306-0D572201AB93}"/>
              </a:ext>
            </a:extLst>
          </p:cNvPr>
          <p:cNvSpPr>
            <a:spLocks noGrp="1"/>
          </p:cNvSpPr>
          <p:nvPr>
            <p:ph type="title"/>
          </p:nvPr>
        </p:nvSpPr>
        <p:spPr>
          <a:xfrm>
            <a:off x="447745" y="576000"/>
            <a:ext cx="8567183" cy="540544"/>
          </a:xfrm>
        </p:spPr>
        <p:txBody>
          <a:bodyPr>
            <a:normAutofit fontScale="90000"/>
          </a:bodyPr>
          <a:lstStyle/>
          <a:p>
            <a:r>
              <a:rPr lang="es-ES"/>
              <a:t>Posibles </a:t>
            </a:r>
            <a:r>
              <a:rPr lang="es-ES" i="1"/>
              <a:t>trade-offs</a:t>
            </a:r>
            <a:r>
              <a:rPr lang="es-ES"/>
              <a:t> por los cambios en el uso del suelo</a:t>
            </a:r>
          </a:p>
        </p:txBody>
      </p:sp>
      <p:sp>
        <p:nvSpPr>
          <p:cNvPr id="4" name="Foliennummernplatzhalter 3">
            <a:extLst>
              <a:ext uri="{FF2B5EF4-FFF2-40B4-BE49-F238E27FC236}">
                <a16:creationId xmlns:a16="http://schemas.microsoft.com/office/drawing/2014/main" id="{963A89A8-049A-4231-83FC-3181411EF5B7}"/>
              </a:ext>
            </a:extLst>
          </p:cNvPr>
          <p:cNvSpPr>
            <a:spLocks noGrp="1"/>
          </p:cNvSpPr>
          <p:nvPr>
            <p:ph type="sldNum" sz="quarter" idx="16"/>
          </p:nvPr>
        </p:nvSpPr>
        <p:spPr>
          <a:xfrm>
            <a:off x="6957528" y="4769857"/>
            <a:ext cx="2057400" cy="274637"/>
          </a:xfrm>
        </p:spPr>
        <p:txBody>
          <a:bodyPr/>
          <a:lstStyle/>
          <a:p>
            <a:fld id="{CF23C0C3-F0EC-4AF0-84C8-08554CFEDD03}" type="slidenum">
              <a:rPr lang="en-GB" smtClean="0"/>
              <a:t>30</a:t>
            </a:fld>
            <a:endParaRPr lang="en-GB"/>
          </a:p>
        </p:txBody>
      </p:sp>
      <p:pic>
        <p:nvPicPr>
          <p:cNvPr id="5" name="Picture 12" descr="Icon&#10;&#10;Description automatically generated">
            <a:extLst>
              <a:ext uri="{FF2B5EF4-FFF2-40B4-BE49-F238E27FC236}">
                <a16:creationId xmlns:a16="http://schemas.microsoft.com/office/drawing/2014/main" id="{FD639CE9-1A38-4EF3-92A5-1136076058C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6959" y="1167510"/>
            <a:ext cx="530352" cy="530352"/>
          </a:xfrm>
          <a:prstGeom prst="rect">
            <a:avLst/>
          </a:prstGeom>
        </p:spPr>
      </p:pic>
      <p:pic>
        <p:nvPicPr>
          <p:cNvPr id="6" name="Picture 16" descr="Icon&#10;&#10;Description automatically generated">
            <a:extLst>
              <a:ext uri="{FF2B5EF4-FFF2-40B4-BE49-F238E27FC236}">
                <a16:creationId xmlns:a16="http://schemas.microsoft.com/office/drawing/2014/main" id="{21B918D5-CF95-4534-8C6D-DCA37568B01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85807" y="1133909"/>
            <a:ext cx="530352" cy="530352"/>
          </a:xfrm>
          <a:prstGeom prst="rect">
            <a:avLst/>
          </a:prstGeom>
        </p:spPr>
      </p:pic>
      <p:sp>
        <p:nvSpPr>
          <p:cNvPr id="9" name="Ellipse 8">
            <a:extLst>
              <a:ext uri="{FF2B5EF4-FFF2-40B4-BE49-F238E27FC236}">
                <a16:creationId xmlns:a16="http://schemas.microsoft.com/office/drawing/2014/main" id="{9CAFB610-E9BA-4E5E-B052-1DD610828257}"/>
              </a:ext>
            </a:extLst>
          </p:cNvPr>
          <p:cNvSpPr/>
          <p:nvPr/>
        </p:nvSpPr>
        <p:spPr>
          <a:xfrm>
            <a:off x="7715818" y="1346802"/>
            <a:ext cx="530353" cy="540545"/>
          </a:xfrm>
          <a:prstGeom prst="ellipse">
            <a:avLst/>
          </a:prstGeom>
          <a:blipFill>
            <a:blip r:embed="rId5">
              <a:extLst>
                <a:ext uri="{96DAC541-7B7A-43D3-8B79-37D633B846F1}">
                  <asvg:svgBlip xmlns:asvg="http://schemas.microsoft.com/office/drawing/2016/SVG/main" r:embed="rId6"/>
                </a:ext>
              </a:extLst>
            </a:blip>
            <a:stretch>
              <a:fillRect/>
            </a:stretch>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916587E8-34C0-4BC3-8949-752417C6884B}"/>
              </a:ext>
            </a:extLst>
          </p:cNvPr>
          <p:cNvSpPr/>
          <p:nvPr/>
        </p:nvSpPr>
        <p:spPr>
          <a:xfrm>
            <a:off x="5191784" y="3836181"/>
            <a:ext cx="530353" cy="540545"/>
          </a:xfrm>
          <a:prstGeom prst="ellipse">
            <a:avLst/>
          </a:prstGeom>
          <a:blipFill>
            <a:blip r:embed="rId7">
              <a:extLst>
                <a:ext uri="{96DAC541-7B7A-43D3-8B79-37D633B846F1}">
                  <asvg:svgBlip xmlns:asvg="http://schemas.microsoft.com/office/drawing/2016/SVG/main" r:embed="rId8"/>
                </a:ext>
              </a:extLst>
            </a:blip>
            <a:stretch>
              <a:fillRect/>
            </a:stretch>
          </a:blip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CCC40624-AE79-4358-A52F-D523E04ED4CD}"/>
              </a:ext>
            </a:extLst>
          </p:cNvPr>
          <p:cNvSpPr/>
          <p:nvPr/>
        </p:nvSpPr>
        <p:spPr>
          <a:xfrm>
            <a:off x="7228690" y="3223848"/>
            <a:ext cx="530353" cy="540545"/>
          </a:xfrm>
          <a:prstGeom prst="ellipse">
            <a:avLst/>
          </a:prstGeom>
          <a:blipFill>
            <a:blip r:embed="rId9">
              <a:extLst>
                <a:ext uri="{96DAC541-7B7A-43D3-8B79-37D633B846F1}">
                  <asvg:svgBlip xmlns:asvg="http://schemas.microsoft.com/office/drawing/2016/SVG/main" r:embed="rId10"/>
                </a:ext>
              </a:extLst>
            </a:blip>
            <a:stretch>
              <a:fillRect/>
            </a:stretch>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a:extLst>
              <a:ext uri="{FF2B5EF4-FFF2-40B4-BE49-F238E27FC236}">
                <a16:creationId xmlns:a16="http://schemas.microsoft.com/office/drawing/2014/main" id="{E97C284F-7E89-4E40-BC4A-433112473068}"/>
              </a:ext>
            </a:extLst>
          </p:cNvPr>
          <p:cNvSpPr/>
          <p:nvPr/>
        </p:nvSpPr>
        <p:spPr>
          <a:xfrm>
            <a:off x="2701835" y="1877153"/>
            <a:ext cx="530353" cy="540545"/>
          </a:xfrm>
          <a:prstGeom prst="ellipse">
            <a:avLst/>
          </a:prstGeom>
          <a:blipFill>
            <a:blip r:embed="rId11">
              <a:extLst>
                <a:ext uri="{96DAC541-7B7A-43D3-8B79-37D633B846F1}">
                  <asvg:svgBlip xmlns:asvg="http://schemas.microsoft.com/office/drawing/2016/SVG/main" r:embed="rId12"/>
                </a:ext>
              </a:extLst>
            </a:blip>
            <a:stretch>
              <a:fillRect/>
            </a:stretch>
          </a:blip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0DA6304D-F4D6-482D-BA52-F61AEB0EB125}"/>
              </a:ext>
            </a:extLst>
          </p:cNvPr>
          <p:cNvSpPr/>
          <p:nvPr/>
        </p:nvSpPr>
        <p:spPr>
          <a:xfrm>
            <a:off x="3677768" y="2866058"/>
            <a:ext cx="530353" cy="540545"/>
          </a:xfrm>
          <a:prstGeom prst="ellipse">
            <a:avLst/>
          </a:prstGeom>
          <a:blipFill>
            <a:blip r:embed="rId13">
              <a:extLst>
                <a:ext uri="{96DAC541-7B7A-43D3-8B79-37D633B846F1}">
                  <asvg:svgBlip xmlns:asvg="http://schemas.microsoft.com/office/drawing/2016/SVG/main" r:embed="rId14"/>
                </a:ext>
              </a:extLst>
            </a:blip>
            <a:stretch>
              <a:fillRect/>
            </a:stretch>
          </a:blip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a:extLst>
              <a:ext uri="{FF2B5EF4-FFF2-40B4-BE49-F238E27FC236}">
                <a16:creationId xmlns:a16="http://schemas.microsoft.com/office/drawing/2014/main" id="{4439DCBF-5FCD-4132-9050-05B69BCDDC1E}"/>
              </a:ext>
            </a:extLst>
          </p:cNvPr>
          <p:cNvSpPr/>
          <p:nvPr/>
        </p:nvSpPr>
        <p:spPr>
          <a:xfrm>
            <a:off x="1155565" y="3119973"/>
            <a:ext cx="530353" cy="540545"/>
          </a:xfrm>
          <a:prstGeom prst="ellipse">
            <a:avLst/>
          </a:prstGeom>
          <a:blipFill>
            <a:blip r:embed="rId15"/>
            <a:stretch>
              <a:fillRect/>
            </a:stretch>
          </a:blipFill>
          <a:ln>
            <a:solidFill>
              <a:srgbClr val="F497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3" name="Verbinder: gekrümmt 32">
            <a:extLst>
              <a:ext uri="{FF2B5EF4-FFF2-40B4-BE49-F238E27FC236}">
                <a16:creationId xmlns:a16="http://schemas.microsoft.com/office/drawing/2014/main" id="{6ED6500C-9F8A-4ED2-93E2-0FB21304A3BE}"/>
              </a:ext>
            </a:extLst>
          </p:cNvPr>
          <p:cNvCxnSpPr>
            <a:cxnSpLocks/>
            <a:stCxn id="45" idx="3"/>
            <a:endCxn id="63" idx="1"/>
          </p:cNvCxnSpPr>
          <p:nvPr/>
        </p:nvCxnSpPr>
        <p:spPr>
          <a:xfrm flipH="1">
            <a:off x="6549318" y="1916179"/>
            <a:ext cx="96394" cy="2102130"/>
          </a:xfrm>
          <a:prstGeom prst="curvedConnector5">
            <a:avLst>
              <a:gd name="adj1" fmla="val -237152"/>
              <a:gd name="adj2" fmla="val 50000"/>
              <a:gd name="adj3" fmla="val 33715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feld 38">
            <a:extLst>
              <a:ext uri="{FF2B5EF4-FFF2-40B4-BE49-F238E27FC236}">
                <a16:creationId xmlns:a16="http://schemas.microsoft.com/office/drawing/2014/main" id="{FECAC340-0A69-428B-8C62-E25056A7688C}"/>
              </a:ext>
            </a:extLst>
          </p:cNvPr>
          <p:cNvSpPr txBox="1"/>
          <p:nvPr/>
        </p:nvSpPr>
        <p:spPr>
          <a:xfrm>
            <a:off x="106074" y="1697862"/>
            <a:ext cx="1564890" cy="507831"/>
          </a:xfrm>
          <a:prstGeom prst="rect">
            <a:avLst/>
          </a:prstGeom>
          <a:noFill/>
        </p:spPr>
        <p:txBody>
          <a:bodyPr wrap="square" rtlCol="0">
            <a:spAutoFit/>
          </a:bodyPr>
          <a:lstStyle/>
          <a:p>
            <a:pPr algn="ctr"/>
            <a:r>
              <a:rPr lang="es-ES"/>
              <a:t>Aumento de la demanda de bioenergía</a:t>
            </a:r>
          </a:p>
        </p:txBody>
      </p:sp>
      <p:cxnSp>
        <p:nvCxnSpPr>
          <p:cNvPr id="40" name="Verbinder: gekrümmt 39">
            <a:extLst>
              <a:ext uri="{FF2B5EF4-FFF2-40B4-BE49-F238E27FC236}">
                <a16:creationId xmlns:a16="http://schemas.microsoft.com/office/drawing/2014/main" id="{196FE7E6-0413-4C12-9FE0-79516C2A09C1}"/>
              </a:ext>
            </a:extLst>
          </p:cNvPr>
          <p:cNvCxnSpPr>
            <a:cxnSpLocks/>
            <a:stCxn id="39" idx="3"/>
            <a:endCxn id="42" idx="1"/>
          </p:cNvCxnSpPr>
          <p:nvPr/>
        </p:nvCxnSpPr>
        <p:spPr>
          <a:xfrm>
            <a:off x="1670964" y="1951778"/>
            <a:ext cx="551794" cy="736193"/>
          </a:xfrm>
          <a:prstGeom prst="curvedConnector3">
            <a:avLst>
              <a:gd name="adj1" fmla="val 5000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feld 41">
            <a:extLst>
              <a:ext uri="{FF2B5EF4-FFF2-40B4-BE49-F238E27FC236}">
                <a16:creationId xmlns:a16="http://schemas.microsoft.com/office/drawing/2014/main" id="{347EE721-FD18-42A0-8E0E-317519EC03B8}"/>
              </a:ext>
            </a:extLst>
          </p:cNvPr>
          <p:cNvSpPr txBox="1"/>
          <p:nvPr/>
        </p:nvSpPr>
        <p:spPr>
          <a:xfrm>
            <a:off x="2222758" y="2417699"/>
            <a:ext cx="1564890" cy="300082"/>
          </a:xfrm>
          <a:prstGeom prst="rect">
            <a:avLst/>
          </a:prstGeom>
          <a:noFill/>
        </p:spPr>
        <p:txBody>
          <a:bodyPr wrap="square" rtlCol="0">
            <a:spAutoFit/>
          </a:bodyPr>
          <a:lstStyle/>
          <a:p>
            <a:pPr algn="ctr"/>
            <a:r>
              <a:rPr lang="es-ES"/>
              <a:t>Cambio del uso del suelo</a:t>
            </a:r>
          </a:p>
        </p:txBody>
      </p:sp>
      <p:sp>
        <p:nvSpPr>
          <p:cNvPr id="45" name="Textfeld 44">
            <a:extLst>
              <a:ext uri="{FF2B5EF4-FFF2-40B4-BE49-F238E27FC236}">
                <a16:creationId xmlns:a16="http://schemas.microsoft.com/office/drawing/2014/main" id="{80961144-3442-4EDB-8987-857C3376EE21}"/>
              </a:ext>
            </a:extLst>
          </p:cNvPr>
          <p:cNvSpPr txBox="1"/>
          <p:nvPr/>
        </p:nvSpPr>
        <p:spPr>
          <a:xfrm>
            <a:off x="4460236" y="1662263"/>
            <a:ext cx="2185476" cy="507831"/>
          </a:xfrm>
          <a:prstGeom prst="rect">
            <a:avLst/>
          </a:prstGeom>
          <a:noFill/>
        </p:spPr>
        <p:txBody>
          <a:bodyPr wrap="square" rtlCol="0">
            <a:spAutoFit/>
          </a:bodyPr>
          <a:lstStyle/>
          <a:p>
            <a:pPr algn="ctr"/>
            <a:r>
              <a:rPr lang="es-ES"/>
              <a:t>Menos tierras de cultivo para alimentos y piensos para animales</a:t>
            </a:r>
          </a:p>
        </p:txBody>
      </p:sp>
      <p:cxnSp>
        <p:nvCxnSpPr>
          <p:cNvPr id="46" name="Verbinder: gekrümmt 45">
            <a:extLst>
              <a:ext uri="{FF2B5EF4-FFF2-40B4-BE49-F238E27FC236}">
                <a16:creationId xmlns:a16="http://schemas.microsoft.com/office/drawing/2014/main" id="{D43393BB-1DF9-4FF6-8A28-E649816001D4}"/>
              </a:ext>
            </a:extLst>
          </p:cNvPr>
          <p:cNvCxnSpPr>
            <a:cxnSpLocks/>
            <a:stCxn id="42" idx="3"/>
            <a:endCxn id="45" idx="1"/>
          </p:cNvCxnSpPr>
          <p:nvPr/>
        </p:nvCxnSpPr>
        <p:spPr>
          <a:xfrm flipV="1">
            <a:off x="3787648" y="1916179"/>
            <a:ext cx="672588" cy="771792"/>
          </a:xfrm>
          <a:prstGeom prst="curvedConnector3">
            <a:avLst>
              <a:gd name="adj1" fmla="val 5000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feld 51">
            <a:extLst>
              <a:ext uri="{FF2B5EF4-FFF2-40B4-BE49-F238E27FC236}">
                <a16:creationId xmlns:a16="http://schemas.microsoft.com/office/drawing/2014/main" id="{277B5CF0-0783-455D-BE7E-4C7341741E2A}"/>
              </a:ext>
            </a:extLst>
          </p:cNvPr>
          <p:cNvSpPr txBox="1"/>
          <p:nvPr/>
        </p:nvSpPr>
        <p:spPr>
          <a:xfrm>
            <a:off x="7127947" y="1913658"/>
            <a:ext cx="1716561" cy="923330"/>
          </a:xfrm>
          <a:prstGeom prst="rect">
            <a:avLst/>
          </a:prstGeom>
          <a:noFill/>
        </p:spPr>
        <p:txBody>
          <a:bodyPr wrap="square" rtlCol="0">
            <a:spAutoFit/>
          </a:bodyPr>
          <a:lstStyle/>
          <a:p>
            <a:pPr algn="ctr"/>
            <a:r>
              <a:rPr lang="es-ES"/>
              <a:t>La escasez aumenta el precio de los productos agrícolas</a:t>
            </a:r>
          </a:p>
        </p:txBody>
      </p:sp>
      <p:sp>
        <p:nvSpPr>
          <p:cNvPr id="63" name="Textfeld 62">
            <a:extLst>
              <a:ext uri="{FF2B5EF4-FFF2-40B4-BE49-F238E27FC236}">
                <a16:creationId xmlns:a16="http://schemas.microsoft.com/office/drawing/2014/main" id="{BABE914D-CF68-4D91-A00D-A217D95F7896}"/>
              </a:ext>
            </a:extLst>
          </p:cNvPr>
          <p:cNvSpPr txBox="1"/>
          <p:nvPr/>
        </p:nvSpPr>
        <p:spPr>
          <a:xfrm>
            <a:off x="6549318" y="3764393"/>
            <a:ext cx="1770247" cy="507831"/>
          </a:xfrm>
          <a:prstGeom prst="rect">
            <a:avLst/>
          </a:prstGeom>
          <a:noFill/>
        </p:spPr>
        <p:txBody>
          <a:bodyPr wrap="square" rtlCol="0">
            <a:spAutoFit/>
          </a:bodyPr>
          <a:lstStyle/>
          <a:p>
            <a:pPr algn="ctr"/>
            <a:r>
              <a:rPr lang="es-ES"/>
              <a:t>Pone en peligro los medios de vida </a:t>
            </a:r>
          </a:p>
        </p:txBody>
      </p:sp>
      <p:cxnSp>
        <p:nvCxnSpPr>
          <p:cNvPr id="64" name="Verbinder: gekrümmt 63">
            <a:extLst>
              <a:ext uri="{FF2B5EF4-FFF2-40B4-BE49-F238E27FC236}">
                <a16:creationId xmlns:a16="http://schemas.microsoft.com/office/drawing/2014/main" id="{395021F8-D4A6-4D50-BFE0-239EC569F070}"/>
              </a:ext>
            </a:extLst>
          </p:cNvPr>
          <p:cNvCxnSpPr>
            <a:cxnSpLocks/>
            <a:stCxn id="45" idx="3"/>
          </p:cNvCxnSpPr>
          <p:nvPr/>
        </p:nvCxnSpPr>
        <p:spPr>
          <a:xfrm>
            <a:off x="6645712" y="1916179"/>
            <a:ext cx="632564" cy="611544"/>
          </a:xfrm>
          <a:prstGeom prst="curvedConnector3">
            <a:avLst>
              <a:gd name="adj1" fmla="val 5000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Verbinder: gekrümmt 68">
            <a:extLst>
              <a:ext uri="{FF2B5EF4-FFF2-40B4-BE49-F238E27FC236}">
                <a16:creationId xmlns:a16="http://schemas.microsoft.com/office/drawing/2014/main" id="{86DE8C70-CCCF-4E9F-9859-0F5897323585}"/>
              </a:ext>
            </a:extLst>
          </p:cNvPr>
          <p:cNvCxnSpPr>
            <a:cxnSpLocks/>
            <a:stCxn id="52" idx="2"/>
            <a:endCxn id="63" idx="3"/>
          </p:cNvCxnSpPr>
          <p:nvPr/>
        </p:nvCxnSpPr>
        <p:spPr>
          <a:xfrm rot="16200000" flipH="1">
            <a:off x="7562236" y="3260979"/>
            <a:ext cx="1181321" cy="333337"/>
          </a:xfrm>
          <a:prstGeom prst="curvedConnector4">
            <a:avLst>
              <a:gd name="adj1" fmla="val 39253"/>
              <a:gd name="adj2" fmla="val 32606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DA46D7D4-B2F9-4DD9-A724-719ACF0C82AD}"/>
              </a:ext>
            </a:extLst>
          </p:cNvPr>
          <p:cNvSpPr txBox="1"/>
          <p:nvPr/>
        </p:nvSpPr>
        <p:spPr>
          <a:xfrm>
            <a:off x="4571838" y="4376726"/>
            <a:ext cx="1770247" cy="507831"/>
          </a:xfrm>
          <a:prstGeom prst="rect">
            <a:avLst/>
          </a:prstGeom>
          <a:noFill/>
        </p:spPr>
        <p:txBody>
          <a:bodyPr wrap="square" rtlCol="0">
            <a:spAutoFit/>
          </a:bodyPr>
          <a:lstStyle/>
          <a:p>
            <a:pPr algn="ctr"/>
            <a:r>
              <a:rPr lang="es-ES"/>
              <a:t>Pérdida de hábitat y diversidad</a:t>
            </a:r>
          </a:p>
        </p:txBody>
      </p:sp>
      <p:sp>
        <p:nvSpPr>
          <p:cNvPr id="77" name="Textfeld 76">
            <a:extLst>
              <a:ext uri="{FF2B5EF4-FFF2-40B4-BE49-F238E27FC236}">
                <a16:creationId xmlns:a16="http://schemas.microsoft.com/office/drawing/2014/main" id="{71587AE8-47A0-4C08-B459-43873F1357F6}"/>
              </a:ext>
            </a:extLst>
          </p:cNvPr>
          <p:cNvSpPr txBox="1"/>
          <p:nvPr/>
        </p:nvSpPr>
        <p:spPr>
          <a:xfrm>
            <a:off x="634037" y="3637749"/>
            <a:ext cx="1564890" cy="507831"/>
          </a:xfrm>
          <a:prstGeom prst="rect">
            <a:avLst/>
          </a:prstGeom>
          <a:noFill/>
        </p:spPr>
        <p:txBody>
          <a:bodyPr wrap="square" rtlCol="0">
            <a:spAutoFit/>
          </a:bodyPr>
          <a:lstStyle/>
          <a:p>
            <a:pPr algn="ctr"/>
            <a:r>
              <a:rPr lang="es-ES"/>
              <a:t>Aumento de las emisiones de GEI</a:t>
            </a:r>
          </a:p>
        </p:txBody>
      </p:sp>
      <p:sp>
        <p:nvSpPr>
          <p:cNvPr id="78" name="Textfeld 77">
            <a:extLst>
              <a:ext uri="{FF2B5EF4-FFF2-40B4-BE49-F238E27FC236}">
                <a16:creationId xmlns:a16="http://schemas.microsoft.com/office/drawing/2014/main" id="{7B3026FF-EE84-43AF-847E-3CF2E932EDB5}"/>
              </a:ext>
            </a:extLst>
          </p:cNvPr>
          <p:cNvSpPr txBox="1"/>
          <p:nvPr/>
        </p:nvSpPr>
        <p:spPr>
          <a:xfrm>
            <a:off x="3160500" y="3406603"/>
            <a:ext cx="1564890" cy="507831"/>
          </a:xfrm>
          <a:prstGeom prst="rect">
            <a:avLst/>
          </a:prstGeom>
          <a:noFill/>
        </p:spPr>
        <p:txBody>
          <a:bodyPr wrap="square" rtlCol="0">
            <a:spAutoFit/>
          </a:bodyPr>
          <a:lstStyle/>
          <a:p>
            <a:pPr algn="ctr"/>
            <a:r>
              <a:rPr lang="es-ES"/>
              <a:t>Intensificación del uso del suelo</a:t>
            </a:r>
          </a:p>
        </p:txBody>
      </p:sp>
      <p:cxnSp>
        <p:nvCxnSpPr>
          <p:cNvPr id="86" name="Verbinder: gekrümmt 85">
            <a:extLst>
              <a:ext uri="{FF2B5EF4-FFF2-40B4-BE49-F238E27FC236}">
                <a16:creationId xmlns:a16="http://schemas.microsoft.com/office/drawing/2014/main" id="{9D79F903-996B-4BD1-975B-D388DAD1F1B8}"/>
              </a:ext>
            </a:extLst>
          </p:cNvPr>
          <p:cNvCxnSpPr>
            <a:cxnSpLocks/>
            <a:stCxn id="42" idx="2"/>
            <a:endCxn id="78" idx="1"/>
          </p:cNvCxnSpPr>
          <p:nvPr/>
        </p:nvCxnSpPr>
        <p:spPr>
          <a:xfrm rot="16200000" flipH="1">
            <a:off x="2731713" y="3231732"/>
            <a:ext cx="702276" cy="155297"/>
          </a:xfrm>
          <a:prstGeom prst="curvedConnector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Verbinder: gekrümmt 109">
            <a:extLst>
              <a:ext uri="{FF2B5EF4-FFF2-40B4-BE49-F238E27FC236}">
                <a16:creationId xmlns:a16="http://schemas.microsoft.com/office/drawing/2014/main" id="{BC472D94-822A-4CCE-A7CD-18BDFFDD9AC1}"/>
              </a:ext>
            </a:extLst>
          </p:cNvPr>
          <p:cNvCxnSpPr>
            <a:cxnSpLocks/>
            <a:stCxn id="42" idx="2"/>
            <a:endCxn id="77" idx="3"/>
          </p:cNvCxnSpPr>
          <p:nvPr/>
        </p:nvCxnSpPr>
        <p:spPr>
          <a:xfrm rot="5400000">
            <a:off x="2135354" y="3021816"/>
            <a:ext cx="933422" cy="806276"/>
          </a:xfrm>
          <a:prstGeom prst="curvedConnector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Verbinder: gekrümmt 46">
            <a:extLst>
              <a:ext uri="{FF2B5EF4-FFF2-40B4-BE49-F238E27FC236}">
                <a16:creationId xmlns:a16="http://schemas.microsoft.com/office/drawing/2014/main" id="{9C0205B0-5ECC-4A50-9DDC-E862977F20D4}"/>
              </a:ext>
            </a:extLst>
          </p:cNvPr>
          <p:cNvCxnSpPr>
            <a:cxnSpLocks/>
            <a:stCxn id="78" idx="3"/>
            <a:endCxn id="76" idx="1"/>
          </p:cNvCxnSpPr>
          <p:nvPr/>
        </p:nvCxnSpPr>
        <p:spPr>
          <a:xfrm flipH="1">
            <a:off x="4571838" y="3660519"/>
            <a:ext cx="153552" cy="970123"/>
          </a:xfrm>
          <a:prstGeom prst="curvedConnector5">
            <a:avLst>
              <a:gd name="adj1" fmla="val -148875"/>
              <a:gd name="adj2" fmla="val 50000"/>
              <a:gd name="adj3" fmla="val 248875"/>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Verbinder: gekrümmt 47">
            <a:extLst>
              <a:ext uri="{FF2B5EF4-FFF2-40B4-BE49-F238E27FC236}">
                <a16:creationId xmlns:a16="http://schemas.microsoft.com/office/drawing/2014/main" id="{97CB5A46-59DF-48AA-8CD1-4077C6143206}"/>
              </a:ext>
            </a:extLst>
          </p:cNvPr>
          <p:cNvCxnSpPr>
            <a:cxnSpLocks/>
            <a:stCxn id="76" idx="3"/>
            <a:endCxn id="63" idx="2"/>
          </p:cNvCxnSpPr>
          <p:nvPr/>
        </p:nvCxnSpPr>
        <p:spPr>
          <a:xfrm flipV="1">
            <a:off x="6342085" y="4272224"/>
            <a:ext cx="1092357" cy="358418"/>
          </a:xfrm>
          <a:prstGeom prst="curvedConnector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36273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65E0E59-F174-4409-992D-D876FC5F3450}"/>
              </a:ext>
            </a:extLst>
          </p:cNvPr>
          <p:cNvSpPr>
            <a:spLocks noGrp="1"/>
          </p:cNvSpPr>
          <p:nvPr>
            <p:ph type="title"/>
          </p:nvPr>
        </p:nvSpPr>
        <p:spPr>
          <a:xfrm>
            <a:off x="449818" y="784182"/>
            <a:ext cx="8227651" cy="540544"/>
          </a:xfrm>
        </p:spPr>
        <p:txBody>
          <a:bodyPr>
            <a:normAutofit/>
          </a:bodyPr>
          <a:lstStyle/>
          <a:p>
            <a:pPr algn="ctr"/>
            <a:r>
              <a:rPr lang="es-ES"/>
              <a:t>Discusión sobre las interconexiones de WEF</a:t>
            </a:r>
          </a:p>
        </p:txBody>
      </p:sp>
      <p:sp>
        <p:nvSpPr>
          <p:cNvPr id="4" name="Foliennummernplatzhalter 3">
            <a:extLst>
              <a:ext uri="{FF2B5EF4-FFF2-40B4-BE49-F238E27FC236}">
                <a16:creationId xmlns:a16="http://schemas.microsoft.com/office/drawing/2014/main" id="{1C485BC0-1C34-4E17-A2BE-E9EABE30F9FA}"/>
              </a:ext>
            </a:extLst>
          </p:cNvPr>
          <p:cNvSpPr>
            <a:spLocks noGrp="1"/>
          </p:cNvSpPr>
          <p:nvPr>
            <p:ph type="sldNum" sz="quarter" idx="16"/>
          </p:nvPr>
        </p:nvSpPr>
        <p:spPr/>
        <p:txBody>
          <a:bodyPr/>
          <a:lstStyle/>
          <a:p>
            <a:fld id="{CF23C0C3-F0EC-4AF0-84C8-08554CFEDD03}" type="slidenum">
              <a:rPr lang="en-GB" smtClean="0"/>
              <a:t>31</a:t>
            </a:fld>
            <a:endParaRPr lang="en-GB"/>
          </a:p>
        </p:txBody>
      </p:sp>
      <p:sp>
        <p:nvSpPr>
          <p:cNvPr id="8" name="Textplatzhalter 1">
            <a:extLst>
              <a:ext uri="{FF2B5EF4-FFF2-40B4-BE49-F238E27FC236}">
                <a16:creationId xmlns:a16="http://schemas.microsoft.com/office/drawing/2014/main" id="{EE29430D-CF5C-49CC-9147-7DD4C264CF12}"/>
              </a:ext>
            </a:extLst>
          </p:cNvPr>
          <p:cNvSpPr txBox="1">
            <a:spLocks/>
          </p:cNvSpPr>
          <p:nvPr/>
        </p:nvSpPr>
        <p:spPr>
          <a:xfrm>
            <a:off x="985658" y="1844511"/>
            <a:ext cx="7172684" cy="2839832"/>
          </a:xfrm>
          <a:prstGeom prst="rect">
            <a:avLst/>
          </a:prstGeom>
        </p:spPr>
        <p:txBody>
          <a:bodyPr lIns="91440" tIns="45720" rIns="91440" bIns="45720" anchor="t"/>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buFont typeface="+mj-lt"/>
              <a:buAutoNum type="arabicPeriod"/>
            </a:pPr>
            <a:r>
              <a:rPr lang="es-ES">
                <a:latin typeface="Calibri"/>
                <a:cs typeface="Calibri"/>
              </a:rPr>
              <a:t>¿Alguna pregunta hasta el momento? (utilice la función de </a:t>
            </a:r>
            <a:r>
              <a:rPr lang="es-ES" i="1">
                <a:latin typeface="Calibri"/>
                <a:cs typeface="Calibri"/>
              </a:rPr>
              <a:t>chat</a:t>
            </a:r>
            <a:r>
              <a:rPr lang="es-ES">
                <a:latin typeface="Calibri"/>
                <a:cs typeface="Calibri"/>
              </a:rPr>
              <a:t>)</a:t>
            </a:r>
          </a:p>
          <a:p>
            <a:pPr marL="457200" lvl="1" indent="-457200">
              <a:buFont typeface="+mj-lt"/>
              <a:buAutoNum type="arabicPeriod"/>
            </a:pPr>
            <a:endParaRPr lang="es-ES">
              <a:latin typeface="Calibri"/>
              <a:cs typeface="Calibri"/>
            </a:endParaRPr>
          </a:p>
          <a:p>
            <a:pPr marL="457200" lvl="1" indent="-457200">
              <a:buFont typeface="+mj-lt"/>
              <a:buAutoNum type="arabicPeriod"/>
            </a:pPr>
            <a:r>
              <a:rPr lang="es-ES">
                <a:latin typeface="Calibri"/>
                <a:cs typeface="Calibri"/>
              </a:rPr>
              <a:t>¿Qué otros </a:t>
            </a:r>
            <a:r>
              <a:rPr lang="es-ES" i="1">
                <a:latin typeface="Calibri"/>
                <a:cs typeface="Calibri"/>
              </a:rPr>
              <a:t>trade-offs </a:t>
            </a:r>
            <a:r>
              <a:rPr lang="es-ES">
                <a:latin typeface="Calibri"/>
                <a:cs typeface="Calibri"/>
              </a:rPr>
              <a:t>conoce dentro o fuera de Nexo WEF, dentro de su propio contexto profesional o dentro de su país/región? (Mentimeter)</a:t>
            </a:r>
          </a:p>
        </p:txBody>
      </p:sp>
    </p:spTree>
    <p:extLst>
      <p:ext uri="{BB962C8B-B14F-4D97-AF65-F5344CB8AC3E}">
        <p14:creationId xmlns:p14="http://schemas.microsoft.com/office/powerpoint/2010/main" val="69878877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1A9590-9AE1-4EED-942C-EDA3D64575AF}"/>
              </a:ext>
            </a:extLst>
          </p:cNvPr>
          <p:cNvSpPr>
            <a:spLocks noGrp="1"/>
          </p:cNvSpPr>
          <p:nvPr>
            <p:ph type="body" sz="quarter" idx="13"/>
          </p:nvPr>
        </p:nvSpPr>
        <p:spPr>
          <a:xfrm>
            <a:off x="449816" y="1257042"/>
            <a:ext cx="8694182" cy="3841562"/>
          </a:xfrm>
        </p:spPr>
        <p:txBody>
          <a:bodyPr>
            <a:normAutofit/>
          </a:bodyPr>
          <a:lstStyle/>
          <a:p>
            <a:pPr>
              <a:buClr>
                <a:srgbClr val="F4971A"/>
              </a:buClr>
            </a:pPr>
            <a:r>
              <a:rPr lang="es-ES"/>
              <a:t>Las demandas de agua, energía y alimentación deben tenerse en cuenta por igual porque interactúan entre sí</a:t>
            </a:r>
          </a:p>
          <a:p>
            <a:pPr marL="615950" lvl="1" indent="-342900">
              <a:buFont typeface="Symbol" panose="05050102010706020507" pitchFamily="18" charset="2"/>
              <a:buChar char="-"/>
            </a:pPr>
            <a:endParaRPr lang="en-US"/>
          </a:p>
          <a:p>
            <a:pPr marL="615950" lvl="1" indent="-342900">
              <a:buFont typeface="Symbol" panose="05050102010706020507" pitchFamily="18" charset="2"/>
              <a:buChar char="-"/>
            </a:pPr>
            <a:endParaRPr lang="en-US"/>
          </a:p>
          <a:p>
            <a:pPr marL="342900" indent="-342900">
              <a:buClr>
                <a:srgbClr val="F4971A"/>
              </a:buClr>
              <a:buFont typeface="Wingdings" panose="05000000000000000000" pitchFamily="2" charset="2"/>
              <a:buChar char="§"/>
            </a:pPr>
            <a:endParaRPr lang="en-US"/>
          </a:p>
          <a:p>
            <a:pPr marL="342900" indent="-342900">
              <a:buClr>
                <a:srgbClr val="F4971A"/>
              </a:buClr>
              <a:buFont typeface="Wingdings" panose="05000000000000000000" pitchFamily="2" charset="2"/>
              <a:buChar char="§"/>
            </a:pPr>
            <a:endParaRPr lang="en-US"/>
          </a:p>
          <a:p>
            <a:pPr marL="342900" indent="-342900">
              <a:buClr>
                <a:srgbClr val="F4971A"/>
              </a:buClr>
              <a:buFont typeface="Wingdings" panose="05000000000000000000" pitchFamily="2" charset="2"/>
              <a:buChar char="§"/>
            </a:pPr>
            <a:endParaRPr lang="en-US"/>
          </a:p>
          <a:p>
            <a:pPr>
              <a:buClr>
                <a:srgbClr val="F4971A"/>
              </a:buClr>
            </a:pPr>
            <a:endParaRPr lang="en-US"/>
          </a:p>
        </p:txBody>
      </p:sp>
      <p:sp>
        <p:nvSpPr>
          <p:cNvPr id="3" name="Titel 2">
            <a:extLst>
              <a:ext uri="{FF2B5EF4-FFF2-40B4-BE49-F238E27FC236}">
                <a16:creationId xmlns:a16="http://schemas.microsoft.com/office/drawing/2014/main" id="{0A1DC67F-B917-4CA7-AD04-99A9ED825704}"/>
              </a:ext>
            </a:extLst>
          </p:cNvPr>
          <p:cNvSpPr>
            <a:spLocks noGrp="1"/>
          </p:cNvSpPr>
          <p:nvPr>
            <p:ph type="title"/>
          </p:nvPr>
        </p:nvSpPr>
        <p:spPr>
          <a:xfrm>
            <a:off x="449816" y="647376"/>
            <a:ext cx="8567183" cy="540544"/>
          </a:xfrm>
        </p:spPr>
        <p:txBody>
          <a:bodyPr>
            <a:normAutofit fontScale="90000"/>
          </a:bodyPr>
          <a:lstStyle/>
          <a:p>
            <a:r>
              <a:rPr lang="es-ES"/>
              <a:t>Resumen del capítulo 1.2: Interacciones entre agua, energía y alimentación </a:t>
            </a:r>
          </a:p>
        </p:txBody>
      </p:sp>
      <p:sp>
        <p:nvSpPr>
          <p:cNvPr id="4" name="Foliennummernplatzhalter 3">
            <a:extLst>
              <a:ext uri="{FF2B5EF4-FFF2-40B4-BE49-F238E27FC236}">
                <a16:creationId xmlns:a16="http://schemas.microsoft.com/office/drawing/2014/main" id="{C4508C24-486E-443C-9E30-B288760472A0}"/>
              </a:ext>
            </a:extLst>
          </p:cNvPr>
          <p:cNvSpPr>
            <a:spLocks noGrp="1"/>
          </p:cNvSpPr>
          <p:nvPr>
            <p:ph type="sldNum" sz="quarter" idx="16"/>
          </p:nvPr>
        </p:nvSpPr>
        <p:spPr/>
        <p:txBody>
          <a:bodyPr/>
          <a:lstStyle/>
          <a:p>
            <a:fld id="{CF23C0C3-F0EC-4AF0-84C8-08554CFEDD03}" type="slidenum">
              <a:rPr lang="en-GB" smtClean="0"/>
              <a:t>32</a:t>
            </a:fld>
            <a:endParaRPr lang="en-GB"/>
          </a:p>
        </p:txBody>
      </p:sp>
      <p:grpSp>
        <p:nvGrpSpPr>
          <p:cNvPr id="6" name="Gruppieren 5">
            <a:extLst>
              <a:ext uri="{FF2B5EF4-FFF2-40B4-BE49-F238E27FC236}">
                <a16:creationId xmlns:a16="http://schemas.microsoft.com/office/drawing/2014/main" id="{0B0C08BB-FA3B-4A7F-AD1C-2D4E1DE9E68D}"/>
              </a:ext>
            </a:extLst>
          </p:cNvPr>
          <p:cNvGrpSpPr/>
          <p:nvPr/>
        </p:nvGrpSpPr>
        <p:grpSpPr>
          <a:xfrm>
            <a:off x="506322" y="1965933"/>
            <a:ext cx="1592704" cy="1595146"/>
            <a:chOff x="39451" y="1941156"/>
            <a:chExt cx="1592704" cy="1595146"/>
          </a:xfrm>
        </p:grpSpPr>
        <p:grpSp>
          <p:nvGrpSpPr>
            <p:cNvPr id="37" name="Gruppieren 36">
              <a:extLst>
                <a:ext uri="{FF2B5EF4-FFF2-40B4-BE49-F238E27FC236}">
                  <a16:creationId xmlns:a16="http://schemas.microsoft.com/office/drawing/2014/main" id="{0E949DB8-1A03-43C9-BE6B-62C8E6B28FBA}"/>
                </a:ext>
              </a:extLst>
            </p:cNvPr>
            <p:cNvGrpSpPr/>
            <p:nvPr/>
          </p:nvGrpSpPr>
          <p:grpSpPr>
            <a:xfrm>
              <a:off x="92482" y="1941156"/>
              <a:ext cx="1328455" cy="568207"/>
              <a:chOff x="792746" y="3204087"/>
              <a:chExt cx="1918178" cy="835637"/>
            </a:xfrm>
          </p:grpSpPr>
          <p:pic>
            <p:nvPicPr>
              <p:cNvPr id="63" name="Picture 16" descr="Icon&#10;&#10;Description automatically generated">
                <a:extLst>
                  <a:ext uri="{FF2B5EF4-FFF2-40B4-BE49-F238E27FC236}">
                    <a16:creationId xmlns:a16="http://schemas.microsoft.com/office/drawing/2014/main" id="{FE4FB296-978F-4F89-BD9B-62E212F993F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21322" y="3356729"/>
                <a:ext cx="530352" cy="530352"/>
              </a:xfrm>
              <a:prstGeom prst="rect">
                <a:avLst/>
              </a:prstGeom>
            </p:spPr>
          </p:pic>
          <p:pic>
            <p:nvPicPr>
              <p:cNvPr id="64" name="Picture 14" descr="Icon, circle&#10;&#10;Description automatically generated with medium confidence">
                <a:extLst>
                  <a:ext uri="{FF2B5EF4-FFF2-40B4-BE49-F238E27FC236}">
                    <a16:creationId xmlns:a16="http://schemas.microsoft.com/office/drawing/2014/main" id="{3BBC27BD-9E7E-4E52-9356-EAC649AB1DC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55044" y="3341840"/>
                <a:ext cx="527304" cy="530352"/>
              </a:xfrm>
              <a:prstGeom prst="rect">
                <a:avLst/>
              </a:prstGeom>
            </p:spPr>
          </p:pic>
          <p:sp>
            <p:nvSpPr>
              <p:cNvPr id="65" name="Pfeil: nach rechts 64">
                <a:extLst>
                  <a:ext uri="{FF2B5EF4-FFF2-40B4-BE49-F238E27FC236}">
                    <a16:creationId xmlns:a16="http://schemas.microsoft.com/office/drawing/2014/main" id="{CA55B6EE-5731-44FB-A4A8-A5FAAB259EF2}"/>
                  </a:ext>
                </a:extLst>
              </p:cNvPr>
              <p:cNvSpPr/>
              <p:nvPr/>
            </p:nvSpPr>
            <p:spPr>
              <a:xfrm>
                <a:off x="1528391" y="3453351"/>
                <a:ext cx="446888" cy="307330"/>
              </a:xfrm>
              <a:prstGeom prst="rightArrow">
                <a:avLst/>
              </a:prstGeom>
              <a:solidFill>
                <a:srgbClr val="004C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hteck: abgerundete Ecken 65">
                <a:extLst>
                  <a:ext uri="{FF2B5EF4-FFF2-40B4-BE49-F238E27FC236}">
                    <a16:creationId xmlns:a16="http://schemas.microsoft.com/office/drawing/2014/main" id="{6FBD1022-C01F-4B3E-B2E8-268020C2F715}"/>
                  </a:ext>
                </a:extLst>
              </p:cNvPr>
              <p:cNvSpPr/>
              <p:nvPr/>
            </p:nvSpPr>
            <p:spPr>
              <a:xfrm>
                <a:off x="792746" y="3204087"/>
                <a:ext cx="1918178" cy="835637"/>
              </a:xfrm>
              <a:prstGeom prst="round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feld 41">
              <a:extLst>
                <a:ext uri="{FF2B5EF4-FFF2-40B4-BE49-F238E27FC236}">
                  <a16:creationId xmlns:a16="http://schemas.microsoft.com/office/drawing/2014/main" id="{E3494971-37DB-48BA-BE1E-DBCD4DDD5092}"/>
                </a:ext>
              </a:extLst>
            </p:cNvPr>
            <p:cNvSpPr txBox="1"/>
            <p:nvPr/>
          </p:nvSpPr>
          <p:spPr>
            <a:xfrm>
              <a:off x="39451" y="2582195"/>
              <a:ext cx="1592704" cy="954107"/>
            </a:xfrm>
            <a:prstGeom prst="rect">
              <a:avLst/>
            </a:prstGeom>
            <a:noFill/>
          </p:spPr>
          <p:txBody>
            <a:bodyPr wrap="square" rtlCol="0">
              <a:spAutoFit/>
            </a:bodyPr>
            <a:lstStyle/>
            <a:p>
              <a:r>
                <a:rPr lang="es-ES" sz="1100"/>
                <a:t>Producción primaria de alimentos, limpieza y saneamiento, procesamiento, etc.</a:t>
              </a:r>
            </a:p>
            <a:p>
              <a:pPr algn="l"/>
              <a:endParaRPr lang="en-US" sz="1200"/>
            </a:p>
          </p:txBody>
        </p:sp>
      </p:grpSp>
      <p:grpSp>
        <p:nvGrpSpPr>
          <p:cNvPr id="5" name="Gruppieren 4">
            <a:extLst>
              <a:ext uri="{FF2B5EF4-FFF2-40B4-BE49-F238E27FC236}">
                <a16:creationId xmlns:a16="http://schemas.microsoft.com/office/drawing/2014/main" id="{306B05A3-8D5C-407D-ACF7-EE013AD277CE}"/>
              </a:ext>
            </a:extLst>
          </p:cNvPr>
          <p:cNvGrpSpPr/>
          <p:nvPr/>
        </p:nvGrpSpPr>
        <p:grpSpPr>
          <a:xfrm>
            <a:off x="456685" y="3391410"/>
            <a:ext cx="2394799" cy="1226377"/>
            <a:chOff x="1536311" y="1958491"/>
            <a:chExt cx="2394799" cy="1226377"/>
          </a:xfrm>
        </p:grpSpPr>
        <p:grpSp>
          <p:nvGrpSpPr>
            <p:cNvPr id="41" name="Gruppieren 40">
              <a:extLst>
                <a:ext uri="{FF2B5EF4-FFF2-40B4-BE49-F238E27FC236}">
                  <a16:creationId xmlns:a16="http://schemas.microsoft.com/office/drawing/2014/main" id="{4FB1CCF2-E6C4-49A5-96E1-B92EDD4B6C4D}"/>
                </a:ext>
              </a:extLst>
            </p:cNvPr>
            <p:cNvGrpSpPr/>
            <p:nvPr/>
          </p:nvGrpSpPr>
          <p:grpSpPr>
            <a:xfrm>
              <a:off x="1631519" y="1958491"/>
              <a:ext cx="1328400" cy="568800"/>
              <a:chOff x="831898" y="2230697"/>
              <a:chExt cx="1918178" cy="835637"/>
            </a:xfrm>
          </p:grpSpPr>
          <p:pic>
            <p:nvPicPr>
              <p:cNvPr id="47" name="Picture 12" descr="Icon&#10;&#10;Description automatically generated">
                <a:extLst>
                  <a:ext uri="{FF2B5EF4-FFF2-40B4-BE49-F238E27FC236}">
                    <a16:creationId xmlns:a16="http://schemas.microsoft.com/office/drawing/2014/main" id="{9F955D14-CAC1-45EE-929E-EE8764B9B42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062180" y="2383339"/>
                <a:ext cx="530352" cy="530352"/>
              </a:xfrm>
              <a:prstGeom prst="rect">
                <a:avLst/>
              </a:prstGeom>
            </p:spPr>
          </p:pic>
          <p:pic>
            <p:nvPicPr>
              <p:cNvPr id="48" name="Picture 14" descr="Icon, circle&#10;&#10;Description automatically generated with medium confidence">
                <a:extLst>
                  <a:ext uri="{FF2B5EF4-FFF2-40B4-BE49-F238E27FC236}">
                    <a16:creationId xmlns:a16="http://schemas.microsoft.com/office/drawing/2014/main" id="{684B820F-E45B-4F1A-90F4-3424D39D872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94196" y="2368450"/>
                <a:ext cx="527304" cy="530352"/>
              </a:xfrm>
              <a:prstGeom prst="rect">
                <a:avLst/>
              </a:prstGeom>
            </p:spPr>
          </p:pic>
          <p:sp>
            <p:nvSpPr>
              <p:cNvPr id="49" name="Rechteck: abgerundete Ecken 48">
                <a:extLst>
                  <a:ext uri="{FF2B5EF4-FFF2-40B4-BE49-F238E27FC236}">
                    <a16:creationId xmlns:a16="http://schemas.microsoft.com/office/drawing/2014/main" id="{5EF0F822-2C9A-4D87-8F72-02D8B9475EDF}"/>
                  </a:ext>
                </a:extLst>
              </p:cNvPr>
              <p:cNvSpPr/>
              <p:nvPr/>
            </p:nvSpPr>
            <p:spPr>
              <a:xfrm>
                <a:off x="831898" y="2230697"/>
                <a:ext cx="1918178" cy="835637"/>
              </a:xfrm>
              <a:prstGeom prst="round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feil: nach rechts 49">
                <a:extLst>
                  <a:ext uri="{FF2B5EF4-FFF2-40B4-BE49-F238E27FC236}">
                    <a16:creationId xmlns:a16="http://schemas.microsoft.com/office/drawing/2014/main" id="{755C766E-5AEE-4D14-804F-43A473462B40}"/>
                  </a:ext>
                </a:extLst>
              </p:cNvPr>
              <p:cNvSpPr/>
              <p:nvPr/>
            </p:nvSpPr>
            <p:spPr>
              <a:xfrm>
                <a:off x="1567543" y="2479961"/>
                <a:ext cx="446888" cy="307330"/>
              </a:xfrm>
              <a:prstGeom prst="rightArrow">
                <a:avLst/>
              </a:prstGeom>
              <a:solidFill>
                <a:srgbClr val="004C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feld 42">
              <a:extLst>
                <a:ext uri="{FF2B5EF4-FFF2-40B4-BE49-F238E27FC236}">
                  <a16:creationId xmlns:a16="http://schemas.microsoft.com/office/drawing/2014/main" id="{17097AD3-8348-46B6-9A27-0237D6890299}"/>
                </a:ext>
              </a:extLst>
            </p:cNvPr>
            <p:cNvSpPr txBox="1"/>
            <p:nvPr/>
          </p:nvSpPr>
          <p:spPr>
            <a:xfrm>
              <a:off x="1536311" y="2584704"/>
              <a:ext cx="2394799" cy="600164"/>
            </a:xfrm>
            <a:prstGeom prst="rect">
              <a:avLst/>
            </a:prstGeom>
            <a:noFill/>
          </p:spPr>
          <p:txBody>
            <a:bodyPr wrap="square" rtlCol="0">
              <a:spAutoFit/>
            </a:bodyPr>
            <a:lstStyle/>
            <a:p>
              <a:r>
                <a:rPr lang="es-ES" sz="1100"/>
                <a:t>Energía hidráulica, extracción de combustibles fósiles, refrigeración, producción de bioenergía, etc.</a:t>
              </a:r>
            </a:p>
          </p:txBody>
        </p:sp>
      </p:grpSp>
      <p:grpSp>
        <p:nvGrpSpPr>
          <p:cNvPr id="7" name="Gruppieren 6">
            <a:extLst>
              <a:ext uri="{FF2B5EF4-FFF2-40B4-BE49-F238E27FC236}">
                <a16:creationId xmlns:a16="http://schemas.microsoft.com/office/drawing/2014/main" id="{D848EF65-24A6-4943-9E9C-E84B61F12C41}"/>
              </a:ext>
            </a:extLst>
          </p:cNvPr>
          <p:cNvGrpSpPr/>
          <p:nvPr/>
        </p:nvGrpSpPr>
        <p:grpSpPr>
          <a:xfrm>
            <a:off x="3322447" y="1943943"/>
            <a:ext cx="1760089" cy="1373715"/>
            <a:chOff x="3166559" y="1985035"/>
            <a:chExt cx="1760089" cy="1373715"/>
          </a:xfrm>
        </p:grpSpPr>
        <p:grpSp>
          <p:nvGrpSpPr>
            <p:cNvPr id="38" name="Gruppieren 37">
              <a:extLst>
                <a:ext uri="{FF2B5EF4-FFF2-40B4-BE49-F238E27FC236}">
                  <a16:creationId xmlns:a16="http://schemas.microsoft.com/office/drawing/2014/main" id="{F2A93E58-570E-4C9C-AC73-6335ACC1C7D9}"/>
                </a:ext>
              </a:extLst>
            </p:cNvPr>
            <p:cNvGrpSpPr/>
            <p:nvPr/>
          </p:nvGrpSpPr>
          <p:grpSpPr>
            <a:xfrm>
              <a:off x="3166560" y="1985035"/>
              <a:ext cx="1328400" cy="568800"/>
              <a:chOff x="3021269" y="2271107"/>
              <a:chExt cx="1918178" cy="835637"/>
            </a:xfrm>
          </p:grpSpPr>
          <p:pic>
            <p:nvPicPr>
              <p:cNvPr id="59" name="Picture 12" descr="Icon&#10;&#10;Description automatically generated">
                <a:extLst>
                  <a:ext uri="{FF2B5EF4-FFF2-40B4-BE49-F238E27FC236}">
                    <a16:creationId xmlns:a16="http://schemas.microsoft.com/office/drawing/2014/main" id="{E2E500FF-AD37-4DF9-8125-FA771DD55F6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181114" y="2423749"/>
                <a:ext cx="530352" cy="530352"/>
              </a:xfrm>
              <a:prstGeom prst="rect">
                <a:avLst/>
              </a:prstGeom>
            </p:spPr>
          </p:pic>
          <p:pic>
            <p:nvPicPr>
              <p:cNvPr id="60" name="Picture 14" descr="Icon, circle&#10;&#10;Description automatically generated with medium confidence">
                <a:extLst>
                  <a:ext uri="{FF2B5EF4-FFF2-40B4-BE49-F238E27FC236}">
                    <a16:creationId xmlns:a16="http://schemas.microsoft.com/office/drawing/2014/main" id="{F3D20A74-B752-46DF-ACB0-14DC7ADB501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249250" y="2426016"/>
                <a:ext cx="527304" cy="530352"/>
              </a:xfrm>
              <a:prstGeom prst="rect">
                <a:avLst/>
              </a:prstGeom>
            </p:spPr>
          </p:pic>
          <p:sp>
            <p:nvSpPr>
              <p:cNvPr id="61" name="Pfeil: nach rechts 60">
                <a:extLst>
                  <a:ext uri="{FF2B5EF4-FFF2-40B4-BE49-F238E27FC236}">
                    <a16:creationId xmlns:a16="http://schemas.microsoft.com/office/drawing/2014/main" id="{BDE90C60-5937-4821-8FC4-B30FC5BC201D}"/>
                  </a:ext>
                </a:extLst>
              </p:cNvPr>
              <p:cNvSpPr/>
              <p:nvPr/>
            </p:nvSpPr>
            <p:spPr>
              <a:xfrm>
                <a:off x="3756914" y="2520371"/>
                <a:ext cx="446888" cy="307330"/>
              </a:xfrm>
              <a:prstGeom prst="rightArrow">
                <a:avLst/>
              </a:prstGeom>
              <a:solidFill>
                <a:srgbClr val="F4971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hteck: abgerundete Ecken 61">
                <a:extLst>
                  <a:ext uri="{FF2B5EF4-FFF2-40B4-BE49-F238E27FC236}">
                    <a16:creationId xmlns:a16="http://schemas.microsoft.com/office/drawing/2014/main" id="{D7D30EBF-25E6-4F7B-864E-348B163B9E25}"/>
                  </a:ext>
                </a:extLst>
              </p:cNvPr>
              <p:cNvSpPr/>
              <p:nvPr/>
            </p:nvSpPr>
            <p:spPr>
              <a:xfrm>
                <a:off x="3021269" y="2271107"/>
                <a:ext cx="1918178" cy="835637"/>
              </a:xfrm>
              <a:prstGeom prst="roundRect">
                <a:avLst/>
              </a:prstGeom>
              <a:solidFill>
                <a:srgbClr val="F4971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feld 43">
              <a:extLst>
                <a:ext uri="{FF2B5EF4-FFF2-40B4-BE49-F238E27FC236}">
                  <a16:creationId xmlns:a16="http://schemas.microsoft.com/office/drawing/2014/main" id="{35F501A0-844D-4B38-8DE4-F3A68F1E780D}"/>
                </a:ext>
              </a:extLst>
            </p:cNvPr>
            <p:cNvSpPr txBox="1"/>
            <p:nvPr/>
          </p:nvSpPr>
          <p:spPr>
            <a:xfrm>
              <a:off x="3166559" y="2589309"/>
              <a:ext cx="1760089" cy="769441"/>
            </a:xfrm>
            <a:prstGeom prst="rect">
              <a:avLst/>
            </a:prstGeom>
            <a:noFill/>
          </p:spPr>
          <p:txBody>
            <a:bodyPr wrap="square" rtlCol="0">
              <a:spAutoFit/>
            </a:bodyPr>
            <a:lstStyle/>
            <a:p>
              <a:r>
                <a:rPr lang="es-ES" sz="1100"/>
                <a:t>Suministro, tratamiento, desalinización, trasvase, distribución, reutilización</a:t>
              </a:r>
            </a:p>
          </p:txBody>
        </p:sp>
      </p:grpSp>
      <p:grpSp>
        <p:nvGrpSpPr>
          <p:cNvPr id="8" name="Gruppieren 7">
            <a:extLst>
              <a:ext uri="{FF2B5EF4-FFF2-40B4-BE49-F238E27FC236}">
                <a16:creationId xmlns:a16="http://schemas.microsoft.com/office/drawing/2014/main" id="{F68672AE-2556-4946-A698-98A675C7AA87}"/>
              </a:ext>
            </a:extLst>
          </p:cNvPr>
          <p:cNvGrpSpPr/>
          <p:nvPr/>
        </p:nvGrpSpPr>
        <p:grpSpPr>
          <a:xfrm>
            <a:off x="3186882" y="3393904"/>
            <a:ext cx="2257588" cy="1538213"/>
            <a:chOff x="4571999" y="1980346"/>
            <a:chExt cx="2257588" cy="1538213"/>
          </a:xfrm>
        </p:grpSpPr>
        <p:grpSp>
          <p:nvGrpSpPr>
            <p:cNvPr id="39" name="Gruppieren 38">
              <a:extLst>
                <a:ext uri="{FF2B5EF4-FFF2-40B4-BE49-F238E27FC236}">
                  <a16:creationId xmlns:a16="http://schemas.microsoft.com/office/drawing/2014/main" id="{EE17554D-4F6D-465A-BE5E-41789B77B555}"/>
                </a:ext>
              </a:extLst>
            </p:cNvPr>
            <p:cNvGrpSpPr/>
            <p:nvPr/>
          </p:nvGrpSpPr>
          <p:grpSpPr>
            <a:xfrm>
              <a:off x="4702585" y="1980346"/>
              <a:ext cx="1328400" cy="568800"/>
              <a:chOff x="2405957" y="3192250"/>
              <a:chExt cx="1918178" cy="835637"/>
            </a:xfrm>
          </p:grpSpPr>
          <p:pic>
            <p:nvPicPr>
              <p:cNvPr id="55" name="Picture 12" descr="Icon&#10;&#10;Description automatically generated">
                <a:extLst>
                  <a:ext uri="{FF2B5EF4-FFF2-40B4-BE49-F238E27FC236}">
                    <a16:creationId xmlns:a16="http://schemas.microsoft.com/office/drawing/2014/main" id="{FA325D5C-C085-4102-800E-5D6DCB9F2A1E}"/>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563109" y="3331436"/>
                <a:ext cx="530352" cy="530352"/>
              </a:xfrm>
              <a:prstGeom prst="rect">
                <a:avLst/>
              </a:prstGeom>
            </p:spPr>
          </p:pic>
          <p:sp>
            <p:nvSpPr>
              <p:cNvPr id="56" name="Pfeil: nach rechts 55">
                <a:extLst>
                  <a:ext uri="{FF2B5EF4-FFF2-40B4-BE49-F238E27FC236}">
                    <a16:creationId xmlns:a16="http://schemas.microsoft.com/office/drawing/2014/main" id="{CB6300B4-0757-4D8E-8BB2-52E2572FE66F}"/>
                  </a:ext>
                </a:extLst>
              </p:cNvPr>
              <p:cNvSpPr/>
              <p:nvPr/>
            </p:nvSpPr>
            <p:spPr>
              <a:xfrm>
                <a:off x="3131486" y="3456403"/>
                <a:ext cx="446888" cy="307330"/>
              </a:xfrm>
              <a:prstGeom prst="rightArrow">
                <a:avLst/>
              </a:prstGeom>
              <a:solidFill>
                <a:srgbClr val="F4971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16" descr="Icon&#10;&#10;Description automatically generated">
                <a:extLst>
                  <a:ext uri="{FF2B5EF4-FFF2-40B4-BE49-F238E27FC236}">
                    <a16:creationId xmlns:a16="http://schemas.microsoft.com/office/drawing/2014/main" id="{63A83489-C4F3-44F4-88DD-F0215973204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627261" y="3351781"/>
                <a:ext cx="530352" cy="530352"/>
              </a:xfrm>
              <a:prstGeom prst="rect">
                <a:avLst/>
              </a:prstGeom>
            </p:spPr>
          </p:pic>
          <p:sp>
            <p:nvSpPr>
              <p:cNvPr id="58" name="Rechteck: abgerundete Ecken 57">
                <a:extLst>
                  <a:ext uri="{FF2B5EF4-FFF2-40B4-BE49-F238E27FC236}">
                    <a16:creationId xmlns:a16="http://schemas.microsoft.com/office/drawing/2014/main" id="{F53E4EA9-B7BF-4C78-B467-A15E92D433B8}"/>
                  </a:ext>
                </a:extLst>
              </p:cNvPr>
              <p:cNvSpPr/>
              <p:nvPr/>
            </p:nvSpPr>
            <p:spPr>
              <a:xfrm>
                <a:off x="2405957" y="3192250"/>
                <a:ext cx="1918178" cy="835637"/>
              </a:xfrm>
              <a:prstGeom prst="roundRect">
                <a:avLst/>
              </a:prstGeom>
              <a:solidFill>
                <a:srgbClr val="F4971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feld 44">
              <a:extLst>
                <a:ext uri="{FF2B5EF4-FFF2-40B4-BE49-F238E27FC236}">
                  <a16:creationId xmlns:a16="http://schemas.microsoft.com/office/drawing/2014/main" id="{991B3CA9-6A03-48E2-BA2A-1D900DB55176}"/>
                </a:ext>
              </a:extLst>
            </p:cNvPr>
            <p:cNvSpPr txBox="1"/>
            <p:nvPr/>
          </p:nvSpPr>
          <p:spPr>
            <a:xfrm>
              <a:off x="4571999" y="2579840"/>
              <a:ext cx="2257588" cy="938719"/>
            </a:xfrm>
            <a:prstGeom prst="rect">
              <a:avLst/>
            </a:prstGeom>
            <a:noFill/>
          </p:spPr>
          <p:txBody>
            <a:bodyPr wrap="square" rtlCol="0">
              <a:spAutoFit/>
            </a:bodyPr>
            <a:lstStyle/>
            <a:p>
              <a:r>
                <a:rPr lang="es-ES" sz="1100"/>
                <a:t>Insumos, producción, transporte, almacenamiento y manipulación, transformación de valor añadido, transporte y logística, márquetin y distribución, usuario final</a:t>
              </a:r>
            </a:p>
          </p:txBody>
        </p:sp>
      </p:grpSp>
      <p:grpSp>
        <p:nvGrpSpPr>
          <p:cNvPr id="9" name="Gruppieren 8">
            <a:extLst>
              <a:ext uri="{FF2B5EF4-FFF2-40B4-BE49-F238E27FC236}">
                <a16:creationId xmlns:a16="http://schemas.microsoft.com/office/drawing/2014/main" id="{D13F56CC-2933-47C4-9823-17D853DA918D}"/>
              </a:ext>
            </a:extLst>
          </p:cNvPr>
          <p:cNvGrpSpPr/>
          <p:nvPr/>
        </p:nvGrpSpPr>
        <p:grpSpPr>
          <a:xfrm>
            <a:off x="5971492" y="1924635"/>
            <a:ext cx="1368424" cy="879067"/>
            <a:chOff x="6196382" y="1978622"/>
            <a:chExt cx="1368424" cy="879067"/>
          </a:xfrm>
        </p:grpSpPr>
        <p:grpSp>
          <p:nvGrpSpPr>
            <p:cNvPr id="40" name="Gruppieren 39">
              <a:extLst>
                <a:ext uri="{FF2B5EF4-FFF2-40B4-BE49-F238E27FC236}">
                  <a16:creationId xmlns:a16="http://schemas.microsoft.com/office/drawing/2014/main" id="{7A4E9B46-6EC5-4D83-A093-2EFF69092132}"/>
                </a:ext>
              </a:extLst>
            </p:cNvPr>
            <p:cNvGrpSpPr/>
            <p:nvPr/>
          </p:nvGrpSpPr>
          <p:grpSpPr>
            <a:xfrm>
              <a:off x="6236406" y="1978622"/>
              <a:ext cx="1328400" cy="568800"/>
              <a:chOff x="4309652" y="2091717"/>
              <a:chExt cx="1918178" cy="835637"/>
            </a:xfrm>
          </p:grpSpPr>
          <p:pic>
            <p:nvPicPr>
              <p:cNvPr id="51" name="Picture 12" descr="Icon&#10;&#10;Description automatically generated">
                <a:extLst>
                  <a:ext uri="{FF2B5EF4-FFF2-40B4-BE49-F238E27FC236}">
                    <a16:creationId xmlns:a16="http://schemas.microsoft.com/office/drawing/2014/main" id="{1ADC5E34-E78E-4C17-8549-875477A95DD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530955" y="2237115"/>
                <a:ext cx="530352" cy="530352"/>
              </a:xfrm>
              <a:prstGeom prst="rect">
                <a:avLst/>
              </a:prstGeom>
            </p:spPr>
          </p:pic>
          <p:sp>
            <p:nvSpPr>
              <p:cNvPr id="52" name="Pfeil: nach rechts 51">
                <a:extLst>
                  <a:ext uri="{FF2B5EF4-FFF2-40B4-BE49-F238E27FC236}">
                    <a16:creationId xmlns:a16="http://schemas.microsoft.com/office/drawing/2014/main" id="{A4D2B4C2-D70B-47D5-AE1D-04BB6FCEFA1D}"/>
                  </a:ext>
                </a:extLst>
              </p:cNvPr>
              <p:cNvSpPr/>
              <p:nvPr/>
            </p:nvSpPr>
            <p:spPr>
              <a:xfrm>
                <a:off x="5043921" y="2350403"/>
                <a:ext cx="446887" cy="307330"/>
              </a:xfrm>
              <a:prstGeom prst="rightArrow">
                <a:avLst/>
              </a:prstGeom>
              <a:solidFill>
                <a:srgbClr val="79A12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16" descr="Icon&#10;&#10;Description automatically generated">
                <a:extLst>
                  <a:ext uri="{FF2B5EF4-FFF2-40B4-BE49-F238E27FC236}">
                    <a16:creationId xmlns:a16="http://schemas.microsoft.com/office/drawing/2014/main" id="{4CAE1F2E-624C-48AF-A143-3C0781B314B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472375" y="2199894"/>
                <a:ext cx="530352" cy="530352"/>
              </a:xfrm>
              <a:prstGeom prst="rect">
                <a:avLst/>
              </a:prstGeom>
            </p:spPr>
          </p:pic>
          <p:sp>
            <p:nvSpPr>
              <p:cNvPr id="54" name="Rechteck: abgerundete Ecken 53">
                <a:extLst>
                  <a:ext uri="{FF2B5EF4-FFF2-40B4-BE49-F238E27FC236}">
                    <a16:creationId xmlns:a16="http://schemas.microsoft.com/office/drawing/2014/main" id="{97370E73-CDA4-4863-863D-7A8670E2D515}"/>
                  </a:ext>
                </a:extLst>
              </p:cNvPr>
              <p:cNvSpPr/>
              <p:nvPr/>
            </p:nvSpPr>
            <p:spPr>
              <a:xfrm>
                <a:off x="4309652" y="2091717"/>
                <a:ext cx="1918178" cy="835637"/>
              </a:xfrm>
              <a:prstGeom prst="round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feld 45">
              <a:extLst>
                <a:ext uri="{FF2B5EF4-FFF2-40B4-BE49-F238E27FC236}">
                  <a16:creationId xmlns:a16="http://schemas.microsoft.com/office/drawing/2014/main" id="{1D20BD72-7DFC-4E8E-9EC9-DD0A833EA287}"/>
                </a:ext>
              </a:extLst>
            </p:cNvPr>
            <p:cNvSpPr txBox="1"/>
            <p:nvPr/>
          </p:nvSpPr>
          <p:spPr>
            <a:xfrm>
              <a:off x="6196382" y="2596079"/>
              <a:ext cx="891306" cy="261610"/>
            </a:xfrm>
            <a:prstGeom prst="rect">
              <a:avLst/>
            </a:prstGeom>
            <a:noFill/>
          </p:spPr>
          <p:txBody>
            <a:bodyPr wrap="square" rtlCol="0">
              <a:spAutoFit/>
            </a:bodyPr>
            <a:lstStyle/>
            <a:p>
              <a:pPr algn="ctr"/>
              <a:r>
                <a:rPr lang="es-ES" sz="1100"/>
                <a:t>Bioenergía</a:t>
              </a:r>
            </a:p>
          </p:txBody>
        </p:sp>
      </p:grpSp>
      <p:grpSp>
        <p:nvGrpSpPr>
          <p:cNvPr id="10" name="Gruppieren 9">
            <a:extLst>
              <a:ext uri="{FF2B5EF4-FFF2-40B4-BE49-F238E27FC236}">
                <a16:creationId xmlns:a16="http://schemas.microsoft.com/office/drawing/2014/main" id="{BABD9D4F-B970-42BC-AA77-112A938C7B51}"/>
              </a:ext>
            </a:extLst>
          </p:cNvPr>
          <p:cNvGrpSpPr/>
          <p:nvPr/>
        </p:nvGrpSpPr>
        <p:grpSpPr>
          <a:xfrm>
            <a:off x="5965065" y="3317658"/>
            <a:ext cx="1535930" cy="1711904"/>
            <a:chOff x="7723776" y="1983150"/>
            <a:chExt cx="1535930" cy="1711904"/>
          </a:xfrm>
        </p:grpSpPr>
        <p:grpSp>
          <p:nvGrpSpPr>
            <p:cNvPr id="68" name="Gruppieren 67">
              <a:extLst>
                <a:ext uri="{FF2B5EF4-FFF2-40B4-BE49-F238E27FC236}">
                  <a16:creationId xmlns:a16="http://schemas.microsoft.com/office/drawing/2014/main" id="{5B036B7F-A8B2-4D11-8171-B5B3C7BD3279}"/>
                </a:ext>
              </a:extLst>
            </p:cNvPr>
            <p:cNvGrpSpPr/>
            <p:nvPr/>
          </p:nvGrpSpPr>
          <p:grpSpPr>
            <a:xfrm>
              <a:off x="7770227" y="1983150"/>
              <a:ext cx="1328400" cy="568800"/>
              <a:chOff x="7366699" y="3590072"/>
              <a:chExt cx="1328400" cy="568800"/>
            </a:xfrm>
          </p:grpSpPr>
          <p:grpSp>
            <p:nvGrpSpPr>
              <p:cNvPr id="69" name="Gruppieren 68">
                <a:extLst>
                  <a:ext uri="{FF2B5EF4-FFF2-40B4-BE49-F238E27FC236}">
                    <a16:creationId xmlns:a16="http://schemas.microsoft.com/office/drawing/2014/main" id="{1C6EE282-B3AB-480C-9801-4EAC3858E704}"/>
                  </a:ext>
                </a:extLst>
              </p:cNvPr>
              <p:cNvGrpSpPr/>
              <p:nvPr/>
            </p:nvGrpSpPr>
            <p:grpSpPr>
              <a:xfrm>
                <a:off x="7438858" y="3681033"/>
                <a:ext cx="1135181" cy="375072"/>
                <a:chOff x="7438858" y="3681033"/>
                <a:chExt cx="1135181" cy="375072"/>
              </a:xfrm>
            </p:grpSpPr>
            <p:pic>
              <p:nvPicPr>
                <p:cNvPr id="71" name="Picture 16" descr="Icon&#10;&#10;Description automatically generated">
                  <a:extLst>
                    <a:ext uri="{FF2B5EF4-FFF2-40B4-BE49-F238E27FC236}">
                      <a16:creationId xmlns:a16="http://schemas.microsoft.com/office/drawing/2014/main" id="{36633E2E-7EA3-4AC2-BEE9-40A8FF01666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38858" y="3695106"/>
                  <a:ext cx="367286" cy="360999"/>
                </a:xfrm>
                <a:prstGeom prst="rect">
                  <a:avLst/>
                </a:prstGeom>
              </p:spPr>
            </p:pic>
            <p:sp>
              <p:nvSpPr>
                <p:cNvPr id="72" name="Pfeil: nach rechts 71">
                  <a:extLst>
                    <a:ext uri="{FF2B5EF4-FFF2-40B4-BE49-F238E27FC236}">
                      <a16:creationId xmlns:a16="http://schemas.microsoft.com/office/drawing/2014/main" id="{7E972D51-83DC-4564-A489-03E0D7936FD8}"/>
                    </a:ext>
                  </a:extLst>
                </p:cNvPr>
                <p:cNvSpPr/>
                <p:nvPr/>
              </p:nvSpPr>
              <p:spPr>
                <a:xfrm>
                  <a:off x="7855620" y="3771008"/>
                  <a:ext cx="309484" cy="209193"/>
                </a:xfrm>
                <a:prstGeom prst="rightArrow">
                  <a:avLst/>
                </a:prstGeom>
                <a:solidFill>
                  <a:srgbClr val="79A12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14" descr="Icon, circle&#10;&#10;Description automatically generated with medium confidence">
                  <a:extLst>
                    <a:ext uri="{FF2B5EF4-FFF2-40B4-BE49-F238E27FC236}">
                      <a16:creationId xmlns:a16="http://schemas.microsoft.com/office/drawing/2014/main" id="{452132F2-A43D-4B9D-BC2A-17567484E56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208864" y="3681033"/>
                  <a:ext cx="365175" cy="360999"/>
                </a:xfrm>
                <a:prstGeom prst="rect">
                  <a:avLst/>
                </a:prstGeom>
              </p:spPr>
            </p:pic>
          </p:grpSp>
          <p:sp>
            <p:nvSpPr>
              <p:cNvPr id="70" name="Rechteck: abgerundete Ecken 69">
                <a:extLst>
                  <a:ext uri="{FF2B5EF4-FFF2-40B4-BE49-F238E27FC236}">
                    <a16:creationId xmlns:a16="http://schemas.microsoft.com/office/drawing/2014/main" id="{A55C8CC8-21EA-4B24-9850-D92F71579A75}"/>
                  </a:ext>
                </a:extLst>
              </p:cNvPr>
              <p:cNvSpPr/>
              <p:nvPr/>
            </p:nvSpPr>
            <p:spPr>
              <a:xfrm>
                <a:off x="7366699" y="3590072"/>
                <a:ext cx="1328400" cy="568800"/>
              </a:xfrm>
              <a:prstGeom prst="round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feld 66">
              <a:extLst>
                <a:ext uri="{FF2B5EF4-FFF2-40B4-BE49-F238E27FC236}">
                  <a16:creationId xmlns:a16="http://schemas.microsoft.com/office/drawing/2014/main" id="{0CB59F6F-7DA6-4220-8F92-13DF74F954E7}"/>
                </a:ext>
              </a:extLst>
            </p:cNvPr>
            <p:cNvSpPr txBox="1"/>
            <p:nvPr/>
          </p:nvSpPr>
          <p:spPr>
            <a:xfrm>
              <a:off x="7723776" y="2587058"/>
              <a:ext cx="1535930" cy="1107996"/>
            </a:xfrm>
            <a:prstGeom prst="rect">
              <a:avLst/>
            </a:prstGeom>
            <a:noFill/>
          </p:spPr>
          <p:txBody>
            <a:bodyPr wrap="square" rtlCol="0">
              <a:spAutoFit/>
            </a:bodyPr>
            <a:lstStyle/>
            <a:p>
              <a:r>
                <a:rPr lang="es-ES" sz="1100">
                  <a:solidFill>
                    <a:prstClr val="black"/>
                  </a:solidFill>
                </a:rPr>
                <a:t>Impactos en la calidad (contaminación) y la cantidad (grandes extracciones) del agua</a:t>
              </a:r>
            </a:p>
          </p:txBody>
        </p:sp>
      </p:grpSp>
    </p:spTree>
    <p:extLst>
      <p:ext uri="{BB962C8B-B14F-4D97-AF65-F5344CB8AC3E}">
        <p14:creationId xmlns:p14="http://schemas.microsoft.com/office/powerpoint/2010/main" val="299637909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39838" y="4344575"/>
            <a:ext cx="1862652" cy="213058"/>
          </a:xfrm>
        </p:spPr>
        <p:txBody>
          <a:bodyPr/>
          <a:lstStyle/>
          <a:p>
            <a:fld id="{6FE78462-EC25-4D6F-859E-EAAB761FF960}" type="datetime4">
              <a:rPr lang="en-GB" smtClean="0"/>
              <a:pPr/>
              <a:t>14 September 2022</a:t>
            </a:fld>
            <a:endParaRPr lang="en-GB"/>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es-ES"/>
              <a:t>¡Muchas gracias por su atención!</a:t>
            </a:r>
          </a:p>
        </p:txBody>
      </p:sp>
      <p:pic>
        <p:nvPicPr>
          <p:cNvPr id="14" name="Picture Placeholder 29" descr="Icon&#10;&#10;Description automatically generated">
            <a:extLst>
              <a:ext uri="{FF2B5EF4-FFF2-40B4-BE49-F238E27FC236}">
                <a16:creationId xmlns:a16="http://schemas.microsoft.com/office/drawing/2014/main" id="{F16E2618-3F1D-4F4A-A5D9-001FE07E1768}"/>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16" name="Picture Placeholder 35" descr="A screenshot of a video game&#10;&#10;Description automatically generated with medium confidence">
            <a:extLst>
              <a:ext uri="{FF2B5EF4-FFF2-40B4-BE49-F238E27FC236}">
                <a16:creationId xmlns:a16="http://schemas.microsoft.com/office/drawing/2014/main" id="{3FE59105-4708-406B-811F-3973F7203515}"/>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18" name="Gruppieren 17">
            <a:extLst>
              <a:ext uri="{FF2B5EF4-FFF2-40B4-BE49-F238E27FC236}">
                <a16:creationId xmlns:a16="http://schemas.microsoft.com/office/drawing/2014/main" id="{DEF10DF0-EB6B-4310-884F-2B6D41392388}"/>
              </a:ext>
            </a:extLst>
          </p:cNvPr>
          <p:cNvGrpSpPr/>
          <p:nvPr/>
        </p:nvGrpSpPr>
        <p:grpSpPr>
          <a:xfrm>
            <a:off x="5879834" y="4137661"/>
            <a:ext cx="1163676" cy="594174"/>
            <a:chOff x="5879834" y="4120327"/>
            <a:chExt cx="1163676" cy="594174"/>
          </a:xfrm>
        </p:grpSpPr>
        <p:pic>
          <p:nvPicPr>
            <p:cNvPr id="20" name="Picture 2">
              <a:extLst>
                <a:ext uri="{FF2B5EF4-FFF2-40B4-BE49-F238E27FC236}">
                  <a16:creationId xmlns:a16="http://schemas.microsoft.com/office/drawing/2014/main" id="{65724831-2AFD-41C9-A436-C3CB4ECBEC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CA4FFD4B-B7AA-49FD-8371-D7062F865521}"/>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366915911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a:xfrm>
            <a:off x="581130" y="4489385"/>
            <a:ext cx="6515961" cy="677108"/>
          </a:xfrm>
        </p:spPr>
        <p:txBody>
          <a:bodyPr/>
          <a:lstStyle/>
          <a:p>
            <a:r>
              <a:rPr lang="es-ES"/>
              <a:t>Capítulo 1.2: Interacciones entre agua, energía y alimentación</a:t>
            </a:r>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581130" y="3492454"/>
            <a:ext cx="6515961" cy="867930"/>
          </a:xfrm>
        </p:spPr>
        <p:txBody>
          <a:bodyPr/>
          <a:lstStyle/>
          <a:p>
            <a:r>
              <a:rPr lang="es-ES" sz="2800">
                <a:latin typeface="Calibri" panose="020F0502020204030204" pitchFamily="34" charset="0"/>
                <a:cs typeface="Calibri" panose="020F0502020204030204" pitchFamily="34" charset="0"/>
              </a:rPr>
              <a:t>Conceptos de agua, energía, seguridad alimentaria y </a:t>
            </a:r>
            <a:r>
              <a:rPr lang="es-ES" sz="2800" i="1" err="1">
                <a:latin typeface="Calibri" panose="020F0502020204030204" pitchFamily="34" charset="0"/>
                <a:cs typeface="Calibri" panose="020F0502020204030204" pitchFamily="34" charset="0"/>
              </a:rPr>
              <a:t>trade-offs</a:t>
            </a:r>
            <a:r>
              <a:rPr lang="es-ES" sz="2800" i="1">
                <a:latin typeface="Calibri" panose="020F0502020204030204" pitchFamily="34" charset="0"/>
                <a:cs typeface="Calibri" panose="020F0502020204030204" pitchFamily="34" charset="0"/>
              </a:rPr>
              <a:t> </a:t>
            </a:r>
            <a:r>
              <a:rPr lang="es-ES" sz="2800">
                <a:latin typeface="Calibri" panose="020F0502020204030204" pitchFamily="34" charset="0"/>
                <a:cs typeface="Calibri" panose="020F0502020204030204" pitchFamily="34" charset="0"/>
              </a:rPr>
              <a:t>(compromisos)</a:t>
            </a:r>
          </a:p>
        </p:txBody>
      </p:sp>
    </p:spTree>
    <p:extLst>
      <p:ext uri="{BB962C8B-B14F-4D97-AF65-F5344CB8AC3E}">
        <p14:creationId xmlns:p14="http://schemas.microsoft.com/office/powerpoint/2010/main" val="99626360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CCFF24E-CD65-44F5-817C-4AB53B265ED6}"/>
              </a:ext>
            </a:extLst>
          </p:cNvPr>
          <p:cNvSpPr>
            <a:spLocks noGrp="1"/>
          </p:cNvSpPr>
          <p:nvPr>
            <p:ph type="body" sz="quarter" idx="13"/>
          </p:nvPr>
        </p:nvSpPr>
        <p:spPr>
          <a:xfrm>
            <a:off x="449818" y="1188000"/>
            <a:ext cx="2531717" cy="1769123"/>
          </a:xfrm>
        </p:spPr>
        <p:txBody>
          <a:bodyPr vert="horz" lIns="91440" tIns="45720" rIns="91440" bIns="45720" rtlCol="0" anchor="t">
            <a:normAutofit fontScale="25000" lnSpcReduction="20000"/>
          </a:bodyPr>
          <a:lstStyle/>
          <a:p>
            <a:r>
              <a:rPr lang="es-ES" sz="6000" b="1"/>
              <a:t>Seguridad del agua: </a:t>
            </a:r>
          </a:p>
          <a:p>
            <a:pPr marL="285750" indent="-285750">
              <a:buClr>
                <a:srgbClr val="F5903D"/>
              </a:buClr>
              <a:buFont typeface="Wingdings" panose="05000000000000000000" pitchFamily="2" charset="2"/>
              <a:buChar char="§"/>
            </a:pPr>
            <a:r>
              <a:rPr lang="es-ES" sz="6000" b="1">
                <a:latin typeface="Calibri"/>
                <a:cs typeface="Calibri"/>
              </a:rPr>
              <a:t>2000 millones</a:t>
            </a:r>
            <a:r>
              <a:rPr lang="es-ES" sz="6000">
                <a:latin typeface="Calibri"/>
                <a:cs typeface="Calibri"/>
              </a:rPr>
              <a:t> de personas carecen de </a:t>
            </a:r>
            <a:r>
              <a:rPr lang="es-ES" sz="6000" b="1">
                <a:latin typeface="Calibri"/>
                <a:cs typeface="Calibri"/>
              </a:rPr>
              <a:t>servicios de agua potable</a:t>
            </a:r>
            <a:r>
              <a:rPr lang="es-ES" sz="6000">
                <a:latin typeface="Calibri"/>
                <a:cs typeface="Calibri"/>
              </a:rPr>
              <a:t> gestionados de forma segura (2020)</a:t>
            </a:r>
          </a:p>
          <a:p>
            <a:pPr marL="285750" indent="-285750">
              <a:buClr>
                <a:srgbClr val="F5903D"/>
              </a:buClr>
              <a:buFont typeface="Wingdings" panose="05000000000000000000" pitchFamily="2" charset="2"/>
              <a:buChar char="§"/>
            </a:pPr>
            <a:r>
              <a:rPr lang="es-ES" sz="6000">
                <a:latin typeface="Calibri"/>
                <a:cs typeface="Calibri"/>
              </a:rPr>
              <a:t>La demanda mundial de agua podría superar el suministro total de agua en un 40 % en 2030</a:t>
            </a:r>
            <a:endParaRPr lang="de-DE"/>
          </a:p>
        </p:txBody>
      </p:sp>
      <p:sp>
        <p:nvSpPr>
          <p:cNvPr id="6" name="Titel 5">
            <a:extLst>
              <a:ext uri="{FF2B5EF4-FFF2-40B4-BE49-F238E27FC236}">
                <a16:creationId xmlns:a16="http://schemas.microsoft.com/office/drawing/2014/main" id="{BD86FF5F-433A-4429-A6D3-4F772A763DB7}"/>
              </a:ext>
            </a:extLst>
          </p:cNvPr>
          <p:cNvSpPr>
            <a:spLocks noGrp="1"/>
          </p:cNvSpPr>
          <p:nvPr>
            <p:ph type="title"/>
          </p:nvPr>
        </p:nvSpPr>
        <p:spPr/>
        <p:txBody>
          <a:bodyPr>
            <a:normAutofit/>
          </a:bodyPr>
          <a:lstStyle/>
          <a:p>
            <a:r>
              <a:rPr lang="es-ES"/>
              <a:t>Falta de seguridad en agua, energía y alimentación</a:t>
            </a:r>
          </a:p>
        </p:txBody>
      </p:sp>
      <p:sp>
        <p:nvSpPr>
          <p:cNvPr id="7" name="Textplatzhalter 6">
            <a:extLst>
              <a:ext uri="{FF2B5EF4-FFF2-40B4-BE49-F238E27FC236}">
                <a16:creationId xmlns:a16="http://schemas.microsoft.com/office/drawing/2014/main" id="{A42A15C0-EC5A-4161-B825-2A9902DCB7BE}"/>
              </a:ext>
            </a:extLst>
          </p:cNvPr>
          <p:cNvSpPr>
            <a:spLocks noGrp="1"/>
          </p:cNvSpPr>
          <p:nvPr>
            <p:ph type="body" sz="quarter" idx="14"/>
          </p:nvPr>
        </p:nvSpPr>
        <p:spPr/>
        <p:txBody>
          <a:bodyPr>
            <a:normAutofit fontScale="92500" lnSpcReduction="10000"/>
          </a:bodyPr>
          <a:lstStyle/>
          <a:p>
            <a:r>
              <a:rPr lang="es-ES" sz="1600" b="1"/>
              <a:t>Seguridad energética: </a:t>
            </a:r>
          </a:p>
          <a:p>
            <a:pPr marL="285750" indent="-285750">
              <a:buClr>
                <a:srgbClr val="F5903D"/>
              </a:buClr>
              <a:buFont typeface="Wingdings" panose="05000000000000000000" pitchFamily="2" charset="2"/>
              <a:buChar char="§"/>
            </a:pPr>
            <a:r>
              <a:rPr lang="es-ES" sz="1600" b="1"/>
              <a:t>800 millones </a:t>
            </a:r>
            <a:r>
              <a:rPr lang="es-ES" sz="1600"/>
              <a:t>de personas</a:t>
            </a:r>
            <a:r>
              <a:rPr lang="es-ES" sz="1600" b="1"/>
              <a:t> </a:t>
            </a:r>
            <a:r>
              <a:rPr lang="es-ES" sz="1600"/>
              <a:t>no tienen </a:t>
            </a:r>
            <a:r>
              <a:rPr lang="es-ES" sz="1600" b="1"/>
              <a:t>acceso a electricidad </a:t>
            </a:r>
            <a:r>
              <a:rPr lang="es-ES" sz="1600"/>
              <a:t>(2021)</a:t>
            </a:r>
          </a:p>
          <a:p>
            <a:pPr marL="285750" indent="-285750">
              <a:buClr>
                <a:srgbClr val="F5903D"/>
              </a:buClr>
              <a:buFont typeface="Wingdings" panose="05000000000000000000" pitchFamily="2" charset="2"/>
              <a:buChar char="§"/>
            </a:pPr>
            <a:r>
              <a:rPr lang="es-ES" sz="1600"/>
              <a:t>Se prevé que la </a:t>
            </a:r>
            <a:r>
              <a:rPr lang="es-ES" sz="1600" b="1"/>
              <a:t>demanda de</a:t>
            </a:r>
            <a:r>
              <a:rPr lang="es-ES" sz="1600"/>
              <a:t> </a:t>
            </a:r>
            <a:r>
              <a:rPr lang="es-ES" sz="1600" b="1"/>
              <a:t>energía primaria total </a:t>
            </a:r>
            <a:r>
              <a:rPr lang="es-ES" sz="1600"/>
              <a:t>aumente </a:t>
            </a:r>
            <a:r>
              <a:rPr lang="es-ES" sz="1600" b="1"/>
              <a:t>un 9 %</a:t>
            </a:r>
            <a:r>
              <a:rPr lang="es-ES" sz="1600"/>
              <a:t> en 2030 (respecto a 2020)</a:t>
            </a:r>
          </a:p>
          <a:p>
            <a:endParaRPr lang="de-DE"/>
          </a:p>
        </p:txBody>
      </p:sp>
      <p:sp>
        <p:nvSpPr>
          <p:cNvPr id="8" name="Textplatzhalter 7">
            <a:extLst>
              <a:ext uri="{FF2B5EF4-FFF2-40B4-BE49-F238E27FC236}">
                <a16:creationId xmlns:a16="http://schemas.microsoft.com/office/drawing/2014/main" id="{1A25B84F-0355-47B5-AF67-97C2D7205398}"/>
              </a:ext>
            </a:extLst>
          </p:cNvPr>
          <p:cNvSpPr>
            <a:spLocks noGrp="1"/>
          </p:cNvSpPr>
          <p:nvPr>
            <p:ph type="body" sz="quarter" idx="18"/>
          </p:nvPr>
        </p:nvSpPr>
        <p:spPr/>
        <p:txBody>
          <a:bodyPr>
            <a:normAutofit fontScale="70000" lnSpcReduction="20000"/>
          </a:bodyPr>
          <a:lstStyle/>
          <a:p>
            <a:r>
              <a:rPr lang="es-ES" sz="1900" b="1"/>
              <a:t>Seguridad alimentaria: </a:t>
            </a:r>
          </a:p>
          <a:p>
            <a:pPr marL="285750" indent="-285750">
              <a:buClr>
                <a:srgbClr val="F5903D"/>
              </a:buClr>
              <a:buFont typeface="Wingdings" panose="05000000000000000000" pitchFamily="2" charset="2"/>
              <a:buChar char="§"/>
            </a:pPr>
            <a:r>
              <a:rPr lang="es-ES" sz="1900" b="1"/>
              <a:t>2400 millones de </a:t>
            </a:r>
            <a:r>
              <a:rPr lang="es-ES" sz="1900"/>
              <a:t>personas </a:t>
            </a:r>
            <a:r>
              <a:rPr lang="es-ES" sz="1900" b="1"/>
              <a:t>sufren inseguridad alimentaria</a:t>
            </a:r>
            <a:r>
              <a:rPr lang="es-ES" sz="1900"/>
              <a:t>, de las cuales 930 millones de forma grave (2020)</a:t>
            </a:r>
          </a:p>
          <a:p>
            <a:pPr marL="285750" indent="-285750">
              <a:buClr>
                <a:srgbClr val="F5903D"/>
              </a:buClr>
              <a:buFont typeface="Wingdings" panose="05000000000000000000" pitchFamily="2" charset="2"/>
              <a:buChar char="§"/>
            </a:pPr>
            <a:r>
              <a:rPr lang="es-ES" sz="1900"/>
              <a:t>Se prevé que la </a:t>
            </a:r>
            <a:r>
              <a:rPr lang="es-ES" sz="1900" b="1"/>
              <a:t>demanda de</a:t>
            </a:r>
            <a:r>
              <a:rPr lang="es-ES" sz="1900"/>
              <a:t> </a:t>
            </a:r>
            <a:r>
              <a:rPr lang="es-ES" sz="1900" b="1"/>
              <a:t>alimentos </a:t>
            </a:r>
            <a:r>
              <a:rPr lang="es-ES" sz="1900"/>
              <a:t>aumente </a:t>
            </a:r>
            <a:r>
              <a:rPr lang="es-ES" sz="1900" b="1"/>
              <a:t>un 50 %</a:t>
            </a:r>
            <a:r>
              <a:rPr lang="es-ES" sz="1900"/>
              <a:t> en 2050 (respecto a 2020)</a:t>
            </a:r>
          </a:p>
          <a:p>
            <a:endParaRPr lang="de-DE"/>
          </a:p>
        </p:txBody>
      </p:sp>
      <p:sp>
        <p:nvSpPr>
          <p:cNvPr id="9" name="Foliennummernplatzhalter 8">
            <a:extLst>
              <a:ext uri="{FF2B5EF4-FFF2-40B4-BE49-F238E27FC236}">
                <a16:creationId xmlns:a16="http://schemas.microsoft.com/office/drawing/2014/main" id="{F448ABEA-F460-4966-A10E-963A0464E1FA}"/>
              </a:ext>
            </a:extLst>
          </p:cNvPr>
          <p:cNvSpPr>
            <a:spLocks noGrp="1"/>
          </p:cNvSpPr>
          <p:nvPr>
            <p:ph type="sldNum" sz="quarter" idx="16"/>
          </p:nvPr>
        </p:nvSpPr>
        <p:spPr/>
        <p:txBody>
          <a:bodyPr/>
          <a:lstStyle/>
          <a:p>
            <a:fld id="{CF23C0C3-F0EC-4AF0-84C8-08554CFEDD03}" type="slidenum">
              <a:rPr lang="en-GB" smtClean="0"/>
              <a:t>5</a:t>
            </a:fld>
            <a:endParaRPr lang="en-GB"/>
          </a:p>
        </p:txBody>
      </p:sp>
      <p:pic>
        <p:nvPicPr>
          <p:cNvPr id="10" name="Picture Placeholder 23" descr="A picture containing rock, nature, outdoor, rocky&#10;&#10;Description automatically generated">
            <a:extLst>
              <a:ext uri="{FF2B5EF4-FFF2-40B4-BE49-F238E27FC236}">
                <a16:creationId xmlns:a16="http://schemas.microsoft.com/office/drawing/2014/main" id="{3987FFF1-1566-4E71-99CE-C31CFB6CCB88}"/>
              </a:ext>
            </a:extLst>
          </p:cNvPr>
          <p:cNvPicPr>
            <a:picLocks noGrp="1" noChangeAspect="1"/>
          </p:cNvPicPr>
          <p:nvPr>
            <p:ph type="pic" sz="quarter" idx="21"/>
          </p:nvPr>
        </p:nvPicPr>
        <p:blipFill rotWithShape="1">
          <a:blip r:embed="rId3" cstate="screen">
            <a:extLst>
              <a:ext uri="{28A0092B-C50C-407E-A947-70E740481C1C}">
                <a14:useLocalDpi xmlns:a14="http://schemas.microsoft.com/office/drawing/2010/main" val="0"/>
              </a:ext>
            </a:extLst>
          </a:blip>
          <a:srcRect/>
          <a:stretch/>
        </p:blipFill>
        <p:spPr>
          <a:xfrm>
            <a:off x="505760" y="3217900"/>
            <a:ext cx="2419831" cy="1674343"/>
          </a:xfrm>
        </p:spPr>
      </p:pic>
      <p:pic>
        <p:nvPicPr>
          <p:cNvPr id="11" name="Picture Placeholder 7" descr="A picture containing people, outdoor object&#10;&#10;Description automatically generated">
            <a:extLst>
              <a:ext uri="{FF2B5EF4-FFF2-40B4-BE49-F238E27FC236}">
                <a16:creationId xmlns:a16="http://schemas.microsoft.com/office/drawing/2014/main" id="{0C96E350-C2B1-4D5D-B12A-627AEC3D2A10}"/>
              </a:ext>
            </a:extLst>
          </p:cNvPr>
          <p:cNvPicPr>
            <a:picLocks noGrp="1" noChangeAspect="1"/>
          </p:cNvPicPr>
          <p:nvPr>
            <p:ph type="pic" sz="quarter" idx="22"/>
          </p:nvPr>
        </p:nvPicPr>
        <p:blipFill rotWithShape="1">
          <a:blip r:embed="rId4" cstate="screen">
            <a:extLst>
              <a:ext uri="{28A0092B-C50C-407E-A947-70E740481C1C}">
                <a14:useLocalDpi xmlns:a14="http://schemas.microsoft.com/office/drawing/2010/main" val="0"/>
              </a:ext>
            </a:extLst>
          </a:blip>
          <a:srcRect/>
          <a:stretch/>
        </p:blipFill>
        <p:spPr>
          <a:xfrm>
            <a:off x="3313113" y="2987675"/>
            <a:ext cx="2555875" cy="1768475"/>
          </a:xfrm>
        </p:spPr>
      </p:pic>
      <p:pic>
        <p:nvPicPr>
          <p:cNvPr id="12" name="Picture Placeholder 11" descr="A picture containing indoor, fruit, pile, different&#10;&#10;Description automatically generated">
            <a:extLst>
              <a:ext uri="{FF2B5EF4-FFF2-40B4-BE49-F238E27FC236}">
                <a16:creationId xmlns:a16="http://schemas.microsoft.com/office/drawing/2014/main" id="{49B52D70-0FCB-496B-AF01-133485637B7E}"/>
              </a:ext>
            </a:extLst>
          </p:cNvPr>
          <p:cNvPicPr>
            <a:picLocks noGrp="1" noChangeAspect="1"/>
          </p:cNvPicPr>
          <p:nvPr>
            <p:ph type="pic" sz="quarter" idx="23"/>
          </p:nvPr>
        </p:nvPicPr>
        <p:blipFill rotWithShape="1">
          <a:blip r:embed="rId5" cstate="screen">
            <a:extLst>
              <a:ext uri="{28A0092B-C50C-407E-A947-70E740481C1C}">
                <a14:useLocalDpi xmlns:a14="http://schemas.microsoft.com/office/drawing/2010/main" val="0"/>
              </a:ext>
            </a:extLst>
          </a:blip>
          <a:srcRect/>
          <a:stretch/>
        </p:blipFill>
        <p:spPr>
          <a:xfrm>
            <a:off x="6370638" y="2987675"/>
            <a:ext cx="2555875" cy="1768475"/>
          </a:xfrm>
        </p:spPr>
      </p:pic>
    </p:spTree>
    <p:extLst>
      <p:ext uri="{BB962C8B-B14F-4D97-AF65-F5344CB8AC3E}">
        <p14:creationId xmlns:p14="http://schemas.microsoft.com/office/powerpoint/2010/main" val="160446575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Pfeil: nach unten gekrümmt 16">
            <a:extLst>
              <a:ext uri="{FF2B5EF4-FFF2-40B4-BE49-F238E27FC236}">
                <a16:creationId xmlns:a16="http://schemas.microsoft.com/office/drawing/2014/main" id="{42AD1157-39AD-4EAE-96EA-CA8E33FFC8BE}"/>
              </a:ext>
            </a:extLst>
          </p:cNvPr>
          <p:cNvSpPr/>
          <p:nvPr/>
        </p:nvSpPr>
        <p:spPr>
          <a:xfrm rot="10800000">
            <a:off x="2005964" y="3269508"/>
            <a:ext cx="5132070" cy="881647"/>
          </a:xfrm>
          <a:prstGeom prst="curvedDownArrow">
            <a:avLst>
              <a:gd name="adj1" fmla="val 33578"/>
              <a:gd name="adj2" fmla="val 50000"/>
              <a:gd name="adj3" fmla="val 25000"/>
            </a:avLst>
          </a:prstGeom>
          <a:solidFill>
            <a:srgbClr val="79A12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err="1">
              <a:solidFill>
                <a:schemeClr val="tx1"/>
              </a:solidFill>
              <a:highlight>
                <a:srgbClr val="F4971A"/>
              </a:highlight>
            </a:endParaRPr>
          </a:p>
        </p:txBody>
      </p:sp>
      <p:sp>
        <p:nvSpPr>
          <p:cNvPr id="3" name="Titel 2">
            <a:extLst>
              <a:ext uri="{FF2B5EF4-FFF2-40B4-BE49-F238E27FC236}">
                <a16:creationId xmlns:a16="http://schemas.microsoft.com/office/drawing/2014/main" id="{97E7DB8A-2F73-4ED9-9FBA-CA222B5EA1FD}"/>
              </a:ext>
            </a:extLst>
          </p:cNvPr>
          <p:cNvSpPr>
            <a:spLocks noGrp="1"/>
          </p:cNvSpPr>
          <p:nvPr>
            <p:ph type="title"/>
          </p:nvPr>
        </p:nvSpPr>
        <p:spPr/>
        <p:txBody>
          <a:bodyPr/>
          <a:lstStyle/>
          <a:p>
            <a:r>
              <a:rPr lang="es-ES"/>
              <a:t>Agua para alimentos </a:t>
            </a:r>
          </a:p>
        </p:txBody>
      </p:sp>
      <p:sp>
        <p:nvSpPr>
          <p:cNvPr id="4" name="Foliennummernplatzhalter 3">
            <a:extLst>
              <a:ext uri="{FF2B5EF4-FFF2-40B4-BE49-F238E27FC236}">
                <a16:creationId xmlns:a16="http://schemas.microsoft.com/office/drawing/2014/main" id="{31B57398-F1F4-4DC2-AE63-4E1285752A0B}"/>
              </a:ext>
            </a:extLst>
          </p:cNvPr>
          <p:cNvSpPr>
            <a:spLocks noGrp="1"/>
          </p:cNvSpPr>
          <p:nvPr>
            <p:ph type="sldNum" sz="quarter" idx="16"/>
          </p:nvPr>
        </p:nvSpPr>
        <p:spPr/>
        <p:txBody>
          <a:bodyPr/>
          <a:lstStyle/>
          <a:p>
            <a:fld id="{CF23C0C3-F0EC-4AF0-84C8-08554CFEDD03}" type="slidenum">
              <a:rPr lang="en-GB" smtClean="0"/>
              <a:t>6</a:t>
            </a:fld>
            <a:endParaRPr lang="en-GB"/>
          </a:p>
        </p:txBody>
      </p:sp>
      <p:sp>
        <p:nvSpPr>
          <p:cNvPr id="8" name="Pfeil: nach unten gekrümmt 7">
            <a:extLst>
              <a:ext uri="{FF2B5EF4-FFF2-40B4-BE49-F238E27FC236}">
                <a16:creationId xmlns:a16="http://schemas.microsoft.com/office/drawing/2014/main" id="{4675FA22-7837-4963-8347-1D5DD49839D5}"/>
              </a:ext>
            </a:extLst>
          </p:cNvPr>
          <p:cNvSpPr/>
          <p:nvPr/>
        </p:nvSpPr>
        <p:spPr>
          <a:xfrm>
            <a:off x="2005964" y="1322167"/>
            <a:ext cx="5132071" cy="611890"/>
          </a:xfrm>
          <a:prstGeom prst="curvedDownArrow">
            <a:avLst>
              <a:gd name="adj1" fmla="val 33578"/>
              <a:gd name="adj2" fmla="val 50000"/>
              <a:gd name="adj3" fmla="val 25000"/>
            </a:avLst>
          </a:prstGeom>
          <a:solidFill>
            <a:srgbClr val="004C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err="1">
              <a:solidFill>
                <a:schemeClr val="tx1"/>
              </a:solidFill>
              <a:highlight>
                <a:srgbClr val="F4971A"/>
              </a:highlight>
            </a:endParaRPr>
          </a:p>
        </p:txBody>
      </p:sp>
      <p:grpSp>
        <p:nvGrpSpPr>
          <p:cNvPr id="9" name="Group 5">
            <a:extLst>
              <a:ext uri="{FF2B5EF4-FFF2-40B4-BE49-F238E27FC236}">
                <a16:creationId xmlns:a16="http://schemas.microsoft.com/office/drawing/2014/main" id="{A455241F-6A40-427E-ACF5-AD2DE37DC79F}"/>
              </a:ext>
            </a:extLst>
          </p:cNvPr>
          <p:cNvGrpSpPr/>
          <p:nvPr/>
        </p:nvGrpSpPr>
        <p:grpSpPr>
          <a:xfrm>
            <a:off x="3139435" y="733811"/>
            <a:ext cx="2865126" cy="1932436"/>
            <a:chOff x="97809" y="1656673"/>
            <a:chExt cx="2865126" cy="1932436"/>
          </a:xfrm>
        </p:grpSpPr>
        <p:pic>
          <p:nvPicPr>
            <p:cNvPr id="10" name="Picture 4" descr="Shape, icon&#10;&#10;Description automatically generated">
              <a:extLst>
                <a:ext uri="{FF2B5EF4-FFF2-40B4-BE49-F238E27FC236}">
                  <a16:creationId xmlns:a16="http://schemas.microsoft.com/office/drawing/2014/main" id="{978F707D-38AB-409D-936F-198EAD03E6A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11" name="TextBox 6">
              <a:extLst>
                <a:ext uri="{FF2B5EF4-FFF2-40B4-BE49-F238E27FC236}">
                  <a16:creationId xmlns:a16="http://schemas.microsoft.com/office/drawing/2014/main" id="{E19C0E21-B1F2-4418-AEF0-824FD79EC18D}"/>
                </a:ext>
              </a:extLst>
            </p:cNvPr>
            <p:cNvSpPr txBox="1"/>
            <p:nvPr/>
          </p:nvSpPr>
          <p:spPr>
            <a:xfrm>
              <a:off x="450000" y="2242484"/>
              <a:ext cx="2134464" cy="461665"/>
            </a:xfrm>
            <a:prstGeom prst="rect">
              <a:avLst/>
            </a:prstGeom>
            <a:noFill/>
          </p:spPr>
          <p:txBody>
            <a:bodyPr wrap="square" rtlCol="0">
              <a:spAutoFit/>
            </a:bodyPr>
            <a:lstStyle/>
            <a:p>
              <a:pPr algn="ctr"/>
              <a:r>
                <a:rPr lang="es-ES" sz="1200" b="1">
                  <a:solidFill>
                    <a:srgbClr val="004C82"/>
                  </a:solidFill>
                  <a:latin typeface="Calibri" panose="020F0502020204030204" pitchFamily="34" charset="0"/>
                  <a:cs typeface="Calibri" panose="020F0502020204030204" pitchFamily="34" charset="0"/>
                </a:rPr>
                <a:t>El agua es esencial para la producción y el procesamiento de alimentos</a:t>
              </a:r>
            </a:p>
          </p:txBody>
        </p:sp>
      </p:grpSp>
      <p:pic>
        <p:nvPicPr>
          <p:cNvPr id="12" name="Picture 48" descr="Logo, icon&#10;&#10;Description automatically generated">
            <a:extLst>
              <a:ext uri="{FF2B5EF4-FFF2-40B4-BE49-F238E27FC236}">
                <a16:creationId xmlns:a16="http://schemas.microsoft.com/office/drawing/2014/main" id="{3CE4FFB8-F39A-4867-8F4B-8C3F6E90B13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407937" y="2052531"/>
            <a:ext cx="1173801" cy="1173801"/>
          </a:xfrm>
          <a:prstGeom prst="rect">
            <a:avLst/>
          </a:prstGeom>
        </p:spPr>
      </p:pic>
      <p:grpSp>
        <p:nvGrpSpPr>
          <p:cNvPr id="14" name="Group 16">
            <a:extLst>
              <a:ext uri="{FF2B5EF4-FFF2-40B4-BE49-F238E27FC236}">
                <a16:creationId xmlns:a16="http://schemas.microsoft.com/office/drawing/2014/main" id="{599C3179-48BF-49CE-8BEC-DE550720A7F9}"/>
              </a:ext>
            </a:extLst>
          </p:cNvPr>
          <p:cNvGrpSpPr/>
          <p:nvPr/>
        </p:nvGrpSpPr>
        <p:grpSpPr>
          <a:xfrm>
            <a:off x="3132986" y="2959724"/>
            <a:ext cx="2738381" cy="1932436"/>
            <a:chOff x="6263058" y="1698351"/>
            <a:chExt cx="2738381" cy="1932436"/>
          </a:xfrm>
        </p:grpSpPr>
        <p:pic>
          <p:nvPicPr>
            <p:cNvPr id="15" name="Picture 14" descr="A picture containing icon&#10;&#10;Description automatically generated">
              <a:extLst>
                <a:ext uri="{FF2B5EF4-FFF2-40B4-BE49-F238E27FC236}">
                  <a16:creationId xmlns:a16="http://schemas.microsoft.com/office/drawing/2014/main" id="{006689CE-0578-4E8F-82D0-E42173F620C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16" name="TextBox 15">
              <a:extLst>
                <a:ext uri="{FF2B5EF4-FFF2-40B4-BE49-F238E27FC236}">
                  <a16:creationId xmlns:a16="http://schemas.microsoft.com/office/drawing/2014/main" id="{0CE05CF7-C875-4594-AF86-6E4827C10989}"/>
                </a:ext>
              </a:extLst>
            </p:cNvPr>
            <p:cNvSpPr txBox="1"/>
            <p:nvPr/>
          </p:nvSpPr>
          <p:spPr>
            <a:xfrm>
              <a:off x="6427037" y="2242387"/>
              <a:ext cx="2134464" cy="830997"/>
            </a:xfrm>
            <a:prstGeom prst="rect">
              <a:avLst/>
            </a:prstGeom>
            <a:noFill/>
          </p:spPr>
          <p:txBody>
            <a:bodyPr wrap="square" rtlCol="0">
              <a:spAutoFit/>
            </a:bodyPr>
            <a:lstStyle/>
            <a:p>
              <a:pPr algn="ctr"/>
              <a:r>
                <a:rPr lang="es-ES" sz="1200" b="1">
                  <a:solidFill>
                    <a:srgbClr val="79A12C"/>
                  </a:solidFill>
                  <a:latin typeface="Calibri" panose="020F0502020204030204" pitchFamily="34" charset="0"/>
                  <a:cs typeface="Calibri" panose="020F0502020204030204" pitchFamily="34" charset="0"/>
                </a:rPr>
                <a:t>Efectos de las actividades agrícolas en la cantidad y calidad de los recursos hídricos</a:t>
              </a:r>
            </a:p>
            <a:p>
              <a:endParaRPr lang="en-GB" sz="1200" b="1">
                <a:solidFill>
                  <a:srgbClr val="79A12C"/>
                </a:solidFill>
                <a:latin typeface="Calibri" panose="020F0502020204030204" pitchFamily="34" charset="0"/>
                <a:cs typeface="Calibri" panose="020F0502020204030204" pitchFamily="34" charset="0"/>
              </a:endParaRPr>
            </a:p>
          </p:txBody>
        </p:sp>
      </p:grpSp>
      <p:pic>
        <p:nvPicPr>
          <p:cNvPr id="7" name="Picture 52" descr="Icon&#10;&#10;Description automatically generated">
            <a:extLst>
              <a:ext uri="{FF2B5EF4-FFF2-40B4-BE49-F238E27FC236}">
                <a16:creationId xmlns:a16="http://schemas.microsoft.com/office/drawing/2014/main" id="{9A28F604-0299-46B3-B3A3-29BA92ED22E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470352" y="2005513"/>
            <a:ext cx="1126065" cy="1126065"/>
          </a:xfrm>
          <a:prstGeom prst="rect">
            <a:avLst/>
          </a:prstGeom>
        </p:spPr>
      </p:pic>
    </p:spTree>
    <p:extLst>
      <p:ext uri="{BB962C8B-B14F-4D97-AF65-F5344CB8AC3E}">
        <p14:creationId xmlns:p14="http://schemas.microsoft.com/office/powerpoint/2010/main" val="372815564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8338383-0D84-4823-889F-94053A72BEF9}"/>
              </a:ext>
            </a:extLst>
          </p:cNvPr>
          <p:cNvSpPr>
            <a:spLocks noGrp="1"/>
          </p:cNvSpPr>
          <p:nvPr>
            <p:ph type="body" sz="quarter" idx="14"/>
          </p:nvPr>
        </p:nvSpPr>
        <p:spPr>
          <a:xfrm>
            <a:off x="449263" y="1188000"/>
            <a:ext cx="8567737" cy="374793"/>
          </a:xfrm>
        </p:spPr>
        <p:txBody>
          <a:bodyPr/>
          <a:lstStyle/>
          <a:p>
            <a:r>
              <a:rPr lang="es-ES" sz="1800"/>
              <a:t>¿Qué importancia tiene el agua para la seguridad y producción alimentaria? </a:t>
            </a:r>
          </a:p>
          <a:p>
            <a:endParaRPr lang="de-DE" sz="1800"/>
          </a:p>
        </p:txBody>
      </p:sp>
      <p:graphicFrame>
        <p:nvGraphicFramePr>
          <p:cNvPr id="6" name="Diagramm 5">
            <a:extLst>
              <a:ext uri="{FF2B5EF4-FFF2-40B4-BE49-F238E27FC236}">
                <a16:creationId xmlns:a16="http://schemas.microsoft.com/office/drawing/2014/main" id="{4A306AB6-2128-4CBF-AF01-540FE073B69D}"/>
              </a:ext>
            </a:extLst>
          </p:cNvPr>
          <p:cNvGraphicFramePr/>
          <p:nvPr>
            <p:extLst>
              <p:ext uri="{D42A27DB-BD31-4B8C-83A1-F6EECF244321}">
                <p14:modId xmlns:p14="http://schemas.microsoft.com/office/powerpoint/2010/main" val="3478509823"/>
              </p:ext>
            </p:extLst>
          </p:nvPr>
        </p:nvGraphicFramePr>
        <p:xfrm>
          <a:off x="1457620" y="1389192"/>
          <a:ext cx="6747917" cy="3365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id="{0182A66E-AE9F-4961-97DA-E76ED5ACC7D1}"/>
              </a:ext>
            </a:extLst>
          </p:cNvPr>
          <p:cNvSpPr>
            <a:spLocks noGrp="1"/>
          </p:cNvSpPr>
          <p:nvPr>
            <p:ph type="title"/>
          </p:nvPr>
        </p:nvSpPr>
        <p:spPr/>
        <p:txBody>
          <a:bodyPr/>
          <a:lstStyle/>
          <a:p>
            <a:r>
              <a:rPr lang="es-ES"/>
              <a:t>Agua para alimentos</a:t>
            </a:r>
          </a:p>
        </p:txBody>
      </p:sp>
      <p:sp>
        <p:nvSpPr>
          <p:cNvPr id="5" name="Foliennummernplatzhalter 4">
            <a:extLst>
              <a:ext uri="{FF2B5EF4-FFF2-40B4-BE49-F238E27FC236}">
                <a16:creationId xmlns:a16="http://schemas.microsoft.com/office/drawing/2014/main" id="{CE9C0B6A-644B-42F1-A4B0-FB5F1387DC2F}"/>
              </a:ext>
            </a:extLst>
          </p:cNvPr>
          <p:cNvSpPr>
            <a:spLocks noGrp="1"/>
          </p:cNvSpPr>
          <p:nvPr>
            <p:ph type="sldNum" sz="quarter" idx="16"/>
          </p:nvPr>
        </p:nvSpPr>
        <p:spPr/>
        <p:txBody>
          <a:bodyPr/>
          <a:lstStyle/>
          <a:p>
            <a:fld id="{CF23C0C3-F0EC-4AF0-84C8-08554CFEDD03}" type="slidenum">
              <a:rPr lang="en-GB" smtClean="0"/>
              <a:t>7</a:t>
            </a:fld>
            <a:endParaRPr lang="en-GB"/>
          </a:p>
        </p:txBody>
      </p:sp>
    </p:spTree>
    <p:extLst>
      <p:ext uri="{BB962C8B-B14F-4D97-AF65-F5344CB8AC3E}">
        <p14:creationId xmlns:p14="http://schemas.microsoft.com/office/powerpoint/2010/main" val="390443752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7DEB641-2A12-4983-A255-D9E6FFF64401}"/>
              </a:ext>
            </a:extLst>
          </p:cNvPr>
          <p:cNvPicPr>
            <a:picLocks noChangeAspect="1"/>
          </p:cNvPicPr>
          <p:nvPr/>
        </p:nvPicPr>
        <p:blipFill rotWithShape="1">
          <a:blip r:embed="rId3"/>
          <a:srcRect l="42089"/>
          <a:stretch/>
        </p:blipFill>
        <p:spPr>
          <a:xfrm>
            <a:off x="462338" y="1612227"/>
            <a:ext cx="3825261" cy="2955273"/>
          </a:xfrm>
          <a:prstGeom prst="rect">
            <a:avLst/>
          </a:prstGeom>
        </p:spPr>
      </p:pic>
      <p:sp>
        <p:nvSpPr>
          <p:cNvPr id="3" name="Titel 2">
            <a:extLst>
              <a:ext uri="{FF2B5EF4-FFF2-40B4-BE49-F238E27FC236}">
                <a16:creationId xmlns:a16="http://schemas.microsoft.com/office/drawing/2014/main" id="{649D6FBB-E410-40D5-B4B6-D03E722EA775}"/>
              </a:ext>
            </a:extLst>
          </p:cNvPr>
          <p:cNvSpPr>
            <a:spLocks noGrp="1"/>
          </p:cNvSpPr>
          <p:nvPr>
            <p:ph type="title"/>
          </p:nvPr>
        </p:nvSpPr>
        <p:spPr/>
        <p:txBody>
          <a:bodyPr/>
          <a:lstStyle/>
          <a:p>
            <a:r>
              <a:rPr lang="es-ES"/>
              <a:t>Agua para alimentos </a:t>
            </a:r>
          </a:p>
        </p:txBody>
      </p:sp>
      <p:sp>
        <p:nvSpPr>
          <p:cNvPr id="4" name="Foliennummernplatzhalter 3">
            <a:extLst>
              <a:ext uri="{FF2B5EF4-FFF2-40B4-BE49-F238E27FC236}">
                <a16:creationId xmlns:a16="http://schemas.microsoft.com/office/drawing/2014/main" id="{4A70535C-405D-4221-AAD1-BB184D9B3E86}"/>
              </a:ext>
            </a:extLst>
          </p:cNvPr>
          <p:cNvSpPr>
            <a:spLocks noGrp="1"/>
          </p:cNvSpPr>
          <p:nvPr>
            <p:ph type="sldNum" sz="quarter" idx="16"/>
          </p:nvPr>
        </p:nvSpPr>
        <p:spPr/>
        <p:txBody>
          <a:bodyPr/>
          <a:lstStyle/>
          <a:p>
            <a:fld id="{CF23C0C3-F0EC-4AF0-84C8-08554CFEDD03}" type="slidenum">
              <a:rPr lang="en-GB" smtClean="0"/>
              <a:t>8</a:t>
            </a:fld>
            <a:endParaRPr lang="en-GB"/>
          </a:p>
        </p:txBody>
      </p:sp>
      <p:sp>
        <p:nvSpPr>
          <p:cNvPr id="6" name="Textfeld 5">
            <a:extLst>
              <a:ext uri="{FF2B5EF4-FFF2-40B4-BE49-F238E27FC236}">
                <a16:creationId xmlns:a16="http://schemas.microsoft.com/office/drawing/2014/main" id="{60620335-6DF4-4E54-BB1D-CEC83ECF4442}"/>
              </a:ext>
            </a:extLst>
          </p:cNvPr>
          <p:cNvSpPr txBox="1"/>
          <p:nvPr/>
        </p:nvSpPr>
        <p:spPr>
          <a:xfrm>
            <a:off x="449817" y="1148007"/>
            <a:ext cx="4122184" cy="540544"/>
          </a:xfrm>
          <a:prstGeom prst="rect">
            <a:avLst/>
          </a:prstGeom>
          <a:noFill/>
        </p:spPr>
        <p:txBody>
          <a:bodyPr wrap="square" rtlCol="0">
            <a:spAutoFit/>
          </a:bodyPr>
          <a:lstStyle/>
          <a:p>
            <a:pPr algn="l"/>
            <a:r>
              <a:rPr lang="es-ES" sz="1400">
                <a:solidFill>
                  <a:srgbClr val="004C82"/>
                </a:solidFill>
              </a:rPr>
              <a:t>Demanda de agua mundial por sectores entre 2014 y 2040</a:t>
            </a:r>
          </a:p>
        </p:txBody>
      </p:sp>
      <p:sp>
        <p:nvSpPr>
          <p:cNvPr id="7" name="Textfeld 6">
            <a:extLst>
              <a:ext uri="{FF2B5EF4-FFF2-40B4-BE49-F238E27FC236}">
                <a16:creationId xmlns:a16="http://schemas.microsoft.com/office/drawing/2014/main" id="{CC6CF88C-908C-4B44-835E-EFE41CB36A8A}"/>
              </a:ext>
            </a:extLst>
          </p:cNvPr>
          <p:cNvSpPr txBox="1"/>
          <p:nvPr/>
        </p:nvSpPr>
        <p:spPr>
          <a:xfrm rot="16200000">
            <a:off x="-392062" y="3579751"/>
            <a:ext cx="1431802" cy="276999"/>
          </a:xfrm>
          <a:prstGeom prst="rect">
            <a:avLst/>
          </a:prstGeom>
          <a:noFill/>
        </p:spPr>
        <p:txBody>
          <a:bodyPr wrap="none" rtlCol="0">
            <a:spAutoFit/>
          </a:bodyPr>
          <a:lstStyle/>
          <a:p>
            <a:pPr algn="l"/>
            <a:r>
              <a:rPr lang="es-ES" sz="1200"/>
              <a:t>Fuente: AIE, 2016</a:t>
            </a:r>
          </a:p>
        </p:txBody>
      </p:sp>
      <p:graphicFrame>
        <p:nvGraphicFramePr>
          <p:cNvPr id="8" name="Tabelle 7">
            <a:extLst>
              <a:ext uri="{FF2B5EF4-FFF2-40B4-BE49-F238E27FC236}">
                <a16:creationId xmlns:a16="http://schemas.microsoft.com/office/drawing/2014/main" id="{FBFC2209-A259-4455-A343-47578AF7761E}"/>
              </a:ext>
            </a:extLst>
          </p:cNvPr>
          <p:cNvGraphicFramePr>
            <a:graphicFrameLocks noGrp="1"/>
          </p:cNvGraphicFramePr>
          <p:nvPr>
            <p:extLst>
              <p:ext uri="{D42A27DB-BD31-4B8C-83A1-F6EECF244321}">
                <p14:modId xmlns:p14="http://schemas.microsoft.com/office/powerpoint/2010/main" val="2522149620"/>
              </p:ext>
            </p:extLst>
          </p:nvPr>
        </p:nvGraphicFramePr>
        <p:xfrm>
          <a:off x="4872199" y="1435109"/>
          <a:ext cx="3822207" cy="3417347"/>
        </p:xfrm>
        <a:graphic>
          <a:graphicData uri="http://schemas.openxmlformats.org/drawingml/2006/table">
            <a:tbl>
              <a:tblPr firstRow="1" bandRow="1">
                <a:tableStyleId>{21E4AEA4-8DFA-4A89-87EB-49C32662AFE0}</a:tableStyleId>
              </a:tblPr>
              <a:tblGrid>
                <a:gridCol w="1244126">
                  <a:extLst>
                    <a:ext uri="{9D8B030D-6E8A-4147-A177-3AD203B41FA5}">
                      <a16:colId xmlns:a16="http://schemas.microsoft.com/office/drawing/2014/main" val="1703029398"/>
                    </a:ext>
                  </a:extLst>
                </a:gridCol>
                <a:gridCol w="2578081">
                  <a:extLst>
                    <a:ext uri="{9D8B030D-6E8A-4147-A177-3AD203B41FA5}">
                      <a16:colId xmlns:a16="http://schemas.microsoft.com/office/drawing/2014/main" val="1096208622"/>
                    </a:ext>
                  </a:extLst>
                </a:gridCol>
              </a:tblGrid>
              <a:tr h="795341">
                <a:tc>
                  <a:txBody>
                    <a:bodyPr/>
                    <a:lstStyle/>
                    <a:p>
                      <a:pPr algn="ctr"/>
                      <a:r>
                        <a:rPr lang="es-ES" sz="1500" noProof="0"/>
                        <a:t>Región</a:t>
                      </a:r>
                    </a:p>
                  </a:txBody>
                  <a:tcPr>
                    <a:solidFill>
                      <a:srgbClr val="79A12C"/>
                    </a:solidFill>
                  </a:tcPr>
                </a:tc>
                <a:tc>
                  <a:txBody>
                    <a:bodyPr/>
                    <a:lstStyle/>
                    <a:p>
                      <a:pPr algn="ctr"/>
                      <a:r>
                        <a:rPr lang="es-ES" sz="1500" noProof="0"/>
                        <a:t>Extracción de agua para la agricultura en % de la extracción total de agua</a:t>
                      </a:r>
                    </a:p>
                  </a:txBody>
                  <a:tcPr>
                    <a:solidFill>
                      <a:srgbClr val="79A12C"/>
                    </a:solidFill>
                  </a:tcPr>
                </a:tc>
                <a:extLst>
                  <a:ext uri="{0D108BD9-81ED-4DB2-BD59-A6C34878D82A}">
                    <a16:rowId xmlns:a16="http://schemas.microsoft.com/office/drawing/2014/main" val="3398772203"/>
                  </a:ext>
                </a:extLst>
              </a:tr>
              <a:tr h="437001">
                <a:tc>
                  <a:txBody>
                    <a:bodyPr/>
                    <a:lstStyle/>
                    <a:p>
                      <a:pPr algn="ctr"/>
                      <a:r>
                        <a:rPr lang="es-ES" noProof="0"/>
                        <a:t>África</a:t>
                      </a:r>
                    </a:p>
                  </a:txBody>
                  <a:tcPr/>
                </a:tc>
                <a:tc>
                  <a:txBody>
                    <a:bodyPr/>
                    <a:lstStyle/>
                    <a:p>
                      <a:pPr algn="ctr"/>
                      <a:r>
                        <a:rPr lang="es-ES" noProof="0"/>
                        <a:t>81</a:t>
                      </a:r>
                    </a:p>
                  </a:txBody>
                  <a:tcPr/>
                </a:tc>
                <a:extLst>
                  <a:ext uri="{0D108BD9-81ED-4DB2-BD59-A6C34878D82A}">
                    <a16:rowId xmlns:a16="http://schemas.microsoft.com/office/drawing/2014/main" val="3944306268"/>
                  </a:ext>
                </a:extLst>
              </a:tr>
              <a:tr h="437001">
                <a:tc>
                  <a:txBody>
                    <a:bodyPr/>
                    <a:lstStyle/>
                    <a:p>
                      <a:pPr algn="ctr"/>
                      <a:r>
                        <a:rPr lang="es-ES" noProof="0"/>
                        <a:t>América</a:t>
                      </a:r>
                    </a:p>
                  </a:txBody>
                  <a:tcPr/>
                </a:tc>
                <a:tc>
                  <a:txBody>
                    <a:bodyPr/>
                    <a:lstStyle/>
                    <a:p>
                      <a:pPr algn="ctr"/>
                      <a:r>
                        <a:rPr lang="es-ES" noProof="0"/>
                        <a:t>48</a:t>
                      </a:r>
                    </a:p>
                  </a:txBody>
                  <a:tcPr/>
                </a:tc>
                <a:extLst>
                  <a:ext uri="{0D108BD9-81ED-4DB2-BD59-A6C34878D82A}">
                    <a16:rowId xmlns:a16="http://schemas.microsoft.com/office/drawing/2014/main" val="3285789949"/>
                  </a:ext>
                </a:extLst>
              </a:tr>
              <a:tr h="437001">
                <a:tc>
                  <a:txBody>
                    <a:bodyPr/>
                    <a:lstStyle/>
                    <a:p>
                      <a:pPr algn="ctr"/>
                      <a:r>
                        <a:rPr lang="es-ES" noProof="0"/>
                        <a:t>Asia</a:t>
                      </a:r>
                    </a:p>
                  </a:txBody>
                  <a:tcPr/>
                </a:tc>
                <a:tc>
                  <a:txBody>
                    <a:bodyPr/>
                    <a:lstStyle/>
                    <a:p>
                      <a:pPr algn="ctr"/>
                      <a:r>
                        <a:rPr lang="es-ES" noProof="0"/>
                        <a:t>81</a:t>
                      </a:r>
                    </a:p>
                  </a:txBody>
                  <a:tcPr/>
                </a:tc>
                <a:extLst>
                  <a:ext uri="{0D108BD9-81ED-4DB2-BD59-A6C34878D82A}">
                    <a16:rowId xmlns:a16="http://schemas.microsoft.com/office/drawing/2014/main" val="1248357735"/>
                  </a:ext>
                </a:extLst>
              </a:tr>
              <a:tr h="437001">
                <a:tc>
                  <a:txBody>
                    <a:bodyPr/>
                    <a:lstStyle/>
                    <a:p>
                      <a:pPr algn="ctr"/>
                      <a:r>
                        <a:rPr lang="es-ES" noProof="0"/>
                        <a:t>Europa</a:t>
                      </a:r>
                    </a:p>
                  </a:txBody>
                  <a:tcPr/>
                </a:tc>
                <a:tc>
                  <a:txBody>
                    <a:bodyPr/>
                    <a:lstStyle/>
                    <a:p>
                      <a:pPr algn="ctr"/>
                      <a:r>
                        <a:rPr lang="es-ES" noProof="0"/>
                        <a:t>27</a:t>
                      </a:r>
                    </a:p>
                  </a:txBody>
                  <a:tcPr/>
                </a:tc>
                <a:extLst>
                  <a:ext uri="{0D108BD9-81ED-4DB2-BD59-A6C34878D82A}">
                    <a16:rowId xmlns:a16="http://schemas.microsoft.com/office/drawing/2014/main" val="319472824"/>
                  </a:ext>
                </a:extLst>
              </a:tr>
              <a:tr h="437001">
                <a:tc>
                  <a:txBody>
                    <a:bodyPr/>
                    <a:lstStyle/>
                    <a:p>
                      <a:pPr algn="ctr"/>
                      <a:r>
                        <a:rPr lang="es-ES" noProof="0"/>
                        <a:t>Oceanía</a:t>
                      </a:r>
                    </a:p>
                  </a:txBody>
                  <a:tcPr/>
                </a:tc>
                <a:tc>
                  <a:txBody>
                    <a:bodyPr/>
                    <a:lstStyle/>
                    <a:p>
                      <a:pPr algn="ctr"/>
                      <a:r>
                        <a:rPr lang="es-ES" noProof="0"/>
                        <a:t>58</a:t>
                      </a:r>
                    </a:p>
                  </a:txBody>
                  <a:tcPr/>
                </a:tc>
                <a:extLst>
                  <a:ext uri="{0D108BD9-81ED-4DB2-BD59-A6C34878D82A}">
                    <a16:rowId xmlns:a16="http://schemas.microsoft.com/office/drawing/2014/main" val="141604214"/>
                  </a:ext>
                </a:extLst>
              </a:tr>
              <a:tr h="437001">
                <a:tc>
                  <a:txBody>
                    <a:bodyPr/>
                    <a:lstStyle/>
                    <a:p>
                      <a:pPr algn="ctr"/>
                      <a:r>
                        <a:rPr lang="es-ES" b="1" noProof="0"/>
                        <a:t>Mundial</a:t>
                      </a:r>
                    </a:p>
                  </a:txBody>
                  <a:tcPr/>
                </a:tc>
                <a:tc>
                  <a:txBody>
                    <a:bodyPr/>
                    <a:lstStyle/>
                    <a:p>
                      <a:pPr algn="ctr"/>
                      <a:r>
                        <a:rPr lang="es-ES" b="1" noProof="0"/>
                        <a:t>70</a:t>
                      </a:r>
                    </a:p>
                  </a:txBody>
                  <a:tcPr/>
                </a:tc>
                <a:extLst>
                  <a:ext uri="{0D108BD9-81ED-4DB2-BD59-A6C34878D82A}">
                    <a16:rowId xmlns:a16="http://schemas.microsoft.com/office/drawing/2014/main" val="1683238954"/>
                  </a:ext>
                </a:extLst>
              </a:tr>
            </a:tbl>
          </a:graphicData>
        </a:graphic>
      </p:graphicFrame>
      <p:sp>
        <p:nvSpPr>
          <p:cNvPr id="9" name="Textfeld 8">
            <a:extLst>
              <a:ext uri="{FF2B5EF4-FFF2-40B4-BE49-F238E27FC236}">
                <a16:creationId xmlns:a16="http://schemas.microsoft.com/office/drawing/2014/main" id="{3BCD0726-48CA-4493-9019-AB8B4981EFB2}"/>
              </a:ext>
            </a:extLst>
          </p:cNvPr>
          <p:cNvSpPr txBox="1"/>
          <p:nvPr/>
        </p:nvSpPr>
        <p:spPr>
          <a:xfrm rot="16200000">
            <a:off x="7301658" y="3080873"/>
            <a:ext cx="3134191" cy="276999"/>
          </a:xfrm>
          <a:prstGeom prst="rect">
            <a:avLst/>
          </a:prstGeom>
          <a:noFill/>
        </p:spPr>
        <p:txBody>
          <a:bodyPr wrap="none" rtlCol="0">
            <a:spAutoFit/>
          </a:bodyPr>
          <a:lstStyle/>
          <a:p>
            <a:pPr algn="l"/>
            <a:r>
              <a:rPr lang="es-ES" sz="1200"/>
              <a:t>Fuente: ilustración propia basada en la ONU, 2021</a:t>
            </a:r>
          </a:p>
        </p:txBody>
      </p:sp>
      <p:sp>
        <p:nvSpPr>
          <p:cNvPr id="10" name="Textfeld 9">
            <a:extLst>
              <a:ext uri="{FF2B5EF4-FFF2-40B4-BE49-F238E27FC236}">
                <a16:creationId xmlns:a16="http://schemas.microsoft.com/office/drawing/2014/main" id="{88D101C1-393D-480D-B04B-6BACAF05F0C9}"/>
              </a:ext>
            </a:extLst>
          </p:cNvPr>
          <p:cNvSpPr txBox="1"/>
          <p:nvPr/>
        </p:nvSpPr>
        <p:spPr>
          <a:xfrm>
            <a:off x="4836349" y="840230"/>
            <a:ext cx="3893905" cy="307777"/>
          </a:xfrm>
          <a:prstGeom prst="rect">
            <a:avLst/>
          </a:prstGeom>
          <a:noFill/>
        </p:spPr>
        <p:txBody>
          <a:bodyPr wrap="square" rtlCol="0">
            <a:spAutoFit/>
          </a:bodyPr>
          <a:lstStyle/>
          <a:p>
            <a:r>
              <a:rPr lang="es-ES" sz="1400">
                <a:solidFill>
                  <a:srgbClr val="004C82"/>
                </a:solidFill>
              </a:rPr>
              <a:t>Extracciones de agua para la agricultura por regiones, 2010 </a:t>
            </a:r>
          </a:p>
        </p:txBody>
      </p:sp>
    </p:spTree>
    <p:extLst>
      <p:ext uri="{BB962C8B-B14F-4D97-AF65-F5344CB8AC3E}">
        <p14:creationId xmlns:p14="http://schemas.microsoft.com/office/powerpoint/2010/main" val="324340237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8338383-0D84-4823-889F-94053A72BEF9}"/>
              </a:ext>
            </a:extLst>
          </p:cNvPr>
          <p:cNvSpPr>
            <a:spLocks noGrp="1"/>
          </p:cNvSpPr>
          <p:nvPr>
            <p:ph type="body" sz="quarter" idx="14"/>
          </p:nvPr>
        </p:nvSpPr>
        <p:spPr>
          <a:xfrm>
            <a:off x="447745" y="1236449"/>
            <a:ext cx="8567737" cy="270565"/>
          </a:xfrm>
        </p:spPr>
        <p:txBody>
          <a:bodyPr/>
          <a:lstStyle/>
          <a:p>
            <a:r>
              <a:rPr lang="es-ES" sz="1800"/>
              <a:t>¿Cómo afecta la producción de alimentos y el uso del suelo al sector del agua? </a:t>
            </a:r>
          </a:p>
          <a:p>
            <a:endParaRPr lang="de-DE" sz="1800"/>
          </a:p>
        </p:txBody>
      </p:sp>
      <p:graphicFrame>
        <p:nvGraphicFramePr>
          <p:cNvPr id="6" name="Diagramm 5">
            <a:extLst>
              <a:ext uri="{FF2B5EF4-FFF2-40B4-BE49-F238E27FC236}">
                <a16:creationId xmlns:a16="http://schemas.microsoft.com/office/drawing/2014/main" id="{6CF64992-31C2-4B68-A1BF-04641EF04A1D}"/>
              </a:ext>
            </a:extLst>
          </p:cNvPr>
          <p:cNvGraphicFramePr/>
          <p:nvPr>
            <p:extLst>
              <p:ext uri="{D42A27DB-BD31-4B8C-83A1-F6EECF244321}">
                <p14:modId xmlns:p14="http://schemas.microsoft.com/office/powerpoint/2010/main" val="1855530690"/>
              </p:ext>
            </p:extLst>
          </p:nvPr>
        </p:nvGraphicFramePr>
        <p:xfrm>
          <a:off x="593858" y="1479507"/>
          <a:ext cx="7956284" cy="3135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id="{0182A66E-AE9F-4961-97DA-E76ED5ACC7D1}"/>
              </a:ext>
            </a:extLst>
          </p:cNvPr>
          <p:cNvSpPr>
            <a:spLocks noGrp="1"/>
          </p:cNvSpPr>
          <p:nvPr>
            <p:ph type="title"/>
          </p:nvPr>
        </p:nvSpPr>
        <p:spPr>
          <a:xfrm>
            <a:off x="447745" y="647456"/>
            <a:ext cx="8567183" cy="540544"/>
          </a:xfrm>
        </p:spPr>
        <p:txBody>
          <a:bodyPr/>
          <a:lstStyle/>
          <a:p>
            <a:r>
              <a:rPr lang="es-ES"/>
              <a:t>Impacto de los alimentos y el suelo en el agua</a:t>
            </a:r>
          </a:p>
        </p:txBody>
      </p:sp>
      <p:sp>
        <p:nvSpPr>
          <p:cNvPr id="5" name="Foliennummernplatzhalter 4">
            <a:extLst>
              <a:ext uri="{FF2B5EF4-FFF2-40B4-BE49-F238E27FC236}">
                <a16:creationId xmlns:a16="http://schemas.microsoft.com/office/drawing/2014/main" id="{CE9C0B6A-644B-42F1-A4B0-FB5F1387DC2F}"/>
              </a:ext>
            </a:extLst>
          </p:cNvPr>
          <p:cNvSpPr>
            <a:spLocks noGrp="1"/>
          </p:cNvSpPr>
          <p:nvPr>
            <p:ph type="sldNum" sz="quarter" idx="16"/>
          </p:nvPr>
        </p:nvSpPr>
        <p:spPr/>
        <p:txBody>
          <a:bodyPr/>
          <a:lstStyle/>
          <a:p>
            <a:fld id="{CF23C0C3-F0EC-4AF0-84C8-08554CFEDD03}" type="slidenum">
              <a:rPr lang="en-GB" smtClean="0"/>
              <a:t>9</a:t>
            </a:fld>
            <a:endParaRPr lang="en-GB"/>
          </a:p>
        </p:txBody>
      </p:sp>
    </p:spTree>
    <p:extLst>
      <p:ext uri="{BB962C8B-B14F-4D97-AF65-F5344CB8AC3E}">
        <p14:creationId xmlns:p14="http://schemas.microsoft.com/office/powerpoint/2010/main" val="3506645795"/>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SRFTFS2Y63PY-545973155-19231</_dlc_DocId>
    <_dlc_DocIdUrl xmlns="c223a77a-1bdc-44bd-8349-8f51de15cd10">
      <Url>https://gizonline.sharepoint.com/sites/WaterPolicy-InnovationforResilienceWaPo-RE/_layouts/15/DocIdRedir.aspx?ID=SRFTFS2Y63PY-545973155-19231</Url>
      <Description>SRFTFS2Y63PY-545973155-19231</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03BE2C-DBC9-4CFF-8F6C-0333178E2AAE}">
  <ds:schemaRefs>
    <ds:schemaRef ds:uri="309f29ec-eb46-4791-815b-646baaae42b4"/>
    <ds:schemaRef ds:uri="484c8c59-755d-4516-b8d2-1621b38262b4"/>
    <ds:schemaRef ds:uri="c223a77a-1bdc-44bd-8349-8f51de15cd10"/>
    <ds:schemaRef ds:uri="cf63e47e-96be-43a7-9c4e-0a5012f860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EAC57BB-5737-456A-BE42-CD55DE5F4D42}">
  <ds:schemaRefs>
    <ds:schemaRef ds:uri="http://schemas.microsoft.com/sharepoint/events"/>
  </ds:schemaRefs>
</ds:datastoreItem>
</file>

<file path=customXml/itemProps3.xml><?xml version="1.0" encoding="utf-8"?>
<ds:datastoreItem xmlns:ds="http://schemas.openxmlformats.org/officeDocument/2006/customXml" ds:itemID="{A634F2C9-4C92-4F33-950C-AB7B29739972}"/>
</file>

<file path=customXml/itemProps4.xml><?xml version="1.0" encoding="utf-8"?>
<ds:datastoreItem xmlns:ds="http://schemas.openxmlformats.org/officeDocument/2006/customXml" ds:itemID="{DE575DDB-15B9-46E4-8420-94B68E3BC5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(16:9)</PresentationFormat>
  <Slides>33</Slides>
  <Notes>33</Notes>
  <HiddenSlides>18</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Master English</vt:lpstr>
      <vt:lpstr>Módulo I - Introducción al Nexo entre Agua, Energía y Seguridad Alimentaria (WEF, por sus siglas en inglés)</vt:lpstr>
      <vt:lpstr>Contenido</vt:lpstr>
      <vt:lpstr>Contenido</vt:lpstr>
      <vt:lpstr>Conceptos de agua, energía, seguridad alimentaria y trade-offs (compromisos)</vt:lpstr>
      <vt:lpstr>Falta de seguridad en agua, energía y alimentación</vt:lpstr>
      <vt:lpstr>Agua para alimentos </vt:lpstr>
      <vt:lpstr>Agua para alimentos</vt:lpstr>
      <vt:lpstr>Agua para alimentos </vt:lpstr>
      <vt:lpstr>Impacto de los alimentos y el suelo en el agua</vt:lpstr>
      <vt:lpstr>Impacto de los alimentos y el suelo en el agua</vt:lpstr>
      <vt:lpstr>Aumento de la producción de alimentos: principales trade-offs </vt:lpstr>
      <vt:lpstr>Usos locales del agua frente al comercio mundial de productos agrícolas</vt:lpstr>
      <vt:lpstr>Agua para energía </vt:lpstr>
      <vt:lpstr>Preguntas rápidas ¿Cuánta agua necesita el sector energético?</vt:lpstr>
      <vt:lpstr>Agua para energía</vt:lpstr>
      <vt:lpstr>Agua para energía</vt:lpstr>
      <vt:lpstr>Agua para energía</vt:lpstr>
      <vt:lpstr>Trade-offs posibles con políticas climáticas</vt:lpstr>
      <vt:lpstr>Energía para agua</vt:lpstr>
      <vt:lpstr>Preguntas a los participantes ¿Cuánta energía se utiliza en el sector del agua?</vt:lpstr>
      <vt:lpstr>Energía para agua</vt:lpstr>
      <vt:lpstr>Energía para agua</vt:lpstr>
      <vt:lpstr>Energía para alimentos </vt:lpstr>
      <vt:lpstr>Energía para alimentos </vt:lpstr>
      <vt:lpstr>Respuestas rápidas ¿Cómo se utiliza la energía en los sistemas agroalimentarios?</vt:lpstr>
      <vt:lpstr>Energía para alimentos</vt:lpstr>
      <vt:lpstr>Energía para alimentos</vt:lpstr>
      <vt:lpstr>Agricultura para energía</vt:lpstr>
      <vt:lpstr>Agricultura para energía</vt:lpstr>
      <vt:lpstr>Posibles trade-offs por los cambios en el uso del suelo</vt:lpstr>
      <vt:lpstr>Discusión sobre las interconexiones de WEF</vt:lpstr>
      <vt:lpstr>Resumen del capítulo 1.2: Interacciones entre agua, energía y alimentación </vt:lpstr>
      <vt:lpstr>¡Muchas gracias por su atención!</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revision>1</cp:revision>
  <dcterms:created xsi:type="dcterms:W3CDTF">2017-09-14T11:33:37Z</dcterms:created>
  <dcterms:modified xsi:type="dcterms:W3CDTF">2022-09-14T07:31:36Z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20508a94-7bb6-4bab-9f42-717bc708f6f8</vt:lpwstr>
  </property>
  <property fmtid="{D5CDD505-2E9C-101B-9397-08002B2CF9AE}" pid="4" name="MediaServiceImageTags">
    <vt:lpwstr/>
  </property>
</Properties>
</file>